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70" r:id="rId5"/>
    <p:sldId id="271" r:id="rId6"/>
    <p:sldId id="272" r:id="rId7"/>
    <p:sldId id="317" r:id="rId8"/>
    <p:sldId id="318" r:id="rId9"/>
    <p:sldId id="322" r:id="rId10"/>
    <p:sldId id="323" r:id="rId11"/>
    <p:sldId id="275" r:id="rId12"/>
    <p:sldId id="276" r:id="rId13"/>
    <p:sldId id="312" r:id="rId14"/>
    <p:sldId id="278" r:id="rId15"/>
    <p:sldId id="281" r:id="rId16"/>
    <p:sldId id="282" r:id="rId17"/>
    <p:sldId id="314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1" r:id="rId28"/>
    <p:sldId id="293" r:id="rId29"/>
    <p:sldId id="315" r:id="rId30"/>
    <p:sldId id="296" r:id="rId31"/>
    <p:sldId id="294" r:id="rId32"/>
    <p:sldId id="295" r:id="rId33"/>
    <p:sldId id="321" r:id="rId34"/>
    <p:sldId id="319" r:id="rId35"/>
    <p:sldId id="320" r:id="rId36"/>
    <p:sldId id="297" r:id="rId37"/>
    <p:sldId id="298" r:id="rId38"/>
    <p:sldId id="299" r:id="rId39"/>
    <p:sldId id="316" r:id="rId40"/>
    <p:sldId id="300" r:id="rId41"/>
    <p:sldId id="301" r:id="rId42"/>
    <p:sldId id="311" r:id="rId43"/>
    <p:sldId id="302" r:id="rId4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41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4280" autoAdjust="0"/>
  </p:normalViewPr>
  <p:slideViewPr>
    <p:cSldViewPr>
      <p:cViewPr varScale="1">
        <p:scale>
          <a:sx n="74" d="100"/>
          <a:sy n="74" d="100"/>
        </p:scale>
        <p:origin x="-132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11/15/2018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11/15/2018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52AA9-7A53-4611-9403-D6ED889BB22E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52AA9-7A53-4611-9403-D6ED889BB22E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8821980" TargetMode="External"/><Relationship Id="rId3" Type="http://schemas.openxmlformats.org/officeDocument/2006/relationships/hyperlink" Target="https://www.ncbi.nlm.nih.gov/pubmed/?term=Kihara%20M%5bAuthor%5d&amp;cauthor=true&amp;cauthor_uid=28821980" TargetMode="External"/><Relationship Id="rId7" Type="http://schemas.openxmlformats.org/officeDocument/2006/relationships/hyperlink" Target="https://www.ncbi.nlm.nih.gov/pubmed/?term=Miya%20A%5bAuthor%5d&amp;cauthor=true&amp;cauthor_uid=28821980" TargetMode="External"/><Relationship Id="rId2" Type="http://schemas.openxmlformats.org/officeDocument/2006/relationships/hyperlink" Target="https://lib.utdo.ir:2057/contents/medullary-thyroid-cancer-clinical-manifestations-diagnosis-and-staging/abstract/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irokawa%20M%5bAuthor%5d&amp;cauthor=true&amp;cauthor_uid=28821980" TargetMode="External"/><Relationship Id="rId5" Type="http://schemas.openxmlformats.org/officeDocument/2006/relationships/hyperlink" Target="https://www.ncbi.nlm.nih.gov/pubmed/?term=Kudo%20T%5bAuthor%5d&amp;cauthor=true&amp;cauthor_uid=28821980" TargetMode="External"/><Relationship Id="rId4" Type="http://schemas.openxmlformats.org/officeDocument/2006/relationships/hyperlink" Target="https://www.ncbi.nlm.nih.gov/pubmed/?term=Miyauchi%20A%5bAuthor%5d&amp;cauthor=true&amp;cauthor_uid=2882198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6481456" TargetMode="External"/><Relationship Id="rId3" Type="http://schemas.openxmlformats.org/officeDocument/2006/relationships/hyperlink" Target="https://www.ncbi.nlm.nih.gov/pubmed/?term=Guidobaldi%20L%5bAuthor%5d&amp;cauthor=true&amp;cauthor_uid=26481456" TargetMode="External"/><Relationship Id="rId7" Type="http://schemas.openxmlformats.org/officeDocument/2006/relationships/hyperlink" Target="https://www.ncbi.nlm.nih.gov/pubmed/?term=Giovanella%20L%5bAuthor%5d&amp;cauthor=true&amp;cauthor_uid=26481456" TargetMode="External"/><Relationship Id="rId2" Type="http://schemas.openxmlformats.org/officeDocument/2006/relationships/hyperlink" Target="https://www.ncbi.nlm.nih.gov/pubmed/?term=Trimboli%20P%5bAuthor%5d&amp;cauthor=true&amp;cauthor_uid=264814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Alevizaki%20M%5bAuthor%5d&amp;cauthor=true&amp;cauthor_uid=26481456" TargetMode="External"/><Relationship Id="rId5" Type="http://schemas.openxmlformats.org/officeDocument/2006/relationships/hyperlink" Target="https://www.ncbi.nlm.nih.gov/pubmed/?term=Crescenzi%20A%5bAuthor%5d&amp;cauthor=true&amp;cauthor_uid=26481456" TargetMode="External"/><Relationship Id="rId4" Type="http://schemas.openxmlformats.org/officeDocument/2006/relationships/hyperlink" Target="https://www.ncbi.nlm.nih.gov/pubmed/?term=Bongiovanni%20M%5bAuthor%5d&amp;cauthor=true&amp;cauthor_uid=2648145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Calsolari%20MR%5bAuthor%5d&amp;cauthor=true&amp;cauthor_uid=28166595" TargetMode="External"/><Relationship Id="rId2" Type="http://schemas.openxmlformats.org/officeDocument/2006/relationships/hyperlink" Target="https://www.ncbi.nlm.nih.gov/pubmed/?term=Rosario%20PW%5bAuthor%5d&amp;cauthor=true&amp;cauthor_uid=28166595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ubmed/2816659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utdo.ir:2057/contents/medullary-thyroid-cancer-clinical-manifestations-diagnosis-and-staging/abstract/3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Kaltzidou%20V%5bAuthor%5d&amp;cauthor=true&amp;cauthor_uid=26124386" TargetMode="External"/><Relationship Id="rId13" Type="http://schemas.openxmlformats.org/officeDocument/2006/relationships/hyperlink" Target="https://www.ncbi.nlm.nih.gov/pubmed/?term=Villiotou%20V%5bAuthor%5d&amp;cauthor=true&amp;cauthor_uid=26124386" TargetMode="External"/><Relationship Id="rId3" Type="http://schemas.openxmlformats.org/officeDocument/2006/relationships/hyperlink" Target="https://www.ncbi.nlm.nih.gov/pubmed/?term=Papadakis%20G%5bAuthor%5d&amp;cauthor=true&amp;cauthor_uid=26124386" TargetMode="External"/><Relationship Id="rId7" Type="http://schemas.openxmlformats.org/officeDocument/2006/relationships/hyperlink" Target="https://www.ncbi.nlm.nih.gov/pubmed/?term=Pappa%20T%5bAuthor%5d&amp;cauthor=true&amp;cauthor_uid=26124386" TargetMode="External"/><Relationship Id="rId12" Type="http://schemas.openxmlformats.org/officeDocument/2006/relationships/hyperlink" Target="https://www.ncbi.nlm.nih.gov/pubmed/?term=Vecchini%20G%5bAuthor%5d&amp;cauthor=true&amp;cauthor_uid=26124386" TargetMode="External"/><Relationship Id="rId2" Type="http://schemas.openxmlformats.org/officeDocument/2006/relationships/hyperlink" Target="https://lib.utdo.ir:2057/contents/medullary-thyroid-cancer-clinical-manifestations-diagnosis-and-staging/abstract/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Kanouta%20F%5bAuthor%5d&amp;cauthor=true&amp;cauthor_uid=26124386" TargetMode="External"/><Relationship Id="rId11" Type="http://schemas.openxmlformats.org/officeDocument/2006/relationships/hyperlink" Target="https://www.ncbi.nlm.nih.gov/pubmed/?term=Trivizaki%20E%5bAuthor%5d&amp;cauthor=true&amp;cauthor_uid=26124386" TargetMode="External"/><Relationship Id="rId5" Type="http://schemas.openxmlformats.org/officeDocument/2006/relationships/hyperlink" Target="https://www.ncbi.nlm.nih.gov/pubmed/?term=Triantafillou%20E%5bAuthor%5d&amp;cauthor=true&amp;cauthor_uid=26124386" TargetMode="External"/><Relationship Id="rId15" Type="http://schemas.openxmlformats.org/officeDocument/2006/relationships/hyperlink" Target="https://www.ncbi.nlm.nih.gov/pubmed/26124386" TargetMode="External"/><Relationship Id="rId10" Type="http://schemas.openxmlformats.org/officeDocument/2006/relationships/hyperlink" Target="https://www.ncbi.nlm.nih.gov/pubmed/?term=Iordanidou%20L%5bAuthor%5d&amp;cauthor=true&amp;cauthor_uid=26124386" TargetMode="External"/><Relationship Id="rId4" Type="http://schemas.openxmlformats.org/officeDocument/2006/relationships/hyperlink" Target="https://www.ncbi.nlm.nih.gov/pubmed/?term=Keramidas%20I%5bAuthor%5d&amp;cauthor=true&amp;cauthor_uid=26124386" TargetMode="External"/><Relationship Id="rId9" Type="http://schemas.openxmlformats.org/officeDocument/2006/relationships/hyperlink" Target="https://www.ncbi.nlm.nih.gov/pubmed/?term=Tertipi%20A%5bAuthor%5d&amp;cauthor=true&amp;cauthor_uid=26124386" TargetMode="External"/><Relationship Id="rId14" Type="http://schemas.openxmlformats.org/officeDocument/2006/relationships/hyperlink" Target="https://www.ncbi.nlm.nih.gov/pubmed/?term=Pappas%20A%5bAuthor%5d&amp;cauthor=true&amp;cauthor_uid=26124386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Todd%20JF%5bAuthor%5d&amp;cauthor=true&amp;cauthor_uid=25679074" TargetMode="External"/><Relationship Id="rId3" Type="http://schemas.openxmlformats.org/officeDocument/2006/relationships/hyperlink" Target="https://lib.utdo.ir:2057/contents/medullary-thyroid-cancer-clinical-manifestations-diagnosis-and-staging/abstract/31" TargetMode="External"/><Relationship Id="rId7" Type="http://schemas.openxmlformats.org/officeDocument/2006/relationships/hyperlink" Target="https://www.ncbi.nlm.nih.gov/pubmed/?term=Frilling%20A%5bAuthor%5d&amp;cauthor=true&amp;cauthor_uid=25679074" TargetMode="External"/><Relationship Id="rId2" Type="http://schemas.openxmlformats.org/officeDocument/2006/relationships/hyperlink" Target="https://www.ncbi.nlm.nih.gov/pubmed/?term=Tran%20K%5bAuthor%5d&amp;cauthor=true&amp;cauthor_uid=256790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Palazzo%20F%5bAuthor%5d&amp;cauthor=true&amp;cauthor_uid=25679074" TargetMode="External"/><Relationship Id="rId5" Type="http://schemas.openxmlformats.org/officeDocument/2006/relationships/hyperlink" Target="https://www.ncbi.nlm.nih.gov/pubmed/?term=Taghizadehasl%20M%5bAuthor%5d&amp;cauthor=true&amp;cauthor_uid=25679074" TargetMode="External"/><Relationship Id="rId10" Type="http://schemas.openxmlformats.org/officeDocument/2006/relationships/hyperlink" Target="https://www.ncbi.nlm.nih.gov/pubmed/25679074" TargetMode="External"/><Relationship Id="rId4" Type="http://schemas.openxmlformats.org/officeDocument/2006/relationships/hyperlink" Target="https://www.ncbi.nlm.nih.gov/pubmed/?term=Khan%20S%5bAuthor%5d&amp;cauthor=true&amp;cauthor_uid=25679074" TargetMode="External"/><Relationship Id="rId9" Type="http://schemas.openxmlformats.org/officeDocument/2006/relationships/hyperlink" Target="https://www.ncbi.nlm.nih.gov/pubmed/?term=Al-Nahhas%20A%5bAuthor%5d&amp;cauthor=true&amp;cauthor_uid=2567907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Smit%20JW%5bAuthor%5d&amp;cauthor=true&amp;cauthor_uid=19563448" TargetMode="External"/><Relationship Id="rId3" Type="http://schemas.openxmlformats.org/officeDocument/2006/relationships/hyperlink" Target="https://www.ncbi.nlm.nih.gov/pubmed/?term=le%20Cessie%20S%5bAuthor%5d&amp;cauthor=true&amp;cauthor_uid=19563448" TargetMode="External"/><Relationship Id="rId7" Type="http://schemas.openxmlformats.org/officeDocument/2006/relationships/hyperlink" Target="https://www.ncbi.nlm.nih.gov/pubmed/?term=Romijn%20JA%5bAuthor%5d&amp;cauthor=true&amp;cauthor_uid=19563448" TargetMode="External"/><Relationship Id="rId2" Type="http://schemas.openxmlformats.org/officeDocument/2006/relationships/hyperlink" Target="https://www.ncbi.nlm.nih.gov/pubmed/?term=Meijer%20JA%5bAuthor%5d&amp;cauthor=true&amp;cauthor_uid=19563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choones%20JW%5bAuthor%5d&amp;cauthor=true&amp;cauthor_uid=19563448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www.ncbi.nlm.nih.gov/pubmed/?term=Kievit%20J%5bAuthor%5d&amp;cauthor=true&amp;cauthor_uid=19563448" TargetMode="External"/><Relationship Id="rId10" Type="http://schemas.openxmlformats.org/officeDocument/2006/relationships/hyperlink" Target="http://www.thyroid.org/thyroid-hysiciansprofessionals/" TargetMode="External"/><Relationship Id="rId4" Type="http://schemas.openxmlformats.org/officeDocument/2006/relationships/hyperlink" Target="https://www.ncbi.nlm.nih.gov/pubmed/?term=van%20den%20Hout%20WB%5bAuthor%5d&amp;cauthor=true&amp;cauthor_uid=19563448" TargetMode="External"/><Relationship Id="rId9" Type="http://schemas.openxmlformats.org/officeDocument/2006/relationships/hyperlink" Target="https://www.ncbi.nlm.nih.gov/pubmed/19563448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Lindsey%20SC%5bAuthor%5d&amp;cauthor=true&amp;cauthor_uid=26647152" TargetMode="External"/><Relationship Id="rId13" Type="http://schemas.openxmlformats.org/officeDocument/2006/relationships/hyperlink" Target="https://www.ncbi.nlm.nih.gov/pubmed/?term=Martins%20JR%5bAuthor%5d&amp;cauthor=true&amp;cauthor_uid=26647152" TargetMode="External"/><Relationship Id="rId18" Type="http://schemas.openxmlformats.org/officeDocument/2006/relationships/hyperlink" Target="https://www.ncbi.nlm.nih.gov/pubmed/?term=Diana%20T%5bAuthor%5d&amp;cauthor=true&amp;cauthor_uid=28687633" TargetMode="External"/><Relationship Id="rId26" Type="http://schemas.openxmlformats.org/officeDocument/2006/relationships/hyperlink" Target="https://www.ncbi.nlm.nih.gov/pubmed/?term=Kratzsch%20J%5bAuthor%5d&amp;cauthor=true&amp;cauthor_uid=28687633" TargetMode="External"/><Relationship Id="rId3" Type="http://schemas.openxmlformats.org/officeDocument/2006/relationships/hyperlink" Target="https://www.ncbi.nlm.nih.gov/pubmed/?term=Kasamatsu%20TS%5bAuthor%5d&amp;cauthor=true&amp;cauthor_uid=26647152" TargetMode="External"/><Relationship Id="rId21" Type="http://schemas.openxmlformats.org/officeDocument/2006/relationships/hyperlink" Target="https://www.ncbi.nlm.nih.gov/pubmed/?term=K%C3%B6nig%20J%5bAuthor%5d&amp;cauthor=true&amp;cauthor_uid=28687633" TargetMode="External"/><Relationship Id="rId7" Type="http://schemas.openxmlformats.org/officeDocument/2006/relationships/hyperlink" Target="https://www.ncbi.nlm.nih.gov/pubmed/?term=Kunii%20IS%5bAuthor%5d&amp;cauthor=true&amp;cauthor_uid=26647152" TargetMode="External"/><Relationship Id="rId12" Type="http://schemas.openxmlformats.org/officeDocument/2006/relationships/hyperlink" Target="https://www.ncbi.nlm.nih.gov/pubmed/?term=Vieira%20JG%5bAuthor%5d&amp;cauthor=true&amp;cauthor_uid=26647152" TargetMode="External"/><Relationship Id="rId17" Type="http://schemas.openxmlformats.org/officeDocument/2006/relationships/hyperlink" Target="https://www.ncbi.nlm.nih.gov/pubmed/?term=Davis%20TE%5bAuthor%5d&amp;cauthor=true&amp;cauthor_uid=28687633" TargetMode="External"/><Relationship Id="rId25" Type="http://schemas.openxmlformats.org/officeDocument/2006/relationships/hyperlink" Target="https://www.ncbi.nlm.nih.gov/pubmed/?term=Sipos%20JA%5bAuthor%5d&amp;cauthor=true&amp;cauthor_uid=28687633" TargetMode="External"/><Relationship Id="rId2" Type="http://schemas.openxmlformats.org/officeDocument/2006/relationships/hyperlink" Target="https://www.ncbi.nlm.nih.gov/pubmed/?term=Alves%20TG%5bAuthor%5d&amp;cauthor=true&amp;cauthor_uid=26647152" TargetMode="External"/><Relationship Id="rId16" Type="http://schemas.openxmlformats.org/officeDocument/2006/relationships/hyperlink" Target="https://www.ncbi.nlm.nih.gov/pubmed/?term=Algeciras-Schimnich%20A%5bAuthor%5d&amp;cauthor=true&amp;cauthor_uid=28687633" TargetMode="External"/><Relationship Id="rId20" Type="http://schemas.openxmlformats.org/officeDocument/2006/relationships/hyperlink" Target="https://www.ncbi.nlm.nih.gov/pubmed/?term=Karger%20S%5bAuthor%5d&amp;cauthor=true&amp;cauthor_uid=286876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Mendes%20A%5bAuthor%5d&amp;cauthor=true&amp;cauthor_uid=26647152" TargetMode="External"/><Relationship Id="rId11" Type="http://schemas.openxmlformats.org/officeDocument/2006/relationships/hyperlink" Target="https://www.ncbi.nlm.nih.gov/pubmed/?term=Maciel%20RM%5bAuthor%5d&amp;cauthor=true&amp;cauthor_uid=26647152" TargetMode="External"/><Relationship Id="rId24" Type="http://schemas.openxmlformats.org/officeDocument/2006/relationships/hyperlink" Target="https://www.ncbi.nlm.nih.gov/pubmed/?term=Ringel%20MD%5bAuthor%5d&amp;cauthor=true&amp;cauthor_uid=28687633" TargetMode="External"/><Relationship Id="rId5" Type="http://schemas.openxmlformats.org/officeDocument/2006/relationships/hyperlink" Target="https://www.ncbi.nlm.nih.gov/pubmed/?term=Meneghetti%20MC%5bAuthor%5d&amp;cauthor=true&amp;cauthor_uid=26647152" TargetMode="External"/><Relationship Id="rId15" Type="http://schemas.openxmlformats.org/officeDocument/2006/relationships/hyperlink" Target="https://www.ncbi.nlm.nih.gov/pubmed/?term=Kahaly%20GJ%5bAuthor%5d&amp;cauthor=true&amp;cauthor_uid=28687633" TargetMode="External"/><Relationship Id="rId23" Type="http://schemas.openxmlformats.org/officeDocument/2006/relationships/hyperlink" Target="https://www.ncbi.nlm.nih.gov/pubmed/?term=Raue%20F%5bAuthor%5d&amp;cauthor=true&amp;cauthor_uid=28687633" TargetMode="External"/><Relationship Id="rId10" Type="http://schemas.openxmlformats.org/officeDocument/2006/relationships/hyperlink" Target="https://www.ncbi.nlm.nih.gov/pubmed/?term=Dias%20da%20Silva%20MR%5bAuthor%5d&amp;cauthor=true&amp;cauthor_uid=26647152" TargetMode="External"/><Relationship Id="rId19" Type="http://schemas.openxmlformats.org/officeDocument/2006/relationships/hyperlink" Target="https://www.ncbi.nlm.nih.gov/pubmed/?term=Feldkamp%20J%5bAuthor%5d&amp;cauthor=true&amp;cauthor_uid=28687633" TargetMode="External"/><Relationship Id="rId4" Type="http://schemas.openxmlformats.org/officeDocument/2006/relationships/hyperlink" Target="https://www.ncbi.nlm.nih.gov/pubmed/?term=Yang%20JH%5bAuthor%5d&amp;cauthor=true&amp;cauthor_uid=26647152" TargetMode="External"/><Relationship Id="rId9" Type="http://schemas.openxmlformats.org/officeDocument/2006/relationships/hyperlink" Target="https://www.ncbi.nlm.nih.gov/pubmed/?term=Camacho%20CP%5bAuthor%5d&amp;cauthor=true&amp;cauthor_uid=26647152" TargetMode="External"/><Relationship Id="rId14" Type="http://schemas.openxmlformats.org/officeDocument/2006/relationships/hyperlink" Target="https://www.ncbi.nlm.nih.gov/pubmed/26647152" TargetMode="External"/><Relationship Id="rId22" Type="http://schemas.openxmlformats.org/officeDocument/2006/relationships/hyperlink" Target="https://www.ncbi.nlm.nih.gov/pubmed/?term=Lupo%20MA%5bAuthor%5d&amp;cauthor=true&amp;cauthor_uid=28687633" TargetMode="External"/><Relationship Id="rId27" Type="http://schemas.openxmlformats.org/officeDocument/2006/relationships/hyperlink" Target="https://www.ncbi.nlm.nih.gov/pubmed/?term=United+States+and+European+Multicenter+Prospective+Study+for+the+Analytical+Performance+and+Clinical+Validation+of+a+Novel+Sensitive+Fully+Automated+Immunoassay+for+Calcitonin.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Biomarkers of </a:t>
            </a:r>
            <a:r>
              <a:rPr lang="en-US" dirty="0" err="1" smtClean="0"/>
              <a:t>medullary</a:t>
            </a:r>
            <a:r>
              <a:rPr lang="en-US" dirty="0" smtClean="0"/>
              <a:t> thyroid cancer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AfkhamizadehM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Assistant professor of endocrinology , Mashhad University of Medical Sciences 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2412" y="2590800"/>
            <a:ext cx="8610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Should </a:t>
            </a:r>
            <a:r>
              <a:rPr lang="en-US" sz="4000" b="1" dirty="0" err="1" smtClean="0">
                <a:solidFill>
                  <a:schemeClr val="bg1"/>
                </a:solidFill>
              </a:rPr>
              <a:t>calcitonin</a:t>
            </a:r>
            <a:r>
              <a:rPr lang="en-US" sz="4000" b="1" dirty="0" smtClean="0">
                <a:solidFill>
                  <a:schemeClr val="bg1"/>
                </a:solidFill>
              </a:rPr>
              <a:t> be checked preoperatively 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</a:t>
            </a:r>
            <a:r>
              <a:rPr lang="en-US" dirty="0" err="1" smtClean="0"/>
              <a:t>calcitonin</a:t>
            </a:r>
            <a:r>
              <a:rPr lang="en-US" dirty="0" smtClean="0"/>
              <a:t> be measured in all  </a:t>
            </a:r>
            <a:br>
              <a:rPr lang="en-US" dirty="0" smtClean="0"/>
            </a:br>
            <a:r>
              <a:rPr lang="en-US" dirty="0" smtClean="0"/>
              <a:t>thyroid nodule?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Advantages of </a:t>
            </a:r>
            <a:r>
              <a:rPr lang="en-US" dirty="0" err="1" smtClean="0"/>
              <a:t>calcitonin</a:t>
            </a:r>
            <a:r>
              <a:rPr lang="en-US" dirty="0" smtClean="0"/>
              <a:t> screening :</a:t>
            </a:r>
          </a:p>
          <a:p>
            <a:pPr lvl="1" algn="l" rtl="0"/>
            <a:r>
              <a:rPr lang="en-US" dirty="0" smtClean="0"/>
              <a:t>Better prognosis </a:t>
            </a:r>
          </a:p>
          <a:p>
            <a:pPr lvl="2" algn="l" rtl="0"/>
            <a:r>
              <a:rPr lang="en-US" dirty="0" smtClean="0"/>
              <a:t>early diagnosis and radical surgical treatment reduce MTC-related morbidity and mortality</a:t>
            </a:r>
          </a:p>
          <a:p>
            <a:pPr lvl="1" algn="l" rtl="0"/>
            <a:r>
              <a:rPr lang="en-US" dirty="0" smtClean="0"/>
              <a:t>Sensitivity of FNA for </a:t>
            </a:r>
            <a:r>
              <a:rPr lang="en-US" dirty="0" err="1" smtClean="0"/>
              <a:t>presurgical</a:t>
            </a:r>
            <a:r>
              <a:rPr lang="en-US" dirty="0" smtClean="0"/>
              <a:t> MTC diagnosis: 40%–50%</a:t>
            </a:r>
          </a:p>
          <a:p>
            <a:pPr lvl="1"/>
            <a:r>
              <a:rPr lang="en-US" dirty="0" err="1" smtClean="0"/>
              <a:t>Calcitonin</a:t>
            </a:r>
            <a:r>
              <a:rPr lang="en-US" dirty="0" smtClean="0"/>
              <a:t>  measurement of thyroid nodule FNA washings may improve the sensitivity of the test</a:t>
            </a:r>
          </a:p>
          <a:p>
            <a:pPr algn="l" rtl="0"/>
            <a:r>
              <a:rPr lang="en-US" dirty="0" smtClean="0"/>
              <a:t>Reasons against screening:</a:t>
            </a:r>
          </a:p>
          <a:p>
            <a:pPr lvl="1" algn="l" rtl="0"/>
            <a:r>
              <a:rPr lang="en-US" dirty="0" smtClean="0"/>
              <a:t>Increased basal serum </a:t>
            </a:r>
            <a:r>
              <a:rPr lang="en-US" dirty="0" err="1" smtClean="0"/>
              <a:t>calcitonin</a:t>
            </a:r>
            <a:r>
              <a:rPr lang="en-US" dirty="0" smtClean="0"/>
              <a:t> in 0.5 to 5 % of patients with thyroid nodules </a:t>
            </a:r>
          </a:p>
          <a:p>
            <a:pPr lvl="2" algn="l" rtl="0"/>
            <a:r>
              <a:rPr lang="en-US" dirty="0" smtClean="0"/>
              <a:t>falsely high serum </a:t>
            </a:r>
            <a:r>
              <a:rPr lang="en-US" dirty="0" err="1" smtClean="0"/>
              <a:t>calcitonin</a:t>
            </a:r>
            <a:r>
              <a:rPr lang="en-US" dirty="0" smtClean="0"/>
              <a:t> values</a:t>
            </a:r>
          </a:p>
          <a:p>
            <a:pPr lvl="1" algn="l" rtl="0"/>
            <a:r>
              <a:rPr lang="en-US" dirty="0" err="1" smtClean="0"/>
              <a:t>Pentagastrin</a:t>
            </a:r>
            <a:r>
              <a:rPr lang="en-US" dirty="0" smtClean="0"/>
              <a:t> is not available in some countries </a:t>
            </a:r>
          </a:p>
          <a:p>
            <a:pPr lvl="1" algn="l" rtl="0"/>
            <a:r>
              <a:rPr lang="en-US" dirty="0" smtClean="0"/>
              <a:t>Potential complications of </a:t>
            </a:r>
            <a:r>
              <a:rPr lang="en-US" dirty="0" err="1" smtClean="0"/>
              <a:t>thyroidectomy</a:t>
            </a:r>
            <a:r>
              <a:rPr lang="en-US" dirty="0" smtClean="0"/>
              <a:t> in patients with abnormal </a:t>
            </a:r>
            <a:r>
              <a:rPr lang="en-US" dirty="0" err="1" smtClean="0"/>
              <a:t>Ctn</a:t>
            </a:r>
            <a:r>
              <a:rPr lang="en-US" dirty="0" smtClean="0"/>
              <a:t> who have no MTC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clearcut</a:t>
            </a:r>
            <a:r>
              <a:rPr lang="en-US" dirty="0" smtClean="0"/>
              <a:t> evidence that sporadic CCH progresses to MTC</a:t>
            </a:r>
          </a:p>
          <a:p>
            <a:pPr algn="l" rtl="0"/>
            <a:r>
              <a:rPr lang="en-US" i="1" dirty="0" smtClean="0">
                <a:solidFill>
                  <a:srgbClr val="FF0000"/>
                </a:solidFill>
              </a:rPr>
              <a:t>Is screening cost-effective ?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Calcitonin</a:t>
            </a:r>
            <a:r>
              <a:rPr lang="en-US" dirty="0" smtClean="0"/>
              <a:t> screening of thyroid nodules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601200" cy="4495800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7200" b="1" dirty="0" smtClean="0"/>
              <a:t>ETA : </a:t>
            </a:r>
          </a:p>
          <a:p>
            <a:pPr lvl="1" algn="l" rtl="0"/>
            <a:r>
              <a:rPr lang="en-US" sz="7200" b="1" dirty="0" smtClean="0"/>
              <a:t>2006,  recommended for it </a:t>
            </a:r>
          </a:p>
          <a:p>
            <a:pPr lvl="1" algn="l" rtl="0"/>
            <a:r>
              <a:rPr lang="en-US" sz="7200" b="1" dirty="0" smtClean="0"/>
              <a:t> 2010 recommended it only in the presence of clinical risk factors</a:t>
            </a:r>
            <a:endParaRPr lang="fa-IR" sz="7200" b="1" dirty="0" smtClean="0"/>
          </a:p>
          <a:p>
            <a:pPr algn="l" rtl="0"/>
            <a:r>
              <a:rPr lang="en-US" sz="7200" b="1" dirty="0" smtClean="0"/>
              <a:t>ATA  :declined to recommend for or against this approach</a:t>
            </a:r>
          </a:p>
          <a:p>
            <a:pPr algn="l" rtl="0"/>
            <a:r>
              <a:rPr lang="en-US" sz="7200" b="1" dirty="0" smtClean="0"/>
              <a:t>In the United States :  controversial *</a:t>
            </a:r>
          </a:p>
          <a:p>
            <a:pPr algn="l" rtl="0"/>
            <a:r>
              <a:rPr lang="en-US" sz="7200" b="1" dirty="0" smtClean="0"/>
              <a:t>Elevated basal </a:t>
            </a:r>
            <a:r>
              <a:rPr lang="en-US" sz="7200" b="1" dirty="0" err="1" smtClean="0"/>
              <a:t>calcitonin</a:t>
            </a:r>
            <a:r>
              <a:rPr lang="en-US" sz="7200" b="1" dirty="0" smtClean="0"/>
              <a:t> level: repeat the test in the absence of possible modifiers</a:t>
            </a:r>
          </a:p>
          <a:p>
            <a:pPr algn="l" rtl="0"/>
            <a:r>
              <a:rPr lang="en-US" sz="7200" b="1" dirty="0" err="1" smtClean="0"/>
              <a:t>Calcitonin</a:t>
            </a:r>
            <a:r>
              <a:rPr lang="en-US" sz="7200" b="1" dirty="0" smtClean="0"/>
              <a:t>&lt;100 pg/</a:t>
            </a:r>
            <a:r>
              <a:rPr lang="en-US" sz="7200" b="1" dirty="0" err="1" smtClean="0"/>
              <a:t>mL</a:t>
            </a:r>
            <a:r>
              <a:rPr lang="en-US" sz="7200" b="1" dirty="0" smtClean="0"/>
              <a:t>:  perform a calcium stimulation test</a:t>
            </a:r>
          </a:p>
          <a:p>
            <a:pPr algn="l" rtl="0"/>
            <a:r>
              <a:rPr lang="en-US" sz="7200" b="1" dirty="0" smtClean="0"/>
              <a:t>A </a:t>
            </a:r>
            <a:r>
              <a:rPr lang="en-US" sz="7200" b="1" dirty="0" err="1" smtClean="0"/>
              <a:t>Ctn</a:t>
            </a:r>
            <a:r>
              <a:rPr lang="en-US" sz="7200" b="1" dirty="0" smtClean="0"/>
              <a:t> value&gt;100pg/ml should be considered suspicious and an indication for treatment</a:t>
            </a:r>
          </a:p>
          <a:p>
            <a:pPr lvl="1" algn="l" rtl="0"/>
            <a:r>
              <a:rPr lang="en-US" sz="7200" b="1" dirty="0" smtClean="0"/>
              <a:t>A Korean study: cutoff of 65 pg/</a:t>
            </a:r>
            <a:r>
              <a:rPr lang="en-US" sz="7200" b="1" dirty="0" err="1" smtClean="0"/>
              <a:t>mL</a:t>
            </a:r>
            <a:endParaRPr lang="en-US" sz="7200" b="1" dirty="0" smtClean="0"/>
          </a:p>
          <a:p>
            <a:pPr lvl="1" algn="l" rtl="0"/>
            <a:r>
              <a:rPr lang="en-US" sz="7200" b="1" dirty="0" smtClean="0"/>
              <a:t>Cutoff of calcium stimulated </a:t>
            </a:r>
            <a:r>
              <a:rPr lang="en-US" sz="7200" b="1" dirty="0" err="1" smtClean="0"/>
              <a:t>calcitonin</a:t>
            </a:r>
            <a:r>
              <a:rPr lang="en-US" sz="7200" b="1" dirty="0" smtClean="0"/>
              <a:t> for women: </a:t>
            </a:r>
          </a:p>
          <a:p>
            <a:pPr lvl="3" algn="l" rtl="0"/>
            <a:r>
              <a:rPr lang="en-US" sz="7200" b="1" dirty="0" smtClean="0"/>
              <a:t>&lt;67.6pg/</a:t>
            </a:r>
            <a:r>
              <a:rPr lang="en-US" sz="7200" b="1" dirty="0" err="1" smtClean="0"/>
              <a:t>mL</a:t>
            </a:r>
            <a:r>
              <a:rPr lang="en-US" sz="7200" b="1" dirty="0" smtClean="0"/>
              <a:t> before total </a:t>
            </a:r>
            <a:r>
              <a:rPr lang="en-US" sz="7200" b="1" dirty="0" err="1" smtClean="0"/>
              <a:t>thyroidectomy</a:t>
            </a:r>
            <a:endParaRPr lang="en-US" sz="7200" b="1" dirty="0" smtClean="0"/>
          </a:p>
          <a:p>
            <a:pPr lvl="3" algn="l" rtl="0"/>
            <a:r>
              <a:rPr lang="en-US" sz="7200" b="1" dirty="0" smtClean="0"/>
              <a:t> &lt;0.5 pg/</a:t>
            </a:r>
            <a:r>
              <a:rPr lang="en-US" sz="7200" b="1" dirty="0" err="1" smtClean="0"/>
              <a:t>mL</a:t>
            </a:r>
            <a:r>
              <a:rPr lang="en-US" sz="7200" b="1" dirty="0" smtClean="0"/>
              <a:t> after total </a:t>
            </a:r>
            <a:r>
              <a:rPr lang="en-US" sz="7200" b="1" dirty="0" err="1" smtClean="0"/>
              <a:t>thyroidectomy</a:t>
            </a:r>
            <a:r>
              <a:rPr lang="en-US" sz="7200" b="1" dirty="0" smtClean="0"/>
              <a:t>**</a:t>
            </a:r>
          </a:p>
          <a:p>
            <a:r>
              <a:rPr lang="en-US" sz="6400" i="1" u="sng" dirty="0" smtClean="0">
                <a:hlinkClick r:id="rId2"/>
              </a:rPr>
              <a:t>* is systematic </a:t>
            </a:r>
            <a:r>
              <a:rPr lang="en-US" sz="6400" i="1" u="sng" dirty="0" err="1" smtClean="0">
                <a:hlinkClick r:id="rId2"/>
              </a:rPr>
              <a:t>calcitonin</a:t>
            </a:r>
            <a:r>
              <a:rPr lang="en-US" sz="6400" i="1" u="sng" dirty="0" smtClean="0">
                <a:hlinkClick r:id="rId2"/>
              </a:rPr>
              <a:t> screening appropriate in patients with nodular thyroid disease? </a:t>
            </a:r>
            <a:r>
              <a:rPr lang="en-US" sz="6400" i="1" u="sng" dirty="0" err="1" smtClean="0">
                <a:hlinkClick r:id="rId2"/>
              </a:rPr>
              <a:t>Costante</a:t>
            </a:r>
            <a:r>
              <a:rPr lang="en-US" sz="6400" i="1" u="sng" dirty="0" smtClean="0">
                <a:hlinkClick r:id="rId2"/>
              </a:rPr>
              <a:t> G, </a:t>
            </a:r>
            <a:r>
              <a:rPr lang="en-US" sz="6400" i="1" u="sng" dirty="0" err="1" smtClean="0">
                <a:hlinkClick r:id="rId2"/>
              </a:rPr>
              <a:t>Filetti</a:t>
            </a:r>
            <a:r>
              <a:rPr lang="en-US" sz="6400" i="1" u="sng" dirty="0" smtClean="0">
                <a:hlinkClick r:id="rId2"/>
              </a:rPr>
              <a:t> S. Early diagnosis of </a:t>
            </a:r>
            <a:r>
              <a:rPr lang="en-US" sz="6400" i="1" u="sng" dirty="0" err="1" smtClean="0">
                <a:hlinkClick r:id="rId2"/>
              </a:rPr>
              <a:t>medullary</a:t>
            </a:r>
            <a:r>
              <a:rPr lang="en-US" sz="6400" i="1" u="sng" dirty="0" smtClean="0">
                <a:hlinkClick r:id="rId2"/>
              </a:rPr>
              <a:t> thyroid carcinoma: Oncologist 2011; 16:49.</a:t>
            </a:r>
            <a:endParaRPr lang="en-US" sz="6400" i="1" dirty="0" smtClean="0"/>
          </a:p>
          <a:p>
            <a:pPr algn="l" rtl="0"/>
            <a:r>
              <a:rPr lang="en-US" sz="5600" i="1" dirty="0" smtClean="0">
                <a:hlinkClick r:id="rId3"/>
              </a:rPr>
              <a:t>**</a:t>
            </a:r>
            <a:r>
              <a:rPr lang="en-US" sz="5600" i="1" dirty="0" err="1" smtClean="0">
                <a:hlinkClick r:id="rId3"/>
              </a:rPr>
              <a:t>Kihara</a:t>
            </a:r>
            <a:r>
              <a:rPr lang="en-US" sz="5600" i="1" dirty="0" smtClean="0">
                <a:hlinkClick r:id="rId3"/>
              </a:rPr>
              <a:t> M</a:t>
            </a:r>
            <a:r>
              <a:rPr lang="en-US" sz="5600" i="1" baseline="30000" dirty="0" smtClean="0"/>
              <a:t>1</a:t>
            </a:r>
            <a:r>
              <a:rPr lang="en-US" sz="5600" i="1" dirty="0" smtClean="0"/>
              <a:t>, </a:t>
            </a:r>
            <a:r>
              <a:rPr lang="en-US" sz="5600" i="1" dirty="0" err="1" smtClean="0">
                <a:hlinkClick r:id="rId4"/>
              </a:rPr>
              <a:t>Miyauchi</a:t>
            </a:r>
            <a:r>
              <a:rPr lang="en-US" sz="5600" i="1" dirty="0" smtClean="0">
                <a:hlinkClick r:id="rId4"/>
              </a:rPr>
              <a:t> A</a:t>
            </a:r>
            <a:r>
              <a:rPr lang="en-US" sz="5600" i="1" baseline="30000" dirty="0" smtClean="0"/>
              <a:t>2</a:t>
            </a:r>
            <a:r>
              <a:rPr lang="en-US" sz="5600" i="1" dirty="0" smtClean="0"/>
              <a:t>, </a:t>
            </a:r>
            <a:r>
              <a:rPr lang="en-US" sz="5600" i="1" dirty="0" err="1" smtClean="0">
                <a:hlinkClick r:id="rId5"/>
              </a:rPr>
              <a:t>Kudo</a:t>
            </a:r>
            <a:r>
              <a:rPr lang="en-US" sz="5600" i="1" dirty="0" smtClean="0">
                <a:hlinkClick r:id="rId5"/>
              </a:rPr>
              <a:t> T</a:t>
            </a:r>
            <a:r>
              <a:rPr lang="en-US" sz="5600" i="1" baseline="30000" dirty="0" smtClean="0"/>
              <a:t>3</a:t>
            </a:r>
            <a:r>
              <a:rPr lang="en-US" sz="5600" i="1" dirty="0" smtClean="0"/>
              <a:t>, </a:t>
            </a:r>
            <a:r>
              <a:rPr lang="en-US" sz="5600" i="1" dirty="0" err="1" smtClean="0">
                <a:hlinkClick r:id="rId6"/>
              </a:rPr>
              <a:t>Hirokawa</a:t>
            </a:r>
            <a:r>
              <a:rPr lang="en-US" sz="5600" i="1" dirty="0" smtClean="0">
                <a:hlinkClick r:id="rId6"/>
              </a:rPr>
              <a:t> M</a:t>
            </a:r>
            <a:r>
              <a:rPr lang="en-US" sz="5600" i="1" baseline="30000" dirty="0" smtClean="0"/>
              <a:t>4</a:t>
            </a:r>
            <a:r>
              <a:rPr lang="en-US" sz="5600" i="1" dirty="0" smtClean="0"/>
              <a:t>, </a:t>
            </a:r>
            <a:r>
              <a:rPr lang="en-US" sz="5600" i="1" dirty="0" err="1" smtClean="0">
                <a:hlinkClick r:id="rId7"/>
              </a:rPr>
              <a:t>Miya</a:t>
            </a:r>
            <a:r>
              <a:rPr lang="en-US" sz="5600" i="1" dirty="0" smtClean="0">
                <a:hlinkClick r:id="rId7"/>
              </a:rPr>
              <a:t> A</a:t>
            </a:r>
            <a:r>
              <a:rPr lang="en-US" sz="5600" i="1" baseline="30000" dirty="0" smtClean="0"/>
              <a:t>2</a:t>
            </a:r>
            <a:r>
              <a:rPr lang="en-US" sz="5600" i="1" dirty="0" smtClean="0"/>
              <a:t>.</a:t>
            </a:r>
            <a:r>
              <a:rPr lang="en-US" sz="5600" i="1" u="sng" dirty="0" smtClean="0">
                <a:hlinkClick r:id="rId2"/>
              </a:rPr>
              <a:t>Serum </a:t>
            </a:r>
            <a:r>
              <a:rPr lang="en-US" sz="5600" i="1" u="sng" dirty="0" err="1" smtClean="0">
                <a:hlinkClick r:id="rId2"/>
              </a:rPr>
              <a:t>calcitonin</a:t>
            </a:r>
            <a:r>
              <a:rPr lang="en-US" sz="5600" i="1" u="sng" dirty="0" smtClean="0">
                <a:hlinkClick r:id="rId2"/>
              </a:rPr>
              <a:t> reference values for calcium stimulation tests by </a:t>
            </a:r>
            <a:r>
              <a:rPr lang="en-US" sz="5600" i="1" u="sng" dirty="0" err="1" smtClean="0">
                <a:hlinkClick r:id="rId2"/>
              </a:rPr>
              <a:t>electrochemiluminescence</a:t>
            </a:r>
            <a:r>
              <a:rPr lang="en-US" sz="5600" i="1" u="sng" dirty="0" smtClean="0">
                <a:hlinkClick r:id="rId2"/>
              </a:rPr>
              <a:t> immunoassay in Japanese men with non-</a:t>
            </a:r>
            <a:r>
              <a:rPr lang="en-US" sz="5600" i="1" u="sng" dirty="0" err="1" smtClean="0">
                <a:hlinkClick r:id="rId2"/>
              </a:rPr>
              <a:t>medullarythyroid</a:t>
            </a:r>
            <a:r>
              <a:rPr lang="en-US" sz="5600" i="1" u="sng" dirty="0" smtClean="0">
                <a:hlinkClick r:id="rId2"/>
              </a:rPr>
              <a:t> carcinoma. **</a:t>
            </a:r>
            <a:r>
              <a:rPr lang="en-US" sz="5600" i="1" u="sng" dirty="0" smtClean="0">
                <a:hlinkClick r:id="rId8" tooltip="Surgery today."/>
              </a:rPr>
              <a:t> </a:t>
            </a:r>
            <a:r>
              <a:rPr lang="en-US" sz="5600" i="1" u="sng" dirty="0" err="1" smtClean="0">
                <a:hlinkClick r:id="rId8" tooltip="Surgery today."/>
              </a:rPr>
              <a:t>Surg</a:t>
            </a:r>
            <a:r>
              <a:rPr lang="en-US" sz="5600" i="1" u="sng" dirty="0" smtClean="0">
                <a:hlinkClick r:id="rId8" tooltip="Surgery today."/>
              </a:rPr>
              <a:t> Today.</a:t>
            </a:r>
            <a:r>
              <a:rPr lang="en-US" sz="5600" i="1" u="sng" dirty="0" smtClean="0">
                <a:hlinkClick r:id="rId2"/>
              </a:rPr>
              <a:t> 2018 Feb;48(2):223-228. </a:t>
            </a:r>
            <a:r>
              <a:rPr lang="en-US" sz="5600" i="1" u="sng" dirty="0" err="1" smtClean="0">
                <a:hlinkClick r:id="rId2"/>
              </a:rPr>
              <a:t>doi</a:t>
            </a:r>
            <a:r>
              <a:rPr lang="en-US" sz="5600" i="1" u="sng" dirty="0" smtClean="0">
                <a:hlinkClick r:id="rId2"/>
              </a:rPr>
              <a:t>: 10.1007/s00595-017-1578-7. </a:t>
            </a:r>
            <a:r>
              <a:rPr lang="en-US" sz="5600" i="1" u="sng" dirty="0" err="1" smtClean="0">
                <a:hlinkClick r:id="rId2"/>
              </a:rPr>
              <a:t>Epub</a:t>
            </a:r>
            <a:r>
              <a:rPr lang="en-US" sz="5600" i="1" u="sng" dirty="0" smtClean="0">
                <a:hlinkClick r:id="rId2"/>
              </a:rPr>
              <a:t> 2017 Aug 18.</a:t>
            </a:r>
          </a:p>
          <a:p>
            <a:pPr rtl="0"/>
            <a:endParaRPr lang="en-US" sz="2300" i="1" u="sng" dirty="0" smtClean="0">
              <a:hlinkClick r:id="rId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44" y="548680"/>
            <a:ext cx="1096994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Clinical and </a:t>
            </a:r>
            <a:r>
              <a:rPr lang="en-US" dirty="0" err="1" smtClean="0">
                <a:solidFill>
                  <a:srgbClr val="FF0000"/>
                </a:solidFill>
              </a:rPr>
              <a:t>paraclinical</a:t>
            </a:r>
            <a:r>
              <a:rPr lang="en-US" dirty="0" smtClean="0">
                <a:solidFill>
                  <a:srgbClr val="FF0000"/>
                </a:solidFill>
              </a:rPr>
              <a:t> features suggestive of MTC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Location in the upper third of a lobe</a:t>
            </a:r>
          </a:p>
          <a:p>
            <a:pPr marL="63818" indent="-342900"/>
            <a:r>
              <a:rPr lang="en-US" dirty="0" smtClean="0"/>
              <a:t>Family history or clinical suspicion of MTC or MEN2</a:t>
            </a:r>
          </a:p>
          <a:p>
            <a:pPr algn="l" rtl="0"/>
            <a:r>
              <a:rPr lang="en-US" dirty="0" smtClean="0"/>
              <a:t>Suspicious US findings </a:t>
            </a:r>
          </a:p>
          <a:p>
            <a:pPr algn="l" rtl="0"/>
            <a:r>
              <a:rPr lang="en-US" dirty="0" smtClean="0"/>
              <a:t>Flushing and/or diarrhea</a:t>
            </a:r>
          </a:p>
          <a:p>
            <a:pPr algn="l" rtl="0"/>
            <a:r>
              <a:rPr lang="en-US" dirty="0" smtClean="0"/>
              <a:t>Indeterminate /</a:t>
            </a:r>
            <a:r>
              <a:rPr lang="en-US" dirty="0" err="1" smtClean="0"/>
              <a:t>nondiagnostic</a:t>
            </a:r>
            <a:r>
              <a:rPr lang="en-US" dirty="0" smtClean="0"/>
              <a:t> FNA</a:t>
            </a:r>
            <a:endParaRPr lang="fa-IR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676400"/>
            <a:ext cx="10969943" cy="4525963"/>
          </a:xfrm>
        </p:spPr>
        <p:txBody>
          <a:bodyPr>
            <a:normAutofit/>
          </a:bodyPr>
          <a:lstStyle/>
          <a:p>
            <a:pPr algn="l" rtl="0"/>
            <a:endParaRPr lang="en-US" b="1" dirty="0" smtClean="0"/>
          </a:p>
          <a:p>
            <a:r>
              <a:rPr lang="en-US" sz="4300" b="1" i="1" dirty="0" smtClean="0">
                <a:solidFill>
                  <a:srgbClr val="C00000"/>
                </a:solidFill>
              </a:rPr>
              <a:t>The nodule was in the upper pole  of thyroid , so </a:t>
            </a:r>
            <a:r>
              <a:rPr lang="en-US" sz="4300" b="1" i="1" dirty="0" err="1" smtClean="0">
                <a:solidFill>
                  <a:srgbClr val="C00000"/>
                </a:solidFill>
              </a:rPr>
              <a:t>calcitonin</a:t>
            </a:r>
            <a:r>
              <a:rPr lang="en-US" sz="4300" b="1" i="1" dirty="0" smtClean="0">
                <a:solidFill>
                  <a:srgbClr val="C00000"/>
                </a:solidFill>
              </a:rPr>
              <a:t> measurement might help in this patient. </a:t>
            </a:r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608012" y="2209800"/>
            <a:ext cx="110490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066800"/>
            <a:ext cx="10969943" cy="28194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141412" y="2590800"/>
            <a:ext cx="9982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Would any other procedure help to diagnose MTC before surgery? 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Calcitonin</a:t>
            </a:r>
            <a:r>
              <a:rPr lang="en-US" dirty="0" smtClean="0"/>
              <a:t> measurement in the FNA washout fluid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Inconclusive FNA findings or FNA suggestive of MTC </a:t>
            </a:r>
          </a:p>
          <a:p>
            <a:pPr lvl="1" algn="l" rtl="0"/>
            <a:r>
              <a:rPr lang="en-US" sz="2400" dirty="0" err="1" smtClean="0"/>
              <a:t>Calcitonin</a:t>
            </a:r>
            <a:r>
              <a:rPr lang="en-US" sz="2400" dirty="0" smtClean="0"/>
              <a:t> in the FNA washout fluid is recommended </a:t>
            </a:r>
          </a:p>
          <a:p>
            <a:pPr algn="l" rtl="0"/>
            <a:endParaRPr lang="en-US" sz="1400" i="1" dirty="0" smtClean="0">
              <a:hlinkClick r:id="rId2"/>
            </a:endParaRPr>
          </a:p>
          <a:p>
            <a:pPr algn="l" rtl="0"/>
            <a:endParaRPr lang="en-US" sz="1400" i="1" dirty="0" smtClean="0">
              <a:hlinkClick r:id="rId2"/>
            </a:endParaRPr>
          </a:p>
          <a:p>
            <a:pPr algn="l" rtl="0"/>
            <a:endParaRPr lang="en-US" sz="1400" i="1" dirty="0" smtClean="0">
              <a:hlinkClick r:id="rId2"/>
            </a:endParaRPr>
          </a:p>
          <a:p>
            <a:pPr algn="l" rtl="0"/>
            <a:endParaRPr lang="en-US" sz="1400" i="1" dirty="0" smtClean="0">
              <a:hlinkClick r:id="rId2"/>
            </a:endParaRPr>
          </a:p>
          <a:p>
            <a:pPr algn="l" rtl="0"/>
            <a:endParaRPr lang="en-US" sz="1400" i="1" dirty="0" smtClean="0">
              <a:hlinkClick r:id="rId2"/>
            </a:endParaRPr>
          </a:p>
          <a:p>
            <a:pPr algn="l" rtl="0"/>
            <a:r>
              <a:rPr lang="en-US" sz="1400" i="1" dirty="0" err="1" smtClean="0">
                <a:hlinkClick r:id="rId2"/>
              </a:rPr>
              <a:t>Trimboli</a:t>
            </a:r>
            <a:r>
              <a:rPr lang="en-US" sz="1400" i="1" dirty="0" smtClean="0">
                <a:hlinkClick r:id="rId2"/>
              </a:rPr>
              <a:t> P</a:t>
            </a:r>
            <a:r>
              <a:rPr lang="en-US" sz="1400" i="1" baseline="30000" dirty="0" smtClean="0"/>
              <a:t>1,2</a:t>
            </a:r>
            <a:r>
              <a:rPr lang="en-US" sz="1400" i="1" dirty="0" smtClean="0"/>
              <a:t>, </a:t>
            </a:r>
            <a:r>
              <a:rPr lang="en-US" sz="1400" i="1" dirty="0" err="1" smtClean="0">
                <a:hlinkClick r:id="rId3"/>
              </a:rPr>
              <a:t>Guidobaldi</a:t>
            </a:r>
            <a:r>
              <a:rPr lang="en-US" sz="1400" i="1" dirty="0" smtClean="0">
                <a:hlinkClick r:id="rId3"/>
              </a:rPr>
              <a:t> L</a:t>
            </a:r>
            <a:r>
              <a:rPr lang="en-US" sz="1400" i="1" baseline="30000" dirty="0" smtClean="0"/>
              <a:t>3</a:t>
            </a:r>
            <a:r>
              <a:rPr lang="en-US" sz="1400" i="1" dirty="0" smtClean="0"/>
              <a:t>, </a:t>
            </a:r>
            <a:r>
              <a:rPr lang="en-US" sz="1400" i="1" dirty="0" err="1" smtClean="0">
                <a:hlinkClick r:id="rId4"/>
              </a:rPr>
              <a:t>Bongiovanni</a:t>
            </a:r>
            <a:r>
              <a:rPr lang="en-US" sz="1400" i="1" dirty="0" smtClean="0">
                <a:hlinkClick r:id="rId4"/>
              </a:rPr>
              <a:t> M</a:t>
            </a:r>
            <a:r>
              <a:rPr lang="en-US" sz="1400" i="1" baseline="30000" dirty="0" smtClean="0"/>
              <a:t>4</a:t>
            </a:r>
            <a:r>
              <a:rPr lang="en-US" sz="1400" i="1" dirty="0" smtClean="0"/>
              <a:t>, </a:t>
            </a:r>
            <a:r>
              <a:rPr lang="en-US" sz="1400" i="1" dirty="0" err="1" smtClean="0">
                <a:hlinkClick r:id="rId5"/>
              </a:rPr>
              <a:t>Crescenzi</a:t>
            </a:r>
            <a:r>
              <a:rPr lang="en-US" sz="1400" i="1" dirty="0" smtClean="0">
                <a:hlinkClick r:id="rId5"/>
              </a:rPr>
              <a:t> A</a:t>
            </a:r>
            <a:r>
              <a:rPr lang="en-US" sz="1400" i="1" baseline="30000" dirty="0" smtClean="0"/>
              <a:t>5</a:t>
            </a:r>
            <a:r>
              <a:rPr lang="en-US" sz="1400" i="1" dirty="0" smtClean="0"/>
              <a:t>, </a:t>
            </a:r>
            <a:r>
              <a:rPr lang="en-US" sz="1400" i="1" dirty="0" err="1" smtClean="0">
                <a:hlinkClick r:id="rId6"/>
              </a:rPr>
              <a:t>Alevizaki</a:t>
            </a:r>
            <a:r>
              <a:rPr lang="en-US" sz="1400" i="1" dirty="0" smtClean="0">
                <a:hlinkClick r:id="rId6"/>
              </a:rPr>
              <a:t> M</a:t>
            </a:r>
            <a:r>
              <a:rPr lang="en-US" sz="1400" i="1" baseline="30000" dirty="0" smtClean="0"/>
              <a:t>6</a:t>
            </a:r>
            <a:r>
              <a:rPr lang="en-US" sz="1400" i="1" dirty="0" smtClean="0"/>
              <a:t>, </a:t>
            </a:r>
            <a:r>
              <a:rPr lang="en-US" sz="1400" i="1" dirty="0" err="1" smtClean="0">
                <a:hlinkClick r:id="rId7"/>
              </a:rPr>
              <a:t>Giovanella</a:t>
            </a:r>
            <a:r>
              <a:rPr lang="en-US" sz="1400" i="1" dirty="0" smtClean="0">
                <a:hlinkClick r:id="rId7"/>
              </a:rPr>
              <a:t> L</a:t>
            </a:r>
            <a:r>
              <a:rPr lang="en-US" sz="1400" i="1" baseline="30000" dirty="0" smtClean="0"/>
              <a:t>1</a:t>
            </a:r>
            <a:r>
              <a:rPr lang="en-US" sz="1400" i="1" dirty="0" smtClean="0"/>
              <a:t>.</a:t>
            </a:r>
            <a:r>
              <a:rPr lang="en-US" sz="1400" b="1" i="1" dirty="0" smtClean="0"/>
              <a:t>Use of fine-needle aspirate </a:t>
            </a:r>
            <a:r>
              <a:rPr lang="en-US" sz="1400" b="1" i="1" dirty="0" err="1" smtClean="0"/>
              <a:t>calcitonin</a:t>
            </a:r>
            <a:r>
              <a:rPr lang="en-US" sz="1400" b="1" i="1" dirty="0" smtClean="0"/>
              <a:t> to detect </a:t>
            </a:r>
            <a:r>
              <a:rPr lang="en-US" sz="1400" b="1" i="1" dirty="0" err="1" smtClean="0"/>
              <a:t>medullary</a:t>
            </a:r>
            <a:r>
              <a:rPr lang="en-US" sz="1400" b="1" i="1" dirty="0" smtClean="0"/>
              <a:t> thyroid carcinoma: A systematic review.</a:t>
            </a:r>
            <a:r>
              <a:rPr lang="en-US" sz="1400" i="1" dirty="0" smtClean="0">
                <a:hlinkClick r:id="rId8" tooltip="Diagnostic cytopathology."/>
              </a:rPr>
              <a:t> </a:t>
            </a:r>
            <a:r>
              <a:rPr lang="en-US" sz="1400" i="1" dirty="0" err="1" smtClean="0">
                <a:hlinkClick r:id="rId8" tooltip="Diagnostic cytopathology."/>
              </a:rPr>
              <a:t>Diagn</a:t>
            </a:r>
            <a:r>
              <a:rPr lang="en-US" sz="1400" i="1" dirty="0" smtClean="0">
                <a:hlinkClick r:id="rId8" tooltip="Diagnostic cytopathology."/>
              </a:rPr>
              <a:t> </a:t>
            </a:r>
            <a:r>
              <a:rPr lang="en-US" sz="1400" i="1" dirty="0" err="1" smtClean="0">
                <a:hlinkClick r:id="rId8" tooltip="Diagnostic cytopathology."/>
              </a:rPr>
              <a:t>Cytopathol</a:t>
            </a:r>
            <a:r>
              <a:rPr lang="en-US" sz="1400" i="1" dirty="0" smtClean="0">
                <a:hlinkClick r:id="rId8" tooltip="Diagnostic cytopathology."/>
              </a:rPr>
              <a:t>.</a:t>
            </a:r>
            <a:r>
              <a:rPr lang="en-US" sz="1400" i="1" dirty="0" smtClean="0"/>
              <a:t> 2016 Jan;44(1):45-51. </a:t>
            </a:r>
            <a:r>
              <a:rPr lang="en-US" sz="1400" i="1" dirty="0" err="1" smtClean="0"/>
              <a:t>doi</a:t>
            </a:r>
            <a:r>
              <a:rPr lang="en-US" sz="1400" i="1" dirty="0" smtClean="0"/>
              <a:t>: 10.1002/dc.23375</a:t>
            </a:r>
            <a:r>
              <a:rPr lang="en-US" sz="1400" dirty="0" smtClean="0"/>
              <a:t>. </a:t>
            </a:r>
          </a:p>
          <a:p>
            <a:pPr lvl="0"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41 patients</a:t>
            </a:r>
          </a:p>
          <a:p>
            <a:pPr algn="l" rtl="0"/>
            <a:r>
              <a:rPr lang="en-US" dirty="0" smtClean="0"/>
              <a:t>FNA-</a:t>
            </a:r>
            <a:r>
              <a:rPr lang="en-US" dirty="0" err="1" smtClean="0"/>
              <a:t>Ctn</a:t>
            </a:r>
            <a:r>
              <a:rPr lang="en-US" dirty="0" smtClean="0"/>
              <a:t> distinguished nodules that were MTC from those that were not </a:t>
            </a:r>
            <a:r>
              <a:rPr lang="en-US" dirty="0" smtClean="0">
                <a:solidFill>
                  <a:srgbClr val="C00000"/>
                </a:solidFill>
              </a:rPr>
              <a:t>without overlapping results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1400" i="1" dirty="0" smtClean="0">
                <a:hlinkClick r:id="rId2"/>
              </a:rPr>
              <a:t>Rosario PW</a:t>
            </a:r>
            <a:r>
              <a:rPr lang="en-US" sz="1400" i="1" baseline="30000" dirty="0" smtClean="0"/>
              <a:t>1</a:t>
            </a:r>
            <a:r>
              <a:rPr lang="en-US" sz="1400" i="1" dirty="0" smtClean="0"/>
              <a:t>, </a:t>
            </a:r>
            <a:r>
              <a:rPr lang="en-US" sz="1400" i="1" dirty="0" err="1" smtClean="0">
                <a:hlinkClick r:id="rId3"/>
              </a:rPr>
              <a:t>Calsolari</a:t>
            </a:r>
            <a:r>
              <a:rPr lang="en-US" sz="1400" i="1" dirty="0" smtClean="0">
                <a:hlinkClick r:id="rId3"/>
              </a:rPr>
              <a:t> MR</a:t>
            </a:r>
            <a:r>
              <a:rPr lang="en-US" sz="1400" i="1" baseline="30000" dirty="0" smtClean="0"/>
              <a:t>1</a:t>
            </a:r>
            <a:r>
              <a:rPr lang="en-US" sz="1400" i="1" dirty="0" smtClean="0"/>
              <a:t>.</a:t>
            </a:r>
            <a:r>
              <a:rPr lang="en-US" sz="1400" b="1" i="1" dirty="0" smtClean="0"/>
              <a:t>Basal Serum </a:t>
            </a:r>
            <a:r>
              <a:rPr lang="en-US" sz="1400" b="1" i="1" dirty="0" err="1" smtClean="0"/>
              <a:t>Calcitonin</a:t>
            </a:r>
            <a:r>
              <a:rPr lang="en-US" sz="1400" b="1" i="1" dirty="0" smtClean="0"/>
              <a:t>, After Calcium Stimulation, and in the Needle Washout of Patients with Thyroid Nodules and Mild or Moderate Basal </a:t>
            </a:r>
            <a:r>
              <a:rPr lang="en-US" sz="1400" b="1" i="1" dirty="0" err="1" smtClean="0"/>
              <a:t>Hypercalcitoninemia</a:t>
            </a:r>
            <a:r>
              <a:rPr lang="en-US" sz="1400" b="1" i="1" dirty="0" smtClean="0"/>
              <a:t>.</a:t>
            </a:r>
            <a:r>
              <a:rPr lang="en-US" sz="1400" i="1" dirty="0" smtClean="0">
                <a:hlinkClick r:id="rId4" tooltip="Hormone and metabolic research = Hormon- und Stoffwechselforschung = Hormones et metabolisme."/>
              </a:rPr>
              <a:t> </a:t>
            </a:r>
            <a:r>
              <a:rPr lang="en-US" sz="1400" i="1" dirty="0" err="1" smtClean="0">
                <a:hlinkClick r:id="rId4" tooltip="Hormone and metabolic research = Hormon- und Stoffwechselforschung = Hormones et metabolisme."/>
              </a:rPr>
              <a:t>Horm</a:t>
            </a:r>
            <a:r>
              <a:rPr lang="en-US" sz="1400" i="1" dirty="0" smtClean="0">
                <a:hlinkClick r:id="rId4" tooltip="Hormone and metabolic research = Hormon- und Stoffwechselforschung = Hormones et metabolisme."/>
              </a:rPr>
              <a:t> </a:t>
            </a:r>
            <a:r>
              <a:rPr lang="en-US" sz="1400" i="1" dirty="0" err="1" smtClean="0">
                <a:hlinkClick r:id="rId4" tooltip="Hormone and metabolic research = Hormon- und Stoffwechselforschung = Hormones et metabolisme."/>
              </a:rPr>
              <a:t>Metab</a:t>
            </a:r>
            <a:r>
              <a:rPr lang="en-US" sz="1400" i="1" dirty="0" smtClean="0">
                <a:hlinkClick r:id="rId4" tooltip="Hormone and metabolic research = Hormon- und Stoffwechselforschung = Hormones et metabolisme."/>
              </a:rPr>
              <a:t> Res.</a:t>
            </a:r>
            <a:r>
              <a:rPr lang="en-US" sz="1400" i="1" dirty="0" smtClean="0"/>
              <a:t> 2017 Feb;49(2):129-134. </a:t>
            </a:r>
            <a:r>
              <a:rPr lang="en-US" sz="1400" i="1" dirty="0" err="1" smtClean="0"/>
              <a:t>doi</a:t>
            </a:r>
            <a:r>
              <a:rPr lang="en-US" sz="1400" i="1" dirty="0" smtClean="0"/>
              <a:t>: 10.1055/s-0042-121895.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No MTC</a:t>
            </a:r>
          </a:p>
          <a:p>
            <a:pPr lvl="1" algn="l" rtl="0"/>
            <a:r>
              <a:rPr lang="en-US" dirty="0" smtClean="0">
                <a:solidFill>
                  <a:srgbClr val="C00000"/>
                </a:solidFill>
              </a:rPr>
              <a:t> basal Ctn≤24.6 pg/ml </a:t>
            </a:r>
          </a:p>
          <a:p>
            <a:pPr lvl="1" algn="l" rtl="0"/>
            <a:r>
              <a:rPr lang="en-US" dirty="0" smtClean="0">
                <a:solidFill>
                  <a:srgbClr val="C00000"/>
                </a:solidFill>
              </a:rPr>
              <a:t>stimulated Ctn≤186.5 pg/ml </a:t>
            </a:r>
          </a:p>
          <a:p>
            <a:pPr algn="l" rtl="0"/>
            <a:r>
              <a:rPr lang="en-US" dirty="0" smtClean="0"/>
              <a:t>All without MTC </a:t>
            </a:r>
          </a:p>
          <a:p>
            <a:pPr lvl="1" algn="l" rtl="0"/>
            <a:r>
              <a:rPr lang="en-US" dirty="0" err="1" smtClean="0"/>
              <a:t>Ctn</a:t>
            </a:r>
            <a:r>
              <a:rPr lang="en-US" dirty="0" smtClean="0"/>
              <a:t>&lt;47 pg/ml </a:t>
            </a:r>
          </a:p>
          <a:p>
            <a:pPr lvl="1" algn="l" rtl="0"/>
            <a:r>
              <a:rPr lang="en-US" dirty="0" smtClean="0"/>
              <a:t>stimulated </a:t>
            </a:r>
            <a:r>
              <a:rPr lang="en-US" dirty="0" err="1" smtClean="0"/>
              <a:t>Ctn</a:t>
            </a:r>
            <a:r>
              <a:rPr lang="en-US" dirty="0" smtClean="0"/>
              <a:t>&lt;655.2 pg/ml</a:t>
            </a:r>
          </a:p>
          <a:p>
            <a:pPr algn="l" rtl="0"/>
            <a:r>
              <a:rPr lang="en-US" dirty="0" smtClean="0"/>
              <a:t>Basal </a:t>
            </a:r>
            <a:r>
              <a:rPr lang="en-US" dirty="0" err="1" smtClean="0"/>
              <a:t>Ctn</a:t>
            </a:r>
            <a:r>
              <a:rPr lang="en-US" dirty="0" smtClean="0"/>
              <a:t> between 24.6 and 47 pg/ml : 25%had MTC</a:t>
            </a:r>
          </a:p>
          <a:p>
            <a:pPr algn="l" rtl="0"/>
            <a:r>
              <a:rPr lang="en-US" dirty="0" smtClean="0"/>
              <a:t>Stimulated </a:t>
            </a:r>
            <a:r>
              <a:rPr lang="en-US" dirty="0" err="1" smtClean="0"/>
              <a:t>Ctn</a:t>
            </a:r>
            <a:r>
              <a:rPr lang="en-US" dirty="0" smtClean="0"/>
              <a:t> between 186.5 and 655.2 pg/ml : 22.2%MTC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2438400"/>
            <a:ext cx="10969943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370012" y="2362200"/>
            <a:ext cx="9601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Is completion </a:t>
            </a:r>
            <a:r>
              <a:rPr lang="en-US" sz="4000" dirty="0" err="1" smtClean="0"/>
              <a:t>thyroidectomy</a:t>
            </a:r>
            <a:r>
              <a:rPr lang="en-US" sz="4000" dirty="0" smtClean="0"/>
              <a:t> recommended</a:t>
            </a:r>
            <a:r>
              <a:rPr lang="en-US" sz="4000" dirty="0" smtClean="0"/>
              <a:t>?</a:t>
            </a:r>
            <a:endParaRPr lang="en-US" sz="40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692696"/>
            <a:ext cx="109699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MTC completion </a:t>
            </a:r>
            <a:r>
              <a:rPr lang="en-US" dirty="0" err="1" smtClean="0"/>
              <a:t>thyroidectomy</a:t>
            </a:r>
            <a:r>
              <a:rPr lang="en-US" dirty="0" smtClean="0"/>
              <a:t> following unilateral </a:t>
            </a:r>
            <a:r>
              <a:rPr lang="en-US" dirty="0" err="1" smtClean="0"/>
              <a:t>thyroidectomy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RET </a:t>
            </a:r>
            <a:r>
              <a:rPr lang="en-US" dirty="0" err="1" smtClean="0"/>
              <a:t>germline</a:t>
            </a:r>
            <a:r>
              <a:rPr lang="en-US" dirty="0" smtClean="0"/>
              <a:t> mutation</a:t>
            </a:r>
          </a:p>
          <a:p>
            <a:pPr algn="l" rtl="0"/>
            <a:r>
              <a:rPr lang="en-US" dirty="0" smtClean="0"/>
              <a:t>Elevated postoperative </a:t>
            </a:r>
            <a:r>
              <a:rPr lang="en-US" dirty="0" err="1" smtClean="0"/>
              <a:t>calcitonin</a:t>
            </a:r>
            <a:endParaRPr lang="en-US" dirty="0" smtClean="0"/>
          </a:p>
          <a:p>
            <a:pPr algn="l" rtl="0"/>
            <a:r>
              <a:rPr lang="en-US" dirty="0" smtClean="0"/>
              <a:t>Imaging studies indicating residual MTC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The presence of an enlarged lymph node in association with a normal serum </a:t>
            </a:r>
            <a:r>
              <a:rPr lang="en-US" i="1" dirty="0" err="1" smtClean="0"/>
              <a:t>Ctn</a:t>
            </a:r>
            <a:r>
              <a:rPr lang="en-US" i="1" dirty="0" smtClean="0"/>
              <a:t> level is not an indication for repeat surgery.</a:t>
            </a:r>
            <a:endParaRPr lang="en-US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98612" y="3276600"/>
            <a:ext cx="457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SECRETORY PRODUCTS OF MTC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err="1" smtClean="0"/>
              <a:t>Adrenocorticotropic</a:t>
            </a:r>
            <a:r>
              <a:rPr lang="en-US" dirty="0" smtClean="0"/>
              <a:t> hormone(ACTH)</a:t>
            </a:r>
          </a:p>
          <a:p>
            <a:pPr algn="l" rtl="0"/>
            <a:r>
              <a:rPr lang="en-US" dirty="0" smtClean="0"/>
              <a:t>B-</a:t>
            </a:r>
            <a:r>
              <a:rPr lang="en-US" dirty="0" err="1" smtClean="0"/>
              <a:t>melanocyte</a:t>
            </a:r>
            <a:r>
              <a:rPr lang="en-US" dirty="0" smtClean="0"/>
              <a:t> </a:t>
            </a:r>
            <a:r>
              <a:rPr lang="en-US" dirty="0"/>
              <a:t>stimulating </a:t>
            </a:r>
            <a:r>
              <a:rPr lang="en-US" dirty="0" smtClean="0"/>
              <a:t>hormone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Calcitonin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err="1" smtClean="0">
                <a:solidFill>
                  <a:srgbClr val="FF0000"/>
                </a:solidFill>
              </a:rPr>
              <a:t>Ctn</a:t>
            </a:r>
            <a:r>
              <a:rPr lang="en-US" dirty="0" smtClean="0">
                <a:solidFill>
                  <a:srgbClr val="FF0000"/>
                </a:solidFill>
              </a:rPr>
              <a:t>)*</a:t>
            </a:r>
          </a:p>
          <a:p>
            <a:pPr lvl="2" algn="l" rtl="0"/>
            <a:r>
              <a:rPr lang="en-US" dirty="0" smtClean="0"/>
              <a:t>specific biomarker for the diagnosis of C-cell hyperplasia or MTC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Carcinoembryonic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antigen </a:t>
            </a:r>
            <a:r>
              <a:rPr lang="pt-BR" dirty="0">
                <a:solidFill>
                  <a:srgbClr val="FF0000"/>
                </a:solidFill>
              </a:rPr>
              <a:t>(</a:t>
            </a:r>
            <a:r>
              <a:rPr lang="pt-BR" dirty="0" smtClean="0">
                <a:solidFill>
                  <a:srgbClr val="FF0000"/>
                </a:solidFill>
              </a:rPr>
              <a:t>CEA)</a:t>
            </a:r>
          </a:p>
          <a:p>
            <a:pPr algn="l" rtl="0"/>
            <a:r>
              <a:rPr lang="pt-BR" dirty="0" smtClean="0"/>
              <a:t>Chromogranin</a:t>
            </a:r>
            <a:endParaRPr lang="pt-BR" dirty="0"/>
          </a:p>
          <a:p>
            <a:pPr algn="l" rtl="0"/>
            <a:r>
              <a:rPr lang="pt-BR" dirty="0" smtClean="0"/>
              <a:t>Neurotensin</a:t>
            </a:r>
            <a:endParaRPr lang="pt-BR" dirty="0"/>
          </a:p>
          <a:p>
            <a:pPr algn="l" rtl="0"/>
            <a:r>
              <a:rPr lang="en-US" dirty="0" err="1" smtClean="0"/>
              <a:t>Somatostatin</a:t>
            </a:r>
            <a:r>
              <a:rPr lang="en-US" dirty="0" smtClean="0"/>
              <a:t> </a:t>
            </a:r>
          </a:p>
          <a:p>
            <a:pPr algn="l" rtl="0"/>
            <a:r>
              <a:rPr lang="en-US" sz="1900" i="1" dirty="0" smtClean="0"/>
              <a:t>*</a:t>
            </a:r>
            <a:r>
              <a:rPr lang="en-US" sz="1900" i="1" dirty="0" err="1" smtClean="0"/>
              <a:t>Kihara</a:t>
            </a:r>
            <a:r>
              <a:rPr lang="en-US" sz="1900" i="1" dirty="0" smtClean="0"/>
              <a:t> M, </a:t>
            </a:r>
            <a:r>
              <a:rPr lang="en-US" sz="1900" i="1" dirty="0" err="1" smtClean="0"/>
              <a:t>Miyauchi</a:t>
            </a:r>
            <a:r>
              <a:rPr lang="en-US" sz="1900" i="1" dirty="0" smtClean="0"/>
              <a:t> A, </a:t>
            </a:r>
            <a:r>
              <a:rPr lang="en-US" sz="1900" i="1" dirty="0" err="1" smtClean="0"/>
              <a:t>Kudo</a:t>
            </a:r>
            <a:r>
              <a:rPr lang="en-US" sz="1900" i="1" dirty="0" smtClean="0"/>
              <a:t> T, et al (2016). Reference values of serum </a:t>
            </a:r>
            <a:r>
              <a:rPr lang="en-US" sz="1900" i="1" dirty="0" err="1" smtClean="0"/>
              <a:t>calcitonin</a:t>
            </a:r>
            <a:r>
              <a:rPr lang="en-US" sz="1900" i="1" dirty="0" smtClean="0"/>
              <a:t> with calcium stimulation tests by </a:t>
            </a:r>
            <a:r>
              <a:rPr lang="en-US" sz="1900" i="1" dirty="0" err="1" smtClean="0"/>
              <a:t>electrochemiluminescence</a:t>
            </a:r>
            <a:r>
              <a:rPr lang="en-US" sz="1900" i="1" dirty="0" smtClean="0"/>
              <a:t> immunoassay before/after total </a:t>
            </a:r>
            <a:r>
              <a:rPr lang="en-US" sz="1900" i="1" dirty="0" err="1" smtClean="0"/>
              <a:t>thyroidectomy</a:t>
            </a:r>
            <a:r>
              <a:rPr lang="en-US" sz="1900" i="1" dirty="0" smtClean="0"/>
              <a:t> in Japanese patients with thyroid diseases other than </a:t>
            </a:r>
            <a:r>
              <a:rPr lang="en-US" sz="1900" i="1" dirty="0" err="1" smtClean="0"/>
              <a:t>medullary</a:t>
            </a:r>
            <a:r>
              <a:rPr lang="en-US" sz="1900" i="1" dirty="0" smtClean="0"/>
              <a:t> thyroid carcinoma. </a:t>
            </a:r>
            <a:r>
              <a:rPr lang="en-US" sz="1900" i="1" dirty="0" err="1" smtClean="0"/>
              <a:t>Endocr</a:t>
            </a:r>
            <a:r>
              <a:rPr lang="en-US" sz="1900" i="1" dirty="0" smtClean="0"/>
              <a:t> J, 63, 627-32. </a:t>
            </a:r>
            <a:endParaRPr lang="fa-IR" sz="1900" i="1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88" y="1628801"/>
            <a:ext cx="10684598" cy="4467199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3900" i="1" dirty="0" err="1" smtClean="0">
                <a:solidFill>
                  <a:srgbClr val="C00000"/>
                </a:solidFill>
              </a:rPr>
              <a:t>Calcitonin</a:t>
            </a:r>
            <a:r>
              <a:rPr lang="en-US" sz="3900" i="1" dirty="0" smtClean="0">
                <a:solidFill>
                  <a:srgbClr val="C00000"/>
                </a:solidFill>
              </a:rPr>
              <a:t> </a:t>
            </a:r>
            <a:r>
              <a:rPr lang="en-US" sz="3900" i="1" dirty="0" smtClean="0">
                <a:solidFill>
                  <a:srgbClr val="C00000"/>
                </a:solidFill>
              </a:rPr>
              <a:t>was more than normal (5.2) , hence completion </a:t>
            </a:r>
            <a:r>
              <a:rPr lang="en-US" sz="3900" i="1" dirty="0" err="1" smtClean="0">
                <a:solidFill>
                  <a:srgbClr val="C00000"/>
                </a:solidFill>
              </a:rPr>
              <a:t>thyroidectomy</a:t>
            </a:r>
            <a:r>
              <a:rPr lang="en-US" sz="3900" i="1" dirty="0" smtClean="0">
                <a:solidFill>
                  <a:srgbClr val="C00000"/>
                </a:solidFill>
              </a:rPr>
              <a:t> was performed </a:t>
            </a:r>
          </a:p>
          <a:p>
            <a:pPr algn="l" rtl="0"/>
            <a:endParaRPr lang="fa-IR" dirty="0"/>
          </a:p>
        </p:txBody>
      </p:sp>
      <p:sp>
        <p:nvSpPr>
          <p:cNvPr id="6" name="Rounded Rectangle 5"/>
          <p:cNvSpPr/>
          <p:nvPr/>
        </p:nvSpPr>
        <p:spPr>
          <a:xfrm>
            <a:off x="684212" y="2057400"/>
            <a:ext cx="101346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590800"/>
            <a:ext cx="10969943" cy="1143000"/>
          </a:xfrm>
        </p:spPr>
        <p:txBody>
          <a:bodyPr>
            <a:normAutofit/>
          </a:bodyPr>
          <a:lstStyle/>
          <a:p>
            <a:pPr rtl="0"/>
            <a:endParaRPr lang="fa-IR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674812" y="2362200"/>
            <a:ext cx="8534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is the plan for neck dissection</a:t>
            </a:r>
            <a:r>
              <a:rPr lang="en-US" sz="4000" dirty="0" smtClean="0"/>
              <a:t>?</a:t>
            </a:r>
            <a:endParaRPr lang="fa-IR" sz="4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Lymph node dissection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Based on :</a:t>
            </a:r>
          </a:p>
          <a:p>
            <a:r>
              <a:rPr lang="en-US" dirty="0" smtClean="0"/>
              <a:t>Location and size of the primary MTC </a:t>
            </a:r>
          </a:p>
          <a:p>
            <a:pPr lvl="1"/>
            <a:r>
              <a:rPr lang="en-US" dirty="0" smtClean="0"/>
              <a:t>Frequency and pattern of lymph node metastases relation to location of primary MTC </a:t>
            </a:r>
          </a:p>
          <a:p>
            <a:pPr algn="l" rtl="0"/>
            <a:r>
              <a:rPr lang="en-US" dirty="0" smtClean="0"/>
              <a:t>US findings </a:t>
            </a:r>
          </a:p>
          <a:p>
            <a:pPr algn="l" rtl="0"/>
            <a:r>
              <a:rPr lang="en-US" dirty="0" smtClean="0"/>
              <a:t>Serum levels of </a:t>
            </a:r>
            <a:r>
              <a:rPr lang="en-US" dirty="0" err="1" smtClean="0"/>
              <a:t>calcitonin</a:t>
            </a:r>
            <a:r>
              <a:rPr lang="en-US" dirty="0" smtClean="0"/>
              <a:t> and CEA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98612" y="4343400"/>
            <a:ext cx="4876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 operative </a:t>
            </a:r>
            <a:r>
              <a:rPr lang="en-US" dirty="0" err="1" smtClean="0"/>
              <a:t>calcitonin</a:t>
            </a:r>
            <a:r>
              <a:rPr lang="en-US" dirty="0" smtClean="0"/>
              <a:t> stimulation test</a:t>
            </a:r>
            <a:endParaRPr lang="en-US" dirty="0"/>
          </a:p>
        </p:txBody>
      </p:sp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212" y="1713961"/>
            <a:ext cx="8662030" cy="5144039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Calcitonin</a:t>
            </a:r>
            <a:r>
              <a:rPr lang="en-US" dirty="0" smtClean="0"/>
              <a:t> relation to lymph node involvement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 err="1" smtClean="0"/>
              <a:t>Calcitonin</a:t>
            </a:r>
            <a:r>
              <a:rPr lang="en-US" sz="2400" dirty="0" smtClean="0"/>
              <a:t> level &lt;20 pg/</a:t>
            </a:r>
            <a:r>
              <a:rPr lang="en-US" sz="2400" dirty="0" err="1" smtClean="0"/>
              <a:t>mL</a:t>
            </a:r>
            <a:r>
              <a:rPr lang="en-US" sz="2400" dirty="0" smtClean="0"/>
              <a:t>: no risk of lymph node metastases </a:t>
            </a:r>
          </a:p>
          <a:p>
            <a:pPr algn="l" rtl="0"/>
            <a:r>
              <a:rPr lang="en-US" sz="2400" dirty="0" err="1" smtClean="0"/>
              <a:t>Calcitonin</a:t>
            </a:r>
            <a:r>
              <a:rPr lang="en-US" sz="2400" dirty="0" smtClean="0"/>
              <a:t> &gt;20 :Lymph node metastases in the </a:t>
            </a:r>
            <a:r>
              <a:rPr lang="en-US" sz="2400" dirty="0" err="1" smtClean="0"/>
              <a:t>ipsilateral</a:t>
            </a:r>
            <a:r>
              <a:rPr lang="en-US" sz="2400" dirty="0" smtClean="0"/>
              <a:t> central and lateral neck</a:t>
            </a:r>
          </a:p>
          <a:p>
            <a:pPr algn="l" rtl="0"/>
            <a:r>
              <a:rPr lang="en-US" sz="2400" dirty="0" err="1" smtClean="0"/>
              <a:t>Calcitonin</a:t>
            </a:r>
            <a:r>
              <a:rPr lang="en-US" sz="2400" dirty="0" smtClean="0"/>
              <a:t>&gt;50 : </a:t>
            </a:r>
            <a:r>
              <a:rPr lang="en-US" sz="2400" dirty="0" err="1" smtClean="0"/>
              <a:t>contralateral</a:t>
            </a:r>
            <a:r>
              <a:rPr lang="en-US" sz="2400" dirty="0" smtClean="0"/>
              <a:t> central neck</a:t>
            </a:r>
          </a:p>
          <a:p>
            <a:pPr algn="l" rtl="0"/>
            <a:r>
              <a:rPr lang="en-US" sz="2400" dirty="0" err="1" smtClean="0"/>
              <a:t>Calcitonin</a:t>
            </a:r>
            <a:r>
              <a:rPr lang="en-US" sz="2400" dirty="0" smtClean="0"/>
              <a:t> &gt;200: </a:t>
            </a:r>
            <a:r>
              <a:rPr lang="en-US" sz="2400" dirty="0" err="1" smtClean="0"/>
              <a:t>contralateral</a:t>
            </a:r>
            <a:r>
              <a:rPr lang="en-US" sz="2400" dirty="0" smtClean="0"/>
              <a:t> lateral neck</a:t>
            </a:r>
          </a:p>
          <a:p>
            <a:pPr algn="l" rtl="0"/>
            <a:r>
              <a:rPr lang="en-US" sz="2400" dirty="0" err="1" smtClean="0"/>
              <a:t>Calcitonin</a:t>
            </a:r>
            <a:r>
              <a:rPr lang="en-US" sz="2400" dirty="0" smtClean="0"/>
              <a:t> &gt;500 pg/ml: upper </a:t>
            </a:r>
            <a:r>
              <a:rPr lang="en-US" sz="2400" dirty="0" err="1" smtClean="0"/>
              <a:t>mediastinum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1600" i="1" dirty="0" smtClean="0"/>
              <a:t>Biomarker-based risk stratification for previously untreated </a:t>
            </a:r>
            <a:r>
              <a:rPr lang="en-US" sz="1600" i="1" dirty="0" err="1" smtClean="0"/>
              <a:t>medullary</a:t>
            </a:r>
            <a:r>
              <a:rPr lang="en-US" sz="1600" i="1" dirty="0" smtClean="0"/>
              <a:t> thyroid </a:t>
            </a:r>
            <a:r>
              <a:rPr lang="en-US" sz="1600" i="1" dirty="0" err="1" smtClean="0"/>
              <a:t>cancer.AUMachens</a:t>
            </a:r>
            <a:r>
              <a:rPr lang="en-US" sz="1600" i="1" dirty="0" smtClean="0"/>
              <a:t> A, </a:t>
            </a:r>
            <a:r>
              <a:rPr lang="en-US" sz="1600" i="1" dirty="0" err="1" smtClean="0"/>
              <a:t>Dralle</a:t>
            </a:r>
            <a:r>
              <a:rPr lang="en-US" sz="1600" i="1" dirty="0" smtClean="0"/>
              <a:t> H SOJ </a:t>
            </a:r>
            <a:r>
              <a:rPr lang="en-US" sz="1600" i="1" dirty="0" err="1" smtClean="0"/>
              <a:t>Clin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Endocrinol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Metab</a:t>
            </a:r>
            <a:r>
              <a:rPr lang="en-US" sz="1600" i="1" dirty="0" smtClean="0"/>
              <a:t>. 2010 Jun;95(6):2655-63. </a:t>
            </a:r>
            <a:r>
              <a:rPr lang="en-US" sz="1600" i="1" dirty="0" err="1" smtClean="0"/>
              <a:t>Epub</a:t>
            </a:r>
            <a:r>
              <a:rPr lang="en-US" sz="1600" i="1" dirty="0" smtClean="0"/>
              <a:t> 2010 Mar 25. </a:t>
            </a:r>
            <a:endParaRPr lang="fa-IR" sz="16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 node dissection in patients with normal ultrasound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Ipsilateral</a:t>
            </a:r>
            <a:r>
              <a:rPr lang="en-US" dirty="0" smtClean="0"/>
              <a:t> central and </a:t>
            </a:r>
            <a:r>
              <a:rPr lang="en-US" dirty="0" err="1" smtClean="0"/>
              <a:t>ipsilateral</a:t>
            </a:r>
            <a:r>
              <a:rPr lang="en-US" dirty="0" smtClean="0"/>
              <a:t> lateral neck compartments 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err="1" smtClean="0"/>
              <a:t>calcitonin</a:t>
            </a:r>
            <a:r>
              <a:rPr lang="en-US" dirty="0" smtClean="0"/>
              <a:t> &gt; 20 pg/</a:t>
            </a:r>
            <a:r>
              <a:rPr lang="en-US" dirty="0" err="1" smtClean="0"/>
              <a:t>mL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Elective dissection of </a:t>
            </a:r>
            <a:r>
              <a:rPr lang="en-US" dirty="0" err="1" smtClean="0"/>
              <a:t>contralateral</a:t>
            </a:r>
            <a:r>
              <a:rPr lang="en-US" dirty="0" smtClean="0"/>
              <a:t> lateral neck compartment</a:t>
            </a:r>
          </a:p>
          <a:p>
            <a:pPr lvl="1" algn="l" rtl="0"/>
            <a:r>
              <a:rPr lang="en-US" dirty="0" err="1" smtClean="0"/>
              <a:t>Calcitonin</a:t>
            </a:r>
            <a:r>
              <a:rPr lang="en-US" dirty="0" smtClean="0"/>
              <a:t>  &gt; 200 pg/</a:t>
            </a:r>
            <a:r>
              <a:rPr lang="en-US" dirty="0" err="1" smtClean="0"/>
              <a:t>mL</a:t>
            </a:r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4812" y="2133600"/>
            <a:ext cx="815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44" y="1628800"/>
            <a:ext cx="10969943" cy="4525963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3600" i="1" dirty="0" smtClean="0">
                <a:solidFill>
                  <a:srgbClr val="C00000"/>
                </a:solidFill>
              </a:rPr>
              <a:t>We don’t have </a:t>
            </a:r>
            <a:r>
              <a:rPr lang="en-US" sz="3600" i="1" dirty="0" err="1" smtClean="0">
                <a:solidFill>
                  <a:srgbClr val="C00000"/>
                </a:solidFill>
              </a:rPr>
              <a:t>calcitonin</a:t>
            </a:r>
            <a:r>
              <a:rPr lang="en-US" sz="3600" i="1" dirty="0" smtClean="0">
                <a:solidFill>
                  <a:srgbClr val="C00000"/>
                </a:solidFill>
              </a:rPr>
              <a:t> before </a:t>
            </a:r>
            <a:r>
              <a:rPr lang="en-US" sz="3600" i="1" dirty="0" err="1" smtClean="0">
                <a:solidFill>
                  <a:srgbClr val="C00000"/>
                </a:solidFill>
              </a:rPr>
              <a:t>lobectomy</a:t>
            </a:r>
            <a:r>
              <a:rPr lang="en-US" sz="3600" i="1" dirty="0" smtClean="0">
                <a:solidFill>
                  <a:srgbClr val="C00000"/>
                </a:solidFill>
              </a:rPr>
              <a:t>, now </a:t>
            </a:r>
            <a:r>
              <a:rPr lang="en-US" sz="3600" i="1" dirty="0" err="1" smtClean="0">
                <a:solidFill>
                  <a:srgbClr val="C00000"/>
                </a:solidFill>
              </a:rPr>
              <a:t>calcitonin</a:t>
            </a:r>
            <a:r>
              <a:rPr lang="en-US" sz="3600" i="1" dirty="0" smtClean="0">
                <a:solidFill>
                  <a:srgbClr val="C00000"/>
                </a:solidFill>
              </a:rPr>
              <a:t> is &gt; 50, so at least she needs central and </a:t>
            </a:r>
            <a:r>
              <a:rPr lang="en-US" sz="3600" i="1" dirty="0" err="1" smtClean="0">
                <a:solidFill>
                  <a:srgbClr val="C00000"/>
                </a:solidFill>
              </a:rPr>
              <a:t>ipsilateral</a:t>
            </a:r>
            <a:r>
              <a:rPr lang="en-US" sz="3600" i="1" dirty="0" smtClean="0">
                <a:solidFill>
                  <a:srgbClr val="C00000"/>
                </a:solidFill>
              </a:rPr>
              <a:t> lateral dissection but we </a:t>
            </a:r>
            <a:r>
              <a:rPr lang="en-US" sz="3600" i="1" dirty="0" err="1" smtClean="0">
                <a:solidFill>
                  <a:srgbClr val="C00000"/>
                </a:solidFill>
              </a:rPr>
              <a:t>couldent</a:t>
            </a:r>
            <a:r>
              <a:rPr lang="en-US" sz="3600" i="1" dirty="0" smtClean="0">
                <a:solidFill>
                  <a:srgbClr val="C00000"/>
                </a:solidFill>
              </a:rPr>
              <a:t> decide  for </a:t>
            </a:r>
            <a:r>
              <a:rPr lang="en-US" sz="3600" i="1" dirty="0" err="1" smtClean="0">
                <a:solidFill>
                  <a:srgbClr val="C00000"/>
                </a:solidFill>
              </a:rPr>
              <a:t>contralateral</a:t>
            </a:r>
            <a:r>
              <a:rPr lang="en-US" sz="3600" i="1" dirty="0" smtClean="0">
                <a:solidFill>
                  <a:srgbClr val="C00000"/>
                </a:solidFill>
              </a:rPr>
              <a:t> lateral dissection based on </a:t>
            </a:r>
            <a:r>
              <a:rPr lang="en-US" sz="3600" i="1" dirty="0" err="1" smtClean="0">
                <a:solidFill>
                  <a:srgbClr val="C00000"/>
                </a:solidFill>
              </a:rPr>
              <a:t>calcitonin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379412" y="2133600"/>
            <a:ext cx="111252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follow up of the patient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Histopathology </a:t>
            </a:r>
            <a:r>
              <a:rPr lang="en-US" dirty="0" smtClean="0"/>
              <a:t>after completion </a:t>
            </a:r>
            <a:r>
              <a:rPr lang="en-US" dirty="0" err="1" smtClean="0"/>
              <a:t>thyroidectomy</a:t>
            </a:r>
            <a:r>
              <a:rPr lang="en-US" dirty="0" smtClean="0"/>
              <a:t>: MTC and lymph node involvement of central region of neck </a:t>
            </a:r>
          </a:p>
          <a:p>
            <a:pPr algn="l" rtl="0"/>
            <a:r>
              <a:rPr lang="en-US" dirty="0" smtClean="0"/>
              <a:t>Three month later : </a:t>
            </a:r>
            <a:r>
              <a:rPr lang="en-US" dirty="0" err="1" smtClean="0"/>
              <a:t>calcitonin</a:t>
            </a:r>
            <a:r>
              <a:rPr lang="en-US" dirty="0" smtClean="0"/>
              <a:t> =25pg/ml  ,CEA=12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94212" y="30480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286000"/>
            <a:ext cx="10969943" cy="1143000"/>
          </a:xfrm>
        </p:spPr>
        <p:txBody>
          <a:bodyPr>
            <a:normAutofit/>
          </a:bodyPr>
          <a:lstStyle/>
          <a:p>
            <a:pPr rtl="0"/>
            <a:endParaRPr lang="fa-IR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989012" y="2133600"/>
            <a:ext cx="9753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Is it any other imaging study recommended? </a:t>
            </a:r>
            <a:endParaRPr lang="fa-IR" sz="40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Preoperative imaging for evaluation of distant metastases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Imaging other than neck ultrasound* </a:t>
            </a:r>
          </a:p>
          <a:p>
            <a:pPr lvl="1" algn="l" rtl="0"/>
            <a:r>
              <a:rPr lang="en-US" dirty="0" smtClean="0"/>
              <a:t>Indications: </a:t>
            </a:r>
          </a:p>
          <a:p>
            <a:pPr lvl="2" algn="l" rtl="0"/>
            <a:r>
              <a:rPr lang="en-US" dirty="0" smtClean="0"/>
              <a:t>Extensive neck disease </a:t>
            </a:r>
          </a:p>
          <a:p>
            <a:pPr lvl="2" algn="l" rtl="0"/>
            <a:r>
              <a:rPr lang="en-US" dirty="0" smtClean="0"/>
              <a:t>Signs or symptoms of distant metastases  or</a:t>
            </a:r>
          </a:p>
          <a:p>
            <a:pPr lvl="2" algn="l" rtl="0"/>
            <a:r>
              <a:rPr lang="en-US" dirty="0" smtClean="0">
                <a:solidFill>
                  <a:srgbClr val="FF0000"/>
                </a:solidFill>
              </a:rPr>
              <a:t>Preoperative serum basal </a:t>
            </a:r>
            <a:r>
              <a:rPr lang="en-US" dirty="0" err="1" smtClean="0">
                <a:solidFill>
                  <a:srgbClr val="FF0000"/>
                </a:solidFill>
              </a:rPr>
              <a:t>calcitonin</a:t>
            </a:r>
            <a:r>
              <a:rPr lang="en-US" dirty="0" smtClean="0">
                <a:solidFill>
                  <a:srgbClr val="FF0000"/>
                </a:solidFill>
              </a:rPr>
              <a:t> &gt;500pg/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     </a:t>
            </a:r>
          </a:p>
          <a:p>
            <a:pPr algn="l" rtl="0"/>
            <a:endParaRPr lang="en-US" sz="1900" i="1" u="sng" dirty="0" smtClean="0">
              <a:hlinkClick r:id="rId2"/>
            </a:endParaRPr>
          </a:p>
          <a:p>
            <a:pPr algn="l" rtl="0"/>
            <a:endParaRPr lang="en-US" sz="1900" i="1" u="sng" dirty="0" smtClean="0">
              <a:hlinkClick r:id="rId2"/>
            </a:endParaRPr>
          </a:p>
          <a:p>
            <a:pPr algn="l" rtl="0"/>
            <a:endParaRPr lang="en-US" sz="1900" i="1" u="sng" dirty="0" smtClean="0">
              <a:hlinkClick r:id="rId2"/>
            </a:endParaRPr>
          </a:p>
          <a:p>
            <a:pPr algn="l" rtl="0"/>
            <a:endParaRPr lang="en-US" sz="1900" i="1" u="sng" dirty="0" smtClean="0">
              <a:hlinkClick r:id="rId2"/>
            </a:endParaRPr>
          </a:p>
          <a:p>
            <a:pPr algn="l" rtl="0"/>
            <a:r>
              <a:rPr lang="en-US" sz="1900" i="1" u="sng" dirty="0" smtClean="0">
                <a:hlinkClick r:id="rId2"/>
              </a:rPr>
              <a:t>*</a:t>
            </a:r>
            <a:r>
              <a:rPr lang="en-US" sz="1900" i="1" u="sng" dirty="0" err="1" smtClean="0">
                <a:hlinkClick r:id="rId2"/>
              </a:rPr>
              <a:t>Machens</a:t>
            </a:r>
            <a:r>
              <a:rPr lang="en-US" sz="1900" i="1" u="sng" dirty="0" smtClean="0">
                <a:hlinkClick r:id="rId2"/>
              </a:rPr>
              <a:t> A, </a:t>
            </a:r>
            <a:r>
              <a:rPr lang="en-US" sz="1900" i="1" u="sng" dirty="0" err="1" smtClean="0">
                <a:hlinkClick r:id="rId2"/>
              </a:rPr>
              <a:t>Dralle</a:t>
            </a:r>
            <a:r>
              <a:rPr lang="en-US" sz="1900" i="1" u="sng" dirty="0" smtClean="0">
                <a:hlinkClick r:id="rId2"/>
              </a:rPr>
              <a:t> H. Biomarker-based risk stratification for previously untreated </a:t>
            </a:r>
            <a:r>
              <a:rPr lang="en-US" sz="1900" i="1" u="sng" dirty="0" err="1" smtClean="0">
                <a:hlinkClick r:id="rId2"/>
              </a:rPr>
              <a:t>medullary</a:t>
            </a:r>
            <a:r>
              <a:rPr lang="en-US" sz="1900" i="1" u="sng" dirty="0" smtClean="0">
                <a:hlinkClick r:id="rId2"/>
              </a:rPr>
              <a:t> thyroid cancer. J </a:t>
            </a:r>
            <a:r>
              <a:rPr lang="en-US" sz="1900" i="1" u="sng" dirty="0" err="1" smtClean="0">
                <a:hlinkClick r:id="rId2"/>
              </a:rPr>
              <a:t>Clin</a:t>
            </a:r>
            <a:r>
              <a:rPr lang="en-US" sz="1900" i="1" u="sng" dirty="0" smtClean="0">
                <a:hlinkClick r:id="rId2"/>
              </a:rPr>
              <a:t> </a:t>
            </a:r>
            <a:r>
              <a:rPr lang="en-US" sz="1900" i="1" u="sng" dirty="0" err="1" smtClean="0">
                <a:hlinkClick r:id="rId2"/>
              </a:rPr>
              <a:t>Endocrinol</a:t>
            </a:r>
            <a:r>
              <a:rPr lang="en-US" sz="1900" i="1" u="sng" dirty="0" smtClean="0">
                <a:hlinkClick r:id="rId2"/>
              </a:rPr>
              <a:t> </a:t>
            </a:r>
            <a:r>
              <a:rPr lang="en-US" sz="1900" i="1" u="sng" dirty="0" err="1" smtClean="0">
                <a:hlinkClick r:id="rId2"/>
              </a:rPr>
              <a:t>Metab</a:t>
            </a:r>
            <a:r>
              <a:rPr lang="en-US" sz="1900" i="1" u="sng" dirty="0" smtClean="0">
                <a:hlinkClick r:id="rId2"/>
              </a:rPr>
              <a:t> 2010; 95:2655.</a:t>
            </a:r>
            <a:endParaRPr lang="en-US" sz="1900" i="1" u="sng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0"/>
            <a:ext cx="9601200" cy="1143000"/>
          </a:xfrm>
        </p:spPr>
        <p:txBody>
          <a:bodyPr/>
          <a:lstStyle/>
          <a:p>
            <a:r>
              <a:rPr lang="en-US" dirty="0" smtClean="0"/>
              <a:t>Main biomarkers of MTC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29" y="1124744"/>
            <a:ext cx="10969943" cy="6021288"/>
          </a:xfrm>
        </p:spPr>
        <p:txBody>
          <a:bodyPr>
            <a:normAutofit fontScale="77500" lnSpcReduction="2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Calcitonin</a:t>
            </a:r>
            <a:r>
              <a:rPr lang="en-US" dirty="0" smtClean="0"/>
              <a:t> </a:t>
            </a:r>
          </a:p>
          <a:p>
            <a:pPr lvl="1" algn="l" rtl="0"/>
            <a:r>
              <a:rPr lang="en-US" dirty="0" smtClean="0"/>
              <a:t>Basal serum </a:t>
            </a:r>
            <a:r>
              <a:rPr lang="en-US" dirty="0" err="1" smtClean="0"/>
              <a:t>calcitonin</a:t>
            </a:r>
            <a:r>
              <a:rPr lang="en-US" dirty="0" smtClean="0"/>
              <a:t> </a:t>
            </a:r>
            <a:endParaRPr lang="fa-IR" dirty="0" smtClean="0"/>
          </a:p>
          <a:p>
            <a:pPr lvl="2" algn="l" rtl="0"/>
            <a:r>
              <a:rPr lang="en-US" dirty="0" smtClean="0"/>
              <a:t>Correlate with tumor mass </a:t>
            </a:r>
          </a:p>
          <a:p>
            <a:pPr lvl="3"/>
            <a:r>
              <a:rPr lang="en-US" dirty="0" smtClean="0"/>
              <a:t>almost always high in patients with a palpable tumor</a:t>
            </a:r>
          </a:p>
          <a:p>
            <a:pPr lvl="2" algn="l" rtl="0"/>
            <a:r>
              <a:rPr lang="en-US" dirty="0" smtClean="0"/>
              <a:t>Reflect tumor differentiation*</a:t>
            </a:r>
          </a:p>
          <a:p>
            <a:pPr lvl="2" algn="l" rtl="0"/>
            <a:r>
              <a:rPr lang="en-US" dirty="0" smtClean="0">
                <a:solidFill>
                  <a:srgbClr val="FF0000"/>
                </a:solidFill>
              </a:rPr>
              <a:t>Overlap between MTC and CCH**</a:t>
            </a:r>
          </a:p>
          <a:p>
            <a:pPr lvl="1"/>
            <a:r>
              <a:rPr lang="en-US" dirty="0" err="1" smtClean="0"/>
              <a:t>Calcitonin</a:t>
            </a:r>
            <a:r>
              <a:rPr lang="en-US" dirty="0" smtClean="0"/>
              <a:t> stimulation test </a:t>
            </a:r>
          </a:p>
          <a:p>
            <a:pPr lvl="2" algn="l" rtl="0"/>
            <a:r>
              <a:rPr lang="en-US" dirty="0" err="1" smtClean="0"/>
              <a:t>Pentagastrin</a:t>
            </a:r>
            <a:r>
              <a:rPr lang="en-US" dirty="0" smtClean="0"/>
              <a:t> </a:t>
            </a:r>
          </a:p>
          <a:p>
            <a:pPr lvl="2" algn="l" rtl="0"/>
            <a:r>
              <a:rPr lang="en-US" dirty="0" smtClean="0"/>
              <a:t>Calcium </a:t>
            </a:r>
          </a:p>
          <a:p>
            <a:pPr algn="l" rtl="0"/>
            <a:r>
              <a:rPr lang="en-US" dirty="0" smtClean="0"/>
              <a:t>CEA: </a:t>
            </a:r>
          </a:p>
          <a:p>
            <a:pPr lvl="1" algn="l" rtl="0"/>
            <a:r>
              <a:rPr lang="en-US" dirty="0" smtClean="0"/>
              <a:t>Useful for evaluating disease progression in patients following </a:t>
            </a:r>
            <a:r>
              <a:rPr lang="en-US" dirty="0" err="1" smtClean="0"/>
              <a:t>thyroidectomy</a:t>
            </a:r>
            <a:r>
              <a:rPr lang="en-US" dirty="0" smtClean="0"/>
              <a:t> as accessory marker</a:t>
            </a:r>
          </a:p>
          <a:p>
            <a:pPr algn="l" rtl="0"/>
            <a:r>
              <a:rPr lang="en-US" dirty="0" err="1" smtClean="0"/>
              <a:t>Procalcitonin</a:t>
            </a:r>
            <a:r>
              <a:rPr lang="en-US" dirty="0" smtClean="0"/>
              <a:t> </a:t>
            </a:r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 err="1" smtClean="0">
                <a:solidFill>
                  <a:srgbClr val="FF0000"/>
                </a:solidFill>
              </a:rPr>
              <a:t>procalcitonin</a:t>
            </a:r>
            <a:r>
              <a:rPr lang="en-US" dirty="0" smtClean="0">
                <a:solidFill>
                  <a:srgbClr val="FF0000"/>
                </a:solidFill>
              </a:rPr>
              <a:t> to </a:t>
            </a:r>
            <a:r>
              <a:rPr lang="en-US" dirty="0" err="1" smtClean="0">
                <a:solidFill>
                  <a:srgbClr val="FF0000"/>
                </a:solidFill>
              </a:rPr>
              <a:t>Ctn</a:t>
            </a:r>
            <a:r>
              <a:rPr lang="en-US" dirty="0" smtClean="0">
                <a:solidFill>
                  <a:srgbClr val="FF0000"/>
                </a:solidFill>
              </a:rPr>
              <a:t> ratio is useful in predicting prognosis </a:t>
            </a:r>
            <a:endParaRPr lang="fa-IR" dirty="0" smtClean="0">
              <a:solidFill>
                <a:srgbClr val="FF000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sz="2600" dirty="0" smtClean="0"/>
              <a:t>A marked elevation in the serum CEA level out of proportion to a lower serum </a:t>
            </a:r>
            <a:r>
              <a:rPr lang="en-US" sz="2600" dirty="0" err="1" smtClean="0"/>
              <a:t>Ctn</a:t>
            </a:r>
            <a:r>
              <a:rPr lang="en-US" sz="2600" dirty="0" smtClean="0"/>
              <a:t> level or normal or low levels of both serum </a:t>
            </a:r>
            <a:r>
              <a:rPr lang="en-US" sz="2600" dirty="0" err="1" smtClean="0"/>
              <a:t>Ctn</a:t>
            </a:r>
            <a:r>
              <a:rPr lang="en-US" sz="2600" dirty="0" smtClean="0"/>
              <a:t> and CEA indicate poorly differentiated MTC</a:t>
            </a:r>
            <a:endParaRPr lang="en-US" sz="2600" i="1" dirty="0" smtClean="0">
              <a:hlinkClick r:id="rId2"/>
            </a:endParaRPr>
          </a:p>
          <a:p>
            <a:pPr algn="l" rtl="0"/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*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Medullary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 thyroid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carcinoma</a:t>
            </a:r>
            <a:r>
              <a:rPr lang="en-US" sz="1800" i="1" dirty="0" err="1" smtClean="0">
                <a:solidFill>
                  <a:srgbClr val="FF0000"/>
                </a:solidFill>
              </a:rPr>
              <a:t>.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Pacini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 F,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Castagna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 MG,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Cipri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 C, Schlumberger M.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Clin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Oncol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 (R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Coll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Radiol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) 2010; 22:475.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lvl="0" algn="l" rtl="0"/>
            <a:r>
              <a:rPr lang="en-US" sz="1800" i="1" dirty="0" smtClean="0">
                <a:solidFill>
                  <a:srgbClr val="FF0000"/>
                </a:solidFill>
              </a:rPr>
              <a:t>**</a:t>
            </a:r>
            <a:r>
              <a:rPr lang="en-US" sz="1800" i="1" dirty="0" err="1" smtClean="0">
                <a:solidFill>
                  <a:srgbClr val="FF0000"/>
                </a:solidFill>
                <a:hlinkClick r:id="rId3"/>
              </a:rPr>
              <a:t>Papadakis</a:t>
            </a:r>
            <a:r>
              <a:rPr lang="en-US" sz="1800" i="1" dirty="0" smtClean="0">
                <a:solidFill>
                  <a:srgbClr val="FF0000"/>
                </a:solidFill>
                <a:hlinkClick r:id="rId3"/>
              </a:rPr>
              <a:t> G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1, </a:t>
            </a:r>
            <a:r>
              <a:rPr lang="en-US" sz="1800" i="1" dirty="0" err="1" smtClean="0">
                <a:solidFill>
                  <a:srgbClr val="FF0000"/>
                </a:solidFill>
                <a:hlinkClick r:id="rId4"/>
              </a:rPr>
              <a:t>Keramidas</a:t>
            </a:r>
            <a:r>
              <a:rPr lang="en-US" sz="1800" i="1" dirty="0" smtClean="0">
                <a:solidFill>
                  <a:srgbClr val="FF0000"/>
                </a:solidFill>
                <a:hlinkClick r:id="rId4"/>
              </a:rPr>
              <a:t> I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2, </a:t>
            </a:r>
            <a:r>
              <a:rPr lang="en-US" sz="1800" i="1" dirty="0" smtClean="0">
                <a:solidFill>
                  <a:srgbClr val="FF0000"/>
                </a:solidFill>
                <a:hlinkClick r:id="rId5"/>
              </a:rPr>
              <a:t>Triantafillou E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2, </a:t>
            </a:r>
            <a:r>
              <a:rPr lang="en-US" sz="1800" i="1" dirty="0" err="1" smtClean="0">
                <a:solidFill>
                  <a:srgbClr val="FF0000"/>
                </a:solidFill>
                <a:hlinkClick r:id="rId6"/>
              </a:rPr>
              <a:t>Kanouta</a:t>
            </a:r>
            <a:r>
              <a:rPr lang="en-US" sz="1800" i="1" dirty="0" smtClean="0">
                <a:solidFill>
                  <a:srgbClr val="FF0000"/>
                </a:solidFill>
                <a:hlinkClick r:id="rId6"/>
              </a:rPr>
              <a:t> F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2, </a:t>
            </a:r>
            <a:r>
              <a:rPr lang="en-US" sz="1800" i="1" dirty="0" err="1" smtClean="0">
                <a:solidFill>
                  <a:srgbClr val="FF0000"/>
                </a:solidFill>
                <a:hlinkClick r:id="rId7"/>
              </a:rPr>
              <a:t>Pappa</a:t>
            </a:r>
            <a:r>
              <a:rPr lang="en-US" sz="1800" i="1" dirty="0" smtClean="0">
                <a:solidFill>
                  <a:srgbClr val="FF0000"/>
                </a:solidFill>
                <a:hlinkClick r:id="rId7"/>
              </a:rPr>
              <a:t> T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2, </a:t>
            </a:r>
            <a:r>
              <a:rPr lang="en-US" sz="1800" i="1" dirty="0" err="1" smtClean="0">
                <a:solidFill>
                  <a:srgbClr val="FF0000"/>
                </a:solidFill>
                <a:hlinkClick r:id="rId8"/>
              </a:rPr>
              <a:t>Kaltzidou</a:t>
            </a:r>
            <a:r>
              <a:rPr lang="en-US" sz="1800" i="1" dirty="0" smtClean="0">
                <a:solidFill>
                  <a:srgbClr val="FF0000"/>
                </a:solidFill>
                <a:hlinkClick r:id="rId8"/>
              </a:rPr>
              <a:t> V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2, </a:t>
            </a:r>
            <a:r>
              <a:rPr lang="en-US" sz="1800" i="1" dirty="0" err="1" smtClean="0">
                <a:solidFill>
                  <a:srgbClr val="FF0000"/>
                </a:solidFill>
                <a:hlinkClick r:id="rId9"/>
              </a:rPr>
              <a:t>Tertipi</a:t>
            </a:r>
            <a:r>
              <a:rPr lang="en-US" sz="1800" i="1" dirty="0" smtClean="0">
                <a:solidFill>
                  <a:srgbClr val="FF0000"/>
                </a:solidFill>
                <a:hlinkClick r:id="rId9"/>
              </a:rPr>
              <a:t> A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2, </a:t>
            </a:r>
            <a:r>
              <a:rPr lang="en-US" sz="1800" i="1" dirty="0" err="1" smtClean="0">
                <a:solidFill>
                  <a:srgbClr val="FF0000"/>
                </a:solidFill>
                <a:hlinkClick r:id="rId10"/>
              </a:rPr>
              <a:t>Iordanidou</a:t>
            </a:r>
            <a:r>
              <a:rPr lang="en-US" sz="1800" i="1" dirty="0" smtClean="0">
                <a:solidFill>
                  <a:srgbClr val="FF0000"/>
                </a:solidFill>
                <a:hlinkClick r:id="rId10"/>
              </a:rPr>
              <a:t> L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3, </a:t>
            </a:r>
            <a:r>
              <a:rPr lang="en-US" sz="1800" i="1" dirty="0" err="1" smtClean="0">
                <a:solidFill>
                  <a:srgbClr val="FF0000"/>
                </a:solidFill>
                <a:hlinkClick r:id="rId11"/>
              </a:rPr>
              <a:t>Trivizaki</a:t>
            </a:r>
            <a:r>
              <a:rPr lang="en-US" sz="1800" i="1" dirty="0" smtClean="0">
                <a:solidFill>
                  <a:srgbClr val="FF0000"/>
                </a:solidFill>
                <a:hlinkClick r:id="rId11"/>
              </a:rPr>
              <a:t> E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3, </a:t>
            </a:r>
            <a:r>
              <a:rPr lang="en-US" sz="1800" i="1" dirty="0" err="1" smtClean="0">
                <a:solidFill>
                  <a:srgbClr val="FF0000"/>
                </a:solidFill>
                <a:hlinkClick r:id="rId12"/>
              </a:rPr>
              <a:t>Vecchini</a:t>
            </a:r>
            <a:r>
              <a:rPr lang="en-US" sz="1800" i="1" dirty="0" smtClean="0">
                <a:solidFill>
                  <a:srgbClr val="FF0000"/>
                </a:solidFill>
                <a:hlinkClick r:id="rId12"/>
              </a:rPr>
              <a:t> G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4, </a:t>
            </a:r>
            <a:r>
              <a:rPr lang="en-US" sz="1800" i="1" dirty="0" err="1" smtClean="0">
                <a:solidFill>
                  <a:srgbClr val="FF0000"/>
                </a:solidFill>
                <a:hlinkClick r:id="rId13"/>
              </a:rPr>
              <a:t>Villiotou</a:t>
            </a:r>
            <a:r>
              <a:rPr lang="en-US" sz="1800" i="1" dirty="0" smtClean="0">
                <a:solidFill>
                  <a:srgbClr val="FF0000"/>
                </a:solidFill>
                <a:hlinkClick r:id="rId13"/>
              </a:rPr>
              <a:t> V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5, </a:t>
            </a:r>
            <a:r>
              <a:rPr lang="en-US" sz="1800" i="1" dirty="0" smtClean="0">
                <a:solidFill>
                  <a:srgbClr val="FF0000"/>
                </a:solidFill>
                <a:hlinkClick r:id="rId14"/>
              </a:rPr>
              <a:t>Pappas A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2.Association of Basal and Calcium-stimulated 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Calcitonin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 Levels with Pathological Findings After Total </a:t>
            </a:r>
            <a:r>
              <a:rPr lang="en-US" sz="1800" i="1" dirty="0" err="1" smtClean="0">
                <a:solidFill>
                  <a:srgbClr val="FF0000"/>
                </a:solidFill>
                <a:hlinkClick r:id="rId2"/>
              </a:rPr>
              <a:t>Thyroidectomy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1800" i="1" dirty="0" smtClean="0">
                <a:solidFill>
                  <a:srgbClr val="FF0000"/>
                </a:solidFill>
                <a:hlinkClick r:id="rId15" tooltip="Anticancer research."/>
              </a:rPr>
              <a:t> Anticancer Res.</a:t>
            </a:r>
            <a:r>
              <a:rPr lang="en-US" sz="1800" i="1" dirty="0" smtClean="0">
                <a:solidFill>
                  <a:srgbClr val="FF0000"/>
                </a:solidFill>
                <a:hlinkClick r:id="rId2"/>
              </a:rPr>
              <a:t> 2015 Jul;35(7):4251-8.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Imagings</a:t>
            </a:r>
            <a:r>
              <a:rPr lang="en-US" dirty="0" smtClean="0"/>
              <a:t> modalities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smtClean="0">
                <a:solidFill>
                  <a:srgbClr val="FF0000"/>
                </a:solidFill>
              </a:rPr>
              <a:t>Chest CT, neck CT, three-phase contrast-enhanced liver CT or MRI</a:t>
            </a:r>
          </a:p>
          <a:p>
            <a:pPr lvl="2"/>
            <a:r>
              <a:rPr lang="en-US" dirty="0" smtClean="0"/>
              <a:t>Axial MRI, and bone </a:t>
            </a:r>
            <a:r>
              <a:rPr lang="en-US" dirty="0" err="1" smtClean="0"/>
              <a:t>scintigraphy</a:t>
            </a:r>
            <a:r>
              <a:rPr lang="en-US" dirty="0" smtClean="0"/>
              <a:t>( individualized) </a:t>
            </a:r>
          </a:p>
          <a:p>
            <a:pPr lvl="2"/>
            <a:r>
              <a:rPr lang="en-US" baseline="30000" dirty="0" smtClean="0"/>
              <a:t>18</a:t>
            </a:r>
            <a:r>
              <a:rPr lang="en-US" dirty="0" smtClean="0"/>
              <a:t>F-DOPA PET/CT  or FDG-PET scanning :</a:t>
            </a:r>
            <a:endParaRPr lang="fa-IR" dirty="0" smtClean="0"/>
          </a:p>
          <a:p>
            <a:pPr lvl="3"/>
            <a:r>
              <a:rPr lang="en-US" dirty="0" err="1" smtClean="0"/>
              <a:t>calcitonin</a:t>
            </a:r>
            <a:r>
              <a:rPr lang="en-US" dirty="0" smtClean="0"/>
              <a:t> levels&gt;1000 :sensitivity 78</a:t>
            </a:r>
          </a:p>
          <a:p>
            <a:pPr lvl="2"/>
            <a:r>
              <a:rPr lang="en-US" dirty="0" smtClean="0"/>
              <a:t>Gallium-68 </a:t>
            </a:r>
            <a:r>
              <a:rPr lang="en-US" dirty="0" err="1" smtClean="0"/>
              <a:t>Dotatate</a:t>
            </a:r>
            <a:r>
              <a:rPr lang="en-US" dirty="0" smtClean="0"/>
              <a:t> PET/CT*</a:t>
            </a:r>
          </a:p>
          <a:p>
            <a:pPr lvl="2"/>
            <a:r>
              <a:rPr lang="en-US" dirty="0" smtClean="0"/>
              <a:t>Radionuclide imaging </a:t>
            </a:r>
          </a:p>
          <a:p>
            <a:pPr lvl="3"/>
            <a:r>
              <a:rPr lang="en-US" dirty="0" smtClean="0"/>
              <a:t>111-In-octreotide </a:t>
            </a:r>
          </a:p>
          <a:p>
            <a:pPr lvl="3"/>
            <a:r>
              <a:rPr lang="en-US" dirty="0" smtClean="0"/>
              <a:t> 99m-Tc-DMSA </a:t>
            </a:r>
          </a:p>
          <a:p>
            <a:pPr lvl="3"/>
            <a:r>
              <a:rPr lang="en-US" dirty="0" smtClean="0"/>
              <a:t> </a:t>
            </a:r>
            <a:r>
              <a:rPr lang="en-US" dirty="0" err="1" smtClean="0"/>
              <a:t>somatostatin</a:t>
            </a:r>
            <a:r>
              <a:rPr lang="en-US" dirty="0" smtClean="0"/>
              <a:t> receptor with </a:t>
            </a:r>
            <a:r>
              <a:rPr lang="en-US" baseline="30000" dirty="0" smtClean="0"/>
              <a:t>99m</a:t>
            </a:r>
            <a:r>
              <a:rPr lang="en-US" dirty="0" smtClean="0"/>
              <a:t>Tc-HYNIC-TOC </a:t>
            </a:r>
          </a:p>
          <a:p>
            <a:pPr lvl="3"/>
            <a:r>
              <a:rPr lang="en-US" dirty="0" smtClean="0"/>
              <a:t>not </a:t>
            </a:r>
            <a:r>
              <a:rPr lang="en-US" dirty="0" err="1" smtClean="0"/>
              <a:t>reutinely</a:t>
            </a:r>
            <a:r>
              <a:rPr lang="en-US" dirty="0" smtClean="0"/>
              <a:t> recommended</a:t>
            </a:r>
          </a:p>
          <a:p>
            <a:pPr lvl="3"/>
            <a:endParaRPr lang="en-US" dirty="0" smtClean="0"/>
          </a:p>
          <a:p>
            <a:pPr lvl="0"/>
            <a:r>
              <a:rPr lang="en-US" sz="1900" i="1" u="sng" dirty="0" smtClean="0"/>
              <a:t>*</a:t>
            </a:r>
            <a:r>
              <a:rPr lang="en-US" sz="2000" i="1" u="sng" dirty="0" smtClean="0">
                <a:hlinkClick r:id="rId2"/>
              </a:rPr>
              <a:t>Tran K</a:t>
            </a:r>
            <a:r>
              <a:rPr lang="en-US" sz="2000" i="1" u="sng" dirty="0" smtClean="0">
                <a:hlinkClick r:id="rId3"/>
              </a:rPr>
              <a:t>1, </a:t>
            </a:r>
            <a:r>
              <a:rPr lang="en-US" sz="2000" i="1" u="sng" dirty="0" smtClean="0">
                <a:hlinkClick r:id="rId4"/>
              </a:rPr>
              <a:t>Khan S</a:t>
            </a:r>
            <a:r>
              <a:rPr lang="en-US" sz="2000" i="1" u="sng" dirty="0" smtClean="0">
                <a:hlinkClick r:id="rId3"/>
              </a:rPr>
              <a:t>, </a:t>
            </a:r>
            <a:r>
              <a:rPr lang="en-US" sz="2000" i="1" u="sng" dirty="0" err="1" smtClean="0">
                <a:hlinkClick r:id="rId5"/>
              </a:rPr>
              <a:t>Taghizadehasl</a:t>
            </a:r>
            <a:r>
              <a:rPr lang="en-US" sz="2000" i="1" u="sng" dirty="0" smtClean="0">
                <a:hlinkClick r:id="rId5"/>
              </a:rPr>
              <a:t> M</a:t>
            </a:r>
            <a:r>
              <a:rPr lang="en-US" sz="2000" i="1" u="sng" dirty="0" smtClean="0">
                <a:hlinkClick r:id="rId3"/>
              </a:rPr>
              <a:t>, </a:t>
            </a:r>
            <a:r>
              <a:rPr lang="en-US" sz="2000" i="1" u="sng" dirty="0" smtClean="0">
                <a:hlinkClick r:id="rId6"/>
              </a:rPr>
              <a:t>Palazzo F</a:t>
            </a:r>
            <a:r>
              <a:rPr lang="en-US" sz="2000" i="1" u="sng" dirty="0" smtClean="0">
                <a:hlinkClick r:id="rId3"/>
              </a:rPr>
              <a:t>, </a:t>
            </a:r>
            <a:r>
              <a:rPr lang="en-US" sz="2000" i="1" u="sng" dirty="0" smtClean="0">
                <a:hlinkClick r:id="rId7"/>
              </a:rPr>
              <a:t>Frilling A</a:t>
            </a:r>
            <a:r>
              <a:rPr lang="en-US" sz="2000" i="1" u="sng" dirty="0" smtClean="0">
                <a:hlinkClick r:id="rId3"/>
              </a:rPr>
              <a:t>, </a:t>
            </a:r>
            <a:r>
              <a:rPr lang="en-US" sz="2000" i="1" u="sng" dirty="0" smtClean="0">
                <a:hlinkClick r:id="rId8"/>
              </a:rPr>
              <a:t>Todd JF</a:t>
            </a:r>
            <a:r>
              <a:rPr lang="en-US" sz="2000" i="1" u="sng" dirty="0" smtClean="0">
                <a:hlinkClick r:id="rId3"/>
              </a:rPr>
              <a:t>, </a:t>
            </a:r>
            <a:r>
              <a:rPr lang="en-US" sz="2000" i="1" u="sng" dirty="0" smtClean="0">
                <a:hlinkClick r:id="rId9"/>
              </a:rPr>
              <a:t>Al-</a:t>
            </a:r>
            <a:r>
              <a:rPr lang="en-US" sz="2000" i="1" u="sng" dirty="0" err="1" smtClean="0">
                <a:hlinkClick r:id="rId9"/>
              </a:rPr>
              <a:t>Nahhas</a:t>
            </a:r>
            <a:r>
              <a:rPr lang="en-US" sz="2000" i="1" u="sng" dirty="0" smtClean="0">
                <a:hlinkClick r:id="rId9"/>
              </a:rPr>
              <a:t> A</a:t>
            </a:r>
            <a:r>
              <a:rPr lang="en-US" sz="2000" i="1" u="sng" dirty="0" smtClean="0"/>
              <a:t>.</a:t>
            </a:r>
            <a:r>
              <a:rPr lang="en-US" sz="1900" i="1" u="sng" dirty="0" smtClean="0">
                <a:hlinkClick r:id="rId3"/>
              </a:rPr>
              <a:t>Gallium-68 </a:t>
            </a:r>
            <a:r>
              <a:rPr lang="en-US" sz="1800" i="1" u="sng" dirty="0" err="1" smtClean="0">
                <a:hlinkClick r:id="rId3"/>
              </a:rPr>
              <a:t>Dotatate</a:t>
            </a:r>
            <a:r>
              <a:rPr lang="en-US" sz="1800" i="1" u="sng" dirty="0" smtClean="0">
                <a:hlinkClick r:id="rId3"/>
              </a:rPr>
              <a:t> PET/CT is superior to other imaging modalities in the detection of </a:t>
            </a:r>
            <a:r>
              <a:rPr lang="en-US" sz="1800" i="1" u="sng" dirty="0" err="1" smtClean="0">
                <a:hlinkClick r:id="rId3"/>
              </a:rPr>
              <a:t>medullary</a:t>
            </a:r>
            <a:r>
              <a:rPr lang="en-US" sz="1800" i="1" u="sng" dirty="0" smtClean="0">
                <a:hlinkClick r:id="rId3"/>
              </a:rPr>
              <a:t> carcinoma of the thyroid in the presence of high serum </a:t>
            </a:r>
            <a:r>
              <a:rPr lang="en-US" sz="1800" i="1" u="sng" dirty="0" err="1" smtClean="0">
                <a:hlinkClick r:id="rId3"/>
              </a:rPr>
              <a:t>calcitonin</a:t>
            </a:r>
            <a:r>
              <a:rPr lang="en-US" sz="1800" i="1" u="sng" dirty="0" smtClean="0">
                <a:hlinkClick r:id="rId3"/>
              </a:rPr>
              <a:t>.</a:t>
            </a:r>
            <a:r>
              <a:rPr lang="en-US" sz="1100" dirty="0" smtClean="0">
                <a:hlinkClick r:id="rId10" tooltip="Hellenic journal of nuclear medicine."/>
              </a:rPr>
              <a:t> Hell </a:t>
            </a:r>
            <a:r>
              <a:rPr lang="en-US" sz="1800" i="1" u="sng" dirty="0" smtClean="0">
                <a:hlinkClick r:id="rId10" tooltip="Hellenic journal of nuclear medicine."/>
              </a:rPr>
              <a:t>J </a:t>
            </a:r>
            <a:r>
              <a:rPr lang="en-US" sz="1800" i="1" u="sng" dirty="0" err="1" smtClean="0">
                <a:hlinkClick r:id="rId10" tooltip="Hellenic journal of nuclear medicine."/>
              </a:rPr>
              <a:t>Nucl</a:t>
            </a:r>
            <a:r>
              <a:rPr lang="en-US" sz="1800" i="1" u="sng" dirty="0" smtClean="0">
                <a:hlinkClick r:id="rId10" tooltip="Hellenic journal of nuclear medicine."/>
              </a:rPr>
              <a:t> Med.</a:t>
            </a:r>
            <a:r>
              <a:rPr lang="en-US" sz="1800" i="1" u="sng" dirty="0" smtClean="0">
                <a:hlinkClick r:id="rId3"/>
              </a:rPr>
              <a:t> 2015 Jan-Apr;18(1):19-24. </a:t>
            </a:r>
            <a:r>
              <a:rPr lang="en-US" sz="1800" i="1" u="sng" dirty="0" err="1" smtClean="0">
                <a:hlinkClick r:id="rId3"/>
              </a:rPr>
              <a:t>doi</a:t>
            </a:r>
            <a:r>
              <a:rPr lang="en-US" sz="1800" i="1" u="sng" dirty="0" smtClean="0">
                <a:hlinkClick r:id="rId3"/>
              </a:rPr>
              <a:t>: 10.1967/s002449910163</a:t>
            </a:r>
            <a:r>
              <a:rPr lang="en-US" sz="1800" i="1" u="sng" dirty="0" smtClean="0"/>
              <a:t>.</a:t>
            </a: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evaluation of distant metastases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Indicated if </a:t>
            </a:r>
            <a:r>
              <a:rPr lang="en-US" dirty="0" err="1" smtClean="0"/>
              <a:t>calcitonin</a:t>
            </a:r>
            <a:r>
              <a:rPr lang="en-US" dirty="0" smtClean="0"/>
              <a:t> &gt;150 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Our patient’s </a:t>
            </a:r>
            <a:r>
              <a:rPr lang="en-US" i="1" dirty="0" err="1" smtClean="0">
                <a:solidFill>
                  <a:srgbClr val="FF0000"/>
                </a:solidFill>
              </a:rPr>
              <a:t>calcitonin</a:t>
            </a:r>
            <a:r>
              <a:rPr lang="en-US" i="1" dirty="0" smtClean="0">
                <a:solidFill>
                  <a:srgbClr val="FF0000"/>
                </a:solidFill>
              </a:rPr>
              <a:t> was &lt;150  after </a:t>
            </a:r>
            <a:r>
              <a:rPr lang="en-US" i="1" dirty="0" err="1" smtClean="0">
                <a:solidFill>
                  <a:srgbClr val="FF0000"/>
                </a:solidFill>
              </a:rPr>
              <a:t>thyroidectomy</a:t>
            </a:r>
            <a:r>
              <a:rPr lang="en-US" i="1" dirty="0" smtClean="0">
                <a:solidFill>
                  <a:srgbClr val="FF0000"/>
                </a:solidFill>
              </a:rPr>
              <a:t> so she didn’t need imaging more than neck US</a:t>
            </a:r>
          </a:p>
          <a:p>
            <a:r>
              <a:rPr lang="en-US" i="1" smtClean="0">
                <a:solidFill>
                  <a:srgbClr val="FF0000"/>
                </a:solidFill>
              </a:rPr>
              <a:t>before completion </a:t>
            </a:r>
            <a:r>
              <a:rPr lang="en-US" i="1" dirty="0" err="1" smtClean="0">
                <a:solidFill>
                  <a:srgbClr val="FF0000"/>
                </a:solidFill>
              </a:rPr>
              <a:t>thyroidectomy</a:t>
            </a:r>
            <a:r>
              <a:rPr lang="en-US" i="1" dirty="0" smtClean="0">
                <a:solidFill>
                  <a:srgbClr val="FF0000"/>
                </a:solidFill>
              </a:rPr>
              <a:t> she was neither in preoperative group nor in postoperative group and it wasn’t possible to decide for imaging based on </a:t>
            </a:r>
            <a:r>
              <a:rPr lang="en-US" i="1" dirty="0" err="1" smtClean="0">
                <a:solidFill>
                  <a:srgbClr val="FF0000"/>
                </a:solidFill>
              </a:rPr>
              <a:t>calcitonin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6212" y="2590800"/>
            <a:ext cx="96774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8212" y="3048000"/>
            <a:ext cx="7772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is the follow up plan?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err="1" smtClean="0"/>
              <a:t>Calcitonin</a:t>
            </a:r>
            <a:r>
              <a:rPr lang="en-US" sz="4000" dirty="0" smtClean="0"/>
              <a:t> &lt; 10 pg/</a:t>
            </a:r>
            <a:r>
              <a:rPr lang="en-US" sz="4000" dirty="0" err="1" smtClean="0"/>
              <a:t>mL</a:t>
            </a:r>
            <a:r>
              <a:rPr lang="en-US" sz="4000" dirty="0" smtClean="0"/>
              <a:t> : biochemically cured</a:t>
            </a:r>
            <a:endParaRPr lang="en-US" sz="4600" dirty="0" smtClean="0"/>
          </a:p>
          <a:p>
            <a:pPr algn="l" rtl="0"/>
            <a:r>
              <a:rPr lang="en-US" sz="4600" dirty="0" smtClean="0"/>
              <a:t>Persistent </a:t>
            </a:r>
            <a:r>
              <a:rPr lang="en-US" sz="4600" dirty="0" err="1" smtClean="0"/>
              <a:t>hypercalcitoninemia</a:t>
            </a:r>
            <a:r>
              <a:rPr lang="en-US" sz="4600" dirty="0" smtClean="0"/>
              <a:t> : in 40% to 60% of patients after initial therapy</a:t>
            </a:r>
          </a:p>
          <a:p>
            <a:pPr lvl="1" algn="l" rtl="0"/>
            <a:r>
              <a:rPr lang="en-US" dirty="0" smtClean="0"/>
              <a:t>Biochemical persistent or structural persistent </a:t>
            </a:r>
            <a:endParaRPr lang="en-US" sz="4200" dirty="0" smtClean="0"/>
          </a:p>
          <a:p>
            <a:pPr algn="l" rtl="0"/>
            <a:endParaRPr lang="en-US" sz="4600" dirty="0" smtClean="0"/>
          </a:p>
          <a:p>
            <a:pPr algn="l" rtl="0"/>
            <a:endParaRPr lang="en-US" sz="4600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up based on </a:t>
            </a:r>
            <a:r>
              <a:rPr lang="en-US" dirty="0" err="1" smtClean="0"/>
              <a:t>calcitonin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Undetectable or within the normal range </a:t>
            </a:r>
          </a:p>
          <a:p>
            <a:pPr lvl="1" algn="l" rtl="0"/>
            <a:r>
              <a:rPr lang="en-US" dirty="0" smtClean="0"/>
              <a:t>measure </a:t>
            </a:r>
            <a:r>
              <a:rPr lang="en-US" dirty="0" err="1" smtClean="0"/>
              <a:t>calcitonin</a:t>
            </a:r>
            <a:r>
              <a:rPr lang="en-US" dirty="0" smtClean="0"/>
              <a:t> every 6 months for 1 year, and then yearly thereafter</a:t>
            </a:r>
          </a:p>
          <a:p>
            <a:pPr algn="l" rtl="0"/>
            <a:r>
              <a:rPr lang="en-US" dirty="0" err="1" smtClean="0"/>
              <a:t>Calcitonin</a:t>
            </a:r>
            <a:r>
              <a:rPr lang="en-US" dirty="0" smtClean="0"/>
              <a:t> &lt;150 </a:t>
            </a:r>
          </a:p>
          <a:p>
            <a:pPr lvl="1" algn="l" rtl="0"/>
            <a:r>
              <a:rPr lang="en-US" dirty="0" smtClean="0"/>
              <a:t>Physical examination and neck US</a:t>
            </a:r>
          </a:p>
          <a:p>
            <a:pPr lvl="1" algn="l" rtl="0"/>
            <a:r>
              <a:rPr lang="en-US" dirty="0" smtClean="0"/>
              <a:t>Measurement of serum levels of </a:t>
            </a:r>
            <a:r>
              <a:rPr lang="en-US" dirty="0" err="1" smtClean="0"/>
              <a:t>Ctn</a:t>
            </a:r>
            <a:r>
              <a:rPr lang="en-US" dirty="0" smtClean="0"/>
              <a:t> and CEA, and US every 6 months</a:t>
            </a:r>
          </a:p>
          <a:p>
            <a:pPr algn="l" rtl="0"/>
            <a:r>
              <a:rPr lang="en-US" dirty="0" err="1" smtClean="0"/>
              <a:t>Calcitonin</a:t>
            </a:r>
            <a:r>
              <a:rPr lang="en-US" dirty="0" smtClean="0"/>
              <a:t> &gt; 150 pg/</a:t>
            </a:r>
            <a:r>
              <a:rPr lang="en-US" dirty="0" err="1" smtClean="0"/>
              <a:t>mL</a:t>
            </a:r>
            <a:r>
              <a:rPr lang="en-US" dirty="0" smtClean="0"/>
              <a:t>: </a:t>
            </a:r>
          </a:p>
          <a:p>
            <a:pPr lvl="1" algn="l" rtl="0"/>
            <a:r>
              <a:rPr lang="en-US" dirty="0" smtClean="0"/>
              <a:t>Imaging procedures other than neck US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93812" y="2514600"/>
            <a:ext cx="91440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 22 years old woman </a:t>
            </a:r>
          </a:p>
          <a:p>
            <a:pPr algn="l" rtl="0"/>
            <a:r>
              <a:rPr lang="en-US" dirty="0" smtClean="0"/>
              <a:t>Thyroid nodule 21*22 mm </a:t>
            </a:r>
          </a:p>
          <a:p>
            <a:pPr algn="l" rtl="0"/>
            <a:r>
              <a:rPr lang="en-US" dirty="0" smtClean="0"/>
              <a:t>FNA : MTC </a:t>
            </a:r>
          </a:p>
          <a:p>
            <a:pPr algn="l" rtl="0"/>
            <a:r>
              <a:rPr lang="en-US" dirty="0" err="1" smtClean="0"/>
              <a:t>Calcitonin</a:t>
            </a:r>
            <a:r>
              <a:rPr lang="en-US" dirty="0" smtClean="0"/>
              <a:t>= 210</a:t>
            </a:r>
          </a:p>
          <a:p>
            <a:pPr algn="l" rtl="0"/>
            <a:r>
              <a:rPr lang="en-US" dirty="0" err="1" smtClean="0"/>
              <a:t>Thyroidectomy</a:t>
            </a:r>
            <a:r>
              <a:rPr lang="en-US" dirty="0" smtClean="0"/>
              <a:t> and lymph node dissection( central and lateral)</a:t>
            </a:r>
          </a:p>
          <a:p>
            <a:pPr algn="l" rtl="0"/>
            <a:r>
              <a:rPr lang="en-US" dirty="0" smtClean="0"/>
              <a:t>3months later : </a:t>
            </a:r>
            <a:r>
              <a:rPr lang="en-US" dirty="0" err="1" smtClean="0"/>
              <a:t>calcitonin</a:t>
            </a:r>
            <a:r>
              <a:rPr lang="en-US" dirty="0" smtClean="0"/>
              <a:t>= 10</a:t>
            </a:r>
          </a:p>
          <a:p>
            <a:pPr algn="l" rtl="0"/>
            <a:r>
              <a:rPr lang="en-US" dirty="0" smtClean="0"/>
              <a:t>6 months later: </a:t>
            </a:r>
            <a:r>
              <a:rPr lang="en-US" dirty="0" err="1" smtClean="0"/>
              <a:t>calcitonin</a:t>
            </a:r>
            <a:r>
              <a:rPr lang="en-US" dirty="0" smtClean="0"/>
              <a:t> =12</a:t>
            </a:r>
          </a:p>
          <a:p>
            <a:pPr algn="l" rtl="0"/>
            <a:r>
              <a:rPr lang="en-US" dirty="0" smtClean="0"/>
              <a:t>12 months later: </a:t>
            </a:r>
            <a:r>
              <a:rPr lang="en-US" dirty="0" err="1" smtClean="0"/>
              <a:t>calcitonin</a:t>
            </a:r>
            <a:r>
              <a:rPr lang="en-US" dirty="0" smtClean="0"/>
              <a:t>=  13.5</a:t>
            </a:r>
          </a:p>
          <a:p>
            <a:pPr algn="l" rtl="0"/>
            <a:r>
              <a:rPr lang="en-US" dirty="0" smtClean="0"/>
              <a:t>18 months later: </a:t>
            </a:r>
            <a:r>
              <a:rPr lang="en-US" dirty="0" err="1" smtClean="0"/>
              <a:t>calcitonin</a:t>
            </a:r>
            <a:r>
              <a:rPr lang="en-US" dirty="0" smtClean="0"/>
              <a:t>=15</a:t>
            </a:r>
          </a:p>
          <a:p>
            <a:pPr algn="l" rtl="0"/>
            <a:r>
              <a:rPr lang="en-US" dirty="0" smtClean="0"/>
              <a:t>24 months </a:t>
            </a:r>
            <a:r>
              <a:rPr lang="en-US" dirty="0" err="1" smtClean="0"/>
              <a:t>later:clcitonin</a:t>
            </a:r>
            <a:r>
              <a:rPr lang="en-US" dirty="0" smtClean="0"/>
              <a:t>=16</a:t>
            </a:r>
          </a:p>
          <a:p>
            <a:pPr algn="l" rtl="0"/>
            <a:r>
              <a:rPr lang="en-US" dirty="0" smtClean="0"/>
              <a:t>Is MTC in this patient aggressive?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181600"/>
          </a:xfrm>
        </p:spPr>
        <p:txBody>
          <a:bodyPr>
            <a:normAutofit fontScale="92500" lnSpcReduction="20000"/>
          </a:bodyPr>
          <a:lstStyle/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endParaRPr lang="en-US" sz="1700" i="1" dirty="0" smtClean="0"/>
          </a:p>
          <a:p>
            <a:r>
              <a:rPr lang="en-US" sz="1700" i="1" dirty="0" smtClean="0"/>
              <a:t>Barbet </a:t>
            </a:r>
            <a:r>
              <a:rPr lang="en-US" sz="1700" i="1" dirty="0" err="1" smtClean="0"/>
              <a:t>J,Prognostic</a:t>
            </a:r>
            <a:r>
              <a:rPr lang="en-US" sz="1700" i="1" dirty="0" smtClean="0"/>
              <a:t> impact of serum </a:t>
            </a:r>
            <a:r>
              <a:rPr lang="en-US" sz="1700" i="1" dirty="0" err="1" smtClean="0"/>
              <a:t>calcitonin</a:t>
            </a:r>
            <a:r>
              <a:rPr lang="en-US" sz="1700" i="1" dirty="0" smtClean="0"/>
              <a:t> and </a:t>
            </a:r>
            <a:r>
              <a:rPr lang="en-US" sz="1700" i="1" dirty="0" err="1" smtClean="0"/>
              <a:t>carcinoembryonic</a:t>
            </a:r>
            <a:r>
              <a:rPr lang="en-US" sz="1700" i="1" dirty="0" smtClean="0"/>
              <a:t> antigen doubling-times in patients with </a:t>
            </a:r>
            <a:r>
              <a:rPr lang="en-US" sz="1700" i="1" dirty="0" err="1" smtClean="0"/>
              <a:t>medullary</a:t>
            </a:r>
            <a:r>
              <a:rPr lang="en-US" sz="1700" i="1" dirty="0" smtClean="0"/>
              <a:t> thyroid carcinoma. J </a:t>
            </a:r>
            <a:r>
              <a:rPr lang="en-US" sz="1700" i="1" dirty="0" err="1" smtClean="0"/>
              <a:t>Clin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Endocrinol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Metab</a:t>
            </a:r>
            <a:r>
              <a:rPr lang="en-US" sz="1700" i="1" dirty="0" smtClean="0"/>
              <a:t> 2005 ,90:6077–6084</a:t>
            </a:r>
            <a:endParaRPr lang="en-US" sz="1700" i="1" dirty="0"/>
          </a:p>
        </p:txBody>
      </p:sp>
      <p:pic>
        <p:nvPicPr>
          <p:cNvPr id="4" name="Picture 3" descr="Doubling-Tim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9012" y="228600"/>
            <a:ext cx="6305550" cy="5801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5212" y="0"/>
            <a:ext cx="9601200" cy="1143000"/>
          </a:xfrm>
        </p:spPr>
        <p:txBody>
          <a:bodyPr/>
          <a:lstStyle/>
          <a:p>
            <a:r>
              <a:rPr lang="en-US" dirty="0" smtClean="0"/>
              <a:t>Doubling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43000"/>
            <a:ext cx="10969943" cy="5715000"/>
          </a:xfrm>
        </p:spPr>
        <p:txBody>
          <a:bodyPr>
            <a:normAutofit fontScale="40000" lnSpcReduction="20000"/>
          </a:bodyPr>
          <a:lstStyle/>
          <a:p>
            <a:endParaRPr lang="en-US" sz="2600" dirty="0" smtClean="0"/>
          </a:p>
          <a:p>
            <a:r>
              <a:rPr lang="en-US" sz="3300" dirty="0" smtClean="0"/>
              <a:t>Assessment of </a:t>
            </a:r>
            <a:r>
              <a:rPr lang="en-US" sz="3300" dirty="0" err="1" smtClean="0"/>
              <a:t>calcitonin</a:t>
            </a:r>
            <a:r>
              <a:rPr lang="en-US" sz="3300" dirty="0" smtClean="0"/>
              <a:t> and CEA doubling times postoperatively </a:t>
            </a:r>
          </a:p>
          <a:p>
            <a:pPr marL="742950" lvl="2" indent="-342900"/>
            <a:r>
              <a:rPr lang="en-US" sz="3300" dirty="0" smtClean="0"/>
              <a:t>Sensitive markers for progression and aggressiveness of metastatic MTC*</a:t>
            </a:r>
          </a:p>
          <a:p>
            <a:pPr lvl="1" algn="l" rtl="0"/>
            <a:endParaRPr lang="en-US" sz="1600" dirty="0" smtClean="0"/>
          </a:p>
          <a:p>
            <a:pPr lvl="1" algn="l" rtl="0"/>
            <a:endParaRPr lang="en-US" sz="1600" dirty="0" smtClean="0"/>
          </a:p>
          <a:p>
            <a:pPr lvl="1" algn="l" rtl="0"/>
            <a:endParaRPr lang="en-US" sz="1600" dirty="0" smtClean="0"/>
          </a:p>
          <a:p>
            <a:pPr lvl="1" algn="l" rtl="0"/>
            <a:endParaRPr lang="en-US" sz="1600" dirty="0" smtClean="0"/>
          </a:p>
          <a:p>
            <a:pPr algn="l" rtl="0"/>
            <a:endParaRPr lang="en-US" sz="900" i="1" dirty="0" smtClean="0"/>
          </a:p>
          <a:p>
            <a:pPr algn="l" rtl="0"/>
            <a:endParaRPr lang="en-US" sz="900" i="1" dirty="0" smtClean="0"/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endParaRPr lang="en-US" sz="1100" i="1" dirty="0" smtClean="0">
              <a:hlinkClick r:id="rId2"/>
            </a:endParaRPr>
          </a:p>
          <a:p>
            <a:r>
              <a:rPr lang="en-US" sz="2900" i="1" dirty="0" smtClean="0">
                <a:hlinkClick r:id="rId2"/>
              </a:rPr>
              <a:t>*Meijer JA</a:t>
            </a:r>
            <a:r>
              <a:rPr lang="en-US" sz="2900" i="1" dirty="0" smtClean="0"/>
              <a:t>1, </a:t>
            </a:r>
            <a:r>
              <a:rPr lang="en-US" sz="2900" i="1" dirty="0" smtClean="0">
                <a:hlinkClick r:id="rId3"/>
              </a:rPr>
              <a:t>le </a:t>
            </a:r>
            <a:r>
              <a:rPr lang="en-US" sz="2900" i="1" dirty="0" err="1" smtClean="0">
                <a:hlinkClick r:id="rId3"/>
              </a:rPr>
              <a:t>Cessie</a:t>
            </a:r>
            <a:r>
              <a:rPr lang="en-US" sz="2900" i="1" dirty="0" smtClean="0">
                <a:hlinkClick r:id="rId3"/>
              </a:rPr>
              <a:t> S</a:t>
            </a:r>
            <a:r>
              <a:rPr lang="en-US" sz="2900" i="1" dirty="0" smtClean="0"/>
              <a:t>, </a:t>
            </a:r>
            <a:r>
              <a:rPr lang="en-US" sz="2900" i="1" dirty="0" smtClean="0">
                <a:hlinkClick r:id="rId4"/>
              </a:rPr>
              <a:t>van den </a:t>
            </a:r>
            <a:r>
              <a:rPr lang="en-US" sz="2900" i="1" dirty="0" err="1" smtClean="0">
                <a:hlinkClick r:id="rId4"/>
              </a:rPr>
              <a:t>Hout</a:t>
            </a:r>
            <a:r>
              <a:rPr lang="en-US" sz="2900" i="1" dirty="0" smtClean="0">
                <a:hlinkClick r:id="rId4"/>
              </a:rPr>
              <a:t> WB</a:t>
            </a:r>
            <a:r>
              <a:rPr lang="en-US" sz="2900" i="1" dirty="0" smtClean="0"/>
              <a:t>, </a:t>
            </a:r>
            <a:r>
              <a:rPr lang="en-US" sz="2900" i="1" dirty="0" err="1" smtClean="0">
                <a:hlinkClick r:id="rId5"/>
              </a:rPr>
              <a:t>Kievit</a:t>
            </a:r>
            <a:r>
              <a:rPr lang="en-US" sz="2900" i="1" dirty="0" smtClean="0">
                <a:hlinkClick r:id="rId5"/>
              </a:rPr>
              <a:t> J</a:t>
            </a:r>
            <a:r>
              <a:rPr lang="en-US" sz="2900" i="1" dirty="0" smtClean="0"/>
              <a:t>, </a:t>
            </a:r>
            <a:r>
              <a:rPr lang="en-US" sz="2900" i="1" dirty="0" err="1" smtClean="0">
                <a:hlinkClick r:id="rId6"/>
              </a:rPr>
              <a:t>Schoones</a:t>
            </a:r>
            <a:r>
              <a:rPr lang="en-US" sz="2900" i="1" dirty="0" smtClean="0">
                <a:hlinkClick r:id="rId6"/>
              </a:rPr>
              <a:t> JW</a:t>
            </a:r>
            <a:r>
              <a:rPr lang="en-US" sz="2900" i="1" dirty="0" smtClean="0"/>
              <a:t>, </a:t>
            </a:r>
            <a:r>
              <a:rPr lang="en-US" sz="2900" i="1" dirty="0" err="1" smtClean="0">
                <a:hlinkClick r:id="rId7"/>
              </a:rPr>
              <a:t>Romijn</a:t>
            </a:r>
            <a:r>
              <a:rPr lang="en-US" sz="2900" i="1" dirty="0" smtClean="0">
                <a:hlinkClick r:id="rId7"/>
              </a:rPr>
              <a:t> JA</a:t>
            </a:r>
            <a:r>
              <a:rPr lang="en-US" sz="2900" i="1" dirty="0" smtClean="0"/>
              <a:t>, </a:t>
            </a:r>
            <a:r>
              <a:rPr lang="en-US" sz="2900" i="1" dirty="0" err="1" smtClean="0">
                <a:hlinkClick r:id="rId8"/>
              </a:rPr>
              <a:t>Smit</a:t>
            </a:r>
            <a:r>
              <a:rPr lang="en-US" sz="2900" i="1" dirty="0" smtClean="0">
                <a:hlinkClick r:id="rId8"/>
              </a:rPr>
              <a:t> </a:t>
            </a:r>
            <a:r>
              <a:rPr lang="en-US" sz="2900" i="1" dirty="0" err="1" smtClean="0">
                <a:hlinkClick r:id="rId8"/>
              </a:rPr>
              <a:t>JW</a:t>
            </a:r>
            <a:r>
              <a:rPr lang="en-US" sz="2900" i="1" dirty="0" err="1" smtClean="0"/>
              <a:t>.Calcitonin</a:t>
            </a:r>
            <a:r>
              <a:rPr lang="en-US" sz="2900" i="1" dirty="0" smtClean="0"/>
              <a:t> and </a:t>
            </a:r>
            <a:r>
              <a:rPr lang="en-US" sz="2900" i="1" dirty="0" err="1" smtClean="0"/>
              <a:t>carcinoembryonic</a:t>
            </a:r>
            <a:r>
              <a:rPr lang="en-US" sz="2900" i="1" dirty="0" smtClean="0"/>
              <a:t> antigen doubling times as prognostic factors in </a:t>
            </a:r>
            <a:r>
              <a:rPr lang="en-US" sz="2900" i="1" dirty="0" err="1" smtClean="0"/>
              <a:t>medullary</a:t>
            </a:r>
            <a:r>
              <a:rPr lang="en-US" sz="2900" i="1" dirty="0" smtClean="0"/>
              <a:t> thyroid carcinoma: a structured meta-analysis.</a:t>
            </a:r>
            <a:r>
              <a:rPr lang="en-US" sz="2900" i="1" dirty="0" smtClean="0">
                <a:hlinkClick r:id="rId9" tooltip="Clinical endocrinology."/>
              </a:rPr>
              <a:t> </a:t>
            </a:r>
            <a:r>
              <a:rPr lang="en-US" sz="2900" i="1" dirty="0" err="1" smtClean="0">
                <a:hlinkClick r:id="rId9" tooltip="Clinical endocrinology."/>
              </a:rPr>
              <a:t>Clin</a:t>
            </a:r>
            <a:r>
              <a:rPr lang="en-US" sz="2900" i="1" dirty="0" smtClean="0">
                <a:hlinkClick r:id="rId9" tooltip="Clinical endocrinology."/>
              </a:rPr>
              <a:t> </a:t>
            </a:r>
            <a:r>
              <a:rPr lang="en-US" sz="2900" i="1" dirty="0" err="1" smtClean="0">
                <a:hlinkClick r:id="rId9" tooltip="Clinical endocrinology."/>
              </a:rPr>
              <a:t>Endocrinol</a:t>
            </a:r>
            <a:r>
              <a:rPr lang="en-US" sz="2900" i="1" dirty="0" smtClean="0">
                <a:hlinkClick r:id="rId9" tooltip="Clinical endocrinology."/>
              </a:rPr>
              <a:t> (</a:t>
            </a:r>
            <a:r>
              <a:rPr lang="en-US" sz="2900" i="1" dirty="0" err="1" smtClean="0">
                <a:hlinkClick r:id="rId9" tooltip="Clinical endocrinology."/>
              </a:rPr>
              <a:t>Oxf</a:t>
            </a:r>
            <a:r>
              <a:rPr lang="en-US" sz="2900" i="1" dirty="0" smtClean="0">
                <a:hlinkClick r:id="rId9" tooltip="Clinical endocrinology."/>
              </a:rPr>
              <a:t>).</a:t>
            </a:r>
            <a:r>
              <a:rPr lang="en-US" sz="2900" i="1" dirty="0" smtClean="0"/>
              <a:t> 2010 Apr;72(4):534-42. </a:t>
            </a:r>
            <a:r>
              <a:rPr lang="en-US" sz="2900" i="1" dirty="0" err="1" smtClean="0"/>
              <a:t>doi</a:t>
            </a:r>
            <a:r>
              <a:rPr lang="en-US" sz="2900" i="1" dirty="0" smtClean="0"/>
              <a:t>: 10.1111/j.1365-2265.2009.03666.x. </a:t>
            </a:r>
          </a:p>
          <a:p>
            <a:pPr algn="l" rtl="0"/>
            <a:r>
              <a:rPr lang="en-US" sz="2900" i="1" dirty="0" smtClean="0"/>
              <a:t>Progression of </a:t>
            </a:r>
            <a:r>
              <a:rPr lang="en-US" sz="2900" i="1" dirty="0" err="1" smtClean="0"/>
              <a:t>medullary</a:t>
            </a:r>
            <a:r>
              <a:rPr lang="en-US" sz="2900" i="1" dirty="0" smtClean="0"/>
              <a:t> thyroid carcinoma: assessment with </a:t>
            </a:r>
            <a:r>
              <a:rPr lang="en-US" sz="2900" i="1" dirty="0" err="1" smtClean="0"/>
              <a:t>calcitonin</a:t>
            </a:r>
            <a:r>
              <a:rPr lang="en-US" sz="2900" i="1" dirty="0" smtClean="0"/>
              <a:t> and </a:t>
            </a:r>
            <a:r>
              <a:rPr lang="en-US" sz="2900" i="1" dirty="0" err="1" smtClean="0"/>
              <a:t>carcinoembryonic</a:t>
            </a:r>
            <a:r>
              <a:rPr lang="en-US" sz="2900" i="1" dirty="0" smtClean="0"/>
              <a:t> antigen doubling </a:t>
            </a:r>
            <a:r>
              <a:rPr lang="en-US" sz="2900" i="1" dirty="0" err="1" smtClean="0"/>
              <a:t>times.AULaure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Giraudet</a:t>
            </a:r>
            <a:r>
              <a:rPr lang="en-US" sz="2900" i="1" dirty="0" smtClean="0"/>
              <a:t> A, Al </a:t>
            </a:r>
            <a:r>
              <a:rPr lang="en-US" sz="2900" i="1" dirty="0" err="1" smtClean="0"/>
              <a:t>Ghulzan</a:t>
            </a:r>
            <a:r>
              <a:rPr lang="en-US" sz="2900" i="1" dirty="0" smtClean="0"/>
              <a:t> A, </a:t>
            </a:r>
            <a:r>
              <a:rPr lang="en-US" sz="2900" i="1" dirty="0" err="1" smtClean="0"/>
              <a:t>Aupérin</a:t>
            </a:r>
            <a:r>
              <a:rPr lang="en-US" sz="2900" i="1" dirty="0" smtClean="0"/>
              <a:t> A, </a:t>
            </a:r>
            <a:r>
              <a:rPr lang="en-US" sz="2900" i="1" dirty="0" err="1" smtClean="0"/>
              <a:t>Leboulleux</a:t>
            </a:r>
            <a:r>
              <a:rPr lang="en-US" sz="2900" i="1" dirty="0" smtClean="0"/>
              <a:t> S, </a:t>
            </a:r>
            <a:r>
              <a:rPr lang="en-US" sz="2900" i="1" dirty="0" err="1" smtClean="0"/>
              <a:t>Chehboun</a:t>
            </a:r>
            <a:r>
              <a:rPr lang="en-US" sz="2900" i="1" dirty="0" smtClean="0"/>
              <a:t> A, </a:t>
            </a:r>
            <a:r>
              <a:rPr lang="en-US" sz="2900" i="1" dirty="0" err="1" smtClean="0"/>
              <a:t>Troalen</a:t>
            </a:r>
            <a:r>
              <a:rPr lang="en-US" sz="2900" i="1" dirty="0" smtClean="0"/>
              <a:t> F, </a:t>
            </a:r>
            <a:r>
              <a:rPr lang="en-US" sz="2900" i="1" dirty="0" err="1" smtClean="0"/>
              <a:t>Dromain</a:t>
            </a:r>
            <a:r>
              <a:rPr lang="en-US" sz="2900" i="1" dirty="0" smtClean="0"/>
              <a:t> C, </a:t>
            </a:r>
            <a:r>
              <a:rPr lang="en-US" sz="2900" i="1" dirty="0" err="1" smtClean="0"/>
              <a:t>Lumbroso</a:t>
            </a:r>
            <a:r>
              <a:rPr lang="en-US" sz="2900" i="1" dirty="0" smtClean="0"/>
              <a:t> J, </a:t>
            </a:r>
            <a:r>
              <a:rPr lang="en-US" sz="2900" i="1" dirty="0" err="1" smtClean="0"/>
              <a:t>Baudin</a:t>
            </a:r>
            <a:r>
              <a:rPr lang="en-US" sz="2900" i="1" dirty="0" smtClean="0"/>
              <a:t> E, Schlumberger M </a:t>
            </a:r>
            <a:r>
              <a:rPr lang="en-US" sz="2900" i="1" dirty="0" err="1" smtClean="0"/>
              <a:t>SOEur</a:t>
            </a:r>
            <a:r>
              <a:rPr lang="en-US" sz="2900" i="1" dirty="0" smtClean="0"/>
              <a:t> J </a:t>
            </a:r>
            <a:r>
              <a:rPr lang="en-US" sz="2900" i="1" dirty="0" err="1" smtClean="0"/>
              <a:t>Endocrinol</a:t>
            </a:r>
            <a:r>
              <a:rPr lang="en-US" sz="2900" i="1" dirty="0" smtClean="0"/>
              <a:t>. 2008 Feb;158(2):239-46. 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900" dirty="0" smtClean="0">
                <a:hlinkClick r:id="rId10"/>
              </a:rPr>
              <a:t>www.thyroid.org/thyroid-hysiciansprofessionals/</a:t>
            </a:r>
            <a:r>
              <a:rPr lang="en-US" sz="2900" dirty="0" smtClean="0"/>
              <a:t> </a:t>
            </a:r>
            <a:r>
              <a:rPr lang="en-US" sz="2900" dirty="0" smtClean="0">
                <a:hlinkClick r:id="rId10"/>
              </a:rPr>
              <a:t>calculators/thyroid-cancer-carcinoma</a:t>
            </a:r>
            <a:endParaRPr lang="fa-IR" sz="2900" dirty="0" smtClean="0">
              <a:hlinkClick r:id="rId10"/>
            </a:endParaRPr>
          </a:p>
          <a:p>
            <a:pPr algn="l" rtl="0"/>
            <a:endParaRPr lang="fa-IR" dirty="0">
              <a:solidFill>
                <a:schemeClr val="accent1"/>
              </a:solidFill>
            </a:endParaRPr>
          </a:p>
        </p:txBody>
      </p:sp>
      <p:pic>
        <p:nvPicPr>
          <p:cNvPr id="10" name="Picture 9" descr="Untitled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7309" y="2590801"/>
            <a:ext cx="9547913" cy="22860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of case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5 years after </a:t>
            </a:r>
            <a:r>
              <a:rPr lang="en-US" dirty="0" err="1" smtClean="0"/>
              <a:t>thyroidectomy</a:t>
            </a:r>
            <a:r>
              <a:rPr lang="en-US" dirty="0" smtClean="0"/>
              <a:t>: </a:t>
            </a:r>
            <a:r>
              <a:rPr lang="en-US" dirty="0" err="1" smtClean="0"/>
              <a:t>calcitonin</a:t>
            </a:r>
            <a:r>
              <a:rPr lang="en-US" dirty="0" smtClean="0"/>
              <a:t>= 40</a:t>
            </a:r>
          </a:p>
          <a:p>
            <a:pPr lvl="1"/>
            <a:r>
              <a:rPr lang="en-US" dirty="0" smtClean="0"/>
              <a:t>Imaging: </a:t>
            </a:r>
            <a:r>
              <a:rPr lang="en-US" dirty="0" err="1" smtClean="0"/>
              <a:t>mediastinal</a:t>
            </a:r>
            <a:r>
              <a:rPr lang="en-US" dirty="0" smtClean="0"/>
              <a:t> metastasis </a:t>
            </a:r>
          </a:p>
          <a:p>
            <a:pPr algn="l" rtl="0"/>
            <a:r>
              <a:rPr lang="en-US" dirty="0" smtClean="0"/>
              <a:t>10years after </a:t>
            </a:r>
            <a:r>
              <a:rPr lang="en-US" dirty="0" err="1" smtClean="0"/>
              <a:t>thyroidectomy</a:t>
            </a:r>
            <a:r>
              <a:rPr lang="en-US" dirty="0" smtClean="0"/>
              <a:t> : </a:t>
            </a:r>
            <a:r>
              <a:rPr lang="en-US" dirty="0" err="1" smtClean="0"/>
              <a:t>calcitonin</a:t>
            </a:r>
            <a:r>
              <a:rPr lang="en-US" dirty="0" smtClean="0"/>
              <a:t>=160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3600" i="1" dirty="0" smtClean="0">
                <a:solidFill>
                  <a:srgbClr val="C00000"/>
                </a:solidFill>
              </a:rPr>
              <a:t>Doubling time of </a:t>
            </a:r>
            <a:r>
              <a:rPr lang="en-US" sz="3600" i="1" dirty="0" err="1" smtClean="0">
                <a:solidFill>
                  <a:srgbClr val="C00000"/>
                </a:solidFill>
              </a:rPr>
              <a:t>calcitonin</a:t>
            </a:r>
            <a:r>
              <a:rPr lang="en-US" sz="3600" i="1" dirty="0" smtClean="0">
                <a:solidFill>
                  <a:srgbClr val="C00000"/>
                </a:solidFill>
              </a:rPr>
              <a:t> was more than 2 </a:t>
            </a:r>
            <a:r>
              <a:rPr lang="en-US" sz="3600" i="1" dirty="0" err="1" smtClean="0">
                <a:solidFill>
                  <a:srgbClr val="C00000"/>
                </a:solidFill>
              </a:rPr>
              <a:t>years,so</a:t>
            </a:r>
            <a:r>
              <a:rPr lang="en-US" sz="3600" i="1" dirty="0" smtClean="0">
                <a:solidFill>
                  <a:srgbClr val="C00000"/>
                </a:solidFill>
              </a:rPr>
              <a:t> it was expected  100% survival for ten years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2412" y="4114800"/>
            <a:ext cx="96012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Main biomarkers of MTC are </a:t>
            </a:r>
            <a:r>
              <a:rPr lang="en-US" dirty="0" err="1" smtClean="0"/>
              <a:t>calcitonin</a:t>
            </a:r>
            <a:r>
              <a:rPr lang="en-US" dirty="0" smtClean="0"/>
              <a:t> and CEA</a:t>
            </a:r>
          </a:p>
          <a:p>
            <a:r>
              <a:rPr lang="en-US" dirty="0" smtClean="0"/>
              <a:t>False positive and negative results of </a:t>
            </a:r>
            <a:r>
              <a:rPr lang="en-US" dirty="0" err="1" smtClean="0"/>
              <a:t>calcitonin</a:t>
            </a:r>
            <a:r>
              <a:rPr lang="en-US" dirty="0" smtClean="0"/>
              <a:t> should be considered in interpretation of this test </a:t>
            </a:r>
          </a:p>
          <a:p>
            <a:r>
              <a:rPr lang="en-US" dirty="0" err="1" smtClean="0"/>
              <a:t>Procalcitonin</a:t>
            </a:r>
            <a:r>
              <a:rPr lang="en-US" dirty="0" smtClean="0"/>
              <a:t> use is controversial </a:t>
            </a:r>
          </a:p>
          <a:p>
            <a:r>
              <a:rPr lang="en-US" dirty="0" err="1" smtClean="0"/>
              <a:t>proGRP</a:t>
            </a:r>
            <a:r>
              <a:rPr lang="en-US" dirty="0" smtClean="0"/>
              <a:t> is suggested for differentiation between advanced MTC and other cancers with metastasis to thyroid </a:t>
            </a:r>
          </a:p>
          <a:p>
            <a:r>
              <a:rPr lang="en-US" dirty="0" err="1" smtClean="0"/>
              <a:t>Calcitonin</a:t>
            </a:r>
            <a:r>
              <a:rPr lang="en-US" dirty="0" smtClean="0"/>
              <a:t> screening of all nodules is controversial </a:t>
            </a:r>
          </a:p>
          <a:p>
            <a:r>
              <a:rPr lang="en-US" dirty="0" err="1" smtClean="0"/>
              <a:t>Calcitonin</a:t>
            </a:r>
            <a:r>
              <a:rPr lang="en-US" dirty="0" smtClean="0"/>
              <a:t> is useful for choosing lymph node dissection </a:t>
            </a:r>
          </a:p>
          <a:p>
            <a:r>
              <a:rPr lang="en-US" dirty="0" smtClean="0"/>
              <a:t>In patients with </a:t>
            </a:r>
            <a:r>
              <a:rPr lang="en-US" dirty="0" err="1" smtClean="0"/>
              <a:t>calcitonin</a:t>
            </a:r>
            <a:r>
              <a:rPr lang="en-US" dirty="0" smtClean="0"/>
              <a:t> &gt; 500 before surgery and &gt;150 after surgery imaging other than neck US are recommended </a:t>
            </a:r>
          </a:p>
          <a:p>
            <a:r>
              <a:rPr lang="en-US" dirty="0" err="1" smtClean="0"/>
              <a:t>Calcitonin</a:t>
            </a:r>
            <a:r>
              <a:rPr lang="en-US" dirty="0" smtClean="0"/>
              <a:t> doubling time is used for determining aggressiveness of tumor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elevated </a:t>
            </a:r>
            <a:r>
              <a:rPr lang="en-US" dirty="0" err="1" smtClean="0"/>
              <a:t>calcitonin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 rtl="0"/>
            <a:r>
              <a:rPr lang="en-US" sz="5600" b="1" dirty="0" smtClean="0"/>
              <a:t>Chronic renal failure</a:t>
            </a:r>
          </a:p>
          <a:p>
            <a:pPr algn="l" rtl="0"/>
            <a:r>
              <a:rPr lang="en-US" sz="5600" b="1" dirty="0" err="1" smtClean="0"/>
              <a:t>Hypercalcemia</a:t>
            </a:r>
            <a:r>
              <a:rPr lang="en-US" sz="5600" b="1" dirty="0" smtClean="0"/>
              <a:t> </a:t>
            </a:r>
          </a:p>
          <a:p>
            <a:pPr algn="l" rtl="0"/>
            <a:r>
              <a:rPr lang="en-US" sz="5600" b="1" dirty="0" err="1" smtClean="0"/>
              <a:t>Pseudohypoparathyroidism</a:t>
            </a:r>
            <a:endParaRPr lang="en-US" sz="5600" b="1" dirty="0" smtClean="0"/>
          </a:p>
          <a:p>
            <a:pPr algn="l" rtl="0"/>
            <a:r>
              <a:rPr lang="en-US" sz="5600" b="1" dirty="0" smtClean="0"/>
              <a:t>Autoimmune </a:t>
            </a:r>
            <a:r>
              <a:rPr lang="en-US" sz="5600" b="1" dirty="0" err="1" smtClean="0"/>
              <a:t>thyroiditis</a:t>
            </a:r>
            <a:endParaRPr lang="en-US" sz="5600" b="1" dirty="0" smtClean="0"/>
          </a:p>
          <a:p>
            <a:pPr algn="l" rtl="0"/>
            <a:r>
              <a:rPr lang="en-US" sz="5600" b="1" dirty="0" err="1" smtClean="0"/>
              <a:t>Mastocytosis</a:t>
            </a:r>
            <a:endParaRPr lang="en-US" sz="5600" b="1" dirty="0" smtClean="0"/>
          </a:p>
          <a:p>
            <a:pPr algn="l" rtl="0"/>
            <a:r>
              <a:rPr lang="en-US" sz="5600" b="1" dirty="0" err="1" smtClean="0"/>
              <a:t>Hypergastrinemia</a:t>
            </a:r>
            <a:r>
              <a:rPr lang="en-US" sz="5600" b="1" dirty="0" smtClean="0"/>
              <a:t> </a:t>
            </a:r>
          </a:p>
          <a:p>
            <a:pPr algn="l" rtl="0"/>
            <a:r>
              <a:rPr lang="en-US" sz="5600" b="1" dirty="0" smtClean="0"/>
              <a:t>prolonged treatment with </a:t>
            </a:r>
          </a:p>
          <a:p>
            <a:pPr lvl="2" algn="l" rtl="0"/>
            <a:r>
              <a:rPr lang="en-US" sz="5600" b="1" dirty="0" err="1" smtClean="0"/>
              <a:t>Omeprazole</a:t>
            </a:r>
            <a:r>
              <a:rPr lang="en-US" sz="5600" b="1" dirty="0" smtClean="0"/>
              <a:t> </a:t>
            </a:r>
          </a:p>
          <a:p>
            <a:pPr lvl="2" algn="l" rtl="0"/>
            <a:r>
              <a:rPr lang="en-US" sz="5600" b="1" dirty="0" smtClean="0"/>
              <a:t>Beta blockers</a:t>
            </a:r>
          </a:p>
          <a:p>
            <a:pPr lvl="2" algn="l" rtl="0"/>
            <a:r>
              <a:rPr lang="en-US" sz="5600" b="1" dirty="0" err="1" smtClean="0"/>
              <a:t>Glucocorticoids</a:t>
            </a:r>
            <a:r>
              <a:rPr lang="en-US" sz="5600" b="1" dirty="0" smtClean="0"/>
              <a:t> </a:t>
            </a:r>
          </a:p>
          <a:p>
            <a:pPr algn="l" rtl="0"/>
            <a:r>
              <a:rPr lang="en-US" sz="5600" b="1" dirty="0" smtClean="0"/>
              <a:t>Papillary and follicular thyroid carcinomas</a:t>
            </a:r>
          </a:p>
          <a:p>
            <a:pPr algn="l" rtl="0"/>
            <a:r>
              <a:rPr lang="en-US" sz="5600" b="1" dirty="0" smtClean="0"/>
              <a:t>Small cell and large cell lung cancers</a:t>
            </a:r>
          </a:p>
          <a:p>
            <a:pPr algn="l" rtl="0"/>
            <a:r>
              <a:rPr lang="en-US" sz="5600" b="1" dirty="0" smtClean="0"/>
              <a:t>Prostate cancer</a:t>
            </a:r>
          </a:p>
          <a:p>
            <a:pPr algn="l" rtl="0"/>
            <a:r>
              <a:rPr lang="en-US" sz="5600" b="1" dirty="0" err="1" smtClean="0"/>
              <a:t>Neuroendocrine</a:t>
            </a:r>
            <a:r>
              <a:rPr lang="en-US" sz="5600" b="1" dirty="0" smtClean="0"/>
              <a:t> tumors*</a:t>
            </a:r>
          </a:p>
          <a:p>
            <a:pPr algn="l" rtl="0"/>
            <a:r>
              <a:rPr lang="en-US" sz="5600" i="1" dirty="0" smtClean="0"/>
              <a:t>*</a:t>
            </a:r>
            <a:r>
              <a:rPr lang="en-US" sz="5600" i="1" dirty="0" err="1" smtClean="0"/>
              <a:t>Hypercalcitoninemia</a:t>
            </a:r>
            <a:r>
              <a:rPr lang="en-US" sz="5600" i="1" dirty="0" smtClean="0"/>
              <a:t> is not </a:t>
            </a:r>
            <a:r>
              <a:rPr lang="en-US" sz="5600" i="1" dirty="0" err="1" smtClean="0"/>
              <a:t>pathognomonic</a:t>
            </a:r>
            <a:r>
              <a:rPr lang="en-US" sz="5600" i="1" dirty="0" smtClean="0"/>
              <a:t> of </a:t>
            </a:r>
            <a:r>
              <a:rPr lang="en-US" sz="5600" i="1" dirty="0" err="1" smtClean="0"/>
              <a:t>medullary</a:t>
            </a:r>
            <a:r>
              <a:rPr lang="en-US" sz="5600" i="1" dirty="0" smtClean="0"/>
              <a:t> thyroid </a:t>
            </a:r>
            <a:r>
              <a:rPr lang="en-US" sz="5600" i="1" dirty="0" err="1" smtClean="0"/>
              <a:t>carcinoma.AUToledo</a:t>
            </a:r>
            <a:r>
              <a:rPr lang="en-US" sz="5600" i="1" dirty="0" smtClean="0"/>
              <a:t> SP, </a:t>
            </a:r>
            <a:r>
              <a:rPr lang="en-US" sz="5600" i="1" dirty="0" err="1" smtClean="0"/>
              <a:t>Lourenço</a:t>
            </a:r>
            <a:r>
              <a:rPr lang="en-US" sz="5600" i="1" dirty="0" smtClean="0"/>
              <a:t> DM </a:t>
            </a:r>
            <a:r>
              <a:rPr lang="en-US" sz="5600" i="1" dirty="0" err="1" smtClean="0"/>
              <a:t>Jr</a:t>
            </a:r>
            <a:r>
              <a:rPr lang="en-US" sz="5600" i="1" dirty="0" smtClean="0"/>
              <a:t>, Santos MA, Tavares MR, Toledo RA, </a:t>
            </a:r>
            <a:r>
              <a:rPr lang="en-US" sz="5600" i="1" dirty="0" err="1" smtClean="0"/>
              <a:t>Correia-Deur</a:t>
            </a:r>
            <a:r>
              <a:rPr lang="en-US" sz="5600" i="1" dirty="0" smtClean="0"/>
              <a:t> JE </a:t>
            </a:r>
            <a:r>
              <a:rPr lang="en-US" sz="5600" i="1" dirty="0" err="1" smtClean="0"/>
              <a:t>SOClinics</a:t>
            </a:r>
            <a:r>
              <a:rPr lang="en-US" sz="5600" i="1" dirty="0" smtClean="0"/>
              <a:t> (Sao Paulo). 2009;64(7):699. 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759"/>
            <a:ext cx="12188825" cy="58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9412" y="6488668"/>
            <a:ext cx="386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Imam Reza Hospital, Mashhad ,Iran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4412" y="533400"/>
            <a:ext cx="5846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Thank you for attention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elevated </a:t>
            </a:r>
            <a:r>
              <a:rPr lang="en-US" dirty="0" err="1" smtClean="0"/>
              <a:t>calcitonin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 rtl="0"/>
            <a:r>
              <a:rPr lang="en-US" sz="8000" b="1" dirty="0" smtClean="0"/>
              <a:t>cross-reactivity </a:t>
            </a:r>
            <a:r>
              <a:rPr lang="en-US" sz="8000" b="1" dirty="0" smtClean="0"/>
              <a:t>with </a:t>
            </a:r>
            <a:r>
              <a:rPr lang="en-US" sz="8000" b="1" dirty="0" err="1" smtClean="0"/>
              <a:t>procalcitonin</a:t>
            </a:r>
            <a:endParaRPr lang="en-US" sz="8000" b="1" dirty="0" smtClean="0"/>
          </a:p>
          <a:p>
            <a:pPr algn="l" rtl="0"/>
            <a:r>
              <a:rPr lang="en-US" sz="8000" b="1" dirty="0" err="1" smtClean="0"/>
              <a:t>Heterophilic</a:t>
            </a:r>
            <a:r>
              <a:rPr lang="en-US" sz="8000" b="1" dirty="0" smtClean="0"/>
              <a:t> antibodies </a:t>
            </a:r>
          </a:p>
          <a:p>
            <a:pPr algn="l" rtl="0"/>
            <a:r>
              <a:rPr lang="en-US" sz="8000" b="1" u="sng" dirty="0" smtClean="0"/>
              <a:t>In children &lt;3 years of age</a:t>
            </a:r>
          </a:p>
          <a:p>
            <a:pPr lvl="1" algn="l" rtl="0"/>
            <a:r>
              <a:rPr lang="en-US" sz="8000" b="1" dirty="0" smtClean="0"/>
              <a:t>&lt;6months : up to 40pg/ml</a:t>
            </a:r>
          </a:p>
          <a:p>
            <a:pPr lvl="1" algn="l" rtl="0"/>
            <a:r>
              <a:rPr lang="en-US" sz="8000" b="1" dirty="0" smtClean="0"/>
              <a:t>6 months – 3 years: up to 15pg/ml</a:t>
            </a:r>
          </a:p>
          <a:p>
            <a:pPr algn="l" rtl="0"/>
            <a:r>
              <a:rPr lang="en-US" sz="8000" b="1" dirty="0" err="1" smtClean="0">
                <a:solidFill>
                  <a:srgbClr val="C00000"/>
                </a:solidFill>
              </a:rPr>
              <a:t>Macrocalcitonin</a:t>
            </a:r>
            <a:r>
              <a:rPr lang="en-US" sz="8000" b="1" dirty="0" smtClean="0">
                <a:solidFill>
                  <a:srgbClr val="C00000"/>
                </a:solidFill>
              </a:rPr>
              <a:t>*</a:t>
            </a:r>
          </a:p>
          <a:p>
            <a:endParaRPr lang="en-US" sz="8000" b="1" u="sng" dirty="0" smtClean="0"/>
          </a:p>
          <a:p>
            <a:r>
              <a:rPr lang="en-US" sz="8000" b="1" u="sng" dirty="0" smtClean="0"/>
              <a:t>Less problems with ICMA (</a:t>
            </a:r>
            <a:r>
              <a:rPr lang="en-US" sz="8000" b="1" dirty="0" err="1" smtClean="0"/>
              <a:t>Immunochemiluminometric</a:t>
            </a:r>
            <a:r>
              <a:rPr lang="en-US" sz="8000" b="1" dirty="0" smtClean="0"/>
              <a:t> assay)</a:t>
            </a:r>
            <a:endParaRPr lang="en-US" sz="8000" b="1" u="sng" dirty="0" smtClean="0"/>
          </a:p>
          <a:p>
            <a:pPr algn="l" rtl="0"/>
            <a:r>
              <a:rPr lang="en-US" sz="8000" b="1" u="sng" dirty="0" smtClean="0"/>
              <a:t>ECLIA : more accurate (</a:t>
            </a:r>
            <a:r>
              <a:rPr lang="en-US" sz="8000" b="1" dirty="0" err="1" smtClean="0"/>
              <a:t>electrochemiluminescence</a:t>
            </a:r>
            <a:r>
              <a:rPr lang="en-US" sz="8000" b="1" dirty="0" smtClean="0"/>
              <a:t> immunoassay) **</a:t>
            </a:r>
            <a:endParaRPr lang="en-US" sz="8000" b="1" u="sng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4800" i="1" dirty="0" smtClean="0">
                <a:hlinkClick r:id="rId2"/>
              </a:rPr>
              <a:t>*</a:t>
            </a:r>
            <a:r>
              <a:rPr lang="en-US" sz="4800" i="1" dirty="0" err="1" smtClean="0">
                <a:hlinkClick r:id="rId2"/>
              </a:rPr>
              <a:t>Alves</a:t>
            </a:r>
            <a:r>
              <a:rPr lang="en-US" sz="4800" i="1" dirty="0" smtClean="0">
                <a:hlinkClick r:id="rId2"/>
              </a:rPr>
              <a:t> TG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err="1" smtClean="0">
                <a:hlinkClick r:id="rId3"/>
              </a:rPr>
              <a:t>Kasamatsu</a:t>
            </a:r>
            <a:r>
              <a:rPr lang="en-US" sz="4800" i="1" dirty="0" smtClean="0">
                <a:hlinkClick r:id="rId3"/>
              </a:rPr>
              <a:t> TS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4"/>
              </a:rPr>
              <a:t>Yang JH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err="1" smtClean="0">
                <a:hlinkClick r:id="rId5"/>
              </a:rPr>
              <a:t>Meneghetti</a:t>
            </a:r>
            <a:r>
              <a:rPr lang="en-US" sz="4800" i="1" dirty="0" smtClean="0">
                <a:hlinkClick r:id="rId5"/>
              </a:rPr>
              <a:t> MC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6"/>
              </a:rPr>
              <a:t>Mendes A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7"/>
              </a:rPr>
              <a:t>Kunii IS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8"/>
              </a:rPr>
              <a:t>Lindsey SC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9"/>
              </a:rPr>
              <a:t>Camacho CP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10"/>
              </a:rPr>
              <a:t>Dias </a:t>
            </a:r>
            <a:r>
              <a:rPr lang="en-US" sz="4800" i="1" dirty="0" err="1" smtClean="0">
                <a:hlinkClick r:id="rId10"/>
              </a:rPr>
              <a:t>da</a:t>
            </a:r>
            <a:r>
              <a:rPr lang="en-US" sz="4800" i="1" dirty="0" smtClean="0">
                <a:hlinkClick r:id="rId10"/>
              </a:rPr>
              <a:t> Silva MR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err="1" smtClean="0">
                <a:hlinkClick r:id="rId11"/>
              </a:rPr>
              <a:t>Maciel</a:t>
            </a:r>
            <a:r>
              <a:rPr lang="en-US" sz="4800" i="1" dirty="0" smtClean="0">
                <a:hlinkClick r:id="rId11"/>
              </a:rPr>
              <a:t> RM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12"/>
              </a:rPr>
              <a:t>Vieira JG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, </a:t>
            </a:r>
            <a:r>
              <a:rPr lang="en-US" sz="4800" i="1" dirty="0" smtClean="0">
                <a:hlinkClick r:id="rId13"/>
              </a:rPr>
              <a:t>Martins JR</a:t>
            </a:r>
            <a:r>
              <a:rPr lang="en-US" sz="4800" i="1" baseline="30000" dirty="0" smtClean="0"/>
              <a:t>1</a:t>
            </a:r>
            <a:r>
              <a:rPr lang="en-US" sz="4800" i="1" dirty="0" smtClean="0"/>
              <a:t>.</a:t>
            </a:r>
            <a:r>
              <a:rPr lang="en-US" sz="4800" b="1" i="1" dirty="0" smtClean="0"/>
              <a:t>Macrocalcitonin Is a Novel Pitfall in the Routine of Serum </a:t>
            </a:r>
            <a:r>
              <a:rPr lang="en-US" sz="4800" b="1" i="1" dirty="0" err="1" smtClean="0"/>
              <a:t>CalcitoninImmunoassay</a:t>
            </a:r>
            <a:r>
              <a:rPr lang="en-US" sz="4800" b="1" i="1" dirty="0" smtClean="0"/>
              <a:t>.</a:t>
            </a:r>
            <a:r>
              <a:rPr lang="en-US" sz="4800" i="1" dirty="0" smtClean="0">
                <a:hlinkClick r:id="rId14" tooltip="The Journal of clinical endocrinology and metabolism."/>
              </a:rPr>
              <a:t> J </a:t>
            </a:r>
            <a:r>
              <a:rPr lang="en-US" sz="4800" i="1" dirty="0" err="1" smtClean="0">
                <a:hlinkClick r:id="rId14" tooltip="The Journal of clinical endocrinology and metabolism."/>
              </a:rPr>
              <a:t>Clin</a:t>
            </a:r>
            <a:r>
              <a:rPr lang="en-US" sz="4800" i="1" dirty="0" smtClean="0">
                <a:hlinkClick r:id="rId14" tooltip="The Journal of clinical endocrinology and metabolism."/>
              </a:rPr>
              <a:t> </a:t>
            </a:r>
            <a:r>
              <a:rPr lang="en-US" sz="4800" i="1" dirty="0" err="1" smtClean="0">
                <a:hlinkClick r:id="rId14" tooltip="The Journal of clinical endocrinology and metabolism."/>
              </a:rPr>
              <a:t>Endocrinol</a:t>
            </a:r>
            <a:r>
              <a:rPr lang="en-US" sz="4800" i="1" dirty="0" smtClean="0">
                <a:hlinkClick r:id="rId14" tooltip="The Journal of clinical endocrinology and metabolism."/>
              </a:rPr>
              <a:t> </a:t>
            </a:r>
            <a:r>
              <a:rPr lang="en-US" sz="4800" i="1" dirty="0" err="1" smtClean="0">
                <a:hlinkClick r:id="rId14" tooltip="The Journal of clinical endocrinology and metabolism."/>
              </a:rPr>
              <a:t>Metab</a:t>
            </a:r>
            <a:r>
              <a:rPr lang="en-US" sz="4800" i="1" dirty="0" smtClean="0">
                <a:hlinkClick r:id="rId14" tooltip="The Journal of clinical endocrinology and metabolism."/>
              </a:rPr>
              <a:t>.</a:t>
            </a:r>
            <a:r>
              <a:rPr lang="en-US" sz="4800" i="1" dirty="0" smtClean="0"/>
              <a:t> 2016 Feb;101(2):653-8. </a:t>
            </a:r>
            <a:r>
              <a:rPr lang="en-US" sz="4800" i="1" dirty="0" err="1" smtClean="0"/>
              <a:t>doi</a:t>
            </a:r>
            <a:r>
              <a:rPr lang="en-US" sz="4800" i="1" dirty="0" smtClean="0"/>
              <a:t>: 10.1210/jc.2015-3137. </a:t>
            </a:r>
          </a:p>
          <a:p>
            <a:pPr algn="l" rtl="0"/>
            <a:r>
              <a:rPr lang="en-US" sz="4800" dirty="0" smtClean="0"/>
              <a:t>**</a:t>
            </a:r>
            <a:r>
              <a:rPr lang="en-US" sz="4800" i="1" dirty="0" err="1" smtClean="0">
                <a:hlinkClick r:id="rId15"/>
              </a:rPr>
              <a:t>Kahaly</a:t>
            </a:r>
            <a:r>
              <a:rPr lang="en-US" sz="4800" i="1" dirty="0" smtClean="0">
                <a:hlinkClick r:id="rId15"/>
              </a:rPr>
              <a:t> GJ</a:t>
            </a:r>
            <a:r>
              <a:rPr lang="en-US" sz="4800" i="1" dirty="0" smtClean="0"/>
              <a:t>1, </a:t>
            </a:r>
            <a:r>
              <a:rPr lang="en-US" sz="4800" i="1" dirty="0" smtClean="0">
                <a:hlinkClick r:id="rId16"/>
              </a:rPr>
              <a:t>Algeciras-</a:t>
            </a:r>
            <a:r>
              <a:rPr lang="en-US" sz="4800" i="1" dirty="0" err="1" smtClean="0">
                <a:hlinkClick r:id="rId16"/>
              </a:rPr>
              <a:t>Schimnich</a:t>
            </a:r>
            <a:r>
              <a:rPr lang="en-US" sz="4800" i="1" dirty="0" smtClean="0">
                <a:hlinkClick r:id="rId16"/>
              </a:rPr>
              <a:t> A</a:t>
            </a:r>
            <a:r>
              <a:rPr lang="en-US" sz="4800" i="1" dirty="0" smtClean="0"/>
              <a:t>2, </a:t>
            </a:r>
            <a:r>
              <a:rPr lang="en-US" sz="4800" i="1" dirty="0" smtClean="0">
                <a:hlinkClick r:id="rId17"/>
              </a:rPr>
              <a:t>Davis TE</a:t>
            </a:r>
            <a:r>
              <a:rPr lang="en-US" sz="4800" i="1" dirty="0" smtClean="0"/>
              <a:t>3, </a:t>
            </a:r>
            <a:r>
              <a:rPr lang="en-US" sz="4800" i="1" dirty="0" smtClean="0">
                <a:hlinkClick r:id="rId18"/>
              </a:rPr>
              <a:t>Diana </a:t>
            </a:r>
            <a:r>
              <a:rPr lang="en-US" sz="4800" i="1" u="sng" dirty="0" smtClean="0">
                <a:hlinkClick r:id="rId18"/>
              </a:rPr>
              <a:t>T</a:t>
            </a:r>
            <a:r>
              <a:rPr lang="en-US" sz="4800" i="1" baseline="30000" dirty="0" smtClean="0"/>
              <a:t>4</a:t>
            </a:r>
            <a:r>
              <a:rPr lang="en-US" sz="4800" i="1" dirty="0" smtClean="0"/>
              <a:t>, </a:t>
            </a:r>
            <a:r>
              <a:rPr lang="en-US" sz="4800" i="1" dirty="0" err="1" smtClean="0">
                <a:hlinkClick r:id="rId19"/>
              </a:rPr>
              <a:t>Feldkamp</a:t>
            </a:r>
            <a:r>
              <a:rPr lang="en-US" sz="4800" i="1" dirty="0" smtClean="0">
                <a:hlinkClick r:id="rId19"/>
              </a:rPr>
              <a:t> J</a:t>
            </a:r>
            <a:r>
              <a:rPr lang="en-US" sz="4800" i="1" dirty="0" smtClean="0">
                <a:hlinkClick r:id="rId2"/>
              </a:rPr>
              <a:t>5, </a:t>
            </a:r>
            <a:r>
              <a:rPr lang="en-US" sz="4800" i="1" dirty="0" err="1" smtClean="0">
                <a:hlinkClick r:id="rId20"/>
              </a:rPr>
              <a:t>Karger</a:t>
            </a:r>
            <a:r>
              <a:rPr lang="en-US" sz="4800" i="1" dirty="0" smtClean="0">
                <a:hlinkClick r:id="rId20"/>
              </a:rPr>
              <a:t> S</a:t>
            </a:r>
            <a:r>
              <a:rPr lang="en-US" sz="4800" i="1" dirty="0" smtClean="0">
                <a:hlinkClick r:id="rId2"/>
              </a:rPr>
              <a:t>6, </a:t>
            </a:r>
            <a:r>
              <a:rPr lang="en-US" sz="4800" i="1" dirty="0" err="1" smtClean="0">
                <a:hlinkClick r:id="rId21"/>
              </a:rPr>
              <a:t>König</a:t>
            </a:r>
            <a:r>
              <a:rPr lang="en-US" sz="4800" i="1" dirty="0" smtClean="0">
                <a:hlinkClick r:id="rId21"/>
              </a:rPr>
              <a:t> J</a:t>
            </a:r>
            <a:r>
              <a:rPr lang="en-US" sz="4800" i="1" dirty="0" smtClean="0">
                <a:hlinkClick r:id="rId2"/>
              </a:rPr>
              <a:t>7, </a:t>
            </a:r>
            <a:r>
              <a:rPr lang="en-US" sz="4800" i="1" dirty="0" err="1" smtClean="0">
                <a:hlinkClick r:id="rId22"/>
              </a:rPr>
              <a:t>Lupo</a:t>
            </a:r>
            <a:r>
              <a:rPr lang="en-US" sz="4800" i="1" dirty="0" smtClean="0">
                <a:hlinkClick r:id="rId22"/>
              </a:rPr>
              <a:t> MA</a:t>
            </a:r>
            <a:r>
              <a:rPr lang="en-US" sz="4800" i="1" dirty="0" smtClean="0">
                <a:hlinkClick r:id="rId2"/>
              </a:rPr>
              <a:t>8, </a:t>
            </a:r>
            <a:r>
              <a:rPr lang="en-US" sz="4800" i="1" dirty="0" err="1" smtClean="0">
                <a:hlinkClick r:id="rId23"/>
              </a:rPr>
              <a:t>Raue</a:t>
            </a:r>
            <a:r>
              <a:rPr lang="en-US" sz="4800" i="1" dirty="0" smtClean="0">
                <a:hlinkClick r:id="rId23"/>
              </a:rPr>
              <a:t> F</a:t>
            </a:r>
            <a:r>
              <a:rPr lang="en-US" sz="4800" i="1" dirty="0" smtClean="0">
                <a:hlinkClick r:id="rId2"/>
              </a:rPr>
              <a:t>9, </a:t>
            </a:r>
            <a:r>
              <a:rPr lang="en-US" sz="4800" i="1" dirty="0" err="1" smtClean="0">
                <a:hlinkClick r:id="rId24"/>
              </a:rPr>
              <a:t>Ringel</a:t>
            </a:r>
            <a:r>
              <a:rPr lang="en-US" sz="4800" i="1" dirty="0" smtClean="0">
                <a:hlinkClick r:id="rId24"/>
              </a:rPr>
              <a:t> MD</a:t>
            </a:r>
            <a:r>
              <a:rPr lang="en-US" sz="4800" i="1" dirty="0" smtClean="0">
                <a:hlinkClick r:id="rId2"/>
              </a:rPr>
              <a:t>10, </a:t>
            </a:r>
            <a:r>
              <a:rPr lang="en-US" sz="4800" i="1" dirty="0" err="1" smtClean="0">
                <a:hlinkClick r:id="rId25"/>
              </a:rPr>
              <a:t>Sipos</a:t>
            </a:r>
            <a:r>
              <a:rPr lang="en-US" sz="4800" i="1" dirty="0" smtClean="0">
                <a:hlinkClick r:id="rId25"/>
              </a:rPr>
              <a:t> JA</a:t>
            </a:r>
            <a:r>
              <a:rPr lang="en-US" sz="4800" i="1" dirty="0" smtClean="0">
                <a:hlinkClick r:id="rId2"/>
              </a:rPr>
              <a:t>10, </a:t>
            </a:r>
            <a:r>
              <a:rPr lang="en-US" sz="4800" i="1" dirty="0" err="1" smtClean="0">
                <a:hlinkClick r:id="rId26"/>
              </a:rPr>
              <a:t>Kratzsch</a:t>
            </a:r>
            <a:r>
              <a:rPr lang="en-US" sz="4800" i="1" dirty="0" smtClean="0">
                <a:hlinkClick r:id="rId26"/>
              </a:rPr>
              <a:t> J</a:t>
            </a:r>
            <a:r>
              <a:rPr lang="en-US" sz="4800" i="1" dirty="0" smtClean="0">
                <a:hlinkClick r:id="rId2"/>
              </a:rPr>
              <a:t>11.United States and European Multicenter Prospective Study for the Analytical Performance </a:t>
            </a:r>
            <a:r>
              <a:rPr lang="en-US" sz="4800" i="1" dirty="0" err="1" smtClean="0">
                <a:hlinkClick r:id="rId2"/>
              </a:rPr>
              <a:t>andClinical</a:t>
            </a:r>
            <a:r>
              <a:rPr lang="en-US" sz="4800" i="1" dirty="0" smtClean="0">
                <a:hlinkClick r:id="rId2"/>
              </a:rPr>
              <a:t> Validation of a Novel Sensitive Fully Automated Immunoassay for </a:t>
            </a:r>
            <a:r>
              <a:rPr lang="en-US" sz="4800" i="1" dirty="0" err="1" smtClean="0">
                <a:hlinkClick r:id="rId2"/>
              </a:rPr>
              <a:t>Calcitonin</a:t>
            </a:r>
            <a:r>
              <a:rPr lang="en-US" sz="4800" i="1" dirty="0" smtClean="0">
                <a:hlinkClick r:id="rId2"/>
              </a:rPr>
              <a:t>.</a:t>
            </a:r>
            <a:r>
              <a:rPr lang="en-US" sz="4800" i="1" dirty="0" smtClean="0">
                <a:hlinkClick r:id="rId27" tooltip="Clinical chemistry."/>
              </a:rPr>
              <a:t> </a:t>
            </a:r>
            <a:r>
              <a:rPr lang="en-US" sz="4800" i="1" dirty="0" err="1" smtClean="0">
                <a:hlinkClick r:id="rId27" tooltip="Clinical chemistry."/>
              </a:rPr>
              <a:t>Clin</a:t>
            </a:r>
            <a:r>
              <a:rPr lang="en-US" sz="4800" i="1" dirty="0" smtClean="0">
                <a:hlinkClick r:id="rId27" tooltip="Clinical chemistry."/>
              </a:rPr>
              <a:t> Chem.</a:t>
            </a:r>
            <a:r>
              <a:rPr lang="en-US" sz="4800" i="1" dirty="0" smtClean="0">
                <a:hlinkClick r:id="rId2"/>
              </a:rPr>
              <a:t> 2017 Sep;63(9):1489-1496. </a:t>
            </a:r>
            <a:r>
              <a:rPr lang="en-US" sz="4800" i="1" dirty="0" err="1" smtClean="0">
                <a:hlinkClick r:id="rId2"/>
              </a:rPr>
              <a:t>doi</a:t>
            </a:r>
            <a:r>
              <a:rPr lang="en-US" sz="4800" i="1" dirty="0" smtClean="0">
                <a:hlinkClick r:id="rId2"/>
              </a:rPr>
              <a:t>: 10.1373/clinchem.2016.270009. </a:t>
            </a:r>
          </a:p>
          <a:p>
            <a:pPr algn="l" rtl="0"/>
            <a:endParaRPr lang="en-US" sz="2300" i="1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Procalcitonin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Pierpaolo</a:t>
            </a:r>
            <a:r>
              <a:rPr lang="en-US" dirty="0" smtClean="0"/>
              <a:t> </a:t>
            </a:r>
            <a:r>
              <a:rPr lang="en-US" dirty="0" err="1" smtClean="0"/>
              <a:t>Trimboli</a:t>
            </a:r>
            <a:r>
              <a:rPr lang="en-US" dirty="0" smtClean="0"/>
              <a:t>, Luca </a:t>
            </a:r>
            <a:r>
              <a:rPr lang="en-US" dirty="0" err="1" smtClean="0"/>
              <a:t>Giovanella.Procalcitonin</a:t>
            </a:r>
            <a:r>
              <a:rPr lang="en-US" dirty="0" smtClean="0"/>
              <a:t> as Marker of Recurrent </a:t>
            </a:r>
            <a:r>
              <a:rPr lang="en-US" dirty="0" err="1" smtClean="0"/>
              <a:t>Medullary</a:t>
            </a:r>
            <a:r>
              <a:rPr lang="en-US" dirty="0" smtClean="0"/>
              <a:t> Thyroid Carcinoma: A Systematic Review and Meta-Analysis.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 2018;33:204-210</a:t>
            </a:r>
            <a:endParaRPr lang="en-US" dirty="0"/>
          </a:p>
        </p:txBody>
      </p:sp>
      <p:pic>
        <p:nvPicPr>
          <p:cNvPr id="4" name="Picture 3" descr="pro c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1481137"/>
            <a:ext cx="10029825" cy="3895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CA19-9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181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Medullary</a:t>
            </a:r>
            <a:r>
              <a:rPr lang="en-US" dirty="0" smtClean="0"/>
              <a:t> Thyroid Cancer That Stains Negative For CA 19-9 Has Decreased Metastatic Potential..</a:t>
            </a:r>
            <a:r>
              <a:rPr lang="en-US" dirty="0" err="1" smtClean="0"/>
              <a:t>Endocr</a:t>
            </a:r>
            <a:r>
              <a:rPr lang="en-US" dirty="0" smtClean="0"/>
              <a:t> </a:t>
            </a:r>
            <a:r>
              <a:rPr lang="en-US" dirty="0" err="1" smtClean="0"/>
              <a:t>Pract</a:t>
            </a:r>
            <a:r>
              <a:rPr lang="en-US" dirty="0" smtClean="0"/>
              <a:t>. 2015 June ; 21(6): 590–594 </a:t>
            </a:r>
            <a:endParaRPr lang="en-US" dirty="0"/>
          </a:p>
        </p:txBody>
      </p:sp>
      <p:pic>
        <p:nvPicPr>
          <p:cNvPr id="4" name="Picture 3" descr="ca19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812" y="228600"/>
            <a:ext cx="6477000" cy="570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12201862" cy="5562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0969625" cy="1143000"/>
          </a:xfrm>
        </p:spPr>
        <p:txBody>
          <a:bodyPr/>
          <a:lstStyle/>
          <a:p>
            <a:r>
              <a:rPr lang="en-US" dirty="0" err="1" smtClean="0"/>
              <a:t>proGRP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44" y="1628800"/>
            <a:ext cx="10969943" cy="4525963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smtClean="0"/>
              <a:t>A 42 years old woman with a firm neck swelling with no other associated complaints</a:t>
            </a:r>
          </a:p>
          <a:p>
            <a:pPr algn="l" rtl="0"/>
            <a:r>
              <a:rPr lang="en-US" b="1" dirty="0" smtClean="0"/>
              <a:t>No Family history of MEN syndrome  and thyroid diseases </a:t>
            </a:r>
          </a:p>
          <a:p>
            <a:pPr algn="l" rtl="0"/>
            <a:r>
              <a:rPr lang="en-US" b="1" dirty="0" smtClean="0"/>
              <a:t>No palpable cervical lymph node </a:t>
            </a:r>
          </a:p>
          <a:p>
            <a:pPr algn="l" rtl="0"/>
            <a:r>
              <a:rPr lang="en-US" b="1" dirty="0" smtClean="0"/>
              <a:t>Normal TSH </a:t>
            </a:r>
          </a:p>
          <a:p>
            <a:pPr algn="l" rtl="0"/>
            <a:r>
              <a:rPr lang="en-US" b="1" dirty="0" smtClean="0"/>
              <a:t>Ultra sound: a 15*10 mm </a:t>
            </a:r>
            <a:r>
              <a:rPr lang="en-US" b="1" dirty="0" err="1" smtClean="0"/>
              <a:t>hypoecho</a:t>
            </a:r>
            <a:r>
              <a:rPr lang="en-US" b="1" dirty="0" smtClean="0"/>
              <a:t> nodule without </a:t>
            </a:r>
            <a:r>
              <a:rPr lang="en-US" b="1" dirty="0" err="1" smtClean="0"/>
              <a:t>microcalcification</a:t>
            </a:r>
            <a:r>
              <a:rPr lang="en-US" b="1" dirty="0" smtClean="0"/>
              <a:t> in the </a:t>
            </a:r>
            <a:r>
              <a:rPr lang="en-US" b="1" dirty="0" smtClean="0">
                <a:solidFill>
                  <a:srgbClr val="FF0000"/>
                </a:solidFill>
              </a:rPr>
              <a:t>upper pole of left lobe </a:t>
            </a:r>
          </a:p>
          <a:p>
            <a:pPr algn="l" rtl="0"/>
            <a:r>
              <a:rPr lang="en-US" b="1" dirty="0" smtClean="0"/>
              <a:t>FNA:  follicular neoplasm </a:t>
            </a:r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Lobectomy</a:t>
            </a:r>
            <a:r>
              <a:rPr lang="en-US" b="1" dirty="0" smtClean="0">
                <a:solidFill>
                  <a:srgbClr val="FF0000"/>
                </a:solidFill>
              </a:rPr>
              <a:t>  was performed </a:t>
            </a:r>
          </a:p>
          <a:p>
            <a:pPr algn="l" rtl="0"/>
            <a:r>
              <a:rPr lang="en-US" b="1" dirty="0" smtClean="0"/>
              <a:t>Thyroid lobe pathology: MTC </a:t>
            </a:r>
          </a:p>
          <a:p>
            <a:pPr algn="l" rtl="0"/>
            <a:r>
              <a:rPr lang="en-US" b="1" dirty="0" smtClean="0"/>
              <a:t>Repeated US after surgery: one lymph node in central neck region</a:t>
            </a:r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Calcitonin</a:t>
            </a:r>
            <a:r>
              <a:rPr lang="en-US" b="1" dirty="0" smtClean="0">
                <a:solidFill>
                  <a:srgbClr val="FF0000"/>
                </a:solidFill>
              </a:rPr>
              <a:t> = 160pg/ml</a:t>
            </a:r>
          </a:p>
          <a:p>
            <a:r>
              <a:rPr lang="en-US" b="1" dirty="0" smtClean="0"/>
              <a:t>RET </a:t>
            </a:r>
            <a:r>
              <a:rPr lang="en-US" b="1" dirty="0" err="1" smtClean="0"/>
              <a:t>germline</a:t>
            </a:r>
            <a:r>
              <a:rPr lang="en-US" b="1" dirty="0" smtClean="0"/>
              <a:t> mutation: negative 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F028011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1350</Words>
  <Application>Microsoft Office PowerPoint</Application>
  <PresentationFormat>Custom</PresentationFormat>
  <Paragraphs>322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TF02801109</vt:lpstr>
      <vt:lpstr>Biomarkers of medullary thyroid cancer </vt:lpstr>
      <vt:lpstr>SECRETORY PRODUCTS OF MTC</vt:lpstr>
      <vt:lpstr>Main biomarkers of MTC </vt:lpstr>
      <vt:lpstr>Causes of elevated calcitonin</vt:lpstr>
      <vt:lpstr>Causes of elevated calcitonin</vt:lpstr>
      <vt:lpstr>Procalcitonin </vt:lpstr>
      <vt:lpstr>CA19-9</vt:lpstr>
      <vt:lpstr>proGRP</vt:lpstr>
      <vt:lpstr>Case 1 </vt:lpstr>
      <vt:lpstr>Slide 10</vt:lpstr>
      <vt:lpstr>Should calcitonin be measured in all   thyroid nodule? </vt:lpstr>
      <vt:lpstr>Calcitonin screening of thyroid nodules </vt:lpstr>
      <vt:lpstr>Clinical and paraclinical features suggestive of MTC </vt:lpstr>
      <vt:lpstr>Slide 14</vt:lpstr>
      <vt:lpstr> </vt:lpstr>
      <vt:lpstr>Calcitonin measurement in the FNA washout fluid</vt:lpstr>
      <vt:lpstr>Slide 17</vt:lpstr>
      <vt:lpstr>Slide 18</vt:lpstr>
      <vt:lpstr>MTC completion thyroidectomy following unilateral thyroidectomy  </vt:lpstr>
      <vt:lpstr> </vt:lpstr>
      <vt:lpstr>Slide 21</vt:lpstr>
      <vt:lpstr>Lymph node dissection  </vt:lpstr>
      <vt:lpstr>Intra operative calcitonin stimulation test</vt:lpstr>
      <vt:lpstr>Calcitonin relation to lymph node involvement </vt:lpstr>
      <vt:lpstr>Lymph node dissection in patients with normal ultrasound </vt:lpstr>
      <vt:lpstr>Slide 26</vt:lpstr>
      <vt:lpstr>Postoperative follow up of the patient  </vt:lpstr>
      <vt:lpstr>Slide 28</vt:lpstr>
      <vt:lpstr> Preoperative imaging for evaluation of distant metastases</vt:lpstr>
      <vt:lpstr>Imagings modalities </vt:lpstr>
      <vt:lpstr>Postoperative evaluation of distant metastases </vt:lpstr>
      <vt:lpstr> </vt:lpstr>
      <vt:lpstr>Slide 33</vt:lpstr>
      <vt:lpstr>Follow up based on calcitonin</vt:lpstr>
      <vt:lpstr>Case 2</vt:lpstr>
      <vt:lpstr>Doubling time</vt:lpstr>
      <vt:lpstr>Doubling time </vt:lpstr>
      <vt:lpstr>Follow up of case 2 </vt:lpstr>
      <vt:lpstr>Summary </vt:lpstr>
      <vt:lpstr>Slide 40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Dr. Afkhamizadeh</dc:creator>
  <cp:lastModifiedBy>Dr. Afkhamizadeh</cp:lastModifiedBy>
  <cp:revision>29</cp:revision>
  <dcterms:created xsi:type="dcterms:W3CDTF">2018-11-12T16:56:04Z</dcterms:created>
  <dcterms:modified xsi:type="dcterms:W3CDTF">2018-11-15T18:37:25Z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