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6" r:id="rId3"/>
    <p:sldId id="261" r:id="rId4"/>
    <p:sldId id="297" r:id="rId5"/>
    <p:sldId id="258" r:id="rId6"/>
    <p:sldId id="259" r:id="rId7"/>
    <p:sldId id="298" r:id="rId8"/>
    <p:sldId id="263" r:id="rId9"/>
    <p:sldId id="264" r:id="rId10"/>
    <p:sldId id="303" r:id="rId11"/>
    <p:sldId id="262" r:id="rId12"/>
    <p:sldId id="299" r:id="rId13"/>
    <p:sldId id="265" r:id="rId14"/>
    <p:sldId id="301" r:id="rId15"/>
    <p:sldId id="266" r:id="rId16"/>
    <p:sldId id="267" r:id="rId17"/>
    <p:sldId id="302" r:id="rId18"/>
    <p:sldId id="304" r:id="rId19"/>
    <p:sldId id="305" r:id="rId20"/>
    <p:sldId id="306" r:id="rId21"/>
    <p:sldId id="268" r:id="rId22"/>
    <p:sldId id="270" r:id="rId23"/>
    <p:sldId id="271" r:id="rId24"/>
    <p:sldId id="307" r:id="rId25"/>
    <p:sldId id="308" r:id="rId26"/>
    <p:sldId id="309" r:id="rId27"/>
    <p:sldId id="277" r:id="rId28"/>
    <p:sldId id="273" r:id="rId29"/>
    <p:sldId id="310" r:id="rId30"/>
    <p:sldId id="278" r:id="rId31"/>
    <p:sldId id="279" r:id="rId32"/>
    <p:sldId id="280" r:id="rId33"/>
    <p:sldId id="282" r:id="rId34"/>
    <p:sldId id="295" r:id="rId35"/>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781EF"/>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6" d="100"/>
          <a:sy n="66" d="100"/>
        </p:scale>
        <p:origin x="-811" y="-82"/>
      </p:cViewPr>
      <p:guideLst>
        <p:guide orient="horz" pos="162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1740A76-9467-4AA0-9C7F-B14DB03FC422}" type="datetimeFigureOut">
              <a:rPr lang="en-US" smtClean="0"/>
              <a:pPr/>
              <a:t>10/27/2015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4ED456-C106-43AB-BC5A-313EA6919AF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740A76-9467-4AA0-9C7F-B14DB03FC422}" type="datetimeFigureOut">
              <a:rPr lang="en-US" smtClean="0"/>
              <a:pPr/>
              <a:t>10/27/2015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4ED456-C106-43AB-BC5A-313EA6919AF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740A76-9467-4AA0-9C7F-B14DB03FC422}" type="datetimeFigureOut">
              <a:rPr lang="en-US" smtClean="0"/>
              <a:pPr/>
              <a:t>10/27/2015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4ED456-C106-43AB-BC5A-313EA6919AF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740A76-9467-4AA0-9C7F-B14DB03FC422}" type="datetimeFigureOut">
              <a:rPr lang="en-US" smtClean="0"/>
              <a:pPr/>
              <a:t>10/27/2015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4ED456-C106-43AB-BC5A-313EA6919AF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740A76-9467-4AA0-9C7F-B14DB03FC422}" type="datetimeFigureOut">
              <a:rPr lang="en-US" smtClean="0"/>
              <a:pPr/>
              <a:t>10/27/2015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4ED456-C106-43AB-BC5A-313EA6919AF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1740A76-9467-4AA0-9C7F-B14DB03FC422}" type="datetimeFigureOut">
              <a:rPr lang="en-US" smtClean="0"/>
              <a:pPr/>
              <a:t>10/27/2015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4ED456-C106-43AB-BC5A-313EA6919AF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1740A76-9467-4AA0-9C7F-B14DB03FC422}" type="datetimeFigureOut">
              <a:rPr lang="en-US" smtClean="0"/>
              <a:pPr/>
              <a:t>10/27/2015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E4ED456-C106-43AB-BC5A-313EA6919AF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1740A76-9467-4AA0-9C7F-B14DB03FC422}" type="datetimeFigureOut">
              <a:rPr lang="en-US" smtClean="0"/>
              <a:pPr/>
              <a:t>10/27/2015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E4ED456-C106-43AB-BC5A-313EA6919AF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740A76-9467-4AA0-9C7F-B14DB03FC422}" type="datetimeFigureOut">
              <a:rPr lang="en-US" smtClean="0"/>
              <a:pPr/>
              <a:t>10/27/2015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E4ED456-C106-43AB-BC5A-313EA6919AF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740A76-9467-4AA0-9C7F-B14DB03FC422}" type="datetimeFigureOut">
              <a:rPr lang="en-US" smtClean="0"/>
              <a:pPr/>
              <a:t>10/27/2015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4ED456-C106-43AB-BC5A-313EA6919AF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740A76-9467-4AA0-9C7F-B14DB03FC422}" type="datetimeFigureOut">
              <a:rPr lang="en-US" smtClean="0"/>
              <a:pPr/>
              <a:t>10/27/2015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4ED456-C106-43AB-BC5A-313EA6919AF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1740A76-9467-4AA0-9C7F-B14DB03FC422}" type="datetimeFigureOut">
              <a:rPr lang="en-US" smtClean="0"/>
              <a:pPr/>
              <a:t>10/27/2015</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EE4ED456-C106-43AB-BC5A-313EA6919AF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10" Type="http://schemas.openxmlformats.org/officeDocument/2006/relationships/image" Target="../media/image16.jpeg"/><Relationship Id="rId4" Type="http://schemas.openxmlformats.org/officeDocument/2006/relationships/image" Target="../media/image10.jpeg"/><Relationship Id="rId9" Type="http://schemas.openxmlformats.org/officeDocument/2006/relationships/image" Target="../media/image15.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esmellah 4.jpg"/>
          <p:cNvPicPr>
            <a:picLocks noChangeAspect="1"/>
          </p:cNvPicPr>
          <p:nvPr/>
        </p:nvPicPr>
        <p:blipFill>
          <a:blip r:embed="rId2" cstate="print"/>
          <a:stretch>
            <a:fillRect/>
          </a:stretch>
        </p:blipFill>
        <p:spPr>
          <a:xfrm>
            <a:off x="0" y="0"/>
            <a:ext cx="9144000" cy="51435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onut 3"/>
          <p:cNvSpPr/>
          <p:nvPr/>
        </p:nvSpPr>
        <p:spPr>
          <a:xfrm>
            <a:off x="8077200" y="4457700"/>
            <a:ext cx="914400" cy="571500"/>
          </a:xfrm>
          <a:prstGeom prst="donut">
            <a:avLst>
              <a:gd name="adj" fmla="val 1227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p:cNvSpPr>
            <a:spLocks noGrp="1"/>
          </p:cNvSpPr>
          <p:nvPr>
            <p:ph type="title"/>
          </p:nvPr>
        </p:nvSpPr>
        <p:spPr/>
        <p:txBody>
          <a:bodyPr/>
          <a:lstStyle/>
          <a:p>
            <a:r>
              <a:rPr lang="en-US" dirty="0" smtClean="0">
                <a:solidFill>
                  <a:srgbClr val="FFFF00"/>
                </a:solidFill>
              </a:rPr>
              <a:t>ADA Recommendations on SMBG</a:t>
            </a:r>
            <a:endParaRPr lang="en-US" dirty="0">
              <a:solidFill>
                <a:srgbClr val="FFFF00"/>
              </a:solidFill>
            </a:endParaRPr>
          </a:p>
        </p:txBody>
      </p:sp>
      <p:sp>
        <p:nvSpPr>
          <p:cNvPr id="3" name="Content Placeholder 2"/>
          <p:cNvSpPr>
            <a:spLocks noGrp="1"/>
          </p:cNvSpPr>
          <p:nvPr>
            <p:ph idx="1"/>
          </p:nvPr>
        </p:nvSpPr>
        <p:spPr/>
        <p:txBody>
          <a:bodyPr>
            <a:noAutofit/>
          </a:bodyPr>
          <a:lstStyle/>
          <a:p>
            <a:r>
              <a:rPr lang="en-US" sz="2000" dirty="0" smtClean="0">
                <a:solidFill>
                  <a:srgbClr val="FFFF00"/>
                </a:solidFill>
              </a:rPr>
              <a:t>Patients on multiple-dose insulin or insulin pump therapy should perform SMBG prior to meals and snacks, occasionally  post-</a:t>
            </a:r>
            <a:r>
              <a:rPr lang="en-US" sz="2000" dirty="0" err="1" smtClean="0">
                <a:solidFill>
                  <a:srgbClr val="FFFF00"/>
                </a:solidFill>
              </a:rPr>
              <a:t>prandially</a:t>
            </a:r>
            <a:r>
              <a:rPr lang="en-US" sz="2000" dirty="0" smtClean="0">
                <a:solidFill>
                  <a:srgbClr val="FFFF00"/>
                </a:solidFill>
              </a:rPr>
              <a:t>, at bedtime, prior to exercise, when they suspect low blood glucose, after treating low blood glucose until they are </a:t>
            </a:r>
            <a:r>
              <a:rPr lang="en-US" sz="2000" dirty="0" err="1" smtClean="0">
                <a:solidFill>
                  <a:srgbClr val="FFFF00"/>
                </a:solidFill>
              </a:rPr>
              <a:t>normoglycemic</a:t>
            </a:r>
            <a:r>
              <a:rPr lang="en-US" sz="2000" dirty="0" smtClean="0">
                <a:solidFill>
                  <a:srgbClr val="FFFF00"/>
                </a:solidFill>
              </a:rPr>
              <a:t>, and prior to critical tasks such as driving. </a:t>
            </a:r>
            <a:r>
              <a:rPr lang="en-US" sz="2000" b="1" i="1" dirty="0" smtClean="0">
                <a:solidFill>
                  <a:srgbClr val="FFFF00"/>
                </a:solidFill>
              </a:rPr>
              <a:t>B (Supportive evidence from well-conducted cohort/case-control studies )</a:t>
            </a:r>
          </a:p>
          <a:p>
            <a:pPr>
              <a:buNone/>
            </a:pPr>
            <a:endParaRPr lang="en-US" sz="2000" b="1" i="1" dirty="0" smtClean="0">
              <a:solidFill>
                <a:srgbClr val="FFFF00"/>
              </a:solidFill>
            </a:endParaRPr>
          </a:p>
          <a:p>
            <a:r>
              <a:rPr lang="en-US" sz="2000" dirty="0" smtClean="0">
                <a:solidFill>
                  <a:srgbClr val="FFFF00"/>
                </a:solidFill>
              </a:rPr>
              <a:t>When </a:t>
            </a:r>
            <a:r>
              <a:rPr lang="en-US" sz="2000" dirty="0">
                <a:solidFill>
                  <a:srgbClr val="FFFF00"/>
                </a:solidFill>
              </a:rPr>
              <a:t>prescribed as part of a broader educational context, SMBG results </a:t>
            </a:r>
            <a:r>
              <a:rPr lang="en-US" sz="2000" dirty="0" smtClean="0">
                <a:solidFill>
                  <a:srgbClr val="FFFF00"/>
                </a:solidFill>
              </a:rPr>
              <a:t>may help </a:t>
            </a:r>
            <a:r>
              <a:rPr lang="en-US" sz="2000" dirty="0">
                <a:solidFill>
                  <a:srgbClr val="FFFF00"/>
                </a:solidFill>
              </a:rPr>
              <a:t>guide treatment decisions and/or self-management for patients using </a:t>
            </a:r>
            <a:r>
              <a:rPr lang="en-US" sz="2000" dirty="0" smtClean="0">
                <a:solidFill>
                  <a:srgbClr val="FFFF00"/>
                </a:solidFill>
              </a:rPr>
              <a:t>less frequent </a:t>
            </a:r>
            <a:r>
              <a:rPr lang="en-US" sz="2000" dirty="0">
                <a:solidFill>
                  <a:srgbClr val="FFFF00"/>
                </a:solidFill>
              </a:rPr>
              <a:t>insulin injections </a:t>
            </a:r>
            <a:r>
              <a:rPr lang="en-US" sz="2000" b="1" i="1" dirty="0">
                <a:solidFill>
                  <a:srgbClr val="FFFF00"/>
                </a:solidFill>
              </a:rPr>
              <a:t>B</a:t>
            </a:r>
            <a:r>
              <a:rPr lang="en-US" sz="2000" dirty="0">
                <a:solidFill>
                  <a:srgbClr val="FFFF00"/>
                </a:solidFill>
              </a:rPr>
              <a:t> or noninsulin therapies. </a:t>
            </a:r>
            <a:r>
              <a:rPr lang="en-US" sz="2000" b="1" i="1" dirty="0" smtClean="0">
                <a:solidFill>
                  <a:srgbClr val="FFFF00"/>
                </a:solidFill>
              </a:rPr>
              <a:t>(Expert consensus)</a:t>
            </a:r>
            <a:endParaRPr lang="en-US" sz="2000" b="1" i="1" dirty="0">
              <a:solidFill>
                <a:srgbClr val="FFFF00"/>
              </a:solidFill>
            </a:endParaRPr>
          </a:p>
          <a:p>
            <a:endParaRPr lang="en-US" sz="2000" dirty="0">
              <a:solidFill>
                <a:srgbClr val="FFFF00"/>
              </a:solidFill>
            </a:endParaRPr>
          </a:p>
          <a:p>
            <a:r>
              <a:rPr lang="en-US" sz="2000" dirty="0" smtClean="0">
                <a:solidFill>
                  <a:srgbClr val="FFFF00"/>
                </a:solidFill>
              </a:rPr>
              <a:t>When </a:t>
            </a:r>
            <a:r>
              <a:rPr lang="en-US" sz="2000" dirty="0">
                <a:solidFill>
                  <a:srgbClr val="FFFF00"/>
                </a:solidFill>
              </a:rPr>
              <a:t>prescribing SMBG, ensure that patients receive ongoing instruction </a:t>
            </a:r>
            <a:r>
              <a:rPr lang="en-US" sz="2000" dirty="0" smtClean="0">
                <a:solidFill>
                  <a:srgbClr val="FFFF00"/>
                </a:solidFill>
              </a:rPr>
              <a:t>and regular </a:t>
            </a:r>
            <a:r>
              <a:rPr lang="en-US" sz="2000" dirty="0">
                <a:solidFill>
                  <a:srgbClr val="FFFF00"/>
                </a:solidFill>
              </a:rPr>
              <a:t>evaluation of SMBG technique, SMBG results, and their ability to </a:t>
            </a:r>
            <a:r>
              <a:rPr lang="en-US" sz="2000" dirty="0" smtClean="0">
                <a:solidFill>
                  <a:srgbClr val="FFFF00"/>
                </a:solidFill>
              </a:rPr>
              <a:t>use SMBG </a:t>
            </a:r>
            <a:r>
              <a:rPr lang="en-US" sz="2000" dirty="0">
                <a:solidFill>
                  <a:srgbClr val="FFFF00"/>
                </a:solidFill>
              </a:rPr>
              <a:t>data to adjust therapy. </a:t>
            </a:r>
            <a:r>
              <a:rPr lang="en-US" sz="2000" b="1" i="1" dirty="0" smtClean="0">
                <a:solidFill>
                  <a:srgbClr val="FFFF00"/>
                </a:solidFill>
              </a:rPr>
              <a:t>(Expert consensus)</a:t>
            </a:r>
          </a:p>
          <a:p>
            <a:pPr>
              <a:buNone/>
            </a:pPr>
            <a:endParaRPr lang="en-US" sz="2000" dirty="0">
              <a:solidFill>
                <a:srgbClr val="FFFF00"/>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How?</a:t>
            </a:r>
            <a:endParaRPr lang="en-US" dirty="0">
              <a:solidFill>
                <a:srgbClr val="FFFF00"/>
              </a:solidFill>
            </a:endParaRPr>
          </a:p>
        </p:txBody>
      </p:sp>
      <p:sp>
        <p:nvSpPr>
          <p:cNvPr id="3" name="Content Placeholder 2"/>
          <p:cNvSpPr>
            <a:spLocks noGrp="1"/>
          </p:cNvSpPr>
          <p:nvPr>
            <p:ph idx="1"/>
          </p:nvPr>
        </p:nvSpPr>
        <p:spPr/>
        <p:txBody>
          <a:bodyPr>
            <a:noAutofit/>
          </a:bodyPr>
          <a:lstStyle/>
          <a:p>
            <a:r>
              <a:rPr lang="en-US" sz="2800" dirty="0">
                <a:solidFill>
                  <a:srgbClr val="FFFF00"/>
                </a:solidFill>
              </a:rPr>
              <a:t>SMBG accuracy is dependent on the instrument and </a:t>
            </a:r>
            <a:r>
              <a:rPr lang="en-US" sz="2800" i="1" u="sng" dirty="0" smtClean="0">
                <a:solidFill>
                  <a:srgbClr val="FFFF00"/>
                </a:solidFill>
              </a:rPr>
              <a:t>user</a:t>
            </a:r>
            <a:r>
              <a:rPr lang="en-US" sz="2800" dirty="0" smtClean="0">
                <a:solidFill>
                  <a:srgbClr val="FFFF00"/>
                </a:solidFill>
              </a:rPr>
              <a:t>, </a:t>
            </a:r>
            <a:r>
              <a:rPr lang="en-US" sz="2800" dirty="0">
                <a:solidFill>
                  <a:srgbClr val="FFFF00"/>
                </a:solidFill>
              </a:rPr>
              <a:t>so it is important </a:t>
            </a:r>
            <a:r>
              <a:rPr lang="en-US" sz="2800" dirty="0" smtClean="0">
                <a:solidFill>
                  <a:srgbClr val="FFFF00"/>
                </a:solidFill>
              </a:rPr>
              <a:t>to evaluate </a:t>
            </a:r>
            <a:r>
              <a:rPr lang="en-US" sz="2800" dirty="0">
                <a:solidFill>
                  <a:srgbClr val="FFFF00"/>
                </a:solidFill>
              </a:rPr>
              <a:t>each patient’s monitoring technique, both initially and at regular </a:t>
            </a:r>
            <a:r>
              <a:rPr lang="en-US" sz="2800" dirty="0" smtClean="0">
                <a:solidFill>
                  <a:srgbClr val="FFFF00"/>
                </a:solidFill>
              </a:rPr>
              <a:t>intervals thereafter </a:t>
            </a:r>
          </a:p>
          <a:p>
            <a:r>
              <a:rPr lang="en-US" sz="2800" dirty="0" smtClean="0">
                <a:solidFill>
                  <a:srgbClr val="FFFF00"/>
                </a:solidFill>
              </a:rPr>
              <a:t>A key consideration is that performing SMBG alone does not lower blood glucose levels and the information must be integrated into clinical and self-management plans</a:t>
            </a:r>
          </a:p>
          <a:p>
            <a:r>
              <a:rPr lang="en-US" sz="2800" dirty="0" smtClean="0">
                <a:solidFill>
                  <a:srgbClr val="FFFF00"/>
                </a:solidFill>
              </a:rPr>
              <a:t>The ongoing need for and frequency of SMBG should be reevaluated at each routine visit</a:t>
            </a:r>
          </a:p>
          <a:p>
            <a:endParaRPr lang="en-US" sz="2800" dirty="0" smtClean="0">
              <a:solidFill>
                <a:srgbClr val="FFFF00"/>
              </a:solidFill>
            </a:endParaRPr>
          </a:p>
        </p:txBody>
      </p:sp>
      <p:sp>
        <p:nvSpPr>
          <p:cNvPr id="4" name="Donut 3"/>
          <p:cNvSpPr/>
          <p:nvPr/>
        </p:nvSpPr>
        <p:spPr>
          <a:xfrm>
            <a:off x="8077200" y="4457700"/>
            <a:ext cx="914400" cy="571500"/>
          </a:xfrm>
          <a:prstGeom prst="donut">
            <a:avLst>
              <a:gd name="adj" fmla="val 1227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Rectangle 4"/>
          <p:cNvSpPr/>
          <p:nvPr/>
        </p:nvSpPr>
        <p:spPr>
          <a:xfrm>
            <a:off x="0" y="4686300"/>
            <a:ext cx="9144000" cy="523220"/>
          </a:xfrm>
          <a:prstGeom prst="rect">
            <a:avLst/>
          </a:prstGeom>
        </p:spPr>
        <p:txBody>
          <a:bodyPr wrap="square">
            <a:spAutoFit/>
          </a:bodyPr>
          <a:lstStyle/>
          <a:p>
            <a:r>
              <a:rPr lang="en-US" sz="1400" i="1" dirty="0">
                <a:solidFill>
                  <a:schemeClr val="bg1"/>
                </a:solidFill>
              </a:rPr>
              <a:t>Wang J, </a:t>
            </a:r>
            <a:r>
              <a:rPr lang="en-US" sz="1400" i="1" dirty="0" err="1">
                <a:solidFill>
                  <a:schemeClr val="bg1"/>
                </a:solidFill>
              </a:rPr>
              <a:t>Zgibor</a:t>
            </a:r>
            <a:r>
              <a:rPr lang="en-US" sz="1400" i="1" dirty="0">
                <a:solidFill>
                  <a:schemeClr val="bg1"/>
                </a:solidFill>
              </a:rPr>
              <a:t> J, Matthews JT, </a:t>
            </a:r>
            <a:r>
              <a:rPr lang="en-US" sz="1400" i="1" dirty="0" err="1" smtClean="0">
                <a:solidFill>
                  <a:schemeClr val="bg1"/>
                </a:solidFill>
              </a:rPr>
              <a:t>Charron-Prochownik</a:t>
            </a:r>
            <a:r>
              <a:rPr lang="en-US" sz="1400" i="1" dirty="0" smtClean="0">
                <a:solidFill>
                  <a:schemeClr val="bg1"/>
                </a:solidFill>
              </a:rPr>
              <a:t> </a:t>
            </a:r>
            <a:r>
              <a:rPr lang="en-US" sz="1400" i="1" dirty="0">
                <a:solidFill>
                  <a:schemeClr val="bg1"/>
                </a:solidFill>
              </a:rPr>
              <a:t>D, </a:t>
            </a:r>
            <a:r>
              <a:rPr lang="en-US" sz="1400" i="1" dirty="0" err="1">
                <a:solidFill>
                  <a:schemeClr val="bg1"/>
                </a:solidFill>
              </a:rPr>
              <a:t>Sereika</a:t>
            </a:r>
            <a:r>
              <a:rPr lang="en-US" sz="1400" i="1" dirty="0">
                <a:solidFill>
                  <a:schemeClr val="bg1"/>
                </a:solidFill>
              </a:rPr>
              <a:t> SM, </a:t>
            </a:r>
            <a:r>
              <a:rPr lang="en-US" sz="1400" i="1" dirty="0" err="1">
                <a:solidFill>
                  <a:schemeClr val="bg1"/>
                </a:solidFill>
              </a:rPr>
              <a:t>Siminerio</a:t>
            </a:r>
            <a:r>
              <a:rPr lang="en-US" sz="1400" i="1" dirty="0">
                <a:solidFill>
                  <a:schemeClr val="bg1"/>
                </a:solidFill>
              </a:rPr>
              <a:t> L. </a:t>
            </a:r>
            <a:r>
              <a:rPr lang="en-US" sz="1400" i="1" dirty="0" err="1" smtClean="0">
                <a:solidFill>
                  <a:schemeClr val="bg1"/>
                </a:solidFill>
              </a:rPr>
              <a:t>Selfmonitoring</a:t>
            </a:r>
            <a:r>
              <a:rPr lang="en-US" sz="1400" i="1" dirty="0" smtClean="0">
                <a:solidFill>
                  <a:schemeClr val="bg1"/>
                </a:solidFill>
              </a:rPr>
              <a:t> of </a:t>
            </a:r>
            <a:r>
              <a:rPr lang="en-US" sz="1400" i="1" dirty="0">
                <a:solidFill>
                  <a:schemeClr val="bg1"/>
                </a:solidFill>
              </a:rPr>
              <a:t>blood glucose is associated </a:t>
            </a:r>
            <a:r>
              <a:rPr lang="en-US" sz="1400" i="1" dirty="0" smtClean="0">
                <a:solidFill>
                  <a:schemeClr val="bg1"/>
                </a:solidFill>
              </a:rPr>
              <a:t>with problem-solving </a:t>
            </a:r>
            <a:r>
              <a:rPr lang="en-US" sz="1400" i="1" dirty="0">
                <a:solidFill>
                  <a:schemeClr val="bg1"/>
                </a:solidFill>
              </a:rPr>
              <a:t>skills in hyperglycemia and </a:t>
            </a:r>
            <a:r>
              <a:rPr lang="en-US" sz="1400" i="1" dirty="0" smtClean="0">
                <a:solidFill>
                  <a:schemeClr val="bg1"/>
                </a:solidFill>
              </a:rPr>
              <a:t>hypoglycemia. Diabetes </a:t>
            </a:r>
            <a:r>
              <a:rPr lang="en-US" sz="1400" i="1" dirty="0" err="1">
                <a:solidFill>
                  <a:schemeClr val="bg1"/>
                </a:solidFill>
              </a:rPr>
              <a:t>Educ</a:t>
            </a:r>
            <a:r>
              <a:rPr lang="en-US" sz="1400" i="1" dirty="0">
                <a:solidFill>
                  <a:schemeClr val="bg1"/>
                </a:solidFill>
              </a:rPr>
              <a:t> 2012;38:207–218</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How?</a:t>
            </a:r>
            <a:endParaRPr lang="en-US" dirty="0">
              <a:solidFill>
                <a:srgbClr val="FFFF00"/>
              </a:solidFill>
            </a:endParaRPr>
          </a:p>
        </p:txBody>
      </p:sp>
      <p:sp>
        <p:nvSpPr>
          <p:cNvPr id="3" name="Content Placeholder 2"/>
          <p:cNvSpPr>
            <a:spLocks noGrp="1"/>
          </p:cNvSpPr>
          <p:nvPr>
            <p:ph idx="1"/>
          </p:nvPr>
        </p:nvSpPr>
        <p:spPr/>
        <p:txBody>
          <a:bodyPr>
            <a:normAutofit fontScale="92500" lnSpcReduction="20000"/>
          </a:bodyPr>
          <a:lstStyle/>
          <a:p>
            <a:r>
              <a:rPr lang="en-US" sz="2800" dirty="0" smtClean="0">
                <a:solidFill>
                  <a:srgbClr val="FFFF00"/>
                </a:solidFill>
              </a:rPr>
              <a:t>Among patients who check their blood glucose at least once daily, many report taking no action when results are high or low </a:t>
            </a:r>
          </a:p>
          <a:p>
            <a:r>
              <a:rPr lang="en-US" sz="2800" dirty="0" smtClean="0">
                <a:solidFill>
                  <a:srgbClr val="FFFF00"/>
                </a:solidFill>
              </a:rPr>
              <a:t>Patients should be taught how to use SMBG data to adjust food intake, exercise, or pharmacological therapy to achieve specific goals. </a:t>
            </a:r>
          </a:p>
          <a:p>
            <a:r>
              <a:rPr lang="en-US" sz="2800" dirty="0" smtClean="0">
                <a:solidFill>
                  <a:srgbClr val="FFFF00"/>
                </a:solidFill>
              </a:rPr>
              <a:t>SMBG is especially important for insulin-treated patients to monitor for and prevent </a:t>
            </a:r>
            <a:r>
              <a:rPr lang="en-US" sz="2800" i="1" u="sng" dirty="0" smtClean="0">
                <a:solidFill>
                  <a:srgbClr val="FFFF00"/>
                </a:solidFill>
              </a:rPr>
              <a:t>asymptomatic hypoglycemia and hyperglycemia</a:t>
            </a:r>
          </a:p>
          <a:p>
            <a:endParaRPr lang="en-US" sz="2800" dirty="0"/>
          </a:p>
        </p:txBody>
      </p:sp>
      <p:sp>
        <p:nvSpPr>
          <p:cNvPr id="4" name="Donut 3"/>
          <p:cNvSpPr/>
          <p:nvPr/>
        </p:nvSpPr>
        <p:spPr>
          <a:xfrm>
            <a:off x="8077200" y="4457700"/>
            <a:ext cx="914400" cy="571500"/>
          </a:xfrm>
          <a:prstGeom prst="donut">
            <a:avLst>
              <a:gd name="adj" fmla="val 1227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152401" y="0"/>
            <a:ext cx="8839200" cy="5143500"/>
          </a:xfrm>
          <a:prstGeom prst="rect">
            <a:avLst/>
          </a:prstGeom>
          <a:noFill/>
          <a:ln w="9525">
            <a:noFill/>
            <a:miter lim="800000"/>
            <a:headEnd/>
            <a:tailEnd/>
          </a:ln>
        </p:spPr>
      </p:pic>
      <p:sp>
        <p:nvSpPr>
          <p:cNvPr id="4" name="Donut 3"/>
          <p:cNvSpPr/>
          <p:nvPr/>
        </p:nvSpPr>
        <p:spPr>
          <a:xfrm>
            <a:off x="8077200" y="4457700"/>
            <a:ext cx="914400" cy="571500"/>
          </a:xfrm>
          <a:prstGeom prst="donut">
            <a:avLst>
              <a:gd name="adj" fmla="val 1227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SMBG Protocols</a:t>
            </a:r>
            <a:endParaRPr lang="en-US" dirty="0">
              <a:solidFill>
                <a:srgbClr val="FFFF00"/>
              </a:solidFill>
            </a:endParaRPr>
          </a:p>
        </p:txBody>
      </p:sp>
      <p:sp>
        <p:nvSpPr>
          <p:cNvPr id="4" name="Content Placeholder 3"/>
          <p:cNvSpPr>
            <a:spLocks noGrp="1"/>
          </p:cNvSpPr>
          <p:nvPr>
            <p:ph idx="1"/>
          </p:nvPr>
        </p:nvSpPr>
        <p:spPr>
          <a:xfrm>
            <a:off x="457200" y="1200150"/>
            <a:ext cx="8229600" cy="4573560"/>
          </a:xfrm>
          <a:prstGeom prst="rect">
            <a:avLst/>
          </a:prstGeom>
        </p:spPr>
        <p:txBody>
          <a:bodyPr wrap="square">
            <a:spAutoFit/>
          </a:bodyPr>
          <a:lstStyle/>
          <a:p>
            <a:pPr>
              <a:buNone/>
            </a:pPr>
            <a:r>
              <a:rPr lang="en-US" sz="2800" b="1" i="1" dirty="0" smtClean="0">
                <a:solidFill>
                  <a:srgbClr val="FFFF00"/>
                </a:solidFill>
              </a:rPr>
              <a:t>Intensive or ‘focused’ SMBG protocols </a:t>
            </a:r>
          </a:p>
          <a:p>
            <a:r>
              <a:rPr lang="en-US" sz="2800" dirty="0" smtClean="0">
                <a:solidFill>
                  <a:srgbClr val="FFFF00"/>
                </a:solidFill>
              </a:rPr>
              <a:t>use ‘pattern analysis’, a systematic approach to creating glucose profiles that can identify daily </a:t>
            </a:r>
            <a:r>
              <a:rPr lang="en-US" sz="2800" dirty="0" err="1" smtClean="0">
                <a:solidFill>
                  <a:srgbClr val="FFFF00"/>
                </a:solidFill>
              </a:rPr>
              <a:t>glycemic</a:t>
            </a:r>
            <a:r>
              <a:rPr lang="en-US" sz="2800" dirty="0" smtClean="0">
                <a:solidFill>
                  <a:srgbClr val="FFFF00"/>
                </a:solidFill>
              </a:rPr>
              <a:t> patterns and then take appropriate action based upon those results</a:t>
            </a:r>
          </a:p>
          <a:p>
            <a:r>
              <a:rPr lang="en-US" sz="2800" dirty="0" smtClean="0">
                <a:solidFill>
                  <a:srgbClr val="FFFF00"/>
                </a:solidFill>
              </a:rPr>
              <a:t>These profiles can be generated by performing 5 to 7 measurements per day over 1 to 3 days, </a:t>
            </a:r>
            <a:r>
              <a:rPr lang="en-US" sz="2800" b="1" i="1" u="sng" dirty="0" smtClean="0">
                <a:solidFill>
                  <a:srgbClr val="FFFF00"/>
                </a:solidFill>
              </a:rPr>
              <a:t>or </a:t>
            </a:r>
            <a:r>
              <a:rPr lang="en-US" sz="2800" dirty="0" smtClean="0">
                <a:solidFill>
                  <a:srgbClr val="FFFF00"/>
                </a:solidFill>
              </a:rPr>
              <a:t>through ‘staggered’ testing, in which the individual performs pre- and postprandial testing for alternating meals over the course of a week</a:t>
            </a:r>
            <a:endParaRPr lang="en-US" sz="2800" dirty="0">
              <a:solidFill>
                <a:srgbClr val="FFFF00"/>
              </a:solidFill>
            </a:endParaRPr>
          </a:p>
        </p:txBody>
      </p:sp>
      <p:sp>
        <p:nvSpPr>
          <p:cNvPr id="5" name="Donut 4"/>
          <p:cNvSpPr/>
          <p:nvPr/>
        </p:nvSpPr>
        <p:spPr>
          <a:xfrm>
            <a:off x="8077200" y="4457700"/>
            <a:ext cx="914400" cy="571500"/>
          </a:xfrm>
          <a:prstGeom prst="donut">
            <a:avLst>
              <a:gd name="adj" fmla="val 1227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onut 3"/>
          <p:cNvSpPr/>
          <p:nvPr/>
        </p:nvSpPr>
        <p:spPr>
          <a:xfrm>
            <a:off x="8077200" y="4457700"/>
            <a:ext cx="914400" cy="571500"/>
          </a:xfrm>
          <a:prstGeom prst="donut">
            <a:avLst>
              <a:gd name="adj" fmla="val 1227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2050" name="Picture 2"/>
          <p:cNvPicPr>
            <a:picLocks noChangeAspect="1" noChangeArrowheads="1"/>
          </p:cNvPicPr>
          <p:nvPr/>
        </p:nvPicPr>
        <p:blipFill>
          <a:blip r:embed="rId2" cstate="print"/>
          <a:srcRect/>
          <a:stretch>
            <a:fillRect/>
          </a:stretch>
        </p:blipFill>
        <p:spPr bwMode="auto">
          <a:xfrm>
            <a:off x="1543050" y="285750"/>
            <a:ext cx="6076950" cy="4645361"/>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onut 3"/>
          <p:cNvSpPr/>
          <p:nvPr/>
        </p:nvSpPr>
        <p:spPr>
          <a:xfrm>
            <a:off x="8077200" y="4457700"/>
            <a:ext cx="914400" cy="571500"/>
          </a:xfrm>
          <a:prstGeom prst="donut">
            <a:avLst>
              <a:gd name="adj" fmla="val 1227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3074" name="Picture 2"/>
          <p:cNvPicPr>
            <a:picLocks noChangeAspect="1" noChangeArrowheads="1"/>
          </p:cNvPicPr>
          <p:nvPr/>
        </p:nvPicPr>
        <p:blipFill>
          <a:blip r:embed="rId2" cstate="print"/>
          <a:srcRect/>
          <a:stretch>
            <a:fillRect/>
          </a:stretch>
        </p:blipFill>
        <p:spPr bwMode="auto">
          <a:xfrm>
            <a:off x="942562" y="1212181"/>
            <a:ext cx="7363239" cy="2674019"/>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print"/>
          <a:srcRect t="11786"/>
          <a:stretch>
            <a:fillRect/>
          </a:stretch>
        </p:blipFill>
        <p:spPr bwMode="auto">
          <a:xfrm>
            <a:off x="1295400" y="2971800"/>
            <a:ext cx="6705600" cy="2138721"/>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solidFill>
                  <a:srgbClr val="FFFF00"/>
                </a:solidFill>
              </a:rPr>
              <a:t>SMBG Protocols</a:t>
            </a:r>
            <a:endParaRPr lang="en-US" dirty="0"/>
          </a:p>
        </p:txBody>
      </p:sp>
      <p:sp>
        <p:nvSpPr>
          <p:cNvPr id="3" name="Content Placeholder 2"/>
          <p:cNvSpPr>
            <a:spLocks noGrp="1"/>
          </p:cNvSpPr>
          <p:nvPr>
            <p:ph idx="1"/>
          </p:nvPr>
        </p:nvSpPr>
        <p:spPr/>
        <p:txBody>
          <a:bodyPr>
            <a:normAutofit/>
          </a:bodyPr>
          <a:lstStyle/>
          <a:p>
            <a:pPr>
              <a:buNone/>
            </a:pPr>
            <a:r>
              <a:rPr lang="en-US" sz="2800" b="1" i="1" dirty="0" smtClean="0">
                <a:solidFill>
                  <a:srgbClr val="FFFF00"/>
                </a:solidFill>
              </a:rPr>
              <a:t>Meal-based SMBG </a:t>
            </a:r>
          </a:p>
          <a:p>
            <a:r>
              <a:rPr lang="en-US" sz="2400" dirty="0" smtClean="0">
                <a:solidFill>
                  <a:srgbClr val="FFFF00"/>
                </a:solidFill>
              </a:rPr>
              <a:t>helps individuals with diabetes understand the effects of their treatment on blood glucose concentrations , assists clinicians in identifying postprandial </a:t>
            </a:r>
            <a:r>
              <a:rPr lang="en-US" sz="2400" dirty="0" err="1" smtClean="0">
                <a:solidFill>
                  <a:srgbClr val="FFFF00"/>
                </a:solidFill>
              </a:rPr>
              <a:t>hyperglycaemia</a:t>
            </a:r>
            <a:r>
              <a:rPr lang="en-US" sz="2400" dirty="0" smtClean="0">
                <a:solidFill>
                  <a:srgbClr val="FFFF00"/>
                </a:solidFill>
              </a:rPr>
              <a:t>, guides therapeutic adjustments, provides more timely feedback regarding medication changes </a:t>
            </a:r>
          </a:p>
          <a:p>
            <a:endParaRPr lang="en-US" sz="2800" dirty="0">
              <a:solidFill>
                <a:srgbClr val="FFFF00"/>
              </a:solidFill>
            </a:endParaRPr>
          </a:p>
        </p:txBody>
      </p:sp>
      <p:sp>
        <p:nvSpPr>
          <p:cNvPr id="4" name="Donut 3"/>
          <p:cNvSpPr/>
          <p:nvPr/>
        </p:nvSpPr>
        <p:spPr>
          <a:xfrm>
            <a:off x="8077200" y="4457700"/>
            <a:ext cx="914400" cy="571500"/>
          </a:xfrm>
          <a:prstGeom prst="donut">
            <a:avLst>
              <a:gd name="adj" fmla="val 1227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onut 4"/>
          <p:cNvSpPr/>
          <p:nvPr/>
        </p:nvSpPr>
        <p:spPr>
          <a:xfrm>
            <a:off x="8077200" y="4457700"/>
            <a:ext cx="914400" cy="571500"/>
          </a:xfrm>
          <a:prstGeom prst="donut">
            <a:avLst>
              <a:gd name="adj" fmla="val 1227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p:cNvSpPr>
            <a:spLocks noGrp="1"/>
          </p:cNvSpPr>
          <p:nvPr>
            <p:ph type="title"/>
          </p:nvPr>
        </p:nvSpPr>
        <p:spPr/>
        <p:txBody>
          <a:bodyPr/>
          <a:lstStyle/>
          <a:p>
            <a:r>
              <a:rPr lang="en-US" dirty="0" smtClean="0">
                <a:solidFill>
                  <a:srgbClr val="FFFF00"/>
                </a:solidFill>
              </a:rPr>
              <a:t>SMBG Protocols</a:t>
            </a:r>
            <a:endParaRPr lang="en-US" dirty="0"/>
          </a:p>
        </p:txBody>
      </p:sp>
      <p:sp>
        <p:nvSpPr>
          <p:cNvPr id="3" name="Content Placeholder 2"/>
          <p:cNvSpPr>
            <a:spLocks noGrp="1"/>
          </p:cNvSpPr>
          <p:nvPr>
            <p:ph idx="1"/>
          </p:nvPr>
        </p:nvSpPr>
        <p:spPr/>
        <p:txBody>
          <a:bodyPr>
            <a:normAutofit/>
          </a:bodyPr>
          <a:lstStyle/>
          <a:p>
            <a:r>
              <a:rPr lang="en-US" sz="2400" dirty="0" smtClean="0">
                <a:solidFill>
                  <a:srgbClr val="FFFF00"/>
                </a:solidFill>
              </a:rPr>
              <a:t>A more comprehensive approach, which has been used in early education programs with good results, is to perform 3 tests per day (2 times per week – one weekday and one weekend day) – fasting and </a:t>
            </a:r>
            <a:r>
              <a:rPr lang="en-US" sz="2400" dirty="0" err="1" smtClean="0">
                <a:solidFill>
                  <a:srgbClr val="FFFF00"/>
                </a:solidFill>
              </a:rPr>
              <a:t>preprandial</a:t>
            </a:r>
            <a:r>
              <a:rPr lang="en-US" sz="2400" dirty="0" smtClean="0">
                <a:solidFill>
                  <a:srgbClr val="FFFF00"/>
                </a:solidFill>
              </a:rPr>
              <a:t>/ postprandial at the largest meal (often supper) for a few weeks </a:t>
            </a:r>
          </a:p>
          <a:p>
            <a:endParaRPr lang="en-US" sz="2400" dirty="0"/>
          </a:p>
        </p:txBody>
      </p:sp>
      <p:sp>
        <p:nvSpPr>
          <p:cNvPr id="4" name="Rectangle 3"/>
          <p:cNvSpPr/>
          <p:nvPr/>
        </p:nvSpPr>
        <p:spPr>
          <a:xfrm>
            <a:off x="0" y="4751085"/>
            <a:ext cx="9144000" cy="523220"/>
          </a:xfrm>
          <a:prstGeom prst="rect">
            <a:avLst/>
          </a:prstGeom>
        </p:spPr>
        <p:txBody>
          <a:bodyPr wrap="square">
            <a:spAutoFit/>
          </a:bodyPr>
          <a:lstStyle/>
          <a:p>
            <a:r>
              <a:rPr lang="en-US" sz="1400" i="1" dirty="0" err="1" smtClean="0">
                <a:solidFill>
                  <a:schemeClr val="bg1"/>
                </a:solidFill>
              </a:rPr>
              <a:t>Rickheim</a:t>
            </a:r>
            <a:r>
              <a:rPr lang="en-US" sz="1400" i="1" dirty="0" smtClean="0">
                <a:solidFill>
                  <a:schemeClr val="bg1"/>
                </a:solidFill>
              </a:rPr>
              <a:t> PL, Weaver TW, </a:t>
            </a:r>
            <a:r>
              <a:rPr lang="en-US" sz="1400" i="1" dirty="0" err="1" smtClean="0">
                <a:solidFill>
                  <a:schemeClr val="bg1"/>
                </a:solidFill>
              </a:rPr>
              <a:t>Flader</a:t>
            </a:r>
            <a:r>
              <a:rPr lang="en-US" sz="1400" i="1" dirty="0" smtClean="0">
                <a:solidFill>
                  <a:schemeClr val="bg1"/>
                </a:solidFill>
              </a:rPr>
              <a:t> JL et al. Assessment of group versus individual diabetes education: a randomized study. Diabetes Care. 2002;25:269-274.</a:t>
            </a:r>
            <a:endParaRPr lang="en-US" sz="1400" i="1" dirty="0">
              <a:solidFill>
                <a:schemeClr val="bg1"/>
              </a:solidFill>
            </a:endParaRPr>
          </a:p>
        </p:txBody>
      </p:sp>
      <p:graphicFrame>
        <p:nvGraphicFramePr>
          <p:cNvPr id="6" name="Table 5"/>
          <p:cNvGraphicFramePr>
            <a:graphicFrameLocks noGrp="1"/>
          </p:cNvGraphicFramePr>
          <p:nvPr/>
        </p:nvGraphicFramePr>
        <p:xfrm>
          <a:off x="1143000" y="2659380"/>
          <a:ext cx="7315200" cy="1996440"/>
        </p:xfrm>
        <a:graphic>
          <a:graphicData uri="http://schemas.openxmlformats.org/drawingml/2006/table">
            <a:tbl>
              <a:tblPr firstRow="1" bandRow="1">
                <a:tableStyleId>{93296810-A885-4BE3-A3E7-6D5BEEA58F35}</a:tableStyleId>
              </a:tblPr>
              <a:tblGrid>
                <a:gridCol w="1219200"/>
                <a:gridCol w="838200"/>
                <a:gridCol w="853752"/>
                <a:gridCol w="895738"/>
                <a:gridCol w="821094"/>
                <a:gridCol w="970384"/>
                <a:gridCol w="895738"/>
                <a:gridCol w="821094"/>
              </a:tblGrid>
              <a:tr h="249555">
                <a:tc>
                  <a:txBody>
                    <a:bodyPr/>
                    <a:lstStyle/>
                    <a:p>
                      <a:endParaRPr lang="en-US" sz="1100" i="1" dirty="0"/>
                    </a:p>
                  </a:txBody>
                  <a:tcPr marT="34290" marB="34290"/>
                </a:tc>
                <a:tc>
                  <a:txBody>
                    <a:bodyPr/>
                    <a:lstStyle/>
                    <a:p>
                      <a:r>
                        <a:rPr lang="en-US" sz="1100" dirty="0" smtClean="0"/>
                        <a:t>Pre-B</a:t>
                      </a:r>
                      <a:endParaRPr lang="en-US" sz="1100" i="1" dirty="0"/>
                    </a:p>
                  </a:txBody>
                  <a:tcPr marT="34290" marB="34290"/>
                </a:tc>
                <a:tc>
                  <a:txBody>
                    <a:bodyPr/>
                    <a:lstStyle/>
                    <a:p>
                      <a:r>
                        <a:rPr lang="en-US" sz="1100" dirty="0" smtClean="0"/>
                        <a:t>Post-B</a:t>
                      </a:r>
                      <a:endParaRPr lang="en-US" sz="1100" i="1" dirty="0"/>
                    </a:p>
                  </a:txBody>
                  <a:tcPr marT="34290" marB="34290"/>
                </a:tc>
                <a:tc>
                  <a:txBody>
                    <a:bodyPr/>
                    <a:lstStyle/>
                    <a:p>
                      <a:r>
                        <a:rPr lang="en-US" sz="1100" dirty="0" smtClean="0"/>
                        <a:t>Pre-L</a:t>
                      </a:r>
                      <a:endParaRPr lang="en-US" sz="1100" i="1" dirty="0"/>
                    </a:p>
                  </a:txBody>
                  <a:tcPr marT="34290" marB="34290"/>
                </a:tc>
                <a:tc>
                  <a:txBody>
                    <a:bodyPr/>
                    <a:lstStyle/>
                    <a:p>
                      <a:r>
                        <a:rPr lang="en-US" sz="1100" dirty="0" smtClean="0"/>
                        <a:t>Post-L</a:t>
                      </a:r>
                      <a:endParaRPr lang="en-US" sz="1100" i="1" dirty="0"/>
                    </a:p>
                  </a:txBody>
                  <a:tcPr marT="34290" marB="34290"/>
                </a:tc>
                <a:tc>
                  <a:txBody>
                    <a:bodyPr/>
                    <a:lstStyle/>
                    <a:p>
                      <a:r>
                        <a:rPr lang="en-US" sz="1100" dirty="0" smtClean="0"/>
                        <a:t>Pre-D</a:t>
                      </a:r>
                      <a:endParaRPr lang="en-US" sz="1100" i="1" dirty="0"/>
                    </a:p>
                  </a:txBody>
                  <a:tcPr marT="34290" marB="34290"/>
                </a:tc>
                <a:tc>
                  <a:txBody>
                    <a:bodyPr/>
                    <a:lstStyle/>
                    <a:p>
                      <a:r>
                        <a:rPr lang="en-US" sz="1100" dirty="0" smtClean="0"/>
                        <a:t>Post-D</a:t>
                      </a:r>
                      <a:endParaRPr lang="en-US" sz="1100" i="1" dirty="0"/>
                    </a:p>
                  </a:txBody>
                  <a:tcPr marT="34290" marB="34290"/>
                </a:tc>
                <a:tc>
                  <a:txBody>
                    <a:bodyPr/>
                    <a:lstStyle/>
                    <a:p>
                      <a:r>
                        <a:rPr lang="en-US" sz="1100" dirty="0" smtClean="0"/>
                        <a:t>Bedtime</a:t>
                      </a:r>
                      <a:endParaRPr lang="en-US" sz="1100" i="1" dirty="0"/>
                    </a:p>
                  </a:txBody>
                  <a:tcPr marT="34290" marB="34290"/>
                </a:tc>
              </a:tr>
              <a:tr h="249555">
                <a:tc>
                  <a:txBody>
                    <a:bodyPr/>
                    <a:lstStyle/>
                    <a:p>
                      <a:r>
                        <a:rPr lang="en-US" sz="1100" dirty="0" smtClean="0"/>
                        <a:t>Monday</a:t>
                      </a:r>
                      <a:endParaRPr lang="en-US" sz="1100" i="1" dirty="0"/>
                    </a:p>
                  </a:txBody>
                  <a:tcPr marT="34290" marB="34290"/>
                </a:tc>
                <a:tc>
                  <a:txBody>
                    <a:bodyPr/>
                    <a:lstStyle/>
                    <a:p>
                      <a:endParaRPr lang="en-US" sz="1100" i="1"/>
                    </a:p>
                  </a:txBody>
                  <a:tcPr marT="34290" marB="34290"/>
                </a:tc>
                <a:tc>
                  <a:txBody>
                    <a:bodyPr/>
                    <a:lstStyle/>
                    <a:p>
                      <a:endParaRPr lang="en-US" sz="1100" i="1"/>
                    </a:p>
                  </a:txBody>
                  <a:tcPr marT="34290" marB="34290"/>
                </a:tc>
                <a:tc>
                  <a:txBody>
                    <a:bodyPr/>
                    <a:lstStyle/>
                    <a:p>
                      <a:endParaRPr lang="en-US" sz="1100" i="1"/>
                    </a:p>
                  </a:txBody>
                  <a:tcPr marT="34290" marB="34290"/>
                </a:tc>
                <a:tc>
                  <a:txBody>
                    <a:bodyPr/>
                    <a:lstStyle/>
                    <a:p>
                      <a:endParaRPr lang="en-US" sz="1100" i="1"/>
                    </a:p>
                  </a:txBody>
                  <a:tcPr marT="34290" marB="34290"/>
                </a:tc>
                <a:tc>
                  <a:txBody>
                    <a:bodyPr/>
                    <a:lstStyle/>
                    <a:p>
                      <a:endParaRPr lang="en-US" sz="1100" i="1"/>
                    </a:p>
                  </a:txBody>
                  <a:tcPr marT="34290" marB="34290"/>
                </a:tc>
                <a:tc>
                  <a:txBody>
                    <a:bodyPr/>
                    <a:lstStyle/>
                    <a:p>
                      <a:endParaRPr lang="en-US" sz="1100" i="1"/>
                    </a:p>
                  </a:txBody>
                  <a:tcPr marT="34290" marB="34290"/>
                </a:tc>
                <a:tc>
                  <a:txBody>
                    <a:bodyPr/>
                    <a:lstStyle/>
                    <a:p>
                      <a:endParaRPr lang="en-US" sz="1100" i="1"/>
                    </a:p>
                  </a:txBody>
                  <a:tcPr marT="34290" marB="34290"/>
                </a:tc>
              </a:tr>
              <a:tr h="249555">
                <a:tc>
                  <a:txBody>
                    <a:bodyPr/>
                    <a:lstStyle/>
                    <a:p>
                      <a:r>
                        <a:rPr lang="en-US" sz="1100" dirty="0" smtClean="0"/>
                        <a:t>Tuesday</a:t>
                      </a:r>
                      <a:endParaRPr lang="en-US" sz="1100" i="1" dirty="0"/>
                    </a:p>
                  </a:txBody>
                  <a:tcPr marT="34290" marB="34290"/>
                </a:tc>
                <a:tc>
                  <a:txBody>
                    <a:bodyPr/>
                    <a:lstStyle/>
                    <a:p>
                      <a:r>
                        <a:rPr lang="en-US" sz="1100" i="1" dirty="0" smtClean="0"/>
                        <a:t>x</a:t>
                      </a:r>
                      <a:endParaRPr lang="en-US" sz="1100" i="1" dirty="0"/>
                    </a:p>
                  </a:txBody>
                  <a:tcPr marT="34290" marB="34290"/>
                </a:tc>
                <a:tc>
                  <a:txBody>
                    <a:bodyPr/>
                    <a:lstStyle/>
                    <a:p>
                      <a:endParaRPr lang="en-US" sz="1100" i="1"/>
                    </a:p>
                  </a:txBody>
                  <a:tcPr marT="34290" marB="34290"/>
                </a:tc>
                <a:tc>
                  <a:txBody>
                    <a:bodyPr/>
                    <a:lstStyle/>
                    <a:p>
                      <a:endParaRPr lang="en-US" sz="1100" i="1"/>
                    </a:p>
                  </a:txBody>
                  <a:tcPr marT="34290" marB="34290"/>
                </a:tc>
                <a:tc>
                  <a:txBody>
                    <a:bodyPr/>
                    <a:lstStyle/>
                    <a:p>
                      <a:endParaRPr lang="en-US" sz="1100" i="1"/>
                    </a:p>
                  </a:txBody>
                  <a:tcPr marT="34290" marB="34290"/>
                </a:tc>
                <a:tc>
                  <a:txBody>
                    <a:bodyPr/>
                    <a:lstStyle/>
                    <a:p>
                      <a:r>
                        <a:rPr lang="en-US" sz="1100" i="1" dirty="0" smtClean="0"/>
                        <a:t>x</a:t>
                      </a:r>
                      <a:endParaRPr lang="en-US" sz="1100" i="1" dirty="0"/>
                    </a:p>
                  </a:txBody>
                  <a:tcPr marT="34290" marB="34290"/>
                </a:tc>
                <a:tc>
                  <a:txBody>
                    <a:bodyPr/>
                    <a:lstStyle/>
                    <a:p>
                      <a:r>
                        <a:rPr lang="en-US" sz="1100" i="1" dirty="0" smtClean="0"/>
                        <a:t>x</a:t>
                      </a:r>
                      <a:endParaRPr lang="en-US" sz="1100" i="1" dirty="0"/>
                    </a:p>
                  </a:txBody>
                  <a:tcPr marT="34290" marB="34290"/>
                </a:tc>
                <a:tc>
                  <a:txBody>
                    <a:bodyPr/>
                    <a:lstStyle/>
                    <a:p>
                      <a:endParaRPr lang="en-US" sz="1100" i="1"/>
                    </a:p>
                  </a:txBody>
                  <a:tcPr marT="34290" marB="34290"/>
                </a:tc>
              </a:tr>
              <a:tr h="249555">
                <a:tc>
                  <a:txBody>
                    <a:bodyPr/>
                    <a:lstStyle/>
                    <a:p>
                      <a:r>
                        <a:rPr lang="en-US" sz="1100" dirty="0" smtClean="0"/>
                        <a:t>Wednesday</a:t>
                      </a:r>
                      <a:endParaRPr lang="en-US" sz="1100" i="1" dirty="0"/>
                    </a:p>
                  </a:txBody>
                  <a:tcPr marT="34290" marB="34290"/>
                </a:tc>
                <a:tc>
                  <a:txBody>
                    <a:bodyPr/>
                    <a:lstStyle/>
                    <a:p>
                      <a:endParaRPr lang="en-US" sz="1100" i="1"/>
                    </a:p>
                  </a:txBody>
                  <a:tcPr marT="34290" marB="34290"/>
                </a:tc>
                <a:tc>
                  <a:txBody>
                    <a:bodyPr/>
                    <a:lstStyle/>
                    <a:p>
                      <a:endParaRPr lang="en-US" sz="1100" i="1"/>
                    </a:p>
                  </a:txBody>
                  <a:tcPr marT="34290" marB="34290"/>
                </a:tc>
                <a:tc>
                  <a:txBody>
                    <a:bodyPr/>
                    <a:lstStyle/>
                    <a:p>
                      <a:endParaRPr lang="en-US" sz="1100" i="1"/>
                    </a:p>
                  </a:txBody>
                  <a:tcPr marT="34290" marB="34290"/>
                </a:tc>
                <a:tc>
                  <a:txBody>
                    <a:bodyPr/>
                    <a:lstStyle/>
                    <a:p>
                      <a:endParaRPr lang="en-US" sz="1100" i="1"/>
                    </a:p>
                  </a:txBody>
                  <a:tcPr marT="34290" marB="34290"/>
                </a:tc>
                <a:tc>
                  <a:txBody>
                    <a:bodyPr/>
                    <a:lstStyle/>
                    <a:p>
                      <a:endParaRPr lang="en-US" sz="1100" i="1"/>
                    </a:p>
                  </a:txBody>
                  <a:tcPr marT="34290" marB="34290"/>
                </a:tc>
                <a:tc>
                  <a:txBody>
                    <a:bodyPr/>
                    <a:lstStyle/>
                    <a:p>
                      <a:endParaRPr lang="en-US" sz="1100" i="1"/>
                    </a:p>
                  </a:txBody>
                  <a:tcPr marT="34290" marB="34290"/>
                </a:tc>
                <a:tc>
                  <a:txBody>
                    <a:bodyPr/>
                    <a:lstStyle/>
                    <a:p>
                      <a:endParaRPr lang="en-US" sz="1100" i="1"/>
                    </a:p>
                  </a:txBody>
                  <a:tcPr marT="34290" marB="34290"/>
                </a:tc>
              </a:tr>
              <a:tr h="249555">
                <a:tc>
                  <a:txBody>
                    <a:bodyPr/>
                    <a:lstStyle/>
                    <a:p>
                      <a:r>
                        <a:rPr lang="en-US" sz="1100" dirty="0" smtClean="0"/>
                        <a:t>Thursday</a:t>
                      </a:r>
                      <a:endParaRPr lang="en-US" sz="1100" i="1" dirty="0"/>
                    </a:p>
                  </a:txBody>
                  <a:tcPr marT="34290" marB="34290"/>
                </a:tc>
                <a:tc>
                  <a:txBody>
                    <a:bodyPr/>
                    <a:lstStyle/>
                    <a:p>
                      <a:endParaRPr lang="en-US" sz="1100" i="1"/>
                    </a:p>
                  </a:txBody>
                  <a:tcPr marT="34290" marB="34290"/>
                </a:tc>
                <a:tc>
                  <a:txBody>
                    <a:bodyPr/>
                    <a:lstStyle/>
                    <a:p>
                      <a:endParaRPr lang="en-US" sz="1100" i="1"/>
                    </a:p>
                  </a:txBody>
                  <a:tcPr marT="34290" marB="34290"/>
                </a:tc>
                <a:tc>
                  <a:txBody>
                    <a:bodyPr/>
                    <a:lstStyle/>
                    <a:p>
                      <a:endParaRPr lang="en-US" sz="1100" i="1"/>
                    </a:p>
                  </a:txBody>
                  <a:tcPr marT="34290" marB="34290"/>
                </a:tc>
                <a:tc>
                  <a:txBody>
                    <a:bodyPr/>
                    <a:lstStyle/>
                    <a:p>
                      <a:endParaRPr lang="en-US" sz="1100" i="1"/>
                    </a:p>
                  </a:txBody>
                  <a:tcPr marT="34290" marB="34290"/>
                </a:tc>
                <a:tc>
                  <a:txBody>
                    <a:bodyPr/>
                    <a:lstStyle/>
                    <a:p>
                      <a:endParaRPr lang="en-US" sz="1100" i="1"/>
                    </a:p>
                  </a:txBody>
                  <a:tcPr marT="34290" marB="34290"/>
                </a:tc>
                <a:tc>
                  <a:txBody>
                    <a:bodyPr/>
                    <a:lstStyle/>
                    <a:p>
                      <a:endParaRPr lang="en-US" sz="1100" i="1"/>
                    </a:p>
                  </a:txBody>
                  <a:tcPr marT="34290" marB="34290"/>
                </a:tc>
                <a:tc>
                  <a:txBody>
                    <a:bodyPr/>
                    <a:lstStyle/>
                    <a:p>
                      <a:endParaRPr lang="en-US" sz="1100" i="1"/>
                    </a:p>
                  </a:txBody>
                  <a:tcPr marT="34290" marB="34290"/>
                </a:tc>
              </a:tr>
              <a:tr h="249555">
                <a:tc>
                  <a:txBody>
                    <a:bodyPr/>
                    <a:lstStyle/>
                    <a:p>
                      <a:r>
                        <a:rPr lang="en-US" sz="1100" dirty="0" smtClean="0"/>
                        <a:t>Friday</a:t>
                      </a:r>
                      <a:endParaRPr lang="en-US" sz="1100" i="1" dirty="0"/>
                    </a:p>
                  </a:txBody>
                  <a:tcPr marT="34290" marB="34290"/>
                </a:tc>
                <a:tc>
                  <a:txBody>
                    <a:bodyPr/>
                    <a:lstStyle/>
                    <a:p>
                      <a:r>
                        <a:rPr lang="en-US" sz="1100" i="1" dirty="0" smtClean="0"/>
                        <a:t>x</a:t>
                      </a:r>
                      <a:endParaRPr lang="en-US" sz="1100" i="1" dirty="0"/>
                    </a:p>
                  </a:txBody>
                  <a:tcPr marT="34290" marB="34290"/>
                </a:tc>
                <a:tc>
                  <a:txBody>
                    <a:bodyPr/>
                    <a:lstStyle/>
                    <a:p>
                      <a:endParaRPr lang="en-US" sz="1100" i="1"/>
                    </a:p>
                  </a:txBody>
                  <a:tcPr marT="34290" marB="34290"/>
                </a:tc>
                <a:tc>
                  <a:txBody>
                    <a:bodyPr/>
                    <a:lstStyle/>
                    <a:p>
                      <a:endParaRPr lang="en-US" sz="1100" i="1"/>
                    </a:p>
                  </a:txBody>
                  <a:tcPr marT="34290" marB="34290"/>
                </a:tc>
                <a:tc>
                  <a:txBody>
                    <a:bodyPr/>
                    <a:lstStyle/>
                    <a:p>
                      <a:endParaRPr lang="en-US" sz="1100" i="1"/>
                    </a:p>
                  </a:txBody>
                  <a:tcPr marT="34290" marB="34290"/>
                </a:tc>
                <a:tc>
                  <a:txBody>
                    <a:bodyPr/>
                    <a:lstStyle/>
                    <a:p>
                      <a:r>
                        <a:rPr lang="en-US" sz="1100" i="1" dirty="0" smtClean="0"/>
                        <a:t>x</a:t>
                      </a:r>
                      <a:endParaRPr lang="en-US" sz="1100" i="1" dirty="0"/>
                    </a:p>
                  </a:txBody>
                  <a:tcPr marT="34290" marB="34290"/>
                </a:tc>
                <a:tc>
                  <a:txBody>
                    <a:bodyPr/>
                    <a:lstStyle/>
                    <a:p>
                      <a:r>
                        <a:rPr lang="en-US" sz="1100" i="1" dirty="0" smtClean="0"/>
                        <a:t>x</a:t>
                      </a:r>
                      <a:endParaRPr lang="en-US" sz="1100" i="1" dirty="0"/>
                    </a:p>
                  </a:txBody>
                  <a:tcPr marT="34290" marB="34290"/>
                </a:tc>
                <a:tc>
                  <a:txBody>
                    <a:bodyPr/>
                    <a:lstStyle/>
                    <a:p>
                      <a:endParaRPr lang="en-US" sz="1100" i="1"/>
                    </a:p>
                  </a:txBody>
                  <a:tcPr marT="34290" marB="34290"/>
                </a:tc>
              </a:tr>
              <a:tr h="249555">
                <a:tc>
                  <a:txBody>
                    <a:bodyPr/>
                    <a:lstStyle/>
                    <a:p>
                      <a:r>
                        <a:rPr lang="en-US" sz="1100" dirty="0" smtClean="0"/>
                        <a:t>Saturday</a:t>
                      </a:r>
                      <a:endParaRPr lang="en-US" sz="1100" i="1" dirty="0"/>
                    </a:p>
                  </a:txBody>
                  <a:tcPr marT="34290" marB="34290"/>
                </a:tc>
                <a:tc>
                  <a:txBody>
                    <a:bodyPr/>
                    <a:lstStyle/>
                    <a:p>
                      <a:endParaRPr lang="en-US" sz="1100" i="1"/>
                    </a:p>
                  </a:txBody>
                  <a:tcPr marT="34290" marB="34290"/>
                </a:tc>
                <a:tc>
                  <a:txBody>
                    <a:bodyPr/>
                    <a:lstStyle/>
                    <a:p>
                      <a:endParaRPr lang="en-US" sz="1100" i="1"/>
                    </a:p>
                  </a:txBody>
                  <a:tcPr marT="34290" marB="34290"/>
                </a:tc>
                <a:tc>
                  <a:txBody>
                    <a:bodyPr/>
                    <a:lstStyle/>
                    <a:p>
                      <a:endParaRPr lang="en-US" sz="1100" i="1"/>
                    </a:p>
                  </a:txBody>
                  <a:tcPr marT="34290" marB="34290"/>
                </a:tc>
                <a:tc>
                  <a:txBody>
                    <a:bodyPr/>
                    <a:lstStyle/>
                    <a:p>
                      <a:endParaRPr lang="en-US" sz="1100" i="1"/>
                    </a:p>
                  </a:txBody>
                  <a:tcPr marT="34290" marB="34290"/>
                </a:tc>
                <a:tc>
                  <a:txBody>
                    <a:bodyPr/>
                    <a:lstStyle/>
                    <a:p>
                      <a:endParaRPr lang="en-US" sz="1100" i="1"/>
                    </a:p>
                  </a:txBody>
                  <a:tcPr marT="34290" marB="34290"/>
                </a:tc>
                <a:tc>
                  <a:txBody>
                    <a:bodyPr/>
                    <a:lstStyle/>
                    <a:p>
                      <a:endParaRPr lang="en-US" sz="1100" i="1"/>
                    </a:p>
                  </a:txBody>
                  <a:tcPr marT="34290" marB="34290"/>
                </a:tc>
                <a:tc>
                  <a:txBody>
                    <a:bodyPr/>
                    <a:lstStyle/>
                    <a:p>
                      <a:endParaRPr lang="en-US" sz="1100" i="1"/>
                    </a:p>
                  </a:txBody>
                  <a:tcPr marT="34290" marB="34290"/>
                </a:tc>
              </a:tr>
              <a:tr h="249555">
                <a:tc>
                  <a:txBody>
                    <a:bodyPr/>
                    <a:lstStyle/>
                    <a:p>
                      <a:r>
                        <a:rPr lang="en-US" sz="1100" dirty="0" smtClean="0"/>
                        <a:t>Sunday</a:t>
                      </a:r>
                      <a:endParaRPr lang="en-US" sz="1100" i="1" dirty="0"/>
                    </a:p>
                  </a:txBody>
                  <a:tcPr marT="34290" marB="34290"/>
                </a:tc>
                <a:tc>
                  <a:txBody>
                    <a:bodyPr/>
                    <a:lstStyle/>
                    <a:p>
                      <a:r>
                        <a:rPr lang="en-US" sz="1100" i="0" dirty="0" smtClean="0"/>
                        <a:t>x</a:t>
                      </a:r>
                      <a:endParaRPr lang="en-US" sz="1100" i="0" dirty="0"/>
                    </a:p>
                  </a:txBody>
                  <a:tcPr marT="34290" marB="34290"/>
                </a:tc>
                <a:tc>
                  <a:txBody>
                    <a:bodyPr/>
                    <a:lstStyle/>
                    <a:p>
                      <a:endParaRPr lang="en-US" sz="1100" i="1"/>
                    </a:p>
                  </a:txBody>
                  <a:tcPr marT="34290" marB="34290"/>
                </a:tc>
                <a:tc>
                  <a:txBody>
                    <a:bodyPr/>
                    <a:lstStyle/>
                    <a:p>
                      <a:endParaRPr lang="en-US" sz="1100" i="1"/>
                    </a:p>
                  </a:txBody>
                  <a:tcPr marT="34290" marB="34290"/>
                </a:tc>
                <a:tc>
                  <a:txBody>
                    <a:bodyPr/>
                    <a:lstStyle/>
                    <a:p>
                      <a:endParaRPr lang="en-US" sz="1100" i="1"/>
                    </a:p>
                  </a:txBody>
                  <a:tcPr marT="34290" marB="34290"/>
                </a:tc>
                <a:tc>
                  <a:txBody>
                    <a:bodyPr/>
                    <a:lstStyle/>
                    <a:p>
                      <a:r>
                        <a:rPr lang="en-US" sz="1100" i="1" dirty="0" smtClean="0"/>
                        <a:t>x</a:t>
                      </a:r>
                      <a:endParaRPr lang="en-US" sz="1100" i="1" dirty="0"/>
                    </a:p>
                  </a:txBody>
                  <a:tcPr marT="34290" marB="34290"/>
                </a:tc>
                <a:tc>
                  <a:txBody>
                    <a:bodyPr/>
                    <a:lstStyle/>
                    <a:p>
                      <a:r>
                        <a:rPr lang="en-US" sz="1100" i="1" dirty="0" smtClean="0"/>
                        <a:t>x</a:t>
                      </a:r>
                      <a:endParaRPr lang="en-US" sz="1100" i="1" dirty="0"/>
                    </a:p>
                  </a:txBody>
                  <a:tcPr marT="34290" marB="34290"/>
                </a:tc>
                <a:tc>
                  <a:txBody>
                    <a:bodyPr/>
                    <a:lstStyle/>
                    <a:p>
                      <a:endParaRPr lang="en-US" sz="1100" i="1" dirty="0"/>
                    </a:p>
                  </a:txBody>
                  <a:tcPr marT="34290" marB="34290"/>
                </a:tc>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SMBG Protocols</a:t>
            </a:r>
            <a:endParaRPr lang="en-US" dirty="0"/>
          </a:p>
        </p:txBody>
      </p:sp>
      <p:sp>
        <p:nvSpPr>
          <p:cNvPr id="4" name="Donut 3"/>
          <p:cNvSpPr/>
          <p:nvPr/>
        </p:nvSpPr>
        <p:spPr>
          <a:xfrm>
            <a:off x="8077200" y="4457700"/>
            <a:ext cx="914400" cy="571500"/>
          </a:xfrm>
          <a:prstGeom prst="donut">
            <a:avLst>
              <a:gd name="adj" fmla="val 1227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Content Placeholder 4"/>
          <p:cNvSpPr>
            <a:spLocks noGrp="1"/>
          </p:cNvSpPr>
          <p:nvPr>
            <p:ph idx="1"/>
          </p:nvPr>
        </p:nvSpPr>
        <p:spPr>
          <a:xfrm>
            <a:off x="457200" y="1200150"/>
            <a:ext cx="8229600" cy="1988237"/>
          </a:xfrm>
          <a:prstGeom prst="rect">
            <a:avLst/>
          </a:prstGeom>
        </p:spPr>
        <p:txBody>
          <a:bodyPr wrap="square">
            <a:spAutoFit/>
          </a:bodyPr>
          <a:lstStyle/>
          <a:p>
            <a:pPr>
              <a:buFont typeface="Arial" pitchFamily="34" charset="0"/>
              <a:buChar char="•"/>
            </a:pPr>
            <a:r>
              <a:rPr lang="en-US" sz="2800" dirty="0" smtClean="0">
                <a:solidFill>
                  <a:srgbClr val="FFFF00"/>
                </a:solidFill>
              </a:rPr>
              <a:t>Monitor fasting glucose to track trends in glucose control</a:t>
            </a:r>
          </a:p>
          <a:p>
            <a:pPr>
              <a:buFont typeface="Arial" pitchFamily="34" charset="0"/>
              <a:buChar char="•"/>
            </a:pPr>
            <a:endParaRPr lang="en-US" sz="2800" dirty="0" smtClean="0">
              <a:solidFill>
                <a:srgbClr val="FFFF00"/>
              </a:solidFill>
            </a:endParaRPr>
          </a:p>
          <a:p>
            <a:pPr>
              <a:buFont typeface="Arial" pitchFamily="34" charset="0"/>
              <a:buChar char="•"/>
            </a:pPr>
            <a:endParaRPr lang="en-US" sz="2800" dirty="0" smtClean="0">
              <a:solidFill>
                <a:srgbClr val="FFFF00"/>
              </a:solidFill>
            </a:endParaRPr>
          </a:p>
        </p:txBody>
      </p:sp>
      <p:graphicFrame>
        <p:nvGraphicFramePr>
          <p:cNvPr id="7" name="Table 6"/>
          <p:cNvGraphicFramePr>
            <a:graphicFrameLocks noGrp="1"/>
          </p:cNvGraphicFramePr>
          <p:nvPr/>
        </p:nvGraphicFramePr>
        <p:xfrm>
          <a:off x="914400" y="2228850"/>
          <a:ext cx="7315200" cy="1996440"/>
        </p:xfrm>
        <a:graphic>
          <a:graphicData uri="http://schemas.openxmlformats.org/drawingml/2006/table">
            <a:tbl>
              <a:tblPr firstRow="1" bandRow="1">
                <a:tableStyleId>{93296810-A885-4BE3-A3E7-6D5BEEA58F35}</a:tableStyleId>
              </a:tblPr>
              <a:tblGrid>
                <a:gridCol w="1219200"/>
                <a:gridCol w="838200"/>
                <a:gridCol w="853752"/>
                <a:gridCol w="895738"/>
                <a:gridCol w="821094"/>
                <a:gridCol w="970384"/>
                <a:gridCol w="895738"/>
                <a:gridCol w="821094"/>
              </a:tblGrid>
              <a:tr h="249555">
                <a:tc>
                  <a:txBody>
                    <a:bodyPr/>
                    <a:lstStyle/>
                    <a:p>
                      <a:endParaRPr lang="en-US" sz="1100" i="1" dirty="0"/>
                    </a:p>
                  </a:txBody>
                  <a:tcPr marT="34290" marB="34290"/>
                </a:tc>
                <a:tc>
                  <a:txBody>
                    <a:bodyPr/>
                    <a:lstStyle/>
                    <a:p>
                      <a:r>
                        <a:rPr lang="en-US" sz="1100" dirty="0" smtClean="0"/>
                        <a:t>Pre-B</a:t>
                      </a:r>
                      <a:endParaRPr lang="en-US" sz="1100" i="1" dirty="0"/>
                    </a:p>
                  </a:txBody>
                  <a:tcPr marT="34290" marB="34290"/>
                </a:tc>
                <a:tc>
                  <a:txBody>
                    <a:bodyPr/>
                    <a:lstStyle/>
                    <a:p>
                      <a:r>
                        <a:rPr lang="en-US" sz="1100" dirty="0" smtClean="0"/>
                        <a:t>Post-B</a:t>
                      </a:r>
                      <a:endParaRPr lang="en-US" sz="1100" i="1" dirty="0"/>
                    </a:p>
                  </a:txBody>
                  <a:tcPr marT="34290" marB="34290"/>
                </a:tc>
                <a:tc>
                  <a:txBody>
                    <a:bodyPr/>
                    <a:lstStyle/>
                    <a:p>
                      <a:r>
                        <a:rPr lang="en-US" sz="1100" dirty="0" smtClean="0"/>
                        <a:t>Pre-L</a:t>
                      </a:r>
                      <a:endParaRPr lang="en-US" sz="1100" i="1" dirty="0"/>
                    </a:p>
                  </a:txBody>
                  <a:tcPr marT="34290" marB="34290"/>
                </a:tc>
                <a:tc>
                  <a:txBody>
                    <a:bodyPr/>
                    <a:lstStyle/>
                    <a:p>
                      <a:r>
                        <a:rPr lang="en-US" sz="1100" dirty="0" smtClean="0"/>
                        <a:t>Post-L</a:t>
                      </a:r>
                      <a:endParaRPr lang="en-US" sz="1100" i="1" dirty="0"/>
                    </a:p>
                  </a:txBody>
                  <a:tcPr marT="34290" marB="34290"/>
                </a:tc>
                <a:tc>
                  <a:txBody>
                    <a:bodyPr/>
                    <a:lstStyle/>
                    <a:p>
                      <a:r>
                        <a:rPr lang="en-US" sz="1100" dirty="0" smtClean="0"/>
                        <a:t>Pre-D</a:t>
                      </a:r>
                      <a:endParaRPr lang="en-US" sz="1100" i="1" dirty="0"/>
                    </a:p>
                  </a:txBody>
                  <a:tcPr marT="34290" marB="34290"/>
                </a:tc>
                <a:tc>
                  <a:txBody>
                    <a:bodyPr/>
                    <a:lstStyle/>
                    <a:p>
                      <a:r>
                        <a:rPr lang="en-US" sz="1100" dirty="0" smtClean="0"/>
                        <a:t>Post-D</a:t>
                      </a:r>
                      <a:endParaRPr lang="en-US" sz="1100" i="1" dirty="0"/>
                    </a:p>
                  </a:txBody>
                  <a:tcPr marT="34290" marB="34290"/>
                </a:tc>
                <a:tc>
                  <a:txBody>
                    <a:bodyPr/>
                    <a:lstStyle/>
                    <a:p>
                      <a:r>
                        <a:rPr lang="en-US" sz="1100" dirty="0" smtClean="0"/>
                        <a:t>Bedtime</a:t>
                      </a:r>
                      <a:endParaRPr lang="en-US" sz="1100" i="1" dirty="0"/>
                    </a:p>
                  </a:txBody>
                  <a:tcPr marT="34290" marB="34290"/>
                </a:tc>
              </a:tr>
              <a:tr h="249555">
                <a:tc>
                  <a:txBody>
                    <a:bodyPr/>
                    <a:lstStyle/>
                    <a:p>
                      <a:r>
                        <a:rPr lang="en-US" sz="1100" dirty="0" smtClean="0"/>
                        <a:t>Monday</a:t>
                      </a:r>
                      <a:endParaRPr lang="en-US" sz="1100" i="1" dirty="0"/>
                    </a:p>
                  </a:txBody>
                  <a:tcPr marT="34290" marB="34290"/>
                </a:tc>
                <a:tc>
                  <a:txBody>
                    <a:bodyPr/>
                    <a:lstStyle/>
                    <a:p>
                      <a:r>
                        <a:rPr lang="en-US" sz="1100" i="1" dirty="0" smtClean="0"/>
                        <a:t>x</a:t>
                      </a:r>
                      <a:endParaRPr lang="en-US" sz="1100" i="1" dirty="0"/>
                    </a:p>
                  </a:txBody>
                  <a:tcPr marT="34290" marB="34290"/>
                </a:tc>
                <a:tc>
                  <a:txBody>
                    <a:bodyPr/>
                    <a:lstStyle/>
                    <a:p>
                      <a:endParaRPr lang="en-US" sz="1100" i="1"/>
                    </a:p>
                  </a:txBody>
                  <a:tcPr marT="34290" marB="34290"/>
                </a:tc>
                <a:tc>
                  <a:txBody>
                    <a:bodyPr/>
                    <a:lstStyle/>
                    <a:p>
                      <a:endParaRPr lang="en-US" sz="1100" i="1"/>
                    </a:p>
                  </a:txBody>
                  <a:tcPr marT="34290" marB="34290"/>
                </a:tc>
                <a:tc>
                  <a:txBody>
                    <a:bodyPr/>
                    <a:lstStyle/>
                    <a:p>
                      <a:endParaRPr lang="en-US" sz="1100" i="1"/>
                    </a:p>
                  </a:txBody>
                  <a:tcPr marT="34290" marB="34290"/>
                </a:tc>
                <a:tc>
                  <a:txBody>
                    <a:bodyPr/>
                    <a:lstStyle/>
                    <a:p>
                      <a:endParaRPr lang="en-US" sz="1100" i="1"/>
                    </a:p>
                  </a:txBody>
                  <a:tcPr marT="34290" marB="34290"/>
                </a:tc>
                <a:tc>
                  <a:txBody>
                    <a:bodyPr/>
                    <a:lstStyle/>
                    <a:p>
                      <a:endParaRPr lang="en-US" sz="1100" i="1"/>
                    </a:p>
                  </a:txBody>
                  <a:tcPr marT="34290" marB="34290"/>
                </a:tc>
                <a:tc>
                  <a:txBody>
                    <a:bodyPr/>
                    <a:lstStyle/>
                    <a:p>
                      <a:endParaRPr lang="en-US" sz="1100" i="1"/>
                    </a:p>
                  </a:txBody>
                  <a:tcPr marT="34290" marB="34290"/>
                </a:tc>
              </a:tr>
              <a:tr h="249555">
                <a:tc>
                  <a:txBody>
                    <a:bodyPr/>
                    <a:lstStyle/>
                    <a:p>
                      <a:r>
                        <a:rPr lang="en-US" sz="1100" dirty="0" smtClean="0"/>
                        <a:t>Tuesday</a:t>
                      </a:r>
                      <a:endParaRPr lang="en-US" sz="1100" i="1" dirty="0"/>
                    </a:p>
                  </a:txBody>
                  <a:tcPr marT="34290" marB="34290"/>
                </a:tc>
                <a:tc>
                  <a:txBody>
                    <a:bodyPr/>
                    <a:lstStyle/>
                    <a:p>
                      <a:r>
                        <a:rPr lang="en-US" sz="1100" i="1" dirty="0" smtClean="0"/>
                        <a:t>x</a:t>
                      </a:r>
                      <a:endParaRPr lang="en-US" sz="1100" i="1" dirty="0"/>
                    </a:p>
                  </a:txBody>
                  <a:tcPr marT="34290" marB="34290"/>
                </a:tc>
                <a:tc>
                  <a:txBody>
                    <a:bodyPr/>
                    <a:lstStyle/>
                    <a:p>
                      <a:endParaRPr lang="en-US" sz="1100" i="1"/>
                    </a:p>
                  </a:txBody>
                  <a:tcPr marT="34290" marB="34290"/>
                </a:tc>
                <a:tc>
                  <a:txBody>
                    <a:bodyPr/>
                    <a:lstStyle/>
                    <a:p>
                      <a:endParaRPr lang="en-US" sz="1100" i="1"/>
                    </a:p>
                  </a:txBody>
                  <a:tcPr marT="34290" marB="34290"/>
                </a:tc>
                <a:tc>
                  <a:txBody>
                    <a:bodyPr/>
                    <a:lstStyle/>
                    <a:p>
                      <a:endParaRPr lang="en-US" sz="1100" i="1"/>
                    </a:p>
                  </a:txBody>
                  <a:tcPr marT="34290" marB="34290"/>
                </a:tc>
                <a:tc>
                  <a:txBody>
                    <a:bodyPr/>
                    <a:lstStyle/>
                    <a:p>
                      <a:endParaRPr lang="en-US" sz="1100" i="1" dirty="0"/>
                    </a:p>
                  </a:txBody>
                  <a:tcPr marT="34290" marB="34290"/>
                </a:tc>
                <a:tc>
                  <a:txBody>
                    <a:bodyPr/>
                    <a:lstStyle/>
                    <a:p>
                      <a:endParaRPr lang="en-US" sz="1100" i="1" dirty="0"/>
                    </a:p>
                  </a:txBody>
                  <a:tcPr marT="34290" marB="34290"/>
                </a:tc>
                <a:tc>
                  <a:txBody>
                    <a:bodyPr/>
                    <a:lstStyle/>
                    <a:p>
                      <a:endParaRPr lang="en-US" sz="1100" i="1"/>
                    </a:p>
                  </a:txBody>
                  <a:tcPr marT="34290" marB="34290"/>
                </a:tc>
              </a:tr>
              <a:tr h="249555">
                <a:tc>
                  <a:txBody>
                    <a:bodyPr/>
                    <a:lstStyle/>
                    <a:p>
                      <a:r>
                        <a:rPr lang="en-US" sz="1100" dirty="0" smtClean="0"/>
                        <a:t>Wednesday</a:t>
                      </a:r>
                      <a:endParaRPr lang="en-US" sz="1100" i="1" dirty="0"/>
                    </a:p>
                  </a:txBody>
                  <a:tcPr marT="34290" marB="34290"/>
                </a:tc>
                <a:tc>
                  <a:txBody>
                    <a:bodyPr/>
                    <a:lstStyle/>
                    <a:p>
                      <a:r>
                        <a:rPr lang="en-US" sz="1100" i="1" dirty="0" smtClean="0"/>
                        <a:t>x</a:t>
                      </a:r>
                      <a:endParaRPr lang="en-US" sz="1100" i="1" dirty="0"/>
                    </a:p>
                  </a:txBody>
                  <a:tcPr marT="34290" marB="34290"/>
                </a:tc>
                <a:tc>
                  <a:txBody>
                    <a:bodyPr/>
                    <a:lstStyle/>
                    <a:p>
                      <a:endParaRPr lang="en-US" sz="1100" i="1"/>
                    </a:p>
                  </a:txBody>
                  <a:tcPr marT="34290" marB="34290"/>
                </a:tc>
                <a:tc>
                  <a:txBody>
                    <a:bodyPr/>
                    <a:lstStyle/>
                    <a:p>
                      <a:endParaRPr lang="en-US" sz="1100" i="1"/>
                    </a:p>
                  </a:txBody>
                  <a:tcPr marT="34290" marB="34290"/>
                </a:tc>
                <a:tc>
                  <a:txBody>
                    <a:bodyPr/>
                    <a:lstStyle/>
                    <a:p>
                      <a:endParaRPr lang="en-US" sz="1100" i="1"/>
                    </a:p>
                  </a:txBody>
                  <a:tcPr marT="34290" marB="34290"/>
                </a:tc>
                <a:tc>
                  <a:txBody>
                    <a:bodyPr/>
                    <a:lstStyle/>
                    <a:p>
                      <a:endParaRPr lang="en-US" sz="1100" i="1"/>
                    </a:p>
                  </a:txBody>
                  <a:tcPr marT="34290" marB="34290"/>
                </a:tc>
                <a:tc>
                  <a:txBody>
                    <a:bodyPr/>
                    <a:lstStyle/>
                    <a:p>
                      <a:endParaRPr lang="en-US" sz="1100" i="1"/>
                    </a:p>
                  </a:txBody>
                  <a:tcPr marT="34290" marB="34290"/>
                </a:tc>
                <a:tc>
                  <a:txBody>
                    <a:bodyPr/>
                    <a:lstStyle/>
                    <a:p>
                      <a:endParaRPr lang="en-US" sz="1100" i="1"/>
                    </a:p>
                  </a:txBody>
                  <a:tcPr marT="34290" marB="34290"/>
                </a:tc>
              </a:tr>
              <a:tr h="249555">
                <a:tc>
                  <a:txBody>
                    <a:bodyPr/>
                    <a:lstStyle/>
                    <a:p>
                      <a:r>
                        <a:rPr lang="en-US" sz="1100" dirty="0" smtClean="0"/>
                        <a:t>Thursday</a:t>
                      </a:r>
                      <a:endParaRPr lang="en-US" sz="1100" i="1" dirty="0"/>
                    </a:p>
                  </a:txBody>
                  <a:tcPr marT="34290" marB="34290"/>
                </a:tc>
                <a:tc>
                  <a:txBody>
                    <a:bodyPr/>
                    <a:lstStyle/>
                    <a:p>
                      <a:r>
                        <a:rPr lang="en-US" sz="1100" i="1" dirty="0" smtClean="0"/>
                        <a:t>x</a:t>
                      </a:r>
                      <a:endParaRPr lang="en-US" sz="1100" i="1" dirty="0"/>
                    </a:p>
                  </a:txBody>
                  <a:tcPr marT="34290" marB="34290"/>
                </a:tc>
                <a:tc>
                  <a:txBody>
                    <a:bodyPr/>
                    <a:lstStyle/>
                    <a:p>
                      <a:endParaRPr lang="en-US" sz="1100" i="1"/>
                    </a:p>
                  </a:txBody>
                  <a:tcPr marT="34290" marB="34290"/>
                </a:tc>
                <a:tc>
                  <a:txBody>
                    <a:bodyPr/>
                    <a:lstStyle/>
                    <a:p>
                      <a:endParaRPr lang="en-US" sz="1100" i="1"/>
                    </a:p>
                  </a:txBody>
                  <a:tcPr marT="34290" marB="34290"/>
                </a:tc>
                <a:tc>
                  <a:txBody>
                    <a:bodyPr/>
                    <a:lstStyle/>
                    <a:p>
                      <a:endParaRPr lang="en-US" sz="1100" i="1"/>
                    </a:p>
                  </a:txBody>
                  <a:tcPr marT="34290" marB="34290"/>
                </a:tc>
                <a:tc>
                  <a:txBody>
                    <a:bodyPr/>
                    <a:lstStyle/>
                    <a:p>
                      <a:endParaRPr lang="en-US" sz="1100" i="1"/>
                    </a:p>
                  </a:txBody>
                  <a:tcPr marT="34290" marB="34290"/>
                </a:tc>
                <a:tc>
                  <a:txBody>
                    <a:bodyPr/>
                    <a:lstStyle/>
                    <a:p>
                      <a:endParaRPr lang="en-US" sz="1100" i="1"/>
                    </a:p>
                  </a:txBody>
                  <a:tcPr marT="34290" marB="34290"/>
                </a:tc>
                <a:tc>
                  <a:txBody>
                    <a:bodyPr/>
                    <a:lstStyle/>
                    <a:p>
                      <a:endParaRPr lang="en-US" sz="1100" i="1"/>
                    </a:p>
                  </a:txBody>
                  <a:tcPr marT="34290" marB="34290"/>
                </a:tc>
              </a:tr>
              <a:tr h="249555">
                <a:tc>
                  <a:txBody>
                    <a:bodyPr/>
                    <a:lstStyle/>
                    <a:p>
                      <a:r>
                        <a:rPr lang="en-US" sz="1100" dirty="0" smtClean="0"/>
                        <a:t>Friday</a:t>
                      </a:r>
                      <a:endParaRPr lang="en-US" sz="1100" i="1" dirty="0"/>
                    </a:p>
                  </a:txBody>
                  <a:tcPr marT="34290" marB="34290"/>
                </a:tc>
                <a:tc>
                  <a:txBody>
                    <a:bodyPr/>
                    <a:lstStyle/>
                    <a:p>
                      <a:r>
                        <a:rPr lang="en-US" sz="1100" i="1" dirty="0" smtClean="0"/>
                        <a:t>x</a:t>
                      </a:r>
                      <a:endParaRPr lang="en-US" sz="1100" i="1" dirty="0"/>
                    </a:p>
                  </a:txBody>
                  <a:tcPr marT="34290" marB="34290"/>
                </a:tc>
                <a:tc>
                  <a:txBody>
                    <a:bodyPr/>
                    <a:lstStyle/>
                    <a:p>
                      <a:endParaRPr lang="en-US" sz="1100" i="1"/>
                    </a:p>
                  </a:txBody>
                  <a:tcPr marT="34290" marB="34290"/>
                </a:tc>
                <a:tc>
                  <a:txBody>
                    <a:bodyPr/>
                    <a:lstStyle/>
                    <a:p>
                      <a:endParaRPr lang="en-US" sz="1100" i="1"/>
                    </a:p>
                  </a:txBody>
                  <a:tcPr marT="34290" marB="34290"/>
                </a:tc>
                <a:tc>
                  <a:txBody>
                    <a:bodyPr/>
                    <a:lstStyle/>
                    <a:p>
                      <a:endParaRPr lang="en-US" sz="1100" i="1"/>
                    </a:p>
                  </a:txBody>
                  <a:tcPr marT="34290" marB="34290"/>
                </a:tc>
                <a:tc>
                  <a:txBody>
                    <a:bodyPr/>
                    <a:lstStyle/>
                    <a:p>
                      <a:endParaRPr lang="en-US" sz="1100" i="1" dirty="0"/>
                    </a:p>
                  </a:txBody>
                  <a:tcPr marT="34290" marB="34290"/>
                </a:tc>
                <a:tc>
                  <a:txBody>
                    <a:bodyPr/>
                    <a:lstStyle/>
                    <a:p>
                      <a:endParaRPr lang="en-US" sz="1100" i="1" dirty="0"/>
                    </a:p>
                  </a:txBody>
                  <a:tcPr marT="34290" marB="34290"/>
                </a:tc>
                <a:tc>
                  <a:txBody>
                    <a:bodyPr/>
                    <a:lstStyle/>
                    <a:p>
                      <a:endParaRPr lang="en-US" sz="1100" i="1"/>
                    </a:p>
                  </a:txBody>
                  <a:tcPr marT="34290" marB="34290"/>
                </a:tc>
              </a:tr>
              <a:tr h="249555">
                <a:tc>
                  <a:txBody>
                    <a:bodyPr/>
                    <a:lstStyle/>
                    <a:p>
                      <a:r>
                        <a:rPr lang="en-US" sz="1100" dirty="0" smtClean="0"/>
                        <a:t>Saturday</a:t>
                      </a:r>
                      <a:endParaRPr lang="en-US" sz="1100" i="1" dirty="0"/>
                    </a:p>
                  </a:txBody>
                  <a:tcPr marT="34290" marB="34290"/>
                </a:tc>
                <a:tc>
                  <a:txBody>
                    <a:bodyPr/>
                    <a:lstStyle/>
                    <a:p>
                      <a:r>
                        <a:rPr lang="en-US" sz="1100" i="1" dirty="0" smtClean="0"/>
                        <a:t>x</a:t>
                      </a:r>
                      <a:endParaRPr lang="en-US" sz="1100" i="1" dirty="0"/>
                    </a:p>
                  </a:txBody>
                  <a:tcPr marT="34290" marB="34290"/>
                </a:tc>
                <a:tc>
                  <a:txBody>
                    <a:bodyPr/>
                    <a:lstStyle/>
                    <a:p>
                      <a:endParaRPr lang="en-US" sz="1100" i="1"/>
                    </a:p>
                  </a:txBody>
                  <a:tcPr marT="34290" marB="34290"/>
                </a:tc>
                <a:tc>
                  <a:txBody>
                    <a:bodyPr/>
                    <a:lstStyle/>
                    <a:p>
                      <a:endParaRPr lang="en-US" sz="1100" i="1"/>
                    </a:p>
                  </a:txBody>
                  <a:tcPr marT="34290" marB="34290"/>
                </a:tc>
                <a:tc>
                  <a:txBody>
                    <a:bodyPr/>
                    <a:lstStyle/>
                    <a:p>
                      <a:endParaRPr lang="en-US" sz="1100" i="1"/>
                    </a:p>
                  </a:txBody>
                  <a:tcPr marT="34290" marB="34290"/>
                </a:tc>
                <a:tc>
                  <a:txBody>
                    <a:bodyPr/>
                    <a:lstStyle/>
                    <a:p>
                      <a:endParaRPr lang="en-US" sz="1100" i="1"/>
                    </a:p>
                  </a:txBody>
                  <a:tcPr marT="34290" marB="34290"/>
                </a:tc>
                <a:tc>
                  <a:txBody>
                    <a:bodyPr/>
                    <a:lstStyle/>
                    <a:p>
                      <a:endParaRPr lang="en-US" sz="1100" i="1"/>
                    </a:p>
                  </a:txBody>
                  <a:tcPr marT="34290" marB="34290"/>
                </a:tc>
                <a:tc>
                  <a:txBody>
                    <a:bodyPr/>
                    <a:lstStyle/>
                    <a:p>
                      <a:endParaRPr lang="en-US" sz="1100" i="1"/>
                    </a:p>
                  </a:txBody>
                  <a:tcPr marT="34290" marB="34290"/>
                </a:tc>
              </a:tr>
              <a:tr h="249555">
                <a:tc>
                  <a:txBody>
                    <a:bodyPr/>
                    <a:lstStyle/>
                    <a:p>
                      <a:r>
                        <a:rPr lang="en-US" sz="1100" dirty="0" smtClean="0"/>
                        <a:t>Sunday</a:t>
                      </a:r>
                      <a:endParaRPr lang="en-US" sz="1100" i="1" dirty="0"/>
                    </a:p>
                  </a:txBody>
                  <a:tcPr marT="34290" marB="34290"/>
                </a:tc>
                <a:tc>
                  <a:txBody>
                    <a:bodyPr/>
                    <a:lstStyle/>
                    <a:p>
                      <a:r>
                        <a:rPr lang="en-US" sz="1100" i="0" dirty="0" smtClean="0"/>
                        <a:t>x</a:t>
                      </a:r>
                      <a:endParaRPr lang="en-US" sz="1100" i="0" dirty="0"/>
                    </a:p>
                  </a:txBody>
                  <a:tcPr marT="34290" marB="34290"/>
                </a:tc>
                <a:tc>
                  <a:txBody>
                    <a:bodyPr/>
                    <a:lstStyle/>
                    <a:p>
                      <a:endParaRPr lang="en-US" sz="1100" i="1"/>
                    </a:p>
                  </a:txBody>
                  <a:tcPr marT="34290" marB="34290"/>
                </a:tc>
                <a:tc>
                  <a:txBody>
                    <a:bodyPr/>
                    <a:lstStyle/>
                    <a:p>
                      <a:endParaRPr lang="en-US" sz="1100" i="1"/>
                    </a:p>
                  </a:txBody>
                  <a:tcPr marT="34290" marB="34290"/>
                </a:tc>
                <a:tc>
                  <a:txBody>
                    <a:bodyPr/>
                    <a:lstStyle/>
                    <a:p>
                      <a:endParaRPr lang="en-US" sz="1100" i="1"/>
                    </a:p>
                  </a:txBody>
                  <a:tcPr marT="34290" marB="34290"/>
                </a:tc>
                <a:tc>
                  <a:txBody>
                    <a:bodyPr/>
                    <a:lstStyle/>
                    <a:p>
                      <a:endParaRPr lang="en-US" sz="1100" i="1" dirty="0"/>
                    </a:p>
                  </a:txBody>
                  <a:tcPr marT="34290" marB="34290"/>
                </a:tc>
                <a:tc>
                  <a:txBody>
                    <a:bodyPr/>
                    <a:lstStyle/>
                    <a:p>
                      <a:endParaRPr lang="en-US" sz="1100" i="1" dirty="0"/>
                    </a:p>
                  </a:txBody>
                  <a:tcPr marT="34290" marB="34290"/>
                </a:tc>
                <a:tc>
                  <a:txBody>
                    <a:bodyPr/>
                    <a:lstStyle/>
                    <a:p>
                      <a:endParaRPr lang="en-US" sz="1100" i="1" dirty="0"/>
                    </a:p>
                  </a:txBody>
                  <a:tcPr marT="34290" marB="34290"/>
                </a:tc>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solidFill>
                  <a:srgbClr val="FFFF00"/>
                </a:solidFill>
              </a:rPr>
              <a:t>Self-Monitoring of Blood Glucose</a:t>
            </a:r>
            <a:br>
              <a:rPr lang="en-US" dirty="0" smtClean="0">
                <a:solidFill>
                  <a:srgbClr val="FFFF00"/>
                </a:solidFill>
              </a:rPr>
            </a:br>
            <a:r>
              <a:rPr lang="en-US" dirty="0" smtClean="0">
                <a:solidFill>
                  <a:srgbClr val="FFFF00"/>
                </a:solidFill>
              </a:rPr>
              <a:t>(SMBG)</a:t>
            </a:r>
            <a:endParaRPr lang="en-US" dirty="0">
              <a:solidFill>
                <a:srgbClr val="FFFF00"/>
              </a:solidFill>
            </a:endParaRPr>
          </a:p>
        </p:txBody>
      </p:sp>
      <p:sp>
        <p:nvSpPr>
          <p:cNvPr id="3" name="Subtitle 2"/>
          <p:cNvSpPr>
            <a:spLocks noGrp="1"/>
          </p:cNvSpPr>
          <p:nvPr>
            <p:ph type="subTitle" idx="1"/>
          </p:nvPr>
        </p:nvSpPr>
        <p:spPr>
          <a:xfrm>
            <a:off x="1371600" y="3543300"/>
            <a:ext cx="6400800" cy="1314450"/>
          </a:xfrm>
        </p:spPr>
        <p:txBody>
          <a:bodyPr>
            <a:normAutofit fontScale="92500" lnSpcReduction="10000"/>
          </a:bodyPr>
          <a:lstStyle/>
          <a:p>
            <a:pPr rtl="1"/>
            <a:r>
              <a:rPr lang="en-US" sz="2000" dirty="0" smtClean="0">
                <a:solidFill>
                  <a:srgbClr val="FFFF00"/>
                </a:solidFill>
                <a:cs typeface="B Nazanin" pitchFamily="2" charset="-78"/>
              </a:rPr>
              <a:t>Dr Sara </a:t>
            </a:r>
            <a:r>
              <a:rPr lang="en-US" sz="2000" dirty="0" err="1" smtClean="0">
                <a:solidFill>
                  <a:srgbClr val="FFFF00"/>
                </a:solidFill>
                <a:cs typeface="B Nazanin" pitchFamily="2" charset="-78"/>
              </a:rPr>
              <a:t>Kazempour</a:t>
            </a:r>
            <a:r>
              <a:rPr lang="en-US" sz="2000" dirty="0" smtClean="0">
                <a:solidFill>
                  <a:srgbClr val="FFFF00"/>
                </a:solidFill>
                <a:cs typeface="B Nazanin" pitchFamily="2" charset="-78"/>
              </a:rPr>
              <a:t> MD PhD</a:t>
            </a:r>
          </a:p>
          <a:p>
            <a:pPr rtl="1"/>
            <a:endParaRPr lang="en-US" sz="2000" dirty="0">
              <a:solidFill>
                <a:srgbClr val="FFFF00"/>
              </a:solidFill>
              <a:cs typeface="B Nazanin" pitchFamily="2" charset="-78"/>
            </a:endParaRPr>
          </a:p>
          <a:p>
            <a:pPr rtl="1"/>
            <a:r>
              <a:rPr lang="en-US" sz="2000" dirty="0" smtClean="0">
                <a:solidFill>
                  <a:srgbClr val="FFFF00"/>
                </a:solidFill>
                <a:cs typeface="B Nazanin" pitchFamily="2" charset="-78"/>
              </a:rPr>
              <a:t>Research Institute for Endocrine Sciences</a:t>
            </a:r>
          </a:p>
          <a:p>
            <a:pPr rtl="1"/>
            <a:r>
              <a:rPr lang="en-US" sz="2000" dirty="0" err="1" smtClean="0">
                <a:solidFill>
                  <a:srgbClr val="FFFF00"/>
                </a:solidFill>
                <a:cs typeface="B Nazanin" pitchFamily="2" charset="-78"/>
              </a:rPr>
              <a:t>Shahid</a:t>
            </a:r>
            <a:r>
              <a:rPr lang="en-US" sz="2000" dirty="0" smtClean="0">
                <a:solidFill>
                  <a:srgbClr val="FFFF00"/>
                </a:solidFill>
                <a:cs typeface="B Nazanin" pitchFamily="2" charset="-78"/>
              </a:rPr>
              <a:t> </a:t>
            </a:r>
            <a:r>
              <a:rPr lang="en-US" sz="2000" dirty="0" err="1" smtClean="0">
                <a:solidFill>
                  <a:srgbClr val="FFFF00"/>
                </a:solidFill>
                <a:cs typeface="B Nazanin" pitchFamily="2" charset="-78"/>
              </a:rPr>
              <a:t>Beheshti</a:t>
            </a:r>
            <a:r>
              <a:rPr lang="en-US" sz="2000" dirty="0" smtClean="0">
                <a:solidFill>
                  <a:srgbClr val="FFFF00"/>
                </a:solidFill>
                <a:cs typeface="B Nazanin" pitchFamily="2" charset="-78"/>
              </a:rPr>
              <a:t> University of Medical Sciences</a:t>
            </a:r>
          </a:p>
        </p:txBody>
      </p:sp>
      <p:sp>
        <p:nvSpPr>
          <p:cNvPr id="5" name="Donut 4"/>
          <p:cNvSpPr/>
          <p:nvPr/>
        </p:nvSpPr>
        <p:spPr>
          <a:xfrm>
            <a:off x="8077200" y="4457700"/>
            <a:ext cx="914400" cy="571500"/>
          </a:xfrm>
          <a:prstGeom prst="donut">
            <a:avLst>
              <a:gd name="adj" fmla="val 1227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SMBG Protocols</a:t>
            </a:r>
            <a:endParaRPr lang="en-US" dirty="0"/>
          </a:p>
        </p:txBody>
      </p:sp>
      <p:sp>
        <p:nvSpPr>
          <p:cNvPr id="3" name="Content Placeholder 2"/>
          <p:cNvSpPr>
            <a:spLocks noGrp="1"/>
          </p:cNvSpPr>
          <p:nvPr>
            <p:ph idx="1"/>
          </p:nvPr>
        </p:nvSpPr>
        <p:spPr/>
        <p:txBody>
          <a:bodyPr>
            <a:normAutofit/>
          </a:bodyPr>
          <a:lstStyle/>
          <a:p>
            <a:r>
              <a:rPr lang="en-US" sz="2400" dirty="0" smtClean="0">
                <a:solidFill>
                  <a:srgbClr val="FFFF00"/>
                </a:solidFill>
              </a:rPr>
              <a:t>Monitor </a:t>
            </a:r>
            <a:r>
              <a:rPr lang="en-US" sz="2400" dirty="0" err="1" smtClean="0">
                <a:solidFill>
                  <a:srgbClr val="FFFF00"/>
                </a:solidFill>
              </a:rPr>
              <a:t>preprandial</a:t>
            </a:r>
            <a:r>
              <a:rPr lang="en-US" sz="2400" dirty="0" smtClean="0">
                <a:solidFill>
                  <a:srgbClr val="FFFF00"/>
                </a:solidFill>
              </a:rPr>
              <a:t> /postprandial (largest meal first) during week and weekend for a few weeks and then change diet and exercise to optimize the result</a:t>
            </a:r>
          </a:p>
          <a:p>
            <a:r>
              <a:rPr lang="en-US" sz="2400" dirty="0" smtClean="0">
                <a:solidFill>
                  <a:srgbClr val="FFFF00"/>
                </a:solidFill>
              </a:rPr>
              <a:t>Then monitor </a:t>
            </a:r>
            <a:r>
              <a:rPr lang="en-US" sz="2400" dirty="0" err="1" smtClean="0">
                <a:solidFill>
                  <a:srgbClr val="FFFF00"/>
                </a:solidFill>
              </a:rPr>
              <a:t>preprandial</a:t>
            </a:r>
            <a:r>
              <a:rPr lang="en-US" sz="2400" dirty="0" smtClean="0">
                <a:solidFill>
                  <a:srgbClr val="FFFF00"/>
                </a:solidFill>
              </a:rPr>
              <a:t>/postprandial glucose at another meal and repeat it.</a:t>
            </a:r>
          </a:p>
          <a:p>
            <a:endParaRPr lang="en-US" sz="2400" dirty="0"/>
          </a:p>
        </p:txBody>
      </p:sp>
      <p:graphicFrame>
        <p:nvGraphicFramePr>
          <p:cNvPr id="5" name="Table 4"/>
          <p:cNvGraphicFramePr>
            <a:graphicFrameLocks noGrp="1"/>
          </p:cNvGraphicFramePr>
          <p:nvPr/>
        </p:nvGraphicFramePr>
        <p:xfrm>
          <a:off x="3733801" y="2514600"/>
          <a:ext cx="5333997" cy="2048929"/>
        </p:xfrm>
        <a:graphic>
          <a:graphicData uri="http://schemas.openxmlformats.org/drawingml/2006/table">
            <a:tbl>
              <a:tblPr firstRow="1" bandRow="1">
                <a:tableStyleId>{93296810-A885-4BE3-A3E7-6D5BEEA58F35}</a:tableStyleId>
              </a:tblPr>
              <a:tblGrid>
                <a:gridCol w="1066799"/>
                <a:gridCol w="533400"/>
                <a:gridCol w="609600"/>
                <a:gridCol w="533400"/>
                <a:gridCol w="609600"/>
                <a:gridCol w="490817"/>
                <a:gridCol w="627530"/>
                <a:gridCol w="862851"/>
              </a:tblGrid>
              <a:tr h="388620">
                <a:tc>
                  <a:txBody>
                    <a:bodyPr/>
                    <a:lstStyle/>
                    <a:p>
                      <a:endParaRPr lang="en-US" sz="1100" i="1" dirty="0"/>
                    </a:p>
                  </a:txBody>
                  <a:tcPr marT="34290" marB="34290"/>
                </a:tc>
                <a:tc>
                  <a:txBody>
                    <a:bodyPr/>
                    <a:lstStyle/>
                    <a:p>
                      <a:r>
                        <a:rPr lang="en-US" sz="1100" dirty="0" smtClean="0"/>
                        <a:t>Pre-B</a:t>
                      </a:r>
                      <a:endParaRPr lang="en-US" sz="1100" i="1" dirty="0"/>
                    </a:p>
                  </a:txBody>
                  <a:tcPr marT="34290" marB="34290"/>
                </a:tc>
                <a:tc>
                  <a:txBody>
                    <a:bodyPr/>
                    <a:lstStyle/>
                    <a:p>
                      <a:r>
                        <a:rPr lang="en-US" sz="1100" dirty="0" smtClean="0"/>
                        <a:t>Post-B</a:t>
                      </a:r>
                      <a:endParaRPr lang="en-US" sz="1100" i="1" dirty="0"/>
                    </a:p>
                  </a:txBody>
                  <a:tcPr marT="34290" marB="34290"/>
                </a:tc>
                <a:tc>
                  <a:txBody>
                    <a:bodyPr/>
                    <a:lstStyle/>
                    <a:p>
                      <a:r>
                        <a:rPr lang="en-US" sz="1100" dirty="0" smtClean="0"/>
                        <a:t>Pre-L</a:t>
                      </a:r>
                      <a:endParaRPr lang="en-US" sz="1100" i="1" dirty="0"/>
                    </a:p>
                  </a:txBody>
                  <a:tcPr marT="34290" marB="34290"/>
                </a:tc>
                <a:tc>
                  <a:txBody>
                    <a:bodyPr/>
                    <a:lstStyle/>
                    <a:p>
                      <a:r>
                        <a:rPr lang="en-US" sz="1100" dirty="0" smtClean="0"/>
                        <a:t>Post-L</a:t>
                      </a:r>
                      <a:endParaRPr lang="en-US" sz="1100" i="1" dirty="0"/>
                    </a:p>
                  </a:txBody>
                  <a:tcPr marT="34290" marB="34290"/>
                </a:tc>
                <a:tc>
                  <a:txBody>
                    <a:bodyPr/>
                    <a:lstStyle/>
                    <a:p>
                      <a:r>
                        <a:rPr lang="en-US" sz="1100" dirty="0" smtClean="0"/>
                        <a:t>Pre-D</a:t>
                      </a:r>
                      <a:endParaRPr lang="en-US" sz="1100" i="1" dirty="0"/>
                    </a:p>
                  </a:txBody>
                  <a:tcPr marT="34290" marB="34290"/>
                </a:tc>
                <a:tc>
                  <a:txBody>
                    <a:bodyPr/>
                    <a:lstStyle/>
                    <a:p>
                      <a:r>
                        <a:rPr lang="en-US" sz="1100" dirty="0" smtClean="0"/>
                        <a:t>Post-D</a:t>
                      </a:r>
                      <a:endParaRPr lang="en-US" sz="1100" i="1" dirty="0"/>
                    </a:p>
                  </a:txBody>
                  <a:tcPr marT="34290" marB="34290"/>
                </a:tc>
                <a:tc>
                  <a:txBody>
                    <a:bodyPr/>
                    <a:lstStyle/>
                    <a:p>
                      <a:r>
                        <a:rPr lang="en-US" sz="1100" dirty="0" smtClean="0"/>
                        <a:t>Bedtime</a:t>
                      </a:r>
                      <a:endParaRPr lang="en-US" sz="1100" i="1" dirty="0"/>
                    </a:p>
                  </a:txBody>
                  <a:tcPr marT="34290" marB="34290"/>
                </a:tc>
              </a:tr>
              <a:tr h="228600">
                <a:tc>
                  <a:txBody>
                    <a:bodyPr/>
                    <a:lstStyle/>
                    <a:p>
                      <a:r>
                        <a:rPr lang="en-US" sz="1100" dirty="0" smtClean="0"/>
                        <a:t>Monday</a:t>
                      </a:r>
                      <a:endParaRPr lang="en-US" sz="1100" i="1" dirty="0"/>
                    </a:p>
                  </a:txBody>
                  <a:tcPr marT="34290" marB="34290"/>
                </a:tc>
                <a:tc>
                  <a:txBody>
                    <a:bodyPr/>
                    <a:lstStyle/>
                    <a:p>
                      <a:endParaRPr lang="en-US" sz="1100" i="1"/>
                    </a:p>
                  </a:txBody>
                  <a:tcPr marT="34290" marB="34290"/>
                </a:tc>
                <a:tc>
                  <a:txBody>
                    <a:bodyPr/>
                    <a:lstStyle/>
                    <a:p>
                      <a:endParaRPr lang="en-US" sz="1100" i="1"/>
                    </a:p>
                  </a:txBody>
                  <a:tcPr marT="34290" marB="34290"/>
                </a:tc>
                <a:tc>
                  <a:txBody>
                    <a:bodyPr/>
                    <a:lstStyle/>
                    <a:p>
                      <a:endParaRPr lang="en-US" sz="1100" i="1" dirty="0"/>
                    </a:p>
                  </a:txBody>
                  <a:tcPr marT="34290" marB="34290"/>
                </a:tc>
                <a:tc>
                  <a:txBody>
                    <a:bodyPr/>
                    <a:lstStyle/>
                    <a:p>
                      <a:endParaRPr lang="en-US" sz="1100" i="1"/>
                    </a:p>
                  </a:txBody>
                  <a:tcPr marT="34290" marB="34290"/>
                </a:tc>
                <a:tc>
                  <a:txBody>
                    <a:bodyPr/>
                    <a:lstStyle/>
                    <a:p>
                      <a:endParaRPr lang="en-US" sz="1100" i="1"/>
                    </a:p>
                  </a:txBody>
                  <a:tcPr marT="34290" marB="34290"/>
                </a:tc>
                <a:tc>
                  <a:txBody>
                    <a:bodyPr/>
                    <a:lstStyle/>
                    <a:p>
                      <a:endParaRPr lang="en-US" sz="1100" i="1"/>
                    </a:p>
                  </a:txBody>
                  <a:tcPr marT="34290" marB="34290"/>
                </a:tc>
                <a:tc>
                  <a:txBody>
                    <a:bodyPr/>
                    <a:lstStyle/>
                    <a:p>
                      <a:endParaRPr lang="en-US" sz="1100" i="1"/>
                    </a:p>
                  </a:txBody>
                  <a:tcPr marT="34290" marB="34290"/>
                </a:tc>
              </a:tr>
              <a:tr h="228600">
                <a:tc>
                  <a:txBody>
                    <a:bodyPr/>
                    <a:lstStyle/>
                    <a:p>
                      <a:r>
                        <a:rPr lang="en-US" sz="1100" dirty="0" smtClean="0"/>
                        <a:t>Tuesday</a:t>
                      </a:r>
                      <a:endParaRPr lang="en-US" sz="1100" i="1" dirty="0"/>
                    </a:p>
                  </a:txBody>
                  <a:tcPr marT="34290" marB="34290"/>
                </a:tc>
                <a:tc>
                  <a:txBody>
                    <a:bodyPr/>
                    <a:lstStyle/>
                    <a:p>
                      <a:endParaRPr lang="en-US" sz="1100" i="1" dirty="0"/>
                    </a:p>
                  </a:txBody>
                  <a:tcPr marT="34290" marB="34290"/>
                </a:tc>
                <a:tc>
                  <a:txBody>
                    <a:bodyPr/>
                    <a:lstStyle/>
                    <a:p>
                      <a:endParaRPr lang="en-US" sz="1100" i="1"/>
                    </a:p>
                  </a:txBody>
                  <a:tcPr marT="34290" marB="34290"/>
                </a:tc>
                <a:tc>
                  <a:txBody>
                    <a:bodyPr/>
                    <a:lstStyle/>
                    <a:p>
                      <a:r>
                        <a:rPr lang="en-US" sz="1100" i="1" dirty="0" smtClean="0"/>
                        <a:t>x</a:t>
                      </a:r>
                      <a:endParaRPr lang="en-US" sz="1100" i="1" dirty="0"/>
                    </a:p>
                  </a:txBody>
                  <a:tcPr marT="34290" marB="34290"/>
                </a:tc>
                <a:tc>
                  <a:txBody>
                    <a:bodyPr/>
                    <a:lstStyle/>
                    <a:p>
                      <a:r>
                        <a:rPr lang="en-US" sz="1100" i="1" dirty="0" smtClean="0"/>
                        <a:t>x</a:t>
                      </a:r>
                      <a:endParaRPr lang="en-US" sz="1100" i="1" dirty="0"/>
                    </a:p>
                  </a:txBody>
                  <a:tcPr marT="34290" marB="34290"/>
                </a:tc>
                <a:tc>
                  <a:txBody>
                    <a:bodyPr/>
                    <a:lstStyle/>
                    <a:p>
                      <a:endParaRPr lang="en-US" sz="1100" i="1" dirty="0"/>
                    </a:p>
                  </a:txBody>
                  <a:tcPr marT="34290" marB="34290"/>
                </a:tc>
                <a:tc>
                  <a:txBody>
                    <a:bodyPr/>
                    <a:lstStyle/>
                    <a:p>
                      <a:endParaRPr lang="en-US" sz="1100" i="1" dirty="0"/>
                    </a:p>
                  </a:txBody>
                  <a:tcPr marT="34290" marB="34290"/>
                </a:tc>
                <a:tc>
                  <a:txBody>
                    <a:bodyPr/>
                    <a:lstStyle/>
                    <a:p>
                      <a:endParaRPr lang="en-US" sz="1100" i="1"/>
                    </a:p>
                  </a:txBody>
                  <a:tcPr marT="34290" marB="34290"/>
                </a:tc>
              </a:tr>
              <a:tr h="288709">
                <a:tc>
                  <a:txBody>
                    <a:bodyPr/>
                    <a:lstStyle/>
                    <a:p>
                      <a:r>
                        <a:rPr lang="en-US" sz="1100" dirty="0" smtClean="0"/>
                        <a:t>Wednesday</a:t>
                      </a:r>
                      <a:endParaRPr lang="en-US" sz="1100" i="1" dirty="0"/>
                    </a:p>
                  </a:txBody>
                  <a:tcPr marT="34290" marB="34290"/>
                </a:tc>
                <a:tc>
                  <a:txBody>
                    <a:bodyPr/>
                    <a:lstStyle/>
                    <a:p>
                      <a:endParaRPr lang="en-US" sz="1100" i="1"/>
                    </a:p>
                  </a:txBody>
                  <a:tcPr marT="34290" marB="34290"/>
                </a:tc>
                <a:tc>
                  <a:txBody>
                    <a:bodyPr/>
                    <a:lstStyle/>
                    <a:p>
                      <a:endParaRPr lang="en-US" sz="1100" i="1"/>
                    </a:p>
                  </a:txBody>
                  <a:tcPr marT="34290" marB="34290"/>
                </a:tc>
                <a:tc>
                  <a:txBody>
                    <a:bodyPr/>
                    <a:lstStyle/>
                    <a:p>
                      <a:r>
                        <a:rPr lang="en-US" sz="1100" i="1" dirty="0" smtClean="0"/>
                        <a:t>x</a:t>
                      </a:r>
                      <a:endParaRPr lang="en-US" sz="1100" i="1" dirty="0"/>
                    </a:p>
                  </a:txBody>
                  <a:tcPr marT="34290" marB="34290"/>
                </a:tc>
                <a:tc>
                  <a:txBody>
                    <a:bodyPr/>
                    <a:lstStyle/>
                    <a:p>
                      <a:r>
                        <a:rPr lang="en-US" sz="1100" i="1" dirty="0" smtClean="0"/>
                        <a:t>x</a:t>
                      </a:r>
                      <a:endParaRPr lang="en-US" sz="1100" i="1" dirty="0"/>
                    </a:p>
                  </a:txBody>
                  <a:tcPr marT="34290" marB="34290"/>
                </a:tc>
                <a:tc>
                  <a:txBody>
                    <a:bodyPr/>
                    <a:lstStyle/>
                    <a:p>
                      <a:endParaRPr lang="en-US" sz="1100" i="1"/>
                    </a:p>
                  </a:txBody>
                  <a:tcPr marT="34290" marB="34290"/>
                </a:tc>
                <a:tc>
                  <a:txBody>
                    <a:bodyPr/>
                    <a:lstStyle/>
                    <a:p>
                      <a:endParaRPr lang="en-US" sz="1100" i="1"/>
                    </a:p>
                  </a:txBody>
                  <a:tcPr marT="34290" marB="34290"/>
                </a:tc>
                <a:tc>
                  <a:txBody>
                    <a:bodyPr/>
                    <a:lstStyle/>
                    <a:p>
                      <a:endParaRPr lang="en-US" sz="1100" i="1"/>
                    </a:p>
                  </a:txBody>
                  <a:tcPr marT="34290" marB="34290"/>
                </a:tc>
              </a:tr>
              <a:tr h="228600">
                <a:tc>
                  <a:txBody>
                    <a:bodyPr/>
                    <a:lstStyle/>
                    <a:p>
                      <a:r>
                        <a:rPr lang="en-US" sz="1100" dirty="0" smtClean="0"/>
                        <a:t>Thursday</a:t>
                      </a:r>
                      <a:endParaRPr lang="en-US" sz="1100" i="1" dirty="0"/>
                    </a:p>
                  </a:txBody>
                  <a:tcPr marT="34290" marB="34290"/>
                </a:tc>
                <a:tc>
                  <a:txBody>
                    <a:bodyPr/>
                    <a:lstStyle/>
                    <a:p>
                      <a:endParaRPr lang="en-US" sz="1100" i="1"/>
                    </a:p>
                  </a:txBody>
                  <a:tcPr marT="34290" marB="34290"/>
                </a:tc>
                <a:tc>
                  <a:txBody>
                    <a:bodyPr/>
                    <a:lstStyle/>
                    <a:p>
                      <a:endParaRPr lang="en-US" sz="1100" i="1"/>
                    </a:p>
                  </a:txBody>
                  <a:tcPr marT="34290" marB="34290"/>
                </a:tc>
                <a:tc>
                  <a:txBody>
                    <a:bodyPr/>
                    <a:lstStyle/>
                    <a:p>
                      <a:endParaRPr lang="en-US" sz="1100" i="1"/>
                    </a:p>
                  </a:txBody>
                  <a:tcPr marT="34290" marB="34290"/>
                </a:tc>
                <a:tc>
                  <a:txBody>
                    <a:bodyPr/>
                    <a:lstStyle/>
                    <a:p>
                      <a:endParaRPr lang="en-US" sz="1100" i="1"/>
                    </a:p>
                  </a:txBody>
                  <a:tcPr marT="34290" marB="34290"/>
                </a:tc>
                <a:tc>
                  <a:txBody>
                    <a:bodyPr/>
                    <a:lstStyle/>
                    <a:p>
                      <a:endParaRPr lang="en-US" sz="1100" i="1"/>
                    </a:p>
                  </a:txBody>
                  <a:tcPr marT="34290" marB="34290"/>
                </a:tc>
                <a:tc>
                  <a:txBody>
                    <a:bodyPr/>
                    <a:lstStyle/>
                    <a:p>
                      <a:endParaRPr lang="en-US" sz="1100" i="1"/>
                    </a:p>
                  </a:txBody>
                  <a:tcPr marT="34290" marB="34290"/>
                </a:tc>
                <a:tc>
                  <a:txBody>
                    <a:bodyPr/>
                    <a:lstStyle/>
                    <a:p>
                      <a:endParaRPr lang="en-US" sz="1100" i="1"/>
                    </a:p>
                  </a:txBody>
                  <a:tcPr marT="34290" marB="34290"/>
                </a:tc>
              </a:tr>
              <a:tr h="228600">
                <a:tc>
                  <a:txBody>
                    <a:bodyPr/>
                    <a:lstStyle/>
                    <a:p>
                      <a:r>
                        <a:rPr lang="en-US" sz="1100" dirty="0" smtClean="0"/>
                        <a:t>Friday</a:t>
                      </a:r>
                      <a:endParaRPr lang="en-US" sz="1100" i="1" dirty="0"/>
                    </a:p>
                  </a:txBody>
                  <a:tcPr marT="34290" marB="34290"/>
                </a:tc>
                <a:tc>
                  <a:txBody>
                    <a:bodyPr/>
                    <a:lstStyle/>
                    <a:p>
                      <a:endParaRPr lang="en-US" sz="1100" i="1" dirty="0"/>
                    </a:p>
                  </a:txBody>
                  <a:tcPr marT="34290" marB="34290"/>
                </a:tc>
                <a:tc>
                  <a:txBody>
                    <a:bodyPr/>
                    <a:lstStyle/>
                    <a:p>
                      <a:endParaRPr lang="en-US" sz="1100" i="1"/>
                    </a:p>
                  </a:txBody>
                  <a:tcPr marT="34290" marB="34290"/>
                </a:tc>
                <a:tc>
                  <a:txBody>
                    <a:bodyPr/>
                    <a:lstStyle/>
                    <a:p>
                      <a:endParaRPr lang="en-US" sz="1100" i="1"/>
                    </a:p>
                  </a:txBody>
                  <a:tcPr marT="34290" marB="34290"/>
                </a:tc>
                <a:tc>
                  <a:txBody>
                    <a:bodyPr/>
                    <a:lstStyle/>
                    <a:p>
                      <a:endParaRPr lang="en-US" sz="1100" i="1"/>
                    </a:p>
                  </a:txBody>
                  <a:tcPr marT="34290" marB="34290"/>
                </a:tc>
                <a:tc>
                  <a:txBody>
                    <a:bodyPr/>
                    <a:lstStyle/>
                    <a:p>
                      <a:endParaRPr lang="en-US" sz="1100" i="1" dirty="0"/>
                    </a:p>
                  </a:txBody>
                  <a:tcPr marT="34290" marB="34290"/>
                </a:tc>
                <a:tc>
                  <a:txBody>
                    <a:bodyPr/>
                    <a:lstStyle/>
                    <a:p>
                      <a:endParaRPr lang="en-US" sz="1100" i="1" dirty="0"/>
                    </a:p>
                  </a:txBody>
                  <a:tcPr marT="34290" marB="34290"/>
                </a:tc>
                <a:tc>
                  <a:txBody>
                    <a:bodyPr/>
                    <a:lstStyle/>
                    <a:p>
                      <a:endParaRPr lang="en-US" sz="1100" i="1"/>
                    </a:p>
                  </a:txBody>
                  <a:tcPr marT="34290" marB="34290"/>
                </a:tc>
              </a:tr>
              <a:tr h="228600">
                <a:tc>
                  <a:txBody>
                    <a:bodyPr/>
                    <a:lstStyle/>
                    <a:p>
                      <a:r>
                        <a:rPr lang="en-US" sz="1100" dirty="0" smtClean="0"/>
                        <a:t>Saturday</a:t>
                      </a:r>
                      <a:endParaRPr lang="en-US" sz="1100" i="1" dirty="0"/>
                    </a:p>
                  </a:txBody>
                  <a:tcPr marT="34290" marB="34290"/>
                </a:tc>
                <a:tc>
                  <a:txBody>
                    <a:bodyPr/>
                    <a:lstStyle/>
                    <a:p>
                      <a:endParaRPr lang="en-US" sz="1100" i="1"/>
                    </a:p>
                  </a:txBody>
                  <a:tcPr marT="34290" marB="34290"/>
                </a:tc>
                <a:tc>
                  <a:txBody>
                    <a:bodyPr/>
                    <a:lstStyle/>
                    <a:p>
                      <a:endParaRPr lang="en-US" sz="1100" i="1"/>
                    </a:p>
                  </a:txBody>
                  <a:tcPr marT="34290" marB="34290"/>
                </a:tc>
                <a:tc>
                  <a:txBody>
                    <a:bodyPr/>
                    <a:lstStyle/>
                    <a:p>
                      <a:endParaRPr lang="en-US" sz="1100" i="1" dirty="0"/>
                    </a:p>
                  </a:txBody>
                  <a:tcPr marT="34290" marB="34290"/>
                </a:tc>
                <a:tc>
                  <a:txBody>
                    <a:bodyPr/>
                    <a:lstStyle/>
                    <a:p>
                      <a:endParaRPr lang="en-US" sz="1100" i="1" dirty="0"/>
                    </a:p>
                  </a:txBody>
                  <a:tcPr marT="34290" marB="34290"/>
                </a:tc>
                <a:tc>
                  <a:txBody>
                    <a:bodyPr/>
                    <a:lstStyle/>
                    <a:p>
                      <a:endParaRPr lang="en-US" sz="1100" i="1"/>
                    </a:p>
                  </a:txBody>
                  <a:tcPr marT="34290" marB="34290"/>
                </a:tc>
                <a:tc>
                  <a:txBody>
                    <a:bodyPr/>
                    <a:lstStyle/>
                    <a:p>
                      <a:endParaRPr lang="en-US" sz="1100" i="1"/>
                    </a:p>
                  </a:txBody>
                  <a:tcPr marT="34290" marB="34290"/>
                </a:tc>
                <a:tc>
                  <a:txBody>
                    <a:bodyPr/>
                    <a:lstStyle/>
                    <a:p>
                      <a:endParaRPr lang="en-US" sz="1100" i="1"/>
                    </a:p>
                  </a:txBody>
                  <a:tcPr marT="34290" marB="34290"/>
                </a:tc>
              </a:tr>
              <a:tr h="228600">
                <a:tc>
                  <a:txBody>
                    <a:bodyPr/>
                    <a:lstStyle/>
                    <a:p>
                      <a:r>
                        <a:rPr lang="en-US" sz="1100" dirty="0" smtClean="0"/>
                        <a:t>Sunday</a:t>
                      </a:r>
                      <a:endParaRPr lang="en-US" sz="1100" i="1" dirty="0"/>
                    </a:p>
                  </a:txBody>
                  <a:tcPr marT="34290" marB="34290"/>
                </a:tc>
                <a:tc>
                  <a:txBody>
                    <a:bodyPr/>
                    <a:lstStyle/>
                    <a:p>
                      <a:endParaRPr lang="en-US" sz="1100" i="0" dirty="0"/>
                    </a:p>
                  </a:txBody>
                  <a:tcPr marT="34290" marB="34290"/>
                </a:tc>
                <a:tc>
                  <a:txBody>
                    <a:bodyPr/>
                    <a:lstStyle/>
                    <a:p>
                      <a:endParaRPr lang="en-US" sz="1100" i="1"/>
                    </a:p>
                  </a:txBody>
                  <a:tcPr marT="34290" marB="34290"/>
                </a:tc>
                <a:tc>
                  <a:txBody>
                    <a:bodyPr/>
                    <a:lstStyle/>
                    <a:p>
                      <a:r>
                        <a:rPr lang="en-US" sz="1100" i="1" dirty="0" smtClean="0"/>
                        <a:t>x</a:t>
                      </a:r>
                      <a:endParaRPr lang="en-US" sz="1100" i="1" dirty="0"/>
                    </a:p>
                  </a:txBody>
                  <a:tcPr marT="34290" marB="34290"/>
                </a:tc>
                <a:tc>
                  <a:txBody>
                    <a:bodyPr/>
                    <a:lstStyle/>
                    <a:p>
                      <a:r>
                        <a:rPr lang="en-US" sz="1100" i="1" dirty="0" smtClean="0"/>
                        <a:t>x</a:t>
                      </a:r>
                      <a:endParaRPr lang="en-US" sz="1100" i="1" dirty="0"/>
                    </a:p>
                  </a:txBody>
                  <a:tcPr marT="34290" marB="34290"/>
                </a:tc>
                <a:tc>
                  <a:txBody>
                    <a:bodyPr/>
                    <a:lstStyle/>
                    <a:p>
                      <a:endParaRPr lang="en-US" sz="1100" i="1" dirty="0"/>
                    </a:p>
                  </a:txBody>
                  <a:tcPr marT="34290" marB="34290"/>
                </a:tc>
                <a:tc>
                  <a:txBody>
                    <a:bodyPr/>
                    <a:lstStyle/>
                    <a:p>
                      <a:endParaRPr lang="en-US" sz="1100" i="1" dirty="0"/>
                    </a:p>
                  </a:txBody>
                  <a:tcPr marT="34290" marB="34290"/>
                </a:tc>
                <a:tc>
                  <a:txBody>
                    <a:bodyPr/>
                    <a:lstStyle/>
                    <a:p>
                      <a:endParaRPr lang="en-US" sz="1100" i="1" dirty="0"/>
                    </a:p>
                  </a:txBody>
                  <a:tcPr marT="34290" marB="34290"/>
                </a:tc>
              </a:tr>
            </a:tbl>
          </a:graphicData>
        </a:graphic>
      </p:graphicFrame>
      <p:graphicFrame>
        <p:nvGraphicFramePr>
          <p:cNvPr id="7" name="Table 6"/>
          <p:cNvGraphicFramePr>
            <a:graphicFrameLocks noGrp="1"/>
          </p:cNvGraphicFramePr>
          <p:nvPr/>
        </p:nvGraphicFramePr>
        <p:xfrm>
          <a:off x="304801" y="2971800"/>
          <a:ext cx="5333997" cy="2048929"/>
        </p:xfrm>
        <a:graphic>
          <a:graphicData uri="http://schemas.openxmlformats.org/drawingml/2006/table">
            <a:tbl>
              <a:tblPr firstRow="1" bandRow="1">
                <a:tableStyleId>{93296810-A885-4BE3-A3E7-6D5BEEA58F35}</a:tableStyleId>
              </a:tblPr>
              <a:tblGrid>
                <a:gridCol w="1066799"/>
                <a:gridCol w="533400"/>
                <a:gridCol w="609600"/>
                <a:gridCol w="533400"/>
                <a:gridCol w="609600"/>
                <a:gridCol w="490817"/>
                <a:gridCol w="627530"/>
                <a:gridCol w="862851"/>
              </a:tblGrid>
              <a:tr h="388620">
                <a:tc>
                  <a:txBody>
                    <a:bodyPr/>
                    <a:lstStyle/>
                    <a:p>
                      <a:endParaRPr lang="en-US" sz="1100" i="1" dirty="0"/>
                    </a:p>
                  </a:txBody>
                  <a:tcPr marT="34290" marB="34290"/>
                </a:tc>
                <a:tc>
                  <a:txBody>
                    <a:bodyPr/>
                    <a:lstStyle/>
                    <a:p>
                      <a:r>
                        <a:rPr lang="en-US" sz="1100" dirty="0" smtClean="0"/>
                        <a:t>Pre-B</a:t>
                      </a:r>
                      <a:endParaRPr lang="en-US" sz="1100" i="1" dirty="0"/>
                    </a:p>
                  </a:txBody>
                  <a:tcPr marT="34290" marB="34290"/>
                </a:tc>
                <a:tc>
                  <a:txBody>
                    <a:bodyPr/>
                    <a:lstStyle/>
                    <a:p>
                      <a:r>
                        <a:rPr lang="en-US" sz="1100" dirty="0" smtClean="0"/>
                        <a:t>Post-B</a:t>
                      </a:r>
                      <a:endParaRPr lang="en-US" sz="1100" i="1" dirty="0"/>
                    </a:p>
                  </a:txBody>
                  <a:tcPr marT="34290" marB="34290"/>
                </a:tc>
                <a:tc>
                  <a:txBody>
                    <a:bodyPr/>
                    <a:lstStyle/>
                    <a:p>
                      <a:r>
                        <a:rPr lang="en-US" sz="1100" dirty="0" smtClean="0"/>
                        <a:t>Pre-L</a:t>
                      </a:r>
                      <a:endParaRPr lang="en-US" sz="1100" i="1" dirty="0"/>
                    </a:p>
                  </a:txBody>
                  <a:tcPr marT="34290" marB="34290"/>
                </a:tc>
                <a:tc>
                  <a:txBody>
                    <a:bodyPr/>
                    <a:lstStyle/>
                    <a:p>
                      <a:r>
                        <a:rPr lang="en-US" sz="1100" dirty="0" smtClean="0"/>
                        <a:t>Post-L</a:t>
                      </a:r>
                      <a:endParaRPr lang="en-US" sz="1100" i="1" dirty="0"/>
                    </a:p>
                  </a:txBody>
                  <a:tcPr marT="34290" marB="34290"/>
                </a:tc>
                <a:tc>
                  <a:txBody>
                    <a:bodyPr/>
                    <a:lstStyle/>
                    <a:p>
                      <a:r>
                        <a:rPr lang="en-US" sz="1100" dirty="0" smtClean="0"/>
                        <a:t>Pre-D</a:t>
                      </a:r>
                      <a:endParaRPr lang="en-US" sz="1100" i="1" dirty="0"/>
                    </a:p>
                  </a:txBody>
                  <a:tcPr marT="34290" marB="34290"/>
                </a:tc>
                <a:tc>
                  <a:txBody>
                    <a:bodyPr/>
                    <a:lstStyle/>
                    <a:p>
                      <a:r>
                        <a:rPr lang="en-US" sz="1100" dirty="0" smtClean="0"/>
                        <a:t>Post-D</a:t>
                      </a:r>
                      <a:endParaRPr lang="en-US" sz="1100" i="1" dirty="0"/>
                    </a:p>
                  </a:txBody>
                  <a:tcPr marT="34290" marB="34290"/>
                </a:tc>
                <a:tc>
                  <a:txBody>
                    <a:bodyPr/>
                    <a:lstStyle/>
                    <a:p>
                      <a:r>
                        <a:rPr lang="en-US" sz="1100" dirty="0" smtClean="0"/>
                        <a:t>Bedtime</a:t>
                      </a:r>
                      <a:endParaRPr lang="en-US" sz="1100" i="1" dirty="0"/>
                    </a:p>
                  </a:txBody>
                  <a:tcPr marT="34290" marB="34290"/>
                </a:tc>
              </a:tr>
              <a:tr h="228600">
                <a:tc>
                  <a:txBody>
                    <a:bodyPr/>
                    <a:lstStyle/>
                    <a:p>
                      <a:r>
                        <a:rPr lang="en-US" sz="1100" dirty="0" smtClean="0"/>
                        <a:t>Monday</a:t>
                      </a:r>
                      <a:endParaRPr lang="en-US" sz="1100" i="1" dirty="0"/>
                    </a:p>
                  </a:txBody>
                  <a:tcPr marT="34290" marB="34290"/>
                </a:tc>
                <a:tc>
                  <a:txBody>
                    <a:bodyPr/>
                    <a:lstStyle/>
                    <a:p>
                      <a:endParaRPr lang="en-US" sz="1100" i="1"/>
                    </a:p>
                  </a:txBody>
                  <a:tcPr marT="34290" marB="34290"/>
                </a:tc>
                <a:tc>
                  <a:txBody>
                    <a:bodyPr/>
                    <a:lstStyle/>
                    <a:p>
                      <a:endParaRPr lang="en-US" sz="1100" i="1" dirty="0"/>
                    </a:p>
                  </a:txBody>
                  <a:tcPr marT="34290" marB="34290"/>
                </a:tc>
                <a:tc>
                  <a:txBody>
                    <a:bodyPr/>
                    <a:lstStyle/>
                    <a:p>
                      <a:endParaRPr lang="en-US" sz="1100" i="1"/>
                    </a:p>
                  </a:txBody>
                  <a:tcPr marT="34290" marB="34290"/>
                </a:tc>
                <a:tc>
                  <a:txBody>
                    <a:bodyPr/>
                    <a:lstStyle/>
                    <a:p>
                      <a:endParaRPr lang="en-US" sz="1100" i="1"/>
                    </a:p>
                  </a:txBody>
                  <a:tcPr marT="34290" marB="34290"/>
                </a:tc>
                <a:tc>
                  <a:txBody>
                    <a:bodyPr/>
                    <a:lstStyle/>
                    <a:p>
                      <a:r>
                        <a:rPr lang="en-US" sz="1100" i="1" dirty="0" smtClean="0"/>
                        <a:t>x</a:t>
                      </a:r>
                      <a:endParaRPr lang="en-US" sz="1100" i="1" dirty="0"/>
                    </a:p>
                  </a:txBody>
                  <a:tcPr marT="34290" marB="34290"/>
                </a:tc>
                <a:tc>
                  <a:txBody>
                    <a:bodyPr/>
                    <a:lstStyle/>
                    <a:p>
                      <a:r>
                        <a:rPr lang="en-US" sz="1100" i="1" dirty="0" smtClean="0"/>
                        <a:t>x</a:t>
                      </a:r>
                      <a:endParaRPr lang="en-US" sz="1100" i="1" dirty="0"/>
                    </a:p>
                  </a:txBody>
                  <a:tcPr marT="34290" marB="34290"/>
                </a:tc>
                <a:tc>
                  <a:txBody>
                    <a:bodyPr/>
                    <a:lstStyle/>
                    <a:p>
                      <a:endParaRPr lang="en-US" sz="1100" i="1"/>
                    </a:p>
                  </a:txBody>
                  <a:tcPr marT="34290" marB="34290"/>
                </a:tc>
              </a:tr>
              <a:tr h="228600">
                <a:tc>
                  <a:txBody>
                    <a:bodyPr/>
                    <a:lstStyle/>
                    <a:p>
                      <a:r>
                        <a:rPr lang="en-US" sz="1100" dirty="0" smtClean="0"/>
                        <a:t>Tuesday</a:t>
                      </a:r>
                      <a:endParaRPr lang="en-US" sz="1100" i="1" dirty="0"/>
                    </a:p>
                  </a:txBody>
                  <a:tcPr marT="34290" marB="34290"/>
                </a:tc>
                <a:tc>
                  <a:txBody>
                    <a:bodyPr/>
                    <a:lstStyle/>
                    <a:p>
                      <a:endParaRPr lang="en-US" sz="1100" i="1" dirty="0"/>
                    </a:p>
                  </a:txBody>
                  <a:tcPr marT="34290" marB="34290"/>
                </a:tc>
                <a:tc>
                  <a:txBody>
                    <a:bodyPr/>
                    <a:lstStyle/>
                    <a:p>
                      <a:endParaRPr lang="en-US" sz="1100" i="1" dirty="0"/>
                    </a:p>
                  </a:txBody>
                  <a:tcPr marT="34290" marB="34290"/>
                </a:tc>
                <a:tc>
                  <a:txBody>
                    <a:bodyPr/>
                    <a:lstStyle/>
                    <a:p>
                      <a:endParaRPr lang="en-US" sz="1100" i="1"/>
                    </a:p>
                  </a:txBody>
                  <a:tcPr marT="34290" marB="34290"/>
                </a:tc>
                <a:tc>
                  <a:txBody>
                    <a:bodyPr/>
                    <a:lstStyle/>
                    <a:p>
                      <a:endParaRPr lang="en-US" sz="1100" i="1"/>
                    </a:p>
                  </a:txBody>
                  <a:tcPr marT="34290" marB="34290"/>
                </a:tc>
                <a:tc>
                  <a:txBody>
                    <a:bodyPr/>
                    <a:lstStyle/>
                    <a:p>
                      <a:endParaRPr lang="en-US" sz="1100" i="1" dirty="0"/>
                    </a:p>
                  </a:txBody>
                  <a:tcPr marT="34290" marB="34290"/>
                </a:tc>
                <a:tc>
                  <a:txBody>
                    <a:bodyPr/>
                    <a:lstStyle/>
                    <a:p>
                      <a:endParaRPr lang="en-US" sz="1100" i="1" dirty="0"/>
                    </a:p>
                  </a:txBody>
                  <a:tcPr marT="34290" marB="34290"/>
                </a:tc>
                <a:tc>
                  <a:txBody>
                    <a:bodyPr/>
                    <a:lstStyle/>
                    <a:p>
                      <a:endParaRPr lang="en-US" sz="1100" i="1"/>
                    </a:p>
                  </a:txBody>
                  <a:tcPr marT="34290" marB="34290"/>
                </a:tc>
              </a:tr>
              <a:tr h="288709">
                <a:tc>
                  <a:txBody>
                    <a:bodyPr/>
                    <a:lstStyle/>
                    <a:p>
                      <a:r>
                        <a:rPr lang="en-US" sz="1100" dirty="0" smtClean="0"/>
                        <a:t>Wednesday</a:t>
                      </a:r>
                      <a:endParaRPr lang="en-US" sz="1100" i="1" dirty="0"/>
                    </a:p>
                  </a:txBody>
                  <a:tcPr marT="34290" marB="34290"/>
                </a:tc>
                <a:tc>
                  <a:txBody>
                    <a:bodyPr/>
                    <a:lstStyle/>
                    <a:p>
                      <a:endParaRPr lang="en-US" sz="1100" i="1"/>
                    </a:p>
                  </a:txBody>
                  <a:tcPr marT="34290" marB="34290"/>
                </a:tc>
                <a:tc>
                  <a:txBody>
                    <a:bodyPr/>
                    <a:lstStyle/>
                    <a:p>
                      <a:endParaRPr lang="en-US" sz="1100" i="1"/>
                    </a:p>
                  </a:txBody>
                  <a:tcPr marT="34290" marB="34290"/>
                </a:tc>
                <a:tc>
                  <a:txBody>
                    <a:bodyPr/>
                    <a:lstStyle/>
                    <a:p>
                      <a:endParaRPr lang="en-US" sz="1100" i="1"/>
                    </a:p>
                  </a:txBody>
                  <a:tcPr marT="34290" marB="34290"/>
                </a:tc>
                <a:tc>
                  <a:txBody>
                    <a:bodyPr/>
                    <a:lstStyle/>
                    <a:p>
                      <a:endParaRPr lang="en-US" sz="1100" i="1"/>
                    </a:p>
                  </a:txBody>
                  <a:tcPr marT="34290" marB="34290"/>
                </a:tc>
                <a:tc>
                  <a:txBody>
                    <a:bodyPr/>
                    <a:lstStyle/>
                    <a:p>
                      <a:r>
                        <a:rPr lang="en-US" sz="1100" i="1" dirty="0" smtClean="0"/>
                        <a:t>x</a:t>
                      </a:r>
                      <a:endParaRPr lang="en-US" sz="1100" i="1" dirty="0"/>
                    </a:p>
                  </a:txBody>
                  <a:tcPr marT="34290" marB="34290"/>
                </a:tc>
                <a:tc>
                  <a:txBody>
                    <a:bodyPr/>
                    <a:lstStyle/>
                    <a:p>
                      <a:r>
                        <a:rPr lang="en-US" sz="1100" i="1" dirty="0" smtClean="0"/>
                        <a:t>x</a:t>
                      </a:r>
                      <a:endParaRPr lang="en-US" sz="1100" i="1" dirty="0"/>
                    </a:p>
                  </a:txBody>
                  <a:tcPr marT="34290" marB="34290"/>
                </a:tc>
                <a:tc>
                  <a:txBody>
                    <a:bodyPr/>
                    <a:lstStyle/>
                    <a:p>
                      <a:endParaRPr lang="en-US" sz="1100" i="1"/>
                    </a:p>
                  </a:txBody>
                  <a:tcPr marT="34290" marB="34290"/>
                </a:tc>
              </a:tr>
              <a:tr h="228600">
                <a:tc>
                  <a:txBody>
                    <a:bodyPr/>
                    <a:lstStyle/>
                    <a:p>
                      <a:r>
                        <a:rPr lang="en-US" sz="1100" dirty="0" smtClean="0"/>
                        <a:t>Thursday</a:t>
                      </a:r>
                      <a:endParaRPr lang="en-US" sz="1100" i="1" dirty="0"/>
                    </a:p>
                  </a:txBody>
                  <a:tcPr marT="34290" marB="34290"/>
                </a:tc>
                <a:tc>
                  <a:txBody>
                    <a:bodyPr/>
                    <a:lstStyle/>
                    <a:p>
                      <a:endParaRPr lang="en-US" sz="1100" i="1"/>
                    </a:p>
                  </a:txBody>
                  <a:tcPr marT="34290" marB="34290"/>
                </a:tc>
                <a:tc>
                  <a:txBody>
                    <a:bodyPr/>
                    <a:lstStyle/>
                    <a:p>
                      <a:endParaRPr lang="en-US" sz="1100" i="1"/>
                    </a:p>
                  </a:txBody>
                  <a:tcPr marT="34290" marB="34290"/>
                </a:tc>
                <a:tc>
                  <a:txBody>
                    <a:bodyPr/>
                    <a:lstStyle/>
                    <a:p>
                      <a:endParaRPr lang="en-US" sz="1100" i="1"/>
                    </a:p>
                  </a:txBody>
                  <a:tcPr marT="34290" marB="34290"/>
                </a:tc>
                <a:tc>
                  <a:txBody>
                    <a:bodyPr/>
                    <a:lstStyle/>
                    <a:p>
                      <a:endParaRPr lang="en-US" sz="1100" i="1"/>
                    </a:p>
                  </a:txBody>
                  <a:tcPr marT="34290" marB="34290"/>
                </a:tc>
                <a:tc>
                  <a:txBody>
                    <a:bodyPr/>
                    <a:lstStyle/>
                    <a:p>
                      <a:endParaRPr lang="en-US" sz="1100" i="1"/>
                    </a:p>
                  </a:txBody>
                  <a:tcPr marT="34290" marB="34290"/>
                </a:tc>
                <a:tc>
                  <a:txBody>
                    <a:bodyPr/>
                    <a:lstStyle/>
                    <a:p>
                      <a:endParaRPr lang="en-US" sz="1100" i="1"/>
                    </a:p>
                  </a:txBody>
                  <a:tcPr marT="34290" marB="34290"/>
                </a:tc>
                <a:tc>
                  <a:txBody>
                    <a:bodyPr/>
                    <a:lstStyle/>
                    <a:p>
                      <a:endParaRPr lang="en-US" sz="1100" i="1"/>
                    </a:p>
                  </a:txBody>
                  <a:tcPr marT="34290" marB="34290"/>
                </a:tc>
              </a:tr>
              <a:tr h="228600">
                <a:tc>
                  <a:txBody>
                    <a:bodyPr/>
                    <a:lstStyle/>
                    <a:p>
                      <a:r>
                        <a:rPr lang="en-US" sz="1100" dirty="0" smtClean="0"/>
                        <a:t>Friday</a:t>
                      </a:r>
                      <a:endParaRPr lang="en-US" sz="1100" i="1" dirty="0"/>
                    </a:p>
                  </a:txBody>
                  <a:tcPr marT="34290" marB="34290"/>
                </a:tc>
                <a:tc>
                  <a:txBody>
                    <a:bodyPr/>
                    <a:lstStyle/>
                    <a:p>
                      <a:endParaRPr lang="en-US" sz="1100" i="1" dirty="0"/>
                    </a:p>
                  </a:txBody>
                  <a:tcPr marT="34290" marB="34290"/>
                </a:tc>
                <a:tc>
                  <a:txBody>
                    <a:bodyPr/>
                    <a:lstStyle/>
                    <a:p>
                      <a:endParaRPr lang="en-US" sz="1100" i="1"/>
                    </a:p>
                  </a:txBody>
                  <a:tcPr marT="34290" marB="34290"/>
                </a:tc>
                <a:tc>
                  <a:txBody>
                    <a:bodyPr/>
                    <a:lstStyle/>
                    <a:p>
                      <a:endParaRPr lang="en-US" sz="1100" i="1"/>
                    </a:p>
                  </a:txBody>
                  <a:tcPr marT="34290" marB="34290"/>
                </a:tc>
                <a:tc>
                  <a:txBody>
                    <a:bodyPr/>
                    <a:lstStyle/>
                    <a:p>
                      <a:endParaRPr lang="en-US" sz="1100" i="1"/>
                    </a:p>
                  </a:txBody>
                  <a:tcPr marT="34290" marB="34290"/>
                </a:tc>
                <a:tc>
                  <a:txBody>
                    <a:bodyPr/>
                    <a:lstStyle/>
                    <a:p>
                      <a:endParaRPr lang="en-US" sz="1100" i="1" dirty="0"/>
                    </a:p>
                  </a:txBody>
                  <a:tcPr marT="34290" marB="34290"/>
                </a:tc>
                <a:tc>
                  <a:txBody>
                    <a:bodyPr/>
                    <a:lstStyle/>
                    <a:p>
                      <a:endParaRPr lang="en-US" sz="1100" i="1" dirty="0"/>
                    </a:p>
                  </a:txBody>
                  <a:tcPr marT="34290" marB="34290"/>
                </a:tc>
                <a:tc>
                  <a:txBody>
                    <a:bodyPr/>
                    <a:lstStyle/>
                    <a:p>
                      <a:endParaRPr lang="en-US" sz="1100" i="1"/>
                    </a:p>
                  </a:txBody>
                  <a:tcPr marT="34290" marB="34290"/>
                </a:tc>
              </a:tr>
              <a:tr h="228600">
                <a:tc>
                  <a:txBody>
                    <a:bodyPr/>
                    <a:lstStyle/>
                    <a:p>
                      <a:r>
                        <a:rPr lang="en-US" sz="1100" dirty="0" smtClean="0"/>
                        <a:t>Saturday</a:t>
                      </a:r>
                      <a:endParaRPr lang="en-US" sz="1100" i="1" dirty="0"/>
                    </a:p>
                  </a:txBody>
                  <a:tcPr marT="34290" marB="34290"/>
                </a:tc>
                <a:tc>
                  <a:txBody>
                    <a:bodyPr/>
                    <a:lstStyle/>
                    <a:p>
                      <a:endParaRPr lang="en-US" sz="1100" i="1"/>
                    </a:p>
                  </a:txBody>
                  <a:tcPr marT="34290" marB="34290"/>
                </a:tc>
                <a:tc>
                  <a:txBody>
                    <a:bodyPr/>
                    <a:lstStyle/>
                    <a:p>
                      <a:endParaRPr lang="en-US" sz="1100" i="1"/>
                    </a:p>
                  </a:txBody>
                  <a:tcPr marT="34290" marB="34290"/>
                </a:tc>
                <a:tc>
                  <a:txBody>
                    <a:bodyPr/>
                    <a:lstStyle/>
                    <a:p>
                      <a:endParaRPr lang="en-US" sz="1100" i="1"/>
                    </a:p>
                  </a:txBody>
                  <a:tcPr marT="34290" marB="34290"/>
                </a:tc>
                <a:tc>
                  <a:txBody>
                    <a:bodyPr/>
                    <a:lstStyle/>
                    <a:p>
                      <a:endParaRPr lang="en-US" sz="1100" i="1"/>
                    </a:p>
                  </a:txBody>
                  <a:tcPr marT="34290" marB="34290"/>
                </a:tc>
                <a:tc>
                  <a:txBody>
                    <a:bodyPr/>
                    <a:lstStyle/>
                    <a:p>
                      <a:r>
                        <a:rPr lang="en-US" sz="1100" i="1" dirty="0" smtClean="0"/>
                        <a:t>x</a:t>
                      </a:r>
                      <a:endParaRPr lang="en-US" sz="1100" i="1" dirty="0"/>
                    </a:p>
                  </a:txBody>
                  <a:tcPr marT="34290" marB="34290"/>
                </a:tc>
                <a:tc>
                  <a:txBody>
                    <a:bodyPr/>
                    <a:lstStyle/>
                    <a:p>
                      <a:r>
                        <a:rPr lang="en-US" sz="1100" i="1" dirty="0" smtClean="0"/>
                        <a:t>x</a:t>
                      </a:r>
                      <a:endParaRPr lang="en-US" sz="1100" i="1" dirty="0"/>
                    </a:p>
                  </a:txBody>
                  <a:tcPr marT="34290" marB="34290"/>
                </a:tc>
                <a:tc>
                  <a:txBody>
                    <a:bodyPr/>
                    <a:lstStyle/>
                    <a:p>
                      <a:endParaRPr lang="en-US" sz="1100" i="1"/>
                    </a:p>
                  </a:txBody>
                  <a:tcPr marT="34290" marB="34290"/>
                </a:tc>
              </a:tr>
              <a:tr h="228600">
                <a:tc>
                  <a:txBody>
                    <a:bodyPr/>
                    <a:lstStyle/>
                    <a:p>
                      <a:r>
                        <a:rPr lang="en-US" sz="1100" dirty="0" smtClean="0"/>
                        <a:t>Sunday</a:t>
                      </a:r>
                      <a:endParaRPr lang="en-US" sz="1100" i="1" dirty="0"/>
                    </a:p>
                  </a:txBody>
                  <a:tcPr marT="34290" marB="34290"/>
                </a:tc>
                <a:tc>
                  <a:txBody>
                    <a:bodyPr/>
                    <a:lstStyle/>
                    <a:p>
                      <a:endParaRPr lang="en-US" sz="1100" i="0" dirty="0"/>
                    </a:p>
                  </a:txBody>
                  <a:tcPr marT="34290" marB="34290"/>
                </a:tc>
                <a:tc>
                  <a:txBody>
                    <a:bodyPr/>
                    <a:lstStyle/>
                    <a:p>
                      <a:endParaRPr lang="en-US" sz="1100" i="1" dirty="0"/>
                    </a:p>
                  </a:txBody>
                  <a:tcPr marT="34290" marB="34290"/>
                </a:tc>
                <a:tc>
                  <a:txBody>
                    <a:bodyPr/>
                    <a:lstStyle/>
                    <a:p>
                      <a:endParaRPr lang="en-US" sz="1100" i="1"/>
                    </a:p>
                  </a:txBody>
                  <a:tcPr marT="34290" marB="34290"/>
                </a:tc>
                <a:tc>
                  <a:txBody>
                    <a:bodyPr/>
                    <a:lstStyle/>
                    <a:p>
                      <a:endParaRPr lang="en-US" sz="1100" i="1"/>
                    </a:p>
                  </a:txBody>
                  <a:tcPr marT="34290" marB="34290"/>
                </a:tc>
                <a:tc>
                  <a:txBody>
                    <a:bodyPr/>
                    <a:lstStyle/>
                    <a:p>
                      <a:endParaRPr lang="en-US" sz="1100" i="1" dirty="0"/>
                    </a:p>
                  </a:txBody>
                  <a:tcPr marT="34290" marB="34290"/>
                </a:tc>
                <a:tc>
                  <a:txBody>
                    <a:bodyPr/>
                    <a:lstStyle/>
                    <a:p>
                      <a:endParaRPr lang="en-US" sz="1100" i="1" dirty="0"/>
                    </a:p>
                  </a:txBody>
                  <a:tcPr marT="34290" marB="34290"/>
                </a:tc>
                <a:tc>
                  <a:txBody>
                    <a:bodyPr/>
                    <a:lstStyle/>
                    <a:p>
                      <a:endParaRPr lang="en-US" sz="1100" i="1" dirty="0"/>
                    </a:p>
                  </a:txBody>
                  <a:tcPr marT="34290" marB="34290"/>
                </a:tc>
              </a:tr>
            </a:tbl>
          </a:graphicData>
        </a:graphic>
      </p:graphicFrame>
      <p:sp>
        <p:nvSpPr>
          <p:cNvPr id="4" name="Donut 3"/>
          <p:cNvSpPr/>
          <p:nvPr/>
        </p:nvSpPr>
        <p:spPr>
          <a:xfrm>
            <a:off x="8077200" y="4457700"/>
            <a:ext cx="914400" cy="571500"/>
          </a:xfrm>
          <a:prstGeom prst="donut">
            <a:avLst>
              <a:gd name="adj" fmla="val 1227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onut 3"/>
          <p:cNvSpPr/>
          <p:nvPr/>
        </p:nvSpPr>
        <p:spPr>
          <a:xfrm>
            <a:off x="8077200" y="4457700"/>
            <a:ext cx="914400" cy="571500"/>
          </a:xfrm>
          <a:prstGeom prst="donut">
            <a:avLst>
              <a:gd name="adj" fmla="val 1227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4099" name="Picture 3"/>
          <p:cNvPicPr>
            <a:picLocks noChangeAspect="1" noChangeArrowheads="1"/>
          </p:cNvPicPr>
          <p:nvPr/>
        </p:nvPicPr>
        <p:blipFill>
          <a:blip r:embed="rId2" cstate="print"/>
          <a:srcRect/>
          <a:stretch>
            <a:fillRect/>
          </a:stretch>
        </p:blipFill>
        <p:spPr bwMode="auto">
          <a:xfrm>
            <a:off x="1676400" y="114300"/>
            <a:ext cx="5867400" cy="4522788"/>
          </a:xfrm>
          <a:prstGeom prst="rect">
            <a:avLst/>
          </a:prstGeom>
          <a:noFill/>
          <a:ln w="9525">
            <a:noFill/>
            <a:miter lim="800000"/>
            <a:headEnd/>
            <a:tailEnd/>
          </a:ln>
        </p:spPr>
      </p:pic>
      <p:sp>
        <p:nvSpPr>
          <p:cNvPr id="8" name="Rectangle 7"/>
          <p:cNvSpPr/>
          <p:nvPr/>
        </p:nvSpPr>
        <p:spPr>
          <a:xfrm>
            <a:off x="0" y="4589502"/>
            <a:ext cx="9144000" cy="738664"/>
          </a:xfrm>
          <a:prstGeom prst="rect">
            <a:avLst/>
          </a:prstGeom>
        </p:spPr>
        <p:txBody>
          <a:bodyPr wrap="square">
            <a:spAutoFit/>
          </a:bodyPr>
          <a:lstStyle/>
          <a:p>
            <a:r>
              <a:rPr lang="en-US" sz="1400" i="1" dirty="0" smtClean="0">
                <a:solidFill>
                  <a:schemeClr val="bg1"/>
                </a:solidFill>
              </a:rPr>
              <a:t>Hoffman RM, Shah JH, </a:t>
            </a:r>
            <a:r>
              <a:rPr lang="en-US" sz="1400" i="1" dirty="0" err="1" smtClean="0">
                <a:solidFill>
                  <a:schemeClr val="bg1"/>
                </a:solidFill>
              </a:rPr>
              <a:t>Wendel</a:t>
            </a:r>
            <a:r>
              <a:rPr lang="en-US" sz="1400" i="1" dirty="0" smtClean="0">
                <a:solidFill>
                  <a:schemeClr val="bg1"/>
                </a:solidFill>
              </a:rPr>
              <a:t> CS et al. Evaluating once- and twice-daily self-monitored blood glucose testing strategies for stable insulin-treated patients with type 2 diabetes : the diabetes outcomes in veterans study. Diabetes Care. 2002;25:1744-1748.</a:t>
            </a:r>
            <a:endParaRPr lang="en-US" sz="1400" i="1" dirty="0">
              <a:solidFill>
                <a:schemeClr val="bg1"/>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cstate="print"/>
          <a:srcRect t="50937"/>
          <a:stretch>
            <a:fillRect/>
          </a:stretch>
        </p:blipFill>
        <p:spPr bwMode="auto">
          <a:xfrm>
            <a:off x="4191001" y="2228850"/>
            <a:ext cx="4805363" cy="2477092"/>
          </a:xfrm>
          <a:prstGeom prst="rect">
            <a:avLst/>
          </a:prstGeom>
          <a:noFill/>
          <a:ln w="9525">
            <a:noFill/>
            <a:miter lim="800000"/>
            <a:headEnd/>
            <a:tailEnd/>
          </a:ln>
        </p:spPr>
      </p:pic>
      <p:sp>
        <p:nvSpPr>
          <p:cNvPr id="4" name="Donut 3"/>
          <p:cNvSpPr/>
          <p:nvPr/>
        </p:nvSpPr>
        <p:spPr>
          <a:xfrm>
            <a:off x="8077200" y="4457700"/>
            <a:ext cx="914400" cy="571500"/>
          </a:xfrm>
          <a:prstGeom prst="donut">
            <a:avLst>
              <a:gd name="adj" fmla="val 1227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6146" name="Picture 2"/>
          <p:cNvPicPr>
            <a:picLocks noChangeAspect="1" noChangeArrowheads="1"/>
          </p:cNvPicPr>
          <p:nvPr/>
        </p:nvPicPr>
        <p:blipFill>
          <a:blip r:embed="rId2" cstate="print"/>
          <a:srcRect b="47542"/>
          <a:stretch>
            <a:fillRect/>
          </a:stretch>
        </p:blipFill>
        <p:spPr bwMode="auto">
          <a:xfrm>
            <a:off x="152401" y="971550"/>
            <a:ext cx="4805363" cy="2648542"/>
          </a:xfrm>
          <a:prstGeom prst="rect">
            <a:avLst/>
          </a:prstGeom>
          <a:noFill/>
          <a:ln w="9525">
            <a:noFill/>
            <a:miter lim="800000"/>
            <a:headEnd/>
            <a:tailEnd/>
          </a:ln>
        </p:spPr>
      </p:pic>
      <p:sp>
        <p:nvSpPr>
          <p:cNvPr id="7" name="Title 1"/>
          <p:cNvSpPr>
            <a:spLocks noGrp="1"/>
          </p:cNvSpPr>
          <p:nvPr>
            <p:ph type="title"/>
          </p:nvPr>
        </p:nvSpPr>
        <p:spPr>
          <a:xfrm>
            <a:off x="457200" y="205979"/>
            <a:ext cx="8229600" cy="857250"/>
          </a:xfrm>
        </p:spPr>
        <p:txBody>
          <a:bodyPr/>
          <a:lstStyle/>
          <a:p>
            <a:r>
              <a:rPr lang="en-US" dirty="0" smtClean="0">
                <a:solidFill>
                  <a:srgbClr val="FFFF00"/>
                </a:solidFill>
              </a:rPr>
              <a:t>SMBG Protocols</a:t>
            </a:r>
            <a:endParaRPr lang="en-US" dirty="0"/>
          </a:p>
        </p:txBody>
      </p:sp>
      <p:sp>
        <p:nvSpPr>
          <p:cNvPr id="8" name="TextBox 7"/>
          <p:cNvSpPr txBox="1"/>
          <p:nvPr/>
        </p:nvSpPr>
        <p:spPr>
          <a:xfrm>
            <a:off x="0" y="4912668"/>
            <a:ext cx="9144000" cy="307777"/>
          </a:xfrm>
          <a:prstGeom prst="rect">
            <a:avLst/>
          </a:prstGeom>
          <a:noFill/>
        </p:spPr>
        <p:txBody>
          <a:bodyPr wrap="square" rtlCol="0">
            <a:spAutoFit/>
          </a:bodyPr>
          <a:lstStyle/>
          <a:p>
            <a:r>
              <a:rPr lang="en-US" sz="1400" i="1" dirty="0" smtClean="0">
                <a:solidFill>
                  <a:schemeClr val="bg1"/>
                </a:solidFill>
              </a:rPr>
              <a:t>ADA Standards of medical care in diabetes – 2010. Diabetes Care. 2010; 33 (</a:t>
            </a:r>
            <a:r>
              <a:rPr lang="en-US" sz="1400" i="1" dirty="0" err="1" smtClean="0">
                <a:solidFill>
                  <a:schemeClr val="bg1"/>
                </a:solidFill>
              </a:rPr>
              <a:t>suppl</a:t>
            </a:r>
            <a:r>
              <a:rPr lang="en-US" sz="1400" i="1" dirty="0" smtClean="0">
                <a:solidFill>
                  <a:schemeClr val="bg1"/>
                </a:solidFill>
              </a:rPr>
              <a:t> 1): S11-S61</a:t>
            </a:r>
            <a:endParaRPr lang="en-US" sz="1400" i="1" dirty="0">
              <a:solidFill>
                <a:schemeClr val="bg1"/>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onut 3"/>
          <p:cNvSpPr/>
          <p:nvPr/>
        </p:nvSpPr>
        <p:spPr>
          <a:xfrm>
            <a:off x="8077200" y="4457700"/>
            <a:ext cx="914400" cy="571500"/>
          </a:xfrm>
          <a:prstGeom prst="donut">
            <a:avLst>
              <a:gd name="adj" fmla="val 1227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Title 1"/>
          <p:cNvSpPr>
            <a:spLocks noGrp="1"/>
          </p:cNvSpPr>
          <p:nvPr>
            <p:ph type="title"/>
          </p:nvPr>
        </p:nvSpPr>
        <p:spPr>
          <a:xfrm>
            <a:off x="457200" y="205979"/>
            <a:ext cx="8229600" cy="857250"/>
          </a:xfrm>
        </p:spPr>
        <p:txBody>
          <a:bodyPr/>
          <a:lstStyle/>
          <a:p>
            <a:r>
              <a:rPr lang="en-US" dirty="0" smtClean="0">
                <a:solidFill>
                  <a:srgbClr val="FFFF00"/>
                </a:solidFill>
              </a:rPr>
              <a:t>SMBG Practicalities</a:t>
            </a:r>
            <a:endParaRPr lang="en-US" dirty="0"/>
          </a:p>
        </p:txBody>
      </p:sp>
      <p:sp>
        <p:nvSpPr>
          <p:cNvPr id="12" name="Content Placeholder 2"/>
          <p:cNvSpPr>
            <a:spLocks noGrp="1"/>
          </p:cNvSpPr>
          <p:nvPr>
            <p:ph idx="1"/>
          </p:nvPr>
        </p:nvSpPr>
        <p:spPr>
          <a:xfrm>
            <a:off x="457200" y="1200151"/>
            <a:ext cx="8229600" cy="3394472"/>
          </a:xfrm>
        </p:spPr>
        <p:txBody>
          <a:bodyPr>
            <a:normAutofit/>
          </a:bodyPr>
          <a:lstStyle/>
          <a:p>
            <a:pPr>
              <a:buNone/>
            </a:pPr>
            <a:r>
              <a:rPr lang="en-US" sz="2400" b="1" i="1" u="sng" dirty="0" smtClean="0">
                <a:solidFill>
                  <a:srgbClr val="FFFF00"/>
                </a:solidFill>
              </a:rPr>
              <a:t>Strips:</a:t>
            </a:r>
          </a:p>
          <a:p>
            <a:r>
              <a:rPr lang="en-US" sz="2400" dirty="0">
                <a:solidFill>
                  <a:srgbClr val="FFFF00"/>
                </a:solidFill>
              </a:rPr>
              <a:t>S</a:t>
            </a:r>
            <a:r>
              <a:rPr lang="en-US" sz="2400" dirty="0" smtClean="0">
                <a:solidFill>
                  <a:srgbClr val="FFFF00"/>
                </a:solidFill>
              </a:rPr>
              <a:t>hould be handled with clean, dry hands</a:t>
            </a:r>
          </a:p>
          <a:p>
            <a:r>
              <a:rPr lang="en-US" sz="2400" dirty="0" smtClean="0">
                <a:solidFill>
                  <a:srgbClr val="FFFF00"/>
                </a:solidFill>
              </a:rPr>
              <a:t>Single use and unique to each meter</a:t>
            </a:r>
          </a:p>
          <a:p>
            <a:r>
              <a:rPr lang="en-US" sz="2400" dirty="0" smtClean="0">
                <a:solidFill>
                  <a:srgbClr val="FFFF00"/>
                </a:solidFill>
              </a:rPr>
              <a:t>Must be kept in original canister to avoid moisture</a:t>
            </a:r>
          </a:p>
          <a:p>
            <a:r>
              <a:rPr lang="en-US" sz="2400" dirty="0" smtClean="0">
                <a:solidFill>
                  <a:srgbClr val="FFFF00"/>
                </a:solidFill>
              </a:rPr>
              <a:t>Expiration dates must be checked</a:t>
            </a:r>
          </a:p>
          <a:p>
            <a:r>
              <a:rPr lang="en-US" sz="2400" dirty="0" smtClean="0">
                <a:solidFill>
                  <a:srgbClr val="FFFF00"/>
                </a:solidFill>
              </a:rPr>
              <a:t>Must be kept in cool and dry place and out of direct sunlight</a:t>
            </a:r>
          </a:p>
          <a:p>
            <a:pPr>
              <a:buNone/>
            </a:pPr>
            <a:r>
              <a:rPr lang="en-US" sz="2400" b="1" i="1" u="sng" dirty="0" smtClean="0">
                <a:solidFill>
                  <a:srgbClr val="FFFF00"/>
                </a:solidFill>
              </a:rPr>
              <a:t>Meters:</a:t>
            </a:r>
          </a:p>
          <a:p>
            <a:r>
              <a:rPr lang="en-US" sz="2400" dirty="0" smtClean="0">
                <a:solidFill>
                  <a:srgbClr val="FFFF00"/>
                </a:solidFill>
              </a:rPr>
              <a:t>Should be handled with dry, clean hands</a:t>
            </a:r>
          </a:p>
          <a:p>
            <a:r>
              <a:rPr lang="en-US" sz="2400" dirty="0" smtClean="0">
                <a:solidFill>
                  <a:srgbClr val="FFFF00"/>
                </a:solidFill>
              </a:rPr>
              <a:t>Some require coding with each canister</a:t>
            </a:r>
          </a:p>
          <a:p>
            <a:r>
              <a:rPr lang="en-US" sz="2400" dirty="0" smtClean="0">
                <a:solidFill>
                  <a:srgbClr val="FFFF00"/>
                </a:solidFill>
              </a:rPr>
              <a:t>Should regularly be checked for comparative accuracy</a:t>
            </a:r>
            <a:endParaRPr lang="en-US" sz="2400" dirty="0">
              <a:solidFill>
                <a:srgbClr val="FFFF00"/>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onut 3"/>
          <p:cNvSpPr/>
          <p:nvPr/>
        </p:nvSpPr>
        <p:spPr>
          <a:xfrm>
            <a:off x="8077200" y="4457700"/>
            <a:ext cx="914400" cy="571500"/>
          </a:xfrm>
          <a:prstGeom prst="donut">
            <a:avLst>
              <a:gd name="adj" fmla="val 1227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Title 1"/>
          <p:cNvSpPr>
            <a:spLocks noGrp="1"/>
          </p:cNvSpPr>
          <p:nvPr>
            <p:ph type="title"/>
          </p:nvPr>
        </p:nvSpPr>
        <p:spPr>
          <a:xfrm>
            <a:off x="457200" y="205979"/>
            <a:ext cx="8229600" cy="857250"/>
          </a:xfrm>
        </p:spPr>
        <p:txBody>
          <a:bodyPr/>
          <a:lstStyle/>
          <a:p>
            <a:r>
              <a:rPr lang="en-US" dirty="0" smtClean="0">
                <a:solidFill>
                  <a:srgbClr val="FFFF00"/>
                </a:solidFill>
              </a:rPr>
              <a:t>SMBG Practicalities</a:t>
            </a:r>
            <a:endParaRPr lang="en-US" dirty="0"/>
          </a:p>
        </p:txBody>
      </p:sp>
      <p:sp>
        <p:nvSpPr>
          <p:cNvPr id="12" name="Content Placeholder 2"/>
          <p:cNvSpPr>
            <a:spLocks noGrp="1"/>
          </p:cNvSpPr>
          <p:nvPr>
            <p:ph idx="1"/>
          </p:nvPr>
        </p:nvSpPr>
        <p:spPr>
          <a:xfrm>
            <a:off x="457200" y="1028701"/>
            <a:ext cx="8229600" cy="3394472"/>
          </a:xfrm>
        </p:spPr>
        <p:txBody>
          <a:bodyPr>
            <a:noAutofit/>
          </a:bodyPr>
          <a:lstStyle/>
          <a:p>
            <a:pPr>
              <a:buNone/>
            </a:pPr>
            <a:r>
              <a:rPr lang="en-US" sz="2200" b="1" i="1" u="sng" dirty="0" smtClean="0">
                <a:solidFill>
                  <a:srgbClr val="FFFF00"/>
                </a:solidFill>
              </a:rPr>
              <a:t>Lancing procedure:</a:t>
            </a:r>
          </a:p>
          <a:p>
            <a:r>
              <a:rPr lang="en-US" sz="2200" dirty="0" smtClean="0">
                <a:solidFill>
                  <a:srgbClr val="FFFF00"/>
                </a:solidFill>
              </a:rPr>
              <a:t>Clean area with warm soapy water and dry</a:t>
            </a:r>
          </a:p>
          <a:p>
            <a:r>
              <a:rPr lang="en-US" sz="2200" dirty="0" smtClean="0">
                <a:solidFill>
                  <a:srgbClr val="FFFF00"/>
                </a:solidFill>
              </a:rPr>
              <a:t>Lancets should not be reused or cleaned as they can quickly become dull</a:t>
            </a:r>
          </a:p>
          <a:p>
            <a:r>
              <a:rPr lang="en-US" sz="2200" dirty="0" smtClean="0">
                <a:solidFill>
                  <a:srgbClr val="FFFF00"/>
                </a:solidFill>
              </a:rPr>
              <a:t>Depth settings on lancing devices set the penetration of the stick and can be adjusted for comfort</a:t>
            </a:r>
          </a:p>
          <a:p>
            <a:r>
              <a:rPr lang="en-US" sz="2200" dirty="0" smtClean="0">
                <a:solidFill>
                  <a:srgbClr val="FFFF00"/>
                </a:solidFill>
              </a:rPr>
              <a:t>Sides of the fingers should be used as there is less pain</a:t>
            </a:r>
          </a:p>
          <a:p>
            <a:r>
              <a:rPr lang="en-US" sz="2200" dirty="0" smtClean="0">
                <a:solidFill>
                  <a:srgbClr val="FFFF00"/>
                </a:solidFill>
              </a:rPr>
              <a:t>The 3</a:t>
            </a:r>
            <a:r>
              <a:rPr lang="en-US" sz="2200" baseline="30000" dirty="0" smtClean="0">
                <a:solidFill>
                  <a:srgbClr val="FFFF00"/>
                </a:solidFill>
              </a:rPr>
              <a:t>rd</a:t>
            </a:r>
            <a:r>
              <a:rPr lang="en-US" sz="2200" dirty="0" smtClean="0">
                <a:solidFill>
                  <a:srgbClr val="FFFF00"/>
                </a:solidFill>
              </a:rPr>
              <a:t>, 4</a:t>
            </a:r>
            <a:r>
              <a:rPr lang="en-US" sz="2200" baseline="30000" dirty="0" smtClean="0">
                <a:solidFill>
                  <a:srgbClr val="FFFF00"/>
                </a:solidFill>
              </a:rPr>
              <a:t>th</a:t>
            </a:r>
            <a:r>
              <a:rPr lang="en-US" sz="2200" dirty="0" smtClean="0">
                <a:solidFill>
                  <a:srgbClr val="FFFF00"/>
                </a:solidFill>
              </a:rPr>
              <a:t>, 5</a:t>
            </a:r>
            <a:r>
              <a:rPr lang="en-US" sz="2200" baseline="30000" dirty="0" smtClean="0">
                <a:solidFill>
                  <a:srgbClr val="FFFF00"/>
                </a:solidFill>
              </a:rPr>
              <a:t>th</a:t>
            </a:r>
            <a:r>
              <a:rPr lang="en-US" sz="2200" dirty="0" smtClean="0">
                <a:solidFill>
                  <a:srgbClr val="FFFF00"/>
                </a:solidFill>
              </a:rPr>
              <a:t> fingers are less painful than thumb and index fingers</a:t>
            </a:r>
          </a:p>
          <a:p>
            <a:r>
              <a:rPr lang="en-US" sz="2200" dirty="0" smtClean="0">
                <a:solidFill>
                  <a:srgbClr val="FFFF00"/>
                </a:solidFill>
              </a:rPr>
              <a:t>Some meters approve of alternate test sites (upper arm and thighs); fingertips and outer palm are more accurate</a:t>
            </a:r>
          </a:p>
          <a:p>
            <a:r>
              <a:rPr lang="en-US" sz="2200" dirty="0" smtClean="0">
                <a:solidFill>
                  <a:srgbClr val="FFFF00"/>
                </a:solidFill>
              </a:rPr>
              <a:t>Obtainment of blood should be through a gentle milking from base of finger and not directly on the site of lancing</a:t>
            </a:r>
          </a:p>
          <a:p>
            <a:r>
              <a:rPr lang="en-US" sz="2200" dirty="0" smtClean="0">
                <a:solidFill>
                  <a:srgbClr val="FFFF00"/>
                </a:solidFill>
              </a:rPr>
              <a:t>Disposal of lancets and strips should comply with local sharps laws (sharps bin with screwed top can go in household trash)</a:t>
            </a:r>
            <a:endParaRPr lang="en-US" sz="2200" dirty="0">
              <a:solidFill>
                <a:srgbClr val="FFFF00"/>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How?</a:t>
            </a:r>
            <a:endParaRPr lang="en-US" dirty="0">
              <a:solidFill>
                <a:srgbClr val="FFFF00"/>
              </a:solidFill>
            </a:endParaRPr>
          </a:p>
        </p:txBody>
      </p:sp>
      <p:grpSp>
        <p:nvGrpSpPr>
          <p:cNvPr id="3" name="Group 4"/>
          <p:cNvGrpSpPr/>
          <p:nvPr/>
        </p:nvGrpSpPr>
        <p:grpSpPr>
          <a:xfrm>
            <a:off x="1143000" y="914400"/>
            <a:ext cx="7071360" cy="4057650"/>
            <a:chOff x="1219200" y="1362456"/>
            <a:chExt cx="6690360" cy="5038344"/>
          </a:xfrm>
        </p:grpSpPr>
        <p:pic>
          <p:nvPicPr>
            <p:cNvPr id="6" name="Picture 5" descr="smbg how 1.jpg"/>
            <p:cNvPicPr>
              <a:picLocks noChangeAspect="1"/>
            </p:cNvPicPr>
            <p:nvPr/>
          </p:nvPicPr>
          <p:blipFill>
            <a:blip r:embed="rId2" cstate="print"/>
            <a:stretch>
              <a:fillRect/>
            </a:stretch>
          </p:blipFill>
          <p:spPr>
            <a:xfrm>
              <a:off x="1219200" y="1362456"/>
              <a:ext cx="2042160" cy="1533144"/>
            </a:xfrm>
            <a:prstGeom prst="rect">
              <a:avLst/>
            </a:prstGeom>
          </p:spPr>
        </p:pic>
        <p:pic>
          <p:nvPicPr>
            <p:cNvPr id="7" name="Picture 6" descr="smbg how 2.jpg"/>
            <p:cNvPicPr>
              <a:picLocks noChangeAspect="1"/>
            </p:cNvPicPr>
            <p:nvPr/>
          </p:nvPicPr>
          <p:blipFill>
            <a:blip r:embed="rId3" cstate="print"/>
            <a:stretch>
              <a:fillRect/>
            </a:stretch>
          </p:blipFill>
          <p:spPr>
            <a:xfrm>
              <a:off x="3581400" y="1362456"/>
              <a:ext cx="2042160" cy="1533144"/>
            </a:xfrm>
            <a:prstGeom prst="rect">
              <a:avLst/>
            </a:prstGeom>
          </p:spPr>
        </p:pic>
        <p:pic>
          <p:nvPicPr>
            <p:cNvPr id="8" name="Picture 7" descr="smbg how 3.jpg"/>
            <p:cNvPicPr>
              <a:picLocks noChangeAspect="1"/>
            </p:cNvPicPr>
            <p:nvPr/>
          </p:nvPicPr>
          <p:blipFill>
            <a:blip r:embed="rId4" cstate="print"/>
            <a:stretch>
              <a:fillRect/>
            </a:stretch>
          </p:blipFill>
          <p:spPr>
            <a:xfrm>
              <a:off x="5867400" y="1362456"/>
              <a:ext cx="2042160" cy="1533144"/>
            </a:xfrm>
            <a:prstGeom prst="rect">
              <a:avLst/>
            </a:prstGeom>
          </p:spPr>
        </p:pic>
        <p:pic>
          <p:nvPicPr>
            <p:cNvPr id="9" name="Picture 8" descr="smbg how 4.jpg"/>
            <p:cNvPicPr>
              <a:picLocks noChangeAspect="1"/>
            </p:cNvPicPr>
            <p:nvPr/>
          </p:nvPicPr>
          <p:blipFill>
            <a:blip r:embed="rId5" cstate="print"/>
            <a:stretch>
              <a:fillRect/>
            </a:stretch>
          </p:blipFill>
          <p:spPr>
            <a:xfrm>
              <a:off x="1219200" y="3115056"/>
              <a:ext cx="2042160" cy="1533144"/>
            </a:xfrm>
            <a:prstGeom prst="rect">
              <a:avLst/>
            </a:prstGeom>
          </p:spPr>
        </p:pic>
        <p:pic>
          <p:nvPicPr>
            <p:cNvPr id="10" name="Picture 9" descr="smbg how 5.jpg"/>
            <p:cNvPicPr>
              <a:picLocks noChangeAspect="1"/>
            </p:cNvPicPr>
            <p:nvPr/>
          </p:nvPicPr>
          <p:blipFill>
            <a:blip r:embed="rId6" cstate="print"/>
            <a:stretch>
              <a:fillRect/>
            </a:stretch>
          </p:blipFill>
          <p:spPr>
            <a:xfrm>
              <a:off x="3581400" y="3115056"/>
              <a:ext cx="2042160" cy="1533144"/>
            </a:xfrm>
            <a:prstGeom prst="rect">
              <a:avLst/>
            </a:prstGeom>
          </p:spPr>
        </p:pic>
        <p:pic>
          <p:nvPicPr>
            <p:cNvPr id="11" name="Picture 10" descr="smbg how 6.jpg"/>
            <p:cNvPicPr>
              <a:picLocks noChangeAspect="1"/>
            </p:cNvPicPr>
            <p:nvPr/>
          </p:nvPicPr>
          <p:blipFill>
            <a:blip r:embed="rId7" cstate="print"/>
            <a:stretch>
              <a:fillRect/>
            </a:stretch>
          </p:blipFill>
          <p:spPr>
            <a:xfrm>
              <a:off x="5867400" y="3115056"/>
              <a:ext cx="2042160" cy="1533144"/>
            </a:xfrm>
            <a:prstGeom prst="rect">
              <a:avLst/>
            </a:prstGeom>
          </p:spPr>
        </p:pic>
        <p:pic>
          <p:nvPicPr>
            <p:cNvPr id="12" name="Picture 11" descr="smbg how 7.jpg"/>
            <p:cNvPicPr>
              <a:picLocks noChangeAspect="1"/>
            </p:cNvPicPr>
            <p:nvPr/>
          </p:nvPicPr>
          <p:blipFill>
            <a:blip r:embed="rId8" cstate="print"/>
            <a:stretch>
              <a:fillRect/>
            </a:stretch>
          </p:blipFill>
          <p:spPr>
            <a:xfrm>
              <a:off x="1219200" y="4867656"/>
              <a:ext cx="2042160" cy="1533144"/>
            </a:xfrm>
            <a:prstGeom prst="rect">
              <a:avLst/>
            </a:prstGeom>
          </p:spPr>
        </p:pic>
        <p:pic>
          <p:nvPicPr>
            <p:cNvPr id="13" name="Picture 12" descr="smbg how 8.jpg"/>
            <p:cNvPicPr>
              <a:picLocks noChangeAspect="1"/>
            </p:cNvPicPr>
            <p:nvPr/>
          </p:nvPicPr>
          <p:blipFill>
            <a:blip r:embed="rId9" cstate="print"/>
            <a:stretch>
              <a:fillRect/>
            </a:stretch>
          </p:blipFill>
          <p:spPr>
            <a:xfrm>
              <a:off x="3581400" y="4867656"/>
              <a:ext cx="2042160" cy="1533144"/>
            </a:xfrm>
            <a:prstGeom prst="rect">
              <a:avLst/>
            </a:prstGeom>
          </p:spPr>
        </p:pic>
        <p:pic>
          <p:nvPicPr>
            <p:cNvPr id="14" name="Picture 13" descr="smbg how 9.jpg"/>
            <p:cNvPicPr>
              <a:picLocks noChangeAspect="1"/>
            </p:cNvPicPr>
            <p:nvPr/>
          </p:nvPicPr>
          <p:blipFill>
            <a:blip r:embed="rId10" cstate="print"/>
            <a:stretch>
              <a:fillRect/>
            </a:stretch>
          </p:blipFill>
          <p:spPr>
            <a:xfrm>
              <a:off x="5867400" y="4867656"/>
              <a:ext cx="2042160" cy="1533144"/>
            </a:xfrm>
            <a:prstGeom prst="rect">
              <a:avLst/>
            </a:prstGeom>
          </p:spPr>
        </p:pic>
      </p:grpSp>
      <p:sp>
        <p:nvSpPr>
          <p:cNvPr id="4" name="Donut 3"/>
          <p:cNvSpPr/>
          <p:nvPr/>
        </p:nvSpPr>
        <p:spPr>
          <a:xfrm>
            <a:off x="8077200" y="4457700"/>
            <a:ext cx="914400" cy="571500"/>
          </a:xfrm>
          <a:prstGeom prst="donut">
            <a:avLst>
              <a:gd name="adj" fmla="val 1227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onut 3"/>
          <p:cNvSpPr/>
          <p:nvPr/>
        </p:nvSpPr>
        <p:spPr>
          <a:xfrm>
            <a:off x="8077200" y="4457700"/>
            <a:ext cx="914400" cy="571500"/>
          </a:xfrm>
          <a:prstGeom prst="donut">
            <a:avLst>
              <a:gd name="adj" fmla="val 1227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Title 1"/>
          <p:cNvSpPr>
            <a:spLocks noGrp="1"/>
          </p:cNvSpPr>
          <p:nvPr>
            <p:ph type="title"/>
          </p:nvPr>
        </p:nvSpPr>
        <p:spPr>
          <a:xfrm>
            <a:off x="457200" y="205979"/>
            <a:ext cx="8229600" cy="857250"/>
          </a:xfrm>
        </p:spPr>
        <p:txBody>
          <a:bodyPr/>
          <a:lstStyle/>
          <a:p>
            <a:r>
              <a:rPr lang="en-US" dirty="0" smtClean="0">
                <a:solidFill>
                  <a:srgbClr val="FFFF00"/>
                </a:solidFill>
              </a:rPr>
              <a:t>SMBG Practicalities</a:t>
            </a:r>
            <a:endParaRPr lang="en-US" dirty="0"/>
          </a:p>
        </p:txBody>
      </p:sp>
      <p:sp>
        <p:nvSpPr>
          <p:cNvPr id="12" name="Content Placeholder 2"/>
          <p:cNvSpPr>
            <a:spLocks noGrp="1"/>
          </p:cNvSpPr>
          <p:nvPr>
            <p:ph idx="1"/>
          </p:nvPr>
        </p:nvSpPr>
        <p:spPr>
          <a:xfrm>
            <a:off x="457200" y="1120378"/>
            <a:ext cx="8229600" cy="3394472"/>
          </a:xfrm>
        </p:spPr>
        <p:txBody>
          <a:bodyPr>
            <a:noAutofit/>
          </a:bodyPr>
          <a:lstStyle/>
          <a:p>
            <a:pPr>
              <a:buNone/>
            </a:pPr>
            <a:r>
              <a:rPr lang="en-US" sz="2400" b="1" i="1" u="sng" dirty="0" smtClean="0">
                <a:solidFill>
                  <a:srgbClr val="FFFF00"/>
                </a:solidFill>
              </a:rPr>
              <a:t>Tips for successful SMBG education:</a:t>
            </a:r>
          </a:p>
          <a:p>
            <a:r>
              <a:rPr lang="en-US" sz="2400" dirty="0" smtClean="0">
                <a:solidFill>
                  <a:srgbClr val="FFFF00"/>
                </a:solidFill>
              </a:rPr>
              <a:t>Use simple and specific steps</a:t>
            </a:r>
          </a:p>
          <a:p>
            <a:r>
              <a:rPr lang="en-US" sz="2400" dirty="0" smtClean="0">
                <a:solidFill>
                  <a:srgbClr val="FFFF00"/>
                </a:solidFill>
              </a:rPr>
              <a:t>Be sure the patient can demonstrate the steps of SMBG</a:t>
            </a:r>
          </a:p>
          <a:p>
            <a:r>
              <a:rPr lang="en-US" sz="2400" dirty="0" smtClean="0">
                <a:solidFill>
                  <a:srgbClr val="FFFF00"/>
                </a:solidFill>
              </a:rPr>
              <a:t>Observe SMBG procedure at follow-up visits</a:t>
            </a:r>
          </a:p>
          <a:p>
            <a:r>
              <a:rPr lang="en-US" sz="2400" dirty="0" smtClean="0">
                <a:solidFill>
                  <a:srgbClr val="FFFF00"/>
                </a:solidFill>
              </a:rPr>
              <a:t>Give patients written recommendations for frequency and times of testing and desired results</a:t>
            </a:r>
          </a:p>
          <a:p>
            <a:r>
              <a:rPr lang="en-US" sz="2400" dirty="0" smtClean="0">
                <a:solidFill>
                  <a:srgbClr val="FFFF00"/>
                </a:solidFill>
              </a:rPr>
              <a:t>Ask the patient to assess the relationship of SMBG with exercise, food, medications and stress</a:t>
            </a:r>
          </a:p>
          <a:p>
            <a:r>
              <a:rPr lang="en-US" sz="2400" dirty="0" smtClean="0">
                <a:solidFill>
                  <a:srgbClr val="FFFF00"/>
                </a:solidFill>
              </a:rPr>
              <a:t>Specify when SMBG values are most problematic (especially hypos)</a:t>
            </a:r>
          </a:p>
          <a:p>
            <a:r>
              <a:rPr lang="en-US" sz="2400" dirty="0" smtClean="0">
                <a:solidFill>
                  <a:srgbClr val="FFFF00"/>
                </a:solidFill>
              </a:rPr>
              <a:t>Acknowledge the patient for goals achieved with SMBG</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SMBG Methodology</a:t>
            </a:r>
            <a:endParaRPr lang="en-US" dirty="0">
              <a:solidFill>
                <a:srgbClr val="FFFF00"/>
              </a:solidFill>
            </a:endParaRPr>
          </a:p>
        </p:txBody>
      </p:sp>
      <p:sp>
        <p:nvSpPr>
          <p:cNvPr id="4" name="Donut 3"/>
          <p:cNvSpPr/>
          <p:nvPr/>
        </p:nvSpPr>
        <p:spPr>
          <a:xfrm>
            <a:off x="8077200" y="4457700"/>
            <a:ext cx="914400" cy="571500"/>
          </a:xfrm>
          <a:prstGeom prst="donut">
            <a:avLst>
              <a:gd name="adj" fmla="val 1227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Content Placeholder 2"/>
          <p:cNvSpPr>
            <a:spLocks noGrp="1"/>
          </p:cNvSpPr>
          <p:nvPr>
            <p:ph idx="1"/>
          </p:nvPr>
        </p:nvSpPr>
        <p:spPr/>
        <p:txBody>
          <a:bodyPr>
            <a:normAutofit fontScale="77500" lnSpcReduction="20000"/>
          </a:bodyPr>
          <a:lstStyle/>
          <a:p>
            <a:r>
              <a:rPr lang="en-US" dirty="0">
                <a:solidFill>
                  <a:srgbClr val="FFFF00"/>
                </a:solidFill>
              </a:rPr>
              <a:t>Enzymatic </a:t>
            </a:r>
            <a:r>
              <a:rPr lang="en-US" dirty="0" err="1">
                <a:solidFill>
                  <a:srgbClr val="FFFF00"/>
                </a:solidFill>
              </a:rPr>
              <a:t>amperometric</a:t>
            </a:r>
            <a:r>
              <a:rPr lang="en-US" dirty="0">
                <a:solidFill>
                  <a:srgbClr val="FFFF00"/>
                </a:solidFill>
              </a:rPr>
              <a:t> </a:t>
            </a:r>
            <a:r>
              <a:rPr lang="en-US" dirty="0" smtClean="0">
                <a:solidFill>
                  <a:srgbClr val="FFFF00"/>
                </a:solidFill>
              </a:rPr>
              <a:t>glucose biosensors </a:t>
            </a:r>
            <a:r>
              <a:rPr lang="en-US" dirty="0">
                <a:solidFill>
                  <a:srgbClr val="FFFF00"/>
                </a:solidFill>
              </a:rPr>
              <a:t>are the most common devices commercially available, and have been widely studied over </a:t>
            </a:r>
            <a:r>
              <a:rPr lang="en-US" dirty="0" smtClean="0">
                <a:solidFill>
                  <a:srgbClr val="FFFF00"/>
                </a:solidFill>
              </a:rPr>
              <a:t>the last </a:t>
            </a:r>
            <a:r>
              <a:rPr lang="en-US" dirty="0">
                <a:solidFill>
                  <a:srgbClr val="FFFF00"/>
                </a:solidFill>
              </a:rPr>
              <a:t>few </a:t>
            </a:r>
            <a:r>
              <a:rPr lang="en-US" dirty="0" smtClean="0">
                <a:solidFill>
                  <a:srgbClr val="FFFF00"/>
                </a:solidFill>
              </a:rPr>
              <a:t>decades</a:t>
            </a:r>
            <a:endParaRPr lang="en-US" dirty="0">
              <a:solidFill>
                <a:srgbClr val="FFFF00"/>
              </a:solidFill>
            </a:endParaRPr>
          </a:p>
          <a:p>
            <a:r>
              <a:rPr lang="en-US" dirty="0">
                <a:solidFill>
                  <a:srgbClr val="FFFF00"/>
                </a:solidFill>
              </a:rPr>
              <a:t>Generally, glucose measurements are based on interactions with one of three enzymes</a:t>
            </a:r>
            <a:r>
              <a:rPr lang="en-US" dirty="0" smtClean="0">
                <a:solidFill>
                  <a:srgbClr val="FFFF00"/>
                </a:solidFill>
              </a:rPr>
              <a:t>:</a:t>
            </a:r>
          </a:p>
          <a:p>
            <a:pPr lvl="1"/>
            <a:r>
              <a:rPr lang="en-US" dirty="0" smtClean="0">
                <a:solidFill>
                  <a:srgbClr val="FFFF00"/>
                </a:solidFill>
              </a:rPr>
              <a:t> </a:t>
            </a:r>
            <a:r>
              <a:rPr lang="en-US" dirty="0" err="1" smtClean="0">
                <a:solidFill>
                  <a:srgbClr val="FFFF00"/>
                </a:solidFill>
              </a:rPr>
              <a:t>hexokinase</a:t>
            </a:r>
            <a:endParaRPr lang="en-US" dirty="0" smtClean="0">
              <a:solidFill>
                <a:srgbClr val="FFFF00"/>
              </a:solidFill>
            </a:endParaRPr>
          </a:p>
          <a:p>
            <a:pPr lvl="1"/>
            <a:r>
              <a:rPr lang="en-US" dirty="0" smtClean="0">
                <a:solidFill>
                  <a:srgbClr val="FFFF00"/>
                </a:solidFill>
              </a:rPr>
              <a:t>glucose </a:t>
            </a:r>
            <a:r>
              <a:rPr lang="en-US" dirty="0" err="1">
                <a:solidFill>
                  <a:srgbClr val="FFFF00"/>
                </a:solidFill>
              </a:rPr>
              <a:t>oxidase</a:t>
            </a:r>
            <a:r>
              <a:rPr lang="en-US" dirty="0">
                <a:solidFill>
                  <a:srgbClr val="FFFF00"/>
                </a:solidFill>
              </a:rPr>
              <a:t> (</a:t>
            </a:r>
            <a:r>
              <a:rPr lang="en-US" dirty="0" err="1" smtClean="0">
                <a:solidFill>
                  <a:srgbClr val="FFFF00"/>
                </a:solidFill>
              </a:rPr>
              <a:t>GOx</a:t>
            </a:r>
            <a:r>
              <a:rPr lang="en-US" dirty="0" smtClean="0">
                <a:solidFill>
                  <a:srgbClr val="FFFF00"/>
                </a:solidFill>
              </a:rPr>
              <a:t>)</a:t>
            </a:r>
          </a:p>
          <a:p>
            <a:pPr lvl="1"/>
            <a:r>
              <a:rPr lang="en-US" dirty="0" smtClean="0">
                <a:solidFill>
                  <a:srgbClr val="FFFF00"/>
                </a:solidFill>
              </a:rPr>
              <a:t>glucose-1-dehydrogenase (GDH) </a:t>
            </a:r>
          </a:p>
          <a:p>
            <a:r>
              <a:rPr lang="en-US" dirty="0" smtClean="0">
                <a:solidFill>
                  <a:srgbClr val="FFFF00"/>
                </a:solidFill>
              </a:rPr>
              <a:t>The </a:t>
            </a:r>
            <a:r>
              <a:rPr lang="en-US" dirty="0" err="1" smtClean="0">
                <a:solidFill>
                  <a:srgbClr val="FFFF00"/>
                </a:solidFill>
              </a:rPr>
              <a:t>hexokinase</a:t>
            </a:r>
            <a:r>
              <a:rPr lang="en-US" dirty="0" smtClean="0">
                <a:solidFill>
                  <a:srgbClr val="FFFF00"/>
                </a:solidFill>
              </a:rPr>
              <a:t> assay is the reference method for measuring glucose using </a:t>
            </a:r>
            <a:r>
              <a:rPr lang="en-US" dirty="0" err="1" smtClean="0">
                <a:solidFill>
                  <a:srgbClr val="FFFF00"/>
                </a:solidFill>
              </a:rPr>
              <a:t>spectrophotometry</a:t>
            </a:r>
            <a:r>
              <a:rPr lang="en-US" dirty="0" smtClean="0">
                <a:solidFill>
                  <a:srgbClr val="FFFF00"/>
                </a:solidFill>
              </a:rPr>
              <a:t> in many clinical laboratories</a:t>
            </a:r>
          </a:p>
          <a:p>
            <a:r>
              <a:rPr lang="en-US" dirty="0" smtClean="0">
                <a:solidFill>
                  <a:srgbClr val="FFFF00"/>
                </a:solidFill>
              </a:rPr>
              <a:t>Glucose biosensors for SMBG are usually based on the two enzyme families, </a:t>
            </a:r>
            <a:r>
              <a:rPr lang="en-US" dirty="0" err="1" smtClean="0">
                <a:solidFill>
                  <a:srgbClr val="FFFF00"/>
                </a:solidFill>
              </a:rPr>
              <a:t>GOx</a:t>
            </a:r>
            <a:r>
              <a:rPr lang="en-US" dirty="0" smtClean="0">
                <a:solidFill>
                  <a:srgbClr val="FFFF00"/>
                </a:solidFill>
              </a:rPr>
              <a:t> and GDH.</a:t>
            </a:r>
            <a:endParaRPr lang="en-US" dirty="0">
              <a:solidFill>
                <a:srgbClr val="FFFF00"/>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onut 3"/>
          <p:cNvSpPr/>
          <p:nvPr/>
        </p:nvSpPr>
        <p:spPr>
          <a:xfrm>
            <a:off x="8077200" y="4457700"/>
            <a:ext cx="914400" cy="571500"/>
          </a:xfrm>
          <a:prstGeom prst="donut">
            <a:avLst>
              <a:gd name="adj" fmla="val 1227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Title 1"/>
          <p:cNvSpPr>
            <a:spLocks noGrp="1"/>
          </p:cNvSpPr>
          <p:nvPr>
            <p:ph type="title"/>
          </p:nvPr>
        </p:nvSpPr>
        <p:spPr>
          <a:xfrm>
            <a:off x="457200" y="205979"/>
            <a:ext cx="8229600" cy="857250"/>
          </a:xfrm>
        </p:spPr>
        <p:txBody>
          <a:bodyPr/>
          <a:lstStyle/>
          <a:p>
            <a:r>
              <a:rPr lang="en-US" dirty="0" smtClean="0">
                <a:solidFill>
                  <a:srgbClr val="FFFF00"/>
                </a:solidFill>
              </a:rPr>
              <a:t>SMBG Methodology</a:t>
            </a:r>
            <a:endParaRPr lang="en-US" dirty="0"/>
          </a:p>
        </p:txBody>
      </p:sp>
      <p:pic>
        <p:nvPicPr>
          <p:cNvPr id="8" name="Picture 2"/>
          <p:cNvPicPr>
            <a:picLocks noGrp="1" noChangeAspect="1" noChangeArrowheads="1"/>
          </p:cNvPicPr>
          <p:nvPr>
            <p:ph idx="1"/>
          </p:nvPr>
        </p:nvPicPr>
        <p:blipFill>
          <a:blip r:embed="rId2" cstate="print"/>
          <a:srcRect l="44165" t="20625" r="26575" b="33587"/>
          <a:stretch>
            <a:fillRect/>
          </a:stretch>
        </p:blipFill>
        <p:spPr bwMode="auto">
          <a:xfrm>
            <a:off x="2523244" y="1085850"/>
            <a:ext cx="5553957" cy="3943350"/>
          </a:xfrm>
          <a:prstGeom prst="rect">
            <a:avLst/>
          </a:prstGeom>
          <a:noFill/>
          <a:ln w="9525">
            <a:noFill/>
            <a:miter lim="800000"/>
            <a:headEnd/>
            <a:tailEnd/>
          </a:ln>
          <a:effectLst/>
        </p:spPr>
      </p:pic>
      <p:sp>
        <p:nvSpPr>
          <p:cNvPr id="9" name="TextBox 8"/>
          <p:cNvSpPr txBox="1"/>
          <p:nvPr/>
        </p:nvSpPr>
        <p:spPr>
          <a:xfrm>
            <a:off x="0" y="2023155"/>
            <a:ext cx="2514600" cy="1569660"/>
          </a:xfrm>
          <a:prstGeom prst="rect">
            <a:avLst/>
          </a:prstGeom>
          <a:noFill/>
        </p:spPr>
        <p:txBody>
          <a:bodyPr wrap="square" rtlCol="0">
            <a:spAutoFit/>
          </a:bodyPr>
          <a:lstStyle/>
          <a:p>
            <a:pPr algn="ctr"/>
            <a:r>
              <a:rPr lang="en-US" sz="2400" b="1" i="1" dirty="0" smtClean="0">
                <a:solidFill>
                  <a:srgbClr val="FFFF00"/>
                </a:solidFill>
              </a:rPr>
              <a:t>Chemicals that alter blood glucose measurements </a:t>
            </a:r>
            <a:endParaRPr lang="en-US" sz="2400" b="1" i="1" dirty="0">
              <a:solidFill>
                <a:srgbClr val="FFFF00"/>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onut 3"/>
          <p:cNvSpPr/>
          <p:nvPr/>
        </p:nvSpPr>
        <p:spPr>
          <a:xfrm>
            <a:off x="8077200" y="4457700"/>
            <a:ext cx="914400" cy="571500"/>
          </a:xfrm>
          <a:prstGeom prst="donut">
            <a:avLst>
              <a:gd name="adj" fmla="val 1227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Title 1"/>
          <p:cNvSpPr>
            <a:spLocks noGrp="1"/>
          </p:cNvSpPr>
          <p:nvPr>
            <p:ph type="title"/>
          </p:nvPr>
        </p:nvSpPr>
        <p:spPr>
          <a:xfrm>
            <a:off x="457200" y="205979"/>
            <a:ext cx="8229600" cy="857250"/>
          </a:xfrm>
        </p:spPr>
        <p:txBody>
          <a:bodyPr/>
          <a:lstStyle/>
          <a:p>
            <a:r>
              <a:rPr lang="en-US" dirty="0" smtClean="0">
                <a:solidFill>
                  <a:srgbClr val="FFFF00"/>
                </a:solidFill>
              </a:rPr>
              <a:t>SMBG Methodology</a:t>
            </a:r>
            <a:endParaRPr lang="en-US" dirty="0"/>
          </a:p>
        </p:txBody>
      </p:sp>
      <p:sp>
        <p:nvSpPr>
          <p:cNvPr id="9" name="TextBox 8"/>
          <p:cNvSpPr txBox="1"/>
          <p:nvPr/>
        </p:nvSpPr>
        <p:spPr>
          <a:xfrm>
            <a:off x="381000" y="1196802"/>
            <a:ext cx="8610600" cy="4524315"/>
          </a:xfrm>
          <a:prstGeom prst="rect">
            <a:avLst/>
          </a:prstGeom>
          <a:noFill/>
        </p:spPr>
        <p:txBody>
          <a:bodyPr wrap="square" rtlCol="0">
            <a:spAutoFit/>
          </a:bodyPr>
          <a:lstStyle/>
          <a:p>
            <a:r>
              <a:rPr lang="en-US" sz="2400" b="1" i="1" dirty="0" smtClean="0">
                <a:solidFill>
                  <a:srgbClr val="FFFF00"/>
                </a:solidFill>
              </a:rPr>
              <a:t>Chemicals that alter blood glucose measurements:</a:t>
            </a:r>
          </a:p>
          <a:p>
            <a:pPr>
              <a:buFont typeface="Arial" pitchFamily="34" charset="0"/>
              <a:buChar char="•"/>
            </a:pPr>
            <a:endParaRPr lang="en-US" sz="2400" dirty="0" smtClean="0">
              <a:solidFill>
                <a:srgbClr val="FFFF00"/>
              </a:solidFill>
            </a:endParaRPr>
          </a:p>
          <a:p>
            <a:pPr>
              <a:buFont typeface="Arial" pitchFamily="34" charset="0"/>
              <a:buChar char="•"/>
            </a:pPr>
            <a:r>
              <a:rPr lang="en-US" sz="2400" dirty="0" smtClean="0">
                <a:solidFill>
                  <a:srgbClr val="FFFF00"/>
                </a:solidFill>
              </a:rPr>
              <a:t>Acetaminophen, in therapeutic concentrations, results in lower and higher glucose measurements with the GOX and GDH POCGMD techniques, respectively.</a:t>
            </a:r>
          </a:p>
          <a:p>
            <a:pPr lvl="1">
              <a:buFont typeface="Arial" pitchFamily="34" charset="0"/>
              <a:buChar char="•"/>
            </a:pPr>
            <a:r>
              <a:rPr lang="en-US" sz="2400" dirty="0" smtClean="0">
                <a:solidFill>
                  <a:srgbClr val="FFFF00"/>
                </a:solidFill>
              </a:rPr>
              <a:t>This may be particularly problematic in overdose </a:t>
            </a:r>
            <a:r>
              <a:rPr lang="en-US" sz="2400" dirty="0" err="1" smtClean="0">
                <a:solidFill>
                  <a:srgbClr val="FFFF00"/>
                </a:solidFill>
              </a:rPr>
              <a:t>patients,in</a:t>
            </a:r>
            <a:r>
              <a:rPr lang="en-US" sz="2400" dirty="0" smtClean="0">
                <a:solidFill>
                  <a:srgbClr val="FFFF00"/>
                </a:solidFill>
              </a:rPr>
              <a:t> whom hypoglycemia may develop in the presence of hepatic failure.</a:t>
            </a:r>
          </a:p>
          <a:p>
            <a:pPr>
              <a:buFont typeface="Arial" pitchFamily="34" charset="0"/>
              <a:buChar char="•"/>
            </a:pPr>
            <a:endParaRPr lang="en-US" sz="2400" dirty="0" smtClean="0">
              <a:solidFill>
                <a:srgbClr val="FFFF00"/>
              </a:solidFill>
            </a:endParaRPr>
          </a:p>
          <a:p>
            <a:pPr>
              <a:buFont typeface="Arial" pitchFamily="34" charset="0"/>
              <a:buChar char="•"/>
            </a:pPr>
            <a:r>
              <a:rPr lang="en-US" sz="2400" dirty="0" smtClean="0">
                <a:solidFill>
                  <a:srgbClr val="FFFF00"/>
                </a:solidFill>
              </a:rPr>
              <a:t>The presence of high doses of ascorbic acid has the potential to read falsely low in GOX- and GDH-based devices</a:t>
            </a:r>
          </a:p>
          <a:p>
            <a:r>
              <a:rPr lang="en-US" sz="2400" b="1" i="1" dirty="0" smtClean="0">
                <a:solidFill>
                  <a:srgbClr val="FFFF00"/>
                </a:solidFill>
              </a:rPr>
              <a:t> </a:t>
            </a:r>
            <a:endParaRPr lang="en-US" sz="2400" b="1" i="1" dirty="0">
              <a:solidFill>
                <a:srgbClr val="FFFF0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What?</a:t>
            </a:r>
            <a:endParaRPr lang="en-US" dirty="0">
              <a:solidFill>
                <a:srgbClr val="FFFF00"/>
              </a:solidFill>
            </a:endParaRPr>
          </a:p>
        </p:txBody>
      </p:sp>
      <p:sp>
        <p:nvSpPr>
          <p:cNvPr id="3" name="Content Placeholder 2"/>
          <p:cNvSpPr>
            <a:spLocks noGrp="1"/>
          </p:cNvSpPr>
          <p:nvPr>
            <p:ph idx="1"/>
          </p:nvPr>
        </p:nvSpPr>
        <p:spPr/>
        <p:txBody>
          <a:bodyPr>
            <a:normAutofit/>
          </a:bodyPr>
          <a:lstStyle/>
          <a:p>
            <a:r>
              <a:rPr lang="en-US" sz="2800" dirty="0">
                <a:solidFill>
                  <a:srgbClr val="FFFF00"/>
                </a:solidFill>
              </a:rPr>
              <a:t>Self-monitoring of blood glucose (SMBG) is an important component of modern therapy for </a:t>
            </a:r>
            <a:r>
              <a:rPr lang="en-US" sz="2800" dirty="0" smtClean="0">
                <a:solidFill>
                  <a:srgbClr val="FFFF00"/>
                </a:solidFill>
              </a:rPr>
              <a:t>diabetes</a:t>
            </a:r>
          </a:p>
          <a:p>
            <a:r>
              <a:rPr lang="en-US" sz="2800" dirty="0" smtClean="0">
                <a:solidFill>
                  <a:srgbClr val="FFFF00"/>
                </a:solidFill>
              </a:rPr>
              <a:t>SMBG </a:t>
            </a:r>
            <a:r>
              <a:rPr lang="en-US" sz="2800" dirty="0">
                <a:solidFill>
                  <a:srgbClr val="FFFF00"/>
                </a:solidFill>
              </a:rPr>
              <a:t>has been recommended for people with diabetes and their health care professionals in order to achieve </a:t>
            </a:r>
            <a:r>
              <a:rPr lang="en-US" sz="2800" i="1" u="sng" dirty="0">
                <a:solidFill>
                  <a:srgbClr val="FFFF00"/>
                </a:solidFill>
              </a:rPr>
              <a:t>a specific level of </a:t>
            </a:r>
            <a:r>
              <a:rPr lang="en-US" sz="2800" i="1" u="sng" dirty="0" err="1">
                <a:solidFill>
                  <a:srgbClr val="FFFF00"/>
                </a:solidFill>
              </a:rPr>
              <a:t>glycemic</a:t>
            </a:r>
            <a:r>
              <a:rPr lang="en-US" sz="2800" i="1" u="sng" dirty="0">
                <a:solidFill>
                  <a:srgbClr val="FFFF00"/>
                </a:solidFill>
              </a:rPr>
              <a:t> control and to prevent </a:t>
            </a:r>
            <a:r>
              <a:rPr lang="en-US" sz="2800" i="1" u="sng" dirty="0" smtClean="0">
                <a:solidFill>
                  <a:srgbClr val="FFFF00"/>
                </a:solidFill>
              </a:rPr>
              <a:t>hypoglycemia</a:t>
            </a:r>
          </a:p>
        </p:txBody>
      </p:sp>
      <p:sp>
        <p:nvSpPr>
          <p:cNvPr id="4" name="Donut 3"/>
          <p:cNvSpPr/>
          <p:nvPr/>
        </p:nvSpPr>
        <p:spPr>
          <a:xfrm>
            <a:off x="8077200" y="4457700"/>
            <a:ext cx="914400" cy="571500"/>
          </a:xfrm>
          <a:prstGeom prst="donut">
            <a:avLst>
              <a:gd name="adj" fmla="val 1227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SMBG Accuracy</a:t>
            </a:r>
            <a:endParaRPr lang="en-US" dirty="0">
              <a:solidFill>
                <a:srgbClr val="FFFF00"/>
              </a:solidFill>
            </a:endParaRPr>
          </a:p>
        </p:txBody>
      </p:sp>
      <p:sp>
        <p:nvSpPr>
          <p:cNvPr id="3" name="Content Placeholder 2"/>
          <p:cNvSpPr>
            <a:spLocks noGrp="1"/>
          </p:cNvSpPr>
          <p:nvPr>
            <p:ph idx="1"/>
          </p:nvPr>
        </p:nvSpPr>
        <p:spPr/>
        <p:txBody>
          <a:bodyPr/>
          <a:lstStyle/>
          <a:p>
            <a:r>
              <a:rPr lang="en-US" dirty="0" smtClean="0">
                <a:solidFill>
                  <a:srgbClr val="FFFF00"/>
                </a:solidFill>
              </a:rPr>
              <a:t>What to look for:</a:t>
            </a:r>
          </a:p>
          <a:p>
            <a:pPr lvl="1"/>
            <a:r>
              <a:rPr lang="en-US" dirty="0" smtClean="0">
                <a:solidFill>
                  <a:srgbClr val="FFFF00"/>
                </a:solidFill>
              </a:rPr>
              <a:t>ISO 15197 (2013: bias &lt; 15%)</a:t>
            </a:r>
          </a:p>
          <a:p>
            <a:pPr lvl="1"/>
            <a:r>
              <a:rPr lang="en-US" dirty="0" smtClean="0">
                <a:solidFill>
                  <a:srgbClr val="FFFF00"/>
                </a:solidFill>
              </a:rPr>
              <a:t>FDA approval</a:t>
            </a:r>
          </a:p>
          <a:p>
            <a:pPr lvl="1"/>
            <a:r>
              <a:rPr lang="en-US" dirty="0" smtClean="0">
                <a:solidFill>
                  <a:srgbClr val="FFFF00"/>
                </a:solidFill>
              </a:rPr>
              <a:t>ADA standard (bias &lt; 5%)</a:t>
            </a:r>
            <a:endParaRPr lang="en-US" dirty="0">
              <a:solidFill>
                <a:srgbClr val="FFFF00"/>
              </a:solidFill>
            </a:endParaRPr>
          </a:p>
        </p:txBody>
      </p:sp>
      <p:sp>
        <p:nvSpPr>
          <p:cNvPr id="4" name="Donut 3"/>
          <p:cNvSpPr/>
          <p:nvPr/>
        </p:nvSpPr>
        <p:spPr>
          <a:xfrm>
            <a:off x="8077200" y="4457700"/>
            <a:ext cx="914400" cy="571500"/>
          </a:xfrm>
          <a:prstGeom prst="donut">
            <a:avLst>
              <a:gd name="adj" fmla="val 1227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5" name="Picture 2"/>
          <p:cNvPicPr>
            <a:picLocks noChangeAspect="1" noChangeArrowheads="1"/>
          </p:cNvPicPr>
          <p:nvPr/>
        </p:nvPicPr>
        <p:blipFill>
          <a:blip r:embed="rId2" cstate="print"/>
          <a:srcRect l="52528" t="51505" r="18212" b="12058"/>
          <a:stretch>
            <a:fillRect/>
          </a:stretch>
        </p:blipFill>
        <p:spPr bwMode="auto">
          <a:xfrm>
            <a:off x="2209800" y="2743201"/>
            <a:ext cx="4724400" cy="2346239"/>
          </a:xfrm>
          <a:prstGeom prst="rect">
            <a:avLst/>
          </a:prstGeom>
          <a:noFill/>
          <a:ln w="9525">
            <a:noFill/>
            <a:miter lim="800000"/>
            <a:headEnd/>
            <a:tailEnd/>
          </a:ln>
          <a:effectLst/>
        </p:spPr>
      </p:pic>
      <p:sp>
        <p:nvSpPr>
          <p:cNvPr id="6" name="TextBox 5"/>
          <p:cNvSpPr txBox="1"/>
          <p:nvPr/>
        </p:nvSpPr>
        <p:spPr>
          <a:xfrm>
            <a:off x="152400" y="4751085"/>
            <a:ext cx="1981200" cy="523220"/>
          </a:xfrm>
          <a:prstGeom prst="rect">
            <a:avLst/>
          </a:prstGeom>
          <a:noFill/>
        </p:spPr>
        <p:txBody>
          <a:bodyPr wrap="square" rtlCol="0">
            <a:spAutoFit/>
          </a:bodyPr>
          <a:lstStyle/>
          <a:p>
            <a:r>
              <a:rPr lang="en-US" sz="1400" i="1" dirty="0" smtClean="0">
                <a:solidFill>
                  <a:schemeClr val="bg1"/>
                </a:solidFill>
              </a:rPr>
              <a:t>Diabetes </a:t>
            </a:r>
            <a:r>
              <a:rPr lang="en-US" sz="1400" i="1" dirty="0" err="1" smtClean="0">
                <a:solidFill>
                  <a:schemeClr val="bg1"/>
                </a:solidFill>
              </a:rPr>
              <a:t>Sci</a:t>
            </a:r>
            <a:r>
              <a:rPr lang="en-US" sz="1400" i="1" dirty="0" smtClean="0">
                <a:solidFill>
                  <a:schemeClr val="bg1"/>
                </a:solidFill>
              </a:rPr>
              <a:t> </a:t>
            </a:r>
            <a:r>
              <a:rPr lang="en-US" sz="1400" i="1" dirty="0" err="1" smtClean="0">
                <a:solidFill>
                  <a:schemeClr val="bg1"/>
                </a:solidFill>
              </a:rPr>
              <a:t>Technol</a:t>
            </a:r>
            <a:r>
              <a:rPr lang="en-US" sz="1400" i="1" dirty="0" smtClean="0">
                <a:solidFill>
                  <a:schemeClr val="bg1"/>
                </a:solidFill>
              </a:rPr>
              <a:t> </a:t>
            </a:r>
            <a:r>
              <a:rPr lang="en-US" sz="1400" i="1" dirty="0" err="1" smtClean="0">
                <a:solidFill>
                  <a:schemeClr val="bg1"/>
                </a:solidFill>
              </a:rPr>
              <a:t>Vol</a:t>
            </a:r>
            <a:r>
              <a:rPr lang="en-US" sz="1400" i="1" dirty="0" smtClean="0">
                <a:solidFill>
                  <a:schemeClr val="bg1"/>
                </a:solidFill>
              </a:rPr>
              <a:t> 6, Issue 2, March 2012</a:t>
            </a:r>
            <a:endParaRPr lang="en-US" sz="1400" i="1" dirty="0">
              <a:solidFill>
                <a:schemeClr val="bg1"/>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SMBG Problems</a:t>
            </a:r>
            <a:endParaRPr lang="en-US" dirty="0">
              <a:solidFill>
                <a:srgbClr val="FFFF00"/>
              </a:solidFill>
            </a:endParaRPr>
          </a:p>
        </p:txBody>
      </p:sp>
      <p:sp>
        <p:nvSpPr>
          <p:cNvPr id="4" name="Donut 3"/>
          <p:cNvSpPr/>
          <p:nvPr/>
        </p:nvSpPr>
        <p:spPr>
          <a:xfrm>
            <a:off x="8077200" y="4457700"/>
            <a:ext cx="914400" cy="571500"/>
          </a:xfrm>
          <a:prstGeom prst="donut">
            <a:avLst>
              <a:gd name="adj" fmla="val 1227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Content Placeholder 2"/>
          <p:cNvSpPr>
            <a:spLocks noGrp="1"/>
          </p:cNvSpPr>
          <p:nvPr>
            <p:ph idx="1"/>
          </p:nvPr>
        </p:nvSpPr>
        <p:spPr/>
        <p:txBody>
          <a:bodyPr>
            <a:normAutofit fontScale="92500" lnSpcReduction="10000"/>
          </a:bodyPr>
          <a:lstStyle/>
          <a:p>
            <a:r>
              <a:rPr lang="en-US" sz="2400" b="1" i="1" u="sng" dirty="0" smtClean="0">
                <a:solidFill>
                  <a:srgbClr val="FFFF00"/>
                </a:solidFill>
              </a:rPr>
              <a:t>Hand washing </a:t>
            </a:r>
            <a:r>
              <a:rPr lang="en-US" sz="2400" dirty="0" smtClean="0">
                <a:solidFill>
                  <a:srgbClr val="FFFF00"/>
                </a:solidFill>
              </a:rPr>
              <a:t>has always been a problem, but now, with </a:t>
            </a:r>
            <a:r>
              <a:rPr lang="en-US" sz="2400" dirty="0" err="1" smtClean="0">
                <a:solidFill>
                  <a:srgbClr val="FFFF00"/>
                </a:solidFill>
              </a:rPr>
              <a:t>microsample</a:t>
            </a:r>
            <a:r>
              <a:rPr lang="en-US" sz="2400" dirty="0" smtClean="0">
                <a:solidFill>
                  <a:srgbClr val="FFFF00"/>
                </a:solidFill>
              </a:rPr>
              <a:t> meters, the smallest amount of contaminant can significantly raise the blood glucose</a:t>
            </a:r>
            <a:endParaRPr lang="en-US" sz="2400" dirty="0">
              <a:solidFill>
                <a:srgbClr val="FFFF00"/>
              </a:solidFill>
            </a:endParaRPr>
          </a:p>
          <a:p>
            <a:r>
              <a:rPr lang="en-US" sz="2400" dirty="0" smtClean="0">
                <a:solidFill>
                  <a:srgbClr val="FFFF00"/>
                </a:solidFill>
              </a:rPr>
              <a:t>Three naturally occurring substances interfere with electrochemical glucose </a:t>
            </a:r>
            <a:r>
              <a:rPr lang="en-US" sz="2400" dirty="0" err="1" smtClean="0">
                <a:solidFill>
                  <a:srgbClr val="FFFF00"/>
                </a:solidFill>
              </a:rPr>
              <a:t>oxidase</a:t>
            </a:r>
            <a:r>
              <a:rPr lang="en-US" sz="2400" dirty="0" smtClean="0">
                <a:solidFill>
                  <a:srgbClr val="FFFF00"/>
                </a:solidFill>
              </a:rPr>
              <a:t> based strips: </a:t>
            </a:r>
            <a:r>
              <a:rPr lang="en-US" sz="2400" b="1" i="1" u="sng" dirty="0" smtClean="0">
                <a:solidFill>
                  <a:srgbClr val="FFFF00"/>
                </a:solidFill>
              </a:rPr>
              <a:t>triglycerides, oxygen, </a:t>
            </a:r>
            <a:r>
              <a:rPr lang="en-US" sz="2400" dirty="0" smtClean="0">
                <a:solidFill>
                  <a:srgbClr val="FFFF00"/>
                </a:solidFill>
              </a:rPr>
              <a:t>and</a:t>
            </a:r>
            <a:r>
              <a:rPr lang="en-US" sz="2400" b="1" i="1" u="sng" dirty="0" smtClean="0">
                <a:solidFill>
                  <a:srgbClr val="FFFF00"/>
                </a:solidFill>
              </a:rPr>
              <a:t> uric acid</a:t>
            </a:r>
            <a:r>
              <a:rPr lang="en-US" sz="2400" b="1" i="1" u="sng" dirty="0">
                <a:solidFill>
                  <a:srgbClr val="FFFF00"/>
                </a:solidFill>
              </a:rPr>
              <a:t> </a:t>
            </a:r>
            <a:endParaRPr lang="en-US" sz="2400" b="1" i="1" u="sng" dirty="0" smtClean="0">
              <a:solidFill>
                <a:srgbClr val="FFFF00"/>
              </a:solidFill>
            </a:endParaRPr>
          </a:p>
          <a:p>
            <a:r>
              <a:rPr lang="en-US" sz="2400" dirty="0" smtClean="0">
                <a:solidFill>
                  <a:srgbClr val="FFFF00"/>
                </a:solidFill>
              </a:rPr>
              <a:t>Very high TG levels can lead to reduced water content in plasma and lead to “</a:t>
            </a:r>
            <a:r>
              <a:rPr lang="en-US" sz="2400" dirty="0" err="1" smtClean="0">
                <a:solidFill>
                  <a:srgbClr val="FFFF00"/>
                </a:solidFill>
              </a:rPr>
              <a:t>pseudohypoglycemia</a:t>
            </a:r>
            <a:r>
              <a:rPr lang="en-US" sz="2400" dirty="0" smtClean="0">
                <a:solidFill>
                  <a:srgbClr val="FFFF00"/>
                </a:solidFill>
              </a:rPr>
              <a:t>”</a:t>
            </a:r>
          </a:p>
          <a:p>
            <a:r>
              <a:rPr lang="en-US" sz="2400" dirty="0" smtClean="0">
                <a:solidFill>
                  <a:srgbClr val="FFFF00"/>
                </a:solidFill>
              </a:rPr>
              <a:t>Errors with GOX measurement techniques can occur when PaO2 (blood oxygen content) exceeds 100 mm Hg (underestimation) or falls below 44 mm Hg (overestimation) depending on the type of test strip and measurement method</a:t>
            </a:r>
          </a:p>
          <a:p>
            <a:r>
              <a:rPr lang="en-US" sz="2400" dirty="0" smtClean="0">
                <a:solidFill>
                  <a:srgbClr val="FFFF00"/>
                </a:solidFill>
              </a:rPr>
              <a:t>Uric acid is usually problematic only in very high levels leading to severe gout</a:t>
            </a:r>
          </a:p>
        </p:txBody>
      </p:sp>
      <p:sp>
        <p:nvSpPr>
          <p:cNvPr id="6" name="TextBox 5"/>
          <p:cNvSpPr txBox="1"/>
          <p:nvPr/>
        </p:nvSpPr>
        <p:spPr>
          <a:xfrm>
            <a:off x="152401" y="4912668"/>
            <a:ext cx="3810000" cy="307777"/>
          </a:xfrm>
          <a:prstGeom prst="rect">
            <a:avLst/>
          </a:prstGeom>
          <a:noFill/>
        </p:spPr>
        <p:txBody>
          <a:bodyPr wrap="square" rtlCol="0">
            <a:spAutoFit/>
          </a:bodyPr>
          <a:lstStyle/>
          <a:p>
            <a:r>
              <a:rPr lang="en-US" sz="1400" i="1" dirty="0" smtClean="0">
                <a:solidFill>
                  <a:schemeClr val="bg1"/>
                </a:solidFill>
              </a:rPr>
              <a:t>J Diabetes </a:t>
            </a:r>
            <a:r>
              <a:rPr lang="en-US" sz="1400" i="1" dirty="0" err="1" smtClean="0">
                <a:solidFill>
                  <a:schemeClr val="bg1"/>
                </a:solidFill>
              </a:rPr>
              <a:t>Sci</a:t>
            </a:r>
            <a:r>
              <a:rPr lang="en-US" sz="1400" i="1" dirty="0" smtClean="0">
                <a:solidFill>
                  <a:schemeClr val="bg1"/>
                </a:solidFill>
              </a:rPr>
              <a:t> </a:t>
            </a:r>
            <a:r>
              <a:rPr lang="en-US" sz="1400" i="1" dirty="0" err="1" smtClean="0">
                <a:solidFill>
                  <a:schemeClr val="bg1"/>
                </a:solidFill>
              </a:rPr>
              <a:t>Technol</a:t>
            </a:r>
            <a:r>
              <a:rPr lang="en-US" sz="1400" i="1" dirty="0" smtClean="0">
                <a:solidFill>
                  <a:schemeClr val="bg1"/>
                </a:solidFill>
              </a:rPr>
              <a:t> </a:t>
            </a:r>
            <a:r>
              <a:rPr lang="en-US" sz="1400" i="1" dirty="0" err="1" smtClean="0">
                <a:solidFill>
                  <a:schemeClr val="bg1"/>
                </a:solidFill>
              </a:rPr>
              <a:t>Vol</a:t>
            </a:r>
            <a:r>
              <a:rPr lang="en-US" sz="1400" i="1" dirty="0" smtClean="0">
                <a:solidFill>
                  <a:schemeClr val="bg1"/>
                </a:solidFill>
              </a:rPr>
              <a:t> 3, Issue 4, July 2009</a:t>
            </a:r>
            <a:endParaRPr lang="en-US" sz="1400" i="1" dirty="0">
              <a:solidFill>
                <a:schemeClr val="bg1"/>
              </a:solidFill>
            </a:endParaRPr>
          </a:p>
        </p:txBody>
      </p:sp>
      <p:sp>
        <p:nvSpPr>
          <p:cNvPr id="7" name="TextBox 6"/>
          <p:cNvSpPr txBox="1"/>
          <p:nvPr/>
        </p:nvSpPr>
        <p:spPr>
          <a:xfrm>
            <a:off x="5602094" y="4912668"/>
            <a:ext cx="3598999" cy="307777"/>
          </a:xfrm>
          <a:prstGeom prst="rect">
            <a:avLst/>
          </a:prstGeom>
          <a:noFill/>
        </p:spPr>
        <p:txBody>
          <a:bodyPr wrap="none" rtlCol="0">
            <a:spAutoFit/>
          </a:bodyPr>
          <a:lstStyle/>
          <a:p>
            <a:r>
              <a:rPr lang="en-US" sz="1400" i="1" dirty="0" smtClean="0">
                <a:solidFill>
                  <a:schemeClr val="bg1"/>
                </a:solidFill>
              </a:rPr>
              <a:t>Diabetes </a:t>
            </a:r>
            <a:r>
              <a:rPr lang="en-US" sz="1400" i="1" dirty="0" err="1" smtClean="0">
                <a:solidFill>
                  <a:schemeClr val="bg1"/>
                </a:solidFill>
              </a:rPr>
              <a:t>Sci</a:t>
            </a:r>
            <a:r>
              <a:rPr lang="en-US" sz="1400" i="1" dirty="0" smtClean="0">
                <a:solidFill>
                  <a:schemeClr val="bg1"/>
                </a:solidFill>
              </a:rPr>
              <a:t> </a:t>
            </a:r>
            <a:r>
              <a:rPr lang="en-US" sz="1400" i="1" dirty="0" err="1" smtClean="0">
                <a:solidFill>
                  <a:schemeClr val="bg1"/>
                </a:solidFill>
              </a:rPr>
              <a:t>Technol</a:t>
            </a:r>
            <a:r>
              <a:rPr lang="en-US" sz="1400" i="1" dirty="0" smtClean="0">
                <a:solidFill>
                  <a:schemeClr val="bg1"/>
                </a:solidFill>
              </a:rPr>
              <a:t> </a:t>
            </a:r>
            <a:r>
              <a:rPr lang="en-US" sz="1400" i="1" dirty="0" err="1" smtClean="0">
                <a:solidFill>
                  <a:schemeClr val="bg1"/>
                </a:solidFill>
              </a:rPr>
              <a:t>Vol</a:t>
            </a:r>
            <a:r>
              <a:rPr lang="en-US" sz="1400" i="1" dirty="0" smtClean="0">
                <a:solidFill>
                  <a:schemeClr val="bg1"/>
                </a:solidFill>
              </a:rPr>
              <a:t> 6, Issue 2, March 2012</a:t>
            </a:r>
            <a:endParaRPr lang="en-US" sz="1400" i="1" dirty="0">
              <a:solidFill>
                <a:schemeClr val="bg1"/>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SMBG Problems</a:t>
            </a:r>
            <a:endParaRPr lang="en-US" dirty="0"/>
          </a:p>
        </p:txBody>
      </p:sp>
      <p:sp>
        <p:nvSpPr>
          <p:cNvPr id="3" name="Content Placeholder 2"/>
          <p:cNvSpPr>
            <a:spLocks noGrp="1"/>
          </p:cNvSpPr>
          <p:nvPr>
            <p:ph idx="1"/>
          </p:nvPr>
        </p:nvSpPr>
        <p:spPr/>
        <p:txBody>
          <a:bodyPr>
            <a:normAutofit/>
          </a:bodyPr>
          <a:lstStyle/>
          <a:p>
            <a:r>
              <a:rPr lang="en-US" sz="2400" dirty="0" smtClean="0">
                <a:solidFill>
                  <a:srgbClr val="FFFF00"/>
                </a:solidFill>
              </a:rPr>
              <a:t>Altered temperatures: </a:t>
            </a:r>
          </a:p>
          <a:p>
            <a:pPr lvl="1"/>
            <a:r>
              <a:rPr lang="en-US" sz="2400" dirty="0" smtClean="0">
                <a:solidFill>
                  <a:srgbClr val="FFFF00"/>
                </a:solidFill>
              </a:rPr>
              <a:t>low temperature diminishes circulation to the skin; does not influence glucose taken from a fingertip, but the blood flow to the skin of the forearm is dramatically decreased and can have a lag of up to an hour when the arm is cooled (instead of the usual 15-30 </a:t>
            </a:r>
            <a:r>
              <a:rPr lang="en-US" sz="2400" dirty="0" err="1" smtClean="0">
                <a:solidFill>
                  <a:srgbClr val="FFFF00"/>
                </a:solidFill>
              </a:rPr>
              <a:t>mins</a:t>
            </a:r>
            <a:r>
              <a:rPr lang="en-US" sz="2400" dirty="0" smtClean="0">
                <a:solidFill>
                  <a:srgbClr val="FFFF00"/>
                </a:solidFill>
              </a:rPr>
              <a:t>)</a:t>
            </a:r>
          </a:p>
          <a:p>
            <a:pPr lvl="1"/>
            <a:r>
              <a:rPr lang="en-US" sz="2400" dirty="0" smtClean="0">
                <a:solidFill>
                  <a:srgbClr val="FFFF00"/>
                </a:solidFill>
              </a:rPr>
              <a:t>Conversely, the effects of fever are unknown</a:t>
            </a:r>
          </a:p>
          <a:p>
            <a:r>
              <a:rPr lang="en-US" sz="2400" b="1" dirty="0" smtClean="0">
                <a:solidFill>
                  <a:srgbClr val="FFFF00"/>
                </a:solidFill>
              </a:rPr>
              <a:t>pH : </a:t>
            </a:r>
            <a:r>
              <a:rPr lang="en-US" sz="2400" dirty="0" smtClean="0">
                <a:solidFill>
                  <a:srgbClr val="FFFF00"/>
                </a:solidFill>
              </a:rPr>
              <a:t>As with any enzymatic reaction changes in pH may affect the performance of the meter. This has not been shown to be a major source of error at a pH range of 6.97–7.84 (32) or at lower pH (6.8 –7.55) </a:t>
            </a:r>
          </a:p>
          <a:p>
            <a:endParaRPr lang="en-US" sz="2400" dirty="0">
              <a:solidFill>
                <a:srgbClr val="FFFF00"/>
              </a:solidFill>
            </a:endParaRPr>
          </a:p>
        </p:txBody>
      </p:sp>
      <p:sp>
        <p:nvSpPr>
          <p:cNvPr id="4" name="Donut 3"/>
          <p:cNvSpPr/>
          <p:nvPr/>
        </p:nvSpPr>
        <p:spPr>
          <a:xfrm>
            <a:off x="8077200" y="4457700"/>
            <a:ext cx="914400" cy="571500"/>
          </a:xfrm>
          <a:prstGeom prst="donut">
            <a:avLst>
              <a:gd name="adj" fmla="val 1227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TextBox 4"/>
          <p:cNvSpPr txBox="1"/>
          <p:nvPr/>
        </p:nvSpPr>
        <p:spPr>
          <a:xfrm>
            <a:off x="228600" y="4855518"/>
            <a:ext cx="6172200" cy="307777"/>
          </a:xfrm>
          <a:prstGeom prst="rect">
            <a:avLst/>
          </a:prstGeom>
          <a:noFill/>
        </p:spPr>
        <p:txBody>
          <a:bodyPr wrap="square" rtlCol="0">
            <a:spAutoFit/>
          </a:bodyPr>
          <a:lstStyle/>
          <a:p>
            <a:r>
              <a:rPr lang="en-US" sz="1400" i="1" dirty="0" smtClean="0">
                <a:solidFill>
                  <a:schemeClr val="bg1"/>
                </a:solidFill>
              </a:rPr>
              <a:t>Diabetes </a:t>
            </a:r>
            <a:r>
              <a:rPr lang="en-US" sz="1400" i="1" dirty="0" err="1" smtClean="0">
                <a:solidFill>
                  <a:schemeClr val="bg1"/>
                </a:solidFill>
              </a:rPr>
              <a:t>Sci</a:t>
            </a:r>
            <a:r>
              <a:rPr lang="en-US" sz="1400" i="1" dirty="0" smtClean="0">
                <a:solidFill>
                  <a:schemeClr val="bg1"/>
                </a:solidFill>
              </a:rPr>
              <a:t> </a:t>
            </a:r>
            <a:r>
              <a:rPr lang="en-US" sz="1400" i="1" dirty="0" err="1" smtClean="0">
                <a:solidFill>
                  <a:schemeClr val="bg1"/>
                </a:solidFill>
              </a:rPr>
              <a:t>Technol</a:t>
            </a:r>
            <a:r>
              <a:rPr lang="en-US" sz="1400" i="1" dirty="0" smtClean="0">
                <a:solidFill>
                  <a:schemeClr val="bg1"/>
                </a:solidFill>
              </a:rPr>
              <a:t> </a:t>
            </a:r>
            <a:r>
              <a:rPr lang="en-US" sz="1400" i="1" dirty="0" err="1" smtClean="0">
                <a:solidFill>
                  <a:schemeClr val="bg1"/>
                </a:solidFill>
              </a:rPr>
              <a:t>Vol</a:t>
            </a:r>
            <a:r>
              <a:rPr lang="en-US" sz="1400" i="1" dirty="0" smtClean="0">
                <a:solidFill>
                  <a:schemeClr val="bg1"/>
                </a:solidFill>
              </a:rPr>
              <a:t> 6, Issue 2, March 2012</a:t>
            </a:r>
            <a:endParaRPr lang="en-US" sz="1400" i="1" dirty="0">
              <a:solidFill>
                <a:schemeClr val="bg1"/>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onut 3"/>
          <p:cNvSpPr/>
          <p:nvPr/>
        </p:nvSpPr>
        <p:spPr>
          <a:xfrm>
            <a:off x="8077200" y="4457700"/>
            <a:ext cx="914400" cy="571500"/>
          </a:xfrm>
          <a:prstGeom prst="donut">
            <a:avLst>
              <a:gd name="adj" fmla="val 1227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5" name="Picture 2"/>
          <p:cNvPicPr>
            <a:picLocks noGrp="1" noChangeAspect="1" noChangeArrowheads="1"/>
          </p:cNvPicPr>
          <p:nvPr>
            <p:ph idx="1"/>
          </p:nvPr>
        </p:nvPicPr>
        <p:blipFill>
          <a:blip r:embed="rId2" cstate="print"/>
          <a:srcRect l="55397" t="45250" r="28229" b="9084"/>
          <a:stretch>
            <a:fillRect/>
          </a:stretch>
        </p:blipFill>
        <p:spPr bwMode="auto">
          <a:xfrm>
            <a:off x="381000" y="114300"/>
            <a:ext cx="4114800" cy="4839015"/>
          </a:xfrm>
          <a:prstGeom prst="rect">
            <a:avLst/>
          </a:prstGeom>
          <a:noFill/>
          <a:ln w="9525">
            <a:noFill/>
            <a:miter lim="800000"/>
            <a:headEnd/>
            <a:tailEnd/>
          </a:ln>
          <a:effectLst/>
        </p:spPr>
      </p:pic>
      <p:pic>
        <p:nvPicPr>
          <p:cNvPr id="6" name="Content Placeholder 3" descr="wheretesta"/>
          <p:cNvPicPr>
            <a:picLocks noChangeAspect="1" noChangeArrowheads="1"/>
          </p:cNvPicPr>
          <p:nvPr/>
        </p:nvPicPr>
        <p:blipFill>
          <a:blip r:embed="rId3" cstate="print"/>
          <a:srcRect/>
          <a:stretch>
            <a:fillRect/>
          </a:stretch>
        </p:blipFill>
        <p:spPr bwMode="auto">
          <a:xfrm>
            <a:off x="4876800" y="423691"/>
            <a:ext cx="3733800" cy="2891009"/>
          </a:xfrm>
          <a:prstGeom prst="rect">
            <a:avLst/>
          </a:prstGeom>
          <a:noFill/>
          <a:ln w="9525">
            <a:noFill/>
            <a:miter lim="800000"/>
            <a:headEnd/>
            <a:tailEnd/>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onut 3"/>
          <p:cNvSpPr/>
          <p:nvPr/>
        </p:nvSpPr>
        <p:spPr>
          <a:xfrm>
            <a:off x="8077200" y="4457700"/>
            <a:ext cx="914400" cy="571500"/>
          </a:xfrm>
          <a:prstGeom prst="donut">
            <a:avLst>
              <a:gd name="adj" fmla="val 1227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8193" name="Picture 1"/>
          <p:cNvPicPr>
            <a:picLocks noGrp="1" noChangeAspect="1" noChangeArrowheads="1"/>
          </p:cNvPicPr>
          <p:nvPr>
            <p:ph idx="1"/>
          </p:nvPr>
        </p:nvPicPr>
        <p:blipFill>
          <a:blip r:embed="rId2" cstate="print"/>
          <a:srcRect/>
          <a:stretch>
            <a:fillRect/>
          </a:stretch>
        </p:blipFill>
        <p:spPr bwMode="auto">
          <a:xfrm>
            <a:off x="304801" y="285750"/>
            <a:ext cx="6143625" cy="2043113"/>
          </a:xfrm>
          <a:prstGeom prst="rect">
            <a:avLst/>
          </a:prstGeom>
          <a:noFill/>
          <a:ln w="9525">
            <a:noFill/>
            <a:miter lim="800000"/>
            <a:headEnd/>
            <a:tailEnd/>
          </a:ln>
        </p:spPr>
      </p:pic>
      <p:pic>
        <p:nvPicPr>
          <p:cNvPr id="8194" name="Picture 2"/>
          <p:cNvPicPr>
            <a:picLocks noChangeAspect="1" noChangeArrowheads="1"/>
          </p:cNvPicPr>
          <p:nvPr/>
        </p:nvPicPr>
        <p:blipFill>
          <a:blip r:embed="rId3" cstate="print"/>
          <a:srcRect/>
          <a:stretch>
            <a:fillRect/>
          </a:stretch>
        </p:blipFill>
        <p:spPr bwMode="auto">
          <a:xfrm>
            <a:off x="1876426" y="2407444"/>
            <a:ext cx="6581775" cy="2221706"/>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What?</a:t>
            </a:r>
            <a:endParaRPr lang="en-US" dirty="0"/>
          </a:p>
        </p:txBody>
      </p:sp>
      <p:sp>
        <p:nvSpPr>
          <p:cNvPr id="3" name="Content Placeholder 2"/>
          <p:cNvSpPr>
            <a:spLocks noGrp="1"/>
          </p:cNvSpPr>
          <p:nvPr>
            <p:ph idx="1"/>
          </p:nvPr>
        </p:nvSpPr>
        <p:spPr/>
        <p:txBody>
          <a:bodyPr>
            <a:normAutofit fontScale="92500" lnSpcReduction="10000"/>
          </a:bodyPr>
          <a:lstStyle/>
          <a:p>
            <a:r>
              <a:rPr lang="en-US" sz="2800" dirty="0" smtClean="0">
                <a:solidFill>
                  <a:srgbClr val="FFFF00"/>
                </a:solidFill>
              </a:rPr>
              <a:t>The goal of SMBG is to collect detailed information about blood glucose levels at many time points to enable maintenance of a more constant glucose level by more precise regimens</a:t>
            </a:r>
          </a:p>
          <a:p>
            <a:r>
              <a:rPr lang="en-US" sz="2800" dirty="0" smtClean="0">
                <a:solidFill>
                  <a:srgbClr val="FFFF00"/>
                </a:solidFill>
              </a:rPr>
              <a:t>It can be used to aid in the adjustment of a therapeutic regimen in response to blood glucose values and to help individuals adjust their dietary intake, physical activity, and insulin doses to improve </a:t>
            </a:r>
            <a:r>
              <a:rPr lang="en-US" sz="2800" dirty="0" err="1" smtClean="0">
                <a:solidFill>
                  <a:srgbClr val="FFFF00"/>
                </a:solidFill>
              </a:rPr>
              <a:t>glycemic</a:t>
            </a:r>
            <a:r>
              <a:rPr lang="en-US" sz="2800" dirty="0" smtClean="0">
                <a:solidFill>
                  <a:srgbClr val="FFFF00"/>
                </a:solidFill>
              </a:rPr>
              <a:t> control on a day-to-day basis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Why?</a:t>
            </a:r>
            <a:endParaRPr lang="en-US" dirty="0">
              <a:solidFill>
                <a:srgbClr val="FFFF00"/>
              </a:solidFill>
            </a:endParaRPr>
          </a:p>
        </p:txBody>
      </p:sp>
      <p:sp>
        <p:nvSpPr>
          <p:cNvPr id="3" name="Content Placeholder 2"/>
          <p:cNvSpPr>
            <a:spLocks noGrp="1"/>
          </p:cNvSpPr>
          <p:nvPr>
            <p:ph idx="1"/>
          </p:nvPr>
        </p:nvSpPr>
        <p:spPr/>
        <p:txBody>
          <a:bodyPr>
            <a:normAutofit/>
          </a:bodyPr>
          <a:lstStyle/>
          <a:p>
            <a:r>
              <a:rPr lang="en-US" sz="2800" i="1" u="sng" dirty="0">
                <a:solidFill>
                  <a:srgbClr val="FFFF00"/>
                </a:solidFill>
              </a:rPr>
              <a:t>SMBG is </a:t>
            </a:r>
            <a:r>
              <a:rPr lang="en-US" sz="2800" i="1" u="sng" dirty="0" smtClean="0">
                <a:solidFill>
                  <a:srgbClr val="FFFF00"/>
                </a:solidFill>
              </a:rPr>
              <a:t>an </a:t>
            </a:r>
            <a:r>
              <a:rPr lang="en-US" sz="2800" i="1" u="sng" dirty="0">
                <a:solidFill>
                  <a:srgbClr val="FFFF00"/>
                </a:solidFill>
              </a:rPr>
              <a:t>integral component of </a:t>
            </a:r>
            <a:r>
              <a:rPr lang="en-US" sz="2800" i="1" u="sng" dirty="0" smtClean="0">
                <a:solidFill>
                  <a:srgbClr val="FFFF00"/>
                </a:solidFill>
              </a:rPr>
              <a:t>effective therapy</a:t>
            </a:r>
          </a:p>
          <a:p>
            <a:r>
              <a:rPr lang="en-US" sz="2800" dirty="0">
                <a:solidFill>
                  <a:srgbClr val="FFFF00"/>
                </a:solidFill>
              </a:rPr>
              <a:t>SMBG allows patients to </a:t>
            </a:r>
            <a:r>
              <a:rPr lang="en-US" sz="2800" b="1" i="1" u="sng" dirty="0">
                <a:solidFill>
                  <a:srgbClr val="FFFF00"/>
                </a:solidFill>
              </a:rPr>
              <a:t>evaluate</a:t>
            </a:r>
            <a:r>
              <a:rPr lang="en-US" sz="2800" dirty="0">
                <a:solidFill>
                  <a:srgbClr val="FFFF00"/>
                </a:solidFill>
              </a:rPr>
              <a:t> their individual response to </a:t>
            </a:r>
            <a:r>
              <a:rPr lang="en-US" sz="2800" dirty="0" smtClean="0">
                <a:solidFill>
                  <a:srgbClr val="FFFF00"/>
                </a:solidFill>
              </a:rPr>
              <a:t>therapy and </a:t>
            </a:r>
            <a:r>
              <a:rPr lang="en-US" sz="2800" b="1" i="1" u="sng" dirty="0">
                <a:solidFill>
                  <a:srgbClr val="FFFF00"/>
                </a:solidFill>
              </a:rPr>
              <a:t>assess</a:t>
            </a:r>
            <a:r>
              <a:rPr lang="en-US" sz="2800" dirty="0">
                <a:solidFill>
                  <a:srgbClr val="FFFF00"/>
                </a:solidFill>
              </a:rPr>
              <a:t> whether </a:t>
            </a:r>
            <a:r>
              <a:rPr lang="en-US" sz="2800" dirty="0" err="1">
                <a:solidFill>
                  <a:srgbClr val="FFFF00"/>
                </a:solidFill>
              </a:rPr>
              <a:t>glycemic</a:t>
            </a:r>
            <a:r>
              <a:rPr lang="en-US" sz="2800" dirty="0">
                <a:solidFill>
                  <a:srgbClr val="FFFF00"/>
                </a:solidFill>
              </a:rPr>
              <a:t> targets are being </a:t>
            </a:r>
            <a:r>
              <a:rPr lang="en-US" sz="2800" dirty="0" smtClean="0">
                <a:solidFill>
                  <a:srgbClr val="FFFF00"/>
                </a:solidFill>
              </a:rPr>
              <a:t>achieved </a:t>
            </a:r>
          </a:p>
          <a:p>
            <a:r>
              <a:rPr lang="en-US" sz="2800" dirty="0" smtClean="0">
                <a:solidFill>
                  <a:srgbClr val="FFFF00"/>
                </a:solidFill>
              </a:rPr>
              <a:t>Evidence </a:t>
            </a:r>
            <a:r>
              <a:rPr lang="en-US" sz="2800" dirty="0">
                <a:solidFill>
                  <a:srgbClr val="FFFF00"/>
                </a:solidFill>
              </a:rPr>
              <a:t>supports </a:t>
            </a:r>
            <a:r>
              <a:rPr lang="en-US" sz="2800" i="1" u="sng" dirty="0">
                <a:solidFill>
                  <a:srgbClr val="FFFF00"/>
                </a:solidFill>
              </a:rPr>
              <a:t>a correlation between </a:t>
            </a:r>
            <a:r>
              <a:rPr lang="en-US" sz="2800" i="1" u="sng" dirty="0" smtClean="0">
                <a:solidFill>
                  <a:srgbClr val="FFFF00"/>
                </a:solidFill>
              </a:rPr>
              <a:t>greater SMBG </a:t>
            </a:r>
            <a:r>
              <a:rPr lang="en-US" sz="2800" i="1" u="sng" dirty="0">
                <a:solidFill>
                  <a:srgbClr val="FFFF00"/>
                </a:solidFill>
              </a:rPr>
              <a:t>frequency and lower </a:t>
            </a:r>
            <a:r>
              <a:rPr lang="en-US" sz="2800" i="1" u="sng" dirty="0" smtClean="0">
                <a:solidFill>
                  <a:srgbClr val="FFFF00"/>
                </a:solidFill>
              </a:rPr>
              <a:t>A1C</a:t>
            </a:r>
            <a:endParaRPr lang="en-US" sz="2800" dirty="0" smtClean="0">
              <a:solidFill>
                <a:srgbClr val="FFFF00"/>
              </a:solidFill>
            </a:endParaRPr>
          </a:p>
        </p:txBody>
      </p:sp>
      <p:sp>
        <p:nvSpPr>
          <p:cNvPr id="4" name="Donut 3"/>
          <p:cNvSpPr/>
          <p:nvPr/>
        </p:nvSpPr>
        <p:spPr>
          <a:xfrm>
            <a:off x="8077200" y="4457700"/>
            <a:ext cx="914400" cy="571500"/>
          </a:xfrm>
          <a:prstGeom prst="donut">
            <a:avLst>
              <a:gd name="adj" fmla="val 1227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Rectangle 4"/>
          <p:cNvSpPr/>
          <p:nvPr/>
        </p:nvSpPr>
        <p:spPr>
          <a:xfrm>
            <a:off x="0" y="4572000"/>
            <a:ext cx="9144000" cy="738664"/>
          </a:xfrm>
          <a:prstGeom prst="rect">
            <a:avLst/>
          </a:prstGeom>
        </p:spPr>
        <p:txBody>
          <a:bodyPr wrap="square">
            <a:spAutoFit/>
          </a:bodyPr>
          <a:lstStyle/>
          <a:p>
            <a:r>
              <a:rPr lang="en-US" sz="1400" i="1" dirty="0">
                <a:solidFill>
                  <a:schemeClr val="bg1"/>
                </a:solidFill>
              </a:rPr>
              <a:t>The Diabetes Control and Complications </a:t>
            </a:r>
            <a:r>
              <a:rPr lang="en-US" sz="1400" i="1" dirty="0" smtClean="0">
                <a:solidFill>
                  <a:schemeClr val="bg1"/>
                </a:solidFill>
              </a:rPr>
              <a:t>Trial Research </a:t>
            </a:r>
            <a:r>
              <a:rPr lang="en-US" sz="1400" i="1" dirty="0">
                <a:solidFill>
                  <a:schemeClr val="bg1"/>
                </a:solidFill>
              </a:rPr>
              <a:t>Group. The effect of intensive </a:t>
            </a:r>
            <a:r>
              <a:rPr lang="en-US" sz="1400" i="1" dirty="0" smtClean="0">
                <a:solidFill>
                  <a:schemeClr val="bg1"/>
                </a:solidFill>
              </a:rPr>
              <a:t>treatment of </a:t>
            </a:r>
            <a:r>
              <a:rPr lang="en-US" sz="1400" i="1" dirty="0">
                <a:solidFill>
                  <a:schemeClr val="bg1"/>
                </a:solidFill>
              </a:rPr>
              <a:t>diabetes on the development and </a:t>
            </a:r>
            <a:r>
              <a:rPr lang="en-US" sz="1400" i="1" dirty="0" smtClean="0">
                <a:solidFill>
                  <a:schemeClr val="bg1"/>
                </a:solidFill>
              </a:rPr>
              <a:t>progression of </a:t>
            </a:r>
            <a:r>
              <a:rPr lang="en-US" sz="1400" i="1" dirty="0">
                <a:solidFill>
                  <a:schemeClr val="bg1"/>
                </a:solidFill>
              </a:rPr>
              <a:t>long-term complications in </a:t>
            </a:r>
            <a:r>
              <a:rPr lang="en-US" sz="1400" i="1" dirty="0" smtClean="0">
                <a:solidFill>
                  <a:schemeClr val="bg1"/>
                </a:solidFill>
              </a:rPr>
              <a:t>insulin-dependent diabetes </a:t>
            </a:r>
            <a:r>
              <a:rPr lang="en-US" sz="1400" i="1" dirty="0">
                <a:solidFill>
                  <a:schemeClr val="bg1"/>
                </a:solidFill>
              </a:rPr>
              <a:t>mellitus</a:t>
            </a:r>
            <a:r>
              <a:rPr lang="en-US" sz="1400" i="1" dirty="0" smtClean="0">
                <a:solidFill>
                  <a:schemeClr val="bg1"/>
                </a:solidFill>
              </a:rPr>
              <a:t>. N </a:t>
            </a:r>
            <a:r>
              <a:rPr lang="en-US" sz="1400" i="1" dirty="0" err="1">
                <a:solidFill>
                  <a:schemeClr val="bg1"/>
                </a:solidFill>
              </a:rPr>
              <a:t>Engl</a:t>
            </a:r>
            <a:r>
              <a:rPr lang="en-US" sz="1400" i="1" dirty="0">
                <a:solidFill>
                  <a:schemeClr val="bg1"/>
                </a:solidFill>
              </a:rPr>
              <a:t> </a:t>
            </a:r>
            <a:r>
              <a:rPr lang="en-US" sz="1400" i="1" dirty="0" err="1">
                <a:solidFill>
                  <a:schemeClr val="bg1"/>
                </a:solidFill>
              </a:rPr>
              <a:t>JMed</a:t>
            </a:r>
            <a:r>
              <a:rPr lang="en-US" sz="1400" i="1" dirty="0">
                <a:solidFill>
                  <a:schemeClr val="bg1"/>
                </a:solidFill>
              </a:rPr>
              <a:t> 1993;329:977–986</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When?</a:t>
            </a:r>
            <a:endParaRPr lang="en-US" dirty="0">
              <a:solidFill>
                <a:srgbClr val="FFFF00"/>
              </a:solidFill>
            </a:endParaRPr>
          </a:p>
        </p:txBody>
      </p:sp>
      <p:sp>
        <p:nvSpPr>
          <p:cNvPr id="3" name="Content Placeholder 2"/>
          <p:cNvSpPr>
            <a:spLocks noGrp="1"/>
          </p:cNvSpPr>
          <p:nvPr>
            <p:ph idx="1"/>
          </p:nvPr>
        </p:nvSpPr>
        <p:spPr/>
        <p:txBody>
          <a:bodyPr>
            <a:noAutofit/>
          </a:bodyPr>
          <a:lstStyle/>
          <a:p>
            <a:r>
              <a:rPr lang="en-US" sz="2800" dirty="0" smtClean="0">
                <a:solidFill>
                  <a:srgbClr val="FFFF00"/>
                </a:solidFill>
              </a:rPr>
              <a:t>The patient’s specific needs and goals should dictate SMBG frequency and timing</a:t>
            </a:r>
          </a:p>
          <a:p>
            <a:r>
              <a:rPr lang="en-US" sz="2800" dirty="0" smtClean="0">
                <a:solidFill>
                  <a:srgbClr val="FFFF00"/>
                </a:solidFill>
              </a:rPr>
              <a:t>Most </a:t>
            </a:r>
            <a:r>
              <a:rPr lang="en-US" sz="2800" dirty="0">
                <a:solidFill>
                  <a:srgbClr val="FFFF00"/>
                </a:solidFill>
              </a:rPr>
              <a:t>experts agree that </a:t>
            </a:r>
            <a:r>
              <a:rPr lang="en-US" sz="2800" dirty="0" smtClean="0">
                <a:solidFill>
                  <a:srgbClr val="FFFF00"/>
                </a:solidFill>
              </a:rPr>
              <a:t>insulin treated patients </a:t>
            </a:r>
            <a:r>
              <a:rPr lang="en-US" sz="2800" dirty="0">
                <a:solidFill>
                  <a:srgbClr val="FFFF00"/>
                </a:solidFill>
              </a:rPr>
              <a:t>should monitor </a:t>
            </a:r>
            <a:r>
              <a:rPr lang="en-US" sz="2800" dirty="0" smtClean="0">
                <a:solidFill>
                  <a:srgbClr val="FFFF00"/>
                </a:solidFill>
              </a:rPr>
              <a:t>blood glucose </a:t>
            </a:r>
            <a:r>
              <a:rPr lang="en-US" sz="2800" dirty="0">
                <a:solidFill>
                  <a:srgbClr val="FFFF00"/>
                </a:solidFill>
              </a:rPr>
              <a:t>at least four times a day, </a:t>
            </a:r>
            <a:r>
              <a:rPr lang="en-US" sz="2800" dirty="0" smtClean="0">
                <a:solidFill>
                  <a:srgbClr val="FFFF00"/>
                </a:solidFill>
              </a:rPr>
              <a:t>most commonly </a:t>
            </a:r>
            <a:r>
              <a:rPr lang="en-US" sz="2800" i="1" u="sng" dirty="0">
                <a:solidFill>
                  <a:srgbClr val="FFFF00"/>
                </a:solidFill>
              </a:rPr>
              <a:t>fasting, before meals, </a:t>
            </a:r>
            <a:r>
              <a:rPr lang="en-US" sz="2800" i="1" u="sng" dirty="0" smtClean="0">
                <a:solidFill>
                  <a:srgbClr val="FFFF00"/>
                </a:solidFill>
              </a:rPr>
              <a:t>and before bed</a:t>
            </a:r>
          </a:p>
          <a:p>
            <a:r>
              <a:rPr lang="en-US" sz="2800" dirty="0" smtClean="0">
                <a:solidFill>
                  <a:srgbClr val="FFFF00"/>
                </a:solidFill>
              </a:rPr>
              <a:t>In </a:t>
            </a:r>
            <a:r>
              <a:rPr lang="en-US" sz="2800" dirty="0">
                <a:solidFill>
                  <a:srgbClr val="FFFF00"/>
                </a:solidFill>
              </a:rPr>
              <a:t>addition, patients </a:t>
            </a:r>
            <a:r>
              <a:rPr lang="en-US" sz="2800" dirty="0" smtClean="0">
                <a:solidFill>
                  <a:srgbClr val="FFFF00"/>
                </a:solidFill>
              </a:rPr>
              <a:t>using insulin </a:t>
            </a:r>
            <a:r>
              <a:rPr lang="en-US" sz="2800" dirty="0">
                <a:solidFill>
                  <a:srgbClr val="FFFF00"/>
                </a:solidFill>
              </a:rPr>
              <a:t>can benefit by obtaining </a:t>
            </a:r>
            <a:r>
              <a:rPr lang="en-US" sz="2800" i="1" u="sng" dirty="0" smtClean="0">
                <a:solidFill>
                  <a:srgbClr val="FFFF00"/>
                </a:solidFill>
              </a:rPr>
              <a:t>postprandial blood </a:t>
            </a:r>
            <a:r>
              <a:rPr lang="en-US" sz="2800" i="1" u="sng" dirty="0">
                <a:solidFill>
                  <a:srgbClr val="FFFF00"/>
                </a:solidFill>
              </a:rPr>
              <a:t>glucose </a:t>
            </a:r>
            <a:r>
              <a:rPr lang="en-US" sz="2800" dirty="0">
                <a:solidFill>
                  <a:srgbClr val="FFFF00"/>
                </a:solidFill>
              </a:rPr>
              <a:t>readings to </a:t>
            </a:r>
            <a:r>
              <a:rPr lang="en-US" sz="2800" dirty="0" smtClean="0">
                <a:solidFill>
                  <a:srgbClr val="FFFF00"/>
                </a:solidFill>
              </a:rPr>
              <a:t>help them </a:t>
            </a:r>
            <a:r>
              <a:rPr lang="en-US" sz="2800" dirty="0">
                <a:solidFill>
                  <a:srgbClr val="FFFF00"/>
                </a:solidFill>
              </a:rPr>
              <a:t>more accurately adjust their </a:t>
            </a:r>
            <a:r>
              <a:rPr lang="en-US" sz="2800" dirty="0" smtClean="0">
                <a:solidFill>
                  <a:srgbClr val="FFFF00"/>
                </a:solidFill>
              </a:rPr>
              <a:t>insulin regimen</a:t>
            </a:r>
          </a:p>
        </p:txBody>
      </p:sp>
      <p:sp>
        <p:nvSpPr>
          <p:cNvPr id="4" name="Donut 3"/>
          <p:cNvSpPr/>
          <p:nvPr/>
        </p:nvSpPr>
        <p:spPr>
          <a:xfrm>
            <a:off x="8077200" y="4457700"/>
            <a:ext cx="914400" cy="571500"/>
          </a:xfrm>
          <a:prstGeom prst="donut">
            <a:avLst>
              <a:gd name="adj" fmla="val 1227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onut 4"/>
          <p:cNvSpPr/>
          <p:nvPr/>
        </p:nvSpPr>
        <p:spPr>
          <a:xfrm>
            <a:off x="8077200" y="4457700"/>
            <a:ext cx="914400" cy="571500"/>
          </a:xfrm>
          <a:prstGeom prst="donut">
            <a:avLst>
              <a:gd name="adj" fmla="val 1227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p:cNvSpPr>
            <a:spLocks noGrp="1"/>
          </p:cNvSpPr>
          <p:nvPr>
            <p:ph type="title"/>
          </p:nvPr>
        </p:nvSpPr>
        <p:spPr/>
        <p:txBody>
          <a:bodyPr/>
          <a:lstStyle/>
          <a:p>
            <a:r>
              <a:rPr lang="en-US" dirty="0" smtClean="0">
                <a:solidFill>
                  <a:srgbClr val="FFFF00"/>
                </a:solidFill>
              </a:rPr>
              <a:t>When?</a:t>
            </a:r>
            <a:endParaRPr lang="en-US" dirty="0"/>
          </a:p>
        </p:txBody>
      </p:sp>
      <p:sp>
        <p:nvSpPr>
          <p:cNvPr id="3" name="Content Placeholder 2"/>
          <p:cNvSpPr>
            <a:spLocks noGrp="1"/>
          </p:cNvSpPr>
          <p:nvPr>
            <p:ph idx="1"/>
          </p:nvPr>
        </p:nvSpPr>
        <p:spPr/>
        <p:txBody>
          <a:bodyPr>
            <a:normAutofit/>
          </a:bodyPr>
          <a:lstStyle/>
          <a:p>
            <a:r>
              <a:rPr lang="en-US" sz="2800" dirty="0" smtClean="0">
                <a:solidFill>
                  <a:srgbClr val="FFFF00"/>
                </a:solidFill>
              </a:rPr>
              <a:t>A positive correlation between frequency of SMBG and </a:t>
            </a:r>
            <a:r>
              <a:rPr lang="en-US" sz="2800" dirty="0" err="1" smtClean="0">
                <a:solidFill>
                  <a:srgbClr val="FFFF00"/>
                </a:solidFill>
              </a:rPr>
              <a:t>glycemic</a:t>
            </a:r>
            <a:r>
              <a:rPr lang="en-US" sz="2800" dirty="0" smtClean="0">
                <a:solidFill>
                  <a:srgbClr val="FFFF00"/>
                </a:solidFill>
              </a:rPr>
              <a:t> control among patients with insulin-treated type 1 or type 2 diabetes has been demonstrated</a:t>
            </a:r>
          </a:p>
          <a:p>
            <a:r>
              <a:rPr lang="en-US" sz="2800" dirty="0" smtClean="0">
                <a:solidFill>
                  <a:srgbClr val="FFFF00"/>
                </a:solidFill>
              </a:rPr>
              <a:t>Patients treated with intermediate, short-acting, or rapid-acting insulin may benefit from SMBG data to make adjustments in their regimen</a:t>
            </a:r>
          </a:p>
          <a:p>
            <a:endParaRPr lang="en-US" sz="2800" dirty="0"/>
          </a:p>
        </p:txBody>
      </p:sp>
      <p:sp>
        <p:nvSpPr>
          <p:cNvPr id="4" name="Rectangle 3"/>
          <p:cNvSpPr/>
          <p:nvPr/>
        </p:nvSpPr>
        <p:spPr>
          <a:xfrm>
            <a:off x="228600" y="4589502"/>
            <a:ext cx="8915400" cy="738664"/>
          </a:xfrm>
          <a:prstGeom prst="rect">
            <a:avLst/>
          </a:prstGeom>
        </p:spPr>
        <p:txBody>
          <a:bodyPr wrap="square">
            <a:spAutoFit/>
          </a:bodyPr>
          <a:lstStyle/>
          <a:p>
            <a:r>
              <a:rPr lang="da-DK" sz="1400" i="1" dirty="0">
                <a:solidFill>
                  <a:schemeClr val="bg1"/>
                </a:solidFill>
              </a:rPr>
              <a:t>Miller KM, Beck RW, Bergenstal RM, et al</a:t>
            </a:r>
            <a:r>
              <a:rPr lang="da-DK" sz="1400" i="1" dirty="0" smtClean="0">
                <a:solidFill>
                  <a:schemeClr val="bg1"/>
                </a:solidFill>
              </a:rPr>
              <a:t>.; </a:t>
            </a:r>
            <a:r>
              <a:rPr lang="en-US" sz="1400" i="1" dirty="0" smtClean="0">
                <a:solidFill>
                  <a:schemeClr val="bg1"/>
                </a:solidFill>
              </a:rPr>
              <a:t>T1D </a:t>
            </a:r>
            <a:r>
              <a:rPr lang="en-US" sz="1400" i="1" dirty="0">
                <a:solidFill>
                  <a:schemeClr val="bg1"/>
                </a:solidFill>
              </a:rPr>
              <a:t>Exchange Clinic Network. Evidence of </a:t>
            </a:r>
            <a:r>
              <a:rPr lang="en-US" sz="1400" i="1" dirty="0" smtClean="0">
                <a:solidFill>
                  <a:schemeClr val="bg1"/>
                </a:solidFill>
              </a:rPr>
              <a:t>a strong </a:t>
            </a:r>
            <a:r>
              <a:rPr lang="en-US" sz="1400" i="1" dirty="0">
                <a:solidFill>
                  <a:schemeClr val="bg1"/>
                </a:solidFill>
              </a:rPr>
              <a:t>association between frequency of </a:t>
            </a:r>
            <a:r>
              <a:rPr lang="en-US" sz="1400" i="1" dirty="0" smtClean="0">
                <a:solidFill>
                  <a:schemeClr val="bg1"/>
                </a:solidFill>
              </a:rPr>
              <a:t>self-monitoring of </a:t>
            </a:r>
            <a:r>
              <a:rPr lang="en-US" sz="1400" i="1" dirty="0">
                <a:solidFill>
                  <a:schemeClr val="bg1"/>
                </a:solidFill>
              </a:rPr>
              <a:t>blood glucose and </a:t>
            </a:r>
            <a:r>
              <a:rPr lang="en-US" sz="1400" i="1" dirty="0" smtClean="0">
                <a:solidFill>
                  <a:schemeClr val="bg1"/>
                </a:solidFill>
              </a:rPr>
              <a:t>hemoglobin A1c </a:t>
            </a:r>
            <a:r>
              <a:rPr lang="en-US" sz="1400" i="1" dirty="0">
                <a:solidFill>
                  <a:schemeClr val="bg1"/>
                </a:solidFill>
              </a:rPr>
              <a:t>levels in T1D Exchange clinic registry </a:t>
            </a:r>
            <a:r>
              <a:rPr lang="en-US" sz="1400" i="1" dirty="0" smtClean="0">
                <a:solidFill>
                  <a:schemeClr val="bg1"/>
                </a:solidFill>
              </a:rPr>
              <a:t>participants. Diabetes </a:t>
            </a:r>
            <a:r>
              <a:rPr lang="en-US" sz="1400" i="1" dirty="0">
                <a:solidFill>
                  <a:schemeClr val="bg1"/>
                </a:solidFill>
              </a:rPr>
              <a:t>Care 2013;36:2009–2014</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When?</a:t>
            </a:r>
            <a:endParaRPr lang="en-US" dirty="0">
              <a:solidFill>
                <a:srgbClr val="FFFF00"/>
              </a:solidFill>
            </a:endParaRPr>
          </a:p>
        </p:txBody>
      </p:sp>
      <p:sp>
        <p:nvSpPr>
          <p:cNvPr id="3" name="Content Placeholder 2"/>
          <p:cNvSpPr>
            <a:spLocks noGrp="1"/>
          </p:cNvSpPr>
          <p:nvPr>
            <p:ph idx="1"/>
          </p:nvPr>
        </p:nvSpPr>
        <p:spPr/>
        <p:txBody>
          <a:bodyPr>
            <a:noAutofit/>
          </a:bodyPr>
          <a:lstStyle/>
          <a:p>
            <a:r>
              <a:rPr lang="en-US" sz="2800" dirty="0" smtClean="0">
                <a:solidFill>
                  <a:srgbClr val="FFFF00"/>
                </a:solidFill>
              </a:rPr>
              <a:t>Most </a:t>
            </a:r>
            <a:r>
              <a:rPr lang="en-US" sz="2800" dirty="0">
                <a:solidFill>
                  <a:srgbClr val="FFFF00"/>
                </a:solidFill>
              </a:rPr>
              <a:t>patients on </a:t>
            </a:r>
            <a:r>
              <a:rPr lang="en-US" sz="2800" dirty="0" smtClean="0">
                <a:solidFill>
                  <a:srgbClr val="FFFF00"/>
                </a:solidFill>
              </a:rPr>
              <a:t>multiple-dose </a:t>
            </a:r>
            <a:r>
              <a:rPr lang="en-US" sz="2800" dirty="0">
                <a:solidFill>
                  <a:srgbClr val="FFFF00"/>
                </a:solidFill>
              </a:rPr>
              <a:t>insulin or </a:t>
            </a:r>
            <a:r>
              <a:rPr lang="en-US" sz="2800" dirty="0" smtClean="0">
                <a:solidFill>
                  <a:srgbClr val="FFFF00"/>
                </a:solidFill>
              </a:rPr>
              <a:t>insulin pump </a:t>
            </a:r>
            <a:r>
              <a:rPr lang="en-US" sz="2800" dirty="0">
                <a:solidFill>
                  <a:srgbClr val="FFFF00"/>
                </a:solidFill>
              </a:rPr>
              <a:t>therapy, including patients </a:t>
            </a:r>
            <a:r>
              <a:rPr lang="en-US" sz="2800" dirty="0" smtClean="0">
                <a:solidFill>
                  <a:srgbClr val="FFFF00"/>
                </a:solidFill>
              </a:rPr>
              <a:t>with type </a:t>
            </a:r>
            <a:r>
              <a:rPr lang="en-US" sz="2800" dirty="0">
                <a:solidFill>
                  <a:srgbClr val="FFFF00"/>
                </a:solidFill>
              </a:rPr>
              <a:t>1 </a:t>
            </a:r>
            <a:r>
              <a:rPr lang="en-US" sz="2800" dirty="0" smtClean="0">
                <a:solidFill>
                  <a:srgbClr val="FFFF00"/>
                </a:solidFill>
              </a:rPr>
              <a:t>diabetes </a:t>
            </a:r>
            <a:r>
              <a:rPr lang="en-US" sz="2800" dirty="0">
                <a:solidFill>
                  <a:srgbClr val="FFFF00"/>
                </a:solidFill>
              </a:rPr>
              <a:t>should consider </a:t>
            </a:r>
            <a:r>
              <a:rPr lang="en-US" sz="2800" dirty="0" smtClean="0">
                <a:solidFill>
                  <a:srgbClr val="FFFF00"/>
                </a:solidFill>
              </a:rPr>
              <a:t>SMBG  around 6–10 </a:t>
            </a:r>
            <a:r>
              <a:rPr lang="en-US" sz="2800" dirty="0">
                <a:solidFill>
                  <a:srgbClr val="FFFF00"/>
                </a:solidFill>
              </a:rPr>
              <a:t>(</a:t>
            </a:r>
            <a:r>
              <a:rPr lang="en-US" sz="2800" dirty="0" smtClean="0">
                <a:solidFill>
                  <a:srgbClr val="FFFF00"/>
                </a:solidFill>
              </a:rPr>
              <a:t>or more</a:t>
            </a:r>
            <a:r>
              <a:rPr lang="en-US" sz="2800" dirty="0">
                <a:solidFill>
                  <a:srgbClr val="FFFF00"/>
                </a:solidFill>
              </a:rPr>
              <a:t>) times daily, although </a:t>
            </a:r>
            <a:r>
              <a:rPr lang="en-US" sz="2800" dirty="0" smtClean="0">
                <a:solidFill>
                  <a:srgbClr val="FFFF00"/>
                </a:solidFill>
              </a:rPr>
              <a:t>individual needs </a:t>
            </a:r>
            <a:r>
              <a:rPr lang="en-US" sz="2800" dirty="0">
                <a:solidFill>
                  <a:srgbClr val="FFFF00"/>
                </a:solidFill>
              </a:rPr>
              <a:t>may </a:t>
            </a:r>
            <a:r>
              <a:rPr lang="en-US" sz="2800" dirty="0" smtClean="0">
                <a:solidFill>
                  <a:srgbClr val="FFFF00"/>
                </a:solidFill>
              </a:rPr>
              <a:t>vary</a:t>
            </a:r>
          </a:p>
          <a:p>
            <a:r>
              <a:rPr lang="en-US" sz="2800" dirty="0" smtClean="0">
                <a:solidFill>
                  <a:srgbClr val="FFFF00"/>
                </a:solidFill>
              </a:rPr>
              <a:t>A </a:t>
            </a:r>
            <a:r>
              <a:rPr lang="en-US" sz="2800" dirty="0">
                <a:solidFill>
                  <a:srgbClr val="FFFF00"/>
                </a:solidFill>
              </a:rPr>
              <a:t>database study </a:t>
            </a:r>
            <a:r>
              <a:rPr lang="en-US" sz="2800" dirty="0" smtClean="0">
                <a:solidFill>
                  <a:srgbClr val="FFFF00"/>
                </a:solidFill>
              </a:rPr>
              <a:t>of children </a:t>
            </a:r>
            <a:r>
              <a:rPr lang="en-US" sz="2800" dirty="0">
                <a:solidFill>
                  <a:srgbClr val="FFFF00"/>
                </a:solidFill>
              </a:rPr>
              <a:t>and </a:t>
            </a:r>
            <a:r>
              <a:rPr lang="en-US" sz="2800" dirty="0" smtClean="0">
                <a:solidFill>
                  <a:srgbClr val="FFFF00"/>
                </a:solidFill>
              </a:rPr>
              <a:t>adolescents with </a:t>
            </a:r>
            <a:r>
              <a:rPr lang="en-US" sz="2800" dirty="0">
                <a:solidFill>
                  <a:srgbClr val="FFFF00"/>
                </a:solidFill>
              </a:rPr>
              <a:t>type 1 diabetes showed </a:t>
            </a:r>
            <a:r>
              <a:rPr lang="en-US" sz="2800" dirty="0" smtClean="0">
                <a:solidFill>
                  <a:srgbClr val="FFFF00"/>
                </a:solidFill>
              </a:rPr>
              <a:t>that increased daily </a:t>
            </a:r>
            <a:r>
              <a:rPr lang="en-US" sz="2800" dirty="0">
                <a:solidFill>
                  <a:srgbClr val="FFFF00"/>
                </a:solidFill>
              </a:rPr>
              <a:t>frequency of SMBG </a:t>
            </a:r>
            <a:r>
              <a:rPr lang="en-US" sz="2800" dirty="0" smtClean="0">
                <a:solidFill>
                  <a:srgbClr val="FFFF00"/>
                </a:solidFill>
              </a:rPr>
              <a:t>was significantly </a:t>
            </a:r>
            <a:r>
              <a:rPr lang="en-US" sz="2800" dirty="0">
                <a:solidFill>
                  <a:srgbClr val="FFFF00"/>
                </a:solidFill>
              </a:rPr>
              <a:t>associated with lower </a:t>
            </a:r>
            <a:r>
              <a:rPr lang="en-US" sz="2800" dirty="0" smtClean="0">
                <a:solidFill>
                  <a:srgbClr val="FFFF00"/>
                </a:solidFill>
              </a:rPr>
              <a:t>A1C (20.2</a:t>
            </a:r>
            <a:r>
              <a:rPr lang="en-US" sz="2800" dirty="0">
                <a:solidFill>
                  <a:srgbClr val="FFFF00"/>
                </a:solidFill>
              </a:rPr>
              <a:t>% per additional test per </a:t>
            </a:r>
            <a:r>
              <a:rPr lang="en-US" sz="2800" dirty="0" smtClean="0">
                <a:solidFill>
                  <a:srgbClr val="FFFF00"/>
                </a:solidFill>
              </a:rPr>
              <a:t>day) and </a:t>
            </a:r>
            <a:r>
              <a:rPr lang="en-US" sz="2800" dirty="0">
                <a:solidFill>
                  <a:srgbClr val="FFFF00"/>
                </a:solidFill>
              </a:rPr>
              <a:t>with fewer acute complications </a:t>
            </a:r>
          </a:p>
        </p:txBody>
      </p:sp>
      <p:sp>
        <p:nvSpPr>
          <p:cNvPr id="4" name="Donut 3"/>
          <p:cNvSpPr/>
          <p:nvPr/>
        </p:nvSpPr>
        <p:spPr>
          <a:xfrm>
            <a:off x="8077200" y="4457700"/>
            <a:ext cx="914400" cy="571500"/>
          </a:xfrm>
          <a:prstGeom prst="donut">
            <a:avLst>
              <a:gd name="adj" fmla="val 1227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Rectangle 4"/>
          <p:cNvSpPr/>
          <p:nvPr/>
        </p:nvSpPr>
        <p:spPr>
          <a:xfrm>
            <a:off x="152400" y="4751085"/>
            <a:ext cx="8839200" cy="523220"/>
          </a:xfrm>
          <a:prstGeom prst="rect">
            <a:avLst/>
          </a:prstGeom>
        </p:spPr>
        <p:txBody>
          <a:bodyPr wrap="square">
            <a:spAutoFit/>
          </a:bodyPr>
          <a:lstStyle/>
          <a:p>
            <a:r>
              <a:rPr lang="de-DE" sz="1400" i="1" dirty="0">
                <a:solidFill>
                  <a:schemeClr val="bg1"/>
                </a:solidFill>
              </a:rPr>
              <a:t>Ziegler R, Heidtmann B, Hilgard D, Hofer </a:t>
            </a:r>
            <a:r>
              <a:rPr lang="de-DE" sz="1400" i="1" dirty="0" smtClean="0">
                <a:solidFill>
                  <a:schemeClr val="bg1"/>
                </a:solidFill>
              </a:rPr>
              <a:t>S, </a:t>
            </a:r>
            <a:r>
              <a:rPr lang="en-US" sz="1400" i="1" dirty="0" err="1" smtClean="0">
                <a:solidFill>
                  <a:schemeClr val="bg1"/>
                </a:solidFill>
              </a:rPr>
              <a:t>Rosenbauer</a:t>
            </a:r>
            <a:r>
              <a:rPr lang="en-US" sz="1400" i="1" dirty="0" smtClean="0">
                <a:solidFill>
                  <a:schemeClr val="bg1"/>
                </a:solidFill>
              </a:rPr>
              <a:t> </a:t>
            </a:r>
            <a:r>
              <a:rPr lang="en-US" sz="1400" i="1" dirty="0">
                <a:solidFill>
                  <a:schemeClr val="bg1"/>
                </a:solidFill>
              </a:rPr>
              <a:t>J, </a:t>
            </a:r>
            <a:r>
              <a:rPr lang="en-US" sz="1400" i="1" dirty="0" err="1">
                <a:solidFill>
                  <a:schemeClr val="bg1"/>
                </a:solidFill>
              </a:rPr>
              <a:t>Holl</a:t>
            </a:r>
            <a:r>
              <a:rPr lang="en-US" sz="1400" i="1" dirty="0">
                <a:solidFill>
                  <a:schemeClr val="bg1"/>
                </a:solidFill>
              </a:rPr>
              <a:t> R; DPV-</a:t>
            </a:r>
            <a:r>
              <a:rPr lang="en-US" sz="1400" i="1" dirty="0" err="1">
                <a:solidFill>
                  <a:schemeClr val="bg1"/>
                </a:solidFill>
              </a:rPr>
              <a:t>Wiss</a:t>
            </a:r>
            <a:r>
              <a:rPr lang="en-US" sz="1400" i="1" dirty="0">
                <a:solidFill>
                  <a:schemeClr val="bg1"/>
                </a:solidFill>
              </a:rPr>
              <a:t>-Initiative. </a:t>
            </a:r>
            <a:r>
              <a:rPr lang="en-US" sz="1400" i="1" dirty="0" smtClean="0">
                <a:solidFill>
                  <a:schemeClr val="bg1"/>
                </a:solidFill>
              </a:rPr>
              <a:t>Frequency of </a:t>
            </a:r>
            <a:r>
              <a:rPr lang="en-US" sz="1400" i="1" dirty="0">
                <a:solidFill>
                  <a:schemeClr val="bg1"/>
                </a:solidFill>
              </a:rPr>
              <a:t>SMBG correlates with HbA1c </a:t>
            </a:r>
            <a:r>
              <a:rPr lang="en-US" sz="1400" i="1" dirty="0" smtClean="0">
                <a:solidFill>
                  <a:schemeClr val="bg1"/>
                </a:solidFill>
              </a:rPr>
              <a:t>and acute </a:t>
            </a:r>
            <a:r>
              <a:rPr lang="en-US" sz="1400" i="1" dirty="0">
                <a:solidFill>
                  <a:schemeClr val="bg1"/>
                </a:solidFill>
              </a:rPr>
              <a:t>complications in children and </a:t>
            </a:r>
            <a:r>
              <a:rPr lang="en-US" sz="1400" i="1" dirty="0" smtClean="0">
                <a:solidFill>
                  <a:schemeClr val="bg1"/>
                </a:solidFill>
              </a:rPr>
              <a:t>adolescents </a:t>
            </a:r>
            <a:r>
              <a:rPr lang="pt-BR" sz="1400" i="1" dirty="0" smtClean="0">
                <a:solidFill>
                  <a:schemeClr val="bg1"/>
                </a:solidFill>
              </a:rPr>
              <a:t>with </a:t>
            </a:r>
            <a:r>
              <a:rPr lang="pt-BR" sz="1400" i="1" dirty="0">
                <a:solidFill>
                  <a:schemeClr val="bg1"/>
                </a:solidFill>
              </a:rPr>
              <a:t>type 1 diabetes. Pediatr Diabetes </a:t>
            </a:r>
            <a:r>
              <a:rPr lang="pt-BR" sz="1400" i="1" dirty="0" smtClean="0">
                <a:solidFill>
                  <a:schemeClr val="bg1"/>
                </a:solidFill>
              </a:rPr>
              <a:t>2011;12:</a:t>
            </a:r>
            <a:r>
              <a:rPr lang="en-US" sz="1400" i="1" dirty="0" smtClean="0">
                <a:solidFill>
                  <a:schemeClr val="bg1"/>
                </a:solidFill>
              </a:rPr>
              <a:t>11–17</a:t>
            </a:r>
            <a:endParaRPr lang="en-US" sz="1400" i="1" dirty="0">
              <a:solidFill>
                <a:schemeClr val="bg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When?</a:t>
            </a:r>
            <a:endParaRPr lang="en-US" dirty="0">
              <a:solidFill>
                <a:srgbClr val="FFFF00"/>
              </a:solidFill>
            </a:endParaRPr>
          </a:p>
        </p:txBody>
      </p:sp>
      <p:sp>
        <p:nvSpPr>
          <p:cNvPr id="3" name="Content Placeholder 2"/>
          <p:cNvSpPr>
            <a:spLocks noGrp="1"/>
          </p:cNvSpPr>
          <p:nvPr>
            <p:ph idx="1"/>
          </p:nvPr>
        </p:nvSpPr>
        <p:spPr/>
        <p:txBody>
          <a:bodyPr>
            <a:normAutofit lnSpcReduction="10000"/>
          </a:bodyPr>
          <a:lstStyle/>
          <a:p>
            <a:r>
              <a:rPr lang="en-US" sz="2800" dirty="0" smtClean="0">
                <a:solidFill>
                  <a:srgbClr val="FFFF00"/>
                </a:solidFill>
              </a:rPr>
              <a:t>The </a:t>
            </a:r>
            <a:r>
              <a:rPr lang="en-US" sz="2800" dirty="0">
                <a:solidFill>
                  <a:srgbClr val="FFFF00"/>
                </a:solidFill>
              </a:rPr>
              <a:t>evidence is insufficient </a:t>
            </a:r>
            <a:r>
              <a:rPr lang="en-US" sz="2800" dirty="0" smtClean="0">
                <a:solidFill>
                  <a:srgbClr val="FFFF00"/>
                </a:solidFill>
              </a:rPr>
              <a:t>regarding when </a:t>
            </a:r>
            <a:r>
              <a:rPr lang="en-US" sz="2800" dirty="0">
                <a:solidFill>
                  <a:srgbClr val="FFFF00"/>
                </a:solidFill>
              </a:rPr>
              <a:t>to prescribe SMBG and how </a:t>
            </a:r>
            <a:r>
              <a:rPr lang="en-US" sz="2800" dirty="0" smtClean="0">
                <a:solidFill>
                  <a:srgbClr val="FFFF00"/>
                </a:solidFill>
              </a:rPr>
              <a:t>often testing </a:t>
            </a:r>
            <a:r>
              <a:rPr lang="en-US" sz="2800" dirty="0">
                <a:solidFill>
                  <a:srgbClr val="FFFF00"/>
                </a:solidFill>
              </a:rPr>
              <a:t>is needed for patients who </a:t>
            </a:r>
            <a:r>
              <a:rPr lang="en-US" sz="2800" dirty="0" smtClean="0">
                <a:solidFill>
                  <a:srgbClr val="FFFF00"/>
                </a:solidFill>
              </a:rPr>
              <a:t>do not </a:t>
            </a:r>
            <a:r>
              <a:rPr lang="en-US" sz="2800" dirty="0">
                <a:solidFill>
                  <a:srgbClr val="FFFF00"/>
                </a:solidFill>
              </a:rPr>
              <a:t>use an intensive insulin </a:t>
            </a:r>
            <a:r>
              <a:rPr lang="en-US" sz="2800" dirty="0" smtClean="0">
                <a:solidFill>
                  <a:srgbClr val="FFFF00"/>
                </a:solidFill>
              </a:rPr>
              <a:t>regimen, such </a:t>
            </a:r>
            <a:r>
              <a:rPr lang="en-US" sz="2800" dirty="0">
                <a:solidFill>
                  <a:srgbClr val="FFFF00"/>
                </a:solidFill>
              </a:rPr>
              <a:t>as those with type 2 diabetes </a:t>
            </a:r>
            <a:r>
              <a:rPr lang="en-US" sz="2800" dirty="0" smtClean="0">
                <a:solidFill>
                  <a:srgbClr val="FFFF00"/>
                </a:solidFill>
              </a:rPr>
              <a:t>using basal </a:t>
            </a:r>
            <a:r>
              <a:rPr lang="en-US" sz="2800" dirty="0">
                <a:solidFill>
                  <a:srgbClr val="FFFF00"/>
                </a:solidFill>
              </a:rPr>
              <a:t>insulin or oral </a:t>
            </a:r>
            <a:r>
              <a:rPr lang="en-US" sz="2800" dirty="0" smtClean="0">
                <a:solidFill>
                  <a:srgbClr val="FFFF00"/>
                </a:solidFill>
              </a:rPr>
              <a:t>agents</a:t>
            </a:r>
            <a:endParaRPr lang="en-US" sz="2800" dirty="0">
              <a:solidFill>
                <a:srgbClr val="FFFF00"/>
              </a:solidFill>
            </a:endParaRPr>
          </a:p>
          <a:p>
            <a:r>
              <a:rPr lang="en-US" sz="2800" dirty="0">
                <a:solidFill>
                  <a:srgbClr val="FFFF00"/>
                </a:solidFill>
              </a:rPr>
              <a:t>Several randomized trials have </a:t>
            </a:r>
            <a:r>
              <a:rPr lang="en-US" sz="2800" dirty="0" smtClean="0">
                <a:solidFill>
                  <a:srgbClr val="FFFF00"/>
                </a:solidFill>
              </a:rPr>
              <a:t>called into </a:t>
            </a:r>
            <a:r>
              <a:rPr lang="en-US" sz="2800" dirty="0">
                <a:solidFill>
                  <a:srgbClr val="FFFF00"/>
                </a:solidFill>
              </a:rPr>
              <a:t>question the clinical utility and </a:t>
            </a:r>
            <a:r>
              <a:rPr lang="en-US" sz="2800" dirty="0" smtClean="0">
                <a:solidFill>
                  <a:srgbClr val="FFFF00"/>
                </a:solidFill>
              </a:rPr>
              <a:t> cost-effectiveness of </a:t>
            </a:r>
            <a:r>
              <a:rPr lang="en-US" sz="2800" dirty="0">
                <a:solidFill>
                  <a:srgbClr val="FFFF00"/>
                </a:solidFill>
              </a:rPr>
              <a:t>routine </a:t>
            </a:r>
            <a:r>
              <a:rPr lang="en-US" sz="2800" dirty="0" smtClean="0">
                <a:solidFill>
                  <a:srgbClr val="FFFF00"/>
                </a:solidFill>
              </a:rPr>
              <a:t>SMBG in non-insulin treated patients</a:t>
            </a:r>
          </a:p>
        </p:txBody>
      </p:sp>
      <p:sp>
        <p:nvSpPr>
          <p:cNvPr id="4" name="Donut 3"/>
          <p:cNvSpPr/>
          <p:nvPr/>
        </p:nvSpPr>
        <p:spPr>
          <a:xfrm>
            <a:off x="8077200" y="4457700"/>
            <a:ext cx="914400" cy="571500"/>
          </a:xfrm>
          <a:prstGeom prst="donut">
            <a:avLst>
              <a:gd name="adj" fmla="val 1227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Rectangle 4"/>
          <p:cNvSpPr/>
          <p:nvPr/>
        </p:nvSpPr>
        <p:spPr>
          <a:xfrm>
            <a:off x="0" y="4104754"/>
            <a:ext cx="9144000" cy="1384995"/>
          </a:xfrm>
          <a:prstGeom prst="rect">
            <a:avLst/>
          </a:prstGeom>
        </p:spPr>
        <p:txBody>
          <a:bodyPr wrap="square">
            <a:spAutoFit/>
          </a:bodyPr>
          <a:lstStyle/>
          <a:p>
            <a:pPr>
              <a:buFont typeface="Arial" pitchFamily="34" charset="0"/>
              <a:buChar char="•"/>
            </a:pPr>
            <a:r>
              <a:rPr lang="en-US" sz="1200" i="1" dirty="0">
                <a:solidFill>
                  <a:schemeClr val="bg1"/>
                </a:solidFill>
              </a:rPr>
              <a:t>Farmer A, Wade A, </a:t>
            </a:r>
            <a:r>
              <a:rPr lang="en-US" sz="1200" i="1" dirty="0" err="1">
                <a:solidFill>
                  <a:schemeClr val="bg1"/>
                </a:solidFill>
              </a:rPr>
              <a:t>Goyder</a:t>
            </a:r>
            <a:r>
              <a:rPr lang="en-US" sz="1200" i="1" dirty="0">
                <a:solidFill>
                  <a:schemeClr val="bg1"/>
                </a:solidFill>
              </a:rPr>
              <a:t> E, et al. Impact </a:t>
            </a:r>
            <a:r>
              <a:rPr lang="en-US" sz="1200" i="1" dirty="0" smtClean="0">
                <a:solidFill>
                  <a:schemeClr val="bg1"/>
                </a:solidFill>
              </a:rPr>
              <a:t>of self </a:t>
            </a:r>
            <a:r>
              <a:rPr lang="en-US" sz="1200" i="1" dirty="0">
                <a:solidFill>
                  <a:schemeClr val="bg1"/>
                </a:solidFill>
              </a:rPr>
              <a:t>monitoring of blood glucose in the </a:t>
            </a:r>
            <a:r>
              <a:rPr lang="en-US" sz="1200" i="1" dirty="0" smtClean="0">
                <a:solidFill>
                  <a:schemeClr val="bg1"/>
                </a:solidFill>
              </a:rPr>
              <a:t>management of </a:t>
            </a:r>
            <a:r>
              <a:rPr lang="en-US" sz="1200" i="1" dirty="0">
                <a:solidFill>
                  <a:schemeClr val="bg1"/>
                </a:solidFill>
              </a:rPr>
              <a:t>patients with </a:t>
            </a:r>
            <a:r>
              <a:rPr lang="en-US" sz="1200" i="1" dirty="0" smtClean="0">
                <a:solidFill>
                  <a:schemeClr val="bg1"/>
                </a:solidFill>
              </a:rPr>
              <a:t>non- insulin </a:t>
            </a:r>
            <a:r>
              <a:rPr lang="en-US" sz="1200" i="1" dirty="0">
                <a:solidFill>
                  <a:schemeClr val="bg1"/>
                </a:solidFill>
              </a:rPr>
              <a:t>treated </a:t>
            </a:r>
            <a:r>
              <a:rPr lang="en-US" sz="1200" i="1" dirty="0" smtClean="0">
                <a:solidFill>
                  <a:schemeClr val="bg1"/>
                </a:solidFill>
              </a:rPr>
              <a:t>diabetes: open </a:t>
            </a:r>
            <a:r>
              <a:rPr lang="en-US" sz="1200" i="1" dirty="0">
                <a:solidFill>
                  <a:schemeClr val="bg1"/>
                </a:solidFill>
              </a:rPr>
              <a:t>parallel group </a:t>
            </a:r>
            <a:r>
              <a:rPr lang="en-US" sz="1200" i="1" dirty="0" err="1">
                <a:solidFill>
                  <a:schemeClr val="bg1"/>
                </a:solidFill>
              </a:rPr>
              <a:t>randomised</a:t>
            </a:r>
            <a:r>
              <a:rPr lang="en-US" sz="1200" i="1" dirty="0">
                <a:solidFill>
                  <a:schemeClr val="bg1"/>
                </a:solidFill>
              </a:rPr>
              <a:t> </a:t>
            </a:r>
            <a:r>
              <a:rPr lang="en-US" sz="1200" i="1" dirty="0" smtClean="0">
                <a:solidFill>
                  <a:schemeClr val="bg1"/>
                </a:solidFill>
              </a:rPr>
              <a:t>trial. BMJ </a:t>
            </a:r>
            <a:r>
              <a:rPr lang="en-US" sz="1200" i="1" dirty="0">
                <a:solidFill>
                  <a:schemeClr val="bg1"/>
                </a:solidFill>
              </a:rPr>
              <a:t>2007;335:132</a:t>
            </a:r>
          </a:p>
          <a:p>
            <a:pPr>
              <a:buFont typeface="Arial" pitchFamily="34" charset="0"/>
              <a:buChar char="•"/>
            </a:pPr>
            <a:r>
              <a:rPr lang="en-US" sz="1200" i="1" dirty="0" err="1" smtClean="0">
                <a:solidFill>
                  <a:schemeClr val="bg1"/>
                </a:solidFill>
              </a:rPr>
              <a:t>O’Kane</a:t>
            </a:r>
            <a:r>
              <a:rPr lang="en-US" sz="1200" i="1" dirty="0" smtClean="0">
                <a:solidFill>
                  <a:schemeClr val="bg1"/>
                </a:solidFill>
              </a:rPr>
              <a:t> </a:t>
            </a:r>
            <a:r>
              <a:rPr lang="en-US" sz="1200" i="1" dirty="0">
                <a:solidFill>
                  <a:schemeClr val="bg1"/>
                </a:solidFill>
              </a:rPr>
              <a:t>MJ, Bunting B, Copeland M, </a:t>
            </a:r>
            <a:r>
              <a:rPr lang="en-US" sz="1200" i="1" dirty="0" smtClean="0">
                <a:solidFill>
                  <a:schemeClr val="bg1"/>
                </a:solidFill>
              </a:rPr>
              <a:t>Coates VE</a:t>
            </a:r>
            <a:r>
              <a:rPr lang="en-US" sz="1200" i="1" dirty="0">
                <a:solidFill>
                  <a:schemeClr val="bg1"/>
                </a:solidFill>
              </a:rPr>
              <a:t>; ESMON Study Group. Efficacy of self </a:t>
            </a:r>
            <a:r>
              <a:rPr lang="en-US" sz="1200" i="1" dirty="0" smtClean="0">
                <a:solidFill>
                  <a:schemeClr val="bg1"/>
                </a:solidFill>
              </a:rPr>
              <a:t>monitoring of </a:t>
            </a:r>
            <a:r>
              <a:rPr lang="en-US" sz="1200" i="1" dirty="0">
                <a:solidFill>
                  <a:schemeClr val="bg1"/>
                </a:solidFill>
              </a:rPr>
              <a:t>blood glucose in patients with </a:t>
            </a:r>
            <a:r>
              <a:rPr lang="en-US" sz="1200" i="1" dirty="0" smtClean="0">
                <a:solidFill>
                  <a:schemeClr val="bg1"/>
                </a:solidFill>
              </a:rPr>
              <a:t>newly diagnosed </a:t>
            </a:r>
            <a:r>
              <a:rPr lang="en-US" sz="1200" i="1" dirty="0">
                <a:solidFill>
                  <a:schemeClr val="bg1"/>
                </a:solidFill>
              </a:rPr>
              <a:t>type 2 diabetes (ESMON study</a:t>
            </a:r>
            <a:r>
              <a:rPr lang="en-US" sz="1200" i="1" dirty="0" smtClean="0">
                <a:solidFill>
                  <a:schemeClr val="bg1"/>
                </a:solidFill>
              </a:rPr>
              <a:t>): </a:t>
            </a:r>
            <a:r>
              <a:rPr lang="en-US" sz="1200" i="1" dirty="0" err="1" smtClean="0">
                <a:solidFill>
                  <a:schemeClr val="bg1"/>
                </a:solidFill>
              </a:rPr>
              <a:t>randomised</a:t>
            </a:r>
            <a:r>
              <a:rPr lang="en-US" sz="1200" i="1" dirty="0" smtClean="0">
                <a:solidFill>
                  <a:schemeClr val="bg1"/>
                </a:solidFill>
              </a:rPr>
              <a:t> </a:t>
            </a:r>
            <a:r>
              <a:rPr lang="en-US" sz="1200" i="1" dirty="0">
                <a:solidFill>
                  <a:schemeClr val="bg1"/>
                </a:solidFill>
              </a:rPr>
              <a:t>controlled trial. BMJ </a:t>
            </a:r>
            <a:r>
              <a:rPr lang="en-US" sz="1200" i="1" dirty="0" smtClean="0">
                <a:solidFill>
                  <a:schemeClr val="bg1"/>
                </a:solidFill>
              </a:rPr>
              <a:t>2008;336: 1174–1177 </a:t>
            </a:r>
          </a:p>
          <a:p>
            <a:pPr>
              <a:buFont typeface="Arial" pitchFamily="34" charset="0"/>
              <a:buChar char="•"/>
            </a:pPr>
            <a:r>
              <a:rPr lang="en-US" sz="1200" i="1" dirty="0" smtClean="0">
                <a:solidFill>
                  <a:schemeClr val="bg1"/>
                </a:solidFill>
              </a:rPr>
              <a:t>Simon </a:t>
            </a:r>
            <a:r>
              <a:rPr lang="en-US" sz="1200" i="1" dirty="0">
                <a:solidFill>
                  <a:schemeClr val="bg1"/>
                </a:solidFill>
              </a:rPr>
              <a:t>J, Gray A, Clarke P, Wade A, Neil </a:t>
            </a:r>
            <a:r>
              <a:rPr lang="en-US" sz="1200" i="1" dirty="0" smtClean="0">
                <a:solidFill>
                  <a:schemeClr val="bg1"/>
                </a:solidFill>
              </a:rPr>
              <a:t>A, Farmer </a:t>
            </a:r>
            <a:r>
              <a:rPr lang="en-US" sz="1200" i="1" dirty="0">
                <a:solidFill>
                  <a:schemeClr val="bg1"/>
                </a:solidFill>
              </a:rPr>
              <a:t>A; Diabetes </a:t>
            </a:r>
            <a:r>
              <a:rPr lang="en-US" sz="1200" i="1" dirty="0" err="1">
                <a:solidFill>
                  <a:schemeClr val="bg1"/>
                </a:solidFill>
              </a:rPr>
              <a:t>Glycaemic</a:t>
            </a:r>
            <a:r>
              <a:rPr lang="en-US" sz="1200" i="1" dirty="0">
                <a:solidFill>
                  <a:schemeClr val="bg1"/>
                </a:solidFill>
              </a:rPr>
              <a:t> Education </a:t>
            </a:r>
            <a:r>
              <a:rPr lang="en-US" sz="1200" i="1" dirty="0" smtClean="0">
                <a:solidFill>
                  <a:schemeClr val="bg1"/>
                </a:solidFill>
              </a:rPr>
              <a:t>and Monitoring </a:t>
            </a:r>
            <a:r>
              <a:rPr lang="en-US" sz="1200" i="1" dirty="0">
                <a:solidFill>
                  <a:schemeClr val="bg1"/>
                </a:solidFill>
              </a:rPr>
              <a:t>Trial Group. Cost </a:t>
            </a:r>
            <a:r>
              <a:rPr lang="en-US" sz="1200" i="1" dirty="0" smtClean="0">
                <a:solidFill>
                  <a:schemeClr val="bg1"/>
                </a:solidFill>
              </a:rPr>
              <a:t>effectiveness of self </a:t>
            </a:r>
            <a:r>
              <a:rPr lang="en-US" sz="1200" i="1" dirty="0">
                <a:solidFill>
                  <a:schemeClr val="bg1"/>
                </a:solidFill>
              </a:rPr>
              <a:t>monitoring of blood glucose in </a:t>
            </a:r>
            <a:r>
              <a:rPr lang="en-US" sz="1200" i="1" dirty="0" smtClean="0">
                <a:solidFill>
                  <a:schemeClr val="bg1"/>
                </a:solidFill>
              </a:rPr>
              <a:t>patients with </a:t>
            </a:r>
            <a:r>
              <a:rPr lang="en-US" sz="1200" i="1" dirty="0">
                <a:solidFill>
                  <a:schemeClr val="bg1"/>
                </a:solidFill>
              </a:rPr>
              <a:t>non-insulin treated type 2 diabetes: </a:t>
            </a:r>
            <a:r>
              <a:rPr lang="en-US" sz="1200" i="1" dirty="0" smtClean="0">
                <a:solidFill>
                  <a:schemeClr val="bg1"/>
                </a:solidFill>
              </a:rPr>
              <a:t>economic evaluation </a:t>
            </a:r>
            <a:r>
              <a:rPr lang="en-US" sz="1200" i="1" dirty="0">
                <a:solidFill>
                  <a:schemeClr val="bg1"/>
                </a:solidFill>
              </a:rPr>
              <a:t>of data from the </a:t>
            </a:r>
            <a:r>
              <a:rPr lang="en-US" sz="1200" i="1" dirty="0" err="1">
                <a:solidFill>
                  <a:schemeClr val="bg1"/>
                </a:solidFill>
              </a:rPr>
              <a:t>DiGEM</a:t>
            </a:r>
            <a:r>
              <a:rPr lang="en-US" sz="1200" i="1" dirty="0">
                <a:solidFill>
                  <a:schemeClr val="bg1"/>
                </a:solidFill>
              </a:rPr>
              <a:t> </a:t>
            </a:r>
            <a:r>
              <a:rPr lang="en-US" sz="1200" i="1" dirty="0" smtClean="0">
                <a:solidFill>
                  <a:schemeClr val="bg1"/>
                </a:solidFill>
              </a:rPr>
              <a:t>trial. BMJ </a:t>
            </a:r>
            <a:r>
              <a:rPr lang="en-US" sz="1200" i="1" dirty="0">
                <a:solidFill>
                  <a:schemeClr val="bg1"/>
                </a:solidFill>
              </a:rPr>
              <a:t>2008;336:1177–1180</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1691</TotalTime>
  <Words>2130</Words>
  <Application>Microsoft Office PowerPoint</Application>
  <PresentationFormat>On-screen Show (16:9)</PresentationFormat>
  <Paragraphs>220</Paragraphs>
  <Slides>34</Slides>
  <Notes>0</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Office Theme</vt:lpstr>
      <vt:lpstr>Slide 1</vt:lpstr>
      <vt:lpstr>Self-Monitoring of Blood Glucose (SMBG)</vt:lpstr>
      <vt:lpstr>What?</vt:lpstr>
      <vt:lpstr>What?</vt:lpstr>
      <vt:lpstr>Why?</vt:lpstr>
      <vt:lpstr>When?</vt:lpstr>
      <vt:lpstr>When?</vt:lpstr>
      <vt:lpstr>When?</vt:lpstr>
      <vt:lpstr>When?</vt:lpstr>
      <vt:lpstr>ADA Recommendations on SMBG</vt:lpstr>
      <vt:lpstr>How?</vt:lpstr>
      <vt:lpstr>How?</vt:lpstr>
      <vt:lpstr>Slide 13</vt:lpstr>
      <vt:lpstr>SMBG Protocols</vt:lpstr>
      <vt:lpstr>Slide 15</vt:lpstr>
      <vt:lpstr>Slide 16</vt:lpstr>
      <vt:lpstr>SMBG Protocols</vt:lpstr>
      <vt:lpstr>SMBG Protocols</vt:lpstr>
      <vt:lpstr>SMBG Protocols</vt:lpstr>
      <vt:lpstr>SMBG Protocols</vt:lpstr>
      <vt:lpstr>Slide 21</vt:lpstr>
      <vt:lpstr>SMBG Protocols</vt:lpstr>
      <vt:lpstr>SMBG Practicalities</vt:lpstr>
      <vt:lpstr>SMBG Practicalities</vt:lpstr>
      <vt:lpstr>How?</vt:lpstr>
      <vt:lpstr>SMBG Practicalities</vt:lpstr>
      <vt:lpstr>SMBG Methodology</vt:lpstr>
      <vt:lpstr>SMBG Methodology</vt:lpstr>
      <vt:lpstr>SMBG Methodology</vt:lpstr>
      <vt:lpstr>SMBG Accuracy</vt:lpstr>
      <vt:lpstr>SMBG Problems</vt:lpstr>
      <vt:lpstr>SMBG Problems</vt:lpstr>
      <vt:lpstr>Slide 33</vt:lpstr>
      <vt:lpstr>Slide 34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Dr Kazempour</dc:creator>
  <cp:lastModifiedBy>saba</cp:lastModifiedBy>
  <cp:revision>62</cp:revision>
  <dcterms:created xsi:type="dcterms:W3CDTF">2015-10-25T06:08:43Z</dcterms:created>
  <dcterms:modified xsi:type="dcterms:W3CDTF">2015-10-27T20:06:57Z</dcterms:modified>
</cp:coreProperties>
</file>