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8C5C-1C6C-447F-914F-72578D388275}" type="datetimeFigureOut">
              <a:rPr lang="en-US" smtClean="0"/>
              <a:pPr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F9F7-017B-4A8E-8CBC-7E39192144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02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8C5C-1C6C-447F-914F-72578D388275}" type="datetimeFigureOut">
              <a:rPr lang="en-US" smtClean="0"/>
              <a:pPr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F9F7-017B-4A8E-8CBC-7E39192144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801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8C5C-1C6C-447F-914F-72578D388275}" type="datetimeFigureOut">
              <a:rPr lang="en-US" smtClean="0"/>
              <a:pPr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F9F7-017B-4A8E-8CBC-7E39192144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115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8C5C-1C6C-447F-914F-72578D388275}" type="datetimeFigureOut">
              <a:rPr lang="en-US" smtClean="0"/>
              <a:pPr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F9F7-017B-4A8E-8CBC-7E39192144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943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8C5C-1C6C-447F-914F-72578D388275}" type="datetimeFigureOut">
              <a:rPr lang="en-US" smtClean="0"/>
              <a:pPr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F9F7-017B-4A8E-8CBC-7E39192144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57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8C5C-1C6C-447F-914F-72578D388275}" type="datetimeFigureOut">
              <a:rPr lang="en-US" smtClean="0"/>
              <a:pPr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F9F7-017B-4A8E-8CBC-7E39192144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298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8C5C-1C6C-447F-914F-72578D388275}" type="datetimeFigureOut">
              <a:rPr lang="en-US" smtClean="0"/>
              <a:pPr/>
              <a:t>9/24/2016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F9F7-017B-4A8E-8CBC-7E39192144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203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8C5C-1C6C-447F-914F-72578D388275}" type="datetimeFigureOut">
              <a:rPr lang="en-US" smtClean="0"/>
              <a:pPr/>
              <a:t>9/24/2016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F9F7-017B-4A8E-8CBC-7E39192144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5701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8C5C-1C6C-447F-914F-72578D388275}" type="datetimeFigureOut">
              <a:rPr lang="en-US" smtClean="0"/>
              <a:pPr/>
              <a:t>9/24/2016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F9F7-017B-4A8E-8CBC-7E39192144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213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8C5C-1C6C-447F-914F-72578D388275}" type="datetimeFigureOut">
              <a:rPr lang="en-US" smtClean="0"/>
              <a:pPr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F9F7-017B-4A8E-8CBC-7E39192144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901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8C5C-1C6C-447F-914F-72578D388275}" type="datetimeFigureOut">
              <a:rPr lang="en-US" smtClean="0"/>
              <a:pPr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F9F7-017B-4A8E-8CBC-7E39192144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540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38C5C-1C6C-447F-914F-72578D388275}" type="datetimeFigureOut">
              <a:rPr lang="en-US" smtClean="0"/>
              <a:pPr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FF9F7-017B-4A8E-8CBC-7E39192144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5712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en-US" sz="4400" b="1" dirty="0" smtClean="0"/>
              <a:t>CC :</a:t>
            </a:r>
            <a:r>
              <a:rPr lang="en-US" dirty="0" smtClean="0"/>
              <a:t> Elevated blood glucose</a:t>
            </a:r>
          </a:p>
          <a:p>
            <a:endParaRPr lang="en-US" sz="4400" b="1" dirty="0" smtClean="0"/>
          </a:p>
          <a:p>
            <a:r>
              <a:rPr lang="en-US" sz="4400" b="1" dirty="0" smtClean="0"/>
              <a:t>PI : </a:t>
            </a:r>
            <a:r>
              <a:rPr lang="en-US" dirty="0" smtClean="0"/>
              <a:t>She is a 35 year old pregnant woman       ( G2P1A0) who was referred to the emergency room due to FBS = 284 .</a:t>
            </a:r>
          </a:p>
          <a:p>
            <a:pPr marL="0" indent="0">
              <a:buNone/>
            </a:pPr>
            <a:r>
              <a:rPr lang="en-US" dirty="0" smtClean="0"/>
              <a:t>    She is in sixth week of pregnancy .</a:t>
            </a:r>
          </a:p>
          <a:p>
            <a:pPr marL="0" indent="0">
              <a:buNone/>
            </a:pPr>
            <a:r>
              <a:rPr lang="en-US" dirty="0" smtClean="0"/>
              <a:t>    No abdominal pain , nausea , or vomiting . </a:t>
            </a:r>
          </a:p>
          <a:p>
            <a:pPr marL="0" indent="0">
              <a:buNone/>
            </a:pPr>
            <a:r>
              <a:rPr lang="en-US" dirty="0" smtClean="0"/>
              <a:t>    Polyuria and polydipsia from one week ago.</a:t>
            </a:r>
          </a:p>
          <a:p>
            <a:pPr marL="0" indent="0">
              <a:buNone/>
            </a:pPr>
            <a:r>
              <a:rPr lang="en-US" dirty="0" smtClean="0"/>
              <a:t>    No weight loss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668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 fontScale="92500" lnSpcReduction="10000"/>
          </a:bodyPr>
          <a:lstStyle/>
          <a:p>
            <a:r>
              <a:rPr lang="en-US" sz="4400" b="1" dirty="0" smtClean="0"/>
              <a:t>PMH : </a:t>
            </a:r>
            <a:r>
              <a:rPr lang="en-US" dirty="0" smtClean="0"/>
              <a:t>DM +</a:t>
            </a:r>
          </a:p>
          <a:p>
            <a:pPr marL="0" indent="0">
              <a:buNone/>
            </a:pPr>
            <a:r>
              <a:rPr lang="en-US" dirty="0" smtClean="0"/>
              <a:t>    She had FBS = 125   2 years ago and FBS =158 , six months  ago but didn’t visit a doctor and didn’t use any treatment 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4400" b="1" dirty="0" smtClean="0"/>
              <a:t>FH :</a:t>
            </a:r>
            <a:r>
              <a:rPr lang="en-US" dirty="0" smtClean="0"/>
              <a:t> DM type II in her grand father and uncle who were treated with oral agent .                       No </a:t>
            </a:r>
            <a:r>
              <a:rPr lang="en-US" dirty="0" err="1" smtClean="0"/>
              <a:t>macrosomia</a:t>
            </a:r>
            <a:r>
              <a:rPr lang="en-US" dirty="0" smtClean="0"/>
              <a:t> in her past pregnancy . (3900 gr)              No </a:t>
            </a:r>
            <a:r>
              <a:rPr lang="en-US" dirty="0" err="1" smtClean="0"/>
              <a:t>macrosomia</a:t>
            </a:r>
            <a:r>
              <a:rPr lang="en-US" dirty="0" smtClean="0"/>
              <a:t> in her mother .                            Her sister is single .</a:t>
            </a:r>
          </a:p>
          <a:p>
            <a:endParaRPr lang="en-US" dirty="0"/>
          </a:p>
          <a:p>
            <a:r>
              <a:rPr lang="en-US" sz="4400" b="1" dirty="0" smtClean="0"/>
              <a:t>DH : </a:t>
            </a:r>
            <a:r>
              <a:rPr lang="en-US" dirty="0" err="1" smtClean="0"/>
              <a:t>Neg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587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r>
              <a:rPr lang="en-US" sz="4400" b="1" dirty="0" smtClean="0"/>
              <a:t>ROS :</a:t>
            </a:r>
          </a:p>
          <a:p>
            <a:endParaRPr lang="en-US" dirty="0" smtClean="0"/>
          </a:p>
          <a:p>
            <a:r>
              <a:rPr lang="en-US" dirty="0" smtClean="0"/>
              <a:t>Head and neck : </a:t>
            </a:r>
            <a:r>
              <a:rPr lang="en-US" dirty="0" err="1" smtClean="0"/>
              <a:t>Nl</a:t>
            </a:r>
            <a:r>
              <a:rPr lang="en-US" dirty="0"/>
              <a:t> </a:t>
            </a:r>
            <a:r>
              <a:rPr lang="en-US" dirty="0" smtClean="0"/>
              <a:t>. Thyroid gland was 20 gr without nodularity.</a:t>
            </a:r>
          </a:p>
          <a:p>
            <a:endParaRPr lang="en-US" dirty="0" smtClean="0"/>
          </a:p>
          <a:p>
            <a:r>
              <a:rPr lang="en-US" dirty="0" smtClean="0"/>
              <a:t>Chest : </a:t>
            </a:r>
            <a:r>
              <a:rPr lang="en-US" dirty="0" err="1" smtClean="0"/>
              <a:t>Nl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Abdomen : </a:t>
            </a:r>
            <a:r>
              <a:rPr lang="en-US" dirty="0" err="1" smtClean="0"/>
              <a:t>Nl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Extremities : </a:t>
            </a:r>
            <a:r>
              <a:rPr lang="en-US" dirty="0" err="1" smtClean="0"/>
              <a:t>Nl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1824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PE 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Height :163 cm    Weight :64 Kg     BMI : 24.1</a:t>
            </a:r>
          </a:p>
          <a:p>
            <a:r>
              <a:rPr lang="en-US" dirty="0" smtClean="0"/>
              <a:t>PR :74    BP : 120/80 mmHg    RR :12       OT :37    </a:t>
            </a:r>
          </a:p>
          <a:p>
            <a:endParaRPr lang="en-US" dirty="0" smtClean="0"/>
          </a:p>
          <a:p>
            <a:r>
              <a:rPr lang="en-US" dirty="0" smtClean="0"/>
              <a:t>She was not ill .</a:t>
            </a:r>
          </a:p>
          <a:p>
            <a:r>
              <a:rPr lang="en-US" dirty="0" smtClean="0"/>
              <a:t>Head and neck : </a:t>
            </a:r>
            <a:r>
              <a:rPr lang="en-US" dirty="0" err="1" smtClean="0"/>
              <a:t>Nl</a:t>
            </a:r>
            <a:r>
              <a:rPr lang="en-US" dirty="0" smtClean="0"/>
              <a:t> , No retinopathy .</a:t>
            </a:r>
          </a:p>
          <a:p>
            <a:r>
              <a:rPr lang="en-US" dirty="0" smtClean="0"/>
              <a:t>Chest : </a:t>
            </a:r>
            <a:r>
              <a:rPr lang="en-US" dirty="0" err="1" smtClean="0"/>
              <a:t>Nl</a:t>
            </a:r>
            <a:endParaRPr lang="en-US" dirty="0" smtClean="0"/>
          </a:p>
          <a:p>
            <a:r>
              <a:rPr lang="en-US" dirty="0" smtClean="0"/>
              <a:t>Abdomen : </a:t>
            </a:r>
            <a:r>
              <a:rPr lang="en-US" dirty="0" err="1" smtClean="0"/>
              <a:t>Nl</a:t>
            </a:r>
            <a:endParaRPr lang="en-US" dirty="0" smtClean="0"/>
          </a:p>
          <a:p>
            <a:r>
              <a:rPr lang="en-US" dirty="0" smtClean="0"/>
              <a:t>Extremities : </a:t>
            </a:r>
            <a:r>
              <a:rPr lang="en-US" dirty="0" err="1" smtClean="0"/>
              <a:t>Nl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1779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Lab Data 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WBC : 7.6  </a:t>
            </a:r>
          </a:p>
          <a:p>
            <a:r>
              <a:rPr lang="en-US" dirty="0" smtClean="0"/>
              <a:t>HGB : 11.4      MCV : 75.9   </a:t>
            </a:r>
          </a:p>
          <a:p>
            <a:r>
              <a:rPr lang="en-US" dirty="0" err="1" smtClean="0"/>
              <a:t>Plt</a:t>
            </a:r>
            <a:r>
              <a:rPr lang="en-US" dirty="0" smtClean="0"/>
              <a:t> : 399000 </a:t>
            </a:r>
          </a:p>
          <a:p>
            <a:r>
              <a:rPr lang="en-US" dirty="0" smtClean="0"/>
              <a:t>BUN : 11         Cr : 0.7</a:t>
            </a:r>
          </a:p>
          <a:p>
            <a:r>
              <a:rPr lang="en-US" dirty="0" err="1" smtClean="0"/>
              <a:t>Cl</a:t>
            </a:r>
            <a:r>
              <a:rPr lang="en-US" dirty="0" smtClean="0"/>
              <a:t> : 101</a:t>
            </a:r>
          </a:p>
          <a:p>
            <a:r>
              <a:rPr lang="en-US" dirty="0" smtClean="0"/>
              <a:t>TSH : 1.8         T4 : 6.3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5875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20977477"/>
              </p:ext>
            </p:extLst>
          </p:nvPr>
        </p:nvGraphicFramePr>
        <p:xfrm>
          <a:off x="228600" y="1600198"/>
          <a:ext cx="8686800" cy="3581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</a:tblGrid>
              <a:tr h="1079561"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HCO3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Urine Ketone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</a:tr>
              <a:tr h="625460">
                <a:tc>
                  <a:txBody>
                    <a:bodyPr/>
                    <a:lstStyle/>
                    <a:p>
                      <a:r>
                        <a:rPr lang="en-US" dirty="0" smtClean="0"/>
                        <a:t>95/3/20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6254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95/3/20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60">
                <a:tc>
                  <a:txBody>
                    <a:bodyPr/>
                    <a:lstStyle/>
                    <a:p>
                      <a:r>
                        <a:rPr lang="en-US" dirty="0" smtClean="0"/>
                        <a:t>95/3/21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3.9</a:t>
                      </a:r>
                      <a:endParaRPr lang="en-US" dirty="0"/>
                    </a:p>
                  </a:txBody>
                  <a:tcPr/>
                </a:tc>
              </a:tr>
              <a:tr h="6254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95/3/21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57523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Problem List 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Woman on sixth week of pregnancy</a:t>
            </a:r>
          </a:p>
          <a:p>
            <a:r>
              <a:rPr lang="en-US" dirty="0" smtClean="0"/>
              <a:t>Polyuria and polydipsia</a:t>
            </a:r>
          </a:p>
          <a:p>
            <a:r>
              <a:rPr lang="en-US" dirty="0" smtClean="0"/>
              <a:t>No weight loss</a:t>
            </a:r>
          </a:p>
          <a:p>
            <a:r>
              <a:rPr lang="en-US" dirty="0" smtClean="0"/>
              <a:t>BS = 201</a:t>
            </a:r>
          </a:p>
          <a:p>
            <a:r>
              <a:rPr lang="en-US" dirty="0" smtClean="0"/>
              <a:t>High anion gap metabolic acidosis</a:t>
            </a:r>
          </a:p>
          <a:p>
            <a:r>
              <a:rPr lang="en-US" dirty="0" err="1" smtClean="0"/>
              <a:t>Ketonuria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4220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304</Words>
  <Application>Microsoft Office PowerPoint</Application>
  <PresentationFormat>On-screen Show (4:3)</PresentationFormat>
  <Paragraphs>81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PE :</vt:lpstr>
      <vt:lpstr>Lab Data :</vt:lpstr>
      <vt:lpstr>Slide 6</vt:lpstr>
      <vt:lpstr>Problem List :</vt:lpstr>
    </vt:vector>
  </TitlesOfParts>
  <Company>MRT www.Win2Farsi.com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MRT Pack 25 DVDs</dc:creator>
  <cp:lastModifiedBy>Mr.Nouri</cp:lastModifiedBy>
  <cp:revision>18</cp:revision>
  <dcterms:created xsi:type="dcterms:W3CDTF">2016-06-14T17:15:27Z</dcterms:created>
  <dcterms:modified xsi:type="dcterms:W3CDTF">2016-09-24T05:03:23Z</dcterms:modified>
</cp:coreProperties>
</file>