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94" r:id="rId2"/>
    <p:sldId id="295" r:id="rId3"/>
    <p:sldId id="297" r:id="rId4"/>
    <p:sldId id="298" r:id="rId5"/>
    <p:sldId id="260" r:id="rId6"/>
    <p:sldId id="261" r:id="rId7"/>
    <p:sldId id="296" r:id="rId8"/>
    <p:sldId id="262" r:id="rId9"/>
    <p:sldId id="263" r:id="rId10"/>
    <p:sldId id="304" r:id="rId11"/>
    <p:sldId id="306" r:id="rId12"/>
    <p:sldId id="307" r:id="rId13"/>
    <p:sldId id="305" r:id="rId14"/>
    <p:sldId id="308" r:id="rId15"/>
    <p:sldId id="312" r:id="rId16"/>
    <p:sldId id="310" r:id="rId17"/>
    <p:sldId id="311" r:id="rId18"/>
    <p:sldId id="309" r:id="rId19"/>
    <p:sldId id="313" r:id="rId20"/>
    <p:sldId id="314" r:id="rId21"/>
    <p:sldId id="315" r:id="rId22"/>
    <p:sldId id="316" r:id="rId23"/>
    <p:sldId id="317" r:id="rId24"/>
    <p:sldId id="318" r:id="rId25"/>
    <p:sldId id="319" r:id="rId26"/>
    <p:sldId id="320" r:id="rId27"/>
    <p:sldId id="321" r:id="rId28"/>
    <p:sldId id="271" r:id="rId29"/>
    <p:sldId id="289" r:id="rId30"/>
    <p:sldId id="290" r:id="rId31"/>
    <p:sldId id="273" r:id="rId32"/>
    <p:sldId id="291" r:id="rId33"/>
    <p:sldId id="274" r:id="rId34"/>
    <p:sldId id="301" r:id="rId35"/>
    <p:sldId id="302" r:id="rId36"/>
    <p:sldId id="303" r:id="rId37"/>
    <p:sldId id="28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06" autoAdjust="0"/>
    <p:restoredTop sz="94660"/>
  </p:normalViewPr>
  <p:slideViewPr>
    <p:cSldViewPr>
      <p:cViewPr varScale="1">
        <p:scale>
          <a:sx n="65" d="100"/>
          <a:sy n="65" d="100"/>
        </p:scale>
        <p:origin x="-8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178E6D-1AD1-492C-B7E4-9E92F4DCA62B}" type="datetimeFigureOut">
              <a:rPr lang="en-US" smtClean="0"/>
              <a:pPr/>
              <a:t>11/8/2014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BEB589-3844-412A-AFA8-117CE0A4C6F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479A8-8F38-464B-926A-7DEBD4DB0056}"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A9890-AC0D-4F68-8B70-1664D77DFB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479A8-8F38-464B-926A-7DEBD4DB0056}"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A9890-AC0D-4F68-8B70-1664D77DFB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479A8-8F38-464B-926A-7DEBD4DB0056}"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A9890-AC0D-4F68-8B70-1664D77DFB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479A8-8F38-464B-926A-7DEBD4DB0056}"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A9890-AC0D-4F68-8B70-1664D77DFB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479A8-8F38-464B-926A-7DEBD4DB0056}"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A9890-AC0D-4F68-8B70-1664D77DFB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1479A8-8F38-464B-926A-7DEBD4DB0056}"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A9890-AC0D-4F68-8B70-1664D77DFB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1479A8-8F38-464B-926A-7DEBD4DB0056}" type="datetimeFigureOut">
              <a:rPr lang="en-US" smtClean="0"/>
              <a:pPr/>
              <a:t>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A9890-AC0D-4F68-8B70-1664D77DFB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1479A8-8F38-464B-926A-7DEBD4DB0056}" type="datetimeFigureOut">
              <a:rPr lang="en-US" smtClean="0"/>
              <a:pPr/>
              <a:t>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A9890-AC0D-4F68-8B70-1664D77DFB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479A8-8F38-464B-926A-7DEBD4DB0056}" type="datetimeFigureOut">
              <a:rPr lang="en-US" smtClean="0"/>
              <a:pPr/>
              <a:t>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A9890-AC0D-4F68-8B70-1664D77DFB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479A8-8F38-464B-926A-7DEBD4DB0056}"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A9890-AC0D-4F68-8B70-1664D77DFB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479A8-8F38-464B-926A-7DEBD4DB0056}"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A9890-AC0D-4F68-8B70-1664D77DFB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479A8-8F38-464B-926A-7DEBD4DB0056}" type="datetimeFigureOut">
              <a:rPr lang="en-US" smtClean="0"/>
              <a:pPr/>
              <a:t>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A9890-AC0D-4F68-8B70-1664D77DFB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0" y="0"/>
          <a:ext cx="9296400" cy="6996113"/>
        </p:xfrm>
        <a:graphic>
          <a:graphicData uri="http://schemas.openxmlformats.org/presentationml/2006/ole">
            <p:oleObj spid="_x0000_s1026" name="Presentation" r:id="rId3" imgW="4572180" imgH="3428932" progId="PowerPoint.Show.8">
              <p:embed/>
            </p:oleObj>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620713"/>
            <a:ext cx="8424862" cy="5761037"/>
          </a:xfrm>
        </p:spPr>
        <p:txBody>
          <a:bodyPr/>
          <a:lstStyle/>
          <a:p>
            <a:pPr algn="just" rtl="1">
              <a:lnSpc>
                <a:spcPct val="150000"/>
              </a:lnSpc>
              <a:buFontTx/>
              <a:buNone/>
              <a:defRPr/>
            </a:pPr>
            <a:r>
              <a:rPr lang="fa-IR" sz="2750" dirty="0" smtClean="0">
                <a:cs typeface="Mitra Bold Mazar" pitchFamily="2" charset="-78"/>
              </a:rPr>
              <a:t>    علوم پزشكي به يك نياز اساسي انساني يعني "تامين، حفط و ارتقا سلامتي" پاسخ مي‌دهند. در جهان‌بيني اسلام زندگي آدمي پوچ و بي‌هدف نيست بلكه جهت‌گيري كمال طلبانه و سير به تعالي دارد، بنابراين در اين جهان‌بيني حفظ جان واجب است. لذا دانش پزشكي كه اقامه كننده يك واجب الهي و دفع كننده بلا از آدميان است، مورد عنايت ويژه اسلام بوده است؛ مشروط به اين كه آميخته با انگيزه‌هاي الهي و همراه تلاش و سعي مسئولانه، مبتني بر آگاهي‌هاي كافي و فارغ از اتكا به ظن و گمان و خودپسندي باشد.</a:t>
            </a:r>
            <a:endParaRPr lang="en-US" sz="2750" dirty="0" smtClean="0">
              <a:cs typeface="Mitra Bold Mazar" pitchFamily="2" charset="-78"/>
            </a:endParaRPr>
          </a:p>
          <a:p>
            <a:pPr algn="just" rtl="1">
              <a:buFontTx/>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50825" y="261938"/>
            <a:ext cx="8713788" cy="6119812"/>
          </a:xfrm>
        </p:spPr>
        <p:txBody>
          <a:bodyPr/>
          <a:lstStyle/>
          <a:p>
            <a:pPr algn="just" rtl="1">
              <a:lnSpc>
                <a:spcPct val="200000"/>
              </a:lnSpc>
              <a:buFontTx/>
              <a:buNone/>
            </a:pPr>
            <a:r>
              <a:rPr lang="fa-IR" sz="2700" smtClean="0">
                <a:cs typeface="Mitra Bold Mazar" pitchFamily="2" charset="-78"/>
              </a:rPr>
              <a:t>   صاحبان حرف پزشكي بايد دايم به درگاه الله شكرگذار باشند كه چنين حرفه مقدسي را نصيب آنها كرده است و هر قدمي كه بـــراي تبحـــر بيشتر در امور پيشگيري، تشخيص و درمان بر مي دارند جزء عبادات و براي تقرب به خدا حساب كنند. اين واقعيت را قبول كنند كه به آنها عنايتي شده كه بتوانند بيمار را كه مورد رحمت خداوند است براي بهبودي كمك كند و او را آماده نمايند كه با استفاده از قواي تن و اعمال صالح موجبات تقرب خود به خداوند را فراهم سازد.</a:t>
            </a:r>
            <a:endParaRPr lang="en-US" sz="2700" smtClean="0">
              <a:cs typeface="Mitra Bold Mazar"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95263" y="1196975"/>
            <a:ext cx="8697912" cy="3671888"/>
          </a:xfrm>
        </p:spPr>
        <p:txBody>
          <a:bodyPr/>
          <a:lstStyle/>
          <a:p>
            <a:pPr>
              <a:buFont typeface="Wingdings" pitchFamily="2" charset="2"/>
              <a:buNone/>
            </a:pPr>
            <a:endParaRPr lang="fa-IR" b="1" dirty="0">
              <a:cs typeface="Mitra" pitchFamily="2" charset="-78"/>
            </a:endParaRPr>
          </a:p>
          <a:p>
            <a:pPr algn="r" rtl="1">
              <a:lnSpc>
                <a:spcPct val="120000"/>
              </a:lnSpc>
              <a:buFont typeface="Wingdings" pitchFamily="2" charset="2"/>
              <a:buNone/>
            </a:pPr>
            <a:r>
              <a:rPr lang="fa-IR" sz="2800" b="1" dirty="0">
                <a:solidFill>
                  <a:schemeClr val="accent1">
                    <a:lumMod val="50000"/>
                  </a:schemeClr>
                </a:solidFill>
                <a:cs typeface="Mitra" pitchFamily="2" charset="-78"/>
              </a:rPr>
              <a:t>پيغمـبـر گفـت ”علـم علمـان 		علم الابـدان و علـم الاديـان“</a:t>
            </a:r>
          </a:p>
          <a:p>
            <a:pPr algn="r" rtl="1">
              <a:lnSpc>
                <a:spcPct val="120000"/>
              </a:lnSpc>
              <a:buFont typeface="Wingdings" pitchFamily="2" charset="2"/>
              <a:buNone/>
            </a:pPr>
            <a:r>
              <a:rPr lang="fa-IR" sz="2800" b="1" dirty="0">
                <a:solidFill>
                  <a:schemeClr val="accent1">
                    <a:lumMod val="50000"/>
                  </a:schemeClr>
                </a:solidFill>
                <a:cs typeface="Mitra" pitchFamily="2" charset="-78"/>
              </a:rPr>
              <a:t>در ناف دو علم بوي طيب است		وان هر دو فقيه يا طبيب است</a:t>
            </a:r>
          </a:p>
          <a:p>
            <a:pPr algn="r" rtl="1">
              <a:lnSpc>
                <a:spcPct val="120000"/>
              </a:lnSpc>
              <a:buFont typeface="Wingdings" pitchFamily="2" charset="2"/>
              <a:buNone/>
            </a:pPr>
            <a:r>
              <a:rPr lang="fa-IR" sz="2800" b="1" dirty="0">
                <a:solidFill>
                  <a:schemeClr val="accent1">
                    <a:lumMod val="50000"/>
                  </a:schemeClr>
                </a:solidFill>
                <a:cs typeface="Mitra" pitchFamily="2" charset="-78"/>
              </a:rPr>
              <a:t>گـر دو هـر شوي بلند گردي		نـزد همـه ارجمنـد گـردي</a:t>
            </a:r>
          </a:p>
          <a:p>
            <a:pPr>
              <a:buFont typeface="Wingdings" pitchFamily="2" charset="2"/>
              <a:buNone/>
            </a:pPr>
            <a:endParaRPr lang="fa-IR" sz="2800" b="1" dirty="0">
              <a:cs typeface="Mitra" pitchFamily="2" charset="-78"/>
            </a:endParaRPr>
          </a:p>
          <a:p>
            <a:pPr algn="l">
              <a:buFont typeface="Wingdings" pitchFamily="2" charset="2"/>
              <a:buNone/>
            </a:pPr>
            <a:r>
              <a:rPr lang="fa-IR" sz="2000" b="1" dirty="0">
                <a:solidFill>
                  <a:srgbClr val="C00000"/>
                </a:solidFill>
                <a:cs typeface="Mitra" pitchFamily="2" charset="-78"/>
              </a:rPr>
              <a:t>(نظامي گنجوي)</a:t>
            </a:r>
            <a:endParaRPr lang="en-US" sz="2000" b="1" dirty="0">
              <a:solidFill>
                <a:srgbClr val="C00000"/>
              </a:solidFill>
              <a:cs typeface="Mitra" pitchFamily="2" charset="-78"/>
            </a:endParaRPr>
          </a:p>
        </p:txBody>
      </p:sp>
    </p:spTree>
  </p:cSld>
  <p:clrMapOvr>
    <a:masterClrMapping/>
  </p:clrMapOvr>
  <p:transition advTm="4673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765175"/>
            <a:ext cx="8135937" cy="5543550"/>
          </a:xfrm>
        </p:spPr>
        <p:txBody>
          <a:bodyPr/>
          <a:lstStyle/>
          <a:p>
            <a:pPr algn="just" rtl="1">
              <a:lnSpc>
                <a:spcPct val="150000"/>
              </a:lnSpc>
              <a:buFontTx/>
              <a:buNone/>
              <a:defRPr/>
            </a:pPr>
            <a:r>
              <a:rPr lang="fa-IR" sz="2750" dirty="0" smtClean="0">
                <a:cs typeface="Mitra Bold Mazar" pitchFamily="2" charset="-78"/>
              </a:rPr>
              <a:t>    از سخنان حضرت امام جعفر صادق (ع) اين گونه استنباط مي‌شود كه "جلب اعتماد مردم بدون مشاهده آثار تقوي، دل سوزي، آگاهي و مهارت و تلاش صادقانه نسبت به اداي وظايف در عملكرد پزشكان ميسر نيست".</a:t>
            </a:r>
            <a:endParaRPr lang="en-US" sz="2750" dirty="0" smtClean="0">
              <a:cs typeface="Mitra Bold Mazar" pitchFamily="2" charset="-78"/>
            </a:endParaRPr>
          </a:p>
          <a:p>
            <a:pPr algn="just" rtl="1">
              <a:lnSpc>
                <a:spcPct val="150000"/>
              </a:lnSpc>
              <a:buFontTx/>
              <a:buNone/>
              <a:defRPr/>
            </a:pPr>
            <a:r>
              <a:rPr lang="fa-IR" sz="2750" dirty="0" smtClean="0">
                <a:solidFill>
                  <a:srgbClr val="C00000"/>
                </a:solidFill>
                <a:cs typeface="Mitra Bold Mazar" pitchFamily="2" charset="-78"/>
              </a:rPr>
              <a:t>    ابن ميمون پزشك و فيلسوف قرن ششم هجري گفته است: "پرودگارا مرا از عشق به حرفه خود و محبت تمام مخلوقات آكنده ساز و قبول مكن كه حرص و ولع، كسب مال و جاه و مقام مرا در انجام دادن حرفه پزشكي تحت تاثير قرار دهد".</a:t>
            </a:r>
            <a:endParaRPr lang="en-US" sz="2750" dirty="0" smtClean="0">
              <a:solidFill>
                <a:srgbClr val="C00000"/>
              </a:solidFill>
              <a:cs typeface="Mitra Bold Mazar" pitchFamily="2" charset="-78"/>
            </a:endParaRPr>
          </a:p>
          <a:p>
            <a:pPr algn="just" rtl="1">
              <a:buFontTx/>
              <a:buNone/>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76" y="1428736"/>
            <a:ext cx="8858280" cy="5357826"/>
          </a:xfrm>
        </p:spPr>
        <p:txBody>
          <a:bodyPr>
            <a:noAutofit/>
          </a:bodyPr>
          <a:lstStyle/>
          <a:p>
            <a:pPr algn="just">
              <a:lnSpc>
                <a:spcPct val="150000"/>
              </a:lnSpc>
            </a:pPr>
            <a:r>
              <a:rPr lang="en-US" b="1" dirty="0">
                <a:solidFill>
                  <a:srgbClr val="7030A0"/>
                </a:solidFill>
              </a:rPr>
              <a:t>The ultimate goal of those </a:t>
            </a:r>
            <a:r>
              <a:rPr lang="en-US" b="1" dirty="0" smtClean="0">
                <a:solidFill>
                  <a:srgbClr val="7030A0"/>
                </a:solidFill>
              </a:rPr>
              <a:t>who practice </a:t>
            </a:r>
            <a:r>
              <a:rPr lang="en-US" b="1" dirty="0">
                <a:solidFill>
                  <a:srgbClr val="7030A0"/>
                </a:solidFill>
              </a:rPr>
              <a:t>medicine is to </a:t>
            </a:r>
            <a:r>
              <a:rPr lang="en-US" b="1" dirty="0" smtClean="0">
                <a:solidFill>
                  <a:srgbClr val="7030A0"/>
                </a:solidFill>
              </a:rPr>
              <a:t>improve the </a:t>
            </a:r>
            <a:r>
              <a:rPr lang="en-US" b="1" dirty="0">
                <a:solidFill>
                  <a:srgbClr val="00B050"/>
                </a:solidFill>
              </a:rPr>
              <a:t>physical</a:t>
            </a:r>
            <a:r>
              <a:rPr lang="en-US" b="1" dirty="0">
                <a:solidFill>
                  <a:srgbClr val="7030A0"/>
                </a:solidFill>
              </a:rPr>
              <a:t>, </a:t>
            </a:r>
            <a:r>
              <a:rPr lang="en-US" b="1" dirty="0" smtClean="0">
                <a:solidFill>
                  <a:srgbClr val="00B050"/>
                </a:solidFill>
              </a:rPr>
              <a:t>mental</a:t>
            </a:r>
            <a:r>
              <a:rPr lang="en-US" b="1" dirty="0" smtClean="0">
                <a:solidFill>
                  <a:srgbClr val="7030A0"/>
                </a:solidFill>
              </a:rPr>
              <a:t>, </a:t>
            </a:r>
            <a:r>
              <a:rPr lang="en-US" b="1" dirty="0" err="1" smtClean="0">
                <a:solidFill>
                  <a:srgbClr val="00B050"/>
                </a:solidFill>
              </a:rPr>
              <a:t>spritual</a:t>
            </a:r>
            <a:r>
              <a:rPr lang="en-US" b="1" dirty="0" smtClean="0">
                <a:solidFill>
                  <a:srgbClr val="7030A0"/>
                </a:solidFill>
              </a:rPr>
              <a:t> and </a:t>
            </a:r>
            <a:r>
              <a:rPr lang="en-US" b="1" dirty="0" smtClean="0">
                <a:solidFill>
                  <a:srgbClr val="00B050"/>
                </a:solidFill>
              </a:rPr>
              <a:t>social</a:t>
            </a:r>
            <a:r>
              <a:rPr lang="en-US" b="1" dirty="0" smtClean="0">
                <a:solidFill>
                  <a:srgbClr val="7030A0"/>
                </a:solidFill>
              </a:rPr>
              <a:t> well-being </a:t>
            </a:r>
            <a:r>
              <a:rPr lang="en-US" b="1" dirty="0">
                <a:solidFill>
                  <a:srgbClr val="7030A0"/>
                </a:solidFill>
              </a:rPr>
              <a:t>of fellow human beings.</a:t>
            </a:r>
          </a:p>
          <a:p>
            <a:pPr algn="just">
              <a:lnSpc>
                <a:spcPct val="150000"/>
              </a:lnSpc>
            </a:pPr>
            <a:r>
              <a:rPr lang="en-US" b="1" dirty="0">
                <a:solidFill>
                  <a:srgbClr val="7030A0"/>
                </a:solidFill>
              </a:rPr>
              <a:t>In this regard, medicine is a </a:t>
            </a:r>
            <a:r>
              <a:rPr lang="en-US" b="1" dirty="0" smtClean="0">
                <a:solidFill>
                  <a:srgbClr val="D5883B"/>
                </a:solidFill>
              </a:rPr>
              <a:t>public service </a:t>
            </a:r>
            <a:r>
              <a:rPr lang="en-US" b="1" dirty="0">
                <a:solidFill>
                  <a:srgbClr val="D5883B"/>
                </a:solidFill>
              </a:rPr>
              <a:t>profession</a:t>
            </a:r>
            <a:r>
              <a:rPr lang="en-US" b="1" dirty="0">
                <a:solidFill>
                  <a:srgbClr val="7030A0"/>
                </a:solidFill>
              </a:rPr>
              <a:t>; thus, </a:t>
            </a:r>
            <a:r>
              <a:rPr lang="en-US" b="1" dirty="0" smtClean="0">
                <a:solidFill>
                  <a:schemeClr val="accent6">
                    <a:lumMod val="60000"/>
                    <a:lumOff val="40000"/>
                  </a:schemeClr>
                </a:solidFill>
              </a:rPr>
              <a:t>social accountability </a:t>
            </a:r>
            <a:r>
              <a:rPr lang="en-US" b="1" dirty="0">
                <a:solidFill>
                  <a:srgbClr val="7030A0"/>
                </a:solidFill>
              </a:rPr>
              <a:t>is an integral </a:t>
            </a:r>
            <a:r>
              <a:rPr lang="en-US" b="1" dirty="0" smtClean="0">
                <a:solidFill>
                  <a:srgbClr val="7030A0"/>
                </a:solidFill>
              </a:rPr>
              <a:t>feature of </a:t>
            </a:r>
            <a:r>
              <a:rPr lang="en-US" b="1" dirty="0">
                <a:solidFill>
                  <a:srgbClr val="7030A0"/>
                </a:solidFill>
              </a:rPr>
              <a:t>medical education and </a:t>
            </a:r>
            <a:r>
              <a:rPr lang="en-US" b="1" dirty="0" smtClean="0">
                <a:solidFill>
                  <a:srgbClr val="7030A0"/>
                </a:solidFill>
              </a:rPr>
              <a:t>practice.</a:t>
            </a:r>
            <a:endParaRPr lang="en-US" b="1" dirty="0">
              <a:solidFill>
                <a:srgbClr val="7030A0"/>
              </a:solidFill>
            </a:endParaRPr>
          </a:p>
        </p:txBody>
      </p:sp>
      <p:sp>
        <p:nvSpPr>
          <p:cNvPr id="4" name="TextBox 3"/>
          <p:cNvSpPr txBox="1"/>
          <p:nvPr/>
        </p:nvSpPr>
        <p:spPr>
          <a:xfrm>
            <a:off x="1928794" y="142852"/>
            <a:ext cx="4286280" cy="892552"/>
          </a:xfrm>
          <a:prstGeom prst="rect">
            <a:avLst/>
          </a:prstGeom>
          <a:noFill/>
        </p:spPr>
        <p:txBody>
          <a:bodyPr wrap="square" rtlCol="0">
            <a:spAutoFit/>
          </a:bodyPr>
          <a:lstStyle/>
          <a:p>
            <a:pPr algn="ctr"/>
            <a:endParaRPr lang="en-US" sz="1200" dirty="0" smtClean="0">
              <a:solidFill>
                <a:srgbClr val="860000"/>
              </a:solidFill>
              <a:effectLst>
                <a:outerShdw blurRad="38100" dist="38100" dir="2700000" algn="tl">
                  <a:srgbClr val="000000">
                    <a:alpha val="43137"/>
                  </a:srgbClr>
                </a:outerShdw>
              </a:effectLst>
              <a:latin typeface="Albertus Extra Bold" pitchFamily="34" charset="0"/>
            </a:endParaRPr>
          </a:p>
          <a:p>
            <a:pPr algn="ctr"/>
            <a:r>
              <a:rPr lang="en-US" sz="4000" dirty="0" smtClean="0">
                <a:solidFill>
                  <a:srgbClr val="860000"/>
                </a:solidFill>
                <a:effectLst>
                  <a:outerShdw blurRad="38100" dist="38100" dir="2700000" algn="tl">
                    <a:srgbClr val="000000">
                      <a:alpha val="43137"/>
                    </a:srgbClr>
                  </a:outerShdw>
                </a:effectLst>
                <a:latin typeface="Albertus Extra Bold" pitchFamily="34" charset="0"/>
              </a:rPr>
              <a:t>Introduction</a:t>
            </a:r>
            <a:endParaRPr lang="en-US" sz="4000" dirty="0">
              <a:solidFill>
                <a:srgbClr val="860000"/>
              </a:solidFill>
              <a:effectLst>
                <a:outerShdw blurRad="38100" dist="38100" dir="2700000" algn="tl">
                  <a:srgbClr val="000000">
                    <a:alpha val="43137"/>
                  </a:srgbClr>
                </a:outerShdw>
              </a:effectLst>
              <a:latin typeface="Albertus Extra Bol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357850"/>
          </a:xfrm>
        </p:spPr>
        <p:txBody>
          <a:bodyPr>
            <a:normAutofit fontScale="92500" lnSpcReduction="10000"/>
          </a:bodyPr>
          <a:lstStyle/>
          <a:p>
            <a:pPr algn="just">
              <a:lnSpc>
                <a:spcPct val="150000"/>
              </a:lnSpc>
              <a:buNone/>
            </a:pPr>
            <a:r>
              <a:rPr lang="en-US" sz="3300" b="1" dirty="0" smtClean="0">
                <a:solidFill>
                  <a:srgbClr val="7030A0"/>
                </a:solidFill>
              </a:rPr>
              <a:t>   From </a:t>
            </a:r>
            <a:r>
              <a:rPr lang="en-US" sz="3300" b="1" dirty="0">
                <a:solidFill>
                  <a:srgbClr val="7030A0"/>
                </a:solidFill>
              </a:rPr>
              <a:t>a broad perspective, </a:t>
            </a:r>
            <a:r>
              <a:rPr lang="en-US" sz="3300" b="1" dirty="0" smtClean="0">
                <a:solidFill>
                  <a:srgbClr val="7030A0"/>
                </a:solidFill>
              </a:rPr>
              <a:t>doctor performance </a:t>
            </a:r>
            <a:r>
              <a:rPr lang="en-US" sz="3300" b="1" dirty="0">
                <a:solidFill>
                  <a:srgbClr val="7030A0"/>
                </a:solidFill>
              </a:rPr>
              <a:t>is a function of </a:t>
            </a:r>
            <a:r>
              <a:rPr lang="en-US" sz="3300" b="1" dirty="0" smtClean="0">
                <a:solidFill>
                  <a:srgbClr val="7030A0"/>
                </a:solidFill>
              </a:rPr>
              <a:t>two basic </a:t>
            </a:r>
            <a:r>
              <a:rPr lang="en-US" sz="3300" b="1" dirty="0">
                <a:solidFill>
                  <a:srgbClr val="7030A0"/>
                </a:solidFill>
              </a:rPr>
              <a:t>components: </a:t>
            </a:r>
            <a:r>
              <a:rPr lang="en-US" sz="3300" b="1" dirty="0">
                <a:solidFill>
                  <a:srgbClr val="00B050"/>
                </a:solidFill>
              </a:rPr>
              <a:t>content</a:t>
            </a:r>
            <a:r>
              <a:rPr lang="en-US" sz="3300" b="1" dirty="0">
                <a:solidFill>
                  <a:srgbClr val="7030A0"/>
                </a:solidFill>
              </a:rPr>
              <a:t> </a:t>
            </a:r>
            <a:r>
              <a:rPr lang="en-US" sz="3300" b="1" dirty="0" smtClean="0">
                <a:solidFill>
                  <a:srgbClr val="7030A0"/>
                </a:solidFill>
              </a:rPr>
              <a:t>and </a:t>
            </a:r>
            <a:r>
              <a:rPr lang="en-US" sz="3300" b="1" dirty="0" smtClean="0">
                <a:solidFill>
                  <a:srgbClr val="00B050"/>
                </a:solidFill>
              </a:rPr>
              <a:t>context</a:t>
            </a:r>
            <a:r>
              <a:rPr lang="en-US" sz="3300" b="1" dirty="0" smtClean="0">
                <a:solidFill>
                  <a:srgbClr val="7030A0"/>
                </a:solidFill>
              </a:rPr>
              <a:t>. </a:t>
            </a:r>
          </a:p>
          <a:p>
            <a:pPr algn="just">
              <a:lnSpc>
                <a:spcPct val="150000"/>
              </a:lnSpc>
              <a:buNone/>
            </a:pPr>
            <a:r>
              <a:rPr lang="en-US" sz="3300" b="1" dirty="0" smtClean="0">
                <a:solidFill>
                  <a:srgbClr val="FF0000"/>
                </a:solidFill>
              </a:rPr>
              <a:t>CONTENT</a:t>
            </a:r>
          </a:p>
          <a:p>
            <a:pPr marL="514350" indent="-514350" algn="just">
              <a:lnSpc>
                <a:spcPct val="150000"/>
              </a:lnSpc>
              <a:buFont typeface="+mj-lt"/>
              <a:buAutoNum type="arabicPeriod"/>
            </a:pPr>
            <a:r>
              <a:rPr lang="en-US" sz="3300" b="1" dirty="0" smtClean="0">
                <a:solidFill>
                  <a:srgbClr val="00B050"/>
                </a:solidFill>
              </a:rPr>
              <a:t>Doctor’s knowledge</a:t>
            </a:r>
            <a:r>
              <a:rPr lang="en-US" sz="3300" b="1" dirty="0" smtClean="0">
                <a:solidFill>
                  <a:srgbClr val="7030A0"/>
                </a:solidFill>
              </a:rPr>
              <a:t> </a:t>
            </a:r>
          </a:p>
          <a:p>
            <a:pPr marL="514350" indent="-514350" algn="just">
              <a:lnSpc>
                <a:spcPct val="150000"/>
              </a:lnSpc>
              <a:buFont typeface="+mj-lt"/>
              <a:buAutoNum type="arabicPeriod"/>
            </a:pPr>
            <a:r>
              <a:rPr lang="en-US" sz="3300" b="1" dirty="0" smtClean="0">
                <a:solidFill>
                  <a:srgbClr val="00B050"/>
                </a:solidFill>
              </a:rPr>
              <a:t>Clinical </a:t>
            </a:r>
            <a:r>
              <a:rPr lang="en-US" sz="3300" b="1" dirty="0">
                <a:solidFill>
                  <a:srgbClr val="00B050"/>
                </a:solidFill>
              </a:rPr>
              <a:t>skills </a:t>
            </a:r>
            <a:endParaRPr lang="en-US" sz="3300" b="1" dirty="0" smtClean="0">
              <a:solidFill>
                <a:srgbClr val="00B050"/>
              </a:solidFill>
            </a:endParaRPr>
          </a:p>
          <a:p>
            <a:pPr marL="514350" indent="-514350" algn="just">
              <a:lnSpc>
                <a:spcPct val="150000"/>
              </a:lnSpc>
              <a:buFont typeface="+mj-lt"/>
              <a:buAutoNum type="arabicPeriod"/>
            </a:pPr>
            <a:r>
              <a:rPr lang="en-US" sz="3300" b="1" dirty="0" smtClean="0">
                <a:solidFill>
                  <a:srgbClr val="00B050"/>
                </a:solidFill>
              </a:rPr>
              <a:t>Personal qualities</a:t>
            </a:r>
            <a:r>
              <a:rPr lang="en-US" sz="3300" dirty="0" smtClean="0"/>
              <a:t>.</a:t>
            </a:r>
            <a:endParaRPr lang="en-US" sz="3300" dirty="0"/>
          </a:p>
        </p:txBody>
      </p:sp>
      <p:sp>
        <p:nvSpPr>
          <p:cNvPr id="4" name="TextBox 3"/>
          <p:cNvSpPr txBox="1"/>
          <p:nvPr/>
        </p:nvSpPr>
        <p:spPr>
          <a:xfrm>
            <a:off x="714348" y="142853"/>
            <a:ext cx="7858180" cy="707886"/>
          </a:xfrm>
          <a:prstGeom prst="rect">
            <a:avLst/>
          </a:prstGeom>
          <a:noFill/>
        </p:spPr>
        <p:txBody>
          <a:bodyPr wrap="square" rtlCol="0">
            <a:spAutoFit/>
          </a:bodyPr>
          <a:lstStyle/>
          <a:p>
            <a:pPr algn="ctr"/>
            <a:r>
              <a:rPr lang="en-US" sz="4000" dirty="0" smtClean="0">
                <a:solidFill>
                  <a:srgbClr val="860000"/>
                </a:solidFill>
                <a:effectLst>
                  <a:outerShdw blurRad="38100" dist="38100" dir="2700000" algn="tl">
                    <a:srgbClr val="000000">
                      <a:alpha val="43137"/>
                    </a:srgbClr>
                  </a:outerShdw>
                </a:effectLst>
                <a:latin typeface="Albertus Extra Bold" pitchFamily="34" charset="0"/>
              </a:rPr>
              <a:t>Performance of </a:t>
            </a:r>
            <a:r>
              <a:rPr lang="en-US" sz="4000" dirty="0" err="1" smtClean="0">
                <a:solidFill>
                  <a:srgbClr val="860000"/>
                </a:solidFill>
                <a:effectLst>
                  <a:outerShdw blurRad="38100" dist="38100" dir="2700000" algn="tl">
                    <a:srgbClr val="000000">
                      <a:alpha val="43137"/>
                    </a:srgbClr>
                  </a:outerShdw>
                </a:effectLst>
                <a:latin typeface="Albertus Extra Bold" pitchFamily="34" charset="0"/>
              </a:rPr>
              <a:t>Physicans</a:t>
            </a:r>
            <a:endParaRPr lang="en-US" sz="4000" dirty="0">
              <a:solidFill>
                <a:srgbClr val="860000"/>
              </a:solidFill>
              <a:effectLst>
                <a:outerShdw blurRad="38100" dist="38100" dir="2700000" algn="tl">
                  <a:srgbClr val="000000">
                    <a:alpha val="43137"/>
                  </a:srgbClr>
                </a:outerShdw>
              </a:effectLst>
              <a:latin typeface="Albertus Extra Bold" pitchFamily="34" charset="0"/>
            </a:endParaRPr>
          </a:p>
        </p:txBody>
      </p:sp>
      <p:sp>
        <p:nvSpPr>
          <p:cNvPr id="5" name="TextBox 4"/>
          <p:cNvSpPr txBox="1"/>
          <p:nvPr/>
        </p:nvSpPr>
        <p:spPr>
          <a:xfrm>
            <a:off x="714348" y="6215082"/>
            <a:ext cx="6500858" cy="292388"/>
          </a:xfrm>
          <a:prstGeom prst="rect">
            <a:avLst/>
          </a:prstGeom>
          <a:noFill/>
        </p:spPr>
        <p:txBody>
          <a:bodyPr wrap="square" rtlCol="0">
            <a:spAutoFit/>
          </a:bodyPr>
          <a:lstStyle/>
          <a:p>
            <a:r>
              <a:rPr lang="en-US" sz="1300" dirty="0" err="1" smtClean="0"/>
              <a:t>Gonnella</a:t>
            </a:r>
            <a:r>
              <a:rPr lang="en-US" sz="1300" dirty="0" smtClean="0"/>
              <a:t> &amp; </a:t>
            </a:r>
            <a:r>
              <a:rPr lang="en-US" sz="1300" dirty="0" err="1" smtClean="0"/>
              <a:t>Hojat</a:t>
            </a:r>
            <a:r>
              <a:rPr lang="en-US" sz="1300" dirty="0" smtClean="0"/>
              <a:t>. Med </a:t>
            </a:r>
            <a:r>
              <a:rPr lang="en-US" sz="1300" dirty="0" err="1" smtClean="0"/>
              <a:t>Edu</a:t>
            </a:r>
            <a:r>
              <a:rPr lang="en-US" sz="1300" dirty="0" smtClean="0"/>
              <a:t> 2012; 46: 3</a:t>
            </a:r>
            <a:endParaRPr lang="en-US" sz="13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type="body" idx="4294967295"/>
          </p:nvPr>
        </p:nvPicPr>
        <p:blipFill>
          <a:blip r:embed="rId2" cstate="print"/>
          <a:srcRect/>
          <a:stretch>
            <a:fillRect/>
          </a:stretch>
        </p:blipFill>
        <p:spPr>
          <a:xfrm>
            <a:off x="0" y="-603250"/>
            <a:ext cx="9144000" cy="6480175"/>
          </a:xfrm>
        </p:spPr>
      </p:pic>
      <p:sp>
        <p:nvSpPr>
          <p:cNvPr id="61444" name="Text Box 4"/>
          <p:cNvSpPr txBox="1">
            <a:spLocks noChangeArrowheads="1"/>
          </p:cNvSpPr>
          <p:nvPr/>
        </p:nvSpPr>
        <p:spPr bwMode="auto">
          <a:xfrm>
            <a:off x="468313" y="6056313"/>
            <a:ext cx="8280400" cy="396875"/>
          </a:xfrm>
          <a:prstGeom prst="rect">
            <a:avLst/>
          </a:prstGeom>
          <a:noFill/>
          <a:ln w="9525">
            <a:noFill/>
            <a:miter lim="800000"/>
            <a:headEnd/>
            <a:tailEnd/>
          </a:ln>
          <a:effectLst/>
        </p:spPr>
        <p:txBody>
          <a:bodyPr>
            <a:spAutoFit/>
          </a:bodyPr>
          <a:lstStyle/>
          <a:p>
            <a:pPr algn="l" rtl="0">
              <a:spcBef>
                <a:spcPct val="50000"/>
              </a:spcBef>
            </a:pPr>
            <a:r>
              <a:rPr lang="en-US" sz="2000" dirty="0">
                <a:latin typeface="Times New Roman" pitchFamily="18" charset="0"/>
                <a:cs typeface="Times New Roman" pitchFamily="18" charset="0"/>
              </a:rPr>
              <a:t>Bedside, Ambulatory setting, Morning report, Clinical skill center, etc …</a:t>
            </a:r>
          </a:p>
        </p:txBody>
      </p:sp>
    </p:spTree>
  </p:cSld>
  <p:clrMapOvr>
    <a:masterClrMapping/>
  </p:clrMapOvr>
  <p:transition advTm="9732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57158" y="403524"/>
            <a:ext cx="8391306" cy="5240054"/>
          </a:xfrm>
        </p:spPr>
        <p:txBody>
          <a:bodyPr>
            <a:normAutofit fontScale="90000"/>
          </a:bodyPr>
          <a:lstStyle/>
          <a:p>
            <a:pPr algn="just">
              <a:lnSpc>
                <a:spcPct val="150000"/>
              </a:lnSpc>
            </a:pPr>
            <a:r>
              <a:rPr lang="en-US" sz="2800" b="1" dirty="0">
                <a:solidFill>
                  <a:srgbClr val="002060"/>
                </a:solidFill>
              </a:rPr>
              <a:t>“</a:t>
            </a:r>
            <a:r>
              <a:rPr lang="en-US" sz="3200" b="1" dirty="0">
                <a:solidFill>
                  <a:srgbClr val="7030A0"/>
                </a:solidFill>
                <a:latin typeface="+mn-lt"/>
                <a:ea typeface="+mn-ea"/>
                <a:cs typeface="+mn-cs"/>
              </a:rPr>
              <a:t>We are here not to get all we can out of life for ourselves, but to </a:t>
            </a:r>
            <a:r>
              <a:rPr lang="en-US" sz="3200" b="1" dirty="0">
                <a:solidFill>
                  <a:srgbClr val="1F6343"/>
                </a:solidFill>
                <a:latin typeface="+mn-lt"/>
                <a:ea typeface="+mn-ea"/>
                <a:cs typeface="+mn-cs"/>
              </a:rPr>
              <a:t>try to make the lives of other happier.  </a:t>
            </a:r>
            <a:r>
              <a:rPr lang="en-US" sz="3200" b="1" dirty="0">
                <a:solidFill>
                  <a:srgbClr val="7030A0"/>
                </a:solidFill>
                <a:latin typeface="+mn-lt"/>
                <a:ea typeface="+mn-ea"/>
                <a:cs typeface="+mn-cs"/>
              </a:rPr>
              <a:t>It is not possible for anyone to have better opportunities to live this lesson than </a:t>
            </a:r>
            <a:r>
              <a:rPr lang="en-US" sz="3200" b="1" dirty="0">
                <a:solidFill>
                  <a:srgbClr val="FFC000"/>
                </a:solidFill>
                <a:latin typeface="+mn-lt"/>
                <a:ea typeface="+mn-ea"/>
                <a:cs typeface="+mn-cs"/>
              </a:rPr>
              <a:t>you will enjoy</a:t>
            </a:r>
            <a:r>
              <a:rPr lang="en-US" sz="3200" b="1" dirty="0">
                <a:solidFill>
                  <a:srgbClr val="7030A0"/>
                </a:solidFill>
                <a:latin typeface="+mn-lt"/>
                <a:ea typeface="+mn-ea"/>
                <a:cs typeface="+mn-cs"/>
              </a:rPr>
              <a:t>. </a:t>
            </a:r>
            <a:r>
              <a:rPr lang="en-US" sz="3200" b="1" dirty="0">
                <a:solidFill>
                  <a:srgbClr val="FF0000"/>
                </a:solidFill>
                <a:latin typeface="+mn-lt"/>
                <a:ea typeface="+mn-ea"/>
                <a:cs typeface="+mn-cs"/>
              </a:rPr>
              <a:t>The practice of medicine is an art, not a trade</a:t>
            </a:r>
            <a:r>
              <a:rPr lang="en-US" sz="3200" b="1" dirty="0">
                <a:solidFill>
                  <a:srgbClr val="7030A0"/>
                </a:solidFill>
                <a:latin typeface="+mn-lt"/>
                <a:ea typeface="+mn-ea"/>
                <a:cs typeface="+mn-cs"/>
              </a:rPr>
              <a:t>; a calling, not a business; a calling in which </a:t>
            </a:r>
            <a:r>
              <a:rPr lang="en-US" sz="3200" b="1" dirty="0">
                <a:solidFill>
                  <a:srgbClr val="1F6343"/>
                </a:solidFill>
                <a:latin typeface="+mn-lt"/>
                <a:ea typeface="+mn-ea"/>
                <a:cs typeface="+mn-cs"/>
              </a:rPr>
              <a:t>your heart will be exercised equally with your head.”</a:t>
            </a:r>
          </a:p>
        </p:txBody>
      </p:sp>
      <p:sp>
        <p:nvSpPr>
          <p:cNvPr id="29699" name="Rectangle 3"/>
          <p:cNvSpPr>
            <a:spLocks noGrp="1" noChangeArrowheads="1"/>
          </p:cNvSpPr>
          <p:nvPr>
            <p:ph type="subTitle" idx="1"/>
          </p:nvPr>
        </p:nvSpPr>
        <p:spPr>
          <a:xfrm>
            <a:off x="1357290" y="5911762"/>
            <a:ext cx="6400800" cy="660510"/>
          </a:xfrm>
        </p:spPr>
        <p:txBody>
          <a:bodyPr/>
          <a:lstStyle/>
          <a:p>
            <a:r>
              <a:rPr lang="en-US" dirty="0">
                <a:solidFill>
                  <a:srgbClr val="C00000"/>
                </a:solidFill>
                <a:latin typeface="+mj-lt"/>
              </a:rPr>
              <a:t>Sir William Osler</a:t>
            </a:r>
          </a:p>
        </p:txBody>
      </p:sp>
    </p:spTree>
  </p:cSld>
  <p:clrMapOvr>
    <a:masterClrMapping/>
  </p:clrMapOvr>
  <p:transition advTm="8745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14422"/>
            <a:ext cx="8715436" cy="5286412"/>
          </a:xfrm>
        </p:spPr>
        <p:txBody>
          <a:bodyPr>
            <a:noAutofit/>
          </a:bodyPr>
          <a:lstStyle/>
          <a:p>
            <a:pPr algn="just">
              <a:buNone/>
            </a:pPr>
            <a:r>
              <a:rPr lang="en-US" b="1" dirty="0" smtClean="0">
                <a:solidFill>
                  <a:srgbClr val="7030A0"/>
                </a:solidFill>
              </a:rPr>
              <a:t>    Physicians </a:t>
            </a:r>
            <a:r>
              <a:rPr lang="en-US" b="1" dirty="0">
                <a:solidFill>
                  <a:srgbClr val="7030A0"/>
                </a:solidFill>
              </a:rPr>
              <a:t>have traditionally bound themselves </a:t>
            </a:r>
            <a:r>
              <a:rPr lang="en-US" b="1" dirty="0">
                <a:solidFill>
                  <a:srgbClr val="00B050"/>
                </a:solidFill>
              </a:rPr>
              <a:t>professional autonomy</a:t>
            </a:r>
            <a:r>
              <a:rPr lang="en-US" b="1" dirty="0">
                <a:solidFill>
                  <a:srgbClr val="7030A0"/>
                </a:solidFill>
              </a:rPr>
              <a:t>, </a:t>
            </a:r>
            <a:r>
              <a:rPr lang="en-US" b="1" dirty="0">
                <a:solidFill>
                  <a:srgbClr val="00B050"/>
                </a:solidFill>
              </a:rPr>
              <a:t>self turn</a:t>
            </a:r>
            <a:r>
              <a:rPr lang="en-US" b="1" dirty="0">
                <a:solidFill>
                  <a:srgbClr val="7030A0"/>
                </a:solidFill>
              </a:rPr>
              <a:t>, </a:t>
            </a:r>
            <a:r>
              <a:rPr lang="en-US" b="1" dirty="0" smtClean="0">
                <a:solidFill>
                  <a:srgbClr val="7030A0"/>
                </a:solidFill>
              </a:rPr>
              <a:t>and society </a:t>
            </a:r>
            <a:r>
              <a:rPr lang="en-US" b="1" dirty="0">
                <a:solidFill>
                  <a:srgbClr val="7030A0"/>
                </a:solidFill>
              </a:rPr>
              <a:t>has granted physicians professional autonomy, self regulation, and status with the </a:t>
            </a:r>
            <a:r>
              <a:rPr lang="en-US" b="1" dirty="0">
                <a:solidFill>
                  <a:schemeClr val="accent6">
                    <a:lumMod val="60000"/>
                    <a:lumOff val="40000"/>
                  </a:schemeClr>
                </a:solidFill>
              </a:rPr>
              <a:t>expectation that they will serve the public with altruism</a:t>
            </a:r>
            <a:r>
              <a:rPr lang="en-US" b="1" dirty="0">
                <a:solidFill>
                  <a:srgbClr val="7030A0"/>
                </a:solidFill>
              </a:rPr>
              <a:t>, professional competency and integrity. Yet somewhere in the midst of the late 20th century, when </a:t>
            </a:r>
            <a:r>
              <a:rPr lang="en-US" b="1" dirty="0">
                <a:solidFill>
                  <a:srgbClr val="00B050"/>
                </a:solidFill>
              </a:rPr>
              <a:t>medicine joined the marketplace </a:t>
            </a:r>
            <a:r>
              <a:rPr lang="en-US" b="1" dirty="0">
                <a:solidFill>
                  <a:srgbClr val="7030A0"/>
                </a:solidFill>
              </a:rPr>
              <a:t>as a consumer driven commodity, </a:t>
            </a:r>
            <a:r>
              <a:rPr lang="en-US" b="1" dirty="0">
                <a:solidFill>
                  <a:srgbClr val="FF0000"/>
                </a:solidFill>
              </a:rPr>
              <a:t>this social contract eroded</a:t>
            </a:r>
            <a:r>
              <a:rPr lang="en-US" b="1" dirty="0">
                <a:solidFill>
                  <a:srgbClr val="7030A0"/>
                </a:solidFill>
              </a:rPr>
              <a:t>.</a:t>
            </a:r>
          </a:p>
        </p:txBody>
      </p:sp>
      <p:sp>
        <p:nvSpPr>
          <p:cNvPr id="4" name="TextBox 3"/>
          <p:cNvSpPr txBox="1"/>
          <p:nvPr/>
        </p:nvSpPr>
        <p:spPr>
          <a:xfrm>
            <a:off x="1000100" y="517548"/>
            <a:ext cx="7072362" cy="553998"/>
          </a:xfrm>
          <a:prstGeom prst="rect">
            <a:avLst/>
          </a:prstGeom>
          <a:noFill/>
        </p:spPr>
        <p:txBody>
          <a:bodyPr wrap="square" rtlCol="0">
            <a:spAutoFit/>
          </a:bodyPr>
          <a:lstStyle/>
          <a:p>
            <a:pPr algn="ctr"/>
            <a:r>
              <a:rPr lang="en-US" sz="3000" dirty="0" smtClean="0">
                <a:solidFill>
                  <a:srgbClr val="860000"/>
                </a:solidFill>
                <a:effectLst>
                  <a:outerShdw blurRad="38100" dist="38100" dir="2700000" algn="tl">
                    <a:srgbClr val="000000">
                      <a:alpha val="43137"/>
                    </a:srgbClr>
                  </a:outerShdw>
                </a:effectLst>
                <a:latin typeface="Albertus Extra Bold" pitchFamily="34" charset="0"/>
              </a:rPr>
              <a:t>Social Contract of Physicians</a:t>
            </a:r>
            <a:endParaRPr lang="en-US" sz="3000" dirty="0">
              <a:solidFill>
                <a:srgbClr val="860000"/>
              </a:solidFill>
              <a:effectLst>
                <a:outerShdw blurRad="38100" dist="38100" dir="2700000" algn="tl">
                  <a:srgbClr val="000000">
                    <a:alpha val="43137"/>
                  </a:srgbClr>
                </a:outerShdw>
              </a:effectLst>
              <a:latin typeface="Albertus Extra Bold" pitchFamily="34" charset="0"/>
            </a:endParaRPr>
          </a:p>
        </p:txBody>
      </p:sp>
      <p:sp>
        <p:nvSpPr>
          <p:cNvPr id="5" name="TextBox 4"/>
          <p:cNvSpPr txBox="1"/>
          <p:nvPr/>
        </p:nvSpPr>
        <p:spPr>
          <a:xfrm>
            <a:off x="714348" y="6215082"/>
            <a:ext cx="6500858" cy="292388"/>
          </a:xfrm>
          <a:prstGeom prst="rect">
            <a:avLst/>
          </a:prstGeom>
          <a:noFill/>
        </p:spPr>
        <p:txBody>
          <a:bodyPr wrap="square" rtlCol="0">
            <a:spAutoFit/>
          </a:bodyPr>
          <a:lstStyle/>
          <a:p>
            <a:r>
              <a:rPr lang="en-US" sz="1300" dirty="0" err="1" smtClean="0"/>
              <a:t>Gadon</a:t>
            </a:r>
            <a:r>
              <a:rPr lang="en-US" sz="1300" dirty="0" smtClean="0"/>
              <a:t> &amp; </a:t>
            </a:r>
            <a:r>
              <a:rPr lang="en-US" sz="1300" dirty="0" err="1" smtClean="0"/>
              <a:t>Glasser</a:t>
            </a:r>
            <a:r>
              <a:rPr lang="en-US" sz="1300" dirty="0" smtClean="0"/>
              <a:t>. </a:t>
            </a:r>
            <a:r>
              <a:rPr lang="en-US" sz="1300" dirty="0" err="1" smtClean="0"/>
              <a:t>Edu</a:t>
            </a:r>
            <a:r>
              <a:rPr lang="en-US" sz="1300" dirty="0" smtClean="0"/>
              <a:t> Health 2006; 19: 287</a:t>
            </a:r>
            <a:endParaRPr lang="en-US" sz="1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71546"/>
            <a:ext cx="8229600" cy="5500726"/>
          </a:xfrm>
        </p:spPr>
        <p:txBody>
          <a:bodyPr>
            <a:noAutofit/>
          </a:bodyPr>
          <a:lstStyle/>
          <a:p>
            <a:pPr algn="just">
              <a:lnSpc>
                <a:spcPct val="150000"/>
              </a:lnSpc>
              <a:buNone/>
            </a:pPr>
            <a:r>
              <a:rPr lang="en-US" sz="3000" b="1" dirty="0" smtClean="0">
                <a:solidFill>
                  <a:srgbClr val="7030A0"/>
                </a:solidFill>
              </a:rPr>
              <a:t>   The </a:t>
            </a:r>
            <a:r>
              <a:rPr lang="en-US" sz="3000" b="1" dirty="0">
                <a:solidFill>
                  <a:srgbClr val="7030A0"/>
                </a:solidFill>
              </a:rPr>
              <a:t>World Health Organization (WHO) describes </a:t>
            </a:r>
            <a:r>
              <a:rPr lang="en-US" sz="3000" b="1" dirty="0" smtClean="0">
                <a:solidFill>
                  <a:srgbClr val="7030A0"/>
                </a:solidFill>
              </a:rPr>
              <a:t>social accountability as: </a:t>
            </a:r>
          </a:p>
          <a:p>
            <a:pPr algn="just">
              <a:lnSpc>
                <a:spcPct val="150000"/>
              </a:lnSpc>
              <a:buNone/>
            </a:pPr>
            <a:r>
              <a:rPr lang="en-US" sz="3000" b="1" dirty="0" smtClean="0">
                <a:solidFill>
                  <a:srgbClr val="00B050"/>
                </a:solidFill>
              </a:rPr>
              <a:t>    The </a:t>
            </a:r>
            <a:r>
              <a:rPr lang="en-US" sz="3000" b="1" dirty="0">
                <a:solidFill>
                  <a:srgbClr val="00B050"/>
                </a:solidFill>
              </a:rPr>
              <a:t>obligation [of physicians and </a:t>
            </a:r>
            <a:r>
              <a:rPr lang="en-US" sz="3000" b="1" dirty="0" smtClean="0">
                <a:solidFill>
                  <a:srgbClr val="00B050"/>
                </a:solidFill>
              </a:rPr>
              <a:t>medical institutions</a:t>
            </a:r>
            <a:r>
              <a:rPr lang="en-US" sz="3000" b="1" dirty="0">
                <a:solidFill>
                  <a:srgbClr val="00B050"/>
                </a:solidFill>
              </a:rPr>
              <a:t>] to direct their education, research and </a:t>
            </a:r>
            <a:r>
              <a:rPr lang="en-US" sz="3000" b="1" dirty="0" smtClean="0">
                <a:solidFill>
                  <a:srgbClr val="00B050"/>
                </a:solidFill>
              </a:rPr>
              <a:t>service activities </a:t>
            </a:r>
            <a:r>
              <a:rPr lang="en-US" sz="3000" b="1" dirty="0">
                <a:solidFill>
                  <a:srgbClr val="00B050"/>
                </a:solidFill>
              </a:rPr>
              <a:t>towards addressing the </a:t>
            </a:r>
            <a:r>
              <a:rPr lang="en-US" sz="3000" b="1" dirty="0">
                <a:solidFill>
                  <a:srgbClr val="D5883B"/>
                </a:solidFill>
              </a:rPr>
              <a:t>priority health concerns of </a:t>
            </a:r>
            <a:r>
              <a:rPr lang="en-US" sz="3000" b="1" dirty="0" smtClean="0">
                <a:solidFill>
                  <a:srgbClr val="D5883B"/>
                </a:solidFill>
              </a:rPr>
              <a:t>the community</a:t>
            </a:r>
            <a:r>
              <a:rPr lang="en-US" sz="3000" b="1" dirty="0">
                <a:solidFill>
                  <a:srgbClr val="D5883B"/>
                </a:solidFill>
              </a:rPr>
              <a:t>, region, and/or nation they </a:t>
            </a:r>
            <a:r>
              <a:rPr lang="en-US" sz="3000" b="1" dirty="0">
                <a:solidFill>
                  <a:srgbClr val="7030A0"/>
                </a:solidFill>
              </a:rPr>
              <a:t>have a mandate </a:t>
            </a:r>
            <a:r>
              <a:rPr lang="en-US" sz="3000" b="1" dirty="0" smtClean="0">
                <a:solidFill>
                  <a:srgbClr val="7030A0"/>
                </a:solidFill>
              </a:rPr>
              <a:t>to serve </a:t>
            </a:r>
            <a:r>
              <a:rPr lang="en-US" sz="3000" b="1" dirty="0">
                <a:solidFill>
                  <a:srgbClr val="7030A0"/>
                </a:solidFill>
              </a:rPr>
              <a:t>(</a:t>
            </a:r>
            <a:r>
              <a:rPr lang="en-US" sz="3000" b="1" dirty="0" err="1">
                <a:solidFill>
                  <a:srgbClr val="7030A0"/>
                </a:solidFill>
              </a:rPr>
              <a:t>Boelen</a:t>
            </a:r>
            <a:r>
              <a:rPr lang="en-US" sz="3000" b="1" dirty="0">
                <a:solidFill>
                  <a:srgbClr val="7030A0"/>
                </a:solidFill>
              </a:rPr>
              <a:t> &amp; Heck 1995; CSDH 2008).</a:t>
            </a:r>
          </a:p>
        </p:txBody>
      </p:sp>
      <p:sp>
        <p:nvSpPr>
          <p:cNvPr id="4" name="TextBox 3"/>
          <p:cNvSpPr txBox="1"/>
          <p:nvPr/>
        </p:nvSpPr>
        <p:spPr>
          <a:xfrm>
            <a:off x="571472" y="142852"/>
            <a:ext cx="8001056" cy="630942"/>
          </a:xfrm>
          <a:prstGeom prst="rect">
            <a:avLst/>
          </a:prstGeom>
          <a:noFill/>
        </p:spPr>
        <p:txBody>
          <a:bodyPr wrap="square" rtlCol="0">
            <a:spAutoFit/>
          </a:bodyPr>
          <a:lstStyle/>
          <a:p>
            <a:pPr algn="ctr"/>
            <a:r>
              <a:rPr lang="en-US" sz="3500" dirty="0" smtClean="0">
                <a:solidFill>
                  <a:srgbClr val="860000"/>
                </a:solidFill>
                <a:effectLst>
                  <a:outerShdw blurRad="38100" dist="38100" dir="2700000" algn="tl">
                    <a:srgbClr val="000000">
                      <a:alpha val="43137"/>
                    </a:srgbClr>
                  </a:outerShdw>
                </a:effectLst>
                <a:latin typeface="Albertus Extra Bold" pitchFamily="34" charset="0"/>
              </a:rPr>
              <a:t>Definition of Social Accountability</a:t>
            </a:r>
            <a:endParaRPr lang="en-US" sz="3500" dirty="0">
              <a:solidFill>
                <a:srgbClr val="860000"/>
              </a:solidFill>
              <a:effectLst>
                <a:outerShdw blurRad="38100" dist="38100" dir="2700000" algn="tl">
                  <a:srgbClr val="000000">
                    <a:alpha val="43137"/>
                  </a:srgbClr>
                </a:outerShdw>
              </a:effectLst>
              <a:latin typeface="Albertus Extra 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ctr" rtl="1">
              <a:buNone/>
            </a:pPr>
            <a:endParaRPr lang="en-US" dirty="0" smtClean="0"/>
          </a:p>
          <a:p>
            <a:pPr algn="ctr" rtl="1">
              <a:buNone/>
            </a:pPr>
            <a:r>
              <a:rPr lang="fa-IR" sz="5000" dirty="0" smtClean="0">
                <a:solidFill>
                  <a:srgbClr val="FF0000"/>
                </a:solidFill>
                <a:cs typeface="Titr Mazar" pitchFamily="2" charset="-78"/>
              </a:rPr>
              <a:t>دانش و دانشمند</a:t>
            </a:r>
          </a:p>
          <a:p>
            <a:pPr algn="ctr" rtl="1">
              <a:buNone/>
            </a:pPr>
            <a:endParaRPr lang="en-US" sz="5000" dirty="0">
              <a:solidFill>
                <a:srgbClr val="FF0000"/>
              </a:solidFill>
              <a:cs typeface="Titr Mazar" pitchFamily="2" charset="-78"/>
            </a:endParaRPr>
          </a:p>
          <a:p>
            <a:pPr algn="ctr" rtl="1">
              <a:buNone/>
            </a:pPr>
            <a:r>
              <a:rPr lang="fa-IR" sz="4500" dirty="0" smtClean="0">
                <a:cs typeface="A  Mitra_2 (MRT)" pitchFamily="2" charset="-78"/>
              </a:rPr>
              <a:t>در حوزه طب</a:t>
            </a:r>
          </a:p>
          <a:p>
            <a:pPr algn="ctr" rtl="1">
              <a:buNone/>
            </a:pPr>
            <a:endParaRPr lang="fa-IR" sz="2800" dirty="0" smtClean="0">
              <a:cs typeface="Mitra Bold Mazar" pitchFamily="2" charset="-78"/>
            </a:endParaRPr>
          </a:p>
          <a:p>
            <a:pPr algn="ctr" rtl="1">
              <a:buNone/>
            </a:pPr>
            <a:endParaRPr lang="en-US" sz="2800" dirty="0" smtClean="0">
              <a:cs typeface="Mitra Bold Mazar" pitchFamily="2" charset="-78"/>
            </a:endParaRPr>
          </a:p>
          <a:p>
            <a:pPr algn="ctr" rtl="1">
              <a:buNone/>
            </a:pPr>
            <a:r>
              <a:rPr lang="fa-IR" sz="2800" dirty="0" smtClean="0">
                <a:solidFill>
                  <a:srgbClr val="0070C0"/>
                </a:solidFill>
                <a:cs typeface="Mitra Bold Mazar" pitchFamily="2" charset="-78"/>
              </a:rPr>
              <a:t>دكتر فريدون عزيزي</a:t>
            </a:r>
          </a:p>
          <a:p>
            <a:pPr algn="ctr" rtl="1">
              <a:buNone/>
            </a:pPr>
            <a:endParaRPr lang="fa-IR" dirty="0">
              <a:solidFill>
                <a:srgbClr val="0070C0"/>
              </a:solidFill>
              <a:cs typeface="Mitra Bold Mazar" pitchFamily="2" charset="-78"/>
            </a:endParaRPr>
          </a:p>
          <a:p>
            <a:pPr algn="r" rtl="1">
              <a:buNone/>
            </a:pPr>
            <a:endParaRPr lang="en-US" sz="2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00108"/>
            <a:ext cx="8401080" cy="5572164"/>
          </a:xfrm>
        </p:spPr>
        <p:txBody>
          <a:bodyPr>
            <a:noAutofit/>
          </a:bodyPr>
          <a:lstStyle/>
          <a:p>
            <a:pPr marL="514350" indent="-514350" algn="just">
              <a:lnSpc>
                <a:spcPct val="150000"/>
              </a:lnSpc>
              <a:buFont typeface="+mj-lt"/>
              <a:buAutoNum type="arabicPeriod"/>
            </a:pPr>
            <a:r>
              <a:rPr lang="en-US" sz="3300" b="1" dirty="0" smtClean="0">
                <a:solidFill>
                  <a:srgbClr val="1F6343"/>
                </a:solidFill>
              </a:rPr>
              <a:t>The </a:t>
            </a:r>
            <a:r>
              <a:rPr lang="en-US" sz="3300" b="1" dirty="0">
                <a:solidFill>
                  <a:srgbClr val="1F6343"/>
                </a:solidFill>
              </a:rPr>
              <a:t>‘clinician</a:t>
            </a:r>
            <a:r>
              <a:rPr lang="en-US" sz="3300" b="1" dirty="0" smtClean="0">
                <a:solidFill>
                  <a:srgbClr val="1F6343"/>
                </a:solidFill>
              </a:rPr>
              <a:t>’ (</a:t>
            </a:r>
            <a:r>
              <a:rPr lang="en-US" sz="3300" b="1" dirty="0">
                <a:solidFill>
                  <a:srgbClr val="1F6343"/>
                </a:solidFill>
              </a:rPr>
              <a:t>who is knowledgeable and skilful</a:t>
            </a:r>
            <a:r>
              <a:rPr lang="en-US" sz="3300" b="1" dirty="0" smtClean="0">
                <a:solidFill>
                  <a:srgbClr val="1F6343"/>
                </a:solidFill>
              </a:rPr>
              <a:t>)</a:t>
            </a:r>
          </a:p>
          <a:p>
            <a:pPr marL="514350" indent="-514350" algn="just">
              <a:lnSpc>
                <a:spcPct val="150000"/>
              </a:lnSpc>
              <a:buFont typeface="+mj-lt"/>
              <a:buAutoNum type="arabicPeriod"/>
            </a:pPr>
            <a:r>
              <a:rPr lang="en-US" sz="3300" b="1" dirty="0" smtClean="0">
                <a:solidFill>
                  <a:srgbClr val="0070C0"/>
                </a:solidFill>
              </a:rPr>
              <a:t>The </a:t>
            </a:r>
            <a:r>
              <a:rPr lang="en-US" sz="3300" b="1" dirty="0">
                <a:solidFill>
                  <a:srgbClr val="0070C0"/>
                </a:solidFill>
              </a:rPr>
              <a:t>‘educator’ (who promotes </a:t>
            </a:r>
            <a:r>
              <a:rPr lang="en-US" sz="3300" b="1" dirty="0" smtClean="0">
                <a:solidFill>
                  <a:srgbClr val="0070C0"/>
                </a:solidFill>
              </a:rPr>
              <a:t>a healthy </a:t>
            </a:r>
            <a:r>
              <a:rPr lang="en-US" sz="3300" b="1" dirty="0">
                <a:solidFill>
                  <a:srgbClr val="0070C0"/>
                </a:solidFill>
              </a:rPr>
              <a:t>lifestyle, educates </a:t>
            </a:r>
            <a:r>
              <a:rPr lang="en-US" sz="3300" b="1" dirty="0" smtClean="0">
                <a:solidFill>
                  <a:srgbClr val="0070C0"/>
                </a:solidFill>
              </a:rPr>
              <a:t>patients)</a:t>
            </a:r>
          </a:p>
          <a:p>
            <a:pPr marL="514350" indent="-514350" algn="just">
              <a:lnSpc>
                <a:spcPct val="150000"/>
              </a:lnSpc>
              <a:buFont typeface="+mj-lt"/>
              <a:buAutoNum type="arabicPeriod"/>
            </a:pPr>
            <a:r>
              <a:rPr lang="en-US" sz="3300" b="1" dirty="0" smtClean="0">
                <a:solidFill>
                  <a:srgbClr val="FF0000"/>
                </a:solidFill>
              </a:rPr>
              <a:t>The ‘resource manager</a:t>
            </a:r>
            <a:r>
              <a:rPr lang="en-US" sz="3300" b="1" dirty="0">
                <a:solidFill>
                  <a:srgbClr val="FF0000"/>
                </a:solidFill>
              </a:rPr>
              <a:t>’ (who makes </a:t>
            </a:r>
            <a:r>
              <a:rPr lang="en-US" sz="3300" b="1" dirty="0" smtClean="0">
                <a:solidFill>
                  <a:srgbClr val="FF0000"/>
                </a:solidFill>
              </a:rPr>
              <a:t>appropriate use </a:t>
            </a:r>
            <a:r>
              <a:rPr lang="en-US" sz="3300" b="1" dirty="0">
                <a:solidFill>
                  <a:srgbClr val="FF0000"/>
                </a:solidFill>
              </a:rPr>
              <a:t>of diagnostic and </a:t>
            </a:r>
            <a:r>
              <a:rPr lang="en-US" sz="3300" b="1" dirty="0" smtClean="0">
                <a:solidFill>
                  <a:srgbClr val="FF0000"/>
                </a:solidFill>
              </a:rPr>
              <a:t>therapeutic resources)</a:t>
            </a:r>
            <a:endParaRPr lang="en-US" sz="3300" b="1" dirty="0">
              <a:solidFill>
                <a:srgbClr val="FF0000"/>
              </a:solidFill>
            </a:endParaRPr>
          </a:p>
        </p:txBody>
      </p:sp>
      <p:sp>
        <p:nvSpPr>
          <p:cNvPr id="5" name="TextBox 4"/>
          <p:cNvSpPr txBox="1"/>
          <p:nvPr/>
        </p:nvSpPr>
        <p:spPr>
          <a:xfrm>
            <a:off x="714348" y="285728"/>
            <a:ext cx="7929618" cy="553998"/>
          </a:xfrm>
          <a:prstGeom prst="rect">
            <a:avLst/>
          </a:prstGeom>
          <a:noFill/>
        </p:spPr>
        <p:txBody>
          <a:bodyPr wrap="square" rtlCol="0">
            <a:spAutoFit/>
          </a:bodyPr>
          <a:lstStyle/>
          <a:p>
            <a:pPr algn="ctr"/>
            <a:r>
              <a:rPr lang="en-US" sz="3000" dirty="0" smtClean="0">
                <a:solidFill>
                  <a:srgbClr val="860000"/>
                </a:solidFill>
                <a:effectLst>
                  <a:outerShdw blurRad="38100" dist="38100" dir="2700000" algn="tl">
                    <a:srgbClr val="000000">
                      <a:alpha val="43137"/>
                    </a:srgbClr>
                  </a:outerShdw>
                </a:effectLst>
                <a:latin typeface="Albertus Extra Bold" pitchFamily="34" charset="0"/>
              </a:rPr>
              <a:t>Performance of a Competent Doctor</a:t>
            </a:r>
            <a:endParaRPr lang="en-US" sz="3000" dirty="0">
              <a:solidFill>
                <a:srgbClr val="860000"/>
              </a:solidFill>
              <a:effectLst>
                <a:outerShdw blurRad="38100" dist="38100" dir="2700000" algn="tl">
                  <a:srgbClr val="000000">
                    <a:alpha val="43137"/>
                  </a:srgbClr>
                </a:outerShdw>
              </a:effectLst>
              <a:latin typeface="Albertus Extra Bold"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01587"/>
            <a:ext cx="7772400" cy="1470025"/>
          </a:xfrm>
        </p:spPr>
        <p:txBody>
          <a:bodyPr/>
          <a:lstStyle/>
          <a:p>
            <a:r>
              <a:rPr lang="fa-IR" dirty="0" smtClean="0">
                <a:solidFill>
                  <a:srgbClr val="C00000"/>
                </a:solidFill>
                <a:effectLst>
                  <a:outerShdw blurRad="38100" dist="38100" dir="2700000" algn="tl">
                    <a:srgbClr val="000000">
                      <a:alpha val="43137"/>
                    </a:srgbClr>
                  </a:outerShdw>
                </a:effectLst>
                <a:cs typeface="A  Mitra_5 (MRT)" pitchFamily="2" charset="-78"/>
              </a:rPr>
              <a:t>سبک زندگی دانشمند</a:t>
            </a:r>
            <a:endParaRPr lang="en-US" dirty="0">
              <a:solidFill>
                <a:srgbClr val="C00000"/>
              </a:solidFill>
              <a:effectLst>
                <a:outerShdw blurRad="38100" dist="38100" dir="2700000" algn="tl">
                  <a:srgbClr val="000000">
                    <a:alpha val="43137"/>
                  </a:srgbClr>
                </a:outerShdw>
              </a:effectLst>
              <a:cs typeface="A  Mitra_5 (MRT)" pitchFamily="2" charset="-78"/>
            </a:endParaRPr>
          </a:p>
        </p:txBody>
      </p:sp>
      <p:sp>
        <p:nvSpPr>
          <p:cNvPr id="3" name="Subtitle 2"/>
          <p:cNvSpPr>
            <a:spLocks noGrp="1"/>
          </p:cNvSpPr>
          <p:nvPr>
            <p:ph type="subTitle" idx="1"/>
          </p:nvPr>
        </p:nvSpPr>
        <p:spPr>
          <a:xfrm>
            <a:off x="1785918" y="1785926"/>
            <a:ext cx="5500726" cy="3500462"/>
          </a:xfrm>
        </p:spPr>
        <p:txBody>
          <a:bodyPr>
            <a:normAutofit/>
          </a:bodyPr>
          <a:lstStyle/>
          <a:p>
            <a:pPr algn="just" rtl="1">
              <a:lnSpc>
                <a:spcPct val="150000"/>
              </a:lnSpc>
              <a:buFont typeface="Arial" pitchFamily="34" charset="0"/>
              <a:buChar char="•"/>
            </a:pPr>
            <a:r>
              <a:rPr lang="fa-IR" sz="3500" dirty="0" smtClean="0">
                <a:solidFill>
                  <a:srgbClr val="7030A0"/>
                </a:solidFill>
                <a:cs typeface="A  Mitra_1 (MRT)" pitchFamily="2" charset="-78"/>
              </a:rPr>
              <a:t>سلامت جسمی</a:t>
            </a:r>
          </a:p>
          <a:p>
            <a:pPr algn="just" rtl="1">
              <a:lnSpc>
                <a:spcPct val="150000"/>
              </a:lnSpc>
              <a:buFont typeface="Arial" pitchFamily="34" charset="0"/>
              <a:buChar char="•"/>
            </a:pPr>
            <a:r>
              <a:rPr lang="fa-IR" sz="3500" dirty="0" smtClean="0">
                <a:solidFill>
                  <a:srgbClr val="7030A0"/>
                </a:solidFill>
                <a:cs typeface="A  Mitra_1 (MRT)" pitchFamily="2" charset="-78"/>
              </a:rPr>
              <a:t>سلامت روانی و معنوی</a:t>
            </a:r>
          </a:p>
          <a:p>
            <a:pPr algn="just" rtl="1">
              <a:lnSpc>
                <a:spcPct val="150000"/>
              </a:lnSpc>
              <a:buFont typeface="Arial" pitchFamily="34" charset="0"/>
              <a:buChar char="•"/>
            </a:pPr>
            <a:r>
              <a:rPr lang="fa-IR" sz="3500" dirty="0" smtClean="0">
                <a:solidFill>
                  <a:srgbClr val="7030A0"/>
                </a:solidFill>
                <a:cs typeface="A  Mitra_1 (MRT)" pitchFamily="2" charset="-78"/>
              </a:rPr>
              <a:t>سلامت محتوایی</a:t>
            </a:r>
            <a:endParaRPr lang="en-US" sz="3500" dirty="0">
              <a:solidFill>
                <a:srgbClr val="7030A0"/>
              </a:solidFill>
              <a:cs typeface="A  Mitra_1 (MRT)"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01587"/>
            <a:ext cx="7772400" cy="1470025"/>
          </a:xfrm>
        </p:spPr>
        <p:txBody>
          <a:bodyPr/>
          <a:lstStyle/>
          <a:p>
            <a:r>
              <a:rPr lang="fa-IR" dirty="0">
                <a:solidFill>
                  <a:srgbClr val="C00000"/>
                </a:solidFill>
                <a:effectLst>
                  <a:outerShdw blurRad="38100" dist="38100" dir="2700000" algn="tl">
                    <a:srgbClr val="000000">
                      <a:alpha val="43137"/>
                    </a:srgbClr>
                  </a:outerShdw>
                </a:effectLst>
                <a:cs typeface="A  Mitra_5 (MRT)" pitchFamily="2" charset="-78"/>
              </a:rPr>
              <a:t>سلامت </a:t>
            </a:r>
            <a:r>
              <a:rPr lang="fa-IR" dirty="0" smtClean="0">
                <a:solidFill>
                  <a:srgbClr val="C00000"/>
                </a:solidFill>
                <a:effectLst>
                  <a:outerShdw blurRad="38100" dist="38100" dir="2700000" algn="tl">
                    <a:srgbClr val="000000">
                      <a:alpha val="43137"/>
                    </a:srgbClr>
                  </a:outerShdw>
                </a:effectLst>
                <a:cs typeface="A  Mitra_5 (MRT)" pitchFamily="2" charset="-78"/>
              </a:rPr>
              <a:t>جسمی</a:t>
            </a:r>
            <a:endParaRPr lang="en-US" dirty="0">
              <a:solidFill>
                <a:srgbClr val="C00000"/>
              </a:solidFill>
              <a:effectLst>
                <a:outerShdw blurRad="38100" dist="38100" dir="2700000" algn="tl">
                  <a:srgbClr val="000000">
                    <a:alpha val="43137"/>
                  </a:srgbClr>
                </a:outerShdw>
              </a:effectLst>
              <a:cs typeface="A  Mitra_5 (MRT)" pitchFamily="2" charset="-78"/>
            </a:endParaRPr>
          </a:p>
        </p:txBody>
      </p:sp>
      <p:sp>
        <p:nvSpPr>
          <p:cNvPr id="3" name="Subtitle 2"/>
          <p:cNvSpPr>
            <a:spLocks noGrp="1"/>
          </p:cNvSpPr>
          <p:nvPr>
            <p:ph type="subTitle" idx="1"/>
          </p:nvPr>
        </p:nvSpPr>
        <p:spPr>
          <a:xfrm>
            <a:off x="1785918" y="1643050"/>
            <a:ext cx="5500726" cy="4429156"/>
          </a:xfrm>
        </p:spPr>
        <p:txBody>
          <a:bodyPr>
            <a:normAutofit fontScale="92500" lnSpcReduction="10000"/>
          </a:bodyPr>
          <a:lstStyle/>
          <a:p>
            <a:pPr algn="just" rtl="1">
              <a:lnSpc>
                <a:spcPct val="150000"/>
              </a:lnSpc>
            </a:pPr>
            <a:r>
              <a:rPr lang="fa-IR" b="1" dirty="0">
                <a:solidFill>
                  <a:srgbClr val="7030A0"/>
                </a:solidFill>
                <a:cs typeface="A  Mitra_1 (MRT)" pitchFamily="2" charset="-78"/>
              </a:rPr>
              <a:t>1. رژیم غذایی مناسب</a:t>
            </a:r>
            <a:endParaRPr lang="en-US" dirty="0">
              <a:solidFill>
                <a:srgbClr val="7030A0"/>
              </a:solidFill>
              <a:cs typeface="A  Mitra_1 (MRT)" pitchFamily="2" charset="-78"/>
            </a:endParaRPr>
          </a:p>
          <a:p>
            <a:pPr algn="just" rtl="1">
              <a:lnSpc>
                <a:spcPct val="150000"/>
              </a:lnSpc>
            </a:pPr>
            <a:r>
              <a:rPr lang="fa-IR" b="1" dirty="0">
                <a:solidFill>
                  <a:srgbClr val="7030A0"/>
                </a:solidFill>
                <a:cs typeface="A  Mitra_1 (MRT)" pitchFamily="2" charset="-78"/>
              </a:rPr>
              <a:t>2. فعالیت بدنی</a:t>
            </a:r>
            <a:endParaRPr lang="en-US" dirty="0">
              <a:solidFill>
                <a:srgbClr val="7030A0"/>
              </a:solidFill>
              <a:cs typeface="A  Mitra_1 (MRT)" pitchFamily="2" charset="-78"/>
            </a:endParaRPr>
          </a:p>
          <a:p>
            <a:pPr algn="just" rtl="1">
              <a:lnSpc>
                <a:spcPct val="150000"/>
              </a:lnSpc>
            </a:pPr>
            <a:r>
              <a:rPr lang="fa-IR" b="1" dirty="0">
                <a:solidFill>
                  <a:srgbClr val="7030A0"/>
                </a:solidFill>
                <a:cs typeface="A  Mitra_1 (MRT)" pitchFamily="2" charset="-78"/>
              </a:rPr>
              <a:t>3. احتراز از مصرف دخانیات</a:t>
            </a:r>
            <a:endParaRPr lang="en-US" dirty="0">
              <a:solidFill>
                <a:srgbClr val="7030A0"/>
              </a:solidFill>
              <a:cs typeface="A  Mitra_1 (MRT)" pitchFamily="2" charset="-78"/>
            </a:endParaRPr>
          </a:p>
          <a:p>
            <a:pPr algn="just" rtl="1">
              <a:lnSpc>
                <a:spcPct val="150000"/>
              </a:lnSpc>
            </a:pPr>
            <a:r>
              <a:rPr lang="fa-IR" b="1" dirty="0">
                <a:solidFill>
                  <a:srgbClr val="7030A0"/>
                </a:solidFill>
                <a:cs typeface="A  Mitra_1 (MRT)" pitchFamily="2" charset="-78"/>
              </a:rPr>
              <a:t>4. تطابق با استرس‌ها</a:t>
            </a:r>
            <a:endParaRPr lang="en-US" dirty="0">
              <a:solidFill>
                <a:srgbClr val="7030A0"/>
              </a:solidFill>
              <a:cs typeface="A  Mitra_1 (MRT)" pitchFamily="2" charset="-78"/>
            </a:endParaRPr>
          </a:p>
          <a:p>
            <a:pPr algn="just" rtl="1">
              <a:lnSpc>
                <a:spcPct val="150000"/>
              </a:lnSpc>
            </a:pPr>
            <a:r>
              <a:rPr lang="fa-IR" b="1" dirty="0">
                <a:solidFill>
                  <a:srgbClr val="7030A0"/>
                </a:solidFill>
                <a:cs typeface="A  Mitra_1 (MRT)" pitchFamily="2" charset="-78"/>
              </a:rPr>
              <a:t>5. لحاظ </a:t>
            </a:r>
            <a:r>
              <a:rPr lang="fa-IR" b="1" dirty="0" smtClean="0">
                <a:solidFill>
                  <a:srgbClr val="7030A0"/>
                </a:solidFill>
                <a:cs typeface="A  Mitra_1 (MRT)" pitchFamily="2" charset="-78"/>
              </a:rPr>
              <a:t>نمودن </a:t>
            </a:r>
            <a:r>
              <a:rPr lang="fa-IR" b="1" dirty="0">
                <a:solidFill>
                  <a:srgbClr val="7030A0"/>
                </a:solidFill>
                <a:cs typeface="A  Mitra_1 (MRT)" pitchFamily="2" charset="-78"/>
              </a:rPr>
              <a:t>خانواده </a:t>
            </a:r>
            <a:endParaRPr lang="en-US" dirty="0">
              <a:solidFill>
                <a:srgbClr val="7030A0"/>
              </a:solidFill>
              <a:cs typeface="A  Mitra_1 (MRT)" pitchFamily="2" charset="-78"/>
            </a:endParaRPr>
          </a:p>
          <a:p>
            <a:pPr algn="just" rtl="1">
              <a:lnSpc>
                <a:spcPct val="150000"/>
              </a:lnSpc>
            </a:pPr>
            <a:r>
              <a:rPr lang="fa-IR" b="1" dirty="0">
                <a:solidFill>
                  <a:srgbClr val="7030A0"/>
                </a:solidFill>
                <a:cs typeface="A  Mitra_1 (MRT)" pitchFamily="2" charset="-78"/>
              </a:rPr>
              <a:t>6. عدم دنیازدگی</a:t>
            </a:r>
            <a:endParaRPr lang="en-US" dirty="0">
              <a:solidFill>
                <a:srgbClr val="7030A0"/>
              </a:solidFill>
              <a:cs typeface="A  Mitra_1 (MRT)" pitchFamily="2" charset="-78"/>
            </a:endParaRPr>
          </a:p>
          <a:p>
            <a:pPr algn="just" rtl="1">
              <a:lnSpc>
                <a:spcPct val="150000"/>
              </a:lnSpc>
            </a:pPr>
            <a:endParaRPr lang="en-US" dirty="0">
              <a:solidFill>
                <a:srgbClr val="7030A0"/>
              </a:solidFill>
              <a:cs typeface="A  Mitra_1 (MRT)"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23850" y="620713"/>
            <a:ext cx="8351838" cy="5843587"/>
          </a:xfrm>
          <a:prstGeom prst="rect">
            <a:avLst/>
          </a:prstGeom>
          <a:noFill/>
          <a:ln w="9525">
            <a:noFill/>
            <a:miter lim="800000"/>
            <a:headEnd/>
            <a:tailEnd/>
          </a:ln>
        </p:spPr>
        <p:txBody>
          <a:bodyPr>
            <a:spAutoFit/>
          </a:bodyPr>
          <a:lstStyle/>
          <a:p>
            <a:pPr algn="ctr" rtl="1">
              <a:lnSpc>
                <a:spcPct val="200000"/>
              </a:lnSpc>
            </a:pPr>
            <a:r>
              <a:rPr lang="fa-IR" sz="3300" b="1" dirty="0">
                <a:solidFill>
                  <a:srgbClr val="FF0000"/>
                </a:solidFill>
                <a:cs typeface="Mitra" pitchFamily="2" charset="-78"/>
              </a:rPr>
              <a:t>كار براي خود كردن نفس پرستي است. </a:t>
            </a:r>
          </a:p>
          <a:p>
            <a:pPr algn="ctr" rtl="1">
              <a:lnSpc>
                <a:spcPct val="200000"/>
              </a:lnSpc>
            </a:pPr>
            <a:r>
              <a:rPr lang="fa-IR" sz="3300" b="1" dirty="0">
                <a:solidFill>
                  <a:srgbClr val="FF0000"/>
                </a:solidFill>
                <a:cs typeface="Mitra" pitchFamily="2" charset="-78"/>
              </a:rPr>
              <a:t>كار براي خلق كردن بت پرستي است.</a:t>
            </a:r>
          </a:p>
          <a:p>
            <a:pPr algn="ctr" rtl="1">
              <a:lnSpc>
                <a:spcPct val="200000"/>
              </a:lnSpc>
            </a:pPr>
            <a:r>
              <a:rPr lang="fa-IR" sz="3300" b="1" dirty="0">
                <a:solidFill>
                  <a:srgbClr val="FF0000"/>
                </a:solidFill>
                <a:cs typeface="Mitra" pitchFamily="2" charset="-78"/>
              </a:rPr>
              <a:t>كار براي خود و خلق كردن شرك و دو گانه پرستي است.</a:t>
            </a:r>
          </a:p>
          <a:p>
            <a:pPr algn="ctr" rtl="1">
              <a:lnSpc>
                <a:spcPct val="200000"/>
              </a:lnSpc>
            </a:pPr>
            <a:r>
              <a:rPr lang="fa-IR" sz="3300" b="1" dirty="0">
                <a:solidFill>
                  <a:srgbClr val="FF0000"/>
                </a:solidFill>
                <a:cs typeface="Mitra" pitchFamily="2" charset="-78"/>
              </a:rPr>
              <a:t>كار خود و خلق را براي خدا كردن يكتا پرستي است.</a:t>
            </a:r>
            <a:r>
              <a:rPr lang="ar-SA" sz="3300" b="1" dirty="0">
                <a:solidFill>
                  <a:srgbClr val="FF0000"/>
                </a:solidFill>
                <a:cs typeface="Mitra" pitchFamily="2" charset="-78"/>
              </a:rPr>
              <a:t>  </a:t>
            </a:r>
            <a:endParaRPr lang="en-US" sz="3300" b="1" dirty="0">
              <a:solidFill>
                <a:srgbClr val="FF0000"/>
              </a:solidFill>
              <a:cs typeface="Mitra" pitchFamily="2" charset="-78"/>
            </a:endParaRPr>
          </a:p>
          <a:p>
            <a:pPr algn="ctr" rtl="1">
              <a:lnSpc>
                <a:spcPct val="200000"/>
              </a:lnSpc>
            </a:pPr>
            <a:endParaRPr lang="ar-SA" sz="3300" b="1" dirty="0">
              <a:solidFill>
                <a:srgbClr val="FF0000"/>
              </a:solidFill>
              <a:cs typeface="Mitra" pitchFamily="2" charset="-78"/>
            </a:endParaRPr>
          </a:p>
          <a:p>
            <a:pPr rtl="1" eaLnBrk="0" hangingPunct="0">
              <a:lnSpc>
                <a:spcPct val="200000"/>
              </a:lnSpc>
            </a:pPr>
            <a:r>
              <a:rPr lang="fa-IR" sz="2500" dirty="0">
                <a:solidFill>
                  <a:srgbClr val="002060"/>
                </a:solidFill>
                <a:cs typeface="Andalus" pitchFamily="2" charset="-78"/>
              </a:rPr>
              <a:t>علامه شهيد آية ا... مطهري</a:t>
            </a:r>
            <a:endParaRPr lang="ar-SA" sz="2500" dirty="0">
              <a:solidFill>
                <a:srgbClr val="002060"/>
              </a:solidFill>
              <a:cs typeface="Andalus"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01587"/>
            <a:ext cx="7772400" cy="1470025"/>
          </a:xfrm>
        </p:spPr>
        <p:txBody>
          <a:bodyPr/>
          <a:lstStyle/>
          <a:p>
            <a:r>
              <a:rPr lang="fa-IR" dirty="0">
                <a:solidFill>
                  <a:srgbClr val="C00000"/>
                </a:solidFill>
                <a:effectLst>
                  <a:outerShdw blurRad="38100" dist="38100" dir="2700000" algn="tl">
                    <a:srgbClr val="000000">
                      <a:alpha val="43137"/>
                    </a:srgbClr>
                  </a:outerShdw>
                </a:effectLst>
                <a:cs typeface="A  Mitra_5 (MRT)" pitchFamily="2" charset="-78"/>
              </a:rPr>
              <a:t>سلامت </a:t>
            </a:r>
            <a:r>
              <a:rPr lang="fa-IR" dirty="0" smtClean="0">
                <a:solidFill>
                  <a:srgbClr val="C00000"/>
                </a:solidFill>
                <a:effectLst>
                  <a:outerShdw blurRad="38100" dist="38100" dir="2700000" algn="tl">
                    <a:srgbClr val="000000">
                      <a:alpha val="43137"/>
                    </a:srgbClr>
                  </a:outerShdw>
                </a:effectLst>
                <a:cs typeface="A  Mitra_5 (MRT)" pitchFamily="2" charset="-78"/>
              </a:rPr>
              <a:t>جسمی</a:t>
            </a:r>
            <a:endParaRPr lang="en-US" dirty="0">
              <a:solidFill>
                <a:srgbClr val="C00000"/>
              </a:solidFill>
              <a:effectLst>
                <a:outerShdw blurRad="38100" dist="38100" dir="2700000" algn="tl">
                  <a:srgbClr val="000000">
                    <a:alpha val="43137"/>
                  </a:srgbClr>
                </a:outerShdw>
              </a:effectLst>
              <a:cs typeface="A  Mitra_5 (MRT)" pitchFamily="2" charset="-78"/>
            </a:endParaRPr>
          </a:p>
        </p:txBody>
      </p:sp>
      <p:sp>
        <p:nvSpPr>
          <p:cNvPr id="3" name="Subtitle 2"/>
          <p:cNvSpPr>
            <a:spLocks noGrp="1"/>
          </p:cNvSpPr>
          <p:nvPr>
            <p:ph type="subTitle" idx="1"/>
          </p:nvPr>
        </p:nvSpPr>
        <p:spPr>
          <a:xfrm>
            <a:off x="1785918" y="1643050"/>
            <a:ext cx="5500726" cy="4429156"/>
          </a:xfrm>
        </p:spPr>
        <p:txBody>
          <a:bodyPr>
            <a:normAutofit/>
          </a:bodyPr>
          <a:lstStyle/>
          <a:p>
            <a:pPr algn="just" rtl="1">
              <a:lnSpc>
                <a:spcPct val="170000"/>
              </a:lnSpc>
            </a:pPr>
            <a:r>
              <a:rPr lang="fa-IR" sz="3000" b="1" dirty="0">
                <a:solidFill>
                  <a:srgbClr val="7030A0"/>
                </a:solidFill>
                <a:cs typeface="A  Mitra_1 (MRT)" pitchFamily="2" charset="-78"/>
              </a:rPr>
              <a:t>7. پرهیز از راحت طلبی</a:t>
            </a:r>
            <a:endParaRPr lang="en-US" sz="3000" b="1" dirty="0">
              <a:solidFill>
                <a:srgbClr val="7030A0"/>
              </a:solidFill>
              <a:cs typeface="A  Mitra_1 (MRT)" pitchFamily="2" charset="-78"/>
            </a:endParaRPr>
          </a:p>
          <a:p>
            <a:pPr algn="just" rtl="1">
              <a:lnSpc>
                <a:spcPct val="170000"/>
              </a:lnSpc>
            </a:pPr>
            <a:r>
              <a:rPr lang="fa-IR" sz="3000" b="1" dirty="0">
                <a:solidFill>
                  <a:srgbClr val="7030A0"/>
                </a:solidFill>
                <a:cs typeface="A  Mitra_1 (MRT)" pitchFamily="2" charset="-78"/>
              </a:rPr>
              <a:t>8. مرعوب بیگانگان نشدن</a:t>
            </a:r>
            <a:endParaRPr lang="en-US" sz="3000" b="1" dirty="0">
              <a:solidFill>
                <a:srgbClr val="7030A0"/>
              </a:solidFill>
              <a:cs typeface="A  Mitra_1 (MRT)" pitchFamily="2" charset="-78"/>
            </a:endParaRPr>
          </a:p>
          <a:p>
            <a:pPr algn="just" rtl="1">
              <a:lnSpc>
                <a:spcPct val="170000"/>
              </a:lnSpc>
            </a:pPr>
            <a:r>
              <a:rPr lang="fa-IR" sz="3000" b="1" dirty="0">
                <a:solidFill>
                  <a:srgbClr val="7030A0"/>
                </a:solidFill>
                <a:cs typeface="A  Mitra_1 (MRT)" pitchFamily="2" charset="-78"/>
              </a:rPr>
              <a:t>9. مهارت های ارتباطی</a:t>
            </a:r>
            <a:endParaRPr lang="en-US" sz="3000" b="1" dirty="0">
              <a:solidFill>
                <a:srgbClr val="7030A0"/>
              </a:solidFill>
              <a:cs typeface="A  Mitra_1 (MRT)" pitchFamily="2" charset="-78"/>
            </a:endParaRPr>
          </a:p>
          <a:p>
            <a:pPr algn="just" rtl="1">
              <a:lnSpc>
                <a:spcPct val="170000"/>
              </a:lnSpc>
            </a:pPr>
            <a:r>
              <a:rPr lang="fa-IR" sz="3000" b="1" dirty="0">
                <a:solidFill>
                  <a:srgbClr val="7030A0"/>
                </a:solidFill>
                <a:cs typeface="A  Mitra_1 (MRT)" pitchFamily="2" charset="-78"/>
              </a:rPr>
              <a:t>10</a:t>
            </a:r>
            <a:r>
              <a:rPr lang="en-US" sz="3000" b="1" dirty="0">
                <a:solidFill>
                  <a:srgbClr val="7030A0"/>
                </a:solidFill>
                <a:cs typeface="A  Mitra_1 (MRT)" pitchFamily="2" charset="-78"/>
              </a:rPr>
              <a:t>.</a:t>
            </a:r>
            <a:r>
              <a:rPr lang="fa-IR" sz="3000" b="1" dirty="0">
                <a:solidFill>
                  <a:srgbClr val="7030A0"/>
                </a:solidFill>
                <a:cs typeface="A  Mitra_1 (MRT)" pitchFamily="2" charset="-78"/>
              </a:rPr>
              <a:t> بهداشت مطالعه</a:t>
            </a:r>
            <a:endParaRPr lang="en-US" sz="3000" b="1" dirty="0">
              <a:solidFill>
                <a:srgbClr val="7030A0"/>
              </a:solidFill>
              <a:cs typeface="A  Mitra_1 (MRT)" pitchFamily="2" charset="-78"/>
            </a:endParaRPr>
          </a:p>
          <a:p>
            <a:pPr algn="just" rtl="1">
              <a:lnSpc>
                <a:spcPct val="170000"/>
              </a:lnSpc>
            </a:pPr>
            <a:r>
              <a:rPr lang="fa-IR" sz="3000" b="1" dirty="0">
                <a:solidFill>
                  <a:srgbClr val="7030A0"/>
                </a:solidFill>
                <a:cs typeface="A  Mitra_1 (MRT)" pitchFamily="2" charset="-78"/>
              </a:rPr>
              <a:t>11. پرهیز از افراط و تفریط</a:t>
            </a:r>
            <a:endParaRPr lang="en-US" sz="3000" b="1" dirty="0">
              <a:solidFill>
                <a:srgbClr val="7030A0"/>
              </a:solidFill>
              <a:cs typeface="A  Mitra_1 (MRT)" pitchFamily="2" charset="-78"/>
            </a:endParaRPr>
          </a:p>
          <a:p>
            <a:pPr algn="just" rtl="1"/>
            <a:endParaRPr lang="en-US" dirty="0"/>
          </a:p>
          <a:p>
            <a:pPr algn="just" rtl="1">
              <a:lnSpc>
                <a:spcPct val="150000"/>
              </a:lnSpc>
            </a:pPr>
            <a:endParaRPr lang="en-US" dirty="0">
              <a:solidFill>
                <a:srgbClr val="7030A0"/>
              </a:solidFill>
              <a:cs typeface="A  Mitra_1 (MRT)"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28600" y="1484313"/>
            <a:ext cx="8686800" cy="4752975"/>
          </a:xfrm>
        </p:spPr>
        <p:txBody>
          <a:bodyPr/>
          <a:lstStyle/>
          <a:p>
            <a:pPr algn="just" rtl="1" eaLnBrk="1" hangingPunct="1">
              <a:lnSpc>
                <a:spcPct val="150000"/>
              </a:lnSpc>
              <a:buFontTx/>
              <a:buNone/>
            </a:pPr>
            <a:r>
              <a:rPr lang="en-US" dirty="0" smtClean="0">
                <a:cs typeface="A  Mitra_1 (MRT)" pitchFamily="2" charset="-78"/>
              </a:rPr>
              <a:t>	</a:t>
            </a:r>
            <a:r>
              <a:rPr lang="ar-SA" dirty="0" smtClean="0">
                <a:solidFill>
                  <a:srgbClr val="00FF00"/>
                </a:solidFill>
                <a:cs typeface="A  Mitra_1 (MRT)" pitchFamily="2" charset="-78"/>
              </a:rPr>
              <a:t>تمدن ايرانيان باستان</a:t>
            </a:r>
            <a:r>
              <a:rPr lang="ar-SA" dirty="0" smtClean="0">
                <a:cs typeface="A  Mitra_1 (MRT)" pitchFamily="2" charset="-78"/>
              </a:rPr>
              <a:t> </a:t>
            </a:r>
            <a:r>
              <a:rPr lang="ar-SA" dirty="0" smtClean="0">
                <a:solidFill>
                  <a:srgbClr val="7030A0"/>
                </a:solidFill>
                <a:cs typeface="A  Mitra_1 (MRT)" pitchFamily="2" charset="-78"/>
              </a:rPr>
              <a:t>در زمينه علم و غناي محتواي فكري روزگاران قديم جزو معدود افتخارات تاريخ بشر بوده است. در اين تاريخ نقطه عطفي حاصل شد و آن </a:t>
            </a:r>
            <a:r>
              <a:rPr lang="ar-SA" dirty="0" smtClean="0">
                <a:solidFill>
                  <a:srgbClr val="00FF00"/>
                </a:solidFill>
                <a:cs typeface="A  Mitra_1 (MRT)" pitchFamily="2" charset="-78"/>
              </a:rPr>
              <a:t>ظهور دين مبين</a:t>
            </a:r>
            <a:r>
              <a:rPr lang="ar-SA" dirty="0" smtClean="0">
                <a:cs typeface="A  Mitra_1 (MRT)" pitchFamily="2" charset="-78"/>
              </a:rPr>
              <a:t> </a:t>
            </a:r>
            <a:r>
              <a:rPr lang="ar-SA" dirty="0" smtClean="0">
                <a:solidFill>
                  <a:srgbClr val="00FF00"/>
                </a:solidFill>
                <a:cs typeface="A  Mitra_1 (MRT)" pitchFamily="2" charset="-78"/>
              </a:rPr>
              <a:t>اسلام بود</a:t>
            </a:r>
            <a:r>
              <a:rPr lang="ar-SA" dirty="0" smtClean="0">
                <a:cs typeface="A  Mitra_1 (MRT)" pitchFamily="2" charset="-78"/>
              </a:rPr>
              <a:t> </a:t>
            </a:r>
            <a:r>
              <a:rPr lang="ar-SA" dirty="0" smtClean="0">
                <a:solidFill>
                  <a:srgbClr val="7030A0"/>
                </a:solidFill>
                <a:cs typeface="A  Mitra_1 (MRT)" pitchFamily="2" charset="-78"/>
              </a:rPr>
              <a:t>كه دانشمندان ايراني را با عمق علوم انساني آشناتر كرد و آنان را در زمينه‌هاي مختلف علمي شهره جهانيان ساخت </a:t>
            </a:r>
            <a:r>
              <a:rPr lang="en-US" dirty="0" smtClean="0">
                <a:solidFill>
                  <a:srgbClr val="7030A0"/>
                </a:solidFill>
                <a:cs typeface="A  Mitra_1 (MRT)" pitchFamily="2" charset="-78"/>
              </a:rPr>
              <a:t>.</a:t>
            </a:r>
          </a:p>
        </p:txBody>
      </p:sp>
      <p:sp>
        <p:nvSpPr>
          <p:cNvPr id="12291" name="Text Box 5"/>
          <p:cNvSpPr txBox="1">
            <a:spLocks noChangeArrowheads="1"/>
          </p:cNvSpPr>
          <p:nvPr/>
        </p:nvSpPr>
        <p:spPr bwMode="auto">
          <a:xfrm>
            <a:off x="3016250" y="333375"/>
            <a:ext cx="2487613" cy="860425"/>
          </a:xfrm>
          <a:prstGeom prst="rect">
            <a:avLst/>
          </a:prstGeom>
          <a:noFill/>
          <a:ln w="9525">
            <a:noFill/>
            <a:miter lim="800000"/>
            <a:headEnd/>
            <a:tailEnd/>
          </a:ln>
        </p:spPr>
        <p:txBody>
          <a:bodyPr wrap="none">
            <a:spAutoFit/>
          </a:bodyPr>
          <a:lstStyle/>
          <a:p>
            <a:pPr algn="ctr" rtl="1"/>
            <a:r>
              <a:rPr lang="fa-IR" sz="5000" i="1" dirty="0">
                <a:solidFill>
                  <a:srgbClr val="C00000"/>
                </a:solidFill>
                <a:cs typeface="Mitra Bold Mazar" pitchFamily="2" charset="-78"/>
              </a:rPr>
              <a:t>مقــدمـــه</a:t>
            </a:r>
            <a:endParaRPr lang="en-US" sz="5000" i="1" dirty="0">
              <a:solidFill>
                <a:srgbClr val="C00000"/>
              </a:solidFill>
              <a:cs typeface="Mitra Bold Maza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p:cNvSpPr>
            <a:spLocks noGrp="1"/>
          </p:cNvSpPr>
          <p:nvPr>
            <p:ph type="body" idx="1"/>
          </p:nvPr>
        </p:nvSpPr>
        <p:spPr>
          <a:xfrm>
            <a:off x="722313" y="549275"/>
            <a:ext cx="7881937" cy="5759450"/>
          </a:xfrm>
        </p:spPr>
        <p:txBody>
          <a:bodyPr/>
          <a:lstStyle/>
          <a:p>
            <a:pPr algn="just" rtl="1">
              <a:lnSpc>
                <a:spcPct val="150000"/>
              </a:lnSpc>
            </a:pPr>
            <a:r>
              <a:rPr lang="fa-IR" b="1" smtClean="0">
                <a:solidFill>
                  <a:srgbClr val="C00000"/>
                </a:solidFill>
                <a:cs typeface="Mitra" pitchFamily="2" charset="-78"/>
              </a:rPr>
              <a:t>خانم دكتر زيگريد هونكه نويسنده كتاب «فرهنگ اسلام در اروپا» مي نويسد: </a:t>
            </a:r>
            <a:endParaRPr lang="en-US" b="1" smtClean="0">
              <a:solidFill>
                <a:srgbClr val="C00000"/>
              </a:solidFill>
              <a:cs typeface="Mitra" pitchFamily="2" charset="-78"/>
            </a:endParaRPr>
          </a:p>
          <a:p>
            <a:pPr algn="just" rtl="1">
              <a:lnSpc>
                <a:spcPct val="150000"/>
              </a:lnSpc>
            </a:pPr>
            <a:endParaRPr lang="en-US" b="1" smtClean="0">
              <a:solidFill>
                <a:srgbClr val="C00000"/>
              </a:solidFill>
              <a:cs typeface="Mitra" pitchFamily="2" charset="-78"/>
            </a:endParaRPr>
          </a:p>
          <a:p>
            <a:pPr algn="just" rtl="1">
              <a:lnSpc>
                <a:spcPct val="150000"/>
              </a:lnSpc>
            </a:pPr>
            <a:r>
              <a:rPr lang="fa-IR" b="1" smtClean="0">
                <a:solidFill>
                  <a:srgbClr val="002060"/>
                </a:solidFill>
                <a:cs typeface="Mitra" pitchFamily="2" charset="-78"/>
              </a:rPr>
              <a:t>   « </a:t>
            </a:r>
            <a:r>
              <a:rPr lang="fa-IR" b="1" smtClean="0">
                <a:solidFill>
                  <a:srgbClr val="33CC33"/>
                </a:solidFill>
                <a:cs typeface="Mitra" pitchFamily="2" charset="-78"/>
              </a:rPr>
              <a:t>مسلمانان دانش‌ها را فقط اقتباس و تقليد نكرده‌اند</a:t>
            </a:r>
            <a:r>
              <a:rPr lang="fa-IR" b="1" smtClean="0">
                <a:solidFill>
                  <a:srgbClr val="002060"/>
                </a:solidFill>
                <a:cs typeface="Mitra" pitchFamily="2" charset="-78"/>
              </a:rPr>
              <a:t>، همچنان كه آلات و ابزارهاي علمي را بدون تحقيق مورد استفاده قرار نداده‌اند. آنان از آغاز كارشان دنيا را به </a:t>
            </a:r>
            <a:r>
              <a:rPr lang="fa-IR" b="1" smtClean="0">
                <a:solidFill>
                  <a:srgbClr val="33CC33"/>
                </a:solidFill>
                <a:cs typeface="Mitra" pitchFamily="2" charset="-78"/>
              </a:rPr>
              <a:t>جهت آزادي در انتخاب موضوعات </a:t>
            </a:r>
            <a:r>
              <a:rPr lang="fa-IR" b="1" smtClean="0">
                <a:solidFill>
                  <a:srgbClr val="002060"/>
                </a:solidFill>
                <a:cs typeface="Mitra" pitchFamily="2" charset="-78"/>
              </a:rPr>
              <a:t>براي تحقيق و </a:t>
            </a:r>
            <a:r>
              <a:rPr lang="fa-IR" b="1" smtClean="0">
                <a:solidFill>
                  <a:srgbClr val="CC0099"/>
                </a:solidFill>
                <a:cs typeface="Mitra" pitchFamily="2" charset="-78"/>
              </a:rPr>
              <a:t>شجاعت علمي </a:t>
            </a:r>
            <a:r>
              <a:rPr lang="fa-IR" b="1" smtClean="0">
                <a:solidFill>
                  <a:srgbClr val="002060"/>
                </a:solidFill>
                <a:cs typeface="Mitra" pitchFamily="2" charset="-78"/>
              </a:rPr>
              <a:t>مبهوت ساختند و با اين دو امتياز، نتايج كار گذشتگان را گرفته و با تحقيق و انتقاد از خطاها واشتباهات آنان در يك قلمرو روياننده معرفت جديد مشغول كار شدند، </a:t>
            </a:r>
            <a:r>
              <a:rPr lang="fa-IR" b="1" smtClean="0">
                <a:solidFill>
                  <a:srgbClr val="CC0099"/>
                </a:solidFill>
                <a:cs typeface="Mitra" pitchFamily="2" charset="-78"/>
              </a:rPr>
              <a:t>بدون اين كه شهرت شخصيت‌هاي بزرگ دانش و جهان‌بيني گذشته، چشمان آنان را خيره نمايد. </a:t>
            </a:r>
            <a:r>
              <a:rPr lang="fa-IR" b="1" smtClean="0">
                <a:solidFill>
                  <a:srgbClr val="002060"/>
                </a:solidFill>
                <a:cs typeface="Mitra" pitchFamily="2" charset="-78"/>
              </a:rPr>
              <a:t>روشن‌ترين دليل اين مسئله، تأليف شدن كتاب‌هايي است كه به انتقاد از ارسطو و بطلميوس نوشته شده است. روش واقعي آن ها در دانش، </a:t>
            </a:r>
            <a:r>
              <a:rPr lang="fa-IR" b="1" smtClean="0">
                <a:solidFill>
                  <a:srgbClr val="33CC33"/>
                </a:solidFill>
                <a:cs typeface="Mitra" pitchFamily="2" charset="-78"/>
              </a:rPr>
              <a:t>اهميت شديدي بود كه به صورت مكرر به تجربه و كاوش‌هاي شخصي مي‌دادند، </a:t>
            </a:r>
            <a:r>
              <a:rPr lang="fa-IR" b="1" smtClean="0">
                <a:solidFill>
                  <a:srgbClr val="002060"/>
                </a:solidFill>
                <a:cs typeface="Mitra" pitchFamily="2" charset="-78"/>
              </a:rPr>
              <a:t>(بدون  اين كه تحت تأثير ديگران قرار بگيرند).</a:t>
            </a:r>
            <a:endParaRPr lang="en-US" b="1" smtClean="0">
              <a:solidFill>
                <a:srgbClr val="002060"/>
              </a:solidFill>
              <a:cs typeface="Mitra" pitchFamily="2" charset="-78"/>
            </a:endParaRPr>
          </a:p>
          <a:p>
            <a:pPr algn="just">
              <a:lnSpc>
                <a:spcPct val="150000"/>
              </a:lnSpc>
            </a:pPr>
            <a:endParaRPr lang="en-US" b="1" smtClean="0">
              <a:solidFill>
                <a:srgbClr val="002060"/>
              </a:solidFill>
              <a:cs typeface="Mitra"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2"/>
          <p:cNvSpPr>
            <a:spLocks noGrp="1"/>
          </p:cNvSpPr>
          <p:nvPr>
            <p:ph type="body" idx="1"/>
          </p:nvPr>
        </p:nvSpPr>
        <p:spPr>
          <a:xfrm>
            <a:off x="722313" y="1052513"/>
            <a:ext cx="7772400" cy="4608512"/>
          </a:xfrm>
        </p:spPr>
        <p:txBody>
          <a:bodyPr/>
          <a:lstStyle/>
          <a:p>
            <a:pPr algn="r">
              <a:lnSpc>
                <a:spcPct val="150000"/>
              </a:lnSpc>
            </a:pPr>
            <a:r>
              <a:rPr lang="fa-IR" sz="2200" b="1" smtClean="0">
                <a:solidFill>
                  <a:srgbClr val="002060"/>
                </a:solidFill>
                <a:cs typeface="Mitra" pitchFamily="2" charset="-78"/>
              </a:rPr>
              <a:t>درست است كه متفكران يوناني همواره در تعقيب به دست آوردن يك نظريه كلي درباره جهان بودند و در نتيجه، يك نظام عالي و متد تربيت عقلاني هستي را در پديده‌هاي طبيعي كشف كردند، ولي اعراب (مسلمانان) توانسته بودند ارزش‌ هدفي روش‌هاي علمي را درك نموده، نه يك بار و نه ده بار، بلكه براي صدها بار تجربه و تحقيق جهت به دست آوردن شناخت علمي، تكاپو به خرج دهند (نظام و مكتب) </a:t>
            </a:r>
            <a:r>
              <a:rPr lang="fa-IR" sz="2200" b="1" smtClean="0">
                <a:solidFill>
                  <a:srgbClr val="00B0F0"/>
                </a:solidFill>
                <a:cs typeface="Mitra" pitchFamily="2" charset="-78"/>
              </a:rPr>
              <a:t>يونان در تحصيل معرفت، مسامحه كاري‌هايي داشته است، ولي مسلمانان به علت درك واقعيت‌هاي زندگي و مرگ و مسائل ديني كه به شناخت طبيعت مربوط بود، به مسائل علمي دقت و اهميت كامل مي دادند.»</a:t>
            </a:r>
            <a:endParaRPr lang="en-US" sz="2200" b="1" smtClean="0">
              <a:solidFill>
                <a:srgbClr val="00B0F0"/>
              </a:solidFill>
              <a:cs typeface="Mitra" pitchFamily="2" charset="-78"/>
            </a:endParaRPr>
          </a:p>
          <a:p>
            <a:pPr algn="r">
              <a:lnSpc>
                <a:spcPct val="150000"/>
              </a:lnSpc>
            </a:pPr>
            <a:endParaRPr lang="en-US" sz="2200" b="1" smtClean="0">
              <a:solidFill>
                <a:srgbClr val="002060"/>
              </a:solidFill>
              <a:cs typeface="Mitra"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ntitled-5pg"/>
          <p:cNvPicPr>
            <a:picLocks noChangeAspect="1" noChangeArrowheads="1"/>
          </p:cNvPicPr>
          <p:nvPr/>
        </p:nvPicPr>
        <p:blipFill>
          <a:blip r:embed="rId2"/>
          <a:srcRect/>
          <a:stretch>
            <a:fillRect/>
          </a:stretch>
        </p:blipFill>
        <p:spPr bwMode="auto">
          <a:xfrm>
            <a:off x="1187450" y="333375"/>
            <a:ext cx="2160588" cy="3024188"/>
          </a:xfrm>
          <a:prstGeom prst="rect">
            <a:avLst/>
          </a:prstGeom>
          <a:noFill/>
          <a:ln w="9525">
            <a:noFill/>
            <a:miter lim="800000"/>
            <a:headEnd/>
            <a:tailEnd/>
          </a:ln>
        </p:spPr>
      </p:pic>
      <p:pic>
        <p:nvPicPr>
          <p:cNvPr id="16387" name="Picture 3" descr="Untitled-6"/>
          <p:cNvPicPr>
            <a:picLocks noChangeAspect="1" noChangeArrowheads="1"/>
          </p:cNvPicPr>
          <p:nvPr/>
        </p:nvPicPr>
        <p:blipFill>
          <a:blip r:embed="rId3"/>
          <a:srcRect/>
          <a:stretch>
            <a:fillRect/>
          </a:stretch>
        </p:blipFill>
        <p:spPr bwMode="auto">
          <a:xfrm>
            <a:off x="5148263" y="260350"/>
            <a:ext cx="2087562" cy="3097213"/>
          </a:xfrm>
          <a:prstGeom prst="rect">
            <a:avLst/>
          </a:prstGeom>
          <a:noFill/>
          <a:ln w="9525">
            <a:noFill/>
            <a:miter lim="800000"/>
            <a:headEnd/>
            <a:tailEnd/>
          </a:ln>
        </p:spPr>
      </p:pic>
      <p:pic>
        <p:nvPicPr>
          <p:cNvPr id="16388" name="Picture 4" descr="Untitled-7"/>
          <p:cNvPicPr>
            <a:picLocks noChangeAspect="1" noChangeArrowheads="1"/>
          </p:cNvPicPr>
          <p:nvPr/>
        </p:nvPicPr>
        <p:blipFill>
          <a:blip r:embed="rId4"/>
          <a:srcRect/>
          <a:stretch>
            <a:fillRect/>
          </a:stretch>
        </p:blipFill>
        <p:spPr bwMode="auto">
          <a:xfrm>
            <a:off x="539750" y="4076700"/>
            <a:ext cx="3651250" cy="2227263"/>
          </a:xfrm>
          <a:prstGeom prst="rect">
            <a:avLst/>
          </a:prstGeom>
          <a:noFill/>
          <a:ln w="9525">
            <a:noFill/>
            <a:miter lim="800000"/>
            <a:headEnd/>
            <a:tailEnd/>
          </a:ln>
        </p:spPr>
      </p:pic>
      <p:pic>
        <p:nvPicPr>
          <p:cNvPr id="16389" name="Picture 5" descr="Untitled-8"/>
          <p:cNvPicPr>
            <a:picLocks noChangeAspect="1" noChangeArrowheads="1"/>
          </p:cNvPicPr>
          <p:nvPr/>
        </p:nvPicPr>
        <p:blipFill>
          <a:blip r:embed="rId5"/>
          <a:srcRect/>
          <a:stretch>
            <a:fillRect/>
          </a:stretch>
        </p:blipFill>
        <p:spPr bwMode="auto">
          <a:xfrm>
            <a:off x="5218113" y="3573463"/>
            <a:ext cx="2016125" cy="31416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subTitle" idx="1"/>
          </p:nvPr>
        </p:nvSpPr>
        <p:spPr>
          <a:xfrm>
            <a:off x="250825" y="0"/>
            <a:ext cx="8675688" cy="6453188"/>
          </a:xfrm>
        </p:spPr>
        <p:txBody>
          <a:bodyPr/>
          <a:lstStyle/>
          <a:p>
            <a:pPr algn="just">
              <a:lnSpc>
                <a:spcPct val="130000"/>
              </a:lnSpc>
            </a:pPr>
            <a:r>
              <a:rPr lang="en-US" sz="3500" dirty="0" err="1">
                <a:solidFill>
                  <a:srgbClr val="00FF00"/>
                </a:solidFill>
                <a:cs typeface="Times New Roman" pitchFamily="18" charset="0"/>
              </a:rPr>
              <a:t>Jurjani</a:t>
            </a:r>
            <a:r>
              <a:rPr lang="en-US" sz="3500" dirty="0">
                <a:solidFill>
                  <a:srgbClr val="00FF00"/>
                </a:solidFill>
                <a:cs typeface="Times New Roman" pitchFamily="18" charset="0"/>
              </a:rPr>
              <a:t> </a:t>
            </a:r>
            <a:r>
              <a:rPr lang="en-US" sz="3300" b="0" dirty="0">
                <a:solidFill>
                  <a:srgbClr val="7030A0"/>
                </a:solidFill>
                <a:cs typeface="Times New Roman" pitchFamily="18" charset="0"/>
              </a:rPr>
              <a:t>(</a:t>
            </a:r>
            <a:r>
              <a:rPr lang="en-US" sz="3300" b="0" dirty="0" err="1">
                <a:solidFill>
                  <a:srgbClr val="7030A0"/>
                </a:solidFill>
                <a:cs typeface="Times New Roman" pitchFamily="18" charset="0"/>
              </a:rPr>
              <a:t>Zain</a:t>
            </a:r>
            <a:r>
              <a:rPr lang="en-US" sz="3300" b="0" dirty="0">
                <a:solidFill>
                  <a:srgbClr val="7030A0"/>
                </a:solidFill>
                <a:cs typeface="Times New Roman" pitchFamily="18" charset="0"/>
              </a:rPr>
              <a:t> al-din Abu-1-Fadail Ismail </a:t>
            </a:r>
            <a:r>
              <a:rPr lang="en-US" sz="3300" b="0" dirty="0" err="1">
                <a:solidFill>
                  <a:srgbClr val="7030A0"/>
                </a:solidFill>
                <a:cs typeface="Times New Roman" pitchFamily="18" charset="0"/>
              </a:rPr>
              <a:t>ibn</a:t>
            </a:r>
            <a:r>
              <a:rPr lang="en-US" sz="3300" b="0" dirty="0">
                <a:solidFill>
                  <a:srgbClr val="7030A0"/>
                </a:solidFill>
                <a:cs typeface="Times New Roman" pitchFamily="18" charset="0"/>
              </a:rPr>
              <a:t> al-Husain al </a:t>
            </a:r>
            <a:r>
              <a:rPr lang="en-US" sz="3300" b="0" dirty="0" err="1">
                <a:solidFill>
                  <a:srgbClr val="7030A0"/>
                </a:solidFill>
                <a:cs typeface="Times New Roman" pitchFamily="18" charset="0"/>
              </a:rPr>
              <a:t>Jurjani</a:t>
            </a:r>
            <a:r>
              <a:rPr lang="en-US" sz="3300" b="0" dirty="0">
                <a:solidFill>
                  <a:srgbClr val="7030A0"/>
                </a:solidFill>
                <a:cs typeface="Times New Roman" pitchFamily="18" charset="0"/>
              </a:rPr>
              <a:t>), was another Persian, who died ca. 1135 AD. His </a:t>
            </a:r>
            <a:r>
              <a:rPr lang="en-US" sz="3500" dirty="0">
                <a:solidFill>
                  <a:srgbClr val="00FF00"/>
                </a:solidFill>
                <a:cs typeface="Times New Roman" pitchFamily="18" charset="0"/>
              </a:rPr>
              <a:t>Treasure of Medicine</a:t>
            </a:r>
            <a:r>
              <a:rPr lang="en-US" sz="3300" b="0" dirty="0">
                <a:solidFill>
                  <a:srgbClr val="7030A0"/>
                </a:solidFill>
                <a:cs typeface="Times New Roman" pitchFamily="18" charset="0"/>
              </a:rPr>
              <a:t> was written in Persian rather than Arabic and was completed ca. 1110 AD. It was among the earliest medical works to connect </a:t>
            </a:r>
            <a:r>
              <a:rPr lang="en-US" sz="3300" b="0" dirty="0" err="1">
                <a:solidFill>
                  <a:srgbClr val="7030A0"/>
                </a:solidFill>
                <a:cs typeface="Times New Roman" pitchFamily="18" charset="0"/>
              </a:rPr>
              <a:t>exophthalmos</a:t>
            </a:r>
            <a:r>
              <a:rPr lang="en-US" sz="3300" b="0" dirty="0">
                <a:solidFill>
                  <a:srgbClr val="7030A0"/>
                </a:solidFill>
                <a:cs typeface="Times New Roman" pitchFamily="18" charset="0"/>
              </a:rPr>
              <a:t> with goiter, something which did not happen again until the beginning of the 19th century.</a:t>
            </a:r>
          </a:p>
          <a:p>
            <a:pPr algn="just">
              <a:lnSpc>
                <a:spcPct val="130000"/>
              </a:lnSpc>
            </a:pPr>
            <a:endParaRPr lang="en-US" sz="3300" b="0" dirty="0">
              <a:cs typeface="Times New Roman" pitchFamily="18" charset="0"/>
            </a:endParaRPr>
          </a:p>
          <a:p>
            <a:pPr algn="l"/>
            <a:r>
              <a:rPr lang="en-US" sz="1600" dirty="0">
                <a:solidFill>
                  <a:srgbClr val="002060"/>
                </a:solidFill>
                <a:cs typeface="Times New Roman" pitchFamily="18" charset="0"/>
              </a:rPr>
              <a:t> </a:t>
            </a:r>
            <a:r>
              <a:rPr lang="en-US" sz="1600" dirty="0" err="1">
                <a:solidFill>
                  <a:srgbClr val="002060"/>
                </a:solidFill>
                <a:cs typeface="Times New Roman" pitchFamily="18" charset="0"/>
              </a:rPr>
              <a:t>V.C.Medvel</a:t>
            </a:r>
            <a:r>
              <a:rPr lang="en-US" sz="1600" dirty="0">
                <a:solidFill>
                  <a:srgbClr val="002060"/>
                </a:solidFill>
                <a:cs typeface="Times New Roman" pitchFamily="18" charset="0"/>
              </a:rPr>
              <a:t>. The history of clinical endocrinology. Parthenon Publish. 1993, P. 47</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250825" y="230188"/>
            <a:ext cx="8642350" cy="1974850"/>
          </a:xfrm>
          <a:noFill/>
          <a:ln/>
        </p:spPr>
        <p:txBody>
          <a:bodyPr/>
          <a:lstStyle/>
          <a:p>
            <a:pPr algn="r" rtl="1"/>
            <a:r>
              <a:rPr lang="ar-SA" dirty="0">
                <a:solidFill>
                  <a:srgbClr val="7030A0"/>
                </a:solidFill>
                <a:cs typeface="Mitra" pitchFamily="2" charset="-78"/>
              </a:rPr>
              <a:t>حضرت علي </a:t>
            </a:r>
            <a:r>
              <a:rPr lang="fa-IR" dirty="0">
                <a:solidFill>
                  <a:srgbClr val="7030A0"/>
                </a:solidFill>
                <a:cs typeface="Mitra" pitchFamily="2" charset="-78"/>
              </a:rPr>
              <a:t>عليه السلام</a:t>
            </a:r>
            <a:r>
              <a:rPr lang="ar-SA" dirty="0">
                <a:solidFill>
                  <a:srgbClr val="7030A0"/>
                </a:solidFill>
                <a:latin typeface="Ardakanian Decor" pitchFamily="2" charset="2"/>
                <a:cs typeface="Mitra" pitchFamily="2" charset="-78"/>
              </a:rPr>
              <a:t> :</a:t>
            </a:r>
            <a:br>
              <a:rPr lang="ar-SA" dirty="0">
                <a:solidFill>
                  <a:srgbClr val="7030A0"/>
                </a:solidFill>
                <a:latin typeface="Ardakanian Decor" pitchFamily="2" charset="2"/>
                <a:cs typeface="Mitra" pitchFamily="2" charset="-78"/>
              </a:rPr>
            </a:br>
            <a:r>
              <a:rPr lang="ar-SA" dirty="0">
                <a:solidFill>
                  <a:srgbClr val="7030A0"/>
                </a:solidFill>
                <a:cs typeface="Mitra" pitchFamily="2" charset="-78"/>
              </a:rPr>
              <a:t>فضاي هر ظرفي در اثر محتوي خود</a:t>
            </a:r>
            <a:r>
              <a:rPr lang="en-US" dirty="0">
                <a:solidFill>
                  <a:srgbClr val="7030A0"/>
                </a:solidFill>
                <a:cs typeface="Mitra" pitchFamily="2" charset="-78"/>
              </a:rPr>
              <a:t> </a:t>
            </a:r>
            <a:r>
              <a:rPr lang="ar-SA" dirty="0">
                <a:solidFill>
                  <a:srgbClr val="7030A0"/>
                </a:solidFill>
                <a:cs typeface="Mitra" pitchFamily="2" charset="-78"/>
              </a:rPr>
              <a:t>تنگ‌تر مي‌شود</a:t>
            </a:r>
            <a:endParaRPr lang="en-US" dirty="0">
              <a:solidFill>
                <a:srgbClr val="7030A0"/>
              </a:solidFill>
              <a:cs typeface="Mitra" pitchFamily="2" charset="-78"/>
            </a:endParaRPr>
          </a:p>
        </p:txBody>
      </p:sp>
      <p:sp>
        <p:nvSpPr>
          <p:cNvPr id="2053" name="Rectangle 5"/>
          <p:cNvSpPr>
            <a:spLocks noGrp="1" noChangeArrowheads="1"/>
          </p:cNvSpPr>
          <p:nvPr>
            <p:ph type="subTitle" idx="1"/>
          </p:nvPr>
        </p:nvSpPr>
        <p:spPr>
          <a:xfrm>
            <a:off x="179388" y="2420938"/>
            <a:ext cx="8713787" cy="3887787"/>
          </a:xfrm>
          <a:noFill/>
          <a:ln/>
        </p:spPr>
        <p:txBody>
          <a:bodyPr/>
          <a:lstStyle/>
          <a:p>
            <a:r>
              <a:rPr lang="ar-SA" sz="4500" b="1" i="1" dirty="0">
                <a:solidFill>
                  <a:srgbClr val="C00000"/>
                </a:solidFill>
                <a:cs typeface="Mitra" pitchFamily="2" charset="-78"/>
              </a:rPr>
              <a:t>مگـــر ظــرف علــم</a:t>
            </a:r>
            <a:endParaRPr lang="en-US" sz="4500" b="1" i="1" dirty="0">
              <a:solidFill>
                <a:srgbClr val="C00000"/>
              </a:solidFill>
              <a:cs typeface="Mitra" pitchFamily="2" charset="-78"/>
            </a:endParaRPr>
          </a:p>
          <a:p>
            <a:endParaRPr lang="en-US" sz="4500" b="1" dirty="0">
              <a:solidFill>
                <a:srgbClr val="C00000"/>
              </a:solidFill>
              <a:cs typeface="Mitra" pitchFamily="2" charset="-78"/>
            </a:endParaRPr>
          </a:p>
          <a:p>
            <a:r>
              <a:rPr lang="ar-SA" sz="6000" b="1" dirty="0">
                <a:solidFill>
                  <a:srgbClr val="C00000"/>
                </a:solidFill>
                <a:cs typeface="Mitra" pitchFamily="2" charset="-78"/>
              </a:rPr>
              <a:t> كه با تحصيل علوم</a:t>
            </a:r>
            <a:br>
              <a:rPr lang="ar-SA" sz="6000" b="1" dirty="0">
                <a:solidFill>
                  <a:srgbClr val="C00000"/>
                </a:solidFill>
                <a:cs typeface="Mitra" pitchFamily="2" charset="-78"/>
              </a:rPr>
            </a:br>
            <a:r>
              <a:rPr lang="ar-SA" sz="6000" b="1" dirty="0">
                <a:solidFill>
                  <a:srgbClr val="C00000"/>
                </a:solidFill>
                <a:cs typeface="Mitra" pitchFamily="2" charset="-78"/>
              </a:rPr>
              <a:t> فضاي آن بازتر مي‌گردد</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Rot="1" noChangeAspect="1" noChangeArrowheads="1"/>
          </p:cNvPicPr>
          <p:nvPr>
            <p:ph type="body" idx="1"/>
          </p:nvPr>
        </p:nvPicPr>
        <p:blipFill>
          <a:blip r:embed="rId2"/>
          <a:srcRect/>
          <a:stretch>
            <a:fillRect/>
          </a:stretch>
        </p:blipFill>
        <p:spPr>
          <a:xfrm>
            <a:off x="468313" y="476250"/>
            <a:ext cx="8135937" cy="6127750"/>
          </a:xfrm>
          <a:ln>
            <a:solidFill>
              <a:srgbClr val="000000"/>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549275"/>
            <a:ext cx="8229600" cy="5832475"/>
          </a:xfrm>
        </p:spPr>
        <p:txBody>
          <a:bodyPr>
            <a:normAutofit lnSpcReduction="10000"/>
          </a:bodyPr>
          <a:lstStyle/>
          <a:p>
            <a:pPr algn="just" rtl="1" eaLnBrk="1" hangingPunct="1">
              <a:lnSpc>
                <a:spcPct val="200000"/>
              </a:lnSpc>
              <a:buFont typeface="Wingdings" pitchFamily="2" charset="2"/>
              <a:buNone/>
            </a:pPr>
            <a:r>
              <a:rPr lang="fa-IR" sz="2700" smtClean="0">
                <a:solidFill>
                  <a:srgbClr val="002060"/>
                </a:solidFill>
                <a:cs typeface="Mitra Bold Mazar" pitchFamily="2" charset="-78"/>
              </a:rPr>
              <a:t>ابن‌سينا بين سال‌هاي 1037-980 زندگي نمود. كتب او در نيمه دوم قرن 12 ميلادي توسط گرهارد فون كرمونا در توليدو و سپس در قرن 16 توسط آندره‌آ آلپاگو در ونيز ترجمه شد كه براي قرن‌ها به عنوان كتاب مرجع در مكاتب پزشكي اروپا تدريس شده و مهمترين كتاب پزشكي در اروپاي غربي بوده است. در حقيقت تا اواسط قرن 17 ميلادي برنامه تدريس پزشكي بسياري از دانشگاه‌هاي اروپا براساس نوشتجات ابن‌سينا بود</a:t>
            </a:r>
            <a:endParaRPr lang="en-US" sz="2700" smtClean="0">
              <a:solidFill>
                <a:srgbClr val="002060"/>
              </a:solidFill>
              <a:cs typeface="Mitra Bold Mazar"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Rot="1" noChangeAspect="1" noChangeArrowheads="1"/>
          </p:cNvPicPr>
          <p:nvPr>
            <p:ph type="body" idx="1"/>
          </p:nvPr>
        </p:nvPicPr>
        <p:blipFill>
          <a:blip r:embed="rId2"/>
          <a:srcRect/>
          <a:stretch>
            <a:fillRect/>
          </a:stretch>
        </p:blipFill>
        <p:spPr>
          <a:xfrm>
            <a:off x="395288" y="260350"/>
            <a:ext cx="8280400" cy="6400800"/>
          </a:xfrm>
          <a:ln>
            <a:solidFill>
              <a:srgbClr val="000000"/>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p:cNvSpPr>
            <a:spLocks noGrp="1"/>
          </p:cNvSpPr>
          <p:nvPr>
            <p:ph type="body" idx="1"/>
          </p:nvPr>
        </p:nvSpPr>
        <p:spPr>
          <a:xfrm>
            <a:off x="0" y="1268413"/>
            <a:ext cx="9144000" cy="3455987"/>
          </a:xfrm>
        </p:spPr>
        <p:txBody>
          <a:bodyPr/>
          <a:lstStyle/>
          <a:p>
            <a:pPr algn="ctr"/>
            <a:r>
              <a:rPr lang="en-US" sz="3500" b="1" i="1" smtClean="0">
                <a:solidFill>
                  <a:srgbClr val="C00000"/>
                </a:solidFill>
              </a:rPr>
              <a:t>Avicenna, The first to describe thyroid- related Orbitopathy</a:t>
            </a:r>
          </a:p>
          <a:p>
            <a:pPr algn="ctr"/>
            <a:endParaRPr lang="en-US" sz="3600" smtClean="0"/>
          </a:p>
          <a:p>
            <a:pPr algn="ctr"/>
            <a:r>
              <a:rPr lang="en-US" smtClean="0">
                <a:solidFill>
                  <a:srgbClr val="003399"/>
                </a:solidFill>
              </a:rPr>
              <a:t>Iraj Nabipour, Albert Burger, Muhammad- reza Moharreri, and Fereidoun Azizi</a:t>
            </a:r>
          </a:p>
          <a:p>
            <a:pPr algn="ctr"/>
            <a:endParaRPr lang="en-US" smtClean="0"/>
          </a:p>
          <a:p>
            <a:pPr algn="ctr"/>
            <a:r>
              <a:rPr lang="en-US" b="1" smtClean="0">
                <a:solidFill>
                  <a:srgbClr val="003399"/>
                </a:solidFill>
              </a:rPr>
              <a:t>Thyroid 2009; 19: 7-8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01587"/>
            <a:ext cx="7772400" cy="1470025"/>
          </a:xfrm>
        </p:spPr>
        <p:txBody>
          <a:bodyPr>
            <a:normAutofit/>
          </a:bodyPr>
          <a:lstStyle/>
          <a:p>
            <a:pPr rtl="1"/>
            <a:r>
              <a:rPr lang="fa-IR" dirty="0">
                <a:solidFill>
                  <a:srgbClr val="C00000"/>
                </a:solidFill>
                <a:effectLst>
                  <a:outerShdw blurRad="38100" dist="38100" dir="2700000" algn="tl">
                    <a:srgbClr val="000000">
                      <a:alpha val="43137"/>
                    </a:srgbClr>
                  </a:outerShdw>
                </a:effectLst>
                <a:cs typeface="A  Mitra_5 (MRT)" pitchFamily="2" charset="-78"/>
              </a:rPr>
              <a:t>سلامت روانی و </a:t>
            </a:r>
            <a:r>
              <a:rPr lang="fa-IR" dirty="0" smtClean="0">
                <a:solidFill>
                  <a:srgbClr val="C00000"/>
                </a:solidFill>
                <a:effectLst>
                  <a:outerShdw blurRad="38100" dist="38100" dir="2700000" algn="tl">
                    <a:srgbClr val="000000">
                      <a:alpha val="43137"/>
                    </a:srgbClr>
                  </a:outerShdw>
                </a:effectLst>
                <a:cs typeface="A  Mitra_5 (MRT)" pitchFamily="2" charset="-78"/>
              </a:rPr>
              <a:t>معنوی</a:t>
            </a:r>
            <a:endParaRPr lang="en-US" dirty="0">
              <a:solidFill>
                <a:srgbClr val="C00000"/>
              </a:solidFill>
              <a:effectLst>
                <a:outerShdw blurRad="38100" dist="38100" dir="2700000" algn="tl">
                  <a:srgbClr val="000000">
                    <a:alpha val="43137"/>
                  </a:srgbClr>
                </a:outerShdw>
              </a:effectLst>
              <a:cs typeface="A  Mitra_5 (MRT)" pitchFamily="2" charset="-78"/>
            </a:endParaRPr>
          </a:p>
        </p:txBody>
      </p:sp>
      <p:sp>
        <p:nvSpPr>
          <p:cNvPr id="3" name="Subtitle 2"/>
          <p:cNvSpPr>
            <a:spLocks noGrp="1"/>
          </p:cNvSpPr>
          <p:nvPr>
            <p:ph type="subTitle" idx="1"/>
          </p:nvPr>
        </p:nvSpPr>
        <p:spPr>
          <a:xfrm>
            <a:off x="1071538" y="1643050"/>
            <a:ext cx="7215238" cy="4714908"/>
          </a:xfrm>
        </p:spPr>
        <p:txBody>
          <a:bodyPr>
            <a:normAutofit/>
          </a:bodyPr>
          <a:lstStyle/>
          <a:p>
            <a:pPr marL="514350" indent="-514350" algn="just" rtl="1">
              <a:lnSpc>
                <a:spcPct val="150000"/>
              </a:lnSpc>
              <a:buAutoNum type="arabicPeriod"/>
            </a:pPr>
            <a:r>
              <a:rPr lang="fa-IR" sz="3300" b="1" dirty="0">
                <a:solidFill>
                  <a:srgbClr val="7030A0"/>
                </a:solidFill>
                <a:cs typeface="A  Mitra_1 (MRT)" pitchFamily="2" charset="-78"/>
              </a:rPr>
              <a:t>مطالعه، تحقیق و </a:t>
            </a:r>
            <a:r>
              <a:rPr lang="fa-IR" sz="3300" b="1" dirty="0" smtClean="0">
                <a:solidFill>
                  <a:srgbClr val="7030A0"/>
                </a:solidFill>
                <a:cs typeface="A  Mitra_1 (MRT)" pitchFamily="2" charset="-78"/>
              </a:rPr>
              <a:t>تفکر</a:t>
            </a:r>
            <a:endParaRPr lang="fa-IR" sz="3300" b="1" dirty="0">
              <a:solidFill>
                <a:srgbClr val="7030A0"/>
              </a:solidFill>
              <a:cs typeface="A  Mitra_1 (MRT)" pitchFamily="2" charset="-78"/>
            </a:endParaRPr>
          </a:p>
          <a:p>
            <a:pPr marL="514350" indent="-514350" algn="just" rtl="1">
              <a:lnSpc>
                <a:spcPct val="150000"/>
              </a:lnSpc>
              <a:buAutoNum type="arabicPeriod"/>
            </a:pPr>
            <a:r>
              <a:rPr lang="fa-IR" sz="3300" b="1" dirty="0">
                <a:solidFill>
                  <a:srgbClr val="7030A0"/>
                </a:solidFill>
                <a:cs typeface="A  Mitra_1 (MRT)" pitchFamily="2" charset="-78"/>
              </a:rPr>
              <a:t>حق‌جویی</a:t>
            </a:r>
          </a:p>
          <a:p>
            <a:pPr marL="514350" indent="-514350" algn="just" rtl="1">
              <a:lnSpc>
                <a:spcPct val="150000"/>
              </a:lnSpc>
              <a:buAutoNum type="arabicPeriod"/>
            </a:pPr>
            <a:r>
              <a:rPr lang="fa-IR" sz="3300" b="1" dirty="0">
                <a:solidFill>
                  <a:srgbClr val="7030A0"/>
                </a:solidFill>
                <a:cs typeface="A  Mitra_1 (MRT)" pitchFamily="2" charset="-78"/>
              </a:rPr>
              <a:t>دعا و توکل</a:t>
            </a:r>
          </a:p>
          <a:p>
            <a:pPr marL="514350" indent="-514350" algn="just" rtl="1">
              <a:lnSpc>
                <a:spcPct val="150000"/>
              </a:lnSpc>
              <a:buAutoNum type="arabicPeriod"/>
            </a:pPr>
            <a:r>
              <a:rPr lang="fa-IR" sz="3300" b="1" dirty="0">
                <a:solidFill>
                  <a:srgbClr val="7030A0"/>
                </a:solidFill>
                <a:cs typeface="A  Mitra_1 (MRT)" pitchFamily="2" charset="-78"/>
              </a:rPr>
              <a:t>تمرین صبر و آرامش</a:t>
            </a:r>
          </a:p>
          <a:p>
            <a:pPr marL="514350" indent="-514350" algn="just" rtl="1">
              <a:lnSpc>
                <a:spcPct val="150000"/>
              </a:lnSpc>
              <a:buAutoNum type="arabicPeriod"/>
            </a:pPr>
            <a:r>
              <a:rPr lang="fa-IR" sz="3300" b="1" dirty="0">
                <a:solidFill>
                  <a:srgbClr val="7030A0"/>
                </a:solidFill>
                <a:cs typeface="A  Mitra_1 (MRT)" pitchFamily="2" charset="-78"/>
              </a:rPr>
              <a:t>پرهیز از پراکنده کاری</a:t>
            </a:r>
            <a:endParaRPr lang="en-US" sz="3300" b="1" dirty="0">
              <a:solidFill>
                <a:srgbClr val="7030A0"/>
              </a:solidFill>
              <a:cs typeface="A  Mitra_1 (MRT)" pitchFamily="2" charset="-78"/>
            </a:endParaRPr>
          </a:p>
          <a:p>
            <a:pPr algn="just" rtl="1"/>
            <a:endParaRPr lang="en-US" dirty="0"/>
          </a:p>
          <a:p>
            <a:pPr algn="just" rtl="1">
              <a:lnSpc>
                <a:spcPct val="150000"/>
              </a:lnSpc>
            </a:pPr>
            <a:endParaRPr lang="en-US" dirty="0">
              <a:solidFill>
                <a:srgbClr val="7030A0"/>
              </a:solidFill>
              <a:cs typeface="A  Mitra_1 (MRT)" pitchFamily="2"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01587"/>
            <a:ext cx="7772400" cy="969959"/>
          </a:xfrm>
        </p:spPr>
        <p:txBody>
          <a:bodyPr/>
          <a:lstStyle/>
          <a:p>
            <a:r>
              <a:rPr lang="fa-IR" dirty="0">
                <a:solidFill>
                  <a:srgbClr val="C00000"/>
                </a:solidFill>
                <a:effectLst>
                  <a:outerShdw blurRad="38100" dist="38100" dir="2700000" algn="tl">
                    <a:srgbClr val="000000">
                      <a:alpha val="43137"/>
                    </a:srgbClr>
                  </a:outerShdw>
                </a:effectLst>
                <a:cs typeface="A  Mitra_5 (MRT)" pitchFamily="2" charset="-78"/>
              </a:rPr>
              <a:t>سلامت </a:t>
            </a:r>
            <a:r>
              <a:rPr lang="fa-IR" dirty="0" smtClean="0">
                <a:solidFill>
                  <a:srgbClr val="C00000"/>
                </a:solidFill>
                <a:effectLst>
                  <a:outerShdw blurRad="38100" dist="38100" dir="2700000" algn="tl">
                    <a:srgbClr val="000000">
                      <a:alpha val="43137"/>
                    </a:srgbClr>
                  </a:outerShdw>
                </a:effectLst>
                <a:cs typeface="A  Mitra_5 (MRT)" pitchFamily="2" charset="-78"/>
              </a:rPr>
              <a:t>محتوایی</a:t>
            </a:r>
            <a:endParaRPr lang="en-US" dirty="0">
              <a:solidFill>
                <a:srgbClr val="C00000"/>
              </a:solidFill>
              <a:effectLst>
                <a:outerShdw blurRad="38100" dist="38100" dir="2700000" algn="tl">
                  <a:srgbClr val="000000">
                    <a:alpha val="43137"/>
                  </a:srgbClr>
                </a:outerShdw>
              </a:effectLst>
              <a:cs typeface="A  Mitra_5 (MRT)" pitchFamily="2" charset="-78"/>
            </a:endParaRPr>
          </a:p>
        </p:txBody>
      </p:sp>
      <p:sp>
        <p:nvSpPr>
          <p:cNvPr id="3" name="Subtitle 2"/>
          <p:cNvSpPr>
            <a:spLocks noGrp="1"/>
          </p:cNvSpPr>
          <p:nvPr>
            <p:ph type="subTitle" idx="1"/>
          </p:nvPr>
        </p:nvSpPr>
        <p:spPr>
          <a:xfrm>
            <a:off x="642910" y="1142984"/>
            <a:ext cx="7858180" cy="5357850"/>
          </a:xfrm>
        </p:spPr>
        <p:txBody>
          <a:bodyPr>
            <a:normAutofit/>
          </a:bodyPr>
          <a:lstStyle/>
          <a:p>
            <a:pPr marL="514350" indent="-514350" algn="just" rtl="1">
              <a:buAutoNum type="arabicPeriod"/>
            </a:pPr>
            <a:r>
              <a:rPr lang="fa-IR" sz="3300" b="1" dirty="0">
                <a:solidFill>
                  <a:srgbClr val="7030A0"/>
                </a:solidFill>
                <a:cs typeface="A  Mitra_1 (MRT)" pitchFamily="2" charset="-78"/>
              </a:rPr>
              <a:t>ارایه مطالب عالمانه</a:t>
            </a:r>
          </a:p>
          <a:p>
            <a:pPr marL="514350" indent="-514350" algn="just" rtl="1">
              <a:buAutoNum type="arabicPeriod"/>
            </a:pPr>
            <a:r>
              <a:rPr lang="fa-IR" sz="3300" b="1" dirty="0">
                <a:solidFill>
                  <a:srgbClr val="7030A0"/>
                </a:solidFill>
                <a:cs typeface="A  Mitra_1 (MRT)" pitchFamily="2" charset="-78"/>
              </a:rPr>
              <a:t>ارایه مطالب منصفانه</a:t>
            </a:r>
          </a:p>
          <a:p>
            <a:pPr marL="514350" indent="-514350" algn="just" rtl="1">
              <a:buAutoNum type="arabicPeriod"/>
            </a:pPr>
            <a:r>
              <a:rPr lang="fa-IR" sz="3300" b="1" dirty="0">
                <a:solidFill>
                  <a:srgbClr val="7030A0"/>
                </a:solidFill>
                <a:cs typeface="A  Mitra_1 (MRT)" pitchFamily="2" charset="-78"/>
              </a:rPr>
              <a:t>شجاعت علمی در نظریه‌پردازی و نقد آثار دیگران</a:t>
            </a:r>
          </a:p>
          <a:p>
            <a:pPr marL="514350" indent="-514350" algn="just" rtl="1">
              <a:buAutoNum type="arabicPeriod"/>
            </a:pPr>
            <a:r>
              <a:rPr lang="fa-IR" sz="3300" b="1" dirty="0">
                <a:solidFill>
                  <a:srgbClr val="7030A0"/>
                </a:solidFill>
                <a:cs typeface="A  Mitra_1 (MRT)" pitchFamily="2" charset="-78"/>
              </a:rPr>
              <a:t>ارایه مطالب مودبانه</a:t>
            </a:r>
          </a:p>
          <a:p>
            <a:pPr marL="514350" indent="-514350" algn="just" rtl="1">
              <a:buAutoNum type="arabicPeriod"/>
            </a:pPr>
            <a:r>
              <a:rPr lang="fa-IR" sz="3300" b="1" dirty="0">
                <a:solidFill>
                  <a:srgbClr val="7030A0"/>
                </a:solidFill>
                <a:cs typeface="A  Mitra_1 (MRT)" pitchFamily="2" charset="-78"/>
              </a:rPr>
              <a:t>ارایه مطالب صحیح</a:t>
            </a:r>
          </a:p>
          <a:p>
            <a:pPr marL="514350" indent="-514350" algn="just" rtl="1">
              <a:buAutoNum type="arabicPeriod"/>
            </a:pPr>
            <a:r>
              <a:rPr lang="fa-IR" sz="3300" b="1" dirty="0">
                <a:solidFill>
                  <a:srgbClr val="7030A0"/>
                </a:solidFill>
                <a:cs typeface="A  Mitra_1 (MRT)" pitchFamily="2" charset="-78"/>
              </a:rPr>
              <a:t>پرهیز از نقل مطالب غیرمستند</a:t>
            </a:r>
          </a:p>
          <a:p>
            <a:pPr marL="514350" indent="-514350" algn="just" rtl="1">
              <a:buAutoNum type="arabicPeriod"/>
            </a:pPr>
            <a:r>
              <a:rPr lang="fa-IR" sz="3300" b="1" dirty="0">
                <a:solidFill>
                  <a:srgbClr val="7030A0"/>
                </a:solidFill>
                <a:cs typeface="A  Mitra_1 (MRT)" pitchFamily="2" charset="-78"/>
              </a:rPr>
              <a:t>آگاهی از روش تحقیق</a:t>
            </a:r>
          </a:p>
          <a:p>
            <a:pPr marL="514350" indent="-514350" algn="just" rtl="1">
              <a:buAutoNum type="arabicPeriod"/>
            </a:pPr>
            <a:r>
              <a:rPr lang="fa-IR" sz="3300" b="1" dirty="0">
                <a:solidFill>
                  <a:srgbClr val="7030A0"/>
                </a:solidFill>
                <a:cs typeface="A  Mitra_1 (MRT)" pitchFamily="2" charset="-78"/>
              </a:rPr>
              <a:t>عدم سرقت </a:t>
            </a:r>
            <a:r>
              <a:rPr lang="fa-IR" sz="3300" b="1" dirty="0" smtClean="0">
                <a:solidFill>
                  <a:srgbClr val="7030A0"/>
                </a:solidFill>
                <a:cs typeface="A  Mitra_1 (MRT)" pitchFamily="2" charset="-78"/>
              </a:rPr>
              <a:t>آثار </a:t>
            </a:r>
            <a:r>
              <a:rPr lang="fa-IR" sz="3300" b="1" dirty="0">
                <a:solidFill>
                  <a:srgbClr val="7030A0"/>
                </a:solidFill>
                <a:cs typeface="A  Mitra_1 (MRT)" pitchFamily="2" charset="-78"/>
              </a:rPr>
              <a:t>علمی </a:t>
            </a:r>
            <a:r>
              <a:rPr lang="en-US" sz="3300" b="1" dirty="0">
                <a:solidFill>
                  <a:srgbClr val="7030A0"/>
                </a:solidFill>
                <a:cs typeface="A  Mitra_1 (MRT)" pitchFamily="2" charset="-78"/>
              </a:rPr>
              <a:t>(</a:t>
            </a:r>
            <a:r>
              <a:rPr lang="en-US" sz="3300" b="1" dirty="0" err="1">
                <a:solidFill>
                  <a:srgbClr val="7030A0"/>
                </a:solidFill>
                <a:cs typeface="A  Mitra_1 (MRT)" pitchFamily="2" charset="-78"/>
              </a:rPr>
              <a:t>Plagirism</a:t>
            </a:r>
            <a:r>
              <a:rPr lang="en-US" sz="3300" b="1" dirty="0">
                <a:solidFill>
                  <a:srgbClr val="7030A0"/>
                </a:solidFill>
                <a:cs typeface="A  Mitra_1 (MRT)" pitchFamily="2" charset="-78"/>
              </a:rPr>
              <a:t>)</a:t>
            </a:r>
            <a:endParaRPr lang="fa-IR" sz="3300" b="1" dirty="0">
              <a:solidFill>
                <a:srgbClr val="7030A0"/>
              </a:solidFill>
              <a:cs typeface="A  Mitra_1 (MRT)" pitchFamily="2" charset="-78"/>
            </a:endParaRPr>
          </a:p>
          <a:p>
            <a:pPr marL="514350" indent="-514350" algn="just" rtl="1">
              <a:buAutoNum type="arabicPeriod"/>
            </a:pPr>
            <a:endParaRPr lang="en-US" dirty="0" smtClean="0"/>
          </a:p>
          <a:p>
            <a:pPr algn="just" rtl="1">
              <a:lnSpc>
                <a:spcPct val="150000"/>
              </a:lnSpc>
            </a:pPr>
            <a:endParaRPr lang="en-US" dirty="0">
              <a:solidFill>
                <a:srgbClr val="7030A0"/>
              </a:solidFill>
              <a:cs typeface="A  Mitra_1 (MRT)"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lgn="just" rtl="1">
              <a:lnSpc>
                <a:spcPct val="200000"/>
              </a:lnSpc>
              <a:buNone/>
            </a:pPr>
            <a:endParaRPr lang="en-US" sz="1400" dirty="0" smtClean="0">
              <a:solidFill>
                <a:srgbClr val="0070C0"/>
              </a:solidFill>
              <a:cs typeface="Mitra Bold Mazar" pitchFamily="2" charset="-78"/>
            </a:endParaRPr>
          </a:p>
          <a:p>
            <a:pPr algn="just" rtl="1">
              <a:lnSpc>
                <a:spcPct val="200000"/>
              </a:lnSpc>
              <a:buNone/>
            </a:pPr>
            <a:r>
              <a:rPr lang="fa-IR" dirty="0" smtClean="0">
                <a:solidFill>
                  <a:srgbClr val="0070C0"/>
                </a:solidFill>
                <a:cs typeface="Mitra Bold Mazar" pitchFamily="2" charset="-78"/>
              </a:rPr>
              <a:t>ستايش </a:t>
            </a:r>
            <a:r>
              <a:rPr lang="fa-IR" dirty="0">
                <a:solidFill>
                  <a:srgbClr val="0070C0"/>
                </a:solidFill>
                <a:cs typeface="Mitra Bold Mazar" pitchFamily="2" charset="-78"/>
              </a:rPr>
              <a:t>باد خداوند را كه سزاوار ستايش است به سبب بزرگواريش و كثرت الطافش و درود بر سرور پياميران محمد (ص) و درودمان او. </a:t>
            </a:r>
            <a:endParaRPr lang="en-US" dirty="0" smtClean="0">
              <a:solidFill>
                <a:srgbClr val="0070C0"/>
              </a:solidFill>
              <a:cs typeface="Mitra Bold Mazar" pitchFamily="2" charset="-78"/>
            </a:endParaRPr>
          </a:p>
          <a:p>
            <a:pPr rtl="1">
              <a:lnSpc>
                <a:spcPct val="200000"/>
              </a:lnSpc>
              <a:buNone/>
            </a:pPr>
            <a:r>
              <a:rPr lang="fa-IR" sz="2500" dirty="0" smtClean="0">
                <a:solidFill>
                  <a:srgbClr val="00B050"/>
                </a:solidFill>
                <a:cs typeface="Mitra Bold Mazar" pitchFamily="2" charset="-78"/>
              </a:rPr>
              <a:t>(</a:t>
            </a:r>
            <a:r>
              <a:rPr lang="fa-IR" sz="2500" dirty="0">
                <a:solidFill>
                  <a:srgbClr val="00B050"/>
                </a:solidFill>
                <a:cs typeface="Mitra Bold Mazar" pitchFamily="2" charset="-78"/>
              </a:rPr>
              <a:t>آغاز كتاب قانون در طب نوشته شيخ‌الرئيس ابوعلي سينا)</a:t>
            </a:r>
            <a:endParaRPr lang="en-US" sz="2500" dirty="0">
              <a:solidFill>
                <a:srgbClr val="00B050"/>
              </a:solidFill>
              <a:cs typeface="Mitra Bold Mazar" pitchFamily="2" charset="-78"/>
            </a:endParaRPr>
          </a:p>
          <a:p>
            <a:pPr algn="just" rtl="1">
              <a:lnSpc>
                <a:spcPct val="200000"/>
              </a:lnSpc>
              <a:buNone/>
            </a:pPr>
            <a:endParaRPr lang="en-US" dirty="0">
              <a:solidFill>
                <a:srgbClr val="0070C0"/>
              </a:solidFill>
              <a:cs typeface="Mitra Bold Mazar"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838200" y="376238"/>
            <a:ext cx="7467600" cy="5872162"/>
          </a:xfrm>
          <a:prstGeom prst="rect">
            <a:avLst/>
          </a:prstGeom>
          <a:noFill/>
          <a:ln w="9525">
            <a:noFill/>
            <a:miter lim="800000"/>
            <a:headEnd/>
            <a:tailEnd/>
          </a:ln>
          <a:effectLst/>
        </p:spPr>
        <p:txBody>
          <a:bodyPr>
            <a:spAutoFit/>
          </a:bodyPr>
          <a:lstStyle/>
          <a:p>
            <a:pPr algn="just" rtl="1"/>
            <a:r>
              <a:rPr lang="ar-SA" sz="3300" b="1" dirty="0">
                <a:solidFill>
                  <a:srgbClr val="7030A0"/>
                </a:solidFill>
                <a:cs typeface="Mitra" pitchFamily="2" charset="-78"/>
              </a:rPr>
              <a:t>براي آنها كه به ما حرفه‌ي مقدس پزشكي را آموختند، رحمت و مغفرت الهي طلب مي‌كنم، براي همكاران فرهيخته‌اي كه عمر پربركت خود را در آموزش حرفه‌ي پزشكي مي‌گذرانند، آرزوي سلامتي و توفيقات الهي و براي دانشجويان و دستياراني كه با كوشش خود آموزش پزشكي را متحول كرده، به آن بالندگي و صلابت مي‌بخشند، از درگاه ايزد منان دانش، خرد و تقوي مسألت دارم</a:t>
            </a:r>
            <a:r>
              <a:rPr lang="en-US" sz="3300" b="1" dirty="0">
                <a:solidFill>
                  <a:srgbClr val="7030A0"/>
                </a:solidFill>
                <a:cs typeface="Mitra" pitchFamily="2" charset="-78"/>
              </a:rPr>
              <a:t>.</a:t>
            </a:r>
            <a:endParaRPr lang="fa-IR" sz="3300" b="1" dirty="0">
              <a:solidFill>
                <a:srgbClr val="7030A0"/>
              </a:solidFill>
              <a:cs typeface="Mitra" pitchFamily="2" charset="-78"/>
            </a:endParaRPr>
          </a:p>
          <a:p>
            <a:pPr algn="r" rtl="1" eaLnBrk="0" hangingPunct="0"/>
            <a:r>
              <a:rPr lang="ar-SA" sz="3300" b="1" dirty="0">
                <a:solidFill>
                  <a:srgbClr val="FFFF00"/>
                </a:solidFill>
                <a:cs typeface="Mitra" pitchFamily="2" charset="-78"/>
              </a:rPr>
              <a:t> </a:t>
            </a:r>
          </a:p>
          <a:p>
            <a:pPr algn="ctr" rtl="1" eaLnBrk="0" hangingPunct="0"/>
            <a:r>
              <a:rPr lang="ar-SA" sz="4100" dirty="0">
                <a:solidFill>
                  <a:srgbClr val="00FF00"/>
                </a:solidFill>
                <a:cs typeface="Andalus" pitchFamily="2" charset="-78"/>
              </a:rPr>
              <a:t>ربنا تقبل منا انك انت السميع العليم</a:t>
            </a:r>
          </a:p>
          <a:p>
            <a:pPr algn="ctr" rtl="1" eaLnBrk="0" hangingPunct="0"/>
            <a:r>
              <a:rPr lang="ar-SA" sz="4100" dirty="0">
                <a:solidFill>
                  <a:srgbClr val="00FF00"/>
                </a:solidFill>
                <a:cs typeface="Andalus" pitchFamily="2" charset="-78"/>
              </a:rPr>
              <a:t>و تـب علينا انـك انت التـواب الرحيـم</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642918"/>
            <a:ext cx="7772400" cy="1470025"/>
          </a:xfrm>
        </p:spPr>
        <p:txBody>
          <a:bodyPr/>
          <a:lstStyle/>
          <a:p>
            <a:r>
              <a:rPr lang="en-US" dirty="0" smtClean="0">
                <a:solidFill>
                  <a:srgbClr val="C00000"/>
                </a:solidFill>
                <a:effectLst>
                  <a:outerShdw blurRad="38100" dist="38100" dir="2700000" algn="tl">
                    <a:srgbClr val="000000">
                      <a:alpha val="43137"/>
                    </a:srgbClr>
                  </a:outerShdw>
                </a:effectLst>
                <a:cs typeface="A  Mitra_5 (MRT)" pitchFamily="2" charset="-78"/>
              </a:rPr>
              <a:t>Knowledge </a:t>
            </a:r>
            <a:r>
              <a:rPr lang="fa-IR" dirty="0" smtClean="0">
                <a:solidFill>
                  <a:srgbClr val="C00000"/>
                </a:solidFill>
                <a:effectLst>
                  <a:outerShdw blurRad="38100" dist="38100" dir="2700000" algn="tl">
                    <a:srgbClr val="000000">
                      <a:alpha val="43137"/>
                    </a:srgbClr>
                  </a:outerShdw>
                </a:effectLst>
                <a:cs typeface="A  Mitra_5 (MRT)" pitchFamily="2" charset="-78"/>
              </a:rPr>
              <a:t> یا </a:t>
            </a:r>
            <a:r>
              <a:rPr lang="en-US" dirty="0" smtClean="0">
                <a:solidFill>
                  <a:srgbClr val="C00000"/>
                </a:solidFill>
                <a:effectLst>
                  <a:outerShdw blurRad="38100" dist="38100" dir="2700000" algn="tl">
                    <a:srgbClr val="000000">
                      <a:alpha val="43137"/>
                    </a:srgbClr>
                  </a:outerShdw>
                </a:effectLst>
                <a:cs typeface="A  Mitra_5 (MRT)" pitchFamily="2" charset="-78"/>
              </a:rPr>
              <a:t>Science</a:t>
            </a:r>
            <a:endParaRPr lang="en-US" dirty="0">
              <a:solidFill>
                <a:srgbClr val="C00000"/>
              </a:solidFill>
              <a:effectLst>
                <a:outerShdw blurRad="38100" dist="38100" dir="2700000" algn="tl">
                  <a:srgbClr val="000000">
                    <a:alpha val="43137"/>
                  </a:srgbClr>
                </a:outerShdw>
              </a:effectLst>
              <a:cs typeface="A  Mitra_5 (MRT)" pitchFamily="2" charset="-78"/>
            </a:endParaRPr>
          </a:p>
        </p:txBody>
      </p:sp>
      <p:sp>
        <p:nvSpPr>
          <p:cNvPr id="3" name="Subtitle 2"/>
          <p:cNvSpPr>
            <a:spLocks noGrp="1"/>
          </p:cNvSpPr>
          <p:nvPr>
            <p:ph type="subTitle" idx="1"/>
          </p:nvPr>
        </p:nvSpPr>
        <p:spPr>
          <a:xfrm>
            <a:off x="1285852" y="2500306"/>
            <a:ext cx="6429420" cy="2357454"/>
          </a:xfrm>
        </p:spPr>
        <p:txBody>
          <a:bodyPr>
            <a:noAutofit/>
          </a:bodyPr>
          <a:lstStyle/>
          <a:p>
            <a:pPr>
              <a:lnSpc>
                <a:spcPct val="150000"/>
              </a:lnSpc>
            </a:pPr>
            <a:r>
              <a:rPr lang="en-US" sz="4000" b="1" dirty="0" smtClean="0">
                <a:solidFill>
                  <a:srgbClr val="7030A0"/>
                </a:solidFill>
                <a:cs typeface="A  Mitra_1 (MRT)" pitchFamily="2" charset="-78"/>
              </a:rPr>
              <a:t>A body of facts learned by study or experience</a:t>
            </a:r>
            <a:endParaRPr lang="en-US" sz="4000" dirty="0">
              <a:solidFill>
                <a:srgbClr val="7030A0"/>
              </a:solidFill>
              <a:cs typeface="A  Mitra_1 (MRT)" pitchFamily="2" charset="-78"/>
            </a:endParaRPr>
          </a:p>
          <a:p>
            <a:pPr rtl="1">
              <a:lnSpc>
                <a:spcPct val="150000"/>
              </a:lnSpc>
            </a:pPr>
            <a:endParaRPr lang="en-US" sz="4000" dirty="0">
              <a:solidFill>
                <a:srgbClr val="7030A0"/>
              </a:solidFill>
              <a:cs typeface="A  Mitra_1 (MRT)"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42852"/>
            <a:ext cx="7772400" cy="857256"/>
          </a:xfrm>
        </p:spPr>
        <p:txBody>
          <a:bodyPr>
            <a:noAutofit/>
          </a:bodyPr>
          <a:lstStyle/>
          <a:p>
            <a:r>
              <a:rPr lang="fa-IR" sz="6000" dirty="0" smtClean="0">
                <a:solidFill>
                  <a:srgbClr val="C00000"/>
                </a:solidFill>
                <a:effectLst>
                  <a:outerShdw blurRad="38100" dist="38100" dir="2700000" algn="tl">
                    <a:srgbClr val="000000">
                      <a:alpha val="43137"/>
                    </a:srgbClr>
                  </a:outerShdw>
                </a:effectLst>
                <a:cs typeface="A  Mitra_5 (MRT)" pitchFamily="2" charset="-78"/>
              </a:rPr>
              <a:t>دانش</a:t>
            </a:r>
            <a:endParaRPr lang="en-US" sz="6000" dirty="0">
              <a:solidFill>
                <a:srgbClr val="C00000"/>
              </a:solidFill>
              <a:effectLst>
                <a:outerShdw blurRad="38100" dist="38100" dir="2700000" algn="tl">
                  <a:srgbClr val="000000">
                    <a:alpha val="43137"/>
                  </a:srgbClr>
                </a:outerShdw>
              </a:effectLst>
              <a:cs typeface="A  Mitra_5 (MRT)" pitchFamily="2" charset="-78"/>
            </a:endParaRPr>
          </a:p>
        </p:txBody>
      </p:sp>
      <p:sp>
        <p:nvSpPr>
          <p:cNvPr id="3" name="Subtitle 2"/>
          <p:cNvSpPr>
            <a:spLocks noGrp="1"/>
          </p:cNvSpPr>
          <p:nvPr>
            <p:ph type="subTitle" idx="1"/>
          </p:nvPr>
        </p:nvSpPr>
        <p:spPr>
          <a:xfrm>
            <a:off x="285720" y="1214422"/>
            <a:ext cx="8572560" cy="5429288"/>
          </a:xfrm>
        </p:spPr>
        <p:txBody>
          <a:bodyPr>
            <a:noAutofit/>
          </a:bodyPr>
          <a:lstStyle/>
          <a:p>
            <a:pPr algn="just" rtl="1">
              <a:spcBef>
                <a:spcPts val="0"/>
              </a:spcBef>
            </a:pPr>
            <a:r>
              <a:rPr lang="fa-IR" sz="3500" b="1" dirty="0" smtClean="0">
                <a:solidFill>
                  <a:srgbClr val="7030A0"/>
                </a:solidFill>
                <a:cs typeface="A  Mitra_1 (MRT)" pitchFamily="2" charset="-78"/>
              </a:rPr>
              <a:t>حصول علم ثابت، </a:t>
            </a:r>
            <a:endParaRPr lang="en-US" sz="3500" b="1" dirty="0" smtClean="0">
              <a:solidFill>
                <a:srgbClr val="7030A0"/>
              </a:solidFill>
              <a:cs typeface="A  Mitra_1 (MRT)" pitchFamily="2" charset="-78"/>
            </a:endParaRPr>
          </a:p>
          <a:p>
            <a:pPr algn="just" rtl="1">
              <a:lnSpc>
                <a:spcPct val="170000"/>
              </a:lnSpc>
            </a:pPr>
            <a:r>
              <a:rPr lang="fa-IR" sz="3500" b="1" dirty="0" smtClean="0">
                <a:solidFill>
                  <a:srgbClr val="7030A0"/>
                </a:solidFill>
                <a:cs typeface="A  Mitra_1 (MRT)" pitchFamily="2" charset="-78"/>
              </a:rPr>
              <a:t>و در مراتب، 1) پژوهش است یعنی رفتن به طرف علم </a:t>
            </a:r>
          </a:p>
          <a:p>
            <a:pPr algn="just" rtl="1">
              <a:lnSpc>
                <a:spcPct val="170000"/>
              </a:lnSpc>
            </a:pPr>
            <a:r>
              <a:rPr lang="fa-IR" sz="3500" b="1" dirty="0" smtClean="0">
                <a:solidFill>
                  <a:srgbClr val="7030A0"/>
                </a:solidFill>
                <a:cs typeface="A  Mitra_1 (MRT)" pitchFamily="2" charset="-78"/>
              </a:rPr>
              <a:t>2) آنگاه شناسایی است یعنی نزدیک شدن به آن </a:t>
            </a:r>
          </a:p>
          <a:p>
            <a:pPr algn="just" rtl="1">
              <a:lnSpc>
                <a:spcPct val="170000"/>
              </a:lnSpc>
            </a:pPr>
            <a:r>
              <a:rPr lang="fa-IR" sz="3500" b="1" dirty="0" smtClean="0">
                <a:solidFill>
                  <a:srgbClr val="7030A0"/>
                </a:solidFill>
                <a:cs typeface="A  Mitra_1 (MRT)" pitchFamily="2" charset="-78"/>
              </a:rPr>
              <a:t>3) و سپس دانش است یعنی علم ثابت، ادراک، درک، شعر، شعور، وقوف، آگاهی، اطلاع، معرفت، شناسایی</a:t>
            </a:r>
          </a:p>
          <a:p>
            <a:pPr algn="l" rtl="1">
              <a:lnSpc>
                <a:spcPct val="170000"/>
              </a:lnSpc>
            </a:pPr>
            <a:r>
              <a:rPr lang="fa-IR" sz="2500" b="1" dirty="0" smtClean="0">
                <a:solidFill>
                  <a:srgbClr val="002060"/>
                </a:solidFill>
                <a:cs typeface="A  Mitra_1 (MRT)" pitchFamily="2" charset="-78"/>
              </a:rPr>
              <a:t>لغت نامه دهخدا</a:t>
            </a:r>
          </a:p>
          <a:p>
            <a:pPr algn="just" rtl="1">
              <a:lnSpc>
                <a:spcPct val="170000"/>
              </a:lnSpc>
            </a:pPr>
            <a:endParaRPr lang="en-US" sz="3500" b="1" dirty="0">
              <a:solidFill>
                <a:srgbClr val="7030A0"/>
              </a:solidFill>
              <a:cs typeface="A  Mitra_1 (MRT)" pitchFamily="2" charset="-78"/>
            </a:endParaRPr>
          </a:p>
          <a:p>
            <a:pPr algn="just" rtl="1"/>
            <a:endParaRPr lang="en-US" sz="3500" dirty="0"/>
          </a:p>
          <a:p>
            <a:pPr algn="just" rtl="1">
              <a:lnSpc>
                <a:spcPct val="150000"/>
              </a:lnSpc>
            </a:pPr>
            <a:endParaRPr lang="en-US" sz="3500" dirty="0">
              <a:solidFill>
                <a:srgbClr val="7030A0"/>
              </a:solidFill>
              <a:cs typeface="A  Mitra_1 (MRT)"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24" y="1142984"/>
            <a:ext cx="7358114" cy="4714908"/>
          </a:xfrm>
        </p:spPr>
        <p:txBody>
          <a:bodyPr>
            <a:noAutofit/>
          </a:bodyPr>
          <a:lstStyle/>
          <a:p>
            <a:pPr algn="r" rtl="1">
              <a:lnSpc>
                <a:spcPct val="250000"/>
              </a:lnSpc>
            </a:pPr>
            <a:r>
              <a:rPr lang="fa-IR" sz="4000" b="1" dirty="0" smtClean="0">
                <a:solidFill>
                  <a:srgbClr val="FF0000"/>
                </a:solidFill>
                <a:cs typeface="A  Mitra_1 (MRT)" pitchFamily="2" charset="-78"/>
              </a:rPr>
              <a:t>دانش اندر دل چراغ روشن است</a:t>
            </a:r>
          </a:p>
          <a:p>
            <a:pPr algn="l" rtl="1">
              <a:lnSpc>
                <a:spcPct val="170000"/>
              </a:lnSpc>
            </a:pPr>
            <a:r>
              <a:rPr lang="fa-IR" sz="4000" b="1" dirty="0" smtClean="0">
                <a:solidFill>
                  <a:srgbClr val="FF0000"/>
                </a:solidFill>
                <a:cs typeface="A  Mitra_1 (MRT)" pitchFamily="2" charset="-78"/>
              </a:rPr>
              <a:t>وز همه بد بر تن تو جوشن است</a:t>
            </a:r>
          </a:p>
          <a:p>
            <a:pPr algn="l" rtl="1">
              <a:lnSpc>
                <a:spcPct val="170000"/>
              </a:lnSpc>
            </a:pPr>
            <a:r>
              <a:rPr lang="fa-IR" sz="4000" b="1" dirty="0" smtClean="0">
                <a:solidFill>
                  <a:srgbClr val="002060"/>
                </a:solidFill>
                <a:cs typeface="A  Mitra_1 (MRT)" pitchFamily="2" charset="-78"/>
              </a:rPr>
              <a:t>رودکی</a:t>
            </a:r>
            <a:endParaRPr lang="en-US" sz="4000" b="1" dirty="0">
              <a:solidFill>
                <a:srgbClr val="002060"/>
              </a:solidFill>
              <a:cs typeface="A  Mitra_1 (MRT)" pitchFamily="2" charset="-78"/>
            </a:endParaRPr>
          </a:p>
          <a:p>
            <a:pPr rtl="1"/>
            <a:endParaRPr lang="en-US" sz="4000" dirty="0">
              <a:solidFill>
                <a:srgbClr val="FF0000"/>
              </a:solidFill>
            </a:endParaRPr>
          </a:p>
          <a:p>
            <a:pPr rtl="1">
              <a:lnSpc>
                <a:spcPct val="150000"/>
              </a:lnSpc>
            </a:pPr>
            <a:endParaRPr lang="en-US" sz="4000" dirty="0">
              <a:solidFill>
                <a:srgbClr val="FF0000"/>
              </a:solidFill>
              <a:cs typeface="A  Mitra_1 (MRT)"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24"/>
            <a:ext cx="8229600" cy="1399032"/>
          </a:xfrm>
        </p:spPr>
        <p:txBody>
          <a:bodyPr>
            <a:normAutofit fontScale="90000"/>
          </a:bodyPr>
          <a:lstStyle/>
          <a:p>
            <a:pPr algn="ctr" fontAlgn="auto">
              <a:spcAft>
                <a:spcPts val="0"/>
              </a:spcAft>
              <a:defRPr/>
            </a:pPr>
            <a:r>
              <a:rPr lang="fa-IR" sz="3800" b="1" dirty="0" smtClean="0">
                <a:ln w="6350">
                  <a:noFill/>
                </a:ln>
                <a:solidFill>
                  <a:srgbClr val="C00000"/>
                </a:solidFill>
                <a:effectLst/>
                <a:cs typeface="Mitra Bold Mazar" pitchFamily="2" charset="-78"/>
              </a:rPr>
              <a:t>تعريف مفاهيم پايه </a:t>
            </a:r>
            <a:r>
              <a:rPr lang="en-US" sz="3800" b="1" dirty="0" smtClean="0">
                <a:ln w="6350">
                  <a:noFill/>
                </a:ln>
                <a:solidFill>
                  <a:srgbClr val="C00000"/>
                </a:solidFill>
                <a:effectLst/>
                <a:cs typeface="Mitra Bold Mazar" pitchFamily="2" charset="-78"/>
              </a:rPr>
              <a:t/>
            </a:r>
            <a:br>
              <a:rPr lang="en-US" sz="3800" b="1" dirty="0" smtClean="0">
                <a:ln w="6350">
                  <a:noFill/>
                </a:ln>
                <a:solidFill>
                  <a:srgbClr val="C00000"/>
                </a:solidFill>
                <a:effectLst/>
                <a:cs typeface="Mitra Bold Mazar" pitchFamily="2" charset="-78"/>
              </a:rPr>
            </a:br>
            <a:r>
              <a:rPr lang="fa-IR" sz="3800" b="1" dirty="0" smtClean="0">
                <a:ln w="6350">
                  <a:noFill/>
                </a:ln>
                <a:solidFill>
                  <a:srgbClr val="C00000"/>
                </a:solidFill>
                <a:effectLst/>
                <a:cs typeface="Mitra Bold Mazar" pitchFamily="2" charset="-78"/>
              </a:rPr>
              <a:t>(بر مبنای تعريف ها و طبقه بنديهای يونسکو و سند ملی توسعه بخش پژوهش وفناوری)</a:t>
            </a:r>
            <a:endParaRPr lang="en-US" sz="3800" b="1" dirty="0" smtClean="0">
              <a:ln w="6350">
                <a:noFill/>
              </a:ln>
              <a:solidFill>
                <a:srgbClr val="C00000"/>
              </a:solidFill>
              <a:effectLst/>
              <a:cs typeface="Mitra Bold Mazar" pitchFamily="2" charset="-78"/>
            </a:endParaRPr>
          </a:p>
        </p:txBody>
      </p:sp>
      <p:sp>
        <p:nvSpPr>
          <p:cNvPr id="5" name="Rounded Rectangle 4"/>
          <p:cNvSpPr/>
          <p:nvPr/>
        </p:nvSpPr>
        <p:spPr bwMode="auto">
          <a:xfrm>
            <a:off x="7286625" y="2428875"/>
            <a:ext cx="1571625" cy="642935"/>
          </a:xfrm>
          <a:prstGeom prst="roundRect">
            <a:avLst/>
          </a:prstGeom>
          <a:solidFill>
            <a:schemeClr val="accent5">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fa-IR" b="1" dirty="0">
                <a:solidFill>
                  <a:schemeClr val="tx1"/>
                </a:solidFill>
              </a:rPr>
              <a:t>علم و فناوری</a:t>
            </a:r>
            <a:endParaRPr lang="en-US" b="1" dirty="0">
              <a:solidFill>
                <a:schemeClr val="tx1"/>
              </a:solidFill>
            </a:endParaRPr>
          </a:p>
        </p:txBody>
      </p:sp>
      <p:sp>
        <p:nvSpPr>
          <p:cNvPr id="7" name="Oval 6"/>
          <p:cNvSpPr/>
          <p:nvPr/>
        </p:nvSpPr>
        <p:spPr bwMode="auto">
          <a:xfrm>
            <a:off x="4714876" y="1714488"/>
            <a:ext cx="1857375" cy="857250"/>
          </a:xfrm>
          <a:prstGeom prst="ellipse">
            <a:avLst/>
          </a:prstGeom>
          <a:solidFill>
            <a:schemeClr val="accent5">
              <a:lumMod val="90000"/>
            </a:schemeClr>
          </a:solidFill>
          <a:ln>
            <a:solidFill>
              <a:schemeClr val="accent5">
                <a:lumMod val="25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fa-IR" sz="1600" b="1" dirty="0" smtClean="0">
                <a:solidFill>
                  <a:schemeClr val="tx1"/>
                </a:solidFill>
              </a:rPr>
              <a:t>پژوهش </a:t>
            </a:r>
            <a:r>
              <a:rPr lang="fa-IR" sz="1600" b="1" dirty="0">
                <a:solidFill>
                  <a:schemeClr val="tx1"/>
                </a:solidFill>
              </a:rPr>
              <a:t>وتوسعه</a:t>
            </a:r>
            <a:endParaRPr lang="en-US" sz="1600" b="1" dirty="0">
              <a:solidFill>
                <a:schemeClr val="tx1"/>
              </a:solidFill>
            </a:endParaRPr>
          </a:p>
        </p:txBody>
      </p:sp>
      <p:sp>
        <p:nvSpPr>
          <p:cNvPr id="8" name="Oval 7"/>
          <p:cNvSpPr/>
          <p:nvPr/>
        </p:nvSpPr>
        <p:spPr bwMode="auto">
          <a:xfrm>
            <a:off x="4572001" y="3500438"/>
            <a:ext cx="2071688" cy="928687"/>
          </a:xfrm>
          <a:prstGeom prst="ellipse">
            <a:avLst/>
          </a:prstGeom>
          <a:solidFill>
            <a:schemeClr val="accent5">
              <a:lumMod val="90000"/>
            </a:schemeClr>
          </a:solidFill>
          <a:ln>
            <a:solidFill>
              <a:schemeClr val="accent5">
                <a:lumMod val="25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fa-IR" sz="1400" b="1" dirty="0">
                <a:solidFill>
                  <a:schemeClr val="tx1"/>
                </a:solidFill>
              </a:rPr>
              <a:t>آ</a:t>
            </a:r>
            <a:r>
              <a:rPr lang="fa-IR" sz="1300" b="1" dirty="0">
                <a:solidFill>
                  <a:schemeClr val="tx1"/>
                </a:solidFill>
              </a:rPr>
              <a:t>موزش وتربیت علمی و فناوری در سطح عالی</a:t>
            </a:r>
            <a:endParaRPr lang="en-US" sz="1300" b="1" dirty="0">
              <a:solidFill>
                <a:schemeClr val="tx1"/>
              </a:solidFill>
            </a:endParaRPr>
          </a:p>
        </p:txBody>
      </p:sp>
      <p:sp>
        <p:nvSpPr>
          <p:cNvPr id="9" name="Oval 8"/>
          <p:cNvSpPr/>
          <p:nvPr/>
        </p:nvSpPr>
        <p:spPr bwMode="auto">
          <a:xfrm>
            <a:off x="5000628" y="4714875"/>
            <a:ext cx="1928810" cy="785813"/>
          </a:xfrm>
          <a:prstGeom prst="ellipse">
            <a:avLst/>
          </a:prstGeom>
          <a:solidFill>
            <a:schemeClr val="accent5">
              <a:lumMod val="90000"/>
            </a:schemeClr>
          </a:solidFill>
          <a:ln>
            <a:solidFill>
              <a:schemeClr val="accent5">
                <a:lumMod val="25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fa-IR" sz="1400" b="1" dirty="0">
                <a:solidFill>
                  <a:schemeClr val="tx1"/>
                </a:solidFill>
              </a:rPr>
              <a:t>خدمات علمی و فناوری</a:t>
            </a:r>
            <a:endParaRPr lang="en-US" sz="1400" b="1" dirty="0">
              <a:solidFill>
                <a:schemeClr val="tx1"/>
              </a:solidFill>
            </a:endParaRPr>
          </a:p>
        </p:txBody>
      </p:sp>
      <p:cxnSp>
        <p:nvCxnSpPr>
          <p:cNvPr id="7177" name="Straight Connector 10"/>
          <p:cNvCxnSpPr>
            <a:cxnSpLocks noChangeShapeType="1"/>
          </p:cNvCxnSpPr>
          <p:nvPr/>
        </p:nvCxnSpPr>
        <p:spPr bwMode="auto">
          <a:xfrm rot="10800000">
            <a:off x="6572250" y="2143125"/>
            <a:ext cx="714375" cy="536575"/>
          </a:xfrm>
          <a:prstGeom prst="line">
            <a:avLst/>
          </a:prstGeom>
          <a:noFill/>
          <a:ln w="9525" algn="ctr">
            <a:solidFill>
              <a:schemeClr val="tx1"/>
            </a:solidFill>
            <a:round/>
            <a:headEnd/>
            <a:tailEnd/>
          </a:ln>
        </p:spPr>
      </p:cxnSp>
      <p:cxnSp>
        <p:nvCxnSpPr>
          <p:cNvPr id="7178" name="Straight Connector 12"/>
          <p:cNvCxnSpPr>
            <a:cxnSpLocks noChangeShapeType="1"/>
          </p:cNvCxnSpPr>
          <p:nvPr/>
        </p:nvCxnSpPr>
        <p:spPr bwMode="auto">
          <a:xfrm rot="10800000" flipV="1">
            <a:off x="6643688" y="2678113"/>
            <a:ext cx="642937" cy="1250950"/>
          </a:xfrm>
          <a:prstGeom prst="line">
            <a:avLst/>
          </a:prstGeom>
          <a:noFill/>
          <a:ln w="9525" algn="ctr">
            <a:solidFill>
              <a:schemeClr val="tx1"/>
            </a:solidFill>
            <a:round/>
            <a:headEnd/>
            <a:tailEnd/>
          </a:ln>
        </p:spPr>
      </p:cxnSp>
      <p:cxnSp>
        <p:nvCxnSpPr>
          <p:cNvPr id="7179" name="Straight Connector 16"/>
          <p:cNvCxnSpPr>
            <a:cxnSpLocks noChangeShapeType="1"/>
          </p:cNvCxnSpPr>
          <p:nvPr/>
        </p:nvCxnSpPr>
        <p:spPr bwMode="auto">
          <a:xfrm rot="10800000" flipV="1">
            <a:off x="6929438" y="2678113"/>
            <a:ext cx="357187" cy="2536825"/>
          </a:xfrm>
          <a:prstGeom prst="line">
            <a:avLst/>
          </a:prstGeom>
          <a:noFill/>
          <a:ln w="9525" algn="ctr">
            <a:solidFill>
              <a:schemeClr val="tx1"/>
            </a:solidFill>
            <a:round/>
            <a:headEnd/>
            <a:tailEnd/>
          </a:ln>
        </p:spPr>
      </p:cxnSp>
      <p:sp>
        <p:nvSpPr>
          <p:cNvPr id="20" name="Line Callout 1 19"/>
          <p:cNvSpPr/>
          <p:nvPr/>
        </p:nvSpPr>
        <p:spPr bwMode="auto">
          <a:xfrm>
            <a:off x="7215188" y="3929065"/>
            <a:ext cx="1785937" cy="2714645"/>
          </a:xfrm>
          <a:prstGeom prst="borderCallout1">
            <a:avLst>
              <a:gd name="adj1" fmla="val -2189"/>
              <a:gd name="adj2" fmla="val 34138"/>
              <a:gd name="adj3" fmla="val -30426"/>
              <a:gd name="adj4" fmla="val 3154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fontAlgn="auto">
              <a:spcBef>
                <a:spcPts val="0"/>
              </a:spcBef>
              <a:spcAft>
                <a:spcPts val="0"/>
              </a:spcAft>
              <a:defRPr/>
            </a:pPr>
            <a:r>
              <a:rPr lang="fa-IR" sz="1200" b="1" dirty="0">
                <a:solidFill>
                  <a:srgbClr val="0070C0"/>
                </a:solidFill>
              </a:rPr>
              <a:t>(با توجه به اهداف آماری )</a:t>
            </a:r>
          </a:p>
          <a:p>
            <a:pPr algn="r" fontAlgn="auto">
              <a:spcBef>
                <a:spcPts val="0"/>
              </a:spcBef>
              <a:spcAft>
                <a:spcPts val="0"/>
              </a:spcAft>
              <a:defRPr/>
            </a:pPr>
            <a:r>
              <a:rPr lang="fa-IR" sz="1200" b="1" dirty="0">
                <a:solidFill>
                  <a:srgbClr val="0070C0"/>
                </a:solidFill>
              </a:rPr>
              <a:t>همه فعالیتهای نظام مندی که ایجاد، پیشبرد، اشاعه و کاربرد دانش علمی و فنی در همه حوزه های علمی    فناوری علوم طبیعی، مهندسی، علوم کشاورزی و پزشکی، علوم اجتماعی و علوم انسانی و هنر را در بر میگیرد.</a:t>
            </a:r>
            <a:endParaRPr lang="en-US" sz="1200" b="1" dirty="0">
              <a:solidFill>
                <a:srgbClr val="0070C0"/>
              </a:solidFill>
            </a:endParaRPr>
          </a:p>
        </p:txBody>
      </p:sp>
      <p:sp>
        <p:nvSpPr>
          <p:cNvPr id="21" name="Oval Callout 20"/>
          <p:cNvSpPr/>
          <p:nvPr/>
        </p:nvSpPr>
        <p:spPr bwMode="auto">
          <a:xfrm>
            <a:off x="1428728" y="1428736"/>
            <a:ext cx="3143248" cy="1428750"/>
          </a:xfrm>
          <a:prstGeom prst="wedgeEllipseCallout">
            <a:avLst>
              <a:gd name="adj1" fmla="val 56836"/>
              <a:gd name="adj2" fmla="val -13043"/>
            </a:avLst>
          </a:prstGeom>
          <a:solidFill>
            <a:schemeClr val="accent3">
              <a:lumMod val="9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fontAlgn="auto">
              <a:spcBef>
                <a:spcPts val="0"/>
              </a:spcBef>
              <a:spcAft>
                <a:spcPts val="0"/>
              </a:spcAft>
              <a:defRPr/>
            </a:pPr>
            <a:r>
              <a:rPr lang="fa-IR" sz="1400" b="1" dirty="0">
                <a:solidFill>
                  <a:schemeClr val="tx1"/>
                </a:solidFill>
                <a:cs typeface="Mitra" pitchFamily="2" charset="-78"/>
              </a:rPr>
              <a:t>انجام هر کار خلاق ونظام مندی که به منظور </a:t>
            </a:r>
            <a:r>
              <a:rPr lang="fa-IR" sz="1400" b="1" dirty="0" smtClean="0">
                <a:solidFill>
                  <a:schemeClr val="tx1"/>
                </a:solidFill>
                <a:cs typeface="Mitra" pitchFamily="2" charset="-78"/>
              </a:rPr>
              <a:t>افزايش ذخيره </a:t>
            </a:r>
            <a:r>
              <a:rPr lang="fa-IR" sz="1400" b="1" dirty="0">
                <a:solidFill>
                  <a:schemeClr val="tx1"/>
                </a:solidFill>
                <a:cs typeface="Mitra" pitchFamily="2" charset="-78"/>
              </a:rPr>
              <a:t>دانش، از جمله دانش انسانی، فرهنگی و اجتماعی و استفاده از </a:t>
            </a:r>
            <a:r>
              <a:rPr lang="fa-IR" sz="1400" b="1" dirty="0" smtClean="0">
                <a:solidFill>
                  <a:schemeClr val="tx1"/>
                </a:solidFill>
                <a:cs typeface="Mitra" pitchFamily="2" charset="-78"/>
              </a:rPr>
              <a:t>اين </a:t>
            </a:r>
            <a:r>
              <a:rPr lang="fa-IR" sz="1400" b="1" dirty="0">
                <a:solidFill>
                  <a:schemeClr val="tx1"/>
                </a:solidFill>
                <a:cs typeface="Mitra" pitchFamily="2" charset="-78"/>
              </a:rPr>
              <a:t>دانش برای طرح کاربردهای </a:t>
            </a:r>
            <a:r>
              <a:rPr lang="fa-IR" sz="1400" b="1" dirty="0" smtClean="0">
                <a:solidFill>
                  <a:schemeClr val="tx1"/>
                </a:solidFill>
                <a:cs typeface="Mitra" pitchFamily="2" charset="-78"/>
              </a:rPr>
              <a:t>جديد</a:t>
            </a:r>
            <a:endParaRPr lang="en-US" sz="1400" b="1" dirty="0">
              <a:solidFill>
                <a:schemeClr val="tx1"/>
              </a:solidFill>
              <a:cs typeface="Mitra" pitchFamily="2" charset="-78"/>
            </a:endParaRPr>
          </a:p>
        </p:txBody>
      </p:sp>
      <p:cxnSp>
        <p:nvCxnSpPr>
          <p:cNvPr id="7182" name="Straight Connector 22"/>
          <p:cNvCxnSpPr>
            <a:cxnSpLocks noChangeShapeType="1"/>
          </p:cNvCxnSpPr>
          <p:nvPr/>
        </p:nvCxnSpPr>
        <p:spPr bwMode="auto">
          <a:xfrm rot="5400000">
            <a:off x="3966370" y="2409031"/>
            <a:ext cx="982662" cy="1057275"/>
          </a:xfrm>
          <a:prstGeom prst="line">
            <a:avLst/>
          </a:prstGeom>
          <a:noFill/>
          <a:ln w="9525" algn="ctr">
            <a:solidFill>
              <a:schemeClr val="tx1"/>
            </a:solidFill>
            <a:round/>
            <a:headEnd/>
            <a:tailEnd/>
          </a:ln>
        </p:spPr>
      </p:cxnSp>
      <p:sp>
        <p:nvSpPr>
          <p:cNvPr id="24" name="Rounded Rectangle 23"/>
          <p:cNvSpPr/>
          <p:nvPr/>
        </p:nvSpPr>
        <p:spPr bwMode="auto">
          <a:xfrm>
            <a:off x="2786050" y="3143248"/>
            <a:ext cx="1142998" cy="571504"/>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lgn="ctr" fontAlgn="auto">
              <a:spcBef>
                <a:spcPts val="0"/>
              </a:spcBef>
              <a:spcAft>
                <a:spcPts val="0"/>
              </a:spcAft>
              <a:defRPr/>
            </a:pPr>
            <a:r>
              <a:rPr lang="fa-IR" sz="1200" dirty="0">
                <a:solidFill>
                  <a:schemeClr val="tx1"/>
                </a:solidFill>
              </a:rPr>
              <a:t>پژوهش بنیادی</a:t>
            </a:r>
            <a:endParaRPr lang="en-US" sz="1200" dirty="0">
              <a:solidFill>
                <a:schemeClr val="tx1"/>
              </a:solidFill>
            </a:endParaRPr>
          </a:p>
        </p:txBody>
      </p:sp>
      <p:sp>
        <p:nvSpPr>
          <p:cNvPr id="25" name="Rounded Rectangle 24"/>
          <p:cNvSpPr/>
          <p:nvPr/>
        </p:nvSpPr>
        <p:spPr bwMode="auto">
          <a:xfrm>
            <a:off x="2786050" y="4071942"/>
            <a:ext cx="1357311" cy="571504"/>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lgn="ctr" fontAlgn="auto">
              <a:spcBef>
                <a:spcPts val="0"/>
              </a:spcBef>
              <a:spcAft>
                <a:spcPts val="0"/>
              </a:spcAft>
              <a:defRPr/>
            </a:pPr>
            <a:r>
              <a:rPr lang="fa-IR" sz="1400" dirty="0">
                <a:solidFill>
                  <a:schemeClr val="tx1"/>
                </a:solidFill>
              </a:rPr>
              <a:t>پژوهش کاربردی</a:t>
            </a:r>
            <a:endParaRPr lang="en-US" sz="1400" dirty="0">
              <a:solidFill>
                <a:schemeClr val="tx1"/>
              </a:solidFill>
            </a:endParaRPr>
          </a:p>
        </p:txBody>
      </p:sp>
      <p:cxnSp>
        <p:nvCxnSpPr>
          <p:cNvPr id="7185" name="Straight Connector 26"/>
          <p:cNvCxnSpPr>
            <a:cxnSpLocks noChangeShapeType="1"/>
          </p:cNvCxnSpPr>
          <p:nvPr/>
        </p:nvCxnSpPr>
        <p:spPr bwMode="auto">
          <a:xfrm rot="5400000">
            <a:off x="3644901" y="2944812"/>
            <a:ext cx="1839912" cy="842963"/>
          </a:xfrm>
          <a:prstGeom prst="line">
            <a:avLst/>
          </a:prstGeom>
          <a:noFill/>
          <a:ln w="9525" algn="ctr">
            <a:solidFill>
              <a:schemeClr val="tx1"/>
            </a:solidFill>
            <a:round/>
            <a:headEnd/>
            <a:tailEnd/>
          </a:ln>
        </p:spPr>
      </p:cxnSp>
      <p:sp>
        <p:nvSpPr>
          <p:cNvPr id="28" name="Rounded Rectangle 27"/>
          <p:cNvSpPr/>
          <p:nvPr/>
        </p:nvSpPr>
        <p:spPr bwMode="auto">
          <a:xfrm>
            <a:off x="3286116" y="4857760"/>
            <a:ext cx="1571636" cy="5715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lgn="ctr" fontAlgn="auto">
              <a:spcBef>
                <a:spcPts val="0"/>
              </a:spcBef>
              <a:spcAft>
                <a:spcPts val="0"/>
              </a:spcAft>
              <a:defRPr/>
            </a:pPr>
            <a:r>
              <a:rPr lang="fa-IR" sz="1200" dirty="0">
                <a:solidFill>
                  <a:schemeClr val="tx1"/>
                </a:solidFill>
              </a:rPr>
              <a:t>توسعه</a:t>
            </a:r>
            <a:endParaRPr lang="en-US" sz="1200" dirty="0">
              <a:solidFill>
                <a:schemeClr val="tx1"/>
              </a:solidFill>
            </a:endParaRPr>
          </a:p>
          <a:p>
            <a:pPr algn="ctr" fontAlgn="auto">
              <a:spcBef>
                <a:spcPts val="0"/>
              </a:spcBef>
              <a:spcAft>
                <a:spcPts val="0"/>
              </a:spcAft>
              <a:defRPr/>
            </a:pPr>
            <a:r>
              <a:rPr lang="fa-IR" sz="1200" dirty="0">
                <a:solidFill>
                  <a:schemeClr val="tx1"/>
                </a:solidFill>
              </a:rPr>
              <a:t>(پژوهش توسعه ای)</a:t>
            </a:r>
            <a:endParaRPr lang="en-US" sz="1200" dirty="0">
              <a:solidFill>
                <a:schemeClr val="tx1"/>
              </a:solidFill>
            </a:endParaRPr>
          </a:p>
        </p:txBody>
      </p:sp>
      <p:cxnSp>
        <p:nvCxnSpPr>
          <p:cNvPr id="7187" name="Straight Connector 29"/>
          <p:cNvCxnSpPr>
            <a:cxnSpLocks noChangeShapeType="1"/>
          </p:cNvCxnSpPr>
          <p:nvPr/>
        </p:nvCxnSpPr>
        <p:spPr bwMode="auto">
          <a:xfrm rot="5400000">
            <a:off x="3493294" y="3364707"/>
            <a:ext cx="2357437" cy="628650"/>
          </a:xfrm>
          <a:prstGeom prst="line">
            <a:avLst/>
          </a:prstGeom>
          <a:noFill/>
          <a:ln w="9525" algn="ctr">
            <a:solidFill>
              <a:schemeClr val="tx1"/>
            </a:solidFill>
            <a:round/>
            <a:headEnd/>
            <a:tailEnd/>
          </a:ln>
        </p:spPr>
      </p:cxnSp>
      <p:sp>
        <p:nvSpPr>
          <p:cNvPr id="31" name="Rounded Rectangular Callout 30"/>
          <p:cNvSpPr/>
          <p:nvPr/>
        </p:nvSpPr>
        <p:spPr bwMode="auto">
          <a:xfrm>
            <a:off x="4857752" y="5786454"/>
            <a:ext cx="1857388" cy="642942"/>
          </a:xfrm>
          <a:prstGeom prst="wedgeRoundRectCallout">
            <a:avLst>
              <a:gd name="adj1" fmla="val -57613"/>
              <a:gd name="adj2" fmla="val -119019"/>
              <a:gd name="adj3" fmla="val 166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a-IR" sz="1200" b="1" dirty="0">
                <a:ln w="11430"/>
                <a:solidFill>
                  <a:srgbClr val="002060"/>
                </a:solidFill>
              </a:rPr>
              <a:t>در علوم انسانی مفهوم چندانی ندارد</a:t>
            </a:r>
            <a:endParaRPr lang="en-US" sz="1200" b="1" dirty="0">
              <a:ln w="11430"/>
              <a:solidFill>
                <a:srgbClr val="002060"/>
              </a:solidFill>
            </a:endParaRPr>
          </a:p>
        </p:txBody>
      </p:sp>
      <p:sp>
        <p:nvSpPr>
          <p:cNvPr id="32" name="Oval Callout 31"/>
          <p:cNvSpPr/>
          <p:nvPr/>
        </p:nvSpPr>
        <p:spPr bwMode="auto">
          <a:xfrm>
            <a:off x="857250" y="5357813"/>
            <a:ext cx="3429000" cy="1500187"/>
          </a:xfrm>
          <a:prstGeom prst="wedgeEllipseCallout">
            <a:avLst>
              <a:gd name="adj1" fmla="val 44359"/>
              <a:gd name="adj2" fmla="val -45133"/>
            </a:avLst>
          </a:prstGeom>
          <a:solidFill>
            <a:schemeClr val="bg1">
              <a:lumMod val="5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rtl="1" fontAlgn="auto">
              <a:spcBef>
                <a:spcPts val="0"/>
              </a:spcBef>
              <a:spcAft>
                <a:spcPts val="0"/>
              </a:spcAft>
              <a:defRPr/>
            </a:pPr>
            <a:r>
              <a:rPr lang="fa-IR" sz="1000" b="1" dirty="0">
                <a:solidFill>
                  <a:srgbClr val="002060"/>
                </a:solidFill>
              </a:rPr>
              <a:t>هر گونه کار نظام مندی که با استفاده از آگاهیهای حاصل از تحقیقات یا تجربه عملی در جهت تولید مواد، فراورده ها یا تمهیدات جدید، ابداع یا استقرار فرایند ها، نظام ها یا خدمات جدید انجام می شود و درآنچه قبلا تولید شده اصلاحات اساسی پدید می آورد.</a:t>
            </a:r>
            <a:endParaRPr lang="en-US" sz="1000" b="1" dirty="0">
              <a:solidFill>
                <a:srgbClr val="002060"/>
              </a:solidFill>
            </a:endParaRPr>
          </a:p>
        </p:txBody>
      </p:sp>
      <p:sp>
        <p:nvSpPr>
          <p:cNvPr id="36" name="Rectangular Callout 35"/>
          <p:cNvSpPr/>
          <p:nvPr/>
        </p:nvSpPr>
        <p:spPr bwMode="auto">
          <a:xfrm>
            <a:off x="857250" y="2928938"/>
            <a:ext cx="1785938" cy="1285880"/>
          </a:xfrm>
          <a:prstGeom prst="wedgeRectCallout">
            <a:avLst>
              <a:gd name="adj1" fmla="val 59167"/>
              <a:gd name="adj2" fmla="val -17499"/>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algn="ctr" rtl="1">
              <a:defRPr/>
            </a:pPr>
            <a:r>
              <a:rPr lang="fa-IR" sz="1000" b="1" dirty="0"/>
              <a:t>هرگونه کار تجربی یا نظری که عمدتا به منظورکسب </a:t>
            </a:r>
            <a:r>
              <a:rPr lang="fa-IR" sz="1000" b="1" dirty="0" smtClean="0"/>
              <a:t>آگاهيهای </a:t>
            </a:r>
            <a:r>
              <a:rPr lang="fa-IR" sz="1000" b="1" dirty="0"/>
              <a:t>جدید از منشا </a:t>
            </a:r>
            <a:r>
              <a:rPr lang="fa-IR" sz="1000" b="1" dirty="0" smtClean="0"/>
              <a:t>پديده </a:t>
            </a:r>
            <a:r>
              <a:rPr lang="fa-IR" sz="1000" b="1" dirty="0"/>
              <a:t>ها </a:t>
            </a:r>
            <a:r>
              <a:rPr lang="fa-IR" sz="1000" b="1" dirty="0" smtClean="0"/>
              <a:t>يا واقعيتهای </a:t>
            </a:r>
            <a:r>
              <a:rPr lang="fa-IR" sz="1000" b="1" dirty="0"/>
              <a:t>مشاهده </a:t>
            </a:r>
            <a:r>
              <a:rPr lang="fa-IR" sz="1000" b="1" dirty="0" smtClean="0"/>
              <a:t>پذير </a:t>
            </a:r>
            <a:r>
              <a:rPr lang="fa-IR" sz="1000" b="1" dirty="0"/>
              <a:t>انجام می شود بدون </a:t>
            </a:r>
            <a:r>
              <a:rPr lang="fa-IR" sz="1000" b="1" dirty="0" smtClean="0"/>
              <a:t>اينکه هيچ </a:t>
            </a:r>
            <a:r>
              <a:rPr lang="fa-IR" sz="1000" b="1" dirty="0"/>
              <a:t>کاربرد </a:t>
            </a:r>
            <a:r>
              <a:rPr lang="fa-IR" sz="1000" b="1" dirty="0" smtClean="0"/>
              <a:t>ويژه </a:t>
            </a:r>
            <a:r>
              <a:rPr lang="fa-IR" sz="1000" b="1" dirty="0"/>
              <a:t>یا </a:t>
            </a:r>
            <a:r>
              <a:rPr lang="fa-IR" sz="1000" b="1" dirty="0" smtClean="0"/>
              <a:t>دقيقی </a:t>
            </a:r>
            <a:r>
              <a:rPr lang="fa-IR" sz="1000" b="1" dirty="0"/>
              <a:t>برای آن در نظر گرفته شده باشد</a:t>
            </a:r>
            <a:r>
              <a:rPr lang="fa-IR" sz="1100" b="1" dirty="0">
                <a:cs typeface="Mitra" pitchFamily="2" charset="-78"/>
              </a:rPr>
              <a:t>.</a:t>
            </a:r>
            <a:endParaRPr lang="en-US" sz="1100" b="1" dirty="0">
              <a:cs typeface="Mitra" pitchFamily="2" charset="-78"/>
            </a:endParaRPr>
          </a:p>
        </p:txBody>
      </p:sp>
      <p:sp>
        <p:nvSpPr>
          <p:cNvPr id="37" name="Rectangular Callout 36"/>
          <p:cNvSpPr/>
          <p:nvPr/>
        </p:nvSpPr>
        <p:spPr bwMode="auto">
          <a:xfrm>
            <a:off x="642910" y="4286256"/>
            <a:ext cx="1785937" cy="1071569"/>
          </a:xfrm>
          <a:prstGeom prst="wedgeRectCallout">
            <a:avLst>
              <a:gd name="adj1" fmla="val 78367"/>
              <a:gd name="adj2" fmla="val -42388"/>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a:lstStyle/>
          <a:p>
            <a:pPr algn="ctr" rtl="1" fontAlgn="auto">
              <a:spcBef>
                <a:spcPts val="0"/>
              </a:spcBef>
              <a:spcAft>
                <a:spcPts val="0"/>
              </a:spcAft>
              <a:defRPr/>
            </a:pPr>
            <a:r>
              <a:rPr lang="fa-IR" sz="1000" b="1" dirty="0"/>
              <a:t>هرگونه تحقیق اصیل که به منظور کسب آگاهیهای جدید  انجام گیرد اما چنین تحقیقی عمدتا در جهت اهداف ومقاصد عملی خاصی است.</a:t>
            </a:r>
            <a:endParaRPr lang="en-US" sz="1000" b="1" dirty="0"/>
          </a:p>
          <a:p>
            <a:pPr algn="r" rtl="1">
              <a:defRPr/>
            </a:pP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7177"/>
                                        </p:tgtEl>
                                        <p:attrNameLst>
                                          <p:attrName>style.visibility</p:attrName>
                                        </p:attrNameLst>
                                      </p:cBhvr>
                                      <p:to>
                                        <p:strVal val="visible"/>
                                      </p:to>
                                    </p:set>
                                    <p:animEffect transition="in" filter="blinds(horizontal)">
                                      <p:cBhvr>
                                        <p:cTn id="10" dur="500"/>
                                        <p:tgtEl>
                                          <p:spTgt spid="717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blinds(horizontal)">
                                      <p:cBhvr>
                                        <p:cTn id="18" dur="500"/>
                                        <p:tgtEl>
                                          <p:spTgt spid="717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nodeType="withEffect">
                                  <p:stCondLst>
                                    <p:cond delay="0"/>
                                  </p:stCondLst>
                                  <p:childTnLst>
                                    <p:set>
                                      <p:cBhvr>
                                        <p:cTn id="25" dur="1" fill="hold">
                                          <p:stCondLst>
                                            <p:cond delay="0"/>
                                          </p:stCondLst>
                                        </p:cTn>
                                        <p:tgtEl>
                                          <p:spTgt spid="7179"/>
                                        </p:tgtEl>
                                        <p:attrNameLst>
                                          <p:attrName>style.visibility</p:attrName>
                                        </p:attrNameLst>
                                      </p:cBhvr>
                                      <p:to>
                                        <p:strVal val="visible"/>
                                      </p:to>
                                    </p:set>
                                    <p:animEffect transition="in" filter="blinds(horizontal)">
                                      <p:cBhvr>
                                        <p:cTn id="26" dur="500"/>
                                        <p:tgtEl>
                                          <p:spTgt spid="7179"/>
                                        </p:tgtEl>
                                      </p:cBhvr>
                                    </p:animEffec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7182"/>
                                        </p:tgtEl>
                                        <p:attrNameLst>
                                          <p:attrName>style.visibility</p:attrName>
                                        </p:attrNameLst>
                                      </p:cBhvr>
                                      <p:to>
                                        <p:strVal val="visible"/>
                                      </p:to>
                                    </p:set>
                                    <p:animEffect transition="in" filter="blinds(horizontal)">
                                      <p:cBhvr>
                                        <p:cTn id="30" dur="500"/>
                                        <p:tgtEl>
                                          <p:spTgt spid="718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nodeType="withEffect">
                                  <p:stCondLst>
                                    <p:cond delay="0"/>
                                  </p:stCondLst>
                                  <p:childTnLst>
                                    <p:set>
                                      <p:cBhvr>
                                        <p:cTn id="42" dur="1" fill="hold">
                                          <p:stCondLst>
                                            <p:cond delay="0"/>
                                          </p:stCondLst>
                                        </p:cTn>
                                        <p:tgtEl>
                                          <p:spTgt spid="7185"/>
                                        </p:tgtEl>
                                        <p:attrNameLst>
                                          <p:attrName>style.visibility</p:attrName>
                                        </p:attrNameLst>
                                      </p:cBhvr>
                                      <p:to>
                                        <p:strVal val="visible"/>
                                      </p:to>
                                    </p:set>
                                    <p:animEffect transition="in" filter="blinds(horizontal)">
                                      <p:cBhvr>
                                        <p:cTn id="43" dur="500"/>
                                        <p:tgtEl>
                                          <p:spTgt spid="7185"/>
                                        </p:tgtEl>
                                      </p:cBhvr>
                                    </p:animEffect>
                                  </p:childTnLst>
                                </p:cTn>
                              </p:par>
                            </p:childTnLst>
                          </p:cTn>
                        </p:par>
                        <p:par>
                          <p:cTn id="44" fill="hold">
                            <p:stCondLst>
                              <p:cond delay="500"/>
                            </p:stCondLst>
                            <p:childTnLst>
                              <p:par>
                                <p:cTn id="45" presetID="3" presetClass="entr" presetSubtype="10" fill="hold" nodeType="afterEffect">
                                  <p:stCondLst>
                                    <p:cond delay="0"/>
                                  </p:stCondLst>
                                  <p:childTnLst>
                                    <p:set>
                                      <p:cBhvr>
                                        <p:cTn id="46" dur="1" fill="hold">
                                          <p:stCondLst>
                                            <p:cond delay="0"/>
                                          </p:stCondLst>
                                        </p:cTn>
                                        <p:tgtEl>
                                          <p:spTgt spid="7187"/>
                                        </p:tgtEl>
                                        <p:attrNameLst>
                                          <p:attrName>style.visibility</p:attrName>
                                        </p:attrNameLst>
                                      </p:cBhvr>
                                      <p:to>
                                        <p:strVal val="visible"/>
                                      </p:to>
                                    </p:set>
                                    <p:animEffect transition="in" filter="blinds(horizontal)">
                                      <p:cBhvr>
                                        <p:cTn id="47" dur="500"/>
                                        <p:tgtEl>
                                          <p:spTgt spid="718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linds(horizont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linds(horizontal)">
                                      <p:cBhvr>
                                        <p:cTn id="77" dur="500"/>
                                        <p:tgtEl>
                                          <p:spTgt spid="32"/>
                                        </p:tgtEl>
                                      </p:cBhvr>
                                    </p:animEffect>
                                  </p:childTnLst>
                                </p:cTn>
                              </p:par>
                              <p:par>
                                <p:cTn id="78" presetID="3" presetClass="entr" presetSubtype="1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44529"/>
            <a:ext cx="7772400" cy="827083"/>
          </a:xfrm>
        </p:spPr>
        <p:txBody>
          <a:bodyPr>
            <a:noAutofit/>
          </a:bodyPr>
          <a:lstStyle/>
          <a:p>
            <a:r>
              <a:rPr lang="fa-IR" sz="6000" dirty="0" smtClean="0">
                <a:solidFill>
                  <a:srgbClr val="C00000"/>
                </a:solidFill>
                <a:effectLst>
                  <a:outerShdw blurRad="38100" dist="38100" dir="2700000" algn="tl">
                    <a:srgbClr val="000000">
                      <a:alpha val="43137"/>
                    </a:srgbClr>
                  </a:outerShdw>
                </a:effectLst>
                <a:cs typeface="A  Mitra_5 (MRT)" pitchFamily="2" charset="-78"/>
              </a:rPr>
              <a:t>دانشمند</a:t>
            </a:r>
            <a:endParaRPr lang="en-US" sz="6000" dirty="0">
              <a:solidFill>
                <a:srgbClr val="C00000"/>
              </a:solidFill>
              <a:effectLst>
                <a:outerShdw blurRad="38100" dist="38100" dir="2700000" algn="tl">
                  <a:srgbClr val="000000">
                    <a:alpha val="43137"/>
                  </a:srgbClr>
                </a:outerShdw>
              </a:effectLst>
              <a:cs typeface="A  Mitra_5 (MRT)" pitchFamily="2" charset="-78"/>
            </a:endParaRPr>
          </a:p>
        </p:txBody>
      </p:sp>
      <p:sp>
        <p:nvSpPr>
          <p:cNvPr id="3" name="Subtitle 2"/>
          <p:cNvSpPr>
            <a:spLocks noGrp="1"/>
          </p:cNvSpPr>
          <p:nvPr>
            <p:ph type="subTitle" idx="1"/>
          </p:nvPr>
        </p:nvSpPr>
        <p:spPr>
          <a:xfrm>
            <a:off x="1071538" y="2285992"/>
            <a:ext cx="6643734" cy="2714644"/>
          </a:xfrm>
        </p:spPr>
        <p:txBody>
          <a:bodyPr>
            <a:noAutofit/>
          </a:bodyPr>
          <a:lstStyle/>
          <a:p>
            <a:pPr algn="just" rtl="1">
              <a:lnSpc>
                <a:spcPct val="170000"/>
              </a:lnSpc>
            </a:pPr>
            <a:r>
              <a:rPr lang="fa-IR" sz="3500" b="1" dirty="0" smtClean="0">
                <a:solidFill>
                  <a:srgbClr val="7030A0"/>
                </a:solidFill>
                <a:cs typeface="A  Mitra_1 (MRT)" pitchFamily="2" charset="-78"/>
              </a:rPr>
              <a:t>عالم، دانشی، صاحب دانش</a:t>
            </a:r>
          </a:p>
          <a:p>
            <a:pPr algn="l" rtl="1">
              <a:lnSpc>
                <a:spcPct val="170000"/>
              </a:lnSpc>
            </a:pPr>
            <a:r>
              <a:rPr lang="fa-IR" sz="2500" b="1" dirty="0" smtClean="0">
                <a:solidFill>
                  <a:srgbClr val="002060"/>
                </a:solidFill>
                <a:cs typeface="A  Mitra_1 (MRT)" pitchFamily="2" charset="-78"/>
              </a:rPr>
              <a:t>لغت نامه دهخدا</a:t>
            </a:r>
          </a:p>
          <a:p>
            <a:pPr algn="just" rtl="1">
              <a:lnSpc>
                <a:spcPct val="170000"/>
              </a:lnSpc>
            </a:pPr>
            <a:endParaRPr lang="en-US" sz="3500" b="1" dirty="0">
              <a:solidFill>
                <a:srgbClr val="7030A0"/>
              </a:solidFill>
              <a:cs typeface="A  Mitra_1 (MRT)" pitchFamily="2" charset="-78"/>
            </a:endParaRPr>
          </a:p>
          <a:p>
            <a:pPr algn="just" rtl="1"/>
            <a:endParaRPr lang="en-US" sz="3500" dirty="0"/>
          </a:p>
          <a:p>
            <a:pPr algn="just" rtl="1">
              <a:lnSpc>
                <a:spcPct val="150000"/>
              </a:lnSpc>
            </a:pPr>
            <a:endParaRPr lang="en-US" sz="3500" dirty="0">
              <a:solidFill>
                <a:srgbClr val="7030A0"/>
              </a:solidFill>
              <a:cs typeface="A  Mitra_1 (MRT)"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24" y="1142984"/>
            <a:ext cx="7358114" cy="4714908"/>
          </a:xfrm>
        </p:spPr>
        <p:txBody>
          <a:bodyPr>
            <a:noAutofit/>
          </a:bodyPr>
          <a:lstStyle/>
          <a:p>
            <a:pPr algn="r" rtl="1">
              <a:lnSpc>
                <a:spcPct val="250000"/>
              </a:lnSpc>
            </a:pPr>
            <a:r>
              <a:rPr lang="fa-IR" sz="4000" b="1" dirty="0" smtClean="0">
                <a:solidFill>
                  <a:srgbClr val="FF0000"/>
                </a:solidFill>
                <a:cs typeface="A  Mitra_1 (MRT)" pitchFamily="2" charset="-78"/>
              </a:rPr>
              <a:t>نه محقق بود نه دانشمند</a:t>
            </a:r>
          </a:p>
          <a:p>
            <a:pPr algn="l" rtl="1">
              <a:lnSpc>
                <a:spcPct val="170000"/>
              </a:lnSpc>
            </a:pPr>
            <a:r>
              <a:rPr lang="fa-IR" sz="4000" b="1" dirty="0" smtClean="0">
                <a:solidFill>
                  <a:srgbClr val="FF0000"/>
                </a:solidFill>
                <a:cs typeface="A  Mitra_1 (MRT)" pitchFamily="2" charset="-78"/>
              </a:rPr>
              <a:t>چارپائی بر او کتابی چند</a:t>
            </a:r>
          </a:p>
          <a:p>
            <a:pPr algn="l" rtl="1">
              <a:lnSpc>
                <a:spcPct val="170000"/>
              </a:lnSpc>
            </a:pPr>
            <a:r>
              <a:rPr lang="fa-IR" sz="4000" b="1" dirty="0" smtClean="0">
                <a:solidFill>
                  <a:srgbClr val="002060"/>
                </a:solidFill>
                <a:cs typeface="A  Mitra_1 (MRT)" pitchFamily="2" charset="-78"/>
              </a:rPr>
              <a:t>سعدی</a:t>
            </a:r>
            <a:endParaRPr lang="en-US" sz="4000" b="1" dirty="0">
              <a:solidFill>
                <a:srgbClr val="002060"/>
              </a:solidFill>
              <a:cs typeface="A  Mitra_1 (MRT)" pitchFamily="2" charset="-78"/>
            </a:endParaRPr>
          </a:p>
          <a:p>
            <a:pPr rtl="1"/>
            <a:endParaRPr lang="en-US" sz="4000" dirty="0">
              <a:solidFill>
                <a:srgbClr val="FF0000"/>
              </a:solidFill>
            </a:endParaRPr>
          </a:p>
          <a:p>
            <a:pPr rtl="1">
              <a:lnSpc>
                <a:spcPct val="150000"/>
              </a:lnSpc>
            </a:pPr>
            <a:endParaRPr lang="en-US" sz="4000" dirty="0">
              <a:solidFill>
                <a:srgbClr val="FF0000"/>
              </a:solidFill>
              <a:cs typeface="A  Mitra_1 (MRT)" pitchFamily="2" charset="-7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1776</Words>
  <Application>Microsoft Office PowerPoint</Application>
  <PresentationFormat>On-screen Show (4:3)</PresentationFormat>
  <Paragraphs>140</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Presentation</vt:lpstr>
      <vt:lpstr>Slide 1</vt:lpstr>
      <vt:lpstr>Slide 2</vt:lpstr>
      <vt:lpstr>حضرت علي عليه السلام : فضاي هر ظرفي در اثر محتوي خود تنگ‌تر مي‌شود</vt:lpstr>
      <vt:lpstr>Knowledge  یا Science</vt:lpstr>
      <vt:lpstr>دانش</vt:lpstr>
      <vt:lpstr>Slide 6</vt:lpstr>
      <vt:lpstr>تعريف مفاهيم پايه  (بر مبنای تعريف ها و طبقه بنديهای يونسکو و سند ملی توسعه بخش پژوهش وفناوری)</vt:lpstr>
      <vt:lpstr>دانشمند</vt:lpstr>
      <vt:lpstr>Slide 9</vt:lpstr>
      <vt:lpstr>Slide 10</vt:lpstr>
      <vt:lpstr>Slide 11</vt:lpstr>
      <vt:lpstr>Slide 12</vt:lpstr>
      <vt:lpstr>Slide 13</vt:lpstr>
      <vt:lpstr>Slide 14</vt:lpstr>
      <vt:lpstr>Slide 15</vt:lpstr>
      <vt:lpstr>Slide 16</vt:lpstr>
      <vt:lpstr>“We are here not to get all we can out of life for ourselves, but to try to make the lives of other happier.  It is not possible for anyone to have better opportunities to live this lesson than you will enjoy. The practice of medicine is an art, not a trade; a calling, not a business; a calling in which your heart will be exercised equally with your head.”</vt:lpstr>
      <vt:lpstr>Slide 18</vt:lpstr>
      <vt:lpstr>Slide 19</vt:lpstr>
      <vt:lpstr>Slide 20</vt:lpstr>
      <vt:lpstr>سبک زندگی دانشمند</vt:lpstr>
      <vt:lpstr>سلامت جسمی</vt:lpstr>
      <vt:lpstr>Slide 23</vt:lpstr>
      <vt:lpstr>سلامت جسمی</vt:lpstr>
      <vt:lpstr>Slide 25</vt:lpstr>
      <vt:lpstr>Slide 26</vt:lpstr>
      <vt:lpstr>Slide 27</vt:lpstr>
      <vt:lpstr>Slide 28</vt:lpstr>
      <vt:lpstr>Slide 29</vt:lpstr>
      <vt:lpstr>Slide 30</vt:lpstr>
      <vt:lpstr>Slide 31</vt:lpstr>
      <vt:lpstr>Slide 32</vt:lpstr>
      <vt:lpstr>Slide 33</vt:lpstr>
      <vt:lpstr>سلامت روانی و معنوی</vt:lpstr>
      <vt:lpstr>سلامت محتوایی</vt:lpstr>
      <vt:lpstr>Slide 36</vt:lpstr>
      <vt:lpstr>Slide 37</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سلامت جسمی پژوهشگر </dc:title>
  <dc:creator>ri-f507c014-f</dc:creator>
  <cp:lastModifiedBy>ri-f507c014-f</cp:lastModifiedBy>
  <cp:revision>23</cp:revision>
  <dcterms:created xsi:type="dcterms:W3CDTF">2013-09-23T07:50:43Z</dcterms:created>
  <dcterms:modified xsi:type="dcterms:W3CDTF">2014-11-08T07:16:02Z</dcterms:modified>
</cp:coreProperties>
</file>