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8" r:id="rId3"/>
    <p:sldId id="260" r:id="rId4"/>
    <p:sldId id="261" r:id="rId5"/>
    <p:sldId id="267" r:id="rId6"/>
    <p:sldId id="268" r:id="rId7"/>
    <p:sldId id="304" r:id="rId8"/>
    <p:sldId id="296" r:id="rId9"/>
    <p:sldId id="298" r:id="rId10"/>
    <p:sldId id="300" r:id="rId11"/>
    <p:sldId id="305" r:id="rId12"/>
    <p:sldId id="262" r:id="rId13"/>
    <p:sldId id="301" r:id="rId14"/>
    <p:sldId id="274" r:id="rId15"/>
    <p:sldId id="276" r:id="rId16"/>
    <p:sldId id="306" r:id="rId17"/>
    <p:sldId id="263" r:id="rId18"/>
    <p:sldId id="270" r:id="rId19"/>
    <p:sldId id="273" r:id="rId20"/>
    <p:sldId id="271" r:id="rId21"/>
    <p:sldId id="272" r:id="rId22"/>
    <p:sldId id="288" r:id="rId23"/>
    <p:sldId id="289" r:id="rId24"/>
    <p:sldId id="290" r:id="rId25"/>
    <p:sldId id="307" r:id="rId26"/>
    <p:sldId id="308" r:id="rId27"/>
    <p:sldId id="291" r:id="rId28"/>
    <p:sldId id="292" r:id="rId29"/>
    <p:sldId id="293" r:id="rId30"/>
    <p:sldId id="294" r:id="rId31"/>
    <p:sldId id="295"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3" d="100"/>
          <a:sy n="73" d="100"/>
        </p:scale>
        <p:origin x="-58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pPr/>
              <a:t>Sunday, September 24, 2017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pPr/>
              <a:t>Sunday, September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pPr/>
              <a:t>Sunday, September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pPr/>
              <a:t>Sunday, September 24, 2017</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pPr/>
              <a:t>Sunday, September 24, 2017</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pPr/>
              <a:t>Sunday, September 24, 2017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pPr/>
              <a:t>Sunday, September 24, 2017</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pPr/>
              <a:t>Sunday, September 24, 2017</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pPr/>
              <a:t>Sunday, September 24, 2017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pPr/>
              <a:t>Sunday, September 24, 2017</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pPr/>
              <a:t>Sunday, September 24, 2017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926" y="853440"/>
            <a:ext cx="7543800" cy="2152650"/>
          </a:xfrm>
        </p:spPr>
        <p:txBody>
          <a:bodyPr/>
          <a:lstStyle/>
          <a:p>
            <a:r>
              <a:rPr lang="en-US" dirty="0" smtClean="0"/>
              <a:t>Bilateral Adrenal </a:t>
            </a:r>
            <a:r>
              <a:rPr lang="en-US" dirty="0" smtClean="0"/>
              <a:t>incidentaloma </a:t>
            </a:r>
            <a:endParaRPr lang="en-US" dirty="0"/>
          </a:p>
        </p:txBody>
      </p:sp>
      <p:sp>
        <p:nvSpPr>
          <p:cNvPr id="3" name="Subtitle 2"/>
          <p:cNvSpPr>
            <a:spLocks noGrp="1"/>
          </p:cNvSpPr>
          <p:nvPr>
            <p:ph type="subTitle" idx="1"/>
          </p:nvPr>
        </p:nvSpPr>
        <p:spPr>
          <a:xfrm>
            <a:off x="2055224" y="3310174"/>
            <a:ext cx="6657702" cy="2372169"/>
          </a:xfrm>
        </p:spPr>
        <p:txBody>
          <a:bodyPr>
            <a:normAutofit fontScale="92500" lnSpcReduction="10000"/>
          </a:bodyPr>
          <a:lstStyle/>
          <a:p>
            <a:r>
              <a:rPr lang="en-US" b="1" dirty="0" smtClean="0"/>
              <a:t>Based on a 52 y/o female patient with bilatera</a:t>
            </a:r>
            <a:r>
              <a:rPr lang="en-US" b="1" dirty="0" smtClean="0"/>
              <a:t>l adrenal incidentaloma</a:t>
            </a:r>
          </a:p>
          <a:p>
            <a:endParaRPr lang="en-US" dirty="0" smtClean="0"/>
          </a:p>
          <a:p>
            <a:endParaRPr lang="en-US" dirty="0" smtClean="0"/>
          </a:p>
          <a:p>
            <a:r>
              <a:rPr lang="en-US" dirty="0" smtClean="0"/>
              <a:t>A.H</a:t>
            </a:r>
            <a:r>
              <a:rPr lang="en-US" dirty="0" smtClean="0"/>
              <a:t>. Ghanooni M.D.</a:t>
            </a:r>
          </a:p>
          <a:p>
            <a:r>
              <a:rPr lang="en-US" dirty="0" smtClean="0"/>
              <a:t>Fellow of </a:t>
            </a:r>
            <a:r>
              <a:rPr lang="en-US" dirty="0" smtClean="0"/>
              <a:t>Endocrinology in SBMU</a:t>
            </a:r>
            <a:endParaRPr lang="en-US" dirty="0" smtClean="0"/>
          </a:p>
          <a:p>
            <a:r>
              <a:rPr lang="en-US" dirty="0" err="1" smtClean="0"/>
              <a:t>Mehr</a:t>
            </a:r>
            <a:r>
              <a:rPr lang="en-US" dirty="0" smtClean="0"/>
              <a:t> 1396</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pPr/>
              <a:t>Monday, September 25,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xmlns="" val="390493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Radiographic features</a:t>
            </a:r>
          </a:p>
          <a:p>
            <a:r>
              <a:rPr lang="en-US" b="1" dirty="0" smtClean="0"/>
              <a:t>CT</a:t>
            </a:r>
          </a:p>
          <a:p>
            <a:pPr lvl="1">
              <a:buFont typeface="Arial" pitchFamily="34" charset="0"/>
              <a:buChar char="•"/>
            </a:pPr>
            <a:r>
              <a:rPr lang="en-US" dirty="0" smtClean="0"/>
              <a:t>CT often characteristically shows massively enlarged </a:t>
            </a:r>
            <a:r>
              <a:rPr lang="en-US" dirty="0" err="1" smtClean="0"/>
              <a:t>multinodular</a:t>
            </a:r>
            <a:r>
              <a:rPr lang="en-US" dirty="0" smtClean="0"/>
              <a:t> adrenal glands. The nodules tend to </a:t>
            </a:r>
            <a:r>
              <a:rPr lang="en-US" dirty="0" smtClean="0">
                <a:solidFill>
                  <a:srgbClr val="FFFF00"/>
                </a:solidFill>
              </a:rPr>
              <a:t>vary in size ranging between 1 and 5.5 cm</a:t>
            </a:r>
            <a:r>
              <a:rPr lang="en-US" dirty="0" smtClean="0"/>
              <a:t> and are generally </a:t>
            </a:r>
            <a:r>
              <a:rPr lang="en-US" u="sng" dirty="0" smtClean="0"/>
              <a:t>hypo-attenuating</a:t>
            </a:r>
            <a:r>
              <a:rPr lang="en-US" dirty="0" smtClean="0"/>
              <a:t> </a:t>
            </a:r>
            <a:r>
              <a:rPr lang="en-US" dirty="0" smtClean="0"/>
              <a:t>. </a:t>
            </a:r>
            <a:r>
              <a:rPr lang="en-US" dirty="0" smtClean="0"/>
              <a:t>There is also often distortion of the adrenal contour.</a:t>
            </a:r>
          </a:p>
          <a:p>
            <a:r>
              <a:rPr lang="en-US" b="1" dirty="0" smtClean="0"/>
              <a:t>MRI</a:t>
            </a:r>
          </a:p>
          <a:p>
            <a:pPr lvl="1">
              <a:buFont typeface="Arial" pitchFamily="34" charset="0"/>
              <a:buChar char="•"/>
            </a:pPr>
            <a:r>
              <a:rPr lang="en-US" b="1" dirty="0" smtClean="0"/>
              <a:t>T1</a:t>
            </a:r>
            <a:r>
              <a:rPr lang="en-US" b="1" dirty="0" smtClean="0"/>
              <a:t>:</a:t>
            </a:r>
            <a:r>
              <a:rPr lang="en-US" dirty="0" smtClean="0"/>
              <a:t> generally </a:t>
            </a:r>
            <a:r>
              <a:rPr lang="en-US" dirty="0" err="1" smtClean="0"/>
              <a:t>hypointense</a:t>
            </a:r>
            <a:r>
              <a:rPr lang="en-US" dirty="0" smtClean="0"/>
              <a:t> compared with the liver</a:t>
            </a:r>
          </a:p>
          <a:p>
            <a:pPr lvl="1">
              <a:buFont typeface="Arial" pitchFamily="34" charset="0"/>
              <a:buChar char="•"/>
            </a:pPr>
            <a:r>
              <a:rPr lang="en-US" b="1" dirty="0" smtClean="0"/>
              <a:t>T2:</a:t>
            </a:r>
            <a:r>
              <a:rPr lang="en-US" dirty="0" smtClean="0"/>
              <a:t> </a:t>
            </a:r>
            <a:r>
              <a:rPr lang="en-US" dirty="0" err="1" smtClean="0"/>
              <a:t>hyperintense</a:t>
            </a:r>
            <a:r>
              <a:rPr lang="en-US" dirty="0" smtClean="0"/>
              <a:t> compared with the liver </a:t>
            </a:r>
          </a:p>
          <a:p>
            <a:pPr lvl="1">
              <a:buFont typeface="Arial" pitchFamily="34" charset="0"/>
              <a:buChar char="•"/>
            </a:pPr>
            <a:r>
              <a:rPr lang="en-US" b="1" dirty="0" smtClean="0"/>
              <a:t>in-out phase imaging:</a:t>
            </a:r>
            <a:r>
              <a:rPr lang="en-US" dirty="0" smtClean="0"/>
              <a:t> nodules usually lose signal on out of phase imaging due to chemical shift from high intrinsic lipid content</a:t>
            </a:r>
            <a:endParaRPr lang="en-US" dirty="0"/>
          </a:p>
        </p:txBody>
      </p:sp>
      <p:sp>
        <p:nvSpPr>
          <p:cNvPr id="3" name="Title 2"/>
          <p:cNvSpPr>
            <a:spLocks noGrp="1"/>
          </p:cNvSpPr>
          <p:nvPr>
            <p:ph type="title"/>
          </p:nvPr>
        </p:nvSpPr>
        <p:spPr>
          <a:xfrm>
            <a:off x="881743" y="435429"/>
            <a:ext cx="7543800" cy="914400"/>
          </a:xfrm>
        </p:spPr>
        <p:txBody>
          <a:bodyPr/>
          <a:lstStyle/>
          <a:p>
            <a:r>
              <a:rPr lang="en-US" sz="3200" b="1" dirty="0" smtClean="0"/>
              <a:t>ACTH-independent </a:t>
            </a:r>
            <a:r>
              <a:rPr lang="en-US" sz="3200" b="1" dirty="0" err="1" smtClean="0"/>
              <a:t>macronodular</a:t>
            </a:r>
            <a:r>
              <a:rPr lang="en-US" sz="3200" b="1" dirty="0" smtClean="0"/>
              <a:t> </a:t>
            </a:r>
            <a:r>
              <a:rPr lang="en-US" sz="3200" b="1" dirty="0" err="1" smtClean="0"/>
              <a:t>adrenocortical</a:t>
            </a:r>
            <a:r>
              <a:rPr lang="en-US" sz="3200" b="1" dirty="0" smtClean="0"/>
              <a:t> hyperplasia</a:t>
            </a:r>
            <a:endParaRPr lang="en-US" sz="32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10</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574076"/>
            <a:ext cx="6096000" cy="3657599"/>
          </a:xfrm>
        </p:spPr>
        <p:txBody>
          <a:bodyPr/>
          <a:lstStyle/>
          <a:p>
            <a:pPr>
              <a:buFont typeface="Wingdings" pitchFamily="2" charset="2"/>
              <a:buChar char="Ø"/>
            </a:pPr>
            <a:r>
              <a:rPr lang="en-US" sz="2400" dirty="0" smtClean="0"/>
              <a:t>Subclinical Hypercortisolism</a:t>
            </a:r>
            <a:endParaRPr lang="en-US" dirty="0"/>
          </a:p>
        </p:txBody>
      </p:sp>
      <p:sp>
        <p:nvSpPr>
          <p:cNvPr id="3" name="Title 2"/>
          <p:cNvSpPr>
            <a:spLocks noGrp="1"/>
          </p:cNvSpPr>
          <p:nvPr>
            <p:ph type="title"/>
          </p:nvPr>
        </p:nvSpPr>
        <p:spPr>
          <a:xfrm>
            <a:off x="947058" y="1584960"/>
            <a:ext cx="7543800" cy="914400"/>
          </a:xfrm>
        </p:spPr>
        <p:txBody>
          <a:bodyPr/>
          <a:lstStyle/>
          <a:p>
            <a:r>
              <a:rPr lang="en-US" sz="2800" dirty="0" smtClean="0"/>
              <a:t>Is there a probable hormonal dysfunction for our patient? </a:t>
            </a:r>
            <a:endParaRPr lang="en-US" sz="28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11</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4376057"/>
          </a:xfrm>
        </p:spPr>
        <p:txBody>
          <a:bodyPr>
            <a:normAutofit/>
          </a:bodyPr>
          <a:lstStyle/>
          <a:p>
            <a:r>
              <a:rPr lang="en-US" dirty="0" smtClean="0"/>
              <a:t>Defines the presence of one or more abnormalities in cortisol secretion in patients who do not present features of overt Cushing’s syndrome.</a:t>
            </a:r>
          </a:p>
          <a:p>
            <a:endParaRPr lang="en-US" dirty="0" smtClean="0"/>
          </a:p>
          <a:p>
            <a:r>
              <a:rPr lang="en-US" dirty="0" smtClean="0"/>
              <a:t>The prevalence of subclinical hypercortisolism </a:t>
            </a:r>
            <a:r>
              <a:rPr lang="en-US" u="sng" dirty="0" smtClean="0"/>
              <a:t>7% to 8% </a:t>
            </a:r>
            <a:r>
              <a:rPr lang="en-US" dirty="0" smtClean="0"/>
              <a:t>possibly higher in the </a:t>
            </a:r>
            <a:r>
              <a:rPr lang="en-US" u="sng" dirty="0" smtClean="0"/>
              <a:t>Japanese population </a:t>
            </a:r>
            <a:r>
              <a:rPr lang="en-US" dirty="0" smtClean="0"/>
              <a:t>and in </a:t>
            </a:r>
            <a:r>
              <a:rPr lang="en-US" u="sng" dirty="0" smtClean="0"/>
              <a:t>bilateral lesions.</a:t>
            </a:r>
          </a:p>
          <a:p>
            <a:endParaRPr lang="en-US" dirty="0" smtClean="0"/>
          </a:p>
          <a:p>
            <a:r>
              <a:rPr lang="en-US" dirty="0" smtClean="0">
                <a:solidFill>
                  <a:srgbClr val="FFFF00"/>
                </a:solidFill>
              </a:rPr>
              <a:t>urinary free cortisol</a:t>
            </a:r>
            <a:r>
              <a:rPr lang="en-US" dirty="0" smtClean="0"/>
              <a:t> appeared to provide poor accuracy for the diagnosis of subclinical hypercortisolism, whereas other tests, that is, </a:t>
            </a:r>
            <a:r>
              <a:rPr lang="en-US" dirty="0" smtClean="0">
                <a:solidFill>
                  <a:srgbClr val="FFFF00"/>
                </a:solidFill>
              </a:rPr>
              <a:t>1-mg overnight suppression test </a:t>
            </a:r>
            <a:r>
              <a:rPr lang="en-US" dirty="0" smtClean="0"/>
              <a:t>or </a:t>
            </a:r>
            <a:r>
              <a:rPr lang="en-US" dirty="0" smtClean="0">
                <a:solidFill>
                  <a:srgbClr val="FFFF00"/>
                </a:solidFill>
              </a:rPr>
              <a:t>late night salivary </a:t>
            </a:r>
            <a:r>
              <a:rPr lang="en-US" dirty="0" smtClean="0"/>
              <a:t>cortisol, have gained greater acceptance.</a:t>
            </a:r>
            <a:endParaRPr lang="en-US" dirty="0"/>
          </a:p>
        </p:txBody>
      </p:sp>
      <p:sp>
        <p:nvSpPr>
          <p:cNvPr id="3" name="Title 2"/>
          <p:cNvSpPr>
            <a:spLocks noGrp="1"/>
          </p:cNvSpPr>
          <p:nvPr>
            <p:ph type="title"/>
          </p:nvPr>
        </p:nvSpPr>
        <p:spPr>
          <a:xfrm>
            <a:off x="881743" y="435429"/>
            <a:ext cx="7543800" cy="914400"/>
          </a:xfrm>
        </p:spPr>
        <p:txBody>
          <a:bodyPr/>
          <a:lstStyle/>
          <a:p>
            <a:r>
              <a:rPr lang="en-US" sz="2800" b="1" dirty="0" smtClean="0"/>
              <a:t>Subclinical Hypercortisolism or Subclinical</a:t>
            </a:r>
            <a:br>
              <a:rPr lang="en-US" sz="2800" b="1" dirty="0" smtClean="0"/>
            </a:br>
            <a:r>
              <a:rPr lang="en-US" sz="2800" b="1" dirty="0" smtClean="0"/>
              <a:t>Cushing’s Syndrome</a:t>
            </a:r>
            <a:endParaRPr lang="en-US" sz="28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12</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dirty="0" smtClean="0"/>
              <a:t>may lead to detrimental clinical consequences: </a:t>
            </a:r>
          </a:p>
          <a:p>
            <a:pPr lvl="1">
              <a:buFont typeface="Wingdings" pitchFamily="2" charset="2"/>
              <a:buChar char="ü"/>
            </a:pPr>
            <a:r>
              <a:rPr lang="en-US" dirty="0" smtClean="0"/>
              <a:t>increased prevalence of obesity,</a:t>
            </a:r>
          </a:p>
          <a:p>
            <a:pPr lvl="1">
              <a:buFont typeface="Wingdings" pitchFamily="2" charset="2"/>
              <a:buChar char="ü"/>
            </a:pPr>
            <a:r>
              <a:rPr lang="en-US" dirty="0" smtClean="0"/>
              <a:t>hypertension, </a:t>
            </a:r>
          </a:p>
          <a:p>
            <a:pPr lvl="1">
              <a:buFont typeface="Wingdings" pitchFamily="2" charset="2"/>
              <a:buChar char="ü"/>
            </a:pPr>
            <a:r>
              <a:rPr lang="en-US" dirty="0" smtClean="0"/>
              <a:t>impaired glucose and lipid metabolism,</a:t>
            </a:r>
          </a:p>
          <a:p>
            <a:pPr lvl="1">
              <a:buFont typeface="Wingdings" pitchFamily="2" charset="2"/>
              <a:buChar char="ü"/>
            </a:pPr>
            <a:r>
              <a:rPr lang="en-US" dirty="0" smtClean="0"/>
              <a:t>insulin resistance, </a:t>
            </a:r>
          </a:p>
          <a:p>
            <a:pPr lvl="1">
              <a:buFont typeface="Wingdings" pitchFamily="2" charset="2"/>
              <a:buChar char="ü"/>
            </a:pPr>
            <a:r>
              <a:rPr lang="en-US" dirty="0" smtClean="0"/>
              <a:t>increased cardiovascular risk</a:t>
            </a:r>
          </a:p>
          <a:p>
            <a:pPr lvl="1">
              <a:buFont typeface="Wingdings" pitchFamily="2" charset="2"/>
              <a:buChar char="ü"/>
            </a:pPr>
            <a:r>
              <a:rPr lang="en-US" dirty="0" smtClean="0"/>
              <a:t>increased appearance of cardiovascular-metabolic complications over time.</a:t>
            </a:r>
          </a:p>
          <a:p>
            <a:pPr lvl="1">
              <a:buFont typeface="Wingdings" pitchFamily="2" charset="2"/>
              <a:buChar char="ü"/>
            </a:pPr>
            <a:r>
              <a:rPr lang="en-US" dirty="0" smtClean="0"/>
              <a:t>Indeed, the degree of cortisol derangement is</a:t>
            </a:r>
          </a:p>
          <a:p>
            <a:pPr lvl="1">
              <a:buFont typeface="Wingdings" pitchFamily="2" charset="2"/>
              <a:buChar char="ü"/>
            </a:pPr>
            <a:r>
              <a:rPr lang="en-US" dirty="0" smtClean="0"/>
              <a:t>bone mineral loss and vertebral fractures</a:t>
            </a:r>
          </a:p>
        </p:txBody>
      </p:sp>
      <p:sp>
        <p:nvSpPr>
          <p:cNvPr id="3" name="Title 2"/>
          <p:cNvSpPr>
            <a:spLocks noGrp="1"/>
          </p:cNvSpPr>
          <p:nvPr>
            <p:ph type="title"/>
          </p:nvPr>
        </p:nvSpPr>
        <p:spPr>
          <a:xfrm>
            <a:off x="881743" y="435429"/>
            <a:ext cx="7543800" cy="914400"/>
          </a:xfrm>
        </p:spPr>
        <p:txBody>
          <a:bodyPr/>
          <a:lstStyle/>
          <a:p>
            <a:r>
              <a:rPr lang="en-US" sz="3200" dirty="0" smtClean="0"/>
              <a:t>Clinical Relevance of Subclinical Hypercortisolism</a:t>
            </a:r>
            <a:endParaRPr lang="en-US" sz="32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13</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4376057"/>
            <a:ext cx="7903028" cy="2037806"/>
          </a:xfrm>
        </p:spPr>
        <p:txBody>
          <a:bodyPr>
            <a:normAutofit fontScale="92500" lnSpcReduction="20000"/>
          </a:bodyPr>
          <a:lstStyle/>
          <a:p>
            <a:r>
              <a:rPr lang="en-US" dirty="0" smtClean="0"/>
              <a:t>a </a:t>
            </a:r>
            <a:r>
              <a:rPr lang="en-US" dirty="0" smtClean="0"/>
              <a:t>national survey on </a:t>
            </a:r>
            <a:r>
              <a:rPr lang="en-US" dirty="0" smtClean="0"/>
              <a:t>occasionally discovered </a:t>
            </a:r>
            <a:r>
              <a:rPr lang="en-US" dirty="0" smtClean="0"/>
              <a:t>adrenal masses [adrenal </a:t>
            </a:r>
            <a:r>
              <a:rPr lang="en-US" dirty="0" err="1" smtClean="0"/>
              <a:t>incidentalomas</a:t>
            </a:r>
            <a:r>
              <a:rPr lang="en-US" dirty="0" smtClean="0"/>
              <a:t> (AI)] </a:t>
            </a:r>
            <a:endParaRPr lang="en-US" dirty="0" smtClean="0"/>
          </a:p>
          <a:p>
            <a:r>
              <a:rPr lang="en-US" dirty="0" err="1" smtClean="0"/>
              <a:t>Multicentric</a:t>
            </a:r>
            <a:r>
              <a:rPr lang="en-US" dirty="0" smtClean="0"/>
              <a:t> and </a:t>
            </a:r>
            <a:r>
              <a:rPr lang="en-US" dirty="0" smtClean="0"/>
              <a:t>retrospective </a:t>
            </a:r>
            <a:r>
              <a:rPr lang="en-US" dirty="0" smtClean="0"/>
              <a:t>evaluation</a:t>
            </a:r>
          </a:p>
          <a:p>
            <a:r>
              <a:rPr lang="en-US" dirty="0" smtClean="0"/>
              <a:t>includes </a:t>
            </a:r>
            <a:r>
              <a:rPr lang="en-US" u="sng" dirty="0" smtClean="0"/>
              <a:t>1096 cases </a:t>
            </a:r>
            <a:r>
              <a:rPr lang="en-US" dirty="0" smtClean="0"/>
              <a:t>collected in 26 centers between 1980 and </a:t>
            </a:r>
            <a:r>
              <a:rPr lang="en-US" dirty="0" smtClean="0"/>
              <a:t>1995</a:t>
            </a:r>
          </a:p>
          <a:p>
            <a:r>
              <a:rPr lang="en-US" u="sng" dirty="0" smtClean="0"/>
              <a:t>85%</a:t>
            </a:r>
            <a:r>
              <a:rPr lang="en-US" dirty="0" smtClean="0"/>
              <a:t> of the masses were </a:t>
            </a:r>
            <a:r>
              <a:rPr lang="en-US" dirty="0" err="1" smtClean="0"/>
              <a:t>nonhypersecretory</a:t>
            </a:r>
            <a:r>
              <a:rPr lang="en-US" dirty="0" smtClean="0"/>
              <a:t>, </a:t>
            </a:r>
            <a:r>
              <a:rPr lang="en-US" u="sng" dirty="0" smtClean="0">
                <a:solidFill>
                  <a:srgbClr val="FFFF00"/>
                </a:solidFill>
              </a:rPr>
              <a:t>9.2%</a:t>
            </a:r>
            <a:r>
              <a:rPr lang="en-US" dirty="0" smtClean="0"/>
              <a:t> </a:t>
            </a:r>
            <a:r>
              <a:rPr lang="en-US" dirty="0" smtClean="0"/>
              <a:t>were defined </a:t>
            </a:r>
            <a:r>
              <a:rPr lang="en-US" dirty="0" smtClean="0"/>
              <a:t>as subclinical Cushing’s syndrome, </a:t>
            </a:r>
            <a:r>
              <a:rPr lang="en-US" u="sng" dirty="0" smtClean="0"/>
              <a:t>4.2%</a:t>
            </a:r>
            <a:r>
              <a:rPr lang="en-US" dirty="0" smtClean="0"/>
              <a:t> were </a:t>
            </a:r>
            <a:r>
              <a:rPr lang="en-US" dirty="0" err="1" smtClean="0"/>
              <a:t>pheochromocytomas</a:t>
            </a:r>
            <a:r>
              <a:rPr lang="en-US" dirty="0" smtClean="0"/>
              <a:t>, and </a:t>
            </a:r>
            <a:r>
              <a:rPr lang="en-US" u="sng" dirty="0" smtClean="0"/>
              <a:t>1.6%</a:t>
            </a:r>
            <a:r>
              <a:rPr lang="en-US" dirty="0" smtClean="0"/>
              <a:t> were </a:t>
            </a:r>
            <a:r>
              <a:rPr lang="en-US" dirty="0" err="1" smtClean="0"/>
              <a:t>aldosteronomas</a:t>
            </a:r>
            <a:endParaRPr lang="en-US" dirty="0"/>
          </a:p>
        </p:txBody>
      </p:sp>
      <p:sp>
        <p:nvSpPr>
          <p:cNvPr id="3" name="Title 2"/>
          <p:cNvSpPr>
            <a:spLocks noGrp="1"/>
          </p:cNvSpPr>
          <p:nvPr>
            <p:ph type="title"/>
          </p:nvPr>
        </p:nvSpPr>
        <p:spPr>
          <a:xfrm>
            <a:off x="881743" y="435429"/>
            <a:ext cx="7543800" cy="914400"/>
          </a:xfrm>
        </p:spPr>
        <p:txBody>
          <a:bodyPr/>
          <a:lstStyle/>
          <a:p>
            <a:endParaRPr lang="en-US"/>
          </a:p>
        </p:txBody>
      </p:sp>
      <p:pic>
        <p:nvPicPr>
          <p:cNvPr id="7" name="Picture 2"/>
          <p:cNvPicPr>
            <a:picLocks noChangeAspect="1" noChangeArrowheads="1"/>
          </p:cNvPicPr>
          <p:nvPr/>
        </p:nvPicPr>
        <p:blipFill>
          <a:blip r:embed="rId2" cstate="print"/>
          <a:srcRect/>
          <a:stretch>
            <a:fillRect/>
          </a:stretch>
        </p:blipFill>
        <p:spPr bwMode="auto">
          <a:xfrm>
            <a:off x="209550" y="323170"/>
            <a:ext cx="8934450" cy="399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15</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873023" y="235132"/>
            <a:ext cx="5267325" cy="37242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0" y="4191015"/>
            <a:ext cx="9144000" cy="19984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dirty="0" smtClean="0"/>
              <a:t>on </a:t>
            </a:r>
            <a:r>
              <a:rPr lang="en-US" dirty="0" smtClean="0"/>
              <a:t>adrenal </a:t>
            </a:r>
            <a:r>
              <a:rPr lang="en-US" dirty="0" err="1" smtClean="0"/>
              <a:t>incidentalomas</a:t>
            </a:r>
            <a:r>
              <a:rPr lang="en-US" dirty="0" smtClean="0"/>
              <a:t>, </a:t>
            </a:r>
            <a:r>
              <a:rPr lang="en-US" dirty="0" smtClean="0">
                <a:solidFill>
                  <a:srgbClr val="FFFF00"/>
                </a:solidFill>
              </a:rPr>
              <a:t>lack of cortisol </a:t>
            </a:r>
            <a:r>
              <a:rPr lang="en-US" dirty="0" smtClean="0">
                <a:solidFill>
                  <a:srgbClr val="FFFF00"/>
                </a:solidFill>
              </a:rPr>
              <a:t>suppression by </a:t>
            </a:r>
            <a:r>
              <a:rPr lang="en-US" dirty="0" smtClean="0">
                <a:solidFill>
                  <a:srgbClr val="FFFF00"/>
                </a:solidFill>
              </a:rPr>
              <a:t>1 mg DST associated with a low plasma </a:t>
            </a:r>
            <a:r>
              <a:rPr lang="en-US" dirty="0" smtClean="0">
                <a:solidFill>
                  <a:srgbClr val="FFFF00"/>
                </a:solidFill>
              </a:rPr>
              <a:t>ACTH </a:t>
            </a:r>
            <a:r>
              <a:rPr lang="en-US" dirty="0" smtClean="0"/>
              <a:t>was </a:t>
            </a:r>
            <a:r>
              <a:rPr lang="en-US" dirty="0" smtClean="0"/>
              <a:t>found to be the </a:t>
            </a:r>
            <a:r>
              <a:rPr lang="en-US" u="sng" dirty="0" smtClean="0">
                <a:solidFill>
                  <a:srgbClr val="FFFF00"/>
                </a:solidFill>
              </a:rPr>
              <a:t>most reliable index </a:t>
            </a:r>
            <a:r>
              <a:rPr lang="en-US" dirty="0" smtClean="0"/>
              <a:t>of </a:t>
            </a:r>
            <a:r>
              <a:rPr lang="en-US" dirty="0" smtClean="0"/>
              <a:t>subclinical hypercortisolism</a:t>
            </a:r>
            <a:r>
              <a:rPr lang="en-US" dirty="0" smtClean="0"/>
              <a:t>,</a:t>
            </a:r>
            <a:endParaRPr lang="en-US" dirty="0"/>
          </a:p>
        </p:txBody>
      </p:sp>
      <p:sp>
        <p:nvSpPr>
          <p:cNvPr id="3" name="Title 2"/>
          <p:cNvSpPr>
            <a:spLocks noGrp="1"/>
          </p:cNvSpPr>
          <p:nvPr>
            <p:ph type="title"/>
          </p:nvPr>
        </p:nvSpPr>
        <p:spPr>
          <a:xfrm>
            <a:off x="881743" y="435429"/>
            <a:ext cx="7543800" cy="914400"/>
          </a:xfrm>
        </p:spPr>
        <p:txBody>
          <a:bodyPr/>
          <a:lstStyle/>
          <a:p>
            <a:r>
              <a:rPr lang="en-US" sz="3600" dirty="0" smtClean="0"/>
              <a:t>Key message</a:t>
            </a:r>
            <a:endParaRPr lang="en-US" sz="36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16</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011" y="3827417"/>
            <a:ext cx="7903028" cy="2664823"/>
          </a:xfrm>
        </p:spPr>
        <p:txBody>
          <a:bodyPr>
            <a:normAutofit lnSpcReduction="10000"/>
          </a:bodyPr>
          <a:lstStyle/>
          <a:p>
            <a:r>
              <a:rPr lang="en-US" dirty="0" smtClean="0"/>
              <a:t>Objective: To assess currently available evidence on adrenal incidentaloma and provide recommendations for clinical practice.</a:t>
            </a:r>
          </a:p>
          <a:p>
            <a:r>
              <a:rPr lang="en-US" dirty="0" smtClean="0"/>
              <a:t>Design: A panel of experts (appointed by the Italian Association of Clinical Endocrinologists (AME)) appraised the methodological quality of the relevant studies, summarized their results, and discussed the evidence reports to find consensus.</a:t>
            </a:r>
            <a:endParaRPr lang="en-US" dirty="0"/>
          </a:p>
        </p:txBody>
      </p:sp>
      <p:sp>
        <p:nvSpPr>
          <p:cNvPr id="3" name="Title 2"/>
          <p:cNvSpPr>
            <a:spLocks noGrp="1"/>
          </p:cNvSpPr>
          <p:nvPr>
            <p:ph type="title"/>
          </p:nvPr>
        </p:nvSpPr>
        <p:spPr>
          <a:xfrm>
            <a:off x="881743" y="435429"/>
            <a:ext cx="7543800" cy="914400"/>
          </a:xfrm>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17</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362865"/>
            <a:ext cx="9144000" cy="3388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18</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rot="5400000">
            <a:off x="1336522" y="-1106232"/>
            <a:ext cx="6479180" cy="9135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19</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2434157"/>
            <a:ext cx="9144000" cy="21854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i="1" dirty="0" smtClean="0"/>
              <a:t>Adrenal incidentaloma refers to the casual detection of </a:t>
            </a:r>
            <a:r>
              <a:rPr lang="en-US" dirty="0" smtClean="0"/>
              <a:t>an adrenal lesion during imaging performed for reasons unrelated to adrenal disease</a:t>
            </a:r>
            <a:r>
              <a:rPr lang="en-US" dirty="0" smtClean="0"/>
              <a:t>. </a:t>
            </a:r>
            <a:r>
              <a:rPr lang="en-US" dirty="0" smtClean="0"/>
              <a:t>There is large consensus that this </a:t>
            </a:r>
            <a:r>
              <a:rPr lang="en-US" dirty="0" smtClean="0">
                <a:solidFill>
                  <a:srgbClr val="FFFF00"/>
                </a:solidFill>
              </a:rPr>
              <a:t>definition</a:t>
            </a:r>
            <a:r>
              <a:rPr lang="en-US" dirty="0" smtClean="0"/>
              <a:t> applies to </a:t>
            </a:r>
            <a:r>
              <a:rPr lang="en-US" u="sng" dirty="0" smtClean="0"/>
              <a:t>adrenal nodules of at least 1 cm</a:t>
            </a:r>
            <a:r>
              <a:rPr lang="en-US" dirty="0" smtClean="0"/>
              <a:t>. </a:t>
            </a:r>
            <a:endParaRPr lang="en-US" dirty="0" smtClean="0"/>
          </a:p>
          <a:p>
            <a:endParaRPr lang="en-US" dirty="0" smtClean="0"/>
          </a:p>
          <a:p>
            <a:r>
              <a:rPr lang="en-US" dirty="0" smtClean="0"/>
              <a:t>In routine clinical practice, the prevalence of adrenal incidentaloma in upper abdominal CT scanning is around </a:t>
            </a:r>
            <a:r>
              <a:rPr lang="en-US" dirty="0" smtClean="0">
                <a:solidFill>
                  <a:srgbClr val="FFFF00"/>
                </a:solidFill>
              </a:rPr>
              <a:t>1%</a:t>
            </a:r>
            <a:r>
              <a:rPr lang="en-US" dirty="0" smtClean="0"/>
              <a:t> in young individuals and higher in older individuals (i.e., </a:t>
            </a:r>
            <a:r>
              <a:rPr lang="en-US" dirty="0" smtClean="0">
                <a:solidFill>
                  <a:srgbClr val="FFFF00"/>
                </a:solidFill>
              </a:rPr>
              <a:t>3%</a:t>
            </a:r>
            <a:r>
              <a:rPr lang="en-US" dirty="0" smtClean="0"/>
              <a:t> at 50 years of age and up to </a:t>
            </a:r>
            <a:r>
              <a:rPr lang="en-US" dirty="0" smtClean="0">
                <a:solidFill>
                  <a:srgbClr val="FFFF00"/>
                </a:solidFill>
              </a:rPr>
              <a:t>15%</a:t>
            </a:r>
            <a:r>
              <a:rPr lang="en-US" dirty="0" smtClean="0"/>
              <a:t> after 70 years of age</a:t>
            </a:r>
            <a:r>
              <a:rPr lang="en-US" dirty="0" smtClean="0"/>
              <a:t>). </a:t>
            </a:r>
            <a:endParaRPr lang="en-US" dirty="0"/>
          </a:p>
        </p:txBody>
      </p:sp>
      <p:sp>
        <p:nvSpPr>
          <p:cNvPr id="3" name="Title 2"/>
          <p:cNvSpPr>
            <a:spLocks noGrp="1"/>
          </p:cNvSpPr>
          <p:nvPr>
            <p:ph type="title"/>
          </p:nvPr>
        </p:nvSpPr>
        <p:spPr>
          <a:xfrm>
            <a:off x="881743" y="435429"/>
            <a:ext cx="7543800" cy="914400"/>
          </a:xfrm>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Monday, September 25,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20</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rot="5400000">
            <a:off x="2911810" y="-874005"/>
            <a:ext cx="3310688" cy="9134308"/>
          </a:xfrm>
          <a:prstGeom prst="rect">
            <a:avLst/>
          </a:prstGeom>
          <a:noFill/>
          <a:ln w="9525">
            <a:noFill/>
            <a:miter lim="800000"/>
            <a:headEnd/>
            <a:tailEnd/>
          </a:ln>
          <a:effectLst/>
        </p:spPr>
      </p:pic>
      <p:cxnSp>
        <p:nvCxnSpPr>
          <p:cNvPr id="9" name="Straight Connector 8"/>
          <p:cNvCxnSpPr/>
          <p:nvPr/>
        </p:nvCxnSpPr>
        <p:spPr>
          <a:xfrm>
            <a:off x="1489166" y="2194560"/>
            <a:ext cx="1358537" cy="1"/>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21</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0" y="1789611"/>
            <a:ext cx="9177264" cy="35777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pPr marL="274320" lvl="2">
              <a:buFont typeface="Wingdings" pitchFamily="2" charset="2"/>
              <a:buChar char=""/>
            </a:pPr>
            <a:r>
              <a:rPr lang="en-US" sz="2400" dirty="0" smtClean="0"/>
              <a:t>Hypercortisolism</a:t>
            </a:r>
            <a:r>
              <a:rPr lang="en-US" sz="2400" dirty="0" smtClean="0"/>
              <a:t> </a:t>
            </a:r>
            <a:r>
              <a:rPr lang="en-US" sz="2400" dirty="0" smtClean="0"/>
              <a:t> +  </a:t>
            </a:r>
            <a:r>
              <a:rPr lang="en-US" sz="2400" dirty="0" err="1" smtClean="0"/>
              <a:t>macronodular</a:t>
            </a:r>
            <a:r>
              <a:rPr lang="en-US" sz="2400" dirty="0" smtClean="0"/>
              <a:t> </a:t>
            </a:r>
            <a:r>
              <a:rPr lang="en-US" sz="2400" dirty="0" smtClean="0"/>
              <a:t>adrenal </a:t>
            </a:r>
            <a:r>
              <a:rPr lang="en-US" sz="2400" dirty="0" smtClean="0"/>
              <a:t>hyperplasia + low ACTH</a:t>
            </a:r>
          </a:p>
          <a:p>
            <a:pPr marL="274320" lvl="2">
              <a:buFont typeface="Wingdings" pitchFamily="2" charset="2"/>
              <a:buChar char=""/>
            </a:pPr>
            <a:endParaRPr lang="en-US" sz="2400" dirty="0" smtClean="0"/>
          </a:p>
          <a:p>
            <a:pPr marL="274320" lvl="2">
              <a:buFont typeface="Wingdings" pitchFamily="2" charset="2"/>
              <a:buChar char=""/>
            </a:pPr>
            <a:endParaRPr lang="en-US" sz="2400" dirty="0" smtClean="0"/>
          </a:p>
          <a:p>
            <a:pPr marL="274320" lvl="2">
              <a:buFont typeface="Wingdings" pitchFamily="2" charset="2"/>
              <a:buChar char=""/>
            </a:pPr>
            <a:endParaRPr lang="en-US" sz="2400" dirty="0" smtClean="0"/>
          </a:p>
          <a:p>
            <a:pPr marL="274320" lvl="2">
              <a:buFont typeface="Wingdings" pitchFamily="2" charset="2"/>
              <a:buChar char=""/>
            </a:pPr>
            <a:r>
              <a:rPr lang="en-US" sz="2400" dirty="0" smtClean="0"/>
              <a:t>ACTH-independent </a:t>
            </a:r>
            <a:r>
              <a:rPr lang="en-US" sz="2400" dirty="0" err="1" smtClean="0"/>
              <a:t>macronodular</a:t>
            </a:r>
            <a:r>
              <a:rPr lang="en-US" sz="2400" dirty="0" smtClean="0"/>
              <a:t> </a:t>
            </a:r>
            <a:r>
              <a:rPr lang="en-US" sz="2400" dirty="0" err="1" smtClean="0"/>
              <a:t>adrenocortical</a:t>
            </a:r>
            <a:r>
              <a:rPr lang="en-US" sz="2400" dirty="0" smtClean="0"/>
              <a:t> hyperplasia (AIMAH) </a:t>
            </a:r>
          </a:p>
          <a:p>
            <a:pPr marL="274320" lvl="2">
              <a:buNone/>
            </a:pPr>
            <a:endParaRPr lang="en-US" sz="2000" dirty="0" smtClean="0"/>
          </a:p>
        </p:txBody>
      </p:sp>
      <p:sp>
        <p:nvSpPr>
          <p:cNvPr id="3" name="Title 2"/>
          <p:cNvSpPr>
            <a:spLocks noGrp="1"/>
          </p:cNvSpPr>
          <p:nvPr>
            <p:ph type="title"/>
          </p:nvPr>
        </p:nvSpPr>
        <p:spPr>
          <a:xfrm>
            <a:off x="881743" y="435429"/>
            <a:ext cx="7543800" cy="914400"/>
          </a:xfrm>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Right Arrow 6"/>
          <p:cNvSpPr/>
          <p:nvPr/>
        </p:nvSpPr>
        <p:spPr>
          <a:xfrm rot="5400000">
            <a:off x="2893421" y="3298371"/>
            <a:ext cx="1064623" cy="280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dirty="0" smtClean="0"/>
              <a:t>is an </a:t>
            </a:r>
            <a:r>
              <a:rPr lang="en-US" b="1" dirty="0" smtClean="0"/>
              <a:t>uncommon</a:t>
            </a:r>
            <a:r>
              <a:rPr lang="en-US" dirty="0" smtClean="0"/>
              <a:t> cause (&lt;2 percent) of endogenous Cushing's </a:t>
            </a:r>
            <a:r>
              <a:rPr lang="en-US" dirty="0" smtClean="0"/>
              <a:t>syndrome</a:t>
            </a:r>
          </a:p>
          <a:p>
            <a:r>
              <a:rPr lang="en-US" dirty="0" smtClean="0"/>
              <a:t>Salient features of hypercortisolism due to </a:t>
            </a:r>
            <a:r>
              <a:rPr lang="en-US" dirty="0" smtClean="0"/>
              <a:t>AIMAH are </a:t>
            </a:r>
            <a:r>
              <a:rPr lang="en-US" dirty="0" smtClean="0"/>
              <a:t>a later age at diagnosis (usually around 50 years </a:t>
            </a:r>
            <a:r>
              <a:rPr lang="en-US" dirty="0" smtClean="0"/>
              <a:t>of age)</a:t>
            </a:r>
          </a:p>
          <a:p>
            <a:r>
              <a:rPr lang="en-US" dirty="0" smtClean="0"/>
              <a:t>unusually long time </a:t>
            </a:r>
            <a:r>
              <a:rPr lang="en-US" dirty="0" smtClean="0"/>
              <a:t>to diagnosis—on average 4 years from the </a:t>
            </a:r>
            <a:r>
              <a:rPr lang="en-US" dirty="0" smtClean="0"/>
              <a:t>appearance of </a:t>
            </a:r>
            <a:r>
              <a:rPr lang="en-US" dirty="0" smtClean="0"/>
              <a:t>the first symptoms, </a:t>
            </a:r>
            <a:r>
              <a:rPr lang="en-US" dirty="0" smtClean="0"/>
              <a:t>compared to 2 years for cortisol-secreting adenomas.</a:t>
            </a:r>
          </a:p>
          <a:p>
            <a:r>
              <a:rPr lang="en-US" dirty="0" smtClean="0"/>
              <a:t>Full-blown </a:t>
            </a:r>
            <a:r>
              <a:rPr lang="en-US" dirty="0" smtClean="0"/>
              <a:t>hypercortisolism may </a:t>
            </a:r>
            <a:r>
              <a:rPr lang="en-US" dirty="0" smtClean="0"/>
              <a:t>develop even 6 to 7 years after the </a:t>
            </a:r>
            <a:r>
              <a:rPr lang="en-US" dirty="0" smtClean="0"/>
              <a:t>incidental detection </a:t>
            </a:r>
            <a:r>
              <a:rPr lang="en-US" dirty="0" smtClean="0"/>
              <a:t>of bilateral adrenal masses</a:t>
            </a:r>
            <a:endParaRPr lang="en-US" dirty="0"/>
          </a:p>
        </p:txBody>
      </p:sp>
      <p:sp>
        <p:nvSpPr>
          <p:cNvPr id="3" name="Title 2"/>
          <p:cNvSpPr>
            <a:spLocks noGrp="1"/>
          </p:cNvSpPr>
          <p:nvPr>
            <p:ph type="title"/>
          </p:nvPr>
        </p:nvSpPr>
        <p:spPr>
          <a:xfrm>
            <a:off x="881743" y="435429"/>
            <a:ext cx="7543800" cy="914400"/>
          </a:xfrm>
        </p:spPr>
        <p:txBody>
          <a:bodyPr/>
          <a:lstStyle/>
          <a:p>
            <a:r>
              <a:rPr lang="en-US" sz="2800" b="1" dirty="0" smtClean="0"/>
              <a:t>ACTH-independent bilateral </a:t>
            </a:r>
            <a:r>
              <a:rPr lang="en-US" sz="2800" b="1" dirty="0" err="1" smtClean="0"/>
              <a:t>macronodular</a:t>
            </a:r>
            <a:r>
              <a:rPr lang="en-US" sz="2800" b="1" dirty="0" smtClean="0"/>
              <a:t> adrenal hyperplasia (AIMAH)</a:t>
            </a:r>
            <a:endParaRPr lang="en-US" sz="2800" b="1"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23</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Legitimate Adrenal Growth Factor</a:t>
            </a:r>
          </a:p>
          <a:p>
            <a:pPr lvl="1"/>
            <a:r>
              <a:rPr lang="en-US" dirty="0" smtClean="0"/>
              <a:t>Adrenal hyperplasia was initially believed to result </a:t>
            </a:r>
            <a:r>
              <a:rPr lang="en-US" dirty="0" smtClean="0"/>
              <a:t>from prolonged </a:t>
            </a:r>
            <a:r>
              <a:rPr lang="en-US" dirty="0" smtClean="0"/>
              <a:t>stimulation by ACTH followed by </a:t>
            </a:r>
            <a:r>
              <a:rPr lang="en-US" dirty="0" smtClean="0"/>
              <a:t>autonomy of </a:t>
            </a:r>
            <a:r>
              <a:rPr lang="en-US" dirty="0" smtClean="0"/>
              <a:t>adrenal secretion</a:t>
            </a:r>
            <a:r>
              <a:rPr lang="en-US" dirty="0" smtClean="0"/>
              <a:t>.</a:t>
            </a:r>
          </a:p>
          <a:p>
            <a:r>
              <a:rPr lang="en-US" b="1" dirty="0" smtClean="0"/>
              <a:t>Illicit Adrenal Receptors</a:t>
            </a:r>
          </a:p>
          <a:p>
            <a:pPr lvl="1"/>
            <a:r>
              <a:rPr lang="en-US" dirty="0" smtClean="0"/>
              <a:t>The capacity of </a:t>
            </a:r>
            <a:r>
              <a:rPr lang="en-US" dirty="0" err="1" smtClean="0"/>
              <a:t>ligands</a:t>
            </a:r>
            <a:r>
              <a:rPr lang="en-US" dirty="0" smtClean="0"/>
              <a:t> other than ACTH to </a:t>
            </a:r>
            <a:r>
              <a:rPr lang="en-US" dirty="0" smtClean="0"/>
              <a:t>stimulate the </a:t>
            </a:r>
            <a:r>
              <a:rPr lang="en-US" dirty="0" smtClean="0"/>
              <a:t>adrenal cortex </a:t>
            </a:r>
            <a:endParaRPr lang="en-US" dirty="0" smtClean="0"/>
          </a:p>
          <a:p>
            <a:pPr lvl="1"/>
            <a:r>
              <a:rPr lang="en-US" dirty="0" smtClean="0"/>
              <a:t>food-induced hypercortisolism was </a:t>
            </a:r>
            <a:r>
              <a:rPr lang="en-US" dirty="0" smtClean="0"/>
              <a:t>due to stimulation of </a:t>
            </a:r>
            <a:r>
              <a:rPr lang="en-US" dirty="0" err="1" smtClean="0"/>
              <a:t>steroidogenesis</a:t>
            </a:r>
            <a:r>
              <a:rPr lang="en-US" dirty="0" smtClean="0"/>
              <a:t> by </a:t>
            </a:r>
            <a:r>
              <a:rPr lang="en-US" dirty="0" smtClean="0"/>
              <a:t>the gastrointestinal-inhibitory </a:t>
            </a:r>
            <a:r>
              <a:rPr lang="en-US" dirty="0" smtClean="0"/>
              <a:t>peptide (GIP).</a:t>
            </a:r>
            <a:endParaRPr lang="en-US" dirty="0"/>
          </a:p>
        </p:txBody>
      </p:sp>
      <p:sp>
        <p:nvSpPr>
          <p:cNvPr id="3" name="Title 2"/>
          <p:cNvSpPr>
            <a:spLocks noGrp="1"/>
          </p:cNvSpPr>
          <p:nvPr>
            <p:ph type="title"/>
          </p:nvPr>
        </p:nvSpPr>
        <p:spPr>
          <a:xfrm>
            <a:off x="881743" y="435429"/>
            <a:ext cx="7543800" cy="914400"/>
          </a:xfrm>
        </p:spPr>
        <p:txBody>
          <a:bodyPr/>
          <a:lstStyle/>
          <a:p>
            <a:r>
              <a:rPr lang="en-US" sz="3200" dirty="0" err="1" smtClean="0"/>
              <a:t>Pathophysiology</a:t>
            </a:r>
            <a:r>
              <a:rPr lang="en-US" sz="3200" dirty="0" smtClean="0"/>
              <a:t> of AIMAH</a:t>
            </a:r>
            <a:endParaRPr lang="en-US" sz="32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24</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25</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561833"/>
            <a:ext cx="9144000" cy="3175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26</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63175" y="0"/>
            <a:ext cx="854528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Patients </a:t>
            </a:r>
            <a:r>
              <a:rPr lang="en-US" b="1" dirty="0" smtClean="0"/>
              <a:t>with </a:t>
            </a:r>
            <a:r>
              <a:rPr lang="en-US" b="1" dirty="0" smtClean="0"/>
              <a:t>AIMAH and </a:t>
            </a:r>
            <a:r>
              <a:rPr lang="en-US" b="1" dirty="0" smtClean="0"/>
              <a:t>no aberrant receptors</a:t>
            </a:r>
            <a:endParaRPr lang="en-US" dirty="0" smtClean="0"/>
          </a:p>
          <a:p>
            <a:endParaRPr lang="en-US" b="1" dirty="0" smtClean="0"/>
          </a:p>
          <a:p>
            <a:endParaRPr lang="en-US" b="1" dirty="0" smtClean="0"/>
          </a:p>
          <a:p>
            <a:endParaRPr lang="en-US" b="1" dirty="0" smtClean="0"/>
          </a:p>
          <a:p>
            <a:r>
              <a:rPr lang="en-US" b="1" dirty="0" smtClean="0"/>
              <a:t>Overt </a:t>
            </a:r>
            <a:r>
              <a:rPr lang="en-US" b="1" dirty="0" smtClean="0"/>
              <a:t>Cushing's </a:t>
            </a:r>
            <a:r>
              <a:rPr lang="en-US" b="1" dirty="0" smtClean="0"/>
              <a:t>syndrome</a:t>
            </a:r>
          </a:p>
          <a:p>
            <a:pPr lvl="1"/>
            <a:r>
              <a:rPr lang="en-US" dirty="0" smtClean="0"/>
              <a:t>suggest </a:t>
            </a:r>
            <a:r>
              <a:rPr lang="en-US" dirty="0" smtClean="0"/>
              <a:t>bilateral surgical adrenalectomy </a:t>
            </a:r>
            <a:r>
              <a:rPr lang="en-US" dirty="0" smtClean="0"/>
              <a:t>for </a:t>
            </a:r>
            <a:r>
              <a:rPr lang="en-US" dirty="0" smtClean="0"/>
              <a:t>severe Cushing's syndrome (elevated urinary free cortisol [UFC] &gt;3 times above upper limit of </a:t>
            </a:r>
            <a:r>
              <a:rPr lang="en-US" dirty="0" smtClean="0"/>
              <a:t>normal)</a:t>
            </a:r>
            <a:endParaRPr lang="en-US" dirty="0" smtClean="0"/>
          </a:p>
          <a:p>
            <a:endParaRPr lang="en-US" dirty="0"/>
          </a:p>
        </p:txBody>
      </p:sp>
      <p:sp>
        <p:nvSpPr>
          <p:cNvPr id="3" name="Title 2"/>
          <p:cNvSpPr>
            <a:spLocks noGrp="1"/>
          </p:cNvSpPr>
          <p:nvPr>
            <p:ph type="title"/>
          </p:nvPr>
        </p:nvSpPr>
        <p:spPr>
          <a:xfrm>
            <a:off x="881743" y="435429"/>
            <a:ext cx="7543800" cy="914400"/>
          </a:xfrm>
        </p:spPr>
        <p:txBody>
          <a:bodyPr/>
          <a:lstStyle/>
          <a:p>
            <a:r>
              <a:rPr lang="en-US" sz="4000" dirty="0" smtClean="0"/>
              <a:t>TREATMENT</a:t>
            </a:r>
            <a:endParaRPr lang="en-US"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27</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Modest cortisol </a:t>
            </a:r>
            <a:r>
              <a:rPr lang="en-US" b="1" dirty="0" smtClean="0"/>
              <a:t>excess</a:t>
            </a:r>
            <a:r>
              <a:rPr lang="en-US" dirty="0" smtClean="0"/>
              <a:t> (less than threefold increase in UFC levels) but with clinical evidence of cortisol excess</a:t>
            </a:r>
          </a:p>
          <a:p>
            <a:endParaRPr lang="en-US" b="1" dirty="0" smtClean="0"/>
          </a:p>
          <a:p>
            <a:endParaRPr lang="en-US" b="1" dirty="0" smtClean="0"/>
          </a:p>
          <a:p>
            <a:endParaRPr lang="en-US" b="1" dirty="0" smtClean="0"/>
          </a:p>
          <a:p>
            <a:pPr lvl="1"/>
            <a:r>
              <a:rPr lang="en-US" b="1" dirty="0" smtClean="0"/>
              <a:t>Unilateral </a:t>
            </a:r>
            <a:r>
              <a:rPr lang="en-US" b="1" dirty="0" smtClean="0"/>
              <a:t>adrenalectomy</a:t>
            </a:r>
            <a:r>
              <a:rPr lang="en-US" dirty="0" smtClean="0"/>
              <a:t> </a:t>
            </a:r>
            <a:endParaRPr lang="en-US" dirty="0" smtClean="0"/>
          </a:p>
          <a:p>
            <a:pPr lvl="1"/>
            <a:r>
              <a:rPr lang="en-US" dirty="0" smtClean="0"/>
              <a:t>suggest </a:t>
            </a:r>
            <a:r>
              <a:rPr lang="en-US" dirty="0" smtClean="0"/>
              <a:t>unilateral adrenalectomy </a:t>
            </a:r>
            <a:endParaRPr lang="en-US" dirty="0" smtClean="0"/>
          </a:p>
          <a:p>
            <a:pPr lvl="1"/>
            <a:r>
              <a:rPr lang="en-US" dirty="0" smtClean="0"/>
              <a:t>medical </a:t>
            </a:r>
            <a:r>
              <a:rPr lang="en-US" dirty="0" smtClean="0"/>
              <a:t>therapy with </a:t>
            </a:r>
            <a:r>
              <a:rPr lang="en-US" dirty="0" err="1" smtClean="0"/>
              <a:t>steroidogenesis</a:t>
            </a:r>
            <a:r>
              <a:rPr lang="en-US" dirty="0" smtClean="0"/>
              <a:t> inhibitors or a second adrenalectomy may become </a:t>
            </a:r>
            <a:r>
              <a:rPr lang="en-US" dirty="0" smtClean="0"/>
              <a:t>necessary</a:t>
            </a:r>
            <a:endParaRPr lang="en-US" dirty="0"/>
          </a:p>
        </p:txBody>
      </p:sp>
      <p:sp>
        <p:nvSpPr>
          <p:cNvPr id="3" name="Title 2"/>
          <p:cNvSpPr>
            <a:spLocks noGrp="1"/>
          </p:cNvSpPr>
          <p:nvPr>
            <p:ph type="title"/>
          </p:nvPr>
        </p:nvSpPr>
        <p:spPr>
          <a:xfrm>
            <a:off x="881743" y="435429"/>
            <a:ext cx="7543800" cy="914400"/>
          </a:xfrm>
        </p:spPr>
        <p:txBody>
          <a:bodyPr/>
          <a:lstStyle/>
          <a:p>
            <a:r>
              <a:rPr lang="en-US" sz="4000" dirty="0" smtClean="0"/>
              <a:t>TREATMENT</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28</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lnSpcReduction="10000"/>
          </a:bodyPr>
          <a:lstStyle/>
          <a:p>
            <a:r>
              <a:rPr lang="en-US" b="1" dirty="0" smtClean="0"/>
              <a:t>Minimal cortisol </a:t>
            </a:r>
            <a:r>
              <a:rPr lang="en-US" b="1" dirty="0" smtClean="0"/>
              <a:t>excess</a:t>
            </a:r>
            <a:r>
              <a:rPr lang="en-US" dirty="0" smtClean="0"/>
              <a:t>(normal UFC, normal </a:t>
            </a:r>
            <a:r>
              <a:rPr lang="en-US" dirty="0" err="1" smtClean="0"/>
              <a:t>corticotropin</a:t>
            </a:r>
            <a:r>
              <a:rPr lang="en-US" dirty="0" smtClean="0"/>
              <a:t> [ACTH], cortisol suppression following 1 mg overnight dexamethasone &lt;5 mcg/</a:t>
            </a:r>
            <a:r>
              <a:rPr lang="en-US" dirty="0" err="1" smtClean="0"/>
              <a:t>dL</a:t>
            </a:r>
            <a:r>
              <a:rPr lang="en-US" dirty="0" smtClean="0"/>
              <a:t>)</a:t>
            </a:r>
          </a:p>
          <a:p>
            <a:endParaRPr lang="en-US" b="1" dirty="0" smtClean="0"/>
          </a:p>
          <a:p>
            <a:endParaRPr lang="en-US" b="1" dirty="0" smtClean="0"/>
          </a:p>
          <a:p>
            <a:pPr lvl="1"/>
            <a:r>
              <a:rPr lang="en-US" b="1" dirty="0" smtClean="0"/>
              <a:t>Monitoring </a:t>
            </a:r>
            <a:r>
              <a:rPr lang="en-US" b="1" dirty="0" smtClean="0"/>
              <a:t>without surgery</a:t>
            </a:r>
            <a:r>
              <a:rPr lang="en-US" dirty="0" smtClean="0"/>
              <a:t> </a:t>
            </a:r>
          </a:p>
          <a:p>
            <a:pPr lvl="1"/>
            <a:r>
              <a:rPr lang="en-US" dirty="0" smtClean="0"/>
              <a:t>clinical </a:t>
            </a:r>
            <a:r>
              <a:rPr lang="en-US" dirty="0" smtClean="0"/>
              <a:t>evaluation and biochemical assessment </a:t>
            </a:r>
            <a:r>
              <a:rPr lang="en-US" dirty="0" smtClean="0"/>
              <a:t>every </a:t>
            </a:r>
            <a:r>
              <a:rPr lang="en-US" dirty="0" smtClean="0"/>
              <a:t>6 to 12 months and yearly computed tomography (CT) scan are sufficient </a:t>
            </a:r>
            <a:endParaRPr lang="en-US" dirty="0" smtClean="0"/>
          </a:p>
          <a:p>
            <a:pPr lvl="1"/>
            <a:r>
              <a:rPr lang="en-US" dirty="0" smtClean="0"/>
              <a:t>suggest </a:t>
            </a:r>
            <a:r>
              <a:rPr lang="en-US" dirty="0" smtClean="0"/>
              <a:t>unilateral adrenalectomy if there is disease progression with increased UFC, complete suppression of ACTH, and important clinical effects of hypercortisolism such as osteoporosis, diabetes, hypertension, or neuropsychological </a:t>
            </a:r>
            <a:r>
              <a:rPr lang="en-US" dirty="0" smtClean="0"/>
              <a:t>manifestations.</a:t>
            </a:r>
            <a:endParaRPr lang="en-US" dirty="0"/>
          </a:p>
        </p:txBody>
      </p:sp>
      <p:sp>
        <p:nvSpPr>
          <p:cNvPr id="3" name="Title 2"/>
          <p:cNvSpPr>
            <a:spLocks noGrp="1"/>
          </p:cNvSpPr>
          <p:nvPr>
            <p:ph type="title"/>
          </p:nvPr>
        </p:nvSpPr>
        <p:spPr>
          <a:xfrm>
            <a:off x="881743" y="435429"/>
            <a:ext cx="7543800" cy="914400"/>
          </a:xfrm>
        </p:spPr>
        <p:txBody>
          <a:bodyPr/>
          <a:lstStyle/>
          <a:p>
            <a:r>
              <a:rPr lang="en-US" sz="4000" dirty="0" smtClean="0"/>
              <a:t>TREATMENT</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29</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3</a:t>
            </a:fld>
            <a:endParaRPr lang="en-US" dirty="0"/>
          </a:p>
        </p:txBody>
      </p:sp>
      <p:sp>
        <p:nvSpPr>
          <p:cNvPr id="6" name="Footer Placeholder 5"/>
          <p:cNvSpPr>
            <a:spLocks noGrp="1"/>
          </p:cNvSpPr>
          <p:nvPr>
            <p:ph type="ftr" sz="quarter" idx="12"/>
          </p:nvPr>
        </p:nvSpPr>
        <p:spPr>
          <a:xfrm>
            <a:off x="6257108" y="6259241"/>
            <a:ext cx="2181498" cy="365125"/>
          </a:xfrm>
        </p:spPr>
        <p:txBody>
          <a:bodyPr/>
          <a:lstStyle/>
          <a:p>
            <a:r>
              <a:rPr lang="en-US" sz="1800" dirty="0" err="1" smtClean="0">
                <a:solidFill>
                  <a:schemeClr val="tx1"/>
                </a:solidFill>
              </a:rPr>
              <a:t>DeGroot</a:t>
            </a:r>
            <a:r>
              <a:rPr lang="en-US" sz="1800" dirty="0" smtClean="0">
                <a:solidFill>
                  <a:schemeClr val="tx1"/>
                </a:solidFill>
              </a:rPr>
              <a:t> 2016</a:t>
            </a:r>
            <a:endParaRPr lang="en-US" sz="18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254089" y="615178"/>
            <a:ext cx="8700093" cy="55504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Patients with BMAH and aberrant receptors</a:t>
            </a:r>
            <a:endParaRPr lang="en-US" dirty="0" smtClean="0"/>
          </a:p>
          <a:p>
            <a:endParaRPr lang="en-US" b="1" dirty="0" smtClean="0"/>
          </a:p>
          <a:p>
            <a:endParaRPr lang="en-US" b="1" dirty="0" smtClean="0"/>
          </a:p>
          <a:p>
            <a:r>
              <a:rPr lang="en-US" b="1" dirty="0" smtClean="0"/>
              <a:t>Pharmacologic </a:t>
            </a:r>
            <a:r>
              <a:rPr lang="en-US" b="1" dirty="0" smtClean="0"/>
              <a:t>therapy</a:t>
            </a:r>
            <a:r>
              <a:rPr lang="en-US" dirty="0" smtClean="0"/>
              <a:t> — In some patients in whom aberrant hormone receptors have been identified, specific pharmacologic therapies blocking the aberrant receptors can be effective as alternatives to adrenalectomy. </a:t>
            </a:r>
          </a:p>
          <a:p>
            <a:endParaRPr lang="en-US" dirty="0"/>
          </a:p>
        </p:txBody>
      </p:sp>
      <p:sp>
        <p:nvSpPr>
          <p:cNvPr id="3" name="Title 2"/>
          <p:cNvSpPr>
            <a:spLocks noGrp="1"/>
          </p:cNvSpPr>
          <p:nvPr>
            <p:ph type="title"/>
          </p:nvPr>
        </p:nvSpPr>
        <p:spPr>
          <a:xfrm>
            <a:off x="881743" y="435429"/>
            <a:ext cx="7543800" cy="914400"/>
          </a:xfrm>
        </p:spPr>
        <p:txBody>
          <a:bodyPr/>
          <a:lstStyle/>
          <a:p>
            <a:r>
              <a:rPr lang="en-US" sz="4000" dirty="0" smtClean="0"/>
              <a:t>TREATMENT</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30</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578" y="744583"/>
            <a:ext cx="7903028" cy="6113417"/>
          </a:xfrm>
        </p:spPr>
        <p:txBody>
          <a:bodyPr>
            <a:normAutofit/>
          </a:bodyPr>
          <a:lstStyle/>
          <a:p>
            <a:r>
              <a:rPr lang="en-US" dirty="0" smtClean="0">
                <a:solidFill>
                  <a:srgbClr val="FFFF00"/>
                </a:solidFill>
              </a:rPr>
              <a:t>beta </a:t>
            </a:r>
            <a:r>
              <a:rPr lang="en-US" dirty="0" smtClean="0">
                <a:solidFill>
                  <a:srgbClr val="FFFF00"/>
                </a:solidFill>
              </a:rPr>
              <a:t>blocker therapy </a:t>
            </a:r>
            <a:r>
              <a:rPr lang="en-US" dirty="0" smtClean="0"/>
              <a:t>for </a:t>
            </a:r>
            <a:r>
              <a:rPr lang="en-US" dirty="0" smtClean="0"/>
              <a:t> aberrant </a:t>
            </a:r>
            <a:r>
              <a:rPr lang="en-US" dirty="0" smtClean="0"/>
              <a:t>beta-adrenergic receptors. </a:t>
            </a:r>
            <a:endParaRPr lang="en-US" dirty="0" smtClean="0"/>
          </a:p>
          <a:p>
            <a:endParaRPr lang="en-US" dirty="0" smtClean="0">
              <a:solidFill>
                <a:srgbClr val="FFFF00"/>
              </a:solidFill>
            </a:endParaRPr>
          </a:p>
          <a:p>
            <a:r>
              <a:rPr lang="en-US" dirty="0" err="1" smtClean="0">
                <a:solidFill>
                  <a:srgbClr val="FFFF00"/>
                </a:solidFill>
              </a:rPr>
              <a:t>gonadotropin</a:t>
            </a:r>
            <a:r>
              <a:rPr lang="en-US" dirty="0" smtClean="0">
                <a:solidFill>
                  <a:srgbClr val="FFFF00"/>
                </a:solidFill>
              </a:rPr>
              <a:t>-releasing </a:t>
            </a:r>
            <a:r>
              <a:rPr lang="en-US" dirty="0" smtClean="0">
                <a:solidFill>
                  <a:srgbClr val="FFFF00"/>
                </a:solidFill>
              </a:rPr>
              <a:t>hormone (</a:t>
            </a:r>
            <a:r>
              <a:rPr lang="en-US" dirty="0" err="1" smtClean="0">
                <a:solidFill>
                  <a:srgbClr val="FFFF00"/>
                </a:solidFill>
              </a:rPr>
              <a:t>GnRH</a:t>
            </a:r>
            <a:r>
              <a:rPr lang="en-US" dirty="0" smtClean="0">
                <a:solidFill>
                  <a:srgbClr val="FFFF00"/>
                </a:solidFill>
              </a:rPr>
              <a:t>) agonist therapy </a:t>
            </a:r>
            <a:r>
              <a:rPr lang="en-US" dirty="0" smtClean="0"/>
              <a:t>for </a:t>
            </a:r>
            <a:r>
              <a:rPr lang="en-US" dirty="0" smtClean="0"/>
              <a:t>luteinizing </a:t>
            </a:r>
            <a:r>
              <a:rPr lang="en-US" dirty="0" smtClean="0"/>
              <a:t>hormone (LH) or human chorionic </a:t>
            </a:r>
            <a:r>
              <a:rPr lang="en-US" dirty="0" err="1" smtClean="0"/>
              <a:t>gonadotropin</a:t>
            </a:r>
            <a:r>
              <a:rPr lang="en-US" dirty="0" smtClean="0"/>
              <a:t> (</a:t>
            </a:r>
            <a:r>
              <a:rPr lang="en-US" dirty="0" err="1" smtClean="0"/>
              <a:t>hCG</a:t>
            </a:r>
            <a:r>
              <a:rPr lang="en-US" dirty="0" smtClean="0"/>
              <a:t>) receptors. </a:t>
            </a:r>
            <a:endParaRPr lang="en-US" dirty="0" smtClean="0"/>
          </a:p>
          <a:p>
            <a:endParaRPr lang="en-US" dirty="0" smtClean="0"/>
          </a:p>
          <a:p>
            <a:r>
              <a:rPr lang="en-US" dirty="0" smtClean="0"/>
              <a:t>suggest </a:t>
            </a:r>
            <a:r>
              <a:rPr lang="en-US" dirty="0" smtClean="0">
                <a:solidFill>
                  <a:srgbClr val="FFFF00"/>
                </a:solidFill>
              </a:rPr>
              <a:t>surgical adrenalectomy </a:t>
            </a:r>
            <a:r>
              <a:rPr lang="en-US" dirty="0" smtClean="0"/>
              <a:t>rather than pharmacologic </a:t>
            </a:r>
            <a:r>
              <a:rPr lang="en-US" dirty="0" smtClean="0"/>
              <a:t>therapy for gastric </a:t>
            </a:r>
            <a:r>
              <a:rPr lang="en-US" dirty="0" smtClean="0"/>
              <a:t>inhibitory polypeptide (GIP)-dependent Cushing's </a:t>
            </a:r>
            <a:r>
              <a:rPr lang="en-US" dirty="0" smtClean="0"/>
              <a:t>syndrome</a:t>
            </a:r>
          </a:p>
          <a:p>
            <a:pPr lvl="1"/>
            <a:r>
              <a:rPr lang="en-US" dirty="0" smtClean="0"/>
              <a:t> </a:t>
            </a:r>
            <a:r>
              <a:rPr lang="en-US" dirty="0" smtClean="0"/>
              <a:t>Pharmacologic blockade of postprandial release of GIP with </a:t>
            </a:r>
            <a:r>
              <a:rPr lang="en-US" u="sng" dirty="0" smtClean="0"/>
              <a:t>octreotide </a:t>
            </a:r>
            <a:r>
              <a:rPr lang="en-US" dirty="0" smtClean="0"/>
              <a:t>or</a:t>
            </a:r>
            <a:r>
              <a:rPr lang="en-US" dirty="0" smtClean="0"/>
              <a:t> </a:t>
            </a:r>
            <a:r>
              <a:rPr lang="en-US" u="sng" dirty="0" smtClean="0"/>
              <a:t>pasireotide</a:t>
            </a:r>
            <a:r>
              <a:rPr lang="en-US" dirty="0" smtClean="0"/>
              <a:t> leads to clinical and biochemical improvement of Cushing's syndrome, but the beneficial effect does not persist in the long term, </a:t>
            </a:r>
          </a:p>
        </p:txBody>
      </p:sp>
      <p:sp>
        <p:nvSpPr>
          <p:cNvPr id="3" name="Title 2"/>
          <p:cNvSpPr>
            <a:spLocks noGrp="1"/>
          </p:cNvSpPr>
          <p:nvPr>
            <p:ph type="title"/>
          </p:nvPr>
        </p:nvSpPr>
        <p:spPr>
          <a:xfrm>
            <a:off x="855617" y="483326"/>
            <a:ext cx="7543800" cy="914400"/>
          </a:xfrm>
        </p:spPr>
        <p:txBody>
          <a:bodyPr/>
          <a:lstStyle/>
          <a:p>
            <a:r>
              <a:rPr lang="en-US" sz="4000" dirty="0" smtClean="0"/>
              <a:t>TREATMENT</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31</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32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3074" name="AutoShape 2" descr="data:image/png;base64,iVBORw0KGgoAAAANSUhEUgAAAAEAAAABCAYAAAAfFcSJAAAAC0lEQVR42mNgAAIAAAUAAen63N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png;base64,iVBORw0KGgoAAAANSUhEUgAAAAEAAAABCAYAAAAfFcSJAAAAC0lEQVR42mNgAAIAAAUAAen63N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dirty="0" smtClean="0"/>
              <a:t>Three issues should be addressed upon detection of an adrenal incidentaloma :</a:t>
            </a:r>
          </a:p>
          <a:p>
            <a:pPr lvl="1">
              <a:buNone/>
            </a:pPr>
            <a:r>
              <a:rPr lang="en-US" dirty="0" smtClean="0"/>
              <a:t>(1) establish whether the lesion is benign or malignant, </a:t>
            </a:r>
          </a:p>
          <a:p>
            <a:pPr lvl="1">
              <a:buNone/>
            </a:pPr>
            <a:r>
              <a:rPr lang="en-US" dirty="0" smtClean="0"/>
              <a:t>(2) assess its hormonal activity, </a:t>
            </a:r>
          </a:p>
          <a:p>
            <a:pPr lvl="1">
              <a:buNone/>
            </a:pPr>
            <a:r>
              <a:rPr lang="en-US" dirty="0" smtClean="0"/>
              <a:t>(3) decide upon treatment and follow-up</a:t>
            </a:r>
            <a:endParaRPr lang="en-US" dirty="0"/>
          </a:p>
        </p:txBody>
      </p:sp>
      <p:sp>
        <p:nvSpPr>
          <p:cNvPr id="3" name="Title 2"/>
          <p:cNvSpPr>
            <a:spLocks noGrp="1"/>
          </p:cNvSpPr>
          <p:nvPr>
            <p:ph type="title"/>
          </p:nvPr>
        </p:nvSpPr>
        <p:spPr>
          <a:xfrm>
            <a:off x="881743" y="435429"/>
            <a:ext cx="7543800" cy="914400"/>
          </a:xfrm>
        </p:spPr>
        <p:txBody>
          <a:bodyPr/>
          <a:lstStyle/>
          <a:p>
            <a:r>
              <a:rPr lang="en-US" sz="3600" b="1" dirty="0" smtClean="0"/>
              <a:t>Assessment of the Patient with Adrenal Incidentaloma</a:t>
            </a:r>
            <a:endParaRPr lang="en-US" b="1"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4</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5</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09451" y="369026"/>
            <a:ext cx="8034473" cy="5706728"/>
          </a:xfrm>
          <a:prstGeom prst="rect">
            <a:avLst/>
          </a:prstGeom>
          <a:noFill/>
          <a:ln w="9525">
            <a:noFill/>
            <a:miter lim="800000"/>
            <a:headEnd/>
            <a:tailEnd/>
          </a:ln>
          <a:effectLst/>
        </p:spPr>
      </p:pic>
      <p:sp>
        <p:nvSpPr>
          <p:cNvPr id="8" name="Footer Placeholder 5"/>
          <p:cNvSpPr txBox="1">
            <a:spLocks/>
          </p:cNvSpPr>
          <p:nvPr/>
        </p:nvSpPr>
        <p:spPr>
          <a:xfrm>
            <a:off x="6257108" y="6218555"/>
            <a:ext cx="2181498" cy="365125"/>
          </a:xfrm>
          <a:prstGeom prst="rect">
            <a:avLst/>
          </a:prstGeom>
        </p:spPr>
        <p:txBody>
          <a:bodyPr vert="horz"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DeGroot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2016</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692331" y="836022"/>
            <a:ext cx="2011680" cy="3135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1040" y="2856411"/>
            <a:ext cx="2381794" cy="3178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6</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16071" y="0"/>
            <a:ext cx="902792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3366" y="3165566"/>
            <a:ext cx="7543800" cy="914400"/>
          </a:xfrm>
        </p:spPr>
        <p:txBody>
          <a:bodyPr/>
          <a:lstStyle/>
          <a:p>
            <a:r>
              <a:rPr lang="en-US" sz="3600" dirty="0" smtClean="0"/>
              <a:t>What type pattern of our patient’s adrenal incidentaloma was seen in imaging?</a:t>
            </a:r>
            <a:br>
              <a:rPr lang="en-US" sz="3600" dirty="0" smtClean="0"/>
            </a:br>
            <a:endParaRPr lang="en-US" sz="36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Content Placeholder 1"/>
          <p:cNvSpPr>
            <a:spLocks noGrp="1"/>
          </p:cNvSpPr>
          <p:nvPr>
            <p:ph idx="1"/>
          </p:nvPr>
        </p:nvSpPr>
        <p:spPr>
          <a:xfrm>
            <a:off x="2181498" y="2338251"/>
            <a:ext cx="7903028" cy="3951515"/>
          </a:xfrm>
        </p:spPr>
        <p:txBody>
          <a:bodyPr>
            <a:normAutofit/>
          </a:bodyPr>
          <a:lstStyle/>
          <a:p>
            <a:pPr>
              <a:buFont typeface="Wingdings" pitchFamily="2" charset="2"/>
              <a:buChar char="Ø"/>
            </a:pPr>
            <a:r>
              <a:rPr lang="en-US" sz="2400" dirty="0" smtClean="0"/>
              <a:t>Benign </a:t>
            </a:r>
            <a:r>
              <a:rPr lang="en-US" sz="2400" dirty="0" smtClean="0"/>
              <a:t>pattern</a:t>
            </a:r>
          </a:p>
          <a:p>
            <a:pPr>
              <a:buFont typeface="Wingdings" pitchFamily="2" charset="2"/>
              <a:buChar char="Ø"/>
            </a:pPr>
            <a:r>
              <a:rPr lang="en-US" sz="2400" dirty="0" smtClean="0"/>
              <a:t>but </a:t>
            </a:r>
            <a:r>
              <a:rPr lang="en-US" sz="2400" dirty="0" smtClean="0"/>
              <a:t>bilateral </a:t>
            </a:r>
            <a:r>
              <a:rPr lang="en-US" sz="2400" dirty="0" smtClean="0"/>
              <a:t>with </a:t>
            </a:r>
            <a:r>
              <a:rPr lang="en-US" sz="2400" dirty="0" smtClean="0"/>
              <a:t>special feature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4545874"/>
          </a:xfrm>
        </p:spPr>
        <p:txBody>
          <a:bodyPr>
            <a:normAutofit lnSpcReduction="10000"/>
          </a:bodyPr>
          <a:lstStyle/>
          <a:p>
            <a:r>
              <a:rPr lang="en-US" dirty="0" smtClean="0"/>
              <a:t>The differential for bilaterally enlarged adrenal glands is relatively limited:</a:t>
            </a:r>
          </a:p>
          <a:p>
            <a:pPr marL="841248" lvl="1" indent="-457200">
              <a:buFont typeface="+mj-lt"/>
              <a:buAutoNum type="arabicPeriod"/>
            </a:pPr>
            <a:r>
              <a:rPr lang="en-US" dirty="0" smtClean="0"/>
              <a:t>adrenal hyperplasia</a:t>
            </a:r>
          </a:p>
          <a:p>
            <a:pPr marL="1092708" lvl="2" indent="-342900">
              <a:buFont typeface="Wingdings" pitchFamily="2" charset="2"/>
              <a:buChar char="§"/>
            </a:pPr>
            <a:r>
              <a:rPr lang="en-US" dirty="0" smtClean="0"/>
              <a:t>congenital adrenal hyperplasia</a:t>
            </a:r>
            <a:endParaRPr lang="en-US" dirty="0" smtClean="0"/>
          </a:p>
          <a:p>
            <a:pPr marL="1092708" lvl="2" indent="-342900">
              <a:buFont typeface="Wingdings" pitchFamily="2" charset="2"/>
              <a:buChar char="§"/>
            </a:pPr>
            <a:r>
              <a:rPr lang="en-US" dirty="0" err="1" smtClean="0"/>
              <a:t>macronodular</a:t>
            </a:r>
            <a:r>
              <a:rPr lang="en-US" dirty="0" smtClean="0"/>
              <a:t> </a:t>
            </a:r>
            <a:r>
              <a:rPr lang="en-US" dirty="0" smtClean="0"/>
              <a:t>adrenal hyperplasia</a:t>
            </a:r>
          </a:p>
          <a:p>
            <a:pPr marL="1458468" lvl="3" indent="-342900">
              <a:buFont typeface="Wingdings" pitchFamily="2" charset="2"/>
              <a:buChar char="§"/>
            </a:pPr>
            <a:r>
              <a:rPr lang="en-US" dirty="0" smtClean="0"/>
              <a:t>ACTH-independent </a:t>
            </a:r>
            <a:r>
              <a:rPr lang="en-US" dirty="0" err="1" smtClean="0"/>
              <a:t>macronodular</a:t>
            </a:r>
            <a:r>
              <a:rPr lang="en-US" dirty="0" smtClean="0"/>
              <a:t> </a:t>
            </a:r>
            <a:r>
              <a:rPr lang="en-US" dirty="0" err="1" smtClean="0"/>
              <a:t>adrenocortical</a:t>
            </a:r>
            <a:r>
              <a:rPr lang="en-US" dirty="0" smtClean="0"/>
              <a:t> hyperplasia (AIMAH) </a:t>
            </a:r>
          </a:p>
          <a:p>
            <a:pPr marL="841248" lvl="1" indent="-457200">
              <a:buFont typeface="+mj-lt"/>
              <a:buAutoNum type="arabicPeriod"/>
            </a:pPr>
            <a:r>
              <a:rPr lang="en-US" dirty="0" smtClean="0"/>
              <a:t>adrenal metastases</a:t>
            </a:r>
          </a:p>
          <a:p>
            <a:pPr marL="841248" lvl="1" indent="-457200">
              <a:buFont typeface="+mj-lt"/>
              <a:buAutoNum type="arabicPeriod"/>
            </a:pPr>
            <a:r>
              <a:rPr lang="en-US" dirty="0" smtClean="0"/>
              <a:t>adrenal </a:t>
            </a:r>
            <a:r>
              <a:rPr lang="en-US" dirty="0" err="1" smtClean="0"/>
              <a:t>haemorrhage</a:t>
            </a:r>
            <a:endParaRPr lang="en-US" dirty="0" smtClean="0"/>
          </a:p>
          <a:p>
            <a:pPr marL="841248" lvl="1" indent="-457200">
              <a:buFont typeface="+mj-lt"/>
              <a:buAutoNum type="arabicPeriod"/>
            </a:pPr>
            <a:r>
              <a:rPr lang="en-US" dirty="0" smtClean="0"/>
              <a:t>adrenal involvement with </a:t>
            </a:r>
            <a:r>
              <a:rPr lang="en-US" dirty="0" err="1" smtClean="0"/>
              <a:t>granulomatous</a:t>
            </a:r>
            <a:r>
              <a:rPr lang="en-US" dirty="0" smtClean="0"/>
              <a:t> diseases</a:t>
            </a:r>
          </a:p>
          <a:p>
            <a:pPr marL="841248" lvl="1" indent="-457200">
              <a:buFont typeface="+mj-lt"/>
              <a:buAutoNum type="arabicPeriod"/>
            </a:pPr>
            <a:r>
              <a:rPr lang="en-US" dirty="0" smtClean="0"/>
              <a:t>adrenal lymphoma</a:t>
            </a:r>
          </a:p>
          <a:p>
            <a:pPr marL="841248" lvl="1" indent="-457200">
              <a:buFont typeface="+mj-lt"/>
              <a:buAutoNum type="arabicPeriod"/>
            </a:pPr>
            <a:r>
              <a:rPr lang="en-US" dirty="0" smtClean="0"/>
              <a:t>primary pigmented nodular adrenal dysplasia (PPNAD): usually the glands are normal in size, but nodular. In older patients they may be enlarged </a:t>
            </a:r>
            <a:endParaRPr lang="en-US" dirty="0"/>
          </a:p>
        </p:txBody>
      </p:sp>
      <p:sp>
        <p:nvSpPr>
          <p:cNvPr id="3" name="Title 2"/>
          <p:cNvSpPr>
            <a:spLocks noGrp="1"/>
          </p:cNvSpPr>
          <p:nvPr>
            <p:ph type="title"/>
          </p:nvPr>
        </p:nvSpPr>
        <p:spPr>
          <a:xfrm>
            <a:off x="881743" y="435429"/>
            <a:ext cx="7543800" cy="914400"/>
          </a:xfrm>
        </p:spPr>
        <p:txBody>
          <a:bodyPr/>
          <a:lstStyle/>
          <a:p>
            <a:r>
              <a:rPr lang="en-US" sz="4000" dirty="0" smtClean="0"/>
              <a:t>Bilateral adrenal incidentaloma</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8</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1593669"/>
            <a:ext cx="7903028" cy="3951515"/>
          </a:xfrm>
        </p:spPr>
        <p:txBody>
          <a:bodyPr>
            <a:normAutofit/>
          </a:bodyPr>
          <a:lstStyle/>
          <a:p>
            <a:r>
              <a:rPr lang="en-US" b="1" dirty="0" smtClean="0"/>
              <a:t>Radiographic features</a:t>
            </a:r>
          </a:p>
          <a:p>
            <a:pPr lvl="1">
              <a:buFont typeface="Arial" pitchFamily="34" charset="0"/>
              <a:buChar char="•"/>
            </a:pPr>
            <a:r>
              <a:rPr lang="en-US" dirty="0" smtClean="0"/>
              <a:t>enlarged limbs of one or both adrenal glands &gt;10 mm thick</a:t>
            </a:r>
          </a:p>
          <a:p>
            <a:pPr lvl="1">
              <a:buFont typeface="Arial" pitchFamily="34" charset="0"/>
              <a:buChar char="•"/>
            </a:pPr>
            <a:r>
              <a:rPr lang="en-US" dirty="0" smtClean="0"/>
              <a:t>normal adrenal morphology maintained</a:t>
            </a:r>
          </a:p>
          <a:p>
            <a:pPr lvl="1">
              <a:buFont typeface="Arial" pitchFamily="34" charset="0"/>
              <a:buChar char="•"/>
            </a:pPr>
            <a:r>
              <a:rPr lang="en-US" dirty="0" smtClean="0"/>
              <a:t>nodular or </a:t>
            </a:r>
            <a:r>
              <a:rPr lang="en-US" dirty="0" smtClean="0"/>
              <a:t>uniform</a:t>
            </a:r>
            <a:endParaRPr lang="en-US" dirty="0" smtClean="0"/>
          </a:p>
        </p:txBody>
      </p:sp>
      <p:sp>
        <p:nvSpPr>
          <p:cNvPr id="3" name="Title 2"/>
          <p:cNvSpPr>
            <a:spLocks noGrp="1"/>
          </p:cNvSpPr>
          <p:nvPr>
            <p:ph type="title"/>
          </p:nvPr>
        </p:nvSpPr>
        <p:spPr>
          <a:xfrm>
            <a:off x="881743" y="435429"/>
            <a:ext cx="7543800" cy="914400"/>
          </a:xfrm>
        </p:spPr>
        <p:txBody>
          <a:bodyPr/>
          <a:lstStyle/>
          <a:p>
            <a:r>
              <a:rPr lang="en-US" sz="4000" dirty="0" smtClean="0"/>
              <a:t>Adrenal hyperplasia</a:t>
            </a:r>
            <a:endParaRPr lang="en-US" sz="4000" dirty="0"/>
          </a:p>
        </p:txBody>
      </p:sp>
      <p:sp>
        <p:nvSpPr>
          <p:cNvPr id="4" name="Date Placeholder 3"/>
          <p:cNvSpPr>
            <a:spLocks noGrp="1"/>
          </p:cNvSpPr>
          <p:nvPr>
            <p:ph type="dt" sz="half" idx="10"/>
          </p:nvPr>
        </p:nvSpPr>
        <p:spPr/>
        <p:txBody>
          <a:bodyPr/>
          <a:lstStyle/>
          <a:p>
            <a:fld id="{14CB1CAA-32CD-4B55-B92A-B8F0843CACF4}" type="datetime2">
              <a:rPr lang="en-US" smtClean="0"/>
              <a:pPr/>
              <a:t>Sunday, September 24, 2017</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9</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769</TotalTime>
  <Words>846</Words>
  <Application>Microsoft Office PowerPoint</Application>
  <PresentationFormat>On-screen Show (4:3)</PresentationFormat>
  <Paragraphs>180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Elemental</vt:lpstr>
      <vt:lpstr>Bilateral Adrenal incidentaloma </vt:lpstr>
      <vt:lpstr>Slide 2</vt:lpstr>
      <vt:lpstr>Slide 3</vt:lpstr>
      <vt:lpstr>Assessment of the Patient with Adrenal Incidentaloma</vt:lpstr>
      <vt:lpstr>Slide 5</vt:lpstr>
      <vt:lpstr>Slide 6</vt:lpstr>
      <vt:lpstr>What type pattern of our patient’s adrenal incidentaloma was seen in imaging? </vt:lpstr>
      <vt:lpstr>Bilateral adrenal incidentaloma</vt:lpstr>
      <vt:lpstr>Adrenal hyperplasia</vt:lpstr>
      <vt:lpstr>ACTH-independent macronodular adrenocortical hyperplasia</vt:lpstr>
      <vt:lpstr>Is there a probable hormonal dysfunction for our patient? </vt:lpstr>
      <vt:lpstr>Subclinical Hypercortisolism or Subclinical Cushing’s Syndrome</vt:lpstr>
      <vt:lpstr>Clinical Relevance of Subclinical Hypercortisolism</vt:lpstr>
      <vt:lpstr>Slide 14</vt:lpstr>
      <vt:lpstr>Slide 15</vt:lpstr>
      <vt:lpstr>Key message</vt:lpstr>
      <vt:lpstr>Slide 17</vt:lpstr>
      <vt:lpstr>Slide 18</vt:lpstr>
      <vt:lpstr>Slide 19</vt:lpstr>
      <vt:lpstr>Slide 20</vt:lpstr>
      <vt:lpstr>Slide 21</vt:lpstr>
      <vt:lpstr>Slide 22</vt:lpstr>
      <vt:lpstr>ACTH-independent bilateral macronodular adrenal hyperplasia (AIMAH)</vt:lpstr>
      <vt:lpstr>Pathophysiology of AIMAH</vt:lpstr>
      <vt:lpstr>Slide 25</vt:lpstr>
      <vt:lpstr>Slide 26</vt:lpstr>
      <vt:lpstr>TREATMENT</vt:lpstr>
      <vt:lpstr>TREATMENT</vt:lpstr>
      <vt:lpstr>TREATMENT</vt:lpstr>
      <vt:lpstr>TREATMENT</vt:lpstr>
      <vt:lpstr>TREATMENT</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dc:creator>
  <cp:lastModifiedBy>OC</cp:lastModifiedBy>
  <cp:revision>19</cp:revision>
  <dcterms:created xsi:type="dcterms:W3CDTF">2014-09-16T21:33:44Z</dcterms:created>
  <dcterms:modified xsi:type="dcterms:W3CDTF">2017-09-24T21:13:29Z</dcterms:modified>
</cp:coreProperties>
</file>