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199" r:id="rId2"/>
  </p:sldMasterIdLst>
  <p:notesMasterIdLst>
    <p:notesMasterId r:id="rId103"/>
  </p:notesMasterIdLst>
  <p:handoutMasterIdLst>
    <p:handoutMasterId r:id="rId104"/>
  </p:handoutMasterIdLst>
  <p:sldIdLst>
    <p:sldId id="970" r:id="rId3"/>
    <p:sldId id="971" r:id="rId4"/>
    <p:sldId id="818" r:id="rId5"/>
    <p:sldId id="813" r:id="rId6"/>
    <p:sldId id="823" r:id="rId7"/>
    <p:sldId id="825" r:id="rId8"/>
    <p:sldId id="819" r:id="rId9"/>
    <p:sldId id="820" r:id="rId10"/>
    <p:sldId id="890" r:id="rId11"/>
    <p:sldId id="961" r:id="rId12"/>
    <p:sldId id="949" r:id="rId13"/>
    <p:sldId id="950" r:id="rId14"/>
    <p:sldId id="951" r:id="rId15"/>
    <p:sldId id="952" r:id="rId16"/>
    <p:sldId id="896" r:id="rId17"/>
    <p:sldId id="897" r:id="rId18"/>
    <p:sldId id="898" r:id="rId19"/>
    <p:sldId id="899" r:id="rId20"/>
    <p:sldId id="954" r:id="rId21"/>
    <p:sldId id="962" r:id="rId22"/>
    <p:sldId id="832" r:id="rId23"/>
    <p:sldId id="958" r:id="rId24"/>
    <p:sldId id="833" r:id="rId25"/>
    <p:sldId id="834" r:id="rId26"/>
    <p:sldId id="955" r:id="rId27"/>
    <p:sldId id="960" r:id="rId28"/>
    <p:sldId id="959" r:id="rId29"/>
    <p:sldId id="906" r:id="rId30"/>
    <p:sldId id="905" r:id="rId31"/>
    <p:sldId id="888" r:id="rId32"/>
    <p:sldId id="837" r:id="rId33"/>
    <p:sldId id="838" r:id="rId34"/>
    <p:sldId id="840" r:id="rId35"/>
    <p:sldId id="900" r:id="rId36"/>
    <p:sldId id="903" r:id="rId37"/>
    <p:sldId id="843" r:id="rId38"/>
    <p:sldId id="872" r:id="rId39"/>
    <p:sldId id="904" r:id="rId40"/>
    <p:sldId id="844" r:id="rId41"/>
    <p:sldId id="873" r:id="rId42"/>
    <p:sldId id="964" r:id="rId43"/>
    <p:sldId id="909" r:id="rId44"/>
    <p:sldId id="965" r:id="rId45"/>
    <p:sldId id="966" r:id="rId46"/>
    <p:sldId id="910" r:id="rId47"/>
    <p:sldId id="919" r:id="rId48"/>
    <p:sldId id="973" r:id="rId49"/>
    <p:sldId id="974" r:id="rId50"/>
    <p:sldId id="911" r:id="rId51"/>
    <p:sldId id="917" r:id="rId52"/>
    <p:sldId id="913" r:id="rId53"/>
    <p:sldId id="914" r:id="rId54"/>
    <p:sldId id="967" r:id="rId55"/>
    <p:sldId id="856" r:id="rId56"/>
    <p:sldId id="857" r:id="rId57"/>
    <p:sldId id="920" r:id="rId58"/>
    <p:sldId id="921" r:id="rId59"/>
    <p:sldId id="866" r:id="rId60"/>
    <p:sldId id="865" r:id="rId61"/>
    <p:sldId id="922" r:id="rId62"/>
    <p:sldId id="864" r:id="rId63"/>
    <p:sldId id="968" r:id="rId64"/>
    <p:sldId id="861" r:id="rId65"/>
    <p:sldId id="867" r:id="rId66"/>
    <p:sldId id="868" r:id="rId67"/>
    <p:sldId id="908" r:id="rId68"/>
    <p:sldId id="869" r:id="rId69"/>
    <p:sldId id="923" r:id="rId70"/>
    <p:sldId id="924" r:id="rId71"/>
    <p:sldId id="880" r:id="rId72"/>
    <p:sldId id="929" r:id="rId73"/>
    <p:sldId id="928" r:id="rId74"/>
    <p:sldId id="925" r:id="rId75"/>
    <p:sldId id="926" r:id="rId76"/>
    <p:sldId id="927" r:id="rId77"/>
    <p:sldId id="871" r:id="rId78"/>
    <p:sldId id="875" r:id="rId79"/>
    <p:sldId id="876" r:id="rId80"/>
    <p:sldId id="969" r:id="rId81"/>
    <p:sldId id="930" r:id="rId82"/>
    <p:sldId id="931" r:id="rId83"/>
    <p:sldId id="932" r:id="rId84"/>
    <p:sldId id="933" r:id="rId85"/>
    <p:sldId id="934" r:id="rId86"/>
    <p:sldId id="935" r:id="rId87"/>
    <p:sldId id="936" r:id="rId88"/>
    <p:sldId id="937" r:id="rId89"/>
    <p:sldId id="938" r:id="rId90"/>
    <p:sldId id="939" r:id="rId91"/>
    <p:sldId id="940" r:id="rId92"/>
    <p:sldId id="941" r:id="rId93"/>
    <p:sldId id="942" r:id="rId94"/>
    <p:sldId id="945" r:id="rId95"/>
    <p:sldId id="946" r:id="rId96"/>
    <p:sldId id="947" r:id="rId97"/>
    <p:sldId id="943" r:id="rId98"/>
    <p:sldId id="944" r:id="rId99"/>
    <p:sldId id="895" r:id="rId100"/>
    <p:sldId id="893" r:id="rId101"/>
    <p:sldId id="972" r:id="rId102"/>
  </p:sldIdLst>
  <p:sldSz cx="9144000" cy="6858000" type="screen4x3"/>
  <p:notesSz cx="6662738" cy="9906000"/>
  <p:defaultTextStyle>
    <a:defPPr>
      <a:defRPr lang="fr-FR"/>
    </a:defPPr>
    <a:lvl1pPr algn="l" rtl="0" fontAlgn="base">
      <a:spcBef>
        <a:spcPct val="0"/>
      </a:spcBef>
      <a:spcAft>
        <a:spcPct val="20000"/>
      </a:spcAft>
      <a:buChar char="•"/>
      <a:defRPr kern="1200">
        <a:solidFill>
          <a:schemeClr val="accent2"/>
        </a:solidFill>
        <a:latin typeface="Arial" pitchFamily="34" charset="0"/>
        <a:ea typeface="+mn-ea"/>
        <a:cs typeface="+mn-cs"/>
      </a:defRPr>
    </a:lvl1pPr>
    <a:lvl2pPr marL="457200" algn="l" rtl="0" fontAlgn="base">
      <a:spcBef>
        <a:spcPct val="0"/>
      </a:spcBef>
      <a:spcAft>
        <a:spcPct val="20000"/>
      </a:spcAft>
      <a:buChar char="•"/>
      <a:defRPr kern="1200">
        <a:solidFill>
          <a:schemeClr val="accent2"/>
        </a:solidFill>
        <a:latin typeface="Arial" pitchFamily="34" charset="0"/>
        <a:ea typeface="+mn-ea"/>
        <a:cs typeface="+mn-cs"/>
      </a:defRPr>
    </a:lvl2pPr>
    <a:lvl3pPr marL="914400" algn="l" rtl="0" fontAlgn="base">
      <a:spcBef>
        <a:spcPct val="0"/>
      </a:spcBef>
      <a:spcAft>
        <a:spcPct val="20000"/>
      </a:spcAft>
      <a:buChar char="•"/>
      <a:defRPr kern="1200">
        <a:solidFill>
          <a:schemeClr val="accent2"/>
        </a:solidFill>
        <a:latin typeface="Arial" pitchFamily="34" charset="0"/>
        <a:ea typeface="+mn-ea"/>
        <a:cs typeface="+mn-cs"/>
      </a:defRPr>
    </a:lvl3pPr>
    <a:lvl4pPr marL="1371600" algn="l" rtl="0" fontAlgn="base">
      <a:spcBef>
        <a:spcPct val="0"/>
      </a:spcBef>
      <a:spcAft>
        <a:spcPct val="20000"/>
      </a:spcAft>
      <a:buChar char="•"/>
      <a:defRPr kern="1200">
        <a:solidFill>
          <a:schemeClr val="accent2"/>
        </a:solidFill>
        <a:latin typeface="Arial" pitchFamily="34" charset="0"/>
        <a:ea typeface="+mn-ea"/>
        <a:cs typeface="+mn-cs"/>
      </a:defRPr>
    </a:lvl4pPr>
    <a:lvl5pPr marL="1828800" algn="l" rtl="0" fontAlgn="base">
      <a:spcBef>
        <a:spcPct val="0"/>
      </a:spcBef>
      <a:spcAft>
        <a:spcPct val="20000"/>
      </a:spcAft>
      <a:buChar char="•"/>
      <a:defRPr kern="1200">
        <a:solidFill>
          <a:schemeClr val="accent2"/>
        </a:solidFill>
        <a:latin typeface="Arial" pitchFamily="34" charset="0"/>
        <a:ea typeface="+mn-ea"/>
        <a:cs typeface="+mn-cs"/>
      </a:defRPr>
    </a:lvl5pPr>
    <a:lvl6pPr marL="2286000" algn="r" defTabSz="914400" rtl="1" eaLnBrk="1" latinLnBrk="0" hangingPunct="1">
      <a:defRPr kern="1200">
        <a:solidFill>
          <a:schemeClr val="accent2"/>
        </a:solidFill>
        <a:latin typeface="Arial" pitchFamily="34" charset="0"/>
        <a:ea typeface="+mn-ea"/>
        <a:cs typeface="+mn-cs"/>
      </a:defRPr>
    </a:lvl6pPr>
    <a:lvl7pPr marL="2743200" algn="r" defTabSz="914400" rtl="1" eaLnBrk="1" latinLnBrk="0" hangingPunct="1">
      <a:defRPr kern="1200">
        <a:solidFill>
          <a:schemeClr val="accent2"/>
        </a:solidFill>
        <a:latin typeface="Arial" pitchFamily="34" charset="0"/>
        <a:ea typeface="+mn-ea"/>
        <a:cs typeface="+mn-cs"/>
      </a:defRPr>
    </a:lvl7pPr>
    <a:lvl8pPr marL="3200400" algn="r" defTabSz="914400" rtl="1" eaLnBrk="1" latinLnBrk="0" hangingPunct="1">
      <a:defRPr kern="1200">
        <a:solidFill>
          <a:schemeClr val="accent2"/>
        </a:solidFill>
        <a:latin typeface="Arial" pitchFamily="34" charset="0"/>
        <a:ea typeface="+mn-ea"/>
        <a:cs typeface="+mn-cs"/>
      </a:defRPr>
    </a:lvl8pPr>
    <a:lvl9pPr marL="3657600" algn="r" defTabSz="914400" rtl="1" eaLnBrk="1" latinLnBrk="0" hangingPunct="1">
      <a:defRPr kern="1200">
        <a:solidFill>
          <a:schemeClr val="accent2"/>
        </a:solidFill>
        <a:latin typeface="Arial" pitchFamily="34" charset="0"/>
        <a:ea typeface="+mn-ea"/>
        <a:cs typeface="+mn-cs"/>
      </a:defRPr>
    </a:lvl9pPr>
  </p:defaultTextStyle>
  <p:extLst>
    <p:ext uri="{EFAFB233-063F-42B5-8137-9DF3F51BA10A}">
      <p15:sldGuideLst xmlns:p15="http://schemas.microsoft.com/office/powerpoint/2012/main">
        <p15:guide id="1" orient="horz" pos="562">
          <p15:clr>
            <a:srgbClr val="A4A3A4"/>
          </p15:clr>
        </p15:guide>
        <p15:guide id="2" orient="horz" pos="4319">
          <p15:clr>
            <a:srgbClr val="A4A3A4"/>
          </p15:clr>
        </p15:guide>
        <p15:guide id="3" orient="horz" pos="3715">
          <p15:clr>
            <a:srgbClr val="A4A3A4"/>
          </p15:clr>
        </p15:guide>
        <p15:guide id="4" orient="horz" pos="2162">
          <p15:clr>
            <a:srgbClr val="A4A3A4"/>
          </p15:clr>
        </p15:guide>
        <p15:guide id="5" orient="horz" pos="2109">
          <p15:clr>
            <a:srgbClr val="A4A3A4"/>
          </p15:clr>
        </p15:guide>
        <p15:guide id="6" orient="horz" pos="2384">
          <p15:clr>
            <a:srgbClr val="A4A3A4"/>
          </p15:clr>
        </p15:guide>
        <p15:guide id="7" orient="horz" pos="1911">
          <p15:clr>
            <a:srgbClr val="A4A3A4"/>
          </p15:clr>
        </p15:guide>
        <p15:guide id="8" orient="horz" pos="2556">
          <p15:clr>
            <a:srgbClr val="A4A3A4"/>
          </p15:clr>
        </p15:guide>
        <p15:guide id="9" pos="2878">
          <p15:clr>
            <a:srgbClr val="A4A3A4"/>
          </p15:clr>
        </p15:guide>
        <p15:guide id="10" pos="175">
          <p15:clr>
            <a:srgbClr val="A4A3A4"/>
          </p15:clr>
        </p15:guide>
        <p15:guide id="11" pos="5576">
          <p15:clr>
            <a:srgbClr val="A4A3A4"/>
          </p15:clr>
        </p15:guide>
        <p15:guide id="12" pos="1436">
          <p15:clr>
            <a:srgbClr val="A4A3A4"/>
          </p15:clr>
        </p15:guide>
        <p15:guide id="13" pos="2088">
          <p15:clr>
            <a:srgbClr val="A4A3A4"/>
          </p15:clr>
        </p15:guide>
      </p15:sldGuideLst>
    </p:ext>
    <p:ext uri="{2D200454-40CA-4A62-9FC3-DE9A4176ACB9}">
      <p15:notesGuideLst xmlns:p15="http://schemas.microsoft.com/office/powerpoint/2012/main">
        <p15:guide id="1" orient="horz" pos="480">
          <p15:clr>
            <a:srgbClr val="A4A3A4"/>
          </p15:clr>
        </p15:guide>
        <p15:guide id="2" orient="horz" pos="3175">
          <p15:clr>
            <a:srgbClr val="A4A3A4"/>
          </p15:clr>
        </p15:guide>
        <p15:guide id="3" orient="horz" pos="3495">
          <p15:clr>
            <a:srgbClr val="A4A3A4"/>
          </p15:clr>
        </p15:guide>
        <p15:guide id="4" pos="3868">
          <p15:clr>
            <a:srgbClr val="A4A3A4"/>
          </p15:clr>
        </p15:guide>
        <p15:guide id="5" pos="338">
          <p15:clr>
            <a:srgbClr val="A4A3A4"/>
          </p15:clr>
        </p15:guide>
        <p15:guide id="6" pos="441">
          <p15:clr>
            <a:srgbClr val="A4A3A4"/>
          </p15:clr>
        </p15:guide>
        <p15:guide id="7" pos="565">
          <p15:clr>
            <a:srgbClr val="A4A3A4"/>
          </p15:clr>
        </p15:guide>
        <p15:guide id="8" pos="37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C33"/>
    <a:srgbClr val="FF3300"/>
    <a:srgbClr val="82FAAA"/>
    <a:srgbClr val="333399"/>
    <a:srgbClr val="D0EAEC"/>
    <a:srgbClr val="008080"/>
    <a:srgbClr val="343399"/>
    <a:srgbClr val="33335A"/>
    <a:srgbClr val="52A48B"/>
    <a:srgbClr val="43B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3615" autoAdjust="0"/>
  </p:normalViewPr>
  <p:slideViewPr>
    <p:cSldViewPr snapToGrid="0">
      <p:cViewPr varScale="1">
        <p:scale>
          <a:sx n="56" d="100"/>
          <a:sy n="56" d="100"/>
        </p:scale>
        <p:origin x="1482" y="60"/>
      </p:cViewPr>
      <p:guideLst>
        <p:guide orient="horz" pos="562"/>
        <p:guide orient="horz" pos="4319"/>
        <p:guide orient="horz" pos="3715"/>
        <p:guide orient="horz" pos="2162"/>
        <p:guide orient="horz" pos="2109"/>
        <p:guide orient="horz" pos="2384"/>
        <p:guide orient="horz" pos="1911"/>
        <p:guide orient="horz" pos="2556"/>
        <p:guide pos="2878"/>
        <p:guide pos="175"/>
        <p:guide pos="5576"/>
        <p:guide pos="1436"/>
        <p:guide pos="2088"/>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70" d="100"/>
        <a:sy n="70" d="100"/>
      </p:scale>
      <p:origin x="0" y="-1522"/>
    </p:cViewPr>
  </p:sorterViewPr>
  <p:notesViewPr>
    <p:cSldViewPr snapToGrid="0">
      <p:cViewPr varScale="1">
        <p:scale>
          <a:sx n="54" d="100"/>
          <a:sy n="54" d="100"/>
        </p:scale>
        <p:origin x="-2652" y="-108"/>
      </p:cViewPr>
      <p:guideLst>
        <p:guide orient="horz" pos="480"/>
        <p:guide orient="horz" pos="3175"/>
        <p:guide orient="horz" pos="3495"/>
        <p:guide pos="3868"/>
        <p:guide pos="338"/>
        <p:guide pos="441"/>
        <p:guide pos="565"/>
        <p:guide pos="377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bwMode="auto">
          <a:xfrm>
            <a:off x="0" y="0"/>
            <a:ext cx="2887663" cy="495300"/>
          </a:xfrm>
          <a:prstGeom prst="rect">
            <a:avLst/>
          </a:prstGeom>
          <a:noFill/>
          <a:ln>
            <a:noFill/>
          </a:ln>
          <a:effectLst/>
          <a:extLst/>
        </p:spPr>
        <p:txBody>
          <a:bodyPr vert="horz" wrap="square" lIns="90842" tIns="45421" rIns="90842" bIns="45421" numCol="1" anchor="t" anchorCtr="0" compatLnSpc="1">
            <a:prstTxWarp prst="textNoShape">
              <a:avLst/>
            </a:prstTxWarp>
          </a:bodyPr>
          <a:lstStyle>
            <a:lvl1pPr defTabSz="909638">
              <a:spcAft>
                <a:spcPct val="0"/>
              </a:spcAft>
              <a:buFontTx/>
              <a:buNone/>
              <a:defRPr sz="1200">
                <a:solidFill>
                  <a:schemeClr val="tx1"/>
                </a:solidFill>
                <a:latin typeface="Arial" pitchFamily="34" charset="0"/>
              </a:defRPr>
            </a:lvl1pPr>
          </a:lstStyle>
          <a:p>
            <a:pPr>
              <a:defRPr/>
            </a:pPr>
            <a:endParaRPr lang="fr-FR"/>
          </a:p>
        </p:txBody>
      </p:sp>
      <p:sp>
        <p:nvSpPr>
          <p:cNvPr id="287747" name="Rectangle 3"/>
          <p:cNvSpPr>
            <a:spLocks noGrp="1" noChangeArrowheads="1"/>
          </p:cNvSpPr>
          <p:nvPr>
            <p:ph type="dt" sz="quarter" idx="1"/>
          </p:nvPr>
        </p:nvSpPr>
        <p:spPr bwMode="auto">
          <a:xfrm>
            <a:off x="3773488" y="0"/>
            <a:ext cx="2887662" cy="495300"/>
          </a:xfrm>
          <a:prstGeom prst="rect">
            <a:avLst/>
          </a:prstGeom>
          <a:noFill/>
          <a:ln>
            <a:noFill/>
          </a:ln>
          <a:effectLst/>
          <a:extLst/>
        </p:spPr>
        <p:txBody>
          <a:bodyPr vert="horz" wrap="square" lIns="90842" tIns="45421" rIns="90842" bIns="45421" numCol="1" anchor="t" anchorCtr="0" compatLnSpc="1">
            <a:prstTxWarp prst="textNoShape">
              <a:avLst/>
            </a:prstTxWarp>
          </a:bodyPr>
          <a:lstStyle>
            <a:lvl1pPr algn="r" defTabSz="909638">
              <a:spcAft>
                <a:spcPct val="0"/>
              </a:spcAft>
              <a:buFontTx/>
              <a:buNone/>
              <a:defRPr sz="1200">
                <a:solidFill>
                  <a:schemeClr val="tx1"/>
                </a:solidFill>
                <a:latin typeface="Arial" pitchFamily="34" charset="0"/>
              </a:defRPr>
            </a:lvl1pPr>
          </a:lstStyle>
          <a:p>
            <a:pPr>
              <a:defRPr/>
            </a:pPr>
            <a:endParaRPr lang="fr-FR"/>
          </a:p>
        </p:txBody>
      </p:sp>
      <p:sp>
        <p:nvSpPr>
          <p:cNvPr id="287748" name="Rectangle 4"/>
          <p:cNvSpPr>
            <a:spLocks noGrp="1" noChangeArrowheads="1"/>
          </p:cNvSpPr>
          <p:nvPr>
            <p:ph type="ftr" sz="quarter" idx="2"/>
          </p:nvPr>
        </p:nvSpPr>
        <p:spPr bwMode="auto">
          <a:xfrm>
            <a:off x="0" y="9409113"/>
            <a:ext cx="2887663" cy="495300"/>
          </a:xfrm>
          <a:prstGeom prst="rect">
            <a:avLst/>
          </a:prstGeom>
          <a:noFill/>
          <a:ln>
            <a:noFill/>
          </a:ln>
          <a:effectLst/>
          <a:extLst/>
        </p:spPr>
        <p:txBody>
          <a:bodyPr vert="horz" wrap="square" lIns="90842" tIns="45421" rIns="90842" bIns="45421" numCol="1" anchor="b" anchorCtr="0" compatLnSpc="1">
            <a:prstTxWarp prst="textNoShape">
              <a:avLst/>
            </a:prstTxWarp>
          </a:bodyPr>
          <a:lstStyle>
            <a:lvl1pPr defTabSz="909638">
              <a:spcAft>
                <a:spcPct val="0"/>
              </a:spcAft>
              <a:buFontTx/>
              <a:buNone/>
              <a:defRPr sz="1200">
                <a:solidFill>
                  <a:schemeClr val="tx1"/>
                </a:solidFill>
                <a:latin typeface="Arial" pitchFamily="34" charset="0"/>
              </a:defRPr>
            </a:lvl1pPr>
          </a:lstStyle>
          <a:p>
            <a:pPr>
              <a:defRPr/>
            </a:pPr>
            <a:endParaRPr lang="fr-FR"/>
          </a:p>
        </p:txBody>
      </p:sp>
      <p:sp>
        <p:nvSpPr>
          <p:cNvPr id="287749" name="Rectangle 5"/>
          <p:cNvSpPr>
            <a:spLocks noGrp="1" noChangeArrowheads="1"/>
          </p:cNvSpPr>
          <p:nvPr>
            <p:ph type="sldNum" sz="quarter" idx="3"/>
          </p:nvPr>
        </p:nvSpPr>
        <p:spPr bwMode="auto">
          <a:xfrm>
            <a:off x="3773488" y="9409113"/>
            <a:ext cx="2887662" cy="495300"/>
          </a:xfrm>
          <a:prstGeom prst="rect">
            <a:avLst/>
          </a:prstGeom>
          <a:noFill/>
          <a:ln>
            <a:noFill/>
          </a:ln>
          <a:effectLst/>
          <a:extLst/>
        </p:spPr>
        <p:txBody>
          <a:bodyPr vert="horz" wrap="square" lIns="90842" tIns="45421" rIns="90842" bIns="45421" numCol="1" anchor="b" anchorCtr="0" compatLnSpc="1">
            <a:prstTxWarp prst="textNoShape">
              <a:avLst/>
            </a:prstTxWarp>
          </a:bodyPr>
          <a:lstStyle>
            <a:lvl1pPr algn="r" defTabSz="909638">
              <a:spcAft>
                <a:spcPct val="0"/>
              </a:spcAft>
              <a:buFontTx/>
              <a:buNone/>
              <a:defRPr sz="1200">
                <a:solidFill>
                  <a:schemeClr val="tx1"/>
                </a:solidFill>
                <a:latin typeface="Arial" pitchFamily="34" charset="0"/>
              </a:defRPr>
            </a:lvl1pPr>
          </a:lstStyle>
          <a:p>
            <a:pPr>
              <a:defRPr/>
            </a:pPr>
            <a:fld id="{903EE6FC-07C3-4AB9-997D-C16503E0D250}" type="slidenum">
              <a:rPr lang="fr-FR"/>
              <a:pPr>
                <a:defRPr/>
              </a:pPr>
              <a:t>‹#›</a:t>
            </a:fld>
            <a:endParaRPr lang="fr-FR"/>
          </a:p>
        </p:txBody>
      </p:sp>
    </p:spTree>
    <p:extLst>
      <p:ext uri="{BB962C8B-B14F-4D97-AF65-F5344CB8AC3E}">
        <p14:creationId xmlns:p14="http://schemas.microsoft.com/office/powerpoint/2010/main" val="3049744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887663" cy="495300"/>
          </a:xfrm>
          <a:prstGeom prst="rect">
            <a:avLst/>
          </a:prstGeom>
          <a:noFill/>
          <a:ln>
            <a:noFill/>
          </a:ln>
          <a:effectLst/>
          <a:extLst/>
        </p:spPr>
        <p:txBody>
          <a:bodyPr vert="horz" wrap="square" lIns="90842" tIns="45421" rIns="90842" bIns="45421" numCol="1" anchor="t" anchorCtr="0" compatLnSpc="1">
            <a:prstTxWarp prst="textNoShape">
              <a:avLst/>
            </a:prstTxWarp>
          </a:bodyPr>
          <a:lstStyle>
            <a:lvl1pPr defTabSz="909638">
              <a:spcAft>
                <a:spcPct val="0"/>
              </a:spcAft>
              <a:buFontTx/>
              <a:buNone/>
              <a:defRPr sz="1200">
                <a:solidFill>
                  <a:schemeClr val="tx1"/>
                </a:solidFill>
                <a:latin typeface="Arial" pitchFamily="34" charset="0"/>
              </a:defRPr>
            </a:lvl1pPr>
          </a:lstStyle>
          <a:p>
            <a:pPr>
              <a:defRPr/>
            </a:pPr>
            <a:endParaRPr lang="fr-FR"/>
          </a:p>
        </p:txBody>
      </p:sp>
      <p:sp>
        <p:nvSpPr>
          <p:cNvPr id="24579" name="Rectangle 3"/>
          <p:cNvSpPr>
            <a:spLocks noGrp="1" noChangeArrowheads="1"/>
          </p:cNvSpPr>
          <p:nvPr>
            <p:ph type="dt" idx="1"/>
          </p:nvPr>
        </p:nvSpPr>
        <p:spPr bwMode="auto">
          <a:xfrm>
            <a:off x="3773488" y="0"/>
            <a:ext cx="2887662" cy="495300"/>
          </a:xfrm>
          <a:prstGeom prst="rect">
            <a:avLst/>
          </a:prstGeom>
          <a:noFill/>
          <a:ln>
            <a:noFill/>
          </a:ln>
          <a:effectLst/>
          <a:extLst/>
        </p:spPr>
        <p:txBody>
          <a:bodyPr vert="horz" wrap="square" lIns="90842" tIns="45421" rIns="90842" bIns="45421" numCol="1" anchor="t" anchorCtr="0" compatLnSpc="1">
            <a:prstTxWarp prst="textNoShape">
              <a:avLst/>
            </a:prstTxWarp>
          </a:bodyPr>
          <a:lstStyle>
            <a:lvl1pPr algn="r" defTabSz="909638">
              <a:spcAft>
                <a:spcPct val="0"/>
              </a:spcAft>
              <a:buFontTx/>
              <a:buNone/>
              <a:defRPr sz="1200">
                <a:solidFill>
                  <a:schemeClr val="tx1"/>
                </a:solidFill>
                <a:latin typeface="Arial" pitchFamily="34" charset="0"/>
              </a:defRPr>
            </a:lvl1pPr>
          </a:lstStyle>
          <a:p>
            <a:pPr>
              <a:defRPr/>
            </a:pPr>
            <a:endParaRPr lang="fr-FR"/>
          </a:p>
        </p:txBody>
      </p:sp>
      <p:sp>
        <p:nvSpPr>
          <p:cNvPr id="93188" name="Rectangle 4"/>
          <p:cNvSpPr>
            <a:spLocks noGrp="1" noRot="1" noChangeAspect="1" noChangeArrowheads="1" noTextEdit="1"/>
          </p:cNvSpPr>
          <p:nvPr>
            <p:ph type="sldImg" idx="2"/>
          </p:nvPr>
        </p:nvSpPr>
        <p:spPr bwMode="auto">
          <a:xfrm>
            <a:off x="677863" y="755650"/>
            <a:ext cx="5353050" cy="4014788"/>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595313" y="4886325"/>
            <a:ext cx="5330825" cy="4457700"/>
          </a:xfrm>
          <a:prstGeom prst="rect">
            <a:avLst/>
          </a:prstGeom>
          <a:noFill/>
          <a:ln>
            <a:noFill/>
          </a:ln>
          <a:effectLst/>
          <a:extLst/>
        </p:spPr>
        <p:txBody>
          <a:bodyPr vert="horz" wrap="square" lIns="90842" tIns="45421" rIns="90842" bIns="4542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4582" name="Rectangle 6"/>
          <p:cNvSpPr>
            <a:spLocks noGrp="1" noChangeArrowheads="1"/>
          </p:cNvSpPr>
          <p:nvPr>
            <p:ph type="ftr" sz="quarter" idx="4"/>
          </p:nvPr>
        </p:nvSpPr>
        <p:spPr bwMode="auto">
          <a:xfrm>
            <a:off x="0" y="9409113"/>
            <a:ext cx="2887663" cy="495300"/>
          </a:xfrm>
          <a:prstGeom prst="rect">
            <a:avLst/>
          </a:prstGeom>
          <a:noFill/>
          <a:ln>
            <a:noFill/>
          </a:ln>
          <a:effectLst/>
          <a:extLst/>
        </p:spPr>
        <p:txBody>
          <a:bodyPr vert="horz" wrap="square" lIns="90842" tIns="45421" rIns="90842" bIns="45421" numCol="1" anchor="b" anchorCtr="0" compatLnSpc="1">
            <a:prstTxWarp prst="textNoShape">
              <a:avLst/>
            </a:prstTxWarp>
          </a:bodyPr>
          <a:lstStyle>
            <a:lvl1pPr defTabSz="909638">
              <a:spcAft>
                <a:spcPct val="0"/>
              </a:spcAft>
              <a:buFontTx/>
              <a:buNone/>
              <a:defRPr sz="1200">
                <a:solidFill>
                  <a:schemeClr val="tx1"/>
                </a:solidFill>
                <a:latin typeface="Arial" pitchFamily="34" charset="0"/>
              </a:defRPr>
            </a:lvl1pPr>
          </a:lstStyle>
          <a:p>
            <a:pPr>
              <a:defRPr/>
            </a:pPr>
            <a:endParaRPr lang="fr-FR"/>
          </a:p>
        </p:txBody>
      </p:sp>
      <p:sp>
        <p:nvSpPr>
          <p:cNvPr id="24583" name="Rectangle 7"/>
          <p:cNvSpPr>
            <a:spLocks noGrp="1" noChangeArrowheads="1"/>
          </p:cNvSpPr>
          <p:nvPr>
            <p:ph type="sldNum" sz="quarter" idx="5"/>
          </p:nvPr>
        </p:nvSpPr>
        <p:spPr bwMode="auto">
          <a:xfrm>
            <a:off x="3773488" y="9409113"/>
            <a:ext cx="2887662" cy="495300"/>
          </a:xfrm>
          <a:prstGeom prst="rect">
            <a:avLst/>
          </a:prstGeom>
          <a:noFill/>
          <a:ln>
            <a:noFill/>
          </a:ln>
          <a:effectLst/>
          <a:extLst/>
        </p:spPr>
        <p:txBody>
          <a:bodyPr vert="horz" wrap="square" lIns="90842" tIns="45421" rIns="90842" bIns="45421" numCol="1" anchor="b" anchorCtr="0" compatLnSpc="1">
            <a:prstTxWarp prst="textNoShape">
              <a:avLst/>
            </a:prstTxWarp>
          </a:bodyPr>
          <a:lstStyle>
            <a:lvl1pPr algn="r" defTabSz="909638">
              <a:spcAft>
                <a:spcPct val="0"/>
              </a:spcAft>
              <a:buFontTx/>
              <a:buNone/>
              <a:defRPr sz="1200">
                <a:solidFill>
                  <a:schemeClr val="tx1"/>
                </a:solidFill>
                <a:latin typeface="Arial" pitchFamily="34" charset="0"/>
              </a:defRPr>
            </a:lvl1pPr>
          </a:lstStyle>
          <a:p>
            <a:pPr>
              <a:defRPr/>
            </a:pPr>
            <a:fld id="{ACEC879C-EDF6-4EDB-A7D0-E0609F663696}" type="slidenum">
              <a:rPr lang="fr-FR"/>
              <a:pPr>
                <a:defRPr/>
              </a:pPr>
              <a:t>‹#›</a:t>
            </a:fld>
            <a:endParaRPr lang="fr-FR"/>
          </a:p>
        </p:txBody>
      </p:sp>
    </p:spTree>
    <p:extLst>
      <p:ext uri="{BB962C8B-B14F-4D97-AF65-F5344CB8AC3E}">
        <p14:creationId xmlns:p14="http://schemas.microsoft.com/office/powerpoint/2010/main" val="3374592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2DB4C1-8033-4F33-AB2F-E29902300EDD}" type="slidenum">
              <a:rPr lang="ar-SA" smtClean="0"/>
              <a:pPr/>
              <a:t>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913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ACEC879C-EDF6-4EDB-A7D0-E0609F663696}" type="slidenum">
              <a:rPr lang="fr-FR" smtClean="0"/>
              <a:pPr>
                <a:defRPr/>
              </a:pPr>
              <a:t>3</a:t>
            </a:fld>
            <a:endParaRPr lang="fr-FR"/>
          </a:p>
        </p:txBody>
      </p:sp>
    </p:spTree>
    <p:extLst>
      <p:ext uri="{BB962C8B-B14F-4D97-AF65-F5344CB8AC3E}">
        <p14:creationId xmlns:p14="http://schemas.microsoft.com/office/powerpoint/2010/main" val="128706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SlideApidraVierge-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15888"/>
            <a:ext cx="2149475" cy="578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115888"/>
            <a:ext cx="6296025"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E4894E3-0CD1-4CE8-901C-19EB2533373C}" type="datetimeFigureOut">
              <a:rPr lang="fa-IR" smtClean="0"/>
              <a:t>1440/02/12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AC27A4-F05B-44C7-95A9-F3150B3C4ADB}" type="slidenum">
              <a:rPr lang="fa-IR" smtClean="0"/>
              <a:t>‹#›</a:t>
            </a:fld>
            <a:endParaRPr lang="fa-I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894E3-0CD1-4CE8-901C-19EB2533373C}" type="datetimeFigureOut">
              <a:rPr lang="fa-IR" smtClean="0"/>
              <a:t>1440/02/12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AC27A4-F05B-44C7-95A9-F3150B3C4ADB}" type="slidenum">
              <a:rPr lang="fa-IR" smtClean="0"/>
              <a:t>‹#›</a:t>
            </a:fld>
            <a:endParaRPr lang="fa-IR"/>
          </a:p>
        </p:txBody>
      </p:sp>
      <p:sp>
        <p:nvSpPr>
          <p:cNvPr id="7" name="Rectangle 6"/>
          <p:cNvSpPr/>
          <p:nvPr userDrawn="1"/>
        </p:nvSpPr>
        <p:spPr bwMode="auto">
          <a:xfrm>
            <a:off x="157660" y="6038192"/>
            <a:ext cx="8891752" cy="788276"/>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40688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4894E3-0CD1-4CE8-901C-19EB2533373C}" type="datetimeFigureOut">
              <a:rPr lang="fa-IR" smtClean="0"/>
              <a:t>1440/02/12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AC27A4-F05B-44C7-95A9-F3150B3C4ADB}" type="slidenum">
              <a:rPr lang="fa-IR" smtClean="0"/>
              <a:t>‹#›</a:t>
            </a:fld>
            <a:endParaRPr lang="fa-I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bwMode="auto">
          <a:xfrm>
            <a:off x="110355" y="6038193"/>
            <a:ext cx="8923283"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376892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4894E3-0CD1-4CE8-901C-19EB2533373C}" type="datetimeFigureOut">
              <a:rPr lang="fa-IR" smtClean="0"/>
              <a:t>1440/02/12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AC27A4-F05B-44C7-95A9-F3150B3C4ADB}" type="slidenum">
              <a:rPr lang="fa-IR" smtClean="0"/>
              <a:t>‹#›</a:t>
            </a:fld>
            <a:endParaRPr lang="fa-IR"/>
          </a:p>
        </p:txBody>
      </p:sp>
      <p:sp>
        <p:nvSpPr>
          <p:cNvPr id="8" name="Rectangle 7"/>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17006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894E3-0CD1-4CE8-901C-19EB2533373C}" type="datetimeFigureOut">
              <a:rPr lang="fa-IR" smtClean="0"/>
              <a:t>1440/02/12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AC27A4-F05B-44C7-95A9-F3150B3C4ADB}" type="slidenum">
              <a:rPr lang="fa-IR" smtClean="0"/>
              <a:t>‹#›</a:t>
            </a:fld>
            <a:endParaRPr lang="fa-IR"/>
          </a:p>
        </p:txBody>
      </p:sp>
      <p:sp>
        <p:nvSpPr>
          <p:cNvPr id="11" name="Rectangle 10"/>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2936894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4894E3-0CD1-4CE8-901C-19EB2533373C}" type="datetimeFigureOut">
              <a:rPr lang="fa-IR" smtClean="0"/>
              <a:t>1440/02/12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AC27A4-F05B-44C7-95A9-F3150B3C4ADB}" type="slidenum">
              <a:rPr lang="fa-IR" smtClean="0"/>
              <a:t>‹#›</a:t>
            </a:fld>
            <a:endParaRPr lang="fa-IR"/>
          </a:p>
        </p:txBody>
      </p:sp>
      <p:sp>
        <p:nvSpPr>
          <p:cNvPr id="6" name="Rectangle 5"/>
          <p:cNvSpPr/>
          <p:nvPr userDrawn="1"/>
        </p:nvSpPr>
        <p:spPr bwMode="auto">
          <a:xfrm>
            <a:off x="157652" y="6038193"/>
            <a:ext cx="8891752"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410309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894E3-0CD1-4CE8-901C-19EB2533373C}" type="datetimeFigureOut">
              <a:rPr lang="fa-IR" smtClean="0"/>
              <a:t>1440/02/12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AC27A4-F05B-44C7-95A9-F3150B3C4ADB}" type="slidenum">
              <a:rPr lang="fa-IR" smtClean="0"/>
              <a:t>‹#›</a:t>
            </a:fld>
            <a:endParaRPr lang="fa-IR"/>
          </a:p>
        </p:txBody>
      </p:sp>
    </p:spTree>
    <p:extLst>
      <p:ext uri="{BB962C8B-B14F-4D97-AF65-F5344CB8AC3E}">
        <p14:creationId xmlns:p14="http://schemas.microsoft.com/office/powerpoint/2010/main" val="66022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4894E3-0CD1-4CE8-901C-19EB2533373C}" type="datetimeFigureOut">
              <a:rPr lang="fa-IR" smtClean="0"/>
              <a:t>1440/02/12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AC27A4-F05B-44C7-95A9-F3150B3C4ADB}" type="slidenum">
              <a:rPr lang="fa-IR" smtClean="0"/>
              <a:t>‹#›</a:t>
            </a:fld>
            <a:endParaRPr lang="fa-IR"/>
          </a:p>
        </p:txBody>
      </p:sp>
    </p:spTree>
    <p:extLst>
      <p:ext uri="{BB962C8B-B14F-4D97-AF65-F5344CB8AC3E}">
        <p14:creationId xmlns:p14="http://schemas.microsoft.com/office/powerpoint/2010/main" val="96657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157660" y="6038192"/>
            <a:ext cx="8891752" cy="788276"/>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E4894E3-0CD1-4CE8-901C-19EB2533373C}" type="datetimeFigureOut">
              <a:rPr lang="fa-IR" smtClean="0"/>
              <a:t>1440/02/12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AC27A4-F05B-44C7-95A9-F3150B3C4ADB}" type="slidenum">
              <a:rPr lang="fa-IR" smtClean="0"/>
              <a:t>‹#›</a:t>
            </a:fld>
            <a:endParaRPr lang="fa-I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extLst>
      <p:ext uri="{BB962C8B-B14F-4D97-AF65-F5344CB8AC3E}">
        <p14:creationId xmlns:p14="http://schemas.microsoft.com/office/powerpoint/2010/main" val="6322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894E3-0CD1-4CE8-901C-19EB2533373C}" type="datetimeFigureOut">
              <a:rPr lang="fa-IR" smtClean="0"/>
              <a:t>1440/02/12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AC27A4-F05B-44C7-95A9-F3150B3C4ADB}" type="slidenum">
              <a:rPr lang="fa-IR" smtClean="0"/>
              <a:t>‹#›</a:t>
            </a:fld>
            <a:endParaRPr lang="fa-IR"/>
          </a:p>
        </p:txBody>
      </p:sp>
    </p:spTree>
    <p:extLst>
      <p:ext uri="{BB962C8B-B14F-4D97-AF65-F5344CB8AC3E}">
        <p14:creationId xmlns:p14="http://schemas.microsoft.com/office/powerpoint/2010/main" val="36441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894E3-0CD1-4CE8-901C-19EB2533373C}" type="datetimeFigureOut">
              <a:rPr lang="fa-IR" smtClean="0"/>
              <a:t>1440/02/12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AC27A4-F05B-44C7-95A9-F3150B3C4ADB}" type="slidenum">
              <a:rPr lang="fa-IR" smtClean="0"/>
              <a:t>‹#›</a:t>
            </a:fld>
            <a:endParaRPr lang="fa-I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29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bwMode="auto">
          <a:xfrm>
            <a:off x="110355" y="6038193"/>
            <a:ext cx="8923283"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371600"/>
            <a:ext cx="422275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371600"/>
            <a:ext cx="422275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bwMode="auto">
          <a:xfrm>
            <a:off x="157652" y="6038193"/>
            <a:ext cx="8891752"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157653" y="6038193"/>
            <a:ext cx="8907517" cy="819807"/>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217488" marR="0" indent="-217488" algn="l" defTabSz="914400" rtl="0" eaLnBrk="1" fontAlgn="base" latinLnBrk="0" hangingPunct="1">
              <a:lnSpc>
                <a:spcPct val="100000"/>
              </a:lnSpc>
              <a:spcBef>
                <a:spcPct val="0"/>
              </a:spcBef>
              <a:spcAft>
                <a:spcPct val="20000"/>
              </a:spcAft>
              <a:buClrTx/>
              <a:buSzTx/>
              <a:buFontTx/>
              <a:buChar char="•"/>
              <a:tabLst/>
            </a:pPr>
            <a:endParaRPr kumimoji="0" lang="fa-IR" sz="1800" b="0" i="0" u="none" strike="noStrike" cap="none" normalizeH="0" baseline="0" smtClean="0">
              <a:ln>
                <a:noFill/>
              </a:ln>
              <a:solidFill>
                <a:schemeClr val="accent2"/>
              </a:solidFill>
              <a:effectLst/>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lideApidraVierge-6"/>
          <p:cNvPicPr>
            <a:picLocks noChangeAspect="1" noChangeArrowheads="1"/>
          </p:cNvPicPr>
          <p:nvPr/>
        </p:nvPicPr>
        <p:blipFill>
          <a:blip r:embed="rId13" cstate="print"/>
          <a:srcRect t="1099"/>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69875" y="115888"/>
            <a:ext cx="8597900" cy="8509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fr-FR" smtClean="0"/>
              <a:t>Cliquez pour modifier le style du titre</a:t>
            </a:r>
          </a:p>
        </p:txBody>
      </p:sp>
      <p:sp>
        <p:nvSpPr>
          <p:cNvPr id="1028" name="Rectangle 3"/>
          <p:cNvSpPr>
            <a:spLocks noGrp="1" noChangeArrowheads="1"/>
          </p:cNvSpPr>
          <p:nvPr>
            <p:ph type="body" idx="1"/>
          </p:nvPr>
        </p:nvSpPr>
        <p:spPr bwMode="auto">
          <a:xfrm>
            <a:off x="269875" y="1371600"/>
            <a:ext cx="8597900" cy="45291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cSld>
  <p:clrMap bg1="lt1" tx1="dk1" bg2="lt2" tx2="dk2" accent1="accent1" accent2="accent2" accent3="accent3" accent4="accent4" accent5="accent5" accent6="accent6" hlink="hlink" folHlink="folHlink"/>
  <p:sldLayoutIdLst>
    <p:sldLayoutId id="2147483858"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par>
    </p:tnLst>
  </p:timing>
  <p:txStyles>
    <p:titleStyle>
      <a:lvl1pPr algn="l" rtl="0" eaLnBrk="0" fontAlgn="base" hangingPunct="0">
        <a:spcBef>
          <a:spcPct val="0"/>
        </a:spcBef>
        <a:spcAft>
          <a:spcPct val="0"/>
        </a:spcAft>
        <a:tabLst>
          <a:tab pos="4003675" algn="l"/>
        </a:tabLst>
        <a:defRPr sz="2800" b="1" i="1">
          <a:solidFill>
            <a:schemeClr val="accent2"/>
          </a:solidFill>
          <a:latin typeface="+mj-lt"/>
          <a:ea typeface="+mj-ea"/>
          <a:cs typeface="+mj-cs"/>
        </a:defRPr>
      </a:lvl1pPr>
      <a:lvl2pPr algn="l" rtl="0" eaLnBrk="0" fontAlgn="base" hangingPunct="0">
        <a:spcBef>
          <a:spcPct val="0"/>
        </a:spcBef>
        <a:spcAft>
          <a:spcPct val="0"/>
        </a:spcAft>
        <a:tabLst>
          <a:tab pos="4003675" algn="l"/>
        </a:tabLst>
        <a:defRPr sz="2800" b="1" i="1">
          <a:solidFill>
            <a:schemeClr val="accent2"/>
          </a:solidFill>
          <a:latin typeface="Arial" pitchFamily="34" charset="0"/>
        </a:defRPr>
      </a:lvl2pPr>
      <a:lvl3pPr algn="l" rtl="0" eaLnBrk="0" fontAlgn="base" hangingPunct="0">
        <a:spcBef>
          <a:spcPct val="0"/>
        </a:spcBef>
        <a:spcAft>
          <a:spcPct val="0"/>
        </a:spcAft>
        <a:tabLst>
          <a:tab pos="4003675" algn="l"/>
        </a:tabLst>
        <a:defRPr sz="2800" b="1" i="1">
          <a:solidFill>
            <a:schemeClr val="accent2"/>
          </a:solidFill>
          <a:latin typeface="Arial" pitchFamily="34" charset="0"/>
        </a:defRPr>
      </a:lvl3pPr>
      <a:lvl4pPr algn="l" rtl="0" eaLnBrk="0" fontAlgn="base" hangingPunct="0">
        <a:spcBef>
          <a:spcPct val="0"/>
        </a:spcBef>
        <a:spcAft>
          <a:spcPct val="0"/>
        </a:spcAft>
        <a:tabLst>
          <a:tab pos="4003675" algn="l"/>
        </a:tabLst>
        <a:defRPr sz="2800" b="1" i="1">
          <a:solidFill>
            <a:schemeClr val="accent2"/>
          </a:solidFill>
          <a:latin typeface="Arial" pitchFamily="34" charset="0"/>
        </a:defRPr>
      </a:lvl4pPr>
      <a:lvl5pPr algn="l" rtl="0" eaLnBrk="0" fontAlgn="base" hangingPunct="0">
        <a:spcBef>
          <a:spcPct val="0"/>
        </a:spcBef>
        <a:spcAft>
          <a:spcPct val="0"/>
        </a:spcAft>
        <a:tabLst>
          <a:tab pos="4003675" algn="l"/>
        </a:tabLst>
        <a:defRPr sz="2800" b="1" i="1">
          <a:solidFill>
            <a:schemeClr val="accent2"/>
          </a:solidFill>
          <a:latin typeface="Arial" pitchFamily="34" charset="0"/>
        </a:defRPr>
      </a:lvl5pPr>
      <a:lvl6pPr marL="457200" algn="l" rtl="0" fontAlgn="base">
        <a:spcBef>
          <a:spcPct val="0"/>
        </a:spcBef>
        <a:spcAft>
          <a:spcPct val="0"/>
        </a:spcAft>
        <a:tabLst>
          <a:tab pos="4003675" algn="l"/>
        </a:tabLst>
        <a:defRPr sz="2800" b="1" i="1">
          <a:solidFill>
            <a:schemeClr val="accent2"/>
          </a:solidFill>
          <a:latin typeface="Arial" pitchFamily="34" charset="0"/>
        </a:defRPr>
      </a:lvl6pPr>
      <a:lvl7pPr marL="914400" algn="l" rtl="0" fontAlgn="base">
        <a:spcBef>
          <a:spcPct val="0"/>
        </a:spcBef>
        <a:spcAft>
          <a:spcPct val="0"/>
        </a:spcAft>
        <a:tabLst>
          <a:tab pos="4003675" algn="l"/>
        </a:tabLst>
        <a:defRPr sz="2800" b="1" i="1">
          <a:solidFill>
            <a:schemeClr val="accent2"/>
          </a:solidFill>
          <a:latin typeface="Arial" pitchFamily="34" charset="0"/>
        </a:defRPr>
      </a:lvl7pPr>
      <a:lvl8pPr marL="1371600" algn="l" rtl="0" fontAlgn="base">
        <a:spcBef>
          <a:spcPct val="0"/>
        </a:spcBef>
        <a:spcAft>
          <a:spcPct val="0"/>
        </a:spcAft>
        <a:tabLst>
          <a:tab pos="4003675" algn="l"/>
        </a:tabLst>
        <a:defRPr sz="2800" b="1" i="1">
          <a:solidFill>
            <a:schemeClr val="accent2"/>
          </a:solidFill>
          <a:latin typeface="Arial" pitchFamily="34" charset="0"/>
        </a:defRPr>
      </a:lvl8pPr>
      <a:lvl9pPr marL="1828800" algn="l" rtl="0" fontAlgn="base">
        <a:spcBef>
          <a:spcPct val="0"/>
        </a:spcBef>
        <a:spcAft>
          <a:spcPct val="0"/>
        </a:spcAft>
        <a:tabLst>
          <a:tab pos="4003675" algn="l"/>
        </a:tabLst>
        <a:defRPr sz="2800" b="1" i="1">
          <a:solidFill>
            <a:schemeClr val="accent2"/>
          </a:solidFill>
          <a:latin typeface="Arial" pitchFamily="34" charset="0"/>
        </a:defRPr>
      </a:lvl9pPr>
    </p:titleStyle>
    <p:bodyStyle>
      <a:lvl1pPr marL="228600" indent="-228600" algn="l" rtl="0" eaLnBrk="0" fontAlgn="base" hangingPunct="0">
        <a:spcBef>
          <a:spcPct val="0"/>
        </a:spcBef>
        <a:spcAft>
          <a:spcPct val="20000"/>
        </a:spcAft>
        <a:buNone/>
        <a:defRPr sz="2200" b="1">
          <a:solidFill>
            <a:schemeClr val="accent2"/>
          </a:solidFill>
          <a:latin typeface="+mn-lt"/>
          <a:ea typeface="+mn-ea"/>
          <a:cs typeface="+mn-cs"/>
        </a:defRPr>
      </a:lvl1pPr>
      <a:lvl2pPr marL="523875" indent="-293688" algn="l" rtl="0" eaLnBrk="0" fontAlgn="base" hangingPunct="0">
        <a:spcBef>
          <a:spcPct val="0"/>
        </a:spcBef>
        <a:spcAft>
          <a:spcPct val="20000"/>
        </a:spcAft>
        <a:buNone/>
        <a:defRPr sz="1600">
          <a:solidFill>
            <a:schemeClr val="accent2"/>
          </a:solidFill>
          <a:latin typeface="+mn-lt"/>
        </a:defRPr>
      </a:lvl2pPr>
      <a:lvl3pPr marL="788988" indent="-263525" algn="l" rtl="0" eaLnBrk="0" fontAlgn="base" hangingPunct="0">
        <a:spcBef>
          <a:spcPct val="0"/>
        </a:spcBef>
        <a:spcAft>
          <a:spcPct val="20000"/>
        </a:spcAft>
        <a:buNone/>
        <a:defRPr sz="1600">
          <a:solidFill>
            <a:schemeClr val="accent2"/>
          </a:solidFill>
          <a:latin typeface="+mn-lt"/>
        </a:defRPr>
      </a:lvl3pPr>
      <a:lvl4pPr marL="1106488" indent="-315913" algn="l" rtl="0" eaLnBrk="0" fontAlgn="base" hangingPunct="0">
        <a:spcBef>
          <a:spcPct val="0"/>
        </a:spcBef>
        <a:spcAft>
          <a:spcPct val="20000"/>
        </a:spcAft>
        <a:buNone/>
        <a:defRPr sz="1600">
          <a:solidFill>
            <a:schemeClr val="accent2"/>
          </a:solidFill>
          <a:latin typeface="+mn-lt"/>
        </a:defRPr>
      </a:lvl4pPr>
      <a:lvl5pPr marL="1393825" indent="-285750" algn="l" rtl="0" eaLnBrk="0" fontAlgn="base" hangingPunct="0">
        <a:spcBef>
          <a:spcPct val="0"/>
        </a:spcBef>
        <a:spcAft>
          <a:spcPct val="20000"/>
        </a:spcAft>
        <a:buNone/>
        <a:defRPr sz="1600">
          <a:solidFill>
            <a:schemeClr val="accent2"/>
          </a:solidFill>
          <a:latin typeface="+mn-lt"/>
        </a:defRPr>
      </a:lvl5pPr>
      <a:lvl6pPr marL="1851025" indent="-285750" algn="l" rtl="0" fontAlgn="base">
        <a:spcBef>
          <a:spcPct val="0"/>
        </a:spcBef>
        <a:spcAft>
          <a:spcPct val="20000"/>
        </a:spcAft>
        <a:buChar char="»"/>
        <a:defRPr sz="1600">
          <a:solidFill>
            <a:schemeClr val="accent2"/>
          </a:solidFill>
          <a:latin typeface="+mn-lt"/>
        </a:defRPr>
      </a:lvl6pPr>
      <a:lvl7pPr marL="2308225" indent="-285750" algn="l" rtl="0" fontAlgn="base">
        <a:spcBef>
          <a:spcPct val="0"/>
        </a:spcBef>
        <a:spcAft>
          <a:spcPct val="20000"/>
        </a:spcAft>
        <a:buChar char="»"/>
        <a:defRPr sz="1600">
          <a:solidFill>
            <a:schemeClr val="accent2"/>
          </a:solidFill>
          <a:latin typeface="+mn-lt"/>
        </a:defRPr>
      </a:lvl7pPr>
      <a:lvl8pPr marL="2765425" indent="-285750" algn="l" rtl="0" fontAlgn="base">
        <a:spcBef>
          <a:spcPct val="0"/>
        </a:spcBef>
        <a:spcAft>
          <a:spcPct val="20000"/>
        </a:spcAft>
        <a:buChar char="»"/>
        <a:defRPr sz="1600">
          <a:solidFill>
            <a:schemeClr val="accent2"/>
          </a:solidFill>
          <a:latin typeface="+mn-lt"/>
        </a:defRPr>
      </a:lvl8pPr>
      <a:lvl9pPr marL="3222625" indent="-285750" algn="l" rtl="0" fontAlgn="base">
        <a:spcBef>
          <a:spcPct val="0"/>
        </a:spcBef>
        <a:spcAft>
          <a:spcPct val="20000"/>
        </a:spcAft>
        <a:buChar char="»"/>
        <a:defRPr sz="16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10/22/2018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63902"/>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term=Azizi%20F%5bAuthor%5d&amp;cauthor=true&amp;cauthor_uid=16370960" TargetMode="External"/><Relationship Id="rId2" Type="http://schemas.openxmlformats.org/officeDocument/2006/relationships/hyperlink" Target="https://www.ncbi.nlm.nih.gov/pubmed/16370960"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term=Azizi%20F%5bAuthor%5d&amp;cauthor=true&amp;cauthor_uid=28699478" TargetMode="External"/><Relationship Id="rId2" Type="http://schemas.openxmlformats.org/officeDocument/2006/relationships/hyperlink" Target="https://www.ncbi.nlm.nih.gov/pubmed/28699478" TargetMode="External"/><Relationship Id="rId1" Type="http://schemas.openxmlformats.org/officeDocument/2006/relationships/slideLayout" Target="../slideLayouts/slideLayout13.xml"/><Relationship Id="rId4" Type="http://schemas.openxmlformats.org/officeDocument/2006/relationships/hyperlink" Target="https://www.ncbi.nlm.nih.gov/pubmed/?term=Malboosbaf%20R%5bAuthor%5d&amp;cauthor=true&amp;cauthor_uid=2869947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ncbi.nlm.nih.gov/pubmed/22961916"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www.ncbi.nlm.nih.gov/pubmed/9686552"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xfrm>
            <a:off x="1316879" y="5543452"/>
            <a:ext cx="6361017" cy="676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b="1">
                <a:solidFill>
                  <a:schemeClr val="tx1"/>
                </a:solidFill>
                <a:latin typeface="Verdana" pitchFamily="34" charset="0"/>
                <a:cs typeface="B Nazanin" pitchFamily="2" charset="-78"/>
              </a:defRPr>
            </a:lvl1pPr>
            <a:lvl2pPr marL="742950" indent="-285750" eaLnBrk="0" hangingPunct="0">
              <a:defRPr sz="2900" b="1">
                <a:solidFill>
                  <a:schemeClr val="tx1"/>
                </a:solidFill>
                <a:latin typeface="Verdana" pitchFamily="34" charset="0"/>
                <a:cs typeface="B Nazanin" pitchFamily="2" charset="-78"/>
              </a:defRPr>
            </a:lvl2pPr>
            <a:lvl3pPr marL="1143000" indent="-228600" eaLnBrk="0" hangingPunct="0">
              <a:defRPr sz="2900" b="1">
                <a:solidFill>
                  <a:schemeClr val="tx1"/>
                </a:solidFill>
                <a:latin typeface="Verdana" pitchFamily="34" charset="0"/>
                <a:cs typeface="B Nazanin" pitchFamily="2" charset="-78"/>
              </a:defRPr>
            </a:lvl3pPr>
            <a:lvl4pPr marL="1600200" indent="-228600" eaLnBrk="0" hangingPunct="0">
              <a:defRPr sz="2900" b="1">
                <a:solidFill>
                  <a:schemeClr val="tx1"/>
                </a:solidFill>
                <a:latin typeface="Verdana" pitchFamily="34" charset="0"/>
                <a:cs typeface="B Nazanin" pitchFamily="2" charset="-78"/>
              </a:defRPr>
            </a:lvl4pPr>
            <a:lvl5pPr marL="2057400" indent="-228600" eaLnBrk="0" hangingPunct="0">
              <a:defRPr sz="2900" b="1">
                <a:solidFill>
                  <a:schemeClr val="tx1"/>
                </a:solidFill>
                <a:latin typeface="Verdana" pitchFamily="34" charset="0"/>
                <a:cs typeface="B Nazanin" pitchFamily="2" charset="-78"/>
              </a:defRPr>
            </a:lvl5pPr>
            <a:lvl6pPr marL="2514600" indent="-228600" algn="just" rtl="1" eaLnBrk="0" fontAlgn="base" hangingPunct="0">
              <a:lnSpc>
                <a:spcPct val="90000"/>
              </a:lnSpc>
              <a:spcBef>
                <a:spcPct val="20000"/>
              </a:spcBef>
              <a:spcAft>
                <a:spcPct val="0"/>
              </a:spcAft>
              <a:buClr>
                <a:schemeClr val="tx2"/>
              </a:buClr>
              <a:buSzPct val="70000"/>
              <a:buFont typeface="Wingdings" pitchFamily="2" charset="2"/>
              <a:defRPr sz="2900" b="1">
                <a:solidFill>
                  <a:schemeClr val="tx1"/>
                </a:solidFill>
                <a:latin typeface="Verdana" pitchFamily="34" charset="0"/>
                <a:cs typeface="B Nazanin" pitchFamily="2" charset="-78"/>
              </a:defRPr>
            </a:lvl6pPr>
            <a:lvl7pPr marL="2971800" indent="-228600" algn="just" rtl="1" eaLnBrk="0" fontAlgn="base" hangingPunct="0">
              <a:lnSpc>
                <a:spcPct val="90000"/>
              </a:lnSpc>
              <a:spcBef>
                <a:spcPct val="20000"/>
              </a:spcBef>
              <a:spcAft>
                <a:spcPct val="0"/>
              </a:spcAft>
              <a:buClr>
                <a:schemeClr val="tx2"/>
              </a:buClr>
              <a:buSzPct val="70000"/>
              <a:buFont typeface="Wingdings" pitchFamily="2" charset="2"/>
              <a:defRPr sz="2900" b="1">
                <a:solidFill>
                  <a:schemeClr val="tx1"/>
                </a:solidFill>
                <a:latin typeface="Verdana" pitchFamily="34" charset="0"/>
                <a:cs typeface="B Nazanin" pitchFamily="2" charset="-78"/>
              </a:defRPr>
            </a:lvl7pPr>
            <a:lvl8pPr marL="3429000" indent="-228600" algn="just" rtl="1" eaLnBrk="0" fontAlgn="base" hangingPunct="0">
              <a:lnSpc>
                <a:spcPct val="90000"/>
              </a:lnSpc>
              <a:spcBef>
                <a:spcPct val="20000"/>
              </a:spcBef>
              <a:spcAft>
                <a:spcPct val="0"/>
              </a:spcAft>
              <a:buClr>
                <a:schemeClr val="tx2"/>
              </a:buClr>
              <a:buSzPct val="70000"/>
              <a:buFont typeface="Wingdings" pitchFamily="2" charset="2"/>
              <a:defRPr sz="2900" b="1">
                <a:solidFill>
                  <a:schemeClr val="tx1"/>
                </a:solidFill>
                <a:latin typeface="Verdana" pitchFamily="34" charset="0"/>
                <a:cs typeface="B Nazanin" pitchFamily="2" charset="-78"/>
              </a:defRPr>
            </a:lvl8pPr>
            <a:lvl9pPr marL="3886200" indent="-228600" algn="just" rtl="1" eaLnBrk="0" fontAlgn="base" hangingPunct="0">
              <a:lnSpc>
                <a:spcPct val="90000"/>
              </a:lnSpc>
              <a:spcBef>
                <a:spcPct val="20000"/>
              </a:spcBef>
              <a:spcAft>
                <a:spcPct val="0"/>
              </a:spcAft>
              <a:buClr>
                <a:schemeClr val="tx2"/>
              </a:buClr>
              <a:buSzPct val="70000"/>
              <a:buFont typeface="Wingdings" pitchFamily="2" charset="2"/>
              <a:defRPr sz="2900" b="1">
                <a:solidFill>
                  <a:schemeClr val="tx1"/>
                </a:solidFill>
                <a:latin typeface="Verdana" pitchFamily="34" charset="0"/>
                <a:cs typeface="B Nazanin" pitchFamily="2" charset="-78"/>
              </a:defRPr>
            </a:lvl9pPr>
          </a:lstStyle>
          <a:p>
            <a:pPr algn="ctr" eaLnBrk="1" hangingPunct="1">
              <a:buNone/>
            </a:pPr>
            <a:r>
              <a:rPr lang="en-US" sz="2800" b="0" dirty="0" smtClean="0">
                <a:cs typeface="Arial" pitchFamily="34" charset="0"/>
              </a:rPr>
              <a:t>Maryam </a:t>
            </a:r>
            <a:r>
              <a:rPr lang="en-US" sz="2800" b="0" dirty="0" err="1" smtClean="0">
                <a:cs typeface="Arial" pitchFamily="34" charset="0"/>
              </a:rPr>
              <a:t>zahedi</a:t>
            </a:r>
            <a:r>
              <a:rPr lang="en-US" sz="2800" b="0" dirty="0" smtClean="0">
                <a:cs typeface="Arial" pitchFamily="34" charset="0"/>
              </a:rPr>
              <a:t> MD</a:t>
            </a:r>
          </a:p>
        </p:txBody>
      </p:sp>
      <p:sp>
        <p:nvSpPr>
          <p:cNvPr id="6" name="Slide Number Placeholder 5"/>
          <p:cNvSpPr>
            <a:spLocks noGrp="1"/>
          </p:cNvSpPr>
          <p:nvPr>
            <p:ph type="sldNum" sz="quarter" idx="12"/>
          </p:nvPr>
        </p:nvSpPr>
        <p:spPr/>
        <p:txBody>
          <a:bodyPr/>
          <a:lstStyle/>
          <a:p>
            <a:pPr>
              <a:defRPr/>
            </a:pPr>
            <a:fld id="{16B00552-A8F2-465E-ABB9-F79E527A0E92}" type="slidenum">
              <a:rPr lang="ar-SA"/>
              <a:pPr>
                <a:defRPr/>
              </a:pPr>
              <a:t>1</a:t>
            </a:fld>
            <a:endParaRPr lang="en-US" dirty="0"/>
          </a:p>
        </p:txBody>
      </p:sp>
      <p:sp>
        <p:nvSpPr>
          <p:cNvPr id="3076" name="Rectangle 2"/>
          <p:cNvSpPr>
            <a:spLocks noGrp="1" noChangeArrowheads="1"/>
          </p:cNvSpPr>
          <p:nvPr>
            <p:ph type="title"/>
          </p:nvPr>
        </p:nvSpPr>
        <p:spPr/>
        <p:txBody>
          <a:bodyPr/>
          <a:lstStyle/>
          <a:p>
            <a:pPr eaLnBrk="1" hangingPunct="1"/>
            <a:endParaRPr lang="en-US" dirty="0" smtClean="0"/>
          </a:p>
        </p:txBody>
      </p:sp>
      <p:sp>
        <p:nvSpPr>
          <p:cNvPr id="3077" name="Rectangle 3"/>
          <p:cNvSpPr>
            <a:spLocks noGrp="1" noChangeArrowheads="1"/>
          </p:cNvSpPr>
          <p:nvPr>
            <p:ph type="body" idx="1"/>
          </p:nvPr>
        </p:nvSpPr>
        <p:spPr>
          <a:xfrm>
            <a:off x="785813" y="928688"/>
            <a:ext cx="7423150" cy="4800600"/>
          </a:xfrm>
        </p:spPr>
        <p:txBody>
          <a:bodyPr/>
          <a:lstStyle/>
          <a:p>
            <a:pPr eaLnBrk="1" hangingPunct="1"/>
            <a:endParaRPr lang="en-US" dirty="0" smtClean="0"/>
          </a:p>
        </p:txBody>
      </p:sp>
      <p:pic>
        <p:nvPicPr>
          <p:cNvPr id="3078" name="Picture 4" descr="2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34" y="585216"/>
            <a:ext cx="8145441" cy="505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6676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14379"/>
          </a:xfrm>
        </p:spPr>
        <p:txBody>
          <a:bodyPr>
            <a:normAutofit fontScale="90000"/>
          </a:bodyPr>
          <a:lstStyle/>
          <a:p>
            <a:endParaRPr lang="fa-IR" dirty="0"/>
          </a:p>
        </p:txBody>
      </p:sp>
      <p:sp>
        <p:nvSpPr>
          <p:cNvPr id="3" name="Content Placeholder 2"/>
          <p:cNvSpPr>
            <a:spLocks noGrp="1"/>
          </p:cNvSpPr>
          <p:nvPr>
            <p:ph idx="1"/>
          </p:nvPr>
        </p:nvSpPr>
        <p:spPr>
          <a:xfrm>
            <a:off x="711843" y="462987"/>
            <a:ext cx="8385857" cy="6395013"/>
          </a:xfrm>
        </p:spPr>
        <p:txBody>
          <a:bodyPr>
            <a:normAutofit/>
          </a:bodyPr>
          <a:lstStyle/>
          <a:p>
            <a:pPr algn="l"/>
            <a:r>
              <a:rPr lang="en-US" sz="2400" dirty="0"/>
              <a:t>RECOMMENDATION </a:t>
            </a:r>
            <a:r>
              <a:rPr lang="en-US" sz="2400" dirty="0" smtClean="0"/>
              <a:t>5 </a:t>
            </a:r>
            <a:r>
              <a:rPr lang="en-US" sz="2400" dirty="0"/>
              <a:t>of </a:t>
            </a:r>
            <a:r>
              <a:rPr lang="en-US" sz="2400" dirty="0">
                <a:solidFill>
                  <a:srgbClr val="00B050"/>
                </a:solidFill>
              </a:rPr>
              <a:t>ETA</a:t>
            </a:r>
          </a:p>
          <a:p>
            <a:pPr algn="l"/>
            <a:r>
              <a:rPr lang="en-US" sz="2400" dirty="0" smtClean="0"/>
              <a:t>Patients </a:t>
            </a:r>
            <a:r>
              <a:rPr lang="en-US" sz="2400" dirty="0"/>
              <a:t>with </a:t>
            </a:r>
            <a:r>
              <a:rPr lang="en-US" sz="2400" u="sng" dirty="0"/>
              <a:t>newly diagnosed</a:t>
            </a:r>
            <a:r>
              <a:rPr lang="en-US" sz="2400" dirty="0"/>
              <a:t> Graves’ </a:t>
            </a:r>
            <a:r>
              <a:rPr lang="en-US" sz="2400" dirty="0" smtClean="0"/>
              <a:t>hyperthyroidism </a:t>
            </a:r>
            <a:r>
              <a:rPr lang="en-US" sz="2400" u="sng" dirty="0" smtClean="0"/>
              <a:t>should</a:t>
            </a:r>
            <a:r>
              <a:rPr lang="en-US" sz="2400" dirty="0" smtClean="0"/>
              <a:t> </a:t>
            </a:r>
            <a:r>
              <a:rPr lang="en-US" sz="2400" dirty="0"/>
              <a:t>be </a:t>
            </a:r>
            <a:r>
              <a:rPr lang="en-US" sz="2400" u="sng" dirty="0"/>
              <a:t>treated</a:t>
            </a:r>
            <a:r>
              <a:rPr lang="en-US" sz="2400" dirty="0"/>
              <a:t> with </a:t>
            </a:r>
            <a:r>
              <a:rPr lang="en-US" sz="2400" u="sng" dirty="0"/>
              <a:t>ATD</a:t>
            </a:r>
            <a:r>
              <a:rPr lang="en-US" sz="2400" dirty="0" smtClean="0"/>
              <a:t>.</a:t>
            </a:r>
          </a:p>
          <a:p>
            <a:pPr algn="l"/>
            <a:r>
              <a:rPr lang="en-US" sz="2400" dirty="0" smtClean="0"/>
              <a:t> </a:t>
            </a:r>
            <a:r>
              <a:rPr lang="en-US" sz="2400" u="sng" dirty="0"/>
              <a:t>RAI </a:t>
            </a:r>
            <a:r>
              <a:rPr lang="en-US" sz="2400" dirty="0"/>
              <a:t>therapy or </a:t>
            </a:r>
            <a:r>
              <a:rPr lang="en-US" sz="2400" u="sng" dirty="0" smtClean="0"/>
              <a:t>thyroidectomy</a:t>
            </a:r>
            <a:r>
              <a:rPr lang="en-US" sz="2400" dirty="0" smtClean="0"/>
              <a:t> may </a:t>
            </a:r>
            <a:r>
              <a:rPr lang="en-US" sz="2400" dirty="0"/>
              <a:t>be considered in patients who </a:t>
            </a:r>
            <a:r>
              <a:rPr lang="en-US" sz="2400" dirty="0" smtClean="0"/>
              <a:t>prefer this </a:t>
            </a:r>
            <a:r>
              <a:rPr lang="en-US" sz="2400" dirty="0"/>
              <a:t>approach. </a:t>
            </a:r>
            <a:r>
              <a:rPr lang="en-US" sz="2400" dirty="0">
                <a:solidFill>
                  <a:srgbClr val="00B050"/>
                </a:solidFill>
              </a:rPr>
              <a:t>1, </a:t>
            </a:r>
            <a:r>
              <a:rPr lang="en-US" sz="2400" dirty="0" smtClean="0">
                <a:solidFill>
                  <a:srgbClr val="00B050"/>
                </a:solidFill>
              </a:rPr>
              <a:t>∅∅∅∅</a:t>
            </a:r>
          </a:p>
          <a:p>
            <a:pPr algn="l"/>
            <a:endParaRPr lang="en-US" sz="2400" dirty="0" smtClean="0"/>
          </a:p>
          <a:p>
            <a:pPr algn="l"/>
            <a:r>
              <a:rPr lang="en-US" sz="2400" dirty="0" smtClean="0"/>
              <a:t>RECOMMENDATION </a:t>
            </a:r>
            <a:r>
              <a:rPr lang="en-US" sz="2400" dirty="0"/>
              <a:t>3 of </a:t>
            </a:r>
            <a:r>
              <a:rPr lang="en-US" sz="2400" dirty="0" smtClean="0">
                <a:solidFill>
                  <a:schemeClr val="accent2"/>
                </a:solidFill>
              </a:rPr>
              <a:t>ATA</a:t>
            </a:r>
          </a:p>
          <a:p>
            <a:pPr algn="l"/>
            <a:r>
              <a:rPr lang="en-US" sz="2400" dirty="0" smtClean="0"/>
              <a:t>Patients </a:t>
            </a:r>
            <a:r>
              <a:rPr lang="en-US" sz="2400" dirty="0"/>
              <a:t>with </a:t>
            </a:r>
            <a:r>
              <a:rPr lang="en-US" sz="2400" u="sng" dirty="0"/>
              <a:t>overt Graves’ hyperthyroidism </a:t>
            </a:r>
            <a:r>
              <a:rPr lang="en-US" sz="2400" dirty="0"/>
              <a:t>should be treated with </a:t>
            </a:r>
            <a:r>
              <a:rPr lang="en-US" sz="2400" u="sng" dirty="0"/>
              <a:t>any of the following </a:t>
            </a:r>
            <a:r>
              <a:rPr lang="en-US" sz="2400" dirty="0"/>
              <a:t>modalities: </a:t>
            </a:r>
            <a:endParaRPr lang="en-US" sz="2400" dirty="0" smtClean="0"/>
          </a:p>
          <a:p>
            <a:pPr algn="l"/>
            <a:r>
              <a:rPr lang="en-US" sz="2400" dirty="0"/>
              <a:t> </a:t>
            </a:r>
            <a:r>
              <a:rPr lang="en-US" sz="2400" dirty="0" smtClean="0"/>
              <a:t>    RAI therapy</a:t>
            </a:r>
          </a:p>
          <a:p>
            <a:pPr algn="l"/>
            <a:r>
              <a:rPr lang="en-US" sz="2400" dirty="0"/>
              <a:t> </a:t>
            </a:r>
            <a:r>
              <a:rPr lang="en-US" sz="2400" dirty="0" smtClean="0"/>
              <a:t>    ATDs</a:t>
            </a:r>
          </a:p>
          <a:p>
            <a:pPr algn="l"/>
            <a:r>
              <a:rPr lang="en-US" sz="2400" dirty="0"/>
              <a:t> </a:t>
            </a:r>
            <a:r>
              <a:rPr lang="en-US" sz="2400" dirty="0" smtClean="0"/>
              <a:t>    thyroidectomy</a:t>
            </a:r>
            <a:endParaRPr lang="fa-IR" sz="2400" dirty="0"/>
          </a:p>
          <a:p>
            <a:pPr algn="l"/>
            <a:r>
              <a:rPr lang="en-US" sz="2400" dirty="0">
                <a:solidFill>
                  <a:schemeClr val="accent2"/>
                </a:solidFill>
              </a:rPr>
              <a:t>Strong recommendation, moderate-quality evidence.</a:t>
            </a:r>
            <a:endParaRPr lang="en-US" sz="2400" dirty="0" smtClean="0">
              <a:solidFill>
                <a:schemeClr val="accent2"/>
              </a:solidFill>
            </a:endParaRPr>
          </a:p>
          <a:p>
            <a:pPr algn="l"/>
            <a:endParaRPr lang="en-US" sz="2400" dirty="0" smtClean="0">
              <a:solidFill>
                <a:schemeClr val="accent2"/>
              </a:solidFill>
            </a:endParaRPr>
          </a:p>
          <a:p>
            <a:pPr algn="l"/>
            <a:endParaRPr lang="en-US" sz="2400" dirty="0" smtClean="0">
              <a:solidFill>
                <a:schemeClr val="accent2"/>
              </a:solidFill>
            </a:endParaRPr>
          </a:p>
          <a:p>
            <a:pPr algn="l"/>
            <a:endParaRPr lang="en-US" sz="2400" dirty="0" smtClean="0">
              <a:solidFill>
                <a:srgbClr val="00B050"/>
              </a:solidFill>
            </a:endParaRPr>
          </a:p>
          <a:p>
            <a:pPr algn="l"/>
            <a:endParaRPr lang="en-US" sz="2400" dirty="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22589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descr="532369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610397505"/>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69022"/>
          </a:xfrm>
        </p:spPr>
        <p:txBody>
          <a:bodyPr/>
          <a:lstStyle/>
          <a:p>
            <a:endParaRPr lang="fa-IR"/>
          </a:p>
        </p:txBody>
      </p:sp>
      <p:sp>
        <p:nvSpPr>
          <p:cNvPr id="3" name="Content Placeholder 2"/>
          <p:cNvSpPr>
            <a:spLocks noGrp="1"/>
          </p:cNvSpPr>
          <p:nvPr>
            <p:ph idx="1"/>
          </p:nvPr>
        </p:nvSpPr>
        <p:spPr>
          <a:xfrm>
            <a:off x="768095" y="1701478"/>
            <a:ext cx="7976577" cy="4607882"/>
          </a:xfrm>
        </p:spPr>
        <p:txBody>
          <a:bodyPr>
            <a:normAutofit/>
          </a:bodyPr>
          <a:lstStyle/>
          <a:p>
            <a:pPr algn="l"/>
            <a:r>
              <a:rPr lang="en-US" sz="2400" dirty="0"/>
              <a:t>RECOMMENDATION </a:t>
            </a:r>
            <a:r>
              <a:rPr lang="en-US" sz="2400" dirty="0" smtClean="0"/>
              <a:t>1 </a:t>
            </a:r>
            <a:r>
              <a:rPr lang="en-US" sz="2400" dirty="0"/>
              <a:t>of </a:t>
            </a:r>
            <a:r>
              <a:rPr lang="en-US" sz="2400" dirty="0" smtClean="0">
                <a:solidFill>
                  <a:srgbClr val="00B050"/>
                </a:solidFill>
              </a:rPr>
              <a:t>ETA</a:t>
            </a:r>
          </a:p>
          <a:p>
            <a:pPr algn="l"/>
            <a:r>
              <a:rPr lang="en-US" sz="2400" dirty="0" smtClean="0"/>
              <a:t>The measurement of </a:t>
            </a:r>
            <a:r>
              <a:rPr lang="en-US" sz="2400" u="sng" dirty="0" smtClean="0"/>
              <a:t>TSH-R-Ab</a:t>
            </a:r>
            <a:r>
              <a:rPr lang="en-US" sz="2400" dirty="0" smtClean="0"/>
              <a:t> is a </a:t>
            </a:r>
            <a:r>
              <a:rPr lang="en-US" sz="2400" u="sng" dirty="0" smtClean="0"/>
              <a:t>sensitive</a:t>
            </a:r>
            <a:r>
              <a:rPr lang="en-US" sz="2400" dirty="0" smtClean="0"/>
              <a:t> and </a:t>
            </a:r>
            <a:r>
              <a:rPr lang="en-US" sz="2400" u="sng" dirty="0" smtClean="0"/>
              <a:t>specific </a:t>
            </a:r>
            <a:r>
              <a:rPr lang="en-US" sz="2400" dirty="0" smtClean="0"/>
              <a:t>tool for </a:t>
            </a:r>
            <a:r>
              <a:rPr lang="en-US" sz="2400" u="sng" dirty="0" smtClean="0"/>
              <a:t>rapid</a:t>
            </a:r>
            <a:r>
              <a:rPr lang="en-US" sz="2400" dirty="0" smtClean="0"/>
              <a:t> and </a:t>
            </a:r>
            <a:r>
              <a:rPr lang="en-US" sz="2400" u="sng" dirty="0" smtClean="0"/>
              <a:t>accurate diagnosis </a:t>
            </a:r>
            <a:r>
              <a:rPr lang="en-US" sz="2400" dirty="0" smtClean="0"/>
              <a:t>and </a:t>
            </a:r>
            <a:r>
              <a:rPr lang="en-US" sz="2400" u="sng" dirty="0" smtClean="0"/>
              <a:t>differential diagnosis </a:t>
            </a:r>
            <a:r>
              <a:rPr lang="en-US" sz="2400" dirty="0" smtClean="0"/>
              <a:t>of Graves’ hyperthyroidism. </a:t>
            </a:r>
          </a:p>
          <a:p>
            <a:pPr algn="l"/>
            <a:r>
              <a:rPr lang="fa-IR" sz="2400" dirty="0" smtClean="0">
                <a:solidFill>
                  <a:srgbClr val="00B050"/>
                </a:solidFill>
              </a:rPr>
              <a:t>∅∅∅∅</a:t>
            </a:r>
            <a:r>
              <a:rPr lang="en-US" sz="2400" dirty="0" smtClean="0">
                <a:solidFill>
                  <a:srgbClr val="00B050"/>
                </a:solidFill>
              </a:rPr>
              <a:t>1,</a:t>
            </a:r>
            <a:endParaRPr lang="fa-IR" sz="2400" dirty="0">
              <a:solidFill>
                <a:srgbClr val="00B050"/>
              </a:solidFill>
            </a:endParaRPr>
          </a:p>
        </p:txBody>
      </p:sp>
    </p:spTree>
    <p:extLst>
      <p:ext uri="{BB962C8B-B14F-4D97-AF65-F5344CB8AC3E}">
        <p14:creationId xmlns:p14="http://schemas.microsoft.com/office/powerpoint/2010/main" val="35444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02804"/>
          </a:xfrm>
        </p:spPr>
        <p:txBody>
          <a:bodyPr>
            <a:normAutofit fontScale="90000"/>
          </a:bodyPr>
          <a:lstStyle/>
          <a:p>
            <a:endParaRPr lang="fa-IR" dirty="0"/>
          </a:p>
        </p:txBody>
      </p:sp>
      <p:sp>
        <p:nvSpPr>
          <p:cNvPr id="3" name="Content Placeholder 2"/>
          <p:cNvSpPr>
            <a:spLocks noGrp="1"/>
          </p:cNvSpPr>
          <p:nvPr>
            <p:ph idx="1"/>
          </p:nvPr>
        </p:nvSpPr>
        <p:spPr>
          <a:xfrm>
            <a:off x="768096" y="1394749"/>
            <a:ext cx="8265945" cy="4914611"/>
          </a:xfrm>
        </p:spPr>
        <p:txBody>
          <a:bodyPr>
            <a:normAutofit/>
          </a:bodyPr>
          <a:lstStyle/>
          <a:p>
            <a:pPr algn="l"/>
            <a:r>
              <a:rPr lang="en-US" sz="2400" dirty="0"/>
              <a:t>RECOMMENDATION </a:t>
            </a:r>
            <a:r>
              <a:rPr lang="en-US" sz="2400" dirty="0" smtClean="0"/>
              <a:t>2 of </a:t>
            </a:r>
            <a:r>
              <a:rPr lang="en-US" sz="2400" dirty="0">
                <a:solidFill>
                  <a:srgbClr val="00B050"/>
                </a:solidFill>
              </a:rPr>
              <a:t>ETA</a:t>
            </a:r>
          </a:p>
          <a:p>
            <a:pPr algn="l"/>
            <a:r>
              <a:rPr lang="en-US" sz="2400" u="sng" dirty="0" smtClean="0"/>
              <a:t>When</a:t>
            </a:r>
            <a:r>
              <a:rPr lang="en-US" sz="2400" dirty="0" smtClean="0"/>
              <a:t> </a:t>
            </a:r>
            <a:r>
              <a:rPr lang="en-US" sz="2400" dirty="0"/>
              <a:t>technically </a:t>
            </a:r>
            <a:r>
              <a:rPr lang="en-US" sz="2400" u="sng" dirty="0"/>
              <a:t>available</a:t>
            </a:r>
            <a:r>
              <a:rPr lang="en-US" sz="2400" dirty="0"/>
              <a:t>, differentiation of </a:t>
            </a:r>
            <a:r>
              <a:rPr lang="en-US" sz="2400" u="sng" dirty="0" smtClean="0"/>
              <a:t>TSH-</a:t>
            </a:r>
            <a:r>
              <a:rPr lang="en-US" sz="2400" u="sng" dirty="0" err="1" smtClean="0"/>
              <a:t>Rab</a:t>
            </a:r>
            <a:r>
              <a:rPr lang="en-US" sz="2400" u="sng" dirty="0" smtClean="0"/>
              <a:t> functionality</a:t>
            </a:r>
            <a:r>
              <a:rPr lang="en-US" sz="2400" dirty="0" smtClean="0"/>
              <a:t> </a:t>
            </a:r>
            <a:r>
              <a:rPr lang="en-US" sz="2400" dirty="0"/>
              <a:t>is </a:t>
            </a:r>
            <a:r>
              <a:rPr lang="en-US" sz="2400" u="sng" dirty="0"/>
              <a:t>helpful</a:t>
            </a:r>
            <a:r>
              <a:rPr lang="en-US" sz="2400" dirty="0"/>
              <a:t> and </a:t>
            </a:r>
            <a:r>
              <a:rPr lang="en-US" sz="2400" u="sng" dirty="0"/>
              <a:t>predictive</a:t>
            </a:r>
            <a:r>
              <a:rPr lang="en-US" sz="2400" dirty="0"/>
              <a:t> in </a:t>
            </a:r>
            <a:r>
              <a:rPr lang="en-US" sz="2400" dirty="0" smtClean="0"/>
              <a:t>Graves’ patients </a:t>
            </a:r>
            <a:r>
              <a:rPr lang="en-US" sz="2400" dirty="0"/>
              <a:t>during </a:t>
            </a:r>
            <a:r>
              <a:rPr lang="en-US" sz="2400" u="sng" dirty="0"/>
              <a:t>pregnancy/postpartum</a:t>
            </a:r>
            <a:r>
              <a:rPr lang="en-US" sz="2400" dirty="0"/>
              <a:t>, as well as </a:t>
            </a:r>
            <a:r>
              <a:rPr lang="en-US" sz="2400" dirty="0" smtClean="0"/>
              <a:t>for </a:t>
            </a:r>
            <a:r>
              <a:rPr lang="en-US" sz="2400" u="sng" dirty="0" err="1" smtClean="0"/>
              <a:t>extrathyroidal</a:t>
            </a:r>
            <a:r>
              <a:rPr lang="en-US" sz="2400" u="sng" dirty="0" smtClean="0"/>
              <a:t> </a:t>
            </a:r>
            <a:r>
              <a:rPr lang="en-US" sz="2400" u="sng" dirty="0"/>
              <a:t>manifestations</a:t>
            </a:r>
            <a:r>
              <a:rPr lang="en-US" sz="2400" dirty="0"/>
              <a:t>. </a:t>
            </a:r>
            <a:r>
              <a:rPr lang="en-US" sz="2400" dirty="0">
                <a:solidFill>
                  <a:srgbClr val="00B050"/>
                </a:solidFill>
              </a:rPr>
              <a:t>2, ∅∅∅○</a:t>
            </a:r>
            <a:endParaRPr lang="fa-IR" sz="2400" dirty="0">
              <a:solidFill>
                <a:srgbClr val="00B050"/>
              </a:solidFill>
            </a:endParaRPr>
          </a:p>
        </p:txBody>
      </p:sp>
    </p:spTree>
    <p:extLst>
      <p:ext uri="{BB962C8B-B14F-4D97-AF65-F5344CB8AC3E}">
        <p14:creationId xmlns:p14="http://schemas.microsoft.com/office/powerpoint/2010/main" val="6272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30126"/>
          </a:xfrm>
        </p:spPr>
        <p:txBody>
          <a:bodyPr/>
          <a:lstStyle/>
          <a:p>
            <a:endParaRPr lang="fa-IR" dirty="0"/>
          </a:p>
        </p:txBody>
      </p:sp>
      <p:sp>
        <p:nvSpPr>
          <p:cNvPr id="3" name="Content Placeholder 2"/>
          <p:cNvSpPr>
            <a:spLocks noGrp="1"/>
          </p:cNvSpPr>
          <p:nvPr>
            <p:ph idx="1"/>
          </p:nvPr>
        </p:nvSpPr>
        <p:spPr>
          <a:xfrm>
            <a:off x="613459" y="1504709"/>
            <a:ext cx="8362708" cy="4804651"/>
          </a:xfrm>
        </p:spPr>
        <p:txBody>
          <a:bodyPr>
            <a:normAutofit/>
          </a:bodyPr>
          <a:lstStyle/>
          <a:p>
            <a:pPr algn="l"/>
            <a:r>
              <a:rPr lang="en-US" sz="2400" dirty="0"/>
              <a:t>RECOMMENDATION 3 of </a:t>
            </a:r>
            <a:r>
              <a:rPr lang="en-US" sz="2400" dirty="0">
                <a:solidFill>
                  <a:srgbClr val="00B050"/>
                </a:solidFill>
              </a:rPr>
              <a:t>ETA</a:t>
            </a:r>
          </a:p>
          <a:p>
            <a:pPr algn="l"/>
            <a:r>
              <a:rPr lang="en-US" sz="2400" u="sng" dirty="0" smtClean="0"/>
              <a:t>US</a:t>
            </a:r>
            <a:r>
              <a:rPr lang="en-US" sz="2400" dirty="0" smtClean="0"/>
              <a:t> </a:t>
            </a:r>
            <a:r>
              <a:rPr lang="en-US" sz="2400" dirty="0"/>
              <a:t>examination, comprising conventional </a:t>
            </a:r>
            <a:r>
              <a:rPr lang="en-US" sz="2400" u="sng" dirty="0"/>
              <a:t>grey</a:t>
            </a:r>
            <a:r>
              <a:rPr lang="en-US" sz="2400" dirty="0"/>
              <a:t> </a:t>
            </a:r>
            <a:r>
              <a:rPr lang="en-US" sz="2400" dirty="0" smtClean="0"/>
              <a:t>scale analysis </a:t>
            </a:r>
            <a:r>
              <a:rPr lang="en-US" sz="2400" dirty="0"/>
              <a:t>and </a:t>
            </a:r>
            <a:r>
              <a:rPr lang="en-US" sz="2400" u="sng" dirty="0"/>
              <a:t>color-flow</a:t>
            </a:r>
            <a:r>
              <a:rPr lang="en-US" sz="2400" dirty="0"/>
              <a:t> or power </a:t>
            </a:r>
            <a:r>
              <a:rPr lang="en-US" sz="2400" u="sng" dirty="0"/>
              <a:t>Doppler </a:t>
            </a:r>
            <a:r>
              <a:rPr lang="en-US" sz="2400" dirty="0" smtClean="0"/>
              <a:t>examination is </a:t>
            </a:r>
            <a:r>
              <a:rPr lang="en-US" sz="2400" u="sng" dirty="0"/>
              <a:t>recommended as </a:t>
            </a:r>
            <a:r>
              <a:rPr lang="en-US" sz="2400" dirty="0"/>
              <a:t>the </a:t>
            </a:r>
            <a:r>
              <a:rPr lang="en-US" sz="2400" u="sng" dirty="0"/>
              <a:t>imaging procedure </a:t>
            </a:r>
            <a:r>
              <a:rPr lang="en-US" sz="2400" dirty="0"/>
              <a:t>to </a:t>
            </a:r>
            <a:r>
              <a:rPr lang="en-US" sz="2400" u="sng" dirty="0" smtClean="0"/>
              <a:t>support the </a:t>
            </a:r>
            <a:r>
              <a:rPr lang="en-US" sz="2400" u="sng" dirty="0"/>
              <a:t>diagnosis </a:t>
            </a:r>
            <a:r>
              <a:rPr lang="en-US" sz="2400" dirty="0"/>
              <a:t>of </a:t>
            </a:r>
            <a:r>
              <a:rPr lang="en-US" sz="2400" dirty="0" smtClean="0"/>
              <a:t>Graves’ hyperthyroidism</a:t>
            </a:r>
            <a:r>
              <a:rPr lang="en-US" sz="2400" dirty="0"/>
              <a:t>. </a:t>
            </a:r>
          </a:p>
          <a:p>
            <a:pPr algn="l"/>
            <a:r>
              <a:rPr lang="fa-IR" sz="2400" dirty="0" smtClean="0">
                <a:solidFill>
                  <a:srgbClr val="00B050"/>
                </a:solidFill>
              </a:rPr>
              <a:t>∅∅∅∅</a:t>
            </a:r>
            <a:r>
              <a:rPr lang="en-US" sz="2400" dirty="0">
                <a:solidFill>
                  <a:srgbClr val="00B050"/>
                </a:solidFill>
              </a:rPr>
              <a:t> 1,</a:t>
            </a:r>
            <a:endParaRPr lang="fa-IR" sz="2400" dirty="0">
              <a:solidFill>
                <a:srgbClr val="00B050"/>
              </a:solidFill>
            </a:endParaRPr>
          </a:p>
        </p:txBody>
      </p:sp>
    </p:spTree>
    <p:extLst>
      <p:ext uri="{BB962C8B-B14F-4D97-AF65-F5344CB8AC3E}">
        <p14:creationId xmlns:p14="http://schemas.microsoft.com/office/powerpoint/2010/main" val="16615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8017089" cy="4023360"/>
          </a:xfrm>
        </p:spPr>
        <p:txBody>
          <a:bodyPr>
            <a:normAutofit/>
          </a:bodyPr>
          <a:lstStyle/>
          <a:p>
            <a:pPr algn="l"/>
            <a:r>
              <a:rPr lang="en-US" sz="2400" dirty="0"/>
              <a:t>RECOMMENDATION </a:t>
            </a:r>
            <a:r>
              <a:rPr lang="en-US" sz="2400" dirty="0" smtClean="0"/>
              <a:t>4 </a:t>
            </a:r>
            <a:r>
              <a:rPr lang="en-US" sz="2400" dirty="0"/>
              <a:t>of </a:t>
            </a:r>
            <a:r>
              <a:rPr lang="en-US" sz="2400" dirty="0" smtClean="0">
                <a:solidFill>
                  <a:srgbClr val="00B050"/>
                </a:solidFill>
              </a:rPr>
              <a:t>ETA</a:t>
            </a:r>
            <a:endParaRPr lang="en-US" sz="2400" dirty="0" smtClean="0"/>
          </a:p>
          <a:p>
            <a:pPr algn="l"/>
            <a:r>
              <a:rPr lang="en-US" sz="2400" u="sng" dirty="0" smtClean="0"/>
              <a:t>Scintigraphy</a:t>
            </a:r>
            <a:r>
              <a:rPr lang="en-US" sz="2400" dirty="0" smtClean="0"/>
              <a:t> </a:t>
            </a:r>
            <a:r>
              <a:rPr lang="en-US" sz="2400" dirty="0"/>
              <a:t>of the thyroid is </a:t>
            </a:r>
            <a:r>
              <a:rPr lang="en-US" sz="2400" u="sng" dirty="0"/>
              <a:t>suggested </a:t>
            </a:r>
            <a:r>
              <a:rPr lang="en-US" sz="2400" u="sng" dirty="0" smtClean="0"/>
              <a:t>when</a:t>
            </a:r>
            <a:r>
              <a:rPr lang="en-US" sz="2400" dirty="0" smtClean="0"/>
              <a:t>:</a:t>
            </a:r>
          </a:p>
          <a:p>
            <a:pPr algn="l"/>
            <a:r>
              <a:rPr lang="en-US" sz="2400" dirty="0" smtClean="0"/>
              <a:t>     </a:t>
            </a:r>
            <a:r>
              <a:rPr lang="en-US" sz="2400" u="sng" dirty="0" smtClean="0"/>
              <a:t>thyroid nodularity </a:t>
            </a:r>
            <a:r>
              <a:rPr lang="en-US" sz="2400" dirty="0">
                <a:solidFill>
                  <a:srgbClr val="00B050"/>
                </a:solidFill>
              </a:rPr>
              <a:t>coexists with </a:t>
            </a:r>
            <a:r>
              <a:rPr lang="en-US" sz="2400" u="sng" dirty="0" smtClean="0"/>
              <a:t>hyperthyroidism</a:t>
            </a:r>
            <a:endParaRPr lang="en-US" sz="2400" dirty="0" smtClean="0"/>
          </a:p>
          <a:p>
            <a:pPr algn="l"/>
            <a:r>
              <a:rPr lang="en-US" sz="2400" dirty="0"/>
              <a:t> </a:t>
            </a:r>
            <a:r>
              <a:rPr lang="en-US" sz="2400" dirty="0" smtClean="0"/>
              <a:t>    </a:t>
            </a:r>
            <a:r>
              <a:rPr lang="en-US" sz="2400" u="sng" dirty="0" smtClean="0"/>
              <a:t>prior to RAI </a:t>
            </a:r>
            <a:r>
              <a:rPr lang="en-US" sz="2400" u="sng" dirty="0"/>
              <a:t>therapy</a:t>
            </a:r>
            <a:r>
              <a:rPr lang="en-US" sz="2400" dirty="0"/>
              <a:t>. </a:t>
            </a:r>
            <a:endParaRPr lang="en-US" sz="2400" dirty="0" smtClean="0"/>
          </a:p>
          <a:p>
            <a:pPr algn="l"/>
            <a:r>
              <a:rPr lang="en-US" sz="2400" dirty="0" smtClean="0">
                <a:solidFill>
                  <a:srgbClr val="00B050"/>
                </a:solidFill>
              </a:rPr>
              <a:t>2</a:t>
            </a:r>
            <a:r>
              <a:rPr lang="en-US" sz="2400" dirty="0">
                <a:solidFill>
                  <a:srgbClr val="00B050"/>
                </a:solidFill>
              </a:rPr>
              <a:t>, ∅∅∅○</a:t>
            </a:r>
            <a:endParaRPr lang="fa-IR" sz="2400" dirty="0">
              <a:solidFill>
                <a:srgbClr val="00B050"/>
              </a:solidFill>
            </a:endParaRPr>
          </a:p>
        </p:txBody>
      </p:sp>
    </p:spTree>
    <p:extLst>
      <p:ext uri="{BB962C8B-B14F-4D97-AF65-F5344CB8AC3E}">
        <p14:creationId xmlns:p14="http://schemas.microsoft.com/office/powerpoint/2010/main" val="24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808265"/>
            <a:ext cx="7799613" cy="1674995"/>
          </a:xfrm>
        </p:spPr>
        <p:txBody>
          <a:bodyPr>
            <a:normAutofit fontScale="90000"/>
          </a:bodyPr>
          <a:lstStyle/>
          <a:p>
            <a:pPr algn="ctr"/>
            <a:r>
              <a:rPr lang="fa-IR" dirty="0"/>
              <a:t/>
            </a:r>
            <a:br>
              <a:rPr lang="fa-IR" dirty="0"/>
            </a:br>
            <a:r>
              <a:rPr lang="en-US" dirty="0"/>
              <a:t> </a:t>
            </a:r>
            <a:r>
              <a:rPr lang="en-US" sz="1650" b="1" dirty="0"/>
              <a:t>Original Article </a:t>
            </a:r>
            <a:r>
              <a:rPr lang="en-US" sz="1650" dirty="0"/>
              <a:t/>
            </a:r>
            <a:br>
              <a:rPr lang="en-US" sz="1650" dirty="0"/>
            </a:br>
            <a:r>
              <a:rPr lang="en-US" sz="2700" b="1" dirty="0"/>
              <a:t>A SURVEY OF CLINICAL PRACTICE PATTERNS IN MANAGEMENT </a:t>
            </a:r>
            <a:r>
              <a:rPr lang="en-US" sz="2700" dirty="0"/>
              <a:t/>
            </a:r>
            <a:br>
              <a:rPr lang="en-US" sz="2700" dirty="0"/>
            </a:br>
            <a:r>
              <a:rPr lang="en-US" sz="2700" b="1" dirty="0"/>
              <a:t>OF GRAVES DISEASE IN THE MIDDLE EAST AND NORTH AFRICA </a:t>
            </a:r>
            <a:r>
              <a:rPr lang="fa-IR" dirty="0"/>
              <a:t/>
            </a:r>
            <a:br>
              <a:rPr lang="fa-IR" dirty="0"/>
            </a:br>
            <a:r>
              <a:rPr lang="en-US" dirty="0"/>
              <a:t> </a:t>
            </a:r>
            <a:r>
              <a:rPr lang="en-US" sz="1650" b="1" dirty="0"/>
              <a:t>ENDOCRINE PRACTICE Vol 23 No. 3 March 2017 </a:t>
            </a:r>
            <a:r>
              <a:rPr lang="en-US" sz="1800" b="1" dirty="0"/>
              <a:t/>
            </a:r>
            <a:br>
              <a:rPr lang="en-US" sz="1800" b="1" dirty="0"/>
            </a:br>
            <a:endParaRPr lang="fa-IR" dirty="0"/>
          </a:p>
        </p:txBody>
      </p:sp>
      <p:sp>
        <p:nvSpPr>
          <p:cNvPr id="3" name="Content Placeholder 2"/>
          <p:cNvSpPr>
            <a:spLocks noGrp="1"/>
          </p:cNvSpPr>
          <p:nvPr>
            <p:ph idx="1"/>
          </p:nvPr>
        </p:nvSpPr>
        <p:spPr/>
        <p:txBody>
          <a:bodyPr/>
          <a:lstStyle/>
          <a:p>
            <a:endParaRPr lang="fa-IR" dirty="0"/>
          </a:p>
          <a:p>
            <a:pPr marL="0" indent="0" algn="l">
              <a:buNone/>
            </a:pPr>
            <a:r>
              <a:rPr lang="en-US" dirty="0" smtClean="0"/>
              <a:t>The </a:t>
            </a:r>
            <a:r>
              <a:rPr lang="en-US" dirty="0"/>
              <a:t>objective of this study was to </a:t>
            </a:r>
            <a:r>
              <a:rPr lang="en-US" u="sng" dirty="0"/>
              <a:t>evaluate</a:t>
            </a:r>
            <a:r>
              <a:rPr lang="en-US" dirty="0"/>
              <a:t> the current diagnosis and </a:t>
            </a:r>
            <a:r>
              <a:rPr lang="en-US" u="sng" dirty="0"/>
              <a:t>management </a:t>
            </a:r>
            <a:r>
              <a:rPr lang="en-US" dirty="0"/>
              <a:t>of patients with GD in the Middle East and North Africa (MENA). </a:t>
            </a:r>
          </a:p>
          <a:p>
            <a:pPr marL="0" indent="0" algn="l">
              <a:buNone/>
            </a:pPr>
            <a:r>
              <a:rPr lang="en-US" b="1" i="1" dirty="0"/>
              <a:t>Methods: </a:t>
            </a:r>
            <a:r>
              <a:rPr lang="en-US" dirty="0"/>
              <a:t>An </a:t>
            </a:r>
            <a:r>
              <a:rPr lang="en-US" u="sng" dirty="0"/>
              <a:t>electronic survey </a:t>
            </a:r>
            <a:r>
              <a:rPr lang="en-US" dirty="0"/>
              <a:t>on GD management was performed using an </a:t>
            </a:r>
            <a:r>
              <a:rPr lang="en-US" u="sng" dirty="0"/>
              <a:t>online questionnaire </a:t>
            </a:r>
            <a:r>
              <a:rPr lang="en-US" dirty="0"/>
              <a:t>of a large pool of practicing physicians. Responses from 352 eligible and willing physicians were included in this study. They were mostly </a:t>
            </a:r>
            <a:r>
              <a:rPr lang="en-US" u="sng" dirty="0"/>
              <a:t>endocrinologists (157)</a:t>
            </a:r>
            <a:r>
              <a:rPr lang="en-US" dirty="0"/>
              <a:t> and </a:t>
            </a:r>
            <a:r>
              <a:rPr lang="en-US" u="sng" dirty="0"/>
              <a:t>internal medicine physicians (116)</a:t>
            </a:r>
            <a:r>
              <a:rPr lang="en-US" dirty="0"/>
              <a:t>. </a:t>
            </a:r>
            <a:endParaRPr lang="fa-IR" dirty="0"/>
          </a:p>
        </p:txBody>
      </p:sp>
    </p:spTree>
    <p:extLst>
      <p:ext uri="{BB962C8B-B14F-4D97-AF65-F5344CB8AC3E}">
        <p14:creationId xmlns:p14="http://schemas.microsoft.com/office/powerpoint/2010/main" val="22199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21713"/>
          </a:xfrm>
        </p:spPr>
        <p:txBody>
          <a:bodyPr>
            <a:normAutofit fontScale="90000"/>
          </a:bodyPr>
          <a:lstStyle/>
          <a:p>
            <a:endParaRPr lang="fa-IR" dirty="0"/>
          </a:p>
        </p:txBody>
      </p:sp>
      <p:sp>
        <p:nvSpPr>
          <p:cNvPr id="3" name="Content Placeholder 2"/>
          <p:cNvSpPr>
            <a:spLocks noGrp="1"/>
          </p:cNvSpPr>
          <p:nvPr>
            <p:ph idx="1"/>
          </p:nvPr>
        </p:nvSpPr>
        <p:spPr>
          <a:xfrm>
            <a:off x="462644" y="1485901"/>
            <a:ext cx="8235042" cy="4729842"/>
          </a:xfrm>
        </p:spPr>
        <p:txBody>
          <a:bodyPr>
            <a:normAutofit fontScale="70000" lnSpcReduction="20000"/>
          </a:bodyPr>
          <a:lstStyle/>
          <a:p>
            <a:endParaRPr lang="fa-IR" dirty="0"/>
          </a:p>
          <a:p>
            <a:pPr marL="0" indent="0" algn="l">
              <a:buNone/>
            </a:pPr>
            <a:r>
              <a:rPr lang="en-US" dirty="0"/>
              <a:t> </a:t>
            </a:r>
            <a:r>
              <a:rPr lang="en-US" sz="2400" b="1" i="1" dirty="0"/>
              <a:t>Results: </a:t>
            </a:r>
            <a:r>
              <a:rPr lang="en-US" sz="2400" u="sng" dirty="0"/>
              <a:t>In addition to </a:t>
            </a:r>
            <a:r>
              <a:rPr lang="en-US" sz="2400" dirty="0"/>
              <a:t>serum thyroid-stimulating hormone (</a:t>
            </a:r>
            <a:r>
              <a:rPr lang="en-US" sz="2400" u="sng" dirty="0"/>
              <a:t>TSH</a:t>
            </a:r>
            <a:r>
              <a:rPr lang="en-US" sz="2400" dirty="0"/>
              <a:t>) and </a:t>
            </a:r>
            <a:r>
              <a:rPr lang="en-US" sz="2400" u="sng" dirty="0"/>
              <a:t>free thyroxine </a:t>
            </a:r>
            <a:r>
              <a:rPr lang="en-US" sz="2400" dirty="0"/>
              <a:t>assays, most respondents would request serum </a:t>
            </a:r>
            <a:r>
              <a:rPr lang="en-US" sz="2400" u="sng" dirty="0" err="1"/>
              <a:t>antithyroid</a:t>
            </a:r>
            <a:r>
              <a:rPr lang="en-US" sz="2400" u="sng" dirty="0"/>
              <a:t> peroxidase antibody </a:t>
            </a:r>
            <a:r>
              <a:rPr lang="en-US" sz="2400" dirty="0"/>
              <a:t>and </a:t>
            </a:r>
            <a:r>
              <a:rPr lang="en-US" sz="2400" u="sng" dirty="0"/>
              <a:t>TSH-receptor autoantibody </a:t>
            </a:r>
            <a:r>
              <a:rPr lang="en-US" sz="2400" dirty="0"/>
              <a:t>(50% and 46%, respectively), whereas serum </a:t>
            </a:r>
            <a:r>
              <a:rPr lang="en-US" sz="2400" u="sng" dirty="0" err="1"/>
              <a:t>antithyroglobulin</a:t>
            </a:r>
            <a:r>
              <a:rPr lang="en-US" sz="2400" u="sng" dirty="0"/>
              <a:t> antibodies </a:t>
            </a:r>
            <a:r>
              <a:rPr lang="en-US" sz="2400" dirty="0"/>
              <a:t>would be ordered by </a:t>
            </a:r>
            <a:r>
              <a:rPr lang="en-US" sz="2400" u="sng" dirty="0"/>
              <a:t>fewer </a:t>
            </a:r>
            <a:r>
              <a:rPr lang="en-US" sz="2400" dirty="0"/>
              <a:t>respondents (36%). </a:t>
            </a:r>
            <a:endParaRPr lang="en-US" sz="2400" dirty="0" smtClean="0"/>
          </a:p>
          <a:p>
            <a:pPr marL="0" indent="0" algn="l">
              <a:buNone/>
            </a:pPr>
            <a:r>
              <a:rPr lang="en-US" sz="2400" u="sng" dirty="0" smtClean="0"/>
              <a:t>Thyroid </a:t>
            </a:r>
            <a:r>
              <a:rPr lang="en-US" sz="2400" u="sng" dirty="0"/>
              <a:t>ultrasound </a:t>
            </a:r>
            <a:r>
              <a:rPr lang="en-US" sz="2400" dirty="0"/>
              <a:t>would be </a:t>
            </a:r>
            <a:r>
              <a:rPr lang="en-US" sz="2400" u="sng" dirty="0"/>
              <a:t>requested </a:t>
            </a:r>
            <a:r>
              <a:rPr lang="en-US" sz="2400" dirty="0"/>
              <a:t>by a high </a:t>
            </a:r>
            <a:r>
              <a:rPr lang="en-US" sz="2400" dirty="0" smtClean="0"/>
              <a:t>nu </a:t>
            </a:r>
            <a:r>
              <a:rPr lang="en-US" sz="2400" dirty="0"/>
              <a:t>(</a:t>
            </a:r>
            <a:r>
              <a:rPr lang="en-US" sz="2400" u="sng" dirty="0"/>
              <a:t>63.7%</a:t>
            </a:r>
            <a:r>
              <a:rPr lang="en-US" sz="2400" dirty="0"/>
              <a:t>), while only a </a:t>
            </a:r>
            <a:r>
              <a:rPr lang="en-US" sz="2400" u="sng" dirty="0"/>
              <a:t>small</a:t>
            </a:r>
            <a:r>
              <a:rPr lang="en-US" sz="2400" dirty="0"/>
              <a:t> percentage would order isotopic thyroid studies</a:t>
            </a:r>
            <a:r>
              <a:rPr lang="en-US" sz="2400" dirty="0" smtClean="0"/>
              <a:t>.</a:t>
            </a:r>
          </a:p>
          <a:p>
            <a:pPr marL="0" indent="0" algn="l">
              <a:buNone/>
            </a:pPr>
            <a:r>
              <a:rPr lang="en-US" sz="2400" dirty="0" smtClean="0"/>
              <a:t> </a:t>
            </a:r>
            <a:r>
              <a:rPr lang="en-US" sz="2400" dirty="0" err="1"/>
              <a:t>Antithyroid</a:t>
            </a:r>
            <a:r>
              <a:rPr lang="en-US" sz="2400" dirty="0"/>
              <a:t> drug (</a:t>
            </a:r>
            <a:r>
              <a:rPr lang="en-US" sz="2400" u="sng" dirty="0"/>
              <a:t>ATD</a:t>
            </a:r>
            <a:r>
              <a:rPr lang="en-US" sz="2400" dirty="0"/>
              <a:t>) therapy was the preferred </a:t>
            </a:r>
            <a:r>
              <a:rPr lang="en-US" sz="2400" u="sng" dirty="0"/>
              <a:t>first-line</a:t>
            </a:r>
            <a:r>
              <a:rPr lang="en-US" sz="2400" dirty="0"/>
              <a:t> treatment (</a:t>
            </a:r>
            <a:r>
              <a:rPr lang="en-US" sz="2400" u="sng" dirty="0"/>
              <a:t>52.7%</a:t>
            </a:r>
            <a:r>
              <a:rPr lang="en-US" sz="2400" dirty="0"/>
              <a:t>), followed by radioiodine (RAI) treatment (36.8%), b-blockers alone (6.9%), thyroidectomy (3.2%), and no therapy (1.3%). </a:t>
            </a:r>
            <a:endParaRPr lang="en-US" sz="2400" dirty="0" smtClean="0"/>
          </a:p>
          <a:p>
            <a:pPr marL="0" indent="0" algn="l">
              <a:buNone/>
            </a:pPr>
            <a:r>
              <a:rPr lang="en-US" sz="2400" dirty="0" smtClean="0"/>
              <a:t>When </a:t>
            </a:r>
            <a:r>
              <a:rPr lang="en-US" sz="2400" u="sng" dirty="0"/>
              <a:t>RAI </a:t>
            </a:r>
            <a:r>
              <a:rPr lang="en-US" sz="2400" dirty="0"/>
              <a:t>treatment was selected in the presence of </a:t>
            </a:r>
            <a:r>
              <a:rPr lang="en-US" sz="2400" u="sng" dirty="0"/>
              <a:t>mild Graves </a:t>
            </a:r>
            <a:r>
              <a:rPr lang="en-US" sz="2400" u="sng" dirty="0" err="1"/>
              <a:t>orbitopathy</a:t>
            </a:r>
            <a:r>
              <a:rPr lang="en-US" sz="2400" u="sng" dirty="0"/>
              <a:t> </a:t>
            </a:r>
            <a:r>
              <a:rPr lang="en-US" sz="2400" dirty="0"/>
              <a:t>and/or associated risk factors for its occurrence/ exacerbation, steroid prophylaxis was frequently used. </a:t>
            </a:r>
            <a:endParaRPr lang="en-US" sz="2400" dirty="0" smtClean="0"/>
          </a:p>
          <a:p>
            <a:pPr marL="0" indent="0" algn="l">
              <a:buNone/>
            </a:pPr>
            <a:r>
              <a:rPr lang="en-US" sz="2400" dirty="0" smtClean="0"/>
              <a:t>The </a:t>
            </a:r>
            <a:r>
              <a:rPr lang="en-US" sz="2400" dirty="0"/>
              <a:t>preferred </a:t>
            </a:r>
            <a:r>
              <a:rPr lang="en-US" sz="2400" u="sng" dirty="0"/>
              <a:t>ATD in pregnancy </a:t>
            </a:r>
            <a:r>
              <a:rPr lang="en-US" sz="2400" dirty="0"/>
              <a:t>was </a:t>
            </a:r>
            <a:r>
              <a:rPr lang="en-US" sz="2400" u="sng" dirty="0" err="1"/>
              <a:t>propylthiouracil</a:t>
            </a:r>
            <a:r>
              <a:rPr lang="en-US" sz="2400" u="sng" dirty="0"/>
              <a:t> in the first trimester </a:t>
            </a:r>
            <a:r>
              <a:rPr lang="en-US" sz="2400" dirty="0"/>
              <a:t>and </a:t>
            </a:r>
            <a:r>
              <a:rPr lang="en-US" sz="2400" dirty="0" err="1"/>
              <a:t>carbimazole</a:t>
            </a:r>
            <a:r>
              <a:rPr lang="en-US" sz="2400" dirty="0"/>
              <a:t> in the second and third trimesters</a:t>
            </a:r>
            <a:r>
              <a:rPr lang="en-US" sz="2400" dirty="0" smtClean="0"/>
              <a:t>.</a:t>
            </a:r>
          </a:p>
          <a:p>
            <a:pPr marL="0" indent="0" algn="l">
              <a:buNone/>
            </a:pPr>
            <a:r>
              <a:rPr lang="en-US" sz="2400" dirty="0" smtClean="0"/>
              <a:t> </a:t>
            </a:r>
            <a:r>
              <a:rPr lang="en-US" sz="2400" dirty="0"/>
              <a:t>On </a:t>
            </a:r>
            <a:r>
              <a:rPr lang="en-US" sz="2400" u="sng" dirty="0"/>
              <a:t>most</a:t>
            </a:r>
            <a:r>
              <a:rPr lang="en-US" sz="2400" dirty="0"/>
              <a:t> issues, </a:t>
            </a:r>
            <a:r>
              <a:rPr lang="en-US" sz="2400" u="sng" dirty="0"/>
              <a:t>choices of the MENA physicians </a:t>
            </a:r>
            <a:r>
              <a:rPr lang="en-US" sz="2400" dirty="0"/>
              <a:t>fell between </a:t>
            </a:r>
            <a:r>
              <a:rPr lang="en-US" sz="2400" u="sng" dirty="0"/>
              <a:t>European and American </a:t>
            </a:r>
            <a:r>
              <a:rPr lang="en-US" sz="2400" dirty="0"/>
              <a:t>practices. </a:t>
            </a:r>
          </a:p>
          <a:p>
            <a:pPr marL="0" indent="0" algn="l">
              <a:buNone/>
            </a:pPr>
            <a:r>
              <a:rPr lang="en-US" sz="2400" dirty="0" smtClean="0"/>
              <a:t> </a:t>
            </a:r>
            <a:endParaRPr lang="fa-IR" sz="2400" dirty="0"/>
          </a:p>
        </p:txBody>
      </p:sp>
    </p:spTree>
    <p:extLst>
      <p:ext uri="{BB962C8B-B14F-4D97-AF65-F5344CB8AC3E}">
        <p14:creationId xmlns:p14="http://schemas.microsoft.com/office/powerpoint/2010/main" val="25072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4520" y="990212"/>
            <a:ext cx="5157788" cy="1196651"/>
          </a:xfrm>
          <a:prstGeom prst="rect">
            <a:avLst/>
          </a:prstGeom>
        </p:spPr>
      </p:pic>
      <p:sp>
        <p:nvSpPr>
          <p:cNvPr id="2" name="Title 1"/>
          <p:cNvSpPr>
            <a:spLocks noGrp="1"/>
          </p:cNvSpPr>
          <p:nvPr>
            <p:ph type="title"/>
          </p:nvPr>
        </p:nvSpPr>
        <p:spPr>
          <a:xfrm>
            <a:off x="768096" y="261257"/>
            <a:ext cx="7290054" cy="2046513"/>
          </a:xfrm>
        </p:spPr>
        <p:txBody>
          <a:bodyPr/>
          <a:lstStyle/>
          <a:p>
            <a:endParaRPr lang="fa-IR" dirty="0"/>
          </a:p>
        </p:txBody>
      </p:sp>
      <p:sp>
        <p:nvSpPr>
          <p:cNvPr id="3" name="Content Placeholder 2"/>
          <p:cNvSpPr>
            <a:spLocks noGrp="1"/>
          </p:cNvSpPr>
          <p:nvPr>
            <p:ph idx="1"/>
          </p:nvPr>
        </p:nvSpPr>
        <p:spPr>
          <a:xfrm>
            <a:off x="604157" y="2369048"/>
            <a:ext cx="7964845" cy="3808595"/>
          </a:xfrm>
        </p:spPr>
        <p:txBody>
          <a:bodyPr>
            <a:normAutofit/>
          </a:bodyPr>
          <a:lstStyle/>
          <a:p>
            <a:pPr marL="0" indent="0" algn="l">
              <a:buNone/>
            </a:pPr>
            <a:r>
              <a:rPr lang="en-US" dirty="0" smtClean="0"/>
              <a:t>Association (ATA</a:t>
            </a:r>
            <a:r>
              <a:rPr lang="en-US" dirty="0"/>
              <a:t>), European Thyroid Association, and Japan Thyroid Association were surveyed on </a:t>
            </a:r>
            <a:r>
              <a:rPr lang="en-US" dirty="0" smtClean="0"/>
              <a:t>management practices </a:t>
            </a:r>
            <a:r>
              <a:rPr lang="en-US" dirty="0"/>
              <a:t>for patients with hyperthyroidism due to Graves’ disease (GD).</a:t>
            </a:r>
          </a:p>
          <a:p>
            <a:pPr marL="0" indent="0" algn="l">
              <a:buNone/>
            </a:pPr>
            <a:r>
              <a:rPr lang="en-US" b="1" dirty="0"/>
              <a:t>Objective</a:t>
            </a:r>
            <a:r>
              <a:rPr lang="en-US" b="1" dirty="0" smtClean="0"/>
              <a:t>: </a:t>
            </a:r>
            <a:r>
              <a:rPr lang="en-US" dirty="0" smtClean="0"/>
              <a:t>We sought </a:t>
            </a:r>
            <a:r>
              <a:rPr lang="en-US" dirty="0"/>
              <a:t>to document current practices in the </a:t>
            </a:r>
            <a:r>
              <a:rPr lang="en-US" u="sng" dirty="0"/>
              <a:t>management of GD </a:t>
            </a:r>
            <a:r>
              <a:rPr lang="en-US" dirty="0"/>
              <a:t>and compare </a:t>
            </a:r>
            <a:r>
              <a:rPr lang="en-US" dirty="0" smtClean="0"/>
              <a:t>these results </a:t>
            </a:r>
            <a:r>
              <a:rPr lang="en-US" dirty="0"/>
              <a:t>both to those documented in earlier surveys and to practice </a:t>
            </a:r>
            <a:r>
              <a:rPr lang="en-US" u="sng" dirty="0"/>
              <a:t>recommendations made in </a:t>
            </a:r>
            <a:r>
              <a:rPr lang="en-US" u="sng" dirty="0" smtClean="0"/>
              <a:t>the 2011 </a:t>
            </a:r>
            <a:r>
              <a:rPr lang="en-US" u="sng" dirty="0"/>
              <a:t>ATA/American Association of Clinical Endocrinologists (AACE) hyperthyroidism </a:t>
            </a:r>
            <a:r>
              <a:rPr lang="en-US" u="sng" dirty="0" smtClean="0"/>
              <a:t>practice guidelines</a:t>
            </a:r>
            <a:r>
              <a:rPr lang="en-US" u="sng" dirty="0"/>
              <a:t>.</a:t>
            </a:r>
            <a:r>
              <a:rPr lang="en-US" dirty="0"/>
              <a:t> Lastly, we sought to examine differences in GD management among </a:t>
            </a:r>
            <a:r>
              <a:rPr lang="en-US" dirty="0" smtClean="0"/>
              <a:t>international members </a:t>
            </a:r>
            <a:r>
              <a:rPr lang="en-US" dirty="0"/>
              <a:t>of U.S.-</a:t>
            </a:r>
            <a:r>
              <a:rPr lang="en-US" dirty="0" smtClean="0"/>
              <a:t>based endocrine </a:t>
            </a:r>
            <a:r>
              <a:rPr lang="en-US" dirty="0"/>
              <a:t>societies.</a:t>
            </a:r>
          </a:p>
          <a:p>
            <a:pPr marL="0" indent="0" algn="l">
              <a:buNone/>
            </a:pPr>
            <a:r>
              <a:rPr lang="en-US" b="1" dirty="0"/>
              <a:t>Methods: </a:t>
            </a:r>
            <a:r>
              <a:rPr lang="en-US" dirty="0"/>
              <a:t>Members of The Endocrine Society (TES), ATA, and AACE were invited to participate </a:t>
            </a:r>
            <a:r>
              <a:rPr lang="en-US" dirty="0" smtClean="0"/>
              <a:t>in a </a:t>
            </a:r>
            <a:r>
              <a:rPr lang="en-US" u="sng" dirty="0"/>
              <a:t>web-based survey </a:t>
            </a:r>
            <a:r>
              <a:rPr lang="en-US" dirty="0"/>
              <a:t>dealing with testing, treatment preference, and modulating factors in </a:t>
            </a:r>
            <a:r>
              <a:rPr lang="en-US" dirty="0" smtClean="0"/>
              <a:t>patients with </a:t>
            </a:r>
            <a:r>
              <a:rPr lang="en-US" dirty="0"/>
              <a:t>GD.</a:t>
            </a:r>
            <a:endParaRPr lang="fa-IR" dirty="0"/>
          </a:p>
        </p:txBody>
      </p:sp>
    </p:spTree>
    <p:extLst>
      <p:ext uri="{BB962C8B-B14F-4D97-AF65-F5344CB8AC3E}">
        <p14:creationId xmlns:p14="http://schemas.microsoft.com/office/powerpoint/2010/main" val="197285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05384"/>
          </a:xfrm>
        </p:spPr>
        <p:txBody>
          <a:bodyPr>
            <a:normAutofit fontScale="90000"/>
          </a:bodyPr>
          <a:lstStyle/>
          <a:p>
            <a:endParaRPr lang="fa-IR" dirty="0"/>
          </a:p>
        </p:txBody>
      </p:sp>
      <p:sp>
        <p:nvSpPr>
          <p:cNvPr id="3" name="Content Placeholder 2"/>
          <p:cNvSpPr>
            <a:spLocks noGrp="1"/>
          </p:cNvSpPr>
          <p:nvPr>
            <p:ph idx="1"/>
          </p:nvPr>
        </p:nvSpPr>
        <p:spPr>
          <a:xfrm>
            <a:off x="768096" y="990600"/>
            <a:ext cx="7809847" cy="5318760"/>
          </a:xfrm>
        </p:spPr>
        <p:txBody>
          <a:bodyPr>
            <a:normAutofit/>
          </a:bodyPr>
          <a:lstStyle/>
          <a:p>
            <a:pPr marL="0" indent="0" algn="l">
              <a:buNone/>
            </a:pPr>
            <a:r>
              <a:rPr lang="en-US" b="1" dirty="0"/>
              <a:t>Results: </a:t>
            </a:r>
            <a:r>
              <a:rPr lang="en-US" dirty="0"/>
              <a:t>A total of </a:t>
            </a:r>
            <a:r>
              <a:rPr lang="en-US" u="sng" dirty="0"/>
              <a:t>730 respondents</a:t>
            </a:r>
            <a:r>
              <a:rPr lang="en-US" dirty="0"/>
              <a:t> participated in the survey, 696 of whom completed </a:t>
            </a:r>
            <a:r>
              <a:rPr lang="en-US" dirty="0" smtClean="0"/>
              <a:t>all sections</a:t>
            </a:r>
            <a:r>
              <a:rPr lang="en-US" dirty="0"/>
              <a:t>. Respondents included 641 TES members, 330 AACE members, and 157 ATA </a:t>
            </a:r>
            <a:r>
              <a:rPr lang="en-US" dirty="0" smtClean="0"/>
              <a:t>members.</a:t>
            </a:r>
            <a:endParaRPr lang="en-US" dirty="0"/>
          </a:p>
          <a:p>
            <a:pPr marL="0" indent="0" algn="l">
              <a:buNone/>
            </a:pPr>
            <a:r>
              <a:rPr lang="en-US" dirty="0"/>
              <a:t>The </a:t>
            </a:r>
            <a:r>
              <a:rPr lang="en-US" u="sng" dirty="0"/>
              <a:t>preferred</a:t>
            </a:r>
            <a:r>
              <a:rPr lang="en-US" dirty="0"/>
              <a:t> </a:t>
            </a:r>
            <a:r>
              <a:rPr lang="en-US" dirty="0" smtClean="0"/>
              <a:t>model </a:t>
            </a:r>
            <a:r>
              <a:rPr lang="en-US" dirty="0"/>
              <a:t>of therapy in uncomplicated GD was </a:t>
            </a:r>
            <a:r>
              <a:rPr lang="en-US" u="sng" dirty="0" err="1"/>
              <a:t>antithyroid</a:t>
            </a:r>
            <a:r>
              <a:rPr lang="en-US" u="sng" dirty="0"/>
              <a:t> drugs </a:t>
            </a:r>
            <a:r>
              <a:rPr lang="en-US" dirty="0"/>
              <a:t>(ATDs) by </a:t>
            </a:r>
            <a:r>
              <a:rPr lang="en-US" u="sng" dirty="0" smtClean="0"/>
              <a:t>53.9%</a:t>
            </a:r>
            <a:r>
              <a:rPr lang="en-US" dirty="0" smtClean="0"/>
              <a:t> of </a:t>
            </a:r>
            <a:r>
              <a:rPr lang="en-US" dirty="0"/>
              <a:t>respondents, </a:t>
            </a:r>
            <a:r>
              <a:rPr lang="en-US" u="sng" dirty="0"/>
              <a:t>radioactive iodine </a:t>
            </a:r>
            <a:r>
              <a:rPr lang="en-US" dirty="0"/>
              <a:t>(RAI) therapy by </a:t>
            </a:r>
            <a:r>
              <a:rPr lang="en-US" u="sng" dirty="0"/>
              <a:t>45.0%</a:t>
            </a:r>
            <a:r>
              <a:rPr lang="en-US" dirty="0"/>
              <a:t>, and thyroid </a:t>
            </a:r>
            <a:r>
              <a:rPr lang="en-US" u="sng" dirty="0"/>
              <a:t>surgery in 0.7%. </a:t>
            </a:r>
            <a:endParaRPr lang="en-US" u="sng" dirty="0" smtClean="0"/>
          </a:p>
          <a:p>
            <a:pPr marL="0" indent="0" algn="l">
              <a:buNone/>
            </a:pPr>
            <a:r>
              <a:rPr lang="en-US" u="sng" dirty="0" smtClean="0"/>
              <a:t>Compared with </a:t>
            </a:r>
            <a:r>
              <a:rPr lang="en-US" u="sng" dirty="0"/>
              <a:t>1991</a:t>
            </a:r>
            <a:r>
              <a:rPr lang="en-US" dirty="0"/>
              <a:t>, </a:t>
            </a:r>
            <a:r>
              <a:rPr lang="en-US" u="sng" dirty="0"/>
              <a:t>fewer U.S.</a:t>
            </a:r>
            <a:r>
              <a:rPr lang="en-US" dirty="0"/>
              <a:t> (59.7 </a:t>
            </a:r>
            <a:r>
              <a:rPr lang="en-US" i="1" dirty="0"/>
              <a:t>vs. </a:t>
            </a:r>
            <a:r>
              <a:rPr lang="en-US" dirty="0"/>
              <a:t>69%) and European (13.3% </a:t>
            </a:r>
            <a:r>
              <a:rPr lang="en-US" i="1" dirty="0"/>
              <a:t>vs. </a:t>
            </a:r>
            <a:r>
              <a:rPr lang="en-US" dirty="0"/>
              <a:t>25%) respondents </a:t>
            </a:r>
            <a:r>
              <a:rPr lang="en-US" dirty="0" smtClean="0"/>
              <a:t>would use </a:t>
            </a:r>
            <a:r>
              <a:rPr lang="en-US" u="sng" dirty="0"/>
              <a:t>RAI therapy</a:t>
            </a:r>
            <a:r>
              <a:rPr lang="en-US" dirty="0"/>
              <a:t>. </a:t>
            </a:r>
            <a:r>
              <a:rPr lang="en-US" dirty="0" err="1"/>
              <a:t>Methimazole</a:t>
            </a:r>
            <a:r>
              <a:rPr lang="en-US" dirty="0"/>
              <a:t> and </a:t>
            </a:r>
            <a:r>
              <a:rPr lang="en-US" dirty="0" err="1"/>
              <a:t>carbimazole</a:t>
            </a:r>
            <a:r>
              <a:rPr lang="en-US" dirty="0"/>
              <a:t> were the preferred ATDs, with only 2.7% </a:t>
            </a:r>
            <a:r>
              <a:rPr lang="en-US" dirty="0" smtClean="0"/>
              <a:t>of respondents </a:t>
            </a:r>
            <a:r>
              <a:rPr lang="en-US" dirty="0"/>
              <a:t>selecting </a:t>
            </a:r>
            <a:r>
              <a:rPr lang="en-US" dirty="0" err="1"/>
              <a:t>propylthiouracil</a:t>
            </a:r>
            <a:r>
              <a:rPr lang="en-US" dirty="0"/>
              <a:t>. Patients with Graves’ </a:t>
            </a:r>
            <a:r>
              <a:rPr lang="en-US" dirty="0" err="1"/>
              <a:t>ophthalmopathy</a:t>
            </a:r>
            <a:r>
              <a:rPr lang="en-US" dirty="0"/>
              <a:t> were </a:t>
            </a:r>
            <a:r>
              <a:rPr lang="en-US" dirty="0" smtClean="0"/>
              <a:t>treated with </a:t>
            </a:r>
            <a:r>
              <a:rPr lang="en-US" dirty="0"/>
              <a:t>ATDs (62.9%) or surgery (18.5%) and less frequently with RAI plus corticosteroids (16.9</a:t>
            </a:r>
            <a:r>
              <a:rPr lang="en-US" dirty="0" smtClean="0"/>
              <a:t>%) or </a:t>
            </a:r>
            <a:r>
              <a:rPr lang="en-US" dirty="0"/>
              <a:t>RAI alone (1.9%).</a:t>
            </a:r>
          </a:p>
          <a:p>
            <a:pPr marL="0" indent="0" algn="l">
              <a:buNone/>
            </a:pPr>
            <a:r>
              <a:rPr lang="en-US" b="1" dirty="0"/>
              <a:t>Conclusions: </a:t>
            </a:r>
            <a:r>
              <a:rPr lang="en-US" dirty="0"/>
              <a:t>Striking changes have occurred </a:t>
            </a:r>
            <a:r>
              <a:rPr lang="en-US" u="sng" dirty="0"/>
              <a:t>in the management of GD </a:t>
            </a:r>
            <a:r>
              <a:rPr lang="en-US" dirty="0"/>
              <a:t>over the past two </a:t>
            </a:r>
            <a:r>
              <a:rPr lang="en-US" dirty="0" smtClean="0"/>
              <a:t>decades, with </a:t>
            </a:r>
            <a:r>
              <a:rPr lang="en-US" dirty="0"/>
              <a:t>a </a:t>
            </a:r>
            <a:r>
              <a:rPr lang="en-US" u="sng" dirty="0"/>
              <a:t>shift away from RAI and toward ATDs </a:t>
            </a:r>
            <a:r>
              <a:rPr lang="en-US" dirty="0"/>
              <a:t>in patients with uncomplicated GD</a:t>
            </a:r>
            <a:r>
              <a:rPr lang="en-US" dirty="0" smtClean="0"/>
              <a:t>.</a:t>
            </a:r>
            <a:r>
              <a:rPr lang="fa-IR" b="1" dirty="0" smtClean="0"/>
              <a:t>)</a:t>
            </a:r>
            <a:endParaRPr lang="fa-IR" dirty="0"/>
          </a:p>
        </p:txBody>
      </p:sp>
    </p:spTree>
    <p:extLst>
      <p:ext uri="{BB962C8B-B14F-4D97-AF65-F5344CB8AC3E}">
        <p14:creationId xmlns:p14="http://schemas.microsoft.com/office/powerpoint/2010/main" val="3811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947641" cy="4023360"/>
          </a:xfrm>
        </p:spPr>
        <p:txBody>
          <a:bodyPr>
            <a:normAutofit/>
          </a:bodyPr>
          <a:lstStyle/>
          <a:p>
            <a:pPr algn="l"/>
            <a:r>
              <a:rPr lang="en-US" sz="2400" dirty="0"/>
              <a:t>RECOMMENDATION </a:t>
            </a:r>
            <a:r>
              <a:rPr lang="en-US" sz="2400" dirty="0" smtClean="0"/>
              <a:t>6 </a:t>
            </a:r>
            <a:r>
              <a:rPr lang="en-US" sz="2400" dirty="0"/>
              <a:t>of </a:t>
            </a:r>
            <a:r>
              <a:rPr lang="en-US" sz="2400" dirty="0">
                <a:solidFill>
                  <a:srgbClr val="00B050"/>
                </a:solidFill>
              </a:rPr>
              <a:t>ETA</a:t>
            </a:r>
            <a:endParaRPr lang="en-US" sz="2400" dirty="0"/>
          </a:p>
          <a:p>
            <a:pPr algn="l"/>
            <a:r>
              <a:rPr lang="en-US" sz="2400" u="sng" dirty="0" smtClean="0"/>
              <a:t>MMI</a:t>
            </a:r>
            <a:r>
              <a:rPr lang="en-US" sz="2400" dirty="0" smtClean="0"/>
              <a:t> </a:t>
            </a:r>
            <a:r>
              <a:rPr lang="en-US" sz="2400" dirty="0"/>
              <a:t>(CBZ) should be used in </a:t>
            </a:r>
            <a:r>
              <a:rPr lang="en-US" sz="2400" u="sng" dirty="0"/>
              <a:t>every non-pregnant </a:t>
            </a:r>
            <a:r>
              <a:rPr lang="en-US" sz="2400" dirty="0" smtClean="0"/>
              <a:t>patient who </a:t>
            </a:r>
            <a:r>
              <a:rPr lang="en-US" sz="2400" dirty="0"/>
              <a:t>chooses ATD therapy for Graves’ hyperthyroidism.</a:t>
            </a:r>
          </a:p>
          <a:p>
            <a:pPr algn="l"/>
            <a:r>
              <a:rPr lang="fa-IR" sz="2400" dirty="0" smtClean="0"/>
              <a:t> </a:t>
            </a:r>
            <a:r>
              <a:rPr lang="fa-IR" sz="2400" dirty="0" smtClean="0">
                <a:solidFill>
                  <a:srgbClr val="068C33"/>
                </a:solidFill>
              </a:rPr>
              <a:t>∅∅∅∅</a:t>
            </a:r>
            <a:r>
              <a:rPr lang="en-US" sz="2400" dirty="0" smtClean="0">
                <a:solidFill>
                  <a:srgbClr val="068C33"/>
                </a:solidFill>
              </a:rPr>
              <a:t>1,</a:t>
            </a:r>
            <a:endParaRPr lang="fa-IR" sz="2400" dirty="0">
              <a:solidFill>
                <a:srgbClr val="068C33"/>
              </a:solidFill>
            </a:endParaRPr>
          </a:p>
        </p:txBody>
      </p:sp>
    </p:spTree>
    <p:extLst>
      <p:ext uri="{BB962C8B-B14F-4D97-AF65-F5344CB8AC3E}">
        <p14:creationId xmlns:p14="http://schemas.microsoft.com/office/powerpoint/2010/main" val="37679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p>
            <a:endParaRPr lang="en-US" altLang="en-US" dirty="0" smtClean="0"/>
          </a:p>
          <a:p>
            <a:r>
              <a:rPr lang="en-US" altLang="en-US" dirty="0" err="1" smtClean="0"/>
              <a:t>Dr.Ahmadi</a:t>
            </a:r>
            <a:endParaRPr lang="en-US" altLang="en-US" dirty="0" smtClean="0"/>
          </a:p>
        </p:txBody>
      </p:sp>
      <p:sp>
        <p:nvSpPr>
          <p:cNvPr id="2051" name="Footer Placeholder 2"/>
          <p:cNvSpPr>
            <a:spLocks noGrp="1"/>
          </p:cNvSpPr>
          <p:nvPr>
            <p:ph type="ftr" sz="quarter" idx="11"/>
          </p:nvPr>
        </p:nvSpPr>
        <p:spPr>
          <a:noFill/>
        </p:spPr>
        <p:txBody>
          <a:bodyPr/>
          <a:lstStyle/>
          <a:p>
            <a:endParaRPr lang="en-US" altLang="en-US" smtClean="0"/>
          </a:p>
          <a:p>
            <a:r>
              <a:rPr lang="en-US" altLang="en-US" sz="2000" smtClean="0">
                <a:solidFill>
                  <a:srgbClr val="990000"/>
                </a:solidFill>
              </a:rPr>
              <a:t>Intensive Care</a:t>
            </a:r>
          </a:p>
        </p:txBody>
      </p:sp>
      <p:pic>
        <p:nvPicPr>
          <p:cNvPr id="2052" name="Picture 2" descr="SZ16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3" name="Text Box 3"/>
          <p:cNvSpPr txBox="1">
            <a:spLocks noChangeArrowheads="1"/>
          </p:cNvSpPr>
          <p:nvPr/>
        </p:nvSpPr>
        <p:spPr bwMode="auto">
          <a:xfrm>
            <a:off x="2025406" y="2928934"/>
            <a:ext cx="5093188" cy="535531"/>
          </a:xfrm>
          <a:prstGeom prst="rect">
            <a:avLst/>
          </a:prstGeom>
          <a:noFill/>
          <a:ln w="9525">
            <a:noFill/>
            <a:miter lim="800000"/>
            <a:headEnd/>
            <a:tailEnd/>
          </a:ln>
        </p:spPr>
        <p:txBody>
          <a:bodyPr wrap="square">
            <a:spAutoFit/>
          </a:bodyPr>
          <a:lstStyle/>
          <a:p>
            <a:pPr algn="ctr">
              <a:spcBef>
                <a:spcPct val="50000"/>
              </a:spcBef>
            </a:pPr>
            <a:r>
              <a:rPr lang="fa-IR" sz="3200" dirty="0" smtClean="0">
                <a:solidFill>
                  <a:srgbClr val="0066FF"/>
                </a:solidFill>
                <a:latin typeface="Arial" pitchFamily="34" charset="0"/>
                <a:cs typeface="B Morvarid" pitchFamily="2" charset="-78"/>
              </a:rPr>
              <a:t>همانا دل ها با یاد خدا ارام می گیرد</a:t>
            </a:r>
            <a:endParaRPr lang="en-US" sz="3200" dirty="0">
              <a:solidFill>
                <a:srgbClr val="0066FF"/>
              </a:solidFill>
              <a:latin typeface="Arial" pitchFamily="34" charset="0"/>
              <a:cs typeface="B Morvarid" pitchFamily="2" charset="-78"/>
            </a:endParaRPr>
          </a:p>
        </p:txBody>
      </p:sp>
    </p:spTree>
    <p:extLst>
      <p:ext uri="{BB962C8B-B14F-4D97-AF65-F5344CB8AC3E}">
        <p14:creationId xmlns:p14="http://schemas.microsoft.com/office/powerpoint/2010/main" val="738772072"/>
      </p:ext>
    </p:extLst>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u="sng" dirty="0">
                <a:hlinkClick r:id="rId2" tooltip="Expert opinion on drug safety."/>
              </a:rPr>
              <a:t>Expert </a:t>
            </a:r>
            <a:r>
              <a:rPr lang="en-US" sz="2000" u="sng" dirty="0" err="1">
                <a:hlinkClick r:id="rId2" tooltip="Expert opinion on drug safety."/>
              </a:rPr>
              <a:t>Opin</a:t>
            </a:r>
            <a:r>
              <a:rPr lang="en-US" sz="2000" u="sng" dirty="0">
                <a:hlinkClick r:id="rId2" tooltip="Expert opinion on drug safety."/>
              </a:rPr>
              <a:t> Drug </a:t>
            </a:r>
            <a:r>
              <a:rPr lang="en-US" sz="2000" u="sng" dirty="0" err="1">
                <a:hlinkClick r:id="rId2" tooltip="Expert opinion on drug safety."/>
              </a:rPr>
              <a:t>Saf</a:t>
            </a:r>
            <a:r>
              <a:rPr lang="en-US" sz="2000" u="sng" dirty="0">
                <a:hlinkClick r:id="rId2" tooltip="Expert opinion on drug safety."/>
              </a:rPr>
              <a:t>.</a:t>
            </a:r>
            <a:r>
              <a:rPr lang="en-US" sz="2000" dirty="0"/>
              <a:t> 2006 </a:t>
            </a:r>
            <a:r>
              <a:rPr lang="en-US" sz="2800" dirty="0" smtClean="0"/>
              <a:t/>
            </a:r>
            <a:br>
              <a:rPr lang="en-US" sz="2800" dirty="0" smtClean="0"/>
            </a:br>
            <a:r>
              <a:rPr lang="en-US" sz="2800" dirty="0"/>
              <a:t/>
            </a:r>
            <a:br>
              <a:rPr lang="en-US" sz="2800" dirty="0"/>
            </a:br>
            <a:r>
              <a:rPr lang="en-US" sz="2800" b="1" dirty="0" smtClean="0"/>
              <a:t>The </a:t>
            </a:r>
            <a:r>
              <a:rPr lang="en-US" sz="2800" b="1" dirty="0"/>
              <a:t>safety and efficacy of </a:t>
            </a:r>
            <a:r>
              <a:rPr lang="en-US" sz="2800" b="1" dirty="0" err="1"/>
              <a:t>antithyroid</a:t>
            </a:r>
            <a:r>
              <a:rPr lang="en-US" sz="2800" b="1" dirty="0"/>
              <a:t> </a:t>
            </a:r>
            <a:r>
              <a:rPr lang="en-US" sz="2800" b="1" dirty="0" smtClean="0"/>
              <a:t>drugs</a:t>
            </a:r>
            <a:br>
              <a:rPr lang="en-US" sz="2800" b="1" dirty="0" smtClean="0"/>
            </a:br>
            <a:r>
              <a:rPr lang="en-US" sz="2800" dirty="0"/>
              <a:t/>
            </a:r>
            <a:br>
              <a:rPr lang="en-US" sz="2800" dirty="0"/>
            </a:br>
            <a:r>
              <a:rPr lang="en-US" sz="2000" u="sng" dirty="0" err="1">
                <a:hlinkClick r:id="rId3"/>
              </a:rPr>
              <a:t>Azizi</a:t>
            </a:r>
            <a:r>
              <a:rPr lang="en-US" sz="2000" u="sng" dirty="0">
                <a:hlinkClick r:id="rId3"/>
              </a:rPr>
              <a:t> </a:t>
            </a:r>
            <a:r>
              <a:rPr lang="en-US" sz="2000" u="sng" dirty="0" smtClean="0">
                <a:hlinkClick r:id="rId3"/>
              </a:rPr>
              <a:t>F</a:t>
            </a:r>
            <a:r>
              <a:rPr lang="en-US" sz="2000" baseline="30000" dirty="0" smtClean="0"/>
              <a:t>1</a:t>
            </a:r>
            <a:endParaRPr lang="en-US" sz="2800" dirty="0"/>
          </a:p>
        </p:txBody>
      </p:sp>
      <p:sp>
        <p:nvSpPr>
          <p:cNvPr id="3" name="Content Placeholder 2"/>
          <p:cNvSpPr>
            <a:spLocks noGrp="1"/>
          </p:cNvSpPr>
          <p:nvPr>
            <p:ph idx="1"/>
          </p:nvPr>
        </p:nvSpPr>
        <p:spPr/>
        <p:txBody>
          <a:bodyPr>
            <a:normAutofit fontScale="92500" lnSpcReduction="10000"/>
          </a:bodyPr>
          <a:lstStyle/>
          <a:p>
            <a:pPr algn="l"/>
            <a:r>
              <a:rPr lang="en-US" u="sng" dirty="0" err="1"/>
              <a:t>Thionamides</a:t>
            </a:r>
            <a:r>
              <a:rPr lang="en-US" dirty="0"/>
              <a:t>, selective </a:t>
            </a:r>
            <a:r>
              <a:rPr lang="en-US" u="sng" dirty="0"/>
              <a:t>inhibitors</a:t>
            </a:r>
            <a:r>
              <a:rPr lang="en-US" dirty="0"/>
              <a:t> of thyroid peroxidase-mediated iodination by tyrosine residues in thyroglobulin, have been effectively used in the treatment of hyperthyroidism. </a:t>
            </a:r>
            <a:endParaRPr lang="en-US" dirty="0" smtClean="0"/>
          </a:p>
          <a:p>
            <a:pPr algn="l"/>
            <a:r>
              <a:rPr lang="en-US" dirty="0" smtClean="0"/>
              <a:t>The </a:t>
            </a:r>
            <a:r>
              <a:rPr lang="en-US" dirty="0"/>
              <a:t>choices for initial treatment of patients with Graves' disease differ in various countries, and </a:t>
            </a:r>
            <a:r>
              <a:rPr lang="en-US" u="sng" dirty="0"/>
              <a:t>many physicians around the world prefer </a:t>
            </a:r>
            <a:r>
              <a:rPr lang="en-US" dirty="0"/>
              <a:t>to administer </a:t>
            </a:r>
            <a:r>
              <a:rPr lang="en-US" dirty="0" err="1"/>
              <a:t>thionamide</a:t>
            </a:r>
            <a:r>
              <a:rPr lang="en-US" dirty="0"/>
              <a:t> drugs </a:t>
            </a:r>
            <a:r>
              <a:rPr lang="en-US" u="sng" dirty="0"/>
              <a:t>as the first choice </a:t>
            </a:r>
            <a:r>
              <a:rPr lang="en-US" dirty="0"/>
              <a:t>of treatment for patients with hyperthyroidism. </a:t>
            </a:r>
            <a:endParaRPr lang="en-US" dirty="0" smtClean="0"/>
          </a:p>
          <a:p>
            <a:pPr algn="l"/>
            <a:r>
              <a:rPr lang="en-US" dirty="0" smtClean="0"/>
              <a:t>Although </a:t>
            </a:r>
            <a:r>
              <a:rPr lang="en-US" dirty="0"/>
              <a:t>some </a:t>
            </a:r>
            <a:r>
              <a:rPr lang="en-US" dirty="0" err="1"/>
              <a:t>thyroidologists</a:t>
            </a:r>
            <a:r>
              <a:rPr lang="en-US" dirty="0"/>
              <a:t> more often consider radioiodine to be the treatment of choice because of its safety and ease of administration, </a:t>
            </a:r>
            <a:r>
              <a:rPr lang="en-US" u="sng" dirty="0" err="1"/>
              <a:t>thionamides</a:t>
            </a:r>
            <a:r>
              <a:rPr lang="en-US" dirty="0"/>
              <a:t> remain the mainstay of treatment in </a:t>
            </a:r>
            <a:r>
              <a:rPr lang="en-US" dirty="0" err="1"/>
              <a:t>thyrotoxic</a:t>
            </a:r>
            <a:r>
              <a:rPr lang="en-US" dirty="0"/>
              <a:t> </a:t>
            </a:r>
            <a:r>
              <a:rPr lang="en-US" u="sng" dirty="0"/>
              <a:t>children</a:t>
            </a:r>
            <a:r>
              <a:rPr lang="en-US" dirty="0"/>
              <a:t> and </a:t>
            </a:r>
            <a:r>
              <a:rPr lang="en-US" u="sng" dirty="0"/>
              <a:t>adolescents</a:t>
            </a:r>
            <a:r>
              <a:rPr lang="en-US" dirty="0"/>
              <a:t> and in hyperthyroid women </a:t>
            </a:r>
            <a:r>
              <a:rPr lang="en-US" u="sng" dirty="0"/>
              <a:t>during pregnancy</a:t>
            </a:r>
            <a:r>
              <a:rPr lang="en-US" dirty="0"/>
              <a:t>, </a:t>
            </a:r>
            <a:r>
              <a:rPr lang="en-US" u="sng" dirty="0"/>
              <a:t>postpartum</a:t>
            </a:r>
            <a:r>
              <a:rPr lang="en-US" dirty="0"/>
              <a:t> period and </a:t>
            </a:r>
            <a:r>
              <a:rPr lang="en-US" u="sng" dirty="0"/>
              <a:t>lactation</a:t>
            </a:r>
            <a:r>
              <a:rPr lang="en-US" dirty="0"/>
              <a:t>. </a:t>
            </a:r>
            <a:endParaRPr lang="en-US" dirty="0" smtClean="0"/>
          </a:p>
          <a:p>
            <a:pPr algn="l"/>
            <a:r>
              <a:rPr lang="en-US" dirty="0" smtClean="0"/>
              <a:t>A </a:t>
            </a:r>
            <a:r>
              <a:rPr lang="en-US" dirty="0"/>
              <a:t>recent study with </a:t>
            </a:r>
            <a:r>
              <a:rPr lang="en-US" u="sng" dirty="0"/>
              <a:t>continuous </a:t>
            </a:r>
            <a:r>
              <a:rPr lang="en-US" u="sng" dirty="0" err="1"/>
              <a:t>thionamide</a:t>
            </a:r>
            <a:r>
              <a:rPr lang="en-US" u="sng" dirty="0"/>
              <a:t> treatment </a:t>
            </a:r>
            <a:r>
              <a:rPr lang="en-US" dirty="0"/>
              <a:t>for patients with Graves' disease shows its </a:t>
            </a:r>
            <a:r>
              <a:rPr lang="en-US" u="sng" dirty="0"/>
              <a:t>efficacy</a:t>
            </a:r>
            <a:r>
              <a:rPr lang="en-US" dirty="0"/>
              <a:t>, </a:t>
            </a:r>
            <a:r>
              <a:rPr lang="en-US" u="sng" dirty="0"/>
              <a:t>safety</a:t>
            </a:r>
            <a:r>
              <a:rPr lang="en-US" dirty="0"/>
              <a:t> and </a:t>
            </a:r>
            <a:r>
              <a:rPr lang="en-US" u="sng" dirty="0"/>
              <a:t>cost-benefit </a:t>
            </a:r>
            <a:r>
              <a:rPr lang="en-US" dirty="0"/>
              <a:t>properties. </a:t>
            </a:r>
          </a:p>
        </p:txBody>
      </p:sp>
    </p:spTree>
    <p:extLst>
      <p:ext uri="{BB962C8B-B14F-4D97-AF65-F5344CB8AC3E}">
        <p14:creationId xmlns:p14="http://schemas.microsoft.com/office/powerpoint/2010/main" val="36363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1189"/>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68096" y="1296444"/>
            <a:ext cx="7900983" cy="5069283"/>
          </a:xfrm>
        </p:spPr>
        <p:txBody>
          <a:bodyPr/>
          <a:lstStyle/>
          <a:p>
            <a:pPr algn="l"/>
            <a:r>
              <a:rPr lang="en-US" sz="2400" dirty="0"/>
              <a:t>RECOMMENDATION 13 of </a:t>
            </a:r>
            <a:r>
              <a:rPr lang="en-US" sz="2400" dirty="0" smtClean="0">
                <a:solidFill>
                  <a:schemeClr val="accent2"/>
                </a:solidFill>
              </a:rPr>
              <a:t>ATA</a:t>
            </a:r>
            <a:endParaRPr lang="fa-IR" sz="2400" u="sng" dirty="0" smtClean="0"/>
          </a:p>
          <a:p>
            <a:pPr algn="l"/>
            <a:r>
              <a:rPr lang="en-US" sz="2400" u="sng" dirty="0" smtClean="0"/>
              <a:t>MMI </a:t>
            </a:r>
            <a:r>
              <a:rPr lang="en-US" sz="2400" dirty="0" smtClean="0"/>
              <a:t>should be used in virtually every patient who chooses </a:t>
            </a:r>
            <a:r>
              <a:rPr lang="en-US" sz="2400" u="sng" dirty="0" smtClean="0"/>
              <a:t>ATD </a:t>
            </a:r>
            <a:r>
              <a:rPr lang="en-US" sz="2400" u="sng" dirty="0"/>
              <a:t>therapy </a:t>
            </a:r>
            <a:r>
              <a:rPr lang="en-US" sz="2400" dirty="0"/>
              <a:t>for GD, </a:t>
            </a:r>
            <a:r>
              <a:rPr lang="en-US" sz="2400" u="sng" dirty="0"/>
              <a:t>except during the first trimester </a:t>
            </a:r>
            <a:r>
              <a:rPr lang="en-US" sz="2400" dirty="0" smtClean="0"/>
              <a:t>of pregnancy </a:t>
            </a:r>
          </a:p>
          <a:p>
            <a:pPr algn="l"/>
            <a:r>
              <a:rPr lang="en-US" sz="2400" dirty="0" smtClean="0"/>
              <a:t>when </a:t>
            </a:r>
            <a:r>
              <a:rPr lang="en-US" sz="2400" u="sng" dirty="0"/>
              <a:t>PTU </a:t>
            </a:r>
            <a:r>
              <a:rPr lang="en-US" sz="2400" dirty="0"/>
              <a:t>is preferred, in the treatment </a:t>
            </a:r>
            <a:r>
              <a:rPr lang="en-US" sz="2400" dirty="0" smtClean="0"/>
              <a:t>of :</a:t>
            </a:r>
          </a:p>
          <a:p>
            <a:pPr algn="l"/>
            <a:r>
              <a:rPr lang="en-US" sz="2400" dirty="0" smtClean="0"/>
              <a:t>    thyroid </a:t>
            </a:r>
            <a:r>
              <a:rPr lang="en-US" sz="2400" u="sng" dirty="0" smtClean="0"/>
              <a:t>storm</a:t>
            </a:r>
          </a:p>
          <a:p>
            <a:pPr algn="l"/>
            <a:r>
              <a:rPr lang="en-US" sz="2400" dirty="0" smtClean="0"/>
              <a:t>    </a:t>
            </a:r>
            <a:r>
              <a:rPr lang="en-US" sz="2400" u="sng" dirty="0" smtClean="0"/>
              <a:t>minor </a:t>
            </a:r>
            <a:r>
              <a:rPr lang="en-US" sz="2400" u="sng" dirty="0"/>
              <a:t>reactions </a:t>
            </a:r>
            <a:r>
              <a:rPr lang="en-US" sz="2400" dirty="0"/>
              <a:t>to </a:t>
            </a:r>
            <a:r>
              <a:rPr lang="en-US" sz="2400" dirty="0" smtClean="0"/>
              <a:t>MMI who </a:t>
            </a:r>
            <a:r>
              <a:rPr lang="en-US" sz="2400" dirty="0"/>
              <a:t>refuse RAI therapy or </a:t>
            </a:r>
            <a:r>
              <a:rPr lang="en-US" sz="2400" dirty="0" smtClean="0"/>
              <a:t>surgery</a:t>
            </a:r>
            <a:endParaRPr lang="en-US" sz="2400" dirty="0"/>
          </a:p>
          <a:p>
            <a:pPr algn="l"/>
            <a:r>
              <a:rPr lang="en-US" sz="2400" dirty="0">
                <a:solidFill>
                  <a:schemeClr val="accent2"/>
                </a:solidFill>
              </a:rPr>
              <a:t>Strong recommendation, moderate-quality evidence.</a:t>
            </a:r>
            <a:endParaRPr lang="fa-IR" sz="2400" dirty="0">
              <a:solidFill>
                <a:schemeClr val="accent2"/>
              </a:solidFill>
            </a:endParaRPr>
          </a:p>
        </p:txBody>
      </p:sp>
    </p:spTree>
    <p:extLst>
      <p:ext uri="{BB962C8B-B14F-4D97-AF65-F5344CB8AC3E}">
        <p14:creationId xmlns:p14="http://schemas.microsoft.com/office/powerpoint/2010/main" val="358790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49014"/>
          </a:xfrm>
        </p:spPr>
        <p:txBody>
          <a:bodyPr/>
          <a:lstStyle/>
          <a:p>
            <a:endParaRPr lang="fa-IR" dirty="0"/>
          </a:p>
        </p:txBody>
      </p:sp>
      <p:sp>
        <p:nvSpPr>
          <p:cNvPr id="3" name="Content Placeholder 2"/>
          <p:cNvSpPr>
            <a:spLocks noGrp="1"/>
          </p:cNvSpPr>
          <p:nvPr>
            <p:ph idx="1"/>
          </p:nvPr>
        </p:nvSpPr>
        <p:spPr>
          <a:xfrm>
            <a:off x="768096" y="1684751"/>
            <a:ext cx="7787181" cy="4680976"/>
          </a:xfrm>
        </p:spPr>
        <p:txBody>
          <a:bodyPr>
            <a:normAutofit/>
          </a:bodyPr>
          <a:lstStyle/>
          <a:p>
            <a:pPr algn="l"/>
            <a:r>
              <a:rPr lang="en-US" sz="2400" dirty="0"/>
              <a:t>RECOMMENDATION </a:t>
            </a:r>
            <a:r>
              <a:rPr lang="en-US" sz="2400" dirty="0" smtClean="0"/>
              <a:t>10 </a:t>
            </a:r>
            <a:r>
              <a:rPr lang="en-US" sz="2400" dirty="0"/>
              <a:t>of </a:t>
            </a:r>
            <a:r>
              <a:rPr lang="en-US" sz="2400" dirty="0">
                <a:solidFill>
                  <a:srgbClr val="00B050"/>
                </a:solidFill>
              </a:rPr>
              <a:t>ETA</a:t>
            </a:r>
            <a:endParaRPr lang="en-US" sz="2400" dirty="0"/>
          </a:p>
          <a:p>
            <a:pPr algn="l"/>
            <a:r>
              <a:rPr lang="en-US" sz="2400" dirty="0" smtClean="0"/>
              <a:t>Patients should be </a:t>
            </a:r>
            <a:r>
              <a:rPr lang="en-US" sz="2400" u="sng" dirty="0" smtClean="0"/>
              <a:t>informed</a:t>
            </a:r>
            <a:r>
              <a:rPr lang="en-US" sz="2400" dirty="0" smtClean="0"/>
              <a:t> of potential </a:t>
            </a:r>
            <a:r>
              <a:rPr lang="en-US" sz="2400" u="sng" dirty="0" smtClean="0"/>
              <a:t>side effects of ATD </a:t>
            </a:r>
            <a:r>
              <a:rPr lang="en-US" sz="2400" dirty="0" smtClean="0"/>
              <a:t>and the </a:t>
            </a:r>
            <a:r>
              <a:rPr lang="en-US" sz="2400" u="sng" dirty="0" smtClean="0"/>
              <a:t>necessity of informing the physician </a:t>
            </a:r>
            <a:r>
              <a:rPr lang="en-US" sz="2400" dirty="0" smtClean="0"/>
              <a:t>promptly if they should develop </a:t>
            </a:r>
            <a:r>
              <a:rPr lang="en-US" sz="2400" u="sng" dirty="0" smtClean="0"/>
              <a:t>jaundice</a:t>
            </a:r>
            <a:r>
              <a:rPr lang="en-US" sz="2400" dirty="0" smtClean="0"/>
              <a:t>, </a:t>
            </a:r>
            <a:r>
              <a:rPr lang="en-US" sz="2400" u="sng" dirty="0" smtClean="0"/>
              <a:t>light-colored </a:t>
            </a:r>
            <a:r>
              <a:rPr lang="en-US" sz="2400" u="sng" dirty="0"/>
              <a:t>stools</a:t>
            </a:r>
            <a:r>
              <a:rPr lang="en-US" sz="2400" dirty="0"/>
              <a:t>, </a:t>
            </a:r>
            <a:r>
              <a:rPr lang="en-US" sz="2400" u="sng" dirty="0"/>
              <a:t>dark urine</a:t>
            </a:r>
            <a:r>
              <a:rPr lang="en-US" sz="2400" dirty="0"/>
              <a:t>, </a:t>
            </a:r>
            <a:r>
              <a:rPr lang="en-US" sz="2400" u="sng" dirty="0"/>
              <a:t>fever</a:t>
            </a:r>
            <a:r>
              <a:rPr lang="en-US" sz="2400" dirty="0"/>
              <a:t>, </a:t>
            </a:r>
            <a:r>
              <a:rPr lang="en-US" sz="2400" u="sng" dirty="0"/>
              <a:t>pharyngitis</a:t>
            </a:r>
            <a:r>
              <a:rPr lang="en-US" sz="2400" dirty="0"/>
              <a:t>, or </a:t>
            </a:r>
            <a:r>
              <a:rPr lang="en-US" sz="2400" u="sng" dirty="0"/>
              <a:t>cystitis</a:t>
            </a:r>
            <a:r>
              <a:rPr lang="en-US" sz="2400" dirty="0"/>
              <a:t>.</a:t>
            </a:r>
          </a:p>
          <a:p>
            <a:pPr algn="l"/>
            <a:r>
              <a:rPr lang="fa-IR" sz="2400" dirty="0" smtClean="0"/>
              <a:t> </a:t>
            </a:r>
            <a:r>
              <a:rPr lang="fa-IR" sz="2400" dirty="0" smtClean="0">
                <a:solidFill>
                  <a:srgbClr val="068C33"/>
                </a:solidFill>
              </a:rPr>
              <a:t>∅∅○○</a:t>
            </a:r>
            <a:r>
              <a:rPr lang="en-US" sz="2400" dirty="0" smtClean="0">
                <a:solidFill>
                  <a:srgbClr val="068C33"/>
                </a:solidFill>
              </a:rPr>
              <a:t>1,</a:t>
            </a:r>
            <a:endParaRPr lang="fa-IR" sz="2400" dirty="0">
              <a:solidFill>
                <a:srgbClr val="068C33"/>
              </a:solidFill>
            </a:endParaRPr>
          </a:p>
        </p:txBody>
      </p:sp>
    </p:spTree>
    <p:extLst>
      <p:ext uri="{BB962C8B-B14F-4D97-AF65-F5344CB8AC3E}">
        <p14:creationId xmlns:p14="http://schemas.microsoft.com/office/powerpoint/2010/main" val="42590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35447"/>
          </a:xfrm>
        </p:spPr>
        <p:txBody>
          <a:bodyPr>
            <a:normAutofit fontScale="90000"/>
          </a:bodyPr>
          <a:lstStyle/>
          <a:p>
            <a:endParaRPr lang="fa-IR" dirty="0"/>
          </a:p>
        </p:txBody>
      </p:sp>
      <p:sp>
        <p:nvSpPr>
          <p:cNvPr id="3" name="Content Placeholder 2"/>
          <p:cNvSpPr>
            <a:spLocks noGrp="1"/>
          </p:cNvSpPr>
          <p:nvPr>
            <p:ph idx="1"/>
          </p:nvPr>
        </p:nvSpPr>
        <p:spPr>
          <a:xfrm>
            <a:off x="768096" y="920663"/>
            <a:ext cx="8062753" cy="5445064"/>
          </a:xfrm>
        </p:spPr>
        <p:txBody>
          <a:bodyPr>
            <a:normAutofit/>
          </a:bodyPr>
          <a:lstStyle/>
          <a:p>
            <a:pPr algn="l"/>
            <a:r>
              <a:rPr lang="en-US" sz="2400" dirty="0"/>
              <a:t>RECOMMENDATION 14 of </a:t>
            </a:r>
            <a:r>
              <a:rPr lang="en-US" sz="2400" dirty="0" smtClean="0">
                <a:solidFill>
                  <a:schemeClr val="accent2"/>
                </a:solidFill>
              </a:rPr>
              <a:t>ATA</a:t>
            </a:r>
          </a:p>
          <a:p>
            <a:pPr algn="l"/>
            <a:r>
              <a:rPr lang="en-US" sz="2400" dirty="0"/>
              <a:t/>
            </a:r>
            <a:br>
              <a:rPr lang="en-US" sz="2400" dirty="0"/>
            </a:br>
            <a:r>
              <a:rPr lang="en-US" sz="2400" dirty="0"/>
              <a:t>Patients should be </a:t>
            </a:r>
            <a:r>
              <a:rPr lang="en-US" sz="2400" u="sng" dirty="0"/>
              <a:t>informed of side effects of ATDs </a:t>
            </a:r>
            <a:r>
              <a:rPr lang="en-US" sz="2400" dirty="0" smtClean="0"/>
              <a:t>and the </a:t>
            </a:r>
            <a:r>
              <a:rPr lang="en-US" sz="2400" u="sng" dirty="0"/>
              <a:t>necessity of informing the physician </a:t>
            </a:r>
            <a:r>
              <a:rPr lang="en-US" sz="2400" dirty="0"/>
              <a:t>promptly if </a:t>
            </a:r>
            <a:r>
              <a:rPr lang="en-US" sz="2400" dirty="0" smtClean="0"/>
              <a:t>they should develop;</a:t>
            </a:r>
          </a:p>
          <a:p>
            <a:pPr marL="0" indent="0" algn="l">
              <a:buNone/>
            </a:pPr>
            <a:r>
              <a:rPr lang="en-US" sz="2400" dirty="0" smtClean="0"/>
              <a:t> </a:t>
            </a:r>
            <a:r>
              <a:rPr lang="en-US" sz="2400" u="sng" dirty="0" smtClean="0"/>
              <a:t>pruritic rash</a:t>
            </a:r>
            <a:r>
              <a:rPr lang="en-US" sz="2400" dirty="0" smtClean="0"/>
              <a:t>, </a:t>
            </a:r>
            <a:r>
              <a:rPr lang="en-US" sz="2400" u="sng" dirty="0" smtClean="0"/>
              <a:t>jaundice</a:t>
            </a:r>
            <a:r>
              <a:rPr lang="en-US" sz="2400" dirty="0" smtClean="0"/>
              <a:t>, </a:t>
            </a:r>
            <a:r>
              <a:rPr lang="en-US" sz="2400" u="sng" dirty="0" err="1" smtClean="0"/>
              <a:t>acolic</a:t>
            </a:r>
            <a:r>
              <a:rPr lang="en-US" sz="2400" u="sng" dirty="0" smtClean="0"/>
              <a:t> stools </a:t>
            </a:r>
            <a:r>
              <a:rPr lang="en-US" sz="2400" dirty="0" smtClean="0"/>
              <a:t>or </a:t>
            </a:r>
            <a:r>
              <a:rPr lang="en-US" sz="2400" u="sng" dirty="0" smtClean="0"/>
              <a:t>dark urine</a:t>
            </a:r>
            <a:r>
              <a:rPr lang="en-US" sz="2400" dirty="0" smtClean="0"/>
              <a:t>, </a:t>
            </a:r>
            <a:r>
              <a:rPr lang="en-US" sz="2400" u="sng" dirty="0" err="1" smtClean="0"/>
              <a:t>arthralgias</a:t>
            </a:r>
            <a:r>
              <a:rPr lang="en-US" sz="2400" dirty="0" smtClean="0"/>
              <a:t>, </a:t>
            </a:r>
            <a:r>
              <a:rPr lang="en-US" sz="2400" u="sng" dirty="0" smtClean="0"/>
              <a:t>abdominal pain</a:t>
            </a:r>
            <a:r>
              <a:rPr lang="en-US" sz="2400" dirty="0" smtClean="0"/>
              <a:t>, </a:t>
            </a:r>
            <a:r>
              <a:rPr lang="en-US" sz="2400" u="sng" dirty="0" smtClean="0"/>
              <a:t>nausea</a:t>
            </a:r>
            <a:r>
              <a:rPr lang="en-US" sz="2400" dirty="0" smtClean="0"/>
              <a:t>, </a:t>
            </a:r>
            <a:r>
              <a:rPr lang="en-US" sz="2400" u="sng" dirty="0" smtClean="0"/>
              <a:t>fatigue</a:t>
            </a:r>
            <a:r>
              <a:rPr lang="en-US" sz="2400" dirty="0" smtClean="0"/>
              <a:t>, </a:t>
            </a:r>
            <a:r>
              <a:rPr lang="en-US" sz="2400" u="sng" dirty="0" smtClean="0"/>
              <a:t>fever</a:t>
            </a:r>
            <a:r>
              <a:rPr lang="en-US" sz="2400" dirty="0" smtClean="0"/>
              <a:t>, or </a:t>
            </a:r>
            <a:r>
              <a:rPr lang="en-US" sz="2400" u="sng" dirty="0" smtClean="0"/>
              <a:t>pharyngitis</a:t>
            </a:r>
            <a:r>
              <a:rPr lang="en-US" sz="2400" dirty="0" smtClean="0"/>
              <a:t>.</a:t>
            </a:r>
          </a:p>
          <a:p>
            <a:pPr marL="0" indent="0" algn="l">
              <a:buNone/>
            </a:pPr>
            <a:r>
              <a:rPr lang="en-US" sz="2400" dirty="0" smtClean="0"/>
              <a:t> Preferably, this information should be in </a:t>
            </a:r>
            <a:r>
              <a:rPr lang="en-US" sz="2400" u="sng" dirty="0" smtClean="0"/>
              <a:t>writing</a:t>
            </a:r>
            <a:r>
              <a:rPr lang="en-US" sz="2400" dirty="0" smtClean="0"/>
              <a:t>.</a:t>
            </a:r>
          </a:p>
          <a:p>
            <a:pPr marL="0" indent="0" algn="l">
              <a:buNone/>
            </a:pPr>
            <a:r>
              <a:rPr lang="en-US" sz="2400" dirty="0" smtClean="0"/>
              <a:t> Before starting ATDs and at each subsequent visit, the patient should be alerted to </a:t>
            </a:r>
            <a:r>
              <a:rPr lang="en-US" sz="2400" u="sng" dirty="0" smtClean="0"/>
              <a:t>stop the medication immediately </a:t>
            </a:r>
            <a:r>
              <a:rPr lang="en-US" sz="2400" dirty="0" smtClean="0"/>
              <a:t>and call their physician if there are symptoms </a:t>
            </a:r>
            <a:r>
              <a:rPr lang="en-US" sz="2400" u="sng" dirty="0" smtClean="0"/>
              <a:t>suggestive of agranulocytosis or hepatic injury</a:t>
            </a:r>
            <a:r>
              <a:rPr lang="en-US" sz="2400" dirty="0" smtClean="0"/>
              <a:t>. </a:t>
            </a:r>
          </a:p>
          <a:p>
            <a:pPr marL="0" indent="0" algn="l">
              <a:buNone/>
            </a:pPr>
            <a:r>
              <a:rPr lang="en-US" sz="2400" dirty="0" smtClean="0">
                <a:solidFill>
                  <a:schemeClr val="accent2"/>
                </a:solidFill>
              </a:rPr>
              <a:t>Strong recommendation, low-quality evidence.</a:t>
            </a:r>
            <a:endParaRPr lang="fa-IR" sz="2400" dirty="0">
              <a:solidFill>
                <a:schemeClr val="accent2"/>
              </a:solidFill>
            </a:endParaRPr>
          </a:p>
        </p:txBody>
      </p:sp>
    </p:spTree>
    <p:extLst>
      <p:ext uri="{BB962C8B-B14F-4D97-AF65-F5344CB8AC3E}">
        <p14:creationId xmlns:p14="http://schemas.microsoft.com/office/powerpoint/2010/main" val="12625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91814"/>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07721" y="1396652"/>
            <a:ext cx="8317281" cy="4912708"/>
          </a:xfrm>
        </p:spPr>
        <p:txBody>
          <a:bodyPr>
            <a:normAutofit/>
          </a:bodyPr>
          <a:lstStyle/>
          <a:p>
            <a:pPr algn="l"/>
            <a:r>
              <a:rPr lang="en-US" sz="2400" dirty="0"/>
              <a:t>RECOMMENDATION 20 of </a:t>
            </a:r>
            <a:r>
              <a:rPr lang="en-US" sz="2400" dirty="0" smtClean="0">
                <a:solidFill>
                  <a:schemeClr val="accent2"/>
                </a:solidFill>
              </a:rPr>
              <a:t>ATA</a:t>
            </a:r>
            <a:endParaRPr lang="fa-IR" sz="2400" dirty="0" smtClean="0">
              <a:solidFill>
                <a:schemeClr val="accent2"/>
              </a:solidFill>
            </a:endParaRPr>
          </a:p>
          <a:p>
            <a:pPr algn="l"/>
            <a:r>
              <a:rPr lang="en-US" sz="2400" u="sng" dirty="0" smtClean="0"/>
              <a:t>Minor </a:t>
            </a:r>
            <a:r>
              <a:rPr lang="en-US" sz="2400" u="sng" dirty="0"/>
              <a:t>cutaneous reactions </a:t>
            </a:r>
            <a:r>
              <a:rPr lang="en-US" sz="2400" dirty="0"/>
              <a:t>may be managed with </a:t>
            </a:r>
            <a:r>
              <a:rPr lang="en-US" sz="2400" dirty="0" smtClean="0"/>
              <a:t>concurrent </a:t>
            </a:r>
            <a:r>
              <a:rPr lang="en-US" sz="2400" u="sng" dirty="0" smtClean="0"/>
              <a:t>antihistamine</a:t>
            </a:r>
            <a:r>
              <a:rPr lang="en-US" sz="2400" dirty="0" smtClean="0"/>
              <a:t> </a:t>
            </a:r>
            <a:r>
              <a:rPr lang="en-US" sz="2400" dirty="0"/>
              <a:t>therapy without stopping the ATD.</a:t>
            </a:r>
          </a:p>
          <a:p>
            <a:pPr algn="l"/>
            <a:r>
              <a:rPr lang="en-US" sz="2400" u="sng" dirty="0"/>
              <a:t>Persistent symptomatic minor side effects </a:t>
            </a:r>
            <a:r>
              <a:rPr lang="en-US" sz="2400" dirty="0"/>
              <a:t>of </a:t>
            </a:r>
            <a:r>
              <a:rPr lang="en-US" sz="2400" dirty="0" err="1" smtClean="0"/>
              <a:t>antithyroid</a:t>
            </a:r>
            <a:r>
              <a:rPr lang="en-US" sz="2400" dirty="0"/>
              <a:t> </a:t>
            </a:r>
            <a:r>
              <a:rPr lang="en-US" sz="2400" dirty="0" smtClean="0"/>
              <a:t>medication </a:t>
            </a:r>
            <a:r>
              <a:rPr lang="en-US" sz="2400" dirty="0"/>
              <a:t>should be managed by </a:t>
            </a:r>
            <a:r>
              <a:rPr lang="en-US" sz="2400" u="sng" dirty="0"/>
              <a:t>cessation </a:t>
            </a:r>
            <a:r>
              <a:rPr lang="en-US" sz="2400" dirty="0"/>
              <a:t>of the </a:t>
            </a:r>
            <a:r>
              <a:rPr lang="en-US" sz="2400" dirty="0" smtClean="0"/>
              <a:t>medication and </a:t>
            </a:r>
            <a:r>
              <a:rPr lang="en-US" sz="2400" u="sng" dirty="0"/>
              <a:t>changing to RAI or surgery</a:t>
            </a:r>
            <a:r>
              <a:rPr lang="en-US" sz="2400" dirty="0"/>
              <a:t>, or switching to </a:t>
            </a:r>
            <a:r>
              <a:rPr lang="en-US" sz="2400" dirty="0" smtClean="0"/>
              <a:t>the </a:t>
            </a:r>
            <a:r>
              <a:rPr lang="en-US" sz="2400" u="sng" dirty="0" smtClean="0"/>
              <a:t>other </a:t>
            </a:r>
            <a:r>
              <a:rPr lang="en-US" sz="2400" u="sng" dirty="0"/>
              <a:t>ATD</a:t>
            </a:r>
            <a:r>
              <a:rPr lang="en-US" sz="2400" dirty="0"/>
              <a:t> </a:t>
            </a:r>
            <a:r>
              <a:rPr lang="en-US" sz="2400" dirty="0">
                <a:solidFill>
                  <a:schemeClr val="accent2"/>
                </a:solidFill>
              </a:rPr>
              <a:t>when</a:t>
            </a:r>
            <a:r>
              <a:rPr lang="en-US" sz="2400" dirty="0"/>
              <a:t> </a:t>
            </a:r>
            <a:r>
              <a:rPr lang="en-US" sz="2400" u="sng" dirty="0"/>
              <a:t>RAI or surgery</a:t>
            </a:r>
            <a:r>
              <a:rPr lang="en-US" sz="2400" dirty="0"/>
              <a:t> are </a:t>
            </a:r>
            <a:r>
              <a:rPr lang="en-US" sz="2400" u="sng" dirty="0"/>
              <a:t>not options</a:t>
            </a:r>
            <a:r>
              <a:rPr lang="en-US" sz="2400" dirty="0"/>
              <a:t>. </a:t>
            </a:r>
            <a:endParaRPr lang="en-US" sz="2400" dirty="0" smtClean="0"/>
          </a:p>
          <a:p>
            <a:pPr algn="l"/>
            <a:r>
              <a:rPr lang="en-US" sz="2400" dirty="0" smtClean="0"/>
              <a:t>In the case </a:t>
            </a:r>
            <a:r>
              <a:rPr lang="en-US" sz="2400" dirty="0"/>
              <a:t>of a </a:t>
            </a:r>
            <a:r>
              <a:rPr lang="en-US" sz="2400" u="sng" dirty="0"/>
              <a:t>serious allergic reaction</a:t>
            </a:r>
            <a:r>
              <a:rPr lang="en-US" sz="2400" dirty="0"/>
              <a:t>, prescribing the </a:t>
            </a:r>
            <a:r>
              <a:rPr lang="en-US" sz="2400" u="sng" dirty="0" smtClean="0"/>
              <a:t>alternative drug </a:t>
            </a:r>
            <a:r>
              <a:rPr lang="en-US" sz="2400" dirty="0"/>
              <a:t>is </a:t>
            </a:r>
            <a:r>
              <a:rPr lang="en-US" sz="2400" u="sng" dirty="0"/>
              <a:t>not recommended</a:t>
            </a:r>
            <a:r>
              <a:rPr lang="en-US" sz="2400" dirty="0"/>
              <a:t>.</a:t>
            </a:r>
          </a:p>
          <a:p>
            <a:pPr algn="l"/>
            <a:r>
              <a:rPr lang="en-US" sz="2400" dirty="0">
                <a:solidFill>
                  <a:schemeClr val="accent2"/>
                </a:solidFill>
              </a:rPr>
              <a:t>Strong recommendation, low-quality </a:t>
            </a:r>
            <a:r>
              <a:rPr lang="en-US" sz="2400" dirty="0" smtClean="0">
                <a:solidFill>
                  <a:schemeClr val="accent2"/>
                </a:solidFill>
              </a:rPr>
              <a:t>evidence.</a:t>
            </a:r>
            <a:r>
              <a:rPr lang="en-US" sz="2400" dirty="0" smtClean="0"/>
              <a:t> </a:t>
            </a:r>
            <a:endParaRPr lang="fa-IR" sz="2400" dirty="0"/>
          </a:p>
        </p:txBody>
      </p:sp>
    </p:spTree>
    <p:extLst>
      <p:ext uri="{BB962C8B-B14F-4D97-AF65-F5344CB8AC3E}">
        <p14:creationId xmlns:p14="http://schemas.microsoft.com/office/powerpoint/2010/main" val="12807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87999"/>
          </a:xfrm>
        </p:spPr>
        <p:txBody>
          <a:bodyPr/>
          <a:lstStyle/>
          <a:p>
            <a:endParaRPr lang="fa-IR" dirty="0"/>
          </a:p>
        </p:txBody>
      </p:sp>
      <p:sp>
        <p:nvSpPr>
          <p:cNvPr id="3" name="Content Placeholder 2"/>
          <p:cNvSpPr>
            <a:spLocks noGrp="1"/>
          </p:cNvSpPr>
          <p:nvPr>
            <p:ph idx="1"/>
          </p:nvPr>
        </p:nvSpPr>
        <p:spPr>
          <a:xfrm>
            <a:off x="768096" y="1579944"/>
            <a:ext cx="8161772" cy="4740990"/>
          </a:xfrm>
        </p:spPr>
        <p:txBody>
          <a:bodyPr>
            <a:normAutofit/>
          </a:bodyPr>
          <a:lstStyle/>
          <a:p>
            <a:pPr algn="l"/>
            <a:r>
              <a:rPr lang="en-US" sz="2400" dirty="0"/>
              <a:t>RECOMMENDATION </a:t>
            </a:r>
            <a:r>
              <a:rPr lang="en-US" sz="2400" dirty="0" smtClean="0"/>
              <a:t>7 </a:t>
            </a:r>
            <a:r>
              <a:rPr lang="en-US" sz="2400" dirty="0"/>
              <a:t>of </a:t>
            </a:r>
            <a:r>
              <a:rPr lang="en-US" sz="2400" dirty="0">
                <a:solidFill>
                  <a:srgbClr val="00B050"/>
                </a:solidFill>
              </a:rPr>
              <a:t>ETA</a:t>
            </a:r>
            <a:endParaRPr lang="en-US" sz="2400" dirty="0"/>
          </a:p>
          <a:p>
            <a:pPr algn="l"/>
            <a:r>
              <a:rPr lang="en-US" sz="2400" u="sng" dirty="0" smtClean="0"/>
              <a:t>MMI</a:t>
            </a:r>
            <a:r>
              <a:rPr lang="en-US" sz="2400" dirty="0" smtClean="0"/>
              <a:t> </a:t>
            </a:r>
            <a:r>
              <a:rPr lang="en-US" sz="2400" dirty="0"/>
              <a:t>is administered for </a:t>
            </a:r>
            <a:r>
              <a:rPr lang="en-US" sz="2400" u="sng" dirty="0"/>
              <a:t>12–18 months </a:t>
            </a:r>
            <a:r>
              <a:rPr lang="en-US" sz="2400" dirty="0"/>
              <a:t>then </a:t>
            </a:r>
            <a:r>
              <a:rPr lang="en-US" sz="2400" u="sng" dirty="0"/>
              <a:t>discontinued</a:t>
            </a:r>
          </a:p>
          <a:p>
            <a:pPr algn="l"/>
            <a:r>
              <a:rPr lang="en-US" sz="2400" u="sng" dirty="0"/>
              <a:t>if </a:t>
            </a:r>
            <a:r>
              <a:rPr lang="en-US" sz="2400" dirty="0"/>
              <a:t>the </a:t>
            </a:r>
            <a:r>
              <a:rPr lang="en-US" sz="2400" u="sng" dirty="0"/>
              <a:t>TSH and TSH-R-Ab </a:t>
            </a:r>
            <a:r>
              <a:rPr lang="en-US" sz="2400" dirty="0"/>
              <a:t>levels are </a:t>
            </a:r>
            <a:r>
              <a:rPr lang="en-US" sz="2400" u="sng" dirty="0"/>
              <a:t>normal</a:t>
            </a:r>
            <a:r>
              <a:rPr lang="en-US" sz="2400" dirty="0"/>
              <a:t>. </a:t>
            </a:r>
          </a:p>
          <a:p>
            <a:pPr algn="l"/>
            <a:r>
              <a:rPr lang="fa-IR" sz="2400" dirty="0" smtClean="0">
                <a:solidFill>
                  <a:srgbClr val="068C33"/>
                </a:solidFill>
              </a:rPr>
              <a:t>∅∅∅∅</a:t>
            </a:r>
            <a:r>
              <a:rPr lang="en-US" sz="2400" dirty="0">
                <a:solidFill>
                  <a:srgbClr val="068C33"/>
                </a:solidFill>
              </a:rPr>
              <a:t> 1,</a:t>
            </a:r>
            <a:endParaRPr lang="fa-IR" sz="2400" dirty="0">
              <a:solidFill>
                <a:srgbClr val="068C33"/>
              </a:solidFill>
            </a:endParaRPr>
          </a:p>
        </p:txBody>
      </p:sp>
    </p:spTree>
    <p:extLst>
      <p:ext uri="{BB962C8B-B14F-4D97-AF65-F5344CB8AC3E}">
        <p14:creationId xmlns:p14="http://schemas.microsoft.com/office/powerpoint/2010/main" val="12893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62293"/>
          </a:xfrm>
        </p:spPr>
        <p:txBody>
          <a:bodyPr>
            <a:normAutofit fontScale="90000"/>
          </a:bodyPr>
          <a:lstStyle/>
          <a:p>
            <a:endParaRPr lang="fa-IR" dirty="0"/>
          </a:p>
        </p:txBody>
      </p:sp>
      <p:sp>
        <p:nvSpPr>
          <p:cNvPr id="3" name="Content Placeholder 2"/>
          <p:cNvSpPr>
            <a:spLocks noGrp="1"/>
          </p:cNvSpPr>
          <p:nvPr>
            <p:ph idx="1"/>
          </p:nvPr>
        </p:nvSpPr>
        <p:spPr>
          <a:xfrm>
            <a:off x="768096" y="1203767"/>
            <a:ext cx="7959215" cy="5105593"/>
          </a:xfrm>
        </p:spPr>
        <p:txBody>
          <a:bodyPr>
            <a:normAutofit/>
          </a:bodyPr>
          <a:lstStyle/>
          <a:p>
            <a:pPr algn="l"/>
            <a:r>
              <a:rPr lang="en-US" sz="2400" dirty="0"/>
              <a:t>RECOMMENDATION </a:t>
            </a:r>
            <a:r>
              <a:rPr lang="en-US" sz="2400" dirty="0" smtClean="0"/>
              <a:t>8 </a:t>
            </a:r>
            <a:r>
              <a:rPr lang="en-US" sz="2400" dirty="0"/>
              <a:t>of </a:t>
            </a:r>
            <a:r>
              <a:rPr lang="en-US" sz="2400" dirty="0">
                <a:solidFill>
                  <a:srgbClr val="00B050"/>
                </a:solidFill>
              </a:rPr>
              <a:t>ETA</a:t>
            </a:r>
            <a:endParaRPr lang="en-US" sz="2400" dirty="0"/>
          </a:p>
          <a:p>
            <a:pPr algn="l"/>
            <a:r>
              <a:rPr lang="en-US" sz="2400" dirty="0" smtClean="0"/>
              <a:t>Measurement of </a:t>
            </a:r>
            <a:r>
              <a:rPr lang="en-US" sz="2400" u="sng" dirty="0" smtClean="0"/>
              <a:t>TSH-R-Ab levels prior to stopping ATD </a:t>
            </a:r>
            <a:r>
              <a:rPr lang="en-US" sz="2400" dirty="0" smtClean="0"/>
              <a:t>therapy is recommended, as it aids in </a:t>
            </a:r>
            <a:r>
              <a:rPr lang="en-US" sz="2400" u="sng" dirty="0" smtClean="0"/>
              <a:t>predicting</a:t>
            </a:r>
            <a:r>
              <a:rPr lang="en-US" sz="2400" dirty="0" smtClean="0"/>
              <a:t> which patients can be </a:t>
            </a:r>
            <a:r>
              <a:rPr lang="en-US" sz="2400" u="sng" dirty="0" smtClean="0"/>
              <a:t>weaned</a:t>
            </a:r>
            <a:r>
              <a:rPr lang="en-US" sz="2400" dirty="0" smtClean="0"/>
              <a:t> from the medication, with </a:t>
            </a:r>
            <a:r>
              <a:rPr lang="en-US" sz="2400" u="sng" dirty="0" smtClean="0"/>
              <a:t>normal levels </a:t>
            </a:r>
            <a:r>
              <a:rPr lang="en-US" sz="2400" dirty="0" smtClean="0"/>
              <a:t>indicating a </a:t>
            </a:r>
            <a:r>
              <a:rPr lang="en-US" sz="2400" u="sng" dirty="0" smtClean="0"/>
              <a:t>greater chance of remission</a:t>
            </a:r>
            <a:r>
              <a:rPr lang="en-US" sz="2400" dirty="0" smtClean="0"/>
              <a:t>.</a:t>
            </a:r>
          </a:p>
          <a:p>
            <a:pPr algn="l"/>
            <a:r>
              <a:rPr lang="fa-IR" sz="2400" dirty="0" smtClean="0">
                <a:solidFill>
                  <a:srgbClr val="068C33"/>
                </a:solidFill>
              </a:rPr>
              <a:t> ∅∅∅∅</a:t>
            </a:r>
            <a:r>
              <a:rPr lang="en-US" sz="2400" dirty="0" smtClean="0">
                <a:solidFill>
                  <a:srgbClr val="068C33"/>
                </a:solidFill>
              </a:rPr>
              <a:t>1,</a:t>
            </a:r>
            <a:endParaRPr lang="fa-IR" sz="2400" dirty="0">
              <a:solidFill>
                <a:srgbClr val="068C33"/>
              </a:solidFill>
            </a:endParaRPr>
          </a:p>
        </p:txBody>
      </p:sp>
    </p:spTree>
    <p:extLst>
      <p:ext uri="{BB962C8B-B14F-4D97-AF65-F5344CB8AC3E}">
        <p14:creationId xmlns:p14="http://schemas.microsoft.com/office/powerpoint/2010/main" val="25496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37528"/>
          </a:xfrm>
        </p:spPr>
        <p:txBody>
          <a:bodyPr>
            <a:normAutofit fontScale="90000"/>
          </a:bodyPr>
          <a:lstStyle/>
          <a:p>
            <a:endParaRPr lang="fa-IR" dirty="0"/>
          </a:p>
        </p:txBody>
      </p:sp>
      <p:sp>
        <p:nvSpPr>
          <p:cNvPr id="3" name="Content Placeholder 2"/>
          <p:cNvSpPr>
            <a:spLocks noGrp="1"/>
          </p:cNvSpPr>
          <p:nvPr>
            <p:ph idx="1"/>
          </p:nvPr>
        </p:nvSpPr>
        <p:spPr>
          <a:xfrm>
            <a:off x="768096" y="1522071"/>
            <a:ext cx="7290055" cy="4787289"/>
          </a:xfrm>
        </p:spPr>
        <p:txBody>
          <a:bodyPr>
            <a:normAutofit/>
          </a:bodyPr>
          <a:lstStyle/>
          <a:p>
            <a:pPr algn="l"/>
            <a:r>
              <a:rPr lang="en-US" sz="2400" dirty="0"/>
              <a:t>RECOMMENDATION </a:t>
            </a:r>
            <a:r>
              <a:rPr lang="en-US" sz="2400" dirty="0" smtClean="0"/>
              <a:t>9 </a:t>
            </a:r>
            <a:r>
              <a:rPr lang="en-US" sz="2400" dirty="0"/>
              <a:t>of </a:t>
            </a:r>
            <a:r>
              <a:rPr lang="en-US" sz="2400" dirty="0">
                <a:solidFill>
                  <a:srgbClr val="00B050"/>
                </a:solidFill>
              </a:rPr>
              <a:t>ETA</a:t>
            </a:r>
            <a:endParaRPr lang="en-US" sz="2400" dirty="0"/>
          </a:p>
          <a:p>
            <a:pPr algn="l"/>
            <a:r>
              <a:rPr lang="en-US" sz="2400" dirty="0" smtClean="0"/>
              <a:t>Patients </a:t>
            </a:r>
            <a:r>
              <a:rPr lang="en-US" sz="2400" dirty="0"/>
              <a:t>with </a:t>
            </a:r>
            <a:r>
              <a:rPr lang="en-US" sz="2400" u="sng" dirty="0"/>
              <a:t>persistently high TSH-R-Ab </a:t>
            </a:r>
            <a:r>
              <a:rPr lang="en-US" sz="2400" dirty="0"/>
              <a:t>at </a:t>
            </a:r>
            <a:r>
              <a:rPr lang="en-US" sz="2400" u="sng" dirty="0" smtClean="0"/>
              <a:t>12–18 months </a:t>
            </a:r>
            <a:r>
              <a:rPr lang="en-US" sz="2400" dirty="0" smtClean="0"/>
              <a:t>can:</a:t>
            </a:r>
          </a:p>
          <a:p>
            <a:pPr algn="l"/>
            <a:r>
              <a:rPr lang="en-US" sz="2400" dirty="0"/>
              <a:t> </a:t>
            </a:r>
            <a:r>
              <a:rPr lang="en-US" sz="2400" dirty="0" smtClean="0"/>
              <a:t>      </a:t>
            </a:r>
            <a:r>
              <a:rPr lang="en-US" sz="2400" u="sng" dirty="0"/>
              <a:t>continue MMI </a:t>
            </a:r>
            <a:r>
              <a:rPr lang="en-US" sz="2400" dirty="0"/>
              <a:t>therapy, </a:t>
            </a:r>
            <a:r>
              <a:rPr lang="en-US" sz="2400" u="sng" dirty="0"/>
              <a:t>repeating </a:t>
            </a:r>
            <a:r>
              <a:rPr lang="en-US" sz="2400" u="sng" dirty="0" smtClean="0"/>
              <a:t>the TSH-R-Ab </a:t>
            </a:r>
            <a:r>
              <a:rPr lang="en-US" sz="2400" dirty="0" smtClean="0"/>
              <a:t>measurement </a:t>
            </a:r>
            <a:r>
              <a:rPr lang="en-US" sz="2400" u="sng" dirty="0"/>
              <a:t>after an additional </a:t>
            </a:r>
            <a:r>
              <a:rPr lang="en-US" sz="2400" u="sng" dirty="0" smtClean="0"/>
              <a:t>12 months</a:t>
            </a:r>
            <a:r>
              <a:rPr lang="en-US" sz="2400" dirty="0"/>
              <a:t>, </a:t>
            </a:r>
            <a:r>
              <a:rPr lang="en-US" sz="2400" dirty="0" smtClean="0"/>
              <a:t>   </a:t>
            </a:r>
            <a:r>
              <a:rPr lang="en-US" sz="2400" dirty="0" smtClean="0">
                <a:solidFill>
                  <a:srgbClr val="068C33"/>
                </a:solidFill>
              </a:rPr>
              <a:t>or </a:t>
            </a:r>
            <a:r>
              <a:rPr lang="en-US" sz="2400" dirty="0"/>
              <a:t>opt </a:t>
            </a:r>
            <a:r>
              <a:rPr lang="en-US" sz="2400" dirty="0" smtClean="0"/>
              <a:t>for</a:t>
            </a:r>
          </a:p>
          <a:p>
            <a:pPr algn="l"/>
            <a:r>
              <a:rPr lang="en-US" sz="2400" dirty="0"/>
              <a:t> </a:t>
            </a:r>
            <a:r>
              <a:rPr lang="en-US" sz="2400" dirty="0" smtClean="0"/>
              <a:t>      </a:t>
            </a:r>
            <a:r>
              <a:rPr lang="en-US" sz="2400" dirty="0"/>
              <a:t>RAI </a:t>
            </a:r>
            <a:r>
              <a:rPr lang="en-US" sz="2400" dirty="0" smtClean="0"/>
              <a:t>   </a:t>
            </a:r>
            <a:r>
              <a:rPr lang="en-US" sz="2400" dirty="0" smtClean="0">
                <a:solidFill>
                  <a:srgbClr val="068C33"/>
                </a:solidFill>
              </a:rPr>
              <a:t>or</a:t>
            </a:r>
            <a:r>
              <a:rPr lang="en-US" sz="2400" dirty="0" smtClean="0"/>
              <a:t> </a:t>
            </a:r>
          </a:p>
          <a:p>
            <a:pPr algn="l"/>
            <a:r>
              <a:rPr lang="en-US" sz="2400" dirty="0"/>
              <a:t> </a:t>
            </a:r>
            <a:r>
              <a:rPr lang="en-US" sz="2400" dirty="0" smtClean="0"/>
              <a:t>      thyroidectomy</a:t>
            </a:r>
            <a:r>
              <a:rPr lang="en-US" sz="2400" dirty="0"/>
              <a:t>. </a:t>
            </a:r>
            <a:endParaRPr lang="en-US" sz="2400" dirty="0" smtClean="0"/>
          </a:p>
          <a:p>
            <a:pPr algn="l"/>
            <a:r>
              <a:rPr lang="en-US" sz="2400" dirty="0" smtClean="0">
                <a:solidFill>
                  <a:srgbClr val="068C33"/>
                </a:solidFill>
              </a:rPr>
              <a:t>1</a:t>
            </a:r>
            <a:r>
              <a:rPr lang="en-US" sz="2400" dirty="0">
                <a:solidFill>
                  <a:srgbClr val="068C33"/>
                </a:solidFill>
              </a:rPr>
              <a:t>, ∅∅∅○</a:t>
            </a:r>
            <a:endParaRPr lang="fa-IR" sz="2400" dirty="0">
              <a:solidFill>
                <a:srgbClr val="068C33"/>
              </a:solidFill>
            </a:endParaRPr>
          </a:p>
        </p:txBody>
      </p:sp>
    </p:spTree>
    <p:extLst>
      <p:ext uri="{BB962C8B-B14F-4D97-AF65-F5344CB8AC3E}">
        <p14:creationId xmlns:p14="http://schemas.microsoft.com/office/powerpoint/2010/main" val="6597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05967"/>
          </a:xfrm>
        </p:spPr>
        <p:txBody>
          <a:bodyPr>
            <a:normAutofit fontScale="90000"/>
          </a:bodyPr>
          <a:lstStyle/>
          <a:p>
            <a:endParaRPr lang="fa-IR" dirty="0"/>
          </a:p>
        </p:txBody>
      </p:sp>
      <p:sp>
        <p:nvSpPr>
          <p:cNvPr id="3" name="Content Placeholder 2"/>
          <p:cNvSpPr>
            <a:spLocks noGrp="1"/>
          </p:cNvSpPr>
          <p:nvPr>
            <p:ph idx="1"/>
          </p:nvPr>
        </p:nvSpPr>
        <p:spPr>
          <a:xfrm>
            <a:off x="609600" y="729205"/>
            <a:ext cx="8346332" cy="5949387"/>
          </a:xfrm>
        </p:spPr>
        <p:txBody>
          <a:bodyPr>
            <a:normAutofit/>
          </a:bodyPr>
          <a:lstStyle/>
          <a:p>
            <a:pPr algn="l"/>
            <a:r>
              <a:rPr lang="en-US" sz="2400" dirty="0"/>
              <a:t>Recommendation13 of </a:t>
            </a:r>
            <a:r>
              <a:rPr lang="en-US" sz="2400" dirty="0">
                <a:solidFill>
                  <a:srgbClr val="00B050"/>
                </a:solidFill>
              </a:rPr>
              <a:t>ETA</a:t>
            </a:r>
          </a:p>
          <a:p>
            <a:pPr algn="l"/>
            <a:r>
              <a:rPr lang="en-US" sz="2400" dirty="0"/>
              <a:t> If a patient with GD becomes </a:t>
            </a:r>
            <a:r>
              <a:rPr lang="en-US" sz="2400" u="sng" dirty="0"/>
              <a:t>hyperthyroid after completing </a:t>
            </a:r>
            <a:r>
              <a:rPr lang="en-US" sz="2400" dirty="0"/>
              <a:t>a first course of </a:t>
            </a:r>
            <a:r>
              <a:rPr lang="en-US" sz="2400" u="sng" dirty="0"/>
              <a:t>ATD</a:t>
            </a:r>
            <a:r>
              <a:rPr lang="en-US" sz="2400" dirty="0"/>
              <a:t>, </a:t>
            </a:r>
            <a:r>
              <a:rPr lang="en-US" sz="2400" u="sng" dirty="0"/>
              <a:t>definitive treatment </a:t>
            </a:r>
            <a:r>
              <a:rPr lang="en-US" sz="2400" dirty="0"/>
              <a:t>with </a:t>
            </a:r>
            <a:r>
              <a:rPr lang="en-US" sz="2400" u="sng" dirty="0"/>
              <a:t>RAI</a:t>
            </a:r>
            <a:r>
              <a:rPr lang="en-US" sz="2400" dirty="0"/>
              <a:t> or </a:t>
            </a:r>
            <a:r>
              <a:rPr lang="en-US" sz="2400" u="sng" dirty="0"/>
              <a:t>thyroidectomy</a:t>
            </a:r>
            <a:r>
              <a:rPr lang="en-US" sz="2400" dirty="0"/>
              <a:t> is recommended. </a:t>
            </a:r>
            <a:r>
              <a:rPr lang="en-US" sz="2400" u="sng" dirty="0"/>
              <a:t>Continued long-term low-dose MMI </a:t>
            </a:r>
            <a:r>
              <a:rPr lang="en-US" sz="2400" dirty="0"/>
              <a:t>can be considered in patients not in remission who prefer this approach. </a:t>
            </a:r>
            <a:r>
              <a:rPr lang="fa-IR" sz="2400" dirty="0">
                <a:solidFill>
                  <a:srgbClr val="00B050"/>
                </a:solidFill>
              </a:rPr>
              <a:t>∅∅∅○</a:t>
            </a:r>
            <a:r>
              <a:rPr lang="en-US" sz="2400" dirty="0">
                <a:solidFill>
                  <a:srgbClr val="00B050"/>
                </a:solidFill>
              </a:rPr>
              <a:t>1,</a:t>
            </a:r>
            <a:endParaRPr lang="en-US" sz="2400" dirty="0" smtClean="0"/>
          </a:p>
          <a:p>
            <a:pPr algn="l"/>
            <a:endParaRPr lang="en-US" sz="2400" dirty="0" smtClean="0"/>
          </a:p>
          <a:p>
            <a:pPr algn="l"/>
            <a:r>
              <a:rPr lang="en-US" sz="2400" dirty="0" smtClean="0"/>
              <a:t>RECOMMENDATION </a:t>
            </a:r>
            <a:r>
              <a:rPr lang="en-US" sz="2400" dirty="0"/>
              <a:t>23 of </a:t>
            </a:r>
            <a:r>
              <a:rPr lang="en-US" sz="2400" dirty="0" smtClean="0">
                <a:solidFill>
                  <a:schemeClr val="accent2"/>
                </a:solidFill>
              </a:rPr>
              <a:t>ATA</a:t>
            </a:r>
          </a:p>
          <a:p>
            <a:pPr algn="l"/>
            <a:r>
              <a:rPr lang="en-US" sz="2400" dirty="0" smtClean="0"/>
              <a:t>If </a:t>
            </a:r>
            <a:r>
              <a:rPr lang="en-US" sz="2400" dirty="0"/>
              <a:t>a patient with GD becomes </a:t>
            </a:r>
            <a:r>
              <a:rPr lang="en-US" sz="2400" u="sng" dirty="0"/>
              <a:t>hyperthyroid after completing </a:t>
            </a:r>
            <a:r>
              <a:rPr lang="en-US" sz="2400" dirty="0"/>
              <a:t>a course of </a:t>
            </a:r>
            <a:r>
              <a:rPr lang="en-US" sz="2400" u="sng" dirty="0"/>
              <a:t>MMI</a:t>
            </a:r>
            <a:r>
              <a:rPr lang="en-US" sz="2400" dirty="0"/>
              <a:t>, consideration should be given to treatment with </a:t>
            </a:r>
            <a:r>
              <a:rPr lang="en-US" sz="2400" u="sng" dirty="0"/>
              <a:t>RAI or thyroidectomy</a:t>
            </a:r>
            <a:r>
              <a:rPr lang="en-US" sz="2400" dirty="0"/>
              <a:t>. Continued </a:t>
            </a:r>
            <a:r>
              <a:rPr lang="en-US" sz="2400" u="sng" dirty="0"/>
              <a:t>low-dose MMI treatment for longer than 12–18 months </a:t>
            </a:r>
            <a:r>
              <a:rPr lang="en-US" sz="2400" dirty="0"/>
              <a:t>may be considered in patients not in remission who prefer this approach.</a:t>
            </a:r>
          </a:p>
          <a:p>
            <a:pPr algn="l"/>
            <a:r>
              <a:rPr lang="en-US" sz="2400" dirty="0">
                <a:solidFill>
                  <a:schemeClr val="accent2"/>
                </a:solidFill>
              </a:rPr>
              <a:t>Weak recommendation, low-quality evidence.</a:t>
            </a:r>
            <a:endParaRPr lang="fa-IR" sz="2400" dirty="0">
              <a:solidFill>
                <a:schemeClr val="accent2"/>
              </a:solidFill>
            </a:endParaRPr>
          </a:p>
          <a:p>
            <a:pPr algn="l"/>
            <a:endParaRPr lang="en-US" sz="2400" dirty="0" smtClean="0">
              <a:solidFill>
                <a:schemeClr val="accent2"/>
              </a:solidFill>
            </a:endParaRPr>
          </a:p>
          <a:p>
            <a:pPr algn="l"/>
            <a:endParaRPr lang="en-US" sz="2400" dirty="0" smtClean="0">
              <a:solidFill>
                <a:schemeClr val="accent5"/>
              </a:solidFill>
            </a:endParaRPr>
          </a:p>
          <a:p>
            <a:pPr algn="l"/>
            <a:endParaRPr lang="fa-IR" sz="2400" dirty="0">
              <a:solidFill>
                <a:schemeClr val="accent5"/>
              </a:solidFill>
            </a:endParaRPr>
          </a:p>
        </p:txBody>
      </p:sp>
    </p:spTree>
    <p:extLst>
      <p:ext uri="{BB962C8B-B14F-4D97-AF65-F5344CB8AC3E}">
        <p14:creationId xmlns:p14="http://schemas.microsoft.com/office/powerpoint/2010/main" val="24209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23218"/>
            <a:ext cx="7290054" cy="583659"/>
          </a:xfrm>
        </p:spPr>
        <p:txBody>
          <a:bodyPr>
            <a:normAutofit fontScale="90000"/>
          </a:bodyPr>
          <a:lstStyle/>
          <a:p>
            <a:pPr algn="ctr"/>
            <a:r>
              <a:rPr lang="en-US" dirty="0" smtClean="0">
                <a:solidFill>
                  <a:schemeClr val="accent5"/>
                </a:solidFill>
              </a:rPr>
              <a:t>eta</a:t>
            </a:r>
            <a:endParaRPr lang="fa-IR" dirty="0">
              <a:solidFill>
                <a:schemeClr val="accent5"/>
              </a:solidFill>
            </a:endParaRPr>
          </a:p>
        </p:txBody>
      </p:sp>
      <p:pic>
        <p:nvPicPr>
          <p:cNvPr id="4" name="Content Placeholder 3"/>
          <p:cNvPicPr>
            <a:picLocks noGrp="1" noChangeAspect="1"/>
          </p:cNvPicPr>
          <p:nvPr>
            <p:ph idx="1"/>
          </p:nvPr>
        </p:nvPicPr>
        <p:blipFill>
          <a:blip r:embed="rId2"/>
          <a:stretch>
            <a:fillRect/>
          </a:stretch>
        </p:blipFill>
        <p:spPr>
          <a:xfrm>
            <a:off x="365871" y="758963"/>
            <a:ext cx="8570794" cy="5723509"/>
          </a:xfrm>
          <a:prstGeom prst="rect">
            <a:avLst/>
          </a:prstGeom>
        </p:spPr>
      </p:pic>
    </p:spTree>
    <p:extLst>
      <p:ext uri="{BB962C8B-B14F-4D97-AF65-F5344CB8AC3E}">
        <p14:creationId xmlns:p14="http://schemas.microsoft.com/office/powerpoint/2010/main" val="25657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3"/>
          <a:stretch>
            <a:fillRect/>
          </a:stretch>
        </p:blipFill>
        <p:spPr>
          <a:xfrm>
            <a:off x="595195" y="585216"/>
            <a:ext cx="7947260" cy="2684077"/>
          </a:xfrm>
          <a:prstGeom prst="rect">
            <a:avLst/>
          </a:prstGeom>
        </p:spPr>
      </p:pic>
      <p:pic>
        <p:nvPicPr>
          <p:cNvPr id="5" name="Picture 4"/>
          <p:cNvPicPr>
            <a:picLocks noChangeAspect="1"/>
          </p:cNvPicPr>
          <p:nvPr/>
        </p:nvPicPr>
        <p:blipFill>
          <a:blip r:embed="rId4"/>
          <a:stretch>
            <a:fillRect/>
          </a:stretch>
        </p:blipFill>
        <p:spPr>
          <a:xfrm>
            <a:off x="595195" y="3533695"/>
            <a:ext cx="7947260" cy="2372327"/>
          </a:xfrm>
          <a:prstGeom prst="rect">
            <a:avLst/>
          </a:prstGeom>
        </p:spPr>
      </p:pic>
    </p:spTree>
    <p:extLst>
      <p:ext uri="{BB962C8B-B14F-4D97-AF65-F5344CB8AC3E}">
        <p14:creationId xmlns:p14="http://schemas.microsoft.com/office/powerpoint/2010/main" val="7863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01782"/>
            <a:ext cx="7290054" cy="1683050"/>
          </a:xfrm>
        </p:spPr>
        <p:txBody>
          <a:bodyPr>
            <a:noAutofit/>
          </a:bodyPr>
          <a:lstStyle/>
          <a:p>
            <a:r>
              <a:rPr lang="en-US" sz="2800" u="sng" dirty="0">
                <a:hlinkClick r:id="rId2" tooltip="Thyroid : official journal of the American Thyroid Association."/>
              </a:rPr>
              <a:t>Thyroid.</a:t>
            </a:r>
            <a:r>
              <a:rPr lang="en-US" sz="2800" dirty="0"/>
              <a:t> 2017 </a:t>
            </a:r>
            <a:r>
              <a:rPr lang="en-US" sz="2800" dirty="0" smtClean="0"/>
              <a:t/>
            </a:r>
            <a:br>
              <a:rPr lang="en-US" sz="2800" dirty="0" smtClean="0"/>
            </a:br>
            <a:r>
              <a:rPr lang="en-US" sz="2800" b="1" dirty="0" smtClean="0"/>
              <a:t>Long-Term </a:t>
            </a:r>
            <a:r>
              <a:rPr lang="en-US" sz="2800" b="1" dirty="0" err="1"/>
              <a:t>Antithyroid</a:t>
            </a:r>
            <a:r>
              <a:rPr lang="en-US" sz="2800" b="1" dirty="0"/>
              <a:t> Drug Treatment: A Systematic Review and Meta-Analysis.</a:t>
            </a:r>
            <a:r>
              <a:rPr lang="en-US" sz="2800" dirty="0"/>
              <a:t/>
            </a:r>
            <a:br>
              <a:rPr lang="en-US" sz="2800" dirty="0"/>
            </a:br>
            <a:r>
              <a:rPr lang="en-US" sz="2000" u="sng" dirty="0" err="1">
                <a:hlinkClick r:id="rId3"/>
              </a:rPr>
              <a:t>Azizi</a:t>
            </a:r>
            <a:r>
              <a:rPr lang="en-US" sz="2000" u="sng" dirty="0">
                <a:hlinkClick r:id="rId3"/>
              </a:rPr>
              <a:t> F</a:t>
            </a:r>
            <a:r>
              <a:rPr lang="en-US" sz="2000" baseline="30000" dirty="0"/>
              <a:t>1</a:t>
            </a:r>
            <a:r>
              <a:rPr lang="en-US" sz="2000" dirty="0"/>
              <a:t>, </a:t>
            </a:r>
            <a:r>
              <a:rPr lang="en-US" sz="2000" u="sng" dirty="0" err="1">
                <a:hlinkClick r:id="rId4"/>
              </a:rPr>
              <a:t>Malboosbaf</a:t>
            </a:r>
            <a:r>
              <a:rPr lang="en-US" sz="2000" u="sng" dirty="0">
                <a:hlinkClick r:id="rId4"/>
              </a:rPr>
              <a:t> R</a:t>
            </a:r>
            <a:r>
              <a:rPr lang="en-US" sz="2000" baseline="30000" dirty="0"/>
              <a:t>1</a:t>
            </a:r>
            <a:r>
              <a:rPr lang="en-US" sz="2800" dirty="0"/>
              <a:t>.</a:t>
            </a:r>
            <a:br>
              <a:rPr lang="en-US" sz="2800" dirty="0"/>
            </a:br>
            <a:endParaRPr lang="fa-IR" sz="2800" dirty="0"/>
          </a:p>
        </p:txBody>
      </p:sp>
      <p:sp>
        <p:nvSpPr>
          <p:cNvPr id="3" name="Content Placeholder 2"/>
          <p:cNvSpPr>
            <a:spLocks noGrp="1"/>
          </p:cNvSpPr>
          <p:nvPr>
            <p:ph idx="1"/>
          </p:nvPr>
        </p:nvSpPr>
        <p:spPr>
          <a:xfrm>
            <a:off x="768096" y="2286000"/>
            <a:ext cx="7585791" cy="4023360"/>
          </a:xfrm>
        </p:spPr>
        <p:txBody>
          <a:bodyPr>
            <a:normAutofit fontScale="70000" lnSpcReduction="20000"/>
          </a:bodyPr>
          <a:lstStyle/>
          <a:p>
            <a:pPr algn="l"/>
            <a:r>
              <a:rPr lang="en-US" u="sng" dirty="0"/>
              <a:t>Medline</a:t>
            </a:r>
            <a:r>
              <a:rPr lang="en-US" dirty="0"/>
              <a:t> and the Cochrane Library for </a:t>
            </a:r>
            <a:r>
              <a:rPr lang="en-US" u="sng" dirty="0"/>
              <a:t>trials</a:t>
            </a:r>
            <a:r>
              <a:rPr lang="en-US" dirty="0"/>
              <a:t> published </a:t>
            </a:r>
            <a:r>
              <a:rPr lang="en-US" u="sng" dirty="0"/>
              <a:t>between 1950 and May 2016 </a:t>
            </a:r>
            <a:r>
              <a:rPr lang="en-US" dirty="0"/>
              <a:t>were systematically searched. Studies containing </a:t>
            </a:r>
            <a:r>
              <a:rPr lang="en-US" u="sng" dirty="0"/>
              <a:t>data for long-term (&gt;24 months) ATD </a:t>
            </a:r>
            <a:r>
              <a:rPr lang="en-US" dirty="0"/>
              <a:t>treatment were included. Summary estimates of pooled prevalence, odds ratio, and weighted mean difference were calculated with a random effects model.</a:t>
            </a:r>
          </a:p>
          <a:p>
            <a:pPr algn="l"/>
            <a:r>
              <a:rPr lang="en-US" b="1" dirty="0"/>
              <a:t>RESULTS: </a:t>
            </a:r>
            <a:endParaRPr lang="en-US" dirty="0"/>
          </a:p>
          <a:p>
            <a:pPr algn="l"/>
            <a:r>
              <a:rPr lang="en-US" dirty="0"/>
              <a:t>Of </a:t>
            </a:r>
            <a:r>
              <a:rPr lang="en-US" u="sng" dirty="0"/>
              <a:t>587 related articles </a:t>
            </a:r>
            <a:r>
              <a:rPr lang="en-US" dirty="0"/>
              <a:t>found, six fulfilled the inclusion criteria</a:t>
            </a:r>
            <a:r>
              <a:rPr lang="en-US" dirty="0" smtClean="0"/>
              <a:t>.</a:t>
            </a:r>
          </a:p>
          <a:p>
            <a:pPr algn="l"/>
            <a:r>
              <a:rPr lang="en-US" dirty="0" smtClean="0"/>
              <a:t> </a:t>
            </a:r>
            <a:r>
              <a:rPr lang="en-US" u="sng" dirty="0"/>
              <a:t>Long-term ATD treatment </a:t>
            </a:r>
            <a:r>
              <a:rPr lang="en-US" dirty="0"/>
              <a:t>induced a </a:t>
            </a:r>
            <a:r>
              <a:rPr lang="en-US" u="sng" dirty="0"/>
              <a:t>remission rate of 57% </a:t>
            </a:r>
            <a:r>
              <a:rPr lang="en-US" dirty="0"/>
              <a:t>[confidence interval (CI) 45-68%], a rate that was higher in adults than in non-adults (61% vs. 53%). </a:t>
            </a:r>
            <a:endParaRPr lang="en-US" dirty="0" smtClean="0"/>
          </a:p>
          <a:p>
            <a:pPr algn="l"/>
            <a:r>
              <a:rPr lang="en-US" dirty="0" smtClean="0"/>
              <a:t>The </a:t>
            </a:r>
            <a:r>
              <a:rPr lang="en-US" u="sng" dirty="0"/>
              <a:t>rate of complications was 19.1% </a:t>
            </a:r>
            <a:r>
              <a:rPr lang="en-US" dirty="0"/>
              <a:t>[CI 9.6-30.9%], of which only </a:t>
            </a:r>
            <a:r>
              <a:rPr lang="en-US" u="sng" dirty="0"/>
              <a:t>1.5% were major </a:t>
            </a:r>
            <a:r>
              <a:rPr lang="en-US" dirty="0"/>
              <a:t>complications. The </a:t>
            </a:r>
            <a:r>
              <a:rPr lang="en-US" u="sng" dirty="0"/>
              <a:t>annual remission rate </a:t>
            </a:r>
            <a:r>
              <a:rPr lang="en-US" dirty="0"/>
              <a:t>for each year of treatment was </a:t>
            </a:r>
            <a:r>
              <a:rPr lang="en-US" u="sng" dirty="0"/>
              <a:t>16%</a:t>
            </a:r>
            <a:r>
              <a:rPr lang="en-US" dirty="0"/>
              <a:t> [CI 10-27%], which was higher in adults than non-adults (19% vs. 14%). However, it should be noted that this is not a true linear correlation, but a positive </a:t>
            </a:r>
            <a:r>
              <a:rPr lang="en-US" u="sng" dirty="0"/>
              <a:t>relationship</a:t>
            </a:r>
            <a:r>
              <a:rPr lang="en-US" dirty="0"/>
              <a:t> can be suggested </a:t>
            </a:r>
            <a:r>
              <a:rPr lang="en-US" u="sng" dirty="0"/>
              <a:t>between time and remission rate</a:t>
            </a:r>
            <a:r>
              <a:rPr lang="en-US" dirty="0"/>
              <a:t>. </a:t>
            </a:r>
            <a:endParaRPr lang="en-US" dirty="0" smtClean="0"/>
          </a:p>
          <a:p>
            <a:pPr algn="l"/>
            <a:r>
              <a:rPr lang="en-US" dirty="0" smtClean="0"/>
              <a:t>Meta-regression </a:t>
            </a:r>
            <a:r>
              <a:rPr lang="en-US" dirty="0"/>
              <a:t>revealed that </a:t>
            </a:r>
            <a:r>
              <a:rPr lang="en-US" u="sng" dirty="0"/>
              <a:t>smoking</a:t>
            </a:r>
            <a:r>
              <a:rPr lang="en-US" dirty="0"/>
              <a:t> had a </a:t>
            </a:r>
            <a:r>
              <a:rPr lang="en-US" u="sng" dirty="0"/>
              <a:t>significant lowering effect on remission rate</a:t>
            </a:r>
            <a:r>
              <a:rPr lang="en-US" dirty="0"/>
              <a:t>.</a:t>
            </a:r>
          </a:p>
          <a:p>
            <a:pPr algn="l"/>
            <a:r>
              <a:rPr lang="en-US" b="1" dirty="0"/>
              <a:t>CONCLUSIONS: </a:t>
            </a:r>
            <a:endParaRPr lang="en-US" dirty="0"/>
          </a:p>
          <a:p>
            <a:pPr algn="l"/>
            <a:r>
              <a:rPr lang="en-US" u="sng" dirty="0"/>
              <a:t>Long-term ATD </a:t>
            </a:r>
            <a:r>
              <a:rPr lang="en-US" dirty="0"/>
              <a:t>treatment is </a:t>
            </a:r>
            <a:r>
              <a:rPr lang="en-US" u="sng" dirty="0"/>
              <a:t>effective</a:t>
            </a:r>
            <a:r>
              <a:rPr lang="en-US" dirty="0"/>
              <a:t> and </a:t>
            </a:r>
            <a:r>
              <a:rPr lang="en-US" u="sng" dirty="0"/>
              <a:t>safe</a:t>
            </a:r>
            <a:r>
              <a:rPr lang="en-US" dirty="0"/>
              <a:t>, especially in adults, indicating that it should be considered as an alternative treatment for Graves' disease.</a:t>
            </a:r>
          </a:p>
        </p:txBody>
      </p:sp>
    </p:spTree>
    <p:extLst>
      <p:ext uri="{BB962C8B-B14F-4D97-AF65-F5344CB8AC3E}">
        <p14:creationId xmlns:p14="http://schemas.microsoft.com/office/powerpoint/2010/main" val="41910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17609"/>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642396" y="1076446"/>
            <a:ext cx="8258536" cy="5538486"/>
          </a:xfrm>
        </p:spPr>
        <p:txBody>
          <a:bodyPr>
            <a:normAutofit/>
          </a:bodyPr>
          <a:lstStyle/>
          <a:p>
            <a:pPr algn="l"/>
            <a:r>
              <a:rPr lang="en-US" sz="2400" dirty="0"/>
              <a:t>RECOMMENDATION </a:t>
            </a:r>
            <a:r>
              <a:rPr lang="en-US" sz="2400" dirty="0" smtClean="0"/>
              <a:t>11 </a:t>
            </a:r>
            <a:r>
              <a:rPr lang="en-US" sz="2400" dirty="0"/>
              <a:t>of </a:t>
            </a:r>
            <a:r>
              <a:rPr lang="en-US" sz="2400" dirty="0" smtClean="0">
                <a:solidFill>
                  <a:srgbClr val="00B050"/>
                </a:solidFill>
              </a:rPr>
              <a:t>ETA</a:t>
            </a:r>
            <a:endParaRPr lang="en-US" sz="2400" dirty="0">
              <a:solidFill>
                <a:srgbClr val="00B050"/>
              </a:solidFill>
            </a:endParaRPr>
          </a:p>
          <a:p>
            <a:pPr algn="l"/>
            <a:r>
              <a:rPr lang="en-US" sz="2400" dirty="0" smtClean="0"/>
              <a:t> </a:t>
            </a:r>
            <a:r>
              <a:rPr lang="en-US" sz="2400" dirty="0"/>
              <a:t>In patients taking </a:t>
            </a:r>
            <a:r>
              <a:rPr lang="en-US" sz="2400" u="sng" dirty="0"/>
              <a:t>ATD</a:t>
            </a:r>
            <a:r>
              <a:rPr lang="en-US" sz="2400" dirty="0"/>
              <a:t>, a differential </a:t>
            </a:r>
            <a:r>
              <a:rPr lang="en-US" sz="2400" u="sng" dirty="0"/>
              <a:t>white blood cell </a:t>
            </a:r>
            <a:r>
              <a:rPr lang="en-US" sz="2400" dirty="0"/>
              <a:t>count should be obtained </a:t>
            </a:r>
            <a:r>
              <a:rPr lang="en-US" sz="2400" u="sng" dirty="0"/>
              <a:t>during febrile illness </a:t>
            </a:r>
            <a:r>
              <a:rPr lang="en-US" sz="2400" dirty="0"/>
              <a:t>and/or </a:t>
            </a:r>
            <a:r>
              <a:rPr lang="en-US" sz="2400" u="sng" dirty="0"/>
              <a:t>pharyngitis</a:t>
            </a:r>
            <a:r>
              <a:rPr lang="en-US" sz="2400" dirty="0"/>
              <a:t>, and </a:t>
            </a:r>
            <a:r>
              <a:rPr lang="en-US" sz="2400" u="sng" dirty="0"/>
              <a:t>liver function </a:t>
            </a:r>
            <a:r>
              <a:rPr lang="en-US" sz="2400" dirty="0"/>
              <a:t>should be assessed in those who experience </a:t>
            </a:r>
            <a:r>
              <a:rPr lang="en-US" sz="2400" u="sng" dirty="0"/>
              <a:t>jaundice</a:t>
            </a:r>
            <a:r>
              <a:rPr lang="en-US" sz="2400" dirty="0"/>
              <a:t>, </a:t>
            </a:r>
            <a:r>
              <a:rPr lang="en-US" sz="2400" u="sng" dirty="0"/>
              <a:t>light-colored stools</a:t>
            </a:r>
            <a:r>
              <a:rPr lang="en-US" sz="2400" dirty="0"/>
              <a:t>, or </a:t>
            </a:r>
            <a:r>
              <a:rPr lang="en-US" sz="2400" u="sng" dirty="0"/>
              <a:t>dark urine</a:t>
            </a:r>
            <a:r>
              <a:rPr lang="en-US" sz="2400" dirty="0"/>
              <a:t>. </a:t>
            </a:r>
            <a:r>
              <a:rPr lang="en-US" sz="2400" dirty="0">
                <a:solidFill>
                  <a:srgbClr val="00B050"/>
                </a:solidFill>
              </a:rPr>
              <a:t>1, </a:t>
            </a:r>
            <a:r>
              <a:rPr lang="en-US" sz="2400" dirty="0" smtClean="0">
                <a:solidFill>
                  <a:srgbClr val="00B050"/>
                </a:solidFill>
              </a:rPr>
              <a:t>∅∅○○</a:t>
            </a:r>
            <a:endParaRPr lang="fa-IR" sz="2400" dirty="0" smtClean="0">
              <a:solidFill>
                <a:srgbClr val="00B050"/>
              </a:solidFill>
            </a:endParaRPr>
          </a:p>
          <a:p>
            <a:pPr algn="l"/>
            <a:endParaRPr lang="fa-IR" sz="2400" dirty="0"/>
          </a:p>
          <a:p>
            <a:pPr algn="l"/>
            <a:r>
              <a:rPr lang="en-US" sz="2400" dirty="0" smtClean="0"/>
              <a:t>RECOMMENDATION </a:t>
            </a:r>
            <a:r>
              <a:rPr lang="en-US" sz="2400" dirty="0"/>
              <a:t>15 of </a:t>
            </a:r>
            <a:r>
              <a:rPr lang="en-US" sz="2400" dirty="0" smtClean="0">
                <a:solidFill>
                  <a:schemeClr val="accent2"/>
                </a:solidFill>
              </a:rPr>
              <a:t>ATA</a:t>
            </a:r>
          </a:p>
          <a:p>
            <a:pPr algn="l"/>
            <a:r>
              <a:rPr lang="en-US" sz="2400" u="sng" dirty="0" smtClean="0"/>
              <a:t>Prior </a:t>
            </a:r>
            <a:r>
              <a:rPr lang="en-US" sz="2400" u="sng" dirty="0"/>
              <a:t>to initiating ATD therapy </a:t>
            </a:r>
            <a:r>
              <a:rPr lang="en-US" sz="2400" dirty="0"/>
              <a:t>for GD, we suggest </a:t>
            </a:r>
            <a:r>
              <a:rPr lang="en-US" sz="2400" dirty="0" smtClean="0"/>
              <a:t>that patients </a:t>
            </a:r>
            <a:r>
              <a:rPr lang="en-US" sz="2400" dirty="0"/>
              <a:t>have a </a:t>
            </a:r>
            <a:r>
              <a:rPr lang="en-US" sz="2400" u="sng" dirty="0"/>
              <a:t>baseline complete blood count</a:t>
            </a:r>
            <a:r>
              <a:rPr lang="en-US" sz="2400" dirty="0"/>
              <a:t>, </a:t>
            </a:r>
            <a:r>
              <a:rPr lang="en-US" sz="2400" dirty="0" smtClean="0"/>
              <a:t>including white </a:t>
            </a:r>
            <a:r>
              <a:rPr lang="en-US" sz="2400" dirty="0"/>
              <a:t>blood cell (WBC) count with differential, and a </a:t>
            </a:r>
            <a:r>
              <a:rPr lang="en-US" sz="2400" u="sng" dirty="0" smtClean="0"/>
              <a:t>liver profile </a:t>
            </a:r>
            <a:r>
              <a:rPr lang="en-US" sz="2400" dirty="0"/>
              <a:t>including bilirubin and transaminases</a:t>
            </a:r>
            <a:r>
              <a:rPr lang="en-US" sz="2400" dirty="0" smtClean="0"/>
              <a:t>.</a:t>
            </a:r>
          </a:p>
          <a:p>
            <a:pPr algn="l"/>
            <a:r>
              <a:rPr lang="en-US" sz="2400" dirty="0">
                <a:solidFill>
                  <a:schemeClr val="accent2"/>
                </a:solidFill>
              </a:rPr>
              <a:t>Weak recommendation, low-quality evidence.</a:t>
            </a:r>
            <a:endParaRPr lang="fa-IR" sz="2400" dirty="0">
              <a:solidFill>
                <a:schemeClr val="accent2"/>
              </a:solidFill>
            </a:endParaRPr>
          </a:p>
        </p:txBody>
      </p:sp>
    </p:spTree>
    <p:extLst>
      <p:ext uri="{BB962C8B-B14F-4D97-AF65-F5344CB8AC3E}">
        <p14:creationId xmlns:p14="http://schemas.microsoft.com/office/powerpoint/2010/main" val="38220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12764"/>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607671" y="1348451"/>
            <a:ext cx="8403220" cy="5272267"/>
          </a:xfrm>
        </p:spPr>
        <p:txBody>
          <a:bodyPr>
            <a:normAutofit lnSpcReduction="10000"/>
          </a:bodyPr>
          <a:lstStyle/>
          <a:p>
            <a:pPr algn="l"/>
            <a:r>
              <a:rPr lang="en-US" sz="2400" dirty="0"/>
              <a:t>RECOMMENDATION 16 of </a:t>
            </a:r>
            <a:r>
              <a:rPr lang="en-US" sz="2400" dirty="0" smtClean="0">
                <a:solidFill>
                  <a:schemeClr val="accent2"/>
                </a:solidFill>
              </a:rPr>
              <a:t>ATA</a:t>
            </a:r>
            <a:endParaRPr lang="fa-IR" sz="2400" dirty="0" smtClean="0">
              <a:solidFill>
                <a:schemeClr val="accent2"/>
              </a:solidFill>
            </a:endParaRPr>
          </a:p>
          <a:p>
            <a:pPr algn="l"/>
            <a:r>
              <a:rPr lang="en-US" sz="2400" dirty="0" smtClean="0"/>
              <a:t>A </a:t>
            </a:r>
            <a:r>
              <a:rPr lang="en-US" sz="2400" dirty="0"/>
              <a:t>differential </a:t>
            </a:r>
            <a:r>
              <a:rPr lang="en-US" sz="2400" u="sng" dirty="0"/>
              <a:t>WBC </a:t>
            </a:r>
            <a:r>
              <a:rPr lang="en-US" sz="2400" dirty="0"/>
              <a:t>count should be obtained </a:t>
            </a:r>
            <a:r>
              <a:rPr lang="en-US" sz="2400" u="sng" dirty="0"/>
              <a:t>during </a:t>
            </a:r>
            <a:r>
              <a:rPr lang="en-US" sz="2400" u="sng" dirty="0" smtClean="0"/>
              <a:t>febrile illness </a:t>
            </a:r>
            <a:r>
              <a:rPr lang="en-US" sz="2400" dirty="0"/>
              <a:t>and at the onset of </a:t>
            </a:r>
            <a:r>
              <a:rPr lang="en-US" sz="2400" u="sng" dirty="0"/>
              <a:t>pharyngitis</a:t>
            </a:r>
            <a:r>
              <a:rPr lang="en-US" sz="2400" dirty="0"/>
              <a:t> in all </a:t>
            </a:r>
            <a:r>
              <a:rPr lang="en-US" sz="2400" dirty="0" smtClean="0"/>
              <a:t>patients taking </a:t>
            </a:r>
            <a:r>
              <a:rPr lang="en-US" sz="2400" dirty="0" err="1" smtClean="0"/>
              <a:t>antithyroid</a:t>
            </a:r>
            <a:r>
              <a:rPr lang="en-US" sz="2400" dirty="0"/>
              <a:t> </a:t>
            </a:r>
            <a:r>
              <a:rPr lang="en-US" sz="2400" dirty="0" smtClean="0"/>
              <a:t>medication</a:t>
            </a:r>
            <a:r>
              <a:rPr lang="en-US" sz="2400" dirty="0"/>
              <a:t>.</a:t>
            </a:r>
          </a:p>
          <a:p>
            <a:pPr algn="l"/>
            <a:r>
              <a:rPr lang="en-US" sz="2400" dirty="0">
                <a:solidFill>
                  <a:schemeClr val="accent2"/>
                </a:solidFill>
              </a:rPr>
              <a:t>Strong recommendation, low-quality evidence</a:t>
            </a:r>
            <a:r>
              <a:rPr lang="en-US" sz="2400" dirty="0" smtClean="0">
                <a:solidFill>
                  <a:schemeClr val="accent2"/>
                </a:solidFill>
              </a:rPr>
              <a:t>.</a:t>
            </a:r>
          </a:p>
          <a:p>
            <a:pPr algn="l"/>
            <a:endParaRPr lang="en-US" sz="2400" dirty="0">
              <a:solidFill>
                <a:schemeClr val="accent2"/>
              </a:solidFill>
            </a:endParaRPr>
          </a:p>
          <a:p>
            <a:pPr algn="l"/>
            <a:r>
              <a:rPr lang="en-US" sz="2400" dirty="0"/>
              <a:t>RECOMMENDATION 17 of </a:t>
            </a:r>
            <a:r>
              <a:rPr lang="en-US" sz="2400" dirty="0" smtClean="0">
                <a:solidFill>
                  <a:schemeClr val="accent2"/>
                </a:solidFill>
              </a:rPr>
              <a:t>ATA</a:t>
            </a:r>
            <a:endParaRPr lang="en-US" sz="2400" dirty="0">
              <a:solidFill>
                <a:schemeClr val="accent2"/>
              </a:solidFill>
            </a:endParaRPr>
          </a:p>
          <a:p>
            <a:pPr algn="l"/>
            <a:r>
              <a:rPr lang="en-US" sz="2400" dirty="0" smtClean="0"/>
              <a:t>There </a:t>
            </a:r>
            <a:r>
              <a:rPr lang="en-US" sz="2400" dirty="0"/>
              <a:t>is </a:t>
            </a:r>
            <a:r>
              <a:rPr lang="en-US" sz="2400" u="sng" dirty="0"/>
              <a:t>insufficient evidence to recommend </a:t>
            </a:r>
            <a:r>
              <a:rPr lang="en-US" sz="2400" dirty="0"/>
              <a:t>for or against </a:t>
            </a:r>
            <a:r>
              <a:rPr lang="en-US" sz="2400" u="sng" dirty="0"/>
              <a:t>routine </a:t>
            </a:r>
            <a:r>
              <a:rPr lang="en-US" sz="2400" dirty="0"/>
              <a:t>monitoring of </a:t>
            </a:r>
            <a:r>
              <a:rPr lang="en-US" sz="2400" u="sng" dirty="0"/>
              <a:t>WBC</a:t>
            </a:r>
            <a:r>
              <a:rPr lang="en-US" sz="2400" dirty="0"/>
              <a:t> counts in patients taking ATDs.</a:t>
            </a:r>
          </a:p>
          <a:p>
            <a:pPr algn="l"/>
            <a:r>
              <a:rPr lang="en-US" sz="2400" dirty="0">
                <a:solidFill>
                  <a:schemeClr val="accent2"/>
                </a:solidFill>
              </a:rPr>
              <a:t>No recommendation; insufficient evidence to assess benefits and risks.</a:t>
            </a:r>
            <a:endParaRPr lang="fa-IR" sz="2400" dirty="0">
              <a:solidFill>
                <a:schemeClr val="accent2"/>
              </a:solidFill>
            </a:endParaRPr>
          </a:p>
          <a:p>
            <a:pPr algn="l"/>
            <a:r>
              <a:rPr lang="en-US" sz="2400" dirty="0" smtClean="0"/>
              <a:t> </a:t>
            </a:r>
            <a:endParaRPr lang="en-US" sz="2400" dirty="0" smtClean="0">
              <a:solidFill>
                <a:schemeClr val="accent2"/>
              </a:solidFill>
            </a:endParaRPr>
          </a:p>
          <a:p>
            <a:pPr algn="l"/>
            <a:endParaRPr lang="en-US" dirty="0" smtClean="0">
              <a:solidFill>
                <a:schemeClr val="accent2"/>
              </a:solidFill>
            </a:endParaRPr>
          </a:p>
          <a:p>
            <a:pPr algn="l"/>
            <a:endParaRPr lang="fa-IR" dirty="0" smtClean="0">
              <a:solidFill>
                <a:schemeClr val="accent2"/>
              </a:solidFill>
            </a:endParaRPr>
          </a:p>
          <a:p>
            <a:pPr algn="l"/>
            <a:endParaRPr lang="en-US" dirty="0" smtClean="0">
              <a:solidFill>
                <a:schemeClr val="accent2"/>
              </a:solidFill>
            </a:endParaRPr>
          </a:p>
          <a:p>
            <a:pPr algn="l"/>
            <a:endParaRPr lang="fa-IR" dirty="0">
              <a:solidFill>
                <a:schemeClr val="accent2"/>
              </a:solidFill>
            </a:endParaRPr>
          </a:p>
        </p:txBody>
      </p:sp>
    </p:spTree>
    <p:extLst>
      <p:ext uri="{BB962C8B-B14F-4D97-AF65-F5344CB8AC3E}">
        <p14:creationId xmlns:p14="http://schemas.microsoft.com/office/powerpoint/2010/main" val="30885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78040"/>
          </a:xfrm>
        </p:spPr>
        <p:txBody>
          <a:bodyPr>
            <a:normAutofit fontScale="90000"/>
          </a:bodyPr>
          <a:lstStyle/>
          <a:p>
            <a:endParaRPr lang="fa-IR" dirty="0"/>
          </a:p>
        </p:txBody>
      </p:sp>
      <p:sp>
        <p:nvSpPr>
          <p:cNvPr id="3" name="Content Placeholder 2"/>
          <p:cNvSpPr>
            <a:spLocks noGrp="1"/>
          </p:cNvSpPr>
          <p:nvPr>
            <p:ph idx="1"/>
          </p:nvPr>
        </p:nvSpPr>
        <p:spPr>
          <a:xfrm>
            <a:off x="671332" y="486138"/>
            <a:ext cx="8142790" cy="5834798"/>
          </a:xfrm>
        </p:spPr>
        <p:txBody>
          <a:bodyPr>
            <a:normAutofit fontScale="92500"/>
          </a:bodyPr>
          <a:lstStyle/>
          <a:p>
            <a:pPr algn="l"/>
            <a:r>
              <a:rPr lang="en-US" sz="2400" dirty="0"/>
              <a:t>RECOMMENDATION 18 of </a:t>
            </a:r>
            <a:r>
              <a:rPr lang="en-US" sz="2400" dirty="0" smtClean="0">
                <a:solidFill>
                  <a:schemeClr val="accent2"/>
                </a:solidFill>
              </a:rPr>
              <a:t>ATA</a:t>
            </a:r>
            <a:endParaRPr lang="en-US" sz="2400" dirty="0" smtClean="0"/>
          </a:p>
          <a:p>
            <a:pPr algn="l"/>
            <a:r>
              <a:rPr lang="en-US" sz="2400" u="sng" dirty="0" smtClean="0"/>
              <a:t>Liver </a:t>
            </a:r>
            <a:r>
              <a:rPr lang="en-US" sz="2400" u="sng" dirty="0"/>
              <a:t>function </a:t>
            </a:r>
            <a:r>
              <a:rPr lang="en-US" sz="2400" dirty="0"/>
              <a:t>and hepatocellular integrity should be </a:t>
            </a:r>
            <a:r>
              <a:rPr lang="en-US" sz="2400" dirty="0" smtClean="0"/>
              <a:t>assessed in </a:t>
            </a:r>
            <a:r>
              <a:rPr lang="en-US" sz="2400" dirty="0"/>
              <a:t>patients taking </a:t>
            </a:r>
            <a:r>
              <a:rPr lang="en-US" sz="2400" u="sng" dirty="0"/>
              <a:t>MMI or PTU </a:t>
            </a:r>
            <a:r>
              <a:rPr lang="en-US" sz="2400" dirty="0"/>
              <a:t>who </a:t>
            </a:r>
            <a:r>
              <a:rPr lang="en-US" sz="2400" dirty="0" smtClean="0"/>
              <a:t>experience:</a:t>
            </a:r>
          </a:p>
          <a:p>
            <a:pPr algn="l"/>
            <a:r>
              <a:rPr lang="en-US" sz="2400" dirty="0" smtClean="0"/>
              <a:t> pruritic rash                          jaundice</a:t>
            </a:r>
          </a:p>
          <a:p>
            <a:pPr algn="l"/>
            <a:r>
              <a:rPr lang="en-US" sz="2400" dirty="0" smtClean="0"/>
              <a:t> </a:t>
            </a:r>
            <a:r>
              <a:rPr lang="en-US" sz="2400" dirty="0"/>
              <a:t>light-colored stool  </a:t>
            </a:r>
            <a:r>
              <a:rPr lang="en-US" sz="2400" dirty="0" smtClean="0"/>
              <a:t>               dark urine</a:t>
            </a:r>
          </a:p>
          <a:p>
            <a:pPr algn="l"/>
            <a:r>
              <a:rPr lang="en-US" sz="2400" dirty="0" smtClean="0"/>
              <a:t> joint pain                              abdominal </a:t>
            </a:r>
            <a:r>
              <a:rPr lang="en-US" sz="2400" dirty="0"/>
              <a:t>pain or </a:t>
            </a:r>
            <a:r>
              <a:rPr lang="en-US" sz="2400" dirty="0" smtClean="0"/>
              <a:t>bloating</a:t>
            </a:r>
          </a:p>
          <a:p>
            <a:pPr algn="l"/>
            <a:r>
              <a:rPr lang="en-US" sz="2400" dirty="0" smtClean="0"/>
              <a:t> anorexia                               nausea                   fatigue</a:t>
            </a:r>
          </a:p>
          <a:p>
            <a:pPr algn="l"/>
            <a:r>
              <a:rPr lang="en-US" sz="2400" dirty="0" smtClean="0">
                <a:solidFill>
                  <a:schemeClr val="accent2"/>
                </a:solidFill>
              </a:rPr>
              <a:t>Strong </a:t>
            </a:r>
            <a:r>
              <a:rPr lang="en-US" sz="2400" dirty="0">
                <a:solidFill>
                  <a:schemeClr val="accent2"/>
                </a:solidFill>
              </a:rPr>
              <a:t>recommendation, low-quality evidence</a:t>
            </a:r>
            <a:r>
              <a:rPr lang="en-US" sz="2400" dirty="0" smtClean="0">
                <a:solidFill>
                  <a:schemeClr val="accent2"/>
                </a:solidFill>
              </a:rPr>
              <a:t>.</a:t>
            </a:r>
            <a:r>
              <a:rPr lang="en-US" sz="2400" dirty="0"/>
              <a:t> </a:t>
            </a:r>
            <a:endParaRPr lang="en-US" sz="2400" dirty="0" smtClean="0"/>
          </a:p>
          <a:p>
            <a:pPr algn="l"/>
            <a:endParaRPr lang="en-US" sz="2400" dirty="0" smtClean="0"/>
          </a:p>
          <a:p>
            <a:pPr algn="l"/>
            <a:r>
              <a:rPr lang="en-US" sz="2400" dirty="0" smtClean="0"/>
              <a:t>RECOMMENDATION </a:t>
            </a:r>
            <a:r>
              <a:rPr lang="en-US" sz="2400" dirty="0"/>
              <a:t>19 of </a:t>
            </a:r>
            <a:r>
              <a:rPr lang="en-US" sz="2400" dirty="0" smtClean="0">
                <a:solidFill>
                  <a:schemeClr val="accent2"/>
                </a:solidFill>
              </a:rPr>
              <a:t>ATA</a:t>
            </a:r>
          </a:p>
          <a:p>
            <a:pPr algn="l"/>
            <a:r>
              <a:rPr lang="en-US" sz="2400" dirty="0"/>
              <a:t>There is </a:t>
            </a:r>
            <a:r>
              <a:rPr lang="en-US" sz="2400" u="sng" dirty="0"/>
              <a:t>insufficient information </a:t>
            </a:r>
            <a:r>
              <a:rPr lang="en-US" sz="2400" dirty="0"/>
              <a:t>to recommend for or against </a:t>
            </a:r>
            <a:r>
              <a:rPr lang="en-US" sz="2400" u="sng" dirty="0"/>
              <a:t>routine monitoring of liver function tests </a:t>
            </a:r>
            <a:r>
              <a:rPr lang="en-US" sz="2400" dirty="0"/>
              <a:t>in patients taking ATDs.</a:t>
            </a:r>
          </a:p>
          <a:p>
            <a:pPr algn="l"/>
            <a:r>
              <a:rPr lang="en-US" sz="2400" dirty="0">
                <a:solidFill>
                  <a:schemeClr val="accent2"/>
                </a:solidFill>
              </a:rPr>
              <a:t>No recommendation; insufficient evidence to assess benefits and risks.</a:t>
            </a:r>
            <a:endParaRPr lang="fa-IR" sz="2400" dirty="0">
              <a:solidFill>
                <a:schemeClr val="accent2"/>
              </a:solidFill>
            </a:endParaRPr>
          </a:p>
          <a:p>
            <a:pPr algn="l"/>
            <a:endParaRPr lang="en-US" sz="2400" dirty="0">
              <a:solidFill>
                <a:schemeClr val="accent2"/>
              </a:solidFill>
            </a:endParaRPr>
          </a:p>
          <a:p>
            <a:pPr algn="l"/>
            <a:endParaRPr lang="fa-IR" dirty="0" smtClean="0">
              <a:solidFill>
                <a:schemeClr val="accent2"/>
              </a:solidFill>
            </a:endParaRPr>
          </a:p>
          <a:p>
            <a:pPr algn="l"/>
            <a:endParaRPr lang="fa-IR" dirty="0">
              <a:solidFill>
                <a:schemeClr val="accent2"/>
              </a:solidFill>
            </a:endParaRPr>
          </a:p>
        </p:txBody>
      </p:sp>
    </p:spTree>
    <p:extLst>
      <p:ext uri="{BB962C8B-B14F-4D97-AF65-F5344CB8AC3E}">
        <p14:creationId xmlns:p14="http://schemas.microsoft.com/office/powerpoint/2010/main" val="41282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07650"/>
          </a:xfrm>
        </p:spPr>
        <p:txBody>
          <a:bodyPr>
            <a:normAutofit fontScale="90000"/>
          </a:bodyPr>
          <a:lstStyle/>
          <a:p>
            <a:endParaRPr lang="fa-IR" dirty="0"/>
          </a:p>
        </p:txBody>
      </p:sp>
      <p:sp>
        <p:nvSpPr>
          <p:cNvPr id="3" name="Content Placeholder 2"/>
          <p:cNvSpPr>
            <a:spLocks noGrp="1"/>
          </p:cNvSpPr>
          <p:nvPr>
            <p:ph idx="1"/>
          </p:nvPr>
        </p:nvSpPr>
        <p:spPr>
          <a:xfrm>
            <a:off x="768096" y="2019782"/>
            <a:ext cx="7970790" cy="4289578"/>
          </a:xfrm>
        </p:spPr>
        <p:txBody>
          <a:bodyPr>
            <a:normAutofit/>
          </a:bodyPr>
          <a:lstStyle/>
          <a:p>
            <a:pPr algn="l"/>
            <a:r>
              <a:rPr lang="en-US" sz="2400" dirty="0" smtClean="0"/>
              <a:t>Recommendation 12 of </a:t>
            </a:r>
            <a:r>
              <a:rPr lang="en-US" sz="2400" dirty="0" smtClean="0">
                <a:solidFill>
                  <a:srgbClr val="00B050"/>
                </a:solidFill>
              </a:rPr>
              <a:t>ETA</a:t>
            </a:r>
            <a:endParaRPr lang="en-US" sz="2400" dirty="0">
              <a:solidFill>
                <a:srgbClr val="00B050"/>
              </a:solidFill>
            </a:endParaRPr>
          </a:p>
          <a:p>
            <a:pPr algn="l"/>
            <a:r>
              <a:rPr lang="en-US" sz="2400" u="sng" dirty="0" smtClean="0"/>
              <a:t>Beta-adrenergic </a:t>
            </a:r>
            <a:r>
              <a:rPr lang="en-US" sz="2400" u="sng" dirty="0"/>
              <a:t>blockade </a:t>
            </a:r>
            <a:r>
              <a:rPr lang="en-US" sz="2400" dirty="0"/>
              <a:t>is recommended </a:t>
            </a:r>
            <a:r>
              <a:rPr lang="en-US" sz="2400" u="sng" dirty="0"/>
              <a:t>in all </a:t>
            </a:r>
            <a:r>
              <a:rPr lang="en-US" sz="2400" dirty="0"/>
              <a:t>suitable</a:t>
            </a:r>
          </a:p>
          <a:p>
            <a:pPr algn="l"/>
            <a:r>
              <a:rPr lang="en-US" sz="2400" dirty="0"/>
              <a:t>patients with Graves’ hyperthyroidism.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305252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30126"/>
          </a:xfrm>
        </p:spPr>
        <p:txBody>
          <a:bodyPr/>
          <a:lstStyle/>
          <a:p>
            <a:endParaRPr lang="fa-IR" dirty="0"/>
          </a:p>
        </p:txBody>
      </p:sp>
      <p:sp>
        <p:nvSpPr>
          <p:cNvPr id="3" name="Content Placeholder 2"/>
          <p:cNvSpPr>
            <a:spLocks noGrp="1"/>
          </p:cNvSpPr>
          <p:nvPr>
            <p:ph idx="1"/>
          </p:nvPr>
        </p:nvSpPr>
        <p:spPr>
          <a:xfrm>
            <a:off x="520861" y="1985058"/>
            <a:ext cx="8449519" cy="4324302"/>
          </a:xfrm>
        </p:spPr>
        <p:txBody>
          <a:bodyPr>
            <a:normAutofit/>
          </a:bodyPr>
          <a:lstStyle/>
          <a:p>
            <a:pPr algn="l"/>
            <a:r>
              <a:rPr lang="en-US" sz="2400" dirty="0" smtClean="0"/>
              <a:t>Recommendations14 of </a:t>
            </a:r>
            <a:r>
              <a:rPr lang="en-US" sz="2400" dirty="0" smtClean="0">
                <a:solidFill>
                  <a:srgbClr val="00B050"/>
                </a:solidFill>
              </a:rPr>
              <a:t>ETA</a:t>
            </a:r>
          </a:p>
          <a:p>
            <a:pPr algn="l"/>
            <a:r>
              <a:rPr lang="en-US" sz="2400" dirty="0" smtClean="0"/>
              <a:t> </a:t>
            </a:r>
            <a:r>
              <a:rPr lang="en-US" sz="2400" u="sng" dirty="0" smtClean="0"/>
              <a:t>Treatment of SH</a:t>
            </a:r>
            <a:r>
              <a:rPr lang="en-US" sz="2400" dirty="0" smtClean="0"/>
              <a:t> is recommended in </a:t>
            </a:r>
            <a:r>
              <a:rPr lang="en-US" sz="2400" u="sng" dirty="0" smtClean="0"/>
              <a:t>Graves’ </a:t>
            </a:r>
            <a:r>
              <a:rPr lang="en-US" sz="2400" dirty="0" smtClean="0"/>
              <a:t>patients </a:t>
            </a:r>
            <a:r>
              <a:rPr lang="en-US" sz="2400" u="sng" dirty="0" smtClean="0"/>
              <a:t>&gt; 65 </a:t>
            </a:r>
            <a:r>
              <a:rPr lang="en-US" sz="2400" dirty="0" smtClean="0"/>
              <a:t>years with serum </a:t>
            </a:r>
            <a:r>
              <a:rPr lang="en-US" sz="2400" u="sng" dirty="0" smtClean="0"/>
              <a:t>TSH </a:t>
            </a:r>
            <a:r>
              <a:rPr lang="en-US" sz="2400" dirty="0" smtClean="0"/>
              <a:t>levels that are persistently </a:t>
            </a:r>
            <a:r>
              <a:rPr lang="en-US" sz="2400" u="sng" dirty="0" smtClean="0"/>
              <a:t>&lt; 0.1 </a:t>
            </a:r>
            <a:r>
              <a:rPr lang="en-US" sz="2400" dirty="0" err="1" smtClean="0"/>
              <a:t>mIU</a:t>
            </a:r>
            <a:r>
              <a:rPr lang="en-US" sz="2400" dirty="0" smtClean="0"/>
              <a:t>/L. </a:t>
            </a:r>
            <a:r>
              <a:rPr lang="en-US" sz="2400" dirty="0" smtClean="0">
                <a:solidFill>
                  <a:srgbClr val="00B050"/>
                </a:solidFill>
              </a:rPr>
              <a:t>1, ∅∅○○</a:t>
            </a:r>
          </a:p>
          <a:p>
            <a:pPr algn="l"/>
            <a:endParaRPr lang="en-US" sz="2400" dirty="0" smtClean="0"/>
          </a:p>
          <a:p>
            <a:pPr algn="l"/>
            <a:r>
              <a:rPr lang="en-US" sz="2400" dirty="0" smtClean="0"/>
              <a:t>Recommendations15 </a:t>
            </a:r>
            <a:r>
              <a:rPr lang="en-US" sz="2400" dirty="0"/>
              <a:t>of </a:t>
            </a:r>
            <a:r>
              <a:rPr lang="en-US" sz="2400" b="1" dirty="0" smtClean="0">
                <a:solidFill>
                  <a:srgbClr val="00B050"/>
                </a:solidFill>
              </a:rPr>
              <a:t>ETA</a:t>
            </a:r>
          </a:p>
          <a:p>
            <a:pPr algn="l"/>
            <a:r>
              <a:rPr lang="en-US" sz="2400" u="sng" dirty="0" smtClean="0"/>
              <a:t> ATD </a:t>
            </a:r>
            <a:r>
              <a:rPr lang="en-US" sz="2400" dirty="0" smtClean="0"/>
              <a:t>should be </a:t>
            </a:r>
            <a:r>
              <a:rPr lang="en-US" sz="2400" u="sng" dirty="0" smtClean="0"/>
              <a:t>the first choice </a:t>
            </a:r>
            <a:r>
              <a:rPr lang="en-US" sz="2400" dirty="0" smtClean="0"/>
              <a:t>of treatment of </a:t>
            </a:r>
            <a:r>
              <a:rPr lang="en-US" sz="2400" u="sng" dirty="0" smtClean="0"/>
              <a:t>Graves’ SH</a:t>
            </a:r>
            <a:r>
              <a:rPr lang="en-US" sz="2400" dirty="0" smtClean="0"/>
              <a:t>. </a:t>
            </a:r>
            <a:r>
              <a:rPr lang="en-US" sz="2400" dirty="0" smtClean="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32523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65523"/>
          </a:xfrm>
        </p:spPr>
        <p:txBody>
          <a:bodyPr>
            <a:normAutofit fontScale="90000"/>
          </a:bodyPr>
          <a:lstStyle/>
          <a:p>
            <a:r>
              <a:rPr lang="en-US" dirty="0"/>
              <a:t/>
            </a:r>
            <a:br>
              <a:rPr lang="en-US" dirty="0"/>
            </a:br>
            <a:endParaRPr lang="fa-IR" dirty="0"/>
          </a:p>
        </p:txBody>
      </p:sp>
      <p:sp>
        <p:nvSpPr>
          <p:cNvPr id="3" name="Content Placeholder 2"/>
          <p:cNvSpPr>
            <a:spLocks noGrp="1"/>
          </p:cNvSpPr>
          <p:nvPr>
            <p:ph idx="1"/>
          </p:nvPr>
        </p:nvSpPr>
        <p:spPr>
          <a:xfrm>
            <a:off x="688694" y="850740"/>
            <a:ext cx="8097752" cy="5746830"/>
          </a:xfrm>
        </p:spPr>
        <p:txBody>
          <a:bodyPr>
            <a:normAutofit/>
          </a:bodyPr>
          <a:lstStyle/>
          <a:p>
            <a:pPr algn="l"/>
            <a:r>
              <a:rPr lang="en-US" sz="2400" dirty="0"/>
              <a:t>RECOMMENDATION 34 of </a:t>
            </a:r>
            <a:r>
              <a:rPr lang="en-US" sz="2400" dirty="0" smtClean="0">
                <a:solidFill>
                  <a:schemeClr val="accent2"/>
                </a:solidFill>
              </a:rPr>
              <a:t>ATA </a:t>
            </a:r>
          </a:p>
          <a:p>
            <a:pPr algn="l"/>
            <a:r>
              <a:rPr lang="en-US" sz="2400" dirty="0" smtClean="0"/>
              <a:t>The </a:t>
            </a:r>
            <a:r>
              <a:rPr lang="en-US" sz="2400" u="sng" dirty="0"/>
              <a:t>diagnosis of thyroid storm </a:t>
            </a:r>
            <a:r>
              <a:rPr lang="en-US" sz="2400" dirty="0"/>
              <a:t>should be made </a:t>
            </a:r>
            <a:r>
              <a:rPr lang="en-US" sz="2400" dirty="0" smtClean="0"/>
              <a:t>clinically in </a:t>
            </a:r>
            <a:r>
              <a:rPr lang="en-US" sz="2400" dirty="0"/>
              <a:t>a </a:t>
            </a:r>
            <a:r>
              <a:rPr lang="en-US" sz="2400" u="sng" dirty="0"/>
              <a:t>severely </a:t>
            </a:r>
            <a:r>
              <a:rPr lang="en-US" sz="2400" u="sng" dirty="0" err="1"/>
              <a:t>thyrotoxic</a:t>
            </a:r>
            <a:r>
              <a:rPr lang="en-US" sz="2400" u="sng" dirty="0"/>
              <a:t> patient with </a:t>
            </a:r>
            <a:r>
              <a:rPr lang="en-US" sz="2400" dirty="0"/>
              <a:t>evidence of </a:t>
            </a:r>
            <a:r>
              <a:rPr lang="en-US" sz="2400" u="sng" dirty="0" smtClean="0"/>
              <a:t>systemic decompensation</a:t>
            </a:r>
            <a:r>
              <a:rPr lang="en-US" sz="2400" dirty="0" smtClean="0"/>
              <a:t>.</a:t>
            </a:r>
          </a:p>
          <a:p>
            <a:pPr algn="l"/>
            <a:r>
              <a:rPr lang="en-US" sz="2400" dirty="0" smtClean="0"/>
              <a:t> </a:t>
            </a:r>
            <a:r>
              <a:rPr lang="en-US" sz="2400" dirty="0"/>
              <a:t>Adjunctive use of </a:t>
            </a:r>
            <a:r>
              <a:rPr lang="en-US" sz="2400" u="sng" dirty="0"/>
              <a:t>a sensitive </a:t>
            </a:r>
            <a:r>
              <a:rPr lang="en-US" sz="2400" u="sng" dirty="0" smtClean="0"/>
              <a:t>diagnostic system </a:t>
            </a:r>
            <a:r>
              <a:rPr lang="en-US" sz="2400" dirty="0"/>
              <a:t>should be considered. Patients with a </a:t>
            </a:r>
            <a:r>
              <a:rPr lang="en-US" sz="2400" u="sng" dirty="0" smtClean="0"/>
              <a:t>Burch–</a:t>
            </a:r>
            <a:r>
              <a:rPr lang="en-US" sz="2400" u="sng" dirty="0" err="1" smtClean="0"/>
              <a:t>Wartofsky</a:t>
            </a:r>
            <a:r>
              <a:rPr lang="en-US" sz="2400" u="sng" dirty="0" smtClean="0"/>
              <a:t> </a:t>
            </a:r>
            <a:r>
              <a:rPr lang="en-US" sz="2400" u="sng" dirty="0"/>
              <a:t>Point Scale </a:t>
            </a:r>
            <a:r>
              <a:rPr lang="en-US" sz="2400" dirty="0"/>
              <a:t>(BWPS) of ‡45 or </a:t>
            </a:r>
            <a:r>
              <a:rPr lang="en-US" sz="2400" u="sng" dirty="0"/>
              <a:t>Japanese </a:t>
            </a:r>
            <a:r>
              <a:rPr lang="en-US" sz="2400" u="sng" dirty="0" smtClean="0"/>
              <a:t>Thyroid Association </a:t>
            </a:r>
            <a:r>
              <a:rPr lang="en-US" sz="2400" u="sng" dirty="0"/>
              <a:t>(JTA) categories </a:t>
            </a:r>
            <a:r>
              <a:rPr lang="en-US" sz="2400" dirty="0"/>
              <a:t>of thyroid storm </a:t>
            </a:r>
            <a:r>
              <a:rPr lang="en-US" sz="2400" dirty="0" smtClean="0"/>
              <a:t>(TS1or </a:t>
            </a:r>
            <a:r>
              <a:rPr lang="en-US" sz="2400" dirty="0"/>
              <a:t>thyroid storm 2 (TS2) with evidence of </a:t>
            </a:r>
            <a:r>
              <a:rPr lang="en-US" sz="2400" dirty="0" smtClean="0"/>
              <a:t>systemic decompensation require aggressive therapy.</a:t>
            </a:r>
          </a:p>
          <a:p>
            <a:pPr algn="l"/>
            <a:r>
              <a:rPr lang="en-US" sz="2400" dirty="0" smtClean="0"/>
              <a:t> </a:t>
            </a:r>
            <a:r>
              <a:rPr lang="en-US" sz="2400" dirty="0"/>
              <a:t>The decision </a:t>
            </a:r>
            <a:r>
              <a:rPr lang="en-US" sz="2400" dirty="0" smtClean="0"/>
              <a:t>to use </a:t>
            </a:r>
            <a:r>
              <a:rPr lang="en-US" sz="2400" u="sng" dirty="0"/>
              <a:t>aggressive therapy </a:t>
            </a:r>
            <a:r>
              <a:rPr lang="en-US" sz="2400" dirty="0"/>
              <a:t>in patients with a </a:t>
            </a:r>
            <a:r>
              <a:rPr lang="en-US" sz="2400" u="sng" dirty="0"/>
              <a:t>BWPS of </a:t>
            </a:r>
            <a:r>
              <a:rPr lang="en-US" sz="2400" u="sng" dirty="0" smtClean="0"/>
              <a:t>25–44</a:t>
            </a:r>
            <a:r>
              <a:rPr lang="en-US" sz="2400" dirty="0" smtClean="0"/>
              <a:t> should </a:t>
            </a:r>
            <a:r>
              <a:rPr lang="en-US" sz="2400" dirty="0"/>
              <a:t>be based on </a:t>
            </a:r>
            <a:r>
              <a:rPr lang="en-US" sz="2400" u="sng" dirty="0"/>
              <a:t>clinical judgment</a:t>
            </a:r>
            <a:r>
              <a:rPr lang="en-US" sz="2400" dirty="0"/>
              <a:t>.</a:t>
            </a:r>
          </a:p>
          <a:p>
            <a:pPr algn="l"/>
            <a:r>
              <a:rPr lang="en-US" sz="2400" dirty="0">
                <a:solidFill>
                  <a:srgbClr val="00B0F0"/>
                </a:solidFill>
              </a:rPr>
              <a:t>Strong recommendation, moderate-quality </a:t>
            </a:r>
            <a:r>
              <a:rPr lang="en-US" sz="2400" dirty="0" smtClean="0">
                <a:solidFill>
                  <a:srgbClr val="00B0F0"/>
                </a:solidFill>
              </a:rPr>
              <a:t>evidence</a:t>
            </a:r>
            <a:endParaRPr lang="fa-IR" sz="2400" dirty="0">
              <a:solidFill>
                <a:srgbClr val="00B0F0"/>
              </a:solidFill>
            </a:endParaRPr>
          </a:p>
        </p:txBody>
      </p:sp>
    </p:spTree>
    <p:extLst>
      <p:ext uri="{BB962C8B-B14F-4D97-AF65-F5344CB8AC3E}">
        <p14:creationId xmlns:p14="http://schemas.microsoft.com/office/powerpoint/2010/main" val="1949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solidFill>
              </a:rPr>
              <a:t>ata</a:t>
            </a:r>
            <a:endParaRPr lang="fa-IR" sz="4000" dirty="0">
              <a:solidFill>
                <a:schemeClr val="accent2"/>
              </a:solidFill>
            </a:endParaRPr>
          </a:p>
        </p:txBody>
      </p:sp>
      <p:pic>
        <p:nvPicPr>
          <p:cNvPr id="4" name="Content Placeholder 3"/>
          <p:cNvPicPr>
            <a:picLocks noGrp="1" noChangeAspect="1"/>
          </p:cNvPicPr>
          <p:nvPr>
            <p:ph idx="1"/>
          </p:nvPr>
        </p:nvPicPr>
        <p:blipFill>
          <a:blip r:embed="rId2"/>
          <a:stretch>
            <a:fillRect/>
          </a:stretch>
        </p:blipFill>
        <p:spPr>
          <a:xfrm>
            <a:off x="568273" y="1425844"/>
            <a:ext cx="7867972" cy="4681403"/>
          </a:xfrm>
          <a:prstGeom prst="rect">
            <a:avLst/>
          </a:prstGeom>
        </p:spPr>
      </p:pic>
    </p:spTree>
    <p:extLst>
      <p:ext uri="{BB962C8B-B14F-4D97-AF65-F5344CB8AC3E}">
        <p14:creationId xmlns:p14="http://schemas.microsoft.com/office/powerpoint/2010/main" val="14128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71311"/>
          </a:xfrm>
        </p:spPr>
        <p:txBody>
          <a:bodyPr>
            <a:normAutofit fontScale="90000"/>
          </a:bodyPr>
          <a:lstStyle/>
          <a:p>
            <a:endParaRPr lang="fa-IR" dirty="0"/>
          </a:p>
        </p:txBody>
      </p:sp>
      <p:sp>
        <p:nvSpPr>
          <p:cNvPr id="3" name="Content Placeholder 2"/>
          <p:cNvSpPr>
            <a:spLocks noGrp="1"/>
          </p:cNvSpPr>
          <p:nvPr>
            <p:ph idx="1"/>
          </p:nvPr>
        </p:nvSpPr>
        <p:spPr>
          <a:xfrm>
            <a:off x="601884" y="515073"/>
            <a:ext cx="8165939" cy="5794287"/>
          </a:xfrm>
        </p:spPr>
        <p:txBody>
          <a:bodyPr>
            <a:normAutofit lnSpcReduction="10000"/>
          </a:bodyPr>
          <a:lstStyle/>
          <a:p>
            <a:pPr algn="l"/>
            <a:r>
              <a:rPr lang="en-US" sz="2400" dirty="0" smtClean="0"/>
              <a:t>Recommendation16 of </a:t>
            </a:r>
            <a:r>
              <a:rPr lang="en-US" sz="2400" dirty="0" smtClean="0">
                <a:solidFill>
                  <a:srgbClr val="00B050"/>
                </a:solidFill>
              </a:rPr>
              <a:t>ETA</a:t>
            </a:r>
          </a:p>
          <a:p>
            <a:pPr algn="l"/>
            <a:r>
              <a:rPr lang="en-US" sz="2400" dirty="0" smtClean="0"/>
              <a:t> </a:t>
            </a:r>
            <a:r>
              <a:rPr lang="en-US" sz="2400" dirty="0"/>
              <a:t>A </a:t>
            </a:r>
            <a:r>
              <a:rPr lang="en-US" sz="2400" u="sng" dirty="0"/>
              <a:t>multimodality treatment </a:t>
            </a:r>
            <a:r>
              <a:rPr lang="en-US" sz="2400" dirty="0"/>
              <a:t>approach to GD </a:t>
            </a:r>
            <a:r>
              <a:rPr lang="en-US" sz="2400" dirty="0" smtClean="0"/>
              <a:t>patients with </a:t>
            </a:r>
            <a:r>
              <a:rPr lang="en-US" sz="2400" u="sng" dirty="0"/>
              <a:t>thyroid storm </a:t>
            </a:r>
            <a:r>
              <a:rPr lang="en-US" sz="2400" dirty="0"/>
              <a:t>should be used, </a:t>
            </a:r>
            <a:r>
              <a:rPr lang="en-US" sz="2400" dirty="0" smtClean="0"/>
              <a:t>including :</a:t>
            </a:r>
          </a:p>
          <a:p>
            <a:pPr algn="l"/>
            <a:r>
              <a:rPr lang="en-US" sz="2400" dirty="0" smtClean="0"/>
              <a:t> ATD therapy</a:t>
            </a:r>
          </a:p>
          <a:p>
            <a:pPr algn="l"/>
            <a:r>
              <a:rPr lang="en-US" sz="2400" dirty="0" smtClean="0"/>
              <a:t> </a:t>
            </a:r>
            <a:r>
              <a:rPr lang="en-US" sz="2400" dirty="0"/>
              <a:t>glucocorticoid </a:t>
            </a:r>
            <a:r>
              <a:rPr lang="en-US" sz="2400" dirty="0" smtClean="0"/>
              <a:t>administration</a:t>
            </a:r>
          </a:p>
          <a:p>
            <a:pPr algn="l"/>
            <a:r>
              <a:rPr lang="en-US" sz="2400" dirty="0" smtClean="0"/>
              <a:t> beta-adrenergic </a:t>
            </a:r>
            <a:r>
              <a:rPr lang="sv-SE" sz="2400" dirty="0" smtClean="0"/>
              <a:t>blockade</a:t>
            </a:r>
          </a:p>
          <a:p>
            <a:pPr algn="l"/>
            <a:r>
              <a:rPr lang="sv-SE" sz="2400" dirty="0" smtClean="0"/>
              <a:t> cooling blankets</a:t>
            </a:r>
          </a:p>
          <a:p>
            <a:pPr algn="l"/>
            <a:r>
              <a:rPr lang="sv-SE" sz="2400" dirty="0" smtClean="0"/>
              <a:t> </a:t>
            </a:r>
            <a:r>
              <a:rPr lang="sv-SE" sz="2400" dirty="0"/>
              <a:t>volume </a:t>
            </a:r>
            <a:r>
              <a:rPr lang="sv-SE" sz="2400" dirty="0" smtClean="0"/>
              <a:t>resuscitation</a:t>
            </a:r>
            <a:endParaRPr lang="fa-IR" sz="2400" dirty="0" smtClean="0"/>
          </a:p>
          <a:p>
            <a:pPr algn="l"/>
            <a:r>
              <a:rPr lang="sv-SE" sz="2400" dirty="0" smtClean="0"/>
              <a:t> </a:t>
            </a:r>
            <a:r>
              <a:rPr lang="en-US" sz="2400" dirty="0" smtClean="0"/>
              <a:t>nutritional support</a:t>
            </a:r>
          </a:p>
          <a:p>
            <a:pPr algn="l"/>
            <a:r>
              <a:rPr lang="en-US" sz="2400" dirty="0" smtClean="0"/>
              <a:t> </a:t>
            </a:r>
            <a:r>
              <a:rPr lang="en-US" sz="2400" dirty="0"/>
              <a:t>respiratory </a:t>
            </a:r>
            <a:r>
              <a:rPr lang="en-US" sz="2400" dirty="0" smtClean="0"/>
              <a:t>care</a:t>
            </a:r>
          </a:p>
          <a:p>
            <a:pPr algn="l"/>
            <a:r>
              <a:rPr lang="en-US" sz="2400" dirty="0" smtClean="0"/>
              <a:t> monitoring in </a:t>
            </a:r>
            <a:r>
              <a:rPr lang="en-US" sz="2400" dirty="0"/>
              <a:t>an intensive care </a:t>
            </a:r>
            <a:r>
              <a:rPr lang="en-US" sz="2400" dirty="0" smtClean="0"/>
              <a:t>unit</a:t>
            </a:r>
          </a:p>
          <a:p>
            <a:pPr algn="l"/>
            <a:r>
              <a:rPr lang="en-US" sz="2400" dirty="0" smtClean="0">
                <a:solidFill>
                  <a:srgbClr val="00B050"/>
                </a:solidFill>
              </a:rPr>
              <a:t>1</a:t>
            </a:r>
            <a:r>
              <a:rPr lang="en-US" sz="2400" dirty="0">
                <a:solidFill>
                  <a:srgbClr val="00B050"/>
                </a:solidFill>
              </a:rPr>
              <a:t>, ∅∅○○</a:t>
            </a:r>
            <a:endParaRPr lang="fa-IR" sz="2400" dirty="0">
              <a:solidFill>
                <a:srgbClr val="00B050"/>
              </a:solidFill>
            </a:endParaRPr>
          </a:p>
        </p:txBody>
      </p:sp>
    </p:spTree>
    <p:extLst>
      <p:ext uri="{BB962C8B-B14F-4D97-AF65-F5344CB8AC3E}">
        <p14:creationId xmlns:p14="http://schemas.microsoft.com/office/powerpoint/2010/main" val="16719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73493"/>
            <a:ext cx="7290054" cy="254097"/>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656492" y="1070659"/>
            <a:ext cx="7473462" cy="5605634"/>
          </a:xfrm>
        </p:spPr>
        <p:txBody>
          <a:bodyPr>
            <a:normAutofit/>
          </a:bodyPr>
          <a:lstStyle/>
          <a:p>
            <a:pPr algn="l"/>
            <a:r>
              <a:rPr lang="en-US" dirty="0"/>
              <a:t>RECOMMENDATION 35 of </a:t>
            </a:r>
            <a:r>
              <a:rPr lang="en-US" dirty="0" smtClean="0">
                <a:solidFill>
                  <a:schemeClr val="accent2"/>
                </a:solidFill>
              </a:rPr>
              <a:t>ATA</a:t>
            </a:r>
          </a:p>
          <a:p>
            <a:pPr algn="l"/>
            <a:r>
              <a:rPr lang="en-US" dirty="0" smtClean="0"/>
              <a:t>A </a:t>
            </a:r>
            <a:r>
              <a:rPr lang="en-US" u="sng" dirty="0"/>
              <a:t>multimodality treatment approach to patients </a:t>
            </a:r>
            <a:r>
              <a:rPr lang="en-US" dirty="0"/>
              <a:t>with </a:t>
            </a:r>
            <a:r>
              <a:rPr lang="en-US" dirty="0" smtClean="0"/>
              <a:t>thyroid storm </a:t>
            </a:r>
            <a:r>
              <a:rPr lang="en-US" dirty="0"/>
              <a:t>should be used, </a:t>
            </a:r>
            <a:r>
              <a:rPr lang="en-US" dirty="0" smtClean="0"/>
              <a:t>including:</a:t>
            </a:r>
          </a:p>
          <a:p>
            <a:pPr algn="l"/>
            <a:r>
              <a:rPr lang="en-US" dirty="0" smtClean="0"/>
              <a:t> </a:t>
            </a:r>
            <a:r>
              <a:rPr lang="en-US" dirty="0"/>
              <a:t>b-adrenergic </a:t>
            </a:r>
            <a:r>
              <a:rPr lang="en-US" dirty="0" smtClean="0"/>
              <a:t>blockade</a:t>
            </a:r>
          </a:p>
          <a:p>
            <a:pPr algn="l"/>
            <a:r>
              <a:rPr lang="en-US" dirty="0" smtClean="0"/>
              <a:t> ATD therapy</a:t>
            </a:r>
          </a:p>
          <a:p>
            <a:pPr algn="l"/>
            <a:r>
              <a:rPr lang="en-US" dirty="0" smtClean="0"/>
              <a:t> </a:t>
            </a:r>
            <a:r>
              <a:rPr lang="en-US" dirty="0"/>
              <a:t>inorganic </a:t>
            </a:r>
            <a:r>
              <a:rPr lang="en-US" dirty="0" smtClean="0"/>
              <a:t>iodide</a:t>
            </a:r>
          </a:p>
          <a:p>
            <a:pPr algn="l"/>
            <a:r>
              <a:rPr lang="en-US" dirty="0" smtClean="0"/>
              <a:t> </a:t>
            </a:r>
            <a:r>
              <a:rPr lang="en-US" dirty="0"/>
              <a:t>corticosteroid </a:t>
            </a:r>
            <a:r>
              <a:rPr lang="en-US" dirty="0" smtClean="0"/>
              <a:t>therapy</a:t>
            </a:r>
          </a:p>
          <a:p>
            <a:pPr algn="l"/>
            <a:r>
              <a:rPr lang="en-US" dirty="0" smtClean="0"/>
              <a:t>cooling </a:t>
            </a:r>
            <a:r>
              <a:rPr lang="en-US" dirty="0"/>
              <a:t>with acetaminophen and cooling </a:t>
            </a:r>
            <a:r>
              <a:rPr lang="en-US" dirty="0" smtClean="0"/>
              <a:t>blanket</a:t>
            </a:r>
          </a:p>
          <a:p>
            <a:pPr algn="l"/>
            <a:r>
              <a:rPr lang="en-US" dirty="0" smtClean="0"/>
              <a:t>volume resuscitation</a:t>
            </a:r>
          </a:p>
          <a:p>
            <a:pPr algn="l"/>
            <a:r>
              <a:rPr lang="en-US" dirty="0" smtClean="0"/>
              <a:t>nutritional support</a:t>
            </a:r>
          </a:p>
          <a:p>
            <a:pPr algn="l"/>
            <a:r>
              <a:rPr lang="en-US" dirty="0" smtClean="0"/>
              <a:t>respiratory </a:t>
            </a:r>
            <a:r>
              <a:rPr lang="en-US" dirty="0"/>
              <a:t>care </a:t>
            </a:r>
            <a:r>
              <a:rPr lang="en-US" dirty="0" smtClean="0"/>
              <a:t>and monitoring </a:t>
            </a:r>
            <a:r>
              <a:rPr lang="en-US" dirty="0"/>
              <a:t>in an intensive care </a:t>
            </a:r>
            <a:r>
              <a:rPr lang="en-US" dirty="0" smtClean="0"/>
              <a:t>unit</a:t>
            </a:r>
          </a:p>
          <a:p>
            <a:pPr algn="l"/>
            <a:r>
              <a:rPr lang="en-US" dirty="0" smtClean="0">
                <a:solidFill>
                  <a:schemeClr val="accent2"/>
                </a:solidFill>
              </a:rPr>
              <a:t>Strong </a:t>
            </a:r>
            <a:r>
              <a:rPr lang="en-US" dirty="0">
                <a:solidFill>
                  <a:schemeClr val="accent2"/>
                </a:solidFill>
              </a:rPr>
              <a:t>recommendation, low-quality evidence.</a:t>
            </a:r>
            <a:endParaRPr lang="fa-IR" dirty="0">
              <a:solidFill>
                <a:schemeClr val="accent2"/>
              </a:solidFill>
            </a:endParaRPr>
          </a:p>
        </p:txBody>
      </p:sp>
    </p:spTree>
    <p:extLst>
      <p:ext uri="{BB962C8B-B14F-4D97-AF65-F5344CB8AC3E}">
        <p14:creationId xmlns:p14="http://schemas.microsoft.com/office/powerpoint/2010/main" val="35929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arn(inVertic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60" y="15765"/>
            <a:ext cx="8597900" cy="1119351"/>
          </a:xfrm>
        </p:spPr>
        <p:txBody>
          <a:bodyPr/>
          <a:lstStyle/>
          <a:p>
            <a:r>
              <a:rPr lang="en-US" sz="3200" i="0" dirty="0" smtClean="0">
                <a:solidFill>
                  <a:srgbClr val="333399"/>
                </a:solidFill>
              </a:rPr>
              <a:t>AGENDA</a:t>
            </a:r>
            <a:endParaRPr lang="fa-IR" sz="3200" i="0" dirty="0">
              <a:solidFill>
                <a:srgbClr val="333399"/>
              </a:solidFill>
            </a:endParaRPr>
          </a:p>
        </p:txBody>
      </p:sp>
      <p:sp>
        <p:nvSpPr>
          <p:cNvPr id="8" name="Content Placeholder 2"/>
          <p:cNvSpPr>
            <a:spLocks noGrp="1"/>
          </p:cNvSpPr>
          <p:nvPr>
            <p:ph idx="1"/>
          </p:nvPr>
        </p:nvSpPr>
        <p:spPr>
          <a:xfrm>
            <a:off x="361508" y="1435360"/>
            <a:ext cx="8484780" cy="4303287"/>
          </a:xfrm>
          <a:prstGeom prst="flowChartAlternateProcess">
            <a:avLst/>
          </a:prstGeom>
          <a:solidFill>
            <a:srgbClr val="82FAAA"/>
          </a:solidFill>
          <a:ln w="28575">
            <a:solidFill>
              <a:srgbClr val="008080"/>
            </a:solidFill>
            <a:prstDash val="solid"/>
          </a:ln>
        </p:spPr>
        <p:style>
          <a:lnRef idx="1">
            <a:schemeClr val="accent4"/>
          </a:lnRef>
          <a:fillRef idx="2">
            <a:schemeClr val="accent4"/>
          </a:fillRef>
          <a:effectRef idx="1">
            <a:schemeClr val="accent4"/>
          </a:effectRef>
          <a:fontRef idx="minor">
            <a:schemeClr val="dk1"/>
          </a:fontRef>
        </p:style>
        <p:txBody>
          <a:bodyPr>
            <a:normAutofit/>
          </a:bodyPr>
          <a:lstStyle/>
          <a:p>
            <a:pPr marL="0" indent="0" algn="l" rtl="1"/>
            <a:r>
              <a:rPr lang="en-US" sz="2000" dirty="0"/>
              <a:t>How should overt hyperthyroidism due to GD be </a:t>
            </a:r>
            <a:r>
              <a:rPr lang="en-US" sz="2000" dirty="0" smtClean="0"/>
              <a:t>managed? </a:t>
            </a:r>
          </a:p>
          <a:p>
            <a:pPr marL="0" indent="0" algn="l" rtl="1"/>
            <a:endParaRPr lang="en-US" sz="2000" dirty="0" smtClean="0"/>
          </a:p>
          <a:p>
            <a:pPr marL="0" indent="0" algn="l" rtl="1"/>
            <a:r>
              <a:rPr lang="en-US" sz="2000" dirty="0" smtClean="0"/>
              <a:t>If ATDs </a:t>
            </a:r>
            <a:r>
              <a:rPr lang="en-US" sz="2000" dirty="0"/>
              <a:t>are chosen as initial management of GD, how should be managed</a:t>
            </a:r>
            <a:r>
              <a:rPr lang="en-US" sz="2000" dirty="0" smtClean="0"/>
              <a:t>?</a:t>
            </a:r>
            <a:r>
              <a:rPr lang="en-US" sz="2000" dirty="0"/>
              <a:t> </a:t>
            </a:r>
            <a:endParaRPr lang="en-US" sz="2000" dirty="0" smtClean="0"/>
          </a:p>
          <a:p>
            <a:pPr marL="0" indent="0" algn="l" rtl="1"/>
            <a:r>
              <a:rPr lang="en-US" sz="2000" dirty="0"/>
              <a:t> </a:t>
            </a:r>
            <a:r>
              <a:rPr lang="en-US" sz="2000" dirty="0" smtClean="0"/>
              <a:t>    </a:t>
            </a:r>
            <a:r>
              <a:rPr lang="en-US" sz="1800" dirty="0" smtClean="0"/>
              <a:t>What are the Adverse effects of ATDs?</a:t>
            </a:r>
          </a:p>
          <a:p>
            <a:pPr marL="0" lvl="0" indent="0" algn="l" rtl="1"/>
            <a:r>
              <a:rPr lang="en-US" sz="2000" dirty="0" smtClean="0"/>
              <a:t>When RAI therapy can be used?</a:t>
            </a:r>
            <a:endParaRPr lang="fa-IR" sz="2000" dirty="0"/>
          </a:p>
          <a:p>
            <a:pPr marL="0" lvl="0" indent="0" algn="l" rtl="1"/>
            <a:r>
              <a:rPr lang="en-US" sz="1800" dirty="0" smtClean="0"/>
              <a:t>     What are  the contraindications and adverse effects of RAI therapy?</a:t>
            </a:r>
            <a:r>
              <a:rPr lang="en-US" sz="1800" dirty="0"/>
              <a:t> </a:t>
            </a:r>
            <a:endParaRPr lang="en-US" sz="1800" dirty="0" smtClean="0"/>
          </a:p>
          <a:p>
            <a:pPr marL="0" lvl="0" indent="0" algn="l" rtl="1"/>
            <a:r>
              <a:rPr lang="en-US" sz="2000" dirty="0" smtClean="0"/>
              <a:t>When thyroidectomy is </a:t>
            </a:r>
            <a:r>
              <a:rPr lang="en-US" sz="2000" dirty="0" err="1" smtClean="0"/>
              <a:t>choosen</a:t>
            </a:r>
            <a:r>
              <a:rPr lang="en-US" sz="2000" dirty="0" smtClean="0"/>
              <a:t>?</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barn(inVertical)">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barn(inVertical)">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124" y="214827"/>
            <a:ext cx="7290054" cy="1499616"/>
          </a:xfrm>
        </p:spPr>
        <p:txBody>
          <a:bodyPr>
            <a:normAutofit/>
          </a:bodyPr>
          <a:lstStyle/>
          <a:p>
            <a:r>
              <a:rPr lang="en-US" sz="3600" dirty="0" smtClean="0">
                <a:solidFill>
                  <a:schemeClr val="accent2"/>
                </a:solidFill>
              </a:rPr>
              <a:t>ata</a:t>
            </a:r>
            <a:endParaRPr lang="fa-IR" sz="3600" dirty="0">
              <a:solidFill>
                <a:schemeClr val="accent2"/>
              </a:solidFill>
            </a:endParaRPr>
          </a:p>
        </p:txBody>
      </p:sp>
      <p:pic>
        <p:nvPicPr>
          <p:cNvPr id="4" name="Content Placeholder 3"/>
          <p:cNvPicPr>
            <a:picLocks noGrp="1" noChangeAspect="1"/>
          </p:cNvPicPr>
          <p:nvPr>
            <p:ph idx="1"/>
          </p:nvPr>
        </p:nvPicPr>
        <p:blipFill>
          <a:blip r:embed="rId2"/>
          <a:stretch>
            <a:fillRect/>
          </a:stretch>
        </p:blipFill>
        <p:spPr>
          <a:xfrm>
            <a:off x="577635" y="1551008"/>
            <a:ext cx="7480515" cy="4805782"/>
          </a:xfrm>
          <a:prstGeom prst="rect">
            <a:avLst/>
          </a:prstGeom>
        </p:spPr>
      </p:pic>
    </p:spTree>
    <p:extLst>
      <p:ext uri="{BB962C8B-B14F-4D97-AF65-F5344CB8AC3E}">
        <p14:creationId xmlns:p14="http://schemas.microsoft.com/office/powerpoint/2010/main" val="745066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47" y="438412"/>
            <a:ext cx="7570894" cy="1546964"/>
          </a:xfrm>
        </p:spPr>
        <p:txBody>
          <a:bodyPr>
            <a:normAutofit fontScale="90000"/>
          </a:bodyPr>
          <a:lstStyle/>
          <a:p>
            <a:r>
              <a:rPr lang="en-US" sz="2025" b="1" dirty="0"/>
              <a:t>Radioiodine therapy in benign thyroid diseases: effects, side effects, and factors affecting therapeutic outcome.</a:t>
            </a:r>
            <a:br>
              <a:rPr lang="en-US" sz="2025" b="1" dirty="0"/>
            </a:br>
            <a:r>
              <a:rPr lang="en-US" u="sng" dirty="0" smtClean="0">
                <a:hlinkClick r:id="rId2" tooltip="Endocrine reviews."/>
              </a:rPr>
              <a:t> </a:t>
            </a:r>
            <a:r>
              <a:rPr lang="en-US" sz="2025" u="sng" dirty="0" err="1">
                <a:hlinkClick r:id="rId2" tooltip="Endocrine reviews."/>
              </a:rPr>
              <a:t>Endocr</a:t>
            </a:r>
            <a:r>
              <a:rPr lang="en-US" sz="2025" u="sng" dirty="0">
                <a:hlinkClick r:id="rId2" tooltip="Endocrine reviews."/>
              </a:rPr>
              <a:t> Rev.</a:t>
            </a:r>
            <a:r>
              <a:rPr lang="en-US" sz="2025" dirty="0"/>
              <a:t> 2012 Dec;33(6):920-80. </a:t>
            </a:r>
            <a:r>
              <a:rPr lang="en-US" dirty="0"/>
              <a:t/>
            </a:r>
            <a:br>
              <a:rPr lang="en-US" dirty="0"/>
            </a:br>
            <a:endParaRPr lang="fa-IR" dirty="0"/>
          </a:p>
        </p:txBody>
      </p:sp>
      <p:sp>
        <p:nvSpPr>
          <p:cNvPr id="3" name="Content Placeholder 2"/>
          <p:cNvSpPr>
            <a:spLocks noGrp="1"/>
          </p:cNvSpPr>
          <p:nvPr>
            <p:ph idx="1"/>
          </p:nvPr>
        </p:nvSpPr>
        <p:spPr>
          <a:xfrm>
            <a:off x="601249" y="1734855"/>
            <a:ext cx="8392439" cy="5060515"/>
          </a:xfrm>
        </p:spPr>
        <p:txBody>
          <a:bodyPr>
            <a:normAutofit lnSpcReduction="10000"/>
          </a:bodyPr>
          <a:lstStyle/>
          <a:p>
            <a:pPr marL="0" indent="0" algn="l">
              <a:buNone/>
            </a:pPr>
            <a:r>
              <a:rPr lang="en-US" u="sng" dirty="0">
                <a:solidFill>
                  <a:schemeClr val="tx1">
                    <a:lumMod val="85000"/>
                    <a:lumOff val="15000"/>
                  </a:schemeClr>
                </a:solidFill>
              </a:rPr>
              <a:t>Radioiodine ((131)I) therapy </a:t>
            </a:r>
            <a:r>
              <a:rPr lang="en-US" dirty="0">
                <a:solidFill>
                  <a:schemeClr val="tx1">
                    <a:lumMod val="85000"/>
                    <a:lumOff val="15000"/>
                  </a:schemeClr>
                </a:solidFill>
              </a:rPr>
              <a:t>of benign thyroid diseases was introduced 70 </a:t>
            </a:r>
            <a:r>
              <a:rPr lang="en-US" dirty="0" err="1">
                <a:solidFill>
                  <a:schemeClr val="tx1">
                    <a:lumMod val="85000"/>
                    <a:lumOff val="15000"/>
                  </a:schemeClr>
                </a:solidFill>
              </a:rPr>
              <a:t>yr</a:t>
            </a:r>
            <a:r>
              <a:rPr lang="en-US" dirty="0">
                <a:solidFill>
                  <a:schemeClr val="tx1">
                    <a:lumMod val="85000"/>
                    <a:lumOff val="15000"/>
                  </a:schemeClr>
                </a:solidFill>
              </a:rPr>
              <a:t> ago, and the patients treated since then are probably numbered in the millions. </a:t>
            </a:r>
            <a:endParaRPr lang="en-US" dirty="0" smtClean="0">
              <a:solidFill>
                <a:schemeClr val="tx1">
                  <a:lumMod val="85000"/>
                  <a:lumOff val="15000"/>
                </a:schemeClr>
              </a:solidFill>
            </a:endParaRPr>
          </a:p>
          <a:p>
            <a:pPr marL="0" indent="0" algn="l">
              <a:buNone/>
            </a:pPr>
            <a:r>
              <a:rPr lang="en-US" u="sng" dirty="0" smtClean="0">
                <a:solidFill>
                  <a:schemeClr val="tx1">
                    <a:lumMod val="85000"/>
                    <a:lumOff val="15000"/>
                  </a:schemeClr>
                </a:solidFill>
              </a:rPr>
              <a:t>Fifty </a:t>
            </a:r>
            <a:r>
              <a:rPr lang="en-US" u="sng" dirty="0">
                <a:solidFill>
                  <a:schemeClr val="tx1">
                    <a:lumMod val="85000"/>
                    <a:lumOff val="15000"/>
                  </a:schemeClr>
                </a:solidFill>
              </a:rPr>
              <a:t>to 90% </a:t>
            </a:r>
            <a:r>
              <a:rPr lang="en-US" dirty="0">
                <a:solidFill>
                  <a:schemeClr val="tx1">
                    <a:lumMod val="85000"/>
                    <a:lumOff val="15000"/>
                  </a:schemeClr>
                </a:solidFill>
              </a:rPr>
              <a:t>of hyperthyroid patients are </a:t>
            </a:r>
            <a:r>
              <a:rPr lang="en-US" u="sng" dirty="0">
                <a:solidFill>
                  <a:schemeClr val="tx1">
                    <a:lumMod val="85000"/>
                    <a:lumOff val="15000"/>
                  </a:schemeClr>
                </a:solidFill>
              </a:rPr>
              <a:t>cured within 1 </a:t>
            </a:r>
            <a:r>
              <a:rPr lang="en-US" u="sng" dirty="0" err="1">
                <a:solidFill>
                  <a:schemeClr val="tx1">
                    <a:lumMod val="85000"/>
                    <a:lumOff val="15000"/>
                  </a:schemeClr>
                </a:solidFill>
              </a:rPr>
              <a:t>yr</a:t>
            </a:r>
            <a:r>
              <a:rPr lang="en-US" u="sng" dirty="0">
                <a:solidFill>
                  <a:schemeClr val="tx1">
                    <a:lumMod val="85000"/>
                    <a:lumOff val="15000"/>
                  </a:schemeClr>
                </a:solidFill>
              </a:rPr>
              <a:t> </a:t>
            </a:r>
            <a:r>
              <a:rPr lang="en-US" dirty="0">
                <a:solidFill>
                  <a:schemeClr val="tx1">
                    <a:lumMod val="85000"/>
                    <a:lumOff val="15000"/>
                  </a:schemeClr>
                </a:solidFill>
              </a:rPr>
              <a:t>after (131)I therapy. With longer follow-up, </a:t>
            </a:r>
            <a:r>
              <a:rPr lang="en-US" u="sng" dirty="0">
                <a:solidFill>
                  <a:schemeClr val="tx1">
                    <a:lumMod val="85000"/>
                    <a:lumOff val="15000"/>
                  </a:schemeClr>
                </a:solidFill>
              </a:rPr>
              <a:t>permanent hypothyroidism </a:t>
            </a:r>
            <a:r>
              <a:rPr lang="en-US" dirty="0">
                <a:solidFill>
                  <a:schemeClr val="tx1">
                    <a:lumMod val="85000"/>
                    <a:lumOff val="15000"/>
                  </a:schemeClr>
                </a:solidFill>
              </a:rPr>
              <a:t>seems inevitable in Graves' disease, whereas this </a:t>
            </a:r>
            <a:r>
              <a:rPr lang="en-US" u="sng" dirty="0">
                <a:solidFill>
                  <a:schemeClr val="tx1">
                    <a:lumMod val="85000"/>
                    <a:lumOff val="15000"/>
                  </a:schemeClr>
                </a:solidFill>
              </a:rPr>
              <a:t>risk </a:t>
            </a:r>
            <a:r>
              <a:rPr lang="en-US" dirty="0">
                <a:solidFill>
                  <a:schemeClr val="tx1">
                    <a:lumMod val="85000"/>
                    <a:lumOff val="15000"/>
                  </a:schemeClr>
                </a:solidFill>
              </a:rPr>
              <a:t>is much </a:t>
            </a:r>
            <a:r>
              <a:rPr lang="en-US" u="sng" dirty="0">
                <a:solidFill>
                  <a:schemeClr val="tx1">
                    <a:lumMod val="85000"/>
                    <a:lumOff val="15000"/>
                  </a:schemeClr>
                </a:solidFill>
              </a:rPr>
              <a:t>lower </a:t>
            </a:r>
            <a:r>
              <a:rPr lang="en-US" dirty="0">
                <a:solidFill>
                  <a:schemeClr val="tx1">
                    <a:lumMod val="85000"/>
                    <a:lumOff val="15000"/>
                  </a:schemeClr>
                </a:solidFill>
              </a:rPr>
              <a:t>when treating </a:t>
            </a:r>
            <a:r>
              <a:rPr lang="en-US" u="sng" dirty="0">
                <a:solidFill>
                  <a:schemeClr val="tx1">
                    <a:lumMod val="85000"/>
                    <a:lumOff val="15000"/>
                  </a:schemeClr>
                </a:solidFill>
              </a:rPr>
              <a:t>toxic nodular goiter</a:t>
            </a:r>
            <a:r>
              <a:rPr lang="en-US" dirty="0">
                <a:solidFill>
                  <a:schemeClr val="tx1">
                    <a:lumMod val="85000"/>
                    <a:lumOff val="15000"/>
                  </a:schemeClr>
                </a:solidFill>
              </a:rPr>
              <a:t>. </a:t>
            </a:r>
            <a:endParaRPr lang="en-US" dirty="0" smtClean="0">
              <a:solidFill>
                <a:schemeClr val="tx1">
                  <a:lumMod val="85000"/>
                  <a:lumOff val="15000"/>
                </a:schemeClr>
              </a:solidFill>
            </a:endParaRPr>
          </a:p>
          <a:p>
            <a:pPr marL="0" indent="0" algn="l">
              <a:buNone/>
            </a:pPr>
            <a:r>
              <a:rPr lang="en-US" dirty="0" smtClean="0">
                <a:solidFill>
                  <a:schemeClr val="tx1">
                    <a:lumMod val="85000"/>
                    <a:lumOff val="15000"/>
                  </a:schemeClr>
                </a:solidFill>
              </a:rPr>
              <a:t>The </a:t>
            </a:r>
            <a:r>
              <a:rPr lang="en-US" u="sng" dirty="0">
                <a:solidFill>
                  <a:schemeClr val="tx1">
                    <a:lumMod val="85000"/>
                    <a:lumOff val="15000"/>
                  </a:schemeClr>
                </a:solidFill>
              </a:rPr>
              <a:t>side effect </a:t>
            </a:r>
            <a:r>
              <a:rPr lang="en-US" dirty="0">
                <a:solidFill>
                  <a:schemeClr val="tx1">
                    <a:lumMod val="85000"/>
                    <a:lumOff val="15000"/>
                  </a:schemeClr>
                </a:solidFill>
              </a:rPr>
              <a:t>causing most concern is the potential </a:t>
            </a:r>
            <a:r>
              <a:rPr lang="en-US" u="sng" dirty="0">
                <a:solidFill>
                  <a:schemeClr val="tx1">
                    <a:lumMod val="85000"/>
                    <a:lumOff val="15000"/>
                  </a:schemeClr>
                </a:solidFill>
              </a:rPr>
              <a:t>induction of </a:t>
            </a:r>
            <a:r>
              <a:rPr lang="en-US" u="sng" dirty="0" err="1">
                <a:solidFill>
                  <a:schemeClr val="tx1">
                    <a:lumMod val="85000"/>
                    <a:lumOff val="15000"/>
                  </a:schemeClr>
                </a:solidFill>
              </a:rPr>
              <a:t>ophthalmopathy</a:t>
            </a:r>
            <a:r>
              <a:rPr lang="en-US" u="sng" dirty="0">
                <a:solidFill>
                  <a:schemeClr val="tx1">
                    <a:lumMod val="85000"/>
                    <a:lumOff val="15000"/>
                  </a:schemeClr>
                </a:solidFill>
              </a:rPr>
              <a:t> </a:t>
            </a:r>
            <a:r>
              <a:rPr lang="en-US" dirty="0">
                <a:solidFill>
                  <a:schemeClr val="tx1">
                    <a:lumMod val="85000"/>
                    <a:lumOff val="15000"/>
                  </a:schemeClr>
                </a:solidFill>
              </a:rPr>
              <a:t>in predisposed individuals. The </a:t>
            </a:r>
            <a:r>
              <a:rPr lang="en-US" u="sng" dirty="0">
                <a:solidFill>
                  <a:schemeClr val="tx1">
                    <a:lumMod val="85000"/>
                    <a:lumOff val="15000"/>
                  </a:schemeClr>
                </a:solidFill>
              </a:rPr>
              <a:t>response</a:t>
            </a:r>
            <a:r>
              <a:rPr lang="en-US" dirty="0">
                <a:solidFill>
                  <a:schemeClr val="tx1">
                    <a:lumMod val="85000"/>
                    <a:lumOff val="15000"/>
                  </a:schemeClr>
                </a:solidFill>
              </a:rPr>
              <a:t> to (131)I therapy is to some extent related to the </a:t>
            </a:r>
            <a:r>
              <a:rPr lang="en-US" u="sng" dirty="0">
                <a:solidFill>
                  <a:schemeClr val="tx1">
                    <a:lumMod val="85000"/>
                    <a:lumOff val="15000"/>
                  </a:schemeClr>
                </a:solidFill>
              </a:rPr>
              <a:t>radiation dose</a:t>
            </a:r>
            <a:r>
              <a:rPr lang="en-US" dirty="0">
                <a:solidFill>
                  <a:schemeClr val="tx1">
                    <a:lumMod val="85000"/>
                    <a:lumOff val="15000"/>
                  </a:schemeClr>
                </a:solidFill>
              </a:rPr>
              <a:t>. </a:t>
            </a:r>
            <a:r>
              <a:rPr lang="en-US" dirty="0" smtClean="0">
                <a:solidFill>
                  <a:schemeClr val="tx1">
                    <a:lumMod val="85000"/>
                    <a:lumOff val="15000"/>
                  </a:schemeClr>
                </a:solidFill>
              </a:rPr>
              <a:t>Besides </a:t>
            </a:r>
            <a:r>
              <a:rPr lang="en-US" dirty="0">
                <a:solidFill>
                  <a:schemeClr val="tx1">
                    <a:lumMod val="85000"/>
                    <a:lumOff val="15000"/>
                  </a:schemeClr>
                </a:solidFill>
              </a:rPr>
              <a:t>these obstacles, </a:t>
            </a:r>
            <a:r>
              <a:rPr lang="en-US" u="sng" dirty="0">
                <a:solidFill>
                  <a:schemeClr val="tx1">
                    <a:lumMod val="85000"/>
                    <a:lumOff val="15000"/>
                  </a:schemeClr>
                </a:solidFill>
              </a:rPr>
              <a:t>several</a:t>
            </a:r>
            <a:r>
              <a:rPr lang="en-US" dirty="0">
                <a:solidFill>
                  <a:schemeClr val="tx1">
                    <a:lumMod val="85000"/>
                    <a:lumOff val="15000"/>
                  </a:schemeClr>
                </a:solidFill>
              </a:rPr>
              <a:t> potential </a:t>
            </a:r>
            <a:r>
              <a:rPr lang="en-US" u="sng" dirty="0">
                <a:solidFill>
                  <a:schemeClr val="tx1">
                    <a:lumMod val="85000"/>
                    <a:lumOff val="15000"/>
                  </a:schemeClr>
                </a:solidFill>
              </a:rPr>
              <a:t>confounders</a:t>
            </a:r>
            <a:r>
              <a:rPr lang="en-US" dirty="0">
                <a:solidFill>
                  <a:schemeClr val="tx1">
                    <a:lumMod val="85000"/>
                    <a:lumOff val="15000"/>
                  </a:schemeClr>
                </a:solidFill>
              </a:rPr>
              <a:t> interfere with the efficacy of (131)I therapy, and they may even interact mutually and counteract each other. </a:t>
            </a:r>
            <a:r>
              <a:rPr lang="en-US" dirty="0" smtClean="0">
                <a:solidFill>
                  <a:schemeClr val="tx1">
                    <a:lumMod val="85000"/>
                    <a:lumOff val="15000"/>
                  </a:schemeClr>
                </a:solidFill>
              </a:rPr>
              <a:t>The </a:t>
            </a:r>
            <a:r>
              <a:rPr lang="en-US" u="sng" dirty="0">
                <a:solidFill>
                  <a:schemeClr val="tx1">
                    <a:lumMod val="85000"/>
                    <a:lumOff val="15000"/>
                  </a:schemeClr>
                </a:solidFill>
              </a:rPr>
              <a:t>individual </a:t>
            </a:r>
            <a:r>
              <a:rPr lang="en-US" u="sng" dirty="0" err="1">
                <a:solidFill>
                  <a:schemeClr val="tx1">
                    <a:lumMod val="85000"/>
                    <a:lumOff val="15000"/>
                  </a:schemeClr>
                </a:solidFill>
              </a:rPr>
              <a:t>radiosensitivity</a:t>
            </a:r>
            <a:r>
              <a:rPr lang="en-US" dirty="0">
                <a:solidFill>
                  <a:schemeClr val="tx1">
                    <a:lumMod val="85000"/>
                    <a:lumOff val="15000"/>
                  </a:schemeClr>
                </a:solidFill>
              </a:rPr>
              <a:t>, still poorly defined and impossible to quantify, may be a major determinant of the outcome from (131)I therapy. Above all, the </a:t>
            </a:r>
            <a:r>
              <a:rPr lang="en-US" u="sng" dirty="0">
                <a:solidFill>
                  <a:schemeClr val="tx1">
                    <a:lumMod val="85000"/>
                    <a:lumOff val="15000"/>
                  </a:schemeClr>
                </a:solidFill>
              </a:rPr>
              <a:t>impact of (131)I therapy </a:t>
            </a:r>
            <a:r>
              <a:rPr lang="en-US" dirty="0">
                <a:solidFill>
                  <a:schemeClr val="tx1">
                    <a:lumMod val="85000"/>
                    <a:lumOff val="15000"/>
                  </a:schemeClr>
                </a:solidFill>
              </a:rPr>
              <a:t>relies on the </a:t>
            </a:r>
            <a:r>
              <a:rPr lang="en-US" u="sng" dirty="0">
                <a:solidFill>
                  <a:schemeClr val="tx1">
                    <a:lumMod val="85000"/>
                    <a:lumOff val="15000"/>
                  </a:schemeClr>
                </a:solidFill>
              </a:rPr>
              <a:t>iodine-concentrating</a:t>
            </a:r>
            <a:r>
              <a:rPr lang="en-US" dirty="0">
                <a:solidFill>
                  <a:schemeClr val="tx1">
                    <a:lumMod val="85000"/>
                    <a:lumOff val="15000"/>
                  </a:schemeClr>
                </a:solidFill>
              </a:rPr>
              <a:t> ability of the </a:t>
            </a:r>
            <a:r>
              <a:rPr lang="en-US" u="sng" dirty="0">
                <a:solidFill>
                  <a:schemeClr val="tx1">
                    <a:lumMod val="85000"/>
                    <a:lumOff val="15000"/>
                  </a:schemeClr>
                </a:solidFill>
              </a:rPr>
              <a:t>thyroid gland</a:t>
            </a:r>
            <a:r>
              <a:rPr lang="en-US" dirty="0">
                <a:solidFill>
                  <a:schemeClr val="tx1">
                    <a:lumMod val="85000"/>
                    <a:lumOff val="15000"/>
                  </a:schemeClr>
                </a:solidFill>
              </a:rPr>
              <a:t>. The </a:t>
            </a:r>
            <a:r>
              <a:rPr lang="en-US" u="sng" dirty="0">
                <a:solidFill>
                  <a:schemeClr val="tx1">
                    <a:lumMod val="85000"/>
                    <a:lumOff val="15000"/>
                  </a:schemeClr>
                </a:solidFill>
              </a:rPr>
              <a:t>thyroid (131)I uptake </a:t>
            </a:r>
            <a:r>
              <a:rPr lang="en-US" dirty="0">
                <a:solidFill>
                  <a:schemeClr val="tx1">
                    <a:lumMod val="85000"/>
                    <a:lumOff val="15000"/>
                  </a:schemeClr>
                </a:solidFill>
              </a:rPr>
              <a:t>(or retention) can be </a:t>
            </a:r>
            <a:r>
              <a:rPr lang="en-US" u="sng" dirty="0">
                <a:solidFill>
                  <a:schemeClr val="tx1">
                    <a:lumMod val="85000"/>
                    <a:lumOff val="15000"/>
                  </a:schemeClr>
                </a:solidFill>
              </a:rPr>
              <a:t>stimulated in </a:t>
            </a:r>
            <a:r>
              <a:rPr lang="en-US" dirty="0">
                <a:solidFill>
                  <a:schemeClr val="tx1">
                    <a:lumMod val="85000"/>
                    <a:lumOff val="15000"/>
                  </a:schemeClr>
                </a:solidFill>
              </a:rPr>
              <a:t>several ways, including </a:t>
            </a:r>
            <a:r>
              <a:rPr lang="en-US" u="sng" dirty="0">
                <a:solidFill>
                  <a:schemeClr val="tx1">
                    <a:lumMod val="85000"/>
                    <a:lumOff val="15000"/>
                  </a:schemeClr>
                </a:solidFill>
              </a:rPr>
              <a:t>dietary iodine restriction </a:t>
            </a:r>
            <a:r>
              <a:rPr lang="en-US" dirty="0">
                <a:solidFill>
                  <a:schemeClr val="tx1">
                    <a:lumMod val="85000"/>
                    <a:lumOff val="15000"/>
                  </a:schemeClr>
                </a:solidFill>
              </a:rPr>
              <a:t>and use of </a:t>
            </a:r>
            <a:r>
              <a:rPr lang="en-US" u="sng" dirty="0">
                <a:solidFill>
                  <a:schemeClr val="tx1">
                    <a:lumMod val="85000"/>
                    <a:lumOff val="15000"/>
                  </a:schemeClr>
                </a:solidFill>
              </a:rPr>
              <a:t>lithium</a:t>
            </a:r>
            <a:r>
              <a:rPr lang="en-US" dirty="0">
                <a:solidFill>
                  <a:schemeClr val="tx1">
                    <a:lumMod val="85000"/>
                    <a:lumOff val="15000"/>
                  </a:schemeClr>
                </a:solidFill>
              </a:rPr>
              <a:t>. In particular, </a:t>
            </a:r>
            <a:r>
              <a:rPr lang="en-US" dirty="0">
                <a:solidFill>
                  <a:srgbClr val="00B050"/>
                </a:solidFill>
              </a:rPr>
              <a:t>recombinant human thyrotropin </a:t>
            </a:r>
            <a:r>
              <a:rPr lang="en-US" dirty="0">
                <a:solidFill>
                  <a:schemeClr val="tx1">
                    <a:lumMod val="85000"/>
                    <a:lumOff val="15000"/>
                  </a:schemeClr>
                </a:solidFill>
              </a:rPr>
              <a:t>has gained interest because this compound </a:t>
            </a:r>
            <a:r>
              <a:rPr lang="en-US" u="sng" dirty="0">
                <a:solidFill>
                  <a:schemeClr val="tx1">
                    <a:lumMod val="85000"/>
                    <a:lumOff val="15000"/>
                  </a:schemeClr>
                </a:solidFill>
              </a:rPr>
              <a:t>significantly amplifies </a:t>
            </a:r>
            <a:r>
              <a:rPr lang="en-US" dirty="0">
                <a:solidFill>
                  <a:schemeClr val="tx1">
                    <a:lumMod val="85000"/>
                    <a:lumOff val="15000"/>
                  </a:schemeClr>
                </a:solidFill>
              </a:rPr>
              <a:t>the </a:t>
            </a:r>
            <a:r>
              <a:rPr lang="en-US" u="sng" dirty="0">
                <a:solidFill>
                  <a:schemeClr val="tx1">
                    <a:lumMod val="85000"/>
                    <a:lumOff val="15000"/>
                  </a:schemeClr>
                </a:solidFill>
              </a:rPr>
              <a:t>effect of (131)I therapy </a:t>
            </a:r>
            <a:r>
              <a:rPr lang="en-US" dirty="0">
                <a:solidFill>
                  <a:schemeClr val="tx1">
                    <a:lumMod val="85000"/>
                    <a:lumOff val="15000"/>
                  </a:schemeClr>
                </a:solidFill>
              </a:rPr>
              <a:t>in patients with </a:t>
            </a:r>
            <a:r>
              <a:rPr lang="en-US" u="sng" dirty="0">
                <a:solidFill>
                  <a:schemeClr val="tx1">
                    <a:lumMod val="85000"/>
                    <a:lumOff val="15000"/>
                  </a:schemeClr>
                </a:solidFill>
              </a:rPr>
              <a:t>nontoxic nodular goiter</a:t>
            </a:r>
            <a:r>
              <a:rPr lang="en-US" dirty="0">
                <a:solidFill>
                  <a:schemeClr val="tx1">
                    <a:lumMod val="85000"/>
                    <a:lumOff val="15000"/>
                  </a:schemeClr>
                </a:solidFill>
              </a:rPr>
              <a:t>.</a:t>
            </a:r>
          </a:p>
          <a:p>
            <a:pPr marL="0" indent="0" algn="l">
              <a:buNone/>
            </a:pPr>
            <a:endParaRPr lang="fa-IR" dirty="0"/>
          </a:p>
        </p:txBody>
      </p:sp>
    </p:spTree>
    <p:extLst>
      <p:ext uri="{BB962C8B-B14F-4D97-AF65-F5344CB8AC3E}">
        <p14:creationId xmlns:p14="http://schemas.microsoft.com/office/powerpoint/2010/main" val="27257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29184"/>
          </a:xfrm>
        </p:spPr>
        <p:txBody>
          <a:bodyPr>
            <a:normAutofit fontScale="90000"/>
          </a:bodyPr>
          <a:lstStyle/>
          <a:p>
            <a:endParaRPr lang="fa-IR" dirty="0"/>
          </a:p>
        </p:txBody>
      </p:sp>
      <p:sp>
        <p:nvSpPr>
          <p:cNvPr id="3" name="Content Placeholder 2"/>
          <p:cNvSpPr>
            <a:spLocks noGrp="1"/>
          </p:cNvSpPr>
          <p:nvPr>
            <p:ph idx="1"/>
          </p:nvPr>
        </p:nvSpPr>
        <p:spPr>
          <a:xfrm>
            <a:off x="681286" y="1045923"/>
            <a:ext cx="8462714" cy="6475956"/>
          </a:xfrm>
        </p:spPr>
        <p:txBody>
          <a:bodyPr>
            <a:normAutofit/>
          </a:bodyPr>
          <a:lstStyle/>
          <a:p>
            <a:pPr algn="l"/>
            <a:r>
              <a:rPr lang="en-US" sz="3100" dirty="0" smtClean="0"/>
              <a:t>Recommendations 17 of </a:t>
            </a:r>
            <a:r>
              <a:rPr lang="en-US" sz="3100" dirty="0" smtClean="0">
                <a:solidFill>
                  <a:srgbClr val="00B050"/>
                </a:solidFill>
              </a:rPr>
              <a:t>ETA</a:t>
            </a:r>
          </a:p>
          <a:p>
            <a:pPr algn="l"/>
            <a:r>
              <a:rPr lang="en-US" sz="3100" dirty="0" smtClean="0"/>
              <a:t> </a:t>
            </a:r>
            <a:r>
              <a:rPr lang="en-US" sz="3100" dirty="0"/>
              <a:t>There are </a:t>
            </a:r>
            <a:r>
              <a:rPr lang="en-US" sz="3100" u="sng" dirty="0"/>
              <a:t>no absolute indications for RAI therapy</a:t>
            </a:r>
            <a:r>
              <a:rPr lang="en-US" sz="3100" dirty="0"/>
              <a:t>, </a:t>
            </a:r>
            <a:r>
              <a:rPr lang="en-US" sz="3100" u="sng" dirty="0" smtClean="0"/>
              <a:t>but </a:t>
            </a:r>
            <a:r>
              <a:rPr lang="en-US" sz="3100" dirty="0" smtClean="0"/>
              <a:t>it </a:t>
            </a:r>
            <a:r>
              <a:rPr lang="en-US" sz="3100" dirty="0"/>
              <a:t>is </a:t>
            </a:r>
            <a:r>
              <a:rPr lang="en-US" sz="3100" u="sng" dirty="0" smtClean="0"/>
              <a:t>often</a:t>
            </a:r>
            <a:r>
              <a:rPr lang="en-US" sz="3100" dirty="0" smtClean="0"/>
              <a:t> recommended </a:t>
            </a:r>
            <a:r>
              <a:rPr lang="en-US" sz="3100" dirty="0"/>
              <a:t>for patients with </a:t>
            </a:r>
            <a:r>
              <a:rPr lang="en-US" sz="3100" u="sng" dirty="0" smtClean="0"/>
              <a:t>side-effects to </a:t>
            </a:r>
            <a:r>
              <a:rPr lang="en-US" sz="3100" dirty="0"/>
              <a:t>or recurrence after a course of </a:t>
            </a:r>
            <a:r>
              <a:rPr lang="en-US" sz="3100" u="sng" dirty="0"/>
              <a:t>ATD</a:t>
            </a:r>
            <a:r>
              <a:rPr lang="en-US" sz="3100" dirty="0"/>
              <a:t>. </a:t>
            </a:r>
            <a:endParaRPr lang="en-US" sz="3100" dirty="0" smtClean="0"/>
          </a:p>
          <a:p>
            <a:pPr algn="l"/>
            <a:r>
              <a:rPr lang="en-US" sz="3100" dirty="0" smtClean="0">
                <a:solidFill>
                  <a:srgbClr val="00B050"/>
                </a:solidFill>
              </a:rPr>
              <a:t>1</a:t>
            </a:r>
            <a:r>
              <a:rPr lang="en-US" sz="3100" dirty="0">
                <a:solidFill>
                  <a:srgbClr val="00B050"/>
                </a:solidFill>
              </a:rPr>
              <a:t>, </a:t>
            </a:r>
            <a:r>
              <a:rPr lang="en-US" sz="3100" dirty="0" smtClean="0">
                <a:solidFill>
                  <a:srgbClr val="00B050"/>
                </a:solidFill>
              </a:rPr>
              <a:t>∅∅○○</a:t>
            </a:r>
          </a:p>
          <a:p>
            <a:pPr algn="l"/>
            <a:endParaRPr lang="en-US" sz="3100" dirty="0">
              <a:solidFill>
                <a:srgbClr val="00B050"/>
              </a:solidFill>
            </a:endParaRPr>
          </a:p>
          <a:p>
            <a:pPr marL="0" indent="0" algn="l">
              <a:buNone/>
            </a:pPr>
            <a:endParaRPr lang="en-US" sz="3100" dirty="0" smtClean="0">
              <a:solidFill>
                <a:srgbClr val="00B050"/>
              </a:solidFill>
            </a:endParaRPr>
          </a:p>
          <a:p>
            <a:pPr marL="0" indent="0" algn="l">
              <a:buNone/>
            </a:pPr>
            <a:endParaRPr lang="en-US" sz="2400" dirty="0" smtClean="0">
              <a:solidFill>
                <a:srgbClr val="00B050"/>
              </a:solidFill>
            </a:endParaRPr>
          </a:p>
          <a:p>
            <a:pPr marL="0" indent="0" algn="l">
              <a:buNone/>
            </a:pPr>
            <a:endParaRPr lang="en-US" sz="2400" dirty="0">
              <a:solidFill>
                <a:srgbClr val="00B050"/>
              </a:solidFill>
            </a:endParaRPr>
          </a:p>
          <a:p>
            <a:pPr marL="0" indent="0" algn="l">
              <a:buNone/>
            </a:pPr>
            <a:r>
              <a:rPr lang="en-US" sz="2400" dirty="0">
                <a:solidFill>
                  <a:schemeClr val="accent2"/>
                </a:solidFill>
              </a:rPr>
              <a:t/>
            </a:r>
            <a:br>
              <a:rPr lang="en-US" sz="2400" dirty="0">
                <a:solidFill>
                  <a:schemeClr val="accent2"/>
                </a:solidFill>
              </a:rPr>
            </a:br>
            <a:endParaRPr lang="fa-IR" sz="2400" dirty="0" smtClean="0">
              <a:solidFill>
                <a:srgbClr val="00B050"/>
              </a:solidFill>
            </a:endParaRPr>
          </a:p>
          <a:p>
            <a:pPr marL="0" indent="0" algn="l">
              <a:buNone/>
            </a:pPr>
            <a:endParaRPr lang="fa-IR" sz="2400" dirty="0">
              <a:solidFill>
                <a:srgbClr val="00B050"/>
              </a:solidFill>
            </a:endParaRPr>
          </a:p>
          <a:p>
            <a:pPr marL="0" indent="0" algn="l">
              <a:buNone/>
            </a:pPr>
            <a:endParaRPr lang="fa-IR" sz="2400" dirty="0">
              <a:solidFill>
                <a:srgbClr val="00B050"/>
              </a:solidFill>
            </a:endParaRPr>
          </a:p>
        </p:txBody>
      </p:sp>
    </p:spTree>
    <p:extLst>
      <p:ext uri="{BB962C8B-B14F-4D97-AF65-F5344CB8AC3E}">
        <p14:creationId xmlns:p14="http://schemas.microsoft.com/office/powerpoint/2010/main" val="8016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28850"/>
            <a:ext cx="7290054" cy="291606"/>
          </a:xfrm>
        </p:spPr>
        <p:txBody>
          <a:bodyPr>
            <a:normAutofit fontScale="90000"/>
          </a:bodyPr>
          <a:lstStyle/>
          <a:p>
            <a:endParaRPr lang="fa-IR" dirty="0">
              <a:solidFill>
                <a:srgbClr val="00B050"/>
              </a:solidFill>
            </a:endParaRPr>
          </a:p>
        </p:txBody>
      </p:sp>
      <p:sp>
        <p:nvSpPr>
          <p:cNvPr id="3" name="Content Placeholder 2"/>
          <p:cNvSpPr>
            <a:spLocks noGrp="1"/>
          </p:cNvSpPr>
          <p:nvPr>
            <p:ph idx="1"/>
          </p:nvPr>
        </p:nvSpPr>
        <p:spPr>
          <a:xfrm>
            <a:off x="746760" y="699248"/>
            <a:ext cx="8230495" cy="6158752"/>
          </a:xfrm>
        </p:spPr>
        <p:txBody>
          <a:bodyPr>
            <a:noAutofit/>
          </a:bodyPr>
          <a:lstStyle/>
          <a:p>
            <a:pPr marL="0" indent="0" algn="l">
              <a:buNone/>
            </a:pPr>
            <a:r>
              <a:rPr lang="en-US" sz="2400" dirty="0">
                <a:solidFill>
                  <a:schemeClr val="accent2"/>
                </a:solidFill>
              </a:rPr>
              <a:t>good candidates for RAI therapy </a:t>
            </a:r>
            <a:r>
              <a:rPr lang="en-US" sz="2400" dirty="0">
                <a:solidFill>
                  <a:srgbClr val="0070C0"/>
                </a:solidFill>
              </a:rPr>
              <a:t>(</a:t>
            </a:r>
            <a:r>
              <a:rPr lang="en-US" sz="2400" dirty="0" smtClean="0">
                <a:solidFill>
                  <a:srgbClr val="0070C0"/>
                </a:solidFill>
              </a:rPr>
              <a:t>ATA)</a:t>
            </a:r>
          </a:p>
          <a:p>
            <a:pPr marL="0" indent="0" algn="l">
              <a:buNone/>
            </a:pPr>
            <a:r>
              <a:rPr lang="en-US" sz="2400" dirty="0" smtClean="0">
                <a:solidFill>
                  <a:schemeClr val="tx1">
                    <a:lumMod val="85000"/>
                    <a:lumOff val="15000"/>
                  </a:schemeClr>
                </a:solidFill>
              </a:rPr>
              <a:t>Women </a:t>
            </a:r>
            <a:r>
              <a:rPr lang="en-US" sz="2400" dirty="0">
                <a:solidFill>
                  <a:schemeClr val="tx1">
                    <a:lumMod val="85000"/>
                    <a:lumOff val="15000"/>
                  </a:schemeClr>
                </a:solidFill>
              </a:rPr>
              <a:t>planning a </a:t>
            </a:r>
            <a:r>
              <a:rPr lang="en-US" sz="2400" u="sng" dirty="0">
                <a:solidFill>
                  <a:schemeClr val="tx1">
                    <a:lumMod val="85000"/>
                    <a:lumOff val="15000"/>
                  </a:schemeClr>
                </a:solidFill>
              </a:rPr>
              <a:t>pregnancy</a:t>
            </a:r>
            <a:r>
              <a:rPr lang="en-US" sz="2400" dirty="0">
                <a:solidFill>
                  <a:schemeClr val="tx1">
                    <a:lumMod val="85000"/>
                    <a:lumOff val="15000"/>
                  </a:schemeClr>
                </a:solidFill>
              </a:rPr>
              <a:t> in the </a:t>
            </a:r>
            <a:r>
              <a:rPr lang="en-US" sz="2400" u="sng" dirty="0" smtClean="0">
                <a:solidFill>
                  <a:schemeClr val="tx1">
                    <a:lumMod val="85000"/>
                    <a:lumOff val="15000"/>
                  </a:schemeClr>
                </a:solidFill>
              </a:rPr>
              <a:t>future </a:t>
            </a:r>
          </a:p>
          <a:p>
            <a:pPr marL="0" indent="0" algn="l">
              <a:buNone/>
            </a:pPr>
            <a:r>
              <a:rPr lang="en-US" sz="2400" u="sng" dirty="0" smtClean="0">
                <a:solidFill>
                  <a:schemeClr val="tx1">
                    <a:lumMod val="85000"/>
                    <a:lumOff val="15000"/>
                  </a:schemeClr>
                </a:solidFill>
              </a:rPr>
              <a:t>comorbidities</a:t>
            </a:r>
            <a:r>
              <a:rPr lang="en-US" sz="2400" dirty="0" smtClean="0">
                <a:solidFill>
                  <a:schemeClr val="tx1">
                    <a:lumMod val="85000"/>
                    <a:lumOff val="15000"/>
                  </a:schemeClr>
                </a:solidFill>
              </a:rPr>
              <a:t> </a:t>
            </a:r>
            <a:r>
              <a:rPr lang="en-US" sz="2400" dirty="0">
                <a:solidFill>
                  <a:schemeClr val="tx1">
                    <a:lumMod val="85000"/>
                    <a:lumOff val="15000"/>
                  </a:schemeClr>
                </a:solidFill>
              </a:rPr>
              <a:t>increasing surgical </a:t>
            </a:r>
            <a:r>
              <a:rPr lang="en-US" sz="2400" dirty="0" smtClean="0">
                <a:solidFill>
                  <a:schemeClr val="tx1">
                    <a:lumMod val="85000"/>
                    <a:lumOff val="15000"/>
                  </a:schemeClr>
                </a:solidFill>
              </a:rPr>
              <a:t>risk</a:t>
            </a:r>
          </a:p>
          <a:p>
            <a:pPr marL="0" indent="0" algn="l">
              <a:buNone/>
            </a:pPr>
            <a:r>
              <a:rPr lang="en-US" sz="2400" u="sng" dirty="0" smtClean="0">
                <a:solidFill>
                  <a:schemeClr val="tx1">
                    <a:lumMod val="85000"/>
                    <a:lumOff val="15000"/>
                  </a:schemeClr>
                </a:solidFill>
              </a:rPr>
              <a:t>previously </a:t>
            </a:r>
            <a:r>
              <a:rPr lang="en-US" sz="2400" u="sng" dirty="0">
                <a:solidFill>
                  <a:schemeClr val="tx1">
                    <a:lumMod val="85000"/>
                    <a:lumOff val="15000"/>
                  </a:schemeClr>
                </a:solidFill>
              </a:rPr>
              <a:t>operated </a:t>
            </a:r>
            <a:endParaRPr lang="en-US" sz="2400" u="sng"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externally </a:t>
            </a:r>
            <a:r>
              <a:rPr lang="en-US" sz="2400" u="sng" dirty="0" smtClean="0">
                <a:solidFill>
                  <a:schemeClr val="tx1">
                    <a:lumMod val="85000"/>
                    <a:lumOff val="15000"/>
                  </a:schemeClr>
                </a:solidFill>
              </a:rPr>
              <a:t>irradiated necks</a:t>
            </a:r>
          </a:p>
          <a:p>
            <a:pPr marL="0" indent="0" algn="l">
              <a:buNone/>
            </a:pPr>
            <a:r>
              <a:rPr lang="en-US" sz="2400" u="sng" dirty="0" smtClean="0">
                <a:solidFill>
                  <a:schemeClr val="tx1">
                    <a:lumMod val="85000"/>
                    <a:lumOff val="15000"/>
                  </a:schemeClr>
                </a:solidFill>
              </a:rPr>
              <a:t>lack </a:t>
            </a:r>
            <a:r>
              <a:rPr lang="en-US" sz="2400" u="sng" dirty="0">
                <a:solidFill>
                  <a:schemeClr val="tx1">
                    <a:lumMod val="85000"/>
                    <a:lumOff val="15000"/>
                  </a:schemeClr>
                </a:solidFill>
              </a:rPr>
              <a:t>of</a:t>
            </a:r>
            <a:r>
              <a:rPr lang="en-US" sz="2400" dirty="0">
                <a:solidFill>
                  <a:schemeClr val="tx1">
                    <a:lumMod val="85000"/>
                    <a:lumOff val="15000"/>
                  </a:schemeClr>
                </a:solidFill>
              </a:rPr>
              <a:t> access to a </a:t>
            </a:r>
            <a:r>
              <a:rPr lang="en-US" sz="2400" dirty="0" smtClean="0">
                <a:solidFill>
                  <a:schemeClr val="tx1">
                    <a:lumMod val="85000"/>
                    <a:lumOff val="15000"/>
                  </a:schemeClr>
                </a:solidFill>
              </a:rPr>
              <a:t>high-volume </a:t>
            </a:r>
            <a:r>
              <a:rPr lang="en-US" sz="2400" u="sng" dirty="0" smtClean="0">
                <a:solidFill>
                  <a:schemeClr val="tx1">
                    <a:lumMod val="85000"/>
                    <a:lumOff val="15000"/>
                  </a:schemeClr>
                </a:solidFill>
              </a:rPr>
              <a:t>thyroid surgeon</a:t>
            </a:r>
          </a:p>
          <a:p>
            <a:pPr marL="0" indent="0" algn="l">
              <a:buNone/>
            </a:pPr>
            <a:r>
              <a:rPr lang="en-US" sz="2400" u="sng" dirty="0" smtClean="0">
                <a:solidFill>
                  <a:schemeClr val="tx1">
                    <a:lumMod val="85000"/>
                    <a:lumOff val="15000"/>
                  </a:schemeClr>
                </a:solidFill>
              </a:rPr>
              <a:t>contraindications to ATD </a:t>
            </a:r>
            <a:r>
              <a:rPr lang="en-US" sz="2400" dirty="0">
                <a:solidFill>
                  <a:schemeClr val="tx1">
                    <a:lumMod val="85000"/>
                    <a:lumOff val="15000"/>
                  </a:schemeClr>
                </a:solidFill>
              </a:rPr>
              <a:t>use </a:t>
            </a:r>
            <a:endParaRPr lang="en-US" sz="2400" dirty="0" smtClean="0">
              <a:solidFill>
                <a:schemeClr val="tx1">
                  <a:lumMod val="85000"/>
                  <a:lumOff val="15000"/>
                </a:schemeClr>
              </a:solidFill>
            </a:endParaRPr>
          </a:p>
          <a:p>
            <a:pPr marL="0" indent="0" algn="l">
              <a:buNone/>
            </a:pPr>
            <a:r>
              <a:rPr lang="en-US" sz="2400" u="sng" dirty="0" smtClean="0">
                <a:solidFill>
                  <a:schemeClr val="tx1">
                    <a:lumMod val="85000"/>
                    <a:lumOff val="15000"/>
                  </a:schemeClr>
                </a:solidFill>
              </a:rPr>
              <a:t>failure</a:t>
            </a:r>
            <a:r>
              <a:rPr lang="en-US" sz="2400" dirty="0" smtClean="0">
                <a:solidFill>
                  <a:schemeClr val="tx1">
                    <a:lumMod val="85000"/>
                    <a:lumOff val="15000"/>
                  </a:schemeClr>
                </a:solidFill>
              </a:rPr>
              <a:t> </a:t>
            </a:r>
            <a:r>
              <a:rPr lang="en-US" sz="2400" dirty="0">
                <a:solidFill>
                  <a:schemeClr val="tx1">
                    <a:lumMod val="85000"/>
                    <a:lumOff val="15000"/>
                  </a:schemeClr>
                </a:solidFill>
              </a:rPr>
              <a:t>to achieve </a:t>
            </a:r>
            <a:r>
              <a:rPr lang="en-US" sz="2400" u="sng" dirty="0" err="1">
                <a:solidFill>
                  <a:schemeClr val="tx1">
                    <a:lumMod val="85000"/>
                    <a:lumOff val="15000"/>
                  </a:schemeClr>
                </a:solidFill>
              </a:rPr>
              <a:t>euthyroidism</a:t>
            </a:r>
            <a:r>
              <a:rPr lang="en-US" sz="2400" dirty="0">
                <a:solidFill>
                  <a:schemeClr val="tx1">
                    <a:lumMod val="85000"/>
                    <a:lumOff val="15000"/>
                  </a:schemeClr>
                </a:solidFill>
              </a:rPr>
              <a:t> </a:t>
            </a:r>
            <a:r>
              <a:rPr lang="en-US" sz="2400" dirty="0" smtClean="0">
                <a:solidFill>
                  <a:schemeClr val="tx1">
                    <a:lumMod val="85000"/>
                    <a:lumOff val="15000"/>
                  </a:schemeClr>
                </a:solidFill>
              </a:rPr>
              <a:t>during treatment </a:t>
            </a:r>
            <a:r>
              <a:rPr lang="en-US" sz="2400" dirty="0">
                <a:solidFill>
                  <a:schemeClr val="tx1">
                    <a:lumMod val="85000"/>
                    <a:lumOff val="15000"/>
                  </a:schemeClr>
                </a:solidFill>
              </a:rPr>
              <a:t>with </a:t>
            </a:r>
            <a:r>
              <a:rPr lang="en-US" sz="2400" u="sng" dirty="0" smtClean="0">
                <a:solidFill>
                  <a:schemeClr val="tx1">
                    <a:lumMod val="85000"/>
                    <a:lumOff val="15000"/>
                  </a:schemeClr>
                </a:solidFill>
              </a:rPr>
              <a:t>ATDs</a:t>
            </a:r>
            <a:r>
              <a:rPr lang="en-US" sz="2400" dirty="0" smtClean="0">
                <a:solidFill>
                  <a:schemeClr val="tx1">
                    <a:lumMod val="85000"/>
                    <a:lumOff val="15000"/>
                  </a:schemeClr>
                </a:solidFill>
              </a:rPr>
              <a:t> </a:t>
            </a:r>
          </a:p>
          <a:p>
            <a:pPr marL="0" indent="0" algn="l">
              <a:buNone/>
            </a:pPr>
            <a:r>
              <a:rPr lang="en-US" sz="2400" u="sng" dirty="0" smtClean="0">
                <a:solidFill>
                  <a:schemeClr val="tx1">
                    <a:lumMod val="85000"/>
                    <a:lumOff val="15000"/>
                  </a:schemeClr>
                </a:solidFill>
              </a:rPr>
              <a:t>periodic </a:t>
            </a:r>
            <a:r>
              <a:rPr lang="en-US" sz="2400" u="sng" dirty="0" err="1" smtClean="0">
                <a:solidFill>
                  <a:schemeClr val="tx1">
                    <a:lumMod val="85000"/>
                    <a:lumOff val="15000"/>
                  </a:schemeClr>
                </a:solidFill>
              </a:rPr>
              <a:t>thyrotoxic</a:t>
            </a:r>
            <a:r>
              <a:rPr lang="en-US" sz="2400" u="sng" dirty="0">
                <a:solidFill>
                  <a:schemeClr val="tx1">
                    <a:lumMod val="85000"/>
                    <a:lumOff val="15000"/>
                  </a:schemeClr>
                </a:solidFill>
              </a:rPr>
              <a:t> </a:t>
            </a:r>
            <a:r>
              <a:rPr lang="en-US" sz="2400" u="sng" dirty="0" smtClean="0">
                <a:solidFill>
                  <a:schemeClr val="tx1">
                    <a:lumMod val="85000"/>
                    <a:lumOff val="15000"/>
                  </a:schemeClr>
                </a:solidFill>
              </a:rPr>
              <a:t>hypokalemic paralysis</a:t>
            </a:r>
          </a:p>
          <a:p>
            <a:pPr marL="0" indent="0" algn="l">
              <a:buNone/>
            </a:pPr>
            <a:r>
              <a:rPr lang="en-US" sz="2400" dirty="0" smtClean="0">
                <a:solidFill>
                  <a:schemeClr val="tx1">
                    <a:lumMod val="85000"/>
                    <a:lumOff val="15000"/>
                  </a:schemeClr>
                </a:solidFill>
              </a:rPr>
              <a:t>right </a:t>
            </a:r>
            <a:r>
              <a:rPr lang="en-US" sz="2400" dirty="0">
                <a:solidFill>
                  <a:schemeClr val="tx1">
                    <a:lumMod val="85000"/>
                    <a:lumOff val="15000"/>
                  </a:schemeClr>
                </a:solidFill>
              </a:rPr>
              <a:t>heart </a:t>
            </a:r>
            <a:r>
              <a:rPr lang="en-US" sz="2400" dirty="0" smtClean="0">
                <a:solidFill>
                  <a:schemeClr val="tx1">
                    <a:lumMod val="85000"/>
                    <a:lumOff val="15000"/>
                  </a:schemeClr>
                </a:solidFill>
              </a:rPr>
              <a:t>failure </a:t>
            </a:r>
            <a:r>
              <a:rPr lang="en-US" sz="2400" dirty="0">
                <a:solidFill>
                  <a:schemeClr val="tx1">
                    <a:lumMod val="85000"/>
                    <a:lumOff val="15000"/>
                  </a:schemeClr>
                </a:solidFill>
              </a:rPr>
              <a:t>&amp;</a:t>
            </a:r>
            <a:r>
              <a:rPr lang="en-US" sz="2400" dirty="0" smtClean="0">
                <a:solidFill>
                  <a:schemeClr val="tx1">
                    <a:lumMod val="85000"/>
                    <a:lumOff val="15000"/>
                  </a:schemeClr>
                </a:solidFill>
              </a:rPr>
              <a:t> pulmonary</a:t>
            </a:r>
            <a:r>
              <a:rPr lang="en-US" sz="2400" dirty="0">
                <a:solidFill>
                  <a:schemeClr val="tx1">
                    <a:lumMod val="85000"/>
                    <a:lumOff val="15000"/>
                  </a:schemeClr>
                </a:solidFill>
              </a:rPr>
              <a:t> </a:t>
            </a:r>
            <a:r>
              <a:rPr lang="en-US" sz="2400" dirty="0" smtClean="0">
                <a:solidFill>
                  <a:schemeClr val="tx1">
                    <a:lumMod val="85000"/>
                    <a:lumOff val="15000"/>
                  </a:schemeClr>
                </a:solidFill>
              </a:rPr>
              <a:t>hypertension</a:t>
            </a:r>
          </a:p>
          <a:p>
            <a:pPr marL="0" indent="0" algn="l">
              <a:buNone/>
            </a:pPr>
            <a:r>
              <a:rPr lang="en-US" sz="2400" dirty="0" smtClean="0">
                <a:solidFill>
                  <a:schemeClr val="tx1">
                    <a:lumMod val="85000"/>
                    <a:lumOff val="15000"/>
                  </a:schemeClr>
                </a:solidFill>
              </a:rPr>
              <a:t>congestive </a:t>
            </a:r>
            <a:r>
              <a:rPr lang="en-US" sz="2400" dirty="0">
                <a:solidFill>
                  <a:schemeClr val="tx1">
                    <a:lumMod val="85000"/>
                    <a:lumOff val="15000"/>
                  </a:schemeClr>
                </a:solidFill>
              </a:rPr>
              <a:t>heart </a:t>
            </a:r>
            <a:r>
              <a:rPr lang="en-US" sz="2400" dirty="0" smtClean="0">
                <a:solidFill>
                  <a:schemeClr val="tx1">
                    <a:lumMod val="85000"/>
                    <a:lumOff val="15000"/>
                  </a:schemeClr>
                </a:solidFill>
              </a:rPr>
              <a:t>failure</a:t>
            </a:r>
            <a:endParaRPr lang="fa-IR" sz="2400" dirty="0">
              <a:solidFill>
                <a:schemeClr val="tx1">
                  <a:lumMod val="85000"/>
                  <a:lumOff val="15000"/>
                </a:schemeClr>
              </a:solidFill>
            </a:endParaRPr>
          </a:p>
        </p:txBody>
      </p:sp>
    </p:spTree>
    <p:extLst>
      <p:ext uri="{BB962C8B-B14F-4D97-AF65-F5344CB8AC3E}">
        <p14:creationId xmlns:p14="http://schemas.microsoft.com/office/powerpoint/2010/main" val="27059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54861"/>
          </a:xfrm>
        </p:spPr>
        <p:txBody>
          <a:bodyPr/>
          <a:lstStyle/>
          <a:p>
            <a:endParaRPr lang="fa-IR" dirty="0"/>
          </a:p>
        </p:txBody>
      </p:sp>
      <p:sp>
        <p:nvSpPr>
          <p:cNvPr id="3" name="Content Placeholder 2"/>
          <p:cNvSpPr>
            <a:spLocks noGrp="1"/>
          </p:cNvSpPr>
          <p:nvPr>
            <p:ph idx="1"/>
          </p:nvPr>
        </p:nvSpPr>
        <p:spPr>
          <a:xfrm>
            <a:off x="768096" y="1816274"/>
            <a:ext cx="7868600" cy="4549453"/>
          </a:xfrm>
        </p:spPr>
        <p:txBody>
          <a:bodyPr/>
          <a:lstStyle/>
          <a:p>
            <a:pPr algn="l"/>
            <a:r>
              <a:rPr lang="en-US" sz="2400" dirty="0"/>
              <a:t>RECOMMENDATION 7 of </a:t>
            </a:r>
            <a:r>
              <a:rPr lang="en-US" sz="2400" dirty="0">
                <a:solidFill>
                  <a:schemeClr val="accent2"/>
                </a:solidFill>
              </a:rPr>
              <a:t>ATA</a:t>
            </a:r>
            <a:r>
              <a:rPr lang="fa-IR" sz="2400" dirty="0"/>
              <a:t> </a:t>
            </a:r>
            <a:endParaRPr lang="en-US" sz="2400" dirty="0"/>
          </a:p>
          <a:p>
            <a:pPr algn="l"/>
            <a:r>
              <a:rPr lang="en-US" sz="2400" dirty="0"/>
              <a:t>Medical therapy of </a:t>
            </a:r>
            <a:r>
              <a:rPr lang="en-US" sz="2400" u="sng" dirty="0"/>
              <a:t>any comorbid conditions </a:t>
            </a:r>
            <a:r>
              <a:rPr lang="en-US" sz="2400" dirty="0"/>
              <a:t>should be optimized </a:t>
            </a:r>
            <a:r>
              <a:rPr lang="en-US" sz="2400" u="sng" dirty="0"/>
              <a:t>prior to RAI </a:t>
            </a:r>
            <a:r>
              <a:rPr lang="en-US" sz="2400" dirty="0"/>
              <a:t>therapy.</a:t>
            </a:r>
          </a:p>
          <a:p>
            <a:pPr algn="l"/>
            <a:r>
              <a:rPr lang="en-US" sz="2400" dirty="0">
                <a:solidFill>
                  <a:schemeClr val="accent2"/>
                </a:solidFill>
              </a:rPr>
              <a:t>Strong recommendation, low-quality evidence</a:t>
            </a:r>
            <a:r>
              <a:rPr lang="en-US" sz="2400" dirty="0"/>
              <a:t>.</a:t>
            </a:r>
            <a:endParaRPr lang="fa-IR" sz="2400" dirty="0"/>
          </a:p>
          <a:p>
            <a:pPr marL="0" indent="0" algn="l">
              <a:buNone/>
            </a:pPr>
            <a:endParaRPr lang="fa-IR" sz="2400" dirty="0">
              <a:solidFill>
                <a:srgbClr val="00B050"/>
              </a:solidFill>
            </a:endParaRPr>
          </a:p>
          <a:p>
            <a:pPr marL="0" indent="0" algn="l">
              <a:buNone/>
            </a:pPr>
            <a:endParaRPr lang="fa-IR" sz="1600" dirty="0">
              <a:solidFill>
                <a:srgbClr val="00B050"/>
              </a:solidFill>
            </a:endParaRPr>
          </a:p>
          <a:p>
            <a:pPr marL="0" indent="0" algn="l">
              <a:buNone/>
            </a:pPr>
            <a:endParaRPr lang="en-US" sz="1600" dirty="0">
              <a:solidFill>
                <a:srgbClr val="00B050"/>
              </a:solidFill>
            </a:endParaRPr>
          </a:p>
          <a:p>
            <a:endParaRPr lang="fa-IR" dirty="0"/>
          </a:p>
        </p:txBody>
      </p:sp>
    </p:spTree>
    <p:extLst>
      <p:ext uri="{BB962C8B-B14F-4D97-AF65-F5344CB8AC3E}">
        <p14:creationId xmlns:p14="http://schemas.microsoft.com/office/powerpoint/2010/main" val="2671417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23397"/>
          </a:xfrm>
        </p:spPr>
        <p:txBody>
          <a:bodyPr>
            <a:normAutofit fontScale="90000"/>
          </a:bodyPr>
          <a:lstStyle/>
          <a:p>
            <a:endParaRPr lang="fa-IR" dirty="0"/>
          </a:p>
        </p:txBody>
      </p:sp>
      <p:sp>
        <p:nvSpPr>
          <p:cNvPr id="3" name="Content Placeholder 2"/>
          <p:cNvSpPr>
            <a:spLocks noGrp="1"/>
          </p:cNvSpPr>
          <p:nvPr>
            <p:ph idx="1"/>
          </p:nvPr>
        </p:nvSpPr>
        <p:spPr>
          <a:xfrm>
            <a:off x="607671" y="1001210"/>
            <a:ext cx="8356921" cy="5308150"/>
          </a:xfrm>
        </p:spPr>
        <p:txBody>
          <a:bodyPr>
            <a:normAutofit/>
          </a:bodyPr>
          <a:lstStyle/>
          <a:p>
            <a:pPr algn="l"/>
            <a:r>
              <a:rPr lang="en-US" sz="2400" dirty="0"/>
              <a:t>Recommendations </a:t>
            </a:r>
            <a:r>
              <a:rPr lang="en-US" sz="2400" dirty="0" smtClean="0"/>
              <a:t>18 </a:t>
            </a:r>
            <a:r>
              <a:rPr lang="en-US" sz="2400" dirty="0"/>
              <a:t>of </a:t>
            </a:r>
            <a:r>
              <a:rPr lang="en-US" sz="2400" dirty="0">
                <a:solidFill>
                  <a:srgbClr val="00B050"/>
                </a:solidFill>
              </a:rPr>
              <a:t>ETA</a:t>
            </a:r>
          </a:p>
          <a:p>
            <a:pPr algn="l"/>
            <a:r>
              <a:rPr lang="en-US" sz="2400" u="sng" dirty="0" smtClean="0"/>
              <a:t>Verbal </a:t>
            </a:r>
            <a:r>
              <a:rPr lang="en-US" sz="2400" dirty="0"/>
              <a:t>as well as </a:t>
            </a:r>
            <a:r>
              <a:rPr lang="en-US" sz="2400" u="sng" dirty="0"/>
              <a:t>written information </a:t>
            </a:r>
            <a:r>
              <a:rPr lang="en-US" sz="2400" dirty="0"/>
              <a:t>on all aspects </a:t>
            </a:r>
            <a:r>
              <a:rPr lang="en-US" sz="2400" dirty="0" smtClean="0"/>
              <a:t>of efficacy an potential </a:t>
            </a:r>
            <a:r>
              <a:rPr lang="en-US" sz="2400" u="sng" dirty="0"/>
              <a:t>side-effects of RAI </a:t>
            </a:r>
            <a:r>
              <a:rPr lang="en-US" sz="2400" dirty="0" smtClean="0"/>
              <a:t>therapy should </a:t>
            </a:r>
            <a:r>
              <a:rPr lang="en-US" sz="2400" dirty="0"/>
              <a:t>be provided. </a:t>
            </a:r>
            <a:r>
              <a:rPr lang="en-US" sz="2400" dirty="0">
                <a:solidFill>
                  <a:srgbClr val="00B050"/>
                </a:solidFill>
              </a:rPr>
              <a:t>1, </a:t>
            </a:r>
            <a:r>
              <a:rPr lang="en-US" sz="2400" dirty="0" smtClean="0">
                <a:solidFill>
                  <a:srgbClr val="00B050"/>
                </a:solidFill>
              </a:rPr>
              <a:t>∅∅○○</a:t>
            </a:r>
          </a:p>
          <a:p>
            <a:pPr algn="l"/>
            <a:endParaRPr lang="en-US" sz="2400" dirty="0">
              <a:solidFill>
                <a:srgbClr val="00B050"/>
              </a:solidFill>
            </a:endParaRPr>
          </a:p>
          <a:p>
            <a:pPr algn="l"/>
            <a:r>
              <a:rPr lang="en-US" sz="2400" dirty="0"/>
              <a:t>Recommendations 10 of </a:t>
            </a:r>
            <a:r>
              <a:rPr lang="en-US" sz="2400" dirty="0" smtClean="0">
                <a:solidFill>
                  <a:schemeClr val="accent2"/>
                </a:solidFill>
              </a:rPr>
              <a:t>ATA</a:t>
            </a:r>
            <a:endParaRPr lang="en-US" sz="2400" dirty="0" smtClean="0">
              <a:solidFill>
                <a:srgbClr val="00B050"/>
              </a:solidFill>
            </a:endParaRPr>
          </a:p>
          <a:p>
            <a:pPr algn="l"/>
            <a:r>
              <a:rPr lang="en-US" sz="2400" dirty="0" smtClean="0"/>
              <a:t>The </a:t>
            </a:r>
            <a:r>
              <a:rPr lang="en-US" sz="2400" dirty="0"/>
              <a:t>physician administering RAI should provide </a:t>
            </a:r>
            <a:r>
              <a:rPr lang="en-US" sz="2400" u="sng" dirty="0"/>
              <a:t>written advice </a:t>
            </a:r>
            <a:r>
              <a:rPr lang="en-US" sz="2400" dirty="0"/>
              <a:t>concerning radiation safety precautions following treatment. If the precautions cannot be followed, alternative therapy should be selected.</a:t>
            </a:r>
          </a:p>
          <a:p>
            <a:pPr algn="l"/>
            <a:r>
              <a:rPr lang="en-US" sz="2400" dirty="0">
                <a:solidFill>
                  <a:schemeClr val="accent2"/>
                </a:solidFill>
              </a:rPr>
              <a:t>Strong recommendation, low-quality evidence.</a:t>
            </a:r>
            <a:endParaRPr lang="fa-IR" sz="2400" dirty="0">
              <a:solidFill>
                <a:schemeClr val="accent2"/>
              </a:solidFill>
            </a:endParaRPr>
          </a:p>
          <a:p>
            <a:pPr algn="l"/>
            <a:endParaRPr lang="en-US" sz="2400" dirty="0" smtClean="0">
              <a:solidFill>
                <a:srgbClr val="00B050"/>
              </a:solidFill>
            </a:endParaRPr>
          </a:p>
          <a:p>
            <a:pPr algn="l"/>
            <a:endParaRPr lang="en-US" sz="2400" dirty="0">
              <a:solidFill>
                <a:srgbClr val="00B050"/>
              </a:solidFill>
            </a:endParaRPr>
          </a:p>
          <a:p>
            <a:pPr algn="l"/>
            <a:endParaRPr lang="en-US" sz="2400" dirty="0" smtClean="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1484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52333"/>
          </a:xfrm>
        </p:spPr>
        <p:txBody>
          <a:bodyPr>
            <a:normAutofit fontScale="90000"/>
          </a:bodyPr>
          <a:lstStyle/>
          <a:p>
            <a:endParaRPr lang="en-US" dirty="0"/>
          </a:p>
        </p:txBody>
      </p:sp>
      <p:sp>
        <p:nvSpPr>
          <p:cNvPr id="3" name="Content Placeholder 2"/>
          <p:cNvSpPr>
            <a:spLocks noGrp="1"/>
          </p:cNvSpPr>
          <p:nvPr>
            <p:ph idx="1"/>
          </p:nvPr>
        </p:nvSpPr>
        <p:spPr>
          <a:xfrm>
            <a:off x="625033" y="1284790"/>
            <a:ext cx="8229599" cy="5024570"/>
          </a:xfrm>
        </p:spPr>
        <p:txBody>
          <a:bodyPr>
            <a:normAutofit/>
          </a:bodyPr>
          <a:lstStyle/>
          <a:p>
            <a:pPr marL="0" indent="0" algn="l">
              <a:buNone/>
            </a:pPr>
            <a:r>
              <a:rPr lang="en-US" sz="2400" dirty="0">
                <a:solidFill>
                  <a:srgbClr val="00B050"/>
                </a:solidFill>
              </a:rPr>
              <a:t>Adverse Effects of RAI </a:t>
            </a:r>
            <a:r>
              <a:rPr lang="en-US" sz="2400" dirty="0" smtClean="0">
                <a:solidFill>
                  <a:srgbClr val="00B050"/>
                </a:solidFill>
              </a:rPr>
              <a:t>Therapy</a:t>
            </a:r>
          </a:p>
          <a:p>
            <a:pPr marL="0" indent="0" algn="l">
              <a:buNone/>
            </a:pPr>
            <a:r>
              <a:rPr lang="en-US" sz="2400" dirty="0" smtClean="0">
                <a:solidFill>
                  <a:schemeClr val="tx1">
                    <a:lumMod val="85000"/>
                    <a:lumOff val="15000"/>
                  </a:schemeClr>
                </a:solidFill>
              </a:rPr>
              <a:t>    thyroid pain</a:t>
            </a:r>
          </a:p>
          <a:p>
            <a:pPr marL="0" indent="0" algn="l">
              <a:buNone/>
            </a:pPr>
            <a:r>
              <a:rPr lang="en-US" sz="2400" dirty="0" smtClean="0">
                <a:solidFill>
                  <a:schemeClr val="tx1">
                    <a:lumMod val="85000"/>
                    <a:lumOff val="15000"/>
                  </a:schemeClr>
                </a:solidFill>
              </a:rPr>
              <a:t>    swelling</a:t>
            </a:r>
          </a:p>
          <a:p>
            <a:pPr marL="0" indent="0" algn="l">
              <a:buNone/>
            </a:pPr>
            <a:r>
              <a:rPr lang="en-US" sz="2400" dirty="0" smtClean="0">
                <a:solidFill>
                  <a:schemeClr val="tx1">
                    <a:lumMod val="85000"/>
                    <a:lumOff val="15000"/>
                  </a:schemeClr>
                </a:solidFill>
              </a:rPr>
              <a:t>    </a:t>
            </a:r>
            <a:r>
              <a:rPr lang="en-US" sz="2400" dirty="0" err="1" smtClean="0">
                <a:solidFill>
                  <a:schemeClr val="tx1">
                    <a:lumMod val="85000"/>
                    <a:lumOff val="15000"/>
                  </a:schemeClr>
                </a:solidFill>
              </a:rPr>
              <a:t>sialoadenitis</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There </a:t>
            </a:r>
            <a:r>
              <a:rPr lang="en-US" sz="2400" dirty="0">
                <a:solidFill>
                  <a:schemeClr val="tx1">
                    <a:lumMod val="85000"/>
                    <a:lumOff val="15000"/>
                  </a:schemeClr>
                </a:solidFill>
              </a:rPr>
              <a:t>is </a:t>
            </a:r>
            <a:r>
              <a:rPr lang="en-US" sz="2400" u="sng" dirty="0" smtClean="0">
                <a:solidFill>
                  <a:schemeClr val="tx1">
                    <a:lumMod val="85000"/>
                    <a:lumOff val="15000"/>
                  </a:schemeClr>
                </a:solidFill>
              </a:rPr>
              <a:t>neither evidence </a:t>
            </a:r>
            <a:r>
              <a:rPr lang="en-US" sz="2400" dirty="0">
                <a:solidFill>
                  <a:schemeClr val="tx1">
                    <a:lumMod val="85000"/>
                    <a:lumOff val="15000"/>
                  </a:schemeClr>
                </a:solidFill>
              </a:rPr>
              <a:t>of increased </a:t>
            </a:r>
            <a:r>
              <a:rPr lang="en-US" sz="2400" u="sng" dirty="0">
                <a:solidFill>
                  <a:schemeClr val="tx1">
                    <a:lumMod val="85000"/>
                    <a:lumOff val="15000"/>
                  </a:schemeClr>
                </a:solidFill>
              </a:rPr>
              <a:t>thyroid cancer</a:t>
            </a:r>
            <a:r>
              <a:rPr lang="en-US" sz="2400" dirty="0">
                <a:solidFill>
                  <a:schemeClr val="tx1">
                    <a:lumMod val="85000"/>
                    <a:lumOff val="15000"/>
                  </a:schemeClr>
                </a:solidFill>
              </a:rPr>
              <a:t> nor total </a:t>
            </a:r>
            <a:r>
              <a:rPr lang="en-US" sz="2400" dirty="0" smtClean="0">
                <a:solidFill>
                  <a:schemeClr val="tx1">
                    <a:lumMod val="85000"/>
                    <a:lumOff val="15000"/>
                  </a:schemeClr>
                </a:solidFill>
              </a:rPr>
              <a:t>cancer mortality </a:t>
            </a:r>
            <a:r>
              <a:rPr lang="en-US" sz="2400" dirty="0">
                <a:solidFill>
                  <a:schemeClr val="tx1">
                    <a:lumMod val="85000"/>
                    <a:lumOff val="15000"/>
                  </a:schemeClr>
                </a:solidFill>
              </a:rPr>
              <a:t>following RAI therapy [</a:t>
            </a:r>
            <a:r>
              <a:rPr lang="en-US" sz="2400" dirty="0">
                <a:solidFill>
                  <a:srgbClr val="FF3300"/>
                </a:solidFill>
              </a:rPr>
              <a:t>103</a:t>
            </a:r>
            <a:r>
              <a:rPr lang="en-US" sz="2400" dirty="0">
                <a:solidFill>
                  <a:schemeClr val="tx1">
                    <a:lumMod val="85000"/>
                    <a:lumOff val="15000"/>
                  </a:schemeClr>
                </a:solidFill>
              </a:rPr>
              <a:t>].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Post therapy </a:t>
            </a:r>
            <a:r>
              <a:rPr lang="en-US" sz="2400" u="sng" dirty="0" smtClean="0">
                <a:solidFill>
                  <a:schemeClr val="tx1">
                    <a:lumMod val="85000"/>
                    <a:lumOff val="15000"/>
                  </a:schemeClr>
                </a:solidFill>
              </a:rPr>
              <a:t>thyroid storm </a:t>
            </a:r>
            <a:r>
              <a:rPr lang="en-US" sz="2400" dirty="0" smtClean="0">
                <a:solidFill>
                  <a:schemeClr val="tx1">
                    <a:lumMod val="85000"/>
                    <a:lumOff val="15000"/>
                  </a:schemeClr>
                </a:solidFill>
              </a:rPr>
              <a:t>is extremely </a:t>
            </a:r>
            <a:r>
              <a:rPr lang="en-US" sz="2400" u="sng" dirty="0" smtClean="0">
                <a:solidFill>
                  <a:schemeClr val="tx1">
                    <a:lumMod val="85000"/>
                    <a:lumOff val="15000"/>
                  </a:schemeClr>
                </a:solidFill>
              </a:rPr>
              <a:t>rare</a:t>
            </a:r>
            <a:r>
              <a:rPr lang="en-US" sz="2400" dirty="0" smtClean="0">
                <a:solidFill>
                  <a:schemeClr val="tx1">
                    <a:lumMod val="85000"/>
                    <a:lumOff val="15000"/>
                  </a:schemeClr>
                </a:solidFill>
              </a:rPr>
              <a:t>.</a:t>
            </a:r>
            <a:endParaRPr lang="fa-IR" sz="2400" dirty="0">
              <a:solidFill>
                <a:schemeClr val="tx1">
                  <a:lumMod val="85000"/>
                  <a:lumOff val="15000"/>
                </a:schemeClr>
              </a:solidFill>
            </a:endParaRPr>
          </a:p>
        </p:txBody>
      </p:sp>
    </p:spTree>
    <p:extLst>
      <p:ext uri="{BB962C8B-B14F-4D97-AF65-F5344CB8AC3E}">
        <p14:creationId xmlns:p14="http://schemas.microsoft.com/office/powerpoint/2010/main" val="294331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634032" cy="1499616"/>
          </a:xfrm>
        </p:spPr>
        <p:txBody>
          <a:bodyPr>
            <a:noAutofit/>
          </a:bodyPr>
          <a:lstStyle/>
          <a:p>
            <a:r>
              <a:rPr lang="en-US" sz="2800" dirty="0">
                <a:hlinkClick r:id="rId2" tooltip="JAMA."/>
              </a:rPr>
              <a:t>JAMA.</a:t>
            </a:r>
            <a:r>
              <a:rPr lang="en-US" sz="2800" dirty="0"/>
              <a:t> </a:t>
            </a:r>
            <a:r>
              <a:rPr lang="en-US" sz="2800" dirty="0" smtClean="0"/>
              <a:t>1998</a:t>
            </a:r>
            <a:r>
              <a:rPr lang="en-US" sz="2800" dirty="0"/>
              <a:t/>
            </a:r>
            <a:br>
              <a:rPr lang="en-US" sz="2800" dirty="0"/>
            </a:br>
            <a:r>
              <a:rPr lang="en-US" sz="2800" b="1" dirty="0"/>
              <a:t>Cancer mortality following treatment for adult hyperthyroidism. Cooperative Thyrotoxicosis Therapy Follow-up Study Group.</a:t>
            </a:r>
          </a:p>
        </p:txBody>
      </p:sp>
      <p:sp>
        <p:nvSpPr>
          <p:cNvPr id="3" name="Content Placeholder 2"/>
          <p:cNvSpPr>
            <a:spLocks noGrp="1"/>
          </p:cNvSpPr>
          <p:nvPr>
            <p:ph idx="1"/>
          </p:nvPr>
        </p:nvSpPr>
        <p:spPr>
          <a:xfrm>
            <a:off x="768096" y="2286000"/>
            <a:ext cx="7927330" cy="4023360"/>
          </a:xfrm>
        </p:spPr>
        <p:txBody>
          <a:bodyPr>
            <a:normAutofit lnSpcReduction="10000"/>
          </a:bodyPr>
          <a:lstStyle/>
          <a:p>
            <a:pPr algn="l"/>
            <a:r>
              <a:rPr lang="en-US" u="sng" dirty="0"/>
              <a:t>High-dose iodine 131 </a:t>
            </a:r>
            <a:r>
              <a:rPr lang="en-US" dirty="0"/>
              <a:t>is the treatment of </a:t>
            </a:r>
            <a:r>
              <a:rPr lang="en-US" u="sng" dirty="0"/>
              <a:t>choice</a:t>
            </a:r>
            <a:r>
              <a:rPr lang="en-US" dirty="0"/>
              <a:t> in the United States for most adults with hyperthyroid disease. Although there is little evidence to link therapeutic (131)I to the development of cancer, its extensive medical use indicates the need for additional evaluation.</a:t>
            </a:r>
          </a:p>
          <a:p>
            <a:pPr algn="l"/>
            <a:r>
              <a:rPr lang="en-US" b="1" dirty="0"/>
              <a:t>OBJECTIVE: </a:t>
            </a:r>
          </a:p>
          <a:p>
            <a:pPr algn="l"/>
            <a:r>
              <a:rPr lang="en-US" dirty="0"/>
              <a:t>To </a:t>
            </a:r>
            <a:r>
              <a:rPr lang="en-US" u="sng" dirty="0"/>
              <a:t>evaluate cancer mortality </a:t>
            </a:r>
            <a:r>
              <a:rPr lang="en-US" dirty="0"/>
              <a:t>among hyperthyroid patients, particularly after (131)I treatment.</a:t>
            </a:r>
          </a:p>
          <a:p>
            <a:pPr algn="l"/>
            <a:r>
              <a:rPr lang="en-US" b="1" dirty="0"/>
              <a:t>DESIGN: </a:t>
            </a:r>
          </a:p>
          <a:p>
            <a:pPr algn="l"/>
            <a:r>
              <a:rPr lang="en-US" dirty="0"/>
              <a:t>A </a:t>
            </a:r>
            <a:r>
              <a:rPr lang="en-US" u="sng" dirty="0"/>
              <a:t>retrospective cohort </a:t>
            </a:r>
            <a:r>
              <a:rPr lang="en-US" dirty="0"/>
              <a:t>study.</a:t>
            </a:r>
          </a:p>
          <a:p>
            <a:pPr algn="l"/>
            <a:r>
              <a:rPr lang="en-US" b="1" dirty="0"/>
              <a:t>SETTING: </a:t>
            </a:r>
          </a:p>
          <a:p>
            <a:pPr algn="l"/>
            <a:r>
              <a:rPr lang="en-US" u="sng" dirty="0"/>
              <a:t>Twenty-five clinics </a:t>
            </a:r>
            <a:r>
              <a:rPr lang="en-US" dirty="0"/>
              <a:t>in the United States and 1 clinic in England.</a:t>
            </a:r>
          </a:p>
          <a:p>
            <a:pPr algn="l"/>
            <a:endParaRPr lang="en-US" dirty="0"/>
          </a:p>
        </p:txBody>
      </p:sp>
    </p:spTree>
    <p:extLst>
      <p:ext uri="{BB962C8B-B14F-4D97-AF65-F5344CB8AC3E}">
        <p14:creationId xmlns:p14="http://schemas.microsoft.com/office/powerpoint/2010/main" val="8381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15448"/>
          </a:xfrm>
        </p:spPr>
        <p:txBody>
          <a:bodyPr>
            <a:normAutofit fontScale="90000"/>
          </a:bodyPr>
          <a:lstStyle/>
          <a:p>
            <a:endParaRPr lang="en-US" dirty="0"/>
          </a:p>
        </p:txBody>
      </p:sp>
      <p:sp>
        <p:nvSpPr>
          <p:cNvPr id="3" name="Content Placeholder 2"/>
          <p:cNvSpPr>
            <a:spLocks noGrp="1"/>
          </p:cNvSpPr>
          <p:nvPr>
            <p:ph idx="1"/>
          </p:nvPr>
        </p:nvSpPr>
        <p:spPr>
          <a:xfrm>
            <a:off x="768096" y="1293962"/>
            <a:ext cx="7996342" cy="5015398"/>
          </a:xfrm>
        </p:spPr>
        <p:txBody>
          <a:bodyPr>
            <a:normAutofit fontScale="92500"/>
          </a:bodyPr>
          <a:lstStyle/>
          <a:p>
            <a:pPr algn="l"/>
            <a:r>
              <a:rPr lang="en-US" dirty="0"/>
              <a:t>A total of </a:t>
            </a:r>
            <a:r>
              <a:rPr lang="en-US" u="sng" dirty="0"/>
              <a:t>35 593 hyperthyroid </a:t>
            </a:r>
            <a:r>
              <a:rPr lang="en-US" dirty="0"/>
              <a:t>patients treated between 1946 and 1964 in the original Cooperative Thyrotoxicosis Therapy Follow-up Study; </a:t>
            </a:r>
            <a:r>
              <a:rPr lang="en-US" u="sng" dirty="0"/>
              <a:t>91 %</a:t>
            </a:r>
            <a:r>
              <a:rPr lang="en-US" dirty="0"/>
              <a:t> had </a:t>
            </a:r>
            <a:r>
              <a:rPr lang="en-US" u="sng" dirty="0"/>
              <a:t>Graves</a:t>
            </a:r>
            <a:r>
              <a:rPr lang="en-US" dirty="0"/>
              <a:t> disease, </a:t>
            </a:r>
            <a:r>
              <a:rPr lang="en-US" u="sng" dirty="0"/>
              <a:t>79%</a:t>
            </a:r>
            <a:r>
              <a:rPr lang="en-US" dirty="0"/>
              <a:t> were </a:t>
            </a:r>
            <a:r>
              <a:rPr lang="en-US" u="sng" dirty="0"/>
              <a:t>female</a:t>
            </a:r>
            <a:r>
              <a:rPr lang="en-US" dirty="0"/>
              <a:t>, and 65% were treated with (131)I.</a:t>
            </a:r>
          </a:p>
          <a:p>
            <a:pPr algn="l"/>
            <a:r>
              <a:rPr lang="en-US" b="1" dirty="0"/>
              <a:t>MAIN OUTCOME MEASURE: </a:t>
            </a:r>
          </a:p>
          <a:p>
            <a:pPr algn="l"/>
            <a:r>
              <a:rPr lang="en-US" dirty="0"/>
              <a:t>Standardized cancer mortality ratios (SMRs) after 3 treatment modalities for </a:t>
            </a:r>
            <a:r>
              <a:rPr lang="en-US" dirty="0" smtClean="0"/>
              <a:t>Neither </a:t>
            </a:r>
            <a:r>
              <a:rPr lang="en-US" dirty="0"/>
              <a:t>hyperthyroidism nor (131)I treatment resulted in a significantly increased risk of total cancer mortality. While there was an </a:t>
            </a:r>
            <a:r>
              <a:rPr lang="en-US" u="sng" dirty="0"/>
              <a:t>elevated risk </a:t>
            </a:r>
            <a:r>
              <a:rPr lang="en-US" dirty="0"/>
              <a:t>of thyroid </a:t>
            </a:r>
            <a:r>
              <a:rPr lang="en-US" u="sng" dirty="0"/>
              <a:t>cancer</a:t>
            </a:r>
            <a:r>
              <a:rPr lang="en-US" dirty="0"/>
              <a:t> mortality following (131)I treatment, in absolute terms the excess number of deaths was small, and the underlying thyroid disease appeared to play a role. Overall, </a:t>
            </a:r>
            <a:r>
              <a:rPr lang="en-US" u="sng" dirty="0"/>
              <a:t>(131)I </a:t>
            </a:r>
            <a:r>
              <a:rPr lang="en-US" dirty="0"/>
              <a:t>appears to be a </a:t>
            </a:r>
            <a:r>
              <a:rPr lang="en-US" u="sng" dirty="0"/>
              <a:t>safe</a:t>
            </a:r>
            <a:r>
              <a:rPr lang="en-US" dirty="0"/>
              <a:t> therapy for hyperthyroidism</a:t>
            </a:r>
            <a:r>
              <a:rPr lang="en-US" dirty="0" smtClean="0"/>
              <a:t>.</a:t>
            </a:r>
          </a:p>
          <a:p>
            <a:pPr algn="l"/>
            <a:r>
              <a:rPr lang="en-US" dirty="0"/>
              <a:t>Neither hyperthyroidism nor (131)I treatment resulted in a significantly increased risk of total cancer mortality. While there was an elevated risk of thyroid cancer mortality following (131)I treatment, in absolute terms the excess number of deaths was small, and the underlying thyroid disease appeared to play a role. Overall, (131)I appears to be a safe therapy for hyperthyroidism.</a:t>
            </a:r>
          </a:p>
          <a:p>
            <a:pPr algn="l"/>
            <a:r>
              <a:rPr lang="en-US" b="1" dirty="0"/>
              <a:t>Comment in</a:t>
            </a:r>
          </a:p>
          <a:p>
            <a:pPr algn="l"/>
            <a:endParaRPr lang="en-US" dirty="0"/>
          </a:p>
        </p:txBody>
      </p:sp>
    </p:spTree>
    <p:extLst>
      <p:ext uri="{BB962C8B-B14F-4D97-AF65-F5344CB8AC3E}">
        <p14:creationId xmlns:p14="http://schemas.microsoft.com/office/powerpoint/2010/main" val="3343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73642"/>
            <a:ext cx="7290054" cy="201862"/>
          </a:xfrm>
        </p:spPr>
        <p:txBody>
          <a:bodyPr>
            <a:normAutofit fontScale="90000"/>
          </a:bodyPr>
          <a:lstStyle/>
          <a:p>
            <a:endParaRPr lang="fa-IR" dirty="0"/>
          </a:p>
        </p:txBody>
      </p:sp>
      <p:sp>
        <p:nvSpPr>
          <p:cNvPr id="3" name="Content Placeholder 2"/>
          <p:cNvSpPr>
            <a:spLocks noGrp="1"/>
          </p:cNvSpPr>
          <p:nvPr>
            <p:ph idx="1"/>
          </p:nvPr>
        </p:nvSpPr>
        <p:spPr>
          <a:xfrm>
            <a:off x="625033" y="399327"/>
            <a:ext cx="8327985" cy="6857999"/>
          </a:xfrm>
        </p:spPr>
        <p:txBody>
          <a:bodyPr>
            <a:normAutofit fontScale="25000" lnSpcReduction="20000"/>
          </a:bodyPr>
          <a:lstStyle/>
          <a:p>
            <a:pPr algn="l"/>
            <a:endParaRPr lang="en-US" sz="6000" dirty="0" smtClean="0"/>
          </a:p>
          <a:p>
            <a:pPr algn="l"/>
            <a:r>
              <a:rPr lang="en-US" sz="9600" dirty="0" smtClean="0"/>
              <a:t>Recommendations 19 </a:t>
            </a:r>
            <a:r>
              <a:rPr lang="en-US" sz="9600" dirty="0"/>
              <a:t>of </a:t>
            </a:r>
            <a:r>
              <a:rPr lang="en-US" sz="9600" dirty="0">
                <a:solidFill>
                  <a:srgbClr val="00B050"/>
                </a:solidFill>
              </a:rPr>
              <a:t>ETA</a:t>
            </a:r>
          </a:p>
          <a:p>
            <a:pPr algn="l"/>
            <a:r>
              <a:rPr lang="en-US" sz="9600" dirty="0" smtClean="0"/>
              <a:t>If </a:t>
            </a:r>
            <a:r>
              <a:rPr lang="en-US" sz="9600" u="sng" dirty="0" smtClean="0"/>
              <a:t>ATD</a:t>
            </a:r>
            <a:r>
              <a:rPr lang="en-US" sz="9600" dirty="0" smtClean="0"/>
              <a:t> are used </a:t>
            </a:r>
            <a:r>
              <a:rPr lang="en-US" sz="9600" u="sng" dirty="0" smtClean="0"/>
              <a:t>before RAI</a:t>
            </a:r>
            <a:r>
              <a:rPr lang="en-US" sz="9600" dirty="0" smtClean="0"/>
              <a:t> therapy they should be </a:t>
            </a:r>
            <a:r>
              <a:rPr lang="en-US" sz="9600" u="sng" dirty="0" smtClean="0"/>
              <a:t>paused around 1 week before </a:t>
            </a:r>
            <a:r>
              <a:rPr lang="en-US" sz="9600" dirty="0" smtClean="0"/>
              <a:t>and </a:t>
            </a:r>
            <a:r>
              <a:rPr lang="en-US" sz="9600" u="sng" dirty="0" smtClean="0"/>
              <a:t>after</a:t>
            </a:r>
            <a:r>
              <a:rPr lang="en-US" sz="9600" dirty="0" smtClean="0"/>
              <a:t> therapy in order not to </a:t>
            </a:r>
            <a:r>
              <a:rPr lang="en-US" sz="9600" u="sng" dirty="0" smtClean="0"/>
              <a:t>decrease the efficacy of RAI </a:t>
            </a:r>
            <a:r>
              <a:rPr lang="en-US" sz="9600" dirty="0" smtClean="0"/>
              <a:t>therapy. </a:t>
            </a:r>
            <a:endParaRPr lang="fa-IR" sz="9600" dirty="0"/>
          </a:p>
          <a:p>
            <a:pPr marL="0" indent="0" algn="l">
              <a:buNone/>
            </a:pPr>
            <a:r>
              <a:rPr lang="fa-IR" sz="9600" dirty="0" smtClean="0">
                <a:solidFill>
                  <a:srgbClr val="068C33"/>
                </a:solidFill>
              </a:rPr>
              <a:t>∅∅∅∅</a:t>
            </a:r>
            <a:r>
              <a:rPr lang="en-US" sz="9600" dirty="0" smtClean="0">
                <a:solidFill>
                  <a:srgbClr val="068C33"/>
                </a:solidFill>
              </a:rPr>
              <a:t>1,</a:t>
            </a:r>
            <a:r>
              <a:rPr lang="fa-IR" sz="9600" dirty="0" smtClean="0"/>
              <a:t>  </a:t>
            </a:r>
            <a:endParaRPr lang="en-US" sz="9600" dirty="0" smtClean="0"/>
          </a:p>
          <a:p>
            <a:pPr algn="l"/>
            <a:r>
              <a:rPr lang="en-US" sz="9600" dirty="0" smtClean="0"/>
              <a:t> </a:t>
            </a:r>
          </a:p>
          <a:p>
            <a:pPr algn="l"/>
            <a:r>
              <a:rPr lang="en-US" sz="9600" dirty="0" smtClean="0"/>
              <a:t>RECOMMENDATION </a:t>
            </a:r>
            <a:r>
              <a:rPr lang="en-US" sz="9600" dirty="0"/>
              <a:t>5 of </a:t>
            </a:r>
            <a:r>
              <a:rPr lang="en-US" sz="9600" dirty="0" smtClean="0">
                <a:solidFill>
                  <a:schemeClr val="accent2"/>
                </a:solidFill>
              </a:rPr>
              <a:t>ATA</a:t>
            </a:r>
          </a:p>
          <a:p>
            <a:pPr algn="l"/>
            <a:r>
              <a:rPr lang="en-US" sz="9600" dirty="0" smtClean="0"/>
              <a:t>In </a:t>
            </a:r>
            <a:r>
              <a:rPr lang="en-US" sz="9600" dirty="0"/>
              <a:t>addition to </a:t>
            </a:r>
            <a:r>
              <a:rPr lang="en-US" sz="9600" u="sng" dirty="0"/>
              <a:t>b-adrenergic blockade </a:t>
            </a:r>
            <a:r>
              <a:rPr lang="en-US" sz="9600" dirty="0"/>
              <a:t>(see Recommendations 2 and 4), </a:t>
            </a:r>
            <a:r>
              <a:rPr lang="en-US" sz="9600" u="sng" dirty="0"/>
              <a:t>pretreatment with MMI prior to RAI </a:t>
            </a:r>
            <a:r>
              <a:rPr lang="en-US" sz="9600" dirty="0"/>
              <a:t>therapy for GD should be considered in patients who are at </a:t>
            </a:r>
            <a:r>
              <a:rPr lang="en-US" sz="9600" u="sng" dirty="0"/>
              <a:t>increased risk </a:t>
            </a:r>
            <a:r>
              <a:rPr lang="en-US" sz="9600" dirty="0"/>
              <a:t>for complications due to worsening of </a:t>
            </a:r>
            <a:r>
              <a:rPr lang="en-US" sz="9600" u="sng" dirty="0"/>
              <a:t>hyperthyroidism</a:t>
            </a:r>
            <a:r>
              <a:rPr lang="en-US" sz="9600" dirty="0"/>
              <a:t>. </a:t>
            </a:r>
          </a:p>
          <a:p>
            <a:pPr algn="l"/>
            <a:r>
              <a:rPr lang="en-US" sz="9600" u="sng" dirty="0"/>
              <a:t>MMI</a:t>
            </a:r>
            <a:r>
              <a:rPr lang="en-US" sz="9600" dirty="0"/>
              <a:t> should be </a:t>
            </a:r>
            <a:r>
              <a:rPr lang="en-US" sz="9600" u="sng" dirty="0"/>
              <a:t>discontinued 2–3days prior </a:t>
            </a:r>
            <a:r>
              <a:rPr lang="en-US" sz="9600" dirty="0"/>
              <a:t>to RAI.</a:t>
            </a:r>
          </a:p>
          <a:p>
            <a:pPr algn="l"/>
            <a:r>
              <a:rPr lang="en-US" sz="9600" dirty="0">
                <a:solidFill>
                  <a:schemeClr val="accent2"/>
                </a:solidFill>
              </a:rPr>
              <a:t>Weak recommendation, moderate-quality evidence.</a:t>
            </a:r>
            <a:endParaRPr lang="fa-IR" sz="9600" dirty="0">
              <a:solidFill>
                <a:schemeClr val="accent2"/>
              </a:solidFill>
            </a:endParaRPr>
          </a:p>
          <a:p>
            <a:pPr algn="l"/>
            <a:endParaRPr lang="en-US" sz="9600" dirty="0" smtClean="0">
              <a:solidFill>
                <a:schemeClr val="accent2"/>
              </a:solidFill>
            </a:endParaRPr>
          </a:p>
          <a:p>
            <a:pPr algn="l"/>
            <a:endParaRPr lang="fa-IR" sz="3800" dirty="0">
              <a:solidFill>
                <a:schemeClr val="accent2"/>
              </a:solidFill>
            </a:endParaRPr>
          </a:p>
          <a:p>
            <a:pPr algn="l"/>
            <a:endParaRPr lang="en-US" sz="2400" dirty="0" smtClean="0"/>
          </a:p>
          <a:p>
            <a:pPr algn="l"/>
            <a:endParaRPr lang="en-US" sz="2400" dirty="0"/>
          </a:p>
          <a:p>
            <a:pPr algn="l"/>
            <a:endParaRPr lang="en-US" sz="2400" dirty="0" smtClean="0"/>
          </a:p>
          <a:p>
            <a:pPr algn="l"/>
            <a:r>
              <a:rPr lang="en-US" sz="2400" dirty="0" smtClean="0"/>
              <a:t>       </a:t>
            </a:r>
            <a:endParaRPr lang="en-US" sz="9600" dirty="0" smtClean="0"/>
          </a:p>
          <a:p>
            <a:pPr algn="l"/>
            <a:endParaRPr lang="fa-IR" sz="2400" dirty="0">
              <a:solidFill>
                <a:srgbClr val="00B050"/>
              </a:solidFill>
            </a:endParaRPr>
          </a:p>
        </p:txBody>
      </p:sp>
    </p:spTree>
    <p:extLst>
      <p:ext uri="{BB962C8B-B14F-4D97-AF65-F5344CB8AC3E}">
        <p14:creationId xmlns:p14="http://schemas.microsoft.com/office/powerpoint/2010/main" val="1699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arn(inVertical)">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60" y="15765"/>
            <a:ext cx="8597900" cy="1119351"/>
          </a:xfrm>
        </p:spPr>
        <p:txBody>
          <a:bodyPr/>
          <a:lstStyle/>
          <a:p>
            <a:r>
              <a:rPr lang="en-US" sz="3200" i="0" dirty="0" smtClean="0">
                <a:solidFill>
                  <a:srgbClr val="333399"/>
                </a:solidFill>
              </a:rPr>
              <a:t>AGENDA</a:t>
            </a:r>
            <a:endParaRPr lang="fa-IR" sz="3200" i="0" dirty="0">
              <a:solidFill>
                <a:srgbClr val="333399"/>
              </a:solidFill>
            </a:endParaRPr>
          </a:p>
        </p:txBody>
      </p:sp>
      <p:sp>
        <p:nvSpPr>
          <p:cNvPr id="8" name="Content Placeholder 2"/>
          <p:cNvSpPr>
            <a:spLocks noGrp="1"/>
          </p:cNvSpPr>
          <p:nvPr>
            <p:ph idx="1"/>
          </p:nvPr>
        </p:nvSpPr>
        <p:spPr>
          <a:xfrm>
            <a:off x="867103" y="1318438"/>
            <a:ext cx="7830330" cy="4420210"/>
          </a:xfrm>
          <a:prstGeom prst="flowChartAlternateProcess">
            <a:avLst/>
          </a:prstGeom>
          <a:solidFill>
            <a:srgbClr val="82FAAA"/>
          </a:solidFill>
          <a:ln w="28575">
            <a:solidFill>
              <a:srgbClr val="008080"/>
            </a:solidFill>
            <a:prstDash val="solid"/>
          </a:ln>
        </p:spPr>
        <p:style>
          <a:lnRef idx="1">
            <a:schemeClr val="accent4"/>
          </a:lnRef>
          <a:fillRef idx="2">
            <a:schemeClr val="accent4"/>
          </a:fillRef>
          <a:effectRef idx="1">
            <a:schemeClr val="accent4"/>
          </a:effectRef>
          <a:fontRef idx="minor">
            <a:schemeClr val="dk1"/>
          </a:fontRef>
        </p:style>
        <p:txBody>
          <a:bodyPr>
            <a:normAutofit/>
          </a:bodyPr>
          <a:lstStyle/>
          <a:p>
            <a:pPr algn="l" rtl="1"/>
            <a:r>
              <a:rPr lang="en-US" sz="2000" dirty="0"/>
              <a:t>How is the Treatment of Graves’ Hyperthyroidism in Patients with </a:t>
            </a:r>
            <a:r>
              <a:rPr lang="en-US" sz="2000" dirty="0" err="1"/>
              <a:t>Orbitopathy</a:t>
            </a:r>
            <a:r>
              <a:rPr lang="en-US" sz="2000" dirty="0"/>
              <a:t>?</a:t>
            </a:r>
            <a:endParaRPr lang="fa-IR" sz="2000" dirty="0"/>
          </a:p>
          <a:p>
            <a:pPr lvl="0" algn="l" rtl="1"/>
            <a:r>
              <a:rPr lang="en-US" sz="2000" dirty="0" smtClean="0"/>
              <a:t>How is the Treatment of Graves’ Hyperthyroidism in Pregnancy and Postpartum</a:t>
            </a:r>
            <a:r>
              <a:rPr lang="en-US" sz="2000" dirty="0"/>
              <a:t>?</a:t>
            </a:r>
            <a:endParaRPr lang="fa-IR" sz="2000" dirty="0"/>
          </a:p>
          <a:p>
            <a:pPr lvl="0" algn="l" rtl="1"/>
            <a:r>
              <a:rPr lang="en-US" sz="2000" dirty="0" smtClean="0"/>
              <a:t> How </a:t>
            </a:r>
            <a:r>
              <a:rPr lang="en-US" sz="2000" dirty="0"/>
              <a:t>is the Treatment of Graves’ Hyperthyroidism in The Elderly, Children and Adolescents, and Immune Reconstitution</a:t>
            </a:r>
            <a:r>
              <a:rPr lang="en-US" sz="2000" dirty="0" smtClean="0"/>
              <a:t>?</a:t>
            </a:r>
            <a:r>
              <a:rPr lang="en-US" sz="2000" dirty="0"/>
              <a:t> </a:t>
            </a:r>
            <a:endParaRPr lang="en-US" sz="2000" dirty="0" smtClean="0"/>
          </a:p>
          <a:p>
            <a:pPr lvl="0" algn="l" rtl="1"/>
            <a:r>
              <a:rPr lang="en-US" sz="2000" dirty="0" smtClean="0"/>
              <a:t>What </a:t>
            </a:r>
            <a:r>
              <a:rPr lang="en-US" sz="2000" dirty="0"/>
              <a:t>are the novel drugs and biologicals</a:t>
            </a:r>
            <a:r>
              <a:rPr lang="en-US" sz="2000" dirty="0" smtClean="0"/>
              <a:t>?</a:t>
            </a:r>
            <a:endParaRPr lang="fa-IR" sz="2000" dirty="0"/>
          </a:p>
          <a:p>
            <a:pPr rtl="1"/>
            <a:endParaRPr lang="fa-IR" sz="2000" dirty="0"/>
          </a:p>
        </p:txBody>
      </p:sp>
    </p:spTree>
    <p:extLst>
      <p:ext uri="{BB962C8B-B14F-4D97-AF65-F5344CB8AC3E}">
        <p14:creationId xmlns:p14="http://schemas.microsoft.com/office/powerpoint/2010/main" val="4261003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down)">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58121"/>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768096" y="1083501"/>
            <a:ext cx="7889396" cy="5225859"/>
          </a:xfrm>
        </p:spPr>
        <p:txBody>
          <a:bodyPr>
            <a:normAutofit/>
          </a:bodyPr>
          <a:lstStyle/>
          <a:p>
            <a:pPr algn="l"/>
            <a:r>
              <a:rPr lang="en-US" sz="2400" dirty="0" smtClean="0"/>
              <a:t>RECOMMENDATION 6 of </a:t>
            </a:r>
            <a:r>
              <a:rPr lang="en-US" sz="2400" dirty="0" smtClean="0">
                <a:solidFill>
                  <a:schemeClr val="accent2"/>
                </a:solidFill>
              </a:rPr>
              <a:t>ATA</a:t>
            </a:r>
          </a:p>
          <a:p>
            <a:pPr algn="l"/>
            <a:r>
              <a:rPr lang="en-US" sz="2400" dirty="0" smtClean="0">
                <a:solidFill>
                  <a:schemeClr val="tx1">
                    <a:lumMod val="85000"/>
                    <a:lumOff val="15000"/>
                  </a:schemeClr>
                </a:solidFill>
              </a:rPr>
              <a:t>I</a:t>
            </a:r>
            <a:r>
              <a:rPr lang="en-US" sz="2400" dirty="0" smtClean="0"/>
              <a:t>n patients who are at </a:t>
            </a:r>
            <a:r>
              <a:rPr lang="en-US" sz="2400" u="sng" dirty="0" smtClean="0"/>
              <a:t>increased risk </a:t>
            </a:r>
            <a:r>
              <a:rPr lang="en-US" sz="2400" dirty="0" smtClean="0"/>
              <a:t>for complications due to </a:t>
            </a:r>
            <a:r>
              <a:rPr lang="en-US" sz="2400" u="sng" dirty="0" smtClean="0"/>
              <a:t>worsening of hyperthyroidism</a:t>
            </a:r>
            <a:r>
              <a:rPr lang="en-US" sz="2400" dirty="0" smtClean="0"/>
              <a:t>, resuming </a:t>
            </a:r>
            <a:r>
              <a:rPr lang="en-US" sz="2400" u="sng" dirty="0" smtClean="0"/>
              <a:t>MMI 3–7 days after RAI </a:t>
            </a:r>
            <a:r>
              <a:rPr lang="en-US" sz="2400" dirty="0" smtClean="0"/>
              <a:t>administration should be considered.</a:t>
            </a:r>
          </a:p>
          <a:p>
            <a:pPr algn="l"/>
            <a:r>
              <a:rPr lang="en-US" sz="2400" dirty="0" smtClean="0">
                <a:solidFill>
                  <a:schemeClr val="accent2"/>
                </a:solidFill>
              </a:rPr>
              <a:t>Weak recommendation, low-quality evidence.</a:t>
            </a:r>
            <a:endParaRPr lang="fa-IR" sz="2400" dirty="0">
              <a:solidFill>
                <a:schemeClr val="accent2"/>
              </a:solidFill>
            </a:endParaRPr>
          </a:p>
        </p:txBody>
      </p:sp>
    </p:spTree>
    <p:extLst>
      <p:ext uri="{BB962C8B-B14F-4D97-AF65-F5344CB8AC3E}">
        <p14:creationId xmlns:p14="http://schemas.microsoft.com/office/powerpoint/2010/main" val="42006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69695"/>
          </a:xfrm>
        </p:spPr>
        <p:txBody>
          <a:bodyPr>
            <a:normAutofit fontScale="90000"/>
          </a:bodyPr>
          <a:lstStyle/>
          <a:p>
            <a:endParaRPr lang="fa-IR"/>
          </a:p>
        </p:txBody>
      </p:sp>
      <p:sp>
        <p:nvSpPr>
          <p:cNvPr id="3" name="Content Placeholder 2"/>
          <p:cNvSpPr>
            <a:spLocks noGrp="1"/>
          </p:cNvSpPr>
          <p:nvPr>
            <p:ph idx="1"/>
          </p:nvPr>
        </p:nvSpPr>
        <p:spPr>
          <a:xfrm>
            <a:off x="768096" y="1053296"/>
            <a:ext cx="8057600" cy="5267638"/>
          </a:xfrm>
        </p:spPr>
        <p:txBody>
          <a:bodyPr>
            <a:normAutofit/>
          </a:bodyPr>
          <a:lstStyle/>
          <a:p>
            <a:pPr algn="l"/>
            <a:r>
              <a:rPr lang="en-US" sz="2400" dirty="0"/>
              <a:t>Recommendations </a:t>
            </a:r>
            <a:r>
              <a:rPr lang="en-US" sz="2400" dirty="0" smtClean="0"/>
              <a:t>20 </a:t>
            </a:r>
            <a:r>
              <a:rPr lang="en-US" sz="2400" dirty="0"/>
              <a:t>of </a:t>
            </a:r>
            <a:r>
              <a:rPr lang="en-US" sz="2400" dirty="0">
                <a:solidFill>
                  <a:srgbClr val="00B050"/>
                </a:solidFill>
              </a:rPr>
              <a:t>ETA</a:t>
            </a:r>
          </a:p>
          <a:p>
            <a:pPr algn="l"/>
            <a:r>
              <a:rPr lang="en-US" sz="2400" u="sng" dirty="0" smtClean="0"/>
              <a:t>No </a:t>
            </a:r>
            <a:r>
              <a:rPr lang="en-US" sz="2400" u="sng" dirty="0"/>
              <a:t>dose calculation </a:t>
            </a:r>
            <a:r>
              <a:rPr lang="en-US" sz="2400" dirty="0"/>
              <a:t>can secure </a:t>
            </a:r>
            <a:r>
              <a:rPr lang="en-US" sz="2400" u="sng" dirty="0"/>
              <a:t>long-term </a:t>
            </a:r>
            <a:r>
              <a:rPr lang="en-US" sz="2400" u="sng" dirty="0" err="1" smtClean="0"/>
              <a:t>euthyroidism</a:t>
            </a:r>
            <a:r>
              <a:rPr lang="en-US" sz="2400" u="sng" dirty="0"/>
              <a:t> </a:t>
            </a:r>
            <a:r>
              <a:rPr lang="en-US" sz="2400" dirty="0" smtClean="0"/>
              <a:t>and </a:t>
            </a:r>
            <a:r>
              <a:rPr lang="en-US" sz="2400" dirty="0"/>
              <a:t>it is fully acceptable to offer </a:t>
            </a:r>
            <a:r>
              <a:rPr lang="en-US" sz="2400" u="sng" dirty="0"/>
              <a:t>a fixed dose </a:t>
            </a:r>
            <a:r>
              <a:rPr lang="en-US" sz="2400" u="sng" dirty="0" smtClean="0"/>
              <a:t>of RAI</a:t>
            </a:r>
            <a:r>
              <a:rPr lang="en-US" sz="2400" dirty="0"/>
              <a:t>. </a:t>
            </a:r>
            <a:r>
              <a:rPr lang="en-US" sz="2400" dirty="0">
                <a:solidFill>
                  <a:srgbClr val="00B050"/>
                </a:solidFill>
              </a:rPr>
              <a:t>1, </a:t>
            </a:r>
            <a:r>
              <a:rPr lang="en-US" sz="2400" dirty="0" smtClean="0">
                <a:solidFill>
                  <a:srgbClr val="00B050"/>
                </a:solidFill>
              </a:rPr>
              <a:t>∅∅∅○</a:t>
            </a:r>
          </a:p>
          <a:p>
            <a:pPr algn="l"/>
            <a:endParaRPr lang="en-US" sz="2400" dirty="0" smtClean="0"/>
          </a:p>
          <a:p>
            <a:pPr algn="l"/>
            <a:r>
              <a:rPr lang="en-US" sz="2400" dirty="0" smtClean="0"/>
              <a:t>RECOMMENDATION </a:t>
            </a:r>
            <a:r>
              <a:rPr lang="en-US" sz="2400" dirty="0"/>
              <a:t>8 of </a:t>
            </a:r>
            <a:r>
              <a:rPr lang="en-US" sz="2400" dirty="0" smtClean="0">
                <a:solidFill>
                  <a:schemeClr val="accent2"/>
                </a:solidFill>
              </a:rPr>
              <a:t>ATA</a:t>
            </a:r>
          </a:p>
          <a:p>
            <a:pPr algn="l"/>
            <a:r>
              <a:rPr lang="en-US" sz="2400" u="sng" dirty="0"/>
              <a:t>Sufficient </a:t>
            </a:r>
            <a:r>
              <a:rPr lang="en-US" sz="2400" dirty="0"/>
              <a:t>activity of RAI should be administered in a single application, typically a mean dose of </a:t>
            </a:r>
            <a:r>
              <a:rPr lang="en-US" sz="2400" u="sng" dirty="0"/>
              <a:t>10–15 </a:t>
            </a:r>
            <a:r>
              <a:rPr lang="en-US" sz="2400" u="sng" dirty="0" err="1"/>
              <a:t>mCi</a:t>
            </a:r>
            <a:r>
              <a:rPr lang="en-US" sz="2400" u="sng" dirty="0"/>
              <a:t> </a:t>
            </a:r>
            <a:r>
              <a:rPr lang="en-US" sz="2400" dirty="0"/>
              <a:t>(370–555 </a:t>
            </a:r>
            <a:r>
              <a:rPr lang="en-US" sz="2400" dirty="0" err="1"/>
              <a:t>MBq</a:t>
            </a:r>
            <a:r>
              <a:rPr lang="en-US" sz="2400" dirty="0"/>
              <a:t>), to render the patient with GD </a:t>
            </a:r>
            <a:r>
              <a:rPr lang="en-US" sz="2400" u="sng" dirty="0"/>
              <a:t>hypothyroid</a:t>
            </a:r>
            <a:r>
              <a:rPr lang="en-US" sz="2400" dirty="0"/>
              <a:t>.</a:t>
            </a:r>
          </a:p>
          <a:p>
            <a:pPr algn="l"/>
            <a:r>
              <a:rPr lang="en-US" sz="2400" dirty="0">
                <a:solidFill>
                  <a:schemeClr val="accent2"/>
                </a:solidFill>
              </a:rPr>
              <a:t>Strong recommendation, moderate-quality evidence.</a:t>
            </a:r>
            <a:endParaRPr lang="fa-IR" sz="2400" dirty="0">
              <a:solidFill>
                <a:schemeClr val="accent2"/>
              </a:solidFill>
            </a:endParaRPr>
          </a:p>
          <a:p>
            <a:pPr algn="l"/>
            <a:r>
              <a:rPr lang="en-US" sz="2400" dirty="0">
                <a:solidFill>
                  <a:schemeClr val="accent2"/>
                </a:solidFill>
              </a:rPr>
              <a:t/>
            </a:r>
            <a:br>
              <a:rPr lang="en-US" sz="2400" dirty="0">
                <a:solidFill>
                  <a:schemeClr val="accent2"/>
                </a:solidFill>
              </a:rPr>
            </a:br>
            <a:endParaRPr lang="en-US" sz="2400" dirty="0" smtClean="0">
              <a:solidFill>
                <a:srgbClr val="00B050"/>
              </a:solidFill>
            </a:endParaRPr>
          </a:p>
          <a:p>
            <a:pPr algn="l"/>
            <a:endParaRPr lang="en-US" sz="2400" dirty="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41114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50718"/>
          </a:xfrm>
        </p:spPr>
        <p:txBody>
          <a:bodyPr>
            <a:normAutofit fontScale="90000"/>
          </a:bodyPr>
          <a:lstStyle/>
          <a:p>
            <a:endParaRPr lang="fa-IR" dirty="0"/>
          </a:p>
        </p:txBody>
      </p:sp>
      <p:sp>
        <p:nvSpPr>
          <p:cNvPr id="3" name="Content Placeholder 2"/>
          <p:cNvSpPr>
            <a:spLocks noGrp="1"/>
          </p:cNvSpPr>
          <p:nvPr>
            <p:ph idx="1"/>
          </p:nvPr>
        </p:nvSpPr>
        <p:spPr>
          <a:xfrm>
            <a:off x="626301" y="491685"/>
            <a:ext cx="8517699" cy="5585943"/>
          </a:xfrm>
        </p:spPr>
        <p:txBody>
          <a:bodyPr/>
          <a:lstStyle/>
          <a:p>
            <a:pPr algn="l"/>
            <a:r>
              <a:rPr lang="en-US" sz="2400" dirty="0"/>
              <a:t>Recommendations </a:t>
            </a:r>
            <a:r>
              <a:rPr lang="en-US" sz="2400" dirty="0" smtClean="0"/>
              <a:t>21 </a:t>
            </a:r>
            <a:r>
              <a:rPr lang="en-US" sz="2400" dirty="0"/>
              <a:t>of </a:t>
            </a:r>
            <a:r>
              <a:rPr lang="en-US" sz="2400" dirty="0">
                <a:solidFill>
                  <a:srgbClr val="00B050"/>
                </a:solidFill>
              </a:rPr>
              <a:t>ETA</a:t>
            </a:r>
          </a:p>
          <a:p>
            <a:pPr algn="l"/>
            <a:r>
              <a:rPr lang="en-US" sz="2400" u="sng" dirty="0" smtClean="0"/>
              <a:t>Pregnancy </a:t>
            </a:r>
            <a:r>
              <a:rPr lang="en-US" sz="2400" dirty="0"/>
              <a:t>and </a:t>
            </a:r>
            <a:r>
              <a:rPr lang="en-US" sz="2400" u="sng" dirty="0"/>
              <a:t>breast feeding </a:t>
            </a:r>
            <a:r>
              <a:rPr lang="en-US" sz="2400" dirty="0"/>
              <a:t>constitute </a:t>
            </a:r>
            <a:r>
              <a:rPr lang="en-US" sz="2400" u="sng" dirty="0" err="1" smtClean="0"/>
              <a:t>absolut</a:t>
            </a:r>
            <a:r>
              <a:rPr lang="en-US" sz="2400" u="sng" dirty="0" smtClean="0"/>
              <a:t> contraindications</a:t>
            </a:r>
            <a:endParaRPr lang="en-US" sz="2400" u="sng" dirty="0"/>
          </a:p>
          <a:p>
            <a:pPr algn="l"/>
            <a:r>
              <a:rPr lang="en-US" sz="2400" u="sng" dirty="0"/>
              <a:t>to RAI therapy</a:t>
            </a:r>
            <a:r>
              <a:rPr lang="en-US" sz="2400" dirty="0"/>
              <a:t>. </a:t>
            </a:r>
            <a:r>
              <a:rPr lang="en-US" sz="2400" dirty="0">
                <a:solidFill>
                  <a:srgbClr val="00B050"/>
                </a:solidFill>
              </a:rPr>
              <a:t>1, </a:t>
            </a:r>
            <a:r>
              <a:rPr lang="en-US" sz="2400" dirty="0" smtClean="0">
                <a:solidFill>
                  <a:srgbClr val="00B050"/>
                </a:solidFill>
              </a:rPr>
              <a:t>∅∅∅○</a:t>
            </a:r>
            <a:r>
              <a:rPr lang="en-US" sz="2400" dirty="0" smtClean="0"/>
              <a:t> </a:t>
            </a:r>
          </a:p>
          <a:p>
            <a:pPr algn="l"/>
            <a:endParaRPr lang="en-US" sz="2400" dirty="0"/>
          </a:p>
          <a:p>
            <a:pPr algn="l"/>
            <a:r>
              <a:rPr lang="en-US" sz="2400" dirty="0" smtClean="0"/>
              <a:t>Recommendations </a:t>
            </a:r>
            <a:r>
              <a:rPr lang="en-US" sz="2400" dirty="0"/>
              <a:t>22 of </a:t>
            </a:r>
            <a:r>
              <a:rPr lang="en-US" sz="2400" dirty="0">
                <a:solidFill>
                  <a:srgbClr val="00B050"/>
                </a:solidFill>
              </a:rPr>
              <a:t>ETA</a:t>
            </a:r>
          </a:p>
          <a:p>
            <a:pPr algn="l"/>
            <a:r>
              <a:rPr lang="en-US" sz="2400" u="sng" dirty="0" smtClean="0"/>
              <a:t>Conception</a:t>
            </a:r>
            <a:r>
              <a:rPr lang="en-US" sz="2400" dirty="0" smtClean="0"/>
              <a:t> should be postponed until </a:t>
            </a:r>
            <a:r>
              <a:rPr lang="en-US" sz="2400" u="sng" dirty="0" smtClean="0"/>
              <a:t>at least 6 months after RAI </a:t>
            </a:r>
            <a:r>
              <a:rPr lang="en-US" sz="2400" dirty="0" smtClean="0"/>
              <a:t>in </a:t>
            </a:r>
            <a:r>
              <a:rPr lang="en-US" sz="2400" u="sng" dirty="0" smtClean="0"/>
              <a:t>both males and females</a:t>
            </a:r>
            <a:r>
              <a:rPr lang="en-US" sz="2400" dirty="0" smtClean="0"/>
              <a:t>. </a:t>
            </a:r>
            <a:r>
              <a:rPr lang="en-US" sz="2400" dirty="0" smtClean="0">
                <a:solidFill>
                  <a:srgbClr val="00B050"/>
                </a:solidFill>
              </a:rPr>
              <a:t>1, ∅∅∅○</a:t>
            </a:r>
          </a:p>
          <a:p>
            <a:pPr algn="l"/>
            <a:endParaRPr lang="en-US" sz="2400" dirty="0">
              <a:solidFill>
                <a:srgbClr val="00B050"/>
              </a:solidFill>
            </a:endParaRPr>
          </a:p>
          <a:p>
            <a:pPr algn="l"/>
            <a:r>
              <a:rPr lang="en-US" sz="2400" dirty="0" smtClean="0"/>
              <a:t>Recommendations </a:t>
            </a:r>
            <a:r>
              <a:rPr lang="en-US" sz="2400" dirty="0"/>
              <a:t>23 of </a:t>
            </a:r>
            <a:r>
              <a:rPr lang="en-US" sz="2400" dirty="0">
                <a:solidFill>
                  <a:srgbClr val="00B050"/>
                </a:solidFill>
              </a:rPr>
              <a:t>ETA</a:t>
            </a:r>
          </a:p>
          <a:p>
            <a:pPr algn="l"/>
            <a:r>
              <a:rPr lang="en-US" sz="2400" dirty="0"/>
              <a:t>If used in </a:t>
            </a:r>
            <a:r>
              <a:rPr lang="en-US" sz="2400" u="sng" dirty="0"/>
              <a:t>children</a:t>
            </a:r>
            <a:r>
              <a:rPr lang="en-US" sz="2400" dirty="0"/>
              <a:t>, </a:t>
            </a:r>
            <a:r>
              <a:rPr lang="en-US" sz="2400" u="sng" dirty="0"/>
              <a:t>ablative doses </a:t>
            </a:r>
            <a:r>
              <a:rPr lang="en-US" sz="2400" dirty="0"/>
              <a:t>aiming at </a:t>
            </a:r>
            <a:r>
              <a:rPr lang="en-US" sz="2400" u="sng" dirty="0"/>
              <a:t>rapid hypothyroidism </a:t>
            </a:r>
            <a:r>
              <a:rPr lang="en-US" sz="2400" dirty="0"/>
              <a:t>should be administered. </a:t>
            </a:r>
            <a:r>
              <a:rPr lang="en-US" sz="2400" dirty="0">
                <a:solidFill>
                  <a:srgbClr val="00B050"/>
                </a:solidFill>
              </a:rPr>
              <a:t>1, ∅∅○○</a:t>
            </a:r>
            <a:endParaRPr lang="fa-IR" sz="2400" dirty="0">
              <a:solidFill>
                <a:srgbClr val="00B050"/>
              </a:solidFill>
            </a:endParaRPr>
          </a:p>
          <a:p>
            <a:pPr algn="l"/>
            <a:endParaRPr lang="en-US" sz="2400" dirty="0" smtClean="0">
              <a:solidFill>
                <a:srgbClr val="00B050"/>
              </a:solidFill>
            </a:endParaRPr>
          </a:p>
          <a:p>
            <a:pPr algn="l"/>
            <a:endParaRPr lang="en-US" sz="2400" dirty="0">
              <a:solidFill>
                <a:srgbClr val="00B050"/>
              </a:solidFill>
            </a:endParaRPr>
          </a:p>
          <a:p>
            <a:pPr algn="l"/>
            <a:endParaRPr lang="fa-IR" sz="2400" dirty="0">
              <a:solidFill>
                <a:srgbClr val="00B050"/>
              </a:solidFill>
            </a:endParaRPr>
          </a:p>
          <a:p>
            <a:pPr algn="l"/>
            <a:endParaRPr lang="fa-IR" sz="2400" dirty="0">
              <a:solidFill>
                <a:srgbClr val="00B050"/>
              </a:solidFill>
            </a:endParaRPr>
          </a:p>
          <a:p>
            <a:pPr algn="l"/>
            <a:endParaRPr lang="en-US" sz="2400" dirty="0" smtClean="0"/>
          </a:p>
          <a:p>
            <a:pPr algn="l"/>
            <a:endParaRPr lang="en-US" sz="2400" dirty="0"/>
          </a:p>
          <a:p>
            <a:pPr algn="l"/>
            <a:endParaRPr lang="fa-IR" sz="2400" dirty="0"/>
          </a:p>
        </p:txBody>
      </p:sp>
    </p:spTree>
    <p:extLst>
      <p:ext uri="{BB962C8B-B14F-4D97-AF65-F5344CB8AC3E}">
        <p14:creationId xmlns:p14="http://schemas.microsoft.com/office/powerpoint/2010/main" val="12971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02290"/>
          </a:xfrm>
        </p:spPr>
        <p:txBody>
          <a:bodyPr>
            <a:normAutofit fontScale="90000"/>
          </a:bodyPr>
          <a:lstStyle/>
          <a:p>
            <a:endParaRPr lang="fa-IR" dirty="0">
              <a:solidFill>
                <a:srgbClr val="00B050"/>
              </a:solidFill>
            </a:endParaRPr>
          </a:p>
        </p:txBody>
      </p:sp>
      <p:sp>
        <p:nvSpPr>
          <p:cNvPr id="3" name="Content Placeholder 2"/>
          <p:cNvSpPr>
            <a:spLocks noGrp="1"/>
          </p:cNvSpPr>
          <p:nvPr>
            <p:ph idx="1"/>
          </p:nvPr>
        </p:nvSpPr>
        <p:spPr>
          <a:xfrm>
            <a:off x="768096" y="1204856"/>
            <a:ext cx="8069016" cy="5104504"/>
          </a:xfrm>
        </p:spPr>
        <p:txBody>
          <a:bodyPr>
            <a:normAutofit/>
          </a:bodyPr>
          <a:lstStyle/>
          <a:p>
            <a:pPr marL="0" indent="0" algn="l">
              <a:buNone/>
            </a:pPr>
            <a:r>
              <a:rPr lang="en-US" sz="2400" dirty="0" smtClean="0">
                <a:solidFill>
                  <a:schemeClr val="tx1">
                    <a:lumMod val="85000"/>
                    <a:lumOff val="15000"/>
                  </a:schemeClr>
                </a:solidFill>
              </a:rPr>
              <a:t>Definite </a:t>
            </a:r>
            <a:r>
              <a:rPr lang="en-US" sz="2400" u="sng" dirty="0">
                <a:solidFill>
                  <a:schemeClr val="tx1">
                    <a:lumMod val="85000"/>
                    <a:lumOff val="15000"/>
                  </a:schemeClr>
                </a:solidFill>
              </a:rPr>
              <a:t>contraindications OF RAI </a:t>
            </a:r>
            <a:r>
              <a:rPr lang="en-US" sz="2400" dirty="0">
                <a:solidFill>
                  <a:schemeClr val="tx1">
                    <a:lumMod val="85000"/>
                    <a:lumOff val="15000"/>
                  </a:schemeClr>
                </a:solidFill>
              </a:rPr>
              <a:t>therapy  </a:t>
            </a:r>
            <a:r>
              <a:rPr lang="en-US" sz="2400" dirty="0" smtClean="0">
                <a:solidFill>
                  <a:schemeClr val="tx1">
                    <a:lumMod val="85000"/>
                    <a:lumOff val="15000"/>
                  </a:schemeClr>
                </a:solidFill>
              </a:rPr>
              <a:t>include </a:t>
            </a:r>
            <a:r>
              <a:rPr lang="en-US" sz="2400" dirty="0" smtClean="0">
                <a:solidFill>
                  <a:schemeClr val="accent2"/>
                </a:solidFill>
              </a:rPr>
              <a:t>(ATA) </a:t>
            </a:r>
            <a:r>
              <a:rPr lang="en-US" sz="2400" dirty="0" smtClean="0">
                <a:solidFill>
                  <a:schemeClr val="tx1">
                    <a:lumMod val="85000"/>
                    <a:lumOff val="15000"/>
                  </a:schemeClr>
                </a:solidFill>
              </a:rPr>
              <a:t>:</a:t>
            </a:r>
          </a:p>
          <a:p>
            <a:pPr marL="0" indent="0" algn="l">
              <a:buNone/>
            </a:pPr>
            <a:r>
              <a:rPr lang="en-US" sz="2400" dirty="0" smtClean="0">
                <a:solidFill>
                  <a:schemeClr val="tx1">
                    <a:lumMod val="85000"/>
                    <a:lumOff val="15000"/>
                  </a:schemeClr>
                </a:solidFill>
              </a:rPr>
              <a:t>   Pregnancy</a:t>
            </a:r>
          </a:p>
          <a:p>
            <a:pPr marL="0" indent="0" algn="l">
              <a:buNone/>
            </a:pPr>
            <a:r>
              <a:rPr lang="en-US" sz="2400" dirty="0" smtClean="0">
                <a:solidFill>
                  <a:schemeClr val="tx1">
                    <a:lumMod val="85000"/>
                    <a:lumOff val="15000"/>
                  </a:schemeClr>
                </a:solidFill>
              </a:rPr>
              <a:t>   Lactation</a:t>
            </a:r>
          </a:p>
          <a:p>
            <a:pPr marL="0" indent="0" algn="l">
              <a:buNone/>
            </a:pPr>
            <a:r>
              <a:rPr lang="en-US" sz="2400" dirty="0" smtClean="0">
                <a:solidFill>
                  <a:schemeClr val="tx1">
                    <a:lumMod val="85000"/>
                    <a:lumOff val="15000"/>
                  </a:schemeClr>
                </a:solidFill>
              </a:rPr>
              <a:t>   coexisting </a:t>
            </a:r>
            <a:r>
              <a:rPr lang="en-US" sz="2400" dirty="0">
                <a:solidFill>
                  <a:schemeClr val="tx1">
                    <a:lumMod val="85000"/>
                    <a:lumOff val="15000"/>
                  </a:schemeClr>
                </a:solidFill>
              </a:rPr>
              <a:t>thyroid cancer, or </a:t>
            </a:r>
            <a:r>
              <a:rPr lang="en-US" sz="2400" dirty="0" smtClean="0">
                <a:solidFill>
                  <a:schemeClr val="tx1">
                    <a:lumMod val="85000"/>
                    <a:lumOff val="15000"/>
                  </a:schemeClr>
                </a:solidFill>
              </a:rPr>
              <a:t>suspicion of </a:t>
            </a:r>
            <a:r>
              <a:rPr lang="en-US" sz="2400" dirty="0">
                <a:solidFill>
                  <a:schemeClr val="tx1">
                    <a:lumMod val="85000"/>
                    <a:lumOff val="15000"/>
                  </a:schemeClr>
                </a:solidFill>
              </a:rPr>
              <a:t>thyroid </a:t>
            </a:r>
            <a:r>
              <a:rPr lang="en-US" sz="2400" dirty="0" smtClean="0">
                <a:solidFill>
                  <a:schemeClr val="tx1">
                    <a:lumMod val="85000"/>
                    <a:lumOff val="15000"/>
                  </a:schemeClr>
                </a:solidFill>
              </a:rPr>
              <a:t>cancer</a:t>
            </a:r>
          </a:p>
          <a:p>
            <a:pPr marL="0" indent="0" algn="l">
              <a:buNone/>
            </a:pPr>
            <a:r>
              <a:rPr lang="en-US" sz="2400" dirty="0" smtClean="0">
                <a:solidFill>
                  <a:schemeClr val="tx1">
                    <a:lumMod val="85000"/>
                    <a:lumOff val="15000"/>
                  </a:schemeClr>
                </a:solidFill>
              </a:rPr>
              <a:t>   unable </a:t>
            </a:r>
            <a:r>
              <a:rPr lang="en-US" sz="2400" dirty="0">
                <a:solidFill>
                  <a:schemeClr val="tx1">
                    <a:lumMod val="85000"/>
                    <a:lumOff val="15000"/>
                  </a:schemeClr>
                </a:solidFill>
              </a:rPr>
              <a:t>to </a:t>
            </a:r>
            <a:r>
              <a:rPr lang="en-US" sz="2400" dirty="0" smtClean="0">
                <a:solidFill>
                  <a:schemeClr val="tx1">
                    <a:lumMod val="85000"/>
                    <a:lumOff val="15000"/>
                  </a:schemeClr>
                </a:solidFill>
              </a:rPr>
              <a:t>comply with </a:t>
            </a:r>
            <a:r>
              <a:rPr lang="en-US" sz="2400" dirty="0">
                <a:solidFill>
                  <a:schemeClr val="tx1">
                    <a:lumMod val="85000"/>
                    <a:lumOff val="15000"/>
                  </a:schemeClr>
                </a:solidFill>
              </a:rPr>
              <a:t>radiation safety guidelines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   in </a:t>
            </a:r>
            <a:r>
              <a:rPr lang="en-US" sz="2400" dirty="0">
                <a:solidFill>
                  <a:schemeClr val="tx1">
                    <a:lumMod val="85000"/>
                    <a:lumOff val="15000"/>
                  </a:schemeClr>
                </a:solidFill>
              </a:rPr>
              <a:t>women planning a pregnancy within </a:t>
            </a:r>
            <a:r>
              <a:rPr lang="en-US" sz="2400" dirty="0" smtClean="0">
                <a:solidFill>
                  <a:schemeClr val="tx1">
                    <a:lumMod val="85000"/>
                    <a:lumOff val="15000"/>
                  </a:schemeClr>
                </a:solidFill>
              </a:rPr>
              <a:t>4–6 months</a:t>
            </a:r>
            <a:endParaRPr lang="fa-IR" sz="2400" dirty="0">
              <a:solidFill>
                <a:schemeClr val="tx1">
                  <a:lumMod val="85000"/>
                  <a:lumOff val="15000"/>
                </a:schemeClr>
              </a:solidFill>
            </a:endParaRPr>
          </a:p>
        </p:txBody>
      </p:sp>
    </p:spTree>
    <p:extLst>
      <p:ext uri="{BB962C8B-B14F-4D97-AF65-F5344CB8AC3E}">
        <p14:creationId xmlns:p14="http://schemas.microsoft.com/office/powerpoint/2010/main" val="21376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77098"/>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68096" y="1008345"/>
            <a:ext cx="7976577" cy="5301015"/>
          </a:xfrm>
        </p:spPr>
        <p:txBody>
          <a:bodyPr>
            <a:normAutofit/>
          </a:bodyPr>
          <a:lstStyle/>
          <a:p>
            <a:pPr algn="l"/>
            <a:r>
              <a:rPr lang="en-US" sz="2400" dirty="0"/>
              <a:t>RECOMMENDATION 11 of </a:t>
            </a:r>
            <a:r>
              <a:rPr lang="en-US" sz="2400" dirty="0" smtClean="0">
                <a:solidFill>
                  <a:schemeClr val="accent2"/>
                </a:solidFill>
              </a:rPr>
              <a:t>ATA </a:t>
            </a:r>
            <a:r>
              <a:rPr lang="en-US" sz="2400" dirty="0">
                <a:solidFill>
                  <a:schemeClr val="accent2"/>
                </a:solidFill>
              </a:rPr>
              <a:t/>
            </a:r>
            <a:br>
              <a:rPr lang="en-US" sz="2400" dirty="0">
                <a:solidFill>
                  <a:schemeClr val="accent2"/>
                </a:solidFill>
              </a:rPr>
            </a:br>
            <a:endParaRPr lang="fa-IR" sz="2400" u="sng" dirty="0" smtClean="0"/>
          </a:p>
          <a:p>
            <a:pPr algn="l"/>
            <a:r>
              <a:rPr lang="en-US" sz="2400" u="sng" dirty="0" smtClean="0"/>
              <a:t>Follow-up </a:t>
            </a:r>
            <a:r>
              <a:rPr lang="en-US" sz="2400" u="sng" dirty="0"/>
              <a:t>within the first 1–2 months after RAI </a:t>
            </a:r>
            <a:r>
              <a:rPr lang="en-US" sz="2400" dirty="0" smtClean="0"/>
              <a:t>therapy for </a:t>
            </a:r>
            <a:r>
              <a:rPr lang="en-US" sz="2400" dirty="0"/>
              <a:t>GD should include an assessment of </a:t>
            </a:r>
            <a:r>
              <a:rPr lang="en-US" sz="2400" u="sng" dirty="0"/>
              <a:t>free T4, total </a:t>
            </a:r>
            <a:r>
              <a:rPr lang="en-US" sz="2400" u="sng" dirty="0" smtClean="0"/>
              <a:t>T3, and </a:t>
            </a:r>
            <a:r>
              <a:rPr lang="en-US" sz="2400" u="sng" dirty="0"/>
              <a:t>TSH</a:t>
            </a:r>
            <a:r>
              <a:rPr lang="en-US" sz="2400" dirty="0"/>
              <a:t>. </a:t>
            </a:r>
            <a:endParaRPr lang="en-US" sz="2400" dirty="0" smtClean="0"/>
          </a:p>
          <a:p>
            <a:pPr algn="l"/>
            <a:r>
              <a:rPr lang="en-US" sz="2400" dirty="0" smtClean="0"/>
              <a:t>Biochemical </a:t>
            </a:r>
            <a:r>
              <a:rPr lang="en-US" sz="2400" dirty="0"/>
              <a:t>monitoring should be continued </a:t>
            </a:r>
            <a:r>
              <a:rPr lang="en-US" sz="2400" dirty="0" smtClean="0"/>
              <a:t>at </a:t>
            </a:r>
            <a:r>
              <a:rPr lang="en-US" sz="2400" u="sng" dirty="0" smtClean="0"/>
              <a:t>4- </a:t>
            </a:r>
            <a:r>
              <a:rPr lang="en-US" sz="2400" u="sng" dirty="0"/>
              <a:t>to 6-week intervals for 6 months</a:t>
            </a:r>
            <a:r>
              <a:rPr lang="en-US" sz="2400" dirty="0"/>
              <a:t>, or </a:t>
            </a:r>
            <a:r>
              <a:rPr lang="en-US" sz="2400" u="sng" dirty="0"/>
              <a:t>until </a:t>
            </a:r>
            <a:r>
              <a:rPr lang="en-US" sz="2400" dirty="0"/>
              <a:t>the </a:t>
            </a:r>
            <a:r>
              <a:rPr lang="en-US" sz="2400" dirty="0" smtClean="0"/>
              <a:t>patient becomes </a:t>
            </a:r>
            <a:r>
              <a:rPr lang="en-US" sz="2400" u="sng" dirty="0"/>
              <a:t>hypothyroid</a:t>
            </a:r>
            <a:r>
              <a:rPr lang="en-US" sz="2400" dirty="0"/>
              <a:t> and is stable on thyroid </a:t>
            </a:r>
            <a:r>
              <a:rPr lang="en-US" sz="2400" u="sng" dirty="0" smtClean="0"/>
              <a:t>hormone replacement</a:t>
            </a:r>
            <a:r>
              <a:rPr lang="en-US" sz="2400" dirty="0"/>
              <a:t>.</a:t>
            </a:r>
          </a:p>
          <a:p>
            <a:pPr algn="l"/>
            <a:r>
              <a:rPr lang="en-US" sz="2400" dirty="0" smtClean="0">
                <a:solidFill>
                  <a:srgbClr val="00B0F0"/>
                </a:solidFill>
              </a:rPr>
              <a:t>Strong </a:t>
            </a:r>
            <a:r>
              <a:rPr lang="en-US" sz="2400" dirty="0">
                <a:solidFill>
                  <a:srgbClr val="00B0F0"/>
                </a:solidFill>
              </a:rPr>
              <a:t>recommendation, low-quality evidence.</a:t>
            </a:r>
            <a:endParaRPr lang="fa-IR" sz="2400" dirty="0">
              <a:solidFill>
                <a:srgbClr val="00B0F0"/>
              </a:solidFill>
            </a:endParaRPr>
          </a:p>
        </p:txBody>
      </p:sp>
    </p:spTree>
    <p:extLst>
      <p:ext uri="{BB962C8B-B14F-4D97-AF65-F5344CB8AC3E}">
        <p14:creationId xmlns:p14="http://schemas.microsoft.com/office/powerpoint/2010/main" val="41422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27569"/>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68096" y="1203767"/>
            <a:ext cx="7912917" cy="5059294"/>
          </a:xfrm>
        </p:spPr>
        <p:txBody>
          <a:bodyPr>
            <a:normAutofit/>
          </a:bodyPr>
          <a:lstStyle/>
          <a:p>
            <a:pPr algn="l"/>
            <a:r>
              <a:rPr lang="en-US" sz="2400" dirty="0"/>
              <a:t>RECOMMENDATION 12 of </a:t>
            </a:r>
            <a:r>
              <a:rPr lang="en-US" sz="2400" dirty="0" smtClean="0">
                <a:solidFill>
                  <a:schemeClr val="accent2"/>
                </a:solidFill>
              </a:rPr>
              <a:t>ATA</a:t>
            </a:r>
          </a:p>
          <a:p>
            <a:pPr algn="l"/>
            <a:r>
              <a:rPr lang="en-US" sz="2400" u="sng" dirty="0" smtClean="0"/>
              <a:t>When </a:t>
            </a:r>
            <a:r>
              <a:rPr lang="en-US" sz="2400" u="sng" dirty="0"/>
              <a:t>hyperthyroidism </a:t>
            </a:r>
            <a:r>
              <a:rPr lang="en-US" sz="2400" dirty="0"/>
              <a:t>due to GD </a:t>
            </a:r>
            <a:r>
              <a:rPr lang="en-US" sz="2400" u="sng" dirty="0"/>
              <a:t>persists after 6 </a:t>
            </a:r>
            <a:r>
              <a:rPr lang="en-US" sz="2400" u="sng" dirty="0" smtClean="0"/>
              <a:t>months </a:t>
            </a:r>
            <a:r>
              <a:rPr lang="en-US" sz="2400" dirty="0" smtClean="0"/>
              <a:t>following </a:t>
            </a:r>
            <a:r>
              <a:rPr lang="en-US" sz="2400" dirty="0"/>
              <a:t>RAI therapy, </a:t>
            </a:r>
            <a:r>
              <a:rPr lang="en-US" sz="2400" u="sng" dirty="0"/>
              <a:t>retreatment with RAI </a:t>
            </a:r>
            <a:r>
              <a:rPr lang="en-US" sz="2400" dirty="0"/>
              <a:t>is suggested.</a:t>
            </a:r>
          </a:p>
          <a:p>
            <a:pPr algn="l"/>
            <a:r>
              <a:rPr lang="en-US" sz="2400" dirty="0"/>
              <a:t>In selected patients with </a:t>
            </a:r>
            <a:r>
              <a:rPr lang="en-US" sz="2400" u="sng" dirty="0"/>
              <a:t>minimal response 3 months </a:t>
            </a:r>
            <a:r>
              <a:rPr lang="en-US" sz="2400" u="sng" dirty="0" smtClean="0"/>
              <a:t>after </a:t>
            </a:r>
            <a:r>
              <a:rPr lang="en-US" sz="2400" dirty="0" smtClean="0"/>
              <a:t>therapy </a:t>
            </a:r>
            <a:r>
              <a:rPr lang="en-US" sz="2400" dirty="0"/>
              <a:t>additional RAI may be considered.</a:t>
            </a:r>
          </a:p>
          <a:p>
            <a:pPr algn="l"/>
            <a:r>
              <a:rPr lang="en-US" sz="2400" dirty="0">
                <a:solidFill>
                  <a:srgbClr val="00B0F0"/>
                </a:solidFill>
              </a:rPr>
              <a:t>Weak recommendation, low-quality evidence</a:t>
            </a:r>
            <a:r>
              <a:rPr lang="en-US" sz="2400" dirty="0"/>
              <a:t>.</a:t>
            </a:r>
            <a:endParaRPr lang="fa-IR" sz="2400" dirty="0"/>
          </a:p>
        </p:txBody>
      </p:sp>
    </p:spTree>
    <p:extLst>
      <p:ext uri="{BB962C8B-B14F-4D97-AF65-F5344CB8AC3E}">
        <p14:creationId xmlns:p14="http://schemas.microsoft.com/office/powerpoint/2010/main" val="42427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25012"/>
          </a:xfrm>
        </p:spPr>
        <p:txBody>
          <a:bodyPr>
            <a:normAutofit fontScale="90000"/>
          </a:bodyPr>
          <a:lstStyle/>
          <a:p>
            <a:endParaRPr lang="fa-IR" dirty="0"/>
          </a:p>
        </p:txBody>
      </p:sp>
      <p:sp>
        <p:nvSpPr>
          <p:cNvPr id="3" name="Content Placeholder 2"/>
          <p:cNvSpPr>
            <a:spLocks noGrp="1"/>
          </p:cNvSpPr>
          <p:nvPr>
            <p:ph idx="1"/>
          </p:nvPr>
        </p:nvSpPr>
        <p:spPr>
          <a:xfrm>
            <a:off x="630820" y="585216"/>
            <a:ext cx="8432157" cy="6550576"/>
          </a:xfrm>
        </p:spPr>
        <p:txBody>
          <a:bodyPr>
            <a:normAutofit fontScale="92500" lnSpcReduction="20000"/>
          </a:bodyPr>
          <a:lstStyle/>
          <a:p>
            <a:pPr algn="l"/>
            <a:r>
              <a:rPr lang="en-US" sz="2400" dirty="0"/>
              <a:t>Recommendations </a:t>
            </a:r>
            <a:r>
              <a:rPr lang="en-US" sz="2400" dirty="0" smtClean="0"/>
              <a:t>24 </a:t>
            </a:r>
            <a:r>
              <a:rPr lang="en-US" sz="2400" dirty="0"/>
              <a:t>of </a:t>
            </a:r>
            <a:r>
              <a:rPr lang="en-US" sz="2400" dirty="0">
                <a:solidFill>
                  <a:srgbClr val="00B050"/>
                </a:solidFill>
              </a:rPr>
              <a:t>ETA</a:t>
            </a:r>
          </a:p>
          <a:p>
            <a:pPr algn="l"/>
            <a:r>
              <a:rPr lang="en-US" sz="2400" dirty="0" smtClean="0"/>
              <a:t>If </a:t>
            </a:r>
            <a:r>
              <a:rPr lang="en-US" sz="2400" u="sng" dirty="0" smtClean="0"/>
              <a:t>surgery </a:t>
            </a:r>
            <a:r>
              <a:rPr lang="en-US" sz="2400" dirty="0" smtClean="0"/>
              <a:t>is selected, </a:t>
            </a:r>
            <a:r>
              <a:rPr lang="en-US" sz="2400" u="sng" dirty="0" smtClean="0"/>
              <a:t>total thyroidectomy </a:t>
            </a:r>
            <a:r>
              <a:rPr lang="en-US" sz="2400" dirty="0" smtClean="0"/>
              <a:t>is the procedure of </a:t>
            </a:r>
            <a:r>
              <a:rPr lang="en-US" sz="2400" u="sng" dirty="0" smtClean="0"/>
              <a:t>choice</a:t>
            </a:r>
            <a:r>
              <a:rPr lang="en-US" sz="2400" dirty="0" smtClean="0"/>
              <a:t>, and should be performed by a </a:t>
            </a:r>
            <a:r>
              <a:rPr lang="en-US" sz="2400" u="sng" dirty="0" smtClean="0"/>
              <a:t>skilled surgeon </a:t>
            </a:r>
            <a:r>
              <a:rPr lang="en-US" sz="2400" dirty="0" smtClean="0"/>
              <a:t>with </a:t>
            </a:r>
            <a:r>
              <a:rPr lang="en-US" sz="2400" u="sng" dirty="0" smtClean="0"/>
              <a:t>high annual volumes </a:t>
            </a:r>
            <a:r>
              <a:rPr lang="en-US" sz="2400" dirty="0" smtClean="0"/>
              <a:t>of thyroidectomies</a:t>
            </a:r>
          </a:p>
          <a:p>
            <a:pPr algn="l"/>
            <a:r>
              <a:rPr lang="fa-IR" dirty="0" smtClean="0">
                <a:solidFill>
                  <a:srgbClr val="00B050"/>
                </a:solidFill>
              </a:rPr>
              <a:t>∅∅∅∅</a:t>
            </a:r>
            <a:r>
              <a:rPr lang="en-US" dirty="0" smtClean="0">
                <a:solidFill>
                  <a:srgbClr val="00B050"/>
                </a:solidFill>
              </a:rPr>
              <a:t>1</a:t>
            </a:r>
            <a:r>
              <a:rPr lang="en-US" sz="2400" dirty="0" smtClean="0">
                <a:solidFill>
                  <a:srgbClr val="00B050"/>
                </a:solidFill>
              </a:rPr>
              <a:t>,</a:t>
            </a:r>
            <a:r>
              <a:rPr lang="en-US" sz="2400" dirty="0" smtClean="0"/>
              <a:t> </a:t>
            </a:r>
          </a:p>
          <a:p>
            <a:pPr algn="l"/>
            <a:endParaRPr lang="en-US" sz="2400" dirty="0" smtClean="0"/>
          </a:p>
          <a:p>
            <a:pPr algn="l"/>
            <a:r>
              <a:rPr lang="en-US" sz="2400" dirty="0" smtClean="0"/>
              <a:t>RECOMMENDATION 27of </a:t>
            </a:r>
            <a:r>
              <a:rPr lang="en-US" sz="2400" dirty="0">
                <a:solidFill>
                  <a:schemeClr val="accent2"/>
                </a:solidFill>
              </a:rPr>
              <a:t>ATA</a:t>
            </a:r>
            <a:endParaRPr lang="en-US" sz="2400" dirty="0"/>
          </a:p>
          <a:p>
            <a:pPr algn="l"/>
            <a:r>
              <a:rPr lang="en-US" sz="2400" dirty="0" smtClean="0"/>
              <a:t>If </a:t>
            </a:r>
            <a:r>
              <a:rPr lang="en-US" sz="2400" dirty="0"/>
              <a:t>surgery is chosen as the primary therapy for GD, </a:t>
            </a:r>
            <a:r>
              <a:rPr lang="en-US" sz="2400" u="sng" dirty="0"/>
              <a:t>near total or total thyroidectomy </a:t>
            </a:r>
            <a:r>
              <a:rPr lang="en-US" sz="2400" dirty="0"/>
              <a:t>is the procedure of choice.</a:t>
            </a:r>
          </a:p>
          <a:p>
            <a:pPr algn="l"/>
            <a:r>
              <a:rPr lang="en-US" sz="2400" dirty="0">
                <a:solidFill>
                  <a:schemeClr val="accent2"/>
                </a:solidFill>
              </a:rPr>
              <a:t>Strong recommendation, moderate-quality </a:t>
            </a:r>
            <a:r>
              <a:rPr lang="en-US" sz="2400" dirty="0" smtClean="0">
                <a:solidFill>
                  <a:schemeClr val="accent2"/>
                </a:solidFill>
              </a:rPr>
              <a:t>evidence.</a:t>
            </a:r>
          </a:p>
          <a:p>
            <a:pPr algn="l"/>
            <a:endParaRPr lang="en-US" sz="2400" dirty="0" smtClean="0"/>
          </a:p>
          <a:p>
            <a:pPr algn="l"/>
            <a:r>
              <a:rPr lang="en-US" sz="2400" dirty="0" smtClean="0"/>
              <a:t>RECOMMENDATION </a:t>
            </a:r>
            <a:r>
              <a:rPr lang="en-US" sz="2400" dirty="0"/>
              <a:t>28 of </a:t>
            </a:r>
            <a:r>
              <a:rPr lang="en-US" sz="2400" dirty="0" smtClean="0">
                <a:solidFill>
                  <a:schemeClr val="accent2"/>
                </a:solidFill>
              </a:rPr>
              <a:t>ATA</a:t>
            </a:r>
            <a:endParaRPr lang="en-US" sz="2400" dirty="0" smtClean="0"/>
          </a:p>
          <a:p>
            <a:pPr algn="l"/>
            <a:r>
              <a:rPr lang="en-US" sz="2400" dirty="0" smtClean="0"/>
              <a:t>If </a:t>
            </a:r>
            <a:r>
              <a:rPr lang="en-US" sz="2400" dirty="0"/>
              <a:t>surgery is chosen as the primary therapy for GD, the patient should be referred to a </a:t>
            </a:r>
            <a:r>
              <a:rPr lang="en-US" sz="2400" u="sng" dirty="0"/>
              <a:t>high-volume thyroid surgeon</a:t>
            </a:r>
            <a:r>
              <a:rPr lang="en-US" sz="2400" dirty="0"/>
              <a:t>.</a:t>
            </a:r>
          </a:p>
          <a:p>
            <a:pPr algn="l"/>
            <a:r>
              <a:rPr lang="en-US" sz="2400" dirty="0">
                <a:solidFill>
                  <a:schemeClr val="accent2"/>
                </a:solidFill>
              </a:rPr>
              <a:t>Strong recommendation, moderate-quality evidence. </a:t>
            </a:r>
            <a:endParaRPr lang="en-US" sz="2400" dirty="0" smtClean="0">
              <a:solidFill>
                <a:schemeClr val="accent2"/>
              </a:solidFill>
            </a:endParaRPr>
          </a:p>
          <a:p>
            <a:pPr algn="l"/>
            <a:r>
              <a:rPr lang="en-US" sz="2400" dirty="0">
                <a:solidFill>
                  <a:schemeClr val="accent2"/>
                </a:solidFill>
              </a:rPr>
              <a:t/>
            </a:r>
            <a:br>
              <a:rPr lang="en-US" sz="2400" dirty="0">
                <a:solidFill>
                  <a:schemeClr val="accent2"/>
                </a:solidFill>
              </a:rPr>
            </a:br>
            <a:endParaRPr lang="fa-IR" sz="2400" dirty="0" smtClean="0">
              <a:solidFill>
                <a:schemeClr val="accent2"/>
              </a:solidFill>
            </a:endParaRPr>
          </a:p>
          <a:p>
            <a:pPr algn="l"/>
            <a:endParaRPr lang="fa-IR" sz="2400" dirty="0">
              <a:solidFill>
                <a:schemeClr val="accent2"/>
              </a:solidFill>
            </a:endParaRPr>
          </a:p>
          <a:p>
            <a:pPr algn="l"/>
            <a:endParaRPr lang="fa-IR" sz="2400" dirty="0">
              <a:solidFill>
                <a:schemeClr val="accent2"/>
              </a:solidFill>
            </a:endParaRPr>
          </a:p>
          <a:p>
            <a:pPr marL="0" indent="0" algn="l">
              <a:buNone/>
            </a:pPr>
            <a:endParaRPr lang="en-US" sz="2400" dirty="0" smtClean="0">
              <a:solidFill>
                <a:schemeClr val="accent2"/>
              </a:solidFill>
            </a:endParaRPr>
          </a:p>
          <a:p>
            <a:pPr marL="0" indent="0" algn="l">
              <a:buNone/>
            </a:pPr>
            <a:endParaRPr lang="en-US" sz="2400" dirty="0" smtClean="0">
              <a:solidFill>
                <a:schemeClr val="accent2"/>
              </a:solidFill>
            </a:endParaRPr>
          </a:p>
          <a:p>
            <a:pPr marL="0" indent="0" algn="l">
              <a:buNone/>
            </a:pPr>
            <a:endParaRPr lang="fa-IR" sz="2400" dirty="0">
              <a:solidFill>
                <a:srgbClr val="00B050"/>
              </a:solidFill>
            </a:endParaRPr>
          </a:p>
        </p:txBody>
      </p:sp>
      <p:pic>
        <p:nvPicPr>
          <p:cNvPr id="4" name="Picture 3"/>
          <p:cNvPicPr>
            <a:picLocks noChangeAspect="1"/>
          </p:cNvPicPr>
          <p:nvPr/>
        </p:nvPicPr>
        <p:blipFill>
          <a:blip r:embed="rId2"/>
          <a:stretch>
            <a:fillRect/>
          </a:stretch>
        </p:blipFill>
        <p:spPr>
          <a:xfrm>
            <a:off x="10532962" y="2242923"/>
            <a:ext cx="1274600" cy="291931"/>
          </a:xfrm>
          <a:prstGeom prst="rect">
            <a:avLst/>
          </a:prstGeom>
        </p:spPr>
      </p:pic>
    </p:spTree>
    <p:extLst>
      <p:ext uri="{BB962C8B-B14F-4D97-AF65-F5344CB8AC3E}">
        <p14:creationId xmlns:p14="http://schemas.microsoft.com/office/powerpoint/2010/main" val="13734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arn(inVertic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39143"/>
          </a:xfrm>
        </p:spPr>
        <p:txBody>
          <a:bodyPr>
            <a:normAutofit fontScale="90000"/>
          </a:bodyPr>
          <a:lstStyle/>
          <a:p>
            <a:endParaRPr lang="fa-IR" dirty="0"/>
          </a:p>
        </p:txBody>
      </p:sp>
      <p:sp>
        <p:nvSpPr>
          <p:cNvPr id="3" name="Content Placeholder 2"/>
          <p:cNvSpPr>
            <a:spLocks noGrp="1"/>
          </p:cNvSpPr>
          <p:nvPr>
            <p:ph idx="1"/>
          </p:nvPr>
        </p:nvSpPr>
        <p:spPr>
          <a:xfrm>
            <a:off x="669711" y="1284790"/>
            <a:ext cx="8231220" cy="4769927"/>
          </a:xfrm>
        </p:spPr>
        <p:txBody>
          <a:bodyPr>
            <a:normAutofit/>
          </a:bodyPr>
          <a:lstStyle/>
          <a:p>
            <a:pPr algn="l"/>
            <a:r>
              <a:rPr lang="en-US" sz="2400" dirty="0"/>
              <a:t>Recommendations </a:t>
            </a:r>
            <a:r>
              <a:rPr lang="en-US" sz="2400" dirty="0" smtClean="0"/>
              <a:t>25 </a:t>
            </a:r>
            <a:r>
              <a:rPr lang="en-US" sz="2400" dirty="0"/>
              <a:t>of </a:t>
            </a:r>
            <a:r>
              <a:rPr lang="en-US" sz="2400" dirty="0">
                <a:solidFill>
                  <a:srgbClr val="00B050"/>
                </a:solidFill>
              </a:rPr>
              <a:t>ETA</a:t>
            </a:r>
          </a:p>
          <a:p>
            <a:pPr algn="l"/>
            <a:r>
              <a:rPr lang="en-US" sz="2400" u="sng" dirty="0" smtClean="0"/>
              <a:t>Euthyroidism</a:t>
            </a:r>
            <a:r>
              <a:rPr lang="en-US" sz="2400" dirty="0" smtClean="0"/>
              <a:t> </a:t>
            </a:r>
            <a:r>
              <a:rPr lang="en-US" sz="2400" dirty="0"/>
              <a:t>should be restored </a:t>
            </a:r>
            <a:r>
              <a:rPr lang="en-US" sz="2400" u="sng" dirty="0"/>
              <a:t>by ATD prior to </a:t>
            </a:r>
            <a:r>
              <a:rPr lang="en-US" sz="2400" u="sng" dirty="0" smtClean="0"/>
              <a:t>surgery </a:t>
            </a:r>
            <a:r>
              <a:rPr lang="en-US" sz="2400" dirty="0" smtClean="0"/>
              <a:t>to </a:t>
            </a:r>
            <a:r>
              <a:rPr lang="en-US" sz="2400" dirty="0"/>
              <a:t>avoid </a:t>
            </a:r>
            <a:r>
              <a:rPr lang="en-US" sz="2400" dirty="0" err="1"/>
              <a:t>peri</a:t>
            </a:r>
            <a:r>
              <a:rPr lang="en-US" sz="2400" dirty="0"/>
              <a:t>- or postoperative exacerbation </a:t>
            </a:r>
            <a:r>
              <a:rPr lang="en-US" sz="2400" dirty="0" smtClean="0"/>
              <a:t>of thyrotoxicosis</a:t>
            </a:r>
            <a:r>
              <a:rPr lang="en-US" sz="2400" dirty="0"/>
              <a:t>. </a:t>
            </a:r>
            <a:r>
              <a:rPr lang="en-US" sz="2400" dirty="0">
                <a:solidFill>
                  <a:srgbClr val="00B050"/>
                </a:solidFill>
              </a:rPr>
              <a:t>1, </a:t>
            </a:r>
            <a:r>
              <a:rPr lang="en-US" sz="2400" dirty="0" smtClean="0">
                <a:solidFill>
                  <a:srgbClr val="00B050"/>
                </a:solidFill>
              </a:rPr>
              <a:t>∅∅∅∅</a:t>
            </a:r>
          </a:p>
          <a:p>
            <a:pPr algn="l"/>
            <a:endParaRPr lang="en-US" sz="2400" dirty="0">
              <a:solidFill>
                <a:srgbClr val="00B050"/>
              </a:solidFill>
            </a:endParaRPr>
          </a:p>
          <a:p>
            <a:pPr algn="l"/>
            <a:r>
              <a:rPr lang="en-US" sz="2400" dirty="0" smtClean="0"/>
              <a:t>Recommendations </a:t>
            </a:r>
            <a:r>
              <a:rPr lang="en-US" sz="2400" dirty="0"/>
              <a:t>27 of </a:t>
            </a:r>
            <a:r>
              <a:rPr lang="en-US" sz="2400" dirty="0">
                <a:solidFill>
                  <a:srgbClr val="00B050"/>
                </a:solidFill>
              </a:rPr>
              <a:t>ETA</a:t>
            </a:r>
          </a:p>
          <a:p>
            <a:pPr algn="l"/>
            <a:r>
              <a:rPr lang="en-US" sz="2400" dirty="0"/>
              <a:t>A solution containing </a:t>
            </a:r>
            <a:r>
              <a:rPr lang="en-US" sz="2400" u="sng" dirty="0"/>
              <a:t>potassium iodide </a:t>
            </a:r>
            <a:r>
              <a:rPr lang="en-US" sz="2400" dirty="0"/>
              <a:t>can be given </a:t>
            </a:r>
            <a:r>
              <a:rPr lang="en-US" sz="2400" u="sng" dirty="0"/>
              <a:t>for 10 days prior to surgery</a:t>
            </a:r>
            <a:r>
              <a:rPr lang="en-US" sz="2400" dirty="0"/>
              <a:t>. </a:t>
            </a:r>
            <a:r>
              <a:rPr lang="en-US" sz="2400" dirty="0">
                <a:solidFill>
                  <a:srgbClr val="00B050"/>
                </a:solidFill>
              </a:rPr>
              <a:t>2, ∅∅∅○</a:t>
            </a:r>
            <a:endParaRPr lang="fa-IR" sz="2400" dirty="0">
              <a:solidFill>
                <a:srgbClr val="00B050"/>
              </a:solidFill>
            </a:endParaRPr>
          </a:p>
          <a:p>
            <a:pPr algn="l"/>
            <a:endParaRPr lang="en-US" sz="2400" dirty="0" smtClean="0">
              <a:solidFill>
                <a:srgbClr val="00B050"/>
              </a:solidFill>
            </a:endParaRPr>
          </a:p>
          <a:p>
            <a:pPr algn="l"/>
            <a:endParaRPr lang="en-US" sz="2400" dirty="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7900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92845"/>
          </a:xfrm>
        </p:spPr>
        <p:txBody>
          <a:bodyPr>
            <a:normAutofit fontScale="90000"/>
          </a:bodyPr>
          <a:lstStyle/>
          <a:p>
            <a:endParaRPr lang="fa-IR" dirty="0"/>
          </a:p>
        </p:txBody>
      </p:sp>
      <p:sp>
        <p:nvSpPr>
          <p:cNvPr id="3" name="Content Placeholder 2"/>
          <p:cNvSpPr>
            <a:spLocks noGrp="1"/>
          </p:cNvSpPr>
          <p:nvPr>
            <p:ph idx="1"/>
          </p:nvPr>
        </p:nvSpPr>
        <p:spPr>
          <a:xfrm>
            <a:off x="768095" y="1564485"/>
            <a:ext cx="8051813" cy="4769927"/>
          </a:xfrm>
        </p:spPr>
        <p:txBody>
          <a:bodyPr>
            <a:normAutofit/>
          </a:bodyPr>
          <a:lstStyle/>
          <a:p>
            <a:pPr algn="l"/>
            <a:r>
              <a:rPr lang="en-US" sz="2400" dirty="0"/>
              <a:t>RECOMMENDATION 24 of </a:t>
            </a:r>
            <a:r>
              <a:rPr lang="en-US" sz="2400" dirty="0" smtClean="0">
                <a:solidFill>
                  <a:schemeClr val="accent2"/>
                </a:solidFill>
              </a:rPr>
              <a:t>ATA</a:t>
            </a:r>
            <a:endParaRPr lang="en-US" sz="2400" dirty="0"/>
          </a:p>
          <a:p>
            <a:pPr algn="l"/>
            <a:r>
              <a:rPr lang="en-US" sz="2400" dirty="0" smtClean="0"/>
              <a:t>If </a:t>
            </a:r>
            <a:r>
              <a:rPr lang="en-US" sz="2400" u="sng" dirty="0"/>
              <a:t>surgery</a:t>
            </a:r>
            <a:r>
              <a:rPr lang="en-US" sz="2400" dirty="0"/>
              <a:t> is chosen as treatment for GD, patients should </a:t>
            </a:r>
            <a:r>
              <a:rPr lang="en-US" sz="2400" dirty="0" smtClean="0"/>
              <a:t>be rendered </a:t>
            </a:r>
            <a:r>
              <a:rPr lang="en-US" sz="2400" u="sng" dirty="0" err="1"/>
              <a:t>euthyroid</a:t>
            </a:r>
            <a:r>
              <a:rPr lang="en-US" sz="2400" u="sng" dirty="0"/>
              <a:t> prior</a:t>
            </a:r>
            <a:r>
              <a:rPr lang="en-US" sz="2400" dirty="0"/>
              <a:t> to the procedure </a:t>
            </a:r>
            <a:r>
              <a:rPr lang="en-US" sz="2400" u="sng" dirty="0"/>
              <a:t>with ATD </a:t>
            </a:r>
            <a:r>
              <a:rPr lang="en-US" sz="2400" dirty="0" smtClean="0"/>
              <a:t>pretreatment, </a:t>
            </a:r>
            <a:r>
              <a:rPr lang="en-US" sz="2400" u="sng" dirty="0" smtClean="0"/>
              <a:t>with </a:t>
            </a:r>
            <a:r>
              <a:rPr lang="en-US" sz="2400" u="sng" dirty="0"/>
              <a:t>or without b-adrenergic blockade</a:t>
            </a:r>
            <a:r>
              <a:rPr lang="en-US" sz="2400" dirty="0"/>
              <a:t>. </a:t>
            </a:r>
            <a:endParaRPr lang="en-US" sz="2400" dirty="0" smtClean="0"/>
          </a:p>
          <a:p>
            <a:pPr algn="l"/>
            <a:r>
              <a:rPr lang="en-US" sz="2400" dirty="0" smtClean="0"/>
              <a:t>A </a:t>
            </a:r>
            <a:r>
              <a:rPr lang="en-US" sz="2400" u="sng" dirty="0" smtClean="0"/>
              <a:t>Ki </a:t>
            </a:r>
            <a:r>
              <a:rPr lang="en-US" sz="2400" dirty="0" smtClean="0"/>
              <a:t>containing preparation </a:t>
            </a:r>
            <a:r>
              <a:rPr lang="en-US" sz="2400" dirty="0"/>
              <a:t>should be given in the </a:t>
            </a:r>
            <a:r>
              <a:rPr lang="en-US" sz="2400" u="sng" dirty="0" smtClean="0"/>
              <a:t>immediate preoperative </a:t>
            </a:r>
            <a:r>
              <a:rPr lang="en-US" sz="2400" u="sng" dirty="0"/>
              <a:t>period</a:t>
            </a:r>
            <a:r>
              <a:rPr lang="en-US" sz="2400" dirty="0"/>
              <a:t>.</a:t>
            </a:r>
          </a:p>
          <a:p>
            <a:pPr algn="l"/>
            <a:r>
              <a:rPr lang="en-US" sz="2400" dirty="0">
                <a:solidFill>
                  <a:schemeClr val="accent2"/>
                </a:solidFill>
              </a:rPr>
              <a:t>Strong recommendation, low-quality evidence.</a:t>
            </a:r>
            <a:endParaRPr lang="fa-IR" sz="2400" dirty="0">
              <a:solidFill>
                <a:schemeClr val="accent2"/>
              </a:solidFill>
            </a:endParaRPr>
          </a:p>
        </p:txBody>
      </p:sp>
    </p:spTree>
    <p:extLst>
      <p:ext uri="{BB962C8B-B14F-4D97-AF65-F5344CB8AC3E}">
        <p14:creationId xmlns:p14="http://schemas.microsoft.com/office/powerpoint/2010/main" val="20205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8754"/>
          </a:xfrm>
        </p:spPr>
        <p:txBody>
          <a:bodyPr>
            <a:normAutofit fontScale="90000"/>
          </a:bodyPr>
          <a:lstStyle/>
          <a:p>
            <a:endParaRPr lang="fa-IR" dirty="0"/>
          </a:p>
        </p:txBody>
      </p:sp>
      <p:sp>
        <p:nvSpPr>
          <p:cNvPr id="3" name="Content Placeholder 2"/>
          <p:cNvSpPr>
            <a:spLocks noGrp="1"/>
          </p:cNvSpPr>
          <p:nvPr>
            <p:ph idx="1"/>
          </p:nvPr>
        </p:nvSpPr>
        <p:spPr>
          <a:xfrm>
            <a:off x="768096" y="989704"/>
            <a:ext cx="7988446" cy="5319656"/>
          </a:xfrm>
        </p:spPr>
        <p:txBody>
          <a:bodyPr/>
          <a:lstStyle/>
          <a:p>
            <a:pPr algn="l"/>
            <a:r>
              <a:rPr lang="en-US" sz="2400" dirty="0"/>
              <a:t>RECOMMENDATION 30 of </a:t>
            </a:r>
            <a:r>
              <a:rPr lang="en-US" sz="2400" dirty="0" smtClean="0">
                <a:solidFill>
                  <a:schemeClr val="accent2"/>
                </a:solidFill>
              </a:rPr>
              <a:t>ATA</a:t>
            </a:r>
          </a:p>
          <a:p>
            <a:pPr algn="l"/>
            <a:r>
              <a:rPr lang="en-US" sz="2400" u="sng" dirty="0" smtClean="0"/>
              <a:t>ATD </a:t>
            </a:r>
            <a:r>
              <a:rPr lang="en-US" sz="2400" u="sng" dirty="0"/>
              <a:t>should be stopped </a:t>
            </a:r>
            <a:r>
              <a:rPr lang="en-US" sz="2400" dirty="0"/>
              <a:t>at the time of </a:t>
            </a:r>
            <a:r>
              <a:rPr lang="en-US" sz="2400" u="sng" dirty="0"/>
              <a:t>thyroidectomy </a:t>
            </a:r>
            <a:r>
              <a:rPr lang="en-US" sz="2400" dirty="0" smtClean="0"/>
              <a:t>for GD</a:t>
            </a:r>
            <a:r>
              <a:rPr lang="en-US" sz="2400" dirty="0"/>
              <a:t>, and b-adrenergic blockers should be weaned </a:t>
            </a:r>
            <a:r>
              <a:rPr lang="en-US" sz="2400" dirty="0" smtClean="0"/>
              <a:t>following surgery</a:t>
            </a:r>
            <a:r>
              <a:rPr lang="en-US" sz="2400" dirty="0"/>
              <a:t>.</a:t>
            </a:r>
          </a:p>
          <a:p>
            <a:pPr algn="l"/>
            <a:r>
              <a:rPr lang="en-US" sz="2400" dirty="0">
                <a:solidFill>
                  <a:schemeClr val="accent2"/>
                </a:solidFill>
              </a:rPr>
              <a:t>Strong recommendation, low-quality evidence</a:t>
            </a:r>
            <a:r>
              <a:rPr lang="en-US" dirty="0"/>
              <a:t>.</a:t>
            </a:r>
            <a:endParaRPr lang="fa-IR" dirty="0"/>
          </a:p>
        </p:txBody>
      </p:sp>
    </p:spTree>
    <p:extLst>
      <p:ext uri="{BB962C8B-B14F-4D97-AF65-F5344CB8AC3E}">
        <p14:creationId xmlns:p14="http://schemas.microsoft.com/office/powerpoint/2010/main" val="15092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Methodology</a:t>
            </a:r>
            <a:r>
              <a:rPr lang="en-US" b="1" dirty="0"/>
              <a:t/>
            </a:r>
            <a:br>
              <a:rPr lang="en-US" b="1" dirty="0"/>
            </a:br>
            <a:endParaRPr lang="fa-IR" dirty="0"/>
          </a:p>
        </p:txBody>
      </p:sp>
      <p:sp>
        <p:nvSpPr>
          <p:cNvPr id="3" name="Content Placeholder 2"/>
          <p:cNvSpPr>
            <a:spLocks noGrp="1"/>
          </p:cNvSpPr>
          <p:nvPr>
            <p:ph idx="1"/>
          </p:nvPr>
        </p:nvSpPr>
        <p:spPr>
          <a:xfrm>
            <a:off x="754381" y="2183219"/>
            <a:ext cx="8001000" cy="3650511"/>
          </a:xfrm>
        </p:spPr>
        <p:txBody>
          <a:bodyPr>
            <a:noAutofit/>
          </a:bodyPr>
          <a:lstStyle/>
          <a:p>
            <a:pPr marL="0" indent="0" algn="l">
              <a:buNone/>
            </a:pPr>
            <a:r>
              <a:rPr lang="en-US" dirty="0">
                <a:solidFill>
                  <a:schemeClr val="tx1">
                    <a:lumMod val="85000"/>
                    <a:lumOff val="15000"/>
                  </a:schemeClr>
                </a:solidFill>
              </a:rPr>
              <a:t>The development of this </a:t>
            </a:r>
            <a:r>
              <a:rPr lang="en-US" u="sng" dirty="0">
                <a:solidFill>
                  <a:schemeClr val="tx1">
                    <a:lumMod val="85000"/>
                    <a:lumOff val="15000"/>
                  </a:schemeClr>
                </a:solidFill>
              </a:rPr>
              <a:t>guideline was commissioned by</a:t>
            </a:r>
            <a:r>
              <a:rPr lang="en-US" dirty="0">
                <a:solidFill>
                  <a:schemeClr val="tx1">
                    <a:lumMod val="85000"/>
                    <a:lumOff val="15000"/>
                  </a:schemeClr>
                </a:solidFill>
              </a:rPr>
              <a:t> the Executive Committee (EC) and Publication Board of the European Thyroid Association (ETA), which selected a chairperson (G.J.K.) to lead the task force. Subsequently, in consultation with the ETA EC, G.J.K. assembled a team of European clinicians who authored this manuscript</a:t>
            </a:r>
            <a:r>
              <a:rPr lang="en-US" dirty="0" smtClean="0">
                <a:solidFill>
                  <a:schemeClr val="tx1">
                    <a:lumMod val="85000"/>
                    <a:lumOff val="15000"/>
                  </a:schemeClr>
                </a:solidFill>
              </a:rPr>
              <a:t>.</a:t>
            </a:r>
          </a:p>
          <a:p>
            <a:pPr marL="0" indent="0" algn="l">
              <a:buNone/>
            </a:pPr>
            <a:r>
              <a:rPr lang="en-US" dirty="0" smtClean="0">
                <a:solidFill>
                  <a:schemeClr val="tx1">
                    <a:lumMod val="85000"/>
                    <a:lumOff val="15000"/>
                  </a:schemeClr>
                </a:solidFill>
              </a:rPr>
              <a:t>The </a:t>
            </a:r>
            <a:r>
              <a:rPr lang="en-US" dirty="0">
                <a:solidFill>
                  <a:schemeClr val="tx1">
                    <a:lumMod val="85000"/>
                    <a:lumOff val="15000"/>
                  </a:schemeClr>
                </a:solidFill>
              </a:rPr>
              <a:t>task force examined the relevant literature using a </a:t>
            </a:r>
            <a:r>
              <a:rPr lang="en-US" u="sng" dirty="0">
                <a:solidFill>
                  <a:schemeClr val="tx1">
                    <a:lumMod val="85000"/>
                    <a:lumOff val="15000"/>
                  </a:schemeClr>
                </a:solidFill>
              </a:rPr>
              <a:t>systematic PubMed search </a:t>
            </a:r>
            <a:r>
              <a:rPr lang="en-US" dirty="0">
                <a:solidFill>
                  <a:schemeClr val="tx1">
                    <a:lumMod val="85000"/>
                    <a:lumOff val="15000"/>
                  </a:schemeClr>
                </a:solidFill>
              </a:rPr>
              <a:t>supplemented with additional published materials. An </a:t>
            </a:r>
            <a:r>
              <a:rPr lang="en-US" u="sng" dirty="0">
                <a:solidFill>
                  <a:schemeClr val="tx1">
                    <a:lumMod val="85000"/>
                    <a:lumOff val="15000"/>
                  </a:schemeClr>
                </a:solidFill>
              </a:rPr>
              <a:t>evidence-based medicine approach </a:t>
            </a:r>
            <a:r>
              <a:rPr lang="en-US" dirty="0">
                <a:solidFill>
                  <a:schemeClr val="tx1">
                    <a:lumMod val="85000"/>
                    <a:lumOff val="15000"/>
                  </a:schemeClr>
                </a:solidFill>
              </a:rPr>
              <a:t>that incorporated the knowledge and experience of the panel was used to develop the text and a series of specific recommendations. </a:t>
            </a:r>
            <a:endParaRPr lang="en-US" dirty="0" smtClean="0">
              <a:solidFill>
                <a:schemeClr val="tx1">
                  <a:lumMod val="85000"/>
                  <a:lumOff val="15000"/>
                </a:schemeClr>
              </a:solidFill>
            </a:endParaRPr>
          </a:p>
        </p:txBody>
      </p:sp>
    </p:spTree>
    <p:extLst>
      <p:ext uri="{BB962C8B-B14F-4D97-AF65-F5344CB8AC3E}">
        <p14:creationId xmlns:p14="http://schemas.microsoft.com/office/powerpoint/2010/main" val="28426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31494"/>
            <a:ext cx="7290054" cy="295154"/>
          </a:xfrm>
        </p:spPr>
        <p:txBody>
          <a:bodyPr>
            <a:normAutofit fontScale="90000"/>
          </a:bodyPr>
          <a:lstStyle/>
          <a:p>
            <a:endParaRPr lang="fa-IR" dirty="0"/>
          </a:p>
        </p:txBody>
      </p:sp>
      <p:sp>
        <p:nvSpPr>
          <p:cNvPr id="3" name="Content Placeholder 2"/>
          <p:cNvSpPr>
            <a:spLocks noGrp="1"/>
          </p:cNvSpPr>
          <p:nvPr>
            <p:ph idx="1"/>
          </p:nvPr>
        </p:nvSpPr>
        <p:spPr>
          <a:xfrm>
            <a:off x="659758" y="740781"/>
            <a:ext cx="8281686" cy="5568580"/>
          </a:xfrm>
        </p:spPr>
        <p:txBody>
          <a:bodyPr>
            <a:noAutofit/>
          </a:bodyPr>
          <a:lstStyle/>
          <a:p>
            <a:pPr algn="l"/>
            <a:r>
              <a:rPr lang="en-US" sz="2400" dirty="0"/>
              <a:t>Recommendations </a:t>
            </a:r>
            <a:r>
              <a:rPr lang="en-US" sz="2400" dirty="0" smtClean="0"/>
              <a:t>26 </a:t>
            </a:r>
            <a:r>
              <a:rPr lang="en-US" sz="2400" dirty="0"/>
              <a:t>of </a:t>
            </a:r>
            <a:r>
              <a:rPr lang="en-US" sz="2400" dirty="0">
                <a:solidFill>
                  <a:srgbClr val="00B050"/>
                </a:solidFill>
              </a:rPr>
              <a:t>ETA</a:t>
            </a:r>
          </a:p>
          <a:p>
            <a:pPr algn="l"/>
            <a:r>
              <a:rPr lang="en-US" sz="2400" u="sng" dirty="0" smtClean="0"/>
              <a:t>Vitamin </a:t>
            </a:r>
            <a:r>
              <a:rPr lang="en-US" sz="2400" u="sng" dirty="0"/>
              <a:t>D deficiency </a:t>
            </a:r>
            <a:r>
              <a:rPr lang="en-US" sz="2400" dirty="0"/>
              <a:t>should be corrected to </a:t>
            </a:r>
            <a:r>
              <a:rPr lang="en-US" sz="2400" dirty="0" smtClean="0"/>
              <a:t>reduce the postoperative </a:t>
            </a:r>
            <a:r>
              <a:rPr lang="en-US" sz="2400" dirty="0"/>
              <a:t>risk of hypocalcemia. </a:t>
            </a:r>
            <a:r>
              <a:rPr lang="en-US" sz="2400" dirty="0">
                <a:solidFill>
                  <a:srgbClr val="00B050"/>
                </a:solidFill>
              </a:rPr>
              <a:t>1, </a:t>
            </a:r>
            <a:r>
              <a:rPr lang="en-US" sz="2400" dirty="0" smtClean="0">
                <a:solidFill>
                  <a:srgbClr val="00B050"/>
                </a:solidFill>
              </a:rPr>
              <a:t>∅∅∅∅</a:t>
            </a:r>
            <a:r>
              <a:rPr lang="en-US" sz="2400" dirty="0"/>
              <a:t> </a:t>
            </a:r>
            <a:endParaRPr lang="en-US" sz="2400" dirty="0" smtClean="0"/>
          </a:p>
          <a:p>
            <a:pPr algn="l"/>
            <a:endParaRPr lang="en-US" sz="2400" dirty="0"/>
          </a:p>
          <a:p>
            <a:pPr algn="l"/>
            <a:r>
              <a:rPr lang="en-US" sz="2400" dirty="0" smtClean="0"/>
              <a:t>RECOMMENDATION </a:t>
            </a:r>
            <a:r>
              <a:rPr lang="en-US" sz="2400" dirty="0"/>
              <a:t>25 of </a:t>
            </a:r>
            <a:r>
              <a:rPr lang="en-US" sz="2400" dirty="0" smtClean="0">
                <a:solidFill>
                  <a:schemeClr val="accent2"/>
                </a:solidFill>
              </a:rPr>
              <a:t>ATA</a:t>
            </a:r>
          </a:p>
          <a:p>
            <a:pPr algn="l"/>
            <a:r>
              <a:rPr lang="en-US" sz="2400" u="sng" dirty="0" smtClean="0"/>
              <a:t>Calcium </a:t>
            </a:r>
            <a:r>
              <a:rPr lang="en-US" sz="2400" u="sng" dirty="0"/>
              <a:t>and 25-hydroxy vitamin D </a:t>
            </a:r>
            <a:r>
              <a:rPr lang="en-US" sz="2400" dirty="0"/>
              <a:t>should be </a:t>
            </a:r>
            <a:r>
              <a:rPr lang="en-US" sz="2400" dirty="0" smtClean="0"/>
              <a:t>assessed </a:t>
            </a:r>
            <a:r>
              <a:rPr lang="en-US" sz="2400" u="sng" dirty="0" smtClean="0"/>
              <a:t>preoperatively </a:t>
            </a:r>
            <a:r>
              <a:rPr lang="en-US" sz="2400" dirty="0"/>
              <a:t>and </a:t>
            </a:r>
            <a:r>
              <a:rPr lang="en-US" sz="2400" dirty="0" err="1"/>
              <a:t>repleted</a:t>
            </a:r>
            <a:r>
              <a:rPr lang="en-US" sz="2400" dirty="0"/>
              <a:t> if necessary, or given prophylactically.</a:t>
            </a:r>
          </a:p>
          <a:p>
            <a:pPr algn="l"/>
            <a:r>
              <a:rPr lang="en-US" sz="2400" dirty="0"/>
              <a:t> </a:t>
            </a:r>
            <a:r>
              <a:rPr lang="en-US" sz="2400" u="sng" dirty="0"/>
              <a:t>Calcitriol supplementation </a:t>
            </a:r>
            <a:r>
              <a:rPr lang="en-US" sz="2400" dirty="0"/>
              <a:t>should be considered preoperatively in patients at </a:t>
            </a:r>
            <a:r>
              <a:rPr lang="en-US" sz="2400" u="sng" dirty="0"/>
              <a:t>increased risk for transient or permanent hypoparathyroidism</a:t>
            </a:r>
            <a:r>
              <a:rPr lang="en-US" sz="2400" dirty="0"/>
              <a:t>.</a:t>
            </a:r>
          </a:p>
          <a:p>
            <a:pPr algn="l"/>
            <a:r>
              <a:rPr lang="en-US" sz="2400" dirty="0">
                <a:solidFill>
                  <a:schemeClr val="accent2"/>
                </a:solidFill>
              </a:rPr>
              <a:t>Strong recommendation, low-quality evidence.</a:t>
            </a:r>
            <a:endParaRPr lang="fa-IR" sz="2400" dirty="0">
              <a:solidFill>
                <a:schemeClr val="accent2"/>
              </a:solidFill>
            </a:endParaRPr>
          </a:p>
          <a:p>
            <a:pPr algn="l"/>
            <a:endParaRPr lang="en-US" sz="2400" dirty="0" smtClean="0">
              <a:solidFill>
                <a:schemeClr val="accent2"/>
              </a:solidFill>
            </a:endParaRPr>
          </a:p>
          <a:p>
            <a:pPr algn="l"/>
            <a:endParaRPr lang="en-US" sz="2400" dirty="0" smtClean="0">
              <a:solidFill>
                <a:schemeClr val="accent2"/>
              </a:solidFill>
            </a:endParaRPr>
          </a:p>
          <a:p>
            <a:pPr algn="l"/>
            <a:endParaRPr lang="en-US" sz="2400" dirty="0" smtClean="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9672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63908"/>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768096" y="897038"/>
            <a:ext cx="7766304" cy="5412322"/>
          </a:xfrm>
        </p:spPr>
        <p:txBody>
          <a:bodyPr>
            <a:normAutofit/>
          </a:bodyPr>
          <a:lstStyle/>
          <a:p>
            <a:pPr algn="l"/>
            <a:r>
              <a:rPr lang="en-US" sz="2400" dirty="0"/>
              <a:t>RECOMMENDATION 29 of </a:t>
            </a:r>
            <a:r>
              <a:rPr lang="en-US" sz="2400" dirty="0" smtClean="0">
                <a:solidFill>
                  <a:schemeClr val="accent2"/>
                </a:solidFill>
              </a:rPr>
              <a:t>ATA</a:t>
            </a:r>
          </a:p>
          <a:p>
            <a:pPr algn="l"/>
            <a:r>
              <a:rPr lang="en-US" sz="2400" dirty="0" smtClean="0"/>
              <a:t>Following </a:t>
            </a:r>
            <a:r>
              <a:rPr lang="en-US" sz="2400" dirty="0"/>
              <a:t>thyroidectomy for GD, </a:t>
            </a:r>
            <a:r>
              <a:rPr lang="en-US" sz="2400" u="sng" dirty="0"/>
              <a:t>alternative </a:t>
            </a:r>
            <a:r>
              <a:rPr lang="en-US" sz="2400" u="sng" dirty="0" smtClean="0"/>
              <a:t>strategies </a:t>
            </a:r>
            <a:r>
              <a:rPr lang="en-US" sz="2400" dirty="0" smtClean="0"/>
              <a:t>may </a:t>
            </a:r>
            <a:r>
              <a:rPr lang="en-US" sz="2400" dirty="0"/>
              <a:t>be undertaken </a:t>
            </a:r>
            <a:r>
              <a:rPr lang="en-US" sz="2400" u="sng" dirty="0"/>
              <a:t>for management of calcium levels</a:t>
            </a:r>
            <a:r>
              <a:rPr lang="en-US" sz="2400" dirty="0"/>
              <a:t>:</a:t>
            </a:r>
          </a:p>
          <a:p>
            <a:pPr algn="l"/>
            <a:r>
              <a:rPr lang="en-US" sz="2400" dirty="0"/>
              <a:t>serum </a:t>
            </a:r>
            <a:r>
              <a:rPr lang="en-US" sz="2400" u="sng" dirty="0"/>
              <a:t>calcium</a:t>
            </a:r>
            <a:r>
              <a:rPr lang="en-US" sz="2400" dirty="0"/>
              <a:t> </a:t>
            </a:r>
            <a:r>
              <a:rPr lang="en-US" sz="2400" u="sng" dirty="0"/>
              <a:t>with or without </a:t>
            </a:r>
            <a:r>
              <a:rPr lang="en-US" sz="2400" dirty="0"/>
              <a:t>intact parathyroid </a:t>
            </a:r>
            <a:r>
              <a:rPr lang="en-US" sz="2400" dirty="0" smtClean="0"/>
              <a:t>hormone (</a:t>
            </a:r>
            <a:r>
              <a:rPr lang="en-US" sz="2400" u="sng" dirty="0" err="1" smtClean="0"/>
              <a:t>iPTH</a:t>
            </a:r>
            <a:r>
              <a:rPr lang="en-US" sz="2400" dirty="0"/>
              <a:t>) levels can be measured, </a:t>
            </a:r>
            <a:endParaRPr lang="en-US" sz="2400" dirty="0" smtClean="0"/>
          </a:p>
          <a:p>
            <a:pPr algn="l"/>
            <a:r>
              <a:rPr lang="en-US" sz="2400" dirty="0" smtClean="0"/>
              <a:t>and </a:t>
            </a:r>
            <a:r>
              <a:rPr lang="en-US" sz="2400" u="sng" dirty="0"/>
              <a:t>oral calcium </a:t>
            </a:r>
            <a:r>
              <a:rPr lang="en-US" sz="2400" u="sng" dirty="0" smtClean="0"/>
              <a:t>and calcitriol </a:t>
            </a:r>
            <a:r>
              <a:rPr lang="en-US" sz="2400" dirty="0"/>
              <a:t>supplementation administered based on </a:t>
            </a:r>
            <a:r>
              <a:rPr lang="en-US" sz="2400" dirty="0" smtClean="0"/>
              <a:t>these results</a:t>
            </a:r>
            <a:r>
              <a:rPr lang="en-US" sz="2400" dirty="0"/>
              <a:t>, or prophylactic calcium with or without </a:t>
            </a:r>
            <a:r>
              <a:rPr lang="en-US" sz="2400" dirty="0" smtClean="0"/>
              <a:t>calcitriol prescribed </a:t>
            </a:r>
            <a:r>
              <a:rPr lang="en-US" sz="2400" dirty="0"/>
              <a:t>empirically.</a:t>
            </a:r>
          </a:p>
          <a:p>
            <a:pPr algn="l"/>
            <a:r>
              <a:rPr lang="en-US" sz="2400" dirty="0">
                <a:solidFill>
                  <a:schemeClr val="accent2"/>
                </a:solidFill>
              </a:rPr>
              <a:t>Weak recommendation, low-quality evidence.</a:t>
            </a:r>
            <a:endParaRPr lang="fa-IR" sz="2400" dirty="0">
              <a:solidFill>
                <a:schemeClr val="accent2"/>
              </a:solidFill>
            </a:endParaRPr>
          </a:p>
        </p:txBody>
      </p:sp>
    </p:spTree>
    <p:extLst>
      <p:ext uri="{BB962C8B-B14F-4D97-AF65-F5344CB8AC3E}">
        <p14:creationId xmlns:p14="http://schemas.microsoft.com/office/powerpoint/2010/main" val="8608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68096" y="1097280"/>
            <a:ext cx="7606732" cy="3615690"/>
          </a:xfrm>
          <a:prstGeom prst="rect">
            <a:avLst/>
          </a:prstGeom>
        </p:spPr>
      </p:pic>
    </p:spTree>
    <p:extLst>
      <p:ext uri="{BB962C8B-B14F-4D97-AF65-F5344CB8AC3E}">
        <p14:creationId xmlns:p14="http://schemas.microsoft.com/office/powerpoint/2010/main" val="28669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72926"/>
          </a:xfrm>
        </p:spPr>
        <p:txBody>
          <a:bodyPr>
            <a:normAutofit fontScale="90000"/>
          </a:bodyPr>
          <a:lstStyle/>
          <a:p>
            <a:endParaRPr lang="en-US" dirty="0"/>
          </a:p>
        </p:txBody>
      </p:sp>
      <p:sp>
        <p:nvSpPr>
          <p:cNvPr id="3" name="Content Placeholder 2"/>
          <p:cNvSpPr>
            <a:spLocks noGrp="1"/>
          </p:cNvSpPr>
          <p:nvPr>
            <p:ph idx="1"/>
          </p:nvPr>
        </p:nvSpPr>
        <p:spPr>
          <a:xfrm>
            <a:off x="821802" y="758142"/>
            <a:ext cx="8223813" cy="5724219"/>
          </a:xfrm>
        </p:spPr>
        <p:txBody>
          <a:bodyPr>
            <a:normAutofit/>
          </a:bodyPr>
          <a:lstStyle/>
          <a:p>
            <a:pPr algn="l"/>
            <a:r>
              <a:rPr lang="en-US" sz="2400" dirty="0"/>
              <a:t>RECOMMENDATION 26 of </a:t>
            </a:r>
            <a:r>
              <a:rPr lang="en-US" sz="2400" dirty="0" smtClean="0">
                <a:solidFill>
                  <a:schemeClr val="accent2"/>
                </a:solidFill>
              </a:rPr>
              <a:t>ATA</a:t>
            </a:r>
            <a:r>
              <a:rPr lang="fa-IR" sz="2400" dirty="0" smtClean="0"/>
              <a:t> </a:t>
            </a:r>
            <a:endParaRPr lang="en-US" sz="2400" dirty="0" smtClean="0"/>
          </a:p>
          <a:p>
            <a:pPr algn="l"/>
            <a:r>
              <a:rPr lang="en-US" sz="2400" dirty="0" smtClean="0"/>
              <a:t>In </a:t>
            </a:r>
            <a:r>
              <a:rPr lang="en-US" sz="2400" dirty="0"/>
              <a:t>exceptional circumstances, </a:t>
            </a:r>
            <a:r>
              <a:rPr lang="en-US" sz="2400" u="sng" dirty="0"/>
              <a:t>when</a:t>
            </a:r>
            <a:r>
              <a:rPr lang="en-US" sz="2400" dirty="0"/>
              <a:t> </a:t>
            </a:r>
            <a:r>
              <a:rPr lang="en-US" sz="2400" dirty="0" smtClean="0"/>
              <a:t>: </a:t>
            </a:r>
          </a:p>
          <a:p>
            <a:pPr algn="l"/>
            <a:r>
              <a:rPr lang="en-US" sz="2400" dirty="0" smtClean="0"/>
              <a:t>   it </a:t>
            </a:r>
            <a:r>
              <a:rPr lang="en-US" sz="2400" dirty="0"/>
              <a:t>is </a:t>
            </a:r>
            <a:r>
              <a:rPr lang="en-US" sz="2400" u="sng" dirty="0"/>
              <a:t>not possible </a:t>
            </a:r>
            <a:r>
              <a:rPr lang="en-US" sz="2400" u="sng" dirty="0" smtClean="0"/>
              <a:t>to </a:t>
            </a:r>
            <a:r>
              <a:rPr lang="en-US" sz="2400" dirty="0" smtClean="0"/>
              <a:t>render </a:t>
            </a:r>
            <a:r>
              <a:rPr lang="en-US" sz="2400" dirty="0"/>
              <a:t>a patient with </a:t>
            </a:r>
            <a:r>
              <a:rPr lang="en-US" sz="2400" u="sng" dirty="0"/>
              <a:t>GD</a:t>
            </a:r>
            <a:r>
              <a:rPr lang="en-US" sz="2400" dirty="0"/>
              <a:t> </a:t>
            </a:r>
            <a:r>
              <a:rPr lang="en-US" sz="2400" u="sng" dirty="0" err="1"/>
              <a:t>euthyroid</a:t>
            </a:r>
            <a:r>
              <a:rPr lang="en-US" sz="2400" dirty="0"/>
              <a:t> </a:t>
            </a:r>
            <a:r>
              <a:rPr lang="en-US" sz="2400" u="sng" dirty="0"/>
              <a:t>prior to </a:t>
            </a:r>
            <a:r>
              <a:rPr lang="en-US" sz="2400" u="sng" dirty="0" smtClean="0"/>
              <a:t>thyroidectomy</a:t>
            </a:r>
          </a:p>
          <a:p>
            <a:pPr algn="l"/>
            <a:r>
              <a:rPr lang="en-US" sz="2400" dirty="0" smtClean="0"/>
              <a:t>   need </a:t>
            </a:r>
            <a:r>
              <a:rPr lang="en-US" sz="2400" dirty="0"/>
              <a:t>for thyroidectomy is </a:t>
            </a:r>
            <a:r>
              <a:rPr lang="en-US" sz="2400" u="sng" dirty="0" smtClean="0"/>
              <a:t>urgent</a:t>
            </a:r>
          </a:p>
          <a:p>
            <a:pPr algn="l"/>
            <a:r>
              <a:rPr lang="en-US" sz="2400" dirty="0" smtClean="0"/>
              <a:t>   when </a:t>
            </a:r>
            <a:r>
              <a:rPr lang="en-US" sz="2400" dirty="0"/>
              <a:t>the patient </a:t>
            </a:r>
            <a:r>
              <a:rPr lang="en-US" sz="2400" dirty="0" smtClean="0"/>
              <a:t>is</a:t>
            </a:r>
            <a:r>
              <a:rPr lang="en-US" sz="2400" dirty="0"/>
              <a:t> </a:t>
            </a:r>
            <a:r>
              <a:rPr lang="en-US" sz="2400" u="sng" dirty="0" smtClean="0"/>
              <a:t>allergic </a:t>
            </a:r>
            <a:r>
              <a:rPr lang="en-US" sz="2400" u="sng" dirty="0"/>
              <a:t>to </a:t>
            </a:r>
            <a:r>
              <a:rPr lang="en-US" sz="2400" u="sng" dirty="0" smtClean="0"/>
              <a:t>ATD</a:t>
            </a:r>
            <a:r>
              <a:rPr lang="en-US" sz="2400" dirty="0" smtClean="0"/>
              <a:t>s</a:t>
            </a:r>
          </a:p>
          <a:p>
            <a:pPr algn="l"/>
            <a:r>
              <a:rPr lang="en-US" sz="2400" dirty="0" smtClean="0"/>
              <a:t> </a:t>
            </a:r>
            <a:r>
              <a:rPr lang="en-US" sz="2400" dirty="0"/>
              <a:t>the patient should be adequately </a:t>
            </a:r>
            <a:r>
              <a:rPr lang="en-US" sz="2400" dirty="0" smtClean="0"/>
              <a:t>treated with :</a:t>
            </a:r>
          </a:p>
          <a:p>
            <a:pPr algn="l"/>
            <a:r>
              <a:rPr lang="en-US" sz="2400" u="sng" dirty="0" smtClean="0"/>
              <a:t>b-adrenergic </a:t>
            </a:r>
            <a:r>
              <a:rPr lang="en-US" sz="2400" u="sng" dirty="0"/>
              <a:t>blockade</a:t>
            </a:r>
            <a:r>
              <a:rPr lang="en-US" sz="2400" dirty="0"/>
              <a:t>, </a:t>
            </a:r>
            <a:r>
              <a:rPr lang="en-US" sz="2400" u="sng" dirty="0"/>
              <a:t>KI</a:t>
            </a:r>
            <a:r>
              <a:rPr lang="en-US" sz="2400" dirty="0"/>
              <a:t>, </a:t>
            </a:r>
            <a:r>
              <a:rPr lang="en-US" sz="2400" u="sng" dirty="0"/>
              <a:t>glucocorticoids</a:t>
            </a:r>
            <a:r>
              <a:rPr lang="en-US" sz="2400" dirty="0"/>
              <a:t>, and </a:t>
            </a:r>
            <a:r>
              <a:rPr lang="en-US" sz="2400" dirty="0" smtClean="0"/>
              <a:t>potentially </a:t>
            </a:r>
            <a:r>
              <a:rPr lang="en-US" sz="2400" u="sng" dirty="0" smtClean="0"/>
              <a:t>cholestyramine</a:t>
            </a:r>
            <a:r>
              <a:rPr lang="en-US" sz="2400" dirty="0" smtClean="0"/>
              <a:t> </a:t>
            </a:r>
            <a:r>
              <a:rPr lang="en-US" sz="2400" dirty="0"/>
              <a:t>in the immediate </a:t>
            </a:r>
            <a:r>
              <a:rPr lang="en-US" sz="2400" dirty="0" smtClean="0"/>
              <a:t>preoperative period.</a:t>
            </a:r>
          </a:p>
          <a:p>
            <a:pPr algn="l"/>
            <a:r>
              <a:rPr lang="en-US" sz="2400" dirty="0" smtClean="0"/>
              <a:t> </a:t>
            </a:r>
            <a:r>
              <a:rPr lang="en-US" sz="2400" dirty="0"/>
              <a:t>The surgeon and anesthesiologist should have </a:t>
            </a:r>
            <a:r>
              <a:rPr lang="en-US" sz="2400" dirty="0" smtClean="0"/>
              <a:t>experience in </a:t>
            </a:r>
            <a:r>
              <a:rPr lang="en-US" sz="2400" dirty="0"/>
              <a:t>this situation.</a:t>
            </a:r>
          </a:p>
          <a:p>
            <a:pPr algn="l"/>
            <a:r>
              <a:rPr lang="en-US" sz="2400" dirty="0">
                <a:solidFill>
                  <a:schemeClr val="accent2"/>
                </a:solidFill>
              </a:rPr>
              <a:t>Strong recommendation, low-quality evidence</a:t>
            </a:r>
            <a:r>
              <a:rPr lang="en-US" sz="2400" dirty="0"/>
              <a:t>.</a:t>
            </a:r>
            <a:endParaRPr lang="fa-IR" sz="2400" dirty="0"/>
          </a:p>
        </p:txBody>
      </p:sp>
    </p:spTree>
    <p:extLst>
      <p:ext uri="{BB962C8B-B14F-4D97-AF65-F5344CB8AC3E}">
        <p14:creationId xmlns:p14="http://schemas.microsoft.com/office/powerpoint/2010/main" val="37814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88673"/>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768096" y="873889"/>
            <a:ext cx="7910955" cy="5435471"/>
          </a:xfrm>
        </p:spPr>
        <p:txBody>
          <a:bodyPr>
            <a:normAutofit/>
          </a:bodyPr>
          <a:lstStyle/>
          <a:p>
            <a:pPr algn="l"/>
            <a:r>
              <a:rPr lang="en-US" sz="2400" dirty="0" smtClean="0"/>
              <a:t>RECOMMENDATION </a:t>
            </a:r>
            <a:r>
              <a:rPr lang="en-US" sz="2400" dirty="0"/>
              <a:t>31 of </a:t>
            </a:r>
            <a:r>
              <a:rPr lang="en-US" sz="2400" dirty="0" smtClean="0">
                <a:solidFill>
                  <a:schemeClr val="accent2"/>
                </a:solidFill>
              </a:rPr>
              <a:t>ATA</a:t>
            </a:r>
          </a:p>
          <a:p>
            <a:pPr algn="l"/>
            <a:r>
              <a:rPr lang="en-US" sz="2400" u="sng" dirty="0" smtClean="0"/>
              <a:t>Following </a:t>
            </a:r>
            <a:r>
              <a:rPr lang="en-US" sz="2400" u="sng" dirty="0"/>
              <a:t>thyroidectomy </a:t>
            </a:r>
            <a:r>
              <a:rPr lang="en-US" sz="2400" dirty="0"/>
              <a:t>for GD, </a:t>
            </a:r>
            <a:r>
              <a:rPr lang="en-US" sz="2400" u="sng" dirty="0"/>
              <a:t>L-thyroxine</a:t>
            </a:r>
            <a:r>
              <a:rPr lang="en-US" sz="2400" dirty="0"/>
              <a:t> should </a:t>
            </a:r>
            <a:r>
              <a:rPr lang="en-US" sz="2400" dirty="0" smtClean="0"/>
              <a:t>be started </a:t>
            </a:r>
            <a:r>
              <a:rPr lang="en-US" sz="2400" dirty="0"/>
              <a:t>at a daily dose appropriate for the patient’s </a:t>
            </a:r>
            <a:r>
              <a:rPr lang="en-US" sz="2400" dirty="0" smtClean="0"/>
              <a:t>weight (0.8 </a:t>
            </a:r>
            <a:r>
              <a:rPr lang="en-US" sz="2400" dirty="0" err="1"/>
              <a:t>lg</a:t>
            </a:r>
            <a:r>
              <a:rPr lang="en-US" sz="2400" dirty="0"/>
              <a:t>/</a:t>
            </a:r>
            <a:r>
              <a:rPr lang="en-US" sz="2400" dirty="0" err="1"/>
              <a:t>lb</a:t>
            </a:r>
            <a:r>
              <a:rPr lang="en-US" sz="2400" dirty="0"/>
              <a:t> or 1.6 </a:t>
            </a:r>
            <a:r>
              <a:rPr lang="en-US" sz="2400" dirty="0" err="1"/>
              <a:t>lg</a:t>
            </a:r>
            <a:r>
              <a:rPr lang="en-US" sz="2400" dirty="0"/>
              <a:t>/kg), with elderly patients </a:t>
            </a:r>
            <a:r>
              <a:rPr lang="en-US" sz="2400" dirty="0" smtClean="0"/>
              <a:t>needing somewhat </a:t>
            </a:r>
            <a:r>
              <a:rPr lang="en-US" sz="2400" dirty="0"/>
              <a:t>less, and serum </a:t>
            </a:r>
            <a:r>
              <a:rPr lang="en-US" sz="2400" u="sng" dirty="0"/>
              <a:t>TSH</a:t>
            </a:r>
            <a:r>
              <a:rPr lang="en-US" sz="2400" dirty="0"/>
              <a:t> measured </a:t>
            </a:r>
            <a:r>
              <a:rPr lang="en-US" sz="2400" u="sng" dirty="0"/>
              <a:t>6–8 </a:t>
            </a:r>
            <a:r>
              <a:rPr lang="en-US" sz="2400" u="sng" dirty="0" smtClean="0"/>
              <a:t>weeks postoperatively</a:t>
            </a:r>
            <a:r>
              <a:rPr lang="en-US" sz="2400" u="sng" dirty="0"/>
              <a:t>.</a:t>
            </a:r>
          </a:p>
          <a:p>
            <a:pPr algn="l"/>
            <a:r>
              <a:rPr lang="en-US" sz="2400" dirty="0">
                <a:solidFill>
                  <a:schemeClr val="accent2"/>
                </a:solidFill>
              </a:rPr>
              <a:t>Strong recommendation, low-quality evidence.</a:t>
            </a:r>
            <a:endParaRPr lang="fa-IR" sz="2400" dirty="0">
              <a:solidFill>
                <a:schemeClr val="accent2"/>
              </a:solidFill>
            </a:endParaRPr>
          </a:p>
        </p:txBody>
      </p:sp>
    </p:spTree>
    <p:extLst>
      <p:ext uri="{BB962C8B-B14F-4D97-AF65-F5344CB8AC3E}">
        <p14:creationId xmlns:p14="http://schemas.microsoft.com/office/powerpoint/2010/main" val="14773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69695"/>
          </a:xfrm>
        </p:spPr>
        <p:txBody>
          <a:bodyPr>
            <a:normAutofit fontScale="90000"/>
          </a:bodyPr>
          <a:lstStyle/>
          <a:p>
            <a:endParaRPr lang="fa-IR" dirty="0"/>
          </a:p>
        </p:txBody>
      </p:sp>
      <p:sp>
        <p:nvSpPr>
          <p:cNvPr id="3" name="Content Placeholder 2"/>
          <p:cNvSpPr>
            <a:spLocks noGrp="1"/>
          </p:cNvSpPr>
          <p:nvPr>
            <p:ph idx="1"/>
          </p:nvPr>
        </p:nvSpPr>
        <p:spPr>
          <a:xfrm>
            <a:off x="768096" y="954911"/>
            <a:ext cx="7912917" cy="5354449"/>
          </a:xfrm>
        </p:spPr>
        <p:txBody>
          <a:bodyPr>
            <a:normAutofit/>
          </a:bodyPr>
          <a:lstStyle/>
          <a:p>
            <a:pPr algn="l"/>
            <a:r>
              <a:rPr lang="en-US" sz="2400" dirty="0"/>
              <a:t>RECOMMENDATION 32 of </a:t>
            </a:r>
            <a:r>
              <a:rPr lang="en-US" sz="2400" dirty="0" smtClean="0">
                <a:solidFill>
                  <a:schemeClr val="accent2"/>
                </a:solidFill>
              </a:rPr>
              <a:t>ATA</a:t>
            </a:r>
          </a:p>
          <a:p>
            <a:pPr algn="l"/>
            <a:r>
              <a:rPr lang="en-US" sz="2400" u="sng" dirty="0" smtClean="0"/>
              <a:t>Communication </a:t>
            </a:r>
            <a:r>
              <a:rPr lang="en-US" sz="2400" u="sng" dirty="0"/>
              <a:t>among different members </a:t>
            </a:r>
            <a:r>
              <a:rPr lang="en-US" sz="2400" dirty="0"/>
              <a:t>of the </a:t>
            </a:r>
            <a:r>
              <a:rPr lang="en-US" sz="2400" dirty="0" smtClean="0"/>
              <a:t>multidisciplinary team </a:t>
            </a:r>
            <a:r>
              <a:rPr lang="en-US" sz="2400" dirty="0"/>
              <a:t>is essential, particularly during </a:t>
            </a:r>
            <a:r>
              <a:rPr lang="en-US" sz="2400" dirty="0" smtClean="0"/>
              <a:t>transitions of </a:t>
            </a:r>
            <a:r>
              <a:rPr lang="en-US" sz="2400" dirty="0"/>
              <a:t>care in the </a:t>
            </a:r>
            <a:r>
              <a:rPr lang="en-US" sz="2400" u="sng" dirty="0"/>
              <a:t>pre- and postoperative settings.</a:t>
            </a:r>
          </a:p>
          <a:p>
            <a:pPr algn="l"/>
            <a:r>
              <a:rPr lang="en-US" sz="2400" dirty="0">
                <a:solidFill>
                  <a:schemeClr val="accent2"/>
                </a:solidFill>
              </a:rPr>
              <a:t>Strong recommendation, low-quality </a:t>
            </a:r>
            <a:r>
              <a:rPr lang="en-US" sz="2400" dirty="0" smtClean="0">
                <a:solidFill>
                  <a:schemeClr val="accent2"/>
                </a:solidFill>
              </a:rPr>
              <a:t>evidence.</a:t>
            </a:r>
            <a:endParaRPr lang="fa-IR" sz="2400" dirty="0">
              <a:solidFill>
                <a:schemeClr val="accent2"/>
              </a:solidFill>
            </a:endParaRPr>
          </a:p>
        </p:txBody>
      </p:sp>
    </p:spTree>
    <p:extLst>
      <p:ext uri="{BB962C8B-B14F-4D97-AF65-F5344CB8AC3E}">
        <p14:creationId xmlns:p14="http://schemas.microsoft.com/office/powerpoint/2010/main" val="16370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42374"/>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68096" y="887506"/>
            <a:ext cx="7836642" cy="5421854"/>
          </a:xfrm>
        </p:spPr>
        <p:txBody>
          <a:bodyPr>
            <a:normAutofit/>
          </a:bodyPr>
          <a:lstStyle/>
          <a:p>
            <a:pPr algn="l"/>
            <a:r>
              <a:rPr lang="en-US" sz="2400" dirty="0"/>
              <a:t>RECOMMENDATION 36 of </a:t>
            </a:r>
            <a:r>
              <a:rPr lang="en-US" sz="2400" dirty="0" smtClean="0">
                <a:solidFill>
                  <a:schemeClr val="accent2"/>
                </a:solidFill>
              </a:rPr>
              <a:t>ATA</a:t>
            </a:r>
            <a:endParaRPr lang="fa-IR" sz="2400" dirty="0" smtClean="0">
              <a:solidFill>
                <a:schemeClr val="accent2"/>
              </a:solidFill>
            </a:endParaRPr>
          </a:p>
          <a:p>
            <a:pPr algn="l"/>
            <a:r>
              <a:rPr lang="en-US" sz="2400" dirty="0">
                <a:solidFill>
                  <a:schemeClr val="accent2"/>
                </a:solidFill>
              </a:rPr>
              <a:t/>
            </a:r>
            <a:br>
              <a:rPr lang="en-US" sz="2400" dirty="0">
                <a:solidFill>
                  <a:schemeClr val="accent2"/>
                </a:solidFill>
              </a:rPr>
            </a:br>
            <a:r>
              <a:rPr lang="en-US" sz="2400" u="sng" dirty="0" smtClean="0"/>
              <a:t>Potassium </a:t>
            </a:r>
            <a:r>
              <a:rPr lang="en-US" sz="2400" u="sng" dirty="0"/>
              <a:t>iodide </a:t>
            </a:r>
            <a:r>
              <a:rPr lang="en-US" sz="2400" dirty="0"/>
              <a:t>may be of benefit in select patients </a:t>
            </a:r>
            <a:r>
              <a:rPr lang="en-US" sz="2400" dirty="0" smtClean="0"/>
              <a:t>with hyperthyroidism </a:t>
            </a:r>
            <a:r>
              <a:rPr lang="en-US" sz="2400" dirty="0"/>
              <a:t>due to </a:t>
            </a:r>
            <a:r>
              <a:rPr lang="en-US" sz="2400" dirty="0" smtClean="0"/>
              <a:t>GD:</a:t>
            </a:r>
          </a:p>
          <a:p>
            <a:pPr algn="l"/>
            <a:r>
              <a:rPr lang="en-US" sz="2400" dirty="0" smtClean="0"/>
              <a:t>     adverse reactions to ATDs</a:t>
            </a:r>
          </a:p>
          <a:p>
            <a:pPr algn="l"/>
            <a:r>
              <a:rPr lang="en-US" sz="2400" dirty="0" smtClean="0"/>
              <a:t>     contraindication or </a:t>
            </a:r>
            <a:r>
              <a:rPr lang="en-US" sz="2400" dirty="0"/>
              <a:t>aversion to </a:t>
            </a:r>
            <a:r>
              <a:rPr lang="en-US" sz="2400" u="sng" dirty="0"/>
              <a:t>RAI </a:t>
            </a:r>
            <a:r>
              <a:rPr lang="en-US" sz="2400" dirty="0"/>
              <a:t>therapy </a:t>
            </a:r>
            <a:r>
              <a:rPr lang="en-US" sz="2400" dirty="0" smtClean="0"/>
              <a:t>or </a:t>
            </a:r>
            <a:r>
              <a:rPr lang="en-US" sz="2400" u="sng" dirty="0" smtClean="0"/>
              <a:t>surgery</a:t>
            </a:r>
            <a:endParaRPr lang="en-US" sz="2400" dirty="0" smtClean="0"/>
          </a:p>
          <a:p>
            <a:pPr algn="l"/>
            <a:r>
              <a:rPr lang="en-US" sz="2400" dirty="0" smtClean="0"/>
              <a:t>Treatment </a:t>
            </a:r>
            <a:r>
              <a:rPr lang="en-US" sz="2400" dirty="0"/>
              <a:t>may be </a:t>
            </a:r>
            <a:r>
              <a:rPr lang="en-US" sz="2400" u="sng" dirty="0"/>
              <a:t>more</a:t>
            </a:r>
            <a:r>
              <a:rPr lang="en-US" sz="2400" dirty="0"/>
              <a:t> suitable </a:t>
            </a:r>
            <a:r>
              <a:rPr lang="en-US" sz="2400" dirty="0" smtClean="0"/>
              <a:t>for patients with: </a:t>
            </a:r>
          </a:p>
          <a:p>
            <a:pPr algn="l"/>
            <a:r>
              <a:rPr lang="en-US" sz="2400" dirty="0" smtClean="0"/>
              <a:t>     mild </a:t>
            </a:r>
            <a:r>
              <a:rPr lang="en-US" sz="2400" dirty="0"/>
              <a:t>hyperthyroidism </a:t>
            </a:r>
            <a:endParaRPr lang="en-US" sz="2400" dirty="0" smtClean="0"/>
          </a:p>
          <a:p>
            <a:pPr algn="l"/>
            <a:r>
              <a:rPr lang="en-US" sz="2400" dirty="0"/>
              <a:t> </a:t>
            </a:r>
            <a:r>
              <a:rPr lang="en-US" sz="2400" dirty="0" smtClean="0"/>
              <a:t>    prior </a:t>
            </a:r>
            <a:r>
              <a:rPr lang="en-US" sz="2400" dirty="0"/>
              <a:t>history </a:t>
            </a:r>
            <a:r>
              <a:rPr lang="en-US" sz="2400" dirty="0" smtClean="0"/>
              <a:t>of RAI therapy</a:t>
            </a:r>
            <a:endParaRPr lang="en-US" sz="2400" dirty="0"/>
          </a:p>
          <a:p>
            <a:pPr algn="l"/>
            <a:r>
              <a:rPr lang="en-US" sz="2400" dirty="0">
                <a:solidFill>
                  <a:srgbClr val="00B0F0"/>
                </a:solidFill>
              </a:rPr>
              <a:t>No recommendation; insufficient evidence to </a:t>
            </a:r>
            <a:r>
              <a:rPr lang="en-US" sz="2400" dirty="0" smtClean="0">
                <a:solidFill>
                  <a:srgbClr val="00B0F0"/>
                </a:solidFill>
              </a:rPr>
              <a:t>assess benefits </a:t>
            </a:r>
            <a:r>
              <a:rPr lang="en-US" sz="2400" dirty="0">
                <a:solidFill>
                  <a:srgbClr val="00B0F0"/>
                </a:solidFill>
              </a:rPr>
              <a:t>or risks.</a:t>
            </a:r>
            <a:endParaRPr lang="fa-IR" sz="2400" dirty="0">
              <a:solidFill>
                <a:srgbClr val="00B0F0"/>
              </a:solidFill>
            </a:endParaRPr>
          </a:p>
        </p:txBody>
      </p:sp>
    </p:spTree>
    <p:extLst>
      <p:ext uri="{BB962C8B-B14F-4D97-AF65-F5344CB8AC3E}">
        <p14:creationId xmlns:p14="http://schemas.microsoft.com/office/powerpoint/2010/main" val="13935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52333"/>
          </a:xfrm>
        </p:spPr>
        <p:txBody>
          <a:bodyPr>
            <a:normAutofit fontScale="90000"/>
          </a:bodyPr>
          <a:lstStyle/>
          <a:p>
            <a:endParaRPr lang="en-US" dirty="0">
              <a:solidFill>
                <a:schemeClr val="accent2"/>
              </a:solidFill>
            </a:endParaRPr>
          </a:p>
        </p:txBody>
      </p:sp>
      <p:sp>
        <p:nvSpPr>
          <p:cNvPr id="3" name="Content Placeholder 2"/>
          <p:cNvSpPr>
            <a:spLocks noGrp="1"/>
          </p:cNvSpPr>
          <p:nvPr>
            <p:ph idx="1"/>
          </p:nvPr>
        </p:nvSpPr>
        <p:spPr>
          <a:xfrm>
            <a:off x="768096" y="937549"/>
            <a:ext cx="8132836" cy="5371811"/>
          </a:xfrm>
        </p:spPr>
        <p:txBody>
          <a:bodyPr>
            <a:normAutofit/>
          </a:bodyPr>
          <a:lstStyle/>
          <a:p>
            <a:pPr algn="l"/>
            <a:r>
              <a:rPr lang="en-US" sz="2400" dirty="0"/>
              <a:t>RECOMMENDATION 33 of </a:t>
            </a:r>
            <a:r>
              <a:rPr lang="en-US" sz="2400" dirty="0" smtClean="0">
                <a:solidFill>
                  <a:schemeClr val="accent2"/>
                </a:solidFill>
              </a:rPr>
              <a:t>ATA</a:t>
            </a:r>
            <a:endParaRPr lang="en-US" sz="2400" dirty="0" smtClean="0"/>
          </a:p>
          <a:p>
            <a:pPr algn="l"/>
            <a:r>
              <a:rPr lang="en-US" sz="2400" dirty="0" smtClean="0"/>
              <a:t>If </a:t>
            </a:r>
            <a:r>
              <a:rPr lang="en-US" sz="2400" dirty="0"/>
              <a:t>a </a:t>
            </a:r>
            <a:r>
              <a:rPr lang="en-US" sz="2400" u="sng" dirty="0"/>
              <a:t>thyroid nodule </a:t>
            </a:r>
            <a:r>
              <a:rPr lang="en-US" sz="2400" dirty="0"/>
              <a:t>is discovered in a patient </a:t>
            </a:r>
            <a:r>
              <a:rPr lang="en-US" sz="2400" u="sng" dirty="0"/>
              <a:t>with GD</a:t>
            </a:r>
            <a:r>
              <a:rPr lang="en-US" sz="2400" dirty="0"/>
              <a:t>, </a:t>
            </a:r>
            <a:r>
              <a:rPr lang="en-US" sz="2400" dirty="0" smtClean="0"/>
              <a:t>the </a:t>
            </a:r>
            <a:r>
              <a:rPr lang="en-US" sz="2400" u="sng" dirty="0" smtClean="0"/>
              <a:t>nodule </a:t>
            </a:r>
            <a:r>
              <a:rPr lang="en-US" sz="2400" u="sng" dirty="0"/>
              <a:t>should be evaluated and managed</a:t>
            </a:r>
            <a:r>
              <a:rPr lang="en-US" sz="2400" dirty="0"/>
              <a:t> according </a:t>
            </a:r>
            <a:r>
              <a:rPr lang="en-US" sz="2400" dirty="0" smtClean="0"/>
              <a:t>to recently </a:t>
            </a:r>
            <a:r>
              <a:rPr lang="en-US" sz="2400" dirty="0"/>
              <a:t>published </a:t>
            </a:r>
            <a:r>
              <a:rPr lang="en-US" sz="2400" dirty="0" smtClean="0"/>
              <a:t>guideline regarding </a:t>
            </a:r>
            <a:r>
              <a:rPr lang="en-US" sz="2400" dirty="0"/>
              <a:t>thyroid nodules </a:t>
            </a:r>
            <a:r>
              <a:rPr lang="en-US" sz="2400" dirty="0" smtClean="0"/>
              <a:t>in </a:t>
            </a:r>
            <a:r>
              <a:rPr lang="en-US" sz="2400" dirty="0" err="1" smtClean="0"/>
              <a:t>euthyroid</a:t>
            </a:r>
            <a:r>
              <a:rPr lang="en-US" sz="2400" dirty="0" smtClean="0"/>
              <a:t> </a:t>
            </a:r>
            <a:r>
              <a:rPr lang="en-US" sz="2400" dirty="0"/>
              <a:t>individuals.</a:t>
            </a:r>
          </a:p>
          <a:p>
            <a:pPr algn="l"/>
            <a:r>
              <a:rPr lang="en-US" sz="2400" dirty="0">
                <a:solidFill>
                  <a:schemeClr val="accent2"/>
                </a:solidFill>
              </a:rPr>
              <a:t>Strong recommendation, moderate-quality evidence.</a:t>
            </a:r>
            <a:endParaRPr lang="fa-IR" sz="2400" dirty="0">
              <a:solidFill>
                <a:schemeClr val="accent2"/>
              </a:solidFill>
            </a:endParaRPr>
          </a:p>
        </p:txBody>
      </p:sp>
    </p:spTree>
    <p:extLst>
      <p:ext uri="{BB962C8B-B14F-4D97-AF65-F5344CB8AC3E}">
        <p14:creationId xmlns:p14="http://schemas.microsoft.com/office/powerpoint/2010/main" val="28121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30126"/>
          </a:xfrm>
        </p:spPr>
        <p:txBody>
          <a:bodyPr>
            <a:normAutofit/>
          </a:bodyPr>
          <a:lstStyle/>
          <a:p>
            <a:pPr algn="ctr"/>
            <a:r>
              <a:rPr lang="en-US" dirty="0" smtClean="0"/>
              <a:t>GO</a:t>
            </a:r>
            <a:endParaRPr lang="fa-IR" dirty="0"/>
          </a:p>
        </p:txBody>
      </p:sp>
      <p:sp>
        <p:nvSpPr>
          <p:cNvPr id="3" name="Content Placeholder 2"/>
          <p:cNvSpPr>
            <a:spLocks noGrp="1"/>
          </p:cNvSpPr>
          <p:nvPr>
            <p:ph idx="1"/>
          </p:nvPr>
        </p:nvSpPr>
        <p:spPr>
          <a:xfrm>
            <a:off x="642395" y="1707266"/>
            <a:ext cx="8339559" cy="4602094"/>
          </a:xfrm>
        </p:spPr>
        <p:txBody>
          <a:bodyPr>
            <a:normAutofit/>
          </a:bodyPr>
          <a:lstStyle/>
          <a:p>
            <a:pPr algn="l"/>
            <a:r>
              <a:rPr lang="en-US" sz="2400" dirty="0"/>
              <a:t>Recommendations </a:t>
            </a:r>
            <a:r>
              <a:rPr lang="en-US" sz="2400" dirty="0" smtClean="0"/>
              <a:t>28 </a:t>
            </a:r>
            <a:r>
              <a:rPr lang="en-US" sz="2400" dirty="0"/>
              <a:t>of </a:t>
            </a:r>
            <a:r>
              <a:rPr lang="en-US" sz="2400" dirty="0" smtClean="0">
                <a:solidFill>
                  <a:srgbClr val="00B050"/>
                </a:solidFill>
              </a:rPr>
              <a:t>ETA</a:t>
            </a:r>
            <a:endParaRPr lang="en-US" sz="2400" dirty="0" smtClean="0"/>
          </a:p>
          <a:p>
            <a:pPr algn="l"/>
            <a:r>
              <a:rPr lang="en-US" sz="2400" dirty="0" smtClean="0"/>
              <a:t>In </a:t>
            </a:r>
            <a:r>
              <a:rPr lang="en-US" sz="2400" dirty="0"/>
              <a:t>patients with GO, </a:t>
            </a:r>
            <a:r>
              <a:rPr lang="en-US" sz="2400" u="sng" dirty="0"/>
              <a:t>hyperthyroidism</a:t>
            </a:r>
            <a:r>
              <a:rPr lang="en-US" sz="2400" dirty="0"/>
              <a:t> should </a:t>
            </a:r>
            <a:r>
              <a:rPr lang="en-US" sz="2400" dirty="0" smtClean="0"/>
              <a:t>be </a:t>
            </a:r>
            <a:r>
              <a:rPr lang="en-US" sz="2400" u="sng" dirty="0" smtClean="0"/>
              <a:t>promptly controlled </a:t>
            </a:r>
            <a:r>
              <a:rPr lang="en-US" sz="2400" dirty="0"/>
              <a:t>by </a:t>
            </a:r>
            <a:r>
              <a:rPr lang="en-US" sz="2400" u="sng" dirty="0"/>
              <a:t>ATD</a:t>
            </a:r>
            <a:r>
              <a:rPr lang="en-US" sz="2400" dirty="0"/>
              <a:t>, and </a:t>
            </a:r>
            <a:r>
              <a:rPr lang="en-US" sz="2400" dirty="0" err="1"/>
              <a:t>euthyroidism</a:t>
            </a:r>
            <a:r>
              <a:rPr lang="en-US" sz="2400" dirty="0"/>
              <a:t> </a:t>
            </a:r>
            <a:r>
              <a:rPr lang="en-US" sz="2400" dirty="0" smtClean="0"/>
              <a:t>stably maintained</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25252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88673"/>
          </a:xfrm>
        </p:spPr>
        <p:txBody>
          <a:bodyPr>
            <a:normAutofit fontScale="90000"/>
          </a:bodyPr>
          <a:lstStyle/>
          <a:p>
            <a:endParaRPr lang="fa-IR" dirty="0"/>
          </a:p>
        </p:txBody>
      </p:sp>
      <p:sp>
        <p:nvSpPr>
          <p:cNvPr id="3" name="Content Placeholder 2"/>
          <p:cNvSpPr>
            <a:spLocks noGrp="1"/>
          </p:cNvSpPr>
          <p:nvPr>
            <p:ph idx="1"/>
          </p:nvPr>
        </p:nvSpPr>
        <p:spPr>
          <a:xfrm>
            <a:off x="625033" y="642395"/>
            <a:ext cx="8397433" cy="6123008"/>
          </a:xfrm>
        </p:spPr>
        <p:txBody>
          <a:bodyPr>
            <a:normAutofit/>
          </a:bodyPr>
          <a:lstStyle/>
          <a:p>
            <a:pPr algn="l"/>
            <a:r>
              <a:rPr lang="en-US" sz="2400" dirty="0"/>
              <a:t>Recommendations </a:t>
            </a:r>
            <a:r>
              <a:rPr lang="en-US" sz="2400" dirty="0" smtClean="0"/>
              <a:t>29 </a:t>
            </a:r>
            <a:r>
              <a:rPr lang="en-US" sz="2400" dirty="0"/>
              <a:t>of </a:t>
            </a:r>
            <a:r>
              <a:rPr lang="en-US" sz="2400" dirty="0" smtClean="0">
                <a:solidFill>
                  <a:srgbClr val="00B050"/>
                </a:solidFill>
              </a:rPr>
              <a:t>ETA</a:t>
            </a:r>
            <a:endParaRPr lang="en-US" sz="2400" dirty="0" smtClean="0"/>
          </a:p>
          <a:p>
            <a:pPr algn="l"/>
            <a:r>
              <a:rPr lang="en-US" sz="2400" dirty="0" smtClean="0"/>
              <a:t>Patients </a:t>
            </a:r>
            <a:r>
              <a:rPr lang="en-US" sz="2400" dirty="0"/>
              <a:t>treated with </a:t>
            </a:r>
            <a:r>
              <a:rPr lang="en-US" sz="2400" u="sng" dirty="0"/>
              <a:t>RAI </a:t>
            </a:r>
            <a:r>
              <a:rPr lang="en-US" sz="2400" dirty="0"/>
              <a:t>should receive </a:t>
            </a:r>
            <a:r>
              <a:rPr lang="en-US" sz="2400" u="sng" dirty="0"/>
              <a:t>steroid </a:t>
            </a:r>
            <a:r>
              <a:rPr lang="en-US" sz="2400" u="sng" dirty="0" smtClean="0"/>
              <a:t>prophylaxis </a:t>
            </a:r>
            <a:r>
              <a:rPr lang="en-US" sz="2400" dirty="0" smtClean="0"/>
              <a:t>if </a:t>
            </a:r>
            <a:r>
              <a:rPr lang="en-US" sz="2400" u="sng" dirty="0"/>
              <a:t>mild</a:t>
            </a:r>
            <a:r>
              <a:rPr lang="en-US" sz="2400" dirty="0"/>
              <a:t> and </a:t>
            </a:r>
            <a:r>
              <a:rPr lang="en-US" sz="2400" u="sng" dirty="0"/>
              <a:t>active GO </a:t>
            </a:r>
            <a:r>
              <a:rPr lang="en-US" sz="2400" dirty="0"/>
              <a:t>preexists or there </a:t>
            </a:r>
            <a:r>
              <a:rPr lang="en-US" sz="2400" dirty="0" smtClean="0"/>
              <a:t>are </a:t>
            </a:r>
            <a:r>
              <a:rPr lang="en-US" sz="2400" u="sng" dirty="0" smtClean="0"/>
              <a:t>risk </a:t>
            </a:r>
            <a:r>
              <a:rPr lang="en-US" sz="2400" u="sng" dirty="0"/>
              <a:t>factors for </a:t>
            </a:r>
            <a:r>
              <a:rPr lang="en-US" sz="2400" u="sng" dirty="0" smtClean="0"/>
              <a:t>RAI associated</a:t>
            </a:r>
            <a:r>
              <a:rPr lang="en-US" sz="2400" dirty="0" smtClean="0"/>
              <a:t> </a:t>
            </a:r>
            <a:r>
              <a:rPr lang="en-US" sz="2400" dirty="0"/>
              <a:t>GO occurrence or </a:t>
            </a:r>
            <a:r>
              <a:rPr lang="en-US" sz="2400" dirty="0" smtClean="0"/>
              <a:t>progression.</a:t>
            </a:r>
          </a:p>
          <a:p>
            <a:pPr marL="0" indent="0" algn="l">
              <a:buNone/>
            </a:pPr>
            <a:r>
              <a:rPr lang="fa-IR" sz="2400" dirty="0" smtClean="0">
                <a:solidFill>
                  <a:srgbClr val="00B050"/>
                </a:solidFill>
              </a:rPr>
              <a:t>∅∅∅∅</a:t>
            </a:r>
            <a:r>
              <a:rPr lang="en-US" sz="2400" dirty="0" smtClean="0">
                <a:solidFill>
                  <a:srgbClr val="00B050"/>
                </a:solidFill>
              </a:rPr>
              <a:t>1,</a:t>
            </a:r>
            <a:endParaRPr lang="en-US" sz="2400" dirty="0" smtClean="0"/>
          </a:p>
          <a:p>
            <a:pPr marL="1225296" lvl="8" indent="0" algn="l">
              <a:buNone/>
            </a:pPr>
            <a:endParaRPr lang="en-US" sz="2400" dirty="0" smtClean="0"/>
          </a:p>
          <a:p>
            <a:pPr marL="1225296" lvl="8" indent="0" algn="l">
              <a:buNone/>
            </a:pPr>
            <a:r>
              <a:rPr lang="en-US" sz="2400" dirty="0" smtClean="0"/>
              <a:t>RECOMMENDATION </a:t>
            </a:r>
            <a:r>
              <a:rPr lang="en-US" sz="2400" dirty="0"/>
              <a:t>105 of </a:t>
            </a:r>
            <a:r>
              <a:rPr lang="en-US" sz="2400" dirty="0" smtClean="0">
                <a:solidFill>
                  <a:schemeClr val="accent2"/>
                </a:solidFill>
              </a:rPr>
              <a:t>ATA</a:t>
            </a:r>
            <a:endParaRPr lang="en-US" sz="2400" dirty="0"/>
          </a:p>
          <a:p>
            <a:pPr lvl="8" algn="l"/>
            <a:r>
              <a:rPr lang="en-US" sz="2400" dirty="0" smtClean="0"/>
              <a:t>In </a:t>
            </a:r>
            <a:r>
              <a:rPr lang="en-US" sz="2400" dirty="0"/>
              <a:t>the </a:t>
            </a:r>
            <a:r>
              <a:rPr lang="en-US" sz="2400" u="sng" dirty="0"/>
              <a:t>absence</a:t>
            </a:r>
            <a:r>
              <a:rPr lang="en-US" sz="2400" dirty="0"/>
              <a:t> of any strong </a:t>
            </a:r>
            <a:r>
              <a:rPr lang="en-US" sz="2400" u="sng" dirty="0"/>
              <a:t>contraindication </a:t>
            </a:r>
            <a:r>
              <a:rPr lang="en-US" sz="2400" dirty="0"/>
              <a:t>to </a:t>
            </a:r>
            <a:r>
              <a:rPr lang="en-US" sz="2400" u="sng" dirty="0"/>
              <a:t>GC</a:t>
            </a:r>
            <a:r>
              <a:rPr lang="en-US" sz="2400" dirty="0"/>
              <a:t> use we suggest considering them for coverage of GD patients with </a:t>
            </a:r>
            <a:r>
              <a:rPr lang="en-US" sz="2400" u="sng" dirty="0"/>
              <a:t>mild active GO </a:t>
            </a:r>
            <a:r>
              <a:rPr lang="en-US" sz="2400" dirty="0"/>
              <a:t>who are treated with </a:t>
            </a:r>
            <a:r>
              <a:rPr lang="en-US" sz="2400" u="sng" dirty="0"/>
              <a:t>RAI</a:t>
            </a:r>
            <a:r>
              <a:rPr lang="en-US" sz="2400" dirty="0"/>
              <a:t>, </a:t>
            </a:r>
            <a:r>
              <a:rPr lang="en-US" sz="2400" u="sng" dirty="0"/>
              <a:t>even in </a:t>
            </a:r>
            <a:r>
              <a:rPr lang="en-US" sz="2400" dirty="0"/>
              <a:t>the </a:t>
            </a:r>
            <a:r>
              <a:rPr lang="en-US" sz="2400" u="sng" dirty="0"/>
              <a:t>absence of risk factors </a:t>
            </a:r>
            <a:r>
              <a:rPr lang="en-US" sz="2400" dirty="0"/>
              <a:t>for GO deterioration.</a:t>
            </a:r>
          </a:p>
          <a:p>
            <a:pPr algn="l"/>
            <a:r>
              <a:rPr lang="en-US" sz="2400" dirty="0">
                <a:solidFill>
                  <a:srgbClr val="0070C0"/>
                </a:solidFill>
              </a:rPr>
              <a:t>Weak recommendation, low-quality evidence.</a:t>
            </a:r>
            <a:endParaRPr lang="fa-IR" sz="2400" dirty="0">
              <a:solidFill>
                <a:srgbClr val="0070C0"/>
              </a:solidFill>
            </a:endParaRPr>
          </a:p>
        </p:txBody>
      </p:sp>
    </p:spTree>
    <p:extLst>
      <p:ext uri="{BB962C8B-B14F-4D97-AF65-F5344CB8AC3E}">
        <p14:creationId xmlns:p14="http://schemas.microsoft.com/office/powerpoint/2010/main" val="16473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52893" y="1977656"/>
            <a:ext cx="8087833" cy="4589398"/>
          </a:xfrm>
        </p:spPr>
        <p:txBody>
          <a:bodyPr>
            <a:normAutofit/>
          </a:bodyPr>
          <a:lstStyle/>
          <a:p>
            <a:pPr algn="l"/>
            <a:r>
              <a:rPr lang="en-US" sz="2400" b="0" dirty="0"/>
              <a:t>The </a:t>
            </a:r>
            <a:r>
              <a:rPr lang="en-US" sz="2400" b="0" u="sng" dirty="0"/>
              <a:t>strength of </a:t>
            </a:r>
            <a:r>
              <a:rPr lang="en-US" sz="2400" b="0" u="sng" dirty="0" smtClean="0"/>
              <a:t>the recommendations </a:t>
            </a:r>
            <a:r>
              <a:rPr lang="en-US" sz="2400" b="0" dirty="0"/>
              <a:t>and the </a:t>
            </a:r>
            <a:r>
              <a:rPr lang="en-US" sz="2400" b="0" u="sng" dirty="0"/>
              <a:t>quality of evidence </a:t>
            </a:r>
            <a:r>
              <a:rPr lang="en-US" sz="2400" b="0" dirty="0" smtClean="0"/>
              <a:t>supporting each </a:t>
            </a:r>
            <a:r>
              <a:rPr lang="en-US" sz="2400" b="0" dirty="0"/>
              <a:t>was rated according to the approach </a:t>
            </a:r>
            <a:r>
              <a:rPr lang="en-US" sz="2400" b="0" dirty="0" smtClean="0"/>
              <a:t>recommended by </a:t>
            </a:r>
            <a:r>
              <a:rPr lang="en-US" sz="2400" b="0" dirty="0"/>
              <a:t>the </a:t>
            </a:r>
            <a:r>
              <a:rPr lang="en-US" sz="2400" b="0" u="sng" dirty="0"/>
              <a:t>Grading </a:t>
            </a:r>
            <a:r>
              <a:rPr lang="en-US" sz="2400" b="0" dirty="0"/>
              <a:t>of Recommendations, Assessment, </a:t>
            </a:r>
            <a:r>
              <a:rPr lang="en-US" sz="2400" b="0" dirty="0" smtClean="0"/>
              <a:t>Development , and </a:t>
            </a:r>
            <a:r>
              <a:rPr lang="en-US" sz="2400" b="0" dirty="0"/>
              <a:t>Evaluation (GRADE system) [18]. </a:t>
            </a:r>
            <a:endParaRPr lang="en-US" sz="2400" b="0" dirty="0" smtClean="0"/>
          </a:p>
          <a:p>
            <a:pPr marL="0" indent="0" algn="l">
              <a:buNone/>
            </a:pPr>
            <a:r>
              <a:rPr lang="en-US" sz="2400" b="0" dirty="0" smtClean="0"/>
              <a:t>The ETA </a:t>
            </a:r>
            <a:r>
              <a:rPr lang="en-US" sz="2400" b="0" dirty="0"/>
              <a:t>task force for this guideline used the following </a:t>
            </a:r>
            <a:r>
              <a:rPr lang="en-US" sz="2400" b="0" dirty="0" smtClean="0"/>
              <a:t>coding system</a:t>
            </a:r>
            <a:r>
              <a:rPr lang="en-US" sz="2400" b="0" dirty="0"/>
              <a:t>: </a:t>
            </a:r>
            <a:endParaRPr lang="en-US" sz="2400" b="0" dirty="0" smtClean="0"/>
          </a:p>
          <a:p>
            <a:pPr marL="457200" indent="-457200" algn="l">
              <a:buAutoNum type="alphaLcParenBoth"/>
            </a:pPr>
            <a:r>
              <a:rPr lang="en-US" sz="2400" b="0" dirty="0" smtClean="0"/>
              <a:t>     </a:t>
            </a:r>
            <a:r>
              <a:rPr lang="en-US" sz="2400" b="0" dirty="0" smtClean="0">
                <a:solidFill>
                  <a:schemeClr val="accent2"/>
                </a:solidFill>
              </a:rPr>
              <a:t> (a) </a:t>
            </a:r>
            <a:r>
              <a:rPr lang="en-US" sz="2400" b="0" dirty="0" smtClean="0"/>
              <a:t>strong </a:t>
            </a:r>
            <a:r>
              <a:rPr lang="en-US" sz="2400" b="0" dirty="0"/>
              <a:t>recommendation indicated by </a:t>
            </a:r>
            <a:r>
              <a:rPr lang="en-US" sz="2400" b="0" dirty="0" smtClean="0"/>
              <a:t>1,</a:t>
            </a:r>
          </a:p>
          <a:p>
            <a:pPr marL="0" indent="0" algn="l"/>
            <a:r>
              <a:rPr lang="en-US" sz="2400" b="0" dirty="0" smtClean="0"/>
              <a:t>      </a:t>
            </a:r>
            <a:r>
              <a:rPr lang="en-US" sz="2400" b="0" dirty="0" smtClean="0">
                <a:solidFill>
                  <a:schemeClr val="accent2"/>
                </a:solidFill>
              </a:rPr>
              <a:t>(b) </a:t>
            </a:r>
            <a:r>
              <a:rPr lang="en-US" sz="2400" b="0" dirty="0" smtClean="0"/>
              <a:t>weak recommendation or suggestion indicated by 2.</a:t>
            </a:r>
          </a:p>
          <a:p>
            <a:pPr marL="0" indent="0" algn="l"/>
            <a:r>
              <a:rPr lang="en-US" sz="2400" b="0" dirty="0" smtClean="0"/>
              <a:t> </a:t>
            </a:r>
            <a:endParaRPr lang="fa-IR" sz="2400" dirty="0"/>
          </a:p>
        </p:txBody>
      </p:sp>
    </p:spTree>
    <p:extLst>
      <p:ext uri="{BB962C8B-B14F-4D97-AF65-F5344CB8AC3E}">
        <p14:creationId xmlns:p14="http://schemas.microsoft.com/office/powerpoint/2010/main" val="7061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82212"/>
          </a:xfrm>
        </p:spPr>
        <p:txBody>
          <a:bodyPr/>
          <a:lstStyle/>
          <a:p>
            <a:endParaRPr lang="fa-IR" dirty="0"/>
          </a:p>
        </p:txBody>
      </p:sp>
      <p:sp>
        <p:nvSpPr>
          <p:cNvPr id="3" name="Content Placeholder 2"/>
          <p:cNvSpPr>
            <a:spLocks noGrp="1"/>
          </p:cNvSpPr>
          <p:nvPr>
            <p:ph idx="1"/>
          </p:nvPr>
        </p:nvSpPr>
        <p:spPr>
          <a:xfrm>
            <a:off x="768096" y="1776714"/>
            <a:ext cx="7786968" cy="4532646"/>
          </a:xfrm>
        </p:spPr>
        <p:txBody>
          <a:bodyPr>
            <a:normAutofit/>
          </a:bodyPr>
          <a:lstStyle/>
          <a:p>
            <a:pPr algn="l"/>
            <a:r>
              <a:rPr lang="en-US" sz="2400" dirty="0"/>
              <a:t>RECOMMENDATION 106 of </a:t>
            </a:r>
            <a:r>
              <a:rPr lang="en-US" sz="2400" dirty="0" smtClean="0">
                <a:solidFill>
                  <a:schemeClr val="accent2"/>
                </a:solidFill>
              </a:rPr>
              <a:t>ATA</a:t>
            </a:r>
            <a:endParaRPr lang="fa-IR" sz="2400" dirty="0" smtClean="0"/>
          </a:p>
          <a:p>
            <a:pPr algn="l"/>
            <a:r>
              <a:rPr lang="en-US" sz="2400" dirty="0" smtClean="0"/>
              <a:t>In </a:t>
            </a:r>
            <a:r>
              <a:rPr lang="en-US" sz="2400" dirty="0"/>
              <a:t>GD patients with </a:t>
            </a:r>
            <a:r>
              <a:rPr lang="en-US" sz="2400" u="sng" dirty="0"/>
              <a:t>mild GO </a:t>
            </a:r>
            <a:r>
              <a:rPr lang="en-US" sz="2400" dirty="0"/>
              <a:t>who are treated with </a:t>
            </a:r>
            <a:r>
              <a:rPr lang="en-US" sz="2400" u="sng" dirty="0"/>
              <a:t>RAI </a:t>
            </a:r>
            <a:r>
              <a:rPr lang="en-US" sz="2400" dirty="0" smtClean="0"/>
              <a:t>we recommend </a:t>
            </a:r>
            <a:r>
              <a:rPr lang="en-US" sz="2400" u="sng" dirty="0"/>
              <a:t>steroid</a:t>
            </a:r>
            <a:r>
              <a:rPr lang="en-US" sz="2400" dirty="0"/>
              <a:t> coverage if there are concomitant </a:t>
            </a:r>
            <a:r>
              <a:rPr lang="en-US" sz="2400" u="sng" dirty="0" smtClean="0"/>
              <a:t>risk factors </a:t>
            </a:r>
            <a:r>
              <a:rPr lang="en-US" sz="2400" dirty="0"/>
              <a:t>for GO deterioration.</a:t>
            </a:r>
          </a:p>
          <a:p>
            <a:pPr algn="l"/>
            <a:r>
              <a:rPr lang="en-US" sz="2400" dirty="0">
                <a:solidFill>
                  <a:srgbClr val="0070C0"/>
                </a:solidFill>
              </a:rPr>
              <a:t>Strong recommendation, moderate-quality evidence.</a:t>
            </a:r>
            <a:endParaRPr lang="fa-IR" sz="2400" dirty="0">
              <a:solidFill>
                <a:srgbClr val="0070C0"/>
              </a:solidFill>
            </a:endParaRPr>
          </a:p>
        </p:txBody>
      </p:sp>
    </p:spTree>
    <p:extLst>
      <p:ext uri="{BB962C8B-B14F-4D97-AF65-F5344CB8AC3E}">
        <p14:creationId xmlns:p14="http://schemas.microsoft.com/office/powerpoint/2010/main" val="37610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34298"/>
          </a:xfrm>
        </p:spPr>
        <p:txBody>
          <a:bodyPr/>
          <a:lstStyle/>
          <a:p>
            <a:endParaRPr lang="fa-IR" dirty="0"/>
          </a:p>
        </p:txBody>
      </p:sp>
      <p:sp>
        <p:nvSpPr>
          <p:cNvPr id="3" name="Content Placeholder 2"/>
          <p:cNvSpPr>
            <a:spLocks noGrp="1"/>
          </p:cNvSpPr>
          <p:nvPr>
            <p:ph idx="1"/>
          </p:nvPr>
        </p:nvSpPr>
        <p:spPr>
          <a:xfrm>
            <a:off x="768096" y="1522071"/>
            <a:ext cx="8063388" cy="4787289"/>
          </a:xfrm>
        </p:spPr>
        <p:txBody>
          <a:bodyPr>
            <a:normAutofit/>
          </a:bodyPr>
          <a:lstStyle/>
          <a:p>
            <a:pPr algn="l"/>
            <a:r>
              <a:rPr lang="en-US" sz="2400" dirty="0"/>
              <a:t>RECOMMENDATION 103 of </a:t>
            </a:r>
            <a:r>
              <a:rPr lang="en-US" sz="2400" dirty="0">
                <a:solidFill>
                  <a:schemeClr val="accent2"/>
                </a:solidFill>
              </a:rPr>
              <a:t>ATA</a:t>
            </a:r>
            <a:endParaRPr lang="en-US" sz="2400" dirty="0"/>
          </a:p>
          <a:p>
            <a:pPr algn="l"/>
            <a:r>
              <a:rPr lang="en-US" sz="2400" dirty="0"/>
              <a:t>There is </a:t>
            </a:r>
            <a:r>
              <a:rPr lang="en-US" sz="2400" u="sng" dirty="0"/>
              <a:t>insufficient evidence </a:t>
            </a:r>
            <a:r>
              <a:rPr lang="en-US" sz="2400" dirty="0"/>
              <a:t>to recommend for or against the use of </a:t>
            </a:r>
            <a:r>
              <a:rPr lang="en-US" sz="2400" u="sng" dirty="0"/>
              <a:t>prophylactic corticosteroids</a:t>
            </a:r>
            <a:r>
              <a:rPr lang="en-US" sz="2400" dirty="0"/>
              <a:t> in </a:t>
            </a:r>
            <a:r>
              <a:rPr lang="en-US" sz="2400" u="sng" dirty="0"/>
              <a:t>smokers </a:t>
            </a:r>
            <a:r>
              <a:rPr lang="en-US" sz="2400" dirty="0"/>
              <a:t>who </a:t>
            </a:r>
            <a:r>
              <a:rPr lang="en-US" sz="2400" u="sng" dirty="0"/>
              <a:t>receive RAI </a:t>
            </a:r>
            <a:r>
              <a:rPr lang="en-US" sz="2400" dirty="0"/>
              <a:t>and </a:t>
            </a:r>
            <a:r>
              <a:rPr lang="en-US" sz="2400" u="sng" dirty="0"/>
              <a:t>have no evidence of GO.</a:t>
            </a:r>
          </a:p>
          <a:p>
            <a:pPr algn="l"/>
            <a:r>
              <a:rPr lang="en-US" sz="2400" dirty="0">
                <a:solidFill>
                  <a:srgbClr val="0070C0"/>
                </a:solidFill>
              </a:rPr>
              <a:t>No recommendation, insufficient evidence.</a:t>
            </a:r>
            <a:endParaRPr lang="fa-IR" sz="2400" dirty="0"/>
          </a:p>
        </p:txBody>
      </p:sp>
    </p:spTree>
    <p:extLst>
      <p:ext uri="{BB962C8B-B14F-4D97-AF65-F5344CB8AC3E}">
        <p14:creationId xmlns:p14="http://schemas.microsoft.com/office/powerpoint/2010/main" val="3520084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19225"/>
          </a:xfrm>
        </p:spPr>
        <p:txBody>
          <a:bodyPr>
            <a:normAutofit fontScale="90000"/>
          </a:bodyPr>
          <a:lstStyle/>
          <a:p>
            <a:endParaRPr lang="fa-IR" dirty="0"/>
          </a:p>
        </p:txBody>
      </p:sp>
      <p:sp>
        <p:nvSpPr>
          <p:cNvPr id="3" name="Content Placeholder 2"/>
          <p:cNvSpPr>
            <a:spLocks noGrp="1"/>
          </p:cNvSpPr>
          <p:nvPr>
            <p:ph idx="1"/>
          </p:nvPr>
        </p:nvSpPr>
        <p:spPr>
          <a:xfrm>
            <a:off x="768096" y="1342663"/>
            <a:ext cx="8057600" cy="4966697"/>
          </a:xfrm>
        </p:spPr>
        <p:txBody>
          <a:bodyPr>
            <a:normAutofit/>
          </a:bodyPr>
          <a:lstStyle/>
          <a:p>
            <a:pPr algn="l"/>
            <a:r>
              <a:rPr lang="en-US" sz="2400" dirty="0"/>
              <a:t>RECOMMENDATION 104 of </a:t>
            </a:r>
            <a:r>
              <a:rPr lang="en-US" sz="2400" dirty="0">
                <a:solidFill>
                  <a:schemeClr val="accent2"/>
                </a:solidFill>
              </a:rPr>
              <a:t>ATA</a:t>
            </a:r>
            <a:endParaRPr lang="en-US" sz="2400" dirty="0"/>
          </a:p>
          <a:p>
            <a:pPr algn="l"/>
            <a:r>
              <a:rPr lang="en-US" sz="2400" dirty="0"/>
              <a:t>In patients with Graves’ hyperthyroidism who have </a:t>
            </a:r>
            <a:r>
              <a:rPr lang="en-US" sz="2400" u="sng" dirty="0"/>
              <a:t>mild active </a:t>
            </a:r>
            <a:r>
              <a:rPr lang="en-US" sz="2400" u="sng" dirty="0" err="1"/>
              <a:t>ophthalmopathy</a:t>
            </a:r>
            <a:r>
              <a:rPr lang="en-US" sz="2400" u="sng" dirty="0"/>
              <a:t> </a:t>
            </a:r>
            <a:r>
              <a:rPr lang="en-US" sz="2400" dirty="0"/>
              <a:t>and </a:t>
            </a:r>
            <a:r>
              <a:rPr lang="en-US" sz="2400" u="sng" dirty="0"/>
              <a:t>no risk factors </a:t>
            </a:r>
            <a:r>
              <a:rPr lang="en-US" sz="2400" dirty="0"/>
              <a:t>for deterioration of their eye disease, RAI therapy, ATDs, and thyroidectomy should be considered </a:t>
            </a:r>
            <a:r>
              <a:rPr lang="en-US" sz="2400" u="sng" dirty="0"/>
              <a:t>equally</a:t>
            </a:r>
            <a:r>
              <a:rPr lang="en-US" sz="2400" dirty="0"/>
              <a:t> acceptable therapeutic options.</a:t>
            </a:r>
          </a:p>
          <a:p>
            <a:pPr algn="l"/>
            <a:r>
              <a:rPr lang="en-US" sz="2400" dirty="0">
                <a:solidFill>
                  <a:srgbClr val="0070C0"/>
                </a:solidFill>
              </a:rPr>
              <a:t>Strong recommendation, moderate-quality evidence</a:t>
            </a:r>
            <a:endParaRPr lang="fa-IR" sz="2400" dirty="0">
              <a:solidFill>
                <a:srgbClr val="0070C0"/>
              </a:solidFill>
            </a:endParaRPr>
          </a:p>
          <a:p>
            <a:endParaRPr lang="fa-IR" sz="2400" dirty="0">
              <a:solidFill>
                <a:srgbClr val="0070C0"/>
              </a:solidFill>
            </a:endParaRPr>
          </a:p>
        </p:txBody>
      </p:sp>
    </p:spTree>
    <p:extLst>
      <p:ext uri="{BB962C8B-B14F-4D97-AF65-F5344CB8AC3E}">
        <p14:creationId xmlns:p14="http://schemas.microsoft.com/office/powerpoint/2010/main" val="493127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3989"/>
          </a:xfrm>
        </p:spPr>
        <p:txBody>
          <a:bodyPr>
            <a:normAutofit fontScale="90000"/>
          </a:bodyPr>
          <a:lstStyle/>
          <a:p>
            <a:endParaRPr lang="fa-IR" dirty="0"/>
          </a:p>
        </p:txBody>
      </p:sp>
      <p:sp>
        <p:nvSpPr>
          <p:cNvPr id="3" name="Content Placeholder 2"/>
          <p:cNvSpPr>
            <a:spLocks noGrp="1"/>
          </p:cNvSpPr>
          <p:nvPr>
            <p:ph idx="1"/>
          </p:nvPr>
        </p:nvSpPr>
        <p:spPr>
          <a:xfrm>
            <a:off x="768096" y="1319513"/>
            <a:ext cx="7993939" cy="5001421"/>
          </a:xfrm>
        </p:spPr>
        <p:txBody>
          <a:bodyPr>
            <a:normAutofit/>
          </a:bodyPr>
          <a:lstStyle/>
          <a:p>
            <a:pPr algn="l"/>
            <a:r>
              <a:rPr lang="en-US" sz="2400" dirty="0"/>
              <a:t>Recommendations </a:t>
            </a:r>
            <a:r>
              <a:rPr lang="en-US" sz="2400" dirty="0" smtClean="0"/>
              <a:t>30 </a:t>
            </a:r>
            <a:r>
              <a:rPr lang="en-US" sz="2400" dirty="0"/>
              <a:t>of </a:t>
            </a:r>
            <a:r>
              <a:rPr lang="en-US" sz="2400" dirty="0" smtClean="0">
                <a:solidFill>
                  <a:srgbClr val="00B050"/>
                </a:solidFill>
              </a:rPr>
              <a:t>ETA</a:t>
            </a:r>
            <a:endParaRPr lang="en-US" sz="2400" dirty="0" smtClean="0"/>
          </a:p>
          <a:p>
            <a:pPr algn="l"/>
            <a:r>
              <a:rPr lang="en-US" sz="2400" dirty="0" smtClean="0"/>
              <a:t>In </a:t>
            </a:r>
            <a:r>
              <a:rPr lang="en-US" sz="2400" dirty="0"/>
              <a:t>patients with </a:t>
            </a:r>
            <a:r>
              <a:rPr lang="en-US" sz="2400" u="sng" dirty="0"/>
              <a:t>moderate-to-severe and active </a:t>
            </a:r>
            <a:r>
              <a:rPr lang="en-US" sz="2400" dirty="0" smtClean="0"/>
              <a:t>GO, </a:t>
            </a:r>
            <a:r>
              <a:rPr lang="en-US" sz="2400" u="sng" dirty="0" smtClean="0"/>
              <a:t>treatment </a:t>
            </a:r>
            <a:r>
              <a:rPr lang="en-US" sz="2400" u="sng" dirty="0"/>
              <a:t>of GO</a:t>
            </a:r>
            <a:r>
              <a:rPr lang="en-US" sz="2400" dirty="0"/>
              <a:t> should be the </a:t>
            </a:r>
            <a:r>
              <a:rPr lang="en-US" sz="2400" u="sng" dirty="0"/>
              <a:t>priority</a:t>
            </a:r>
            <a:r>
              <a:rPr lang="en-US" sz="2400" dirty="0"/>
              <a:t>. </a:t>
            </a:r>
            <a:endParaRPr lang="en-US" sz="2400" dirty="0" smtClean="0"/>
          </a:p>
          <a:p>
            <a:pPr algn="l"/>
            <a:r>
              <a:rPr lang="en-US" sz="2400" u="sng" dirty="0" err="1" smtClean="0"/>
              <a:t>Euthyroidism</a:t>
            </a:r>
            <a:r>
              <a:rPr lang="en-US" sz="2400" u="sng" dirty="0" smtClean="0"/>
              <a:t> </a:t>
            </a:r>
            <a:r>
              <a:rPr lang="en-US" sz="2400" dirty="0" smtClean="0"/>
              <a:t>should </a:t>
            </a:r>
            <a:r>
              <a:rPr lang="en-US" sz="2400" dirty="0"/>
              <a:t>be promptly restored </a:t>
            </a:r>
            <a:r>
              <a:rPr lang="en-US" sz="2400" u="sng" dirty="0" smtClean="0"/>
              <a:t>with ATD </a:t>
            </a:r>
            <a:r>
              <a:rPr lang="en-US" sz="2400" dirty="0"/>
              <a:t>and </a:t>
            </a:r>
            <a:r>
              <a:rPr lang="en-US" sz="2400" dirty="0" smtClean="0"/>
              <a:t>stably maintained</a:t>
            </a:r>
            <a:r>
              <a:rPr lang="en-US" sz="2400" dirty="0"/>
              <a:t>. </a:t>
            </a:r>
            <a:r>
              <a:rPr lang="en-US" sz="2400" dirty="0">
                <a:solidFill>
                  <a:srgbClr val="00B050"/>
                </a:solidFill>
              </a:rPr>
              <a:t>1, </a:t>
            </a:r>
            <a:r>
              <a:rPr lang="en-US" sz="2400" dirty="0" smtClean="0">
                <a:solidFill>
                  <a:srgbClr val="00B050"/>
                </a:solidFill>
              </a:rPr>
              <a:t>∅∅∅∅</a:t>
            </a:r>
          </a:p>
          <a:p>
            <a:pPr algn="l"/>
            <a:endParaRPr lang="fa-IR" sz="2400" dirty="0">
              <a:solidFill>
                <a:srgbClr val="00B050"/>
              </a:solidFill>
            </a:endParaRPr>
          </a:p>
        </p:txBody>
      </p:sp>
    </p:spTree>
    <p:extLst>
      <p:ext uri="{BB962C8B-B14F-4D97-AF65-F5344CB8AC3E}">
        <p14:creationId xmlns:p14="http://schemas.microsoft.com/office/powerpoint/2010/main" val="6854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50718"/>
          </a:xfrm>
        </p:spPr>
        <p:txBody>
          <a:bodyPr>
            <a:normAutofit fontScale="90000"/>
          </a:bodyPr>
          <a:lstStyle/>
          <a:p>
            <a:endParaRPr lang="fa-IR" dirty="0"/>
          </a:p>
        </p:txBody>
      </p:sp>
      <p:sp>
        <p:nvSpPr>
          <p:cNvPr id="3" name="Content Placeholder 2"/>
          <p:cNvSpPr>
            <a:spLocks noGrp="1"/>
          </p:cNvSpPr>
          <p:nvPr>
            <p:ph idx="1"/>
          </p:nvPr>
        </p:nvSpPr>
        <p:spPr>
          <a:xfrm>
            <a:off x="625033" y="1279003"/>
            <a:ext cx="8432157" cy="5324354"/>
          </a:xfrm>
        </p:spPr>
        <p:txBody>
          <a:bodyPr/>
          <a:lstStyle/>
          <a:p>
            <a:pPr algn="l"/>
            <a:r>
              <a:rPr lang="en-US" sz="2400" dirty="0"/>
              <a:t>Recommendations </a:t>
            </a:r>
            <a:r>
              <a:rPr lang="en-US" sz="2400" dirty="0" smtClean="0"/>
              <a:t>31 </a:t>
            </a:r>
            <a:r>
              <a:rPr lang="en-US" sz="2400" dirty="0"/>
              <a:t>of </a:t>
            </a:r>
            <a:r>
              <a:rPr lang="en-US" sz="2400" dirty="0" smtClean="0">
                <a:solidFill>
                  <a:srgbClr val="00B050"/>
                </a:solidFill>
              </a:rPr>
              <a:t>ETA</a:t>
            </a:r>
            <a:endParaRPr lang="en-US" sz="2400" dirty="0" smtClean="0"/>
          </a:p>
          <a:p>
            <a:pPr algn="l"/>
            <a:r>
              <a:rPr lang="en-US" sz="2400" dirty="0" smtClean="0"/>
              <a:t>Patients </a:t>
            </a:r>
            <a:r>
              <a:rPr lang="en-US" sz="2400" dirty="0"/>
              <a:t>with </a:t>
            </a:r>
            <a:r>
              <a:rPr lang="en-US" sz="2400" u="sng" dirty="0"/>
              <a:t>sight-threatening GO </a:t>
            </a:r>
            <a:r>
              <a:rPr lang="en-US" sz="2400" dirty="0"/>
              <a:t>should be </a:t>
            </a:r>
            <a:r>
              <a:rPr lang="en-US" sz="2400" dirty="0" smtClean="0"/>
              <a:t>treated with </a:t>
            </a:r>
            <a:r>
              <a:rPr lang="en-US" sz="2400" u="sng" dirty="0"/>
              <a:t>ATD</a:t>
            </a:r>
            <a:r>
              <a:rPr lang="en-US" sz="2400" dirty="0"/>
              <a:t>. </a:t>
            </a:r>
            <a:endParaRPr lang="en-US" sz="2400" dirty="0" smtClean="0"/>
          </a:p>
          <a:p>
            <a:pPr algn="l"/>
            <a:r>
              <a:rPr lang="en-US" sz="2400" dirty="0" smtClean="0">
                <a:solidFill>
                  <a:srgbClr val="00B050"/>
                </a:solidFill>
              </a:rPr>
              <a:t>1</a:t>
            </a:r>
            <a:r>
              <a:rPr lang="en-US" sz="2400" dirty="0">
                <a:solidFill>
                  <a:srgbClr val="00B050"/>
                </a:solidFill>
              </a:rPr>
              <a:t>, </a:t>
            </a:r>
            <a:r>
              <a:rPr lang="en-US" sz="2400" dirty="0" smtClean="0">
                <a:solidFill>
                  <a:srgbClr val="00B050"/>
                </a:solidFill>
              </a:rPr>
              <a:t>∅∅○○</a:t>
            </a:r>
          </a:p>
          <a:p>
            <a:pPr algn="l"/>
            <a:endParaRPr lang="en-US" sz="2400" dirty="0" smtClean="0"/>
          </a:p>
          <a:p>
            <a:pPr algn="l"/>
            <a:r>
              <a:rPr lang="en-US" sz="2400" dirty="0" smtClean="0"/>
              <a:t>RECOMMENDATION </a:t>
            </a:r>
            <a:r>
              <a:rPr lang="en-US" sz="2400" dirty="0"/>
              <a:t>107 of </a:t>
            </a:r>
            <a:r>
              <a:rPr lang="en-US" sz="2400" dirty="0" smtClean="0">
                <a:solidFill>
                  <a:schemeClr val="accent2"/>
                </a:solidFill>
              </a:rPr>
              <a:t>ATA</a:t>
            </a:r>
            <a:endParaRPr lang="fa-IR" sz="2400" dirty="0" smtClean="0">
              <a:solidFill>
                <a:schemeClr val="accent2"/>
              </a:solidFill>
            </a:endParaRPr>
          </a:p>
          <a:p>
            <a:pPr algn="l"/>
            <a:r>
              <a:rPr lang="en-US" sz="2400" dirty="0"/>
              <a:t>In patients with </a:t>
            </a:r>
            <a:r>
              <a:rPr lang="en-US" sz="2400" u="sng" dirty="0"/>
              <a:t>active and moderate-to-severe </a:t>
            </a:r>
            <a:r>
              <a:rPr lang="en-US" sz="2400" dirty="0"/>
              <a:t>or </a:t>
            </a:r>
            <a:r>
              <a:rPr lang="en-US" sz="2400" u="sng" dirty="0"/>
              <a:t>sight threatening GO</a:t>
            </a:r>
            <a:r>
              <a:rPr lang="en-US" sz="2400" dirty="0"/>
              <a:t> we recommend </a:t>
            </a:r>
            <a:r>
              <a:rPr lang="en-US" sz="2400" u="sng" dirty="0"/>
              <a:t>against RAI </a:t>
            </a:r>
            <a:r>
              <a:rPr lang="en-US" sz="2400" dirty="0"/>
              <a:t>therapy. </a:t>
            </a:r>
          </a:p>
          <a:p>
            <a:pPr algn="l"/>
            <a:r>
              <a:rPr lang="en-US" sz="2400" u="sng" dirty="0"/>
              <a:t>Surgery or ATDs </a:t>
            </a:r>
            <a:r>
              <a:rPr lang="en-US" sz="2400" dirty="0"/>
              <a:t>are preferred treatment options for GD in these patients.</a:t>
            </a:r>
          </a:p>
          <a:p>
            <a:pPr algn="l"/>
            <a:r>
              <a:rPr lang="en-US" sz="2400" dirty="0">
                <a:solidFill>
                  <a:srgbClr val="0070C0"/>
                </a:solidFill>
              </a:rPr>
              <a:t>Strong recommendation, low-quality evidence.</a:t>
            </a:r>
            <a:r>
              <a:rPr lang="en-US" sz="2400" dirty="0"/>
              <a:t/>
            </a:r>
            <a:br>
              <a:rPr lang="en-US" sz="2400" dirty="0"/>
            </a:br>
            <a:endParaRPr lang="en-US" sz="2400" dirty="0" smtClean="0">
              <a:solidFill>
                <a:srgbClr val="00B050"/>
              </a:solidFill>
            </a:endParaRPr>
          </a:p>
          <a:p>
            <a:pPr algn="l"/>
            <a:endParaRPr lang="en-US" sz="2400" dirty="0">
              <a:solidFill>
                <a:srgbClr val="00B050"/>
              </a:solidFill>
            </a:endParaRPr>
          </a:p>
          <a:p>
            <a:pPr algn="l"/>
            <a:endParaRPr lang="fa-IR" sz="2400" dirty="0">
              <a:solidFill>
                <a:srgbClr val="00B050"/>
              </a:solidFill>
            </a:endParaRPr>
          </a:p>
        </p:txBody>
      </p:sp>
    </p:spTree>
    <p:extLst>
      <p:ext uri="{BB962C8B-B14F-4D97-AF65-F5344CB8AC3E}">
        <p14:creationId xmlns:p14="http://schemas.microsoft.com/office/powerpoint/2010/main" val="26323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73194"/>
          </a:xfrm>
        </p:spPr>
        <p:txBody>
          <a:bodyPr/>
          <a:lstStyle/>
          <a:p>
            <a:endParaRPr lang="fa-IR" dirty="0"/>
          </a:p>
        </p:txBody>
      </p:sp>
      <p:sp>
        <p:nvSpPr>
          <p:cNvPr id="3" name="Content Placeholder 2"/>
          <p:cNvSpPr>
            <a:spLocks noGrp="1"/>
          </p:cNvSpPr>
          <p:nvPr>
            <p:ph idx="1"/>
          </p:nvPr>
        </p:nvSpPr>
        <p:spPr>
          <a:xfrm>
            <a:off x="682907" y="1151681"/>
            <a:ext cx="8385858" cy="5157679"/>
          </a:xfrm>
        </p:spPr>
        <p:txBody>
          <a:bodyPr>
            <a:normAutofit/>
          </a:bodyPr>
          <a:lstStyle/>
          <a:p>
            <a:pPr algn="l"/>
            <a:r>
              <a:rPr lang="en-US" sz="2400" dirty="0"/>
              <a:t>Recommendations 31 of </a:t>
            </a:r>
            <a:r>
              <a:rPr lang="en-US" sz="2400" dirty="0" smtClean="0">
                <a:solidFill>
                  <a:srgbClr val="00B050"/>
                </a:solidFill>
              </a:rPr>
              <a:t>ETA</a:t>
            </a:r>
            <a:endParaRPr lang="en-US" sz="2400" dirty="0" smtClean="0"/>
          </a:p>
          <a:p>
            <a:pPr algn="l"/>
            <a:r>
              <a:rPr lang="en-US" sz="2400" u="sng" dirty="0" smtClean="0"/>
              <a:t>Treatment </a:t>
            </a:r>
            <a:r>
              <a:rPr lang="en-US" sz="2400" u="sng" dirty="0"/>
              <a:t>for hyperthyroidism </a:t>
            </a:r>
            <a:r>
              <a:rPr lang="en-US" sz="2400" dirty="0"/>
              <a:t>in patients with </a:t>
            </a:r>
            <a:r>
              <a:rPr lang="en-US" sz="2400" u="sng" dirty="0" smtClean="0"/>
              <a:t>inactive GO</a:t>
            </a:r>
            <a:r>
              <a:rPr lang="en-US" sz="2400" dirty="0" smtClean="0"/>
              <a:t> </a:t>
            </a:r>
            <a:r>
              <a:rPr lang="en-US" sz="2400" dirty="0"/>
              <a:t>can be selected </a:t>
            </a:r>
            <a:r>
              <a:rPr lang="en-US" sz="2400" u="sng" dirty="0"/>
              <a:t>independently of GO</a:t>
            </a:r>
            <a:r>
              <a:rPr lang="en-US" sz="2400" dirty="0"/>
              <a:t>. </a:t>
            </a:r>
          </a:p>
          <a:p>
            <a:pPr algn="l"/>
            <a:r>
              <a:rPr lang="fa-IR" sz="2400" dirty="0" smtClean="0">
                <a:solidFill>
                  <a:srgbClr val="00B050"/>
                </a:solidFill>
              </a:rPr>
              <a:t>∅∅○○</a:t>
            </a:r>
            <a:r>
              <a:rPr lang="en-US" sz="2400" dirty="0" smtClean="0">
                <a:solidFill>
                  <a:srgbClr val="00B050"/>
                </a:solidFill>
              </a:rPr>
              <a:t>1,</a:t>
            </a:r>
          </a:p>
          <a:p>
            <a:pPr algn="l"/>
            <a:endParaRPr lang="en-US" sz="2800" dirty="0" smtClean="0">
              <a:solidFill>
                <a:srgbClr val="00B050"/>
              </a:solidFill>
            </a:endParaRPr>
          </a:p>
          <a:p>
            <a:pPr algn="l"/>
            <a:r>
              <a:rPr lang="en-US" sz="2400" dirty="0"/>
              <a:t>RECOMMENDATION 108 of </a:t>
            </a:r>
            <a:r>
              <a:rPr lang="en-US" sz="2400" dirty="0" smtClean="0">
                <a:solidFill>
                  <a:schemeClr val="accent2"/>
                </a:solidFill>
              </a:rPr>
              <a:t>ATA</a:t>
            </a:r>
            <a:r>
              <a:rPr lang="en-US" sz="2400" dirty="0">
                <a:solidFill>
                  <a:schemeClr val="accent2"/>
                </a:solidFill>
              </a:rPr>
              <a:t/>
            </a:r>
            <a:br>
              <a:rPr lang="en-US" sz="2400" dirty="0">
                <a:solidFill>
                  <a:schemeClr val="accent2"/>
                </a:solidFill>
              </a:rPr>
            </a:br>
            <a:r>
              <a:rPr lang="en-US" sz="2400" dirty="0" smtClean="0"/>
              <a:t>In </a:t>
            </a:r>
            <a:r>
              <a:rPr lang="en-US" sz="2400" dirty="0"/>
              <a:t>patients with </a:t>
            </a:r>
            <a:r>
              <a:rPr lang="en-US" sz="2400" u="sng" dirty="0"/>
              <a:t>inactive GO </a:t>
            </a:r>
            <a:r>
              <a:rPr lang="en-US" sz="2400" dirty="0"/>
              <a:t>we </a:t>
            </a:r>
            <a:r>
              <a:rPr lang="en-US" sz="2400" u="sng" dirty="0"/>
              <a:t>suggest RAI therapy </a:t>
            </a:r>
            <a:r>
              <a:rPr lang="en-US" sz="2400" dirty="0"/>
              <a:t>can be administered </a:t>
            </a:r>
            <a:r>
              <a:rPr lang="en-US" sz="2400" u="sng" dirty="0"/>
              <a:t>without steroid coverage</a:t>
            </a:r>
            <a:r>
              <a:rPr lang="en-US" sz="2400" dirty="0"/>
              <a:t>.</a:t>
            </a:r>
          </a:p>
          <a:p>
            <a:pPr algn="l"/>
            <a:r>
              <a:rPr lang="en-US" sz="2400" dirty="0"/>
              <a:t> However, in cases of elevated risk for reactivation (high </a:t>
            </a:r>
            <a:r>
              <a:rPr lang="en-US" sz="2400" dirty="0" err="1"/>
              <a:t>TRAb</a:t>
            </a:r>
            <a:r>
              <a:rPr lang="en-US" sz="2400" dirty="0"/>
              <a:t>, CAS ‡1 and smokers) that approach might have to be reconsidered.</a:t>
            </a:r>
          </a:p>
          <a:p>
            <a:pPr algn="l"/>
            <a:r>
              <a:rPr lang="en-US" sz="2400" dirty="0">
                <a:solidFill>
                  <a:srgbClr val="0070C0"/>
                </a:solidFill>
              </a:rPr>
              <a:t>Weak recommendation, low-quality evidence.</a:t>
            </a:r>
            <a:endParaRPr lang="fa-IR" sz="2400" dirty="0">
              <a:solidFill>
                <a:srgbClr val="0070C0"/>
              </a:solidFill>
            </a:endParaRPr>
          </a:p>
        </p:txBody>
      </p:sp>
    </p:spTree>
    <p:extLst>
      <p:ext uri="{BB962C8B-B14F-4D97-AF65-F5344CB8AC3E}">
        <p14:creationId xmlns:p14="http://schemas.microsoft.com/office/powerpoint/2010/main" val="15963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06035"/>
          </a:xfrm>
        </p:spPr>
        <p:txBody>
          <a:bodyPr>
            <a:normAutofit fontScale="90000"/>
          </a:bodyPr>
          <a:lstStyle/>
          <a:p>
            <a:endParaRPr lang="fa-IR" dirty="0"/>
          </a:p>
        </p:txBody>
      </p:sp>
      <p:sp>
        <p:nvSpPr>
          <p:cNvPr id="3" name="Content Placeholder 2"/>
          <p:cNvSpPr>
            <a:spLocks noGrp="1"/>
          </p:cNvSpPr>
          <p:nvPr>
            <p:ph idx="1"/>
          </p:nvPr>
        </p:nvSpPr>
        <p:spPr>
          <a:xfrm>
            <a:off x="768096" y="989635"/>
            <a:ext cx="8155985" cy="5319725"/>
          </a:xfrm>
        </p:spPr>
        <p:txBody>
          <a:bodyPr>
            <a:normAutofit/>
          </a:bodyPr>
          <a:lstStyle/>
          <a:p>
            <a:pPr algn="l"/>
            <a:r>
              <a:rPr lang="en-US" sz="2400" dirty="0"/>
              <a:t>RECOMMENDATION 100 of </a:t>
            </a:r>
            <a:r>
              <a:rPr lang="en-US" sz="2400" dirty="0" smtClean="0">
                <a:solidFill>
                  <a:schemeClr val="accent2"/>
                </a:solidFill>
              </a:rPr>
              <a:t>ATA</a:t>
            </a:r>
            <a:endParaRPr lang="en-US" sz="2400" dirty="0"/>
          </a:p>
          <a:p>
            <a:pPr algn="l"/>
            <a:r>
              <a:rPr lang="en-US" sz="2400" dirty="0" smtClean="0"/>
              <a:t>We </a:t>
            </a:r>
            <a:r>
              <a:rPr lang="en-US" sz="2400" dirty="0"/>
              <a:t>recommend clinicians advise patients with GD to </a:t>
            </a:r>
            <a:r>
              <a:rPr lang="en-US" sz="2400" u="sng" dirty="0" smtClean="0"/>
              <a:t>stop smoking </a:t>
            </a:r>
            <a:r>
              <a:rPr lang="en-US" sz="2400" dirty="0"/>
              <a:t>and refer them to a structured smoking </a:t>
            </a:r>
            <a:r>
              <a:rPr lang="en-US" sz="2400" dirty="0" smtClean="0"/>
              <a:t>cessation program</a:t>
            </a:r>
            <a:r>
              <a:rPr lang="en-US" sz="2400" dirty="0"/>
              <a:t>. As both </a:t>
            </a:r>
            <a:r>
              <a:rPr lang="en-US" sz="2400" u="sng" dirty="0"/>
              <a:t>firsthand and secondhand smoking </a:t>
            </a:r>
            <a:r>
              <a:rPr lang="en-US" sz="2400" u="sng" dirty="0" smtClean="0"/>
              <a:t>increase GO </a:t>
            </a:r>
            <a:r>
              <a:rPr lang="en-US" sz="2400" u="sng" dirty="0"/>
              <a:t>risk</a:t>
            </a:r>
            <a:r>
              <a:rPr lang="en-US" sz="2400" dirty="0"/>
              <a:t>, patients exposed to secondhand </a:t>
            </a:r>
            <a:r>
              <a:rPr lang="en-US" sz="2400" dirty="0" smtClean="0"/>
              <a:t>smoke should </a:t>
            </a:r>
            <a:r>
              <a:rPr lang="en-US" sz="2400" dirty="0"/>
              <a:t>be identified and advised of its negative impact.</a:t>
            </a:r>
          </a:p>
          <a:p>
            <a:pPr algn="l"/>
            <a:r>
              <a:rPr lang="fa-IR" sz="2400" dirty="0" smtClean="0">
                <a:solidFill>
                  <a:srgbClr val="0070C0"/>
                </a:solidFill>
              </a:rPr>
              <a:t>.</a:t>
            </a:r>
            <a:r>
              <a:rPr lang="en-US" sz="2400" dirty="0" smtClean="0">
                <a:solidFill>
                  <a:srgbClr val="0070C0"/>
                </a:solidFill>
              </a:rPr>
              <a:t>Strong </a:t>
            </a:r>
            <a:r>
              <a:rPr lang="en-US" sz="2400" dirty="0">
                <a:solidFill>
                  <a:srgbClr val="0070C0"/>
                </a:solidFill>
              </a:rPr>
              <a:t>recommendation, moderate-quality evidence</a:t>
            </a:r>
            <a:endParaRPr lang="fa-IR" sz="2400" dirty="0">
              <a:solidFill>
                <a:srgbClr val="0070C0"/>
              </a:solidFill>
            </a:endParaRPr>
          </a:p>
        </p:txBody>
      </p:sp>
    </p:spTree>
    <p:extLst>
      <p:ext uri="{BB962C8B-B14F-4D97-AF65-F5344CB8AC3E}">
        <p14:creationId xmlns:p14="http://schemas.microsoft.com/office/powerpoint/2010/main" val="3644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48430"/>
          </a:xfrm>
        </p:spPr>
        <p:txBody>
          <a:bodyPr/>
          <a:lstStyle/>
          <a:p>
            <a:endParaRPr lang="fa-IR" dirty="0">
              <a:solidFill>
                <a:schemeClr val="accent2"/>
              </a:solidFill>
            </a:endParaRPr>
          </a:p>
        </p:txBody>
      </p:sp>
      <p:sp>
        <p:nvSpPr>
          <p:cNvPr id="3" name="Content Placeholder 2"/>
          <p:cNvSpPr>
            <a:spLocks noGrp="1"/>
          </p:cNvSpPr>
          <p:nvPr>
            <p:ph idx="1"/>
          </p:nvPr>
        </p:nvSpPr>
        <p:spPr>
          <a:xfrm>
            <a:off x="768096" y="1620456"/>
            <a:ext cx="7843796" cy="4688904"/>
          </a:xfrm>
        </p:spPr>
        <p:txBody>
          <a:bodyPr/>
          <a:lstStyle/>
          <a:p>
            <a:pPr algn="l"/>
            <a:r>
              <a:rPr lang="en-US" sz="2400" dirty="0"/>
              <a:t>RECOMMENDATION 101of </a:t>
            </a:r>
            <a:r>
              <a:rPr lang="en-US" sz="2400" dirty="0" smtClean="0">
                <a:solidFill>
                  <a:schemeClr val="accent2"/>
                </a:solidFill>
              </a:rPr>
              <a:t>ATA</a:t>
            </a:r>
            <a:endParaRPr lang="en-US" sz="2400" dirty="0" smtClean="0"/>
          </a:p>
          <a:p>
            <a:pPr algn="l"/>
            <a:r>
              <a:rPr lang="en-US" sz="2400" dirty="0" smtClean="0"/>
              <a:t>In </a:t>
            </a:r>
            <a:r>
              <a:rPr lang="en-US" sz="2400" dirty="0">
                <a:solidFill>
                  <a:schemeClr val="accent2"/>
                </a:solidFill>
              </a:rPr>
              <a:t>nonsmoking </a:t>
            </a:r>
            <a:r>
              <a:rPr lang="en-US" sz="2400" dirty="0"/>
              <a:t>patients with GD </a:t>
            </a:r>
            <a:r>
              <a:rPr lang="en-US" sz="2400" u="sng" dirty="0"/>
              <a:t>without</a:t>
            </a:r>
            <a:r>
              <a:rPr lang="en-US" sz="2400" dirty="0"/>
              <a:t> apparent </a:t>
            </a:r>
            <a:r>
              <a:rPr lang="en-US" sz="2400" dirty="0" smtClean="0">
                <a:solidFill>
                  <a:schemeClr val="accent2"/>
                </a:solidFill>
              </a:rPr>
              <a:t>GO</a:t>
            </a:r>
            <a:r>
              <a:rPr lang="en-US" sz="2400" dirty="0" smtClean="0"/>
              <a:t>, </a:t>
            </a:r>
            <a:r>
              <a:rPr lang="en-US" sz="2400" u="sng" dirty="0" smtClean="0"/>
              <a:t>RAI </a:t>
            </a:r>
            <a:r>
              <a:rPr lang="en-US" sz="2400" u="sng" dirty="0"/>
              <a:t>therapy </a:t>
            </a:r>
            <a:r>
              <a:rPr lang="en-US" sz="2400" dirty="0"/>
              <a:t>(without concurrent steroids), </a:t>
            </a:r>
            <a:r>
              <a:rPr lang="en-US" sz="2400" u="sng" dirty="0"/>
              <a:t>ATD</a:t>
            </a:r>
            <a:r>
              <a:rPr lang="en-US" sz="2400" dirty="0"/>
              <a:t>s, or </a:t>
            </a:r>
            <a:r>
              <a:rPr lang="en-US" sz="2400" u="sng" dirty="0" smtClean="0"/>
              <a:t>thyroidectomy</a:t>
            </a:r>
            <a:r>
              <a:rPr lang="en-US" sz="2400" dirty="0"/>
              <a:t> </a:t>
            </a:r>
            <a:r>
              <a:rPr lang="en-US" sz="2400" dirty="0" smtClean="0"/>
              <a:t>should </a:t>
            </a:r>
            <a:r>
              <a:rPr lang="en-US" sz="2400" dirty="0"/>
              <a:t>be considered </a:t>
            </a:r>
            <a:r>
              <a:rPr lang="en-US" sz="2400" u="sng" dirty="0"/>
              <a:t>equally</a:t>
            </a:r>
            <a:r>
              <a:rPr lang="en-US" sz="2400" dirty="0"/>
              <a:t> </a:t>
            </a:r>
            <a:r>
              <a:rPr lang="en-US" sz="2400" dirty="0" smtClean="0"/>
              <a:t>acceptable therapeutic </a:t>
            </a:r>
            <a:r>
              <a:rPr lang="en-US" sz="2400" dirty="0"/>
              <a:t>options in regard to risk of GO.</a:t>
            </a:r>
          </a:p>
          <a:p>
            <a:pPr algn="l"/>
            <a:r>
              <a:rPr lang="en-US" sz="2400" dirty="0">
                <a:solidFill>
                  <a:srgbClr val="0070C0"/>
                </a:solidFill>
              </a:rPr>
              <a:t>Strong recommendation, moderate-quality evidence</a:t>
            </a:r>
            <a:r>
              <a:rPr lang="en-US" dirty="0">
                <a:solidFill>
                  <a:srgbClr val="0070C0"/>
                </a:solidFill>
              </a:rPr>
              <a:t>.</a:t>
            </a:r>
            <a:endParaRPr lang="fa-IR" dirty="0">
              <a:solidFill>
                <a:srgbClr val="0070C0"/>
              </a:solidFill>
            </a:endParaRPr>
          </a:p>
        </p:txBody>
      </p:sp>
    </p:spTree>
    <p:extLst>
      <p:ext uri="{BB962C8B-B14F-4D97-AF65-F5344CB8AC3E}">
        <p14:creationId xmlns:p14="http://schemas.microsoft.com/office/powerpoint/2010/main" val="322404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73868"/>
          </a:xfrm>
        </p:spPr>
        <p:txBody>
          <a:bodyPr>
            <a:normAutofit fontScale="90000"/>
          </a:bodyPr>
          <a:lstStyle/>
          <a:p>
            <a:endParaRPr lang="fa-IR" dirty="0">
              <a:solidFill>
                <a:schemeClr val="accent2"/>
              </a:solidFill>
            </a:endParaRPr>
          </a:p>
        </p:txBody>
      </p:sp>
      <p:sp>
        <p:nvSpPr>
          <p:cNvPr id="3" name="Content Placeholder 2"/>
          <p:cNvSpPr>
            <a:spLocks noGrp="1"/>
          </p:cNvSpPr>
          <p:nvPr>
            <p:ph idx="1"/>
          </p:nvPr>
        </p:nvSpPr>
        <p:spPr>
          <a:xfrm>
            <a:off x="768096" y="1632030"/>
            <a:ext cx="7905789" cy="4532646"/>
          </a:xfrm>
        </p:spPr>
        <p:txBody>
          <a:bodyPr>
            <a:normAutofit/>
          </a:bodyPr>
          <a:lstStyle/>
          <a:p>
            <a:pPr algn="l"/>
            <a:r>
              <a:rPr lang="en-US" sz="2400" dirty="0"/>
              <a:t>RECOMMENDATION 102 of </a:t>
            </a:r>
            <a:r>
              <a:rPr lang="en-US" sz="2400" dirty="0" smtClean="0">
                <a:solidFill>
                  <a:schemeClr val="accent2"/>
                </a:solidFill>
              </a:rPr>
              <a:t>ATA</a:t>
            </a:r>
            <a:endParaRPr lang="en-US" sz="2400" dirty="0" smtClean="0"/>
          </a:p>
          <a:p>
            <a:pPr algn="l"/>
            <a:r>
              <a:rPr lang="en-US" sz="2400" dirty="0" smtClean="0"/>
              <a:t>In </a:t>
            </a:r>
            <a:r>
              <a:rPr lang="en-US" sz="2400" u="sng" dirty="0"/>
              <a:t>smoking patients </a:t>
            </a:r>
            <a:r>
              <a:rPr lang="en-US" sz="2400" dirty="0"/>
              <a:t>with GD </a:t>
            </a:r>
            <a:r>
              <a:rPr lang="en-US" sz="2400" u="sng" dirty="0"/>
              <a:t>without apparent GO</a:t>
            </a:r>
            <a:r>
              <a:rPr lang="en-US" sz="2400" dirty="0"/>
              <a:t>, </a:t>
            </a:r>
            <a:r>
              <a:rPr lang="en-US" sz="2400" dirty="0" smtClean="0"/>
              <a:t>RAI therapy</a:t>
            </a:r>
            <a:r>
              <a:rPr lang="en-US" sz="2400" dirty="0"/>
              <a:t>, ATDs, or thyroidectomy should be </a:t>
            </a:r>
            <a:r>
              <a:rPr lang="en-US" sz="2400" dirty="0" smtClean="0"/>
              <a:t>considered </a:t>
            </a:r>
            <a:r>
              <a:rPr lang="en-US" sz="2400" u="sng" dirty="0" smtClean="0"/>
              <a:t>equally </a:t>
            </a:r>
            <a:r>
              <a:rPr lang="en-US" sz="2400" dirty="0"/>
              <a:t>acceptable therapeutic options in regard to risk of GO.</a:t>
            </a:r>
          </a:p>
          <a:p>
            <a:pPr algn="l"/>
            <a:r>
              <a:rPr lang="en-US" sz="2400" dirty="0">
                <a:solidFill>
                  <a:srgbClr val="0070C0"/>
                </a:solidFill>
              </a:rPr>
              <a:t>Weak recommendation, low-quality evidence.</a:t>
            </a:r>
            <a:endParaRPr lang="fa-IR" sz="2400" dirty="0">
              <a:solidFill>
                <a:srgbClr val="0070C0"/>
              </a:solidFill>
            </a:endParaRPr>
          </a:p>
        </p:txBody>
      </p:sp>
    </p:spTree>
    <p:extLst>
      <p:ext uri="{BB962C8B-B14F-4D97-AF65-F5344CB8AC3E}">
        <p14:creationId xmlns:p14="http://schemas.microsoft.com/office/powerpoint/2010/main" val="30290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68096" y="699247"/>
            <a:ext cx="7224835" cy="4108973"/>
          </a:xfrm>
          <a:prstGeom prst="rect">
            <a:avLst/>
          </a:prstGeom>
        </p:spPr>
      </p:pic>
    </p:spTree>
    <p:extLst>
      <p:ext uri="{BB962C8B-B14F-4D97-AF65-F5344CB8AC3E}">
        <p14:creationId xmlns:p14="http://schemas.microsoft.com/office/powerpoint/2010/main" val="26925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0483" y="1984744"/>
            <a:ext cx="8187291" cy="3915994"/>
          </a:xfrm>
        </p:spPr>
        <p:txBody>
          <a:bodyPr/>
          <a:lstStyle/>
          <a:p>
            <a:pPr marL="0" indent="0" algn="l"/>
            <a:r>
              <a:rPr lang="en-US" b="0" dirty="0"/>
              <a:t>The </a:t>
            </a:r>
            <a:r>
              <a:rPr lang="en-US" b="0" u="sng" dirty="0"/>
              <a:t>evidence grading </a:t>
            </a:r>
            <a:r>
              <a:rPr lang="en-US" b="0" dirty="0"/>
              <a:t>is depicted as follows: </a:t>
            </a:r>
          </a:p>
          <a:p>
            <a:pPr marL="0" indent="0" algn="l"/>
            <a:r>
              <a:rPr lang="en-US" b="0" dirty="0" smtClean="0"/>
              <a:t>    ○○○∅ </a:t>
            </a:r>
            <a:r>
              <a:rPr lang="en-US" b="0" dirty="0"/>
              <a:t>denotes very-low-quality evidence; </a:t>
            </a:r>
          </a:p>
          <a:p>
            <a:pPr marL="0" indent="0" algn="l"/>
            <a:r>
              <a:rPr lang="en-US" b="0" dirty="0" smtClean="0"/>
              <a:t>    ∅∅○○</a:t>
            </a:r>
            <a:r>
              <a:rPr lang="en-US" b="0" dirty="0"/>
              <a:t>, low quality;</a:t>
            </a:r>
          </a:p>
          <a:p>
            <a:pPr algn="l"/>
            <a:r>
              <a:rPr lang="en-US" b="0" dirty="0" smtClean="0"/>
              <a:t>    ∅∅∅○</a:t>
            </a:r>
            <a:r>
              <a:rPr lang="en-US" b="0" dirty="0"/>
              <a:t>, moderate quality;</a:t>
            </a:r>
          </a:p>
          <a:p>
            <a:pPr algn="l"/>
            <a:r>
              <a:rPr lang="en-US" b="0" dirty="0"/>
              <a:t> </a:t>
            </a:r>
            <a:r>
              <a:rPr lang="en-US" b="0" dirty="0" smtClean="0"/>
              <a:t>   ∅∅∅∅</a:t>
            </a:r>
            <a:r>
              <a:rPr lang="en-US" b="0" dirty="0"/>
              <a:t>, high quality. </a:t>
            </a:r>
          </a:p>
        </p:txBody>
      </p:sp>
    </p:spTree>
    <p:extLst>
      <p:ext uri="{BB962C8B-B14F-4D97-AF65-F5344CB8AC3E}">
        <p14:creationId xmlns:p14="http://schemas.microsoft.com/office/powerpoint/2010/main" val="41394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42751"/>
          </a:xfrm>
        </p:spPr>
        <p:txBody>
          <a:bodyPr/>
          <a:lstStyle/>
          <a:p>
            <a:endParaRPr lang="fa-IR" dirty="0"/>
          </a:p>
        </p:txBody>
      </p:sp>
      <p:sp>
        <p:nvSpPr>
          <p:cNvPr id="3" name="Content Placeholder 2"/>
          <p:cNvSpPr>
            <a:spLocks noGrp="1"/>
          </p:cNvSpPr>
          <p:nvPr>
            <p:ph idx="1"/>
          </p:nvPr>
        </p:nvSpPr>
        <p:spPr>
          <a:xfrm>
            <a:off x="768096" y="1083501"/>
            <a:ext cx="8028663" cy="5225859"/>
          </a:xfrm>
        </p:spPr>
        <p:txBody>
          <a:bodyPr>
            <a:normAutofit/>
          </a:bodyPr>
          <a:lstStyle/>
          <a:p>
            <a:pPr algn="l"/>
            <a:r>
              <a:rPr lang="en-US" sz="2400" dirty="0" smtClean="0"/>
              <a:t>Recommendations 33 </a:t>
            </a:r>
            <a:r>
              <a:rPr lang="en-US" sz="2400" dirty="0"/>
              <a:t>of </a:t>
            </a:r>
            <a:r>
              <a:rPr lang="en-US" sz="2400" dirty="0" smtClean="0">
                <a:solidFill>
                  <a:srgbClr val="00B050"/>
                </a:solidFill>
              </a:rPr>
              <a:t>ETA</a:t>
            </a:r>
            <a:endParaRPr lang="fa-IR" sz="2400" dirty="0" smtClean="0"/>
          </a:p>
          <a:p>
            <a:pPr algn="l"/>
            <a:r>
              <a:rPr lang="en-US" sz="2400" dirty="0" smtClean="0"/>
              <a:t>Women </a:t>
            </a:r>
            <a:r>
              <a:rPr lang="en-US" sz="2400" dirty="0"/>
              <a:t>with </a:t>
            </a:r>
            <a:r>
              <a:rPr lang="en-US" sz="2400" u="sng" dirty="0"/>
              <a:t>GD</a:t>
            </a:r>
            <a:r>
              <a:rPr lang="en-US" sz="2400" dirty="0"/>
              <a:t> of </a:t>
            </a:r>
            <a:r>
              <a:rPr lang="en-US" sz="2400" u="sng" dirty="0"/>
              <a:t>reproductive age </a:t>
            </a:r>
            <a:r>
              <a:rPr lang="en-US" sz="2400" dirty="0"/>
              <a:t>should be </a:t>
            </a:r>
            <a:r>
              <a:rPr lang="en-US" sz="2400" dirty="0" smtClean="0"/>
              <a:t>offered </a:t>
            </a:r>
            <a:r>
              <a:rPr lang="en-US" sz="2400" u="sng" dirty="0" smtClean="0"/>
              <a:t>preconception </a:t>
            </a:r>
            <a:r>
              <a:rPr lang="en-US" sz="2400" u="sng" dirty="0"/>
              <a:t>counseling </a:t>
            </a:r>
            <a:r>
              <a:rPr lang="en-US" sz="2400" dirty="0"/>
              <a:t>and be stably </a:t>
            </a:r>
            <a:r>
              <a:rPr lang="en-US" sz="2400" u="sng" dirty="0" err="1" smtClean="0"/>
              <a:t>euthyroid</a:t>
            </a:r>
            <a:r>
              <a:rPr lang="en-US" sz="2400" u="sng" dirty="0"/>
              <a:t> </a:t>
            </a:r>
            <a:r>
              <a:rPr lang="en-US" sz="2400" u="sng" dirty="0" smtClean="0"/>
              <a:t>before </a:t>
            </a:r>
            <a:r>
              <a:rPr lang="en-US" sz="2400" dirty="0"/>
              <a:t>attempting </a:t>
            </a:r>
            <a:r>
              <a:rPr lang="en-US" sz="2400" u="sng" dirty="0"/>
              <a:t>pregnancy</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40078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213437"/>
          </a:xfrm>
        </p:spPr>
        <p:txBody>
          <a:bodyPr>
            <a:normAutofit fontScale="90000"/>
          </a:bodyPr>
          <a:lstStyle/>
          <a:p>
            <a:endParaRPr lang="fa-IR" dirty="0"/>
          </a:p>
        </p:txBody>
      </p:sp>
      <p:sp>
        <p:nvSpPr>
          <p:cNvPr id="3" name="Content Placeholder 2"/>
          <p:cNvSpPr>
            <a:spLocks noGrp="1"/>
          </p:cNvSpPr>
          <p:nvPr>
            <p:ph idx="1"/>
          </p:nvPr>
        </p:nvSpPr>
        <p:spPr>
          <a:xfrm>
            <a:off x="613458" y="798653"/>
            <a:ext cx="7957595" cy="5510707"/>
          </a:xfrm>
        </p:spPr>
        <p:txBody>
          <a:bodyPr>
            <a:normAutofit/>
          </a:bodyPr>
          <a:lstStyle/>
          <a:p>
            <a:pPr algn="l"/>
            <a:r>
              <a:rPr lang="en-US" sz="2400" dirty="0"/>
              <a:t>Recommendations </a:t>
            </a:r>
            <a:r>
              <a:rPr lang="en-US" sz="2400" dirty="0" smtClean="0"/>
              <a:t>34 </a:t>
            </a:r>
            <a:r>
              <a:rPr lang="en-US" sz="2400" dirty="0"/>
              <a:t>of </a:t>
            </a:r>
            <a:r>
              <a:rPr lang="en-US" sz="2400" dirty="0">
                <a:solidFill>
                  <a:srgbClr val="00B050"/>
                </a:solidFill>
              </a:rPr>
              <a:t>ETA</a:t>
            </a:r>
            <a:endParaRPr lang="fa-IR" sz="2400" dirty="0"/>
          </a:p>
          <a:p>
            <a:pPr algn="l"/>
            <a:r>
              <a:rPr lang="en-US" sz="2400" dirty="0" smtClean="0"/>
              <a:t>Women with GD should be instructed to </a:t>
            </a:r>
            <a:r>
              <a:rPr lang="en-US" sz="2400" u="sng" dirty="0" smtClean="0"/>
              <a:t>immediately</a:t>
            </a:r>
            <a:r>
              <a:rPr lang="en-US" sz="2400" dirty="0" smtClean="0"/>
              <a:t> </a:t>
            </a:r>
            <a:r>
              <a:rPr lang="en-US" sz="2400" u="sng" dirty="0" smtClean="0"/>
              <a:t>confirm pregnancy</a:t>
            </a:r>
            <a:r>
              <a:rPr lang="en-US" sz="2400" dirty="0" smtClean="0"/>
              <a:t> </a:t>
            </a:r>
            <a:r>
              <a:rPr lang="en-US" sz="2400" dirty="0"/>
              <a:t>and contact their physician</a:t>
            </a:r>
            <a:r>
              <a:rPr lang="en-US" sz="2400" dirty="0" smtClean="0"/>
              <a:t>.</a:t>
            </a:r>
            <a:endParaRPr lang="fa-IR" sz="2400" dirty="0" smtClean="0"/>
          </a:p>
          <a:p>
            <a:pPr algn="l"/>
            <a:r>
              <a:rPr lang="fa-IR" sz="2400" dirty="0" smtClean="0">
                <a:solidFill>
                  <a:srgbClr val="00B050"/>
                </a:solidFill>
              </a:rPr>
              <a:t> </a:t>
            </a:r>
            <a:r>
              <a:rPr lang="fa-IR" sz="2400" dirty="0">
                <a:solidFill>
                  <a:srgbClr val="00B050"/>
                </a:solidFill>
              </a:rPr>
              <a:t>∅∅∅∅</a:t>
            </a:r>
            <a:r>
              <a:rPr lang="fa-IR" sz="2400" dirty="0" smtClean="0">
                <a:solidFill>
                  <a:srgbClr val="00B050"/>
                </a:solidFill>
              </a:rPr>
              <a:t> </a:t>
            </a:r>
            <a:r>
              <a:rPr lang="en-US" sz="2400" dirty="0" smtClean="0">
                <a:solidFill>
                  <a:srgbClr val="00B050"/>
                </a:solidFill>
              </a:rPr>
              <a:t>1</a:t>
            </a:r>
            <a:r>
              <a:rPr lang="en-US" sz="2400" dirty="0">
                <a:solidFill>
                  <a:srgbClr val="00B050"/>
                </a:solidFill>
              </a:rPr>
              <a:t>,</a:t>
            </a:r>
            <a:r>
              <a:rPr lang="en-US" sz="2400" dirty="0" smtClean="0"/>
              <a:t> </a:t>
            </a:r>
          </a:p>
          <a:p>
            <a:pPr marL="0" indent="0" algn="l">
              <a:buNone/>
            </a:pPr>
            <a:endParaRPr lang="en-US" sz="2400" dirty="0"/>
          </a:p>
          <a:p>
            <a:pPr algn="l"/>
            <a:r>
              <a:rPr lang="en-US" sz="2400" dirty="0"/>
              <a:t>RECOMMENDATION 9 of </a:t>
            </a:r>
            <a:r>
              <a:rPr lang="en-US" sz="2400" dirty="0" smtClean="0">
                <a:solidFill>
                  <a:schemeClr val="accent2"/>
                </a:solidFill>
              </a:rPr>
              <a:t>ATA</a:t>
            </a:r>
            <a:endParaRPr lang="en-US" sz="2400" dirty="0" smtClean="0"/>
          </a:p>
          <a:p>
            <a:pPr algn="l"/>
            <a:r>
              <a:rPr lang="en-US" sz="2400" dirty="0" smtClean="0"/>
              <a:t>A </a:t>
            </a:r>
            <a:r>
              <a:rPr lang="en-US" sz="2400" u="sng" dirty="0"/>
              <a:t>pregnancy test</a:t>
            </a:r>
            <a:r>
              <a:rPr lang="en-US" sz="2400" dirty="0"/>
              <a:t> should be obtained within </a:t>
            </a:r>
            <a:r>
              <a:rPr lang="en-US" sz="2400" u="sng" dirty="0"/>
              <a:t>48 hours prior </a:t>
            </a:r>
            <a:r>
              <a:rPr lang="en-US" sz="2400" dirty="0"/>
              <a:t>to treatment in </a:t>
            </a:r>
            <a:r>
              <a:rPr lang="en-US" sz="2400" i="1" u="sng" dirty="0"/>
              <a:t>any woman with childbearing </a:t>
            </a:r>
            <a:r>
              <a:rPr lang="en-US" sz="2400" dirty="0"/>
              <a:t>potential who is to be treated with RAI. The treating physician should obtain this test and verify a negative result prior to administering RAI.</a:t>
            </a:r>
          </a:p>
          <a:p>
            <a:pPr algn="l"/>
            <a:r>
              <a:rPr lang="en-US" sz="2400" dirty="0">
                <a:solidFill>
                  <a:srgbClr val="00B0F0"/>
                </a:solidFill>
              </a:rPr>
              <a:t>Strong recommendation, low-quality evidence</a:t>
            </a:r>
            <a:r>
              <a:rPr lang="en-US" sz="2400" dirty="0"/>
              <a:t>.</a:t>
            </a:r>
            <a:endParaRPr lang="fa-IR" sz="2400" dirty="0"/>
          </a:p>
          <a:p>
            <a:pPr marL="0" indent="0" algn="l">
              <a:buNone/>
            </a:pPr>
            <a:r>
              <a:rPr lang="fa-IR" sz="2400" dirty="0" smtClean="0"/>
              <a:t> </a:t>
            </a:r>
            <a:endParaRPr lang="fa-IR" sz="2400" dirty="0"/>
          </a:p>
        </p:txBody>
      </p:sp>
    </p:spTree>
    <p:extLst>
      <p:ext uri="{BB962C8B-B14F-4D97-AF65-F5344CB8AC3E}">
        <p14:creationId xmlns:p14="http://schemas.microsoft.com/office/powerpoint/2010/main" val="3812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878193" cy="4023360"/>
          </a:xfrm>
        </p:spPr>
        <p:txBody>
          <a:bodyPr>
            <a:normAutofit/>
          </a:bodyPr>
          <a:lstStyle/>
          <a:p>
            <a:pPr algn="l"/>
            <a:r>
              <a:rPr lang="en-US" sz="2400" dirty="0"/>
              <a:t>Recommendations 34 of </a:t>
            </a:r>
            <a:r>
              <a:rPr lang="en-US" sz="2400" dirty="0" smtClean="0">
                <a:solidFill>
                  <a:srgbClr val="00B050"/>
                </a:solidFill>
              </a:rPr>
              <a:t>ETA</a:t>
            </a:r>
            <a:endParaRPr lang="en-US" sz="2400" dirty="0" smtClean="0"/>
          </a:p>
          <a:p>
            <a:pPr algn="l"/>
            <a:r>
              <a:rPr lang="en-US" sz="2400" u="sng" dirty="0" smtClean="0"/>
              <a:t>Women </a:t>
            </a:r>
            <a:r>
              <a:rPr lang="en-US" sz="2400" dirty="0"/>
              <a:t>treated with </a:t>
            </a:r>
            <a:r>
              <a:rPr lang="en-US" sz="2400" u="sng" dirty="0"/>
              <a:t>MMI</a:t>
            </a:r>
            <a:r>
              <a:rPr lang="en-US" sz="2400" dirty="0"/>
              <a:t> should be </a:t>
            </a:r>
            <a:r>
              <a:rPr lang="en-US" sz="2400" u="sng" dirty="0"/>
              <a:t>switched to </a:t>
            </a:r>
            <a:r>
              <a:rPr lang="en-US" sz="2400" u="sng" dirty="0" smtClean="0"/>
              <a:t>PTU </a:t>
            </a:r>
            <a:r>
              <a:rPr lang="en-US" sz="2400" dirty="0" smtClean="0"/>
              <a:t>when </a:t>
            </a:r>
            <a:r>
              <a:rPr lang="en-US" sz="2400" u="sng" dirty="0"/>
              <a:t>planning pregnancy </a:t>
            </a:r>
            <a:r>
              <a:rPr lang="en-US" sz="2400" dirty="0"/>
              <a:t>and/or during the </a:t>
            </a:r>
            <a:r>
              <a:rPr lang="en-US" sz="2400" u="sng" dirty="0"/>
              <a:t>first </a:t>
            </a:r>
            <a:r>
              <a:rPr lang="en-US" sz="2400" u="sng" dirty="0" smtClean="0"/>
              <a:t>trimester </a:t>
            </a:r>
            <a:r>
              <a:rPr lang="en-US" sz="2400" dirty="0" smtClean="0"/>
              <a:t>of </a:t>
            </a:r>
            <a:r>
              <a:rPr lang="en-US" sz="2400" dirty="0"/>
              <a:t>pregnancy.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7853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56506"/>
          </a:xfrm>
        </p:spPr>
        <p:txBody>
          <a:bodyPr>
            <a:normAutofit fontScale="90000"/>
          </a:bodyPr>
          <a:lstStyle/>
          <a:p>
            <a:endParaRPr lang="fa-IR" dirty="0"/>
          </a:p>
        </p:txBody>
      </p:sp>
      <p:sp>
        <p:nvSpPr>
          <p:cNvPr id="3" name="Content Placeholder 2"/>
          <p:cNvSpPr>
            <a:spLocks noGrp="1"/>
          </p:cNvSpPr>
          <p:nvPr>
            <p:ph idx="1"/>
          </p:nvPr>
        </p:nvSpPr>
        <p:spPr>
          <a:xfrm>
            <a:off x="768096" y="1469985"/>
            <a:ext cx="8127048" cy="4839375"/>
          </a:xfrm>
        </p:spPr>
        <p:txBody>
          <a:bodyPr>
            <a:normAutofit/>
          </a:bodyPr>
          <a:lstStyle/>
          <a:p>
            <a:pPr algn="l"/>
            <a:r>
              <a:rPr lang="en-US" sz="2400" dirty="0"/>
              <a:t>Recommendations </a:t>
            </a:r>
            <a:r>
              <a:rPr lang="en-US" sz="2400" dirty="0" smtClean="0"/>
              <a:t>36 </a:t>
            </a:r>
            <a:r>
              <a:rPr lang="en-US" sz="2400" dirty="0"/>
              <a:t>of </a:t>
            </a:r>
            <a:r>
              <a:rPr lang="en-US" sz="2400" dirty="0">
                <a:solidFill>
                  <a:srgbClr val="00B050"/>
                </a:solidFill>
              </a:rPr>
              <a:t>ETA</a:t>
            </a:r>
            <a:endParaRPr lang="en-US" sz="2400" dirty="0"/>
          </a:p>
          <a:p>
            <a:pPr algn="l"/>
            <a:r>
              <a:rPr lang="en-US" sz="2400" dirty="0" smtClean="0"/>
              <a:t>All </a:t>
            </a:r>
            <a:r>
              <a:rPr lang="en-US" sz="2400" dirty="0"/>
              <a:t>patients with a </a:t>
            </a:r>
            <a:r>
              <a:rPr lang="en-US" sz="2400" u="sng" dirty="0"/>
              <a:t>history of autoimmune thyroid </a:t>
            </a:r>
            <a:r>
              <a:rPr lang="en-US" sz="2400" u="sng" dirty="0" smtClean="0"/>
              <a:t>disease </a:t>
            </a:r>
            <a:r>
              <a:rPr lang="en-US" sz="2400" dirty="0" smtClean="0"/>
              <a:t>should </a:t>
            </a:r>
            <a:r>
              <a:rPr lang="en-US" sz="2400" dirty="0"/>
              <a:t>have their </a:t>
            </a:r>
            <a:r>
              <a:rPr lang="en-US" sz="2400" u="sng" dirty="0"/>
              <a:t>TSH-R-Ab</a:t>
            </a:r>
            <a:r>
              <a:rPr lang="en-US" sz="2400" dirty="0"/>
              <a:t> serum levels </a:t>
            </a:r>
            <a:r>
              <a:rPr lang="en-US" sz="2400" dirty="0" smtClean="0"/>
              <a:t>measured at </a:t>
            </a:r>
            <a:r>
              <a:rPr lang="en-US" sz="2400" dirty="0"/>
              <a:t>the </a:t>
            </a:r>
            <a:r>
              <a:rPr lang="en-US" sz="2400" u="sng" dirty="0"/>
              <a:t>first presentation of pregnancy </a:t>
            </a:r>
            <a:r>
              <a:rPr lang="en-US" sz="2400" dirty="0"/>
              <a:t>using </a:t>
            </a:r>
            <a:r>
              <a:rPr lang="en-US" sz="2400" dirty="0" smtClean="0"/>
              <a:t>either a </a:t>
            </a:r>
            <a:r>
              <a:rPr lang="en-US" sz="2400" dirty="0"/>
              <a:t>sensitive binding or a functional cell-based </a:t>
            </a:r>
            <a:r>
              <a:rPr lang="en-US" sz="2400" dirty="0" smtClean="0"/>
              <a:t>bioassay and</a:t>
            </a:r>
            <a:r>
              <a:rPr lang="en-US" sz="2400" dirty="0"/>
              <a:t>, </a:t>
            </a:r>
            <a:r>
              <a:rPr lang="en-US" sz="2400" u="sng" dirty="0"/>
              <a:t>if</a:t>
            </a:r>
            <a:r>
              <a:rPr lang="en-US" sz="2400" dirty="0"/>
              <a:t> they are </a:t>
            </a:r>
            <a:r>
              <a:rPr lang="en-US" sz="2400" u="sng" dirty="0"/>
              <a:t>elevated</a:t>
            </a:r>
            <a:r>
              <a:rPr lang="en-US" sz="2400" dirty="0"/>
              <a:t>, </a:t>
            </a:r>
            <a:r>
              <a:rPr lang="en-US" sz="2400" u="sng" dirty="0"/>
              <a:t>again at 18–22 weeks </a:t>
            </a:r>
            <a:r>
              <a:rPr lang="en-US" sz="2400" dirty="0" smtClean="0"/>
              <a:t>of gestation</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1797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30126"/>
          </a:xfrm>
        </p:spPr>
        <p:txBody>
          <a:bodyPr/>
          <a:lstStyle/>
          <a:p>
            <a:endParaRPr lang="fa-IR" dirty="0"/>
          </a:p>
        </p:txBody>
      </p:sp>
      <p:sp>
        <p:nvSpPr>
          <p:cNvPr id="3" name="Content Placeholder 2"/>
          <p:cNvSpPr>
            <a:spLocks noGrp="1"/>
          </p:cNvSpPr>
          <p:nvPr>
            <p:ph idx="1"/>
          </p:nvPr>
        </p:nvSpPr>
        <p:spPr>
          <a:xfrm>
            <a:off x="768096" y="1475772"/>
            <a:ext cx="8248581" cy="4833588"/>
          </a:xfrm>
        </p:spPr>
        <p:txBody>
          <a:bodyPr>
            <a:normAutofit/>
          </a:bodyPr>
          <a:lstStyle/>
          <a:p>
            <a:pPr algn="l"/>
            <a:r>
              <a:rPr lang="en-US" sz="2400" dirty="0"/>
              <a:t>Recommendations </a:t>
            </a:r>
            <a:r>
              <a:rPr lang="en-US" sz="2400" dirty="0" smtClean="0"/>
              <a:t>37 </a:t>
            </a:r>
            <a:r>
              <a:rPr lang="en-US" sz="2400" dirty="0"/>
              <a:t>of </a:t>
            </a:r>
            <a:r>
              <a:rPr lang="en-US" sz="2400" dirty="0">
                <a:solidFill>
                  <a:srgbClr val="00B050"/>
                </a:solidFill>
              </a:rPr>
              <a:t>ETA</a:t>
            </a:r>
            <a:endParaRPr lang="en-US" sz="2400" dirty="0"/>
          </a:p>
          <a:p>
            <a:pPr algn="l"/>
            <a:r>
              <a:rPr lang="en-US" sz="2400" dirty="0" smtClean="0"/>
              <a:t>If </a:t>
            </a:r>
            <a:r>
              <a:rPr lang="en-US" sz="2400" dirty="0"/>
              <a:t>the </a:t>
            </a:r>
            <a:r>
              <a:rPr lang="en-US" sz="2400" u="sng" dirty="0"/>
              <a:t>maternal TSH-R-Ab </a:t>
            </a:r>
            <a:r>
              <a:rPr lang="en-US" sz="2400" dirty="0"/>
              <a:t>concentration remains </a:t>
            </a:r>
            <a:r>
              <a:rPr lang="en-US" sz="2400" dirty="0" smtClean="0"/>
              <a:t>high ( </a:t>
            </a:r>
            <a:r>
              <a:rPr lang="en-US" sz="2400" u="sng" dirty="0" smtClean="0"/>
              <a:t>&gt; </a:t>
            </a:r>
            <a:r>
              <a:rPr lang="en-US" sz="2400" u="sng" dirty="0"/>
              <a:t>3 times </a:t>
            </a:r>
            <a:r>
              <a:rPr lang="en-US" sz="2400" dirty="0"/>
              <a:t>the cut-off), monitoring of the </a:t>
            </a:r>
            <a:r>
              <a:rPr lang="en-US" sz="2400" u="sng" dirty="0"/>
              <a:t>fetus</a:t>
            </a:r>
            <a:r>
              <a:rPr lang="en-US" sz="2400" dirty="0"/>
              <a:t> for </a:t>
            </a:r>
            <a:r>
              <a:rPr lang="en-US" sz="2400" u="sng" dirty="0" smtClean="0"/>
              <a:t>thyroid dysfunction </a:t>
            </a:r>
            <a:r>
              <a:rPr lang="en-US" sz="2400" u="sng" dirty="0"/>
              <a:t>throughout pregnancy </a:t>
            </a:r>
            <a:r>
              <a:rPr lang="en-US" sz="2400" dirty="0"/>
              <a:t>is recommended.</a:t>
            </a:r>
          </a:p>
          <a:p>
            <a:pPr algn="l"/>
            <a:r>
              <a:rPr lang="fa-IR" sz="2400" dirty="0" smtClean="0">
                <a:solidFill>
                  <a:srgbClr val="00B050"/>
                </a:solidFill>
              </a:rPr>
              <a:t>∅∅∅∅</a:t>
            </a:r>
            <a:r>
              <a:rPr lang="en-US" sz="2400" dirty="0" smtClean="0">
                <a:solidFill>
                  <a:srgbClr val="00B050"/>
                </a:solidFill>
              </a:rPr>
              <a:t>1,</a:t>
            </a:r>
            <a:endParaRPr lang="fa-IR" sz="2400" dirty="0">
              <a:solidFill>
                <a:srgbClr val="00B050"/>
              </a:solidFill>
            </a:endParaRPr>
          </a:p>
        </p:txBody>
      </p:sp>
    </p:spTree>
    <p:extLst>
      <p:ext uri="{BB962C8B-B14F-4D97-AF65-F5344CB8AC3E}">
        <p14:creationId xmlns:p14="http://schemas.microsoft.com/office/powerpoint/2010/main" val="20712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837681" cy="4023360"/>
          </a:xfrm>
        </p:spPr>
        <p:txBody>
          <a:bodyPr>
            <a:normAutofit/>
          </a:bodyPr>
          <a:lstStyle/>
          <a:p>
            <a:pPr algn="l"/>
            <a:r>
              <a:rPr lang="en-US" sz="2400" dirty="0"/>
              <a:t>Recommendations </a:t>
            </a:r>
            <a:r>
              <a:rPr lang="en-US" sz="2400" dirty="0" smtClean="0"/>
              <a:t>38 </a:t>
            </a:r>
            <a:r>
              <a:rPr lang="en-US" sz="2400" dirty="0"/>
              <a:t>of </a:t>
            </a:r>
            <a:r>
              <a:rPr lang="en-US" sz="2400" dirty="0">
                <a:solidFill>
                  <a:srgbClr val="00B050"/>
                </a:solidFill>
              </a:rPr>
              <a:t>ETA</a:t>
            </a:r>
            <a:endParaRPr lang="en-US" sz="2400" dirty="0"/>
          </a:p>
          <a:p>
            <a:pPr algn="l"/>
            <a:r>
              <a:rPr lang="en-US" sz="2400" u="sng" dirty="0" smtClean="0"/>
              <a:t>During </a:t>
            </a:r>
            <a:r>
              <a:rPr lang="en-US" sz="2400" u="sng" dirty="0"/>
              <a:t>pregnancy </a:t>
            </a:r>
            <a:r>
              <a:rPr lang="en-US" sz="2400" dirty="0"/>
              <a:t>the </a:t>
            </a:r>
            <a:r>
              <a:rPr lang="en-US" sz="2400" u="sng" dirty="0"/>
              <a:t>lowest possible dose of </a:t>
            </a:r>
            <a:r>
              <a:rPr lang="en-US" sz="2400" u="sng" dirty="0" smtClean="0"/>
              <a:t>ATD </a:t>
            </a:r>
            <a:r>
              <a:rPr lang="en-US" sz="2400" dirty="0" smtClean="0"/>
              <a:t>should </a:t>
            </a:r>
            <a:r>
              <a:rPr lang="en-US" sz="2400" dirty="0"/>
              <a:t>be given and the </a:t>
            </a:r>
            <a:r>
              <a:rPr lang="en-US" sz="2400" u="sng" dirty="0"/>
              <a:t>block-and-replace ATD </a:t>
            </a:r>
            <a:r>
              <a:rPr lang="en-US" sz="2400" u="sng" dirty="0" smtClean="0"/>
              <a:t>regimen </a:t>
            </a:r>
            <a:r>
              <a:rPr lang="en-US" sz="2400" dirty="0" smtClean="0"/>
              <a:t>is </a:t>
            </a:r>
            <a:r>
              <a:rPr lang="en-US" sz="2400" dirty="0"/>
              <a:t>discouraged.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8032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32683"/>
          </a:xfrm>
        </p:spPr>
        <p:txBody>
          <a:bodyPr/>
          <a:lstStyle/>
          <a:p>
            <a:endParaRPr lang="fa-IR" dirty="0"/>
          </a:p>
        </p:txBody>
      </p:sp>
      <p:sp>
        <p:nvSpPr>
          <p:cNvPr id="3" name="Content Placeholder 2"/>
          <p:cNvSpPr>
            <a:spLocks noGrp="1"/>
          </p:cNvSpPr>
          <p:nvPr>
            <p:ph idx="1"/>
          </p:nvPr>
        </p:nvSpPr>
        <p:spPr>
          <a:xfrm>
            <a:off x="768096" y="1336877"/>
            <a:ext cx="7224223" cy="4972484"/>
          </a:xfrm>
        </p:spPr>
        <p:txBody>
          <a:bodyPr/>
          <a:lstStyle/>
          <a:p>
            <a:pPr algn="l"/>
            <a:endParaRPr lang="en-US" dirty="0" smtClean="0"/>
          </a:p>
          <a:p>
            <a:pPr algn="l"/>
            <a:r>
              <a:rPr lang="en-US" sz="2800" dirty="0"/>
              <a:t>Recommendations </a:t>
            </a:r>
            <a:r>
              <a:rPr lang="en-US" sz="2800" dirty="0" smtClean="0"/>
              <a:t>39 </a:t>
            </a:r>
            <a:r>
              <a:rPr lang="en-US" sz="2800" dirty="0"/>
              <a:t>of </a:t>
            </a:r>
            <a:r>
              <a:rPr lang="en-US" sz="2800" dirty="0">
                <a:solidFill>
                  <a:srgbClr val="00B050"/>
                </a:solidFill>
              </a:rPr>
              <a:t>ETA</a:t>
            </a:r>
            <a:endParaRPr lang="en-US" sz="2800" dirty="0"/>
          </a:p>
          <a:p>
            <a:pPr algn="l"/>
            <a:r>
              <a:rPr lang="en-US" sz="2800" u="sng" dirty="0" smtClean="0"/>
              <a:t>Maternal </a:t>
            </a:r>
            <a:r>
              <a:rPr lang="en-US" sz="2800" u="sng" dirty="0"/>
              <a:t>FT4 </a:t>
            </a:r>
            <a:r>
              <a:rPr lang="en-US" sz="2800" dirty="0"/>
              <a:t>(TT4) and </a:t>
            </a:r>
            <a:r>
              <a:rPr lang="en-US" sz="2800" u="sng" dirty="0"/>
              <a:t>TSH</a:t>
            </a:r>
            <a:r>
              <a:rPr lang="en-US" sz="2800" dirty="0"/>
              <a:t> should be measured </a:t>
            </a:r>
            <a:r>
              <a:rPr lang="en-US" sz="2800" u="sng" dirty="0" smtClean="0"/>
              <a:t>every 2 </a:t>
            </a:r>
            <a:r>
              <a:rPr lang="en-US" sz="2800" u="sng" dirty="0"/>
              <a:t>weeks </a:t>
            </a:r>
            <a:r>
              <a:rPr lang="en-US" sz="2800" dirty="0" smtClean="0"/>
              <a:t>after the </a:t>
            </a:r>
            <a:r>
              <a:rPr lang="en-US" sz="2800" u="sng" dirty="0"/>
              <a:t>initiation of therapy</a:t>
            </a:r>
            <a:r>
              <a:rPr lang="en-US" sz="2800" dirty="0"/>
              <a:t>, and </a:t>
            </a:r>
            <a:r>
              <a:rPr lang="en-US" sz="2800" u="sng" dirty="0"/>
              <a:t>every </a:t>
            </a:r>
            <a:r>
              <a:rPr lang="en-US" sz="2800" u="sng" dirty="0" smtClean="0"/>
              <a:t>4 weeks  </a:t>
            </a:r>
            <a:r>
              <a:rPr lang="en-US" sz="2800" dirty="0"/>
              <a:t>after </a:t>
            </a:r>
            <a:r>
              <a:rPr lang="en-US" sz="2800" u="sng" dirty="0"/>
              <a:t>achieving the target </a:t>
            </a:r>
            <a:r>
              <a:rPr lang="en-US" sz="2800" dirty="0"/>
              <a:t>value. </a:t>
            </a:r>
            <a:r>
              <a:rPr lang="en-US" sz="2800" dirty="0">
                <a:solidFill>
                  <a:srgbClr val="00B050"/>
                </a:solidFill>
              </a:rPr>
              <a:t>1, ∅∅○○</a:t>
            </a:r>
            <a:endParaRPr lang="fa-IR" sz="2800" dirty="0">
              <a:solidFill>
                <a:srgbClr val="00B050"/>
              </a:solidFill>
            </a:endParaRPr>
          </a:p>
        </p:txBody>
      </p:sp>
    </p:spTree>
    <p:extLst>
      <p:ext uri="{BB962C8B-B14F-4D97-AF65-F5344CB8AC3E}">
        <p14:creationId xmlns:p14="http://schemas.microsoft.com/office/powerpoint/2010/main" val="151917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a:r>
              <a:rPr lang="en-US" sz="2400" dirty="0"/>
              <a:t>Recommendations </a:t>
            </a:r>
            <a:r>
              <a:rPr lang="en-US" sz="2400" dirty="0" smtClean="0"/>
              <a:t>40 </a:t>
            </a:r>
            <a:r>
              <a:rPr lang="en-US" sz="2400" dirty="0"/>
              <a:t>of </a:t>
            </a:r>
            <a:r>
              <a:rPr lang="en-US" sz="2400" dirty="0">
                <a:solidFill>
                  <a:srgbClr val="00B050"/>
                </a:solidFill>
              </a:rPr>
              <a:t>ETA</a:t>
            </a:r>
            <a:endParaRPr lang="en-US" sz="2400" dirty="0"/>
          </a:p>
          <a:p>
            <a:pPr algn="l"/>
            <a:r>
              <a:rPr lang="en-US" sz="2400" dirty="0" smtClean="0"/>
              <a:t>A </a:t>
            </a:r>
            <a:r>
              <a:rPr lang="en-US" sz="2400" u="sng" dirty="0"/>
              <a:t>change from PTU to MMI</a:t>
            </a:r>
            <a:r>
              <a:rPr lang="en-US" sz="2400" dirty="0"/>
              <a:t> should be considered </a:t>
            </a:r>
            <a:r>
              <a:rPr lang="en-US" sz="2400" dirty="0" smtClean="0"/>
              <a:t>if ATD </a:t>
            </a:r>
            <a:r>
              <a:rPr lang="en-US" sz="2400" dirty="0"/>
              <a:t>are required </a:t>
            </a:r>
            <a:r>
              <a:rPr lang="en-US" sz="2400" u="sng" dirty="0"/>
              <a:t>after 16 weeks </a:t>
            </a:r>
            <a:r>
              <a:rPr lang="en-US" sz="2400" dirty="0" smtClean="0"/>
              <a:t>gestation</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5974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831894" cy="4023360"/>
          </a:xfrm>
        </p:spPr>
        <p:txBody>
          <a:bodyPr>
            <a:normAutofit/>
          </a:bodyPr>
          <a:lstStyle/>
          <a:p>
            <a:pPr algn="l"/>
            <a:r>
              <a:rPr lang="en-US" sz="2400" dirty="0" smtClean="0"/>
              <a:t>Recommendations 41 </a:t>
            </a:r>
            <a:r>
              <a:rPr lang="en-US" sz="2400" dirty="0"/>
              <a:t>of </a:t>
            </a:r>
            <a:r>
              <a:rPr lang="en-US" sz="2400" dirty="0">
                <a:solidFill>
                  <a:srgbClr val="00B050"/>
                </a:solidFill>
              </a:rPr>
              <a:t>ETA</a:t>
            </a:r>
            <a:endParaRPr lang="en-US" sz="2400" dirty="0"/>
          </a:p>
          <a:p>
            <a:pPr algn="l"/>
            <a:r>
              <a:rPr lang="en-US" sz="2400" dirty="0" smtClean="0"/>
              <a:t>In </a:t>
            </a:r>
            <a:r>
              <a:rPr lang="en-US" sz="2400" u="sng" dirty="0"/>
              <a:t>women </a:t>
            </a:r>
            <a:r>
              <a:rPr lang="en-US" sz="2400" dirty="0"/>
              <a:t>on a </a:t>
            </a:r>
            <a:r>
              <a:rPr lang="en-US" sz="2400" u="sng" dirty="0"/>
              <a:t>low dose of MMI</a:t>
            </a:r>
            <a:r>
              <a:rPr lang="en-US" sz="2400" dirty="0"/>
              <a:t> (&lt;5–10 mg/day) </a:t>
            </a:r>
            <a:r>
              <a:rPr lang="en-US" sz="2400" u="sng" dirty="0" smtClean="0"/>
              <a:t>or PTU </a:t>
            </a:r>
            <a:r>
              <a:rPr lang="en-US" sz="2400" dirty="0"/>
              <a:t>(&lt;50–100 mg/day), </a:t>
            </a:r>
            <a:r>
              <a:rPr lang="en-US" sz="2400" u="sng" dirty="0"/>
              <a:t>ATD may </a:t>
            </a:r>
            <a:r>
              <a:rPr lang="en-US" sz="2400" dirty="0" smtClean="0"/>
              <a:t>be </a:t>
            </a:r>
            <a:r>
              <a:rPr lang="en-US" sz="2400" u="sng" dirty="0" smtClean="0"/>
              <a:t>stopped during gestation </a:t>
            </a:r>
            <a:r>
              <a:rPr lang="en-US" sz="2400" u="sng" dirty="0"/>
              <a:t>prior to weeks 6–10</a:t>
            </a:r>
            <a:r>
              <a:rPr lang="en-US" sz="2400" dirty="0"/>
              <a:t>. </a:t>
            </a:r>
            <a:r>
              <a:rPr lang="en-US" sz="2400" dirty="0">
                <a:solidFill>
                  <a:srgbClr val="00B050"/>
                </a:solidFill>
              </a:rPr>
              <a:t>2, ∅○○○</a:t>
            </a:r>
            <a:endParaRPr lang="fa-IR" sz="2400" dirty="0">
              <a:solidFill>
                <a:srgbClr val="00B050"/>
              </a:solidFill>
            </a:endParaRPr>
          </a:p>
        </p:txBody>
      </p:sp>
    </p:spTree>
    <p:extLst>
      <p:ext uri="{BB962C8B-B14F-4D97-AF65-F5344CB8AC3E}">
        <p14:creationId xmlns:p14="http://schemas.microsoft.com/office/powerpoint/2010/main" val="474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895555" cy="4023360"/>
          </a:xfrm>
        </p:spPr>
        <p:txBody>
          <a:bodyPr>
            <a:normAutofit/>
          </a:bodyPr>
          <a:lstStyle/>
          <a:p>
            <a:pPr algn="l"/>
            <a:r>
              <a:rPr lang="en-US" sz="2400" dirty="0"/>
              <a:t>Recommendations </a:t>
            </a:r>
            <a:r>
              <a:rPr lang="en-US" sz="2400" dirty="0" smtClean="0"/>
              <a:t>42 </a:t>
            </a:r>
            <a:r>
              <a:rPr lang="en-US" sz="2400" dirty="0"/>
              <a:t>of </a:t>
            </a:r>
            <a:r>
              <a:rPr lang="en-US" sz="2400" dirty="0" smtClean="0">
                <a:solidFill>
                  <a:srgbClr val="00B050"/>
                </a:solidFill>
              </a:rPr>
              <a:t>ETA</a:t>
            </a:r>
            <a:endParaRPr lang="en-US" sz="2400" dirty="0" smtClean="0"/>
          </a:p>
          <a:p>
            <a:pPr algn="l"/>
            <a:r>
              <a:rPr lang="en-US" sz="2400" u="sng" dirty="0" smtClean="0"/>
              <a:t>Lactating</a:t>
            </a:r>
            <a:r>
              <a:rPr lang="en-US" sz="2400" dirty="0" smtClean="0"/>
              <a:t> </a:t>
            </a:r>
            <a:r>
              <a:rPr lang="en-US" sz="2400" dirty="0"/>
              <a:t>women with GD should be offered the </a:t>
            </a:r>
            <a:r>
              <a:rPr lang="en-US" sz="2400" u="sng" dirty="0" smtClean="0"/>
              <a:t>same treatments </a:t>
            </a:r>
            <a:r>
              <a:rPr lang="en-US" sz="2400" dirty="0">
                <a:solidFill>
                  <a:srgbClr val="00B050"/>
                </a:solidFill>
              </a:rPr>
              <a:t>as</a:t>
            </a:r>
            <a:r>
              <a:rPr lang="en-US" sz="2400" dirty="0"/>
              <a:t> </a:t>
            </a:r>
            <a:r>
              <a:rPr lang="en-US" sz="2400" u="sng" dirty="0"/>
              <a:t>non-lactating women</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40388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solidFill>
              </a:rPr>
              <a:t>ata</a:t>
            </a:r>
            <a:endParaRPr lang="fa-IR" sz="4000" dirty="0">
              <a:solidFill>
                <a:schemeClr val="accent2"/>
              </a:solidFill>
            </a:endParaRPr>
          </a:p>
        </p:txBody>
      </p:sp>
      <p:pic>
        <p:nvPicPr>
          <p:cNvPr id="4" name="Content Placeholder 3"/>
          <p:cNvPicPr>
            <a:picLocks noGrp="1" noChangeAspect="1"/>
          </p:cNvPicPr>
          <p:nvPr>
            <p:ph idx="1"/>
          </p:nvPr>
        </p:nvPicPr>
        <p:blipFill>
          <a:blip r:embed="rId2"/>
          <a:stretch>
            <a:fillRect/>
          </a:stretch>
        </p:blipFill>
        <p:spPr>
          <a:xfrm>
            <a:off x="585926" y="1873190"/>
            <a:ext cx="7856737" cy="3284322"/>
          </a:xfrm>
          <a:prstGeom prst="rect">
            <a:avLst/>
          </a:prstGeom>
        </p:spPr>
      </p:pic>
    </p:spTree>
    <p:extLst>
      <p:ext uri="{BB962C8B-B14F-4D97-AF65-F5344CB8AC3E}">
        <p14:creationId xmlns:p14="http://schemas.microsoft.com/office/powerpoint/2010/main" val="6529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698785" cy="4023360"/>
          </a:xfrm>
        </p:spPr>
        <p:txBody>
          <a:bodyPr>
            <a:normAutofit/>
          </a:bodyPr>
          <a:lstStyle/>
          <a:p>
            <a:pPr algn="l"/>
            <a:r>
              <a:rPr lang="en-US" sz="2400" dirty="0"/>
              <a:t>Recommendations </a:t>
            </a:r>
            <a:r>
              <a:rPr lang="en-US" sz="2400" dirty="0" smtClean="0"/>
              <a:t>43 </a:t>
            </a:r>
            <a:r>
              <a:rPr lang="en-US" sz="2400" dirty="0"/>
              <a:t>of </a:t>
            </a:r>
            <a:r>
              <a:rPr lang="en-US" sz="2400" dirty="0" smtClean="0">
                <a:solidFill>
                  <a:srgbClr val="00B050"/>
                </a:solidFill>
              </a:rPr>
              <a:t>ETA</a:t>
            </a:r>
            <a:endParaRPr lang="en-US" sz="2400" dirty="0" smtClean="0"/>
          </a:p>
          <a:p>
            <a:pPr algn="l"/>
            <a:r>
              <a:rPr lang="en-US" sz="2400" u="sng" dirty="0" smtClean="0"/>
              <a:t>MMI </a:t>
            </a:r>
            <a:r>
              <a:rPr lang="en-US" sz="2400" dirty="0"/>
              <a:t>is recommended </a:t>
            </a:r>
            <a:r>
              <a:rPr lang="en-US" sz="2400" u="sng" dirty="0"/>
              <a:t>during lactation</a:t>
            </a:r>
            <a:r>
              <a:rPr lang="en-US" sz="2400" dirty="0"/>
              <a:t>, given the </a:t>
            </a:r>
            <a:r>
              <a:rPr lang="en-US" sz="2400" dirty="0" smtClean="0"/>
              <a:t>concerns about </a:t>
            </a:r>
            <a:r>
              <a:rPr lang="en-US" sz="2400" u="sng" dirty="0"/>
              <a:t>PTU-mediated hepatotoxicity</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6990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80597"/>
          </a:xfrm>
        </p:spPr>
        <p:txBody>
          <a:bodyPr/>
          <a:lstStyle/>
          <a:p>
            <a:endParaRPr lang="fa-IR" dirty="0"/>
          </a:p>
        </p:txBody>
      </p:sp>
      <p:sp>
        <p:nvSpPr>
          <p:cNvPr id="3" name="Content Placeholder 2"/>
          <p:cNvSpPr>
            <a:spLocks noGrp="1"/>
          </p:cNvSpPr>
          <p:nvPr>
            <p:ph idx="1"/>
          </p:nvPr>
        </p:nvSpPr>
        <p:spPr>
          <a:xfrm>
            <a:off x="768096" y="1892461"/>
            <a:ext cx="7999727" cy="4416899"/>
          </a:xfrm>
        </p:spPr>
        <p:txBody>
          <a:bodyPr>
            <a:normAutofit/>
          </a:bodyPr>
          <a:lstStyle/>
          <a:p>
            <a:pPr algn="l"/>
            <a:r>
              <a:rPr lang="en-US" sz="2400" dirty="0"/>
              <a:t>Recommendations </a:t>
            </a:r>
            <a:r>
              <a:rPr lang="en-US" sz="2400" dirty="0" smtClean="0"/>
              <a:t>44 </a:t>
            </a:r>
            <a:r>
              <a:rPr lang="en-US" sz="2400" dirty="0"/>
              <a:t>of </a:t>
            </a:r>
            <a:r>
              <a:rPr lang="en-US" sz="2400" dirty="0" smtClean="0">
                <a:solidFill>
                  <a:srgbClr val="00B050"/>
                </a:solidFill>
              </a:rPr>
              <a:t>ETA</a:t>
            </a:r>
            <a:endParaRPr lang="en-US" sz="2400" dirty="0" smtClean="0"/>
          </a:p>
          <a:p>
            <a:pPr algn="l"/>
            <a:r>
              <a:rPr lang="en-US" sz="2400" u="sng" dirty="0" smtClean="0"/>
              <a:t>Older </a:t>
            </a:r>
            <a:r>
              <a:rPr lang="en-US" sz="2400" dirty="0"/>
              <a:t>patients who have had </a:t>
            </a:r>
            <a:r>
              <a:rPr lang="en-US" sz="2400" u="sng" dirty="0"/>
              <a:t>atrial fibrillation</a:t>
            </a:r>
            <a:r>
              <a:rPr lang="en-US" sz="2400" dirty="0"/>
              <a:t>, </a:t>
            </a:r>
            <a:r>
              <a:rPr lang="en-US" sz="2400" u="sng" dirty="0" smtClean="0"/>
              <a:t>cardiac failure</a:t>
            </a:r>
            <a:r>
              <a:rPr lang="en-US" sz="2400" dirty="0"/>
              <a:t>, </a:t>
            </a:r>
            <a:r>
              <a:rPr lang="en-US" sz="2400" dirty="0" smtClean="0"/>
              <a:t>or </a:t>
            </a:r>
            <a:r>
              <a:rPr lang="en-US" sz="2400" u="sng" dirty="0" smtClean="0"/>
              <a:t>cardiac </a:t>
            </a:r>
            <a:r>
              <a:rPr lang="en-US" sz="2400" u="sng" dirty="0"/>
              <a:t>ischemic symptoms </a:t>
            </a:r>
            <a:r>
              <a:rPr lang="en-US" sz="2400" dirty="0"/>
              <a:t>precipitated </a:t>
            </a:r>
            <a:r>
              <a:rPr lang="en-US" sz="2400" dirty="0" smtClean="0"/>
              <a:t>by hyperthyroidism should undergo </a:t>
            </a:r>
            <a:r>
              <a:rPr lang="en-US" sz="2400" u="sng" dirty="0"/>
              <a:t>definitive </a:t>
            </a:r>
            <a:r>
              <a:rPr lang="en-US" sz="2400" u="sng" dirty="0" smtClean="0"/>
              <a:t>therapy</a:t>
            </a:r>
            <a:r>
              <a:rPr lang="en-US" sz="2400" dirty="0" smtClean="0"/>
              <a:t>, usually </a:t>
            </a:r>
            <a:r>
              <a:rPr lang="en-US" sz="2400" u="sng" dirty="0"/>
              <a:t>RAI</a:t>
            </a:r>
            <a:r>
              <a:rPr lang="en-US" sz="2400" dirty="0"/>
              <a:t>.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7994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72252"/>
          </a:xfrm>
        </p:spPr>
        <p:txBody>
          <a:bodyPr>
            <a:normAutofit fontScale="90000"/>
          </a:bodyPr>
          <a:lstStyle/>
          <a:p>
            <a:endParaRPr lang="fa-IR" dirty="0"/>
          </a:p>
        </p:txBody>
      </p:sp>
      <p:sp>
        <p:nvSpPr>
          <p:cNvPr id="3" name="Content Placeholder 2"/>
          <p:cNvSpPr>
            <a:spLocks noGrp="1"/>
          </p:cNvSpPr>
          <p:nvPr>
            <p:ph idx="1"/>
          </p:nvPr>
        </p:nvSpPr>
        <p:spPr>
          <a:xfrm>
            <a:off x="768096" y="1660967"/>
            <a:ext cx="8034451" cy="4648393"/>
          </a:xfrm>
        </p:spPr>
        <p:txBody>
          <a:bodyPr>
            <a:normAutofit/>
          </a:bodyPr>
          <a:lstStyle/>
          <a:p>
            <a:pPr algn="l"/>
            <a:r>
              <a:rPr lang="en-US" sz="2400" dirty="0"/>
              <a:t>Recommendations </a:t>
            </a:r>
            <a:r>
              <a:rPr lang="en-US" sz="2400" dirty="0" smtClean="0"/>
              <a:t>45 </a:t>
            </a:r>
            <a:r>
              <a:rPr lang="en-US" sz="2400" dirty="0"/>
              <a:t>of </a:t>
            </a:r>
            <a:r>
              <a:rPr lang="en-US" sz="2400" dirty="0">
                <a:solidFill>
                  <a:srgbClr val="00B050"/>
                </a:solidFill>
              </a:rPr>
              <a:t>ETA</a:t>
            </a:r>
            <a:endParaRPr lang="en-US" sz="2400" dirty="0"/>
          </a:p>
          <a:p>
            <a:pPr algn="l"/>
            <a:r>
              <a:rPr lang="en-US" sz="2400" u="sng" dirty="0" smtClean="0"/>
              <a:t>Long-term </a:t>
            </a:r>
            <a:r>
              <a:rPr lang="en-US" sz="2400" u="sng" dirty="0"/>
              <a:t>MMI </a:t>
            </a:r>
            <a:r>
              <a:rPr lang="en-US" sz="2400" dirty="0"/>
              <a:t>(CBZ) should be considered as a </a:t>
            </a:r>
            <a:r>
              <a:rPr lang="en-US" sz="2400" dirty="0" smtClean="0"/>
              <a:t>satisfactory treatment </a:t>
            </a:r>
            <a:r>
              <a:rPr lang="en-US" sz="2400" dirty="0"/>
              <a:t>for older individuals with </a:t>
            </a:r>
            <a:r>
              <a:rPr lang="en-US" sz="2400" u="sng" dirty="0" smtClean="0"/>
              <a:t>mild GD</a:t>
            </a:r>
            <a:r>
              <a:rPr lang="en-US" sz="2400" dirty="0"/>
              <a:t>. </a:t>
            </a:r>
            <a:r>
              <a:rPr lang="en-US" sz="2400" dirty="0">
                <a:solidFill>
                  <a:srgbClr val="00B050"/>
                </a:solidFill>
              </a:rPr>
              <a:t>2, ∅○○○</a:t>
            </a:r>
            <a:endParaRPr lang="fa-IR" sz="2400" dirty="0">
              <a:solidFill>
                <a:srgbClr val="00B050"/>
              </a:solidFill>
            </a:endParaRPr>
          </a:p>
        </p:txBody>
      </p:sp>
    </p:spTree>
    <p:extLst>
      <p:ext uri="{BB962C8B-B14F-4D97-AF65-F5344CB8AC3E}">
        <p14:creationId xmlns:p14="http://schemas.microsoft.com/office/powerpoint/2010/main" val="21829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50738" y="2286000"/>
            <a:ext cx="6487611" cy="4023360"/>
          </a:xfrm>
        </p:spPr>
        <p:txBody>
          <a:bodyPr>
            <a:normAutofit/>
          </a:bodyPr>
          <a:lstStyle/>
          <a:p>
            <a:pPr algn="l"/>
            <a:r>
              <a:rPr lang="en-US" sz="2400" dirty="0"/>
              <a:t>Recommendations </a:t>
            </a:r>
            <a:r>
              <a:rPr lang="en-US" sz="2400" dirty="0" smtClean="0"/>
              <a:t>46 </a:t>
            </a:r>
            <a:r>
              <a:rPr lang="en-US" sz="2400" dirty="0"/>
              <a:t>of </a:t>
            </a:r>
            <a:r>
              <a:rPr lang="en-US" sz="2400" dirty="0">
                <a:solidFill>
                  <a:srgbClr val="00B050"/>
                </a:solidFill>
              </a:rPr>
              <a:t>ETA</a:t>
            </a:r>
            <a:endParaRPr lang="en-US" sz="2400" dirty="0"/>
          </a:p>
          <a:p>
            <a:pPr algn="l"/>
            <a:r>
              <a:rPr lang="en-US" sz="2400" u="sng" dirty="0" smtClean="0"/>
              <a:t>PTU</a:t>
            </a:r>
            <a:r>
              <a:rPr lang="en-US" sz="2400" dirty="0" smtClean="0"/>
              <a:t> </a:t>
            </a:r>
            <a:r>
              <a:rPr lang="en-US" sz="2400" dirty="0"/>
              <a:t>should be </a:t>
            </a:r>
            <a:r>
              <a:rPr lang="en-US" sz="2400" u="sng" dirty="0"/>
              <a:t>avoided in children </a:t>
            </a:r>
            <a:r>
              <a:rPr lang="en-US" sz="2400" dirty="0"/>
              <a:t>and </a:t>
            </a:r>
            <a:r>
              <a:rPr lang="en-US" sz="2400" u="sng" dirty="0"/>
              <a:t>adolescents</a:t>
            </a:r>
            <a:r>
              <a:rPr lang="en-US" sz="2400" dirty="0" smtClean="0"/>
              <a:t>. </a:t>
            </a:r>
            <a:r>
              <a:rPr lang="fa-IR" sz="2400" dirty="0" smtClean="0">
                <a:solidFill>
                  <a:srgbClr val="00B050"/>
                </a:solidFill>
              </a:rPr>
              <a:t>∅∅∅∅</a:t>
            </a:r>
            <a:r>
              <a:rPr lang="en-US" sz="2400" dirty="0">
                <a:solidFill>
                  <a:srgbClr val="00B050"/>
                </a:solidFill>
              </a:rPr>
              <a:t> 1,</a:t>
            </a:r>
            <a:endParaRPr lang="fa-IR" sz="2400" dirty="0">
              <a:solidFill>
                <a:srgbClr val="00B050"/>
              </a:solidFill>
            </a:endParaRPr>
          </a:p>
        </p:txBody>
      </p:sp>
    </p:spTree>
    <p:extLst>
      <p:ext uri="{BB962C8B-B14F-4D97-AF65-F5344CB8AC3E}">
        <p14:creationId xmlns:p14="http://schemas.microsoft.com/office/powerpoint/2010/main" val="15364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a:r>
              <a:rPr lang="en-US" sz="2400" dirty="0"/>
              <a:t>Recommendations </a:t>
            </a:r>
            <a:r>
              <a:rPr lang="en-US" sz="2400" dirty="0" smtClean="0"/>
              <a:t>47 </a:t>
            </a:r>
            <a:r>
              <a:rPr lang="en-US" sz="2400" dirty="0"/>
              <a:t>of </a:t>
            </a:r>
            <a:r>
              <a:rPr lang="en-US" sz="2400" dirty="0">
                <a:solidFill>
                  <a:srgbClr val="00B050"/>
                </a:solidFill>
              </a:rPr>
              <a:t>ETA</a:t>
            </a:r>
            <a:endParaRPr lang="en-US" sz="2400" dirty="0"/>
          </a:p>
          <a:p>
            <a:pPr algn="l"/>
            <a:r>
              <a:rPr lang="en-US" sz="2400" u="sng" dirty="0" smtClean="0"/>
              <a:t>Long-term </a:t>
            </a:r>
            <a:r>
              <a:rPr lang="en-US" sz="2400" u="sng" dirty="0"/>
              <a:t>MMI </a:t>
            </a:r>
            <a:r>
              <a:rPr lang="en-US" sz="2400" dirty="0"/>
              <a:t>(CBZ) should be the </a:t>
            </a:r>
            <a:r>
              <a:rPr lang="en-US" sz="2400" u="sng" dirty="0"/>
              <a:t>mainstay</a:t>
            </a:r>
            <a:r>
              <a:rPr lang="en-US" sz="2400" dirty="0"/>
              <a:t> </a:t>
            </a:r>
            <a:r>
              <a:rPr lang="en-US" sz="2400" dirty="0" smtClean="0"/>
              <a:t>of treatment </a:t>
            </a:r>
            <a:r>
              <a:rPr lang="en-US" sz="2400" dirty="0"/>
              <a:t>in </a:t>
            </a:r>
            <a:r>
              <a:rPr lang="en-US" sz="2400" u="sng" dirty="0"/>
              <a:t>children</a:t>
            </a:r>
            <a:r>
              <a:rPr lang="en-US" sz="2400" dirty="0"/>
              <a:t> with GD. </a:t>
            </a:r>
            <a:r>
              <a:rPr lang="en-US" sz="2400" dirty="0">
                <a:solidFill>
                  <a:srgbClr val="00B050"/>
                </a:solidFill>
              </a:rPr>
              <a:t>1, ∅∅∅○</a:t>
            </a:r>
            <a:endParaRPr lang="fa-IR" sz="2400" dirty="0">
              <a:solidFill>
                <a:srgbClr val="00B050"/>
              </a:solidFill>
            </a:endParaRPr>
          </a:p>
        </p:txBody>
      </p:sp>
    </p:spTree>
    <p:extLst>
      <p:ext uri="{BB962C8B-B14F-4D97-AF65-F5344CB8AC3E}">
        <p14:creationId xmlns:p14="http://schemas.microsoft.com/office/powerpoint/2010/main" val="1491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721934" cy="4023360"/>
          </a:xfrm>
        </p:spPr>
        <p:txBody>
          <a:bodyPr>
            <a:normAutofit/>
          </a:bodyPr>
          <a:lstStyle/>
          <a:p>
            <a:pPr algn="l"/>
            <a:r>
              <a:rPr lang="en-US" sz="2400" dirty="0"/>
              <a:t>Recommendations </a:t>
            </a:r>
            <a:r>
              <a:rPr lang="en-US" sz="2400" dirty="0" smtClean="0"/>
              <a:t>48 </a:t>
            </a:r>
            <a:r>
              <a:rPr lang="en-US" sz="2400" dirty="0"/>
              <a:t>of </a:t>
            </a:r>
            <a:r>
              <a:rPr lang="en-US" sz="2400" dirty="0">
                <a:solidFill>
                  <a:srgbClr val="00B050"/>
                </a:solidFill>
              </a:rPr>
              <a:t>ETA</a:t>
            </a:r>
            <a:endParaRPr lang="en-US" sz="2400" dirty="0"/>
          </a:p>
          <a:p>
            <a:pPr algn="l"/>
            <a:r>
              <a:rPr lang="en-US" sz="2400" u="sng" dirty="0" smtClean="0"/>
              <a:t>Thyroidectomy</a:t>
            </a:r>
            <a:r>
              <a:rPr lang="en-US" sz="2400" dirty="0" smtClean="0"/>
              <a:t> </a:t>
            </a:r>
            <a:r>
              <a:rPr lang="en-US" sz="2400" dirty="0"/>
              <a:t>is the </a:t>
            </a:r>
            <a:r>
              <a:rPr lang="en-US" sz="2400" u="sng" dirty="0"/>
              <a:t>primary definitive therapy </a:t>
            </a:r>
            <a:r>
              <a:rPr lang="en-US" sz="2400" u="sng" dirty="0" smtClean="0"/>
              <a:t>in childhood</a:t>
            </a:r>
            <a:r>
              <a:rPr lang="en-US" sz="2400" dirty="0"/>
              <a:t>, but </a:t>
            </a:r>
            <a:r>
              <a:rPr lang="en-US" sz="2400" dirty="0" smtClean="0"/>
              <a:t>in </a:t>
            </a:r>
            <a:r>
              <a:rPr lang="en-US" sz="2400" u="sng" dirty="0" err="1" smtClean="0"/>
              <a:t>postpubertal</a:t>
            </a:r>
            <a:r>
              <a:rPr lang="en-US" sz="2400" u="sng" dirty="0" smtClean="0"/>
              <a:t> </a:t>
            </a:r>
            <a:r>
              <a:rPr lang="en-US" sz="2400" dirty="0"/>
              <a:t>children </a:t>
            </a:r>
            <a:r>
              <a:rPr lang="en-US" sz="2400" u="sng" dirty="0"/>
              <a:t>RAI </a:t>
            </a:r>
            <a:r>
              <a:rPr lang="en-US" sz="2400" dirty="0"/>
              <a:t>can </a:t>
            </a:r>
            <a:r>
              <a:rPr lang="en-US" sz="2400" dirty="0" smtClean="0"/>
              <a:t>be considered</a:t>
            </a:r>
            <a:r>
              <a:rPr lang="en-US" sz="2400" dirty="0"/>
              <a:t>. </a:t>
            </a:r>
            <a:r>
              <a:rPr lang="en-US" sz="2400" dirty="0">
                <a:solidFill>
                  <a:srgbClr val="00B050"/>
                </a:solidFill>
              </a:rPr>
              <a:t>2, ∅∅○○</a:t>
            </a:r>
            <a:endParaRPr lang="fa-IR" sz="2400" dirty="0">
              <a:solidFill>
                <a:srgbClr val="00B050"/>
              </a:solidFill>
            </a:endParaRPr>
          </a:p>
        </p:txBody>
      </p:sp>
    </p:spTree>
    <p:extLst>
      <p:ext uri="{BB962C8B-B14F-4D97-AF65-F5344CB8AC3E}">
        <p14:creationId xmlns:p14="http://schemas.microsoft.com/office/powerpoint/2010/main" val="2928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53275"/>
          </a:xfrm>
        </p:spPr>
        <p:txBody>
          <a:bodyPr/>
          <a:lstStyle/>
          <a:p>
            <a:endParaRPr lang="fa-IR" dirty="0"/>
          </a:p>
        </p:txBody>
      </p:sp>
      <p:sp>
        <p:nvSpPr>
          <p:cNvPr id="3" name="Content Placeholder 2"/>
          <p:cNvSpPr>
            <a:spLocks noGrp="1"/>
          </p:cNvSpPr>
          <p:nvPr>
            <p:ph idx="1"/>
          </p:nvPr>
        </p:nvSpPr>
        <p:spPr>
          <a:xfrm>
            <a:off x="768096" y="1834587"/>
            <a:ext cx="8022876" cy="4474773"/>
          </a:xfrm>
        </p:spPr>
        <p:txBody>
          <a:bodyPr>
            <a:normAutofit/>
          </a:bodyPr>
          <a:lstStyle/>
          <a:p>
            <a:pPr algn="l"/>
            <a:r>
              <a:rPr lang="en-US" sz="2400" dirty="0"/>
              <a:t>Recommendations </a:t>
            </a:r>
            <a:r>
              <a:rPr lang="en-US" sz="2400" dirty="0" smtClean="0"/>
              <a:t>49 </a:t>
            </a:r>
            <a:r>
              <a:rPr lang="en-US" sz="2400" dirty="0"/>
              <a:t>of </a:t>
            </a:r>
            <a:r>
              <a:rPr lang="en-US" sz="2400" dirty="0">
                <a:solidFill>
                  <a:srgbClr val="00B050"/>
                </a:solidFill>
              </a:rPr>
              <a:t>ETA</a:t>
            </a:r>
            <a:endParaRPr lang="en-US" sz="2400" dirty="0"/>
          </a:p>
          <a:p>
            <a:pPr algn="l"/>
            <a:r>
              <a:rPr lang="en-US" sz="2400" u="sng" dirty="0" smtClean="0"/>
              <a:t>Graves</a:t>
            </a:r>
            <a:r>
              <a:rPr lang="en-US" sz="2400" u="sng" dirty="0"/>
              <a:t>’ hyperthyroidism</a:t>
            </a:r>
            <a:r>
              <a:rPr lang="en-US" sz="2400" dirty="0"/>
              <a:t> precipitated by an </a:t>
            </a:r>
            <a:r>
              <a:rPr lang="en-US" sz="2400" u="sng" dirty="0" smtClean="0"/>
              <a:t>immunomodulatory therapy</a:t>
            </a:r>
            <a:r>
              <a:rPr lang="en-US" sz="2400" dirty="0" smtClean="0"/>
              <a:t> </a:t>
            </a:r>
            <a:r>
              <a:rPr lang="en-US" sz="2400" dirty="0"/>
              <a:t>is </a:t>
            </a:r>
            <a:r>
              <a:rPr lang="en-US" sz="2400" u="sng" dirty="0"/>
              <a:t>not</a:t>
            </a:r>
            <a:r>
              <a:rPr lang="en-US" sz="2400" dirty="0"/>
              <a:t> a mandatory </a:t>
            </a:r>
            <a:r>
              <a:rPr lang="en-US" sz="2400" u="sng" dirty="0"/>
              <a:t>indication </a:t>
            </a:r>
            <a:r>
              <a:rPr lang="en-US" sz="2400" u="sng" dirty="0" smtClean="0"/>
              <a:t>to stop </a:t>
            </a:r>
            <a:r>
              <a:rPr lang="en-US" sz="2400" dirty="0"/>
              <a:t>that precipitating treatment, </a:t>
            </a:r>
            <a:r>
              <a:rPr lang="en-US" sz="2400" u="sng" dirty="0"/>
              <a:t>nor</a:t>
            </a:r>
            <a:r>
              <a:rPr lang="en-US" sz="2400" dirty="0"/>
              <a:t> is it a </a:t>
            </a:r>
            <a:r>
              <a:rPr lang="en-US" sz="2400" dirty="0" smtClean="0"/>
              <a:t>mandatory </a:t>
            </a:r>
            <a:r>
              <a:rPr lang="en-US" sz="2400" u="sng" dirty="0" smtClean="0"/>
              <a:t>indication</a:t>
            </a:r>
            <a:r>
              <a:rPr lang="en-US" sz="2400" dirty="0" smtClean="0"/>
              <a:t> </a:t>
            </a:r>
            <a:r>
              <a:rPr lang="en-US" sz="2400" dirty="0"/>
              <a:t>for </a:t>
            </a:r>
            <a:r>
              <a:rPr lang="en-US" sz="2400" u="sng" dirty="0"/>
              <a:t>definitive therapy </a:t>
            </a:r>
            <a:r>
              <a:rPr lang="en-US" sz="2400" dirty="0"/>
              <a:t>for hyperthyroidism.</a:t>
            </a:r>
          </a:p>
          <a:p>
            <a:pPr algn="l"/>
            <a:r>
              <a:rPr lang="fa-IR" sz="2400" dirty="0" smtClean="0">
                <a:solidFill>
                  <a:srgbClr val="00B050"/>
                </a:solidFill>
              </a:rPr>
              <a:t>∅○○○</a:t>
            </a:r>
            <a:r>
              <a:rPr lang="en-US" sz="2400" dirty="0" smtClean="0">
                <a:solidFill>
                  <a:srgbClr val="00B050"/>
                </a:solidFill>
              </a:rPr>
              <a:t>1,</a:t>
            </a:r>
            <a:endParaRPr lang="fa-IR" sz="2400" dirty="0">
              <a:solidFill>
                <a:srgbClr val="00B050"/>
              </a:solidFill>
            </a:endParaRPr>
          </a:p>
        </p:txBody>
      </p:sp>
    </p:spTree>
    <p:extLst>
      <p:ext uri="{BB962C8B-B14F-4D97-AF65-F5344CB8AC3E}">
        <p14:creationId xmlns:p14="http://schemas.microsoft.com/office/powerpoint/2010/main" val="16422724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8096" y="2286000"/>
            <a:ext cx="7907129" cy="4023360"/>
          </a:xfrm>
        </p:spPr>
        <p:txBody>
          <a:bodyPr>
            <a:normAutofit/>
          </a:bodyPr>
          <a:lstStyle/>
          <a:p>
            <a:pPr algn="l"/>
            <a:r>
              <a:rPr lang="en-US" sz="2400" dirty="0"/>
              <a:t>Recommendations </a:t>
            </a:r>
            <a:r>
              <a:rPr lang="en-US" sz="2400" dirty="0" smtClean="0"/>
              <a:t>50 </a:t>
            </a:r>
            <a:r>
              <a:rPr lang="en-US" sz="2400" dirty="0"/>
              <a:t>of </a:t>
            </a:r>
            <a:r>
              <a:rPr lang="en-US" sz="2400" dirty="0">
                <a:solidFill>
                  <a:srgbClr val="00B050"/>
                </a:solidFill>
              </a:rPr>
              <a:t>ETA</a:t>
            </a:r>
            <a:endParaRPr lang="en-US" sz="2400" dirty="0"/>
          </a:p>
          <a:p>
            <a:pPr algn="l"/>
            <a:r>
              <a:rPr lang="en-US" sz="2400" dirty="0" smtClean="0"/>
              <a:t>Sequential </a:t>
            </a:r>
            <a:r>
              <a:rPr lang="en-US" sz="2400" u="sng" dirty="0"/>
              <a:t>monitoring</a:t>
            </a:r>
            <a:r>
              <a:rPr lang="en-US" sz="2400" dirty="0"/>
              <a:t> of serum </a:t>
            </a:r>
            <a:r>
              <a:rPr lang="en-US" sz="2400" u="sng" dirty="0"/>
              <a:t>TSH-R-Ab</a:t>
            </a:r>
            <a:r>
              <a:rPr lang="en-US" sz="2400" dirty="0"/>
              <a:t> levels </a:t>
            </a:r>
            <a:r>
              <a:rPr lang="en-US" sz="2400" dirty="0" smtClean="0"/>
              <a:t>can be used </a:t>
            </a:r>
            <a:r>
              <a:rPr lang="en-US" sz="2400" u="sng" dirty="0"/>
              <a:t>to guide </a:t>
            </a:r>
            <a:r>
              <a:rPr lang="en-US" sz="2400" dirty="0"/>
              <a:t>the </a:t>
            </a:r>
            <a:r>
              <a:rPr lang="en-US" sz="2400" u="sng" dirty="0"/>
              <a:t>duration of ATD therapy </a:t>
            </a:r>
            <a:r>
              <a:rPr lang="en-US" sz="2400" dirty="0"/>
              <a:t>in </a:t>
            </a:r>
            <a:r>
              <a:rPr lang="en-US" sz="2400" dirty="0" smtClean="0"/>
              <a:t>patients with </a:t>
            </a:r>
            <a:r>
              <a:rPr lang="en-US" sz="2400" u="sng" dirty="0"/>
              <a:t>immune reconstitution GD</a:t>
            </a:r>
            <a:r>
              <a:rPr lang="en-US" sz="2400" dirty="0"/>
              <a:t>. </a:t>
            </a:r>
            <a:r>
              <a:rPr lang="en-US" sz="2400" dirty="0">
                <a:solidFill>
                  <a:srgbClr val="00B050"/>
                </a:solidFill>
              </a:rPr>
              <a:t>2, ∅○○○</a:t>
            </a:r>
            <a:endParaRPr lang="fa-IR" sz="2400" dirty="0">
              <a:solidFill>
                <a:srgbClr val="00B050"/>
              </a:solidFill>
            </a:endParaRPr>
          </a:p>
        </p:txBody>
      </p:sp>
    </p:spTree>
    <p:extLst>
      <p:ext uri="{BB962C8B-B14F-4D97-AF65-F5344CB8AC3E}">
        <p14:creationId xmlns:p14="http://schemas.microsoft.com/office/powerpoint/2010/main" val="13553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393730"/>
          </a:xfrm>
        </p:spPr>
        <p:txBody>
          <a:bodyPr>
            <a:normAutofit fontScale="90000"/>
          </a:bodyPr>
          <a:lstStyle/>
          <a:p>
            <a:endParaRPr lang="en-US" sz="4000" dirty="0"/>
          </a:p>
        </p:txBody>
      </p:sp>
      <p:sp>
        <p:nvSpPr>
          <p:cNvPr id="3" name="Content Placeholder 2"/>
          <p:cNvSpPr>
            <a:spLocks noGrp="1"/>
          </p:cNvSpPr>
          <p:nvPr>
            <p:ph idx="1"/>
          </p:nvPr>
        </p:nvSpPr>
        <p:spPr>
          <a:xfrm>
            <a:off x="666974" y="263563"/>
            <a:ext cx="8096026" cy="5875980"/>
          </a:xfrm>
        </p:spPr>
        <p:txBody>
          <a:bodyPr>
            <a:noAutofit/>
          </a:bodyPr>
          <a:lstStyle/>
          <a:p>
            <a:pPr marL="0" indent="0" algn="l">
              <a:buNone/>
            </a:pPr>
            <a:r>
              <a:rPr lang="en-US" sz="2400" dirty="0"/>
              <a:t>Immune Reconstitution</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The </a:t>
            </a:r>
            <a:r>
              <a:rPr lang="en-US" sz="2400" u="sng" dirty="0">
                <a:solidFill>
                  <a:schemeClr val="tx1">
                    <a:lumMod val="85000"/>
                    <a:lumOff val="15000"/>
                  </a:schemeClr>
                </a:solidFill>
              </a:rPr>
              <a:t>first demonstration of immune </a:t>
            </a:r>
            <a:r>
              <a:rPr lang="en-US" sz="2400" u="sng" dirty="0" smtClean="0">
                <a:solidFill>
                  <a:schemeClr val="tx1">
                    <a:lumMod val="85000"/>
                    <a:lumOff val="15000"/>
                  </a:schemeClr>
                </a:solidFill>
              </a:rPr>
              <a:t>reconstitution GD </a:t>
            </a:r>
            <a:r>
              <a:rPr lang="en-US" sz="2400" dirty="0" smtClean="0">
                <a:solidFill>
                  <a:schemeClr val="tx1">
                    <a:lumMod val="85000"/>
                    <a:lumOff val="15000"/>
                  </a:schemeClr>
                </a:solidFill>
              </a:rPr>
              <a:t>was in </a:t>
            </a:r>
            <a:r>
              <a:rPr lang="en-US" sz="2400" u="sng" dirty="0" smtClean="0">
                <a:solidFill>
                  <a:schemeClr val="tx1">
                    <a:lumMod val="85000"/>
                    <a:lumOff val="15000"/>
                  </a:schemeClr>
                </a:solidFill>
              </a:rPr>
              <a:t>multiple sclerosis </a:t>
            </a:r>
            <a:r>
              <a:rPr lang="en-US" sz="2400" dirty="0" smtClean="0">
                <a:solidFill>
                  <a:schemeClr val="tx1">
                    <a:lumMod val="85000"/>
                    <a:lumOff val="15000"/>
                  </a:schemeClr>
                </a:solidFill>
              </a:rPr>
              <a:t>patients who had received lymphocyte-depleting </a:t>
            </a:r>
            <a:r>
              <a:rPr lang="en-US" sz="2400" u="sng" dirty="0" err="1">
                <a:solidFill>
                  <a:schemeClr val="tx1">
                    <a:lumMod val="85000"/>
                    <a:lumOff val="15000"/>
                  </a:schemeClr>
                </a:solidFill>
              </a:rPr>
              <a:t>alemtuzumab</a:t>
            </a:r>
            <a:r>
              <a:rPr lang="en-US" sz="2400" dirty="0">
                <a:solidFill>
                  <a:schemeClr val="tx1">
                    <a:lumMod val="85000"/>
                    <a:lumOff val="15000"/>
                  </a:schemeClr>
                </a:solidFill>
              </a:rPr>
              <a:t> (</a:t>
            </a:r>
            <a:r>
              <a:rPr lang="en-US" sz="2400" dirty="0" smtClean="0">
                <a:solidFill>
                  <a:schemeClr val="tx1">
                    <a:lumMod val="85000"/>
                    <a:lumOff val="15000"/>
                  </a:schemeClr>
                </a:solidFill>
              </a:rPr>
              <a:t>Campath-H1) antibody treatment [161].</a:t>
            </a:r>
          </a:p>
          <a:p>
            <a:pPr marL="0" indent="0" algn="l">
              <a:buNone/>
            </a:pPr>
            <a:r>
              <a:rPr lang="en-US" sz="2400" dirty="0" smtClean="0">
                <a:solidFill>
                  <a:schemeClr val="tx1">
                    <a:lumMod val="85000"/>
                    <a:lumOff val="15000"/>
                  </a:schemeClr>
                </a:solidFill>
              </a:rPr>
              <a:t> This treatment causes </a:t>
            </a:r>
            <a:r>
              <a:rPr lang="en-US" sz="2400" u="sng" dirty="0" smtClean="0">
                <a:solidFill>
                  <a:schemeClr val="tx1">
                    <a:lumMod val="85000"/>
                    <a:lumOff val="15000"/>
                  </a:schemeClr>
                </a:solidFill>
              </a:rPr>
              <a:t>initial </a:t>
            </a:r>
            <a:r>
              <a:rPr lang="en-US" sz="2400" u="sng" dirty="0" err="1" smtClean="0">
                <a:solidFill>
                  <a:schemeClr val="tx1">
                    <a:lumMod val="85000"/>
                    <a:lumOff val="15000"/>
                  </a:schemeClr>
                </a:solidFill>
              </a:rPr>
              <a:t>lymphopenia</a:t>
            </a:r>
            <a:r>
              <a:rPr lang="en-US" sz="2400" dirty="0">
                <a:solidFill>
                  <a:schemeClr val="tx1">
                    <a:lumMod val="85000"/>
                    <a:lumOff val="15000"/>
                  </a:schemeClr>
                </a:solidFill>
              </a:rPr>
              <a:t>, but </a:t>
            </a:r>
            <a:r>
              <a:rPr lang="en-US" sz="2400" u="sng" dirty="0">
                <a:solidFill>
                  <a:schemeClr val="tx1">
                    <a:lumMod val="85000"/>
                    <a:lumOff val="15000"/>
                  </a:schemeClr>
                </a:solidFill>
              </a:rPr>
              <a:t>12–24 months later 20–30% </a:t>
            </a:r>
            <a:r>
              <a:rPr lang="en-US" sz="2400" dirty="0">
                <a:solidFill>
                  <a:schemeClr val="tx1">
                    <a:lumMod val="85000"/>
                    <a:lumOff val="15000"/>
                  </a:schemeClr>
                </a:solidFill>
              </a:rPr>
              <a:t>of </a:t>
            </a:r>
            <a:r>
              <a:rPr lang="en-US" sz="2400" dirty="0" smtClean="0">
                <a:solidFill>
                  <a:schemeClr val="tx1">
                    <a:lumMod val="85000"/>
                    <a:lumOff val="15000"/>
                  </a:schemeClr>
                </a:solidFill>
              </a:rPr>
              <a:t>patients developed </a:t>
            </a:r>
            <a:r>
              <a:rPr lang="en-US" sz="2400" u="sng" dirty="0" smtClean="0">
                <a:solidFill>
                  <a:schemeClr val="tx1">
                    <a:lumMod val="85000"/>
                    <a:lumOff val="15000"/>
                  </a:schemeClr>
                </a:solidFill>
              </a:rPr>
              <a:t>TSH-R-Ab-positive GD</a:t>
            </a:r>
            <a:r>
              <a:rPr lang="en-US" sz="2400" dirty="0" smtClean="0">
                <a:solidFill>
                  <a:schemeClr val="tx1">
                    <a:lumMod val="85000"/>
                    <a:lumOff val="15000"/>
                  </a:schemeClr>
                </a:solidFill>
              </a:rPr>
              <a:t>, as lymphocyte populations </a:t>
            </a:r>
            <a:r>
              <a:rPr lang="en-US" sz="2400" dirty="0">
                <a:solidFill>
                  <a:schemeClr val="tx1">
                    <a:lumMod val="85000"/>
                    <a:lumOff val="15000"/>
                  </a:schemeClr>
                </a:solidFill>
              </a:rPr>
              <a:t>recover. </a:t>
            </a:r>
            <a:endParaRPr lang="en-US" sz="2400" dirty="0" smtClean="0">
              <a:solidFill>
                <a:schemeClr val="tx1">
                  <a:lumMod val="85000"/>
                  <a:lumOff val="15000"/>
                </a:schemeClr>
              </a:solidFill>
            </a:endParaRPr>
          </a:p>
          <a:p>
            <a:pPr marL="0" indent="0" algn="l">
              <a:buNone/>
            </a:pPr>
            <a:r>
              <a:rPr lang="en-US" sz="2400" u="sng" dirty="0" smtClean="0">
                <a:solidFill>
                  <a:schemeClr val="tx1">
                    <a:lumMod val="85000"/>
                    <a:lumOff val="15000"/>
                  </a:schemeClr>
                </a:solidFill>
              </a:rPr>
              <a:t>A </a:t>
            </a:r>
            <a:r>
              <a:rPr lang="en-US" sz="2400" u="sng" dirty="0">
                <a:solidFill>
                  <a:schemeClr val="tx1">
                    <a:lumMod val="85000"/>
                    <a:lumOff val="15000"/>
                  </a:schemeClr>
                </a:solidFill>
              </a:rPr>
              <a:t>similar pattern </a:t>
            </a:r>
            <a:r>
              <a:rPr lang="en-US" sz="2400" dirty="0">
                <a:solidFill>
                  <a:schemeClr val="tx1">
                    <a:lumMod val="85000"/>
                    <a:lumOff val="15000"/>
                  </a:schemeClr>
                </a:solidFill>
              </a:rPr>
              <a:t>of GD </a:t>
            </a:r>
            <a:r>
              <a:rPr lang="en-US" sz="2400" dirty="0" smtClean="0">
                <a:solidFill>
                  <a:schemeClr val="tx1">
                    <a:lumMod val="85000"/>
                    <a:lumOff val="15000"/>
                  </a:schemeClr>
                </a:solidFill>
              </a:rPr>
              <a:t>has been </a:t>
            </a:r>
            <a:r>
              <a:rPr lang="en-US" sz="2400" dirty="0">
                <a:solidFill>
                  <a:schemeClr val="tx1">
                    <a:lumMod val="85000"/>
                    <a:lumOff val="15000"/>
                  </a:schemeClr>
                </a:solidFill>
              </a:rPr>
              <a:t>observed in patients with </a:t>
            </a:r>
            <a:r>
              <a:rPr lang="en-US" sz="2400" u="sng" dirty="0">
                <a:solidFill>
                  <a:schemeClr val="tx1">
                    <a:lumMod val="85000"/>
                    <a:lumOff val="15000"/>
                  </a:schemeClr>
                </a:solidFill>
              </a:rPr>
              <a:t>HIV</a:t>
            </a:r>
            <a:r>
              <a:rPr lang="en-US" sz="2400" dirty="0">
                <a:solidFill>
                  <a:schemeClr val="tx1">
                    <a:lumMod val="85000"/>
                    <a:lumOff val="15000"/>
                  </a:schemeClr>
                </a:solidFill>
              </a:rPr>
              <a:t> who have </a:t>
            </a:r>
            <a:r>
              <a:rPr lang="en-US" sz="2400" dirty="0" smtClean="0">
                <a:solidFill>
                  <a:schemeClr val="tx1">
                    <a:lumMod val="85000"/>
                    <a:lumOff val="15000"/>
                  </a:schemeClr>
                </a:solidFill>
              </a:rPr>
              <a:t>received effective </a:t>
            </a:r>
            <a:r>
              <a:rPr lang="en-US" sz="2400" dirty="0">
                <a:solidFill>
                  <a:schemeClr val="tx1">
                    <a:lumMod val="85000"/>
                    <a:lumOff val="15000"/>
                  </a:schemeClr>
                </a:solidFill>
              </a:rPr>
              <a:t>highly active </a:t>
            </a:r>
            <a:r>
              <a:rPr lang="en-US" sz="2400" u="sng" dirty="0">
                <a:solidFill>
                  <a:schemeClr val="tx1">
                    <a:lumMod val="85000"/>
                    <a:lumOff val="15000"/>
                  </a:schemeClr>
                </a:solidFill>
              </a:rPr>
              <a:t>antiretroviral</a:t>
            </a:r>
            <a:r>
              <a:rPr lang="en-US" sz="2400" dirty="0">
                <a:solidFill>
                  <a:schemeClr val="tx1">
                    <a:lumMod val="85000"/>
                    <a:lumOff val="15000"/>
                  </a:schemeClr>
                </a:solidFill>
              </a:rPr>
              <a:t> therapy, with </a:t>
            </a:r>
            <a:r>
              <a:rPr lang="en-US" sz="2400" dirty="0" smtClean="0">
                <a:solidFill>
                  <a:schemeClr val="tx1">
                    <a:lumMod val="85000"/>
                    <a:lumOff val="15000"/>
                  </a:schemeClr>
                </a:solidFill>
              </a:rPr>
              <a:t>hyperthyroidism developing </a:t>
            </a:r>
            <a:r>
              <a:rPr lang="en-US" sz="2400" dirty="0">
                <a:solidFill>
                  <a:schemeClr val="tx1">
                    <a:lumMod val="85000"/>
                    <a:lumOff val="15000"/>
                  </a:schemeClr>
                </a:solidFill>
              </a:rPr>
              <a:t>as CD4 lymphocyte </a:t>
            </a:r>
            <a:r>
              <a:rPr lang="en-US" sz="2400" dirty="0" smtClean="0">
                <a:solidFill>
                  <a:schemeClr val="tx1">
                    <a:lumMod val="85000"/>
                    <a:lumOff val="15000"/>
                  </a:schemeClr>
                </a:solidFill>
              </a:rPr>
              <a:t>counts increase </a:t>
            </a:r>
            <a:r>
              <a:rPr lang="en-US" sz="2400" dirty="0">
                <a:solidFill>
                  <a:schemeClr val="tx1">
                    <a:lumMod val="85000"/>
                    <a:lumOff val="15000"/>
                  </a:schemeClr>
                </a:solidFill>
              </a:rPr>
              <a:t>[162].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Immune </a:t>
            </a:r>
            <a:r>
              <a:rPr lang="en-US" sz="2400" dirty="0">
                <a:solidFill>
                  <a:schemeClr val="tx1">
                    <a:lumMod val="85000"/>
                    <a:lumOff val="15000"/>
                  </a:schemeClr>
                </a:solidFill>
              </a:rPr>
              <a:t>reconstitution GD has </a:t>
            </a:r>
            <a:r>
              <a:rPr lang="en-US" sz="2400" dirty="0" smtClean="0">
                <a:solidFill>
                  <a:schemeClr val="tx1">
                    <a:lumMod val="85000"/>
                    <a:lumOff val="15000"/>
                  </a:schemeClr>
                </a:solidFill>
              </a:rPr>
              <a:t>also been </a:t>
            </a:r>
            <a:r>
              <a:rPr lang="en-US" sz="2400" dirty="0">
                <a:solidFill>
                  <a:schemeClr val="tx1">
                    <a:lumMod val="85000"/>
                    <a:lumOff val="15000"/>
                  </a:schemeClr>
                </a:solidFill>
              </a:rPr>
              <a:t>observed in </a:t>
            </a:r>
            <a:r>
              <a:rPr lang="en-US" sz="2400" u="sng" dirty="0">
                <a:solidFill>
                  <a:schemeClr val="tx1">
                    <a:lumMod val="85000"/>
                    <a:lumOff val="15000"/>
                  </a:schemeClr>
                </a:solidFill>
              </a:rPr>
              <a:t>bone marrow transplant patients</a:t>
            </a:r>
            <a:r>
              <a:rPr lang="en-US" sz="2400" dirty="0">
                <a:solidFill>
                  <a:schemeClr val="tx1">
                    <a:lumMod val="85000"/>
                    <a:lumOff val="15000"/>
                  </a:schemeClr>
                </a:solidFill>
              </a:rPr>
              <a:t>.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In most </a:t>
            </a:r>
            <a:r>
              <a:rPr lang="en-US" sz="2400" dirty="0">
                <a:solidFill>
                  <a:schemeClr val="tx1">
                    <a:lumMod val="85000"/>
                    <a:lumOff val="15000"/>
                  </a:schemeClr>
                </a:solidFill>
              </a:rPr>
              <a:t>cases, the </a:t>
            </a:r>
            <a:r>
              <a:rPr lang="en-US" sz="2400" u="sng" dirty="0">
                <a:solidFill>
                  <a:schemeClr val="tx1">
                    <a:lumMod val="85000"/>
                    <a:lumOff val="15000"/>
                  </a:schemeClr>
                </a:solidFill>
              </a:rPr>
              <a:t>hyperthyroidism</a:t>
            </a:r>
            <a:r>
              <a:rPr lang="en-US" sz="2400" dirty="0">
                <a:solidFill>
                  <a:schemeClr val="tx1">
                    <a:lumMod val="85000"/>
                    <a:lumOff val="15000"/>
                  </a:schemeClr>
                </a:solidFill>
              </a:rPr>
              <a:t> is manageable and, </a:t>
            </a:r>
            <a:r>
              <a:rPr lang="en-US" sz="2400" u="sng" dirty="0" smtClean="0">
                <a:solidFill>
                  <a:schemeClr val="tx1">
                    <a:lumMod val="85000"/>
                    <a:lumOff val="15000"/>
                  </a:schemeClr>
                </a:solidFill>
              </a:rPr>
              <a:t>depending on </a:t>
            </a:r>
            <a:r>
              <a:rPr lang="en-US" sz="2400" u="sng" dirty="0">
                <a:solidFill>
                  <a:schemeClr val="tx1">
                    <a:lumMod val="85000"/>
                    <a:lumOff val="15000"/>
                  </a:schemeClr>
                </a:solidFill>
              </a:rPr>
              <a:t>the underlying condition</a:t>
            </a:r>
            <a:r>
              <a:rPr lang="en-US" sz="2400" dirty="0">
                <a:solidFill>
                  <a:schemeClr val="tx1">
                    <a:lumMod val="85000"/>
                    <a:lumOff val="15000"/>
                  </a:schemeClr>
                </a:solidFill>
              </a:rPr>
              <a:t>, it is </a:t>
            </a:r>
            <a:r>
              <a:rPr lang="en-US" sz="2400" u="sng" dirty="0">
                <a:solidFill>
                  <a:schemeClr val="tx1">
                    <a:lumMod val="85000"/>
                    <a:lumOff val="15000"/>
                  </a:schemeClr>
                </a:solidFill>
              </a:rPr>
              <a:t>not</a:t>
            </a:r>
            <a:r>
              <a:rPr lang="en-US" sz="2400" dirty="0">
                <a:solidFill>
                  <a:schemeClr val="tx1">
                    <a:lumMod val="85000"/>
                    <a:lumOff val="15000"/>
                  </a:schemeClr>
                </a:solidFill>
              </a:rPr>
              <a:t> an </a:t>
            </a:r>
            <a:r>
              <a:rPr lang="en-US" sz="2400" u="sng" dirty="0" smtClean="0">
                <a:solidFill>
                  <a:schemeClr val="tx1">
                    <a:lumMod val="85000"/>
                    <a:lumOff val="15000"/>
                  </a:schemeClr>
                </a:solidFill>
              </a:rPr>
              <a:t>indication to </a:t>
            </a:r>
            <a:r>
              <a:rPr lang="en-US" sz="2400" u="sng" dirty="0">
                <a:solidFill>
                  <a:schemeClr val="tx1">
                    <a:lumMod val="85000"/>
                    <a:lumOff val="15000"/>
                  </a:schemeClr>
                </a:solidFill>
              </a:rPr>
              <a:t>discontinue the immunomodulatory </a:t>
            </a:r>
            <a:r>
              <a:rPr lang="en-US" sz="2400" u="sng" dirty="0" smtClean="0">
                <a:solidFill>
                  <a:schemeClr val="tx1">
                    <a:lumMod val="85000"/>
                    <a:lumOff val="15000"/>
                  </a:schemeClr>
                </a:solidFill>
              </a:rPr>
              <a:t>therapy </a:t>
            </a:r>
            <a:r>
              <a:rPr lang="en-US" sz="2400" dirty="0" smtClean="0">
                <a:solidFill>
                  <a:schemeClr val="tx1">
                    <a:lumMod val="85000"/>
                    <a:lumOff val="15000"/>
                  </a:schemeClr>
                </a:solidFill>
              </a:rPr>
              <a:t>that </a:t>
            </a:r>
            <a:r>
              <a:rPr lang="en-US" sz="2400" dirty="0">
                <a:solidFill>
                  <a:schemeClr val="tx1">
                    <a:lumMod val="85000"/>
                    <a:lumOff val="15000"/>
                  </a:schemeClr>
                </a:solidFill>
              </a:rPr>
              <a:t>precipitated it. </a:t>
            </a:r>
            <a:endParaRPr lang="en-US" sz="2400" dirty="0" smtClean="0">
              <a:solidFill>
                <a:schemeClr val="tx1">
                  <a:lumMod val="85000"/>
                  <a:lumOff val="15000"/>
                </a:schemeClr>
              </a:solidFill>
            </a:endParaRPr>
          </a:p>
        </p:txBody>
      </p:sp>
    </p:spTree>
    <p:extLst>
      <p:ext uri="{BB962C8B-B14F-4D97-AF65-F5344CB8AC3E}">
        <p14:creationId xmlns:p14="http://schemas.microsoft.com/office/powerpoint/2010/main" val="19252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460707"/>
          </a:xfrm>
        </p:spPr>
        <p:txBody>
          <a:bodyPr>
            <a:normAutofit fontScale="90000"/>
          </a:bodyPr>
          <a:lstStyle/>
          <a:p>
            <a:endParaRPr lang="en-US" sz="4000" dirty="0"/>
          </a:p>
        </p:txBody>
      </p:sp>
      <p:sp>
        <p:nvSpPr>
          <p:cNvPr id="3" name="Content Placeholder 2"/>
          <p:cNvSpPr>
            <a:spLocks noGrp="1"/>
          </p:cNvSpPr>
          <p:nvPr>
            <p:ph idx="1"/>
          </p:nvPr>
        </p:nvSpPr>
        <p:spPr>
          <a:xfrm>
            <a:off x="642256" y="883085"/>
            <a:ext cx="8313853" cy="5131273"/>
          </a:xfrm>
        </p:spPr>
        <p:txBody>
          <a:bodyPr>
            <a:noAutofit/>
          </a:bodyPr>
          <a:lstStyle/>
          <a:p>
            <a:pPr marL="0" indent="0" algn="l">
              <a:buNone/>
            </a:pPr>
            <a:r>
              <a:rPr lang="en-US" sz="2400" dirty="0"/>
              <a:t>Perspectives and Conclusions</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Ongoing </a:t>
            </a:r>
            <a:r>
              <a:rPr lang="en-US" sz="2400" dirty="0">
                <a:solidFill>
                  <a:schemeClr val="tx1">
                    <a:lumMod val="85000"/>
                    <a:lumOff val="15000"/>
                  </a:schemeClr>
                </a:solidFill>
              </a:rPr>
              <a:t>preclinical and clinical trials are </a:t>
            </a:r>
            <a:r>
              <a:rPr lang="en-US" sz="2400" dirty="0" smtClean="0">
                <a:solidFill>
                  <a:schemeClr val="tx1">
                    <a:lumMod val="85000"/>
                    <a:lumOff val="15000"/>
                  </a:schemeClr>
                </a:solidFill>
              </a:rPr>
              <a:t>assessing the </a:t>
            </a:r>
            <a:r>
              <a:rPr lang="en-US" sz="2400" dirty="0">
                <a:solidFill>
                  <a:schemeClr val="tx1">
                    <a:lumMod val="85000"/>
                    <a:lumOff val="15000"/>
                  </a:schemeClr>
                </a:solidFill>
              </a:rPr>
              <a:t>effectiveness of </a:t>
            </a:r>
            <a:r>
              <a:rPr lang="en-US" sz="2400" u="sng" dirty="0">
                <a:solidFill>
                  <a:schemeClr val="tx1">
                    <a:lumMod val="85000"/>
                    <a:lumOff val="15000"/>
                  </a:schemeClr>
                </a:solidFill>
              </a:rPr>
              <a:t>novel drugs </a:t>
            </a:r>
            <a:r>
              <a:rPr lang="en-US" sz="2400" dirty="0">
                <a:solidFill>
                  <a:schemeClr val="tx1">
                    <a:lumMod val="85000"/>
                    <a:lumOff val="15000"/>
                  </a:schemeClr>
                </a:solidFill>
              </a:rPr>
              <a:t>and/or substances </a:t>
            </a:r>
            <a:r>
              <a:rPr lang="en-US" sz="2400" dirty="0" smtClean="0">
                <a:solidFill>
                  <a:schemeClr val="tx1">
                    <a:lumMod val="85000"/>
                    <a:lumOff val="15000"/>
                  </a:schemeClr>
                </a:solidFill>
              </a:rPr>
              <a:t>that could </a:t>
            </a:r>
            <a:r>
              <a:rPr lang="en-US" sz="2400" dirty="0">
                <a:solidFill>
                  <a:schemeClr val="tx1">
                    <a:lumMod val="85000"/>
                    <a:lumOff val="15000"/>
                  </a:schemeClr>
                </a:solidFill>
              </a:rPr>
              <a:t>modify the natural history of GD by </a:t>
            </a:r>
            <a:r>
              <a:rPr lang="en-US" sz="2400" u="sng" dirty="0">
                <a:solidFill>
                  <a:schemeClr val="tx1">
                    <a:lumMod val="85000"/>
                    <a:lumOff val="15000"/>
                  </a:schemeClr>
                </a:solidFill>
              </a:rPr>
              <a:t>modulating </a:t>
            </a:r>
            <a:r>
              <a:rPr lang="en-US" sz="2400" u="sng" dirty="0" smtClean="0">
                <a:solidFill>
                  <a:schemeClr val="tx1">
                    <a:lumMod val="85000"/>
                    <a:lumOff val="15000"/>
                  </a:schemeClr>
                </a:solidFill>
              </a:rPr>
              <a:t>its pathogenesis</a:t>
            </a:r>
            <a:r>
              <a:rPr lang="en-US" sz="2400" dirty="0">
                <a:solidFill>
                  <a:schemeClr val="tx1">
                    <a:lumMod val="85000"/>
                    <a:lumOff val="15000"/>
                  </a:schemeClr>
                </a:solidFill>
              </a:rPr>
              <a:t>.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These </a:t>
            </a:r>
            <a:r>
              <a:rPr lang="en-US" sz="2400" dirty="0">
                <a:solidFill>
                  <a:schemeClr val="tx1">
                    <a:lumMod val="85000"/>
                    <a:lumOff val="15000"/>
                  </a:schemeClr>
                </a:solidFill>
              </a:rPr>
              <a:t>therapeutic agents </a:t>
            </a:r>
            <a:r>
              <a:rPr lang="en-US" sz="2400" dirty="0" smtClean="0">
                <a:solidFill>
                  <a:schemeClr val="tx1">
                    <a:lumMod val="85000"/>
                    <a:lumOff val="15000"/>
                  </a:schemeClr>
                </a:solidFill>
              </a:rPr>
              <a:t>include:</a:t>
            </a:r>
          </a:p>
          <a:p>
            <a:pPr marL="0" indent="0" algn="l">
              <a:buNone/>
            </a:pPr>
            <a:r>
              <a:rPr lang="en-US" sz="2400" dirty="0" smtClean="0">
                <a:solidFill>
                  <a:schemeClr val="tx1">
                    <a:lumMod val="85000"/>
                    <a:lumOff val="15000"/>
                  </a:schemeClr>
                </a:solidFill>
              </a:rPr>
              <a:t>    TSH-R monoclonal </a:t>
            </a:r>
            <a:r>
              <a:rPr lang="en-US" sz="2400" dirty="0">
                <a:solidFill>
                  <a:schemeClr val="tx1">
                    <a:lumMod val="85000"/>
                    <a:lumOff val="15000"/>
                  </a:schemeClr>
                </a:solidFill>
              </a:rPr>
              <a:t>Abs [164</a:t>
            </a:r>
            <a:r>
              <a:rPr lang="en-US" sz="2400" dirty="0" smtClean="0">
                <a:solidFill>
                  <a:schemeClr val="tx1">
                    <a:lumMod val="85000"/>
                    <a:lumOff val="15000"/>
                  </a:schemeClr>
                </a:solidFill>
              </a:rPr>
              <a:t>]</a:t>
            </a:r>
          </a:p>
          <a:p>
            <a:pPr marL="0" indent="0" algn="l">
              <a:buNone/>
            </a:pPr>
            <a:r>
              <a:rPr lang="en-US" sz="2400" dirty="0" smtClean="0">
                <a:solidFill>
                  <a:schemeClr val="tx1">
                    <a:lumMod val="85000"/>
                    <a:lumOff val="15000"/>
                  </a:schemeClr>
                </a:solidFill>
              </a:rPr>
              <a:t>    immunomodulatory </a:t>
            </a:r>
            <a:r>
              <a:rPr lang="en-US" sz="2400" dirty="0">
                <a:solidFill>
                  <a:schemeClr val="tx1">
                    <a:lumMod val="85000"/>
                    <a:lumOff val="15000"/>
                  </a:schemeClr>
                </a:solidFill>
              </a:rPr>
              <a:t>TSH-R </a:t>
            </a:r>
            <a:r>
              <a:rPr lang="en-US" sz="2400" dirty="0" smtClean="0">
                <a:solidFill>
                  <a:schemeClr val="tx1">
                    <a:lumMod val="85000"/>
                    <a:lumOff val="15000"/>
                  </a:schemeClr>
                </a:solidFill>
              </a:rPr>
              <a:t>peptides</a:t>
            </a:r>
          </a:p>
          <a:p>
            <a:pPr marL="0" indent="0" algn="l">
              <a:buNone/>
            </a:pPr>
            <a:r>
              <a:rPr lang="en-US" sz="2400" dirty="0" smtClean="0">
                <a:solidFill>
                  <a:schemeClr val="tx1">
                    <a:lumMod val="85000"/>
                    <a:lumOff val="15000"/>
                  </a:schemeClr>
                </a:solidFill>
              </a:rPr>
              <a:t>    small-molecule </a:t>
            </a:r>
            <a:r>
              <a:rPr lang="en-US" sz="2400" dirty="0">
                <a:solidFill>
                  <a:schemeClr val="tx1">
                    <a:lumMod val="85000"/>
                    <a:lumOff val="15000"/>
                  </a:schemeClr>
                </a:solidFill>
              </a:rPr>
              <a:t>TSH-R ligands [165] that </a:t>
            </a:r>
            <a:r>
              <a:rPr lang="en-US" sz="2400" dirty="0" smtClean="0">
                <a:solidFill>
                  <a:schemeClr val="tx1">
                    <a:lumMod val="85000"/>
                    <a:lumOff val="15000"/>
                  </a:schemeClr>
                </a:solidFill>
              </a:rPr>
              <a:t>can block </a:t>
            </a:r>
            <a:r>
              <a:rPr lang="en-US" sz="2400" dirty="0">
                <a:solidFill>
                  <a:schemeClr val="tx1">
                    <a:lumMod val="85000"/>
                    <a:lumOff val="15000"/>
                  </a:schemeClr>
                </a:solidFill>
              </a:rPr>
              <a:t>the thyroid-stimulating effect of TSH-R-Ab, </a:t>
            </a:r>
            <a:r>
              <a:rPr lang="en-US" sz="2400" dirty="0" smtClean="0">
                <a:solidFill>
                  <a:schemeClr val="tx1">
                    <a:lumMod val="85000"/>
                    <a:lumOff val="15000"/>
                  </a:schemeClr>
                </a:solidFill>
              </a:rPr>
              <a:t>thus </a:t>
            </a:r>
            <a:r>
              <a:rPr lang="en-US" sz="2400" u="sng" dirty="0" smtClean="0">
                <a:solidFill>
                  <a:schemeClr val="tx1">
                    <a:lumMod val="85000"/>
                    <a:lumOff val="15000"/>
                  </a:schemeClr>
                </a:solidFill>
              </a:rPr>
              <a:t>acting </a:t>
            </a:r>
            <a:r>
              <a:rPr lang="en-US" sz="2400" u="sng" dirty="0">
                <a:solidFill>
                  <a:schemeClr val="tx1">
                    <a:lumMod val="85000"/>
                    <a:lumOff val="15000"/>
                  </a:schemeClr>
                </a:solidFill>
              </a:rPr>
              <a:t>as TSH-R-Ab antagonists</a:t>
            </a:r>
            <a:r>
              <a:rPr lang="en-US" sz="2400" dirty="0">
                <a:solidFill>
                  <a:schemeClr val="tx1">
                    <a:lumMod val="85000"/>
                    <a:lumOff val="15000"/>
                  </a:schemeClr>
                </a:solidFill>
              </a:rPr>
              <a:t>. </a:t>
            </a:r>
            <a:endParaRPr lang="en-US" sz="2400" dirty="0" smtClean="0">
              <a:solidFill>
                <a:schemeClr val="tx1">
                  <a:lumMod val="85000"/>
                  <a:lumOff val="15000"/>
                </a:schemeClr>
              </a:solidFill>
            </a:endParaRPr>
          </a:p>
          <a:p>
            <a:pPr marL="0" indent="0" algn="l">
              <a:buNone/>
            </a:pPr>
            <a:r>
              <a:rPr lang="en-US" sz="2400" dirty="0" smtClean="0">
                <a:solidFill>
                  <a:schemeClr val="tx1">
                    <a:lumMod val="85000"/>
                    <a:lumOff val="15000"/>
                  </a:schemeClr>
                </a:solidFill>
              </a:rPr>
              <a:t> </a:t>
            </a:r>
            <a:r>
              <a:rPr lang="en-US" sz="2400" dirty="0">
                <a:solidFill>
                  <a:schemeClr val="tx1">
                    <a:lumMod val="85000"/>
                    <a:lumOff val="15000"/>
                  </a:schemeClr>
                </a:solidFill>
              </a:rPr>
              <a:t>the use of </a:t>
            </a:r>
            <a:r>
              <a:rPr lang="en-US" sz="2400" u="sng" dirty="0">
                <a:solidFill>
                  <a:schemeClr val="tx1">
                    <a:lumMod val="85000"/>
                    <a:lumOff val="15000"/>
                  </a:schemeClr>
                </a:solidFill>
              </a:rPr>
              <a:t>biologicals</a:t>
            </a:r>
            <a:r>
              <a:rPr lang="en-US" sz="2400" dirty="0">
                <a:solidFill>
                  <a:schemeClr val="tx1">
                    <a:lumMod val="85000"/>
                    <a:lumOff val="15000"/>
                  </a:schemeClr>
                </a:solidFill>
              </a:rPr>
              <a:t>, such as </a:t>
            </a:r>
            <a:r>
              <a:rPr lang="en-US" sz="2400" u="sng" dirty="0" smtClean="0">
                <a:solidFill>
                  <a:schemeClr val="tx1">
                    <a:lumMod val="85000"/>
                    <a:lumOff val="15000"/>
                  </a:schemeClr>
                </a:solidFill>
              </a:rPr>
              <a:t>rituximab</a:t>
            </a:r>
            <a:r>
              <a:rPr lang="en-US" sz="2400" dirty="0" smtClean="0">
                <a:solidFill>
                  <a:schemeClr val="tx1">
                    <a:lumMod val="85000"/>
                    <a:lumOff val="15000"/>
                  </a:schemeClr>
                </a:solidFill>
              </a:rPr>
              <a:t>, although </a:t>
            </a:r>
            <a:r>
              <a:rPr lang="en-US" sz="2400" dirty="0">
                <a:solidFill>
                  <a:schemeClr val="tx1">
                    <a:lumMod val="85000"/>
                    <a:lumOff val="15000"/>
                  </a:schemeClr>
                </a:solidFill>
              </a:rPr>
              <a:t>based on a sound rationale, is </a:t>
            </a:r>
            <a:r>
              <a:rPr lang="en-US" sz="2400" u="sng" dirty="0">
                <a:solidFill>
                  <a:schemeClr val="tx1">
                    <a:lumMod val="85000"/>
                    <a:lumOff val="15000"/>
                  </a:schemeClr>
                </a:solidFill>
              </a:rPr>
              <a:t>not </a:t>
            </a:r>
            <a:r>
              <a:rPr lang="en-US" sz="2400" u="sng" dirty="0" smtClean="0">
                <a:solidFill>
                  <a:schemeClr val="tx1">
                    <a:lumMod val="85000"/>
                    <a:lumOff val="15000"/>
                  </a:schemeClr>
                </a:solidFill>
              </a:rPr>
              <a:t>supported by </a:t>
            </a:r>
            <a:r>
              <a:rPr lang="en-US" sz="2400" u="sng" dirty="0">
                <a:solidFill>
                  <a:schemeClr val="tx1">
                    <a:lumMod val="85000"/>
                    <a:lumOff val="15000"/>
                  </a:schemeClr>
                </a:solidFill>
              </a:rPr>
              <a:t>sufficient evidence </a:t>
            </a:r>
            <a:r>
              <a:rPr lang="en-US" sz="2400" dirty="0">
                <a:solidFill>
                  <a:schemeClr val="tx1">
                    <a:lumMod val="85000"/>
                    <a:lumOff val="15000"/>
                  </a:schemeClr>
                </a:solidFill>
              </a:rPr>
              <a:t>[166]. </a:t>
            </a:r>
            <a:endParaRPr lang="en-US" sz="2400" dirty="0" smtClean="0">
              <a:solidFill>
                <a:schemeClr val="tx1">
                  <a:lumMod val="85000"/>
                  <a:lumOff val="15000"/>
                </a:schemeClr>
              </a:solidFill>
            </a:endParaRPr>
          </a:p>
        </p:txBody>
      </p:sp>
    </p:spTree>
    <p:extLst>
      <p:ext uri="{BB962C8B-B14F-4D97-AF65-F5344CB8AC3E}">
        <p14:creationId xmlns:p14="http://schemas.microsoft.com/office/powerpoint/2010/main" val="13301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pidra Slide Kit">
  <a:themeElements>
    <a:clrScheme name="Apidra Slide K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idra Slide K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17488" marR="0" indent="-217488" algn="l" defTabSz="914400" rtl="0" eaLnBrk="1" fontAlgn="base" latinLnBrk="0" hangingPunct="1">
          <a:lnSpc>
            <a:spcPct val="100000"/>
          </a:lnSpc>
          <a:spcBef>
            <a:spcPct val="0"/>
          </a:spcBef>
          <a:spcAft>
            <a:spcPct val="20000"/>
          </a:spcAft>
          <a:buClrTx/>
          <a:buSzTx/>
          <a:buFontTx/>
          <a:buChar char="•"/>
          <a:tabLst/>
          <a:defRPr kumimoji="0" lang="fr-FR" sz="1800" b="0" i="0"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17488" marR="0" indent="-217488" algn="l" defTabSz="914400" rtl="0" eaLnBrk="1" fontAlgn="base" latinLnBrk="0" hangingPunct="1">
          <a:lnSpc>
            <a:spcPct val="100000"/>
          </a:lnSpc>
          <a:spcBef>
            <a:spcPct val="0"/>
          </a:spcBef>
          <a:spcAft>
            <a:spcPct val="20000"/>
          </a:spcAft>
          <a:buClrTx/>
          <a:buSzTx/>
          <a:buFontTx/>
          <a:buChar char="•"/>
          <a:tabLst/>
          <a:defRPr kumimoji="0" lang="fr-FR" sz="1800" b="0" i="0" u="none" strike="noStrike" cap="none" normalizeH="0" baseline="0" smtClean="0">
            <a:ln>
              <a:noFill/>
            </a:ln>
            <a:solidFill>
              <a:schemeClr val="accent2"/>
            </a:solidFill>
            <a:effectLst/>
            <a:latin typeface="Arial" pitchFamily="34" charset="0"/>
          </a:defRPr>
        </a:defPPr>
      </a:lstStyle>
    </a:lnDef>
  </a:objectDefaults>
  <a:extraClrSchemeLst>
    <a:extraClrScheme>
      <a:clrScheme name="Apidra Slide K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idra Slide K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idra Slide K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idra Slide K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idra Slide K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idra Slide K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idra Slide K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idra Slide K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idra Slide K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idra Slide K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idra Slide K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idra Slide K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27479</TotalTime>
  <Words>5352</Words>
  <Application>Microsoft Office PowerPoint</Application>
  <PresentationFormat>On-screen Show (4:3)</PresentationFormat>
  <Paragraphs>485</Paragraphs>
  <Slides>100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100</vt:i4>
      </vt:variant>
    </vt:vector>
  </HeadingPairs>
  <TitlesOfParts>
    <vt:vector size="108" baseType="lpstr">
      <vt:lpstr>Arial</vt:lpstr>
      <vt:lpstr>B Morvarid</vt:lpstr>
      <vt:lpstr>Tw Cen MT</vt:lpstr>
      <vt:lpstr>Tw Cen MT Condensed</vt:lpstr>
      <vt:lpstr>Verdana</vt:lpstr>
      <vt:lpstr>Wingdings 3</vt:lpstr>
      <vt:lpstr>Apidra Slide Kit</vt:lpstr>
      <vt:lpstr>Integral</vt:lpstr>
      <vt:lpstr>PowerPoint Presentation</vt:lpstr>
      <vt:lpstr>PowerPoint Presentation</vt:lpstr>
      <vt:lpstr>PowerPoint Presentation</vt:lpstr>
      <vt:lpstr>AGENDA</vt:lpstr>
      <vt:lpstr>AGENDA</vt:lpstr>
      <vt:lpstr>Methodology </vt:lpstr>
      <vt:lpstr>PowerPoint Presentation</vt:lpstr>
      <vt:lpstr>PowerPoint Presentation</vt:lpstr>
      <vt:lpstr>ata</vt:lpstr>
      <vt:lpstr>PowerPoint Presentation</vt:lpstr>
      <vt:lpstr>PowerPoint Presentation</vt:lpstr>
      <vt:lpstr>PowerPoint Presentation</vt:lpstr>
      <vt:lpstr>PowerPoint Presentation</vt:lpstr>
      <vt:lpstr>PowerPoint Presentation</vt:lpstr>
      <vt:lpstr>  Original Article  A SURVEY OF CLINICAL PRACTICE PATTERNS IN MANAGEMENT  OF GRAVES DISEASE IN THE MIDDLE EAST AND NORTH AFRICA   ENDOCRINE PRACTICE Vol 23 No. 3 March 2017  </vt:lpstr>
      <vt:lpstr>PowerPoint Presentation</vt:lpstr>
      <vt:lpstr>PowerPoint Presentation</vt:lpstr>
      <vt:lpstr>PowerPoint Presentation</vt:lpstr>
      <vt:lpstr>PowerPoint Presentation</vt:lpstr>
      <vt:lpstr>Expert Opin Drug Saf. 2006   The safety and efficacy of antithyroid drugs  Azizi F1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eta</vt:lpstr>
      <vt:lpstr>Thyroid. 2017  Long-Term Antithyroid Drug Treatment: A Systematic Review and Meta-Analysis. Azizi F1, Malboosbaf R1. </vt:lpstr>
      <vt:lpstr>PowerPoint Presentation</vt:lpstr>
      <vt:lpstr>PowerPoint Presentation</vt:lpstr>
      <vt:lpstr>PowerPoint Presentation</vt:lpstr>
      <vt:lpstr>PowerPoint Presentation</vt:lpstr>
      <vt:lpstr>PowerPoint Presentation</vt:lpstr>
      <vt:lpstr> </vt:lpstr>
      <vt:lpstr>ata</vt:lpstr>
      <vt:lpstr>PowerPoint Presentation</vt:lpstr>
      <vt:lpstr>PowerPoint Presentation</vt:lpstr>
      <vt:lpstr>ata</vt:lpstr>
      <vt:lpstr>Radioiodine therapy in benign thyroid diseases: effects, side effects, and factors affecting therapeutic outcome.  Endocr Rev. 2012 Dec;33(6):920-80.  </vt:lpstr>
      <vt:lpstr>PowerPoint Presentation</vt:lpstr>
      <vt:lpstr>PowerPoint Presentation</vt:lpstr>
      <vt:lpstr>PowerPoint Presentation</vt:lpstr>
      <vt:lpstr>PowerPoint Presentation</vt:lpstr>
      <vt:lpstr>PowerPoint Presentation</vt:lpstr>
      <vt:lpstr>JAMA. 1998 Cancer mortality following treatment for adult hyperthyroidism. Cooperative Thyrotoxicosis Therapy Follow-up Study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Apidra Slide Kit</dc:title>
  <dc:creator>Homa</dc:creator>
  <cp:lastModifiedBy>user</cp:lastModifiedBy>
  <cp:revision>2140</cp:revision>
  <cp:lastPrinted>2006-04-22T06:37:26Z</cp:lastPrinted>
  <dcterms:created xsi:type="dcterms:W3CDTF">2006-01-03T16:16:40Z</dcterms:created>
  <dcterms:modified xsi:type="dcterms:W3CDTF">2018-10-22T03:56:52Z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855816284</vt:i4>
  </property>
  <property fmtid="{D5CDD505-2E9C-101B-9397-08002B2CF9AE}" pid="3" name="_NewReviewCycle">
    <vt:lpwstr/>
  </property>
  <property fmtid="{D5CDD505-2E9C-101B-9397-08002B2CF9AE}" pid="4" name="_EmailSubject">
    <vt:lpwstr>slide</vt:lpwstr>
  </property>
  <property fmtid="{D5CDD505-2E9C-101B-9397-08002B2CF9AE}" pid="5" name="_AuthorEmail">
    <vt:lpwstr>Ehsan.Mirrezaei@Sanofi.com</vt:lpwstr>
  </property>
  <property fmtid="{D5CDD505-2E9C-101B-9397-08002B2CF9AE}" pid="6" name="_AuthorEmailDisplayName">
    <vt:lpwstr>Mirrezaei, Ehsan PH</vt:lpwstr>
  </property>
</Properties>
</file>