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47123C-54F4-47A5-8792-BE241E8CA5CC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7B530-ECD4-4785-A1FA-3D217BD925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2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778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690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433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41728-0527-498F-A58F-AFA6D6E4FDB1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211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5E311-62AC-45C9-B116-383F7B402899}" type="slidenum">
              <a:rPr lang="ar-SA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239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71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510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37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642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03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9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67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89FF8-05C9-4DFA-A6AA-B67A7105F24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1/10/2018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16451-BC61-46FE-A0C3-674FA75F6B51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847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db=pubmed&amp;cmd=Search&amp;itool=pubmed_Abstract&amp;term=%22Pajouhi+M%22%5bAuthor%5d" TargetMode="External"/><Relationship Id="rId3" Type="http://schemas.openxmlformats.org/officeDocument/2006/relationships/oleObject" Target="../embeddings/oleObject3.bin"/><Relationship Id="rId7" Type="http://schemas.openxmlformats.org/officeDocument/2006/relationships/hyperlink" Target="http://www.ncbi.nlm.nih.gov/entrez/query.fcgi?db=pubmed&amp;cmd=Search&amp;itool=pubmed_Abstract&amp;term=%22Mojtahedi+A%22%5bAuthor%5d" TargetMode="External"/><Relationship Id="rId12" Type="http://schemas.openxmlformats.org/officeDocument/2006/relationships/hyperlink" Target="http://www.ncbi.nlm.nih.gov/entrez/query.fcgi?db=pubmed&amp;cmd=Search&amp;itool=pubmed_Abstract&amp;term=%22Dashti+R%22%5bAuthor%5d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hyperlink" Target="http://www.ncbi.nlm.nih.gov/entrez/query.fcgi?db=pubmed&amp;cmd=Search&amp;itool=pubmed_Abstract&amp;term=%22Hossein-Nezhad+A%22%5bAuthor%5d" TargetMode="External"/><Relationship Id="rId11" Type="http://schemas.openxmlformats.org/officeDocument/2006/relationships/hyperlink" Target="http://www.ncbi.nlm.nih.gov/entrez/query.fcgi?db=pubmed&amp;cmd=Search&amp;itool=pubmed_Abstract&amp;term=%22Mirfezi+SZ%22%5bAuthor%5d" TargetMode="External"/><Relationship Id="rId5" Type="http://schemas.openxmlformats.org/officeDocument/2006/relationships/hyperlink" Target="http://www.ncbi.nlm.nih.gov/entrez/query.fcgi?db=pubmed&amp;cmd=Search&amp;itool=pubmed_Abstract&amp;term=%22Larijani+B%22%5bAuthor%5d" TargetMode="External"/><Relationship Id="rId10" Type="http://schemas.openxmlformats.org/officeDocument/2006/relationships/hyperlink" Target="http://www.ncbi.nlm.nih.gov/entrez/query.fcgi?db=pubmed&amp;cmd=Search&amp;itool=pubmed_Abstract&amp;term=%22Soltani+A%22%5bAuthor%5d" TargetMode="External"/><Relationship Id="rId4" Type="http://schemas.openxmlformats.org/officeDocument/2006/relationships/image" Target="../media/image3.emf"/><Relationship Id="rId9" Type="http://schemas.openxmlformats.org/officeDocument/2006/relationships/hyperlink" Target="http://www.ncbi.nlm.nih.gov/entrez/query.fcgi?db=pubmed&amp;cmd=Search&amp;itool=pubmed_Abstract&amp;term=%22Bastanhagh+MH%22%5bAuthor%5d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db=pubmed&amp;cmd=Search&amp;itool=pubmed_Abstract&amp;term=%22Pajouhi+M%22%5bAuthor%5d" TargetMode="External"/><Relationship Id="rId3" Type="http://schemas.openxmlformats.org/officeDocument/2006/relationships/oleObject" Target="../embeddings/oleObject4.bin"/><Relationship Id="rId7" Type="http://schemas.openxmlformats.org/officeDocument/2006/relationships/hyperlink" Target="http://www.ncbi.nlm.nih.gov/entrez/query.fcgi?db=pubmed&amp;cmd=Search&amp;itool=pubmed_Abstract&amp;term=%22Mojtahedi+A%22%5bAuthor%5d" TargetMode="External"/><Relationship Id="rId12" Type="http://schemas.openxmlformats.org/officeDocument/2006/relationships/hyperlink" Target="http://www.ncbi.nlm.nih.gov/entrez/query.fcgi?db=pubmed&amp;cmd=Search&amp;itool=pubmed_Abstract&amp;term=%22Dashti+R%22%5bAuthor%5d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hyperlink" Target="http://www.ncbi.nlm.nih.gov/entrez/query.fcgi?db=pubmed&amp;cmd=Search&amp;itool=pubmed_Abstract&amp;term=%22Hossein-Nezhad+A%22%5bAuthor%5d" TargetMode="External"/><Relationship Id="rId11" Type="http://schemas.openxmlformats.org/officeDocument/2006/relationships/hyperlink" Target="http://www.ncbi.nlm.nih.gov/entrez/query.fcgi?db=pubmed&amp;cmd=Search&amp;itool=pubmed_Abstract&amp;term=%22Mirfezi+SZ%22%5bAuthor%5d" TargetMode="External"/><Relationship Id="rId5" Type="http://schemas.openxmlformats.org/officeDocument/2006/relationships/hyperlink" Target="http://www.ncbi.nlm.nih.gov/entrez/query.fcgi?db=pubmed&amp;cmd=Search&amp;itool=pubmed_Abstract&amp;term=%22Larijani+B%22%5bAuthor%5d" TargetMode="External"/><Relationship Id="rId10" Type="http://schemas.openxmlformats.org/officeDocument/2006/relationships/hyperlink" Target="http://www.ncbi.nlm.nih.gov/entrez/query.fcgi?db=pubmed&amp;cmd=Search&amp;itool=pubmed_Abstract&amp;term=%22Soltani+A%22%5bAuthor%5d" TargetMode="External"/><Relationship Id="rId4" Type="http://schemas.openxmlformats.org/officeDocument/2006/relationships/image" Target="../media/image4.emf"/><Relationship Id="rId9" Type="http://schemas.openxmlformats.org/officeDocument/2006/relationships/hyperlink" Target="http://www.ncbi.nlm.nih.gov/entrez/query.fcgi?db=pubmed&amp;cmd=Search&amp;itool=pubmed_Abstract&amp;term=%22Bastanhagh+MH%22%5bAuthor%5d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db=pubmed&amp;cmd=Search&amp;itool=pubmed_Abstract&amp;term=%22Pajouhi+M%22%5bAuthor%5d" TargetMode="External"/><Relationship Id="rId3" Type="http://schemas.openxmlformats.org/officeDocument/2006/relationships/oleObject" Target="../embeddings/oleObject5.bin"/><Relationship Id="rId7" Type="http://schemas.openxmlformats.org/officeDocument/2006/relationships/hyperlink" Target="http://www.ncbi.nlm.nih.gov/entrez/query.fcgi?db=pubmed&amp;cmd=Search&amp;itool=pubmed_Abstract&amp;term=%22Mojtahedi+A%22%5bAuthor%5d" TargetMode="External"/><Relationship Id="rId12" Type="http://schemas.openxmlformats.org/officeDocument/2006/relationships/hyperlink" Target="http://www.ncbi.nlm.nih.gov/entrez/query.fcgi?db=pubmed&amp;cmd=Search&amp;itool=pubmed_Abstract&amp;term=%22Dashti+R%22%5bAuthor%5d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hyperlink" Target="http://www.ncbi.nlm.nih.gov/entrez/query.fcgi?db=pubmed&amp;cmd=Search&amp;itool=pubmed_Abstract&amp;term=%22Hossein-Nezhad+A%22%5bAuthor%5d" TargetMode="External"/><Relationship Id="rId11" Type="http://schemas.openxmlformats.org/officeDocument/2006/relationships/hyperlink" Target="http://www.ncbi.nlm.nih.gov/entrez/query.fcgi?db=pubmed&amp;cmd=Search&amp;itool=pubmed_Abstract&amp;term=%22Mirfezi+SZ%22%5bAuthor%5d" TargetMode="External"/><Relationship Id="rId5" Type="http://schemas.openxmlformats.org/officeDocument/2006/relationships/hyperlink" Target="http://www.ncbi.nlm.nih.gov/entrez/query.fcgi?db=pubmed&amp;cmd=Search&amp;itool=pubmed_Abstract&amp;term=%22Larijani+B%22%5bAuthor%5d" TargetMode="External"/><Relationship Id="rId10" Type="http://schemas.openxmlformats.org/officeDocument/2006/relationships/hyperlink" Target="http://www.ncbi.nlm.nih.gov/entrez/query.fcgi?db=pubmed&amp;cmd=Search&amp;itool=pubmed_Abstract&amp;term=%22Soltani+A%22%5bAuthor%5d" TargetMode="External"/><Relationship Id="rId4" Type="http://schemas.openxmlformats.org/officeDocument/2006/relationships/image" Target="../media/image5.emf"/><Relationship Id="rId9" Type="http://schemas.openxmlformats.org/officeDocument/2006/relationships/hyperlink" Target="http://www.ncbi.nlm.nih.gov/entrez/query.fcgi?db=pubmed&amp;cmd=Search&amp;itool=pubmed_Abstract&amp;term=%22Bastanhagh+MH%22%5bAuthor%5d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cbi.nlm.nih.gov/entrez/query.fcgi?db=pubmed&amp;cmd=Search&amp;itool=pubmed_Abstract&amp;term=%22Pajouhi+M%22%5bAuthor%5d" TargetMode="External"/><Relationship Id="rId3" Type="http://schemas.openxmlformats.org/officeDocument/2006/relationships/oleObject" Target="../embeddings/oleObject6.bin"/><Relationship Id="rId7" Type="http://schemas.openxmlformats.org/officeDocument/2006/relationships/hyperlink" Target="http://www.ncbi.nlm.nih.gov/entrez/query.fcgi?db=pubmed&amp;cmd=Search&amp;itool=pubmed_Abstract&amp;term=%22Mojtahedi+A%22%5bAuthor%5d" TargetMode="External"/><Relationship Id="rId12" Type="http://schemas.openxmlformats.org/officeDocument/2006/relationships/hyperlink" Target="http://www.ncbi.nlm.nih.gov/entrez/query.fcgi?db=pubmed&amp;cmd=Search&amp;itool=pubmed_Abstract&amp;term=%22Dashti+R%22%5bAuthor%5d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hyperlink" Target="http://www.ncbi.nlm.nih.gov/entrez/query.fcgi?db=pubmed&amp;cmd=Search&amp;itool=pubmed_Abstract&amp;term=%22Hossein-Nezhad+A%22%5bAuthor%5d" TargetMode="External"/><Relationship Id="rId11" Type="http://schemas.openxmlformats.org/officeDocument/2006/relationships/hyperlink" Target="http://www.ncbi.nlm.nih.gov/entrez/query.fcgi?db=pubmed&amp;cmd=Search&amp;itool=pubmed_Abstract&amp;term=%22Mirfezi+SZ%22%5bAuthor%5d" TargetMode="External"/><Relationship Id="rId5" Type="http://schemas.openxmlformats.org/officeDocument/2006/relationships/hyperlink" Target="http://www.ncbi.nlm.nih.gov/entrez/query.fcgi?db=pubmed&amp;cmd=Search&amp;itool=pubmed_Abstract&amp;term=%22Larijani+B%22%5bAuthor%5d" TargetMode="External"/><Relationship Id="rId10" Type="http://schemas.openxmlformats.org/officeDocument/2006/relationships/hyperlink" Target="http://www.ncbi.nlm.nih.gov/entrez/query.fcgi?db=pubmed&amp;cmd=Search&amp;itool=pubmed_Abstract&amp;term=%22Soltani+A%22%5bAuthor%5d" TargetMode="External"/><Relationship Id="rId4" Type="http://schemas.openxmlformats.org/officeDocument/2006/relationships/image" Target="../media/image6.emf"/><Relationship Id="rId9" Type="http://schemas.openxmlformats.org/officeDocument/2006/relationships/hyperlink" Target="http://www.ncbi.nlm.nih.gov/entrez/query.fcgi?db=pubmed&amp;cmd=Search&amp;itool=pubmed_Abstract&amp;term=%22Bastanhagh+MH%22%5bAuthor%5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Medical symposium</a:t>
            </a:r>
            <a:br>
              <a:rPr lang="en-US" sz="3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smtClean="0">
                <a:solidFill>
                  <a:srgbClr val="FFFF00"/>
                </a:solidFill>
              </a:rPr>
              <a:t>Osteoporosis</a:t>
            </a:r>
            <a:endParaRPr lang="en-US" sz="67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191000"/>
            <a:ext cx="7162800" cy="1752600"/>
          </a:xfrm>
        </p:spPr>
        <p:txBody>
          <a:bodyPr>
            <a:normAutofit/>
          </a:bodyPr>
          <a:lstStyle/>
          <a:p>
            <a:pPr marL="274320" lvl="0" indent="-27432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FFFFFF"/>
              </a:buClr>
              <a:buSzPct val="65000"/>
              <a:defRPr/>
            </a:pPr>
            <a:r>
              <a:rPr lang="en-US" sz="2400" kern="0" dirty="0">
                <a:solidFill>
                  <a:srgbClr val="FFFFFF"/>
                </a:solidFill>
                <a:latin typeface="Arial"/>
                <a:cs typeface="Arial"/>
              </a:rPr>
              <a:t>Research Institute for Endocrine sciences</a:t>
            </a:r>
          </a:p>
          <a:p>
            <a:pPr marL="274320" lvl="0" indent="-27432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FFFFFF"/>
              </a:buClr>
              <a:buSzPct val="65000"/>
              <a:defRPr/>
            </a:pPr>
            <a:r>
              <a:rPr lang="en-US" sz="2400" kern="0" dirty="0" err="1">
                <a:solidFill>
                  <a:srgbClr val="FFFFFF"/>
                </a:solidFill>
                <a:latin typeface="Arial"/>
                <a:cs typeface="Arial"/>
              </a:rPr>
              <a:t>Shahid</a:t>
            </a:r>
            <a:r>
              <a:rPr lang="en-US" sz="2400" kern="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400" kern="0" dirty="0" err="1">
                <a:solidFill>
                  <a:srgbClr val="FFFFFF"/>
                </a:solidFill>
                <a:latin typeface="Arial"/>
                <a:cs typeface="Arial"/>
              </a:rPr>
              <a:t>Beheshti</a:t>
            </a:r>
            <a:r>
              <a:rPr lang="en-US" sz="2400" kern="0" dirty="0">
                <a:solidFill>
                  <a:srgbClr val="FFFFFF"/>
                </a:solidFill>
                <a:latin typeface="Arial"/>
                <a:cs typeface="Arial"/>
              </a:rPr>
              <a:t> University of medical sciences </a:t>
            </a:r>
          </a:p>
          <a:p>
            <a:pPr marL="274320" lvl="0" indent="-27432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FFFFFF"/>
              </a:buClr>
              <a:buSzPct val="65000"/>
              <a:defRPr/>
            </a:pPr>
            <a:r>
              <a:rPr lang="en-US" sz="2400" kern="0" dirty="0" smtClean="0">
                <a:solidFill>
                  <a:srgbClr val="FFFFFF"/>
                </a:solidFill>
                <a:latin typeface="Arial"/>
                <a:cs typeface="Arial"/>
              </a:rPr>
              <a:t>janurary11</a:t>
            </a:r>
            <a:r>
              <a:rPr lang="en-US" sz="2400" kern="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en-US" sz="2400" kern="0" dirty="0" smtClean="0">
                <a:solidFill>
                  <a:srgbClr val="FFFFFF"/>
                </a:solidFill>
                <a:latin typeface="Arial"/>
                <a:cs typeface="Arial"/>
              </a:rPr>
              <a:t>2018</a:t>
            </a:r>
            <a:endParaRPr lang="en-US" sz="2400" kern="0" dirty="0">
              <a:solidFill>
                <a:srgbClr val="FFFFFF"/>
              </a:solidFill>
              <a:latin typeface="Arial"/>
              <a:cs typeface="Arial"/>
            </a:endParaRPr>
          </a:p>
          <a:p>
            <a:pPr marL="274320" lvl="0" indent="-274320" eaLnBrk="0" fontAlgn="base" hangingPunct="0">
              <a:lnSpc>
                <a:spcPct val="80000"/>
              </a:lnSpc>
              <a:spcAft>
                <a:spcPct val="0"/>
              </a:spcAft>
              <a:buClr>
                <a:srgbClr val="FFFFFF"/>
              </a:buClr>
              <a:buSzPct val="65000"/>
              <a:defRPr/>
            </a:pPr>
            <a:r>
              <a:rPr lang="en-US" sz="2400" kern="0" dirty="0">
                <a:solidFill>
                  <a:srgbClr val="FFFFFF"/>
                </a:solidFill>
                <a:latin typeface="Arial"/>
                <a:cs typeface="Arial"/>
              </a:rPr>
              <a:t>Tehran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95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smtClean="0">
                <a:cs typeface="Times New Roman" pitchFamily="18" charset="0"/>
              </a:rPr>
              <a:t>Iranian Multicenter Osteoporosis Study &gt; 50 Y</a:t>
            </a:r>
          </a:p>
        </p:txBody>
      </p:sp>
      <p:graphicFrame>
        <p:nvGraphicFramePr>
          <p:cNvPr id="1631235" name="Group 3"/>
          <p:cNvGraphicFramePr>
            <a:graphicFrameLocks noGrp="1"/>
          </p:cNvGraphicFramePr>
          <p:nvPr>
            <p:ph type="tbl" idx="1"/>
          </p:nvPr>
        </p:nvGraphicFramePr>
        <p:xfrm>
          <a:off x="828675" y="1125538"/>
          <a:ext cx="7847013" cy="5632450"/>
        </p:xfrm>
        <a:graphic>
          <a:graphicData uri="http://schemas.openxmlformats.org/drawingml/2006/table">
            <a:tbl>
              <a:tblPr/>
              <a:tblGrid>
                <a:gridCol w="2878138"/>
                <a:gridCol w="1654175"/>
                <a:gridCol w="1746250"/>
                <a:gridCol w="1568450"/>
              </a:tblGrid>
              <a:tr h="14463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Sample size (F/M=1)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Lumbar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(%)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Femur neck (%)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Booshehr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Mashhad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Shiraz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18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Tabriz 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20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Tehran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350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391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 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F=20%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M=6%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F=5%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</a:rPr>
                        <a:t>M=1%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433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Outcome Measurement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49763"/>
          </a:xfrm>
        </p:spPr>
        <p:txBody>
          <a:bodyPr/>
          <a:lstStyle/>
          <a:p>
            <a:r>
              <a:rPr lang="en-US" sz="4800" b="1"/>
              <a:t>BMD</a:t>
            </a:r>
          </a:p>
          <a:p>
            <a:endParaRPr lang="en-US" sz="4800" b="1"/>
          </a:p>
          <a:p>
            <a:r>
              <a:rPr lang="en-US" sz="4800" b="1"/>
              <a:t>Fracture</a:t>
            </a: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762000" y="1447800"/>
            <a:ext cx="7620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7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Type of Fracture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21163"/>
          </a:xfrm>
        </p:spPr>
        <p:txBody>
          <a:bodyPr/>
          <a:lstStyle/>
          <a:p>
            <a:r>
              <a:rPr lang="en-US" sz="4000" b="1" dirty="0"/>
              <a:t>Vertebral </a:t>
            </a:r>
            <a:r>
              <a:rPr lang="en-US" sz="4000" b="1" dirty="0" err="1"/>
              <a:t>Fx</a:t>
            </a:r>
            <a:endParaRPr lang="en-US" sz="4000" b="1" dirty="0"/>
          </a:p>
          <a:p>
            <a:endParaRPr lang="en-US" sz="4000" b="1" dirty="0"/>
          </a:p>
          <a:p>
            <a:r>
              <a:rPr lang="en-US" sz="4000" b="1" dirty="0"/>
              <a:t>Non vertebral </a:t>
            </a:r>
            <a:r>
              <a:rPr lang="en-US" sz="4000" b="1" dirty="0" err="1"/>
              <a:t>Fx</a:t>
            </a:r>
            <a:r>
              <a:rPr lang="en-US" sz="4000" b="1" dirty="0"/>
              <a:t>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Hip FX</a:t>
            </a:r>
            <a:endParaRPr lang="en-US" sz="4000" b="1" dirty="0"/>
          </a:p>
        </p:txBody>
      </p:sp>
      <p:sp>
        <p:nvSpPr>
          <p:cNvPr id="51204" name="Line 4"/>
          <p:cNvSpPr>
            <a:spLocks noChangeShapeType="1"/>
          </p:cNvSpPr>
          <p:nvPr/>
        </p:nvSpPr>
        <p:spPr bwMode="auto">
          <a:xfrm>
            <a:off x="838200" y="1295400"/>
            <a:ext cx="7543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8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b="1"/>
              <a:t>Prevention vs Treatment</a:t>
            </a:r>
            <a:br>
              <a:rPr lang="en-US" b="1"/>
            </a:br>
            <a:endParaRPr lang="en-US" b="1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305800" cy="5105400"/>
          </a:xfrm>
        </p:spPr>
        <p:txBody>
          <a:bodyPr/>
          <a:lstStyle/>
          <a:p>
            <a:r>
              <a:rPr lang="en-US" b="1"/>
              <a:t>Prevention of further bone loss in subjects who do not have osteoporosis</a:t>
            </a:r>
          </a:p>
          <a:p>
            <a:endParaRPr lang="en-US" b="1"/>
          </a:p>
          <a:p>
            <a:r>
              <a:rPr lang="en-US" b="1"/>
              <a:t>Prevention of new fracture in patients who already have osteoporosis</a:t>
            </a:r>
          </a:p>
          <a:p>
            <a:endParaRPr lang="en-US" b="1"/>
          </a:p>
          <a:p>
            <a:endParaRPr lang="en-US" b="1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685800" y="1066800"/>
            <a:ext cx="784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/>
              <a:t>High Risk vs Low risk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8229600" cy="4525963"/>
          </a:xfrm>
        </p:spPr>
        <p:txBody>
          <a:bodyPr/>
          <a:lstStyle/>
          <a:p>
            <a:r>
              <a:rPr lang="en-US"/>
              <a:t>Osteoporosis with prevalent vertebral Fx</a:t>
            </a:r>
          </a:p>
          <a:p>
            <a:endParaRPr lang="en-US"/>
          </a:p>
          <a:p>
            <a:r>
              <a:rPr lang="en-US"/>
              <a:t>Osteoporosis without  vertebral Fx</a:t>
            </a:r>
          </a:p>
          <a:p>
            <a:endParaRPr lang="en-US"/>
          </a:p>
          <a:p>
            <a:r>
              <a:rPr lang="en-US"/>
              <a:t>Osteopenia without vertebral Fx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122885" name="AutoShape 5"/>
          <p:cNvSpPr>
            <a:spLocks noChangeArrowheads="1"/>
          </p:cNvSpPr>
          <p:nvPr/>
        </p:nvSpPr>
        <p:spPr bwMode="auto">
          <a:xfrm rot="10800000">
            <a:off x="7924800" y="1905000"/>
            <a:ext cx="1057275" cy="2971800"/>
          </a:xfrm>
          <a:prstGeom prst="triangle">
            <a:avLst>
              <a:gd name="adj" fmla="val 50000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7680325" y="3937000"/>
            <a:ext cx="4127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prstClr val="white"/>
                </a:solidFill>
              </a:rPr>
              <a:t>-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7467600" y="1905000"/>
            <a:ext cx="481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prstClr val="white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24434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 for </a:t>
            </a:r>
            <a:r>
              <a:rPr lang="en-US" dirty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FF00"/>
                </a:solidFill>
              </a:rPr>
              <a:t>reatment</a:t>
            </a:r>
            <a:r>
              <a:rPr lang="en-US" dirty="0" smtClean="0"/>
              <a:t> </a:t>
            </a:r>
            <a:r>
              <a:rPr lang="en-US" dirty="0"/>
              <a:t>trials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aged </a:t>
            </a:r>
            <a:r>
              <a:rPr lang="en-US" dirty="0"/>
              <a:t>60 and </a:t>
            </a:r>
            <a:r>
              <a:rPr lang="en-US" dirty="0" smtClean="0"/>
              <a:t>older, </a:t>
            </a:r>
            <a:r>
              <a:rPr lang="en-US" dirty="0"/>
              <a:t>at least five years postmenopausal, who have a lumbar spine T-score -2.0 or below and/or one or more fragility fractures of the </a:t>
            </a:r>
            <a:r>
              <a:rPr lang="en-US" dirty="0" smtClean="0"/>
              <a:t>spine</a:t>
            </a:r>
          </a:p>
          <a:p>
            <a:r>
              <a:rPr lang="en-US" dirty="0" smtClean="0"/>
              <a:t>Treatment </a:t>
            </a:r>
            <a:r>
              <a:rPr lang="en-US" dirty="0"/>
              <a:t>studies are done over at least three years and must show at least a trend (p&lt;0.2) in reduction in fracture </a:t>
            </a:r>
            <a:r>
              <a:rPr lang="en-US" dirty="0" smtClean="0"/>
              <a:t>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44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Guideline for </a:t>
            </a:r>
            <a:r>
              <a:rPr lang="en-US" dirty="0" smtClean="0">
                <a:solidFill>
                  <a:srgbClr val="FFFF00"/>
                </a:solidFill>
              </a:rPr>
              <a:t>Prevention </a:t>
            </a:r>
            <a:r>
              <a:rPr lang="en-US" dirty="0" smtClean="0"/>
              <a:t>trials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</a:t>
            </a:r>
            <a:r>
              <a:rPr lang="en-US" dirty="0" smtClean="0"/>
              <a:t>mbulatory </a:t>
            </a:r>
            <a:r>
              <a:rPr lang="en-US" dirty="0"/>
              <a:t>outpatient women who are one to two years postmenopausal, age 45 or older, and do not have osteoporosis (defined by the US Food and Drug Administration as lumbar spine T-score -2.0 or less and/or one or more fragility fractures of the spine) or </a:t>
            </a:r>
            <a:r>
              <a:rPr lang="en-US" dirty="0" err="1"/>
              <a:t>ovariectomized</a:t>
            </a:r>
            <a:r>
              <a:rPr lang="en-US" dirty="0"/>
              <a:t> women with an elevated follicle stimulating hormone (FSH) level and low serum </a:t>
            </a:r>
            <a:r>
              <a:rPr lang="en-US" dirty="0" smtClean="0"/>
              <a:t>estradiol</a:t>
            </a:r>
            <a:endParaRPr lang="en-US" dirty="0"/>
          </a:p>
          <a:p>
            <a:r>
              <a:rPr lang="en-US" dirty="0"/>
              <a:t>Studies should be at least two years duration, randomized, double-blind, placebo-controlled with multiple dosing arms, and of sufficient sample size to evaluate safety and </a:t>
            </a:r>
            <a:r>
              <a:rPr lang="en-US" dirty="0" smtClean="0"/>
              <a:t>efficacy</a:t>
            </a:r>
          </a:p>
          <a:p>
            <a:r>
              <a:rPr lang="en-US" dirty="0" smtClean="0"/>
              <a:t>Once </a:t>
            </a:r>
            <a:r>
              <a:rPr lang="en-US" dirty="0"/>
              <a:t>a drug has been shown to reduce fracture risk, then demonstration of preservation or enhancement of BMD is a sufficient efficacy endpoint in a prevention </a:t>
            </a:r>
            <a:r>
              <a:rPr lang="en-US" dirty="0" smtClean="0"/>
              <a:t>trial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0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0"/>
            <a:ext cx="822960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Fracture risk prediction       Dr. </a:t>
            </a:r>
            <a:r>
              <a:rPr lang="en-US" dirty="0" smtClean="0"/>
              <a:t>Hosseinpanah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Treat </a:t>
            </a:r>
            <a:r>
              <a:rPr lang="en-US" dirty="0"/>
              <a:t>to target </a:t>
            </a:r>
            <a:r>
              <a:rPr lang="en-US" dirty="0" smtClean="0"/>
              <a:t>strategy        </a:t>
            </a:r>
            <a:r>
              <a:rPr lang="en-US" dirty="0" err="1" smtClean="0"/>
              <a:t>Dr.Hashemipoor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Combination therapy           Dr. </a:t>
            </a:r>
            <a:r>
              <a:rPr lang="en-US" dirty="0" err="1" smtClean="0"/>
              <a:t>Malek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  <a:r>
              <a:rPr lang="en-US" dirty="0" smtClean="0"/>
              <a:t>             Break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F/U of osteoporotic </a:t>
            </a:r>
            <a:r>
              <a:rPr lang="en-US" dirty="0" err="1" smtClean="0"/>
              <a:t>pts</a:t>
            </a:r>
            <a:r>
              <a:rPr lang="en-US" dirty="0" smtClean="0"/>
              <a:t>       </a:t>
            </a:r>
            <a:r>
              <a:rPr lang="en-US" dirty="0" err="1" smtClean="0"/>
              <a:t>Dr.Soltani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Case Studies                          All panel </a:t>
            </a:r>
            <a:r>
              <a:rPr lang="en-US" dirty="0" err="1" smtClean="0"/>
              <a:t>memberes</a:t>
            </a:r>
            <a:r>
              <a:rPr lang="en-US" dirty="0" smtClean="0"/>
              <a:t>                                                  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1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026"/>
          <p:cNvSpPr>
            <a:spLocks noChangeArrowheads="1"/>
          </p:cNvSpPr>
          <p:nvPr/>
        </p:nvSpPr>
        <p:spPr bwMode="auto">
          <a:xfrm>
            <a:off x="1447800" y="609600"/>
            <a:ext cx="5867400" cy="1219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0000"/>
              </a:gs>
              <a:gs pos="100000">
                <a:srgbClr val="820000"/>
              </a:gs>
            </a:gsLst>
            <a:lin ang="5400000" scaled="1"/>
          </a:gradFill>
          <a:ln w="57150">
            <a:solidFill>
              <a:srgbClr val="66FF33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66FF33"/>
                </a:solidFill>
              </a:rPr>
              <a:t>Definition</a:t>
            </a:r>
          </a:p>
        </p:txBody>
      </p:sp>
      <p:sp>
        <p:nvSpPr>
          <p:cNvPr id="368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1219200" y="2438400"/>
            <a:ext cx="7924800" cy="41148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solidFill>
                  <a:srgbClr val="FFFF00"/>
                </a:solidFill>
              </a:rPr>
              <a:t>Low bone mass</a:t>
            </a:r>
          </a:p>
          <a:p>
            <a:pPr eaLnBrk="1" hangingPunct="1"/>
            <a:r>
              <a:rPr lang="en-US" sz="4000" b="1" dirty="0" err="1" smtClean="0"/>
              <a:t>Microarchitectural</a:t>
            </a:r>
            <a:r>
              <a:rPr lang="en-US" sz="4000" b="1" dirty="0" smtClean="0"/>
              <a:t> deterioration</a:t>
            </a:r>
          </a:p>
          <a:p>
            <a:pPr eaLnBrk="1" hangingPunct="1"/>
            <a:r>
              <a:rPr lang="en-US" sz="4000" b="1" dirty="0" smtClean="0"/>
              <a:t>Susceptibility to fracture</a:t>
            </a:r>
          </a:p>
        </p:txBody>
      </p:sp>
      <p:sp>
        <p:nvSpPr>
          <p:cNvPr id="36869" name="Line 1029"/>
          <p:cNvSpPr>
            <a:spLocks noChangeShapeType="1"/>
          </p:cNvSpPr>
          <p:nvPr/>
        </p:nvSpPr>
        <p:spPr bwMode="auto">
          <a:xfrm>
            <a:off x="304800" y="533400"/>
            <a:ext cx="0" cy="60960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6870" name="Line 1030"/>
          <p:cNvSpPr>
            <a:spLocks noChangeShapeType="1"/>
          </p:cNvSpPr>
          <p:nvPr/>
        </p:nvSpPr>
        <p:spPr bwMode="auto">
          <a:xfrm>
            <a:off x="457200" y="914400"/>
            <a:ext cx="0" cy="55626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6871" name="Line 1031"/>
          <p:cNvSpPr>
            <a:spLocks noChangeShapeType="1"/>
          </p:cNvSpPr>
          <p:nvPr/>
        </p:nvSpPr>
        <p:spPr bwMode="auto">
          <a:xfrm>
            <a:off x="609600" y="1219200"/>
            <a:ext cx="0" cy="48768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6872" name="Line 1032"/>
          <p:cNvSpPr>
            <a:spLocks noChangeShapeType="1"/>
          </p:cNvSpPr>
          <p:nvPr/>
        </p:nvSpPr>
        <p:spPr bwMode="auto">
          <a:xfrm flipV="1">
            <a:off x="990600" y="6019800"/>
            <a:ext cx="71628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6873" name="Line 1033"/>
          <p:cNvSpPr>
            <a:spLocks noChangeShapeType="1"/>
          </p:cNvSpPr>
          <p:nvPr/>
        </p:nvSpPr>
        <p:spPr bwMode="auto">
          <a:xfrm flipV="1">
            <a:off x="1447800" y="6172200"/>
            <a:ext cx="62484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6874" name="Line 1034"/>
          <p:cNvSpPr>
            <a:spLocks noChangeShapeType="1"/>
          </p:cNvSpPr>
          <p:nvPr/>
        </p:nvSpPr>
        <p:spPr bwMode="auto">
          <a:xfrm>
            <a:off x="1752600" y="6324600"/>
            <a:ext cx="5638800" cy="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129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1447800"/>
            <a:ext cx="9144000" cy="487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tabLst>
                <a:tab pos="4343400" algn="l"/>
              </a:tabLst>
            </a:pPr>
            <a:r>
              <a:rPr lang="en-US" sz="3100" dirty="0">
                <a:solidFill>
                  <a:srgbClr val="FAFD00"/>
                </a:solidFill>
              </a:rPr>
              <a:t>     </a:t>
            </a:r>
            <a:endParaRPr lang="en-US" sz="3100" b="1" dirty="0">
              <a:solidFill>
                <a:srgbClr val="FFFF00"/>
              </a:solidFill>
            </a:endParaRPr>
          </a:p>
          <a:p>
            <a:pPr marL="342900" indent="-342900">
              <a:spcBef>
                <a:spcPct val="20000"/>
              </a:spcBef>
              <a:tabLst>
                <a:tab pos="4343400" algn="l"/>
              </a:tabLst>
            </a:pPr>
            <a:r>
              <a:rPr lang="en-US" sz="3100" b="1" dirty="0">
                <a:solidFill>
                  <a:srgbClr val="FFFF00"/>
                </a:solidFill>
              </a:rPr>
              <a:t>	</a:t>
            </a:r>
            <a:r>
              <a:rPr lang="en-US" sz="3100" dirty="0">
                <a:solidFill>
                  <a:srgbClr val="FFFF00"/>
                </a:solidFill>
              </a:rPr>
              <a:t>Diagnostic criteria</a:t>
            </a:r>
            <a:r>
              <a:rPr lang="en-US" sz="3100" b="1" dirty="0">
                <a:solidFill>
                  <a:srgbClr val="FFFF00"/>
                </a:solidFill>
              </a:rPr>
              <a:t>	         </a:t>
            </a:r>
            <a:r>
              <a:rPr lang="en-US" sz="3100" dirty="0">
                <a:solidFill>
                  <a:srgbClr val="FFFF00"/>
                </a:solidFill>
              </a:rPr>
              <a:t>Classification</a:t>
            </a:r>
            <a:r>
              <a:rPr lang="en-US" sz="3100" b="1" dirty="0">
                <a:solidFill>
                  <a:srgbClr val="FAFD00"/>
                </a:solidFill>
              </a:rPr>
              <a:t>	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tabLst>
                <a:tab pos="4343400" algn="l"/>
              </a:tabLst>
            </a:pPr>
            <a:r>
              <a:rPr lang="en-US" sz="2800" dirty="0">
                <a:solidFill>
                  <a:srgbClr val="F8F8F8"/>
                </a:solidFill>
              </a:rPr>
              <a:t>	T is above or equal to -1 	          Normal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tabLst>
                <a:tab pos="4343400" algn="l"/>
              </a:tabLst>
            </a:pPr>
            <a:r>
              <a:rPr lang="en-US" sz="2800" dirty="0">
                <a:solidFill>
                  <a:srgbClr val="F8F8F8"/>
                </a:solidFill>
              </a:rPr>
              <a:t>	T is between -1 and -2.5	          Osteopenia 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tabLst>
                <a:tab pos="4343400" algn="l"/>
              </a:tabLst>
            </a:pPr>
            <a:r>
              <a:rPr lang="en-US" sz="2800" dirty="0">
                <a:solidFill>
                  <a:srgbClr val="F8F8F8"/>
                </a:solidFill>
              </a:rPr>
              <a:t>	</a:t>
            </a:r>
            <a:r>
              <a:rPr lang="en-US" sz="2800" dirty="0">
                <a:solidFill>
                  <a:prstClr val="white"/>
                </a:solidFill>
              </a:rPr>
              <a:t>T </a:t>
            </a:r>
            <a:r>
              <a:rPr lang="en-US" sz="2800" dirty="0">
                <a:solidFill>
                  <a:prstClr val="white"/>
                </a:solidFill>
                <a:sym typeface="Symbol" pitchFamily="18" charset="2"/>
              </a:rPr>
              <a:t>is </a:t>
            </a:r>
            <a:r>
              <a:rPr lang="en-US" sz="2800" dirty="0">
                <a:solidFill>
                  <a:prstClr val="white"/>
                </a:solidFill>
              </a:rPr>
              <a:t>-2.5 or lower	          Osteoporosis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tabLst>
                <a:tab pos="4343400" algn="l"/>
              </a:tabLst>
            </a:pPr>
            <a:r>
              <a:rPr lang="en-US" sz="2800" dirty="0">
                <a:solidFill>
                  <a:prstClr val="white"/>
                </a:solidFill>
              </a:rPr>
              <a:t>	T </a:t>
            </a:r>
            <a:r>
              <a:rPr lang="en-US" sz="2800" dirty="0">
                <a:solidFill>
                  <a:prstClr val="white"/>
                </a:solidFill>
                <a:sym typeface="Symbol" pitchFamily="18" charset="2"/>
              </a:rPr>
              <a:t>is </a:t>
            </a:r>
            <a:r>
              <a:rPr lang="en-US" sz="2800" dirty="0">
                <a:solidFill>
                  <a:prstClr val="white"/>
                </a:solidFill>
              </a:rPr>
              <a:t>-2.5 or lower + fragility </a:t>
            </a:r>
            <a:r>
              <a:rPr lang="en-US" sz="2800" dirty="0" err="1">
                <a:solidFill>
                  <a:prstClr val="white"/>
                </a:solidFill>
              </a:rPr>
              <a:t>Fx</a:t>
            </a:r>
            <a:r>
              <a:rPr lang="en-US" sz="2800" dirty="0">
                <a:solidFill>
                  <a:prstClr val="white"/>
                </a:solidFill>
              </a:rPr>
              <a:t>     Severe or establish-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tabLst>
                <a:tab pos="4343400" algn="l"/>
              </a:tabLst>
            </a:pPr>
            <a:r>
              <a:rPr lang="en-US" sz="2800" dirty="0">
                <a:solidFill>
                  <a:prstClr val="white"/>
                </a:solidFill>
              </a:rPr>
              <a:t>                                                           -</a:t>
            </a:r>
            <a:r>
              <a:rPr lang="en-US" sz="2800" dirty="0" err="1">
                <a:solidFill>
                  <a:prstClr val="white"/>
                </a:solidFill>
              </a:rPr>
              <a:t>ed</a:t>
            </a:r>
            <a:r>
              <a:rPr lang="en-US" sz="2800" dirty="0">
                <a:solidFill>
                  <a:prstClr val="white"/>
                </a:solidFill>
              </a:rPr>
              <a:t> osteoporosis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tabLst>
                <a:tab pos="4343400" algn="l"/>
              </a:tabLst>
            </a:pPr>
            <a:r>
              <a:rPr lang="en-US" sz="2800" dirty="0">
                <a:solidFill>
                  <a:prstClr val="white"/>
                </a:solidFill>
              </a:rPr>
              <a:t>.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228600" y="2590800"/>
            <a:ext cx="8610600" cy="4038600"/>
          </a:xfrm>
          <a:prstGeom prst="rect">
            <a:avLst/>
          </a:prstGeom>
          <a:noFill/>
          <a:ln w="57150">
            <a:solidFill>
              <a:srgbClr val="F8F8F8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>
          <a:xfrm>
            <a:off x="935038" y="593725"/>
            <a:ext cx="728821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WHO Criteria for Diagnosis of Bone Status</a:t>
            </a:r>
          </a:p>
        </p:txBody>
      </p:sp>
    </p:spTree>
    <p:extLst>
      <p:ext uri="{BB962C8B-B14F-4D97-AF65-F5344CB8AC3E}">
        <p14:creationId xmlns:p14="http://schemas.microsoft.com/office/powerpoint/2010/main" val="356372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533400"/>
            <a:ext cx="6096000" cy="1143000"/>
          </a:xfrm>
          <a:noFill/>
        </p:spPr>
        <p:txBody>
          <a:bodyPr lIns="90488" tIns="44450" rIns="90488" bIns="44450"/>
          <a:lstStyle/>
          <a:p>
            <a:r>
              <a:rPr lang="en-US" dirty="0" smtClean="0"/>
              <a:t>Standard Scores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362200"/>
            <a:ext cx="9144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4000" b="1" smtClean="0">
                <a:solidFill>
                  <a:schemeClr val="tx2"/>
                </a:solidFill>
              </a:rPr>
              <a:t> </a:t>
            </a:r>
            <a:r>
              <a:rPr lang="en-US" b="1" smtClean="0">
                <a:solidFill>
                  <a:srgbClr val="FFFF00"/>
                </a:solidFill>
              </a:rPr>
              <a:t>(1) Z – Score</a:t>
            </a:r>
            <a:r>
              <a:rPr lang="en-US" b="1" smtClean="0">
                <a:solidFill>
                  <a:schemeClr val="tx2"/>
                </a:solidFill>
              </a:rPr>
              <a:t> : Checked with Age &amp; Sex Matched</a:t>
            </a:r>
          </a:p>
          <a:p>
            <a:pPr>
              <a:buFontTx/>
              <a:buNone/>
            </a:pPr>
            <a:r>
              <a:rPr lang="en-US" b="1" smtClean="0">
                <a:solidFill>
                  <a:schemeClr val="tx2"/>
                </a:solidFill>
              </a:rPr>
              <a:t>   </a:t>
            </a:r>
          </a:p>
          <a:p>
            <a:pPr>
              <a:buFontTx/>
              <a:buNone/>
            </a:pPr>
            <a:endParaRPr lang="en-US" b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endParaRPr lang="en-US" b="1" smtClean="0">
              <a:solidFill>
                <a:schemeClr val="tx2"/>
              </a:solidFill>
            </a:endParaRPr>
          </a:p>
          <a:p>
            <a:pPr>
              <a:buFontTx/>
              <a:buNone/>
            </a:pPr>
            <a:r>
              <a:rPr lang="en-US" b="1" smtClean="0">
                <a:solidFill>
                  <a:schemeClr val="tx2"/>
                </a:solidFill>
              </a:rPr>
              <a:t> </a:t>
            </a:r>
            <a:r>
              <a:rPr lang="en-US" b="1" smtClean="0">
                <a:solidFill>
                  <a:srgbClr val="FFFF00"/>
                </a:solidFill>
              </a:rPr>
              <a:t>(2) T - Score</a:t>
            </a:r>
            <a:r>
              <a:rPr lang="en-US" b="1" smtClean="0">
                <a:solidFill>
                  <a:schemeClr val="tx2"/>
                </a:solidFill>
              </a:rPr>
              <a:t> : Checked with Young Adult</a:t>
            </a:r>
          </a:p>
          <a:p>
            <a:pPr>
              <a:buFontTx/>
              <a:buNone/>
            </a:pPr>
            <a:endParaRPr lang="en-US" b="1" smtClean="0">
              <a:solidFill>
                <a:schemeClr val="tx2"/>
              </a:solidFill>
            </a:endParaRP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6324600" y="3213100"/>
          <a:ext cx="2514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469800" imgH="419040" progId="Equation.3">
                  <p:embed/>
                </p:oleObj>
              </mc:Choice>
              <mc:Fallback>
                <p:oleObj name="Equation" r:id="rId5" imgW="469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213100"/>
                        <a:ext cx="2514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481387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" y="322263"/>
            <a:ext cx="8586788" cy="1125537"/>
          </a:xfrm>
        </p:spPr>
        <p:txBody>
          <a:bodyPr lIns="91440" tIns="45720" rIns="91440" bIns="45720">
            <a:normAutofit fontScale="90000"/>
          </a:bodyPr>
          <a:lstStyle/>
          <a:p>
            <a:pPr eaLnBrk="1" hangingPunct="1"/>
            <a:r>
              <a:rPr lang="en-US" sz="3600" smtClean="0">
                <a:cs typeface="Times New Roman" pitchFamily="18" charset="0"/>
              </a:rPr>
              <a:t>Iranian Multicenter Osteoporosis Study (IMOS), 2000-2006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676400"/>
            <a:ext cx="8640763" cy="4719638"/>
          </a:xfrm>
        </p:spPr>
        <p:txBody>
          <a:bodyPr lIns="91440" tIns="45720" rIns="91440" bIns="45720"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Goals: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olidFill>
                  <a:schemeClr val="tx1"/>
                </a:solidFill>
              </a:rPr>
              <a:t>Define normal BMD in Iran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olidFill>
                  <a:schemeClr val="tx1"/>
                </a:solidFill>
              </a:rPr>
              <a:t>Assess the current Calcium and vit-D status in Iran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olidFill>
                  <a:schemeClr val="tx1"/>
                </a:solidFill>
              </a:rPr>
              <a:t>Deploy preventive measures for osteoporosis and its complications via: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i="1" smtClean="0">
                <a:solidFill>
                  <a:schemeClr val="tx1"/>
                </a:solidFill>
              </a:rPr>
              <a:t>Education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i="1" smtClean="0">
                <a:solidFill>
                  <a:schemeClr val="tx1"/>
                </a:solidFill>
              </a:rPr>
              <a:t>Food fortification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i="1" smtClean="0">
                <a:solidFill>
                  <a:schemeClr val="tx1"/>
                </a:solidFill>
              </a:rPr>
              <a:t>Screening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800" i="1" smtClean="0">
                <a:solidFill>
                  <a:schemeClr val="tx1"/>
                </a:solidFill>
              </a:rPr>
              <a:t>Treatment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solidFill>
                  <a:schemeClr val="tx1"/>
                </a:solidFill>
              </a:rPr>
              <a:t>Establishing osteoporosis clinics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940425" y="4437063"/>
            <a:ext cx="1871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400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164388" y="5734050"/>
            <a:ext cx="1727200" cy="831850"/>
          </a:xfrm>
          <a:prstGeom prst="rect">
            <a:avLst/>
          </a:prstGeom>
          <a:solidFill>
            <a:srgbClr val="FFFF00">
              <a:alpha val="29019"/>
            </a:srgb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lIns="91436" tIns="45718" rIns="91436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i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Sample Size = 6000</a:t>
            </a:r>
          </a:p>
        </p:txBody>
      </p:sp>
      <p:sp>
        <p:nvSpPr>
          <p:cNvPr id="25606" name="Slide Number Placeholder 5"/>
          <p:cNvSpPr txBox="1">
            <a:spLocks noGrp="1"/>
          </p:cNvSpPr>
          <p:nvPr/>
        </p:nvSpPr>
        <p:spPr>
          <a:xfrm>
            <a:off x="7010400" y="655320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5FA98FB-0E5F-417F-A141-B33399BF0102}" type="slidenum">
              <a:rPr lang="ar-SA" sz="1400" b="1" i="1">
                <a:solidFill>
                  <a:srgbClr val="0000FF"/>
                </a:solidFill>
              </a:rPr>
              <a:pPr algn="r">
                <a:defRPr/>
              </a:pPr>
              <a:t>5</a:t>
            </a:fld>
            <a:endParaRPr lang="en-US" sz="1400" b="1" i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934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1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85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85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85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85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85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685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785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885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839200" cy="1219200"/>
          </a:xfrm>
        </p:spPr>
        <p:txBody>
          <a:bodyPr/>
          <a:lstStyle/>
          <a:p>
            <a:pPr rtl="1"/>
            <a:r>
              <a:rPr lang="ar-SA" sz="3200" smtClean="0">
                <a:cs typeface="Titr" pitchFamily="2" charset="-78"/>
              </a:rPr>
              <a:t>شيوع استئوپني در ستون فقرات كمري به تفكيك سن  </a:t>
            </a:r>
            <a:endParaRPr lang="en-US" sz="3200" smtClean="0">
              <a:cs typeface="Titr" pitchFamily="2" charset="-78"/>
            </a:endParaRP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561975" y="1365250"/>
          <a:ext cx="7767638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art" r:id="rId3" imgW="7772408" imgH="4457683" progId="MSGraph.Chart.8">
                  <p:embed followColorScheme="full"/>
                </p:oleObj>
              </mc:Choice>
              <mc:Fallback>
                <p:oleObj name="Chart" r:id="rId3" imgW="7772408" imgH="445768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365250"/>
                        <a:ext cx="7767638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31788" y="5492750"/>
            <a:ext cx="662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prstClr val="white"/>
                </a:solidFill>
                <a:latin typeface="Times New Roman" pitchFamily="18" charset="0"/>
              </a:rPr>
              <a:t>P value=    0.24         0.064       0.86        0.68        1 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30213" y="6022975"/>
            <a:ext cx="7165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prstClr val="white"/>
                </a:solidFill>
                <a:hlinkClick r:id="rId5" tooltip="Click to search for citations by this author."/>
              </a:rPr>
              <a:t>Larijani B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6" tooltip="Click to search for citations by this author."/>
              </a:rPr>
              <a:t>Hossein-Nezhad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7" tooltip="Click to search for citations by this author."/>
              </a:rPr>
              <a:t>Mojtahedi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8" tooltip="Click to search for citations by this author."/>
              </a:rPr>
              <a:t>Pajouhi M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9" tooltip="Click to search for citations by this author."/>
              </a:rPr>
              <a:t>Bastanhagh MH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0" tooltip="Click to search for citations by this author."/>
              </a:rPr>
              <a:t>Soltani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1" tooltip="Click to search for citations by this author."/>
              </a:rPr>
              <a:t>Mirfezi SZ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2" tooltip="Click to search for citations by this author."/>
              </a:rPr>
              <a:t>Dashti R</a:t>
            </a:r>
            <a:r>
              <a:rPr lang="en-US" sz="1200">
                <a:solidFill>
                  <a:prstClr val="white"/>
                </a:solidFill>
              </a:rPr>
              <a:t>.</a:t>
            </a:r>
            <a:br>
              <a:rPr lang="en-US" sz="1200">
                <a:solidFill>
                  <a:prstClr val="white"/>
                </a:solidFill>
              </a:rPr>
            </a:br>
            <a:r>
              <a:rPr lang="en-US" sz="1200">
                <a:solidFill>
                  <a:prstClr val="white"/>
                </a:solidFill>
              </a:rPr>
              <a:t>Normative data of bone Mineral Density in healthy population of Tehran, Iran: a cross sectional study.</a:t>
            </a:r>
            <a:br>
              <a:rPr lang="en-US" sz="1200">
                <a:solidFill>
                  <a:prstClr val="white"/>
                </a:solidFill>
              </a:rPr>
            </a:br>
            <a:r>
              <a:rPr lang="en-US" sz="1200">
                <a:solidFill>
                  <a:prstClr val="white"/>
                </a:solidFill>
              </a:rPr>
              <a:t>BMC Musculoskelet Disord. 2005 Jul 2;6(1):38. </a:t>
            </a:r>
            <a:br>
              <a:rPr lang="en-US" sz="1200">
                <a:solidFill>
                  <a:prstClr val="white"/>
                </a:solidFill>
              </a:rPr>
            </a:br>
            <a:endParaRPr lang="en-US" sz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93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5413"/>
            <a:ext cx="7772400" cy="1143000"/>
          </a:xfrm>
        </p:spPr>
        <p:txBody>
          <a:bodyPr/>
          <a:lstStyle/>
          <a:p>
            <a:pPr rtl="1"/>
            <a:r>
              <a:rPr lang="ar-SA" sz="3200" smtClean="0">
                <a:cs typeface="Titr" pitchFamily="2" charset="-78"/>
              </a:rPr>
              <a:t>شيوع استئوپروز در ستون فقرات كمري به تفكيك سن  </a:t>
            </a:r>
            <a:endParaRPr lang="en-US" sz="3200" smtClean="0">
              <a:cs typeface="Titr" pitchFamily="2" charset="-78"/>
            </a:endParaRP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7388" y="1128713"/>
          <a:ext cx="776763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Chart" r:id="rId3" imgW="7772408" imgH="4457683" progId="MSGraph.Chart.8">
                  <p:embed followColorScheme="full"/>
                </p:oleObj>
              </mc:Choice>
              <mc:Fallback>
                <p:oleObj name="Chart" r:id="rId3" imgW="7772408" imgH="445768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1128713"/>
                        <a:ext cx="776763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7200" y="5014913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prstClr val="white"/>
                </a:solidFill>
                <a:latin typeface="Times New Roman" pitchFamily="18" charset="0"/>
              </a:rPr>
              <a:t>P.value                                 0.46        0.023       0.022 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30213" y="6022975"/>
            <a:ext cx="7165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prstClr val="white"/>
                </a:solidFill>
                <a:hlinkClick r:id="rId5" tooltip="Click to search for citations by this author."/>
              </a:rPr>
              <a:t>Larijani B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6" tooltip="Click to search for citations by this author."/>
              </a:rPr>
              <a:t>Hossein-Nezhad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7" tooltip="Click to search for citations by this author."/>
              </a:rPr>
              <a:t>Mojtahedi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8" tooltip="Click to search for citations by this author."/>
              </a:rPr>
              <a:t>Pajouhi M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9" tooltip="Click to search for citations by this author."/>
              </a:rPr>
              <a:t>Bastanhagh MH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0" tooltip="Click to search for citations by this author."/>
              </a:rPr>
              <a:t>Soltani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1" tooltip="Click to search for citations by this author."/>
              </a:rPr>
              <a:t>Mirfezi SZ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2" tooltip="Click to search for citations by this author."/>
              </a:rPr>
              <a:t>Dashti R</a:t>
            </a:r>
            <a:r>
              <a:rPr lang="en-US" sz="1200">
                <a:solidFill>
                  <a:prstClr val="white"/>
                </a:solidFill>
              </a:rPr>
              <a:t>.</a:t>
            </a:r>
            <a:br>
              <a:rPr lang="en-US" sz="1200">
                <a:solidFill>
                  <a:prstClr val="white"/>
                </a:solidFill>
              </a:rPr>
            </a:br>
            <a:r>
              <a:rPr lang="en-US" sz="1200">
                <a:solidFill>
                  <a:prstClr val="white"/>
                </a:solidFill>
              </a:rPr>
              <a:t>Normative data of bone Mineral Density in healthy population of Tehran, Iran: a cross sectional study.</a:t>
            </a:r>
            <a:br>
              <a:rPr lang="en-US" sz="1200">
                <a:solidFill>
                  <a:prstClr val="white"/>
                </a:solidFill>
              </a:rPr>
            </a:br>
            <a:r>
              <a:rPr lang="en-US" sz="1200">
                <a:solidFill>
                  <a:prstClr val="white"/>
                </a:solidFill>
              </a:rPr>
              <a:t>BMC Musculoskelet Disord. 2005 Jul 2;6(1):38. </a:t>
            </a:r>
            <a:br>
              <a:rPr lang="en-US" sz="1200">
                <a:solidFill>
                  <a:prstClr val="white"/>
                </a:solidFill>
              </a:rPr>
            </a:br>
            <a:endParaRPr lang="en-US" sz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700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pPr rtl="1"/>
            <a:r>
              <a:rPr lang="ar-SA" sz="3200" smtClean="0">
                <a:cs typeface="Titr" pitchFamily="2" charset="-78"/>
              </a:rPr>
              <a:t>شيوع استئوپني در ناحيه فمور به تفكيك سن  </a:t>
            </a:r>
            <a:endParaRPr lang="en-US" sz="3200" smtClean="0">
              <a:cs typeface="Titr" pitchFamily="2" charset="-78"/>
            </a:endParaRP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7388" y="1055688"/>
          <a:ext cx="776763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hart" r:id="rId3" imgW="7772408" imgH="4457683" progId="MSGraph.Chart.8">
                  <p:embed followColorScheme="full"/>
                </p:oleObj>
              </mc:Choice>
              <mc:Fallback>
                <p:oleObj name="Chart" r:id="rId3" imgW="7772408" imgH="445768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1055688"/>
                        <a:ext cx="776763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5300663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prstClr val="white"/>
                </a:solidFill>
                <a:latin typeface="Times New Roman" pitchFamily="18" charset="0"/>
              </a:rPr>
              <a:t>P.value    0.93         0.022       0.02        0.51        0.79 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30213" y="6022975"/>
            <a:ext cx="7165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prstClr val="white"/>
                </a:solidFill>
                <a:hlinkClick r:id="rId5" tooltip="Click to search for citations by this author."/>
              </a:rPr>
              <a:t>Larijani B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6" tooltip="Click to search for citations by this author."/>
              </a:rPr>
              <a:t>Hossein-Nezhad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7" tooltip="Click to search for citations by this author."/>
              </a:rPr>
              <a:t>Mojtahedi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8" tooltip="Click to search for citations by this author."/>
              </a:rPr>
              <a:t>Pajouhi M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9" tooltip="Click to search for citations by this author."/>
              </a:rPr>
              <a:t>Bastanhagh MH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0" tooltip="Click to search for citations by this author."/>
              </a:rPr>
              <a:t>Soltani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1" tooltip="Click to search for citations by this author."/>
              </a:rPr>
              <a:t>Mirfezi SZ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2" tooltip="Click to search for citations by this author."/>
              </a:rPr>
              <a:t>Dashti R</a:t>
            </a:r>
            <a:r>
              <a:rPr lang="en-US" sz="1200">
                <a:solidFill>
                  <a:prstClr val="white"/>
                </a:solidFill>
              </a:rPr>
              <a:t>.</a:t>
            </a:r>
            <a:br>
              <a:rPr lang="en-US" sz="1200">
                <a:solidFill>
                  <a:prstClr val="white"/>
                </a:solidFill>
              </a:rPr>
            </a:br>
            <a:r>
              <a:rPr lang="en-US" sz="1200">
                <a:solidFill>
                  <a:prstClr val="white"/>
                </a:solidFill>
              </a:rPr>
              <a:t>Normative data of bone Mineral Density in healthy population of Tehran, Iran: a cross sectional study.</a:t>
            </a:r>
            <a:br>
              <a:rPr lang="en-US" sz="1200">
                <a:solidFill>
                  <a:prstClr val="white"/>
                </a:solidFill>
              </a:rPr>
            </a:br>
            <a:r>
              <a:rPr lang="en-US" sz="1200">
                <a:solidFill>
                  <a:prstClr val="white"/>
                </a:solidFill>
              </a:rPr>
              <a:t>BMC Musculoskelet Disord. 2005 Jul 2;6(1):38. </a:t>
            </a:r>
            <a:br>
              <a:rPr lang="en-US" sz="1200">
                <a:solidFill>
                  <a:prstClr val="white"/>
                </a:solidFill>
              </a:rPr>
            </a:br>
            <a:endParaRPr lang="en-US" sz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93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2888"/>
            <a:ext cx="7772400" cy="1143001"/>
          </a:xfrm>
        </p:spPr>
        <p:txBody>
          <a:bodyPr/>
          <a:lstStyle/>
          <a:p>
            <a:pPr rtl="1"/>
            <a:r>
              <a:rPr lang="ar-SA" sz="3200" smtClean="0">
                <a:cs typeface="Titr" pitchFamily="2" charset="-78"/>
              </a:rPr>
              <a:t>شيوع استئوپروز در ناحيه فمور به تفكيك سن  </a:t>
            </a:r>
            <a:endParaRPr lang="en-US" sz="3200" smtClean="0">
              <a:cs typeface="Titr" pitchFamily="2" charset="-78"/>
            </a:endParaRP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687388" y="1128713"/>
          <a:ext cx="776763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Chart" r:id="rId3" imgW="7772408" imgH="4457683" progId="MSGraph.Chart.8">
                  <p:embed followColorScheme="full"/>
                </p:oleObj>
              </mc:Choice>
              <mc:Fallback>
                <p:oleObj name="Chart" r:id="rId3" imgW="7772408" imgH="445768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388" y="1128713"/>
                        <a:ext cx="7767637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57200" y="5014913"/>
            <a:ext cx="701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prstClr val="white"/>
                </a:solidFill>
                <a:latin typeface="Times New Roman" pitchFamily="18" charset="0"/>
              </a:rPr>
              <a:t>P.value                                 0.54        0.83       0.95 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430213" y="6022975"/>
            <a:ext cx="71659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solidFill>
                  <a:prstClr val="white"/>
                </a:solidFill>
                <a:hlinkClick r:id="rId5" tooltip="Click to search for citations by this author."/>
              </a:rPr>
              <a:t>Larijani B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6" tooltip="Click to search for citations by this author."/>
              </a:rPr>
              <a:t>Hossein-Nezhad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7" tooltip="Click to search for citations by this author."/>
              </a:rPr>
              <a:t>Mojtahedi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8" tooltip="Click to search for citations by this author."/>
              </a:rPr>
              <a:t>Pajouhi M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9" tooltip="Click to search for citations by this author."/>
              </a:rPr>
              <a:t>Bastanhagh MH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0" tooltip="Click to search for citations by this author."/>
              </a:rPr>
              <a:t>Soltani A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1" tooltip="Click to search for citations by this author."/>
              </a:rPr>
              <a:t>Mirfezi SZ</a:t>
            </a:r>
            <a:r>
              <a:rPr lang="en-US" sz="1200">
                <a:solidFill>
                  <a:prstClr val="white"/>
                </a:solidFill>
              </a:rPr>
              <a:t>, </a:t>
            </a:r>
            <a:r>
              <a:rPr lang="en-US" sz="1200">
                <a:solidFill>
                  <a:prstClr val="white"/>
                </a:solidFill>
                <a:hlinkClick r:id="rId12" tooltip="Click to search for citations by this author."/>
              </a:rPr>
              <a:t>Dashti R</a:t>
            </a:r>
            <a:r>
              <a:rPr lang="en-US" sz="1200">
                <a:solidFill>
                  <a:prstClr val="white"/>
                </a:solidFill>
              </a:rPr>
              <a:t>.</a:t>
            </a:r>
            <a:br>
              <a:rPr lang="en-US" sz="1200">
                <a:solidFill>
                  <a:prstClr val="white"/>
                </a:solidFill>
              </a:rPr>
            </a:br>
            <a:r>
              <a:rPr lang="en-US" sz="1200">
                <a:solidFill>
                  <a:prstClr val="white"/>
                </a:solidFill>
              </a:rPr>
              <a:t>Normative data of bone Mineral Density in healthy population of Tehran, Iran: a cross sectional study.</a:t>
            </a:r>
            <a:br>
              <a:rPr lang="en-US" sz="1200">
                <a:solidFill>
                  <a:prstClr val="white"/>
                </a:solidFill>
              </a:rPr>
            </a:br>
            <a:r>
              <a:rPr lang="en-US" sz="1200">
                <a:solidFill>
                  <a:prstClr val="white"/>
                </a:solidFill>
              </a:rPr>
              <a:t>BMC Musculoskelet Disord. 2005 Jul 2;6(1):38. </a:t>
            </a:r>
            <a:br>
              <a:rPr lang="en-US" sz="1200">
                <a:solidFill>
                  <a:prstClr val="white"/>
                </a:solidFill>
              </a:rPr>
            </a:br>
            <a:endParaRPr lang="en-US" sz="1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323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583</Words>
  <Application>Microsoft Office PowerPoint</Application>
  <PresentationFormat>On-screen Show (4:3)</PresentationFormat>
  <Paragraphs>120</Paragraphs>
  <Slides>17</Slides>
  <Notes>0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Symbol</vt:lpstr>
      <vt:lpstr>Times New Roman</vt:lpstr>
      <vt:lpstr>Titr</vt:lpstr>
      <vt:lpstr>1_Office Theme</vt:lpstr>
      <vt:lpstr>Equation</vt:lpstr>
      <vt:lpstr>Chart</vt:lpstr>
      <vt:lpstr>Medical symposium  Osteoporosis</vt:lpstr>
      <vt:lpstr>Definition</vt:lpstr>
      <vt:lpstr>WHO Criteria for Diagnosis of Bone Status</vt:lpstr>
      <vt:lpstr>Standard Scores</vt:lpstr>
      <vt:lpstr>Iranian Multicenter Osteoporosis Study (IMOS), 2000-2006</vt:lpstr>
      <vt:lpstr>شيوع استئوپني در ستون فقرات كمري به تفكيك سن  </vt:lpstr>
      <vt:lpstr>شيوع استئوپروز در ستون فقرات كمري به تفكيك سن  </vt:lpstr>
      <vt:lpstr>شيوع استئوپني در ناحيه فمور به تفكيك سن  </vt:lpstr>
      <vt:lpstr>شيوع استئوپروز در ناحيه فمور به تفكيك سن  </vt:lpstr>
      <vt:lpstr>Iranian Multicenter Osteoporosis Study &gt; 50 Y</vt:lpstr>
      <vt:lpstr>Outcome Measurement</vt:lpstr>
      <vt:lpstr>Type of Fracture</vt:lpstr>
      <vt:lpstr>Prevention vs Treatment </vt:lpstr>
      <vt:lpstr>High Risk vs Low risk</vt:lpstr>
      <vt:lpstr>Guideline for Treatment trials</vt:lpstr>
      <vt:lpstr> Guideline for Prevention trials 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 Panah</dc:creator>
  <cp:lastModifiedBy>HP</cp:lastModifiedBy>
  <cp:revision>7</cp:revision>
  <dcterms:created xsi:type="dcterms:W3CDTF">2014-12-10T19:21:22Z</dcterms:created>
  <dcterms:modified xsi:type="dcterms:W3CDTF">2018-01-10T18:37:10Z</dcterms:modified>
</cp:coreProperties>
</file>