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12" r:id="rId6"/>
    <p:sldId id="260" r:id="rId7"/>
    <p:sldId id="318" r:id="rId8"/>
    <p:sldId id="261" r:id="rId9"/>
    <p:sldId id="262" r:id="rId10"/>
    <p:sldId id="323" r:id="rId11"/>
    <p:sldId id="305" r:id="rId12"/>
    <p:sldId id="301" r:id="rId13"/>
    <p:sldId id="263" r:id="rId14"/>
    <p:sldId id="266" r:id="rId15"/>
    <p:sldId id="264" r:id="rId16"/>
    <p:sldId id="267" r:id="rId17"/>
    <p:sldId id="321" r:id="rId18"/>
    <p:sldId id="320" r:id="rId19"/>
    <p:sldId id="326" r:id="rId20"/>
    <p:sldId id="268" r:id="rId21"/>
    <p:sldId id="322" r:id="rId22"/>
    <p:sldId id="343" r:id="rId23"/>
    <p:sldId id="271" r:id="rId24"/>
    <p:sldId id="272" r:id="rId25"/>
    <p:sldId id="325" r:id="rId26"/>
    <p:sldId id="273" r:id="rId27"/>
    <p:sldId id="275" r:id="rId28"/>
    <p:sldId id="344" r:id="rId29"/>
    <p:sldId id="274" r:id="rId30"/>
    <p:sldId id="337" r:id="rId31"/>
    <p:sldId id="279" r:id="rId32"/>
    <p:sldId id="277" r:id="rId33"/>
    <p:sldId id="328" r:id="rId34"/>
    <p:sldId id="278" r:id="rId35"/>
    <p:sldId id="345" r:id="rId36"/>
    <p:sldId id="280" r:id="rId37"/>
    <p:sldId id="281" r:id="rId38"/>
    <p:sldId id="309" r:id="rId39"/>
    <p:sldId id="306" r:id="rId40"/>
    <p:sldId id="310" r:id="rId41"/>
    <p:sldId id="308" r:id="rId42"/>
    <p:sldId id="346" r:id="rId43"/>
    <p:sldId id="341" r:id="rId44"/>
    <p:sldId id="290" r:id="rId45"/>
    <p:sldId id="339" r:id="rId46"/>
    <p:sldId id="291" r:id="rId47"/>
    <p:sldId id="292" r:id="rId48"/>
    <p:sldId id="340" r:id="rId49"/>
    <p:sldId id="283" r:id="rId50"/>
    <p:sldId id="284" r:id="rId51"/>
    <p:sldId id="285" r:id="rId52"/>
    <p:sldId id="287" r:id="rId53"/>
    <p:sldId id="288" r:id="rId54"/>
    <p:sldId id="289" r:id="rId55"/>
    <p:sldId id="342" r:id="rId56"/>
    <p:sldId id="311" r:id="rId57"/>
    <p:sldId id="30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2" autoAdjust="0"/>
    <p:restoredTop sz="88178" autoAdjust="0"/>
  </p:normalViewPr>
  <p:slideViewPr>
    <p:cSldViewPr snapToGrid="0">
      <p:cViewPr varScale="1">
        <p:scale>
          <a:sx n="47" d="100"/>
          <a:sy n="47" d="100"/>
        </p:scale>
        <p:origin x="-878" y="-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116562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392796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109488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101444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164791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2429199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1329079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414517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388946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306119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73537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308060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168740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31831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357579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85978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10E97B-2FA3-46F4-916F-C3D9A07C7B84}"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95153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10E97B-2FA3-46F4-916F-C3D9A07C7B84}" type="datetimeFigureOut">
              <a:rPr lang="en-US" smtClean="0"/>
              <a:pPr/>
              <a:t>12/20/2016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9B9014-4948-46D5-8A64-0F5D5BAD89C6}" type="slidenum">
              <a:rPr lang="en-US" smtClean="0"/>
              <a:pPr/>
              <a:t>‹#›</a:t>
            </a:fld>
            <a:endParaRPr lang="en-US"/>
          </a:p>
        </p:txBody>
      </p:sp>
    </p:spTree>
    <p:extLst>
      <p:ext uri="{BB962C8B-B14F-4D97-AF65-F5344CB8AC3E}">
        <p14:creationId xmlns="" xmlns:p14="http://schemas.microsoft.com/office/powerpoint/2010/main" val="33862128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676399"/>
            <a:ext cx="8825658" cy="4246881"/>
          </a:xfrm>
        </p:spPr>
        <p:txBody>
          <a:bodyPr/>
          <a:lstStyle/>
          <a:p>
            <a:pPr algn="ctr"/>
            <a:r>
              <a:rPr lang="en-US" dirty="0" smtClean="0">
                <a:solidFill>
                  <a:schemeClr val="accent3">
                    <a:lumMod val="40000"/>
                    <a:lumOff val="60000"/>
                  </a:schemeClr>
                </a:solidFill>
                <a:latin typeface="Times New Roman" pitchFamily="18" charset="0"/>
                <a:ea typeface="Tahoma" pitchFamily="34" charset="0"/>
                <a:cs typeface="Times New Roman" pitchFamily="18" charset="0"/>
              </a:rPr>
              <a:t>Ethanol Ablation in </a:t>
            </a:r>
            <a:br>
              <a:rPr lang="en-US" dirty="0" smtClean="0">
                <a:solidFill>
                  <a:schemeClr val="accent3">
                    <a:lumMod val="40000"/>
                    <a:lumOff val="60000"/>
                  </a:schemeClr>
                </a:solidFill>
                <a:latin typeface="Times New Roman" pitchFamily="18" charset="0"/>
                <a:ea typeface="Tahoma" pitchFamily="34" charset="0"/>
                <a:cs typeface="Times New Roman" pitchFamily="18" charset="0"/>
              </a:rPr>
            </a:br>
            <a:r>
              <a:rPr lang="en-US" dirty="0" smtClean="0">
                <a:solidFill>
                  <a:schemeClr val="accent3">
                    <a:lumMod val="40000"/>
                    <a:lumOff val="60000"/>
                  </a:schemeClr>
                </a:solidFill>
                <a:latin typeface="Times New Roman" pitchFamily="18" charset="0"/>
                <a:ea typeface="Tahoma" pitchFamily="34" charset="0"/>
                <a:cs typeface="Times New Roman" pitchFamily="18" charset="0"/>
              </a:rPr>
              <a:t>Locally Recurrent PTC</a:t>
            </a:r>
            <a:br>
              <a:rPr lang="en-US" dirty="0" smtClean="0">
                <a:solidFill>
                  <a:schemeClr val="accent3">
                    <a:lumMod val="40000"/>
                    <a:lumOff val="60000"/>
                  </a:schemeClr>
                </a:solidFill>
                <a:latin typeface="Times New Roman" pitchFamily="18" charset="0"/>
                <a:ea typeface="Tahoma" pitchFamily="34" charset="0"/>
                <a:cs typeface="Times New Roman" pitchFamily="18" charset="0"/>
              </a:rPr>
            </a:br>
            <a:r>
              <a:rPr lang="en-US" dirty="0" smtClean="0">
                <a:solidFill>
                  <a:schemeClr val="accent3">
                    <a:lumMod val="40000"/>
                    <a:lumOff val="60000"/>
                  </a:schemeClr>
                </a:solidFill>
              </a:rPr>
              <a:t/>
            </a:r>
            <a:br>
              <a:rPr lang="en-US" dirty="0" smtClean="0">
                <a:solidFill>
                  <a:schemeClr val="accent3">
                    <a:lumMod val="40000"/>
                    <a:lumOff val="60000"/>
                  </a:schemeClr>
                </a:solidFill>
              </a:rPr>
            </a:br>
            <a:r>
              <a:rPr lang="en-US" sz="2800" dirty="0" smtClean="0">
                <a:solidFill>
                  <a:schemeClr val="accent3">
                    <a:lumMod val="40000"/>
                    <a:lumOff val="60000"/>
                  </a:schemeClr>
                </a:solidFill>
                <a:latin typeface="Times New Roman" pitchFamily="18" charset="0"/>
                <a:ea typeface="Tahoma" pitchFamily="34" charset="0"/>
                <a:cs typeface="Times New Roman" pitchFamily="18" charset="0"/>
              </a:rPr>
              <a:t>Presented </a:t>
            </a:r>
            <a:r>
              <a:rPr lang="en-US" sz="2800" dirty="0" err="1" smtClean="0">
                <a:solidFill>
                  <a:schemeClr val="accent3">
                    <a:lumMod val="40000"/>
                    <a:lumOff val="60000"/>
                  </a:schemeClr>
                </a:solidFill>
                <a:latin typeface="Times New Roman" pitchFamily="18" charset="0"/>
                <a:ea typeface="Tahoma" pitchFamily="34" charset="0"/>
                <a:cs typeface="Times New Roman" pitchFamily="18" charset="0"/>
              </a:rPr>
              <a:t>by:B.Rezvankhah</a:t>
            </a:r>
            <a:r>
              <a:rPr lang="en-US" sz="2800" dirty="0" smtClean="0">
                <a:solidFill>
                  <a:schemeClr val="accent3">
                    <a:lumMod val="40000"/>
                    <a:lumOff val="60000"/>
                  </a:schemeClr>
                </a:solidFill>
                <a:latin typeface="Times New Roman" pitchFamily="18" charset="0"/>
                <a:ea typeface="Tahoma" pitchFamily="34" charset="0"/>
                <a:cs typeface="Times New Roman" pitchFamily="18" charset="0"/>
              </a:rPr>
              <a:t> MD</a:t>
            </a:r>
            <a:endParaRPr lang="en-US" sz="2800" dirty="0">
              <a:solidFill>
                <a:schemeClr val="accent3">
                  <a:lumMod val="40000"/>
                  <a:lumOff val="60000"/>
                </a:schemeClr>
              </a:solidFill>
              <a:latin typeface="Times New Roman" pitchFamily="18" charset="0"/>
              <a:ea typeface="Tahoma" pitchFamily="34" charset="0"/>
              <a:cs typeface="Times New Roman" pitchFamily="18" charset="0"/>
            </a:endParaRPr>
          </a:p>
        </p:txBody>
      </p:sp>
    </p:spTree>
    <p:extLst>
      <p:ext uri="{BB962C8B-B14F-4D97-AF65-F5344CB8AC3E}">
        <p14:creationId xmlns="" xmlns:p14="http://schemas.microsoft.com/office/powerpoint/2010/main" val="386430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3">
                    <a:lumMod val="40000"/>
                    <a:lumOff val="60000"/>
                  </a:schemeClr>
                </a:solidFill>
                <a:latin typeface="Times New Roman" pitchFamily="18" charset="0"/>
                <a:cs typeface="Times New Roman" pitchFamily="18" charset="0"/>
              </a:rPr>
              <a:t>Active surveillance </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727755" y="1502229"/>
            <a:ext cx="8946541" cy="4648199"/>
          </a:xfrm>
        </p:spPr>
        <p:txBody>
          <a:bodyPr>
            <a:normAutofit lnSpcReduction="10000"/>
          </a:bodyPr>
          <a:lstStyle/>
          <a:p>
            <a:r>
              <a:rPr lang="en-US" sz="2400" b="1" smtClean="0">
                <a:latin typeface="Times New Roman" pitchFamily="18" charset="0"/>
                <a:cs typeface="Times New Roman" pitchFamily="18" charset="0"/>
              </a:rPr>
              <a:t>RECOMMENDATION </a:t>
            </a:r>
            <a:r>
              <a:rPr lang="en-US" sz="2400" b="1" smtClean="0">
                <a:latin typeface="Times New Roman" pitchFamily="18" charset="0"/>
                <a:cs typeface="Times New Roman" pitchFamily="18" charset="0"/>
              </a:rPr>
              <a:t>65</a:t>
            </a:r>
            <a:r>
              <a:rPr lang="en-US" sz="2400" smtClean="0">
                <a:latin typeface="Times New Roman" pitchFamily="18" charset="0"/>
                <a:cs typeface="Times New Roman" pitchFamily="18" charset="0"/>
                <a:sym typeface="Wingdings" pitchFamily="2" charset="2"/>
              </a:rPr>
              <a:t>(ATA 2015)</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(C</a:t>
            </a:r>
            <a:r>
              <a:rPr lang="en-US" sz="2400" dirty="0" smtClean="0">
                <a:latin typeface="Times New Roman" pitchFamily="18" charset="0"/>
                <a:cs typeface="Times New Roman" pitchFamily="18" charset="0"/>
              </a:rPr>
              <a:t>) Suspicious lymph nodes less than 8–10mm in </a:t>
            </a:r>
            <a:r>
              <a:rPr lang="en-US" sz="2400" dirty="0" smtClean="0">
                <a:latin typeface="Times New Roman" pitchFamily="18" charset="0"/>
                <a:cs typeface="Times New Roman" pitchFamily="18" charset="0"/>
              </a:rPr>
              <a:t>smallest diameter </a:t>
            </a:r>
            <a:r>
              <a:rPr lang="en-US" sz="2400" dirty="0" smtClean="0">
                <a:latin typeface="Times New Roman" pitchFamily="18" charset="0"/>
                <a:cs typeface="Times New Roman" pitchFamily="18" charset="0"/>
              </a:rPr>
              <a:t>may be followed without biopsy with </a:t>
            </a:r>
            <a:r>
              <a:rPr lang="en-US" sz="2400" dirty="0" smtClean="0">
                <a:latin typeface="Times New Roman" pitchFamily="18" charset="0"/>
                <a:cs typeface="Times New Roman" pitchFamily="18" charset="0"/>
              </a:rPr>
              <a:t>consideration for </a:t>
            </a:r>
            <a:r>
              <a:rPr lang="en-US" sz="2400" dirty="0" smtClean="0">
                <a:latin typeface="Times New Roman" pitchFamily="18" charset="0"/>
                <a:cs typeface="Times New Roman" pitchFamily="18" charset="0"/>
              </a:rPr>
              <a:t>FNA or intervention if there is growth or if </a:t>
            </a:r>
            <a:r>
              <a:rPr lang="en-US" sz="2400" dirty="0" smtClean="0">
                <a:latin typeface="Times New Roman" pitchFamily="18" charset="0"/>
                <a:cs typeface="Times New Roman" pitchFamily="18" charset="0"/>
              </a:rPr>
              <a:t>the node </a:t>
            </a:r>
            <a:r>
              <a:rPr lang="en-US" sz="2400" dirty="0" smtClean="0">
                <a:latin typeface="Times New Roman" pitchFamily="18" charset="0"/>
                <a:cs typeface="Times New Roman" pitchFamily="18" charset="0"/>
              </a:rPr>
              <a:t>threatens vital structures</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Weak recommendation</a:t>
            </a:r>
            <a:r>
              <a:rPr lang="en-US" sz="2400" dirty="0" smtClean="0"/>
              <a:t>, </a:t>
            </a:r>
            <a:r>
              <a:rPr lang="en-US" sz="2400" dirty="0" smtClean="0">
                <a:latin typeface="Times New Roman" pitchFamily="18" charset="0"/>
                <a:cs typeface="Times New Roman" pitchFamily="18" charset="0"/>
              </a:rPr>
              <a:t>Low-quality </a:t>
            </a:r>
            <a:r>
              <a:rPr lang="en-US" sz="2400" dirty="0" smtClean="0">
                <a:latin typeface="Times New Roman" pitchFamily="18" charset="0"/>
                <a:cs typeface="Times New Roman" pitchFamily="18" charset="0"/>
              </a:rPr>
              <a:t>evidence)</a:t>
            </a:r>
          </a:p>
          <a:p>
            <a:pPr>
              <a:buNone/>
            </a:pP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  Small</a:t>
            </a:r>
            <a:r>
              <a:rPr lang="en-US" sz="2400" dirty="0" smtClean="0">
                <a:latin typeface="Times New Roman" pitchFamily="18" charset="0"/>
                <a:cs typeface="Times New Roman" pitchFamily="18" charset="0"/>
              </a:rPr>
              <a:t>, postoperative thyroid bed nodules (defined as &lt; 11 mm) occur in as many as a third of patients undergoing surgery, with or without adjuvant therapy . Only a small percent ( &lt; 10%) of these nodules will prove to be malignant lymph nodes, and even fewer will progress over time .</a:t>
            </a:r>
            <a:endParaRPr lang="en-US" sz="2400" dirty="0">
              <a:latin typeface="Times New Roman" pitchFamily="18" charset="0"/>
              <a:cs typeface="Times New Roman" pitchFamily="18" charset="0"/>
            </a:endParaRPr>
          </a:p>
        </p:txBody>
      </p:sp>
      <p:sp>
        <p:nvSpPr>
          <p:cNvPr id="4" name="Rectangle 3"/>
          <p:cNvSpPr/>
          <p:nvPr/>
        </p:nvSpPr>
        <p:spPr>
          <a:xfrm>
            <a:off x="6364214" y="6036518"/>
            <a:ext cx="3219151" cy="369332"/>
          </a:xfrm>
          <a:prstGeom prst="rect">
            <a:avLst/>
          </a:prstGeom>
        </p:spPr>
        <p:txBody>
          <a:bodyPr wrap="none">
            <a:spAutoFit/>
          </a:bodyPr>
          <a:lstStyle/>
          <a:p>
            <a:r>
              <a:rPr lang="en-US" b="1" i="1" dirty="0" err="1" smtClean="0">
                <a:latin typeface="Andalus" pitchFamily="18" charset="-78"/>
                <a:cs typeface="Andalus" pitchFamily="18" charset="-78"/>
              </a:rPr>
              <a:t>Rondeau</a:t>
            </a:r>
            <a:r>
              <a:rPr lang="en-US" b="1" i="1" dirty="0" smtClean="0">
                <a:latin typeface="Andalus" pitchFamily="18" charset="-78"/>
                <a:cs typeface="Andalus" pitchFamily="18" charset="-78"/>
              </a:rPr>
              <a:t> G et al.THYRIOD.2011</a:t>
            </a:r>
            <a:endParaRPr lang="en-US" b="1" i="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   Radio Frequency Ablation</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103312" y="1404258"/>
            <a:ext cx="8946541" cy="4844142"/>
          </a:xfrm>
        </p:spPr>
        <p:txBody>
          <a:bodyPr>
            <a:normAutofit/>
          </a:bodyPr>
          <a:lstStyle/>
          <a:p>
            <a:r>
              <a:rPr lang="en-US" sz="2400" dirty="0" smtClean="0">
                <a:latin typeface="Times New Roman" pitchFamily="18" charset="0"/>
                <a:cs typeface="Times New Roman" pitchFamily="18" charset="0"/>
              </a:rPr>
              <a:t>Radiofrequency ablation (RFA) is a minimally invasive procedure that uses electrical pulses to heat a probe that is placed in a tumor</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is generally conducted in the outpatient setting, using either local anesthetics or conscious sedation anesthesia </a:t>
            </a:r>
          </a:p>
          <a:p>
            <a:pPr>
              <a:buNone/>
            </a:pPr>
            <a:r>
              <a:rPr lang="en-US" sz="2400" dirty="0" smtClean="0">
                <a:latin typeface="Times New Roman" pitchFamily="18" charset="0"/>
                <a:cs typeface="Times New Roman" pitchFamily="18" charset="0"/>
              </a:rPr>
              <a:t>     It does not directly stimulate nerves or heart muscle and therefore can often be used without the need for general anesthetic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Agenda:</a:t>
            </a:r>
            <a:endParaRPr lang="en-US" dirty="0"/>
          </a:p>
        </p:txBody>
      </p:sp>
      <p:sp>
        <p:nvSpPr>
          <p:cNvPr id="3" name="Content Placeholder 2"/>
          <p:cNvSpPr>
            <a:spLocks noGrp="1"/>
          </p:cNvSpPr>
          <p:nvPr>
            <p:ph idx="1"/>
          </p:nvPr>
        </p:nvSpPr>
        <p:spPr>
          <a:xfrm>
            <a:off x="783773" y="1436915"/>
            <a:ext cx="9233424" cy="4778828"/>
          </a:xfrm>
        </p:spPr>
        <p:txBody>
          <a:bodyPr>
            <a:noAutofit/>
          </a:bodyPr>
          <a:lstStyle/>
          <a:p>
            <a:r>
              <a:rPr lang="en-US" sz="3200" dirty="0" err="1" smtClean="0">
                <a:latin typeface="Times New Roman" pitchFamily="18" charset="0"/>
                <a:ea typeface="Tahoma" pitchFamily="34" charset="0"/>
                <a:cs typeface="Times New Roman" pitchFamily="18" charset="0"/>
              </a:rPr>
              <a:t>Locoregional</a:t>
            </a:r>
            <a:r>
              <a:rPr lang="en-US" sz="3200" dirty="0" smtClean="0">
                <a:latin typeface="Times New Roman" pitchFamily="18" charset="0"/>
                <a:ea typeface="Tahoma" pitchFamily="34" charset="0"/>
                <a:cs typeface="Times New Roman" pitchFamily="18" charset="0"/>
              </a:rPr>
              <a:t>  Recurrent PTC management</a:t>
            </a:r>
          </a:p>
          <a:p>
            <a:endParaRPr lang="en-US" sz="3200" dirty="0" smtClean="0">
              <a:latin typeface="Times New Roman" pitchFamily="18" charset="0"/>
              <a:ea typeface="Tahoma" pitchFamily="34" charset="0"/>
              <a:cs typeface="Times New Roman" pitchFamily="18" charset="0"/>
            </a:endParaRPr>
          </a:p>
          <a:p>
            <a:r>
              <a:rPr lang="en-US" sz="3200" dirty="0" smtClean="0">
                <a:latin typeface="Times New Roman" pitchFamily="18" charset="0"/>
                <a:ea typeface="Tahoma" pitchFamily="34" charset="0"/>
                <a:cs typeface="Times New Roman" pitchFamily="18" charset="0"/>
              </a:rPr>
              <a:t>Ethanol ablation(Literatures review)</a:t>
            </a:r>
          </a:p>
          <a:p>
            <a:endParaRPr lang="en-US" sz="3200" dirty="0" smtClean="0">
              <a:latin typeface="Times New Roman" pitchFamily="18" charset="0"/>
              <a:ea typeface="Tahoma" pitchFamily="34" charset="0"/>
              <a:cs typeface="Times New Roman" pitchFamily="18" charset="0"/>
            </a:endParaRPr>
          </a:p>
          <a:p>
            <a:r>
              <a:rPr lang="en-US" sz="3200" dirty="0" smtClean="0">
                <a:latin typeface="Times New Roman" pitchFamily="18" charset="0"/>
                <a:ea typeface="Tahoma" pitchFamily="34" charset="0"/>
                <a:cs typeface="Times New Roman" pitchFamily="18" charset="0"/>
              </a:rPr>
              <a:t>Conclusion</a:t>
            </a:r>
            <a:endParaRPr lang="en-US" sz="3200" dirty="0"/>
          </a:p>
        </p:txBody>
      </p:sp>
      <p:sp>
        <p:nvSpPr>
          <p:cNvPr id="4" name="Rectangle 3"/>
          <p:cNvSpPr/>
          <p:nvPr/>
        </p:nvSpPr>
        <p:spPr>
          <a:xfrm>
            <a:off x="1224643" y="2661557"/>
            <a:ext cx="7151914" cy="620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   Ethanol Ablation</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103312" y="1325880"/>
            <a:ext cx="8946541" cy="4922519"/>
          </a:xfrm>
        </p:spPr>
        <p:txBody>
          <a:bodyPr>
            <a:normAutofit/>
          </a:bodyPr>
          <a:lstStyle/>
          <a:p>
            <a:r>
              <a:rPr lang="en-US" sz="2400" dirty="0" smtClean="0">
                <a:latin typeface="Times New Roman" pitchFamily="18" charset="0"/>
                <a:cs typeface="Times New Roman" pitchFamily="18" charset="0"/>
              </a:rPr>
              <a:t>Noninvasive treatment regimen that has been used to treat parathyroid tumors, liver cancer, </a:t>
            </a:r>
            <a:r>
              <a:rPr lang="en-US" sz="2400" dirty="0" err="1" smtClean="0">
                <a:latin typeface="Times New Roman" pitchFamily="18" charset="0"/>
                <a:cs typeface="Times New Roman" pitchFamily="18" charset="0"/>
              </a:rPr>
              <a:t>hyperfunctioning</a:t>
            </a:r>
            <a:r>
              <a:rPr lang="en-US" sz="2400" dirty="0" smtClean="0">
                <a:latin typeface="Times New Roman" pitchFamily="18" charset="0"/>
                <a:cs typeface="Times New Roman" pitchFamily="18" charset="0"/>
              </a:rPr>
              <a:t> thyroid nodules, and thyroid cysts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mechanism of EA for treatment of R-PTC was thought to causes ischemic tumor necrosis by inducing thrombosis of </a:t>
            </a:r>
            <a:r>
              <a:rPr lang="en-US" sz="2400" dirty="0" err="1" smtClean="0">
                <a:latin typeface="Times New Roman" pitchFamily="18" charset="0"/>
                <a:cs typeface="Times New Roman" pitchFamily="18" charset="0"/>
              </a:rPr>
              <a:t>intralesional</a:t>
            </a:r>
            <a:r>
              <a:rPr lang="en-US" sz="2400" dirty="0" smtClean="0">
                <a:latin typeface="Times New Roman" pitchFamily="18" charset="0"/>
                <a:cs typeface="Times New Roman" pitchFamily="18" charset="0"/>
              </a:rPr>
              <a:t> vessels &amp; protein </a:t>
            </a:r>
            <a:r>
              <a:rPr lang="en-US" sz="2400" dirty="0" err="1" smtClean="0">
                <a:latin typeface="Times New Roman" pitchFamily="18" charset="0"/>
                <a:cs typeface="Times New Roman" pitchFamily="18" charset="0"/>
              </a:rPr>
              <a:t>denaturation</a:t>
            </a:r>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lymph node showed complete replacement of the nodal architecture with foreign body material reactions and fibrosis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751114"/>
            <a:ext cx="8946541" cy="5497285"/>
          </a:xfrm>
        </p:spPr>
        <p:txBody>
          <a:bodyPr>
            <a:normAutofit/>
          </a:bodyPr>
          <a:lstStyle/>
          <a:p>
            <a:r>
              <a:rPr lang="en-US" sz="2400" dirty="0" smtClean="0">
                <a:latin typeface="Times New Roman" pitchFamily="18" charset="0"/>
                <a:cs typeface="Times New Roman" pitchFamily="18" charset="0"/>
              </a:rPr>
              <a:t>A conventional 3-cm, 25-gauge needle is attached to a tuberculin syringe containing up to 1 </a:t>
            </a:r>
            <a:r>
              <a:rPr lang="en-US" sz="2400"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 of 95% ethanol.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skin and soft tissues between the skin and lymph node were anesthetized with 1% </a:t>
            </a:r>
            <a:r>
              <a:rPr lang="en-US" sz="2400" dirty="0" err="1" smtClean="0">
                <a:latin typeface="Times New Roman" pitchFamily="18" charset="0"/>
                <a:cs typeface="Times New Roman" pitchFamily="18" charset="0"/>
              </a:rPr>
              <a:t>lidocainethe</a:t>
            </a:r>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Injections were repeated  between three and 10 times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volume of ethanol used in each treated node ranged from 0.1 to 2 </a:t>
            </a:r>
            <a:r>
              <a:rPr lang="en-US" sz="2400" dirty="0" err="1" smtClean="0">
                <a:latin typeface="Times New Roman" pitchFamily="18" charset="0"/>
                <a:cs typeface="Times New Roman" pitchFamily="18" charset="0"/>
              </a:rPr>
              <a:t>mL</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1877786" y="0"/>
            <a:ext cx="8489586" cy="6890017"/>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1567544"/>
            <a:ext cx="8946541" cy="4680856"/>
          </a:xfrm>
        </p:spPr>
        <p:txBody>
          <a:bodyPr>
            <a:noAutofit/>
          </a:bodyPr>
          <a:lstStyle/>
          <a:p>
            <a:r>
              <a:rPr lang="en-US" sz="2400" dirty="0" smtClean="0">
                <a:latin typeface="Times New Roman" pitchFamily="18" charset="0"/>
                <a:cs typeface="Times New Roman" pitchFamily="18" charset="0"/>
              </a:rPr>
              <a:t>Fourteen patients who had undergone previous </a:t>
            </a:r>
            <a:r>
              <a:rPr lang="en-US" sz="2400" dirty="0" err="1" smtClean="0">
                <a:latin typeface="Times New Roman" pitchFamily="18" charset="0"/>
                <a:cs typeface="Times New Roman" pitchFamily="18" charset="0"/>
              </a:rPr>
              <a:t>thyroidectomy</a:t>
            </a:r>
            <a:r>
              <a:rPr lang="en-US" sz="2400" dirty="0" smtClean="0">
                <a:latin typeface="Times New Roman" pitchFamily="18" charset="0"/>
                <a:cs typeface="Times New Roman" pitchFamily="18" charset="0"/>
              </a:rPr>
              <a:t> for  PTC presented with 29 metastatic lymph nodes on </a:t>
            </a:r>
            <a:r>
              <a:rPr lang="en-US" sz="2400" dirty="0" err="1" smtClean="0">
                <a:latin typeface="Times New Roman" pitchFamily="18" charset="0"/>
                <a:cs typeface="Times New Roman" pitchFamily="18" charset="0"/>
              </a:rPr>
              <a:t>sonographic</a:t>
            </a:r>
            <a:r>
              <a:rPr lang="en-US" sz="2400" dirty="0" smtClean="0">
                <a:latin typeface="Times New Roman" pitchFamily="18" charset="0"/>
                <a:cs typeface="Times New Roman" pitchFamily="18" charset="0"/>
              </a:rPr>
              <a:t> F/U  between May 1993 and April 2000</a:t>
            </a:r>
          </a:p>
          <a:p>
            <a:r>
              <a:rPr lang="en-US" sz="2400" dirty="0" smtClean="0">
                <a:latin typeface="Times New Roman" pitchFamily="18" charset="0"/>
                <a:cs typeface="Times New Roman" pitchFamily="18" charset="0"/>
              </a:rPr>
              <a:t>6 men &amp; 8 women (ranged 27 to 83years old).</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mean diameter of the treated lymph nodes was 8.7 mm (range,4.4–17.2 mm).</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mean number of neck surgeries per patient was 2.1</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Mean </a:t>
            </a:r>
            <a:r>
              <a:rPr lang="en-US" sz="2400" dirty="0" err="1" smtClean="0">
                <a:latin typeface="Times New Roman" pitchFamily="18" charset="0"/>
                <a:cs typeface="Times New Roman" pitchFamily="18" charset="0"/>
              </a:rPr>
              <a:t>sonographic</a:t>
            </a:r>
            <a:r>
              <a:rPr lang="en-US" sz="2400" dirty="0" smtClean="0">
                <a:latin typeface="Times New Roman" pitchFamily="18" charset="0"/>
                <a:cs typeface="Times New Roman" pitchFamily="18" charset="0"/>
              </a:rPr>
              <a:t> follow-up was 18 months (range, from 2 months to 6 years 5 months) </a:t>
            </a:r>
          </a:p>
          <a:p>
            <a:endParaRPr lang="en-US" sz="2400" dirty="0" smtClean="0">
              <a:latin typeface="Times New Roman" pitchFamily="18" charset="0"/>
              <a:cs typeface="Times New Roman" pitchFamily="18" charset="0"/>
            </a:endParaRPr>
          </a:p>
        </p:txBody>
      </p:sp>
      <p:pic>
        <p:nvPicPr>
          <p:cNvPr id="4" name="Picture 3"/>
          <p:cNvPicPr>
            <a:picLocks noChangeAspect="1"/>
          </p:cNvPicPr>
          <p:nvPr/>
        </p:nvPicPr>
        <p:blipFill>
          <a:blip r:embed="rId2" cstate="print"/>
          <a:stretch>
            <a:fillRect/>
          </a:stretch>
        </p:blipFill>
        <p:spPr>
          <a:xfrm>
            <a:off x="2258786" y="0"/>
            <a:ext cx="6025501" cy="1453200"/>
          </a:xfrm>
          <a:prstGeom prst="rect">
            <a:avLst/>
          </a:prstGeom>
        </p:spPr>
      </p:pic>
      <p:sp>
        <p:nvSpPr>
          <p:cNvPr id="5" name="Title 1"/>
          <p:cNvSpPr txBox="1">
            <a:spLocks/>
          </p:cNvSpPr>
          <p:nvPr/>
        </p:nvSpPr>
        <p:spPr>
          <a:xfrm>
            <a:off x="7070271" y="1110343"/>
            <a:ext cx="1191986" cy="38463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AJR 2002</a:t>
            </a: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73530"/>
            <a:ext cx="8946541" cy="5774870"/>
          </a:xfrm>
        </p:spPr>
        <p:txBody>
          <a:bodyPr/>
          <a:lstStyle/>
          <a:p>
            <a:pPr>
              <a:buNone/>
            </a:pPr>
            <a:r>
              <a:rPr lang="en-US" sz="2400" dirty="0" smtClean="0"/>
              <a:t> </a:t>
            </a:r>
            <a:r>
              <a:rPr lang="en-US" sz="2800" dirty="0" smtClean="0">
                <a:latin typeface="Times New Roman" pitchFamily="18" charset="0"/>
                <a:cs typeface="Times New Roman" pitchFamily="18" charset="0"/>
              </a:rPr>
              <a:t>Inclusion criteria:</a:t>
            </a:r>
          </a:p>
          <a:p>
            <a:r>
              <a:rPr lang="en-US" sz="2400" dirty="0" smtClean="0">
                <a:latin typeface="Times New Roman" pitchFamily="18" charset="0"/>
                <a:cs typeface="Times New Roman" pitchFamily="18" charset="0"/>
              </a:rPr>
              <a:t>Presence of biopsy-confirmed metastatic papillary thyroid carcinoma in cervical lymph nodes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Five or fewer involved lymph nodes that were amenable to </a:t>
            </a:r>
            <a:r>
              <a:rPr lang="en-US" sz="2400" dirty="0" err="1" smtClean="0">
                <a:latin typeface="Times New Roman" pitchFamily="18" charset="0"/>
                <a:cs typeface="Times New Roman" pitchFamily="18" charset="0"/>
              </a:rPr>
              <a:t>percutaneous</a:t>
            </a:r>
            <a:r>
              <a:rPr lang="en-US" sz="2400" dirty="0" smtClean="0">
                <a:latin typeface="Times New Roman" pitchFamily="18" charset="0"/>
                <a:cs typeface="Times New Roman" pitchFamily="18" charset="0"/>
              </a:rPr>
              <a:t> ethanol injection.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Patients had to be poor surgical </a:t>
            </a:r>
            <a:r>
              <a:rPr lang="en-US" sz="2400" dirty="0" err="1" smtClean="0">
                <a:latin typeface="Times New Roman" pitchFamily="18" charset="0"/>
                <a:cs typeface="Times New Roman" pitchFamily="18" charset="0"/>
              </a:rPr>
              <a:t>candidates,to</a:t>
            </a:r>
            <a:r>
              <a:rPr lang="en-US" sz="2400" dirty="0" smtClean="0">
                <a:latin typeface="Times New Roman" pitchFamily="18" charset="0"/>
                <a:cs typeface="Times New Roman" pitchFamily="18" charset="0"/>
              </a:rPr>
              <a:t> have expressed a preference for no further surgery, or to have been unresponsive to previous radioiodine therapy.</a:t>
            </a:r>
            <a:r>
              <a:rPr lang="en-US"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All patients had exhibited poor response to previous iodine-131 ablative therapy(Mean total iodine-131 dose per patient was 7,548 </a:t>
            </a:r>
            <a:r>
              <a:rPr lang="en-US" sz="2400" dirty="0" err="1" smtClean="0">
                <a:latin typeface="Times New Roman" pitchFamily="18" charset="0"/>
                <a:cs typeface="Times New Roman" pitchFamily="18" charset="0"/>
              </a:rPr>
              <a:t>MBq</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4400" dirty="0" smtClean="0">
                <a:latin typeface="Algerian" pitchFamily="82" charset="0"/>
                <a:cs typeface="Aharoni" pitchFamily="2" charset="-79"/>
              </a:rPr>
              <a:t> ! </a:t>
            </a:r>
            <a:r>
              <a:rPr lang="en-US" sz="2400" dirty="0" smtClean="0">
                <a:latin typeface="Times New Roman" pitchFamily="18" charset="0"/>
                <a:cs typeface="Times New Roman" pitchFamily="18" charset="0"/>
              </a:rPr>
              <a:t>Lymph node metastases  larger than 3 cm, exhibit extra nodal extension, or </a:t>
            </a:r>
            <a:r>
              <a:rPr lang="en-US" sz="2400" b="1" dirty="0" smtClean="0">
                <a:latin typeface="Times New Roman" pitchFamily="18" charset="0"/>
                <a:cs typeface="Times New Roman" pitchFamily="18" charset="0"/>
              </a:rPr>
              <a:t>metastasis present in more than five lymph nodes </a:t>
            </a:r>
            <a:r>
              <a:rPr lang="en-US" sz="2400" dirty="0" smtClean="0">
                <a:latin typeface="Times New Roman" pitchFamily="18" charset="0"/>
                <a:cs typeface="Times New Roman" pitchFamily="18" charset="0"/>
              </a:rPr>
              <a:t>are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more significant from a prognostic standpoint </a:t>
            </a:r>
            <a:endParaRPr lang="en-US" sz="2400" b="1" dirty="0" smtClean="0">
              <a:latin typeface="Times New Roman" pitchFamily="18" charset="0"/>
              <a:cs typeface="Times New Roman" pitchFamily="18" charset="0"/>
            </a:endParaRPr>
          </a:p>
          <a:p>
            <a:pPr>
              <a:buNone/>
            </a:pPr>
            <a:endParaRPr lang="en-US" dirty="0" smtClean="0"/>
          </a:p>
          <a:p>
            <a:pPr>
              <a:buNone/>
            </a:pPr>
            <a:endParaRPr lang="en-US" dirty="0" smtClean="0"/>
          </a:p>
          <a:p>
            <a:pPr>
              <a:buNone/>
            </a:pPr>
            <a:endParaRPr lang="en-US" dirty="0" smtClean="0"/>
          </a:p>
          <a:p>
            <a:pPr>
              <a:buNone/>
            </a:pPr>
            <a:r>
              <a:rPr lang="en-US" dirty="0" smtClean="0"/>
              <a:t>                                                                </a:t>
            </a:r>
            <a:r>
              <a:rPr lang="en-US" i="1" dirty="0" err="1" smtClean="0">
                <a:latin typeface="Andalus" pitchFamily="18" charset="-78"/>
                <a:cs typeface="Andalus" pitchFamily="18" charset="-78"/>
              </a:rPr>
              <a:t>Machens</a:t>
            </a:r>
            <a:r>
              <a:rPr lang="en-US" i="1" dirty="0" smtClean="0">
                <a:latin typeface="Andalus" pitchFamily="18" charset="-78"/>
                <a:cs typeface="Andalus" pitchFamily="18" charset="-78"/>
              </a:rPr>
              <a:t> et </a:t>
            </a:r>
            <a:r>
              <a:rPr lang="en-US" i="1" dirty="0" err="1" smtClean="0">
                <a:latin typeface="Andalus" pitchFamily="18" charset="-78"/>
                <a:cs typeface="Andalus" pitchFamily="18" charset="-78"/>
              </a:rPr>
              <a:t>al.World</a:t>
            </a:r>
            <a:r>
              <a:rPr lang="en-US" i="1" dirty="0" smtClean="0">
                <a:latin typeface="Andalus" pitchFamily="18" charset="-78"/>
                <a:cs typeface="Andalus" pitchFamily="18" charset="-78"/>
              </a:rPr>
              <a:t> J Surgery.2002</a:t>
            </a:r>
          </a:p>
          <a:p>
            <a:pPr>
              <a:buNone/>
            </a:pPr>
            <a:r>
              <a:rPr lang="en-US" i="1" dirty="0" smtClean="0">
                <a:latin typeface="Andalus" pitchFamily="18" charset="-78"/>
                <a:cs typeface="Andalus" pitchFamily="18" charset="-78"/>
              </a:rPr>
              <a:t>                                                </a:t>
            </a:r>
            <a:endParaRPr lang="en-US" i="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Treatment goal:</a:t>
            </a:r>
          </a:p>
          <a:p>
            <a:pPr>
              <a:buNone/>
            </a:pPr>
            <a:r>
              <a:rPr lang="en-US" sz="2400" dirty="0" smtClean="0">
                <a:latin typeface="Times New Roman" pitchFamily="18" charset="0"/>
                <a:cs typeface="Times New Roman" pitchFamily="18" charset="0"/>
              </a:rPr>
              <a:t>     Decrease in size of the lymph nodes on follow-up images  </a:t>
            </a:r>
            <a:r>
              <a:rPr lang="en-US" sz="2400" b="1" dirty="0" smtClean="0">
                <a:latin typeface="Times New Roman" pitchFamily="18" charset="0"/>
                <a:cs typeface="Times New Roman" pitchFamily="18" charset="0"/>
              </a:rPr>
              <a:t>AND</a:t>
            </a:r>
          </a:p>
          <a:p>
            <a:pPr>
              <a:buNone/>
            </a:pPr>
            <a:r>
              <a:rPr lang="en-US" sz="2400" dirty="0" smtClean="0">
                <a:latin typeface="Times New Roman" pitchFamily="18" charset="0"/>
                <a:cs typeface="Times New Roman" pitchFamily="18" charset="0"/>
              </a:rPr>
              <a:t>     No residual evidence of perfusion</a:t>
            </a:r>
          </a:p>
          <a:p>
            <a:r>
              <a:rPr lang="en-US" sz="2400" dirty="0" smtClean="0">
                <a:latin typeface="Times New Roman" pitchFamily="18" charset="0"/>
                <a:cs typeface="Times New Roman" pitchFamily="18" charset="0"/>
              </a:rPr>
              <a:t>Treatment failure:</a:t>
            </a:r>
          </a:p>
          <a:p>
            <a:pPr>
              <a:buNone/>
            </a:pPr>
            <a:r>
              <a:rPr lang="en-US" sz="2400" dirty="0" smtClean="0">
                <a:latin typeface="Times New Roman" pitchFamily="18" charset="0"/>
                <a:cs typeface="Times New Roman" pitchFamily="18" charset="0"/>
              </a:rPr>
              <a:t>     Injected nodes either enlarged or showed evidence of persistent perfusion on color Doppler </a:t>
            </a:r>
            <a:r>
              <a:rPr lang="en-US" sz="2400" dirty="0" err="1" smtClean="0">
                <a:latin typeface="Times New Roman" pitchFamily="18" charset="0"/>
                <a:cs typeface="Times New Roman" pitchFamily="18" charset="0"/>
              </a:rPr>
              <a:t>sonography</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3">
                    <a:lumMod val="40000"/>
                    <a:lumOff val="60000"/>
                  </a:schemeClr>
                </a:solidFill>
                <a:latin typeface="Times New Roman" pitchFamily="18" charset="0"/>
                <a:cs typeface="Times New Roman" pitchFamily="18" charset="0"/>
              </a:rPr>
              <a:t>Agenda:</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103312" y="1524000"/>
            <a:ext cx="8946541" cy="4724399"/>
          </a:xfrm>
        </p:spPr>
        <p:txBody>
          <a:bodyPr>
            <a:normAutofit/>
          </a:bodyPr>
          <a:lstStyle/>
          <a:p>
            <a:r>
              <a:rPr lang="en-US" sz="3200" dirty="0" err="1" smtClean="0">
                <a:latin typeface="Times New Roman" pitchFamily="18" charset="0"/>
                <a:ea typeface="Tahoma" pitchFamily="34" charset="0"/>
                <a:cs typeface="Times New Roman" pitchFamily="18" charset="0"/>
              </a:rPr>
              <a:t>Locoregional</a:t>
            </a:r>
            <a:r>
              <a:rPr lang="en-US" sz="3200" dirty="0" smtClean="0">
                <a:latin typeface="Times New Roman" pitchFamily="18" charset="0"/>
                <a:ea typeface="Tahoma" pitchFamily="34" charset="0"/>
                <a:cs typeface="Times New Roman" pitchFamily="18" charset="0"/>
              </a:rPr>
              <a:t>  Recurrent PTC management</a:t>
            </a:r>
          </a:p>
          <a:p>
            <a:pPr>
              <a:buNone/>
            </a:pPr>
            <a:endParaRPr lang="en-US" sz="3200" dirty="0" smtClean="0">
              <a:latin typeface="Times New Roman" pitchFamily="18" charset="0"/>
              <a:ea typeface="Tahoma" pitchFamily="34" charset="0"/>
              <a:cs typeface="Times New Roman" pitchFamily="18" charset="0"/>
            </a:endParaRPr>
          </a:p>
          <a:p>
            <a:r>
              <a:rPr lang="en-US" sz="3200" dirty="0" smtClean="0">
                <a:latin typeface="Times New Roman" pitchFamily="18" charset="0"/>
                <a:ea typeface="Tahoma" pitchFamily="34" charset="0"/>
                <a:cs typeface="Times New Roman" pitchFamily="18" charset="0"/>
              </a:rPr>
              <a:t>Ethanol ablation (Literatures review)</a:t>
            </a:r>
          </a:p>
          <a:p>
            <a:pPr>
              <a:buNone/>
            </a:pPr>
            <a:endParaRPr lang="en-US" sz="3200" dirty="0" smtClean="0">
              <a:latin typeface="Times New Roman" pitchFamily="18" charset="0"/>
              <a:ea typeface="Tahoma" pitchFamily="34" charset="0"/>
              <a:cs typeface="Times New Roman" pitchFamily="18" charset="0"/>
            </a:endParaRPr>
          </a:p>
          <a:p>
            <a:r>
              <a:rPr lang="en-US" sz="3200" dirty="0" smtClean="0">
                <a:latin typeface="Times New Roman" pitchFamily="18" charset="0"/>
                <a:ea typeface="Tahoma" pitchFamily="34" charset="0"/>
                <a:cs typeface="Times New Roman" pitchFamily="18" charset="0"/>
              </a:rPr>
              <a:t>Conclusion</a:t>
            </a:r>
          </a:p>
          <a:p>
            <a:endParaRPr lang="en-US" dirty="0"/>
          </a:p>
        </p:txBody>
      </p:sp>
      <p:sp>
        <p:nvSpPr>
          <p:cNvPr id="5" name="Rectangle 4"/>
          <p:cNvSpPr/>
          <p:nvPr/>
        </p:nvSpPr>
        <p:spPr>
          <a:xfrm>
            <a:off x="1485900" y="1502229"/>
            <a:ext cx="7151914" cy="620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8867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783" y="1371601"/>
            <a:ext cx="8946541" cy="5486399"/>
          </a:xfrm>
        </p:spPr>
        <p:txBody>
          <a:bodyPr>
            <a:normAutofit/>
          </a:bodyPr>
          <a:lstStyle/>
          <a:p>
            <a:r>
              <a:rPr lang="en-US" sz="2400" dirty="0" smtClean="0">
                <a:latin typeface="Times New Roman" pitchFamily="18" charset="0"/>
                <a:cs typeface="Times New Roman" pitchFamily="18" charset="0"/>
              </a:rPr>
              <a:t>Nine lymph nodes in seven patients disappeared during the follow-up period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mean volume of  LN prior to  EA was 492 mm3 and decreased to a mean volume of 76 mm3 after 1 year and 20 mm3 after 2 years</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Six nodes were re-treated 2–12 months after initial </a:t>
            </a:r>
            <a:r>
              <a:rPr lang="en-US" sz="2400" dirty="0" err="1" smtClean="0">
                <a:latin typeface="Times New Roman" pitchFamily="18" charset="0"/>
                <a:cs typeface="Times New Roman" pitchFamily="18" charset="0"/>
              </a:rPr>
              <a:t>percutaneous</a:t>
            </a:r>
            <a:r>
              <a:rPr lang="en-US" sz="2400" dirty="0" smtClean="0">
                <a:latin typeface="Times New Roman" pitchFamily="18" charset="0"/>
                <a:cs typeface="Times New Roman" pitchFamily="18" charset="0"/>
              </a:rPr>
              <a:t> ethanol injection because of persistent flow on color Doppler </a:t>
            </a:r>
            <a:r>
              <a:rPr lang="en-US" sz="2400" dirty="0" err="1" smtClean="0">
                <a:latin typeface="Times New Roman" pitchFamily="18" charset="0"/>
                <a:cs typeface="Times New Roman" pitchFamily="18" charset="0"/>
              </a:rPr>
              <a:t>sonography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n = 4), stable size (n = 1), or increased size (n = 1).</a:t>
            </a:r>
          </a:p>
          <a:p>
            <a:endParaRPr lang="en-US" sz="2400" dirty="0" smtClean="0">
              <a:latin typeface="Times New Roman" pitchFamily="18" charset="0"/>
              <a:cs typeface="Times New Roman" pitchFamily="18" charset="0"/>
            </a:endParaRPr>
          </a:p>
        </p:txBody>
      </p:sp>
      <p:sp>
        <p:nvSpPr>
          <p:cNvPr id="4" name="Title 1"/>
          <p:cNvSpPr>
            <a:spLocks noGrp="1"/>
          </p:cNvSpPr>
          <p:nvPr>
            <p:ph type="title"/>
          </p:nvPr>
        </p:nvSpPr>
        <p:spPr>
          <a:xfrm>
            <a:off x="571501" y="452718"/>
            <a:ext cx="9479334" cy="739268"/>
          </a:xfrm>
        </p:spPr>
        <p:txBody>
          <a:bodyPr/>
          <a:lstStyle/>
          <a:p>
            <a:r>
              <a:rPr lang="en-US" dirty="0" smtClean="0">
                <a:solidFill>
                  <a:schemeClr val="accent3">
                    <a:lumMod val="40000"/>
                    <a:lumOff val="60000"/>
                  </a:schemeClr>
                </a:solidFill>
                <a:latin typeface="Times New Roman" pitchFamily="18" charset="0"/>
                <a:cs typeface="Times New Roman" pitchFamily="18" charset="0"/>
              </a:rPr>
              <a:t>Results:</a:t>
            </a:r>
            <a:endParaRPr lang="en-US"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786" y="1616529"/>
            <a:ext cx="9315067" cy="4631870"/>
          </a:xfrm>
        </p:spPr>
        <p:txBody>
          <a:bodyPr/>
          <a:lstStyle/>
          <a:p>
            <a:r>
              <a:rPr lang="en-US" sz="2400" dirty="0" smtClean="0">
                <a:latin typeface="Times New Roman" pitchFamily="18" charset="0"/>
                <a:cs typeface="Times New Roman" pitchFamily="18" charset="0"/>
              </a:rPr>
              <a:t>Two patients developed four new metastatic nodes during the follow-up period that were amenable to </a:t>
            </a:r>
            <a:r>
              <a:rPr lang="en-US" sz="2400" dirty="0" err="1" smtClean="0">
                <a:latin typeface="Times New Roman" pitchFamily="18" charset="0"/>
                <a:cs typeface="Times New Roman" pitchFamily="18" charset="0"/>
              </a:rPr>
              <a:t>percutaneous</a:t>
            </a:r>
            <a:r>
              <a:rPr lang="en-US" sz="2400" dirty="0" smtClean="0">
                <a:latin typeface="Times New Roman" pitchFamily="18" charset="0"/>
                <a:cs typeface="Times New Roman" pitchFamily="18" charset="0"/>
              </a:rPr>
              <a:t> ethanol injection.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Two patients developed innumerable metastatic nodes that precluded retreatment with </a:t>
            </a:r>
            <a:r>
              <a:rPr lang="en-US" sz="2400" dirty="0" err="1" smtClean="0">
                <a:latin typeface="Times New Roman" pitchFamily="18" charset="0"/>
                <a:cs typeface="Times New Roman" pitchFamily="18" charset="0"/>
              </a:rPr>
              <a:t>percutaneous</a:t>
            </a:r>
            <a:r>
              <a:rPr lang="en-US" sz="2400" dirty="0" smtClean="0">
                <a:latin typeface="Times New Roman" pitchFamily="18" charset="0"/>
                <a:cs typeface="Times New Roman" pitchFamily="18" charset="0"/>
              </a:rPr>
              <a:t> ethanol injection</a:t>
            </a:r>
          </a:p>
          <a:p>
            <a:endParaRPr lang="en-US" dirty="0"/>
          </a:p>
        </p:txBody>
      </p:sp>
      <p:sp>
        <p:nvSpPr>
          <p:cNvPr id="4" name="Title 1"/>
          <p:cNvSpPr>
            <a:spLocks noGrp="1"/>
          </p:cNvSpPr>
          <p:nvPr>
            <p:ph type="title"/>
          </p:nvPr>
        </p:nvSpPr>
        <p:spPr>
          <a:xfrm>
            <a:off x="646111" y="452718"/>
            <a:ext cx="9404723" cy="1400530"/>
          </a:xfrm>
        </p:spPr>
        <p:txBody>
          <a:bodyPr/>
          <a:lstStyle/>
          <a:p>
            <a:r>
              <a:rPr lang="en-US" dirty="0" smtClean="0">
                <a:solidFill>
                  <a:schemeClr val="accent3">
                    <a:lumMod val="40000"/>
                    <a:lumOff val="60000"/>
                  </a:schemeClr>
                </a:solidFill>
              </a:rPr>
              <a:t>…</a:t>
            </a:r>
            <a:endParaRPr lang="en-US"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Complication:</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69472" y="2052918"/>
            <a:ext cx="9380382" cy="4195481"/>
          </a:xfrm>
        </p:spPr>
        <p:txBody>
          <a:bodyPr>
            <a:normAutofit/>
          </a:bodyPr>
          <a:lstStyle/>
          <a:p>
            <a:r>
              <a:rPr lang="en-US" sz="2400" dirty="0" smtClean="0">
                <a:latin typeface="Times New Roman" pitchFamily="18" charset="0"/>
                <a:cs typeface="Times New Roman" pitchFamily="18" charset="0"/>
              </a:rPr>
              <a:t>Most patients experienced brief discomfort at the injection site, likely related to local </a:t>
            </a:r>
            <a:r>
              <a:rPr lang="en-US" sz="2400" dirty="0" err="1" smtClean="0">
                <a:latin typeface="Times New Roman" pitchFamily="18" charset="0"/>
                <a:cs typeface="Times New Roman" pitchFamily="18" charset="0"/>
              </a:rPr>
              <a:t>extravasation</a:t>
            </a:r>
            <a:r>
              <a:rPr lang="en-US" sz="2400" dirty="0" smtClean="0">
                <a:latin typeface="Times New Roman" pitchFamily="18" charset="0"/>
                <a:cs typeface="Times New Roman" pitchFamily="18" charset="0"/>
              </a:rPr>
              <a:t> of a small amount of ethanol into the surrounding cervical soft tissues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No patient experienced transient or permanent hoarseness or vocal cord paralysis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27 patients (47 LN)were treated by  EA for NR-PTCs between September 2003 and December 2005.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5 men and 22 women, and the patient’s average age was 53.2 years (range, 19–80 years).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mean F/U was  28.2±6.3 months(range, 14–38). </a:t>
            </a:r>
          </a:p>
          <a:p>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237014" y="375557"/>
            <a:ext cx="6678385" cy="1436914"/>
          </a:xfrm>
          <a:prstGeom prst="rect">
            <a:avLst/>
          </a:prstGeom>
          <a:noFill/>
          <a:ln w="9525">
            <a:noFill/>
            <a:miter lim="800000"/>
            <a:headEnd/>
            <a:tailEnd/>
          </a:ln>
        </p:spPr>
      </p:pic>
      <p:sp>
        <p:nvSpPr>
          <p:cNvPr id="5" name="Rectangle 4"/>
          <p:cNvSpPr/>
          <p:nvPr/>
        </p:nvSpPr>
        <p:spPr>
          <a:xfrm>
            <a:off x="6927068" y="1497177"/>
            <a:ext cx="2028119" cy="369332"/>
          </a:xfrm>
          <a:prstGeom prst="rect">
            <a:avLst/>
          </a:prstGeom>
        </p:spPr>
        <p:txBody>
          <a:bodyPr wrap="none">
            <a:spAutoFit/>
          </a:bodyPr>
          <a:lstStyle/>
          <a:p>
            <a:r>
              <a:rPr lang="en-US" b="1" dirty="0" err="1" smtClean="0">
                <a:solidFill>
                  <a:schemeClr val="bg1"/>
                </a:solidFill>
              </a:rPr>
              <a:t>Eur</a:t>
            </a:r>
            <a:r>
              <a:rPr lang="en-US" b="1" dirty="0" smtClean="0">
                <a:solidFill>
                  <a:schemeClr val="bg1"/>
                </a:solidFill>
              </a:rPr>
              <a:t> </a:t>
            </a:r>
            <a:r>
              <a:rPr lang="en-US" b="1" dirty="0" err="1" smtClean="0">
                <a:solidFill>
                  <a:schemeClr val="bg1"/>
                </a:solidFill>
              </a:rPr>
              <a:t>Radiol</a:t>
            </a:r>
            <a:r>
              <a:rPr lang="en-US" b="1" dirty="0" smtClean="0">
                <a:solidFill>
                  <a:schemeClr val="bg1"/>
                </a:solidFill>
              </a:rPr>
              <a:t> (2008)</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According to the AJCC staging:       I in 2, </a:t>
            </a:r>
          </a:p>
          <a:p>
            <a:pPr>
              <a:buNone/>
            </a:pPr>
            <a:r>
              <a:rPr lang="en-US" sz="2400" dirty="0" smtClean="0">
                <a:latin typeface="Times New Roman" pitchFamily="18" charset="0"/>
                <a:cs typeface="Times New Roman" pitchFamily="18" charset="0"/>
              </a:rPr>
              <a:t>                                                               II in 5, </a:t>
            </a:r>
          </a:p>
          <a:p>
            <a:pPr>
              <a:buNone/>
            </a:pPr>
            <a:r>
              <a:rPr lang="en-US" sz="2400" dirty="0" smtClean="0">
                <a:latin typeface="Times New Roman" pitchFamily="18" charset="0"/>
                <a:cs typeface="Times New Roman" pitchFamily="18" charset="0"/>
              </a:rPr>
              <a:t>                                                               III in 10, </a:t>
            </a:r>
          </a:p>
          <a:p>
            <a:pPr>
              <a:buNone/>
            </a:pPr>
            <a:r>
              <a:rPr lang="en-US" sz="2400" dirty="0" smtClean="0">
                <a:latin typeface="Times New Roman" pitchFamily="18" charset="0"/>
                <a:cs typeface="Times New Roman" pitchFamily="18" charset="0"/>
              </a:rPr>
              <a:t>                                                               IV-A in 10.</a:t>
            </a:r>
          </a:p>
          <a:p>
            <a:r>
              <a:rPr lang="en-US" sz="2400" dirty="0" smtClean="0">
                <a:latin typeface="Times New Roman" pitchFamily="18" charset="0"/>
                <a:cs typeface="Times New Roman" pitchFamily="18" charset="0"/>
              </a:rPr>
              <a:t>The mean number of neck surgeries was 2.1 (range, 1–4).</a:t>
            </a:r>
          </a:p>
          <a:p>
            <a:r>
              <a:rPr lang="en-US" sz="2400" dirty="0" smtClean="0">
                <a:latin typeface="Times New Roman" pitchFamily="18" charset="0"/>
                <a:cs typeface="Times New Roman" pitchFamily="18" charset="0"/>
              </a:rPr>
              <a:t>Overall, 47 NR-PTCs were treated by EA. (Among them, 10 NR-PTCs in7 patients were newly detected during follow-up.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2298" y="963386"/>
            <a:ext cx="8946541" cy="5285013"/>
          </a:xfrm>
        </p:spPr>
        <p:txBody>
          <a:bodyPr>
            <a:normAutofit/>
          </a:bodyPr>
          <a:lstStyle/>
          <a:p>
            <a:pPr>
              <a:buNone/>
            </a:pPr>
            <a:r>
              <a:rPr lang="en-US" dirty="0" smtClean="0"/>
              <a:t> </a:t>
            </a:r>
            <a:r>
              <a:rPr lang="en-US" sz="2400" dirty="0" smtClean="0">
                <a:latin typeface="Times New Roman" pitchFamily="18" charset="0"/>
                <a:cs typeface="Times New Roman" pitchFamily="18" charset="0"/>
              </a:rPr>
              <a:t>Inclusion criteria:</a:t>
            </a:r>
          </a:p>
          <a:p>
            <a:pPr>
              <a:buNone/>
            </a:pPr>
            <a:r>
              <a:rPr lang="en-US" sz="2400" dirty="0" smtClean="0">
                <a:latin typeface="Times New Roman" pitchFamily="18" charset="0"/>
                <a:cs typeface="Times New Roman" pitchFamily="18" charset="0"/>
              </a:rPr>
              <a:t>  (1) The presence of three or fewer NR-PTCs and no recurrence</a:t>
            </a:r>
          </a:p>
          <a:p>
            <a:pPr>
              <a:buNone/>
            </a:pPr>
            <a:r>
              <a:rPr lang="en-US" sz="2400" dirty="0" smtClean="0">
                <a:latin typeface="Times New Roman" pitchFamily="18" charset="0"/>
                <a:cs typeface="Times New Roman" pitchFamily="18" charset="0"/>
              </a:rPr>
              <a:t>    beyond the neck at the PEI point in time,</a:t>
            </a:r>
          </a:p>
          <a:p>
            <a:pPr>
              <a:buNone/>
            </a:pP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(2) The NR-PTCs were not close to vessels to avoid the potential risk of ethanol </a:t>
            </a:r>
            <a:r>
              <a:rPr lang="en-US" sz="2400" dirty="0" err="1" smtClean="0">
                <a:latin typeface="Times New Roman" pitchFamily="18" charset="0"/>
                <a:cs typeface="Times New Roman" pitchFamily="18" charset="0"/>
              </a:rPr>
              <a:t>intravasation</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(3) The patients with NR-PTCs were poor surgical candidates (the patients with high risk for general anesthesia due to a medical condition or for surgery due to repeated neck dissection) and/or preferred not to have further surgery.</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3312" y="1061358"/>
            <a:ext cx="8946541" cy="5187042"/>
          </a:xfrm>
        </p:spPr>
        <p:txBody>
          <a:bodyPr>
            <a:normAutofit/>
          </a:bodyPr>
          <a:lstStyle/>
          <a:p>
            <a:r>
              <a:rPr lang="en-US" sz="2400" dirty="0" smtClean="0">
                <a:latin typeface="Times New Roman" pitchFamily="18" charset="0"/>
                <a:cs typeface="Times New Roman" pitchFamily="18" charset="0"/>
              </a:rPr>
              <a:t>Percent volume decrease of each NR-PTC was calculated as: </a:t>
            </a:r>
          </a:p>
          <a:p>
            <a:pPr>
              <a:buNone/>
            </a:pPr>
            <a:r>
              <a:rPr lang="en-US" sz="2400" dirty="0" smtClean="0">
                <a:latin typeface="Times New Roman" pitchFamily="18" charset="0"/>
                <a:cs typeface="Times New Roman" pitchFamily="18" charset="0"/>
              </a:rPr>
              <a:t>     VD (%) = (V1 – V2)/V1×100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Decreased volume of the lesion and absence of intra </a:t>
            </a:r>
            <a:r>
              <a:rPr lang="en-US" sz="2400" dirty="0" err="1" smtClean="0">
                <a:latin typeface="Times New Roman" pitchFamily="18" charset="0"/>
                <a:cs typeface="Times New Roman" pitchFamily="18" charset="0"/>
              </a:rPr>
              <a:t>lesional</a:t>
            </a:r>
            <a:r>
              <a:rPr lang="en-US" sz="2400" dirty="0" smtClean="0">
                <a:latin typeface="Times New Roman" pitchFamily="18" charset="0"/>
                <a:cs typeface="Times New Roman" pitchFamily="18" charset="0"/>
              </a:rPr>
              <a:t> power-Doppler signals were considered a sign of successful results of the treatment</a:t>
            </a:r>
          </a:p>
          <a:p>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Ultrasonography</a:t>
            </a:r>
            <a:r>
              <a:rPr lang="en-US" sz="2400" dirty="0" smtClean="0">
                <a:latin typeface="Times New Roman" pitchFamily="18" charset="0"/>
                <a:cs typeface="Times New Roman" pitchFamily="18" charset="0"/>
              </a:rPr>
              <a:t> was performed at 3–6-month intervals for evaluation of PEI effectiveness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latin typeface="Times New Roman" pitchFamily="18" charset="0"/>
                <a:cs typeface="Times New Roman" pitchFamily="18" charset="0"/>
              </a:rPr>
              <a:t>   Results:</a:t>
            </a:r>
            <a:endParaRPr lang="en-US" dirty="0">
              <a:solidFill>
                <a:schemeClr val="accent3">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103312" y="1453244"/>
            <a:ext cx="8946541" cy="4795156"/>
          </a:xfrm>
        </p:spPr>
        <p:txBody>
          <a:bodyPr>
            <a:normAutofit/>
          </a:bodyPr>
          <a:lstStyle/>
          <a:p>
            <a:r>
              <a:rPr lang="en-US" sz="2400" dirty="0" smtClean="0">
                <a:latin typeface="Times New Roman" pitchFamily="18" charset="0"/>
                <a:cs typeface="Times New Roman" pitchFamily="18" charset="0"/>
              </a:rPr>
              <a:t>All 47 NR-PTCs (n=47) significantly decreased in volume from a mean of 678.8±871.4 mm3 to a mean of 15.7± 24.7 mm3 (average volume decrease, 93.6±12.6%; p&lt;0.05) during the follow-up</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Twenty-six (55.3%) NR-PTCs in 16 patients remained visible on the last follow-up </a:t>
            </a:r>
            <a:r>
              <a:rPr lang="en-US" sz="2400" dirty="0" err="1" smtClean="0">
                <a:latin typeface="Times New Roman" pitchFamily="18" charset="0"/>
                <a:cs typeface="Times New Roman" pitchFamily="18" charset="0"/>
              </a:rPr>
              <a:t>ultrasonography</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They showed a progressive decrease in volume without tumor </a:t>
            </a:r>
            <a:r>
              <a:rPr lang="en-US" sz="2400" dirty="0" err="1" smtClean="0">
                <a:latin typeface="Times New Roman" pitchFamily="18" charset="0"/>
                <a:cs typeface="Times New Roman" pitchFamily="18" charset="0"/>
              </a:rPr>
              <a:t>vascularity</a:t>
            </a:r>
            <a:r>
              <a:rPr lang="en-US" sz="2400" dirty="0" smtClean="0">
                <a:latin typeface="Times New Roman" pitchFamily="18" charset="0"/>
                <a:cs typeface="Times New Roman" pitchFamily="18" charset="0"/>
              </a:rPr>
              <a:t> on power-Doppler study, or decreased volume without tumor </a:t>
            </a:r>
            <a:r>
              <a:rPr lang="en-US" sz="2400" dirty="0" err="1" smtClean="0">
                <a:latin typeface="Times New Roman" pitchFamily="18" charset="0"/>
                <a:cs typeface="Times New Roman" pitchFamily="18" charset="0"/>
              </a:rPr>
              <a:t>vascularity</a:t>
            </a:r>
            <a:r>
              <a:rPr lang="en-US" sz="2400" dirty="0" smtClean="0">
                <a:latin typeface="Times New Roman" pitchFamily="18" charset="0"/>
                <a:cs typeface="Times New Roman" pitchFamily="18" charset="0"/>
              </a:rPr>
              <a:t>, and then stable volume to the last follow-up </a:t>
            </a:r>
            <a:r>
              <a:rPr lang="en-US" sz="2400" dirty="0" err="1" smtClean="0">
                <a:latin typeface="Times New Roman" pitchFamily="18" charset="0"/>
                <a:cs typeface="Times New Roman" pitchFamily="18" charset="0"/>
              </a:rPr>
              <a:t>ultrasonography</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2645229" y="2269671"/>
            <a:ext cx="6204857" cy="2612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a:blip r:embed="rId2" cstate="print"/>
          <a:srcRect/>
          <a:stretch>
            <a:fillRect/>
          </a:stretch>
        </p:blipFill>
        <p:spPr bwMode="auto">
          <a:xfrm>
            <a:off x="0" y="0"/>
            <a:ext cx="12502243" cy="6858000"/>
          </a:xfrm>
          <a:prstGeom prst="rect">
            <a:avLst/>
          </a:prstGeom>
          <a:noFill/>
          <a:ln w="9525">
            <a:noFill/>
            <a:miter lim="800000"/>
            <a:headEnd/>
            <a:tailEnd/>
          </a:ln>
        </p:spPr>
      </p:pic>
      <p:sp>
        <p:nvSpPr>
          <p:cNvPr id="4" name="Left Brace 3"/>
          <p:cNvSpPr/>
          <p:nvPr/>
        </p:nvSpPr>
        <p:spPr>
          <a:xfrm>
            <a:off x="10793186" y="604157"/>
            <a:ext cx="489857" cy="62538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a:off x="7919357" y="653143"/>
            <a:ext cx="359229" cy="62048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9927771" y="734786"/>
            <a:ext cx="342900" cy="61232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11185071" y="1763486"/>
            <a:ext cx="473529" cy="146957"/>
          </a:xfrm>
          <a:prstGeom prst="ellipse">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1831" y="376518"/>
            <a:ext cx="9404723" cy="1400530"/>
          </a:xfrm>
        </p:spPr>
        <p:txBody>
          <a:bodyPr/>
          <a:lstStyle/>
          <a:p>
            <a:r>
              <a:rPr lang="en-US" sz="4000" dirty="0" smtClean="0">
                <a:solidFill>
                  <a:schemeClr val="accent3">
                    <a:lumMod val="40000"/>
                    <a:lumOff val="60000"/>
                  </a:schemeClr>
                </a:solidFill>
                <a:latin typeface="Arial" panose="020B0604020202020204" pitchFamily="34" charset="0"/>
                <a:cs typeface="Arial" panose="020B0604020202020204" pitchFamily="34" charset="0"/>
              </a:rPr>
              <a:t>    </a:t>
            </a:r>
            <a:r>
              <a:rPr lang="en-US" sz="4000" dirty="0" err="1" smtClean="0">
                <a:solidFill>
                  <a:schemeClr val="accent3">
                    <a:lumMod val="40000"/>
                    <a:lumOff val="60000"/>
                  </a:schemeClr>
                </a:solidFill>
                <a:latin typeface="Times New Roman" pitchFamily="18" charset="0"/>
                <a:ea typeface="Tahoma" pitchFamily="34" charset="0"/>
                <a:cs typeface="Times New Roman" pitchFamily="18" charset="0"/>
              </a:rPr>
              <a:t>Locoregional</a:t>
            </a:r>
            <a:r>
              <a:rPr lang="en-US" sz="4000" dirty="0" smtClean="0">
                <a:solidFill>
                  <a:schemeClr val="accent3">
                    <a:lumMod val="40000"/>
                    <a:lumOff val="60000"/>
                  </a:schemeClr>
                </a:solidFill>
                <a:latin typeface="Times New Roman" pitchFamily="18" charset="0"/>
                <a:ea typeface="Tahoma" pitchFamily="34" charset="0"/>
                <a:cs typeface="Times New Roman" pitchFamily="18" charset="0"/>
              </a:rPr>
              <a:t> </a:t>
            </a:r>
            <a:r>
              <a:rPr lang="en-US" sz="4000" dirty="0" smtClean="0">
                <a:solidFill>
                  <a:schemeClr val="accent3">
                    <a:lumMod val="40000"/>
                    <a:lumOff val="60000"/>
                  </a:schemeClr>
                </a:solidFill>
                <a:latin typeface="Times New Roman" pitchFamily="18" charset="0"/>
                <a:cs typeface="Times New Roman" pitchFamily="18" charset="0"/>
              </a:rPr>
              <a:t>Recurrent PTC management</a:t>
            </a: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 </a:t>
            </a:r>
            <a:endParaRPr lang="en-US" dirty="0"/>
          </a:p>
        </p:txBody>
      </p:sp>
      <p:sp>
        <p:nvSpPr>
          <p:cNvPr id="3" name="Content Placeholder 2"/>
          <p:cNvSpPr>
            <a:spLocks noGrp="1"/>
          </p:cNvSpPr>
          <p:nvPr>
            <p:ph idx="1"/>
          </p:nvPr>
        </p:nvSpPr>
        <p:spPr>
          <a:xfrm>
            <a:off x="1149032" y="1289958"/>
            <a:ext cx="8946541" cy="5034642"/>
          </a:xfrm>
        </p:spPr>
        <p:txBody>
          <a:bodyPr>
            <a:normAutofit fontScale="92500"/>
          </a:bodyPr>
          <a:lstStyle/>
          <a:p>
            <a:r>
              <a:rPr lang="en-US" dirty="0" smtClean="0">
                <a:latin typeface="Times New Roman" pitchFamily="18" charset="0"/>
                <a:ea typeface="Microsoft YaHei" pitchFamily="34" charset="-122"/>
                <a:cs typeface="Times New Roman" pitchFamily="18" charset="0"/>
              </a:rPr>
              <a:t>PTC is highly curable in 85% of cases because of its rather innocent biologic behavior. Therefore, the shift in emphasis from disease survival to recurrence is appropriate. </a:t>
            </a:r>
          </a:p>
          <a:p>
            <a:endParaRPr lang="en-US" dirty="0" smtClean="0">
              <a:latin typeface="Times New Roman" pitchFamily="18" charset="0"/>
              <a:ea typeface="Microsoft YaHei" pitchFamily="34" charset="-122"/>
              <a:cs typeface="Times New Roman" pitchFamily="18" charset="0"/>
            </a:endParaRPr>
          </a:p>
          <a:p>
            <a:r>
              <a:rPr lang="en-US" dirty="0" smtClean="0">
                <a:latin typeface="Times New Roman" pitchFamily="18" charset="0"/>
                <a:ea typeface="Microsoft YaHei" pitchFamily="34" charset="-122"/>
                <a:cs typeface="Times New Roman" pitchFamily="18" charset="0"/>
              </a:rPr>
              <a:t>The risk of structural disease recurrence is a continuum of risk that ranges from &lt;1% in very low-risk patients to &gt;50% in high-risk patients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Recurrence in the neck can be either in lymph nodes or in the thyroid bed. A recurrence in the thyroid bed results in increased rates of morbidity and mortality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Recurrent metastatic </a:t>
            </a:r>
            <a:r>
              <a:rPr lang="en-US" dirty="0" err="1" smtClean="0">
                <a:latin typeface="Times New Roman" pitchFamily="18" charset="0"/>
                <a:cs typeface="Times New Roman" pitchFamily="18" charset="0"/>
              </a:rPr>
              <a:t>adenopathy</a:t>
            </a:r>
            <a:r>
              <a:rPr lang="en-US" dirty="0" smtClean="0">
                <a:latin typeface="Times New Roman" pitchFamily="18" charset="0"/>
                <a:cs typeface="Times New Roman" pitchFamily="18" charset="0"/>
              </a:rPr>
              <a:t> is common and seen in 9–20% of papillary thyroid carcinoma patients in long-term follow-up</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prognostic significance of nodal metastases on long-term survival remains unclear</a:t>
            </a:r>
          </a:p>
          <a:p>
            <a:endParaRPr lang="en-US" dirty="0">
              <a:latin typeface="Times New Roman" pitchFamily="18" charset="0"/>
              <a:ea typeface="Microsoft YaHei" pitchFamily="34" charset="-122"/>
              <a:cs typeface="Times New Roman" pitchFamily="18" charset="0"/>
            </a:endParaRPr>
          </a:p>
        </p:txBody>
      </p:sp>
    </p:spTree>
    <p:extLst>
      <p:ext uri="{BB962C8B-B14F-4D97-AF65-F5344CB8AC3E}">
        <p14:creationId xmlns="" xmlns:p14="http://schemas.microsoft.com/office/powerpoint/2010/main" val="2924615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1"/>
            <a:r>
              <a:rPr lang="en-US" sz="2400" dirty="0" smtClean="0">
                <a:latin typeface="Times New Roman" pitchFamily="18" charset="0"/>
                <a:cs typeface="Times New Roman" pitchFamily="18" charset="0"/>
              </a:rPr>
              <a:t>63 patients (27 men and 42 women) From June 2004 through December 2009, were retrospectively included in this study</a:t>
            </a:r>
          </a:p>
          <a:p>
            <a:pPr lvl="1"/>
            <a:r>
              <a:rPr lang="en-US" sz="2400" dirty="0" smtClean="0">
                <a:latin typeface="Times New Roman" pitchFamily="18" charset="0"/>
                <a:cs typeface="Times New Roman" pitchFamily="18" charset="0"/>
              </a:rPr>
              <a:t>109 neck lymph nodes in total(in 63 patients)</a:t>
            </a:r>
          </a:p>
          <a:p>
            <a:pPr lvl="1"/>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57 patients had undergone central neck lymph node dissection. (Many had also undergone lateral neck node dissection</a:t>
            </a:r>
          </a:p>
          <a:p>
            <a:pPr lvl="1"/>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All 63 patients had been treated with 131I (median, two times; range, 1–10 times) with median accumulated dose of 131I of 284 </a:t>
            </a:r>
            <a:r>
              <a:rPr lang="en-US" sz="2400" dirty="0" err="1" smtClean="0">
                <a:latin typeface="Times New Roman" pitchFamily="18" charset="0"/>
                <a:cs typeface="Times New Roman" pitchFamily="18" charset="0"/>
              </a:rPr>
              <a:t>mCi</a:t>
            </a:r>
            <a:r>
              <a:rPr lang="en-US" sz="2400" dirty="0" smtClean="0">
                <a:latin typeface="Times New Roman" pitchFamily="18" charset="0"/>
                <a:cs typeface="Times New Roman" pitchFamily="18" charset="0"/>
              </a:rPr>
              <a:t> (10.5 </a:t>
            </a:r>
            <a:r>
              <a:rPr lang="en-US" sz="2400" dirty="0" err="1" smtClean="0">
                <a:latin typeface="Times New Roman" pitchFamily="18" charset="0"/>
                <a:cs typeface="Times New Roman" pitchFamily="18" charset="0"/>
              </a:rPr>
              <a:t>GBq</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286001" y="440871"/>
            <a:ext cx="6809014" cy="1387929"/>
          </a:xfrm>
          <a:prstGeom prst="rect">
            <a:avLst/>
          </a:prstGeom>
          <a:noFill/>
          <a:ln w="9525">
            <a:noFill/>
            <a:miter lim="800000"/>
            <a:headEnd/>
            <a:tailEnd/>
          </a:ln>
        </p:spPr>
      </p:pic>
      <p:sp>
        <p:nvSpPr>
          <p:cNvPr id="5" name="Rectangle 4"/>
          <p:cNvSpPr/>
          <p:nvPr/>
        </p:nvSpPr>
        <p:spPr>
          <a:xfrm>
            <a:off x="5845627" y="1371600"/>
            <a:ext cx="3690257" cy="369332"/>
          </a:xfrm>
          <a:prstGeom prst="rect">
            <a:avLst/>
          </a:prstGeom>
        </p:spPr>
        <p:txBody>
          <a:bodyPr wrap="square">
            <a:spAutoFit/>
          </a:bodyPr>
          <a:lstStyle/>
          <a:p>
            <a:r>
              <a:rPr lang="en-US" b="1" dirty="0" smtClean="0">
                <a:solidFill>
                  <a:schemeClr val="bg1"/>
                </a:solidFill>
              </a:rPr>
              <a:t>J </a:t>
            </a:r>
            <a:r>
              <a:rPr lang="en-US" b="1" dirty="0" err="1" smtClean="0">
                <a:solidFill>
                  <a:schemeClr val="bg1"/>
                </a:solidFill>
              </a:rPr>
              <a:t>Clin</a:t>
            </a:r>
            <a:r>
              <a:rPr lang="en-US" b="1" dirty="0" smtClean="0">
                <a:solidFill>
                  <a:schemeClr val="bg1"/>
                </a:solidFill>
              </a:rPr>
              <a:t> </a:t>
            </a:r>
            <a:r>
              <a:rPr lang="en-US" b="1" dirty="0" err="1" smtClean="0">
                <a:solidFill>
                  <a:schemeClr val="bg1"/>
                </a:solidFill>
              </a:rPr>
              <a:t>Endocrinol</a:t>
            </a:r>
            <a:r>
              <a:rPr lang="en-US" b="1" dirty="0" smtClean="0">
                <a:solidFill>
                  <a:schemeClr val="bg1"/>
                </a:solidFill>
              </a:rPr>
              <a:t> Metab,2011</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Information to classify the tumor was not available for 12 patients, and in six patients no information was available about the lymph nodes. All 63 patients had localized disease and had no distant metastases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645230" y="718456"/>
            <a:ext cx="5192484" cy="2873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51114"/>
            <a:ext cx="8946541" cy="5497286"/>
          </a:xfrm>
        </p:spPr>
        <p:txBody>
          <a:bodyPr>
            <a:normAutofit lnSpcReduction="10000"/>
          </a:bodyPr>
          <a:lstStyle/>
          <a:p>
            <a:pPr>
              <a:buNone/>
            </a:pPr>
            <a:r>
              <a:rPr lang="en-US" sz="4000" b="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Metastasis was confirmed in cytological smears and/or by demonstration of raised levels </a:t>
            </a:r>
            <a:r>
              <a:rPr lang="en-US" sz="2400" dirty="0" err="1" smtClean="0">
                <a:latin typeface="Times New Roman" pitchFamily="18" charset="0"/>
                <a:cs typeface="Times New Roman" pitchFamily="18" charset="0"/>
              </a:rPr>
              <a:t>ofFNAB-Tg</a:t>
            </a:r>
            <a:r>
              <a:rPr lang="en-US" sz="2400" dirty="0" smtClean="0">
                <a:latin typeface="Times New Roman" pitchFamily="18" charset="0"/>
                <a:cs typeface="Times New Roman" pitchFamily="18" charset="0"/>
              </a:rPr>
              <a:t> in needle washouts</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initial cytology was positive in 91 lymph nodes. </a:t>
            </a:r>
          </a:p>
          <a:p>
            <a:pPr>
              <a:buNone/>
            </a:pPr>
            <a:r>
              <a:rPr lang="en-US" sz="2600" dirty="0" smtClean="0">
                <a:latin typeface="Times New Roman" pitchFamily="18" charset="0"/>
                <a:cs typeface="Times New Roman" pitchFamily="18" charset="0"/>
              </a:rPr>
              <a:t>     FNAB-</a:t>
            </a:r>
            <a:r>
              <a:rPr lang="en-US" sz="2600" dirty="0" err="1" smtClean="0">
                <a:latin typeface="Times New Roman" pitchFamily="18" charset="0"/>
                <a:cs typeface="Times New Roman" pitchFamily="18" charset="0"/>
              </a:rPr>
              <a:t>Tg</a:t>
            </a:r>
            <a:r>
              <a:rPr lang="en-US" sz="2600" dirty="0" smtClean="0">
                <a:latin typeface="Times New Roman" pitchFamily="18" charset="0"/>
                <a:cs typeface="Times New Roman" pitchFamily="18" charset="0"/>
              </a:rPr>
              <a:t> confirmed malignancy in the other 18(although smears from 12 of the 18 cases were suspicious of malignancy. Cytology was benign in two cases, and four did not yield diagnostic material.</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Four cases without elevated FNAB-</a:t>
            </a:r>
            <a:r>
              <a:rPr lang="en-US" sz="2600" dirty="0" err="1" smtClean="0">
                <a:latin typeface="Times New Roman" pitchFamily="18" charset="0"/>
                <a:cs typeface="Times New Roman" pitchFamily="18" charset="0"/>
              </a:rPr>
              <a:t>Tg</a:t>
            </a:r>
            <a:r>
              <a:rPr lang="en-US" sz="2600" dirty="0" smtClean="0">
                <a:latin typeface="Times New Roman" pitchFamily="18" charset="0"/>
                <a:cs typeface="Times New Roman" pitchFamily="18" charset="0"/>
              </a:rPr>
              <a:t> (0.1 g/liter) demonstrated malignant cells in the cytological smears. </a:t>
            </a:r>
          </a:p>
          <a:p>
            <a:endParaRPr lang="en-US" sz="26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73530"/>
            <a:ext cx="8946541" cy="5774870"/>
          </a:xfrm>
        </p:spPr>
        <p:txBody>
          <a:bodyPr>
            <a:normAutofit/>
          </a:bodyPr>
          <a:lstStyle/>
          <a:p>
            <a:r>
              <a:rPr lang="en-US" sz="2400" dirty="0" smtClean="0">
                <a:latin typeface="Times New Roman" pitchFamily="18" charset="0"/>
                <a:cs typeface="Times New Roman" pitchFamily="18" charset="0"/>
              </a:rPr>
              <a:t>The inclusion criteria:</a:t>
            </a:r>
          </a:p>
          <a:p>
            <a:pPr>
              <a:buNone/>
            </a:pPr>
            <a:r>
              <a:rPr lang="en-US" sz="2400" dirty="0" smtClean="0">
                <a:latin typeface="Times New Roman" pitchFamily="18" charset="0"/>
                <a:cs typeface="Times New Roman" pitchFamily="18" charset="0"/>
              </a:rPr>
              <a:t>     1) Carcinoma cells identified in FNAB specimens and/or elevated level of FNAB-</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2) No radiological findings suspicious of malignancy inferior to the neck;</a:t>
            </a:r>
          </a:p>
          <a:p>
            <a:pPr>
              <a:buNone/>
            </a:pPr>
            <a:r>
              <a:rPr lang="en-US" sz="2400" dirty="0" smtClean="0">
                <a:latin typeface="Times New Roman" pitchFamily="18" charset="0"/>
                <a:cs typeface="Times New Roman" pitchFamily="18" charset="0"/>
              </a:rPr>
              <a:t>     3)Record of previous treatment with 131I;</a:t>
            </a:r>
          </a:p>
          <a:p>
            <a:pPr>
              <a:buNone/>
            </a:pPr>
            <a:r>
              <a:rPr lang="en-US" sz="2400" dirty="0" smtClean="0">
                <a:latin typeface="Times New Roman" pitchFamily="18" charset="0"/>
                <a:cs typeface="Times New Roman" pitchFamily="18" charset="0"/>
              </a:rPr>
              <a:t>     4)Detection of up to three metastatic lymph nodes in previously dissected neck compartments</a:t>
            </a:r>
            <a:r>
              <a:rPr lang="en-US" sz="2400"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08214"/>
            <a:ext cx="8946541" cy="5840185"/>
          </a:xfrm>
        </p:spPr>
        <p:txBody>
          <a:bodyPr>
            <a:normAutofit/>
          </a:bodyPr>
          <a:lstStyle/>
          <a:p>
            <a:r>
              <a:rPr lang="en-US" sz="2400" dirty="0" smtClean="0">
                <a:latin typeface="Times New Roman" pitchFamily="18" charset="0"/>
                <a:cs typeface="Times New Roman" pitchFamily="18" charset="0"/>
              </a:rPr>
              <a:t>Treatment was considered effective when reduction in volume and/or reduction of lymph node </a:t>
            </a:r>
            <a:r>
              <a:rPr lang="en-US" sz="2400" dirty="0" err="1" smtClean="0">
                <a:latin typeface="Times New Roman" pitchFamily="18" charset="0"/>
                <a:cs typeface="Times New Roman" pitchFamily="18" charset="0"/>
              </a:rPr>
              <a:t>vascularization</a:t>
            </a:r>
            <a:r>
              <a:rPr lang="en-US" sz="2400" dirty="0" smtClean="0">
                <a:latin typeface="Times New Roman" pitchFamily="18" charset="0"/>
                <a:cs typeface="Times New Roman" pitchFamily="18" charset="0"/>
              </a:rPr>
              <a:t> were demonstrated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Criteria for satisfactory treatment: </a:t>
            </a:r>
          </a:p>
          <a:p>
            <a:pPr>
              <a:buNone/>
            </a:pPr>
            <a:r>
              <a:rPr lang="en-US" sz="2400" dirty="0" smtClean="0">
                <a:latin typeface="Times New Roman" pitchFamily="18" charset="0"/>
                <a:cs typeface="Times New Roman" pitchFamily="18" charset="0"/>
              </a:rPr>
              <a:t>     1)Complete lymph node disappearance; </a:t>
            </a:r>
          </a:p>
          <a:p>
            <a:pPr>
              <a:buNone/>
            </a:pPr>
            <a:r>
              <a:rPr lang="en-US" sz="2400" dirty="0" smtClean="0">
                <a:latin typeface="Times New Roman" pitchFamily="18" charset="0"/>
                <a:cs typeface="Times New Roman" pitchFamily="18" charset="0"/>
              </a:rPr>
              <a:t>     2)Reduction of the </a:t>
            </a:r>
            <a:r>
              <a:rPr lang="en-US" sz="2400" dirty="0" err="1" smtClean="0">
                <a:latin typeface="Times New Roman" pitchFamily="18" charset="0"/>
                <a:cs typeface="Times New Roman" pitchFamily="18" charset="0"/>
              </a:rPr>
              <a:t>anteroposterior</a:t>
            </a:r>
            <a:r>
              <a:rPr lang="en-US" sz="2400" dirty="0" smtClean="0">
                <a:latin typeface="Times New Roman" pitchFamily="18" charset="0"/>
                <a:cs typeface="Times New Roman" pitchFamily="18" charset="0"/>
              </a:rPr>
              <a:t> lymph node diameter to 4 mm or less without visible </a:t>
            </a:r>
            <a:r>
              <a:rPr lang="en-US" sz="2400" dirty="0" err="1" smtClean="0">
                <a:latin typeface="Times New Roman" pitchFamily="18" charset="0"/>
                <a:cs typeface="Times New Roman" pitchFamily="18" charset="0"/>
              </a:rPr>
              <a:t>vascularization</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3)Normalization of lymph node size and </a:t>
            </a:r>
            <a:r>
              <a:rPr lang="en-US" sz="2400" dirty="0" err="1" smtClean="0">
                <a:latin typeface="Times New Roman" pitchFamily="18" charset="0"/>
                <a:cs typeface="Times New Roman" pitchFamily="18" charset="0"/>
              </a:rPr>
              <a:t>appearance,and</a:t>
            </a:r>
            <a:r>
              <a:rPr lang="en-US" sz="2400" dirty="0" smtClean="0">
                <a:latin typeface="Times New Roman" pitchFamily="18" charset="0"/>
                <a:cs typeface="Times New Roman" pitchFamily="18" charset="0"/>
              </a:rPr>
              <a:t> in some nodes scar formation;</a:t>
            </a:r>
          </a:p>
          <a:p>
            <a:pPr>
              <a:buNone/>
            </a:pPr>
            <a:r>
              <a:rPr lang="en-US" sz="2400" dirty="0" smtClean="0">
                <a:latin typeface="Times New Roman" pitchFamily="18" charset="0"/>
                <a:cs typeface="Times New Roman" pitchFamily="18" charset="0"/>
              </a:rPr>
              <a:t>     4)No detectable malignant cells in the FNAB specimens and no detectable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in needle washouts.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Malignant lymph nodes were localized to levels VI and VII, containing 46 and three lymph nodes, respectively. Another 37 lymph nodes were detected in level IV, 11 in level III, four in level </a:t>
            </a:r>
            <a:r>
              <a:rPr lang="en-US" sz="2400" dirty="0" err="1" smtClean="0">
                <a:latin typeface="Times New Roman" pitchFamily="18" charset="0"/>
                <a:cs typeface="Times New Roman" pitchFamily="18" charset="0"/>
              </a:rPr>
              <a:t>Va</a:t>
            </a:r>
            <a:r>
              <a:rPr lang="en-US" sz="2400" dirty="0" smtClean="0">
                <a:latin typeface="Times New Roman" pitchFamily="18" charset="0"/>
                <a:cs typeface="Times New Roman" pitchFamily="18" charset="0"/>
              </a:rPr>
              <a:t>, two in level </a:t>
            </a:r>
            <a:r>
              <a:rPr lang="en-US" sz="2400" dirty="0" err="1" smtClean="0">
                <a:latin typeface="Times New Roman" pitchFamily="18" charset="0"/>
                <a:cs typeface="Times New Roman" pitchFamily="18" charset="0"/>
              </a:rPr>
              <a:t>Vb</a:t>
            </a:r>
            <a:r>
              <a:rPr lang="en-US" sz="2400" dirty="0" smtClean="0">
                <a:latin typeface="Times New Roman" pitchFamily="18" charset="0"/>
                <a:cs typeface="Times New Roman" pitchFamily="18" charset="0"/>
              </a:rPr>
              <a:t>, three in level </a:t>
            </a:r>
            <a:r>
              <a:rPr lang="en-US" sz="2400" dirty="0" err="1" smtClean="0">
                <a:latin typeface="Times New Roman" pitchFamily="18" charset="0"/>
                <a:cs typeface="Times New Roman" pitchFamily="18" charset="0"/>
              </a:rPr>
              <a:t>IIa</a:t>
            </a:r>
            <a:r>
              <a:rPr lang="en-US" sz="2400" dirty="0" smtClean="0">
                <a:latin typeface="Times New Roman" pitchFamily="18" charset="0"/>
                <a:cs typeface="Times New Roman" pitchFamily="18" charset="0"/>
              </a:rPr>
              <a:t>, one in level </a:t>
            </a:r>
            <a:r>
              <a:rPr lang="en-US" sz="2400" dirty="0" err="1" smtClean="0">
                <a:latin typeface="Times New Roman" pitchFamily="18" charset="0"/>
                <a:cs typeface="Times New Roman" pitchFamily="18" charset="0"/>
              </a:rPr>
              <a:t>IIb</a:t>
            </a:r>
            <a:r>
              <a:rPr lang="en-US" sz="2400" dirty="0" smtClean="0">
                <a:latin typeface="Times New Roman" pitchFamily="18" charset="0"/>
                <a:cs typeface="Times New Roman" pitchFamily="18" charset="0"/>
              </a:rPr>
              <a:t>, and finally two had a </a:t>
            </a:r>
            <a:r>
              <a:rPr lang="en-US" sz="2400" dirty="0" err="1" smtClean="0">
                <a:latin typeface="Times New Roman" pitchFamily="18" charset="0"/>
                <a:cs typeface="Times New Roman" pitchFamily="18" charset="0"/>
              </a:rPr>
              <a:t>parapharyngeal</a:t>
            </a:r>
            <a:r>
              <a:rPr lang="en-US" sz="2400" dirty="0" smtClean="0">
                <a:latin typeface="Times New Roman" pitchFamily="18" charset="0"/>
                <a:cs typeface="Times New Roman" pitchFamily="18" charset="0"/>
              </a:rPr>
              <a:t> location.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782" y="501703"/>
            <a:ext cx="9404723" cy="1400530"/>
          </a:xfrm>
        </p:spPr>
        <p:txBody>
          <a:bodyPr/>
          <a:lstStyle/>
          <a:p>
            <a:r>
              <a:rPr lang="en-US" dirty="0" smtClean="0"/>
              <a:t>   </a:t>
            </a:r>
            <a:r>
              <a:rPr lang="en-US" dirty="0" smtClean="0">
                <a:solidFill>
                  <a:schemeClr val="accent3">
                    <a:lumMod val="60000"/>
                    <a:lumOff val="40000"/>
                  </a:schemeClr>
                </a:solidFill>
                <a:latin typeface="Times New Roman" pitchFamily="18" charset="0"/>
                <a:cs typeface="Times New Roman" pitchFamily="18" charset="0"/>
              </a:rPr>
              <a:t>Results:</a:t>
            </a:r>
            <a:endParaRPr lang="en-US" dirty="0">
              <a:solidFill>
                <a:schemeClr val="accent3">
                  <a:lumMod val="60000"/>
                  <a:lumOff val="40000"/>
                </a:schemeClr>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2" cstate="print"/>
          <a:srcRect/>
          <a:stretch>
            <a:fillRect/>
          </a:stretch>
        </p:blipFill>
        <p:spPr bwMode="auto">
          <a:xfrm>
            <a:off x="774928" y="1499507"/>
            <a:ext cx="10544175" cy="5162550"/>
          </a:xfrm>
          <a:prstGeom prst="rect">
            <a:avLst/>
          </a:prstGeom>
          <a:noFill/>
          <a:ln w="9525">
            <a:noFill/>
            <a:miter lim="800000"/>
            <a:headEnd/>
            <a:tailEnd/>
          </a:ln>
        </p:spPr>
      </p:pic>
      <p:sp>
        <p:nvSpPr>
          <p:cNvPr id="8" name="Content Placeholder 7"/>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2826" y="2069248"/>
            <a:ext cx="10000117" cy="4478509"/>
          </a:xfrm>
        </p:spPr>
        <p:txBody>
          <a:bodyPr>
            <a:noAutofit/>
          </a:bodyPr>
          <a:lstStyle/>
          <a:p>
            <a:r>
              <a:rPr lang="en-US" sz="2400" dirty="0" smtClean="0">
                <a:latin typeface="Times New Roman" pitchFamily="18" charset="0"/>
                <a:cs typeface="Times New Roman" pitchFamily="18" charset="0"/>
              </a:rPr>
              <a:t>25 PTC patients(37 LN proven by biopsy) with stage III or IVA disease (mean age 58 years) since 1994</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All patients had previously been treated by both primary definitive surgery and postoperative RAI therapy.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16 were situated in the central compartment (level VI) and 21 in the lateral neck (levels III, IV, and V)</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average of  F/U was more than 5 years</a:t>
            </a:r>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424543" y="0"/>
            <a:ext cx="9699172" cy="1877786"/>
          </a:xfrm>
          <a:prstGeom prst="rect">
            <a:avLst/>
          </a:prstGeom>
          <a:noFill/>
          <a:ln w="9525">
            <a:noFill/>
            <a:miter lim="800000"/>
            <a:headEnd/>
            <a:tailEnd/>
          </a:ln>
        </p:spPr>
      </p:pic>
      <p:sp>
        <p:nvSpPr>
          <p:cNvPr id="5" name="Rectangle 4"/>
          <p:cNvSpPr/>
          <p:nvPr/>
        </p:nvSpPr>
        <p:spPr>
          <a:xfrm>
            <a:off x="7179128" y="1505636"/>
            <a:ext cx="6814457" cy="369332"/>
          </a:xfrm>
          <a:prstGeom prst="rect">
            <a:avLst/>
          </a:prstGeom>
        </p:spPr>
        <p:txBody>
          <a:bodyPr wrap="square">
            <a:spAutoFit/>
          </a:bodyPr>
          <a:lstStyle/>
          <a:p>
            <a:r>
              <a:rPr lang="en-US" b="1" dirty="0" smtClean="0">
                <a:solidFill>
                  <a:schemeClr val="bg1"/>
                </a:solidFill>
              </a:rPr>
              <a:t>Surgery 2013</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464128" y="2168410"/>
            <a:ext cx="8528958" cy="2308324"/>
          </a:xfrm>
          <a:prstGeom prst="rect">
            <a:avLst/>
          </a:prstGeom>
        </p:spPr>
        <p:txBody>
          <a:bodyPr wrap="square">
            <a:spAutoFit/>
          </a:bodyPr>
          <a:lstStyle/>
          <a:p>
            <a:r>
              <a:rPr lang="en-US" sz="2400" dirty="0" smtClean="0">
                <a:latin typeface="Times New Roman" pitchFamily="18" charset="0"/>
                <a:cs typeface="Times New Roman" pitchFamily="18" charset="0"/>
              </a:rPr>
              <a:t>The present study is the only one</a:t>
            </a:r>
          </a:p>
          <a:p>
            <a:r>
              <a:rPr lang="en-US" sz="2400" dirty="0" smtClean="0">
                <a:latin typeface="Times New Roman" pitchFamily="18" charset="0"/>
                <a:cs typeface="Times New Roman" pitchFamily="18" charset="0"/>
              </a:rPr>
              <a:t>devoted solely to the management of NNM in patients</a:t>
            </a:r>
          </a:p>
          <a:p>
            <a:r>
              <a:rPr lang="en-US" sz="2400" dirty="0" smtClean="0">
                <a:latin typeface="Times New Roman" pitchFamily="18" charset="0"/>
                <a:cs typeface="Times New Roman" pitchFamily="18" charset="0"/>
              </a:rPr>
              <a:t>&gt;45 years with advanced localized PTC</a:t>
            </a: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pTNM</a:t>
            </a:r>
            <a:r>
              <a:rPr lang="en-US" sz="2400" dirty="0" smtClean="0">
                <a:latin typeface="Times New Roman" pitchFamily="18" charset="0"/>
                <a:cs typeface="Times New Roman" pitchFamily="18" charset="0"/>
              </a:rPr>
              <a:t> stages III and IVA), and it has the longest</a:t>
            </a:r>
          </a:p>
          <a:p>
            <a:r>
              <a:rPr lang="en-US" sz="2400" dirty="0" smtClean="0">
                <a:latin typeface="Times New Roman" pitchFamily="18" charset="0"/>
                <a:cs typeface="Times New Roman" pitchFamily="18" charset="0"/>
              </a:rPr>
              <a:t>follow-up of any series of PTC patients treated with</a:t>
            </a:r>
          </a:p>
          <a:p>
            <a:r>
              <a:rPr lang="en-US" sz="2400" dirty="0" smtClean="0">
                <a:latin typeface="Times New Roman" pitchFamily="18" charset="0"/>
                <a:cs typeface="Times New Roman" pitchFamily="18" charset="0"/>
              </a:rPr>
              <a:t>UPEA.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998901" y="2395742"/>
            <a:ext cx="3604260" cy="275844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150428" y="2563587"/>
            <a:ext cx="4931229"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  Treatment Modalities:</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103312" y="1264920"/>
            <a:ext cx="8946541" cy="4983479"/>
          </a:xfrm>
        </p:spPr>
        <p:txBody>
          <a:bodyPr>
            <a:normAutofit/>
          </a:bodyPr>
          <a:lstStyle/>
          <a:p>
            <a:r>
              <a:rPr lang="en-US" sz="2400" dirty="0" smtClean="0">
                <a:latin typeface="Times New Roman" pitchFamily="18" charset="0"/>
                <a:cs typeface="Times New Roman" pitchFamily="18" charset="0"/>
              </a:rPr>
              <a:t>Reoperation ± RAI therapy</a:t>
            </a:r>
          </a:p>
          <a:p>
            <a:r>
              <a:rPr lang="en-US" sz="2400" dirty="0" smtClean="0">
                <a:latin typeface="Times New Roman" pitchFamily="18" charset="0"/>
                <a:cs typeface="Times New Roman" pitchFamily="18" charset="0"/>
              </a:rPr>
              <a:t>Radio Frequency Ablation</a:t>
            </a:r>
          </a:p>
          <a:p>
            <a:r>
              <a:rPr lang="en-US" sz="2400" dirty="0" smtClean="0">
                <a:latin typeface="Times New Roman" pitchFamily="18" charset="0"/>
                <a:cs typeface="Times New Roman" pitchFamily="18" charset="0"/>
              </a:rPr>
              <a:t>Ethanol Ablation </a:t>
            </a:r>
          </a:p>
          <a:p>
            <a:r>
              <a:rPr lang="en-US" sz="2400" dirty="0" smtClean="0">
                <a:latin typeface="Times New Roman" pitchFamily="18" charset="0"/>
                <a:cs typeface="Times New Roman" pitchFamily="18" charset="0"/>
              </a:rPr>
              <a:t>Active surveillance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0412" y="1791661"/>
            <a:ext cx="8946541" cy="4195481"/>
          </a:xfrm>
        </p:spPr>
        <p:txBody>
          <a:bodyPr/>
          <a:lstStyle/>
          <a:p>
            <a:pPr>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Treatment goals: </a:t>
            </a:r>
          </a:p>
          <a:p>
            <a:pPr>
              <a:buNone/>
            </a:pP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1) Elimination of significant nodal</a:t>
            </a:r>
          </a:p>
          <a:p>
            <a:pPr>
              <a:buNone/>
            </a:pPr>
            <a:r>
              <a:rPr lang="en-US" sz="2400" dirty="0" smtClean="0">
                <a:latin typeface="Times New Roman" pitchFamily="18" charset="0"/>
                <a:cs typeface="Times New Roman" pitchFamily="18" charset="0"/>
              </a:rPr>
              <a:t> blood flow (‘‘tumor perfusion’’) by Doppler  </a:t>
            </a:r>
            <a:r>
              <a:rPr lang="en-US" sz="2400" dirty="0" err="1" smtClean="0">
                <a:latin typeface="Times New Roman" pitchFamily="18" charset="0"/>
                <a:cs typeface="Times New Roman" pitchFamily="18" charset="0"/>
              </a:rPr>
              <a:t>ultrasonography</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(2) Reduction in volume of treated</a:t>
            </a:r>
          </a:p>
          <a:p>
            <a:pPr>
              <a:buNone/>
            </a:pPr>
            <a:r>
              <a:rPr lang="en-US" sz="2400" dirty="0" smtClean="0">
                <a:latin typeface="Times New Roman" pitchFamily="18" charset="0"/>
                <a:cs typeface="Times New Roman" pitchFamily="18" charset="0"/>
              </a:rPr>
              <a:t> NNM, ideally to the point of disappearance on rescanning.</a:t>
            </a:r>
          </a:p>
          <a:p>
            <a:pPr>
              <a:buNone/>
            </a:pPr>
            <a:r>
              <a:rPr lang="en-US" sz="2400" dirty="0" smtClean="0">
                <a:latin typeface="Times New Roman" pitchFamily="18" charset="0"/>
                <a:cs typeface="Times New Roman" pitchFamily="18" charset="0"/>
              </a:rPr>
              <a:t> (3) When possible, concomitant reduction in circulating serum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levels on THST.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853568"/>
          </a:xfrm>
        </p:spPr>
        <p:txBody>
          <a:bodyPr/>
          <a:lstStyle/>
          <a:p>
            <a:r>
              <a:rPr lang="en-US" dirty="0" smtClean="0">
                <a:solidFill>
                  <a:schemeClr val="accent3">
                    <a:lumMod val="40000"/>
                    <a:lumOff val="60000"/>
                  </a:schemeClr>
                </a:solidFill>
                <a:latin typeface="Times New Roman" pitchFamily="18" charset="0"/>
                <a:cs typeface="Times New Roman" pitchFamily="18" charset="0"/>
              </a:rPr>
              <a:t>Results:</a:t>
            </a:r>
            <a:endParaRPr lang="en-US" dirty="0">
              <a:solidFill>
                <a:schemeClr val="accent3">
                  <a:lumMod val="40000"/>
                  <a:lumOff val="60000"/>
                </a:schemeClr>
              </a:solidFill>
            </a:endParaRPr>
          </a:p>
        </p:txBody>
      </p:sp>
      <p:sp>
        <p:nvSpPr>
          <p:cNvPr id="3" name="Content Placeholder 2"/>
          <p:cNvSpPr>
            <a:spLocks noGrp="1"/>
          </p:cNvSpPr>
          <p:nvPr>
            <p:ph idx="1"/>
          </p:nvPr>
        </p:nvSpPr>
        <p:spPr>
          <a:xfrm>
            <a:off x="711426" y="865415"/>
            <a:ext cx="8946541" cy="5388427"/>
          </a:xfrm>
        </p:spPr>
        <p:txBody>
          <a:bodyPr>
            <a:noAutofit/>
          </a:bodyPr>
          <a:lstStyle/>
          <a:p>
            <a:r>
              <a:rPr lang="en-US" sz="2400" dirty="0" smtClean="0">
                <a:latin typeface="Times New Roman" pitchFamily="18" charset="0"/>
                <a:cs typeface="Times New Roman" pitchFamily="18" charset="0"/>
              </a:rPr>
              <a:t>35 of 37 NNM (95%) decreased in size.</a:t>
            </a:r>
          </a:p>
          <a:p>
            <a:r>
              <a:rPr lang="en-US" sz="2400" dirty="0" smtClean="0">
                <a:latin typeface="Times New Roman" pitchFamily="18" charset="0"/>
                <a:cs typeface="Times New Roman" pitchFamily="18" charset="0"/>
              </a:rPr>
              <a:t> None had significant Doppler flow.</a:t>
            </a:r>
          </a:p>
          <a:p>
            <a:r>
              <a:rPr lang="en-US" sz="2400" dirty="0" smtClean="0">
                <a:latin typeface="Times New Roman" pitchFamily="18" charset="0"/>
                <a:cs typeface="Times New Roman" pitchFamily="18" charset="0"/>
              </a:rPr>
              <a:t>Seventeen (46%) disappeared on rescanning. </a:t>
            </a:r>
          </a:p>
          <a:p>
            <a:r>
              <a:rPr lang="en-US" sz="2400" dirty="0" smtClean="0">
                <a:latin typeface="Times New Roman" pitchFamily="18" charset="0"/>
                <a:cs typeface="Times New Roman" pitchFamily="18" charset="0"/>
              </a:rPr>
              <a:t>Serum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fell in 19 of 22 (86%) without </a:t>
            </a:r>
            <a:r>
              <a:rPr lang="en-US" sz="2400" dirty="0" err="1" smtClean="0">
                <a:latin typeface="Times New Roman" pitchFamily="18" charset="0"/>
                <a:cs typeface="Times New Roman" pitchFamily="18" charset="0"/>
              </a:rPr>
              <a:t>Tg-autoAB</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None of the UPEA-treated NNM, followed on average for 5.4 years, required further intervention. </a:t>
            </a:r>
          </a:p>
          <a:p>
            <a:r>
              <a:rPr lang="en-US" sz="2400" dirty="0" smtClean="0">
                <a:latin typeface="Times New Roman" pitchFamily="18" charset="0"/>
                <a:cs typeface="Times New Roman" pitchFamily="18" charset="0"/>
              </a:rPr>
              <a:t>Six patients (24%) subsequently developed 18 ‘‘new’’ recurrences. </a:t>
            </a:r>
          </a:p>
          <a:p>
            <a:pPr>
              <a:buNone/>
            </a:pPr>
            <a:r>
              <a:rPr lang="en-US" sz="2400" dirty="0" smtClean="0">
                <a:latin typeface="Times New Roman" pitchFamily="18" charset="0"/>
                <a:cs typeface="Times New Roman" pitchFamily="18" charset="0"/>
              </a:rPr>
              <a:t>     Of the18, 15 (83%) were managed successfully by UPEA rather than operation. </a:t>
            </a:r>
          </a:p>
          <a:p>
            <a:r>
              <a:rPr lang="en-US" sz="2400" dirty="0" smtClean="0">
                <a:latin typeface="Times New Roman" pitchFamily="18" charset="0"/>
                <a:cs typeface="Times New Roman" pitchFamily="18" charset="0"/>
              </a:rPr>
              <a:t>None of the 25 patients developed permanent hoarseness or have died from PTC.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6740" y="1"/>
            <a:ext cx="9404723" cy="1077686"/>
          </a:xfrm>
        </p:spPr>
        <p:txBody>
          <a:bodyPr/>
          <a:lstStyle/>
          <a:p>
            <a:r>
              <a:rPr lang="en-US" dirty="0" smtClean="0">
                <a:solidFill>
                  <a:schemeClr val="accent3">
                    <a:lumMod val="40000"/>
                    <a:lumOff val="60000"/>
                  </a:schemeClr>
                </a:solidFill>
              </a:rPr>
              <a:t>…</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800100" y="947058"/>
            <a:ext cx="6188530" cy="5301342"/>
          </a:xfrm>
        </p:spPr>
        <p:txBody>
          <a:bodyPr>
            <a:noAutofit/>
          </a:bodyPr>
          <a:lstStyle/>
          <a:p>
            <a:r>
              <a:rPr lang="en-US" sz="2400" dirty="0" smtClean="0">
                <a:latin typeface="Times New Roman" pitchFamily="18" charset="0"/>
                <a:cs typeface="Times New Roman" pitchFamily="18" charset="0"/>
              </a:rPr>
              <a:t>The average number of treatment sessions /patient was 2 (range, 1-5)</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largest diameter of treated nodes ranged from 4 to 21 mm (mean, 14)</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 of 3 ablated NNM in one patient showed, at last follow-up, apparently increased volumes. However, the nodes on </a:t>
            </a:r>
            <a:r>
              <a:rPr lang="en-US" sz="2400" dirty="0" err="1" smtClean="0">
                <a:latin typeface="Times New Roman" pitchFamily="18" charset="0"/>
                <a:cs typeface="Times New Roman" pitchFamily="18" charset="0"/>
              </a:rPr>
              <a:t>ultrasonography</a:t>
            </a:r>
            <a:r>
              <a:rPr lang="en-US" sz="2400" dirty="0" smtClean="0">
                <a:latin typeface="Times New Roman" pitchFamily="18" charset="0"/>
                <a:cs typeface="Times New Roman" pitchFamily="18" charset="0"/>
              </a:rPr>
              <a:t> seemed to be </a:t>
            </a:r>
            <a:r>
              <a:rPr lang="en-US" sz="2400" dirty="0" err="1" smtClean="0">
                <a:latin typeface="Times New Roman" pitchFamily="18" charset="0"/>
                <a:cs typeface="Times New Roman" pitchFamily="18" charset="0"/>
              </a:rPr>
              <a:t>avascular</a:t>
            </a:r>
            <a:r>
              <a:rPr lang="en-US" sz="2400" dirty="0" smtClean="0">
                <a:latin typeface="Times New Roman" pitchFamily="18" charset="0"/>
                <a:cs typeface="Times New Roman" pitchFamily="18" charset="0"/>
              </a:rPr>
              <a:t>, and the patient’s serum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level was undetectable(&lt;0.1 </a:t>
            </a:r>
            <a:r>
              <a:rPr lang="en-US" sz="2400" dirty="0" err="1" smtClean="0">
                <a:latin typeface="Times New Roman" pitchFamily="18" charset="0"/>
                <a:cs typeface="Times New Roman" pitchFamily="18" charset="0"/>
              </a:rPr>
              <a:t>ng</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 on THST, at 110 months </a:t>
            </a:r>
          </a:p>
        </p:txBody>
      </p:sp>
      <p:pic>
        <p:nvPicPr>
          <p:cNvPr id="8194" name="Picture 2"/>
          <p:cNvPicPr>
            <a:picLocks noChangeAspect="1" noChangeArrowheads="1"/>
          </p:cNvPicPr>
          <p:nvPr/>
        </p:nvPicPr>
        <p:blipFill>
          <a:blip r:embed="rId2" cstate="print"/>
          <a:srcRect/>
          <a:stretch>
            <a:fillRect/>
          </a:stretch>
        </p:blipFill>
        <p:spPr bwMode="auto">
          <a:xfrm>
            <a:off x="7649256" y="1758043"/>
            <a:ext cx="4143375" cy="32766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sz="2800" b="1" dirty="0" smtClean="0">
                <a:latin typeface="Times New Roman" pitchFamily="18" charset="0"/>
                <a:cs typeface="Times New Roman" pitchFamily="18" charset="0"/>
              </a:rPr>
              <a:t>NOTE:</a:t>
            </a:r>
          </a:p>
          <a:p>
            <a:pPr>
              <a:buNone/>
            </a:pPr>
            <a:r>
              <a:rPr lang="en-US" sz="28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No decrease in recurrence rate</a:t>
            </a:r>
          </a:p>
          <a:p>
            <a:pPr>
              <a:buNone/>
            </a:pPr>
            <a:r>
              <a:rPr lang="en-US" sz="2400" dirty="0" smtClean="0">
                <a:latin typeface="Times New Roman" pitchFamily="18" charset="0"/>
                <a:cs typeface="Times New Roman" pitchFamily="18" charset="0"/>
              </a:rPr>
              <a:t>  No data for survival due to short F/U(except </a:t>
            </a:r>
            <a:r>
              <a:rPr lang="en-US" i="1" dirty="0" smtClean="0">
                <a:latin typeface="Times New Roman" pitchFamily="18" charset="0"/>
                <a:cs typeface="Times New Roman" pitchFamily="18" charset="0"/>
              </a:rPr>
              <a:t>Hay et al.SURGERY.2013</a:t>
            </a:r>
            <a:r>
              <a:rPr lang="en-US"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Locally mild pain due to the procedure  relieved  over few minutes</a:t>
            </a:r>
          </a:p>
          <a:p>
            <a:pPr>
              <a:buNone/>
            </a:pPr>
            <a:r>
              <a:rPr lang="en-US" sz="2400" dirty="0" smtClean="0">
                <a:latin typeface="Times New Roman" pitchFamily="18" charset="0"/>
                <a:cs typeface="Times New Roman" pitchFamily="18" charset="0"/>
              </a:rPr>
              <a:t>  (Transient Hoarseness  in 2 patients, No permanent complication)</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ectangle 5"/>
          <p:cNvSpPr/>
          <p:nvPr/>
        </p:nvSpPr>
        <p:spPr>
          <a:xfrm>
            <a:off x="6547756" y="1289957"/>
            <a:ext cx="3487665" cy="523220"/>
          </a:xfrm>
          <a:prstGeom prst="rect">
            <a:avLst/>
          </a:prstGeom>
        </p:spPr>
        <p:txBody>
          <a:bodyPr wrap="square">
            <a:spAutoFit/>
          </a:bodyPr>
          <a:lstStyle/>
          <a:p>
            <a:pPr algn="ctr"/>
            <a:r>
              <a:rPr lang="en-US" sz="1400" b="1" i="1" dirty="0" smtClean="0"/>
              <a:t>JAMA </a:t>
            </a:r>
            <a:r>
              <a:rPr lang="en-US" sz="1400" b="1" i="1" dirty="0" err="1" smtClean="0"/>
              <a:t>Otolaryngol</a:t>
            </a:r>
            <a:r>
              <a:rPr lang="en-US" sz="1400" b="1" i="1" dirty="0" smtClean="0"/>
              <a:t> Head Neck Surg</a:t>
            </a:r>
            <a:r>
              <a:rPr lang="en-US" sz="1400" i="1" dirty="0" smtClean="0"/>
              <a:t>. </a:t>
            </a:r>
            <a:r>
              <a:rPr lang="en-US" sz="1400" b="1" i="1" dirty="0" smtClean="0"/>
              <a:t>2015</a:t>
            </a:r>
            <a:endParaRPr lang="en-US" sz="1400" b="1" dirty="0"/>
          </a:p>
        </p:txBody>
      </p:sp>
      <p:pic>
        <p:nvPicPr>
          <p:cNvPr id="4101" name="Picture 5"/>
          <p:cNvPicPr>
            <a:picLocks noChangeAspect="1" noChangeArrowheads="1"/>
          </p:cNvPicPr>
          <p:nvPr/>
        </p:nvPicPr>
        <p:blipFill>
          <a:blip r:embed="rId2" cstate="print"/>
          <a:srcRect/>
          <a:stretch>
            <a:fillRect/>
          </a:stretch>
        </p:blipFill>
        <p:spPr bwMode="auto">
          <a:xfrm>
            <a:off x="767443" y="498702"/>
            <a:ext cx="5652407" cy="1362755"/>
          </a:xfrm>
          <a:prstGeom prst="rect">
            <a:avLst/>
          </a:prstGeom>
          <a:noFill/>
          <a:ln w="9525">
            <a:noFill/>
            <a:miter lim="800000"/>
            <a:headEnd/>
            <a:tailEnd/>
          </a:ln>
        </p:spPr>
      </p:pic>
      <p:pic>
        <p:nvPicPr>
          <p:cNvPr id="4102" name="Picture 6"/>
          <p:cNvPicPr>
            <a:picLocks noGrp="1" noChangeAspect="1" noChangeArrowheads="1"/>
          </p:cNvPicPr>
          <p:nvPr>
            <p:ph idx="1"/>
          </p:nvPr>
        </p:nvPicPr>
        <p:blipFill>
          <a:blip r:embed="rId3" cstate="print"/>
          <a:srcRect/>
          <a:stretch>
            <a:fillRect/>
          </a:stretch>
        </p:blipFill>
        <p:spPr bwMode="auto">
          <a:xfrm>
            <a:off x="2400300" y="2612571"/>
            <a:ext cx="6939644" cy="724784"/>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2416629" y="3366407"/>
            <a:ext cx="6939643" cy="2315936"/>
          </a:xfrm>
          <a:prstGeom prst="rect">
            <a:avLst/>
          </a:prstGeom>
          <a:noFill/>
          <a:ln w="9525">
            <a:noFill/>
            <a:miter lim="800000"/>
            <a:headEnd/>
            <a:tailEnd/>
          </a:ln>
        </p:spPr>
      </p:pic>
      <p:sp>
        <p:nvSpPr>
          <p:cNvPr id="7" name="Multiply 6"/>
          <p:cNvSpPr/>
          <p:nvPr/>
        </p:nvSpPr>
        <p:spPr>
          <a:xfrm>
            <a:off x="4392386" y="4016829"/>
            <a:ext cx="114300" cy="21227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4163786" y="4327071"/>
            <a:ext cx="130628" cy="17961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4359729" y="4620986"/>
            <a:ext cx="130628" cy="17961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4539343" y="5470071"/>
            <a:ext cx="163286" cy="16328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4712" y="195943"/>
            <a:ext cx="4396339" cy="3164567"/>
          </a:xfrm>
        </p:spPr>
        <p:txBody>
          <a:bodyPr>
            <a:noAutofit/>
          </a:bodyPr>
          <a:lstStyle/>
          <a:p>
            <a:r>
              <a:rPr lang="en-US" sz="2400" dirty="0" smtClean="0">
                <a:latin typeface="Times New Roman" pitchFamily="18" charset="0"/>
                <a:cs typeface="Times New Roman" pitchFamily="18" charset="0"/>
              </a:rPr>
              <a:t>Outcomes :</a:t>
            </a:r>
          </a:p>
          <a:p>
            <a:pPr>
              <a:buNone/>
            </a:pPr>
            <a:r>
              <a:rPr lang="en-US" sz="2400" dirty="0" smtClean="0">
                <a:latin typeface="Times New Roman" pitchFamily="18" charset="0"/>
                <a:cs typeface="Times New Roman" pitchFamily="18" charset="0"/>
              </a:rPr>
              <a:t>      Retreatment success </a:t>
            </a:r>
          </a:p>
          <a:p>
            <a:pPr>
              <a:buNone/>
            </a:pPr>
            <a:r>
              <a:rPr lang="en-US" sz="2400" dirty="0" smtClean="0">
                <a:latin typeface="Times New Roman" pitchFamily="18" charset="0"/>
                <a:cs typeface="Times New Roman" pitchFamily="18" charset="0"/>
              </a:rPr>
              <a:t>      Change in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Recurrence rates, </a:t>
            </a:r>
          </a:p>
          <a:p>
            <a:pPr>
              <a:buNone/>
            </a:pPr>
            <a:r>
              <a:rPr lang="en-US" sz="2400" dirty="0" smtClean="0">
                <a:latin typeface="Times New Roman" pitchFamily="18" charset="0"/>
                <a:cs typeface="Times New Roman" pitchFamily="18" charset="0"/>
              </a:rPr>
              <a:t>      Complication rates, </a:t>
            </a:r>
          </a:p>
          <a:p>
            <a:pPr>
              <a:buNone/>
            </a:pPr>
            <a:r>
              <a:rPr lang="en-US" sz="2400" dirty="0" smtClean="0">
                <a:latin typeface="Times New Roman" pitchFamily="18" charset="0"/>
                <a:cs typeface="Times New Roman" pitchFamily="18" charset="0"/>
              </a:rPr>
              <a:t>      Follow-up duration. </a:t>
            </a:r>
          </a:p>
          <a:p>
            <a:endParaRPr lang="en-US" sz="2400" dirty="0" smtClean="0">
              <a:latin typeface="Times New Roman" pitchFamily="18" charset="0"/>
              <a:cs typeface="Times New Roman" pitchFamily="18" charset="0"/>
            </a:endParaRPr>
          </a:p>
        </p:txBody>
      </p:sp>
      <p:sp>
        <p:nvSpPr>
          <p:cNvPr id="5" name="Content Placeholder 4"/>
          <p:cNvSpPr>
            <a:spLocks noGrp="1"/>
          </p:cNvSpPr>
          <p:nvPr>
            <p:ph sz="half" idx="2"/>
          </p:nvPr>
        </p:nvSpPr>
        <p:spPr>
          <a:xfrm>
            <a:off x="881743" y="3151415"/>
            <a:ext cx="10466614" cy="2908980"/>
          </a:xfrm>
        </p:spPr>
        <p:txBody>
          <a:bodyPr>
            <a:noAutofit/>
          </a:bodyPr>
          <a:lstStyle/>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Successful treatment by PEI :shrinkage of the lesion by50% or greater on follow-up &amp; no evidence of new growth within the lesion.</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Failure of PEI : any growth in a PEI-treated PTC lesion</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PEI was used to treat 270 metastatic PTC lesions in 168 patients (11.4%). Reoperation was used to treat 1449 patients (88.6%) </a:t>
            </a:r>
          </a:p>
          <a:p>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6739" y="0"/>
            <a:ext cx="9404723" cy="1400530"/>
          </a:xfrm>
        </p:spPr>
        <p:txBody>
          <a:bodyPr/>
          <a:lstStyle/>
          <a:p>
            <a:r>
              <a:rPr lang="en-US" dirty="0" smtClean="0">
                <a:solidFill>
                  <a:schemeClr val="accent3">
                    <a:lumMod val="40000"/>
                    <a:lumOff val="60000"/>
                  </a:schemeClr>
                </a:solidFill>
                <a:latin typeface="Times New Roman" pitchFamily="18" charset="0"/>
                <a:cs typeface="Times New Roman" pitchFamily="18" charset="0"/>
              </a:rPr>
              <a:t>Results:</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 y="1143000"/>
            <a:ext cx="12192000" cy="5453742"/>
          </a:xfrm>
        </p:spPr>
        <p:txBody>
          <a:bodyPr>
            <a:normAutofit fontScale="92500" lnSpcReduction="10000"/>
          </a:bodyPr>
          <a:lstStyle/>
          <a:p>
            <a:r>
              <a:rPr lang="en-US" sz="2400" dirty="0" smtClean="0">
                <a:latin typeface="Times New Roman" pitchFamily="18" charset="0"/>
                <a:cs typeface="Times New Roman" pitchFamily="18" charset="0"/>
              </a:rPr>
              <a:t>Based on the analysis of the pooled data: surgery was successful in </a:t>
            </a:r>
            <a:r>
              <a:rPr lang="en-US" sz="2400" dirty="0" smtClean="0">
                <a:solidFill>
                  <a:schemeClr val="accent3">
                    <a:lumMod val="40000"/>
                    <a:lumOff val="60000"/>
                  </a:schemeClr>
                </a:solidFill>
                <a:latin typeface="Times New Roman" pitchFamily="18" charset="0"/>
                <a:cs typeface="Times New Roman" pitchFamily="18" charset="0"/>
              </a:rPr>
              <a:t>94.8%</a:t>
            </a:r>
            <a:r>
              <a:rPr lang="en-US" sz="2400" dirty="0" smtClean="0">
                <a:latin typeface="Times New Roman" pitchFamily="18" charset="0"/>
                <a:cs typeface="Times New Roman" pitchFamily="18" charset="0"/>
              </a:rPr>
              <a:t>of studied cases compared with  </a:t>
            </a:r>
            <a:r>
              <a:rPr lang="en-US" sz="2400" dirty="0" smtClean="0">
                <a:solidFill>
                  <a:schemeClr val="accent3">
                    <a:lumMod val="40000"/>
                    <a:lumOff val="60000"/>
                  </a:schemeClr>
                </a:solidFill>
                <a:latin typeface="Times New Roman" pitchFamily="18" charset="0"/>
                <a:cs typeface="Times New Roman" pitchFamily="18" charset="0"/>
              </a:rPr>
              <a:t>87.5%</a:t>
            </a:r>
            <a:r>
              <a:rPr lang="en-US" sz="2400" dirty="0" smtClean="0">
                <a:latin typeface="Times New Roman" pitchFamily="18" charset="0"/>
                <a:cs typeface="Times New Roman" pitchFamily="18" charset="0"/>
              </a:rPr>
              <a:t>success rate for PEI treatment </a:t>
            </a:r>
            <a:r>
              <a:rPr lang="en-US" sz="2400" dirty="0" smtClean="0">
                <a:solidFill>
                  <a:schemeClr val="accent3">
                    <a:lumMod val="40000"/>
                    <a:lumOff val="60000"/>
                  </a:schemeClr>
                </a:solidFill>
                <a:latin typeface="Times New Roman" pitchFamily="18" charset="0"/>
                <a:cs typeface="Times New Roman" pitchFamily="18" charset="0"/>
              </a:rPr>
              <a:t>(OR, 2.58; 95%CI,1.55- 4.31;P &lt;.001)</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PEI pooled risk of </a:t>
            </a:r>
            <a:r>
              <a:rPr lang="en-US" sz="2400" b="1" dirty="0" smtClean="0">
                <a:latin typeface="Times New Roman" pitchFamily="18" charset="0"/>
                <a:cs typeface="Times New Roman" pitchFamily="18" charset="0"/>
              </a:rPr>
              <a:t>recurrence</a:t>
            </a:r>
            <a:r>
              <a:rPr lang="en-US" sz="2400" dirty="0" smtClean="0">
                <a:latin typeface="Times New Roman" pitchFamily="18" charset="0"/>
                <a:cs typeface="Times New Roman" pitchFamily="18" charset="0"/>
              </a:rPr>
              <a:t> at the site of the treated lesion or elsewhere in the neck was </a:t>
            </a:r>
            <a:r>
              <a:rPr lang="en-US" sz="2400" dirty="0" smtClean="0">
                <a:solidFill>
                  <a:schemeClr val="accent3">
                    <a:lumMod val="40000"/>
                    <a:lumOff val="60000"/>
                  </a:schemeClr>
                </a:solidFill>
                <a:latin typeface="Times New Roman" pitchFamily="18" charset="0"/>
                <a:cs typeface="Times New Roman" pitchFamily="18" charset="0"/>
              </a:rPr>
              <a:t>11.9%</a:t>
            </a:r>
            <a:r>
              <a:rPr lang="en-US" sz="2400" dirty="0" smtClean="0">
                <a:latin typeface="Times New Roman" pitchFamily="18" charset="0"/>
                <a:cs typeface="Times New Roman" pitchFamily="18" charset="0"/>
              </a:rPr>
              <a:t>; the recurrence rate for patients who underwent a reoperation was </a:t>
            </a:r>
            <a:r>
              <a:rPr lang="en-US" sz="2400" dirty="0" smtClean="0">
                <a:solidFill>
                  <a:schemeClr val="accent3">
                    <a:lumMod val="40000"/>
                    <a:lumOff val="60000"/>
                  </a:schemeClr>
                </a:solidFill>
                <a:latin typeface="Times New Roman" pitchFamily="18" charset="0"/>
                <a:cs typeface="Times New Roman" pitchFamily="18" charset="0"/>
              </a:rPr>
              <a:t>12.7%(OR, 1.07; 95%CI, 0.65-1.77; P = .78)</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Surgery was associated with a </a:t>
            </a:r>
            <a:r>
              <a:rPr lang="en-US" sz="2400" dirty="0" smtClean="0">
                <a:solidFill>
                  <a:schemeClr val="accent3">
                    <a:lumMod val="40000"/>
                    <a:lumOff val="60000"/>
                  </a:schemeClr>
                </a:solidFill>
                <a:latin typeface="Times New Roman" pitchFamily="18" charset="0"/>
                <a:cs typeface="Times New Roman" pitchFamily="18" charset="0"/>
              </a:rPr>
              <a:t>3.5%</a:t>
            </a:r>
            <a:r>
              <a:rPr lang="en-US" sz="2400" dirty="0" smtClean="0">
                <a:latin typeface="Times New Roman" pitchFamily="18" charset="0"/>
                <a:cs typeface="Times New Roman" pitchFamily="18" charset="0"/>
              </a:rPr>
              <a:t>pooled risk of </a:t>
            </a:r>
            <a:r>
              <a:rPr lang="en-US" sz="2400" b="1" dirty="0" smtClean="0">
                <a:latin typeface="Times New Roman" pitchFamily="18" charset="0"/>
                <a:cs typeface="Times New Roman" pitchFamily="18" charset="0"/>
              </a:rPr>
              <a:t>complications</a:t>
            </a:r>
            <a:r>
              <a:rPr lang="en-US" sz="2400" dirty="0" smtClean="0">
                <a:latin typeface="Times New Roman" pitchFamily="18" charset="0"/>
                <a:cs typeface="Times New Roman" pitchFamily="18" charset="0"/>
              </a:rPr>
              <a:t>, while PEI incurred a pooled risk of </a:t>
            </a:r>
            <a:r>
              <a:rPr lang="en-US" sz="2400" dirty="0" smtClean="0">
                <a:solidFill>
                  <a:schemeClr val="accent3">
                    <a:lumMod val="40000"/>
                    <a:lumOff val="60000"/>
                  </a:schemeClr>
                </a:solidFill>
                <a:latin typeface="Times New Roman" pitchFamily="18" charset="0"/>
                <a:cs typeface="Times New Roman" pitchFamily="18" charset="0"/>
              </a:rPr>
              <a:t>1.2%(OR, 2.9; 95%CI,0.72-12.3;P = .08)</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Post-PEI </a:t>
            </a:r>
            <a:r>
              <a:rPr lang="en-US" sz="2400" b="1" dirty="0" err="1" smtClean="0">
                <a:latin typeface="Times New Roman" pitchFamily="18" charset="0"/>
                <a:cs typeface="Times New Roman" pitchFamily="18" charset="0"/>
              </a:rPr>
              <a:t>Tg</a:t>
            </a:r>
            <a:r>
              <a:rPr lang="en-US" sz="2400" b="1" dirty="0" smtClean="0">
                <a:latin typeface="Times New Roman" pitchFamily="18" charset="0"/>
                <a:cs typeface="Times New Roman" pitchFamily="18" charset="0"/>
              </a:rPr>
              <a:t> serum levels </a:t>
            </a:r>
            <a:r>
              <a:rPr lang="en-US" sz="2400" dirty="0" smtClean="0">
                <a:latin typeface="Times New Roman" pitchFamily="18" charset="0"/>
                <a:cs typeface="Times New Roman" pitchFamily="18" charset="0"/>
              </a:rPr>
              <a:t>ranged from </a:t>
            </a:r>
            <a:r>
              <a:rPr lang="en-US" sz="2400" dirty="0" smtClean="0">
                <a:solidFill>
                  <a:schemeClr val="accent3">
                    <a:lumMod val="40000"/>
                    <a:lumOff val="60000"/>
                  </a:schemeClr>
                </a:solidFill>
                <a:latin typeface="Times New Roman" pitchFamily="18" charset="0"/>
                <a:cs typeface="Times New Roman" pitchFamily="18" charset="0"/>
              </a:rPr>
              <a:t>0.2 to 2.8 </a:t>
            </a:r>
            <a:r>
              <a:rPr lang="en-US" sz="2400" dirty="0" err="1" smtClean="0">
                <a:solidFill>
                  <a:schemeClr val="accent3">
                    <a:lumMod val="40000"/>
                    <a:lumOff val="60000"/>
                  </a:schemeClr>
                </a:solidFill>
                <a:latin typeface="Times New Roman" pitchFamily="18" charset="0"/>
                <a:cs typeface="Times New Roman" pitchFamily="18" charset="0"/>
              </a:rPr>
              <a:t>ng</a:t>
            </a:r>
            <a:r>
              <a:rPr lang="en-US" sz="2400" dirty="0" smtClean="0">
                <a:solidFill>
                  <a:schemeClr val="accent3">
                    <a:lumMod val="40000"/>
                    <a:lumOff val="60000"/>
                  </a:schemeClr>
                </a:solidFill>
                <a:latin typeface="Times New Roman" pitchFamily="18" charset="0"/>
                <a:cs typeface="Times New Roman" pitchFamily="18" charset="0"/>
              </a:rPr>
              <a:t>/</a:t>
            </a:r>
            <a:r>
              <a:rPr lang="en-US" sz="2400" dirty="0" err="1" smtClean="0">
                <a:solidFill>
                  <a:schemeClr val="accent3">
                    <a:lumMod val="40000"/>
                    <a:lumOff val="60000"/>
                  </a:schemeClr>
                </a:solidFill>
                <a:latin typeface="Times New Roman" pitchFamily="18" charset="0"/>
                <a:cs typeface="Times New Roman" pitchFamily="18" charset="0"/>
              </a:rPr>
              <a:t>mL</a:t>
            </a:r>
            <a:r>
              <a:rPr lang="en-US" sz="2400" dirty="0" smtClean="0">
                <a:solidFill>
                  <a:schemeClr val="accent3">
                    <a:lumMod val="40000"/>
                    <a:lumOff val="60000"/>
                  </a:schemeClr>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compared with reoperation postoperative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serum levels of </a:t>
            </a:r>
            <a:r>
              <a:rPr lang="en-US" sz="2400" dirty="0" smtClean="0">
                <a:solidFill>
                  <a:schemeClr val="accent3">
                    <a:lumMod val="40000"/>
                    <a:lumOff val="60000"/>
                  </a:schemeClr>
                </a:solidFill>
                <a:latin typeface="Times New Roman" pitchFamily="18" charset="0"/>
                <a:cs typeface="Times New Roman" pitchFamily="18" charset="0"/>
              </a:rPr>
              <a:t>0.3 to 127.5 </a:t>
            </a:r>
            <a:r>
              <a:rPr lang="en-US" sz="2400" dirty="0" err="1" smtClean="0">
                <a:solidFill>
                  <a:schemeClr val="accent3">
                    <a:lumMod val="40000"/>
                    <a:lumOff val="60000"/>
                  </a:schemeClr>
                </a:solidFill>
                <a:latin typeface="Times New Roman" pitchFamily="18" charset="0"/>
                <a:cs typeface="Times New Roman" pitchFamily="18" charset="0"/>
              </a:rPr>
              <a:t>ng</a:t>
            </a:r>
            <a:r>
              <a:rPr lang="en-US" sz="2400" dirty="0" smtClean="0">
                <a:solidFill>
                  <a:schemeClr val="accent3">
                    <a:lumMod val="40000"/>
                    <a:lumOff val="60000"/>
                  </a:schemeClr>
                </a:solidFill>
                <a:latin typeface="Times New Roman" pitchFamily="18" charset="0"/>
                <a:cs typeface="Times New Roman" pitchFamily="18" charset="0"/>
              </a:rPr>
              <a:t>/</a:t>
            </a:r>
            <a:r>
              <a:rPr lang="en-US" sz="2400" dirty="0" err="1" smtClean="0">
                <a:solidFill>
                  <a:schemeClr val="accent3">
                    <a:lumMod val="40000"/>
                    <a:lumOff val="60000"/>
                  </a:schemeClr>
                </a:solidFill>
                <a:latin typeface="Times New Roman" pitchFamily="18" charset="0"/>
                <a:cs typeface="Times New Roman" pitchFamily="18" charset="0"/>
              </a:rPr>
              <a:t>mL</a:t>
            </a:r>
            <a:r>
              <a:rPr lang="en-US" sz="2400" dirty="0" smtClean="0">
                <a:solidFill>
                  <a:schemeClr val="accent3">
                    <a:lumMod val="40000"/>
                    <a:lumOff val="60000"/>
                  </a:schemeClr>
                </a:solidFill>
                <a:latin typeface="Times New Roman" pitchFamily="18" charset="0"/>
                <a:cs typeface="Times New Roman" pitchFamily="18" charset="0"/>
              </a:rPr>
              <a:t> (</a:t>
            </a:r>
            <a:r>
              <a:rPr lang="en-US" sz="2400" i="1" dirty="0" smtClean="0">
                <a:solidFill>
                  <a:schemeClr val="accent3">
                    <a:lumMod val="40000"/>
                    <a:lumOff val="60000"/>
                  </a:schemeClr>
                </a:solidFill>
                <a:latin typeface="Times New Roman" pitchFamily="18" charset="0"/>
                <a:cs typeface="Times New Roman" pitchFamily="18" charset="0"/>
              </a:rPr>
              <a:t>P = .01)</a:t>
            </a:r>
          </a:p>
          <a:p>
            <a:pPr>
              <a:buNone/>
            </a:pPr>
            <a:r>
              <a:rPr lang="en-US" sz="2400" dirty="0" smtClean="0"/>
              <a:t>    </a:t>
            </a:r>
            <a:r>
              <a:rPr lang="en-US" sz="2400" dirty="0" smtClean="0">
                <a:latin typeface="Times New Roman" pitchFamily="18" charset="0"/>
                <a:cs typeface="Times New Roman" pitchFamily="18" charset="0"/>
              </a:rPr>
              <a:t>The mean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serum levels before </a:t>
            </a:r>
            <a:r>
              <a:rPr lang="en-US" sz="2400" dirty="0" err="1" smtClean="0">
                <a:latin typeface="Times New Roman" pitchFamily="18" charset="0"/>
                <a:cs typeface="Times New Roman" pitchFamily="18" charset="0"/>
              </a:rPr>
              <a:t>procejure</a:t>
            </a:r>
            <a:r>
              <a:rPr lang="en-US" sz="2400" dirty="0" smtClean="0">
                <a:latin typeface="Times New Roman" pitchFamily="18" charset="0"/>
                <a:cs typeface="Times New Roman" pitchFamily="18" charset="0"/>
              </a:rPr>
              <a:t>  ranged from 0.7 to9.2ng/</a:t>
            </a:r>
            <a:r>
              <a:rPr lang="en-US" sz="2400"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  in PEI compared with those of reoperation ranged from3.2 to 431ng/</a:t>
            </a:r>
            <a:r>
              <a:rPr lang="en-US" sz="2400"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P = .02)</a:t>
            </a:r>
            <a:endParaRPr lang="en-US" sz="24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641" y="734786"/>
            <a:ext cx="9232673" cy="5894614"/>
          </a:xfrm>
        </p:spPr>
        <p:txBody>
          <a:bodyPr>
            <a:normAutofit lnSpcReduction="10000"/>
          </a:bodyPr>
          <a:lstStyle/>
          <a:p>
            <a:pPr>
              <a:buNone/>
            </a:pPr>
            <a:r>
              <a:rPr lang="en-US" sz="3200" dirty="0" smtClean="0">
                <a:latin typeface="Arial Black" pitchFamily="34" charset="0"/>
                <a:cs typeface="Aharoni" pitchFamily="2" charset="-79"/>
              </a:rPr>
              <a:t> ! </a:t>
            </a:r>
            <a:r>
              <a:rPr lang="en-US" sz="2400" dirty="0" smtClean="0">
                <a:latin typeface="Times New Roman" pitchFamily="18" charset="0"/>
                <a:cs typeface="Times New Roman" pitchFamily="18" charset="0"/>
              </a:rPr>
              <a:t>There are differences in patient populations undergoing the different treatments(selection bias).</a:t>
            </a:r>
          </a:p>
          <a:p>
            <a:pPr>
              <a:buNone/>
            </a:pPr>
            <a:r>
              <a:rPr lang="en-US" sz="2400" dirty="0" smtClean="0">
                <a:latin typeface="Times New Roman" pitchFamily="18" charset="0"/>
                <a:cs typeface="Times New Roman" pitchFamily="18" charset="0"/>
              </a:rPr>
              <a:t>     The investigators leading the studies examining PEI tend to select </a:t>
            </a:r>
            <a:r>
              <a:rPr lang="en-US" sz="2400" b="1" dirty="0" smtClean="0">
                <a:latin typeface="Times New Roman" pitchFamily="18" charset="0"/>
                <a:cs typeface="Times New Roman" pitchFamily="18" charset="0"/>
              </a:rPr>
              <a:t>poor surgical candidates </a:t>
            </a:r>
            <a:r>
              <a:rPr lang="en-US" sz="2400" dirty="0" smtClean="0">
                <a:latin typeface="Times New Roman" pitchFamily="18" charset="0"/>
                <a:cs typeface="Times New Roman" pitchFamily="18" charset="0"/>
              </a:rPr>
              <a:t>with a </a:t>
            </a:r>
            <a:r>
              <a:rPr lang="en-US" sz="2400" b="1" dirty="0" smtClean="0">
                <a:latin typeface="Times New Roman" pitchFamily="18" charset="0"/>
                <a:cs typeface="Times New Roman" pitchFamily="18" charset="0"/>
              </a:rPr>
              <a:t>limited number of cervical lesions</a:t>
            </a:r>
            <a:r>
              <a:rPr lang="en-US" sz="2400" dirty="0" smtClean="0">
                <a:latin typeface="Times New Roman" pitchFamily="18" charset="0"/>
                <a:cs typeface="Times New Roman" pitchFamily="18" charset="0"/>
              </a:rPr>
              <a:t>.</a:t>
            </a:r>
            <a:endParaRPr lang="en-US" sz="3200" dirty="0" smtClean="0">
              <a:latin typeface="Arial Black" pitchFamily="34" charset="0"/>
              <a:cs typeface="Times New Roman" pitchFamily="18" charset="0"/>
            </a:endParaRPr>
          </a:p>
          <a:p>
            <a:pPr>
              <a:buNone/>
            </a:pPr>
            <a:endParaRPr lang="en-US" sz="3200" dirty="0" smtClean="0">
              <a:latin typeface="Arial Black" pitchFamily="34" charset="0"/>
              <a:cs typeface="Times New Roman" pitchFamily="18" charset="0"/>
            </a:endParaRPr>
          </a:p>
          <a:p>
            <a:pPr>
              <a:buNone/>
            </a:pPr>
            <a:r>
              <a:rPr lang="en-US" sz="3200" dirty="0" smtClean="0">
                <a:latin typeface="Arial Black" pitchFamily="34" charset="0"/>
                <a:cs typeface="Times New Roman" pitchFamily="18" charset="0"/>
              </a:rPr>
              <a:t> !</a:t>
            </a:r>
            <a:r>
              <a:rPr lang="en-US" sz="3200" dirty="0" smtClean="0"/>
              <a:t> </a:t>
            </a:r>
            <a:r>
              <a:rPr lang="en-US" sz="2400" dirty="0" smtClean="0">
                <a:latin typeface="Times New Roman" pitchFamily="18" charset="0"/>
                <a:cs typeface="Times New Roman" pitchFamily="18" charset="0"/>
              </a:rPr>
              <a:t>Comparison of complications of the 2 techniques is also complicated</a:t>
            </a:r>
            <a:r>
              <a:rPr lang="en-US" sz="2400" dirty="0" smtClean="0"/>
              <a:t>. </a:t>
            </a:r>
            <a:r>
              <a:rPr lang="en-US" sz="2400" dirty="0" smtClean="0">
                <a:latin typeface="Times New Roman" pitchFamily="18" charset="0"/>
                <a:cs typeface="Times New Roman" pitchFamily="18" charset="0"/>
              </a:rPr>
              <a:t>The PEI procedure was chiefly used to treat lateral neck lymph nodes, where risk of RLN injury is minimal</a:t>
            </a:r>
          </a:p>
          <a:p>
            <a:pPr>
              <a:buNone/>
            </a:pPr>
            <a:r>
              <a:rPr lang="en-US" sz="3200" b="1" dirty="0" smtClean="0">
                <a:latin typeface="Arial Black" pitchFamily="34" charset="0"/>
                <a:cs typeface="Times New Roman" pitchFamily="18" charset="0"/>
              </a:rPr>
              <a:t> </a:t>
            </a:r>
          </a:p>
          <a:p>
            <a:pPr>
              <a:buNone/>
            </a:pPr>
            <a:r>
              <a:rPr lang="en-US" sz="3200" b="1" dirty="0" smtClean="0">
                <a:latin typeface="Arial Black" pitchFamily="34" charset="0"/>
                <a:cs typeface="Times New Roman" pitchFamily="18" charset="0"/>
              </a:rPr>
              <a:t> !</a:t>
            </a:r>
            <a:r>
              <a:rPr lang="en-US" sz="2400" dirty="0" smtClean="0">
                <a:latin typeface="Times New Roman" pitchFamily="18" charset="0"/>
                <a:cs typeface="Times New Roman" pitchFamily="18" charset="0"/>
              </a:rPr>
              <a:t>The benefit of PEI in a single treated lesion may not be permanent, and patients may require repeated treatments.(the  recurrence risk of 11.9%). In contrast, the median disease-free period following adequately aggressive reoperations can be as long as 7.25 years.</a:t>
            </a:r>
          </a:p>
          <a:p>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r>
              <a:rPr lang="en-US" sz="2400" b="1" dirty="0" smtClean="0">
                <a:latin typeface="Times New Roman" pitchFamily="18" charset="0"/>
                <a:cs typeface="Times New Roman" pitchFamily="18" charset="0"/>
              </a:rPr>
              <a:t>In conclusion </a:t>
            </a:r>
            <a:r>
              <a:rPr lang="en-US" sz="2400" dirty="0" smtClean="0">
                <a:latin typeface="Times New Roman" pitchFamily="18" charset="0"/>
                <a:cs typeface="Times New Roman" pitchFamily="18" charset="0"/>
              </a:rPr>
              <a:t>:surgery is the indisputable standard of care for recurrent   PTC recurrences. While PEI is a minimally invasive, it cannot provide definitive treatment for recurrent PTC</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96044" y="1551213"/>
            <a:ext cx="9053810" cy="5045529"/>
          </a:xfrm>
        </p:spPr>
        <p:txBody>
          <a:bodyPr>
            <a:normAutofit/>
          </a:bodyPr>
          <a:lstStyle/>
          <a:p>
            <a:r>
              <a:rPr lang="en-US" sz="2400" dirty="0" smtClean="0">
                <a:latin typeface="Times New Roman" pitchFamily="18" charset="0"/>
                <a:cs typeface="Times New Roman" pitchFamily="18" charset="0"/>
              </a:rPr>
              <a:t>The inclusion </a:t>
            </a:r>
            <a:r>
              <a:rPr lang="en-US" sz="2400" dirty="0" err="1" smtClean="0">
                <a:latin typeface="Times New Roman" pitchFamily="18" charset="0"/>
                <a:cs typeface="Times New Roman" pitchFamily="18" charset="0"/>
              </a:rPr>
              <a:t>criteria:fewer</a:t>
            </a:r>
            <a:r>
              <a:rPr lang="en-US" sz="2400" dirty="0" smtClean="0">
                <a:latin typeface="Times New Roman" pitchFamily="18" charset="0"/>
                <a:cs typeface="Times New Roman" pitchFamily="18" charset="0"/>
              </a:rPr>
              <a:t> than </a:t>
            </a:r>
            <a:r>
              <a:rPr lang="en-US" sz="2400" b="1" dirty="0" smtClean="0">
                <a:latin typeface="Times New Roman" pitchFamily="18" charset="0"/>
                <a:cs typeface="Times New Roman" pitchFamily="18" charset="0"/>
              </a:rPr>
              <a:t>four </a:t>
            </a:r>
            <a:r>
              <a:rPr lang="en-US" sz="2400" dirty="0" smtClean="0">
                <a:latin typeface="Times New Roman" pitchFamily="18" charset="0"/>
                <a:cs typeface="Times New Roman" pitchFamily="18" charset="0"/>
              </a:rPr>
              <a:t>recurrent tumors in one patient, and </a:t>
            </a:r>
            <a:r>
              <a:rPr lang="en-US" sz="2400" b="1" dirty="0" smtClean="0">
                <a:latin typeface="Times New Roman" pitchFamily="18" charset="0"/>
                <a:cs typeface="Times New Roman" pitchFamily="18" charset="0"/>
              </a:rPr>
              <a:t>no </a:t>
            </a:r>
            <a:r>
              <a:rPr lang="en-US" sz="2400" dirty="0" smtClean="0">
                <a:latin typeface="Times New Roman" pitchFamily="18" charset="0"/>
                <a:cs typeface="Times New Roman" pitchFamily="18" charset="0"/>
              </a:rPr>
              <a:t>recurrent tumor </a:t>
            </a:r>
            <a:r>
              <a:rPr lang="en-US" sz="2400" b="1" dirty="0" smtClean="0">
                <a:latin typeface="Times New Roman" pitchFamily="18" charset="0"/>
                <a:cs typeface="Times New Roman" pitchFamily="18" charset="0"/>
              </a:rPr>
              <a:t>beyond the neck </a:t>
            </a:r>
            <a:r>
              <a:rPr lang="en-US" sz="2400" dirty="0" smtClean="0">
                <a:latin typeface="Times New Roman" pitchFamily="18" charset="0"/>
                <a:cs typeface="Times New Roman" pitchFamily="18" charset="0"/>
              </a:rPr>
              <a:t>at the time of procedure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Studies that contained data on eight or more consecutive patients were included</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Confirmation of  diagnosis: US-guided FNA or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measurement of needle washout prior to the procedure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Outcomes: evaluation of volume reduction, complete disappearance, changes in serum level of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recurrence, and complications</a:t>
            </a:r>
          </a:p>
          <a:p>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04157" y="214992"/>
            <a:ext cx="9677400" cy="1333500"/>
          </a:xfrm>
          <a:prstGeom prst="rect">
            <a:avLst/>
          </a:prstGeom>
          <a:noFill/>
          <a:ln w="9525">
            <a:noFill/>
            <a:miter lim="800000"/>
            <a:headEnd/>
            <a:tailEnd/>
          </a:ln>
        </p:spPr>
      </p:pic>
      <p:sp>
        <p:nvSpPr>
          <p:cNvPr id="5" name="Rectangle 4"/>
          <p:cNvSpPr/>
          <p:nvPr/>
        </p:nvSpPr>
        <p:spPr>
          <a:xfrm>
            <a:off x="8318157" y="1023649"/>
            <a:ext cx="1718740" cy="369332"/>
          </a:xfrm>
          <a:prstGeom prst="rect">
            <a:avLst/>
          </a:prstGeom>
        </p:spPr>
        <p:txBody>
          <a:bodyPr wrap="none">
            <a:spAutoFit/>
          </a:bodyPr>
          <a:lstStyle/>
          <a:p>
            <a:r>
              <a:rPr lang="en-US" b="1" dirty="0" smtClean="0">
                <a:solidFill>
                  <a:schemeClr val="bg1"/>
                </a:solidFill>
              </a:rPr>
              <a:t>THYROID 2016</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latin typeface="Times New Roman" pitchFamily="18" charset="0"/>
                <a:cs typeface="Times New Roman" pitchFamily="18" charset="0"/>
              </a:rPr>
              <a:t>Surgery is favored for </a:t>
            </a:r>
            <a:r>
              <a:rPr lang="en-US" sz="2400" dirty="0" err="1" smtClean="0">
                <a:latin typeface="Times New Roman" pitchFamily="18" charset="0"/>
                <a:cs typeface="Times New Roman" pitchFamily="18" charset="0"/>
              </a:rPr>
              <a:t>locoregional</a:t>
            </a:r>
            <a:r>
              <a:rPr lang="en-US" sz="2400" dirty="0" smtClean="0">
                <a:latin typeface="Times New Roman" pitchFamily="18" charset="0"/>
                <a:cs typeface="Times New Roman" pitchFamily="18" charset="0"/>
              </a:rPr>
              <a:t> recurrences, (i.e., cervical lymph nodes and/or soft tissue tumor in the neck) when distant metastases are not present( except for possible palliation of symptoms or prevention of airway or </a:t>
            </a:r>
            <a:r>
              <a:rPr lang="en-US" sz="2400" dirty="0" err="1" smtClean="0">
                <a:latin typeface="Times New Roman" pitchFamily="18" charset="0"/>
                <a:cs typeface="Times New Roman" pitchFamily="18" charset="0"/>
              </a:rPr>
              <a:t>aerodigestive</a:t>
            </a:r>
            <a:r>
              <a:rPr lang="en-US" sz="2400" dirty="0" smtClean="0">
                <a:latin typeface="Times New Roman" pitchFamily="18" charset="0"/>
                <a:cs typeface="Times New Roman" pitchFamily="18" charset="0"/>
              </a:rPr>
              <a:t> obstruction</a:t>
            </a:r>
            <a:r>
              <a:rPr lang="en-US" dirty="0" smtClean="0"/>
              <a:t>)</a:t>
            </a:r>
            <a:endParaRPr lang="en-US" dirty="0"/>
          </a:p>
        </p:txBody>
      </p:sp>
      <p:sp>
        <p:nvSpPr>
          <p:cNvPr id="4"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    Reoperation</a:t>
            </a:r>
            <a:endParaRPr lang="en-US"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20486"/>
            <a:ext cx="8946541" cy="5627914"/>
          </a:xfrm>
        </p:spPr>
        <p:txBody>
          <a:bodyPr/>
          <a:lstStyle/>
          <a:p>
            <a:r>
              <a:rPr lang="en-US" sz="2400" dirty="0" smtClean="0">
                <a:latin typeface="Times New Roman" pitchFamily="18" charset="0"/>
                <a:cs typeface="Times New Roman" pitchFamily="18" charset="0"/>
              </a:rPr>
              <a:t>The percent reduction in volume was </a:t>
            </a:r>
            <a:r>
              <a:rPr lang="en-US" sz="2400" dirty="0" err="1" smtClean="0">
                <a:latin typeface="Times New Roman" pitchFamily="18" charset="0"/>
                <a:cs typeface="Times New Roman" pitchFamily="18" charset="0"/>
              </a:rPr>
              <a:t>deﬁned</a:t>
            </a:r>
            <a:r>
              <a:rPr lang="en-US" sz="2400" dirty="0" smtClean="0">
                <a:latin typeface="Times New Roman" pitchFamily="18" charset="0"/>
                <a:cs typeface="Times New Roman" pitchFamily="18" charset="0"/>
              </a:rPr>
              <a:t> as: VRR =[(initial volume – </a:t>
            </a:r>
            <a:r>
              <a:rPr lang="en-US" sz="2400" dirty="0" err="1" smtClean="0">
                <a:latin typeface="Times New Roman" pitchFamily="18" charset="0"/>
                <a:cs typeface="Times New Roman" pitchFamily="18" charset="0"/>
              </a:rPr>
              <a:t>ﬁnal</a:t>
            </a:r>
            <a:r>
              <a:rPr lang="en-US" sz="2400" dirty="0" smtClean="0">
                <a:latin typeface="Times New Roman" pitchFamily="18" charset="0"/>
                <a:cs typeface="Times New Roman" pitchFamily="18" charset="0"/>
              </a:rPr>
              <a:t> volume) ·100)/initial volume. </a:t>
            </a:r>
          </a:p>
          <a:p>
            <a:pPr>
              <a:buNone/>
            </a:pPr>
            <a:r>
              <a:rPr lang="en-US" sz="2400" dirty="0" smtClean="0">
                <a:latin typeface="Times New Roman" pitchFamily="18" charset="0"/>
                <a:cs typeface="Times New Roman" pitchFamily="18" charset="0"/>
              </a:rPr>
              <a:t>     VRR &gt;50% was </a:t>
            </a:r>
            <a:r>
              <a:rPr lang="en-US" sz="2400" dirty="0" err="1" smtClean="0">
                <a:latin typeface="Times New Roman" pitchFamily="18" charset="0"/>
                <a:cs typeface="Times New Roman" pitchFamily="18" charset="0"/>
              </a:rPr>
              <a:t>deﬁned</a:t>
            </a:r>
            <a:r>
              <a:rPr lang="en-US" sz="2400" dirty="0" smtClean="0">
                <a:latin typeface="Times New Roman" pitchFamily="18" charset="0"/>
                <a:cs typeface="Times New Roman" pitchFamily="18" charset="0"/>
              </a:rPr>
              <a:t> by a lesion VRR of &gt;50% on the </a:t>
            </a:r>
            <a:r>
              <a:rPr lang="en-US" sz="2400" dirty="0" err="1" smtClean="0">
                <a:latin typeface="Times New Roman" pitchFamily="18" charset="0"/>
                <a:cs typeface="Times New Roman" pitchFamily="18" charset="0"/>
              </a:rPr>
              <a:t>ﬁnal</a:t>
            </a:r>
            <a:r>
              <a:rPr lang="en-US" sz="2400" dirty="0" smtClean="0">
                <a:latin typeface="Times New Roman" pitchFamily="18" charset="0"/>
                <a:cs typeface="Times New Roman" pitchFamily="18" charset="0"/>
              </a:rPr>
              <a:t> follow-up US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Recurrence was defined as an identification of new tumors or persistent ablation zones with pathologic confirmation of malignancy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10 eligible studies(270 patients and 415 </a:t>
            </a:r>
            <a:r>
              <a:rPr lang="en-US" sz="2400" dirty="0" err="1" smtClean="0">
                <a:latin typeface="Times New Roman" pitchFamily="18" charset="0"/>
                <a:cs typeface="Times New Roman" pitchFamily="18" charset="0"/>
              </a:rPr>
              <a:t>thyroi</a:t>
            </a:r>
            <a:r>
              <a:rPr lang="en-US" sz="2400" dirty="0" smtClean="0">
                <a:latin typeface="Times New Roman" pitchFamily="18" charset="0"/>
                <a:cs typeface="Times New Roman" pitchFamily="18" charset="0"/>
              </a:rPr>
              <a:t> d nodules) </a:t>
            </a:r>
          </a:p>
          <a:p>
            <a:pPr>
              <a:buNone/>
            </a:pPr>
            <a:r>
              <a:rPr lang="en-US" sz="2400" dirty="0" smtClean="0">
                <a:latin typeface="Times New Roman" pitchFamily="18" charset="0"/>
                <a:cs typeface="Times New Roman" pitchFamily="18" charset="0"/>
              </a:rPr>
              <a:t>     RFA :201 locally recurrent thyroid cancers in 141 patients (52.2%)</a:t>
            </a:r>
          </a:p>
          <a:p>
            <a:pPr>
              <a:buNone/>
            </a:pPr>
            <a:r>
              <a:rPr lang="en-US" sz="2400" dirty="0" smtClean="0">
                <a:latin typeface="Times New Roman" pitchFamily="18" charset="0"/>
                <a:cs typeface="Times New Roman" pitchFamily="18" charset="0"/>
              </a:rPr>
              <a:t>     EA :214 locally recurrent thyroid can </a:t>
            </a:r>
            <a:r>
              <a:rPr lang="en-US" sz="2400" dirty="0" err="1" smtClean="0">
                <a:latin typeface="Times New Roman" pitchFamily="18" charset="0"/>
                <a:cs typeface="Times New Roman" pitchFamily="18" charset="0"/>
              </a:rPr>
              <a:t>cers</a:t>
            </a:r>
            <a:r>
              <a:rPr lang="en-US" sz="2400" dirty="0" smtClean="0">
                <a:latin typeface="Times New Roman" pitchFamily="18" charset="0"/>
                <a:cs typeface="Times New Roman" pitchFamily="18" charset="0"/>
              </a:rPr>
              <a:t> in 129 patients (47.8%)</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pic>
        <p:nvPicPr>
          <p:cNvPr id="2053" name="Picture 5"/>
          <p:cNvPicPr>
            <a:picLocks noChangeAspect="1" noChangeArrowheads="1"/>
          </p:cNvPicPr>
          <p:nvPr/>
        </p:nvPicPr>
        <p:blipFill>
          <a:blip r:embed="rId2" cstate="print"/>
          <a:srcRect/>
          <a:stretch>
            <a:fillRect/>
          </a:stretch>
        </p:blipFill>
        <p:spPr bwMode="auto">
          <a:xfrm>
            <a:off x="0" y="719984"/>
            <a:ext cx="12192000" cy="6138016"/>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0" y="0"/>
            <a:ext cx="12192000" cy="1073603"/>
          </a:xfrm>
          <a:prstGeom prst="rect">
            <a:avLst/>
          </a:prstGeom>
          <a:noFill/>
          <a:ln w="9525">
            <a:noFill/>
            <a:miter lim="800000"/>
            <a:headEnd/>
            <a:tailEnd/>
          </a:ln>
        </p:spPr>
      </p:pic>
      <p:sp>
        <p:nvSpPr>
          <p:cNvPr id="6" name="Multiply 5"/>
          <p:cNvSpPr/>
          <p:nvPr/>
        </p:nvSpPr>
        <p:spPr>
          <a:xfrm>
            <a:off x="1306286" y="1469571"/>
            <a:ext cx="244928" cy="2122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1240971" y="5861957"/>
            <a:ext cx="244929" cy="24492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1191986" y="3445330"/>
            <a:ext cx="212271"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US" dirty="0"/>
          </a:p>
        </p:txBody>
      </p:sp>
      <p:sp>
        <p:nvSpPr>
          <p:cNvPr id="7" name="Rectangle 6"/>
          <p:cNvSpPr/>
          <p:nvPr/>
        </p:nvSpPr>
        <p:spPr>
          <a:xfrm>
            <a:off x="0" y="4180114"/>
            <a:ext cx="11772900" cy="473529"/>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04758"/>
            <a:ext cx="11789229" cy="473529"/>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21186"/>
            <a:ext cx="11952513" cy="408214"/>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4929" y="3216729"/>
            <a:ext cx="11658600" cy="326571"/>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20486"/>
            <a:ext cx="8946541" cy="5627913"/>
          </a:xfrm>
        </p:spPr>
        <p:txBody>
          <a:bodyPr>
            <a:normAutofit/>
          </a:bodyPr>
          <a:lstStyle/>
          <a:p>
            <a:r>
              <a:rPr lang="en-US" sz="2400" dirty="0" smtClean="0">
                <a:latin typeface="Times New Roman" pitchFamily="18" charset="0"/>
                <a:cs typeface="Times New Roman" pitchFamily="18" charset="0"/>
              </a:rPr>
              <a:t>The present meta-analysis shows that the pooled proportion of </a:t>
            </a:r>
            <a:r>
              <a:rPr lang="en-US" sz="2400" b="1" dirty="0" smtClean="0">
                <a:latin typeface="Times New Roman" pitchFamily="18" charset="0"/>
                <a:cs typeface="Times New Roman" pitchFamily="18" charset="0"/>
              </a:rPr>
              <a:t>VRR &gt;50%</a:t>
            </a:r>
            <a:r>
              <a:rPr lang="en-US" sz="2400" dirty="0" smtClean="0">
                <a:latin typeface="Times New Roman" pitchFamily="18" charset="0"/>
                <a:cs typeface="Times New Roman" pitchFamily="18" charset="0"/>
              </a:rPr>
              <a:t> for RFA was higher than that for EA (89.5%; I2 =82.4%; p=0.2764);</a:t>
            </a:r>
          </a:p>
          <a:p>
            <a:r>
              <a:rPr lang="en-US" sz="2400" dirty="0" smtClean="0">
                <a:latin typeface="Times New Roman" pitchFamily="18" charset="0"/>
                <a:cs typeface="Times New Roman" pitchFamily="18" charset="0"/>
              </a:rPr>
              <a:t>The pooled proportion of </a:t>
            </a:r>
            <a:r>
              <a:rPr lang="en-US" sz="2400" b="1" dirty="0" smtClean="0">
                <a:latin typeface="Times New Roman" pitchFamily="18" charset="0"/>
                <a:cs typeface="Times New Roman" pitchFamily="18" charset="0"/>
              </a:rPr>
              <a:t>complete disappearance </a:t>
            </a:r>
            <a:r>
              <a:rPr lang="en-US" sz="2400" dirty="0" smtClean="0">
                <a:latin typeface="Times New Roman" pitchFamily="18" charset="0"/>
                <a:cs typeface="Times New Roman" pitchFamily="18" charset="0"/>
              </a:rPr>
              <a:t>after RFA (68.8%) was higher than that after EA (53.4%; p=0.3384); </a:t>
            </a:r>
          </a:p>
          <a:p>
            <a:r>
              <a:rPr lang="en-US" sz="2400" dirty="0" smtClean="0">
                <a:latin typeface="Times New Roman" pitchFamily="18" charset="0"/>
                <a:cs typeface="Times New Roman" pitchFamily="18" charset="0"/>
              </a:rPr>
              <a:t>The pooled proportion of </a:t>
            </a:r>
            <a:r>
              <a:rPr lang="en-US" sz="2400" b="1" dirty="0" smtClean="0">
                <a:latin typeface="Times New Roman" pitchFamily="18" charset="0"/>
                <a:cs typeface="Times New Roman" pitchFamily="18" charset="0"/>
              </a:rPr>
              <a:t>recurrence</a:t>
            </a:r>
            <a:r>
              <a:rPr lang="en-US" sz="2400" dirty="0" smtClean="0">
                <a:latin typeface="Times New Roman" pitchFamily="18" charset="0"/>
                <a:cs typeface="Times New Roman" pitchFamily="18" charset="0"/>
              </a:rPr>
              <a:t> after RFA (0.0%) was lower than that after EA (2.4%, adjusted 1.6%; p=0.9766). </a:t>
            </a:r>
          </a:p>
          <a:p>
            <a:r>
              <a:rPr lang="en-US" sz="2400" dirty="0" smtClean="0">
                <a:latin typeface="Times New Roman" pitchFamily="18" charset="0"/>
                <a:cs typeface="Times New Roman" pitchFamily="18" charset="0"/>
              </a:rPr>
              <a:t>The pooled proportion of the </a:t>
            </a:r>
            <a:r>
              <a:rPr lang="en-US" sz="2400" b="1" dirty="0" smtClean="0">
                <a:latin typeface="Times New Roman" pitchFamily="18" charset="0"/>
                <a:cs typeface="Times New Roman" pitchFamily="18" charset="0"/>
              </a:rPr>
              <a:t>reduction in serum level of </a:t>
            </a:r>
            <a:r>
              <a:rPr lang="en-US" sz="2400" b="1" dirty="0" err="1" smtClean="0">
                <a:latin typeface="Times New Roman" pitchFamily="18" charset="0"/>
                <a:cs typeface="Times New Roman" pitchFamily="18" charset="0"/>
              </a:rPr>
              <a:t>Tg</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after RFA was 71.6%, and after EA it was 93.8% ( p&lt;0.0001).</a:t>
            </a:r>
          </a:p>
          <a:p>
            <a:r>
              <a:rPr lang="en-US" sz="2400" dirty="0" smtClean="0">
                <a:latin typeface="Times New Roman" pitchFamily="18" charset="0"/>
                <a:cs typeface="Times New Roman" pitchFamily="18" charset="0"/>
              </a:rPr>
              <a:t> The pooled proportion of complications of both RFA (5.8%, adjusted 1.6%) and EA (1.6%) was low ( p=0.8479)</a:t>
            </a:r>
            <a:endParaRPr lang="en-US" sz="2400"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3200" b="1" dirty="0" smtClean="0">
                <a:latin typeface="Arial Black" pitchFamily="34" charset="0"/>
                <a:cs typeface="Aharoni" pitchFamily="2" charset="-79"/>
              </a:rPr>
              <a:t>!  </a:t>
            </a:r>
            <a:r>
              <a:rPr lang="en-US" sz="2400" dirty="0" smtClean="0">
                <a:latin typeface="Times New Roman" pitchFamily="18" charset="0"/>
                <a:cs typeface="Times New Roman" pitchFamily="18" charset="0"/>
              </a:rPr>
              <a:t>Although both RFA and EA reduced the serum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levels, the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remained elevated after treatment. </a:t>
            </a:r>
          </a:p>
          <a:p>
            <a:pPr>
              <a:buNone/>
            </a:pPr>
            <a:r>
              <a:rPr lang="en-US" sz="2400" dirty="0" smtClean="0">
                <a:latin typeface="Times New Roman" pitchFamily="18" charset="0"/>
                <a:cs typeface="Times New Roman" pitchFamily="18" charset="0"/>
              </a:rPr>
              <a:t>     This is most likely explained by the fact that although macroscopic tumors detected on US were completely treated, microscopic tumor foci in other areas of the neck could remain. This is a limitation of local tumor control methods</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Agenda:</a:t>
            </a:r>
            <a:endParaRPr lang="en-US" dirty="0"/>
          </a:p>
        </p:txBody>
      </p:sp>
      <p:sp>
        <p:nvSpPr>
          <p:cNvPr id="3" name="Content Placeholder 2"/>
          <p:cNvSpPr>
            <a:spLocks noGrp="1"/>
          </p:cNvSpPr>
          <p:nvPr>
            <p:ph idx="1"/>
          </p:nvPr>
        </p:nvSpPr>
        <p:spPr>
          <a:xfrm>
            <a:off x="646112" y="1726347"/>
            <a:ext cx="8946541" cy="4195481"/>
          </a:xfrm>
        </p:spPr>
        <p:txBody>
          <a:bodyPr/>
          <a:lstStyle/>
          <a:p>
            <a:r>
              <a:rPr lang="en-US" sz="3200" dirty="0" err="1" smtClean="0">
                <a:latin typeface="Times New Roman" pitchFamily="18" charset="0"/>
                <a:ea typeface="Tahoma" pitchFamily="34" charset="0"/>
                <a:cs typeface="Times New Roman" pitchFamily="18" charset="0"/>
              </a:rPr>
              <a:t>Locoregional</a:t>
            </a:r>
            <a:r>
              <a:rPr lang="en-US" sz="3200" dirty="0" smtClean="0">
                <a:latin typeface="Times New Roman" pitchFamily="18" charset="0"/>
                <a:ea typeface="Tahoma" pitchFamily="34" charset="0"/>
                <a:cs typeface="Times New Roman" pitchFamily="18" charset="0"/>
              </a:rPr>
              <a:t>  Recurrent PTC management</a:t>
            </a:r>
          </a:p>
          <a:p>
            <a:endParaRPr lang="en-US" sz="3200" dirty="0" smtClean="0">
              <a:latin typeface="Times New Roman" pitchFamily="18" charset="0"/>
              <a:ea typeface="Tahoma" pitchFamily="34" charset="0"/>
              <a:cs typeface="Times New Roman" pitchFamily="18" charset="0"/>
            </a:endParaRPr>
          </a:p>
          <a:p>
            <a:r>
              <a:rPr lang="en-US" sz="3200" dirty="0" smtClean="0">
                <a:latin typeface="Times New Roman" pitchFamily="18" charset="0"/>
                <a:ea typeface="Tahoma" pitchFamily="34" charset="0"/>
                <a:cs typeface="Times New Roman" pitchFamily="18" charset="0"/>
              </a:rPr>
              <a:t>Ethanol ablation(Literatures review)</a:t>
            </a:r>
          </a:p>
          <a:p>
            <a:endParaRPr lang="en-US" sz="3200" dirty="0" smtClean="0">
              <a:latin typeface="Times New Roman" pitchFamily="18" charset="0"/>
              <a:ea typeface="Tahoma" pitchFamily="34" charset="0"/>
              <a:cs typeface="Times New Roman" pitchFamily="18" charset="0"/>
            </a:endParaRPr>
          </a:p>
          <a:p>
            <a:r>
              <a:rPr lang="en-US" sz="3200" dirty="0" smtClean="0">
                <a:latin typeface="Times New Roman" pitchFamily="18" charset="0"/>
                <a:ea typeface="Tahoma" pitchFamily="34" charset="0"/>
                <a:cs typeface="Times New Roman" pitchFamily="18" charset="0"/>
              </a:rPr>
              <a:t>Conclusion</a:t>
            </a:r>
            <a:endParaRPr lang="en-US" sz="2800" dirty="0" smtClean="0"/>
          </a:p>
          <a:p>
            <a:endParaRPr lang="en-US" dirty="0"/>
          </a:p>
        </p:txBody>
      </p:sp>
      <p:sp>
        <p:nvSpPr>
          <p:cNvPr id="4" name="Rectangle 3"/>
          <p:cNvSpPr/>
          <p:nvPr/>
        </p:nvSpPr>
        <p:spPr>
          <a:xfrm>
            <a:off x="979714" y="4180114"/>
            <a:ext cx="7151914" cy="620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                           Conclusion</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6524398" y="1636032"/>
            <a:ext cx="4396339" cy="4195763"/>
          </a:xfrm>
        </p:spPr>
        <p:txBody>
          <a:bodyPr>
            <a:normAutofit fontScale="92500" lnSpcReduction="20000"/>
          </a:bodyPr>
          <a:lstStyle/>
          <a:p>
            <a:pPr>
              <a:buNone/>
            </a:pPr>
            <a:r>
              <a:rPr lang="en-US" sz="2400" dirty="0" smtClean="0">
                <a:latin typeface="Times New Roman" pitchFamily="18" charset="0"/>
                <a:cs typeface="Times New Roman" pitchFamily="18" charset="0"/>
              </a:rPr>
              <a:t> Disadvantages:</a:t>
            </a:r>
          </a:p>
          <a:p>
            <a:pPr>
              <a:buFont typeface="Wingdings" pitchFamily="2" charset="2"/>
              <a:buChar char="Ø"/>
            </a:pPr>
            <a:r>
              <a:rPr lang="en-US" sz="2400" dirty="0" smtClean="0">
                <a:latin typeface="Times New Roman" pitchFamily="18" charset="0"/>
                <a:cs typeface="Times New Roman" pitchFamily="18" charset="0"/>
              </a:rPr>
              <a:t>It can’t improve recurrence rate.</a:t>
            </a:r>
          </a:p>
          <a:p>
            <a:pPr>
              <a:buFont typeface="Wingdings" pitchFamily="2" charset="2"/>
              <a:buChar char="Ø"/>
            </a:pPr>
            <a:r>
              <a:rPr lang="en-US" sz="2400" smtClean="0">
                <a:latin typeface="Times New Roman" pitchFamily="18" charset="0"/>
                <a:cs typeface="Times New Roman" pitchFamily="18" charset="0"/>
              </a:rPr>
              <a:t>It  </a:t>
            </a:r>
            <a:r>
              <a:rPr lang="en-US" sz="2400" dirty="0" smtClean="0">
                <a:latin typeface="Times New Roman" pitchFamily="18" charset="0"/>
                <a:cs typeface="Times New Roman" pitchFamily="18" charset="0"/>
              </a:rPr>
              <a:t>could be substituted by active surveillance in </a:t>
            </a:r>
            <a:r>
              <a:rPr lang="en-US" sz="2400" smtClean="0">
                <a:latin typeface="Times New Roman" pitchFamily="18" charset="0"/>
                <a:cs typeface="Times New Roman" pitchFamily="18" charset="0"/>
              </a:rPr>
              <a:t>many cases.</a:t>
            </a:r>
            <a:endParaRPr lang="en-US" sz="2400" dirty="0">
              <a:latin typeface="Times New Roman" pitchFamily="18" charset="0"/>
              <a:cs typeface="Times New Roman" pitchFamily="18" charset="0"/>
            </a:endParaRPr>
          </a:p>
        </p:txBody>
      </p:sp>
      <p:sp>
        <p:nvSpPr>
          <p:cNvPr id="4" name="Content Placeholder 3"/>
          <p:cNvSpPr>
            <a:spLocks noGrp="1"/>
          </p:cNvSpPr>
          <p:nvPr>
            <p:ph sz="half" idx="2"/>
          </p:nvPr>
        </p:nvSpPr>
        <p:spPr>
          <a:xfrm>
            <a:off x="902878" y="1451934"/>
            <a:ext cx="4396341" cy="4200245"/>
          </a:xfrm>
        </p:spPr>
        <p:txBody>
          <a:bodyPr>
            <a:normAutofit fontScale="92500" lnSpcReduction="20000"/>
          </a:bodyPr>
          <a:lstStyle/>
          <a:p>
            <a:pPr>
              <a:buNone/>
            </a:pPr>
            <a:r>
              <a:rPr lang="en-US" sz="2400" dirty="0" smtClean="0">
                <a:latin typeface="Times New Roman" pitchFamily="18" charset="0"/>
                <a:cs typeface="Times New Roman" pitchFamily="18" charset="0"/>
              </a:rPr>
              <a:t>      Advantages:</a:t>
            </a:r>
          </a:p>
          <a:p>
            <a:pPr>
              <a:buFont typeface="Wingdings" pitchFamily="2" charset="2"/>
              <a:buChar char="Ø"/>
            </a:pPr>
            <a:r>
              <a:rPr lang="en-US" sz="2400" dirty="0" smtClean="0">
                <a:latin typeface="Times New Roman" pitchFamily="18" charset="0"/>
                <a:cs typeface="Times New Roman" pitchFamily="18" charset="0"/>
              </a:rPr>
              <a:t>EA  can be repeated many times without increased technical difficulty.</a:t>
            </a:r>
          </a:p>
          <a:p>
            <a:pPr>
              <a:buFont typeface="Wingdings" pitchFamily="2" charset="2"/>
              <a:buChar char="Ø"/>
            </a:pPr>
            <a:r>
              <a:rPr lang="en-US" sz="2400" dirty="0" smtClean="0">
                <a:latin typeface="Times New Roman" pitchFamily="18" charset="0"/>
                <a:cs typeface="Times New Roman" pitchFamily="18" charset="0"/>
              </a:rPr>
              <a:t>Its cost is much less than reoperation .</a:t>
            </a:r>
          </a:p>
          <a:p>
            <a:pPr>
              <a:buFont typeface="Wingdings" pitchFamily="2" charset="2"/>
              <a:buChar char="Ø"/>
            </a:pPr>
            <a:r>
              <a:rPr lang="en-US" sz="2400" dirty="0" smtClean="0">
                <a:latin typeface="Times New Roman" pitchFamily="18" charset="0"/>
                <a:cs typeface="Times New Roman" pitchFamily="18" charset="0"/>
              </a:rPr>
              <a:t>It avoids the morbidity, hospitalization, and general anesthesia.</a:t>
            </a:r>
          </a:p>
          <a:p>
            <a:pPr>
              <a:buFont typeface="Wingdings" pitchFamily="2" charset="2"/>
              <a:buChar char="Ø"/>
            </a:pPr>
            <a:r>
              <a:rPr lang="en-US" sz="2400" dirty="0" smtClean="0">
                <a:latin typeface="Times New Roman" pitchFamily="18" charset="0"/>
                <a:cs typeface="Times New Roman" pitchFamily="18" charset="0"/>
              </a:rPr>
              <a:t>The most common complications are discomfort and pain at the treatment site( No permanent vocal </a:t>
            </a:r>
            <a:r>
              <a:rPr lang="en-US" sz="2400" dirty="0" err="1" smtClean="0">
                <a:latin typeface="Times New Roman" pitchFamily="18" charset="0"/>
                <a:cs typeface="Times New Roman" pitchFamily="18" charset="0"/>
              </a:rPr>
              <a:t>chenges</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2298" y="1905961"/>
            <a:ext cx="8946541" cy="4195481"/>
          </a:xfrm>
        </p:spPr>
        <p:txBody>
          <a:bodyPr>
            <a:normAutofit/>
          </a:bodyPr>
          <a:lstStyle/>
          <a:p>
            <a:pPr algn="ctr">
              <a:buNone/>
            </a:pPr>
            <a:endParaRPr lang="en-US" sz="4000" dirty="0" smtClean="0"/>
          </a:p>
          <a:p>
            <a:pPr algn="ctr">
              <a:buNone/>
            </a:pPr>
            <a:endParaRPr lang="en-US" sz="4000" dirty="0" smtClean="0"/>
          </a:p>
          <a:p>
            <a:pPr algn="ctr">
              <a:buNone/>
            </a:pPr>
            <a:r>
              <a:rPr lang="en-US" sz="4400" dirty="0" smtClean="0">
                <a:solidFill>
                  <a:schemeClr val="accent3">
                    <a:lumMod val="40000"/>
                    <a:lumOff val="60000"/>
                  </a:schemeClr>
                </a:solidFill>
                <a:latin typeface="Times New Roman" pitchFamily="18" charset="0"/>
                <a:cs typeface="Times New Roman" pitchFamily="18" charset="0"/>
              </a:rPr>
              <a:t>Thanks for Your Kind Attention </a:t>
            </a:r>
            <a:endParaRPr lang="en-US" sz="44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98638"/>
            <a:ext cx="8946541" cy="4195481"/>
          </a:xfrm>
        </p:spPr>
        <p:txBody>
          <a:bodyPr/>
          <a:lstStyle/>
          <a:p>
            <a:r>
              <a:rPr lang="en-US" sz="2400" b="1" dirty="0" smtClean="0">
                <a:latin typeface="Times New Roman" pitchFamily="18" charset="0"/>
                <a:cs typeface="Times New Roman" pitchFamily="18" charset="0"/>
              </a:rPr>
              <a:t>RECOMMENDATION </a:t>
            </a:r>
            <a:r>
              <a:rPr lang="en-US" sz="2400" b="1" dirty="0" smtClean="0">
                <a:latin typeface="Times New Roman" pitchFamily="18" charset="0"/>
                <a:cs typeface="Times New Roman" pitchFamily="18" charset="0"/>
              </a:rPr>
              <a:t>71(ATA 2015)</a:t>
            </a:r>
            <a:endParaRPr lang="en-US" sz="2400"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Therapeutic compartmental central and/or lateral neck dissection in a previously operated compartment, sparing uninvolved vital structures, should be performed for patients with biopsy-proven persistent or recurrent disease for central neck nodes &gt;8mm and lateral neck nodes &gt;10mm in the smallest dimension that can be localized on anatomic imaging.</a:t>
            </a:r>
          </a:p>
          <a:p>
            <a:pPr>
              <a:buNone/>
            </a:pPr>
            <a:r>
              <a:rPr lang="en-US" b="1" dirty="0" smtClean="0">
                <a:latin typeface="Times New Roman" pitchFamily="18" charset="0"/>
                <a:cs typeface="Times New Roman" pitchFamily="18" charset="0"/>
              </a:rPr>
              <a:t>    (Strong recommendation, Moderate-quality evidence)</a:t>
            </a:r>
            <a:endParaRPr lang="en-US" b="1" dirty="0">
              <a:latin typeface="Times New Roman" pitchFamily="18" charset="0"/>
              <a:cs typeface="Times New Roman" pitchFamily="18" charset="0"/>
            </a:endParaRPr>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40000"/>
                    <a:lumOff val="60000"/>
                  </a:schemeClr>
                </a:solidFill>
                <a:latin typeface="Times New Roman" pitchFamily="18" charset="0"/>
                <a:cs typeface="Times New Roman" pitchFamily="18" charset="0"/>
              </a:rPr>
              <a:t>Complications:</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858383" y="1570718"/>
            <a:ext cx="4396339" cy="4195763"/>
          </a:xfrm>
        </p:spPr>
        <p:txBody>
          <a:bodyPr>
            <a:normAutofit/>
          </a:bodyPr>
          <a:lstStyle/>
          <a:p>
            <a:r>
              <a:rPr lang="en-US" sz="2400" dirty="0" smtClean="0">
                <a:latin typeface="Times New Roman" pitchFamily="18" charset="0"/>
                <a:cs typeface="Times New Roman" pitchFamily="18" charset="0"/>
              </a:rPr>
              <a:t>Total </a:t>
            </a:r>
            <a:r>
              <a:rPr lang="en-US" sz="2400" dirty="0" err="1" smtClean="0">
                <a:latin typeface="Times New Roman" pitchFamily="18" charset="0"/>
                <a:cs typeface="Times New Roman" pitchFamily="18" charset="0"/>
              </a:rPr>
              <a:t>Thyroidectomy</a:t>
            </a:r>
            <a:r>
              <a:rPr lang="en-US" sz="2400" dirty="0" smtClean="0">
                <a:latin typeface="Times New Roman" pitchFamily="18" charset="0"/>
                <a:cs typeface="Times New Roman" pitchFamily="18" charset="0"/>
              </a:rPr>
              <a:t> and LD;</a:t>
            </a:r>
          </a:p>
          <a:p>
            <a:pPr>
              <a:buNone/>
            </a:pPr>
            <a:r>
              <a:rPr lang="en-US" sz="2400" dirty="0" smtClean="0">
                <a:latin typeface="Times New Roman" pitchFamily="18" charset="0"/>
                <a:cs typeface="Times New Roman" pitchFamily="18" charset="0"/>
              </a:rPr>
              <a:t>     Incidence of Permanent </a:t>
            </a:r>
            <a:r>
              <a:rPr lang="en-US" sz="2400" dirty="0" err="1" smtClean="0">
                <a:latin typeface="Times New Roman" pitchFamily="18" charset="0"/>
                <a:cs typeface="Times New Roman" pitchFamily="18" charset="0"/>
              </a:rPr>
              <a:t>Hypoparathyroidism</a:t>
            </a:r>
            <a:r>
              <a:rPr lang="en-US" sz="2400" dirty="0" smtClean="0">
                <a:latin typeface="Times New Roman" pitchFamily="18" charset="0"/>
                <a:cs typeface="Times New Roman" pitchFamily="18" charset="0"/>
              </a:rPr>
              <a:t>: 1.4 %</a:t>
            </a:r>
          </a:p>
          <a:p>
            <a:pPr>
              <a:buNone/>
            </a:pPr>
            <a:r>
              <a:rPr lang="en-US" sz="2400" dirty="0" smtClean="0">
                <a:latin typeface="Times New Roman" pitchFamily="18" charset="0"/>
                <a:cs typeface="Times New Roman" pitchFamily="18" charset="0"/>
              </a:rPr>
              <a:t>     Temporary Hypoparathyroidism:11.59%</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Permanent unilateral </a:t>
            </a:r>
            <a:r>
              <a:rPr lang="en-US" sz="2400" cap="small" dirty="0" smtClean="0">
                <a:latin typeface="Times New Roman" pitchFamily="18" charset="0"/>
                <a:cs typeface="Times New Roman" pitchFamily="18" charset="0"/>
              </a:rPr>
              <a:t>VCP</a:t>
            </a:r>
            <a:r>
              <a:rPr lang="en-US" sz="2400" dirty="0" smtClean="0">
                <a:latin typeface="Times New Roman" pitchFamily="18" charset="0"/>
                <a:cs typeface="Times New Roman" pitchFamily="18" charset="0"/>
              </a:rPr>
              <a:t> 1.4% </a:t>
            </a:r>
          </a:p>
          <a:p>
            <a:pPr>
              <a:buNone/>
            </a:pPr>
            <a:r>
              <a:rPr lang="en-US" sz="2400" dirty="0" smtClean="0">
                <a:latin typeface="Times New Roman" pitchFamily="18" charset="0"/>
                <a:cs typeface="Times New Roman" pitchFamily="18" charset="0"/>
              </a:rPr>
              <a:t>     Bilateral </a:t>
            </a:r>
            <a:r>
              <a:rPr lang="en-US" sz="2400" cap="small" dirty="0" smtClean="0">
                <a:latin typeface="Times New Roman" pitchFamily="18" charset="0"/>
                <a:cs typeface="Times New Roman" pitchFamily="18" charset="0"/>
              </a:rPr>
              <a:t>VCP</a:t>
            </a:r>
            <a:r>
              <a:rPr lang="en-US" sz="2400" dirty="0" smtClean="0">
                <a:latin typeface="Times New Roman" pitchFamily="18" charset="0"/>
                <a:cs typeface="Times New Roman" pitchFamily="18" charset="0"/>
              </a:rPr>
              <a:t> : 0%</a:t>
            </a:r>
          </a:p>
          <a:p>
            <a:endParaRPr lang="en-US" dirty="0"/>
          </a:p>
        </p:txBody>
      </p:sp>
      <p:sp>
        <p:nvSpPr>
          <p:cNvPr id="4" name="Content Placeholder 3"/>
          <p:cNvSpPr>
            <a:spLocks noGrp="1"/>
          </p:cNvSpPr>
          <p:nvPr>
            <p:ph sz="half" idx="2"/>
          </p:nvPr>
        </p:nvSpPr>
        <p:spPr>
          <a:xfrm>
            <a:off x="5605507" y="1484592"/>
            <a:ext cx="4396341" cy="4200245"/>
          </a:xfrm>
        </p:spPr>
        <p:txBody>
          <a:bodyPr>
            <a:normAutofit/>
          </a:bodyPr>
          <a:lstStyle/>
          <a:p>
            <a:r>
              <a:rPr lang="en-US" sz="2400" dirty="0" smtClean="0">
                <a:latin typeface="Times New Roman" pitchFamily="18" charset="0"/>
                <a:cs typeface="Times New Roman" pitchFamily="18" charset="0"/>
              </a:rPr>
              <a:t>Reoperation;</a:t>
            </a:r>
          </a:p>
          <a:p>
            <a:pPr>
              <a:buNone/>
            </a:pPr>
            <a:r>
              <a:rPr lang="en-US" sz="2400" dirty="0" smtClean="0">
                <a:latin typeface="Times New Roman" pitchFamily="18" charset="0"/>
                <a:cs typeface="Times New Roman" pitchFamily="18" charset="0"/>
              </a:rPr>
              <a:t>     Incidence of permanent </a:t>
            </a:r>
            <a:r>
              <a:rPr lang="en-US" sz="2400" dirty="0" err="1" smtClean="0">
                <a:latin typeface="Times New Roman" pitchFamily="18" charset="0"/>
                <a:cs typeface="Times New Roman" pitchFamily="18" charset="0"/>
              </a:rPr>
              <a:t>Hypoparathyroidism</a:t>
            </a:r>
            <a:r>
              <a:rPr lang="en-US" sz="2400" dirty="0" smtClean="0">
                <a:latin typeface="Times New Roman" pitchFamily="18" charset="0"/>
                <a:cs typeface="Times New Roman" pitchFamily="18" charset="0"/>
              </a:rPr>
              <a:t> : up to 9.5%, with a considerably higher incidence of </a:t>
            </a:r>
            <a:r>
              <a:rPr lang="en-US" sz="2400" dirty="0" err="1" smtClean="0">
                <a:latin typeface="Times New Roman" pitchFamily="18" charset="0"/>
                <a:cs typeface="Times New Roman" pitchFamily="18" charset="0"/>
              </a:rPr>
              <a:t>temporaryhypoparathyroidism</a:t>
            </a:r>
            <a:r>
              <a:rPr lang="en-US" sz="2400" dirty="0" smtClean="0">
                <a:latin typeface="Times New Roman" pitchFamily="18" charset="0"/>
                <a:cs typeface="Times New Roman" pitchFamily="18" charset="0"/>
              </a:rPr>
              <a:t> (up to 46.3%). </a:t>
            </a:r>
          </a:p>
          <a:p>
            <a:pPr>
              <a:buNone/>
            </a:pPr>
            <a:r>
              <a:rPr lang="en-US" sz="2400" dirty="0" smtClean="0">
                <a:latin typeface="Times New Roman" pitchFamily="18" charset="0"/>
                <a:cs typeface="Times New Roman" pitchFamily="18" charset="0"/>
              </a:rPr>
              <a:t>     Permanent vocal fold paralysis :up  to 6.4% </a:t>
            </a:r>
          </a:p>
          <a:p>
            <a:endParaRPr lang="en-US" dirty="0"/>
          </a:p>
        </p:txBody>
      </p:sp>
      <p:sp>
        <p:nvSpPr>
          <p:cNvPr id="6" name="Rectangle 5"/>
          <p:cNvSpPr/>
          <p:nvPr/>
        </p:nvSpPr>
        <p:spPr>
          <a:xfrm>
            <a:off x="7848600" y="5715000"/>
            <a:ext cx="4343400" cy="369332"/>
          </a:xfrm>
          <a:prstGeom prst="rect">
            <a:avLst/>
          </a:prstGeom>
        </p:spPr>
        <p:txBody>
          <a:bodyPr wrap="square">
            <a:spAutoFit/>
          </a:bodyPr>
          <a:lstStyle/>
          <a:p>
            <a:r>
              <a:rPr lang="en-US" i="1" dirty="0" err="1" smtClean="0">
                <a:latin typeface="Andalus" pitchFamily="18" charset="-78"/>
                <a:cs typeface="Andalus" pitchFamily="18" charset="-78"/>
              </a:rPr>
              <a:t>Liebert</a:t>
            </a:r>
            <a:r>
              <a:rPr lang="en-US" i="1" dirty="0" smtClean="0">
                <a:latin typeface="Andalus" pitchFamily="18" charset="-78"/>
                <a:cs typeface="Andalus" pitchFamily="18" charset="-78"/>
              </a:rPr>
              <a:t> el </a:t>
            </a:r>
            <a:r>
              <a:rPr lang="en-US" i="1" dirty="0" err="1" smtClean="0">
                <a:latin typeface="Andalus" pitchFamily="18" charset="-78"/>
                <a:cs typeface="Andalus" pitchFamily="18" charset="-78"/>
              </a:rPr>
              <a:t>al.THYROID</a:t>
            </a:r>
            <a:r>
              <a:rPr lang="en-US" i="1" dirty="0" smtClean="0">
                <a:latin typeface="Andalus" pitchFamily="18" charset="-78"/>
                <a:cs typeface="Andalus" pitchFamily="18" charset="-78"/>
              </a:rPr>
              <a:t>. 2015</a:t>
            </a:r>
            <a:endParaRPr lang="en-US" i="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sz="3600" b="1" dirty="0" smtClean="0">
                <a:latin typeface="Algerian" pitchFamily="82" charset="0"/>
                <a:cs typeface="Times New Roman" pitchFamily="18" charset="0"/>
              </a:rPr>
              <a:t>   !</a:t>
            </a:r>
            <a:r>
              <a:rPr lang="en-US" sz="2400" dirty="0" smtClean="0">
                <a:latin typeface="Times New Roman" pitchFamily="18" charset="0"/>
                <a:cs typeface="Times New Roman" pitchFamily="18" charset="0"/>
              </a:rPr>
              <a:t>Although, most series suggest surgery results in a high clearance rate of structural disease in over 80% of patients and basal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decreases by 60%–90% after compartmental dissection for recurrent nodal disease in modern series, but only 30%–50% of patients have </a:t>
            </a:r>
            <a:r>
              <a:rPr lang="en-US" sz="2400" dirty="0" err="1" smtClean="0">
                <a:latin typeface="Times New Roman" pitchFamily="18" charset="0"/>
                <a:cs typeface="Times New Roman" pitchFamily="18" charset="0"/>
              </a:rPr>
              <a:t>unmeasurable</a:t>
            </a:r>
            <a:r>
              <a:rPr lang="en-US" sz="2400" dirty="0" smtClean="0">
                <a:latin typeface="Times New Roman" pitchFamily="18" charset="0"/>
                <a:cs typeface="Times New Roman" pitchFamily="18" charset="0"/>
              </a:rPr>
              <a:t> basal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after such surgery</a:t>
            </a:r>
          </a:p>
          <a:p>
            <a:pPr>
              <a:buNone/>
            </a:pPr>
            <a:r>
              <a:rPr lang="en-US" sz="3600" b="1" dirty="0" smtClean="0">
                <a:latin typeface="Algerian" pitchFamily="82" charset="0"/>
                <a:cs typeface="Andalus" pitchFamily="18" charset="-78"/>
              </a:rPr>
              <a:t>   </a:t>
            </a:r>
          </a:p>
          <a:p>
            <a:pPr>
              <a:buNone/>
            </a:pPr>
            <a:r>
              <a:rPr lang="en-US" sz="3600" b="1" dirty="0" smtClean="0">
                <a:latin typeface="Algerian" pitchFamily="82" charset="0"/>
                <a:cs typeface="Andalus" pitchFamily="18" charset="-78"/>
              </a:rPr>
              <a:t>   ! </a:t>
            </a:r>
            <a:r>
              <a:rPr lang="en-US" sz="2400" dirty="0" smtClean="0">
                <a:latin typeface="Times New Roman" pitchFamily="18" charset="0"/>
                <a:cs typeface="Times New Roman" pitchFamily="18" charset="0"/>
              </a:rPr>
              <a:t>In addition, compartmental surgical dissections may not be feasible in the setting of compartments that have been previously explored due to extensive scarring, and only a more limited or targeted lymph node resection may be possible.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F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1" y="0"/>
            <a:ext cx="9404723" cy="1608319"/>
          </a:xfrm>
        </p:spPr>
        <p:txBody>
          <a:bodyPr/>
          <a:lstStyle/>
          <a:p>
            <a:r>
              <a:rPr lang="en-US" dirty="0" smtClean="0">
                <a:solidFill>
                  <a:schemeClr val="accent3">
                    <a:lumMod val="40000"/>
                    <a:lumOff val="60000"/>
                  </a:schemeClr>
                </a:solidFill>
                <a:latin typeface="Times New Roman" pitchFamily="18" charset="0"/>
                <a:cs typeface="Times New Roman" pitchFamily="18" charset="0"/>
              </a:rPr>
              <a:t>  RAI Therapy</a:t>
            </a:r>
            <a:endParaRPr lang="en-US" dirty="0">
              <a:solidFill>
                <a:schemeClr val="accent3">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037997" y="718458"/>
            <a:ext cx="8946541" cy="5187042"/>
          </a:xfrm>
        </p:spPr>
        <p:txBody>
          <a:bodyPr>
            <a:noAutofit/>
          </a:bodyPr>
          <a:lstStyle/>
          <a:p>
            <a:r>
              <a:rPr lang="en-US" sz="2400" dirty="0" smtClean="0">
                <a:latin typeface="Times New Roman" pitchFamily="18" charset="0"/>
                <a:cs typeface="Times New Roman" pitchFamily="18" charset="0"/>
              </a:rPr>
              <a:t>It is being increasingly recognized that radioiodine remnant ablation rarely prevents the discovery of postoperative lymph node metastases in PTC</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Published studies assessing the role of adjunctive radioactive iodine (RAI) in the treatment of recurrent LNM are scarce, but (</a:t>
            </a:r>
            <a:r>
              <a:rPr lang="en-US" sz="2400" i="1" dirty="0" err="1" smtClean="0">
                <a:latin typeface="Times New Roman" pitchFamily="18" charset="0"/>
                <a:cs typeface="Times New Roman" pitchFamily="18" charset="0"/>
              </a:rPr>
              <a:t>Yim</a:t>
            </a:r>
            <a:r>
              <a:rPr lang="en-US" sz="2400" i="1" dirty="0" smtClean="0">
                <a:latin typeface="Times New Roman" pitchFamily="18" charset="0"/>
                <a:cs typeface="Times New Roman" pitchFamily="18" charset="0"/>
              </a:rPr>
              <a:t> JH et al.2011)</a:t>
            </a:r>
            <a:r>
              <a:rPr lang="en-US" sz="2400" dirty="0" smtClean="0">
                <a:latin typeface="Times New Roman" pitchFamily="18" charset="0"/>
                <a:cs typeface="Times New Roman" pitchFamily="18" charset="0"/>
              </a:rPr>
              <a:t>recently found no improvement in either serum </a:t>
            </a:r>
            <a:r>
              <a:rPr lang="en-US" sz="2400" dirty="0" err="1" smtClean="0">
                <a:latin typeface="Times New Roman" pitchFamily="18" charset="0"/>
                <a:cs typeface="Times New Roman" pitchFamily="18" charset="0"/>
              </a:rPr>
              <a:t>Tg</a:t>
            </a:r>
            <a:r>
              <a:rPr lang="en-US" sz="2400" dirty="0" smtClean="0">
                <a:latin typeface="Times New Roman" pitchFamily="18" charset="0"/>
                <a:cs typeface="Times New Roman" pitchFamily="18" charset="0"/>
              </a:rPr>
              <a:t> levels or recurrence-free survival, if </a:t>
            </a:r>
            <a:r>
              <a:rPr lang="en-US" sz="2400" dirty="0" err="1" smtClean="0">
                <a:latin typeface="Times New Roman" pitchFamily="18" charset="0"/>
                <a:cs typeface="Times New Roman" pitchFamily="18" charset="0"/>
              </a:rPr>
              <a:t>reoperated</a:t>
            </a:r>
            <a:r>
              <a:rPr lang="en-US" sz="2400" dirty="0" smtClean="0">
                <a:latin typeface="Times New Roman" pitchFamily="18" charset="0"/>
                <a:cs typeface="Times New Roman" pitchFamily="18" charset="0"/>
              </a:rPr>
              <a:t> patients also received adjuvant RAI therapy.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causes important long-term side effects including secondary malignancy</a:t>
            </a:r>
          </a:p>
          <a:p>
            <a:pPr>
              <a:buNone/>
            </a:pPr>
            <a:r>
              <a:rPr lang="en-US" sz="2400" dirty="0" smtClean="0">
                <a:latin typeface="Times New Roman" pitchFamily="18" charset="0"/>
                <a:cs typeface="Times New Roman" pitchFamily="18" charset="0"/>
              </a:rPr>
              <a:t>    (doses exceeding 600 </a:t>
            </a:r>
            <a:r>
              <a:rPr lang="en-US" sz="2400" dirty="0" err="1" smtClean="0">
                <a:latin typeface="Times New Roman" pitchFamily="18" charset="0"/>
                <a:cs typeface="Times New Roman" pitchFamily="18" charset="0"/>
              </a:rPr>
              <a:t>mCi</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Rectangle 3"/>
          <p:cNvSpPr/>
          <p:nvPr/>
        </p:nvSpPr>
        <p:spPr>
          <a:xfrm>
            <a:off x="6162882" y="6243739"/>
            <a:ext cx="5157181" cy="369332"/>
          </a:xfrm>
          <a:prstGeom prst="rect">
            <a:avLst/>
          </a:prstGeom>
        </p:spPr>
        <p:txBody>
          <a:bodyPr wrap="none">
            <a:spAutoFit/>
          </a:bodyPr>
          <a:lstStyle/>
          <a:p>
            <a:r>
              <a:rPr lang="en-US" b="1" dirty="0" smtClean="0">
                <a:latin typeface="Andalus" pitchFamily="18" charset="-78"/>
                <a:cs typeface="Andalus" pitchFamily="18" charset="-78"/>
              </a:rPr>
              <a:t>The Thyroid: A Fundamental and Clinical Text .2013</a:t>
            </a:r>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2958</TotalTime>
  <Words>3192</Words>
  <Application>Microsoft Office PowerPoint</Application>
  <PresentationFormat>Custom</PresentationFormat>
  <Paragraphs>300</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Ion</vt:lpstr>
      <vt:lpstr>Ethanol Ablation in  Locally Recurrent PTC  Presented by:B.Rezvankhah MD</vt:lpstr>
      <vt:lpstr>   Agenda:</vt:lpstr>
      <vt:lpstr>    Locoregional Recurrent PTC management  </vt:lpstr>
      <vt:lpstr>  Treatment Modalities:</vt:lpstr>
      <vt:lpstr>    Reoperation</vt:lpstr>
      <vt:lpstr>Slide 6</vt:lpstr>
      <vt:lpstr>Complications:</vt:lpstr>
      <vt:lpstr>Slide 8</vt:lpstr>
      <vt:lpstr>  RAI Therapy</vt:lpstr>
      <vt:lpstr>Active surveillance  </vt:lpstr>
      <vt:lpstr>   Radio Frequency Ablation</vt:lpstr>
      <vt:lpstr>Agenda:</vt:lpstr>
      <vt:lpstr>   Ethanol Ablation</vt:lpstr>
      <vt:lpstr>Slide 14</vt:lpstr>
      <vt:lpstr>Slide 15</vt:lpstr>
      <vt:lpstr>Slide 16</vt:lpstr>
      <vt:lpstr>Slide 17</vt:lpstr>
      <vt:lpstr>Slide 18</vt:lpstr>
      <vt:lpstr>Slide 19</vt:lpstr>
      <vt:lpstr>Results:</vt:lpstr>
      <vt:lpstr>…</vt:lpstr>
      <vt:lpstr>Complication:</vt:lpstr>
      <vt:lpstr>Slide 23</vt:lpstr>
      <vt:lpstr>Slide 24</vt:lpstr>
      <vt:lpstr>Slide 25</vt:lpstr>
      <vt:lpstr>Slide 26</vt:lpstr>
      <vt:lpstr>   Results:</vt:lpstr>
      <vt:lpstr>Slide 28</vt:lpstr>
      <vt:lpstr>Slide 29</vt:lpstr>
      <vt:lpstr>Slide 30</vt:lpstr>
      <vt:lpstr>Slide 31</vt:lpstr>
      <vt:lpstr>Slide 32</vt:lpstr>
      <vt:lpstr>Slide 33</vt:lpstr>
      <vt:lpstr>Slide 34</vt:lpstr>
      <vt:lpstr>Slide 35</vt:lpstr>
      <vt:lpstr>   Results:</vt:lpstr>
      <vt:lpstr>Slide 37</vt:lpstr>
      <vt:lpstr>Slide 38</vt:lpstr>
      <vt:lpstr>Slide 39</vt:lpstr>
      <vt:lpstr>Slide 40</vt:lpstr>
      <vt:lpstr>Results:</vt:lpstr>
      <vt:lpstr>…</vt:lpstr>
      <vt:lpstr>Slide 43</vt:lpstr>
      <vt:lpstr>Slide 44</vt:lpstr>
      <vt:lpstr>Slide 45</vt:lpstr>
      <vt:lpstr>Results:</vt:lpstr>
      <vt:lpstr>Slide 47</vt:lpstr>
      <vt:lpstr>Slide 48</vt:lpstr>
      <vt:lpstr>Slide 49</vt:lpstr>
      <vt:lpstr>Slide 50</vt:lpstr>
      <vt:lpstr>Slide 51</vt:lpstr>
      <vt:lpstr>Slide 52</vt:lpstr>
      <vt:lpstr>Slide 53</vt:lpstr>
      <vt:lpstr>Slide 54</vt:lpstr>
      <vt:lpstr>Agenda:</vt:lpstr>
      <vt:lpstr>                           Conclusion</vt:lpstr>
      <vt:lpstr>Slide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Ethanol Ablation in Recurrent PTC  Presented by:B.Rezvankhah MD</dc:title>
  <dc:creator>Windows User</dc:creator>
  <cp:lastModifiedBy>Boshra</cp:lastModifiedBy>
  <cp:revision>296</cp:revision>
  <dcterms:created xsi:type="dcterms:W3CDTF">2016-12-15T13:17:28Z</dcterms:created>
  <dcterms:modified xsi:type="dcterms:W3CDTF">2016-12-20T06:14:07Z</dcterms:modified>
</cp:coreProperties>
</file>