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82" r:id="rId5"/>
    <p:sldId id="272" r:id="rId6"/>
    <p:sldId id="283" r:id="rId7"/>
    <p:sldId id="284" r:id="rId8"/>
    <p:sldId id="285" r:id="rId9"/>
    <p:sldId id="286" r:id="rId10"/>
    <p:sldId id="273" r:id="rId11"/>
    <p:sldId id="267" r:id="rId12"/>
    <p:sldId id="296" r:id="rId13"/>
    <p:sldId id="297" r:id="rId14"/>
    <p:sldId id="298" r:id="rId15"/>
    <p:sldId id="299" r:id="rId16"/>
    <p:sldId id="300" r:id="rId17"/>
    <p:sldId id="301" r:id="rId18"/>
    <p:sldId id="262" r:id="rId19"/>
    <p:sldId id="258" r:id="rId20"/>
    <p:sldId id="295" r:id="rId21"/>
    <p:sldId id="264" r:id="rId22"/>
    <p:sldId id="265" r:id="rId23"/>
    <p:sldId id="287" r:id="rId24"/>
    <p:sldId id="304" r:id="rId25"/>
    <p:sldId id="305" r:id="rId26"/>
    <p:sldId id="306" r:id="rId27"/>
    <p:sldId id="307" r:id="rId28"/>
    <p:sldId id="288" r:id="rId29"/>
    <p:sldId id="290" r:id="rId30"/>
    <p:sldId id="294" r:id="rId31"/>
    <p:sldId id="289" r:id="rId32"/>
    <p:sldId id="293" r:id="rId33"/>
    <p:sldId id="291" r:id="rId34"/>
    <p:sldId id="308" r:id="rId35"/>
    <p:sldId id="259" r:id="rId36"/>
    <p:sldId id="261" r:id="rId37"/>
    <p:sldId id="30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DCB2-A1E2-4BF3-8CD0-6E6D382CD21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D9D3-9E56-426E-940A-EB27FAD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DCB2-A1E2-4BF3-8CD0-6E6D382CD21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D9D3-9E56-426E-940A-EB27FAD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DCB2-A1E2-4BF3-8CD0-6E6D382CD21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D9D3-9E56-426E-940A-EB27FAD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8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18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0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8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17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4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96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59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7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DCB2-A1E2-4BF3-8CD0-6E6D382CD21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D9D3-9E56-426E-940A-EB27FAD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71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66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66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04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101600" y="6477000"/>
            <a:ext cx="1422400" cy="304800"/>
          </a:xfrm>
          <a:custGeom>
            <a:avLst/>
            <a:gdLst>
              <a:gd name="connsiteX0" fmla="*/ 0 w 1143000"/>
              <a:gd name="connsiteY0" fmla="*/ 0 h 457200"/>
              <a:gd name="connsiteX1" fmla="*/ 1143000 w 1143000"/>
              <a:gd name="connsiteY1" fmla="*/ 0 h 457200"/>
              <a:gd name="connsiteX2" fmla="*/ 1143000 w 1143000"/>
              <a:gd name="connsiteY2" fmla="*/ 457200 h 457200"/>
              <a:gd name="connsiteX3" fmla="*/ 0 w 1143000"/>
              <a:gd name="connsiteY3" fmla="*/ 457200 h 457200"/>
              <a:gd name="connsiteX4" fmla="*/ 0 w 11430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0 w 1828800"/>
              <a:gd name="connsiteY3" fmla="*/ 457200 h 457200"/>
              <a:gd name="connsiteX4" fmla="*/ 0 w 18288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1143000 w 1828800"/>
              <a:gd name="connsiteY3" fmla="*/ 457200 h 457200"/>
              <a:gd name="connsiteX4" fmla="*/ 0 w 1828800"/>
              <a:gd name="connsiteY4" fmla="*/ 457200 h 457200"/>
              <a:gd name="connsiteX5" fmla="*/ 0 w 1828800"/>
              <a:gd name="connsiteY5" fmla="*/ 0 h 457200"/>
              <a:gd name="connsiteX0" fmla="*/ 0 w 1828800"/>
              <a:gd name="connsiteY0" fmla="*/ 0 h 457200"/>
              <a:gd name="connsiteX1" fmla="*/ 857250 w 1828800"/>
              <a:gd name="connsiteY1" fmla="*/ 0 h 457200"/>
              <a:gd name="connsiteX2" fmla="*/ 1143000 w 1828800"/>
              <a:gd name="connsiteY2" fmla="*/ 0 h 457200"/>
              <a:gd name="connsiteX3" fmla="*/ 1828800 w 1828800"/>
              <a:gd name="connsiteY3" fmla="*/ 0 h 457200"/>
              <a:gd name="connsiteX4" fmla="*/ 1143000 w 1828800"/>
              <a:gd name="connsiteY4" fmla="*/ 457200 h 457200"/>
              <a:gd name="connsiteX5" fmla="*/ 0 w 1828800"/>
              <a:gd name="connsiteY5" fmla="*/ 457200 h 457200"/>
              <a:gd name="connsiteX6" fmla="*/ 0 w 182880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endParaRPr lang="en-US" sz="12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101600" y="6248400"/>
            <a:ext cx="2438400" cy="533400"/>
          </a:xfrm>
          <a:custGeom>
            <a:avLst/>
            <a:gdLst>
              <a:gd name="connsiteX0" fmla="*/ 0 w 1143000"/>
              <a:gd name="connsiteY0" fmla="*/ 0 h 457200"/>
              <a:gd name="connsiteX1" fmla="*/ 1143000 w 1143000"/>
              <a:gd name="connsiteY1" fmla="*/ 0 h 457200"/>
              <a:gd name="connsiteX2" fmla="*/ 1143000 w 1143000"/>
              <a:gd name="connsiteY2" fmla="*/ 457200 h 457200"/>
              <a:gd name="connsiteX3" fmla="*/ 0 w 1143000"/>
              <a:gd name="connsiteY3" fmla="*/ 457200 h 457200"/>
              <a:gd name="connsiteX4" fmla="*/ 0 w 11430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0 w 1828800"/>
              <a:gd name="connsiteY3" fmla="*/ 457200 h 457200"/>
              <a:gd name="connsiteX4" fmla="*/ 0 w 18288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1143000 w 1828800"/>
              <a:gd name="connsiteY3" fmla="*/ 457200 h 457200"/>
              <a:gd name="connsiteX4" fmla="*/ 0 w 1828800"/>
              <a:gd name="connsiteY4" fmla="*/ 457200 h 457200"/>
              <a:gd name="connsiteX5" fmla="*/ 0 w 1828800"/>
              <a:gd name="connsiteY5" fmla="*/ 0 h 457200"/>
              <a:gd name="connsiteX0" fmla="*/ 0 w 1828800"/>
              <a:gd name="connsiteY0" fmla="*/ 0 h 457200"/>
              <a:gd name="connsiteX1" fmla="*/ 857250 w 1828800"/>
              <a:gd name="connsiteY1" fmla="*/ 0 h 457200"/>
              <a:gd name="connsiteX2" fmla="*/ 1143000 w 1828800"/>
              <a:gd name="connsiteY2" fmla="*/ 0 h 457200"/>
              <a:gd name="connsiteX3" fmla="*/ 1828800 w 1828800"/>
              <a:gd name="connsiteY3" fmla="*/ 0 h 457200"/>
              <a:gd name="connsiteX4" fmla="*/ 1143000 w 1828800"/>
              <a:gd name="connsiteY4" fmla="*/ 457200 h 457200"/>
              <a:gd name="connsiteX5" fmla="*/ 0 w 1828800"/>
              <a:gd name="connsiteY5" fmla="*/ 457200 h 457200"/>
              <a:gd name="connsiteX6" fmla="*/ 0 w 182880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11" descr="ADA Logo Gray Cropped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999A9A"/>
              </a:clrFrom>
              <a:clrTo>
                <a:srgbClr val="999A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" y="6496050"/>
            <a:ext cx="13287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6443663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46037" y="1016000"/>
            <a:ext cx="12293601" cy="0"/>
          </a:xfrm>
          <a:prstGeom prst="line">
            <a:avLst/>
          </a:prstGeom>
          <a:ln w="19050">
            <a:solidFill>
              <a:srgbClr val="F8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5332"/>
            <a:ext cx="10972800" cy="2819400"/>
          </a:xfrm>
        </p:spPr>
        <p:txBody>
          <a:bodyPr>
            <a:normAutofit/>
          </a:bodyPr>
          <a:lstStyle>
            <a:lvl1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rgbClr val="FFD937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rgbClr val="FFD937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FE62-4489-4024-8E9B-234BE21A8EF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2/16/2017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D02A1F-96AC-4467-AC0D-3CE32680309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09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101600" y="6477000"/>
            <a:ext cx="1422400" cy="304800"/>
          </a:xfrm>
          <a:custGeom>
            <a:avLst/>
            <a:gdLst>
              <a:gd name="connsiteX0" fmla="*/ 0 w 1143000"/>
              <a:gd name="connsiteY0" fmla="*/ 0 h 457200"/>
              <a:gd name="connsiteX1" fmla="*/ 1143000 w 1143000"/>
              <a:gd name="connsiteY1" fmla="*/ 0 h 457200"/>
              <a:gd name="connsiteX2" fmla="*/ 1143000 w 1143000"/>
              <a:gd name="connsiteY2" fmla="*/ 457200 h 457200"/>
              <a:gd name="connsiteX3" fmla="*/ 0 w 1143000"/>
              <a:gd name="connsiteY3" fmla="*/ 457200 h 457200"/>
              <a:gd name="connsiteX4" fmla="*/ 0 w 11430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0 w 1828800"/>
              <a:gd name="connsiteY3" fmla="*/ 457200 h 457200"/>
              <a:gd name="connsiteX4" fmla="*/ 0 w 18288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1143000 w 1828800"/>
              <a:gd name="connsiteY3" fmla="*/ 457200 h 457200"/>
              <a:gd name="connsiteX4" fmla="*/ 0 w 1828800"/>
              <a:gd name="connsiteY4" fmla="*/ 457200 h 457200"/>
              <a:gd name="connsiteX5" fmla="*/ 0 w 1828800"/>
              <a:gd name="connsiteY5" fmla="*/ 0 h 457200"/>
              <a:gd name="connsiteX0" fmla="*/ 0 w 1828800"/>
              <a:gd name="connsiteY0" fmla="*/ 0 h 457200"/>
              <a:gd name="connsiteX1" fmla="*/ 857250 w 1828800"/>
              <a:gd name="connsiteY1" fmla="*/ 0 h 457200"/>
              <a:gd name="connsiteX2" fmla="*/ 1143000 w 1828800"/>
              <a:gd name="connsiteY2" fmla="*/ 0 h 457200"/>
              <a:gd name="connsiteX3" fmla="*/ 1828800 w 1828800"/>
              <a:gd name="connsiteY3" fmla="*/ 0 h 457200"/>
              <a:gd name="connsiteX4" fmla="*/ 1143000 w 1828800"/>
              <a:gd name="connsiteY4" fmla="*/ 457200 h 457200"/>
              <a:gd name="connsiteX5" fmla="*/ 0 w 1828800"/>
              <a:gd name="connsiteY5" fmla="*/ 457200 h 457200"/>
              <a:gd name="connsiteX6" fmla="*/ 0 w 182880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endParaRPr lang="en-US" sz="12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101600" y="6248400"/>
            <a:ext cx="2438400" cy="533400"/>
          </a:xfrm>
          <a:custGeom>
            <a:avLst/>
            <a:gdLst>
              <a:gd name="connsiteX0" fmla="*/ 0 w 1143000"/>
              <a:gd name="connsiteY0" fmla="*/ 0 h 457200"/>
              <a:gd name="connsiteX1" fmla="*/ 1143000 w 1143000"/>
              <a:gd name="connsiteY1" fmla="*/ 0 h 457200"/>
              <a:gd name="connsiteX2" fmla="*/ 1143000 w 1143000"/>
              <a:gd name="connsiteY2" fmla="*/ 457200 h 457200"/>
              <a:gd name="connsiteX3" fmla="*/ 0 w 1143000"/>
              <a:gd name="connsiteY3" fmla="*/ 457200 h 457200"/>
              <a:gd name="connsiteX4" fmla="*/ 0 w 11430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0 w 1828800"/>
              <a:gd name="connsiteY3" fmla="*/ 457200 h 457200"/>
              <a:gd name="connsiteX4" fmla="*/ 0 w 18288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1143000 w 1828800"/>
              <a:gd name="connsiteY3" fmla="*/ 457200 h 457200"/>
              <a:gd name="connsiteX4" fmla="*/ 0 w 1828800"/>
              <a:gd name="connsiteY4" fmla="*/ 457200 h 457200"/>
              <a:gd name="connsiteX5" fmla="*/ 0 w 1828800"/>
              <a:gd name="connsiteY5" fmla="*/ 0 h 457200"/>
              <a:gd name="connsiteX0" fmla="*/ 0 w 1828800"/>
              <a:gd name="connsiteY0" fmla="*/ 0 h 457200"/>
              <a:gd name="connsiteX1" fmla="*/ 857250 w 1828800"/>
              <a:gd name="connsiteY1" fmla="*/ 0 h 457200"/>
              <a:gd name="connsiteX2" fmla="*/ 1143000 w 1828800"/>
              <a:gd name="connsiteY2" fmla="*/ 0 h 457200"/>
              <a:gd name="connsiteX3" fmla="*/ 1828800 w 1828800"/>
              <a:gd name="connsiteY3" fmla="*/ 0 h 457200"/>
              <a:gd name="connsiteX4" fmla="*/ 1143000 w 1828800"/>
              <a:gd name="connsiteY4" fmla="*/ 457200 h 457200"/>
              <a:gd name="connsiteX5" fmla="*/ 0 w 1828800"/>
              <a:gd name="connsiteY5" fmla="*/ 457200 h 457200"/>
              <a:gd name="connsiteX6" fmla="*/ 0 w 182880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11" descr="ADA Logo Gray Cropped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999A9A"/>
              </a:clrFrom>
              <a:clrTo>
                <a:srgbClr val="999A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" y="6496050"/>
            <a:ext cx="13287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6443663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46037" y="1016000"/>
            <a:ext cx="12293601" cy="0"/>
          </a:xfrm>
          <a:prstGeom prst="line">
            <a:avLst/>
          </a:prstGeom>
          <a:ln w="19050">
            <a:solidFill>
              <a:srgbClr val="F8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5332"/>
            <a:ext cx="10972800" cy="2819400"/>
          </a:xfrm>
        </p:spPr>
        <p:txBody>
          <a:bodyPr>
            <a:normAutofit/>
          </a:bodyPr>
          <a:lstStyle>
            <a:lvl1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rgbClr val="FFD937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rgbClr val="FFD937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FE62-4489-4024-8E9B-234BE21A8EF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2/16/2017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D02A1F-96AC-4467-AC0D-3CE32680309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101600" y="6477000"/>
            <a:ext cx="1422400" cy="304800"/>
          </a:xfrm>
          <a:custGeom>
            <a:avLst/>
            <a:gdLst>
              <a:gd name="connsiteX0" fmla="*/ 0 w 1143000"/>
              <a:gd name="connsiteY0" fmla="*/ 0 h 457200"/>
              <a:gd name="connsiteX1" fmla="*/ 1143000 w 1143000"/>
              <a:gd name="connsiteY1" fmla="*/ 0 h 457200"/>
              <a:gd name="connsiteX2" fmla="*/ 1143000 w 1143000"/>
              <a:gd name="connsiteY2" fmla="*/ 457200 h 457200"/>
              <a:gd name="connsiteX3" fmla="*/ 0 w 1143000"/>
              <a:gd name="connsiteY3" fmla="*/ 457200 h 457200"/>
              <a:gd name="connsiteX4" fmla="*/ 0 w 11430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0 w 1828800"/>
              <a:gd name="connsiteY3" fmla="*/ 457200 h 457200"/>
              <a:gd name="connsiteX4" fmla="*/ 0 w 18288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1143000 w 1828800"/>
              <a:gd name="connsiteY3" fmla="*/ 457200 h 457200"/>
              <a:gd name="connsiteX4" fmla="*/ 0 w 1828800"/>
              <a:gd name="connsiteY4" fmla="*/ 457200 h 457200"/>
              <a:gd name="connsiteX5" fmla="*/ 0 w 1828800"/>
              <a:gd name="connsiteY5" fmla="*/ 0 h 457200"/>
              <a:gd name="connsiteX0" fmla="*/ 0 w 1828800"/>
              <a:gd name="connsiteY0" fmla="*/ 0 h 457200"/>
              <a:gd name="connsiteX1" fmla="*/ 857250 w 1828800"/>
              <a:gd name="connsiteY1" fmla="*/ 0 h 457200"/>
              <a:gd name="connsiteX2" fmla="*/ 1143000 w 1828800"/>
              <a:gd name="connsiteY2" fmla="*/ 0 h 457200"/>
              <a:gd name="connsiteX3" fmla="*/ 1828800 w 1828800"/>
              <a:gd name="connsiteY3" fmla="*/ 0 h 457200"/>
              <a:gd name="connsiteX4" fmla="*/ 1143000 w 1828800"/>
              <a:gd name="connsiteY4" fmla="*/ 457200 h 457200"/>
              <a:gd name="connsiteX5" fmla="*/ 0 w 1828800"/>
              <a:gd name="connsiteY5" fmla="*/ 457200 h 457200"/>
              <a:gd name="connsiteX6" fmla="*/ 0 w 182880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endParaRPr lang="en-US" sz="12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101600" y="6248400"/>
            <a:ext cx="2438400" cy="533400"/>
          </a:xfrm>
          <a:custGeom>
            <a:avLst/>
            <a:gdLst>
              <a:gd name="connsiteX0" fmla="*/ 0 w 1143000"/>
              <a:gd name="connsiteY0" fmla="*/ 0 h 457200"/>
              <a:gd name="connsiteX1" fmla="*/ 1143000 w 1143000"/>
              <a:gd name="connsiteY1" fmla="*/ 0 h 457200"/>
              <a:gd name="connsiteX2" fmla="*/ 1143000 w 1143000"/>
              <a:gd name="connsiteY2" fmla="*/ 457200 h 457200"/>
              <a:gd name="connsiteX3" fmla="*/ 0 w 1143000"/>
              <a:gd name="connsiteY3" fmla="*/ 457200 h 457200"/>
              <a:gd name="connsiteX4" fmla="*/ 0 w 11430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0 w 1828800"/>
              <a:gd name="connsiteY3" fmla="*/ 457200 h 457200"/>
              <a:gd name="connsiteX4" fmla="*/ 0 w 18288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1143000 w 1828800"/>
              <a:gd name="connsiteY3" fmla="*/ 457200 h 457200"/>
              <a:gd name="connsiteX4" fmla="*/ 0 w 1828800"/>
              <a:gd name="connsiteY4" fmla="*/ 457200 h 457200"/>
              <a:gd name="connsiteX5" fmla="*/ 0 w 1828800"/>
              <a:gd name="connsiteY5" fmla="*/ 0 h 457200"/>
              <a:gd name="connsiteX0" fmla="*/ 0 w 1828800"/>
              <a:gd name="connsiteY0" fmla="*/ 0 h 457200"/>
              <a:gd name="connsiteX1" fmla="*/ 857250 w 1828800"/>
              <a:gd name="connsiteY1" fmla="*/ 0 h 457200"/>
              <a:gd name="connsiteX2" fmla="*/ 1143000 w 1828800"/>
              <a:gd name="connsiteY2" fmla="*/ 0 h 457200"/>
              <a:gd name="connsiteX3" fmla="*/ 1828800 w 1828800"/>
              <a:gd name="connsiteY3" fmla="*/ 0 h 457200"/>
              <a:gd name="connsiteX4" fmla="*/ 1143000 w 1828800"/>
              <a:gd name="connsiteY4" fmla="*/ 457200 h 457200"/>
              <a:gd name="connsiteX5" fmla="*/ 0 w 1828800"/>
              <a:gd name="connsiteY5" fmla="*/ 457200 h 457200"/>
              <a:gd name="connsiteX6" fmla="*/ 0 w 182880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11" descr="ADA Logo Gray Cropped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999A9A"/>
              </a:clrFrom>
              <a:clrTo>
                <a:srgbClr val="999A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" y="6496050"/>
            <a:ext cx="13287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6443663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46037" y="1016000"/>
            <a:ext cx="12293601" cy="0"/>
          </a:xfrm>
          <a:prstGeom prst="line">
            <a:avLst/>
          </a:prstGeom>
          <a:ln w="19050">
            <a:solidFill>
              <a:srgbClr val="F8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5332"/>
            <a:ext cx="10972800" cy="2819400"/>
          </a:xfrm>
        </p:spPr>
        <p:txBody>
          <a:bodyPr>
            <a:normAutofit/>
          </a:bodyPr>
          <a:lstStyle>
            <a:lvl1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rgbClr val="FFD937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rgbClr val="FFD937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FE62-4489-4024-8E9B-234BE21A8EF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2/16/2017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D02A1F-96AC-4467-AC0D-3CE32680309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53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515A-2109-4339-B59B-8B6F5603EEC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7824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101600" y="6477000"/>
            <a:ext cx="1422400" cy="304800"/>
          </a:xfrm>
          <a:custGeom>
            <a:avLst/>
            <a:gdLst>
              <a:gd name="connsiteX0" fmla="*/ 0 w 1143000"/>
              <a:gd name="connsiteY0" fmla="*/ 0 h 457200"/>
              <a:gd name="connsiteX1" fmla="*/ 1143000 w 1143000"/>
              <a:gd name="connsiteY1" fmla="*/ 0 h 457200"/>
              <a:gd name="connsiteX2" fmla="*/ 1143000 w 1143000"/>
              <a:gd name="connsiteY2" fmla="*/ 457200 h 457200"/>
              <a:gd name="connsiteX3" fmla="*/ 0 w 1143000"/>
              <a:gd name="connsiteY3" fmla="*/ 457200 h 457200"/>
              <a:gd name="connsiteX4" fmla="*/ 0 w 11430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0 w 1828800"/>
              <a:gd name="connsiteY3" fmla="*/ 457200 h 457200"/>
              <a:gd name="connsiteX4" fmla="*/ 0 w 18288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1143000 w 1828800"/>
              <a:gd name="connsiteY3" fmla="*/ 457200 h 457200"/>
              <a:gd name="connsiteX4" fmla="*/ 0 w 1828800"/>
              <a:gd name="connsiteY4" fmla="*/ 457200 h 457200"/>
              <a:gd name="connsiteX5" fmla="*/ 0 w 1828800"/>
              <a:gd name="connsiteY5" fmla="*/ 0 h 457200"/>
              <a:gd name="connsiteX0" fmla="*/ 0 w 1828800"/>
              <a:gd name="connsiteY0" fmla="*/ 0 h 457200"/>
              <a:gd name="connsiteX1" fmla="*/ 857250 w 1828800"/>
              <a:gd name="connsiteY1" fmla="*/ 0 h 457200"/>
              <a:gd name="connsiteX2" fmla="*/ 1143000 w 1828800"/>
              <a:gd name="connsiteY2" fmla="*/ 0 h 457200"/>
              <a:gd name="connsiteX3" fmla="*/ 1828800 w 1828800"/>
              <a:gd name="connsiteY3" fmla="*/ 0 h 457200"/>
              <a:gd name="connsiteX4" fmla="*/ 1143000 w 1828800"/>
              <a:gd name="connsiteY4" fmla="*/ 457200 h 457200"/>
              <a:gd name="connsiteX5" fmla="*/ 0 w 1828800"/>
              <a:gd name="connsiteY5" fmla="*/ 457200 h 457200"/>
              <a:gd name="connsiteX6" fmla="*/ 0 w 182880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endParaRPr lang="en-US" sz="12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101600" y="6248400"/>
            <a:ext cx="2438400" cy="533400"/>
          </a:xfrm>
          <a:custGeom>
            <a:avLst/>
            <a:gdLst>
              <a:gd name="connsiteX0" fmla="*/ 0 w 1143000"/>
              <a:gd name="connsiteY0" fmla="*/ 0 h 457200"/>
              <a:gd name="connsiteX1" fmla="*/ 1143000 w 1143000"/>
              <a:gd name="connsiteY1" fmla="*/ 0 h 457200"/>
              <a:gd name="connsiteX2" fmla="*/ 1143000 w 1143000"/>
              <a:gd name="connsiteY2" fmla="*/ 457200 h 457200"/>
              <a:gd name="connsiteX3" fmla="*/ 0 w 1143000"/>
              <a:gd name="connsiteY3" fmla="*/ 457200 h 457200"/>
              <a:gd name="connsiteX4" fmla="*/ 0 w 11430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0 w 1828800"/>
              <a:gd name="connsiteY3" fmla="*/ 457200 h 457200"/>
              <a:gd name="connsiteX4" fmla="*/ 0 w 18288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1143000 w 1828800"/>
              <a:gd name="connsiteY3" fmla="*/ 457200 h 457200"/>
              <a:gd name="connsiteX4" fmla="*/ 0 w 1828800"/>
              <a:gd name="connsiteY4" fmla="*/ 457200 h 457200"/>
              <a:gd name="connsiteX5" fmla="*/ 0 w 1828800"/>
              <a:gd name="connsiteY5" fmla="*/ 0 h 457200"/>
              <a:gd name="connsiteX0" fmla="*/ 0 w 1828800"/>
              <a:gd name="connsiteY0" fmla="*/ 0 h 457200"/>
              <a:gd name="connsiteX1" fmla="*/ 857250 w 1828800"/>
              <a:gd name="connsiteY1" fmla="*/ 0 h 457200"/>
              <a:gd name="connsiteX2" fmla="*/ 1143000 w 1828800"/>
              <a:gd name="connsiteY2" fmla="*/ 0 h 457200"/>
              <a:gd name="connsiteX3" fmla="*/ 1828800 w 1828800"/>
              <a:gd name="connsiteY3" fmla="*/ 0 h 457200"/>
              <a:gd name="connsiteX4" fmla="*/ 1143000 w 1828800"/>
              <a:gd name="connsiteY4" fmla="*/ 457200 h 457200"/>
              <a:gd name="connsiteX5" fmla="*/ 0 w 1828800"/>
              <a:gd name="connsiteY5" fmla="*/ 457200 h 457200"/>
              <a:gd name="connsiteX6" fmla="*/ 0 w 182880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11" descr="ADA Logo Gray Cropped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999A9A"/>
              </a:clrFrom>
              <a:clrTo>
                <a:srgbClr val="999A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" y="6496050"/>
            <a:ext cx="13287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6443663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46037" y="1016000"/>
            <a:ext cx="12293601" cy="0"/>
          </a:xfrm>
          <a:prstGeom prst="line">
            <a:avLst/>
          </a:prstGeom>
          <a:ln w="19050">
            <a:solidFill>
              <a:srgbClr val="F8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5332"/>
            <a:ext cx="10972800" cy="2819400"/>
          </a:xfrm>
        </p:spPr>
        <p:txBody>
          <a:bodyPr>
            <a:normAutofit/>
          </a:bodyPr>
          <a:lstStyle>
            <a:lvl1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rgbClr val="FFD937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rgbClr val="FFD937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FE62-4489-4024-8E9B-234BE21A8EF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2/16/2017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D02A1F-96AC-4467-AC0D-3CE32680309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91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101600" y="6477000"/>
            <a:ext cx="1422400" cy="304800"/>
          </a:xfrm>
          <a:custGeom>
            <a:avLst/>
            <a:gdLst>
              <a:gd name="connsiteX0" fmla="*/ 0 w 1143000"/>
              <a:gd name="connsiteY0" fmla="*/ 0 h 457200"/>
              <a:gd name="connsiteX1" fmla="*/ 1143000 w 1143000"/>
              <a:gd name="connsiteY1" fmla="*/ 0 h 457200"/>
              <a:gd name="connsiteX2" fmla="*/ 1143000 w 1143000"/>
              <a:gd name="connsiteY2" fmla="*/ 457200 h 457200"/>
              <a:gd name="connsiteX3" fmla="*/ 0 w 1143000"/>
              <a:gd name="connsiteY3" fmla="*/ 457200 h 457200"/>
              <a:gd name="connsiteX4" fmla="*/ 0 w 11430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0 w 1828800"/>
              <a:gd name="connsiteY3" fmla="*/ 457200 h 457200"/>
              <a:gd name="connsiteX4" fmla="*/ 0 w 18288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1143000 w 1828800"/>
              <a:gd name="connsiteY3" fmla="*/ 457200 h 457200"/>
              <a:gd name="connsiteX4" fmla="*/ 0 w 1828800"/>
              <a:gd name="connsiteY4" fmla="*/ 457200 h 457200"/>
              <a:gd name="connsiteX5" fmla="*/ 0 w 1828800"/>
              <a:gd name="connsiteY5" fmla="*/ 0 h 457200"/>
              <a:gd name="connsiteX0" fmla="*/ 0 w 1828800"/>
              <a:gd name="connsiteY0" fmla="*/ 0 h 457200"/>
              <a:gd name="connsiteX1" fmla="*/ 857250 w 1828800"/>
              <a:gd name="connsiteY1" fmla="*/ 0 h 457200"/>
              <a:gd name="connsiteX2" fmla="*/ 1143000 w 1828800"/>
              <a:gd name="connsiteY2" fmla="*/ 0 h 457200"/>
              <a:gd name="connsiteX3" fmla="*/ 1828800 w 1828800"/>
              <a:gd name="connsiteY3" fmla="*/ 0 h 457200"/>
              <a:gd name="connsiteX4" fmla="*/ 1143000 w 1828800"/>
              <a:gd name="connsiteY4" fmla="*/ 457200 h 457200"/>
              <a:gd name="connsiteX5" fmla="*/ 0 w 1828800"/>
              <a:gd name="connsiteY5" fmla="*/ 457200 h 457200"/>
              <a:gd name="connsiteX6" fmla="*/ 0 w 182880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endParaRPr lang="en-US" sz="12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101600" y="6248400"/>
            <a:ext cx="2438400" cy="533400"/>
          </a:xfrm>
          <a:custGeom>
            <a:avLst/>
            <a:gdLst>
              <a:gd name="connsiteX0" fmla="*/ 0 w 1143000"/>
              <a:gd name="connsiteY0" fmla="*/ 0 h 457200"/>
              <a:gd name="connsiteX1" fmla="*/ 1143000 w 1143000"/>
              <a:gd name="connsiteY1" fmla="*/ 0 h 457200"/>
              <a:gd name="connsiteX2" fmla="*/ 1143000 w 1143000"/>
              <a:gd name="connsiteY2" fmla="*/ 457200 h 457200"/>
              <a:gd name="connsiteX3" fmla="*/ 0 w 1143000"/>
              <a:gd name="connsiteY3" fmla="*/ 457200 h 457200"/>
              <a:gd name="connsiteX4" fmla="*/ 0 w 11430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0 w 1828800"/>
              <a:gd name="connsiteY3" fmla="*/ 457200 h 457200"/>
              <a:gd name="connsiteX4" fmla="*/ 0 w 18288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1143000 w 1828800"/>
              <a:gd name="connsiteY3" fmla="*/ 457200 h 457200"/>
              <a:gd name="connsiteX4" fmla="*/ 0 w 1828800"/>
              <a:gd name="connsiteY4" fmla="*/ 457200 h 457200"/>
              <a:gd name="connsiteX5" fmla="*/ 0 w 1828800"/>
              <a:gd name="connsiteY5" fmla="*/ 0 h 457200"/>
              <a:gd name="connsiteX0" fmla="*/ 0 w 1828800"/>
              <a:gd name="connsiteY0" fmla="*/ 0 h 457200"/>
              <a:gd name="connsiteX1" fmla="*/ 857250 w 1828800"/>
              <a:gd name="connsiteY1" fmla="*/ 0 h 457200"/>
              <a:gd name="connsiteX2" fmla="*/ 1143000 w 1828800"/>
              <a:gd name="connsiteY2" fmla="*/ 0 h 457200"/>
              <a:gd name="connsiteX3" fmla="*/ 1828800 w 1828800"/>
              <a:gd name="connsiteY3" fmla="*/ 0 h 457200"/>
              <a:gd name="connsiteX4" fmla="*/ 1143000 w 1828800"/>
              <a:gd name="connsiteY4" fmla="*/ 457200 h 457200"/>
              <a:gd name="connsiteX5" fmla="*/ 0 w 1828800"/>
              <a:gd name="connsiteY5" fmla="*/ 457200 h 457200"/>
              <a:gd name="connsiteX6" fmla="*/ 0 w 182880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11" descr="ADA Logo Gray Cropped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999A9A"/>
              </a:clrFrom>
              <a:clrTo>
                <a:srgbClr val="999A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" y="6496050"/>
            <a:ext cx="13287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6443663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46037" y="1016000"/>
            <a:ext cx="12293601" cy="0"/>
          </a:xfrm>
          <a:prstGeom prst="line">
            <a:avLst/>
          </a:prstGeom>
          <a:ln w="19050">
            <a:solidFill>
              <a:srgbClr val="F8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5332"/>
            <a:ext cx="10972800" cy="2819400"/>
          </a:xfrm>
        </p:spPr>
        <p:txBody>
          <a:bodyPr>
            <a:normAutofit/>
          </a:bodyPr>
          <a:lstStyle>
            <a:lvl1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rgbClr val="FFD937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rgbClr val="FFD937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FE62-4489-4024-8E9B-234BE21A8EF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2/16/2017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D02A1F-96AC-4467-AC0D-3CE32680309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70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101600" y="6477000"/>
            <a:ext cx="1422400" cy="304800"/>
          </a:xfrm>
          <a:custGeom>
            <a:avLst/>
            <a:gdLst>
              <a:gd name="connsiteX0" fmla="*/ 0 w 1143000"/>
              <a:gd name="connsiteY0" fmla="*/ 0 h 457200"/>
              <a:gd name="connsiteX1" fmla="*/ 1143000 w 1143000"/>
              <a:gd name="connsiteY1" fmla="*/ 0 h 457200"/>
              <a:gd name="connsiteX2" fmla="*/ 1143000 w 1143000"/>
              <a:gd name="connsiteY2" fmla="*/ 457200 h 457200"/>
              <a:gd name="connsiteX3" fmla="*/ 0 w 1143000"/>
              <a:gd name="connsiteY3" fmla="*/ 457200 h 457200"/>
              <a:gd name="connsiteX4" fmla="*/ 0 w 11430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0 w 1828800"/>
              <a:gd name="connsiteY3" fmla="*/ 457200 h 457200"/>
              <a:gd name="connsiteX4" fmla="*/ 0 w 18288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1143000 w 1828800"/>
              <a:gd name="connsiteY3" fmla="*/ 457200 h 457200"/>
              <a:gd name="connsiteX4" fmla="*/ 0 w 1828800"/>
              <a:gd name="connsiteY4" fmla="*/ 457200 h 457200"/>
              <a:gd name="connsiteX5" fmla="*/ 0 w 1828800"/>
              <a:gd name="connsiteY5" fmla="*/ 0 h 457200"/>
              <a:gd name="connsiteX0" fmla="*/ 0 w 1828800"/>
              <a:gd name="connsiteY0" fmla="*/ 0 h 457200"/>
              <a:gd name="connsiteX1" fmla="*/ 857250 w 1828800"/>
              <a:gd name="connsiteY1" fmla="*/ 0 h 457200"/>
              <a:gd name="connsiteX2" fmla="*/ 1143000 w 1828800"/>
              <a:gd name="connsiteY2" fmla="*/ 0 h 457200"/>
              <a:gd name="connsiteX3" fmla="*/ 1828800 w 1828800"/>
              <a:gd name="connsiteY3" fmla="*/ 0 h 457200"/>
              <a:gd name="connsiteX4" fmla="*/ 1143000 w 1828800"/>
              <a:gd name="connsiteY4" fmla="*/ 457200 h 457200"/>
              <a:gd name="connsiteX5" fmla="*/ 0 w 1828800"/>
              <a:gd name="connsiteY5" fmla="*/ 457200 h 457200"/>
              <a:gd name="connsiteX6" fmla="*/ 0 w 182880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endParaRPr lang="en-US" sz="12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101600" y="6248400"/>
            <a:ext cx="2438400" cy="533400"/>
          </a:xfrm>
          <a:custGeom>
            <a:avLst/>
            <a:gdLst>
              <a:gd name="connsiteX0" fmla="*/ 0 w 1143000"/>
              <a:gd name="connsiteY0" fmla="*/ 0 h 457200"/>
              <a:gd name="connsiteX1" fmla="*/ 1143000 w 1143000"/>
              <a:gd name="connsiteY1" fmla="*/ 0 h 457200"/>
              <a:gd name="connsiteX2" fmla="*/ 1143000 w 1143000"/>
              <a:gd name="connsiteY2" fmla="*/ 457200 h 457200"/>
              <a:gd name="connsiteX3" fmla="*/ 0 w 1143000"/>
              <a:gd name="connsiteY3" fmla="*/ 457200 h 457200"/>
              <a:gd name="connsiteX4" fmla="*/ 0 w 11430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0 w 1828800"/>
              <a:gd name="connsiteY3" fmla="*/ 457200 h 457200"/>
              <a:gd name="connsiteX4" fmla="*/ 0 w 18288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1143000 w 1828800"/>
              <a:gd name="connsiteY3" fmla="*/ 457200 h 457200"/>
              <a:gd name="connsiteX4" fmla="*/ 0 w 1828800"/>
              <a:gd name="connsiteY4" fmla="*/ 457200 h 457200"/>
              <a:gd name="connsiteX5" fmla="*/ 0 w 1828800"/>
              <a:gd name="connsiteY5" fmla="*/ 0 h 457200"/>
              <a:gd name="connsiteX0" fmla="*/ 0 w 1828800"/>
              <a:gd name="connsiteY0" fmla="*/ 0 h 457200"/>
              <a:gd name="connsiteX1" fmla="*/ 857250 w 1828800"/>
              <a:gd name="connsiteY1" fmla="*/ 0 h 457200"/>
              <a:gd name="connsiteX2" fmla="*/ 1143000 w 1828800"/>
              <a:gd name="connsiteY2" fmla="*/ 0 h 457200"/>
              <a:gd name="connsiteX3" fmla="*/ 1828800 w 1828800"/>
              <a:gd name="connsiteY3" fmla="*/ 0 h 457200"/>
              <a:gd name="connsiteX4" fmla="*/ 1143000 w 1828800"/>
              <a:gd name="connsiteY4" fmla="*/ 457200 h 457200"/>
              <a:gd name="connsiteX5" fmla="*/ 0 w 1828800"/>
              <a:gd name="connsiteY5" fmla="*/ 457200 h 457200"/>
              <a:gd name="connsiteX6" fmla="*/ 0 w 182880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11" descr="ADA Logo Gray Cropped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999A9A"/>
              </a:clrFrom>
              <a:clrTo>
                <a:srgbClr val="999A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" y="6496050"/>
            <a:ext cx="13287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6443663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46037" y="1016000"/>
            <a:ext cx="12293601" cy="0"/>
          </a:xfrm>
          <a:prstGeom prst="line">
            <a:avLst/>
          </a:prstGeom>
          <a:ln w="19050">
            <a:solidFill>
              <a:srgbClr val="F8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5332"/>
            <a:ext cx="10972800" cy="2819400"/>
          </a:xfrm>
        </p:spPr>
        <p:txBody>
          <a:bodyPr>
            <a:normAutofit/>
          </a:bodyPr>
          <a:lstStyle>
            <a:lvl1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rgbClr val="FFD937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rgbClr val="FFD937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FE62-4489-4024-8E9B-234BE21A8EF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2/16/2017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D02A1F-96AC-4467-AC0D-3CE32680309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7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DCB2-A1E2-4BF3-8CD0-6E6D382CD21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D9D3-9E56-426E-940A-EB27FAD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61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101600" y="6477000"/>
            <a:ext cx="1422400" cy="304800"/>
          </a:xfrm>
          <a:custGeom>
            <a:avLst/>
            <a:gdLst>
              <a:gd name="connsiteX0" fmla="*/ 0 w 1143000"/>
              <a:gd name="connsiteY0" fmla="*/ 0 h 457200"/>
              <a:gd name="connsiteX1" fmla="*/ 1143000 w 1143000"/>
              <a:gd name="connsiteY1" fmla="*/ 0 h 457200"/>
              <a:gd name="connsiteX2" fmla="*/ 1143000 w 1143000"/>
              <a:gd name="connsiteY2" fmla="*/ 457200 h 457200"/>
              <a:gd name="connsiteX3" fmla="*/ 0 w 1143000"/>
              <a:gd name="connsiteY3" fmla="*/ 457200 h 457200"/>
              <a:gd name="connsiteX4" fmla="*/ 0 w 11430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0 w 1828800"/>
              <a:gd name="connsiteY3" fmla="*/ 457200 h 457200"/>
              <a:gd name="connsiteX4" fmla="*/ 0 w 18288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1143000 w 1828800"/>
              <a:gd name="connsiteY3" fmla="*/ 457200 h 457200"/>
              <a:gd name="connsiteX4" fmla="*/ 0 w 1828800"/>
              <a:gd name="connsiteY4" fmla="*/ 457200 h 457200"/>
              <a:gd name="connsiteX5" fmla="*/ 0 w 1828800"/>
              <a:gd name="connsiteY5" fmla="*/ 0 h 457200"/>
              <a:gd name="connsiteX0" fmla="*/ 0 w 1828800"/>
              <a:gd name="connsiteY0" fmla="*/ 0 h 457200"/>
              <a:gd name="connsiteX1" fmla="*/ 857250 w 1828800"/>
              <a:gd name="connsiteY1" fmla="*/ 0 h 457200"/>
              <a:gd name="connsiteX2" fmla="*/ 1143000 w 1828800"/>
              <a:gd name="connsiteY2" fmla="*/ 0 h 457200"/>
              <a:gd name="connsiteX3" fmla="*/ 1828800 w 1828800"/>
              <a:gd name="connsiteY3" fmla="*/ 0 h 457200"/>
              <a:gd name="connsiteX4" fmla="*/ 1143000 w 1828800"/>
              <a:gd name="connsiteY4" fmla="*/ 457200 h 457200"/>
              <a:gd name="connsiteX5" fmla="*/ 0 w 1828800"/>
              <a:gd name="connsiteY5" fmla="*/ 457200 h 457200"/>
              <a:gd name="connsiteX6" fmla="*/ 0 w 182880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endParaRPr lang="en-US" sz="12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101600" y="6248400"/>
            <a:ext cx="2438400" cy="533400"/>
          </a:xfrm>
          <a:custGeom>
            <a:avLst/>
            <a:gdLst>
              <a:gd name="connsiteX0" fmla="*/ 0 w 1143000"/>
              <a:gd name="connsiteY0" fmla="*/ 0 h 457200"/>
              <a:gd name="connsiteX1" fmla="*/ 1143000 w 1143000"/>
              <a:gd name="connsiteY1" fmla="*/ 0 h 457200"/>
              <a:gd name="connsiteX2" fmla="*/ 1143000 w 1143000"/>
              <a:gd name="connsiteY2" fmla="*/ 457200 h 457200"/>
              <a:gd name="connsiteX3" fmla="*/ 0 w 1143000"/>
              <a:gd name="connsiteY3" fmla="*/ 457200 h 457200"/>
              <a:gd name="connsiteX4" fmla="*/ 0 w 11430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0 w 1828800"/>
              <a:gd name="connsiteY3" fmla="*/ 457200 h 457200"/>
              <a:gd name="connsiteX4" fmla="*/ 0 w 1828800"/>
              <a:gd name="connsiteY4" fmla="*/ 0 h 457200"/>
              <a:gd name="connsiteX0" fmla="*/ 0 w 1828800"/>
              <a:gd name="connsiteY0" fmla="*/ 0 h 457200"/>
              <a:gd name="connsiteX1" fmla="*/ 1143000 w 1828800"/>
              <a:gd name="connsiteY1" fmla="*/ 0 h 457200"/>
              <a:gd name="connsiteX2" fmla="*/ 1828800 w 1828800"/>
              <a:gd name="connsiteY2" fmla="*/ 0 h 457200"/>
              <a:gd name="connsiteX3" fmla="*/ 1143000 w 1828800"/>
              <a:gd name="connsiteY3" fmla="*/ 457200 h 457200"/>
              <a:gd name="connsiteX4" fmla="*/ 0 w 1828800"/>
              <a:gd name="connsiteY4" fmla="*/ 457200 h 457200"/>
              <a:gd name="connsiteX5" fmla="*/ 0 w 1828800"/>
              <a:gd name="connsiteY5" fmla="*/ 0 h 457200"/>
              <a:gd name="connsiteX0" fmla="*/ 0 w 1828800"/>
              <a:gd name="connsiteY0" fmla="*/ 0 h 457200"/>
              <a:gd name="connsiteX1" fmla="*/ 857250 w 1828800"/>
              <a:gd name="connsiteY1" fmla="*/ 0 h 457200"/>
              <a:gd name="connsiteX2" fmla="*/ 1143000 w 1828800"/>
              <a:gd name="connsiteY2" fmla="*/ 0 h 457200"/>
              <a:gd name="connsiteX3" fmla="*/ 1828800 w 1828800"/>
              <a:gd name="connsiteY3" fmla="*/ 0 h 457200"/>
              <a:gd name="connsiteX4" fmla="*/ 1143000 w 1828800"/>
              <a:gd name="connsiteY4" fmla="*/ 457200 h 457200"/>
              <a:gd name="connsiteX5" fmla="*/ 0 w 1828800"/>
              <a:gd name="connsiteY5" fmla="*/ 457200 h 457200"/>
              <a:gd name="connsiteX6" fmla="*/ 0 w 182880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11" descr="ADA Logo Gray Cropped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999A9A"/>
              </a:clrFrom>
              <a:clrTo>
                <a:srgbClr val="999A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" y="6496050"/>
            <a:ext cx="13287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6443663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46037" y="1016000"/>
            <a:ext cx="12293601" cy="0"/>
          </a:xfrm>
          <a:prstGeom prst="line">
            <a:avLst/>
          </a:prstGeom>
          <a:ln w="19050">
            <a:solidFill>
              <a:srgbClr val="F8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5332"/>
            <a:ext cx="10972800" cy="2819400"/>
          </a:xfrm>
        </p:spPr>
        <p:txBody>
          <a:bodyPr>
            <a:normAutofit/>
          </a:bodyPr>
          <a:lstStyle>
            <a:lvl1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rgbClr val="FFD937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rgbClr val="FFD937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FFD937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FE62-4489-4024-8E9B-234BE21A8EF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2/16/2017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D02A1F-96AC-4467-AC0D-3CE32680309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4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DCB2-A1E2-4BF3-8CD0-6E6D382CD21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D9D3-9E56-426E-940A-EB27FAD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9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DCB2-A1E2-4BF3-8CD0-6E6D382CD21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D9D3-9E56-426E-940A-EB27FAD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3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DCB2-A1E2-4BF3-8CD0-6E6D382CD21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D9D3-9E56-426E-940A-EB27FAD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3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DCB2-A1E2-4BF3-8CD0-6E6D382CD21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D9D3-9E56-426E-940A-EB27FAD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1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DCB2-A1E2-4BF3-8CD0-6E6D382CD21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D9D3-9E56-426E-940A-EB27FAD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8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DCB2-A1E2-4BF3-8CD0-6E6D382CD21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D9D3-9E56-426E-940A-EB27FAD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6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DCB2-A1E2-4BF3-8CD0-6E6D382CD21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0D9D3-9E56-426E-940A-EB27FAD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5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5BF2-7113-4D4E-91DA-4E3EFA488F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EC01D-2358-4BA1-A6E8-BF9F993533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34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545" y="605307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Insulin therapy in guidelines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239" y="4014161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F.Hosseinpanah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Research </a:t>
            </a:r>
            <a:r>
              <a:rPr lang="en-US" b="1" dirty="0">
                <a:solidFill>
                  <a:schemeClr val="bg1"/>
                </a:solidFill>
              </a:rPr>
              <a:t>Institute for Endocrine Sciences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Shahid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Beheshti</a:t>
            </a:r>
            <a:r>
              <a:rPr lang="en-US" b="1" dirty="0">
                <a:solidFill>
                  <a:schemeClr val="bg1"/>
                </a:solidFill>
              </a:rPr>
              <a:t> University of Medical Sciences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Februrary</a:t>
            </a:r>
            <a:r>
              <a:rPr lang="en-US" b="1" dirty="0" smtClean="0">
                <a:solidFill>
                  <a:schemeClr val="bg1"/>
                </a:solidFill>
              </a:rPr>
              <a:t> 16,2017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Tehran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25" y="795320"/>
            <a:ext cx="8888205" cy="5950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4576" y="25879"/>
            <a:ext cx="2704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IDF 2012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1004552"/>
            <a:ext cx="10637950" cy="5473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7758" y="141667"/>
            <a:ext cx="2324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NICE 2015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Start insulin therapy for adults with type 2 diabetes from a choice of a </a:t>
            </a:r>
            <a:r>
              <a:rPr lang="en-US" sz="3200" dirty="0" smtClean="0">
                <a:solidFill>
                  <a:srgbClr val="FFFF00"/>
                </a:solidFill>
              </a:rPr>
              <a:t>number of </a:t>
            </a:r>
            <a:r>
              <a:rPr lang="en-US" sz="3200" dirty="0">
                <a:solidFill>
                  <a:srgbClr val="FFFF00"/>
                </a:solidFill>
              </a:rPr>
              <a:t>insulin types and regimens: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7749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Offer NPH insulin injected once or twice daily according to </a:t>
            </a:r>
            <a:r>
              <a:rPr lang="en-US" dirty="0" smtClean="0">
                <a:solidFill>
                  <a:schemeClr val="bg1"/>
                </a:solidFill>
              </a:rPr>
              <a:t>need.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Consider </a:t>
            </a:r>
            <a:r>
              <a:rPr lang="en-US" dirty="0">
                <a:solidFill>
                  <a:schemeClr val="bg1"/>
                </a:solidFill>
              </a:rPr>
              <a:t>starting both NPH and short-acting insulin (particularly if the </a:t>
            </a:r>
            <a:r>
              <a:rPr lang="en-US" dirty="0" smtClean="0">
                <a:solidFill>
                  <a:schemeClr val="bg1"/>
                </a:solidFill>
              </a:rPr>
              <a:t>person's HbA1c </a:t>
            </a:r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chemeClr val="bg1"/>
                </a:solidFill>
              </a:rPr>
              <a:t>9.0% </a:t>
            </a:r>
            <a:r>
              <a:rPr lang="en-US" dirty="0">
                <a:solidFill>
                  <a:schemeClr val="bg1"/>
                </a:solidFill>
              </a:rPr>
              <a:t>or higher), administered </a:t>
            </a:r>
            <a:r>
              <a:rPr lang="en-US" dirty="0" smtClean="0">
                <a:solidFill>
                  <a:schemeClr val="bg1"/>
                </a:solidFill>
              </a:rPr>
              <a:t>either </a:t>
            </a:r>
            <a:r>
              <a:rPr lang="en-US" dirty="0">
                <a:solidFill>
                  <a:schemeClr val="bg1"/>
                </a:solidFill>
              </a:rPr>
              <a:t>separately </a:t>
            </a:r>
            <a:r>
              <a:rPr lang="en-US" dirty="0" smtClean="0">
                <a:solidFill>
                  <a:schemeClr val="bg1"/>
                </a:solidFill>
              </a:rPr>
              <a:t>or as </a:t>
            </a:r>
            <a:r>
              <a:rPr lang="en-US" dirty="0">
                <a:solidFill>
                  <a:schemeClr val="bg1"/>
                </a:solidFill>
              </a:rPr>
              <a:t>a pre-mixed (biphasic) human insulin </a:t>
            </a:r>
            <a:r>
              <a:rPr lang="en-US" dirty="0" smtClean="0">
                <a:solidFill>
                  <a:schemeClr val="bg1"/>
                </a:solidFill>
              </a:rPr>
              <a:t>preparation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Consider, as an alternative to NPH insulin, using insulin </a:t>
            </a:r>
            <a:r>
              <a:rPr lang="en-US" sz="3600" dirty="0" err="1">
                <a:solidFill>
                  <a:srgbClr val="FFFF00"/>
                </a:solidFill>
              </a:rPr>
              <a:t>detemir</a:t>
            </a:r>
            <a:r>
              <a:rPr lang="en-US" sz="3600" dirty="0">
                <a:solidFill>
                  <a:srgbClr val="FFFF00"/>
                </a:solidFill>
              </a:rPr>
              <a:t> or insulin </a:t>
            </a:r>
            <a:r>
              <a:rPr lang="en-US" sz="3600" dirty="0" smtClean="0">
                <a:solidFill>
                  <a:srgbClr val="FFFF00"/>
                </a:solidFill>
              </a:rPr>
              <a:t>Glargine if</a:t>
            </a:r>
            <a:r>
              <a:rPr lang="en-US" sz="3600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8" y="2031687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>
                <a:solidFill>
                  <a:schemeClr val="bg1"/>
                </a:solidFill>
              </a:rPr>
              <a:t>person needs assistance from a </a:t>
            </a:r>
            <a:r>
              <a:rPr lang="en-US" dirty="0" err="1">
                <a:solidFill>
                  <a:schemeClr val="bg1"/>
                </a:solidFill>
              </a:rPr>
              <a:t>carer</a:t>
            </a:r>
            <a:r>
              <a:rPr lang="en-US" dirty="0">
                <a:solidFill>
                  <a:schemeClr val="bg1"/>
                </a:solidFill>
              </a:rPr>
              <a:t> or healthcare professional to </a:t>
            </a:r>
            <a:r>
              <a:rPr lang="en-US" dirty="0" smtClean="0">
                <a:solidFill>
                  <a:schemeClr val="bg1"/>
                </a:solidFill>
              </a:rPr>
              <a:t>inject insulin</a:t>
            </a:r>
            <a:r>
              <a:rPr lang="en-US" dirty="0">
                <a:solidFill>
                  <a:schemeClr val="bg1"/>
                </a:solidFill>
              </a:rPr>
              <a:t>, and use of insulin </a:t>
            </a:r>
            <a:r>
              <a:rPr lang="en-US" dirty="0" err="1">
                <a:solidFill>
                  <a:schemeClr val="bg1"/>
                </a:solidFill>
              </a:rPr>
              <a:t>detemir</a:t>
            </a:r>
            <a:r>
              <a:rPr lang="en-US" dirty="0">
                <a:solidFill>
                  <a:schemeClr val="bg1"/>
                </a:solidFill>
              </a:rPr>
              <a:t> or insulin </a:t>
            </a:r>
            <a:r>
              <a:rPr lang="en-US" dirty="0" smtClean="0">
                <a:solidFill>
                  <a:schemeClr val="bg1"/>
                </a:solidFill>
              </a:rPr>
              <a:t>Glargine would </a:t>
            </a:r>
            <a:r>
              <a:rPr lang="en-US" dirty="0">
                <a:solidFill>
                  <a:schemeClr val="bg1"/>
                </a:solidFill>
              </a:rPr>
              <a:t>reduce </a:t>
            </a:r>
            <a:r>
              <a:rPr lang="en-US" dirty="0" smtClean="0">
                <a:solidFill>
                  <a:schemeClr val="bg1"/>
                </a:solidFill>
              </a:rPr>
              <a:t>the frequency </a:t>
            </a:r>
            <a:r>
              <a:rPr lang="en-US" dirty="0">
                <a:solidFill>
                  <a:schemeClr val="bg1"/>
                </a:solidFill>
              </a:rPr>
              <a:t>of injections from twice to once </a:t>
            </a:r>
            <a:r>
              <a:rPr lang="en-US" dirty="0" smtClean="0">
                <a:solidFill>
                  <a:schemeClr val="bg1"/>
                </a:solidFill>
              </a:rPr>
              <a:t>daily</a:t>
            </a: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>
                <a:solidFill>
                  <a:schemeClr val="bg1"/>
                </a:solidFill>
              </a:rPr>
              <a:t>person's lifestyle is restricted by recurrent symptomatic </a:t>
            </a:r>
            <a:r>
              <a:rPr lang="en-US" dirty="0" err="1" smtClean="0">
                <a:solidFill>
                  <a:schemeClr val="bg1"/>
                </a:solidFill>
              </a:rPr>
              <a:t>hypoglycaemic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episodes</a:t>
            </a: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>
                <a:solidFill>
                  <a:schemeClr val="bg1"/>
                </a:solidFill>
              </a:rPr>
              <a:t>person would otherwise need twice-daily NPH insulin injections </a:t>
            </a:r>
            <a:r>
              <a:rPr lang="en-US" dirty="0" smtClean="0">
                <a:solidFill>
                  <a:schemeClr val="bg1"/>
                </a:solidFill>
              </a:rPr>
              <a:t>in combination </a:t>
            </a:r>
            <a:r>
              <a:rPr lang="en-US" dirty="0">
                <a:solidFill>
                  <a:schemeClr val="bg1"/>
                </a:solidFill>
              </a:rPr>
              <a:t>with oral glucose-lowering drugs</a:t>
            </a:r>
          </a:p>
        </p:txBody>
      </p:sp>
    </p:spTree>
    <p:extLst>
      <p:ext uri="{BB962C8B-B14F-4D97-AF65-F5344CB8AC3E}">
        <p14:creationId xmlns:p14="http://schemas.microsoft.com/office/powerpoint/2010/main" val="1670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4066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Consider pre-mixed (biphasic) preparations that include short-acting </a:t>
            </a:r>
            <a:r>
              <a:rPr lang="en-US" sz="3200" dirty="0" smtClean="0">
                <a:solidFill>
                  <a:srgbClr val="FFFF00"/>
                </a:solidFill>
              </a:rPr>
              <a:t>insulin analogues</a:t>
            </a:r>
            <a:r>
              <a:rPr lang="en-US" sz="3200" dirty="0">
                <a:solidFill>
                  <a:srgbClr val="FFFF00"/>
                </a:solidFill>
              </a:rPr>
              <a:t>, rather than pre-mixed (biphasic) preparations that include </a:t>
            </a:r>
            <a:r>
              <a:rPr lang="en-US" sz="3200" dirty="0" smtClean="0">
                <a:solidFill>
                  <a:srgbClr val="FFFF00"/>
                </a:solidFill>
              </a:rPr>
              <a:t>short-acting human </a:t>
            </a:r>
            <a:r>
              <a:rPr lang="en-US" sz="3200" dirty="0">
                <a:solidFill>
                  <a:srgbClr val="FFFF00"/>
                </a:solidFill>
              </a:rPr>
              <a:t>insulin preparations, if: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4" y="2598357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person prefers injecting insulin immediately before a meal 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H</a:t>
            </a:r>
            <a:r>
              <a:rPr lang="en-US" sz="3200" dirty="0" err="1" smtClean="0">
                <a:solidFill>
                  <a:schemeClr val="bg1"/>
                </a:solidFill>
              </a:rPr>
              <a:t>ypoglycaemia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is a </a:t>
            </a:r>
            <a:r>
              <a:rPr lang="en-US" sz="3200" dirty="0" smtClean="0">
                <a:solidFill>
                  <a:schemeClr val="bg1"/>
                </a:solidFill>
              </a:rPr>
              <a:t>problem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lood </a:t>
            </a:r>
            <a:r>
              <a:rPr lang="en-US" sz="3200" dirty="0">
                <a:solidFill>
                  <a:schemeClr val="bg1"/>
                </a:solidFill>
              </a:rPr>
              <a:t>glucose levels rise markedly after meals</a:t>
            </a:r>
          </a:p>
        </p:txBody>
      </p:sp>
    </p:spTree>
    <p:extLst>
      <p:ext uri="{BB962C8B-B14F-4D97-AF65-F5344CB8AC3E}">
        <p14:creationId xmlns:p14="http://schemas.microsoft.com/office/powerpoint/2010/main" val="34033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Consider switching to insulin </a:t>
            </a:r>
            <a:r>
              <a:rPr lang="en-US" sz="3200" dirty="0" err="1">
                <a:solidFill>
                  <a:srgbClr val="FFFF00"/>
                </a:solidFill>
              </a:rPr>
              <a:t>detemir</a:t>
            </a:r>
            <a:r>
              <a:rPr lang="en-US" sz="3200" dirty="0">
                <a:solidFill>
                  <a:srgbClr val="FFFF00"/>
                </a:solidFill>
              </a:rPr>
              <a:t> or insulin </a:t>
            </a:r>
            <a:r>
              <a:rPr lang="en-US" sz="3200" dirty="0" smtClean="0">
                <a:solidFill>
                  <a:srgbClr val="FFFF00"/>
                </a:solidFill>
              </a:rPr>
              <a:t>Glargine from </a:t>
            </a:r>
            <a:r>
              <a:rPr lang="en-US" sz="3200" dirty="0">
                <a:solidFill>
                  <a:srgbClr val="FFFF00"/>
                </a:solidFill>
              </a:rPr>
              <a:t>NPH insulin </a:t>
            </a:r>
            <a:r>
              <a:rPr lang="en-US" sz="3200" dirty="0" smtClean="0">
                <a:solidFill>
                  <a:srgbClr val="FFFF00"/>
                </a:solidFill>
              </a:rPr>
              <a:t>in adults </a:t>
            </a:r>
            <a:r>
              <a:rPr lang="en-US" sz="3200" dirty="0">
                <a:solidFill>
                  <a:srgbClr val="FFFF00"/>
                </a:solidFill>
              </a:rPr>
              <a:t>with type 2 diabetes: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7" y="2108960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ho </a:t>
            </a:r>
            <a:r>
              <a:rPr lang="en-US" dirty="0">
                <a:solidFill>
                  <a:schemeClr val="bg1"/>
                </a:solidFill>
              </a:rPr>
              <a:t>do not reach their target HbA1c because of significant </a:t>
            </a:r>
            <a:r>
              <a:rPr lang="en-US" dirty="0" err="1">
                <a:solidFill>
                  <a:schemeClr val="bg1"/>
                </a:solidFill>
              </a:rPr>
              <a:t>hypoglycaemia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ho </a:t>
            </a:r>
            <a:r>
              <a:rPr lang="en-US" dirty="0">
                <a:solidFill>
                  <a:schemeClr val="bg1"/>
                </a:solidFill>
              </a:rPr>
              <a:t>experience significant </a:t>
            </a:r>
            <a:r>
              <a:rPr lang="en-US" dirty="0" err="1">
                <a:solidFill>
                  <a:schemeClr val="bg1"/>
                </a:solidFill>
              </a:rPr>
              <a:t>hypoglycaemia</a:t>
            </a:r>
            <a:r>
              <a:rPr lang="en-US" dirty="0">
                <a:solidFill>
                  <a:schemeClr val="bg1"/>
                </a:solidFill>
              </a:rPr>
              <a:t> on NPH insulin irrespective of the level </a:t>
            </a:r>
            <a:r>
              <a:rPr lang="en-US" dirty="0" smtClean="0">
                <a:solidFill>
                  <a:schemeClr val="bg1"/>
                </a:solidFill>
              </a:rPr>
              <a:t>of HbA1c </a:t>
            </a:r>
            <a:r>
              <a:rPr lang="en-US" dirty="0">
                <a:solidFill>
                  <a:schemeClr val="bg1"/>
                </a:solidFill>
              </a:rPr>
              <a:t>reached </a:t>
            </a:r>
          </a:p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ho </a:t>
            </a:r>
            <a:r>
              <a:rPr lang="en-US" dirty="0">
                <a:solidFill>
                  <a:schemeClr val="bg1"/>
                </a:solidFill>
              </a:rPr>
              <a:t>cannot use the device needed to inject NPH insulin but who could administer </a:t>
            </a:r>
            <a:r>
              <a:rPr lang="en-US" dirty="0" smtClean="0">
                <a:solidFill>
                  <a:schemeClr val="bg1"/>
                </a:solidFill>
              </a:rPr>
              <a:t>their own </a:t>
            </a:r>
            <a:r>
              <a:rPr lang="en-US" dirty="0">
                <a:solidFill>
                  <a:schemeClr val="bg1"/>
                </a:solidFill>
              </a:rPr>
              <a:t>insulin safely and accurately if a switch to one of the long-acting insulin </a:t>
            </a:r>
            <a:r>
              <a:rPr lang="en-US" dirty="0" smtClean="0">
                <a:solidFill>
                  <a:schemeClr val="bg1"/>
                </a:solidFill>
              </a:rPr>
              <a:t>analogues was made</a:t>
            </a:r>
          </a:p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ho </a:t>
            </a:r>
            <a:r>
              <a:rPr lang="en-US" dirty="0">
                <a:solidFill>
                  <a:schemeClr val="bg1"/>
                </a:solidFill>
              </a:rPr>
              <a:t>need help from a </a:t>
            </a:r>
            <a:r>
              <a:rPr lang="en-US" dirty="0" err="1">
                <a:solidFill>
                  <a:schemeClr val="bg1"/>
                </a:solidFill>
              </a:rPr>
              <a:t>carer</a:t>
            </a:r>
            <a:r>
              <a:rPr lang="en-US" dirty="0">
                <a:solidFill>
                  <a:schemeClr val="bg1"/>
                </a:solidFill>
              </a:rPr>
              <a:t> or healthcare professional to administer insulin injections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or </a:t>
            </a:r>
            <a:r>
              <a:rPr lang="en-US" dirty="0">
                <a:solidFill>
                  <a:schemeClr val="bg1"/>
                </a:solidFill>
              </a:rPr>
              <a:t>whom switching to one of the long-acting insulin analogues would reduce </a:t>
            </a:r>
            <a:r>
              <a:rPr lang="en-US" dirty="0" smtClean="0">
                <a:solidFill>
                  <a:schemeClr val="bg1"/>
                </a:solidFill>
              </a:rPr>
              <a:t>the number </a:t>
            </a:r>
            <a:r>
              <a:rPr lang="en-US" dirty="0">
                <a:solidFill>
                  <a:schemeClr val="bg1"/>
                </a:solidFill>
              </a:rPr>
              <a:t>of daily injections</a:t>
            </a:r>
          </a:p>
        </p:txBody>
      </p:sp>
    </p:spTree>
    <p:extLst>
      <p:ext uri="{BB962C8B-B14F-4D97-AF65-F5344CB8AC3E}">
        <p14:creationId xmlns:p14="http://schemas.microsoft.com/office/powerpoint/2010/main" val="17114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626" y="24921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                 Insulin Therapy….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Monitor adults with type 2 diabetes who are on a basal insulin regimen (</a:t>
            </a:r>
            <a:r>
              <a:rPr lang="en-US" dirty="0" smtClean="0">
                <a:solidFill>
                  <a:schemeClr val="bg1"/>
                </a:solidFill>
              </a:rPr>
              <a:t>NPH insulin</a:t>
            </a:r>
            <a:r>
              <a:rPr lang="en-US" dirty="0">
                <a:solidFill>
                  <a:schemeClr val="bg1"/>
                </a:solidFill>
              </a:rPr>
              <a:t>, insulin </a:t>
            </a:r>
            <a:r>
              <a:rPr lang="en-US" dirty="0" err="1">
                <a:solidFill>
                  <a:schemeClr val="bg1"/>
                </a:solidFill>
              </a:rPr>
              <a:t>detemir</a:t>
            </a:r>
            <a:r>
              <a:rPr lang="en-US" dirty="0">
                <a:solidFill>
                  <a:schemeClr val="bg1"/>
                </a:solidFill>
              </a:rPr>
              <a:t> or insulin </a:t>
            </a:r>
            <a:r>
              <a:rPr lang="en-US" dirty="0" err="1" smtClean="0">
                <a:solidFill>
                  <a:schemeClr val="bg1"/>
                </a:solidFill>
              </a:rPr>
              <a:t>glargine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for the need for short-acting </a:t>
            </a:r>
            <a:r>
              <a:rPr lang="en-US" dirty="0" smtClean="0">
                <a:solidFill>
                  <a:schemeClr val="bg1"/>
                </a:solidFill>
              </a:rPr>
              <a:t>insulin before </a:t>
            </a:r>
            <a:r>
              <a:rPr lang="en-US" dirty="0">
                <a:solidFill>
                  <a:schemeClr val="bg1"/>
                </a:solidFill>
              </a:rPr>
              <a:t>meals (or a pre-mixed [biphasic] insulin </a:t>
            </a:r>
            <a:r>
              <a:rPr lang="en-US" dirty="0" smtClean="0">
                <a:solidFill>
                  <a:schemeClr val="bg1"/>
                </a:solidFill>
              </a:rPr>
              <a:t>preparation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Monitor adults with type 2 diabetes who are on pre-mixed (biphasic) insulin </a:t>
            </a:r>
            <a:r>
              <a:rPr lang="en-US" dirty="0" smtClean="0">
                <a:solidFill>
                  <a:schemeClr val="bg1"/>
                </a:solidFill>
              </a:rPr>
              <a:t>for the </a:t>
            </a:r>
            <a:r>
              <a:rPr lang="en-US" dirty="0">
                <a:solidFill>
                  <a:schemeClr val="bg1"/>
                </a:solidFill>
              </a:rPr>
              <a:t>need for a further injection of short-acting insulin before meals or for </a:t>
            </a:r>
            <a:r>
              <a:rPr lang="en-US" dirty="0" smtClean="0">
                <a:solidFill>
                  <a:schemeClr val="bg1"/>
                </a:solidFill>
              </a:rPr>
              <a:t>a change </a:t>
            </a:r>
            <a:r>
              <a:rPr lang="en-US" dirty="0">
                <a:solidFill>
                  <a:schemeClr val="bg1"/>
                </a:solidFill>
              </a:rPr>
              <a:t>to a basal bolus regimen with NPH insulin or insulin </a:t>
            </a:r>
            <a:r>
              <a:rPr lang="en-US" dirty="0" err="1">
                <a:solidFill>
                  <a:schemeClr val="bg1"/>
                </a:solidFill>
              </a:rPr>
              <a:t>detemir</a:t>
            </a:r>
            <a:r>
              <a:rPr lang="en-US" dirty="0">
                <a:solidFill>
                  <a:schemeClr val="bg1"/>
                </a:solidFill>
              </a:rPr>
              <a:t> or </a:t>
            </a:r>
            <a:r>
              <a:rPr lang="en-US" dirty="0" smtClean="0">
                <a:solidFill>
                  <a:schemeClr val="bg1"/>
                </a:solidFill>
              </a:rPr>
              <a:t>insulin </a:t>
            </a:r>
            <a:r>
              <a:rPr lang="en-US" dirty="0" err="1" smtClean="0">
                <a:solidFill>
                  <a:schemeClr val="bg1"/>
                </a:solidFill>
              </a:rPr>
              <a:t>glargine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if blood glucose control remains inadequate</a:t>
            </a:r>
          </a:p>
        </p:txBody>
      </p:sp>
    </p:spTree>
    <p:extLst>
      <p:ext uri="{BB962C8B-B14F-4D97-AF65-F5344CB8AC3E}">
        <p14:creationId xmlns:p14="http://schemas.microsoft.com/office/powerpoint/2010/main" val="38850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053" y="3593206"/>
            <a:ext cx="8216012" cy="1944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052" y="1120316"/>
            <a:ext cx="8216013" cy="17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1585" y="6172201"/>
            <a:ext cx="8915400" cy="365125"/>
          </a:xfrm>
        </p:spPr>
        <p:txBody>
          <a:bodyPr/>
          <a:lstStyle/>
          <a:p>
            <a:r>
              <a:rPr lang="de-DE" b="1" dirty="0">
                <a:solidFill>
                  <a:prstClr val="white">
                    <a:tint val="75000"/>
                  </a:prstClr>
                </a:solidFill>
              </a:rPr>
              <a:t>Graham </a:t>
            </a:r>
            <a:r>
              <a:rPr lang="de-DE" b="1" dirty="0" smtClean="0">
                <a:solidFill>
                  <a:prstClr val="white">
                    <a:tint val="75000"/>
                  </a:prstClr>
                </a:solidFill>
              </a:rPr>
              <a:t>R et al, </a:t>
            </a:r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Committee </a:t>
            </a:r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on Standards for Developing Trustworthy Clinical Practice</a:t>
            </a:r>
          </a:p>
          <a:p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Guidelines. Institute of Medicine. Clinical Practice Guidelines</a:t>
            </a:r>
          </a:p>
          <a:p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We Can Trust. 1st ed. Washington, DC: National Academies </a:t>
            </a:r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Press; 2011</a:t>
            </a:r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9245" y="184486"/>
            <a:ext cx="10972800" cy="1143000"/>
          </a:xfrm>
        </p:spPr>
        <p:txBody>
          <a:bodyPr/>
          <a:lstStyle/>
          <a:p>
            <a:r>
              <a:rPr lang="en-GB" altLang="en-US" dirty="0"/>
              <a:t>What are Clinical Guidelines?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097" y="2011363"/>
            <a:ext cx="10109915" cy="4525963"/>
          </a:xfrm>
        </p:spPr>
        <p:txBody>
          <a:bodyPr/>
          <a:lstStyle/>
          <a:p>
            <a:r>
              <a:rPr lang="en-US" sz="2800" dirty="0"/>
              <a:t>Statements that include recommendations intended to optimize patient care that, ideally, are informed by a systematic review of evidence and an assessment of the benefits and harms of alternative care options</a:t>
            </a:r>
            <a:endParaRPr lang="en-GB" altLang="en-US" sz="2800" dirty="0"/>
          </a:p>
          <a:p>
            <a:pPr>
              <a:buFont typeface="Wingdings" pitchFamily="2" charset="2"/>
              <a:buNone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302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559" y="3690789"/>
            <a:ext cx="6733424" cy="2785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589" y="102039"/>
            <a:ext cx="9049969" cy="35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85" y="605308"/>
            <a:ext cx="8500056" cy="56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549400"/>
            <a:ext cx="9398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3" y="455389"/>
            <a:ext cx="9594760" cy="1888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90" y="2506662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compare the efficacy and safety of two insulin intensification strategies in patients with type 2 diabetes inadequately controlled </a:t>
            </a:r>
            <a:r>
              <a:rPr lang="en-US" dirty="0" smtClean="0">
                <a:solidFill>
                  <a:schemeClr val="bg1"/>
                </a:solidFill>
              </a:rPr>
              <a:t>on basal </a:t>
            </a:r>
            <a:r>
              <a:rPr lang="en-US" dirty="0">
                <a:solidFill>
                  <a:schemeClr val="bg1"/>
                </a:solidFill>
              </a:rPr>
              <a:t>insulin </a:t>
            </a:r>
            <a:r>
              <a:rPr lang="en-US" dirty="0" err="1">
                <a:solidFill>
                  <a:schemeClr val="bg1"/>
                </a:solidFill>
              </a:rPr>
              <a:t>glargine</a:t>
            </a:r>
            <a:r>
              <a:rPr lang="en-US" dirty="0">
                <a:solidFill>
                  <a:schemeClr val="bg1"/>
                </a:solidFill>
              </a:rPr>
              <a:t> with metformin and/or pioglitazone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A multinational, randomized, open-label trial that compared insulin </a:t>
            </a:r>
            <a:r>
              <a:rPr lang="en-US" dirty="0" err="1">
                <a:solidFill>
                  <a:schemeClr val="bg1"/>
                </a:solidFill>
              </a:rPr>
              <a:t>lispro</a:t>
            </a:r>
            <a:r>
              <a:rPr lang="en-US" dirty="0">
                <a:solidFill>
                  <a:schemeClr val="bg1"/>
                </a:solidFill>
              </a:rPr>
              <a:t> low mixture </a:t>
            </a:r>
            <a:r>
              <a:rPr lang="en-US" dirty="0">
                <a:solidFill>
                  <a:srgbClr val="FFFF00"/>
                </a:solidFill>
              </a:rPr>
              <a:t>(LM25; n=236) </a:t>
            </a:r>
            <a:r>
              <a:rPr lang="en-US" dirty="0">
                <a:solidFill>
                  <a:schemeClr val="bg1"/>
                </a:solidFill>
              </a:rPr>
              <a:t>twice daily with </a:t>
            </a:r>
            <a:r>
              <a:rPr lang="en-US" dirty="0" smtClean="0">
                <a:solidFill>
                  <a:schemeClr val="bg1"/>
                </a:solidFill>
              </a:rPr>
              <a:t>a basal–prandial </a:t>
            </a:r>
            <a:r>
              <a:rPr lang="en-US" dirty="0">
                <a:solidFill>
                  <a:schemeClr val="bg1"/>
                </a:solidFill>
              </a:rPr>
              <a:t>regimen of insulin </a:t>
            </a:r>
            <a:r>
              <a:rPr lang="en-US" dirty="0" err="1">
                <a:solidFill>
                  <a:schemeClr val="bg1"/>
                </a:solidFill>
              </a:rPr>
              <a:t>glargine</a:t>
            </a:r>
            <a:r>
              <a:rPr lang="en-US" dirty="0">
                <a:solidFill>
                  <a:schemeClr val="bg1"/>
                </a:solidFill>
              </a:rPr>
              <a:t> once daily and insulin </a:t>
            </a:r>
            <a:r>
              <a:rPr lang="en-US" dirty="0" err="1">
                <a:solidFill>
                  <a:schemeClr val="bg1"/>
                </a:solidFill>
              </a:rPr>
              <a:t>lispro</a:t>
            </a:r>
            <a:r>
              <a:rPr lang="en-US" dirty="0">
                <a:solidFill>
                  <a:schemeClr val="bg1"/>
                </a:solidFill>
              </a:rPr>
              <a:t> once daily </a:t>
            </a:r>
            <a:r>
              <a:rPr lang="en-US" dirty="0">
                <a:solidFill>
                  <a:srgbClr val="FFFF00"/>
                </a:solidFill>
              </a:rPr>
              <a:t>(IGL; n=240) </a:t>
            </a:r>
            <a:r>
              <a:rPr lang="en-US" dirty="0">
                <a:solidFill>
                  <a:schemeClr val="bg1"/>
                </a:solidFill>
              </a:rPr>
              <a:t>over </a:t>
            </a:r>
            <a:r>
              <a:rPr lang="en-US" dirty="0">
                <a:solidFill>
                  <a:srgbClr val="FFFF00"/>
                </a:solidFill>
              </a:rPr>
              <a:t>24weeks</a:t>
            </a:r>
            <a:r>
              <a:rPr lang="en-US" dirty="0">
                <a:solidFill>
                  <a:schemeClr val="bg1"/>
                </a:solidFill>
              </a:rPr>
              <a:t> in patients with </a:t>
            </a:r>
            <a:r>
              <a:rPr lang="en-US" dirty="0" smtClean="0">
                <a:solidFill>
                  <a:schemeClr val="bg1"/>
                </a:solidFill>
              </a:rPr>
              <a:t>HbA1c 7.5–10.5</a:t>
            </a:r>
            <a:r>
              <a:rPr lang="en-US" dirty="0">
                <a:solidFill>
                  <a:schemeClr val="bg1"/>
                </a:solidFill>
              </a:rPr>
              <a:t>% and fasting plasma glucose ≤6.7 </a:t>
            </a:r>
            <a:r>
              <a:rPr lang="en-US" dirty="0" err="1">
                <a:solidFill>
                  <a:schemeClr val="bg1"/>
                </a:solidFill>
              </a:rPr>
              <a:t>mmol</a:t>
            </a:r>
            <a:r>
              <a:rPr lang="en-US" dirty="0">
                <a:solidFill>
                  <a:schemeClr val="bg1"/>
                </a:solidFill>
              </a:rPr>
              <a:t>/l.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6238" y="6167509"/>
            <a:ext cx="575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Minion-Italic"/>
              </a:rPr>
              <a:t>Diabetes, Obesity and Metabolism </a:t>
            </a:r>
            <a:r>
              <a:rPr lang="en-US" dirty="0">
                <a:solidFill>
                  <a:schemeClr val="bg1"/>
                </a:solidFill>
                <a:latin typeface="Minion-Regular"/>
              </a:rPr>
              <a:t>16: 963–970, 2014.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842" y="1867438"/>
            <a:ext cx="8308675" cy="4353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0158" y="154546"/>
            <a:ext cx="10419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Estimated change [least squares (LS) mean (95% CI)] in HbA1c after 24 weeks</a:t>
            </a:r>
            <a:r>
              <a:rPr lang="en-US" dirty="0">
                <a:solidFill>
                  <a:srgbClr val="FFFF00"/>
                </a:solidFill>
              </a:rPr>
              <a:t>: −1.30 </a:t>
            </a:r>
            <a:r>
              <a:rPr lang="en-US" dirty="0">
                <a:solidFill>
                  <a:schemeClr val="bg1"/>
                </a:solidFill>
              </a:rPr>
              <a:t>(−1.44, −1.16)% with LM25 and </a:t>
            </a:r>
            <a:r>
              <a:rPr lang="en-US" dirty="0">
                <a:solidFill>
                  <a:srgbClr val="FFFF00"/>
                </a:solidFill>
              </a:rPr>
              <a:t>−1.08 </a:t>
            </a:r>
            <a:r>
              <a:rPr lang="en-US" dirty="0">
                <a:solidFill>
                  <a:schemeClr val="bg1"/>
                </a:solidFill>
              </a:rPr>
              <a:t>(−1.22</a:t>
            </a:r>
            <a:r>
              <a:rPr lang="en-US" dirty="0" smtClean="0">
                <a:solidFill>
                  <a:schemeClr val="bg1"/>
                </a:solidFill>
              </a:rPr>
              <a:t>, −</a:t>
            </a:r>
            <a:r>
              <a:rPr lang="en-US" dirty="0">
                <a:solidFill>
                  <a:schemeClr val="bg1"/>
                </a:solidFill>
              </a:rPr>
              <a:t>0.94)%with IGL. </a:t>
            </a:r>
            <a:r>
              <a:rPr lang="en-US" dirty="0" smtClean="0">
                <a:solidFill>
                  <a:srgbClr val="FFFF00"/>
                </a:solidFill>
              </a:rPr>
              <a:t>Non-inferiority</a:t>
            </a:r>
            <a:r>
              <a:rPr lang="en-US" dirty="0" smtClean="0">
                <a:solidFill>
                  <a:schemeClr val="bg1"/>
                </a:solidFill>
              </a:rPr>
              <a:t> was </a:t>
            </a:r>
            <a:r>
              <a:rPr lang="en-US" dirty="0">
                <a:solidFill>
                  <a:schemeClr val="bg1"/>
                </a:solidFill>
              </a:rPr>
              <a:t>shown [</a:t>
            </a:r>
            <a:r>
              <a:rPr lang="en-US" dirty="0" err="1">
                <a:solidFill>
                  <a:schemeClr val="bg1"/>
                </a:solidFill>
              </a:rPr>
              <a:t>LSmean</a:t>
            </a:r>
            <a:r>
              <a:rPr lang="en-US" dirty="0">
                <a:solidFill>
                  <a:schemeClr val="bg1"/>
                </a:solidFill>
              </a:rPr>
              <a:t> (95% CI) HbA1c treatment difference−0.21 (−0.38,−0.04) (PP population)]; gated </a:t>
            </a:r>
            <a:r>
              <a:rPr lang="en-US" dirty="0" smtClean="0">
                <a:solidFill>
                  <a:srgbClr val="FFFF00"/>
                </a:solidFill>
              </a:rPr>
              <a:t>superiority</a:t>
            </a:r>
            <a:r>
              <a:rPr lang="en-US" dirty="0" smtClean="0">
                <a:solidFill>
                  <a:schemeClr val="bg1"/>
                </a:solidFill>
              </a:rPr>
              <a:t> assessment </a:t>
            </a:r>
            <a:r>
              <a:rPr lang="en-US" dirty="0">
                <a:solidFill>
                  <a:schemeClr val="bg1"/>
                </a:solidFill>
              </a:rPr>
              <a:t>showed a statistically significant advantage for LM25 (p=0.010; ITT population</a:t>
            </a:r>
          </a:p>
        </p:txBody>
      </p:sp>
    </p:spTree>
    <p:extLst>
      <p:ext uri="{BB962C8B-B14F-4D97-AF65-F5344CB8AC3E}">
        <p14:creationId xmlns:p14="http://schemas.microsoft.com/office/powerpoint/2010/main" val="5554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5" y="1674254"/>
            <a:ext cx="9021549" cy="39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      Key message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079624"/>
            <a:ext cx="10325100" cy="463956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 patients with type 2 diabetes inadequately controlled on once-daily basal insulin </a:t>
            </a:r>
            <a:r>
              <a:rPr lang="en-US" dirty="0" err="1">
                <a:solidFill>
                  <a:schemeClr val="bg1"/>
                </a:solidFill>
              </a:rPr>
              <a:t>glargine</a:t>
            </a:r>
            <a:r>
              <a:rPr lang="en-US" dirty="0">
                <a:solidFill>
                  <a:schemeClr val="bg1"/>
                </a:solidFill>
              </a:rPr>
              <a:t> and metformin and/or </a:t>
            </a:r>
            <a:r>
              <a:rPr lang="en-US" dirty="0" smtClean="0">
                <a:solidFill>
                  <a:schemeClr val="bg1"/>
                </a:solidFill>
              </a:rPr>
              <a:t>pioglitazone, intensification </a:t>
            </a:r>
            <a:r>
              <a:rPr lang="en-US" dirty="0">
                <a:solidFill>
                  <a:schemeClr val="bg1"/>
                </a:solidFill>
              </a:rPr>
              <a:t>with LM25 was superior to a basal–prandial approach in terms of reduction in HbA1c after 24 weeks and did not </a:t>
            </a:r>
            <a:r>
              <a:rPr lang="en-US" dirty="0" smtClean="0">
                <a:solidFill>
                  <a:schemeClr val="bg1"/>
                </a:solidFill>
              </a:rPr>
              <a:t>increase </a:t>
            </a:r>
            <a:r>
              <a:rPr lang="en-US" dirty="0" err="1" smtClean="0">
                <a:solidFill>
                  <a:schemeClr val="bg1"/>
                </a:solidFill>
              </a:rPr>
              <a:t>hypoglycaemia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episodes</a:t>
            </a:r>
          </a:p>
        </p:txBody>
      </p:sp>
    </p:spTree>
    <p:extLst>
      <p:ext uri="{BB962C8B-B14F-4D97-AF65-F5344CB8AC3E}">
        <p14:creationId xmlns:p14="http://schemas.microsoft.com/office/powerpoint/2010/main" val="27635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08" y="180304"/>
            <a:ext cx="8809150" cy="2331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855" y="2863626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purpose</a:t>
            </a:r>
            <a:r>
              <a:rPr lang="en-US" dirty="0">
                <a:solidFill>
                  <a:schemeClr val="bg1"/>
                </a:solidFill>
              </a:rPr>
              <a:t> of this study was to conduct a </a:t>
            </a:r>
            <a:r>
              <a:rPr lang="en-US" dirty="0" smtClean="0">
                <a:solidFill>
                  <a:schemeClr val="bg1"/>
                </a:solidFill>
              </a:rPr>
              <a:t>systematic review </a:t>
            </a:r>
            <a:r>
              <a:rPr lang="en-US" dirty="0">
                <a:solidFill>
                  <a:schemeClr val="bg1"/>
                </a:solidFill>
              </a:rPr>
              <a:t>and meta-analysis of randomized </a:t>
            </a:r>
            <a:r>
              <a:rPr lang="en-US" dirty="0" smtClean="0">
                <a:solidFill>
                  <a:schemeClr val="bg1"/>
                </a:solidFill>
              </a:rPr>
              <a:t>controlled trials </a:t>
            </a:r>
            <a:r>
              <a:rPr lang="en-US" dirty="0">
                <a:solidFill>
                  <a:schemeClr val="bg1"/>
                </a:solidFill>
              </a:rPr>
              <a:t>(RCTs) comparing the effect of intensified insulin </a:t>
            </a:r>
            <a:r>
              <a:rPr lang="en-US" dirty="0" smtClean="0">
                <a:solidFill>
                  <a:schemeClr val="bg1"/>
                </a:solidFill>
              </a:rPr>
              <a:t>regimens (basal-bolus </a:t>
            </a:r>
            <a:r>
              <a:rPr lang="en-US" dirty="0">
                <a:solidFill>
                  <a:schemeClr val="bg1"/>
                </a:solidFill>
              </a:rPr>
              <a:t>versus premixed) on glycemic control </a:t>
            </a:r>
            <a:r>
              <a:rPr lang="en-US" dirty="0" smtClean="0">
                <a:solidFill>
                  <a:schemeClr val="bg1"/>
                </a:solidFill>
              </a:rPr>
              <a:t>in patients </a:t>
            </a:r>
            <a:r>
              <a:rPr lang="en-US" dirty="0">
                <a:solidFill>
                  <a:schemeClr val="bg1"/>
                </a:solidFill>
              </a:rPr>
              <a:t>with type 2 diabetes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585969" y="6116324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mgwhsAdvPTimes"/>
              </a:rPr>
              <a:t>Endocrine (2016) 51:417–428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9" y="399245"/>
            <a:ext cx="10264461" cy="611746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695459" y="1687132"/>
            <a:ext cx="42500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23362" y="6153954"/>
            <a:ext cx="42500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23362" y="4529070"/>
            <a:ext cx="42500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23362" y="5750416"/>
            <a:ext cx="42500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9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48" y="270456"/>
            <a:ext cx="8281115" cy="61689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57589" y="4649273"/>
            <a:ext cx="7843233" cy="4507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guideline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3385"/>
            <a:ext cx="10972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 support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clinical </a:t>
            </a:r>
            <a:r>
              <a:rPr lang="en-US" dirty="0">
                <a:solidFill>
                  <a:srgbClr val="FFFF00"/>
                </a:solidFill>
              </a:rPr>
              <a:t>decision </a:t>
            </a:r>
            <a:r>
              <a:rPr lang="en-US" dirty="0" smtClean="0">
                <a:solidFill>
                  <a:srgbClr val="FFFF00"/>
                </a:solidFill>
              </a:rPr>
              <a:t>making in </a:t>
            </a:r>
            <a:r>
              <a:rPr lang="en-US" dirty="0">
                <a:solidFill>
                  <a:srgbClr val="FFFF00"/>
                </a:solidFill>
              </a:rPr>
              <a:t>conjunction with physician knowledge and </a:t>
            </a:r>
            <a:r>
              <a:rPr lang="en-US" dirty="0" smtClean="0">
                <a:solidFill>
                  <a:srgbClr val="FFFF00"/>
                </a:solidFill>
              </a:rPr>
              <a:t>experience</a:t>
            </a:r>
          </a:p>
          <a:p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/>
              <a:t>institutional </a:t>
            </a:r>
            <a:r>
              <a:rPr lang="en-US" dirty="0" smtClean="0"/>
              <a:t>policy</a:t>
            </a:r>
          </a:p>
          <a:p>
            <a:r>
              <a:rPr lang="en-US" dirty="0" smtClean="0"/>
              <a:t>To </a:t>
            </a:r>
            <a:r>
              <a:rPr lang="en-US" dirty="0"/>
              <a:t>inform </a:t>
            </a:r>
            <a:r>
              <a:rPr lang="en-US" dirty="0" smtClean="0"/>
              <a:t>insurance coverage</a:t>
            </a:r>
          </a:p>
          <a:p>
            <a:r>
              <a:rPr lang="en-US" dirty="0" smtClean="0"/>
              <a:t>For </a:t>
            </a:r>
            <a:r>
              <a:rPr lang="en-US" dirty="0"/>
              <a:t>deriving quality of care </a:t>
            </a:r>
            <a:r>
              <a:rPr lang="en-US" dirty="0" smtClean="0"/>
              <a:t>criteria</a:t>
            </a:r>
          </a:p>
          <a:p>
            <a:r>
              <a:rPr lang="en-US" dirty="0" smtClean="0"/>
              <a:t>Medico legal liability </a:t>
            </a:r>
            <a:r>
              <a:rPr lang="en-US" dirty="0"/>
              <a:t>standards</a:t>
            </a:r>
          </a:p>
        </p:txBody>
      </p:sp>
    </p:spTree>
    <p:extLst>
      <p:ext uri="{BB962C8B-B14F-4D97-AF65-F5344CB8AC3E}">
        <p14:creationId xmlns:p14="http://schemas.microsoft.com/office/powerpoint/2010/main" val="37289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83" y="862885"/>
            <a:ext cx="9567426" cy="535761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89786" y="2807594"/>
            <a:ext cx="862497" cy="3219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50782" y="2807594"/>
            <a:ext cx="450761" cy="4121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89786" y="3541690"/>
            <a:ext cx="862497" cy="3219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607639" y="3528811"/>
            <a:ext cx="631065" cy="3219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50782" y="3528810"/>
            <a:ext cx="490331" cy="3348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4" y="347729"/>
            <a:ext cx="9556124" cy="627201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80304" y="2999102"/>
            <a:ext cx="978408" cy="42667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44505" y="3821203"/>
            <a:ext cx="978408" cy="42667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64210" y="4643305"/>
            <a:ext cx="978408" cy="42667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Key messages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89" y="2070323"/>
            <a:ext cx="10515600" cy="452365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ur </a:t>
            </a:r>
            <a:r>
              <a:rPr lang="en-US" dirty="0">
                <a:solidFill>
                  <a:schemeClr val="bg1"/>
                </a:solidFill>
              </a:rPr>
              <a:t>analyses suggest that there is </a:t>
            </a:r>
            <a:r>
              <a:rPr lang="en-US" dirty="0" smtClean="0">
                <a:solidFill>
                  <a:srgbClr val="FFFF00"/>
                </a:solidFill>
              </a:rPr>
              <a:t>no clinically </a:t>
            </a:r>
            <a:r>
              <a:rPr lang="en-US" dirty="0">
                <a:solidFill>
                  <a:schemeClr val="bg1"/>
                </a:solidFill>
              </a:rPr>
              <a:t>relevant difference in the efficacy of </a:t>
            </a:r>
            <a:r>
              <a:rPr lang="en-US" dirty="0" smtClean="0">
                <a:solidFill>
                  <a:schemeClr val="bg1"/>
                </a:solidFill>
              </a:rPr>
              <a:t>basal-bolus versus </a:t>
            </a:r>
            <a:r>
              <a:rPr lang="en-US" dirty="0">
                <a:solidFill>
                  <a:schemeClr val="bg1"/>
                </a:solidFill>
              </a:rPr>
              <a:t>premixed insulin regimens for HbA1c decrease </a:t>
            </a:r>
            <a:r>
              <a:rPr lang="en-US" dirty="0" smtClean="0">
                <a:solidFill>
                  <a:schemeClr val="bg1"/>
                </a:solidFill>
              </a:rPr>
              <a:t>in type </a:t>
            </a:r>
            <a:r>
              <a:rPr lang="en-US" dirty="0">
                <a:solidFill>
                  <a:schemeClr val="bg1"/>
                </a:solidFill>
              </a:rPr>
              <a:t>2 diabetic patients who intensified their insulin therapy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80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98" y="1892300"/>
            <a:ext cx="9061804" cy="34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88" y="2125015"/>
            <a:ext cx="9173518" cy="4161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647" y="1"/>
            <a:ext cx="8500057" cy="23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38" y="167765"/>
            <a:ext cx="9156879" cy="669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158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8" y="2134718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Different recommendations in different guidelines, in part, can be explained by various contextual variables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our country with limited resources, we need to develop a new national evidence based guideline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Considering difficulties in guideline development, and as an easier task, customizing </a:t>
            </a:r>
            <a:r>
              <a:rPr lang="en-US" dirty="0">
                <a:solidFill>
                  <a:schemeClr val="bg1"/>
                </a:solidFill>
              </a:rPr>
              <a:t>existing guidelines </a:t>
            </a:r>
            <a:r>
              <a:rPr lang="en-US" dirty="0" smtClean="0">
                <a:solidFill>
                  <a:schemeClr val="bg1"/>
                </a:solidFill>
              </a:rPr>
              <a:t> seems to be more practical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Advantages and limitations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81200"/>
            <a:ext cx="4572000" cy="4495800"/>
          </a:xfrm>
        </p:spPr>
        <p:txBody>
          <a:bodyPr/>
          <a:lstStyle/>
          <a:p>
            <a:pPr eaLnBrk="1" hangingPunct="1"/>
            <a:r>
              <a:rPr lang="en-US" altLang="en-US" smtClean="0"/>
              <a:t>Standardization of clinical care</a:t>
            </a:r>
          </a:p>
          <a:p>
            <a:pPr eaLnBrk="1" hangingPunct="1"/>
            <a:r>
              <a:rPr lang="en-US" altLang="en-US" smtClean="0"/>
              <a:t>Improved quality of care</a:t>
            </a:r>
          </a:p>
          <a:p>
            <a:pPr eaLnBrk="1" hangingPunct="1"/>
            <a:r>
              <a:rPr lang="en-US" altLang="en-US" smtClean="0"/>
              <a:t>Dissemination of new evidence</a:t>
            </a:r>
          </a:p>
          <a:p>
            <a:pPr eaLnBrk="1" hangingPunct="1"/>
            <a:r>
              <a:rPr lang="en-US" altLang="en-US" smtClean="0"/>
              <a:t>Enhanced efficiency and reduced cost</a:t>
            </a:r>
          </a:p>
          <a:p>
            <a:pPr eaLnBrk="1" hangingPunct="1"/>
            <a:r>
              <a:rPr lang="en-US" altLang="en-US" smtClean="0"/>
              <a:t>Influence health policy and planning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981200"/>
            <a:ext cx="48006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Generalizability to </a:t>
            </a:r>
            <a:r>
              <a:rPr lang="en-US" altLang="en-US" dirty="0" smtClean="0">
                <a:solidFill>
                  <a:srgbClr val="FFFF00"/>
                </a:solidFill>
              </a:rPr>
              <a:t>individual</a:t>
            </a:r>
            <a:r>
              <a:rPr lang="en-US" altLang="en-US" dirty="0" smtClean="0"/>
              <a:t> practitioners</a:t>
            </a:r>
          </a:p>
          <a:p>
            <a:pPr eaLnBrk="1" hangingPunct="1"/>
            <a:r>
              <a:rPr lang="en-US" altLang="en-US" dirty="0" smtClean="0"/>
              <a:t>Generalizability to </a:t>
            </a:r>
            <a:r>
              <a:rPr lang="en-US" altLang="en-US" dirty="0" smtClean="0">
                <a:solidFill>
                  <a:srgbClr val="FFFF00"/>
                </a:solidFill>
              </a:rPr>
              <a:t>individual</a:t>
            </a:r>
            <a:r>
              <a:rPr lang="en-US" altLang="en-US" dirty="0" smtClean="0"/>
              <a:t> patients</a:t>
            </a:r>
          </a:p>
          <a:p>
            <a:pPr eaLnBrk="1" hangingPunct="1"/>
            <a:r>
              <a:rPr lang="en-US" altLang="en-US" dirty="0" smtClean="0"/>
              <a:t>Expert opinion vs evidence-based</a:t>
            </a:r>
          </a:p>
          <a:p>
            <a:pPr eaLnBrk="1" hangingPunct="1"/>
            <a:r>
              <a:rPr lang="en-US" altLang="en-US" dirty="0" smtClean="0"/>
              <a:t>Authorship bias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Multiple versions/conflicting recommendations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667001" y="1447800"/>
            <a:ext cx="675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66FF33"/>
                </a:solidFill>
              </a:rPr>
              <a:t>Advantages       </a:t>
            </a:r>
            <a:r>
              <a:rPr lang="en-US" altLang="en-US">
                <a:solidFill>
                  <a:srgbClr val="66FF33"/>
                </a:solidFill>
              </a:rPr>
              <a:t>                                         </a:t>
            </a:r>
            <a:r>
              <a:rPr lang="en-US" altLang="en-US" b="1">
                <a:solidFill>
                  <a:srgbClr val="66FF33"/>
                </a:solidFill>
              </a:rPr>
              <a:t>limitations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828800" y="19812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828800" y="1447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2765975"/>
            <a:ext cx="5331764" cy="2304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825" y="2765974"/>
            <a:ext cx="6435626" cy="2304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77" y="251393"/>
            <a:ext cx="7165846" cy="1863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7668" y="5213585"/>
            <a:ext cx="3019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GuardianSans-Semibold"/>
              </a:rPr>
              <a:t>JAMA </a:t>
            </a:r>
            <a:r>
              <a:rPr lang="en-US" sz="2000" dirty="0">
                <a:latin typeface="GuardianSansGR-Regular"/>
              </a:rPr>
              <a:t>February 14, 2017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179508" y="5182807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ntax-Roman"/>
              </a:rPr>
              <a:t>JAMA, </a:t>
            </a:r>
            <a:r>
              <a:rPr lang="en-US" sz="2400" dirty="0">
                <a:latin typeface="Berkeley-Book"/>
              </a:rPr>
              <a:t>January 9, 2013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19631" y="983330"/>
            <a:ext cx="3475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AdvOTd5b2103e"/>
              </a:rPr>
              <a:t>Evid</a:t>
            </a:r>
            <a:r>
              <a:rPr lang="en-US" sz="2000" dirty="0">
                <a:latin typeface="AdvOTd5b2103e"/>
              </a:rPr>
              <a:t> Based Med </a:t>
            </a:r>
            <a:r>
              <a:rPr lang="en-US" sz="2000" dirty="0">
                <a:latin typeface="AdvOTa197145d"/>
              </a:rPr>
              <a:t>March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64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19" y="167425"/>
            <a:ext cx="9156879" cy="63750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83346" y="3979572"/>
            <a:ext cx="914400" cy="7469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112135" y="1210614"/>
            <a:ext cx="78561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240" y="1867437"/>
            <a:ext cx="8061576" cy="323259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511381" y="2485622"/>
            <a:ext cx="8113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0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3" y="270456"/>
            <a:ext cx="5962917" cy="6375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617" y="1948572"/>
            <a:ext cx="5791200" cy="206963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137301" y="3709116"/>
            <a:ext cx="13136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9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40554"/>
            <a:ext cx="8229600" cy="4525963"/>
          </a:xfrm>
        </p:spPr>
        <p:txBody>
          <a:bodyPr/>
          <a:lstStyle/>
          <a:p>
            <a:r>
              <a:rPr lang="en-US" dirty="0"/>
              <a:t>Although guidelines may point out the best research evidence to guide the care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FF00"/>
                </a:solidFill>
              </a:rPr>
              <a:t>average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patients</a:t>
            </a:r>
            <a:r>
              <a:rPr lang="en-US" dirty="0"/>
              <a:t>, they are not the substitute for clinical judgment, which should be applied </a:t>
            </a:r>
            <a:r>
              <a:rPr lang="en-US" dirty="0" smtClean="0"/>
              <a:t>to each </a:t>
            </a:r>
            <a:r>
              <a:rPr lang="en-US" dirty="0">
                <a:solidFill>
                  <a:srgbClr val="FFFF00"/>
                </a:solidFill>
              </a:rPr>
              <a:t>individual</a:t>
            </a:r>
            <a:r>
              <a:rPr lang="en-US" dirty="0"/>
              <a:t> </a:t>
            </a:r>
            <a:r>
              <a:rPr lang="en-US" dirty="0" smtClean="0"/>
              <a:t>patient</a:t>
            </a:r>
            <a:endParaRPr lang="en-US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57022" y="5904276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Fletcher RH. Practice guidelines and the practice of medicine: Is it the end of</a:t>
            </a:r>
          </a:p>
          <a:p>
            <a:r>
              <a:rPr lang="de-DE" dirty="0">
                <a:solidFill>
                  <a:prstClr val="white"/>
                </a:solidFill>
              </a:rPr>
              <a:t>clinical judgment and expertise? </a:t>
            </a:r>
            <a:r>
              <a:rPr lang="de-DE" i="1" dirty="0">
                <a:solidFill>
                  <a:prstClr val="white"/>
                </a:solidFill>
              </a:rPr>
              <a:t>Schweiz Med Wochenschr , </a:t>
            </a:r>
            <a:r>
              <a:rPr lang="de-DE" dirty="0">
                <a:solidFill>
                  <a:prstClr val="white"/>
                </a:solidFill>
              </a:rPr>
              <a:t>1998; 128:1883–8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1009</Words>
  <Application>Microsoft Office PowerPoint</Application>
  <PresentationFormat>Widescreen</PresentationFormat>
  <Paragraphs>78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AdvOTa197145d</vt:lpstr>
      <vt:lpstr>AdvOTd5b2103e</vt:lpstr>
      <vt:lpstr>Arial</vt:lpstr>
      <vt:lpstr>Berkeley-Book</vt:lpstr>
      <vt:lpstr>Calibri</vt:lpstr>
      <vt:lpstr>Calibri Light</vt:lpstr>
      <vt:lpstr>GuardianSansGR-Regular</vt:lpstr>
      <vt:lpstr>GuardianSans-Semibold</vt:lpstr>
      <vt:lpstr>HmgwhsAdvPTimes</vt:lpstr>
      <vt:lpstr>Minion-Italic</vt:lpstr>
      <vt:lpstr>Minion-Regular</vt:lpstr>
      <vt:lpstr>Syntax-Roman</vt:lpstr>
      <vt:lpstr>Times New Roman</vt:lpstr>
      <vt:lpstr>Wingdings</vt:lpstr>
      <vt:lpstr>Office Theme</vt:lpstr>
      <vt:lpstr>1_Office Theme</vt:lpstr>
      <vt:lpstr>Insulin therapy in guidelines An overview</vt:lpstr>
      <vt:lpstr>What are Clinical Guidelines? </vt:lpstr>
      <vt:lpstr>Aims of guideline development</vt:lpstr>
      <vt:lpstr>Advantages and limitations</vt:lpstr>
      <vt:lpstr>PowerPoint Presentation</vt:lpstr>
      <vt:lpstr>PowerPoint Presentation</vt:lpstr>
      <vt:lpstr>PowerPoint Presentation</vt:lpstr>
      <vt:lpstr>PowerPoint Presentation</vt:lpstr>
      <vt:lpstr>Individualization</vt:lpstr>
      <vt:lpstr>PowerPoint Presentation</vt:lpstr>
      <vt:lpstr>PowerPoint Presentation</vt:lpstr>
      <vt:lpstr>Start insulin therapy for adults with type 2 diabetes from a choice of a number of insulin types and regimens:</vt:lpstr>
      <vt:lpstr>Consider, as an alternative to NPH insulin, using insulin detemir or insulin Glargine if:</vt:lpstr>
      <vt:lpstr>Consider pre-mixed (biphasic) preparations that include short-acting insulin analogues, rather than pre-mixed (biphasic) preparations that include short-acting human insulin preparations, if:</vt:lpstr>
      <vt:lpstr>Consider switching to insulin detemir or insulin Glargine from NPH insulin in adults with type 2 diabetes:</vt:lpstr>
      <vt:lpstr>                  Insulin Therapy….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Key message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Key messages</vt:lpstr>
      <vt:lpstr>PowerPoint Presentation</vt:lpstr>
      <vt:lpstr>PowerPoint Presentation</vt:lpstr>
      <vt:lpstr>PowerPoint Presentation</vt:lpstr>
      <vt:lpstr>                    Take home message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36</cp:revision>
  <dcterms:created xsi:type="dcterms:W3CDTF">2017-02-09T07:53:00Z</dcterms:created>
  <dcterms:modified xsi:type="dcterms:W3CDTF">2017-02-16T02:56:00Z</dcterms:modified>
</cp:coreProperties>
</file>