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56" r:id="rId3"/>
    <p:sldId id="262" r:id="rId4"/>
    <p:sldId id="260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1A393-1C72-4458-A066-1E55C468D008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F8B09-E54D-4AED-B14C-DC99BC23B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F8B09-E54D-4AED-B14C-DC99BC23B4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D0A9-6F45-4419-8FD7-31B18E8E25D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30D6DF-2160-4F26-A0A5-BC4D0BCA9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D0A9-6F45-4419-8FD7-31B18E8E25D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D6DF-2160-4F26-A0A5-BC4D0BCA9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D0A9-6F45-4419-8FD7-31B18E8E25D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D6DF-2160-4F26-A0A5-BC4D0BCA9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D0A9-6F45-4419-8FD7-31B18E8E25D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30D6DF-2160-4F26-A0A5-BC4D0BCA9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D0A9-6F45-4419-8FD7-31B18E8E25D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D6DF-2160-4F26-A0A5-BC4D0BCA92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D0A9-6F45-4419-8FD7-31B18E8E25D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D6DF-2160-4F26-A0A5-BC4D0BCA9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D0A9-6F45-4419-8FD7-31B18E8E25D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30D6DF-2160-4F26-A0A5-BC4D0BCA92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D0A9-6F45-4419-8FD7-31B18E8E25D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D6DF-2160-4F26-A0A5-BC4D0BCA9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D0A9-6F45-4419-8FD7-31B18E8E25D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D6DF-2160-4F26-A0A5-BC4D0BCA9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D0A9-6F45-4419-8FD7-31B18E8E25D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D6DF-2160-4F26-A0A5-BC4D0BCA9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D0A9-6F45-4419-8FD7-31B18E8E25D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D6DF-2160-4F26-A0A5-BC4D0BCA92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F1D0A9-6F45-4419-8FD7-31B18E8E25D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30D6DF-2160-4F26-A0A5-BC4D0BCA92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938" y="152400"/>
            <a:ext cx="579120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97976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OBESITY PREVENTION AND CONTROL STRATEGIC </a:t>
            </a:r>
            <a:r>
              <a:rPr lang="en-US" sz="4800" b="1" dirty="0" smtClean="0"/>
              <a:t>ARCHITECTURING</a:t>
            </a:r>
            <a:br>
              <a:rPr lang="en-US" sz="4800" b="1" dirty="0" smtClean="0"/>
            </a:br>
            <a:r>
              <a:rPr lang="en-US" sz="4800" b="1" dirty="0" smtClean="0"/>
              <a:t>(OPCSA)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2495128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BY: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SH. ALAMDARI, MD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ASSOCIATE PROFESSOR OF ENDOCRINOLOGY AND METABOLISM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ASSOCIATE PROFESSOR OF STRATEGIC MANAGEMENT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RESEARCH INSTITUTE FOR ENDOCRINE SCIENCES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SHAHID BEHESHTI UNIVERSITY OF MEDICAL SCIENCES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NATIONAL SUPREME UNIVERSITY FOR STRATEGIC SCIENCES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5" y="188640"/>
            <a:ext cx="9119145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9"/>
            <a:ext cx="913417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267744" y="980728"/>
            <a:ext cx="4536504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cs typeface="B Titr" pitchFamily="2" charset="-78"/>
              </a:rPr>
              <a:t>SUPPORTING ANNEXES</a:t>
            </a:r>
            <a:endParaRPr lang="fa-IR" sz="2800" b="1" dirty="0"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1844824"/>
            <a:ext cx="7488832" cy="33843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cs typeface="B Titr" pitchFamily="2" charset="-78"/>
              </a:rPr>
              <a:t>STRATEGIC FIELDS: </a:t>
            </a:r>
          </a:p>
          <a:p>
            <a:pPr algn="ctr"/>
            <a:r>
              <a:rPr lang="en-US" sz="3600" b="1" dirty="0" smtClean="0">
                <a:cs typeface="B Titr" pitchFamily="2" charset="-78"/>
              </a:rPr>
              <a:t>STRATEGIES, </a:t>
            </a:r>
          </a:p>
          <a:p>
            <a:pPr algn="ctr"/>
            <a:r>
              <a:rPr lang="en-US" sz="3600" b="1" dirty="0" smtClean="0">
                <a:cs typeface="B Titr" pitchFamily="2" charset="-78"/>
              </a:rPr>
              <a:t>OBJECTIVES, </a:t>
            </a:r>
          </a:p>
          <a:p>
            <a:pPr algn="ctr"/>
            <a:r>
              <a:rPr lang="en-US" sz="3600" b="1" dirty="0" smtClean="0">
                <a:cs typeface="B Titr" pitchFamily="2" charset="-78"/>
              </a:rPr>
              <a:t>PROJECTS, </a:t>
            </a:r>
          </a:p>
          <a:p>
            <a:pPr algn="ctr"/>
            <a:r>
              <a:rPr lang="en-US" sz="3600" b="1" dirty="0" smtClean="0">
                <a:cs typeface="B Titr" pitchFamily="2" charset="-78"/>
              </a:rPr>
              <a:t>EVALUATION AND MONITORING</a:t>
            </a:r>
            <a:endParaRPr lang="fa-IR" sz="3600" b="1" dirty="0" smtClean="0"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229200"/>
            <a:ext cx="8784976" cy="12961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cs typeface="B Titr" pitchFamily="2" charset="-78"/>
              </a:rPr>
              <a:t>INFRASTRUCTURE COMPONENTS</a:t>
            </a:r>
            <a:endParaRPr lang="fa-IR" sz="2800" b="1" dirty="0"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cs typeface="B Titr" pitchFamily="2" charset="-78"/>
              </a:rPr>
              <a:t>NATIONAL OBESITY PREVENTION AND CONTROL STRATEGIC ARCHITECTURE </a:t>
            </a:r>
            <a:endParaRPr lang="fa-IR" sz="32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45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005" y="620688"/>
            <a:ext cx="90059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4159" y="5791200"/>
            <a:ext cx="2328041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cs typeface="B Titr" pitchFamily="2" charset="-78"/>
              </a:rPr>
              <a:t>SITUATIONAL ANALYSIS</a:t>
            </a:r>
          </a:p>
          <a:p>
            <a:pPr algn="ctr"/>
            <a:r>
              <a:rPr lang="en-US" sz="1600" b="1" dirty="0" smtClean="0">
                <a:cs typeface="B Titr" pitchFamily="2" charset="-78"/>
              </a:rPr>
              <a:t>RISK MAP</a:t>
            </a:r>
          </a:p>
          <a:p>
            <a:pPr algn="ctr"/>
            <a:r>
              <a:rPr lang="en-US" sz="1600" b="1" dirty="0" smtClean="0">
                <a:cs typeface="B Titr" pitchFamily="2" charset="-78"/>
              </a:rPr>
              <a:t>FUTURE SCENARIOS</a:t>
            </a:r>
            <a:endParaRPr lang="fa-IR" sz="1600" b="1" dirty="0"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5775434"/>
            <a:ext cx="2157248" cy="1082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B Titr" pitchFamily="2" charset="-78"/>
              </a:rPr>
              <a:t>PHILOSOPH/ DOCTRINE PRINCIPLES/ POLICIES</a:t>
            </a:r>
          </a:p>
          <a:p>
            <a:pPr algn="ctr"/>
            <a:r>
              <a:rPr lang="en-US" sz="1400" b="1" dirty="0" smtClean="0">
                <a:cs typeface="B Titr" pitchFamily="2" charset="-78"/>
              </a:rPr>
              <a:t>VISION / MISSION</a:t>
            </a:r>
          </a:p>
          <a:p>
            <a:pPr algn="ctr"/>
            <a:r>
              <a:rPr lang="en-US" sz="1400" b="1" dirty="0" smtClean="0">
                <a:cs typeface="B Titr" pitchFamily="2" charset="-78"/>
              </a:rPr>
              <a:t>STRATEGIC GOALS </a:t>
            </a:r>
            <a:endParaRPr lang="fa-IR" sz="1400" b="1" dirty="0" smtClean="0"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9448" y="5791200"/>
            <a:ext cx="2186152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B Titr" pitchFamily="2" charset="-78"/>
              </a:rPr>
              <a:t>TARGET CAPABILITY LIST</a:t>
            </a:r>
          </a:p>
          <a:p>
            <a:pPr algn="ctr"/>
            <a:r>
              <a:rPr lang="en-US" sz="1400" b="1" dirty="0" smtClean="0">
                <a:cs typeface="B Titr" pitchFamily="2" charset="-78"/>
              </a:rPr>
              <a:t>EVALUATION CRITERIA</a:t>
            </a:r>
          </a:p>
          <a:p>
            <a:pPr algn="ctr"/>
            <a:r>
              <a:rPr lang="en-US" sz="1400" b="1" dirty="0" smtClean="0">
                <a:cs typeface="B Titr" pitchFamily="2" charset="-78"/>
              </a:rPr>
              <a:t>PRACTICE GUIDELINES</a:t>
            </a:r>
            <a:endParaRPr lang="fa-IR" sz="1400" b="1" dirty="0"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1" y="5780690"/>
            <a:ext cx="2438400" cy="10773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cs typeface="B Titr" pitchFamily="2" charset="-78"/>
              </a:rPr>
              <a:t>ORGANIZATIONAL STRUCTURE</a:t>
            </a:r>
            <a:endParaRPr lang="fa-IR" sz="2000" b="1" dirty="0"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681" y="2178269"/>
            <a:ext cx="609599" cy="36076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1" anchor="ctr"/>
          <a:lstStyle/>
          <a:p>
            <a:pPr algn="ctr"/>
            <a:r>
              <a:rPr lang="en-US" b="1" dirty="0" smtClean="0"/>
              <a:t>FOOD MARKET AND BUSINESS STRATEGIC FIELD</a:t>
            </a:r>
            <a:endParaRPr lang="fa-IR" b="1" dirty="0"/>
          </a:p>
        </p:txBody>
      </p:sp>
      <p:sp>
        <p:nvSpPr>
          <p:cNvPr id="8" name="Rectangle 7"/>
          <p:cNvSpPr/>
          <p:nvPr/>
        </p:nvSpPr>
        <p:spPr>
          <a:xfrm>
            <a:off x="788280" y="2186151"/>
            <a:ext cx="588579" cy="359979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en-US" b="1" dirty="0" smtClean="0"/>
              <a:t>FOOD AND NUTRITION </a:t>
            </a:r>
          </a:p>
          <a:p>
            <a:pPr algn="ctr" rtl="1"/>
            <a:r>
              <a:rPr lang="en-US" b="1" dirty="0" smtClean="0"/>
              <a:t>STRATEGIC FIELD</a:t>
            </a:r>
            <a:endParaRPr lang="fa-IR" b="1" dirty="0"/>
          </a:p>
        </p:txBody>
      </p:sp>
      <p:sp>
        <p:nvSpPr>
          <p:cNvPr id="9" name="Rectangle 8"/>
          <p:cNvSpPr/>
          <p:nvPr/>
        </p:nvSpPr>
        <p:spPr>
          <a:xfrm>
            <a:off x="1331640" y="2204864"/>
            <a:ext cx="639575" cy="35708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en-US" b="1" dirty="0" smtClean="0"/>
              <a:t>BREASTFEEDING STRATEGIC FIELD</a:t>
            </a:r>
            <a:endParaRPr lang="fa-IR" b="1" dirty="0"/>
          </a:p>
        </p:txBody>
      </p:sp>
      <p:sp>
        <p:nvSpPr>
          <p:cNvPr id="10" name="Rectangle 9"/>
          <p:cNvSpPr/>
          <p:nvPr/>
        </p:nvSpPr>
        <p:spPr>
          <a:xfrm>
            <a:off x="1944426" y="2165130"/>
            <a:ext cx="588571" cy="36260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en-US" b="1" dirty="0" smtClean="0"/>
              <a:t>PHYSICAL ACTIVITY AND SPORT STRATEGIC FIELD </a:t>
            </a:r>
            <a:endParaRPr lang="fa-IR" b="1" dirty="0"/>
          </a:p>
        </p:txBody>
      </p:sp>
      <p:sp>
        <p:nvSpPr>
          <p:cNvPr id="11" name="Rectangle 10"/>
          <p:cNvSpPr/>
          <p:nvPr/>
        </p:nvSpPr>
        <p:spPr>
          <a:xfrm>
            <a:off x="2532997" y="2136228"/>
            <a:ext cx="609600" cy="36129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en-US" b="1" dirty="0" smtClean="0"/>
              <a:t>LIFE SKILLS STRATEGIC FIELD</a:t>
            </a:r>
            <a:endParaRPr lang="fa-IR" b="1" dirty="0"/>
          </a:p>
        </p:txBody>
      </p:sp>
      <p:sp>
        <p:nvSpPr>
          <p:cNvPr id="12" name="Rectangle 11"/>
          <p:cNvSpPr/>
          <p:nvPr/>
        </p:nvSpPr>
        <p:spPr>
          <a:xfrm>
            <a:off x="3131840" y="2204864"/>
            <a:ext cx="609600" cy="35551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en-US" b="1" dirty="0" smtClean="0"/>
              <a:t>MEDIA STRATEGIC FIELD</a:t>
            </a:r>
            <a:endParaRPr lang="fa-IR" b="1" dirty="0"/>
          </a:p>
        </p:txBody>
      </p:sp>
      <p:sp>
        <p:nvSpPr>
          <p:cNvPr id="13" name="Rectangle 12"/>
          <p:cNvSpPr/>
          <p:nvPr/>
        </p:nvSpPr>
        <p:spPr>
          <a:xfrm>
            <a:off x="3745624" y="2217683"/>
            <a:ext cx="609600" cy="35551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en-US" b="1" dirty="0" smtClean="0"/>
              <a:t>SCHOOL AND CHILD CARE STRATEGIC FIELD</a:t>
            </a:r>
            <a:endParaRPr lang="fa-IR" b="1" dirty="0"/>
          </a:p>
        </p:txBody>
      </p:sp>
      <p:sp>
        <p:nvSpPr>
          <p:cNvPr id="14" name="Rectangle 13"/>
          <p:cNvSpPr/>
          <p:nvPr/>
        </p:nvSpPr>
        <p:spPr>
          <a:xfrm>
            <a:off x="4344717" y="2209800"/>
            <a:ext cx="533400" cy="36076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en-US" b="1" dirty="0" smtClean="0"/>
              <a:t>COMMUNITIES AND BUILT STRUCTURE STRATEGIC FIELD</a:t>
            </a:r>
            <a:endParaRPr lang="fa-IR" b="1" dirty="0"/>
          </a:p>
        </p:txBody>
      </p:sp>
      <p:sp>
        <p:nvSpPr>
          <p:cNvPr id="15" name="Rectangle 14"/>
          <p:cNvSpPr/>
          <p:nvPr/>
        </p:nvSpPr>
        <p:spPr>
          <a:xfrm>
            <a:off x="4901775" y="2225566"/>
            <a:ext cx="533400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en-US" b="1" dirty="0" smtClean="0"/>
              <a:t>INDIVIDUALS AND FAMILIES STRATEGIC FIELD</a:t>
            </a:r>
            <a:endParaRPr lang="fa-IR" b="1" dirty="0"/>
          </a:p>
        </p:txBody>
      </p:sp>
      <p:sp>
        <p:nvSpPr>
          <p:cNvPr id="16" name="Rectangle 15"/>
          <p:cNvSpPr/>
          <p:nvPr/>
        </p:nvSpPr>
        <p:spPr>
          <a:xfrm>
            <a:off x="5432538" y="2186149"/>
            <a:ext cx="651630" cy="35866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en-US" b="1" dirty="0" smtClean="0"/>
              <a:t>PUBLIC HEALTH STRATEGIC FIELD</a:t>
            </a:r>
            <a:endParaRPr lang="fa-IR" b="1" dirty="0"/>
          </a:p>
        </p:txBody>
      </p:sp>
      <p:sp>
        <p:nvSpPr>
          <p:cNvPr id="17" name="Rectangle 16"/>
          <p:cNvSpPr/>
          <p:nvPr/>
        </p:nvSpPr>
        <p:spPr>
          <a:xfrm>
            <a:off x="6705601" y="2241331"/>
            <a:ext cx="602703" cy="35551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en-US" b="1" dirty="0" smtClean="0"/>
              <a:t>GOVERENMENT STRATEGIC FIELD</a:t>
            </a:r>
            <a:endParaRPr lang="fa-IR" b="1" dirty="0"/>
          </a:p>
        </p:txBody>
      </p:sp>
      <p:sp>
        <p:nvSpPr>
          <p:cNvPr id="18" name="Rectangle 17"/>
          <p:cNvSpPr/>
          <p:nvPr/>
        </p:nvSpPr>
        <p:spPr>
          <a:xfrm>
            <a:off x="7308304" y="2194035"/>
            <a:ext cx="695322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en-US" b="1" dirty="0" smtClean="0"/>
              <a:t>SOCIAL SECURITY STRATEGIC FIELD</a:t>
            </a:r>
            <a:endParaRPr lang="fa-IR" b="1" dirty="0"/>
          </a:p>
        </p:txBody>
      </p:sp>
      <p:sp>
        <p:nvSpPr>
          <p:cNvPr id="19" name="Rectangle 18"/>
          <p:cNvSpPr/>
          <p:nvPr/>
        </p:nvSpPr>
        <p:spPr>
          <a:xfrm>
            <a:off x="7986546" y="2220310"/>
            <a:ext cx="533399" cy="35551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en-US" b="1" dirty="0" smtClean="0"/>
              <a:t>TRANSPORT STRATEGIC FIELD</a:t>
            </a:r>
            <a:endParaRPr lang="fa-IR" b="1" dirty="0"/>
          </a:p>
        </p:txBody>
      </p:sp>
      <p:sp>
        <p:nvSpPr>
          <p:cNvPr id="20" name="Rectangle 19"/>
          <p:cNvSpPr/>
          <p:nvPr/>
        </p:nvSpPr>
        <p:spPr>
          <a:xfrm>
            <a:off x="8519945" y="2209800"/>
            <a:ext cx="533399" cy="35551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en-US" b="1" dirty="0" smtClean="0"/>
              <a:t>AGRICULTURAL STRATEGIC FIELD</a:t>
            </a:r>
            <a:endParaRPr lang="fa-IR" b="1" dirty="0"/>
          </a:p>
        </p:txBody>
      </p:sp>
      <p:sp>
        <p:nvSpPr>
          <p:cNvPr id="21" name="Rectangle 20"/>
          <p:cNvSpPr/>
          <p:nvPr/>
        </p:nvSpPr>
        <p:spPr>
          <a:xfrm>
            <a:off x="6084168" y="2217682"/>
            <a:ext cx="621432" cy="355512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1"/>
            <a:r>
              <a:rPr lang="en-US" b="1" dirty="0" smtClean="0"/>
              <a:t>EMPLOYERS STRATEGIC FIELD</a:t>
            </a:r>
            <a:endParaRPr lang="fa-IR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78681" y="1066800"/>
            <a:ext cx="1828799" cy="1069428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cs typeface="B Titr" pitchFamily="2" charset="-78"/>
              </a:rPr>
              <a:t>MEDIA &amp; PUBLIC EDUCATION</a:t>
            </a:r>
            <a:endParaRPr lang="fa-IR" sz="2000" b="1" dirty="0">
              <a:cs typeface="B Titr" pitchFamily="2" charset="-78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944426" y="609600"/>
            <a:ext cx="1828799" cy="1552903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cs typeface="B Titr" pitchFamily="2" charset="-78"/>
              </a:rPr>
              <a:t>GOVERNMENT ADVOCACY</a:t>
            </a:r>
          </a:p>
          <a:p>
            <a:pPr algn="ctr" rtl="1"/>
            <a:r>
              <a:rPr lang="en-US" b="1" dirty="0" smtClean="0">
                <a:cs typeface="B Titr" pitchFamily="2" charset="-78"/>
              </a:rPr>
              <a:t>PARLIAMENT</a:t>
            </a:r>
          </a:p>
          <a:p>
            <a:pPr algn="ctr" rtl="1"/>
            <a:r>
              <a:rPr lang="en-US" b="1" dirty="0" smtClean="0">
                <a:cs typeface="B Titr" pitchFamily="2" charset="-78"/>
              </a:rPr>
              <a:t>LAW</a:t>
            </a:r>
            <a:endParaRPr lang="fa-IR" b="1" dirty="0">
              <a:cs typeface="B Titr" pitchFamily="2" charset="-78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3746953" y="228600"/>
            <a:ext cx="1828799" cy="190762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cs typeface="B Titr" pitchFamily="2" charset="-78"/>
              </a:rPr>
              <a:t>RESOURCE &amp; FINANCIAL MANAGEMENT</a:t>
            </a:r>
            <a:endParaRPr lang="fa-IR" b="1" dirty="0">
              <a:cs typeface="B Titr" pitchFamily="2" charset="-78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5580112" y="620688"/>
            <a:ext cx="1828799" cy="1552903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cs typeface="B Titr" pitchFamily="2" charset="-78"/>
              </a:rPr>
              <a:t>OBESITY RESEARCH MANAGERMENT</a:t>
            </a:r>
            <a:endParaRPr lang="fa-IR" sz="1600" b="1" dirty="0">
              <a:cs typeface="B Titr" pitchFamily="2" charset="-78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7380312" y="1196752"/>
            <a:ext cx="1583118" cy="95381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cs typeface="B Titr" pitchFamily="2" charset="-78"/>
              </a:rPr>
              <a:t>OBESITY EDUCATION MANAGEMENT</a:t>
            </a:r>
            <a:endParaRPr lang="fa-IR" sz="16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5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0"/>
            <a:ext cx="7284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173</Words>
  <Application>Microsoft Office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Slide 1</vt:lpstr>
      <vt:lpstr>OBESITY PREVENTION AND CONTROL STRATEGIC ARCHITECTURING (OPCSA)</vt:lpstr>
      <vt:lpstr>Slide 3</vt:lpstr>
      <vt:lpstr>Slide 4</vt:lpstr>
      <vt:lpstr>Slide 5</vt:lpstr>
      <vt:lpstr>Slide 6</vt:lpstr>
      <vt:lpstr>Slide 7</vt:lpstr>
    </vt:vector>
  </TitlesOfParts>
  <Company>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 PREVENTION AND CONTROL STRATEGIC ARCHITECTURING</dc:title>
  <dc:creator>Alamdari Dr</dc:creator>
  <cp:lastModifiedBy>Alamdari Dr</cp:lastModifiedBy>
  <cp:revision>46</cp:revision>
  <dcterms:created xsi:type="dcterms:W3CDTF">2013-12-04T06:04:43Z</dcterms:created>
  <dcterms:modified xsi:type="dcterms:W3CDTF">2013-12-05T03:51:57Z</dcterms:modified>
</cp:coreProperties>
</file>