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50B9-8761-4554-BFC7-F8DCDF330B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28A6-93C0-4361-A943-B3A4D3784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22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50B9-8761-4554-BFC7-F8DCDF330B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28A6-93C0-4361-A943-B3A4D3784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83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50B9-8761-4554-BFC7-F8DCDF330B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28A6-93C0-4361-A943-B3A4D3784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92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41728-0527-498F-A58F-AFA6D6E4FDB1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77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50B9-8761-4554-BFC7-F8DCDF330B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28A6-93C0-4361-A943-B3A4D3784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4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50B9-8761-4554-BFC7-F8DCDF330B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28A6-93C0-4361-A943-B3A4D3784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00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50B9-8761-4554-BFC7-F8DCDF330B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28A6-93C0-4361-A943-B3A4D3784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7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50B9-8761-4554-BFC7-F8DCDF330B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28A6-93C0-4361-A943-B3A4D3784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47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50B9-8761-4554-BFC7-F8DCDF330B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28A6-93C0-4361-A943-B3A4D3784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50B9-8761-4554-BFC7-F8DCDF330B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28A6-93C0-4361-A943-B3A4D3784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70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50B9-8761-4554-BFC7-F8DCDF330B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28A6-93C0-4361-A943-B3A4D3784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0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50B9-8761-4554-BFC7-F8DCDF330B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28A6-93C0-4361-A943-B3A4D3784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19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950B9-8761-4554-BFC7-F8DCDF330B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328A6-93C0-4361-A943-B3A4D3784C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5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8444" y="1702159"/>
            <a:ext cx="8736169" cy="1470025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Medical symposium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FF00"/>
                </a:solidFill>
              </a:rPr>
              <a:t>Treatment of </a:t>
            </a:r>
            <a:r>
              <a:rPr lang="en-US" sz="6700" b="1" dirty="0" smtClean="0">
                <a:solidFill>
                  <a:srgbClr val="FFFF00"/>
                </a:solidFill>
              </a:rPr>
              <a:t>Osteoporosis</a:t>
            </a:r>
            <a:endParaRPr lang="en-US" sz="67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5128" y="4062211"/>
            <a:ext cx="7162800" cy="1752600"/>
          </a:xfrm>
        </p:spPr>
        <p:txBody>
          <a:bodyPr>
            <a:normAutofit/>
          </a:bodyPr>
          <a:lstStyle/>
          <a:p>
            <a:pPr marL="274320" indent="-27432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FFFFFF"/>
              </a:buClr>
              <a:buSzPct val="65000"/>
              <a:defRPr/>
            </a:pPr>
            <a:r>
              <a:rPr lang="en-US" kern="0" dirty="0">
                <a:solidFill>
                  <a:srgbClr val="FFFFFF"/>
                </a:solidFill>
                <a:latin typeface="Arial"/>
                <a:cs typeface="Arial"/>
              </a:rPr>
              <a:t>Research Institute for Endocrine sciences</a:t>
            </a:r>
          </a:p>
          <a:p>
            <a:pPr marL="274320" indent="-27432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FFFFFF"/>
              </a:buClr>
              <a:buSzPct val="65000"/>
              <a:defRPr/>
            </a:pPr>
            <a:r>
              <a:rPr lang="en-US" kern="0" dirty="0" err="1">
                <a:solidFill>
                  <a:srgbClr val="FFFFFF"/>
                </a:solidFill>
                <a:latin typeface="Arial"/>
                <a:cs typeface="Arial"/>
              </a:rPr>
              <a:t>Shahid</a:t>
            </a:r>
            <a:r>
              <a:rPr lang="en-US" kern="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kern="0" dirty="0" err="1">
                <a:solidFill>
                  <a:srgbClr val="FFFFFF"/>
                </a:solidFill>
                <a:latin typeface="Arial"/>
                <a:cs typeface="Arial"/>
              </a:rPr>
              <a:t>Beheshti</a:t>
            </a:r>
            <a:r>
              <a:rPr lang="en-US" kern="0" dirty="0">
                <a:solidFill>
                  <a:srgbClr val="FFFFFF"/>
                </a:solidFill>
                <a:latin typeface="Arial"/>
                <a:cs typeface="Arial"/>
              </a:rPr>
              <a:t> University of medical sciences </a:t>
            </a:r>
          </a:p>
          <a:p>
            <a:pPr marL="274320" indent="-27432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FFFFFF"/>
              </a:buClr>
              <a:buSzPct val="65000"/>
              <a:defRPr/>
            </a:pPr>
            <a:r>
              <a:rPr lang="en-US" kern="0" dirty="0" smtClean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lang="en-US" kern="0" baseline="30000" dirty="0" smtClean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lang="en-US" kern="0" dirty="0" smtClean="0">
                <a:solidFill>
                  <a:srgbClr val="FFFFFF"/>
                </a:solidFill>
                <a:latin typeface="Arial"/>
                <a:cs typeface="Arial"/>
              </a:rPr>
              <a:t> August, 2018</a:t>
            </a:r>
            <a:endParaRPr lang="en-US" kern="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274320" indent="-27432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FFFFFF"/>
              </a:buClr>
              <a:buSzPct val="65000"/>
              <a:defRPr/>
            </a:pPr>
            <a:r>
              <a:rPr lang="en-US" kern="0" dirty="0">
                <a:solidFill>
                  <a:srgbClr val="FFFFFF"/>
                </a:solidFill>
                <a:latin typeface="Arial"/>
                <a:cs typeface="Arial"/>
              </a:rPr>
              <a:t>Tehran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5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             Outcome </a:t>
            </a:r>
            <a:r>
              <a:rPr lang="en-US" sz="4800" b="1" dirty="0">
                <a:solidFill>
                  <a:schemeClr val="bg1"/>
                </a:solidFill>
              </a:rPr>
              <a:t>Measurement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1"/>
            <a:ext cx="8229600" cy="4449763"/>
          </a:xfrm>
        </p:spPr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BMD</a:t>
            </a:r>
          </a:p>
          <a:p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Fracture</a:t>
            </a:r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1981200" y="1512194"/>
            <a:ext cx="7620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5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                        Type </a:t>
            </a:r>
            <a:r>
              <a:rPr lang="en-US" sz="4800" b="1" dirty="0">
                <a:solidFill>
                  <a:schemeClr val="bg1"/>
                </a:solidFill>
              </a:rPr>
              <a:t>of Fracture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1"/>
            <a:ext cx="8229600" cy="4221163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Vertebral </a:t>
            </a:r>
            <a:r>
              <a:rPr lang="en-US" sz="4000" b="1" dirty="0" err="1">
                <a:solidFill>
                  <a:schemeClr val="bg1"/>
                </a:solidFill>
              </a:rPr>
              <a:t>Fx</a:t>
            </a:r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Non vertebral </a:t>
            </a:r>
            <a:r>
              <a:rPr lang="en-US" sz="4000" b="1" dirty="0" err="1">
                <a:solidFill>
                  <a:schemeClr val="bg1"/>
                </a:solidFill>
              </a:rPr>
              <a:t>Fx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Hip FX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2503868" y="1424189"/>
            <a:ext cx="7543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07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             Prevention </a:t>
            </a:r>
            <a:r>
              <a:rPr lang="en-US" b="1" dirty="0" err="1">
                <a:solidFill>
                  <a:schemeClr val="bg1"/>
                </a:solidFill>
              </a:rPr>
              <a:t>vs</a:t>
            </a:r>
            <a:r>
              <a:rPr lang="en-US" b="1" dirty="0">
                <a:solidFill>
                  <a:schemeClr val="bg1"/>
                </a:solidFill>
              </a:rPr>
              <a:t> Treatment</a:t>
            </a:r>
            <a:br>
              <a:rPr lang="en-US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752600"/>
            <a:ext cx="8305800" cy="51054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Prevention of further bone loss in subjects who do not have osteoporosis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Prevention of new fracture in patients who already have osteoporosis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2209800" y="1066800"/>
            <a:ext cx="7848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71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70597" y="99942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High Risk </a:t>
            </a:r>
            <a:r>
              <a:rPr lang="en-US" dirty="0" err="1">
                <a:solidFill>
                  <a:schemeClr val="bg1"/>
                </a:solidFill>
              </a:rPr>
              <a:t>vs</a:t>
            </a:r>
            <a:r>
              <a:rPr lang="en-US" dirty="0">
                <a:solidFill>
                  <a:schemeClr val="bg1"/>
                </a:solidFill>
              </a:rPr>
              <a:t> Low risk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987" y="1674018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Osteoporosis with prevalent vertebral </a:t>
            </a:r>
            <a:r>
              <a:rPr lang="en-US" dirty="0" err="1">
                <a:solidFill>
                  <a:schemeClr val="bg1"/>
                </a:solidFill>
              </a:rPr>
              <a:t>Fx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Osteoporosis without  vertebral </a:t>
            </a:r>
            <a:r>
              <a:rPr lang="en-US" dirty="0" err="1">
                <a:solidFill>
                  <a:schemeClr val="bg1"/>
                </a:solidFill>
              </a:rPr>
              <a:t>Fx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Osteopenia without vertebral </a:t>
            </a:r>
            <a:r>
              <a:rPr lang="en-US" dirty="0" err="1">
                <a:solidFill>
                  <a:schemeClr val="bg1"/>
                </a:solidFill>
              </a:rPr>
              <a:t>Fx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885" name="AutoShape 5"/>
          <p:cNvSpPr>
            <a:spLocks noChangeArrowheads="1"/>
          </p:cNvSpPr>
          <p:nvPr/>
        </p:nvSpPr>
        <p:spPr bwMode="auto">
          <a:xfrm rot="10800000">
            <a:off x="9448801" y="1905000"/>
            <a:ext cx="1057275" cy="2971800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9204325" y="3937000"/>
            <a:ext cx="3962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8991600" y="1905000"/>
            <a:ext cx="4395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prstClr val="white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12220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r>
              <a:rPr lang="en-US" dirty="0" smtClean="0">
                <a:solidFill>
                  <a:schemeClr val="bg1"/>
                </a:solidFill>
              </a:rPr>
              <a:t>Guideline </a:t>
            </a:r>
            <a:r>
              <a:rPr lang="en-US" dirty="0">
                <a:solidFill>
                  <a:schemeClr val="bg1"/>
                </a:solidFill>
              </a:rPr>
              <a:t>for </a:t>
            </a:r>
            <a:r>
              <a:rPr lang="en-US" dirty="0">
                <a:solidFill>
                  <a:srgbClr val="FFFF00"/>
                </a:solidFill>
              </a:rPr>
              <a:t>T</a:t>
            </a:r>
            <a:r>
              <a:rPr lang="en-US" dirty="0" smtClean="0">
                <a:solidFill>
                  <a:srgbClr val="FFFF00"/>
                </a:solidFill>
              </a:rPr>
              <a:t>reatment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trials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1992"/>
            <a:ext cx="10515600" cy="435133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Women aged </a:t>
            </a:r>
            <a:r>
              <a:rPr lang="en-US" dirty="0">
                <a:solidFill>
                  <a:schemeClr val="bg1"/>
                </a:solidFill>
              </a:rPr>
              <a:t>60 and </a:t>
            </a:r>
            <a:r>
              <a:rPr lang="en-US" dirty="0" smtClean="0">
                <a:solidFill>
                  <a:schemeClr val="bg1"/>
                </a:solidFill>
              </a:rPr>
              <a:t>older, </a:t>
            </a:r>
            <a:r>
              <a:rPr lang="en-US" dirty="0">
                <a:solidFill>
                  <a:schemeClr val="bg1"/>
                </a:solidFill>
              </a:rPr>
              <a:t>at least five years postmenopausal, who have a lumbar spine T-score -2.0 or below and/or one or more fragility fractures of the </a:t>
            </a:r>
            <a:r>
              <a:rPr lang="en-US" dirty="0" smtClean="0">
                <a:solidFill>
                  <a:schemeClr val="bg1"/>
                </a:solidFill>
              </a:rPr>
              <a:t>spine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Treatment </a:t>
            </a:r>
            <a:r>
              <a:rPr lang="en-US" dirty="0">
                <a:solidFill>
                  <a:schemeClr val="bg1"/>
                </a:solidFill>
              </a:rPr>
              <a:t>studies are done over at least three years and must show at least a trend (p&lt;0.2) in reduction in fracture </a:t>
            </a:r>
            <a:r>
              <a:rPr lang="en-US" dirty="0" smtClean="0">
                <a:solidFill>
                  <a:schemeClr val="bg1"/>
                </a:solidFill>
              </a:rPr>
              <a:t>risk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52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439" y="197700"/>
            <a:ext cx="10515600" cy="1325563"/>
          </a:xfrm>
        </p:spPr>
        <p:txBody>
          <a:bodyPr/>
          <a:lstStyle/>
          <a:p>
            <a:r>
              <a:rPr lang="en-US" dirty="0" smtClean="0"/>
              <a:t>               </a:t>
            </a:r>
            <a:r>
              <a:rPr lang="en-US" dirty="0" smtClean="0">
                <a:solidFill>
                  <a:schemeClr val="bg1"/>
                </a:solidFill>
              </a:rPr>
              <a:t>Guideline for </a:t>
            </a:r>
            <a:r>
              <a:rPr lang="en-US" dirty="0" smtClean="0">
                <a:solidFill>
                  <a:srgbClr val="FFFF00"/>
                </a:solidFill>
              </a:rPr>
              <a:t>Prevention</a:t>
            </a:r>
            <a:r>
              <a:rPr lang="en-US" dirty="0" smtClean="0">
                <a:solidFill>
                  <a:schemeClr val="bg1"/>
                </a:solidFill>
              </a:rPr>
              <a:t> trials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mbulatory </a:t>
            </a:r>
            <a:r>
              <a:rPr lang="en-US" dirty="0">
                <a:solidFill>
                  <a:schemeClr val="bg1"/>
                </a:solidFill>
              </a:rPr>
              <a:t>outpatient women who are one to two years postmenopausal, age 45 or older, and do not have osteoporosis (defined by the US Food and Drug Administration as lumbar spine T-score -2.0 or less and/or one or more fragility fractures of the spine) or </a:t>
            </a:r>
            <a:r>
              <a:rPr lang="en-US" dirty="0" err="1">
                <a:solidFill>
                  <a:schemeClr val="bg1"/>
                </a:solidFill>
              </a:rPr>
              <a:t>ovariectomized</a:t>
            </a:r>
            <a:r>
              <a:rPr lang="en-US" dirty="0">
                <a:solidFill>
                  <a:schemeClr val="bg1"/>
                </a:solidFill>
              </a:rPr>
              <a:t> women with an elevated follicle stimulating hormone (FSH) level and low serum </a:t>
            </a:r>
            <a:r>
              <a:rPr lang="en-US" dirty="0" smtClean="0">
                <a:solidFill>
                  <a:schemeClr val="bg1"/>
                </a:solidFill>
              </a:rPr>
              <a:t>estradiol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Studies should be at least two years duration, randomized, double-blind, placebo-controlled with multiple dosing arms, and of sufficient sample size to evaluate safety and </a:t>
            </a:r>
            <a:r>
              <a:rPr lang="en-US" dirty="0" smtClean="0">
                <a:solidFill>
                  <a:schemeClr val="bg1"/>
                </a:solidFill>
              </a:rPr>
              <a:t>efficacy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Once </a:t>
            </a:r>
            <a:r>
              <a:rPr lang="en-US" dirty="0">
                <a:solidFill>
                  <a:schemeClr val="bg1"/>
                </a:solidFill>
              </a:rPr>
              <a:t>a drug has been shown to reduce fracture risk, then demonstration of preservation or enhancement of BMD is a sufficient efficacy endpoint in a prevention </a:t>
            </a:r>
            <a:r>
              <a:rPr lang="en-US" dirty="0" smtClean="0">
                <a:solidFill>
                  <a:schemeClr val="bg1"/>
                </a:solidFill>
              </a:rPr>
              <a:t>trial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41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97288" y="0"/>
            <a:ext cx="10515600" cy="1325563"/>
          </a:xfrm>
        </p:spPr>
        <p:txBody>
          <a:bodyPr/>
          <a:lstStyle/>
          <a:p>
            <a:r>
              <a:rPr lang="en-US" dirty="0" smtClean="0"/>
              <a:t>                                 </a:t>
            </a:r>
            <a:r>
              <a:rPr lang="en-US" b="1" dirty="0" smtClean="0">
                <a:solidFill>
                  <a:schemeClr val="bg1"/>
                </a:solidFill>
              </a:rPr>
              <a:t>Agenda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1867" y="1651717"/>
            <a:ext cx="88392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</a:rPr>
              <a:t>Introduction                       Dr</a:t>
            </a:r>
            <a:r>
              <a:rPr lang="en-US" dirty="0" smtClean="0">
                <a:solidFill>
                  <a:schemeClr val="bg1"/>
                </a:solidFill>
              </a:rPr>
              <a:t>. Hosseinpanah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Calcium </a:t>
            </a:r>
            <a:r>
              <a:rPr lang="en-US" dirty="0">
                <a:solidFill>
                  <a:schemeClr val="bg1"/>
                </a:solidFill>
              </a:rPr>
              <a:t>and Vitamin D   </a:t>
            </a:r>
            <a:r>
              <a:rPr lang="en-US" dirty="0" smtClean="0">
                <a:solidFill>
                  <a:schemeClr val="bg1"/>
                </a:solidFill>
              </a:rPr>
              <a:t>  Dr.Abdi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Bisphosphonates               Dr.Niroomand</a:t>
            </a:r>
            <a:r>
              <a:rPr lang="en-US" dirty="0" smtClean="0">
                <a:solidFill>
                  <a:schemeClr val="bg1"/>
                </a:solidFill>
              </a:rPr>
              <a:t>                     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FF00"/>
                </a:solidFill>
              </a:rPr>
              <a:t>                                  Break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Denosumab                     Dr. </a:t>
            </a:r>
            <a:r>
              <a:rPr lang="en-US" dirty="0" smtClean="0">
                <a:solidFill>
                  <a:schemeClr val="bg1"/>
                </a:solidFill>
              </a:rPr>
              <a:t>Hosseinpanah</a:t>
            </a:r>
            <a:r>
              <a:rPr lang="en-US" dirty="0" smtClean="0">
                <a:solidFill>
                  <a:schemeClr val="bg1"/>
                </a:solidFill>
              </a:rPr>
              <a:t>                      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</a:rPr>
              <a:t> Anabolic </a:t>
            </a:r>
            <a:r>
              <a:rPr lang="en-US" dirty="0" smtClean="0">
                <a:solidFill>
                  <a:schemeClr val="bg1"/>
                </a:solidFill>
              </a:rPr>
              <a:t>therapy          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Dr</a:t>
            </a:r>
            <a:r>
              <a:rPr lang="en-US" dirty="0" smtClean="0">
                <a:solidFill>
                  <a:schemeClr val="bg1"/>
                </a:solidFill>
              </a:rPr>
              <a:t>. Hashemipoor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</a:rPr>
              <a:t>Case study                                All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7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295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1_Office Theme</vt:lpstr>
      <vt:lpstr>Medical symposium  Treatment of Osteoporosis</vt:lpstr>
      <vt:lpstr>             Outcome Measurement</vt:lpstr>
      <vt:lpstr>                        Type of Fracture</vt:lpstr>
      <vt:lpstr>             Prevention vs Treatment </vt:lpstr>
      <vt:lpstr>High Risk vs Low risk</vt:lpstr>
      <vt:lpstr>         Guideline for Treatment trials</vt:lpstr>
      <vt:lpstr>               Guideline for Prevention trials </vt:lpstr>
      <vt:lpstr>                                 Agenda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5</cp:revision>
  <dcterms:created xsi:type="dcterms:W3CDTF">2018-08-09T01:27:59Z</dcterms:created>
  <dcterms:modified xsi:type="dcterms:W3CDTF">2018-08-09T01:43:23Z</dcterms:modified>
</cp:coreProperties>
</file>