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406" r:id="rId3"/>
    <p:sldId id="333" r:id="rId4"/>
    <p:sldId id="394" r:id="rId5"/>
    <p:sldId id="396" r:id="rId6"/>
    <p:sldId id="395" r:id="rId7"/>
    <p:sldId id="398" r:id="rId8"/>
    <p:sldId id="399" r:id="rId9"/>
    <p:sldId id="392" r:id="rId10"/>
    <p:sldId id="345" r:id="rId11"/>
    <p:sldId id="306" r:id="rId12"/>
    <p:sldId id="388" r:id="rId13"/>
    <p:sldId id="340" r:id="rId14"/>
    <p:sldId id="400" r:id="rId15"/>
    <p:sldId id="402" r:id="rId16"/>
    <p:sldId id="404" r:id="rId17"/>
    <p:sldId id="390" r:id="rId18"/>
    <p:sldId id="343" r:id="rId19"/>
    <p:sldId id="391" r:id="rId20"/>
    <p:sldId id="344" r:id="rId21"/>
    <p:sldId id="403" r:id="rId22"/>
    <p:sldId id="405" r:id="rId23"/>
    <p:sldId id="423" r:id="rId24"/>
    <p:sldId id="424" r:id="rId25"/>
    <p:sldId id="387" r:id="rId26"/>
    <p:sldId id="339" r:id="rId27"/>
    <p:sldId id="308" r:id="rId28"/>
    <p:sldId id="389" r:id="rId29"/>
    <p:sldId id="341" r:id="rId30"/>
    <p:sldId id="342" r:id="rId31"/>
    <p:sldId id="307" r:id="rId32"/>
    <p:sldId id="257" r:id="rId33"/>
    <p:sldId id="258" r:id="rId34"/>
    <p:sldId id="326" r:id="rId35"/>
    <p:sldId id="259" r:id="rId36"/>
    <p:sldId id="260" r:id="rId37"/>
    <p:sldId id="350" r:id="rId38"/>
    <p:sldId id="351" r:id="rId39"/>
    <p:sldId id="263" r:id="rId40"/>
    <p:sldId id="310" r:id="rId41"/>
    <p:sldId id="311" r:id="rId42"/>
    <p:sldId id="393" r:id="rId43"/>
    <p:sldId id="265" r:id="rId44"/>
    <p:sldId id="286" r:id="rId45"/>
    <p:sldId id="407" r:id="rId46"/>
    <p:sldId id="287" r:id="rId47"/>
    <p:sldId id="408" r:id="rId48"/>
    <p:sldId id="409" r:id="rId49"/>
    <p:sldId id="288" r:id="rId50"/>
    <p:sldId id="289" r:id="rId51"/>
    <p:sldId id="410" r:id="rId52"/>
    <p:sldId id="411" r:id="rId53"/>
    <p:sldId id="290" r:id="rId54"/>
    <p:sldId id="291" r:id="rId55"/>
    <p:sldId id="412" r:id="rId56"/>
    <p:sldId id="413" r:id="rId57"/>
    <p:sldId id="425" r:id="rId58"/>
    <p:sldId id="352" r:id="rId59"/>
    <p:sldId id="298" r:id="rId60"/>
    <p:sldId id="309" r:id="rId61"/>
    <p:sldId id="383" r:id="rId62"/>
    <p:sldId id="384" r:id="rId63"/>
    <p:sldId id="385" r:id="rId64"/>
    <p:sldId id="386" r:id="rId65"/>
    <p:sldId id="381" r:id="rId66"/>
    <p:sldId id="382" r:id="rId67"/>
    <p:sldId id="421" r:id="rId68"/>
    <p:sldId id="355" r:id="rId69"/>
    <p:sldId id="356" r:id="rId70"/>
    <p:sldId id="414" r:id="rId71"/>
    <p:sldId id="415" r:id="rId72"/>
    <p:sldId id="416" r:id="rId73"/>
    <p:sldId id="417" r:id="rId74"/>
    <p:sldId id="357" r:id="rId75"/>
    <p:sldId id="266" r:id="rId76"/>
    <p:sldId id="279" r:id="rId77"/>
    <p:sldId id="280" r:id="rId78"/>
    <p:sldId id="281" r:id="rId79"/>
    <p:sldId id="282" r:id="rId80"/>
    <p:sldId id="283" r:id="rId81"/>
    <p:sldId id="285" r:id="rId82"/>
    <p:sldId id="299" r:id="rId83"/>
    <p:sldId id="300" r:id="rId84"/>
    <p:sldId id="301" r:id="rId85"/>
    <p:sldId id="376" r:id="rId86"/>
    <p:sldId id="372" r:id="rId87"/>
    <p:sldId id="269" r:id="rId88"/>
    <p:sldId id="327" r:id="rId89"/>
    <p:sldId id="293" r:id="rId90"/>
    <p:sldId id="292" r:id="rId91"/>
    <p:sldId id="294" r:id="rId92"/>
    <p:sldId id="377" r:id="rId93"/>
    <p:sldId id="378" r:id="rId94"/>
    <p:sldId id="379" r:id="rId95"/>
    <p:sldId id="380" r:id="rId9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8" d="100"/>
          <a:sy n="88" d="100"/>
        </p:scale>
        <p:origin x="-146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191244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1580299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66118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149442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292739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1310451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288280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303313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3393592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8816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792DE-F840-4367-99F6-2C3C81C27F7E}" type="datetimeFigureOut">
              <a:rPr lang="fa-IR" smtClean="0"/>
              <a:pPr/>
              <a:t>1434/03/27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319629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B792DE-F840-4367-99F6-2C3C81C27F7E}" type="datetimeFigureOut">
              <a:rPr lang="fa-IR" smtClean="0"/>
              <a:pPr/>
              <a:t>1434/03/27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122C4F-4357-410A-95D7-BB5D439E0569}" type="slidenum">
              <a:rPr lang="fa-IR" smtClean="0"/>
              <a:pPr/>
              <a:t>‹#›</a:t>
            </a:fld>
            <a:endParaRPr lang="fa-IR"/>
          </a:p>
        </p:txBody>
      </p:sp>
    </p:spTree>
    <p:extLst>
      <p:ext uri="{BB962C8B-B14F-4D97-AF65-F5344CB8AC3E}">
        <p14:creationId xmlns="" xmlns:p14="http://schemas.microsoft.com/office/powerpoint/2010/main" val="264122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9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n-US" b="1" dirty="0" smtClean="0"/>
              <a:t>INVESTIGATION OF LIPID DISORDERS</a:t>
            </a:r>
            <a:endParaRPr lang="fa-IR" b="1" dirty="0"/>
          </a:p>
        </p:txBody>
      </p:sp>
      <p:sp>
        <p:nvSpPr>
          <p:cNvPr id="3" name="Subtitle 2"/>
          <p:cNvSpPr>
            <a:spLocks noGrp="1"/>
          </p:cNvSpPr>
          <p:nvPr>
            <p:ph type="subTitle" idx="1"/>
          </p:nvPr>
        </p:nvSpPr>
        <p:spPr/>
        <p:txBody>
          <a:bodyPr/>
          <a:lstStyle/>
          <a:p>
            <a:pPr rtl="0"/>
            <a:r>
              <a:rPr lang="en-US" b="1" dirty="0" smtClean="0">
                <a:solidFill>
                  <a:srgbClr val="FF0000"/>
                </a:solidFill>
              </a:rPr>
              <a:t>SH. ALAMDARI, MD</a:t>
            </a:r>
          </a:p>
          <a:p>
            <a:pPr rtl="0"/>
            <a:r>
              <a:rPr lang="en-US" b="1" dirty="0" smtClean="0">
                <a:solidFill>
                  <a:srgbClr val="FF0000"/>
                </a:solidFill>
              </a:rPr>
              <a:t>ENDOCRINOLOGIST</a:t>
            </a:r>
          </a:p>
          <a:p>
            <a:pPr rtl="0"/>
            <a:r>
              <a:rPr lang="en-US" b="1" dirty="0" smtClean="0">
                <a:solidFill>
                  <a:srgbClr val="FF0000"/>
                </a:solidFill>
              </a:rPr>
              <a:t>SBMU, RIES</a:t>
            </a:r>
            <a:endParaRPr lang="fa-IR" b="1" dirty="0" smtClean="0">
              <a:solidFill>
                <a:srgbClr val="FF0000"/>
              </a:solidFill>
            </a:endParaRPr>
          </a:p>
        </p:txBody>
      </p:sp>
    </p:spTree>
    <p:extLst>
      <p:ext uri="{BB962C8B-B14F-4D97-AF65-F5344CB8AC3E}">
        <p14:creationId xmlns="" xmlns:p14="http://schemas.microsoft.com/office/powerpoint/2010/main" val="19853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14514"/>
            <a:ext cx="4495800" cy="678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9319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
            <a:ext cx="9144000" cy="5674179"/>
          </a:xfrm>
          <a:prstGeom prst="rect">
            <a:avLst/>
          </a:prstGeom>
          <a:noFill/>
          <a:ln w="9525">
            <a:noFill/>
            <a:miter lim="800000"/>
            <a:headEnd/>
            <a:tailEnd/>
          </a:ln>
          <a:effectLst/>
        </p:spPr>
      </p:pic>
    </p:spTree>
    <p:extLst>
      <p:ext uri="{BB962C8B-B14F-4D97-AF65-F5344CB8AC3E}">
        <p14:creationId xmlns="" xmlns:p14="http://schemas.microsoft.com/office/powerpoint/2010/main" val="319986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LIPEMIA RETINALIS</a:t>
            </a:r>
            <a:endParaRPr lang="fa-IR" b="1" dirty="0">
              <a:solidFill>
                <a:srgbClr val="FF0000"/>
              </a:solidFill>
            </a:endParaRPr>
          </a:p>
        </p:txBody>
      </p:sp>
      <p:sp>
        <p:nvSpPr>
          <p:cNvPr id="3" name="Content Placeholder 2"/>
          <p:cNvSpPr>
            <a:spLocks noGrp="1"/>
          </p:cNvSpPr>
          <p:nvPr>
            <p:ph idx="1"/>
          </p:nvPr>
        </p:nvSpPr>
        <p:spPr/>
        <p:txBody>
          <a:bodyPr/>
          <a:lstStyle/>
          <a:p>
            <a:pPr algn="l" rtl="0"/>
            <a:r>
              <a:rPr lang="en-US" b="1" dirty="0" smtClean="0"/>
              <a:t>OPALESCENCE OF RETINAL ARTERIOLES</a:t>
            </a:r>
          </a:p>
          <a:p>
            <a:pPr algn="l" rtl="0"/>
            <a:r>
              <a:rPr lang="en-US" b="1" dirty="0" smtClean="0"/>
              <a:t>TG &gt; = 2000</a:t>
            </a:r>
            <a:endParaRPr lang="fa-IR" b="1" dirty="0"/>
          </a:p>
        </p:txBody>
      </p:sp>
    </p:spTree>
    <p:extLst>
      <p:ext uri="{BB962C8B-B14F-4D97-AF65-F5344CB8AC3E}">
        <p14:creationId xmlns="" xmlns:p14="http://schemas.microsoft.com/office/powerpoint/2010/main" val="748203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304800"/>
            <a:ext cx="8644944"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0842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آزمایشات بیمار دوم</a:t>
            </a:r>
            <a:endParaRPr lang="fa-IR" b="1" dirty="0"/>
          </a:p>
        </p:txBody>
      </p:sp>
      <p:sp>
        <p:nvSpPr>
          <p:cNvPr id="3" name="Content Placeholder 2"/>
          <p:cNvSpPr>
            <a:spLocks noGrp="1"/>
          </p:cNvSpPr>
          <p:nvPr>
            <p:ph idx="1"/>
          </p:nvPr>
        </p:nvSpPr>
        <p:spPr/>
        <p:txBody>
          <a:bodyPr>
            <a:normAutofit fontScale="77500" lnSpcReduction="20000"/>
          </a:bodyPr>
          <a:lstStyle/>
          <a:p>
            <a:r>
              <a:rPr lang="fa-IR" dirty="0" smtClean="0"/>
              <a:t>زمان بستری: </a:t>
            </a:r>
          </a:p>
          <a:p>
            <a:pPr algn="l" rtl="0"/>
            <a:r>
              <a:rPr lang="en-US" dirty="0" smtClean="0"/>
              <a:t>HDL= 20 mg/dl</a:t>
            </a:r>
          </a:p>
          <a:p>
            <a:pPr algn="l" rtl="0"/>
            <a:r>
              <a:rPr lang="en-US" dirty="0" smtClean="0"/>
              <a:t>TOTAL CHOLESTROL= 500 </a:t>
            </a:r>
            <a:r>
              <a:rPr lang="en-US" dirty="0"/>
              <a:t>mg/dl</a:t>
            </a:r>
          </a:p>
          <a:p>
            <a:pPr algn="l" rtl="0"/>
            <a:r>
              <a:rPr lang="en-US" dirty="0" smtClean="0"/>
              <a:t>TG= 5000 </a:t>
            </a:r>
            <a:r>
              <a:rPr lang="en-US" dirty="0"/>
              <a:t>mg/dl</a:t>
            </a:r>
          </a:p>
          <a:p>
            <a:pPr algn="l" rtl="0"/>
            <a:r>
              <a:rPr lang="en-US" dirty="0" smtClean="0"/>
              <a:t>GLUCOSE= 140 </a:t>
            </a:r>
            <a:r>
              <a:rPr lang="en-US" dirty="0"/>
              <a:t>mg/dl</a:t>
            </a:r>
          </a:p>
          <a:p>
            <a:pPr algn="r"/>
            <a:r>
              <a:rPr lang="fa-IR" dirty="0" smtClean="0"/>
              <a:t>آزمایشات موقع ترخیص بیمار: </a:t>
            </a:r>
          </a:p>
          <a:p>
            <a:pPr algn="l" rtl="0"/>
            <a:r>
              <a:rPr lang="en-US" dirty="0" smtClean="0"/>
              <a:t>HDL= 23 </a:t>
            </a:r>
            <a:r>
              <a:rPr lang="en-US" dirty="0"/>
              <a:t>mg/dl</a:t>
            </a:r>
          </a:p>
          <a:p>
            <a:pPr algn="l" rtl="0"/>
            <a:r>
              <a:rPr lang="en-US" dirty="0" smtClean="0"/>
              <a:t>TOTAL CHOLESTROL= 295 </a:t>
            </a:r>
            <a:r>
              <a:rPr lang="en-US" dirty="0"/>
              <a:t>mg/dl</a:t>
            </a:r>
          </a:p>
          <a:p>
            <a:pPr algn="l" rtl="0"/>
            <a:r>
              <a:rPr lang="en-US" dirty="0" smtClean="0"/>
              <a:t>TG= 978 </a:t>
            </a:r>
            <a:r>
              <a:rPr lang="en-US" dirty="0"/>
              <a:t>mg/dl</a:t>
            </a:r>
          </a:p>
          <a:p>
            <a:pPr algn="l" rtl="0"/>
            <a:r>
              <a:rPr lang="en-US" dirty="0" smtClean="0"/>
              <a:t>GLUCOSE= 132 mg/dl</a:t>
            </a:r>
          </a:p>
          <a:p>
            <a:pPr algn="r"/>
            <a:r>
              <a:rPr lang="fa-IR" dirty="0" smtClean="0"/>
              <a:t>جهت بیمار درزمان ترخیص، رژیم غذایی با کالری و چربی محدود و متفورمین 500 میلی گرم روزانه ترخیص شده است. </a:t>
            </a:r>
            <a:endParaRPr lang="en-US" dirty="0"/>
          </a:p>
        </p:txBody>
      </p:sp>
    </p:spTree>
    <p:extLst>
      <p:ext uri="{BB962C8B-B14F-4D97-AF65-F5344CB8AC3E}">
        <p14:creationId xmlns="" xmlns:p14="http://schemas.microsoft.com/office/powerpoint/2010/main" val="45582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معرفی بیمارسوم </a:t>
            </a:r>
            <a:endParaRPr lang="fa-IR" b="1" dirty="0"/>
          </a:p>
        </p:txBody>
      </p:sp>
      <p:sp>
        <p:nvSpPr>
          <p:cNvPr id="3" name="Content Placeholder 2"/>
          <p:cNvSpPr>
            <a:spLocks noGrp="1"/>
          </p:cNvSpPr>
          <p:nvPr>
            <p:ph idx="1"/>
          </p:nvPr>
        </p:nvSpPr>
        <p:spPr/>
        <p:txBody>
          <a:bodyPr>
            <a:normAutofit fontScale="92500" lnSpcReduction="10000"/>
          </a:bodyPr>
          <a:lstStyle/>
          <a:p>
            <a:r>
              <a:rPr lang="fa-IR" dirty="0" smtClean="0"/>
              <a:t>مرد 56 ساله مراجعه برای درمان اختلال لیپیدی </a:t>
            </a:r>
          </a:p>
          <a:p>
            <a:r>
              <a:rPr lang="fa-IR" dirty="0" smtClean="0"/>
              <a:t>سابقه 15 ساله </a:t>
            </a:r>
            <a:r>
              <a:rPr lang="en-US" dirty="0" smtClean="0"/>
              <a:t>TG, CHOLESTROL</a:t>
            </a:r>
            <a:r>
              <a:rPr lang="fa-IR" dirty="0" smtClean="0"/>
              <a:t> بالا</a:t>
            </a:r>
          </a:p>
          <a:p>
            <a:r>
              <a:rPr lang="fa-IR" dirty="0" smtClean="0"/>
              <a:t>اولین اختلال اختلال کرونری در 49 سالگی و </a:t>
            </a:r>
            <a:r>
              <a:rPr lang="en-US" dirty="0" smtClean="0"/>
              <a:t>CABG</a:t>
            </a:r>
            <a:r>
              <a:rPr lang="fa-IR" dirty="0" smtClean="0"/>
              <a:t> در 54 سالگی</a:t>
            </a:r>
          </a:p>
          <a:p>
            <a:r>
              <a:rPr lang="fa-IR" dirty="0" smtClean="0"/>
              <a:t>سابقه داروهای مختلف دارد ولی در 18 ماه گذشته هیچ دارویی برای درمان اختلالات لیپیدی مصرف نکرده است. </a:t>
            </a:r>
          </a:p>
          <a:p>
            <a:r>
              <a:rPr lang="fa-IR" dirty="0" smtClean="0"/>
              <a:t>دوبرادر بزرگتر او مشکل قلبی نداشته اند و پدرو مادر اوهم دردهه هفتم زندگی به دلیل کانسر فوت شده اند. </a:t>
            </a:r>
          </a:p>
          <a:p>
            <a:r>
              <a:rPr lang="fa-IR" dirty="0" smtClean="0"/>
              <a:t>سیگار را نه سال قبل ترک کرده است. </a:t>
            </a:r>
          </a:p>
          <a:p>
            <a:endParaRPr lang="fa-IR" dirty="0"/>
          </a:p>
        </p:txBody>
      </p:sp>
    </p:spTree>
    <p:extLst>
      <p:ext uri="{BB962C8B-B14F-4D97-AF65-F5344CB8AC3E}">
        <p14:creationId xmlns="" xmlns:p14="http://schemas.microsoft.com/office/powerpoint/2010/main" val="303830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a:t>معرفی </a:t>
            </a:r>
            <a:r>
              <a:rPr lang="fa-IR" b="1" dirty="0" smtClean="0"/>
              <a:t>بیمارسوم</a:t>
            </a:r>
            <a:endParaRPr lang="fa-IR" b="1" dirty="0"/>
          </a:p>
        </p:txBody>
      </p:sp>
      <p:sp>
        <p:nvSpPr>
          <p:cNvPr id="3" name="Content Placeholder 2"/>
          <p:cNvSpPr>
            <a:spLocks noGrp="1"/>
          </p:cNvSpPr>
          <p:nvPr>
            <p:ph idx="1"/>
          </p:nvPr>
        </p:nvSpPr>
        <p:spPr/>
        <p:txBody>
          <a:bodyPr/>
          <a:lstStyle/>
          <a:p>
            <a:r>
              <a:rPr lang="en-US" dirty="0"/>
              <a:t>BMI</a:t>
            </a:r>
            <a:r>
              <a:rPr lang="fa-IR" dirty="0"/>
              <a:t> 29 و دور کمر 100 سانتی متر (40 اینچ) دارد. </a:t>
            </a:r>
          </a:p>
          <a:p>
            <a:r>
              <a:rPr lang="fa-IR" dirty="0"/>
              <a:t>فشارخون 126 روی 81 میلی متر جیوه دارد. </a:t>
            </a:r>
          </a:p>
          <a:p>
            <a:r>
              <a:rPr lang="fa-IR" dirty="0"/>
              <a:t>آرکوس قرنیه واضح دارد. تیروئید قابل لمس ولی بدون گره یا بزرگی دارد. معاینه قفسه سینه وشکم نرمال است. </a:t>
            </a:r>
          </a:p>
          <a:p>
            <a:r>
              <a:rPr lang="fa-IR" dirty="0"/>
              <a:t>ندول های آرنج و نارنجی شدن چین های کف دست </a:t>
            </a:r>
            <a:r>
              <a:rPr lang="fa-IR" dirty="0" smtClean="0"/>
              <a:t>دارد. </a:t>
            </a:r>
            <a:endParaRPr lang="fa-IR" dirty="0"/>
          </a:p>
        </p:txBody>
      </p:sp>
    </p:spTree>
    <p:extLst>
      <p:ext uri="{BB962C8B-B14F-4D97-AF65-F5344CB8AC3E}">
        <p14:creationId xmlns="" xmlns:p14="http://schemas.microsoft.com/office/powerpoint/2010/main" val="1083928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smtClean="0">
                <a:solidFill>
                  <a:srgbClr val="FF0000"/>
                </a:solidFill>
              </a:rPr>
              <a:t>TUBESROUS OR TUBEROERUPTIVE XANTHOMAS</a:t>
            </a:r>
            <a:endParaRPr lang="fa-IR" b="1" dirty="0">
              <a:solidFill>
                <a:srgbClr val="FF0000"/>
              </a:solidFill>
            </a:endParaRPr>
          </a:p>
        </p:txBody>
      </p:sp>
      <p:sp>
        <p:nvSpPr>
          <p:cNvPr id="3" name="Content Placeholder 2"/>
          <p:cNvSpPr>
            <a:spLocks noGrp="1"/>
          </p:cNvSpPr>
          <p:nvPr>
            <p:ph idx="1"/>
          </p:nvPr>
        </p:nvSpPr>
        <p:spPr/>
        <p:txBody>
          <a:bodyPr/>
          <a:lstStyle/>
          <a:p>
            <a:pPr algn="l" rtl="0"/>
            <a:r>
              <a:rPr lang="en-US" b="1" dirty="0" smtClean="0"/>
              <a:t>AREAS SUSCEPTIBLE TO TRAUMA</a:t>
            </a:r>
          </a:p>
          <a:p>
            <a:pPr algn="l" rtl="0"/>
            <a:r>
              <a:rPr lang="en-US" b="1" dirty="0" smtClean="0"/>
              <a:t>ELBOWS AND KNEES</a:t>
            </a:r>
          </a:p>
          <a:p>
            <a:pPr algn="l" rtl="0"/>
            <a:r>
              <a:rPr lang="en-US" b="1" dirty="0"/>
              <a:t>FH, </a:t>
            </a:r>
            <a:r>
              <a:rPr lang="en-US" b="1" dirty="0" smtClean="0"/>
              <a:t>DBL</a:t>
            </a:r>
            <a:endParaRPr lang="fa-IR" b="1" dirty="0"/>
          </a:p>
        </p:txBody>
      </p:sp>
    </p:spTree>
    <p:extLst>
      <p:ext uri="{BB962C8B-B14F-4D97-AF65-F5344CB8AC3E}">
        <p14:creationId xmlns="" xmlns:p14="http://schemas.microsoft.com/office/powerpoint/2010/main" val="318285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18143"/>
            <a:ext cx="4419600" cy="67926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62660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PALMAR XANTHOMAS</a:t>
            </a:r>
            <a:endParaRPr lang="fa-IR" b="1" dirty="0">
              <a:solidFill>
                <a:srgbClr val="FF0000"/>
              </a:solidFill>
            </a:endParaRPr>
          </a:p>
        </p:txBody>
      </p:sp>
      <p:sp>
        <p:nvSpPr>
          <p:cNvPr id="3" name="Content Placeholder 2"/>
          <p:cNvSpPr>
            <a:spLocks noGrp="1"/>
          </p:cNvSpPr>
          <p:nvPr>
            <p:ph idx="1"/>
          </p:nvPr>
        </p:nvSpPr>
        <p:spPr/>
        <p:txBody>
          <a:bodyPr/>
          <a:lstStyle/>
          <a:p>
            <a:pPr algn="l" rtl="0"/>
            <a:r>
              <a:rPr lang="en-US" b="1" dirty="0" smtClean="0"/>
              <a:t>PALMAR AND DIGITAL CREASES OF HANDS</a:t>
            </a:r>
          </a:p>
          <a:p>
            <a:pPr algn="l" rtl="0"/>
            <a:r>
              <a:rPr lang="en-US" b="1" dirty="0" smtClean="0"/>
              <a:t>ALMOST PATHOGNOMONIC FOR DBL </a:t>
            </a:r>
            <a:endParaRPr lang="fa-IR" b="1" dirty="0"/>
          </a:p>
        </p:txBody>
      </p:sp>
    </p:spTree>
    <p:extLst>
      <p:ext uri="{BB962C8B-B14F-4D97-AF65-F5344CB8AC3E}">
        <p14:creationId xmlns="" xmlns:p14="http://schemas.microsoft.com/office/powerpoint/2010/main" val="243242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TITLES </a:t>
            </a:r>
            <a:endParaRPr lang="fa-IR" b="1" dirty="0">
              <a:solidFill>
                <a:srgbClr val="FF0000"/>
              </a:solidFill>
            </a:endParaRPr>
          </a:p>
        </p:txBody>
      </p:sp>
      <p:sp>
        <p:nvSpPr>
          <p:cNvPr id="3" name="Content Placeholder 2"/>
          <p:cNvSpPr>
            <a:spLocks noGrp="1"/>
          </p:cNvSpPr>
          <p:nvPr>
            <p:ph idx="1"/>
          </p:nvPr>
        </p:nvSpPr>
        <p:spPr/>
        <p:txBody>
          <a:bodyPr/>
          <a:lstStyle/>
          <a:p>
            <a:pPr algn="l" rtl="0"/>
            <a:r>
              <a:rPr lang="en-US" b="1" dirty="0" smtClean="0"/>
              <a:t>WHAT ARE THE </a:t>
            </a:r>
            <a:r>
              <a:rPr lang="en-US" b="1" dirty="0" smtClean="0">
                <a:solidFill>
                  <a:srgbClr val="FF0000"/>
                </a:solidFill>
              </a:rPr>
              <a:t>SCENARIOS</a:t>
            </a:r>
            <a:r>
              <a:rPr lang="en-US" b="1" dirty="0" smtClean="0"/>
              <a:t>?  </a:t>
            </a:r>
          </a:p>
          <a:p>
            <a:pPr algn="l" rtl="0"/>
            <a:r>
              <a:rPr lang="en-US" b="1" dirty="0" smtClean="0"/>
              <a:t>HOW TO </a:t>
            </a:r>
            <a:r>
              <a:rPr lang="en-US" b="1" dirty="0" smtClean="0">
                <a:solidFill>
                  <a:srgbClr val="FF0000"/>
                </a:solidFill>
              </a:rPr>
              <a:t>INVESTIGATE</a:t>
            </a:r>
            <a:r>
              <a:rPr lang="en-US" b="1" dirty="0" smtClean="0"/>
              <a:t>? </a:t>
            </a:r>
          </a:p>
          <a:p>
            <a:pPr algn="l" rtl="0"/>
            <a:r>
              <a:rPr lang="en-US" b="1" dirty="0" smtClean="0"/>
              <a:t>HOW TO </a:t>
            </a:r>
            <a:r>
              <a:rPr lang="en-US" b="1" dirty="0" smtClean="0">
                <a:solidFill>
                  <a:srgbClr val="FF0000"/>
                </a:solidFill>
              </a:rPr>
              <a:t>APPROACH</a:t>
            </a:r>
            <a:r>
              <a:rPr lang="en-US" b="1" dirty="0" smtClean="0"/>
              <a:t>? </a:t>
            </a:r>
            <a:endParaRPr lang="fa-IR" b="1" dirty="0"/>
          </a:p>
        </p:txBody>
      </p:sp>
    </p:spTree>
    <p:extLst>
      <p:ext uri="{BB962C8B-B14F-4D97-AF65-F5344CB8AC3E}">
        <p14:creationId xmlns="" xmlns:p14="http://schemas.microsoft.com/office/powerpoint/2010/main" val="4011350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37667"/>
            <a:ext cx="4495800" cy="6820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34581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52399"/>
            <a:ext cx="8991600" cy="6696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259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آزمایشات بیمار سوم </a:t>
            </a:r>
            <a:endParaRPr lang="fa-IR" dirty="0"/>
          </a:p>
        </p:txBody>
      </p:sp>
      <p:sp>
        <p:nvSpPr>
          <p:cNvPr id="3" name="Content Placeholder 2"/>
          <p:cNvSpPr>
            <a:spLocks noGrp="1"/>
          </p:cNvSpPr>
          <p:nvPr>
            <p:ph idx="1"/>
          </p:nvPr>
        </p:nvSpPr>
        <p:spPr/>
        <p:txBody>
          <a:bodyPr/>
          <a:lstStyle/>
          <a:p>
            <a:pPr algn="l" rtl="0"/>
            <a:r>
              <a:rPr lang="en-US" dirty="0" smtClean="0"/>
              <a:t>TOTAL CHOLESTROL= 455</a:t>
            </a:r>
          </a:p>
          <a:p>
            <a:pPr algn="l" rtl="0"/>
            <a:r>
              <a:rPr lang="en-US" dirty="0" smtClean="0"/>
              <a:t>TG= 525</a:t>
            </a:r>
          </a:p>
          <a:p>
            <a:pPr algn="l" rtl="0"/>
            <a:r>
              <a:rPr lang="en-US" dirty="0" smtClean="0"/>
              <a:t>HDL= 35</a:t>
            </a:r>
          </a:p>
          <a:p>
            <a:pPr algn="l" rtl="0"/>
            <a:r>
              <a:rPr lang="en-US" dirty="0" smtClean="0"/>
              <a:t>LDL= 54</a:t>
            </a:r>
          </a:p>
          <a:p>
            <a:pPr algn="l" rtl="0"/>
            <a:r>
              <a:rPr lang="en-US" dirty="0" smtClean="0"/>
              <a:t>VLDL= 365</a:t>
            </a:r>
          </a:p>
        </p:txBody>
      </p:sp>
    </p:spTree>
    <p:extLst>
      <p:ext uri="{BB962C8B-B14F-4D97-AF65-F5344CB8AC3E}">
        <p14:creationId xmlns="" xmlns:p14="http://schemas.microsoft.com/office/powerpoint/2010/main" val="3936789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معرفی </a:t>
            </a:r>
            <a:r>
              <a:rPr lang="fa-IR" b="1" dirty="0" smtClean="0"/>
              <a:t>بیمارچهارم</a:t>
            </a:r>
            <a:endParaRPr lang="fa-IR" b="1" dirty="0"/>
          </a:p>
        </p:txBody>
      </p:sp>
      <p:sp>
        <p:nvSpPr>
          <p:cNvPr id="3" name="Content Placeholder 2"/>
          <p:cNvSpPr>
            <a:spLocks noGrp="1"/>
          </p:cNvSpPr>
          <p:nvPr>
            <p:ph idx="1"/>
          </p:nvPr>
        </p:nvSpPr>
        <p:spPr/>
        <p:txBody>
          <a:bodyPr>
            <a:normAutofit fontScale="92500"/>
          </a:bodyPr>
          <a:lstStyle/>
          <a:p>
            <a:r>
              <a:rPr lang="fa-IR" dirty="0" smtClean="0"/>
              <a:t>خانم 58 ساله جهت درمان هیپرکلسترولمی ارجاع شده است. </a:t>
            </a:r>
          </a:p>
          <a:p>
            <a:r>
              <a:rPr lang="fa-IR" dirty="0" smtClean="0"/>
              <a:t>سابقه بیماری کرونری ندارد. سابقه فامیلی بیماری کرونری هم منفی است. فرزندان او هم مشکلی از نظر اختلالات لیپیدی ندارند. </a:t>
            </a:r>
          </a:p>
          <a:p>
            <a:r>
              <a:rPr lang="fa-IR" dirty="0" smtClean="0"/>
              <a:t>سیگارمصرف نمی کند و دارویی نیز مصرف نمی کند. </a:t>
            </a:r>
          </a:p>
          <a:p>
            <a:r>
              <a:rPr lang="fa-IR" dirty="0" smtClean="0"/>
              <a:t>فشار خون 148 روی 93 میلی متر جیوه و </a:t>
            </a:r>
            <a:r>
              <a:rPr lang="en-US" dirty="0" smtClean="0"/>
              <a:t>BMI</a:t>
            </a:r>
            <a:r>
              <a:rPr lang="fa-IR" dirty="0" smtClean="0"/>
              <a:t> معادل 24.9</a:t>
            </a:r>
          </a:p>
          <a:p>
            <a:r>
              <a:rPr lang="fa-IR" dirty="0" smtClean="0"/>
              <a:t>معاینات نرمال و آزمایشات قند ناشتا و </a:t>
            </a:r>
            <a:r>
              <a:rPr lang="en-US" dirty="0" smtClean="0"/>
              <a:t>TSH</a:t>
            </a:r>
            <a:r>
              <a:rPr lang="fa-IR" dirty="0" smtClean="0"/>
              <a:t> و کارکرد کلیه نرمال </a:t>
            </a:r>
          </a:p>
          <a:p>
            <a:endParaRPr lang="fa-IR" dirty="0"/>
          </a:p>
        </p:txBody>
      </p:sp>
    </p:spTree>
    <p:extLst>
      <p:ext uri="{BB962C8B-B14F-4D97-AF65-F5344CB8AC3E}">
        <p14:creationId xmlns="" xmlns:p14="http://schemas.microsoft.com/office/powerpoint/2010/main" val="187417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آزمایشات بیمار چهارم </a:t>
            </a:r>
            <a:endParaRPr lang="fa-IR" b="1" dirty="0"/>
          </a:p>
        </p:txBody>
      </p:sp>
      <p:sp>
        <p:nvSpPr>
          <p:cNvPr id="3" name="Content Placeholder 2"/>
          <p:cNvSpPr>
            <a:spLocks noGrp="1"/>
          </p:cNvSpPr>
          <p:nvPr>
            <p:ph idx="1"/>
          </p:nvPr>
        </p:nvSpPr>
        <p:spPr/>
        <p:txBody>
          <a:bodyPr/>
          <a:lstStyle/>
          <a:p>
            <a:pPr algn="l" rtl="0"/>
            <a:r>
              <a:rPr lang="en-US" dirty="0" smtClean="0"/>
              <a:t>TOTAL CHOLESTROL= 238 mg/dl</a:t>
            </a:r>
          </a:p>
          <a:p>
            <a:pPr algn="l" rtl="0"/>
            <a:r>
              <a:rPr lang="en-US" dirty="0" smtClean="0"/>
              <a:t>TG= 125 </a:t>
            </a:r>
            <a:r>
              <a:rPr lang="en-US" dirty="0"/>
              <a:t>mg/dl</a:t>
            </a:r>
          </a:p>
          <a:p>
            <a:pPr algn="l" rtl="0"/>
            <a:r>
              <a:rPr lang="en-US" dirty="0" smtClean="0"/>
              <a:t>LDL= 108 </a:t>
            </a:r>
            <a:r>
              <a:rPr lang="en-US" dirty="0"/>
              <a:t>mg/dl</a:t>
            </a:r>
          </a:p>
          <a:p>
            <a:pPr algn="l" rtl="0"/>
            <a:r>
              <a:rPr lang="en-US" dirty="0" smtClean="0"/>
              <a:t>HDL= 102 mg/dl</a:t>
            </a:r>
            <a:endParaRPr lang="en-US" dirty="0"/>
          </a:p>
        </p:txBody>
      </p:sp>
    </p:spTree>
    <p:extLst>
      <p:ext uri="{BB962C8B-B14F-4D97-AF65-F5344CB8AC3E}">
        <p14:creationId xmlns="" xmlns:p14="http://schemas.microsoft.com/office/powerpoint/2010/main" val="83397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XANTHELASMAS</a:t>
            </a:r>
            <a:endParaRPr lang="fa-IR" b="1" dirty="0">
              <a:solidFill>
                <a:srgbClr val="FF0000"/>
              </a:solidFill>
            </a:endParaRPr>
          </a:p>
        </p:txBody>
      </p:sp>
      <p:sp>
        <p:nvSpPr>
          <p:cNvPr id="3" name="Content Placeholder 2"/>
          <p:cNvSpPr>
            <a:spLocks noGrp="1"/>
          </p:cNvSpPr>
          <p:nvPr>
            <p:ph idx="1"/>
          </p:nvPr>
        </p:nvSpPr>
        <p:spPr/>
        <p:txBody>
          <a:bodyPr/>
          <a:lstStyle/>
          <a:p>
            <a:pPr algn="l" rtl="0"/>
            <a:r>
              <a:rPr lang="en-US" b="1" dirty="0" smtClean="0"/>
              <a:t>A TYPE OF XANTHOMA</a:t>
            </a:r>
          </a:p>
          <a:p>
            <a:pPr algn="l" rtl="0"/>
            <a:r>
              <a:rPr lang="en-US" b="1" dirty="0" smtClean="0"/>
              <a:t>RAISED YELLOWISH MACULES</a:t>
            </a:r>
          </a:p>
          <a:p>
            <a:pPr algn="l" rtl="0"/>
            <a:r>
              <a:rPr lang="en-US" b="1" dirty="0" smtClean="0"/>
              <a:t>AROUND MEDIAL CANTHUSMAY EXTEND TO THE EYELIDS </a:t>
            </a:r>
          </a:p>
          <a:p>
            <a:pPr algn="l" rtl="0"/>
            <a:r>
              <a:rPr lang="en-US" b="1" dirty="0" smtClean="0"/>
              <a:t>MAY BE NL</a:t>
            </a:r>
          </a:p>
          <a:p>
            <a:pPr algn="l" rtl="0"/>
            <a:r>
              <a:rPr lang="en-US" b="1" dirty="0" smtClean="0"/>
              <a:t>FH, FDB100, DBL</a:t>
            </a:r>
          </a:p>
          <a:p>
            <a:pPr algn="l" rtl="0"/>
            <a:r>
              <a:rPr lang="en-US" b="1" dirty="0" smtClean="0"/>
              <a:t>DISAPPEAR WITH CHOLESTROL LOWERING</a:t>
            </a:r>
            <a:endParaRPr lang="fa-IR" dirty="0"/>
          </a:p>
        </p:txBody>
      </p:sp>
    </p:spTree>
    <p:extLst>
      <p:ext uri="{BB962C8B-B14F-4D97-AF65-F5344CB8AC3E}">
        <p14:creationId xmlns="" xmlns:p14="http://schemas.microsoft.com/office/powerpoint/2010/main" val="301717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304800"/>
            <a:ext cx="8532702" cy="571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179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9130198" cy="4267200"/>
          </a:xfrm>
          <a:prstGeom prst="rect">
            <a:avLst/>
          </a:prstGeom>
          <a:noFill/>
          <a:ln w="9525">
            <a:noFill/>
            <a:miter lim="800000"/>
            <a:headEnd/>
            <a:tailEnd/>
          </a:ln>
          <a:effectLst/>
        </p:spPr>
      </p:pic>
    </p:spTree>
    <p:extLst>
      <p:ext uri="{BB962C8B-B14F-4D97-AF65-F5344CB8AC3E}">
        <p14:creationId xmlns="" xmlns:p14="http://schemas.microsoft.com/office/powerpoint/2010/main" val="743665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TENDON XANTHOMAS</a:t>
            </a:r>
            <a:endParaRPr lang="fa-IR" b="1" dirty="0">
              <a:solidFill>
                <a:srgbClr val="FF0000"/>
              </a:solidFill>
            </a:endParaRPr>
          </a:p>
        </p:txBody>
      </p:sp>
      <p:sp>
        <p:nvSpPr>
          <p:cNvPr id="3" name="Content Placeholder 2"/>
          <p:cNvSpPr>
            <a:spLocks noGrp="1"/>
          </p:cNvSpPr>
          <p:nvPr>
            <p:ph idx="1"/>
          </p:nvPr>
        </p:nvSpPr>
        <p:spPr/>
        <p:txBody>
          <a:bodyPr/>
          <a:lstStyle/>
          <a:p>
            <a:pPr algn="l" rtl="0"/>
            <a:r>
              <a:rPr lang="en-US" b="1" dirty="0" smtClean="0"/>
              <a:t>NODULAR DEPOSITS OF CHOLESTROL IN MACROPHAGES</a:t>
            </a:r>
          </a:p>
          <a:p>
            <a:pPr algn="l" rtl="0"/>
            <a:r>
              <a:rPr lang="en-US" b="1" dirty="0" smtClean="0"/>
              <a:t>ACHILLES</a:t>
            </a:r>
          </a:p>
          <a:p>
            <a:pPr algn="l" rtl="0"/>
            <a:r>
              <a:rPr lang="en-US" b="1" dirty="0" smtClean="0"/>
              <a:t>EXTENSOR TENDONS OF HANDS, KNEES AND ELBOWS</a:t>
            </a:r>
          </a:p>
          <a:p>
            <a:pPr algn="l" rtl="0"/>
            <a:r>
              <a:rPr lang="en-US" b="1" dirty="0"/>
              <a:t>FH, FDB100, DBL</a:t>
            </a:r>
          </a:p>
          <a:p>
            <a:pPr algn="l" rtl="0"/>
            <a:endParaRPr lang="en-US" dirty="0" smtClean="0"/>
          </a:p>
          <a:p>
            <a:pPr algn="l" rtl="0"/>
            <a:endParaRPr lang="fa-IR" dirty="0"/>
          </a:p>
        </p:txBody>
      </p:sp>
    </p:spTree>
    <p:extLst>
      <p:ext uri="{BB962C8B-B14F-4D97-AF65-F5344CB8AC3E}">
        <p14:creationId xmlns="" xmlns:p14="http://schemas.microsoft.com/office/powerpoint/2010/main" val="4021689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457200"/>
            <a:ext cx="8671434" cy="586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0566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rtl="0"/>
            <a:r>
              <a:rPr lang="en-US" b="1" dirty="0" smtClean="0"/>
              <a:t>Initial Evaluation</a:t>
            </a:r>
            <a:endParaRPr lang="fa-IR" b="1" dirty="0"/>
          </a:p>
        </p:txBody>
      </p:sp>
      <p:sp>
        <p:nvSpPr>
          <p:cNvPr id="5" name="Content Placeholder 4"/>
          <p:cNvSpPr>
            <a:spLocks noGrp="1"/>
          </p:cNvSpPr>
          <p:nvPr>
            <p:ph idx="1"/>
          </p:nvPr>
        </p:nvSpPr>
        <p:spPr/>
        <p:txBody>
          <a:bodyPr/>
          <a:lstStyle/>
          <a:p>
            <a:pPr algn="l" rtl="0"/>
            <a:r>
              <a:rPr lang="en-US" b="1" dirty="0" smtClean="0"/>
              <a:t>History</a:t>
            </a:r>
          </a:p>
          <a:p>
            <a:pPr algn="l" rtl="0"/>
            <a:r>
              <a:rPr lang="en-US" b="1" dirty="0" smtClean="0"/>
              <a:t>Physical Exam </a:t>
            </a:r>
          </a:p>
          <a:p>
            <a:pPr algn="l" rtl="0"/>
            <a:r>
              <a:rPr lang="en-US" b="1" dirty="0" smtClean="0"/>
              <a:t>CHD Risk factors</a:t>
            </a:r>
            <a:endParaRPr lang="fa-IR" b="1" dirty="0"/>
          </a:p>
        </p:txBody>
      </p:sp>
    </p:spTree>
    <p:extLst>
      <p:ext uri="{BB962C8B-B14F-4D97-AF65-F5344CB8AC3E}">
        <p14:creationId xmlns="" xmlns:p14="http://schemas.microsoft.com/office/powerpoint/2010/main" val="2965523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478971"/>
            <a:ext cx="8614611" cy="579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422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8839200" cy="6454856"/>
          </a:xfrm>
          <a:prstGeom prst="rect">
            <a:avLst/>
          </a:prstGeom>
          <a:noFill/>
          <a:ln w="9525">
            <a:noFill/>
            <a:miter lim="800000"/>
            <a:headEnd/>
            <a:tailEnd/>
          </a:ln>
          <a:effectLst/>
        </p:spPr>
      </p:pic>
    </p:spTree>
    <p:extLst>
      <p:ext uri="{BB962C8B-B14F-4D97-AF65-F5344CB8AC3E}">
        <p14:creationId xmlns="" xmlns:p14="http://schemas.microsoft.com/office/powerpoint/2010/main" val="3802699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effectLst/>
              </a:rPr>
              <a:t>Screening</a:t>
            </a:r>
            <a:endParaRPr lang="en-US" b="1" dirty="0">
              <a:effectLst/>
            </a:endParaRPr>
          </a:p>
        </p:txBody>
      </p:sp>
      <p:sp>
        <p:nvSpPr>
          <p:cNvPr id="3" name="Content Placeholder 2"/>
          <p:cNvSpPr>
            <a:spLocks noGrp="1"/>
          </p:cNvSpPr>
          <p:nvPr>
            <p:ph idx="1"/>
          </p:nvPr>
        </p:nvSpPr>
        <p:spPr/>
        <p:txBody>
          <a:bodyPr>
            <a:normAutofit/>
          </a:bodyPr>
          <a:lstStyle/>
          <a:p>
            <a:pPr algn="l" rtl="0"/>
            <a:r>
              <a:rPr lang="en-US" dirty="0" smtClean="0">
                <a:effectLst/>
              </a:rPr>
              <a:t>Guidelines for the screening and management of lipid disorders have been provided by an expert Adult Treatment Panel (ATP) convened by the National Cholesterol Education Program (NCEP) of the National Heart, Lung, and Blood Institute. </a:t>
            </a:r>
          </a:p>
        </p:txBody>
      </p:sp>
    </p:spTree>
    <p:extLst>
      <p:ext uri="{BB962C8B-B14F-4D97-AF65-F5344CB8AC3E}">
        <p14:creationId xmlns="" xmlns:p14="http://schemas.microsoft.com/office/powerpoint/2010/main" val="1130912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t>NCEP ATPIII</a:t>
            </a:r>
            <a:endParaRPr lang="fa-IR" b="1" dirty="0"/>
          </a:p>
        </p:txBody>
      </p:sp>
      <p:sp>
        <p:nvSpPr>
          <p:cNvPr id="3" name="Content Placeholder 2"/>
          <p:cNvSpPr>
            <a:spLocks noGrp="1"/>
          </p:cNvSpPr>
          <p:nvPr>
            <p:ph idx="1"/>
          </p:nvPr>
        </p:nvSpPr>
        <p:spPr/>
        <p:txBody>
          <a:bodyPr>
            <a:normAutofit/>
          </a:bodyPr>
          <a:lstStyle/>
          <a:p>
            <a:pPr algn="l" rtl="0"/>
            <a:r>
              <a:rPr lang="en-US" dirty="0" smtClean="0">
                <a:effectLst/>
              </a:rPr>
              <a:t>The NCEP ATPIII guidelines published in 2001 recommend that </a:t>
            </a:r>
            <a:r>
              <a:rPr lang="en-US" dirty="0" smtClean="0">
                <a:solidFill>
                  <a:srgbClr val="FF0000"/>
                </a:solidFill>
                <a:effectLst/>
              </a:rPr>
              <a:t>all adults older than age 20 years should have plasma levels of cholesterol, triglyceride, LDL-C, and HDL-C measured after a 12-hour overnight fast</a:t>
            </a:r>
            <a:r>
              <a:rPr lang="en-US" dirty="0" smtClean="0">
                <a:effectLst/>
              </a:rPr>
              <a:t>. </a:t>
            </a:r>
          </a:p>
        </p:txBody>
      </p:sp>
    </p:spTree>
    <p:extLst>
      <p:ext uri="{BB962C8B-B14F-4D97-AF65-F5344CB8AC3E}">
        <p14:creationId xmlns="" xmlns:p14="http://schemas.microsoft.com/office/powerpoint/2010/main" val="2298895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rtl="0"/>
            <a:r>
              <a:rPr lang="en-US" sz="7200" b="1" dirty="0" smtClean="0">
                <a:solidFill>
                  <a:srgbClr val="FF0000"/>
                </a:solidFill>
              </a:rPr>
              <a:t>INVESTIGATION</a:t>
            </a:r>
            <a:endParaRPr lang="fa-IR" sz="7200" dirty="0"/>
          </a:p>
        </p:txBody>
      </p:sp>
    </p:spTree>
    <p:extLst>
      <p:ext uri="{BB962C8B-B14F-4D97-AF65-F5344CB8AC3E}">
        <p14:creationId xmlns="" xmlns:p14="http://schemas.microsoft.com/office/powerpoint/2010/main" val="1835845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LIPID PANEL</a:t>
            </a:r>
            <a:endParaRPr lang="fa-IR" b="1" dirty="0"/>
          </a:p>
        </p:txBody>
      </p:sp>
      <p:sp>
        <p:nvSpPr>
          <p:cNvPr id="3" name="Content Placeholder 2"/>
          <p:cNvSpPr>
            <a:spLocks noGrp="1"/>
          </p:cNvSpPr>
          <p:nvPr>
            <p:ph idx="1"/>
          </p:nvPr>
        </p:nvSpPr>
        <p:spPr/>
        <p:txBody>
          <a:bodyPr/>
          <a:lstStyle/>
          <a:p>
            <a:pPr algn="l" rtl="0"/>
            <a:r>
              <a:rPr lang="en-US" dirty="0" smtClean="0">
                <a:effectLst/>
              </a:rPr>
              <a:t>In most clinical laboratories, </a:t>
            </a:r>
            <a:r>
              <a:rPr lang="en-US" dirty="0" smtClean="0">
                <a:solidFill>
                  <a:srgbClr val="FF0000"/>
                </a:solidFill>
                <a:effectLst/>
              </a:rPr>
              <a:t>the total cholesterol and triglycerides in the plasma are measured enzymatically</a:t>
            </a:r>
            <a:r>
              <a:rPr lang="en-US" dirty="0" smtClean="0">
                <a:effectLst/>
              </a:rPr>
              <a:t>, and </a:t>
            </a:r>
          </a:p>
          <a:p>
            <a:pPr algn="l" rtl="0"/>
            <a:r>
              <a:rPr lang="en-US" dirty="0" smtClean="0">
                <a:effectLst/>
              </a:rPr>
              <a:t>then the cholesterol in the supernatant is measured </a:t>
            </a:r>
            <a:r>
              <a:rPr lang="en-US" dirty="0" smtClean="0">
                <a:solidFill>
                  <a:srgbClr val="FF0000"/>
                </a:solidFill>
                <a:effectLst/>
              </a:rPr>
              <a:t>after precipitation of </a:t>
            </a:r>
            <a:r>
              <a:rPr lang="en-US" dirty="0" err="1" smtClean="0">
                <a:solidFill>
                  <a:srgbClr val="FF0000"/>
                </a:solidFill>
                <a:effectLst/>
              </a:rPr>
              <a:t>apoB</a:t>
            </a:r>
            <a:r>
              <a:rPr lang="en-US" dirty="0" smtClean="0">
                <a:solidFill>
                  <a:srgbClr val="FF0000"/>
                </a:solidFill>
                <a:effectLst/>
              </a:rPr>
              <a:t>-containing lipoproteins to determine the HDL-C.</a:t>
            </a:r>
            <a:endParaRPr lang="fa-IR" dirty="0" smtClean="0">
              <a:solidFill>
                <a:srgbClr val="FF0000"/>
              </a:solidFill>
            </a:endParaRPr>
          </a:p>
        </p:txBody>
      </p:sp>
    </p:spTree>
    <p:extLst>
      <p:ext uri="{BB962C8B-B14F-4D97-AF65-F5344CB8AC3E}">
        <p14:creationId xmlns="" xmlns:p14="http://schemas.microsoft.com/office/powerpoint/2010/main" val="128420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t>LDL </a:t>
            </a:r>
            <a:endParaRPr lang="fa-IR" b="1" dirty="0"/>
          </a:p>
        </p:txBody>
      </p:sp>
      <p:sp>
        <p:nvSpPr>
          <p:cNvPr id="3" name="Content Placeholder 2"/>
          <p:cNvSpPr>
            <a:spLocks noGrp="1"/>
          </p:cNvSpPr>
          <p:nvPr>
            <p:ph idx="1"/>
          </p:nvPr>
        </p:nvSpPr>
        <p:spPr/>
        <p:txBody>
          <a:bodyPr/>
          <a:lstStyle/>
          <a:p>
            <a:pPr algn="l" rtl="0"/>
            <a:r>
              <a:rPr lang="en-US" dirty="0" smtClean="0">
                <a:effectLst/>
              </a:rPr>
              <a:t>The LDL-C is estimated using the following equation:</a:t>
            </a:r>
          </a:p>
          <a:p>
            <a:pPr lvl="1" algn="l" rtl="0"/>
            <a:r>
              <a:rPr lang="en-US" b="1" i="1" dirty="0" smtClean="0">
                <a:solidFill>
                  <a:srgbClr val="FF0000"/>
                </a:solidFill>
                <a:effectLst/>
              </a:rPr>
              <a:t>LDL-C = total cholesterol – (triglycerides/5) – HDL-C.</a:t>
            </a:r>
          </a:p>
          <a:p>
            <a:pPr algn="l" rtl="0"/>
            <a:r>
              <a:rPr lang="en-US" dirty="0" smtClean="0">
                <a:solidFill>
                  <a:srgbClr val="FF0000"/>
                </a:solidFill>
                <a:effectLst/>
              </a:rPr>
              <a:t>The VLDL-C </a:t>
            </a:r>
            <a:r>
              <a:rPr lang="en-US" dirty="0" smtClean="0">
                <a:effectLst/>
              </a:rPr>
              <a:t>is estimated by dividing the plasma triglyceride by 5, reflecting the ratio of cholesterol to triglyceride in VLDL particles. </a:t>
            </a:r>
          </a:p>
        </p:txBody>
      </p:sp>
    </p:spTree>
    <p:extLst>
      <p:ext uri="{BB962C8B-B14F-4D97-AF65-F5344CB8AC3E}">
        <p14:creationId xmlns="" xmlns:p14="http://schemas.microsoft.com/office/powerpoint/2010/main" val="1313538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533400"/>
            <a:ext cx="8819771"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68911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380999"/>
            <a:ext cx="7467600" cy="7930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2887" y="1174018"/>
            <a:ext cx="8766306" cy="34741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92043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a:solidFill>
                  <a:srgbClr val="FF0000"/>
                </a:solidFill>
              </a:rPr>
              <a:t>non-HDL-C</a:t>
            </a:r>
            <a:endParaRPr lang="fa-IR" b="1" dirty="0"/>
          </a:p>
        </p:txBody>
      </p:sp>
      <p:sp>
        <p:nvSpPr>
          <p:cNvPr id="3" name="Content Placeholder 2"/>
          <p:cNvSpPr>
            <a:spLocks noGrp="1"/>
          </p:cNvSpPr>
          <p:nvPr>
            <p:ph idx="1"/>
          </p:nvPr>
        </p:nvSpPr>
        <p:spPr/>
        <p:txBody>
          <a:bodyPr>
            <a:normAutofit/>
          </a:bodyPr>
          <a:lstStyle/>
          <a:p>
            <a:pPr algn="l" rtl="0"/>
            <a:r>
              <a:rPr lang="en-US" dirty="0" smtClean="0">
                <a:effectLst/>
              </a:rPr>
              <a:t>If the triglyceride level is &gt;200 mg/</a:t>
            </a:r>
            <a:r>
              <a:rPr lang="en-US" dirty="0" err="1" smtClean="0">
                <a:effectLst/>
              </a:rPr>
              <a:t>dL</a:t>
            </a:r>
            <a:r>
              <a:rPr lang="en-US" dirty="0" smtClean="0">
                <a:effectLst/>
              </a:rPr>
              <a:t>, the guidelines recommend that the </a:t>
            </a:r>
            <a:r>
              <a:rPr lang="en-US" dirty="0" smtClean="0">
                <a:solidFill>
                  <a:srgbClr val="FF0000"/>
                </a:solidFill>
                <a:effectLst/>
              </a:rPr>
              <a:t>"non-HDL-C" be calculated by simple subtraction of HDL-C from the total cholesterol </a:t>
            </a:r>
            <a:r>
              <a:rPr lang="en-US" dirty="0" smtClean="0">
                <a:effectLst/>
              </a:rPr>
              <a:t>and that this be considered a </a:t>
            </a:r>
            <a:r>
              <a:rPr lang="en-US" dirty="0" smtClean="0">
                <a:solidFill>
                  <a:srgbClr val="FF0000"/>
                </a:solidFill>
                <a:effectLst/>
              </a:rPr>
              <a:t>secondary target of therapy</a:t>
            </a:r>
            <a:r>
              <a:rPr lang="en-US" dirty="0" smtClean="0">
                <a:effectLst/>
              </a:rPr>
              <a:t>. </a:t>
            </a:r>
          </a:p>
        </p:txBody>
      </p:sp>
    </p:spTree>
    <p:extLst>
      <p:ext uri="{BB962C8B-B14F-4D97-AF65-F5344CB8AC3E}">
        <p14:creationId xmlns="" xmlns:p14="http://schemas.microsoft.com/office/powerpoint/2010/main" val="3337297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معرفی بیمار اول  </a:t>
            </a:r>
            <a:endParaRPr lang="fa-IR" b="1" dirty="0"/>
          </a:p>
        </p:txBody>
      </p:sp>
      <p:sp>
        <p:nvSpPr>
          <p:cNvPr id="3" name="Content Placeholder 2"/>
          <p:cNvSpPr>
            <a:spLocks noGrp="1"/>
          </p:cNvSpPr>
          <p:nvPr>
            <p:ph idx="1"/>
          </p:nvPr>
        </p:nvSpPr>
        <p:spPr/>
        <p:txBody>
          <a:bodyPr>
            <a:normAutofit fontScale="92500" lnSpcReduction="20000"/>
          </a:bodyPr>
          <a:lstStyle/>
          <a:p>
            <a:r>
              <a:rPr lang="fa-IR" dirty="0" smtClean="0"/>
              <a:t>مرد 58 ساله برای درمان اختلال لیپید خود مراجعه نموده است. </a:t>
            </a:r>
          </a:p>
          <a:p>
            <a:r>
              <a:rPr lang="fa-IR" dirty="0" smtClean="0"/>
              <a:t>سابقه بیماری کرونر و گذاشتن استنت در شریان کرونر </a:t>
            </a:r>
            <a:r>
              <a:rPr lang="en-US" dirty="0" smtClean="0"/>
              <a:t>LAD</a:t>
            </a:r>
            <a:r>
              <a:rPr lang="fa-IR" dirty="0" smtClean="0"/>
              <a:t> را در دو سال پیش دارد. </a:t>
            </a:r>
          </a:p>
          <a:p>
            <a:r>
              <a:rPr lang="fa-IR" dirty="0" smtClean="0"/>
              <a:t>سابقه دیابت نوع دو و هیپرتانسیون دارد. </a:t>
            </a:r>
          </a:p>
          <a:p>
            <a:r>
              <a:rPr lang="fa-IR" dirty="0" smtClean="0"/>
              <a:t>سابقه افزایش </a:t>
            </a:r>
            <a:r>
              <a:rPr lang="en-US" dirty="0" smtClean="0"/>
              <a:t>LDL, TG</a:t>
            </a:r>
            <a:r>
              <a:rPr lang="fa-IR" dirty="0" smtClean="0"/>
              <a:t> دارد که در زمان استنت گذاری کرونر، سیمواستاتین مصرف می کرده است. چهار ماه پیش به دلیل اختلال آنزیم های کبدی دارو را قطع کرده اند. </a:t>
            </a:r>
          </a:p>
          <a:p>
            <a:r>
              <a:rPr lang="fa-IR" dirty="0" smtClean="0"/>
              <a:t>آزمایشات اخیر دال بر برگشت هیپرلیپیدمی علی رغم رعایت رژیم غذایی است. </a:t>
            </a:r>
          </a:p>
          <a:p>
            <a:endParaRPr lang="fa-IR" dirty="0"/>
          </a:p>
        </p:txBody>
      </p:sp>
    </p:spTree>
    <p:extLst>
      <p:ext uri="{BB962C8B-B14F-4D97-AF65-F5344CB8AC3E}">
        <p14:creationId xmlns="" xmlns:p14="http://schemas.microsoft.com/office/powerpoint/2010/main" val="25842947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050" name="Picture 2"/>
          <p:cNvPicPr>
            <a:picLocks noGrp="1" noChangeAspect="1" noChangeArrowheads="1"/>
          </p:cNvPicPr>
          <p:nvPr>
            <p:ph idx="1"/>
          </p:nvPr>
        </p:nvPicPr>
        <p:blipFill>
          <a:blip r:embed="rId2" cstate="print"/>
          <a:srcRect/>
          <a:stretch>
            <a:fillRect/>
          </a:stretch>
        </p:blipFill>
        <p:spPr bwMode="auto">
          <a:xfrm>
            <a:off x="-1" y="0"/>
            <a:ext cx="8938973" cy="4724400"/>
          </a:xfrm>
          <a:prstGeom prst="rect">
            <a:avLst/>
          </a:prstGeom>
          <a:noFill/>
          <a:ln w="9525">
            <a:noFill/>
            <a:miter lim="800000"/>
            <a:headEnd/>
            <a:tailEnd/>
          </a:ln>
          <a:effectLst/>
        </p:spPr>
      </p:pic>
    </p:spTree>
    <p:extLst>
      <p:ext uri="{BB962C8B-B14F-4D97-AF65-F5344CB8AC3E}">
        <p14:creationId xmlns="" xmlns:p14="http://schemas.microsoft.com/office/powerpoint/2010/main" val="324773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5000352"/>
          </a:xfrm>
          <a:prstGeom prst="rect">
            <a:avLst/>
          </a:prstGeom>
          <a:noFill/>
          <a:ln w="9525">
            <a:noFill/>
            <a:miter lim="800000"/>
            <a:headEnd/>
            <a:tailEnd/>
          </a:ln>
          <a:effectLst/>
        </p:spPr>
      </p:pic>
    </p:spTree>
    <p:extLst>
      <p:ext uri="{BB962C8B-B14F-4D97-AF65-F5344CB8AC3E}">
        <p14:creationId xmlns="" xmlns:p14="http://schemas.microsoft.com/office/powerpoint/2010/main" val="1874488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rtl="0"/>
            <a:r>
              <a:rPr lang="en-US" b="1" dirty="0" smtClean="0">
                <a:solidFill>
                  <a:srgbClr val="FF0000"/>
                </a:solidFill>
              </a:rPr>
              <a:t>DIAGNOSTIC APPROACH</a:t>
            </a:r>
            <a:endParaRPr lang="fa-IR" b="1" dirty="0">
              <a:solidFill>
                <a:srgbClr val="FF0000"/>
              </a:solidFill>
            </a:endParaRPr>
          </a:p>
        </p:txBody>
      </p:sp>
    </p:spTree>
    <p:extLst>
      <p:ext uri="{BB962C8B-B14F-4D97-AF65-F5344CB8AC3E}">
        <p14:creationId xmlns="" xmlns:p14="http://schemas.microsoft.com/office/powerpoint/2010/main" val="3697119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b="1" dirty="0" smtClean="0">
                <a:solidFill>
                  <a:srgbClr val="FF0000"/>
                </a:solidFill>
                <a:effectLst/>
              </a:rPr>
              <a:t>STEP 1</a:t>
            </a:r>
            <a:endParaRPr lang="fa-IR" b="1" dirty="0">
              <a:solidFill>
                <a:srgbClr val="FF0000"/>
              </a:solidFill>
            </a:endParaRPr>
          </a:p>
        </p:txBody>
      </p:sp>
      <p:sp>
        <p:nvSpPr>
          <p:cNvPr id="3" name="Content Placeholder 2"/>
          <p:cNvSpPr>
            <a:spLocks noGrp="1"/>
          </p:cNvSpPr>
          <p:nvPr>
            <p:ph idx="1"/>
          </p:nvPr>
        </p:nvSpPr>
        <p:spPr/>
        <p:txBody>
          <a:bodyPr>
            <a:normAutofit/>
          </a:bodyPr>
          <a:lstStyle/>
          <a:p>
            <a:pPr algn="l" rtl="0"/>
            <a:r>
              <a:rPr lang="en-US" dirty="0" smtClean="0">
                <a:effectLst/>
              </a:rPr>
              <a:t>The critical first step in managing a lipid disorder is to </a:t>
            </a:r>
            <a:r>
              <a:rPr lang="en-US" b="1" dirty="0" smtClean="0">
                <a:solidFill>
                  <a:srgbClr val="FF0000"/>
                </a:solidFill>
                <a:effectLst/>
              </a:rPr>
              <a:t>determine the class or classes of lipoproteins </a:t>
            </a:r>
            <a:r>
              <a:rPr lang="en-US" dirty="0" smtClean="0">
                <a:effectLst/>
              </a:rPr>
              <a:t>that are increased or decreased in the patient. </a:t>
            </a:r>
          </a:p>
          <a:p>
            <a:pPr algn="l" rtl="0"/>
            <a:r>
              <a:rPr lang="en-US" dirty="0" smtClean="0">
                <a:effectLst/>
              </a:rPr>
              <a:t>The </a:t>
            </a:r>
            <a:r>
              <a:rPr lang="en-US" b="1" dirty="0" smtClean="0">
                <a:solidFill>
                  <a:srgbClr val="FF0000"/>
                </a:solidFill>
                <a:effectLst/>
              </a:rPr>
              <a:t>Fredrickson classification scheme </a:t>
            </a:r>
            <a:r>
              <a:rPr lang="en-US" dirty="0" smtClean="0">
                <a:effectLst/>
              </a:rPr>
              <a:t>for </a:t>
            </a:r>
            <a:r>
              <a:rPr lang="en-US" dirty="0" err="1" smtClean="0">
                <a:effectLst/>
              </a:rPr>
              <a:t>hyperlipoproteinemias</a:t>
            </a:r>
            <a:r>
              <a:rPr lang="en-US" dirty="0" smtClean="0">
                <a:effectLst/>
              </a:rPr>
              <a:t>, though less commonly used now than in the past, can be helpful in this regard.</a:t>
            </a:r>
          </a:p>
        </p:txBody>
      </p:sp>
    </p:spTree>
    <p:extLst>
      <p:ext uri="{BB962C8B-B14F-4D97-AF65-F5344CB8AC3E}">
        <p14:creationId xmlns="" xmlns:p14="http://schemas.microsoft.com/office/powerpoint/2010/main" val="820041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511" y="-1"/>
            <a:ext cx="8069489" cy="628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62000"/>
            <a:ext cx="356235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85254" y="782411"/>
            <a:ext cx="2282145" cy="5914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9301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14514"/>
            <a:ext cx="4495800" cy="678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23633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511" y="-1"/>
            <a:ext cx="8069489" cy="628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62001"/>
            <a:ext cx="2667000" cy="44497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67000" y="762001"/>
            <a:ext cx="5943600" cy="4490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4945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457200"/>
            <a:ext cx="8671434" cy="586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322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18143"/>
            <a:ext cx="4419600" cy="67926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5342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511" y="-1"/>
            <a:ext cx="8069489" cy="628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62000"/>
            <a:ext cx="356235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2350" y="762000"/>
            <a:ext cx="1924050" cy="60030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494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ادامه معرفی بیمار اول </a:t>
            </a:r>
            <a:endParaRPr lang="fa-IR" b="1" dirty="0"/>
          </a:p>
        </p:txBody>
      </p:sp>
      <p:sp>
        <p:nvSpPr>
          <p:cNvPr id="3" name="Content Placeholder 2"/>
          <p:cNvSpPr>
            <a:spLocks noGrp="1"/>
          </p:cNvSpPr>
          <p:nvPr>
            <p:ph idx="1"/>
          </p:nvPr>
        </p:nvSpPr>
        <p:spPr/>
        <p:txBody>
          <a:bodyPr>
            <a:normAutofit fontScale="92500" lnSpcReduction="10000"/>
          </a:bodyPr>
          <a:lstStyle/>
          <a:p>
            <a:r>
              <a:rPr lang="fa-IR" dirty="0" smtClean="0"/>
              <a:t>بیمار سابقه مصرف سیگار دارد که دوسال پیش ترک کرده است. </a:t>
            </a:r>
          </a:p>
          <a:p>
            <a:r>
              <a:rPr lang="fa-IR" dirty="0" smtClean="0"/>
              <a:t>داروهای مصرفی دیگر: متفورمین- لیزینوپریل- هیدروکلروتیازید- آسپیرین</a:t>
            </a:r>
          </a:p>
          <a:p>
            <a:r>
              <a:rPr lang="fa-IR" dirty="0" smtClean="0"/>
              <a:t>عدم وجود سابقه هپاتیت و منفی بودن مارکرهای ویرال</a:t>
            </a:r>
          </a:p>
          <a:p>
            <a:r>
              <a:rPr lang="fa-IR" dirty="0" smtClean="0"/>
              <a:t>سونوگرافی کبد: هیپراکو بودن کبد، عدم اتساع مجاری و عدم وجود توده </a:t>
            </a:r>
          </a:p>
          <a:p>
            <a:r>
              <a:rPr lang="en-US" dirty="0" smtClean="0"/>
              <a:t>BMI</a:t>
            </a:r>
            <a:r>
              <a:rPr lang="fa-IR" dirty="0" smtClean="0"/>
              <a:t> معادل 33</a:t>
            </a:r>
            <a:r>
              <a:rPr lang="en-US" dirty="0" smtClean="0"/>
              <a:t> </a:t>
            </a:r>
            <a:r>
              <a:rPr lang="fa-IR" dirty="0" smtClean="0"/>
              <a:t> و فشار خون 128 روی 79 </a:t>
            </a:r>
          </a:p>
          <a:p>
            <a:r>
              <a:rPr lang="fa-IR" dirty="0" smtClean="0"/>
              <a:t>عدم وجود زردی و هپاتومگالی یا ادم </a:t>
            </a:r>
          </a:p>
        </p:txBody>
      </p:sp>
    </p:spTree>
    <p:extLst>
      <p:ext uri="{BB962C8B-B14F-4D97-AF65-F5344CB8AC3E}">
        <p14:creationId xmlns="" xmlns:p14="http://schemas.microsoft.com/office/powerpoint/2010/main" val="1327628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511" y="-1"/>
            <a:ext cx="8069489" cy="628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62000"/>
            <a:ext cx="356235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11549" y="799192"/>
            <a:ext cx="4344067" cy="5906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4945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37667"/>
            <a:ext cx="4495800" cy="68203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81335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28800" y="18143"/>
            <a:ext cx="4419600" cy="67926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8790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511" y="-1"/>
            <a:ext cx="8069489" cy="628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62000"/>
            <a:ext cx="356235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2349" y="781049"/>
            <a:ext cx="1165905" cy="5924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4945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3511" y="-1"/>
            <a:ext cx="8069489" cy="628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762000"/>
            <a:ext cx="356235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62350" y="789668"/>
            <a:ext cx="3143250" cy="5960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49458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3600" y="14514"/>
            <a:ext cx="4495800" cy="678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16926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n-US" b="1" dirty="0" smtClean="0">
                <a:solidFill>
                  <a:srgbClr val="FF0000"/>
                </a:solidFill>
              </a:rPr>
              <a:t>STEP 2: CARDIOVASCULAR RISK SCORING </a:t>
            </a:r>
            <a:endParaRPr lang="fa-IR" b="1" dirty="0">
              <a:solidFill>
                <a:srgbClr val="FF0000"/>
              </a:solidFill>
            </a:endParaRPr>
          </a:p>
        </p:txBody>
      </p:sp>
    </p:spTree>
    <p:extLst>
      <p:ext uri="{BB962C8B-B14F-4D97-AF65-F5344CB8AC3E}">
        <p14:creationId xmlns="" xmlns:p14="http://schemas.microsoft.com/office/powerpoint/2010/main" val="1726222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33400"/>
            <a:ext cx="8819771"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8911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57" y="380999"/>
            <a:ext cx="9036900" cy="52578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20934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38200" y="25400"/>
            <a:ext cx="7570871"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99340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fa-IR" b="1" dirty="0" smtClean="0"/>
              <a:t>آزمایشات بیمار اول  </a:t>
            </a:r>
            <a:endParaRPr lang="fa-IR"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96284235"/>
              </p:ext>
            </p:extLst>
          </p:nvPr>
        </p:nvGraphicFramePr>
        <p:xfrm>
          <a:off x="381000" y="1143000"/>
          <a:ext cx="8229600" cy="5501640"/>
        </p:xfrm>
        <a:graphic>
          <a:graphicData uri="http://schemas.openxmlformats.org/drawingml/2006/table">
            <a:tbl>
              <a:tblPr rtl="1" firstRow="1" bandRow="1">
                <a:tableStyleId>{5C22544A-7EE6-4342-B048-85BDC9FD1C3A}</a:tableStyleId>
              </a:tblPr>
              <a:tblGrid>
                <a:gridCol w="2743200"/>
                <a:gridCol w="2743200"/>
                <a:gridCol w="2743200"/>
              </a:tblGrid>
              <a:tr h="533400">
                <a:tc>
                  <a:txBody>
                    <a:bodyPr/>
                    <a:lstStyle/>
                    <a:p>
                      <a:pPr algn="l" rtl="0"/>
                      <a:r>
                        <a:rPr lang="en-US" sz="2000" dirty="0" smtClean="0"/>
                        <a:t>2 WEEKS AGO</a:t>
                      </a:r>
                      <a:endParaRPr lang="fa-IR" sz="2000" dirty="0"/>
                    </a:p>
                  </a:txBody>
                  <a:tcPr/>
                </a:tc>
                <a:tc>
                  <a:txBody>
                    <a:bodyPr/>
                    <a:lstStyle/>
                    <a:p>
                      <a:pPr algn="l" rtl="0"/>
                      <a:r>
                        <a:rPr lang="en-US" sz="2000" dirty="0" smtClean="0"/>
                        <a:t>4 MONTHS AGO</a:t>
                      </a:r>
                      <a:endParaRPr lang="fa-IR" sz="2000" dirty="0"/>
                    </a:p>
                  </a:txBody>
                  <a:tcPr/>
                </a:tc>
                <a:tc>
                  <a:txBody>
                    <a:bodyPr/>
                    <a:lstStyle/>
                    <a:p>
                      <a:pPr algn="l" rtl="0"/>
                      <a:r>
                        <a:rPr lang="en-US" sz="2000" dirty="0" smtClean="0"/>
                        <a:t>ANALYTE</a:t>
                      </a:r>
                      <a:endParaRPr lang="fa-IR" sz="2000" dirty="0"/>
                    </a:p>
                  </a:txBody>
                  <a:tcPr/>
                </a:tc>
              </a:tr>
              <a:tr h="533400">
                <a:tc>
                  <a:txBody>
                    <a:bodyPr/>
                    <a:lstStyle/>
                    <a:p>
                      <a:pPr algn="l" rtl="0"/>
                      <a:r>
                        <a:rPr lang="fa-IR" sz="2000" dirty="0" smtClean="0"/>
                        <a:t>253</a:t>
                      </a:r>
                      <a:endParaRPr lang="fa-IR" sz="2000" dirty="0"/>
                    </a:p>
                  </a:txBody>
                  <a:tcPr/>
                </a:tc>
                <a:tc>
                  <a:txBody>
                    <a:bodyPr/>
                    <a:lstStyle/>
                    <a:p>
                      <a:pPr algn="l" rtl="0"/>
                      <a:r>
                        <a:rPr lang="fa-IR" sz="2000" dirty="0" smtClean="0"/>
                        <a:t>161</a:t>
                      </a:r>
                      <a:endParaRPr lang="fa-IR" sz="2000" dirty="0"/>
                    </a:p>
                  </a:txBody>
                  <a:tcPr/>
                </a:tc>
                <a:tc>
                  <a:txBody>
                    <a:bodyPr/>
                    <a:lstStyle/>
                    <a:p>
                      <a:pPr algn="l" rtl="0"/>
                      <a:r>
                        <a:rPr lang="en-US" sz="2000" dirty="0" smtClean="0"/>
                        <a:t>TOTAL CHOLESTROL</a:t>
                      </a:r>
                      <a:endParaRPr lang="fa-IR" sz="2000" dirty="0"/>
                    </a:p>
                  </a:txBody>
                  <a:tcPr/>
                </a:tc>
              </a:tr>
              <a:tr h="533400">
                <a:tc>
                  <a:txBody>
                    <a:bodyPr/>
                    <a:lstStyle/>
                    <a:p>
                      <a:pPr algn="l" rtl="0"/>
                      <a:r>
                        <a:rPr lang="fa-IR" sz="2000" dirty="0" smtClean="0"/>
                        <a:t>216</a:t>
                      </a:r>
                      <a:endParaRPr lang="fa-IR" sz="2000" dirty="0"/>
                    </a:p>
                  </a:txBody>
                  <a:tcPr/>
                </a:tc>
                <a:tc>
                  <a:txBody>
                    <a:bodyPr/>
                    <a:lstStyle/>
                    <a:p>
                      <a:pPr algn="l" rtl="0"/>
                      <a:r>
                        <a:rPr lang="fa-IR" sz="2000" dirty="0" smtClean="0"/>
                        <a:t>232</a:t>
                      </a:r>
                      <a:endParaRPr lang="fa-IR" sz="2000" dirty="0"/>
                    </a:p>
                  </a:txBody>
                  <a:tcPr/>
                </a:tc>
                <a:tc>
                  <a:txBody>
                    <a:bodyPr/>
                    <a:lstStyle/>
                    <a:p>
                      <a:pPr algn="l" rtl="0"/>
                      <a:r>
                        <a:rPr lang="en-US" sz="2000" dirty="0" smtClean="0"/>
                        <a:t>TG</a:t>
                      </a:r>
                      <a:endParaRPr lang="fa-IR" sz="2000" dirty="0"/>
                    </a:p>
                  </a:txBody>
                  <a:tcPr/>
                </a:tc>
              </a:tr>
              <a:tr h="533400">
                <a:tc>
                  <a:txBody>
                    <a:bodyPr/>
                    <a:lstStyle/>
                    <a:p>
                      <a:pPr algn="l" rtl="0"/>
                      <a:r>
                        <a:rPr lang="fa-IR" sz="2000" dirty="0" smtClean="0"/>
                        <a:t>166</a:t>
                      </a:r>
                      <a:endParaRPr lang="fa-IR" sz="2000" dirty="0"/>
                    </a:p>
                  </a:txBody>
                  <a:tcPr/>
                </a:tc>
                <a:tc>
                  <a:txBody>
                    <a:bodyPr/>
                    <a:lstStyle/>
                    <a:p>
                      <a:pPr algn="l" rtl="0"/>
                      <a:r>
                        <a:rPr lang="fa-IR" sz="2000" dirty="0" smtClean="0"/>
                        <a:t>72</a:t>
                      </a:r>
                      <a:endParaRPr lang="fa-IR" sz="2000" dirty="0"/>
                    </a:p>
                  </a:txBody>
                  <a:tcPr/>
                </a:tc>
                <a:tc>
                  <a:txBody>
                    <a:bodyPr/>
                    <a:lstStyle/>
                    <a:p>
                      <a:pPr algn="l" rtl="0"/>
                      <a:r>
                        <a:rPr lang="en-US" sz="2000" dirty="0" smtClean="0"/>
                        <a:t>LDL</a:t>
                      </a:r>
                      <a:r>
                        <a:rPr lang="en-US" sz="2000" baseline="0" dirty="0" smtClean="0"/>
                        <a:t> CHOLESTROL</a:t>
                      </a:r>
                      <a:endParaRPr lang="fa-IR" sz="2000" dirty="0"/>
                    </a:p>
                  </a:txBody>
                  <a:tcPr/>
                </a:tc>
              </a:tr>
              <a:tr h="533400">
                <a:tc>
                  <a:txBody>
                    <a:bodyPr/>
                    <a:lstStyle/>
                    <a:p>
                      <a:pPr algn="l" rtl="0"/>
                      <a:r>
                        <a:rPr lang="fa-IR" sz="2000" dirty="0" smtClean="0"/>
                        <a:t>44</a:t>
                      </a:r>
                      <a:endParaRPr lang="fa-IR" sz="2000" dirty="0"/>
                    </a:p>
                  </a:txBody>
                  <a:tcPr/>
                </a:tc>
                <a:tc>
                  <a:txBody>
                    <a:bodyPr/>
                    <a:lstStyle/>
                    <a:p>
                      <a:pPr algn="l" rtl="0"/>
                      <a:r>
                        <a:rPr lang="fa-IR" sz="2000" dirty="0" smtClean="0"/>
                        <a:t>41</a:t>
                      </a:r>
                      <a:endParaRPr lang="fa-IR" sz="2000" dirty="0"/>
                    </a:p>
                  </a:txBody>
                  <a:tcPr/>
                </a:tc>
                <a:tc>
                  <a:txBody>
                    <a:bodyPr/>
                    <a:lstStyle/>
                    <a:p>
                      <a:pPr algn="l" rtl="0"/>
                      <a:r>
                        <a:rPr lang="en-US" sz="2000" dirty="0" smtClean="0"/>
                        <a:t>HDL CHOLESTROL</a:t>
                      </a:r>
                      <a:endParaRPr lang="fa-IR" sz="2000" dirty="0"/>
                    </a:p>
                  </a:txBody>
                  <a:tcPr/>
                </a:tc>
              </a:tr>
              <a:tr h="533400">
                <a:tc>
                  <a:txBody>
                    <a:bodyPr/>
                    <a:lstStyle/>
                    <a:p>
                      <a:pPr algn="l" rtl="0"/>
                      <a:r>
                        <a:rPr lang="fa-IR" sz="2000" dirty="0" smtClean="0"/>
                        <a:t>77</a:t>
                      </a:r>
                      <a:endParaRPr lang="fa-IR" sz="2000" dirty="0"/>
                    </a:p>
                  </a:txBody>
                  <a:tcPr/>
                </a:tc>
                <a:tc>
                  <a:txBody>
                    <a:bodyPr/>
                    <a:lstStyle/>
                    <a:p>
                      <a:pPr algn="l" rtl="0"/>
                      <a:r>
                        <a:rPr lang="fa-IR" sz="2000" dirty="0" smtClean="0"/>
                        <a:t>126</a:t>
                      </a:r>
                      <a:endParaRPr lang="fa-IR" sz="2000" dirty="0"/>
                    </a:p>
                  </a:txBody>
                  <a:tcPr/>
                </a:tc>
                <a:tc>
                  <a:txBody>
                    <a:bodyPr/>
                    <a:lstStyle/>
                    <a:p>
                      <a:pPr algn="l" rtl="0"/>
                      <a:r>
                        <a:rPr lang="en-US" sz="2000" dirty="0" smtClean="0"/>
                        <a:t>ALT</a:t>
                      </a:r>
                      <a:endParaRPr lang="fa-IR" sz="2000" dirty="0"/>
                    </a:p>
                  </a:txBody>
                  <a:tcPr/>
                </a:tc>
              </a:tr>
              <a:tr h="533400">
                <a:tc>
                  <a:txBody>
                    <a:bodyPr/>
                    <a:lstStyle/>
                    <a:p>
                      <a:pPr algn="l" rtl="0"/>
                      <a:r>
                        <a:rPr lang="fa-IR" sz="2000" dirty="0" smtClean="0"/>
                        <a:t>59</a:t>
                      </a:r>
                      <a:endParaRPr lang="fa-IR" sz="2000" dirty="0"/>
                    </a:p>
                  </a:txBody>
                  <a:tcPr/>
                </a:tc>
                <a:tc>
                  <a:txBody>
                    <a:bodyPr/>
                    <a:lstStyle/>
                    <a:p>
                      <a:pPr algn="l" rtl="0"/>
                      <a:r>
                        <a:rPr lang="fa-IR" sz="2000" dirty="0" smtClean="0"/>
                        <a:t>91</a:t>
                      </a:r>
                      <a:endParaRPr lang="fa-IR" sz="2000" dirty="0"/>
                    </a:p>
                  </a:txBody>
                  <a:tcPr/>
                </a:tc>
                <a:tc>
                  <a:txBody>
                    <a:bodyPr/>
                    <a:lstStyle/>
                    <a:p>
                      <a:pPr algn="l" rtl="0"/>
                      <a:r>
                        <a:rPr lang="en-US" sz="2000" dirty="0" smtClean="0"/>
                        <a:t>AST</a:t>
                      </a:r>
                      <a:endParaRPr lang="fa-IR" sz="2000" dirty="0"/>
                    </a:p>
                  </a:txBody>
                  <a:tcPr/>
                </a:tc>
              </a:tr>
              <a:tr h="533400">
                <a:tc>
                  <a:txBody>
                    <a:bodyPr/>
                    <a:lstStyle/>
                    <a:p>
                      <a:pPr algn="l" rtl="0"/>
                      <a:r>
                        <a:rPr lang="fa-IR" sz="2000" dirty="0" smtClean="0"/>
                        <a:t>1</a:t>
                      </a:r>
                      <a:endParaRPr lang="fa-IR" sz="2000" dirty="0"/>
                    </a:p>
                  </a:txBody>
                  <a:tcPr/>
                </a:tc>
                <a:tc>
                  <a:txBody>
                    <a:bodyPr/>
                    <a:lstStyle/>
                    <a:p>
                      <a:pPr algn="l" rtl="0"/>
                      <a:r>
                        <a:rPr lang="fa-IR" sz="2000" dirty="0" smtClean="0"/>
                        <a:t>1.1</a:t>
                      </a:r>
                      <a:endParaRPr lang="fa-IR" sz="2000" dirty="0"/>
                    </a:p>
                  </a:txBody>
                  <a:tcPr/>
                </a:tc>
                <a:tc>
                  <a:txBody>
                    <a:bodyPr/>
                    <a:lstStyle/>
                    <a:p>
                      <a:pPr algn="l" rtl="0"/>
                      <a:r>
                        <a:rPr lang="en-US" sz="2000" dirty="0" smtClean="0"/>
                        <a:t>TOTAL BR</a:t>
                      </a:r>
                    </a:p>
                    <a:p>
                      <a:pPr algn="l" rtl="0"/>
                      <a:endParaRPr lang="fa-IR" sz="2000" dirty="0"/>
                    </a:p>
                  </a:txBody>
                  <a:tcPr/>
                </a:tc>
              </a:tr>
              <a:tr h="533400">
                <a:tc>
                  <a:txBody>
                    <a:bodyPr/>
                    <a:lstStyle/>
                    <a:p>
                      <a:pPr algn="l" rtl="0"/>
                      <a:r>
                        <a:rPr lang="fa-IR" sz="2000" dirty="0" smtClean="0"/>
                        <a:t>88</a:t>
                      </a:r>
                      <a:endParaRPr lang="fa-IR" sz="2000" dirty="0"/>
                    </a:p>
                  </a:txBody>
                  <a:tcPr/>
                </a:tc>
                <a:tc>
                  <a:txBody>
                    <a:bodyPr/>
                    <a:lstStyle/>
                    <a:p>
                      <a:pPr algn="l" rtl="0"/>
                      <a:r>
                        <a:rPr lang="fa-IR" sz="2000" dirty="0" smtClean="0"/>
                        <a:t>84</a:t>
                      </a:r>
                      <a:endParaRPr lang="fa-IR" sz="2000" dirty="0"/>
                    </a:p>
                  </a:txBody>
                  <a:tcPr/>
                </a:tc>
                <a:tc>
                  <a:txBody>
                    <a:bodyPr/>
                    <a:lstStyle/>
                    <a:p>
                      <a:pPr algn="l" rtl="0"/>
                      <a:r>
                        <a:rPr lang="en-US" sz="2000" dirty="0" smtClean="0"/>
                        <a:t>ALKP </a:t>
                      </a:r>
                      <a:endParaRPr lang="fa-IR" sz="2000" dirty="0"/>
                    </a:p>
                  </a:txBody>
                  <a:tcPr/>
                </a:tc>
              </a:tr>
              <a:tr h="533400">
                <a:tc>
                  <a:txBody>
                    <a:bodyPr/>
                    <a:lstStyle/>
                    <a:p>
                      <a:pPr algn="l" rtl="0"/>
                      <a:r>
                        <a:rPr lang="fa-IR" sz="2000" dirty="0" smtClean="0"/>
                        <a:t>6.9</a:t>
                      </a:r>
                      <a:endParaRPr lang="fa-IR" sz="2000" dirty="0"/>
                    </a:p>
                  </a:txBody>
                  <a:tcPr/>
                </a:tc>
                <a:tc>
                  <a:txBody>
                    <a:bodyPr/>
                    <a:lstStyle/>
                    <a:p>
                      <a:pPr algn="l" rtl="0"/>
                      <a:r>
                        <a:rPr lang="fa-IR" sz="2000" dirty="0" smtClean="0"/>
                        <a:t>7.1</a:t>
                      </a:r>
                      <a:endParaRPr lang="fa-IR" sz="2000" dirty="0"/>
                    </a:p>
                  </a:txBody>
                  <a:tcPr/>
                </a:tc>
                <a:tc>
                  <a:txBody>
                    <a:bodyPr/>
                    <a:lstStyle/>
                    <a:p>
                      <a:pPr algn="l" rtl="0"/>
                      <a:r>
                        <a:rPr lang="en-US" sz="2000" dirty="0" smtClean="0"/>
                        <a:t>HbA1C</a:t>
                      </a:r>
                      <a:endParaRPr lang="fa-IR" sz="2000" dirty="0"/>
                    </a:p>
                  </a:txBody>
                  <a:tcPr/>
                </a:tc>
              </a:tr>
            </a:tbl>
          </a:graphicData>
        </a:graphic>
      </p:graphicFrame>
    </p:spTree>
    <p:extLst>
      <p:ext uri="{BB962C8B-B14F-4D97-AF65-F5344CB8AC3E}">
        <p14:creationId xmlns="" xmlns:p14="http://schemas.microsoft.com/office/powerpoint/2010/main" val="556869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1"/>
            <a:ext cx="7772400" cy="6699345"/>
          </a:xfrm>
          <a:prstGeom prst="rect">
            <a:avLst/>
          </a:prstGeom>
          <a:noFill/>
          <a:ln w="9525">
            <a:noFill/>
            <a:miter lim="800000"/>
            <a:headEnd/>
            <a:tailEnd/>
          </a:ln>
          <a:effectLst/>
        </p:spPr>
      </p:pic>
    </p:spTree>
    <p:extLst>
      <p:ext uri="{BB962C8B-B14F-4D97-AF65-F5344CB8AC3E}">
        <p14:creationId xmlns="" xmlns:p14="http://schemas.microsoft.com/office/powerpoint/2010/main" val="25478181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0"/>
            <a:r>
              <a:rPr lang="en-US" sz="3600" b="1" dirty="0">
                <a:solidFill>
                  <a:srgbClr val="FF0000"/>
                </a:solidFill>
              </a:rPr>
              <a:t>Framingham/ATP III point scores in men</a:t>
            </a:r>
            <a:endParaRPr lang="fa-IR" sz="3600" dirty="0">
              <a:solidFill>
                <a:srgbClr val="FF0000"/>
              </a:solidFill>
            </a:endParaRPr>
          </a:p>
        </p:txBody>
      </p:sp>
      <p:sp>
        <p:nvSpPr>
          <p:cNvPr id="5" name="Content Placeholder 4"/>
          <p:cNvSpPr>
            <a:spLocks noGrp="1"/>
          </p:cNvSpPr>
          <p:nvPr>
            <p:ph idx="1"/>
          </p:nvPr>
        </p:nvSpPr>
        <p:spPr/>
        <p:txBody>
          <a:bodyPr/>
          <a:lstStyle/>
          <a:p>
            <a:endParaRPr lang="fa-IR" dirty="0"/>
          </a:p>
        </p:txBody>
      </p:sp>
      <p:pic>
        <p:nvPicPr>
          <p:cNvPr id="512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516" y="1600200"/>
            <a:ext cx="9158515" cy="525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466038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029" y="1097622"/>
            <a:ext cx="9114971" cy="30171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0422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657" y="381000"/>
            <a:ext cx="9096805"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713881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37386"/>
            <a:ext cx="9144000" cy="37584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695533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43" y="457200"/>
            <a:ext cx="9162143"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04923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445050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52399"/>
            <a:ext cx="8991600" cy="66969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13439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770" y="457200"/>
            <a:ext cx="9109343" cy="434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609862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286" y="228599"/>
            <a:ext cx="8955314" cy="3505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7371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معرفی بیمار دوم</a:t>
            </a:r>
            <a:endParaRPr lang="fa-IR" b="1" dirty="0"/>
          </a:p>
        </p:txBody>
      </p:sp>
      <p:sp>
        <p:nvSpPr>
          <p:cNvPr id="3" name="Content Placeholder 2"/>
          <p:cNvSpPr>
            <a:spLocks noGrp="1"/>
          </p:cNvSpPr>
          <p:nvPr>
            <p:ph idx="1"/>
          </p:nvPr>
        </p:nvSpPr>
        <p:spPr/>
        <p:txBody>
          <a:bodyPr>
            <a:normAutofit fontScale="92500" lnSpcReduction="10000"/>
          </a:bodyPr>
          <a:lstStyle/>
          <a:p>
            <a:r>
              <a:rPr lang="fa-IR" dirty="0" smtClean="0"/>
              <a:t>خانم 50 ساله با حمله پانکراتیت حاد که اخیرا از بیمارستان مرخص شده است. </a:t>
            </a:r>
          </a:p>
          <a:p>
            <a:r>
              <a:rPr lang="fa-IR" dirty="0" smtClean="0"/>
              <a:t>سابقه پانکراتیت قبلی نداشته است. </a:t>
            </a:r>
          </a:p>
          <a:p>
            <a:r>
              <a:rPr lang="fa-IR" dirty="0" smtClean="0"/>
              <a:t>سابقه مصرف استروژن کنژوگه به دلیل علائم منوپوزال </a:t>
            </a:r>
          </a:p>
          <a:p>
            <a:r>
              <a:rPr lang="fa-IR" dirty="0" smtClean="0"/>
              <a:t>سابقه چاقی مزمن- دیابت ملیتوس خفیف با </a:t>
            </a:r>
            <a:r>
              <a:rPr lang="en-US" dirty="0" smtClean="0"/>
              <a:t>HbA1C</a:t>
            </a:r>
            <a:r>
              <a:rPr lang="fa-IR" dirty="0" smtClean="0"/>
              <a:t> معادل 6.2 درصد بدون مصرف دارو- و هیپرتانسیون با مصرف هیدروکلروتیازید 25 میلی گرم و آملودیپین 5 میلی گرم روزانه</a:t>
            </a:r>
          </a:p>
          <a:p>
            <a:r>
              <a:rPr lang="fa-IR" dirty="0" smtClean="0"/>
              <a:t>سابقه مصرف سیگار ندارد.</a:t>
            </a:r>
          </a:p>
          <a:p>
            <a:r>
              <a:rPr lang="fa-IR" dirty="0" smtClean="0"/>
              <a:t>زندگی کاملا بی تحرک دارد. </a:t>
            </a:r>
          </a:p>
        </p:txBody>
      </p:sp>
    </p:spTree>
    <p:extLst>
      <p:ext uri="{BB962C8B-B14F-4D97-AF65-F5344CB8AC3E}">
        <p14:creationId xmlns="" xmlns:p14="http://schemas.microsoft.com/office/powerpoint/2010/main" val="3756923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373" y="838200"/>
            <a:ext cx="4589607" cy="4374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0980" y="870857"/>
            <a:ext cx="3641318" cy="4374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57477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41817"/>
            <a:ext cx="4589607" cy="4374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9607" y="730930"/>
            <a:ext cx="4554393" cy="4374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46379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57" y="730931"/>
            <a:ext cx="4589607" cy="4374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2350" y="730931"/>
            <a:ext cx="4464158" cy="4374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409181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57" y="730931"/>
            <a:ext cx="4589607" cy="4374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2350" y="730930"/>
            <a:ext cx="4561650" cy="4374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6119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400" y="381000"/>
            <a:ext cx="9118600" cy="3265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3679178"/>
            <a:ext cx="1828800" cy="4481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658526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STEP 3</a:t>
            </a:r>
            <a:endParaRPr lang="fa-IR" b="1" dirty="0">
              <a:solidFill>
                <a:srgbClr val="FF0000"/>
              </a:solidFill>
            </a:endParaRPr>
          </a:p>
        </p:txBody>
      </p:sp>
      <p:sp>
        <p:nvSpPr>
          <p:cNvPr id="3" name="Content Placeholder 2"/>
          <p:cNvSpPr>
            <a:spLocks noGrp="1"/>
          </p:cNvSpPr>
          <p:nvPr>
            <p:ph idx="1"/>
          </p:nvPr>
        </p:nvSpPr>
        <p:spPr/>
        <p:txBody>
          <a:bodyPr>
            <a:normAutofit/>
          </a:bodyPr>
          <a:lstStyle/>
          <a:p>
            <a:pPr algn="l" rtl="0"/>
            <a:r>
              <a:rPr lang="en-US" dirty="0" smtClean="0">
                <a:effectLst/>
              </a:rPr>
              <a:t>Once the hyperlipidemia is accurately classified, efforts should be directed to </a:t>
            </a:r>
            <a:r>
              <a:rPr lang="en-US" b="1" dirty="0" smtClean="0">
                <a:solidFill>
                  <a:srgbClr val="FF0000"/>
                </a:solidFill>
                <a:effectLst/>
              </a:rPr>
              <a:t>rule out any possible secondary causes</a:t>
            </a:r>
            <a:r>
              <a:rPr lang="en-US" dirty="0" smtClean="0">
                <a:effectLst/>
              </a:rPr>
              <a:t> of the hyperlipidemia. </a:t>
            </a:r>
          </a:p>
          <a:p>
            <a:pPr algn="l" rtl="0"/>
            <a:r>
              <a:rPr lang="en-US" dirty="0" smtClean="0">
                <a:effectLst/>
              </a:rPr>
              <a:t>Although </a:t>
            </a:r>
            <a:r>
              <a:rPr lang="en-US" b="1" dirty="0" smtClean="0">
                <a:solidFill>
                  <a:srgbClr val="FF0000"/>
                </a:solidFill>
                <a:effectLst/>
              </a:rPr>
              <a:t>many patients with hyperlipidemia have a primary or genetic cause </a:t>
            </a:r>
            <a:r>
              <a:rPr lang="en-US" dirty="0" smtClean="0">
                <a:effectLst/>
              </a:rPr>
              <a:t>of their lipid disorder, </a:t>
            </a:r>
            <a:r>
              <a:rPr lang="en-US" b="1" dirty="0" smtClean="0">
                <a:solidFill>
                  <a:srgbClr val="FF0000"/>
                </a:solidFill>
                <a:effectLst/>
              </a:rPr>
              <a:t>secondary factors frequently contribute to the hyperlipidemia</a:t>
            </a:r>
            <a:r>
              <a:rPr lang="en-US" dirty="0" smtClean="0">
                <a:effectLst/>
              </a:rPr>
              <a:t>. </a:t>
            </a:r>
          </a:p>
        </p:txBody>
      </p:sp>
    </p:spTree>
    <p:extLst>
      <p:ext uri="{BB962C8B-B14F-4D97-AF65-F5344CB8AC3E}">
        <p14:creationId xmlns="" xmlns:p14="http://schemas.microsoft.com/office/powerpoint/2010/main" val="28513039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77269"/>
            <a:ext cx="7467600" cy="7598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62200" y="837130"/>
            <a:ext cx="4724400" cy="59510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1350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0"/>
            <a:ext cx="7467600" cy="7598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57400" y="778003"/>
            <a:ext cx="5334000" cy="6012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21684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0886"/>
            <a:ext cx="7467600" cy="7598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400" y="770747"/>
            <a:ext cx="3276600" cy="59586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529763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0886"/>
            <a:ext cx="7467600" cy="7598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0" y="770747"/>
            <a:ext cx="2819400" cy="5822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789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t>ادامه معرفی بیمار دوم </a:t>
            </a:r>
            <a:endParaRPr lang="fa-IR" b="1" dirty="0"/>
          </a:p>
        </p:txBody>
      </p:sp>
      <p:sp>
        <p:nvSpPr>
          <p:cNvPr id="3" name="Content Placeholder 2"/>
          <p:cNvSpPr>
            <a:spLocks noGrp="1"/>
          </p:cNvSpPr>
          <p:nvPr>
            <p:ph idx="1"/>
          </p:nvPr>
        </p:nvSpPr>
        <p:spPr/>
        <p:txBody>
          <a:bodyPr>
            <a:normAutofit/>
          </a:bodyPr>
          <a:lstStyle/>
          <a:p>
            <a:r>
              <a:rPr lang="fa-IR" dirty="0" smtClean="0"/>
              <a:t>سابقه بیماری کرونری در خود فرد یا کرونری زودرس در خانواده او وجود ندارد. </a:t>
            </a:r>
          </a:p>
          <a:p>
            <a:r>
              <a:rPr lang="en-US" dirty="0" smtClean="0"/>
              <a:t>BMI</a:t>
            </a:r>
            <a:r>
              <a:rPr lang="fa-IR" dirty="0" smtClean="0"/>
              <a:t> معادل 34.6</a:t>
            </a:r>
            <a:r>
              <a:rPr lang="en-US" dirty="0" smtClean="0"/>
              <a:t> </a:t>
            </a:r>
            <a:r>
              <a:rPr lang="fa-IR" dirty="0" smtClean="0"/>
              <a:t> دارد. </a:t>
            </a:r>
          </a:p>
          <a:p>
            <a:r>
              <a:rPr lang="fa-IR" dirty="0" smtClean="0"/>
              <a:t>پاپول های تصویر صفحه بعد در پشت و باسن و قسمت های خلفی بالای ران و سطوح اکستانسور بازو دارد. </a:t>
            </a:r>
          </a:p>
          <a:p>
            <a:r>
              <a:rPr lang="fa-IR" dirty="0" smtClean="0"/>
              <a:t>معاینات قلبی نرمال </a:t>
            </a:r>
          </a:p>
          <a:p>
            <a:r>
              <a:rPr lang="fa-IR" dirty="0" smtClean="0"/>
              <a:t>بروئی شریان فمورال دوطرفه و کاهش پالس های اندام تحتانی  </a:t>
            </a:r>
            <a:endParaRPr lang="fa-IR" dirty="0"/>
          </a:p>
        </p:txBody>
      </p:sp>
    </p:spTree>
    <p:extLst>
      <p:ext uri="{BB962C8B-B14F-4D97-AF65-F5344CB8AC3E}">
        <p14:creationId xmlns="" xmlns:p14="http://schemas.microsoft.com/office/powerpoint/2010/main" val="4258097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0886"/>
            <a:ext cx="7467600" cy="7598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5000" y="778004"/>
            <a:ext cx="5257800" cy="4213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829478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0886"/>
            <a:ext cx="7467600" cy="7598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5600" y="799776"/>
            <a:ext cx="2438400" cy="5809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22783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0878" y="18143"/>
            <a:ext cx="7063921" cy="561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38200"/>
            <a:ext cx="9144000" cy="5581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31443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401" y="914400"/>
            <a:ext cx="9026769"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0878" y="18143"/>
            <a:ext cx="7063921" cy="561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423564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664" y="990600"/>
            <a:ext cx="9099525"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0878" y="18143"/>
            <a:ext cx="7063921" cy="5614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60184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381000"/>
            <a:ext cx="8534400" cy="6472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03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0999" y="1028230"/>
            <a:ext cx="8686121" cy="43057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956400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304800"/>
            <a:ext cx="79248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1066801"/>
            <a:ext cx="5105400" cy="55575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32586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STEP 4</a:t>
            </a:r>
            <a:endParaRPr lang="fa-IR" dirty="0"/>
          </a:p>
        </p:txBody>
      </p:sp>
      <p:sp>
        <p:nvSpPr>
          <p:cNvPr id="3" name="Content Placeholder 2"/>
          <p:cNvSpPr>
            <a:spLocks noGrp="1"/>
          </p:cNvSpPr>
          <p:nvPr>
            <p:ph idx="1"/>
          </p:nvPr>
        </p:nvSpPr>
        <p:spPr/>
        <p:txBody>
          <a:bodyPr>
            <a:normAutofit/>
          </a:bodyPr>
          <a:lstStyle/>
          <a:p>
            <a:pPr algn="l" rtl="0"/>
            <a:r>
              <a:rPr lang="en-US" dirty="0" smtClean="0">
                <a:effectLst/>
              </a:rPr>
              <a:t>Once secondary causes for the elevated lipoprotein levels have been ruled out, attempts should be made </a:t>
            </a:r>
            <a:r>
              <a:rPr lang="en-US" b="1" dirty="0" smtClean="0">
                <a:solidFill>
                  <a:srgbClr val="FF0000"/>
                </a:solidFill>
                <a:effectLst/>
              </a:rPr>
              <a:t>to diagnose the primary lipid disorder since: </a:t>
            </a:r>
          </a:p>
          <a:p>
            <a:pPr lvl="1" algn="l" rtl="0"/>
            <a:r>
              <a:rPr lang="en-US" b="1" dirty="0" smtClean="0">
                <a:solidFill>
                  <a:srgbClr val="FF0000"/>
                </a:solidFill>
                <a:effectLst/>
              </a:rPr>
              <a:t>the underlying etiology has a significant effect on the risk of developing CHD</a:t>
            </a:r>
            <a:r>
              <a:rPr lang="en-US" dirty="0" smtClean="0">
                <a:effectLst/>
              </a:rPr>
              <a:t>, </a:t>
            </a:r>
          </a:p>
          <a:p>
            <a:pPr lvl="1" algn="l" rtl="0"/>
            <a:r>
              <a:rPr lang="en-US" b="1" dirty="0" smtClean="0">
                <a:solidFill>
                  <a:srgbClr val="FF0000"/>
                </a:solidFill>
                <a:effectLst/>
              </a:rPr>
              <a:t>on the response to drug therapy</a:t>
            </a:r>
            <a:r>
              <a:rPr lang="en-US" dirty="0" smtClean="0">
                <a:effectLst/>
              </a:rPr>
              <a:t>, and </a:t>
            </a:r>
          </a:p>
          <a:p>
            <a:pPr lvl="1" algn="l" rtl="0"/>
            <a:r>
              <a:rPr lang="en-US" dirty="0" smtClean="0">
                <a:effectLst/>
              </a:rPr>
              <a:t>on the </a:t>
            </a:r>
            <a:r>
              <a:rPr lang="en-US" b="1" dirty="0" smtClean="0">
                <a:solidFill>
                  <a:srgbClr val="FF0000"/>
                </a:solidFill>
                <a:effectLst/>
              </a:rPr>
              <a:t>management of other family members</a:t>
            </a:r>
            <a:r>
              <a:rPr lang="en-US" dirty="0" smtClean="0">
                <a:effectLst/>
              </a:rPr>
              <a:t>. </a:t>
            </a:r>
          </a:p>
        </p:txBody>
      </p:sp>
    </p:spTree>
    <p:extLst>
      <p:ext uri="{BB962C8B-B14F-4D97-AF65-F5344CB8AC3E}">
        <p14:creationId xmlns="" xmlns:p14="http://schemas.microsoft.com/office/powerpoint/2010/main" val="32283152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Determining </a:t>
            </a:r>
            <a:r>
              <a:rPr lang="en-US" b="1" dirty="0">
                <a:solidFill>
                  <a:srgbClr val="FF0000"/>
                </a:solidFill>
              </a:rPr>
              <a:t>the correct diagnosis</a:t>
            </a:r>
            <a:endParaRPr lang="fa-IR" b="1" dirty="0">
              <a:solidFill>
                <a:srgbClr val="FF0000"/>
              </a:solidFill>
            </a:endParaRPr>
          </a:p>
        </p:txBody>
      </p:sp>
      <p:sp>
        <p:nvSpPr>
          <p:cNvPr id="3" name="Content Placeholder 2"/>
          <p:cNvSpPr>
            <a:spLocks noGrp="1"/>
          </p:cNvSpPr>
          <p:nvPr>
            <p:ph idx="1"/>
          </p:nvPr>
        </p:nvSpPr>
        <p:spPr/>
        <p:txBody>
          <a:bodyPr/>
          <a:lstStyle/>
          <a:p>
            <a:pPr algn="l" rtl="0"/>
            <a:r>
              <a:rPr lang="en-US" dirty="0"/>
              <a:t>Often, determining the correct diagnosis requires a </a:t>
            </a:r>
            <a:r>
              <a:rPr lang="en-US" b="1" dirty="0">
                <a:solidFill>
                  <a:srgbClr val="FF0000"/>
                </a:solidFill>
              </a:rPr>
              <a:t>detailed family medical history </a:t>
            </a:r>
            <a:r>
              <a:rPr lang="en-US" dirty="0"/>
              <a:t>and, in some cases, </a:t>
            </a:r>
            <a:r>
              <a:rPr lang="en-US" b="1" dirty="0">
                <a:solidFill>
                  <a:srgbClr val="FF0000"/>
                </a:solidFill>
              </a:rPr>
              <a:t>lipid analyses in family members</a:t>
            </a:r>
            <a:r>
              <a:rPr lang="en-US" dirty="0" smtClean="0"/>
              <a:t>.</a:t>
            </a:r>
            <a:endParaRPr lang="en-US" dirty="0"/>
          </a:p>
        </p:txBody>
      </p:sp>
    </p:spTree>
    <p:extLst>
      <p:ext uri="{BB962C8B-B14F-4D97-AF65-F5344CB8AC3E}">
        <p14:creationId xmlns="" xmlns:p14="http://schemas.microsoft.com/office/powerpoint/2010/main" val="5196653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
            <a:ext cx="8839200" cy="609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42" y="609600"/>
            <a:ext cx="3944257" cy="6208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9655" y="627743"/>
            <a:ext cx="5097985" cy="61904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8905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1" dirty="0" smtClean="0">
                <a:solidFill>
                  <a:srgbClr val="FF0000"/>
                </a:solidFill>
              </a:rPr>
              <a:t>ERUPTIVE XANTHOMAS</a:t>
            </a:r>
            <a:endParaRPr lang="fa-IR"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l" rtl="0"/>
            <a:r>
              <a:rPr lang="en-US" b="1" dirty="0" smtClean="0"/>
              <a:t>SMALL, YELLOWISH ROUND PAPULES</a:t>
            </a:r>
          </a:p>
          <a:p>
            <a:pPr algn="l" rtl="0"/>
            <a:r>
              <a:rPr lang="en-US" b="1" dirty="0" smtClean="0"/>
              <a:t>PALE CENTER</a:t>
            </a:r>
          </a:p>
          <a:p>
            <a:pPr algn="l" rtl="0"/>
            <a:r>
              <a:rPr lang="en-US" b="1" dirty="0" smtClean="0"/>
              <a:t>ERYTHEMATOUS BASE</a:t>
            </a:r>
          </a:p>
          <a:p>
            <a:pPr algn="l" rtl="0"/>
            <a:r>
              <a:rPr lang="en-US" b="1" dirty="0" smtClean="0"/>
              <a:t>ABDOMINAL WALL</a:t>
            </a:r>
          </a:p>
          <a:p>
            <a:pPr algn="l" rtl="0"/>
            <a:r>
              <a:rPr lang="en-US" b="1" dirty="0" smtClean="0"/>
              <a:t>BUTTOCKS</a:t>
            </a:r>
          </a:p>
          <a:p>
            <a:pPr algn="l" rtl="0"/>
            <a:r>
              <a:rPr lang="en-US" b="1" dirty="0" smtClean="0"/>
              <a:t>OTHER PRESSURE CONTACT AREAS</a:t>
            </a:r>
          </a:p>
          <a:p>
            <a:pPr algn="l" rtl="0"/>
            <a:r>
              <a:rPr lang="en-US" b="1" dirty="0" smtClean="0"/>
              <a:t>OCCUMULATION OF TG IN DERMAL HISTIOCYTES</a:t>
            </a:r>
          </a:p>
          <a:p>
            <a:pPr algn="l" rtl="0"/>
            <a:r>
              <a:rPr lang="en-US" b="1" dirty="0" smtClean="0"/>
              <a:t>TG 1000- 2000 OR HIGHER </a:t>
            </a:r>
          </a:p>
          <a:p>
            <a:pPr algn="l" rtl="0"/>
            <a:r>
              <a:rPr lang="en-US" b="1" dirty="0" smtClean="0"/>
              <a:t>CAN DISAPPEAR WITH TG LOWERING </a:t>
            </a:r>
            <a:endParaRPr lang="fa-IR" b="1" dirty="0"/>
          </a:p>
        </p:txBody>
      </p:sp>
    </p:spTree>
    <p:extLst>
      <p:ext uri="{BB962C8B-B14F-4D97-AF65-F5344CB8AC3E}">
        <p14:creationId xmlns="" xmlns:p14="http://schemas.microsoft.com/office/powerpoint/2010/main" val="11205634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
            <a:ext cx="8839200" cy="609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42" y="609600"/>
            <a:ext cx="3944257" cy="6208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2399" y="609599"/>
            <a:ext cx="5217516" cy="6208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59968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
            <a:ext cx="8839200" cy="609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42" y="609600"/>
            <a:ext cx="3944257" cy="6208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69656" y="631371"/>
            <a:ext cx="3802744" cy="6230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890500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304800"/>
            <a:ext cx="8680126"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503571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600"/>
            <a:ext cx="9115578" cy="5867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60949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86" y="457199"/>
            <a:ext cx="9133114" cy="15248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400" y="1949431"/>
            <a:ext cx="8960517" cy="37655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624126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381000"/>
            <a:ext cx="8603468" cy="3505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5263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TotalTime>
  <Words>1160</Words>
  <Application>Microsoft Office PowerPoint</Application>
  <PresentationFormat>On-screen Show (4:3)</PresentationFormat>
  <Paragraphs>172</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INVESTIGATION OF LIPID DISORDERS</vt:lpstr>
      <vt:lpstr>TITLES </vt:lpstr>
      <vt:lpstr>Initial Evaluation</vt:lpstr>
      <vt:lpstr>معرفی بیمار اول  </vt:lpstr>
      <vt:lpstr>ادامه معرفی بیمار اول </vt:lpstr>
      <vt:lpstr>آزمایشات بیمار اول  </vt:lpstr>
      <vt:lpstr>معرفی بیمار دوم</vt:lpstr>
      <vt:lpstr>ادامه معرفی بیمار دوم </vt:lpstr>
      <vt:lpstr>ERUPTIVE XANTHOMAS</vt:lpstr>
      <vt:lpstr>Slide 10</vt:lpstr>
      <vt:lpstr>Slide 11</vt:lpstr>
      <vt:lpstr>LIPEMIA RETINALIS</vt:lpstr>
      <vt:lpstr>Slide 13</vt:lpstr>
      <vt:lpstr>آزمایشات بیمار دوم</vt:lpstr>
      <vt:lpstr>معرفی بیمارسوم </vt:lpstr>
      <vt:lpstr>معرفی بیمارسوم</vt:lpstr>
      <vt:lpstr>TUBESROUS OR TUBEROERUPTIVE XANTHOMAS</vt:lpstr>
      <vt:lpstr>Slide 18</vt:lpstr>
      <vt:lpstr>PALMAR XANTHOMAS</vt:lpstr>
      <vt:lpstr>Slide 20</vt:lpstr>
      <vt:lpstr>Slide 21</vt:lpstr>
      <vt:lpstr>آزمایشات بیمار سوم </vt:lpstr>
      <vt:lpstr>معرفی بیمارچهارم</vt:lpstr>
      <vt:lpstr>آزمایشات بیمار چهارم </vt:lpstr>
      <vt:lpstr>XANTHELASMAS</vt:lpstr>
      <vt:lpstr>Slide 26</vt:lpstr>
      <vt:lpstr>Slide 27</vt:lpstr>
      <vt:lpstr>TENDON XANTHOMAS</vt:lpstr>
      <vt:lpstr>Slide 29</vt:lpstr>
      <vt:lpstr>Slide 30</vt:lpstr>
      <vt:lpstr>Slide 31</vt:lpstr>
      <vt:lpstr>Screening</vt:lpstr>
      <vt:lpstr>NCEP ATPIII</vt:lpstr>
      <vt:lpstr>INVESTIGATION</vt:lpstr>
      <vt:lpstr>LIPID PANEL</vt:lpstr>
      <vt:lpstr>LDL </vt:lpstr>
      <vt:lpstr>Slide 37</vt:lpstr>
      <vt:lpstr>Slide 38</vt:lpstr>
      <vt:lpstr>non-HDL-C</vt:lpstr>
      <vt:lpstr>Slide 40</vt:lpstr>
      <vt:lpstr>Slide 41</vt:lpstr>
      <vt:lpstr>DIAGNOSTIC APPROACH</vt:lpstr>
      <vt:lpstr>STEP 1</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STEP 2: CARDIOVASCULAR RISK SCORING </vt:lpstr>
      <vt:lpstr>Slide 57</vt:lpstr>
      <vt:lpstr>Slide 58</vt:lpstr>
      <vt:lpstr>Slide 59</vt:lpstr>
      <vt:lpstr>Slide 60</vt:lpstr>
      <vt:lpstr>Framingham/ATP III point scores in men</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STEP 3</vt:lpstr>
      <vt:lpstr>Slide 76</vt:lpstr>
      <vt:lpstr>Slide 77</vt:lpstr>
      <vt:lpstr>Slide 78</vt:lpstr>
      <vt:lpstr>Slide 79</vt:lpstr>
      <vt:lpstr>Slide 80</vt:lpstr>
      <vt:lpstr>Slide 81</vt:lpstr>
      <vt:lpstr>Slide 82</vt:lpstr>
      <vt:lpstr>Slide 83</vt:lpstr>
      <vt:lpstr>Slide 84</vt:lpstr>
      <vt:lpstr>Slide 85</vt:lpstr>
      <vt:lpstr>Slide 86</vt:lpstr>
      <vt:lpstr>STEP 4</vt:lpstr>
      <vt:lpstr>Determining the correct diagnosis</vt:lpstr>
      <vt:lpstr>Slide 89</vt:lpstr>
      <vt:lpstr>Slide 90</vt:lpstr>
      <vt:lpstr>Slide 91</vt:lpstr>
      <vt:lpstr>Slide 92</vt:lpstr>
      <vt:lpstr>Slide 93</vt:lpstr>
      <vt:lpstr>Slide 94</vt:lpstr>
      <vt:lpstr>Slide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&amp; DIAGNOSIS OF LIPID DISORDERS</dc:title>
  <dc:creator>STM88929790</dc:creator>
  <cp:lastModifiedBy>modiriyat</cp:lastModifiedBy>
  <cp:revision>190</cp:revision>
  <dcterms:created xsi:type="dcterms:W3CDTF">2013-01-28T01:14:08Z</dcterms:created>
  <dcterms:modified xsi:type="dcterms:W3CDTF">2013-02-07T03:59:50Z</dcterms:modified>
</cp:coreProperties>
</file>