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0" r:id="rId3"/>
    <p:sldId id="291" r:id="rId4"/>
    <p:sldId id="302" r:id="rId5"/>
    <p:sldId id="292" r:id="rId6"/>
    <p:sldId id="293" r:id="rId7"/>
    <p:sldId id="295" r:id="rId8"/>
    <p:sldId id="296" r:id="rId9"/>
    <p:sldId id="318" r:id="rId10"/>
    <p:sldId id="297" r:id="rId11"/>
    <p:sldId id="303" r:id="rId12"/>
    <p:sldId id="299" r:id="rId13"/>
    <p:sldId id="301" r:id="rId14"/>
    <p:sldId id="314" r:id="rId15"/>
    <p:sldId id="321" r:id="rId16"/>
    <p:sldId id="309" r:id="rId17"/>
    <p:sldId id="310" r:id="rId18"/>
    <p:sldId id="311" r:id="rId19"/>
    <p:sldId id="312" r:id="rId20"/>
    <p:sldId id="258" r:id="rId21"/>
    <p:sldId id="307" r:id="rId22"/>
    <p:sldId id="262" r:id="rId23"/>
    <p:sldId id="259" r:id="rId24"/>
    <p:sldId id="260" r:id="rId25"/>
    <p:sldId id="261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319" r:id="rId41"/>
    <p:sldId id="277" r:id="rId42"/>
    <p:sldId id="278" r:id="rId43"/>
    <p:sldId id="279" r:id="rId44"/>
    <p:sldId id="280" r:id="rId45"/>
    <p:sldId id="281" r:id="rId46"/>
    <p:sldId id="304" r:id="rId47"/>
    <p:sldId id="315" r:id="rId48"/>
    <p:sldId id="305" r:id="rId49"/>
    <p:sldId id="306" r:id="rId50"/>
    <p:sldId id="282" r:id="rId51"/>
    <p:sldId id="283" r:id="rId52"/>
    <p:sldId id="284" r:id="rId53"/>
    <p:sldId id="287" r:id="rId54"/>
    <p:sldId id="288" r:id="rId55"/>
    <p:sldId id="289" r:id="rId56"/>
    <p:sldId id="285" r:id="rId57"/>
    <p:sldId id="286" r:id="rId58"/>
    <p:sldId id="316" r:id="rId59"/>
    <p:sldId id="317" r:id="rId60"/>
    <p:sldId id="31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3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9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6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B59C95-DB72-44DC-B451-29AE6F1A9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5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2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0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5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8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C0CD-33D6-4DBB-B660-C051CFF20860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3759-9BF7-4C4E-953E-648F34D09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495800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Dietary Supplements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 Diabetes Mellitus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M. </a:t>
            </a:r>
            <a:r>
              <a:rPr lang="en-US" sz="3600" b="1" dirty="0" err="1" smtClean="0">
                <a:solidFill>
                  <a:schemeClr val="bg1"/>
                </a:solidFill>
              </a:rPr>
              <a:t>Abbasinazari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Professor of Clinical Pharmacy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331-9EBA-48FB-ADC4-2D75127D81C3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924800" cy="914400"/>
          </a:xfrm>
        </p:spPr>
        <p:txBody>
          <a:bodyPr/>
          <a:lstStyle/>
          <a:p>
            <a:pPr algn="l"/>
            <a:r>
              <a:rPr lang="en-US" u="sng"/>
              <a:t>What is a Dietary Supplement?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Definition:  </a:t>
            </a:r>
            <a:r>
              <a:rPr lang="en-US" sz="2400" dirty="0"/>
              <a:t>(Sec 3.)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chemeClr val="accent1"/>
                </a:solidFill>
              </a:rPr>
              <a:t>A </a:t>
            </a:r>
            <a:r>
              <a:rPr lang="en-US" b="1" i="1" dirty="0">
                <a:solidFill>
                  <a:schemeClr val="accent1"/>
                </a:solidFill>
              </a:rPr>
              <a:t>product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intended</a:t>
            </a:r>
            <a:r>
              <a:rPr lang="en-US" i="1" dirty="0">
                <a:solidFill>
                  <a:schemeClr val="accent1"/>
                </a:solidFill>
              </a:rPr>
              <a:t> to </a:t>
            </a:r>
            <a:r>
              <a:rPr lang="en-US" b="1" i="1" dirty="0">
                <a:solidFill>
                  <a:schemeClr val="accent1"/>
                </a:solidFill>
              </a:rPr>
              <a:t>supplement</a:t>
            </a:r>
            <a:r>
              <a:rPr lang="en-US" i="1" dirty="0">
                <a:solidFill>
                  <a:schemeClr val="accent1"/>
                </a:solidFill>
              </a:rPr>
              <a:t> the diet that bears or contains one or more of the following dietary ingredients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Vitamins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Minerals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Herbs or other botanicals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Amino acids</a:t>
            </a:r>
          </a:p>
          <a:p>
            <a:pPr lvl="2">
              <a:lnSpc>
                <a:spcPct val="90000"/>
              </a:lnSpc>
            </a:pPr>
            <a:r>
              <a:rPr lang="en-US" b="1" i="1" dirty="0"/>
              <a:t>Concentrate, metabolite, constituent, extract or combination of above listed ingredients</a:t>
            </a:r>
          </a:p>
        </p:txBody>
      </p:sp>
    </p:spTree>
    <p:extLst>
      <p:ext uri="{BB962C8B-B14F-4D97-AF65-F5344CB8AC3E}">
        <p14:creationId xmlns:p14="http://schemas.microsoft.com/office/powerpoint/2010/main" val="22474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97401"/>
            <a:ext cx="72580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Dietary </a:t>
            </a:r>
            <a:r>
              <a:rPr lang="en-US" sz="4400" dirty="0" smtClean="0"/>
              <a:t>Supplements</a:t>
            </a:r>
          </a:p>
          <a:p>
            <a:endParaRPr lang="en-US" sz="4000" dirty="0"/>
          </a:p>
          <a:p>
            <a:r>
              <a:rPr lang="en-US" sz="2800" dirty="0"/>
              <a:t>These products are taken by mouth.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dirty="0"/>
          </a:p>
          <a:p>
            <a:r>
              <a:rPr lang="en-US" sz="2800" dirty="0"/>
              <a:t>These products are found in many forms to include: </a:t>
            </a:r>
          </a:p>
          <a:p>
            <a:pPr lvl="1"/>
            <a:r>
              <a:rPr lang="en-US" sz="2400" dirty="0"/>
              <a:t>Tablets</a:t>
            </a:r>
          </a:p>
          <a:p>
            <a:pPr lvl="1"/>
            <a:r>
              <a:rPr lang="en-US" sz="2400" dirty="0"/>
              <a:t>Capsules</a:t>
            </a:r>
          </a:p>
          <a:p>
            <a:pPr lvl="1"/>
            <a:r>
              <a:rPr lang="en-US" sz="2400" dirty="0" err="1"/>
              <a:t>Softgels</a:t>
            </a:r>
            <a:endParaRPr lang="en-US" sz="2400" dirty="0"/>
          </a:p>
          <a:p>
            <a:pPr lvl="1"/>
            <a:r>
              <a:rPr lang="en-US" sz="2400" dirty="0" err="1"/>
              <a:t>Gelcaps</a:t>
            </a:r>
            <a:endParaRPr lang="en-US" sz="2400" dirty="0"/>
          </a:p>
          <a:p>
            <a:pPr lvl="1"/>
            <a:r>
              <a:rPr lang="en-US" sz="2400" dirty="0"/>
              <a:t>Liquids</a:t>
            </a:r>
          </a:p>
          <a:p>
            <a:pPr lvl="1"/>
            <a:r>
              <a:rPr lang="en-US" sz="2400" dirty="0"/>
              <a:t>Powders </a:t>
            </a:r>
          </a:p>
          <a:p>
            <a:pPr lvl="1"/>
            <a:r>
              <a:rPr lang="en-US" sz="2400" dirty="0"/>
              <a:t>Bars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3563451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00210-BB78-44E5-BF39-6D91A7E8E4CD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791200" cy="990600"/>
          </a:xfrm>
        </p:spPr>
        <p:txBody>
          <a:bodyPr/>
          <a:lstStyle/>
          <a:p>
            <a:pPr algn="l"/>
            <a:r>
              <a:rPr lang="en-US" u="sng"/>
              <a:t>Dietary Supplements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r>
              <a:rPr lang="en-US" sz="3600" dirty="0"/>
              <a:t>Distinguished from Drugs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Drug = </a:t>
            </a:r>
            <a:r>
              <a:rPr lang="en-US" b="1" i="1" dirty="0">
                <a:solidFill>
                  <a:schemeClr val="accent1"/>
                </a:solidFill>
              </a:rPr>
              <a:t>article intended to diagnose, cure, mitigate, treat, or prevent disease</a:t>
            </a:r>
          </a:p>
          <a:p>
            <a:pPr lvl="1"/>
            <a:r>
              <a:rPr lang="en-US" dirty="0"/>
              <a:t>Both intended to affect </a:t>
            </a:r>
            <a:r>
              <a:rPr lang="en-US" b="1" i="1" u="sng" dirty="0"/>
              <a:t>structure</a:t>
            </a:r>
            <a:r>
              <a:rPr lang="en-US" dirty="0"/>
              <a:t> and </a:t>
            </a:r>
            <a:r>
              <a:rPr lang="en-US" b="1" i="1" u="sng" dirty="0"/>
              <a:t>function</a:t>
            </a:r>
            <a:r>
              <a:rPr lang="en-US" dirty="0"/>
              <a:t> of body</a:t>
            </a:r>
          </a:p>
          <a:p>
            <a:pPr lvl="1"/>
            <a:r>
              <a:rPr lang="en-US" dirty="0"/>
              <a:t>Drug must undergo FDA approval after clinical studies to determine effectiveness and </a:t>
            </a:r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639B-E5E2-403C-8477-B5C278C1012D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914400"/>
          </a:xfrm>
        </p:spPr>
        <p:txBody>
          <a:bodyPr/>
          <a:lstStyle/>
          <a:p>
            <a:pPr algn="l"/>
            <a:r>
              <a:rPr lang="en-US" sz="4000" u="sng"/>
              <a:t>Labeling of Dietary Supplements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239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DSHEA authorized to provide </a:t>
            </a:r>
            <a:r>
              <a:rPr lang="en-US" sz="2800" b="1" i="1"/>
              <a:t>accurate information</a:t>
            </a:r>
            <a:r>
              <a:rPr lang="en-US" sz="2800"/>
              <a:t> to consumers</a:t>
            </a:r>
          </a:p>
          <a:p>
            <a:pPr>
              <a:lnSpc>
                <a:spcPct val="90000"/>
              </a:lnSpc>
            </a:pPr>
            <a:r>
              <a:rPr lang="en-US" sz="2800"/>
              <a:t>Label must include: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Name</a:t>
            </a:r>
            <a:r>
              <a:rPr lang="en-US" sz="2400" i="1">
                <a:solidFill>
                  <a:schemeClr val="accent1"/>
                </a:solidFill>
              </a:rPr>
              <a:t> of each ingredient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Quantity</a:t>
            </a:r>
            <a:r>
              <a:rPr lang="en-US" sz="2400" i="1">
                <a:solidFill>
                  <a:schemeClr val="accent1"/>
                </a:solidFill>
              </a:rPr>
              <a:t> of each ingredient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solidFill>
                  <a:schemeClr val="accent1"/>
                </a:solidFill>
              </a:rPr>
              <a:t>Total weight</a:t>
            </a:r>
            <a:r>
              <a:rPr lang="en-US" sz="2400" i="1">
                <a:solidFill>
                  <a:schemeClr val="accent1"/>
                </a:solidFill>
              </a:rPr>
              <a:t> of all ingredient if a blend</a:t>
            </a:r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accent1"/>
                </a:solidFill>
              </a:rPr>
              <a:t>Identity of </a:t>
            </a:r>
            <a:r>
              <a:rPr lang="en-US" sz="2400" b="1" i="1">
                <a:solidFill>
                  <a:schemeClr val="accent1"/>
                </a:solidFill>
              </a:rPr>
              <a:t>part of plant</a:t>
            </a:r>
            <a:r>
              <a:rPr lang="en-US" sz="2400" i="1">
                <a:solidFill>
                  <a:schemeClr val="accent1"/>
                </a:solidFill>
              </a:rPr>
              <a:t> derived from</a:t>
            </a:r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accent1"/>
                </a:solidFill>
              </a:rPr>
              <a:t>Term “</a:t>
            </a:r>
            <a:r>
              <a:rPr lang="en-US" sz="2400" b="1" i="1">
                <a:solidFill>
                  <a:schemeClr val="accent1"/>
                </a:solidFill>
              </a:rPr>
              <a:t>Dietary Supplement</a:t>
            </a:r>
            <a:r>
              <a:rPr lang="en-US" sz="2400" i="1">
                <a:solidFill>
                  <a:schemeClr val="accent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400"/>
              <a:t>Must contain nutritional labeling information also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Calories, fat, sodium</a:t>
            </a:r>
          </a:p>
        </p:txBody>
      </p:sp>
    </p:spTree>
    <p:extLst>
      <p:ext uri="{BB962C8B-B14F-4D97-AF65-F5344CB8AC3E}">
        <p14:creationId xmlns:p14="http://schemas.microsoft.com/office/powerpoint/2010/main" val="3110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Efficacy &amp;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Evaluation efficacy &amp;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control study</a:t>
            </a:r>
          </a:p>
        </p:txBody>
      </p:sp>
      <p:pic>
        <p:nvPicPr>
          <p:cNvPr id="45059" name="Picture 2" descr="http://library.downstate.edu/EBM2/contr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00250"/>
            <a:ext cx="666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2247900"/>
            <a:ext cx="208121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43599" y="4419600"/>
            <a:ext cx="208121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Cohort Study</a:t>
            </a:r>
          </a:p>
        </p:txBody>
      </p:sp>
      <p:pic>
        <p:nvPicPr>
          <p:cNvPr id="46083" name="Picture 2" descr="http://library.downstate.edu/EBM2/coh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6143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8751" y="2590800"/>
            <a:ext cx="154305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57654" y="4419600"/>
            <a:ext cx="154305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Randomized Clinical Trial</a:t>
            </a:r>
          </a:p>
        </p:txBody>
      </p:sp>
      <p:pic>
        <p:nvPicPr>
          <p:cNvPr id="47107" name="Picture 2" descr="http://www.hsrmethods.org/Glossary/Terms/R/~/media/Images/Figures/Randomized%20Clinical%20Trial%20Image%207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66950"/>
            <a:ext cx="55657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Level of evidence for treatment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 descr="EB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 rot="-2201905">
            <a:off x="6137275" y="1692275"/>
            <a:ext cx="8112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B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C</a:t>
            </a:r>
          </a:p>
          <a:p>
            <a:pPr eaLnBrk="1" hangingPunct="1"/>
            <a:endParaRPr lang="en-US" sz="2400" b="1"/>
          </a:p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D</a:t>
            </a:r>
          </a:p>
          <a:p>
            <a:pPr eaLnBrk="1" hangingPunct="1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838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86000"/>
          </a:xfrm>
          <a:solidFill>
            <a:srgbClr val="FFC000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History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Definition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Supplementary in DM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According to the </a:t>
            </a:r>
            <a:r>
              <a:rPr lang="en-US" dirty="0" smtClean="0">
                <a:solidFill>
                  <a:schemeClr val="bg1"/>
                </a:solidFill>
              </a:rPr>
              <a:t>ADA, the primary </a:t>
            </a:r>
            <a:r>
              <a:rPr lang="en-US" dirty="0">
                <a:solidFill>
                  <a:schemeClr val="bg1"/>
                </a:solidFill>
              </a:rPr>
              <a:t>approach to </a:t>
            </a:r>
            <a:r>
              <a:rPr lang="en-US" dirty="0" smtClean="0">
                <a:solidFill>
                  <a:schemeClr val="bg1"/>
                </a:solidFill>
              </a:rPr>
              <a:t>controlling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DM </a:t>
            </a:r>
            <a:r>
              <a:rPr lang="en-US" dirty="0">
                <a:solidFill>
                  <a:schemeClr val="bg1"/>
                </a:solidFill>
              </a:rPr>
              <a:t>involves diet and </a:t>
            </a:r>
            <a:r>
              <a:rPr lang="en-US" dirty="0" smtClean="0">
                <a:solidFill>
                  <a:schemeClr val="bg1"/>
                </a:solidFill>
              </a:rPr>
              <a:t>lifestyle modification combined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pharmacologic intervention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ADA purports that herbal and dietary supplements lack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Evidence to </a:t>
            </a:r>
            <a:r>
              <a:rPr lang="en-US" dirty="0">
                <a:solidFill>
                  <a:schemeClr val="bg1"/>
                </a:solidFill>
              </a:rPr>
              <a:t>substantiate use in </a:t>
            </a:r>
            <a:r>
              <a:rPr lang="en-US" dirty="0" smtClean="0">
                <a:solidFill>
                  <a:schemeClr val="bg1"/>
                </a:solidFill>
              </a:rPr>
              <a:t>DM. </a:t>
            </a:r>
            <a:r>
              <a:rPr lang="en-US" dirty="0">
                <a:solidFill>
                  <a:schemeClr val="bg1"/>
                </a:solidFill>
              </a:rPr>
              <a:t>Despite this, the use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natural products and dietary supplements to help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DM has </a:t>
            </a:r>
            <a:r>
              <a:rPr lang="en-US" dirty="0">
                <a:solidFill>
                  <a:schemeClr val="bg1"/>
                </a:solidFill>
              </a:rPr>
              <a:t>become increasingly popular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US 29,000 </a:t>
            </a:r>
            <a:r>
              <a:rPr lang="en-US" dirty="0">
                <a:solidFill>
                  <a:schemeClr val="bg1"/>
                </a:solidFill>
              </a:rPr>
              <a:t>nutritional </a:t>
            </a:r>
            <a:r>
              <a:rPr lang="en-US" dirty="0" smtClean="0">
                <a:solidFill>
                  <a:schemeClr val="bg1"/>
                </a:solidFill>
              </a:rPr>
              <a:t>supplements are </a:t>
            </a:r>
            <a:r>
              <a:rPr lang="en-US" dirty="0">
                <a:solidFill>
                  <a:schemeClr val="bg1"/>
                </a:solidFill>
              </a:rPr>
              <a:t>available </a:t>
            </a:r>
            <a:r>
              <a:rPr lang="en-US" dirty="0" smtClean="0">
                <a:solidFill>
                  <a:schemeClr val="bg1"/>
                </a:solidFill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consumers</a:t>
            </a:r>
            <a:r>
              <a:rPr lang="en-US" dirty="0">
                <a:solidFill>
                  <a:schemeClr val="bg1"/>
                </a:solidFill>
              </a:rPr>
              <a:t>, accounting for </a:t>
            </a:r>
            <a:r>
              <a:rPr lang="en-US" dirty="0" smtClean="0">
                <a:solidFill>
                  <a:schemeClr val="bg1"/>
                </a:solidFill>
              </a:rPr>
              <a:t>approximately US$12 </a:t>
            </a:r>
            <a:r>
              <a:rPr lang="en-US" dirty="0">
                <a:solidFill>
                  <a:schemeClr val="bg1"/>
                </a:solidFill>
              </a:rPr>
              <a:t>billion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 spending in the </a:t>
            </a:r>
            <a:r>
              <a:rPr lang="en-US" dirty="0" smtClean="0">
                <a:solidFill>
                  <a:schemeClr val="bg1"/>
                </a:solidFill>
              </a:rPr>
              <a:t>US.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Nicotinamide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Fenugreek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Cinnamon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Ginseng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Chromium</a:t>
            </a:r>
          </a:p>
          <a:p>
            <a:r>
              <a:rPr lang="en-GB" b="1" dirty="0">
                <a:solidFill>
                  <a:schemeClr val="bg1"/>
                </a:solidFill>
              </a:rPr>
              <a:t>Bitter </a:t>
            </a:r>
            <a:r>
              <a:rPr lang="en-GB" b="1" dirty="0" smtClean="0">
                <a:solidFill>
                  <a:schemeClr val="bg1"/>
                </a:solidFill>
              </a:rPr>
              <a:t>Melon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Vitamin D3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Nicotinamide</a:t>
            </a:r>
            <a:endParaRPr lang="en-GB" dirty="0"/>
          </a:p>
        </p:txBody>
      </p:sp>
      <p:sp>
        <p:nvSpPr>
          <p:cNvPr id="5" name="AutoShape 2" descr="Image result for nicotinamide"/>
          <p:cNvSpPr>
            <a:spLocks noChangeAspect="1" noChangeArrowheads="1"/>
          </p:cNvSpPr>
          <p:nvPr/>
        </p:nvSpPr>
        <p:spPr bwMode="auto">
          <a:xfrm>
            <a:off x="155575" y="-1828800"/>
            <a:ext cx="21717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nicotina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66777"/>
            <a:ext cx="21717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Nicotinamide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Nicotinamide</a:t>
            </a:r>
            <a:r>
              <a:rPr lang="en-GB" dirty="0">
                <a:solidFill>
                  <a:schemeClr val="bg1"/>
                </a:solidFill>
              </a:rPr>
              <a:t> (also referred to as niacin, </a:t>
            </a:r>
            <a:r>
              <a:rPr lang="en-GB" dirty="0" smtClean="0">
                <a:solidFill>
                  <a:schemeClr val="bg1"/>
                </a:solidFill>
              </a:rPr>
              <a:t>vitamin </a:t>
            </a:r>
            <a:r>
              <a:rPr lang="en-US" dirty="0" smtClean="0">
                <a:solidFill>
                  <a:schemeClr val="bg1"/>
                </a:solidFill>
              </a:rPr>
              <a:t>B3</a:t>
            </a:r>
            <a:r>
              <a:rPr lang="en-US" dirty="0">
                <a:solidFill>
                  <a:schemeClr val="bg1"/>
                </a:solidFill>
              </a:rPr>
              <a:t>, and nicotinic amide) is a </a:t>
            </a:r>
            <a:r>
              <a:rPr lang="en-US" dirty="0" smtClean="0">
                <a:solidFill>
                  <a:schemeClr val="bg1"/>
                </a:solidFill>
              </a:rPr>
              <a:t>water-soluble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vitamin B </a:t>
            </a:r>
            <a:r>
              <a:rPr lang="en-US" dirty="0" smtClean="0">
                <a:solidFill>
                  <a:schemeClr val="bg1"/>
                </a:solidFill>
              </a:rPr>
              <a:t>derivative that </a:t>
            </a:r>
            <a:r>
              <a:rPr lang="en-US" dirty="0">
                <a:solidFill>
                  <a:schemeClr val="bg1"/>
                </a:solidFill>
              </a:rPr>
              <a:t>may bolster the </a:t>
            </a:r>
            <a:r>
              <a:rPr lang="en-US" dirty="0" smtClean="0">
                <a:solidFill>
                  <a:schemeClr val="bg1"/>
                </a:solidFill>
              </a:rPr>
              <a:t>release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C-peptide and insulin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These factors may help reserve residual </a:t>
            </a:r>
            <a:r>
              <a:rPr lang="en-US" dirty="0" smtClean="0">
                <a:solidFill>
                  <a:schemeClr val="bg1"/>
                </a:solidFill>
              </a:rPr>
              <a:t>beta-cell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function </a:t>
            </a:r>
            <a:r>
              <a:rPr lang="en-US" dirty="0" smtClean="0">
                <a:solidFill>
                  <a:schemeClr val="bg1"/>
                </a:solidFill>
              </a:rPr>
              <a:t>in patients </a:t>
            </a:r>
            <a:r>
              <a:rPr lang="en-US" dirty="0">
                <a:solidFill>
                  <a:schemeClr val="bg1"/>
                </a:solidFill>
              </a:rPr>
              <a:t>with newly diagnosed type 1 diabetes.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2860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Although it </a:t>
            </a:r>
            <a:r>
              <a:rPr lang="en-GB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frequently used in high </a:t>
            </a:r>
            <a:r>
              <a:rPr lang="en-US" dirty="0" smtClean="0">
                <a:solidFill>
                  <a:schemeClr val="bg1"/>
                </a:solidFill>
              </a:rPr>
              <a:t>doses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treating </a:t>
            </a:r>
            <a:r>
              <a:rPr lang="en-US" dirty="0" smtClean="0">
                <a:solidFill>
                  <a:schemeClr val="bg1"/>
                </a:solidFill>
              </a:rPr>
              <a:t>hyperlipidemia studies </a:t>
            </a:r>
            <a:r>
              <a:rPr lang="en-US" dirty="0">
                <a:solidFill>
                  <a:schemeClr val="bg1"/>
                </a:solidFill>
              </a:rPr>
              <a:t>suggest </a:t>
            </a:r>
            <a:r>
              <a:rPr lang="en-US" dirty="0" smtClean="0">
                <a:solidFill>
                  <a:schemeClr val="bg1"/>
                </a:solidFill>
              </a:rPr>
              <a:t>that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prolonged use may prevent the onset </a:t>
            </a:r>
            <a:r>
              <a:rPr lang="en-US" dirty="0" smtClean="0">
                <a:solidFill>
                  <a:schemeClr val="bg1"/>
                </a:solidFill>
              </a:rPr>
              <a:t>of DM.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Zealand study in school </a:t>
            </a:r>
            <a:r>
              <a:rPr lang="en-US" dirty="0">
                <a:solidFill>
                  <a:schemeClr val="bg1"/>
                </a:solidFill>
              </a:rPr>
              <a:t>children aged 5 to 7.9 </a:t>
            </a:r>
            <a:r>
              <a:rPr lang="en-US" dirty="0" smtClean="0">
                <a:solidFill>
                  <a:schemeClr val="bg1"/>
                </a:solidFill>
              </a:rPr>
              <a:t>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Duration :about 7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16.07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7.14 per 100000 </a:t>
            </a:r>
            <a:r>
              <a:rPr lang="en-US" dirty="0" err="1" smtClean="0">
                <a:solidFill>
                  <a:schemeClr val="bg1"/>
                </a:solidFill>
              </a:rPr>
              <a:t>personper</a:t>
            </a:r>
            <a:r>
              <a:rPr lang="en-US" dirty="0" smtClean="0">
                <a:solidFill>
                  <a:schemeClr val="bg1"/>
                </a:solidFill>
              </a:rPr>
              <a:t> year in two groups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Adverse Drug Reactions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Fenungreek</a:t>
            </a:r>
            <a:endParaRPr lang="en-GB" dirty="0"/>
          </a:p>
        </p:txBody>
      </p:sp>
      <p:sp>
        <p:nvSpPr>
          <p:cNvPr id="4" name="AutoShape 2" descr="Image result for fenugr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fenugr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905000"/>
            <a:ext cx="2095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nug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76567"/>
            <a:ext cx="2438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It is a </a:t>
            </a:r>
            <a:r>
              <a:rPr lang="en-US" dirty="0" smtClean="0"/>
              <a:t>widely </a:t>
            </a:r>
            <a:r>
              <a:rPr lang="en-US" dirty="0"/>
              <a:t>used herb in many countries </a:t>
            </a:r>
            <a:r>
              <a:rPr lang="en-US" dirty="0" smtClean="0"/>
              <a:t>including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India, </a:t>
            </a:r>
            <a:r>
              <a:rPr lang="en-US" dirty="0" smtClean="0"/>
              <a:t>China, Egypt</a:t>
            </a:r>
            <a:r>
              <a:rPr lang="en-US" dirty="0"/>
              <a:t>, and the Middle East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Although commonly used </a:t>
            </a:r>
            <a:r>
              <a:rPr lang="en-US" dirty="0" smtClean="0"/>
              <a:t>in cooking, it </a:t>
            </a:r>
            <a:r>
              <a:rPr lang="en-US" dirty="0"/>
              <a:t>is </a:t>
            </a:r>
            <a:r>
              <a:rPr lang="en-US" dirty="0" smtClean="0"/>
              <a:t>often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used in patients with </a:t>
            </a:r>
            <a:r>
              <a:rPr lang="en-US" dirty="0" smtClean="0"/>
              <a:t>DM, especially </a:t>
            </a:r>
            <a:r>
              <a:rPr lang="en-US" dirty="0"/>
              <a:t>for </a:t>
            </a:r>
            <a:r>
              <a:rPr lang="en-US" dirty="0" smtClean="0"/>
              <a:t>those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with limited health-care access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19800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animal studies, fenugreek has shown a potential reduction in glucose absorption in the GI tract, as well as slower digestion </a:t>
            </a:r>
            <a:r>
              <a:rPr lang="en-GB" dirty="0" smtClean="0">
                <a:solidFill>
                  <a:schemeClr val="bg1"/>
                </a:solidFill>
              </a:rPr>
              <a:t>of  carbohydrates via enzymes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igh </a:t>
            </a:r>
            <a:r>
              <a:rPr lang="en-US" dirty="0">
                <a:solidFill>
                  <a:schemeClr val="bg1"/>
                </a:solidFill>
              </a:rPr>
              <a:t>content of dietary fiber and pectin in fenugreek which </a:t>
            </a:r>
            <a:r>
              <a:rPr lang="en-US" dirty="0" smtClean="0">
                <a:solidFill>
                  <a:schemeClr val="bg1"/>
                </a:solidFill>
              </a:rPr>
              <a:t>are responsible </a:t>
            </a:r>
            <a:r>
              <a:rPr lang="en-US" dirty="0">
                <a:solidFill>
                  <a:schemeClr val="bg1"/>
                </a:solidFill>
              </a:rPr>
              <a:t>for slowing the </a:t>
            </a:r>
            <a:r>
              <a:rPr lang="en-US" dirty="0" smtClean="0">
                <a:solidFill>
                  <a:schemeClr val="bg1"/>
                </a:solidFill>
              </a:rPr>
              <a:t>GI transit.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Fenugreek seeds </a:t>
            </a:r>
            <a:r>
              <a:rPr lang="en-US" dirty="0">
                <a:solidFill>
                  <a:schemeClr val="bg1"/>
                </a:solidFill>
              </a:rPr>
              <a:t>also contain free amino acids, </a:t>
            </a:r>
            <a:r>
              <a:rPr lang="en-US" dirty="0" smtClean="0">
                <a:solidFill>
                  <a:schemeClr val="bg1"/>
                </a:solidFill>
              </a:rPr>
              <a:t>which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have the potential </a:t>
            </a:r>
            <a:r>
              <a:rPr lang="en-US" dirty="0" smtClean="0">
                <a:solidFill>
                  <a:schemeClr val="bg1"/>
                </a:solidFill>
              </a:rPr>
              <a:t>to stimulate </a:t>
            </a:r>
            <a:r>
              <a:rPr lang="en-US" dirty="0">
                <a:solidFill>
                  <a:schemeClr val="bg1"/>
                </a:solidFill>
              </a:rPr>
              <a:t>insulin release in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presence of elevated </a:t>
            </a:r>
            <a:r>
              <a:rPr lang="en-US" dirty="0" smtClean="0">
                <a:solidFill>
                  <a:schemeClr val="bg1"/>
                </a:solidFill>
              </a:rPr>
              <a:t>glucose </a:t>
            </a:r>
            <a:r>
              <a:rPr lang="en-GB" dirty="0" smtClean="0">
                <a:solidFill>
                  <a:schemeClr val="bg1"/>
                </a:solidFill>
              </a:rPr>
              <a:t>concentrations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 Studies indicate reduction in </a:t>
            </a:r>
            <a:r>
              <a:rPr lang="en-US" dirty="0" smtClean="0"/>
              <a:t>HbA1C </a:t>
            </a:r>
            <a:r>
              <a:rPr lang="en-US" dirty="0"/>
              <a:t>levels as well </a:t>
            </a:r>
            <a:r>
              <a:rPr lang="en-US" dirty="0" smtClean="0"/>
              <a:t>as </a:t>
            </a:r>
            <a:r>
              <a:rPr lang="en-GB" dirty="0" smtClean="0"/>
              <a:t>postprandial </a:t>
            </a:r>
            <a:r>
              <a:rPr lang="en-GB" dirty="0"/>
              <a:t>glucose and </a:t>
            </a:r>
            <a:r>
              <a:rPr lang="en-GB" dirty="0" smtClean="0"/>
              <a:t>fasting glucose</a:t>
            </a:r>
          </a:p>
          <a:p>
            <a:endParaRPr lang="en-GB" dirty="0"/>
          </a:p>
          <a:p>
            <a:r>
              <a:rPr lang="en-GB" dirty="0"/>
              <a:t> Inconclusive evidence </a:t>
            </a:r>
            <a:r>
              <a:rPr lang="en-GB" dirty="0" smtClean="0"/>
              <a:t>of recommended </a:t>
            </a:r>
            <a:r>
              <a:rPr lang="en-GB" dirty="0"/>
              <a:t>doses</a:t>
            </a:r>
          </a:p>
        </p:txBody>
      </p:sp>
    </p:spTree>
    <p:extLst>
      <p:ext uri="{BB962C8B-B14F-4D97-AF65-F5344CB8AC3E}">
        <p14:creationId xmlns:p14="http://schemas.microsoft.com/office/powerpoint/2010/main" val="1702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BA98-501F-48AB-AA3C-1675E10DB94B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5410200" cy="1219200"/>
          </a:xfrm>
        </p:spPr>
        <p:txBody>
          <a:bodyPr>
            <a:normAutofit fontScale="90000"/>
          </a:bodyPr>
          <a:lstStyle/>
          <a:p>
            <a:r>
              <a:rPr lang="en-US" sz="4800" u="sng"/>
              <a:t>Dietary Supplements</a:t>
            </a:r>
            <a:br>
              <a:rPr lang="en-US" sz="4800" u="sng"/>
            </a:br>
            <a:r>
              <a:rPr lang="en-US" sz="3600" i="1"/>
              <a:t>Foods or Drugs?</a:t>
            </a:r>
          </a:p>
        </p:txBody>
      </p:sp>
      <p:pic>
        <p:nvPicPr>
          <p:cNvPr id="11268" name="Picture 4" descr="ANDR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86200"/>
            <a:ext cx="1544638" cy="2286000"/>
          </a:xfrm>
          <a:prstGeom prst="rect">
            <a:avLst/>
          </a:prstGeom>
          <a:noFill/>
        </p:spPr>
      </p:pic>
      <p:pic>
        <p:nvPicPr>
          <p:cNvPr id="11269" name="Picture 5" descr="Ginkgo_v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2568575" cy="3200400"/>
          </a:xfrm>
          <a:prstGeom prst="rect">
            <a:avLst/>
          </a:prstGeom>
          <a:noFill/>
        </p:spPr>
      </p:pic>
      <p:pic>
        <p:nvPicPr>
          <p:cNvPr id="11271" name="Picture 7" descr="Fruit and fi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86200"/>
            <a:ext cx="2171700" cy="2667000"/>
          </a:xfrm>
          <a:prstGeom prst="rect">
            <a:avLst/>
          </a:prstGeom>
          <a:noFill/>
        </p:spPr>
      </p:pic>
      <p:pic>
        <p:nvPicPr>
          <p:cNvPr id="11272" name="Picture 8" descr="Ju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066800"/>
            <a:ext cx="885825" cy="2590800"/>
          </a:xfrm>
          <a:prstGeom prst="rect">
            <a:avLst/>
          </a:prstGeom>
          <a:noFill/>
        </p:spPr>
      </p:pic>
      <p:pic>
        <p:nvPicPr>
          <p:cNvPr id="11273" name="Picture 9" descr="Crazy mil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04800"/>
            <a:ext cx="1246188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7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Dyspepsia, mild </a:t>
            </a:r>
            <a:r>
              <a:rPr lang="en-GB" dirty="0" smtClean="0"/>
              <a:t>abdominal distension, stomach discomfort</a:t>
            </a:r>
            <a:r>
              <a:rPr lang="en-GB" dirty="0"/>
              <a:t>, and </a:t>
            </a:r>
            <a:r>
              <a:rPr lang="en-GB" dirty="0" smtClean="0"/>
              <a:t>nausea</a:t>
            </a:r>
          </a:p>
          <a:p>
            <a:endParaRPr lang="en-GB" dirty="0"/>
          </a:p>
          <a:p>
            <a:r>
              <a:rPr lang="en-GB" dirty="0"/>
              <a:t> Increased risk of </a:t>
            </a:r>
            <a:r>
              <a:rPr lang="en-GB" dirty="0" smtClean="0"/>
              <a:t>bleeding with concomitant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antiplatelet and anticoagulant agents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Potentially oxytocic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401762"/>
          </a:xfrm>
        </p:spPr>
        <p:txBody>
          <a:bodyPr/>
          <a:lstStyle/>
          <a:p>
            <a:r>
              <a:rPr lang="en-GB" dirty="0"/>
              <a:t>Cinnamon</a:t>
            </a:r>
          </a:p>
        </p:txBody>
      </p:sp>
      <p:pic>
        <p:nvPicPr>
          <p:cNvPr id="3074" name="Picture 2" descr="Image result for cinna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641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Cinnamon is a widely used spice that is hypothesized </a:t>
            </a:r>
            <a:r>
              <a:rPr lang="en-US" dirty="0" smtClean="0">
                <a:solidFill>
                  <a:schemeClr val="bg1"/>
                </a:solidFill>
              </a:rPr>
              <a:t>to improve </a:t>
            </a:r>
            <a:r>
              <a:rPr lang="en-US" dirty="0">
                <a:solidFill>
                  <a:schemeClr val="bg1"/>
                </a:solidFill>
              </a:rPr>
              <a:t>glucose control by phosphorylating </a:t>
            </a:r>
            <a:r>
              <a:rPr lang="en-US" dirty="0" smtClean="0">
                <a:solidFill>
                  <a:schemeClr val="bg1"/>
                </a:solidFill>
              </a:rPr>
              <a:t>insulin receptor tyrosine </a:t>
            </a:r>
            <a:r>
              <a:rPr lang="en-US" dirty="0">
                <a:solidFill>
                  <a:schemeClr val="bg1"/>
                </a:solidFill>
              </a:rPr>
              <a:t>kinase which increases insulin </a:t>
            </a:r>
            <a:r>
              <a:rPr lang="en-US" dirty="0" smtClean="0">
                <a:solidFill>
                  <a:schemeClr val="bg1"/>
                </a:solidFill>
              </a:rPr>
              <a:t>sensitivity.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addition, cinnamon </a:t>
            </a:r>
            <a:r>
              <a:rPr lang="en-US" dirty="0">
                <a:solidFill>
                  <a:schemeClr val="bg1"/>
                </a:solidFill>
              </a:rPr>
              <a:t>extracts have been implicated in the </a:t>
            </a:r>
            <a:r>
              <a:rPr lang="en-US" dirty="0" smtClean="0">
                <a:solidFill>
                  <a:schemeClr val="bg1"/>
                </a:solidFill>
              </a:rPr>
              <a:t>production of </a:t>
            </a:r>
            <a:r>
              <a:rPr lang="en-US" dirty="0">
                <a:solidFill>
                  <a:schemeClr val="bg1"/>
                </a:solidFill>
              </a:rPr>
              <a:t>transcription factors that modify insulin resistance through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possible modulation of GLUT4 transporters involved </a:t>
            </a:r>
            <a:r>
              <a:rPr lang="en-US" dirty="0" smtClean="0">
                <a:solidFill>
                  <a:schemeClr val="bg1"/>
                </a:solidFill>
              </a:rPr>
              <a:t>with mobilizing </a:t>
            </a:r>
            <a:r>
              <a:rPr lang="en-US" dirty="0">
                <a:solidFill>
                  <a:schemeClr val="bg1"/>
                </a:solidFill>
              </a:rPr>
              <a:t>glucose into the cell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2013 meta-analysis reviewed 10 randomized control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total of </a:t>
            </a:r>
            <a:r>
              <a:rPr lang="en-GB" dirty="0" smtClean="0"/>
              <a:t>543 </a:t>
            </a:r>
            <a:r>
              <a:rPr lang="en-US" dirty="0" smtClean="0"/>
              <a:t>participants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revealed that cinnamon, compared </a:t>
            </a:r>
            <a:r>
              <a:rPr lang="en-US" dirty="0" smtClean="0"/>
              <a:t>to control</a:t>
            </a:r>
            <a:r>
              <a:rPr lang="en-US" dirty="0"/>
              <a:t>, resulted in statistically significant reductions in </a:t>
            </a:r>
            <a:r>
              <a:rPr lang="en-US" dirty="0" smtClean="0"/>
              <a:t>FPG</a:t>
            </a:r>
            <a:r>
              <a:rPr lang="en-GB" dirty="0" smtClean="0"/>
              <a:t>, LDL </a:t>
            </a:r>
            <a:r>
              <a:rPr lang="en-US" dirty="0" smtClean="0"/>
              <a:t>and </a:t>
            </a:r>
            <a:r>
              <a:rPr lang="en-US" dirty="0"/>
              <a:t>total </a:t>
            </a:r>
            <a:r>
              <a:rPr lang="en-US" dirty="0" smtClean="0"/>
              <a:t>cholesterol</a:t>
            </a:r>
          </a:p>
          <a:p>
            <a:r>
              <a:rPr lang="en-GB" dirty="0" smtClean="0"/>
              <a:t>The </a:t>
            </a:r>
            <a:r>
              <a:rPr lang="en-GB" dirty="0"/>
              <a:t>analysis </a:t>
            </a:r>
            <a:r>
              <a:rPr lang="en-GB" dirty="0" smtClean="0"/>
              <a:t>failed </a:t>
            </a:r>
            <a:r>
              <a:rPr lang="en-US" dirty="0" smtClean="0"/>
              <a:t>to </a:t>
            </a:r>
            <a:r>
              <a:rPr lang="en-US" dirty="0"/>
              <a:t>determine a statistically significant difference in HbA1C</a:t>
            </a:r>
          </a:p>
          <a:p>
            <a:r>
              <a:rPr lang="en-US" dirty="0" smtClean="0"/>
              <a:t>Reductions </a:t>
            </a:r>
            <a:r>
              <a:rPr lang="en-US" dirty="0"/>
              <a:t>in </a:t>
            </a:r>
            <a:r>
              <a:rPr lang="en-US" dirty="0" smtClean="0"/>
              <a:t>FPG </a:t>
            </a:r>
            <a:r>
              <a:rPr lang="en-US" dirty="0"/>
              <a:t>(24.59 mg/</a:t>
            </a:r>
            <a:r>
              <a:rPr lang="en-US" dirty="0" err="1"/>
              <a:t>dL</a:t>
            </a:r>
            <a:r>
              <a:rPr lang="en-US" dirty="0"/>
              <a:t>) </a:t>
            </a:r>
            <a:r>
              <a:rPr lang="en-US" dirty="0" smtClean="0"/>
              <a:t>are less </a:t>
            </a:r>
            <a:r>
              <a:rPr lang="en-US" dirty="0"/>
              <a:t>than those achieved by metformin </a:t>
            </a:r>
            <a:r>
              <a:rPr lang="en-US" dirty="0" err="1"/>
              <a:t>monotherapy</a:t>
            </a:r>
            <a:r>
              <a:rPr lang="en-US" dirty="0"/>
              <a:t> (58</a:t>
            </a:r>
          </a:p>
          <a:p>
            <a:pPr marL="0" indent="0">
              <a:buNone/>
            </a:pPr>
            <a:r>
              <a:rPr lang="en-US" dirty="0" smtClean="0"/>
              <a:t>    mg/</a:t>
            </a:r>
            <a:r>
              <a:rPr lang="en-US" dirty="0" err="1" smtClean="0"/>
              <a:t>dL</a:t>
            </a:r>
            <a:r>
              <a:rPr lang="en-US" dirty="0"/>
              <a:t>) and somewhat more than the </a:t>
            </a:r>
            <a:r>
              <a:rPr lang="en-US" dirty="0" smtClean="0"/>
              <a:t>newer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agents, such </a:t>
            </a:r>
            <a:r>
              <a:rPr lang="en-US" dirty="0" smtClean="0"/>
              <a:t>as </a:t>
            </a:r>
            <a:r>
              <a:rPr lang="en-US" dirty="0" err="1" smtClean="0"/>
              <a:t>sitagliptin</a:t>
            </a:r>
            <a:r>
              <a:rPr lang="en-US" dirty="0" smtClean="0"/>
              <a:t> </a:t>
            </a:r>
            <a:r>
              <a:rPr lang="en-US" dirty="0"/>
              <a:t>(16 to 21 mg/</a:t>
            </a:r>
            <a:r>
              <a:rPr lang="en-US" dirty="0" err="1"/>
              <a:t>dL</a:t>
            </a:r>
            <a:r>
              <a:rPr lang="en-US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</a:t>
            </a:r>
            <a:r>
              <a:rPr lang="en-US" sz="3200" dirty="0"/>
              <a:t>were many inconsistencies between</a:t>
            </a:r>
            <a:br>
              <a:rPr lang="en-US" sz="3200" dirty="0"/>
            </a:br>
            <a:r>
              <a:rPr lang="en-GB" sz="3200" dirty="0"/>
              <a:t>studies in 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Dose: 6 to 120 mg/d</a:t>
            </a:r>
          </a:p>
          <a:p>
            <a:r>
              <a:rPr lang="en-US" dirty="0" smtClean="0"/>
              <a:t>Kind of cinnamon: </a:t>
            </a:r>
          </a:p>
          <a:p>
            <a:pPr marL="0" indent="0">
              <a:buNone/>
            </a:pPr>
            <a:r>
              <a:rPr lang="en-US" dirty="0" smtClean="0"/>
              <a:t>  Cinnamon </a:t>
            </a:r>
            <a:r>
              <a:rPr lang="en-US" dirty="0"/>
              <a:t>cassia, the most commonly used and</a:t>
            </a:r>
          </a:p>
          <a:p>
            <a:pPr marL="0" indent="0">
              <a:buNone/>
            </a:pPr>
            <a:r>
              <a:rPr lang="en-GB" dirty="0"/>
              <a:t>inexpensive formulation of </a:t>
            </a:r>
            <a:r>
              <a:rPr lang="en-GB" dirty="0" smtClean="0"/>
              <a:t>cinnamon&amp; </a:t>
            </a:r>
            <a:r>
              <a:rPr lang="en-GB" dirty="0" err="1" smtClean="0"/>
              <a:t>coumarin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Cinnamon </a:t>
            </a:r>
            <a:r>
              <a:rPr lang="en-GB" dirty="0" err="1" smtClean="0"/>
              <a:t>zeylanicum</a:t>
            </a:r>
            <a:r>
              <a:rPr lang="en-US" dirty="0" smtClean="0"/>
              <a:t> </a:t>
            </a:r>
            <a:r>
              <a:rPr lang="en-US" dirty="0"/>
              <a:t>has far less </a:t>
            </a:r>
            <a:r>
              <a:rPr lang="en-US" dirty="0" err="1"/>
              <a:t>coumarin</a:t>
            </a:r>
            <a:r>
              <a:rPr lang="en-US" dirty="0"/>
              <a:t> and is thought to be </a:t>
            </a:r>
            <a:r>
              <a:rPr lang="en-US" dirty="0" smtClean="0"/>
              <a:t>more </a:t>
            </a:r>
            <a:r>
              <a:rPr lang="en-GB" dirty="0" smtClean="0"/>
              <a:t>effective </a:t>
            </a:r>
            <a:r>
              <a:rPr lang="en-GB" dirty="0"/>
              <a:t>in diabetes</a:t>
            </a:r>
          </a:p>
        </p:txBody>
      </p:sp>
    </p:spTree>
    <p:extLst>
      <p:ext uri="{BB962C8B-B14F-4D97-AF65-F5344CB8AC3E}">
        <p14:creationId xmlns:p14="http://schemas.microsoft.com/office/powerpoint/2010/main" val="398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effects of cinnamon on the reduction in glucose levels </a:t>
            </a:r>
            <a:r>
              <a:rPr lang="en-US" dirty="0" smtClean="0"/>
              <a:t>are documented </a:t>
            </a:r>
            <a:r>
              <a:rPr lang="en-US" dirty="0"/>
              <a:t>but lack reproducible data to encourage </a:t>
            </a:r>
            <a:r>
              <a:rPr lang="en-US" dirty="0" smtClean="0"/>
              <a:t>widespread use.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Larger</a:t>
            </a:r>
            <a:r>
              <a:rPr lang="en-US" dirty="0"/>
              <a:t>, long-term trials with consistencies in </a:t>
            </a:r>
            <a:r>
              <a:rPr lang="en-US" dirty="0" smtClean="0"/>
              <a:t>product formulation</a:t>
            </a:r>
            <a:r>
              <a:rPr lang="en-US" dirty="0"/>
              <a:t>, potency, and subject baseline </a:t>
            </a:r>
            <a:r>
              <a:rPr lang="en-US" dirty="0" smtClean="0"/>
              <a:t>characteristics are </a:t>
            </a:r>
            <a:r>
              <a:rPr lang="en-US" dirty="0"/>
              <a:t>warranted before any recommendations can be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Ginseng</a:t>
            </a:r>
            <a:endParaRPr lang="en-GB" dirty="0"/>
          </a:p>
        </p:txBody>
      </p:sp>
      <p:pic>
        <p:nvPicPr>
          <p:cNvPr id="1028" name="Picture 4" descr="Image result for gins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7511"/>
            <a:ext cx="6629399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roots of North American and Eastern Asian </a:t>
            </a:r>
            <a:r>
              <a:rPr lang="en-US" dirty="0" smtClean="0"/>
              <a:t>ginseng (common</a:t>
            </a:r>
            <a:r>
              <a:rPr lang="en-US" dirty="0"/>
              <a:t> </a:t>
            </a:r>
            <a:r>
              <a:rPr lang="en-US" dirty="0" smtClean="0"/>
              <a:t>forms </a:t>
            </a:r>
            <a:r>
              <a:rPr lang="en-US" dirty="0"/>
              <a:t>of ginseng) have long been used in </a:t>
            </a:r>
            <a:r>
              <a:rPr lang="en-US" dirty="0" smtClean="0"/>
              <a:t>diabetes.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 constituents of ginseng roots include </a:t>
            </a:r>
            <a:r>
              <a:rPr lang="en-US" dirty="0" err="1"/>
              <a:t>ginsenosides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possibly </a:t>
            </a:r>
            <a:r>
              <a:rPr lang="en-US" dirty="0"/>
              <a:t>polysaccharides, which are thought to </a:t>
            </a:r>
            <a:r>
              <a:rPr lang="en-US" dirty="0" smtClean="0"/>
              <a:t>reduce PPG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/>
              <a:t>postprandial glucose levels by either </a:t>
            </a:r>
            <a:r>
              <a:rPr lang="en-US" dirty="0" smtClean="0"/>
              <a:t>tissue insulin </a:t>
            </a:r>
            <a:r>
              <a:rPr lang="en-US" dirty="0"/>
              <a:t>sensitization and/or direct stimulation </a:t>
            </a:r>
            <a:r>
              <a:rPr lang="en-US" dirty="0" smtClean="0"/>
              <a:t>of </a:t>
            </a:r>
            <a:r>
              <a:rPr lang="en-GB" dirty="0" smtClean="0"/>
              <a:t>insulin </a:t>
            </a:r>
            <a:r>
              <a:rPr lang="en-GB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41494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34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regarding American instead of Asian</a:t>
            </a:r>
          </a:p>
          <a:p>
            <a:r>
              <a:rPr lang="en-US" dirty="0" smtClean="0"/>
              <a:t>Results </a:t>
            </a:r>
            <a:r>
              <a:rPr lang="en-US" dirty="0"/>
              <a:t>in reduction of fasting </a:t>
            </a:r>
            <a:r>
              <a:rPr lang="en-US" dirty="0" smtClean="0"/>
              <a:t>blood </a:t>
            </a:r>
            <a:r>
              <a:rPr lang="en-GB" dirty="0" smtClean="0"/>
              <a:t>glucose </a:t>
            </a:r>
          </a:p>
          <a:p>
            <a:r>
              <a:rPr lang="en-GB" dirty="0" smtClean="0"/>
              <a:t>Long-term </a:t>
            </a:r>
            <a:r>
              <a:rPr lang="en-GB" dirty="0"/>
              <a:t>evidence with </a:t>
            </a:r>
            <a:r>
              <a:rPr lang="en-GB" dirty="0" smtClean="0"/>
              <a:t>substantial study </a:t>
            </a:r>
            <a:r>
              <a:rPr lang="en-GB" dirty="0"/>
              <a:t>size </a:t>
            </a:r>
            <a:r>
              <a:rPr lang="en-GB" dirty="0" smtClean="0"/>
              <a:t>lacking</a:t>
            </a:r>
            <a:endParaRPr lang="en-GB" dirty="0"/>
          </a:p>
          <a:p>
            <a:r>
              <a:rPr lang="en-GB" dirty="0"/>
              <a:t> Optimal daily dosing unknown</a:t>
            </a:r>
          </a:p>
        </p:txBody>
      </p:sp>
    </p:spTree>
    <p:extLst>
      <p:ext uri="{BB962C8B-B14F-4D97-AF65-F5344CB8AC3E}">
        <p14:creationId xmlns:p14="http://schemas.microsoft.com/office/powerpoint/2010/main" val="2037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GB" dirty="0" smtClean="0"/>
              <a:t>GI: Dyspepsia</a:t>
            </a:r>
            <a:r>
              <a:rPr lang="en-GB" dirty="0"/>
              <a:t>, constipation</a:t>
            </a:r>
          </a:p>
          <a:p>
            <a:r>
              <a:rPr lang="en-GB" dirty="0"/>
              <a:t> Hot flashes</a:t>
            </a:r>
          </a:p>
          <a:p>
            <a:r>
              <a:rPr lang="en-GB" dirty="0"/>
              <a:t> Insomnia</a:t>
            </a:r>
          </a:p>
          <a:p>
            <a:r>
              <a:rPr lang="en-GB" dirty="0"/>
              <a:t> Decreases effectiveness </a:t>
            </a:r>
            <a:r>
              <a:rPr lang="en-GB" dirty="0" smtClean="0"/>
              <a:t>of warfarin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45B0-B511-4C26-9971-9E669295561F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914400"/>
          </a:xfrm>
        </p:spPr>
        <p:txBody>
          <a:bodyPr/>
          <a:lstStyle/>
          <a:p>
            <a:pPr algn="l"/>
            <a:r>
              <a:rPr lang="en-US" u="sng"/>
              <a:t>Terminology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Nutraceuticals</a:t>
            </a:r>
          </a:p>
          <a:p>
            <a:pPr lvl="1"/>
            <a:r>
              <a:rPr lang="en-US" i="1">
                <a:solidFill>
                  <a:schemeClr val="accent2"/>
                </a:solidFill>
              </a:rPr>
              <a:t>Nutrient rich products</a:t>
            </a:r>
            <a:r>
              <a:rPr lang="en-US"/>
              <a:t> </a:t>
            </a:r>
            <a:r>
              <a:rPr lang="en-US" i="1"/>
              <a:t>with limited health claims</a:t>
            </a:r>
          </a:p>
          <a:p>
            <a:r>
              <a:rPr lang="en-US" b="1">
                <a:solidFill>
                  <a:schemeClr val="accent1"/>
                </a:solidFill>
              </a:rPr>
              <a:t>Functional Foods</a:t>
            </a:r>
          </a:p>
          <a:p>
            <a:pPr lvl="1"/>
            <a:r>
              <a:rPr lang="en-US" i="1"/>
              <a:t>Any modified food or ingredient that may provide a </a:t>
            </a:r>
            <a:r>
              <a:rPr lang="en-US" i="1">
                <a:solidFill>
                  <a:schemeClr val="accent2"/>
                </a:solidFill>
              </a:rPr>
              <a:t>benefit beyond the traditional nutrients</a:t>
            </a:r>
            <a:r>
              <a:rPr lang="en-US" i="1"/>
              <a:t> it contains</a:t>
            </a:r>
          </a:p>
          <a:p>
            <a:r>
              <a:rPr lang="en-US" b="1">
                <a:solidFill>
                  <a:schemeClr val="accent1"/>
                </a:solidFill>
              </a:rPr>
              <a:t>Phytochemicals</a:t>
            </a:r>
          </a:p>
          <a:p>
            <a:pPr lvl="1"/>
            <a:r>
              <a:rPr lang="en-US" i="1"/>
              <a:t>Such foods that are derived from </a:t>
            </a:r>
            <a:r>
              <a:rPr lang="en-US" i="1">
                <a:solidFill>
                  <a:schemeClr val="accent2"/>
                </a:solidFill>
              </a:rPr>
              <a:t>naturally occurring ingredients</a:t>
            </a:r>
          </a:p>
        </p:txBody>
      </p:sp>
    </p:spTree>
    <p:extLst>
      <p:ext uri="{BB962C8B-B14F-4D97-AF65-F5344CB8AC3E}">
        <p14:creationId xmlns:p14="http://schemas.microsoft.com/office/powerpoint/2010/main" val="4201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684"/>
            <a:ext cx="4191000" cy="617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40221" y="4791403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>
            <a:off x="6248400" y="16002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</a:t>
            </a:r>
          </a:p>
        </p:txBody>
      </p:sp>
      <p:pic>
        <p:nvPicPr>
          <p:cNvPr id="1026" name="Picture 2" descr="Image result for chro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Chromium is a trace element obtained in the diet through </a:t>
            </a:r>
            <a:r>
              <a:rPr lang="en-US" dirty="0" smtClean="0"/>
              <a:t>foods such </a:t>
            </a:r>
            <a:r>
              <a:rPr lang="en-US" dirty="0"/>
              <a:t>as fish, clams, meat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whole-grain cereals, and nuts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On average</a:t>
            </a:r>
            <a:r>
              <a:rPr lang="en-US" dirty="0"/>
              <a:t>, Americans obtain between </a:t>
            </a:r>
            <a:r>
              <a:rPr lang="en-US" dirty="0" smtClean="0"/>
              <a:t>25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</a:t>
            </a:r>
            <a:r>
              <a:rPr lang="en-US" dirty="0"/>
              <a:t>33 mg of </a:t>
            </a:r>
            <a:r>
              <a:rPr lang="en-US" dirty="0" smtClean="0"/>
              <a:t>dietary chromium </a:t>
            </a:r>
            <a:r>
              <a:rPr lang="en-US" dirty="0"/>
              <a:t>a day, well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below </a:t>
            </a:r>
            <a:r>
              <a:rPr lang="en-US" dirty="0"/>
              <a:t>the recommended daily </a:t>
            </a:r>
            <a:r>
              <a:rPr lang="en-US" dirty="0" smtClean="0"/>
              <a:t>allowance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of </a:t>
            </a:r>
            <a:r>
              <a:rPr lang="en-US" dirty="0"/>
              <a:t>50 to 200 mg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in 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Prolongs action of the insulin receptor; </a:t>
            </a:r>
            <a:r>
              <a:rPr lang="en-US" dirty="0" smtClean="0"/>
              <a:t>allows</a:t>
            </a:r>
          </a:p>
          <a:p>
            <a:pPr marL="0" indent="0">
              <a:buNone/>
            </a:pPr>
            <a:r>
              <a:rPr lang="en-US" dirty="0" smtClean="0"/>
              <a:t> longer stimulation </a:t>
            </a:r>
            <a:r>
              <a:rPr lang="en-US" dirty="0"/>
              <a:t>of the insulin receptor </a:t>
            </a:r>
            <a:r>
              <a:rPr lang="en-US" dirty="0" smtClean="0"/>
              <a:t>and 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up regulation </a:t>
            </a:r>
            <a:r>
              <a:rPr lang="en-GB" dirty="0"/>
              <a:t>of insulin receptor</a:t>
            </a:r>
          </a:p>
        </p:txBody>
      </p:sp>
    </p:spTree>
    <p:extLst>
      <p:ext uri="{BB962C8B-B14F-4D97-AF65-F5344CB8AC3E}">
        <p14:creationId xmlns:p14="http://schemas.microsoft.com/office/powerpoint/2010/main" val="2308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Mixed results due to poor </a:t>
            </a:r>
            <a:r>
              <a:rPr lang="en-US" dirty="0" smtClean="0"/>
              <a:t>study designs and low </a:t>
            </a:r>
            <a:r>
              <a:rPr lang="en-US" dirty="0"/>
              <a:t>sample </a:t>
            </a:r>
            <a:r>
              <a:rPr lang="en-US" dirty="0" smtClean="0"/>
              <a:t>sizes</a:t>
            </a:r>
          </a:p>
          <a:p>
            <a:r>
              <a:rPr lang="en-US" dirty="0"/>
              <a:t>A 2004 review of 21 studies demonstrated no significant </a:t>
            </a:r>
            <a:r>
              <a:rPr lang="en-US" dirty="0" smtClean="0"/>
              <a:t>differences in </a:t>
            </a:r>
            <a:r>
              <a:rPr lang="en-US" dirty="0"/>
              <a:t>placebo versus chromium supplementation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terms of </a:t>
            </a:r>
            <a:r>
              <a:rPr lang="en-US" dirty="0"/>
              <a:t>reducing HbA1C, </a:t>
            </a:r>
            <a:r>
              <a:rPr lang="en-US" dirty="0" smtClean="0"/>
              <a:t>FPG, or OGTT.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 major contributing factor was that many of </a:t>
            </a:r>
            <a:r>
              <a:rPr lang="en-US" dirty="0" smtClean="0"/>
              <a:t>these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studies </a:t>
            </a:r>
            <a:r>
              <a:rPr lang="en-US" dirty="0"/>
              <a:t>were poorly designed; </a:t>
            </a:r>
            <a:r>
              <a:rPr lang="en-US" dirty="0" smtClean="0"/>
              <a:t>1/3 </a:t>
            </a:r>
            <a:r>
              <a:rPr lang="en-US" dirty="0"/>
              <a:t>of the </a:t>
            </a:r>
            <a:r>
              <a:rPr lang="en-US" dirty="0" smtClean="0"/>
              <a:t>available 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were open-label trials subject to participant bias. </a:t>
            </a:r>
            <a:r>
              <a:rPr lang="en-US" dirty="0" smtClean="0"/>
              <a:t>Sample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sizes </a:t>
            </a:r>
            <a:r>
              <a:rPr lang="en-US" dirty="0"/>
              <a:t>were small, with under 30 participants in most studies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and </a:t>
            </a:r>
            <a:r>
              <a:rPr lang="en-US" dirty="0"/>
              <a:t>were short term in nature; the longest trial duration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was</a:t>
            </a:r>
            <a:r>
              <a:rPr lang="en-US" dirty="0"/>
              <a:t> </a:t>
            </a:r>
            <a:r>
              <a:rPr lang="en-GB" dirty="0" smtClean="0"/>
              <a:t>10 </a:t>
            </a:r>
            <a:r>
              <a:rPr lang="en-GB" dirty="0"/>
              <a:t>months.</a:t>
            </a:r>
          </a:p>
        </p:txBody>
      </p:sp>
    </p:spTree>
    <p:extLst>
      <p:ext uri="{BB962C8B-B14F-4D97-AF65-F5344CB8AC3E}">
        <p14:creationId xmlns:p14="http://schemas.microsoft.com/office/powerpoint/2010/main" val="26492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Isolated reports of </a:t>
            </a:r>
            <a:r>
              <a:rPr lang="en-GB" dirty="0" smtClean="0"/>
              <a:t>kidney and </a:t>
            </a:r>
            <a:r>
              <a:rPr lang="en-GB" dirty="0"/>
              <a:t>liver function</a:t>
            </a:r>
          </a:p>
          <a:p>
            <a:pPr marL="0" indent="0">
              <a:buNone/>
            </a:pPr>
            <a:r>
              <a:rPr lang="en-GB" dirty="0"/>
              <a:t>impairment</a:t>
            </a:r>
          </a:p>
        </p:txBody>
      </p:sp>
    </p:spTree>
    <p:extLst>
      <p:ext uri="{BB962C8B-B14F-4D97-AF65-F5344CB8AC3E}">
        <p14:creationId xmlns:p14="http://schemas.microsoft.com/office/powerpoint/2010/main" val="1582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Bitter Melon (</a:t>
            </a:r>
            <a:r>
              <a:rPr lang="en-GB" b="1" i="1" dirty="0" err="1"/>
              <a:t>Momordica</a:t>
            </a:r>
            <a:r>
              <a:rPr lang="en-GB" b="1" i="1" dirty="0"/>
              <a:t> </a:t>
            </a:r>
            <a:r>
              <a:rPr lang="en-GB" b="1" i="1" dirty="0" err="1"/>
              <a:t>charantia</a:t>
            </a:r>
            <a:r>
              <a:rPr lang="en-GB" b="1" dirty="0"/>
              <a:t>)</a:t>
            </a:r>
            <a:endParaRPr lang="en-GB" dirty="0"/>
          </a:p>
        </p:txBody>
      </p:sp>
      <p:pic>
        <p:nvPicPr>
          <p:cNvPr id="2050" name="Picture 2" descr="Image result for bitter me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470"/>
            <a:ext cx="66579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tter me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10745" cy="34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It is </a:t>
            </a:r>
            <a:r>
              <a:rPr lang="en-US" dirty="0">
                <a:solidFill>
                  <a:schemeClr val="bg1"/>
                </a:solidFill>
              </a:rPr>
              <a:t>consumed as a </a:t>
            </a:r>
            <a:r>
              <a:rPr lang="en-US" dirty="0" smtClean="0">
                <a:solidFill>
                  <a:schemeClr val="bg1"/>
                </a:solidFill>
              </a:rPr>
              <a:t>vegetable in </a:t>
            </a:r>
            <a:r>
              <a:rPr lang="en-US" dirty="0">
                <a:solidFill>
                  <a:schemeClr val="bg1"/>
                </a:solidFill>
              </a:rPr>
              <a:t>countries </a:t>
            </a:r>
            <a:r>
              <a:rPr lang="en-US" dirty="0" smtClean="0">
                <a:solidFill>
                  <a:schemeClr val="bg1"/>
                </a:solidFill>
              </a:rPr>
              <a:t>such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as </a:t>
            </a:r>
            <a:r>
              <a:rPr lang="en-US" dirty="0">
                <a:solidFill>
                  <a:schemeClr val="bg1"/>
                </a:solidFill>
              </a:rPr>
              <a:t>India </a:t>
            </a:r>
            <a:r>
              <a:rPr lang="en-US" dirty="0" smtClean="0">
                <a:solidFill>
                  <a:schemeClr val="bg1"/>
                </a:solidFill>
              </a:rPr>
              <a:t>and Asia.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fruit and seeds are the </a:t>
            </a:r>
            <a:r>
              <a:rPr lang="en-US" dirty="0" smtClean="0">
                <a:solidFill>
                  <a:schemeClr val="bg1"/>
                </a:solidFill>
              </a:rPr>
              <a:t>parts thought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help </a:t>
            </a:r>
            <a:r>
              <a:rPr lang="en-US" dirty="0">
                <a:solidFill>
                  <a:schemeClr val="bg1"/>
                </a:solidFill>
              </a:rPr>
              <a:t>diabetes </a:t>
            </a:r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Theoretical mechanisms </a:t>
            </a:r>
            <a:r>
              <a:rPr lang="en-GB" dirty="0" smtClean="0">
                <a:solidFill>
                  <a:schemeClr val="bg1"/>
                </a:solidFill>
              </a:rPr>
              <a:t>include insulin-like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properties, glucose </a:t>
            </a:r>
            <a:r>
              <a:rPr lang="en-GB" dirty="0" smtClean="0">
                <a:solidFill>
                  <a:schemeClr val="bg1"/>
                </a:solidFill>
              </a:rPr>
              <a:t>uptake, decreased hepatic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gluconeogenesis, increased </a:t>
            </a:r>
            <a:r>
              <a:rPr lang="en-GB" dirty="0">
                <a:solidFill>
                  <a:schemeClr val="bg1"/>
                </a:solidFill>
              </a:rPr>
              <a:t>peripheral </a:t>
            </a:r>
            <a:r>
              <a:rPr lang="en-GB" dirty="0" smtClean="0">
                <a:solidFill>
                  <a:schemeClr val="bg1"/>
                </a:solidFill>
              </a:rPr>
              <a:t>glucose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oxidation,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inhibition of enzymes </a:t>
            </a:r>
            <a:r>
              <a:rPr lang="en-US" dirty="0" smtClean="0">
                <a:solidFill>
                  <a:schemeClr val="bg1"/>
                </a:solidFill>
              </a:rPr>
              <a:t>involved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 in </a:t>
            </a:r>
            <a:r>
              <a:rPr lang="en-GB" dirty="0">
                <a:solidFill>
                  <a:schemeClr val="bg1"/>
                </a:solidFill>
              </a:rPr>
              <a:t>glucose production</a:t>
            </a:r>
          </a:p>
        </p:txBody>
      </p:sp>
    </p:spTree>
    <p:extLst>
      <p:ext uri="{BB962C8B-B14F-4D97-AF65-F5344CB8AC3E}">
        <p14:creationId xmlns:p14="http://schemas.microsoft.com/office/powerpoint/2010/main" val="9501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solidFill>
            <a:srgbClr val="7030A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RCT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was </a:t>
            </a:r>
            <a:r>
              <a:rPr lang="en-US" dirty="0">
                <a:solidFill>
                  <a:schemeClr val="bg1"/>
                </a:solidFill>
              </a:rPr>
              <a:t>conducted in 40 adults with </a:t>
            </a:r>
            <a:r>
              <a:rPr lang="en-US" dirty="0" smtClean="0">
                <a:solidFill>
                  <a:schemeClr val="bg1"/>
                </a:solidFill>
              </a:rPr>
              <a:t>newly diagnosed </a:t>
            </a:r>
            <a:r>
              <a:rPr lang="en-US" dirty="0">
                <a:solidFill>
                  <a:schemeClr val="bg1"/>
                </a:solidFill>
              </a:rPr>
              <a:t>or poorly </a:t>
            </a:r>
            <a:r>
              <a:rPr lang="en-US" dirty="0" smtClean="0">
                <a:solidFill>
                  <a:schemeClr val="bg1"/>
                </a:solidFill>
              </a:rPr>
              <a:t>controlled type 2 diabetes.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were </a:t>
            </a:r>
            <a:r>
              <a:rPr lang="en-US" dirty="0" smtClean="0">
                <a:solidFill>
                  <a:schemeClr val="bg1"/>
                </a:solidFill>
              </a:rPr>
              <a:t>instructed to </a:t>
            </a:r>
            <a:r>
              <a:rPr lang="en-US" dirty="0">
                <a:solidFill>
                  <a:schemeClr val="bg1"/>
                </a:solidFill>
              </a:rPr>
              <a:t>take two capsules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the bitter melon </a:t>
            </a:r>
            <a:r>
              <a:rPr lang="en-US" dirty="0" smtClean="0">
                <a:solidFill>
                  <a:schemeClr val="bg1"/>
                </a:solidFill>
              </a:rPr>
              <a:t>product after </a:t>
            </a:r>
            <a:r>
              <a:rPr lang="en-US" dirty="0">
                <a:solidFill>
                  <a:schemeClr val="bg1"/>
                </a:solidFill>
              </a:rPr>
              <a:t>meals </a:t>
            </a:r>
            <a:r>
              <a:rPr lang="en-US" dirty="0" smtClean="0">
                <a:solidFill>
                  <a:schemeClr val="bg1"/>
                </a:solidFill>
              </a:rPr>
              <a:t>TDS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3 months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both the bitter melon </a:t>
            </a:r>
            <a:r>
              <a:rPr lang="en-US" dirty="0" smtClean="0">
                <a:solidFill>
                  <a:schemeClr val="bg1"/>
                </a:solidFill>
              </a:rPr>
              <a:t>and placebo </a:t>
            </a:r>
            <a:r>
              <a:rPr lang="en-US" dirty="0">
                <a:solidFill>
                  <a:schemeClr val="bg1"/>
                </a:solidFill>
              </a:rPr>
              <a:t>groups, A1C increased </a:t>
            </a:r>
            <a:r>
              <a:rPr lang="en-US" dirty="0" smtClean="0">
                <a:solidFill>
                  <a:schemeClr val="bg1"/>
                </a:solidFill>
              </a:rPr>
              <a:t>from a </a:t>
            </a:r>
            <a:r>
              <a:rPr lang="en-US" dirty="0">
                <a:solidFill>
                  <a:schemeClr val="bg1"/>
                </a:solidFill>
              </a:rPr>
              <a:t>mean baseline of ~ 8%, </a:t>
            </a:r>
            <a:r>
              <a:rPr lang="en-US" dirty="0" smtClean="0">
                <a:solidFill>
                  <a:schemeClr val="bg1"/>
                </a:solidFill>
              </a:rPr>
              <a:t>although the </a:t>
            </a:r>
            <a:r>
              <a:rPr lang="en-US" dirty="0">
                <a:solidFill>
                  <a:schemeClr val="bg1"/>
                </a:solidFill>
              </a:rPr>
              <a:t>increase was less pronounced </a:t>
            </a:r>
            <a:r>
              <a:rPr lang="en-US" dirty="0" smtClean="0">
                <a:solidFill>
                  <a:schemeClr val="bg1"/>
                </a:solidFill>
              </a:rPr>
              <a:t>in the </a:t>
            </a:r>
            <a:r>
              <a:rPr lang="en-US" dirty="0">
                <a:solidFill>
                  <a:schemeClr val="bg1"/>
                </a:solidFill>
              </a:rPr>
              <a:t>bitter melon group (0.28 vs. </a:t>
            </a:r>
            <a:r>
              <a:rPr lang="en-US" dirty="0" smtClean="0">
                <a:solidFill>
                  <a:schemeClr val="bg1"/>
                </a:solidFill>
              </a:rPr>
              <a:t>0.5% increase </a:t>
            </a:r>
            <a:r>
              <a:rPr lang="en-US" dirty="0">
                <a:solidFill>
                  <a:schemeClr val="bg1"/>
                </a:solidFill>
              </a:rPr>
              <a:t>for bitter melon vs. </a:t>
            </a:r>
            <a:r>
              <a:rPr lang="en-US" dirty="0" smtClean="0">
                <a:solidFill>
                  <a:schemeClr val="bg1"/>
                </a:solidFill>
              </a:rPr>
              <a:t>placebo, respectively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i="1" dirty="0">
                <a:solidFill>
                  <a:schemeClr val="bg1"/>
                </a:solidFill>
              </a:rPr>
              <a:t>P = </a:t>
            </a:r>
            <a:r>
              <a:rPr lang="en-US" dirty="0">
                <a:solidFill>
                  <a:schemeClr val="bg1"/>
                </a:solidFill>
              </a:rPr>
              <a:t>0.4825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Fasting </a:t>
            </a:r>
            <a:r>
              <a:rPr lang="en-US" dirty="0" smtClean="0">
                <a:solidFill>
                  <a:schemeClr val="bg1"/>
                </a:solidFill>
              </a:rPr>
              <a:t>glucose declined </a:t>
            </a:r>
            <a:r>
              <a:rPr lang="en-US" dirty="0">
                <a:solidFill>
                  <a:schemeClr val="bg1"/>
                </a:solidFill>
              </a:rPr>
              <a:t>from 151.2 to </a:t>
            </a:r>
            <a:r>
              <a:rPr lang="en-US" dirty="0" smtClean="0">
                <a:solidFill>
                  <a:schemeClr val="bg1"/>
                </a:solidFill>
              </a:rPr>
              <a:t>143.8 mg/dl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the bitter </a:t>
            </a:r>
            <a:r>
              <a:rPr lang="en-US" dirty="0">
                <a:solidFill>
                  <a:schemeClr val="bg1"/>
                </a:solidFill>
              </a:rPr>
              <a:t>melon group, </a:t>
            </a:r>
            <a:r>
              <a:rPr lang="en-US" dirty="0" smtClean="0">
                <a:solidFill>
                  <a:schemeClr val="bg1"/>
                </a:solidFill>
              </a:rPr>
              <a:t>but the </a:t>
            </a:r>
            <a:r>
              <a:rPr lang="en-US" dirty="0">
                <a:solidFill>
                  <a:schemeClr val="bg1"/>
                </a:solidFill>
              </a:rPr>
              <a:t>decrease was not significant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85D9-664B-40B4-A83B-66FE23EB46F3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334000" cy="990600"/>
          </a:xfrm>
        </p:spPr>
        <p:txBody>
          <a:bodyPr/>
          <a:lstStyle/>
          <a:p>
            <a:pPr algn="l"/>
            <a:r>
              <a:rPr lang="en-US" u="sng"/>
              <a:t>Dietary Supplements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4419600"/>
          </a:xfrm>
        </p:spPr>
        <p:txBody>
          <a:bodyPr/>
          <a:lstStyle/>
          <a:p>
            <a:r>
              <a:rPr lang="en-US" sz="2400" dirty="0"/>
              <a:t>Alternative therapies and natural remedies  </a:t>
            </a:r>
          </a:p>
          <a:p>
            <a:r>
              <a:rPr lang="en-US" sz="2400" i="1" dirty="0" smtClean="0">
                <a:solidFill>
                  <a:schemeClr val="accent1"/>
                </a:solidFill>
              </a:rPr>
              <a:t>Dietary </a:t>
            </a:r>
            <a:r>
              <a:rPr lang="en-US" sz="2400" i="1" dirty="0">
                <a:solidFill>
                  <a:schemeClr val="accent1"/>
                </a:solidFill>
              </a:rPr>
              <a:t>supplements = 6.5 billion / Prescription Drug sales = 85 billion</a:t>
            </a:r>
          </a:p>
          <a:p>
            <a:r>
              <a:rPr lang="en-US" sz="2400" dirty="0"/>
              <a:t>Increased consumer dissatisfaction with conventional health care</a:t>
            </a:r>
          </a:p>
          <a:p>
            <a:r>
              <a:rPr lang="en-US" sz="2400" dirty="0"/>
              <a:t>½ of US population use Dietary Supplements</a:t>
            </a:r>
          </a:p>
        </p:txBody>
      </p:sp>
      <p:pic>
        <p:nvPicPr>
          <p:cNvPr id="5126" name="Picture 6" descr="DIETSU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057400"/>
            <a:ext cx="3810000" cy="3124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53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2057400"/>
          </a:xfrm>
          <a:solidFill>
            <a:srgbClr val="00B050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Vitamin D</a:t>
            </a:r>
          </a:p>
        </p:txBody>
      </p:sp>
    </p:spTree>
    <p:extLst>
      <p:ext uri="{BB962C8B-B14F-4D97-AF65-F5344CB8AC3E}">
        <p14:creationId xmlns:p14="http://schemas.microsoft.com/office/powerpoint/2010/main" val="2130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Several studies have suggested an association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between suboptimal blood </a:t>
            </a:r>
            <a:r>
              <a:rPr lang="en-US" dirty="0">
                <a:solidFill>
                  <a:schemeClr val="bg1"/>
                </a:solidFill>
              </a:rPr>
              <a:t>levels of vitamin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an increased risk of </a:t>
            </a:r>
            <a:r>
              <a:rPr lang="en-US" dirty="0" smtClean="0">
                <a:solidFill>
                  <a:schemeClr val="bg1"/>
                </a:solidFill>
              </a:rPr>
              <a:t>DM.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Seasonal variations in glycemic control </a:t>
            </a:r>
            <a:r>
              <a:rPr lang="en-US" dirty="0" smtClean="0">
                <a:solidFill>
                  <a:schemeClr val="bg1"/>
                </a:solidFill>
              </a:rPr>
              <a:t>in  patients with type </a:t>
            </a:r>
            <a:r>
              <a:rPr lang="en-US" dirty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DM </a:t>
            </a:r>
            <a:r>
              <a:rPr lang="en-US" dirty="0">
                <a:solidFill>
                  <a:schemeClr val="bg1"/>
                </a:solidFill>
              </a:rPr>
              <a:t>have been </a:t>
            </a:r>
            <a:r>
              <a:rPr lang="en-US" dirty="0" smtClean="0">
                <a:solidFill>
                  <a:schemeClr val="bg1"/>
                </a:solidFill>
              </a:rPr>
              <a:t>reported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worse glycemic </a:t>
            </a:r>
            <a:r>
              <a:rPr lang="en-US" dirty="0" smtClean="0">
                <a:solidFill>
                  <a:schemeClr val="bg1"/>
                </a:solidFill>
              </a:rPr>
              <a:t>control in </a:t>
            </a:r>
            <a:r>
              <a:rPr lang="en-US" dirty="0">
                <a:solidFill>
                  <a:schemeClr val="bg1"/>
                </a:solidFill>
              </a:rPr>
              <a:t>the winter when vitamin D deficiency is most </a:t>
            </a:r>
            <a:r>
              <a:rPr lang="en-US" dirty="0" smtClean="0">
                <a:solidFill>
                  <a:schemeClr val="bg1"/>
                </a:solidFill>
              </a:rPr>
              <a:t>prevalent.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10540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are several postulations of the </a:t>
            </a:r>
            <a:r>
              <a:rPr lang="en-US" dirty="0" smtClean="0">
                <a:solidFill>
                  <a:schemeClr val="bg1"/>
                </a:solidFill>
              </a:rPr>
              <a:t>mechanism of altered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glycemic control and vitamin 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Since vitamin </a:t>
            </a:r>
            <a:r>
              <a:rPr lang="en-US" dirty="0" smtClean="0">
                <a:solidFill>
                  <a:schemeClr val="bg1"/>
                </a:solidFill>
              </a:rPr>
              <a:t>D has </a:t>
            </a:r>
            <a:r>
              <a:rPr lang="en-US" u="sng" dirty="0">
                <a:solidFill>
                  <a:schemeClr val="bg1"/>
                </a:solidFill>
              </a:rPr>
              <a:t>immunomodulatory effects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autoimmune </a:t>
            </a:r>
            <a:r>
              <a:rPr lang="en-US" dirty="0" smtClean="0">
                <a:solidFill>
                  <a:schemeClr val="bg1"/>
                </a:solidFill>
              </a:rPr>
              <a:t>pathogenesis of </a:t>
            </a:r>
            <a:r>
              <a:rPr lang="en-US" dirty="0">
                <a:solidFill>
                  <a:schemeClr val="bg1"/>
                </a:solidFill>
              </a:rPr>
              <a:t>type 1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the </a:t>
            </a:r>
            <a:r>
              <a:rPr lang="en-US" dirty="0" smtClean="0">
                <a:solidFill>
                  <a:schemeClr val="bg1"/>
                </a:solidFill>
              </a:rPr>
              <a:t>chronic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inflammation implicated </a:t>
            </a:r>
            <a:r>
              <a:rPr lang="en-US" dirty="0" smtClean="0">
                <a:solidFill>
                  <a:schemeClr val="bg1"/>
                </a:solidFill>
              </a:rPr>
              <a:t>in insulin-resistant </a:t>
            </a:r>
            <a:r>
              <a:rPr lang="en-US" dirty="0">
                <a:solidFill>
                  <a:schemeClr val="bg1"/>
                </a:solidFill>
              </a:rPr>
              <a:t>type 2 </a:t>
            </a:r>
            <a:r>
              <a:rPr lang="en-US" dirty="0" smtClean="0">
                <a:solidFill>
                  <a:schemeClr val="bg1"/>
                </a:solidFill>
              </a:rPr>
              <a:t>may be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influenced by </a:t>
            </a:r>
            <a:r>
              <a:rPr lang="en-US" dirty="0" smtClean="0">
                <a:solidFill>
                  <a:schemeClr val="bg1"/>
                </a:solidFill>
              </a:rPr>
              <a:t>low vitamin </a:t>
            </a:r>
            <a:r>
              <a:rPr lang="en-US" dirty="0">
                <a:solidFill>
                  <a:schemeClr val="bg1"/>
                </a:solidFill>
              </a:rPr>
              <a:t>D </a:t>
            </a:r>
            <a:r>
              <a:rPr lang="en-US" dirty="0" smtClean="0">
                <a:solidFill>
                  <a:schemeClr val="bg1"/>
                </a:solidFill>
              </a:rPr>
              <a:t>levels.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Vitamin D plays a role in stimulating </a:t>
            </a:r>
            <a:r>
              <a:rPr lang="en-US" dirty="0" smtClean="0">
                <a:solidFill>
                  <a:schemeClr val="bg1"/>
                </a:solidFill>
              </a:rPr>
              <a:t>insulin release by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pancreatic beta cells. Individuals with vitamin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deficiency may also have </a:t>
            </a:r>
            <a:r>
              <a:rPr lang="en-US" u="sng" dirty="0">
                <a:solidFill>
                  <a:schemeClr val="bg1"/>
                </a:solidFill>
              </a:rPr>
              <a:t>elevated </a:t>
            </a:r>
            <a:r>
              <a:rPr lang="en-US" u="sng" dirty="0" smtClean="0">
                <a:solidFill>
                  <a:schemeClr val="bg1"/>
                </a:solidFill>
              </a:rPr>
              <a:t>PTH levels</a:t>
            </a:r>
            <a:r>
              <a:rPr lang="en-US" dirty="0" smtClean="0">
                <a:solidFill>
                  <a:schemeClr val="bg1"/>
                </a:solidFill>
              </a:rPr>
              <a:t>, which can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also impair insulin release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Mitri</a:t>
            </a:r>
            <a:r>
              <a:rPr lang="en-US" dirty="0" smtClean="0">
                <a:solidFill>
                  <a:schemeClr val="bg1"/>
                </a:solidFill>
              </a:rPr>
              <a:t> et al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systemic </a:t>
            </a:r>
            <a:r>
              <a:rPr lang="en-US" dirty="0">
                <a:solidFill>
                  <a:schemeClr val="bg1"/>
                </a:solidFill>
              </a:rPr>
              <a:t>review of 8 observational cohort studies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11 </a:t>
            </a:r>
            <a:r>
              <a:rPr lang="en-US" dirty="0" smtClean="0">
                <a:solidFill>
                  <a:schemeClr val="bg1"/>
                </a:solidFill>
              </a:rPr>
              <a:t>RCT including </a:t>
            </a:r>
            <a:r>
              <a:rPr lang="en-US" dirty="0">
                <a:solidFill>
                  <a:schemeClr val="bg1"/>
                </a:solidFill>
              </a:rPr>
              <a:t>238,423 participants showed that type 2 </a:t>
            </a:r>
            <a:r>
              <a:rPr lang="en-US" dirty="0" smtClean="0">
                <a:solidFill>
                  <a:schemeClr val="bg1"/>
                </a:solidFill>
              </a:rPr>
              <a:t>decreased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13% in </a:t>
            </a:r>
            <a:r>
              <a:rPr lang="en-US" dirty="0">
                <a:solidFill>
                  <a:schemeClr val="bg1"/>
                </a:solidFill>
              </a:rPr>
              <a:t>individuals who took </a:t>
            </a:r>
            <a:r>
              <a:rPr lang="en-US" dirty="0" smtClean="0">
                <a:solidFill>
                  <a:schemeClr val="bg1"/>
                </a:solidFill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500 </a:t>
            </a:r>
            <a:r>
              <a:rPr lang="en-US" dirty="0">
                <a:solidFill>
                  <a:schemeClr val="bg1"/>
                </a:solidFill>
              </a:rPr>
              <a:t>IU/d of vitamin D versus  </a:t>
            </a:r>
            <a:r>
              <a:rPr lang="en-US" dirty="0" smtClean="0">
                <a:solidFill>
                  <a:schemeClr val="bg1"/>
                </a:solidFill>
              </a:rPr>
              <a:t>individuals </a:t>
            </a:r>
            <a:r>
              <a:rPr lang="en-US" dirty="0">
                <a:solidFill>
                  <a:schemeClr val="bg1"/>
                </a:solidFill>
              </a:rPr>
              <a:t>who took &lt;200 IU/d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When comparing patients with the highest vitamin D status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(&gt;25 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/mL) to patients with lower vitamin D (&lt;14 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/mL),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those with higher levels had a 43% lower risk of type 2 </a:t>
            </a:r>
            <a:r>
              <a:rPr lang="en-US" dirty="0" smtClean="0">
                <a:solidFill>
                  <a:schemeClr val="bg1"/>
                </a:solidFill>
              </a:rPr>
              <a:t>diabetes </a:t>
            </a:r>
            <a:r>
              <a:rPr lang="en-GB" dirty="0" smtClean="0">
                <a:solidFill>
                  <a:schemeClr val="bg1"/>
                </a:solidFill>
              </a:rPr>
              <a:t>(95</a:t>
            </a:r>
            <a:r>
              <a:rPr lang="en-GB" dirty="0">
                <a:solidFill>
                  <a:schemeClr val="bg1"/>
                </a:solidFill>
              </a:rPr>
              <a:t>% CI: 24-57)</a:t>
            </a:r>
          </a:p>
        </p:txBody>
      </p:sp>
    </p:spTree>
    <p:extLst>
      <p:ext uri="{BB962C8B-B14F-4D97-AF65-F5344CB8AC3E}">
        <p14:creationId xmlns:p14="http://schemas.microsoft.com/office/powerpoint/2010/main" val="5081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8640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George et al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included </a:t>
            </a:r>
            <a:r>
              <a:rPr lang="en-US" dirty="0">
                <a:solidFill>
                  <a:schemeClr val="bg1"/>
                </a:solidFill>
              </a:rPr>
              <a:t>15 trials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review </a:t>
            </a:r>
            <a:r>
              <a:rPr lang="en-US" dirty="0" smtClean="0">
                <a:solidFill>
                  <a:schemeClr val="bg1"/>
                </a:solidFill>
              </a:rPr>
              <a:t>found no </a:t>
            </a:r>
            <a:r>
              <a:rPr lang="en-US" dirty="0">
                <a:solidFill>
                  <a:schemeClr val="bg1"/>
                </a:solidFill>
              </a:rPr>
              <a:t>significant improvement in HbA1C, insulin resistance, </a:t>
            </a:r>
            <a:r>
              <a:rPr lang="en-US" dirty="0" smtClean="0">
                <a:solidFill>
                  <a:schemeClr val="bg1"/>
                </a:solidFill>
              </a:rPr>
              <a:t>or FPG </a:t>
            </a:r>
            <a:r>
              <a:rPr lang="en-US" dirty="0">
                <a:solidFill>
                  <a:schemeClr val="bg1"/>
                </a:solidFill>
              </a:rPr>
              <a:t>in all patients with vitamin D </a:t>
            </a:r>
            <a:r>
              <a:rPr lang="en-US" dirty="0" smtClean="0">
                <a:solidFill>
                  <a:schemeClr val="bg1"/>
                </a:solidFill>
              </a:rPr>
              <a:t>supplementation compared </a:t>
            </a:r>
            <a:r>
              <a:rPr lang="en-US" dirty="0">
                <a:solidFill>
                  <a:schemeClr val="bg1"/>
                </a:solidFill>
              </a:rPr>
              <a:t>to placebo.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 in </a:t>
            </a:r>
            <a:r>
              <a:rPr lang="en-US" dirty="0">
                <a:solidFill>
                  <a:schemeClr val="bg1"/>
                </a:solidFill>
              </a:rPr>
              <a:t>patients with </a:t>
            </a:r>
            <a:r>
              <a:rPr lang="en-US" dirty="0" smtClean="0">
                <a:solidFill>
                  <a:schemeClr val="bg1"/>
                </a:solidFill>
              </a:rPr>
              <a:t>IGT 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was a small </a:t>
            </a:r>
            <a:r>
              <a:rPr lang="en-US" dirty="0" smtClean="0">
                <a:solidFill>
                  <a:schemeClr val="bg1"/>
                </a:solidFill>
              </a:rPr>
              <a:t>but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significant decrease in </a:t>
            </a:r>
            <a:r>
              <a:rPr lang="en-US" dirty="0" smtClean="0">
                <a:solidFill>
                  <a:schemeClr val="bg1"/>
                </a:solidFill>
              </a:rPr>
              <a:t>FPG and </a:t>
            </a:r>
            <a:r>
              <a:rPr lang="en-US" dirty="0">
                <a:solidFill>
                  <a:schemeClr val="bg1"/>
                </a:solidFill>
              </a:rPr>
              <a:t>a slight improvement </a:t>
            </a:r>
            <a:r>
              <a:rPr lang="en-US" dirty="0" smtClean="0">
                <a:solidFill>
                  <a:schemeClr val="bg1"/>
                </a:solidFill>
              </a:rPr>
              <a:t>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insulin </a:t>
            </a:r>
            <a:r>
              <a:rPr lang="en-US" dirty="0" smtClean="0">
                <a:solidFill>
                  <a:schemeClr val="bg1"/>
                </a:solidFill>
              </a:rPr>
              <a:t>resistance.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results suggest a </a:t>
            </a:r>
            <a:r>
              <a:rPr lang="en-US" dirty="0" smtClean="0">
                <a:solidFill>
                  <a:schemeClr val="bg1"/>
                </a:solidFill>
              </a:rPr>
              <a:t>modest effect </a:t>
            </a:r>
            <a:r>
              <a:rPr lang="en-US" dirty="0">
                <a:solidFill>
                  <a:schemeClr val="bg1"/>
                </a:solidFill>
              </a:rPr>
              <a:t>of decreased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fasting </a:t>
            </a:r>
            <a:r>
              <a:rPr lang="en-US" dirty="0">
                <a:solidFill>
                  <a:schemeClr val="bg1"/>
                </a:solidFill>
              </a:rPr>
              <a:t>glucose and improved insulin </a:t>
            </a:r>
            <a:r>
              <a:rPr lang="en-US" dirty="0" smtClean="0">
                <a:solidFill>
                  <a:schemeClr val="bg1"/>
                </a:solidFill>
              </a:rPr>
              <a:t>resistance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     in </a:t>
            </a:r>
            <a:r>
              <a:rPr lang="en-GB" dirty="0">
                <a:solidFill>
                  <a:schemeClr val="bg1"/>
                </a:solidFill>
              </a:rPr>
              <a:t>patients with type 2 </a:t>
            </a:r>
            <a:r>
              <a:rPr lang="en-GB" dirty="0" smtClean="0">
                <a:solidFill>
                  <a:schemeClr val="bg1"/>
                </a:solidFill>
              </a:rPr>
              <a:t>DM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219199"/>
          </a:xfrm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No documented </a:t>
            </a:r>
            <a:r>
              <a:rPr lang="en-GB" dirty="0" smtClean="0">
                <a:solidFill>
                  <a:schemeClr val="bg1"/>
                </a:solidFill>
              </a:rPr>
              <a:t>adverse effects </a:t>
            </a:r>
            <a:r>
              <a:rPr lang="en-GB" dirty="0">
                <a:solidFill>
                  <a:schemeClr val="bg1"/>
                </a:solidFill>
              </a:rPr>
              <a:t>found in trials</a:t>
            </a:r>
          </a:p>
        </p:txBody>
      </p:sp>
    </p:spTree>
    <p:extLst>
      <p:ext uri="{BB962C8B-B14F-4D97-AF65-F5344CB8AC3E}">
        <p14:creationId xmlns:p14="http://schemas.microsoft.com/office/powerpoint/2010/main" val="31054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465"/>
            <a:ext cx="8763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838200"/>
            <a:ext cx="914925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66750"/>
            <a:ext cx="70770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83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2688"/>
            <a:ext cx="89154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7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E242-0A1F-481E-92CC-003FC731811D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391400" cy="1219200"/>
          </a:xfrm>
        </p:spPr>
        <p:txBody>
          <a:bodyPr/>
          <a:lstStyle/>
          <a:p>
            <a:pPr algn="l"/>
            <a:r>
              <a:rPr lang="en-US" u="sng"/>
              <a:t>History of Dietary Supplements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1938 Act established standards of identity for vitamins and minerals</a:t>
            </a:r>
          </a:p>
          <a:p>
            <a:r>
              <a:rPr lang="en-US" b="1" i="1" dirty="0"/>
              <a:t>Proxmire Amendments</a:t>
            </a:r>
            <a:r>
              <a:rPr lang="en-US" dirty="0"/>
              <a:t> extended FDA jurisdiction to advertising of </a:t>
            </a:r>
            <a:r>
              <a:rPr lang="en-US" dirty="0" err="1"/>
              <a:t>Vits</a:t>
            </a:r>
            <a:r>
              <a:rPr lang="en-US" dirty="0"/>
              <a:t> and </a:t>
            </a:r>
            <a:r>
              <a:rPr lang="en-US" dirty="0" err="1"/>
              <a:t>mins</a:t>
            </a:r>
            <a:endParaRPr lang="en-US" dirty="0"/>
          </a:p>
          <a:p>
            <a:pPr lvl="1"/>
            <a:r>
              <a:rPr lang="en-US" i="1" dirty="0">
                <a:solidFill>
                  <a:schemeClr val="tx2"/>
                </a:solidFill>
              </a:rPr>
              <a:t>Prohibited FDA from setting max limits on potency</a:t>
            </a: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Forbade FDA from classifying supplements as drugs</a:t>
            </a:r>
          </a:p>
        </p:txBody>
      </p:sp>
    </p:spTree>
    <p:extLst>
      <p:ext uri="{BB962C8B-B14F-4D97-AF65-F5344CB8AC3E}">
        <p14:creationId xmlns:p14="http://schemas.microsoft.com/office/powerpoint/2010/main" val="1777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74F-8386-45E4-B13E-BC1B64BE5EBA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43800" cy="838200"/>
          </a:xfrm>
        </p:spPr>
        <p:txBody>
          <a:bodyPr/>
          <a:lstStyle/>
          <a:p>
            <a:pPr algn="l"/>
            <a:r>
              <a:rPr lang="en-US" u="sng"/>
              <a:t>History of Dietary Supplements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2514600"/>
          </a:xfrm>
        </p:spPr>
        <p:txBody>
          <a:bodyPr/>
          <a:lstStyle/>
          <a:p>
            <a:r>
              <a:rPr lang="en-US" dirty="0" smtClean="0"/>
              <a:t>1994 </a:t>
            </a:r>
            <a:r>
              <a:rPr lang="en-US" dirty="0"/>
              <a:t>President Clinton signed </a:t>
            </a:r>
            <a:r>
              <a:rPr lang="en-US" b="1" i="1" dirty="0">
                <a:solidFill>
                  <a:schemeClr val="tx2"/>
                </a:solidFill>
              </a:rPr>
              <a:t>Dietary Supplement, Health and Education Act</a:t>
            </a:r>
            <a:r>
              <a:rPr lang="en-US" dirty="0"/>
              <a:t> (DSHEA) into </a:t>
            </a:r>
            <a:r>
              <a:rPr lang="en-US" dirty="0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4DF7-B4BC-4FA0-8E12-084D67BC0B19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514600" cy="914400"/>
          </a:xfrm>
        </p:spPr>
        <p:txBody>
          <a:bodyPr/>
          <a:lstStyle/>
          <a:p>
            <a:pPr algn="l"/>
            <a:r>
              <a:rPr lang="en-US" u="sng"/>
              <a:t>DSHEA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dirty="0"/>
              <a:t>Created </a:t>
            </a:r>
            <a:r>
              <a:rPr lang="en-US" u="sng" dirty="0">
                <a:solidFill>
                  <a:schemeClr val="accent1"/>
                </a:solidFill>
              </a:rPr>
              <a:t>Office of Dietary Supplements</a:t>
            </a:r>
            <a:r>
              <a:rPr lang="en-US" dirty="0"/>
              <a:t> within National Institute of Health  (NIH)</a:t>
            </a:r>
          </a:p>
          <a:p>
            <a:r>
              <a:rPr lang="en-US" b="1" i="1" dirty="0">
                <a:solidFill>
                  <a:schemeClr val="tx2"/>
                </a:solidFill>
              </a:rPr>
              <a:t>Permits statements of nutritional support including </a:t>
            </a:r>
            <a:r>
              <a:rPr lang="en-US" b="1" i="1" u="sng" dirty="0">
                <a:solidFill>
                  <a:schemeClr val="tx2"/>
                </a:solidFill>
              </a:rPr>
              <a:t>structure</a:t>
            </a:r>
            <a:r>
              <a:rPr lang="en-US" b="1" i="1" dirty="0">
                <a:solidFill>
                  <a:schemeClr val="tx2"/>
                </a:solidFill>
              </a:rPr>
              <a:t> and </a:t>
            </a:r>
            <a:r>
              <a:rPr lang="en-US" b="1" i="1" u="sng" dirty="0">
                <a:solidFill>
                  <a:schemeClr val="tx2"/>
                </a:solidFill>
              </a:rPr>
              <a:t>function</a:t>
            </a:r>
            <a:r>
              <a:rPr lang="en-US" b="1" i="1" dirty="0">
                <a:solidFill>
                  <a:schemeClr val="tx2"/>
                </a:solidFill>
              </a:rPr>
              <a:t> claims</a:t>
            </a:r>
          </a:p>
          <a:p>
            <a:r>
              <a:rPr lang="en-US" dirty="0">
                <a:solidFill>
                  <a:schemeClr val="hlink"/>
                </a:solidFill>
              </a:rPr>
              <a:t>After passage of DSHEA, sales increased to 13 billion per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ar-AE" b="1" dirty="0" smtClean="0"/>
              <a:t>تاریخچه</a:t>
            </a:r>
            <a:r>
              <a:rPr lang="fa-IR" b="1" dirty="0" smtClean="0"/>
              <a:t> در ایران</a:t>
            </a:r>
            <a:r>
              <a:rPr lang="ar-AE" dirty="0"/>
              <a:t/>
            </a:r>
            <a:br>
              <a:rPr lang="ar-A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AE" dirty="0" smtClean="0">
                <a:cs typeface="B Nazanin" pitchFamily="2" charset="-78"/>
              </a:rPr>
              <a:t>همزمان </a:t>
            </a:r>
            <a:r>
              <a:rPr lang="ar-AE" dirty="0">
                <a:cs typeface="B Nazanin" pitchFamily="2" charset="-78"/>
              </a:rPr>
              <a:t>با شروع فعاليت واحدهاي توليدي فرآورده هاي گياهي، گروه کارشناسی فراورده های گیاهی از سال ۱۳۶۰  در معاونت غذا و داروي وزارت بهداشت، درمان و آموزش پزشكي بصورت رسمي نظارت بر فراورده های گیاهی را آغاز نمود.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 در سال ۱۳۷۶ ، اداره داروهای گیاهی در چارت سازمانی معاونت غذا و دارو به عنوان یکی از ادارات تابعه اداره کل نظارت بر امور دارو و مواد مخدر به رسميت شناخته شد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با افزايش تنوع فرآورده‌هاي طبيعي، براي تمركز بيشتر بر روي اين فرآورده‌ها در دي‌ماه ۱۳۸۵، اداره داروهای گیاهی به اداره داروهاي طبيعي تغيير نام يافت.</a:t>
            </a:r>
          </a:p>
          <a:p>
            <a:pPr algn="just" rtl="1"/>
            <a:r>
              <a:rPr lang="ar-AE" dirty="0">
                <a:cs typeface="B Nazanin" pitchFamily="2" charset="-78"/>
              </a:rPr>
              <a:t>با عنایت </a:t>
            </a:r>
            <a:r>
              <a:rPr lang="ar-AE" dirty="0" smtClean="0">
                <a:cs typeface="B Nazanin" pitchFamily="2" charset="-78"/>
              </a:rPr>
              <a:t>ب</a:t>
            </a:r>
            <a:r>
              <a:rPr lang="fa-IR" dirty="0" smtClean="0">
                <a:cs typeface="B Nazanin" pitchFamily="2" charset="-78"/>
              </a:rPr>
              <a:t>ه </a:t>
            </a:r>
            <a:r>
              <a:rPr lang="ar-AE" dirty="0" smtClean="0">
                <a:cs typeface="B Nazanin" pitchFamily="2" charset="-78"/>
              </a:rPr>
              <a:t>ماده </a:t>
            </a:r>
            <a:r>
              <a:rPr lang="ar-AE" dirty="0">
                <a:cs typeface="B Nazanin" pitchFamily="2" charset="-78"/>
              </a:rPr>
              <a:t>۳۴ قانون برنامه پنجم توسعه و ابلاغ سند توسعه طب سنتی ایرانی – اسلامی و توسعه روزافزون این فراورده ها در خرداد ماه ۱۳۹۲ اداره کل نظارت و ارزیابی داروهای طبیعی و سنتی تشکیل و در مهرماه همان سال با ادغام فراورده های مکمل ”اداره کل فراورده های طبیعی، سنتی و مکمل“ تشکیل گردید.</a:t>
            </a:r>
          </a:p>
          <a:p>
            <a:pPr marL="0" indent="0" algn="just">
              <a:buNone/>
            </a:pPr>
            <a:endParaRPr lang="en-GB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1791</Words>
  <Application>Microsoft Office PowerPoint</Application>
  <PresentationFormat>On-screen Show (4:3)</PresentationFormat>
  <Paragraphs>274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Dietary Supplements  in Diabetes Mellitus  M. Abbasinazari Professor of Clinical Pharmacy</vt:lpstr>
      <vt:lpstr>Content</vt:lpstr>
      <vt:lpstr>Dietary Supplements Foods or Drugs?</vt:lpstr>
      <vt:lpstr>Terminology</vt:lpstr>
      <vt:lpstr>Dietary Supplements</vt:lpstr>
      <vt:lpstr>History of Dietary Supplements</vt:lpstr>
      <vt:lpstr>History of Dietary Supplements</vt:lpstr>
      <vt:lpstr>DSHEA</vt:lpstr>
      <vt:lpstr> تاریخچه در ایران </vt:lpstr>
      <vt:lpstr>What is a Dietary Supplement?</vt:lpstr>
      <vt:lpstr>PowerPoint Presentation</vt:lpstr>
      <vt:lpstr>Dietary Supplements</vt:lpstr>
      <vt:lpstr>Labeling of Dietary Supplements</vt:lpstr>
      <vt:lpstr>Efficacy &amp; Safety</vt:lpstr>
      <vt:lpstr>Evaluation efficacy &amp; Safety</vt:lpstr>
      <vt:lpstr>Case control study</vt:lpstr>
      <vt:lpstr> Cohort Study</vt:lpstr>
      <vt:lpstr>Randomized Clinical Trial</vt:lpstr>
      <vt:lpstr>Level of evidence for treatment</vt:lpstr>
      <vt:lpstr>PowerPoint Presentation</vt:lpstr>
      <vt:lpstr>PowerPoint Presentation</vt:lpstr>
      <vt:lpstr>Nicotinamide</vt:lpstr>
      <vt:lpstr>Nicotinamide</vt:lpstr>
      <vt:lpstr>PowerPoint Presentation</vt:lpstr>
      <vt:lpstr>PowerPoint Presentation</vt:lpstr>
      <vt:lpstr>Fenungreek</vt:lpstr>
      <vt:lpstr>PowerPoint Presentation</vt:lpstr>
      <vt:lpstr>PowerPoint Presentation</vt:lpstr>
      <vt:lpstr>Evidence</vt:lpstr>
      <vt:lpstr>ADRs</vt:lpstr>
      <vt:lpstr>Cinnamon</vt:lpstr>
      <vt:lpstr>PowerPoint Presentation</vt:lpstr>
      <vt:lpstr>A 2013 meta-analysis reviewed 10 randomized control trials</vt:lpstr>
      <vt:lpstr>There were many inconsistencies between studies in the analysis</vt:lpstr>
      <vt:lpstr>Summary</vt:lpstr>
      <vt:lpstr>Ginseng</vt:lpstr>
      <vt:lpstr>Mechanism</vt:lpstr>
      <vt:lpstr>Evidence</vt:lpstr>
      <vt:lpstr>ADRs</vt:lpstr>
      <vt:lpstr>PowerPoint Presentation</vt:lpstr>
      <vt:lpstr>Chromium</vt:lpstr>
      <vt:lpstr>PowerPoint Presentation</vt:lpstr>
      <vt:lpstr>Benefit in DM</vt:lpstr>
      <vt:lpstr>Evidence</vt:lpstr>
      <vt:lpstr>ADRs</vt:lpstr>
      <vt:lpstr>Bitter Melon (Momordica charantia)</vt:lpstr>
      <vt:lpstr>PowerPoint Presentation</vt:lpstr>
      <vt:lpstr>PowerPoint Presentation</vt:lpstr>
      <vt:lpstr>PowerPoint Presentation</vt:lpstr>
      <vt:lpstr>Vitamin D</vt:lpstr>
      <vt:lpstr>PowerPoint Presentation</vt:lpstr>
      <vt:lpstr>Mechanism</vt:lpstr>
      <vt:lpstr>Evidence</vt:lpstr>
      <vt:lpstr>Evidence</vt:lpstr>
      <vt:lpstr>ADRs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Dr-Nazari</dc:creator>
  <cp:lastModifiedBy>Dr-Nazari</cp:lastModifiedBy>
  <cp:revision>66</cp:revision>
  <dcterms:created xsi:type="dcterms:W3CDTF">2018-06-21T09:49:59Z</dcterms:created>
  <dcterms:modified xsi:type="dcterms:W3CDTF">2018-06-29T02:55:51Z</dcterms:modified>
</cp:coreProperties>
</file>