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332" r:id="rId3"/>
    <p:sldId id="333" r:id="rId4"/>
    <p:sldId id="339" r:id="rId5"/>
    <p:sldId id="340" r:id="rId6"/>
    <p:sldId id="334" r:id="rId7"/>
    <p:sldId id="341" r:id="rId8"/>
    <p:sldId id="343" r:id="rId9"/>
    <p:sldId id="344" r:id="rId10"/>
    <p:sldId id="267" r:id="rId11"/>
    <p:sldId id="258" r:id="rId12"/>
    <p:sldId id="261" r:id="rId13"/>
    <p:sldId id="259" r:id="rId14"/>
    <p:sldId id="260" r:id="rId15"/>
    <p:sldId id="262" r:id="rId16"/>
    <p:sldId id="268" r:id="rId17"/>
    <p:sldId id="269" r:id="rId18"/>
    <p:sldId id="264" r:id="rId19"/>
    <p:sldId id="290" r:id="rId20"/>
    <p:sldId id="271" r:id="rId21"/>
    <p:sldId id="291" r:id="rId22"/>
    <p:sldId id="306" r:id="rId23"/>
    <p:sldId id="275" r:id="rId24"/>
    <p:sldId id="281" r:id="rId25"/>
    <p:sldId id="288" r:id="rId26"/>
    <p:sldId id="286" r:id="rId27"/>
    <p:sldId id="285" r:id="rId28"/>
    <p:sldId id="311" r:id="rId29"/>
    <p:sldId id="308" r:id="rId30"/>
    <p:sldId id="309" r:id="rId31"/>
    <p:sldId id="314" r:id="rId32"/>
    <p:sldId id="315" r:id="rId33"/>
    <p:sldId id="316" r:id="rId34"/>
    <p:sldId id="319" r:id="rId35"/>
    <p:sldId id="321" r:id="rId36"/>
    <p:sldId id="320" r:id="rId37"/>
    <p:sldId id="351" r:id="rId38"/>
    <p:sldId id="354" r:id="rId39"/>
    <p:sldId id="352" r:id="rId40"/>
    <p:sldId id="322" r:id="rId41"/>
    <p:sldId id="324" r:id="rId42"/>
    <p:sldId id="329" r:id="rId43"/>
    <p:sldId id="348" r:id="rId44"/>
    <p:sldId id="331" r:id="rId45"/>
    <p:sldId id="355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4E3E8"/>
    <a:srgbClr val="D1EE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94" autoAdjust="0"/>
    <p:restoredTop sz="94660"/>
  </p:normalViewPr>
  <p:slideViewPr>
    <p:cSldViewPr snapToGrid="0">
      <p:cViewPr varScale="1">
        <p:scale>
          <a:sx n="61" d="100"/>
          <a:sy n="61" d="100"/>
        </p:scale>
        <p:origin x="53" y="57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34E95-BFF3-4DDD-AED4-B327173C9AC9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AA4DB-F09C-4A8D-8409-1BDE51481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902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34E95-BFF3-4DDD-AED4-B327173C9AC9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AA4DB-F09C-4A8D-8409-1BDE51481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18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34E95-BFF3-4DDD-AED4-B327173C9AC9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AA4DB-F09C-4A8D-8409-1BDE51481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266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34E95-BFF3-4DDD-AED4-B327173C9AC9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AA4DB-F09C-4A8D-8409-1BDE51481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491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34E95-BFF3-4DDD-AED4-B327173C9AC9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AA4DB-F09C-4A8D-8409-1BDE51481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298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34E95-BFF3-4DDD-AED4-B327173C9AC9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AA4DB-F09C-4A8D-8409-1BDE51481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715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34E95-BFF3-4DDD-AED4-B327173C9AC9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AA4DB-F09C-4A8D-8409-1BDE51481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476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34E95-BFF3-4DDD-AED4-B327173C9AC9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AA4DB-F09C-4A8D-8409-1BDE51481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167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34E95-BFF3-4DDD-AED4-B327173C9AC9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AA4DB-F09C-4A8D-8409-1BDE51481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376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34E95-BFF3-4DDD-AED4-B327173C9AC9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AA4DB-F09C-4A8D-8409-1BDE51481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759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34E95-BFF3-4DDD-AED4-B327173C9AC9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AA4DB-F09C-4A8D-8409-1BDE51481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171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B34E95-BFF3-4DDD-AED4-B327173C9AC9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7AA4DB-F09C-4A8D-8409-1BDE51481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788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15921" y="1609858"/>
            <a:ext cx="9531529" cy="54159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xxxxxxxxxxxxxxxxxxxxxxxxxx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75763" y="1056068"/>
            <a:ext cx="10471687" cy="5383369"/>
          </a:xfrm>
          <a:solidFill>
            <a:srgbClr val="84E3E8"/>
          </a:solidFill>
        </p:spPr>
        <p:txBody>
          <a:bodyPr>
            <a:normAutofit/>
          </a:bodyPr>
          <a:lstStyle/>
          <a:p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</a:t>
            </a:r>
          </a:p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</a:t>
            </a:r>
          </a:p>
          <a:p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</a:t>
            </a:r>
            <a:r>
              <a:rPr lang="en-US" sz="6000" dirty="0" smtClean="0">
                <a:solidFill>
                  <a:schemeClr val="bg1"/>
                </a:solidFill>
              </a:rPr>
              <a:t>IN </a:t>
            </a:r>
            <a:r>
              <a:rPr lang="en-US" sz="6000" dirty="0">
                <a:solidFill>
                  <a:schemeClr val="bg1"/>
                </a:solidFill>
              </a:rPr>
              <a:t>THE NAME OF </a:t>
            </a:r>
            <a:r>
              <a:rPr lang="en-US" sz="6000" dirty="0" smtClean="0">
                <a:solidFill>
                  <a:schemeClr val="bg1"/>
                </a:solidFill>
              </a:rPr>
              <a:t>ALLAH</a:t>
            </a:r>
          </a:p>
          <a:p>
            <a:r>
              <a:rPr lang="en-US" sz="6000" dirty="0">
                <a:solidFill>
                  <a:schemeClr val="bg1"/>
                </a:solidFill>
              </a:rPr>
              <a:t> </a:t>
            </a:r>
            <a:r>
              <a:rPr lang="en-US" sz="6000" dirty="0" smtClean="0">
                <a:solidFill>
                  <a:schemeClr val="bg1"/>
                </a:solidFill>
              </a:rPr>
              <a:t>                   </a:t>
            </a:r>
            <a:r>
              <a:rPr lang="en-US" sz="3200" dirty="0" err="1" smtClean="0">
                <a:solidFill>
                  <a:schemeClr val="bg1"/>
                </a:solidFill>
              </a:rPr>
              <a:t>shahin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nosratzehi</a:t>
            </a:r>
            <a:endParaRPr lang="en-US" sz="3200" dirty="0" smtClean="0">
              <a:solidFill>
                <a:schemeClr val="bg1"/>
              </a:solidFill>
            </a:endParaRPr>
          </a:p>
          <a:p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54673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84E3E8"/>
          </a:solidFill>
        </p:spPr>
        <p:txBody>
          <a:bodyPr/>
          <a:lstStyle/>
          <a:p>
            <a:r>
              <a:rPr lang="en-US" dirty="0" smtClean="0"/>
              <a:t>Clinical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Is there any difference in the clinical symptoms between  </a:t>
            </a:r>
            <a:r>
              <a:rPr lang="en-US" dirty="0" err="1" smtClean="0"/>
              <a:t>macroadenoma</a:t>
            </a:r>
            <a:r>
              <a:rPr lang="en-US" dirty="0" smtClean="0"/>
              <a:t> and </a:t>
            </a:r>
            <a:r>
              <a:rPr lang="en-US" dirty="0" err="1" smtClean="0"/>
              <a:t>microadenoma</a:t>
            </a:r>
            <a:r>
              <a:rPr lang="en-US" dirty="0" smtClean="0"/>
              <a:t>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Is there any difference in the </a:t>
            </a:r>
            <a:r>
              <a:rPr lang="en-US" dirty="0" err="1" smtClean="0"/>
              <a:t>biochemichal</a:t>
            </a:r>
            <a:r>
              <a:rPr lang="en-US" dirty="0" smtClean="0"/>
              <a:t> assessment </a:t>
            </a:r>
            <a:r>
              <a:rPr lang="en-US" dirty="0"/>
              <a:t>between </a:t>
            </a:r>
            <a:r>
              <a:rPr lang="en-US" dirty="0" err="1" smtClean="0"/>
              <a:t>macroadenoma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err="1" smtClean="0"/>
              <a:t>microadenoma</a:t>
            </a:r>
            <a:r>
              <a:rPr lang="en-US" dirty="0" smtClean="0"/>
              <a:t>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How is Outcome </a:t>
            </a:r>
            <a:r>
              <a:rPr lang="en-US" dirty="0"/>
              <a:t>of </a:t>
            </a:r>
            <a:r>
              <a:rPr lang="en-US" dirty="0" err="1"/>
              <a:t>transsphenoidal</a:t>
            </a:r>
            <a:r>
              <a:rPr lang="en-US" dirty="0"/>
              <a:t> surgery for Cushing’s </a:t>
            </a:r>
            <a:r>
              <a:rPr lang="en-US" dirty="0" smtClean="0"/>
              <a:t>disease in both group?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97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84E3E8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However</a:t>
            </a:r>
            <a:r>
              <a:rPr lang="en-US" dirty="0"/>
              <a:t>, 4–10% of patients with Cushing’s disease harbor an ACTH-secreting pituitary </a:t>
            </a:r>
            <a:r>
              <a:rPr lang="en-US" dirty="0" err="1"/>
              <a:t>macroadenoma</a:t>
            </a:r>
            <a:r>
              <a:rPr lang="en-US" dirty="0"/>
              <a:t>. 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Because Cushing’s disease is itself relatively rare, with1.2-2.4 new cases per million population per year according to one estimate  the occurrence of Cushing’s disease resulting from pituitary </a:t>
            </a:r>
            <a:r>
              <a:rPr lang="en-US" dirty="0" err="1" smtClean="0"/>
              <a:t>macroadenomas</a:t>
            </a:r>
            <a:r>
              <a:rPr lang="en-US" dirty="0"/>
              <a:t> </a:t>
            </a:r>
            <a:r>
              <a:rPr lang="en-US" dirty="0" smtClean="0"/>
              <a:t>is most unusual,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and there are not many reports in the literature describing the characteristics of pituitary </a:t>
            </a:r>
            <a:r>
              <a:rPr lang="en-US" dirty="0" err="1" smtClean="0"/>
              <a:t>macroadenomas</a:t>
            </a:r>
            <a:r>
              <a:rPr lang="en-US" dirty="0" smtClean="0"/>
              <a:t> causing this disorder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8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84E3E8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0757" y="1324702"/>
            <a:ext cx="11230485" cy="3723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1267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84E3E8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We studied 10 patients suffering from </a:t>
            </a:r>
            <a:r>
              <a:rPr lang="en-US" dirty="0" smtClean="0"/>
              <a:t>CD caused </a:t>
            </a:r>
            <a:r>
              <a:rPr lang="en-US" dirty="0"/>
              <a:t>by a pituitary </a:t>
            </a:r>
            <a:r>
              <a:rPr lang="en-US" dirty="0" err="1"/>
              <a:t>macroadenoma</a:t>
            </a:r>
            <a:r>
              <a:rPr lang="en-US" dirty="0"/>
              <a:t> who were </a:t>
            </a:r>
            <a:r>
              <a:rPr lang="en-US" dirty="0" smtClean="0"/>
              <a:t>referred to </a:t>
            </a:r>
            <a:r>
              <a:rPr lang="en-US" dirty="0"/>
              <a:t>our </a:t>
            </a:r>
            <a:r>
              <a:rPr lang="en-US" dirty="0" err="1"/>
              <a:t>endocrinological</a:t>
            </a:r>
            <a:r>
              <a:rPr lang="en-US" dirty="0"/>
              <a:t> </a:t>
            </a:r>
            <a:r>
              <a:rPr lang="en-US" dirty="0" err="1"/>
              <a:t>centres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/>
              <a:t>compared them with 11 patients with </a:t>
            </a:r>
            <a:r>
              <a:rPr lang="en-US" dirty="0" smtClean="0"/>
              <a:t>a </a:t>
            </a:r>
            <a:r>
              <a:rPr lang="en-US" dirty="0" err="1" smtClean="0"/>
              <a:t>microadenoma</a:t>
            </a:r>
            <a:r>
              <a:rPr lang="en-US" dirty="0" smtClean="0"/>
              <a:t> </a:t>
            </a:r>
            <a:r>
              <a:rPr lang="en-US" dirty="0"/>
              <a:t>observed during the same period</a:t>
            </a:r>
            <a:r>
              <a:rPr lang="en-US" dirty="0" smtClean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Seven other </a:t>
            </a:r>
            <a:r>
              <a:rPr lang="en-US" dirty="0"/>
              <a:t>patients were not included in the analysis (</a:t>
            </a:r>
            <a:r>
              <a:rPr lang="en-US" dirty="0" smtClean="0"/>
              <a:t>one with </a:t>
            </a:r>
            <a:r>
              <a:rPr lang="en-US" dirty="0"/>
              <a:t>malignant </a:t>
            </a:r>
            <a:r>
              <a:rPr lang="en-US" dirty="0" smtClean="0"/>
              <a:t>CD, </a:t>
            </a:r>
            <a:r>
              <a:rPr lang="en-US" dirty="0"/>
              <a:t>two with </a:t>
            </a:r>
            <a:r>
              <a:rPr lang="en-US" dirty="0" smtClean="0"/>
              <a:t>possible hypothalamic CD, </a:t>
            </a:r>
            <a:r>
              <a:rPr lang="en-US" dirty="0"/>
              <a:t>one with a </a:t>
            </a:r>
            <a:r>
              <a:rPr lang="en-US" dirty="0" smtClean="0"/>
              <a:t>combination of CD with </a:t>
            </a:r>
            <a:r>
              <a:rPr lang="en-US" dirty="0"/>
              <a:t>autonomous </a:t>
            </a:r>
            <a:r>
              <a:rPr lang="en-US" dirty="0" err="1" smtClean="0"/>
              <a:t>macronodular</a:t>
            </a:r>
            <a:r>
              <a:rPr lang="en-US" dirty="0" smtClean="0"/>
              <a:t> adrenal </a:t>
            </a:r>
            <a:r>
              <a:rPr lang="en-US" dirty="0"/>
              <a:t>hyperplasia, and three because of </a:t>
            </a:r>
            <a:r>
              <a:rPr lang="en-US" dirty="0" smtClean="0"/>
              <a:t>insufficient case </a:t>
            </a:r>
            <a:r>
              <a:rPr lang="en-US" dirty="0"/>
              <a:t>documentation)</a:t>
            </a:r>
          </a:p>
        </p:txBody>
      </p:sp>
    </p:spTree>
    <p:extLst>
      <p:ext uri="{BB962C8B-B14F-4D97-AF65-F5344CB8AC3E}">
        <p14:creationId xmlns:p14="http://schemas.microsoft.com/office/powerpoint/2010/main" val="12849046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84E3E8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9461" y="1690688"/>
            <a:ext cx="9933077" cy="464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9119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84E3E8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790162"/>
            <a:ext cx="10515601" cy="4251863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Patients with a </a:t>
            </a:r>
            <a:r>
              <a:rPr lang="en-US" dirty="0" err="1"/>
              <a:t>microadenoma</a:t>
            </a:r>
            <a:r>
              <a:rPr lang="en-US" dirty="0"/>
              <a:t> tended to be </a:t>
            </a:r>
            <a:r>
              <a:rPr lang="en-US" dirty="0" smtClean="0"/>
              <a:t>younger (44 ± </a:t>
            </a:r>
            <a:r>
              <a:rPr lang="en-US" dirty="0"/>
              <a:t>15 years) than those with </a:t>
            </a:r>
            <a:r>
              <a:rPr lang="en-US" dirty="0" err="1" smtClean="0"/>
              <a:t>macroadenoma</a:t>
            </a:r>
            <a:r>
              <a:rPr lang="en-US" dirty="0" smtClean="0"/>
              <a:t> (55 ± 13 years)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the </a:t>
            </a:r>
            <a:r>
              <a:rPr lang="en-US" dirty="0"/>
              <a:t>diagnosis of their </a:t>
            </a:r>
            <a:r>
              <a:rPr lang="en-US" dirty="0" smtClean="0"/>
              <a:t>CD was </a:t>
            </a:r>
            <a:r>
              <a:rPr lang="en-US" dirty="0"/>
              <a:t>more delayed (time from reported onset </a:t>
            </a:r>
            <a:r>
              <a:rPr lang="en-US" dirty="0" smtClean="0"/>
              <a:t>of symptoms </a:t>
            </a:r>
            <a:r>
              <a:rPr lang="en-US" dirty="0"/>
              <a:t>to diagnosis </a:t>
            </a:r>
            <a:r>
              <a:rPr lang="en-US" dirty="0" smtClean="0"/>
              <a:t>1.5 ± 0.8 </a:t>
            </a:r>
            <a:r>
              <a:rPr lang="en-US" dirty="0"/>
              <a:t>years compared </a:t>
            </a:r>
            <a:r>
              <a:rPr lang="en-US" dirty="0" smtClean="0"/>
              <a:t>with 0.7 ± 0.6 years</a:t>
            </a:r>
            <a:r>
              <a:rPr lang="en-US" sz="1900" dirty="0" smtClean="0"/>
              <a:t>(</a:t>
            </a:r>
            <a:r>
              <a:rPr lang="en-US" sz="1900" i="1" dirty="0" smtClean="0"/>
              <a:t>P </a:t>
            </a:r>
            <a:r>
              <a:rPr lang="en-US" sz="1900" dirty="0" smtClean="0"/>
              <a:t>&lt;0.05)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</a:t>
            </a:r>
            <a:r>
              <a:rPr lang="en-US" dirty="0"/>
              <a:t>Visual field defect </a:t>
            </a:r>
            <a:r>
              <a:rPr lang="en-US" dirty="0" smtClean="0"/>
              <a:t>was present </a:t>
            </a:r>
            <a:r>
              <a:rPr lang="en-US" dirty="0"/>
              <a:t>in 40% of patients with </a:t>
            </a:r>
            <a:r>
              <a:rPr lang="en-US" dirty="0" err="1"/>
              <a:t>macroadenomas</a:t>
            </a:r>
            <a:r>
              <a:rPr lang="en-US" dirty="0"/>
              <a:t>, </a:t>
            </a:r>
            <a:r>
              <a:rPr lang="en-US" dirty="0" smtClean="0"/>
              <a:t>but none </a:t>
            </a:r>
            <a:r>
              <a:rPr lang="en-US" dirty="0"/>
              <a:t>of those with </a:t>
            </a:r>
            <a:r>
              <a:rPr lang="en-US" dirty="0" err="1"/>
              <a:t>microadenoma</a:t>
            </a:r>
            <a:r>
              <a:rPr lang="en-US" dirty="0"/>
              <a:t> (</a:t>
            </a:r>
            <a:r>
              <a:rPr lang="en-US" i="1" dirty="0"/>
              <a:t>P </a:t>
            </a:r>
            <a:r>
              <a:rPr lang="en-US" dirty="0" smtClean="0"/>
              <a:t>&lt; 0.05</a:t>
            </a:r>
            <a:r>
              <a:rPr lang="en-US" dirty="0"/>
              <a:t>) 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EMG </a:t>
            </a:r>
            <a:r>
              <a:rPr lang="en-US" dirty="0"/>
              <a:t>tended more often to show a </a:t>
            </a:r>
            <a:r>
              <a:rPr lang="en-US" dirty="0" err="1" smtClean="0"/>
              <a:t>myogenous</a:t>
            </a:r>
            <a:r>
              <a:rPr lang="en-US" dirty="0" smtClean="0"/>
              <a:t> pattern </a:t>
            </a:r>
            <a:r>
              <a:rPr lang="en-US" dirty="0"/>
              <a:t>in those with </a:t>
            </a:r>
            <a:r>
              <a:rPr lang="en-US" dirty="0" err="1" smtClean="0"/>
              <a:t>macroadenomas</a:t>
            </a:r>
            <a:r>
              <a:rPr lang="en-US" dirty="0" smtClean="0"/>
              <a:t>(67%,compared with28%in </a:t>
            </a:r>
            <a:r>
              <a:rPr lang="en-US" dirty="0"/>
              <a:t>patients </a:t>
            </a:r>
            <a:r>
              <a:rPr lang="en-US" dirty="0" smtClean="0"/>
              <a:t>with </a:t>
            </a:r>
            <a:r>
              <a:rPr lang="en-US" dirty="0" err="1" smtClean="0"/>
              <a:t>microadenoma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5454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84E3E8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Biological </a:t>
            </a:r>
            <a:r>
              <a:rPr lang="en-US" dirty="0"/>
              <a:t>signs of </a:t>
            </a:r>
            <a:r>
              <a:rPr lang="en-US" dirty="0" err="1" smtClean="0"/>
              <a:t>hypercortisolism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err="1" smtClean="0"/>
              <a:t>hypokalaemia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 err="1"/>
              <a:t>lymphopenia</a:t>
            </a:r>
            <a:r>
              <a:rPr lang="en-US" dirty="0"/>
              <a:t>) were significantly </a:t>
            </a:r>
            <a:r>
              <a:rPr lang="en-US" dirty="0" smtClean="0"/>
              <a:t>more pronounced </a:t>
            </a:r>
            <a:r>
              <a:rPr lang="en-US" dirty="0"/>
              <a:t>in patients with a large </a:t>
            </a:r>
            <a:r>
              <a:rPr lang="en-US" dirty="0" err="1"/>
              <a:t>tumour</a:t>
            </a:r>
            <a:r>
              <a:rPr lang="en-US" dirty="0"/>
              <a:t> 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There was also a non-significant trend toward more pronounced </a:t>
            </a:r>
            <a:r>
              <a:rPr lang="en-US" dirty="0" err="1"/>
              <a:t>eosinopenia</a:t>
            </a:r>
            <a:r>
              <a:rPr lang="en-US" dirty="0"/>
              <a:t> and hyperglycemia (data not shown). 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There was no difference in the prevalence of osteoporosis estimated by densitometry or radiological evaluation</a:t>
            </a:r>
            <a:r>
              <a:rPr lang="en-US" dirty="0" smtClean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8229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84E3E8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532586"/>
            <a:ext cx="10188398" cy="4288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8569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84E3E8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9384" y="1690688"/>
            <a:ext cx="10075685" cy="386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2403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35358" y="365125"/>
            <a:ext cx="6921283" cy="473452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" y="2967335"/>
            <a:ext cx="12003110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>
              <a:latin typeface="PhotinaMT"/>
            </a:endParaRPr>
          </a:p>
          <a:p>
            <a:endParaRPr lang="en-US" dirty="0">
              <a:latin typeface="PhotinaMT"/>
            </a:endParaRPr>
          </a:p>
          <a:p>
            <a:endParaRPr lang="en-US" dirty="0" smtClean="0">
              <a:latin typeface="PhotinaMT"/>
            </a:endParaRPr>
          </a:p>
          <a:p>
            <a:endParaRPr lang="en-US" dirty="0">
              <a:latin typeface="PhotinaMT"/>
            </a:endParaRPr>
          </a:p>
          <a:p>
            <a:endParaRPr lang="en-US" dirty="0" smtClean="0">
              <a:latin typeface="PhotinaMT"/>
            </a:endParaRPr>
          </a:p>
          <a:p>
            <a:endParaRPr lang="en-US" dirty="0">
              <a:latin typeface="PhotinaMT"/>
            </a:endParaRPr>
          </a:p>
          <a:p>
            <a:endParaRPr lang="en-US" dirty="0" smtClean="0">
              <a:latin typeface="PhotinaMT"/>
            </a:endParaRPr>
          </a:p>
          <a:p>
            <a:endParaRPr lang="en-US" sz="1400" dirty="0" smtClean="0">
              <a:latin typeface="PhotinaMT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400" dirty="0" smtClean="0">
              <a:latin typeface="PhotinaMT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PhotinaMT"/>
              </a:rPr>
              <a:t>Plasma </a:t>
            </a:r>
            <a:r>
              <a:rPr lang="en-US" sz="1600" dirty="0">
                <a:latin typeface="PhotinaMT"/>
              </a:rPr>
              <a:t>ACTH concentrations, measured in the </a:t>
            </a:r>
            <a:r>
              <a:rPr lang="en-US" sz="1600" dirty="0" smtClean="0">
                <a:latin typeface="PhotinaMT"/>
              </a:rPr>
              <a:t>morning and </a:t>
            </a:r>
            <a:r>
              <a:rPr lang="en-US" sz="1600" dirty="0">
                <a:latin typeface="PhotinaMT"/>
              </a:rPr>
              <a:t>in the evening, were significantly greater in </a:t>
            </a:r>
            <a:r>
              <a:rPr lang="en-US" sz="1600" dirty="0" smtClean="0">
                <a:latin typeface="PhotinaMT"/>
              </a:rPr>
              <a:t>those with </a:t>
            </a:r>
            <a:r>
              <a:rPr lang="en-US" sz="1600" dirty="0" err="1" smtClean="0">
                <a:latin typeface="PhotinaMT"/>
              </a:rPr>
              <a:t>macroadenoma</a:t>
            </a:r>
            <a:r>
              <a:rPr lang="en-US" sz="1600" dirty="0" smtClean="0">
                <a:latin typeface="PhotinaMT"/>
              </a:rPr>
              <a:t> (Fig. 1A, B)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smtClean="0"/>
              <a:t>A </a:t>
            </a:r>
            <a:r>
              <a:rPr lang="en-US" sz="1600" dirty="0"/>
              <a:t>relationship was </a:t>
            </a:r>
            <a:r>
              <a:rPr lang="en-US" sz="1600" dirty="0" smtClean="0"/>
              <a:t>demonstrated between </a:t>
            </a:r>
            <a:r>
              <a:rPr lang="en-US" sz="1600" dirty="0"/>
              <a:t>the size of the adenoma and mean </a:t>
            </a:r>
            <a:r>
              <a:rPr lang="en-US" sz="1600" dirty="0" smtClean="0"/>
              <a:t>plasma ACTH </a:t>
            </a:r>
            <a:r>
              <a:rPr lang="en-US" sz="1600" dirty="0"/>
              <a:t>concentration (</a:t>
            </a:r>
            <a:r>
              <a:rPr lang="en-US" sz="1600" i="1" dirty="0" err="1"/>
              <a:t>rS</a:t>
            </a:r>
            <a:r>
              <a:rPr lang="en-US" sz="1600" i="1" dirty="0"/>
              <a:t> </a:t>
            </a:r>
            <a:r>
              <a:rPr lang="en-US" sz="1600" dirty="0" smtClean="0"/>
              <a:t>= </a:t>
            </a:r>
            <a:r>
              <a:rPr lang="en-US" sz="1600" dirty="0"/>
              <a:t>0:66, </a:t>
            </a:r>
            <a:r>
              <a:rPr lang="en-US" sz="1600" i="1" dirty="0"/>
              <a:t>P </a:t>
            </a:r>
            <a:r>
              <a:rPr lang="en-US" sz="1600" dirty="0" smtClean="0"/>
              <a:t>&lt;0:005</a:t>
            </a:r>
            <a:r>
              <a:rPr lang="en-US" sz="1600" dirty="0"/>
              <a:t>; Fig. 1D</a:t>
            </a:r>
            <a:r>
              <a:rPr lang="en-US" sz="1600" dirty="0" smtClean="0"/>
              <a:t>).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 Individual </a:t>
            </a:r>
            <a:r>
              <a:rPr lang="en-US" sz="1600" dirty="0"/>
              <a:t>values </a:t>
            </a:r>
            <a:r>
              <a:rPr lang="en-US" sz="1600" dirty="0" smtClean="0"/>
              <a:t>(̳) </a:t>
            </a:r>
            <a:r>
              <a:rPr lang="en-US" sz="1600" dirty="0"/>
              <a:t>and means (continuous lines) are shown. The broken lines in (D) represent </a:t>
            </a:r>
            <a:r>
              <a:rPr lang="en-US" sz="1600" dirty="0" smtClean="0"/>
              <a:t>confidence intervals</a:t>
            </a:r>
            <a:r>
              <a:rPr lang="en-US" sz="1600" dirty="0"/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/>
              <a:t>The relative daily variations of plasma concentrations </a:t>
            </a:r>
            <a:r>
              <a:rPr lang="en-US" sz="1600" dirty="0" err="1" smtClean="0"/>
              <a:t>ofACTH</a:t>
            </a:r>
            <a:r>
              <a:rPr lang="en-US" sz="1600" dirty="0" smtClean="0"/>
              <a:t> </a:t>
            </a:r>
            <a:r>
              <a:rPr lang="en-US" sz="1600" dirty="0"/>
              <a:t>(defined as maximal ACTH minus </a:t>
            </a:r>
            <a:r>
              <a:rPr lang="en-US" sz="1600" dirty="0" smtClean="0"/>
              <a:t>minimal ACTH</a:t>
            </a:r>
            <a:r>
              <a:rPr lang="en-US" sz="1600" dirty="0"/>
              <a:t>, divided by mean ACTH) was </a:t>
            </a:r>
            <a:r>
              <a:rPr lang="en-US" sz="1600" dirty="0" smtClean="0"/>
              <a:t>significantly blunted </a:t>
            </a:r>
            <a:r>
              <a:rPr lang="en-US" sz="1600" dirty="0"/>
              <a:t>in patients with a </a:t>
            </a:r>
            <a:r>
              <a:rPr lang="en-US" sz="1600" dirty="0" err="1"/>
              <a:t>macroadenoma</a:t>
            </a:r>
            <a:r>
              <a:rPr lang="en-US" sz="1600" dirty="0"/>
              <a:t> (</a:t>
            </a:r>
            <a:r>
              <a:rPr lang="en-US" sz="1600" i="1" dirty="0"/>
              <a:t>P </a:t>
            </a:r>
            <a:r>
              <a:rPr lang="en-US" sz="1600" dirty="0"/>
              <a:t>&lt; </a:t>
            </a:r>
            <a:r>
              <a:rPr lang="en-US" sz="1600" dirty="0" smtClean="0"/>
              <a:t>0:05, Fig</a:t>
            </a:r>
            <a:r>
              <a:rPr lang="en-US" sz="1600" dirty="0"/>
              <a:t>. 1C</a:t>
            </a:r>
            <a:r>
              <a:rPr lang="en-US" sz="1600" dirty="0" smtClean="0"/>
              <a:t>),</a:t>
            </a:r>
            <a:r>
              <a:rPr lang="en-US" sz="1600" dirty="0" smtClean="0">
                <a:latin typeface="PhotinaMT"/>
              </a:rPr>
              <a:t>.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1140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84E3E8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manifestations of glucocorticoid </a:t>
            </a:r>
            <a:r>
              <a:rPr lang="en-US" dirty="0" smtClean="0"/>
              <a:t>excess were rapid and progressive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Weight loss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myopathy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and </a:t>
            </a:r>
            <a:r>
              <a:rPr lang="en-US" dirty="0"/>
              <a:t>glucose </a:t>
            </a:r>
            <a:r>
              <a:rPr lang="en-US" dirty="0" smtClean="0"/>
              <a:t>intolerance are </a:t>
            </a:r>
            <a:r>
              <a:rPr lang="en-US" dirty="0"/>
              <a:t>prominent symptoms and </a:t>
            </a:r>
            <a:r>
              <a:rPr lang="en-US" dirty="0" smtClean="0"/>
              <a:t>signs.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Hypokalemic </a:t>
            </a:r>
            <a:r>
              <a:rPr lang="en-US" dirty="0"/>
              <a:t>metabolic alkalosis (EAS patients 90% vs. 10 - 15% in CD) 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ACTH levels in </a:t>
            </a:r>
            <a:r>
              <a:rPr lang="en-US" dirty="0"/>
              <a:t>the ectopic ACTH syndrome are high (usually &gt;20 </a:t>
            </a:r>
            <a:r>
              <a:rPr lang="en-US" dirty="0" err="1" smtClean="0"/>
              <a:t>pmol</a:t>
            </a:r>
            <a:r>
              <a:rPr lang="en-US" dirty="0" smtClean="0"/>
              <a:t>/L [&gt;</a:t>
            </a:r>
            <a:r>
              <a:rPr lang="en-US" dirty="0"/>
              <a:t>90 </a:t>
            </a:r>
            <a:r>
              <a:rPr lang="en-US" dirty="0" err="1"/>
              <a:t>pg</a:t>
            </a:r>
            <a:r>
              <a:rPr lang="en-US" dirty="0"/>
              <a:t>/mL]); nevertheless, overlap values are seen </a:t>
            </a:r>
            <a:r>
              <a:rPr lang="en-US" dirty="0" smtClean="0"/>
              <a:t>in CD in </a:t>
            </a:r>
            <a:r>
              <a:rPr lang="en-US" dirty="0"/>
              <a:t>30% of cases.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2579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417" y="0"/>
            <a:ext cx="9905165" cy="578483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3183" y="2551837"/>
            <a:ext cx="1215765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A </a:t>
            </a:r>
            <a:r>
              <a:rPr lang="en-US" dirty="0"/>
              <a:t>plasma cortisol suppression greater than 50% was observed in six of nine of the patients with </a:t>
            </a:r>
            <a:r>
              <a:rPr lang="en-US" dirty="0" smtClean="0"/>
              <a:t>a </a:t>
            </a:r>
            <a:r>
              <a:rPr lang="en-US" dirty="0" err="1" smtClean="0"/>
              <a:t>microadenoma</a:t>
            </a:r>
            <a:r>
              <a:rPr lang="en-US" dirty="0"/>
              <a:t>, 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but </a:t>
            </a:r>
            <a:r>
              <a:rPr lang="en-US" dirty="0"/>
              <a:t>in none of those with a </a:t>
            </a:r>
            <a:r>
              <a:rPr lang="en-US" dirty="0" err="1"/>
              <a:t>macroadenoma</a:t>
            </a:r>
            <a:r>
              <a:rPr lang="en-US" dirty="0"/>
              <a:t> (</a:t>
            </a:r>
            <a:r>
              <a:rPr lang="en-US" i="1" dirty="0"/>
              <a:t>P </a:t>
            </a:r>
            <a:r>
              <a:rPr lang="en-US" dirty="0"/>
              <a:t>&lt; 0:05).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A </a:t>
            </a:r>
            <a:r>
              <a:rPr lang="en-US" dirty="0" err="1"/>
              <a:t>cortisoluria</a:t>
            </a:r>
            <a:r>
              <a:rPr lang="en-US" dirty="0"/>
              <a:t> suppression greater than 50% was observed in five of nine patients with a </a:t>
            </a:r>
            <a:r>
              <a:rPr lang="en-US" dirty="0" err="1"/>
              <a:t>microadenoma</a:t>
            </a:r>
            <a:r>
              <a:rPr lang="en-US" dirty="0"/>
              <a:t> and </a:t>
            </a:r>
            <a:r>
              <a:rPr lang="en-US" dirty="0" smtClean="0"/>
              <a:t>in</a:t>
            </a:r>
          </a:p>
          <a:p>
            <a:r>
              <a:rPr lang="en-US" dirty="0"/>
              <a:t> </a:t>
            </a:r>
            <a:r>
              <a:rPr lang="en-US" dirty="0" smtClean="0"/>
              <a:t>     </a:t>
            </a:r>
            <a:r>
              <a:rPr lang="en-US" dirty="0"/>
              <a:t>three of five patients with a </a:t>
            </a:r>
            <a:r>
              <a:rPr lang="en-US" dirty="0" err="1"/>
              <a:t>macroadenoma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65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97931" y="1690688"/>
            <a:ext cx="7196137" cy="4349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4957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84E3E8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Conclusion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We </a:t>
            </a:r>
            <a:r>
              <a:rPr lang="en-US" dirty="0"/>
              <a:t>have now shown here that ACTH </a:t>
            </a:r>
            <a:r>
              <a:rPr lang="en-US" dirty="0" smtClean="0"/>
              <a:t>concentrations are </a:t>
            </a:r>
            <a:r>
              <a:rPr lang="en-US" dirty="0"/>
              <a:t>greater in patients with a </a:t>
            </a:r>
            <a:r>
              <a:rPr lang="en-US" dirty="0" err="1"/>
              <a:t>corticotroph</a:t>
            </a:r>
            <a:r>
              <a:rPr lang="en-US" dirty="0"/>
              <a:t> </a:t>
            </a:r>
            <a:r>
              <a:rPr lang="en-US" dirty="0" err="1" smtClean="0"/>
              <a:t>macroadenoma</a:t>
            </a:r>
            <a:r>
              <a:rPr lang="en-US" dirty="0"/>
              <a:t> </a:t>
            </a:r>
            <a:r>
              <a:rPr lang="en-US" dirty="0" smtClean="0"/>
              <a:t>than </a:t>
            </a:r>
            <a:r>
              <a:rPr lang="en-US" dirty="0"/>
              <a:t>in those with a </a:t>
            </a:r>
            <a:r>
              <a:rPr lang="en-US" dirty="0" err="1"/>
              <a:t>microadenoma</a:t>
            </a:r>
            <a:r>
              <a:rPr lang="en-US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Our results also suggest </a:t>
            </a:r>
            <a:r>
              <a:rPr lang="en-US" dirty="0" smtClean="0"/>
              <a:t>that </a:t>
            </a:r>
            <a:r>
              <a:rPr lang="en-US" dirty="0" err="1" smtClean="0"/>
              <a:t>corticotroph</a:t>
            </a:r>
            <a:r>
              <a:rPr lang="en-US" dirty="0" smtClean="0"/>
              <a:t> </a:t>
            </a:r>
            <a:r>
              <a:rPr lang="en-US" dirty="0" err="1"/>
              <a:t>macroadenomas</a:t>
            </a:r>
            <a:r>
              <a:rPr lang="en-US" dirty="0"/>
              <a:t> are less responsive </a:t>
            </a:r>
            <a:r>
              <a:rPr lang="en-US" dirty="0" smtClean="0"/>
              <a:t>to suppression </a:t>
            </a:r>
            <a:r>
              <a:rPr lang="en-US" dirty="0"/>
              <a:t>by high-dose dexamethasone</a:t>
            </a:r>
          </a:p>
        </p:txBody>
      </p:sp>
    </p:spTree>
    <p:extLst>
      <p:ext uri="{BB962C8B-B14F-4D97-AF65-F5344CB8AC3E}">
        <p14:creationId xmlns:p14="http://schemas.microsoft.com/office/powerpoint/2010/main" val="4870206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702755" cy="1325563"/>
          </a:xfrm>
          <a:solidFill>
            <a:srgbClr val="84E3E8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1510383"/>
            <a:ext cx="10702756" cy="4220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0721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84E3E8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531 </a:t>
            </a:r>
            <a:r>
              <a:rPr lang="en-US" dirty="0" smtClean="0"/>
              <a:t>patients( Cushing’s </a:t>
            </a:r>
            <a:r>
              <a:rPr lang="en-US" dirty="0"/>
              <a:t>syndrome </a:t>
            </a:r>
            <a:r>
              <a:rPr lang="en-US" dirty="0" smtClean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were seen at Massachusetts </a:t>
            </a:r>
            <a:r>
              <a:rPr lang="en-US" dirty="0"/>
              <a:t>General Hospital between 1979 -</a:t>
            </a:r>
            <a:r>
              <a:rPr lang="en-US" dirty="0" smtClean="0"/>
              <a:t>1995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261 had Cushing’s </a:t>
            </a:r>
            <a:r>
              <a:rPr lang="en-US" dirty="0" smtClean="0"/>
              <a:t>disease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Twenty </a:t>
            </a:r>
            <a:r>
              <a:rPr lang="en-US" dirty="0"/>
              <a:t>patients met the </a:t>
            </a:r>
            <a:r>
              <a:rPr lang="en-US" dirty="0" smtClean="0"/>
              <a:t>study </a:t>
            </a:r>
            <a:r>
              <a:rPr lang="en-US" dirty="0"/>
              <a:t>inclusion criteria for </a:t>
            </a:r>
            <a:r>
              <a:rPr lang="en-US" dirty="0" err="1"/>
              <a:t>corticotroph</a:t>
            </a:r>
            <a:r>
              <a:rPr lang="en-US" dirty="0"/>
              <a:t> </a:t>
            </a:r>
            <a:r>
              <a:rPr lang="en-US" dirty="0" err="1"/>
              <a:t>macroadenomas</a:t>
            </a:r>
            <a:r>
              <a:rPr lang="en-US" dirty="0"/>
              <a:t> and were analyzed. </a:t>
            </a: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Control data were obtained from 24 patients with Cushing’s disease due to a </a:t>
            </a:r>
            <a:r>
              <a:rPr lang="en-US" dirty="0" err="1"/>
              <a:t>corticotroph</a:t>
            </a:r>
            <a:r>
              <a:rPr lang="en-US" dirty="0"/>
              <a:t> </a:t>
            </a:r>
            <a:r>
              <a:rPr lang="en-US" dirty="0" err="1"/>
              <a:t>microadenoma</a:t>
            </a:r>
            <a:r>
              <a:rPr lang="en-US" dirty="0"/>
              <a:t> identified at </a:t>
            </a:r>
            <a:r>
              <a:rPr lang="en-US" dirty="0" err="1" smtClean="0"/>
              <a:t>theNeuroendocrine</a:t>
            </a:r>
            <a:r>
              <a:rPr lang="en-US" dirty="0" smtClean="0"/>
              <a:t> </a:t>
            </a:r>
            <a:r>
              <a:rPr lang="en-US" dirty="0"/>
              <a:t>Clinical Center.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8753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0337038"/>
              </p:ext>
            </p:extLst>
          </p:nvPr>
        </p:nvGraphicFramePr>
        <p:xfrm>
          <a:off x="838200" y="1825625"/>
          <a:ext cx="10688391" cy="454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6825">
                  <a:extLst>
                    <a:ext uri="{9D8B030D-6E8A-4147-A177-3AD203B41FA5}">
                      <a16:colId xmlns:a16="http://schemas.microsoft.com/office/drawing/2014/main" xmlns="" val="874379403"/>
                    </a:ext>
                  </a:extLst>
                </a:gridCol>
                <a:gridCol w="3451538">
                  <a:extLst>
                    <a:ext uri="{9D8B030D-6E8A-4147-A177-3AD203B41FA5}">
                      <a16:colId xmlns:a16="http://schemas.microsoft.com/office/drawing/2014/main" xmlns="" val="3381906211"/>
                    </a:ext>
                  </a:extLst>
                </a:gridCol>
                <a:gridCol w="4250028">
                  <a:extLst>
                    <a:ext uri="{9D8B030D-6E8A-4147-A177-3AD203B41FA5}">
                      <a16:colId xmlns:a16="http://schemas.microsoft.com/office/drawing/2014/main" xmlns="" val="1494659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err="1" smtClean="0"/>
                        <a:t>macroadenoma</a:t>
                      </a:r>
                      <a:endParaRPr lang="en-US" sz="20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err="1" smtClean="0"/>
                        <a:t>microadenoma</a:t>
                      </a:r>
                      <a:endParaRPr lang="en-US" sz="2000" b="1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531085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Age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39±12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anose="05000000000000000000" pitchFamily="2" charset="2"/>
                        <a:buNone/>
                      </a:pPr>
                      <a:r>
                        <a:rPr lang="en-US" sz="2000" b="1" dirty="0" smtClean="0"/>
                        <a:t>38±14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3504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Female 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75%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83%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114390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Visual field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b="1" dirty="0" smtClean="0"/>
                        <a:t>deficits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6 (33%) of the 18 subjects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none of the patients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2047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UFC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1341 </a:t>
                      </a:r>
                      <a:r>
                        <a:rPr lang="en-US" sz="2000" b="1" dirty="0" err="1" smtClean="0"/>
                        <a:t>nmol</a:t>
                      </a:r>
                      <a:r>
                        <a:rPr lang="en-US" sz="2000" b="1" dirty="0" smtClean="0"/>
                        <a:t>/d (304–69,033)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877nmol/day (293–2,558 ) 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(</a:t>
                      </a:r>
                      <a:r>
                        <a:rPr lang="en-US" sz="2000" b="1" i="1" dirty="0" smtClean="0">
                          <a:solidFill>
                            <a:srgbClr val="FF0000"/>
                          </a:solidFill>
                        </a:rPr>
                        <a:t>P 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&lt; 0.05)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41604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urinary 17-OHCS 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anose="05000000000000000000" pitchFamily="2" charset="2"/>
                        <a:buNone/>
                      </a:pPr>
                      <a:r>
                        <a:rPr lang="en-US" sz="2000" b="1" dirty="0" smtClean="0"/>
                        <a:t> 52 </a:t>
                      </a:r>
                      <a:r>
                        <a:rPr lang="en-US" sz="2000" b="1" dirty="0" err="1" smtClean="0"/>
                        <a:t>mmol</a:t>
                      </a:r>
                      <a:r>
                        <a:rPr lang="en-US" sz="2000" b="1" dirty="0" smtClean="0"/>
                        <a:t>/d( 25–786 )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44 </a:t>
                      </a:r>
                      <a:r>
                        <a:rPr lang="en-US" sz="2000" b="1" dirty="0" err="1" smtClean="0"/>
                        <a:t>mmol</a:t>
                      </a:r>
                      <a:r>
                        <a:rPr lang="en-US" sz="2000" b="1" dirty="0" smtClean="0"/>
                        <a:t>/d(17 to 86 ) (</a:t>
                      </a:r>
                      <a:r>
                        <a:rPr lang="en-US" sz="2000" b="1" i="1" dirty="0" smtClean="0"/>
                        <a:t>P=</a:t>
                      </a:r>
                      <a:r>
                        <a:rPr lang="en-US" sz="2000" b="1" dirty="0" smtClean="0"/>
                        <a:t>0.09)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77871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HDDST (</a:t>
                      </a:r>
                      <a:r>
                        <a:rPr lang="en-US" sz="20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UFC decreased)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79 ±19% 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91±7% </a:t>
                      </a:r>
                      <a:r>
                        <a:rPr lang="en-US" sz="2000" b="1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2000" b="1" i="1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en-US" sz="2000" b="1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=0.04)</a:t>
                      </a:r>
                      <a:endParaRPr lang="en-US" sz="20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73626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17-OHCS excretion decreased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46±33%</a:t>
                      </a:r>
                      <a:endParaRPr lang="en-US" sz="20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72 ± 22%</a:t>
                      </a:r>
                      <a:endParaRPr lang="en-US" sz="2000" b="1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993005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Baseline plasma ACTH</a:t>
                      </a:r>
                    </a:p>
                    <a:p>
                      <a:r>
                        <a:rPr lang="en-US" sz="2000" b="1" dirty="0" smtClean="0"/>
                        <a:t>above the normal range 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83.3%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45%(</a:t>
                      </a:r>
                      <a:r>
                        <a:rPr lang="en-US" sz="2000" b="1" i="1" dirty="0" smtClean="0"/>
                        <a:t>P</a:t>
                      </a:r>
                      <a:r>
                        <a:rPr lang="en-US" sz="2000" b="1" i="0" dirty="0" smtClean="0"/>
                        <a:t>=</a:t>
                      </a:r>
                      <a:r>
                        <a:rPr lang="en-US" sz="2000" b="1" dirty="0" smtClean="0"/>
                        <a:t>0.05).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914146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907362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46773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3892" y="592428"/>
            <a:ext cx="10304215" cy="41922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03042" y="2551837"/>
            <a:ext cx="734095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Nine </a:t>
            </a:r>
            <a:r>
              <a:rPr lang="en-US" dirty="0"/>
              <a:t>(</a:t>
            </a:r>
            <a:r>
              <a:rPr lang="en-US" u="sng" dirty="0"/>
              <a:t>56%) </a:t>
            </a:r>
            <a:r>
              <a:rPr lang="en-US" u="sng" dirty="0" err="1"/>
              <a:t>macroadenoma</a:t>
            </a:r>
            <a:r>
              <a:rPr lang="en-US" dirty="0"/>
              <a:t> subjects </a:t>
            </a:r>
            <a:r>
              <a:rPr lang="en-US" i="1" dirty="0"/>
              <a:t>vs. </a:t>
            </a:r>
            <a:r>
              <a:rPr lang="en-US" dirty="0"/>
              <a:t>22 </a:t>
            </a:r>
            <a:r>
              <a:rPr lang="en-US" u="sng" dirty="0"/>
              <a:t>(92%) </a:t>
            </a:r>
            <a:r>
              <a:rPr lang="en-US" u="sng" dirty="0" err="1"/>
              <a:t>microadenoma</a:t>
            </a:r>
            <a:r>
              <a:rPr lang="en-US" u="sng" dirty="0"/>
              <a:t> </a:t>
            </a:r>
            <a:r>
              <a:rPr lang="en-US" dirty="0"/>
              <a:t>patients demonstrated </a:t>
            </a:r>
            <a:r>
              <a:rPr lang="en-US" u="sng" dirty="0"/>
              <a:t>at least 80% </a:t>
            </a:r>
            <a:r>
              <a:rPr lang="en-US" dirty="0"/>
              <a:t>suppression of UFC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8 (</a:t>
            </a:r>
            <a:r>
              <a:rPr lang="en-US" u="sng" dirty="0"/>
              <a:t>53%) </a:t>
            </a:r>
            <a:r>
              <a:rPr lang="en-US" u="sng" dirty="0" err="1"/>
              <a:t>macroadenoma</a:t>
            </a:r>
            <a:r>
              <a:rPr lang="en-US" u="sng" dirty="0"/>
              <a:t> </a:t>
            </a:r>
            <a:r>
              <a:rPr lang="en-US" dirty="0"/>
              <a:t>subjects and 12 </a:t>
            </a:r>
            <a:r>
              <a:rPr lang="en-US" u="sng" dirty="0"/>
              <a:t>(86%) </a:t>
            </a:r>
            <a:r>
              <a:rPr lang="en-US" u="sng" dirty="0" err="1"/>
              <a:t>microadenoma</a:t>
            </a:r>
            <a:r>
              <a:rPr lang="en-US" u="sng" dirty="0"/>
              <a:t> </a:t>
            </a:r>
            <a:r>
              <a:rPr lang="en-US" dirty="0"/>
              <a:t>patients demonstrated at </a:t>
            </a:r>
            <a:r>
              <a:rPr lang="en-US" u="sng" dirty="0"/>
              <a:t>least 50% suppression </a:t>
            </a:r>
            <a:r>
              <a:rPr lang="en-US" dirty="0"/>
              <a:t>of 17-OHCS excretion</a:t>
            </a:r>
          </a:p>
        </p:txBody>
      </p:sp>
    </p:spTree>
    <p:extLst>
      <p:ext uri="{BB962C8B-B14F-4D97-AF65-F5344CB8AC3E}">
        <p14:creationId xmlns:p14="http://schemas.microsoft.com/office/powerpoint/2010/main" val="26352381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84E3E8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8601" y="1227049"/>
            <a:ext cx="7954797" cy="350123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03041" y="2136339"/>
            <a:ext cx="945309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>
              <a:latin typeface="Palatino-Roman"/>
            </a:endParaRPr>
          </a:p>
          <a:p>
            <a:endParaRPr lang="en-US" dirty="0">
              <a:latin typeface="Palatino-Roman"/>
            </a:endParaRPr>
          </a:p>
          <a:p>
            <a:endParaRPr lang="en-US" dirty="0" smtClean="0">
              <a:latin typeface="Palatino-Roman"/>
            </a:endParaRPr>
          </a:p>
          <a:p>
            <a:endParaRPr lang="en-US" dirty="0">
              <a:latin typeface="Palatino-Roman"/>
            </a:endParaRPr>
          </a:p>
          <a:p>
            <a:endParaRPr lang="en-US" dirty="0" smtClean="0">
              <a:latin typeface="Palatino-Roman"/>
            </a:endParaRPr>
          </a:p>
          <a:p>
            <a:endParaRPr lang="en-US" dirty="0">
              <a:latin typeface="Palatino-Roman"/>
            </a:endParaRPr>
          </a:p>
          <a:p>
            <a:endParaRPr lang="en-US" dirty="0" smtClean="0">
              <a:latin typeface="Palatino-Roman"/>
            </a:endParaRPr>
          </a:p>
          <a:p>
            <a:endParaRPr lang="en-US" dirty="0">
              <a:latin typeface="Palatino-Roman"/>
            </a:endParaRPr>
          </a:p>
          <a:p>
            <a:endParaRPr lang="en-US" dirty="0" smtClean="0">
              <a:latin typeface="Palatino-Roman"/>
            </a:endParaRPr>
          </a:p>
          <a:p>
            <a:endParaRPr lang="en-US" dirty="0">
              <a:latin typeface="Palatino-Roman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Palatino-Roman"/>
              </a:rPr>
              <a:t>The </a:t>
            </a:r>
            <a:r>
              <a:rPr lang="en-US" dirty="0">
                <a:latin typeface="Palatino-Roman"/>
              </a:rPr>
              <a:t>sensitivity for suppression of each </a:t>
            </a:r>
            <a:r>
              <a:rPr lang="en-US" dirty="0" smtClean="0">
                <a:latin typeface="Palatino-Roman"/>
              </a:rPr>
              <a:t>biochemical marker </a:t>
            </a:r>
            <a:r>
              <a:rPr lang="en-US" dirty="0">
                <a:latin typeface="Palatino-Roman"/>
              </a:rPr>
              <a:t>after the </a:t>
            </a:r>
            <a:r>
              <a:rPr lang="en-US" dirty="0" err="1" smtClean="0">
                <a:latin typeface="Palatino-Roman"/>
              </a:rPr>
              <a:t>HDDSTtest</a:t>
            </a:r>
            <a:r>
              <a:rPr lang="en-US" dirty="0" smtClean="0">
                <a:latin typeface="Palatino-Roman"/>
              </a:rPr>
              <a:t> </a:t>
            </a:r>
            <a:r>
              <a:rPr lang="en-US" dirty="0">
                <a:latin typeface="Palatino-Roman"/>
              </a:rPr>
              <a:t>in </a:t>
            </a:r>
            <a:r>
              <a:rPr lang="en-US" dirty="0" smtClean="0">
                <a:latin typeface="Palatino-Roman"/>
              </a:rPr>
              <a:t>both groups </a:t>
            </a:r>
            <a:r>
              <a:rPr lang="en-US" dirty="0">
                <a:latin typeface="Palatino-Roman"/>
              </a:rPr>
              <a:t>of patients was assessed by constructing </a:t>
            </a:r>
            <a:r>
              <a:rPr lang="en-US" dirty="0" smtClean="0">
                <a:latin typeface="Palatino-Roman"/>
              </a:rPr>
              <a:t>distribution curves,.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Palatino-Roman"/>
              </a:rPr>
              <a:t>A </a:t>
            </a:r>
            <a:r>
              <a:rPr lang="en-US" dirty="0">
                <a:latin typeface="Palatino-Roman"/>
              </a:rPr>
              <a:t>more profound degree of </a:t>
            </a:r>
            <a:r>
              <a:rPr lang="en-US" dirty="0" smtClean="0">
                <a:latin typeface="Palatino-Roman"/>
              </a:rPr>
              <a:t>suppression of </a:t>
            </a:r>
            <a:r>
              <a:rPr lang="en-US" dirty="0">
                <a:latin typeface="Palatino-Roman"/>
              </a:rPr>
              <a:t>both UFC and 17-OHCS excretion was found </a:t>
            </a:r>
            <a:r>
              <a:rPr lang="en-US" dirty="0" smtClean="0">
                <a:latin typeface="Palatino-Roman"/>
              </a:rPr>
              <a:t>in </a:t>
            </a:r>
            <a:r>
              <a:rPr lang="en-US" dirty="0" err="1" smtClean="0">
                <a:latin typeface="Palatino-Roman"/>
              </a:rPr>
              <a:t>microadenoma</a:t>
            </a:r>
            <a:r>
              <a:rPr lang="en-US" dirty="0" smtClean="0">
                <a:latin typeface="Palatino-Roman"/>
              </a:rPr>
              <a:t> </a:t>
            </a:r>
            <a:r>
              <a:rPr lang="en-US" dirty="0">
                <a:latin typeface="Palatino-Roman"/>
              </a:rPr>
              <a:t>compared to </a:t>
            </a:r>
            <a:r>
              <a:rPr lang="en-US" dirty="0" err="1">
                <a:latin typeface="Palatino-Roman"/>
              </a:rPr>
              <a:t>macroadenoma</a:t>
            </a:r>
            <a:r>
              <a:rPr lang="en-US" dirty="0">
                <a:latin typeface="Palatino-Roman"/>
              </a:rPr>
              <a:t> patients at </a:t>
            </a:r>
            <a:r>
              <a:rPr lang="en-US" dirty="0" smtClean="0">
                <a:latin typeface="Palatino-Roman"/>
              </a:rPr>
              <a:t>all percent </a:t>
            </a:r>
            <a:r>
              <a:rPr lang="en-US" dirty="0">
                <a:latin typeface="Palatino-Roman"/>
              </a:rPr>
              <a:t>cut-off points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6754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84E3E8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765665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Conclusion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There </a:t>
            </a:r>
            <a:r>
              <a:rPr lang="en-US" dirty="0"/>
              <a:t>was a trend for higher plasma ACTH </a:t>
            </a:r>
            <a:r>
              <a:rPr lang="en-US" dirty="0" smtClean="0"/>
              <a:t>concentrations in </a:t>
            </a:r>
            <a:r>
              <a:rPr lang="en-US" dirty="0"/>
              <a:t>patients with </a:t>
            </a:r>
            <a:r>
              <a:rPr lang="en-US" dirty="0" err="1"/>
              <a:t>corticotroph</a:t>
            </a:r>
            <a:r>
              <a:rPr lang="en-US" dirty="0"/>
              <a:t> </a:t>
            </a:r>
            <a:r>
              <a:rPr lang="en-US" dirty="0" err="1"/>
              <a:t>macroadenomas</a:t>
            </a:r>
            <a:r>
              <a:rPr lang="en-US" dirty="0"/>
              <a:t> compared </a:t>
            </a:r>
            <a:r>
              <a:rPr lang="en-US" dirty="0" smtClean="0"/>
              <a:t>to </a:t>
            </a:r>
            <a:r>
              <a:rPr lang="en-US" dirty="0" err="1" smtClean="0"/>
              <a:t>microadenomas</a:t>
            </a:r>
            <a:r>
              <a:rPr lang="en-US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These </a:t>
            </a:r>
            <a:r>
              <a:rPr lang="en-US" dirty="0"/>
              <a:t>data indicate </a:t>
            </a:r>
            <a:r>
              <a:rPr lang="en-US" dirty="0" smtClean="0"/>
              <a:t>that, the </a:t>
            </a:r>
            <a:r>
              <a:rPr lang="en-US" dirty="0"/>
              <a:t>set-point for </a:t>
            </a:r>
            <a:r>
              <a:rPr lang="en-US" dirty="0" smtClean="0"/>
              <a:t>glucocorticoid </a:t>
            </a:r>
            <a:r>
              <a:rPr lang="en-US" dirty="0" err="1" smtClean="0"/>
              <a:t>suppressibility</a:t>
            </a:r>
            <a:r>
              <a:rPr lang="en-US" dirty="0" smtClean="0"/>
              <a:t> </a:t>
            </a:r>
            <a:r>
              <a:rPr lang="en-US" dirty="0"/>
              <a:t>is frequently altered in </a:t>
            </a:r>
            <a:r>
              <a:rPr lang="en-US" dirty="0" err="1" smtClean="0"/>
              <a:t>corticotroph</a:t>
            </a:r>
            <a:r>
              <a:rPr lang="en-US" dirty="0"/>
              <a:t> </a:t>
            </a:r>
            <a:r>
              <a:rPr lang="en-US" dirty="0" err="1" smtClean="0"/>
              <a:t>macroadenomas</a:t>
            </a:r>
            <a:r>
              <a:rPr lang="en-US" dirty="0" smtClean="0"/>
              <a:t> </a:t>
            </a:r>
            <a:r>
              <a:rPr lang="en-US" dirty="0"/>
              <a:t>compared to that in </a:t>
            </a:r>
            <a:r>
              <a:rPr lang="en-US" dirty="0" err="1" smtClean="0"/>
              <a:t>microadenomas</a:t>
            </a:r>
            <a:r>
              <a:rPr lang="en-US" dirty="0" smtClean="0"/>
              <a:t>, and </a:t>
            </a:r>
            <a:r>
              <a:rPr lang="en-US" dirty="0"/>
              <a:t>the degree of UFC suppression may not be a reliable </a:t>
            </a:r>
            <a:r>
              <a:rPr lang="en-US" dirty="0" smtClean="0"/>
              <a:t>test in </a:t>
            </a:r>
            <a:r>
              <a:rPr lang="en-US" dirty="0"/>
              <a:t>such patients.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8000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84E3E8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3549" y="1690688"/>
            <a:ext cx="10304902" cy="4190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729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6725" y="1650146"/>
            <a:ext cx="8439150" cy="26098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082800" y="3244334"/>
            <a:ext cx="683935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>
              <a:latin typeface="Times-Roman"/>
            </a:endParaRPr>
          </a:p>
          <a:p>
            <a:endParaRPr lang="en-US" dirty="0">
              <a:latin typeface="Times-Roman"/>
            </a:endParaRPr>
          </a:p>
          <a:p>
            <a:endParaRPr lang="en-US" dirty="0" smtClean="0">
              <a:latin typeface="Times-Roman"/>
            </a:endParaRPr>
          </a:p>
          <a:p>
            <a:endParaRPr lang="en-US" dirty="0">
              <a:latin typeface="Times-Roman"/>
            </a:endParaRPr>
          </a:p>
          <a:p>
            <a:endParaRPr lang="en-US" dirty="0" smtClean="0">
              <a:latin typeface="Times-Roman"/>
            </a:endParaRPr>
          </a:p>
          <a:p>
            <a:endParaRPr lang="en-US" dirty="0" smtClean="0">
              <a:latin typeface="Times-Roman"/>
            </a:endParaRPr>
          </a:p>
          <a:p>
            <a:r>
              <a:rPr lang="en-US" dirty="0" smtClean="0">
                <a:latin typeface="Times-Roman"/>
              </a:rPr>
              <a:t>                  AACE CLINICAL CASE REPORTS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0356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84E3E8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total of 413 patients </a:t>
            </a:r>
            <a:r>
              <a:rPr lang="en-US" dirty="0" smtClean="0"/>
              <a:t>with a </a:t>
            </a:r>
            <a:r>
              <a:rPr lang="en-US" dirty="0"/>
              <a:t>diagnosis of Cushing’s syndrome </a:t>
            </a: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at </a:t>
            </a:r>
            <a:r>
              <a:rPr lang="en-US" dirty="0"/>
              <a:t>St. Bartholomew’s Hospital in </a:t>
            </a:r>
            <a:r>
              <a:rPr lang="en-US" dirty="0" smtClean="0"/>
              <a:t>the years 1964–2001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 </a:t>
            </a:r>
            <a:r>
              <a:rPr lang="en-US" dirty="0"/>
              <a:t>274 patients </a:t>
            </a:r>
            <a:r>
              <a:rPr lang="en-US" dirty="0" smtClean="0"/>
              <a:t>had pituitary origin.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19 </a:t>
            </a:r>
            <a:r>
              <a:rPr lang="en-US" dirty="0"/>
              <a:t>patients fulfilled the criteria for the presence of a </a:t>
            </a:r>
            <a:r>
              <a:rPr lang="en-US" dirty="0" err="1" smtClean="0"/>
              <a:t>macroadenoma</a:t>
            </a:r>
            <a:endParaRPr lang="en-US" dirty="0"/>
          </a:p>
          <a:p>
            <a:r>
              <a:rPr lang="en-US" dirty="0"/>
              <a:t>one was subsequently diagnosed with a </a:t>
            </a:r>
            <a:r>
              <a:rPr lang="en-US" dirty="0" smtClean="0"/>
              <a:t>pituitary carcinoma </a:t>
            </a:r>
            <a:r>
              <a:rPr lang="en-US" dirty="0"/>
              <a:t>with liver metastases and was excluded </a:t>
            </a:r>
            <a:endParaRPr lang="en-US" dirty="0" smtClean="0"/>
          </a:p>
          <a:p>
            <a:r>
              <a:rPr lang="en-US" dirty="0" smtClean="0"/>
              <a:t>Two </a:t>
            </a:r>
            <a:r>
              <a:rPr lang="en-US" dirty="0"/>
              <a:t>were lost to long-term term follow-up, </a:t>
            </a: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and thus </a:t>
            </a:r>
            <a:r>
              <a:rPr lang="en-US" dirty="0"/>
              <a:t>the outcomes to treatment were available only in 16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618836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84E3E8"/>
          </a:solidFill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Clinical </a:t>
            </a:r>
            <a:r>
              <a:rPr lang="en-US" sz="3200" dirty="0" err="1" smtClean="0">
                <a:solidFill>
                  <a:schemeClr val="bg1"/>
                </a:solidFill>
              </a:rPr>
              <a:t>manifestatin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39788" y="365125"/>
            <a:ext cx="5157787" cy="240182"/>
          </a:xfrm>
        </p:spPr>
        <p:txBody>
          <a:bodyPr>
            <a:normAutofit fontScale="55000" lnSpcReduction="20000"/>
          </a:bodyPr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839788" y="1690688"/>
            <a:ext cx="5157787" cy="4498975"/>
          </a:xfrm>
        </p:spPr>
        <p:txBody>
          <a:bodyPr>
            <a:normAutofit fontScale="85000" lnSpcReduction="20000"/>
          </a:bodyPr>
          <a:lstStyle/>
          <a:p>
            <a:pPr fontAlgn="t"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fontAlgn="t"/>
            <a:r>
              <a:rPr lang="en-US" dirty="0" smtClean="0"/>
              <a:t>moon </a:t>
            </a:r>
            <a:r>
              <a:rPr lang="en-US" dirty="0"/>
              <a:t>face (94.4%)</a:t>
            </a:r>
          </a:p>
          <a:p>
            <a:pPr fontAlgn="t"/>
            <a:r>
              <a:rPr lang="en-US" dirty="0" smtClean="0"/>
              <a:t>Weight gain </a:t>
            </a:r>
            <a:r>
              <a:rPr lang="en-US" dirty="0"/>
              <a:t>(77.8%)</a:t>
            </a:r>
          </a:p>
          <a:p>
            <a:pPr fontAlgn="t"/>
            <a:r>
              <a:rPr lang="en-US" dirty="0"/>
              <a:t>central obesity (72.2%)</a:t>
            </a:r>
          </a:p>
          <a:p>
            <a:pPr fontAlgn="t"/>
            <a:r>
              <a:rPr lang="en-US" dirty="0"/>
              <a:t>hypertension (72.2%)</a:t>
            </a:r>
          </a:p>
          <a:p>
            <a:pPr fontAlgn="t"/>
            <a:r>
              <a:rPr lang="en-US" dirty="0"/>
              <a:t>plethora (61.1%)</a:t>
            </a:r>
          </a:p>
          <a:p>
            <a:pPr fontAlgn="t"/>
            <a:r>
              <a:rPr lang="en-US" dirty="0"/>
              <a:t>muscle weakness (61.1%)</a:t>
            </a:r>
          </a:p>
          <a:p>
            <a:pPr fontAlgn="t"/>
            <a:r>
              <a:rPr lang="en-US" dirty="0"/>
              <a:t>bruising (61.1%)</a:t>
            </a:r>
          </a:p>
          <a:p>
            <a:pPr fontAlgn="t"/>
            <a:r>
              <a:rPr lang="en-US" dirty="0"/>
              <a:t>skin thinning (61.1</a:t>
            </a:r>
            <a:r>
              <a:rPr lang="en-US" dirty="0" smtClean="0"/>
              <a:t>%)</a:t>
            </a:r>
          </a:p>
          <a:p>
            <a:r>
              <a:rPr lang="en-US" dirty="0">
                <a:solidFill>
                  <a:schemeClr val="dk1"/>
                </a:solidFill>
              </a:rPr>
              <a:t>none of these </a:t>
            </a:r>
            <a:r>
              <a:rPr lang="en-US" dirty="0" smtClean="0">
                <a:solidFill>
                  <a:schemeClr val="dk1"/>
                </a:solidFill>
              </a:rPr>
              <a:t>features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smtClean="0">
                <a:solidFill>
                  <a:schemeClr val="dk1"/>
                </a:solidFill>
              </a:rPr>
              <a:t>, </a:t>
            </a:r>
            <a:r>
              <a:rPr lang="en-US" dirty="0">
                <a:solidFill>
                  <a:schemeClr val="dk1"/>
                </a:solidFill>
              </a:rPr>
              <a:t>was significantly different from those </a:t>
            </a:r>
            <a:r>
              <a:rPr lang="en-US" dirty="0" smtClean="0">
                <a:solidFill>
                  <a:schemeClr val="dk1"/>
                </a:solidFill>
              </a:rPr>
              <a:t>patients with </a:t>
            </a:r>
            <a:r>
              <a:rPr lang="en-US" dirty="0" err="1">
                <a:solidFill>
                  <a:schemeClr val="dk1"/>
                </a:solidFill>
              </a:rPr>
              <a:t>microadenomas</a:t>
            </a:r>
            <a:endParaRPr lang="en-US" dirty="0"/>
          </a:p>
          <a:p>
            <a:pPr fontAlgn="t"/>
            <a:endParaRPr lang="en-US" dirty="0"/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6172200" y="365125"/>
            <a:ext cx="5183188" cy="240182"/>
          </a:xfrm>
        </p:spPr>
        <p:txBody>
          <a:bodyPr>
            <a:normAutofit fontScale="55000" lnSpcReduction="20000"/>
          </a:bodyPr>
          <a:lstStyle/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6172200" y="1690688"/>
            <a:ext cx="5183188" cy="4498975"/>
          </a:xfrm>
        </p:spPr>
        <p:txBody>
          <a:bodyPr/>
          <a:lstStyle/>
          <a:p>
            <a:pPr fontAlgn="t"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fontAlgn="t"/>
            <a:r>
              <a:rPr lang="en-US" sz="2400" dirty="0" smtClean="0"/>
              <a:t>In </a:t>
            </a:r>
            <a:r>
              <a:rPr lang="en-US" sz="2400" dirty="0"/>
              <a:t>27.8%, there was evidence of a </a:t>
            </a:r>
            <a:r>
              <a:rPr lang="en-US" sz="2400" dirty="0" smtClean="0"/>
              <a:t>visual field defect </a:t>
            </a:r>
            <a:endParaRPr lang="en-US" sz="2400" dirty="0"/>
          </a:p>
          <a:p>
            <a:pPr fontAlgn="t"/>
            <a:r>
              <a:rPr lang="en-US" sz="2400" dirty="0"/>
              <a:t>but clinical pigmentation was uncommon(5.6%).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3565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39414" y="886146"/>
            <a:ext cx="5497199" cy="463277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66670" y="2690336"/>
            <a:ext cx="1025158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>
              <a:latin typeface="Palatino-Roman"/>
            </a:endParaRPr>
          </a:p>
          <a:p>
            <a:endParaRPr lang="en-US" dirty="0">
              <a:latin typeface="Palatino-Roman"/>
            </a:endParaRPr>
          </a:p>
          <a:p>
            <a:endParaRPr lang="en-US" dirty="0" smtClean="0">
              <a:latin typeface="Palatino-Roman"/>
            </a:endParaRPr>
          </a:p>
          <a:p>
            <a:endParaRPr lang="en-US" dirty="0">
              <a:latin typeface="Palatino-Roman"/>
            </a:endParaRPr>
          </a:p>
          <a:p>
            <a:endParaRPr lang="en-US" dirty="0" smtClean="0">
              <a:latin typeface="Palatino-Roman"/>
            </a:endParaRPr>
          </a:p>
          <a:p>
            <a:endParaRPr lang="en-US" dirty="0">
              <a:latin typeface="Palatino-Roman"/>
            </a:endParaRPr>
          </a:p>
          <a:p>
            <a:endParaRPr lang="en-US" dirty="0" smtClean="0">
              <a:latin typeface="Palatino-Roman"/>
            </a:endParaRPr>
          </a:p>
          <a:p>
            <a:endParaRPr lang="en-US" dirty="0">
              <a:latin typeface="Palatino-Roman"/>
            </a:endParaRPr>
          </a:p>
          <a:p>
            <a:endParaRPr lang="en-US" dirty="0" smtClean="0">
              <a:latin typeface="Palatino-Roman"/>
            </a:endParaRPr>
          </a:p>
          <a:p>
            <a:endParaRPr lang="en-US" dirty="0">
              <a:latin typeface="Palatino-Roman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Palatino-Roman"/>
              </a:rPr>
              <a:t>Imaging </a:t>
            </a:r>
            <a:r>
              <a:rPr lang="en-US" dirty="0">
                <a:latin typeface="Palatino-Roman"/>
              </a:rPr>
              <a:t>revealed a </a:t>
            </a:r>
            <a:r>
              <a:rPr lang="en-US" u="sng" dirty="0" err="1">
                <a:latin typeface="Palatino-Roman"/>
              </a:rPr>
              <a:t>suprasellar</a:t>
            </a:r>
            <a:r>
              <a:rPr lang="en-US" u="sng" dirty="0">
                <a:latin typeface="Palatino-Roman"/>
              </a:rPr>
              <a:t> extension in eight </a:t>
            </a:r>
            <a:r>
              <a:rPr lang="en-US" u="sng" dirty="0" smtClean="0">
                <a:latin typeface="Palatino-Roman"/>
              </a:rPr>
              <a:t>of 18 </a:t>
            </a:r>
            <a:r>
              <a:rPr lang="en-US" u="sng" dirty="0">
                <a:latin typeface="Palatino-Roman"/>
              </a:rPr>
              <a:t>(44%) </a:t>
            </a:r>
            <a:endParaRPr lang="en-US" u="sng" dirty="0" smtClean="0">
              <a:latin typeface="Palatino-Roman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Palatino-Roman"/>
              </a:rPr>
              <a:t>and </a:t>
            </a:r>
            <a:r>
              <a:rPr lang="en-US" u="sng" dirty="0">
                <a:latin typeface="Palatino-Roman"/>
              </a:rPr>
              <a:t>cavernous sinus invasion in seven of 18 (39</a:t>
            </a:r>
            <a:r>
              <a:rPr lang="en-US" u="sng" dirty="0" smtClean="0">
                <a:latin typeface="Palatino-Roman"/>
              </a:rPr>
              <a:t>%);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Palatino-Roman"/>
              </a:rPr>
              <a:t>in </a:t>
            </a:r>
            <a:r>
              <a:rPr lang="en-US" dirty="0">
                <a:latin typeface="Palatino-Roman"/>
              </a:rPr>
              <a:t>four patients, two with </a:t>
            </a:r>
            <a:r>
              <a:rPr lang="en-US" dirty="0" err="1">
                <a:latin typeface="Palatino-Roman"/>
              </a:rPr>
              <a:t>suprasellar</a:t>
            </a:r>
            <a:r>
              <a:rPr lang="en-US" dirty="0">
                <a:latin typeface="Palatino-Roman"/>
              </a:rPr>
              <a:t> extensions and </a:t>
            </a:r>
            <a:r>
              <a:rPr lang="en-US" dirty="0" smtClean="0">
                <a:latin typeface="Palatino-Roman"/>
              </a:rPr>
              <a:t>two without</a:t>
            </a:r>
            <a:r>
              <a:rPr lang="en-US" dirty="0">
                <a:latin typeface="Palatino-Roman"/>
              </a:rPr>
              <a:t>, the tumor was at least partly cystic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0876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84E3E8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245659"/>
            <a:ext cx="11353799" cy="270225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0188" y="2828836"/>
            <a:ext cx="1119361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>
              <a:latin typeface="Palatino-Roman"/>
            </a:endParaRPr>
          </a:p>
          <a:p>
            <a:endParaRPr lang="en-US" dirty="0">
              <a:latin typeface="Palatino-Roman"/>
            </a:endParaRPr>
          </a:p>
          <a:p>
            <a:endParaRPr lang="en-US" dirty="0" smtClean="0">
              <a:latin typeface="Palatino-Roman"/>
            </a:endParaRPr>
          </a:p>
          <a:p>
            <a:endParaRPr lang="en-US" dirty="0">
              <a:latin typeface="Palatino-Roman"/>
            </a:endParaRPr>
          </a:p>
          <a:p>
            <a:endParaRPr lang="en-US" dirty="0" smtClean="0">
              <a:latin typeface="Palatino-Roman"/>
            </a:endParaRPr>
          </a:p>
          <a:p>
            <a:endParaRPr lang="en-US" dirty="0">
              <a:latin typeface="Palatino-Roman"/>
            </a:endParaRPr>
          </a:p>
          <a:p>
            <a:endParaRPr lang="en-US" dirty="0" smtClean="0">
              <a:latin typeface="Palatino-Roman"/>
            </a:endParaRPr>
          </a:p>
          <a:p>
            <a:endParaRPr lang="en-US" dirty="0">
              <a:latin typeface="Palatino-Roman"/>
            </a:endParaRPr>
          </a:p>
          <a:p>
            <a:endParaRPr lang="en-US" dirty="0" smtClean="0">
              <a:latin typeface="Palatino-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53037" y="2274838"/>
            <a:ext cx="1077961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endParaRPr lang="en-US" dirty="0" smtClean="0">
              <a:latin typeface="Palatino-Roman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>
              <a:latin typeface="Palatino-Roman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 smtClean="0">
              <a:latin typeface="Palatino-Roman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>
              <a:latin typeface="Palatino-Roman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 smtClean="0">
              <a:latin typeface="Palatino-Roman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>
              <a:latin typeface="Palatino-Roman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 smtClean="0">
              <a:latin typeface="Palatino-Roman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>
              <a:latin typeface="Palatino-Roman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 smtClean="0">
              <a:latin typeface="Palatino-Roman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 smtClean="0">
              <a:latin typeface="Palatino-Roman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Palatino-Roman"/>
              </a:rPr>
              <a:t>The </a:t>
            </a:r>
            <a:r>
              <a:rPr lang="en-US" dirty="0">
                <a:latin typeface="Palatino-Roman"/>
              </a:rPr>
              <a:t>serum cortisol and plasma ACTH levels were both significantly higher in the </a:t>
            </a:r>
            <a:r>
              <a:rPr lang="en-US" dirty="0" err="1">
                <a:latin typeface="Palatino-Roman"/>
              </a:rPr>
              <a:t>macroadenoma</a:t>
            </a:r>
            <a:r>
              <a:rPr lang="en-US" dirty="0">
                <a:latin typeface="Palatino-Roman"/>
              </a:rPr>
              <a:t> group than those with </a:t>
            </a:r>
            <a:r>
              <a:rPr lang="en-US" dirty="0" err="1">
                <a:latin typeface="Palatino-Roman"/>
              </a:rPr>
              <a:t>microadenomas</a:t>
            </a:r>
            <a:r>
              <a:rPr lang="en-US" dirty="0">
                <a:latin typeface="Palatino-Roman"/>
              </a:rPr>
              <a:t>(</a:t>
            </a:r>
            <a:r>
              <a:rPr lang="en-US" dirty="0">
                <a:latin typeface="Palatino-Italic"/>
              </a:rPr>
              <a:t>P =</a:t>
            </a:r>
            <a:r>
              <a:rPr lang="en-US" dirty="0">
                <a:latin typeface="Universal-GreekwithMathPi"/>
              </a:rPr>
              <a:t> </a:t>
            </a:r>
            <a:r>
              <a:rPr lang="en-US" dirty="0">
                <a:latin typeface="Palatino-Roman"/>
              </a:rPr>
              <a:t>0.021 and </a:t>
            </a:r>
            <a:r>
              <a:rPr lang="en-US" dirty="0">
                <a:latin typeface="Palatino-Italic"/>
              </a:rPr>
              <a:t>P </a:t>
            </a:r>
            <a:r>
              <a:rPr lang="en-US" dirty="0">
                <a:latin typeface="Universal-GreekwithMathPi"/>
              </a:rPr>
              <a:t> =</a:t>
            </a:r>
            <a:r>
              <a:rPr lang="en-US" dirty="0">
                <a:latin typeface="Palatino-Roman"/>
              </a:rPr>
              <a:t>0.013, respectively)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Palatino-Roman"/>
              </a:rPr>
              <a:t>The </a:t>
            </a:r>
            <a:r>
              <a:rPr lang="en-US" dirty="0"/>
              <a:t>cortisol to ACTH ratio also showed a significant difference between the two groups, with the </a:t>
            </a:r>
            <a:r>
              <a:rPr lang="en-US" dirty="0" err="1"/>
              <a:t>microadenomas</a:t>
            </a:r>
            <a:r>
              <a:rPr lang="en-US" dirty="0"/>
              <a:t> </a:t>
            </a:r>
            <a:r>
              <a:rPr lang="en-US" dirty="0" smtClean="0"/>
              <a:t>showing </a:t>
            </a:r>
            <a:r>
              <a:rPr lang="en-US" dirty="0"/>
              <a:t>relatively higher levels of cortisol for a given ACTH</a:t>
            </a:r>
          </a:p>
        </p:txBody>
      </p:sp>
    </p:spTree>
    <p:extLst>
      <p:ext uri="{BB962C8B-B14F-4D97-AF65-F5344CB8AC3E}">
        <p14:creationId xmlns:p14="http://schemas.microsoft.com/office/powerpoint/2010/main" val="349497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84E3E8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2420471"/>
            <a:ext cx="10881753" cy="152563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8199" y="2551837"/>
            <a:ext cx="1088175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with </a:t>
            </a:r>
            <a:r>
              <a:rPr lang="en-US" dirty="0"/>
              <a:t>the </a:t>
            </a:r>
            <a:r>
              <a:rPr lang="en-US" dirty="0" err="1"/>
              <a:t>macroadenoma</a:t>
            </a:r>
            <a:r>
              <a:rPr lang="en-US" dirty="0"/>
              <a:t> patients showing a lesser degree of suppression (57.6  ± </a:t>
            </a:r>
            <a:r>
              <a:rPr lang="en-US" dirty="0" smtClean="0"/>
              <a:t> </a:t>
            </a:r>
            <a:r>
              <a:rPr lang="en-US" dirty="0"/>
              <a:t>8.7%) compared with the </a:t>
            </a:r>
            <a:r>
              <a:rPr lang="en-US" dirty="0" err="1"/>
              <a:t>microadenomas</a:t>
            </a:r>
            <a:r>
              <a:rPr lang="en-US" dirty="0"/>
              <a:t> (</a:t>
            </a:r>
            <a:r>
              <a:rPr lang="en-US" dirty="0" smtClean="0"/>
              <a:t>74.4 ± </a:t>
            </a:r>
            <a:r>
              <a:rPr lang="en-US" dirty="0"/>
              <a:t>2.1%)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A threshold of 50% or more suppression during the HDDST was seen in 11 of 17 (64.7%) patients with </a:t>
            </a:r>
            <a:r>
              <a:rPr lang="en-US" dirty="0" err="1"/>
              <a:t>macroadenomas</a:t>
            </a:r>
            <a:r>
              <a:rPr lang="en-US" dirty="0"/>
              <a:t> and 152 of 174 (87.4%) </a:t>
            </a:r>
            <a:r>
              <a:rPr lang="en-US" dirty="0" err="1"/>
              <a:t>microadenoma</a:t>
            </a:r>
            <a:r>
              <a:rPr lang="en-US" dirty="0"/>
              <a:t> patients (</a:t>
            </a:r>
            <a:r>
              <a:rPr lang="en-US" i="1" dirty="0"/>
              <a:t>P </a:t>
            </a:r>
            <a:r>
              <a:rPr lang="en-US" dirty="0"/>
              <a:t> 0.023)</a:t>
            </a:r>
          </a:p>
        </p:txBody>
      </p:sp>
    </p:spTree>
    <p:extLst>
      <p:ext uri="{BB962C8B-B14F-4D97-AF65-F5344CB8AC3E}">
        <p14:creationId xmlns:p14="http://schemas.microsoft.com/office/powerpoint/2010/main" val="8809072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84E3E8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10405056" cy="14405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91673" y="2551837"/>
            <a:ext cx="954324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Palatino-Roman"/>
              </a:rPr>
              <a:t> </a:t>
            </a:r>
          </a:p>
          <a:p>
            <a:endParaRPr lang="en-US" dirty="0">
              <a:latin typeface="Palatino-Roman"/>
            </a:endParaRPr>
          </a:p>
          <a:p>
            <a:endParaRPr lang="en-US" dirty="0" smtClean="0">
              <a:latin typeface="Palatino-Roman"/>
            </a:endParaRPr>
          </a:p>
          <a:p>
            <a:r>
              <a:rPr lang="en-US" dirty="0" smtClean="0"/>
              <a:t>Data for bilateral inferior petrosal sinus sampling were available in 11 patients with </a:t>
            </a:r>
            <a:r>
              <a:rPr lang="en-US" dirty="0" err="1" smtClean="0"/>
              <a:t>macroadenomas</a:t>
            </a:r>
            <a:endParaRPr lang="en-US" dirty="0" smtClean="0"/>
          </a:p>
          <a:p>
            <a:r>
              <a:rPr lang="en-US" dirty="0"/>
              <a:t>and 72 patients with </a:t>
            </a:r>
            <a:r>
              <a:rPr lang="en-US" dirty="0" err="1"/>
              <a:t>microadenomas</a:t>
            </a:r>
            <a:r>
              <a:rPr lang="en-US" dirty="0"/>
              <a:t>; whereas both </a:t>
            </a:r>
            <a:r>
              <a:rPr lang="en-US" dirty="0" smtClean="0"/>
              <a:t>basal and </a:t>
            </a:r>
            <a:r>
              <a:rPr lang="en-US" dirty="0"/>
              <a:t>stimulated central ACTH levels were higher in </a:t>
            </a:r>
            <a:r>
              <a:rPr lang="en-US" dirty="0" smtClean="0"/>
              <a:t>patients with </a:t>
            </a:r>
            <a:r>
              <a:rPr lang="en-US" dirty="0" err="1"/>
              <a:t>macroadenomas</a:t>
            </a:r>
            <a:r>
              <a:rPr lang="en-US" dirty="0"/>
              <a:t>, this also failed to reach statistical </a:t>
            </a:r>
            <a:r>
              <a:rPr lang="en-US" dirty="0" smtClean="0"/>
              <a:t>significance (</a:t>
            </a:r>
            <a:r>
              <a:rPr lang="en-US" i="1" dirty="0" smtClean="0"/>
              <a:t>P </a:t>
            </a:r>
            <a:r>
              <a:rPr lang="en-US" dirty="0" smtClean="0"/>
              <a:t> </a:t>
            </a:r>
            <a:r>
              <a:rPr lang="en-US" dirty="0"/>
              <a:t>0.28 and 0.083, respectively)</a:t>
            </a:r>
          </a:p>
        </p:txBody>
      </p:sp>
    </p:spTree>
    <p:extLst>
      <p:ext uri="{BB962C8B-B14F-4D97-AF65-F5344CB8AC3E}">
        <p14:creationId xmlns:p14="http://schemas.microsoft.com/office/powerpoint/2010/main" val="16842366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84E3E8"/>
          </a:solidFill>
        </p:spPr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 </a:t>
            </a:r>
            <a:r>
              <a:rPr lang="en-US" dirty="0"/>
              <a:t>the clinical features are broadly </a:t>
            </a:r>
            <a:r>
              <a:rPr lang="en-US" dirty="0" smtClean="0"/>
              <a:t>similar to </a:t>
            </a:r>
            <a:r>
              <a:rPr lang="en-US" dirty="0"/>
              <a:t>other reports on Cushing’s </a:t>
            </a:r>
            <a:r>
              <a:rPr lang="en-US" dirty="0" smtClean="0"/>
              <a:t>disease, without any </a:t>
            </a:r>
            <a:r>
              <a:rPr lang="en-US" dirty="0"/>
              <a:t>clear distinguishing features other than visual </a:t>
            </a:r>
            <a:r>
              <a:rPr lang="en-US" dirty="0" smtClean="0"/>
              <a:t>compromise in </a:t>
            </a:r>
            <a:r>
              <a:rPr lang="en-US" dirty="0"/>
              <a:t>27.8</a:t>
            </a:r>
            <a:r>
              <a:rPr lang="en-US" dirty="0" smtClean="0"/>
              <a:t>%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The </a:t>
            </a:r>
            <a:r>
              <a:rPr lang="en-US" dirty="0"/>
              <a:t>baseline hormonal assessment of patients with </a:t>
            </a:r>
            <a:r>
              <a:rPr lang="en-US" dirty="0" err="1" smtClean="0"/>
              <a:t>macroadenomas</a:t>
            </a:r>
            <a:r>
              <a:rPr lang="en-US" dirty="0"/>
              <a:t> </a:t>
            </a:r>
            <a:r>
              <a:rPr lang="en-US" dirty="0" smtClean="0"/>
              <a:t>showed , both </a:t>
            </a:r>
            <a:r>
              <a:rPr lang="en-US" dirty="0"/>
              <a:t>0900 h ACTH and cortisol levels being </a:t>
            </a:r>
            <a:r>
              <a:rPr lang="en-US" dirty="0" smtClean="0"/>
              <a:t>significantly higher </a:t>
            </a:r>
            <a:r>
              <a:rPr lang="en-US" dirty="0"/>
              <a:t>than those </a:t>
            </a:r>
            <a:r>
              <a:rPr lang="en-US" dirty="0" smtClean="0"/>
              <a:t>in </a:t>
            </a:r>
            <a:r>
              <a:rPr lang="en-US" dirty="0" err="1" smtClean="0"/>
              <a:t>microadenomas</a:t>
            </a: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the increase in ACTH is more apparent in </a:t>
            </a:r>
            <a:r>
              <a:rPr lang="en-US" dirty="0" smtClean="0"/>
              <a:t>the </a:t>
            </a:r>
            <a:r>
              <a:rPr lang="en-US" dirty="0" err="1" smtClean="0"/>
              <a:t>macroadenoma</a:t>
            </a:r>
            <a:r>
              <a:rPr lang="en-US" dirty="0" smtClean="0"/>
              <a:t> </a:t>
            </a:r>
            <a:r>
              <a:rPr lang="en-US" dirty="0"/>
              <a:t>patients, and indeed the ratio of ACTH to </a:t>
            </a:r>
            <a:r>
              <a:rPr lang="en-US" dirty="0" smtClean="0"/>
              <a:t>cortisol suggests </a:t>
            </a:r>
            <a:r>
              <a:rPr lang="en-US" dirty="0"/>
              <a:t>that for a given level of ACTH, less cortisol </a:t>
            </a:r>
            <a:r>
              <a:rPr lang="en-US" dirty="0" smtClean="0"/>
              <a:t>is found </a:t>
            </a:r>
            <a:r>
              <a:rPr lang="en-US" dirty="0"/>
              <a:t>in the </a:t>
            </a:r>
            <a:r>
              <a:rPr lang="en-US" dirty="0" err="1"/>
              <a:t>macroadenoma</a:t>
            </a:r>
            <a:r>
              <a:rPr lang="en-US" dirty="0"/>
              <a:t> </a:t>
            </a:r>
            <a:r>
              <a:rPr lang="en-US" dirty="0" smtClean="0"/>
              <a:t>patients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 </a:t>
            </a:r>
            <a:r>
              <a:rPr lang="en-US" dirty="0"/>
              <a:t>It is possible that </a:t>
            </a:r>
            <a:r>
              <a:rPr lang="en-US" dirty="0" smtClean="0"/>
              <a:t>this reflects </a:t>
            </a:r>
            <a:r>
              <a:rPr lang="en-US" dirty="0"/>
              <a:t>lowered biological activity of ACTH in patients </a:t>
            </a:r>
            <a:r>
              <a:rPr lang="en-US" dirty="0" smtClean="0"/>
              <a:t>with </a:t>
            </a:r>
            <a:r>
              <a:rPr lang="en-US" dirty="0" err="1" smtClean="0"/>
              <a:t>macroadenomas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5245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84E3E8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i="1" dirty="0"/>
              <a:t>Treatment and outcome</a:t>
            </a:r>
          </a:p>
          <a:p>
            <a:r>
              <a:rPr lang="en-US" dirty="0"/>
              <a:t>All patients with Cushing’s disease underwent TSS as </a:t>
            </a:r>
            <a:r>
              <a:rPr lang="en-US" dirty="0" err="1" smtClean="0"/>
              <a:t>firstline</a:t>
            </a:r>
            <a:r>
              <a:rPr lang="en-US" dirty="0"/>
              <a:t> </a:t>
            </a:r>
            <a:r>
              <a:rPr lang="en-US" dirty="0" smtClean="0"/>
              <a:t>treatment.</a:t>
            </a:r>
          </a:p>
          <a:p>
            <a:r>
              <a:rPr lang="en-US" dirty="0" smtClean="0"/>
              <a:t> </a:t>
            </a:r>
            <a:r>
              <a:rPr lang="en-US" dirty="0"/>
              <a:t>However, only two of 16 (12.5%) patients </a:t>
            </a:r>
            <a:r>
              <a:rPr lang="en-US" dirty="0" smtClean="0"/>
              <a:t>with </a:t>
            </a:r>
            <a:r>
              <a:rPr lang="en-US" dirty="0" err="1" smtClean="0"/>
              <a:t>macroadenomas</a:t>
            </a:r>
            <a:r>
              <a:rPr lang="en-US" dirty="0" smtClean="0"/>
              <a:t> </a:t>
            </a:r>
            <a:r>
              <a:rPr lang="en-US" dirty="0"/>
              <a:t>were cured after initial TSS, and the </a:t>
            </a:r>
            <a:r>
              <a:rPr lang="en-US" dirty="0" smtClean="0"/>
              <a:t>remaining 14 </a:t>
            </a:r>
            <a:r>
              <a:rPr lang="en-US" dirty="0"/>
              <a:t>not cured by TSS were referred for radiotherapy. </a:t>
            </a:r>
            <a:endParaRPr lang="en-US" dirty="0" smtClean="0"/>
          </a:p>
          <a:p>
            <a:r>
              <a:rPr lang="en-US" dirty="0" smtClean="0"/>
              <a:t>In addition, they </a:t>
            </a:r>
            <a:r>
              <a:rPr lang="en-US" dirty="0"/>
              <a:t>received adjunctive therapies including repeat surgery,</a:t>
            </a:r>
          </a:p>
          <a:p>
            <a:pPr marL="0" indent="0">
              <a:buNone/>
            </a:pPr>
            <a:r>
              <a:rPr lang="en-US" dirty="0" smtClean="0"/>
              <a:t>   conventional </a:t>
            </a:r>
            <a:r>
              <a:rPr lang="en-US" dirty="0"/>
              <a:t>external-beam radiotherapy, medical therapy</a:t>
            </a:r>
          </a:p>
          <a:p>
            <a:r>
              <a:rPr lang="en-US" dirty="0"/>
              <a:t>(</a:t>
            </a:r>
            <a:r>
              <a:rPr lang="en-US" dirty="0" err="1"/>
              <a:t>metyrapone</a:t>
            </a:r>
            <a:r>
              <a:rPr lang="en-US" dirty="0"/>
              <a:t>, ketoconazole, or </a:t>
            </a:r>
            <a:r>
              <a:rPr lang="en-US" dirty="0" err="1"/>
              <a:t>mitotane</a:t>
            </a:r>
            <a:r>
              <a:rPr lang="en-US" dirty="0"/>
              <a:t> depending on </a:t>
            </a:r>
            <a:r>
              <a:rPr lang="en-US" dirty="0" smtClean="0"/>
              <a:t>patient response </a:t>
            </a:r>
            <a:r>
              <a:rPr lang="en-US" dirty="0"/>
              <a:t>and tolerance) and bilateral </a:t>
            </a:r>
            <a:r>
              <a:rPr lang="en-US" dirty="0" err="1"/>
              <a:t>adrenalectomy</a:t>
            </a:r>
            <a:r>
              <a:rPr lang="en-US" dirty="0"/>
              <a:t>, as </a:t>
            </a:r>
            <a:r>
              <a:rPr lang="en-US" dirty="0" smtClean="0"/>
              <a:t>appropriate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0880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19352" y="0"/>
            <a:ext cx="5786568" cy="670546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8942" y="1028343"/>
            <a:ext cx="3799266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dirty="0" smtClean="0">
              <a:latin typeface="NewCenturySchlbk-Roman"/>
            </a:endParaRPr>
          </a:p>
          <a:p>
            <a:endParaRPr lang="en-US" sz="1400" dirty="0">
              <a:latin typeface="NewCenturySchlbk-Roman"/>
            </a:endParaRPr>
          </a:p>
          <a:p>
            <a:endParaRPr lang="en-US" sz="1400" dirty="0" smtClean="0">
              <a:latin typeface="NewCenturySchlbk-Roman"/>
            </a:endParaRPr>
          </a:p>
          <a:p>
            <a:endParaRPr lang="en-US" sz="1400" dirty="0">
              <a:latin typeface="NewCenturySchlbk-Roman"/>
            </a:endParaRPr>
          </a:p>
          <a:p>
            <a:endParaRPr lang="en-US" sz="1400" dirty="0" smtClean="0">
              <a:latin typeface="NewCenturySchlbk-Roman"/>
            </a:endParaRPr>
          </a:p>
          <a:p>
            <a:endParaRPr lang="en-US" sz="1200" dirty="0">
              <a:latin typeface="NewCenturySchlbk-Roman"/>
            </a:endParaRPr>
          </a:p>
          <a:p>
            <a:endParaRPr lang="en-US" sz="1200" dirty="0" smtClean="0">
              <a:latin typeface="NewCenturySchlbk-Roman"/>
            </a:endParaRPr>
          </a:p>
          <a:p>
            <a:endParaRPr lang="en-US" sz="1200" dirty="0">
              <a:latin typeface="NewCenturySchlbk-Roman"/>
            </a:endParaRPr>
          </a:p>
          <a:p>
            <a:endParaRPr lang="en-US" sz="1200" dirty="0" smtClean="0">
              <a:latin typeface="NewCenturySchlbk-Roman"/>
            </a:endParaRPr>
          </a:p>
          <a:p>
            <a:r>
              <a:rPr lang="en-US" sz="1200" dirty="0" smtClean="0">
                <a:latin typeface="NewCenturySchlbk-Roman"/>
              </a:rPr>
              <a:t>FIG</a:t>
            </a:r>
            <a:r>
              <a:rPr lang="en-US" sz="1200" dirty="0">
                <a:latin typeface="NewCenturySchlbk-Roman"/>
              </a:rPr>
              <a:t>. 4. Flow chart summarizing the</a:t>
            </a:r>
          </a:p>
          <a:p>
            <a:r>
              <a:rPr lang="en-US" sz="1200" dirty="0">
                <a:latin typeface="NewCenturySchlbk-Roman"/>
              </a:rPr>
              <a:t>outcomes of therapy of 18 patients with</a:t>
            </a:r>
          </a:p>
          <a:p>
            <a:r>
              <a:rPr lang="en-US" sz="1200" dirty="0">
                <a:latin typeface="NewCenturySchlbk-Roman"/>
              </a:rPr>
              <a:t>Cushing’s disease caused by </a:t>
            </a:r>
            <a:r>
              <a:rPr lang="en-US" sz="1200" dirty="0" err="1">
                <a:latin typeface="NewCenturySchlbk-Roman"/>
              </a:rPr>
              <a:t>macroadenomas</a:t>
            </a:r>
            <a:r>
              <a:rPr lang="en-US" sz="1200" dirty="0">
                <a:latin typeface="NewCenturySchlbk-Roman"/>
              </a:rPr>
              <a:t>.</a:t>
            </a:r>
          </a:p>
          <a:p>
            <a:r>
              <a:rPr lang="en-US" sz="1200" dirty="0">
                <a:latin typeface="NewCenturySchlbk-Roman"/>
              </a:rPr>
              <a:t>#, Medical therapy </a:t>
            </a:r>
            <a:r>
              <a:rPr lang="en-US" sz="1200" dirty="0" smtClean="0">
                <a:latin typeface="NewCenturySchlbk-Roman"/>
              </a:rPr>
              <a:t>included </a:t>
            </a:r>
            <a:r>
              <a:rPr lang="en-US" sz="1200" dirty="0" err="1" smtClean="0">
                <a:latin typeface="NewCenturySchlbk-Roman"/>
              </a:rPr>
              <a:t>metyrapone</a:t>
            </a:r>
            <a:r>
              <a:rPr lang="en-US" sz="1200" dirty="0">
                <a:latin typeface="NewCenturySchlbk-Roman"/>
              </a:rPr>
              <a:t>, ketoconazole, or </a:t>
            </a:r>
            <a:r>
              <a:rPr lang="en-US" sz="1200" dirty="0" err="1">
                <a:latin typeface="NewCenturySchlbk-Roman"/>
              </a:rPr>
              <a:t>mitotane</a:t>
            </a:r>
            <a:r>
              <a:rPr lang="en-US" sz="1200" dirty="0">
                <a:latin typeface="NewCenturySchlbk-Roman"/>
              </a:rPr>
              <a:t>.</a:t>
            </a:r>
          </a:p>
          <a:p>
            <a:r>
              <a:rPr lang="en-US" sz="1200" dirty="0">
                <a:latin typeface="NewCenturySchlbk-Roman"/>
              </a:rPr>
              <a:t>@, Causes of death were as follows</a:t>
            </a:r>
            <a:r>
              <a:rPr lang="en-US" sz="1200" dirty="0" smtClean="0">
                <a:latin typeface="NewCenturySchlbk-Roman"/>
              </a:rPr>
              <a:t>:</a:t>
            </a:r>
          </a:p>
          <a:p>
            <a:r>
              <a:rPr lang="en-US" sz="1200" dirty="0" smtClean="0">
                <a:solidFill>
                  <a:srgbClr val="0070C0"/>
                </a:solidFill>
                <a:latin typeface="NewCenturySchlbk-Roman"/>
              </a:rPr>
              <a:t> </a:t>
            </a:r>
            <a:r>
              <a:rPr lang="en-US" sz="1200" dirty="0" err="1" smtClean="0">
                <a:solidFill>
                  <a:srgbClr val="0070C0"/>
                </a:solidFill>
                <a:latin typeface="NewCenturySchlbk-Roman"/>
              </a:rPr>
              <a:t>patientA</a:t>
            </a:r>
            <a:r>
              <a:rPr lang="en-US" sz="1200" dirty="0">
                <a:latin typeface="NewCenturySchlbk-Roman"/>
              </a:rPr>
              <a:t>, a 73-yr-old woman, died of meningitis</a:t>
            </a:r>
          </a:p>
          <a:p>
            <a:r>
              <a:rPr lang="en-US" sz="1200" dirty="0">
                <a:latin typeface="NewCenturySchlbk-Roman"/>
              </a:rPr>
              <a:t>complicating cerebrospinal </a:t>
            </a:r>
            <a:r>
              <a:rPr lang="en-US" sz="1200" dirty="0" smtClean="0">
                <a:latin typeface="NewCenturySchlbk-Roman"/>
              </a:rPr>
              <a:t>fluid fistula </a:t>
            </a:r>
            <a:r>
              <a:rPr lang="en-US" sz="1200" dirty="0">
                <a:latin typeface="NewCenturySchlbk-Roman"/>
              </a:rPr>
              <a:t>15 months after presentation;</a:t>
            </a:r>
          </a:p>
          <a:p>
            <a:r>
              <a:rPr lang="en-US" sz="1200" dirty="0">
                <a:solidFill>
                  <a:srgbClr val="0070C0"/>
                </a:solidFill>
                <a:latin typeface="NewCenturySchlbk-Roman"/>
              </a:rPr>
              <a:t>patient B</a:t>
            </a:r>
            <a:r>
              <a:rPr lang="en-US" sz="1200" dirty="0">
                <a:latin typeface="NewCenturySchlbk-Roman"/>
              </a:rPr>
              <a:t>, a 56-yr-old man, died </a:t>
            </a:r>
            <a:r>
              <a:rPr lang="en-US" sz="1200" dirty="0" smtClean="0">
                <a:latin typeface="NewCenturySchlbk-Roman"/>
              </a:rPr>
              <a:t>6 months </a:t>
            </a:r>
            <a:r>
              <a:rPr lang="en-US" sz="1200" dirty="0">
                <a:latin typeface="NewCenturySchlbk-Roman"/>
              </a:rPr>
              <a:t>after presentation, but </a:t>
            </a:r>
            <a:r>
              <a:rPr lang="en-US" sz="1200" dirty="0" err="1" smtClean="0">
                <a:latin typeface="NewCenturySchlbk-Roman"/>
              </a:rPr>
              <a:t>thecause</a:t>
            </a:r>
            <a:r>
              <a:rPr lang="en-US" sz="1200" dirty="0" smtClean="0">
                <a:latin typeface="NewCenturySchlbk-Roman"/>
              </a:rPr>
              <a:t> </a:t>
            </a:r>
            <a:r>
              <a:rPr lang="en-US" sz="1200" dirty="0">
                <a:latin typeface="NewCenturySchlbk-Roman"/>
              </a:rPr>
              <a:t>was unknown; </a:t>
            </a:r>
            <a:endParaRPr lang="en-US" sz="1200" dirty="0" smtClean="0">
              <a:latin typeface="NewCenturySchlbk-Roman"/>
            </a:endParaRPr>
          </a:p>
          <a:p>
            <a:r>
              <a:rPr lang="en-US" sz="1200" dirty="0" smtClean="0">
                <a:solidFill>
                  <a:srgbClr val="0070C0"/>
                </a:solidFill>
                <a:latin typeface="NewCenturySchlbk-Roman"/>
              </a:rPr>
              <a:t>patient </a:t>
            </a:r>
            <a:r>
              <a:rPr lang="en-US" sz="1200" dirty="0">
                <a:solidFill>
                  <a:srgbClr val="0070C0"/>
                </a:solidFill>
                <a:latin typeface="NewCenturySchlbk-Roman"/>
              </a:rPr>
              <a:t>C</a:t>
            </a:r>
            <a:r>
              <a:rPr lang="en-US" sz="1200" dirty="0">
                <a:latin typeface="NewCenturySchlbk-Roman"/>
              </a:rPr>
              <a:t>, a </a:t>
            </a:r>
            <a:r>
              <a:rPr lang="en-US" sz="1200" dirty="0" smtClean="0">
                <a:latin typeface="NewCenturySchlbk-Roman"/>
              </a:rPr>
              <a:t>66-yrold woman</a:t>
            </a:r>
            <a:r>
              <a:rPr lang="en-US" sz="1200" dirty="0">
                <a:latin typeface="NewCenturySchlbk-Roman"/>
              </a:rPr>
              <a:t>, died of postoperative </a:t>
            </a:r>
            <a:r>
              <a:rPr lang="en-US" sz="1200" dirty="0" smtClean="0">
                <a:latin typeface="NewCenturySchlbk-Roman"/>
              </a:rPr>
              <a:t>pneumonia 50 </a:t>
            </a:r>
            <a:r>
              <a:rPr lang="en-US" sz="1200" dirty="0">
                <a:latin typeface="NewCenturySchlbk-Roman"/>
              </a:rPr>
              <a:t>months after presentation;</a:t>
            </a:r>
          </a:p>
          <a:p>
            <a:r>
              <a:rPr lang="en-US" sz="1200" dirty="0">
                <a:solidFill>
                  <a:srgbClr val="0070C0"/>
                </a:solidFill>
                <a:latin typeface="NewCenturySchlbk-Roman"/>
              </a:rPr>
              <a:t>patient D </a:t>
            </a:r>
            <a:r>
              <a:rPr lang="en-US" sz="1200" dirty="0">
                <a:latin typeface="NewCenturySchlbk-Roman"/>
              </a:rPr>
              <a:t>was a 64-yr-old woman with</a:t>
            </a:r>
          </a:p>
          <a:p>
            <a:r>
              <a:rPr lang="en-US" sz="1200" dirty="0">
                <a:latin typeface="NewCenturySchlbk-Roman"/>
              </a:rPr>
              <a:t>progression of tumor size 3 </a:t>
            </a:r>
            <a:r>
              <a:rPr lang="en-US" sz="1200" dirty="0" err="1">
                <a:latin typeface="NewCenturySchlbk-Roman"/>
              </a:rPr>
              <a:t>yr</a:t>
            </a:r>
            <a:r>
              <a:rPr lang="en-US" sz="1200" dirty="0">
                <a:latin typeface="NewCenturySchlbk-Roman"/>
              </a:rPr>
              <a:t> after </a:t>
            </a:r>
            <a:r>
              <a:rPr lang="en-US" sz="1200" dirty="0" err="1">
                <a:latin typeface="NewCenturySchlbk-Roman"/>
              </a:rPr>
              <a:t>adrenalectomy</a:t>
            </a:r>
            <a:endParaRPr lang="en-US" sz="1200" dirty="0">
              <a:latin typeface="NewCenturySchlbk-Roman"/>
            </a:endParaRPr>
          </a:p>
          <a:p>
            <a:r>
              <a:rPr lang="en-US" sz="1200" dirty="0">
                <a:latin typeface="NewCenturySchlbk-Roman"/>
              </a:rPr>
              <a:t>leading to eventual death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277594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84E3E8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In summary, five of 14 (35.7%) patients </a:t>
            </a:r>
            <a:r>
              <a:rPr lang="en-US" dirty="0" smtClean="0"/>
              <a:t>with </a:t>
            </a:r>
            <a:r>
              <a:rPr lang="en-US" dirty="0" err="1" smtClean="0"/>
              <a:t>macroadenomas</a:t>
            </a:r>
            <a:r>
              <a:rPr lang="en-US" dirty="0" smtClean="0"/>
              <a:t> </a:t>
            </a:r>
            <a:r>
              <a:rPr lang="en-US" dirty="0"/>
              <a:t>went into remission with TSS and radiotherapy.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We analyzed various factors including 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age</a:t>
            </a:r>
            <a:r>
              <a:rPr lang="en-US" dirty="0"/>
              <a:t>, duration </a:t>
            </a:r>
            <a:r>
              <a:rPr lang="en-US" dirty="0" smtClean="0"/>
              <a:t>of symptoms</a:t>
            </a:r>
            <a:r>
              <a:rPr lang="en-US" dirty="0"/>
              <a:t>, 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the </a:t>
            </a:r>
            <a:r>
              <a:rPr lang="en-US" dirty="0"/>
              <a:t>presence of cavernous sinus invasion, </a:t>
            </a:r>
            <a:r>
              <a:rPr lang="en-US" dirty="0" err="1" smtClean="0"/>
              <a:t>suprasellar</a:t>
            </a:r>
            <a:r>
              <a:rPr lang="en-US" dirty="0" smtClean="0"/>
              <a:t> </a:t>
            </a:r>
            <a:r>
              <a:rPr lang="pt-BR" dirty="0" smtClean="0"/>
              <a:t>extension</a:t>
            </a:r>
            <a:r>
              <a:rPr lang="pt-BR" dirty="0"/>
              <a:t>, </a:t>
            </a:r>
            <a:endParaRPr lang="pt-BR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pt-BR" dirty="0" smtClean="0"/>
              <a:t>serum cortisol</a:t>
            </a:r>
            <a:r>
              <a:rPr lang="pt-BR" dirty="0"/>
              <a:t>, plasma </a:t>
            </a:r>
            <a:r>
              <a:rPr lang="pt-BR" dirty="0" smtClean="0"/>
              <a:t>ACTH</a:t>
            </a:r>
            <a:r>
              <a:rPr lang="pt-BR" dirty="0"/>
              <a:t>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the </a:t>
            </a:r>
            <a:r>
              <a:rPr lang="en-US" dirty="0"/>
              <a:t>responses to the HDDST and CRH stimulation</a:t>
            </a:r>
            <a:r>
              <a:rPr lang="en-US" dirty="0" smtClean="0"/>
              <a:t>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but none </a:t>
            </a:r>
            <a:r>
              <a:rPr lang="en-US" dirty="0"/>
              <a:t>was a significant predictor of postoperative cure or </a:t>
            </a:r>
            <a:r>
              <a:rPr lang="en-US" dirty="0" smtClean="0"/>
              <a:t>the likelihood </a:t>
            </a:r>
            <a:r>
              <a:rPr lang="en-US" dirty="0"/>
              <a:t>of remission.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103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84E3E8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A 62-year-old man with a past medical history </a:t>
            </a:r>
            <a:r>
              <a:rPr lang="en-US" dirty="0" smtClean="0"/>
              <a:t>of obesity </a:t>
            </a:r>
            <a:r>
              <a:rPr lang="en-US" dirty="0"/>
              <a:t>and </a:t>
            </a:r>
            <a:r>
              <a:rPr lang="en-US" dirty="0" smtClean="0"/>
              <a:t>HTN, </a:t>
            </a:r>
            <a:r>
              <a:rPr lang="en-US" dirty="0"/>
              <a:t>without any previous </a:t>
            </a:r>
            <a:r>
              <a:rPr lang="en-US" dirty="0" smtClean="0"/>
              <a:t>medication</a:t>
            </a:r>
          </a:p>
          <a:p>
            <a:r>
              <a:rPr lang="en-US" dirty="0" smtClean="0"/>
              <a:t>was </a:t>
            </a:r>
            <a:r>
              <a:rPr lang="en-US" dirty="0"/>
              <a:t>admitted to the emergency department </a:t>
            </a:r>
            <a:r>
              <a:rPr lang="en-US" dirty="0" smtClean="0"/>
              <a:t>With</a:t>
            </a:r>
          </a:p>
          <a:p>
            <a:r>
              <a:rPr lang="en-US" dirty="0" smtClean="0"/>
              <a:t> </a:t>
            </a:r>
            <a:r>
              <a:rPr lang="en-US" dirty="0"/>
              <a:t>altered mental status, polyuria, </a:t>
            </a:r>
            <a:r>
              <a:rPr lang="en-US" dirty="0" smtClean="0"/>
              <a:t>polydipsia</a:t>
            </a:r>
          </a:p>
          <a:p>
            <a:r>
              <a:rPr lang="en-US" dirty="0" smtClean="0"/>
              <a:t>irritability</a:t>
            </a:r>
            <a:endParaRPr lang="en-US" dirty="0"/>
          </a:p>
          <a:p>
            <a:r>
              <a:rPr lang="en-US" dirty="0"/>
              <a:t>easy </a:t>
            </a:r>
            <a:r>
              <a:rPr lang="en-US" dirty="0" smtClean="0"/>
              <a:t>bruising</a:t>
            </a:r>
            <a:endParaRPr lang="en-US" dirty="0"/>
          </a:p>
          <a:p>
            <a:r>
              <a:rPr lang="en-US" dirty="0" smtClean="0"/>
              <a:t>and </a:t>
            </a:r>
            <a:r>
              <a:rPr lang="en-US" dirty="0"/>
              <a:t>proximal muscle weakness of sudden onset. </a:t>
            </a:r>
            <a:r>
              <a:rPr lang="en-US" dirty="0" smtClean="0"/>
              <a:t>(</a:t>
            </a:r>
            <a:r>
              <a:rPr lang="en-US" dirty="0"/>
              <a:t>1 month </a:t>
            </a:r>
            <a:r>
              <a:rPr lang="en-US" dirty="0" smtClean="0"/>
              <a:t>prior)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9637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84E3E8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1" y="1690688"/>
            <a:ext cx="10515600" cy="3954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700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84E3E8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Patients with a diagnosis of CD followed in the Department of Endocrinology at St Bartholomew’s Hospital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between 1969 and 2001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case notes were retrieved from 161 patients from our well-studied and previously published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Of these, 131 patients had </a:t>
            </a:r>
            <a:r>
              <a:rPr lang="en-US" dirty="0" smtClean="0"/>
              <a:t>a minimum </a:t>
            </a:r>
            <a:r>
              <a:rPr lang="en-US" dirty="0"/>
              <a:t>follow-up period of 6 years post-operatively</a:t>
            </a:r>
            <a:r>
              <a:rPr lang="en-US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Only </a:t>
            </a:r>
            <a:r>
              <a:rPr lang="en-US" dirty="0" smtClean="0"/>
              <a:t>the  four </a:t>
            </a:r>
            <a:r>
              <a:rPr lang="en-US" dirty="0"/>
              <a:t>patients who died before the completion of 6 </a:t>
            </a:r>
            <a:r>
              <a:rPr lang="en-US" dirty="0" smtClean="0"/>
              <a:t>years of </a:t>
            </a:r>
            <a:r>
              <a:rPr lang="en-US" dirty="0"/>
              <a:t>follow-up were not included in the </a:t>
            </a:r>
            <a:r>
              <a:rPr lang="en-US" dirty="0" smtClean="0"/>
              <a:t>specific calculation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2197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65125"/>
            <a:ext cx="12112095" cy="4961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49591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84E3E8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670" y="1825625"/>
            <a:ext cx="11256136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b="1" dirty="0"/>
              <a:t>Apparent immediate cure: </a:t>
            </a:r>
            <a:r>
              <a:rPr lang="en-US" dirty="0"/>
              <a:t>post-operative 0900 h serum </a:t>
            </a:r>
            <a:r>
              <a:rPr lang="en-US" dirty="0" smtClean="0"/>
              <a:t>cortisol Level&lt;50 </a:t>
            </a:r>
            <a:r>
              <a:rPr lang="en-US" dirty="0" err="1" smtClean="0"/>
              <a:t>nmol</a:t>
            </a:r>
            <a:r>
              <a:rPr lang="en-US" dirty="0" smtClean="0"/>
              <a:t>/l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 smtClean="0"/>
              <a:t>remission</a:t>
            </a:r>
            <a:r>
              <a:rPr lang="en-US" b="1" dirty="0"/>
              <a:t>: </a:t>
            </a:r>
            <a:r>
              <a:rPr lang="en-US" dirty="0"/>
              <a:t>cortisol insufficiency or restoration of ‘normal’ cortisol levels </a:t>
            </a:r>
            <a:r>
              <a:rPr lang="en-US" dirty="0" smtClean="0"/>
              <a:t>with resolution </a:t>
            </a:r>
            <a:r>
              <a:rPr lang="en-US" dirty="0"/>
              <a:t>of clinical </a:t>
            </a:r>
            <a:r>
              <a:rPr lang="en-US" dirty="0" smtClean="0"/>
              <a:t>features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 smtClean="0"/>
              <a:t>recurrence</a:t>
            </a:r>
            <a:r>
              <a:rPr lang="en-US" b="1" dirty="0"/>
              <a:t>: </a:t>
            </a:r>
            <a:r>
              <a:rPr lang="en-US" dirty="0"/>
              <a:t>shown by LDDST &gt;50 </a:t>
            </a:r>
            <a:r>
              <a:rPr lang="en-US" dirty="0" err="1"/>
              <a:t>nmol</a:t>
            </a:r>
            <a:r>
              <a:rPr lang="en-US" dirty="0"/>
              <a:t>/l </a:t>
            </a:r>
            <a:r>
              <a:rPr lang="en-US" dirty="0" smtClean="0"/>
              <a:t>and </a:t>
            </a:r>
            <a:r>
              <a:rPr lang="en-US" dirty="0"/>
              <a:t>relapse </a:t>
            </a:r>
            <a:r>
              <a:rPr lang="en-US" dirty="0" smtClean="0"/>
              <a:t>of </a:t>
            </a:r>
            <a:r>
              <a:rPr lang="en-US" dirty="0" err="1" smtClean="0"/>
              <a:t>hypercortisolemic</a:t>
            </a:r>
            <a:r>
              <a:rPr lang="en-US" dirty="0" smtClean="0"/>
              <a:t> </a:t>
            </a:r>
            <a:r>
              <a:rPr lang="en-US" dirty="0"/>
              <a:t>features.</a:t>
            </a:r>
          </a:p>
        </p:txBody>
      </p:sp>
    </p:spTree>
    <p:extLst>
      <p:ext uri="{BB962C8B-B14F-4D97-AF65-F5344CB8AC3E}">
        <p14:creationId xmlns:p14="http://schemas.microsoft.com/office/powerpoint/2010/main" val="284552066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84E3E8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86331" y="1690688"/>
            <a:ext cx="5819337" cy="332978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00200" y="2967335"/>
            <a:ext cx="10033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>
              <a:latin typeface="AdvPS982C"/>
            </a:endParaRPr>
          </a:p>
          <a:p>
            <a:endParaRPr lang="en-US" dirty="0">
              <a:latin typeface="AdvPS982C"/>
            </a:endParaRPr>
          </a:p>
          <a:p>
            <a:endParaRPr lang="en-US" dirty="0" smtClean="0">
              <a:latin typeface="AdvPS982C"/>
            </a:endParaRPr>
          </a:p>
          <a:p>
            <a:endParaRPr lang="en-US" dirty="0">
              <a:latin typeface="AdvPS982C"/>
            </a:endParaRPr>
          </a:p>
          <a:p>
            <a:endParaRPr lang="en-US" dirty="0" smtClean="0">
              <a:latin typeface="AdvPS982C"/>
            </a:endParaRPr>
          </a:p>
          <a:p>
            <a:endParaRPr lang="en-US" dirty="0">
              <a:latin typeface="AdvPS982C"/>
            </a:endParaRPr>
          </a:p>
          <a:p>
            <a:endParaRPr lang="en-US" dirty="0" smtClean="0">
              <a:latin typeface="AdvPS982C"/>
            </a:endParaRPr>
          </a:p>
          <a:p>
            <a:endParaRPr lang="en-US" dirty="0">
              <a:latin typeface="AdvPS982C"/>
            </a:endParaRPr>
          </a:p>
          <a:p>
            <a:r>
              <a:rPr lang="en-US" dirty="0" smtClean="0">
                <a:latin typeface="AdvPS982C"/>
              </a:rPr>
              <a:t>    Interestingly</a:t>
            </a:r>
            <a:r>
              <a:rPr lang="en-US" dirty="0">
                <a:latin typeface="AdvPS982C"/>
              </a:rPr>
              <a:t>, </a:t>
            </a:r>
            <a:r>
              <a:rPr lang="en-US" dirty="0" smtClean="0">
                <a:latin typeface="AdvPS982C"/>
              </a:rPr>
              <a:t>there was no difference in immediate outcome between these procedures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95588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84E3E8"/>
          </a:solidFill>
        </p:spPr>
        <p:txBody>
          <a:bodyPr/>
          <a:lstStyle/>
          <a:p>
            <a:r>
              <a:rPr lang="en-US" dirty="0" err="1" smtClean="0"/>
              <a:t>coclusion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dk1"/>
                </a:solidFill>
              </a:rPr>
              <a:t>Clinical features are similar in </a:t>
            </a:r>
            <a:r>
              <a:rPr lang="en-US" dirty="0"/>
              <a:t>a </a:t>
            </a:r>
            <a:r>
              <a:rPr lang="en-US" dirty="0" err="1"/>
              <a:t>corticotroph</a:t>
            </a:r>
            <a:r>
              <a:rPr lang="en-US" dirty="0"/>
              <a:t> </a:t>
            </a:r>
            <a:r>
              <a:rPr lang="en-US" dirty="0" err="1" smtClean="0">
                <a:solidFill>
                  <a:schemeClr val="dk1"/>
                </a:solidFill>
              </a:rPr>
              <a:t>macroadenomas</a:t>
            </a:r>
            <a:r>
              <a:rPr lang="en-US" dirty="0" smtClean="0">
                <a:solidFill>
                  <a:schemeClr val="dk1"/>
                </a:solidFill>
              </a:rPr>
              <a:t> and </a:t>
            </a:r>
            <a:r>
              <a:rPr lang="en-US" dirty="0" err="1" smtClean="0">
                <a:solidFill>
                  <a:schemeClr val="dk1"/>
                </a:solidFill>
              </a:rPr>
              <a:t>microadenomas</a:t>
            </a: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ACTH </a:t>
            </a:r>
            <a:r>
              <a:rPr lang="en-US" dirty="0"/>
              <a:t>concentrations are greater in patients with a </a:t>
            </a:r>
            <a:r>
              <a:rPr lang="en-US" dirty="0" err="1"/>
              <a:t>corticotroph</a:t>
            </a:r>
            <a:r>
              <a:rPr lang="en-US" dirty="0"/>
              <a:t> </a:t>
            </a:r>
            <a:r>
              <a:rPr lang="en-US" dirty="0" err="1"/>
              <a:t>macroadenoma</a:t>
            </a:r>
            <a:r>
              <a:rPr lang="en-US" dirty="0"/>
              <a:t> than in those with a </a:t>
            </a:r>
            <a:r>
              <a:rPr lang="en-US" dirty="0" err="1"/>
              <a:t>microadenoma</a:t>
            </a:r>
            <a:r>
              <a:rPr lang="en-US" dirty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Our results also suggest that </a:t>
            </a:r>
            <a:r>
              <a:rPr lang="en-US" dirty="0" err="1"/>
              <a:t>corticotroph</a:t>
            </a:r>
            <a:r>
              <a:rPr lang="en-US" dirty="0"/>
              <a:t> </a:t>
            </a:r>
            <a:r>
              <a:rPr lang="en-US" dirty="0" err="1"/>
              <a:t>macroadenomas</a:t>
            </a:r>
            <a:r>
              <a:rPr lang="en-US" dirty="0"/>
              <a:t> are less responsive to suppression by high-dose </a:t>
            </a:r>
            <a:r>
              <a:rPr lang="en-US" dirty="0" smtClean="0"/>
              <a:t>dexamethasone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Remission rate is greater </a:t>
            </a:r>
            <a:r>
              <a:rPr lang="en-US" dirty="0"/>
              <a:t>in patients with a </a:t>
            </a:r>
            <a:r>
              <a:rPr lang="en-US" dirty="0" err="1"/>
              <a:t>corticotroph</a:t>
            </a:r>
            <a:r>
              <a:rPr lang="en-US" dirty="0"/>
              <a:t> </a:t>
            </a:r>
            <a:r>
              <a:rPr lang="en-US" dirty="0" err="1" smtClean="0"/>
              <a:t>microadenoma</a:t>
            </a:r>
            <a:r>
              <a:rPr lang="en-US" dirty="0" smtClean="0"/>
              <a:t> </a:t>
            </a:r>
            <a:r>
              <a:rPr lang="en-US" dirty="0"/>
              <a:t>than in those with a </a:t>
            </a:r>
            <a:r>
              <a:rPr lang="en-US" smtClean="0"/>
              <a:t>macroadenoma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978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84E3E8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physical </a:t>
            </a:r>
            <a:r>
              <a:rPr lang="en-US" dirty="0" smtClean="0"/>
              <a:t>examination</a:t>
            </a:r>
            <a:endParaRPr lang="en-US" dirty="0"/>
          </a:p>
          <a:p>
            <a:r>
              <a:rPr lang="en-US" dirty="0"/>
              <a:t>slight dehydration, obesity </a:t>
            </a:r>
            <a:r>
              <a:rPr lang="en-US" dirty="0" smtClean="0"/>
              <a:t>(BMI:31.2 </a:t>
            </a:r>
            <a:r>
              <a:rPr lang="en-US" dirty="0"/>
              <a:t>kg/m2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/>
              <a:t>moon face, </a:t>
            </a:r>
            <a:r>
              <a:rPr lang="en-US" dirty="0" err="1"/>
              <a:t>echymoses</a:t>
            </a:r>
            <a:r>
              <a:rPr lang="en-US" dirty="0"/>
              <a:t> on the upper limbs</a:t>
            </a:r>
          </a:p>
          <a:p>
            <a:r>
              <a:rPr lang="en-US" dirty="0" smtClean="0"/>
              <a:t>proximal </a:t>
            </a:r>
            <a:r>
              <a:rPr lang="en-US" dirty="0"/>
              <a:t>muscle </a:t>
            </a:r>
            <a:r>
              <a:rPr lang="en-US" dirty="0" smtClean="0"/>
              <a:t>weakness</a:t>
            </a:r>
            <a:endParaRPr lang="en-US" dirty="0"/>
          </a:p>
          <a:p>
            <a:r>
              <a:rPr lang="en-US" dirty="0"/>
              <a:t>There was no peripheral edema, </a:t>
            </a:r>
            <a:r>
              <a:rPr lang="en-US" dirty="0" err="1" smtClean="0"/>
              <a:t>striae</a:t>
            </a:r>
            <a:endParaRPr lang="en-US" dirty="0" smtClean="0"/>
          </a:p>
          <a:p>
            <a:r>
              <a:rPr lang="en-US" dirty="0" smtClean="0"/>
              <a:t>At </a:t>
            </a:r>
            <a:r>
              <a:rPr lang="en-US" dirty="0"/>
              <a:t>admission, plasma glucose was 452 mg/</a:t>
            </a:r>
            <a:r>
              <a:rPr lang="en-US" dirty="0" err="1"/>
              <a:t>dL</a:t>
            </a:r>
            <a:r>
              <a:rPr lang="en-US" dirty="0"/>
              <a:t> (</a:t>
            </a:r>
            <a:r>
              <a:rPr lang="en-US" dirty="0" smtClean="0"/>
              <a:t>25 </a:t>
            </a:r>
            <a:r>
              <a:rPr lang="pt-BR" dirty="0" smtClean="0"/>
              <a:t>mmol/L</a:t>
            </a:r>
            <a:r>
              <a:rPr lang="pt-BR" dirty="0"/>
              <a:t>), serum potassium 2.7 mmol/L, arterial pH </a:t>
            </a:r>
            <a:r>
              <a:rPr lang="pt-BR" dirty="0" smtClean="0"/>
              <a:t>7.6, </a:t>
            </a:r>
            <a:r>
              <a:rPr lang="en-US" dirty="0" smtClean="0"/>
              <a:t>and </a:t>
            </a:r>
            <a:r>
              <a:rPr lang="en-US" dirty="0"/>
              <a:t>bicarbonate 50 </a:t>
            </a:r>
            <a:r>
              <a:rPr lang="en-US" dirty="0" err="1"/>
              <a:t>mmol</a:t>
            </a:r>
            <a:r>
              <a:rPr lang="en-US" dirty="0"/>
              <a:t>/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576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69640" y="190500"/>
            <a:ext cx="6652720" cy="6426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798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84E3E8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cranial magnetic resonance </a:t>
            </a:r>
            <a:r>
              <a:rPr lang="en-US" dirty="0"/>
              <a:t>imaging (MRI) was </a:t>
            </a:r>
            <a:r>
              <a:rPr lang="en-US" dirty="0" smtClean="0"/>
              <a:t>performed:</a:t>
            </a:r>
          </a:p>
          <a:p>
            <a:r>
              <a:rPr lang="en-US" dirty="0" smtClean="0"/>
              <a:t> a right-sided </a:t>
            </a:r>
            <a:r>
              <a:rPr lang="en-US" dirty="0" err="1"/>
              <a:t>sellar</a:t>
            </a:r>
            <a:r>
              <a:rPr lang="en-US" dirty="0"/>
              <a:t> </a:t>
            </a:r>
            <a:r>
              <a:rPr lang="en-US" dirty="0" smtClean="0"/>
              <a:t>expansive </a:t>
            </a:r>
            <a:r>
              <a:rPr lang="en-US" dirty="0"/>
              <a:t>lesion with </a:t>
            </a:r>
            <a:r>
              <a:rPr lang="en-US" dirty="0" err="1"/>
              <a:t>suprasellar</a:t>
            </a:r>
            <a:r>
              <a:rPr lang="en-US" dirty="0"/>
              <a:t> </a:t>
            </a:r>
            <a:r>
              <a:rPr lang="en-US" dirty="0" smtClean="0"/>
              <a:t>and right </a:t>
            </a:r>
            <a:r>
              <a:rPr lang="en-US" dirty="0"/>
              <a:t>cavernous sinus extension measuring 22 mm </a:t>
            </a:r>
            <a:r>
              <a:rPr lang="en-US" dirty="0" smtClean="0"/>
              <a:t>maximum</a:t>
            </a:r>
            <a:r>
              <a:rPr lang="en-US" dirty="0"/>
              <a:t> </a:t>
            </a:r>
            <a:r>
              <a:rPr lang="en-US" dirty="0" smtClean="0"/>
              <a:t>diameter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The patient </a:t>
            </a:r>
            <a:r>
              <a:rPr lang="en-US" dirty="0" smtClean="0"/>
              <a:t>underwent endoscopic </a:t>
            </a:r>
            <a:r>
              <a:rPr lang="en-US" dirty="0" err="1"/>
              <a:t>transsphenoidal</a:t>
            </a:r>
            <a:r>
              <a:rPr lang="en-US" dirty="0"/>
              <a:t> tumor excision, with </a:t>
            </a:r>
            <a:r>
              <a:rPr lang="en-US" dirty="0" smtClean="0"/>
              <a:t>pre-operative preparation </a:t>
            </a:r>
            <a:r>
              <a:rPr lang="en-US" dirty="0"/>
              <a:t>with </a:t>
            </a:r>
            <a:r>
              <a:rPr lang="en-US" dirty="0" err="1"/>
              <a:t>metyrapone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43527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84E3E8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Clinical benefits regarding mental status ,hyperglycemia</a:t>
            </a:r>
            <a:r>
              <a:rPr lang="en-US" dirty="0"/>
              <a:t>, and </a:t>
            </a:r>
            <a:r>
              <a:rPr lang="en-US" dirty="0" smtClean="0"/>
              <a:t>HTN </a:t>
            </a:r>
            <a:r>
              <a:rPr lang="en-US" dirty="0"/>
              <a:t>were rapidly </a:t>
            </a:r>
            <a:r>
              <a:rPr lang="en-US" dirty="0" smtClean="0"/>
              <a:t>evident over </a:t>
            </a:r>
            <a:r>
              <a:rPr lang="en-US" dirty="0"/>
              <a:t>a 4-week period. 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Blood </a:t>
            </a:r>
            <a:r>
              <a:rPr lang="en-US" dirty="0"/>
              <a:t>and </a:t>
            </a:r>
            <a:r>
              <a:rPr lang="en-US" dirty="0" smtClean="0"/>
              <a:t>UFC and plasma </a:t>
            </a:r>
            <a:r>
              <a:rPr lang="en-US" dirty="0"/>
              <a:t>ACTH soon normalized after surgery </a:t>
            </a:r>
            <a:endParaRPr lang="en-US" dirty="0" smtClean="0"/>
          </a:p>
          <a:p>
            <a:r>
              <a:rPr lang="en-US" dirty="0" smtClean="0"/>
              <a:t>(postoperative day </a:t>
            </a:r>
            <a:r>
              <a:rPr lang="en-US" dirty="0"/>
              <a:t>7, plasma cortisol 11.1 </a:t>
            </a:r>
            <a:r>
              <a:rPr lang="en-US" dirty="0" smtClean="0"/>
              <a:t>µg/</a:t>
            </a:r>
            <a:r>
              <a:rPr lang="en-US" dirty="0" err="1" smtClean="0"/>
              <a:t>dL</a:t>
            </a:r>
            <a:r>
              <a:rPr lang="en-US" dirty="0"/>
              <a:t>; ACTH, 10.4 </a:t>
            </a:r>
            <a:r>
              <a:rPr lang="en-US" dirty="0" err="1" smtClean="0"/>
              <a:t>pg</a:t>
            </a:r>
            <a:r>
              <a:rPr lang="en-US" dirty="0" smtClean="0"/>
              <a:t>/ mL</a:t>
            </a:r>
            <a:r>
              <a:rPr lang="en-US" dirty="0"/>
              <a:t>) while on oral hydrocortisone replacement therapy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Histology report was a pituitary adenoma without </a:t>
            </a:r>
            <a:r>
              <a:rPr lang="en-US" dirty="0" smtClean="0"/>
              <a:t>cellular atypia </a:t>
            </a:r>
            <a:r>
              <a:rPr lang="en-US" dirty="0"/>
              <a:t>or mitosis. </a:t>
            </a:r>
          </a:p>
        </p:txBody>
      </p:sp>
    </p:spTree>
    <p:extLst>
      <p:ext uri="{BB962C8B-B14F-4D97-AF65-F5344CB8AC3E}">
        <p14:creationId xmlns:p14="http://schemas.microsoft.com/office/powerpoint/2010/main" val="1930908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84E3E8"/>
          </a:solidFill>
        </p:spPr>
        <p:txBody>
          <a:bodyPr/>
          <a:lstStyle/>
          <a:p>
            <a:r>
              <a:rPr lang="en-US" dirty="0" smtClean="0"/>
              <a:t>COCLUSION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CD often presents with the gradual onset </a:t>
            </a:r>
            <a:r>
              <a:rPr lang="en-US" dirty="0" smtClean="0"/>
              <a:t>of </a:t>
            </a:r>
            <a:r>
              <a:rPr lang="en-US" dirty="0"/>
              <a:t>signs and symptoms of prolonged </a:t>
            </a:r>
            <a:r>
              <a:rPr lang="en-US" dirty="0" err="1"/>
              <a:t>supraphysiologic</a:t>
            </a:r>
            <a:r>
              <a:rPr lang="en-US" dirty="0"/>
              <a:t> cortisol levels. 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Sudden </a:t>
            </a:r>
            <a:r>
              <a:rPr lang="en-US" dirty="0"/>
              <a:t>and </a:t>
            </a:r>
            <a:r>
              <a:rPr lang="en-US" dirty="0" smtClean="0"/>
              <a:t>drastic </a:t>
            </a:r>
            <a:r>
              <a:rPr lang="en-US" dirty="0"/>
              <a:t>onset of CS often suggests an ectopic ACTH-secreting tumor. 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Severe </a:t>
            </a:r>
            <a:r>
              <a:rPr lang="en-US" dirty="0" err="1" smtClean="0"/>
              <a:t>cushing</a:t>
            </a:r>
            <a:r>
              <a:rPr lang="en-US" dirty="0" smtClean="0"/>
              <a:t> syndrome not always ectopic  ACTH syndrome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The biochemical testing has limitations, and these should be kept in mind in the investigation of </a:t>
            </a:r>
            <a:r>
              <a:rPr lang="en-US" dirty="0" err="1"/>
              <a:t>hypercortisolism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820339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3716</TotalTime>
  <Words>2110</Words>
  <Application>Microsoft Office PowerPoint</Application>
  <PresentationFormat>Widescreen</PresentationFormat>
  <Paragraphs>299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7" baseType="lpstr">
      <vt:lpstr>AdvPS982C</vt:lpstr>
      <vt:lpstr>Arial</vt:lpstr>
      <vt:lpstr>Calibri</vt:lpstr>
      <vt:lpstr>Calibri Light</vt:lpstr>
      <vt:lpstr>NewCenturySchlbk-Roman</vt:lpstr>
      <vt:lpstr>Palatino-Italic</vt:lpstr>
      <vt:lpstr>Palatino-Roman</vt:lpstr>
      <vt:lpstr>PhotinaMT</vt:lpstr>
      <vt:lpstr>Times-Roman</vt:lpstr>
      <vt:lpstr>Universal-GreekwithMathPi</vt:lpstr>
      <vt:lpstr>Wingdings</vt:lpstr>
      <vt:lpstr>Office Theme</vt:lpstr>
      <vt:lpstr>xxxxxxxxxxxxxxxxxxxxxxxxxx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COCLUSION</vt:lpstr>
      <vt:lpstr>Clinical question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Clinical manifestatin</vt:lpstr>
      <vt:lpstr>PowerPoint Presentation</vt:lpstr>
      <vt:lpstr>PowerPoint Presentation</vt:lpstr>
      <vt:lpstr>PowerPoint Presentation</vt:lpstr>
      <vt:lpstr>PowerPoint Presentation</vt:lpstr>
      <vt:lpstr>conclusion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coclusion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THE NAME OF ALLAH</dc:title>
  <dc:creator>shahin nosratzehi</dc:creator>
  <cp:lastModifiedBy>Saloon3</cp:lastModifiedBy>
  <cp:revision>161</cp:revision>
  <dcterms:created xsi:type="dcterms:W3CDTF">2019-04-23T15:52:57Z</dcterms:created>
  <dcterms:modified xsi:type="dcterms:W3CDTF">2019-04-29T02:48:07Z</dcterms:modified>
</cp:coreProperties>
</file>