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11" r:id="rId3"/>
    <p:sldId id="388" r:id="rId4"/>
    <p:sldId id="382" r:id="rId5"/>
    <p:sldId id="383" r:id="rId6"/>
    <p:sldId id="385" r:id="rId7"/>
    <p:sldId id="386" r:id="rId8"/>
    <p:sldId id="387" r:id="rId9"/>
    <p:sldId id="418" r:id="rId10"/>
    <p:sldId id="437" r:id="rId11"/>
    <p:sldId id="438" r:id="rId12"/>
    <p:sldId id="439" r:id="rId13"/>
    <p:sldId id="420" r:id="rId14"/>
    <p:sldId id="390" r:id="rId15"/>
    <p:sldId id="389" r:id="rId16"/>
    <p:sldId id="421" r:id="rId17"/>
    <p:sldId id="391" r:id="rId18"/>
    <p:sldId id="392" r:id="rId19"/>
    <p:sldId id="434" r:id="rId20"/>
    <p:sldId id="435" r:id="rId21"/>
    <p:sldId id="398" r:id="rId22"/>
    <p:sldId id="396" r:id="rId23"/>
    <p:sldId id="397" r:id="rId24"/>
    <p:sldId id="409" r:id="rId25"/>
    <p:sldId id="412" r:id="rId26"/>
    <p:sldId id="436" r:id="rId27"/>
    <p:sldId id="413" r:id="rId28"/>
    <p:sldId id="424" r:id="rId29"/>
    <p:sldId id="423" r:id="rId30"/>
    <p:sldId id="428" r:id="rId31"/>
    <p:sldId id="427" r:id="rId32"/>
    <p:sldId id="426" r:id="rId33"/>
    <p:sldId id="425" r:id="rId34"/>
    <p:sldId id="422" r:id="rId35"/>
    <p:sldId id="433" r:id="rId36"/>
    <p:sldId id="429" r:id="rId37"/>
    <p:sldId id="430" r:id="rId38"/>
    <p:sldId id="431" r:id="rId39"/>
    <p:sldId id="432" r:id="rId40"/>
    <p:sldId id="29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5B9BD5"/>
    <a:srgbClr val="FFFF00"/>
    <a:srgbClr val="FF6699"/>
    <a:srgbClr val="003258"/>
    <a:srgbClr val="235889"/>
    <a:srgbClr val="004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616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2381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3258"/>
            </a:gs>
            <a:gs pos="100000">
              <a:srgbClr val="235889"/>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62272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بسم الله الرحمن الرحيم‬‎"/>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4731612" y="2063743"/>
            <a:ext cx="2343150" cy="2286001"/>
          </a:xfrm>
          <a:prstGeom prst="rect">
            <a:avLst/>
          </a:prstGeom>
          <a:noFill/>
          <a:extLst/>
        </p:spPr>
      </p:pic>
    </p:spTree>
    <p:extLst>
      <p:ext uri="{BB962C8B-B14F-4D97-AF65-F5344CB8AC3E}">
        <p14:creationId xmlns:p14="http://schemas.microsoft.com/office/powerpoint/2010/main" val="3099821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3232"/>
          <a:stretch/>
        </p:blipFill>
        <p:spPr>
          <a:xfrm>
            <a:off x="1134883" y="376909"/>
            <a:ext cx="9896475" cy="2018562"/>
          </a:xfrm>
          <a:prstGeom prst="rect">
            <a:avLst/>
          </a:prstGeom>
        </p:spPr>
      </p:pic>
      <p:sp>
        <p:nvSpPr>
          <p:cNvPr id="3" name="Rectangle 2"/>
          <p:cNvSpPr/>
          <p:nvPr/>
        </p:nvSpPr>
        <p:spPr>
          <a:xfrm>
            <a:off x="850007" y="2551837"/>
            <a:ext cx="10367492" cy="1754326"/>
          </a:xfrm>
          <a:prstGeom prst="rect">
            <a:avLst/>
          </a:prstGeom>
        </p:spPr>
        <p:txBody>
          <a:bodyPr wrap="square">
            <a:spAutoFit/>
          </a:bodyPr>
          <a:lstStyle/>
          <a:p>
            <a:r>
              <a:rPr lang="en-US" dirty="0" smtClean="0">
                <a:solidFill>
                  <a:schemeClr val="bg1"/>
                </a:solidFill>
              </a:rPr>
              <a:t>100 patients </a:t>
            </a:r>
            <a:r>
              <a:rPr lang="en-US" dirty="0">
                <a:solidFill>
                  <a:schemeClr val="bg1"/>
                </a:solidFill>
              </a:rPr>
              <a:t>with a </a:t>
            </a:r>
            <a:r>
              <a:rPr lang="en-US" dirty="0" err="1">
                <a:solidFill>
                  <a:schemeClr val="bg1"/>
                </a:solidFill>
              </a:rPr>
              <a:t>pheochromocytoma</a:t>
            </a:r>
            <a:r>
              <a:rPr lang="en-US" dirty="0">
                <a:solidFill>
                  <a:schemeClr val="bg1"/>
                </a:solidFill>
              </a:rPr>
              <a:t>-only phenotype and no family history </a:t>
            </a:r>
            <a:r>
              <a:rPr lang="en-US" dirty="0" smtClean="0">
                <a:solidFill>
                  <a:schemeClr val="bg1"/>
                </a:solidFill>
              </a:rPr>
              <a:t>were included</a:t>
            </a:r>
            <a:r>
              <a:rPr lang="en-US" dirty="0">
                <a:solidFill>
                  <a:schemeClr val="bg1"/>
                </a:solidFill>
              </a:rPr>
              <a:t>. </a:t>
            </a:r>
            <a:endParaRPr lang="en-US" dirty="0" smtClean="0">
              <a:solidFill>
                <a:schemeClr val="bg1"/>
              </a:solidFill>
            </a:endParaRPr>
          </a:p>
          <a:p>
            <a:endParaRPr lang="en-US" dirty="0">
              <a:solidFill>
                <a:schemeClr val="bg1"/>
              </a:solidFill>
            </a:endParaRPr>
          </a:p>
          <a:p>
            <a:r>
              <a:rPr lang="en-US" dirty="0" smtClean="0">
                <a:solidFill>
                  <a:schemeClr val="bg1"/>
                </a:solidFill>
              </a:rPr>
              <a:t>Patients </a:t>
            </a:r>
            <a:r>
              <a:rPr lang="en-US" dirty="0">
                <a:solidFill>
                  <a:schemeClr val="bg1"/>
                </a:solidFill>
              </a:rPr>
              <a:t>with extra-adrenal </a:t>
            </a:r>
            <a:r>
              <a:rPr lang="en-US" dirty="0" err="1">
                <a:solidFill>
                  <a:schemeClr val="bg1"/>
                </a:solidFill>
              </a:rPr>
              <a:t>tumours</a:t>
            </a:r>
            <a:r>
              <a:rPr lang="en-US" dirty="0">
                <a:solidFill>
                  <a:schemeClr val="bg1"/>
                </a:solidFill>
              </a:rPr>
              <a:t> were excluded. </a:t>
            </a:r>
            <a:endParaRPr lang="en-US" dirty="0" smtClean="0">
              <a:solidFill>
                <a:schemeClr val="bg1"/>
              </a:solidFill>
            </a:endParaRPr>
          </a:p>
          <a:p>
            <a:endParaRPr lang="en-US" dirty="0">
              <a:solidFill>
                <a:schemeClr val="bg1"/>
              </a:solidFill>
            </a:endParaRPr>
          </a:p>
          <a:p>
            <a:r>
              <a:rPr lang="en-US" dirty="0" smtClean="0">
                <a:solidFill>
                  <a:schemeClr val="bg1"/>
                </a:solidFill>
              </a:rPr>
              <a:t>Prevalence </a:t>
            </a:r>
            <a:r>
              <a:rPr lang="en-US" dirty="0">
                <a:solidFill>
                  <a:schemeClr val="bg1"/>
                </a:solidFill>
              </a:rPr>
              <a:t>of hereditary forms </a:t>
            </a:r>
            <a:r>
              <a:rPr lang="en-US" dirty="0" smtClean="0">
                <a:solidFill>
                  <a:schemeClr val="bg1"/>
                </a:solidFill>
              </a:rPr>
              <a:t>was determined </a:t>
            </a:r>
            <a:r>
              <a:rPr lang="en-US" dirty="0">
                <a:solidFill>
                  <a:schemeClr val="bg1"/>
                </a:solidFill>
              </a:rPr>
              <a:t>and analyzed according to age at onset, sex. Cost of the genetic analysis was calculated.</a:t>
            </a:r>
          </a:p>
        </p:txBody>
      </p:sp>
      <p:sp>
        <p:nvSpPr>
          <p:cNvPr id="4" name="Rectangle 3"/>
          <p:cNvSpPr/>
          <p:nvPr/>
        </p:nvSpPr>
        <p:spPr>
          <a:xfrm>
            <a:off x="850007" y="4663766"/>
            <a:ext cx="10766737" cy="1477328"/>
          </a:xfrm>
          <a:prstGeom prst="rect">
            <a:avLst/>
          </a:prstGeom>
        </p:spPr>
        <p:txBody>
          <a:bodyPr wrap="square">
            <a:spAutoFit/>
          </a:bodyPr>
          <a:lstStyle/>
          <a:p>
            <a:r>
              <a:rPr lang="en-US" b="1" dirty="0">
                <a:solidFill>
                  <a:srgbClr val="FFFF00"/>
                </a:solidFill>
              </a:rPr>
              <a:t>Results</a:t>
            </a:r>
            <a:r>
              <a:rPr lang="en-US" dirty="0"/>
              <a:t>: </a:t>
            </a:r>
            <a:r>
              <a:rPr lang="en-US" dirty="0">
                <a:solidFill>
                  <a:schemeClr val="bg1"/>
                </a:solidFill>
              </a:rPr>
              <a:t>A germline mutation in one of the five susceptibility genes (VHL, RET, SDHD, SDHC, SDHB)</a:t>
            </a:r>
          </a:p>
          <a:p>
            <a:r>
              <a:rPr lang="en-US" dirty="0">
                <a:solidFill>
                  <a:schemeClr val="bg1"/>
                </a:solidFill>
              </a:rPr>
              <a:t>was identified in </a:t>
            </a:r>
            <a:r>
              <a:rPr lang="en-US" dirty="0" smtClean="0">
                <a:solidFill>
                  <a:schemeClr val="bg1"/>
                </a:solidFill>
              </a:rPr>
              <a:t>8%  </a:t>
            </a:r>
            <a:r>
              <a:rPr lang="en-US" dirty="0">
                <a:solidFill>
                  <a:schemeClr val="bg1"/>
                </a:solidFill>
              </a:rPr>
              <a:t>with an age of onset between 13 and 57 years. Among them, </a:t>
            </a:r>
            <a:r>
              <a:rPr lang="en-US" dirty="0" smtClean="0">
                <a:solidFill>
                  <a:schemeClr val="bg1"/>
                </a:solidFill>
              </a:rPr>
              <a:t>six had </a:t>
            </a:r>
            <a:r>
              <a:rPr lang="en-US" dirty="0">
                <a:solidFill>
                  <a:schemeClr val="bg1"/>
                </a:solidFill>
              </a:rPr>
              <a:t>a bilateral </a:t>
            </a:r>
            <a:r>
              <a:rPr lang="en-US" dirty="0" err="1">
                <a:solidFill>
                  <a:schemeClr val="bg1"/>
                </a:solidFill>
              </a:rPr>
              <a:t>pheochromocytoma</a:t>
            </a:r>
            <a:r>
              <a:rPr lang="en-US" dirty="0">
                <a:solidFill>
                  <a:schemeClr val="bg1"/>
                </a:solidFill>
              </a:rPr>
              <a:t> and only two had a unilateral </a:t>
            </a:r>
            <a:r>
              <a:rPr lang="en-US" dirty="0" err="1">
                <a:solidFill>
                  <a:schemeClr val="bg1"/>
                </a:solidFill>
              </a:rPr>
              <a:t>tumour</a:t>
            </a:r>
            <a:r>
              <a:rPr lang="en-US" dirty="0">
                <a:solidFill>
                  <a:schemeClr val="bg1"/>
                </a:solidFill>
              </a:rPr>
              <a:t>. If the guidelines for </a:t>
            </a:r>
            <a:r>
              <a:rPr lang="en-US" dirty="0" smtClean="0">
                <a:solidFill>
                  <a:schemeClr val="bg1"/>
                </a:solidFill>
              </a:rPr>
              <a:t>genetic screening </a:t>
            </a:r>
            <a:r>
              <a:rPr lang="en-US" dirty="0">
                <a:solidFill>
                  <a:schemeClr val="bg1"/>
                </a:solidFill>
              </a:rPr>
              <a:t>were age of onset less than 50 or bilateral </a:t>
            </a:r>
            <a:r>
              <a:rPr lang="en-US" dirty="0" err="1">
                <a:solidFill>
                  <a:schemeClr val="bg1"/>
                </a:solidFill>
              </a:rPr>
              <a:t>pheochromocytoma</a:t>
            </a:r>
            <a:r>
              <a:rPr lang="en-US" dirty="0">
                <a:solidFill>
                  <a:schemeClr val="bg1"/>
                </a:solidFill>
              </a:rPr>
              <a:t>, no patients with a </a:t>
            </a:r>
            <a:r>
              <a:rPr lang="en-US" dirty="0" smtClean="0">
                <a:solidFill>
                  <a:schemeClr val="bg1"/>
                </a:solidFill>
              </a:rPr>
              <a:t>hereditary </a:t>
            </a:r>
            <a:r>
              <a:rPr lang="en-US" dirty="0" err="1" smtClean="0">
                <a:solidFill>
                  <a:schemeClr val="bg1"/>
                </a:solidFill>
              </a:rPr>
              <a:t>tumour</a:t>
            </a:r>
            <a:r>
              <a:rPr lang="en-US" dirty="0" smtClean="0">
                <a:solidFill>
                  <a:schemeClr val="bg1"/>
                </a:solidFill>
              </a:rPr>
              <a:t> </a:t>
            </a:r>
            <a:r>
              <a:rPr lang="en-US" dirty="0">
                <a:solidFill>
                  <a:schemeClr val="bg1"/>
                </a:solidFill>
              </a:rPr>
              <a:t>would be missed and a 24% cost reduction would be achieved.</a:t>
            </a:r>
          </a:p>
        </p:txBody>
      </p:sp>
    </p:spTree>
    <p:extLst>
      <p:ext uri="{BB962C8B-B14F-4D97-AF65-F5344CB8AC3E}">
        <p14:creationId xmlns:p14="http://schemas.microsoft.com/office/powerpoint/2010/main" val="3734847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7842" y="412056"/>
            <a:ext cx="9972675" cy="2505075"/>
          </a:xfrm>
          <a:prstGeom prst="rect">
            <a:avLst/>
          </a:prstGeom>
        </p:spPr>
      </p:pic>
      <p:pic>
        <p:nvPicPr>
          <p:cNvPr id="3" name="Picture 2"/>
          <p:cNvPicPr>
            <a:picLocks noChangeAspect="1"/>
          </p:cNvPicPr>
          <p:nvPr/>
        </p:nvPicPr>
        <p:blipFill>
          <a:blip r:embed="rId3"/>
          <a:stretch>
            <a:fillRect/>
          </a:stretch>
        </p:blipFill>
        <p:spPr>
          <a:xfrm>
            <a:off x="877842" y="3728366"/>
            <a:ext cx="9976192" cy="1603488"/>
          </a:xfrm>
          <a:prstGeom prst="rect">
            <a:avLst/>
          </a:prstGeom>
        </p:spPr>
      </p:pic>
    </p:spTree>
    <p:extLst>
      <p:ext uri="{BB962C8B-B14F-4D97-AF65-F5344CB8AC3E}">
        <p14:creationId xmlns:p14="http://schemas.microsoft.com/office/powerpoint/2010/main" val="114648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972" y="5398068"/>
            <a:ext cx="10625069" cy="923330"/>
          </a:xfrm>
          <a:prstGeom prst="rect">
            <a:avLst/>
          </a:prstGeom>
        </p:spPr>
        <p:txBody>
          <a:bodyPr wrap="square">
            <a:spAutoFit/>
          </a:bodyPr>
          <a:lstStyle/>
          <a:p>
            <a:r>
              <a:rPr lang="en-US" b="1" dirty="0">
                <a:solidFill>
                  <a:srgbClr val="FFFF00"/>
                </a:solidFill>
              </a:rPr>
              <a:t>Conclusions</a:t>
            </a:r>
            <a:r>
              <a:rPr lang="en-US" dirty="0"/>
              <a:t>: </a:t>
            </a:r>
            <a:r>
              <a:rPr lang="en-US" dirty="0">
                <a:solidFill>
                  <a:schemeClr val="bg1"/>
                </a:solidFill>
              </a:rPr>
              <a:t>According to these data, a genetic predisposition test for hereditary </a:t>
            </a:r>
            <a:r>
              <a:rPr lang="en-US" dirty="0" err="1">
                <a:solidFill>
                  <a:schemeClr val="bg1"/>
                </a:solidFill>
              </a:rPr>
              <a:t>pheochromocytoma</a:t>
            </a:r>
            <a:endParaRPr lang="en-US" dirty="0">
              <a:solidFill>
                <a:schemeClr val="bg1"/>
              </a:solidFill>
            </a:endParaRPr>
          </a:p>
          <a:p>
            <a:r>
              <a:rPr lang="en-US" dirty="0">
                <a:solidFill>
                  <a:schemeClr val="bg1"/>
                </a:solidFill>
              </a:rPr>
              <a:t>seems not recommended in patients with a unilateral adrenal </a:t>
            </a:r>
            <a:r>
              <a:rPr lang="en-US" dirty="0" err="1">
                <a:solidFill>
                  <a:schemeClr val="bg1"/>
                </a:solidFill>
              </a:rPr>
              <a:t>tumour</a:t>
            </a:r>
            <a:r>
              <a:rPr lang="en-US" dirty="0">
                <a:solidFill>
                  <a:schemeClr val="bg1"/>
                </a:solidFill>
              </a:rPr>
              <a:t> diagnosed after 50 in the</a:t>
            </a:r>
          </a:p>
          <a:p>
            <a:r>
              <a:rPr lang="en-US" dirty="0">
                <a:solidFill>
                  <a:schemeClr val="bg1"/>
                </a:solidFill>
              </a:rPr>
              <a:t>absence of familial, clinical, biological or imaging features for a familial disease.</a:t>
            </a:r>
          </a:p>
        </p:txBody>
      </p:sp>
      <p:pic>
        <p:nvPicPr>
          <p:cNvPr id="4" name="Picture 3"/>
          <p:cNvPicPr>
            <a:picLocks noChangeAspect="1"/>
          </p:cNvPicPr>
          <p:nvPr/>
        </p:nvPicPr>
        <p:blipFill>
          <a:blip r:embed="rId2"/>
          <a:stretch>
            <a:fillRect/>
          </a:stretch>
        </p:blipFill>
        <p:spPr>
          <a:xfrm>
            <a:off x="2184511" y="356651"/>
            <a:ext cx="7153275" cy="4238625"/>
          </a:xfrm>
          <a:prstGeom prst="rect">
            <a:avLst/>
          </a:prstGeom>
        </p:spPr>
      </p:pic>
    </p:spTree>
    <p:extLst>
      <p:ext uri="{BB962C8B-B14F-4D97-AF65-F5344CB8AC3E}">
        <p14:creationId xmlns:p14="http://schemas.microsoft.com/office/powerpoint/2010/main" val="4239767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05137" y="147637"/>
            <a:ext cx="6181725" cy="6562725"/>
            <a:chOff x="3005137" y="147637"/>
            <a:chExt cx="6181725" cy="6562725"/>
          </a:xfrm>
        </p:grpSpPr>
        <p:pic>
          <p:nvPicPr>
            <p:cNvPr id="2" name="Picture 1"/>
            <p:cNvPicPr>
              <a:picLocks noChangeAspect="1"/>
            </p:cNvPicPr>
            <p:nvPr/>
          </p:nvPicPr>
          <p:blipFill>
            <a:blip r:embed="rId2"/>
            <a:stretch>
              <a:fillRect/>
            </a:stretch>
          </p:blipFill>
          <p:spPr>
            <a:xfrm>
              <a:off x="3005137" y="147637"/>
              <a:ext cx="6181725" cy="6562725"/>
            </a:xfrm>
            <a:prstGeom prst="rect">
              <a:avLst/>
            </a:prstGeom>
          </p:spPr>
        </p:pic>
        <p:sp>
          <p:nvSpPr>
            <p:cNvPr id="3" name="Rounded Rectangle 2"/>
            <p:cNvSpPr/>
            <p:nvPr/>
          </p:nvSpPr>
          <p:spPr>
            <a:xfrm>
              <a:off x="3438659" y="4932608"/>
              <a:ext cx="1236372" cy="309094"/>
            </a:xfrm>
            <a:prstGeom prst="round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981977" y="5510011"/>
              <a:ext cx="1236372" cy="309094"/>
            </a:xfrm>
            <a:prstGeom prst="round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426558" y="5525037"/>
              <a:ext cx="515155" cy="294068"/>
            </a:xfrm>
            <a:prstGeom prst="round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149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0773" y="132488"/>
            <a:ext cx="7036090" cy="6645799"/>
          </a:xfrm>
          <a:prstGeom prst="rect">
            <a:avLst/>
          </a:prstGeom>
        </p:spPr>
      </p:pic>
      <p:sp>
        <p:nvSpPr>
          <p:cNvPr id="3" name="Rounded Rectangle 2"/>
          <p:cNvSpPr/>
          <p:nvPr/>
        </p:nvSpPr>
        <p:spPr>
          <a:xfrm>
            <a:off x="4610637" y="875761"/>
            <a:ext cx="927278" cy="373489"/>
          </a:xfrm>
          <a:prstGeom prst="round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614412" y="1043189"/>
            <a:ext cx="1455312" cy="643943"/>
          </a:xfrm>
          <a:prstGeom prst="round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988676" y="875761"/>
            <a:ext cx="798490" cy="373489"/>
          </a:xfrm>
          <a:prstGeom prst="round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614412" y="4056845"/>
            <a:ext cx="1455312" cy="497836"/>
          </a:xfrm>
          <a:prstGeom prst="roundRect">
            <a:avLst/>
          </a:prstGeom>
          <a:solidFill>
            <a:srgbClr val="33CC3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533364" y="3425189"/>
            <a:ext cx="1171977" cy="374079"/>
          </a:xfrm>
          <a:prstGeom prst="roundRect">
            <a:avLst/>
          </a:prstGeom>
          <a:solidFill>
            <a:srgbClr val="33CC3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132750" y="3425188"/>
            <a:ext cx="852151" cy="374079"/>
          </a:xfrm>
          <a:prstGeom prst="roundRect">
            <a:avLst/>
          </a:prstGeom>
          <a:solidFill>
            <a:srgbClr val="33CC3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9234754" y="6244732"/>
            <a:ext cx="2459261" cy="533555"/>
          </a:xfrm>
          <a:prstGeom prst="rect">
            <a:avLst/>
          </a:prstGeom>
        </p:spPr>
      </p:pic>
    </p:spTree>
    <p:extLst>
      <p:ext uri="{BB962C8B-B14F-4D97-AF65-F5344CB8AC3E}">
        <p14:creationId xmlns:p14="http://schemas.microsoft.com/office/powerpoint/2010/main" val="388559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558" y="4734909"/>
            <a:ext cx="10333150" cy="646331"/>
          </a:xfrm>
          <a:prstGeom prst="rect">
            <a:avLst/>
          </a:prstGeom>
        </p:spPr>
        <p:txBody>
          <a:bodyPr wrap="square">
            <a:spAutoFit/>
          </a:bodyPr>
          <a:lstStyle/>
          <a:p>
            <a:r>
              <a:rPr lang="en-US" dirty="0">
                <a:solidFill>
                  <a:schemeClr val="bg1"/>
                </a:solidFill>
              </a:rPr>
              <a:t>In a large study of </a:t>
            </a:r>
            <a:r>
              <a:rPr lang="en-US" dirty="0" smtClean="0">
                <a:solidFill>
                  <a:schemeClr val="bg1"/>
                </a:solidFill>
              </a:rPr>
              <a:t>patients With non syndromic PPGLs, </a:t>
            </a:r>
            <a:r>
              <a:rPr lang="en-US" dirty="0">
                <a:solidFill>
                  <a:schemeClr val="bg1"/>
                </a:solidFill>
              </a:rPr>
              <a:t>the prevalence of </a:t>
            </a:r>
            <a:r>
              <a:rPr lang="en-US" dirty="0" smtClean="0">
                <a:solidFill>
                  <a:schemeClr val="bg1"/>
                </a:solidFill>
              </a:rPr>
              <a:t>germline mutations </a:t>
            </a:r>
            <a:r>
              <a:rPr lang="en-US" dirty="0">
                <a:solidFill>
                  <a:schemeClr val="bg1"/>
                </a:solidFill>
              </a:rPr>
              <a:t>associated with multiple PPGLs was </a:t>
            </a:r>
            <a:r>
              <a:rPr lang="en-US" dirty="0" smtClean="0">
                <a:solidFill>
                  <a:schemeClr val="bg1"/>
                </a:solidFill>
              </a:rPr>
              <a:t>5-fold higher </a:t>
            </a:r>
            <a:r>
              <a:rPr lang="en-US" dirty="0">
                <a:solidFill>
                  <a:schemeClr val="bg1"/>
                </a:solidFill>
              </a:rPr>
              <a:t>than for solitary PPGLs (54 vs 11.5%).</a:t>
            </a:r>
          </a:p>
        </p:txBody>
      </p:sp>
      <p:sp>
        <p:nvSpPr>
          <p:cNvPr id="3" name="Rectangle 2"/>
          <p:cNvSpPr/>
          <p:nvPr/>
        </p:nvSpPr>
        <p:spPr>
          <a:xfrm>
            <a:off x="330558" y="2318227"/>
            <a:ext cx="10333150" cy="1477328"/>
          </a:xfrm>
          <a:prstGeom prst="rect">
            <a:avLst/>
          </a:prstGeom>
        </p:spPr>
        <p:txBody>
          <a:bodyPr wrap="square">
            <a:spAutoFit/>
          </a:bodyPr>
          <a:lstStyle/>
          <a:p>
            <a:r>
              <a:rPr lang="en-US" dirty="0">
                <a:solidFill>
                  <a:schemeClr val="bg1"/>
                </a:solidFill>
              </a:rPr>
              <a:t>Hereditary PPGL due to TMEM127 or MAX </a:t>
            </a:r>
            <a:r>
              <a:rPr lang="en-US" dirty="0" smtClean="0">
                <a:solidFill>
                  <a:schemeClr val="bg1"/>
                </a:solidFill>
              </a:rPr>
              <a:t>mutations are </a:t>
            </a:r>
            <a:r>
              <a:rPr lang="en-US" dirty="0">
                <a:solidFill>
                  <a:schemeClr val="bg1"/>
                </a:solidFill>
              </a:rPr>
              <a:t>infrequent, typically diagnosed later in life, and</a:t>
            </a:r>
          </a:p>
          <a:p>
            <a:r>
              <a:rPr lang="en-US" dirty="0">
                <a:solidFill>
                  <a:schemeClr val="bg1"/>
                </a:solidFill>
              </a:rPr>
              <a:t>preferentially adrenal in location; patients frequently </a:t>
            </a:r>
            <a:r>
              <a:rPr lang="en-US" dirty="0" smtClean="0">
                <a:solidFill>
                  <a:schemeClr val="bg1"/>
                </a:solidFill>
              </a:rPr>
              <a:t>have a </a:t>
            </a:r>
            <a:r>
              <a:rPr lang="en-US" dirty="0">
                <a:solidFill>
                  <a:schemeClr val="bg1"/>
                </a:solidFill>
              </a:rPr>
              <a:t>positive family history </a:t>
            </a:r>
            <a:r>
              <a:rPr lang="en-US" dirty="0" smtClean="0">
                <a:solidFill>
                  <a:schemeClr val="bg1"/>
                </a:solidFill>
              </a:rPr>
              <a:t>. </a:t>
            </a:r>
          </a:p>
          <a:p>
            <a:endParaRPr lang="en-US" dirty="0">
              <a:solidFill>
                <a:schemeClr val="bg1"/>
              </a:solidFill>
            </a:endParaRPr>
          </a:p>
          <a:p>
            <a:r>
              <a:rPr lang="en-US" dirty="0" smtClean="0">
                <a:solidFill>
                  <a:schemeClr val="bg1"/>
                </a:solidFill>
              </a:rPr>
              <a:t>TMEM127-related PPGLs </a:t>
            </a:r>
            <a:r>
              <a:rPr lang="en-US" dirty="0">
                <a:solidFill>
                  <a:schemeClr val="bg1"/>
                </a:solidFill>
              </a:rPr>
              <a:t>typically produce epinephrine, whereas the </a:t>
            </a:r>
            <a:r>
              <a:rPr lang="en-US" dirty="0" smtClean="0">
                <a:solidFill>
                  <a:schemeClr val="bg1"/>
                </a:solidFill>
              </a:rPr>
              <a:t>biochemical phenotype </a:t>
            </a:r>
            <a:r>
              <a:rPr lang="en-US" dirty="0">
                <a:solidFill>
                  <a:schemeClr val="bg1"/>
                </a:solidFill>
              </a:rPr>
              <a:t>of MAX-related tumors is </a:t>
            </a:r>
            <a:r>
              <a:rPr lang="en-US" dirty="0" smtClean="0">
                <a:solidFill>
                  <a:schemeClr val="bg1"/>
                </a:solidFill>
              </a:rPr>
              <a:t>intermediate between </a:t>
            </a:r>
            <a:r>
              <a:rPr lang="en-US" dirty="0">
                <a:solidFill>
                  <a:schemeClr val="bg1"/>
                </a:solidFill>
              </a:rPr>
              <a:t>adrenergic and noradrenergic</a:t>
            </a:r>
          </a:p>
        </p:txBody>
      </p:sp>
      <p:sp>
        <p:nvSpPr>
          <p:cNvPr id="4" name="Rectangle 3"/>
          <p:cNvSpPr/>
          <p:nvPr/>
        </p:nvSpPr>
        <p:spPr>
          <a:xfrm>
            <a:off x="330558" y="732542"/>
            <a:ext cx="10719515" cy="646331"/>
          </a:xfrm>
          <a:prstGeom prst="rect">
            <a:avLst/>
          </a:prstGeom>
        </p:spPr>
        <p:txBody>
          <a:bodyPr wrap="square">
            <a:spAutoFit/>
          </a:bodyPr>
          <a:lstStyle/>
          <a:p>
            <a:r>
              <a:rPr lang="en-US" dirty="0" smtClean="0">
                <a:solidFill>
                  <a:schemeClr val="bg1"/>
                </a:solidFill>
              </a:rPr>
              <a:t>The </a:t>
            </a:r>
            <a:r>
              <a:rPr lang="en-US" dirty="0">
                <a:solidFill>
                  <a:schemeClr val="bg1"/>
                </a:solidFill>
              </a:rPr>
              <a:t>approximate frequency of </a:t>
            </a:r>
            <a:r>
              <a:rPr lang="en-US" dirty="0" err="1">
                <a:solidFill>
                  <a:schemeClr val="bg1"/>
                </a:solidFill>
              </a:rPr>
              <a:t>pheochromocytoma</a:t>
            </a:r>
            <a:r>
              <a:rPr lang="en-US" dirty="0">
                <a:solidFill>
                  <a:schemeClr val="bg1"/>
                </a:solidFill>
              </a:rPr>
              <a:t> in these disorders is 10 to 20 percent in VHL syndrome, 50 percent in MEN2, and 0.1 to 5.7 percent with neurofibromatosis type 1 </a:t>
            </a:r>
          </a:p>
        </p:txBody>
      </p:sp>
    </p:spTree>
    <p:extLst>
      <p:ext uri="{BB962C8B-B14F-4D97-AF65-F5344CB8AC3E}">
        <p14:creationId xmlns:p14="http://schemas.microsoft.com/office/powerpoint/2010/main" val="4124201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549" y="593216"/>
            <a:ext cx="10702344" cy="4401205"/>
          </a:xfrm>
          <a:prstGeom prst="rect">
            <a:avLst/>
          </a:prstGeom>
        </p:spPr>
        <p:txBody>
          <a:bodyPr wrap="square">
            <a:spAutoFit/>
          </a:bodyPr>
          <a:lstStyle/>
          <a:p>
            <a:pPr algn="ctr"/>
            <a:r>
              <a:rPr lang="en-US" sz="2000" b="1" dirty="0">
                <a:solidFill>
                  <a:srgbClr val="FFFF00"/>
                </a:solidFill>
              </a:rPr>
              <a:t>Nuclear medicine</a:t>
            </a:r>
          </a:p>
          <a:p>
            <a:endParaRPr lang="en-US" dirty="0">
              <a:solidFill>
                <a:schemeClr val="bg1"/>
              </a:solidFill>
            </a:endParaRPr>
          </a:p>
          <a:p>
            <a:r>
              <a:rPr lang="en-US" sz="2000" dirty="0">
                <a:solidFill>
                  <a:srgbClr val="FFFF00"/>
                </a:solidFill>
              </a:rPr>
              <a:t>Octreotide (Somatostatin) </a:t>
            </a:r>
            <a:r>
              <a:rPr lang="en-US" sz="2000" dirty="0" smtClean="0">
                <a:solidFill>
                  <a:srgbClr val="FFFF00"/>
                </a:solidFill>
              </a:rPr>
              <a:t>scans</a:t>
            </a:r>
          </a:p>
          <a:p>
            <a:endParaRPr lang="en-US" sz="2000" dirty="0">
              <a:solidFill>
                <a:srgbClr val="FFFF00"/>
              </a:solidFill>
            </a:endParaRPr>
          </a:p>
          <a:p>
            <a:r>
              <a:rPr lang="en-US" dirty="0">
                <a:solidFill>
                  <a:schemeClr val="bg1"/>
                </a:solidFill>
              </a:rPr>
              <a:t>Over 70% of </a:t>
            </a:r>
            <a:r>
              <a:rPr lang="en-US" dirty="0" err="1">
                <a:solidFill>
                  <a:schemeClr val="bg1"/>
                </a:solidFill>
              </a:rPr>
              <a:t>tumours</a:t>
            </a:r>
            <a:r>
              <a:rPr lang="en-US" dirty="0">
                <a:solidFill>
                  <a:schemeClr val="bg1"/>
                </a:solidFill>
              </a:rPr>
              <a:t> express somatostatin receptors. Imaging is obtained 4 hours (+/- 24/48 hours) after an intravenous infusion. Unfortunately, the kidney also has somatostatin receptors, as do areas of inflammation, mammary glands, liver, spleen, bowel, gallbladder, thyroid gland and salivary glands. As such interpretation can be difficult 5.</a:t>
            </a:r>
          </a:p>
          <a:p>
            <a:endParaRPr lang="en-US" dirty="0">
              <a:solidFill>
                <a:schemeClr val="bg1"/>
              </a:solidFill>
            </a:endParaRPr>
          </a:p>
          <a:p>
            <a:endParaRPr lang="en-US" dirty="0">
              <a:solidFill>
                <a:schemeClr val="bg1"/>
              </a:solidFill>
            </a:endParaRPr>
          </a:p>
          <a:p>
            <a:r>
              <a:rPr lang="en-US" sz="2000" dirty="0">
                <a:solidFill>
                  <a:srgbClr val="FFFF00"/>
                </a:solidFill>
              </a:rPr>
              <a:t>I-123 MIBG (</a:t>
            </a:r>
            <a:r>
              <a:rPr lang="en-US" sz="2000" dirty="0" err="1">
                <a:solidFill>
                  <a:srgbClr val="FFFF00"/>
                </a:solidFill>
              </a:rPr>
              <a:t>metaiodobenzylguanidine</a:t>
            </a:r>
            <a:r>
              <a:rPr lang="en-US" sz="2000" dirty="0" smtClean="0">
                <a:solidFill>
                  <a:srgbClr val="FFFF00"/>
                </a:solidFill>
              </a:rPr>
              <a:t>)</a:t>
            </a:r>
          </a:p>
          <a:p>
            <a:endParaRPr lang="en-US" sz="2000" dirty="0">
              <a:solidFill>
                <a:srgbClr val="FFFF00"/>
              </a:solidFill>
            </a:endParaRPr>
          </a:p>
          <a:p>
            <a:r>
              <a:rPr lang="en-US" dirty="0">
                <a:solidFill>
                  <a:schemeClr val="bg1"/>
                </a:solidFill>
              </a:rPr>
              <a:t>I-123 MIBG uptake in an adrenal nodule is strong supporting evidence for a </a:t>
            </a:r>
            <a:r>
              <a:rPr lang="en-US" dirty="0" err="1">
                <a:solidFill>
                  <a:schemeClr val="bg1"/>
                </a:solidFill>
              </a:rPr>
              <a:t>phaeochromocytoma</a:t>
            </a:r>
            <a:r>
              <a:rPr lang="en-US" dirty="0">
                <a:solidFill>
                  <a:schemeClr val="bg1"/>
                </a:solidFill>
              </a:rPr>
              <a:t>. Overall sensitivity is ~ 80% 6. However, as many neuroendocrine </a:t>
            </a:r>
            <a:r>
              <a:rPr lang="en-US" dirty="0" err="1">
                <a:solidFill>
                  <a:schemeClr val="bg1"/>
                </a:solidFill>
              </a:rPr>
              <a:t>tumours</a:t>
            </a:r>
            <a:r>
              <a:rPr lang="en-US" dirty="0">
                <a:solidFill>
                  <a:schemeClr val="bg1"/>
                </a:solidFill>
              </a:rPr>
              <a:t> demonstrate uptake with MIBG, it is not as specific for </a:t>
            </a:r>
            <a:r>
              <a:rPr lang="en-US" dirty="0" err="1">
                <a:solidFill>
                  <a:schemeClr val="bg1"/>
                </a:solidFill>
              </a:rPr>
              <a:t>phaeochromocytoma</a:t>
            </a:r>
            <a:r>
              <a:rPr lang="en-US" dirty="0">
                <a:solidFill>
                  <a:schemeClr val="bg1"/>
                </a:solidFill>
              </a:rPr>
              <a:t> outside of the adrenal.</a:t>
            </a:r>
          </a:p>
        </p:txBody>
      </p:sp>
    </p:spTree>
    <p:extLst>
      <p:ext uri="{BB962C8B-B14F-4D97-AF65-F5344CB8AC3E}">
        <p14:creationId xmlns:p14="http://schemas.microsoft.com/office/powerpoint/2010/main" val="709993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223" t="28914" r="9937" b="10992"/>
          <a:stretch/>
        </p:blipFill>
        <p:spPr>
          <a:xfrm>
            <a:off x="231819" y="1416676"/>
            <a:ext cx="4790941" cy="3606084"/>
          </a:xfrm>
          <a:prstGeom prst="rect">
            <a:avLst/>
          </a:prstGeom>
        </p:spPr>
      </p:pic>
      <p:sp>
        <p:nvSpPr>
          <p:cNvPr id="3" name="Rectangle 2"/>
          <p:cNvSpPr/>
          <p:nvPr/>
        </p:nvSpPr>
        <p:spPr>
          <a:xfrm>
            <a:off x="231819" y="5156744"/>
            <a:ext cx="4790941" cy="923330"/>
          </a:xfrm>
          <a:prstGeom prst="rect">
            <a:avLst/>
          </a:prstGeom>
        </p:spPr>
        <p:txBody>
          <a:bodyPr wrap="square">
            <a:spAutoFit/>
          </a:bodyPr>
          <a:lstStyle/>
          <a:p>
            <a:r>
              <a:rPr lang="en-US" dirty="0">
                <a:solidFill>
                  <a:srgbClr val="FFFF00"/>
                </a:solidFill>
              </a:rPr>
              <a:t>Large bilateral upper abdominal masses of heterogeneous density at the superior aspect of the kidneys. Normal adrenal glands are not seen. </a:t>
            </a:r>
          </a:p>
        </p:txBody>
      </p:sp>
      <p:pic>
        <p:nvPicPr>
          <p:cNvPr id="4" name="Picture 3"/>
          <p:cNvPicPr>
            <a:picLocks noChangeAspect="1"/>
          </p:cNvPicPr>
          <p:nvPr/>
        </p:nvPicPr>
        <p:blipFill>
          <a:blip r:embed="rId3"/>
          <a:stretch>
            <a:fillRect/>
          </a:stretch>
        </p:blipFill>
        <p:spPr>
          <a:xfrm>
            <a:off x="5127667" y="448949"/>
            <a:ext cx="6987059" cy="4871836"/>
          </a:xfrm>
          <a:prstGeom prst="rect">
            <a:avLst/>
          </a:prstGeom>
        </p:spPr>
      </p:pic>
      <p:sp>
        <p:nvSpPr>
          <p:cNvPr id="5" name="Rectangle 4"/>
          <p:cNvSpPr/>
          <p:nvPr/>
        </p:nvSpPr>
        <p:spPr>
          <a:xfrm>
            <a:off x="5573196" y="5320785"/>
            <a:ext cx="6096000" cy="923330"/>
          </a:xfrm>
          <a:prstGeom prst="rect">
            <a:avLst/>
          </a:prstGeom>
        </p:spPr>
        <p:txBody>
          <a:bodyPr>
            <a:spAutoFit/>
          </a:bodyPr>
          <a:lstStyle/>
          <a:p>
            <a:r>
              <a:rPr lang="en-US" dirty="0">
                <a:solidFill>
                  <a:srgbClr val="FFFF00"/>
                </a:solidFill>
              </a:rPr>
              <a:t>The </a:t>
            </a:r>
            <a:r>
              <a:rPr lang="en-US" dirty="0" err="1">
                <a:solidFill>
                  <a:srgbClr val="FFFF00"/>
                </a:solidFill>
              </a:rPr>
              <a:t>scintigraphic</a:t>
            </a:r>
            <a:r>
              <a:rPr lang="en-US" dirty="0">
                <a:solidFill>
                  <a:srgbClr val="FFFF00"/>
                </a:solidFill>
              </a:rPr>
              <a:t> findings are consistent with bilateral adrenal </a:t>
            </a:r>
            <a:r>
              <a:rPr lang="en-US" dirty="0" err="1">
                <a:solidFill>
                  <a:srgbClr val="FFFF00"/>
                </a:solidFill>
              </a:rPr>
              <a:t>pheochromocytomas</a:t>
            </a:r>
            <a:r>
              <a:rPr lang="en-US" dirty="0">
                <a:solidFill>
                  <a:srgbClr val="FFFF00"/>
                </a:solidFill>
              </a:rPr>
              <a:t>, with markedly increased tracer seen in both adrenal </a:t>
            </a:r>
            <a:r>
              <a:rPr lang="en-US" dirty="0" smtClean="0">
                <a:solidFill>
                  <a:srgbClr val="FFFF00"/>
                </a:solidFill>
              </a:rPr>
              <a:t>masses. </a:t>
            </a:r>
            <a:endParaRPr lang="en-US" dirty="0">
              <a:solidFill>
                <a:srgbClr val="FFFF00"/>
              </a:solidFill>
            </a:endParaRPr>
          </a:p>
        </p:txBody>
      </p:sp>
    </p:spTree>
    <p:extLst>
      <p:ext uri="{BB962C8B-B14F-4D97-AF65-F5344CB8AC3E}">
        <p14:creationId xmlns:p14="http://schemas.microsoft.com/office/powerpoint/2010/main" val="3731663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9435" y="668560"/>
            <a:ext cx="4212692" cy="400110"/>
          </a:xfrm>
          <a:prstGeom prst="rect">
            <a:avLst/>
          </a:prstGeom>
        </p:spPr>
        <p:txBody>
          <a:bodyPr wrap="none">
            <a:spAutoFit/>
          </a:bodyPr>
          <a:lstStyle/>
          <a:p>
            <a:r>
              <a:rPr lang="en-US" sz="2000" b="1" dirty="0">
                <a:solidFill>
                  <a:srgbClr val="FFFF00"/>
                </a:solidFill>
              </a:rPr>
              <a:t>Light bulb sign (</a:t>
            </a:r>
            <a:r>
              <a:rPr lang="en-US" sz="2000" b="1" dirty="0" err="1">
                <a:solidFill>
                  <a:srgbClr val="FFFF00"/>
                </a:solidFill>
              </a:rPr>
              <a:t>phaeochromocytoma</a:t>
            </a:r>
            <a:r>
              <a:rPr lang="en-US" sz="2000" b="1" dirty="0">
                <a:solidFill>
                  <a:srgbClr val="FFFF00"/>
                </a:solidFill>
              </a:rPr>
              <a:t>)</a:t>
            </a:r>
          </a:p>
        </p:txBody>
      </p:sp>
      <p:sp>
        <p:nvSpPr>
          <p:cNvPr id="3" name="Rectangle 2"/>
          <p:cNvSpPr/>
          <p:nvPr/>
        </p:nvSpPr>
        <p:spPr>
          <a:xfrm>
            <a:off x="304799" y="1068670"/>
            <a:ext cx="10655121" cy="677108"/>
          </a:xfrm>
          <a:prstGeom prst="rect">
            <a:avLst/>
          </a:prstGeom>
        </p:spPr>
        <p:txBody>
          <a:bodyPr wrap="square">
            <a:spAutoFit/>
          </a:bodyPr>
          <a:lstStyle/>
          <a:p>
            <a:r>
              <a:rPr lang="en-US" dirty="0">
                <a:solidFill>
                  <a:schemeClr val="bg1"/>
                </a:solidFill>
              </a:rPr>
              <a:t>marked </a:t>
            </a:r>
            <a:r>
              <a:rPr lang="en-US" sz="2000" b="1" dirty="0" err="1">
                <a:solidFill>
                  <a:schemeClr val="bg1"/>
                </a:solidFill>
              </a:rPr>
              <a:t>hyperintensity</a:t>
            </a:r>
            <a:r>
              <a:rPr lang="en-US" sz="2000" dirty="0">
                <a:solidFill>
                  <a:schemeClr val="bg1"/>
                </a:solidFill>
              </a:rPr>
              <a:t> </a:t>
            </a:r>
            <a:r>
              <a:rPr lang="en-US" dirty="0">
                <a:solidFill>
                  <a:schemeClr val="bg1"/>
                </a:solidFill>
              </a:rPr>
              <a:t>seen on </a:t>
            </a:r>
            <a:r>
              <a:rPr lang="en-US" sz="2000" b="1" dirty="0">
                <a:solidFill>
                  <a:schemeClr val="bg1"/>
                </a:solidFill>
              </a:rPr>
              <a:t>T2</a:t>
            </a:r>
            <a:r>
              <a:rPr lang="en-US" sz="2000" dirty="0">
                <a:solidFill>
                  <a:schemeClr val="bg1"/>
                </a:solidFill>
              </a:rPr>
              <a:t> </a:t>
            </a:r>
            <a:r>
              <a:rPr lang="en-US" dirty="0">
                <a:solidFill>
                  <a:schemeClr val="bg1"/>
                </a:solidFill>
              </a:rPr>
              <a:t>weighted sequences however this finding is neither sensitive nor specific and </a:t>
            </a:r>
            <a:r>
              <a:rPr lang="en-US" dirty="0" err="1">
                <a:solidFill>
                  <a:schemeClr val="bg1"/>
                </a:solidFill>
              </a:rPr>
              <a:t>phaeochromocytomas</a:t>
            </a:r>
            <a:r>
              <a:rPr lang="en-US" dirty="0">
                <a:solidFill>
                  <a:schemeClr val="bg1"/>
                </a:solidFill>
              </a:rPr>
              <a:t> are more often heterogeneous with intermediate or high T2 signal intensity.</a:t>
            </a:r>
          </a:p>
        </p:txBody>
      </p:sp>
      <p:pic>
        <p:nvPicPr>
          <p:cNvPr id="4" name="Picture 3"/>
          <p:cNvPicPr>
            <a:picLocks noChangeAspect="1"/>
          </p:cNvPicPr>
          <p:nvPr/>
        </p:nvPicPr>
        <p:blipFill>
          <a:blip r:embed="rId2"/>
          <a:stretch>
            <a:fillRect/>
          </a:stretch>
        </p:blipFill>
        <p:spPr>
          <a:xfrm>
            <a:off x="938980" y="1953228"/>
            <a:ext cx="9355457" cy="3636203"/>
          </a:xfrm>
          <a:prstGeom prst="rect">
            <a:avLst/>
          </a:prstGeom>
        </p:spPr>
      </p:pic>
      <p:sp>
        <p:nvSpPr>
          <p:cNvPr id="5" name="Rectangle 4"/>
          <p:cNvSpPr/>
          <p:nvPr/>
        </p:nvSpPr>
        <p:spPr>
          <a:xfrm>
            <a:off x="938979" y="5657671"/>
            <a:ext cx="9196693" cy="923330"/>
          </a:xfrm>
          <a:prstGeom prst="rect">
            <a:avLst/>
          </a:prstGeom>
        </p:spPr>
        <p:txBody>
          <a:bodyPr wrap="square">
            <a:spAutoFit/>
          </a:bodyPr>
          <a:lstStyle/>
          <a:p>
            <a:r>
              <a:rPr lang="en-US" dirty="0">
                <a:solidFill>
                  <a:schemeClr val="bg1"/>
                </a:solidFill>
              </a:rPr>
              <a:t>MRI of </a:t>
            </a:r>
            <a:r>
              <a:rPr lang="en-US" dirty="0" err="1">
                <a:solidFill>
                  <a:schemeClr val="bg1"/>
                </a:solidFill>
              </a:rPr>
              <a:t>Pheochromocytoma</a:t>
            </a:r>
            <a:r>
              <a:rPr lang="en-US" dirty="0">
                <a:solidFill>
                  <a:schemeClr val="bg1"/>
                </a:solidFill>
              </a:rPr>
              <a:t>. T2 weighted axial image (a) showing left suprarenal mass (arrow) which has uniform </a:t>
            </a:r>
            <a:r>
              <a:rPr lang="en-US" dirty="0" err="1">
                <a:solidFill>
                  <a:schemeClr val="bg1"/>
                </a:solidFill>
              </a:rPr>
              <a:t>hyperintense</a:t>
            </a:r>
            <a:r>
              <a:rPr lang="en-US" dirty="0">
                <a:solidFill>
                  <a:schemeClr val="bg1"/>
                </a:solidFill>
              </a:rPr>
              <a:t> signal intensity (light bulb sign). Similarly, bilateral </a:t>
            </a:r>
            <a:r>
              <a:rPr lang="en-US" dirty="0" err="1">
                <a:solidFill>
                  <a:schemeClr val="bg1"/>
                </a:solidFill>
              </a:rPr>
              <a:t>hyperintense</a:t>
            </a:r>
            <a:r>
              <a:rPr lang="en-US" dirty="0">
                <a:solidFill>
                  <a:schemeClr val="bg1"/>
                </a:solidFill>
              </a:rPr>
              <a:t> adrenal masses are seen in another patient with bilateral </a:t>
            </a:r>
            <a:r>
              <a:rPr lang="en-US" dirty="0" err="1">
                <a:solidFill>
                  <a:schemeClr val="bg1"/>
                </a:solidFill>
              </a:rPr>
              <a:t>pheochromocytoma</a:t>
            </a:r>
            <a:r>
              <a:rPr lang="en-US" dirty="0">
                <a:solidFill>
                  <a:schemeClr val="bg1"/>
                </a:solidFill>
              </a:rPr>
              <a:t> (b)</a:t>
            </a:r>
          </a:p>
        </p:txBody>
      </p:sp>
    </p:spTree>
    <p:extLst>
      <p:ext uri="{BB962C8B-B14F-4D97-AF65-F5344CB8AC3E}">
        <p14:creationId xmlns:p14="http://schemas.microsoft.com/office/powerpoint/2010/main" val="802173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8151" y="283335"/>
            <a:ext cx="10258425" cy="2200275"/>
          </a:xfrm>
          <a:prstGeom prst="rect">
            <a:avLst/>
          </a:prstGeom>
        </p:spPr>
      </p:pic>
      <p:sp>
        <p:nvSpPr>
          <p:cNvPr id="3" name="Rectangle 2"/>
          <p:cNvSpPr/>
          <p:nvPr/>
        </p:nvSpPr>
        <p:spPr>
          <a:xfrm>
            <a:off x="3588912" y="2696879"/>
            <a:ext cx="4138411" cy="369332"/>
          </a:xfrm>
          <a:prstGeom prst="rect">
            <a:avLst/>
          </a:prstGeom>
        </p:spPr>
        <p:txBody>
          <a:bodyPr wrap="square">
            <a:spAutoFit/>
          </a:bodyPr>
          <a:lstStyle/>
          <a:p>
            <a:pPr algn="ctr"/>
            <a:r>
              <a:rPr lang="en-US" b="1" dirty="0" smtClean="0">
                <a:solidFill>
                  <a:schemeClr val="bg1"/>
                </a:solidFill>
              </a:rPr>
              <a:t>Isolated familial </a:t>
            </a:r>
            <a:r>
              <a:rPr lang="en-US" b="1" dirty="0" err="1" smtClean="0">
                <a:solidFill>
                  <a:schemeClr val="bg1"/>
                </a:solidFill>
              </a:rPr>
              <a:t>pheochromocytoma</a:t>
            </a:r>
            <a:r>
              <a:rPr lang="en-US" b="1" dirty="0" smtClean="0">
                <a:solidFill>
                  <a:schemeClr val="bg1"/>
                </a:solidFill>
              </a:rPr>
              <a:t> ?</a:t>
            </a:r>
            <a:endParaRPr lang="en-US" b="1" dirty="0">
              <a:solidFill>
                <a:schemeClr val="bg1"/>
              </a:solidFill>
            </a:endParaRPr>
          </a:p>
        </p:txBody>
      </p:sp>
      <p:sp>
        <p:nvSpPr>
          <p:cNvPr id="4" name="Rectangle 3"/>
          <p:cNvSpPr/>
          <p:nvPr/>
        </p:nvSpPr>
        <p:spPr>
          <a:xfrm>
            <a:off x="540912" y="3408178"/>
            <a:ext cx="9787944" cy="646331"/>
          </a:xfrm>
          <a:prstGeom prst="rect">
            <a:avLst/>
          </a:prstGeom>
        </p:spPr>
        <p:txBody>
          <a:bodyPr wrap="square">
            <a:spAutoFit/>
          </a:bodyPr>
          <a:lstStyle/>
          <a:p>
            <a:r>
              <a:rPr lang="en-US" dirty="0">
                <a:solidFill>
                  <a:schemeClr val="bg1"/>
                </a:solidFill>
              </a:rPr>
              <a:t>In a family with </a:t>
            </a:r>
            <a:r>
              <a:rPr lang="en-US" dirty="0" err="1">
                <a:solidFill>
                  <a:schemeClr val="bg1"/>
                </a:solidFill>
              </a:rPr>
              <a:t>pheochromocytomas</a:t>
            </a:r>
            <a:r>
              <a:rPr lang="en-US" dirty="0">
                <a:solidFill>
                  <a:schemeClr val="bg1"/>
                </a:solidFill>
              </a:rPr>
              <a:t> in </a:t>
            </a:r>
            <a:r>
              <a:rPr lang="en-US" b="1" dirty="0">
                <a:solidFill>
                  <a:schemeClr val="bg1"/>
                </a:solidFill>
              </a:rPr>
              <a:t>three generations and </a:t>
            </a:r>
            <a:r>
              <a:rPr lang="en-US" b="1" dirty="0" smtClean="0">
                <a:solidFill>
                  <a:schemeClr val="bg1"/>
                </a:solidFill>
              </a:rPr>
              <a:t>with at </a:t>
            </a:r>
            <a:r>
              <a:rPr lang="en-US" b="1" dirty="0">
                <a:solidFill>
                  <a:schemeClr val="bg1"/>
                </a:solidFill>
              </a:rPr>
              <a:t>least seven affected members</a:t>
            </a:r>
            <a:r>
              <a:rPr lang="en-US" dirty="0">
                <a:solidFill>
                  <a:schemeClr val="bg1"/>
                </a:solidFill>
              </a:rPr>
              <a:t>, we investigated by clinical and </a:t>
            </a:r>
            <a:r>
              <a:rPr lang="en-US" dirty="0" smtClean="0">
                <a:solidFill>
                  <a:schemeClr val="bg1"/>
                </a:solidFill>
              </a:rPr>
              <a:t>genetic analyses </a:t>
            </a:r>
            <a:r>
              <a:rPr lang="en-US" dirty="0">
                <a:solidFill>
                  <a:schemeClr val="bg1"/>
                </a:solidFill>
              </a:rPr>
              <a:t>the presence or absence of associated conditions. </a:t>
            </a:r>
          </a:p>
        </p:txBody>
      </p:sp>
      <p:sp>
        <p:nvSpPr>
          <p:cNvPr id="5" name="Rectangle 4"/>
          <p:cNvSpPr/>
          <p:nvPr/>
        </p:nvSpPr>
        <p:spPr>
          <a:xfrm>
            <a:off x="540912" y="4128460"/>
            <a:ext cx="9787944" cy="1200329"/>
          </a:xfrm>
          <a:prstGeom prst="rect">
            <a:avLst/>
          </a:prstGeom>
        </p:spPr>
        <p:txBody>
          <a:bodyPr wrap="square">
            <a:spAutoFit/>
          </a:bodyPr>
          <a:lstStyle/>
          <a:p>
            <a:r>
              <a:rPr lang="en-US" dirty="0">
                <a:solidFill>
                  <a:schemeClr val="bg1"/>
                </a:solidFill>
              </a:rPr>
              <a:t>Genetic analysis did </a:t>
            </a:r>
            <a:r>
              <a:rPr lang="en-US" b="1" dirty="0">
                <a:solidFill>
                  <a:schemeClr val="bg1"/>
                </a:solidFill>
              </a:rPr>
              <a:t>not identify any MEN 2-specific RET </a:t>
            </a:r>
            <a:r>
              <a:rPr lang="en-US" dirty="0" err="1" smtClean="0">
                <a:solidFill>
                  <a:schemeClr val="bg1"/>
                </a:solidFill>
              </a:rPr>
              <a:t>protooncogene</a:t>
            </a:r>
            <a:r>
              <a:rPr lang="en-US" dirty="0" smtClean="0">
                <a:solidFill>
                  <a:schemeClr val="bg1"/>
                </a:solidFill>
              </a:rPr>
              <a:t> point </a:t>
            </a:r>
            <a:r>
              <a:rPr lang="en-US" dirty="0">
                <a:solidFill>
                  <a:schemeClr val="bg1"/>
                </a:solidFill>
              </a:rPr>
              <a:t>mutations </a:t>
            </a:r>
            <a:r>
              <a:rPr lang="en-US" dirty="0" smtClean="0">
                <a:solidFill>
                  <a:schemeClr val="bg1"/>
                </a:solidFill>
              </a:rPr>
              <a:t>However</a:t>
            </a:r>
            <a:r>
              <a:rPr lang="en-US" dirty="0">
                <a:solidFill>
                  <a:schemeClr val="bg1"/>
                </a:solidFill>
              </a:rPr>
              <a:t>, despite the complete absence of other clinical </a:t>
            </a:r>
            <a:r>
              <a:rPr lang="en-US" dirty="0" smtClean="0">
                <a:solidFill>
                  <a:schemeClr val="bg1"/>
                </a:solidFill>
              </a:rPr>
              <a:t>manifestations of </a:t>
            </a:r>
            <a:r>
              <a:rPr lang="en-US" dirty="0">
                <a:solidFill>
                  <a:schemeClr val="bg1"/>
                </a:solidFill>
              </a:rPr>
              <a:t>the </a:t>
            </a:r>
            <a:r>
              <a:rPr lang="en-US" dirty="0" err="1">
                <a:solidFill>
                  <a:schemeClr val="bg1"/>
                </a:solidFill>
              </a:rPr>
              <a:t>vHL</a:t>
            </a:r>
            <a:r>
              <a:rPr lang="en-US" dirty="0">
                <a:solidFill>
                  <a:schemeClr val="bg1"/>
                </a:solidFill>
              </a:rPr>
              <a:t> disease (besides </a:t>
            </a:r>
            <a:r>
              <a:rPr lang="en-US" dirty="0" err="1">
                <a:solidFill>
                  <a:schemeClr val="bg1"/>
                </a:solidFill>
              </a:rPr>
              <a:t>pheochromocytomas</a:t>
            </a:r>
            <a:r>
              <a:rPr lang="en-US" dirty="0">
                <a:solidFill>
                  <a:schemeClr val="bg1"/>
                </a:solidFill>
              </a:rPr>
              <a:t>), a </a:t>
            </a:r>
            <a:r>
              <a:rPr lang="en-US" b="1" dirty="0" smtClean="0">
                <a:solidFill>
                  <a:schemeClr val="bg1"/>
                </a:solidFill>
              </a:rPr>
              <a:t>previously undescribed germline </a:t>
            </a:r>
            <a:r>
              <a:rPr lang="en-US" b="1" dirty="0">
                <a:solidFill>
                  <a:schemeClr val="bg1"/>
                </a:solidFill>
              </a:rPr>
              <a:t>mutation in the </a:t>
            </a:r>
            <a:r>
              <a:rPr lang="en-US" b="1" dirty="0" err="1">
                <a:solidFill>
                  <a:schemeClr val="bg1"/>
                </a:solidFill>
              </a:rPr>
              <a:t>vHL</a:t>
            </a:r>
            <a:r>
              <a:rPr lang="en-US" b="1" dirty="0">
                <a:solidFill>
                  <a:schemeClr val="bg1"/>
                </a:solidFill>
              </a:rPr>
              <a:t> tumor </a:t>
            </a:r>
            <a:r>
              <a:rPr lang="en-US" b="1" dirty="0" smtClean="0">
                <a:solidFill>
                  <a:schemeClr val="bg1"/>
                </a:solidFill>
              </a:rPr>
              <a:t>suppressor gene </a:t>
            </a:r>
            <a:r>
              <a:rPr lang="en-US" b="1" dirty="0">
                <a:solidFill>
                  <a:schemeClr val="bg1"/>
                </a:solidFill>
              </a:rPr>
              <a:t>was </a:t>
            </a:r>
            <a:r>
              <a:rPr lang="en-US" b="1" dirty="0" smtClean="0">
                <a:solidFill>
                  <a:schemeClr val="bg1"/>
                </a:solidFill>
              </a:rPr>
              <a:t>found.</a:t>
            </a:r>
            <a:endParaRPr lang="en-US" b="1" dirty="0">
              <a:solidFill>
                <a:schemeClr val="bg1"/>
              </a:solidFill>
            </a:endParaRPr>
          </a:p>
        </p:txBody>
      </p:sp>
    </p:spTree>
    <p:extLst>
      <p:ext uri="{BB962C8B-B14F-4D97-AF65-F5344CB8AC3E}">
        <p14:creationId xmlns:p14="http://schemas.microsoft.com/office/powerpoint/2010/main" val="1920210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246" y="790188"/>
            <a:ext cx="11101589" cy="4832092"/>
          </a:xfrm>
          <a:prstGeom prst="rect">
            <a:avLst/>
          </a:prstGeom>
        </p:spPr>
        <p:txBody>
          <a:bodyPr wrap="square">
            <a:spAutoFit/>
          </a:bodyPr>
          <a:lstStyle/>
          <a:p>
            <a:r>
              <a:rPr lang="en-US" sz="2000" b="1" dirty="0">
                <a:solidFill>
                  <a:srgbClr val="FFFF00"/>
                </a:solidFill>
              </a:rPr>
              <a:t>GENETIC SCREENING </a:t>
            </a:r>
            <a:r>
              <a:rPr lang="en-US" dirty="0">
                <a:solidFill>
                  <a:schemeClr val="bg1"/>
                </a:solidFill>
              </a:rPr>
              <a:t>— Genetic testing should be considered if a patient has one or more of the following:</a:t>
            </a:r>
          </a:p>
          <a:p>
            <a:endParaRPr lang="en-US" dirty="0">
              <a:solidFill>
                <a:schemeClr val="bg1"/>
              </a:solidFill>
            </a:endParaRPr>
          </a:p>
          <a:p>
            <a:pPr marL="285750" indent="-285750">
              <a:lnSpc>
                <a:spcPct val="200000"/>
              </a:lnSpc>
              <a:buFont typeface="Wingdings" panose="05000000000000000000" pitchFamily="2" charset="2"/>
              <a:buChar char="Ø"/>
            </a:pPr>
            <a:r>
              <a:rPr lang="en-US" dirty="0" err="1">
                <a:solidFill>
                  <a:schemeClr val="bg1"/>
                </a:solidFill>
              </a:rPr>
              <a:t>Paraganglioma</a:t>
            </a:r>
            <a:endParaRPr lang="en-US" dirty="0">
              <a:solidFill>
                <a:schemeClr val="bg1"/>
              </a:solidFill>
            </a:endParaRPr>
          </a:p>
          <a:p>
            <a:pPr marL="285750" indent="-285750">
              <a:lnSpc>
                <a:spcPct val="200000"/>
              </a:lnSpc>
              <a:buFont typeface="Wingdings" panose="05000000000000000000" pitchFamily="2" charset="2"/>
              <a:buChar char="Ø"/>
            </a:pPr>
            <a:r>
              <a:rPr lang="en-US" dirty="0">
                <a:solidFill>
                  <a:schemeClr val="bg1"/>
                </a:solidFill>
              </a:rPr>
              <a:t>Bilateral adrenal </a:t>
            </a:r>
            <a:r>
              <a:rPr lang="en-US" dirty="0" err="1">
                <a:solidFill>
                  <a:schemeClr val="bg1"/>
                </a:solidFill>
              </a:rPr>
              <a:t>pheochromocytoma</a:t>
            </a:r>
            <a:endParaRPr lang="en-US" dirty="0">
              <a:solidFill>
                <a:schemeClr val="bg1"/>
              </a:solidFill>
            </a:endParaRPr>
          </a:p>
          <a:p>
            <a:pPr marL="285750" indent="-285750">
              <a:lnSpc>
                <a:spcPct val="200000"/>
              </a:lnSpc>
              <a:buFont typeface="Wingdings" panose="05000000000000000000" pitchFamily="2" charset="2"/>
              <a:buChar char="Ø"/>
            </a:pPr>
            <a:r>
              <a:rPr lang="en-US" dirty="0">
                <a:solidFill>
                  <a:schemeClr val="bg1"/>
                </a:solidFill>
              </a:rPr>
              <a:t>Unilateral adrenal </a:t>
            </a:r>
            <a:r>
              <a:rPr lang="en-US" dirty="0" err="1">
                <a:solidFill>
                  <a:schemeClr val="bg1"/>
                </a:solidFill>
              </a:rPr>
              <a:t>pheochromocytoma</a:t>
            </a:r>
            <a:r>
              <a:rPr lang="en-US" dirty="0">
                <a:solidFill>
                  <a:schemeClr val="bg1"/>
                </a:solidFill>
              </a:rPr>
              <a:t> and a family history of </a:t>
            </a:r>
            <a:r>
              <a:rPr lang="en-US" dirty="0" err="1">
                <a:solidFill>
                  <a:schemeClr val="bg1"/>
                </a:solidFill>
              </a:rPr>
              <a:t>pheochromocytoma</a:t>
            </a:r>
            <a:r>
              <a:rPr lang="en-US" dirty="0">
                <a:solidFill>
                  <a:schemeClr val="bg1"/>
                </a:solidFill>
              </a:rPr>
              <a:t>/</a:t>
            </a:r>
            <a:r>
              <a:rPr lang="en-US" dirty="0" err="1">
                <a:solidFill>
                  <a:schemeClr val="bg1"/>
                </a:solidFill>
              </a:rPr>
              <a:t>paraganglioma</a:t>
            </a:r>
            <a:endParaRPr lang="en-US" dirty="0">
              <a:solidFill>
                <a:schemeClr val="bg1"/>
              </a:solidFill>
            </a:endParaRPr>
          </a:p>
          <a:p>
            <a:pPr marL="285750" indent="-285750">
              <a:lnSpc>
                <a:spcPct val="200000"/>
              </a:lnSpc>
              <a:buFont typeface="Wingdings" panose="05000000000000000000" pitchFamily="2" charset="2"/>
              <a:buChar char="Ø"/>
            </a:pPr>
            <a:r>
              <a:rPr lang="en-US" dirty="0">
                <a:solidFill>
                  <a:schemeClr val="bg1"/>
                </a:solidFill>
              </a:rPr>
              <a:t>Unilateral adrenal </a:t>
            </a:r>
            <a:r>
              <a:rPr lang="en-US" dirty="0" err="1">
                <a:solidFill>
                  <a:schemeClr val="bg1"/>
                </a:solidFill>
              </a:rPr>
              <a:t>pheochromocytoma</a:t>
            </a:r>
            <a:r>
              <a:rPr lang="en-US" dirty="0">
                <a:solidFill>
                  <a:schemeClr val="bg1"/>
                </a:solidFill>
              </a:rPr>
              <a:t> onset at a young age (</a:t>
            </a:r>
            <a:r>
              <a:rPr lang="en-US" dirty="0" err="1">
                <a:solidFill>
                  <a:schemeClr val="bg1"/>
                </a:solidFill>
              </a:rPr>
              <a:t>eg</a:t>
            </a:r>
            <a:r>
              <a:rPr lang="en-US" dirty="0">
                <a:solidFill>
                  <a:schemeClr val="bg1"/>
                </a:solidFill>
              </a:rPr>
              <a:t>, &lt;45 years), or</a:t>
            </a:r>
          </a:p>
          <a:p>
            <a:pPr marL="285750" indent="-285750">
              <a:lnSpc>
                <a:spcPct val="200000"/>
              </a:lnSpc>
              <a:buFont typeface="Wingdings" panose="05000000000000000000" pitchFamily="2" charset="2"/>
              <a:buChar char="Ø"/>
            </a:pPr>
            <a:r>
              <a:rPr lang="en-US" dirty="0">
                <a:solidFill>
                  <a:schemeClr val="bg1"/>
                </a:solidFill>
              </a:rPr>
              <a:t>Other clinical findings suggestive of one of the </a:t>
            </a:r>
            <a:r>
              <a:rPr lang="en-US" dirty="0" smtClean="0">
                <a:solidFill>
                  <a:schemeClr val="bg1"/>
                </a:solidFill>
              </a:rPr>
              <a:t>syndromic </a:t>
            </a:r>
            <a:r>
              <a:rPr lang="en-US" dirty="0">
                <a:solidFill>
                  <a:schemeClr val="bg1"/>
                </a:solidFill>
              </a:rPr>
              <a:t>disorders</a:t>
            </a:r>
          </a:p>
          <a:p>
            <a:pPr marL="285750" indent="-285750">
              <a:lnSpc>
                <a:spcPct val="200000"/>
              </a:lnSpc>
              <a:buFont typeface="Wingdings" panose="05000000000000000000" pitchFamily="2" charset="2"/>
              <a:buChar char="Ø"/>
            </a:pPr>
            <a:endParaRPr lang="en-US" dirty="0" smtClean="0">
              <a:solidFill>
                <a:schemeClr val="bg1"/>
              </a:solidFill>
            </a:endParaRPr>
          </a:p>
          <a:p>
            <a:endParaRPr lang="en-US" dirty="0">
              <a:solidFill>
                <a:schemeClr val="bg1"/>
              </a:solidFill>
            </a:endParaRPr>
          </a:p>
          <a:p>
            <a:r>
              <a:rPr lang="en-US" dirty="0" smtClean="0">
                <a:solidFill>
                  <a:schemeClr val="bg1"/>
                </a:solidFill>
              </a:rPr>
              <a:t>An </a:t>
            </a:r>
            <a:r>
              <a:rPr lang="en-US" dirty="0">
                <a:solidFill>
                  <a:schemeClr val="bg1"/>
                </a:solidFill>
              </a:rPr>
              <a:t>asymptomatic person at risk for disease on the basis of family history of </a:t>
            </a:r>
            <a:r>
              <a:rPr lang="en-US" dirty="0" err="1">
                <a:solidFill>
                  <a:schemeClr val="bg1"/>
                </a:solidFill>
              </a:rPr>
              <a:t>pheochromocytoma</a:t>
            </a:r>
            <a:r>
              <a:rPr lang="en-US" dirty="0">
                <a:solidFill>
                  <a:schemeClr val="bg1"/>
                </a:solidFill>
              </a:rPr>
              <a:t>/</a:t>
            </a:r>
            <a:r>
              <a:rPr lang="en-US" dirty="0" err="1">
                <a:solidFill>
                  <a:schemeClr val="bg1"/>
                </a:solidFill>
              </a:rPr>
              <a:t>paraganglioma</a:t>
            </a:r>
            <a:r>
              <a:rPr lang="en-US" dirty="0">
                <a:solidFill>
                  <a:schemeClr val="bg1"/>
                </a:solidFill>
              </a:rPr>
              <a:t> should have genetic testing only if an affected family member has a known mutation.</a:t>
            </a:r>
          </a:p>
        </p:txBody>
      </p:sp>
    </p:spTree>
    <p:extLst>
      <p:ext uri="{BB962C8B-B14F-4D97-AF65-F5344CB8AC3E}">
        <p14:creationId xmlns:p14="http://schemas.microsoft.com/office/powerpoint/2010/main" val="4082136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3015" y="412124"/>
            <a:ext cx="7051886" cy="4557500"/>
          </a:xfrm>
          <a:prstGeom prst="rect">
            <a:avLst/>
          </a:prstGeom>
        </p:spPr>
      </p:pic>
      <p:sp>
        <p:nvSpPr>
          <p:cNvPr id="3" name="Rectangle 2"/>
          <p:cNvSpPr/>
          <p:nvPr/>
        </p:nvSpPr>
        <p:spPr>
          <a:xfrm>
            <a:off x="511549" y="5388563"/>
            <a:ext cx="10474817" cy="369332"/>
          </a:xfrm>
          <a:prstGeom prst="rect">
            <a:avLst/>
          </a:prstGeom>
        </p:spPr>
        <p:txBody>
          <a:bodyPr wrap="square">
            <a:spAutoFit/>
          </a:bodyPr>
          <a:lstStyle/>
          <a:p>
            <a:r>
              <a:rPr lang="en-US" dirty="0">
                <a:solidFill>
                  <a:schemeClr val="bg1"/>
                </a:solidFill>
              </a:rPr>
              <a:t>We conclude that in this family the sole occurrence of </a:t>
            </a:r>
            <a:r>
              <a:rPr lang="en-US" dirty="0" err="1" smtClean="0">
                <a:solidFill>
                  <a:schemeClr val="bg1"/>
                </a:solidFill>
              </a:rPr>
              <a:t>pheochromocytoma</a:t>
            </a:r>
            <a:r>
              <a:rPr lang="en-US" dirty="0" smtClean="0">
                <a:solidFill>
                  <a:schemeClr val="bg1"/>
                </a:solidFill>
              </a:rPr>
              <a:t> is </a:t>
            </a:r>
            <a:r>
              <a:rPr lang="en-US" dirty="0">
                <a:solidFill>
                  <a:schemeClr val="bg1"/>
                </a:solidFill>
              </a:rPr>
              <a:t>a variant of </a:t>
            </a:r>
            <a:r>
              <a:rPr lang="en-US" dirty="0" err="1">
                <a:solidFill>
                  <a:schemeClr val="bg1"/>
                </a:solidFill>
              </a:rPr>
              <a:t>vHL</a:t>
            </a:r>
            <a:r>
              <a:rPr lang="en-US" dirty="0">
                <a:solidFill>
                  <a:schemeClr val="bg1"/>
                </a:solidFill>
              </a:rPr>
              <a:t> disease</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204068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097" y="1481070"/>
            <a:ext cx="11048469" cy="5215944"/>
          </a:xfrm>
          <a:prstGeom prst="rect">
            <a:avLst/>
          </a:prstGeom>
        </p:spPr>
      </p:pic>
      <p:pic>
        <p:nvPicPr>
          <p:cNvPr id="3" name="Picture 2"/>
          <p:cNvPicPr>
            <a:picLocks noChangeAspect="1"/>
          </p:cNvPicPr>
          <p:nvPr/>
        </p:nvPicPr>
        <p:blipFill>
          <a:blip r:embed="rId3"/>
          <a:stretch>
            <a:fillRect/>
          </a:stretch>
        </p:blipFill>
        <p:spPr>
          <a:xfrm>
            <a:off x="3266739" y="115708"/>
            <a:ext cx="5838825" cy="1114425"/>
          </a:xfrm>
          <a:prstGeom prst="rect">
            <a:avLst/>
          </a:prstGeom>
        </p:spPr>
      </p:pic>
    </p:spTree>
    <p:extLst>
      <p:ext uri="{BB962C8B-B14F-4D97-AF65-F5344CB8AC3E}">
        <p14:creationId xmlns:p14="http://schemas.microsoft.com/office/powerpoint/2010/main" val="1656952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6721" y="469474"/>
            <a:ext cx="10330814" cy="5519202"/>
          </a:xfrm>
          <a:prstGeom prst="rect">
            <a:avLst/>
          </a:prstGeom>
        </p:spPr>
      </p:pic>
    </p:spTree>
    <p:extLst>
      <p:ext uri="{BB962C8B-B14F-4D97-AF65-F5344CB8AC3E}">
        <p14:creationId xmlns:p14="http://schemas.microsoft.com/office/powerpoint/2010/main" val="2152799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4248" y="463640"/>
            <a:ext cx="10050885" cy="6030531"/>
          </a:xfrm>
          <a:prstGeom prst="rect">
            <a:avLst/>
          </a:prstGeom>
        </p:spPr>
      </p:pic>
      <p:sp>
        <p:nvSpPr>
          <p:cNvPr id="3" name="Rounded Rectangle 2"/>
          <p:cNvSpPr/>
          <p:nvPr/>
        </p:nvSpPr>
        <p:spPr>
          <a:xfrm>
            <a:off x="953037" y="4340180"/>
            <a:ext cx="8435662" cy="309093"/>
          </a:xfrm>
          <a:prstGeom prst="roundRect">
            <a:avLst/>
          </a:prstGeom>
          <a:solidFill>
            <a:srgbClr val="5B9BD5">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412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244" y="2248255"/>
            <a:ext cx="10419009" cy="3693319"/>
          </a:xfrm>
          <a:prstGeom prst="rect">
            <a:avLst/>
          </a:prstGeom>
        </p:spPr>
        <p:txBody>
          <a:bodyPr wrap="square">
            <a:spAutoFit/>
          </a:bodyPr>
          <a:lstStyle/>
          <a:p>
            <a:r>
              <a:rPr lang="en-US" b="1" dirty="0">
                <a:solidFill>
                  <a:srgbClr val="FFFF00"/>
                </a:solidFill>
              </a:rPr>
              <a:t>Phenotype of MEN2 versus VHL syndrome </a:t>
            </a:r>
            <a:r>
              <a:rPr lang="en-US" dirty="0">
                <a:solidFill>
                  <a:schemeClr val="bg1"/>
                </a:solidFill>
              </a:rPr>
              <a:t>— The clinical and biochemical characteristics of </a:t>
            </a:r>
            <a:r>
              <a:rPr lang="en-US" dirty="0" err="1">
                <a:solidFill>
                  <a:schemeClr val="bg1"/>
                </a:solidFill>
              </a:rPr>
              <a:t>pheochromocytomas</a:t>
            </a:r>
            <a:r>
              <a:rPr lang="en-US" dirty="0">
                <a:solidFill>
                  <a:schemeClr val="bg1"/>
                </a:solidFill>
              </a:rPr>
              <a:t> in MEN2 versus the VHL syndrome were investigated in a study of 19 and 30 patients with these disorders, respectively; the following findings were noted </a:t>
            </a:r>
            <a:r>
              <a:rPr lang="en-US" dirty="0" smtClean="0">
                <a:solidFill>
                  <a:schemeClr val="bg1"/>
                </a:solidFill>
              </a:rPr>
              <a:t>:</a:t>
            </a:r>
            <a:endParaRPr lang="en-US" dirty="0">
              <a:solidFill>
                <a:schemeClr val="bg1"/>
              </a:solidFill>
            </a:endParaRPr>
          </a:p>
          <a:p>
            <a:endParaRPr lang="en-US" dirty="0">
              <a:solidFill>
                <a:schemeClr val="bg1"/>
              </a:solidFill>
            </a:endParaRPr>
          </a:p>
          <a:p>
            <a:r>
              <a:rPr lang="en-US" dirty="0">
                <a:solidFill>
                  <a:schemeClr val="bg1"/>
                </a:solidFill>
              </a:rPr>
              <a:t>MEN2 patients were more symptomatic with a higher incidence of hypertension (primarily paroxysmal).</a:t>
            </a:r>
          </a:p>
          <a:p>
            <a:endParaRPr lang="en-US" dirty="0" smtClean="0">
              <a:solidFill>
                <a:schemeClr val="bg1"/>
              </a:solidFill>
            </a:endParaRPr>
          </a:p>
          <a:p>
            <a:r>
              <a:rPr lang="en-US" dirty="0" smtClean="0">
                <a:solidFill>
                  <a:schemeClr val="bg1"/>
                </a:solidFill>
              </a:rPr>
              <a:t>MEN2 </a:t>
            </a:r>
            <a:r>
              <a:rPr lang="en-US" dirty="0">
                <a:solidFill>
                  <a:schemeClr val="bg1"/>
                </a:solidFill>
              </a:rPr>
              <a:t>patients all had elevated serum concentrations of </a:t>
            </a:r>
            <a:r>
              <a:rPr lang="en-US" dirty="0" err="1">
                <a:solidFill>
                  <a:schemeClr val="bg1"/>
                </a:solidFill>
              </a:rPr>
              <a:t>metanephrine</a:t>
            </a:r>
            <a:r>
              <a:rPr lang="en-US" dirty="0">
                <a:solidFill>
                  <a:schemeClr val="bg1"/>
                </a:solidFill>
              </a:rPr>
              <a:t> (the epinephrine metabolite), while all VHL patients had elevated serum </a:t>
            </a:r>
            <a:r>
              <a:rPr lang="en-US" dirty="0" err="1">
                <a:solidFill>
                  <a:schemeClr val="bg1"/>
                </a:solidFill>
              </a:rPr>
              <a:t>normetanephrine</a:t>
            </a:r>
            <a:r>
              <a:rPr lang="en-US" dirty="0">
                <a:solidFill>
                  <a:schemeClr val="bg1"/>
                </a:solidFill>
              </a:rPr>
              <a:t> concentrations (the norepinephrine metabolite).</a:t>
            </a:r>
          </a:p>
          <a:p>
            <a:endParaRPr lang="en-US" dirty="0" smtClean="0">
              <a:solidFill>
                <a:schemeClr val="bg1"/>
              </a:solidFill>
            </a:endParaRPr>
          </a:p>
          <a:p>
            <a:r>
              <a:rPr lang="en-US" dirty="0" smtClean="0">
                <a:solidFill>
                  <a:schemeClr val="bg1"/>
                </a:solidFill>
              </a:rPr>
              <a:t>Compared </a:t>
            </a:r>
            <a:r>
              <a:rPr lang="en-US" dirty="0">
                <a:solidFill>
                  <a:schemeClr val="bg1"/>
                </a:solidFill>
              </a:rPr>
              <a:t>to MEN2 tumors, VHL tumors had lower total tissue contents of </a:t>
            </a:r>
            <a:r>
              <a:rPr lang="en-US" dirty="0" err="1">
                <a:solidFill>
                  <a:schemeClr val="bg1"/>
                </a:solidFill>
              </a:rPr>
              <a:t>catecholamines</a:t>
            </a:r>
            <a:r>
              <a:rPr lang="en-US" dirty="0">
                <a:solidFill>
                  <a:schemeClr val="bg1"/>
                </a:solidFill>
              </a:rPr>
              <a:t> and expression of tyrosine hydroxylase (TH), the rate-limiting enzyme in catecholamine synthesis. They also had much lower expression of </a:t>
            </a:r>
            <a:r>
              <a:rPr lang="en-US" dirty="0" err="1">
                <a:solidFill>
                  <a:schemeClr val="bg1"/>
                </a:solidFill>
              </a:rPr>
              <a:t>phenylethanolamine</a:t>
            </a:r>
            <a:r>
              <a:rPr lang="en-US" dirty="0">
                <a:solidFill>
                  <a:schemeClr val="bg1"/>
                </a:solidFill>
              </a:rPr>
              <a:t> N-</a:t>
            </a:r>
            <a:r>
              <a:rPr lang="en-US" dirty="0" err="1">
                <a:solidFill>
                  <a:schemeClr val="bg1"/>
                </a:solidFill>
              </a:rPr>
              <a:t>methyltransferase</a:t>
            </a:r>
            <a:r>
              <a:rPr lang="en-US" dirty="0">
                <a:solidFill>
                  <a:schemeClr val="bg1"/>
                </a:solidFill>
              </a:rPr>
              <a:t> (PNMT, the enzyme that converts norepinephrine to epinephrine) and tissue stores of epinephrine</a:t>
            </a:r>
            <a:r>
              <a:rPr lang="en-US" dirty="0" smtClean="0">
                <a:solidFill>
                  <a:schemeClr val="bg1"/>
                </a:solidFill>
              </a:rPr>
              <a:t>.</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802849" y="446668"/>
            <a:ext cx="10154721" cy="1291980"/>
          </a:xfrm>
          <a:prstGeom prst="rect">
            <a:avLst/>
          </a:prstGeom>
        </p:spPr>
      </p:pic>
    </p:spTree>
    <p:extLst>
      <p:ext uri="{BB962C8B-B14F-4D97-AF65-F5344CB8AC3E}">
        <p14:creationId xmlns:p14="http://schemas.microsoft.com/office/powerpoint/2010/main" val="3025304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487" y="1078621"/>
            <a:ext cx="10612191" cy="3570208"/>
          </a:xfrm>
          <a:prstGeom prst="rect">
            <a:avLst/>
          </a:prstGeom>
        </p:spPr>
        <p:txBody>
          <a:bodyPr wrap="square">
            <a:spAutoFit/>
          </a:bodyPr>
          <a:lstStyle/>
          <a:p>
            <a:pPr algn="ctr"/>
            <a:r>
              <a:rPr lang="en-US" sz="2800" b="1" dirty="0" smtClean="0">
                <a:solidFill>
                  <a:schemeClr val="bg1"/>
                </a:solidFill>
              </a:rPr>
              <a:t>Surgery</a:t>
            </a:r>
            <a:endParaRPr lang="en-US" dirty="0" smtClean="0">
              <a:solidFill>
                <a:schemeClr val="bg1"/>
              </a:solidFill>
            </a:endParaRPr>
          </a:p>
          <a:p>
            <a:pPr algn="ctr"/>
            <a:r>
              <a:rPr lang="en-US" dirty="0" smtClean="0">
                <a:solidFill>
                  <a:schemeClr val="bg1"/>
                </a:solidFill>
              </a:rPr>
              <a:t>Familial </a:t>
            </a:r>
            <a:r>
              <a:rPr lang="en-US" dirty="0" err="1">
                <a:solidFill>
                  <a:schemeClr val="bg1"/>
                </a:solidFill>
              </a:rPr>
              <a:t>pheochromocytoma</a:t>
            </a:r>
            <a:r>
              <a:rPr lang="en-US" dirty="0">
                <a:solidFill>
                  <a:schemeClr val="bg1"/>
                </a:solidFill>
              </a:rPr>
              <a:t> </a:t>
            </a:r>
            <a:endParaRPr lang="en-US" dirty="0" smtClean="0">
              <a:solidFill>
                <a:schemeClr val="bg1"/>
              </a:solidFill>
            </a:endParaRPr>
          </a:p>
          <a:p>
            <a:pPr algn="ctr"/>
            <a:endParaRPr lang="en-US" dirty="0" smtClean="0">
              <a:solidFill>
                <a:schemeClr val="bg1"/>
              </a:solidFill>
            </a:endParaRPr>
          </a:p>
          <a:p>
            <a:endParaRPr lang="en-US" dirty="0">
              <a:solidFill>
                <a:schemeClr val="bg1"/>
              </a:solidFill>
            </a:endParaRPr>
          </a:p>
          <a:p>
            <a:r>
              <a:rPr lang="en-US" dirty="0" smtClean="0">
                <a:solidFill>
                  <a:schemeClr val="bg1"/>
                </a:solidFill>
              </a:rPr>
              <a:t>Patients </a:t>
            </a:r>
            <a:r>
              <a:rPr lang="en-US" dirty="0">
                <a:solidFill>
                  <a:schemeClr val="bg1"/>
                </a:solidFill>
              </a:rPr>
              <a:t>with familial </a:t>
            </a:r>
            <a:r>
              <a:rPr lang="en-US" dirty="0" err="1">
                <a:solidFill>
                  <a:schemeClr val="bg1"/>
                </a:solidFill>
              </a:rPr>
              <a:t>pheochromocytomas</a:t>
            </a:r>
            <a:r>
              <a:rPr lang="en-US" dirty="0">
                <a:solidFill>
                  <a:schemeClr val="bg1"/>
                </a:solidFill>
              </a:rPr>
              <a:t> (</a:t>
            </a:r>
            <a:r>
              <a:rPr lang="en-US" dirty="0" smtClean="0">
                <a:solidFill>
                  <a:schemeClr val="bg1"/>
                </a:solidFill>
              </a:rPr>
              <a:t>eg,MEN2, VHL) </a:t>
            </a:r>
            <a:r>
              <a:rPr lang="en-US" dirty="0">
                <a:solidFill>
                  <a:schemeClr val="bg1"/>
                </a:solidFill>
              </a:rPr>
              <a:t>have a high incidence of bilateral disease. </a:t>
            </a:r>
            <a:endParaRPr lang="en-US" dirty="0" smtClean="0">
              <a:solidFill>
                <a:schemeClr val="bg1"/>
              </a:solidFill>
            </a:endParaRPr>
          </a:p>
          <a:p>
            <a:endParaRPr lang="en-US" dirty="0">
              <a:solidFill>
                <a:schemeClr val="bg1"/>
              </a:solidFill>
            </a:endParaRPr>
          </a:p>
          <a:p>
            <a:r>
              <a:rPr lang="en-US" b="1" dirty="0" smtClean="0">
                <a:solidFill>
                  <a:srgbClr val="FFFF00"/>
                </a:solidFill>
              </a:rPr>
              <a:t>Cortical-sparing </a:t>
            </a:r>
            <a:r>
              <a:rPr lang="en-US" b="1" dirty="0">
                <a:solidFill>
                  <a:srgbClr val="FFFF00"/>
                </a:solidFill>
              </a:rPr>
              <a:t>bilateral </a:t>
            </a:r>
            <a:r>
              <a:rPr lang="en-US" b="1" dirty="0" err="1">
                <a:solidFill>
                  <a:srgbClr val="FFFF00"/>
                </a:solidFill>
              </a:rPr>
              <a:t>adrenalectomy</a:t>
            </a:r>
            <a:r>
              <a:rPr lang="en-US" b="1" dirty="0">
                <a:solidFill>
                  <a:srgbClr val="FFFF00"/>
                </a:solidFill>
              </a:rPr>
              <a:t> </a:t>
            </a:r>
            <a:r>
              <a:rPr lang="en-US" dirty="0">
                <a:solidFill>
                  <a:schemeClr val="bg1"/>
                </a:solidFill>
              </a:rPr>
              <a:t>(partial </a:t>
            </a:r>
            <a:r>
              <a:rPr lang="en-US" dirty="0" err="1">
                <a:solidFill>
                  <a:schemeClr val="bg1"/>
                </a:solidFill>
              </a:rPr>
              <a:t>adrenalectomy</a:t>
            </a:r>
            <a:r>
              <a:rPr lang="en-US" dirty="0">
                <a:solidFill>
                  <a:schemeClr val="bg1"/>
                </a:solidFill>
              </a:rPr>
              <a:t>) may be considered for some patients with bilateral </a:t>
            </a:r>
            <a:r>
              <a:rPr lang="en-US" dirty="0" err="1">
                <a:solidFill>
                  <a:schemeClr val="bg1"/>
                </a:solidFill>
              </a:rPr>
              <a:t>pheochromocytomas</a:t>
            </a:r>
            <a:r>
              <a:rPr lang="en-US" dirty="0">
                <a:solidFill>
                  <a:schemeClr val="bg1"/>
                </a:solidFill>
              </a:rPr>
              <a:t> to prevent permanent glucocorticoid deficiency because some types of familial </a:t>
            </a:r>
            <a:r>
              <a:rPr lang="en-US" dirty="0" err="1">
                <a:solidFill>
                  <a:schemeClr val="bg1"/>
                </a:solidFill>
              </a:rPr>
              <a:t>pheochromocytomas</a:t>
            </a:r>
            <a:r>
              <a:rPr lang="en-US" dirty="0">
                <a:solidFill>
                  <a:schemeClr val="bg1"/>
                </a:solidFill>
              </a:rPr>
              <a:t> have less metastatic potential </a:t>
            </a:r>
            <a:r>
              <a:rPr lang="en-US" dirty="0" smtClean="0">
                <a:solidFill>
                  <a:schemeClr val="bg1"/>
                </a:solidFill>
              </a:rPr>
              <a:t>. </a:t>
            </a:r>
          </a:p>
          <a:p>
            <a:endParaRPr lang="en-US" dirty="0">
              <a:solidFill>
                <a:schemeClr val="bg1"/>
              </a:solidFill>
            </a:endParaRPr>
          </a:p>
          <a:p>
            <a:r>
              <a:rPr lang="en-US" dirty="0" smtClean="0">
                <a:solidFill>
                  <a:schemeClr val="bg1"/>
                </a:solidFill>
              </a:rPr>
              <a:t>The </a:t>
            </a:r>
            <a:r>
              <a:rPr lang="en-US" dirty="0">
                <a:solidFill>
                  <a:schemeClr val="bg1"/>
                </a:solidFill>
              </a:rPr>
              <a:t>management of patients with MEN2 and VHL differs as follows:</a:t>
            </a:r>
          </a:p>
          <a:p>
            <a:endParaRPr lang="en-US" dirty="0">
              <a:solidFill>
                <a:schemeClr val="bg1"/>
              </a:solidFill>
            </a:endParaRPr>
          </a:p>
        </p:txBody>
      </p:sp>
    </p:spTree>
    <p:extLst>
      <p:ext uri="{BB962C8B-B14F-4D97-AF65-F5344CB8AC3E}">
        <p14:creationId xmlns:p14="http://schemas.microsoft.com/office/powerpoint/2010/main" val="2681536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850" y="1008509"/>
            <a:ext cx="10934164" cy="5078313"/>
          </a:xfrm>
          <a:prstGeom prst="rect">
            <a:avLst/>
          </a:prstGeom>
        </p:spPr>
        <p:txBody>
          <a:bodyPr wrap="square">
            <a:spAutoFit/>
          </a:bodyPr>
          <a:lstStyle/>
          <a:p>
            <a:r>
              <a:rPr lang="en-US" dirty="0">
                <a:solidFill>
                  <a:schemeClr val="bg1"/>
                </a:solidFill>
              </a:rPr>
              <a:t>Patients with MEN2 have bilateral disease in 30 percent of cases and contralateral disease develops in 50 percent of the MEN2 patients with unilateral disease within 10 </a:t>
            </a:r>
            <a:r>
              <a:rPr lang="en-US" dirty="0" smtClean="0">
                <a:solidFill>
                  <a:schemeClr val="bg1"/>
                </a:solidFill>
              </a:rPr>
              <a:t>years.</a:t>
            </a:r>
          </a:p>
          <a:p>
            <a:endParaRPr lang="en-US" dirty="0">
              <a:solidFill>
                <a:schemeClr val="bg1"/>
              </a:solidFill>
            </a:endParaRPr>
          </a:p>
          <a:p>
            <a:r>
              <a:rPr lang="en-US" dirty="0" smtClean="0">
                <a:solidFill>
                  <a:schemeClr val="bg1"/>
                </a:solidFill>
              </a:rPr>
              <a:t>For </a:t>
            </a:r>
            <a:r>
              <a:rPr lang="en-US" dirty="0">
                <a:solidFill>
                  <a:schemeClr val="bg1"/>
                </a:solidFill>
              </a:rPr>
              <a:t>these reasons, when bilateral adrenal </a:t>
            </a:r>
            <a:r>
              <a:rPr lang="en-US" dirty="0" err="1">
                <a:solidFill>
                  <a:schemeClr val="bg1"/>
                </a:solidFill>
              </a:rPr>
              <a:t>pheochromocytomas</a:t>
            </a:r>
            <a:r>
              <a:rPr lang="en-US" dirty="0">
                <a:solidFill>
                  <a:schemeClr val="bg1"/>
                </a:solidFill>
              </a:rPr>
              <a:t> are present, </a:t>
            </a:r>
            <a:r>
              <a:rPr lang="en-US" b="1" dirty="0">
                <a:solidFill>
                  <a:srgbClr val="FFFF00"/>
                </a:solidFill>
              </a:rPr>
              <a:t>complete bilateral </a:t>
            </a:r>
            <a:r>
              <a:rPr lang="en-US" b="1" dirty="0" err="1">
                <a:solidFill>
                  <a:srgbClr val="FFFF00"/>
                </a:solidFill>
              </a:rPr>
              <a:t>adrenalectomy</a:t>
            </a:r>
            <a:r>
              <a:rPr lang="en-US" b="1" dirty="0">
                <a:solidFill>
                  <a:srgbClr val="FFFF00"/>
                </a:solidFill>
              </a:rPr>
              <a:t> is recommended for MEN2 patients</a:t>
            </a:r>
            <a:r>
              <a:rPr lang="en-US" dirty="0">
                <a:solidFill>
                  <a:schemeClr val="bg1"/>
                </a:solidFill>
              </a:rPr>
              <a:t>. </a:t>
            </a:r>
            <a:endParaRPr lang="en-US" dirty="0" smtClean="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r>
              <a:rPr lang="en-US" dirty="0" smtClean="0">
                <a:solidFill>
                  <a:schemeClr val="bg1"/>
                </a:solidFill>
              </a:rPr>
              <a:t>Patients </a:t>
            </a:r>
            <a:r>
              <a:rPr lang="en-US" dirty="0">
                <a:solidFill>
                  <a:schemeClr val="bg1"/>
                </a:solidFill>
              </a:rPr>
              <a:t>with some forms of </a:t>
            </a:r>
            <a:r>
              <a:rPr lang="en-US" b="1" dirty="0">
                <a:solidFill>
                  <a:srgbClr val="33CC33"/>
                </a:solidFill>
              </a:rPr>
              <a:t>VHL</a:t>
            </a:r>
            <a:r>
              <a:rPr lang="en-US" dirty="0">
                <a:solidFill>
                  <a:schemeClr val="bg1"/>
                </a:solidFill>
              </a:rPr>
              <a:t> have less diffuse medullary disease and </a:t>
            </a:r>
            <a:r>
              <a:rPr lang="en-US" b="1" dirty="0">
                <a:solidFill>
                  <a:srgbClr val="33CC33"/>
                </a:solidFill>
              </a:rPr>
              <a:t>cortical-sparing bilateral </a:t>
            </a:r>
            <a:r>
              <a:rPr lang="en-US" b="1" dirty="0" err="1">
                <a:solidFill>
                  <a:srgbClr val="33CC33"/>
                </a:solidFill>
              </a:rPr>
              <a:t>adrenalectomy</a:t>
            </a:r>
            <a:r>
              <a:rPr lang="en-US" b="1" dirty="0">
                <a:solidFill>
                  <a:srgbClr val="33CC33"/>
                </a:solidFill>
              </a:rPr>
              <a:t> is an option</a:t>
            </a:r>
            <a:r>
              <a:rPr lang="en-US" dirty="0">
                <a:solidFill>
                  <a:schemeClr val="bg1"/>
                </a:solidFill>
              </a:rPr>
              <a:t> for these patients when bilateral disease is evident on imaging </a:t>
            </a:r>
            <a:r>
              <a:rPr lang="en-US" dirty="0" smtClean="0">
                <a:solidFill>
                  <a:schemeClr val="bg1"/>
                </a:solidFill>
              </a:rPr>
              <a:t>.</a:t>
            </a:r>
          </a:p>
          <a:p>
            <a:endParaRPr lang="en-US" dirty="0">
              <a:solidFill>
                <a:schemeClr val="bg1"/>
              </a:solidFill>
            </a:endParaRPr>
          </a:p>
          <a:p>
            <a:r>
              <a:rPr lang="en-US" dirty="0" smtClean="0">
                <a:solidFill>
                  <a:schemeClr val="bg1"/>
                </a:solidFill>
              </a:rPr>
              <a:t>Some </a:t>
            </a:r>
            <a:r>
              <a:rPr lang="en-US" dirty="0">
                <a:solidFill>
                  <a:schemeClr val="bg1"/>
                </a:solidFill>
              </a:rPr>
              <a:t>variant forms of VHL (VHL type 2A) have high malignancy rates and cortical sparing </a:t>
            </a:r>
            <a:r>
              <a:rPr lang="en-US" dirty="0" err="1">
                <a:solidFill>
                  <a:schemeClr val="bg1"/>
                </a:solidFill>
              </a:rPr>
              <a:t>adrenalectomy</a:t>
            </a:r>
            <a:r>
              <a:rPr lang="en-US" dirty="0">
                <a:solidFill>
                  <a:schemeClr val="bg1"/>
                </a:solidFill>
              </a:rPr>
              <a:t> should be avoided in patients from these </a:t>
            </a:r>
            <a:r>
              <a:rPr lang="en-US" dirty="0" err="1">
                <a:solidFill>
                  <a:schemeClr val="bg1"/>
                </a:solidFill>
              </a:rPr>
              <a:t>kindreds</a:t>
            </a:r>
            <a:r>
              <a:rPr lang="en-US" dirty="0">
                <a:solidFill>
                  <a:schemeClr val="bg1"/>
                </a:solidFill>
              </a:rPr>
              <a:t> </a:t>
            </a:r>
            <a:r>
              <a:rPr lang="en-US" dirty="0" smtClean="0">
                <a:solidFill>
                  <a:schemeClr val="bg1"/>
                </a:solidFill>
              </a:rPr>
              <a:t>.</a:t>
            </a:r>
          </a:p>
          <a:p>
            <a:endParaRPr lang="en-US" dirty="0">
              <a:solidFill>
                <a:schemeClr val="bg1"/>
              </a:solidFill>
            </a:endParaRPr>
          </a:p>
          <a:p>
            <a:endParaRPr lang="en-US" dirty="0" smtClean="0">
              <a:solidFill>
                <a:schemeClr val="bg1"/>
              </a:solidFill>
            </a:endParaRPr>
          </a:p>
          <a:p>
            <a:r>
              <a:rPr lang="en-US" dirty="0" smtClean="0">
                <a:solidFill>
                  <a:schemeClr val="bg1"/>
                </a:solidFill>
              </a:rPr>
              <a:t> </a:t>
            </a:r>
            <a:r>
              <a:rPr lang="en-US" dirty="0">
                <a:solidFill>
                  <a:schemeClr val="bg1"/>
                </a:solidFill>
              </a:rPr>
              <a:t>Patients with VHL should be referred for genetic counseling and screening for specific mutations associated with these variants. </a:t>
            </a:r>
            <a:endParaRPr lang="en-US" dirty="0">
              <a:solidFill>
                <a:schemeClr val="bg1"/>
              </a:solidFill>
            </a:endParaRPr>
          </a:p>
        </p:txBody>
      </p:sp>
    </p:spTree>
    <p:extLst>
      <p:ext uri="{BB962C8B-B14F-4D97-AF65-F5344CB8AC3E}">
        <p14:creationId xmlns:p14="http://schemas.microsoft.com/office/powerpoint/2010/main" val="2011537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0235" y="232423"/>
            <a:ext cx="10506075" cy="2143125"/>
          </a:xfrm>
          <a:prstGeom prst="rect">
            <a:avLst/>
          </a:prstGeom>
        </p:spPr>
      </p:pic>
      <p:sp>
        <p:nvSpPr>
          <p:cNvPr id="3" name="Rectangle 2"/>
          <p:cNvSpPr/>
          <p:nvPr/>
        </p:nvSpPr>
        <p:spPr>
          <a:xfrm>
            <a:off x="920235" y="2648532"/>
            <a:ext cx="9833624" cy="1477328"/>
          </a:xfrm>
          <a:prstGeom prst="rect">
            <a:avLst/>
          </a:prstGeom>
        </p:spPr>
        <p:txBody>
          <a:bodyPr wrap="square">
            <a:spAutoFit/>
          </a:bodyPr>
          <a:lstStyle/>
          <a:p>
            <a:r>
              <a:rPr lang="en-US" dirty="0">
                <a:solidFill>
                  <a:schemeClr val="bg1"/>
                </a:solidFill>
              </a:rPr>
              <a:t>This was a retrospective observational study conducted </a:t>
            </a:r>
            <a:r>
              <a:rPr lang="en-US" dirty="0" smtClean="0">
                <a:solidFill>
                  <a:schemeClr val="bg1"/>
                </a:solidFill>
              </a:rPr>
              <a:t>in nine </a:t>
            </a:r>
            <a:r>
              <a:rPr lang="en-US" dirty="0">
                <a:solidFill>
                  <a:schemeClr val="bg1"/>
                </a:solidFill>
              </a:rPr>
              <a:t>university hospital endocrine surgery departments </a:t>
            </a:r>
            <a:r>
              <a:rPr lang="en-US" dirty="0" smtClean="0">
                <a:solidFill>
                  <a:schemeClr val="bg1"/>
                </a:solidFill>
              </a:rPr>
              <a:t>in France </a:t>
            </a:r>
            <a:r>
              <a:rPr lang="en-US" dirty="0">
                <a:solidFill>
                  <a:schemeClr val="bg1"/>
                </a:solidFill>
              </a:rPr>
              <a:t>and </a:t>
            </a:r>
            <a:r>
              <a:rPr lang="en-US" dirty="0" smtClean="0">
                <a:solidFill>
                  <a:schemeClr val="bg1"/>
                </a:solidFill>
              </a:rPr>
              <a:t>Belgium.</a:t>
            </a:r>
          </a:p>
          <a:p>
            <a:endParaRPr lang="en-US" dirty="0">
              <a:solidFill>
                <a:schemeClr val="bg1"/>
              </a:solidFill>
            </a:endParaRPr>
          </a:p>
          <a:p>
            <a:r>
              <a:rPr lang="en-US" dirty="0" smtClean="0">
                <a:solidFill>
                  <a:schemeClr val="bg1"/>
                </a:solidFill>
              </a:rPr>
              <a:t>Inclusion </a:t>
            </a:r>
            <a:r>
              <a:rPr lang="en-US" dirty="0">
                <a:solidFill>
                  <a:schemeClr val="bg1"/>
                </a:solidFill>
              </a:rPr>
              <a:t>was based upon abnormal </a:t>
            </a:r>
            <a:r>
              <a:rPr lang="en-US" dirty="0" smtClean="0">
                <a:solidFill>
                  <a:schemeClr val="bg1"/>
                </a:solidFill>
              </a:rPr>
              <a:t>preoperative hormone </a:t>
            </a:r>
            <a:r>
              <a:rPr lang="en-US" dirty="0">
                <a:solidFill>
                  <a:schemeClr val="bg1"/>
                </a:solidFill>
              </a:rPr>
              <a:t>tests in patients with </a:t>
            </a:r>
            <a:r>
              <a:rPr lang="en-US" dirty="0" err="1" smtClean="0">
                <a:solidFill>
                  <a:schemeClr val="bg1"/>
                </a:solidFill>
              </a:rPr>
              <a:t>pheochromocytoma</a:t>
            </a:r>
            <a:r>
              <a:rPr lang="en-US" dirty="0" smtClean="0">
                <a:solidFill>
                  <a:schemeClr val="bg1"/>
                </a:solidFill>
              </a:rPr>
              <a:t> that </a:t>
            </a:r>
            <a:r>
              <a:rPr lang="en-US" dirty="0">
                <a:solidFill>
                  <a:schemeClr val="bg1"/>
                </a:solidFill>
              </a:rPr>
              <a:t>normalized after removal of the tumor.</a:t>
            </a:r>
          </a:p>
        </p:txBody>
      </p:sp>
      <p:sp>
        <p:nvSpPr>
          <p:cNvPr id="4" name="Rectangle 3"/>
          <p:cNvSpPr/>
          <p:nvPr/>
        </p:nvSpPr>
        <p:spPr>
          <a:xfrm>
            <a:off x="920234" y="4313312"/>
            <a:ext cx="10506075" cy="984885"/>
          </a:xfrm>
          <a:prstGeom prst="rect">
            <a:avLst/>
          </a:prstGeom>
        </p:spPr>
        <p:txBody>
          <a:bodyPr wrap="square">
            <a:spAutoFit/>
          </a:bodyPr>
          <a:lstStyle/>
          <a:p>
            <a:r>
              <a:rPr lang="en-US" sz="2000" b="1" dirty="0">
                <a:solidFill>
                  <a:srgbClr val="FFFF00"/>
                </a:solidFill>
              </a:rPr>
              <a:t>Results</a:t>
            </a:r>
            <a:endParaRPr lang="en-US" b="1" dirty="0">
              <a:solidFill>
                <a:srgbClr val="FFFF00"/>
              </a:solidFill>
            </a:endParaRPr>
          </a:p>
          <a:p>
            <a:r>
              <a:rPr lang="en-US" dirty="0">
                <a:solidFill>
                  <a:schemeClr val="bg1"/>
                </a:solidFill>
              </a:rPr>
              <a:t>Nine university hospitals contributed 16 patients during </a:t>
            </a:r>
            <a:r>
              <a:rPr lang="en-US" dirty="0" smtClean="0">
                <a:solidFill>
                  <a:schemeClr val="bg1"/>
                </a:solidFill>
              </a:rPr>
              <a:t>a 30 </a:t>
            </a:r>
            <a:r>
              <a:rPr lang="en-US" dirty="0">
                <a:solidFill>
                  <a:schemeClr val="bg1"/>
                </a:solidFill>
              </a:rPr>
              <a:t>years period covering October 1978 to January 2009</a:t>
            </a:r>
            <a:r>
              <a:rPr lang="en-US" dirty="0" smtClean="0">
                <a:solidFill>
                  <a:schemeClr val="bg1"/>
                </a:solidFill>
              </a:rPr>
              <a:t>, corresponding </a:t>
            </a:r>
            <a:r>
              <a:rPr lang="en-US" dirty="0">
                <a:solidFill>
                  <a:schemeClr val="bg1"/>
                </a:solidFill>
              </a:rPr>
              <a:t>to </a:t>
            </a:r>
            <a:r>
              <a:rPr lang="en-US" sz="2000" b="1" dirty="0">
                <a:solidFill>
                  <a:srgbClr val="FFFF00"/>
                </a:solidFill>
              </a:rPr>
              <a:t>1%</a:t>
            </a:r>
            <a:r>
              <a:rPr lang="en-US" dirty="0">
                <a:solidFill>
                  <a:schemeClr val="bg1"/>
                </a:solidFill>
              </a:rPr>
              <a:t> of all </a:t>
            </a:r>
            <a:r>
              <a:rPr lang="en-US" dirty="0" err="1">
                <a:solidFill>
                  <a:schemeClr val="bg1"/>
                </a:solidFill>
              </a:rPr>
              <a:t>pheochromocytoma</a:t>
            </a:r>
            <a:r>
              <a:rPr lang="en-US" dirty="0">
                <a:solidFill>
                  <a:schemeClr val="bg1"/>
                </a:solidFill>
              </a:rPr>
              <a:t> operated </a:t>
            </a:r>
            <a:r>
              <a:rPr lang="en-US" dirty="0" smtClean="0">
                <a:solidFill>
                  <a:schemeClr val="bg1"/>
                </a:solidFill>
              </a:rPr>
              <a:t>on during </a:t>
            </a:r>
            <a:r>
              <a:rPr lang="en-US" dirty="0">
                <a:solidFill>
                  <a:schemeClr val="bg1"/>
                </a:solidFill>
              </a:rPr>
              <a:t>this period.</a:t>
            </a:r>
          </a:p>
        </p:txBody>
      </p:sp>
      <p:sp>
        <p:nvSpPr>
          <p:cNvPr id="5" name="Rectangle 4"/>
          <p:cNvSpPr/>
          <p:nvPr/>
        </p:nvSpPr>
        <p:spPr>
          <a:xfrm>
            <a:off x="920234" y="5485649"/>
            <a:ext cx="4137351" cy="369332"/>
          </a:xfrm>
          <a:prstGeom prst="rect">
            <a:avLst/>
          </a:prstGeom>
        </p:spPr>
        <p:txBody>
          <a:bodyPr wrap="none">
            <a:spAutoFit/>
          </a:bodyPr>
          <a:lstStyle/>
          <a:p>
            <a:r>
              <a:rPr lang="en-US" dirty="0">
                <a:solidFill>
                  <a:schemeClr val="bg1"/>
                </a:solidFill>
              </a:rPr>
              <a:t>Median age was 50.5 (range 31–89) years;</a:t>
            </a:r>
          </a:p>
        </p:txBody>
      </p:sp>
    </p:spTree>
    <p:extLst>
      <p:ext uri="{BB962C8B-B14F-4D97-AF65-F5344CB8AC3E}">
        <p14:creationId xmlns:p14="http://schemas.microsoft.com/office/powerpoint/2010/main" val="1079949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4924" y="432180"/>
            <a:ext cx="10639425" cy="4448175"/>
          </a:xfrm>
          <a:prstGeom prst="rect">
            <a:avLst/>
          </a:prstGeom>
        </p:spPr>
      </p:pic>
    </p:spTree>
    <p:extLst>
      <p:ext uri="{BB962C8B-B14F-4D97-AF65-F5344CB8AC3E}">
        <p14:creationId xmlns:p14="http://schemas.microsoft.com/office/powerpoint/2010/main" val="3497234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858" y="335454"/>
            <a:ext cx="11451749" cy="4275183"/>
          </a:xfrm>
          <a:prstGeom prst="rect">
            <a:avLst/>
          </a:prstGeom>
        </p:spPr>
      </p:pic>
      <p:sp>
        <p:nvSpPr>
          <p:cNvPr id="3" name="Rectangle 2"/>
          <p:cNvSpPr/>
          <p:nvPr/>
        </p:nvSpPr>
        <p:spPr>
          <a:xfrm>
            <a:off x="183858" y="4850612"/>
            <a:ext cx="10384666" cy="1754326"/>
          </a:xfrm>
          <a:prstGeom prst="rect">
            <a:avLst/>
          </a:prstGeom>
        </p:spPr>
        <p:txBody>
          <a:bodyPr wrap="square">
            <a:spAutoFit/>
          </a:bodyPr>
          <a:lstStyle/>
          <a:p>
            <a:r>
              <a:rPr lang="en-US" b="1" dirty="0">
                <a:solidFill>
                  <a:srgbClr val="FFFF00"/>
                </a:solidFill>
              </a:rPr>
              <a:t>Conclusions</a:t>
            </a:r>
            <a:r>
              <a:rPr lang="en-US" dirty="0">
                <a:solidFill>
                  <a:srgbClr val="FFFF00"/>
                </a:solidFill>
              </a:rPr>
              <a:t> </a:t>
            </a:r>
            <a:r>
              <a:rPr lang="en-US" dirty="0">
                <a:solidFill>
                  <a:schemeClr val="bg1"/>
                </a:solidFill>
              </a:rPr>
              <a:t>Most </a:t>
            </a:r>
            <a:r>
              <a:rPr lang="en-US" dirty="0" err="1">
                <a:solidFill>
                  <a:schemeClr val="bg1"/>
                </a:solidFill>
              </a:rPr>
              <a:t>pheochromocytomas</a:t>
            </a:r>
            <a:r>
              <a:rPr lang="en-US" dirty="0">
                <a:solidFill>
                  <a:schemeClr val="bg1"/>
                </a:solidFill>
              </a:rPr>
              <a:t> with </a:t>
            </a:r>
            <a:r>
              <a:rPr lang="en-US" dirty="0" smtClean="0">
                <a:solidFill>
                  <a:schemeClr val="bg1"/>
                </a:solidFill>
              </a:rPr>
              <a:t>ectopic secretion </a:t>
            </a:r>
            <a:r>
              <a:rPr lang="en-US" dirty="0">
                <a:solidFill>
                  <a:schemeClr val="bg1"/>
                </a:solidFill>
              </a:rPr>
              <a:t>are </a:t>
            </a:r>
            <a:r>
              <a:rPr lang="en-US" b="1" dirty="0">
                <a:solidFill>
                  <a:srgbClr val="33CC33"/>
                </a:solidFill>
              </a:rPr>
              <a:t>neither malignant nor familial</a:t>
            </a:r>
            <a:r>
              <a:rPr lang="en-US" dirty="0">
                <a:solidFill>
                  <a:schemeClr val="bg1"/>
                </a:solidFill>
              </a:rPr>
              <a:t>. </a:t>
            </a:r>
            <a:endParaRPr lang="en-US" dirty="0" smtClean="0">
              <a:solidFill>
                <a:schemeClr val="bg1"/>
              </a:solidFill>
            </a:endParaRPr>
          </a:p>
          <a:p>
            <a:endParaRPr lang="en-US" dirty="0" smtClean="0">
              <a:solidFill>
                <a:schemeClr val="bg1"/>
              </a:solidFill>
            </a:endParaRPr>
          </a:p>
          <a:p>
            <a:r>
              <a:rPr lang="en-US" dirty="0" smtClean="0">
                <a:solidFill>
                  <a:schemeClr val="bg1"/>
                </a:solidFill>
              </a:rPr>
              <a:t>Most ectopic hormone-secreting </a:t>
            </a:r>
            <a:r>
              <a:rPr lang="en-US" dirty="0" err="1">
                <a:solidFill>
                  <a:schemeClr val="bg1"/>
                </a:solidFill>
              </a:rPr>
              <a:t>pheochromocytoma</a:t>
            </a:r>
            <a:r>
              <a:rPr lang="en-US" dirty="0">
                <a:solidFill>
                  <a:schemeClr val="bg1"/>
                </a:solidFill>
              </a:rPr>
              <a:t> cause </a:t>
            </a:r>
            <a:r>
              <a:rPr lang="en-US" b="1" dirty="0" err="1">
                <a:solidFill>
                  <a:srgbClr val="33CC33"/>
                </a:solidFill>
              </a:rPr>
              <a:t>hypercortisolemia</a:t>
            </a:r>
            <a:r>
              <a:rPr lang="en-US" dirty="0">
                <a:solidFill>
                  <a:schemeClr val="bg1"/>
                </a:solidFill>
              </a:rPr>
              <a:t>.</a:t>
            </a:r>
          </a:p>
          <a:p>
            <a:endParaRPr lang="en-US" dirty="0" smtClean="0">
              <a:solidFill>
                <a:schemeClr val="bg1"/>
              </a:solidFill>
            </a:endParaRPr>
          </a:p>
          <a:p>
            <a:r>
              <a:rPr lang="en-US" dirty="0" smtClean="0">
                <a:solidFill>
                  <a:schemeClr val="bg1"/>
                </a:solidFill>
              </a:rPr>
              <a:t>Patients </a:t>
            </a:r>
            <a:r>
              <a:rPr lang="en-US" dirty="0">
                <a:solidFill>
                  <a:schemeClr val="bg1"/>
                </a:solidFill>
              </a:rPr>
              <a:t>with a </a:t>
            </a:r>
            <a:r>
              <a:rPr lang="en-US" dirty="0" err="1">
                <a:solidFill>
                  <a:schemeClr val="bg1"/>
                </a:solidFill>
              </a:rPr>
              <a:t>pheochromocytoma</a:t>
            </a:r>
            <a:r>
              <a:rPr lang="en-US" dirty="0">
                <a:solidFill>
                  <a:schemeClr val="bg1"/>
                </a:solidFill>
              </a:rPr>
              <a:t> should </a:t>
            </a:r>
            <a:r>
              <a:rPr lang="en-US" dirty="0" smtClean="0">
                <a:solidFill>
                  <a:schemeClr val="bg1"/>
                </a:solidFill>
              </a:rPr>
              <a:t>be worked </a:t>
            </a:r>
            <a:r>
              <a:rPr lang="en-US" dirty="0">
                <a:solidFill>
                  <a:schemeClr val="bg1"/>
                </a:solidFill>
              </a:rPr>
              <a:t>up for ectopic hormones, because removal of the</a:t>
            </a:r>
          </a:p>
          <a:p>
            <a:r>
              <a:rPr lang="en-US" dirty="0" err="1">
                <a:solidFill>
                  <a:schemeClr val="bg1"/>
                </a:solidFill>
              </a:rPr>
              <a:t>pheochromocytoma</a:t>
            </a:r>
            <a:r>
              <a:rPr lang="en-US" dirty="0">
                <a:solidFill>
                  <a:schemeClr val="bg1"/>
                </a:solidFill>
              </a:rPr>
              <a:t> resolves those symptoms</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545122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6448" y="1129652"/>
            <a:ext cx="10467902" cy="3751441"/>
          </a:xfrm>
          <a:prstGeom prst="rect">
            <a:avLst/>
          </a:prstGeom>
        </p:spPr>
      </p:pic>
    </p:spTree>
    <p:extLst>
      <p:ext uri="{BB962C8B-B14F-4D97-AF65-F5344CB8AC3E}">
        <p14:creationId xmlns:p14="http://schemas.microsoft.com/office/powerpoint/2010/main" val="1689334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05763" y="246734"/>
            <a:ext cx="7334452" cy="2313830"/>
            <a:chOff x="2105763" y="246734"/>
            <a:chExt cx="7334452" cy="2313830"/>
          </a:xfrm>
        </p:grpSpPr>
        <p:pic>
          <p:nvPicPr>
            <p:cNvPr id="2" name="Picture 1"/>
            <p:cNvPicPr>
              <a:picLocks noChangeAspect="1"/>
            </p:cNvPicPr>
            <p:nvPr/>
          </p:nvPicPr>
          <p:blipFill>
            <a:blip r:embed="rId2"/>
            <a:stretch>
              <a:fillRect/>
            </a:stretch>
          </p:blipFill>
          <p:spPr>
            <a:xfrm>
              <a:off x="2105763" y="246734"/>
              <a:ext cx="7334452" cy="1868554"/>
            </a:xfrm>
            <a:prstGeom prst="rect">
              <a:avLst/>
            </a:prstGeom>
          </p:spPr>
        </p:pic>
        <p:pic>
          <p:nvPicPr>
            <p:cNvPr id="3" name="Picture 2"/>
            <p:cNvPicPr>
              <a:picLocks noChangeAspect="1"/>
            </p:cNvPicPr>
            <p:nvPr/>
          </p:nvPicPr>
          <p:blipFill>
            <a:blip r:embed="rId3"/>
            <a:stretch>
              <a:fillRect/>
            </a:stretch>
          </p:blipFill>
          <p:spPr>
            <a:xfrm>
              <a:off x="2105763" y="2115288"/>
              <a:ext cx="7334452" cy="445276"/>
            </a:xfrm>
            <a:prstGeom prst="rect">
              <a:avLst/>
            </a:prstGeom>
          </p:spPr>
        </p:pic>
      </p:grpSp>
      <p:sp>
        <p:nvSpPr>
          <p:cNvPr id="5" name="Rectangle 4"/>
          <p:cNvSpPr/>
          <p:nvPr/>
        </p:nvSpPr>
        <p:spPr>
          <a:xfrm>
            <a:off x="407830" y="2683794"/>
            <a:ext cx="10745273" cy="1200329"/>
          </a:xfrm>
          <a:prstGeom prst="rect">
            <a:avLst/>
          </a:prstGeom>
        </p:spPr>
        <p:txBody>
          <a:bodyPr wrap="square">
            <a:spAutoFit/>
          </a:bodyPr>
          <a:lstStyle/>
          <a:p>
            <a:r>
              <a:rPr lang="en-US" dirty="0">
                <a:solidFill>
                  <a:schemeClr val="bg1"/>
                </a:solidFill>
              </a:rPr>
              <a:t>A total of 154 consecutive patients with PC (n = 137) or abdominal PG (</a:t>
            </a:r>
            <a:r>
              <a:rPr lang="en-US" dirty="0" smtClean="0">
                <a:solidFill>
                  <a:schemeClr val="bg1"/>
                </a:solidFill>
              </a:rPr>
              <a:t>n = </a:t>
            </a:r>
            <a:r>
              <a:rPr lang="en-US" dirty="0">
                <a:solidFill>
                  <a:schemeClr val="bg1"/>
                </a:solidFill>
              </a:rPr>
              <a:t>17) were treated at our unit (the only referral center for western Sweden</a:t>
            </a:r>
            <a:r>
              <a:rPr lang="en-US" dirty="0" smtClean="0">
                <a:solidFill>
                  <a:schemeClr val="bg1"/>
                </a:solidFill>
              </a:rPr>
              <a:t>;</a:t>
            </a:r>
          </a:p>
          <a:p>
            <a:endParaRPr lang="en-US" dirty="0">
              <a:solidFill>
                <a:schemeClr val="bg1"/>
              </a:solidFill>
            </a:endParaRPr>
          </a:p>
          <a:p>
            <a:r>
              <a:rPr lang="en-US" dirty="0">
                <a:solidFill>
                  <a:schemeClr val="bg1"/>
                </a:solidFill>
              </a:rPr>
              <a:t>population 1.6 million) between 1950 and 2004 (85 females and 69 males</a:t>
            </a:r>
            <a:r>
              <a:rPr lang="en-US" dirty="0" smtClean="0">
                <a:solidFill>
                  <a:schemeClr val="bg1"/>
                </a:solidFill>
              </a:rPr>
              <a:t>, mean </a:t>
            </a:r>
            <a:r>
              <a:rPr lang="en-US" dirty="0">
                <a:solidFill>
                  <a:schemeClr val="bg1"/>
                </a:solidFill>
              </a:rPr>
              <a:t>age 51 years).</a:t>
            </a:r>
          </a:p>
        </p:txBody>
      </p:sp>
    </p:spTree>
    <p:extLst>
      <p:ext uri="{BB962C8B-B14F-4D97-AF65-F5344CB8AC3E}">
        <p14:creationId xmlns:p14="http://schemas.microsoft.com/office/powerpoint/2010/main" val="3261925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542" y="180305"/>
            <a:ext cx="11815545" cy="5975798"/>
          </a:xfrm>
          <a:prstGeom prst="rect">
            <a:avLst/>
          </a:prstGeom>
        </p:spPr>
      </p:pic>
      <p:sp>
        <p:nvSpPr>
          <p:cNvPr id="3" name="Rectangle 2"/>
          <p:cNvSpPr/>
          <p:nvPr/>
        </p:nvSpPr>
        <p:spPr>
          <a:xfrm>
            <a:off x="1592686" y="6259134"/>
            <a:ext cx="8079347" cy="369332"/>
          </a:xfrm>
          <a:prstGeom prst="rect">
            <a:avLst/>
          </a:prstGeom>
        </p:spPr>
        <p:txBody>
          <a:bodyPr wrap="square">
            <a:spAutoFit/>
          </a:bodyPr>
          <a:lstStyle/>
          <a:p>
            <a:pPr algn="ctr"/>
            <a:r>
              <a:rPr lang="en-US" dirty="0">
                <a:solidFill>
                  <a:srgbClr val="FFFF00"/>
                </a:solidFill>
              </a:rPr>
              <a:t>Twelve patients in this series presented with, or developed, bilateral PC</a:t>
            </a:r>
          </a:p>
        </p:txBody>
      </p:sp>
    </p:spTree>
    <p:extLst>
      <p:ext uri="{BB962C8B-B14F-4D97-AF65-F5344CB8AC3E}">
        <p14:creationId xmlns:p14="http://schemas.microsoft.com/office/powerpoint/2010/main" val="15552001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3824" y="240606"/>
            <a:ext cx="9896475" cy="2847975"/>
          </a:xfrm>
          <a:prstGeom prst="rect">
            <a:avLst/>
          </a:prstGeom>
        </p:spPr>
      </p:pic>
      <p:sp>
        <p:nvSpPr>
          <p:cNvPr id="3" name="Rectangle 2"/>
          <p:cNvSpPr/>
          <p:nvPr/>
        </p:nvSpPr>
        <p:spPr>
          <a:xfrm>
            <a:off x="626771" y="3405217"/>
            <a:ext cx="10623527" cy="646331"/>
          </a:xfrm>
          <a:prstGeom prst="rect">
            <a:avLst/>
          </a:prstGeom>
        </p:spPr>
        <p:txBody>
          <a:bodyPr wrap="square">
            <a:spAutoFit/>
          </a:bodyPr>
          <a:lstStyle/>
          <a:p>
            <a:r>
              <a:rPr lang="en-US" dirty="0">
                <a:solidFill>
                  <a:schemeClr val="bg1"/>
                </a:solidFill>
              </a:rPr>
              <a:t>We sequenced MAX in 1,694 patients with PCC or PGL (without mutations in other </a:t>
            </a:r>
            <a:r>
              <a:rPr lang="en-US" dirty="0" smtClean="0">
                <a:solidFill>
                  <a:schemeClr val="bg1"/>
                </a:solidFill>
              </a:rPr>
              <a:t>major susceptibility </a:t>
            </a:r>
            <a:r>
              <a:rPr lang="en-US" dirty="0">
                <a:solidFill>
                  <a:schemeClr val="bg1"/>
                </a:solidFill>
              </a:rPr>
              <a:t>genes) from 17 independent referral centers.</a:t>
            </a:r>
          </a:p>
        </p:txBody>
      </p:sp>
      <p:sp>
        <p:nvSpPr>
          <p:cNvPr id="4" name="Rectangle 3"/>
          <p:cNvSpPr/>
          <p:nvPr/>
        </p:nvSpPr>
        <p:spPr>
          <a:xfrm>
            <a:off x="626771" y="4368184"/>
            <a:ext cx="10719516" cy="646331"/>
          </a:xfrm>
          <a:prstGeom prst="rect">
            <a:avLst/>
          </a:prstGeom>
        </p:spPr>
        <p:txBody>
          <a:bodyPr wrap="square">
            <a:spAutoFit/>
          </a:bodyPr>
          <a:lstStyle/>
          <a:p>
            <a:r>
              <a:rPr lang="en-US" dirty="0" smtClean="0">
                <a:solidFill>
                  <a:schemeClr val="bg1"/>
                </a:solidFill>
              </a:rPr>
              <a:t>16 MAX </a:t>
            </a:r>
            <a:r>
              <a:rPr lang="en-US" dirty="0">
                <a:solidFill>
                  <a:schemeClr val="bg1"/>
                </a:solidFill>
              </a:rPr>
              <a:t>pathogenic mutations were identified in 23 index patients. All had </a:t>
            </a:r>
            <a:r>
              <a:rPr lang="en-US" dirty="0" smtClean="0">
                <a:solidFill>
                  <a:schemeClr val="bg1"/>
                </a:solidFill>
              </a:rPr>
              <a:t>adrenal tumors</a:t>
            </a:r>
            <a:r>
              <a:rPr lang="en-US" dirty="0">
                <a:solidFill>
                  <a:schemeClr val="bg1"/>
                </a:solidFill>
              </a:rPr>
              <a:t>, including </a:t>
            </a:r>
            <a:r>
              <a:rPr lang="en-US" b="1" dirty="0">
                <a:solidFill>
                  <a:schemeClr val="bg1"/>
                </a:solidFill>
              </a:rPr>
              <a:t>13 bilateral</a:t>
            </a:r>
            <a:r>
              <a:rPr lang="en-US" dirty="0">
                <a:solidFill>
                  <a:schemeClr val="bg1"/>
                </a:solidFill>
              </a:rPr>
              <a:t> or multiple PCCs within the same gland (P &lt; 0.001</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513975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51447"/>
          <a:stretch/>
        </p:blipFill>
        <p:spPr>
          <a:xfrm>
            <a:off x="98805" y="851816"/>
            <a:ext cx="5948366" cy="4273976"/>
          </a:xfrm>
          <a:prstGeom prst="rect">
            <a:avLst/>
          </a:prstGeom>
        </p:spPr>
      </p:pic>
      <p:pic>
        <p:nvPicPr>
          <p:cNvPr id="3" name="Picture 2"/>
          <p:cNvPicPr>
            <a:picLocks noChangeAspect="1"/>
          </p:cNvPicPr>
          <p:nvPr/>
        </p:nvPicPr>
        <p:blipFill rotWithShape="1">
          <a:blip r:embed="rId2"/>
          <a:srcRect t="47150"/>
          <a:stretch/>
        </p:blipFill>
        <p:spPr>
          <a:xfrm>
            <a:off x="6227002" y="851816"/>
            <a:ext cx="5492774" cy="4295873"/>
          </a:xfrm>
          <a:prstGeom prst="rect">
            <a:avLst/>
          </a:prstGeom>
        </p:spPr>
      </p:pic>
    </p:spTree>
    <p:extLst>
      <p:ext uri="{BB962C8B-B14F-4D97-AF65-F5344CB8AC3E}">
        <p14:creationId xmlns:p14="http://schemas.microsoft.com/office/powerpoint/2010/main" val="38907027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0731" y="363090"/>
            <a:ext cx="8800411" cy="1993744"/>
          </a:xfrm>
          <a:prstGeom prst="rect">
            <a:avLst/>
          </a:prstGeom>
        </p:spPr>
      </p:pic>
      <p:sp>
        <p:nvSpPr>
          <p:cNvPr id="4" name="Rectangle 3"/>
          <p:cNvSpPr/>
          <p:nvPr/>
        </p:nvSpPr>
        <p:spPr>
          <a:xfrm>
            <a:off x="588134" y="2545294"/>
            <a:ext cx="10822547" cy="1754326"/>
          </a:xfrm>
          <a:prstGeom prst="rect">
            <a:avLst/>
          </a:prstGeom>
        </p:spPr>
        <p:txBody>
          <a:bodyPr wrap="square">
            <a:spAutoFit/>
          </a:bodyPr>
          <a:lstStyle/>
          <a:p>
            <a:r>
              <a:rPr lang="en-US" dirty="0" smtClean="0">
                <a:solidFill>
                  <a:schemeClr val="bg1"/>
                </a:solidFill>
              </a:rPr>
              <a:t>A 6-year-old </a:t>
            </a:r>
            <a:r>
              <a:rPr lang="en-US" dirty="0">
                <a:solidFill>
                  <a:schemeClr val="bg1"/>
                </a:solidFill>
              </a:rPr>
              <a:t>girl who came to us with polyuria and polydipsia for evaluation of suspected diabetes insipidus. She gave a </a:t>
            </a:r>
            <a:r>
              <a:rPr lang="en-US" dirty="0" smtClean="0">
                <a:solidFill>
                  <a:schemeClr val="bg1"/>
                </a:solidFill>
              </a:rPr>
              <a:t>clear history </a:t>
            </a:r>
            <a:r>
              <a:rPr lang="en-US" dirty="0">
                <a:solidFill>
                  <a:schemeClr val="bg1"/>
                </a:solidFill>
              </a:rPr>
              <a:t>of increased sweating in the recent past. On clinical examination, she was noted to have high blood pressure.</a:t>
            </a:r>
          </a:p>
          <a:p>
            <a:endParaRPr lang="en-US" dirty="0" smtClean="0">
              <a:solidFill>
                <a:schemeClr val="bg1"/>
              </a:solidFill>
            </a:endParaRPr>
          </a:p>
          <a:p>
            <a:r>
              <a:rPr lang="en-US" dirty="0" smtClean="0">
                <a:solidFill>
                  <a:schemeClr val="bg1"/>
                </a:solidFill>
              </a:rPr>
              <a:t>Subsequent </a:t>
            </a:r>
            <a:r>
              <a:rPr lang="en-US" dirty="0">
                <a:solidFill>
                  <a:schemeClr val="bg1"/>
                </a:solidFill>
              </a:rPr>
              <a:t>investigations revealed a </a:t>
            </a:r>
            <a:r>
              <a:rPr lang="en-US" dirty="0" err="1" smtClean="0">
                <a:solidFill>
                  <a:schemeClr val="bg1"/>
                </a:solidFill>
              </a:rPr>
              <a:t>pheochromocytoma</a:t>
            </a:r>
            <a:r>
              <a:rPr lang="en-US" dirty="0">
                <a:solidFill>
                  <a:schemeClr val="bg1"/>
                </a:solidFill>
              </a:rPr>
              <a:t>. Her polyuria and hypertension resolved </a:t>
            </a:r>
            <a:r>
              <a:rPr lang="en-US" dirty="0" smtClean="0">
                <a:solidFill>
                  <a:schemeClr val="bg1"/>
                </a:solidFill>
              </a:rPr>
              <a:t>immediately </a:t>
            </a:r>
            <a:r>
              <a:rPr lang="en-US" dirty="0">
                <a:solidFill>
                  <a:schemeClr val="bg1"/>
                </a:solidFill>
              </a:rPr>
              <a:t>after </a:t>
            </a:r>
            <a:r>
              <a:rPr lang="en-US" dirty="0" smtClean="0">
                <a:solidFill>
                  <a:schemeClr val="bg1"/>
                </a:solidFill>
              </a:rPr>
              <a:t>the surgery</a:t>
            </a:r>
            <a:endParaRPr lang="en-US" dirty="0">
              <a:solidFill>
                <a:schemeClr val="bg1"/>
              </a:solidFill>
            </a:endParaRPr>
          </a:p>
        </p:txBody>
      </p:sp>
      <p:sp>
        <p:nvSpPr>
          <p:cNvPr id="5" name="Rectangle 4"/>
          <p:cNvSpPr/>
          <p:nvPr/>
        </p:nvSpPr>
        <p:spPr>
          <a:xfrm>
            <a:off x="588133" y="4488080"/>
            <a:ext cx="10822547" cy="2031325"/>
          </a:xfrm>
          <a:prstGeom prst="rect">
            <a:avLst/>
          </a:prstGeom>
        </p:spPr>
        <p:txBody>
          <a:bodyPr wrap="square">
            <a:spAutoFit/>
          </a:bodyPr>
          <a:lstStyle/>
          <a:p>
            <a:r>
              <a:rPr lang="en-US" dirty="0">
                <a:solidFill>
                  <a:srgbClr val="FFC000"/>
                </a:solidFill>
              </a:rPr>
              <a:t>Experiments have </a:t>
            </a:r>
            <a:r>
              <a:rPr lang="en-US" dirty="0" smtClean="0">
                <a:solidFill>
                  <a:srgbClr val="FFC000"/>
                </a:solidFill>
              </a:rPr>
              <a:t>revealed that </a:t>
            </a:r>
            <a:r>
              <a:rPr lang="en-US" dirty="0">
                <a:solidFill>
                  <a:srgbClr val="FFC000"/>
                </a:solidFill>
              </a:rPr>
              <a:t>noradrenaline-induced inhibition of ADH </a:t>
            </a:r>
            <a:r>
              <a:rPr lang="en-US" dirty="0" smtClean="0">
                <a:solidFill>
                  <a:srgbClr val="FFC000"/>
                </a:solidFill>
              </a:rPr>
              <a:t>release worked </a:t>
            </a:r>
            <a:r>
              <a:rPr lang="en-US" dirty="0">
                <a:solidFill>
                  <a:srgbClr val="FFC000"/>
                </a:solidFill>
              </a:rPr>
              <a:t>through a baroreceptor-mediated mechanism </a:t>
            </a:r>
            <a:r>
              <a:rPr lang="en-US" dirty="0" smtClean="0">
                <a:solidFill>
                  <a:srgbClr val="FFC000"/>
                </a:solidFill>
              </a:rPr>
              <a:t>.</a:t>
            </a:r>
            <a:endParaRPr lang="en-US" dirty="0">
              <a:solidFill>
                <a:srgbClr val="FFC000"/>
              </a:solidFill>
            </a:endParaRPr>
          </a:p>
          <a:p>
            <a:r>
              <a:rPr lang="en-US" dirty="0">
                <a:solidFill>
                  <a:srgbClr val="FFC000"/>
                </a:solidFill>
              </a:rPr>
              <a:t>This baroreceptor-mediated inhibition of ADH release </a:t>
            </a:r>
            <a:r>
              <a:rPr lang="en-US" dirty="0" smtClean="0">
                <a:solidFill>
                  <a:srgbClr val="FFC000"/>
                </a:solidFill>
              </a:rPr>
              <a:t>can be </a:t>
            </a:r>
            <a:r>
              <a:rPr lang="en-US" dirty="0">
                <a:solidFill>
                  <a:srgbClr val="FFC000"/>
                </a:solidFill>
              </a:rPr>
              <a:t>blocked with an a adrenergic antagonist, indicating</a:t>
            </a:r>
          </a:p>
          <a:p>
            <a:r>
              <a:rPr lang="en-US" dirty="0">
                <a:solidFill>
                  <a:srgbClr val="FFC000"/>
                </a:solidFill>
              </a:rPr>
              <a:t>that inhibition of ADH by noradrenaline acts </a:t>
            </a:r>
            <a:r>
              <a:rPr lang="en-US" dirty="0" smtClean="0">
                <a:solidFill>
                  <a:srgbClr val="FFC000"/>
                </a:solidFill>
              </a:rPr>
              <a:t>through a </a:t>
            </a:r>
            <a:r>
              <a:rPr lang="en-US" dirty="0">
                <a:solidFill>
                  <a:srgbClr val="FFC000"/>
                </a:solidFill>
              </a:rPr>
              <a:t>adrenergic receptors (9). Elevated blood pressure also</a:t>
            </a:r>
          </a:p>
          <a:p>
            <a:r>
              <a:rPr lang="en-US" dirty="0">
                <a:solidFill>
                  <a:srgbClr val="FFC000"/>
                </a:solidFill>
              </a:rPr>
              <a:t>inhibits ADH through peripheral baroreceptors </a:t>
            </a:r>
            <a:r>
              <a:rPr lang="en-US" dirty="0" smtClean="0">
                <a:solidFill>
                  <a:srgbClr val="FFC000"/>
                </a:solidFill>
              </a:rPr>
              <a:t>by increased </a:t>
            </a:r>
            <a:r>
              <a:rPr lang="en-US" dirty="0">
                <a:solidFill>
                  <a:srgbClr val="FFC000"/>
                </a:solidFill>
              </a:rPr>
              <a:t>sympathetic stimulation </a:t>
            </a:r>
            <a:r>
              <a:rPr lang="en-US" dirty="0" smtClean="0">
                <a:solidFill>
                  <a:srgbClr val="FFC000"/>
                </a:solidFill>
              </a:rPr>
              <a:t>. </a:t>
            </a:r>
            <a:r>
              <a:rPr lang="en-US" dirty="0">
                <a:solidFill>
                  <a:srgbClr val="FFC000"/>
                </a:solidFill>
              </a:rPr>
              <a:t>The experiments</a:t>
            </a:r>
          </a:p>
          <a:p>
            <a:r>
              <a:rPr lang="en-US" dirty="0">
                <a:solidFill>
                  <a:srgbClr val="FFC000"/>
                </a:solidFill>
              </a:rPr>
              <a:t>have revealed that denervation of baroreceptors abolished</a:t>
            </a:r>
          </a:p>
          <a:p>
            <a:r>
              <a:rPr lang="en-US" dirty="0">
                <a:solidFill>
                  <a:srgbClr val="FFC000"/>
                </a:solidFill>
              </a:rPr>
              <a:t>the diuretic effect of </a:t>
            </a:r>
            <a:r>
              <a:rPr lang="en-US" dirty="0" err="1">
                <a:solidFill>
                  <a:srgbClr val="FFC000"/>
                </a:solidFill>
              </a:rPr>
              <a:t>i.v.</a:t>
            </a:r>
            <a:r>
              <a:rPr lang="en-US" dirty="0">
                <a:solidFill>
                  <a:srgbClr val="FFC000"/>
                </a:solidFill>
              </a:rPr>
              <a:t> noradrenaline.</a:t>
            </a:r>
          </a:p>
        </p:txBody>
      </p:sp>
    </p:spTree>
    <p:extLst>
      <p:ext uri="{BB962C8B-B14F-4D97-AF65-F5344CB8AC3E}">
        <p14:creationId xmlns:p14="http://schemas.microsoft.com/office/powerpoint/2010/main" val="3738417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5012" y="146161"/>
            <a:ext cx="7309901" cy="1568792"/>
          </a:xfrm>
          <a:prstGeom prst="rect">
            <a:avLst/>
          </a:prstGeom>
        </p:spPr>
      </p:pic>
      <p:grpSp>
        <p:nvGrpSpPr>
          <p:cNvPr id="5" name="Group 4"/>
          <p:cNvGrpSpPr/>
          <p:nvPr/>
        </p:nvGrpSpPr>
        <p:grpSpPr>
          <a:xfrm>
            <a:off x="231819" y="1869501"/>
            <a:ext cx="4765349" cy="4813892"/>
            <a:chOff x="231819" y="1869501"/>
            <a:chExt cx="4765349" cy="4813892"/>
          </a:xfrm>
        </p:grpSpPr>
        <p:pic>
          <p:nvPicPr>
            <p:cNvPr id="3" name="Picture 2"/>
            <p:cNvPicPr>
              <a:picLocks noChangeAspect="1"/>
            </p:cNvPicPr>
            <p:nvPr/>
          </p:nvPicPr>
          <p:blipFill>
            <a:blip r:embed="rId3"/>
            <a:stretch>
              <a:fillRect/>
            </a:stretch>
          </p:blipFill>
          <p:spPr>
            <a:xfrm>
              <a:off x="231819" y="1869501"/>
              <a:ext cx="4765349" cy="4813892"/>
            </a:xfrm>
            <a:prstGeom prst="rect">
              <a:avLst/>
            </a:prstGeom>
          </p:spPr>
        </p:pic>
        <p:sp>
          <p:nvSpPr>
            <p:cNvPr id="4" name="Rounded Rectangle 3"/>
            <p:cNvSpPr/>
            <p:nvPr/>
          </p:nvSpPr>
          <p:spPr>
            <a:xfrm>
              <a:off x="3889420" y="2511380"/>
              <a:ext cx="1017431" cy="386366"/>
            </a:xfrm>
            <a:prstGeom prst="round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5157251" y="2212683"/>
            <a:ext cx="6424423" cy="3621446"/>
            <a:chOff x="5157251" y="2212683"/>
            <a:chExt cx="6424423" cy="3621446"/>
          </a:xfrm>
        </p:grpSpPr>
        <p:pic>
          <p:nvPicPr>
            <p:cNvPr id="6" name="Picture 5"/>
            <p:cNvPicPr>
              <a:picLocks noChangeAspect="1"/>
            </p:cNvPicPr>
            <p:nvPr/>
          </p:nvPicPr>
          <p:blipFill>
            <a:blip r:embed="rId4"/>
            <a:stretch>
              <a:fillRect/>
            </a:stretch>
          </p:blipFill>
          <p:spPr>
            <a:xfrm>
              <a:off x="5157251" y="2212683"/>
              <a:ext cx="6424423" cy="3621446"/>
            </a:xfrm>
            <a:prstGeom prst="rect">
              <a:avLst/>
            </a:prstGeom>
          </p:spPr>
        </p:pic>
        <p:sp>
          <p:nvSpPr>
            <p:cNvPr id="7" name="Rounded Rectangle 6"/>
            <p:cNvSpPr/>
            <p:nvPr/>
          </p:nvSpPr>
          <p:spPr>
            <a:xfrm>
              <a:off x="5664558" y="5303949"/>
              <a:ext cx="5269605" cy="208209"/>
            </a:xfrm>
            <a:prstGeom prst="round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9199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37608" y="269786"/>
            <a:ext cx="6400330" cy="2154232"/>
            <a:chOff x="2537608" y="269786"/>
            <a:chExt cx="6400330" cy="2154232"/>
          </a:xfrm>
        </p:grpSpPr>
        <p:pic>
          <p:nvPicPr>
            <p:cNvPr id="2" name="Picture 1"/>
            <p:cNvPicPr>
              <a:picLocks noChangeAspect="1"/>
            </p:cNvPicPr>
            <p:nvPr/>
          </p:nvPicPr>
          <p:blipFill>
            <a:blip r:embed="rId2"/>
            <a:stretch>
              <a:fillRect/>
            </a:stretch>
          </p:blipFill>
          <p:spPr>
            <a:xfrm>
              <a:off x="2537608" y="269786"/>
              <a:ext cx="6400330" cy="1401757"/>
            </a:xfrm>
            <a:prstGeom prst="rect">
              <a:avLst/>
            </a:prstGeom>
          </p:spPr>
        </p:pic>
        <p:pic>
          <p:nvPicPr>
            <p:cNvPr id="3" name="Picture 2"/>
            <p:cNvPicPr>
              <a:picLocks noChangeAspect="1"/>
            </p:cNvPicPr>
            <p:nvPr/>
          </p:nvPicPr>
          <p:blipFill>
            <a:blip r:embed="rId3"/>
            <a:stretch>
              <a:fillRect/>
            </a:stretch>
          </p:blipFill>
          <p:spPr>
            <a:xfrm>
              <a:off x="2537608" y="1671543"/>
              <a:ext cx="6400330" cy="752475"/>
            </a:xfrm>
            <a:prstGeom prst="rect">
              <a:avLst/>
            </a:prstGeom>
          </p:spPr>
        </p:pic>
      </p:grpSp>
      <p:sp>
        <p:nvSpPr>
          <p:cNvPr id="5" name="Rectangle 4"/>
          <p:cNvSpPr/>
          <p:nvPr/>
        </p:nvSpPr>
        <p:spPr>
          <a:xfrm>
            <a:off x="291920" y="2818629"/>
            <a:ext cx="11324823" cy="707886"/>
          </a:xfrm>
          <a:prstGeom prst="rect">
            <a:avLst/>
          </a:prstGeom>
        </p:spPr>
        <p:txBody>
          <a:bodyPr wrap="square">
            <a:spAutoFit/>
          </a:bodyPr>
          <a:lstStyle/>
          <a:p>
            <a:r>
              <a:rPr lang="en-US" sz="2000" b="1" dirty="0">
                <a:solidFill>
                  <a:srgbClr val="FFFF00"/>
                </a:solidFill>
              </a:rPr>
              <a:t>Focal segmental </a:t>
            </a:r>
            <a:r>
              <a:rPr lang="en-US" sz="2000" b="1" dirty="0" smtClean="0">
                <a:solidFill>
                  <a:srgbClr val="FFFF00"/>
                </a:solidFill>
              </a:rPr>
              <a:t>glomerular sclerosis </a:t>
            </a:r>
            <a:r>
              <a:rPr lang="en-US" sz="2000" b="1" dirty="0">
                <a:solidFill>
                  <a:srgbClr val="FFFF00"/>
                </a:solidFill>
              </a:rPr>
              <a:t>(FSGS) </a:t>
            </a:r>
            <a:r>
              <a:rPr lang="en-US" dirty="0">
                <a:solidFill>
                  <a:schemeClr val="bg1"/>
                </a:solidFill>
              </a:rPr>
              <a:t>has been observed with </a:t>
            </a:r>
            <a:r>
              <a:rPr lang="en-US" sz="2000" b="1" dirty="0">
                <a:solidFill>
                  <a:schemeClr val="bg1"/>
                </a:solidFill>
              </a:rPr>
              <a:t>renal cell carcinoma</a:t>
            </a:r>
            <a:r>
              <a:rPr lang="en-US" sz="2000" b="1" dirty="0" smtClean="0">
                <a:solidFill>
                  <a:schemeClr val="bg1"/>
                </a:solidFill>
              </a:rPr>
              <a:t>, </a:t>
            </a:r>
            <a:r>
              <a:rPr lang="en-US" sz="2000" b="1" dirty="0" err="1" smtClean="0">
                <a:solidFill>
                  <a:schemeClr val="bg1"/>
                </a:solidFill>
              </a:rPr>
              <a:t>thymoma</a:t>
            </a:r>
            <a:r>
              <a:rPr lang="en-US" dirty="0">
                <a:solidFill>
                  <a:schemeClr val="bg1"/>
                </a:solidFill>
              </a:rPr>
              <a:t>, and rarely with </a:t>
            </a:r>
            <a:r>
              <a:rPr lang="en-US" sz="2000" b="1" dirty="0">
                <a:solidFill>
                  <a:schemeClr val="bg1"/>
                </a:solidFill>
              </a:rPr>
              <a:t>lung, breast, and </a:t>
            </a:r>
            <a:r>
              <a:rPr lang="en-US" sz="2000" b="1" dirty="0" smtClean="0">
                <a:solidFill>
                  <a:schemeClr val="bg1"/>
                </a:solidFill>
              </a:rPr>
              <a:t>esophageal cancers</a:t>
            </a:r>
            <a:endParaRPr lang="en-US" b="1" dirty="0">
              <a:solidFill>
                <a:schemeClr val="bg1"/>
              </a:solidFill>
            </a:endParaRPr>
          </a:p>
        </p:txBody>
      </p:sp>
      <p:sp>
        <p:nvSpPr>
          <p:cNvPr id="6" name="Rectangle 5"/>
          <p:cNvSpPr/>
          <p:nvPr/>
        </p:nvSpPr>
        <p:spPr>
          <a:xfrm>
            <a:off x="291920" y="5842492"/>
            <a:ext cx="11144519" cy="307777"/>
          </a:xfrm>
          <a:prstGeom prst="rect">
            <a:avLst/>
          </a:prstGeom>
        </p:spPr>
        <p:txBody>
          <a:bodyPr wrap="square">
            <a:spAutoFit/>
          </a:bodyPr>
          <a:lstStyle/>
          <a:p>
            <a:r>
              <a:rPr lang="en-US" sz="1400" b="1" dirty="0" err="1">
                <a:solidFill>
                  <a:srgbClr val="33CC33"/>
                </a:solidFill>
              </a:rPr>
              <a:t>Bacchetta</a:t>
            </a:r>
            <a:r>
              <a:rPr lang="en-US" sz="1400" b="1" dirty="0">
                <a:solidFill>
                  <a:srgbClr val="33CC33"/>
                </a:solidFill>
              </a:rPr>
              <a:t> J, </a:t>
            </a:r>
            <a:r>
              <a:rPr lang="en-US" sz="1400" b="1" dirty="0" err="1">
                <a:solidFill>
                  <a:srgbClr val="33CC33"/>
                </a:solidFill>
              </a:rPr>
              <a:t>Juillard</a:t>
            </a:r>
            <a:r>
              <a:rPr lang="en-US" sz="1400" b="1" dirty="0">
                <a:solidFill>
                  <a:srgbClr val="33CC33"/>
                </a:solidFill>
              </a:rPr>
              <a:t> L, </a:t>
            </a:r>
            <a:r>
              <a:rPr lang="en-US" sz="1400" b="1" dirty="0" err="1">
                <a:solidFill>
                  <a:srgbClr val="33CC33"/>
                </a:solidFill>
              </a:rPr>
              <a:t>Cochat</a:t>
            </a:r>
            <a:r>
              <a:rPr lang="en-US" sz="1400" b="1" dirty="0">
                <a:solidFill>
                  <a:srgbClr val="33CC33"/>
                </a:solidFill>
              </a:rPr>
              <a:t> P, </a:t>
            </a:r>
            <a:r>
              <a:rPr lang="en-US" sz="1400" b="1" dirty="0" err="1">
                <a:solidFill>
                  <a:srgbClr val="33CC33"/>
                </a:solidFill>
              </a:rPr>
              <a:t>Droz</a:t>
            </a:r>
            <a:r>
              <a:rPr lang="en-US" sz="1400" b="1" dirty="0">
                <a:solidFill>
                  <a:srgbClr val="33CC33"/>
                </a:solidFill>
              </a:rPr>
              <a:t> JP. Paraneoplastic </a:t>
            </a:r>
            <a:r>
              <a:rPr lang="en-US" sz="1400" b="1" dirty="0" smtClean="0">
                <a:solidFill>
                  <a:srgbClr val="33CC33"/>
                </a:solidFill>
              </a:rPr>
              <a:t>glomerular diseases </a:t>
            </a:r>
            <a:r>
              <a:rPr lang="en-US" sz="1400" b="1" dirty="0">
                <a:solidFill>
                  <a:srgbClr val="33CC33"/>
                </a:solidFill>
              </a:rPr>
              <a:t>and malignancies. </a:t>
            </a:r>
            <a:r>
              <a:rPr lang="en-US" sz="1400" b="1" dirty="0" err="1">
                <a:solidFill>
                  <a:srgbClr val="33CC33"/>
                </a:solidFill>
              </a:rPr>
              <a:t>Crit</a:t>
            </a:r>
            <a:r>
              <a:rPr lang="en-US" sz="1400" b="1" dirty="0">
                <a:solidFill>
                  <a:srgbClr val="33CC33"/>
                </a:solidFill>
              </a:rPr>
              <a:t> Rev </a:t>
            </a:r>
            <a:r>
              <a:rPr lang="en-US" sz="1400" b="1" dirty="0" err="1">
                <a:solidFill>
                  <a:srgbClr val="33CC33"/>
                </a:solidFill>
              </a:rPr>
              <a:t>Oncol</a:t>
            </a:r>
            <a:r>
              <a:rPr lang="en-US" sz="1400" b="1" dirty="0">
                <a:solidFill>
                  <a:srgbClr val="33CC33"/>
                </a:solidFill>
              </a:rPr>
              <a:t> </a:t>
            </a:r>
            <a:r>
              <a:rPr lang="en-US" sz="1400" b="1" dirty="0" err="1">
                <a:solidFill>
                  <a:srgbClr val="33CC33"/>
                </a:solidFill>
              </a:rPr>
              <a:t>Hematol</a:t>
            </a:r>
            <a:r>
              <a:rPr lang="en-US" sz="1400" b="1" dirty="0">
                <a:solidFill>
                  <a:srgbClr val="33CC33"/>
                </a:solidFill>
              </a:rPr>
              <a:t> 70: 39–58, 2009</a:t>
            </a:r>
          </a:p>
        </p:txBody>
      </p:sp>
    </p:spTree>
    <p:extLst>
      <p:ext uri="{BB962C8B-B14F-4D97-AF65-F5344CB8AC3E}">
        <p14:creationId xmlns:p14="http://schemas.microsoft.com/office/powerpoint/2010/main" val="24987010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069" y="352089"/>
            <a:ext cx="3800475" cy="6334125"/>
          </a:xfrm>
          <a:prstGeom prst="rect">
            <a:avLst/>
          </a:prstGeom>
        </p:spPr>
      </p:pic>
      <p:grpSp>
        <p:nvGrpSpPr>
          <p:cNvPr id="5" name="Group 4"/>
          <p:cNvGrpSpPr/>
          <p:nvPr/>
        </p:nvGrpSpPr>
        <p:grpSpPr>
          <a:xfrm>
            <a:off x="4204616" y="1709871"/>
            <a:ext cx="7800975" cy="3000375"/>
            <a:chOff x="4204616" y="1709871"/>
            <a:chExt cx="7800975" cy="3000375"/>
          </a:xfrm>
        </p:grpSpPr>
        <p:pic>
          <p:nvPicPr>
            <p:cNvPr id="3" name="Picture 2"/>
            <p:cNvPicPr>
              <a:picLocks noChangeAspect="1"/>
            </p:cNvPicPr>
            <p:nvPr/>
          </p:nvPicPr>
          <p:blipFill>
            <a:blip r:embed="rId3"/>
            <a:stretch>
              <a:fillRect/>
            </a:stretch>
          </p:blipFill>
          <p:spPr>
            <a:xfrm>
              <a:off x="4204616" y="1709871"/>
              <a:ext cx="7800975" cy="3000375"/>
            </a:xfrm>
            <a:prstGeom prst="rect">
              <a:avLst/>
            </a:prstGeom>
          </p:spPr>
        </p:pic>
        <p:sp>
          <p:nvSpPr>
            <p:cNvPr id="4" name="Rounded Rectangle 3"/>
            <p:cNvSpPr/>
            <p:nvPr/>
          </p:nvSpPr>
          <p:spPr>
            <a:xfrm>
              <a:off x="4584879" y="2743200"/>
              <a:ext cx="3786389" cy="3090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78517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26611" y="243826"/>
            <a:ext cx="7134225" cy="1476375"/>
          </a:xfrm>
          <a:prstGeom prst="rect">
            <a:avLst/>
          </a:prstGeom>
        </p:spPr>
      </p:pic>
      <p:sp>
        <p:nvSpPr>
          <p:cNvPr id="3" name="Rectangle 2"/>
          <p:cNvSpPr/>
          <p:nvPr/>
        </p:nvSpPr>
        <p:spPr>
          <a:xfrm>
            <a:off x="497984" y="2261752"/>
            <a:ext cx="11041486" cy="1754326"/>
          </a:xfrm>
          <a:prstGeom prst="rect">
            <a:avLst/>
          </a:prstGeom>
        </p:spPr>
        <p:txBody>
          <a:bodyPr wrap="square">
            <a:spAutoFit/>
          </a:bodyPr>
          <a:lstStyle/>
          <a:p>
            <a:r>
              <a:rPr lang="en-US" dirty="0">
                <a:solidFill>
                  <a:schemeClr val="bg1"/>
                </a:solidFill>
              </a:rPr>
              <a:t>A 22-year-old male patient with focal segmental </a:t>
            </a:r>
            <a:r>
              <a:rPr lang="en-US" dirty="0" err="1">
                <a:solidFill>
                  <a:schemeClr val="bg1"/>
                </a:solidFill>
              </a:rPr>
              <a:t>glomerulosclerosis</a:t>
            </a:r>
            <a:r>
              <a:rPr lang="en-US" dirty="0">
                <a:solidFill>
                  <a:schemeClr val="bg1"/>
                </a:solidFill>
              </a:rPr>
              <a:t>(FSGS) associated with a </a:t>
            </a:r>
            <a:r>
              <a:rPr lang="en-US" dirty="0" err="1">
                <a:solidFill>
                  <a:schemeClr val="bg1"/>
                </a:solidFill>
              </a:rPr>
              <a:t>pheochromocytoma</a:t>
            </a:r>
            <a:r>
              <a:rPr lang="en-US" dirty="0">
                <a:solidFill>
                  <a:schemeClr val="bg1"/>
                </a:solidFill>
              </a:rPr>
              <a:t> is reported. Immunofluorescence study of the kidney biopsy specimen demonstrated segmental depositions of IgM, C3 and fibrinogen. Alteration of glomerular basement membrane(GBM) with fibrin strands and platelet aggregates was observed by electron microscopic examination. Administration of prednisolone had no effect on massive proteinuria, but surgical removal of the tumor promptly reduced proteinuria. It was suggested that FSGS can develop in patients with </a:t>
            </a:r>
            <a:r>
              <a:rPr lang="en-US" dirty="0" err="1">
                <a:solidFill>
                  <a:schemeClr val="bg1"/>
                </a:solidFill>
              </a:rPr>
              <a:t>pheochromocytomas</a:t>
            </a:r>
            <a:r>
              <a:rPr lang="en-US" dirty="0">
                <a:solidFill>
                  <a:schemeClr val="bg1"/>
                </a:solidFill>
              </a:rPr>
              <a:t>, and local </a:t>
            </a:r>
            <a:r>
              <a:rPr lang="en-US" dirty="0" err="1">
                <a:solidFill>
                  <a:schemeClr val="bg1"/>
                </a:solidFill>
              </a:rPr>
              <a:t>hypercoagulation</a:t>
            </a:r>
            <a:r>
              <a:rPr lang="en-US" dirty="0">
                <a:solidFill>
                  <a:schemeClr val="bg1"/>
                </a:solidFill>
              </a:rPr>
              <a:t> might be responsible for the development of this lesion.</a:t>
            </a:r>
          </a:p>
        </p:txBody>
      </p:sp>
    </p:spTree>
    <p:extLst>
      <p:ext uri="{BB962C8B-B14F-4D97-AF65-F5344CB8AC3E}">
        <p14:creationId xmlns:p14="http://schemas.microsoft.com/office/powerpoint/2010/main" val="1724227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716" y="506905"/>
            <a:ext cx="8848725" cy="1800225"/>
          </a:xfrm>
          <a:prstGeom prst="rect">
            <a:avLst/>
          </a:prstGeom>
        </p:spPr>
      </p:pic>
      <p:sp>
        <p:nvSpPr>
          <p:cNvPr id="3" name="Rectangle 2"/>
          <p:cNvSpPr/>
          <p:nvPr/>
        </p:nvSpPr>
        <p:spPr>
          <a:xfrm>
            <a:off x="309093" y="3208246"/>
            <a:ext cx="11204620" cy="2308324"/>
          </a:xfrm>
          <a:prstGeom prst="rect">
            <a:avLst/>
          </a:prstGeom>
        </p:spPr>
        <p:txBody>
          <a:bodyPr wrap="square">
            <a:spAutoFit/>
          </a:bodyPr>
          <a:lstStyle/>
          <a:p>
            <a:r>
              <a:rPr lang="en-US" dirty="0">
                <a:solidFill>
                  <a:schemeClr val="bg1"/>
                </a:solidFill>
              </a:rPr>
              <a:t>In clinical practice, the coincidence of </a:t>
            </a:r>
            <a:r>
              <a:rPr lang="en-US" dirty="0" err="1">
                <a:solidFill>
                  <a:schemeClr val="bg1"/>
                </a:solidFill>
              </a:rPr>
              <a:t>nephrotic</a:t>
            </a:r>
            <a:r>
              <a:rPr lang="en-US" dirty="0">
                <a:solidFill>
                  <a:schemeClr val="bg1"/>
                </a:solidFill>
              </a:rPr>
              <a:t> syndrome with </a:t>
            </a:r>
            <a:r>
              <a:rPr lang="en-US" dirty="0" err="1">
                <a:solidFill>
                  <a:schemeClr val="bg1"/>
                </a:solidFill>
              </a:rPr>
              <a:t>pheochromocytoma</a:t>
            </a:r>
            <a:r>
              <a:rPr lang="en-US" dirty="0">
                <a:solidFill>
                  <a:schemeClr val="bg1"/>
                </a:solidFill>
              </a:rPr>
              <a:t> is very rare. The case is described of a 23-year-old woman who in June 1988 presented with recurrent hypertensive crises, severe asthenia, abundant sweats, orthostatic hypertension and massive proteinuria. Diagnostic tests performed (abdominal ultrasound and CT, urinalysis, renal function tests, plasma levels of </a:t>
            </a:r>
            <a:r>
              <a:rPr lang="en-US" dirty="0" err="1">
                <a:solidFill>
                  <a:schemeClr val="bg1"/>
                </a:solidFill>
              </a:rPr>
              <a:t>metanephrine</a:t>
            </a:r>
            <a:r>
              <a:rPr lang="en-US" dirty="0">
                <a:solidFill>
                  <a:schemeClr val="bg1"/>
                </a:solidFill>
              </a:rPr>
              <a:t> and </a:t>
            </a:r>
            <a:r>
              <a:rPr lang="en-US" dirty="0" err="1">
                <a:solidFill>
                  <a:schemeClr val="bg1"/>
                </a:solidFill>
              </a:rPr>
              <a:t>normetanephrine</a:t>
            </a:r>
            <a:r>
              <a:rPr lang="en-US" dirty="0">
                <a:solidFill>
                  <a:schemeClr val="bg1"/>
                </a:solidFill>
              </a:rPr>
              <a:t>, as well as urinary VMA determination) revealed the presence of a </a:t>
            </a:r>
            <a:r>
              <a:rPr lang="en-US" dirty="0" err="1">
                <a:solidFill>
                  <a:schemeClr val="bg1"/>
                </a:solidFill>
              </a:rPr>
              <a:t>pheochromocytoma</a:t>
            </a:r>
            <a:r>
              <a:rPr lang="en-US" dirty="0">
                <a:solidFill>
                  <a:schemeClr val="bg1"/>
                </a:solidFill>
              </a:rPr>
              <a:t> of the left adrenal gland combined with </a:t>
            </a:r>
            <a:r>
              <a:rPr lang="en-US" dirty="0" err="1">
                <a:solidFill>
                  <a:schemeClr val="bg1"/>
                </a:solidFill>
              </a:rPr>
              <a:t>nephrotic</a:t>
            </a:r>
            <a:r>
              <a:rPr lang="en-US" dirty="0">
                <a:solidFill>
                  <a:schemeClr val="bg1"/>
                </a:solidFill>
              </a:rPr>
              <a:t> syndrome. Surgical removal of the left adrenal led to immediate normalization of blood pressure and absence of urinary abnormalities. The authors therefore suggest either an immunological pathogenesis or one due to glomerular </a:t>
            </a:r>
            <a:r>
              <a:rPr lang="en-US" dirty="0" err="1">
                <a:solidFill>
                  <a:schemeClr val="bg1"/>
                </a:solidFill>
              </a:rPr>
              <a:t>hyperfiltration</a:t>
            </a:r>
            <a:r>
              <a:rPr lang="en-US" dirty="0">
                <a:solidFill>
                  <a:schemeClr val="bg1"/>
                </a:solidFill>
              </a:rPr>
              <a:t>.</a:t>
            </a:r>
          </a:p>
        </p:txBody>
      </p:sp>
    </p:spTree>
    <p:extLst>
      <p:ext uri="{BB962C8B-B14F-4D97-AF65-F5344CB8AC3E}">
        <p14:creationId xmlns:p14="http://schemas.microsoft.com/office/powerpoint/2010/main" val="1218900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04070" y="142539"/>
            <a:ext cx="7000538" cy="2098385"/>
            <a:chOff x="2504070" y="142539"/>
            <a:chExt cx="6923266" cy="2774428"/>
          </a:xfrm>
        </p:grpSpPr>
        <p:pic>
          <p:nvPicPr>
            <p:cNvPr id="2" name="Picture 1"/>
            <p:cNvPicPr>
              <a:picLocks noChangeAspect="1"/>
            </p:cNvPicPr>
            <p:nvPr/>
          </p:nvPicPr>
          <p:blipFill>
            <a:blip r:embed="rId2"/>
            <a:stretch>
              <a:fillRect/>
            </a:stretch>
          </p:blipFill>
          <p:spPr>
            <a:xfrm>
              <a:off x="2504070" y="142539"/>
              <a:ext cx="6923266" cy="2774428"/>
            </a:xfrm>
            <a:prstGeom prst="rect">
              <a:avLst/>
            </a:prstGeom>
          </p:spPr>
        </p:pic>
        <p:pic>
          <p:nvPicPr>
            <p:cNvPr id="3" name="Picture 2"/>
            <p:cNvPicPr>
              <a:picLocks noChangeAspect="1"/>
            </p:cNvPicPr>
            <p:nvPr/>
          </p:nvPicPr>
          <p:blipFill>
            <a:blip r:embed="rId3"/>
            <a:stretch>
              <a:fillRect/>
            </a:stretch>
          </p:blipFill>
          <p:spPr>
            <a:xfrm>
              <a:off x="3778585" y="142539"/>
              <a:ext cx="4374236" cy="411253"/>
            </a:xfrm>
            <a:prstGeom prst="rect">
              <a:avLst/>
            </a:prstGeom>
          </p:spPr>
        </p:pic>
      </p:grpSp>
      <p:sp>
        <p:nvSpPr>
          <p:cNvPr id="5" name="Rectangle 4"/>
          <p:cNvSpPr/>
          <p:nvPr/>
        </p:nvSpPr>
        <p:spPr>
          <a:xfrm>
            <a:off x="131224" y="2613392"/>
            <a:ext cx="6377451" cy="461665"/>
          </a:xfrm>
          <a:prstGeom prst="rect">
            <a:avLst/>
          </a:prstGeom>
        </p:spPr>
        <p:txBody>
          <a:bodyPr wrap="none">
            <a:spAutoFit/>
          </a:bodyPr>
          <a:lstStyle/>
          <a:p>
            <a:r>
              <a:rPr lang="en-US" sz="2000" b="1" dirty="0">
                <a:solidFill>
                  <a:srgbClr val="FFFF00"/>
                </a:solidFill>
              </a:rPr>
              <a:t>SUMMARY OF </a:t>
            </a:r>
            <a:r>
              <a:rPr lang="en-US" sz="2000" b="1" dirty="0" smtClean="0">
                <a:solidFill>
                  <a:srgbClr val="FFFF00"/>
                </a:solidFill>
              </a:rPr>
              <a:t>RECOMMENDATIONS  ( </a:t>
            </a:r>
            <a:r>
              <a:rPr lang="en-US" sz="2400" b="1" dirty="0">
                <a:solidFill>
                  <a:srgbClr val="FFFF00"/>
                </a:solidFill>
              </a:rPr>
              <a:t>Imaging </a:t>
            </a:r>
            <a:r>
              <a:rPr lang="en-US" sz="2400" b="1" dirty="0" smtClean="0">
                <a:solidFill>
                  <a:srgbClr val="FFFF00"/>
                </a:solidFill>
              </a:rPr>
              <a:t>Studies</a:t>
            </a:r>
            <a:r>
              <a:rPr lang="en-US" sz="2000" b="1" dirty="0" smtClean="0">
                <a:solidFill>
                  <a:srgbClr val="FFFF00"/>
                </a:solidFill>
              </a:rPr>
              <a:t>)</a:t>
            </a:r>
            <a:endParaRPr lang="en-US" sz="2000" b="1" dirty="0">
              <a:solidFill>
                <a:srgbClr val="FFFF00"/>
              </a:solidFill>
            </a:endParaRPr>
          </a:p>
        </p:txBody>
      </p:sp>
      <p:sp>
        <p:nvSpPr>
          <p:cNvPr id="7" name="Rectangle 6"/>
          <p:cNvSpPr/>
          <p:nvPr/>
        </p:nvSpPr>
        <p:spPr>
          <a:xfrm>
            <a:off x="139230" y="3221250"/>
            <a:ext cx="11730218" cy="400110"/>
          </a:xfrm>
          <a:prstGeom prst="rect">
            <a:avLst/>
          </a:prstGeom>
        </p:spPr>
        <p:txBody>
          <a:bodyPr wrap="square">
            <a:spAutoFit/>
          </a:bodyPr>
          <a:lstStyle/>
          <a:p>
            <a:r>
              <a:rPr lang="en-US" b="1" dirty="0">
                <a:solidFill>
                  <a:schemeClr val="bg1"/>
                </a:solidFill>
              </a:rPr>
              <a:t>first-choice imaging </a:t>
            </a:r>
            <a:r>
              <a:rPr lang="en-US" b="1" dirty="0" smtClean="0">
                <a:solidFill>
                  <a:schemeClr val="bg1"/>
                </a:solidFill>
              </a:rPr>
              <a:t> :</a:t>
            </a:r>
            <a:r>
              <a:rPr lang="en-US" sz="2000" b="1" dirty="0" smtClean="0">
                <a:solidFill>
                  <a:srgbClr val="33CC33"/>
                </a:solidFill>
              </a:rPr>
              <a:t>CT</a:t>
            </a:r>
            <a:r>
              <a:rPr lang="en-US" dirty="0" smtClean="0">
                <a:solidFill>
                  <a:srgbClr val="33CC33"/>
                </a:solidFill>
              </a:rPr>
              <a:t> </a:t>
            </a:r>
            <a:r>
              <a:rPr lang="en-US" dirty="0">
                <a:solidFill>
                  <a:schemeClr val="bg1"/>
                </a:solidFill>
              </a:rPr>
              <a:t>rather </a:t>
            </a:r>
            <a:r>
              <a:rPr lang="en-US" dirty="0" smtClean="0">
                <a:solidFill>
                  <a:schemeClr val="bg1"/>
                </a:solidFill>
              </a:rPr>
              <a:t>than MRI (excellent </a:t>
            </a:r>
            <a:r>
              <a:rPr lang="en-US" dirty="0">
                <a:solidFill>
                  <a:schemeClr val="bg1"/>
                </a:solidFill>
              </a:rPr>
              <a:t>spatial </a:t>
            </a:r>
            <a:r>
              <a:rPr lang="en-US" dirty="0" smtClean="0">
                <a:solidFill>
                  <a:schemeClr val="bg1"/>
                </a:solidFill>
              </a:rPr>
              <a:t>resolution of CT for </a:t>
            </a:r>
            <a:r>
              <a:rPr lang="en-US" dirty="0">
                <a:solidFill>
                  <a:schemeClr val="bg1"/>
                </a:solidFill>
              </a:rPr>
              <a:t>thorax, abdomen, and pelvis</a:t>
            </a:r>
            <a:r>
              <a:rPr lang="en-US" dirty="0" smtClean="0">
                <a:solidFill>
                  <a:schemeClr val="bg1"/>
                </a:solidFill>
              </a:rPr>
              <a:t>. (2|</a:t>
            </a:r>
            <a:r>
              <a:rPr lang="en-US" dirty="0"/>
              <a:t> </a:t>
            </a:r>
            <a:r>
              <a:rPr lang="en-US" sz="1600" dirty="0" smtClean="0">
                <a:solidFill>
                  <a:schemeClr val="bg1"/>
                </a:solidFill>
              </a:rPr>
              <a:t>⨁</a:t>
            </a:r>
            <a:r>
              <a:rPr lang="en-US" sz="1600" dirty="0">
                <a:solidFill>
                  <a:schemeClr val="bg1"/>
                </a:solidFill>
              </a:rPr>
              <a:t> </a:t>
            </a:r>
            <a:r>
              <a:rPr lang="en-US" sz="1600" dirty="0" smtClean="0">
                <a:solidFill>
                  <a:schemeClr val="bg1"/>
                </a:solidFill>
              </a:rPr>
              <a:t>⨁</a:t>
            </a:r>
            <a:r>
              <a:rPr lang="en-US" sz="1600" dirty="0">
                <a:solidFill>
                  <a:schemeClr val="bg1"/>
                </a:solidFill>
              </a:rPr>
              <a:t> </a:t>
            </a:r>
            <a:r>
              <a:rPr lang="en-US" sz="1600" dirty="0" smtClean="0">
                <a:solidFill>
                  <a:schemeClr val="bg1"/>
                </a:solidFill>
              </a:rPr>
              <a:t>⨁</a:t>
            </a:r>
            <a:r>
              <a:rPr lang="en-US" sz="1600" b="1" dirty="0">
                <a:solidFill>
                  <a:schemeClr val="bg1"/>
                </a:solidFill>
                <a:latin typeface="Calibri" panose="020F0502020204030204" pitchFamily="34" charset="0"/>
              </a:rPr>
              <a:t> </a:t>
            </a:r>
            <a:r>
              <a:rPr lang="en-US" sz="1400" b="1" dirty="0">
                <a:solidFill>
                  <a:schemeClr val="bg1"/>
                </a:solidFill>
                <a:latin typeface="Calibri" panose="020F0502020204030204" pitchFamily="34" charset="0"/>
              </a:rPr>
              <a:t>⃝</a:t>
            </a:r>
            <a:r>
              <a:rPr lang="en-US" sz="1600" dirty="0">
                <a:solidFill>
                  <a:schemeClr val="bg1"/>
                </a:solidFill>
                <a:sym typeface="Wingdings" panose="05000000000000000000" pitchFamily="2" charset="2"/>
              </a:rPr>
              <a:t> </a:t>
            </a:r>
            <a:r>
              <a:rPr lang="en-US" dirty="0" smtClean="0">
                <a:solidFill>
                  <a:schemeClr val="bg1"/>
                </a:solidFill>
              </a:rPr>
              <a:t>)</a:t>
            </a:r>
            <a:endParaRPr lang="en-US" dirty="0">
              <a:solidFill>
                <a:schemeClr val="bg1"/>
              </a:solidFill>
            </a:endParaRPr>
          </a:p>
        </p:txBody>
      </p:sp>
      <p:sp>
        <p:nvSpPr>
          <p:cNvPr id="8" name="Rectangle 7"/>
          <p:cNvSpPr/>
          <p:nvPr/>
        </p:nvSpPr>
        <p:spPr>
          <a:xfrm>
            <a:off x="131224" y="3849307"/>
            <a:ext cx="11730218" cy="923330"/>
          </a:xfrm>
          <a:prstGeom prst="rect">
            <a:avLst/>
          </a:prstGeom>
        </p:spPr>
        <p:txBody>
          <a:bodyPr wrap="square">
            <a:spAutoFit/>
          </a:bodyPr>
          <a:lstStyle/>
          <a:p>
            <a:r>
              <a:rPr lang="en-US" b="1" dirty="0" smtClean="0">
                <a:solidFill>
                  <a:srgbClr val="33CC33"/>
                </a:solidFill>
              </a:rPr>
              <a:t>MRI</a:t>
            </a:r>
            <a:r>
              <a:rPr lang="en-US" dirty="0" smtClean="0">
                <a:solidFill>
                  <a:srgbClr val="33CC33"/>
                </a:solidFill>
              </a:rPr>
              <a:t> </a:t>
            </a:r>
            <a:r>
              <a:rPr lang="en-US" dirty="0" smtClean="0">
                <a:solidFill>
                  <a:schemeClr val="bg1"/>
                </a:solidFill>
              </a:rPr>
              <a:t>: in </a:t>
            </a:r>
            <a:r>
              <a:rPr lang="en-US" dirty="0">
                <a:solidFill>
                  <a:schemeClr val="bg1"/>
                </a:solidFill>
              </a:rPr>
              <a:t>patients with </a:t>
            </a:r>
            <a:r>
              <a:rPr lang="en-US" dirty="0" smtClean="0">
                <a:solidFill>
                  <a:schemeClr val="bg1"/>
                </a:solidFill>
              </a:rPr>
              <a:t>metastatic PPGL</a:t>
            </a:r>
            <a:r>
              <a:rPr lang="en-US" dirty="0">
                <a:solidFill>
                  <a:schemeClr val="bg1"/>
                </a:solidFill>
              </a:rPr>
              <a:t>, for detection of skull base and neck </a:t>
            </a:r>
            <a:r>
              <a:rPr lang="en-US" dirty="0" err="1">
                <a:solidFill>
                  <a:schemeClr val="bg1"/>
                </a:solidFill>
              </a:rPr>
              <a:t>paragangliomas</a:t>
            </a:r>
            <a:r>
              <a:rPr lang="en-US" dirty="0" smtClean="0">
                <a:solidFill>
                  <a:schemeClr val="bg1"/>
                </a:solidFill>
              </a:rPr>
              <a:t>, in </a:t>
            </a:r>
            <a:r>
              <a:rPr lang="en-US" dirty="0">
                <a:solidFill>
                  <a:schemeClr val="bg1"/>
                </a:solidFill>
              </a:rPr>
              <a:t>patients with surgical clips that cause </a:t>
            </a:r>
            <a:r>
              <a:rPr lang="en-US" dirty="0" smtClean="0">
                <a:solidFill>
                  <a:schemeClr val="bg1"/>
                </a:solidFill>
              </a:rPr>
              <a:t>artifacts when </a:t>
            </a:r>
            <a:r>
              <a:rPr lang="en-US" dirty="0">
                <a:solidFill>
                  <a:schemeClr val="bg1"/>
                </a:solidFill>
              </a:rPr>
              <a:t>using CT, in patients with an allergy to CT contrast</a:t>
            </a:r>
            <a:r>
              <a:rPr lang="en-US" dirty="0" smtClean="0">
                <a:solidFill>
                  <a:schemeClr val="bg1"/>
                </a:solidFill>
              </a:rPr>
              <a:t>, and </a:t>
            </a:r>
            <a:r>
              <a:rPr lang="en-US" dirty="0">
                <a:solidFill>
                  <a:schemeClr val="bg1"/>
                </a:solidFill>
              </a:rPr>
              <a:t>in patients in whom radiation exposure should </a:t>
            </a:r>
            <a:r>
              <a:rPr lang="en-US" dirty="0" smtClean="0">
                <a:solidFill>
                  <a:schemeClr val="bg1"/>
                </a:solidFill>
              </a:rPr>
              <a:t>be limited .(1| </a:t>
            </a:r>
            <a:r>
              <a:rPr lang="en-US" sz="1600" dirty="0">
                <a:solidFill>
                  <a:schemeClr val="bg1"/>
                </a:solidFill>
              </a:rPr>
              <a:t>⨁ ⨁ ⨁</a:t>
            </a:r>
            <a:r>
              <a:rPr lang="en-US" sz="1600" b="1" dirty="0">
                <a:solidFill>
                  <a:schemeClr val="bg1"/>
                </a:solidFill>
                <a:latin typeface="Calibri" panose="020F0502020204030204" pitchFamily="34" charset="0"/>
              </a:rPr>
              <a:t> </a:t>
            </a:r>
            <a:r>
              <a:rPr lang="en-US" sz="1400" b="1" dirty="0">
                <a:solidFill>
                  <a:schemeClr val="bg1"/>
                </a:solidFill>
                <a:latin typeface="Calibri" panose="020F0502020204030204" pitchFamily="34" charset="0"/>
              </a:rPr>
              <a:t>⃝</a:t>
            </a:r>
            <a:r>
              <a:rPr lang="en-US" sz="1600" dirty="0">
                <a:solidFill>
                  <a:schemeClr val="bg1"/>
                </a:solidFill>
                <a:sym typeface="Wingdings" panose="05000000000000000000" pitchFamily="2" charset="2"/>
              </a:rPr>
              <a:t> </a:t>
            </a:r>
            <a:r>
              <a:rPr lang="en-US" dirty="0" smtClean="0">
                <a:solidFill>
                  <a:schemeClr val="bg1"/>
                </a:solidFill>
              </a:rPr>
              <a:t>)</a:t>
            </a:r>
            <a:endParaRPr lang="en-US" dirty="0">
              <a:solidFill>
                <a:schemeClr val="bg1"/>
              </a:solidFill>
            </a:endParaRPr>
          </a:p>
        </p:txBody>
      </p:sp>
      <p:sp>
        <p:nvSpPr>
          <p:cNvPr id="9" name="Rectangle 8"/>
          <p:cNvSpPr/>
          <p:nvPr/>
        </p:nvSpPr>
        <p:spPr>
          <a:xfrm>
            <a:off x="139230" y="5000584"/>
            <a:ext cx="11549914" cy="1200329"/>
          </a:xfrm>
          <a:prstGeom prst="rect">
            <a:avLst/>
          </a:prstGeom>
        </p:spPr>
        <p:txBody>
          <a:bodyPr wrap="square">
            <a:spAutoFit/>
          </a:bodyPr>
          <a:lstStyle/>
          <a:p>
            <a:r>
              <a:rPr lang="en-US" b="1" dirty="0" smtClean="0">
                <a:solidFill>
                  <a:schemeClr val="bg1"/>
                </a:solidFill>
              </a:rPr>
              <a:t>123I-metaiodobenzylguanidine (</a:t>
            </a:r>
            <a:r>
              <a:rPr lang="en-US" b="1" dirty="0">
                <a:solidFill>
                  <a:srgbClr val="33CC33"/>
                </a:solidFill>
              </a:rPr>
              <a:t>MIBG</a:t>
            </a:r>
            <a:r>
              <a:rPr lang="en-US" b="1" dirty="0">
                <a:solidFill>
                  <a:schemeClr val="bg1"/>
                </a:solidFill>
              </a:rPr>
              <a:t>) </a:t>
            </a:r>
            <a:r>
              <a:rPr lang="en-US" b="1" dirty="0" err="1">
                <a:solidFill>
                  <a:schemeClr val="bg1"/>
                </a:solidFill>
              </a:rPr>
              <a:t>scintigraphy</a:t>
            </a:r>
            <a:r>
              <a:rPr lang="en-US" b="1" dirty="0">
                <a:solidFill>
                  <a:schemeClr val="bg1"/>
                </a:solidFill>
              </a:rPr>
              <a:t> </a:t>
            </a:r>
            <a:r>
              <a:rPr lang="en-US" dirty="0">
                <a:solidFill>
                  <a:schemeClr val="bg1"/>
                </a:solidFill>
              </a:rPr>
              <a:t>as a functional imaging </a:t>
            </a:r>
            <a:r>
              <a:rPr lang="en-US" dirty="0" smtClean="0">
                <a:solidFill>
                  <a:schemeClr val="bg1"/>
                </a:solidFill>
              </a:rPr>
              <a:t>modality in </a:t>
            </a:r>
            <a:r>
              <a:rPr lang="en-US" dirty="0">
                <a:solidFill>
                  <a:schemeClr val="bg1"/>
                </a:solidFill>
              </a:rPr>
              <a:t>patients with </a:t>
            </a:r>
            <a:r>
              <a:rPr lang="en-US" b="1" dirty="0">
                <a:solidFill>
                  <a:schemeClr val="bg1"/>
                </a:solidFill>
              </a:rPr>
              <a:t>metastatic</a:t>
            </a:r>
            <a:r>
              <a:rPr lang="en-US" dirty="0">
                <a:solidFill>
                  <a:schemeClr val="bg1"/>
                </a:solidFill>
              </a:rPr>
              <a:t> PPGL detected by </a:t>
            </a:r>
            <a:r>
              <a:rPr lang="en-US" dirty="0" smtClean="0">
                <a:solidFill>
                  <a:schemeClr val="bg1"/>
                </a:solidFill>
              </a:rPr>
              <a:t>other imaging </a:t>
            </a:r>
            <a:r>
              <a:rPr lang="en-US" dirty="0">
                <a:solidFill>
                  <a:schemeClr val="bg1"/>
                </a:solidFill>
              </a:rPr>
              <a:t>modalities when radiotherapy using 131I-MIBG </a:t>
            </a:r>
            <a:r>
              <a:rPr lang="en-US" dirty="0" smtClean="0">
                <a:solidFill>
                  <a:schemeClr val="bg1"/>
                </a:solidFill>
              </a:rPr>
              <a:t>is planned</a:t>
            </a:r>
            <a:r>
              <a:rPr lang="en-US" dirty="0">
                <a:solidFill>
                  <a:schemeClr val="bg1"/>
                </a:solidFill>
              </a:rPr>
              <a:t>, and occasionally in some patients with an </a:t>
            </a:r>
            <a:r>
              <a:rPr lang="en-US" dirty="0" smtClean="0">
                <a:solidFill>
                  <a:schemeClr val="bg1"/>
                </a:solidFill>
              </a:rPr>
              <a:t>increased risk </a:t>
            </a:r>
            <a:r>
              <a:rPr lang="en-US" dirty="0">
                <a:solidFill>
                  <a:schemeClr val="bg1"/>
                </a:solidFill>
              </a:rPr>
              <a:t>for metastatic disease due to </a:t>
            </a:r>
            <a:r>
              <a:rPr lang="en-US" b="1" dirty="0">
                <a:solidFill>
                  <a:schemeClr val="bg1"/>
                </a:solidFill>
              </a:rPr>
              <a:t>large size </a:t>
            </a:r>
            <a:r>
              <a:rPr lang="en-US" dirty="0">
                <a:solidFill>
                  <a:schemeClr val="bg1"/>
                </a:solidFill>
              </a:rPr>
              <a:t>of </a:t>
            </a:r>
            <a:r>
              <a:rPr lang="en-US" dirty="0" smtClean="0">
                <a:solidFill>
                  <a:schemeClr val="bg1"/>
                </a:solidFill>
              </a:rPr>
              <a:t>the primary </a:t>
            </a:r>
            <a:r>
              <a:rPr lang="en-US" dirty="0">
                <a:solidFill>
                  <a:schemeClr val="bg1"/>
                </a:solidFill>
              </a:rPr>
              <a:t>tumor or to </a:t>
            </a:r>
            <a:r>
              <a:rPr lang="en-US" b="1" dirty="0">
                <a:solidFill>
                  <a:schemeClr val="bg1"/>
                </a:solidFill>
              </a:rPr>
              <a:t>extra-adrenal</a:t>
            </a:r>
            <a:r>
              <a:rPr lang="en-US" dirty="0">
                <a:solidFill>
                  <a:schemeClr val="bg1"/>
                </a:solidFill>
              </a:rPr>
              <a:t>, </a:t>
            </a:r>
            <a:r>
              <a:rPr lang="en-US" b="1" dirty="0">
                <a:solidFill>
                  <a:srgbClr val="FFFF00"/>
                </a:solidFill>
              </a:rPr>
              <a:t>multifocal</a:t>
            </a:r>
            <a:r>
              <a:rPr lang="en-US" dirty="0">
                <a:solidFill>
                  <a:srgbClr val="FFFF00"/>
                </a:solidFill>
              </a:rPr>
              <a:t> </a:t>
            </a:r>
            <a:r>
              <a:rPr lang="en-US" dirty="0">
                <a:solidFill>
                  <a:schemeClr val="bg1"/>
                </a:solidFill>
              </a:rPr>
              <a:t>(</a:t>
            </a:r>
            <a:r>
              <a:rPr lang="en-US" dirty="0" smtClean="0">
                <a:solidFill>
                  <a:schemeClr val="bg1"/>
                </a:solidFill>
              </a:rPr>
              <a:t>except skull </a:t>
            </a:r>
            <a:r>
              <a:rPr lang="en-US" dirty="0">
                <a:solidFill>
                  <a:schemeClr val="bg1"/>
                </a:solidFill>
              </a:rPr>
              <a:t>base and neck PPGLs), or recurrent disease</a:t>
            </a:r>
            <a:r>
              <a:rPr lang="en-US" dirty="0" smtClean="0">
                <a:solidFill>
                  <a:schemeClr val="bg1"/>
                </a:solidFill>
              </a:rPr>
              <a:t>.</a:t>
            </a:r>
            <a:r>
              <a:rPr lang="en-US" dirty="0">
                <a:solidFill>
                  <a:schemeClr val="bg1"/>
                </a:solidFill>
              </a:rPr>
              <a:t> (2|</a:t>
            </a:r>
            <a:r>
              <a:rPr lang="en-US" dirty="0"/>
              <a:t> </a:t>
            </a:r>
            <a:r>
              <a:rPr lang="en-US" dirty="0">
                <a:solidFill>
                  <a:schemeClr val="bg1"/>
                </a:solidFill>
              </a:rPr>
              <a:t>⨁ ⨁ ⨁</a:t>
            </a:r>
            <a:r>
              <a:rPr lang="en-US" b="1" dirty="0">
                <a:solidFill>
                  <a:schemeClr val="bg1"/>
                </a:solidFill>
                <a:latin typeface="Calibri" panose="020F0502020204030204" pitchFamily="34" charset="0"/>
              </a:rPr>
              <a:t> </a:t>
            </a:r>
            <a:r>
              <a:rPr lang="en-US" sz="1600" b="1" dirty="0">
                <a:solidFill>
                  <a:schemeClr val="bg1"/>
                </a:solidFill>
                <a:latin typeface="Calibri" panose="020F0502020204030204" pitchFamily="34" charset="0"/>
              </a:rPr>
              <a:t>⃝</a:t>
            </a:r>
            <a:r>
              <a:rPr lang="en-US" dirty="0">
                <a:solidFill>
                  <a:schemeClr val="bg1"/>
                </a:solidFill>
                <a:sym typeface="Wingdings" panose="05000000000000000000" pitchFamily="2" charset="2"/>
              </a:rPr>
              <a:t> </a:t>
            </a:r>
            <a:r>
              <a:rPr lang="en-US" dirty="0" smtClean="0">
                <a:solidFill>
                  <a:schemeClr val="bg1"/>
                </a:solidFill>
              </a:rPr>
              <a:t>)</a:t>
            </a:r>
            <a:endParaRPr lang="en-US" dirty="0">
              <a:solidFill>
                <a:schemeClr val="bg1"/>
              </a:solidFill>
            </a:endParaRPr>
          </a:p>
        </p:txBody>
      </p:sp>
      <p:sp>
        <p:nvSpPr>
          <p:cNvPr id="10" name="Rectangle 9"/>
          <p:cNvSpPr/>
          <p:nvPr/>
        </p:nvSpPr>
        <p:spPr>
          <a:xfrm>
            <a:off x="131224" y="6352878"/>
            <a:ext cx="11730218" cy="369332"/>
          </a:xfrm>
          <a:prstGeom prst="rect">
            <a:avLst/>
          </a:prstGeom>
        </p:spPr>
        <p:txBody>
          <a:bodyPr wrap="square">
            <a:spAutoFit/>
          </a:bodyPr>
          <a:lstStyle/>
          <a:p>
            <a:r>
              <a:rPr lang="en-US" b="1" dirty="0" smtClean="0">
                <a:solidFill>
                  <a:srgbClr val="33CC33"/>
                </a:solidFill>
              </a:rPr>
              <a:t>PET</a:t>
            </a:r>
            <a:r>
              <a:rPr lang="en-US" b="1" dirty="0" smtClean="0">
                <a:solidFill>
                  <a:schemeClr val="bg1"/>
                </a:solidFill>
              </a:rPr>
              <a:t> : metastatic PPGL </a:t>
            </a:r>
            <a:r>
              <a:rPr lang="en-US" dirty="0">
                <a:solidFill>
                  <a:schemeClr val="bg1"/>
                </a:solidFill>
              </a:rPr>
              <a:t>(2|</a:t>
            </a:r>
            <a:r>
              <a:rPr lang="en-US" dirty="0"/>
              <a:t> </a:t>
            </a:r>
            <a:r>
              <a:rPr lang="en-US" dirty="0">
                <a:solidFill>
                  <a:schemeClr val="bg1"/>
                </a:solidFill>
              </a:rPr>
              <a:t>⨁ ⨁ ⨁</a:t>
            </a:r>
            <a:r>
              <a:rPr lang="en-US" b="1" dirty="0">
                <a:solidFill>
                  <a:schemeClr val="bg1"/>
                </a:solidFill>
                <a:latin typeface="Calibri" panose="020F0502020204030204" pitchFamily="34" charset="0"/>
              </a:rPr>
              <a:t> </a:t>
            </a:r>
            <a:r>
              <a:rPr lang="en-US" sz="1600" b="1" dirty="0">
                <a:solidFill>
                  <a:schemeClr val="bg1"/>
                </a:solidFill>
                <a:latin typeface="Calibri" panose="020F0502020204030204" pitchFamily="34" charset="0"/>
              </a:rPr>
              <a:t>⃝</a:t>
            </a:r>
            <a:r>
              <a:rPr lang="en-US" dirty="0">
                <a:solidFill>
                  <a:schemeClr val="bg1"/>
                </a:solidFill>
                <a:sym typeface="Wingdings" panose="05000000000000000000" pitchFamily="2" charset="2"/>
              </a:rPr>
              <a:t> </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4973502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459" y="579549"/>
            <a:ext cx="2653048" cy="461665"/>
          </a:xfrm>
          <a:prstGeom prst="rect">
            <a:avLst/>
          </a:prstGeom>
          <a:noFill/>
        </p:spPr>
        <p:txBody>
          <a:bodyPr wrap="square" rtlCol="0">
            <a:spAutoFit/>
          </a:bodyPr>
          <a:lstStyle/>
          <a:p>
            <a:r>
              <a:rPr lang="en-US" sz="2400" b="1" dirty="0" smtClean="0">
                <a:solidFill>
                  <a:srgbClr val="FFFF00"/>
                </a:solidFill>
              </a:rPr>
              <a:t>Summary</a:t>
            </a:r>
            <a:endParaRPr lang="en-US" b="1" dirty="0">
              <a:solidFill>
                <a:srgbClr val="FFFF00"/>
              </a:solidFill>
            </a:endParaRPr>
          </a:p>
        </p:txBody>
      </p:sp>
      <p:sp>
        <p:nvSpPr>
          <p:cNvPr id="3" name="TextBox 2"/>
          <p:cNvSpPr txBox="1"/>
          <p:nvPr/>
        </p:nvSpPr>
        <p:spPr>
          <a:xfrm>
            <a:off x="2034861" y="1041214"/>
            <a:ext cx="8822029" cy="2862322"/>
          </a:xfrm>
          <a:prstGeom prst="rect">
            <a:avLst/>
          </a:prstGeom>
          <a:noFill/>
        </p:spPr>
        <p:txBody>
          <a:bodyPr wrap="square" rtlCol="0">
            <a:spAutoFit/>
          </a:bodyPr>
          <a:lstStyle/>
          <a:p>
            <a:pPr>
              <a:lnSpc>
                <a:spcPct val="200000"/>
              </a:lnSpc>
            </a:pPr>
            <a:r>
              <a:rPr lang="en-US" sz="2000" b="1" dirty="0" smtClean="0">
                <a:solidFill>
                  <a:schemeClr val="bg1"/>
                </a:solidFill>
              </a:rPr>
              <a:t>MIBG </a:t>
            </a:r>
            <a:r>
              <a:rPr lang="en-US" sz="2000" b="1" dirty="0" err="1" smtClean="0">
                <a:solidFill>
                  <a:schemeClr val="bg1"/>
                </a:solidFill>
              </a:rPr>
              <a:t>scintigraphy</a:t>
            </a:r>
            <a:r>
              <a:rPr lang="en-US" sz="2000" b="1" dirty="0" smtClean="0">
                <a:solidFill>
                  <a:schemeClr val="bg1"/>
                </a:solidFill>
              </a:rPr>
              <a:t> </a:t>
            </a:r>
            <a:endParaRPr lang="en-US" sz="2000" b="1" dirty="0" smtClean="0">
              <a:solidFill>
                <a:schemeClr val="bg1"/>
              </a:solidFill>
            </a:endParaRPr>
          </a:p>
          <a:p>
            <a:pPr>
              <a:lnSpc>
                <a:spcPct val="200000"/>
              </a:lnSpc>
            </a:pPr>
            <a:r>
              <a:rPr lang="en-US" sz="2000" b="1" dirty="0" smtClean="0">
                <a:solidFill>
                  <a:schemeClr val="bg1"/>
                </a:solidFill>
              </a:rPr>
              <a:t>Genetic test (RET)</a:t>
            </a:r>
            <a:endParaRPr lang="en-US" sz="2000" b="1" dirty="0">
              <a:solidFill>
                <a:schemeClr val="bg1"/>
              </a:solidFill>
            </a:endParaRPr>
          </a:p>
          <a:p>
            <a:pPr>
              <a:lnSpc>
                <a:spcPct val="200000"/>
              </a:lnSpc>
            </a:pPr>
            <a:r>
              <a:rPr lang="en-US" sz="2000" b="1" dirty="0" smtClean="0">
                <a:solidFill>
                  <a:schemeClr val="bg1"/>
                </a:solidFill>
              </a:rPr>
              <a:t>UFC ,PTH</a:t>
            </a:r>
            <a:endParaRPr lang="en-US" sz="2000" b="1" dirty="0">
              <a:solidFill>
                <a:schemeClr val="bg1"/>
              </a:solidFill>
            </a:endParaRPr>
          </a:p>
          <a:p>
            <a:pPr>
              <a:lnSpc>
                <a:spcPct val="200000"/>
              </a:lnSpc>
            </a:pPr>
            <a:r>
              <a:rPr lang="en-US" sz="2000" b="1" dirty="0" smtClean="0">
                <a:solidFill>
                  <a:schemeClr val="bg1"/>
                </a:solidFill>
              </a:rPr>
              <a:t>Surgery</a:t>
            </a:r>
            <a:endParaRPr lang="en-US" sz="2000" b="1" dirty="0">
              <a:solidFill>
                <a:schemeClr val="bg1"/>
              </a:solidFill>
            </a:endParaRPr>
          </a:p>
          <a:p>
            <a:endParaRPr lang="en-US" sz="2000" b="1" dirty="0">
              <a:solidFill>
                <a:schemeClr val="bg1"/>
              </a:solidFill>
            </a:endParaRPr>
          </a:p>
        </p:txBody>
      </p:sp>
    </p:spTree>
    <p:extLst>
      <p:ext uri="{BB962C8B-B14F-4D97-AF65-F5344CB8AC3E}">
        <p14:creationId xmlns:p14="http://schemas.microsoft.com/office/powerpoint/2010/main" val="100291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761" y="1125451"/>
            <a:ext cx="10895527" cy="2031325"/>
          </a:xfrm>
          <a:prstGeom prst="rect">
            <a:avLst/>
          </a:prstGeom>
        </p:spPr>
        <p:txBody>
          <a:bodyPr wrap="square">
            <a:spAutoFit/>
          </a:bodyPr>
          <a:lstStyle/>
          <a:p>
            <a:r>
              <a:rPr lang="en-US" dirty="0">
                <a:solidFill>
                  <a:schemeClr val="bg1"/>
                </a:solidFill>
              </a:rPr>
              <a:t>On CT, </a:t>
            </a:r>
            <a:r>
              <a:rPr lang="en-US" dirty="0" smtClean="0">
                <a:solidFill>
                  <a:schemeClr val="bg1"/>
                </a:solidFill>
              </a:rPr>
              <a:t>PPGLs may </a:t>
            </a:r>
            <a:r>
              <a:rPr lang="en-US" dirty="0">
                <a:solidFill>
                  <a:schemeClr val="bg1"/>
                </a:solidFill>
              </a:rPr>
              <a:t>be </a:t>
            </a:r>
            <a:r>
              <a:rPr lang="en-US" b="1" dirty="0">
                <a:solidFill>
                  <a:schemeClr val="bg1"/>
                </a:solidFill>
              </a:rPr>
              <a:t>homogeneous or heterogeneous</a:t>
            </a:r>
            <a:r>
              <a:rPr lang="en-US" dirty="0">
                <a:solidFill>
                  <a:schemeClr val="bg1"/>
                </a:solidFill>
              </a:rPr>
              <a:t>, </a:t>
            </a:r>
            <a:r>
              <a:rPr lang="en-US" b="1" dirty="0">
                <a:solidFill>
                  <a:schemeClr val="bg1"/>
                </a:solidFill>
              </a:rPr>
              <a:t>necrotic</a:t>
            </a:r>
            <a:r>
              <a:rPr lang="en-US" dirty="0">
                <a:solidFill>
                  <a:schemeClr val="bg1"/>
                </a:solidFill>
              </a:rPr>
              <a:t> </a:t>
            </a:r>
            <a:r>
              <a:rPr lang="en-US" dirty="0" smtClean="0">
                <a:solidFill>
                  <a:schemeClr val="bg1"/>
                </a:solidFill>
              </a:rPr>
              <a:t>with some </a:t>
            </a:r>
            <a:r>
              <a:rPr lang="en-US" b="1" dirty="0">
                <a:solidFill>
                  <a:schemeClr val="bg1"/>
                </a:solidFill>
              </a:rPr>
              <a:t>calcifications</a:t>
            </a:r>
            <a:r>
              <a:rPr lang="en-US" dirty="0">
                <a:solidFill>
                  <a:schemeClr val="bg1"/>
                </a:solidFill>
              </a:rPr>
              <a:t>, </a:t>
            </a:r>
            <a:r>
              <a:rPr lang="en-US" b="1" dirty="0">
                <a:solidFill>
                  <a:schemeClr val="bg1"/>
                </a:solidFill>
              </a:rPr>
              <a:t>solid</a:t>
            </a:r>
            <a:r>
              <a:rPr lang="en-US" dirty="0">
                <a:solidFill>
                  <a:schemeClr val="bg1"/>
                </a:solidFill>
              </a:rPr>
              <a:t>, or </a:t>
            </a:r>
            <a:r>
              <a:rPr lang="en-US" b="1" dirty="0">
                <a:solidFill>
                  <a:schemeClr val="bg1"/>
                </a:solidFill>
              </a:rPr>
              <a:t>cystic</a:t>
            </a:r>
            <a:r>
              <a:rPr lang="en-US" dirty="0">
                <a:solidFill>
                  <a:schemeClr val="bg1"/>
                </a:solidFill>
              </a:rPr>
              <a:t>. </a:t>
            </a:r>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r>
              <a:rPr lang="en-US" dirty="0" smtClean="0">
                <a:solidFill>
                  <a:schemeClr val="bg1"/>
                </a:solidFill>
              </a:rPr>
              <a:t>Although </a:t>
            </a:r>
            <a:r>
              <a:rPr lang="en-US" dirty="0">
                <a:solidFill>
                  <a:schemeClr val="bg1"/>
                </a:solidFill>
              </a:rPr>
              <a:t>between </a:t>
            </a:r>
            <a:r>
              <a:rPr lang="en-US" dirty="0" smtClean="0">
                <a:solidFill>
                  <a:schemeClr val="bg1"/>
                </a:solidFill>
              </a:rPr>
              <a:t>87 and </a:t>
            </a:r>
            <a:r>
              <a:rPr lang="en-US" dirty="0">
                <a:solidFill>
                  <a:schemeClr val="bg1"/>
                </a:solidFill>
              </a:rPr>
              <a:t>100% of PPGLs exhibit a mean attenuation of </a:t>
            </a:r>
            <a:r>
              <a:rPr lang="en-US" b="1" dirty="0" smtClean="0">
                <a:solidFill>
                  <a:schemeClr val="bg1"/>
                </a:solidFill>
              </a:rPr>
              <a:t>more than </a:t>
            </a:r>
            <a:r>
              <a:rPr lang="en-US" b="1" dirty="0">
                <a:solidFill>
                  <a:schemeClr val="bg1"/>
                </a:solidFill>
              </a:rPr>
              <a:t>10 Hounsfield units </a:t>
            </a:r>
            <a:r>
              <a:rPr lang="en-US" dirty="0">
                <a:solidFill>
                  <a:schemeClr val="bg1"/>
                </a:solidFill>
              </a:rPr>
              <a:t>on unenhanced CT, PPGLs </a:t>
            </a:r>
            <a:r>
              <a:rPr lang="en-US" dirty="0" smtClean="0">
                <a:solidFill>
                  <a:schemeClr val="bg1"/>
                </a:solidFill>
              </a:rPr>
              <a:t>can occasionally </a:t>
            </a:r>
            <a:r>
              <a:rPr lang="en-US" dirty="0">
                <a:solidFill>
                  <a:schemeClr val="bg1"/>
                </a:solidFill>
              </a:rPr>
              <a:t>have </a:t>
            </a:r>
            <a:r>
              <a:rPr lang="en-US" b="1" dirty="0">
                <a:solidFill>
                  <a:schemeClr val="bg1"/>
                </a:solidFill>
              </a:rPr>
              <a:t>more than 60% washout </a:t>
            </a:r>
            <a:r>
              <a:rPr lang="en-US" dirty="0">
                <a:solidFill>
                  <a:schemeClr val="bg1"/>
                </a:solidFill>
              </a:rPr>
              <a:t>of </a:t>
            </a:r>
            <a:r>
              <a:rPr lang="en-US" dirty="0" smtClean="0">
                <a:solidFill>
                  <a:schemeClr val="bg1"/>
                </a:solidFill>
              </a:rPr>
              <a:t>contrast agents </a:t>
            </a:r>
            <a:r>
              <a:rPr lang="en-US" dirty="0">
                <a:solidFill>
                  <a:schemeClr val="bg1"/>
                </a:solidFill>
              </a:rPr>
              <a:t>on 15-minute delayed scanning</a:t>
            </a:r>
          </a:p>
        </p:txBody>
      </p:sp>
    </p:spTree>
    <p:extLst>
      <p:ext uri="{BB962C8B-B14F-4D97-AF65-F5344CB8AC3E}">
        <p14:creationId xmlns:p14="http://schemas.microsoft.com/office/powerpoint/2010/main" val="2464174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619" y="308074"/>
            <a:ext cx="7956708" cy="461665"/>
          </a:xfrm>
          <a:prstGeom prst="rect">
            <a:avLst/>
          </a:prstGeom>
        </p:spPr>
        <p:txBody>
          <a:bodyPr wrap="square">
            <a:spAutoFit/>
          </a:bodyPr>
          <a:lstStyle/>
          <a:p>
            <a:r>
              <a:rPr lang="en-US" sz="2400" b="1" dirty="0">
                <a:solidFill>
                  <a:srgbClr val="FFFF00"/>
                </a:solidFill>
              </a:rPr>
              <a:t>SUMMARY OF </a:t>
            </a:r>
            <a:r>
              <a:rPr lang="en-US" sz="2400" b="1" dirty="0" smtClean="0">
                <a:solidFill>
                  <a:srgbClr val="FFFF00"/>
                </a:solidFill>
              </a:rPr>
              <a:t>RECOMMENDATIONS  (</a:t>
            </a:r>
            <a:r>
              <a:rPr lang="en-US" sz="2400" b="1" dirty="0">
                <a:solidFill>
                  <a:srgbClr val="FFFF00"/>
                </a:solidFill>
              </a:rPr>
              <a:t>Genetic </a:t>
            </a:r>
            <a:r>
              <a:rPr lang="en-US" sz="2400" b="1" dirty="0" smtClean="0">
                <a:solidFill>
                  <a:srgbClr val="FFFF00"/>
                </a:solidFill>
              </a:rPr>
              <a:t>Testing)</a:t>
            </a:r>
            <a:endParaRPr lang="en-US" sz="2400" b="1" dirty="0">
              <a:solidFill>
                <a:srgbClr val="FFFF00"/>
              </a:solidFill>
            </a:endParaRPr>
          </a:p>
        </p:txBody>
      </p:sp>
      <p:sp>
        <p:nvSpPr>
          <p:cNvPr id="4" name="Rectangle 3"/>
          <p:cNvSpPr/>
          <p:nvPr/>
        </p:nvSpPr>
        <p:spPr>
          <a:xfrm>
            <a:off x="195618" y="1109610"/>
            <a:ext cx="11884765" cy="369332"/>
          </a:xfrm>
          <a:prstGeom prst="rect">
            <a:avLst/>
          </a:prstGeom>
        </p:spPr>
        <p:txBody>
          <a:bodyPr wrap="square">
            <a:spAutoFit/>
          </a:bodyPr>
          <a:lstStyle/>
          <a:p>
            <a:r>
              <a:rPr lang="en-US" dirty="0" smtClean="0">
                <a:solidFill>
                  <a:schemeClr val="bg1"/>
                </a:solidFill>
              </a:rPr>
              <a:t>We recommend </a:t>
            </a:r>
            <a:r>
              <a:rPr lang="en-US" dirty="0">
                <a:solidFill>
                  <a:schemeClr val="bg1"/>
                </a:solidFill>
              </a:rPr>
              <a:t>that all patients with PPGLs </a:t>
            </a:r>
            <a:r>
              <a:rPr lang="en-US" dirty="0" smtClean="0">
                <a:solidFill>
                  <a:schemeClr val="bg1"/>
                </a:solidFill>
              </a:rPr>
              <a:t>should be </a:t>
            </a:r>
            <a:r>
              <a:rPr lang="en-US" dirty="0">
                <a:solidFill>
                  <a:schemeClr val="bg1"/>
                </a:solidFill>
              </a:rPr>
              <a:t>engaged in shared decision making for </a:t>
            </a:r>
            <a:r>
              <a:rPr lang="en-US" b="1" dirty="0">
                <a:solidFill>
                  <a:schemeClr val="bg1"/>
                </a:solidFill>
              </a:rPr>
              <a:t>genetic testing</a:t>
            </a:r>
            <a:r>
              <a:rPr lang="en-US" dirty="0" smtClean="0">
                <a:solidFill>
                  <a:schemeClr val="bg1"/>
                </a:solidFill>
              </a:rPr>
              <a:t>. (1|</a:t>
            </a:r>
            <a:r>
              <a:rPr lang="en-US" dirty="0" smtClean="0"/>
              <a:t> </a:t>
            </a:r>
            <a:r>
              <a:rPr lang="en-US" dirty="0">
                <a:solidFill>
                  <a:schemeClr val="bg1"/>
                </a:solidFill>
              </a:rPr>
              <a:t>⨁ ⨁ ⨁</a:t>
            </a:r>
            <a:r>
              <a:rPr lang="en-US" b="1" dirty="0">
                <a:solidFill>
                  <a:schemeClr val="bg1"/>
                </a:solidFill>
                <a:latin typeface="Calibri" panose="020F0502020204030204" pitchFamily="34" charset="0"/>
              </a:rPr>
              <a:t> </a:t>
            </a:r>
            <a:r>
              <a:rPr lang="en-US" sz="1600" b="1" dirty="0">
                <a:solidFill>
                  <a:schemeClr val="bg1"/>
                </a:solidFill>
                <a:latin typeface="Calibri" panose="020F0502020204030204" pitchFamily="34" charset="0"/>
              </a:rPr>
              <a:t>⃝</a:t>
            </a:r>
            <a:r>
              <a:rPr lang="en-US" dirty="0">
                <a:solidFill>
                  <a:schemeClr val="bg1"/>
                </a:solidFill>
                <a:sym typeface="Wingdings" panose="05000000000000000000" pitchFamily="2" charset="2"/>
              </a:rPr>
              <a:t> </a:t>
            </a:r>
            <a:r>
              <a:rPr lang="en-US" dirty="0" smtClean="0">
                <a:solidFill>
                  <a:schemeClr val="bg1"/>
                </a:solidFill>
              </a:rPr>
              <a:t>)</a:t>
            </a:r>
            <a:endParaRPr lang="en-US" dirty="0">
              <a:solidFill>
                <a:schemeClr val="bg1"/>
              </a:solidFill>
            </a:endParaRPr>
          </a:p>
        </p:txBody>
      </p:sp>
      <p:sp>
        <p:nvSpPr>
          <p:cNvPr id="5" name="Rectangle 4"/>
          <p:cNvSpPr/>
          <p:nvPr/>
        </p:nvSpPr>
        <p:spPr>
          <a:xfrm>
            <a:off x="195619" y="2095812"/>
            <a:ext cx="11459760" cy="646331"/>
          </a:xfrm>
          <a:prstGeom prst="rect">
            <a:avLst/>
          </a:prstGeom>
        </p:spPr>
        <p:txBody>
          <a:bodyPr wrap="square">
            <a:spAutoFit/>
          </a:bodyPr>
          <a:lstStyle/>
          <a:p>
            <a:r>
              <a:rPr lang="en-US" dirty="0">
                <a:solidFill>
                  <a:schemeClr val="bg1"/>
                </a:solidFill>
              </a:rPr>
              <a:t>We recommend the use of a clinical </a:t>
            </a:r>
            <a:r>
              <a:rPr lang="en-US" dirty="0" smtClean="0">
                <a:solidFill>
                  <a:schemeClr val="bg1"/>
                </a:solidFill>
              </a:rPr>
              <a:t>feature-driven diagnostic </a:t>
            </a:r>
            <a:r>
              <a:rPr lang="en-US" dirty="0">
                <a:solidFill>
                  <a:schemeClr val="bg1"/>
                </a:solidFill>
              </a:rPr>
              <a:t>algorithm to establish the priorities for </a:t>
            </a:r>
            <a:r>
              <a:rPr lang="en-US" dirty="0" smtClean="0">
                <a:solidFill>
                  <a:schemeClr val="bg1"/>
                </a:solidFill>
              </a:rPr>
              <a:t>specific genetic </a:t>
            </a:r>
            <a:r>
              <a:rPr lang="en-US" dirty="0">
                <a:solidFill>
                  <a:schemeClr val="bg1"/>
                </a:solidFill>
              </a:rPr>
              <a:t>testing in PPGL patients with suspected </a:t>
            </a:r>
            <a:r>
              <a:rPr lang="en-US" dirty="0" smtClean="0">
                <a:solidFill>
                  <a:schemeClr val="bg1"/>
                </a:solidFill>
              </a:rPr>
              <a:t>germline mutations. (1|</a:t>
            </a:r>
            <a:r>
              <a:rPr lang="en-US" dirty="0" smtClean="0"/>
              <a:t> </a:t>
            </a:r>
            <a:r>
              <a:rPr lang="en-US" dirty="0">
                <a:solidFill>
                  <a:schemeClr val="bg1"/>
                </a:solidFill>
              </a:rPr>
              <a:t>⨁ ⨁ ⨁</a:t>
            </a:r>
            <a:r>
              <a:rPr lang="en-US" b="1" dirty="0">
                <a:solidFill>
                  <a:schemeClr val="bg1"/>
                </a:solidFill>
                <a:latin typeface="Calibri" panose="020F0502020204030204" pitchFamily="34" charset="0"/>
              </a:rPr>
              <a:t> </a:t>
            </a:r>
            <a:r>
              <a:rPr lang="en-US" sz="1600" b="1" dirty="0">
                <a:solidFill>
                  <a:schemeClr val="bg1"/>
                </a:solidFill>
                <a:latin typeface="Calibri" panose="020F0502020204030204" pitchFamily="34" charset="0"/>
              </a:rPr>
              <a:t>⃝</a:t>
            </a:r>
            <a:r>
              <a:rPr lang="en-US" dirty="0">
                <a:solidFill>
                  <a:schemeClr val="bg1"/>
                </a:solidFill>
                <a:sym typeface="Wingdings" panose="05000000000000000000" pitchFamily="2" charset="2"/>
              </a:rPr>
              <a:t> </a:t>
            </a:r>
            <a:r>
              <a:rPr lang="en-US" dirty="0" smtClean="0">
                <a:solidFill>
                  <a:schemeClr val="bg1"/>
                </a:solidFill>
              </a:rPr>
              <a:t>)</a:t>
            </a:r>
            <a:endParaRPr lang="en-US" dirty="0">
              <a:solidFill>
                <a:schemeClr val="bg1"/>
              </a:solidFill>
            </a:endParaRPr>
          </a:p>
        </p:txBody>
      </p:sp>
      <p:sp>
        <p:nvSpPr>
          <p:cNvPr id="6" name="Rectangle 5"/>
          <p:cNvSpPr/>
          <p:nvPr/>
        </p:nvSpPr>
        <p:spPr>
          <a:xfrm>
            <a:off x="195619" y="3636012"/>
            <a:ext cx="11459760" cy="646331"/>
          </a:xfrm>
          <a:prstGeom prst="rect">
            <a:avLst/>
          </a:prstGeom>
        </p:spPr>
        <p:txBody>
          <a:bodyPr wrap="square">
            <a:spAutoFit/>
          </a:bodyPr>
          <a:lstStyle/>
          <a:p>
            <a:r>
              <a:rPr lang="en-US" dirty="0">
                <a:solidFill>
                  <a:schemeClr val="bg1"/>
                </a:solidFill>
              </a:rPr>
              <a:t>We suggest that patients with </a:t>
            </a:r>
            <a:r>
              <a:rPr lang="en-US" dirty="0" err="1">
                <a:solidFill>
                  <a:schemeClr val="bg1"/>
                </a:solidFill>
              </a:rPr>
              <a:t>paraganglioma</a:t>
            </a:r>
            <a:r>
              <a:rPr lang="en-US" dirty="0">
                <a:solidFill>
                  <a:schemeClr val="bg1"/>
                </a:solidFill>
              </a:rPr>
              <a:t> </a:t>
            </a:r>
            <a:r>
              <a:rPr lang="en-US" dirty="0" smtClean="0">
                <a:solidFill>
                  <a:schemeClr val="bg1"/>
                </a:solidFill>
              </a:rPr>
              <a:t>undergo testing </a:t>
            </a:r>
            <a:r>
              <a:rPr lang="en-US" dirty="0">
                <a:solidFill>
                  <a:schemeClr val="bg1"/>
                </a:solidFill>
              </a:rPr>
              <a:t>of succinate dehydrogenase (SDH) </a:t>
            </a:r>
            <a:r>
              <a:rPr lang="en-US" dirty="0" smtClean="0">
                <a:solidFill>
                  <a:schemeClr val="bg1"/>
                </a:solidFill>
              </a:rPr>
              <a:t>mutations and </a:t>
            </a:r>
            <a:r>
              <a:rPr lang="en-US" dirty="0">
                <a:solidFill>
                  <a:schemeClr val="bg1"/>
                </a:solidFill>
              </a:rPr>
              <a:t>that patients with metastatic disease </a:t>
            </a:r>
            <a:r>
              <a:rPr lang="en-US" dirty="0" smtClean="0">
                <a:solidFill>
                  <a:schemeClr val="bg1"/>
                </a:solidFill>
              </a:rPr>
              <a:t>undergo testing </a:t>
            </a:r>
            <a:r>
              <a:rPr lang="en-US" dirty="0">
                <a:solidFill>
                  <a:schemeClr val="bg1"/>
                </a:solidFill>
              </a:rPr>
              <a:t>for SDHB mutations</a:t>
            </a:r>
            <a:r>
              <a:rPr lang="en-US" dirty="0" smtClean="0">
                <a:solidFill>
                  <a:schemeClr val="bg1"/>
                </a:solidFill>
              </a:rPr>
              <a:t>. </a:t>
            </a:r>
            <a:r>
              <a:rPr lang="en-US" dirty="0">
                <a:solidFill>
                  <a:schemeClr val="bg1"/>
                </a:solidFill>
              </a:rPr>
              <a:t>(2|</a:t>
            </a:r>
            <a:r>
              <a:rPr lang="en-US" dirty="0"/>
              <a:t> </a:t>
            </a:r>
            <a:r>
              <a:rPr lang="en-US" dirty="0">
                <a:solidFill>
                  <a:schemeClr val="bg1"/>
                </a:solidFill>
              </a:rPr>
              <a:t>⨁ ⨁ ⨁</a:t>
            </a:r>
            <a:r>
              <a:rPr lang="en-US" b="1" dirty="0">
                <a:solidFill>
                  <a:schemeClr val="bg1"/>
                </a:solidFill>
                <a:latin typeface="Calibri" panose="020F0502020204030204" pitchFamily="34" charset="0"/>
              </a:rPr>
              <a:t> </a:t>
            </a:r>
            <a:r>
              <a:rPr lang="en-US" sz="1600" b="1" dirty="0">
                <a:solidFill>
                  <a:schemeClr val="bg1"/>
                </a:solidFill>
                <a:latin typeface="Calibri" panose="020F0502020204030204" pitchFamily="34" charset="0"/>
              </a:rPr>
              <a:t>⃝</a:t>
            </a:r>
            <a:r>
              <a:rPr lang="en-US" dirty="0">
                <a:solidFill>
                  <a:schemeClr val="bg1"/>
                </a:solidFill>
                <a:sym typeface="Wingdings" panose="05000000000000000000" pitchFamily="2" charset="2"/>
              </a:rPr>
              <a:t> </a:t>
            </a:r>
            <a:r>
              <a:rPr lang="en-US" dirty="0" smtClean="0">
                <a:solidFill>
                  <a:schemeClr val="bg1"/>
                </a:solidFill>
              </a:rPr>
              <a:t>)</a:t>
            </a:r>
            <a:endParaRPr lang="en-US" dirty="0">
              <a:solidFill>
                <a:schemeClr val="bg1"/>
              </a:solidFill>
            </a:endParaRPr>
          </a:p>
        </p:txBody>
      </p:sp>
      <p:sp>
        <p:nvSpPr>
          <p:cNvPr id="7" name="Rectangle 6"/>
          <p:cNvSpPr/>
          <p:nvPr/>
        </p:nvSpPr>
        <p:spPr>
          <a:xfrm>
            <a:off x="195619" y="5085807"/>
            <a:ext cx="11459760" cy="923330"/>
          </a:xfrm>
          <a:prstGeom prst="rect">
            <a:avLst/>
          </a:prstGeom>
        </p:spPr>
        <p:txBody>
          <a:bodyPr wrap="square">
            <a:spAutoFit/>
          </a:bodyPr>
          <a:lstStyle/>
          <a:p>
            <a:r>
              <a:rPr lang="en-US" dirty="0">
                <a:solidFill>
                  <a:schemeClr val="bg1"/>
                </a:solidFill>
              </a:rPr>
              <a:t>We recommend that genetic testing for PPGL </a:t>
            </a:r>
            <a:r>
              <a:rPr lang="en-US" dirty="0" smtClean="0">
                <a:solidFill>
                  <a:schemeClr val="bg1"/>
                </a:solidFill>
              </a:rPr>
              <a:t>be delivered </a:t>
            </a:r>
            <a:r>
              <a:rPr lang="en-US" dirty="0">
                <a:solidFill>
                  <a:schemeClr val="bg1"/>
                </a:solidFill>
              </a:rPr>
              <a:t>within the framework of health care. Specifically</a:t>
            </a:r>
            <a:r>
              <a:rPr lang="en-US" dirty="0" smtClean="0">
                <a:solidFill>
                  <a:schemeClr val="bg1"/>
                </a:solidFill>
              </a:rPr>
              <a:t>, pretest </a:t>
            </a:r>
            <a:r>
              <a:rPr lang="en-US" dirty="0">
                <a:solidFill>
                  <a:schemeClr val="bg1"/>
                </a:solidFill>
              </a:rPr>
              <a:t>and post-test counseling should be available</a:t>
            </a:r>
            <a:r>
              <a:rPr lang="en-US" dirty="0" smtClean="0">
                <a:solidFill>
                  <a:schemeClr val="bg1"/>
                </a:solidFill>
              </a:rPr>
              <a:t>. All </a:t>
            </a:r>
            <a:r>
              <a:rPr lang="en-US" dirty="0">
                <a:solidFill>
                  <a:schemeClr val="bg1"/>
                </a:solidFill>
              </a:rPr>
              <a:t>tests for PPGL genetic testing should be performed </a:t>
            </a:r>
            <a:r>
              <a:rPr lang="en-US" dirty="0" smtClean="0">
                <a:solidFill>
                  <a:schemeClr val="bg1"/>
                </a:solidFill>
              </a:rPr>
              <a:t>by accredited </a:t>
            </a:r>
            <a:r>
              <a:rPr lang="en-US" dirty="0">
                <a:solidFill>
                  <a:schemeClr val="bg1"/>
                </a:solidFill>
              </a:rPr>
              <a:t>laboratories. (Ungraded recommendation)</a:t>
            </a:r>
          </a:p>
        </p:txBody>
      </p:sp>
    </p:spTree>
    <p:extLst>
      <p:ext uri="{BB962C8B-B14F-4D97-AF65-F5344CB8AC3E}">
        <p14:creationId xmlns:p14="http://schemas.microsoft.com/office/powerpoint/2010/main" val="1416434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316" y="694317"/>
            <a:ext cx="3766480" cy="369332"/>
          </a:xfrm>
          <a:prstGeom prst="rect">
            <a:avLst/>
          </a:prstGeom>
        </p:spPr>
        <p:txBody>
          <a:bodyPr wrap="none">
            <a:spAutoFit/>
          </a:bodyPr>
          <a:lstStyle/>
          <a:p>
            <a:r>
              <a:rPr lang="en-US" b="1" dirty="0">
                <a:solidFill>
                  <a:schemeClr val="bg1"/>
                </a:solidFill>
              </a:rPr>
              <a:t>14 different PPGL susceptibility genes</a:t>
            </a:r>
          </a:p>
        </p:txBody>
      </p:sp>
      <p:sp>
        <p:nvSpPr>
          <p:cNvPr id="3" name="Rectangle 2"/>
          <p:cNvSpPr/>
          <p:nvPr/>
        </p:nvSpPr>
        <p:spPr>
          <a:xfrm>
            <a:off x="704316" y="1476554"/>
            <a:ext cx="6096000" cy="3970318"/>
          </a:xfrm>
          <a:prstGeom prst="rect">
            <a:avLst/>
          </a:prstGeom>
        </p:spPr>
        <p:txBody>
          <a:bodyPr>
            <a:spAutoFit/>
          </a:bodyPr>
          <a:lstStyle/>
          <a:p>
            <a:r>
              <a:rPr lang="en-US" dirty="0" smtClean="0">
                <a:solidFill>
                  <a:schemeClr val="bg1"/>
                </a:solidFill>
              </a:rPr>
              <a:t>NF1</a:t>
            </a:r>
          </a:p>
          <a:p>
            <a:r>
              <a:rPr lang="en-US" dirty="0" smtClean="0">
                <a:solidFill>
                  <a:schemeClr val="bg1"/>
                </a:solidFill>
              </a:rPr>
              <a:t>RET</a:t>
            </a:r>
          </a:p>
          <a:p>
            <a:r>
              <a:rPr lang="en-US" dirty="0" smtClean="0">
                <a:solidFill>
                  <a:schemeClr val="bg1"/>
                </a:solidFill>
              </a:rPr>
              <a:t>VHL</a:t>
            </a:r>
          </a:p>
          <a:p>
            <a:r>
              <a:rPr lang="en-US" dirty="0" smtClean="0">
                <a:solidFill>
                  <a:schemeClr val="bg1"/>
                </a:solidFill>
              </a:rPr>
              <a:t>SDHD</a:t>
            </a:r>
          </a:p>
          <a:p>
            <a:r>
              <a:rPr lang="en-US" dirty="0" smtClean="0">
                <a:solidFill>
                  <a:schemeClr val="bg1"/>
                </a:solidFill>
              </a:rPr>
              <a:t>SDHC </a:t>
            </a:r>
          </a:p>
          <a:p>
            <a:r>
              <a:rPr lang="en-US" dirty="0" smtClean="0">
                <a:solidFill>
                  <a:schemeClr val="bg1"/>
                </a:solidFill>
              </a:rPr>
              <a:t>SDHB </a:t>
            </a:r>
          </a:p>
          <a:p>
            <a:r>
              <a:rPr lang="en-US" dirty="0" smtClean="0">
                <a:solidFill>
                  <a:schemeClr val="bg1"/>
                </a:solidFill>
              </a:rPr>
              <a:t>EGLN1/PHD2  *</a:t>
            </a:r>
          </a:p>
          <a:p>
            <a:r>
              <a:rPr lang="en-US" dirty="0" smtClean="0">
                <a:solidFill>
                  <a:schemeClr val="bg1"/>
                </a:solidFill>
              </a:rPr>
              <a:t>KIF1</a:t>
            </a:r>
            <a:r>
              <a:rPr lang="el-GR" dirty="0" smtClean="0">
                <a:solidFill>
                  <a:schemeClr val="bg1"/>
                </a:solidFill>
                <a:latin typeface="Calibri" panose="020F0502020204030204" pitchFamily="34" charset="0"/>
              </a:rPr>
              <a:t>β</a:t>
            </a:r>
            <a:r>
              <a:rPr lang="en-US" dirty="0" smtClean="0">
                <a:solidFill>
                  <a:schemeClr val="bg1"/>
                </a:solidFill>
                <a:latin typeface="Calibri" panose="020F0502020204030204" pitchFamily="34" charset="0"/>
              </a:rPr>
              <a:t> *</a:t>
            </a:r>
          </a:p>
          <a:p>
            <a:r>
              <a:rPr lang="en-US" dirty="0" smtClean="0">
                <a:solidFill>
                  <a:schemeClr val="bg1"/>
                </a:solidFill>
              </a:rPr>
              <a:t>SDH5/SDHAF2 </a:t>
            </a:r>
          </a:p>
          <a:p>
            <a:r>
              <a:rPr lang="en-US" dirty="0" smtClean="0">
                <a:solidFill>
                  <a:schemeClr val="bg1"/>
                </a:solidFill>
              </a:rPr>
              <a:t>IDH1 *</a:t>
            </a:r>
            <a:endParaRPr lang="en-US" dirty="0">
              <a:solidFill>
                <a:schemeClr val="bg1"/>
              </a:solidFill>
            </a:endParaRPr>
          </a:p>
          <a:p>
            <a:r>
              <a:rPr lang="en-US" dirty="0">
                <a:solidFill>
                  <a:schemeClr val="bg1"/>
                </a:solidFill>
              </a:rPr>
              <a:t>TMEM127 </a:t>
            </a:r>
            <a:endParaRPr lang="en-US" dirty="0" smtClean="0">
              <a:solidFill>
                <a:schemeClr val="bg1"/>
              </a:solidFill>
            </a:endParaRPr>
          </a:p>
          <a:p>
            <a:r>
              <a:rPr lang="en-US" dirty="0" smtClean="0">
                <a:solidFill>
                  <a:schemeClr val="bg1"/>
                </a:solidFill>
              </a:rPr>
              <a:t>SDHA </a:t>
            </a:r>
          </a:p>
          <a:p>
            <a:r>
              <a:rPr lang="en-US" dirty="0" smtClean="0">
                <a:solidFill>
                  <a:schemeClr val="bg1"/>
                </a:solidFill>
              </a:rPr>
              <a:t>MAX</a:t>
            </a:r>
          </a:p>
          <a:p>
            <a:r>
              <a:rPr lang="en-US" dirty="0" smtClean="0">
                <a:solidFill>
                  <a:schemeClr val="bg1"/>
                </a:solidFill>
              </a:rPr>
              <a:t>HIF2</a:t>
            </a:r>
            <a:r>
              <a:rPr lang="el-GR" dirty="0">
                <a:solidFill>
                  <a:schemeClr val="bg1"/>
                </a:solidFill>
                <a:latin typeface="Calibri" panose="020F0502020204030204" pitchFamily="34" charset="0"/>
              </a:rPr>
              <a:t>α</a:t>
            </a:r>
            <a:endParaRPr lang="en-US" dirty="0">
              <a:solidFill>
                <a:schemeClr val="bg1"/>
              </a:solidFill>
            </a:endParaRPr>
          </a:p>
        </p:txBody>
      </p:sp>
    </p:spTree>
    <p:extLst>
      <p:ext uri="{BB962C8B-B14F-4D97-AF65-F5344CB8AC3E}">
        <p14:creationId xmlns:p14="http://schemas.microsoft.com/office/powerpoint/2010/main" val="859009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3112" y="1022863"/>
            <a:ext cx="11557141" cy="4090049"/>
            <a:chOff x="323112" y="1022863"/>
            <a:chExt cx="11557141" cy="4090049"/>
          </a:xfrm>
        </p:grpSpPr>
        <p:pic>
          <p:nvPicPr>
            <p:cNvPr id="2" name="Picture 1"/>
            <p:cNvPicPr>
              <a:picLocks noChangeAspect="1"/>
            </p:cNvPicPr>
            <p:nvPr/>
          </p:nvPicPr>
          <p:blipFill>
            <a:blip r:embed="rId2"/>
            <a:stretch>
              <a:fillRect/>
            </a:stretch>
          </p:blipFill>
          <p:spPr>
            <a:xfrm>
              <a:off x="323112" y="1022863"/>
              <a:ext cx="11557141" cy="4090049"/>
            </a:xfrm>
            <a:prstGeom prst="rect">
              <a:avLst/>
            </a:prstGeom>
          </p:spPr>
        </p:pic>
        <p:sp>
          <p:nvSpPr>
            <p:cNvPr id="3" name="Rounded Rectangle 2"/>
            <p:cNvSpPr/>
            <p:nvPr/>
          </p:nvSpPr>
          <p:spPr>
            <a:xfrm>
              <a:off x="11204620" y="2060619"/>
              <a:ext cx="489398" cy="2511381"/>
            </a:xfrm>
            <a:prstGeom prst="round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323111" y="5388563"/>
            <a:ext cx="10649689" cy="923330"/>
          </a:xfrm>
          <a:prstGeom prst="rect">
            <a:avLst/>
          </a:prstGeom>
        </p:spPr>
        <p:txBody>
          <a:bodyPr wrap="square">
            <a:spAutoFit/>
          </a:bodyPr>
          <a:lstStyle/>
          <a:p>
            <a:pPr algn="ctr"/>
            <a:r>
              <a:rPr lang="en-US" b="1" dirty="0">
                <a:solidFill>
                  <a:srgbClr val="FFFF00"/>
                </a:solidFill>
              </a:rPr>
              <a:t>The highest frequencies of </a:t>
            </a:r>
            <a:r>
              <a:rPr lang="en-US" b="1" dirty="0" smtClean="0">
                <a:solidFill>
                  <a:srgbClr val="FFFF00"/>
                </a:solidFill>
              </a:rPr>
              <a:t>germline mutations </a:t>
            </a:r>
            <a:r>
              <a:rPr lang="en-US" b="1" dirty="0">
                <a:solidFill>
                  <a:srgbClr val="FFFF00"/>
                </a:solidFill>
              </a:rPr>
              <a:t> </a:t>
            </a:r>
            <a:r>
              <a:rPr lang="en-US" b="1" dirty="0" smtClean="0">
                <a:solidFill>
                  <a:srgbClr val="FFFF00"/>
                </a:solidFill>
              </a:rPr>
              <a:t>:</a:t>
            </a:r>
          </a:p>
          <a:p>
            <a:endParaRPr lang="en-US" dirty="0"/>
          </a:p>
          <a:p>
            <a:pPr algn="ctr"/>
            <a:r>
              <a:rPr lang="en-US" dirty="0" smtClean="0">
                <a:solidFill>
                  <a:schemeClr val="bg1"/>
                </a:solidFill>
              </a:rPr>
              <a:t>SDHB </a:t>
            </a:r>
            <a:r>
              <a:rPr lang="en-US" dirty="0">
                <a:solidFill>
                  <a:schemeClr val="bg1"/>
                </a:solidFill>
              </a:rPr>
              <a:t>(10.3%), SDHD (8.9%), </a:t>
            </a:r>
            <a:r>
              <a:rPr lang="en-US" dirty="0" smtClean="0">
                <a:solidFill>
                  <a:schemeClr val="bg1"/>
                </a:solidFill>
              </a:rPr>
              <a:t>VHL (</a:t>
            </a:r>
            <a:r>
              <a:rPr lang="en-US" dirty="0">
                <a:solidFill>
                  <a:schemeClr val="bg1"/>
                </a:solidFill>
              </a:rPr>
              <a:t>7.3%), RET (6.3</a:t>
            </a:r>
            <a:r>
              <a:rPr lang="en-US" dirty="0" smtClean="0">
                <a:solidFill>
                  <a:schemeClr val="bg1"/>
                </a:solidFill>
              </a:rPr>
              <a:t>%), NF1 </a:t>
            </a:r>
            <a:r>
              <a:rPr lang="en-US" dirty="0">
                <a:solidFill>
                  <a:schemeClr val="bg1"/>
                </a:solidFill>
              </a:rPr>
              <a:t>(3.3</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350846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991103"/>
            <a:ext cx="10616484" cy="646331"/>
          </a:xfrm>
          <a:prstGeom prst="rect">
            <a:avLst/>
          </a:prstGeom>
        </p:spPr>
        <p:txBody>
          <a:bodyPr wrap="square">
            <a:spAutoFit/>
          </a:bodyPr>
          <a:lstStyle/>
          <a:p>
            <a:r>
              <a:rPr lang="en-US" dirty="0">
                <a:solidFill>
                  <a:schemeClr val="bg1"/>
                </a:solidFill>
              </a:rPr>
              <a:t>in view of the financial costs, genetic testing has </a:t>
            </a:r>
            <a:r>
              <a:rPr lang="en-US" dirty="0" smtClean="0">
                <a:solidFill>
                  <a:schemeClr val="bg1"/>
                </a:solidFill>
              </a:rPr>
              <a:t>limited incremental </a:t>
            </a:r>
            <a:r>
              <a:rPr lang="en-US" dirty="0">
                <a:solidFill>
                  <a:schemeClr val="bg1"/>
                </a:solidFill>
              </a:rPr>
              <a:t>value in patients with unilateral </a:t>
            </a:r>
            <a:r>
              <a:rPr lang="en-US" dirty="0" err="1" smtClean="0">
                <a:solidFill>
                  <a:schemeClr val="bg1"/>
                </a:solidFill>
              </a:rPr>
              <a:t>pheochromocytoma</a:t>
            </a:r>
            <a:r>
              <a:rPr lang="en-US" dirty="0" smtClean="0">
                <a:solidFill>
                  <a:schemeClr val="bg1"/>
                </a:solidFill>
              </a:rPr>
              <a:t> and </a:t>
            </a:r>
            <a:r>
              <a:rPr lang="en-US" dirty="0">
                <a:solidFill>
                  <a:schemeClr val="bg1"/>
                </a:solidFill>
              </a:rPr>
              <a:t>no syndromic or malignant </a:t>
            </a:r>
            <a:r>
              <a:rPr lang="en-US" dirty="0" smtClean="0">
                <a:solidFill>
                  <a:schemeClr val="bg1"/>
                </a:solidFill>
              </a:rPr>
              <a:t>features  and </a:t>
            </a:r>
            <a:r>
              <a:rPr lang="en-US" dirty="0">
                <a:solidFill>
                  <a:schemeClr val="bg1"/>
                </a:solidFill>
              </a:rPr>
              <a:t>no positive family history</a:t>
            </a:r>
          </a:p>
        </p:txBody>
      </p:sp>
      <p:sp>
        <p:nvSpPr>
          <p:cNvPr id="4" name="Rectangle 3"/>
          <p:cNvSpPr/>
          <p:nvPr/>
        </p:nvSpPr>
        <p:spPr>
          <a:xfrm>
            <a:off x="304800" y="5082064"/>
            <a:ext cx="10848304" cy="646331"/>
          </a:xfrm>
          <a:prstGeom prst="rect">
            <a:avLst/>
          </a:prstGeom>
        </p:spPr>
        <p:txBody>
          <a:bodyPr wrap="square">
            <a:spAutoFit/>
          </a:bodyPr>
          <a:lstStyle/>
          <a:p>
            <a:r>
              <a:rPr lang="en-US" dirty="0">
                <a:solidFill>
                  <a:schemeClr val="bg1"/>
                </a:solidFill>
              </a:rPr>
              <a:t>Although there is </a:t>
            </a:r>
            <a:r>
              <a:rPr lang="en-US" dirty="0" smtClean="0">
                <a:solidFill>
                  <a:schemeClr val="bg1"/>
                </a:solidFill>
              </a:rPr>
              <a:t>no  agreement </a:t>
            </a:r>
            <a:r>
              <a:rPr lang="en-US" dirty="0">
                <a:solidFill>
                  <a:schemeClr val="bg1"/>
                </a:solidFill>
              </a:rPr>
              <a:t>upon age cutoff for </a:t>
            </a:r>
            <a:r>
              <a:rPr lang="en-US" dirty="0" smtClean="0">
                <a:solidFill>
                  <a:schemeClr val="bg1"/>
                </a:solidFill>
              </a:rPr>
              <a:t>genetic testing</a:t>
            </a:r>
            <a:r>
              <a:rPr lang="en-US" dirty="0">
                <a:solidFill>
                  <a:schemeClr val="bg1"/>
                </a:solidFill>
              </a:rPr>
              <a:t>, the likelihood of a mutation</a:t>
            </a:r>
          </a:p>
          <a:p>
            <a:r>
              <a:rPr lang="en-US" dirty="0">
                <a:solidFill>
                  <a:schemeClr val="bg1"/>
                </a:solidFill>
              </a:rPr>
              <a:t>in patients with </a:t>
            </a:r>
            <a:r>
              <a:rPr lang="en-US" dirty="0" err="1">
                <a:solidFill>
                  <a:schemeClr val="bg1"/>
                </a:solidFill>
              </a:rPr>
              <a:t>nonsyndromic</a:t>
            </a:r>
            <a:r>
              <a:rPr lang="en-US" dirty="0">
                <a:solidFill>
                  <a:schemeClr val="bg1"/>
                </a:solidFill>
              </a:rPr>
              <a:t> PPGLs </a:t>
            </a:r>
            <a:r>
              <a:rPr lang="en-US" b="1" dirty="0">
                <a:solidFill>
                  <a:srgbClr val="FFFF00"/>
                </a:solidFill>
              </a:rPr>
              <a:t>younger </a:t>
            </a:r>
            <a:r>
              <a:rPr lang="en-US" b="1" dirty="0" smtClean="0">
                <a:solidFill>
                  <a:srgbClr val="FFFF00"/>
                </a:solidFill>
              </a:rPr>
              <a:t>than 45 </a:t>
            </a:r>
            <a:r>
              <a:rPr lang="en-US" b="1" dirty="0">
                <a:solidFill>
                  <a:srgbClr val="FFFF00"/>
                </a:solidFill>
              </a:rPr>
              <a:t>years </a:t>
            </a:r>
            <a:r>
              <a:rPr lang="en-US" dirty="0">
                <a:solidFill>
                  <a:schemeClr val="bg1"/>
                </a:solidFill>
              </a:rPr>
              <a:t>is 5-fold higher than in patients older than </a:t>
            </a:r>
            <a:r>
              <a:rPr lang="en-US" dirty="0" smtClean="0">
                <a:solidFill>
                  <a:schemeClr val="bg1"/>
                </a:solidFill>
              </a:rPr>
              <a:t>45 years</a:t>
            </a:r>
            <a:endParaRPr lang="en-US" dirty="0">
              <a:solidFill>
                <a:schemeClr val="bg1"/>
              </a:solidFill>
            </a:endParaRPr>
          </a:p>
        </p:txBody>
      </p:sp>
      <p:sp>
        <p:nvSpPr>
          <p:cNvPr id="5" name="Rectangle 4"/>
          <p:cNvSpPr/>
          <p:nvPr/>
        </p:nvSpPr>
        <p:spPr>
          <a:xfrm>
            <a:off x="304800" y="1045215"/>
            <a:ext cx="10848304" cy="2031325"/>
          </a:xfrm>
          <a:prstGeom prst="rect">
            <a:avLst/>
          </a:prstGeom>
        </p:spPr>
        <p:txBody>
          <a:bodyPr wrap="square">
            <a:spAutoFit/>
          </a:bodyPr>
          <a:lstStyle/>
          <a:p>
            <a:r>
              <a:rPr lang="en-US" dirty="0">
                <a:solidFill>
                  <a:schemeClr val="bg1"/>
                </a:solidFill>
              </a:rPr>
              <a:t>Six different familial autosomal </a:t>
            </a:r>
            <a:r>
              <a:rPr lang="en-US" dirty="0" smtClean="0">
                <a:solidFill>
                  <a:schemeClr val="bg1"/>
                </a:solidFill>
              </a:rPr>
              <a:t>dominant diseases </a:t>
            </a:r>
            <a:r>
              <a:rPr lang="en-US" dirty="0">
                <a:solidFill>
                  <a:schemeClr val="bg1"/>
                </a:solidFill>
              </a:rPr>
              <a:t>can be suspected clinically: </a:t>
            </a:r>
            <a:endParaRPr lang="en-US" dirty="0" smtClean="0">
              <a:solidFill>
                <a:schemeClr val="bg1"/>
              </a:solidFill>
            </a:endParaRPr>
          </a:p>
          <a:p>
            <a:r>
              <a:rPr lang="en-US" dirty="0" err="1" smtClean="0">
                <a:solidFill>
                  <a:schemeClr val="bg1"/>
                </a:solidFill>
              </a:rPr>
              <a:t>neurofibromatosistype</a:t>
            </a:r>
            <a:r>
              <a:rPr lang="en-US" dirty="0" smtClean="0">
                <a:solidFill>
                  <a:schemeClr val="bg1"/>
                </a:solidFill>
              </a:rPr>
              <a:t> </a:t>
            </a:r>
            <a:r>
              <a:rPr lang="en-US" dirty="0">
                <a:solidFill>
                  <a:schemeClr val="bg1"/>
                </a:solidFill>
              </a:rPr>
              <a:t>1 (NF1), </a:t>
            </a:r>
            <a:endParaRPr lang="en-US" dirty="0" smtClean="0">
              <a:solidFill>
                <a:schemeClr val="bg1"/>
              </a:solidFill>
            </a:endParaRPr>
          </a:p>
          <a:p>
            <a:r>
              <a:rPr lang="en-US" dirty="0" smtClean="0">
                <a:solidFill>
                  <a:schemeClr val="bg1"/>
                </a:solidFill>
              </a:rPr>
              <a:t>multiple </a:t>
            </a:r>
            <a:r>
              <a:rPr lang="en-US" dirty="0">
                <a:solidFill>
                  <a:schemeClr val="bg1"/>
                </a:solidFill>
              </a:rPr>
              <a:t>endocrine neoplasia type </a:t>
            </a:r>
            <a:r>
              <a:rPr lang="en-US" dirty="0" smtClean="0">
                <a:solidFill>
                  <a:schemeClr val="bg1"/>
                </a:solidFill>
              </a:rPr>
              <a:t>2 (</a:t>
            </a:r>
            <a:r>
              <a:rPr lang="en-US" dirty="0">
                <a:solidFill>
                  <a:schemeClr val="bg1"/>
                </a:solidFill>
              </a:rPr>
              <a:t>MEN2), </a:t>
            </a:r>
            <a:endParaRPr lang="en-US" dirty="0" smtClean="0">
              <a:solidFill>
                <a:schemeClr val="bg1"/>
              </a:solidFill>
            </a:endParaRPr>
          </a:p>
          <a:p>
            <a:r>
              <a:rPr lang="en-US" dirty="0" smtClean="0">
                <a:solidFill>
                  <a:schemeClr val="bg1"/>
                </a:solidFill>
              </a:rPr>
              <a:t>von </a:t>
            </a:r>
            <a:r>
              <a:rPr lang="en-US" dirty="0">
                <a:solidFill>
                  <a:schemeClr val="bg1"/>
                </a:solidFill>
              </a:rPr>
              <a:t>Hippel-Lindau (VHL) syndrome </a:t>
            </a:r>
            <a:r>
              <a:rPr lang="en-US" dirty="0" smtClean="0">
                <a:solidFill>
                  <a:schemeClr val="bg1"/>
                </a:solidFill>
              </a:rPr>
              <a:t>,</a:t>
            </a:r>
          </a:p>
          <a:p>
            <a:r>
              <a:rPr lang="en-US" dirty="0" smtClean="0">
                <a:solidFill>
                  <a:schemeClr val="bg1"/>
                </a:solidFill>
              </a:rPr>
              <a:t>renal </a:t>
            </a:r>
            <a:r>
              <a:rPr lang="en-US" dirty="0">
                <a:solidFill>
                  <a:schemeClr val="bg1"/>
                </a:solidFill>
              </a:rPr>
              <a:t>cell carcinoma with </a:t>
            </a:r>
            <a:r>
              <a:rPr lang="en-US" i="1" dirty="0">
                <a:solidFill>
                  <a:schemeClr val="bg1"/>
                </a:solidFill>
              </a:rPr>
              <a:t>SDHB </a:t>
            </a:r>
            <a:r>
              <a:rPr lang="en-US" dirty="0">
                <a:solidFill>
                  <a:schemeClr val="bg1"/>
                </a:solidFill>
              </a:rPr>
              <a:t>mutation </a:t>
            </a:r>
            <a:r>
              <a:rPr lang="en-US" dirty="0" smtClean="0">
                <a:solidFill>
                  <a:schemeClr val="bg1"/>
                </a:solidFill>
              </a:rPr>
              <a:t>,</a:t>
            </a:r>
          </a:p>
          <a:p>
            <a:r>
              <a:rPr lang="en-US" dirty="0" smtClean="0">
                <a:solidFill>
                  <a:schemeClr val="bg1"/>
                </a:solidFill>
              </a:rPr>
              <a:t>Carney triad </a:t>
            </a:r>
            <a:r>
              <a:rPr lang="en-US" dirty="0">
                <a:solidFill>
                  <a:schemeClr val="bg1"/>
                </a:solidFill>
              </a:rPr>
              <a:t>(</a:t>
            </a:r>
            <a:r>
              <a:rPr lang="en-US" dirty="0" err="1">
                <a:solidFill>
                  <a:schemeClr val="bg1"/>
                </a:solidFill>
              </a:rPr>
              <a:t>paragangliomas</a:t>
            </a:r>
            <a:r>
              <a:rPr lang="en-US" dirty="0">
                <a:solidFill>
                  <a:schemeClr val="bg1"/>
                </a:solidFill>
              </a:rPr>
              <a:t>, gastric stromal tumors, </a:t>
            </a:r>
            <a:r>
              <a:rPr lang="en-US" dirty="0" smtClean="0">
                <a:solidFill>
                  <a:schemeClr val="bg1"/>
                </a:solidFill>
              </a:rPr>
              <a:t>pulmonary </a:t>
            </a:r>
            <a:r>
              <a:rPr lang="en-US" dirty="0" err="1" smtClean="0">
                <a:solidFill>
                  <a:schemeClr val="bg1"/>
                </a:solidFill>
              </a:rPr>
              <a:t>chondromas</a:t>
            </a:r>
            <a:r>
              <a:rPr lang="en-US" dirty="0" smtClean="0">
                <a:solidFill>
                  <a:schemeClr val="bg1"/>
                </a:solidFill>
              </a:rPr>
              <a:t>),</a:t>
            </a:r>
          </a:p>
          <a:p>
            <a:r>
              <a:rPr lang="en-US" dirty="0" smtClean="0">
                <a:solidFill>
                  <a:schemeClr val="bg1"/>
                </a:solidFill>
              </a:rPr>
              <a:t>and </a:t>
            </a:r>
            <a:r>
              <a:rPr lang="en-US" dirty="0">
                <a:solidFill>
                  <a:schemeClr val="bg1"/>
                </a:solidFill>
              </a:rPr>
              <a:t>Carney-</a:t>
            </a:r>
            <a:r>
              <a:rPr lang="en-US" dirty="0" err="1">
                <a:solidFill>
                  <a:schemeClr val="bg1"/>
                </a:solidFill>
              </a:rPr>
              <a:t>Stratakis</a:t>
            </a:r>
            <a:r>
              <a:rPr lang="en-US" dirty="0">
                <a:solidFill>
                  <a:schemeClr val="bg1"/>
                </a:solidFill>
              </a:rPr>
              <a:t> </a:t>
            </a:r>
            <a:r>
              <a:rPr lang="en-US" dirty="0" smtClean="0">
                <a:solidFill>
                  <a:schemeClr val="bg1"/>
                </a:solidFill>
              </a:rPr>
              <a:t>syndrome (</a:t>
            </a:r>
            <a:r>
              <a:rPr lang="en-US" dirty="0" err="1">
                <a:solidFill>
                  <a:schemeClr val="bg1"/>
                </a:solidFill>
              </a:rPr>
              <a:t>paragangliomas</a:t>
            </a:r>
            <a:r>
              <a:rPr lang="en-US" dirty="0">
                <a:solidFill>
                  <a:schemeClr val="bg1"/>
                </a:solidFill>
              </a:rPr>
              <a:t> and gastric stromal sarcomas) </a:t>
            </a:r>
            <a:endParaRPr lang="en-US" dirty="0">
              <a:solidFill>
                <a:schemeClr val="bg1"/>
              </a:solidFill>
            </a:endParaRPr>
          </a:p>
        </p:txBody>
      </p:sp>
    </p:spTree>
    <p:extLst>
      <p:ext uri="{BB962C8B-B14F-4D97-AF65-F5344CB8AC3E}">
        <p14:creationId xmlns:p14="http://schemas.microsoft.com/office/powerpoint/2010/main" val="681051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4454</TotalTime>
  <Words>2273</Words>
  <Application>Microsoft Office PowerPoint</Application>
  <PresentationFormat>Widescreen</PresentationFormat>
  <Paragraphs>153</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maid</dc:creator>
  <cp:lastModifiedBy>maid</cp:lastModifiedBy>
  <cp:revision>260</cp:revision>
  <dcterms:created xsi:type="dcterms:W3CDTF">2018-01-27T16:35:59Z</dcterms:created>
  <dcterms:modified xsi:type="dcterms:W3CDTF">2018-04-09T02:34:51Z</dcterms:modified>
</cp:coreProperties>
</file>