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16" r:id="rId3"/>
    <p:sldId id="317" r:id="rId4"/>
    <p:sldId id="312" r:id="rId5"/>
    <p:sldId id="319" r:id="rId6"/>
    <p:sldId id="320" r:id="rId7"/>
    <p:sldId id="321" r:id="rId8"/>
    <p:sldId id="323" r:id="rId9"/>
    <p:sldId id="315" r:id="rId10"/>
    <p:sldId id="313" r:id="rId11"/>
    <p:sldId id="314" r:id="rId12"/>
    <p:sldId id="322" r:id="rId13"/>
    <p:sldId id="261" r:id="rId14"/>
    <p:sldId id="262" r:id="rId15"/>
    <p:sldId id="291" r:id="rId16"/>
    <p:sldId id="300" r:id="rId17"/>
    <p:sldId id="295" r:id="rId18"/>
    <p:sldId id="297" r:id="rId19"/>
    <p:sldId id="296" r:id="rId20"/>
    <p:sldId id="298" r:id="rId21"/>
    <p:sldId id="267" r:id="rId22"/>
    <p:sldId id="302" r:id="rId23"/>
    <p:sldId id="268" r:id="rId24"/>
    <p:sldId id="299" r:id="rId25"/>
    <p:sldId id="301" r:id="rId26"/>
    <p:sldId id="333" r:id="rId27"/>
    <p:sldId id="257" r:id="rId28"/>
    <p:sldId id="258" r:id="rId29"/>
    <p:sldId id="286" r:id="rId30"/>
    <p:sldId id="287" r:id="rId31"/>
    <p:sldId id="303" r:id="rId32"/>
    <p:sldId id="304" r:id="rId33"/>
    <p:sldId id="305" r:id="rId34"/>
    <p:sldId id="259" r:id="rId35"/>
    <p:sldId id="288" r:id="rId36"/>
    <p:sldId id="329" r:id="rId37"/>
    <p:sldId id="324" r:id="rId38"/>
    <p:sldId id="325" r:id="rId39"/>
    <p:sldId id="326" r:id="rId40"/>
    <p:sldId id="327" r:id="rId41"/>
    <p:sldId id="328" r:id="rId42"/>
    <p:sldId id="289" r:id="rId43"/>
    <p:sldId id="330" r:id="rId44"/>
    <p:sldId id="274" r:id="rId45"/>
    <p:sldId id="266" r:id="rId46"/>
    <p:sldId id="276" r:id="rId47"/>
    <p:sldId id="277" r:id="rId48"/>
    <p:sldId id="273" r:id="rId49"/>
    <p:sldId id="278" r:id="rId50"/>
    <p:sldId id="282" r:id="rId51"/>
    <p:sldId id="279" r:id="rId52"/>
    <p:sldId id="275" r:id="rId53"/>
    <p:sldId id="280" r:id="rId54"/>
    <p:sldId id="311" r:id="rId55"/>
    <p:sldId id="332" r:id="rId56"/>
    <p:sldId id="290" r:id="rId57"/>
    <p:sldId id="260" r:id="rId58"/>
    <p:sldId id="285" r:id="rId59"/>
    <p:sldId id="284" r:id="rId60"/>
    <p:sldId id="293" r:id="rId61"/>
    <p:sldId id="271" r:id="rId62"/>
    <p:sldId id="272" r:id="rId63"/>
    <p:sldId id="270" r:id="rId64"/>
    <p:sldId id="283" r:id="rId65"/>
    <p:sldId id="294" r:id="rId66"/>
    <p:sldId id="292" r:id="rId67"/>
    <p:sldId id="331" r:id="rId68"/>
    <p:sldId id="26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4660"/>
  </p:normalViewPr>
  <p:slideViewPr>
    <p:cSldViewPr>
      <p:cViewPr>
        <p:scale>
          <a:sx n="80" d="100"/>
          <a:sy n="80" d="100"/>
        </p:scale>
        <p:origin x="-104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4EBEB-692D-47CA-A54B-68A91BA778C3}" type="datetimeFigureOut">
              <a:rPr lang="en-US" smtClean="0"/>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6BBDB-A1BF-4189-9600-83131A14CA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5528-C90A-4166-8E62-1831C36975E8}" type="slidenum">
              <a:rPr lang="en-US" smtClean="0"/>
              <a:pPr fontAlgn="base">
                <a:spcBef>
                  <a:spcPct val="0"/>
                </a:spcBef>
                <a:spcAft>
                  <a:spcPct val="0"/>
                </a:spcAft>
                <a:defRPr/>
              </a:pPr>
              <a:t>2</a:t>
            </a:fld>
            <a:endParaRPr lang="en-US" smtClean="0"/>
          </a:p>
        </p:txBody>
      </p:sp>
      <p:sp>
        <p:nvSpPr>
          <p:cNvPr id="118787" name="Rectangle 2"/>
          <p:cNvSpPr>
            <a:spLocks noGrp="1" noRot="1" noChangeAspect="1" noChangeArrowheads="1" noTextEdit="1"/>
          </p:cNvSpPr>
          <p:nvPr>
            <p:ph type="sldImg"/>
          </p:nvPr>
        </p:nvSpPr>
        <p:spPr bwMode="auto">
          <a:xfrm>
            <a:off x="1141413" y="685800"/>
            <a:ext cx="4578350" cy="3433763"/>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xfrm>
            <a:off x="914400" y="4346575"/>
            <a:ext cx="5029200" cy="41100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663" tIns="47625" rIns="93663" bIns="476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54</a:t>
            </a:fld>
            <a:endParaRPr lang="en-US" dirty="0" smtClean="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Historically, metformin had been considered absolutely contraindicated in patients with HF due</a:t>
            </a:r>
          </a:p>
          <a:p>
            <a:r>
              <a:rPr lang="en-US" sz="1200" kern="1200" baseline="0" dirty="0" smtClean="0">
                <a:solidFill>
                  <a:schemeClr val="tx1"/>
                </a:solidFill>
                <a:latin typeface="+mn-lt"/>
                <a:ea typeface="+mn-ea"/>
                <a:cs typeface="+mn-cs"/>
              </a:rPr>
              <a:t>to concerns about lactic acidosis.9 However, both the US Food and Drug Administration (</a:t>
            </a:r>
            <a:r>
              <a:rPr lang="en-US" sz="1200" kern="1200" baseline="0" dirty="0" smtClean="0">
                <a:solidFill>
                  <a:srgbClr val="FF0000"/>
                </a:solidFill>
                <a:latin typeface="+mn-lt"/>
                <a:ea typeface="+mn-ea"/>
                <a:cs typeface="+mn-cs"/>
              </a:rPr>
              <a:t>2006</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and Health Canada (2010) have removed the absolute HF contraindication from metformin</a:t>
            </a:r>
          </a:p>
          <a:p>
            <a:r>
              <a:rPr lang="en-US" sz="1200" kern="1200" baseline="0" dirty="0" smtClean="0">
                <a:solidFill>
                  <a:schemeClr val="tx1"/>
                </a:solidFill>
                <a:latin typeface="+mn-lt"/>
                <a:ea typeface="+mn-ea"/>
                <a:cs typeface="+mn-cs"/>
              </a:rPr>
              <a:t>(although strong warnings persist) 9, 10 in response to observational studies and clinical</a:t>
            </a:r>
          </a:p>
          <a:p>
            <a:r>
              <a:rPr lang="en-US" sz="1200" kern="1200" baseline="0" dirty="0" smtClean="0">
                <a:solidFill>
                  <a:schemeClr val="tx1"/>
                </a:solidFill>
                <a:latin typeface="+mn-lt"/>
                <a:ea typeface="+mn-ea"/>
                <a:cs typeface="+mn-cs"/>
              </a:rPr>
              <a:t>experience suggesting that the risk of metformin-associated lactic acidosis is minimal and similar</a:t>
            </a:r>
          </a:p>
          <a:p>
            <a:r>
              <a:rPr lang="en-US" sz="1200" kern="1200" baseline="0" dirty="0" smtClean="0">
                <a:solidFill>
                  <a:schemeClr val="tx1"/>
                </a:solidFill>
                <a:latin typeface="+mn-lt"/>
                <a:ea typeface="+mn-ea"/>
                <a:cs typeface="+mn-cs"/>
              </a:rPr>
              <a:t>to that of other diabetes drugs</a:t>
            </a:r>
            <a:endParaRPr lang="en-US" dirty="0"/>
          </a:p>
        </p:txBody>
      </p:sp>
      <p:sp>
        <p:nvSpPr>
          <p:cNvPr id="4" name="Slide Number Placeholder 3"/>
          <p:cNvSpPr>
            <a:spLocks noGrp="1"/>
          </p:cNvSpPr>
          <p:nvPr>
            <p:ph type="sldNum" sz="quarter" idx="10"/>
          </p:nvPr>
        </p:nvSpPr>
        <p:spPr/>
        <p:txBody>
          <a:bodyPr/>
          <a:lstStyle/>
          <a:p>
            <a:fld id="{D896BBDB-A1BF-4189-9600-83131A14CA06}" type="slidenum">
              <a:rPr lang="en-US" smtClean="0"/>
              <a:pPr/>
              <a:t>61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B799A-3AAC-4457-9ED5-F94209472F60}" type="slidenum">
              <a:rPr lang="en-US" smtClean="0"/>
              <a:pPr fontAlgn="base">
                <a:spcBef>
                  <a:spcPct val="0"/>
                </a:spcBef>
                <a:spcAft>
                  <a:spcPct val="0"/>
                </a:spcAft>
                <a:defRPr/>
              </a:pPr>
              <a:t>4</a:t>
            </a:fld>
            <a:endParaRPr lang="en-US" smtClean="0"/>
          </a:p>
        </p:txBody>
      </p:sp>
      <p:sp>
        <p:nvSpPr>
          <p:cNvPr id="121859" name="Rectangle 2"/>
          <p:cNvSpPr>
            <a:spLocks noGrp="1" noRot="1" noChangeAspect="1" noChangeArrowheads="1" noTextEdit="1"/>
          </p:cNvSpPr>
          <p:nvPr>
            <p:ph type="sldImg"/>
          </p:nvPr>
        </p:nvSpPr>
        <p:spPr bwMode="auto">
          <a:xfrm>
            <a:off x="1158875" y="817563"/>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60" name="Rectangle 3"/>
          <p:cNvSpPr>
            <a:spLocks noGrp="1" noChangeArrowheads="1"/>
          </p:cNvSpPr>
          <p:nvPr>
            <p:ph type="body" idx="1"/>
          </p:nvPr>
        </p:nvSpPr>
        <p:spPr bwMode="auto">
          <a:xfrm>
            <a:off x="671513" y="4319588"/>
            <a:ext cx="5821362" cy="43227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Key Points</a:t>
            </a:r>
          </a:p>
          <a:p>
            <a:pPr marL="171450" lvl="2" indent="-168275" eaLnBrk="1" hangingPunct="1">
              <a:spcBef>
                <a:spcPct val="0"/>
              </a:spcBef>
            </a:pPr>
            <a:r>
              <a:rPr lang="en-US" altLang="en-US" smtClean="0">
                <a:cs typeface="Times New Roman" pitchFamily="18" charset="0"/>
              </a:rPr>
              <a:t>The primary objectives of effective diabetes management are to reduce A1C to as near-normal levels (ie, 4%–6%) as is possible and safe, to lower systolic blood pressure to &lt;130 mm Hg, and to decrease LDL cholesterol to &lt;100 mg/dL</a:t>
            </a:r>
          </a:p>
          <a:p>
            <a:pPr marL="171450" lvl="2" indent="-168275" eaLnBrk="1" hangingPunct="1">
              <a:spcBef>
                <a:spcPct val="0"/>
              </a:spcBef>
            </a:pPr>
            <a:r>
              <a:rPr lang="en-US" altLang="en-US" smtClean="0">
                <a:cs typeface="Times New Roman" pitchFamily="18" charset="0"/>
              </a:rPr>
              <a:t>Achieving target levels of A1C, systolic blood pressure, and LDL cholesterol may reduce the risk of the micro- and macrovascular complications of diabetes by up to 75%</a:t>
            </a:r>
          </a:p>
          <a:p>
            <a:pPr eaLnBrk="1" hangingPunct="1">
              <a:spcBef>
                <a:spcPct val="0"/>
              </a:spcBef>
            </a:pPr>
            <a:r>
              <a:rPr lang="en-US" altLang="en-US" smtClean="0">
                <a:cs typeface="Times New Roman" pitchFamily="18" charset="0"/>
              </a:rPr>
              <a:t>As illustrated in this slide, the objectives of effective diabetes management are to reduce A1C to as near-normal levels as is possible and safe (ie, 4%–6%), lower systolic blood pressure to &lt;130 mm Hg, and to decrease LDL cholesterol to &lt;100 mg/dL. Evidence suggests that achieving these target levels can reduce the risk of both microvascular and macrovascular complications of diabetes by &gt;75%.</a:t>
            </a:r>
            <a:r>
              <a:rPr lang="en-US" altLang="en-US" baseline="30000" smtClean="0">
                <a:cs typeface="Times New Roman" pitchFamily="18" charset="0"/>
              </a:rPr>
              <a:t>1</a:t>
            </a:r>
            <a:endParaRPr lang="en-US" altLang="en-US" smtClean="0">
              <a:cs typeface="Times New Roman" pitchFamily="18" charset="0"/>
            </a:endParaRPr>
          </a:p>
          <a:p>
            <a:pPr eaLnBrk="1" hangingPunct="1">
              <a:spcBef>
                <a:spcPct val="0"/>
              </a:spcBef>
            </a:pPr>
            <a:r>
              <a:rPr lang="en-US" altLang="en-US" smtClean="0">
                <a:cs typeface="Times New Roman" pitchFamily="18" charset="0"/>
              </a:rPr>
              <a:t>Most recently, the Steno-2 Study followed 160 patients with type 2 diabetes and microalbuminuria over 7.8 years to determine the effect of intensive treatment on long-term CV and microvascular outcomes. Researchers found that target-driven, intensive treatment consisting of stepwise diet, exercise, and pharmacotherapy for glycemia, microalbuminuria, lipids, and blood pressure resulted in a decreased risk of CV and microvascular events of about 50%. Control group members received conventional treatment in accordance with national guidelines. However, factors leading to diminished degrees of separation between the intensive treatment and control groups (eg, more than 50% of control group members were referred for specialist treatment during the course of the study) led the authors to estimate that the actual risk reduction associated with intensive versus conventional therapy may be even greater than that observed.</a:t>
            </a:r>
            <a:r>
              <a:rPr lang="en-US" altLang="en-US" baseline="30000" smtClean="0">
                <a:cs typeface="Times New Roman" pitchFamily="18" charset="0"/>
              </a:rPr>
              <a:t>2</a:t>
            </a:r>
            <a:endParaRPr lang="en-US" altLang="en-US" smtClean="0">
              <a:cs typeface="Times New Roman" pitchFamily="18" charset="0"/>
            </a:endParaRPr>
          </a:p>
          <a:p>
            <a:pPr eaLnBrk="1" hangingPunct="1">
              <a:spcBef>
                <a:spcPct val="0"/>
              </a:spcBef>
            </a:pPr>
            <a:r>
              <a:rPr lang="en-US" altLang="en-US" b="1" smtClean="0">
                <a:cs typeface="Times New Roman" pitchFamily="18" charset="0"/>
              </a:rPr>
              <a:t>References</a:t>
            </a:r>
          </a:p>
          <a:p>
            <a:pPr marL="171450" lvl="2" indent="-168275" eaLnBrk="1" hangingPunct="1">
              <a:spcBef>
                <a:spcPct val="0"/>
              </a:spcBef>
            </a:pPr>
            <a:r>
              <a:rPr lang="en-US" altLang="en-US" sz="900" smtClean="0">
                <a:cs typeface="Times New Roman" pitchFamily="18" charset="0"/>
              </a:rPr>
              <a:t>American Diabetes Association. Clinical Practice Recommendations. Implications of the United Kingdom Prospective Diabetes Study. </a:t>
            </a:r>
            <a:r>
              <a:rPr lang="en-US" altLang="en-US" sz="900" i="1" smtClean="0">
                <a:cs typeface="Times New Roman" pitchFamily="18" charset="0"/>
              </a:rPr>
              <a:t>Diabetes Care</a:t>
            </a:r>
            <a:r>
              <a:rPr lang="en-US" altLang="en-US" sz="900" smtClean="0">
                <a:cs typeface="Times New Roman" pitchFamily="18" charset="0"/>
              </a:rPr>
              <a:t>. 2003;26(suppl 1):S28-S32.</a:t>
            </a:r>
          </a:p>
          <a:p>
            <a:pPr marL="171450" lvl="2" indent="-168275" eaLnBrk="1" hangingPunct="1">
              <a:spcBef>
                <a:spcPct val="0"/>
              </a:spcBef>
            </a:pPr>
            <a:r>
              <a:rPr lang="en-US" altLang="en-US" sz="900" smtClean="0">
                <a:cs typeface="Times New Roman" pitchFamily="18" charset="0"/>
              </a:rPr>
              <a:t>Gæde P, Vedel P, Larsen N, Jensen GVH, Parving H-H, Pedersen O. Multifactorial intervention and cardiovascular disease in patients with type 2 diabetes. </a:t>
            </a:r>
            <a:r>
              <a:rPr lang="en-US" altLang="en-US" sz="900" i="1" smtClean="0">
                <a:cs typeface="Times New Roman" pitchFamily="18" charset="0"/>
              </a:rPr>
              <a:t>N Engl J Med</a:t>
            </a:r>
            <a:r>
              <a:rPr lang="en-US" altLang="en-US" sz="900" smtClean="0">
                <a:cs typeface="Times New Roman" pitchFamily="18" charset="0"/>
              </a:rPr>
              <a:t>. 2003;348:383-393.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8</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9</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9</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increasing emphasis</a:t>
            </a:r>
            <a:r>
              <a:rPr lang="en-US" baseline="0" dirty="0" smtClean="0"/>
              <a:t> on ‘patient-centeredness’ in chronic disease management. This has been described by the Institute of Medicine </a:t>
            </a:r>
            <a:r>
              <a:rPr lang="en-US" i="0" baseline="0" dirty="0" smtClean="0"/>
              <a:t>as “</a:t>
            </a:r>
            <a:r>
              <a:rPr lang="en-US" sz="1200" i="0" dirty="0" smtClean="0">
                <a:solidFill>
                  <a:prstClr val="black"/>
                </a:solidFill>
                <a:latin typeface="+mn-lt"/>
                <a:ea typeface="ＭＳ Ｐゴシック" charset="-128"/>
                <a:cs typeface="Calibri"/>
              </a:rPr>
              <a:t>providing care that is respectful of and responsive to individual patient preferences, needs, and values – ensuring that patient values guide all clinical decisions.”  Shared decision making (SDM) is a key component of patient-centered</a:t>
            </a:r>
            <a:r>
              <a:rPr lang="en-US" sz="1200" i="0" baseline="0" dirty="0" smtClean="0">
                <a:solidFill>
                  <a:prstClr val="black"/>
                </a:solidFill>
                <a:latin typeface="+mn-lt"/>
                <a:ea typeface="ＭＳ Ｐゴシック" charset="-128"/>
                <a:cs typeface="Calibri"/>
              </a:rPr>
              <a:t> care.  This is of particular importance in those conditions, like diabetes, that necessitate patient involvement in lifestyle changes.</a:t>
            </a:r>
            <a:endParaRPr lang="en-US" sz="1200" i="0" kern="0" spc="100" dirty="0" smtClean="0">
              <a:solidFill>
                <a:srgbClr val="000090"/>
              </a:solidFill>
              <a:latin typeface="+mn-lt"/>
              <a:ea typeface="ＭＳ Ｐゴシック" charset="-128"/>
              <a:cs typeface="Calibri"/>
            </a:endParaRP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12</a:t>
            </a:fld>
            <a:endParaRPr lang="en-US"/>
          </a:p>
        </p:txBody>
      </p:sp>
    </p:spTree>
    <p:extLst>
      <p:ext uri="{BB962C8B-B14F-4D97-AF65-F5344CB8AC3E}">
        <p14:creationId xmlns:p14="http://schemas.microsoft.com/office/powerpoint/2010/main" xmlns="" val="396502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Non-pharmacological options are critically</a:t>
            </a:r>
            <a:r>
              <a:rPr lang="en-US" baseline="0" dirty="0" smtClean="0"/>
              <a:t> important – they are cost effective and have no side effects, per se. Patients with T2DM should become more physically active, eat a healthy diet and try to optimize body weight. These efforts will result in less insulin resistance, with better blood glucose control the result. There are also additional health benefits from such interventions.</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16</a:t>
            </a:fld>
            <a:endParaRPr lang="en-US"/>
          </a:p>
        </p:txBody>
      </p:sp>
    </p:spTree>
    <p:extLst>
      <p:ext uri="{BB962C8B-B14F-4D97-AF65-F5344CB8AC3E}">
        <p14:creationId xmlns:p14="http://schemas.microsoft.com/office/powerpoint/2010/main" xmlns="" val="311224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20</a:t>
            </a:fld>
            <a:endParaRPr lang="en-US"/>
          </a:p>
        </p:txBody>
      </p:sp>
    </p:spTree>
    <p:extLst>
      <p:ext uri="{BB962C8B-B14F-4D97-AF65-F5344CB8AC3E}">
        <p14:creationId xmlns:p14="http://schemas.microsoft.com/office/powerpoint/2010/main" xmlns="" val="207935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26</a:t>
            </a:fld>
            <a:endParaRPr lang="en-US"/>
          </a:p>
        </p:txBody>
      </p:sp>
    </p:spTree>
    <p:extLst>
      <p:ext uri="{BB962C8B-B14F-4D97-AF65-F5344CB8AC3E}">
        <p14:creationId xmlns:p14="http://schemas.microsoft.com/office/powerpoint/2010/main" xmlns="" val="155434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33</a:t>
            </a:fld>
            <a:endParaRPr lang="en-US"/>
          </a:p>
        </p:txBody>
      </p:sp>
    </p:spTree>
    <p:extLst>
      <p:ext uri="{BB962C8B-B14F-4D97-AF65-F5344CB8AC3E}">
        <p14:creationId xmlns:p14="http://schemas.microsoft.com/office/powerpoint/2010/main" xmlns="" val="207935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7C8BCE-C950-4BC7-84B0-494AE5BE7DB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C8BCE-C950-4BC7-84B0-494AE5BE7DB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C8BCE-C950-4BC7-84B0-494AE5BE7DB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62607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90883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73150" y="1452563"/>
            <a:ext cx="7385050" cy="4516437"/>
          </a:xfrm>
        </p:spPr>
        <p:txBody>
          <a:bodyPr>
            <a:normAutofit/>
          </a:bodyPr>
          <a:lstStyle/>
          <a:p>
            <a:pPr lvl="0"/>
            <a:endParaRPr lang="en-US" noProof="0"/>
          </a:p>
        </p:txBody>
      </p:sp>
    </p:spTree>
    <p:extLst>
      <p:ext uri="{BB962C8B-B14F-4D97-AF65-F5344CB8AC3E}">
        <p14:creationId xmlns:p14="http://schemas.microsoft.com/office/powerpoint/2010/main" xmlns="" val="15293166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793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4184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C8BCE-C950-4BC7-84B0-494AE5BE7DB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C8BCE-C950-4BC7-84B0-494AE5BE7DBD}"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7C8BCE-C950-4BC7-84B0-494AE5BE7DBD}"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7C8BCE-C950-4BC7-84B0-494AE5BE7DBD}"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7C8BCE-C950-4BC7-84B0-494AE5BE7DBD}"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C8BCE-C950-4BC7-84B0-494AE5BE7DBD}"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C8BCE-C950-4BC7-84B0-494AE5BE7DBD}"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C8BCE-C950-4BC7-84B0-494AE5BE7DBD}"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12386-C328-4AB6-AB5F-862F279F3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C8BCE-C950-4BC7-84B0-494AE5BE7DBD}" type="datetimeFigureOut">
              <a:rPr lang="en-US" smtClean="0"/>
              <a:pPr/>
              <a:t>1/17/2018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12386-C328-4AB6-AB5F-862F279F3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857364"/>
            <a:ext cx="7772400" cy="1470025"/>
          </a:xfrm>
        </p:spPr>
        <p:txBody>
          <a:bodyPr>
            <a:normAutofit/>
          </a:bodyPr>
          <a:lstStyle/>
          <a:p>
            <a:r>
              <a:rPr lang="en-US" sz="6600" b="1" u="sng" dirty="0" smtClean="0">
                <a:solidFill>
                  <a:srgbClr val="7030A0"/>
                </a:solidFill>
                <a:effectLst>
                  <a:outerShdw blurRad="38100" dist="38100" dir="2700000" algn="tl">
                    <a:srgbClr val="000000">
                      <a:alpha val="43137"/>
                    </a:srgbClr>
                  </a:outerShdw>
                </a:effectLst>
              </a:rPr>
              <a:t>Case presentation</a:t>
            </a:r>
            <a:endParaRPr lang="en-US" sz="6600" b="1" u="sng" dirty="0">
              <a:solidFill>
                <a:srgbClr val="7030A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28728" y="4500570"/>
            <a:ext cx="6400800" cy="1752600"/>
          </a:xfrm>
        </p:spPr>
        <p:txBody>
          <a:bodyPr/>
          <a:lstStyle/>
          <a:p>
            <a:pPr lvl="0"/>
            <a:endParaRPr lang="en-US" dirty="0" smtClean="0">
              <a:solidFill>
                <a:srgbClr val="FF0000"/>
              </a:solidFill>
              <a:latin typeface="Times New Roman" pitchFamily="18" charset="0"/>
              <a:cs typeface="Times New Roman" pitchFamily="18" charset="0"/>
            </a:endParaRPr>
          </a:p>
          <a:p>
            <a:pPr lvl="0">
              <a:defRPr/>
            </a:pPr>
            <a:r>
              <a:rPr lang="en-US"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17 JAN 2018</a:t>
            </a:r>
            <a:endParaRPr lang="en-US"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4909834"/>
              </p:ext>
            </p:extLst>
          </p:nvPr>
        </p:nvGraphicFramePr>
        <p:xfrm>
          <a:off x="457200" y="152404"/>
          <a:ext cx="7620000" cy="6268717"/>
        </p:xfrm>
        <a:graphic>
          <a:graphicData uri="http://schemas.openxmlformats.org/drawingml/2006/table">
            <a:tbl>
              <a:tblPr firstRow="1" bandRow="1">
                <a:tableStyleId>{5C22544A-7EE6-4342-B048-85BDC9FD1C3A}</a:tableStyleId>
              </a:tblPr>
              <a:tblGrid>
                <a:gridCol w="1905000"/>
                <a:gridCol w="1905000"/>
                <a:gridCol w="1752600"/>
                <a:gridCol w="2057400"/>
              </a:tblGrid>
              <a:tr h="482209">
                <a:tc>
                  <a:txBody>
                    <a:bodyPr/>
                    <a:lstStyle/>
                    <a:p>
                      <a:pPr algn="r" rtl="1"/>
                      <a:r>
                        <a:rPr lang="fa-IR" dirty="0" smtClean="0"/>
                        <a:t>پوشش بیمه</a:t>
                      </a:r>
                      <a:endParaRPr lang="en-US" dirty="0"/>
                    </a:p>
                  </a:txBody>
                  <a:tcPr/>
                </a:tc>
                <a:tc>
                  <a:txBody>
                    <a:bodyPr/>
                    <a:lstStyle/>
                    <a:p>
                      <a:pPr algn="r" rtl="1"/>
                      <a:r>
                        <a:rPr lang="fa-IR" dirty="0" smtClean="0"/>
                        <a:t>قیمت (تومان)</a:t>
                      </a:r>
                      <a:endParaRPr lang="en-US" dirty="0"/>
                    </a:p>
                  </a:txBody>
                  <a:tcPr/>
                </a:tc>
                <a:tc>
                  <a:txBody>
                    <a:bodyPr/>
                    <a:lstStyle/>
                    <a:p>
                      <a:pPr algn="r" rtl="1"/>
                      <a:r>
                        <a:rPr lang="fa-IR" dirty="0" smtClean="0"/>
                        <a:t>تعداد</a:t>
                      </a:r>
                      <a:endParaRPr lang="en-US" dirty="0"/>
                    </a:p>
                  </a:txBody>
                  <a:tcPr/>
                </a:tc>
                <a:tc>
                  <a:txBody>
                    <a:bodyPr/>
                    <a:lstStyle/>
                    <a:p>
                      <a:pPr algn="r" rtl="1"/>
                      <a:r>
                        <a:rPr lang="fa-IR" dirty="0" smtClean="0"/>
                        <a:t>نام دارو</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7500</a:t>
                      </a:r>
                      <a:r>
                        <a:rPr lang="en-US" baseline="0" dirty="0" smtClean="0"/>
                        <a:t> (19500)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متفورمین</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4000 </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بن کلامید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11000 (19000)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کلازید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5500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13000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32-40-48000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گلوتازون</a:t>
                      </a:r>
                      <a:r>
                        <a:rPr lang="en-US" dirty="0" smtClean="0"/>
                        <a:t> </a:t>
                      </a:r>
                      <a:r>
                        <a:rPr lang="fa-IR" dirty="0" smtClean="0"/>
                        <a:t>(15-30-45)</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22-34000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آکاربوز</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30000</a:t>
                      </a:r>
                      <a:endParaRPr lang="en-US" dirty="0"/>
                    </a:p>
                  </a:txBody>
                  <a:tcPr/>
                </a:tc>
                <a:tc>
                  <a:txBody>
                    <a:bodyPr/>
                    <a:lstStyle/>
                    <a:p>
                      <a:pPr algn="r" rtl="1"/>
                      <a:r>
                        <a:rPr lang="fa-IR" dirty="0" smtClean="0"/>
                        <a:t>30</a:t>
                      </a:r>
                      <a:endParaRPr lang="en-US" dirty="0"/>
                    </a:p>
                  </a:txBody>
                  <a:tcPr/>
                </a:tc>
                <a:tc>
                  <a:txBody>
                    <a:bodyPr/>
                    <a:lstStyle/>
                    <a:p>
                      <a:pPr algn="r" rtl="1"/>
                      <a:r>
                        <a:rPr lang="fa-IR" dirty="0" smtClean="0"/>
                        <a:t>زیپتین</a:t>
                      </a:r>
                      <a:r>
                        <a:rPr lang="fa-IR" baseline="0" dirty="0" smtClean="0"/>
                        <a:t> 50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NPH</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Regular</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20000</a:t>
                      </a:r>
                      <a:endParaRPr lang="en-US" dirty="0"/>
                    </a:p>
                  </a:txBody>
                  <a:tcPr/>
                </a:tc>
                <a:tc>
                  <a:txBody>
                    <a:bodyPr/>
                    <a:lstStyle/>
                    <a:p>
                      <a:pPr algn="r" rtl="1"/>
                      <a:r>
                        <a:rPr lang="fa-IR" dirty="0" smtClean="0"/>
                        <a:t>100 عدد</a:t>
                      </a:r>
                      <a:endParaRPr lang="en-US" dirty="0"/>
                    </a:p>
                  </a:txBody>
                  <a:tcPr/>
                </a:tc>
                <a:tc>
                  <a:txBody>
                    <a:bodyPr/>
                    <a:lstStyle/>
                    <a:p>
                      <a:pPr algn="r" rtl="1"/>
                      <a:r>
                        <a:rPr lang="fa-IR" dirty="0" smtClean="0"/>
                        <a:t>سرنگ</a:t>
                      </a:r>
                      <a:endParaRPr lang="en-US" dirty="0"/>
                    </a:p>
                  </a:txBody>
                  <a:tcPr/>
                </a:tc>
              </a:tr>
            </a:tbl>
          </a:graphicData>
        </a:graphic>
      </p:graphicFrame>
      <p:sp>
        <p:nvSpPr>
          <p:cNvPr id="3" name="Rectangle 222"/>
          <p:cNvSpPr>
            <a:spLocks noChangeArrowheads="1"/>
          </p:cNvSpPr>
          <p:nvPr/>
        </p:nvSpPr>
        <p:spPr bwMode="auto">
          <a:xfrm>
            <a:off x="457200" y="685800"/>
            <a:ext cx="7620000" cy="393700"/>
          </a:xfrm>
          <a:prstGeom prst="rect">
            <a:avLst/>
          </a:prstGeom>
          <a:noFill/>
          <a:ln w="28575" cap="rnd" algn="ctr">
            <a:solidFill>
              <a:srgbClr val="FF3300"/>
            </a:solidFill>
            <a:miter lim="800000"/>
            <a:headEnd/>
            <a:tailEnd type="none" w="med" len="lg"/>
          </a:ln>
        </p:spPr>
        <p:txBody>
          <a:bodyPr wrap="none" anchor="ctr"/>
          <a:lstStyle/>
          <a:p>
            <a:endParaRPr lang="en-US"/>
          </a:p>
        </p:txBody>
      </p:sp>
    </p:spTree>
    <p:extLst>
      <p:ext uri="{BB962C8B-B14F-4D97-AF65-F5344CB8AC3E}">
        <p14:creationId xmlns:p14="http://schemas.microsoft.com/office/powerpoint/2010/main" xmlns="" val="5443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85813"/>
            <a:ext cx="8229600" cy="5538787"/>
          </a:xfrm>
        </p:spPr>
        <p:txBody>
          <a:bodyPr/>
          <a:lstStyle/>
          <a:p>
            <a:pPr eaLnBrk="1" hangingPunct="1"/>
            <a:endParaRPr lang="en-GB" altLang="en-US" smtClean="0"/>
          </a:p>
        </p:txBody>
      </p:sp>
      <p:sp>
        <p:nvSpPr>
          <p:cNvPr id="10" name="Cloud 9"/>
          <p:cNvSpPr/>
          <p:nvPr/>
        </p:nvSpPr>
        <p:spPr>
          <a:xfrm>
            <a:off x="857250" y="4357688"/>
            <a:ext cx="2286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6072188" y="4143375"/>
            <a:ext cx="2143125" cy="13573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loud 11"/>
          <p:cNvSpPr/>
          <p:nvPr/>
        </p:nvSpPr>
        <p:spPr>
          <a:xfrm>
            <a:off x="3643313" y="928688"/>
            <a:ext cx="2071687" cy="14287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Cloud 12"/>
          <p:cNvSpPr/>
          <p:nvPr/>
        </p:nvSpPr>
        <p:spPr>
          <a:xfrm>
            <a:off x="6072188" y="2214563"/>
            <a:ext cx="2143125" cy="15001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Cloud 13"/>
          <p:cNvSpPr/>
          <p:nvPr/>
        </p:nvSpPr>
        <p:spPr>
          <a:xfrm>
            <a:off x="1214438" y="2357438"/>
            <a:ext cx="2214562" cy="16430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Cloud 14"/>
          <p:cNvSpPr/>
          <p:nvPr/>
        </p:nvSpPr>
        <p:spPr>
          <a:xfrm>
            <a:off x="3786188" y="5000625"/>
            <a:ext cx="2143125" cy="15001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13" name="TextBox 16"/>
          <p:cNvSpPr txBox="1">
            <a:spLocks noChangeArrowheads="1"/>
          </p:cNvSpPr>
          <p:nvPr/>
        </p:nvSpPr>
        <p:spPr bwMode="auto">
          <a:xfrm>
            <a:off x="3857625" y="1357313"/>
            <a:ext cx="16430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Effectiveness</a:t>
            </a:r>
          </a:p>
        </p:txBody>
      </p:sp>
      <p:sp>
        <p:nvSpPr>
          <p:cNvPr id="72714" name="TextBox 17"/>
          <p:cNvSpPr txBox="1">
            <a:spLocks noChangeArrowheads="1"/>
          </p:cNvSpPr>
          <p:nvPr/>
        </p:nvSpPr>
        <p:spPr bwMode="auto">
          <a:xfrm>
            <a:off x="1357313" y="3071813"/>
            <a:ext cx="17859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Side effects</a:t>
            </a:r>
          </a:p>
        </p:txBody>
      </p:sp>
      <p:sp>
        <p:nvSpPr>
          <p:cNvPr id="72715" name="TextBox 19"/>
          <p:cNvSpPr txBox="1">
            <a:spLocks noChangeArrowheads="1"/>
          </p:cNvSpPr>
          <p:nvPr/>
        </p:nvSpPr>
        <p:spPr bwMode="auto">
          <a:xfrm>
            <a:off x="6429375" y="2500313"/>
            <a:ext cx="14287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safety profiles</a:t>
            </a:r>
          </a:p>
          <a:p>
            <a:pPr algn="ctr" eaLnBrk="1" hangingPunct="1"/>
            <a:endParaRPr lang="en-GB" altLang="en-US">
              <a:latin typeface="Calibri" pitchFamily="34" charset="0"/>
            </a:endParaRPr>
          </a:p>
        </p:txBody>
      </p:sp>
      <p:sp>
        <p:nvSpPr>
          <p:cNvPr id="72716" name="TextBox 20"/>
          <p:cNvSpPr txBox="1">
            <a:spLocks noChangeArrowheads="1"/>
          </p:cNvSpPr>
          <p:nvPr/>
        </p:nvSpPr>
        <p:spPr bwMode="auto">
          <a:xfrm>
            <a:off x="1285875" y="4643438"/>
            <a:ext cx="15001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Patient satisfaction</a:t>
            </a:r>
          </a:p>
        </p:txBody>
      </p:sp>
      <p:sp>
        <p:nvSpPr>
          <p:cNvPr id="72717" name="TextBox 21"/>
          <p:cNvSpPr txBox="1">
            <a:spLocks noChangeArrowheads="1"/>
          </p:cNvSpPr>
          <p:nvPr/>
        </p:nvSpPr>
        <p:spPr bwMode="auto">
          <a:xfrm>
            <a:off x="6572250" y="4500563"/>
            <a:ext cx="10715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Cost </a:t>
            </a:r>
          </a:p>
        </p:txBody>
      </p:sp>
      <p:sp>
        <p:nvSpPr>
          <p:cNvPr id="72718" name="TextBox 22"/>
          <p:cNvSpPr txBox="1">
            <a:spLocks noChangeArrowheads="1"/>
          </p:cNvSpPr>
          <p:nvPr/>
        </p:nvSpPr>
        <p:spPr bwMode="auto">
          <a:xfrm>
            <a:off x="4000500" y="5214938"/>
            <a:ext cx="17859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.extraglycemic effect.</a:t>
            </a:r>
          </a:p>
        </p:txBody>
      </p:sp>
      <p:sp>
        <p:nvSpPr>
          <p:cNvPr id="24" name="5-Point Star 23"/>
          <p:cNvSpPr/>
          <p:nvPr/>
        </p:nvSpPr>
        <p:spPr>
          <a:xfrm>
            <a:off x="3643313" y="2714625"/>
            <a:ext cx="2143125" cy="1714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xmlns="" val="35776777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8275"/>
            <a:ext cx="9144000" cy="6516005"/>
            <a:chOff x="0" y="-168275"/>
            <a:chExt cx="9144000" cy="6516005"/>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39261" y="925638"/>
              <a:ext cx="8042031" cy="1800225"/>
            </a:xfrm>
            <a:prstGeom prst="rect">
              <a:avLst/>
            </a:prstGeom>
          </p:spPr>
          <p:txBody>
            <a:bodyPr lIns="91431" tIns="45716" rIns="91431" bIns="45716">
              <a:spAutoFit/>
            </a:bodyPr>
            <a:lstStyle/>
            <a:p>
              <a:pPr marL="514350" indent="-514350" defTabSz="914400" fontAlgn="base">
                <a:spcBef>
                  <a:spcPct val="0"/>
                </a:spcBef>
                <a:spcAft>
                  <a:spcPts val="600"/>
                </a:spcAft>
                <a:buFontTx/>
                <a:buAutoNum type="arabicPeriod"/>
                <a:defRPr/>
              </a:pPr>
              <a:r>
                <a:rPr lang="en-US" sz="3200" b="1" kern="0" spc="100" dirty="0">
                  <a:solidFill>
                    <a:srgbClr val="000090"/>
                  </a:solidFill>
                  <a:ea typeface="ＭＳ Ｐゴシック" charset="-128"/>
                  <a:cs typeface="Calibri"/>
                </a:rPr>
                <a:t>Patient-Centered Approach</a:t>
              </a:r>
              <a:endParaRPr lang="en-US" sz="900" b="1" i="1" kern="0" spc="100" dirty="0">
                <a:solidFill>
                  <a:srgbClr val="000090"/>
                </a:solidFill>
                <a:ea typeface="ＭＳ Ｐゴシック" charset="-128"/>
                <a:cs typeface="Calibri"/>
              </a:endParaRPr>
            </a:p>
            <a:p>
              <a:pPr defTabSz="914400" fontAlgn="base">
                <a:spcBef>
                  <a:spcPct val="0"/>
                </a:spcBef>
                <a:spcAft>
                  <a:spcPts val="600"/>
                </a:spcAft>
                <a:tabLst>
                  <a:tab pos="571500" algn="l"/>
                </a:tabLst>
                <a:defRPr/>
              </a:pPr>
              <a:r>
                <a:rPr lang="en-US" sz="2600" i="1" kern="0" spc="100" dirty="0">
                  <a:solidFill>
                    <a:srgbClr val="000090"/>
                  </a:solidFill>
                  <a:ea typeface="ＭＳ Ｐゴシック" charset="-128"/>
                  <a:cs typeface="Times"/>
                </a:rPr>
                <a:t>	</a:t>
              </a:r>
              <a:r>
                <a:rPr lang="en-US" sz="2400" i="1" kern="0" spc="100" dirty="0">
                  <a:solidFill>
                    <a:prstClr val="black"/>
                  </a:solidFill>
                  <a:ea typeface="ＭＳ Ｐゴシック" charset="-128"/>
                  <a:cs typeface="Calibri"/>
                </a:rPr>
                <a:t>“</a:t>
              </a:r>
              <a:r>
                <a:rPr lang="en-US" sz="2400" i="1" kern="0" spc="100" dirty="0">
                  <a:solidFill>
                    <a:srgbClr val="000090"/>
                  </a:solidFill>
                  <a:ea typeface="ＭＳ Ｐゴシック" charset="-128"/>
                  <a:cs typeface="Calibri"/>
                </a:rPr>
                <a:t>...</a:t>
              </a:r>
              <a:r>
                <a:rPr lang="en-US" sz="2400" i="1" dirty="0">
                  <a:solidFill>
                    <a:prstClr val="black"/>
                  </a:solidFill>
                  <a:ea typeface="ＭＳ Ｐゴシック" charset="-128"/>
                  <a:cs typeface="Calibri"/>
                </a:rPr>
                <a:t>providing care that is respectful of and responsive to 	individual patient preferences, needs, and values - ensuring  	that patient values guide all clinical decisions.”</a:t>
              </a:r>
              <a:endParaRPr lang="en-US" sz="2400" i="1" kern="0" spc="100" dirty="0">
                <a:solidFill>
                  <a:srgbClr val="000090"/>
                </a:solidFill>
                <a:ea typeface="ＭＳ Ｐゴシック" charset="-128"/>
                <a:cs typeface="Calibri"/>
              </a:endParaRPr>
            </a:p>
          </p:txBody>
        </p:sp>
        <p:sp>
          <p:nvSpPr>
            <p:cNvPr id="9" name="TextBox 11"/>
            <p:cNvSpPr txBox="1">
              <a:spLocks noChangeArrowheads="1"/>
            </p:cNvSpPr>
            <p:nvPr/>
          </p:nvSpPr>
          <p:spPr bwMode="auto">
            <a:xfrm>
              <a:off x="914400" y="2869855"/>
              <a:ext cx="7385538" cy="3477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 Gauge patient’s preferred level of involvement.</a:t>
              </a:r>
            </a:p>
            <a:p>
              <a:pPr defTabSz="914400" fontAlgn="base">
                <a:spcBef>
                  <a:spcPct val="0"/>
                </a:spcBef>
                <a:spcAft>
                  <a:spcPts val="2400"/>
                </a:spcAft>
                <a:buClr>
                  <a:srgbClr val="B01F2E"/>
                </a:buClr>
                <a:buSzPct val="120000"/>
                <a:buFont typeface="Arial" charset="0"/>
                <a:buChar char="•"/>
                <a:tabLst>
                  <a:tab pos="169863" algn="l"/>
                </a:tabLst>
                <a:defRPr/>
              </a:pPr>
              <a:r>
                <a:rPr lang="en-US" sz="2000" b="1" dirty="0">
                  <a:solidFill>
                    <a:prstClr val="black"/>
                  </a:solidFill>
                  <a:ea typeface="Calibri" charset="0"/>
                  <a:cs typeface="Calibri" charset="0"/>
                </a:rPr>
                <a:t> Explore, where possible, therapeutic </a:t>
              </a:r>
              <a:r>
                <a:rPr lang="en-US" sz="2000" b="1" dirty="0" smtClean="0">
                  <a:solidFill>
                    <a:prstClr val="black"/>
                  </a:solidFill>
                  <a:ea typeface="Calibri" charset="0"/>
                  <a:cs typeface="Calibri" charset="0"/>
                </a:rPr>
                <a:t>choices. Consider using 	decision </a:t>
              </a:r>
              <a:r>
                <a:rPr lang="en-US" sz="2000" b="1" dirty="0">
                  <a:solidFill>
                    <a:prstClr val="black"/>
                  </a:solidFill>
                  <a:ea typeface="Calibri" charset="0"/>
                  <a:cs typeface="Calibri" charset="0"/>
                </a:rPr>
                <a:t>aids.</a:t>
              </a:r>
            </a:p>
            <a:p>
              <a:pPr marL="228600" indent="-228600" defTabSz="914400" fontAlgn="base">
                <a:spcBef>
                  <a:spcPct val="0"/>
                </a:spcBef>
                <a:spcAft>
                  <a:spcPts val="2400"/>
                </a:spcAft>
                <a:buClr>
                  <a:srgbClr val="B01F2E"/>
                </a:buClr>
                <a:buSzPct val="120000"/>
                <a:buFont typeface="Arial" charset="0"/>
                <a:buChar char="•"/>
                <a:defRPr/>
              </a:pPr>
              <a:r>
                <a:rPr lang="en-US" sz="2000" b="1" u="sng" dirty="0">
                  <a:solidFill>
                    <a:prstClr val="black"/>
                  </a:solidFill>
                  <a:ea typeface="Calibri" charset="0"/>
                  <a:cs typeface="Calibri" charset="0"/>
                </a:rPr>
                <a:t>Shared </a:t>
              </a:r>
              <a:r>
                <a:rPr lang="en-US" sz="2000" b="1" u="sng" dirty="0" smtClean="0">
                  <a:solidFill>
                    <a:prstClr val="black"/>
                  </a:solidFill>
                  <a:ea typeface="Calibri" charset="0"/>
                  <a:cs typeface="Calibri" charset="0"/>
                </a:rPr>
                <a:t>Decision Making </a:t>
              </a:r>
              <a:r>
                <a:rPr lang="en-US" sz="2000" b="1" dirty="0" smtClean="0">
                  <a:solidFill>
                    <a:prstClr val="black"/>
                  </a:solidFill>
                  <a:ea typeface="Calibri" charset="0"/>
                  <a:cs typeface="Calibri" charset="0"/>
                </a:rPr>
                <a:t>– a collaborative process between patient and clinician, using best available evidence and taking into account the patient’s preferences and values.  </a:t>
              </a:r>
              <a:endParaRPr lang="en-US" sz="2000" b="1" dirty="0">
                <a:solidFill>
                  <a:prstClr val="black"/>
                </a:solidFill>
                <a:ea typeface="Calibri" charset="0"/>
                <a:cs typeface="Calibri" charset="0"/>
              </a:endParaRPr>
            </a:p>
            <a:p>
              <a:pPr marL="228600" indent="-228600"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F</a:t>
              </a:r>
              <a:r>
                <a:rPr lang="en-US" sz="2000" b="1" dirty="0" smtClean="0">
                  <a:solidFill>
                    <a:prstClr val="black"/>
                  </a:solidFill>
                  <a:ea typeface="Calibri" charset="0"/>
                  <a:cs typeface="Calibri" charset="0"/>
                </a:rPr>
                <a:t>inal </a:t>
              </a:r>
              <a:r>
                <a:rPr lang="en-US" sz="2000" b="1" dirty="0">
                  <a:solidFill>
                    <a:prstClr val="black"/>
                  </a:solidFill>
                  <a:ea typeface="Calibri" charset="0"/>
                  <a:cs typeface="Calibri" charset="0"/>
                </a:rPr>
                <a:t>decisions </a:t>
              </a:r>
              <a:r>
                <a:rPr lang="en-US" sz="2000" b="1" dirty="0" smtClean="0">
                  <a:solidFill>
                    <a:prstClr val="black"/>
                  </a:solidFill>
                  <a:ea typeface="Calibri" charset="0"/>
                  <a:cs typeface="Calibri" charset="0"/>
                </a:rPr>
                <a:t>regarding </a:t>
              </a:r>
              <a:r>
                <a:rPr lang="en-US" sz="2000" b="1" dirty="0">
                  <a:solidFill>
                    <a:prstClr val="black"/>
                  </a:solidFill>
                  <a:ea typeface="Calibri" charset="0"/>
                  <a:cs typeface="Calibri" charset="0"/>
                </a:rPr>
                <a:t>lifestyle choices ultimately </a:t>
              </a:r>
              <a:r>
                <a:rPr lang="en-US" sz="2000" b="1" dirty="0" smtClean="0">
                  <a:solidFill>
                    <a:prstClr val="black"/>
                  </a:solidFill>
                  <a:ea typeface="Calibri" charset="0"/>
                  <a:cs typeface="Calibri" charset="0"/>
                </a:rPr>
                <a:t>lie </a:t>
              </a:r>
              <a:r>
                <a:rPr lang="en-US" sz="2000" b="1" dirty="0">
                  <a:solidFill>
                    <a:prstClr val="black"/>
                  </a:solidFill>
                  <a:ea typeface="Calibri" charset="0"/>
                  <a:cs typeface="Calibri" charset="0"/>
                </a:rPr>
                <a:t>with the patient.</a:t>
              </a: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mj-lt"/>
                  <a:ea typeface="Arial Black" charset="0"/>
                  <a:cs typeface="Calibri"/>
                </a:rPr>
                <a:t>ADA-EASD Position </a:t>
              </a:r>
              <a:r>
                <a:rPr lang="en-US" sz="2000" b="1" dirty="0" smtClean="0">
                  <a:solidFill>
                    <a:srgbClr val="000090"/>
                  </a:solidFill>
                  <a:latin typeface="+mj-lt"/>
                  <a:ea typeface="Arial Black" charset="0"/>
                  <a:cs typeface="Calibri"/>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mj-lt"/>
                  <a:ea typeface="Arial Black" charset="0"/>
                  <a:cs typeface="Calibri"/>
                </a:rPr>
                <a:t>Management </a:t>
              </a:r>
              <a:r>
                <a:rPr lang="en-US" sz="2000" b="1" dirty="0">
                  <a:solidFill>
                    <a:srgbClr val="000090"/>
                  </a:solidFill>
                  <a:latin typeface="+mj-lt"/>
                  <a:ea typeface="Arial Black" charset="0"/>
                  <a:cs typeface="Calibri"/>
                </a:rPr>
                <a:t>of Hyperglycemia in </a:t>
              </a:r>
              <a:r>
                <a:rPr lang="en-US" sz="2000" b="1" dirty="0" smtClean="0">
                  <a:solidFill>
                    <a:srgbClr val="000090"/>
                  </a:solidFill>
                  <a:latin typeface="+mj-lt"/>
                  <a:ea typeface="Arial Black" charset="0"/>
                  <a:cs typeface="Calibri"/>
                </a:rPr>
                <a:t>T2DM, 2015</a:t>
              </a: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endParaRPr lang="en-US" b="1" dirty="0">
                <a:solidFill>
                  <a:srgbClr val="000090"/>
                </a:solidFill>
                <a:latin typeface="+mj-lt"/>
                <a:ea typeface="Times" charset="0"/>
                <a:cs typeface="Calibri"/>
              </a:endParaRPr>
            </a:p>
          </p:txBody>
        </p:sp>
      </p:grpSp>
      <p:sp>
        <p:nvSpPr>
          <p:cNvPr id="11"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xmlns="" val="150542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7030A0"/>
                </a:solidFill>
              </a:rPr>
              <a:t>Case 1</a:t>
            </a:r>
            <a:endParaRPr lang="en-US" dirty="0">
              <a:solidFill>
                <a:srgbClr val="7030A0"/>
              </a:solidFill>
            </a:endParaRPr>
          </a:p>
        </p:txBody>
      </p:sp>
      <p:sp>
        <p:nvSpPr>
          <p:cNvPr id="8" name="Content Placeholder 7"/>
          <p:cNvSpPr>
            <a:spLocks noGrp="1"/>
          </p:cNvSpPr>
          <p:nvPr>
            <p:ph idx="1"/>
          </p:nvPr>
        </p:nvSpPr>
        <p:spPr/>
        <p:txBody>
          <a:bodyPr>
            <a:normAutofit/>
          </a:bodyPr>
          <a:lstStyle/>
          <a:p>
            <a:r>
              <a:rPr lang="en-US" sz="2400" dirty="0" smtClean="0"/>
              <a:t>56 y/o ,Woman,  </a:t>
            </a:r>
            <a:r>
              <a:rPr lang="en-US" sz="2400" dirty="0" smtClean="0">
                <a:solidFill>
                  <a:srgbClr val="FF0000"/>
                </a:solidFill>
              </a:rPr>
              <a:t>New case of DM</a:t>
            </a:r>
            <a:endParaRPr lang="en-US" sz="2400" b="1" u="sng" dirty="0" smtClean="0">
              <a:solidFill>
                <a:srgbClr val="FF0000"/>
              </a:solidFill>
            </a:endParaRPr>
          </a:p>
          <a:p>
            <a:r>
              <a:rPr lang="en-US" sz="2400" dirty="0" smtClean="0"/>
              <a:t>PH: HTN(</a:t>
            </a:r>
            <a:r>
              <a:rPr lang="fa-IR" sz="2400" dirty="0" smtClean="0"/>
              <a:t>-</a:t>
            </a:r>
            <a:r>
              <a:rPr lang="en-US" sz="2400" dirty="0" smtClean="0"/>
              <a:t>)   IHD(-)    </a:t>
            </a:r>
            <a:r>
              <a:rPr lang="en-US" sz="2400" dirty="0" err="1" smtClean="0"/>
              <a:t>Thalassaemia</a:t>
            </a:r>
            <a:r>
              <a:rPr lang="en-US" sz="2400" dirty="0" smtClean="0"/>
              <a:t> Minor (+)</a:t>
            </a:r>
          </a:p>
          <a:p>
            <a:r>
              <a:rPr lang="en-US" sz="2400" dirty="0" smtClean="0"/>
              <a:t>Retinopathy(-)      Nephropathy(-)   </a:t>
            </a:r>
          </a:p>
          <a:p>
            <a:r>
              <a:rPr lang="en-US" sz="2400" dirty="0" smtClean="0"/>
              <a:t>HH: Smoking(-)</a:t>
            </a:r>
          </a:p>
          <a:p>
            <a:r>
              <a:rPr lang="en-US" sz="2400" dirty="0" smtClean="0"/>
              <a:t>W: 93 Kg,  H: 162Cm, </a:t>
            </a:r>
            <a:r>
              <a:rPr lang="en-US" sz="2400" dirty="0" smtClean="0">
                <a:solidFill>
                  <a:srgbClr val="FF0000"/>
                </a:solidFill>
              </a:rPr>
              <a:t>BMI: 35.4</a:t>
            </a:r>
            <a:r>
              <a:rPr lang="en-US" sz="2400" dirty="0" smtClean="0"/>
              <a:t>,  BP: 130/80</a:t>
            </a:r>
          </a:p>
          <a:p>
            <a:r>
              <a:rPr lang="en-US" sz="2400" u="sng" dirty="0" smtClean="0">
                <a:solidFill>
                  <a:srgbClr val="C00000"/>
                </a:solidFill>
              </a:rPr>
              <a:t>Drug </a:t>
            </a:r>
            <a:r>
              <a:rPr lang="en-US" sz="2400" u="sng" dirty="0" err="1" smtClean="0">
                <a:solidFill>
                  <a:srgbClr val="C00000"/>
                </a:solidFill>
              </a:rPr>
              <a:t>Hx</a:t>
            </a:r>
            <a:r>
              <a:rPr lang="en-US" sz="2400" u="sng" dirty="0" smtClean="0">
                <a:solidFill>
                  <a:srgbClr val="C00000"/>
                </a:solidFill>
              </a:rPr>
              <a:t>:</a:t>
            </a:r>
          </a:p>
          <a:p>
            <a:pPr lvl="1">
              <a:buFont typeface="Wingdings" pitchFamily="2" charset="2"/>
              <a:buChar char="ü"/>
            </a:pPr>
            <a:r>
              <a:rPr lang="en-US" sz="2000" dirty="0" smtClean="0"/>
              <a:t>Tab </a:t>
            </a:r>
            <a:r>
              <a:rPr lang="en-US" sz="2000" dirty="0" err="1" smtClean="0"/>
              <a:t>Atorvastatin</a:t>
            </a:r>
            <a:r>
              <a:rPr lang="en-US" sz="2000" dirty="0" smtClean="0"/>
              <a:t> 20 mg/d,</a:t>
            </a:r>
          </a:p>
        </p:txBody>
      </p:sp>
      <p:sp>
        <p:nvSpPr>
          <p:cNvPr id="4" name="Rectangle 3"/>
          <p:cNvSpPr/>
          <p:nvPr/>
        </p:nvSpPr>
        <p:spPr>
          <a:xfrm>
            <a:off x="6429388" y="1571612"/>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خانم نسرین. ش</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030A0"/>
                </a:solidFill>
              </a:rPr>
              <a:t>Case 1</a:t>
            </a:r>
            <a:endParaRPr lang="en-US" dirty="0">
              <a:solidFill>
                <a:srgbClr val="7030A0"/>
              </a:solidFill>
            </a:endParaRPr>
          </a:p>
        </p:txBody>
      </p:sp>
      <p:sp>
        <p:nvSpPr>
          <p:cNvPr id="5" name="Text Placeholder 4"/>
          <p:cNvSpPr>
            <a:spLocks noGrp="1"/>
          </p:cNvSpPr>
          <p:nvPr>
            <p:ph type="body" idx="1"/>
          </p:nvPr>
        </p:nvSpPr>
        <p:spPr>
          <a:xfrm>
            <a:off x="500034" y="642918"/>
            <a:ext cx="4040188" cy="639763"/>
          </a:xfrm>
        </p:spPr>
        <p:txBody>
          <a:bodyPr/>
          <a:lstStyle/>
          <a:p>
            <a:r>
              <a:rPr lang="en-US" b="0" dirty="0" smtClean="0"/>
              <a:t>W=93 kg</a:t>
            </a:r>
          </a:p>
        </p:txBody>
      </p:sp>
      <p:sp>
        <p:nvSpPr>
          <p:cNvPr id="6" name="Content Placeholder 5"/>
          <p:cNvSpPr>
            <a:spLocks noGrp="1"/>
          </p:cNvSpPr>
          <p:nvPr>
            <p:ph sz="half" idx="2"/>
          </p:nvPr>
        </p:nvSpPr>
        <p:spPr>
          <a:xfrm>
            <a:off x="500034" y="1428736"/>
            <a:ext cx="4040188" cy="5429264"/>
          </a:xfrm>
        </p:spPr>
        <p:txBody>
          <a:bodyPr>
            <a:normAutofit/>
          </a:bodyPr>
          <a:lstStyle/>
          <a:p>
            <a:pPr>
              <a:buNone/>
            </a:pPr>
            <a:r>
              <a:rPr lang="fa-IR" sz="1800" b="1" u="sng" dirty="0" smtClean="0"/>
              <a:t>1395/6/10</a:t>
            </a:r>
            <a:endParaRPr lang="en-US" sz="1400" dirty="0" smtClean="0"/>
          </a:p>
          <a:p>
            <a:r>
              <a:rPr lang="en-US" sz="2000" b="1" u="sng" dirty="0" smtClean="0"/>
              <a:t>Lab Data:</a:t>
            </a:r>
          </a:p>
          <a:p>
            <a:pPr lvl="1">
              <a:buNone/>
            </a:pPr>
            <a:r>
              <a:rPr lang="en-US" sz="1800" dirty="0" smtClean="0"/>
              <a:t>FBS: 126mg/dl</a:t>
            </a:r>
          </a:p>
          <a:p>
            <a:pPr lvl="1">
              <a:buNone/>
            </a:pPr>
            <a:r>
              <a:rPr lang="en-US" sz="1800" dirty="0" smtClean="0"/>
              <a:t>A1C: </a:t>
            </a:r>
            <a:r>
              <a:rPr lang="en-US" sz="1800" b="1" u="sng" dirty="0" smtClean="0">
                <a:solidFill>
                  <a:srgbClr val="FF0000"/>
                </a:solidFill>
              </a:rPr>
              <a:t>5.6% </a:t>
            </a:r>
            <a:r>
              <a:rPr lang="en-US" sz="1800" dirty="0" smtClean="0"/>
              <a:t>(N&lt;6%)</a:t>
            </a:r>
            <a:endParaRPr lang="en-US" sz="1800" b="1" u="sng" dirty="0" smtClean="0">
              <a:solidFill>
                <a:srgbClr val="FF0000"/>
              </a:solidFill>
            </a:endParaRPr>
          </a:p>
          <a:p>
            <a:pPr lvl="1">
              <a:buNone/>
            </a:pPr>
            <a:r>
              <a:rPr lang="en-US" sz="1800" dirty="0" smtClean="0"/>
              <a:t>Cr: 1 mg/dl </a:t>
            </a:r>
            <a:endParaRPr lang="fa-IR" sz="1800" dirty="0" smtClean="0"/>
          </a:p>
          <a:p>
            <a:pPr lvl="1">
              <a:buNone/>
            </a:pPr>
            <a:r>
              <a:rPr lang="en-US" sz="1800" dirty="0" smtClean="0"/>
              <a:t>TG: 150 mg/dl  </a:t>
            </a:r>
            <a:endParaRPr lang="fa-IR" sz="1800" dirty="0" smtClean="0"/>
          </a:p>
          <a:p>
            <a:pPr lvl="1">
              <a:buNone/>
            </a:pPr>
            <a:r>
              <a:rPr lang="en-US" sz="1800" dirty="0" smtClean="0"/>
              <a:t>Total Cholesterol: 164 mg/dl </a:t>
            </a:r>
            <a:endParaRPr lang="fa-IR" sz="1800" dirty="0" smtClean="0"/>
          </a:p>
          <a:p>
            <a:pPr lvl="1">
              <a:buNone/>
            </a:pPr>
            <a:r>
              <a:rPr lang="en-US" sz="1800" dirty="0" smtClean="0"/>
              <a:t>HDL Cholesterol: 54 mg/dl</a:t>
            </a:r>
            <a:endParaRPr lang="fa-IR" sz="1800" dirty="0" smtClean="0"/>
          </a:p>
          <a:p>
            <a:pPr lvl="1">
              <a:buNone/>
            </a:pPr>
            <a:r>
              <a:rPr lang="en-US" sz="1800" dirty="0" smtClean="0"/>
              <a:t>LDL Cholesterol: 80 mg/dl</a:t>
            </a:r>
            <a:endParaRPr lang="fa-IR" sz="1800" dirty="0" smtClean="0"/>
          </a:p>
          <a:p>
            <a:pPr lvl="1">
              <a:buNone/>
            </a:pPr>
            <a:r>
              <a:rPr lang="en-US" sz="1800" dirty="0" smtClean="0"/>
              <a:t>AST: 15</a:t>
            </a:r>
            <a:endParaRPr lang="fa-IR" sz="1800" dirty="0" smtClean="0"/>
          </a:p>
          <a:p>
            <a:pPr lvl="1">
              <a:buNone/>
            </a:pPr>
            <a:r>
              <a:rPr lang="en-US" sz="1800" dirty="0" smtClean="0"/>
              <a:t>ALT: 17</a:t>
            </a:r>
          </a:p>
          <a:p>
            <a:pPr lvl="1">
              <a:buNone/>
            </a:pPr>
            <a:r>
              <a:rPr lang="en-US" sz="1800" dirty="0" err="1" smtClean="0"/>
              <a:t>Hb</a:t>
            </a:r>
            <a:r>
              <a:rPr lang="en-US" sz="1800" dirty="0" smtClean="0"/>
              <a:t>: 11.6</a:t>
            </a:r>
          </a:p>
          <a:p>
            <a:pPr lvl="1">
              <a:buNone/>
            </a:pPr>
            <a:r>
              <a:rPr lang="en-US" sz="1800" dirty="0" smtClean="0"/>
              <a:t>TSH: 2.58 µIU/ml </a:t>
            </a:r>
          </a:p>
          <a:p>
            <a:pPr lvl="1">
              <a:buNone/>
            </a:pPr>
            <a:r>
              <a:rPr lang="en-US" sz="1800" dirty="0" smtClean="0"/>
              <a:t>T4: 10.8 µg/dl </a:t>
            </a:r>
          </a:p>
          <a:p>
            <a:pPr>
              <a:buNone/>
            </a:pPr>
            <a:endParaRPr lang="en-US" dirty="0"/>
          </a:p>
        </p:txBody>
      </p:sp>
      <p:sp>
        <p:nvSpPr>
          <p:cNvPr id="9" name="Rectangle 8"/>
          <p:cNvSpPr/>
          <p:nvPr/>
        </p:nvSpPr>
        <p:spPr>
          <a:xfrm>
            <a:off x="6429388" y="1571612"/>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خانم نسرین. ش</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030A0"/>
                </a:solidFill>
              </a:rPr>
              <a:t>Case 1</a:t>
            </a:r>
            <a:endParaRPr lang="en-US" dirty="0">
              <a:solidFill>
                <a:srgbClr val="7030A0"/>
              </a:solidFill>
            </a:endParaRPr>
          </a:p>
        </p:txBody>
      </p:sp>
      <p:sp>
        <p:nvSpPr>
          <p:cNvPr id="5" name="Content Placeholder 4"/>
          <p:cNvSpPr>
            <a:spLocks noGrp="1"/>
          </p:cNvSpPr>
          <p:nvPr>
            <p:ph idx="1"/>
          </p:nvPr>
        </p:nvSpPr>
        <p:spPr/>
        <p:txBody>
          <a:bodyPr>
            <a:normAutofit/>
          </a:bodyPr>
          <a:lstStyle/>
          <a:p>
            <a:pPr lvl="0">
              <a:buNone/>
            </a:pPr>
            <a:r>
              <a:rPr lang="en-US" sz="3600" b="1" dirty="0" smtClean="0">
                <a:solidFill>
                  <a:prstClr val="black"/>
                </a:solidFill>
              </a:rPr>
              <a:t>What is your recommendation</a:t>
            </a:r>
            <a:r>
              <a:rPr lang="en-US" sz="3600" b="1" dirty="0" smtClean="0">
                <a:solidFill>
                  <a:prstClr val="black"/>
                </a:solidFill>
              </a:rPr>
              <a:t>?</a:t>
            </a:r>
          </a:p>
          <a:p>
            <a:pPr lvl="0">
              <a:buNone/>
            </a:pPr>
            <a:endParaRPr lang="en-US" sz="3600" b="1" dirty="0" smtClean="0">
              <a:solidFill>
                <a:prstClr val="black"/>
              </a:solidFill>
            </a:endParaRPr>
          </a:p>
          <a:p>
            <a:pPr marL="514350" lvl="0" indent="-514350">
              <a:buFont typeface="+mj-lt"/>
              <a:buAutoNum type="alphaUcPeriod"/>
            </a:pPr>
            <a:r>
              <a:rPr lang="en-US" b="1" dirty="0" smtClean="0">
                <a:solidFill>
                  <a:srgbClr val="00B050"/>
                </a:solidFill>
              </a:rPr>
              <a:t>Lifestyle Management </a:t>
            </a:r>
            <a:r>
              <a:rPr lang="en-US" dirty="0" smtClean="0">
                <a:solidFill>
                  <a:prstClr val="black"/>
                </a:solidFill>
              </a:rPr>
              <a:t>only </a:t>
            </a:r>
            <a:r>
              <a:rPr lang="en-US" u="sng" dirty="0" smtClean="0">
                <a:solidFill>
                  <a:srgbClr val="FF0000"/>
                </a:solidFill>
              </a:rPr>
              <a:t>(for  3 Month)</a:t>
            </a:r>
          </a:p>
          <a:p>
            <a:pPr marL="514350" indent="-514350">
              <a:buFont typeface="+mj-lt"/>
              <a:buAutoNum type="alphaUcPeriod"/>
            </a:pPr>
            <a:r>
              <a:rPr lang="en-US" dirty="0" smtClean="0">
                <a:solidFill>
                  <a:prstClr val="black"/>
                </a:solidFill>
              </a:rPr>
              <a:t>Lifestyle Management</a:t>
            </a:r>
            <a:r>
              <a:rPr lang="en-US" dirty="0" smtClean="0"/>
              <a:t> &amp; </a:t>
            </a:r>
            <a:r>
              <a:rPr lang="en-US" dirty="0" smtClean="0">
                <a:solidFill>
                  <a:prstClr val="black"/>
                </a:solidFill>
              </a:rPr>
              <a:t>Add </a:t>
            </a:r>
            <a:r>
              <a:rPr lang="en-US" dirty="0" smtClean="0">
                <a:solidFill>
                  <a:srgbClr val="FF0000"/>
                </a:solidFill>
              </a:rPr>
              <a:t>Metformin</a:t>
            </a:r>
          </a:p>
          <a:p>
            <a:pPr marL="514350" indent="-514350">
              <a:buFont typeface="+mj-lt"/>
              <a:buAutoNum type="alphaUcPeriod"/>
            </a:pPr>
            <a:r>
              <a:rPr lang="en-US" dirty="0" smtClean="0">
                <a:solidFill>
                  <a:prstClr val="black"/>
                </a:solidFill>
              </a:rPr>
              <a:t>Lifestyle Management</a:t>
            </a:r>
            <a:r>
              <a:rPr lang="en-US" dirty="0" smtClean="0"/>
              <a:t> &amp; Add </a:t>
            </a:r>
            <a:r>
              <a:rPr lang="en-US" dirty="0" smtClean="0">
                <a:solidFill>
                  <a:srgbClr val="FF0000"/>
                </a:solidFill>
              </a:rPr>
              <a:t>sulfonylurea</a:t>
            </a:r>
          </a:p>
          <a:p>
            <a:pPr marL="514350" indent="-514350">
              <a:buFont typeface="+mj-lt"/>
              <a:buAutoNum type="alphaUcPeriod"/>
            </a:pPr>
            <a:r>
              <a:rPr lang="en-US" dirty="0" smtClean="0">
                <a:solidFill>
                  <a:prstClr val="black"/>
                </a:solidFill>
              </a:rPr>
              <a:t>Lifestyle Management</a:t>
            </a:r>
            <a:r>
              <a:rPr lang="en-US" dirty="0" smtClean="0"/>
              <a:t> &amp; Add </a:t>
            </a:r>
            <a:r>
              <a:rPr lang="en-US" dirty="0" err="1" smtClean="0">
                <a:solidFill>
                  <a:srgbClr val="FF0000"/>
                </a:solidFill>
              </a:rPr>
              <a:t>Liraglutide</a:t>
            </a:r>
            <a:endParaRPr lang="en-US" dirty="0" smtClean="0">
              <a:solidFill>
                <a:srgbClr val="FF0000"/>
              </a:solidFill>
            </a:endParaRPr>
          </a:p>
        </p:txBody>
      </p:sp>
      <p:sp>
        <p:nvSpPr>
          <p:cNvPr id="6" name="Rectangle 5"/>
          <p:cNvSpPr/>
          <p:nvPr/>
        </p:nvSpPr>
        <p:spPr>
          <a:xfrm>
            <a:off x="6286512" y="642918"/>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خانم نسرین. ش</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63074" y="1044604"/>
            <a:ext cx="9706708" cy="6460350"/>
          </a:xfrm>
          <a:prstGeom prst="rect">
            <a:avLst/>
          </a:prstGeom>
        </p:spPr>
        <p:txBody>
          <a:bodyPr lIns="91431" tIns="45716" rIns="91431" bIns="45716">
            <a:spAutoFit/>
          </a:bodyPr>
          <a:lstStyle/>
          <a:p>
            <a:pPr defTabSz="914400" fontAlgn="base">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2800"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06400" indent="279400" defTabSz="914400" fontAlgn="base">
              <a:spcBef>
                <a:spcPct val="0"/>
              </a:spcBef>
              <a:buClr>
                <a:srgbClr val="B01F2E"/>
              </a:buClr>
              <a:buSzPct val="125000"/>
              <a:buFont typeface="Arial"/>
              <a:buChar char="•"/>
              <a:defRPr/>
            </a:pPr>
            <a:r>
              <a:rPr lang="en-US" sz="2800" b="1" dirty="0" smtClean="0">
                <a:solidFill>
                  <a:srgbClr val="000090"/>
                </a:solidFill>
                <a:latin typeface="Times New Roman" panose="02020603050405020304" pitchFamily="18" charset="0"/>
                <a:ea typeface="ＭＳ Ｐゴシック" charset="-128"/>
                <a:cs typeface="Times New Roman" panose="02020603050405020304" pitchFamily="18" charset="0"/>
              </a:rPr>
              <a:t>Therapeutic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options: </a:t>
            </a:r>
            <a:r>
              <a:rPr lang="en-US" sz="2800" b="1" u="sng" dirty="0">
                <a:solidFill>
                  <a:srgbClr val="000090"/>
                </a:solidFill>
                <a:uFill>
                  <a:solidFill>
                    <a:srgbClr val="B01F2E"/>
                  </a:solidFill>
                </a:uFill>
                <a:latin typeface="Times New Roman" panose="02020603050405020304" pitchFamily="18" charset="0"/>
                <a:ea typeface="ＭＳ Ｐゴシック" charset="-128"/>
                <a:cs typeface="Times New Roman" panose="02020603050405020304" pitchFamily="18" charset="0"/>
              </a:rPr>
              <a:t>Lifestyle</a:t>
            </a:r>
          </a:p>
          <a:p>
            <a:pPr indent="342867" defTabSz="914400" fontAlgn="base">
              <a:lnSpc>
                <a:spcPts val="2260"/>
              </a:lnSpc>
              <a:spcBef>
                <a:spcPct val="0"/>
              </a:spcBef>
              <a:spcAft>
                <a:spcPts val="3000"/>
              </a:spcAft>
              <a:buClr>
                <a:srgbClr val="97082D"/>
              </a:buClr>
              <a:buSzPct val="140000"/>
              <a:buFont typeface="Arial"/>
              <a:buChar char="•"/>
              <a:defRPr/>
            </a:pPr>
            <a:endParaRPr lang="en-US" sz="1000" b="1" u="heavy" dirty="0">
              <a:solidFill>
                <a:srgbClr val="000090"/>
              </a:solidFill>
              <a:uFill>
                <a:solidFill>
                  <a:srgbClr val="97082D"/>
                </a:solidFill>
              </a:uFill>
              <a:latin typeface="Times New Roman" panose="02020603050405020304" pitchFamily="18" charset="0"/>
              <a:ea typeface="ＭＳ Ｐゴシック" charset="-128"/>
              <a:cs typeface="Times New Roman" panose="02020603050405020304" pitchFamily="18" charset="0"/>
            </a:endParaRPr>
          </a:p>
          <a:p>
            <a:pPr marL="749300" lvl="1" indent="225425" defTabSz="914400" fontAlgn="base">
              <a:lnSpc>
                <a:spcPts val="1060"/>
              </a:lnSpc>
              <a:spcBef>
                <a:spcPct val="0"/>
              </a:spcBef>
              <a:spcAft>
                <a:spcPts val="8399"/>
              </a:spcAft>
              <a:buClr>
                <a:srgbClr val="B01F2E"/>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Weight optimization</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p>
          <a:p>
            <a:pPr marL="2971800" lvl="1" indent="228600" defTabSz="914400" fontAlgn="base">
              <a:lnSpc>
                <a:spcPts val="1060"/>
              </a:lnSpc>
              <a:spcBef>
                <a:spcPct val="0"/>
              </a:spcBef>
              <a:spcAft>
                <a:spcPts val="10199"/>
              </a:spcAft>
              <a:buClr>
                <a:srgbClr val="97082D"/>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Healthy diet</a:t>
            </a:r>
            <a:endParaRPr lang="en-US" sz="2400" b="1"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914314" lvl="1" indent="63494" defTabSz="914400" fontAlgn="base">
              <a:lnSpc>
                <a:spcPts val="1060"/>
              </a:lnSpc>
              <a:spcBef>
                <a:spcPct val="0"/>
              </a:spcBef>
              <a:spcAft>
                <a:spcPts val="10199"/>
              </a:spcAft>
              <a:buClr>
                <a:srgbClr val="B01F2E"/>
              </a:buClr>
              <a:buSzPct val="120000"/>
              <a:buFontTx/>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Increased activity </a:t>
            </a:r>
            <a:r>
              <a:rPr lang="en-US" sz="2800" b="1" dirty="0" smtClean="0">
                <a:solidFill>
                  <a:srgbClr val="000000"/>
                </a:solidFill>
                <a:latin typeface="Times New Roman" panose="02020603050405020304" pitchFamily="18" charset="0"/>
                <a:ea typeface="ＭＳ Ｐゴシック" charset="-128"/>
                <a:cs typeface="Times New Roman" panose="02020603050405020304" pitchFamily="18" charset="0"/>
              </a:rPr>
              <a:t>level</a:t>
            </a: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30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pic>
        <p:nvPicPr>
          <p:cNvPr id="7" name="Picture 14"/>
          <p:cNvPicPr>
            <a:picLocks noChangeAspect="1"/>
          </p:cNvPicPr>
          <p:nvPr/>
        </p:nvPicPr>
        <p:blipFill>
          <a:blip r:embed="rId3"/>
          <a:srcRect/>
          <a:stretch>
            <a:fillRect/>
          </a:stretch>
        </p:blipFill>
        <p:spPr bwMode="auto">
          <a:xfrm rot="924096">
            <a:off x="5034924" y="2500818"/>
            <a:ext cx="962757" cy="1047750"/>
          </a:xfrm>
          <a:prstGeom prst="rect">
            <a:avLst/>
          </a:prstGeom>
          <a:noFill/>
          <a:ln w="9525">
            <a:noFill/>
            <a:miter lim="800000"/>
            <a:headEnd/>
            <a:tailEnd/>
          </a:ln>
        </p:spPr>
      </p:pic>
      <p:pic>
        <p:nvPicPr>
          <p:cNvPr id="9" name="Picture 16"/>
          <p:cNvPicPr>
            <a:picLocks noChangeAspect="1"/>
          </p:cNvPicPr>
          <p:nvPr/>
        </p:nvPicPr>
        <p:blipFill>
          <a:blip r:embed="rId4"/>
          <a:srcRect/>
          <a:stretch>
            <a:fillRect/>
          </a:stretch>
        </p:blipFill>
        <p:spPr bwMode="auto">
          <a:xfrm>
            <a:off x="5616428" y="4936067"/>
            <a:ext cx="1203471" cy="114992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1751244" y="3557093"/>
            <a:ext cx="1609969" cy="1744133"/>
          </a:xfrm>
          <a:prstGeom prst="rect">
            <a:avLst/>
          </a:prstGeom>
          <a:noFill/>
          <a:ln w="9525">
            <a:noFill/>
            <a:miter lim="800000"/>
            <a:headEnd/>
            <a:tailEnd/>
          </a:ln>
        </p:spPr>
      </p:pic>
      <p:sp>
        <p:nvSpPr>
          <p:cNvPr id="12"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xmlns="" val="3727179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ADA 2017</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solidFill>
                  <a:srgbClr val="FF0000"/>
                </a:solidFill>
              </a:rPr>
              <a:t>Metformin</a:t>
            </a:r>
            <a:r>
              <a:rPr lang="en-US" dirty="0" smtClean="0"/>
              <a:t> monotherapy should be started </a:t>
            </a:r>
            <a:r>
              <a:rPr lang="en-US" sz="3600" b="1" u="sng" dirty="0" smtClean="0">
                <a:solidFill>
                  <a:srgbClr val="FF0000"/>
                </a:solidFill>
              </a:rPr>
              <a:t>at diagnosis </a:t>
            </a:r>
            <a:r>
              <a:rPr lang="en-US" dirty="0" smtClean="0"/>
              <a:t>of type 2 diabetes unless there are contraindications. </a:t>
            </a:r>
          </a:p>
          <a:p>
            <a:r>
              <a:rPr lang="en-US" dirty="0" smtClean="0"/>
              <a:t>Metformin is </a:t>
            </a:r>
            <a:r>
              <a:rPr lang="en-US" b="1" dirty="0" smtClean="0">
                <a:solidFill>
                  <a:srgbClr val="00B050"/>
                </a:solidFill>
              </a:rPr>
              <a:t>effective</a:t>
            </a:r>
            <a:r>
              <a:rPr lang="en-US" dirty="0" smtClean="0"/>
              <a:t>,</a:t>
            </a:r>
          </a:p>
          <a:p>
            <a:pPr>
              <a:buNone/>
            </a:pPr>
            <a:r>
              <a:rPr lang="en-US" dirty="0" smtClean="0"/>
              <a:t>    </a:t>
            </a:r>
            <a:r>
              <a:rPr lang="en-US" b="1" dirty="0" smtClean="0">
                <a:solidFill>
                  <a:srgbClr val="00B050"/>
                </a:solidFill>
              </a:rPr>
              <a:t>safe</a:t>
            </a:r>
            <a:r>
              <a:rPr lang="en-US" dirty="0" smtClean="0"/>
              <a:t> and </a:t>
            </a:r>
          </a:p>
          <a:p>
            <a:pPr>
              <a:buNone/>
            </a:pPr>
            <a:r>
              <a:rPr lang="en-US" b="1" dirty="0" smtClean="0">
                <a:solidFill>
                  <a:srgbClr val="00B050"/>
                </a:solidFill>
              </a:rPr>
              <a:t>    inexpensive</a:t>
            </a:r>
            <a:r>
              <a:rPr lang="en-US" dirty="0" smtClean="0"/>
              <a:t>, </a:t>
            </a:r>
          </a:p>
          <a:p>
            <a:pPr>
              <a:buNone/>
            </a:pPr>
            <a:r>
              <a:rPr lang="en-US" dirty="0" smtClean="0"/>
              <a:t>    and may </a:t>
            </a:r>
            <a:r>
              <a:rPr lang="en-US" b="1" u="sng" dirty="0" smtClean="0">
                <a:solidFill>
                  <a:srgbClr val="FF0000"/>
                </a:solidFill>
              </a:rPr>
              <a:t>reduce risk of cardiovascular events and death </a:t>
            </a:r>
            <a:r>
              <a:rPr lang="en-US"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190327" y="381000"/>
            <a:ext cx="7876874" cy="571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052" y="192446"/>
            <a:ext cx="6893719" cy="6524625"/>
          </a:xfrm>
          <a:prstGeom prst="rect">
            <a:avLst/>
          </a:prstGeom>
        </p:spPr>
      </p:pic>
      <p:sp>
        <p:nvSpPr>
          <p:cNvPr id="3" name="Rounded Rectangle 2"/>
          <p:cNvSpPr/>
          <p:nvPr/>
        </p:nvSpPr>
        <p:spPr>
          <a:xfrm>
            <a:off x="1941490" y="1532587"/>
            <a:ext cx="5611970" cy="399245"/>
          </a:xfrm>
          <a:prstGeom prst="round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41490" y="2071353"/>
            <a:ext cx="5611970" cy="399245"/>
          </a:xfrm>
          <a:prstGeom prst="roundRect">
            <a:avLst/>
          </a:prstGeom>
          <a:solidFill>
            <a:srgbClr val="FFC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41490" y="2599851"/>
            <a:ext cx="5611970" cy="531396"/>
          </a:xfrm>
          <a:prstGeom prst="roundRect">
            <a:avLst/>
          </a:prstGeom>
          <a:solidFill>
            <a:schemeClr val="accent6">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61719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480425" cy="1487488"/>
          </a:xfrm>
        </p:spPr>
        <p:txBody>
          <a:bodyPr>
            <a:normAutofit/>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Relative Risk of Progression of  Diabetic Complications</a:t>
            </a:r>
            <a:endParaRPr lang="en-US" sz="3900" baseline="-25000" dirty="0">
              <a:solidFill>
                <a:schemeClr val="tx2">
                  <a:tint val="100000"/>
                  <a:shade val="90000"/>
                  <a:satMod val="250000"/>
                  <a:alpha val="100000"/>
                </a:schemeClr>
              </a:solidFill>
            </a:endParaRPr>
          </a:p>
        </p:txBody>
      </p:sp>
      <p:graphicFrame>
        <p:nvGraphicFramePr>
          <p:cNvPr id="1026" name="Object 2"/>
          <p:cNvGraphicFramePr>
            <a:graphicFrameLocks/>
          </p:cNvGraphicFramePr>
          <p:nvPr>
            <p:ph type="chart" idx="1"/>
          </p:nvPr>
        </p:nvGraphicFramePr>
        <p:xfrm>
          <a:off x="1073150" y="1841500"/>
          <a:ext cx="7385050" cy="3738563"/>
        </p:xfrm>
        <a:graphic>
          <a:graphicData uri="http://schemas.openxmlformats.org/presentationml/2006/ole">
            <p:oleObj spid="_x0000_s1026" name="Chart" r:id="rId4" imgW="8582277" imgH="4343400" progId="MSGraph.Chart.8">
              <p:embed followColorScheme="full"/>
            </p:oleObj>
          </a:graphicData>
        </a:graphic>
      </p:graphicFrame>
      <p:sp>
        <p:nvSpPr>
          <p:cNvPr id="1028" name="Rectangle 3"/>
          <p:cNvSpPr>
            <a:spLocks noChangeArrowheads="1"/>
          </p:cNvSpPr>
          <p:nvPr/>
        </p:nvSpPr>
        <p:spPr bwMode="auto">
          <a:xfrm>
            <a:off x="652463" y="6172200"/>
            <a:ext cx="7958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tabLst>
                <a:tab pos="1201738" algn="l"/>
                <a:tab pos="1544638" algn="l"/>
                <a:tab pos="2111375" algn="l"/>
              </a:tabLst>
              <a:defRPr>
                <a:solidFill>
                  <a:schemeClr val="tx1"/>
                </a:solidFill>
                <a:latin typeface="Arial" pitchFamily="34" charset="0"/>
                <a:cs typeface="Arial" pitchFamily="34" charset="0"/>
              </a:defRPr>
            </a:lvl1pPr>
            <a:lvl2pPr marL="742950" indent="-285750" eaLnBrk="0" hangingPunct="0">
              <a:tabLst>
                <a:tab pos="1201738" algn="l"/>
                <a:tab pos="1544638" algn="l"/>
                <a:tab pos="2111375" algn="l"/>
              </a:tabLst>
              <a:defRPr>
                <a:solidFill>
                  <a:schemeClr val="tx1"/>
                </a:solidFill>
                <a:latin typeface="Arial" pitchFamily="34" charset="0"/>
                <a:cs typeface="Arial" pitchFamily="34" charset="0"/>
              </a:defRPr>
            </a:lvl2pPr>
            <a:lvl3pPr marL="1143000" indent="-228600" eaLnBrk="0" hangingPunct="0">
              <a:tabLst>
                <a:tab pos="1201738" algn="l"/>
                <a:tab pos="1544638" algn="l"/>
                <a:tab pos="2111375" algn="l"/>
              </a:tabLst>
              <a:defRPr>
                <a:solidFill>
                  <a:schemeClr val="tx1"/>
                </a:solidFill>
                <a:latin typeface="Arial" pitchFamily="34" charset="0"/>
                <a:cs typeface="Arial" pitchFamily="34" charset="0"/>
              </a:defRPr>
            </a:lvl3pPr>
            <a:lvl4pPr marL="1600200" indent="-228600" eaLnBrk="0" hangingPunct="0">
              <a:tabLst>
                <a:tab pos="1201738" algn="l"/>
                <a:tab pos="1544638" algn="l"/>
                <a:tab pos="2111375" algn="l"/>
              </a:tabLst>
              <a:defRPr>
                <a:solidFill>
                  <a:schemeClr val="tx1"/>
                </a:solidFill>
                <a:latin typeface="Arial" pitchFamily="34" charset="0"/>
                <a:cs typeface="Arial" pitchFamily="34" charset="0"/>
              </a:defRPr>
            </a:lvl4pPr>
            <a:lvl5pPr marL="1484313" eaLnBrk="0" hangingPunct="0">
              <a:tabLst>
                <a:tab pos="1201738" algn="l"/>
                <a:tab pos="1544638" algn="l"/>
                <a:tab pos="2111375" algn="l"/>
              </a:tabLst>
              <a:defRPr>
                <a:solidFill>
                  <a:schemeClr val="tx1"/>
                </a:solidFill>
                <a:latin typeface="Arial" pitchFamily="34" charset="0"/>
                <a:cs typeface="Arial" pitchFamily="34" charset="0"/>
              </a:defRPr>
            </a:lvl5pPr>
            <a:lvl6pPr marL="19415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6pPr>
            <a:lvl7pPr marL="23987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7pPr>
            <a:lvl8pPr marL="28559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8pPr>
            <a:lvl9pPr marL="33131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9pPr>
          </a:lstStyle>
          <a:p>
            <a:pPr lvl="4" algn="r">
              <a:lnSpc>
                <a:spcPct val="80000"/>
              </a:lnSpc>
              <a:spcBef>
                <a:spcPct val="20000"/>
              </a:spcBef>
            </a:pPr>
            <a:r>
              <a:rPr lang="en-US" altLang="en-US" sz="2000">
                <a:latin typeface="Franklin Gothic Book" pitchFamily="34" charset="0"/>
              </a:rPr>
              <a:t>DCCT Research Group, </a:t>
            </a:r>
            <a:r>
              <a:rPr lang="en-US" altLang="en-US" sz="2000" i="1">
                <a:latin typeface="Franklin Gothic Book" pitchFamily="34" charset="0"/>
              </a:rPr>
              <a:t>N Engl J Med</a:t>
            </a:r>
            <a:r>
              <a:rPr lang="en-US" altLang="en-US" sz="2000">
                <a:latin typeface="Franklin Gothic Book" pitchFamily="34" charset="0"/>
              </a:rPr>
              <a:t> 1993, 329:977-986.</a:t>
            </a:r>
          </a:p>
        </p:txBody>
      </p:sp>
      <p:sp>
        <p:nvSpPr>
          <p:cNvPr id="1029" name="Rectangle 5"/>
          <p:cNvSpPr>
            <a:spLocks noChangeArrowheads="1"/>
          </p:cNvSpPr>
          <p:nvPr/>
        </p:nvSpPr>
        <p:spPr bwMode="auto">
          <a:xfrm rot="-5400000">
            <a:off x="-523082" y="3866357"/>
            <a:ext cx="2176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RELATIVE</a:t>
            </a:r>
            <a:r>
              <a:rPr lang="en-US" altLang="en-US" sz="2000">
                <a:latin typeface="Century Gothic" pitchFamily="34" charset="0"/>
              </a:rPr>
              <a:t> </a:t>
            </a:r>
            <a:r>
              <a:rPr lang="en-US" altLang="en-US">
                <a:latin typeface="Century Gothic" pitchFamily="34" charset="0"/>
              </a:rPr>
              <a:t>RISK</a:t>
            </a:r>
          </a:p>
        </p:txBody>
      </p:sp>
      <p:sp>
        <p:nvSpPr>
          <p:cNvPr id="1030" name="Rectangle 6"/>
          <p:cNvSpPr>
            <a:spLocks noChangeArrowheads="1"/>
          </p:cNvSpPr>
          <p:nvPr/>
        </p:nvSpPr>
        <p:spPr bwMode="auto">
          <a:xfrm>
            <a:off x="2590800" y="5562600"/>
            <a:ext cx="25352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Mean A1C</a:t>
            </a:r>
            <a:endParaRPr lang="en-US" altLang="en-US" baseline="-25000">
              <a:latin typeface="Century Gothic" pitchFamily="34" charset="0"/>
            </a:endParaRPr>
          </a:p>
        </p:txBody>
      </p:sp>
    </p:spTree>
    <p:extLst>
      <p:ext uri="{BB962C8B-B14F-4D97-AF65-F5344CB8AC3E}">
        <p14:creationId xmlns:p14="http://schemas.microsoft.com/office/powerpoint/2010/main" xmlns="" val="6755433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1141056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030A0"/>
                </a:solidFill>
              </a:rPr>
              <a:t>Case 1</a:t>
            </a:r>
            <a:endParaRPr lang="en-US" dirty="0">
              <a:solidFill>
                <a:srgbClr val="7030A0"/>
              </a:solidFill>
            </a:endParaRPr>
          </a:p>
        </p:txBody>
      </p:sp>
      <p:sp>
        <p:nvSpPr>
          <p:cNvPr id="5" name="Content Placeholder 4"/>
          <p:cNvSpPr>
            <a:spLocks noGrp="1"/>
          </p:cNvSpPr>
          <p:nvPr>
            <p:ph idx="1"/>
          </p:nvPr>
        </p:nvSpPr>
        <p:spPr/>
        <p:txBody>
          <a:bodyPr>
            <a:normAutofit/>
          </a:bodyPr>
          <a:lstStyle/>
          <a:p>
            <a:pPr>
              <a:buNone/>
            </a:pPr>
            <a:r>
              <a:rPr lang="en-US" sz="3600" b="1" dirty="0" smtClean="0"/>
              <a:t>R</a:t>
            </a:r>
          </a:p>
          <a:p>
            <a:pPr>
              <a:buFont typeface="+mj-lt"/>
              <a:buAutoNum type="arabicPeriod"/>
            </a:pPr>
            <a:r>
              <a:rPr lang="en-US" dirty="0" smtClean="0"/>
              <a:t>Tab ASA 80 mg/d</a:t>
            </a:r>
          </a:p>
          <a:p>
            <a:pPr>
              <a:buFont typeface="+mj-lt"/>
              <a:buAutoNum type="arabicPeriod"/>
            </a:pPr>
            <a:r>
              <a:rPr lang="en-US" dirty="0" err="1" smtClean="0"/>
              <a:t>TaB</a:t>
            </a:r>
            <a:r>
              <a:rPr lang="en-US" dirty="0" smtClean="0"/>
              <a:t> </a:t>
            </a:r>
            <a:r>
              <a:rPr lang="en-US" dirty="0" err="1" smtClean="0"/>
              <a:t>Atorvastatin</a:t>
            </a:r>
            <a:r>
              <a:rPr lang="en-US" dirty="0" smtClean="0"/>
              <a:t> 20 mg/d</a:t>
            </a:r>
          </a:p>
          <a:p>
            <a:pPr>
              <a:buFont typeface="+mj-lt"/>
              <a:buAutoNum type="arabicPeriod"/>
            </a:pPr>
            <a:r>
              <a:rPr lang="en-US" dirty="0" smtClean="0">
                <a:solidFill>
                  <a:srgbClr val="FF0000"/>
                </a:solidFill>
              </a:rPr>
              <a:t>Tab Metformin 500 mg/BD</a:t>
            </a:r>
          </a:p>
          <a:p>
            <a:pPr marL="457200" lvl="1" indent="-457200">
              <a:buNone/>
            </a:pPr>
            <a:endParaRPr lang="en-US" dirty="0" smtClean="0"/>
          </a:p>
        </p:txBody>
      </p:sp>
      <p:sp>
        <p:nvSpPr>
          <p:cNvPr id="6" name="Rectangle 5"/>
          <p:cNvSpPr/>
          <p:nvPr/>
        </p:nvSpPr>
        <p:spPr>
          <a:xfrm>
            <a:off x="6429388" y="1071546"/>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خانم نسرین. ش</a:t>
            </a:r>
            <a:endParaRPr lang="en-US" b="1" dirty="0">
              <a:solidFill>
                <a:srgbClr val="FF0000"/>
              </a:solidFill>
            </a:endParaRPr>
          </a:p>
        </p:txBody>
      </p:sp>
      <p:cxnSp>
        <p:nvCxnSpPr>
          <p:cNvPr id="7" name="Straight Connector 6"/>
          <p:cNvCxnSpPr/>
          <p:nvPr/>
        </p:nvCxnSpPr>
        <p:spPr>
          <a:xfrm rot="-660000" flipV="1">
            <a:off x="643018" y="1928791"/>
            <a:ext cx="18000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DOSING </a:t>
            </a:r>
            <a:r>
              <a:rPr lang="en-US" b="1" dirty="0" smtClean="0"/>
              <a:t> </a:t>
            </a:r>
            <a:r>
              <a:rPr lang="en-US" dirty="0"/>
              <a:t> </a:t>
            </a:r>
          </a:p>
        </p:txBody>
      </p:sp>
      <p:sp>
        <p:nvSpPr>
          <p:cNvPr id="3" name="Content Placeholder 2"/>
          <p:cNvSpPr>
            <a:spLocks noGrp="1"/>
          </p:cNvSpPr>
          <p:nvPr>
            <p:ph idx="1"/>
          </p:nvPr>
        </p:nvSpPr>
        <p:spPr>
          <a:xfrm>
            <a:off x="457200" y="1600200"/>
            <a:ext cx="7620000" cy="5257800"/>
          </a:xfrm>
        </p:spPr>
        <p:txBody>
          <a:bodyPr>
            <a:normAutofit/>
          </a:bodyPr>
          <a:lstStyle/>
          <a:p>
            <a:pPr>
              <a:lnSpc>
                <a:spcPct val="150000"/>
              </a:lnSpc>
            </a:pPr>
            <a:r>
              <a:rPr lang="en-US" sz="2400" dirty="0"/>
              <a:t>We begin with 500 mg once daily with the evening meal and, if tolerated, add a second 500 mg dose with breakfast</a:t>
            </a:r>
            <a:r>
              <a:rPr lang="en-US" sz="2400" dirty="0" smtClean="0"/>
              <a:t>.</a:t>
            </a:r>
          </a:p>
          <a:p>
            <a:pPr>
              <a:lnSpc>
                <a:spcPct val="150000"/>
              </a:lnSpc>
            </a:pPr>
            <a:r>
              <a:rPr lang="en-US" sz="2400" dirty="0"/>
              <a:t>The dose can be increased slowly (one tablet every one to two weeks) as necessary </a:t>
            </a:r>
            <a:endParaRPr lang="fa-IR" sz="2400" dirty="0" smtClean="0"/>
          </a:p>
          <a:p>
            <a:pPr>
              <a:lnSpc>
                <a:spcPct val="150000"/>
              </a:lnSpc>
            </a:pPr>
            <a:r>
              <a:rPr lang="en-US" sz="2400" dirty="0" smtClean="0"/>
              <a:t>There is no difference between Extended release and IR</a:t>
            </a:r>
            <a:endParaRPr lang="en-US" sz="2400" dirty="0" smtClean="0"/>
          </a:p>
          <a:p>
            <a:pPr>
              <a:lnSpc>
                <a:spcPct val="150000"/>
              </a:lnSpc>
            </a:pPr>
            <a:r>
              <a:rPr lang="en-US" sz="2400" dirty="0"/>
              <a:t>The usual effective dose is 1500 to 2000 </a:t>
            </a:r>
            <a:r>
              <a:rPr lang="en-US" sz="2400" dirty="0" smtClean="0"/>
              <a:t>mg/day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868345"/>
          </a:xfrm>
        </p:spPr>
        <p:txBody>
          <a:bodyPr/>
          <a:lstStyle/>
          <a:p>
            <a:r>
              <a:rPr lang="en-US" b="1" dirty="0" smtClean="0">
                <a:solidFill>
                  <a:srgbClr val="7030A0"/>
                </a:solidFill>
              </a:rPr>
              <a:t>Case 1</a:t>
            </a:r>
            <a:endParaRPr lang="en-US" dirty="0">
              <a:solidFill>
                <a:srgbClr val="7030A0"/>
              </a:solidFill>
            </a:endParaRPr>
          </a:p>
        </p:txBody>
      </p:sp>
      <p:sp>
        <p:nvSpPr>
          <p:cNvPr id="5" name="Text Placeholder 4"/>
          <p:cNvSpPr>
            <a:spLocks noGrp="1"/>
          </p:cNvSpPr>
          <p:nvPr>
            <p:ph type="body" idx="1"/>
          </p:nvPr>
        </p:nvSpPr>
        <p:spPr>
          <a:xfrm>
            <a:off x="500034" y="642918"/>
            <a:ext cx="4040188" cy="639763"/>
          </a:xfrm>
        </p:spPr>
        <p:txBody>
          <a:bodyPr/>
          <a:lstStyle/>
          <a:p>
            <a:r>
              <a:rPr lang="en-US" b="0" dirty="0" smtClean="0"/>
              <a:t>W=93 kg</a:t>
            </a:r>
          </a:p>
        </p:txBody>
      </p:sp>
      <p:sp>
        <p:nvSpPr>
          <p:cNvPr id="6" name="Content Placeholder 5"/>
          <p:cNvSpPr>
            <a:spLocks noGrp="1"/>
          </p:cNvSpPr>
          <p:nvPr>
            <p:ph sz="half" idx="2"/>
          </p:nvPr>
        </p:nvSpPr>
        <p:spPr>
          <a:xfrm>
            <a:off x="500034" y="1428736"/>
            <a:ext cx="4040188" cy="5429264"/>
          </a:xfrm>
        </p:spPr>
        <p:txBody>
          <a:bodyPr>
            <a:normAutofit/>
          </a:bodyPr>
          <a:lstStyle/>
          <a:p>
            <a:pPr>
              <a:buNone/>
            </a:pPr>
            <a:r>
              <a:rPr lang="fa-IR" sz="1800" b="1" u="sng" dirty="0" smtClean="0"/>
              <a:t>1395/6/10</a:t>
            </a:r>
            <a:endParaRPr lang="en-US" sz="1400" dirty="0" smtClean="0"/>
          </a:p>
          <a:p>
            <a:r>
              <a:rPr lang="en-US" sz="2000" b="1" u="sng" dirty="0" smtClean="0"/>
              <a:t>Lab Data:</a:t>
            </a:r>
          </a:p>
          <a:p>
            <a:pPr lvl="1">
              <a:buNone/>
            </a:pPr>
            <a:r>
              <a:rPr lang="en-US" sz="1800" dirty="0" smtClean="0"/>
              <a:t>FBS: 126mg/dl</a:t>
            </a:r>
          </a:p>
          <a:p>
            <a:pPr lvl="1">
              <a:buNone/>
            </a:pPr>
            <a:r>
              <a:rPr lang="en-US" sz="1800" dirty="0" smtClean="0"/>
              <a:t>A1C: </a:t>
            </a:r>
            <a:r>
              <a:rPr lang="en-US" sz="1800" b="1" u="sng" dirty="0" smtClean="0">
                <a:solidFill>
                  <a:srgbClr val="FF0000"/>
                </a:solidFill>
              </a:rPr>
              <a:t>5.6% </a:t>
            </a:r>
            <a:r>
              <a:rPr lang="en-US" sz="1800" dirty="0" smtClean="0"/>
              <a:t>(N&lt;6%)</a:t>
            </a:r>
            <a:endParaRPr lang="en-US" sz="1800" b="1" u="sng" dirty="0" smtClean="0">
              <a:solidFill>
                <a:srgbClr val="FF0000"/>
              </a:solidFill>
            </a:endParaRPr>
          </a:p>
          <a:p>
            <a:pPr lvl="1">
              <a:buNone/>
            </a:pPr>
            <a:r>
              <a:rPr lang="en-US" sz="1800" dirty="0" smtClean="0"/>
              <a:t>Cr: 1 mg/dl </a:t>
            </a:r>
            <a:endParaRPr lang="fa-IR" sz="1800" dirty="0" smtClean="0"/>
          </a:p>
          <a:p>
            <a:pPr lvl="1">
              <a:buNone/>
            </a:pPr>
            <a:r>
              <a:rPr lang="en-US" sz="1800" dirty="0" smtClean="0"/>
              <a:t>TG: 150 mg/dl  </a:t>
            </a:r>
            <a:endParaRPr lang="fa-IR" sz="1800" dirty="0" smtClean="0"/>
          </a:p>
          <a:p>
            <a:pPr lvl="1">
              <a:buNone/>
            </a:pPr>
            <a:r>
              <a:rPr lang="en-US" sz="1800" dirty="0" smtClean="0"/>
              <a:t>Total Cholesterol: 164 mg/dl </a:t>
            </a:r>
            <a:endParaRPr lang="fa-IR" sz="1800" dirty="0" smtClean="0"/>
          </a:p>
          <a:p>
            <a:pPr lvl="1">
              <a:buNone/>
            </a:pPr>
            <a:r>
              <a:rPr lang="en-US" sz="1800" dirty="0" smtClean="0"/>
              <a:t>HDL Cholesterol: 54 mg/dl</a:t>
            </a:r>
            <a:endParaRPr lang="fa-IR" sz="1800" dirty="0" smtClean="0"/>
          </a:p>
          <a:p>
            <a:pPr lvl="1">
              <a:buNone/>
            </a:pPr>
            <a:r>
              <a:rPr lang="en-US" sz="1800" dirty="0" smtClean="0"/>
              <a:t>LDL Cholesterol: 80 mg/dl</a:t>
            </a:r>
            <a:endParaRPr lang="fa-IR" sz="1800" dirty="0" smtClean="0"/>
          </a:p>
          <a:p>
            <a:pPr lvl="1">
              <a:buNone/>
            </a:pPr>
            <a:r>
              <a:rPr lang="en-US" sz="1800" dirty="0" smtClean="0"/>
              <a:t>AST: 15</a:t>
            </a:r>
            <a:endParaRPr lang="fa-IR" sz="1800" dirty="0" smtClean="0"/>
          </a:p>
          <a:p>
            <a:pPr lvl="1">
              <a:buNone/>
            </a:pPr>
            <a:r>
              <a:rPr lang="en-US" sz="1800" dirty="0" smtClean="0"/>
              <a:t>ALT: 17</a:t>
            </a:r>
          </a:p>
          <a:p>
            <a:pPr lvl="1">
              <a:buNone/>
            </a:pPr>
            <a:r>
              <a:rPr lang="en-US" sz="1800" dirty="0" err="1" smtClean="0"/>
              <a:t>Hb</a:t>
            </a:r>
            <a:r>
              <a:rPr lang="en-US" sz="1800" dirty="0" smtClean="0"/>
              <a:t>: 11.6</a:t>
            </a:r>
          </a:p>
          <a:p>
            <a:pPr lvl="1">
              <a:buNone/>
            </a:pPr>
            <a:r>
              <a:rPr lang="en-US" sz="1800" dirty="0" smtClean="0"/>
              <a:t>TSH: 2.58 µIU/ml </a:t>
            </a:r>
          </a:p>
          <a:p>
            <a:pPr lvl="1">
              <a:buNone/>
            </a:pPr>
            <a:r>
              <a:rPr lang="en-US" sz="1800" dirty="0" smtClean="0"/>
              <a:t>T4: 10.8 µg/dl </a:t>
            </a:r>
          </a:p>
          <a:p>
            <a:pPr>
              <a:buNone/>
            </a:pPr>
            <a:endParaRPr lang="en-US" dirty="0"/>
          </a:p>
        </p:txBody>
      </p:sp>
      <p:sp>
        <p:nvSpPr>
          <p:cNvPr id="7" name="Text Placeholder 6"/>
          <p:cNvSpPr>
            <a:spLocks noGrp="1"/>
          </p:cNvSpPr>
          <p:nvPr>
            <p:ph type="body" sz="quarter" idx="3"/>
          </p:nvPr>
        </p:nvSpPr>
        <p:spPr>
          <a:xfrm>
            <a:off x="4572000" y="928670"/>
            <a:ext cx="4041775" cy="639763"/>
          </a:xfrm>
        </p:spPr>
        <p:txBody>
          <a:bodyPr>
            <a:normAutofit fontScale="77500" lnSpcReduction="20000"/>
          </a:bodyPr>
          <a:lstStyle/>
          <a:p>
            <a:r>
              <a:rPr lang="en-US" b="0" dirty="0" smtClean="0"/>
              <a:t>W=92 kg</a:t>
            </a:r>
          </a:p>
          <a:p>
            <a:r>
              <a:rPr lang="en-US" b="0" dirty="0" smtClean="0"/>
              <a:t>BP: 130/80</a:t>
            </a:r>
          </a:p>
        </p:txBody>
      </p:sp>
      <p:sp>
        <p:nvSpPr>
          <p:cNvPr id="9" name="Rectangle 8"/>
          <p:cNvSpPr/>
          <p:nvPr/>
        </p:nvSpPr>
        <p:spPr>
          <a:xfrm>
            <a:off x="6429388" y="1000108"/>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خانم نسرین. ش</a:t>
            </a:r>
            <a:endParaRPr lang="en-US" b="1" dirty="0">
              <a:solidFill>
                <a:srgbClr val="FF0000"/>
              </a:solidFill>
            </a:endParaRPr>
          </a:p>
        </p:txBody>
      </p:sp>
      <p:sp>
        <p:nvSpPr>
          <p:cNvPr id="10" name="Content Placeholder 9"/>
          <p:cNvSpPr>
            <a:spLocks noGrp="1"/>
          </p:cNvSpPr>
          <p:nvPr>
            <p:ph sz="quarter" idx="4"/>
          </p:nvPr>
        </p:nvSpPr>
        <p:spPr>
          <a:xfrm>
            <a:off x="4643438" y="1571612"/>
            <a:ext cx="4041775" cy="4857784"/>
          </a:xfrm>
        </p:spPr>
        <p:txBody>
          <a:bodyPr>
            <a:normAutofit/>
          </a:bodyPr>
          <a:lstStyle/>
          <a:p>
            <a:pPr>
              <a:buNone/>
            </a:pPr>
            <a:r>
              <a:rPr lang="fa-IR" sz="1800" b="1" u="sng" dirty="0" smtClean="0"/>
              <a:t>1395/9/20</a:t>
            </a:r>
            <a:endParaRPr lang="en-US" sz="1400" dirty="0" smtClean="0"/>
          </a:p>
          <a:p>
            <a:r>
              <a:rPr lang="en-US" sz="2000" b="1" u="sng" dirty="0" smtClean="0"/>
              <a:t>Lab Data:</a:t>
            </a:r>
          </a:p>
          <a:p>
            <a:pPr lvl="1">
              <a:buNone/>
            </a:pPr>
            <a:r>
              <a:rPr lang="en-US" sz="1800" dirty="0" smtClean="0"/>
              <a:t>FBS: 95mg/dl</a:t>
            </a:r>
          </a:p>
          <a:p>
            <a:pPr lvl="1">
              <a:buNone/>
            </a:pPr>
            <a:r>
              <a:rPr lang="en-US" sz="1800" dirty="0" smtClean="0"/>
              <a:t>A1C: </a:t>
            </a:r>
            <a:r>
              <a:rPr lang="en-US" sz="1800" b="1" u="sng" dirty="0" smtClean="0">
                <a:solidFill>
                  <a:srgbClr val="FF0000"/>
                </a:solidFill>
              </a:rPr>
              <a:t>5.4% </a:t>
            </a:r>
            <a:r>
              <a:rPr lang="en-US" sz="1800" dirty="0" smtClean="0"/>
              <a:t>(N&lt;6%)</a:t>
            </a:r>
            <a:endParaRPr lang="en-US" sz="1800" b="1" u="sng" dirty="0" smtClean="0">
              <a:solidFill>
                <a:srgbClr val="FF0000"/>
              </a:solidFill>
            </a:endParaRPr>
          </a:p>
          <a:p>
            <a:pPr lvl="1">
              <a:buNone/>
            </a:pPr>
            <a:r>
              <a:rPr lang="en-US" sz="1800" dirty="0" smtClean="0"/>
              <a:t>Cr: 0.9 mg/dl </a:t>
            </a:r>
            <a:endParaRPr lang="fa-IR" sz="1800" dirty="0" smtClean="0"/>
          </a:p>
          <a:p>
            <a:pPr lvl="1">
              <a:buNone/>
            </a:pPr>
            <a:r>
              <a:rPr lang="en-US" sz="1800" dirty="0" smtClean="0"/>
              <a:t>TG: 230mg/dl  </a:t>
            </a:r>
            <a:endParaRPr lang="fa-IR" sz="1800" dirty="0" smtClean="0"/>
          </a:p>
          <a:p>
            <a:pPr lvl="1">
              <a:buNone/>
            </a:pPr>
            <a:r>
              <a:rPr lang="en-US" sz="1800" dirty="0" smtClean="0"/>
              <a:t>Total Cholesterol: 161 mg/dl </a:t>
            </a:r>
            <a:endParaRPr lang="fa-IR" sz="1800" dirty="0" smtClean="0"/>
          </a:p>
          <a:p>
            <a:pPr lvl="1">
              <a:buNone/>
            </a:pPr>
            <a:r>
              <a:rPr lang="en-US" sz="1800" dirty="0" smtClean="0"/>
              <a:t>HDL Cholesterol: 39 mg/dl</a:t>
            </a:r>
            <a:endParaRPr lang="fa-IR" sz="1800" dirty="0" smtClean="0"/>
          </a:p>
          <a:p>
            <a:pPr lvl="1">
              <a:buNone/>
            </a:pPr>
            <a:r>
              <a:rPr lang="en-US" sz="1800" dirty="0" smtClean="0"/>
              <a:t>LDL Cholesterol: 80 mg/dl</a:t>
            </a:r>
            <a:endParaRPr lang="fa-IR" sz="1800" dirty="0" smtClean="0"/>
          </a:p>
          <a:p>
            <a:pPr lvl="1">
              <a:buNone/>
            </a:pPr>
            <a:r>
              <a:rPr lang="en-US" sz="1800" dirty="0" smtClean="0"/>
              <a:t>AST: 16</a:t>
            </a:r>
            <a:endParaRPr lang="fa-IR" sz="1800" dirty="0" smtClean="0"/>
          </a:p>
          <a:p>
            <a:pPr lvl="1">
              <a:buNone/>
            </a:pPr>
            <a:r>
              <a:rPr lang="en-US" sz="1800" dirty="0" smtClean="0"/>
              <a:t>ALT: 16</a:t>
            </a:r>
          </a:p>
          <a:p>
            <a:pPr lvl="1">
              <a:buNone/>
            </a:pPr>
            <a:r>
              <a:rPr lang="en-US" sz="1800" dirty="0" smtClean="0"/>
              <a:t>25(OH)</a:t>
            </a:r>
            <a:r>
              <a:rPr lang="en-US" sz="1800" dirty="0" err="1" smtClean="0"/>
              <a:t>Vit</a:t>
            </a:r>
            <a:r>
              <a:rPr lang="en-US" sz="1800" dirty="0" smtClean="0"/>
              <a:t> D: 3.3 </a:t>
            </a:r>
            <a:r>
              <a:rPr lang="en-US" sz="1800" dirty="0" err="1" smtClean="0"/>
              <a:t>ng</a:t>
            </a:r>
            <a:r>
              <a:rPr lang="en-US" sz="1800" dirty="0" smtClean="0"/>
              <a:t>/</a:t>
            </a:r>
            <a:r>
              <a:rPr lang="en-US" sz="1800" dirty="0" err="1" smtClean="0"/>
              <a:t>mL</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سایر ارزیابی ها</a:t>
            </a:r>
            <a:endParaRPr lang="en-US" dirty="0"/>
          </a:p>
        </p:txBody>
      </p:sp>
      <p:sp>
        <p:nvSpPr>
          <p:cNvPr id="3" name="Content Placeholder 2"/>
          <p:cNvSpPr>
            <a:spLocks noGrp="1"/>
          </p:cNvSpPr>
          <p:nvPr>
            <p:ph idx="1"/>
          </p:nvPr>
        </p:nvSpPr>
        <p:spPr/>
        <p:txBody>
          <a:bodyPr>
            <a:normAutofit/>
          </a:bodyPr>
          <a:lstStyle/>
          <a:p>
            <a:pPr algn="r" rtl="1">
              <a:lnSpc>
                <a:spcPct val="150000"/>
              </a:lnSpc>
            </a:pPr>
            <a:r>
              <a:rPr lang="fa-IR" sz="2800" dirty="0" smtClean="0"/>
              <a:t>بررسی از نظر عوارض میکرو واسکولر</a:t>
            </a:r>
          </a:p>
          <a:p>
            <a:pPr lvl="1" algn="r" rtl="1">
              <a:lnSpc>
                <a:spcPct val="150000"/>
              </a:lnSpc>
            </a:pPr>
            <a:r>
              <a:rPr lang="fa-IR" sz="2800" dirty="0" smtClean="0"/>
              <a:t>معاینه چشم</a:t>
            </a:r>
          </a:p>
          <a:p>
            <a:pPr lvl="1" algn="r" rtl="1">
              <a:lnSpc>
                <a:spcPct val="150000"/>
              </a:lnSpc>
            </a:pPr>
            <a:r>
              <a:rPr lang="fa-IR" sz="2800" dirty="0" smtClean="0"/>
              <a:t>بررسی میکروآلبومین ادرار</a:t>
            </a:r>
          </a:p>
          <a:p>
            <a:pPr lvl="1" algn="r" rtl="1">
              <a:lnSpc>
                <a:spcPct val="150000"/>
              </a:lnSpc>
            </a:pPr>
            <a:r>
              <a:rPr lang="fa-IR" sz="2800" dirty="0" smtClean="0"/>
              <a:t>ارزیابی نوروپاتی</a:t>
            </a:r>
            <a:endParaRPr lang="en-US" sz="2800" dirty="0"/>
          </a:p>
        </p:txBody>
      </p:sp>
    </p:spTree>
    <p:extLst>
      <p:ext uri="{BB962C8B-B14F-4D97-AF65-F5344CB8AC3E}">
        <p14:creationId xmlns:p14="http://schemas.microsoft.com/office/powerpoint/2010/main" xmlns="" val="1049543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upset with </a:t>
            </a:r>
            <a:r>
              <a:rPr lang="en-US" dirty="0" err="1" smtClean="0"/>
              <a:t>Metformin</a:t>
            </a:r>
            <a:endParaRPr lang="en-US" dirty="0"/>
          </a:p>
        </p:txBody>
      </p:sp>
      <p:sp>
        <p:nvSpPr>
          <p:cNvPr id="3" name="Content Placeholder 2"/>
          <p:cNvSpPr>
            <a:spLocks noGrp="1"/>
          </p:cNvSpPr>
          <p:nvPr>
            <p:ph idx="1"/>
          </p:nvPr>
        </p:nvSpPr>
        <p:spPr/>
        <p:txBody>
          <a:bodyPr/>
          <a:lstStyle/>
          <a:p>
            <a:pPr algn="r" rtl="1">
              <a:lnSpc>
                <a:spcPct val="150000"/>
              </a:lnSpc>
            </a:pPr>
            <a:r>
              <a:rPr lang="fa-IR" dirty="0" smtClean="0"/>
              <a:t>کاهش دوز و شروع تدریجی</a:t>
            </a:r>
          </a:p>
          <a:p>
            <a:pPr algn="r" rtl="1">
              <a:lnSpc>
                <a:spcPct val="150000"/>
              </a:lnSpc>
            </a:pPr>
            <a:r>
              <a:rPr lang="fa-IR" dirty="0" smtClean="0"/>
              <a:t>تغییر برند</a:t>
            </a:r>
            <a:r>
              <a:rPr lang="en-US" dirty="0" smtClean="0"/>
              <a:t> </a:t>
            </a:r>
            <a:r>
              <a:rPr lang="fa-IR" dirty="0" smtClean="0"/>
              <a:t>(</a:t>
            </a:r>
            <a:r>
              <a:rPr lang="en-US" dirty="0" err="1" smtClean="0"/>
              <a:t>Glucophage</a:t>
            </a:r>
            <a:r>
              <a:rPr lang="fa-IR" dirty="0" smtClean="0"/>
              <a:t>)</a:t>
            </a:r>
          </a:p>
          <a:p>
            <a:pPr algn="r" rtl="1">
              <a:lnSpc>
                <a:spcPct val="150000"/>
              </a:lnSpc>
            </a:pPr>
            <a:r>
              <a:rPr lang="fa-IR" dirty="0" smtClean="0"/>
              <a:t>استفاده از فرآورده های </a:t>
            </a:r>
            <a:r>
              <a:rPr lang="en-US" dirty="0" smtClean="0"/>
              <a:t>Extended release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TGAINBOX.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
        <p:nvSpPr>
          <p:cNvPr id="7" name="TextBox 6"/>
          <p:cNvSpPr txBox="1"/>
          <p:nvPr/>
        </p:nvSpPr>
        <p:spPr>
          <a:xfrm>
            <a:off x="0" y="6187062"/>
            <a:ext cx="422910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weight gain</a:t>
            </a:r>
            <a:endParaRPr lang="en-US" b="1" i="1" u="sng"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1284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7030A0"/>
                </a:solidFill>
              </a:rPr>
              <a:t>Case 2</a:t>
            </a:r>
            <a:endParaRPr lang="en-US" b="1" dirty="0">
              <a:solidFill>
                <a:srgbClr val="7030A0"/>
              </a:solidFill>
            </a:endParaRPr>
          </a:p>
        </p:txBody>
      </p:sp>
      <p:sp>
        <p:nvSpPr>
          <p:cNvPr id="3" name="Content Placeholder 2"/>
          <p:cNvSpPr>
            <a:spLocks noGrp="1"/>
          </p:cNvSpPr>
          <p:nvPr>
            <p:ph idx="1"/>
          </p:nvPr>
        </p:nvSpPr>
        <p:spPr>
          <a:xfrm>
            <a:off x="457200" y="1428737"/>
            <a:ext cx="8229600" cy="4697428"/>
          </a:xfrm>
        </p:spPr>
        <p:txBody>
          <a:bodyPr>
            <a:normAutofit lnSpcReduction="10000"/>
          </a:bodyPr>
          <a:lstStyle/>
          <a:p>
            <a:pPr>
              <a:lnSpc>
                <a:spcPct val="150000"/>
              </a:lnSpc>
            </a:pPr>
            <a:r>
              <a:rPr lang="en-US" sz="2800" dirty="0" smtClean="0"/>
              <a:t>59 y/o ,Man, DM from </a:t>
            </a:r>
            <a:r>
              <a:rPr lang="en-US" sz="2800" dirty="0" smtClean="0">
                <a:solidFill>
                  <a:srgbClr val="FF0000"/>
                </a:solidFill>
              </a:rPr>
              <a:t>15 years ago</a:t>
            </a:r>
            <a:endParaRPr lang="en-US" sz="2800" b="1" u="sng" dirty="0" smtClean="0">
              <a:solidFill>
                <a:srgbClr val="FF0000"/>
              </a:solidFill>
            </a:endParaRPr>
          </a:p>
          <a:p>
            <a:pPr>
              <a:lnSpc>
                <a:spcPct val="150000"/>
              </a:lnSpc>
            </a:pPr>
            <a:r>
              <a:rPr lang="en-US" sz="2800" dirty="0" smtClean="0"/>
              <a:t>PH: HTN(-)   IHD(-) </a:t>
            </a:r>
          </a:p>
          <a:p>
            <a:pPr>
              <a:lnSpc>
                <a:spcPct val="150000"/>
              </a:lnSpc>
            </a:pPr>
            <a:r>
              <a:rPr lang="en-US" sz="2800" dirty="0" smtClean="0"/>
              <a:t>Retinopathy(-)      Nephropathy(-)   </a:t>
            </a:r>
          </a:p>
          <a:p>
            <a:pPr>
              <a:lnSpc>
                <a:spcPct val="150000"/>
              </a:lnSpc>
            </a:pPr>
            <a:r>
              <a:rPr lang="en-US" sz="2800" dirty="0" smtClean="0"/>
              <a:t>HH: Smoking(+)</a:t>
            </a:r>
          </a:p>
          <a:p>
            <a:pPr>
              <a:lnSpc>
                <a:spcPct val="150000"/>
              </a:lnSpc>
            </a:pPr>
            <a:r>
              <a:rPr lang="en-US" sz="2800" dirty="0" smtClean="0"/>
              <a:t>W: 81 Kg,  H: 170 Cm, BMI: 28.0,  BP: 145/80</a:t>
            </a:r>
          </a:p>
          <a:p>
            <a:pPr>
              <a:lnSpc>
                <a:spcPct val="150000"/>
              </a:lnSpc>
            </a:pPr>
            <a:r>
              <a:rPr lang="en-US" sz="2800" u="sng" dirty="0" smtClean="0">
                <a:solidFill>
                  <a:srgbClr val="C00000"/>
                </a:solidFill>
              </a:rPr>
              <a:t>Drug </a:t>
            </a:r>
            <a:r>
              <a:rPr lang="en-US" sz="2800" u="sng" dirty="0" err="1" smtClean="0">
                <a:solidFill>
                  <a:srgbClr val="C00000"/>
                </a:solidFill>
              </a:rPr>
              <a:t>Hx</a:t>
            </a:r>
            <a:r>
              <a:rPr lang="en-US" sz="2800" u="sng" dirty="0" smtClean="0">
                <a:solidFill>
                  <a:srgbClr val="C00000"/>
                </a:solidFill>
              </a:rPr>
              <a:t>:</a:t>
            </a:r>
          </a:p>
          <a:p>
            <a:pPr lvl="1">
              <a:lnSpc>
                <a:spcPct val="150000"/>
              </a:lnSpc>
              <a:buFont typeface="Wingdings" pitchFamily="2" charset="2"/>
              <a:buChar char="ü"/>
            </a:pPr>
            <a:r>
              <a:rPr lang="en-US" sz="2400" dirty="0" smtClean="0"/>
              <a:t>Tab Metformin 500 mg/BD</a:t>
            </a:r>
          </a:p>
        </p:txBody>
      </p:sp>
      <p:sp>
        <p:nvSpPr>
          <p:cNvPr id="4" name="Rectangle 3"/>
          <p:cNvSpPr/>
          <p:nvPr/>
        </p:nvSpPr>
        <p:spPr>
          <a:xfrm>
            <a:off x="6429388" y="1571612"/>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محمد. ر</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Case 2</a:t>
            </a:r>
            <a:endParaRPr lang="en-US" dirty="0">
              <a:solidFill>
                <a:srgbClr val="7030A0"/>
              </a:solidFill>
            </a:endParaRPr>
          </a:p>
        </p:txBody>
      </p:sp>
      <p:sp>
        <p:nvSpPr>
          <p:cNvPr id="3" name="Content Placeholder 2"/>
          <p:cNvSpPr>
            <a:spLocks noGrp="1"/>
          </p:cNvSpPr>
          <p:nvPr>
            <p:ph idx="1"/>
          </p:nvPr>
        </p:nvSpPr>
        <p:spPr/>
        <p:txBody>
          <a:bodyPr>
            <a:normAutofit/>
          </a:bodyPr>
          <a:lstStyle/>
          <a:p>
            <a:pPr>
              <a:buNone/>
            </a:pPr>
            <a:r>
              <a:rPr lang="fa-IR" sz="1800" b="1" u="sng" dirty="0" smtClean="0"/>
              <a:t>1395/9/20</a:t>
            </a:r>
            <a:endParaRPr lang="en-US" sz="1400" dirty="0" smtClean="0"/>
          </a:p>
          <a:p>
            <a:r>
              <a:rPr lang="en-US" sz="2000" b="1" u="sng" dirty="0" smtClean="0"/>
              <a:t>Lab Data:</a:t>
            </a:r>
          </a:p>
          <a:p>
            <a:pPr lvl="1">
              <a:buNone/>
            </a:pPr>
            <a:r>
              <a:rPr lang="en-US" sz="1800" dirty="0" smtClean="0"/>
              <a:t>FBS: 188 mg/dl</a:t>
            </a:r>
          </a:p>
          <a:p>
            <a:pPr lvl="1">
              <a:buNone/>
            </a:pPr>
            <a:r>
              <a:rPr lang="en-US" sz="1800" dirty="0" smtClean="0"/>
              <a:t>A1C: </a:t>
            </a:r>
            <a:r>
              <a:rPr lang="en-US" sz="1800" b="1" u="sng" dirty="0" smtClean="0">
                <a:solidFill>
                  <a:srgbClr val="FF0000"/>
                </a:solidFill>
              </a:rPr>
              <a:t>9 % </a:t>
            </a:r>
            <a:r>
              <a:rPr lang="en-US" sz="1800" dirty="0" smtClean="0"/>
              <a:t>(N&lt;6%)</a:t>
            </a:r>
          </a:p>
          <a:p>
            <a:pPr lvl="1">
              <a:buNone/>
            </a:pPr>
            <a:r>
              <a:rPr lang="en-US" sz="1800" dirty="0" smtClean="0"/>
              <a:t>Cr: 1.1 mg/dl </a:t>
            </a:r>
            <a:endParaRPr lang="fa-IR" sz="1800" dirty="0" smtClean="0"/>
          </a:p>
          <a:p>
            <a:pPr lvl="1">
              <a:buNone/>
            </a:pPr>
            <a:r>
              <a:rPr lang="en-US" sz="1800" dirty="0" smtClean="0"/>
              <a:t>TG: 79 mg/dl  </a:t>
            </a:r>
            <a:endParaRPr lang="fa-IR" sz="1800" dirty="0" smtClean="0"/>
          </a:p>
          <a:p>
            <a:pPr lvl="1">
              <a:buNone/>
            </a:pPr>
            <a:r>
              <a:rPr lang="en-US" sz="1800" dirty="0" smtClean="0"/>
              <a:t>Total Cholesterol: 160 mg/dl </a:t>
            </a:r>
            <a:endParaRPr lang="fa-IR" sz="1800" dirty="0" smtClean="0"/>
          </a:p>
          <a:p>
            <a:pPr lvl="1">
              <a:buNone/>
            </a:pPr>
            <a:r>
              <a:rPr lang="en-US" sz="1800" dirty="0" smtClean="0"/>
              <a:t>HDL Cholesterol: 58 mg/dl</a:t>
            </a:r>
            <a:endParaRPr lang="fa-IR" sz="1800" dirty="0" smtClean="0"/>
          </a:p>
          <a:p>
            <a:pPr lvl="1">
              <a:buNone/>
            </a:pPr>
            <a:r>
              <a:rPr lang="en-US" sz="1800" dirty="0" smtClean="0"/>
              <a:t>LDL Cholesterol: 86 mg/dl</a:t>
            </a:r>
            <a:endParaRPr lang="fa-IR" sz="1800" dirty="0" smtClean="0"/>
          </a:p>
          <a:p>
            <a:pPr lvl="1">
              <a:buNone/>
            </a:pPr>
            <a:r>
              <a:rPr lang="en-US" sz="1800" dirty="0" err="1" smtClean="0"/>
              <a:t>Hb</a:t>
            </a:r>
            <a:r>
              <a:rPr lang="en-US" sz="1800" dirty="0" smtClean="0"/>
              <a:t>: 15.4</a:t>
            </a:r>
            <a:endParaRPr lang="fa-IR" sz="1800" dirty="0" smtClean="0"/>
          </a:p>
          <a:p>
            <a:pPr lvl="1">
              <a:buNone/>
            </a:pPr>
            <a:r>
              <a:rPr lang="en-US" sz="1800" dirty="0" smtClean="0"/>
              <a:t>TSH: 3</a:t>
            </a:r>
          </a:p>
          <a:p>
            <a:pPr lvl="1">
              <a:buNone/>
            </a:pPr>
            <a:r>
              <a:rPr lang="en-US" sz="1800" dirty="0" smtClean="0"/>
              <a:t>Urine Pr (24h): 80 mg</a:t>
            </a:r>
          </a:p>
        </p:txBody>
      </p:sp>
      <p:sp>
        <p:nvSpPr>
          <p:cNvPr id="6" name="Text Placeholder 5"/>
          <p:cNvSpPr>
            <a:spLocks noGrp="1"/>
          </p:cNvSpPr>
          <p:nvPr>
            <p:ph type="body" idx="4294967295"/>
          </p:nvPr>
        </p:nvSpPr>
        <p:spPr>
          <a:xfrm>
            <a:off x="214282" y="1000108"/>
            <a:ext cx="4214810" cy="639763"/>
          </a:xfrm>
        </p:spPr>
        <p:txBody>
          <a:bodyPr>
            <a:normAutofit fontScale="92500"/>
          </a:bodyPr>
          <a:lstStyle/>
          <a:p>
            <a:r>
              <a:rPr lang="en-US" b="0" dirty="0" smtClean="0"/>
              <a:t>81kg (BMI: 28 Kg/m2 )</a:t>
            </a:r>
            <a:endParaRPr lang="en-US" b="0" dirty="0" smtClean="0"/>
          </a:p>
        </p:txBody>
      </p:sp>
      <p:sp>
        <p:nvSpPr>
          <p:cNvPr id="9" name="Rectangle 8"/>
          <p:cNvSpPr/>
          <p:nvPr/>
        </p:nvSpPr>
        <p:spPr>
          <a:xfrm>
            <a:off x="6429388" y="1571612"/>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محمد. ر</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Case 2</a:t>
            </a:r>
            <a:endParaRPr lang="en-US"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a:buNone/>
            </a:pPr>
            <a:r>
              <a:rPr lang="en-US" sz="3600" b="1" dirty="0" smtClean="0"/>
              <a:t>What is your recommendation (more than smoking cessation &amp; Lifestyle)?</a:t>
            </a:r>
          </a:p>
          <a:p>
            <a:pPr marL="514350" indent="-514350">
              <a:buFont typeface="+mj-lt"/>
              <a:buAutoNum type="alphaUcPeriod"/>
            </a:pPr>
            <a:r>
              <a:rPr lang="en-US" dirty="0" smtClean="0"/>
              <a:t>Increase dose of </a:t>
            </a:r>
            <a:r>
              <a:rPr lang="en-US" dirty="0" smtClean="0">
                <a:solidFill>
                  <a:srgbClr val="FF0000"/>
                </a:solidFill>
              </a:rPr>
              <a:t>Metformin</a:t>
            </a:r>
            <a:r>
              <a:rPr lang="en-US" dirty="0" smtClean="0"/>
              <a:t> to 1500mg/d</a:t>
            </a:r>
          </a:p>
          <a:p>
            <a:pPr marL="514350" indent="-514350">
              <a:buFont typeface="+mj-lt"/>
              <a:buAutoNum type="alphaUcPeriod"/>
            </a:pPr>
            <a:r>
              <a:rPr lang="en-US" dirty="0" smtClean="0"/>
              <a:t>Add </a:t>
            </a:r>
            <a:r>
              <a:rPr lang="en-US" dirty="0" smtClean="0">
                <a:solidFill>
                  <a:srgbClr val="FF0000"/>
                </a:solidFill>
              </a:rPr>
              <a:t>sulfonylurea</a:t>
            </a:r>
          </a:p>
          <a:p>
            <a:pPr marL="514350" indent="-514350">
              <a:buFont typeface="+mj-lt"/>
              <a:buAutoNum type="alphaUcPeriod"/>
            </a:pPr>
            <a:r>
              <a:rPr lang="en-US" dirty="0" smtClean="0"/>
              <a:t>Add </a:t>
            </a:r>
            <a:r>
              <a:rPr lang="en-US" dirty="0" err="1" smtClean="0">
                <a:solidFill>
                  <a:srgbClr val="FF0000"/>
                </a:solidFill>
              </a:rPr>
              <a:t>Sitagliptin</a:t>
            </a:r>
            <a:endParaRPr lang="en-US" dirty="0" smtClean="0">
              <a:solidFill>
                <a:srgbClr val="FF0000"/>
              </a:solidFill>
            </a:endParaRPr>
          </a:p>
          <a:p>
            <a:pPr marL="514350" indent="-514350">
              <a:buFont typeface="+mj-lt"/>
              <a:buAutoNum type="alphaUcPeriod"/>
            </a:pPr>
            <a:r>
              <a:rPr lang="en-US" dirty="0" smtClean="0"/>
              <a:t>Add </a:t>
            </a:r>
            <a:r>
              <a:rPr lang="en-US" dirty="0" err="1" smtClean="0">
                <a:solidFill>
                  <a:srgbClr val="FF0000"/>
                </a:solidFill>
              </a:rPr>
              <a:t>Liraglutide</a:t>
            </a:r>
            <a:endParaRPr lang="en-US" dirty="0" smtClean="0">
              <a:solidFill>
                <a:srgbClr val="FF0000"/>
              </a:solidFill>
            </a:endParaRPr>
          </a:p>
          <a:p>
            <a:pPr marL="514350" indent="-514350">
              <a:buFont typeface="+mj-lt"/>
              <a:buAutoNum type="alphaUcPeriod"/>
            </a:pPr>
            <a:r>
              <a:rPr lang="en-US" dirty="0" smtClean="0"/>
              <a:t>Add </a:t>
            </a:r>
            <a:r>
              <a:rPr lang="en-US" dirty="0" smtClean="0">
                <a:solidFill>
                  <a:srgbClr val="FF0000"/>
                </a:solidFill>
              </a:rPr>
              <a:t>Basal Insulin</a:t>
            </a:r>
          </a:p>
          <a:p>
            <a:pPr marL="514350" indent="-514350">
              <a:buFont typeface="+mj-lt"/>
              <a:buAutoNum type="alphaUcPeriod"/>
            </a:pPr>
            <a:r>
              <a:rPr lang="en-US" dirty="0" smtClean="0"/>
              <a:t>Increase dose of </a:t>
            </a:r>
            <a:r>
              <a:rPr lang="en-US" dirty="0" smtClean="0">
                <a:solidFill>
                  <a:srgbClr val="FF0000"/>
                </a:solidFill>
              </a:rPr>
              <a:t>Metformin</a:t>
            </a:r>
            <a:r>
              <a:rPr lang="en-US" dirty="0" smtClean="0"/>
              <a:t> to 1500mg/d</a:t>
            </a:r>
          </a:p>
          <a:p>
            <a:pPr>
              <a:buNone/>
            </a:pPr>
            <a:r>
              <a:rPr lang="en-US" dirty="0" smtClean="0"/>
              <a:t>    &amp; Add </a:t>
            </a:r>
            <a:r>
              <a:rPr lang="en-US" dirty="0" smtClean="0">
                <a:solidFill>
                  <a:srgbClr val="FF0000"/>
                </a:solidFill>
              </a:rPr>
              <a:t>sulfonylurea</a:t>
            </a:r>
          </a:p>
          <a:p>
            <a:pPr>
              <a:buNone/>
            </a:pPr>
            <a:endParaRPr lang="en-US" dirty="0" smtClean="0"/>
          </a:p>
          <a:p>
            <a:pPr>
              <a:buFont typeface="+mj-lt"/>
              <a:buAutoNum type="arabicPeriod"/>
            </a:pPr>
            <a:endParaRPr lang="en-US" dirty="0" smtClean="0">
              <a:solidFill>
                <a:srgbClr val="FF0000"/>
              </a:solidFill>
            </a:endParaRPr>
          </a:p>
          <a:p>
            <a:pPr>
              <a:buFont typeface="+mj-lt"/>
              <a:buAutoNum type="arabicPeriod"/>
            </a:pPr>
            <a:endParaRPr lang="en-US" sz="1800" dirty="0" smtClean="0"/>
          </a:p>
          <a:p>
            <a:pPr>
              <a:buFont typeface="+mj-lt"/>
              <a:buAutoNum type="arabicPeriod"/>
            </a:pPr>
            <a:endParaRPr lang="en-US" sz="1800" dirty="0" smtClean="0"/>
          </a:p>
          <a:p>
            <a:pPr>
              <a:buNone/>
            </a:pPr>
            <a:endParaRPr lang="en-US" sz="2800" b="1" dirty="0" smtClean="0"/>
          </a:p>
        </p:txBody>
      </p:sp>
      <p:sp>
        <p:nvSpPr>
          <p:cNvPr id="9" name="Rectangle 8"/>
          <p:cNvSpPr/>
          <p:nvPr/>
        </p:nvSpPr>
        <p:spPr>
          <a:xfrm>
            <a:off x="6500826" y="642918"/>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محمد. ر</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t>Macrovascular</a:t>
            </a:r>
            <a:r>
              <a:rPr lang="en-US" sz="4000" dirty="0" smtClean="0"/>
              <a:t> Complications as the most important cause of mortality</a:t>
            </a:r>
            <a:endParaRPr lang="en-US" sz="4000" dirty="0"/>
          </a:p>
        </p:txBody>
      </p:sp>
      <p:sp>
        <p:nvSpPr>
          <p:cNvPr id="4" name="Content Placeholder 3"/>
          <p:cNvSpPr>
            <a:spLocks noGrp="1"/>
          </p:cNvSpPr>
          <p:nvPr>
            <p:ph idx="1"/>
          </p:nvPr>
        </p:nvSpPr>
        <p:spPr/>
        <p:txBody>
          <a:bodyPr>
            <a:normAutofit/>
          </a:bodyPr>
          <a:lstStyle/>
          <a:p>
            <a:pPr>
              <a:lnSpc>
                <a:spcPct val="150000"/>
              </a:lnSpc>
            </a:pPr>
            <a:r>
              <a:rPr lang="en-US" sz="2400" dirty="0" smtClean="0"/>
              <a:t>UKPDS</a:t>
            </a:r>
          </a:p>
          <a:p>
            <a:pPr>
              <a:lnSpc>
                <a:spcPct val="150000"/>
              </a:lnSpc>
            </a:pPr>
            <a:r>
              <a:rPr lang="en-US" sz="2400" dirty="0" smtClean="0"/>
              <a:t>ADVANCE</a:t>
            </a:r>
          </a:p>
          <a:p>
            <a:pPr>
              <a:lnSpc>
                <a:spcPct val="150000"/>
              </a:lnSpc>
            </a:pPr>
            <a:r>
              <a:rPr lang="en-US" sz="2400" dirty="0" smtClean="0"/>
              <a:t>VADT</a:t>
            </a:r>
          </a:p>
          <a:p>
            <a:pPr>
              <a:lnSpc>
                <a:spcPct val="150000"/>
              </a:lnSpc>
            </a:pPr>
            <a:r>
              <a:rPr lang="en-US" sz="2400" dirty="0" smtClean="0"/>
              <a:t>ACCORD</a:t>
            </a:r>
          </a:p>
          <a:p>
            <a:pPr>
              <a:lnSpc>
                <a:spcPct val="150000"/>
              </a:lnSpc>
            </a:pPr>
            <a:r>
              <a:rPr lang="en-US" sz="3200" b="1" dirty="0" err="1" smtClean="0"/>
              <a:t>Glycemic</a:t>
            </a:r>
            <a:r>
              <a:rPr lang="en-US" sz="3200" b="1" dirty="0" smtClean="0"/>
              <a:t> control per se doesn't decrease CVD outcome</a:t>
            </a:r>
            <a:endParaRPr lang="en-US" sz="3200"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Case 2</a:t>
            </a:r>
            <a:endParaRPr lang="en-US" dirty="0">
              <a:solidFill>
                <a:srgbClr val="7030A0"/>
              </a:solidFill>
            </a:endParaRPr>
          </a:p>
        </p:txBody>
      </p:sp>
      <p:sp>
        <p:nvSpPr>
          <p:cNvPr id="3" name="Content Placeholder 2"/>
          <p:cNvSpPr>
            <a:spLocks noGrp="1"/>
          </p:cNvSpPr>
          <p:nvPr>
            <p:ph idx="1"/>
          </p:nvPr>
        </p:nvSpPr>
        <p:spPr/>
        <p:txBody>
          <a:bodyPr>
            <a:normAutofit/>
          </a:bodyPr>
          <a:lstStyle/>
          <a:p>
            <a:pPr>
              <a:buNone/>
            </a:pPr>
            <a:r>
              <a:rPr lang="en-US" sz="3600" b="1" dirty="0" smtClean="0"/>
              <a:t>R</a:t>
            </a:r>
          </a:p>
          <a:p>
            <a:pPr>
              <a:buFont typeface="+mj-lt"/>
              <a:buAutoNum type="arabicPeriod"/>
            </a:pPr>
            <a:r>
              <a:rPr lang="en-US" dirty="0" smtClean="0"/>
              <a:t>Tab ASA 80 mg/d</a:t>
            </a:r>
          </a:p>
          <a:p>
            <a:pPr>
              <a:buFont typeface="+mj-lt"/>
              <a:buAutoNum type="arabicPeriod"/>
            </a:pPr>
            <a:r>
              <a:rPr lang="en-US" dirty="0" smtClean="0"/>
              <a:t>Tab </a:t>
            </a:r>
            <a:r>
              <a:rPr lang="en-US" dirty="0" err="1" smtClean="0"/>
              <a:t>Atorvastatin</a:t>
            </a:r>
            <a:r>
              <a:rPr lang="en-US" dirty="0" smtClean="0"/>
              <a:t> 10 mg/d</a:t>
            </a:r>
          </a:p>
          <a:p>
            <a:pPr>
              <a:buFont typeface="+mj-lt"/>
              <a:buAutoNum type="arabicPeriod"/>
            </a:pPr>
            <a:r>
              <a:rPr lang="en-US" dirty="0" smtClean="0">
                <a:solidFill>
                  <a:srgbClr val="FF0000"/>
                </a:solidFill>
              </a:rPr>
              <a:t>Tab Metformin 1500 mg/d</a:t>
            </a:r>
          </a:p>
          <a:p>
            <a:pPr>
              <a:buFont typeface="+mj-lt"/>
              <a:buAutoNum type="arabicPeriod"/>
            </a:pPr>
            <a:r>
              <a:rPr lang="en-US" dirty="0" smtClean="0">
                <a:solidFill>
                  <a:srgbClr val="FF0000"/>
                </a:solidFill>
              </a:rPr>
              <a:t>Tab </a:t>
            </a:r>
            <a:r>
              <a:rPr lang="en-US" dirty="0" err="1" smtClean="0">
                <a:solidFill>
                  <a:srgbClr val="FF0000"/>
                </a:solidFill>
              </a:rPr>
              <a:t>Gliclazide</a:t>
            </a:r>
            <a:r>
              <a:rPr lang="en-US" dirty="0" smtClean="0">
                <a:solidFill>
                  <a:srgbClr val="FF0000"/>
                </a:solidFill>
              </a:rPr>
              <a:t> 80 mg/d or Tab </a:t>
            </a:r>
            <a:r>
              <a:rPr lang="en-US" dirty="0" err="1" smtClean="0">
                <a:solidFill>
                  <a:srgbClr val="FF0000"/>
                </a:solidFill>
              </a:rPr>
              <a:t>Gliclazide</a:t>
            </a:r>
            <a:r>
              <a:rPr lang="en-US" dirty="0" smtClean="0">
                <a:solidFill>
                  <a:srgbClr val="FF0000"/>
                </a:solidFill>
              </a:rPr>
              <a:t> MR 30 mg/d</a:t>
            </a:r>
          </a:p>
          <a:p>
            <a:pPr>
              <a:buFont typeface="+mj-lt"/>
              <a:buAutoNum type="arabicPeriod"/>
            </a:pPr>
            <a:endParaRPr lang="en-US" dirty="0" smtClean="0">
              <a:solidFill>
                <a:srgbClr val="FF0000"/>
              </a:solidFill>
            </a:endParaRPr>
          </a:p>
          <a:p>
            <a:pPr>
              <a:buFont typeface="+mj-lt"/>
              <a:buAutoNum type="arabicPeriod"/>
            </a:pPr>
            <a:endParaRPr lang="en-US" sz="1800" dirty="0" smtClean="0"/>
          </a:p>
          <a:p>
            <a:pPr>
              <a:buNone/>
            </a:pPr>
            <a:endParaRPr lang="en-US" sz="3600" dirty="0" smtClean="0"/>
          </a:p>
          <a:p>
            <a:pPr>
              <a:buFont typeface="+mj-lt"/>
              <a:buAutoNum type="arabicPeriod"/>
            </a:pPr>
            <a:endParaRPr lang="en-US" sz="1800" dirty="0" smtClean="0"/>
          </a:p>
          <a:p>
            <a:pPr>
              <a:buNone/>
            </a:pPr>
            <a:endParaRPr lang="en-US" sz="2800" b="1" dirty="0" smtClean="0"/>
          </a:p>
        </p:txBody>
      </p:sp>
      <p:sp>
        <p:nvSpPr>
          <p:cNvPr id="9" name="Rectangle 8"/>
          <p:cNvSpPr/>
          <p:nvPr/>
        </p:nvSpPr>
        <p:spPr>
          <a:xfrm>
            <a:off x="6429388" y="1571612"/>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محمد. ر</a:t>
            </a:r>
            <a:endParaRPr lang="en-US" b="1" dirty="0">
              <a:solidFill>
                <a:srgbClr val="FF0000"/>
              </a:solidFill>
            </a:endParaRPr>
          </a:p>
        </p:txBody>
      </p:sp>
      <p:cxnSp>
        <p:nvCxnSpPr>
          <p:cNvPr id="6" name="Straight Connector 5"/>
          <p:cNvCxnSpPr/>
          <p:nvPr/>
        </p:nvCxnSpPr>
        <p:spPr>
          <a:xfrm rot="-660000" flipV="1">
            <a:off x="643018" y="1928791"/>
            <a:ext cx="18000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411" y="486513"/>
            <a:ext cx="8233808" cy="5180192"/>
          </a:xfrm>
          <a:prstGeom prst="rect">
            <a:avLst/>
          </a:prstGeom>
        </p:spPr>
      </p:pic>
    </p:spTree>
    <p:extLst>
      <p:ext uri="{BB962C8B-B14F-4D97-AF65-F5344CB8AC3E}">
        <p14:creationId xmlns:p14="http://schemas.microsoft.com/office/powerpoint/2010/main" xmlns="" val="1426250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0" y="0"/>
            <a:ext cx="8297354"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1141056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7030A0"/>
                </a:solidFill>
              </a:rPr>
              <a:t>Case 3</a:t>
            </a:r>
            <a:endParaRPr lang="en-US"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US" sz="2400" dirty="0" smtClean="0"/>
              <a:t>84y/o ,Man, </a:t>
            </a:r>
            <a:r>
              <a:rPr lang="en-US" sz="2400" dirty="0" smtClean="0">
                <a:solidFill>
                  <a:srgbClr val="0070C0"/>
                </a:solidFill>
              </a:rPr>
              <a:t>DM from 6 Months ago</a:t>
            </a:r>
            <a:endParaRPr lang="en-US" sz="2400" b="1" u="sng" dirty="0" smtClean="0">
              <a:solidFill>
                <a:srgbClr val="0070C0"/>
              </a:solidFill>
            </a:endParaRPr>
          </a:p>
          <a:p>
            <a:r>
              <a:rPr lang="en-US" sz="2400" dirty="0" smtClean="0">
                <a:solidFill>
                  <a:srgbClr val="FF0000"/>
                </a:solidFill>
              </a:rPr>
              <a:t>Referred by Nephrologist                  </a:t>
            </a:r>
            <a:r>
              <a:rPr lang="fa-IR" sz="2400" dirty="0" smtClean="0">
                <a:solidFill>
                  <a:srgbClr val="FF0000"/>
                </a:solidFill>
              </a:rPr>
              <a:t> </a:t>
            </a:r>
            <a:r>
              <a:rPr lang="fa-IR" sz="2400" b="1" dirty="0" smtClean="0">
                <a:solidFill>
                  <a:srgbClr val="FF0000"/>
                </a:solidFill>
              </a:rPr>
              <a:t> </a:t>
            </a:r>
            <a:endParaRPr lang="en-US" sz="2400" b="1" dirty="0" smtClean="0">
              <a:solidFill>
                <a:srgbClr val="FF0000"/>
              </a:solidFill>
            </a:endParaRPr>
          </a:p>
          <a:p>
            <a:r>
              <a:rPr lang="en-US" sz="2400" dirty="0" smtClean="0"/>
              <a:t>PH: HTN(+)   IHD(-) </a:t>
            </a:r>
          </a:p>
          <a:p>
            <a:r>
              <a:rPr lang="en-US" sz="2400" dirty="0" smtClean="0"/>
              <a:t>Retinopathy(-)      </a:t>
            </a:r>
            <a:r>
              <a:rPr lang="en-US" sz="2400" dirty="0" smtClean="0">
                <a:solidFill>
                  <a:srgbClr val="FF0000"/>
                </a:solidFill>
              </a:rPr>
              <a:t>Nephropathy(+) </a:t>
            </a:r>
          </a:p>
          <a:p>
            <a:r>
              <a:rPr lang="en-US" sz="2400" dirty="0" smtClean="0"/>
              <a:t>HH: Smoking(-)</a:t>
            </a:r>
          </a:p>
          <a:p>
            <a:r>
              <a:rPr lang="en-US" sz="2400" dirty="0" smtClean="0"/>
              <a:t>W: 70Kg,  H: 168Cm, BMI: 24.8,  BP: 130/70</a:t>
            </a:r>
          </a:p>
          <a:p>
            <a:r>
              <a:rPr lang="en-US" sz="2400" u="sng" dirty="0" smtClean="0">
                <a:solidFill>
                  <a:srgbClr val="C00000"/>
                </a:solidFill>
              </a:rPr>
              <a:t>Drug </a:t>
            </a:r>
            <a:r>
              <a:rPr lang="en-US" sz="2400" u="sng" dirty="0" err="1" smtClean="0">
                <a:solidFill>
                  <a:srgbClr val="C00000"/>
                </a:solidFill>
              </a:rPr>
              <a:t>Hx</a:t>
            </a:r>
            <a:r>
              <a:rPr lang="en-US" sz="2400" u="sng" dirty="0" smtClean="0">
                <a:solidFill>
                  <a:srgbClr val="C00000"/>
                </a:solidFill>
              </a:rPr>
              <a:t>:</a:t>
            </a:r>
          </a:p>
          <a:p>
            <a:pPr lvl="1">
              <a:buFont typeface="Wingdings" pitchFamily="2" charset="2"/>
              <a:buChar char="ü"/>
            </a:pPr>
            <a:r>
              <a:rPr lang="en-US" sz="2000" dirty="0" smtClean="0"/>
              <a:t>Tab </a:t>
            </a:r>
            <a:r>
              <a:rPr lang="en-US" sz="2000" dirty="0" err="1" smtClean="0">
                <a:solidFill>
                  <a:srgbClr val="FF0000"/>
                </a:solidFill>
              </a:rPr>
              <a:t>Glibenclamide</a:t>
            </a:r>
            <a:r>
              <a:rPr lang="en-US" sz="2000" dirty="0" smtClean="0"/>
              <a:t> 5 mg/TID, </a:t>
            </a:r>
          </a:p>
          <a:p>
            <a:pPr lvl="1">
              <a:buFont typeface="Wingdings" pitchFamily="2" charset="2"/>
              <a:buChar char="ü"/>
            </a:pPr>
            <a:r>
              <a:rPr lang="en-US" sz="2000" dirty="0" smtClean="0"/>
              <a:t>Tab </a:t>
            </a:r>
            <a:r>
              <a:rPr lang="en-US" sz="2000" dirty="0" err="1" smtClean="0"/>
              <a:t>Valsartan</a:t>
            </a:r>
            <a:r>
              <a:rPr lang="en-US" sz="2000" dirty="0" smtClean="0"/>
              <a:t> 80 mg/BID,</a:t>
            </a:r>
          </a:p>
          <a:p>
            <a:pPr lvl="1">
              <a:buFont typeface="Wingdings" pitchFamily="2" charset="2"/>
              <a:buChar char="ü"/>
            </a:pPr>
            <a:r>
              <a:rPr lang="en-US" sz="2000" dirty="0" smtClean="0"/>
              <a:t>Tab </a:t>
            </a:r>
            <a:r>
              <a:rPr lang="en-US" sz="2000" dirty="0" err="1" smtClean="0"/>
              <a:t>Methoporolol</a:t>
            </a:r>
            <a:r>
              <a:rPr lang="en-US" sz="2000" dirty="0" smtClean="0"/>
              <a:t> 50mg/BID,</a:t>
            </a:r>
          </a:p>
          <a:p>
            <a:pPr lvl="1">
              <a:buFont typeface="Wingdings" pitchFamily="2" charset="2"/>
              <a:buChar char="ü"/>
            </a:pPr>
            <a:r>
              <a:rPr lang="en-US" sz="2000" dirty="0" smtClean="0"/>
              <a:t>Tab </a:t>
            </a:r>
            <a:r>
              <a:rPr lang="en-US" sz="2000" dirty="0" err="1" smtClean="0"/>
              <a:t>Amlodipin</a:t>
            </a:r>
            <a:r>
              <a:rPr lang="en-US" sz="2000" dirty="0" smtClean="0"/>
              <a:t> 5mg/BID,</a:t>
            </a:r>
          </a:p>
          <a:p>
            <a:pPr lvl="1">
              <a:buFont typeface="Wingdings" pitchFamily="2" charset="2"/>
              <a:buChar char="ü"/>
            </a:pPr>
            <a:r>
              <a:rPr lang="en-US" sz="2000" dirty="0" smtClean="0"/>
              <a:t>Tab ASA 80 mg/d,</a:t>
            </a:r>
          </a:p>
          <a:p>
            <a:pPr lvl="1">
              <a:buFont typeface="Wingdings" pitchFamily="2" charset="2"/>
              <a:buChar char="ü"/>
            </a:pPr>
            <a:r>
              <a:rPr lang="en-US" sz="2000" dirty="0" smtClean="0"/>
              <a:t>Tab </a:t>
            </a:r>
            <a:r>
              <a:rPr lang="en-US" sz="2000" dirty="0" err="1" smtClean="0"/>
              <a:t>Atorvastatin</a:t>
            </a:r>
            <a:r>
              <a:rPr lang="en-US" sz="2000" dirty="0" smtClean="0"/>
              <a:t> 10 mg/d.</a:t>
            </a:r>
          </a:p>
        </p:txBody>
      </p:sp>
      <p:sp>
        <p:nvSpPr>
          <p:cNvPr id="4" name="Rectangle 3"/>
          <p:cNvSpPr/>
          <p:nvPr/>
        </p:nvSpPr>
        <p:spPr>
          <a:xfrm>
            <a:off x="6429388" y="1571612"/>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غلام. ر</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Case 3</a:t>
            </a:r>
            <a:endParaRPr lang="en-US" dirty="0">
              <a:solidFill>
                <a:srgbClr val="7030A0"/>
              </a:solidFill>
            </a:endParaRPr>
          </a:p>
        </p:txBody>
      </p:sp>
      <p:sp>
        <p:nvSpPr>
          <p:cNvPr id="3" name="Text Placeholder 2"/>
          <p:cNvSpPr>
            <a:spLocks noGrp="1"/>
          </p:cNvSpPr>
          <p:nvPr>
            <p:ph type="body" idx="1"/>
          </p:nvPr>
        </p:nvSpPr>
        <p:spPr>
          <a:xfrm>
            <a:off x="500034" y="928670"/>
            <a:ext cx="4040188" cy="639763"/>
          </a:xfrm>
        </p:spPr>
        <p:txBody>
          <a:bodyPr/>
          <a:lstStyle/>
          <a:p>
            <a:r>
              <a:rPr lang="en-US" b="0" dirty="0" smtClean="0"/>
              <a:t>W=70 kg</a:t>
            </a:r>
            <a:endParaRPr lang="en-US" b="0" dirty="0"/>
          </a:p>
        </p:txBody>
      </p:sp>
      <p:sp>
        <p:nvSpPr>
          <p:cNvPr id="4" name="Content Placeholder 3"/>
          <p:cNvSpPr>
            <a:spLocks noGrp="1"/>
          </p:cNvSpPr>
          <p:nvPr>
            <p:ph sz="half" idx="2"/>
          </p:nvPr>
        </p:nvSpPr>
        <p:spPr>
          <a:xfrm>
            <a:off x="500034" y="1643050"/>
            <a:ext cx="4040188" cy="5072098"/>
          </a:xfrm>
        </p:spPr>
        <p:txBody>
          <a:bodyPr>
            <a:normAutofit/>
          </a:bodyPr>
          <a:lstStyle/>
          <a:p>
            <a:pPr>
              <a:buNone/>
            </a:pPr>
            <a:r>
              <a:rPr lang="fa-IR" sz="1800" b="1" u="sng" dirty="0" smtClean="0"/>
              <a:t>1393/9/23</a:t>
            </a:r>
            <a:endParaRPr lang="en-US" sz="1400" dirty="0" smtClean="0"/>
          </a:p>
          <a:p>
            <a:r>
              <a:rPr lang="en-US" sz="2000" b="1" u="sng" dirty="0" smtClean="0"/>
              <a:t>Lab Data:</a:t>
            </a:r>
          </a:p>
          <a:p>
            <a:pPr lvl="1">
              <a:buNone/>
            </a:pPr>
            <a:r>
              <a:rPr lang="en-US" sz="1800" dirty="0" smtClean="0"/>
              <a:t>FBS: 119 mg/dl</a:t>
            </a:r>
          </a:p>
          <a:p>
            <a:pPr lvl="1">
              <a:buNone/>
            </a:pPr>
            <a:r>
              <a:rPr lang="en-US" sz="1800" dirty="0" smtClean="0"/>
              <a:t>BS (2hpp): 220 mg/dl</a:t>
            </a:r>
          </a:p>
          <a:p>
            <a:pPr lvl="1">
              <a:buNone/>
            </a:pPr>
            <a:r>
              <a:rPr lang="en-US" sz="1800" dirty="0" smtClean="0"/>
              <a:t>A1C: </a:t>
            </a:r>
            <a:r>
              <a:rPr lang="en-US" sz="1800" b="1" u="sng" dirty="0" smtClean="0">
                <a:solidFill>
                  <a:srgbClr val="FF0000"/>
                </a:solidFill>
              </a:rPr>
              <a:t>6.6 % </a:t>
            </a:r>
            <a:r>
              <a:rPr lang="en-US" sz="1800" dirty="0" smtClean="0"/>
              <a:t>(N&lt;6.1%)</a:t>
            </a:r>
            <a:endParaRPr lang="en-US" sz="1800" b="1" u="sng" dirty="0" smtClean="0">
              <a:solidFill>
                <a:srgbClr val="FF0000"/>
              </a:solidFill>
            </a:endParaRPr>
          </a:p>
          <a:p>
            <a:pPr lvl="1">
              <a:buNone/>
            </a:pPr>
            <a:r>
              <a:rPr lang="en-US" sz="1800" dirty="0" smtClean="0">
                <a:solidFill>
                  <a:srgbClr val="FF0000"/>
                </a:solidFill>
              </a:rPr>
              <a:t>Cr: 1.62 mg/dl </a:t>
            </a:r>
            <a:endParaRPr lang="fa-IR" sz="1800" dirty="0" smtClean="0">
              <a:solidFill>
                <a:srgbClr val="FF0000"/>
              </a:solidFill>
            </a:endParaRPr>
          </a:p>
          <a:p>
            <a:pPr lvl="1">
              <a:buNone/>
            </a:pPr>
            <a:r>
              <a:rPr lang="en-US" sz="1800" dirty="0" smtClean="0"/>
              <a:t>TG: 96mg/dl  </a:t>
            </a:r>
            <a:endParaRPr lang="fa-IR" sz="1800" dirty="0" smtClean="0"/>
          </a:p>
          <a:p>
            <a:pPr lvl="1">
              <a:buNone/>
            </a:pPr>
            <a:r>
              <a:rPr lang="en-US" sz="1800" dirty="0" smtClean="0"/>
              <a:t>Total Cholesterol: 187 mg/dl </a:t>
            </a:r>
            <a:endParaRPr lang="fa-IR" sz="1800" dirty="0" smtClean="0"/>
          </a:p>
          <a:p>
            <a:pPr lvl="1">
              <a:buNone/>
            </a:pPr>
            <a:r>
              <a:rPr lang="en-US" sz="1800" dirty="0" smtClean="0"/>
              <a:t>HDL Cholesterol: 36 mg/dl</a:t>
            </a:r>
            <a:endParaRPr lang="fa-IR" sz="1800" dirty="0" smtClean="0"/>
          </a:p>
          <a:p>
            <a:pPr lvl="1">
              <a:buNone/>
            </a:pPr>
            <a:r>
              <a:rPr lang="en-US" sz="1800" dirty="0" smtClean="0"/>
              <a:t>LDL Cholesterol: 122 mg/dl</a:t>
            </a:r>
            <a:endParaRPr lang="fa-IR" sz="1800" dirty="0" smtClean="0"/>
          </a:p>
          <a:p>
            <a:pPr lvl="1">
              <a:buNone/>
            </a:pPr>
            <a:r>
              <a:rPr lang="en-US" sz="1800" dirty="0" smtClean="0"/>
              <a:t>AST: 13</a:t>
            </a:r>
            <a:endParaRPr lang="fa-IR" sz="1800" dirty="0" smtClean="0"/>
          </a:p>
          <a:p>
            <a:pPr lvl="1">
              <a:buNone/>
            </a:pPr>
            <a:r>
              <a:rPr lang="en-US" sz="1800" dirty="0" smtClean="0"/>
              <a:t>ALT: 12</a:t>
            </a:r>
          </a:p>
          <a:p>
            <a:pPr lvl="1">
              <a:buNone/>
            </a:pPr>
            <a:r>
              <a:rPr lang="en-US" sz="1800" dirty="0" smtClean="0"/>
              <a:t>Urine Pr (24h): 2800 mg</a:t>
            </a:r>
          </a:p>
          <a:p>
            <a:pPr>
              <a:buNone/>
            </a:pPr>
            <a:endParaRPr lang="en-US" dirty="0"/>
          </a:p>
        </p:txBody>
      </p:sp>
      <p:sp>
        <p:nvSpPr>
          <p:cNvPr id="7" name="Rectangle 6"/>
          <p:cNvSpPr/>
          <p:nvPr/>
        </p:nvSpPr>
        <p:spPr>
          <a:xfrm>
            <a:off x="6500826" y="928670"/>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غلام. ر</a:t>
            </a:r>
            <a:endParaRPr lang="en-US" b="1" dirty="0">
              <a:solidFill>
                <a:srgbClr val="FF0000"/>
              </a:solidFill>
            </a:endParaRPr>
          </a:p>
        </p:txBody>
      </p:sp>
      <p:sp>
        <p:nvSpPr>
          <p:cNvPr id="11" name="TextBox 10"/>
          <p:cNvSpPr txBox="1"/>
          <p:nvPr/>
        </p:nvSpPr>
        <p:spPr>
          <a:xfrm>
            <a:off x="4214810" y="3143248"/>
            <a:ext cx="2214578" cy="738664"/>
          </a:xfrm>
          <a:prstGeom prst="rect">
            <a:avLst/>
          </a:prstGeom>
          <a:noFill/>
          <a:ln w="25400">
            <a:solidFill>
              <a:srgbClr val="00B050"/>
            </a:solidFill>
          </a:ln>
        </p:spPr>
        <p:txBody>
          <a:bodyPr wrap="square" rtlCol="0">
            <a:spAutoFit/>
          </a:bodyPr>
          <a:lstStyle/>
          <a:p>
            <a:r>
              <a:rPr lang="en-US" sz="2400" b="1" dirty="0" err="1" smtClean="0">
                <a:solidFill>
                  <a:srgbClr val="FF0000"/>
                </a:solidFill>
              </a:rPr>
              <a:t>eGFR</a:t>
            </a:r>
            <a:r>
              <a:rPr lang="en-US" sz="2400" b="1" dirty="0" smtClean="0">
                <a:solidFill>
                  <a:srgbClr val="FF0000"/>
                </a:solidFill>
              </a:rPr>
              <a:t>= 38 </a:t>
            </a:r>
            <a:r>
              <a:rPr lang="en-US" dirty="0" smtClean="0"/>
              <a:t>ml/min/1.73 m2 </a:t>
            </a:r>
            <a:endParaRPr lang="en-US" dirty="0"/>
          </a:p>
        </p:txBody>
      </p:sp>
      <p:cxnSp>
        <p:nvCxnSpPr>
          <p:cNvPr id="13" name="Straight Arrow Connector 12"/>
          <p:cNvCxnSpPr>
            <a:stCxn id="11" idx="1"/>
          </p:cNvCxnSpPr>
          <p:nvPr/>
        </p:nvCxnSpPr>
        <p:spPr>
          <a:xfrm flipH="1" flipV="1">
            <a:off x="2428860" y="3500438"/>
            <a:ext cx="1785950" cy="1214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OHA</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b="1" u="sng" dirty="0" err="1" smtClean="0">
                <a:solidFill>
                  <a:srgbClr val="FF0000"/>
                </a:solidFill>
              </a:rPr>
              <a:t>eGFR</a:t>
            </a:r>
            <a:r>
              <a:rPr lang="en-US" b="1" u="sng" dirty="0" smtClean="0">
                <a:solidFill>
                  <a:srgbClr val="FF0000"/>
                </a:solidFill>
              </a:rPr>
              <a:t>:</a:t>
            </a:r>
          </a:p>
          <a:p>
            <a:r>
              <a:rPr lang="en-US" dirty="0" smtClean="0"/>
              <a:t> The Chronic Kidney Disease Epidemiology Collaboration </a:t>
            </a:r>
            <a:r>
              <a:rPr lang="en-US" b="1" dirty="0" smtClean="0">
                <a:solidFill>
                  <a:srgbClr val="FF0000"/>
                </a:solidFill>
              </a:rPr>
              <a:t>(CKD-EPI) </a:t>
            </a:r>
            <a:r>
              <a:rPr lang="en-US" dirty="0" smtClean="0"/>
              <a:t>equation is generally preferred (</a:t>
            </a:r>
            <a:r>
              <a:rPr lang="en-US" b="1" dirty="0" smtClean="0">
                <a:solidFill>
                  <a:srgbClr val="0070C0"/>
                </a:solidFill>
              </a:rPr>
              <a:t>ADA 2017</a:t>
            </a:r>
            <a:r>
              <a:rPr lang="en-US" dirty="0" smtClean="0"/>
              <a:t>). </a:t>
            </a:r>
          </a:p>
          <a:p>
            <a:r>
              <a:rPr lang="en-US" dirty="0" err="1" smtClean="0">
                <a:solidFill>
                  <a:srgbClr val="FF0000"/>
                </a:solidFill>
              </a:rPr>
              <a:t>eGFR</a:t>
            </a:r>
            <a:r>
              <a:rPr lang="en-US" dirty="0" smtClean="0"/>
              <a:t> is routinely reported by laboratories with serum Cr,</a:t>
            </a:r>
          </a:p>
          <a:p>
            <a:r>
              <a:rPr lang="en-US" dirty="0" err="1" smtClean="0">
                <a:solidFill>
                  <a:srgbClr val="FF0000"/>
                </a:solidFill>
              </a:rPr>
              <a:t>eGFR</a:t>
            </a:r>
            <a:r>
              <a:rPr lang="en-US" dirty="0" smtClean="0"/>
              <a:t> calculators are available from http</a:t>
            </a:r>
            <a:r>
              <a:rPr lang="en-US" u="sng" dirty="0" smtClean="0">
                <a:solidFill>
                  <a:srgbClr val="FF0000"/>
                </a:solidFill>
              </a:rPr>
              <a:t>://www.nkdep.nih.gov.</a:t>
            </a:r>
            <a:endParaRPr lang="en-US"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9874" name="Picture 2"/>
          <p:cNvPicPr>
            <a:picLocks noGrp="1" noChangeAspect="1" noChangeArrowheads="1"/>
          </p:cNvPicPr>
          <p:nvPr>
            <p:ph idx="1"/>
          </p:nvPr>
        </p:nvPicPr>
        <p:blipFill>
          <a:blip r:embed="rId2"/>
          <a:srcRect/>
          <a:stretch>
            <a:fillRect/>
          </a:stretch>
        </p:blipFill>
        <p:spPr bwMode="auto">
          <a:xfrm>
            <a:off x="457200" y="762000"/>
            <a:ext cx="7620000" cy="53823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p:cNvPicPr>
            <a:picLocks noGrp="1" noChangeAspect="1" noChangeArrowheads="1"/>
          </p:cNvPicPr>
          <p:nvPr>
            <p:ph idx="1"/>
          </p:nvPr>
        </p:nvPicPr>
        <p:blipFill>
          <a:blip r:embed="rId2"/>
          <a:srcRect/>
          <a:stretch>
            <a:fillRect/>
          </a:stretch>
        </p:blipFill>
        <p:spPr bwMode="auto">
          <a:xfrm>
            <a:off x="457200" y="1676400"/>
            <a:ext cx="7620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22" name="Picture 2"/>
          <p:cNvPicPr>
            <a:picLocks noGrp="1" noChangeAspect="1" noChangeArrowheads="1"/>
          </p:cNvPicPr>
          <p:nvPr>
            <p:ph idx="1"/>
          </p:nvPr>
        </p:nvPicPr>
        <p:blipFill>
          <a:blip r:embed="rId2"/>
          <a:srcRect/>
          <a:stretch>
            <a:fillRect/>
          </a:stretch>
        </p:blipFill>
        <p:spPr bwMode="auto">
          <a:xfrm>
            <a:off x="457200" y="1219200"/>
            <a:ext cx="7620000" cy="5257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Primary Objectives of Effective Management</a:t>
            </a:r>
          </a:p>
        </p:txBody>
      </p:sp>
      <p:sp>
        <p:nvSpPr>
          <p:cNvPr id="40963" name="Line 3"/>
          <p:cNvSpPr>
            <a:spLocks noChangeShapeType="1"/>
          </p:cNvSpPr>
          <p:nvPr/>
        </p:nvSpPr>
        <p:spPr bwMode="auto">
          <a:xfrm>
            <a:off x="1098550" y="1595438"/>
            <a:ext cx="0" cy="45275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4" name="Line 4"/>
          <p:cNvSpPr>
            <a:spLocks noChangeShapeType="1"/>
          </p:cNvSpPr>
          <p:nvPr/>
        </p:nvSpPr>
        <p:spPr bwMode="auto">
          <a:xfrm>
            <a:off x="1098550" y="6137275"/>
            <a:ext cx="7226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5" name="Text Box 5"/>
          <p:cNvSpPr txBox="1">
            <a:spLocks noChangeArrowheads="1"/>
          </p:cNvSpPr>
          <p:nvPr/>
        </p:nvSpPr>
        <p:spPr bwMode="auto">
          <a:xfrm>
            <a:off x="146050" y="1614488"/>
            <a:ext cx="5349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A1C</a:t>
            </a:r>
          </a:p>
          <a:p>
            <a:r>
              <a:rPr lang="en-US" altLang="en-US" sz="2000">
                <a:solidFill>
                  <a:srgbClr val="88FCCA"/>
                </a:solidFill>
                <a:latin typeface="Arial Narrow" pitchFamily="34" charset="0"/>
              </a:rPr>
              <a:t>%</a:t>
            </a:r>
          </a:p>
        </p:txBody>
      </p:sp>
      <p:sp>
        <p:nvSpPr>
          <p:cNvPr id="40966" name="Text Box 6"/>
          <p:cNvSpPr txBox="1">
            <a:spLocks noChangeArrowheads="1"/>
          </p:cNvSpPr>
          <p:nvPr/>
        </p:nvSpPr>
        <p:spPr bwMode="auto">
          <a:xfrm>
            <a:off x="104775" y="3348038"/>
            <a:ext cx="7905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FBC93D"/>
                </a:solidFill>
                <a:latin typeface="Arial Narrow" pitchFamily="34" charset="0"/>
              </a:rPr>
              <a:t>SBP</a:t>
            </a:r>
          </a:p>
          <a:p>
            <a:pPr>
              <a:lnSpc>
                <a:spcPct val="90000"/>
              </a:lnSpc>
            </a:pPr>
            <a:r>
              <a:rPr lang="en-US" altLang="en-US" sz="2000">
                <a:solidFill>
                  <a:srgbClr val="FBC93D"/>
                </a:solidFill>
                <a:latin typeface="Arial Narrow" pitchFamily="34" charset="0"/>
              </a:rPr>
              <a:t>mm Hg</a:t>
            </a:r>
          </a:p>
        </p:txBody>
      </p:sp>
      <p:sp>
        <p:nvSpPr>
          <p:cNvPr id="40967" name="Text Box 7"/>
          <p:cNvSpPr txBox="1">
            <a:spLocks noChangeArrowheads="1"/>
          </p:cNvSpPr>
          <p:nvPr/>
        </p:nvSpPr>
        <p:spPr bwMode="auto">
          <a:xfrm>
            <a:off x="80963" y="4676775"/>
            <a:ext cx="717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EA88DA"/>
                </a:solidFill>
                <a:latin typeface="Arial Narrow" pitchFamily="34" charset="0"/>
              </a:rPr>
              <a:t>LDL</a:t>
            </a:r>
          </a:p>
          <a:p>
            <a:pPr>
              <a:lnSpc>
                <a:spcPct val="90000"/>
              </a:lnSpc>
            </a:pPr>
            <a:r>
              <a:rPr lang="en-US" altLang="en-US" sz="2000">
                <a:solidFill>
                  <a:srgbClr val="EA88DA"/>
                </a:solidFill>
                <a:latin typeface="Arial Narrow" pitchFamily="34" charset="0"/>
              </a:rPr>
              <a:t>mg/dL</a:t>
            </a:r>
            <a:endParaRPr lang="en-US" altLang="en-US">
              <a:solidFill>
                <a:srgbClr val="EA88DA"/>
              </a:solidFill>
              <a:latin typeface="Rockwell" pitchFamily="18" charset="0"/>
            </a:endParaRPr>
          </a:p>
        </p:txBody>
      </p:sp>
      <p:sp>
        <p:nvSpPr>
          <p:cNvPr id="40968" name="Line 8"/>
          <p:cNvSpPr>
            <a:spLocks noChangeShapeType="1"/>
          </p:cNvSpPr>
          <p:nvPr/>
        </p:nvSpPr>
        <p:spPr bwMode="auto">
          <a:xfrm>
            <a:off x="1938338"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9" name="Line 9"/>
          <p:cNvSpPr>
            <a:spLocks noChangeShapeType="1"/>
          </p:cNvSpPr>
          <p:nvPr/>
        </p:nvSpPr>
        <p:spPr bwMode="auto">
          <a:xfrm>
            <a:off x="2538413" y="6145213"/>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0" name="Line 10"/>
          <p:cNvSpPr>
            <a:spLocks noChangeShapeType="1"/>
          </p:cNvSpPr>
          <p:nvPr/>
        </p:nvSpPr>
        <p:spPr bwMode="auto">
          <a:xfrm>
            <a:off x="3138488"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1" name="Line 11"/>
          <p:cNvSpPr>
            <a:spLocks noChangeShapeType="1"/>
          </p:cNvSpPr>
          <p:nvPr/>
        </p:nvSpPr>
        <p:spPr bwMode="auto">
          <a:xfrm>
            <a:off x="3700463" y="61309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2" name="Line 12"/>
          <p:cNvSpPr>
            <a:spLocks noChangeShapeType="1"/>
          </p:cNvSpPr>
          <p:nvPr/>
        </p:nvSpPr>
        <p:spPr bwMode="auto">
          <a:xfrm>
            <a:off x="4298950"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3" name="Line 13"/>
          <p:cNvSpPr>
            <a:spLocks noChangeShapeType="1"/>
          </p:cNvSpPr>
          <p:nvPr/>
        </p:nvSpPr>
        <p:spPr bwMode="auto">
          <a:xfrm>
            <a:off x="4873625" y="61436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4" name="Line 14"/>
          <p:cNvSpPr>
            <a:spLocks noChangeShapeType="1"/>
          </p:cNvSpPr>
          <p:nvPr/>
        </p:nvSpPr>
        <p:spPr bwMode="auto">
          <a:xfrm>
            <a:off x="5429250" y="6145213"/>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5" name="Line 15"/>
          <p:cNvSpPr>
            <a:spLocks noChangeShapeType="1"/>
          </p:cNvSpPr>
          <p:nvPr/>
        </p:nvSpPr>
        <p:spPr bwMode="auto">
          <a:xfrm>
            <a:off x="6002338"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6" name="Line 16"/>
          <p:cNvSpPr>
            <a:spLocks noChangeShapeType="1"/>
          </p:cNvSpPr>
          <p:nvPr/>
        </p:nvSpPr>
        <p:spPr bwMode="auto">
          <a:xfrm>
            <a:off x="6602413" y="61309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7" name="Line 17"/>
          <p:cNvSpPr>
            <a:spLocks noChangeShapeType="1"/>
          </p:cNvSpPr>
          <p:nvPr/>
        </p:nvSpPr>
        <p:spPr bwMode="auto">
          <a:xfrm>
            <a:off x="7189788" y="6135688"/>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8" name="Text Box 18"/>
          <p:cNvSpPr txBox="1">
            <a:spLocks noChangeArrowheads="1"/>
          </p:cNvSpPr>
          <p:nvPr/>
        </p:nvSpPr>
        <p:spPr bwMode="auto">
          <a:xfrm>
            <a:off x="1776413" y="6145213"/>
            <a:ext cx="3508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45</a:t>
            </a:r>
            <a:endParaRPr lang="en-US" altLang="en-US">
              <a:latin typeface="Rockwell" pitchFamily="18" charset="0"/>
            </a:endParaRPr>
          </a:p>
        </p:txBody>
      </p:sp>
      <p:sp>
        <p:nvSpPr>
          <p:cNvPr id="40979" name="Text Box 19"/>
          <p:cNvSpPr txBox="1">
            <a:spLocks noChangeArrowheads="1"/>
          </p:cNvSpPr>
          <p:nvPr/>
        </p:nvSpPr>
        <p:spPr bwMode="auto">
          <a:xfrm>
            <a:off x="2363788" y="6145213"/>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50</a:t>
            </a:r>
          </a:p>
        </p:txBody>
      </p:sp>
      <p:sp>
        <p:nvSpPr>
          <p:cNvPr id="40980" name="Text Box 20"/>
          <p:cNvSpPr txBox="1">
            <a:spLocks noChangeArrowheads="1"/>
          </p:cNvSpPr>
          <p:nvPr/>
        </p:nvSpPr>
        <p:spPr bwMode="auto">
          <a:xfrm>
            <a:off x="2963863" y="6145213"/>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55</a:t>
            </a:r>
          </a:p>
        </p:txBody>
      </p:sp>
      <p:sp>
        <p:nvSpPr>
          <p:cNvPr id="40981" name="Text Box 21"/>
          <p:cNvSpPr txBox="1">
            <a:spLocks noChangeArrowheads="1"/>
          </p:cNvSpPr>
          <p:nvPr/>
        </p:nvSpPr>
        <p:spPr bwMode="auto">
          <a:xfrm>
            <a:off x="3524250" y="6173788"/>
            <a:ext cx="3508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60</a:t>
            </a:r>
          </a:p>
        </p:txBody>
      </p:sp>
      <p:sp>
        <p:nvSpPr>
          <p:cNvPr id="40982" name="Text Box 22"/>
          <p:cNvSpPr txBox="1">
            <a:spLocks noChangeArrowheads="1"/>
          </p:cNvSpPr>
          <p:nvPr/>
        </p:nvSpPr>
        <p:spPr bwMode="auto">
          <a:xfrm>
            <a:off x="4127500" y="6173788"/>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65</a:t>
            </a:r>
          </a:p>
        </p:txBody>
      </p:sp>
      <p:sp>
        <p:nvSpPr>
          <p:cNvPr id="40983" name="Text Box 23"/>
          <p:cNvSpPr txBox="1">
            <a:spLocks noChangeArrowheads="1"/>
          </p:cNvSpPr>
          <p:nvPr/>
        </p:nvSpPr>
        <p:spPr bwMode="auto">
          <a:xfrm>
            <a:off x="4708525" y="6188075"/>
            <a:ext cx="3508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70</a:t>
            </a:r>
          </a:p>
        </p:txBody>
      </p:sp>
      <p:sp>
        <p:nvSpPr>
          <p:cNvPr id="40984" name="Text Box 24"/>
          <p:cNvSpPr txBox="1">
            <a:spLocks noChangeArrowheads="1"/>
          </p:cNvSpPr>
          <p:nvPr/>
        </p:nvSpPr>
        <p:spPr bwMode="auto">
          <a:xfrm>
            <a:off x="5237163" y="6173788"/>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75</a:t>
            </a:r>
          </a:p>
        </p:txBody>
      </p:sp>
      <p:sp>
        <p:nvSpPr>
          <p:cNvPr id="40985" name="Text Box 25"/>
          <p:cNvSpPr txBox="1">
            <a:spLocks noChangeArrowheads="1"/>
          </p:cNvSpPr>
          <p:nvPr/>
        </p:nvSpPr>
        <p:spPr bwMode="auto">
          <a:xfrm>
            <a:off x="5829300" y="6186488"/>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80</a:t>
            </a:r>
          </a:p>
        </p:txBody>
      </p:sp>
      <p:sp>
        <p:nvSpPr>
          <p:cNvPr id="40986" name="Text Box 26"/>
          <p:cNvSpPr txBox="1">
            <a:spLocks noChangeArrowheads="1"/>
          </p:cNvSpPr>
          <p:nvPr/>
        </p:nvSpPr>
        <p:spPr bwMode="auto">
          <a:xfrm>
            <a:off x="6423025" y="6186488"/>
            <a:ext cx="3508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85</a:t>
            </a:r>
          </a:p>
        </p:txBody>
      </p:sp>
      <p:sp>
        <p:nvSpPr>
          <p:cNvPr id="40987" name="Text Box 27"/>
          <p:cNvSpPr txBox="1">
            <a:spLocks noChangeArrowheads="1"/>
          </p:cNvSpPr>
          <p:nvPr/>
        </p:nvSpPr>
        <p:spPr bwMode="auto">
          <a:xfrm>
            <a:off x="7004050" y="6186488"/>
            <a:ext cx="3508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90</a:t>
            </a:r>
          </a:p>
        </p:txBody>
      </p:sp>
      <p:sp>
        <p:nvSpPr>
          <p:cNvPr id="40988" name="Line 28"/>
          <p:cNvSpPr>
            <a:spLocks noChangeShapeType="1"/>
          </p:cNvSpPr>
          <p:nvPr/>
        </p:nvSpPr>
        <p:spPr bwMode="auto">
          <a:xfrm>
            <a:off x="1822450" y="1997075"/>
            <a:ext cx="0" cy="274638"/>
          </a:xfrm>
          <a:prstGeom prst="line">
            <a:avLst/>
          </a:prstGeom>
          <a:noFill/>
          <a:ln w="19050">
            <a:solidFill>
              <a:srgbClr val="FBC93D"/>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89" name="Text Box 29"/>
          <p:cNvSpPr txBox="1">
            <a:spLocks noChangeArrowheads="1"/>
          </p:cNvSpPr>
          <p:nvPr/>
        </p:nvSpPr>
        <p:spPr bwMode="auto">
          <a:xfrm>
            <a:off x="798513" y="1925638"/>
            <a:ext cx="266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9</a:t>
            </a:r>
          </a:p>
        </p:txBody>
      </p:sp>
      <p:sp>
        <p:nvSpPr>
          <p:cNvPr id="40990" name="Text Box 30"/>
          <p:cNvSpPr txBox="1">
            <a:spLocks noChangeArrowheads="1"/>
          </p:cNvSpPr>
          <p:nvPr/>
        </p:nvSpPr>
        <p:spPr bwMode="auto">
          <a:xfrm>
            <a:off x="1250950" y="1528763"/>
            <a:ext cx="1243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FBC93D"/>
                </a:solidFill>
              </a:rPr>
              <a:t>Diagnosis</a:t>
            </a:r>
            <a:endParaRPr lang="en-US" altLang="en-US" sz="2000">
              <a:solidFill>
                <a:srgbClr val="FBC93D"/>
              </a:solidFill>
              <a:latin typeface="Arial Narrow" pitchFamily="34" charset="0"/>
            </a:endParaRPr>
          </a:p>
        </p:txBody>
      </p:sp>
      <p:sp>
        <p:nvSpPr>
          <p:cNvPr id="40991" name="Text Box 31"/>
          <p:cNvSpPr txBox="1">
            <a:spLocks noChangeArrowheads="1"/>
          </p:cNvSpPr>
          <p:nvPr/>
        </p:nvSpPr>
        <p:spPr bwMode="auto">
          <a:xfrm>
            <a:off x="785813" y="2449513"/>
            <a:ext cx="266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8</a:t>
            </a:r>
          </a:p>
        </p:txBody>
      </p:sp>
      <p:sp>
        <p:nvSpPr>
          <p:cNvPr id="40992" name="Text Box 32"/>
          <p:cNvSpPr txBox="1">
            <a:spLocks noChangeArrowheads="1"/>
          </p:cNvSpPr>
          <p:nvPr/>
        </p:nvSpPr>
        <p:spPr bwMode="auto">
          <a:xfrm>
            <a:off x="785813" y="2954338"/>
            <a:ext cx="266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7</a:t>
            </a:r>
          </a:p>
        </p:txBody>
      </p:sp>
      <p:sp>
        <p:nvSpPr>
          <p:cNvPr id="40993" name="Line 33"/>
          <p:cNvSpPr>
            <a:spLocks noChangeShapeType="1"/>
          </p:cNvSpPr>
          <p:nvPr/>
        </p:nvSpPr>
        <p:spPr bwMode="auto">
          <a:xfrm>
            <a:off x="1098550" y="3148013"/>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94" name="Line 34"/>
          <p:cNvSpPr>
            <a:spLocks noChangeShapeType="1"/>
          </p:cNvSpPr>
          <p:nvPr/>
        </p:nvSpPr>
        <p:spPr bwMode="auto">
          <a:xfrm>
            <a:off x="1131888" y="5883275"/>
            <a:ext cx="6500812" cy="0"/>
          </a:xfrm>
          <a:prstGeom prst="line">
            <a:avLst/>
          </a:prstGeom>
          <a:noFill/>
          <a:ln w="635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95" name="Line 35"/>
          <p:cNvSpPr>
            <a:spLocks noChangeShapeType="1"/>
          </p:cNvSpPr>
          <p:nvPr/>
        </p:nvSpPr>
        <p:spPr bwMode="auto">
          <a:xfrm>
            <a:off x="1098550" y="4584700"/>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96" name="Text Box 36"/>
          <p:cNvSpPr txBox="1">
            <a:spLocks noChangeArrowheads="1"/>
          </p:cNvSpPr>
          <p:nvPr/>
        </p:nvSpPr>
        <p:spPr bwMode="auto">
          <a:xfrm>
            <a:off x="655638" y="4402138"/>
            <a:ext cx="4429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130</a:t>
            </a:r>
          </a:p>
        </p:txBody>
      </p:sp>
      <p:sp>
        <p:nvSpPr>
          <p:cNvPr id="40997" name="Text Box 37"/>
          <p:cNvSpPr txBox="1">
            <a:spLocks noChangeArrowheads="1"/>
          </p:cNvSpPr>
          <p:nvPr/>
        </p:nvSpPr>
        <p:spPr bwMode="auto">
          <a:xfrm>
            <a:off x="668338" y="5710238"/>
            <a:ext cx="4429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100</a:t>
            </a:r>
          </a:p>
        </p:txBody>
      </p:sp>
      <p:sp>
        <p:nvSpPr>
          <p:cNvPr id="40998" name="Text Box 38"/>
          <p:cNvSpPr txBox="1">
            <a:spLocks noChangeArrowheads="1"/>
          </p:cNvSpPr>
          <p:nvPr/>
        </p:nvSpPr>
        <p:spPr bwMode="auto">
          <a:xfrm>
            <a:off x="657225" y="3922713"/>
            <a:ext cx="4429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145</a:t>
            </a:r>
          </a:p>
        </p:txBody>
      </p:sp>
      <p:sp>
        <p:nvSpPr>
          <p:cNvPr id="40999" name="Text Box 39"/>
          <p:cNvSpPr txBox="1">
            <a:spLocks noChangeArrowheads="1"/>
          </p:cNvSpPr>
          <p:nvPr/>
        </p:nvSpPr>
        <p:spPr bwMode="auto">
          <a:xfrm>
            <a:off x="655638" y="5260975"/>
            <a:ext cx="4429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140</a:t>
            </a:r>
            <a:endParaRPr lang="en-US" altLang="en-US">
              <a:solidFill>
                <a:srgbClr val="EA88DA"/>
              </a:solidFill>
              <a:latin typeface="Rockwell" pitchFamily="18" charset="0"/>
            </a:endParaRPr>
          </a:p>
        </p:txBody>
      </p:sp>
      <p:sp>
        <p:nvSpPr>
          <p:cNvPr id="41000" name="Text Box 40"/>
          <p:cNvSpPr txBox="1">
            <a:spLocks noChangeArrowheads="1"/>
          </p:cNvSpPr>
          <p:nvPr/>
        </p:nvSpPr>
        <p:spPr bwMode="auto">
          <a:xfrm>
            <a:off x="1727200" y="2198688"/>
            <a:ext cx="163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solidFill>
                <a:srgbClr val="FFCC00"/>
              </a:solidFill>
              <a:latin typeface="Rockwell" pitchFamily="18" charset="0"/>
            </a:endParaRPr>
          </a:p>
        </p:txBody>
      </p:sp>
      <p:sp>
        <p:nvSpPr>
          <p:cNvPr id="41001" name="Oval 41"/>
          <p:cNvSpPr>
            <a:spLocks noChangeArrowheads="1"/>
          </p:cNvSpPr>
          <p:nvPr/>
        </p:nvSpPr>
        <p:spPr bwMode="auto">
          <a:xfrm>
            <a:off x="1784350" y="2563813"/>
            <a:ext cx="88900" cy="101600"/>
          </a:xfrm>
          <a:prstGeom prst="ellipse">
            <a:avLst/>
          </a:prstGeom>
          <a:solidFill>
            <a:srgbClr val="88FCCA"/>
          </a:solidFill>
          <a:ln w="38100">
            <a:solidFill>
              <a:srgbClr val="88FCCA"/>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2" name="Oval 42"/>
          <p:cNvSpPr>
            <a:spLocks noChangeArrowheads="1"/>
          </p:cNvSpPr>
          <p:nvPr/>
        </p:nvSpPr>
        <p:spPr bwMode="auto">
          <a:xfrm>
            <a:off x="1854200" y="5334000"/>
            <a:ext cx="90488" cy="101600"/>
          </a:xfrm>
          <a:prstGeom prst="ellipse">
            <a:avLst/>
          </a:prstGeom>
          <a:solidFill>
            <a:schemeClr val="folHlink"/>
          </a:solidFill>
          <a:ln w="38100">
            <a:solidFill>
              <a:schemeClr val="folHlink"/>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3" name="Oval 43"/>
          <p:cNvSpPr>
            <a:spLocks noChangeArrowheads="1"/>
          </p:cNvSpPr>
          <p:nvPr/>
        </p:nvSpPr>
        <p:spPr bwMode="auto">
          <a:xfrm>
            <a:off x="1822450" y="4019550"/>
            <a:ext cx="90488" cy="101600"/>
          </a:xfrm>
          <a:prstGeom prst="ellipse">
            <a:avLst/>
          </a:prstGeom>
          <a:solidFill>
            <a:srgbClr val="A0E3FE"/>
          </a:solidFill>
          <a:ln w="38100">
            <a:solidFill>
              <a:srgbClr val="96E3FE"/>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grpSp>
        <p:nvGrpSpPr>
          <p:cNvPr id="2" name="Group 44"/>
          <p:cNvGrpSpPr>
            <a:grpSpLocks/>
          </p:cNvGrpSpPr>
          <p:nvPr/>
        </p:nvGrpSpPr>
        <p:grpSpPr bwMode="auto">
          <a:xfrm>
            <a:off x="1873250" y="4105275"/>
            <a:ext cx="5522913" cy="700088"/>
            <a:chOff x="1328" y="2586"/>
            <a:chExt cx="3913" cy="441"/>
          </a:xfrm>
        </p:grpSpPr>
        <p:sp>
          <p:nvSpPr>
            <p:cNvPr id="41016" name="Line 45"/>
            <p:cNvSpPr>
              <a:spLocks noChangeShapeType="1"/>
            </p:cNvSpPr>
            <p:nvPr/>
          </p:nvSpPr>
          <p:spPr bwMode="invGray">
            <a:xfrm>
              <a:off x="1328" y="2586"/>
              <a:ext cx="18" cy="394"/>
            </a:xfrm>
            <a:prstGeom prst="line">
              <a:avLst/>
            </a:prstGeom>
            <a:noFill/>
            <a:ln w="38100">
              <a:solidFill>
                <a:srgbClr val="96E3FE"/>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017" name="Freeform 46"/>
            <p:cNvSpPr>
              <a:spLocks/>
            </p:cNvSpPr>
            <p:nvPr/>
          </p:nvSpPr>
          <p:spPr bwMode="invGray">
            <a:xfrm>
              <a:off x="1346" y="2933"/>
              <a:ext cx="3895" cy="94"/>
            </a:xfrm>
            <a:custGeom>
              <a:avLst/>
              <a:gdLst>
                <a:gd name="T0" fmla="*/ 0 w 3895"/>
                <a:gd name="T1" fmla="*/ 64 h 94"/>
                <a:gd name="T2" fmla="*/ 28 w 3895"/>
                <a:gd name="T3" fmla="*/ 55 h 94"/>
                <a:gd name="T4" fmla="*/ 147 w 3895"/>
                <a:gd name="T5" fmla="*/ 46 h 94"/>
                <a:gd name="T6" fmla="*/ 165 w 3895"/>
                <a:gd name="T7" fmla="*/ 27 h 94"/>
                <a:gd name="T8" fmla="*/ 192 w 3895"/>
                <a:gd name="T9" fmla="*/ 18 h 94"/>
                <a:gd name="T10" fmla="*/ 494 w 3895"/>
                <a:gd name="T11" fmla="*/ 27 h 94"/>
                <a:gd name="T12" fmla="*/ 905 w 3895"/>
                <a:gd name="T13" fmla="*/ 55 h 94"/>
                <a:gd name="T14" fmla="*/ 1088 w 3895"/>
                <a:gd name="T15" fmla="*/ 82 h 94"/>
                <a:gd name="T16" fmla="*/ 1116 w 3895"/>
                <a:gd name="T17" fmla="*/ 91 h 94"/>
                <a:gd name="T18" fmla="*/ 1171 w 3895"/>
                <a:gd name="T19" fmla="*/ 55 h 94"/>
                <a:gd name="T20" fmla="*/ 1244 w 3895"/>
                <a:gd name="T21" fmla="*/ 9 h 94"/>
                <a:gd name="T22" fmla="*/ 1271 w 3895"/>
                <a:gd name="T23" fmla="*/ 0 h 94"/>
                <a:gd name="T24" fmla="*/ 1399 w 3895"/>
                <a:gd name="T25" fmla="*/ 37 h 94"/>
                <a:gd name="T26" fmla="*/ 1783 w 3895"/>
                <a:gd name="T27" fmla="*/ 55 h 94"/>
                <a:gd name="T28" fmla="*/ 1993 w 3895"/>
                <a:gd name="T29" fmla="*/ 27 h 94"/>
                <a:gd name="T30" fmla="*/ 2158 w 3895"/>
                <a:gd name="T31" fmla="*/ 55 h 94"/>
                <a:gd name="T32" fmla="*/ 2268 w 3895"/>
                <a:gd name="T33" fmla="*/ 9 h 94"/>
                <a:gd name="T34" fmla="*/ 2844 w 3895"/>
                <a:gd name="T35" fmla="*/ 46 h 94"/>
                <a:gd name="T36" fmla="*/ 3502 w 3895"/>
                <a:gd name="T37" fmla="*/ 37 h 94"/>
                <a:gd name="T38" fmla="*/ 3648 w 3895"/>
                <a:gd name="T39" fmla="*/ 64 h 94"/>
                <a:gd name="T40" fmla="*/ 3813 w 3895"/>
                <a:gd name="T41" fmla="*/ 18 h 94"/>
                <a:gd name="T42" fmla="*/ 3886 w 3895"/>
                <a:gd name="T43" fmla="*/ 27 h 94"/>
                <a:gd name="T44" fmla="*/ 3859 w 3895"/>
                <a:gd name="T45" fmla="*/ 37 h 94"/>
                <a:gd name="T46" fmla="*/ 3840 w 3895"/>
                <a:gd name="T47" fmla="*/ 3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5"/>
                <a:gd name="T73" fmla="*/ 0 h 94"/>
                <a:gd name="T74" fmla="*/ 3895 w 389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5" h="94">
                  <a:moveTo>
                    <a:pt x="0" y="64"/>
                  </a:moveTo>
                  <a:cubicBezTo>
                    <a:pt x="9" y="61"/>
                    <a:pt x="18" y="56"/>
                    <a:pt x="28" y="55"/>
                  </a:cubicBezTo>
                  <a:cubicBezTo>
                    <a:pt x="67" y="50"/>
                    <a:pt x="108" y="54"/>
                    <a:pt x="147" y="46"/>
                  </a:cubicBezTo>
                  <a:cubicBezTo>
                    <a:pt x="156" y="44"/>
                    <a:pt x="158" y="32"/>
                    <a:pt x="165" y="27"/>
                  </a:cubicBezTo>
                  <a:cubicBezTo>
                    <a:pt x="173" y="22"/>
                    <a:pt x="183" y="21"/>
                    <a:pt x="192" y="18"/>
                  </a:cubicBezTo>
                  <a:cubicBezTo>
                    <a:pt x="315" y="42"/>
                    <a:pt x="320" y="35"/>
                    <a:pt x="494" y="27"/>
                  </a:cubicBezTo>
                  <a:cubicBezTo>
                    <a:pt x="631" y="39"/>
                    <a:pt x="767" y="30"/>
                    <a:pt x="905" y="55"/>
                  </a:cubicBezTo>
                  <a:cubicBezTo>
                    <a:pt x="966" y="66"/>
                    <a:pt x="1088" y="82"/>
                    <a:pt x="1088" y="82"/>
                  </a:cubicBezTo>
                  <a:cubicBezTo>
                    <a:pt x="1097" y="85"/>
                    <a:pt x="1107" y="94"/>
                    <a:pt x="1116" y="91"/>
                  </a:cubicBezTo>
                  <a:cubicBezTo>
                    <a:pt x="1137" y="84"/>
                    <a:pt x="1171" y="55"/>
                    <a:pt x="1171" y="55"/>
                  </a:cubicBezTo>
                  <a:cubicBezTo>
                    <a:pt x="1199" y="11"/>
                    <a:pt x="1178" y="31"/>
                    <a:pt x="1244" y="9"/>
                  </a:cubicBezTo>
                  <a:cubicBezTo>
                    <a:pt x="1253" y="6"/>
                    <a:pt x="1271" y="0"/>
                    <a:pt x="1271" y="0"/>
                  </a:cubicBezTo>
                  <a:cubicBezTo>
                    <a:pt x="1313" y="8"/>
                    <a:pt x="1358" y="33"/>
                    <a:pt x="1399" y="37"/>
                  </a:cubicBezTo>
                  <a:cubicBezTo>
                    <a:pt x="1441" y="41"/>
                    <a:pt x="1759" y="54"/>
                    <a:pt x="1783" y="55"/>
                  </a:cubicBezTo>
                  <a:cubicBezTo>
                    <a:pt x="1894" y="49"/>
                    <a:pt x="1914" y="56"/>
                    <a:pt x="1993" y="27"/>
                  </a:cubicBezTo>
                  <a:cubicBezTo>
                    <a:pt x="2134" y="48"/>
                    <a:pt x="2079" y="36"/>
                    <a:pt x="2158" y="55"/>
                  </a:cubicBezTo>
                  <a:cubicBezTo>
                    <a:pt x="2199" y="42"/>
                    <a:pt x="2229" y="22"/>
                    <a:pt x="2268" y="9"/>
                  </a:cubicBezTo>
                  <a:cubicBezTo>
                    <a:pt x="2459" y="30"/>
                    <a:pt x="2652" y="34"/>
                    <a:pt x="2844" y="46"/>
                  </a:cubicBezTo>
                  <a:cubicBezTo>
                    <a:pt x="3063" y="24"/>
                    <a:pt x="3282" y="23"/>
                    <a:pt x="3502" y="37"/>
                  </a:cubicBezTo>
                  <a:cubicBezTo>
                    <a:pt x="3550" y="49"/>
                    <a:pt x="3648" y="64"/>
                    <a:pt x="3648" y="64"/>
                  </a:cubicBezTo>
                  <a:cubicBezTo>
                    <a:pt x="3706" y="54"/>
                    <a:pt x="3758" y="36"/>
                    <a:pt x="3813" y="18"/>
                  </a:cubicBezTo>
                  <a:cubicBezTo>
                    <a:pt x="3837" y="21"/>
                    <a:pt x="3863" y="18"/>
                    <a:pt x="3886" y="27"/>
                  </a:cubicBezTo>
                  <a:cubicBezTo>
                    <a:pt x="3895" y="31"/>
                    <a:pt x="3868" y="35"/>
                    <a:pt x="3859" y="37"/>
                  </a:cubicBezTo>
                  <a:cubicBezTo>
                    <a:pt x="3853" y="38"/>
                    <a:pt x="3846" y="37"/>
                    <a:pt x="3840" y="37"/>
                  </a:cubicBezTo>
                </a:path>
              </a:pathLst>
            </a:custGeom>
            <a:noFill/>
            <a:ln w="38100" cmpd="sng">
              <a:solidFill>
                <a:srgbClr val="96E3FE"/>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 name="Group 47"/>
          <p:cNvGrpSpPr>
            <a:grpSpLocks/>
          </p:cNvGrpSpPr>
          <p:nvPr/>
        </p:nvGrpSpPr>
        <p:grpSpPr bwMode="auto">
          <a:xfrm>
            <a:off x="1885950" y="5426075"/>
            <a:ext cx="5457825" cy="569913"/>
            <a:chOff x="1408" y="3291"/>
            <a:chExt cx="3867" cy="359"/>
          </a:xfrm>
        </p:grpSpPr>
        <p:sp>
          <p:nvSpPr>
            <p:cNvPr id="41014" name="Line 48"/>
            <p:cNvSpPr>
              <a:spLocks noChangeShapeType="1"/>
            </p:cNvSpPr>
            <p:nvPr/>
          </p:nvSpPr>
          <p:spPr bwMode="white">
            <a:xfrm>
              <a:off x="1408" y="3291"/>
              <a:ext cx="46" cy="348"/>
            </a:xfrm>
            <a:prstGeom prst="line">
              <a:avLst/>
            </a:prstGeom>
            <a:noFill/>
            <a:ln w="38100">
              <a:solidFill>
                <a:srgbClr val="EA88DA"/>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015" name="Freeform 49"/>
            <p:cNvSpPr>
              <a:spLocks/>
            </p:cNvSpPr>
            <p:nvPr/>
          </p:nvSpPr>
          <p:spPr bwMode="white">
            <a:xfrm>
              <a:off x="1454" y="3603"/>
              <a:ext cx="3821" cy="47"/>
            </a:xfrm>
            <a:custGeom>
              <a:avLst/>
              <a:gdLst>
                <a:gd name="T0" fmla="*/ 0 w 3821"/>
                <a:gd name="T1" fmla="*/ 27 h 47"/>
                <a:gd name="T2" fmla="*/ 91 w 3821"/>
                <a:gd name="T3" fmla="*/ 45 h 47"/>
                <a:gd name="T4" fmla="*/ 210 w 3821"/>
                <a:gd name="T5" fmla="*/ 9 h 47"/>
                <a:gd name="T6" fmla="*/ 887 w 3821"/>
                <a:gd name="T7" fmla="*/ 45 h 47"/>
                <a:gd name="T8" fmla="*/ 2194 w 3821"/>
                <a:gd name="T9" fmla="*/ 0 h 47"/>
                <a:gd name="T10" fmla="*/ 3821 w 3821"/>
                <a:gd name="T11" fmla="*/ 36 h 47"/>
                <a:gd name="T12" fmla="*/ 3794 w 3821"/>
                <a:gd name="T13" fmla="*/ 27 h 47"/>
                <a:gd name="T14" fmla="*/ 0 60000 65536"/>
                <a:gd name="T15" fmla="*/ 0 60000 65536"/>
                <a:gd name="T16" fmla="*/ 0 60000 65536"/>
                <a:gd name="T17" fmla="*/ 0 60000 65536"/>
                <a:gd name="T18" fmla="*/ 0 60000 65536"/>
                <a:gd name="T19" fmla="*/ 0 60000 65536"/>
                <a:gd name="T20" fmla="*/ 0 60000 65536"/>
                <a:gd name="T21" fmla="*/ 0 w 3821"/>
                <a:gd name="T22" fmla="*/ 0 h 47"/>
                <a:gd name="T23" fmla="*/ 3821 w 382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1" h="47">
                  <a:moveTo>
                    <a:pt x="0" y="27"/>
                  </a:moveTo>
                  <a:cubicBezTo>
                    <a:pt x="30" y="33"/>
                    <a:pt x="61" y="39"/>
                    <a:pt x="91" y="45"/>
                  </a:cubicBezTo>
                  <a:cubicBezTo>
                    <a:pt x="103" y="47"/>
                    <a:pt x="182" y="16"/>
                    <a:pt x="210" y="9"/>
                  </a:cubicBezTo>
                  <a:cubicBezTo>
                    <a:pt x="438" y="15"/>
                    <a:pt x="660" y="34"/>
                    <a:pt x="887" y="45"/>
                  </a:cubicBezTo>
                  <a:cubicBezTo>
                    <a:pt x="1324" y="36"/>
                    <a:pt x="1758" y="25"/>
                    <a:pt x="2194" y="0"/>
                  </a:cubicBezTo>
                  <a:cubicBezTo>
                    <a:pt x="2737" y="12"/>
                    <a:pt x="3276" y="30"/>
                    <a:pt x="3821" y="36"/>
                  </a:cubicBezTo>
                  <a:cubicBezTo>
                    <a:pt x="3812" y="33"/>
                    <a:pt x="3794" y="27"/>
                    <a:pt x="3794" y="27"/>
                  </a:cubicBezTo>
                </a:path>
              </a:pathLst>
            </a:custGeom>
            <a:noFill/>
            <a:ln w="38100" cmpd="sng">
              <a:solidFill>
                <a:srgbClr val="EA88D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 name="Group 50"/>
          <p:cNvGrpSpPr>
            <a:grpSpLocks/>
          </p:cNvGrpSpPr>
          <p:nvPr/>
        </p:nvGrpSpPr>
        <p:grpSpPr bwMode="auto">
          <a:xfrm>
            <a:off x="1847850" y="2654300"/>
            <a:ext cx="5548313" cy="754063"/>
            <a:chOff x="1371" y="1527"/>
            <a:chExt cx="3932" cy="475"/>
          </a:xfrm>
        </p:grpSpPr>
        <p:sp>
          <p:nvSpPr>
            <p:cNvPr id="41012" name="Line 51"/>
            <p:cNvSpPr>
              <a:spLocks noChangeShapeType="1"/>
            </p:cNvSpPr>
            <p:nvPr/>
          </p:nvSpPr>
          <p:spPr bwMode="grayWhite">
            <a:xfrm>
              <a:off x="1371" y="1527"/>
              <a:ext cx="110" cy="475"/>
            </a:xfrm>
            <a:prstGeom prst="line">
              <a:avLst/>
            </a:prstGeom>
            <a:noFill/>
            <a:ln w="38100">
              <a:solidFill>
                <a:srgbClr val="88FCCA"/>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013" name="Freeform 52"/>
            <p:cNvSpPr>
              <a:spLocks/>
            </p:cNvSpPr>
            <p:nvPr/>
          </p:nvSpPr>
          <p:spPr bwMode="grayWhite">
            <a:xfrm>
              <a:off x="1481" y="1765"/>
              <a:ext cx="3822" cy="237"/>
            </a:xfrm>
            <a:custGeom>
              <a:avLst/>
              <a:gdLst>
                <a:gd name="T0" fmla="*/ 0 w 3822"/>
                <a:gd name="T1" fmla="*/ 237 h 237"/>
                <a:gd name="T2" fmla="*/ 101 w 3822"/>
                <a:gd name="T3" fmla="*/ 219 h 237"/>
                <a:gd name="T4" fmla="*/ 156 w 3822"/>
                <a:gd name="T5" fmla="*/ 201 h 237"/>
                <a:gd name="T6" fmla="*/ 247 w 3822"/>
                <a:gd name="T7" fmla="*/ 137 h 237"/>
                <a:gd name="T8" fmla="*/ 311 w 3822"/>
                <a:gd name="T9" fmla="*/ 109 h 237"/>
                <a:gd name="T10" fmla="*/ 421 w 3822"/>
                <a:gd name="T11" fmla="*/ 192 h 237"/>
                <a:gd name="T12" fmla="*/ 476 w 3822"/>
                <a:gd name="T13" fmla="*/ 219 h 237"/>
                <a:gd name="T14" fmla="*/ 585 w 3822"/>
                <a:gd name="T15" fmla="*/ 201 h 237"/>
                <a:gd name="T16" fmla="*/ 631 w 3822"/>
                <a:gd name="T17" fmla="*/ 173 h 237"/>
                <a:gd name="T18" fmla="*/ 677 w 3822"/>
                <a:gd name="T19" fmla="*/ 137 h 237"/>
                <a:gd name="T20" fmla="*/ 750 w 3822"/>
                <a:gd name="T21" fmla="*/ 91 h 237"/>
                <a:gd name="T22" fmla="*/ 841 w 3822"/>
                <a:gd name="T23" fmla="*/ 146 h 237"/>
                <a:gd name="T24" fmla="*/ 1015 w 3822"/>
                <a:gd name="T25" fmla="*/ 219 h 237"/>
                <a:gd name="T26" fmla="*/ 1106 w 3822"/>
                <a:gd name="T27" fmla="*/ 210 h 237"/>
                <a:gd name="T28" fmla="*/ 1134 w 3822"/>
                <a:gd name="T29" fmla="*/ 164 h 237"/>
                <a:gd name="T30" fmla="*/ 1180 w 3822"/>
                <a:gd name="T31" fmla="*/ 128 h 237"/>
                <a:gd name="T32" fmla="*/ 1253 w 3822"/>
                <a:gd name="T33" fmla="*/ 109 h 237"/>
                <a:gd name="T34" fmla="*/ 1399 w 3822"/>
                <a:gd name="T35" fmla="*/ 182 h 237"/>
                <a:gd name="T36" fmla="*/ 1481 w 3822"/>
                <a:gd name="T37" fmla="*/ 210 h 237"/>
                <a:gd name="T38" fmla="*/ 1536 w 3822"/>
                <a:gd name="T39" fmla="*/ 192 h 237"/>
                <a:gd name="T40" fmla="*/ 1564 w 3822"/>
                <a:gd name="T41" fmla="*/ 182 h 237"/>
                <a:gd name="T42" fmla="*/ 1618 w 3822"/>
                <a:gd name="T43" fmla="*/ 109 h 237"/>
                <a:gd name="T44" fmla="*/ 1765 w 3822"/>
                <a:gd name="T45" fmla="*/ 82 h 237"/>
                <a:gd name="T46" fmla="*/ 1920 w 3822"/>
                <a:gd name="T47" fmla="*/ 137 h 237"/>
                <a:gd name="T48" fmla="*/ 1975 w 3822"/>
                <a:gd name="T49" fmla="*/ 118 h 237"/>
                <a:gd name="T50" fmla="*/ 2048 w 3822"/>
                <a:gd name="T51" fmla="*/ 73 h 237"/>
                <a:gd name="T52" fmla="*/ 2185 w 3822"/>
                <a:gd name="T53" fmla="*/ 36 h 237"/>
                <a:gd name="T54" fmla="*/ 2377 w 3822"/>
                <a:gd name="T55" fmla="*/ 91 h 237"/>
                <a:gd name="T56" fmla="*/ 2551 w 3822"/>
                <a:gd name="T57" fmla="*/ 54 h 237"/>
                <a:gd name="T58" fmla="*/ 2578 w 3822"/>
                <a:gd name="T59" fmla="*/ 36 h 237"/>
                <a:gd name="T60" fmla="*/ 2633 w 3822"/>
                <a:gd name="T61" fmla="*/ 18 h 237"/>
                <a:gd name="T62" fmla="*/ 2789 w 3822"/>
                <a:gd name="T63" fmla="*/ 27 h 237"/>
                <a:gd name="T64" fmla="*/ 2844 w 3822"/>
                <a:gd name="T65" fmla="*/ 45 h 237"/>
                <a:gd name="T66" fmla="*/ 2990 w 3822"/>
                <a:gd name="T67" fmla="*/ 45 h 237"/>
                <a:gd name="T68" fmla="*/ 3164 w 3822"/>
                <a:gd name="T69" fmla="*/ 0 h 237"/>
                <a:gd name="T70" fmla="*/ 3447 w 3822"/>
                <a:gd name="T71" fmla="*/ 36 h 237"/>
                <a:gd name="T72" fmla="*/ 3557 w 3822"/>
                <a:gd name="T73" fmla="*/ 73 h 237"/>
                <a:gd name="T74" fmla="*/ 3822 w 3822"/>
                <a:gd name="T75" fmla="*/ 64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22"/>
                <a:gd name="T115" fmla="*/ 0 h 237"/>
                <a:gd name="T116" fmla="*/ 3822 w 382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22" h="237">
                  <a:moveTo>
                    <a:pt x="0" y="237"/>
                  </a:moveTo>
                  <a:cubicBezTo>
                    <a:pt x="34" y="230"/>
                    <a:pt x="68" y="227"/>
                    <a:pt x="101" y="219"/>
                  </a:cubicBezTo>
                  <a:cubicBezTo>
                    <a:pt x="120" y="214"/>
                    <a:pt x="156" y="201"/>
                    <a:pt x="156" y="201"/>
                  </a:cubicBezTo>
                  <a:cubicBezTo>
                    <a:pt x="182" y="174"/>
                    <a:pt x="212" y="149"/>
                    <a:pt x="247" y="137"/>
                  </a:cubicBezTo>
                  <a:cubicBezTo>
                    <a:pt x="275" y="107"/>
                    <a:pt x="269" y="95"/>
                    <a:pt x="311" y="109"/>
                  </a:cubicBezTo>
                  <a:cubicBezTo>
                    <a:pt x="383" y="169"/>
                    <a:pt x="346" y="142"/>
                    <a:pt x="421" y="192"/>
                  </a:cubicBezTo>
                  <a:cubicBezTo>
                    <a:pt x="438" y="203"/>
                    <a:pt x="459" y="208"/>
                    <a:pt x="476" y="219"/>
                  </a:cubicBezTo>
                  <a:cubicBezTo>
                    <a:pt x="483" y="218"/>
                    <a:pt x="561" y="215"/>
                    <a:pt x="585" y="201"/>
                  </a:cubicBezTo>
                  <a:cubicBezTo>
                    <a:pt x="647" y="163"/>
                    <a:pt x="557" y="198"/>
                    <a:pt x="631" y="173"/>
                  </a:cubicBezTo>
                  <a:cubicBezTo>
                    <a:pt x="668" y="117"/>
                    <a:pt x="626" y="168"/>
                    <a:pt x="677" y="137"/>
                  </a:cubicBezTo>
                  <a:cubicBezTo>
                    <a:pt x="706" y="119"/>
                    <a:pt x="712" y="103"/>
                    <a:pt x="750" y="91"/>
                  </a:cubicBezTo>
                  <a:cubicBezTo>
                    <a:pt x="788" y="104"/>
                    <a:pt x="803" y="133"/>
                    <a:pt x="841" y="146"/>
                  </a:cubicBezTo>
                  <a:cubicBezTo>
                    <a:pt x="893" y="195"/>
                    <a:pt x="950" y="197"/>
                    <a:pt x="1015" y="219"/>
                  </a:cubicBezTo>
                  <a:cubicBezTo>
                    <a:pt x="1045" y="216"/>
                    <a:pt x="1076" y="217"/>
                    <a:pt x="1106" y="210"/>
                  </a:cubicBezTo>
                  <a:cubicBezTo>
                    <a:pt x="1128" y="205"/>
                    <a:pt x="1127" y="179"/>
                    <a:pt x="1134" y="164"/>
                  </a:cubicBezTo>
                  <a:cubicBezTo>
                    <a:pt x="1150" y="131"/>
                    <a:pt x="1148" y="138"/>
                    <a:pt x="1180" y="128"/>
                  </a:cubicBezTo>
                  <a:cubicBezTo>
                    <a:pt x="1206" y="101"/>
                    <a:pt x="1217" y="97"/>
                    <a:pt x="1253" y="109"/>
                  </a:cubicBezTo>
                  <a:cubicBezTo>
                    <a:pt x="1291" y="149"/>
                    <a:pt x="1347" y="163"/>
                    <a:pt x="1399" y="182"/>
                  </a:cubicBezTo>
                  <a:cubicBezTo>
                    <a:pt x="1426" y="192"/>
                    <a:pt x="1481" y="210"/>
                    <a:pt x="1481" y="210"/>
                  </a:cubicBezTo>
                  <a:cubicBezTo>
                    <a:pt x="1499" y="204"/>
                    <a:pt x="1518" y="198"/>
                    <a:pt x="1536" y="192"/>
                  </a:cubicBezTo>
                  <a:cubicBezTo>
                    <a:pt x="1545" y="189"/>
                    <a:pt x="1564" y="182"/>
                    <a:pt x="1564" y="182"/>
                  </a:cubicBezTo>
                  <a:cubicBezTo>
                    <a:pt x="1581" y="157"/>
                    <a:pt x="1591" y="123"/>
                    <a:pt x="1618" y="109"/>
                  </a:cubicBezTo>
                  <a:cubicBezTo>
                    <a:pt x="1665" y="85"/>
                    <a:pt x="1713" y="87"/>
                    <a:pt x="1765" y="82"/>
                  </a:cubicBezTo>
                  <a:cubicBezTo>
                    <a:pt x="1821" y="101"/>
                    <a:pt x="1859" y="125"/>
                    <a:pt x="1920" y="137"/>
                  </a:cubicBezTo>
                  <a:cubicBezTo>
                    <a:pt x="1929" y="134"/>
                    <a:pt x="1966" y="123"/>
                    <a:pt x="1975" y="118"/>
                  </a:cubicBezTo>
                  <a:cubicBezTo>
                    <a:pt x="2004" y="103"/>
                    <a:pt x="2016" y="84"/>
                    <a:pt x="2048" y="73"/>
                  </a:cubicBezTo>
                  <a:cubicBezTo>
                    <a:pt x="2086" y="33"/>
                    <a:pt x="2127" y="42"/>
                    <a:pt x="2185" y="36"/>
                  </a:cubicBezTo>
                  <a:cubicBezTo>
                    <a:pt x="2251" y="49"/>
                    <a:pt x="2312" y="75"/>
                    <a:pt x="2377" y="91"/>
                  </a:cubicBezTo>
                  <a:cubicBezTo>
                    <a:pt x="2431" y="85"/>
                    <a:pt x="2501" y="80"/>
                    <a:pt x="2551" y="54"/>
                  </a:cubicBezTo>
                  <a:cubicBezTo>
                    <a:pt x="2561" y="49"/>
                    <a:pt x="2568" y="40"/>
                    <a:pt x="2578" y="36"/>
                  </a:cubicBezTo>
                  <a:cubicBezTo>
                    <a:pt x="2596" y="28"/>
                    <a:pt x="2633" y="18"/>
                    <a:pt x="2633" y="18"/>
                  </a:cubicBezTo>
                  <a:cubicBezTo>
                    <a:pt x="2685" y="21"/>
                    <a:pt x="2737" y="20"/>
                    <a:pt x="2789" y="27"/>
                  </a:cubicBezTo>
                  <a:cubicBezTo>
                    <a:pt x="2808" y="29"/>
                    <a:pt x="2844" y="45"/>
                    <a:pt x="2844" y="45"/>
                  </a:cubicBezTo>
                  <a:cubicBezTo>
                    <a:pt x="2880" y="83"/>
                    <a:pt x="2942" y="53"/>
                    <a:pt x="2990" y="45"/>
                  </a:cubicBezTo>
                  <a:cubicBezTo>
                    <a:pt x="3051" y="25"/>
                    <a:pt x="3101" y="9"/>
                    <a:pt x="3164" y="0"/>
                  </a:cubicBezTo>
                  <a:cubicBezTo>
                    <a:pt x="3297" y="27"/>
                    <a:pt x="3270" y="27"/>
                    <a:pt x="3447" y="36"/>
                  </a:cubicBezTo>
                  <a:cubicBezTo>
                    <a:pt x="3484" y="48"/>
                    <a:pt x="3520" y="61"/>
                    <a:pt x="3557" y="73"/>
                  </a:cubicBezTo>
                  <a:cubicBezTo>
                    <a:pt x="3785" y="63"/>
                    <a:pt x="3697" y="64"/>
                    <a:pt x="3822" y="64"/>
                  </a:cubicBezTo>
                </a:path>
              </a:pathLst>
            </a:custGeom>
            <a:noFill/>
            <a:ln w="38100" cmpd="sng">
              <a:solidFill>
                <a:srgbClr val="88FCC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41007" name="Text Box 53"/>
          <p:cNvSpPr txBox="1">
            <a:spLocks noChangeArrowheads="1"/>
          </p:cNvSpPr>
          <p:nvPr/>
        </p:nvSpPr>
        <p:spPr bwMode="auto">
          <a:xfrm>
            <a:off x="4044950" y="6461125"/>
            <a:ext cx="11826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Arial Narrow" pitchFamily="34" charset="0"/>
              </a:rPr>
              <a:t>Patient Age</a:t>
            </a:r>
          </a:p>
        </p:txBody>
      </p:sp>
      <p:sp>
        <p:nvSpPr>
          <p:cNvPr id="41008" name="Line 54"/>
          <p:cNvSpPr>
            <a:spLocks noChangeShapeType="1"/>
          </p:cNvSpPr>
          <p:nvPr/>
        </p:nvSpPr>
        <p:spPr bwMode="auto">
          <a:xfrm>
            <a:off x="7791450" y="61436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1" name="Text Box 55"/>
          <p:cNvSpPr txBox="1">
            <a:spLocks noChangeArrowheads="1"/>
          </p:cNvSpPr>
          <p:nvPr/>
        </p:nvSpPr>
        <p:spPr bwMode="auto">
          <a:xfrm>
            <a:off x="7162800" y="3200400"/>
            <a:ext cx="1981200"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a:t>Reduction </a:t>
            </a:r>
            <a:br>
              <a:rPr lang="en-US" altLang="en-US"/>
            </a:br>
            <a:r>
              <a:rPr lang="en-US" altLang="en-US"/>
              <a:t>of both </a:t>
            </a:r>
            <a:br>
              <a:rPr lang="en-US" altLang="en-US"/>
            </a:br>
            <a:r>
              <a:rPr lang="en-US" altLang="en-US"/>
              <a:t>micro- and macro-</a:t>
            </a:r>
          </a:p>
          <a:p>
            <a:pPr algn="r"/>
            <a:r>
              <a:rPr lang="en-US" altLang="en-US"/>
              <a:t>vascular </a:t>
            </a:r>
          </a:p>
          <a:p>
            <a:pPr algn="r"/>
            <a:r>
              <a:rPr lang="en-US" altLang="en-US"/>
              <a:t>event </a:t>
            </a:r>
            <a:br>
              <a:rPr lang="en-US" altLang="en-US"/>
            </a:br>
            <a:r>
              <a:rPr lang="en-US" altLang="en-US"/>
              <a:t>rates </a:t>
            </a:r>
            <a:br>
              <a:rPr lang="en-US" altLang="en-US"/>
            </a:br>
            <a:r>
              <a:rPr lang="en-US" altLang="en-US"/>
              <a:t>…by 75%!</a:t>
            </a:r>
            <a:endParaRPr lang="en-US" altLang="en-US">
              <a:latin typeface="Arial Narrow" pitchFamily="34" charset="0"/>
            </a:endParaRPr>
          </a:p>
        </p:txBody>
      </p:sp>
      <p:sp>
        <p:nvSpPr>
          <p:cNvPr id="41010" name="AutoShape 56"/>
          <p:cNvSpPr>
            <a:spLocks/>
          </p:cNvSpPr>
          <p:nvPr/>
        </p:nvSpPr>
        <p:spPr bwMode="auto">
          <a:xfrm>
            <a:off x="7450138" y="3048000"/>
            <a:ext cx="271462" cy="2971800"/>
          </a:xfrm>
          <a:prstGeom prst="rightBrace">
            <a:avLst>
              <a:gd name="adj1" fmla="val 91228"/>
              <a:gd name="adj2" fmla="val 50000"/>
            </a:avLst>
          </a:prstGeom>
          <a:noFill/>
          <a:ln w="31750">
            <a:solidFill>
              <a:srgbClr val="FBC93D"/>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11" name="Text Box 57"/>
          <p:cNvSpPr txBox="1">
            <a:spLocks noChangeArrowheads="1"/>
          </p:cNvSpPr>
          <p:nvPr/>
        </p:nvSpPr>
        <p:spPr bwMode="auto">
          <a:xfrm>
            <a:off x="3733800" y="1447800"/>
            <a:ext cx="5410200"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a:t>lGæde P, Vedel P, Larsen N, Jensen GVH</a:t>
            </a:r>
            <a:r>
              <a:rPr lang="en-US" altLang="en-US"/>
              <a:t>, </a:t>
            </a:r>
            <a:r>
              <a:rPr lang="en-US" altLang="en-US" sz="1200"/>
              <a:t>Parving H-H,</a:t>
            </a:r>
            <a:r>
              <a:rPr lang="en-US" altLang="en-US"/>
              <a:t> </a:t>
            </a:r>
            <a:r>
              <a:rPr lang="en-US" altLang="en-US" sz="1200"/>
              <a:t>Pedersen O. Multifactorial intervention and cardiovascular disease in patients with type 2 diabetes. </a:t>
            </a:r>
            <a:r>
              <a:rPr lang="en-US" altLang="en-US" sz="1200" i="1"/>
              <a:t>N Engl J Med</a:t>
            </a:r>
            <a:r>
              <a:rPr lang="en-US" altLang="en-US" sz="1200"/>
              <a:t>. 2003;348:383-393.</a:t>
            </a:r>
            <a:r>
              <a:rPr lang="en-US" altLang="en-US" sz="1400"/>
              <a:t> </a:t>
            </a:r>
          </a:p>
          <a:p>
            <a:pPr algn="ctr" eaLnBrk="1" hangingPunct="1">
              <a:spcBef>
                <a:spcPct val="50000"/>
              </a:spcBef>
            </a:pPr>
            <a:endParaRPr lang="en-US" altLang="en-US" sz="1400"/>
          </a:p>
        </p:txBody>
      </p:sp>
    </p:spTree>
    <p:extLst>
      <p:ext uri="{BB962C8B-B14F-4D97-AF65-F5344CB8AC3E}">
        <p14:creationId xmlns:p14="http://schemas.microsoft.com/office/powerpoint/2010/main" xmlns="" val="42468081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11"/>
                                        </p:tgtEl>
                                        <p:attrNameLst>
                                          <p:attrName>style.visibility</p:attrName>
                                        </p:attrNameLst>
                                      </p:cBhvr>
                                      <p:to>
                                        <p:strVal val="visible"/>
                                      </p:to>
                                    </p:set>
                                    <p:animEffect transition="in" filter="dissolve">
                                      <p:cBhvr>
                                        <p:cTn id="2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4146" name="Picture 2"/>
          <p:cNvPicPr>
            <a:picLocks noGrp="1" noChangeAspect="1" noChangeArrowheads="1"/>
          </p:cNvPicPr>
          <p:nvPr>
            <p:ph idx="1"/>
          </p:nvPr>
        </p:nvPicPr>
        <p:blipFill>
          <a:blip r:embed="rId2"/>
          <a:srcRect/>
          <a:stretch>
            <a:fillRect/>
          </a:stretch>
        </p:blipFill>
        <p:spPr bwMode="auto">
          <a:xfrm>
            <a:off x="1600200" y="337813"/>
            <a:ext cx="4572000" cy="6382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5170" name="Picture 2"/>
          <p:cNvPicPr>
            <a:picLocks noGrp="1" noChangeAspect="1" noChangeArrowheads="1"/>
          </p:cNvPicPr>
          <p:nvPr>
            <p:ph idx="1"/>
          </p:nvPr>
        </p:nvPicPr>
        <p:blipFill>
          <a:blip r:embed="rId2"/>
          <a:srcRect/>
          <a:stretch>
            <a:fillRect/>
          </a:stretch>
        </p:blipFill>
        <p:spPr bwMode="auto">
          <a:xfrm>
            <a:off x="1676400" y="473469"/>
            <a:ext cx="4648200" cy="6240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7030A0"/>
                </a:solidFill>
              </a:rPr>
              <a:t>Case 3</a:t>
            </a:r>
            <a:endParaRPr lang="en-US" dirty="0">
              <a:solidFill>
                <a:srgbClr val="7030A0"/>
              </a:solidFill>
            </a:endParaRPr>
          </a:p>
        </p:txBody>
      </p:sp>
      <p:sp>
        <p:nvSpPr>
          <p:cNvPr id="3" name="Content Placeholder 2"/>
          <p:cNvSpPr>
            <a:spLocks noGrp="1"/>
          </p:cNvSpPr>
          <p:nvPr>
            <p:ph idx="1"/>
          </p:nvPr>
        </p:nvSpPr>
        <p:spPr/>
        <p:txBody>
          <a:bodyPr>
            <a:normAutofit fontScale="92500"/>
          </a:bodyPr>
          <a:lstStyle/>
          <a:p>
            <a:pPr lvl="0">
              <a:buNone/>
            </a:pPr>
            <a:r>
              <a:rPr lang="en-US" sz="3600" b="1" dirty="0" smtClean="0">
                <a:solidFill>
                  <a:prstClr val="black"/>
                </a:solidFill>
              </a:rPr>
              <a:t>What is your recommendation?</a:t>
            </a:r>
          </a:p>
          <a:p>
            <a:pPr marL="514350" lvl="0" indent="-514350">
              <a:buFont typeface="+mj-lt"/>
              <a:buAutoNum type="alphaUcPeriod"/>
            </a:pPr>
            <a:r>
              <a:rPr lang="en-US" dirty="0" err="1" smtClean="0">
                <a:solidFill>
                  <a:srgbClr val="FF0000"/>
                </a:solidFill>
              </a:rPr>
              <a:t>Deacrese</a:t>
            </a:r>
            <a:r>
              <a:rPr lang="en-US" dirty="0" smtClean="0">
                <a:solidFill>
                  <a:srgbClr val="FF0000"/>
                </a:solidFill>
              </a:rPr>
              <a:t> dose </a:t>
            </a:r>
            <a:r>
              <a:rPr lang="en-US" dirty="0" smtClean="0">
                <a:solidFill>
                  <a:prstClr val="black"/>
                </a:solidFill>
              </a:rPr>
              <a:t>of </a:t>
            </a:r>
            <a:r>
              <a:rPr lang="en-US" dirty="0" err="1" smtClean="0"/>
              <a:t>Glibenclamide</a:t>
            </a:r>
            <a:r>
              <a:rPr lang="en-US" dirty="0" smtClean="0"/>
              <a:t> to 10 </a:t>
            </a:r>
            <a:r>
              <a:rPr lang="en-US" dirty="0" smtClean="0">
                <a:solidFill>
                  <a:prstClr val="black"/>
                </a:solidFill>
              </a:rPr>
              <a:t>mg/d </a:t>
            </a:r>
            <a:endParaRPr lang="en-US" dirty="0" smtClean="0">
              <a:solidFill>
                <a:prstClr val="black"/>
              </a:solidFill>
            </a:endParaRPr>
          </a:p>
          <a:p>
            <a:pPr marL="514350" lvl="0" indent="-514350">
              <a:buFont typeface="+mj-lt"/>
              <a:buAutoNum type="alphaUcPeriod"/>
            </a:pPr>
            <a:r>
              <a:rPr lang="en-US" dirty="0" smtClean="0">
                <a:solidFill>
                  <a:prstClr val="black"/>
                </a:solidFill>
              </a:rPr>
              <a:t>Add </a:t>
            </a:r>
            <a:r>
              <a:rPr lang="en-US" dirty="0" smtClean="0">
                <a:solidFill>
                  <a:srgbClr val="FF0000"/>
                </a:solidFill>
              </a:rPr>
              <a:t>Metformin</a:t>
            </a:r>
          </a:p>
          <a:p>
            <a:pPr marL="514350" indent="-514350">
              <a:buFont typeface="+mj-lt"/>
              <a:buAutoNum type="alphaUcPeriod"/>
            </a:pPr>
            <a:r>
              <a:rPr lang="en-US" dirty="0" smtClean="0">
                <a:solidFill>
                  <a:srgbClr val="00B050"/>
                </a:solidFill>
              </a:rPr>
              <a:t>DC of </a:t>
            </a:r>
            <a:r>
              <a:rPr lang="en-US" dirty="0" err="1" smtClean="0">
                <a:solidFill>
                  <a:srgbClr val="00B050"/>
                </a:solidFill>
              </a:rPr>
              <a:t>Glibenclamide</a:t>
            </a:r>
            <a:r>
              <a:rPr lang="en-US" dirty="0" smtClean="0">
                <a:solidFill>
                  <a:srgbClr val="00B050"/>
                </a:solidFill>
              </a:rPr>
              <a:t> </a:t>
            </a:r>
            <a:r>
              <a:rPr lang="en-US" dirty="0" smtClean="0"/>
              <a:t>&amp; Add </a:t>
            </a:r>
            <a:r>
              <a:rPr lang="en-US" dirty="0" smtClean="0">
                <a:solidFill>
                  <a:srgbClr val="FF0000"/>
                </a:solidFill>
              </a:rPr>
              <a:t>Pioglitazone</a:t>
            </a:r>
          </a:p>
          <a:p>
            <a:pPr marL="514350" indent="-514350">
              <a:buFont typeface="+mj-lt"/>
              <a:buAutoNum type="alphaUcPeriod"/>
            </a:pPr>
            <a:r>
              <a:rPr lang="en-US" dirty="0" smtClean="0">
                <a:solidFill>
                  <a:srgbClr val="00B050"/>
                </a:solidFill>
              </a:rPr>
              <a:t>DC of </a:t>
            </a:r>
            <a:r>
              <a:rPr lang="en-US" dirty="0" err="1" smtClean="0">
                <a:solidFill>
                  <a:srgbClr val="00B050"/>
                </a:solidFill>
              </a:rPr>
              <a:t>Glibenclamide</a:t>
            </a:r>
            <a:r>
              <a:rPr lang="en-US" dirty="0" smtClean="0">
                <a:solidFill>
                  <a:srgbClr val="00B050"/>
                </a:solidFill>
              </a:rPr>
              <a:t> </a:t>
            </a:r>
            <a:r>
              <a:rPr lang="en-US" dirty="0" smtClean="0"/>
              <a:t>&amp; </a:t>
            </a:r>
            <a:r>
              <a:rPr lang="en-US" dirty="0" smtClean="0">
                <a:solidFill>
                  <a:prstClr val="black"/>
                </a:solidFill>
              </a:rPr>
              <a:t>Add </a:t>
            </a:r>
            <a:r>
              <a:rPr lang="en-US" dirty="0" smtClean="0">
                <a:solidFill>
                  <a:srgbClr val="FF0000"/>
                </a:solidFill>
              </a:rPr>
              <a:t>Metformin</a:t>
            </a:r>
          </a:p>
          <a:p>
            <a:pPr marL="514350" lvl="0" indent="-514350">
              <a:buFont typeface="+mj-lt"/>
              <a:buAutoNum type="alphaUcPeriod"/>
            </a:pPr>
            <a:r>
              <a:rPr lang="en-US" sz="3000" dirty="0" smtClean="0">
                <a:solidFill>
                  <a:srgbClr val="00B050"/>
                </a:solidFill>
              </a:rPr>
              <a:t>DC of </a:t>
            </a:r>
            <a:r>
              <a:rPr lang="en-US" sz="3000" dirty="0" err="1" smtClean="0">
                <a:solidFill>
                  <a:srgbClr val="00B050"/>
                </a:solidFill>
              </a:rPr>
              <a:t>Glibenclamide</a:t>
            </a:r>
            <a:r>
              <a:rPr lang="en-US" sz="3000" dirty="0" smtClean="0">
                <a:solidFill>
                  <a:srgbClr val="00B050"/>
                </a:solidFill>
              </a:rPr>
              <a:t> </a:t>
            </a:r>
            <a:r>
              <a:rPr lang="en-US" sz="3000" dirty="0" smtClean="0"/>
              <a:t>&amp; Add </a:t>
            </a:r>
            <a:r>
              <a:rPr lang="en-US" sz="3000" dirty="0" smtClean="0"/>
              <a:t>safer SU or </a:t>
            </a:r>
            <a:r>
              <a:rPr lang="en-US" sz="3000" dirty="0" err="1" smtClean="0">
                <a:solidFill>
                  <a:srgbClr val="FF0000"/>
                </a:solidFill>
              </a:rPr>
              <a:t>Repaglinide</a:t>
            </a:r>
            <a:endParaRPr lang="en-US" sz="3000" dirty="0" smtClean="0">
              <a:solidFill>
                <a:srgbClr val="FF0000"/>
              </a:solidFill>
            </a:endParaRPr>
          </a:p>
          <a:p>
            <a:pPr marL="514350" lvl="0" indent="-514350">
              <a:buFont typeface="+mj-lt"/>
              <a:buAutoNum type="alphaUcPeriod"/>
            </a:pPr>
            <a:r>
              <a:rPr lang="en-US" dirty="0" smtClean="0">
                <a:solidFill>
                  <a:srgbClr val="00B050"/>
                </a:solidFill>
              </a:rPr>
              <a:t>DC of </a:t>
            </a:r>
            <a:r>
              <a:rPr lang="en-US" dirty="0" err="1" smtClean="0">
                <a:solidFill>
                  <a:srgbClr val="00B050"/>
                </a:solidFill>
              </a:rPr>
              <a:t>Glibenclamide</a:t>
            </a:r>
            <a:r>
              <a:rPr lang="en-US" dirty="0" smtClean="0">
                <a:solidFill>
                  <a:srgbClr val="00B050"/>
                </a:solidFill>
              </a:rPr>
              <a:t> </a:t>
            </a:r>
            <a:r>
              <a:rPr lang="en-US" dirty="0" smtClean="0"/>
              <a:t>&amp; </a:t>
            </a:r>
            <a:r>
              <a:rPr lang="en-US" dirty="0" smtClean="0">
                <a:solidFill>
                  <a:prstClr val="black"/>
                </a:solidFill>
              </a:rPr>
              <a:t>Add </a:t>
            </a:r>
            <a:r>
              <a:rPr lang="en-US" dirty="0" err="1" smtClean="0">
                <a:solidFill>
                  <a:srgbClr val="FF0000"/>
                </a:solidFill>
              </a:rPr>
              <a:t>Sitagliptin</a:t>
            </a:r>
            <a:endParaRPr lang="en-US" dirty="0" smtClean="0">
              <a:solidFill>
                <a:srgbClr val="FF0000"/>
              </a:solidFill>
            </a:endParaRPr>
          </a:p>
          <a:p>
            <a:pPr marL="514350" lvl="0" indent="-514350">
              <a:buFont typeface="+mj-lt"/>
              <a:buAutoNum type="alphaUcPeriod"/>
            </a:pPr>
            <a:r>
              <a:rPr lang="en-US" dirty="0" smtClean="0">
                <a:solidFill>
                  <a:srgbClr val="00B050"/>
                </a:solidFill>
              </a:rPr>
              <a:t>DC of </a:t>
            </a:r>
            <a:r>
              <a:rPr lang="en-US" dirty="0" err="1" smtClean="0">
                <a:solidFill>
                  <a:srgbClr val="00B050"/>
                </a:solidFill>
              </a:rPr>
              <a:t>Glibenclamide</a:t>
            </a:r>
            <a:r>
              <a:rPr lang="en-US" dirty="0" smtClean="0">
                <a:solidFill>
                  <a:srgbClr val="00B050"/>
                </a:solidFill>
              </a:rPr>
              <a:t> </a:t>
            </a:r>
            <a:r>
              <a:rPr lang="en-US" dirty="0" smtClean="0"/>
              <a:t>&amp; </a:t>
            </a:r>
            <a:r>
              <a:rPr lang="en-US" dirty="0" smtClean="0">
                <a:solidFill>
                  <a:prstClr val="black"/>
                </a:solidFill>
              </a:rPr>
              <a:t>Add </a:t>
            </a:r>
            <a:r>
              <a:rPr lang="en-US" dirty="0" smtClean="0">
                <a:solidFill>
                  <a:srgbClr val="FF0000"/>
                </a:solidFill>
              </a:rPr>
              <a:t>Basal Insulin</a:t>
            </a:r>
          </a:p>
        </p:txBody>
      </p:sp>
      <p:sp>
        <p:nvSpPr>
          <p:cNvPr id="4" name="Rectangle 3"/>
          <p:cNvSpPr/>
          <p:nvPr/>
        </p:nvSpPr>
        <p:spPr>
          <a:xfrm>
            <a:off x="6429388" y="642918"/>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غلام. ر</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276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7030A0"/>
                </a:solidFill>
              </a:rPr>
              <a:t>Renal failure &amp; Metformin</a:t>
            </a:r>
            <a:endParaRPr lang="en-US" dirty="0">
              <a:solidFill>
                <a:srgbClr val="7030A0"/>
              </a:solidFill>
            </a:endParaRPr>
          </a:p>
        </p:txBody>
      </p:sp>
      <p:sp>
        <p:nvSpPr>
          <p:cNvPr id="8" name="Content Placeholder 7"/>
          <p:cNvSpPr>
            <a:spLocks noGrp="1"/>
          </p:cNvSpPr>
          <p:nvPr>
            <p:ph idx="1"/>
          </p:nvPr>
        </p:nvSpPr>
        <p:spPr/>
        <p:txBody>
          <a:bodyPr>
            <a:normAutofit/>
          </a:bodyPr>
          <a:lstStyle/>
          <a:p>
            <a:r>
              <a:rPr lang="en-US" sz="2800" dirty="0" smtClean="0"/>
              <a:t>Many </a:t>
            </a:r>
            <a:r>
              <a:rPr lang="en-US" sz="2800" dirty="0" err="1" smtClean="0"/>
              <a:t>diabetologists</a:t>
            </a:r>
            <a:r>
              <a:rPr lang="en-US" sz="2800" dirty="0" smtClean="0"/>
              <a:t> as well as practitioners are </a:t>
            </a:r>
            <a:r>
              <a:rPr lang="en-US" sz="2800" dirty="0" smtClean="0">
                <a:solidFill>
                  <a:srgbClr val="FF0000"/>
                </a:solidFill>
              </a:rPr>
              <a:t>fear</a:t>
            </a:r>
            <a:r>
              <a:rPr lang="en-US" sz="2800" dirty="0" smtClean="0"/>
              <a:t> to use metformin in patients with renal problems even if they have </a:t>
            </a:r>
            <a:r>
              <a:rPr lang="en-US" sz="2800" b="1" u="sng" dirty="0" smtClean="0">
                <a:solidFill>
                  <a:srgbClr val="0070C0"/>
                </a:solidFill>
              </a:rPr>
              <a:t>only</a:t>
            </a:r>
            <a:r>
              <a:rPr lang="en-US" sz="2800" dirty="0" smtClean="0"/>
              <a:t> </a:t>
            </a:r>
            <a:r>
              <a:rPr lang="en-US" sz="2800" dirty="0" err="1" smtClean="0">
                <a:solidFill>
                  <a:srgbClr val="0070C0"/>
                </a:solidFill>
              </a:rPr>
              <a:t>albuminuria</a:t>
            </a:r>
            <a:r>
              <a:rPr lang="en-US" sz="2800" dirty="0" smtClean="0"/>
              <a:t>.</a:t>
            </a:r>
          </a:p>
          <a:p>
            <a:r>
              <a:rPr lang="en-US" sz="2800" dirty="0" smtClean="0"/>
              <a:t>Nevertheless, analysis of data from may trials from </a:t>
            </a:r>
            <a:r>
              <a:rPr lang="en-US" sz="2800" dirty="0" smtClean="0">
                <a:solidFill>
                  <a:srgbClr val="00B050"/>
                </a:solidFill>
              </a:rPr>
              <a:t>Cochrane Database systematic review in </a:t>
            </a:r>
            <a:r>
              <a:rPr lang="en-US" sz="2800" u="sng" dirty="0" smtClean="0">
                <a:solidFill>
                  <a:srgbClr val="00B050"/>
                </a:solidFill>
              </a:rPr>
              <a:t>2010</a:t>
            </a:r>
            <a:r>
              <a:rPr lang="en-US" sz="2800" dirty="0" smtClean="0"/>
              <a:t>, showed </a:t>
            </a:r>
            <a:r>
              <a:rPr lang="en-US" sz="2800" b="1" u="sng" dirty="0" smtClean="0">
                <a:solidFill>
                  <a:srgbClr val="FF0000"/>
                </a:solidFill>
              </a:rPr>
              <a:t>no cases </a:t>
            </a:r>
            <a:r>
              <a:rPr lang="en-US" sz="2800" dirty="0" smtClean="0"/>
              <a:t>of </a:t>
            </a:r>
            <a:r>
              <a:rPr lang="en-US" sz="2800" dirty="0" smtClean="0">
                <a:solidFill>
                  <a:srgbClr val="0070C0"/>
                </a:solidFill>
              </a:rPr>
              <a:t>lactic acidosis</a:t>
            </a:r>
            <a:r>
              <a:rPr lang="en-US" sz="2800" dirty="0" smtClean="0"/>
              <a:t> in </a:t>
            </a:r>
            <a:r>
              <a:rPr lang="en-US" sz="4000" b="1" u="sng" dirty="0" smtClean="0">
                <a:solidFill>
                  <a:srgbClr val="FF0000"/>
                </a:solidFill>
              </a:rPr>
              <a:t>70490</a:t>
            </a:r>
            <a:r>
              <a:rPr lang="en-US" sz="2800" dirty="0" smtClean="0"/>
              <a:t> patient-years of metformin.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smtClean="0">
                <a:solidFill>
                  <a:srgbClr val="7030A0"/>
                </a:solidFill>
              </a:rPr>
              <a:t>Renal failure &amp; Metformin</a:t>
            </a:r>
            <a:endParaRPr lang="en-US" sz="4800" b="1" dirty="0">
              <a:solidFill>
                <a:srgbClr val="7030A0"/>
              </a:solidFill>
            </a:endParaRPr>
          </a:p>
        </p:txBody>
      </p:sp>
      <p:sp>
        <p:nvSpPr>
          <p:cNvPr id="8" name="Content Placeholder 7"/>
          <p:cNvSpPr>
            <a:spLocks noGrp="1"/>
          </p:cNvSpPr>
          <p:nvPr>
            <p:ph idx="1"/>
          </p:nvPr>
        </p:nvSpPr>
        <p:spPr/>
        <p:txBody>
          <a:bodyPr>
            <a:normAutofit/>
          </a:bodyPr>
          <a:lstStyle/>
          <a:p>
            <a:pPr>
              <a:lnSpc>
                <a:spcPct val="150000"/>
              </a:lnSpc>
            </a:pPr>
            <a:r>
              <a:rPr lang="en-US" sz="4000" dirty="0" smtClean="0"/>
              <a:t>Kidney function be assessed using </a:t>
            </a:r>
            <a:r>
              <a:rPr lang="en-US" sz="4000" b="1" u="sng" dirty="0" smtClean="0">
                <a:solidFill>
                  <a:srgbClr val="FF0000"/>
                </a:solidFill>
              </a:rPr>
              <a:t>(</a:t>
            </a:r>
            <a:r>
              <a:rPr lang="en-US" sz="4000" b="1" u="sng" dirty="0" err="1" smtClean="0">
                <a:solidFill>
                  <a:srgbClr val="FF0000"/>
                </a:solidFill>
              </a:rPr>
              <a:t>eGFR</a:t>
            </a:r>
            <a:r>
              <a:rPr lang="en-US" sz="4000" b="1" u="sng" dirty="0" smtClean="0">
                <a:solidFill>
                  <a:srgbClr val="FF0000"/>
                </a:solidFill>
              </a:rPr>
              <a:t>)</a:t>
            </a:r>
            <a:r>
              <a:rPr lang="en-US" sz="4000" dirty="0" smtClean="0"/>
              <a:t> instead of blood </a:t>
            </a:r>
            <a:r>
              <a:rPr lang="en-US" sz="4000" b="1" dirty="0" smtClean="0">
                <a:solidFill>
                  <a:srgbClr val="00B050"/>
                </a:solidFill>
              </a:rPr>
              <a:t>creatinine</a:t>
            </a:r>
            <a:r>
              <a:rPr lang="en-US" sz="4000" dirty="0" smtClean="0"/>
              <a:t> concentration.</a:t>
            </a:r>
            <a:endParaRPr lang="en-US" sz="3600" dirty="0" smtClean="0"/>
          </a:p>
          <a:p>
            <a:pPr>
              <a:lnSpc>
                <a:spcPct val="150000"/>
              </a:lnSpc>
            </a:pPr>
            <a:r>
              <a:rPr lang="en-US" sz="3600" b="1" u="sng" dirty="0" smtClean="0">
                <a:solidFill>
                  <a:srgbClr val="FF0000"/>
                </a:solidFill>
              </a:rPr>
              <a:t>Metformin</a:t>
            </a:r>
            <a:r>
              <a:rPr lang="en-US" sz="3600" dirty="0" smtClean="0"/>
              <a:t> may be safely used in patients with </a:t>
            </a:r>
            <a:r>
              <a:rPr lang="en-US" sz="3600" b="1" dirty="0" err="1" smtClean="0">
                <a:solidFill>
                  <a:srgbClr val="FF0000"/>
                </a:solidFill>
              </a:rPr>
              <a:t>eGFR</a:t>
            </a:r>
            <a:r>
              <a:rPr lang="en-US" sz="3600" b="1" dirty="0" smtClean="0">
                <a:solidFill>
                  <a:srgbClr val="FF0000"/>
                </a:solidFill>
              </a:rPr>
              <a:t> ≥30 </a:t>
            </a:r>
            <a:r>
              <a:rPr lang="en-US" sz="2400" dirty="0" err="1" smtClean="0"/>
              <a:t>mL</a:t>
            </a:r>
            <a:r>
              <a:rPr lang="en-US" sz="2400" dirty="0" smtClean="0"/>
              <a:t>/min/1.73 m2.</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a:t>
            </a:r>
            <a:r>
              <a:rPr lang="en-US" b="1" dirty="0" err="1" smtClean="0">
                <a:solidFill>
                  <a:srgbClr val="7030A0"/>
                </a:solidFill>
              </a:rPr>
              <a:t>Glibenclamide</a:t>
            </a:r>
            <a:endParaRPr lang="en-US" b="1" dirty="0">
              <a:solidFill>
                <a:srgbClr val="7030A0"/>
              </a:solidFill>
            </a:endParaRPr>
          </a:p>
        </p:txBody>
      </p:sp>
      <p:sp>
        <p:nvSpPr>
          <p:cNvPr id="3" name="Content Placeholder 2"/>
          <p:cNvSpPr>
            <a:spLocks noGrp="1"/>
          </p:cNvSpPr>
          <p:nvPr>
            <p:ph idx="1"/>
          </p:nvPr>
        </p:nvSpPr>
        <p:spPr/>
        <p:txBody>
          <a:bodyPr>
            <a:normAutofit/>
          </a:bodyPr>
          <a:lstStyle/>
          <a:p>
            <a:r>
              <a:rPr lang="en-US" sz="3600" b="1" u="sng" dirty="0" err="1" smtClean="0">
                <a:solidFill>
                  <a:srgbClr val="FF0000"/>
                </a:solidFill>
              </a:rPr>
              <a:t>Glibenclamide</a:t>
            </a:r>
            <a:r>
              <a:rPr lang="en-US" sz="3600" dirty="0" smtClean="0"/>
              <a:t> (</a:t>
            </a:r>
            <a:r>
              <a:rPr lang="en-US" sz="3600" dirty="0" err="1" smtClean="0"/>
              <a:t>glyburide</a:t>
            </a:r>
            <a:r>
              <a:rPr lang="en-US" sz="3600" dirty="0" smtClean="0"/>
              <a:t>) is </a:t>
            </a:r>
            <a:r>
              <a:rPr lang="en-US" sz="3600" dirty="0" smtClean="0">
                <a:solidFill>
                  <a:srgbClr val="0070C0"/>
                </a:solidFill>
              </a:rPr>
              <a:t>metabolized</a:t>
            </a:r>
            <a:r>
              <a:rPr lang="en-US" sz="3600" dirty="0" smtClean="0"/>
              <a:t> in the liver and </a:t>
            </a:r>
            <a:r>
              <a:rPr lang="en-US" sz="3600" dirty="0" smtClean="0">
                <a:solidFill>
                  <a:srgbClr val="0070C0"/>
                </a:solidFill>
              </a:rPr>
              <a:t>excreted</a:t>
            </a:r>
            <a:r>
              <a:rPr lang="en-US" sz="3600" dirty="0" smtClean="0"/>
              <a:t> by the kidneys equally and intestine.</a:t>
            </a:r>
          </a:p>
          <a:p>
            <a:r>
              <a:rPr lang="en-US" sz="3600" dirty="0" smtClean="0">
                <a:solidFill>
                  <a:srgbClr val="FF0000"/>
                </a:solidFill>
              </a:rPr>
              <a:t>Hypoglycemia</a:t>
            </a:r>
            <a:r>
              <a:rPr lang="en-US" sz="3600" dirty="0" smtClean="0"/>
              <a:t> may be serious and lasting </a:t>
            </a:r>
            <a:r>
              <a:rPr lang="en-US" sz="3600" dirty="0" smtClean="0">
                <a:solidFill>
                  <a:srgbClr val="0070C0"/>
                </a:solidFill>
              </a:rPr>
              <a:t>more than 24 h in CKD.</a:t>
            </a:r>
          </a:p>
          <a:p>
            <a:r>
              <a:rPr lang="en-US" sz="3600" dirty="0" smtClean="0"/>
              <a:t>The drug is contraindicated in </a:t>
            </a:r>
            <a:r>
              <a:rPr lang="en-US" sz="3600" dirty="0" err="1" smtClean="0">
                <a:solidFill>
                  <a:srgbClr val="FF0000"/>
                </a:solidFill>
              </a:rPr>
              <a:t>eGFR</a:t>
            </a:r>
            <a:r>
              <a:rPr lang="en-US" sz="3600" dirty="0" smtClean="0">
                <a:solidFill>
                  <a:srgbClr val="FF0000"/>
                </a:solidFill>
              </a:rPr>
              <a:t> &lt; 60 </a:t>
            </a:r>
            <a:r>
              <a:rPr lang="en-US" sz="3600" dirty="0" err="1" smtClean="0">
                <a:solidFill>
                  <a:srgbClr val="FF0000"/>
                </a:solidFill>
              </a:rPr>
              <a:t>mL</a:t>
            </a:r>
            <a:r>
              <a:rPr lang="en-US" sz="3600" dirty="0" smtClean="0">
                <a:solidFill>
                  <a:srgbClr val="FF0000"/>
                </a:solidFill>
              </a:rPr>
              <a:t>/min.</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a:t>
            </a:r>
            <a:r>
              <a:rPr lang="en-US" b="1" dirty="0" err="1" smtClean="0">
                <a:solidFill>
                  <a:srgbClr val="7030A0"/>
                </a:solidFill>
              </a:rPr>
              <a:t>Gliclazide</a:t>
            </a:r>
            <a:endParaRPr lang="en-US" b="1" dirty="0">
              <a:solidFill>
                <a:srgbClr val="7030A0"/>
              </a:solidFill>
            </a:endParaRPr>
          </a:p>
        </p:txBody>
      </p:sp>
      <p:sp>
        <p:nvSpPr>
          <p:cNvPr id="3" name="Content Placeholder 2"/>
          <p:cNvSpPr>
            <a:spLocks noGrp="1"/>
          </p:cNvSpPr>
          <p:nvPr>
            <p:ph idx="1"/>
          </p:nvPr>
        </p:nvSpPr>
        <p:spPr/>
        <p:txBody>
          <a:bodyPr>
            <a:normAutofit/>
          </a:bodyPr>
          <a:lstStyle/>
          <a:p>
            <a:r>
              <a:rPr lang="en-US" sz="3600" b="1" u="sng" dirty="0" err="1" smtClean="0">
                <a:solidFill>
                  <a:srgbClr val="FF0000"/>
                </a:solidFill>
              </a:rPr>
              <a:t>Gliclazide</a:t>
            </a:r>
            <a:r>
              <a:rPr lang="en-US" sz="3600" dirty="0" smtClean="0"/>
              <a:t> is </a:t>
            </a:r>
            <a:r>
              <a:rPr lang="en-US" sz="3600" dirty="0" smtClean="0">
                <a:solidFill>
                  <a:srgbClr val="0070C0"/>
                </a:solidFill>
              </a:rPr>
              <a:t>metabolized</a:t>
            </a:r>
            <a:r>
              <a:rPr lang="en-US" sz="3600" dirty="0" smtClean="0"/>
              <a:t> by the liver to </a:t>
            </a:r>
            <a:r>
              <a:rPr lang="en-US" sz="3600" b="1" u="sng" dirty="0" smtClean="0">
                <a:solidFill>
                  <a:srgbClr val="00B050"/>
                </a:solidFill>
              </a:rPr>
              <a:t>inactive</a:t>
            </a:r>
            <a:r>
              <a:rPr lang="en-US" sz="3600" dirty="0" smtClean="0"/>
              <a:t> metabolites that are </a:t>
            </a:r>
            <a:r>
              <a:rPr lang="en-US" sz="3600" dirty="0" smtClean="0">
                <a:solidFill>
                  <a:srgbClr val="0070C0"/>
                </a:solidFill>
              </a:rPr>
              <a:t>eliminated</a:t>
            </a:r>
            <a:r>
              <a:rPr lang="en-US" sz="3600" dirty="0" smtClean="0"/>
              <a:t> in the urine. </a:t>
            </a:r>
          </a:p>
          <a:p>
            <a:r>
              <a:rPr lang="en-US" sz="3600" dirty="0" smtClean="0"/>
              <a:t>Thus, </a:t>
            </a:r>
            <a:r>
              <a:rPr lang="en-US" sz="3600" dirty="0" err="1" smtClean="0"/>
              <a:t>gliclazide</a:t>
            </a:r>
            <a:r>
              <a:rPr lang="en-US" sz="3600" dirty="0" smtClean="0"/>
              <a:t> causes </a:t>
            </a:r>
            <a:r>
              <a:rPr lang="en-US" sz="3600" u="sng" dirty="0" smtClean="0">
                <a:solidFill>
                  <a:srgbClr val="00B050"/>
                </a:solidFill>
              </a:rPr>
              <a:t>less hypoglycemia </a:t>
            </a:r>
            <a:r>
              <a:rPr lang="en-US" sz="3600" dirty="0" smtClean="0"/>
              <a:t>than other </a:t>
            </a:r>
            <a:r>
              <a:rPr lang="en-US" sz="3600" dirty="0" err="1" smtClean="0"/>
              <a:t>sulfonylureas</a:t>
            </a:r>
            <a:r>
              <a:rPr lang="en-US" sz="3600" dirty="0" smtClean="0"/>
              <a:t>.</a:t>
            </a:r>
          </a:p>
          <a:p>
            <a:r>
              <a:rPr lang="en-US" sz="3600" dirty="0" smtClean="0"/>
              <a:t>In </a:t>
            </a:r>
            <a:r>
              <a:rPr lang="en-US" sz="3600" dirty="0" err="1" smtClean="0">
                <a:solidFill>
                  <a:srgbClr val="FF0000"/>
                </a:solidFill>
              </a:rPr>
              <a:t>eGFR</a:t>
            </a:r>
            <a:r>
              <a:rPr lang="en-US" sz="3600" dirty="0" smtClean="0">
                <a:solidFill>
                  <a:srgbClr val="FF0000"/>
                </a:solidFill>
              </a:rPr>
              <a:t> &gt; 30 </a:t>
            </a:r>
            <a:r>
              <a:rPr lang="en-US" sz="3600" dirty="0" err="1" smtClean="0">
                <a:solidFill>
                  <a:srgbClr val="FF0000"/>
                </a:solidFill>
              </a:rPr>
              <a:t>mL</a:t>
            </a:r>
            <a:r>
              <a:rPr lang="en-US" sz="3600" dirty="0" smtClean="0">
                <a:solidFill>
                  <a:srgbClr val="FF0000"/>
                </a:solidFill>
              </a:rPr>
              <a:t>/min </a:t>
            </a:r>
            <a:r>
              <a:rPr lang="en-US" sz="3600" dirty="0" err="1" smtClean="0"/>
              <a:t>gliclazide</a:t>
            </a:r>
            <a:r>
              <a:rPr lang="en-US" sz="3600" dirty="0" smtClean="0"/>
              <a:t> can be used.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solidFill>
                  <a:srgbClr val="7030A0"/>
                </a:solidFill>
              </a:rPr>
              <a:t>Gliclazide</a:t>
            </a:r>
            <a:r>
              <a:rPr lang="en-US" b="1" u="sng" dirty="0" smtClean="0">
                <a:solidFill>
                  <a:srgbClr val="7030A0"/>
                </a:solidFill>
              </a:rPr>
              <a:t> MR</a:t>
            </a:r>
            <a:endParaRPr lang="en-US" dirty="0">
              <a:solidFill>
                <a:srgbClr val="7030A0"/>
              </a:solidFill>
            </a:endParaRPr>
          </a:p>
        </p:txBody>
      </p:sp>
      <p:sp>
        <p:nvSpPr>
          <p:cNvPr id="3" name="Content Placeholder 2"/>
          <p:cNvSpPr>
            <a:spLocks noGrp="1"/>
          </p:cNvSpPr>
          <p:nvPr>
            <p:ph idx="1"/>
          </p:nvPr>
        </p:nvSpPr>
        <p:spPr/>
        <p:txBody>
          <a:bodyPr>
            <a:normAutofit fontScale="70000" lnSpcReduction="20000"/>
          </a:bodyPr>
          <a:lstStyle/>
          <a:p>
            <a:r>
              <a:rPr lang="en-US" dirty="0" smtClean="0"/>
              <a:t>1 tablet of </a:t>
            </a:r>
            <a:r>
              <a:rPr lang="en-US" b="1" u="sng" dirty="0" err="1" smtClean="0">
                <a:solidFill>
                  <a:srgbClr val="FF0000"/>
                </a:solidFill>
              </a:rPr>
              <a:t>Gliclazide</a:t>
            </a:r>
            <a:r>
              <a:rPr lang="en-US" b="1" u="sng" dirty="0" smtClean="0">
                <a:solidFill>
                  <a:srgbClr val="FF0000"/>
                </a:solidFill>
              </a:rPr>
              <a:t> MR 30 mg </a:t>
            </a:r>
            <a:r>
              <a:rPr lang="en-US" dirty="0" smtClean="0"/>
              <a:t>is comparable to 1 tablet of </a:t>
            </a:r>
            <a:r>
              <a:rPr lang="en-US" b="1" dirty="0" err="1" smtClean="0">
                <a:solidFill>
                  <a:srgbClr val="0070C0"/>
                </a:solidFill>
              </a:rPr>
              <a:t>Gliclazide</a:t>
            </a:r>
            <a:r>
              <a:rPr lang="en-US" b="1" dirty="0" smtClean="0">
                <a:solidFill>
                  <a:srgbClr val="0070C0"/>
                </a:solidFill>
              </a:rPr>
              <a:t> 80 mg</a:t>
            </a:r>
            <a:r>
              <a:rPr lang="en-US" dirty="0" smtClean="0"/>
              <a:t> Tablets.</a:t>
            </a:r>
          </a:p>
          <a:p>
            <a:r>
              <a:rPr lang="en-US" dirty="0" smtClean="0"/>
              <a:t>The recommended </a:t>
            </a:r>
            <a:r>
              <a:rPr lang="en-US" b="1" u="sng" dirty="0" smtClean="0">
                <a:solidFill>
                  <a:srgbClr val="00B050"/>
                </a:solidFill>
              </a:rPr>
              <a:t>starting dose </a:t>
            </a:r>
            <a:r>
              <a:rPr lang="en-US" dirty="0" smtClean="0"/>
              <a:t>is </a:t>
            </a:r>
            <a:r>
              <a:rPr lang="en-US" u="sng" dirty="0" smtClean="0">
                <a:solidFill>
                  <a:srgbClr val="0070C0"/>
                </a:solidFill>
              </a:rPr>
              <a:t>30 mg </a:t>
            </a:r>
            <a:r>
              <a:rPr lang="en-US" dirty="0" smtClean="0"/>
              <a:t>daily; taken orally in a single intake </a:t>
            </a:r>
            <a:r>
              <a:rPr lang="en-US" dirty="0" smtClean="0">
                <a:solidFill>
                  <a:srgbClr val="0070C0"/>
                </a:solidFill>
              </a:rPr>
              <a:t>at breakfast time</a:t>
            </a:r>
            <a:r>
              <a:rPr lang="en-US" dirty="0" smtClean="0"/>
              <a:t>.</a:t>
            </a:r>
          </a:p>
          <a:p>
            <a:r>
              <a:rPr lang="en-US" dirty="0" smtClean="0"/>
              <a:t>The </a:t>
            </a:r>
            <a:r>
              <a:rPr lang="en-US" b="1" u="sng" dirty="0" smtClean="0">
                <a:solidFill>
                  <a:srgbClr val="00B050"/>
                </a:solidFill>
              </a:rPr>
              <a:t>maximum</a:t>
            </a:r>
            <a:r>
              <a:rPr lang="en-US" dirty="0" smtClean="0"/>
              <a:t> recommended daily dose is </a:t>
            </a:r>
            <a:r>
              <a:rPr lang="en-US" u="sng" dirty="0" smtClean="0">
                <a:solidFill>
                  <a:srgbClr val="0070C0"/>
                </a:solidFill>
              </a:rPr>
              <a:t>120 mg</a:t>
            </a:r>
            <a:r>
              <a:rPr lang="en-US" dirty="0" smtClean="0"/>
              <a:t>.</a:t>
            </a:r>
          </a:p>
          <a:p>
            <a:r>
              <a:rPr lang="en-US" dirty="0" smtClean="0"/>
              <a:t>The safety and efficacy </a:t>
            </a:r>
            <a:r>
              <a:rPr lang="en-US" b="1" u="sng" dirty="0" smtClean="0">
                <a:solidFill>
                  <a:srgbClr val="00B050"/>
                </a:solidFill>
              </a:rPr>
              <a:t>in children and adolescents </a:t>
            </a:r>
            <a:r>
              <a:rPr lang="en-US" u="sng" dirty="0" smtClean="0">
                <a:solidFill>
                  <a:srgbClr val="0070C0"/>
                </a:solidFill>
              </a:rPr>
              <a:t>have not been established.</a:t>
            </a:r>
          </a:p>
          <a:p>
            <a:r>
              <a:rPr lang="en-US" dirty="0" smtClean="0"/>
              <a:t>There is no or </a:t>
            </a:r>
            <a:r>
              <a:rPr lang="en-US" u="sng" dirty="0" smtClean="0">
                <a:solidFill>
                  <a:srgbClr val="0070C0"/>
                </a:solidFill>
              </a:rPr>
              <a:t>limited</a:t>
            </a:r>
            <a:r>
              <a:rPr lang="en-US" dirty="0" smtClean="0"/>
              <a:t> amount of data (less than 300 pregnancy outcomes) from the use of </a:t>
            </a:r>
            <a:r>
              <a:rPr lang="en-US" dirty="0" err="1" smtClean="0"/>
              <a:t>gliclazide</a:t>
            </a:r>
            <a:r>
              <a:rPr lang="en-US" dirty="0" smtClean="0"/>
              <a:t> in </a:t>
            </a:r>
            <a:r>
              <a:rPr lang="en-US" b="1" u="sng" dirty="0" smtClean="0">
                <a:solidFill>
                  <a:srgbClr val="00B050"/>
                </a:solidFill>
              </a:rPr>
              <a:t>pregnant women</a:t>
            </a:r>
            <a:r>
              <a:rPr lang="en-US" dirty="0" smtClean="0"/>
              <a:t>.</a:t>
            </a:r>
          </a:p>
          <a:p>
            <a:r>
              <a:rPr lang="en-US" dirty="0" smtClean="0"/>
              <a:t>it is preferable to </a:t>
            </a:r>
            <a:r>
              <a:rPr lang="en-US" u="sng" dirty="0" smtClean="0">
                <a:solidFill>
                  <a:srgbClr val="FF0000"/>
                </a:solidFill>
              </a:rPr>
              <a:t>avoid the use of </a:t>
            </a:r>
            <a:r>
              <a:rPr lang="en-US" u="sng" dirty="0" err="1" smtClean="0">
                <a:solidFill>
                  <a:srgbClr val="FF0000"/>
                </a:solidFill>
              </a:rPr>
              <a:t>Gliclazide</a:t>
            </a:r>
            <a:r>
              <a:rPr lang="en-US" u="sng" dirty="0" smtClean="0">
                <a:solidFill>
                  <a:srgbClr val="FF0000"/>
                </a:solidFill>
              </a:rPr>
              <a:t> during pregnancy.</a:t>
            </a:r>
          </a:p>
          <a:p>
            <a:r>
              <a:rPr lang="en-US" u="sng" dirty="0" smtClean="0">
                <a:solidFill>
                  <a:srgbClr val="0070C0"/>
                </a:solidFill>
              </a:rPr>
              <a:t>It is unknown </a:t>
            </a:r>
            <a:r>
              <a:rPr lang="en-US" dirty="0" smtClean="0"/>
              <a:t>whether </a:t>
            </a:r>
            <a:r>
              <a:rPr lang="en-US" dirty="0" err="1" smtClean="0"/>
              <a:t>gliclazide</a:t>
            </a:r>
            <a:r>
              <a:rPr lang="en-US" dirty="0" smtClean="0"/>
              <a:t> or its metabolites are excreted in human </a:t>
            </a:r>
            <a:r>
              <a:rPr lang="en-US" b="1" u="sng" dirty="0" smtClean="0">
                <a:solidFill>
                  <a:srgbClr val="00B050"/>
                </a:solidFill>
              </a:rPr>
              <a:t>milk</a:t>
            </a:r>
            <a:r>
              <a:rPr lang="en-US" dirty="0" smtClean="0"/>
              <a:t>. </a:t>
            </a:r>
          </a:p>
          <a:p>
            <a:r>
              <a:rPr lang="en-US" dirty="0" smtClean="0">
                <a:solidFill>
                  <a:srgbClr val="0070C0"/>
                </a:solidFill>
              </a:rPr>
              <a:t>Given the risk of neonatal </a:t>
            </a:r>
            <a:r>
              <a:rPr lang="en-US" dirty="0" err="1" smtClean="0">
                <a:solidFill>
                  <a:srgbClr val="0070C0"/>
                </a:solidFill>
              </a:rPr>
              <a:t>hypoglycaemia</a:t>
            </a:r>
            <a:r>
              <a:rPr lang="en-US" dirty="0" smtClean="0"/>
              <a:t>, the product is therefore </a:t>
            </a:r>
            <a:r>
              <a:rPr lang="en-US" u="sng" dirty="0" smtClean="0">
                <a:solidFill>
                  <a:srgbClr val="FF0000"/>
                </a:solidFill>
              </a:rPr>
              <a:t>contra-indicated in breast-feeding mothers.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a:t>
            </a:r>
            <a:r>
              <a:rPr lang="en-US" b="1" dirty="0" err="1" smtClean="0">
                <a:solidFill>
                  <a:srgbClr val="7030A0"/>
                </a:solidFill>
              </a:rPr>
              <a:t>Repaglinide</a:t>
            </a:r>
            <a:endParaRPr lang="en-US" b="1" dirty="0">
              <a:solidFill>
                <a:srgbClr val="7030A0"/>
              </a:solidFill>
            </a:endParaRPr>
          </a:p>
        </p:txBody>
      </p:sp>
      <p:sp>
        <p:nvSpPr>
          <p:cNvPr id="3" name="Content Placeholder 2"/>
          <p:cNvSpPr>
            <a:spLocks noGrp="1"/>
          </p:cNvSpPr>
          <p:nvPr>
            <p:ph idx="1"/>
          </p:nvPr>
        </p:nvSpPr>
        <p:spPr/>
        <p:txBody>
          <a:bodyPr>
            <a:noAutofit/>
          </a:bodyPr>
          <a:lstStyle/>
          <a:p>
            <a:r>
              <a:rPr lang="en-US" sz="3600" b="1" u="sng" dirty="0" err="1" smtClean="0">
                <a:solidFill>
                  <a:srgbClr val="FF0000"/>
                </a:solidFill>
              </a:rPr>
              <a:t>Repaglinide</a:t>
            </a:r>
            <a:r>
              <a:rPr lang="en-US" sz="3600" dirty="0" smtClean="0"/>
              <a:t> is exclusively metabolized in the </a:t>
            </a:r>
            <a:r>
              <a:rPr lang="en-US" sz="3600" dirty="0" smtClean="0">
                <a:solidFill>
                  <a:srgbClr val="0070C0"/>
                </a:solidFill>
              </a:rPr>
              <a:t>liver</a:t>
            </a:r>
            <a:r>
              <a:rPr lang="en-US" sz="3600" dirty="0" smtClean="0"/>
              <a:t> to </a:t>
            </a:r>
            <a:r>
              <a:rPr lang="en-US" sz="3600" u="sng" dirty="0" smtClean="0">
                <a:solidFill>
                  <a:srgbClr val="0070C0"/>
                </a:solidFill>
              </a:rPr>
              <a:t>inactive</a:t>
            </a:r>
            <a:r>
              <a:rPr lang="en-US" sz="3600" dirty="0" smtClean="0"/>
              <a:t> metabolites and secreted in the bile.</a:t>
            </a:r>
          </a:p>
          <a:p>
            <a:r>
              <a:rPr lang="en-US" sz="3600" dirty="0" err="1" smtClean="0"/>
              <a:t>Repaglinide</a:t>
            </a:r>
            <a:r>
              <a:rPr lang="en-US" sz="3600" dirty="0" smtClean="0"/>
              <a:t> can be used even in CKD stages 4 and 5 </a:t>
            </a:r>
            <a:r>
              <a:rPr lang="en-US" sz="3600" b="1" u="sng" dirty="0" smtClean="0">
                <a:solidFill>
                  <a:srgbClr val="FF0000"/>
                </a:solidFill>
              </a:rPr>
              <a:t>without dose reduction</a:t>
            </a:r>
            <a:r>
              <a:rPr lang="en-US" sz="3600" dirty="0" smtClean="0">
                <a:solidFill>
                  <a:srgbClr val="FF0000"/>
                </a:solidFill>
              </a:rPr>
              <a:t>.</a:t>
            </a:r>
          </a:p>
          <a:p>
            <a:r>
              <a:rPr lang="en-US" sz="3600" dirty="0" smtClean="0"/>
              <a:t>In patients with a </a:t>
            </a:r>
            <a:r>
              <a:rPr lang="en-US" sz="3600" dirty="0" smtClean="0">
                <a:solidFill>
                  <a:srgbClr val="FF0000"/>
                </a:solidFill>
              </a:rPr>
              <a:t>GFR ≤30 </a:t>
            </a:r>
            <a:r>
              <a:rPr lang="en-US" dirty="0" smtClean="0"/>
              <a:t>ml/min/1.73 m2 </a:t>
            </a:r>
            <a:r>
              <a:rPr lang="en-US" sz="3600" b="1" u="sng" dirty="0" smtClean="0">
                <a:solidFill>
                  <a:srgbClr val="00B050"/>
                </a:solidFill>
              </a:rPr>
              <a:t>starting</a:t>
            </a:r>
            <a:r>
              <a:rPr lang="en-US" sz="3600" dirty="0" smtClean="0"/>
              <a:t> with a </a:t>
            </a:r>
            <a:r>
              <a:rPr lang="en-US" sz="3600" u="sng" dirty="0" smtClean="0">
                <a:solidFill>
                  <a:srgbClr val="0070C0"/>
                </a:solidFill>
              </a:rPr>
              <a:t>0.5 mg</a:t>
            </a:r>
            <a:r>
              <a:rPr lang="en-US" sz="3600" dirty="0" smtClean="0"/>
              <a:t> does before each meal and gradually increasing the dose.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2762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Acarbose</a:t>
            </a:r>
            <a:endParaRPr lang="en-US" b="1" dirty="0">
              <a:solidFill>
                <a:srgbClr val="7030A0"/>
              </a:solidFill>
            </a:endParaRPr>
          </a:p>
        </p:txBody>
      </p:sp>
      <p:sp>
        <p:nvSpPr>
          <p:cNvPr id="3" name="Content Placeholder 2"/>
          <p:cNvSpPr>
            <a:spLocks noGrp="1"/>
          </p:cNvSpPr>
          <p:nvPr>
            <p:ph idx="1"/>
          </p:nvPr>
        </p:nvSpPr>
        <p:spPr/>
        <p:txBody>
          <a:bodyPr>
            <a:normAutofit/>
          </a:bodyPr>
          <a:lstStyle/>
          <a:p>
            <a:r>
              <a:rPr lang="en-US" sz="4000" b="1" u="sng" dirty="0" smtClean="0">
                <a:solidFill>
                  <a:srgbClr val="FF0000"/>
                </a:solidFill>
              </a:rPr>
              <a:t>Acarbose</a:t>
            </a:r>
            <a:r>
              <a:rPr lang="en-US" sz="4000" dirty="0" smtClean="0"/>
              <a:t> is </a:t>
            </a:r>
            <a:r>
              <a:rPr lang="en-US" sz="4000" dirty="0" smtClean="0">
                <a:solidFill>
                  <a:srgbClr val="FF0000"/>
                </a:solidFill>
              </a:rPr>
              <a:t>contraindicated</a:t>
            </a:r>
            <a:r>
              <a:rPr lang="en-US" sz="4000" dirty="0" smtClean="0"/>
              <a:t> in </a:t>
            </a:r>
            <a:r>
              <a:rPr lang="en-US" sz="4000" b="1" dirty="0" smtClean="0">
                <a:solidFill>
                  <a:srgbClr val="0070C0"/>
                </a:solidFill>
              </a:rPr>
              <a:t>liver cirrhosis </a:t>
            </a:r>
            <a:r>
              <a:rPr lang="en-US" sz="4000" dirty="0" smtClean="0"/>
              <a:t>and </a:t>
            </a:r>
            <a:r>
              <a:rPr lang="en-US" sz="4000" b="1" dirty="0" smtClean="0">
                <a:solidFill>
                  <a:srgbClr val="0070C0"/>
                </a:solidFill>
              </a:rPr>
              <a:t>IBD</a:t>
            </a:r>
            <a:r>
              <a:rPr lang="en-US" sz="4000" dirty="0" smtClean="0"/>
              <a:t> (inflammatory bowel disease).</a:t>
            </a:r>
          </a:p>
          <a:p>
            <a:r>
              <a:rPr lang="en-US" sz="4000" dirty="0" smtClean="0"/>
              <a:t>The National Kidney Foundation (NKF) advise avoiding </a:t>
            </a:r>
            <a:r>
              <a:rPr lang="en-US" sz="4000" dirty="0" err="1" smtClean="0"/>
              <a:t>acarbose</a:t>
            </a:r>
            <a:r>
              <a:rPr lang="en-US" sz="4000" dirty="0" smtClean="0"/>
              <a:t> if the </a:t>
            </a:r>
            <a:r>
              <a:rPr lang="en-US" sz="4000" dirty="0" smtClean="0">
                <a:solidFill>
                  <a:srgbClr val="FF0000"/>
                </a:solidFill>
              </a:rPr>
              <a:t>GFR &lt;30 </a:t>
            </a:r>
            <a:r>
              <a:rPr lang="en-US" dirty="0" smtClean="0"/>
              <a:t>ml/min/1.73 m2.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GLIPTINES</a:t>
            </a:r>
            <a:endParaRPr lang="en-US" b="1" dirty="0">
              <a:solidFill>
                <a:srgbClr val="7030A0"/>
              </a:solidFill>
            </a:endParaRPr>
          </a:p>
        </p:txBody>
      </p:sp>
      <p:sp>
        <p:nvSpPr>
          <p:cNvPr id="3" name="Content Placeholder 2"/>
          <p:cNvSpPr>
            <a:spLocks noGrp="1"/>
          </p:cNvSpPr>
          <p:nvPr>
            <p:ph idx="1"/>
          </p:nvPr>
        </p:nvSpPr>
        <p:spPr>
          <a:xfrm>
            <a:off x="457200" y="1214423"/>
            <a:ext cx="8229600" cy="5357850"/>
          </a:xfrm>
        </p:spPr>
        <p:txBody>
          <a:bodyPr>
            <a:noAutofit/>
          </a:bodyPr>
          <a:lstStyle/>
          <a:p>
            <a:pPr>
              <a:buFont typeface="Wingdings" pitchFamily="2" charset="2"/>
              <a:buChar char="q"/>
            </a:pPr>
            <a:r>
              <a:rPr lang="en-US" sz="2400" b="1" u="sng" dirty="0" err="1" smtClean="0">
                <a:solidFill>
                  <a:srgbClr val="FF0000"/>
                </a:solidFill>
              </a:rPr>
              <a:t>Sitagliptin</a:t>
            </a:r>
            <a:r>
              <a:rPr lang="en-US" sz="2400" b="1" dirty="0" smtClean="0">
                <a:solidFill>
                  <a:srgbClr val="FF0000"/>
                </a:solidFill>
              </a:rPr>
              <a:t>: </a:t>
            </a:r>
          </a:p>
          <a:p>
            <a:r>
              <a:rPr lang="en-US" sz="2400" dirty="0" smtClean="0">
                <a:solidFill>
                  <a:srgbClr val="0070C0"/>
                </a:solidFill>
              </a:rPr>
              <a:t>100 mg </a:t>
            </a:r>
            <a:r>
              <a:rPr lang="en-US" sz="2400" dirty="0" smtClean="0"/>
              <a:t>daily, </a:t>
            </a:r>
            <a:r>
              <a:rPr lang="en-US" sz="2400" u="sng" dirty="0" smtClean="0">
                <a:solidFill>
                  <a:srgbClr val="0070C0"/>
                </a:solidFill>
              </a:rPr>
              <a:t>regardless</a:t>
            </a:r>
            <a:r>
              <a:rPr lang="en-US" sz="2400" dirty="0" smtClean="0"/>
              <a:t> of food.</a:t>
            </a:r>
          </a:p>
          <a:p>
            <a:r>
              <a:rPr lang="en-US" sz="2400" dirty="0" err="1" smtClean="0"/>
              <a:t>Sitagliptin</a:t>
            </a:r>
            <a:r>
              <a:rPr lang="en-US" sz="2400" dirty="0" smtClean="0"/>
              <a:t> is excreted in the </a:t>
            </a:r>
            <a:r>
              <a:rPr lang="en-US" sz="2400" dirty="0" smtClean="0">
                <a:solidFill>
                  <a:srgbClr val="0070C0"/>
                </a:solidFill>
              </a:rPr>
              <a:t>intact</a:t>
            </a:r>
            <a:r>
              <a:rPr lang="en-US" sz="2400" dirty="0" smtClean="0"/>
              <a:t> form in the </a:t>
            </a:r>
            <a:r>
              <a:rPr lang="en-US" sz="2400" dirty="0" smtClean="0">
                <a:solidFill>
                  <a:srgbClr val="0070C0"/>
                </a:solidFill>
              </a:rPr>
              <a:t>urine</a:t>
            </a:r>
            <a:r>
              <a:rPr lang="en-US" sz="2400" dirty="0" smtClean="0"/>
              <a:t>.</a:t>
            </a:r>
          </a:p>
          <a:p>
            <a:r>
              <a:rPr lang="en-US" sz="2400" dirty="0" smtClean="0"/>
              <a:t>Dose to be reduced to </a:t>
            </a:r>
          </a:p>
          <a:p>
            <a:pPr>
              <a:buNone/>
            </a:pPr>
            <a:r>
              <a:rPr lang="en-US" sz="2400" dirty="0" smtClean="0">
                <a:solidFill>
                  <a:srgbClr val="0070C0"/>
                </a:solidFill>
              </a:rPr>
              <a:t>     50 mg/d </a:t>
            </a:r>
            <a:r>
              <a:rPr lang="en-US" sz="2400" dirty="0" smtClean="0"/>
              <a:t>if </a:t>
            </a:r>
            <a:r>
              <a:rPr lang="en-US" sz="2400" dirty="0" smtClean="0">
                <a:solidFill>
                  <a:srgbClr val="FF0000"/>
                </a:solidFill>
              </a:rPr>
              <a:t>GFR 30-50 </a:t>
            </a:r>
            <a:r>
              <a:rPr lang="en-US" sz="2400" dirty="0" smtClean="0"/>
              <a:t>or </a:t>
            </a:r>
          </a:p>
          <a:p>
            <a:pPr>
              <a:buNone/>
            </a:pPr>
            <a:r>
              <a:rPr lang="en-US" sz="2400" dirty="0" smtClean="0">
                <a:solidFill>
                  <a:srgbClr val="0070C0"/>
                </a:solidFill>
              </a:rPr>
              <a:t>     25 mg/d </a:t>
            </a:r>
            <a:r>
              <a:rPr lang="en-US" sz="2400" dirty="0" smtClean="0"/>
              <a:t>if </a:t>
            </a:r>
            <a:r>
              <a:rPr lang="en-US" sz="2400" dirty="0" smtClean="0">
                <a:solidFill>
                  <a:srgbClr val="FF0000"/>
                </a:solidFill>
              </a:rPr>
              <a:t>GFR &lt;30</a:t>
            </a:r>
            <a:r>
              <a:rPr lang="en-US" sz="2400" dirty="0" smtClean="0"/>
              <a:t>.</a:t>
            </a:r>
          </a:p>
          <a:p>
            <a:pPr>
              <a:buFont typeface="Wingdings" pitchFamily="2" charset="2"/>
              <a:buChar char="q"/>
            </a:pPr>
            <a:r>
              <a:rPr lang="en-US" sz="2400" b="1" u="sng" dirty="0" err="1" smtClean="0">
                <a:solidFill>
                  <a:srgbClr val="FF0000"/>
                </a:solidFill>
              </a:rPr>
              <a:t>Vildagliptin</a:t>
            </a:r>
            <a:r>
              <a:rPr lang="en-US" sz="2400" dirty="0" smtClean="0"/>
              <a:t>:</a:t>
            </a:r>
          </a:p>
          <a:p>
            <a:r>
              <a:rPr lang="en-US" sz="2400" dirty="0" smtClean="0">
                <a:solidFill>
                  <a:srgbClr val="0070C0"/>
                </a:solidFill>
              </a:rPr>
              <a:t>50 mg BID</a:t>
            </a:r>
            <a:r>
              <a:rPr lang="en-US" sz="2400" dirty="0" smtClean="0"/>
              <a:t>, regardless of food.</a:t>
            </a:r>
          </a:p>
          <a:p>
            <a:r>
              <a:rPr lang="en-US" sz="2400" dirty="0" smtClean="0"/>
              <a:t>reduce the daily dose to </a:t>
            </a:r>
          </a:p>
          <a:p>
            <a:pPr>
              <a:buNone/>
            </a:pPr>
            <a:r>
              <a:rPr lang="en-US" sz="2400" dirty="0" smtClean="0"/>
              <a:t>     </a:t>
            </a:r>
            <a:r>
              <a:rPr lang="en-US" sz="2400" dirty="0" smtClean="0">
                <a:solidFill>
                  <a:srgbClr val="0070C0"/>
                </a:solidFill>
              </a:rPr>
              <a:t>50 mg/d </a:t>
            </a:r>
            <a:r>
              <a:rPr lang="en-US" sz="2400" dirty="0" smtClean="0"/>
              <a:t>if </a:t>
            </a:r>
            <a:r>
              <a:rPr lang="en-US" sz="2400" dirty="0" smtClean="0">
                <a:solidFill>
                  <a:srgbClr val="FF0000"/>
                </a:solidFill>
              </a:rPr>
              <a:t>GFR &lt;50</a:t>
            </a:r>
            <a:r>
              <a:rPr lang="en-US" sz="2400" dirty="0" smtClean="0"/>
              <a:t>.</a:t>
            </a:r>
          </a:p>
          <a:p>
            <a:r>
              <a:rPr lang="en-US" sz="2400" dirty="0" err="1" smtClean="0"/>
              <a:t>Vildagliptin</a:t>
            </a:r>
            <a:r>
              <a:rPr lang="en-US" sz="2400" dirty="0" smtClean="0"/>
              <a:t> may be associated with an increase in the </a:t>
            </a:r>
            <a:r>
              <a:rPr lang="en-US" sz="2400" u="sng" dirty="0" smtClean="0">
                <a:solidFill>
                  <a:srgbClr val="0070C0"/>
                </a:solidFill>
              </a:rPr>
              <a:t>liver enzymes </a:t>
            </a:r>
            <a:r>
              <a:rPr lang="en-US" sz="2400" dirty="0" smtClean="0"/>
              <a:t>and is </a:t>
            </a:r>
            <a:r>
              <a:rPr lang="en-US" sz="2400" dirty="0" smtClean="0">
                <a:solidFill>
                  <a:srgbClr val="FF0000"/>
                </a:solidFill>
              </a:rPr>
              <a:t>contraindicated in liver impairment.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Pioglitazone </a:t>
            </a:r>
            <a:endParaRPr lang="en-US" b="1" dirty="0">
              <a:solidFill>
                <a:srgbClr val="7030A0"/>
              </a:solidFill>
            </a:endParaRPr>
          </a:p>
        </p:txBody>
      </p:sp>
      <p:sp>
        <p:nvSpPr>
          <p:cNvPr id="3" name="Content Placeholder 2"/>
          <p:cNvSpPr>
            <a:spLocks noGrp="1"/>
          </p:cNvSpPr>
          <p:nvPr>
            <p:ph idx="1"/>
          </p:nvPr>
        </p:nvSpPr>
        <p:spPr>
          <a:xfrm>
            <a:off x="457200" y="1214423"/>
            <a:ext cx="8229600" cy="4911742"/>
          </a:xfrm>
        </p:spPr>
        <p:txBody>
          <a:bodyPr>
            <a:normAutofit fontScale="62500" lnSpcReduction="20000"/>
          </a:bodyPr>
          <a:lstStyle/>
          <a:p>
            <a:r>
              <a:rPr lang="en-US" sz="3400" b="1" u="sng" dirty="0" smtClean="0">
                <a:solidFill>
                  <a:srgbClr val="FF0000"/>
                </a:solidFill>
              </a:rPr>
              <a:t>Pioglitazone</a:t>
            </a:r>
            <a:r>
              <a:rPr lang="en-US" sz="3400" dirty="0" smtClean="0"/>
              <a:t> has only and exclusively </a:t>
            </a:r>
            <a:r>
              <a:rPr lang="en-US" sz="3400" dirty="0" smtClean="0">
                <a:solidFill>
                  <a:srgbClr val="FF0000"/>
                </a:solidFill>
              </a:rPr>
              <a:t>hepatic</a:t>
            </a:r>
            <a:r>
              <a:rPr lang="en-US" sz="3400" dirty="0" smtClean="0"/>
              <a:t> metabolism; This class should be </a:t>
            </a:r>
            <a:r>
              <a:rPr lang="en-US" sz="3400" dirty="0" smtClean="0">
                <a:solidFill>
                  <a:srgbClr val="FF0000"/>
                </a:solidFill>
              </a:rPr>
              <a:t>avoided</a:t>
            </a:r>
            <a:r>
              <a:rPr lang="en-US" sz="3400" dirty="0" smtClean="0"/>
              <a:t> in the presence of </a:t>
            </a:r>
            <a:r>
              <a:rPr lang="en-US" sz="3400" u="sng" dirty="0" smtClean="0">
                <a:solidFill>
                  <a:srgbClr val="0070C0"/>
                </a:solidFill>
              </a:rPr>
              <a:t>heart failure </a:t>
            </a:r>
            <a:r>
              <a:rPr lang="en-US" sz="3400" dirty="0" smtClean="0"/>
              <a:t>and </a:t>
            </a:r>
            <a:r>
              <a:rPr lang="en-US" sz="3400" u="sng" dirty="0" smtClean="0">
                <a:solidFill>
                  <a:srgbClr val="0070C0"/>
                </a:solidFill>
              </a:rPr>
              <a:t>liver disease. </a:t>
            </a:r>
          </a:p>
          <a:p>
            <a:r>
              <a:rPr lang="en-US" sz="3400" dirty="0" smtClean="0"/>
              <a:t>Pioglitazone increases the risk of </a:t>
            </a:r>
            <a:r>
              <a:rPr lang="en-US" sz="3400" b="1" dirty="0" smtClean="0">
                <a:solidFill>
                  <a:srgbClr val="FF0000"/>
                </a:solidFill>
              </a:rPr>
              <a:t>bladder cancer </a:t>
            </a:r>
            <a:r>
              <a:rPr lang="en-US" sz="3400" dirty="0" smtClean="0"/>
              <a:t>and was banned in </a:t>
            </a:r>
            <a:r>
              <a:rPr lang="en-US" sz="3400" u="sng" dirty="0" smtClean="0">
                <a:solidFill>
                  <a:srgbClr val="0070C0"/>
                </a:solidFill>
              </a:rPr>
              <a:t>Japan, India, Australia and Canada.</a:t>
            </a:r>
            <a:r>
              <a:rPr lang="en-US" sz="3400" dirty="0" smtClean="0"/>
              <a:t> </a:t>
            </a:r>
          </a:p>
          <a:p>
            <a:r>
              <a:rPr lang="en-US" sz="3400" dirty="0" smtClean="0"/>
              <a:t>However, a recent study of a </a:t>
            </a:r>
            <a:r>
              <a:rPr lang="en-US" sz="3400" dirty="0" smtClean="0">
                <a:solidFill>
                  <a:srgbClr val="00B050"/>
                </a:solidFill>
              </a:rPr>
              <a:t>large cohort </a:t>
            </a:r>
            <a:r>
              <a:rPr lang="en-US" sz="3400" dirty="0" smtClean="0"/>
              <a:t>failed to demonstrate a significant association between </a:t>
            </a:r>
            <a:r>
              <a:rPr lang="en-US" sz="3400" dirty="0" err="1" smtClean="0"/>
              <a:t>pioglitazone</a:t>
            </a:r>
            <a:r>
              <a:rPr lang="en-US" sz="3400" dirty="0" smtClean="0"/>
              <a:t> use and the risk of bladder cancer.</a:t>
            </a:r>
          </a:p>
          <a:p>
            <a:r>
              <a:rPr lang="en-US" sz="3400" dirty="0" smtClean="0"/>
              <a:t>It does </a:t>
            </a:r>
            <a:r>
              <a:rPr lang="en-US" sz="3400" u="sng" dirty="0" smtClean="0">
                <a:solidFill>
                  <a:srgbClr val="FF0000"/>
                </a:solidFill>
              </a:rPr>
              <a:t>not cause </a:t>
            </a:r>
            <a:r>
              <a:rPr lang="en-US" sz="3400" dirty="0" smtClean="0">
                <a:solidFill>
                  <a:srgbClr val="00B0F0"/>
                </a:solidFill>
              </a:rPr>
              <a:t>hypoglycemia</a:t>
            </a:r>
            <a:r>
              <a:rPr lang="en-US" sz="3400" dirty="0" smtClean="0"/>
              <a:t> and it can be given </a:t>
            </a:r>
            <a:r>
              <a:rPr lang="en-US" sz="3400" u="sng" dirty="0" smtClean="0">
                <a:solidFill>
                  <a:srgbClr val="FF0000"/>
                </a:solidFill>
              </a:rPr>
              <a:t>theoretically without dose adjustment at all stages of CKD. </a:t>
            </a:r>
          </a:p>
          <a:p>
            <a:r>
              <a:rPr lang="en-US" sz="3400" dirty="0" smtClean="0"/>
              <a:t>Pioglitazone is related with </a:t>
            </a:r>
          </a:p>
          <a:p>
            <a:pPr lvl="1">
              <a:buFont typeface="Wingdings" pitchFamily="2" charset="2"/>
              <a:buChar char="Ø"/>
            </a:pPr>
            <a:r>
              <a:rPr lang="en-US" sz="3400" dirty="0" smtClean="0">
                <a:solidFill>
                  <a:srgbClr val="0070C0"/>
                </a:solidFill>
              </a:rPr>
              <a:t>fluid retention</a:t>
            </a:r>
            <a:r>
              <a:rPr lang="en-US" sz="3400" dirty="0" smtClean="0"/>
              <a:t>, </a:t>
            </a:r>
          </a:p>
          <a:p>
            <a:pPr lvl="1">
              <a:buFont typeface="Wingdings" pitchFamily="2" charset="2"/>
              <a:buChar char="Ø"/>
            </a:pPr>
            <a:r>
              <a:rPr lang="en-US" sz="3400" dirty="0" smtClean="0">
                <a:solidFill>
                  <a:srgbClr val="0070C0"/>
                </a:solidFill>
              </a:rPr>
              <a:t>anemia</a:t>
            </a:r>
            <a:r>
              <a:rPr lang="en-US" sz="3400" dirty="0" smtClean="0"/>
              <a:t> and </a:t>
            </a:r>
          </a:p>
          <a:p>
            <a:pPr lvl="1">
              <a:buFont typeface="Wingdings" pitchFamily="2" charset="2"/>
              <a:buChar char="Ø"/>
            </a:pPr>
            <a:r>
              <a:rPr lang="en-US" sz="3400" dirty="0" smtClean="0">
                <a:solidFill>
                  <a:srgbClr val="0070C0"/>
                </a:solidFill>
              </a:rPr>
              <a:t>osteoporosis</a:t>
            </a:r>
            <a:r>
              <a:rPr lang="en-US" sz="3400" dirty="0" smtClean="0"/>
              <a:t>. </a:t>
            </a:r>
          </a:p>
          <a:p>
            <a:r>
              <a:rPr lang="en-US" sz="3400" dirty="0" smtClean="0"/>
              <a:t>These side effects complicate the existing problems with anemia and bone disease in subjects </a:t>
            </a:r>
            <a:r>
              <a:rPr lang="en-US" sz="3400" u="sng" dirty="0" smtClean="0">
                <a:solidFill>
                  <a:srgbClr val="00B050"/>
                </a:solidFill>
              </a:rPr>
              <a:t>with diabetes and CKD</a:t>
            </a:r>
            <a:r>
              <a:rPr lang="en-US" sz="3400"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Renal failure &amp; </a:t>
            </a:r>
            <a:r>
              <a:rPr lang="en-US" b="1" dirty="0" err="1" smtClean="0">
                <a:solidFill>
                  <a:srgbClr val="7030A0"/>
                </a:solidFill>
              </a:rPr>
              <a:t>Liraglutide</a:t>
            </a:r>
            <a:r>
              <a:rPr lang="en-US" b="1" dirty="0" smtClean="0">
                <a:solidFill>
                  <a:srgbClr val="7030A0"/>
                </a:solidFill>
              </a:rPr>
              <a:t> </a:t>
            </a:r>
            <a:endParaRPr lang="en-US" b="1" dirty="0">
              <a:solidFill>
                <a:srgbClr val="7030A0"/>
              </a:solidFill>
            </a:endParaRPr>
          </a:p>
        </p:txBody>
      </p:sp>
      <p:sp>
        <p:nvSpPr>
          <p:cNvPr id="3" name="Content Placeholder 2"/>
          <p:cNvSpPr>
            <a:spLocks noGrp="1"/>
          </p:cNvSpPr>
          <p:nvPr>
            <p:ph idx="1"/>
          </p:nvPr>
        </p:nvSpPr>
        <p:spPr/>
        <p:txBody>
          <a:bodyPr>
            <a:noAutofit/>
          </a:bodyPr>
          <a:lstStyle/>
          <a:p>
            <a:r>
              <a:rPr lang="en-US" sz="3600" b="1" u="sng" dirty="0" err="1" smtClean="0">
                <a:solidFill>
                  <a:srgbClr val="FF0000"/>
                </a:solidFill>
              </a:rPr>
              <a:t>Liraglutide</a:t>
            </a:r>
            <a:r>
              <a:rPr lang="en-US" sz="3600" dirty="0" smtClean="0"/>
              <a:t> is </a:t>
            </a:r>
            <a:r>
              <a:rPr lang="en-US" sz="3600" dirty="0" smtClean="0">
                <a:solidFill>
                  <a:srgbClr val="0070C0"/>
                </a:solidFill>
              </a:rPr>
              <a:t>degraded entirely </a:t>
            </a:r>
            <a:r>
              <a:rPr lang="en-US" sz="3600" dirty="0" smtClean="0"/>
              <a:t>in the body and </a:t>
            </a:r>
            <a:r>
              <a:rPr lang="en-US" sz="3600" u="sng" dirty="0" smtClean="0">
                <a:solidFill>
                  <a:srgbClr val="0070C0"/>
                </a:solidFill>
              </a:rPr>
              <a:t>is not excreted in urine and feces</a:t>
            </a:r>
            <a:r>
              <a:rPr lang="en-US" sz="3600" dirty="0" smtClean="0"/>
              <a:t>. </a:t>
            </a:r>
          </a:p>
          <a:p>
            <a:r>
              <a:rPr lang="en-US" sz="3600" dirty="0" smtClean="0"/>
              <a:t>These characteristics indicate that we can use in </a:t>
            </a:r>
            <a:r>
              <a:rPr lang="en-US" sz="3600" dirty="0" smtClean="0">
                <a:solidFill>
                  <a:srgbClr val="0070C0"/>
                </a:solidFill>
              </a:rPr>
              <a:t>all stages </a:t>
            </a:r>
            <a:r>
              <a:rPr lang="en-US" sz="3600" dirty="0" smtClean="0"/>
              <a:t>of CKD. </a:t>
            </a:r>
          </a:p>
          <a:p>
            <a:r>
              <a:rPr lang="en-US" sz="3600" dirty="0" smtClean="0"/>
              <a:t>Nevertheless we </a:t>
            </a:r>
            <a:r>
              <a:rPr lang="en-US" sz="3600" u="sng" dirty="0" smtClean="0">
                <a:solidFill>
                  <a:srgbClr val="00B050"/>
                </a:solidFill>
              </a:rPr>
              <a:t>have not yet clinical studies </a:t>
            </a:r>
            <a:r>
              <a:rPr lang="en-US" sz="3600" dirty="0" smtClean="0"/>
              <a:t>in patients with </a:t>
            </a:r>
            <a:r>
              <a:rPr lang="en-US" sz="3600" dirty="0" err="1" smtClean="0">
                <a:solidFill>
                  <a:srgbClr val="FF0000"/>
                </a:solidFill>
              </a:rPr>
              <a:t>eGFR</a:t>
            </a:r>
            <a:r>
              <a:rPr lang="en-US" sz="3600" dirty="0" smtClean="0">
                <a:solidFill>
                  <a:srgbClr val="FF0000"/>
                </a:solidFill>
              </a:rPr>
              <a:t> &lt; 60 </a:t>
            </a:r>
            <a:r>
              <a:rPr lang="en-US" sz="3600" dirty="0" err="1" smtClean="0">
                <a:solidFill>
                  <a:srgbClr val="FF0000"/>
                </a:solidFill>
              </a:rPr>
              <a:t>mL</a:t>
            </a:r>
            <a:r>
              <a:rPr lang="en-US" sz="3600" dirty="0" smtClean="0">
                <a:solidFill>
                  <a:srgbClr val="FF0000"/>
                </a:solidFill>
              </a:rPr>
              <a:t>/min</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54</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graphicFrame>
        <p:nvGraphicFramePr>
          <p:cNvPr id="3" name="Table 2"/>
          <p:cNvGraphicFramePr>
            <a:graphicFrameLocks noGrp="1"/>
          </p:cNvGraphicFramePr>
          <p:nvPr>
            <p:extLst>
              <p:ext uri="{D42A27DB-BD31-4B8C-83A1-F6EECF244321}">
                <p14:modId xmlns:p14="http://schemas.microsoft.com/office/powerpoint/2010/main" xmlns="" val="3441425781"/>
              </p:ext>
            </p:extLst>
          </p:nvPr>
        </p:nvGraphicFramePr>
        <p:xfrm>
          <a:off x="228600" y="1636713"/>
          <a:ext cx="8654148" cy="3512230"/>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FFFF00"/>
                          </a:solidFill>
                          <a:effectLst/>
                          <a:uFill>
                            <a:solidFill>
                              <a:srgbClr val="000000"/>
                            </a:solidFill>
                          </a:uFill>
                          <a:latin typeface="+mn-lt"/>
                        </a:rPr>
                        <a:t>DPP4I</a:t>
                      </a:r>
                      <a:endParaRPr lang="en-US" sz="1200" dirty="0">
                        <a:solidFill>
                          <a:srgbClr val="FFFF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279412">
                <a:tc>
                  <a:txBody>
                    <a:bodyPr/>
                    <a:lstStyle/>
                    <a:p>
                      <a:pPr marL="0" marR="0">
                        <a:lnSpc>
                          <a:spcPct val="100000"/>
                        </a:lnSpc>
                        <a:spcBef>
                          <a:spcPts val="0"/>
                        </a:spcBef>
                        <a:spcAft>
                          <a:spcPts val="0"/>
                        </a:spcAft>
                      </a:pPr>
                      <a:r>
                        <a:rPr lang="en-US" sz="1200" dirty="0">
                          <a:effectLst/>
                          <a:uFill>
                            <a:solidFill>
                              <a:srgbClr val="000000"/>
                            </a:solidFill>
                          </a:uFill>
                          <a:latin typeface="+mn-lt"/>
                        </a:rPr>
                        <a:t>Renal </a:t>
                      </a:r>
                      <a:r>
                        <a:rPr lang="en-US" sz="1200" dirty="0" smtClean="0">
                          <a:effectLst/>
                          <a:uFill>
                            <a:solidFill>
                              <a:srgbClr val="000000"/>
                            </a:solidFill>
                          </a:uFill>
                          <a:latin typeface="+mn-lt"/>
                        </a:rPr>
                        <a:t>impair-ment</a:t>
                      </a:r>
                      <a:r>
                        <a:rPr lang="en-US" sz="1200" dirty="0">
                          <a:effectLst/>
                          <a:uFill>
                            <a:solidFill>
                              <a:srgbClr val="000000"/>
                            </a:solidFill>
                          </a:uFill>
                          <a:latin typeface="+mn-lt"/>
                        </a:rPr>
                        <a:t>/ GU</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in stage 3B, 4, 5 CKD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Exenatide </a:t>
                      </a: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CrCl &lt;30 mg/mL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GU infection 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C00000"/>
                          </a:solidFill>
                          <a:effectLst/>
                          <a:uFill>
                            <a:solidFill>
                              <a:srgbClr val="000000"/>
                            </a:solidFill>
                          </a:uFill>
                          <a:latin typeface="+mn-lt"/>
                        </a:rPr>
                        <a:t>Dose adjust-ment (</a:t>
                      </a:r>
                      <a:r>
                        <a:rPr lang="en-US" sz="1200" dirty="0">
                          <a:solidFill>
                            <a:srgbClr val="C00000"/>
                          </a:solidFill>
                          <a:effectLst/>
                          <a:uFill>
                            <a:solidFill>
                              <a:srgbClr val="000000"/>
                            </a:solidFill>
                          </a:uFill>
                          <a:latin typeface="+mn-lt"/>
                        </a:rPr>
                        <a:t>except </a:t>
                      </a:r>
                      <a:r>
                        <a:rPr lang="en-US" sz="1200" dirty="0" smtClean="0">
                          <a:solidFill>
                            <a:srgbClr val="C00000"/>
                          </a:solidFill>
                          <a:effectLst/>
                          <a:uFill>
                            <a:solidFill>
                              <a:srgbClr val="000000"/>
                            </a:solidFill>
                          </a:uFill>
                          <a:latin typeface="+mn-lt"/>
                        </a:rPr>
                        <a:t>lina-gliptin</a:t>
                      </a:r>
                      <a:r>
                        <a:rPr lang="en-US" sz="1200" dirty="0">
                          <a:solidFill>
                            <a:srgbClr val="C00000"/>
                          </a:solidFill>
                          <a:effectLst/>
                          <a:uFill>
                            <a:solidFill>
                              <a:srgbClr val="000000"/>
                            </a:solidFill>
                          </a:uFill>
                          <a:latin typeface="+mn-lt"/>
                        </a:rPr>
                        <a:t>)</a:t>
                      </a:r>
                      <a:endParaRPr lang="en-US" sz="1200" dirty="0">
                        <a:solidFill>
                          <a:srgbClr val="C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May worsen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risks of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and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GI adverse effects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r>
              <a:tr h="526934">
                <a:tc>
                  <a:txBody>
                    <a:bodyPr/>
                    <a:lstStyle/>
                    <a:p>
                      <a:pPr marL="0" marR="0">
                        <a:lnSpc>
                          <a:spcPct val="100000"/>
                        </a:lnSpc>
                        <a:spcBef>
                          <a:spcPts val="0"/>
                        </a:spcBef>
                        <a:spcAft>
                          <a:spcPts val="0"/>
                        </a:spcAft>
                      </a:pPr>
                      <a:r>
                        <a:rPr lang="en-US" sz="1200" dirty="0">
                          <a:effectLst/>
                          <a:uFill>
                            <a:solidFill>
                              <a:srgbClr val="000000"/>
                            </a:solidFill>
                          </a:uFill>
                          <a:latin typeface="+mn-lt"/>
                        </a:rPr>
                        <a:t>CHF</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r>
                        <a:rPr lang="en-US" sz="1200" baseline="30000" dirty="0" smtClean="0">
                          <a:solidFill>
                            <a:srgbClr val="0070C0"/>
                          </a:solidFill>
                          <a:effectLst/>
                          <a:uFill>
                            <a:solidFill>
                              <a:srgbClr val="000000"/>
                            </a:solidFill>
                          </a:uFill>
                          <a:latin typeface="+mn-lt"/>
                        </a:rPr>
                        <a:t>†</a:t>
                      </a:r>
                      <a:endParaRPr lang="en-US" sz="1200" baseline="300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CVD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Possible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Safe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Bone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
        <p:nvSpPr>
          <p:cNvPr id="9" name="Text Box 6"/>
          <p:cNvSpPr txBox="1">
            <a:spLocks noChangeArrowheads="1"/>
          </p:cNvSpPr>
          <p:nvPr/>
        </p:nvSpPr>
        <p:spPr bwMode="auto">
          <a:xfrm>
            <a:off x="87313" y="5438192"/>
            <a:ext cx="7881030"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CHF = congestive heart failure; CVD = cardiovascular disease; DPP4I </a:t>
            </a:r>
            <a:r>
              <a:rPr lang="en-US" sz="1000" dirty="0">
                <a:solidFill>
                  <a:prstClr val="black"/>
                </a:solidFill>
              </a:rPr>
              <a:t>= dipeptidyl peptidase 4 inhibitors; </a:t>
            </a:r>
            <a:r>
              <a:rPr lang="en-US" sz="1000" dirty="0" smtClean="0">
                <a:solidFill>
                  <a:prstClr val="black"/>
                </a:solidFill>
              </a:rPr>
              <a:t>GI = gastrointestinal; GLP1RA </a:t>
            </a:r>
            <a:r>
              <a:rPr lang="en-US" sz="1000" dirty="0">
                <a:solidFill>
                  <a:prstClr val="black"/>
                </a:solidFill>
              </a:rPr>
              <a:t>= glucagon-like peptide 1 receptor agonists; </a:t>
            </a:r>
            <a:r>
              <a:rPr lang="en-US" sz="1000" dirty="0" smtClean="0">
                <a:solidFill>
                  <a:prstClr val="black"/>
                </a:solidFill>
              </a:rPr>
              <a:t>GU = genitourinary; Met </a:t>
            </a:r>
            <a:r>
              <a:rPr lang="en-US" sz="1000" dirty="0">
                <a:solidFill>
                  <a:prstClr val="black"/>
                </a:solidFill>
              </a:rPr>
              <a:t>= metformin; Mod = moderate; </a:t>
            </a:r>
            <a:r>
              <a:rPr lang="en-US" sz="1000" dirty="0" smtClean="0">
                <a:solidFill>
                  <a:prstClr val="black"/>
                </a:solidFill>
              </a:rPr>
              <a:t>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smtClean="0">
                <a:solidFill>
                  <a:prstClr val="black"/>
                </a:solidFill>
                <a:uFill>
                  <a:solidFill>
                    <a:srgbClr val="000000"/>
                  </a:solidFill>
                </a:uFill>
              </a:rPr>
              <a:t>Caution </a:t>
            </a:r>
            <a:r>
              <a:rPr lang="en-US" sz="1000" dirty="0">
                <a:solidFill>
                  <a:prstClr val="black"/>
                </a:solidFill>
                <a:uFill>
                  <a:solidFill>
                    <a:srgbClr val="000000"/>
                  </a:solidFill>
                </a:uFill>
              </a:rPr>
              <a:t>in labeling about pancreatitis.</a:t>
            </a:r>
          </a:p>
          <a:p>
            <a:pPr defTabSz="914400"/>
            <a:r>
              <a:rPr lang="en-US" sz="1000" baseline="30000" dirty="0" smtClean="0">
                <a:solidFill>
                  <a:prstClr val="black"/>
                </a:solidFill>
              </a:rPr>
              <a:t>†</a:t>
            </a:r>
            <a:r>
              <a:rPr lang="en-US" sz="1000" dirty="0" smtClean="0">
                <a:solidFill>
                  <a:prstClr val="black"/>
                </a:solidFill>
              </a:rPr>
              <a:t>Caution</a:t>
            </a:r>
            <a:r>
              <a:rPr lang="en-US" sz="1000" dirty="0">
                <a:solidFill>
                  <a:prstClr val="black"/>
                </a:solidFill>
              </a:rPr>
              <a:t>: possibly increased CHF hospitalization risk seen in CV safety trial</a:t>
            </a:r>
            <a:r>
              <a:rPr lang="en-US" sz="1000" dirty="0" smtClean="0">
                <a:solidFill>
                  <a:prstClr val="black"/>
                </a:solidFill>
              </a:rPr>
              <a:t>.</a:t>
            </a:r>
            <a:endParaRPr lang="en-US" sz="1000" dirty="0">
              <a:solidFill>
                <a:srgbClr val="000000"/>
              </a:solidFill>
              <a:ea typeface="Arial Unicode MS"/>
              <a:cs typeface="HiraKakuPro-W3"/>
            </a:endParaRPr>
          </a:p>
        </p:txBody>
      </p:sp>
    </p:spTree>
    <p:extLst>
      <p:ext uri="{BB962C8B-B14F-4D97-AF65-F5344CB8AC3E}">
        <p14:creationId xmlns:p14="http://schemas.microsoft.com/office/powerpoint/2010/main" xmlns="" val="285242429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xmlns="" val="1152819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7030A0"/>
                </a:solidFill>
              </a:rPr>
              <a:t>Case 3</a:t>
            </a:r>
            <a:endParaRPr lang="en-US" dirty="0">
              <a:solidFill>
                <a:srgbClr val="7030A0"/>
              </a:solidFill>
            </a:endParaRPr>
          </a:p>
        </p:txBody>
      </p:sp>
      <p:sp>
        <p:nvSpPr>
          <p:cNvPr id="3" name="Content Placeholder 2"/>
          <p:cNvSpPr>
            <a:spLocks noGrp="1"/>
          </p:cNvSpPr>
          <p:nvPr>
            <p:ph idx="1"/>
          </p:nvPr>
        </p:nvSpPr>
        <p:spPr/>
        <p:txBody>
          <a:bodyPr>
            <a:normAutofit/>
          </a:bodyPr>
          <a:lstStyle/>
          <a:p>
            <a:pPr>
              <a:buNone/>
            </a:pPr>
            <a:r>
              <a:rPr lang="en-US" sz="3600" b="1" dirty="0" smtClean="0"/>
              <a:t>R</a:t>
            </a:r>
          </a:p>
          <a:p>
            <a:pPr>
              <a:buFont typeface="+mj-lt"/>
              <a:buAutoNum type="arabicPeriod"/>
            </a:pPr>
            <a:r>
              <a:rPr lang="en-US" dirty="0" smtClean="0"/>
              <a:t>Tab ASA 80 mg/d</a:t>
            </a:r>
          </a:p>
          <a:p>
            <a:pPr>
              <a:buFont typeface="+mj-lt"/>
              <a:buAutoNum type="arabicPeriod"/>
            </a:pPr>
            <a:r>
              <a:rPr lang="en-US" dirty="0" smtClean="0"/>
              <a:t>Tab </a:t>
            </a:r>
            <a:r>
              <a:rPr lang="en-US" dirty="0" err="1" smtClean="0"/>
              <a:t>Atorvastatin</a:t>
            </a:r>
            <a:r>
              <a:rPr lang="en-US" dirty="0" smtClean="0"/>
              <a:t> 10 mg/d</a:t>
            </a:r>
          </a:p>
          <a:p>
            <a:pPr>
              <a:buFont typeface="+mj-lt"/>
              <a:buAutoNum type="arabicPeriod"/>
            </a:pPr>
            <a:r>
              <a:rPr lang="en-US" dirty="0" smtClean="0">
                <a:solidFill>
                  <a:srgbClr val="FF0000"/>
                </a:solidFill>
              </a:rPr>
              <a:t>DC of </a:t>
            </a:r>
            <a:r>
              <a:rPr lang="en-US" dirty="0" err="1" smtClean="0">
                <a:solidFill>
                  <a:srgbClr val="FF0000"/>
                </a:solidFill>
              </a:rPr>
              <a:t>Glibenclamide</a:t>
            </a:r>
            <a:endParaRPr lang="en-US" dirty="0" smtClean="0">
              <a:solidFill>
                <a:srgbClr val="FF0000"/>
              </a:solidFill>
            </a:endParaRPr>
          </a:p>
          <a:p>
            <a:pPr>
              <a:buFont typeface="+mj-lt"/>
              <a:buAutoNum type="arabicPeriod"/>
            </a:pPr>
            <a:r>
              <a:rPr lang="en-US" dirty="0" smtClean="0">
                <a:solidFill>
                  <a:srgbClr val="FF0000"/>
                </a:solidFill>
              </a:rPr>
              <a:t>Tab</a:t>
            </a:r>
            <a:r>
              <a:rPr lang="en-US" dirty="0" smtClean="0"/>
              <a:t> </a:t>
            </a:r>
            <a:r>
              <a:rPr lang="en-US" dirty="0" err="1" smtClean="0">
                <a:solidFill>
                  <a:srgbClr val="FF0000"/>
                </a:solidFill>
              </a:rPr>
              <a:t>Repaglinide</a:t>
            </a:r>
            <a:r>
              <a:rPr lang="en-US" dirty="0" smtClean="0">
                <a:solidFill>
                  <a:srgbClr val="FF0000"/>
                </a:solidFill>
              </a:rPr>
              <a:t> 2mg/TID</a:t>
            </a:r>
          </a:p>
        </p:txBody>
      </p:sp>
      <p:sp>
        <p:nvSpPr>
          <p:cNvPr id="4" name="Rectangle 3"/>
          <p:cNvSpPr/>
          <p:nvPr/>
        </p:nvSpPr>
        <p:spPr>
          <a:xfrm>
            <a:off x="6429388" y="1071546"/>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غلام. ر</a:t>
            </a:r>
            <a:endParaRPr lang="en-US" b="1" dirty="0">
              <a:solidFill>
                <a:srgbClr val="FF0000"/>
              </a:solidFill>
            </a:endParaRPr>
          </a:p>
        </p:txBody>
      </p:sp>
      <p:cxnSp>
        <p:nvCxnSpPr>
          <p:cNvPr id="8" name="Straight Connector 7"/>
          <p:cNvCxnSpPr/>
          <p:nvPr/>
        </p:nvCxnSpPr>
        <p:spPr>
          <a:xfrm rot="-660000" flipV="1">
            <a:off x="643018" y="1928791"/>
            <a:ext cx="18000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Case 3</a:t>
            </a:r>
            <a:endParaRPr lang="en-US" dirty="0">
              <a:solidFill>
                <a:srgbClr val="7030A0"/>
              </a:solidFill>
            </a:endParaRPr>
          </a:p>
        </p:txBody>
      </p:sp>
      <p:sp>
        <p:nvSpPr>
          <p:cNvPr id="3" name="Text Placeholder 2"/>
          <p:cNvSpPr>
            <a:spLocks noGrp="1"/>
          </p:cNvSpPr>
          <p:nvPr>
            <p:ph type="body" idx="1"/>
          </p:nvPr>
        </p:nvSpPr>
        <p:spPr>
          <a:xfrm>
            <a:off x="500034" y="928670"/>
            <a:ext cx="4040188" cy="639763"/>
          </a:xfrm>
        </p:spPr>
        <p:txBody>
          <a:bodyPr/>
          <a:lstStyle/>
          <a:p>
            <a:r>
              <a:rPr lang="en-US" b="0" dirty="0" smtClean="0"/>
              <a:t>W=70 kg</a:t>
            </a:r>
            <a:endParaRPr lang="en-US" b="0" dirty="0"/>
          </a:p>
        </p:txBody>
      </p:sp>
      <p:sp>
        <p:nvSpPr>
          <p:cNvPr id="4" name="Content Placeholder 3"/>
          <p:cNvSpPr>
            <a:spLocks noGrp="1"/>
          </p:cNvSpPr>
          <p:nvPr>
            <p:ph sz="half" idx="2"/>
          </p:nvPr>
        </p:nvSpPr>
        <p:spPr>
          <a:xfrm>
            <a:off x="500034" y="1643050"/>
            <a:ext cx="4040188" cy="5072098"/>
          </a:xfrm>
        </p:spPr>
        <p:txBody>
          <a:bodyPr>
            <a:normAutofit/>
          </a:bodyPr>
          <a:lstStyle/>
          <a:p>
            <a:pPr>
              <a:buNone/>
            </a:pPr>
            <a:r>
              <a:rPr lang="fa-IR" sz="1800" b="1" u="sng" dirty="0" smtClean="0"/>
              <a:t>1393/9/23</a:t>
            </a:r>
            <a:endParaRPr lang="en-US" sz="1400" dirty="0" smtClean="0"/>
          </a:p>
          <a:p>
            <a:r>
              <a:rPr lang="en-US" sz="2000" b="1" u="sng" dirty="0" smtClean="0"/>
              <a:t>Lab Data:</a:t>
            </a:r>
          </a:p>
          <a:p>
            <a:pPr lvl="1">
              <a:buNone/>
            </a:pPr>
            <a:r>
              <a:rPr lang="en-US" sz="1800" dirty="0" smtClean="0"/>
              <a:t>FBS: 119 mg/dl</a:t>
            </a:r>
          </a:p>
          <a:p>
            <a:pPr lvl="1">
              <a:buNone/>
            </a:pPr>
            <a:r>
              <a:rPr lang="en-US" sz="1800" dirty="0" smtClean="0"/>
              <a:t>BS (2hpp): 220 mg/dl</a:t>
            </a:r>
          </a:p>
          <a:p>
            <a:pPr lvl="1">
              <a:buNone/>
            </a:pPr>
            <a:r>
              <a:rPr lang="en-US" sz="1800" dirty="0" smtClean="0"/>
              <a:t>A1C: </a:t>
            </a:r>
            <a:r>
              <a:rPr lang="en-US" sz="1800" b="1" u="sng" dirty="0" smtClean="0">
                <a:solidFill>
                  <a:srgbClr val="FF0000"/>
                </a:solidFill>
              </a:rPr>
              <a:t>6.6 % </a:t>
            </a:r>
            <a:r>
              <a:rPr lang="en-US" sz="1800" dirty="0" smtClean="0"/>
              <a:t>(N&lt;6.1%)</a:t>
            </a:r>
            <a:endParaRPr lang="en-US" sz="1800" b="1" u="sng" dirty="0" smtClean="0">
              <a:solidFill>
                <a:srgbClr val="FF0000"/>
              </a:solidFill>
            </a:endParaRPr>
          </a:p>
          <a:p>
            <a:pPr lvl="1">
              <a:buNone/>
            </a:pPr>
            <a:r>
              <a:rPr lang="en-US" sz="1800" dirty="0" smtClean="0">
                <a:solidFill>
                  <a:srgbClr val="FF0000"/>
                </a:solidFill>
              </a:rPr>
              <a:t>Cr: 1.62 mg/dl </a:t>
            </a:r>
            <a:endParaRPr lang="fa-IR" sz="1800" dirty="0" smtClean="0">
              <a:solidFill>
                <a:srgbClr val="FF0000"/>
              </a:solidFill>
            </a:endParaRPr>
          </a:p>
          <a:p>
            <a:pPr lvl="1">
              <a:buNone/>
            </a:pPr>
            <a:r>
              <a:rPr lang="en-US" sz="1800" dirty="0" smtClean="0"/>
              <a:t>TG: 96mg/dl  </a:t>
            </a:r>
            <a:endParaRPr lang="fa-IR" sz="1800" dirty="0" smtClean="0"/>
          </a:p>
          <a:p>
            <a:pPr lvl="1">
              <a:buNone/>
            </a:pPr>
            <a:r>
              <a:rPr lang="en-US" sz="1800" dirty="0" smtClean="0"/>
              <a:t>Total Cholesterol: 187 mg/dl </a:t>
            </a:r>
            <a:endParaRPr lang="fa-IR" sz="1800" dirty="0" smtClean="0"/>
          </a:p>
          <a:p>
            <a:pPr lvl="1">
              <a:buNone/>
            </a:pPr>
            <a:r>
              <a:rPr lang="en-US" sz="1800" dirty="0" smtClean="0"/>
              <a:t>HDL Cholesterol: 36 mg/dl</a:t>
            </a:r>
            <a:endParaRPr lang="fa-IR" sz="1800" dirty="0" smtClean="0"/>
          </a:p>
          <a:p>
            <a:pPr lvl="1">
              <a:buNone/>
            </a:pPr>
            <a:r>
              <a:rPr lang="en-US" sz="1800" dirty="0" smtClean="0"/>
              <a:t>LDL Cholesterol: 122 mg/dl</a:t>
            </a:r>
            <a:endParaRPr lang="fa-IR" sz="1800" dirty="0" smtClean="0"/>
          </a:p>
          <a:p>
            <a:pPr lvl="1">
              <a:buNone/>
            </a:pPr>
            <a:r>
              <a:rPr lang="en-US" sz="1800" dirty="0" smtClean="0"/>
              <a:t>AST: 13</a:t>
            </a:r>
            <a:endParaRPr lang="fa-IR" sz="1800" dirty="0" smtClean="0"/>
          </a:p>
          <a:p>
            <a:pPr lvl="1">
              <a:buNone/>
            </a:pPr>
            <a:r>
              <a:rPr lang="en-US" sz="1800" dirty="0" smtClean="0"/>
              <a:t>ALT: 12</a:t>
            </a:r>
          </a:p>
          <a:p>
            <a:pPr lvl="1">
              <a:buNone/>
            </a:pPr>
            <a:r>
              <a:rPr lang="en-US" sz="1800" dirty="0" smtClean="0"/>
              <a:t>Urine Pr (24h): 2800 mg</a:t>
            </a:r>
          </a:p>
          <a:p>
            <a:pPr>
              <a:buNone/>
            </a:pPr>
            <a:endParaRPr lang="en-US" dirty="0"/>
          </a:p>
        </p:txBody>
      </p:sp>
      <p:sp>
        <p:nvSpPr>
          <p:cNvPr id="5" name="Text Placeholder 4"/>
          <p:cNvSpPr>
            <a:spLocks noGrp="1"/>
          </p:cNvSpPr>
          <p:nvPr>
            <p:ph type="body" sz="quarter" idx="3"/>
          </p:nvPr>
        </p:nvSpPr>
        <p:spPr>
          <a:xfrm>
            <a:off x="4643438" y="928670"/>
            <a:ext cx="4041775" cy="639763"/>
          </a:xfrm>
        </p:spPr>
        <p:txBody>
          <a:bodyPr/>
          <a:lstStyle/>
          <a:p>
            <a:r>
              <a:rPr lang="en-US" b="0" dirty="0" smtClean="0"/>
              <a:t>W=69 kg</a:t>
            </a:r>
          </a:p>
        </p:txBody>
      </p:sp>
      <p:sp>
        <p:nvSpPr>
          <p:cNvPr id="7" name="Rectangle 6"/>
          <p:cNvSpPr/>
          <p:nvPr/>
        </p:nvSpPr>
        <p:spPr>
          <a:xfrm>
            <a:off x="6500826" y="928670"/>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FF0000"/>
                </a:solidFill>
              </a:rPr>
              <a:t>آقای غلام. ر</a:t>
            </a:r>
            <a:endParaRPr lang="en-US" b="1" dirty="0">
              <a:solidFill>
                <a:srgbClr val="FF0000"/>
              </a:solidFill>
            </a:endParaRPr>
          </a:p>
        </p:txBody>
      </p:sp>
      <p:sp>
        <p:nvSpPr>
          <p:cNvPr id="8" name="Content Placeholder 7"/>
          <p:cNvSpPr>
            <a:spLocks noGrp="1"/>
          </p:cNvSpPr>
          <p:nvPr>
            <p:ph sz="quarter" idx="4"/>
          </p:nvPr>
        </p:nvSpPr>
        <p:spPr>
          <a:xfrm>
            <a:off x="4643438" y="1571612"/>
            <a:ext cx="4041775" cy="3951288"/>
          </a:xfrm>
        </p:spPr>
        <p:txBody>
          <a:bodyPr>
            <a:normAutofit fontScale="92500" lnSpcReduction="10000"/>
          </a:bodyPr>
          <a:lstStyle/>
          <a:p>
            <a:pPr lvl="0">
              <a:buNone/>
              <a:defRPr/>
            </a:pPr>
            <a:r>
              <a:rPr lang="fa-IR" sz="1800" b="1" u="sng" dirty="0" smtClean="0"/>
              <a:t>1394/1/15</a:t>
            </a:r>
            <a:endParaRPr lang="en-US" sz="1400" dirty="0" smtClean="0"/>
          </a:p>
          <a:p>
            <a:pPr lvl="0">
              <a:defRPr/>
            </a:pPr>
            <a:r>
              <a:rPr lang="en-US" sz="2000" b="1" u="sng" dirty="0" smtClean="0"/>
              <a:t>Lab Data:</a:t>
            </a:r>
          </a:p>
          <a:p>
            <a:pPr lvl="1">
              <a:buNone/>
              <a:defRPr/>
            </a:pPr>
            <a:r>
              <a:rPr lang="en-US" sz="1800" dirty="0" smtClean="0"/>
              <a:t>FBS: 101 mg/dl</a:t>
            </a:r>
          </a:p>
          <a:p>
            <a:pPr lvl="1">
              <a:buNone/>
              <a:defRPr/>
            </a:pPr>
            <a:r>
              <a:rPr lang="en-US" sz="1800" dirty="0" smtClean="0"/>
              <a:t>BS (2hpp): 233 mg/dl</a:t>
            </a:r>
          </a:p>
          <a:p>
            <a:pPr lvl="1">
              <a:buNone/>
              <a:defRPr/>
            </a:pPr>
            <a:r>
              <a:rPr lang="en-US" sz="1800" dirty="0" smtClean="0"/>
              <a:t>A1C: </a:t>
            </a:r>
            <a:r>
              <a:rPr lang="en-US" sz="1800" b="1" u="sng" dirty="0" smtClean="0">
                <a:solidFill>
                  <a:srgbClr val="FF0000"/>
                </a:solidFill>
              </a:rPr>
              <a:t>6.3 %</a:t>
            </a:r>
            <a:r>
              <a:rPr lang="en-US" sz="1800" dirty="0" smtClean="0"/>
              <a:t> (N&lt;6.1%)</a:t>
            </a:r>
            <a:endParaRPr lang="en-US" sz="1800" b="1" u="sng" dirty="0" smtClean="0">
              <a:solidFill>
                <a:srgbClr val="FF0000"/>
              </a:solidFill>
            </a:endParaRPr>
          </a:p>
          <a:p>
            <a:pPr lvl="1">
              <a:buNone/>
              <a:defRPr/>
            </a:pPr>
            <a:r>
              <a:rPr lang="en-US" sz="1800" dirty="0" smtClean="0">
                <a:solidFill>
                  <a:srgbClr val="FF0000"/>
                </a:solidFill>
              </a:rPr>
              <a:t>Cr: 1.54 mg/dl</a:t>
            </a:r>
          </a:p>
          <a:p>
            <a:pPr lvl="1">
              <a:buNone/>
              <a:defRPr/>
            </a:pPr>
            <a:r>
              <a:rPr lang="en-US" sz="1800" dirty="0" smtClean="0"/>
              <a:t>TG: 76 mg/dl  </a:t>
            </a:r>
            <a:endParaRPr lang="fa-IR" sz="1800" dirty="0" smtClean="0"/>
          </a:p>
          <a:p>
            <a:pPr lvl="1">
              <a:buNone/>
              <a:defRPr/>
            </a:pPr>
            <a:r>
              <a:rPr lang="en-US" sz="1800" dirty="0" smtClean="0"/>
              <a:t>Total Cholesterol: 141 mg/dl </a:t>
            </a:r>
            <a:endParaRPr lang="fa-IR" sz="1800" dirty="0" smtClean="0"/>
          </a:p>
          <a:p>
            <a:pPr lvl="1">
              <a:buNone/>
              <a:defRPr/>
            </a:pPr>
            <a:r>
              <a:rPr lang="en-US" sz="1800" dirty="0" smtClean="0"/>
              <a:t>HDL Cholesterol: 37 mg/dl</a:t>
            </a:r>
            <a:endParaRPr lang="fa-IR" sz="1800" dirty="0" smtClean="0"/>
          </a:p>
          <a:p>
            <a:pPr lvl="1">
              <a:buNone/>
              <a:defRPr/>
            </a:pPr>
            <a:r>
              <a:rPr lang="en-US" sz="1800" dirty="0" smtClean="0"/>
              <a:t>LDL Cholesterol: 80 mg/dl</a:t>
            </a:r>
            <a:endParaRPr lang="fa-IR" sz="1800" dirty="0" smtClean="0"/>
          </a:p>
          <a:p>
            <a:pPr lvl="1">
              <a:buNone/>
              <a:defRPr/>
            </a:pPr>
            <a:r>
              <a:rPr lang="en-US" sz="1800" dirty="0" smtClean="0"/>
              <a:t>AST: 13</a:t>
            </a:r>
            <a:endParaRPr lang="fa-IR" sz="1800" dirty="0" smtClean="0"/>
          </a:p>
          <a:p>
            <a:pPr lvl="1">
              <a:buNone/>
              <a:defRPr/>
            </a:pPr>
            <a:r>
              <a:rPr lang="en-US" sz="1800" dirty="0" smtClean="0"/>
              <a:t>ALT: 14</a:t>
            </a:r>
          </a:p>
          <a:p>
            <a:pPr lvl="1">
              <a:buNone/>
              <a:defRPr/>
            </a:pPr>
            <a:r>
              <a:rPr lang="en-US" sz="1800" dirty="0" err="1" smtClean="0"/>
              <a:t>Hb</a:t>
            </a:r>
            <a:r>
              <a:rPr lang="en-US" sz="1800" dirty="0" smtClean="0"/>
              <a:t>: 13.8</a:t>
            </a:r>
            <a:endParaRPr lang="fa-IR" sz="1800"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7030A0"/>
                </a:solidFill>
              </a:rPr>
              <a:t>Case 4</a:t>
            </a:r>
            <a:endParaRPr lang="en-US" dirty="0">
              <a:solidFill>
                <a:srgbClr val="7030A0"/>
              </a:solidFill>
            </a:endParaRPr>
          </a:p>
        </p:txBody>
      </p:sp>
      <p:sp>
        <p:nvSpPr>
          <p:cNvPr id="8" name="Content Placeholder 7"/>
          <p:cNvSpPr>
            <a:spLocks noGrp="1"/>
          </p:cNvSpPr>
          <p:nvPr>
            <p:ph idx="1"/>
          </p:nvPr>
        </p:nvSpPr>
        <p:spPr/>
        <p:txBody>
          <a:bodyPr>
            <a:normAutofit fontScale="92500" lnSpcReduction="10000"/>
          </a:bodyPr>
          <a:lstStyle/>
          <a:p>
            <a:r>
              <a:rPr lang="en-US" sz="2400" dirty="0" smtClean="0"/>
              <a:t>60y/o ,Man, </a:t>
            </a:r>
            <a:r>
              <a:rPr lang="en-US" sz="2400" dirty="0" smtClean="0">
                <a:solidFill>
                  <a:srgbClr val="0070C0"/>
                </a:solidFill>
              </a:rPr>
              <a:t>DM from 2 years ago</a:t>
            </a:r>
            <a:endParaRPr lang="en-US" sz="2400" b="1" u="sng" dirty="0" smtClean="0">
              <a:solidFill>
                <a:srgbClr val="0070C0"/>
              </a:solidFill>
            </a:endParaRPr>
          </a:p>
          <a:p>
            <a:r>
              <a:rPr lang="en-US" sz="2400" dirty="0" smtClean="0"/>
              <a:t>PH: HTN(+)   IHD(+)    CABG(+)   </a:t>
            </a:r>
            <a:r>
              <a:rPr lang="en-US" sz="2400" dirty="0" smtClean="0">
                <a:solidFill>
                  <a:srgbClr val="FF0000"/>
                </a:solidFill>
              </a:rPr>
              <a:t>CHF(+) (LVEF=30%)</a:t>
            </a:r>
          </a:p>
          <a:p>
            <a:r>
              <a:rPr lang="en-US" sz="2400" dirty="0" smtClean="0"/>
              <a:t>Retinopathy(-)      Nephropathy(-)   </a:t>
            </a:r>
          </a:p>
          <a:p>
            <a:r>
              <a:rPr lang="en-US" sz="2400" dirty="0" smtClean="0"/>
              <a:t>HH: Smoking(-)</a:t>
            </a:r>
          </a:p>
          <a:p>
            <a:r>
              <a:rPr lang="en-US" sz="2400" dirty="0" smtClean="0"/>
              <a:t>W: 96 Kg,  H: 181 Cm, </a:t>
            </a:r>
            <a:r>
              <a:rPr lang="en-US" sz="2400" dirty="0" smtClean="0">
                <a:solidFill>
                  <a:srgbClr val="0070C0"/>
                </a:solidFill>
              </a:rPr>
              <a:t>BMI: 29.3</a:t>
            </a:r>
            <a:r>
              <a:rPr lang="en-US" sz="2400" dirty="0" smtClean="0"/>
              <a:t>,  BP: 130/80</a:t>
            </a:r>
          </a:p>
          <a:p>
            <a:r>
              <a:rPr lang="en-US" sz="2400" u="sng" dirty="0" smtClean="0">
                <a:solidFill>
                  <a:srgbClr val="C00000"/>
                </a:solidFill>
              </a:rPr>
              <a:t>Drug </a:t>
            </a:r>
            <a:r>
              <a:rPr lang="en-US" sz="2400" u="sng" dirty="0" err="1" smtClean="0">
                <a:solidFill>
                  <a:srgbClr val="C00000"/>
                </a:solidFill>
              </a:rPr>
              <a:t>Hx</a:t>
            </a:r>
            <a:r>
              <a:rPr lang="en-US" sz="2400" u="sng" dirty="0" smtClean="0">
                <a:solidFill>
                  <a:srgbClr val="C00000"/>
                </a:solidFill>
              </a:rPr>
              <a:t>:</a:t>
            </a:r>
          </a:p>
          <a:p>
            <a:pPr marL="457200" lvl="1" indent="-457200">
              <a:buFont typeface="+mj-lt"/>
              <a:buAutoNum type="arabicPeriod"/>
            </a:pPr>
            <a:r>
              <a:rPr lang="en-US" sz="2000" dirty="0" smtClean="0"/>
              <a:t>Tab </a:t>
            </a:r>
            <a:r>
              <a:rPr lang="en-US" sz="2000" dirty="0" smtClean="0">
                <a:solidFill>
                  <a:srgbClr val="FF0000"/>
                </a:solidFill>
              </a:rPr>
              <a:t>Metformin</a:t>
            </a:r>
            <a:r>
              <a:rPr lang="en-US" sz="2000" dirty="0" smtClean="0"/>
              <a:t> 500 mg/TID</a:t>
            </a:r>
          </a:p>
          <a:p>
            <a:pPr marL="457200" lvl="1" indent="-457200">
              <a:buFont typeface="+mj-lt"/>
              <a:buAutoNum type="arabicPeriod"/>
            </a:pPr>
            <a:r>
              <a:rPr lang="en-US" sz="2000" dirty="0" smtClean="0"/>
              <a:t>Tab Acarbose 50 mg/BD</a:t>
            </a:r>
          </a:p>
          <a:p>
            <a:pPr marL="457200" lvl="1" indent="-457200">
              <a:buFont typeface="+mj-lt"/>
              <a:buAutoNum type="arabicPeriod"/>
            </a:pPr>
            <a:r>
              <a:rPr lang="en-US" sz="2000" dirty="0" smtClean="0"/>
              <a:t>Tab </a:t>
            </a:r>
            <a:r>
              <a:rPr lang="en-US" sz="2000" dirty="0" err="1" smtClean="0"/>
              <a:t>Atorvastatin</a:t>
            </a:r>
            <a:r>
              <a:rPr lang="en-US" sz="2000" dirty="0" smtClean="0"/>
              <a:t> 20 mg/d</a:t>
            </a:r>
          </a:p>
          <a:p>
            <a:pPr marL="457200" lvl="1" indent="-457200">
              <a:buFont typeface="+mj-lt"/>
              <a:buAutoNum type="arabicPeriod"/>
            </a:pPr>
            <a:r>
              <a:rPr lang="en-US" sz="2000" dirty="0" smtClean="0"/>
              <a:t>Tab ASA mg/d</a:t>
            </a:r>
          </a:p>
          <a:p>
            <a:pPr marL="457200" lvl="1" indent="-457200">
              <a:buFont typeface="+mj-lt"/>
              <a:buAutoNum type="arabicPeriod"/>
            </a:pPr>
            <a:r>
              <a:rPr lang="en-US" sz="2000" dirty="0" smtClean="0"/>
              <a:t>Tab </a:t>
            </a:r>
            <a:r>
              <a:rPr lang="en-US" sz="2000" dirty="0" err="1" smtClean="0"/>
              <a:t>Losartan</a:t>
            </a:r>
            <a:r>
              <a:rPr lang="en-US" sz="2000" dirty="0" smtClean="0"/>
              <a:t> 20 mg/BD</a:t>
            </a:r>
          </a:p>
          <a:p>
            <a:pPr marL="457200" lvl="1" indent="-457200">
              <a:buFont typeface="+mj-lt"/>
              <a:buAutoNum type="arabicPeriod"/>
            </a:pPr>
            <a:r>
              <a:rPr lang="en-US" sz="2000" dirty="0" smtClean="0"/>
              <a:t>Tab </a:t>
            </a:r>
            <a:r>
              <a:rPr lang="en-US" sz="2000" dirty="0" err="1" smtClean="0">
                <a:solidFill>
                  <a:srgbClr val="FF0000"/>
                </a:solidFill>
              </a:rPr>
              <a:t>digoxin</a:t>
            </a:r>
            <a:r>
              <a:rPr lang="en-US" sz="2000" dirty="0" smtClean="0"/>
              <a:t> 0.25 mg/d</a:t>
            </a:r>
          </a:p>
          <a:p>
            <a:pPr marL="457200" lvl="1" indent="-457200">
              <a:buFont typeface="+mj-lt"/>
              <a:buAutoNum type="arabicPeriod"/>
            </a:pPr>
            <a:r>
              <a:rPr lang="en-US" sz="2000" dirty="0" smtClean="0"/>
              <a:t>Tab </a:t>
            </a:r>
            <a:r>
              <a:rPr lang="en-US" sz="2000" dirty="0" err="1" smtClean="0"/>
              <a:t>Carvedilol</a:t>
            </a:r>
            <a:r>
              <a:rPr lang="en-US" sz="2000" dirty="0" smtClean="0"/>
              <a:t> 6.25mg/BD</a:t>
            </a:r>
          </a:p>
          <a:p>
            <a:pPr marL="457200" lvl="1" indent="-457200">
              <a:buFont typeface="+mj-lt"/>
              <a:buAutoNum type="arabicPeriod"/>
            </a:pPr>
            <a:endParaRPr lang="en-US" sz="2000" dirty="0" smtClean="0"/>
          </a:p>
          <a:p>
            <a:pPr marL="457200" lvl="1" indent="-457200">
              <a:buFont typeface="+mj-lt"/>
              <a:buAutoNum type="arabicPeriod"/>
            </a:pPr>
            <a:endParaRPr lang="en-US" sz="2000" dirty="0" smtClean="0"/>
          </a:p>
          <a:p>
            <a:pPr marL="457200" lvl="1" indent="-457200">
              <a:buFont typeface="+mj-lt"/>
              <a:buAutoNum type="arabicPeriod"/>
            </a:pPr>
            <a:endParaRPr lang="en-US" sz="2000" dirty="0" smtClean="0"/>
          </a:p>
          <a:p>
            <a:pPr marL="457200" lvl="1" indent="-457200">
              <a:buFont typeface="+mj-lt"/>
              <a:buAutoNum type="arabicPeriod"/>
            </a:pPr>
            <a:endParaRPr lang="en-US" sz="2000" dirty="0" smtClean="0"/>
          </a:p>
        </p:txBody>
      </p:sp>
      <p:sp>
        <p:nvSpPr>
          <p:cNvPr id="5" name="Rectangle 4"/>
          <p:cNvSpPr/>
          <p:nvPr/>
        </p:nvSpPr>
        <p:spPr>
          <a:xfrm>
            <a:off x="6429388" y="785794"/>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FF0000"/>
                </a:solidFill>
              </a:rPr>
              <a:t>آقای حبیب ا... ک</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868345"/>
          </a:xfrm>
        </p:spPr>
        <p:txBody>
          <a:bodyPr/>
          <a:lstStyle/>
          <a:p>
            <a:r>
              <a:rPr lang="en-US" b="1" dirty="0" smtClean="0">
                <a:solidFill>
                  <a:srgbClr val="7030A0"/>
                </a:solidFill>
              </a:rPr>
              <a:t>Case 4</a:t>
            </a:r>
            <a:endParaRPr lang="en-US" dirty="0">
              <a:solidFill>
                <a:srgbClr val="7030A0"/>
              </a:solidFill>
            </a:endParaRPr>
          </a:p>
        </p:txBody>
      </p:sp>
      <p:sp>
        <p:nvSpPr>
          <p:cNvPr id="5" name="Text Placeholder 4"/>
          <p:cNvSpPr>
            <a:spLocks noGrp="1"/>
          </p:cNvSpPr>
          <p:nvPr>
            <p:ph type="body" idx="1"/>
          </p:nvPr>
        </p:nvSpPr>
        <p:spPr>
          <a:xfrm>
            <a:off x="500034" y="642918"/>
            <a:ext cx="4040188" cy="639763"/>
          </a:xfrm>
        </p:spPr>
        <p:txBody>
          <a:bodyPr/>
          <a:lstStyle/>
          <a:p>
            <a:r>
              <a:rPr lang="en-US" b="0" dirty="0" smtClean="0"/>
              <a:t>W=96 kg</a:t>
            </a:r>
          </a:p>
        </p:txBody>
      </p:sp>
      <p:sp>
        <p:nvSpPr>
          <p:cNvPr id="6" name="Content Placeholder 5"/>
          <p:cNvSpPr>
            <a:spLocks noGrp="1"/>
          </p:cNvSpPr>
          <p:nvPr>
            <p:ph sz="half" idx="2"/>
          </p:nvPr>
        </p:nvSpPr>
        <p:spPr>
          <a:xfrm>
            <a:off x="500034" y="1428736"/>
            <a:ext cx="4040188" cy="5429264"/>
          </a:xfrm>
        </p:spPr>
        <p:txBody>
          <a:bodyPr>
            <a:normAutofit/>
          </a:bodyPr>
          <a:lstStyle/>
          <a:p>
            <a:pPr>
              <a:buNone/>
            </a:pPr>
            <a:r>
              <a:rPr lang="fa-IR" sz="1800" b="1" u="sng" dirty="0" smtClean="0"/>
              <a:t>1394/7/28</a:t>
            </a:r>
            <a:endParaRPr lang="en-US" sz="1400" dirty="0" smtClean="0"/>
          </a:p>
          <a:p>
            <a:r>
              <a:rPr lang="en-US" sz="2000" b="1" u="sng" dirty="0" smtClean="0"/>
              <a:t>Lab Data:</a:t>
            </a:r>
          </a:p>
          <a:p>
            <a:pPr lvl="1">
              <a:buNone/>
            </a:pPr>
            <a:r>
              <a:rPr lang="en-US" sz="1800" dirty="0" smtClean="0"/>
              <a:t>FBS: 105 mg/dl</a:t>
            </a:r>
          </a:p>
          <a:p>
            <a:pPr lvl="1">
              <a:buNone/>
            </a:pPr>
            <a:r>
              <a:rPr lang="en-US" sz="1800" dirty="0" smtClean="0"/>
              <a:t>BS (2hpp): 188mg/dl</a:t>
            </a:r>
          </a:p>
          <a:p>
            <a:pPr lvl="1">
              <a:buNone/>
            </a:pPr>
            <a:r>
              <a:rPr lang="en-US" sz="1800" dirty="0" smtClean="0"/>
              <a:t>A1C: </a:t>
            </a:r>
            <a:r>
              <a:rPr lang="en-US" sz="1800" b="1" u="sng" dirty="0" smtClean="0">
                <a:solidFill>
                  <a:srgbClr val="FF0000"/>
                </a:solidFill>
              </a:rPr>
              <a:t>7.3% </a:t>
            </a:r>
            <a:r>
              <a:rPr lang="en-US" sz="1800" dirty="0" smtClean="0"/>
              <a:t>(N&lt;6%)</a:t>
            </a:r>
            <a:endParaRPr lang="en-US" sz="1800" b="1" u="sng" dirty="0" smtClean="0">
              <a:solidFill>
                <a:srgbClr val="FF0000"/>
              </a:solidFill>
            </a:endParaRPr>
          </a:p>
          <a:p>
            <a:pPr lvl="1">
              <a:buNone/>
            </a:pPr>
            <a:r>
              <a:rPr lang="en-US" sz="1800" dirty="0" smtClean="0"/>
              <a:t>Cr: 1.1 mg/dl </a:t>
            </a:r>
            <a:endParaRPr lang="fa-IR" sz="1800" dirty="0" smtClean="0"/>
          </a:p>
          <a:p>
            <a:pPr lvl="1">
              <a:buNone/>
            </a:pPr>
            <a:r>
              <a:rPr lang="en-US" sz="1800" dirty="0" smtClean="0"/>
              <a:t>TG: 138mg/dl  </a:t>
            </a:r>
            <a:endParaRPr lang="fa-IR" sz="1800" dirty="0" smtClean="0"/>
          </a:p>
          <a:p>
            <a:pPr lvl="1">
              <a:buNone/>
            </a:pPr>
            <a:r>
              <a:rPr lang="en-US" sz="1800" dirty="0" smtClean="0"/>
              <a:t>Total Cholesterol: 125 mg/dl </a:t>
            </a:r>
            <a:endParaRPr lang="fa-IR" sz="1800" dirty="0" smtClean="0"/>
          </a:p>
          <a:p>
            <a:pPr lvl="1">
              <a:buNone/>
            </a:pPr>
            <a:r>
              <a:rPr lang="en-US" sz="1800" dirty="0" smtClean="0"/>
              <a:t>HDL Cholesterol: 32 mg/dl</a:t>
            </a:r>
            <a:endParaRPr lang="fa-IR" sz="1800" dirty="0" smtClean="0"/>
          </a:p>
          <a:p>
            <a:pPr lvl="1">
              <a:buNone/>
            </a:pPr>
            <a:r>
              <a:rPr lang="en-US" sz="1800" dirty="0" smtClean="0"/>
              <a:t>LDL Cholesterol: 54 mg/dl</a:t>
            </a:r>
            <a:endParaRPr lang="fa-IR" sz="1800" dirty="0" smtClean="0"/>
          </a:p>
          <a:p>
            <a:pPr lvl="1">
              <a:buNone/>
            </a:pPr>
            <a:r>
              <a:rPr lang="en-US" sz="1800" dirty="0" smtClean="0"/>
              <a:t>AST: 24</a:t>
            </a:r>
            <a:endParaRPr lang="fa-IR" sz="1800" dirty="0" smtClean="0"/>
          </a:p>
          <a:p>
            <a:pPr lvl="1">
              <a:buNone/>
            </a:pPr>
            <a:r>
              <a:rPr lang="en-US" sz="1800" dirty="0" smtClean="0"/>
              <a:t>ALT: 24</a:t>
            </a:r>
          </a:p>
        </p:txBody>
      </p:sp>
      <p:sp>
        <p:nvSpPr>
          <p:cNvPr id="9" name="Rectangle 8"/>
          <p:cNvSpPr/>
          <p:nvPr/>
        </p:nvSpPr>
        <p:spPr>
          <a:xfrm>
            <a:off x="6429388" y="714356"/>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FF0000"/>
                </a:solidFill>
              </a:rPr>
              <a:t>آقای حبیب ا... ک</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274" y="147638"/>
            <a:ext cx="8963695" cy="6613771"/>
          </a:xfrm>
          <a:prstGeom prst="rect">
            <a:avLst/>
          </a:prstGeom>
        </p:spPr>
      </p:pic>
    </p:spTree>
    <p:extLst>
      <p:ext uri="{BB962C8B-B14F-4D97-AF65-F5344CB8AC3E}">
        <p14:creationId xmlns="" xmlns:p14="http://schemas.microsoft.com/office/powerpoint/2010/main" val="2254348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7030A0"/>
                </a:solidFill>
              </a:rPr>
              <a:t>Case 4</a:t>
            </a:r>
            <a:endParaRPr lang="en-US" dirty="0">
              <a:solidFill>
                <a:srgbClr val="7030A0"/>
              </a:solidFill>
            </a:endParaRPr>
          </a:p>
        </p:txBody>
      </p:sp>
      <p:sp>
        <p:nvSpPr>
          <p:cNvPr id="8" name="Content Placeholder 7"/>
          <p:cNvSpPr>
            <a:spLocks noGrp="1"/>
          </p:cNvSpPr>
          <p:nvPr>
            <p:ph idx="1"/>
          </p:nvPr>
        </p:nvSpPr>
        <p:spPr/>
        <p:txBody>
          <a:bodyPr>
            <a:normAutofit/>
          </a:bodyPr>
          <a:lstStyle/>
          <a:p>
            <a:pPr lvl="0">
              <a:buNone/>
            </a:pPr>
            <a:r>
              <a:rPr lang="en-US" sz="3600" b="1" dirty="0" smtClean="0">
                <a:solidFill>
                  <a:prstClr val="black"/>
                </a:solidFill>
              </a:rPr>
              <a:t>What is your recommendation?</a:t>
            </a:r>
          </a:p>
          <a:p>
            <a:pPr marL="514350" lvl="0" indent="-514350">
              <a:buFont typeface="+mj-lt"/>
              <a:buAutoNum type="alphaUcPeriod"/>
            </a:pPr>
            <a:r>
              <a:rPr lang="en-US" dirty="0" smtClean="0">
                <a:solidFill>
                  <a:srgbClr val="00B050"/>
                </a:solidFill>
              </a:rPr>
              <a:t>DC of Metformin </a:t>
            </a:r>
            <a:r>
              <a:rPr lang="en-US" dirty="0" smtClean="0"/>
              <a:t>&amp;</a:t>
            </a:r>
            <a:r>
              <a:rPr lang="en-US" dirty="0" smtClean="0">
                <a:solidFill>
                  <a:srgbClr val="00B050"/>
                </a:solidFill>
              </a:rPr>
              <a:t> Lifestyle Management</a:t>
            </a:r>
            <a:endParaRPr lang="en-US" u="sng" dirty="0" smtClean="0">
              <a:solidFill>
                <a:srgbClr val="FF0000"/>
              </a:solidFill>
            </a:endParaRPr>
          </a:p>
          <a:p>
            <a:pPr marL="514350" indent="-514350">
              <a:buFont typeface="+mj-lt"/>
              <a:buAutoNum type="alphaUcPeriod"/>
            </a:pPr>
            <a:r>
              <a:rPr lang="en-US" dirty="0" smtClean="0">
                <a:solidFill>
                  <a:srgbClr val="00B050"/>
                </a:solidFill>
              </a:rPr>
              <a:t>DC of Metformin </a:t>
            </a:r>
            <a:r>
              <a:rPr lang="en-US" dirty="0" smtClean="0"/>
              <a:t>&amp;  Add </a:t>
            </a:r>
            <a:r>
              <a:rPr lang="en-US" dirty="0" smtClean="0">
                <a:solidFill>
                  <a:srgbClr val="FF0000"/>
                </a:solidFill>
              </a:rPr>
              <a:t>sulfonylurea</a:t>
            </a:r>
            <a:endParaRPr lang="en-US" u="sng" dirty="0" smtClean="0">
              <a:solidFill>
                <a:srgbClr val="FF0000"/>
              </a:solidFill>
            </a:endParaRPr>
          </a:p>
          <a:p>
            <a:pPr marL="514350" lvl="0" indent="-514350">
              <a:buFont typeface="+mj-lt"/>
              <a:buAutoNum type="alphaUcPeriod"/>
            </a:pPr>
            <a:r>
              <a:rPr lang="en-US" dirty="0" smtClean="0">
                <a:solidFill>
                  <a:srgbClr val="00B050"/>
                </a:solidFill>
              </a:rPr>
              <a:t>DC of Metformin </a:t>
            </a:r>
            <a:r>
              <a:rPr lang="en-US" dirty="0" smtClean="0"/>
              <a:t>&amp; Add </a:t>
            </a:r>
            <a:r>
              <a:rPr lang="en-US" dirty="0" smtClean="0">
                <a:solidFill>
                  <a:srgbClr val="FF0000"/>
                </a:solidFill>
              </a:rPr>
              <a:t>Pioglitazone</a:t>
            </a:r>
          </a:p>
          <a:p>
            <a:pPr marL="514350" indent="-514350">
              <a:buFont typeface="+mj-lt"/>
              <a:buAutoNum type="alphaUcPeriod"/>
            </a:pPr>
            <a:r>
              <a:rPr lang="en-US" dirty="0" smtClean="0">
                <a:solidFill>
                  <a:srgbClr val="00B050"/>
                </a:solidFill>
              </a:rPr>
              <a:t>DC of Metformin </a:t>
            </a:r>
            <a:r>
              <a:rPr lang="en-US" dirty="0" smtClean="0"/>
              <a:t>&amp; Add </a:t>
            </a:r>
            <a:r>
              <a:rPr lang="en-US" dirty="0" err="1" smtClean="0">
                <a:solidFill>
                  <a:srgbClr val="FF0000"/>
                </a:solidFill>
              </a:rPr>
              <a:t>Liraglutide</a:t>
            </a:r>
            <a:endParaRPr lang="en-US" dirty="0" smtClean="0">
              <a:solidFill>
                <a:srgbClr val="FF0000"/>
              </a:solidFill>
            </a:endParaRPr>
          </a:p>
          <a:p>
            <a:pPr marL="514350" indent="-514350">
              <a:buFont typeface="+mj-lt"/>
              <a:buAutoNum type="alphaUcPeriod"/>
            </a:pPr>
            <a:r>
              <a:rPr lang="en-US" dirty="0" smtClean="0">
                <a:solidFill>
                  <a:srgbClr val="00B050"/>
                </a:solidFill>
              </a:rPr>
              <a:t>DC of Metformin</a:t>
            </a:r>
            <a:r>
              <a:rPr lang="en-US" dirty="0" smtClean="0"/>
              <a:t> &amp;</a:t>
            </a:r>
            <a:r>
              <a:rPr lang="en-US" dirty="0" smtClean="0">
                <a:solidFill>
                  <a:srgbClr val="00B050"/>
                </a:solidFill>
              </a:rPr>
              <a:t> </a:t>
            </a:r>
            <a:r>
              <a:rPr lang="en-US" dirty="0" smtClean="0">
                <a:solidFill>
                  <a:prstClr val="black"/>
                </a:solidFill>
              </a:rPr>
              <a:t>Add </a:t>
            </a:r>
            <a:r>
              <a:rPr lang="en-US" dirty="0" smtClean="0">
                <a:solidFill>
                  <a:srgbClr val="FF0000"/>
                </a:solidFill>
              </a:rPr>
              <a:t>Basal Insulin</a:t>
            </a:r>
          </a:p>
          <a:p>
            <a:pPr marL="514350" indent="-514350">
              <a:buFont typeface="+mj-lt"/>
              <a:buAutoNum type="alphaUcPeriod"/>
            </a:pPr>
            <a:r>
              <a:rPr lang="en-US" dirty="0" smtClean="0">
                <a:solidFill>
                  <a:srgbClr val="FF0000"/>
                </a:solidFill>
              </a:rPr>
              <a:t>Keep Metformin </a:t>
            </a:r>
            <a:r>
              <a:rPr lang="en-US" dirty="0" smtClean="0"/>
              <a:t>&amp;</a:t>
            </a:r>
            <a:r>
              <a:rPr lang="en-US" dirty="0" smtClean="0">
                <a:solidFill>
                  <a:srgbClr val="00B050"/>
                </a:solidFill>
              </a:rPr>
              <a:t> </a:t>
            </a:r>
            <a:r>
              <a:rPr lang="en-US" dirty="0" smtClean="0">
                <a:solidFill>
                  <a:prstClr val="black"/>
                </a:solidFill>
              </a:rPr>
              <a:t>Add </a:t>
            </a:r>
            <a:r>
              <a:rPr lang="en-US" dirty="0" err="1" smtClean="0">
                <a:solidFill>
                  <a:srgbClr val="FF0000"/>
                </a:solidFill>
              </a:rPr>
              <a:t>Sitagliptin</a:t>
            </a:r>
            <a:endParaRPr lang="en-US" dirty="0" smtClean="0">
              <a:solidFill>
                <a:srgbClr val="FF0000"/>
              </a:solidFill>
            </a:endParaRPr>
          </a:p>
          <a:p>
            <a:pPr lvl="0">
              <a:buFont typeface="+mj-lt"/>
              <a:buAutoNum type="alphaUcPeriod"/>
            </a:pPr>
            <a:endParaRPr lang="en-US" dirty="0" smtClean="0">
              <a:solidFill>
                <a:srgbClr val="FF0000"/>
              </a:solidFill>
            </a:endParaRPr>
          </a:p>
          <a:p>
            <a:pPr lvl="0">
              <a:buFont typeface="+mj-lt"/>
              <a:buAutoNum type="alphaUcPeriod"/>
            </a:pPr>
            <a:endParaRPr lang="en-US" u="sng" dirty="0" smtClean="0"/>
          </a:p>
        </p:txBody>
      </p:sp>
      <p:sp>
        <p:nvSpPr>
          <p:cNvPr id="5" name="Rectangle 4"/>
          <p:cNvSpPr/>
          <p:nvPr/>
        </p:nvSpPr>
        <p:spPr>
          <a:xfrm>
            <a:off x="6429388" y="785794"/>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FF0000"/>
                </a:solidFill>
              </a:rPr>
              <a:t>آقای حبیب ا... ک</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Heart failure &amp; Metformin</a:t>
            </a:r>
            <a:endParaRPr lang="en-US" dirty="0">
              <a:solidFill>
                <a:srgbClr val="7030A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142976" y="1357298"/>
            <a:ext cx="7157466" cy="53267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Heart failure &amp; Metformin</a:t>
            </a:r>
            <a:endParaRPr lang="en-US" dirty="0">
              <a:solidFill>
                <a:srgbClr val="7030A0"/>
              </a:solidFill>
            </a:endParaRPr>
          </a:p>
        </p:txBody>
      </p:sp>
      <p:sp>
        <p:nvSpPr>
          <p:cNvPr id="3" name="Content Placeholder 2"/>
          <p:cNvSpPr>
            <a:spLocks noGrp="1"/>
          </p:cNvSpPr>
          <p:nvPr>
            <p:ph idx="1"/>
          </p:nvPr>
        </p:nvSpPr>
        <p:spPr>
          <a:xfrm>
            <a:off x="457200" y="1357299"/>
            <a:ext cx="8229600" cy="4768866"/>
          </a:xfrm>
        </p:spPr>
        <p:txBody>
          <a:bodyPr>
            <a:noAutofit/>
          </a:bodyPr>
          <a:lstStyle/>
          <a:p>
            <a:r>
              <a:rPr lang="en-US" b="1" u="sng" dirty="0" smtClean="0">
                <a:solidFill>
                  <a:srgbClr val="FF0000"/>
                </a:solidFill>
              </a:rPr>
              <a:t>Metformin</a:t>
            </a:r>
            <a:r>
              <a:rPr lang="en-US" dirty="0" smtClean="0"/>
              <a:t> was associated with </a:t>
            </a:r>
            <a:r>
              <a:rPr lang="en-US" dirty="0" smtClean="0">
                <a:solidFill>
                  <a:srgbClr val="FF0000"/>
                </a:solidFill>
              </a:rPr>
              <a:t>reduced </a:t>
            </a:r>
            <a:r>
              <a:rPr lang="en-US" u="sng" dirty="0" smtClean="0">
                <a:solidFill>
                  <a:srgbClr val="FF0000"/>
                </a:solidFill>
              </a:rPr>
              <a:t>mortality</a:t>
            </a:r>
            <a:r>
              <a:rPr lang="en-US" dirty="0" smtClean="0">
                <a:solidFill>
                  <a:srgbClr val="FF0000"/>
                </a:solidFill>
              </a:rPr>
              <a:t> </a:t>
            </a:r>
            <a:r>
              <a:rPr lang="en-US" dirty="0" smtClean="0"/>
              <a:t>compared to controls (mostly </a:t>
            </a:r>
            <a:r>
              <a:rPr lang="en-US" dirty="0" smtClean="0">
                <a:solidFill>
                  <a:srgbClr val="0070C0"/>
                </a:solidFill>
              </a:rPr>
              <a:t>sulfonylurea</a:t>
            </a:r>
            <a:r>
              <a:rPr lang="en-US" dirty="0" smtClean="0"/>
              <a:t>): </a:t>
            </a:r>
          </a:p>
          <a:p>
            <a:pPr lvl="1">
              <a:buNone/>
            </a:pPr>
            <a:r>
              <a:rPr lang="en-US" dirty="0" smtClean="0"/>
              <a:t>pooled adjusted risk estimates </a:t>
            </a:r>
            <a:r>
              <a:rPr lang="en-US" dirty="0" smtClean="0">
                <a:solidFill>
                  <a:srgbClr val="FF0000"/>
                </a:solidFill>
              </a:rPr>
              <a:t>0.80</a:t>
            </a:r>
            <a:r>
              <a:rPr lang="en-US" dirty="0" smtClean="0"/>
              <a:t>, (0.74-0.87); P&lt;0.001.</a:t>
            </a:r>
          </a:p>
          <a:p>
            <a:r>
              <a:rPr lang="en-US" dirty="0" smtClean="0"/>
              <a:t>Metformin was associated with a </a:t>
            </a:r>
            <a:r>
              <a:rPr lang="en-US" dirty="0" smtClean="0">
                <a:solidFill>
                  <a:srgbClr val="FF0000"/>
                </a:solidFill>
              </a:rPr>
              <a:t>small reduction in all-cause </a:t>
            </a:r>
            <a:r>
              <a:rPr lang="en-US" u="sng" dirty="0" smtClean="0">
                <a:solidFill>
                  <a:srgbClr val="FF0000"/>
                </a:solidFill>
              </a:rPr>
              <a:t>hospitalizations</a:t>
            </a:r>
            <a:r>
              <a:rPr lang="en-US" dirty="0" smtClean="0">
                <a:solidFill>
                  <a:srgbClr val="FF0000"/>
                </a:solidFill>
              </a:rPr>
              <a:t>:</a:t>
            </a:r>
            <a:r>
              <a:rPr lang="en-US" dirty="0" smtClean="0"/>
              <a:t> </a:t>
            </a:r>
            <a:r>
              <a:rPr lang="en-US" sz="2800" dirty="0" smtClean="0"/>
              <a:t>pooled estimate </a:t>
            </a:r>
            <a:r>
              <a:rPr lang="en-US" sz="2800" dirty="0" smtClean="0">
                <a:solidFill>
                  <a:srgbClr val="FF0000"/>
                </a:solidFill>
              </a:rPr>
              <a:t>0.93</a:t>
            </a:r>
            <a:r>
              <a:rPr lang="en-US" sz="2800" dirty="0" smtClean="0"/>
              <a:t>, (0.89- 0.98), P=0.01. </a:t>
            </a:r>
          </a:p>
          <a:p>
            <a:r>
              <a:rPr lang="en-US" dirty="0" smtClean="0"/>
              <a:t>Metformin was </a:t>
            </a:r>
            <a:r>
              <a:rPr lang="en-US" sz="4000" b="1" u="sng" dirty="0" smtClean="0">
                <a:solidFill>
                  <a:srgbClr val="FF0000"/>
                </a:solidFill>
              </a:rPr>
              <a:t>not</a:t>
            </a:r>
            <a:r>
              <a:rPr lang="en-US" dirty="0" smtClean="0"/>
              <a:t> associated with increased risk of </a:t>
            </a:r>
            <a:r>
              <a:rPr lang="en-US" dirty="0" smtClean="0">
                <a:solidFill>
                  <a:srgbClr val="FF0000"/>
                </a:solidFill>
              </a:rPr>
              <a:t>lactic acidosis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Heart failure &amp; Metformin</a:t>
            </a:r>
            <a:endParaRPr lang="en-US" dirty="0">
              <a:solidFill>
                <a:srgbClr val="7030A0"/>
              </a:solidFill>
            </a:endParaRPr>
          </a:p>
        </p:txBody>
      </p:sp>
      <p:sp>
        <p:nvSpPr>
          <p:cNvPr id="3" name="Content Placeholder 2"/>
          <p:cNvSpPr>
            <a:spLocks noGrp="1"/>
          </p:cNvSpPr>
          <p:nvPr>
            <p:ph idx="1"/>
          </p:nvPr>
        </p:nvSpPr>
        <p:spPr/>
        <p:txBody>
          <a:bodyPr>
            <a:noAutofit/>
          </a:bodyPr>
          <a:lstStyle/>
          <a:p>
            <a:r>
              <a:rPr lang="en-US" sz="4000" b="1" u="sng" dirty="0" smtClean="0">
                <a:solidFill>
                  <a:srgbClr val="FF0000"/>
                </a:solidFill>
              </a:rPr>
              <a:t>Conclusions</a:t>
            </a:r>
            <a:r>
              <a:rPr lang="en-US" sz="4000" u="sng" dirty="0" smtClean="0">
                <a:solidFill>
                  <a:srgbClr val="FF0000"/>
                </a:solidFill>
              </a:rPr>
              <a:t>:</a:t>
            </a:r>
            <a:r>
              <a:rPr lang="en-US" sz="4000" u="sng" dirty="0" smtClean="0"/>
              <a:t> </a:t>
            </a:r>
          </a:p>
          <a:p>
            <a:r>
              <a:rPr lang="en-US" sz="3600" dirty="0" smtClean="0"/>
              <a:t>Metformin is </a:t>
            </a:r>
            <a:r>
              <a:rPr lang="en-US" sz="3600" dirty="0" smtClean="0">
                <a:solidFill>
                  <a:srgbClr val="FF0000"/>
                </a:solidFill>
              </a:rPr>
              <a:t>at least as safe </a:t>
            </a:r>
            <a:r>
              <a:rPr lang="en-US" sz="3600" dirty="0" smtClean="0"/>
              <a:t>as other glucose lowering treatments in patients with </a:t>
            </a:r>
            <a:r>
              <a:rPr lang="en-US" sz="3600" dirty="0" smtClean="0">
                <a:solidFill>
                  <a:srgbClr val="00B050"/>
                </a:solidFill>
              </a:rPr>
              <a:t>diabetes and HF</a:t>
            </a:r>
            <a:r>
              <a:rPr lang="en-US" sz="3600" dirty="0" smtClean="0"/>
              <a:t>, even in those with </a:t>
            </a:r>
            <a:r>
              <a:rPr lang="en-US" sz="3600" dirty="0" smtClean="0">
                <a:solidFill>
                  <a:srgbClr val="0070C0"/>
                </a:solidFill>
              </a:rPr>
              <a:t>reduced LVEF or concomitant CKD</a:t>
            </a:r>
            <a:r>
              <a:rPr lang="en-US" sz="3600" dirty="0" smtClean="0"/>
              <a:t>. </a:t>
            </a:r>
          </a:p>
          <a:p>
            <a:r>
              <a:rPr lang="en-US" sz="3600" dirty="0" smtClean="0"/>
              <a:t>Metformin should be considered the </a:t>
            </a:r>
            <a:r>
              <a:rPr lang="en-US" sz="3600" dirty="0" smtClean="0">
                <a:solidFill>
                  <a:srgbClr val="FF0000"/>
                </a:solidFill>
              </a:rPr>
              <a:t>treatment of choice </a:t>
            </a:r>
            <a:r>
              <a:rPr lang="en-US" sz="3600" dirty="0" smtClean="0"/>
              <a:t>for those with </a:t>
            </a:r>
            <a:r>
              <a:rPr lang="en-US" sz="3600" dirty="0" smtClean="0">
                <a:solidFill>
                  <a:srgbClr val="00B050"/>
                </a:solidFill>
              </a:rPr>
              <a:t>diabetes and HF.</a:t>
            </a:r>
            <a:endParaRPr lang="en-US" sz="3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ADA 2017</a:t>
            </a:r>
            <a:endParaRPr lang="en-US" b="1" dirty="0">
              <a:solidFill>
                <a:srgbClr val="7030A0"/>
              </a:solidFill>
            </a:endParaRPr>
          </a:p>
        </p:txBody>
      </p:sp>
      <p:sp>
        <p:nvSpPr>
          <p:cNvPr id="3" name="Content Placeholder 2"/>
          <p:cNvSpPr>
            <a:spLocks noGrp="1"/>
          </p:cNvSpPr>
          <p:nvPr>
            <p:ph idx="1"/>
          </p:nvPr>
        </p:nvSpPr>
        <p:spPr/>
        <p:txBody>
          <a:bodyPr>
            <a:normAutofit/>
          </a:bodyPr>
          <a:lstStyle/>
          <a:p>
            <a:r>
              <a:rPr lang="en-US" sz="4400" dirty="0" smtClean="0"/>
              <a:t>In patients with DM-2 with </a:t>
            </a:r>
          </a:p>
          <a:p>
            <a:pPr>
              <a:buNone/>
            </a:pPr>
            <a:r>
              <a:rPr lang="en-US" sz="4400" dirty="0" smtClean="0">
                <a:solidFill>
                  <a:srgbClr val="FF0000"/>
                </a:solidFill>
              </a:rPr>
              <a:t>   stable CHF</a:t>
            </a:r>
            <a:r>
              <a:rPr lang="en-US" sz="4400" dirty="0" smtClean="0"/>
              <a:t>, metformin may be used if </a:t>
            </a:r>
            <a:r>
              <a:rPr lang="en-US" sz="4400" dirty="0" err="1" smtClean="0">
                <a:solidFill>
                  <a:srgbClr val="FF0000"/>
                </a:solidFill>
              </a:rPr>
              <a:t>eGFR</a:t>
            </a:r>
            <a:r>
              <a:rPr lang="en-US" sz="4400" dirty="0" smtClean="0">
                <a:solidFill>
                  <a:srgbClr val="FF0000"/>
                </a:solidFill>
              </a:rPr>
              <a:t> &gt; 30 </a:t>
            </a:r>
            <a:r>
              <a:rPr lang="en-US" sz="4400" dirty="0" err="1" smtClean="0"/>
              <a:t>mL</a:t>
            </a:r>
            <a:r>
              <a:rPr lang="en-US" sz="4400" dirty="0" smtClean="0"/>
              <a:t>/min, </a:t>
            </a:r>
          </a:p>
          <a:p>
            <a:r>
              <a:rPr lang="en-US" sz="4400" dirty="0" smtClean="0"/>
              <a:t>But should be </a:t>
            </a:r>
            <a:r>
              <a:rPr lang="en-US" sz="4400" b="1" u="sng" dirty="0" smtClean="0">
                <a:solidFill>
                  <a:srgbClr val="00B0F0"/>
                </a:solidFill>
              </a:rPr>
              <a:t>avoided</a:t>
            </a:r>
            <a:r>
              <a:rPr lang="en-US" sz="4400" dirty="0" smtClean="0"/>
              <a:t> in </a:t>
            </a:r>
            <a:r>
              <a:rPr lang="en-US" sz="4400" dirty="0" smtClean="0">
                <a:solidFill>
                  <a:srgbClr val="FF0000"/>
                </a:solidFill>
              </a:rPr>
              <a:t>unstable</a:t>
            </a:r>
            <a:r>
              <a:rPr lang="en-US" sz="4400" dirty="0" smtClean="0"/>
              <a:t> or </a:t>
            </a:r>
            <a:r>
              <a:rPr lang="en-US" sz="4400" dirty="0" smtClean="0">
                <a:solidFill>
                  <a:srgbClr val="FF0000"/>
                </a:solidFill>
              </a:rPr>
              <a:t>hospitalized</a:t>
            </a:r>
            <a:r>
              <a:rPr lang="en-US" sz="4400" dirty="0" smtClean="0"/>
              <a:t> patients with CHF.</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7030A0"/>
                </a:solidFill>
              </a:rPr>
              <a:t>Case 4</a:t>
            </a:r>
            <a:endParaRPr lang="en-US" dirty="0">
              <a:solidFill>
                <a:srgbClr val="7030A0"/>
              </a:solidFill>
            </a:endParaRPr>
          </a:p>
        </p:txBody>
      </p:sp>
      <p:sp>
        <p:nvSpPr>
          <p:cNvPr id="8" name="Content Placeholder 7"/>
          <p:cNvSpPr>
            <a:spLocks noGrp="1"/>
          </p:cNvSpPr>
          <p:nvPr>
            <p:ph idx="1"/>
          </p:nvPr>
        </p:nvSpPr>
        <p:spPr/>
        <p:txBody>
          <a:bodyPr>
            <a:normAutofit/>
          </a:bodyPr>
          <a:lstStyle/>
          <a:p>
            <a:pPr>
              <a:buNone/>
            </a:pPr>
            <a:r>
              <a:rPr lang="en-US" sz="4000" b="1" dirty="0" smtClean="0"/>
              <a:t>R</a:t>
            </a:r>
          </a:p>
          <a:p>
            <a:pPr>
              <a:buFont typeface="+mj-lt"/>
              <a:buAutoNum type="arabicPeriod"/>
            </a:pPr>
            <a:r>
              <a:rPr lang="en-US" sz="3600" dirty="0" smtClean="0"/>
              <a:t>Tab ASA 80 mg/d</a:t>
            </a:r>
          </a:p>
          <a:p>
            <a:pPr>
              <a:buFont typeface="+mj-lt"/>
              <a:buAutoNum type="arabicPeriod"/>
            </a:pPr>
            <a:r>
              <a:rPr lang="en-US" sz="3600" dirty="0" smtClean="0"/>
              <a:t>Tab </a:t>
            </a:r>
            <a:r>
              <a:rPr lang="en-US" sz="3600" dirty="0" err="1" smtClean="0"/>
              <a:t>Atorvastatin</a:t>
            </a:r>
            <a:r>
              <a:rPr lang="en-US" sz="3600" dirty="0" smtClean="0"/>
              <a:t> 10 mg/d</a:t>
            </a:r>
          </a:p>
          <a:p>
            <a:pPr>
              <a:buFont typeface="+mj-lt"/>
              <a:buAutoNum type="arabicPeriod"/>
            </a:pPr>
            <a:r>
              <a:rPr lang="en-US" sz="3600" dirty="0" smtClean="0">
                <a:solidFill>
                  <a:srgbClr val="FF0000"/>
                </a:solidFill>
              </a:rPr>
              <a:t>Tab Metformin 1500 mg/d</a:t>
            </a:r>
          </a:p>
          <a:p>
            <a:pPr>
              <a:buFont typeface="+mj-lt"/>
              <a:buAutoNum type="arabicPeriod"/>
            </a:pPr>
            <a:r>
              <a:rPr lang="en-US" sz="3600" dirty="0" smtClean="0">
                <a:solidFill>
                  <a:srgbClr val="FF0000"/>
                </a:solidFill>
              </a:rPr>
              <a:t>Tab Acarbose 50 mg/d</a:t>
            </a:r>
          </a:p>
          <a:p>
            <a:pPr>
              <a:buFont typeface="+mj-lt"/>
              <a:buAutoNum type="arabicPeriod"/>
            </a:pPr>
            <a:r>
              <a:rPr lang="en-US" sz="3600" dirty="0" smtClean="0">
                <a:solidFill>
                  <a:srgbClr val="FF0000"/>
                </a:solidFill>
              </a:rPr>
              <a:t>Tab </a:t>
            </a:r>
            <a:r>
              <a:rPr lang="en-US" sz="3600" dirty="0" err="1" smtClean="0">
                <a:solidFill>
                  <a:srgbClr val="FF0000"/>
                </a:solidFill>
              </a:rPr>
              <a:t>Sitagliptin</a:t>
            </a:r>
            <a:r>
              <a:rPr lang="en-US" sz="3600" dirty="0" smtClean="0">
                <a:solidFill>
                  <a:srgbClr val="FF0000"/>
                </a:solidFill>
              </a:rPr>
              <a:t> 100 mg/d</a:t>
            </a:r>
          </a:p>
          <a:p>
            <a:pPr lvl="0">
              <a:buNone/>
            </a:pPr>
            <a:endParaRPr lang="en-US" dirty="0" smtClean="0">
              <a:solidFill>
                <a:srgbClr val="FF0000"/>
              </a:solidFill>
            </a:endParaRPr>
          </a:p>
          <a:p>
            <a:pPr lvl="0">
              <a:buFont typeface="+mj-lt"/>
              <a:buAutoNum type="arabicPeriod"/>
            </a:pPr>
            <a:endParaRPr lang="en-US" u="sng" dirty="0" smtClean="0"/>
          </a:p>
        </p:txBody>
      </p:sp>
      <p:sp>
        <p:nvSpPr>
          <p:cNvPr id="5" name="Rectangle 4"/>
          <p:cNvSpPr/>
          <p:nvPr/>
        </p:nvSpPr>
        <p:spPr>
          <a:xfrm>
            <a:off x="6429388" y="785794"/>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FF0000"/>
                </a:solidFill>
              </a:rPr>
              <a:t>آقای حبیب ا... ک</a:t>
            </a:r>
            <a:endParaRPr lang="en-US" b="1" dirty="0">
              <a:solidFill>
                <a:srgbClr val="FF0000"/>
              </a:solidFill>
            </a:endParaRPr>
          </a:p>
        </p:txBody>
      </p:sp>
      <p:cxnSp>
        <p:nvCxnSpPr>
          <p:cNvPr id="6" name="Straight Connector 5"/>
          <p:cNvCxnSpPr/>
          <p:nvPr/>
        </p:nvCxnSpPr>
        <p:spPr>
          <a:xfrm rot="-660000" flipV="1">
            <a:off x="654995" y="2016091"/>
            <a:ext cx="18000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868345"/>
          </a:xfrm>
        </p:spPr>
        <p:txBody>
          <a:bodyPr/>
          <a:lstStyle/>
          <a:p>
            <a:r>
              <a:rPr lang="en-US" b="1" dirty="0" smtClean="0">
                <a:solidFill>
                  <a:srgbClr val="7030A0"/>
                </a:solidFill>
              </a:rPr>
              <a:t>Case 4</a:t>
            </a:r>
            <a:endParaRPr lang="en-US" dirty="0">
              <a:solidFill>
                <a:srgbClr val="7030A0"/>
              </a:solidFill>
            </a:endParaRPr>
          </a:p>
        </p:txBody>
      </p:sp>
      <p:sp>
        <p:nvSpPr>
          <p:cNvPr id="5" name="Text Placeholder 4"/>
          <p:cNvSpPr>
            <a:spLocks noGrp="1"/>
          </p:cNvSpPr>
          <p:nvPr>
            <p:ph type="body" idx="1"/>
          </p:nvPr>
        </p:nvSpPr>
        <p:spPr>
          <a:xfrm>
            <a:off x="500034" y="642918"/>
            <a:ext cx="4040188" cy="639763"/>
          </a:xfrm>
        </p:spPr>
        <p:txBody>
          <a:bodyPr/>
          <a:lstStyle/>
          <a:p>
            <a:r>
              <a:rPr lang="en-US" b="0" dirty="0" smtClean="0"/>
              <a:t>W=96 kg</a:t>
            </a:r>
          </a:p>
        </p:txBody>
      </p:sp>
      <p:sp>
        <p:nvSpPr>
          <p:cNvPr id="6" name="Content Placeholder 5"/>
          <p:cNvSpPr>
            <a:spLocks noGrp="1"/>
          </p:cNvSpPr>
          <p:nvPr>
            <p:ph sz="half" idx="2"/>
          </p:nvPr>
        </p:nvSpPr>
        <p:spPr>
          <a:xfrm>
            <a:off x="500034" y="1428736"/>
            <a:ext cx="4040188" cy="5429264"/>
          </a:xfrm>
        </p:spPr>
        <p:txBody>
          <a:bodyPr>
            <a:normAutofit/>
          </a:bodyPr>
          <a:lstStyle/>
          <a:p>
            <a:pPr>
              <a:buNone/>
            </a:pPr>
            <a:r>
              <a:rPr lang="fa-IR" sz="1800" b="1" u="sng" dirty="0" smtClean="0"/>
              <a:t>1394/11/8</a:t>
            </a:r>
            <a:endParaRPr lang="en-US" sz="1400" dirty="0" smtClean="0"/>
          </a:p>
          <a:p>
            <a:r>
              <a:rPr lang="en-US" sz="2000" b="1" u="sng" dirty="0" smtClean="0"/>
              <a:t>Lab Data:</a:t>
            </a:r>
          </a:p>
          <a:p>
            <a:pPr lvl="1">
              <a:buNone/>
            </a:pPr>
            <a:r>
              <a:rPr lang="en-US" sz="1800" dirty="0" smtClean="0"/>
              <a:t>FBS: 105 mg/dl</a:t>
            </a:r>
          </a:p>
          <a:p>
            <a:pPr lvl="1">
              <a:buNone/>
            </a:pPr>
            <a:r>
              <a:rPr lang="en-US" sz="1800" dirty="0" smtClean="0"/>
              <a:t>BS (2hpp): 188mg/dl</a:t>
            </a:r>
          </a:p>
          <a:p>
            <a:pPr lvl="1">
              <a:buNone/>
            </a:pPr>
            <a:r>
              <a:rPr lang="en-US" sz="1800" dirty="0" smtClean="0"/>
              <a:t>A1C: </a:t>
            </a:r>
            <a:r>
              <a:rPr lang="en-US" sz="1800" b="1" u="sng" dirty="0" smtClean="0">
                <a:solidFill>
                  <a:srgbClr val="FF0000"/>
                </a:solidFill>
              </a:rPr>
              <a:t>7.3% </a:t>
            </a:r>
            <a:r>
              <a:rPr lang="en-US" sz="1800" dirty="0" smtClean="0"/>
              <a:t>(N&lt;6%)</a:t>
            </a:r>
            <a:endParaRPr lang="en-US" sz="1800" b="1" u="sng" dirty="0" smtClean="0">
              <a:solidFill>
                <a:srgbClr val="FF0000"/>
              </a:solidFill>
            </a:endParaRPr>
          </a:p>
          <a:p>
            <a:pPr lvl="1">
              <a:buNone/>
            </a:pPr>
            <a:r>
              <a:rPr lang="en-US" sz="1800" dirty="0" smtClean="0"/>
              <a:t>Cr: 1.1 mg/dl </a:t>
            </a:r>
            <a:endParaRPr lang="fa-IR" sz="1800" dirty="0" smtClean="0"/>
          </a:p>
          <a:p>
            <a:pPr lvl="1">
              <a:buNone/>
            </a:pPr>
            <a:r>
              <a:rPr lang="en-US" sz="1800" dirty="0" smtClean="0"/>
              <a:t>TG: 138mg/dl  </a:t>
            </a:r>
            <a:endParaRPr lang="fa-IR" sz="1800" dirty="0" smtClean="0"/>
          </a:p>
          <a:p>
            <a:pPr lvl="1">
              <a:buNone/>
            </a:pPr>
            <a:r>
              <a:rPr lang="en-US" sz="1800" dirty="0" smtClean="0"/>
              <a:t>Total Cholesterol: 125 mg/dl </a:t>
            </a:r>
            <a:endParaRPr lang="fa-IR" sz="1800" dirty="0" smtClean="0"/>
          </a:p>
          <a:p>
            <a:pPr lvl="1">
              <a:buNone/>
            </a:pPr>
            <a:r>
              <a:rPr lang="en-US" sz="1800" dirty="0" smtClean="0"/>
              <a:t>HDL Cholesterol: 32 mg/dl</a:t>
            </a:r>
            <a:endParaRPr lang="fa-IR" sz="1800" dirty="0" smtClean="0"/>
          </a:p>
          <a:p>
            <a:pPr lvl="1">
              <a:buNone/>
            </a:pPr>
            <a:r>
              <a:rPr lang="en-US" sz="1800" dirty="0" smtClean="0"/>
              <a:t>LDL Cholesterol: 54 mg/dl</a:t>
            </a:r>
            <a:endParaRPr lang="fa-IR" sz="1800" dirty="0" smtClean="0"/>
          </a:p>
          <a:p>
            <a:pPr lvl="1">
              <a:buNone/>
            </a:pPr>
            <a:r>
              <a:rPr lang="en-US" sz="1800" dirty="0" smtClean="0"/>
              <a:t>AST: 24</a:t>
            </a:r>
            <a:endParaRPr lang="fa-IR" sz="1800" dirty="0" smtClean="0"/>
          </a:p>
          <a:p>
            <a:pPr lvl="1">
              <a:buNone/>
            </a:pPr>
            <a:r>
              <a:rPr lang="en-US" sz="1800" dirty="0" smtClean="0"/>
              <a:t>ALT: 24</a:t>
            </a:r>
          </a:p>
        </p:txBody>
      </p:sp>
      <p:sp>
        <p:nvSpPr>
          <p:cNvPr id="7" name="Text Placeholder 6"/>
          <p:cNvSpPr>
            <a:spLocks noGrp="1"/>
          </p:cNvSpPr>
          <p:nvPr>
            <p:ph type="body" sz="quarter" idx="3"/>
          </p:nvPr>
        </p:nvSpPr>
        <p:spPr>
          <a:xfrm>
            <a:off x="4643438" y="785794"/>
            <a:ext cx="4041775" cy="639763"/>
          </a:xfrm>
        </p:spPr>
        <p:txBody>
          <a:bodyPr/>
          <a:lstStyle/>
          <a:p>
            <a:r>
              <a:rPr lang="en-US" b="0" dirty="0" smtClean="0"/>
              <a:t>W=96 kg</a:t>
            </a:r>
          </a:p>
        </p:txBody>
      </p:sp>
      <p:sp>
        <p:nvSpPr>
          <p:cNvPr id="9" name="Rectangle 8"/>
          <p:cNvSpPr/>
          <p:nvPr/>
        </p:nvSpPr>
        <p:spPr>
          <a:xfrm>
            <a:off x="6429388" y="714356"/>
            <a:ext cx="2143140" cy="10001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FF0000"/>
                </a:solidFill>
              </a:rPr>
              <a:t>آقای حبیب ا... ک</a:t>
            </a:r>
            <a:endParaRPr lang="en-US" b="1" dirty="0">
              <a:solidFill>
                <a:srgbClr val="FF0000"/>
              </a:solidFill>
            </a:endParaRPr>
          </a:p>
        </p:txBody>
      </p:sp>
      <p:sp>
        <p:nvSpPr>
          <p:cNvPr id="10" name="Content Placeholder 9"/>
          <p:cNvSpPr>
            <a:spLocks noGrp="1"/>
          </p:cNvSpPr>
          <p:nvPr>
            <p:ph sz="quarter" idx="4"/>
          </p:nvPr>
        </p:nvSpPr>
        <p:spPr>
          <a:xfrm>
            <a:off x="4714876" y="1500174"/>
            <a:ext cx="4041775" cy="4857784"/>
          </a:xfrm>
        </p:spPr>
        <p:txBody>
          <a:bodyPr>
            <a:normAutofit/>
          </a:bodyPr>
          <a:lstStyle/>
          <a:p>
            <a:pPr>
              <a:buNone/>
            </a:pPr>
            <a:r>
              <a:rPr lang="fa-IR" sz="1800" b="1" u="sng" dirty="0" smtClean="0"/>
              <a:t>1395/3/20</a:t>
            </a:r>
            <a:endParaRPr lang="en-US" sz="1400" dirty="0" smtClean="0"/>
          </a:p>
          <a:p>
            <a:r>
              <a:rPr lang="en-US" sz="2000" b="1" u="sng" dirty="0" smtClean="0"/>
              <a:t>Lab Data:</a:t>
            </a:r>
          </a:p>
          <a:p>
            <a:pPr lvl="1">
              <a:buNone/>
            </a:pPr>
            <a:r>
              <a:rPr lang="en-US" sz="1800" dirty="0" smtClean="0"/>
              <a:t>FBS: 95mg/dl</a:t>
            </a:r>
          </a:p>
          <a:p>
            <a:pPr lvl="1">
              <a:buNone/>
            </a:pPr>
            <a:r>
              <a:rPr lang="en-US" sz="1800" dirty="0" smtClean="0"/>
              <a:t>BS (2hpp): 145mg/dl</a:t>
            </a:r>
          </a:p>
          <a:p>
            <a:pPr lvl="1">
              <a:buNone/>
            </a:pPr>
            <a:r>
              <a:rPr lang="en-US" sz="1800" dirty="0" smtClean="0"/>
              <a:t>A1C: </a:t>
            </a:r>
            <a:r>
              <a:rPr lang="en-US" sz="1800" b="1" u="sng" dirty="0" smtClean="0">
                <a:solidFill>
                  <a:srgbClr val="FF0000"/>
                </a:solidFill>
              </a:rPr>
              <a:t>6.6% </a:t>
            </a:r>
            <a:r>
              <a:rPr lang="en-US" sz="1800" dirty="0" smtClean="0"/>
              <a:t>(N&lt;6%)</a:t>
            </a:r>
            <a:endParaRPr lang="en-US" sz="1800" b="1" u="sng" dirty="0" smtClean="0">
              <a:solidFill>
                <a:srgbClr val="FF0000"/>
              </a:solidFill>
            </a:endParaRPr>
          </a:p>
          <a:p>
            <a:pPr lvl="1">
              <a:buNone/>
            </a:pPr>
            <a:r>
              <a:rPr lang="en-US" sz="1800" dirty="0" smtClean="0"/>
              <a:t>Cr: 1.1mg/dl</a:t>
            </a:r>
            <a:endParaRPr lang="fa-IR" sz="18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a:r>
              <a:rPr lang="en-US" sz="3200"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MALBOOSBAF, </a:t>
            </a:r>
            <a:r>
              <a:rPr lang="en-US" sz="3200" dirty="0" err="1"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Ramin</a:t>
            </a:r>
            <a:r>
              <a:rPr lang="en-US" sz="3200"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MD.</a:t>
            </a:r>
            <a:br>
              <a:rPr lang="en-US" sz="3200"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br>
            <a:endParaRPr lang="en-US" sz="3200" dirty="0"/>
          </a:p>
        </p:txBody>
      </p:sp>
      <p:sp>
        <p:nvSpPr>
          <p:cNvPr id="8" name="Text Placeholder 7"/>
          <p:cNvSpPr>
            <a:spLocks noGrp="1"/>
          </p:cNvSpPr>
          <p:nvPr>
            <p:ph type="body" idx="1"/>
          </p:nvPr>
        </p:nvSpPr>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7522" name="Picture 2"/>
          <p:cNvPicPr>
            <a:picLocks noGrp="1" noChangeAspect="1" noChangeArrowheads="1"/>
          </p:cNvPicPr>
          <p:nvPr>
            <p:ph idx="1"/>
          </p:nvPr>
        </p:nvPicPr>
        <p:blipFill>
          <a:blip r:embed="rId2" cstate="print"/>
          <a:stretch>
            <a:fillRect/>
          </a:stretch>
        </p:blipFill>
        <p:spPr bwMode="auto">
          <a:xfrm>
            <a:off x="2289777" y="1600204"/>
            <a:ext cx="4564446" cy="4525433"/>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19" y="128790"/>
            <a:ext cx="9085743" cy="6593785"/>
          </a:xfrm>
          <a:prstGeom prst="rect">
            <a:avLst/>
          </a:prstGeom>
        </p:spPr>
      </p:pic>
    </p:spTree>
    <p:extLst>
      <p:ext uri="{BB962C8B-B14F-4D97-AF65-F5344CB8AC3E}">
        <p14:creationId xmlns="" xmlns:p14="http://schemas.microsoft.com/office/powerpoint/2010/main" val="259467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p14="http://schemas.microsoft.com/office/powerpoint/2010/main" xmlns="" val="874141187"/>
              </p:ext>
            </p:extLst>
          </p:nvPr>
        </p:nvGraphicFramePr>
        <p:xfrm>
          <a:off x="503706" y="4542060"/>
          <a:ext cx="2697935" cy="1760957"/>
        </p:xfrm>
        <a:graphic>
          <a:graphicData uri="http://schemas.openxmlformats.org/presentationml/2006/ole">
            <p:oleObj spid="_x0000_s2050"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p14="http://schemas.microsoft.com/office/powerpoint/2010/main" xmlns="" val="112781063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9</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09600" y="2514600"/>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3446</Words>
  <Application>Microsoft Office PowerPoint</Application>
  <PresentationFormat>On-screen Show (4:3)</PresentationFormat>
  <Paragraphs>684</Paragraphs>
  <Slides>68</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Chart</vt:lpstr>
      <vt:lpstr>Case presentation</vt:lpstr>
      <vt:lpstr>Relative Risk of Progression of  Diabetic Complications</vt:lpstr>
      <vt:lpstr>Macrovascular Complications as the most important cause of mortality</vt:lpstr>
      <vt:lpstr>Primary Objectives of Effective Management</vt:lpstr>
      <vt:lpstr>Slide 5</vt:lpstr>
      <vt:lpstr>Slide 6</vt:lpstr>
      <vt:lpstr>Slide 7</vt:lpstr>
      <vt:lpstr>Slide 8</vt:lpstr>
      <vt:lpstr>Expected HbA1c reduction according  to intervention</vt:lpstr>
      <vt:lpstr>Slide 10</vt:lpstr>
      <vt:lpstr>Slide 11</vt:lpstr>
      <vt:lpstr>Slide 12</vt:lpstr>
      <vt:lpstr>Case 1</vt:lpstr>
      <vt:lpstr>Case 1</vt:lpstr>
      <vt:lpstr>Case 1</vt:lpstr>
      <vt:lpstr>Slide 16</vt:lpstr>
      <vt:lpstr>ADA 2017</vt:lpstr>
      <vt:lpstr>Slide 18</vt:lpstr>
      <vt:lpstr>Slide 19</vt:lpstr>
      <vt:lpstr>Slide 20</vt:lpstr>
      <vt:lpstr>Case 1</vt:lpstr>
      <vt:lpstr>DOSING   </vt:lpstr>
      <vt:lpstr>Case 1</vt:lpstr>
      <vt:lpstr>سایر ارزیابی ها</vt:lpstr>
      <vt:lpstr>GI upset with Metformin</vt:lpstr>
      <vt:lpstr>Slide 26</vt:lpstr>
      <vt:lpstr>Case 2</vt:lpstr>
      <vt:lpstr>Case 2</vt:lpstr>
      <vt:lpstr>Case 2</vt:lpstr>
      <vt:lpstr>Case 2</vt:lpstr>
      <vt:lpstr>Slide 31</vt:lpstr>
      <vt:lpstr>Slide 32</vt:lpstr>
      <vt:lpstr>Slide 33</vt:lpstr>
      <vt:lpstr>Case 3</vt:lpstr>
      <vt:lpstr>Case 3</vt:lpstr>
      <vt:lpstr>Renal failure &amp; OHA</vt:lpstr>
      <vt:lpstr>Slide 37</vt:lpstr>
      <vt:lpstr>Slide 38</vt:lpstr>
      <vt:lpstr>Slide 39</vt:lpstr>
      <vt:lpstr>Slide 40</vt:lpstr>
      <vt:lpstr>Slide 41</vt:lpstr>
      <vt:lpstr>Case 3</vt:lpstr>
      <vt:lpstr>Slide 43</vt:lpstr>
      <vt:lpstr>Renal failure &amp; Metformin</vt:lpstr>
      <vt:lpstr>Renal failure &amp; Metformin</vt:lpstr>
      <vt:lpstr>Renal failure &amp; Glibenclamide</vt:lpstr>
      <vt:lpstr>Renal failure &amp; Gliclazide</vt:lpstr>
      <vt:lpstr>Gliclazide MR</vt:lpstr>
      <vt:lpstr>Renal failure &amp; Repaglinide</vt:lpstr>
      <vt:lpstr>Renal failure &amp; Acarbose</vt:lpstr>
      <vt:lpstr>Renal failure &amp; GLIPTINES</vt:lpstr>
      <vt:lpstr>Renal failure &amp; Pioglitazone </vt:lpstr>
      <vt:lpstr>Renal failure &amp; Liraglutide </vt:lpstr>
      <vt:lpstr>Effects of Agents Available for T2D</vt:lpstr>
      <vt:lpstr>Slide 55</vt:lpstr>
      <vt:lpstr>Case 3</vt:lpstr>
      <vt:lpstr>Case 3</vt:lpstr>
      <vt:lpstr>Case 4</vt:lpstr>
      <vt:lpstr>Case 4</vt:lpstr>
      <vt:lpstr>Case 4</vt:lpstr>
      <vt:lpstr>Heart failure &amp; Metformin</vt:lpstr>
      <vt:lpstr>Heart failure &amp; Metformin</vt:lpstr>
      <vt:lpstr>Heart failure &amp; Metformin</vt:lpstr>
      <vt:lpstr>ADA 2017</vt:lpstr>
      <vt:lpstr>Case 4</vt:lpstr>
      <vt:lpstr>Case 4</vt:lpstr>
      <vt:lpstr>MALBOOSBAF, Ramin. MD. </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dc:creator>AVA</dc:creator>
  <cp:lastModifiedBy>Windows User</cp:lastModifiedBy>
  <cp:revision>212</cp:revision>
  <dcterms:created xsi:type="dcterms:W3CDTF">2016-08-12T16:26:51Z</dcterms:created>
  <dcterms:modified xsi:type="dcterms:W3CDTF">2018-01-17T07:21:17Z</dcterms:modified>
</cp:coreProperties>
</file>