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33" r:id="rId3"/>
    <p:sldMasterId id="2147483745" r:id="rId4"/>
    <p:sldMasterId id="2147483757" r:id="rId5"/>
    <p:sldMasterId id="2147483769" r:id="rId6"/>
    <p:sldMasterId id="2147483781" r:id="rId7"/>
    <p:sldMasterId id="2147483793" r:id="rId8"/>
    <p:sldMasterId id="2147483805" r:id="rId9"/>
    <p:sldMasterId id="2147483817" r:id="rId10"/>
    <p:sldMasterId id="2147483829" r:id="rId11"/>
    <p:sldMasterId id="2147483841" r:id="rId12"/>
    <p:sldMasterId id="2147483853" r:id="rId13"/>
    <p:sldMasterId id="2147483867" r:id="rId14"/>
    <p:sldMasterId id="2147483881" r:id="rId15"/>
    <p:sldMasterId id="2147483895" r:id="rId16"/>
    <p:sldMasterId id="2147483908" r:id="rId17"/>
  </p:sldMasterIdLst>
  <p:notesMasterIdLst>
    <p:notesMasterId r:id="rId83"/>
  </p:notesMasterIdLst>
  <p:sldIdLst>
    <p:sldId id="256" r:id="rId18"/>
    <p:sldId id="271" r:id="rId19"/>
    <p:sldId id="326" r:id="rId20"/>
    <p:sldId id="330" r:id="rId21"/>
    <p:sldId id="352" r:id="rId22"/>
    <p:sldId id="311" r:id="rId23"/>
    <p:sldId id="312" r:id="rId24"/>
    <p:sldId id="318" r:id="rId25"/>
    <p:sldId id="310" r:id="rId26"/>
    <p:sldId id="316" r:id="rId27"/>
    <p:sldId id="329" r:id="rId28"/>
    <p:sldId id="272" r:id="rId29"/>
    <p:sldId id="275" r:id="rId30"/>
    <p:sldId id="276" r:id="rId31"/>
    <p:sldId id="307" r:id="rId32"/>
    <p:sldId id="308" r:id="rId33"/>
    <p:sldId id="265" r:id="rId34"/>
    <p:sldId id="273" r:id="rId35"/>
    <p:sldId id="342" r:id="rId36"/>
    <p:sldId id="270" r:id="rId37"/>
    <p:sldId id="266" r:id="rId38"/>
    <p:sldId id="267" r:id="rId39"/>
    <p:sldId id="268" r:id="rId40"/>
    <p:sldId id="269" r:id="rId41"/>
    <p:sldId id="274" r:id="rId42"/>
    <p:sldId id="344" r:id="rId43"/>
    <p:sldId id="343" r:id="rId44"/>
    <p:sldId id="345" r:id="rId45"/>
    <p:sldId id="261" r:id="rId46"/>
    <p:sldId id="317" r:id="rId47"/>
    <p:sldId id="350" r:id="rId48"/>
    <p:sldId id="331" r:id="rId49"/>
    <p:sldId id="322" r:id="rId50"/>
    <p:sldId id="357" r:id="rId51"/>
    <p:sldId id="320" r:id="rId52"/>
    <p:sldId id="321" r:id="rId53"/>
    <p:sldId id="355" r:id="rId54"/>
    <p:sldId id="354" r:id="rId55"/>
    <p:sldId id="259" r:id="rId56"/>
    <p:sldId id="323" r:id="rId57"/>
    <p:sldId id="257" r:id="rId58"/>
    <p:sldId id="324" r:id="rId59"/>
    <p:sldId id="280" r:id="rId60"/>
    <p:sldId id="279" r:id="rId61"/>
    <p:sldId id="285" r:id="rId62"/>
    <p:sldId id="286" r:id="rId63"/>
    <p:sldId id="287" r:id="rId64"/>
    <p:sldId id="288" r:id="rId65"/>
    <p:sldId id="289" r:id="rId66"/>
    <p:sldId id="292" r:id="rId67"/>
    <p:sldId id="293" r:id="rId68"/>
    <p:sldId id="348" r:id="rId69"/>
    <p:sldId id="296" r:id="rId70"/>
    <p:sldId id="297" r:id="rId71"/>
    <p:sldId id="298" r:id="rId72"/>
    <p:sldId id="299" r:id="rId73"/>
    <p:sldId id="300" r:id="rId74"/>
    <p:sldId id="303" r:id="rId75"/>
    <p:sldId id="351" r:id="rId76"/>
    <p:sldId id="346" r:id="rId77"/>
    <p:sldId id="347" r:id="rId78"/>
    <p:sldId id="304" r:id="rId79"/>
    <p:sldId id="291" r:id="rId80"/>
    <p:sldId id="306" r:id="rId81"/>
    <p:sldId id="349"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47" autoAdjust="0"/>
  </p:normalViewPr>
  <p:slideViewPr>
    <p:cSldViewPr>
      <p:cViewPr>
        <p:scale>
          <a:sx n="77" d="100"/>
          <a:sy n="77" d="100"/>
        </p:scale>
        <p:origin x="-606" y="492"/>
      </p:cViewPr>
      <p:guideLst>
        <p:guide orient="horz" pos="2160"/>
        <p:guide pos="2880"/>
      </p:guideLst>
    </p:cSldViewPr>
  </p:slideViewPr>
  <p:notesTextViewPr>
    <p:cViewPr>
      <p:scale>
        <a:sx n="100" d="100"/>
        <a:sy n="100" d="100"/>
      </p:scale>
      <p:origin x="0" y="0"/>
    </p:cViewPr>
  </p:notesTextViewPr>
  <p:notesViewPr>
    <p:cSldViewPr>
      <p:cViewPr>
        <p:scale>
          <a:sx n="89" d="100"/>
          <a:sy n="89" d="100"/>
        </p:scale>
        <p:origin x="-1110" y="14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34218E-40AC-479A-BF28-2B6D21EAF63B}" type="datetimeFigureOut">
              <a:rPr lang="en-US" smtClean="0"/>
              <a:pPr/>
              <a:t>12/3/2013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BF987-9208-4D5A-8756-56AE77DE0983}" type="slidenum">
              <a:rPr lang="en-US" smtClean="0"/>
              <a:pPr/>
              <a:t>‹#›</a:t>
            </a:fld>
            <a:endParaRPr lang="en-US"/>
          </a:p>
        </p:txBody>
      </p:sp>
    </p:spTree>
    <p:extLst>
      <p:ext uri="{BB962C8B-B14F-4D97-AF65-F5344CB8AC3E}">
        <p14:creationId xmlns:p14="http://schemas.microsoft.com/office/powerpoint/2010/main" val="364285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F153B-D741-42FA-B5D2-8BC0AEF4124F}" type="slidenum">
              <a:rPr lang="en-GB">
                <a:solidFill>
                  <a:prstClr val="black"/>
                </a:solidFill>
              </a:rPr>
              <a:pPr/>
              <a:t>4</a:t>
            </a:fld>
            <a:endParaRPr lang="en-GB">
              <a:solidFill>
                <a:prstClr val="black"/>
              </a:solidFill>
            </a:endParaRPr>
          </a:p>
        </p:txBody>
      </p:sp>
      <p:sp>
        <p:nvSpPr>
          <p:cNvPr id="1259522" name="Rectangle 2"/>
          <p:cNvSpPr>
            <a:spLocks noGrp="1" noRot="1" noChangeAspect="1" noChangeArrowheads="1" noTextEdit="1"/>
          </p:cNvSpPr>
          <p:nvPr>
            <p:ph type="sldImg"/>
          </p:nvPr>
        </p:nvSpPr>
        <p:spPr>
          <a:ln/>
        </p:spPr>
      </p:sp>
      <p:sp>
        <p:nvSpPr>
          <p:cNvPr id="1259523" name="Rectangle 3"/>
          <p:cNvSpPr>
            <a:spLocks noGrp="1" noChangeArrowheads="1"/>
          </p:cNvSpPr>
          <p:nvPr>
            <p:ph type="body" idx="1"/>
          </p:nvPr>
        </p:nvSpPr>
        <p:spPr>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2E8D8-B75A-4C13-ACBE-A7B05D1D44C6}" type="slidenum">
              <a:rPr lang="en-US">
                <a:solidFill>
                  <a:prstClr val="black"/>
                </a:solidFill>
              </a:rPr>
              <a:pPr/>
              <a:t>22</a:t>
            </a:fld>
            <a:endParaRPr lang="en-US">
              <a:solidFill>
                <a:prstClr val="black"/>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914400" y="4343400"/>
            <a:ext cx="5029200" cy="4114800"/>
          </a:xfrm>
        </p:spPr>
        <p:txBody>
          <a:bodyPr/>
          <a:lstStyle/>
          <a:p>
            <a:r>
              <a:rPr lang="en-GB" altLang="en-GB" b="1" dirty="0"/>
              <a:t>Figure 10</a:t>
            </a:r>
            <a:r>
              <a:rPr lang="en-GB" altLang="en-GB" dirty="0"/>
              <a:t> </a:t>
            </a:r>
            <a:r>
              <a:rPr lang="en-GB" altLang="en-GB" dirty="0" err="1"/>
              <a:t>Monocytes</a:t>
            </a:r>
            <a:r>
              <a:rPr lang="en-GB" altLang="en-GB" dirty="0"/>
              <a:t> penetrate the </a:t>
            </a:r>
            <a:r>
              <a:rPr lang="en-GB" altLang="en-GB" dirty="0" err="1"/>
              <a:t>intima</a:t>
            </a:r>
            <a:r>
              <a:rPr lang="en-GB" altLang="en-GB" dirty="0"/>
              <a:t> and are transformed into macrophages and eventually cholesterol-rich foam cells. These activated macrophages scavenge and ingest oxidized low-density lipoprotein (LDL) in the </a:t>
            </a:r>
            <a:r>
              <a:rPr lang="en-GB" altLang="en-GB" dirty="0" err="1"/>
              <a:t>subendothelial</a:t>
            </a:r>
            <a:r>
              <a:rPr lang="en-GB" altLang="en-GB" dirty="0"/>
              <a:t> space. The progressive accumulation of lipids (intra- and extracellular) forms the fatty streak.</a:t>
            </a:r>
          </a:p>
          <a:p>
            <a:endParaRPr lang="en-GB" alt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776C1-A8F4-4F9D-9DE1-5C713ABDC7C0}" type="slidenum">
              <a:rPr lang="en-US">
                <a:solidFill>
                  <a:prstClr val="black"/>
                </a:solidFill>
              </a:rPr>
              <a:pPr/>
              <a:t>23</a:t>
            </a:fld>
            <a:endParaRPr lang="en-US">
              <a:solidFill>
                <a:prstClr val="black"/>
              </a:solidFill>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xfrm>
            <a:off x="914400" y="4343400"/>
            <a:ext cx="5029200" cy="4114800"/>
          </a:xfrm>
        </p:spPr>
        <p:txBody>
          <a:bodyPr/>
          <a:lstStyle/>
          <a:p>
            <a:r>
              <a:rPr lang="en-GB" altLang="en-GB" b="1" dirty="0"/>
              <a:t>Figure 18</a:t>
            </a:r>
            <a:r>
              <a:rPr lang="en-GB" altLang="en-GB" dirty="0"/>
              <a:t> Activated macrophages increase TF production, which results in:</a:t>
            </a:r>
          </a:p>
          <a:p>
            <a:pPr>
              <a:buFont typeface="Wingdings" pitchFamily="2" charset="2"/>
              <a:buChar char="§"/>
            </a:pPr>
            <a:r>
              <a:rPr lang="en-GB" altLang="en-GB" dirty="0"/>
              <a:t>further cell recruitment (</a:t>
            </a:r>
            <a:r>
              <a:rPr lang="en-GB" altLang="en-GB" dirty="0" err="1"/>
              <a:t>monocytes</a:t>
            </a:r>
            <a:r>
              <a:rPr lang="en-GB" altLang="en-GB" dirty="0"/>
              <a:t> and platelets);</a:t>
            </a:r>
          </a:p>
          <a:p>
            <a:pPr>
              <a:buFont typeface="Wingdings" pitchFamily="2" charset="2"/>
              <a:buChar char="§"/>
            </a:pPr>
            <a:r>
              <a:rPr lang="en-GB" altLang="en-GB" dirty="0"/>
              <a:t>increased </a:t>
            </a:r>
            <a:r>
              <a:rPr lang="en-GB" altLang="en-GB" dirty="0" err="1"/>
              <a:t>coagulability</a:t>
            </a:r>
            <a:r>
              <a:rPr lang="en-GB" altLang="en-GB" dirty="0"/>
              <a:t>, which facilitates thrombosis;</a:t>
            </a:r>
          </a:p>
          <a:p>
            <a:pPr>
              <a:buFont typeface="Wingdings" pitchFamily="2" charset="2"/>
              <a:buChar char="§"/>
            </a:pPr>
            <a:r>
              <a:rPr lang="en-GB" altLang="en-GB" dirty="0"/>
              <a:t>increased predisposition to plaque rupture.</a:t>
            </a:r>
          </a:p>
          <a:p>
            <a:endParaRPr lang="en-GB" alt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BB47E-9B7C-4C97-8EAA-FB04B8607B96}" type="slidenum">
              <a:rPr lang="en-US">
                <a:solidFill>
                  <a:prstClr val="black"/>
                </a:solidFill>
              </a:rPr>
              <a:pPr/>
              <a:t>24</a:t>
            </a:fld>
            <a:endParaRPr lang="en-US">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914400" y="4343400"/>
            <a:ext cx="5029200" cy="4114800"/>
          </a:xfrm>
        </p:spPr>
        <p:txBody>
          <a:bodyPr/>
          <a:lstStyle/>
          <a:p>
            <a:r>
              <a:rPr lang="en-GB" altLang="en-GB" b="1"/>
              <a:t>Figure 8</a:t>
            </a:r>
            <a:r>
              <a:rPr lang="en-GB" altLang="en-GB"/>
              <a:t> There are six stages of development of AS:</a:t>
            </a:r>
          </a:p>
          <a:p>
            <a:pPr>
              <a:buFont typeface="Wingdings" pitchFamily="2" charset="2"/>
              <a:buChar char="§"/>
            </a:pPr>
            <a:r>
              <a:rPr lang="en-GB" altLang="en-GB"/>
              <a:t>Grades I – IV: accumulation of lipids, first intracellularly, then extracellularly;</a:t>
            </a:r>
          </a:p>
          <a:p>
            <a:pPr>
              <a:buFont typeface="Wingdings" pitchFamily="2" charset="2"/>
              <a:buChar char="§"/>
            </a:pPr>
            <a:r>
              <a:rPr lang="en-GB" altLang="en-GB"/>
              <a:t>Grade V: fibrosis around the lipid core forming an atherosclerotic plaque;</a:t>
            </a:r>
          </a:p>
          <a:p>
            <a:pPr>
              <a:buFont typeface="Wingdings" pitchFamily="2" charset="2"/>
              <a:buChar char="§"/>
            </a:pPr>
            <a:r>
              <a:rPr lang="en-GB" altLang="en-GB"/>
              <a:t>Grade VI: complicated plaque (rupture, clot or bleed) leading to a clinical event.</a:t>
            </a:r>
          </a:p>
          <a:p>
            <a:endParaRPr lang="en-GB" alt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F7BCDE-6810-4B89-AB80-3DA319F739F0}" type="slidenum">
              <a:rPr lang="en-US">
                <a:solidFill>
                  <a:prstClr val="black"/>
                </a:solidFill>
              </a:rPr>
              <a:pPr/>
              <a:t>39</a:t>
            </a:fld>
            <a:endParaRPr lang="en-US">
              <a:solidFill>
                <a:prstClr val="black"/>
              </a:solidFill>
            </a:endParaRPr>
          </a:p>
        </p:txBody>
      </p:sp>
      <p:sp>
        <p:nvSpPr>
          <p:cNvPr id="32770" name="Rectangle 2"/>
          <p:cNvSpPr>
            <a:spLocks noGrp="1" noRot="1" noChangeAspect="1" noChangeArrowheads="1" noTextEdit="1"/>
          </p:cNvSpPr>
          <p:nvPr>
            <p:ph type="sldImg"/>
          </p:nvPr>
        </p:nvSpPr>
        <p:spPr>
          <a:xfrm>
            <a:off x="2192338" y="684213"/>
            <a:ext cx="2427287" cy="1820862"/>
          </a:xfrm>
          <a:ln/>
        </p:spPr>
      </p:sp>
      <p:sp>
        <p:nvSpPr>
          <p:cNvPr id="32771" name="Rectangle 3"/>
          <p:cNvSpPr>
            <a:spLocks noGrp="1" noChangeArrowheads="1"/>
          </p:cNvSpPr>
          <p:nvPr>
            <p:ph type="body" idx="1"/>
          </p:nvPr>
        </p:nvSpPr>
        <p:spPr>
          <a:xfrm>
            <a:off x="228600" y="3316288"/>
            <a:ext cx="6477000" cy="4754562"/>
          </a:xfrm>
          <a:noFill/>
          <a:ln/>
        </p:spPr>
        <p:txBody>
          <a:bodyPr lIns="89913" tIns="44956" rIns="89913" bIns="44956"/>
          <a:lstStyle/>
          <a:p>
            <a:pPr>
              <a:tabLst>
                <a:tab pos="228600" algn="l"/>
              </a:tabLst>
            </a:pPr>
            <a:r>
              <a:rPr lang="en-US" sz="1100" b="1"/>
              <a:t>The metabolic syndrome: historical perspective</a:t>
            </a:r>
            <a:endParaRPr lang="en-US" sz="1100"/>
          </a:p>
          <a:p>
            <a:pPr>
              <a:tabLst>
                <a:tab pos="228600" algn="l"/>
              </a:tabLst>
            </a:pPr>
            <a:r>
              <a:rPr lang="en-US" sz="1100"/>
              <a:t>The clustering of cardiovascular risk factors including obesity, hypertension, and dyslipidemia has been noted since 1970.  However, Professor Reaven at Stanford, in his Banting lecture in 1988, made the important observation that this cluster of risk factors may be linked to insulin resistance.  Professor Reaven called this entity "Syndrome X," but it is more commonly called the metabolic syndrome, or the insulin resistance syndrome.  Note that Professor Reaven listed glucose intolerance rather than diabetes, since subjects who developed type 2 diabetes need a second deficit, which is impaired insulin secretion.  As a result, many or most individuals with insulin resistance will not actually have type 2 diabetes.  In his 1988 Banting lecture, Professor Reaven attempted to show that people can have the insulin resistance syndrome even without obesity.  However, other investigators such as Després have noted that insulin resistance occurs most often in combination with increases in visceral fat.  Not all of the components described in the 1988 Banting lecture are equally strongly related to insulin resistance.  A number of techniques including factor analysis have been used to suggest that hypertension has no or only a very weak relationship to insulin resistance.</a:t>
            </a:r>
          </a:p>
          <a:p>
            <a:pPr>
              <a:tabLst>
                <a:tab pos="228600" algn="l"/>
              </a:tabLst>
            </a:pPr>
            <a:endParaRPr lang="en-US" sz="1100"/>
          </a:p>
          <a:p>
            <a:pPr>
              <a:tabLst>
                <a:tab pos="228600" algn="l"/>
              </a:tabLst>
            </a:pPr>
            <a:r>
              <a:rPr lang="en-US" sz="1100" i="1"/>
              <a:t>References:</a:t>
            </a:r>
          </a:p>
          <a:p>
            <a:pPr>
              <a:tabLst>
                <a:tab pos="228600" algn="l"/>
              </a:tabLst>
            </a:pPr>
            <a:r>
              <a:rPr lang="en-US" sz="1100"/>
              <a:t>Reaven GM. Banting lecture 1988: role of insulin resistance in human disease. Diabetes 1988;37:1595-1607. </a:t>
            </a:r>
          </a:p>
          <a:p>
            <a:pPr>
              <a:tabLst>
                <a:tab pos="228600" algn="l"/>
              </a:tabLst>
            </a:pPr>
            <a:r>
              <a:rPr lang="en-US" sz="1100"/>
              <a:t>Pouliot MC, Després JP, Lemieux S, Moorjani S, Bouchard C, Tremblay A, Nadeau A, Lupien PJ. Waist circumference and abdominal sagittal diameter: best simple anthropometric indexes of abdominal visceral adipose tissue accumulation and related cardiovascular risk in men and women. Am J Cardiol 1994;73:460-468. </a:t>
            </a:r>
          </a:p>
          <a:p>
            <a:pPr>
              <a:tabLst>
                <a:tab pos="228600" algn="l"/>
              </a:tabLst>
            </a:pPr>
            <a:r>
              <a:rPr lang="en-US" sz="1100"/>
              <a:t>Hanley AJG, Festa A, D’Agostino RB Jr, Wagenknecht LE, Savage PJ, Tracy RP, Saad MF, and Haffner SM. Metabolic and inflammation variable clusters and prediction of type 2 diabetes: factor analysis using directly measured insulin sensitivity. Diabetes 2004;53:1773-1781.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46C68C9-B7D2-49C3-BB0B-073EB8BD7F5D}" type="slidenum">
              <a:rPr lang="en-US">
                <a:solidFill>
                  <a:prstClr val="black"/>
                </a:solidFill>
              </a:rPr>
              <a:pPr/>
              <a:t>40</a:t>
            </a:fld>
            <a:endParaRPr lang="en-US">
              <a:solidFill>
                <a:prstClr val="black"/>
              </a:solidFill>
            </a:endParaRPr>
          </a:p>
        </p:txBody>
      </p:sp>
      <p:sp>
        <p:nvSpPr>
          <p:cNvPr id="963586" name="Rectangle 2"/>
          <p:cNvSpPr>
            <a:spLocks noGrp="1" noRot="1" noChangeAspect="1" noChangeArrowheads="1" noTextEdit="1"/>
          </p:cNvSpPr>
          <p:nvPr>
            <p:ph type="sldImg"/>
          </p:nvPr>
        </p:nvSpPr>
        <p:spPr>
          <a:xfrm>
            <a:off x="2076451" y="683926"/>
            <a:ext cx="2701925" cy="1992443"/>
          </a:xfrm>
          <a:ln/>
        </p:spPr>
      </p:sp>
      <p:sp>
        <p:nvSpPr>
          <p:cNvPr id="963587" name="Rectangle 3"/>
          <p:cNvSpPr>
            <a:spLocks noGrp="1" noChangeArrowheads="1"/>
          </p:cNvSpPr>
          <p:nvPr>
            <p:ph type="body" idx="1"/>
          </p:nvPr>
        </p:nvSpPr>
        <p:spPr>
          <a:xfrm>
            <a:off x="415925" y="3566410"/>
            <a:ext cx="5994400" cy="4312795"/>
          </a:xfrm>
          <a:noFill/>
          <a:ln/>
        </p:spPr>
        <p:txBody>
          <a:bodyPr/>
          <a:lstStyle/>
          <a:p>
            <a:r>
              <a:rPr lang="en-US" sz="1000" b="1" dirty="0"/>
              <a:t>Metabolic syndrome: operational definition</a:t>
            </a:r>
          </a:p>
          <a:p>
            <a:r>
              <a:rPr lang="en-US" sz="1000" dirty="0"/>
              <a:t>A number of groups have tried to develop definitions for clustering of cardiovascular risk factors that might be suitable for clinicians to apply in practice.  Early definitions of the metabolic syndrome such as those issued by the World Health Organization (WHO) and the National Cholesterol Education Program (NCEP) differ markedly.  However, the more recent definitions such as those issued by the American Heart Association (AHA)/National Heart, Lung, and Blood Institute (NHLBI) and the International Diabetes Federation (IDF) are much more similar and differ mainly in that the IDF requires waist circumference for diagnosis and has lower waist circumference </a:t>
            </a:r>
            <a:r>
              <a:rPr lang="en-US" sz="1000" dirty="0" err="1"/>
              <a:t>cutpoints</a:t>
            </a:r>
            <a:r>
              <a:rPr lang="en-US" sz="1000" dirty="0"/>
              <a:t>.</a:t>
            </a:r>
          </a:p>
          <a:p>
            <a:endParaRPr lang="en-US" sz="1000" dirty="0"/>
          </a:p>
          <a:p>
            <a:r>
              <a:rPr lang="en-US" sz="1000" i="1" dirty="0"/>
              <a:t>References:</a:t>
            </a:r>
            <a:endParaRPr lang="en-US" sz="1000" dirty="0"/>
          </a:p>
          <a:p>
            <a:r>
              <a:rPr lang="en-US" sz="1000" dirty="0"/>
              <a:t>World Health Organization. </a:t>
            </a:r>
            <a:r>
              <a:rPr lang="en-US" sz="1000" i="1" dirty="0"/>
              <a:t>Definition, Diagnosis and Classification of Diabetes Mellitus and Its Complications: Report of a WHO Consultation.</a:t>
            </a:r>
            <a:r>
              <a:rPr lang="en-US" sz="1000" dirty="0"/>
              <a:t> Geneva: World Health Organization, 1999.</a:t>
            </a:r>
          </a:p>
          <a:p>
            <a:r>
              <a:rPr lang="en-US" sz="1000" dirty="0"/>
              <a:t>Expert Panel on Detection, Evaluation, and Treatment of High Blood Cholesterol in Adults. Executive summary of the third report of the National Cholesterol Education Program (NCEP) Expert Panel on Detection, Evaluation, and Treatment of High Blood Cholesterol in Adults (Adult Treatment Panel III). JAMA 2001;285:2486-2497.</a:t>
            </a:r>
          </a:p>
          <a:p>
            <a:r>
              <a:rPr lang="en-US" sz="1000" dirty="0" err="1"/>
              <a:t>Einhorn</a:t>
            </a:r>
            <a:r>
              <a:rPr lang="en-US" sz="1000" dirty="0"/>
              <a:t> D, </a:t>
            </a:r>
            <a:r>
              <a:rPr lang="en-US" sz="1000" dirty="0" err="1"/>
              <a:t>Reaven</a:t>
            </a:r>
            <a:r>
              <a:rPr lang="en-US" sz="1000" dirty="0"/>
              <a:t> GM, </a:t>
            </a:r>
            <a:r>
              <a:rPr lang="en-US" sz="1000" dirty="0" err="1"/>
              <a:t>Cobin</a:t>
            </a:r>
            <a:r>
              <a:rPr lang="en-US" sz="1000" dirty="0"/>
              <a:t> RH, Ford E, </a:t>
            </a:r>
            <a:r>
              <a:rPr lang="en-US" sz="1000" dirty="0" err="1"/>
              <a:t>Ganda</a:t>
            </a:r>
            <a:r>
              <a:rPr lang="en-US" sz="1000" dirty="0"/>
              <a:t> OP, </a:t>
            </a:r>
            <a:r>
              <a:rPr lang="en-US" sz="1000" dirty="0" err="1"/>
              <a:t>Handelsman</a:t>
            </a:r>
            <a:r>
              <a:rPr lang="en-US" sz="1000" dirty="0"/>
              <a:t> Y, Hellman R, </a:t>
            </a:r>
            <a:r>
              <a:rPr lang="en-US" sz="1000" dirty="0" err="1"/>
              <a:t>Jellinger</a:t>
            </a:r>
            <a:r>
              <a:rPr lang="en-US" sz="1000" dirty="0"/>
              <a:t> PS, Kendall D, Krauss RM, Neufeld ND, </a:t>
            </a:r>
            <a:r>
              <a:rPr lang="en-US" sz="1000" dirty="0" err="1"/>
              <a:t>Petak</a:t>
            </a:r>
            <a:r>
              <a:rPr lang="en-US" sz="1000" dirty="0"/>
              <a:t> SM, </a:t>
            </a:r>
            <a:r>
              <a:rPr lang="en-US" sz="1000" dirty="0" err="1"/>
              <a:t>Rodbard</a:t>
            </a:r>
            <a:r>
              <a:rPr lang="en-US" sz="1000" dirty="0"/>
              <a:t> HW, Seibel JA, Smith DA, Wilson PW. American College of Endocrinology position statement on the insulin resistance syndrome. </a:t>
            </a:r>
            <a:r>
              <a:rPr lang="en-US" sz="1000" dirty="0" err="1"/>
              <a:t>Endocr</a:t>
            </a:r>
            <a:r>
              <a:rPr lang="en-US" sz="1000" dirty="0"/>
              <a:t> </a:t>
            </a:r>
            <a:r>
              <a:rPr lang="en-US" sz="1000" dirty="0" err="1"/>
              <a:t>Pract</a:t>
            </a:r>
            <a:r>
              <a:rPr lang="en-US" sz="1000" dirty="0"/>
              <a:t> 2003;9:237-252.</a:t>
            </a:r>
          </a:p>
          <a:p>
            <a:r>
              <a:rPr lang="en-CA" sz="1000" dirty="0" err="1"/>
              <a:t>Alberti</a:t>
            </a:r>
            <a:r>
              <a:rPr lang="en-CA" sz="1000" dirty="0"/>
              <a:t> KG, </a:t>
            </a:r>
            <a:r>
              <a:rPr lang="en-CA" sz="1000" dirty="0" err="1"/>
              <a:t>Zimmet</a:t>
            </a:r>
            <a:r>
              <a:rPr lang="en-CA" sz="1000" dirty="0"/>
              <a:t> P, Shaw J, for the IDF Epidemiology Task Force Consensus Group. The metabolic syndrome--a new worldwide definition. Lancet 2005;366:1059-1062.</a:t>
            </a:r>
          </a:p>
          <a:p>
            <a:r>
              <a:rPr lang="en-US" sz="1000" dirty="0"/>
              <a:t>Grundy SM, </a:t>
            </a:r>
            <a:r>
              <a:rPr lang="en-US" sz="1000" dirty="0" err="1"/>
              <a:t>Cleeman</a:t>
            </a:r>
            <a:r>
              <a:rPr lang="en-US" sz="1000" dirty="0"/>
              <a:t> JI, Daniels SR, </a:t>
            </a:r>
            <a:r>
              <a:rPr lang="en-US" sz="1000" dirty="0" err="1"/>
              <a:t>Donato</a:t>
            </a:r>
            <a:r>
              <a:rPr lang="en-US" sz="1000" dirty="0"/>
              <a:t> KA, </a:t>
            </a:r>
            <a:r>
              <a:rPr lang="en-US" sz="1000" dirty="0" err="1"/>
              <a:t>Eckel</a:t>
            </a:r>
            <a:r>
              <a:rPr lang="en-US" sz="1000" dirty="0"/>
              <a:t> RH, Franklin BA, Gordon DJ, Krauss RM, Savage PJ, Smith SC </a:t>
            </a:r>
            <a:r>
              <a:rPr lang="en-US" sz="1000" dirty="0" err="1"/>
              <a:t>Jr</a:t>
            </a:r>
            <a:r>
              <a:rPr lang="en-US" sz="1000" dirty="0"/>
              <a:t>, </a:t>
            </a:r>
            <a:r>
              <a:rPr lang="en-US" sz="1000" dirty="0" err="1"/>
              <a:t>Spertus</a:t>
            </a:r>
            <a:r>
              <a:rPr lang="en-US" sz="1000" dirty="0"/>
              <a:t> JA, Costa F. Diagnosis and management of the metabolic syndrome: an American Heart Association/National Heart, Lung, and Blood Institute Scientific Statement. Circulation 2005;112:2735-2752.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DEB0CE9-1CB1-4367-9827-1C0B014E0E41}" type="slidenum">
              <a:rPr lang="en-US"/>
              <a:pPr/>
              <a:t>42</a:t>
            </a:fld>
            <a:endParaRPr lang="en-US"/>
          </a:p>
        </p:txBody>
      </p:sp>
      <p:sp>
        <p:nvSpPr>
          <p:cNvPr id="897026" name="Rectangle 2"/>
          <p:cNvSpPr>
            <a:spLocks noGrp="1" noRot="1" noChangeAspect="1" noChangeArrowheads="1" noTextEdit="1"/>
          </p:cNvSpPr>
          <p:nvPr>
            <p:ph type="sldImg"/>
          </p:nvPr>
        </p:nvSpPr>
        <p:spPr>
          <a:xfrm>
            <a:off x="1795463" y="684213"/>
            <a:ext cx="3279775" cy="2459037"/>
          </a:xfrm>
          <a:ln/>
        </p:spPr>
      </p:sp>
      <p:sp>
        <p:nvSpPr>
          <p:cNvPr id="897027" name="Rectangle 3"/>
          <p:cNvSpPr>
            <a:spLocks noGrp="1" noChangeArrowheads="1"/>
          </p:cNvSpPr>
          <p:nvPr>
            <p:ph type="body" idx="1"/>
          </p:nvPr>
        </p:nvSpPr>
        <p:spPr>
          <a:xfrm>
            <a:off x="533400" y="4342464"/>
            <a:ext cx="5715000" cy="4116049"/>
          </a:xfrm>
        </p:spPr>
        <p:txBody>
          <a:bodyPr/>
          <a:lstStyle/>
          <a:p>
            <a:r>
              <a:rPr lang="en-US" b="1"/>
              <a:t>WHO metabolic syndrome definition 1999: based on clinical criteria</a:t>
            </a:r>
            <a:endParaRPr lang="en-US"/>
          </a:p>
          <a:p>
            <a:r>
              <a:rPr lang="en-US"/>
              <a:t>In the 1999 WHO definition of the metabolic syndrome, insulin resistance and/or impaired glucose tolerance is a required feature.  Also, the WHO definition includes a number of variables not required by the simpler NCEP definition, namely a) oral glucose tolerance test, b) HOMA-IR, and c) urinary microalbuminuria.</a:t>
            </a:r>
          </a:p>
          <a:p>
            <a:endParaRPr lang="en-US"/>
          </a:p>
          <a:p>
            <a:r>
              <a:rPr lang="en-US" i="1"/>
              <a:t>Reference:</a:t>
            </a:r>
            <a:endParaRPr lang="en-US"/>
          </a:p>
          <a:p>
            <a:r>
              <a:rPr lang="en-US"/>
              <a:t>World Health Organization. </a:t>
            </a:r>
            <a:r>
              <a:rPr lang="en-US" i="1"/>
              <a:t>Definition, Diagnosis and Classification of Diabetes Mellitus and Its Complications: Report of a WHO Consultation.</a:t>
            </a:r>
            <a:r>
              <a:rPr lang="en-US"/>
              <a:t> Geneva: World Health Organization, 1999.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BF987-9208-4D5A-8756-56AE77DE0983}"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4D0671-6E3B-425D-B965-762711C2446D}" type="slidenum">
              <a:rPr lang="en-US">
                <a:solidFill>
                  <a:prstClr val="black"/>
                </a:solidFill>
              </a:rPr>
              <a:pPr/>
              <a:t>14</a:t>
            </a:fld>
            <a:endParaRPr lang="en-US">
              <a:solidFill>
                <a:prstClr val="black"/>
              </a:solidFill>
            </a:endParaRPr>
          </a:p>
        </p:txBody>
      </p:sp>
      <p:sp>
        <p:nvSpPr>
          <p:cNvPr id="109570" name="Rectangle 2"/>
          <p:cNvSpPr>
            <a:spLocks noGrp="1" noRot="1" noChangeAspect="1" noChangeArrowheads="1" noTextEdit="1"/>
          </p:cNvSpPr>
          <p:nvPr>
            <p:ph type="sldImg"/>
          </p:nvPr>
        </p:nvSpPr>
        <p:spPr>
          <a:xfrm>
            <a:off x="2214554" y="714348"/>
            <a:ext cx="2038350" cy="1528763"/>
          </a:xfrm>
          <a:ln/>
        </p:spPr>
      </p:sp>
      <p:sp>
        <p:nvSpPr>
          <p:cNvPr id="109571" name="Rectangle 3"/>
          <p:cNvSpPr>
            <a:spLocks noGrp="1" noChangeArrowheads="1"/>
          </p:cNvSpPr>
          <p:nvPr>
            <p:ph type="body" idx="1"/>
          </p:nvPr>
        </p:nvSpPr>
        <p:spPr>
          <a:xfrm>
            <a:off x="698500" y="3082925"/>
            <a:ext cx="5486400" cy="4113213"/>
          </a:xfrm>
        </p:spPr>
        <p:txBody>
          <a:bodyPr>
            <a:normAutofit lnSpcReduction="10000"/>
          </a:bodyPr>
          <a:lstStyle/>
          <a:p>
            <a:r>
              <a:rPr lang="en-US" b="1" dirty="0"/>
              <a:t>Excess adipose tissue can cause increased expression of some hormones, suppression of others, and can lead to inflammation and disease</a:t>
            </a:r>
          </a:p>
          <a:p>
            <a:r>
              <a:rPr lang="en-US" dirty="0"/>
              <a:t>Adipose tissue produces many hormones. One of the most interesting developments over the past few years in our understanding of the many hormones produced by the </a:t>
            </a:r>
            <a:r>
              <a:rPr lang="en-US" dirty="0" err="1"/>
              <a:t>adipocyte</a:t>
            </a:r>
            <a:r>
              <a:rPr lang="en-US" dirty="0"/>
              <a:t>, and an important point, is that normal amounts of these hormones are critical to the normal functioning of the body, but excessive production of these hormones can lead to disease. </a:t>
            </a:r>
          </a:p>
          <a:p>
            <a:endParaRPr lang="en-US" dirty="0"/>
          </a:p>
          <a:p>
            <a:r>
              <a:rPr lang="en-US" dirty="0"/>
              <a:t>For example, in regards to the </a:t>
            </a:r>
            <a:r>
              <a:rPr lang="en-US" dirty="0" err="1"/>
              <a:t>cardiometabolic</a:t>
            </a:r>
            <a:r>
              <a:rPr lang="en-US" dirty="0"/>
              <a:t> risk factors, increased release of </a:t>
            </a:r>
            <a:r>
              <a:rPr lang="en-US" dirty="0" err="1"/>
              <a:t>angiotencinogen</a:t>
            </a:r>
            <a:r>
              <a:rPr lang="en-US" dirty="0"/>
              <a:t> can contribute to hypertension. An increase in free fatty acids release and </a:t>
            </a:r>
            <a:r>
              <a:rPr lang="en-US" dirty="0" err="1"/>
              <a:t>hyperinsulinism</a:t>
            </a:r>
            <a:r>
              <a:rPr lang="en-US" dirty="0"/>
              <a:t> can contribute to </a:t>
            </a:r>
            <a:r>
              <a:rPr lang="en-US" dirty="0" err="1"/>
              <a:t>dyslipidemia</a:t>
            </a:r>
            <a:r>
              <a:rPr lang="en-US" dirty="0"/>
              <a:t>. The release of </a:t>
            </a:r>
            <a:r>
              <a:rPr lang="en-US" dirty="0" err="1"/>
              <a:t>plasminogen</a:t>
            </a:r>
            <a:r>
              <a:rPr lang="en-US" dirty="0"/>
              <a:t> activating inhibitor 1 (PAI-1) can lead to </a:t>
            </a:r>
            <a:r>
              <a:rPr lang="en-US" dirty="0" err="1"/>
              <a:t>hypercoagulation</a:t>
            </a:r>
            <a:r>
              <a:rPr lang="en-US" dirty="0"/>
              <a:t>. </a:t>
            </a:r>
          </a:p>
          <a:p>
            <a:endParaRPr lang="en-US" dirty="0"/>
          </a:p>
          <a:p>
            <a:r>
              <a:rPr lang="en-US" dirty="0"/>
              <a:t>Furthermore, several cytokine hormones, which are all pro-inflammatory, can lead to the inflammatory disorders that are part of the </a:t>
            </a:r>
            <a:r>
              <a:rPr lang="en-US" dirty="0" err="1"/>
              <a:t>cardiometabolic</a:t>
            </a:r>
            <a:r>
              <a:rPr lang="en-US" dirty="0"/>
              <a:t> risk profile, as well as many other complications associated with obesity. In fact, the only anti-inflammatory cytokine hormone that is secreted by the </a:t>
            </a:r>
            <a:r>
              <a:rPr lang="en-US" dirty="0" err="1"/>
              <a:t>adipocyte</a:t>
            </a:r>
            <a:r>
              <a:rPr lang="en-US" dirty="0"/>
              <a:t> is </a:t>
            </a:r>
            <a:r>
              <a:rPr lang="en-US" dirty="0" err="1"/>
              <a:t>adiponectin</a:t>
            </a:r>
            <a:r>
              <a:rPr lang="en-US" dirty="0"/>
              <a:t>, and it is suppressed by an increase in adipose tissue mass, meaning the one hormone that could potentially counteract the negative effects of the other hormones is unable to do so. </a:t>
            </a:r>
          </a:p>
          <a:p>
            <a:endParaRPr lang="en-US" dirty="0"/>
          </a:p>
          <a:p>
            <a:r>
              <a:rPr lang="en-US" dirty="0"/>
              <a:t>This is convincing evidence that excess adipose tissue can lead to a significant component of </a:t>
            </a:r>
            <a:r>
              <a:rPr lang="en-US" dirty="0" err="1"/>
              <a:t>cardiometabolic</a:t>
            </a:r>
            <a:r>
              <a:rPr lang="en-US" dirty="0"/>
              <a:t> risk.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55AA5-D68B-4883-A101-954983475B88}" type="slidenum">
              <a:rPr lang="en-US">
                <a:solidFill>
                  <a:prstClr val="black"/>
                </a:solidFill>
              </a:rPr>
              <a:pPr/>
              <a:t>15</a:t>
            </a:fld>
            <a:endParaRPr lang="en-US">
              <a:solidFill>
                <a:prstClr val="black"/>
              </a:solidFill>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914400" y="4343400"/>
            <a:ext cx="5048250" cy="4114800"/>
          </a:xfrm>
          <a:noFill/>
          <a:ln/>
        </p:spPr>
        <p:txBody>
          <a:bodyPr/>
          <a:lstStyle/>
          <a:p>
            <a:r>
              <a:rPr lang="en-US" dirty="0"/>
              <a:t>The consequences of insulin resistance at the tissue level include reduced glucose uptake into peripheral sites, that is, fat and muscle.</a:t>
            </a:r>
          </a:p>
          <a:p>
            <a:r>
              <a:rPr lang="en-US" dirty="0"/>
              <a:t>Combined with excessive glucose output by the liver, this leads to hyperglycemia.</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100D9-FA0D-4F48-A800-99A54FD793E9}" type="slidenum">
              <a:rPr lang="en-US"/>
              <a:pPr/>
              <a:t>16</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914400" y="4343400"/>
            <a:ext cx="5048250" cy="4114800"/>
          </a:xfrm>
          <a:noFill/>
          <a:ln/>
        </p:spPr>
        <p:txBody>
          <a:bodyPr/>
          <a:lstStyle/>
          <a:p>
            <a:r>
              <a:rPr lang="en-GB" dirty="0"/>
              <a:t>At physiological levels, both glucose and free fatty acids stimulate insulin secretion.</a:t>
            </a:r>
            <a:r>
              <a:rPr lang="en-GB" baseline="30000" dirty="0"/>
              <a:t>1,2</a:t>
            </a:r>
          </a:p>
          <a:p>
            <a:r>
              <a:rPr lang="en-GB" dirty="0">
                <a:sym typeface="Symbol" pitchFamily="18" charset="2"/>
              </a:rPr>
              <a:t></a:t>
            </a:r>
            <a:r>
              <a:rPr lang="en-GB" dirty="0"/>
              <a:t>-cell dysfunction may occur as a result of genetic factors.</a:t>
            </a:r>
          </a:p>
          <a:p>
            <a:r>
              <a:rPr lang="en-GB" dirty="0"/>
              <a:t>Chronic </a:t>
            </a:r>
            <a:r>
              <a:rPr lang="en-GB" dirty="0" err="1"/>
              <a:t>hyperglycemia</a:t>
            </a:r>
            <a:r>
              <a:rPr lang="en-GB" dirty="0"/>
              <a:t>, however, may negatively affect the </a:t>
            </a:r>
            <a:r>
              <a:rPr lang="en-GB" dirty="0">
                <a:sym typeface="Symbol" pitchFamily="18" charset="2"/>
              </a:rPr>
              <a:t></a:t>
            </a:r>
            <a:r>
              <a:rPr lang="en-GB" dirty="0"/>
              <a:t>-cell through a process known as glucotoxicity.</a:t>
            </a:r>
            <a:r>
              <a:rPr lang="en-GB" baseline="30000" dirty="0"/>
              <a:t>2</a:t>
            </a:r>
          </a:p>
          <a:p>
            <a:r>
              <a:rPr lang="en-GB" dirty="0" err="1"/>
              <a:t>Glucotoxicity</a:t>
            </a:r>
            <a:r>
              <a:rPr lang="en-GB" dirty="0"/>
              <a:t> is the ability of glucose to stimulate the death of </a:t>
            </a:r>
            <a:r>
              <a:rPr lang="en-GB" dirty="0">
                <a:sym typeface="Symbol" pitchFamily="18" charset="2"/>
              </a:rPr>
              <a:t></a:t>
            </a:r>
            <a:r>
              <a:rPr lang="en-GB" dirty="0"/>
              <a:t>-cells.</a:t>
            </a:r>
            <a:r>
              <a:rPr lang="en-GB" baseline="30000" dirty="0"/>
              <a:t>2</a:t>
            </a:r>
            <a:endParaRPr lang="en-GB" dirty="0"/>
          </a:p>
          <a:p>
            <a:r>
              <a:rPr lang="en-GB" dirty="0"/>
              <a:t>Similarly, chronically elevated free fatty acids have a </a:t>
            </a:r>
            <a:r>
              <a:rPr lang="en-GB" dirty="0" err="1"/>
              <a:t>lipotoxic</a:t>
            </a:r>
            <a:r>
              <a:rPr lang="en-GB" dirty="0"/>
              <a:t> effect upon the pancreas, inducing </a:t>
            </a:r>
            <a:r>
              <a:rPr lang="en-GB" dirty="0">
                <a:sym typeface="Symbol" pitchFamily="18" charset="2"/>
              </a:rPr>
              <a:t></a:t>
            </a:r>
            <a:r>
              <a:rPr lang="en-GB" dirty="0"/>
              <a:t>-cell dysfunction.</a:t>
            </a:r>
            <a:r>
              <a:rPr lang="en-GB" baseline="30000" dirty="0"/>
              <a:t>3</a:t>
            </a:r>
          </a:p>
          <a:p>
            <a:r>
              <a:rPr lang="en-GB" dirty="0" err="1"/>
              <a:t>Lipotoxicity</a:t>
            </a:r>
            <a:r>
              <a:rPr lang="en-GB" dirty="0"/>
              <a:t> is the ability of free fatty acids to stimulate the death of </a:t>
            </a:r>
            <a:r>
              <a:rPr lang="en-GB" dirty="0">
                <a:sym typeface="Symbol" pitchFamily="18" charset="2"/>
              </a:rPr>
              <a:t></a:t>
            </a:r>
            <a:r>
              <a:rPr lang="en-GB" dirty="0"/>
              <a:t>-cells.</a:t>
            </a:r>
            <a:r>
              <a:rPr lang="en-GB" baseline="30000" dirty="0"/>
              <a:t>3</a:t>
            </a:r>
          </a:p>
          <a:p>
            <a:r>
              <a:rPr lang="en-GB" dirty="0" err="1"/>
              <a:t>Oversecretion</a:t>
            </a:r>
            <a:r>
              <a:rPr lang="en-GB" dirty="0"/>
              <a:t> of insulin to compensate for insulin resistance also contributes to </a:t>
            </a:r>
            <a:r>
              <a:rPr lang="en-GB" dirty="0">
                <a:sym typeface="Symbol" pitchFamily="18" charset="2"/>
              </a:rPr>
              <a:t></a:t>
            </a:r>
            <a:r>
              <a:rPr lang="en-GB" dirty="0"/>
              <a:t>-cell dysfunction.</a:t>
            </a:r>
            <a:endParaRPr lang="en-GB" baseline="30000" dirty="0"/>
          </a:p>
          <a:p>
            <a:r>
              <a:rPr lang="en-GB" sz="800" dirty="0"/>
              <a:t>	</a:t>
            </a:r>
            <a:r>
              <a:rPr lang="en-GB" sz="800" baseline="30000" dirty="0"/>
              <a:t>1</a:t>
            </a:r>
            <a:r>
              <a:rPr lang="en-GB" sz="800" dirty="0"/>
              <a:t>Boden G &amp; Shulman GI.</a:t>
            </a:r>
            <a:r>
              <a:rPr lang="en-GB" sz="800" i="1" dirty="0"/>
              <a:t> </a:t>
            </a:r>
            <a:r>
              <a:rPr lang="en-GB" sz="800" i="1" dirty="0" err="1"/>
              <a:t>Eur</a:t>
            </a:r>
            <a:r>
              <a:rPr lang="en-GB" sz="800" i="1" dirty="0"/>
              <a:t> J </a:t>
            </a:r>
            <a:r>
              <a:rPr lang="en-GB" sz="800" i="1" dirty="0" err="1"/>
              <a:t>Clin</a:t>
            </a:r>
            <a:r>
              <a:rPr lang="en-GB" sz="800" i="1" dirty="0"/>
              <a:t> Invest</a:t>
            </a:r>
            <a:r>
              <a:rPr lang="en-GB" sz="800" dirty="0"/>
              <a:t> 2002; </a:t>
            </a:r>
            <a:r>
              <a:rPr lang="en-GB" sz="800" b="1" dirty="0"/>
              <a:t>32:</a:t>
            </a:r>
            <a:r>
              <a:rPr lang="en-GB" sz="800" dirty="0"/>
              <a:t>14–23. </a:t>
            </a:r>
            <a:br>
              <a:rPr lang="en-GB" sz="800" dirty="0"/>
            </a:br>
            <a:r>
              <a:rPr lang="en-GB" sz="800" baseline="30000" dirty="0"/>
              <a:t>2</a:t>
            </a:r>
            <a:r>
              <a:rPr lang="en-GB" sz="800" dirty="0"/>
              <a:t>Kaiser N, </a:t>
            </a:r>
            <a:r>
              <a:rPr lang="en-GB" sz="800" i="1" dirty="0"/>
              <a:t>et al</a:t>
            </a:r>
            <a:r>
              <a:rPr lang="en-GB" sz="800" dirty="0"/>
              <a:t>. </a:t>
            </a:r>
            <a:r>
              <a:rPr lang="en-GB" sz="800" i="1" dirty="0"/>
              <a:t>J </a:t>
            </a:r>
            <a:r>
              <a:rPr lang="en-GB" sz="800" i="1" dirty="0" err="1"/>
              <a:t>Pediatr</a:t>
            </a:r>
            <a:r>
              <a:rPr lang="en-GB" sz="800" i="1" dirty="0"/>
              <a:t> </a:t>
            </a:r>
            <a:r>
              <a:rPr lang="en-GB" sz="800" i="1" dirty="0" err="1"/>
              <a:t>Endocrinol</a:t>
            </a:r>
            <a:r>
              <a:rPr lang="en-GB" sz="800" i="1" dirty="0"/>
              <a:t> </a:t>
            </a:r>
            <a:r>
              <a:rPr lang="en-GB" sz="800" i="1" dirty="0" err="1"/>
              <a:t>Metab</a:t>
            </a:r>
            <a:r>
              <a:rPr lang="en-GB" sz="800" dirty="0"/>
              <a:t> 2003; </a:t>
            </a:r>
            <a:r>
              <a:rPr lang="en-GB" sz="800" b="1" dirty="0"/>
              <a:t>16:</a:t>
            </a:r>
            <a:r>
              <a:rPr lang="en-GB" sz="800" dirty="0"/>
              <a:t>5–22.</a:t>
            </a:r>
            <a:br>
              <a:rPr lang="en-GB" sz="800" dirty="0"/>
            </a:br>
            <a:r>
              <a:rPr lang="en-GB" sz="800" baseline="30000" dirty="0"/>
              <a:t>3</a:t>
            </a:r>
            <a:r>
              <a:rPr lang="en-GB" sz="800" dirty="0"/>
              <a:t>Finegood DT &amp; </a:t>
            </a:r>
            <a:r>
              <a:rPr lang="en-GB" sz="800" dirty="0" err="1"/>
              <a:t>Topp</a:t>
            </a:r>
            <a:r>
              <a:rPr lang="en-GB" sz="800" dirty="0"/>
              <a:t> B. </a:t>
            </a:r>
            <a:r>
              <a:rPr lang="en-GB" sz="800" i="1" dirty="0"/>
              <a:t>Diabetes </a:t>
            </a:r>
            <a:r>
              <a:rPr lang="en-GB" sz="800" i="1" dirty="0" err="1"/>
              <a:t>Obes</a:t>
            </a:r>
            <a:r>
              <a:rPr lang="en-GB" sz="800" i="1" dirty="0"/>
              <a:t> </a:t>
            </a:r>
            <a:r>
              <a:rPr lang="en-GB" sz="800" i="1" dirty="0" err="1"/>
              <a:t>Metab</a:t>
            </a:r>
            <a:r>
              <a:rPr lang="en-GB" sz="800" dirty="0"/>
              <a:t> 2001; </a:t>
            </a:r>
            <a:r>
              <a:rPr lang="en-GB" sz="800" b="1" dirty="0"/>
              <a:t>3</a:t>
            </a:r>
            <a:r>
              <a:rPr lang="en-GB" sz="800" dirty="0"/>
              <a:t> (Suppl. 1):S20–S27.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C138B-3293-4EAD-A272-0A37723C0FDE}" type="slidenum">
              <a:rPr lang="en-US">
                <a:solidFill>
                  <a:prstClr val="black"/>
                </a:solidFill>
              </a:rPr>
              <a:pPr/>
              <a:t>17</a:t>
            </a:fld>
            <a:endParaRPr lang="en-US">
              <a:solidFill>
                <a:prstClr val="black"/>
              </a:solidFill>
            </a:endParaRPr>
          </a:p>
        </p:txBody>
      </p:sp>
      <p:sp>
        <p:nvSpPr>
          <p:cNvPr id="131074" name="Rectangle 2"/>
          <p:cNvSpPr>
            <a:spLocks noGrp="1" noRot="1" noChangeAspect="1" noChangeArrowheads="1" noTextEdit="1"/>
          </p:cNvSpPr>
          <p:nvPr>
            <p:ph type="sldImg"/>
          </p:nvPr>
        </p:nvSpPr>
        <p:spPr>
          <a:xfrm>
            <a:off x="1189038" y="788988"/>
            <a:ext cx="4478337" cy="3359150"/>
          </a:xfrm>
          <a:ln/>
        </p:spPr>
      </p:sp>
      <p:sp>
        <p:nvSpPr>
          <p:cNvPr id="131075" name="Rectangle 3"/>
          <p:cNvSpPr>
            <a:spLocks noGrp="1" noChangeArrowheads="1"/>
          </p:cNvSpPr>
          <p:nvPr>
            <p:ph type="body" idx="1"/>
          </p:nvPr>
        </p:nvSpPr>
        <p:spPr>
          <a:xfrm>
            <a:off x="914400" y="4343400"/>
            <a:ext cx="5048250" cy="4114800"/>
          </a:xfrm>
          <a:noFill/>
          <a:ln/>
        </p:spPr>
        <p:txBody>
          <a:bodyPr/>
          <a:lstStyle/>
          <a:p>
            <a:r>
              <a:rPr lang="en-GB" dirty="0"/>
              <a:t>Insulin resistance is closely linked to a number of cardiovascular risk factors, collectively known as the Metabolic Syndrome or Insulin Resistance Syndrome.</a:t>
            </a:r>
            <a:endParaRPr lang="en-GB" baseline="30000" dirty="0"/>
          </a:p>
          <a:p>
            <a:r>
              <a:rPr lang="en-GB" dirty="0"/>
              <a:t>Components of the Metabolic Syndrome include well known cardiovascular risk factors such as </a:t>
            </a:r>
            <a:r>
              <a:rPr lang="en-GB" dirty="0" err="1"/>
              <a:t>hyperglycemia</a:t>
            </a:r>
            <a:r>
              <a:rPr lang="en-GB" dirty="0"/>
              <a:t>, </a:t>
            </a:r>
            <a:r>
              <a:rPr lang="en-GB" dirty="0" err="1"/>
              <a:t>dyslipidemia</a:t>
            </a:r>
            <a:r>
              <a:rPr lang="en-GB" dirty="0"/>
              <a:t> and hypertension. Additional cardiovascular risk factors, that is damage to blood vessels (endothelial dysfunction), clotting abnormalities (</a:t>
            </a:r>
            <a:r>
              <a:rPr lang="en-GB" dirty="0" err="1"/>
              <a:t>hypofibrinolysis</a:t>
            </a:r>
            <a:r>
              <a:rPr lang="en-GB" dirty="0"/>
              <a:t>) and inflammation, have also been recognized as key components of the Metabolic Syndrome.</a:t>
            </a:r>
            <a:endParaRPr lang="en-GB" baseline="30000" dirty="0"/>
          </a:p>
          <a:p>
            <a:r>
              <a:rPr lang="en-GB" dirty="0"/>
              <a:t>Together, the cluster of cardiovascular risk factors that make up the Metabolic Syndrome significantly increases the risk of atherosclerosis.</a:t>
            </a:r>
            <a:endParaRPr lang="en-GB" baseline="30000" dirty="0"/>
          </a:p>
          <a:p>
            <a:r>
              <a:rPr lang="en-US" sz="800" dirty="0"/>
              <a:t>	</a:t>
            </a:r>
            <a:r>
              <a:rPr lang="en-GB" sz="800" dirty="0" err="1"/>
              <a:t>Zimmet</a:t>
            </a:r>
            <a:r>
              <a:rPr lang="en-GB" sz="800" dirty="0"/>
              <a:t> P. </a:t>
            </a:r>
            <a:r>
              <a:rPr lang="en-GB" sz="800" i="1" dirty="0"/>
              <a:t>Trends </a:t>
            </a:r>
            <a:r>
              <a:rPr lang="en-GB" sz="800" i="1" dirty="0" err="1"/>
              <a:t>Cardiovasc</a:t>
            </a:r>
            <a:r>
              <a:rPr lang="en-GB" sz="800" i="1" dirty="0"/>
              <a:t> Med</a:t>
            </a:r>
            <a:r>
              <a:rPr lang="en-GB" sz="800" dirty="0"/>
              <a:t> 2002; </a:t>
            </a:r>
            <a:r>
              <a:rPr lang="en-GB" sz="800" b="1" dirty="0"/>
              <a:t>12:</a:t>
            </a:r>
            <a:r>
              <a:rPr lang="en-GB" sz="800" dirty="0"/>
              <a:t>354</a:t>
            </a:r>
            <a:r>
              <a:rPr lang="en-US" sz="800" dirty="0"/>
              <a:t>–362.</a:t>
            </a:r>
            <a:endParaRPr lang="en-GB" sz="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pathology of obesity produces the myriad of health related problems. </a:t>
            </a:r>
            <a:br>
              <a:rPr lang="en-US" sz="1200" dirty="0" smtClean="0"/>
            </a:br>
            <a:r>
              <a:rPr lang="en-US" sz="1200" dirty="0" smtClean="0"/>
              <a:t>These health-related problems can be attributed to either the increased mass of fat or the increased release of peptides from enlarged fat cells. </a:t>
            </a:r>
            <a:br>
              <a:rPr lang="en-US" sz="1200" dirty="0" smtClean="0"/>
            </a:br>
            <a:endParaRPr lang="en-US" dirty="0"/>
          </a:p>
        </p:txBody>
      </p:sp>
      <p:sp>
        <p:nvSpPr>
          <p:cNvPr id="4" name="Slide Number Placeholder 3"/>
          <p:cNvSpPr>
            <a:spLocks noGrp="1"/>
          </p:cNvSpPr>
          <p:nvPr>
            <p:ph type="sldNum" sz="quarter" idx="10"/>
          </p:nvPr>
        </p:nvSpPr>
        <p:spPr/>
        <p:txBody>
          <a:bodyPr/>
          <a:lstStyle/>
          <a:p>
            <a:fld id="{CD2BF987-9208-4D5A-8756-56AE77DE0983}"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DDF695-66EB-4668-99EE-509F53D3D9CB}" type="slidenum">
              <a:rPr lang="en-US">
                <a:solidFill>
                  <a:prstClr val="black"/>
                </a:solidFill>
              </a:rPr>
              <a:pPr/>
              <a:t>20</a:t>
            </a:fld>
            <a:endParaRPr lang="en-US">
              <a:solidFill>
                <a:prstClr val="black"/>
              </a:solidFill>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3408F-E741-4454-9355-99D5961BDFBF}" type="slidenum">
              <a:rPr lang="en-US">
                <a:solidFill>
                  <a:prstClr val="black"/>
                </a:solidFill>
              </a:rPr>
              <a:pPr/>
              <a:t>21</a:t>
            </a:fld>
            <a:endParaRPr lang="en-US">
              <a:solidFill>
                <a:prstClr val="black"/>
              </a:solidFill>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914400" y="4343400"/>
            <a:ext cx="5029200" cy="4114800"/>
          </a:xfrm>
        </p:spPr>
        <p:txBody>
          <a:bodyPr/>
          <a:lstStyle/>
          <a:p>
            <a:r>
              <a:rPr lang="en-GB" altLang="en-GB" b="1" dirty="0"/>
              <a:t>Figure 9</a:t>
            </a:r>
            <a:r>
              <a:rPr lang="en-GB" altLang="en-GB" dirty="0"/>
              <a:t> During AS, the integrity of the endothelium is compromised which results in: </a:t>
            </a:r>
          </a:p>
          <a:p>
            <a:pPr>
              <a:buFont typeface="Wingdings" pitchFamily="2" charset="2"/>
              <a:buChar char="§"/>
            </a:pPr>
            <a:r>
              <a:rPr lang="en-GB" altLang="en-GB" dirty="0"/>
              <a:t>increased permeability, which facilitates the penetration of the </a:t>
            </a:r>
            <a:r>
              <a:rPr lang="en-GB" altLang="en-GB" dirty="0" err="1"/>
              <a:t>intima</a:t>
            </a:r>
            <a:r>
              <a:rPr lang="en-GB" altLang="en-GB" dirty="0"/>
              <a:t> by </a:t>
            </a:r>
            <a:r>
              <a:rPr lang="en-GB" altLang="en-GB" dirty="0" err="1"/>
              <a:t>atherogenic</a:t>
            </a:r>
            <a:r>
              <a:rPr lang="en-GB" altLang="en-GB" dirty="0"/>
              <a:t> lipoproteins;</a:t>
            </a:r>
          </a:p>
          <a:p>
            <a:pPr>
              <a:buFont typeface="Wingdings" pitchFamily="2" charset="2"/>
              <a:buChar char="§"/>
            </a:pPr>
            <a:r>
              <a:rPr lang="en-GB" altLang="en-GB" dirty="0"/>
              <a:t>increased adhesion, which facilitates migration of </a:t>
            </a:r>
            <a:r>
              <a:rPr lang="en-GB" altLang="en-GB" dirty="0" err="1"/>
              <a:t>monocytes</a:t>
            </a:r>
            <a:r>
              <a:rPr lang="en-GB" altLang="en-GB" dirty="0"/>
              <a:t> into the </a:t>
            </a:r>
            <a:r>
              <a:rPr lang="en-GB" altLang="en-GB" dirty="0" err="1"/>
              <a:t>subendothelium</a:t>
            </a:r>
            <a:r>
              <a:rPr lang="en-GB" altLang="en-GB" dirty="0"/>
              <a:t>;</a:t>
            </a:r>
          </a:p>
          <a:p>
            <a:pPr>
              <a:buFont typeface="Wingdings" pitchFamily="2" charset="2"/>
              <a:buChar char="§"/>
            </a:pPr>
            <a:r>
              <a:rPr lang="en-GB" altLang="en-GB" dirty="0"/>
              <a:t>diminished </a:t>
            </a:r>
            <a:r>
              <a:rPr lang="en-GB" altLang="en-GB" dirty="0" err="1"/>
              <a:t>vasodilation</a:t>
            </a:r>
            <a:r>
              <a:rPr lang="en-GB" altLang="en-GB" dirty="0"/>
              <a:t>, which compromises hemodynamic control.</a:t>
            </a:r>
          </a:p>
          <a:p>
            <a:pPr>
              <a:buFont typeface="Wingdings" pitchFamily="2" charset="2"/>
              <a:buChar char="§"/>
            </a:pPr>
            <a:endParaRPr lang="en-GB" alt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D5435C2-F8BF-473B-973F-F62CA2E8B813}" type="datetimeFigureOut">
              <a:rPr lang="en-US" smtClean="0"/>
              <a:pPr/>
              <a:t>12/3/2013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4DBDE25-B395-488C-BE0F-A86CCE6F3E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5435C2-F8BF-473B-973F-F62CA2E8B813}"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BDE25-B395-488C-BE0F-A86CCE6F3E0D}"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4CCA47C-C511-4D81-B115-4895A7EA9BF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685800" y="1804988"/>
            <a:ext cx="7391400" cy="1647825"/>
          </a:xfrm>
        </p:spPr>
        <p:txBody>
          <a:bodyPr/>
          <a:lstStyle>
            <a:lvl1pPr>
              <a:defRPr sz="5100"/>
            </a:lvl1pPr>
          </a:lstStyle>
          <a:p>
            <a:r>
              <a:rPr lang="en-US"/>
              <a:t>Click to edit Master title style</a:t>
            </a:r>
          </a:p>
        </p:txBody>
      </p:sp>
      <p:sp>
        <p:nvSpPr>
          <p:cNvPr id="80899" name="Rectangle 3"/>
          <p:cNvSpPr>
            <a:spLocks noGrp="1" noChangeArrowheads="1"/>
          </p:cNvSpPr>
          <p:nvPr>
            <p:ph type="subTitle" idx="1"/>
          </p:nvPr>
        </p:nvSpPr>
        <p:spPr>
          <a:xfrm>
            <a:off x="1219200" y="3505200"/>
            <a:ext cx="6400800" cy="1219200"/>
          </a:xfrm>
        </p:spPr>
        <p:txBody>
          <a:bodyPr/>
          <a:lstStyle>
            <a:lvl1pPr marL="0" indent="0" algn="ctr">
              <a:buFontTx/>
              <a:buNone/>
              <a:defRPr/>
            </a:lvl1pPr>
          </a:lstStyle>
          <a:p>
            <a:r>
              <a:rPr lang="en-US"/>
              <a:t>Click to edit Master subtitle style</a:t>
            </a:r>
          </a:p>
        </p:txBody>
      </p:sp>
      <p:sp>
        <p:nvSpPr>
          <p:cNvPr id="80900" name="Rectangle 4"/>
          <p:cNvSpPr>
            <a:spLocks noGrp="1" noChangeArrowheads="1"/>
          </p:cNvSpPr>
          <p:nvPr>
            <p:ph type="dt" sz="half" idx="2"/>
          </p:nvPr>
        </p:nvSpPr>
        <p:spPr>
          <a:xfrm>
            <a:off x="1295400" y="6248400"/>
            <a:ext cx="1752600" cy="457200"/>
          </a:xfrm>
        </p:spPr>
        <p:txBody>
          <a:bodyPr/>
          <a:lstStyle>
            <a:lvl1pPr>
              <a:defRPr/>
            </a:lvl1pPr>
          </a:lstStyle>
          <a:p>
            <a:endParaRPr lang="en-US">
              <a:solidFill>
                <a:srgbClr val="FFFFFF"/>
              </a:solidFill>
            </a:endParaRPr>
          </a:p>
        </p:txBody>
      </p:sp>
      <p:sp>
        <p:nvSpPr>
          <p:cNvPr id="80901" name="Rectangle 5"/>
          <p:cNvSpPr>
            <a:spLocks noGrp="1" noChangeArrowheads="1"/>
          </p:cNvSpPr>
          <p:nvPr>
            <p:ph type="ftr" sz="quarter" idx="3"/>
          </p:nvPr>
        </p:nvSpPr>
        <p:spPr>
          <a:xfrm>
            <a:off x="3200400" y="6248400"/>
            <a:ext cx="2667000" cy="457200"/>
          </a:xfrm>
        </p:spPr>
        <p:txBody>
          <a:bodyPr/>
          <a:lstStyle>
            <a:lvl1pPr>
              <a:defRPr/>
            </a:lvl1pPr>
          </a:lstStyle>
          <a:p>
            <a:endParaRPr lang="en-US">
              <a:solidFill>
                <a:srgbClr val="FFFFFF"/>
              </a:solidFill>
            </a:endParaRPr>
          </a:p>
        </p:txBody>
      </p:sp>
      <p:sp>
        <p:nvSpPr>
          <p:cNvPr id="80902" name="Rectangle 6"/>
          <p:cNvSpPr>
            <a:spLocks noGrp="1" noChangeArrowheads="1"/>
          </p:cNvSpPr>
          <p:nvPr>
            <p:ph type="sldNum" sz="quarter" idx="4"/>
          </p:nvPr>
        </p:nvSpPr>
        <p:spPr>
          <a:xfrm>
            <a:off x="6019800" y="6248400"/>
            <a:ext cx="1905000" cy="457200"/>
          </a:xfrm>
        </p:spPr>
        <p:txBody>
          <a:bodyPr/>
          <a:lstStyle>
            <a:lvl1pPr>
              <a:defRPr/>
            </a:lvl1pPr>
          </a:lstStyle>
          <a:p>
            <a:fld id="{D970D5C5-B02C-4662-AC75-9F80AADA5E5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E6C9132-779C-4F70-8F8E-023908024CF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51ECDA1-AABD-4B50-80B1-4B4AEDF3D55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F94D7F2-D93C-44EC-B672-70ECCECF9E6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7D5C08AF-837B-4E07-89AD-A13D4AD1BFD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E3F9A3FF-8781-4E71-AE6D-2D0BB552F52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2D1C063-2F4F-4CF0-AF3D-6B18531CA93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B910CE8-8D8B-44A9-BC7E-D65B2CAE06A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024BC29-CD41-43E2-87B1-681F8B41786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5435C2-F8BF-473B-973F-F62CA2E8B813}"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BDE25-B395-488C-BE0F-A86CCE6F3E0D}"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A179702-F6DC-4FCA-AE2A-2E8FDDB3AA3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06363"/>
            <a:ext cx="2019300" cy="6065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363"/>
            <a:ext cx="5905500" cy="6065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FD56537-6FC4-4AFD-A2AC-E876D1E44B1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9810" name="Rectangle 2"/>
          <p:cNvSpPr>
            <a:spLocks noGrp="1" noChangeArrowheads="1"/>
          </p:cNvSpPr>
          <p:nvPr>
            <p:ph type="dt" sz="half" idx="2"/>
          </p:nvPr>
        </p:nvSpPr>
        <p:spPr/>
        <p:txBody>
          <a:bodyPr/>
          <a:lstStyle>
            <a:lvl1pPr>
              <a:defRPr/>
            </a:lvl1pPr>
          </a:lstStyle>
          <a:p>
            <a:endParaRPr lang="en-GB">
              <a:solidFill>
                <a:srgbClr val="000000"/>
              </a:solidFill>
            </a:endParaRPr>
          </a:p>
        </p:txBody>
      </p:sp>
      <p:sp>
        <p:nvSpPr>
          <p:cNvPr id="119811" name="Rectangle 3"/>
          <p:cNvSpPr>
            <a:spLocks noGrp="1" noChangeArrowheads="1"/>
          </p:cNvSpPr>
          <p:nvPr>
            <p:ph type="ftr" sz="quarter" idx="3"/>
          </p:nvPr>
        </p:nvSpPr>
        <p:spPr/>
        <p:txBody>
          <a:bodyPr/>
          <a:lstStyle>
            <a:lvl1pPr>
              <a:defRPr/>
            </a:lvl1pPr>
          </a:lstStyle>
          <a:p>
            <a:endParaRPr lang="en-GB">
              <a:solidFill>
                <a:srgbClr val="000000"/>
              </a:solidFill>
            </a:endParaRPr>
          </a:p>
        </p:txBody>
      </p:sp>
      <p:sp>
        <p:nvSpPr>
          <p:cNvPr id="119812" name="Rectangle 4"/>
          <p:cNvSpPr>
            <a:spLocks noGrp="1" noChangeArrowheads="1"/>
          </p:cNvSpPr>
          <p:nvPr>
            <p:ph type="sldNum" sz="quarter" idx="4"/>
          </p:nvPr>
        </p:nvSpPr>
        <p:spPr/>
        <p:txBody>
          <a:bodyPr/>
          <a:lstStyle>
            <a:lvl1pPr>
              <a:defRPr/>
            </a:lvl1pPr>
          </a:lstStyle>
          <a:p>
            <a:fld id="{FCB8080C-C8FD-4C92-B5B9-2CD926E2AE29}" type="slidenum">
              <a:rPr lang="en-GB">
                <a:solidFill>
                  <a:srgbClr val="000000"/>
                </a:solidFill>
              </a:rPr>
              <a:pPr/>
              <a:t>‹#›</a:t>
            </a:fld>
            <a:endParaRPr lang="en-GB">
              <a:solidFill>
                <a:srgbClr val="000000"/>
              </a:solidFill>
            </a:endParaRPr>
          </a:p>
        </p:txBody>
      </p:sp>
      <p:sp>
        <p:nvSpPr>
          <p:cNvPr id="119813"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119814" name="Rectangle 6"/>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978F14-B820-42FA-B0B6-44595506E71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42560C-8F1C-4483-950E-7418505E82AA}"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73213"/>
            <a:ext cx="424338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0588" y="1573213"/>
            <a:ext cx="424338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17A43FB-A33A-472E-9F25-931B9215D3C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773B97-AB25-4E0C-A4F9-9E0D674E4F3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B649BE0-B81B-470A-91FE-F39A30473F7C}"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C8D243F-0DD0-4BEF-896D-FE10ED7FF4C7}"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20D6AB-D320-4B2C-8F94-560236E9E961}"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A69125-8ADE-496C-9430-824B7D42593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45E26A-C8D9-4E4A-9685-84CB73A13FF4}"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1003D7-BA4B-4E99-AD34-38EA5E10D659}"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76200"/>
            <a:ext cx="2159000" cy="5815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327775" cy="5815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76FC4E-8445-42F7-B882-E073FEFC0DE7}"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6413" y="1431925"/>
            <a:ext cx="38131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71988" y="1431925"/>
            <a:ext cx="381476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2E046C-0F07-4FDA-A51D-2C551EAF8C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2063" y="350838"/>
            <a:ext cx="1944687" cy="5500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6413" y="350838"/>
            <a:ext cx="5683250" cy="5500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13619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lgn="ctr" fontAlgn="base">
                <a:spcBef>
                  <a:spcPct val="0"/>
                </a:spcBef>
                <a:spcAft>
                  <a:spcPct val="0"/>
                </a:spcAft>
              </a:pPr>
              <a:endParaRPr lang="en-US" smtClean="0">
                <a:solidFill>
                  <a:srgbClr val="FFFFFF"/>
                </a:solidFill>
              </a:endParaRPr>
            </a:p>
          </p:txBody>
        </p:sp>
        <p:sp>
          <p:nvSpPr>
            <p:cNvPr id="13619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lgn="ctr" fontAlgn="base">
                <a:spcBef>
                  <a:spcPct val="0"/>
                </a:spcBef>
                <a:spcAft>
                  <a:spcPct val="0"/>
                </a:spcAft>
              </a:pPr>
              <a:endParaRPr lang="en-US" smtClean="0">
                <a:solidFill>
                  <a:srgbClr val="FFFFFF"/>
                </a:solidFill>
              </a:endParaRPr>
            </a:p>
          </p:txBody>
        </p:sp>
        <p:sp>
          <p:nvSpPr>
            <p:cNvPr id="13619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19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19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grpSp>
      <p:sp>
        <p:nvSpPr>
          <p:cNvPr id="136210" name="Rectangle 18"/>
          <p:cNvSpPr>
            <a:spLocks noGrp="1" noChangeArrowheads="1"/>
          </p:cNvSpPr>
          <p:nvPr>
            <p:ph type="ctrTitle" sz="quarter"/>
          </p:nvPr>
        </p:nvSpPr>
        <p:spPr>
          <a:xfrm>
            <a:off x="685800" y="1768475"/>
            <a:ext cx="7772400" cy="1736725"/>
          </a:xfrm>
        </p:spPr>
        <p:txBody>
          <a:bodyPr lIns="91440" rIns="91440" anchor="b"/>
          <a:lstStyle>
            <a:lvl1pPr>
              <a:defRPr sz="5400"/>
            </a:lvl1pPr>
          </a:lstStyle>
          <a:p>
            <a:r>
              <a:rPr lang="en-GB"/>
              <a:t>Click to edit Master title style</a:t>
            </a:r>
          </a:p>
        </p:txBody>
      </p:sp>
      <p:sp>
        <p:nvSpPr>
          <p:cNvPr id="13621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cSld>
  <p:clrMapOvr>
    <a:masterClrMapping/>
  </p:clrMapOvr>
  <p:transition spd="med">
    <p:wipe dir="r"/>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58EE22-A7EE-434D-A37E-5E41A99ADB4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5138"/>
            <a:ext cx="2057400" cy="5630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5138"/>
            <a:ext cx="6019800" cy="563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38"/>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38"/>
            <a:ext cx="8229600" cy="762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495800"/>
          </a:xfrm>
        </p:spPr>
        <p:txBody>
          <a:bodyPr/>
          <a:lstStyle/>
          <a:p>
            <a:endParaRPr lang="en-US"/>
          </a:p>
        </p:txBody>
      </p:sp>
    </p:spTree>
  </p:cSld>
  <p:clrMapOvr>
    <a:masterClrMapping/>
  </p:clrMapOvr>
  <p:transition spd="med">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13619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lgn="ctr" fontAlgn="base">
                <a:spcBef>
                  <a:spcPct val="0"/>
                </a:spcBef>
                <a:spcAft>
                  <a:spcPct val="0"/>
                </a:spcAft>
              </a:pPr>
              <a:endParaRPr lang="en-US" smtClean="0">
                <a:solidFill>
                  <a:srgbClr val="FFFFFF"/>
                </a:solidFill>
              </a:endParaRPr>
            </a:p>
          </p:txBody>
        </p:sp>
        <p:sp>
          <p:nvSpPr>
            <p:cNvPr id="13619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lgn="ctr" fontAlgn="base">
                <a:spcBef>
                  <a:spcPct val="0"/>
                </a:spcBef>
                <a:spcAft>
                  <a:spcPct val="0"/>
                </a:spcAft>
              </a:pPr>
              <a:endParaRPr lang="en-US" smtClean="0">
                <a:solidFill>
                  <a:srgbClr val="FFFFFF"/>
                </a:solidFill>
              </a:endParaRPr>
            </a:p>
          </p:txBody>
        </p:sp>
        <p:sp>
          <p:nvSpPr>
            <p:cNvPr id="13619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19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19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grpSp>
      <p:sp>
        <p:nvSpPr>
          <p:cNvPr id="136210" name="Rectangle 18"/>
          <p:cNvSpPr>
            <a:spLocks noGrp="1" noChangeArrowheads="1"/>
          </p:cNvSpPr>
          <p:nvPr>
            <p:ph type="ctrTitle" sz="quarter"/>
          </p:nvPr>
        </p:nvSpPr>
        <p:spPr>
          <a:xfrm>
            <a:off x="685800" y="1768475"/>
            <a:ext cx="7772400" cy="1736725"/>
          </a:xfrm>
        </p:spPr>
        <p:txBody>
          <a:bodyPr lIns="91440" rIns="91440" anchor="b"/>
          <a:lstStyle>
            <a:lvl1pPr>
              <a:defRPr sz="5400"/>
            </a:lvl1pPr>
          </a:lstStyle>
          <a:p>
            <a:r>
              <a:rPr lang="en-GB"/>
              <a:t>Click to edit Master title style</a:t>
            </a:r>
          </a:p>
        </p:txBody>
      </p:sp>
      <p:sp>
        <p:nvSpPr>
          <p:cNvPr id="13621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cSld>
  <p:clrMapOvr>
    <a:masterClrMapping/>
  </p:clrMapOvr>
  <p:transition spd="med">
    <p:wipe dir="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B579DFD-89EE-4863-994A-8BDDDB923D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5138"/>
            <a:ext cx="2057400" cy="5630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5138"/>
            <a:ext cx="6019800" cy="563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38"/>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38"/>
            <a:ext cx="8229600" cy="762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495800"/>
          </a:xfrm>
        </p:spPr>
        <p:txBody>
          <a:bodyPr/>
          <a:lstStyle/>
          <a:p>
            <a:endParaRPr lang="en-US"/>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9996474-A360-44E7-BD2B-48C9A0D0993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13619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lgn="ctr" fontAlgn="base">
                <a:spcBef>
                  <a:spcPct val="0"/>
                </a:spcBef>
                <a:spcAft>
                  <a:spcPct val="0"/>
                </a:spcAft>
              </a:pPr>
              <a:endParaRPr lang="en-US" smtClean="0">
                <a:solidFill>
                  <a:srgbClr val="FFFFFF"/>
                </a:solidFill>
              </a:endParaRPr>
            </a:p>
          </p:txBody>
        </p:sp>
        <p:sp>
          <p:nvSpPr>
            <p:cNvPr id="13619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lgn="ctr" fontAlgn="base">
                <a:spcBef>
                  <a:spcPct val="0"/>
                </a:spcBef>
                <a:spcAft>
                  <a:spcPct val="0"/>
                </a:spcAft>
              </a:pPr>
              <a:endParaRPr lang="en-US" smtClean="0">
                <a:solidFill>
                  <a:srgbClr val="FFFFFF"/>
                </a:solidFill>
              </a:endParaRPr>
            </a:p>
          </p:txBody>
        </p:sp>
        <p:sp>
          <p:nvSpPr>
            <p:cNvPr id="13619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19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19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620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grpSp>
      <p:sp>
        <p:nvSpPr>
          <p:cNvPr id="136210" name="Rectangle 18"/>
          <p:cNvSpPr>
            <a:spLocks noGrp="1" noChangeArrowheads="1"/>
          </p:cNvSpPr>
          <p:nvPr>
            <p:ph type="ctrTitle" sz="quarter"/>
          </p:nvPr>
        </p:nvSpPr>
        <p:spPr>
          <a:xfrm>
            <a:off x="685800" y="1768475"/>
            <a:ext cx="7772400" cy="1736725"/>
          </a:xfrm>
        </p:spPr>
        <p:txBody>
          <a:bodyPr lIns="91440" rIns="91440" anchor="b"/>
          <a:lstStyle>
            <a:lvl1pPr>
              <a:defRPr sz="5400"/>
            </a:lvl1pPr>
          </a:lstStyle>
          <a:p>
            <a:r>
              <a:rPr lang="en-GB"/>
              <a:t>Click to edit Master title style</a:t>
            </a:r>
          </a:p>
        </p:txBody>
      </p:sp>
      <p:sp>
        <p:nvSpPr>
          <p:cNvPr id="136211"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cSld>
  <p:clrMapOvr>
    <a:masterClrMapping/>
  </p:clrMapOvr>
  <p:transition spd="med">
    <p:wipe dir="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5D96443-4297-4CCB-A5A3-40734B236B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5138"/>
            <a:ext cx="2057400" cy="5630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5138"/>
            <a:ext cx="6019800" cy="563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38"/>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38"/>
            <a:ext cx="8229600" cy="762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495800"/>
          </a:xfrm>
        </p:spPr>
        <p:txBody>
          <a:bodyPr/>
          <a:lstStyle/>
          <a:p>
            <a:endParaRPr lang="en-US"/>
          </a:p>
        </p:txBody>
      </p:sp>
    </p:spTree>
  </p:cSld>
  <p:clrMapOvr>
    <a:masterClrMapping/>
  </p:clrMapOvr>
  <p:transition spd="med">
    <p:wipe dir="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04988"/>
            <a:ext cx="7391400" cy="1647825"/>
          </a:xfrm>
        </p:spPr>
        <p:txBody>
          <a:bodyPr/>
          <a:lstStyle>
            <a:lvl1pPr>
              <a:defRPr sz="5100"/>
            </a:lvl1pPr>
          </a:lstStyle>
          <a:p>
            <a:r>
              <a:rPr lang="en-US"/>
              <a:t>Click to edit Master title style</a:t>
            </a:r>
          </a:p>
        </p:txBody>
      </p:sp>
      <p:sp>
        <p:nvSpPr>
          <p:cNvPr id="2051" name="Rectangle 3"/>
          <p:cNvSpPr>
            <a:spLocks noGrp="1" noChangeArrowheads="1"/>
          </p:cNvSpPr>
          <p:nvPr>
            <p:ph type="subTitle" idx="1"/>
          </p:nvPr>
        </p:nvSpPr>
        <p:spPr>
          <a:xfrm>
            <a:off x="1219200" y="3505200"/>
            <a:ext cx="6400800" cy="1219200"/>
          </a:xfrm>
        </p:spPr>
        <p:txBody>
          <a:bodyPr/>
          <a:lstStyle>
            <a:lvl1pPr marL="0" indent="0" algn="ctr">
              <a:buFontTx/>
              <a:buNone/>
              <a:defRPr/>
            </a:lvl1pPr>
          </a:lstStyle>
          <a:p>
            <a:r>
              <a:rPr lang="en-US"/>
              <a:t>Click to edit Master subtitle style</a:t>
            </a:r>
          </a:p>
        </p:txBody>
      </p:sp>
      <p:sp>
        <p:nvSpPr>
          <p:cNvPr id="2052" name="Rectangle 4"/>
          <p:cNvSpPr>
            <a:spLocks noGrp="1" noChangeArrowheads="1"/>
          </p:cNvSpPr>
          <p:nvPr>
            <p:ph type="dt" sz="half" idx="2"/>
          </p:nvPr>
        </p:nvSpPr>
        <p:spPr>
          <a:xfrm>
            <a:off x="1295400" y="6248400"/>
            <a:ext cx="1752600" cy="457200"/>
          </a:xfrm>
        </p:spPr>
        <p:txBody>
          <a:bodyPr/>
          <a:lstStyle>
            <a:lvl1pPr>
              <a:defRPr/>
            </a:lvl1pPr>
          </a:lstStyle>
          <a:p>
            <a:endParaRPr lang="en-US">
              <a:solidFill>
                <a:srgbClr val="FFFFFF"/>
              </a:solidFill>
            </a:endParaRPr>
          </a:p>
        </p:txBody>
      </p:sp>
      <p:sp>
        <p:nvSpPr>
          <p:cNvPr id="2053" name="Rectangle 5"/>
          <p:cNvSpPr>
            <a:spLocks noGrp="1" noChangeArrowheads="1"/>
          </p:cNvSpPr>
          <p:nvPr>
            <p:ph type="ftr" sz="quarter" idx="3"/>
          </p:nvPr>
        </p:nvSpPr>
        <p:spPr>
          <a:xfrm>
            <a:off x="3200400" y="6248400"/>
            <a:ext cx="2667000" cy="457200"/>
          </a:xfrm>
        </p:spPr>
        <p:txBody>
          <a:bodyPr/>
          <a:lstStyle>
            <a:lvl1pPr>
              <a:defRPr/>
            </a:lvl1pPr>
          </a:lstStyle>
          <a:p>
            <a:endParaRPr lang="en-US">
              <a:solidFill>
                <a:srgbClr val="FFFFFF"/>
              </a:solidFill>
            </a:endParaRPr>
          </a:p>
        </p:txBody>
      </p:sp>
      <p:sp>
        <p:nvSpPr>
          <p:cNvPr id="2054" name="Rectangle 6"/>
          <p:cNvSpPr>
            <a:spLocks noGrp="1" noChangeArrowheads="1"/>
          </p:cNvSpPr>
          <p:nvPr>
            <p:ph type="sldNum" sz="quarter" idx="4"/>
          </p:nvPr>
        </p:nvSpPr>
        <p:spPr>
          <a:xfrm>
            <a:off x="6019800" y="6248400"/>
            <a:ext cx="1905000" cy="457200"/>
          </a:xfrm>
        </p:spPr>
        <p:txBody>
          <a:bodyPr/>
          <a:lstStyle>
            <a:lvl1pPr>
              <a:defRPr/>
            </a:lvl1pPr>
          </a:lstStyle>
          <a:p>
            <a:fld id="{6E4FD374-697A-43BD-A49B-A94D470AAF2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A9A72F0-F8CB-4EA5-B0AE-C4063AC0C73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AB221AE-42F4-4390-8BF6-8856AA79A40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7105931-9D27-4499-92E7-5ABEEDD676E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079AF173-48E9-4B38-974D-AE8673EBB23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C7D16FC8-D783-41FA-AE33-47C818B8B3D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14F476BC-DAD3-464B-845B-402CF354582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58B0BB6-5FAC-4804-87BB-71DFED09E13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9C89833-DA24-42DB-B9AC-91EE54C3A25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0857868-394D-40C5-B37B-DA8D40B0B7F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C60132F-7DE1-49FC-A30F-5A019D989B4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06363"/>
            <a:ext cx="2019300" cy="6065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363"/>
            <a:ext cx="5905500" cy="6065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899E57F-CC26-4674-BA0D-1BCD9420E7D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3"/>
            <a:ext cx="8077200" cy="1311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447800"/>
            <a:ext cx="8077200" cy="4724400"/>
          </a:xfrm>
        </p:spPr>
        <p:txBody>
          <a:bodyPr/>
          <a:lstStyle/>
          <a:p>
            <a:endParaRPr lang="en-US"/>
          </a:p>
        </p:txBody>
      </p:sp>
      <p:sp>
        <p:nvSpPr>
          <p:cNvPr id="4" name="Date Placeholder 3"/>
          <p:cNvSpPr>
            <a:spLocks noGrp="1"/>
          </p:cNvSpPr>
          <p:nvPr>
            <p:ph type="dt" sz="half" idx="10"/>
          </p:nvPr>
        </p:nvSpPr>
        <p:spPr>
          <a:xfrm>
            <a:off x="1981200" y="6248400"/>
            <a:ext cx="17526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886200" y="6248400"/>
            <a:ext cx="26670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fld id="{1D035D0C-AEE6-4455-AED8-EA3A34AD611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000000"/>
              </a:solidFill>
            </a:endParaRPr>
          </a:p>
        </p:txBody>
      </p:sp>
      <p:sp>
        <p:nvSpPr>
          <p:cNvPr id="19" name="Footer Placeholder 18"/>
          <p:cNvSpPr>
            <a:spLocks noGrp="1"/>
          </p:cNvSpPr>
          <p:nvPr>
            <p:ph type="ftr" sz="quarter" idx="11"/>
          </p:nvPr>
        </p:nvSpPr>
        <p:spPr/>
        <p:txBody>
          <a:bodyPr/>
          <a:lstStyle/>
          <a:p>
            <a:endParaRPr lang="en-US">
              <a:solidFill>
                <a:srgbClr val="000000"/>
              </a:solidFill>
            </a:endParaRPr>
          </a:p>
        </p:txBody>
      </p:sp>
      <p:sp>
        <p:nvSpPr>
          <p:cNvPr id="27" name="Slide Number Placeholder 26"/>
          <p:cNvSpPr>
            <a:spLocks noGrp="1"/>
          </p:cNvSpPr>
          <p:nvPr>
            <p:ph type="sldNum" sz="quarter" idx="12"/>
          </p:nvPr>
        </p:nvSpPr>
        <p:spPr/>
        <p:txBody>
          <a:bodyPr/>
          <a:lstStyle/>
          <a:p>
            <a:fld id="{C7A69125-8ADE-496C-9430-824B7D425938}" type="slidenum">
              <a:rPr lang="en-US" smtClean="0">
                <a:solidFill>
                  <a:srgbClr val="000000"/>
                </a:solidFill>
              </a:rPr>
              <a:pPr/>
              <a:t>‹#›</a:t>
            </a:fld>
            <a:endParaRPr lang="en-US">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202E046C-0F07-4FDA-A51D-2C551EAF8CB8}"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6758EE22-A7EE-434D-A37E-5E41A99ADB47}" type="slidenum">
              <a:rPr lang="en-US" smtClean="0">
                <a:solidFill>
                  <a:srgbClr val="000000"/>
                </a:solidFill>
              </a:rPr>
              <a:pPr/>
              <a:t>‹#›</a:t>
            </a:fld>
            <a:endParaRPr lang="en-US">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CB579DFD-89EE-4863-994A-8BDDDB923D64}"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E9996474-A360-44E7-BD2B-48C9A0D0993F}"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84DD72-E692-4214-9EC8-9E008358AB0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95D96443-4297-4CCB-A5A3-40734B236B26}"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E58B0BB6-5FAC-4804-87BB-71DFED09E13C}"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FC84DD72-E692-4214-9EC8-9E008358AB06}"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2CEFD70-3F41-48A7-850F-2757016C7B52}" type="slidenum">
              <a:rPr lang="en-US" smtClean="0">
                <a:solidFill>
                  <a:srgbClr val="000000"/>
                </a:solidFill>
              </a:rPr>
              <a:pPr/>
              <a:t>‹#›</a:t>
            </a:fld>
            <a:endParaRPr lang="en-US">
              <a:solidFill>
                <a:srgbClr val="000000"/>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87D720CE-13DB-4ACC-9FAB-4D3125142B7B}"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572F1DF1-616D-43FF-98AA-98D19EF8E3D8}"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5435C2-F8BF-473B-973F-F62CA2E8B813}"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BDE25-B395-488C-BE0F-A86CCE6F3E0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2CEFD70-3F41-48A7-850F-2757016C7B5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D720CE-13DB-4ACC-9FAB-4D3125142B7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2F1DF1-616D-43FF-98AA-98D19EF8E3D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554239F-3E3E-4C41-B8A3-30955BB712E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2595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125956" name="Rectangle 4"/>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125957"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solidFill>
                <a:srgbClr val="000000"/>
              </a:solidFill>
            </a:endParaRPr>
          </a:p>
        </p:txBody>
      </p:sp>
      <p:sp>
        <p:nvSpPr>
          <p:cNvPr id="125958" name="Rectangle 6"/>
          <p:cNvSpPr>
            <a:spLocks noGrp="1" noChangeArrowheads="1"/>
          </p:cNvSpPr>
          <p:nvPr>
            <p:ph type="sldNum" sz="quarter" idx="4"/>
          </p:nvPr>
        </p:nvSpPr>
        <p:spPr/>
        <p:txBody>
          <a:bodyPr/>
          <a:lstStyle>
            <a:lvl1pPr>
              <a:defRPr/>
            </a:lvl1pPr>
          </a:lstStyle>
          <a:p>
            <a:fld id="{371F51BB-6E47-4D07-BD63-E6D8FC8DE745}" type="slidenum">
              <a:rPr lang="en-US" altLang="en-US">
                <a:solidFill>
                  <a:srgbClr val="000000"/>
                </a:solidFill>
              </a:rPr>
              <a:pPr/>
              <a:t>‹#›</a:t>
            </a:fld>
            <a:endParaRPr lang="en-US" altLang="en-US">
              <a:solidFill>
                <a:srgbClr val="000000"/>
              </a:solidFill>
            </a:endParaRPr>
          </a:p>
        </p:txBody>
      </p:sp>
      <p:sp>
        <p:nvSpPr>
          <p:cNvPr id="125959"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pPr>
            <a:endParaRPr lang="en-US" smtClean="0">
              <a:solidFill>
                <a:srgbClr val="000000"/>
              </a:solidFill>
            </a:endParaRPr>
          </a:p>
        </p:txBody>
      </p:sp>
      <p:sp>
        <p:nvSpPr>
          <p:cNvPr id="125960"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fontAlgn="base">
              <a:spcBef>
                <a:spcPct val="0"/>
              </a:spcBef>
              <a:spcAft>
                <a:spcPct val="0"/>
              </a:spcAft>
            </a:pPr>
            <a:endParaRPr lang="en-US" smtClean="0">
              <a:solidFill>
                <a:srgbClr val="000000"/>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4AE219-DBC1-461B-9CE1-239B289709B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55D3CF-2FCB-4F2D-882F-7CBDD83D0DC3}"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7FF955-67A5-4388-A3A7-2B6A0ED91E29}"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B5FFB8B-4DBE-4597-9386-C4EB2950F705}"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E7FA68A-2C11-4D25-B1AF-D3244383F072}"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5435C2-F8BF-473B-973F-F62CA2E8B813}"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BDE25-B395-488C-BE0F-A86CCE6F3E0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B25F9F8-3CF6-460F-8652-CDA19B83D678}"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CF76D3-C531-44D6-958B-C279173D96BC}"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38FF0DE-A6C4-43AB-A691-64112EBDE7FD}"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3453F2-C7A1-43AA-8E4E-9B129D6DF479}"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23F69B-CDFE-472B-8714-776322ECB8A7}"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4690" name="Rectangle 2"/>
          <p:cNvSpPr>
            <a:spLocks noGrp="1" noChangeArrowheads="1"/>
          </p:cNvSpPr>
          <p:nvPr>
            <p:ph type="dt" sz="half" idx="2"/>
          </p:nvPr>
        </p:nvSpPr>
        <p:spPr/>
        <p:txBody>
          <a:bodyPr/>
          <a:lstStyle>
            <a:lvl1pPr>
              <a:defRPr/>
            </a:lvl1pPr>
          </a:lstStyle>
          <a:p>
            <a:endParaRPr lang="en-GB">
              <a:solidFill>
                <a:srgbClr val="000000"/>
              </a:solidFill>
            </a:endParaRPr>
          </a:p>
        </p:txBody>
      </p:sp>
      <p:sp>
        <p:nvSpPr>
          <p:cNvPr id="114691" name="Rectangle 3"/>
          <p:cNvSpPr>
            <a:spLocks noGrp="1" noChangeArrowheads="1"/>
          </p:cNvSpPr>
          <p:nvPr>
            <p:ph type="ftr" sz="quarter" idx="3"/>
          </p:nvPr>
        </p:nvSpPr>
        <p:spPr/>
        <p:txBody>
          <a:bodyPr/>
          <a:lstStyle>
            <a:lvl1pPr>
              <a:defRPr/>
            </a:lvl1pPr>
          </a:lstStyle>
          <a:p>
            <a:endParaRPr lang="en-GB">
              <a:solidFill>
                <a:srgbClr val="000000"/>
              </a:solidFill>
            </a:endParaRPr>
          </a:p>
        </p:txBody>
      </p:sp>
      <p:sp>
        <p:nvSpPr>
          <p:cNvPr id="114692" name="Rectangle 4"/>
          <p:cNvSpPr>
            <a:spLocks noGrp="1" noChangeArrowheads="1"/>
          </p:cNvSpPr>
          <p:nvPr>
            <p:ph type="sldNum" sz="quarter" idx="4"/>
          </p:nvPr>
        </p:nvSpPr>
        <p:spPr/>
        <p:txBody>
          <a:bodyPr/>
          <a:lstStyle>
            <a:lvl1pPr>
              <a:defRPr/>
            </a:lvl1pPr>
          </a:lstStyle>
          <a:p>
            <a:fld id="{43CAC1CF-9708-41C8-837B-A24FF33AD3A9}" type="slidenum">
              <a:rPr lang="en-GB">
                <a:solidFill>
                  <a:srgbClr val="000000"/>
                </a:solidFill>
              </a:rPr>
              <a:pPr/>
              <a:t>‹#›</a:t>
            </a:fld>
            <a:endParaRPr lang="en-GB">
              <a:solidFill>
                <a:srgbClr val="000000"/>
              </a:solidFill>
            </a:endParaRPr>
          </a:p>
        </p:txBody>
      </p:sp>
      <p:sp>
        <p:nvSpPr>
          <p:cNvPr id="114693"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114694" name="Rectangle 6"/>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1A93C2-BBAC-4703-8F83-DF28F704ECA5}"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0494A8-FE53-4D13-8CBC-57A40A8A0BE7}"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73213"/>
            <a:ext cx="424338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0588" y="1573213"/>
            <a:ext cx="424338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D23303-F6B4-428E-94B5-228C636074D1}"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12AC1D1-A7A8-4D2A-A6C9-4BBC129F209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5435C2-F8BF-473B-973F-F62CA2E8B813}"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BDE25-B395-488C-BE0F-A86CCE6F3E0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831295-BBD1-43A5-9FBD-906B189C5DE3}"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FCF8242-69E6-4606-8108-1494752DB6CA}"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FF17631-9231-4ABD-9A55-4DAA713A27BB}"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F09E6C-4726-4B5A-B6A7-31E82B71970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BB70AF-C440-427E-9CAC-2B6E94DEB000}"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76200"/>
            <a:ext cx="2159000" cy="5815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327775" cy="5815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4C3CEF-98F5-48DC-A976-4861015EA0E7}"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lt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64F58C-9490-472F-940B-AC447EE3AE80}" type="slidenum">
              <a:rPr lang="en-GB" altLang="en-GB">
                <a:solidFill>
                  <a:srgbClr val="000000"/>
                </a:solidFill>
              </a:rPr>
              <a:pPr/>
              <a:t>‹#›</a:t>
            </a:fld>
            <a:endParaRPr lang="en-GB" altLang="en-GB">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DCD1D8-9FFE-4BBE-BE22-D1B825F98AFE}" type="slidenum">
              <a:rPr lang="en-GB" altLang="en-GB">
                <a:solidFill>
                  <a:srgbClr val="000000"/>
                </a:solidFill>
              </a:rPr>
              <a:pPr/>
              <a:t>‹#›</a:t>
            </a:fld>
            <a:endParaRPr lang="en-GB" altLang="en-GB">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89A108-17F1-4CF0-AB27-8B5433639298}" type="slidenum">
              <a:rPr lang="en-GB" altLang="en-GB">
                <a:solidFill>
                  <a:srgbClr val="000000"/>
                </a:solidFill>
              </a:rPr>
              <a:pPr/>
              <a:t>‹#›</a:t>
            </a:fld>
            <a:endParaRPr lang="en-GB" altLang="en-GB">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78000" y="2035175"/>
            <a:ext cx="3989388"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19788" y="2035175"/>
            <a:ext cx="3989387"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lt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386DFD9-2B69-4165-A017-169B37B672BD}" type="slidenum">
              <a:rPr lang="en-GB" altLang="en-GB">
                <a:solidFill>
                  <a:srgbClr val="000000"/>
                </a:solidFill>
              </a:rPr>
              <a:pPr/>
              <a:t>‹#›</a:t>
            </a:fld>
            <a:endParaRPr lang="en-GB" altLang="en-GB">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D5435C2-F8BF-473B-973F-F62CA2E8B813}" type="datetimeFigureOut">
              <a:rPr lang="en-US" smtClean="0"/>
              <a:pPr/>
              <a:t>12/3/2013</a:t>
            </a:fld>
            <a:endParaRPr lang="en-US"/>
          </a:p>
        </p:txBody>
      </p:sp>
      <p:sp>
        <p:nvSpPr>
          <p:cNvPr id="27" name="Slide Number Placeholder 26"/>
          <p:cNvSpPr>
            <a:spLocks noGrp="1"/>
          </p:cNvSpPr>
          <p:nvPr>
            <p:ph type="sldNum" sz="quarter" idx="11"/>
          </p:nvPr>
        </p:nvSpPr>
        <p:spPr/>
        <p:txBody>
          <a:bodyPr rtlCol="0"/>
          <a:lstStyle/>
          <a:p>
            <a:fld id="{74DBDE25-B395-488C-BE0F-A86CCE6F3E0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lt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254414D-A640-45E1-A87B-F7BFE7127211}" type="slidenum">
              <a:rPr lang="en-GB" altLang="en-GB">
                <a:solidFill>
                  <a:srgbClr val="000000"/>
                </a:solidFill>
              </a:rPr>
              <a:pPr/>
              <a:t>‹#›</a:t>
            </a:fld>
            <a:endParaRPr lang="en-GB" altLang="en-GB">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lt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99D57A8-3082-4870-94FF-B3978D95EB53}" type="slidenum">
              <a:rPr lang="en-GB" altLang="en-GB">
                <a:solidFill>
                  <a:srgbClr val="000000"/>
                </a:solidFill>
              </a:rPr>
              <a:pPr/>
              <a:t>‹#›</a:t>
            </a:fld>
            <a:endParaRPr lang="en-GB" altLang="en-GB">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9C70CF6-975C-40F3-BEBD-9DEAF614F1F7}" type="slidenum">
              <a:rPr lang="en-GB" altLang="en-GB">
                <a:solidFill>
                  <a:srgbClr val="000000"/>
                </a:solidFill>
              </a:rPr>
              <a:pPr/>
              <a:t>‹#›</a:t>
            </a:fld>
            <a:endParaRPr lang="en-GB" altLang="en-GB">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361D79-FB77-4562-9C55-EFF5EFD0FE07}" type="slidenum">
              <a:rPr lang="en-GB" altLang="en-GB">
                <a:solidFill>
                  <a:srgbClr val="000000"/>
                </a:solidFill>
              </a:rPr>
              <a:pPr/>
              <a:t>‹#›</a:t>
            </a:fld>
            <a:endParaRPr lang="en-GB" altLang="en-GB">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E2520C-C1A2-4A35-AA45-0A3EBB5AB737}" type="slidenum">
              <a:rPr lang="en-GB" altLang="en-GB">
                <a:solidFill>
                  <a:srgbClr val="000000"/>
                </a:solidFill>
              </a:rPr>
              <a:pPr/>
              <a:t>‹#›</a:t>
            </a:fld>
            <a:endParaRPr lang="en-GB" altLang="en-GB">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F4B307-BF3F-418F-8F8A-9FD746A8F8E5}" type="slidenum">
              <a:rPr lang="en-GB" altLang="en-GB">
                <a:solidFill>
                  <a:srgbClr val="000000"/>
                </a:solidFill>
              </a:rPr>
              <a:pPr/>
              <a:t>‹#›</a:t>
            </a:fld>
            <a:endParaRPr lang="en-GB" altLang="en-GB">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76200"/>
            <a:ext cx="2352675" cy="7165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76200"/>
            <a:ext cx="6908800" cy="7165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F1C6EB-FADE-4734-8178-7EA0B947DDB7}" type="slidenum">
              <a:rPr lang="en-GB" altLang="en-GB">
                <a:solidFill>
                  <a:srgbClr val="000000"/>
                </a:solidFill>
              </a:rPr>
              <a:pPr/>
              <a:t>‹#›</a:t>
            </a:fld>
            <a:endParaRPr lang="en-GB" altLang="en-GB">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346AC3-3C8B-47BB-A022-383A6703E43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619E18-7E64-405D-A2BB-1806230908A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FC319-B3AB-4BF8-AECA-251155864DA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D5435C2-F8BF-473B-973F-F62CA2E8B813}" type="datetimeFigureOut">
              <a:rPr lang="en-US" smtClean="0"/>
              <a:pPr/>
              <a:t>12/3/2013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4DBDE25-B395-488C-BE0F-A86CCE6F3E0D}"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8CAA5E-EB3A-411F-9109-2D498352681E}"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B58D5F5-14B6-43FE-8AD6-4F6780BE33E2}"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58A4773-A592-4BE4-BC93-F6593D16F933}"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FB2BA10-E078-4519-8EF4-44CACEF51B1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1AD4C74-C4AB-4F47-87CB-28C61725FFA9}"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1C05B45-5534-4C88-A486-1A400A37F202}"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4B17D1-F046-4376-917A-74A45948A7CB}"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52A9E8-F57F-44C7-9F52-94F66084553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435C2-F8BF-473B-973F-F62CA2E8B813}"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DBDE25-B395-488C-BE0F-A86CCE6F3E0D}"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6413" y="1431925"/>
            <a:ext cx="38131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71988" y="1431925"/>
            <a:ext cx="381476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2063" y="350838"/>
            <a:ext cx="1944687" cy="5500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6413" y="350838"/>
            <a:ext cx="5683250" cy="5500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49156"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pPr>
                <a:endParaRPr lang="en-US" smtClean="0">
                  <a:solidFill>
                    <a:srgbClr val="FFFFFF"/>
                  </a:solidFill>
                  <a:latin typeface="Arial" charset="0"/>
                </a:endParaRPr>
              </a:p>
            </p:txBody>
          </p:sp>
          <p:sp>
            <p:nvSpPr>
              <p:cNvPr id="49157"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pPr>
                <a:endParaRPr lang="en-US" smtClean="0">
                  <a:solidFill>
                    <a:srgbClr val="FFFFFF"/>
                  </a:solidFill>
                  <a:latin typeface="Arial" charset="0"/>
                </a:endParaRPr>
              </a:p>
            </p:txBody>
          </p:sp>
          <p:sp>
            <p:nvSpPr>
              <p:cNvPr id="49158"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latin typeface="Arial" charset="0"/>
                </a:endParaRPr>
              </a:p>
            </p:txBody>
          </p:sp>
          <p:sp>
            <p:nvSpPr>
              <p:cNvPr id="49159"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pPr>
                <a:endParaRPr lang="en-US" smtClean="0">
                  <a:solidFill>
                    <a:srgbClr val="FFFFFF"/>
                  </a:solidFill>
                  <a:latin typeface="Arial" charset="0"/>
                </a:endParaRPr>
              </a:p>
            </p:txBody>
          </p:sp>
          <p:sp>
            <p:nvSpPr>
              <p:cNvPr id="49160"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en-US" smtClean="0">
                  <a:solidFill>
                    <a:srgbClr val="FFFFFF"/>
                  </a:solidFill>
                  <a:latin typeface="Arial" charset="0"/>
                </a:endParaRPr>
              </a:p>
            </p:txBody>
          </p:sp>
        </p:grpSp>
        <p:sp>
          <p:nvSpPr>
            <p:cNvPr id="49161"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en-US" smtClean="0">
                <a:solidFill>
                  <a:srgbClr val="FFFFFF"/>
                </a:solidFill>
                <a:latin typeface="Arial" charset="0"/>
              </a:endParaRPr>
            </a:p>
          </p:txBody>
        </p:sp>
        <p:sp>
          <p:nvSpPr>
            <p:cNvPr id="49162"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latin typeface="Arial" charset="0"/>
              </a:endParaRPr>
            </a:p>
          </p:txBody>
        </p:sp>
      </p:grpSp>
      <p:sp>
        <p:nvSpPr>
          <p:cNvPr id="4916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916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9165" name="Rectangle 13"/>
          <p:cNvSpPr>
            <a:spLocks noGrp="1" noChangeArrowheads="1"/>
          </p:cNvSpPr>
          <p:nvPr>
            <p:ph type="dt" sz="quarter" idx="2"/>
          </p:nvPr>
        </p:nvSpPr>
        <p:spPr>
          <a:xfrm>
            <a:off x="457200" y="6248400"/>
            <a:ext cx="2133600" cy="476250"/>
          </a:xfrm>
        </p:spPr>
        <p:txBody>
          <a:bodyPr/>
          <a:lstStyle>
            <a:lvl1pPr>
              <a:defRPr/>
            </a:lvl1pPr>
          </a:lstStyle>
          <a:p>
            <a:endParaRPr lang="en-US">
              <a:solidFill>
                <a:srgbClr val="FFFFFF"/>
              </a:solidFill>
            </a:endParaRPr>
          </a:p>
        </p:txBody>
      </p:sp>
      <p:sp>
        <p:nvSpPr>
          <p:cNvPr id="49166" name="Rectangle 14"/>
          <p:cNvSpPr>
            <a:spLocks noGrp="1" noChangeArrowheads="1"/>
          </p:cNvSpPr>
          <p:nvPr>
            <p:ph type="ftr" sz="quarter" idx="3"/>
          </p:nvPr>
        </p:nvSpPr>
        <p:spPr>
          <a:xfrm>
            <a:off x="3124200" y="6251575"/>
            <a:ext cx="2895600" cy="476250"/>
          </a:xfrm>
        </p:spPr>
        <p:txBody>
          <a:bodyPr/>
          <a:lstStyle>
            <a:lvl1pPr>
              <a:defRPr/>
            </a:lvl1pPr>
          </a:lstStyle>
          <a:p>
            <a:endParaRPr lang="en-US">
              <a:solidFill>
                <a:srgbClr val="FFFFFF"/>
              </a:solidFill>
            </a:endParaRPr>
          </a:p>
        </p:txBody>
      </p:sp>
      <p:sp>
        <p:nvSpPr>
          <p:cNvPr id="49167" name="Rectangle 15"/>
          <p:cNvSpPr>
            <a:spLocks noGrp="1" noChangeArrowheads="1"/>
          </p:cNvSpPr>
          <p:nvPr>
            <p:ph type="sldNum" sz="quarter" idx="4"/>
          </p:nvPr>
        </p:nvSpPr>
        <p:spPr>
          <a:xfrm>
            <a:off x="6553200" y="6254750"/>
            <a:ext cx="2133600" cy="476250"/>
          </a:xfrm>
        </p:spPr>
        <p:txBody>
          <a:bodyPr/>
          <a:lstStyle>
            <a:lvl1pPr>
              <a:defRPr/>
            </a:lvl1pPr>
          </a:lstStyle>
          <a:p>
            <a:fld id="{1783B30B-C54D-4AE1-8668-EF266A025DDC}" type="slidenum">
              <a:rPr lang="en-US">
                <a:solidFill>
                  <a:srgbClr val="FFFFFF"/>
                </a:solidFill>
              </a: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5435C2-F8BF-473B-973F-F62CA2E8B813}"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BDE25-B395-488C-BE0F-A86CCE6F3E0D}"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54CCA1F2-DF0C-43A9-99D2-0F79E6FC0EC0}"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72B8E015-7192-4DEF-BCC3-086EF019F365}"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B04B6692-0573-4AEC-8C09-DFBAE0BA34C3}"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BE23670E-B2A5-407A-835B-4A4D70D95BCC}" type="slidenum">
              <a:rPr lang="en-US">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76A114DC-73DC-4725-9225-5D94D18020B4}" type="slidenum">
              <a:rPr lang="en-US">
                <a:solidFill>
                  <a:srgbClr val="FFFFFF"/>
                </a:solidFill>
              </a:rPr>
              <a:pPr/>
              <a:t>‹#›</a:t>
            </a:fld>
            <a:endParaRPr lang="en-US">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BE9FE5D0-B5D2-4782-A491-373666D92A6D}" type="slidenum">
              <a:rPr lang="en-US">
                <a:solidFill>
                  <a:srgbClr val="FFFFFF"/>
                </a:solidFill>
              </a:rPr>
              <a:pPr/>
              <a:t>‹#›</a:t>
            </a:fld>
            <a:endParaRPr lang="en-US">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42FE27A8-133A-426E-A765-93F9923FD97C}"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28583100-8FA6-4289-8D74-5818E920797F}"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A16B18B2-CB5B-452C-A1D4-65507A3B305B}"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A51CB09-E98C-4DB5-A955-35EA5F33DF91}"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5435C2-F8BF-473B-973F-F62CA2E8B813}"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BDE25-B395-488C-BE0F-A86CCE6F3E0D}"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7782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782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77829"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nvGrpSpPr>
          <p:cNvPr id="3" name="Group 6"/>
          <p:cNvGrpSpPr>
            <a:grpSpLocks/>
          </p:cNvGrpSpPr>
          <p:nvPr/>
        </p:nvGrpSpPr>
        <p:grpSpPr bwMode="auto">
          <a:xfrm>
            <a:off x="-1588" y="6034088"/>
            <a:ext cx="7845426" cy="850900"/>
            <a:chOff x="0" y="3792"/>
            <a:chExt cx="4942" cy="536"/>
          </a:xfrm>
        </p:grpSpPr>
        <p:sp>
          <p:nvSpPr>
            <p:cNvPr id="7783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nvGrpSpPr>
            <p:cNvPr id="4" name="Group 8"/>
            <p:cNvGrpSpPr>
              <a:grpSpLocks/>
            </p:cNvGrpSpPr>
            <p:nvPr userDrawn="1"/>
          </p:nvGrpSpPr>
          <p:grpSpPr bwMode="auto">
            <a:xfrm>
              <a:off x="2486" y="3792"/>
              <a:ext cx="2456" cy="536"/>
              <a:chOff x="2486" y="3792"/>
              <a:chExt cx="2456" cy="536"/>
            </a:xfrm>
          </p:grpSpPr>
          <p:sp>
            <p:nvSpPr>
              <p:cNvPr id="77833"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783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783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783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783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7783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77840"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7841"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7842"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7843"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7844"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7845"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77846"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7784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77848" name="Rectangle 2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77849" name="Rectangle 25"/>
          <p:cNvSpPr>
            <a:spLocks noGrp="1" noChangeArrowheads="1"/>
          </p:cNvSpPr>
          <p:nvPr>
            <p:ph type="sldNum" sz="quarter" idx="4"/>
          </p:nvPr>
        </p:nvSpPr>
        <p:spPr/>
        <p:txBody>
          <a:bodyPr/>
          <a:lstStyle>
            <a:lvl1pPr>
              <a:defRPr/>
            </a:lvl1pPr>
          </a:lstStyle>
          <a:p>
            <a:fld id="{A636ECEA-E262-4866-B091-992865647EBA}" type="slidenum">
              <a:rPr lang="en-US">
                <a:solidFill>
                  <a:srgbClr val="FFFFFF"/>
                </a:solidFill>
              </a:rPr>
              <a:pPr/>
              <a:t>‹#›</a:t>
            </a:fld>
            <a:endParaRPr lang="en-US">
              <a:solidFill>
                <a:srgbClr val="FFFFFF"/>
              </a:solidFill>
            </a:endParaRPr>
          </a:p>
        </p:txBody>
      </p:sp>
      <p:sp>
        <p:nvSpPr>
          <p:cNvPr id="77850" name="Rectangle 26"/>
          <p:cNvSpPr>
            <a:spLocks noGrp="1" noChangeArrowheads="1"/>
          </p:cNvSpPr>
          <p:nvPr>
            <p:ph type="ftr" sz="quarter" idx="3"/>
          </p:nvPr>
        </p:nvSpPr>
        <p:spPr/>
        <p:txBody>
          <a:bodyPr/>
          <a:lstStyle>
            <a:lvl1pPr>
              <a:defRPr/>
            </a:lvl1pPr>
          </a:lstStyle>
          <a:p>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9CB4519-2FDE-4B19-8C49-4FE3130A471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2857A84-946F-48A0-BEDD-CA9C4C18FD0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EB54087-A8F5-4464-BED7-8C43F39D643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87B5FDF-AD92-4CC5-80B6-20E7B5B334A1}"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3C92A86-0FE1-4B66-9AD9-6157D8D279F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FC131CE8-7D99-46DD-9EE0-57CDF56F726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BAC3387-439B-4B90-A36F-B82D1DDD153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B0FB7BF-5ADA-40C7-906B-3BF6EFA445C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8CD6D01-86F8-4670-9502-43EE8E29147A}" type="slidenum">
              <a:rPr lang="en-US">
                <a:solidFill>
                  <a:srgbClr val="FFFFFF"/>
                </a:solidFill>
              </a: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3.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7.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D5435C2-F8BF-473B-973F-F62CA2E8B813}" type="datetimeFigureOut">
              <a:rPr lang="en-US" smtClean="0"/>
              <a:pPr/>
              <a:t>12/3/2013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4DBDE25-B395-488C-BE0F-A86CCE6F3E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533400" y="106363"/>
            <a:ext cx="8077200" cy="1311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9875" name="Rectangle 3"/>
          <p:cNvSpPr>
            <a:spLocks noGrp="1" noChangeArrowheads="1"/>
          </p:cNvSpPr>
          <p:nvPr>
            <p:ph type="body" idx="1"/>
          </p:nvPr>
        </p:nvSpPr>
        <p:spPr bwMode="auto">
          <a:xfrm>
            <a:off x="533400" y="1447800"/>
            <a:ext cx="8077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6" name="Rectangle 4"/>
          <p:cNvSpPr>
            <a:spLocks noGrp="1" noChangeArrowheads="1"/>
          </p:cNvSpPr>
          <p:nvPr>
            <p:ph type="dt" sz="half" idx="2"/>
          </p:nvPr>
        </p:nvSpPr>
        <p:spPr bwMode="auto">
          <a:xfrm>
            <a:off x="19812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smtClean="0">
              <a:solidFill>
                <a:srgbClr val="FFFFFF"/>
              </a:solidFill>
            </a:endParaRPr>
          </a:p>
        </p:txBody>
      </p:sp>
      <p:sp>
        <p:nvSpPr>
          <p:cNvPr id="79877" name="Rectangle 5"/>
          <p:cNvSpPr>
            <a:spLocks noGrp="1" noChangeArrowheads="1"/>
          </p:cNvSpPr>
          <p:nvPr>
            <p:ph type="ftr" sz="quarter" idx="3"/>
          </p:nvPr>
        </p:nvSpPr>
        <p:spPr bwMode="auto">
          <a:xfrm>
            <a:off x="3886200" y="6248400"/>
            <a:ext cx="266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smtClean="0">
              <a:solidFill>
                <a:srgbClr val="FFFFFF"/>
              </a:solidFill>
            </a:endParaRPr>
          </a:p>
        </p:txBody>
      </p:sp>
      <p:sp>
        <p:nvSpPr>
          <p:cNvPr id="79878" name="Rectangle 6"/>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EAFDA613-C946-476D-A63E-0F4B8BFC50E6}"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Black" pitchFamily="34" charset="0"/>
          <a:cs typeface="Arial" charset="0"/>
        </a:defRPr>
      </a:lvl2pPr>
      <a:lvl3pPr algn="ctr" rtl="0" fontAlgn="base">
        <a:spcBef>
          <a:spcPct val="0"/>
        </a:spcBef>
        <a:spcAft>
          <a:spcPct val="0"/>
        </a:spcAft>
        <a:defRPr sz="4000">
          <a:solidFill>
            <a:schemeClr val="tx2"/>
          </a:solidFill>
          <a:latin typeface="Arial Black" pitchFamily="34" charset="0"/>
          <a:cs typeface="Arial" charset="0"/>
        </a:defRPr>
      </a:lvl3pPr>
      <a:lvl4pPr algn="ctr" rtl="0" fontAlgn="base">
        <a:spcBef>
          <a:spcPct val="0"/>
        </a:spcBef>
        <a:spcAft>
          <a:spcPct val="0"/>
        </a:spcAft>
        <a:defRPr sz="4000">
          <a:solidFill>
            <a:schemeClr val="tx2"/>
          </a:solidFill>
          <a:latin typeface="Arial Black" pitchFamily="34" charset="0"/>
          <a:cs typeface="Arial" charset="0"/>
        </a:defRPr>
      </a:lvl4pPr>
      <a:lvl5pPr algn="ctr" rtl="0" fontAlgn="base">
        <a:spcBef>
          <a:spcPct val="0"/>
        </a:spcBef>
        <a:spcAft>
          <a:spcPct val="0"/>
        </a:spcAft>
        <a:defRPr sz="4000">
          <a:solidFill>
            <a:schemeClr val="tx2"/>
          </a:solidFill>
          <a:latin typeface="Arial Black" pitchFamily="34" charset="0"/>
          <a:cs typeface="Arial" charset="0"/>
        </a:defRPr>
      </a:lvl5pPr>
      <a:lvl6pPr marL="457200" algn="ctr" rtl="0" fontAlgn="base">
        <a:spcBef>
          <a:spcPct val="0"/>
        </a:spcBef>
        <a:spcAft>
          <a:spcPct val="0"/>
        </a:spcAft>
        <a:defRPr sz="4000">
          <a:solidFill>
            <a:schemeClr val="tx2"/>
          </a:solidFill>
          <a:latin typeface="Arial Black" pitchFamily="34" charset="0"/>
          <a:cs typeface="Arial" charset="0"/>
        </a:defRPr>
      </a:lvl6pPr>
      <a:lvl7pPr marL="914400" algn="ctr" rtl="0" fontAlgn="base">
        <a:spcBef>
          <a:spcPct val="0"/>
        </a:spcBef>
        <a:spcAft>
          <a:spcPct val="0"/>
        </a:spcAft>
        <a:defRPr sz="4000">
          <a:solidFill>
            <a:schemeClr val="tx2"/>
          </a:solidFill>
          <a:latin typeface="Arial Black" pitchFamily="34" charset="0"/>
          <a:cs typeface="Arial" charset="0"/>
        </a:defRPr>
      </a:lvl7pPr>
      <a:lvl8pPr marL="1371600" algn="ctr" rtl="0" fontAlgn="base">
        <a:spcBef>
          <a:spcPct val="0"/>
        </a:spcBef>
        <a:spcAft>
          <a:spcPct val="0"/>
        </a:spcAft>
        <a:defRPr sz="4000">
          <a:solidFill>
            <a:schemeClr val="tx2"/>
          </a:solidFill>
          <a:latin typeface="Arial Black" pitchFamily="34" charset="0"/>
          <a:cs typeface="Arial" charset="0"/>
        </a:defRPr>
      </a:lvl8pPr>
      <a:lvl9pPr marL="1828800" algn="ctr" rtl="0" fontAlgn="base">
        <a:spcBef>
          <a:spcPct val="0"/>
        </a:spcBef>
        <a:spcAft>
          <a:spcPct val="0"/>
        </a:spcAft>
        <a:defRPr sz="40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fontAlgn="base">
              <a:spcBef>
                <a:spcPct val="0"/>
              </a:spcBef>
              <a:spcAft>
                <a:spcPct val="0"/>
              </a:spcAft>
            </a:pPr>
            <a:endParaRPr lang="en-GB" smtClean="0">
              <a:solidFill>
                <a:srgbClr val="000000"/>
              </a:solidFill>
            </a:endParaRPr>
          </a:p>
        </p:txBody>
      </p:sp>
      <p:sp>
        <p:nvSpPr>
          <p:cNvPr id="11878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fontAlgn="base">
              <a:spcBef>
                <a:spcPct val="0"/>
              </a:spcBef>
              <a:spcAft>
                <a:spcPct val="0"/>
              </a:spcAft>
            </a:pPr>
            <a:endParaRPr lang="en-GB" smtClean="0">
              <a:solidFill>
                <a:srgbClr val="000000"/>
              </a:solidFill>
            </a:endParaRPr>
          </a:p>
        </p:txBody>
      </p:sp>
      <p:sp>
        <p:nvSpPr>
          <p:cNvPr id="11878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fontAlgn="base">
              <a:spcBef>
                <a:spcPct val="0"/>
              </a:spcBef>
              <a:spcAft>
                <a:spcPct val="0"/>
              </a:spcAft>
            </a:pPr>
            <a:fld id="{5D8D8306-F4CE-4442-A859-E26EDB45547A}" type="slidenum">
              <a:rPr lang="en-GB" smtClean="0">
                <a:solidFill>
                  <a:srgbClr val="000000"/>
                </a:solidFill>
              </a:rPr>
              <a:pPr fontAlgn="base">
                <a:spcBef>
                  <a:spcPct val="0"/>
                </a:spcBef>
                <a:spcAft>
                  <a:spcPct val="0"/>
                </a:spcAft>
              </a:pPr>
              <a:t>‹#›</a:t>
            </a:fld>
            <a:endParaRPr lang="en-GB" smtClean="0">
              <a:solidFill>
                <a:srgbClr val="000000"/>
              </a:solidFill>
            </a:endParaRPr>
          </a:p>
        </p:txBody>
      </p:sp>
      <p:sp>
        <p:nvSpPr>
          <p:cNvPr id="118789" name="Rectangle 5"/>
          <p:cNvSpPr>
            <a:spLocks noGrp="1" noChangeArrowheads="1"/>
          </p:cNvSpPr>
          <p:nvPr>
            <p:ph type="body" idx="1"/>
          </p:nvPr>
        </p:nvSpPr>
        <p:spPr bwMode="auto">
          <a:xfrm>
            <a:off x="304800" y="1573213"/>
            <a:ext cx="8639175" cy="431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8790" name="Rectangle 6"/>
          <p:cNvSpPr>
            <a:spLocks noGrp="1" noChangeArrowheads="1"/>
          </p:cNvSpPr>
          <p:nvPr>
            <p:ph type="title"/>
          </p:nvPr>
        </p:nvSpPr>
        <p:spPr bwMode="auto">
          <a:xfrm>
            <a:off x="304800" y="762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8791" name="Line 7"/>
          <p:cNvSpPr>
            <a:spLocks noChangeShapeType="1"/>
          </p:cNvSpPr>
          <p:nvPr/>
        </p:nvSpPr>
        <p:spPr bwMode="auto">
          <a:xfrm>
            <a:off x="304800" y="1295400"/>
            <a:ext cx="8610600" cy="0"/>
          </a:xfrm>
          <a:prstGeom prst="line">
            <a:avLst/>
          </a:prstGeom>
          <a:noFill/>
          <a:ln w="12700">
            <a:solidFill>
              <a:srgbClr val="99CCFF"/>
            </a:solidFill>
            <a:round/>
            <a:headEnd/>
            <a:tailEnd/>
          </a:ln>
          <a:effectLst/>
        </p:spPr>
        <p:txBody>
          <a:bodyPr wrap="none" anchor="ctr"/>
          <a:lstStyle/>
          <a:p>
            <a:pPr fontAlgn="base">
              <a:spcBef>
                <a:spcPct val="0"/>
              </a:spcBef>
              <a:spcAft>
                <a:spcPct val="0"/>
              </a:spcAft>
            </a:pPr>
            <a:endParaRPr lang="en-US" sz="7200" smtClean="0">
              <a:solidFill>
                <a:srgbClr val="000000"/>
              </a:solidFill>
            </a:endParaRPr>
          </a:p>
        </p:txBody>
      </p:sp>
      <p:sp>
        <p:nvSpPr>
          <p:cNvPr id="118792" name="Rectangle 8"/>
          <p:cNvSpPr>
            <a:spLocks noChangeArrowheads="1"/>
          </p:cNvSpPr>
          <p:nvPr userDrawn="1"/>
        </p:nvSpPr>
        <p:spPr bwMode="auto">
          <a:xfrm>
            <a:off x="0" y="6264275"/>
            <a:ext cx="9144000" cy="593725"/>
          </a:xfrm>
          <a:prstGeom prst="rect">
            <a:avLst/>
          </a:prstGeom>
          <a:gradFill rotWithShape="0">
            <a:gsLst>
              <a:gs pos="0">
                <a:srgbClr val="003366"/>
              </a:gs>
              <a:gs pos="100000">
                <a:schemeClr val="tx2"/>
              </a:gs>
            </a:gsLst>
            <a:lin ang="0" scaled="1"/>
          </a:gradFill>
          <a:ln w="9525" algn="ctr">
            <a:noFill/>
            <a:miter lim="800000"/>
            <a:headEnd/>
            <a:tailEnd/>
          </a:ln>
          <a:effectLst/>
        </p:spPr>
        <p:txBody>
          <a:bodyPr wrap="none" anchor="ctr"/>
          <a:lstStyle/>
          <a:p>
            <a:pPr fontAlgn="base">
              <a:spcBef>
                <a:spcPct val="0"/>
              </a:spcBef>
              <a:spcAft>
                <a:spcPct val="0"/>
              </a:spcAft>
            </a:pPr>
            <a:endParaRPr lang="en-US" sz="720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rtl="0" fontAlgn="base">
        <a:spcBef>
          <a:spcPct val="0"/>
        </a:spcBef>
        <a:spcAft>
          <a:spcPct val="0"/>
        </a:spcAft>
        <a:defRPr sz="3600">
          <a:solidFill>
            <a:srgbClr val="FFFF99"/>
          </a:solidFill>
          <a:latin typeface="+mj-lt"/>
          <a:ea typeface="+mj-ea"/>
          <a:cs typeface="+mj-cs"/>
        </a:defRPr>
      </a:lvl1pPr>
      <a:lvl2pPr algn="l" rtl="0" fontAlgn="base">
        <a:spcBef>
          <a:spcPct val="0"/>
        </a:spcBef>
        <a:spcAft>
          <a:spcPct val="0"/>
        </a:spcAft>
        <a:defRPr sz="3600">
          <a:solidFill>
            <a:srgbClr val="FFFF99"/>
          </a:solidFill>
          <a:latin typeface="Arial" charset="0"/>
          <a:cs typeface="Arial" charset="0"/>
        </a:defRPr>
      </a:lvl2pPr>
      <a:lvl3pPr algn="l" rtl="0" fontAlgn="base">
        <a:spcBef>
          <a:spcPct val="0"/>
        </a:spcBef>
        <a:spcAft>
          <a:spcPct val="0"/>
        </a:spcAft>
        <a:defRPr sz="3600">
          <a:solidFill>
            <a:srgbClr val="FFFF99"/>
          </a:solidFill>
          <a:latin typeface="Arial" charset="0"/>
          <a:cs typeface="Arial" charset="0"/>
        </a:defRPr>
      </a:lvl3pPr>
      <a:lvl4pPr algn="l" rtl="0" fontAlgn="base">
        <a:spcBef>
          <a:spcPct val="0"/>
        </a:spcBef>
        <a:spcAft>
          <a:spcPct val="0"/>
        </a:spcAft>
        <a:defRPr sz="3600">
          <a:solidFill>
            <a:srgbClr val="FFFF99"/>
          </a:solidFill>
          <a:latin typeface="Arial" charset="0"/>
          <a:cs typeface="Arial" charset="0"/>
        </a:defRPr>
      </a:lvl4pPr>
      <a:lvl5pPr algn="l" rtl="0" fontAlgn="base">
        <a:spcBef>
          <a:spcPct val="0"/>
        </a:spcBef>
        <a:spcAft>
          <a:spcPct val="0"/>
        </a:spcAft>
        <a:defRPr sz="3600">
          <a:solidFill>
            <a:srgbClr val="FFFF99"/>
          </a:solidFill>
          <a:latin typeface="Arial" charset="0"/>
          <a:cs typeface="Arial" charset="0"/>
        </a:defRPr>
      </a:lvl5pPr>
      <a:lvl6pPr marL="457200" algn="l" rtl="0" fontAlgn="base">
        <a:spcBef>
          <a:spcPct val="0"/>
        </a:spcBef>
        <a:spcAft>
          <a:spcPct val="0"/>
        </a:spcAft>
        <a:defRPr sz="3600">
          <a:solidFill>
            <a:srgbClr val="FFFF99"/>
          </a:solidFill>
          <a:latin typeface="Arial" charset="0"/>
          <a:cs typeface="Arial" charset="0"/>
        </a:defRPr>
      </a:lvl6pPr>
      <a:lvl7pPr marL="914400" algn="l" rtl="0" fontAlgn="base">
        <a:spcBef>
          <a:spcPct val="0"/>
        </a:spcBef>
        <a:spcAft>
          <a:spcPct val="0"/>
        </a:spcAft>
        <a:defRPr sz="3600">
          <a:solidFill>
            <a:srgbClr val="FFFF99"/>
          </a:solidFill>
          <a:latin typeface="Arial" charset="0"/>
          <a:cs typeface="Arial" charset="0"/>
        </a:defRPr>
      </a:lvl7pPr>
      <a:lvl8pPr marL="1371600" algn="l" rtl="0" fontAlgn="base">
        <a:spcBef>
          <a:spcPct val="0"/>
        </a:spcBef>
        <a:spcAft>
          <a:spcPct val="0"/>
        </a:spcAft>
        <a:defRPr sz="3600">
          <a:solidFill>
            <a:srgbClr val="FFFF99"/>
          </a:solidFill>
          <a:latin typeface="Arial" charset="0"/>
          <a:cs typeface="Arial" charset="0"/>
        </a:defRPr>
      </a:lvl8pPr>
      <a:lvl9pPr marL="1828800" algn="l" rtl="0" fontAlgn="base">
        <a:spcBef>
          <a:spcPct val="0"/>
        </a:spcBef>
        <a:spcAft>
          <a:spcPct val="0"/>
        </a:spcAft>
        <a:defRPr sz="3600">
          <a:solidFill>
            <a:srgbClr val="FFFF99"/>
          </a:solidFill>
          <a:latin typeface="Arial" charset="0"/>
          <a:cs typeface="Arial"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600">
          <a:solidFill>
            <a:schemeClr val="bg1"/>
          </a:solidFill>
          <a:latin typeface="+mn-lt"/>
          <a:cs typeface="+mn-cs"/>
        </a:defRPr>
      </a:lvl2pPr>
      <a:lvl3pPr marL="1143000" indent="-228600" algn="l" rtl="0" fontAlgn="base">
        <a:spcBef>
          <a:spcPct val="20000"/>
        </a:spcBef>
        <a:spcAft>
          <a:spcPct val="0"/>
        </a:spcAft>
        <a:buChar char="•"/>
        <a:defRPr sz="2600">
          <a:solidFill>
            <a:schemeClr val="bg1"/>
          </a:solidFill>
          <a:latin typeface="+mn-lt"/>
          <a:cs typeface="+mn-cs"/>
        </a:defRPr>
      </a:lvl3pPr>
      <a:lvl4pPr marL="1600200" indent="-228600" algn="l" rtl="0" fontAlgn="base">
        <a:spcBef>
          <a:spcPct val="20000"/>
        </a:spcBef>
        <a:spcAft>
          <a:spcPct val="0"/>
        </a:spcAft>
        <a:buChar char="–"/>
        <a:defRPr sz="2400">
          <a:solidFill>
            <a:schemeClr val="bg1"/>
          </a:solidFill>
          <a:latin typeface="+mn-lt"/>
          <a:cs typeface="+mn-cs"/>
        </a:defRPr>
      </a:lvl4pPr>
      <a:lvl5pPr marL="2057400" indent="-228600" algn="l" rtl="0" fontAlgn="base">
        <a:spcBef>
          <a:spcPct val="20000"/>
        </a:spcBef>
        <a:spcAft>
          <a:spcPct val="0"/>
        </a:spcAft>
        <a:buChar char="»"/>
        <a:defRPr sz="2400">
          <a:solidFill>
            <a:schemeClr val="bg1"/>
          </a:solidFill>
          <a:latin typeface="+mn-lt"/>
          <a:cs typeface="+mn-cs"/>
        </a:defRPr>
      </a:lvl5pPr>
      <a:lvl6pPr marL="2514600" indent="-228600" algn="l" rtl="0" fontAlgn="base">
        <a:spcBef>
          <a:spcPct val="20000"/>
        </a:spcBef>
        <a:spcAft>
          <a:spcPct val="0"/>
        </a:spcAft>
        <a:buChar char="»"/>
        <a:defRPr sz="2400">
          <a:solidFill>
            <a:schemeClr val="bg1"/>
          </a:solidFill>
          <a:latin typeface="+mn-lt"/>
          <a:cs typeface="+mn-cs"/>
        </a:defRPr>
      </a:lvl6pPr>
      <a:lvl7pPr marL="2971800" indent="-228600" algn="l" rtl="0" fontAlgn="base">
        <a:spcBef>
          <a:spcPct val="20000"/>
        </a:spcBef>
        <a:spcAft>
          <a:spcPct val="0"/>
        </a:spcAft>
        <a:buChar char="»"/>
        <a:defRPr sz="2400">
          <a:solidFill>
            <a:schemeClr val="bg1"/>
          </a:solidFill>
          <a:latin typeface="+mn-lt"/>
          <a:cs typeface="+mn-cs"/>
        </a:defRPr>
      </a:lvl7pPr>
      <a:lvl8pPr marL="3429000" indent="-228600" algn="l" rtl="0" fontAlgn="base">
        <a:spcBef>
          <a:spcPct val="20000"/>
        </a:spcBef>
        <a:spcAft>
          <a:spcPct val="0"/>
        </a:spcAft>
        <a:buChar char="»"/>
        <a:defRPr sz="2400">
          <a:solidFill>
            <a:schemeClr val="bg1"/>
          </a:solidFill>
          <a:latin typeface="+mn-lt"/>
          <a:cs typeface="+mn-cs"/>
        </a:defRPr>
      </a:lvl8pPr>
      <a:lvl9pPr marL="3886200" indent="-228600"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bwMode="auto">
          <a:xfrm>
            <a:off x="506413" y="350838"/>
            <a:ext cx="7780337" cy="914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438275" name="Rectangle 3"/>
          <p:cNvSpPr>
            <a:spLocks noGrp="1" noChangeArrowheads="1"/>
          </p:cNvSpPr>
          <p:nvPr>
            <p:ph type="body" idx="1"/>
          </p:nvPr>
        </p:nvSpPr>
        <p:spPr bwMode="auto">
          <a:xfrm>
            <a:off x="506413" y="1431925"/>
            <a:ext cx="7780337" cy="4419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8277" name="Text Box 5"/>
          <p:cNvSpPr txBox="1">
            <a:spLocks noChangeArrowheads="1"/>
          </p:cNvSpPr>
          <p:nvPr/>
        </p:nvSpPr>
        <p:spPr bwMode="auto">
          <a:xfrm>
            <a:off x="7086600" y="6172200"/>
            <a:ext cx="1770063" cy="50800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900" b="1" smtClean="0">
                <a:solidFill>
                  <a:srgbClr val="60A1E2"/>
                </a:solidFill>
              </a:rPr>
              <a:t>Slide Source</a:t>
            </a:r>
          </a:p>
          <a:p>
            <a:pPr eaLnBrk="0" fontAlgn="base" hangingPunct="0">
              <a:spcBef>
                <a:spcPct val="5000"/>
              </a:spcBef>
              <a:spcAft>
                <a:spcPct val="0"/>
              </a:spcAft>
            </a:pPr>
            <a:r>
              <a:rPr lang="en-US" sz="900" smtClean="0">
                <a:solidFill>
                  <a:srgbClr val="60A1E2"/>
                </a:solidFill>
              </a:rPr>
              <a:t>Lipids Online Slide Library</a:t>
            </a:r>
          </a:p>
          <a:p>
            <a:pPr eaLnBrk="0" fontAlgn="base" hangingPunct="0">
              <a:spcBef>
                <a:spcPct val="0"/>
              </a:spcBef>
              <a:spcAft>
                <a:spcPct val="0"/>
              </a:spcAft>
            </a:pPr>
            <a:r>
              <a:rPr lang="en-US" sz="900" smtClean="0">
                <a:solidFill>
                  <a:srgbClr val="60A1E2"/>
                </a:solidFill>
              </a:rPr>
              <a:t>www.lipidsonline.org</a:t>
            </a:r>
          </a:p>
        </p:txBody>
      </p:sp>
    </p:spTree>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pitchFamily="34" charset="0"/>
        </a:defRPr>
      </a:lvl2pPr>
      <a:lvl3pPr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pitchFamily="34" charset="0"/>
        </a:defRPr>
      </a:lvl3pPr>
      <a:lvl4pPr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pitchFamily="34" charset="0"/>
        </a:defRPr>
      </a:lvl4pPr>
      <a:lvl5pPr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pitchFamily="34" charset="0"/>
        </a:defRPr>
      </a:lvl5pPr>
      <a:lvl6pPr marL="457200"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pitchFamily="34" charset="0"/>
        </a:defRPr>
      </a:lvl6pPr>
      <a:lvl7pPr marL="914400"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pitchFamily="34" charset="0"/>
        </a:defRPr>
      </a:lvl7pPr>
      <a:lvl8pPr marL="1371600"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pitchFamily="34" charset="0"/>
        </a:defRPr>
      </a:lvl8pPr>
      <a:lvl9pPr marL="1828800"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lnSpc>
          <a:spcPct val="110000"/>
        </a:lnSpc>
        <a:spcBef>
          <a:spcPct val="50000"/>
        </a:spcBef>
        <a:spcAft>
          <a:spcPct val="0"/>
        </a:spcAft>
        <a:buClr>
          <a:srgbClr val="F9E697"/>
        </a:buClr>
        <a:buSzPct val="85000"/>
        <a:buFont typeface="Wingdings" pitchFamily="2" charset="2"/>
        <a:buChar char="n"/>
        <a:defRPr sz="2900">
          <a:solidFill>
            <a:schemeClr val="tx1"/>
          </a:solidFill>
          <a:latin typeface="+mn-lt"/>
          <a:ea typeface="+mn-ea"/>
          <a:cs typeface="+mn-cs"/>
        </a:defRPr>
      </a:lvl1pPr>
      <a:lvl2pPr marL="742950" indent="-285750" algn="l" rtl="0" eaLnBrk="0" fontAlgn="base" hangingPunct="0">
        <a:lnSpc>
          <a:spcPct val="110000"/>
        </a:lnSpc>
        <a:spcBef>
          <a:spcPct val="15000"/>
        </a:spcBef>
        <a:spcAft>
          <a:spcPct val="0"/>
        </a:spcAft>
        <a:buClr>
          <a:schemeClr val="tx1"/>
        </a:buClr>
        <a:buSzPct val="85000"/>
        <a:buChar char="–"/>
        <a:defRPr sz="2900">
          <a:solidFill>
            <a:schemeClr val="tx1"/>
          </a:solidFill>
          <a:latin typeface="+mn-lt"/>
        </a:defRPr>
      </a:lvl2pPr>
      <a:lvl3pPr marL="1143000" indent="-228600" algn="l" rtl="0" eaLnBrk="0" fontAlgn="base" hangingPunct="0">
        <a:lnSpc>
          <a:spcPct val="110000"/>
        </a:lnSpc>
        <a:spcBef>
          <a:spcPct val="15000"/>
        </a:spcBef>
        <a:spcAft>
          <a:spcPct val="0"/>
        </a:spcAft>
        <a:buClr>
          <a:srgbClr val="F9E697"/>
        </a:buClr>
        <a:buSzPct val="50000"/>
        <a:buFont typeface="Wingdings" pitchFamily="2" charset="2"/>
        <a:buChar char="l"/>
        <a:defRPr sz="2900">
          <a:solidFill>
            <a:schemeClr val="tx1"/>
          </a:solidFill>
          <a:latin typeface="+mn-lt"/>
        </a:defRPr>
      </a:lvl3pPr>
      <a:lvl4pPr marL="1600200" indent="-228600" algn="l" rtl="0" eaLnBrk="0" fontAlgn="base" hangingPunct="0">
        <a:lnSpc>
          <a:spcPct val="110000"/>
        </a:lnSpc>
        <a:spcBef>
          <a:spcPct val="15000"/>
        </a:spcBef>
        <a:spcAft>
          <a:spcPct val="0"/>
        </a:spcAft>
        <a:buClr>
          <a:srgbClr val="F9E697"/>
        </a:buClr>
        <a:buSzPct val="50000"/>
        <a:buFont typeface="Wingdings" pitchFamily="2" charset="2"/>
        <a:buChar char="u"/>
        <a:defRPr sz="2900">
          <a:solidFill>
            <a:schemeClr val="tx1"/>
          </a:solidFill>
          <a:latin typeface="+mn-lt"/>
        </a:defRPr>
      </a:lvl4pPr>
      <a:lvl5pPr marL="2057400" indent="-228600" algn="l" rtl="0" eaLnBrk="0" fontAlgn="base" hangingPunct="0">
        <a:lnSpc>
          <a:spcPct val="110000"/>
        </a:lnSpc>
        <a:spcBef>
          <a:spcPct val="15000"/>
        </a:spcBef>
        <a:spcAft>
          <a:spcPct val="0"/>
        </a:spcAft>
        <a:buClr>
          <a:srgbClr val="F9E697"/>
        </a:buClr>
        <a:buSzPct val="85000"/>
        <a:buFont typeface="Wingdings" pitchFamily="2" charset="2"/>
        <a:buChar char="n"/>
        <a:defRPr sz="2900">
          <a:solidFill>
            <a:schemeClr val="tx1"/>
          </a:solidFill>
          <a:latin typeface="+mn-lt"/>
        </a:defRPr>
      </a:lvl5pPr>
      <a:lvl6pPr marL="2514600" indent="-228600" algn="l" rtl="0" eaLnBrk="0" fontAlgn="base" hangingPunct="0">
        <a:lnSpc>
          <a:spcPct val="110000"/>
        </a:lnSpc>
        <a:spcBef>
          <a:spcPct val="15000"/>
        </a:spcBef>
        <a:spcAft>
          <a:spcPct val="0"/>
        </a:spcAft>
        <a:buClr>
          <a:srgbClr val="F9E697"/>
        </a:buClr>
        <a:buSzPct val="85000"/>
        <a:buFont typeface="Wingdings" pitchFamily="2" charset="2"/>
        <a:buChar char="n"/>
        <a:defRPr sz="2900">
          <a:solidFill>
            <a:schemeClr val="tx1"/>
          </a:solidFill>
          <a:latin typeface="+mn-lt"/>
        </a:defRPr>
      </a:lvl6pPr>
      <a:lvl7pPr marL="2971800" indent="-228600" algn="l" rtl="0" eaLnBrk="0" fontAlgn="base" hangingPunct="0">
        <a:lnSpc>
          <a:spcPct val="110000"/>
        </a:lnSpc>
        <a:spcBef>
          <a:spcPct val="15000"/>
        </a:spcBef>
        <a:spcAft>
          <a:spcPct val="0"/>
        </a:spcAft>
        <a:buClr>
          <a:srgbClr val="F9E697"/>
        </a:buClr>
        <a:buSzPct val="85000"/>
        <a:buFont typeface="Wingdings" pitchFamily="2" charset="2"/>
        <a:buChar char="n"/>
        <a:defRPr sz="2900">
          <a:solidFill>
            <a:schemeClr val="tx1"/>
          </a:solidFill>
          <a:latin typeface="+mn-lt"/>
        </a:defRPr>
      </a:lvl7pPr>
      <a:lvl8pPr marL="3429000" indent="-228600" algn="l" rtl="0" eaLnBrk="0" fontAlgn="base" hangingPunct="0">
        <a:lnSpc>
          <a:spcPct val="110000"/>
        </a:lnSpc>
        <a:spcBef>
          <a:spcPct val="15000"/>
        </a:spcBef>
        <a:spcAft>
          <a:spcPct val="0"/>
        </a:spcAft>
        <a:buClr>
          <a:srgbClr val="F9E697"/>
        </a:buClr>
        <a:buSzPct val="85000"/>
        <a:buFont typeface="Wingdings" pitchFamily="2" charset="2"/>
        <a:buChar char="n"/>
        <a:defRPr sz="2900">
          <a:solidFill>
            <a:schemeClr val="tx1"/>
          </a:solidFill>
          <a:latin typeface="+mn-lt"/>
        </a:defRPr>
      </a:lvl8pPr>
      <a:lvl9pPr marL="3886200" indent="-228600" algn="l" rtl="0" eaLnBrk="0" fontAlgn="base" hangingPunct="0">
        <a:lnSpc>
          <a:spcPct val="110000"/>
        </a:lnSpc>
        <a:spcBef>
          <a:spcPct val="15000"/>
        </a:spcBef>
        <a:spcAft>
          <a:spcPct val="0"/>
        </a:spcAft>
        <a:buClr>
          <a:srgbClr val="F9E697"/>
        </a:buClr>
        <a:buSzPct val="85000"/>
        <a:buFont typeface="Wingdings" pitchFamily="2" charset="2"/>
        <a:buChar char="n"/>
        <a:defRPr sz="2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13517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lgn="ctr" fontAlgn="base">
                <a:spcBef>
                  <a:spcPct val="0"/>
                </a:spcBef>
                <a:spcAft>
                  <a:spcPct val="0"/>
                </a:spcAft>
              </a:pPr>
              <a:endParaRPr lang="en-US" smtClean="0">
                <a:solidFill>
                  <a:srgbClr val="FFFFFF"/>
                </a:solidFill>
              </a:endParaRPr>
            </a:p>
          </p:txBody>
        </p:sp>
        <p:sp>
          <p:nvSpPr>
            <p:cNvPr id="135172"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lgn="ctr" fontAlgn="base">
                <a:spcBef>
                  <a:spcPct val="0"/>
                </a:spcBef>
                <a:spcAft>
                  <a:spcPct val="0"/>
                </a:spcAft>
              </a:pPr>
              <a:endParaRPr lang="en-US" smtClean="0">
                <a:solidFill>
                  <a:srgbClr val="FFFFFF"/>
                </a:solidFill>
              </a:endParaRPr>
            </a:p>
          </p:txBody>
        </p:sp>
        <p:sp>
          <p:nvSpPr>
            <p:cNvPr id="135173"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4"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5"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6"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7"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8"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9"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0"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1"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2"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3"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4"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5"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grpSp>
      <p:sp>
        <p:nvSpPr>
          <p:cNvPr id="135186" name="Rectangle 18"/>
          <p:cNvSpPr>
            <a:spLocks noGrp="1" noChangeArrowheads="1"/>
          </p:cNvSpPr>
          <p:nvPr>
            <p:ph type="title"/>
          </p:nvPr>
        </p:nvSpPr>
        <p:spPr bwMode="auto">
          <a:xfrm>
            <a:off x="457200" y="465138"/>
            <a:ext cx="8229600" cy="762000"/>
          </a:xfrm>
          <a:prstGeom prst="rect">
            <a:avLst/>
          </a:prstGeom>
          <a:noFill/>
          <a:ln w="9525">
            <a:noFill/>
            <a:miter lim="800000"/>
            <a:headEnd/>
            <a:tailEnd/>
          </a:ln>
          <a:effectLst/>
        </p:spPr>
        <p:txBody>
          <a:bodyPr vert="horz" wrap="square" lIns="54000" tIns="45720" rIns="54000" bIns="45720" numCol="1" anchor="ctr" anchorCtr="1" compatLnSpc="1">
            <a:prstTxWarp prst="textNoShape">
              <a:avLst/>
            </a:prstTxWarp>
            <a:spAutoFit/>
          </a:bodyPr>
          <a:lstStyle/>
          <a:p>
            <a:pPr lvl="0"/>
            <a:r>
              <a:rPr lang="en-GB" smtClean="0"/>
              <a:t>Click to edit Master title style</a:t>
            </a:r>
          </a:p>
        </p:txBody>
      </p:sp>
      <p:sp>
        <p:nvSpPr>
          <p:cNvPr id="135190"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Lst>
  <p:transition spd="med">
    <p:wipe dir="r"/>
  </p:transition>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13517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lgn="ctr" fontAlgn="base">
                <a:spcBef>
                  <a:spcPct val="0"/>
                </a:spcBef>
                <a:spcAft>
                  <a:spcPct val="0"/>
                </a:spcAft>
              </a:pPr>
              <a:endParaRPr lang="en-US" smtClean="0">
                <a:solidFill>
                  <a:srgbClr val="FFFFFF"/>
                </a:solidFill>
              </a:endParaRPr>
            </a:p>
          </p:txBody>
        </p:sp>
        <p:sp>
          <p:nvSpPr>
            <p:cNvPr id="135172"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lgn="ctr" fontAlgn="base">
                <a:spcBef>
                  <a:spcPct val="0"/>
                </a:spcBef>
                <a:spcAft>
                  <a:spcPct val="0"/>
                </a:spcAft>
              </a:pPr>
              <a:endParaRPr lang="en-US" smtClean="0">
                <a:solidFill>
                  <a:srgbClr val="FFFFFF"/>
                </a:solidFill>
              </a:endParaRPr>
            </a:p>
          </p:txBody>
        </p:sp>
        <p:sp>
          <p:nvSpPr>
            <p:cNvPr id="135173"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4"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5"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6"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7"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8"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9"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0"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1"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2"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3"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4"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5"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grpSp>
      <p:sp>
        <p:nvSpPr>
          <p:cNvPr id="135186" name="Rectangle 18"/>
          <p:cNvSpPr>
            <a:spLocks noGrp="1" noChangeArrowheads="1"/>
          </p:cNvSpPr>
          <p:nvPr>
            <p:ph type="title"/>
          </p:nvPr>
        </p:nvSpPr>
        <p:spPr bwMode="auto">
          <a:xfrm>
            <a:off x="457200" y="465138"/>
            <a:ext cx="8229600" cy="762000"/>
          </a:xfrm>
          <a:prstGeom prst="rect">
            <a:avLst/>
          </a:prstGeom>
          <a:noFill/>
          <a:ln w="9525">
            <a:noFill/>
            <a:miter lim="800000"/>
            <a:headEnd/>
            <a:tailEnd/>
          </a:ln>
          <a:effectLst/>
        </p:spPr>
        <p:txBody>
          <a:bodyPr vert="horz" wrap="square" lIns="54000" tIns="45720" rIns="54000" bIns="45720" numCol="1" anchor="ctr" anchorCtr="1" compatLnSpc="1">
            <a:prstTxWarp prst="textNoShape">
              <a:avLst/>
            </a:prstTxWarp>
            <a:spAutoFit/>
          </a:bodyPr>
          <a:lstStyle/>
          <a:p>
            <a:pPr lvl="0"/>
            <a:r>
              <a:rPr lang="en-GB" smtClean="0"/>
              <a:t>Click to edit Master title style</a:t>
            </a:r>
          </a:p>
        </p:txBody>
      </p:sp>
      <p:sp>
        <p:nvSpPr>
          <p:cNvPr id="135190"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Lst>
  <p:transition spd="med">
    <p:wipe dir="r"/>
  </p:transition>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13517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lgn="ctr" fontAlgn="base">
                <a:spcBef>
                  <a:spcPct val="0"/>
                </a:spcBef>
                <a:spcAft>
                  <a:spcPct val="0"/>
                </a:spcAft>
              </a:pPr>
              <a:endParaRPr lang="en-US" smtClean="0">
                <a:solidFill>
                  <a:srgbClr val="FFFFFF"/>
                </a:solidFill>
              </a:endParaRPr>
            </a:p>
          </p:txBody>
        </p:sp>
        <p:sp>
          <p:nvSpPr>
            <p:cNvPr id="135172"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lgn="ctr" fontAlgn="base">
                <a:spcBef>
                  <a:spcPct val="0"/>
                </a:spcBef>
                <a:spcAft>
                  <a:spcPct val="0"/>
                </a:spcAft>
              </a:pPr>
              <a:endParaRPr lang="en-US" smtClean="0">
                <a:solidFill>
                  <a:srgbClr val="FFFFFF"/>
                </a:solidFill>
              </a:endParaRPr>
            </a:p>
          </p:txBody>
        </p:sp>
        <p:sp>
          <p:nvSpPr>
            <p:cNvPr id="135173"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4"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5"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6"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7"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8"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79"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0"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1"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2"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3"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4"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ctr" fontAlgn="base">
                <a:spcBef>
                  <a:spcPct val="0"/>
                </a:spcBef>
                <a:spcAft>
                  <a:spcPct val="0"/>
                </a:spcAft>
              </a:pPr>
              <a:endParaRPr lang="en-US" smtClean="0">
                <a:solidFill>
                  <a:srgbClr val="FFFFFF"/>
                </a:solidFill>
              </a:endParaRPr>
            </a:p>
          </p:txBody>
        </p:sp>
        <p:sp>
          <p:nvSpPr>
            <p:cNvPr id="135185"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lgn="ctr" fontAlgn="base">
                <a:spcBef>
                  <a:spcPct val="0"/>
                </a:spcBef>
                <a:spcAft>
                  <a:spcPct val="0"/>
                </a:spcAft>
              </a:pPr>
              <a:endParaRPr lang="en-US" smtClean="0">
                <a:solidFill>
                  <a:srgbClr val="FFFFFF"/>
                </a:solidFill>
              </a:endParaRPr>
            </a:p>
          </p:txBody>
        </p:sp>
      </p:grpSp>
      <p:sp>
        <p:nvSpPr>
          <p:cNvPr id="135186" name="Rectangle 18"/>
          <p:cNvSpPr>
            <a:spLocks noGrp="1" noChangeArrowheads="1"/>
          </p:cNvSpPr>
          <p:nvPr>
            <p:ph type="title"/>
          </p:nvPr>
        </p:nvSpPr>
        <p:spPr bwMode="auto">
          <a:xfrm>
            <a:off x="457200" y="465138"/>
            <a:ext cx="8229600" cy="762000"/>
          </a:xfrm>
          <a:prstGeom prst="rect">
            <a:avLst/>
          </a:prstGeom>
          <a:noFill/>
          <a:ln w="9525">
            <a:noFill/>
            <a:miter lim="800000"/>
            <a:headEnd/>
            <a:tailEnd/>
          </a:ln>
          <a:effectLst/>
        </p:spPr>
        <p:txBody>
          <a:bodyPr vert="horz" wrap="square" lIns="54000" tIns="45720" rIns="54000" bIns="45720" numCol="1" anchor="ctr" anchorCtr="1" compatLnSpc="1">
            <a:prstTxWarp prst="textNoShape">
              <a:avLst/>
            </a:prstTxWarp>
            <a:spAutoFit/>
          </a:bodyPr>
          <a:lstStyle/>
          <a:p>
            <a:pPr lvl="0"/>
            <a:r>
              <a:rPr lang="en-GB" smtClean="0"/>
              <a:t>Click to edit Master title style</a:t>
            </a:r>
          </a:p>
        </p:txBody>
      </p:sp>
      <p:sp>
        <p:nvSpPr>
          <p:cNvPr id="135190"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Lst>
  <p:transition spd="med">
    <p:wipe dir="r"/>
  </p:transition>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106363"/>
            <a:ext cx="8077200" cy="1311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077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9812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smtClean="0">
              <a:solidFill>
                <a:srgbClr val="FFFFFF"/>
              </a:solidFill>
            </a:endParaRPr>
          </a:p>
        </p:txBody>
      </p:sp>
      <p:sp>
        <p:nvSpPr>
          <p:cNvPr id="1029" name="Rectangle 5"/>
          <p:cNvSpPr>
            <a:spLocks noGrp="1" noChangeArrowheads="1"/>
          </p:cNvSpPr>
          <p:nvPr>
            <p:ph type="ftr" sz="quarter" idx="3"/>
          </p:nvPr>
        </p:nvSpPr>
        <p:spPr bwMode="auto">
          <a:xfrm>
            <a:off x="3886200" y="6248400"/>
            <a:ext cx="266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smtClean="0">
              <a:solidFill>
                <a:srgbClr val="FFFFFF"/>
              </a:solidFill>
            </a:endParaRPr>
          </a:p>
        </p:txBody>
      </p:sp>
      <p:sp>
        <p:nvSpPr>
          <p:cNvPr id="1030" name="Rectangle 6"/>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F602A7C2-5240-4CFB-840D-6F8DE443EA43}"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Black" pitchFamily="34" charset="0"/>
          <a:cs typeface="Arial" charset="0"/>
        </a:defRPr>
      </a:lvl2pPr>
      <a:lvl3pPr algn="ctr" rtl="0" fontAlgn="base">
        <a:spcBef>
          <a:spcPct val="0"/>
        </a:spcBef>
        <a:spcAft>
          <a:spcPct val="0"/>
        </a:spcAft>
        <a:defRPr sz="4000">
          <a:solidFill>
            <a:schemeClr val="tx2"/>
          </a:solidFill>
          <a:latin typeface="Arial Black" pitchFamily="34" charset="0"/>
          <a:cs typeface="Arial" charset="0"/>
        </a:defRPr>
      </a:lvl3pPr>
      <a:lvl4pPr algn="ctr" rtl="0" fontAlgn="base">
        <a:spcBef>
          <a:spcPct val="0"/>
        </a:spcBef>
        <a:spcAft>
          <a:spcPct val="0"/>
        </a:spcAft>
        <a:defRPr sz="4000">
          <a:solidFill>
            <a:schemeClr val="tx2"/>
          </a:solidFill>
          <a:latin typeface="Arial Black" pitchFamily="34" charset="0"/>
          <a:cs typeface="Arial" charset="0"/>
        </a:defRPr>
      </a:lvl4pPr>
      <a:lvl5pPr algn="ctr" rtl="0" fontAlgn="base">
        <a:spcBef>
          <a:spcPct val="0"/>
        </a:spcBef>
        <a:spcAft>
          <a:spcPct val="0"/>
        </a:spcAft>
        <a:defRPr sz="4000">
          <a:solidFill>
            <a:schemeClr val="tx2"/>
          </a:solidFill>
          <a:latin typeface="Arial Black" pitchFamily="34" charset="0"/>
          <a:cs typeface="Arial" charset="0"/>
        </a:defRPr>
      </a:lvl5pPr>
      <a:lvl6pPr marL="457200" algn="ctr" rtl="0" fontAlgn="base">
        <a:spcBef>
          <a:spcPct val="0"/>
        </a:spcBef>
        <a:spcAft>
          <a:spcPct val="0"/>
        </a:spcAft>
        <a:defRPr sz="4000">
          <a:solidFill>
            <a:schemeClr val="tx2"/>
          </a:solidFill>
          <a:latin typeface="Arial Black" pitchFamily="34" charset="0"/>
          <a:cs typeface="Arial" charset="0"/>
        </a:defRPr>
      </a:lvl6pPr>
      <a:lvl7pPr marL="914400" algn="ctr" rtl="0" fontAlgn="base">
        <a:spcBef>
          <a:spcPct val="0"/>
        </a:spcBef>
        <a:spcAft>
          <a:spcPct val="0"/>
        </a:spcAft>
        <a:defRPr sz="4000">
          <a:solidFill>
            <a:schemeClr val="tx2"/>
          </a:solidFill>
          <a:latin typeface="Arial Black" pitchFamily="34" charset="0"/>
          <a:cs typeface="Arial" charset="0"/>
        </a:defRPr>
      </a:lvl7pPr>
      <a:lvl8pPr marL="1371600" algn="ctr" rtl="0" fontAlgn="base">
        <a:spcBef>
          <a:spcPct val="0"/>
        </a:spcBef>
        <a:spcAft>
          <a:spcPct val="0"/>
        </a:spcAft>
        <a:defRPr sz="4000">
          <a:solidFill>
            <a:schemeClr val="tx2"/>
          </a:solidFill>
          <a:latin typeface="Arial Black" pitchFamily="34" charset="0"/>
          <a:cs typeface="Arial" charset="0"/>
        </a:defRPr>
      </a:lvl8pPr>
      <a:lvl9pPr marL="1828800" algn="ctr" rtl="0" fontAlgn="base">
        <a:spcBef>
          <a:spcPct val="0"/>
        </a:spcBef>
        <a:spcAft>
          <a:spcPct val="0"/>
        </a:spcAft>
        <a:defRPr sz="4000">
          <a:solidFill>
            <a:schemeClr val="tx2"/>
          </a:solidFill>
          <a:latin typeface="Arial Black" pitchFamily="34"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5435C2-F8BF-473B-973F-F62CA2E8B813}" type="datetimeFigureOut">
              <a:rPr lang="en-US" smtClean="0"/>
              <a:pPr/>
              <a:t>12/3/2013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DBDE25-B395-488C-BE0F-A86CCE6F3E0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F3DA22-AAD1-4F95-9052-4017A4563971}"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2493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493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fontAlgn="base">
              <a:spcBef>
                <a:spcPct val="0"/>
              </a:spcBef>
              <a:spcAft>
                <a:spcPct val="0"/>
              </a:spcAft>
            </a:pPr>
            <a:endParaRPr lang="en-US" altLang="en-US" smtClean="0">
              <a:solidFill>
                <a:srgbClr val="000000"/>
              </a:solidFill>
            </a:endParaRPr>
          </a:p>
        </p:txBody>
      </p:sp>
      <p:sp>
        <p:nvSpPr>
          <p:cNvPr id="1249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fontAlgn="base">
              <a:spcBef>
                <a:spcPct val="0"/>
              </a:spcBef>
              <a:spcAft>
                <a:spcPct val="0"/>
              </a:spcAft>
            </a:pPr>
            <a:endParaRPr lang="en-US" altLang="en-US" smtClean="0">
              <a:solidFill>
                <a:srgbClr val="000000"/>
              </a:solidFill>
            </a:endParaRPr>
          </a:p>
        </p:txBody>
      </p:sp>
      <p:sp>
        <p:nvSpPr>
          <p:cNvPr id="12493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fontAlgn="base">
              <a:spcBef>
                <a:spcPct val="0"/>
              </a:spcBef>
              <a:spcAft>
                <a:spcPct val="0"/>
              </a:spcAft>
            </a:pPr>
            <a:fld id="{E9C9B505-49FF-4841-8439-0BB9D574947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
        <p:nvSpPr>
          <p:cNvPr id="12493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pPr>
            <a:endParaRPr lang="en-US" smtClean="0">
              <a:solidFill>
                <a:srgbClr val="000000"/>
              </a:solidFill>
            </a:endParaRPr>
          </a:p>
        </p:txBody>
      </p:sp>
      <p:sp>
        <p:nvSpPr>
          <p:cNvPr id="12493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pPr>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cs typeface="Arial" charset="0"/>
        </a:defRPr>
      </a:lvl2pPr>
      <a:lvl3pPr algn="l" rtl="0" fontAlgn="base">
        <a:spcBef>
          <a:spcPct val="0"/>
        </a:spcBef>
        <a:spcAft>
          <a:spcPct val="0"/>
        </a:spcAft>
        <a:defRPr sz="4200">
          <a:solidFill>
            <a:schemeClr val="tx2"/>
          </a:solidFill>
          <a:latin typeface="Garamond" pitchFamily="18" charset="0"/>
          <a:cs typeface="Arial" charset="0"/>
        </a:defRPr>
      </a:lvl3pPr>
      <a:lvl4pPr algn="l" rtl="0" fontAlgn="base">
        <a:spcBef>
          <a:spcPct val="0"/>
        </a:spcBef>
        <a:spcAft>
          <a:spcPct val="0"/>
        </a:spcAft>
        <a:defRPr sz="4200">
          <a:solidFill>
            <a:schemeClr val="tx2"/>
          </a:solidFill>
          <a:latin typeface="Garamond" pitchFamily="18" charset="0"/>
          <a:cs typeface="Arial" charset="0"/>
        </a:defRPr>
      </a:lvl4pPr>
      <a:lvl5pPr algn="l" rtl="0" fontAlgn="base">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fontAlgn="base">
              <a:spcBef>
                <a:spcPct val="0"/>
              </a:spcBef>
              <a:spcAft>
                <a:spcPct val="0"/>
              </a:spcAft>
            </a:pPr>
            <a:endParaRPr lang="en-GB" smtClean="0">
              <a:solidFill>
                <a:srgbClr val="000000"/>
              </a:solidFill>
            </a:endParaRPr>
          </a:p>
        </p:txBody>
      </p:sp>
      <p:sp>
        <p:nvSpPr>
          <p:cNvPr id="11366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fontAlgn="base">
              <a:spcBef>
                <a:spcPct val="0"/>
              </a:spcBef>
              <a:spcAft>
                <a:spcPct val="0"/>
              </a:spcAft>
            </a:pPr>
            <a:endParaRPr lang="en-GB" smtClean="0">
              <a:solidFill>
                <a:srgbClr val="000000"/>
              </a:solidFill>
            </a:endParaRPr>
          </a:p>
        </p:txBody>
      </p:sp>
      <p:sp>
        <p:nvSpPr>
          <p:cNvPr id="11366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fontAlgn="base">
              <a:spcBef>
                <a:spcPct val="0"/>
              </a:spcBef>
              <a:spcAft>
                <a:spcPct val="0"/>
              </a:spcAft>
            </a:pPr>
            <a:fld id="{5DF57DD0-7E82-4D92-A2DA-9900167B131E}" type="slidenum">
              <a:rPr lang="en-GB" smtClean="0">
                <a:solidFill>
                  <a:srgbClr val="000000"/>
                </a:solidFill>
              </a:rPr>
              <a:pPr fontAlgn="base">
                <a:spcBef>
                  <a:spcPct val="0"/>
                </a:spcBef>
                <a:spcAft>
                  <a:spcPct val="0"/>
                </a:spcAft>
              </a:pPr>
              <a:t>‹#›</a:t>
            </a:fld>
            <a:endParaRPr lang="en-GB" smtClean="0">
              <a:solidFill>
                <a:srgbClr val="000000"/>
              </a:solidFill>
            </a:endParaRPr>
          </a:p>
        </p:txBody>
      </p:sp>
      <p:sp>
        <p:nvSpPr>
          <p:cNvPr id="113669" name="Rectangle 5"/>
          <p:cNvSpPr>
            <a:spLocks noGrp="1" noChangeArrowheads="1"/>
          </p:cNvSpPr>
          <p:nvPr>
            <p:ph type="body" idx="1"/>
          </p:nvPr>
        </p:nvSpPr>
        <p:spPr bwMode="auto">
          <a:xfrm>
            <a:off x="304800" y="1573213"/>
            <a:ext cx="8639175" cy="431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3670" name="Rectangle 6"/>
          <p:cNvSpPr>
            <a:spLocks noGrp="1" noChangeArrowheads="1"/>
          </p:cNvSpPr>
          <p:nvPr>
            <p:ph type="title"/>
          </p:nvPr>
        </p:nvSpPr>
        <p:spPr bwMode="auto">
          <a:xfrm>
            <a:off x="304800" y="7620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3671" name="Line 7"/>
          <p:cNvSpPr>
            <a:spLocks noChangeShapeType="1"/>
          </p:cNvSpPr>
          <p:nvPr/>
        </p:nvSpPr>
        <p:spPr bwMode="auto">
          <a:xfrm>
            <a:off x="304800" y="1295400"/>
            <a:ext cx="8610600" cy="0"/>
          </a:xfrm>
          <a:prstGeom prst="line">
            <a:avLst/>
          </a:prstGeom>
          <a:noFill/>
          <a:ln w="12700">
            <a:solidFill>
              <a:srgbClr val="99CCFF"/>
            </a:solidFill>
            <a:round/>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13672" name="Rectangle 8"/>
          <p:cNvSpPr>
            <a:spLocks noChangeArrowheads="1"/>
          </p:cNvSpPr>
          <p:nvPr userDrawn="1"/>
        </p:nvSpPr>
        <p:spPr bwMode="auto">
          <a:xfrm>
            <a:off x="0" y="6264275"/>
            <a:ext cx="9144000" cy="593725"/>
          </a:xfrm>
          <a:prstGeom prst="rect">
            <a:avLst/>
          </a:prstGeom>
          <a:gradFill rotWithShape="0">
            <a:gsLst>
              <a:gs pos="0">
                <a:srgbClr val="003366"/>
              </a:gs>
              <a:gs pos="100000">
                <a:schemeClr val="tx2"/>
              </a:gs>
            </a:gsLst>
            <a:lin ang="0" scaled="1"/>
          </a:gradFill>
          <a:ln w="9525" algn="ctr">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rtl="0" fontAlgn="base">
        <a:spcBef>
          <a:spcPct val="0"/>
        </a:spcBef>
        <a:spcAft>
          <a:spcPct val="0"/>
        </a:spcAft>
        <a:defRPr sz="3600">
          <a:solidFill>
            <a:srgbClr val="FFFF99"/>
          </a:solidFill>
          <a:latin typeface="+mj-lt"/>
          <a:ea typeface="+mj-ea"/>
          <a:cs typeface="+mj-cs"/>
        </a:defRPr>
      </a:lvl1pPr>
      <a:lvl2pPr algn="l" rtl="0" fontAlgn="base">
        <a:spcBef>
          <a:spcPct val="0"/>
        </a:spcBef>
        <a:spcAft>
          <a:spcPct val="0"/>
        </a:spcAft>
        <a:defRPr sz="3600">
          <a:solidFill>
            <a:srgbClr val="FFFF99"/>
          </a:solidFill>
          <a:latin typeface="Arial" charset="0"/>
          <a:cs typeface="Arial" charset="0"/>
        </a:defRPr>
      </a:lvl2pPr>
      <a:lvl3pPr algn="l" rtl="0" fontAlgn="base">
        <a:spcBef>
          <a:spcPct val="0"/>
        </a:spcBef>
        <a:spcAft>
          <a:spcPct val="0"/>
        </a:spcAft>
        <a:defRPr sz="3600">
          <a:solidFill>
            <a:srgbClr val="FFFF99"/>
          </a:solidFill>
          <a:latin typeface="Arial" charset="0"/>
          <a:cs typeface="Arial" charset="0"/>
        </a:defRPr>
      </a:lvl3pPr>
      <a:lvl4pPr algn="l" rtl="0" fontAlgn="base">
        <a:spcBef>
          <a:spcPct val="0"/>
        </a:spcBef>
        <a:spcAft>
          <a:spcPct val="0"/>
        </a:spcAft>
        <a:defRPr sz="3600">
          <a:solidFill>
            <a:srgbClr val="FFFF99"/>
          </a:solidFill>
          <a:latin typeface="Arial" charset="0"/>
          <a:cs typeface="Arial" charset="0"/>
        </a:defRPr>
      </a:lvl4pPr>
      <a:lvl5pPr algn="l" rtl="0" fontAlgn="base">
        <a:spcBef>
          <a:spcPct val="0"/>
        </a:spcBef>
        <a:spcAft>
          <a:spcPct val="0"/>
        </a:spcAft>
        <a:defRPr sz="3600">
          <a:solidFill>
            <a:srgbClr val="FFFF99"/>
          </a:solidFill>
          <a:latin typeface="Arial" charset="0"/>
          <a:cs typeface="Arial" charset="0"/>
        </a:defRPr>
      </a:lvl5pPr>
      <a:lvl6pPr marL="457200" algn="l" rtl="0" fontAlgn="base">
        <a:spcBef>
          <a:spcPct val="0"/>
        </a:spcBef>
        <a:spcAft>
          <a:spcPct val="0"/>
        </a:spcAft>
        <a:defRPr sz="3600">
          <a:solidFill>
            <a:srgbClr val="FFFF99"/>
          </a:solidFill>
          <a:latin typeface="Arial" charset="0"/>
          <a:cs typeface="Arial" charset="0"/>
        </a:defRPr>
      </a:lvl6pPr>
      <a:lvl7pPr marL="914400" algn="l" rtl="0" fontAlgn="base">
        <a:spcBef>
          <a:spcPct val="0"/>
        </a:spcBef>
        <a:spcAft>
          <a:spcPct val="0"/>
        </a:spcAft>
        <a:defRPr sz="3600">
          <a:solidFill>
            <a:srgbClr val="FFFF99"/>
          </a:solidFill>
          <a:latin typeface="Arial" charset="0"/>
          <a:cs typeface="Arial" charset="0"/>
        </a:defRPr>
      </a:lvl7pPr>
      <a:lvl8pPr marL="1371600" algn="l" rtl="0" fontAlgn="base">
        <a:spcBef>
          <a:spcPct val="0"/>
        </a:spcBef>
        <a:spcAft>
          <a:spcPct val="0"/>
        </a:spcAft>
        <a:defRPr sz="3600">
          <a:solidFill>
            <a:srgbClr val="FFFF99"/>
          </a:solidFill>
          <a:latin typeface="Arial" charset="0"/>
          <a:cs typeface="Arial" charset="0"/>
        </a:defRPr>
      </a:lvl8pPr>
      <a:lvl9pPr marL="1828800" algn="l" rtl="0" fontAlgn="base">
        <a:spcBef>
          <a:spcPct val="0"/>
        </a:spcBef>
        <a:spcAft>
          <a:spcPct val="0"/>
        </a:spcAft>
        <a:defRPr sz="3600">
          <a:solidFill>
            <a:srgbClr val="FFFF99"/>
          </a:solidFill>
          <a:latin typeface="Arial" charset="0"/>
          <a:cs typeface="Arial"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600">
          <a:solidFill>
            <a:schemeClr val="bg1"/>
          </a:solidFill>
          <a:latin typeface="+mn-lt"/>
          <a:cs typeface="+mn-cs"/>
        </a:defRPr>
      </a:lvl2pPr>
      <a:lvl3pPr marL="1143000" indent="-228600" algn="l" rtl="0" fontAlgn="base">
        <a:spcBef>
          <a:spcPct val="20000"/>
        </a:spcBef>
        <a:spcAft>
          <a:spcPct val="0"/>
        </a:spcAft>
        <a:buChar char="•"/>
        <a:defRPr sz="2600">
          <a:solidFill>
            <a:schemeClr val="bg1"/>
          </a:solidFill>
          <a:latin typeface="+mn-lt"/>
          <a:cs typeface="+mn-cs"/>
        </a:defRPr>
      </a:lvl3pPr>
      <a:lvl4pPr marL="1600200" indent="-228600" algn="l" rtl="0" fontAlgn="base">
        <a:spcBef>
          <a:spcPct val="20000"/>
        </a:spcBef>
        <a:spcAft>
          <a:spcPct val="0"/>
        </a:spcAft>
        <a:buChar char="–"/>
        <a:defRPr sz="2400">
          <a:solidFill>
            <a:schemeClr val="bg1"/>
          </a:solidFill>
          <a:latin typeface="+mn-lt"/>
          <a:cs typeface="+mn-cs"/>
        </a:defRPr>
      </a:lvl4pPr>
      <a:lvl5pPr marL="2057400" indent="-228600" algn="l" rtl="0" fontAlgn="base">
        <a:spcBef>
          <a:spcPct val="20000"/>
        </a:spcBef>
        <a:spcAft>
          <a:spcPct val="0"/>
        </a:spcAft>
        <a:buChar char="»"/>
        <a:defRPr sz="2400">
          <a:solidFill>
            <a:schemeClr val="bg1"/>
          </a:solidFill>
          <a:latin typeface="+mn-lt"/>
          <a:cs typeface="+mn-cs"/>
        </a:defRPr>
      </a:lvl5pPr>
      <a:lvl6pPr marL="2514600" indent="-228600" algn="l" rtl="0" fontAlgn="base">
        <a:spcBef>
          <a:spcPct val="20000"/>
        </a:spcBef>
        <a:spcAft>
          <a:spcPct val="0"/>
        </a:spcAft>
        <a:buChar char="»"/>
        <a:defRPr sz="2400">
          <a:solidFill>
            <a:schemeClr val="bg1"/>
          </a:solidFill>
          <a:latin typeface="+mn-lt"/>
          <a:cs typeface="+mn-cs"/>
        </a:defRPr>
      </a:lvl6pPr>
      <a:lvl7pPr marL="2971800" indent="-228600" algn="l" rtl="0" fontAlgn="base">
        <a:spcBef>
          <a:spcPct val="20000"/>
        </a:spcBef>
        <a:spcAft>
          <a:spcPct val="0"/>
        </a:spcAft>
        <a:buChar char="»"/>
        <a:defRPr sz="2400">
          <a:solidFill>
            <a:schemeClr val="bg1"/>
          </a:solidFill>
          <a:latin typeface="+mn-lt"/>
          <a:cs typeface="+mn-cs"/>
        </a:defRPr>
      </a:lvl7pPr>
      <a:lvl8pPr marL="3429000" indent="-228600" algn="l" rtl="0" fontAlgn="base">
        <a:spcBef>
          <a:spcPct val="20000"/>
        </a:spcBef>
        <a:spcAft>
          <a:spcPct val="0"/>
        </a:spcAft>
        <a:buChar char="»"/>
        <a:defRPr sz="2400">
          <a:solidFill>
            <a:schemeClr val="bg1"/>
          </a:solidFill>
          <a:latin typeface="+mn-lt"/>
          <a:cs typeface="+mn-cs"/>
        </a:defRPr>
      </a:lvl8pPr>
      <a:lvl9pPr marL="3886200" indent="-228600"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495300"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ltLang="en-GB" smtClean="0"/>
              <a:t>Click to edit Master title style</a:t>
            </a:r>
          </a:p>
        </p:txBody>
      </p:sp>
      <p:sp>
        <p:nvSpPr>
          <p:cNvPr id="138243" name="Rectangle 3"/>
          <p:cNvSpPr>
            <a:spLocks noGrp="1" noChangeArrowheads="1"/>
          </p:cNvSpPr>
          <p:nvPr>
            <p:ph type="body" idx="1"/>
          </p:nvPr>
        </p:nvSpPr>
        <p:spPr bwMode="auto">
          <a:xfrm>
            <a:off x="1778000" y="2035175"/>
            <a:ext cx="8131175" cy="520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GB" smtClean="0"/>
              <a:t>Click to edit Master text styles</a:t>
            </a:r>
          </a:p>
          <a:p>
            <a:pPr lvl="1"/>
            <a:r>
              <a:rPr lang="en-GB" altLang="en-GB" smtClean="0"/>
              <a:t>Second level</a:t>
            </a:r>
          </a:p>
          <a:p>
            <a:pPr lvl="2"/>
            <a:r>
              <a:rPr lang="en-GB" altLang="en-GB" smtClean="0"/>
              <a:t>Third level</a:t>
            </a:r>
          </a:p>
          <a:p>
            <a:pPr lvl="3"/>
            <a:r>
              <a:rPr lang="en-GB" altLang="en-GB" smtClean="0"/>
              <a:t>Fourth level</a:t>
            </a:r>
          </a:p>
          <a:p>
            <a:pPr lvl="4"/>
            <a:r>
              <a:rPr lang="en-GB" altLang="en-GB" smtClean="0"/>
              <a:t>Fifth level</a:t>
            </a:r>
          </a:p>
        </p:txBody>
      </p:sp>
      <p:sp>
        <p:nvSpPr>
          <p:cNvPr id="138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18" charset="0"/>
              </a:defRPr>
            </a:lvl1pPr>
          </a:lstStyle>
          <a:p>
            <a:pPr fontAlgn="base">
              <a:spcBef>
                <a:spcPct val="0"/>
              </a:spcBef>
              <a:spcAft>
                <a:spcPct val="0"/>
              </a:spcAft>
            </a:pPr>
            <a:endParaRPr lang="en-GB" altLang="en-GB" smtClean="0">
              <a:solidFill>
                <a:srgbClr val="000000"/>
              </a:solidFill>
            </a:endParaRPr>
          </a:p>
        </p:txBody>
      </p:sp>
      <p:sp>
        <p:nvSpPr>
          <p:cNvPr id="138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pitchFamily="18" charset="0"/>
              </a:defRPr>
            </a:lvl1pPr>
          </a:lstStyle>
          <a:p>
            <a:pPr fontAlgn="base">
              <a:spcBef>
                <a:spcPct val="0"/>
              </a:spcBef>
              <a:spcAft>
                <a:spcPct val="0"/>
              </a:spcAft>
            </a:pPr>
            <a:endParaRPr lang="en-GB" altLang="en-GB" smtClean="0">
              <a:solidFill>
                <a:srgbClr val="000000"/>
              </a:solidFill>
            </a:endParaRPr>
          </a:p>
        </p:txBody>
      </p:sp>
      <p:sp>
        <p:nvSpPr>
          <p:cNvPr id="138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pitchFamily="18" charset="0"/>
              </a:defRPr>
            </a:lvl1pPr>
          </a:lstStyle>
          <a:p>
            <a:pPr fontAlgn="base">
              <a:spcBef>
                <a:spcPct val="0"/>
              </a:spcBef>
              <a:spcAft>
                <a:spcPct val="0"/>
              </a:spcAft>
            </a:pPr>
            <a:fld id="{A4DCBA5B-434F-40BE-9B41-3457AC0B24D3}" type="slidenum">
              <a:rPr lang="en-GB" altLang="en-GB" smtClean="0">
                <a:solidFill>
                  <a:srgbClr val="000000"/>
                </a:solidFill>
              </a:rPr>
              <a:pPr fontAlgn="base">
                <a:spcBef>
                  <a:spcPct val="0"/>
                </a:spcBef>
                <a:spcAft>
                  <a:spcPct val="0"/>
                </a:spcAft>
              </a:pPr>
              <a:t>‹#›</a:t>
            </a:fld>
            <a:endParaRPr lang="en-GB" altLang="en-GB" smtClean="0">
              <a:solidFill>
                <a:srgbClr val="000000"/>
              </a:solidFill>
            </a:endParaRPr>
          </a:p>
        </p:txBody>
      </p:sp>
      <p:pic>
        <p:nvPicPr>
          <p:cNvPr id="138247" name="Picture 7"/>
          <p:cNvPicPr>
            <a:picLocks noChangeAspect="1" noChangeArrowheads="1"/>
          </p:cNvPicPr>
          <p:nvPr userDrawn="1"/>
        </p:nvPicPr>
        <p:blipFill>
          <a:blip r:embed="rId13" cstate="print"/>
          <a:srcRect/>
          <a:stretch>
            <a:fillRect/>
          </a:stretch>
        </p:blipFill>
        <p:spPr bwMode="auto">
          <a:xfrm>
            <a:off x="327025" y="458788"/>
            <a:ext cx="836613" cy="465137"/>
          </a:xfrm>
          <a:prstGeom prst="rect">
            <a:avLst/>
          </a:prstGeom>
          <a:noFill/>
        </p:spPr>
      </p:pic>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r" rtl="0" fontAlgn="base">
        <a:spcBef>
          <a:spcPct val="0"/>
        </a:spcBef>
        <a:spcAft>
          <a:spcPct val="0"/>
        </a:spcAft>
        <a:defRPr sz="2400" b="1">
          <a:solidFill>
            <a:srgbClr val="22317B"/>
          </a:solidFill>
          <a:latin typeface="+mj-lt"/>
          <a:ea typeface="+mj-ea"/>
          <a:cs typeface="+mj-cs"/>
        </a:defRPr>
      </a:lvl1pPr>
      <a:lvl2pPr algn="r" rtl="0" fontAlgn="base">
        <a:spcBef>
          <a:spcPct val="0"/>
        </a:spcBef>
        <a:spcAft>
          <a:spcPct val="0"/>
        </a:spcAft>
        <a:defRPr sz="2400" b="1">
          <a:solidFill>
            <a:srgbClr val="22317B"/>
          </a:solidFill>
          <a:latin typeface="Arial" charset="0"/>
          <a:cs typeface="Arial" charset="0"/>
        </a:defRPr>
      </a:lvl2pPr>
      <a:lvl3pPr algn="r" rtl="0" fontAlgn="base">
        <a:spcBef>
          <a:spcPct val="0"/>
        </a:spcBef>
        <a:spcAft>
          <a:spcPct val="0"/>
        </a:spcAft>
        <a:defRPr sz="2400" b="1">
          <a:solidFill>
            <a:srgbClr val="22317B"/>
          </a:solidFill>
          <a:latin typeface="Arial" charset="0"/>
          <a:cs typeface="Arial" charset="0"/>
        </a:defRPr>
      </a:lvl3pPr>
      <a:lvl4pPr algn="r" rtl="0" fontAlgn="base">
        <a:spcBef>
          <a:spcPct val="0"/>
        </a:spcBef>
        <a:spcAft>
          <a:spcPct val="0"/>
        </a:spcAft>
        <a:defRPr sz="2400" b="1">
          <a:solidFill>
            <a:srgbClr val="22317B"/>
          </a:solidFill>
          <a:latin typeface="Arial" charset="0"/>
          <a:cs typeface="Arial" charset="0"/>
        </a:defRPr>
      </a:lvl4pPr>
      <a:lvl5pPr algn="r" rtl="0" fontAlgn="base">
        <a:spcBef>
          <a:spcPct val="0"/>
        </a:spcBef>
        <a:spcAft>
          <a:spcPct val="0"/>
        </a:spcAft>
        <a:defRPr sz="2400" b="1">
          <a:solidFill>
            <a:srgbClr val="22317B"/>
          </a:solidFill>
          <a:latin typeface="Arial" charset="0"/>
          <a:cs typeface="Arial" charset="0"/>
        </a:defRPr>
      </a:lvl5pPr>
      <a:lvl6pPr marL="457200" algn="r" rtl="0" fontAlgn="base">
        <a:spcBef>
          <a:spcPct val="0"/>
        </a:spcBef>
        <a:spcAft>
          <a:spcPct val="0"/>
        </a:spcAft>
        <a:defRPr sz="2400" b="1">
          <a:solidFill>
            <a:srgbClr val="22317B"/>
          </a:solidFill>
          <a:latin typeface="Arial" charset="0"/>
          <a:cs typeface="Arial" charset="0"/>
        </a:defRPr>
      </a:lvl6pPr>
      <a:lvl7pPr marL="914400" algn="r" rtl="0" fontAlgn="base">
        <a:spcBef>
          <a:spcPct val="0"/>
        </a:spcBef>
        <a:spcAft>
          <a:spcPct val="0"/>
        </a:spcAft>
        <a:defRPr sz="2400" b="1">
          <a:solidFill>
            <a:srgbClr val="22317B"/>
          </a:solidFill>
          <a:latin typeface="Arial" charset="0"/>
          <a:cs typeface="Arial" charset="0"/>
        </a:defRPr>
      </a:lvl7pPr>
      <a:lvl8pPr marL="1371600" algn="r" rtl="0" fontAlgn="base">
        <a:spcBef>
          <a:spcPct val="0"/>
        </a:spcBef>
        <a:spcAft>
          <a:spcPct val="0"/>
        </a:spcAft>
        <a:defRPr sz="2400" b="1">
          <a:solidFill>
            <a:srgbClr val="22317B"/>
          </a:solidFill>
          <a:latin typeface="Arial" charset="0"/>
          <a:cs typeface="Arial" charset="0"/>
        </a:defRPr>
      </a:lvl8pPr>
      <a:lvl9pPr marL="1828800" algn="r" rtl="0" fontAlgn="base">
        <a:spcBef>
          <a:spcPct val="0"/>
        </a:spcBef>
        <a:spcAft>
          <a:spcPct val="0"/>
        </a:spcAft>
        <a:defRPr sz="2400" b="1">
          <a:solidFill>
            <a:srgbClr val="22317B"/>
          </a:solidFill>
          <a:latin typeface="Arial" charset="0"/>
          <a:cs typeface="Arial" charset="0"/>
        </a:defRPr>
      </a:lvl9pPr>
    </p:titleStyle>
    <p:bodyStyle>
      <a:lvl1pPr marL="342900" indent="-342900" algn="l" rtl="0" fontAlgn="base">
        <a:lnSpc>
          <a:spcPct val="110000"/>
        </a:lnSpc>
        <a:spcBef>
          <a:spcPct val="20000"/>
        </a:spcBef>
        <a:spcAft>
          <a:spcPct val="0"/>
        </a:spcAft>
        <a:buClr>
          <a:srgbClr val="22317B"/>
        </a:buClr>
        <a:buSzPct val="85000"/>
        <a:buFont typeface="Wingdings" pitchFamily="2" charset="2"/>
        <a:buChar char="§"/>
        <a:defRPr sz="1600" b="1">
          <a:solidFill>
            <a:schemeClr val="tx1"/>
          </a:solidFill>
          <a:latin typeface="+mn-lt"/>
          <a:ea typeface="+mn-ea"/>
          <a:cs typeface="+mn-cs"/>
        </a:defRPr>
      </a:lvl1pPr>
      <a:lvl2pPr marL="742950" indent="-285750" algn="l" rtl="0" fontAlgn="base">
        <a:lnSpc>
          <a:spcPct val="110000"/>
        </a:lnSpc>
        <a:spcBef>
          <a:spcPct val="20000"/>
        </a:spcBef>
        <a:spcAft>
          <a:spcPct val="0"/>
        </a:spcAft>
        <a:buClr>
          <a:srgbClr val="22317B"/>
        </a:buClr>
        <a:buSzPct val="85000"/>
        <a:buFont typeface="Wingdings" pitchFamily="2" charset="2"/>
        <a:buChar char="§"/>
        <a:defRPr sz="1600" b="1">
          <a:solidFill>
            <a:schemeClr val="tx1"/>
          </a:solidFill>
          <a:latin typeface="+mn-lt"/>
          <a:cs typeface="+mn-cs"/>
        </a:defRPr>
      </a:lvl2pPr>
      <a:lvl3pPr marL="1143000" indent="-228600" algn="l" rtl="0" fontAlgn="base">
        <a:lnSpc>
          <a:spcPct val="110000"/>
        </a:lnSpc>
        <a:spcBef>
          <a:spcPct val="20000"/>
        </a:spcBef>
        <a:spcAft>
          <a:spcPct val="0"/>
        </a:spcAft>
        <a:buClr>
          <a:srgbClr val="22317B"/>
        </a:buClr>
        <a:buSzPct val="85000"/>
        <a:buFont typeface="Wingdings" pitchFamily="2" charset="2"/>
        <a:buChar char="§"/>
        <a:defRPr sz="1600" b="1">
          <a:solidFill>
            <a:schemeClr val="tx1"/>
          </a:solidFill>
          <a:latin typeface="+mn-lt"/>
          <a:cs typeface="+mn-cs"/>
        </a:defRPr>
      </a:lvl3pPr>
      <a:lvl4pPr marL="1600200" indent="-228600" algn="l" rtl="0" fontAlgn="base">
        <a:lnSpc>
          <a:spcPct val="110000"/>
        </a:lnSpc>
        <a:spcBef>
          <a:spcPct val="20000"/>
        </a:spcBef>
        <a:spcAft>
          <a:spcPct val="0"/>
        </a:spcAft>
        <a:buClr>
          <a:srgbClr val="22317B"/>
        </a:buClr>
        <a:buSzPct val="85000"/>
        <a:buFont typeface="Wingdings" pitchFamily="2" charset="2"/>
        <a:buChar char="§"/>
        <a:defRPr sz="1600" b="1">
          <a:solidFill>
            <a:schemeClr val="tx1"/>
          </a:solidFill>
          <a:latin typeface="+mn-lt"/>
          <a:cs typeface="+mn-cs"/>
        </a:defRPr>
      </a:lvl4pPr>
      <a:lvl5pPr marL="2057400" indent="-228600" algn="l" rtl="0" fontAlgn="base">
        <a:lnSpc>
          <a:spcPct val="110000"/>
        </a:lnSpc>
        <a:spcBef>
          <a:spcPct val="20000"/>
        </a:spcBef>
        <a:spcAft>
          <a:spcPct val="0"/>
        </a:spcAft>
        <a:buClr>
          <a:srgbClr val="22317B"/>
        </a:buClr>
        <a:buSzPct val="85000"/>
        <a:buFont typeface="Wingdings" pitchFamily="2" charset="2"/>
        <a:buChar char="§"/>
        <a:defRPr sz="1600" b="1">
          <a:solidFill>
            <a:schemeClr val="tx1"/>
          </a:solidFill>
          <a:latin typeface="+mn-lt"/>
          <a:cs typeface="+mn-cs"/>
        </a:defRPr>
      </a:lvl5pPr>
      <a:lvl6pPr marL="2514600" indent="-228600" algn="l" rtl="0" fontAlgn="base">
        <a:lnSpc>
          <a:spcPct val="110000"/>
        </a:lnSpc>
        <a:spcBef>
          <a:spcPct val="20000"/>
        </a:spcBef>
        <a:spcAft>
          <a:spcPct val="0"/>
        </a:spcAft>
        <a:buClr>
          <a:srgbClr val="22317B"/>
        </a:buClr>
        <a:buSzPct val="85000"/>
        <a:buFont typeface="Wingdings" pitchFamily="2" charset="2"/>
        <a:buChar char="§"/>
        <a:defRPr sz="1600" b="1">
          <a:solidFill>
            <a:schemeClr val="tx1"/>
          </a:solidFill>
          <a:latin typeface="+mn-lt"/>
          <a:cs typeface="+mn-cs"/>
        </a:defRPr>
      </a:lvl6pPr>
      <a:lvl7pPr marL="2971800" indent="-228600" algn="l" rtl="0" fontAlgn="base">
        <a:lnSpc>
          <a:spcPct val="110000"/>
        </a:lnSpc>
        <a:spcBef>
          <a:spcPct val="20000"/>
        </a:spcBef>
        <a:spcAft>
          <a:spcPct val="0"/>
        </a:spcAft>
        <a:buClr>
          <a:srgbClr val="22317B"/>
        </a:buClr>
        <a:buSzPct val="85000"/>
        <a:buFont typeface="Wingdings" pitchFamily="2" charset="2"/>
        <a:buChar char="§"/>
        <a:defRPr sz="1600" b="1">
          <a:solidFill>
            <a:schemeClr val="tx1"/>
          </a:solidFill>
          <a:latin typeface="+mn-lt"/>
          <a:cs typeface="+mn-cs"/>
        </a:defRPr>
      </a:lvl7pPr>
      <a:lvl8pPr marL="3429000" indent="-228600" algn="l" rtl="0" fontAlgn="base">
        <a:lnSpc>
          <a:spcPct val="110000"/>
        </a:lnSpc>
        <a:spcBef>
          <a:spcPct val="20000"/>
        </a:spcBef>
        <a:spcAft>
          <a:spcPct val="0"/>
        </a:spcAft>
        <a:buClr>
          <a:srgbClr val="22317B"/>
        </a:buClr>
        <a:buSzPct val="85000"/>
        <a:buFont typeface="Wingdings" pitchFamily="2" charset="2"/>
        <a:buChar char="§"/>
        <a:defRPr sz="1600" b="1">
          <a:solidFill>
            <a:schemeClr val="tx1"/>
          </a:solidFill>
          <a:latin typeface="+mn-lt"/>
          <a:cs typeface="+mn-cs"/>
        </a:defRPr>
      </a:lvl8pPr>
      <a:lvl9pPr marL="3886200" indent="-228600" algn="l" rtl="0" fontAlgn="base">
        <a:lnSpc>
          <a:spcPct val="110000"/>
        </a:lnSpc>
        <a:spcBef>
          <a:spcPct val="20000"/>
        </a:spcBef>
        <a:spcAft>
          <a:spcPct val="0"/>
        </a:spcAft>
        <a:buClr>
          <a:srgbClr val="22317B"/>
        </a:buClr>
        <a:buSzPct val="85000"/>
        <a:buFont typeface="Wingdings" pitchFamily="2" charset="2"/>
        <a:buChar char="§"/>
        <a:defRPr sz="16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CC66">
                <a:gamma/>
                <a:tint val="0"/>
                <a:invGamma/>
              </a:srgbClr>
            </a:gs>
            <a:gs pos="100000">
              <a:srgbClr val="FFCC66"/>
            </a:gs>
          </a:gsLst>
          <a:path path="shape">
            <a:fillToRect l="50000" t="50000" r="50000" b="50000"/>
          </a:path>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303C54C-5F7D-4A79-95D5-F279764DE911}"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506413" y="350838"/>
            <a:ext cx="7780337" cy="914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3251" name="Rectangle 3"/>
          <p:cNvSpPr>
            <a:spLocks noGrp="1" noChangeArrowheads="1"/>
          </p:cNvSpPr>
          <p:nvPr>
            <p:ph type="body" idx="1"/>
          </p:nvPr>
        </p:nvSpPr>
        <p:spPr bwMode="auto">
          <a:xfrm>
            <a:off x="506413" y="1431925"/>
            <a:ext cx="7780337" cy="4419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Text Box 4"/>
          <p:cNvSpPr txBox="1">
            <a:spLocks noChangeArrowheads="1"/>
          </p:cNvSpPr>
          <p:nvPr/>
        </p:nvSpPr>
        <p:spPr bwMode="auto">
          <a:xfrm>
            <a:off x="7086600" y="6172200"/>
            <a:ext cx="1770063" cy="50800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900" b="1" smtClean="0">
                <a:solidFill>
                  <a:srgbClr val="60A1E2"/>
                </a:solidFill>
              </a:rPr>
              <a:t>Slide Source</a:t>
            </a:r>
          </a:p>
          <a:p>
            <a:pPr eaLnBrk="0" fontAlgn="base" hangingPunct="0">
              <a:spcBef>
                <a:spcPct val="5000"/>
              </a:spcBef>
              <a:spcAft>
                <a:spcPct val="0"/>
              </a:spcAft>
            </a:pPr>
            <a:r>
              <a:rPr lang="en-US" sz="900" smtClean="0">
                <a:solidFill>
                  <a:srgbClr val="60A1E2"/>
                </a:solidFill>
              </a:rPr>
              <a:t>Lipids Online Slide Library</a:t>
            </a:r>
          </a:p>
          <a:p>
            <a:pPr eaLnBrk="0" fontAlgn="base" hangingPunct="0">
              <a:spcBef>
                <a:spcPct val="0"/>
              </a:spcBef>
              <a:spcAft>
                <a:spcPct val="0"/>
              </a:spcAft>
            </a:pPr>
            <a:r>
              <a:rPr lang="en-US" sz="900" smtClean="0">
                <a:solidFill>
                  <a:srgbClr val="60A1E2"/>
                </a:solidFill>
              </a:rPr>
              <a:t>www.lipidsonline.org</a:t>
            </a:r>
          </a:p>
        </p:txBody>
      </p:sp>
    </p:spTree>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rtl="0" fontAlgn="base">
        <a:spcBef>
          <a:spcPct val="0"/>
        </a:spcBef>
        <a:spcAft>
          <a:spcPct val="0"/>
        </a:spcAft>
        <a:defRPr sz="3200" b="1">
          <a:solidFill>
            <a:srgbClr val="F9E697"/>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3200" b="1">
          <a:solidFill>
            <a:srgbClr val="F9E697"/>
          </a:solidFill>
          <a:effectLst>
            <a:outerShdw blurRad="38100" dist="38100" dir="2700000" algn="tl">
              <a:srgbClr val="000000"/>
            </a:outerShdw>
          </a:effectLst>
          <a:latin typeface="Verdana" pitchFamily="34" charset="0"/>
          <a:cs typeface="Arial" charset="0"/>
        </a:defRPr>
      </a:lvl2pPr>
      <a:lvl3pPr algn="l" rtl="0" fontAlgn="base">
        <a:spcBef>
          <a:spcPct val="0"/>
        </a:spcBef>
        <a:spcAft>
          <a:spcPct val="0"/>
        </a:spcAft>
        <a:defRPr sz="3200" b="1">
          <a:solidFill>
            <a:srgbClr val="F9E697"/>
          </a:solidFill>
          <a:effectLst>
            <a:outerShdw blurRad="38100" dist="38100" dir="2700000" algn="tl">
              <a:srgbClr val="000000"/>
            </a:outerShdw>
          </a:effectLst>
          <a:latin typeface="Verdana" pitchFamily="34" charset="0"/>
          <a:cs typeface="Arial" charset="0"/>
        </a:defRPr>
      </a:lvl3pPr>
      <a:lvl4pPr algn="l" rtl="0" fontAlgn="base">
        <a:spcBef>
          <a:spcPct val="0"/>
        </a:spcBef>
        <a:spcAft>
          <a:spcPct val="0"/>
        </a:spcAft>
        <a:defRPr sz="3200" b="1">
          <a:solidFill>
            <a:srgbClr val="F9E697"/>
          </a:solidFill>
          <a:effectLst>
            <a:outerShdw blurRad="38100" dist="38100" dir="2700000" algn="tl">
              <a:srgbClr val="000000"/>
            </a:outerShdw>
          </a:effectLst>
          <a:latin typeface="Verdana" pitchFamily="34" charset="0"/>
          <a:cs typeface="Arial" charset="0"/>
        </a:defRPr>
      </a:lvl4pPr>
      <a:lvl5pPr algn="l" rtl="0" fontAlgn="base">
        <a:spcBef>
          <a:spcPct val="0"/>
        </a:spcBef>
        <a:spcAft>
          <a:spcPct val="0"/>
        </a:spcAft>
        <a:defRPr sz="3200" b="1">
          <a:solidFill>
            <a:srgbClr val="F9E697"/>
          </a:solidFill>
          <a:effectLst>
            <a:outerShdw blurRad="38100" dist="38100" dir="2700000" algn="tl">
              <a:srgbClr val="000000"/>
            </a:outerShdw>
          </a:effectLst>
          <a:latin typeface="Verdana" pitchFamily="34" charset="0"/>
          <a:cs typeface="Arial" charset="0"/>
        </a:defRPr>
      </a:lvl5pPr>
      <a:lvl6pPr marL="457200" algn="l" rtl="0" fontAlgn="base">
        <a:spcBef>
          <a:spcPct val="0"/>
        </a:spcBef>
        <a:spcAft>
          <a:spcPct val="0"/>
        </a:spcAft>
        <a:defRPr sz="3200" b="1">
          <a:solidFill>
            <a:srgbClr val="F9E697"/>
          </a:solidFill>
          <a:effectLst>
            <a:outerShdw blurRad="38100" dist="38100" dir="2700000" algn="tl">
              <a:srgbClr val="000000"/>
            </a:outerShdw>
          </a:effectLst>
          <a:latin typeface="Verdana" pitchFamily="34" charset="0"/>
          <a:cs typeface="Arial" charset="0"/>
        </a:defRPr>
      </a:lvl6pPr>
      <a:lvl7pPr marL="914400" algn="l" rtl="0" fontAlgn="base">
        <a:spcBef>
          <a:spcPct val="0"/>
        </a:spcBef>
        <a:spcAft>
          <a:spcPct val="0"/>
        </a:spcAft>
        <a:defRPr sz="3200" b="1">
          <a:solidFill>
            <a:srgbClr val="F9E697"/>
          </a:solidFill>
          <a:effectLst>
            <a:outerShdw blurRad="38100" dist="38100" dir="2700000" algn="tl">
              <a:srgbClr val="000000"/>
            </a:outerShdw>
          </a:effectLst>
          <a:latin typeface="Verdana" pitchFamily="34" charset="0"/>
          <a:cs typeface="Arial" charset="0"/>
        </a:defRPr>
      </a:lvl7pPr>
      <a:lvl8pPr marL="1371600" algn="l" rtl="0" fontAlgn="base">
        <a:spcBef>
          <a:spcPct val="0"/>
        </a:spcBef>
        <a:spcAft>
          <a:spcPct val="0"/>
        </a:spcAft>
        <a:defRPr sz="3200" b="1">
          <a:solidFill>
            <a:srgbClr val="F9E697"/>
          </a:solidFill>
          <a:effectLst>
            <a:outerShdw blurRad="38100" dist="38100" dir="2700000" algn="tl">
              <a:srgbClr val="000000"/>
            </a:outerShdw>
          </a:effectLst>
          <a:latin typeface="Verdana" pitchFamily="34" charset="0"/>
          <a:cs typeface="Arial" charset="0"/>
        </a:defRPr>
      </a:lvl8pPr>
      <a:lvl9pPr marL="1828800" algn="l" rtl="0" fontAlgn="base">
        <a:spcBef>
          <a:spcPct val="0"/>
        </a:spcBef>
        <a:spcAft>
          <a:spcPct val="0"/>
        </a:spcAft>
        <a:defRPr sz="3200" b="1">
          <a:solidFill>
            <a:srgbClr val="F9E697"/>
          </a:solidFill>
          <a:effectLst>
            <a:outerShdw blurRad="38100" dist="38100" dir="2700000" algn="tl">
              <a:srgbClr val="000000"/>
            </a:outerShdw>
          </a:effectLst>
          <a:latin typeface="Verdana" pitchFamily="34" charset="0"/>
          <a:cs typeface="Arial" charset="0"/>
        </a:defRPr>
      </a:lvl9pPr>
    </p:titleStyle>
    <p:bodyStyle>
      <a:lvl1pPr marL="342900" indent="-342900" algn="l" rtl="0" fontAlgn="base">
        <a:lnSpc>
          <a:spcPct val="110000"/>
        </a:lnSpc>
        <a:spcBef>
          <a:spcPct val="50000"/>
        </a:spcBef>
        <a:spcAft>
          <a:spcPct val="0"/>
        </a:spcAft>
        <a:buClr>
          <a:srgbClr val="F9E697"/>
        </a:buClr>
        <a:buSzPct val="85000"/>
        <a:buFont typeface="Wingdings" pitchFamily="2" charset="2"/>
        <a:buChar char="n"/>
        <a:defRPr sz="2900">
          <a:solidFill>
            <a:schemeClr val="tx1"/>
          </a:solidFill>
          <a:latin typeface="+mn-lt"/>
          <a:ea typeface="+mn-ea"/>
          <a:cs typeface="+mn-cs"/>
        </a:defRPr>
      </a:lvl1pPr>
      <a:lvl2pPr marL="742950" indent="-285750" algn="l" rtl="0" fontAlgn="base">
        <a:lnSpc>
          <a:spcPct val="110000"/>
        </a:lnSpc>
        <a:spcBef>
          <a:spcPct val="15000"/>
        </a:spcBef>
        <a:spcAft>
          <a:spcPct val="0"/>
        </a:spcAft>
        <a:buClr>
          <a:schemeClr val="tx1"/>
        </a:buClr>
        <a:buSzPct val="85000"/>
        <a:buChar char="–"/>
        <a:defRPr sz="2900">
          <a:solidFill>
            <a:schemeClr val="tx1"/>
          </a:solidFill>
          <a:latin typeface="+mn-lt"/>
          <a:cs typeface="+mn-cs"/>
        </a:defRPr>
      </a:lvl2pPr>
      <a:lvl3pPr marL="1143000" indent="-228600" algn="l" rtl="0" fontAlgn="base">
        <a:lnSpc>
          <a:spcPct val="110000"/>
        </a:lnSpc>
        <a:spcBef>
          <a:spcPct val="15000"/>
        </a:spcBef>
        <a:spcAft>
          <a:spcPct val="0"/>
        </a:spcAft>
        <a:buClr>
          <a:srgbClr val="F9E697"/>
        </a:buClr>
        <a:buSzPct val="50000"/>
        <a:buFont typeface="Wingdings" pitchFamily="2" charset="2"/>
        <a:buChar char="l"/>
        <a:defRPr sz="2900">
          <a:solidFill>
            <a:schemeClr val="tx1"/>
          </a:solidFill>
          <a:latin typeface="+mn-lt"/>
          <a:cs typeface="+mn-cs"/>
        </a:defRPr>
      </a:lvl3pPr>
      <a:lvl4pPr marL="1600200" indent="-228600" algn="l" rtl="0" fontAlgn="base">
        <a:lnSpc>
          <a:spcPct val="110000"/>
        </a:lnSpc>
        <a:spcBef>
          <a:spcPct val="15000"/>
        </a:spcBef>
        <a:spcAft>
          <a:spcPct val="0"/>
        </a:spcAft>
        <a:buClr>
          <a:srgbClr val="F9E697"/>
        </a:buClr>
        <a:buSzPct val="50000"/>
        <a:buFont typeface="Wingdings" pitchFamily="2" charset="2"/>
        <a:buChar char="u"/>
        <a:defRPr sz="2900">
          <a:solidFill>
            <a:schemeClr val="tx1"/>
          </a:solidFill>
          <a:latin typeface="+mn-lt"/>
          <a:cs typeface="+mn-cs"/>
        </a:defRPr>
      </a:lvl4pPr>
      <a:lvl5pPr marL="2057400" indent="-228600" algn="l" rtl="0" fontAlgn="base">
        <a:lnSpc>
          <a:spcPct val="110000"/>
        </a:lnSpc>
        <a:spcBef>
          <a:spcPct val="15000"/>
        </a:spcBef>
        <a:spcAft>
          <a:spcPct val="0"/>
        </a:spcAft>
        <a:buClr>
          <a:srgbClr val="F9E697"/>
        </a:buClr>
        <a:buSzPct val="85000"/>
        <a:buFont typeface="Wingdings" pitchFamily="2" charset="2"/>
        <a:buChar char="n"/>
        <a:defRPr sz="2900">
          <a:solidFill>
            <a:schemeClr val="tx1"/>
          </a:solidFill>
          <a:latin typeface="+mn-lt"/>
          <a:cs typeface="+mn-cs"/>
        </a:defRPr>
      </a:lvl5pPr>
      <a:lvl6pPr marL="2514600" indent="-228600" algn="l" rtl="0" fontAlgn="base">
        <a:lnSpc>
          <a:spcPct val="110000"/>
        </a:lnSpc>
        <a:spcBef>
          <a:spcPct val="15000"/>
        </a:spcBef>
        <a:spcAft>
          <a:spcPct val="0"/>
        </a:spcAft>
        <a:buClr>
          <a:srgbClr val="F9E697"/>
        </a:buClr>
        <a:buSzPct val="85000"/>
        <a:buFont typeface="Wingdings" pitchFamily="2" charset="2"/>
        <a:buChar char="n"/>
        <a:defRPr sz="2900">
          <a:solidFill>
            <a:schemeClr val="tx1"/>
          </a:solidFill>
          <a:latin typeface="+mn-lt"/>
          <a:cs typeface="+mn-cs"/>
        </a:defRPr>
      </a:lvl6pPr>
      <a:lvl7pPr marL="2971800" indent="-228600" algn="l" rtl="0" fontAlgn="base">
        <a:lnSpc>
          <a:spcPct val="110000"/>
        </a:lnSpc>
        <a:spcBef>
          <a:spcPct val="15000"/>
        </a:spcBef>
        <a:spcAft>
          <a:spcPct val="0"/>
        </a:spcAft>
        <a:buClr>
          <a:srgbClr val="F9E697"/>
        </a:buClr>
        <a:buSzPct val="85000"/>
        <a:buFont typeface="Wingdings" pitchFamily="2" charset="2"/>
        <a:buChar char="n"/>
        <a:defRPr sz="2900">
          <a:solidFill>
            <a:schemeClr val="tx1"/>
          </a:solidFill>
          <a:latin typeface="+mn-lt"/>
          <a:cs typeface="+mn-cs"/>
        </a:defRPr>
      </a:lvl7pPr>
      <a:lvl8pPr marL="3429000" indent="-228600" algn="l" rtl="0" fontAlgn="base">
        <a:lnSpc>
          <a:spcPct val="110000"/>
        </a:lnSpc>
        <a:spcBef>
          <a:spcPct val="15000"/>
        </a:spcBef>
        <a:spcAft>
          <a:spcPct val="0"/>
        </a:spcAft>
        <a:buClr>
          <a:srgbClr val="F9E697"/>
        </a:buClr>
        <a:buSzPct val="85000"/>
        <a:buFont typeface="Wingdings" pitchFamily="2" charset="2"/>
        <a:buChar char="n"/>
        <a:defRPr sz="2900">
          <a:solidFill>
            <a:schemeClr val="tx1"/>
          </a:solidFill>
          <a:latin typeface="+mn-lt"/>
          <a:cs typeface="+mn-cs"/>
        </a:defRPr>
      </a:lvl8pPr>
      <a:lvl9pPr marL="3886200" indent="-228600" algn="l" rtl="0" fontAlgn="base">
        <a:lnSpc>
          <a:spcPct val="110000"/>
        </a:lnSpc>
        <a:spcBef>
          <a:spcPct val="15000"/>
        </a:spcBef>
        <a:spcAft>
          <a:spcPct val="0"/>
        </a:spcAft>
        <a:buClr>
          <a:srgbClr val="F9E697"/>
        </a:buClr>
        <a:buSzPct val="85000"/>
        <a:buFont typeface="Wingdings" pitchFamily="2" charset="2"/>
        <a:buChar char="n"/>
        <a:defRPr sz="2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fontAlgn="base">
              <a:spcBef>
                <a:spcPct val="0"/>
              </a:spcBef>
              <a:spcAft>
                <a:spcPct val="0"/>
              </a:spcAft>
            </a:pPr>
            <a:endParaRPr lang="en-US" smtClean="0">
              <a:solidFill>
                <a:srgbClr val="FFFFFF"/>
              </a:solidFill>
              <a:latin typeface="Arial" charset="0"/>
            </a:endParaRPr>
          </a:p>
        </p:txBody>
      </p:sp>
      <p:sp>
        <p:nvSpPr>
          <p:cNvPr id="4813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fontAlgn="base">
              <a:spcBef>
                <a:spcPct val="0"/>
              </a:spcBef>
              <a:spcAft>
                <a:spcPct val="0"/>
              </a:spcAft>
            </a:pPr>
            <a:fld id="{A3351466-A9E6-40E0-A3E7-3352D960A254}" type="slidenum">
              <a:rPr lang="en-US" smtClean="0">
                <a:solidFill>
                  <a:srgbClr val="FFFFFF"/>
                </a:solidFill>
                <a:latin typeface="Arial" charset="0"/>
              </a:rPr>
              <a:pPr fontAlgn="base">
                <a:spcBef>
                  <a:spcPct val="0"/>
                </a:spcBef>
                <a:spcAft>
                  <a:spcPct val="0"/>
                </a:spcAft>
              </a:pPr>
              <a:t>‹#›</a:t>
            </a:fld>
            <a:endParaRPr lang="en-US" smtClean="0">
              <a:solidFill>
                <a:srgbClr val="FFFFFF"/>
              </a:solidFill>
              <a:latin typeface="Arial" charset="0"/>
            </a:endParaRPr>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4813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pPr>
                <a:endParaRPr lang="en-US" smtClean="0">
                  <a:solidFill>
                    <a:srgbClr val="FFFFFF"/>
                  </a:solidFill>
                  <a:latin typeface="Arial" charset="0"/>
                </a:endParaRPr>
              </a:p>
            </p:txBody>
          </p:sp>
          <p:sp>
            <p:nvSpPr>
              <p:cNvPr id="4813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pPr>
                <a:endParaRPr lang="en-US" smtClean="0">
                  <a:solidFill>
                    <a:srgbClr val="FFFFFF"/>
                  </a:solidFill>
                  <a:latin typeface="Arial" charset="0"/>
                </a:endParaRPr>
              </a:p>
            </p:txBody>
          </p:sp>
          <p:sp>
            <p:nvSpPr>
              <p:cNvPr id="4813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latin typeface="Arial" charset="0"/>
                </a:endParaRPr>
              </a:p>
            </p:txBody>
          </p:sp>
          <p:sp>
            <p:nvSpPr>
              <p:cNvPr id="4813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pPr>
                <a:endParaRPr lang="en-US" smtClean="0">
                  <a:solidFill>
                    <a:srgbClr val="FFFFFF"/>
                  </a:solidFill>
                  <a:latin typeface="Arial" charset="0"/>
                </a:endParaRPr>
              </a:p>
            </p:txBody>
          </p:sp>
          <p:sp>
            <p:nvSpPr>
              <p:cNvPr id="4813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en-US" smtClean="0">
                  <a:solidFill>
                    <a:srgbClr val="FFFFFF"/>
                  </a:solidFill>
                  <a:latin typeface="Arial" charset="0"/>
                </a:endParaRPr>
              </a:p>
            </p:txBody>
          </p:sp>
        </p:grpSp>
        <p:sp>
          <p:nvSpPr>
            <p:cNvPr id="4813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pPr>
              <a:endParaRPr lang="en-US" smtClean="0">
                <a:solidFill>
                  <a:srgbClr val="FFFFFF"/>
                </a:solidFill>
                <a:latin typeface="Arial" charset="0"/>
              </a:endParaRPr>
            </a:p>
          </p:txBody>
        </p:sp>
        <p:sp>
          <p:nvSpPr>
            <p:cNvPr id="4814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latin typeface="Arial" charset="0"/>
              </a:endParaRPr>
            </a:p>
          </p:txBody>
        </p:sp>
      </p:grpSp>
      <p:sp>
        <p:nvSpPr>
          <p:cNvPr id="4814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4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pPr>
            <a:endParaRPr lang="en-US" smtClean="0">
              <a:solidFill>
                <a:srgbClr val="FFFFFF"/>
              </a:solidFill>
              <a:latin typeface="Arial" charset="0"/>
            </a:endParaRPr>
          </a:p>
        </p:txBody>
      </p:sp>
      <p:sp>
        <p:nvSpPr>
          <p:cNvPr id="4814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7680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680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76805"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7680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76809"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681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681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681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681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7681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pPr>
              <a:endParaRPr lang="en-US" smtClean="0">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76816"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6817"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6818"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6819"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6820"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sp>
          <p:nvSpPr>
            <p:cNvPr id="76821"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pPr>
              <a:endParaRPr lang="en-US" smtClean="0">
                <a:solidFill>
                  <a:srgbClr val="FFFFFF"/>
                </a:solidFill>
              </a:endParaRPr>
            </a:p>
          </p:txBody>
        </p:sp>
      </p:grpSp>
      <p:sp>
        <p:nvSpPr>
          <p:cNvPr id="7682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23"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2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7682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7682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DA49F528-FBB2-46EF-A793-B4FC6EC6B5F9}" type="slidenum">
              <a:rPr lang="en-US" smtClean="0">
                <a:solidFill>
                  <a:srgbClr val="FFFFFF"/>
                </a:solidFill>
              </a:rPr>
              <a:pPr fontAlgn="base">
                <a:spcBef>
                  <a:spcPct val="0"/>
                </a:spcBef>
                <a:spcAft>
                  <a:spcPct val="0"/>
                </a:spcAft>
              </a:pPr>
              <a:t>‹#›</a:t>
            </a:fld>
            <a:endParaRPr lang="en-US" smtClean="0">
              <a:solidFill>
                <a:srgbClr val="FFFFFF"/>
              </a:solidFill>
            </a:endParaRPr>
          </a:p>
        </p:txBody>
      </p:sp>
    </p:spTree>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lr>
          <a:schemeClr val="tx2"/>
        </a:buClr>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5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3.xml"/><Relationship Id="rId5" Type="http://schemas.openxmlformats.org/officeDocument/2006/relationships/image" Target="../media/image24.png"/><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9.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9.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53.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4.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892480" cy="3645023"/>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solidFill>
                  <a:schemeClr val="tx2"/>
                </a:solidFill>
                <a:effectLst>
                  <a:outerShdw blurRad="38100" dist="38100" dir="2700000" algn="tl">
                    <a:srgbClr val="000000"/>
                  </a:outerShdw>
                </a:effectLst>
                <a:latin typeface="Edwardian Script ITC" pitchFamily="66" charset="0"/>
              </a:rPr>
              <a:t> </a:t>
            </a:r>
            <a:br>
              <a:rPr lang="en-US" b="1" dirty="0" smtClean="0">
                <a:solidFill>
                  <a:schemeClr val="tx2"/>
                </a:solidFill>
                <a:effectLst>
                  <a:outerShdw blurRad="38100" dist="38100" dir="2700000" algn="tl">
                    <a:srgbClr val="000000"/>
                  </a:outerShdw>
                </a:effectLst>
                <a:latin typeface="Edwardian Script ITC" pitchFamily="66" charset="0"/>
              </a:rPr>
            </a:br>
            <a:r>
              <a:rPr lang="en-US" b="1" dirty="0" smtClean="0">
                <a:solidFill>
                  <a:schemeClr val="tx2"/>
                </a:solidFill>
                <a:effectLst>
                  <a:outerShdw blurRad="38100" dist="38100" dir="2700000" algn="tl">
                    <a:srgbClr val="000000"/>
                  </a:outerShdw>
                </a:effectLst>
                <a:latin typeface="Edwardian Script ITC" pitchFamily="66" charset="0"/>
              </a:rPr>
              <a:t/>
            </a:r>
            <a:br>
              <a:rPr lang="en-US" b="1" dirty="0" smtClean="0">
                <a:solidFill>
                  <a:schemeClr val="tx2"/>
                </a:solidFill>
                <a:effectLst>
                  <a:outerShdw blurRad="38100" dist="38100" dir="2700000" algn="tl">
                    <a:srgbClr val="000000"/>
                  </a:outerShdw>
                </a:effectLst>
                <a:latin typeface="Edwardian Script ITC" pitchFamily="66" charset="0"/>
              </a:rPr>
            </a:br>
            <a:r>
              <a:rPr lang="en-US" b="1" dirty="0" smtClean="0">
                <a:solidFill>
                  <a:schemeClr val="tx2"/>
                </a:solidFill>
                <a:effectLst>
                  <a:outerShdw blurRad="38100" dist="38100" dir="2700000" algn="tl">
                    <a:srgbClr val="000000"/>
                  </a:outerShdw>
                </a:effectLst>
                <a:latin typeface="Edwardian Script ITC" pitchFamily="66" charset="0"/>
              </a:rPr>
              <a:t/>
            </a:r>
            <a:br>
              <a:rPr lang="en-US" b="1" dirty="0" smtClean="0">
                <a:solidFill>
                  <a:schemeClr val="tx2"/>
                </a:solidFill>
                <a:effectLst>
                  <a:outerShdw blurRad="38100" dist="38100" dir="2700000" algn="tl">
                    <a:srgbClr val="000000"/>
                  </a:outerShdw>
                </a:effectLst>
                <a:latin typeface="Edwardian Script ITC" pitchFamily="66" charset="0"/>
              </a:rPr>
            </a:br>
            <a:r>
              <a:rPr lang="en-US" b="1" dirty="0" smtClean="0">
                <a:solidFill>
                  <a:schemeClr val="tx2"/>
                </a:solidFill>
                <a:effectLst>
                  <a:outerShdw blurRad="38100" dist="38100" dir="2700000" algn="tl">
                    <a:srgbClr val="000000"/>
                  </a:outerShdw>
                </a:effectLst>
                <a:latin typeface="Edwardian Script ITC" pitchFamily="66" charset="0"/>
              </a:rPr>
              <a:t/>
            </a:r>
            <a:br>
              <a:rPr lang="en-US" b="1" dirty="0" smtClean="0">
                <a:solidFill>
                  <a:schemeClr val="tx2"/>
                </a:solidFill>
                <a:effectLst>
                  <a:outerShdw blurRad="38100" dist="38100" dir="2700000" algn="tl">
                    <a:srgbClr val="000000"/>
                  </a:outerShdw>
                </a:effectLst>
                <a:latin typeface="Edwardian Script ITC" pitchFamily="66" charset="0"/>
              </a:rPr>
            </a:br>
            <a:r>
              <a:rPr lang="en-US" b="1" dirty="0" smtClean="0">
                <a:solidFill>
                  <a:schemeClr val="tx2"/>
                </a:solidFill>
                <a:effectLst>
                  <a:outerShdw blurRad="38100" dist="38100" dir="2700000" algn="tl">
                    <a:srgbClr val="000000"/>
                  </a:outerShdw>
                </a:effectLst>
                <a:latin typeface="Edwardian Script ITC" pitchFamily="66" charset="0"/>
              </a:rPr>
              <a:t/>
            </a:r>
            <a:br>
              <a:rPr lang="en-US" b="1" dirty="0" smtClean="0">
                <a:solidFill>
                  <a:schemeClr val="tx2"/>
                </a:solidFill>
                <a:effectLst>
                  <a:outerShdw blurRad="38100" dist="38100" dir="2700000" algn="tl">
                    <a:srgbClr val="000000"/>
                  </a:outerShdw>
                </a:effectLst>
                <a:latin typeface="Edwardian Script ITC" pitchFamily="66" charset="0"/>
              </a:rPr>
            </a:br>
            <a:r>
              <a:rPr lang="en-US" b="1" dirty="0" smtClean="0">
                <a:solidFill>
                  <a:schemeClr val="tx2"/>
                </a:solidFill>
                <a:effectLst>
                  <a:outerShdw blurRad="38100" dist="38100" dir="2700000" algn="tl">
                    <a:srgbClr val="000000"/>
                  </a:outerShdw>
                </a:effectLst>
                <a:latin typeface="Edwardian Script ITC" pitchFamily="66" charset="0"/>
              </a:rPr>
              <a:t/>
            </a:r>
            <a:br>
              <a:rPr lang="en-US" b="1" dirty="0" smtClean="0">
                <a:solidFill>
                  <a:schemeClr val="tx2"/>
                </a:solidFill>
                <a:effectLst>
                  <a:outerShdw blurRad="38100" dist="38100" dir="2700000" algn="tl">
                    <a:srgbClr val="000000"/>
                  </a:outerShdw>
                </a:effectLst>
                <a:latin typeface="Edwardian Script ITC" pitchFamily="66" charset="0"/>
              </a:rPr>
            </a:br>
            <a:r>
              <a:rPr lang="en-US" sz="8900" b="1" dirty="0" smtClean="0">
                <a:solidFill>
                  <a:srgbClr val="FFC000"/>
                </a:solidFill>
                <a:effectLst>
                  <a:outerShdw blurRad="38100" dist="38100" dir="2700000" algn="tl">
                    <a:srgbClr val="000000"/>
                  </a:outerShdw>
                </a:effectLst>
                <a:latin typeface="Edwardian Script ITC" pitchFamily="66" charset="0"/>
              </a:rPr>
              <a:t>In the Name of God</a:t>
            </a:r>
            <a:r>
              <a:rPr lang="en-US" b="1" dirty="0" smtClean="0">
                <a:solidFill>
                  <a:schemeClr val="tx2"/>
                </a:solidFill>
                <a:effectLst>
                  <a:outerShdw blurRad="38100" dist="38100" dir="2700000" algn="tl">
                    <a:srgbClr val="000000"/>
                  </a:outerShdw>
                </a:effectLst>
                <a:latin typeface="Edwardian Script ITC" pitchFamily="66" charset="0"/>
              </a:rPr>
              <a:t/>
            </a:r>
            <a:br>
              <a:rPr lang="en-US" b="1" dirty="0" smtClean="0">
                <a:solidFill>
                  <a:schemeClr val="tx2"/>
                </a:solidFill>
                <a:effectLst>
                  <a:outerShdw blurRad="38100" dist="38100" dir="2700000" algn="tl">
                    <a:srgbClr val="000000"/>
                  </a:outerShdw>
                </a:effectLst>
                <a:latin typeface="Edwardian Script ITC" pitchFamily="66" charset="0"/>
              </a:rPr>
            </a:br>
            <a:r>
              <a:rPr lang="en-US" b="1" dirty="0" smtClean="0"/>
              <a:t>Metabolic Syndrome and Obesity in Children and Adolescents &amp; Evaluation of Homeostasis Model Assessments </a:t>
            </a:r>
            <a:endParaRPr lang="en-US" dirty="0"/>
          </a:p>
        </p:txBody>
      </p:sp>
      <p:sp>
        <p:nvSpPr>
          <p:cNvPr id="3" name="Subtitle 2"/>
          <p:cNvSpPr>
            <a:spLocks noGrp="1"/>
          </p:cNvSpPr>
          <p:nvPr>
            <p:ph type="subTitle" idx="1"/>
          </p:nvPr>
        </p:nvSpPr>
        <p:spPr>
          <a:xfrm>
            <a:off x="0" y="3886200"/>
            <a:ext cx="9144000" cy="2971800"/>
          </a:xfrm>
        </p:spPr>
        <p:txBody>
          <a:bodyPr>
            <a:normAutofit/>
          </a:bodyPr>
          <a:lstStyle/>
          <a:p>
            <a:pPr lvl="0" fontAlgn="base">
              <a:spcAft>
                <a:spcPct val="0"/>
              </a:spcAft>
              <a:buClr>
                <a:srgbClr val="FFCC00"/>
              </a:buClr>
              <a:buSzPct val="120000"/>
              <a:defRPr/>
            </a:pPr>
            <a:r>
              <a:rPr lang="en-US" sz="3600" kern="0" dirty="0">
                <a:solidFill>
                  <a:schemeClr val="tx1"/>
                </a:solidFill>
                <a:effectLst>
                  <a:outerShdw blurRad="38100" dist="38100" dir="2700000" algn="tl">
                    <a:srgbClr val="000000"/>
                  </a:outerShdw>
                </a:effectLst>
                <a:latin typeface="Tahoma"/>
                <a:cs typeface="Arial"/>
              </a:rPr>
              <a:t>Maryam Razzaghy Azar, MD</a:t>
            </a:r>
          </a:p>
          <a:p>
            <a:pPr lvl="0" fontAlgn="base">
              <a:spcAft>
                <a:spcPct val="0"/>
              </a:spcAft>
              <a:buClr>
                <a:srgbClr val="FFCC00"/>
              </a:buClr>
              <a:buSzPct val="120000"/>
              <a:defRPr/>
            </a:pPr>
            <a:r>
              <a:rPr lang="en-US" sz="3600" kern="0" dirty="0">
                <a:solidFill>
                  <a:schemeClr val="tx1"/>
                </a:solidFill>
                <a:effectLst>
                  <a:outerShdw blurRad="38100" dist="38100" dir="2700000" algn="tl">
                    <a:srgbClr val="000000"/>
                  </a:outerShdw>
                </a:effectLst>
                <a:latin typeface="Tahoma"/>
                <a:cs typeface="Arial"/>
              </a:rPr>
              <a:t>Professor </a:t>
            </a:r>
            <a:r>
              <a:rPr lang="en-US" sz="3600" kern="0" dirty="0" smtClean="0">
                <a:solidFill>
                  <a:schemeClr val="tx1"/>
                </a:solidFill>
                <a:effectLst>
                  <a:outerShdw blurRad="38100" dist="38100" dir="2700000" algn="tl">
                    <a:srgbClr val="000000"/>
                  </a:outerShdw>
                </a:effectLst>
                <a:latin typeface="Tahoma"/>
                <a:cs typeface="Arial"/>
              </a:rPr>
              <a:t>of Pediatric </a:t>
            </a:r>
            <a:r>
              <a:rPr lang="en-US" sz="3600" kern="0" dirty="0">
                <a:solidFill>
                  <a:schemeClr val="tx1"/>
                </a:solidFill>
                <a:effectLst>
                  <a:outerShdw blurRad="38100" dist="38100" dir="2700000" algn="tl">
                    <a:srgbClr val="000000"/>
                  </a:outerShdw>
                </a:effectLst>
                <a:latin typeface="Tahoma"/>
                <a:cs typeface="Arial"/>
              </a:rPr>
              <a:t>Endocrinology &amp; </a:t>
            </a:r>
            <a:r>
              <a:rPr lang="en-US" sz="3600" kern="0" dirty="0" smtClean="0">
                <a:solidFill>
                  <a:schemeClr val="tx1"/>
                </a:solidFill>
                <a:effectLst>
                  <a:outerShdw blurRad="38100" dist="38100" dir="2700000" algn="tl">
                    <a:srgbClr val="000000"/>
                  </a:outerShdw>
                </a:effectLst>
                <a:latin typeface="Tahoma"/>
                <a:cs typeface="Arial"/>
              </a:rPr>
              <a:t>Metabolism, IUMS </a:t>
            </a:r>
            <a:endParaRPr lang="en-US" sz="3600" kern="0" dirty="0">
              <a:solidFill>
                <a:schemeClr val="tx1"/>
              </a:solidFill>
              <a:effectLst>
                <a:outerShdw blurRad="38100" dist="38100" dir="2700000" algn="tl">
                  <a:srgbClr val="000000"/>
                </a:outerShdw>
              </a:effectLst>
              <a:latin typeface="Tahoma"/>
              <a:cs typeface="Arial"/>
            </a:endParaRPr>
          </a:p>
          <a:p>
            <a:pPr lvl="0" fontAlgn="base">
              <a:spcAft>
                <a:spcPct val="0"/>
              </a:spcAft>
              <a:buClr>
                <a:srgbClr val="FFCC00"/>
              </a:buClr>
              <a:buSzPct val="120000"/>
              <a:defRPr/>
            </a:pPr>
            <a:r>
              <a:rPr lang="en-US" sz="3600" kern="0" dirty="0" smtClean="0">
                <a:solidFill>
                  <a:schemeClr val="tx1"/>
                </a:solidFill>
                <a:effectLst>
                  <a:outerShdw blurRad="38100" dist="38100" dir="2700000" algn="tl">
                    <a:srgbClr val="000000"/>
                  </a:outerShdw>
                </a:effectLst>
                <a:latin typeface="Tahoma"/>
                <a:cs typeface="Arial"/>
              </a:rPr>
              <a:t>Metabolic Disorder Research Center, EMRI,TUMS</a:t>
            </a:r>
            <a:endParaRPr lang="en-US" sz="3600" kern="0" dirty="0">
              <a:solidFill>
                <a:schemeClr val="tx1"/>
              </a:solidFill>
              <a:effectLst>
                <a:outerShdw blurRad="38100" dist="38100" dir="2700000" algn="tl">
                  <a:srgbClr val="000000"/>
                </a:outerShdw>
              </a:effectLst>
              <a:latin typeface="Tahoma"/>
              <a:cs typeface="Arial"/>
            </a:endParaRPr>
          </a:p>
          <a:p>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pe_2_diabetes_s1_ice_cream_cone.jpg"/>
          <p:cNvPicPr>
            <a:picLocks noChangeAspect="1"/>
          </p:cNvPicPr>
          <p:nvPr/>
        </p:nvPicPr>
        <p:blipFill>
          <a:blip r:embed="rId2" cstate="print"/>
          <a:stretch>
            <a:fillRect/>
          </a:stretch>
        </p:blipFill>
        <p:spPr>
          <a:xfrm>
            <a:off x="0" y="0"/>
            <a:ext cx="9179089" cy="6237312"/>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ChangeArrowheads="1"/>
          </p:cNvSpPr>
          <p:nvPr>
            <p:ph type="title"/>
          </p:nvPr>
        </p:nvSpPr>
        <p:spPr>
          <a:xfrm>
            <a:off x="-215900" y="46038"/>
            <a:ext cx="9548813" cy="822325"/>
          </a:xfrm>
        </p:spPr>
        <p:txBody>
          <a:bodyPr/>
          <a:lstStyle/>
          <a:p>
            <a:r>
              <a:rPr lang="en-AU" sz="2400">
                <a:solidFill>
                  <a:schemeClr val="tx1"/>
                </a:solidFill>
                <a:effectLst/>
              </a:rPr>
              <a:t>Obesity: time watching TV overwhelms leisure activity in Australia</a:t>
            </a:r>
            <a:endParaRPr lang="en-US" sz="2400">
              <a:solidFill>
                <a:schemeClr val="tx1"/>
              </a:solidFill>
              <a:effectLst/>
            </a:endParaRPr>
          </a:p>
        </p:txBody>
      </p:sp>
      <p:graphicFrame>
        <p:nvGraphicFramePr>
          <p:cNvPr id="1373187" name="Object 3"/>
          <p:cNvGraphicFramePr>
            <a:graphicFrameLocks noChangeAspect="1"/>
          </p:cNvGraphicFramePr>
          <p:nvPr/>
        </p:nvGraphicFramePr>
        <p:xfrm>
          <a:off x="1755775" y="762000"/>
          <a:ext cx="6778625" cy="4441825"/>
        </p:xfrm>
        <a:graphic>
          <a:graphicData uri="http://schemas.openxmlformats.org/presentationml/2006/ole">
            <mc:AlternateContent xmlns:mc="http://schemas.openxmlformats.org/markup-compatibility/2006">
              <mc:Choice xmlns:v="urn:schemas-microsoft-com:vml" Requires="v">
                <p:oleObj spid="_x0000_s4116" name="Worksheet" r:id="rId3" imgW="5250600" imgH="3346560" progId="Excel.Sheet.8">
                  <p:embed/>
                </p:oleObj>
              </mc:Choice>
              <mc:Fallback>
                <p:oleObj name="Worksheet" r:id="rId3" imgW="5250600" imgH="334656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l="12500" b="21228"/>
                      <a:stretch>
                        <a:fillRect/>
                      </a:stretch>
                    </p:blipFill>
                    <p:spPr bwMode="auto">
                      <a:xfrm>
                        <a:off x="1755775" y="762000"/>
                        <a:ext cx="6778625" cy="444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73188" name="Text Box 4"/>
          <p:cNvSpPr txBox="1">
            <a:spLocks noChangeArrowheads="1"/>
          </p:cNvSpPr>
          <p:nvPr/>
        </p:nvSpPr>
        <p:spPr bwMode="auto">
          <a:xfrm>
            <a:off x="1706563" y="6311900"/>
            <a:ext cx="6646862" cy="366713"/>
          </a:xfrm>
          <a:prstGeom prst="rect">
            <a:avLst/>
          </a:prstGeom>
          <a:noFill/>
          <a:ln w="9525">
            <a:noFill/>
            <a:miter lim="800000"/>
            <a:headEnd/>
            <a:tailEnd/>
          </a:ln>
          <a:effectLst/>
        </p:spPr>
        <p:txBody>
          <a:bodyPr>
            <a:spAutoFit/>
          </a:bodyPr>
          <a:lstStyle/>
          <a:p>
            <a:pPr fontAlgn="base">
              <a:spcBef>
                <a:spcPct val="50000"/>
              </a:spcBef>
              <a:spcAft>
                <a:spcPct val="0"/>
              </a:spcAft>
            </a:pPr>
            <a:r>
              <a:rPr lang="en-GB" b="1" smtClean="0">
                <a:solidFill>
                  <a:srgbClr val="FFFFFF"/>
                </a:solidFill>
                <a:effectLst>
                  <a:outerShdw blurRad="38100" dist="38100" dir="2700000" algn="tl">
                    <a:srgbClr val="000000"/>
                  </a:outerShdw>
                </a:effectLst>
              </a:rPr>
              <a:t>Adapted from Salmon, Bauman et al  IJO 2000;</a:t>
            </a:r>
            <a:r>
              <a:rPr lang="en-GB" smtClean="0">
                <a:solidFill>
                  <a:srgbClr val="FFFFFF"/>
                </a:solidFill>
              </a:rPr>
              <a:t> </a:t>
            </a:r>
            <a:r>
              <a:rPr lang="en-US" b="1" smtClean="0">
                <a:solidFill>
                  <a:srgbClr val="FFFFFF"/>
                </a:solidFill>
                <a:effectLst>
                  <a:outerShdw blurRad="38100" dist="38100" dir="2700000" algn="tl">
                    <a:srgbClr val="000000"/>
                  </a:outerShdw>
                </a:effectLst>
              </a:rPr>
              <a:t>24:600-606</a:t>
            </a:r>
            <a:r>
              <a:rPr lang="en-GB" smtClean="0">
                <a:solidFill>
                  <a:srgbClr val="FFFFFF"/>
                </a:solidFill>
              </a:rPr>
              <a:t> </a:t>
            </a:r>
            <a:endParaRPr lang="en-US" smtClean="0">
              <a:solidFill>
                <a:srgbClr val="FFFFFF"/>
              </a:solidFill>
            </a:endParaRPr>
          </a:p>
        </p:txBody>
      </p:sp>
      <p:sp>
        <p:nvSpPr>
          <p:cNvPr id="1373189" name="Text Box 5"/>
          <p:cNvSpPr txBox="1">
            <a:spLocks noChangeArrowheads="1"/>
          </p:cNvSpPr>
          <p:nvPr/>
        </p:nvSpPr>
        <p:spPr bwMode="auto">
          <a:xfrm>
            <a:off x="7073900" y="2433638"/>
            <a:ext cx="914400" cy="701675"/>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sz="2000" b="1" smtClean="0">
                <a:solidFill>
                  <a:srgbClr val="800080"/>
                </a:solidFill>
              </a:rPr>
              <a:t>TV time</a:t>
            </a:r>
            <a:endParaRPr lang="en-US" sz="2000" b="1" smtClean="0">
              <a:solidFill>
                <a:srgbClr val="800080"/>
              </a:solidFill>
            </a:endParaRPr>
          </a:p>
        </p:txBody>
      </p:sp>
      <p:sp>
        <p:nvSpPr>
          <p:cNvPr id="1373190" name="Freeform 6"/>
          <p:cNvSpPr>
            <a:spLocks/>
          </p:cNvSpPr>
          <p:nvPr/>
        </p:nvSpPr>
        <p:spPr bwMode="auto">
          <a:xfrm>
            <a:off x="1855788" y="3160713"/>
            <a:ext cx="3994150" cy="563562"/>
          </a:xfrm>
          <a:custGeom>
            <a:avLst/>
            <a:gdLst/>
            <a:ahLst/>
            <a:cxnLst>
              <a:cxn ang="0">
                <a:pos x="0" y="355"/>
              </a:cxn>
              <a:cxn ang="0">
                <a:pos x="169" y="355"/>
              </a:cxn>
              <a:cxn ang="0">
                <a:pos x="932" y="321"/>
              </a:cxn>
              <a:cxn ang="0">
                <a:pos x="1042" y="321"/>
              </a:cxn>
              <a:cxn ang="0">
                <a:pos x="1753" y="279"/>
              </a:cxn>
              <a:cxn ang="0">
                <a:pos x="2516" y="0"/>
              </a:cxn>
            </a:cxnLst>
            <a:rect l="0" t="0" r="r" b="b"/>
            <a:pathLst>
              <a:path w="2516" h="355">
                <a:moveTo>
                  <a:pt x="0" y="355"/>
                </a:moveTo>
                <a:lnTo>
                  <a:pt x="169" y="355"/>
                </a:lnTo>
                <a:lnTo>
                  <a:pt x="932" y="321"/>
                </a:lnTo>
                <a:lnTo>
                  <a:pt x="1042" y="321"/>
                </a:lnTo>
                <a:lnTo>
                  <a:pt x="1753" y="279"/>
                </a:lnTo>
                <a:lnTo>
                  <a:pt x="2516" y="0"/>
                </a:lnTo>
              </a:path>
            </a:pathLst>
          </a:custGeom>
          <a:noFill/>
          <a:ln w="38100" cmpd="sng">
            <a:solidFill>
              <a:srgbClr val="66CCFF"/>
            </a:solidFill>
            <a:round/>
            <a:headEnd/>
            <a:tailEnd type="triangle" w="med" len="med"/>
          </a:ln>
          <a:effectLst/>
        </p:spPr>
        <p:txBody>
          <a:bodyPr/>
          <a:lstStyle/>
          <a:p>
            <a:pPr algn="ctr" fontAlgn="base">
              <a:spcBef>
                <a:spcPct val="0"/>
              </a:spcBef>
              <a:spcAft>
                <a:spcPct val="0"/>
              </a:spcAft>
            </a:pPr>
            <a:endParaRPr lang="en-US" smtClean="0">
              <a:solidFill>
                <a:srgbClr val="FFFFFF"/>
              </a:solidFill>
            </a:endParaRPr>
          </a:p>
        </p:txBody>
      </p:sp>
      <p:sp>
        <p:nvSpPr>
          <p:cNvPr id="1373191" name="Freeform 7"/>
          <p:cNvSpPr>
            <a:spLocks/>
          </p:cNvSpPr>
          <p:nvPr/>
        </p:nvSpPr>
        <p:spPr bwMode="auto">
          <a:xfrm>
            <a:off x="1982788" y="1762125"/>
            <a:ext cx="847725" cy="1924050"/>
          </a:xfrm>
          <a:custGeom>
            <a:avLst/>
            <a:gdLst/>
            <a:ahLst/>
            <a:cxnLst>
              <a:cxn ang="0">
                <a:pos x="0" y="1212"/>
              </a:cxn>
              <a:cxn ang="0">
                <a:pos x="129" y="1100"/>
              </a:cxn>
              <a:cxn ang="0">
                <a:pos x="454" y="0"/>
              </a:cxn>
              <a:cxn ang="0">
                <a:pos x="534" y="1"/>
              </a:cxn>
            </a:cxnLst>
            <a:rect l="0" t="0" r="r" b="b"/>
            <a:pathLst>
              <a:path w="534" h="1212">
                <a:moveTo>
                  <a:pt x="0" y="1212"/>
                </a:moveTo>
                <a:lnTo>
                  <a:pt x="129" y="1100"/>
                </a:lnTo>
                <a:lnTo>
                  <a:pt x="454" y="0"/>
                </a:lnTo>
                <a:lnTo>
                  <a:pt x="534" y="1"/>
                </a:lnTo>
              </a:path>
            </a:pathLst>
          </a:custGeom>
          <a:noFill/>
          <a:ln w="38100" cap="flat" cmpd="sng">
            <a:solidFill>
              <a:srgbClr val="FF0000"/>
            </a:solidFill>
            <a:prstDash val="solid"/>
            <a:round/>
            <a:headEnd type="none" w="med" len="med"/>
            <a:tailEnd type="triangle" w="med" len="med"/>
          </a:ln>
          <a:effectLst/>
        </p:spPr>
        <p:txBody>
          <a:bodyPr/>
          <a:lstStyle/>
          <a:p>
            <a:pPr algn="ctr" fontAlgn="base">
              <a:spcBef>
                <a:spcPct val="0"/>
              </a:spcBef>
              <a:spcAft>
                <a:spcPct val="0"/>
              </a:spcAft>
            </a:pPr>
            <a:endParaRPr lang="en-US" smtClean="0">
              <a:solidFill>
                <a:srgbClr val="FFFFFF"/>
              </a:solidFill>
            </a:endParaRPr>
          </a:p>
        </p:txBody>
      </p:sp>
      <p:sp>
        <p:nvSpPr>
          <p:cNvPr id="1373192" name="Text Box 8"/>
          <p:cNvSpPr txBox="1">
            <a:spLocks noChangeArrowheads="1"/>
          </p:cNvSpPr>
          <p:nvPr/>
        </p:nvSpPr>
        <p:spPr bwMode="auto">
          <a:xfrm>
            <a:off x="1762125" y="1401763"/>
            <a:ext cx="2663825" cy="366712"/>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b="1" smtClean="0">
                <a:solidFill>
                  <a:srgbClr val="FF0000"/>
                </a:solidFill>
              </a:rPr>
              <a:t>Increasing TV time</a:t>
            </a:r>
            <a:endParaRPr lang="en-US" b="1" smtClean="0">
              <a:solidFill>
                <a:srgbClr val="FF0000"/>
              </a:solidFill>
            </a:endParaRPr>
          </a:p>
        </p:txBody>
      </p:sp>
      <p:sp>
        <p:nvSpPr>
          <p:cNvPr id="1373193" name="Freeform 9"/>
          <p:cNvSpPr>
            <a:spLocks/>
          </p:cNvSpPr>
          <p:nvPr/>
        </p:nvSpPr>
        <p:spPr bwMode="auto">
          <a:xfrm>
            <a:off x="4318000" y="2044700"/>
            <a:ext cx="887413" cy="1558925"/>
          </a:xfrm>
          <a:custGeom>
            <a:avLst/>
            <a:gdLst/>
            <a:ahLst/>
            <a:cxnLst>
              <a:cxn ang="0">
                <a:pos x="559" y="0"/>
              </a:cxn>
              <a:cxn ang="0">
                <a:pos x="135" y="533"/>
              </a:cxn>
              <a:cxn ang="0">
                <a:pos x="67" y="686"/>
              </a:cxn>
              <a:cxn ang="0">
                <a:pos x="0" y="982"/>
              </a:cxn>
            </a:cxnLst>
            <a:rect l="0" t="0" r="r" b="b"/>
            <a:pathLst>
              <a:path w="559" h="982">
                <a:moveTo>
                  <a:pt x="559" y="0"/>
                </a:moveTo>
                <a:lnTo>
                  <a:pt x="135" y="533"/>
                </a:lnTo>
                <a:lnTo>
                  <a:pt x="67" y="686"/>
                </a:lnTo>
                <a:lnTo>
                  <a:pt x="0" y="982"/>
                </a:lnTo>
              </a:path>
            </a:pathLst>
          </a:custGeom>
          <a:noFill/>
          <a:ln w="38100" cap="flat" cmpd="sng">
            <a:solidFill>
              <a:srgbClr val="66CCFF"/>
            </a:solidFill>
            <a:prstDash val="solid"/>
            <a:round/>
            <a:headEnd type="none" w="med" len="med"/>
            <a:tailEnd type="triangle" w="med" len="med"/>
          </a:ln>
          <a:effectLst/>
        </p:spPr>
        <p:txBody>
          <a:bodyPr/>
          <a:lstStyle/>
          <a:p>
            <a:pPr algn="ctr" fontAlgn="base">
              <a:spcBef>
                <a:spcPct val="0"/>
              </a:spcBef>
              <a:spcAft>
                <a:spcPct val="0"/>
              </a:spcAft>
            </a:pPr>
            <a:endParaRPr lang="en-US" smtClean="0">
              <a:solidFill>
                <a:srgbClr val="FFFFFF"/>
              </a:solidFill>
            </a:endParaRPr>
          </a:p>
        </p:txBody>
      </p:sp>
      <p:sp>
        <p:nvSpPr>
          <p:cNvPr id="1373194" name="Text Box 10"/>
          <p:cNvSpPr txBox="1">
            <a:spLocks noChangeArrowheads="1"/>
          </p:cNvSpPr>
          <p:nvPr/>
        </p:nvSpPr>
        <p:spPr bwMode="auto">
          <a:xfrm>
            <a:off x="4678363" y="1371600"/>
            <a:ext cx="2071687" cy="641350"/>
          </a:xfrm>
          <a:prstGeom prst="rect">
            <a:avLst/>
          </a:prstGeom>
          <a:solidFill>
            <a:schemeClr val="tx1"/>
          </a:solidFill>
          <a:ln w="9525" algn="ctr">
            <a:noFill/>
            <a:miter lim="800000"/>
            <a:headEnd/>
            <a:tailEnd/>
          </a:ln>
          <a:effectLst/>
        </p:spPr>
        <p:txBody>
          <a:bodyPr>
            <a:spAutoFit/>
          </a:bodyPr>
          <a:lstStyle/>
          <a:p>
            <a:pPr algn="ctr" fontAlgn="base">
              <a:spcBef>
                <a:spcPct val="50000"/>
              </a:spcBef>
              <a:spcAft>
                <a:spcPct val="0"/>
              </a:spcAft>
            </a:pPr>
            <a:r>
              <a:rPr lang="en-GB" b="1" smtClean="0">
                <a:solidFill>
                  <a:srgbClr val="0066FF"/>
                </a:solidFill>
              </a:rPr>
              <a:t>Leisure time sport &amp; activity</a:t>
            </a:r>
            <a:endParaRPr lang="en-US" b="1" smtClean="0">
              <a:solidFill>
                <a:srgbClr val="0066FF"/>
              </a:solidFill>
            </a:endParaRPr>
          </a:p>
        </p:txBody>
      </p:sp>
      <p:sp>
        <p:nvSpPr>
          <p:cNvPr id="1373195" name="Text Box 11"/>
          <p:cNvSpPr txBox="1">
            <a:spLocks noChangeArrowheads="1"/>
          </p:cNvSpPr>
          <p:nvPr/>
        </p:nvSpPr>
        <p:spPr bwMode="auto">
          <a:xfrm>
            <a:off x="-60325" y="2189163"/>
            <a:ext cx="1492250" cy="1311275"/>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sz="2000" b="1" smtClean="0">
                <a:solidFill>
                  <a:srgbClr val="FFFFFF"/>
                </a:solidFill>
              </a:rPr>
              <a:t>Average BMI for each group</a:t>
            </a:r>
            <a:endParaRPr lang="en-US" sz="2000" b="1" smtClean="0">
              <a:solidFill>
                <a:srgbClr val="FFFFFF"/>
              </a:solidFill>
            </a:endParaRPr>
          </a:p>
        </p:txBody>
      </p:sp>
      <p:sp>
        <p:nvSpPr>
          <p:cNvPr id="1373196" name="Text Box 12"/>
          <p:cNvSpPr txBox="1">
            <a:spLocks noChangeArrowheads="1"/>
          </p:cNvSpPr>
          <p:nvPr/>
        </p:nvSpPr>
        <p:spPr bwMode="auto">
          <a:xfrm>
            <a:off x="1296988" y="1039813"/>
            <a:ext cx="511175" cy="366712"/>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b="1" smtClean="0">
                <a:solidFill>
                  <a:srgbClr val="FFFFFF"/>
                </a:solidFill>
              </a:rPr>
              <a:t>28</a:t>
            </a:r>
            <a:endParaRPr lang="en-US" b="1" smtClean="0">
              <a:solidFill>
                <a:srgbClr val="FFFFFF"/>
              </a:solidFill>
            </a:endParaRPr>
          </a:p>
        </p:txBody>
      </p:sp>
      <p:sp>
        <p:nvSpPr>
          <p:cNvPr id="1373197" name="Text Box 13"/>
          <p:cNvSpPr txBox="1">
            <a:spLocks noChangeArrowheads="1"/>
          </p:cNvSpPr>
          <p:nvPr/>
        </p:nvSpPr>
        <p:spPr bwMode="auto">
          <a:xfrm>
            <a:off x="1284288" y="1573213"/>
            <a:ext cx="511175" cy="366712"/>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b="1" smtClean="0">
                <a:solidFill>
                  <a:srgbClr val="FFFFFF"/>
                </a:solidFill>
              </a:rPr>
              <a:t>27</a:t>
            </a:r>
            <a:endParaRPr lang="en-US" b="1" smtClean="0">
              <a:solidFill>
                <a:srgbClr val="FFFFFF"/>
              </a:solidFill>
            </a:endParaRPr>
          </a:p>
        </p:txBody>
      </p:sp>
      <p:sp>
        <p:nvSpPr>
          <p:cNvPr id="1373198" name="Text Box 14"/>
          <p:cNvSpPr txBox="1">
            <a:spLocks noChangeArrowheads="1"/>
          </p:cNvSpPr>
          <p:nvPr/>
        </p:nvSpPr>
        <p:spPr bwMode="auto">
          <a:xfrm>
            <a:off x="1271588" y="2170113"/>
            <a:ext cx="511175" cy="366712"/>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b="1" smtClean="0">
                <a:solidFill>
                  <a:srgbClr val="FFFFFF"/>
                </a:solidFill>
              </a:rPr>
              <a:t>26</a:t>
            </a:r>
            <a:endParaRPr lang="en-US" b="1" smtClean="0">
              <a:solidFill>
                <a:srgbClr val="FFFFFF"/>
              </a:solidFill>
            </a:endParaRPr>
          </a:p>
        </p:txBody>
      </p:sp>
      <p:sp>
        <p:nvSpPr>
          <p:cNvPr id="1373199" name="Text Box 15"/>
          <p:cNvSpPr txBox="1">
            <a:spLocks noChangeArrowheads="1"/>
          </p:cNvSpPr>
          <p:nvPr/>
        </p:nvSpPr>
        <p:spPr bwMode="auto">
          <a:xfrm>
            <a:off x="1271588" y="2703513"/>
            <a:ext cx="511175" cy="366712"/>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b="1" smtClean="0">
                <a:solidFill>
                  <a:srgbClr val="FFFFFF"/>
                </a:solidFill>
              </a:rPr>
              <a:t>25</a:t>
            </a:r>
            <a:endParaRPr lang="en-US" b="1" smtClean="0">
              <a:solidFill>
                <a:srgbClr val="FFFFFF"/>
              </a:solidFill>
            </a:endParaRPr>
          </a:p>
        </p:txBody>
      </p:sp>
      <p:sp>
        <p:nvSpPr>
          <p:cNvPr id="1373200" name="Text Box 16"/>
          <p:cNvSpPr txBox="1">
            <a:spLocks noChangeArrowheads="1"/>
          </p:cNvSpPr>
          <p:nvPr/>
        </p:nvSpPr>
        <p:spPr bwMode="auto">
          <a:xfrm>
            <a:off x="1258888" y="3262313"/>
            <a:ext cx="511175" cy="366712"/>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b="1" smtClean="0">
                <a:solidFill>
                  <a:srgbClr val="FFFFFF"/>
                </a:solidFill>
              </a:rPr>
              <a:t>24</a:t>
            </a:r>
            <a:endParaRPr lang="en-US" b="1" smtClean="0">
              <a:solidFill>
                <a:srgbClr val="FFFFFF"/>
              </a:solidFill>
            </a:endParaRPr>
          </a:p>
        </p:txBody>
      </p:sp>
      <p:sp>
        <p:nvSpPr>
          <p:cNvPr id="1373201" name="Text Box 17"/>
          <p:cNvSpPr txBox="1">
            <a:spLocks noChangeArrowheads="1"/>
          </p:cNvSpPr>
          <p:nvPr/>
        </p:nvSpPr>
        <p:spPr bwMode="auto">
          <a:xfrm>
            <a:off x="1246188" y="3744913"/>
            <a:ext cx="511175" cy="366712"/>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b="1" smtClean="0">
                <a:solidFill>
                  <a:srgbClr val="FFFFFF"/>
                </a:solidFill>
              </a:rPr>
              <a:t>23</a:t>
            </a:r>
            <a:endParaRPr lang="en-US" b="1" smtClean="0">
              <a:solidFill>
                <a:srgbClr val="FFFFFF"/>
              </a:solidFill>
            </a:endParaRPr>
          </a:p>
        </p:txBody>
      </p:sp>
      <p:sp>
        <p:nvSpPr>
          <p:cNvPr id="1373202" name="Text Box 18"/>
          <p:cNvSpPr txBox="1">
            <a:spLocks noChangeArrowheads="1"/>
          </p:cNvSpPr>
          <p:nvPr/>
        </p:nvSpPr>
        <p:spPr bwMode="auto">
          <a:xfrm>
            <a:off x="1246188" y="4316413"/>
            <a:ext cx="511175" cy="366712"/>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b="1" smtClean="0">
                <a:solidFill>
                  <a:srgbClr val="FFFFFF"/>
                </a:solidFill>
              </a:rPr>
              <a:t>22</a:t>
            </a:r>
            <a:endParaRPr lang="en-US" b="1" smtClean="0">
              <a:solidFill>
                <a:srgbClr val="FFFFFF"/>
              </a:solidFill>
            </a:endParaRPr>
          </a:p>
        </p:txBody>
      </p:sp>
      <p:sp>
        <p:nvSpPr>
          <p:cNvPr id="1373203" name="Text Box 19"/>
          <p:cNvSpPr txBox="1">
            <a:spLocks noChangeArrowheads="1"/>
          </p:cNvSpPr>
          <p:nvPr/>
        </p:nvSpPr>
        <p:spPr bwMode="auto">
          <a:xfrm>
            <a:off x="1258888" y="4887913"/>
            <a:ext cx="511175" cy="366712"/>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b="1" smtClean="0">
                <a:solidFill>
                  <a:srgbClr val="FFFFFF"/>
                </a:solidFill>
              </a:rPr>
              <a:t>21</a:t>
            </a:r>
            <a:endParaRPr lang="en-US" b="1" smtClean="0">
              <a:solidFill>
                <a:srgbClr val="FFFFFF"/>
              </a:solidFill>
            </a:endParaRPr>
          </a:p>
        </p:txBody>
      </p:sp>
      <p:sp>
        <p:nvSpPr>
          <p:cNvPr id="1373204" name="Text Box 20"/>
          <p:cNvSpPr txBox="1">
            <a:spLocks noChangeArrowheads="1"/>
          </p:cNvSpPr>
          <p:nvPr/>
        </p:nvSpPr>
        <p:spPr bwMode="auto">
          <a:xfrm>
            <a:off x="2219325" y="5661025"/>
            <a:ext cx="5041900" cy="366713"/>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b="1" smtClean="0">
                <a:solidFill>
                  <a:srgbClr val="FFFFFF"/>
                </a:solidFill>
              </a:rPr>
              <a:t>Total daily physical activity</a:t>
            </a:r>
            <a:endParaRPr lang="en-US" b="1" smtClean="0">
              <a:solidFill>
                <a:srgbClr val="FFFFFF"/>
              </a:solidFill>
            </a:endParaRPr>
          </a:p>
        </p:txBody>
      </p:sp>
      <p:sp>
        <p:nvSpPr>
          <p:cNvPr id="1373205" name="Text Box 21"/>
          <p:cNvSpPr txBox="1">
            <a:spLocks noChangeArrowheads="1"/>
          </p:cNvSpPr>
          <p:nvPr/>
        </p:nvSpPr>
        <p:spPr bwMode="auto">
          <a:xfrm>
            <a:off x="1949450" y="5270500"/>
            <a:ext cx="901700" cy="366713"/>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b="1" smtClean="0">
                <a:solidFill>
                  <a:srgbClr val="FFFFFF"/>
                </a:solidFill>
              </a:rPr>
              <a:t>High</a:t>
            </a:r>
            <a:endParaRPr lang="en-US" b="1" smtClean="0">
              <a:solidFill>
                <a:srgbClr val="FFFFFF"/>
              </a:solidFill>
            </a:endParaRPr>
          </a:p>
        </p:txBody>
      </p:sp>
      <p:sp>
        <p:nvSpPr>
          <p:cNvPr id="1373206" name="Text Box 22"/>
          <p:cNvSpPr txBox="1">
            <a:spLocks noChangeArrowheads="1"/>
          </p:cNvSpPr>
          <p:nvPr/>
        </p:nvSpPr>
        <p:spPr bwMode="auto">
          <a:xfrm>
            <a:off x="3033713" y="5283200"/>
            <a:ext cx="1441450" cy="366713"/>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b="1" smtClean="0">
                <a:solidFill>
                  <a:srgbClr val="FFFFFF"/>
                </a:solidFill>
              </a:rPr>
              <a:t>Moderate</a:t>
            </a:r>
            <a:endParaRPr lang="en-US" b="1" smtClean="0">
              <a:solidFill>
                <a:srgbClr val="FFFFFF"/>
              </a:solidFill>
            </a:endParaRPr>
          </a:p>
        </p:txBody>
      </p:sp>
      <p:sp>
        <p:nvSpPr>
          <p:cNvPr id="1373207" name="Text Box 23"/>
          <p:cNvSpPr txBox="1">
            <a:spLocks noChangeArrowheads="1"/>
          </p:cNvSpPr>
          <p:nvPr/>
        </p:nvSpPr>
        <p:spPr bwMode="auto">
          <a:xfrm>
            <a:off x="4733925" y="5297488"/>
            <a:ext cx="671513" cy="366712"/>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b="1" smtClean="0">
                <a:solidFill>
                  <a:srgbClr val="FFFFFF"/>
                </a:solidFill>
              </a:rPr>
              <a:t>Low</a:t>
            </a:r>
            <a:endParaRPr lang="en-US" b="1" smtClean="0">
              <a:solidFill>
                <a:srgbClr val="FFFFFF"/>
              </a:solidFill>
            </a:endParaRPr>
          </a:p>
        </p:txBody>
      </p:sp>
      <p:sp>
        <p:nvSpPr>
          <p:cNvPr id="1373208" name="Text Box 24"/>
          <p:cNvSpPr txBox="1">
            <a:spLocks noChangeArrowheads="1"/>
          </p:cNvSpPr>
          <p:nvPr/>
        </p:nvSpPr>
        <p:spPr bwMode="auto">
          <a:xfrm>
            <a:off x="5522913" y="5286375"/>
            <a:ext cx="1492250" cy="366713"/>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n-GB" b="1" smtClean="0">
                <a:solidFill>
                  <a:srgbClr val="FFFFFF"/>
                </a:solidFill>
              </a:rPr>
              <a:t>Inactive</a:t>
            </a:r>
            <a:endParaRPr lang="en-US" b="1" smtClean="0">
              <a:solidFill>
                <a:srgbClr val="FFFFFF"/>
              </a:solidFill>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288" y="260350"/>
            <a:ext cx="8229600" cy="1143000"/>
          </a:xfrm>
          <a:noFill/>
          <a:ln w="57150">
            <a:solidFill>
              <a:srgbClr val="CC3300"/>
            </a:solidFill>
          </a:ln>
          <a:effectLst>
            <a:prstShdw prst="shdw18" dist="17961" dir="13500000">
              <a:srgbClr val="CC3300">
                <a:gamma/>
                <a:shade val="60000"/>
                <a:invGamma/>
              </a:srgbClr>
            </a:prstShdw>
          </a:effectLst>
        </p:spPr>
        <p:txBody>
          <a:bodyPr/>
          <a:lstStyle/>
          <a:p>
            <a:r>
              <a:rPr lang="en-US" b="1" i="1">
                <a:solidFill>
                  <a:srgbClr val="FF0000"/>
                </a:solidFill>
                <a:effectLst>
                  <a:outerShdw blurRad="38100" dist="38100" dir="2700000" algn="tl">
                    <a:srgbClr val="000000"/>
                  </a:outerShdw>
                </a:effectLst>
              </a:rPr>
              <a:t>Definition</a:t>
            </a:r>
          </a:p>
        </p:txBody>
      </p:sp>
      <p:sp>
        <p:nvSpPr>
          <p:cNvPr id="38915" name="Rectangle 3"/>
          <p:cNvSpPr>
            <a:spLocks noGrp="1" noChangeArrowheads="1"/>
          </p:cNvSpPr>
          <p:nvPr>
            <p:ph type="body" idx="1"/>
          </p:nvPr>
        </p:nvSpPr>
        <p:spPr>
          <a:ln>
            <a:solidFill>
              <a:srgbClr val="FF3300"/>
            </a:solidFill>
          </a:ln>
        </p:spPr>
        <p:txBody>
          <a:bodyPr/>
          <a:lstStyle/>
          <a:p>
            <a:r>
              <a:rPr lang="en-US"/>
              <a:t>Obesity is a chronic disease in the same sense as </a:t>
            </a:r>
            <a:r>
              <a:rPr lang="en-US" sz="2800"/>
              <a:t>hypertension and atherosclerosis. </a:t>
            </a:r>
          </a:p>
          <a:p>
            <a:pPr>
              <a:buFontTx/>
              <a:buNone/>
            </a:pPr>
            <a:endParaRPr lang="en-US" sz="2800"/>
          </a:p>
          <a:p>
            <a:pPr lvl="1" algn="ctr">
              <a:buFontTx/>
              <a:buNone/>
            </a:pPr>
            <a:r>
              <a:rPr lang="en-US"/>
              <a:t>Obesity has been called, </a:t>
            </a:r>
          </a:p>
          <a:p>
            <a:pPr lvl="1" algn="ctr">
              <a:buFontTx/>
              <a:buNone/>
            </a:pPr>
            <a:r>
              <a:rPr lang="en-US"/>
              <a:t>"the disease of diseases" </a:t>
            </a:r>
          </a:p>
          <a:p>
            <a:pPr lvl="1">
              <a:buFontTx/>
              <a:buNone/>
            </a:pPr>
            <a:r>
              <a:rPr lang="en-US"/>
              <a:t>because of the diversity of complications it produces .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395288" y="476250"/>
            <a:ext cx="8229600" cy="5329238"/>
          </a:xfrm>
        </p:spPr>
        <p:txBody>
          <a:bodyPr/>
          <a:lstStyle/>
          <a:p>
            <a:pPr algn="ctr">
              <a:buFontTx/>
              <a:buNone/>
            </a:pPr>
            <a:r>
              <a:rPr lang="en-US" sz="2800" dirty="0">
                <a:solidFill>
                  <a:srgbClr val="FF3300"/>
                </a:solidFill>
              </a:rPr>
              <a:t>The</a:t>
            </a:r>
            <a:r>
              <a:rPr lang="en-US" sz="2800" dirty="0"/>
              <a:t> </a:t>
            </a:r>
            <a:r>
              <a:rPr lang="en-US" sz="2800" dirty="0">
                <a:solidFill>
                  <a:srgbClr val="FF0000"/>
                </a:solidFill>
              </a:rPr>
              <a:t>fat cell</a:t>
            </a:r>
            <a:r>
              <a:rPr lang="en-US" sz="2800" dirty="0"/>
              <a:t> </a:t>
            </a:r>
          </a:p>
          <a:p>
            <a:pPr algn="ctr">
              <a:buFontTx/>
              <a:buNone/>
            </a:pPr>
            <a:r>
              <a:rPr lang="en-US" sz="2800" dirty="0"/>
              <a:t>can be viewed as </a:t>
            </a:r>
          </a:p>
          <a:p>
            <a:pPr algn="ctr">
              <a:buFontTx/>
              <a:buNone/>
            </a:pPr>
            <a:r>
              <a:rPr lang="en-US" sz="2800" dirty="0">
                <a:solidFill>
                  <a:srgbClr val="3333FF"/>
                </a:solidFill>
              </a:rPr>
              <a:t>a type of endocrine cell</a:t>
            </a:r>
            <a:r>
              <a:rPr lang="en-US" sz="2800" dirty="0"/>
              <a:t>, </a:t>
            </a:r>
          </a:p>
          <a:p>
            <a:pPr algn="ctr">
              <a:buFontTx/>
              <a:buNone/>
            </a:pPr>
            <a:r>
              <a:rPr lang="en-US" sz="2800" dirty="0"/>
              <a:t>and </a:t>
            </a:r>
          </a:p>
          <a:p>
            <a:pPr algn="ctr">
              <a:buFontTx/>
              <a:buNone/>
            </a:pPr>
            <a:r>
              <a:rPr lang="en-US" sz="2800" dirty="0">
                <a:solidFill>
                  <a:srgbClr val="FF0000"/>
                </a:solidFill>
              </a:rPr>
              <a:t>adipose tissue</a:t>
            </a:r>
          </a:p>
          <a:p>
            <a:pPr algn="ctr">
              <a:buFontTx/>
              <a:buNone/>
            </a:pPr>
            <a:r>
              <a:rPr lang="en-US" sz="2800" dirty="0"/>
              <a:t> as </a:t>
            </a:r>
          </a:p>
          <a:p>
            <a:pPr algn="ctr">
              <a:buFontTx/>
              <a:buNone/>
            </a:pPr>
            <a:r>
              <a:rPr lang="en-US" sz="2800" dirty="0">
                <a:solidFill>
                  <a:srgbClr val="3333FF"/>
                </a:solidFill>
              </a:rPr>
              <a:t>an endocrine organ</a:t>
            </a:r>
            <a:r>
              <a:rPr lang="en-US" sz="2800" dirty="0"/>
              <a:t>. </a:t>
            </a:r>
          </a:p>
          <a:p>
            <a:endParaRPr lang="en-US" sz="2800" dirty="0"/>
          </a:p>
          <a:p>
            <a:r>
              <a:rPr lang="en-US" sz="2800" dirty="0"/>
              <a:t>It is the hypertrophy and/or hyperplasia of this organ that is the pathologic lesion in obesity. </a:t>
            </a:r>
          </a:p>
        </p:txBody>
      </p:sp>
      <p:sp>
        <p:nvSpPr>
          <p:cNvPr id="41987" name="Rectangle 3"/>
          <p:cNvSpPr>
            <a:spLocks noChangeArrowheads="1"/>
          </p:cNvSpPr>
          <p:nvPr/>
        </p:nvSpPr>
        <p:spPr bwMode="auto">
          <a:xfrm>
            <a:off x="2195513" y="404813"/>
            <a:ext cx="4608512" cy="1655762"/>
          </a:xfrm>
          <a:prstGeom prst="rect">
            <a:avLst/>
          </a:prstGeom>
          <a:solidFill>
            <a:srgbClr val="FFFF00">
              <a:alpha val="0"/>
            </a:srgbClr>
          </a:solidFill>
          <a:ln w="38100">
            <a:solidFill>
              <a:srgbClr val="000080"/>
            </a:solid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41988" name="Rectangle 4"/>
          <p:cNvSpPr>
            <a:spLocks noChangeArrowheads="1"/>
          </p:cNvSpPr>
          <p:nvPr/>
        </p:nvSpPr>
        <p:spPr bwMode="auto">
          <a:xfrm>
            <a:off x="2195513" y="2492375"/>
            <a:ext cx="4608512" cy="1728788"/>
          </a:xfrm>
          <a:prstGeom prst="rect">
            <a:avLst/>
          </a:prstGeom>
          <a:solidFill>
            <a:srgbClr val="FFFF00">
              <a:alpha val="0"/>
            </a:srgbClr>
          </a:solidFill>
          <a:ln w="28575">
            <a:solidFill>
              <a:srgbClr val="000080"/>
            </a:solid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z="2400" dirty="0"/>
              <a:t>Excess Adipose Tissue Can Cause Increased Expression of Some Hormones, Suppression of Others, and Can Lead to Inflammation and Disease</a:t>
            </a:r>
          </a:p>
        </p:txBody>
      </p:sp>
      <p:sp>
        <p:nvSpPr>
          <p:cNvPr id="108547" name="Oval 3"/>
          <p:cNvSpPr>
            <a:spLocks noChangeArrowheads="1"/>
          </p:cNvSpPr>
          <p:nvPr/>
        </p:nvSpPr>
        <p:spPr bwMode="blackWhite">
          <a:xfrm>
            <a:off x="3467100" y="2879725"/>
            <a:ext cx="1397000" cy="1117600"/>
          </a:xfrm>
          <a:prstGeom prst="ellipse">
            <a:avLst/>
          </a:prstGeom>
          <a:solidFill>
            <a:schemeClr val="bg2"/>
          </a:solidFill>
          <a:ln w="9525">
            <a:solidFill>
              <a:schemeClr val="tx1"/>
            </a:solidFill>
            <a:round/>
            <a:headEnd type="none" w="sm" len="sm"/>
            <a:tailEnd type="none" w="sm" len="sm"/>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48" name="Rectangle 4"/>
          <p:cNvSpPr>
            <a:spLocks noChangeArrowheads="1"/>
          </p:cNvSpPr>
          <p:nvPr/>
        </p:nvSpPr>
        <p:spPr bwMode="invGray">
          <a:xfrm>
            <a:off x="1458913" y="1468438"/>
            <a:ext cx="6046787" cy="4122737"/>
          </a:xfrm>
          <a:prstGeom prst="rect">
            <a:avLst/>
          </a:prstGeom>
          <a:noFill/>
          <a:ln w="25400">
            <a:noFill/>
            <a:miter lim="800000"/>
            <a:headEnd/>
            <a:tailEnd/>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49" name="Text Box 5"/>
          <p:cNvSpPr txBox="1">
            <a:spLocks noChangeArrowheads="1"/>
          </p:cNvSpPr>
          <p:nvPr/>
        </p:nvSpPr>
        <p:spPr bwMode="auto">
          <a:xfrm>
            <a:off x="6627813" y="2852738"/>
            <a:ext cx="1668462" cy="349250"/>
          </a:xfrm>
          <a:prstGeom prst="rect">
            <a:avLst/>
          </a:prstGeom>
          <a:solidFill>
            <a:srgbClr val="000099"/>
          </a:solidFill>
          <a:ln w="12700">
            <a:solidFill>
              <a:srgbClr val="99CCFF"/>
            </a:solidFill>
            <a:miter lim="800000"/>
            <a:headEnd/>
            <a:tailEnd/>
          </a:ln>
          <a:effectLst/>
        </p:spPr>
        <p:txBody>
          <a:bodyPr wrap="none">
            <a:spAutoFit/>
          </a:bodyPr>
          <a:lstStyle/>
          <a:p>
            <a:pPr algn="ctr" eaLnBrk="0" fontAlgn="base" hangingPunct="0">
              <a:spcBef>
                <a:spcPct val="0"/>
              </a:spcBef>
              <a:spcAft>
                <a:spcPct val="0"/>
              </a:spcAft>
            </a:pPr>
            <a:r>
              <a:rPr lang="en-US" sz="1600" b="1" smtClean="0">
                <a:solidFill>
                  <a:srgbClr val="FFFFFF"/>
                </a:solidFill>
              </a:rPr>
              <a:t>Dyslipidemia</a:t>
            </a:r>
          </a:p>
        </p:txBody>
      </p:sp>
      <p:sp>
        <p:nvSpPr>
          <p:cNvPr id="108550" name="Line 6"/>
          <p:cNvSpPr>
            <a:spLocks noChangeShapeType="1"/>
          </p:cNvSpPr>
          <p:nvPr/>
        </p:nvSpPr>
        <p:spPr bwMode="auto">
          <a:xfrm flipH="1" flipV="1">
            <a:off x="4579938" y="3898900"/>
            <a:ext cx="536575" cy="871538"/>
          </a:xfrm>
          <a:prstGeom prst="line">
            <a:avLst/>
          </a:prstGeom>
          <a:noFill/>
          <a:ln w="25400">
            <a:solidFill>
              <a:schemeClr val="tx1"/>
            </a:solidFill>
            <a:round/>
            <a:headEnd type="triangle" w="lg" len="med"/>
            <a:tailEnd type="none" w="sm" len="sm"/>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51" name="Line 7"/>
          <p:cNvSpPr>
            <a:spLocks noChangeShapeType="1"/>
          </p:cNvSpPr>
          <p:nvPr/>
        </p:nvSpPr>
        <p:spPr bwMode="auto">
          <a:xfrm flipV="1">
            <a:off x="3460750" y="3943350"/>
            <a:ext cx="428625" cy="1155700"/>
          </a:xfrm>
          <a:prstGeom prst="line">
            <a:avLst/>
          </a:prstGeom>
          <a:noFill/>
          <a:ln w="25400">
            <a:solidFill>
              <a:schemeClr val="tx1"/>
            </a:solidFill>
            <a:round/>
            <a:headEnd type="triangle" w="lg" len="med"/>
            <a:tailEnd type="none" w="sm" len="sm"/>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52" name="Line 8"/>
          <p:cNvSpPr>
            <a:spLocks noChangeShapeType="1"/>
          </p:cNvSpPr>
          <p:nvPr/>
        </p:nvSpPr>
        <p:spPr bwMode="auto">
          <a:xfrm flipV="1">
            <a:off x="3238500" y="3876675"/>
            <a:ext cx="500063" cy="484188"/>
          </a:xfrm>
          <a:prstGeom prst="line">
            <a:avLst/>
          </a:prstGeom>
          <a:noFill/>
          <a:ln w="25400">
            <a:solidFill>
              <a:schemeClr val="tx1"/>
            </a:solidFill>
            <a:round/>
            <a:headEnd type="triangle" w="lg" len="med"/>
            <a:tailEnd type="none" w="sm" len="sm"/>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53" name="Line 9"/>
          <p:cNvSpPr>
            <a:spLocks noChangeShapeType="1"/>
          </p:cNvSpPr>
          <p:nvPr/>
        </p:nvSpPr>
        <p:spPr bwMode="auto">
          <a:xfrm flipV="1">
            <a:off x="2927350" y="3795713"/>
            <a:ext cx="709613" cy="361950"/>
          </a:xfrm>
          <a:prstGeom prst="line">
            <a:avLst/>
          </a:prstGeom>
          <a:noFill/>
          <a:ln w="25400">
            <a:solidFill>
              <a:schemeClr val="tx1"/>
            </a:solidFill>
            <a:round/>
            <a:headEnd type="triangle" w="lg" len="med"/>
            <a:tailEnd type="none" w="sm" len="sm"/>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54" name="Line 10"/>
          <p:cNvSpPr>
            <a:spLocks noChangeShapeType="1"/>
          </p:cNvSpPr>
          <p:nvPr/>
        </p:nvSpPr>
        <p:spPr bwMode="auto">
          <a:xfrm flipH="1">
            <a:off x="2789238" y="3619500"/>
            <a:ext cx="712787" cy="214313"/>
          </a:xfrm>
          <a:prstGeom prst="line">
            <a:avLst/>
          </a:prstGeom>
          <a:noFill/>
          <a:ln w="25400">
            <a:solidFill>
              <a:schemeClr val="tx1"/>
            </a:solidFill>
            <a:round/>
            <a:headEnd type="none" w="sm" len="sm"/>
            <a:tailEnd type="triangle" w="lg" len="med"/>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55" name="Rectangle 11"/>
          <p:cNvSpPr>
            <a:spLocks noChangeArrowheads="1"/>
          </p:cNvSpPr>
          <p:nvPr/>
        </p:nvSpPr>
        <p:spPr bwMode="auto">
          <a:xfrm>
            <a:off x="2322513" y="2284413"/>
            <a:ext cx="1404937" cy="336550"/>
          </a:xfrm>
          <a:prstGeom prst="rect">
            <a:avLst/>
          </a:prstGeom>
          <a:noFill/>
          <a:ln w="9525">
            <a:noFill/>
            <a:miter lim="800000"/>
            <a:headEnd/>
            <a:tailEnd/>
          </a:ln>
          <a:effectLst/>
        </p:spPr>
        <p:txBody>
          <a:bodyPr lIns="92075" tIns="46038" rIns="92075" bIns="46038">
            <a:spAutoFit/>
          </a:bodyPr>
          <a:lstStyle/>
          <a:p>
            <a:pPr eaLnBrk="0" fontAlgn="base" hangingPunct="0">
              <a:spcBef>
                <a:spcPct val="50000"/>
              </a:spcBef>
              <a:spcAft>
                <a:spcPct val="0"/>
              </a:spcAft>
              <a:tabLst>
                <a:tab pos="287338" algn="l"/>
              </a:tabLst>
            </a:pPr>
            <a:r>
              <a:rPr lang="en-US" sz="1600" b="1" smtClean="0">
                <a:solidFill>
                  <a:srgbClr val="FFFFFF"/>
                </a:solidFill>
                <a:sym typeface="Symbol" pitchFamily="18" charset="2"/>
              </a:rPr>
              <a:t></a:t>
            </a:r>
            <a:r>
              <a:rPr lang="en-US" sz="1600" b="1" smtClean="0">
                <a:solidFill>
                  <a:srgbClr val="FFFFFF"/>
                </a:solidFill>
              </a:rPr>
              <a:t> Lactate</a:t>
            </a:r>
          </a:p>
        </p:txBody>
      </p:sp>
      <p:sp>
        <p:nvSpPr>
          <p:cNvPr id="108556" name="Rectangle 12"/>
          <p:cNvSpPr>
            <a:spLocks noChangeArrowheads="1"/>
          </p:cNvSpPr>
          <p:nvPr/>
        </p:nvSpPr>
        <p:spPr bwMode="auto">
          <a:xfrm>
            <a:off x="4957763" y="2298700"/>
            <a:ext cx="2811462" cy="336550"/>
          </a:xfrm>
          <a:prstGeom prst="rect">
            <a:avLst/>
          </a:prstGeom>
          <a:noFill/>
          <a:ln w="9525">
            <a:noFill/>
            <a:miter lim="800000"/>
            <a:headEnd/>
            <a:tailEnd/>
          </a:ln>
          <a:effectLst/>
        </p:spPr>
        <p:txBody>
          <a:bodyPr lIns="92075" tIns="46038" rIns="92075" bIns="46038">
            <a:spAutoFit/>
          </a:bodyPr>
          <a:lstStyle/>
          <a:p>
            <a:pPr eaLnBrk="0" fontAlgn="base" hangingPunct="0">
              <a:spcBef>
                <a:spcPct val="50000"/>
              </a:spcBef>
              <a:spcAft>
                <a:spcPct val="0"/>
              </a:spcAft>
              <a:tabLst>
                <a:tab pos="287338" algn="l"/>
              </a:tabLst>
            </a:pPr>
            <a:r>
              <a:rPr lang="en-US" sz="1600" b="1" smtClean="0">
                <a:solidFill>
                  <a:srgbClr val="FFFFFF"/>
                </a:solidFill>
                <a:sym typeface="Symbol" pitchFamily="18" charset="2"/>
              </a:rPr>
              <a:t></a:t>
            </a:r>
            <a:r>
              <a:rPr lang="en-US" sz="1600" b="1" smtClean="0">
                <a:solidFill>
                  <a:srgbClr val="FFFFFF"/>
                </a:solidFill>
              </a:rPr>
              <a:t> Angiotensinogen</a:t>
            </a:r>
          </a:p>
        </p:txBody>
      </p:sp>
      <p:sp>
        <p:nvSpPr>
          <p:cNvPr id="108557" name="Rectangle 13"/>
          <p:cNvSpPr>
            <a:spLocks noChangeArrowheads="1"/>
          </p:cNvSpPr>
          <p:nvPr/>
        </p:nvSpPr>
        <p:spPr bwMode="auto">
          <a:xfrm>
            <a:off x="1855788" y="3276600"/>
            <a:ext cx="1465262" cy="336550"/>
          </a:xfrm>
          <a:prstGeom prst="rect">
            <a:avLst/>
          </a:prstGeom>
          <a:noFill/>
          <a:ln w="9525">
            <a:noFill/>
            <a:miter lim="800000"/>
            <a:headEnd/>
            <a:tailEnd/>
          </a:ln>
          <a:effectLst/>
        </p:spPr>
        <p:txBody>
          <a:bodyPr lIns="92075" tIns="46038" rIns="92075" bIns="46038">
            <a:spAutoFit/>
          </a:bodyPr>
          <a:lstStyle/>
          <a:p>
            <a:pPr eaLnBrk="0" fontAlgn="base" hangingPunct="0">
              <a:spcBef>
                <a:spcPct val="50000"/>
              </a:spcBef>
              <a:spcAft>
                <a:spcPct val="0"/>
              </a:spcAft>
              <a:tabLst>
                <a:tab pos="287338" algn="l"/>
              </a:tabLst>
            </a:pPr>
            <a:r>
              <a:rPr lang="en-US" sz="1600" b="1" smtClean="0">
                <a:solidFill>
                  <a:srgbClr val="FFFFFF"/>
                </a:solidFill>
                <a:sym typeface="Symbol" pitchFamily="18" charset="2"/>
              </a:rPr>
              <a:t></a:t>
            </a:r>
            <a:r>
              <a:rPr lang="en-US" sz="1600" b="1" smtClean="0">
                <a:solidFill>
                  <a:srgbClr val="FFFFFF"/>
                </a:solidFill>
              </a:rPr>
              <a:t> Leptin</a:t>
            </a:r>
          </a:p>
        </p:txBody>
      </p:sp>
      <p:sp>
        <p:nvSpPr>
          <p:cNvPr id="108558" name="Rectangle 14"/>
          <p:cNvSpPr>
            <a:spLocks noChangeArrowheads="1"/>
          </p:cNvSpPr>
          <p:nvPr/>
        </p:nvSpPr>
        <p:spPr bwMode="auto">
          <a:xfrm>
            <a:off x="1198563" y="3995738"/>
            <a:ext cx="2181225" cy="581025"/>
          </a:xfrm>
          <a:prstGeom prst="rect">
            <a:avLst/>
          </a:prstGeom>
          <a:noFill/>
          <a:ln w="9525">
            <a:noFill/>
            <a:miter lim="800000"/>
            <a:headEnd/>
            <a:tailEnd/>
          </a:ln>
          <a:effectLst/>
        </p:spPr>
        <p:txBody>
          <a:bodyPr lIns="92075" tIns="46038" rIns="92075" bIns="46038">
            <a:spAutoFit/>
          </a:bodyPr>
          <a:lstStyle/>
          <a:p>
            <a:pPr algn="ctr" eaLnBrk="0" fontAlgn="base" hangingPunct="0">
              <a:spcBef>
                <a:spcPct val="50000"/>
              </a:spcBef>
              <a:spcAft>
                <a:spcPct val="0"/>
              </a:spcAft>
              <a:tabLst>
                <a:tab pos="287338" algn="l"/>
              </a:tabLst>
            </a:pPr>
            <a:r>
              <a:rPr lang="en-US" sz="1600" b="1" smtClean="0">
                <a:solidFill>
                  <a:srgbClr val="FFFFFF"/>
                </a:solidFill>
                <a:sym typeface="Symbol" pitchFamily="18" charset="2"/>
              </a:rPr>
              <a:t></a:t>
            </a:r>
            <a:r>
              <a:rPr lang="en-US" sz="1600" b="1" smtClean="0">
                <a:solidFill>
                  <a:srgbClr val="FFFFFF"/>
                </a:solidFill>
              </a:rPr>
              <a:t> Adipsin (Complement D)</a:t>
            </a:r>
          </a:p>
        </p:txBody>
      </p:sp>
      <p:sp>
        <p:nvSpPr>
          <p:cNvPr id="108559" name="Rectangle 15"/>
          <p:cNvSpPr>
            <a:spLocks noChangeArrowheads="1"/>
          </p:cNvSpPr>
          <p:nvPr/>
        </p:nvSpPr>
        <p:spPr bwMode="auto">
          <a:xfrm>
            <a:off x="1822450" y="3668713"/>
            <a:ext cx="1168400" cy="336550"/>
          </a:xfrm>
          <a:prstGeom prst="rect">
            <a:avLst/>
          </a:prstGeom>
          <a:noFill/>
          <a:ln w="9525">
            <a:noFill/>
            <a:miter lim="800000"/>
            <a:headEnd/>
            <a:tailEnd/>
          </a:ln>
          <a:effectLst/>
        </p:spPr>
        <p:txBody>
          <a:bodyPr lIns="92075" tIns="46038" rIns="92075" bIns="46038">
            <a:spAutoFit/>
          </a:bodyPr>
          <a:lstStyle/>
          <a:p>
            <a:pPr eaLnBrk="0" fontAlgn="base" hangingPunct="0">
              <a:spcBef>
                <a:spcPct val="50000"/>
              </a:spcBef>
              <a:spcAft>
                <a:spcPct val="0"/>
              </a:spcAft>
              <a:tabLst>
                <a:tab pos="287338" algn="l"/>
              </a:tabLst>
            </a:pPr>
            <a:r>
              <a:rPr lang="en-US" sz="1600" b="1" smtClean="0">
                <a:solidFill>
                  <a:srgbClr val="FFFFFF"/>
                </a:solidFill>
                <a:sym typeface="Symbol" pitchFamily="18" charset="2"/>
              </a:rPr>
              <a:t></a:t>
            </a:r>
            <a:r>
              <a:rPr lang="en-US" sz="1600" b="1" smtClean="0">
                <a:solidFill>
                  <a:srgbClr val="FFFFFF"/>
                </a:solidFill>
              </a:rPr>
              <a:t> TNF-</a:t>
            </a:r>
            <a:r>
              <a:rPr lang="el-GR" sz="1600" b="1" smtClean="0">
                <a:solidFill>
                  <a:srgbClr val="FFFFFF"/>
                </a:solidFill>
              </a:rPr>
              <a:t>α</a:t>
            </a:r>
          </a:p>
        </p:txBody>
      </p:sp>
      <p:sp>
        <p:nvSpPr>
          <p:cNvPr id="108560" name="Rectangle 16"/>
          <p:cNvSpPr>
            <a:spLocks noChangeArrowheads="1"/>
          </p:cNvSpPr>
          <p:nvPr/>
        </p:nvSpPr>
        <p:spPr bwMode="auto">
          <a:xfrm>
            <a:off x="5340350" y="3276600"/>
            <a:ext cx="873125" cy="336550"/>
          </a:xfrm>
          <a:prstGeom prst="rect">
            <a:avLst/>
          </a:prstGeom>
          <a:noFill/>
          <a:ln w="9525">
            <a:noFill/>
            <a:miter lim="800000"/>
            <a:headEnd/>
            <a:tailEnd/>
          </a:ln>
          <a:effectLst/>
        </p:spPr>
        <p:txBody>
          <a:bodyPr lIns="92075" tIns="46038" rIns="92075" bIns="46038">
            <a:spAutoFit/>
          </a:bodyPr>
          <a:lstStyle/>
          <a:p>
            <a:pPr eaLnBrk="0" fontAlgn="base" hangingPunct="0">
              <a:spcBef>
                <a:spcPct val="50000"/>
              </a:spcBef>
              <a:spcAft>
                <a:spcPct val="0"/>
              </a:spcAft>
              <a:tabLst>
                <a:tab pos="287338" algn="l"/>
              </a:tabLst>
            </a:pPr>
            <a:r>
              <a:rPr lang="en-US" sz="1600" b="1" smtClean="0">
                <a:solidFill>
                  <a:srgbClr val="FFFFFF"/>
                </a:solidFill>
                <a:sym typeface="Symbol" pitchFamily="18" charset="2"/>
              </a:rPr>
              <a:t></a:t>
            </a:r>
            <a:r>
              <a:rPr lang="en-US" sz="1600" b="1" smtClean="0">
                <a:solidFill>
                  <a:srgbClr val="FFFFFF"/>
                </a:solidFill>
              </a:rPr>
              <a:t> FFA</a:t>
            </a:r>
          </a:p>
        </p:txBody>
      </p:sp>
      <p:sp>
        <p:nvSpPr>
          <p:cNvPr id="108561" name="Line 17"/>
          <p:cNvSpPr>
            <a:spLocks noChangeShapeType="1"/>
          </p:cNvSpPr>
          <p:nvPr/>
        </p:nvSpPr>
        <p:spPr bwMode="auto">
          <a:xfrm flipH="1">
            <a:off x="4678363" y="2592388"/>
            <a:ext cx="463550" cy="463550"/>
          </a:xfrm>
          <a:prstGeom prst="line">
            <a:avLst/>
          </a:prstGeom>
          <a:noFill/>
          <a:ln w="25400">
            <a:solidFill>
              <a:schemeClr val="tx1"/>
            </a:solidFill>
            <a:round/>
            <a:headEnd type="triangle" w="lg" len="med"/>
            <a:tailEnd type="none" w="sm" len="sm"/>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62" name="Line 18"/>
          <p:cNvSpPr>
            <a:spLocks noChangeShapeType="1"/>
          </p:cNvSpPr>
          <p:nvPr/>
        </p:nvSpPr>
        <p:spPr bwMode="auto">
          <a:xfrm flipH="1" flipV="1">
            <a:off x="4791075" y="3709988"/>
            <a:ext cx="725488" cy="401637"/>
          </a:xfrm>
          <a:prstGeom prst="line">
            <a:avLst/>
          </a:prstGeom>
          <a:noFill/>
          <a:ln w="25400">
            <a:solidFill>
              <a:schemeClr val="tx1"/>
            </a:solidFill>
            <a:round/>
            <a:headEnd type="triangle" w="lg" len="med"/>
            <a:tailEnd type="none" w="sm" len="sm"/>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63" name="Line 19"/>
          <p:cNvSpPr>
            <a:spLocks noChangeShapeType="1"/>
          </p:cNvSpPr>
          <p:nvPr/>
        </p:nvSpPr>
        <p:spPr bwMode="auto">
          <a:xfrm flipH="1" flipV="1">
            <a:off x="4879975" y="3435350"/>
            <a:ext cx="488950" cy="1588"/>
          </a:xfrm>
          <a:prstGeom prst="line">
            <a:avLst/>
          </a:prstGeom>
          <a:noFill/>
          <a:ln w="25400">
            <a:solidFill>
              <a:schemeClr val="tx1"/>
            </a:solidFill>
            <a:round/>
            <a:headEnd type="triangle" w="lg" len="med"/>
            <a:tailEnd type="none" w="sm" len="sm"/>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64" name="Line 20"/>
          <p:cNvSpPr>
            <a:spLocks noChangeShapeType="1"/>
          </p:cNvSpPr>
          <p:nvPr/>
        </p:nvSpPr>
        <p:spPr bwMode="auto">
          <a:xfrm>
            <a:off x="3249613" y="2595563"/>
            <a:ext cx="446087" cy="446087"/>
          </a:xfrm>
          <a:prstGeom prst="line">
            <a:avLst/>
          </a:prstGeom>
          <a:noFill/>
          <a:ln w="25400">
            <a:solidFill>
              <a:schemeClr val="tx1"/>
            </a:solidFill>
            <a:round/>
            <a:headEnd type="triangle" w="lg" len="med"/>
            <a:tailEnd type="none" w="sm" len="sm"/>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65" name="Rectangle 21"/>
          <p:cNvSpPr>
            <a:spLocks noChangeArrowheads="1"/>
          </p:cNvSpPr>
          <p:nvPr/>
        </p:nvSpPr>
        <p:spPr bwMode="auto">
          <a:xfrm>
            <a:off x="3576638" y="3136900"/>
            <a:ext cx="1358900" cy="641350"/>
          </a:xfrm>
          <a:prstGeom prst="rect">
            <a:avLst/>
          </a:prstGeom>
          <a:noFill/>
          <a:ln w="9525">
            <a:noFill/>
            <a:miter lim="800000"/>
            <a:headEnd/>
            <a:tailEnd/>
          </a:ln>
          <a:effectLst/>
        </p:spPr>
        <p:txBody>
          <a:bodyPr lIns="92075" tIns="46038" rIns="92075" bIns="46038">
            <a:spAutoFit/>
          </a:bodyPr>
          <a:lstStyle/>
          <a:p>
            <a:pPr eaLnBrk="0" fontAlgn="base" hangingPunct="0">
              <a:spcBef>
                <a:spcPct val="50000"/>
              </a:spcBef>
              <a:spcAft>
                <a:spcPct val="0"/>
              </a:spcAft>
              <a:tabLst>
                <a:tab pos="287338" algn="l"/>
              </a:tabLst>
            </a:pPr>
            <a:r>
              <a:rPr lang="en-US" b="1" smtClean="0">
                <a:solidFill>
                  <a:srgbClr val="F9E697"/>
                </a:solidFill>
                <a:latin typeface="Wingdings" pitchFamily="2" charset="2"/>
              </a:rPr>
              <a:t>á</a:t>
            </a:r>
            <a:r>
              <a:rPr lang="en-US" b="1" smtClean="0">
                <a:solidFill>
                  <a:srgbClr val="F9E697"/>
                </a:solidFill>
                <a:latin typeface="Arial" charset="0"/>
              </a:rPr>
              <a:t>	Fat  	 	Stores</a:t>
            </a:r>
          </a:p>
        </p:txBody>
      </p:sp>
      <p:sp>
        <p:nvSpPr>
          <p:cNvPr id="108566" name="Rectangle 22"/>
          <p:cNvSpPr>
            <a:spLocks noChangeArrowheads="1"/>
          </p:cNvSpPr>
          <p:nvPr/>
        </p:nvSpPr>
        <p:spPr bwMode="auto">
          <a:xfrm>
            <a:off x="3257550" y="1789113"/>
            <a:ext cx="1847850" cy="581025"/>
          </a:xfrm>
          <a:prstGeom prst="rect">
            <a:avLst/>
          </a:prstGeom>
          <a:noFill/>
          <a:ln w="9525">
            <a:noFill/>
            <a:miter lim="800000"/>
            <a:headEnd/>
            <a:tailEnd/>
          </a:ln>
          <a:effectLst/>
        </p:spPr>
        <p:txBody>
          <a:bodyPr lIns="92075" tIns="46038" rIns="92075" bIns="46038">
            <a:spAutoFit/>
          </a:bodyPr>
          <a:lstStyle/>
          <a:p>
            <a:pPr algn="ctr" eaLnBrk="0" fontAlgn="base" hangingPunct="0">
              <a:spcBef>
                <a:spcPct val="50000"/>
              </a:spcBef>
              <a:spcAft>
                <a:spcPct val="0"/>
              </a:spcAft>
            </a:pPr>
            <a:r>
              <a:rPr lang="en-US" sz="1600" b="1" smtClean="0">
                <a:solidFill>
                  <a:srgbClr val="FFFFFF"/>
                </a:solidFill>
                <a:sym typeface="Symbol" pitchFamily="18" charset="2"/>
              </a:rPr>
              <a:t></a:t>
            </a:r>
            <a:r>
              <a:rPr lang="en-US" sz="1600" b="1" smtClean="0">
                <a:solidFill>
                  <a:srgbClr val="FFFFFF"/>
                </a:solidFill>
              </a:rPr>
              <a:t> Lipoprotein  Lipase</a:t>
            </a:r>
          </a:p>
        </p:txBody>
      </p:sp>
      <p:sp>
        <p:nvSpPr>
          <p:cNvPr id="108567" name="Rectangle 23"/>
          <p:cNvSpPr>
            <a:spLocks noChangeArrowheads="1"/>
          </p:cNvSpPr>
          <p:nvPr/>
        </p:nvSpPr>
        <p:spPr bwMode="auto">
          <a:xfrm>
            <a:off x="4837113" y="4691063"/>
            <a:ext cx="1901825" cy="1069975"/>
          </a:xfrm>
          <a:prstGeom prst="rect">
            <a:avLst/>
          </a:prstGeom>
          <a:noFill/>
          <a:ln w="9525">
            <a:noFill/>
            <a:miter lim="800000"/>
            <a:headEnd/>
            <a:tailEnd/>
          </a:ln>
          <a:effectLst/>
        </p:spPr>
        <p:txBody>
          <a:bodyPr lIns="92075" tIns="46038" rIns="92075" bIns="46038">
            <a:spAutoFit/>
          </a:bodyPr>
          <a:lstStyle/>
          <a:p>
            <a:pPr algn="ctr" eaLnBrk="0" fontAlgn="base" hangingPunct="0">
              <a:spcBef>
                <a:spcPct val="50000"/>
              </a:spcBef>
              <a:spcAft>
                <a:spcPct val="0"/>
              </a:spcAft>
              <a:tabLst>
                <a:tab pos="287338" algn="l"/>
              </a:tabLst>
            </a:pPr>
            <a:r>
              <a:rPr lang="en-US" sz="1600" b="1" smtClean="0">
                <a:solidFill>
                  <a:srgbClr val="FFFFFF"/>
                </a:solidFill>
                <a:sym typeface="Symbol" pitchFamily="18" charset="2"/>
              </a:rPr>
              <a:t> </a:t>
            </a:r>
            <a:r>
              <a:rPr lang="en-US" sz="1600" b="1" smtClean="0">
                <a:solidFill>
                  <a:srgbClr val="FFFFFF"/>
                </a:solidFill>
              </a:rPr>
              <a:t>Plasminogen Activator Inhibitor 1 (PAI-1)</a:t>
            </a:r>
          </a:p>
        </p:txBody>
      </p:sp>
      <p:sp>
        <p:nvSpPr>
          <p:cNvPr id="108568" name="Line 24"/>
          <p:cNvSpPr>
            <a:spLocks noChangeShapeType="1"/>
          </p:cNvSpPr>
          <p:nvPr/>
        </p:nvSpPr>
        <p:spPr bwMode="auto">
          <a:xfrm flipV="1">
            <a:off x="4178300" y="3990975"/>
            <a:ext cx="0" cy="531813"/>
          </a:xfrm>
          <a:prstGeom prst="line">
            <a:avLst/>
          </a:prstGeom>
          <a:noFill/>
          <a:ln w="25400">
            <a:solidFill>
              <a:schemeClr val="tx1"/>
            </a:solidFill>
            <a:round/>
            <a:headEnd type="triangle" w="lg" len="med"/>
            <a:tailEnd type="none" w="sm" len="sm"/>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69" name="Line 25"/>
          <p:cNvSpPr>
            <a:spLocks noChangeShapeType="1"/>
          </p:cNvSpPr>
          <p:nvPr/>
        </p:nvSpPr>
        <p:spPr bwMode="auto">
          <a:xfrm flipV="1">
            <a:off x="4178300" y="2335213"/>
            <a:ext cx="0" cy="555625"/>
          </a:xfrm>
          <a:prstGeom prst="line">
            <a:avLst/>
          </a:prstGeom>
          <a:noFill/>
          <a:ln w="25400">
            <a:solidFill>
              <a:schemeClr val="tx1"/>
            </a:solidFill>
            <a:round/>
            <a:headEnd type="none" w="sm" len="sm"/>
            <a:tailEnd type="triangle" w="lg" len="med"/>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70" name="Line 26"/>
          <p:cNvSpPr>
            <a:spLocks noChangeShapeType="1"/>
          </p:cNvSpPr>
          <p:nvPr/>
        </p:nvSpPr>
        <p:spPr bwMode="auto">
          <a:xfrm flipH="1" flipV="1">
            <a:off x="2886075" y="3478213"/>
            <a:ext cx="579438" cy="3175"/>
          </a:xfrm>
          <a:prstGeom prst="line">
            <a:avLst/>
          </a:prstGeom>
          <a:noFill/>
          <a:ln w="25400">
            <a:solidFill>
              <a:schemeClr val="tx1"/>
            </a:solidFill>
            <a:round/>
            <a:headEnd type="none" w="sm" len="sm"/>
            <a:tailEnd type="triangle" w="lg" len="med"/>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71" name="Text Box 27"/>
          <p:cNvSpPr txBox="1">
            <a:spLocks noChangeArrowheads="1"/>
          </p:cNvSpPr>
          <p:nvPr/>
        </p:nvSpPr>
        <p:spPr bwMode="auto">
          <a:xfrm>
            <a:off x="5441950" y="3973513"/>
            <a:ext cx="1287463" cy="33655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b="1" smtClean="0">
                <a:solidFill>
                  <a:srgbClr val="FFFFFF"/>
                </a:solidFill>
                <a:sym typeface="Symbol" pitchFamily="18" charset="2"/>
              </a:rPr>
              <a:t></a:t>
            </a:r>
            <a:r>
              <a:rPr lang="en-US" sz="1600" b="1" smtClean="0">
                <a:solidFill>
                  <a:srgbClr val="FFFFFF"/>
                </a:solidFill>
              </a:rPr>
              <a:t> Resistin</a:t>
            </a:r>
          </a:p>
        </p:txBody>
      </p:sp>
      <p:sp>
        <p:nvSpPr>
          <p:cNvPr id="108572" name="Text Box 28"/>
          <p:cNvSpPr txBox="1">
            <a:spLocks noChangeArrowheads="1"/>
          </p:cNvSpPr>
          <p:nvPr/>
        </p:nvSpPr>
        <p:spPr bwMode="auto">
          <a:xfrm>
            <a:off x="2719388" y="5056188"/>
            <a:ext cx="1858962" cy="412750"/>
          </a:xfrm>
          <a:prstGeom prst="rect">
            <a:avLst/>
          </a:prstGeom>
          <a:noFill/>
          <a:ln w="76200">
            <a:solidFill>
              <a:schemeClr val="tx1"/>
            </a:solidFill>
            <a:miter lim="800000"/>
            <a:headEnd/>
            <a:tailEnd/>
          </a:ln>
          <a:effectLst/>
        </p:spPr>
        <p:txBody>
          <a:bodyPr wrap="none">
            <a:spAutoFit/>
          </a:bodyPr>
          <a:lstStyle/>
          <a:p>
            <a:pPr fontAlgn="base">
              <a:spcBef>
                <a:spcPct val="0"/>
              </a:spcBef>
              <a:spcAft>
                <a:spcPct val="0"/>
              </a:spcAft>
            </a:pPr>
            <a:r>
              <a:rPr lang="en-US" sz="1600" b="1" dirty="0" smtClean="0">
                <a:solidFill>
                  <a:srgbClr val="FFFFFF"/>
                </a:solidFill>
              </a:rPr>
              <a:t> ↓ </a:t>
            </a:r>
            <a:r>
              <a:rPr lang="en-US" sz="1600" b="1" dirty="0" err="1" smtClean="0">
                <a:solidFill>
                  <a:srgbClr val="FFFFFF"/>
                </a:solidFill>
              </a:rPr>
              <a:t>Adiponectin</a:t>
            </a:r>
            <a:endParaRPr lang="en-US" sz="1600" b="1" dirty="0" smtClean="0">
              <a:solidFill>
                <a:srgbClr val="FFFFFF"/>
              </a:solidFill>
            </a:endParaRPr>
          </a:p>
        </p:txBody>
      </p:sp>
      <p:sp>
        <p:nvSpPr>
          <p:cNvPr id="108573" name="Line 29"/>
          <p:cNvSpPr>
            <a:spLocks noChangeShapeType="1"/>
          </p:cNvSpPr>
          <p:nvPr/>
        </p:nvSpPr>
        <p:spPr bwMode="auto">
          <a:xfrm flipH="1" flipV="1">
            <a:off x="6105525" y="3449638"/>
            <a:ext cx="306388" cy="1587"/>
          </a:xfrm>
          <a:prstGeom prst="line">
            <a:avLst/>
          </a:prstGeom>
          <a:noFill/>
          <a:ln w="25400">
            <a:solidFill>
              <a:schemeClr val="tx1"/>
            </a:solidFill>
            <a:round/>
            <a:headEnd type="triangle" w="lg" len="med"/>
            <a:tailEnd type="none" w="sm" len="sm"/>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74" name="Rectangle 30"/>
          <p:cNvSpPr>
            <a:spLocks noChangeArrowheads="1"/>
          </p:cNvSpPr>
          <p:nvPr/>
        </p:nvSpPr>
        <p:spPr bwMode="auto">
          <a:xfrm>
            <a:off x="6378575" y="3273425"/>
            <a:ext cx="1227138" cy="336550"/>
          </a:xfrm>
          <a:prstGeom prst="rect">
            <a:avLst/>
          </a:prstGeom>
          <a:noFill/>
          <a:ln w="9525">
            <a:noFill/>
            <a:miter lim="800000"/>
            <a:headEnd/>
            <a:tailEnd/>
          </a:ln>
          <a:effectLst/>
        </p:spPr>
        <p:txBody>
          <a:bodyPr lIns="92075" tIns="46038" rIns="92075" bIns="46038">
            <a:spAutoFit/>
          </a:bodyPr>
          <a:lstStyle/>
          <a:p>
            <a:pPr eaLnBrk="0" fontAlgn="base" hangingPunct="0">
              <a:spcBef>
                <a:spcPct val="50000"/>
              </a:spcBef>
              <a:spcAft>
                <a:spcPct val="0"/>
              </a:spcAft>
              <a:tabLst>
                <a:tab pos="287338" algn="l"/>
              </a:tabLst>
            </a:pPr>
            <a:r>
              <a:rPr lang="en-US" sz="1600" b="1" smtClean="0">
                <a:solidFill>
                  <a:srgbClr val="FFFFFF"/>
                </a:solidFill>
                <a:sym typeface="Symbol" pitchFamily="18" charset="2"/>
              </a:rPr>
              <a:t></a:t>
            </a:r>
            <a:r>
              <a:rPr lang="en-US" sz="1600" b="1" smtClean="0">
                <a:solidFill>
                  <a:srgbClr val="FFFFFF"/>
                </a:solidFill>
              </a:rPr>
              <a:t> Insulin</a:t>
            </a:r>
          </a:p>
        </p:txBody>
      </p:sp>
      <p:sp>
        <p:nvSpPr>
          <p:cNvPr id="108575" name="Rectangle 31"/>
          <p:cNvSpPr>
            <a:spLocks noChangeArrowheads="1"/>
          </p:cNvSpPr>
          <p:nvPr/>
        </p:nvSpPr>
        <p:spPr bwMode="auto">
          <a:xfrm>
            <a:off x="2038350" y="2852738"/>
            <a:ext cx="1169988" cy="336550"/>
          </a:xfrm>
          <a:prstGeom prst="rect">
            <a:avLst/>
          </a:prstGeom>
          <a:noFill/>
          <a:ln w="9525">
            <a:noFill/>
            <a:miter lim="800000"/>
            <a:headEnd/>
            <a:tailEnd/>
          </a:ln>
          <a:effectLst/>
        </p:spPr>
        <p:txBody>
          <a:bodyPr lIns="92075" tIns="46038" rIns="92075" bIns="46038">
            <a:spAutoFit/>
          </a:bodyPr>
          <a:lstStyle/>
          <a:p>
            <a:pPr eaLnBrk="0" fontAlgn="base" hangingPunct="0">
              <a:spcBef>
                <a:spcPct val="50000"/>
              </a:spcBef>
              <a:spcAft>
                <a:spcPct val="0"/>
              </a:spcAft>
              <a:tabLst>
                <a:tab pos="287338" algn="l"/>
              </a:tabLst>
            </a:pPr>
            <a:r>
              <a:rPr lang="en-US" sz="1600" b="1" smtClean="0">
                <a:solidFill>
                  <a:srgbClr val="FFFFFF"/>
                </a:solidFill>
                <a:sym typeface="Symbol" pitchFamily="18" charset="2"/>
              </a:rPr>
              <a:t></a:t>
            </a:r>
            <a:r>
              <a:rPr lang="en-US" sz="1600" b="1" smtClean="0">
                <a:solidFill>
                  <a:srgbClr val="FFFFFF"/>
                </a:solidFill>
              </a:rPr>
              <a:t> IL-6</a:t>
            </a:r>
          </a:p>
        </p:txBody>
      </p:sp>
      <p:sp>
        <p:nvSpPr>
          <p:cNvPr id="108576" name="Line 32"/>
          <p:cNvSpPr>
            <a:spLocks noChangeShapeType="1"/>
          </p:cNvSpPr>
          <p:nvPr/>
        </p:nvSpPr>
        <p:spPr bwMode="auto">
          <a:xfrm flipH="1" flipV="1">
            <a:off x="2825750" y="3049588"/>
            <a:ext cx="685800" cy="215900"/>
          </a:xfrm>
          <a:prstGeom prst="line">
            <a:avLst/>
          </a:prstGeom>
          <a:noFill/>
          <a:ln w="25400">
            <a:solidFill>
              <a:schemeClr val="tx1"/>
            </a:solidFill>
            <a:round/>
            <a:headEnd type="none" w="sm" len="sm"/>
            <a:tailEnd type="triangle" w="lg" len="med"/>
          </a:ln>
          <a:effectLst/>
        </p:spPr>
        <p:txBody>
          <a:bodyPr wrap="none" anchor="ctr"/>
          <a:lstStyle/>
          <a:p>
            <a:pPr fontAlgn="base">
              <a:spcBef>
                <a:spcPct val="0"/>
              </a:spcBef>
              <a:spcAft>
                <a:spcPct val="0"/>
              </a:spcAft>
            </a:pPr>
            <a:endParaRPr lang="en-US" smtClean="0">
              <a:solidFill>
                <a:srgbClr val="FFFFFF"/>
              </a:solidFill>
              <a:latin typeface="Arial" charset="0"/>
            </a:endParaRPr>
          </a:p>
        </p:txBody>
      </p:sp>
      <p:sp>
        <p:nvSpPr>
          <p:cNvPr id="108577" name="Rectangle 33"/>
          <p:cNvSpPr>
            <a:spLocks noChangeArrowheads="1"/>
          </p:cNvSpPr>
          <p:nvPr/>
        </p:nvSpPr>
        <p:spPr bwMode="auto">
          <a:xfrm>
            <a:off x="3649663" y="4506913"/>
            <a:ext cx="1271587" cy="581025"/>
          </a:xfrm>
          <a:prstGeom prst="rect">
            <a:avLst/>
          </a:prstGeom>
          <a:noFill/>
          <a:ln w="9525">
            <a:noFill/>
            <a:miter lim="800000"/>
            <a:headEnd/>
            <a:tailEnd/>
          </a:ln>
          <a:effectLst/>
        </p:spPr>
        <p:txBody>
          <a:bodyPr lIns="92075" tIns="46038" rIns="92075" bIns="46038">
            <a:spAutoFit/>
          </a:bodyPr>
          <a:lstStyle/>
          <a:p>
            <a:pPr eaLnBrk="0" fontAlgn="base" hangingPunct="0">
              <a:spcBef>
                <a:spcPct val="50000"/>
              </a:spcBef>
              <a:spcAft>
                <a:spcPct val="0"/>
              </a:spcAft>
              <a:tabLst>
                <a:tab pos="287338" algn="l"/>
              </a:tabLst>
            </a:pPr>
            <a:r>
              <a:rPr lang="en-US" sz="1600" b="1" smtClean="0">
                <a:solidFill>
                  <a:srgbClr val="FFFFFF"/>
                </a:solidFill>
                <a:sym typeface="Symbol" pitchFamily="18" charset="2"/>
              </a:rPr>
              <a:t></a:t>
            </a:r>
            <a:r>
              <a:rPr lang="en-US" sz="1600" b="1" smtClean="0">
                <a:solidFill>
                  <a:srgbClr val="FFFFFF"/>
                </a:solidFill>
              </a:rPr>
              <a:t> Estrogen </a:t>
            </a:r>
          </a:p>
        </p:txBody>
      </p:sp>
      <p:sp>
        <p:nvSpPr>
          <p:cNvPr id="108578" name="Text Box 34"/>
          <p:cNvSpPr txBox="1">
            <a:spLocks noChangeArrowheads="1"/>
          </p:cNvSpPr>
          <p:nvPr/>
        </p:nvSpPr>
        <p:spPr bwMode="auto">
          <a:xfrm>
            <a:off x="6464300" y="1844675"/>
            <a:ext cx="1724025" cy="349250"/>
          </a:xfrm>
          <a:prstGeom prst="rect">
            <a:avLst/>
          </a:prstGeom>
          <a:solidFill>
            <a:schemeClr val="bg2"/>
          </a:solidFill>
          <a:ln w="12700">
            <a:solidFill>
              <a:schemeClr val="tx1"/>
            </a:solidFill>
            <a:miter lim="800000"/>
            <a:headEnd/>
            <a:tailEnd/>
          </a:ln>
          <a:effectLst/>
        </p:spPr>
        <p:txBody>
          <a:bodyPr wrap="none">
            <a:spAutoFit/>
          </a:bodyPr>
          <a:lstStyle/>
          <a:p>
            <a:pPr algn="ctr" eaLnBrk="0" fontAlgn="base" hangingPunct="0">
              <a:spcBef>
                <a:spcPct val="0"/>
              </a:spcBef>
              <a:spcAft>
                <a:spcPct val="0"/>
              </a:spcAft>
            </a:pPr>
            <a:r>
              <a:rPr lang="en-US" sz="1600" b="1" smtClean="0">
                <a:solidFill>
                  <a:srgbClr val="F9E697"/>
                </a:solidFill>
              </a:rPr>
              <a:t>Hypertension</a:t>
            </a:r>
          </a:p>
        </p:txBody>
      </p:sp>
      <p:sp>
        <p:nvSpPr>
          <p:cNvPr id="108579" name="Text Box 35"/>
          <p:cNvSpPr txBox="1">
            <a:spLocks noChangeArrowheads="1"/>
          </p:cNvSpPr>
          <p:nvPr/>
        </p:nvSpPr>
        <p:spPr bwMode="auto">
          <a:xfrm>
            <a:off x="6762750" y="4529138"/>
            <a:ext cx="1528763" cy="349250"/>
          </a:xfrm>
          <a:prstGeom prst="rect">
            <a:avLst/>
          </a:prstGeom>
          <a:solidFill>
            <a:srgbClr val="000099"/>
          </a:solidFill>
          <a:ln w="12700">
            <a:solidFill>
              <a:srgbClr val="99CCFF"/>
            </a:solidFill>
            <a:miter lim="800000"/>
            <a:headEnd/>
            <a:tailEnd/>
          </a:ln>
          <a:effectLst/>
        </p:spPr>
        <p:txBody>
          <a:bodyPr wrap="none">
            <a:spAutoFit/>
          </a:bodyPr>
          <a:lstStyle/>
          <a:p>
            <a:pPr algn="ctr" eaLnBrk="0" fontAlgn="base" hangingPunct="0">
              <a:spcBef>
                <a:spcPct val="0"/>
              </a:spcBef>
              <a:spcAft>
                <a:spcPct val="0"/>
              </a:spcAft>
            </a:pPr>
            <a:r>
              <a:rPr lang="en-US" sz="1600" b="1" smtClean="0">
                <a:solidFill>
                  <a:srgbClr val="FFFFFF"/>
                </a:solidFill>
              </a:rPr>
              <a:t>Thrombosis</a:t>
            </a:r>
          </a:p>
        </p:txBody>
      </p:sp>
      <p:sp>
        <p:nvSpPr>
          <p:cNvPr id="108580" name="Text Box 36"/>
          <p:cNvSpPr txBox="1">
            <a:spLocks noChangeArrowheads="1"/>
          </p:cNvSpPr>
          <p:nvPr/>
        </p:nvSpPr>
        <p:spPr bwMode="auto">
          <a:xfrm>
            <a:off x="536575" y="2522538"/>
            <a:ext cx="1755775" cy="349250"/>
          </a:xfrm>
          <a:prstGeom prst="rect">
            <a:avLst/>
          </a:prstGeom>
          <a:solidFill>
            <a:srgbClr val="000099"/>
          </a:solidFill>
          <a:ln w="12700">
            <a:solidFill>
              <a:srgbClr val="99CCFF"/>
            </a:solidFill>
            <a:miter lim="800000"/>
            <a:headEnd/>
            <a:tailEnd/>
          </a:ln>
          <a:effectLst/>
        </p:spPr>
        <p:txBody>
          <a:bodyPr wrap="none">
            <a:spAutoFit/>
          </a:bodyPr>
          <a:lstStyle/>
          <a:p>
            <a:pPr algn="ctr" eaLnBrk="0" fontAlgn="base" hangingPunct="0">
              <a:spcBef>
                <a:spcPct val="0"/>
              </a:spcBef>
              <a:spcAft>
                <a:spcPct val="0"/>
              </a:spcAft>
            </a:pPr>
            <a:r>
              <a:rPr lang="en-US" sz="1600" b="1" smtClean="0">
                <a:solidFill>
                  <a:srgbClr val="FFFFFF"/>
                </a:solidFill>
              </a:rPr>
              <a:t>Inflammation</a:t>
            </a:r>
          </a:p>
        </p:txBody>
      </p:sp>
      <p:sp>
        <p:nvSpPr>
          <p:cNvPr id="108581" name="Text Box 37"/>
          <p:cNvSpPr txBox="1">
            <a:spLocks noChangeArrowheads="1"/>
          </p:cNvSpPr>
          <p:nvPr/>
        </p:nvSpPr>
        <p:spPr bwMode="auto">
          <a:xfrm>
            <a:off x="6894513" y="3697288"/>
            <a:ext cx="1389062" cy="349250"/>
          </a:xfrm>
          <a:prstGeom prst="rect">
            <a:avLst/>
          </a:prstGeom>
          <a:solidFill>
            <a:srgbClr val="000099"/>
          </a:solidFill>
          <a:ln w="12700">
            <a:solidFill>
              <a:srgbClr val="99CCFF"/>
            </a:solidFill>
            <a:miter lim="800000"/>
            <a:headEnd/>
            <a:tailEnd/>
          </a:ln>
          <a:effectLst/>
        </p:spPr>
        <p:txBody>
          <a:bodyPr wrap="none">
            <a:spAutoFit/>
          </a:bodyPr>
          <a:lstStyle/>
          <a:p>
            <a:pPr algn="ctr" eaLnBrk="0" fontAlgn="base" hangingPunct="0">
              <a:spcBef>
                <a:spcPct val="0"/>
              </a:spcBef>
              <a:spcAft>
                <a:spcPct val="0"/>
              </a:spcAft>
            </a:pPr>
            <a:r>
              <a:rPr lang="en-US" sz="1600" b="1" smtClean="0">
                <a:solidFill>
                  <a:srgbClr val="FFFFFF"/>
                </a:solidFill>
              </a:rPr>
              <a:t>Type 2 DM</a:t>
            </a:r>
          </a:p>
        </p:txBody>
      </p:sp>
      <p:sp>
        <p:nvSpPr>
          <p:cNvPr id="108582" name="Text Box 38"/>
          <p:cNvSpPr txBox="1">
            <a:spLocks noChangeArrowheads="1"/>
          </p:cNvSpPr>
          <p:nvPr/>
        </p:nvSpPr>
        <p:spPr bwMode="auto">
          <a:xfrm>
            <a:off x="585788" y="1816100"/>
            <a:ext cx="1538287" cy="379413"/>
          </a:xfrm>
          <a:prstGeom prst="rect">
            <a:avLst/>
          </a:prstGeom>
          <a:solidFill>
            <a:schemeClr val="bg2"/>
          </a:solidFill>
          <a:ln w="12700">
            <a:solidFill>
              <a:schemeClr val="tx1"/>
            </a:solidFill>
            <a:miter lim="800000"/>
            <a:headEnd/>
            <a:tailEnd/>
          </a:ln>
          <a:effectLst/>
        </p:spPr>
        <p:txBody>
          <a:bodyPr wrap="none">
            <a:spAutoFit/>
          </a:bodyPr>
          <a:lstStyle/>
          <a:p>
            <a:pPr algn="ctr" eaLnBrk="0" fontAlgn="base" hangingPunct="0">
              <a:spcBef>
                <a:spcPct val="0"/>
              </a:spcBef>
              <a:spcAft>
                <a:spcPct val="0"/>
              </a:spcAft>
            </a:pPr>
            <a:r>
              <a:rPr lang="en-US" b="1" smtClean="0">
                <a:solidFill>
                  <a:srgbClr val="F9E697"/>
                </a:solidFill>
              </a:rPr>
              <a:t>Type 2 DM</a:t>
            </a:r>
          </a:p>
        </p:txBody>
      </p:sp>
      <p:sp>
        <p:nvSpPr>
          <p:cNvPr id="108583" name="Text Box 39"/>
          <p:cNvSpPr txBox="1">
            <a:spLocks noChangeArrowheads="1"/>
          </p:cNvSpPr>
          <p:nvPr/>
        </p:nvSpPr>
        <p:spPr bwMode="auto">
          <a:xfrm>
            <a:off x="603250" y="3255963"/>
            <a:ext cx="1146175" cy="349250"/>
          </a:xfrm>
          <a:prstGeom prst="rect">
            <a:avLst/>
          </a:prstGeom>
          <a:solidFill>
            <a:srgbClr val="000099"/>
          </a:solidFill>
          <a:ln w="12700">
            <a:solidFill>
              <a:srgbClr val="99CCFF"/>
            </a:solidFill>
            <a:miter lim="800000"/>
            <a:headEnd/>
            <a:tailEnd/>
          </a:ln>
          <a:effectLst/>
        </p:spPr>
        <p:txBody>
          <a:bodyPr wrap="none">
            <a:spAutoFit/>
          </a:bodyPr>
          <a:lstStyle/>
          <a:p>
            <a:pPr algn="ctr" eaLnBrk="0" fontAlgn="base" hangingPunct="0">
              <a:spcBef>
                <a:spcPct val="0"/>
              </a:spcBef>
              <a:spcAft>
                <a:spcPct val="0"/>
              </a:spcAft>
            </a:pPr>
            <a:r>
              <a:rPr lang="en-US" sz="1600" b="1" smtClean="0">
                <a:solidFill>
                  <a:srgbClr val="FFFFFF"/>
                </a:solidFill>
              </a:rPr>
              <a:t>Arthritis</a:t>
            </a:r>
          </a:p>
        </p:txBody>
      </p:sp>
      <p:sp>
        <p:nvSpPr>
          <p:cNvPr id="108584" name="Text Box 40"/>
          <p:cNvSpPr txBox="1">
            <a:spLocks noChangeArrowheads="1"/>
          </p:cNvSpPr>
          <p:nvPr/>
        </p:nvSpPr>
        <p:spPr bwMode="auto">
          <a:xfrm>
            <a:off x="1516063" y="5265738"/>
            <a:ext cx="969962" cy="349250"/>
          </a:xfrm>
          <a:prstGeom prst="rect">
            <a:avLst/>
          </a:prstGeom>
          <a:solidFill>
            <a:srgbClr val="000099"/>
          </a:solidFill>
          <a:ln w="12700">
            <a:solidFill>
              <a:srgbClr val="99CCFF"/>
            </a:solidFill>
            <a:miter lim="800000"/>
            <a:headEnd/>
            <a:tailEnd/>
          </a:ln>
          <a:effectLst/>
        </p:spPr>
        <p:txBody>
          <a:bodyPr wrap="none">
            <a:spAutoFit/>
          </a:bodyPr>
          <a:lstStyle/>
          <a:p>
            <a:pPr algn="ctr" eaLnBrk="0" fontAlgn="base" hangingPunct="0">
              <a:spcBef>
                <a:spcPct val="0"/>
              </a:spcBef>
              <a:spcAft>
                <a:spcPct val="0"/>
              </a:spcAft>
            </a:pPr>
            <a:r>
              <a:rPr lang="en-US" sz="1600" b="1" smtClean="0">
                <a:solidFill>
                  <a:srgbClr val="FFFFFF"/>
                </a:solidFill>
              </a:rPr>
              <a:t>ASCVD</a:t>
            </a:r>
          </a:p>
        </p:txBody>
      </p:sp>
      <p:sp>
        <p:nvSpPr>
          <p:cNvPr id="108585" name="Text Box 41"/>
          <p:cNvSpPr txBox="1">
            <a:spLocks noChangeArrowheads="1"/>
          </p:cNvSpPr>
          <p:nvPr/>
        </p:nvSpPr>
        <p:spPr bwMode="auto">
          <a:xfrm>
            <a:off x="628650" y="3895725"/>
            <a:ext cx="1062038" cy="349250"/>
          </a:xfrm>
          <a:prstGeom prst="rect">
            <a:avLst/>
          </a:prstGeom>
          <a:solidFill>
            <a:srgbClr val="000099"/>
          </a:solidFill>
          <a:ln w="12700">
            <a:solidFill>
              <a:srgbClr val="99CCFF"/>
            </a:solidFill>
            <a:miter lim="800000"/>
            <a:headEnd/>
            <a:tailEnd/>
          </a:ln>
          <a:effectLst/>
        </p:spPr>
        <p:txBody>
          <a:bodyPr wrap="none">
            <a:spAutoFit/>
          </a:bodyPr>
          <a:lstStyle/>
          <a:p>
            <a:pPr algn="ctr" eaLnBrk="0" fontAlgn="base" hangingPunct="0">
              <a:spcBef>
                <a:spcPct val="0"/>
              </a:spcBef>
              <a:spcAft>
                <a:spcPct val="0"/>
              </a:spcAft>
            </a:pPr>
            <a:r>
              <a:rPr lang="en-US" sz="1600" b="1" smtClean="0">
                <a:solidFill>
                  <a:srgbClr val="FFFFFF"/>
                </a:solidFill>
              </a:rPr>
              <a:t>Asthma</a:t>
            </a:r>
          </a:p>
        </p:txBody>
      </p:sp>
      <p:sp>
        <p:nvSpPr>
          <p:cNvPr id="108586" name="Rectangle 42"/>
          <p:cNvSpPr>
            <a:spLocks noChangeArrowheads="1"/>
          </p:cNvSpPr>
          <p:nvPr/>
        </p:nvSpPr>
        <p:spPr bwMode="auto">
          <a:xfrm>
            <a:off x="1987550" y="4718050"/>
            <a:ext cx="1169988" cy="346075"/>
          </a:xfrm>
          <a:prstGeom prst="rect">
            <a:avLst/>
          </a:prstGeom>
          <a:noFill/>
          <a:ln w="9525">
            <a:solidFill>
              <a:srgbClr val="FFFF00"/>
            </a:solidFill>
            <a:miter lim="800000"/>
            <a:headEnd/>
            <a:tailEnd/>
          </a:ln>
          <a:effectLst/>
        </p:spPr>
        <p:txBody>
          <a:bodyPr lIns="92075" tIns="46038" rIns="92075" bIns="46038">
            <a:spAutoFit/>
          </a:bodyPr>
          <a:lstStyle/>
          <a:p>
            <a:pPr eaLnBrk="0" fontAlgn="base" hangingPunct="0">
              <a:spcBef>
                <a:spcPct val="50000"/>
              </a:spcBef>
              <a:spcAft>
                <a:spcPct val="0"/>
              </a:spcAft>
              <a:tabLst>
                <a:tab pos="287338" algn="l"/>
              </a:tabLst>
            </a:pPr>
            <a:r>
              <a:rPr lang="en-US" sz="1600" b="1" smtClean="0">
                <a:solidFill>
                  <a:srgbClr val="FFFFFF"/>
                </a:solidFill>
                <a:sym typeface="Symbol" pitchFamily="18" charset="2"/>
              </a:rPr>
              <a:t></a:t>
            </a:r>
            <a:r>
              <a:rPr lang="en-US" sz="1600" b="1" smtClean="0">
                <a:solidFill>
                  <a:srgbClr val="FFFFFF"/>
                </a:solidFill>
              </a:rPr>
              <a:t> MCP-1</a:t>
            </a:r>
          </a:p>
        </p:txBody>
      </p:sp>
      <p:sp>
        <p:nvSpPr>
          <p:cNvPr id="108587" name="Text Box 43"/>
          <p:cNvSpPr txBox="1">
            <a:spLocks noChangeArrowheads="1"/>
          </p:cNvSpPr>
          <p:nvPr/>
        </p:nvSpPr>
        <p:spPr bwMode="auto">
          <a:xfrm>
            <a:off x="0" y="5638800"/>
            <a:ext cx="8077200" cy="1377950"/>
          </a:xfrm>
          <a:prstGeom prst="rect">
            <a:avLst/>
          </a:prstGeom>
          <a:noFill/>
          <a:ln w="9525">
            <a:noFill/>
            <a:miter lim="800000"/>
            <a:headEnd/>
            <a:tailEnd/>
          </a:ln>
          <a:effectLst/>
        </p:spPr>
        <p:txBody>
          <a:bodyPr lIns="502920" bIns="411480" anchor="b">
            <a:spAutoFit/>
          </a:bodyPr>
          <a:lstStyle/>
          <a:p>
            <a:pPr fontAlgn="base">
              <a:lnSpc>
                <a:spcPct val="95000"/>
              </a:lnSpc>
              <a:spcBef>
                <a:spcPct val="15000"/>
              </a:spcBef>
              <a:spcAft>
                <a:spcPct val="0"/>
              </a:spcAft>
            </a:pPr>
            <a:r>
              <a:rPr lang="en-US" sz="1500" smtClean="0">
                <a:solidFill>
                  <a:srgbClr val="F9E697"/>
                </a:solidFill>
              </a:rPr>
              <a:t>DM = diabetes mellitus; FFA = free fatty acid; PAI-1 = plasminogen activator inhibitor 1; MCP-1 = monocyte chemo attractant protein-1; TNF-</a:t>
            </a:r>
            <a:r>
              <a:rPr lang="en-US" sz="1500" smtClean="0">
                <a:solidFill>
                  <a:srgbClr val="F9E697"/>
                </a:solidFill>
                <a:sym typeface="Symbol" pitchFamily="18" charset="2"/>
              </a:rPr>
              <a:t> </a:t>
            </a:r>
            <a:r>
              <a:rPr lang="en-US" sz="1500" smtClean="0">
                <a:solidFill>
                  <a:srgbClr val="F9E697"/>
                </a:solidFill>
              </a:rPr>
              <a:t>= tumor necrosis factor alpha; IL-6 = interleukin 6.</a:t>
            </a:r>
          </a:p>
          <a:p>
            <a:pPr fontAlgn="base">
              <a:lnSpc>
                <a:spcPct val="95000"/>
              </a:lnSpc>
              <a:spcBef>
                <a:spcPct val="15000"/>
              </a:spcBef>
              <a:spcAft>
                <a:spcPct val="0"/>
              </a:spcAft>
            </a:pPr>
            <a:r>
              <a:rPr lang="en-US" sz="1600" smtClean="0">
                <a:solidFill>
                  <a:srgbClr val="FFFFFF"/>
                </a:solidFill>
              </a:rPr>
              <a:t>Aronne L (after Bray).</a:t>
            </a:r>
          </a:p>
        </p:txBody>
      </p:sp>
      <p:sp>
        <p:nvSpPr>
          <p:cNvPr id="108588" name="Line 44"/>
          <p:cNvSpPr>
            <a:spLocks noChangeShapeType="1"/>
          </p:cNvSpPr>
          <p:nvPr/>
        </p:nvSpPr>
        <p:spPr bwMode="auto">
          <a:xfrm>
            <a:off x="2971800" y="5105400"/>
            <a:ext cx="0" cy="304800"/>
          </a:xfrm>
          <a:prstGeom prst="line">
            <a:avLst/>
          </a:prstGeom>
          <a:noFill/>
          <a:ln w="9525">
            <a:solidFill>
              <a:schemeClr val="tx1"/>
            </a:solidFill>
            <a:round/>
            <a:headEnd/>
            <a:tailEnd type="triangle" w="med" len="med"/>
          </a:ln>
          <a:effectLst/>
        </p:spPr>
        <p:txBody>
          <a:bodyPr/>
          <a:lstStyle/>
          <a:p>
            <a:pPr fontAlgn="base">
              <a:spcBef>
                <a:spcPct val="0"/>
              </a:spcBef>
              <a:spcAft>
                <a:spcPct val="0"/>
              </a:spcAft>
            </a:pPr>
            <a:endParaRPr lang="en-US" smtClean="0">
              <a:solidFill>
                <a:srgbClr val="FFFFFF"/>
              </a:solidFill>
              <a:latin typeface="Arial" charset="0"/>
            </a:endParaRPr>
          </a:p>
        </p:txBody>
      </p:sp>
      <p:sp>
        <p:nvSpPr>
          <p:cNvPr id="108589" name="Text Box 45"/>
          <p:cNvSpPr txBox="1">
            <a:spLocks noChangeArrowheads="1"/>
          </p:cNvSpPr>
          <p:nvPr/>
        </p:nvSpPr>
        <p:spPr bwMode="auto">
          <a:xfrm>
            <a:off x="7086600" y="6172200"/>
            <a:ext cx="1600200" cy="762000"/>
          </a:xfrm>
          <a:prstGeom prst="rect">
            <a:avLst/>
          </a:prstGeom>
          <a:solidFill>
            <a:srgbClr val="0000D2"/>
          </a:solidFill>
          <a:ln w="9525">
            <a:noFill/>
            <a:miter lim="800000"/>
            <a:headEnd/>
            <a:tailEnd/>
          </a:ln>
          <a:effectLst/>
        </p:spPr>
        <p:txBody>
          <a:bodyPr>
            <a:spAutoFit/>
          </a:bodyPr>
          <a:lstStyle/>
          <a:p>
            <a:pPr fontAlgn="base">
              <a:spcBef>
                <a:spcPct val="0"/>
              </a:spcBef>
              <a:spcAft>
                <a:spcPct val="0"/>
              </a:spcAft>
            </a:pPr>
            <a:endParaRPr lang="en-US" sz="4400" smtClean="0">
              <a:solidFill>
                <a:srgbClr val="FFFFFF"/>
              </a:solidFill>
              <a:latin typeface="Arial" charset="0"/>
            </a:endParaRPr>
          </a:p>
        </p:txBody>
      </p:sp>
    </p:spTree>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GB"/>
              <a:t>Insulin resistance – reduced response to circulating insulin</a:t>
            </a:r>
          </a:p>
        </p:txBody>
      </p:sp>
      <p:sp>
        <p:nvSpPr>
          <p:cNvPr id="120835" name="Rectangle 3"/>
          <p:cNvSpPr>
            <a:spLocks noChangeArrowheads="1"/>
          </p:cNvSpPr>
          <p:nvPr/>
        </p:nvSpPr>
        <p:spPr bwMode="auto">
          <a:xfrm>
            <a:off x="2571750" y="1662113"/>
            <a:ext cx="2024063" cy="919162"/>
          </a:xfrm>
          <a:prstGeom prst="rect">
            <a:avLst/>
          </a:prstGeom>
          <a:gradFill rotWithShape="0">
            <a:gsLst>
              <a:gs pos="0">
                <a:srgbClr val="003366"/>
              </a:gs>
              <a:gs pos="100000">
                <a:srgbClr val="00274F"/>
              </a:gs>
            </a:gsLst>
            <a:lin ang="0" scaled="1"/>
          </a:gradFill>
          <a:ln w="9525">
            <a:noFill/>
            <a:miter lim="800000"/>
            <a:headEnd/>
            <a:tailEnd/>
          </a:ln>
          <a:effectLst/>
        </p:spPr>
        <p:txBody>
          <a:bodyPr wrap="none" anchor="ctr"/>
          <a:lstStyle/>
          <a:p>
            <a:pPr fontAlgn="base">
              <a:spcBef>
                <a:spcPct val="0"/>
              </a:spcBef>
              <a:spcAft>
                <a:spcPct val="0"/>
              </a:spcAft>
            </a:pPr>
            <a:endParaRPr lang="en-US" sz="7200" smtClean="0">
              <a:solidFill>
                <a:srgbClr val="000000"/>
              </a:solidFill>
            </a:endParaRPr>
          </a:p>
        </p:txBody>
      </p:sp>
      <p:pic>
        <p:nvPicPr>
          <p:cNvPr id="12083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88125" y="2952750"/>
            <a:ext cx="1074738" cy="758825"/>
          </a:xfrm>
          <a:prstGeom prst="rect">
            <a:avLst/>
          </a:prstGeom>
          <a:noFill/>
          <a:ln w="9525">
            <a:noFill/>
            <a:miter lim="800000"/>
            <a:headEnd/>
            <a:tailEnd/>
          </a:ln>
          <a:effectLst/>
        </p:spPr>
      </p:pic>
      <p:pic>
        <p:nvPicPr>
          <p:cNvPr id="120837" name="Picture 5" descr="Liver_small"/>
          <p:cNvPicPr>
            <a:picLocks noChangeAspect="1" noChangeArrowheads="1"/>
          </p:cNvPicPr>
          <p:nvPr/>
        </p:nvPicPr>
        <p:blipFill>
          <a:blip r:embed="rId4" cstate="print">
            <a:clrChange>
              <a:clrFrom>
                <a:srgbClr val="830123"/>
              </a:clrFrom>
              <a:clrTo>
                <a:srgbClr val="830123">
                  <a:alpha val="0"/>
                </a:srgbClr>
              </a:clrTo>
            </a:clrChange>
          </a:blip>
          <a:srcRect/>
          <a:stretch>
            <a:fillRect/>
          </a:stretch>
        </p:blipFill>
        <p:spPr bwMode="auto">
          <a:xfrm>
            <a:off x="1081088" y="2897188"/>
            <a:ext cx="1268412" cy="962025"/>
          </a:xfrm>
          <a:prstGeom prst="rect">
            <a:avLst/>
          </a:prstGeom>
          <a:noFill/>
          <a:ln w="9525">
            <a:noFill/>
            <a:miter lim="800000"/>
            <a:headEnd/>
            <a:tailEnd/>
          </a:ln>
          <a:effectLst/>
        </p:spPr>
      </p:pic>
      <p:pic>
        <p:nvPicPr>
          <p:cNvPr id="120838" name="Picture 6" descr="Muscle_small"/>
          <p:cNvPicPr>
            <a:picLocks noChangeAspect="1" noChangeArrowheads="1"/>
          </p:cNvPicPr>
          <p:nvPr/>
        </p:nvPicPr>
        <p:blipFill>
          <a:blip r:embed="rId5" cstate="print">
            <a:clrChange>
              <a:clrFrom>
                <a:srgbClr val="DB2847"/>
              </a:clrFrom>
              <a:clrTo>
                <a:srgbClr val="DB2847">
                  <a:alpha val="0"/>
                </a:srgbClr>
              </a:clrTo>
            </a:clrChange>
          </a:blip>
          <a:srcRect/>
          <a:stretch>
            <a:fillRect/>
          </a:stretch>
        </p:blipFill>
        <p:spPr bwMode="auto">
          <a:xfrm>
            <a:off x="3635375" y="2968625"/>
            <a:ext cx="1700213" cy="714375"/>
          </a:xfrm>
          <a:prstGeom prst="rect">
            <a:avLst/>
          </a:prstGeom>
          <a:noFill/>
          <a:ln w="9525">
            <a:noFill/>
            <a:miter lim="800000"/>
            <a:headEnd/>
            <a:tailEnd/>
          </a:ln>
          <a:effectLst/>
        </p:spPr>
      </p:pic>
      <p:sp>
        <p:nvSpPr>
          <p:cNvPr id="120839" name="Text Box 7"/>
          <p:cNvSpPr txBox="1">
            <a:spLocks noChangeArrowheads="1"/>
          </p:cNvSpPr>
          <p:nvPr/>
        </p:nvSpPr>
        <p:spPr bwMode="auto">
          <a:xfrm>
            <a:off x="2714625" y="1749425"/>
            <a:ext cx="1314450" cy="641350"/>
          </a:xfrm>
          <a:prstGeom prst="rect">
            <a:avLst/>
          </a:prstGeom>
          <a:noFill/>
          <a:ln w="9525">
            <a:noFill/>
            <a:miter lim="800000"/>
            <a:headEnd/>
            <a:tailEnd/>
          </a:ln>
          <a:effectLst/>
        </p:spPr>
        <p:txBody>
          <a:bodyPr wrap="none">
            <a:spAutoFit/>
          </a:bodyPr>
          <a:lstStyle/>
          <a:p>
            <a:pPr algn="r" eaLnBrk="0" fontAlgn="base" hangingPunct="0">
              <a:spcBef>
                <a:spcPct val="0"/>
              </a:spcBef>
              <a:spcAft>
                <a:spcPct val="0"/>
              </a:spcAft>
            </a:pPr>
            <a:r>
              <a:rPr lang="en-GB" b="1" smtClean="0">
                <a:solidFill>
                  <a:srgbClr val="FFFFFF"/>
                </a:solidFill>
              </a:rPr>
              <a:t>Insulin</a:t>
            </a:r>
          </a:p>
          <a:p>
            <a:pPr algn="r" eaLnBrk="0" fontAlgn="base" hangingPunct="0">
              <a:spcBef>
                <a:spcPct val="0"/>
              </a:spcBef>
              <a:spcAft>
                <a:spcPct val="0"/>
              </a:spcAft>
            </a:pPr>
            <a:r>
              <a:rPr lang="en-GB" b="1" smtClean="0">
                <a:solidFill>
                  <a:srgbClr val="FFFFFF"/>
                </a:solidFill>
              </a:rPr>
              <a:t>resistance</a:t>
            </a:r>
          </a:p>
        </p:txBody>
      </p:sp>
      <p:sp>
        <p:nvSpPr>
          <p:cNvPr id="120840" name="Line 8"/>
          <p:cNvSpPr>
            <a:spLocks noChangeShapeType="1"/>
          </p:cNvSpPr>
          <p:nvPr/>
        </p:nvSpPr>
        <p:spPr bwMode="auto">
          <a:xfrm flipH="1">
            <a:off x="2351088" y="2347913"/>
            <a:ext cx="2182812" cy="657225"/>
          </a:xfrm>
          <a:prstGeom prst="line">
            <a:avLst/>
          </a:prstGeom>
          <a:noFill/>
          <a:ln w="28575">
            <a:solidFill>
              <a:srgbClr val="0099FF"/>
            </a:solidFill>
            <a:round/>
            <a:headEnd/>
            <a:tailEnd type="triangle" w="med" len="med"/>
          </a:ln>
          <a:effectLst/>
        </p:spPr>
        <p:txBody>
          <a:bodyPr wrap="none" anchor="ctr"/>
          <a:lstStyle/>
          <a:p>
            <a:pPr fontAlgn="base">
              <a:spcBef>
                <a:spcPct val="0"/>
              </a:spcBef>
              <a:spcAft>
                <a:spcPct val="0"/>
              </a:spcAft>
            </a:pPr>
            <a:endParaRPr lang="en-US" sz="7200" smtClean="0">
              <a:solidFill>
                <a:srgbClr val="000000"/>
              </a:solidFill>
            </a:endParaRPr>
          </a:p>
        </p:txBody>
      </p:sp>
      <p:sp>
        <p:nvSpPr>
          <p:cNvPr id="120841" name="Line 9"/>
          <p:cNvSpPr>
            <a:spLocks noChangeShapeType="1"/>
          </p:cNvSpPr>
          <p:nvPr/>
        </p:nvSpPr>
        <p:spPr bwMode="auto">
          <a:xfrm>
            <a:off x="4533900" y="2249488"/>
            <a:ext cx="0" cy="693737"/>
          </a:xfrm>
          <a:prstGeom prst="line">
            <a:avLst/>
          </a:prstGeom>
          <a:noFill/>
          <a:ln w="28575">
            <a:solidFill>
              <a:srgbClr val="0099FF"/>
            </a:solidFill>
            <a:round/>
            <a:headEnd/>
            <a:tailEnd type="triangle" w="med" len="med"/>
          </a:ln>
          <a:effectLst/>
        </p:spPr>
        <p:txBody>
          <a:bodyPr wrap="none" anchor="ctr"/>
          <a:lstStyle/>
          <a:p>
            <a:pPr fontAlgn="base">
              <a:spcBef>
                <a:spcPct val="0"/>
              </a:spcBef>
              <a:spcAft>
                <a:spcPct val="0"/>
              </a:spcAft>
            </a:pPr>
            <a:endParaRPr lang="en-US" sz="7200" smtClean="0">
              <a:solidFill>
                <a:srgbClr val="000000"/>
              </a:solidFill>
            </a:endParaRPr>
          </a:p>
        </p:txBody>
      </p:sp>
      <p:sp>
        <p:nvSpPr>
          <p:cNvPr id="120842" name="Freeform 10"/>
          <p:cNvSpPr>
            <a:spLocks/>
          </p:cNvSpPr>
          <p:nvPr/>
        </p:nvSpPr>
        <p:spPr bwMode="auto">
          <a:xfrm>
            <a:off x="4537075" y="2351088"/>
            <a:ext cx="1995488" cy="733425"/>
          </a:xfrm>
          <a:custGeom>
            <a:avLst/>
            <a:gdLst/>
            <a:ahLst/>
            <a:cxnLst>
              <a:cxn ang="0">
                <a:pos x="0" y="0"/>
              </a:cxn>
              <a:cxn ang="0">
                <a:pos x="1435" y="447"/>
              </a:cxn>
            </a:cxnLst>
            <a:rect l="0" t="0" r="r" b="b"/>
            <a:pathLst>
              <a:path w="1435" h="447">
                <a:moveTo>
                  <a:pt x="0" y="0"/>
                </a:moveTo>
                <a:lnTo>
                  <a:pt x="1435" y="447"/>
                </a:lnTo>
              </a:path>
            </a:pathLst>
          </a:custGeom>
          <a:noFill/>
          <a:ln w="28575">
            <a:solidFill>
              <a:srgbClr val="0099FF"/>
            </a:solidFill>
            <a:round/>
            <a:headEnd/>
            <a:tailEnd type="triangle" w="med" len="med"/>
          </a:ln>
          <a:effectLst/>
        </p:spPr>
        <p:txBody>
          <a:bodyPr wrap="none" anchor="ctr"/>
          <a:lstStyle/>
          <a:p>
            <a:pPr fontAlgn="base">
              <a:spcBef>
                <a:spcPct val="0"/>
              </a:spcBef>
              <a:spcAft>
                <a:spcPct val="0"/>
              </a:spcAft>
            </a:pPr>
            <a:endParaRPr lang="en-US" sz="7200" smtClean="0">
              <a:solidFill>
                <a:srgbClr val="000000"/>
              </a:solidFill>
            </a:endParaRPr>
          </a:p>
        </p:txBody>
      </p:sp>
      <p:pic>
        <p:nvPicPr>
          <p:cNvPr id="120843" name="Picture 11"/>
          <p:cNvPicPr>
            <a:picLocks noChangeAspect="1" noChangeArrowheads="1"/>
          </p:cNvPicPr>
          <p:nvPr/>
        </p:nvPicPr>
        <p:blipFill>
          <a:blip r:embed="rId6" cstate="print"/>
          <a:srcRect l="68735" b="79536"/>
          <a:stretch>
            <a:fillRect/>
          </a:stretch>
        </p:blipFill>
        <p:spPr bwMode="auto">
          <a:xfrm>
            <a:off x="1360488" y="4414838"/>
            <a:ext cx="444500" cy="196850"/>
          </a:xfrm>
          <a:prstGeom prst="rect">
            <a:avLst/>
          </a:prstGeom>
          <a:noFill/>
        </p:spPr>
      </p:pic>
      <p:pic>
        <p:nvPicPr>
          <p:cNvPr id="120844" name="Picture 12"/>
          <p:cNvPicPr>
            <a:picLocks noChangeAspect="1" noChangeArrowheads="1"/>
          </p:cNvPicPr>
          <p:nvPr/>
        </p:nvPicPr>
        <p:blipFill>
          <a:blip r:embed="rId6" cstate="print"/>
          <a:srcRect l="68735" b="79536"/>
          <a:stretch>
            <a:fillRect/>
          </a:stretch>
        </p:blipFill>
        <p:spPr bwMode="auto">
          <a:xfrm>
            <a:off x="7040563" y="4221163"/>
            <a:ext cx="444500" cy="198437"/>
          </a:xfrm>
          <a:prstGeom prst="rect">
            <a:avLst/>
          </a:prstGeom>
          <a:noFill/>
        </p:spPr>
      </p:pic>
      <p:pic>
        <p:nvPicPr>
          <p:cNvPr id="120845" name="Picture 13"/>
          <p:cNvPicPr>
            <a:picLocks noChangeAspect="1" noChangeArrowheads="1"/>
          </p:cNvPicPr>
          <p:nvPr/>
        </p:nvPicPr>
        <p:blipFill>
          <a:blip r:embed="rId6" cstate="print"/>
          <a:srcRect l="68735" b="79536"/>
          <a:stretch>
            <a:fillRect/>
          </a:stretch>
        </p:blipFill>
        <p:spPr bwMode="auto">
          <a:xfrm>
            <a:off x="4467225" y="4221163"/>
            <a:ext cx="444500" cy="198437"/>
          </a:xfrm>
          <a:prstGeom prst="rect">
            <a:avLst/>
          </a:prstGeom>
          <a:noFill/>
        </p:spPr>
      </p:pic>
      <p:pic>
        <p:nvPicPr>
          <p:cNvPr id="120846" name="Picture 14"/>
          <p:cNvPicPr>
            <a:picLocks noChangeAspect="1" noChangeArrowheads="1"/>
          </p:cNvPicPr>
          <p:nvPr/>
        </p:nvPicPr>
        <p:blipFill>
          <a:blip r:embed="rId6" cstate="print"/>
          <a:srcRect l="68735" b="79536"/>
          <a:stretch>
            <a:fillRect/>
          </a:stretch>
        </p:blipFill>
        <p:spPr bwMode="auto">
          <a:xfrm>
            <a:off x="1566863" y="4295775"/>
            <a:ext cx="444500" cy="196850"/>
          </a:xfrm>
          <a:prstGeom prst="rect">
            <a:avLst/>
          </a:prstGeom>
          <a:noFill/>
        </p:spPr>
      </p:pic>
      <p:pic>
        <p:nvPicPr>
          <p:cNvPr id="120847" name="Picture 15"/>
          <p:cNvPicPr>
            <a:picLocks noChangeAspect="1" noChangeArrowheads="1"/>
          </p:cNvPicPr>
          <p:nvPr/>
        </p:nvPicPr>
        <p:blipFill>
          <a:blip r:embed="rId6" cstate="print"/>
          <a:srcRect l="68735" b="79536"/>
          <a:stretch>
            <a:fillRect/>
          </a:stretch>
        </p:blipFill>
        <p:spPr bwMode="auto">
          <a:xfrm>
            <a:off x="1824038" y="4221163"/>
            <a:ext cx="444500" cy="198437"/>
          </a:xfrm>
          <a:prstGeom prst="rect">
            <a:avLst/>
          </a:prstGeom>
          <a:noFill/>
        </p:spPr>
      </p:pic>
      <p:pic>
        <p:nvPicPr>
          <p:cNvPr id="120848" name="Picture 16"/>
          <p:cNvPicPr>
            <a:picLocks noChangeAspect="1" noChangeArrowheads="1"/>
          </p:cNvPicPr>
          <p:nvPr/>
        </p:nvPicPr>
        <p:blipFill>
          <a:blip r:embed="rId6" cstate="print"/>
          <a:srcRect l="68735" b="79536"/>
          <a:stretch>
            <a:fillRect/>
          </a:stretch>
        </p:blipFill>
        <p:spPr bwMode="auto">
          <a:xfrm>
            <a:off x="1735138" y="4424363"/>
            <a:ext cx="444500" cy="198437"/>
          </a:xfrm>
          <a:prstGeom prst="rect">
            <a:avLst/>
          </a:prstGeom>
          <a:noFill/>
        </p:spPr>
      </p:pic>
      <p:pic>
        <p:nvPicPr>
          <p:cNvPr id="120849" name="Picture 17"/>
          <p:cNvPicPr>
            <a:picLocks noChangeAspect="1" noChangeArrowheads="1"/>
          </p:cNvPicPr>
          <p:nvPr/>
        </p:nvPicPr>
        <p:blipFill>
          <a:blip r:embed="rId6" cstate="print"/>
          <a:srcRect l="68735" b="79536"/>
          <a:stretch>
            <a:fillRect/>
          </a:stretch>
        </p:blipFill>
        <p:spPr bwMode="auto">
          <a:xfrm>
            <a:off x="1524000" y="4567238"/>
            <a:ext cx="444500" cy="196850"/>
          </a:xfrm>
          <a:prstGeom prst="rect">
            <a:avLst/>
          </a:prstGeom>
          <a:noFill/>
        </p:spPr>
      </p:pic>
      <p:pic>
        <p:nvPicPr>
          <p:cNvPr id="120850" name="Picture 18"/>
          <p:cNvPicPr>
            <a:picLocks noChangeAspect="1" noChangeArrowheads="1"/>
          </p:cNvPicPr>
          <p:nvPr/>
        </p:nvPicPr>
        <p:blipFill>
          <a:blip r:embed="rId6" cstate="print"/>
          <a:srcRect l="68735" b="79536"/>
          <a:stretch>
            <a:fillRect/>
          </a:stretch>
        </p:blipFill>
        <p:spPr bwMode="auto">
          <a:xfrm>
            <a:off x="1973263" y="4425950"/>
            <a:ext cx="444500" cy="198438"/>
          </a:xfrm>
          <a:prstGeom prst="rect">
            <a:avLst/>
          </a:prstGeom>
          <a:noFill/>
        </p:spPr>
      </p:pic>
      <p:pic>
        <p:nvPicPr>
          <p:cNvPr id="120851" name="Picture 19"/>
          <p:cNvPicPr>
            <a:picLocks noChangeAspect="1" noChangeArrowheads="1"/>
          </p:cNvPicPr>
          <p:nvPr/>
        </p:nvPicPr>
        <p:blipFill>
          <a:blip r:embed="rId6" cstate="print"/>
          <a:srcRect l="68735" b="79536"/>
          <a:stretch>
            <a:fillRect/>
          </a:stretch>
        </p:blipFill>
        <p:spPr bwMode="auto">
          <a:xfrm>
            <a:off x="1831975" y="4621213"/>
            <a:ext cx="446088" cy="196850"/>
          </a:xfrm>
          <a:prstGeom prst="rect">
            <a:avLst/>
          </a:prstGeom>
          <a:noFill/>
        </p:spPr>
      </p:pic>
      <p:sp>
        <p:nvSpPr>
          <p:cNvPr id="120852" name="Text Box 20"/>
          <p:cNvSpPr txBox="1">
            <a:spLocks noChangeArrowheads="1"/>
          </p:cNvSpPr>
          <p:nvPr/>
        </p:nvSpPr>
        <p:spPr bwMode="auto">
          <a:xfrm>
            <a:off x="3060700" y="4008438"/>
            <a:ext cx="184150" cy="457200"/>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endParaRPr lang="en-US" sz="2400" smtClean="0">
              <a:solidFill>
                <a:srgbClr val="000000"/>
              </a:solidFill>
            </a:endParaRPr>
          </a:p>
        </p:txBody>
      </p:sp>
      <p:sp>
        <p:nvSpPr>
          <p:cNvPr id="120853" name="Text Box 21"/>
          <p:cNvSpPr txBox="1">
            <a:spLocks noChangeArrowheads="1"/>
          </p:cNvSpPr>
          <p:nvPr/>
        </p:nvSpPr>
        <p:spPr bwMode="auto">
          <a:xfrm>
            <a:off x="904875" y="3859213"/>
            <a:ext cx="1854200" cy="336550"/>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GB" sz="1600" b="1" smtClean="0">
                <a:solidFill>
                  <a:srgbClr val="FFFFFF"/>
                </a:solidFill>
                <a:sym typeface="Symbol" pitchFamily="18" charset="2"/>
              </a:rPr>
              <a:t> Glucose</a:t>
            </a:r>
            <a:r>
              <a:rPr lang="en-GB" sz="1600" b="1" smtClean="0">
                <a:solidFill>
                  <a:srgbClr val="FFFFFF"/>
                </a:solidFill>
                <a:sym typeface="Wingdings 3" pitchFamily="18" charset="2"/>
              </a:rPr>
              <a:t> </a:t>
            </a:r>
            <a:r>
              <a:rPr lang="en-GB" sz="1600" b="1" smtClean="0">
                <a:solidFill>
                  <a:srgbClr val="FFFFFF"/>
                </a:solidFill>
              </a:rPr>
              <a:t>output</a:t>
            </a:r>
          </a:p>
        </p:txBody>
      </p:sp>
      <p:sp>
        <p:nvSpPr>
          <p:cNvPr id="120854" name="Text Box 22"/>
          <p:cNvSpPr txBox="1">
            <a:spLocks noChangeArrowheads="1"/>
          </p:cNvSpPr>
          <p:nvPr/>
        </p:nvSpPr>
        <p:spPr bwMode="auto">
          <a:xfrm>
            <a:off x="3567113" y="3859213"/>
            <a:ext cx="1933575" cy="336550"/>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GB" sz="1600" b="1" smtClean="0">
                <a:solidFill>
                  <a:srgbClr val="FFFFFF"/>
                </a:solidFill>
                <a:sym typeface="Wingdings 3" pitchFamily="18" charset="2"/>
              </a:rPr>
              <a:t> </a:t>
            </a:r>
            <a:r>
              <a:rPr lang="en-GB" sz="1600" b="1" smtClean="0">
                <a:solidFill>
                  <a:srgbClr val="FFFFFF"/>
                </a:solidFill>
                <a:sym typeface="Symbol" pitchFamily="18" charset="2"/>
              </a:rPr>
              <a:t> Glucose </a:t>
            </a:r>
            <a:r>
              <a:rPr lang="en-GB" sz="1600" b="1" smtClean="0">
                <a:solidFill>
                  <a:srgbClr val="FFFFFF"/>
                </a:solidFill>
              </a:rPr>
              <a:t>uptake</a:t>
            </a:r>
          </a:p>
        </p:txBody>
      </p:sp>
      <p:sp>
        <p:nvSpPr>
          <p:cNvPr id="120855" name="Text Box 23"/>
          <p:cNvSpPr txBox="1">
            <a:spLocks noChangeArrowheads="1"/>
          </p:cNvSpPr>
          <p:nvPr/>
        </p:nvSpPr>
        <p:spPr bwMode="auto">
          <a:xfrm>
            <a:off x="6164263" y="3859213"/>
            <a:ext cx="1876425" cy="336550"/>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GB" sz="1600" b="1" smtClean="0">
                <a:solidFill>
                  <a:srgbClr val="FFFFFF"/>
                </a:solidFill>
                <a:sym typeface="Symbol" pitchFamily="18" charset="2"/>
              </a:rPr>
              <a:t> Glucose</a:t>
            </a:r>
            <a:r>
              <a:rPr lang="en-GB" sz="1600" b="1" smtClean="0">
                <a:solidFill>
                  <a:srgbClr val="FFFFFF"/>
                </a:solidFill>
                <a:sym typeface="Wingdings 3" pitchFamily="18" charset="2"/>
              </a:rPr>
              <a:t> </a:t>
            </a:r>
            <a:r>
              <a:rPr lang="en-GB" sz="1600" b="1" smtClean="0">
                <a:solidFill>
                  <a:srgbClr val="FFFFFF"/>
                </a:solidFill>
              </a:rPr>
              <a:t>uptake</a:t>
            </a:r>
          </a:p>
        </p:txBody>
      </p:sp>
      <p:sp>
        <p:nvSpPr>
          <p:cNvPr id="120856" name="Line 24"/>
          <p:cNvSpPr>
            <a:spLocks noChangeShapeType="1"/>
          </p:cNvSpPr>
          <p:nvPr/>
        </p:nvSpPr>
        <p:spPr bwMode="auto">
          <a:xfrm>
            <a:off x="4540250" y="4521200"/>
            <a:ext cx="0" cy="715963"/>
          </a:xfrm>
          <a:prstGeom prst="line">
            <a:avLst/>
          </a:prstGeom>
          <a:noFill/>
          <a:ln w="28575">
            <a:solidFill>
              <a:srgbClr val="0099FF"/>
            </a:solidFill>
            <a:round/>
            <a:headEnd/>
            <a:tailEnd type="triangle" w="med" len="med"/>
          </a:ln>
          <a:effectLst/>
        </p:spPr>
        <p:txBody>
          <a:bodyPr wrap="none" anchor="ctr"/>
          <a:lstStyle/>
          <a:p>
            <a:pPr fontAlgn="base">
              <a:spcBef>
                <a:spcPct val="0"/>
              </a:spcBef>
              <a:spcAft>
                <a:spcPct val="0"/>
              </a:spcAft>
            </a:pPr>
            <a:endParaRPr lang="en-US" sz="7200" smtClean="0">
              <a:solidFill>
                <a:srgbClr val="000000"/>
              </a:solidFill>
            </a:endParaRPr>
          </a:p>
        </p:txBody>
      </p:sp>
      <p:sp>
        <p:nvSpPr>
          <p:cNvPr id="120857" name="Text Box 25"/>
          <p:cNvSpPr txBox="1">
            <a:spLocks noChangeArrowheads="1"/>
          </p:cNvSpPr>
          <p:nvPr/>
        </p:nvSpPr>
        <p:spPr bwMode="auto">
          <a:xfrm>
            <a:off x="4937125" y="5629275"/>
            <a:ext cx="1990725" cy="395288"/>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GB" sz="2000" b="1" smtClean="0">
                <a:solidFill>
                  <a:srgbClr val="FFFFFF"/>
                </a:solidFill>
              </a:rPr>
              <a:t>Hyperglycemia</a:t>
            </a:r>
          </a:p>
        </p:txBody>
      </p:sp>
      <p:pic>
        <p:nvPicPr>
          <p:cNvPr id="120858" name="Picture 26"/>
          <p:cNvPicPr>
            <a:picLocks noChangeAspect="1" noChangeArrowheads="1"/>
          </p:cNvPicPr>
          <p:nvPr/>
        </p:nvPicPr>
        <p:blipFill>
          <a:blip r:embed="rId7" cstate="print"/>
          <a:srcRect/>
          <a:stretch>
            <a:fillRect/>
          </a:stretch>
        </p:blipFill>
        <p:spPr bwMode="auto">
          <a:xfrm>
            <a:off x="3371850" y="5183188"/>
            <a:ext cx="2517775" cy="814387"/>
          </a:xfrm>
          <a:prstGeom prst="rect">
            <a:avLst/>
          </a:prstGeom>
          <a:noFill/>
        </p:spPr>
      </p:pic>
      <p:grpSp>
        <p:nvGrpSpPr>
          <p:cNvPr id="2" name="Group 27"/>
          <p:cNvGrpSpPr>
            <a:grpSpLocks/>
          </p:cNvGrpSpPr>
          <p:nvPr/>
        </p:nvGrpSpPr>
        <p:grpSpPr bwMode="auto">
          <a:xfrm>
            <a:off x="3498850" y="5381625"/>
            <a:ext cx="1717675" cy="577850"/>
            <a:chOff x="2204" y="3390"/>
            <a:chExt cx="1082" cy="364"/>
          </a:xfrm>
        </p:grpSpPr>
        <p:pic>
          <p:nvPicPr>
            <p:cNvPr id="120860" name="Picture 28"/>
            <p:cNvPicPr>
              <a:picLocks noChangeAspect="1" noChangeArrowheads="1"/>
            </p:cNvPicPr>
            <p:nvPr/>
          </p:nvPicPr>
          <p:blipFill>
            <a:blip r:embed="rId6" cstate="print"/>
            <a:srcRect l="68735" b="79536"/>
            <a:stretch>
              <a:fillRect/>
            </a:stretch>
          </p:blipFill>
          <p:spPr bwMode="auto">
            <a:xfrm>
              <a:off x="2926" y="3452"/>
              <a:ext cx="280" cy="124"/>
            </a:xfrm>
            <a:prstGeom prst="rect">
              <a:avLst/>
            </a:prstGeom>
            <a:noFill/>
          </p:spPr>
        </p:pic>
        <p:pic>
          <p:nvPicPr>
            <p:cNvPr id="120861" name="Picture 29"/>
            <p:cNvPicPr>
              <a:picLocks noChangeAspect="1" noChangeArrowheads="1"/>
            </p:cNvPicPr>
            <p:nvPr/>
          </p:nvPicPr>
          <p:blipFill>
            <a:blip r:embed="rId6" cstate="print"/>
            <a:srcRect l="68735" b="79536"/>
            <a:stretch>
              <a:fillRect/>
            </a:stretch>
          </p:blipFill>
          <p:spPr bwMode="auto">
            <a:xfrm>
              <a:off x="2519" y="3515"/>
              <a:ext cx="280" cy="124"/>
            </a:xfrm>
            <a:prstGeom prst="rect">
              <a:avLst/>
            </a:prstGeom>
            <a:noFill/>
          </p:spPr>
        </p:pic>
        <p:pic>
          <p:nvPicPr>
            <p:cNvPr id="120862" name="Picture 30"/>
            <p:cNvPicPr>
              <a:picLocks noChangeAspect="1" noChangeArrowheads="1"/>
            </p:cNvPicPr>
            <p:nvPr/>
          </p:nvPicPr>
          <p:blipFill>
            <a:blip r:embed="rId6" cstate="print"/>
            <a:srcRect l="68735" b="79536"/>
            <a:stretch>
              <a:fillRect/>
            </a:stretch>
          </p:blipFill>
          <p:spPr bwMode="auto">
            <a:xfrm>
              <a:off x="2283" y="3542"/>
              <a:ext cx="280" cy="124"/>
            </a:xfrm>
            <a:prstGeom prst="rect">
              <a:avLst/>
            </a:prstGeom>
            <a:noFill/>
          </p:spPr>
        </p:pic>
        <p:pic>
          <p:nvPicPr>
            <p:cNvPr id="120863" name="Picture 31"/>
            <p:cNvPicPr>
              <a:picLocks noChangeAspect="1" noChangeArrowheads="1"/>
            </p:cNvPicPr>
            <p:nvPr/>
          </p:nvPicPr>
          <p:blipFill>
            <a:blip r:embed="rId6" cstate="print"/>
            <a:srcRect l="68735" b="79536"/>
            <a:stretch>
              <a:fillRect/>
            </a:stretch>
          </p:blipFill>
          <p:spPr bwMode="auto">
            <a:xfrm>
              <a:off x="2204" y="3609"/>
              <a:ext cx="280" cy="125"/>
            </a:xfrm>
            <a:prstGeom prst="rect">
              <a:avLst/>
            </a:prstGeom>
            <a:noFill/>
          </p:spPr>
        </p:pic>
        <p:pic>
          <p:nvPicPr>
            <p:cNvPr id="120864" name="Picture 32"/>
            <p:cNvPicPr>
              <a:picLocks noChangeAspect="1" noChangeArrowheads="1"/>
            </p:cNvPicPr>
            <p:nvPr/>
          </p:nvPicPr>
          <p:blipFill>
            <a:blip r:embed="rId6" cstate="print"/>
            <a:srcRect l="68735" b="79536"/>
            <a:stretch>
              <a:fillRect/>
            </a:stretch>
          </p:blipFill>
          <p:spPr bwMode="auto">
            <a:xfrm>
              <a:off x="3006" y="3390"/>
              <a:ext cx="280" cy="125"/>
            </a:xfrm>
            <a:prstGeom prst="rect">
              <a:avLst/>
            </a:prstGeom>
            <a:noFill/>
          </p:spPr>
        </p:pic>
        <p:pic>
          <p:nvPicPr>
            <p:cNvPr id="120865" name="Picture 33"/>
            <p:cNvPicPr>
              <a:picLocks noChangeAspect="1" noChangeArrowheads="1"/>
            </p:cNvPicPr>
            <p:nvPr/>
          </p:nvPicPr>
          <p:blipFill>
            <a:blip r:embed="rId6" cstate="print"/>
            <a:srcRect l="68735" b="79536"/>
            <a:stretch>
              <a:fillRect/>
            </a:stretch>
          </p:blipFill>
          <p:spPr bwMode="auto">
            <a:xfrm>
              <a:off x="2320" y="3629"/>
              <a:ext cx="280" cy="125"/>
            </a:xfrm>
            <a:prstGeom prst="rect">
              <a:avLst/>
            </a:prstGeom>
            <a:noFill/>
          </p:spPr>
        </p:pic>
        <p:pic>
          <p:nvPicPr>
            <p:cNvPr id="120866" name="Picture 34"/>
            <p:cNvPicPr>
              <a:picLocks noChangeAspect="1" noChangeArrowheads="1"/>
            </p:cNvPicPr>
            <p:nvPr/>
          </p:nvPicPr>
          <p:blipFill>
            <a:blip r:embed="rId6" cstate="print"/>
            <a:srcRect l="68735" b="79536"/>
            <a:stretch>
              <a:fillRect/>
            </a:stretch>
          </p:blipFill>
          <p:spPr bwMode="auto">
            <a:xfrm>
              <a:off x="2404" y="3515"/>
              <a:ext cx="281" cy="124"/>
            </a:xfrm>
            <a:prstGeom prst="rect">
              <a:avLst/>
            </a:prstGeom>
            <a:noFill/>
          </p:spPr>
        </p:pic>
        <p:pic>
          <p:nvPicPr>
            <p:cNvPr id="120867" name="Picture 35"/>
            <p:cNvPicPr>
              <a:picLocks noChangeAspect="1" noChangeArrowheads="1"/>
            </p:cNvPicPr>
            <p:nvPr/>
          </p:nvPicPr>
          <p:blipFill>
            <a:blip r:embed="rId6" cstate="print"/>
            <a:srcRect l="68735" b="79536"/>
            <a:stretch>
              <a:fillRect/>
            </a:stretch>
          </p:blipFill>
          <p:spPr bwMode="auto">
            <a:xfrm>
              <a:off x="2454" y="3601"/>
              <a:ext cx="280" cy="125"/>
            </a:xfrm>
            <a:prstGeom prst="rect">
              <a:avLst/>
            </a:prstGeom>
            <a:noFill/>
          </p:spPr>
        </p:pic>
        <p:pic>
          <p:nvPicPr>
            <p:cNvPr id="120868" name="Picture 36"/>
            <p:cNvPicPr>
              <a:picLocks noChangeAspect="1" noChangeArrowheads="1"/>
            </p:cNvPicPr>
            <p:nvPr/>
          </p:nvPicPr>
          <p:blipFill>
            <a:blip r:embed="rId6" cstate="print"/>
            <a:srcRect l="68735" b="79536"/>
            <a:stretch>
              <a:fillRect/>
            </a:stretch>
          </p:blipFill>
          <p:spPr bwMode="auto">
            <a:xfrm>
              <a:off x="2645" y="3535"/>
              <a:ext cx="281" cy="124"/>
            </a:xfrm>
            <a:prstGeom prst="rect">
              <a:avLst/>
            </a:prstGeom>
            <a:noFill/>
          </p:spPr>
        </p:pic>
        <p:pic>
          <p:nvPicPr>
            <p:cNvPr id="120869" name="Picture 37"/>
            <p:cNvPicPr>
              <a:picLocks noChangeAspect="1" noChangeArrowheads="1"/>
            </p:cNvPicPr>
            <p:nvPr/>
          </p:nvPicPr>
          <p:blipFill>
            <a:blip r:embed="rId6" cstate="print"/>
            <a:srcRect l="68735" b="79536"/>
            <a:stretch>
              <a:fillRect/>
            </a:stretch>
          </p:blipFill>
          <p:spPr bwMode="auto">
            <a:xfrm>
              <a:off x="2719" y="3452"/>
              <a:ext cx="281" cy="124"/>
            </a:xfrm>
            <a:prstGeom prst="rect">
              <a:avLst/>
            </a:prstGeom>
            <a:noFill/>
          </p:spPr>
        </p:pic>
        <p:pic>
          <p:nvPicPr>
            <p:cNvPr id="120870" name="Picture 38"/>
            <p:cNvPicPr>
              <a:picLocks noChangeAspect="1" noChangeArrowheads="1"/>
            </p:cNvPicPr>
            <p:nvPr/>
          </p:nvPicPr>
          <p:blipFill>
            <a:blip r:embed="rId6" cstate="print"/>
            <a:srcRect l="68735" b="79536"/>
            <a:stretch>
              <a:fillRect/>
            </a:stretch>
          </p:blipFill>
          <p:spPr bwMode="auto">
            <a:xfrm>
              <a:off x="2819" y="3515"/>
              <a:ext cx="280" cy="124"/>
            </a:xfrm>
            <a:prstGeom prst="rect">
              <a:avLst/>
            </a:prstGeom>
            <a:noFill/>
          </p:spPr>
        </p:pic>
        <p:pic>
          <p:nvPicPr>
            <p:cNvPr id="120871" name="Picture 39"/>
            <p:cNvPicPr>
              <a:picLocks noChangeAspect="1" noChangeArrowheads="1"/>
            </p:cNvPicPr>
            <p:nvPr/>
          </p:nvPicPr>
          <p:blipFill>
            <a:blip r:embed="rId6" cstate="print"/>
            <a:srcRect l="68735" b="79536"/>
            <a:stretch>
              <a:fillRect/>
            </a:stretch>
          </p:blipFill>
          <p:spPr bwMode="auto">
            <a:xfrm>
              <a:off x="2825" y="3404"/>
              <a:ext cx="281" cy="124"/>
            </a:xfrm>
            <a:prstGeom prst="rect">
              <a:avLst/>
            </a:prstGeom>
            <a:noFill/>
          </p:spPr>
        </p:pic>
      </p:grpSp>
      <p:sp>
        <p:nvSpPr>
          <p:cNvPr id="120872" name="Text Box 40"/>
          <p:cNvSpPr txBox="1">
            <a:spLocks noChangeArrowheads="1"/>
          </p:cNvSpPr>
          <p:nvPr/>
        </p:nvSpPr>
        <p:spPr bwMode="auto">
          <a:xfrm>
            <a:off x="393700" y="3086100"/>
            <a:ext cx="669925" cy="334963"/>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GB" sz="1600" b="1" smtClean="0">
                <a:solidFill>
                  <a:srgbClr val="FFFFFF"/>
                </a:solidFill>
                <a:sym typeface="Wingdings 3" pitchFamily="18" charset="2"/>
              </a:rPr>
              <a:t>Liver</a:t>
            </a:r>
            <a:endParaRPr lang="en-GB" sz="1600" b="1" smtClean="0">
              <a:solidFill>
                <a:srgbClr val="FFFFFF"/>
              </a:solidFill>
            </a:endParaRPr>
          </a:p>
        </p:txBody>
      </p:sp>
      <p:sp>
        <p:nvSpPr>
          <p:cNvPr id="120873" name="Text Box 41"/>
          <p:cNvSpPr txBox="1">
            <a:spLocks noChangeArrowheads="1"/>
          </p:cNvSpPr>
          <p:nvPr/>
        </p:nvSpPr>
        <p:spPr bwMode="auto">
          <a:xfrm>
            <a:off x="2787650" y="3086100"/>
            <a:ext cx="873125" cy="334963"/>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GB" sz="1600" b="1" smtClean="0">
                <a:solidFill>
                  <a:srgbClr val="FFFFFF"/>
                </a:solidFill>
                <a:sym typeface="Wingdings 3" pitchFamily="18" charset="2"/>
              </a:rPr>
              <a:t>Muscle</a:t>
            </a:r>
            <a:endParaRPr lang="en-GB" sz="1600" b="1" smtClean="0">
              <a:solidFill>
                <a:srgbClr val="FFFFFF"/>
              </a:solidFill>
            </a:endParaRPr>
          </a:p>
        </p:txBody>
      </p:sp>
      <p:sp>
        <p:nvSpPr>
          <p:cNvPr id="120874" name="Text Box 42"/>
          <p:cNvSpPr txBox="1">
            <a:spLocks noChangeArrowheads="1"/>
          </p:cNvSpPr>
          <p:nvPr/>
        </p:nvSpPr>
        <p:spPr bwMode="auto">
          <a:xfrm>
            <a:off x="7766050" y="3048000"/>
            <a:ext cx="984250" cy="58261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GB" sz="1600" b="1" smtClean="0">
                <a:solidFill>
                  <a:srgbClr val="FFFFFF"/>
                </a:solidFill>
                <a:sym typeface="Wingdings 3" pitchFamily="18" charset="2"/>
              </a:rPr>
              <a:t>Adipose</a:t>
            </a:r>
            <a:br>
              <a:rPr lang="en-GB" sz="1600" b="1" smtClean="0">
                <a:solidFill>
                  <a:srgbClr val="FFFFFF"/>
                </a:solidFill>
                <a:sym typeface="Wingdings 3" pitchFamily="18" charset="2"/>
              </a:rPr>
            </a:br>
            <a:r>
              <a:rPr lang="en-GB" sz="1600" b="1" smtClean="0">
                <a:solidFill>
                  <a:srgbClr val="FFFFFF"/>
                </a:solidFill>
                <a:sym typeface="Wingdings 3" pitchFamily="18" charset="2"/>
              </a:rPr>
              <a:t>tissue</a:t>
            </a:r>
            <a:endParaRPr lang="en-GB" sz="1600" b="1" smtClean="0">
              <a:solidFill>
                <a:srgbClr val="FFFFFF"/>
              </a:solidFill>
            </a:endParaRPr>
          </a:p>
        </p:txBody>
      </p:sp>
      <p:grpSp>
        <p:nvGrpSpPr>
          <p:cNvPr id="3" name="Group 43"/>
          <p:cNvGrpSpPr>
            <a:grpSpLocks/>
          </p:cNvGrpSpPr>
          <p:nvPr/>
        </p:nvGrpSpPr>
        <p:grpSpPr bwMode="auto">
          <a:xfrm>
            <a:off x="4029075" y="1360488"/>
            <a:ext cx="1063625" cy="1212850"/>
            <a:chOff x="936" y="1766"/>
            <a:chExt cx="944" cy="1075"/>
          </a:xfrm>
        </p:grpSpPr>
        <p:sp>
          <p:nvSpPr>
            <p:cNvPr id="120876" name="Oval 44"/>
            <p:cNvSpPr>
              <a:spLocks noChangeArrowheads="1"/>
            </p:cNvSpPr>
            <p:nvPr/>
          </p:nvSpPr>
          <p:spPr bwMode="auto">
            <a:xfrm rot="1615378">
              <a:off x="940" y="2022"/>
              <a:ext cx="870" cy="793"/>
            </a:xfrm>
            <a:prstGeom prst="ellipse">
              <a:avLst/>
            </a:prstGeom>
            <a:gradFill rotWithShape="0">
              <a:gsLst>
                <a:gs pos="0">
                  <a:srgbClr val="003366"/>
                </a:gs>
                <a:gs pos="100000">
                  <a:srgbClr val="637294"/>
                </a:gs>
              </a:gsLst>
              <a:path path="shape">
                <a:fillToRect l="50000" t="50000" r="50000" b="50000"/>
              </a:path>
            </a:gradFill>
            <a:ln w="9525">
              <a:solidFill>
                <a:schemeClr val="tx1"/>
              </a:solidFill>
              <a:round/>
              <a:headEnd/>
              <a:tailEnd/>
            </a:ln>
            <a:effectLst>
              <a:outerShdw dist="89803" dir="5887806" algn="ctr" rotWithShape="0">
                <a:srgbClr val="001830">
                  <a:alpha val="50000"/>
                </a:srgbClr>
              </a:outerShdw>
            </a:effectLst>
          </p:spPr>
          <p:txBody>
            <a:bodyPr wrap="none" anchor="ctr"/>
            <a:lstStyle/>
            <a:p>
              <a:pPr fontAlgn="base">
                <a:spcBef>
                  <a:spcPct val="0"/>
                </a:spcBef>
                <a:spcAft>
                  <a:spcPct val="0"/>
                </a:spcAft>
              </a:pPr>
              <a:endParaRPr lang="en-US" sz="7200" smtClean="0">
                <a:solidFill>
                  <a:srgbClr val="000000"/>
                </a:solidFill>
              </a:endParaRPr>
            </a:p>
          </p:txBody>
        </p:sp>
        <p:pic>
          <p:nvPicPr>
            <p:cNvPr id="120877" name="Picture 45"/>
            <p:cNvPicPr>
              <a:picLocks noChangeAspect="1" noChangeArrowheads="1"/>
            </p:cNvPicPr>
            <p:nvPr/>
          </p:nvPicPr>
          <p:blipFill>
            <a:blip r:embed="rId8" cstate="print">
              <a:clrChange>
                <a:clrFrom>
                  <a:srgbClr val="003466"/>
                </a:clrFrom>
                <a:clrTo>
                  <a:srgbClr val="003466">
                    <a:alpha val="0"/>
                  </a:srgbClr>
                </a:clrTo>
              </a:clrChange>
            </a:blip>
            <a:srcRect/>
            <a:stretch>
              <a:fillRect/>
            </a:stretch>
          </p:blipFill>
          <p:spPr bwMode="auto">
            <a:xfrm>
              <a:off x="936" y="1766"/>
              <a:ext cx="944" cy="1075"/>
            </a:xfrm>
            <a:prstGeom prst="rect">
              <a:avLst/>
            </a:prstGeom>
            <a:noFill/>
            <a:effectLst/>
          </p:spPr>
        </p:pic>
        <p:sp>
          <p:nvSpPr>
            <p:cNvPr id="120878" name="Text Box 46"/>
            <p:cNvSpPr txBox="1">
              <a:spLocks noChangeArrowheads="1"/>
            </p:cNvSpPr>
            <p:nvPr/>
          </p:nvSpPr>
          <p:spPr bwMode="auto">
            <a:xfrm>
              <a:off x="1116" y="2132"/>
              <a:ext cx="524" cy="513"/>
            </a:xfrm>
            <a:prstGeom prst="rect">
              <a:avLst/>
            </a:prstGeom>
            <a:noFill/>
            <a:ln w="9525">
              <a:noFill/>
              <a:miter lim="800000"/>
              <a:headEnd/>
              <a:tailEnd/>
            </a:ln>
            <a:effectLst/>
          </p:spPr>
          <p:txBody>
            <a:bodyPr wrap="none" anchor="ctr">
              <a:spAutoFit/>
            </a:bodyPr>
            <a:lstStyle/>
            <a:p>
              <a:pPr algn="ctr" fontAlgn="base">
                <a:spcBef>
                  <a:spcPct val="0"/>
                </a:spcBef>
                <a:spcAft>
                  <a:spcPct val="0"/>
                </a:spcAft>
              </a:pPr>
              <a:r>
                <a:rPr lang="en-GB" sz="3200" b="1" smtClean="0">
                  <a:solidFill>
                    <a:srgbClr val="FFB199"/>
                  </a:solidFill>
                </a:rPr>
                <a:t>IR</a:t>
              </a:r>
              <a:endParaRPr lang="en-GB" sz="2400" smtClean="0">
                <a:solidFill>
                  <a:srgbClr val="000000"/>
                </a:solidFill>
              </a:endParaRPr>
            </a:p>
          </p:txBody>
        </p:sp>
      </p:grpSp>
      <p:sp>
        <p:nvSpPr>
          <p:cNvPr id="120879" name="Freeform 47"/>
          <p:cNvSpPr>
            <a:spLocks/>
          </p:cNvSpPr>
          <p:nvPr/>
        </p:nvSpPr>
        <p:spPr bwMode="auto">
          <a:xfrm>
            <a:off x="2674938" y="4308475"/>
            <a:ext cx="3584575" cy="796925"/>
          </a:xfrm>
          <a:custGeom>
            <a:avLst/>
            <a:gdLst/>
            <a:ahLst/>
            <a:cxnLst>
              <a:cxn ang="0">
                <a:pos x="0" y="0"/>
              </a:cxn>
              <a:cxn ang="0">
                <a:pos x="1224" y="640"/>
              </a:cxn>
              <a:cxn ang="0">
                <a:pos x="2344" y="4"/>
              </a:cxn>
            </a:cxnLst>
            <a:rect l="0" t="0" r="r" b="b"/>
            <a:pathLst>
              <a:path w="2344" h="640">
                <a:moveTo>
                  <a:pt x="0" y="0"/>
                </a:moveTo>
                <a:lnTo>
                  <a:pt x="1224" y="640"/>
                </a:lnTo>
                <a:lnTo>
                  <a:pt x="2344" y="4"/>
                </a:lnTo>
              </a:path>
            </a:pathLst>
          </a:custGeom>
          <a:noFill/>
          <a:ln w="28575" cap="flat" cmpd="sng">
            <a:solidFill>
              <a:srgbClr val="0099FF"/>
            </a:solidFill>
            <a:prstDash val="solid"/>
            <a:round/>
            <a:headEnd/>
            <a:tailEnd/>
          </a:ln>
          <a:effectLst/>
        </p:spPr>
        <p:txBody>
          <a:bodyPr wrap="none" anchor="ctr"/>
          <a:lstStyle/>
          <a:p>
            <a:pPr fontAlgn="base">
              <a:spcBef>
                <a:spcPct val="0"/>
              </a:spcBef>
              <a:spcAft>
                <a:spcPct val="0"/>
              </a:spcAft>
            </a:pPr>
            <a:endParaRPr lang="en-US" sz="7200" smtClean="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reeform 2"/>
          <p:cNvSpPr>
            <a:spLocks/>
          </p:cNvSpPr>
          <p:nvPr/>
        </p:nvSpPr>
        <p:spPr bwMode="auto">
          <a:xfrm>
            <a:off x="1871663" y="4433888"/>
            <a:ext cx="5116512" cy="1106487"/>
          </a:xfrm>
          <a:custGeom>
            <a:avLst/>
            <a:gdLst/>
            <a:ahLst/>
            <a:cxnLst>
              <a:cxn ang="0">
                <a:pos x="1821" y="680"/>
              </a:cxn>
              <a:cxn ang="0">
                <a:pos x="2271" y="531"/>
              </a:cxn>
              <a:cxn ang="0">
                <a:pos x="2057" y="531"/>
              </a:cxn>
              <a:cxn ang="0">
                <a:pos x="2418" y="199"/>
              </a:cxn>
              <a:cxn ang="0">
                <a:pos x="3295" y="4"/>
              </a:cxn>
              <a:cxn ang="0">
                <a:pos x="8" y="11"/>
              </a:cxn>
              <a:cxn ang="0">
                <a:pos x="1202" y="199"/>
              </a:cxn>
              <a:cxn ang="0">
                <a:pos x="1561" y="534"/>
              </a:cxn>
              <a:cxn ang="0">
                <a:pos x="1342" y="536"/>
              </a:cxn>
              <a:cxn ang="0">
                <a:pos x="1821" y="680"/>
              </a:cxn>
            </a:cxnLst>
            <a:rect l="0" t="0" r="r" b="b"/>
            <a:pathLst>
              <a:path w="3295" h="680">
                <a:moveTo>
                  <a:pt x="1821" y="680"/>
                </a:moveTo>
                <a:lnTo>
                  <a:pt x="2271" y="531"/>
                </a:lnTo>
                <a:lnTo>
                  <a:pt x="2057" y="531"/>
                </a:lnTo>
                <a:cubicBezTo>
                  <a:pt x="2077" y="470"/>
                  <a:pt x="2123" y="341"/>
                  <a:pt x="2418" y="199"/>
                </a:cubicBezTo>
                <a:cubicBezTo>
                  <a:pt x="2715" y="58"/>
                  <a:pt x="3285" y="8"/>
                  <a:pt x="3295" y="4"/>
                </a:cubicBezTo>
                <a:cubicBezTo>
                  <a:pt x="2877" y="0"/>
                  <a:pt x="0" y="11"/>
                  <a:pt x="8" y="11"/>
                </a:cubicBezTo>
                <a:cubicBezTo>
                  <a:pt x="308" y="11"/>
                  <a:pt x="881" y="54"/>
                  <a:pt x="1202" y="199"/>
                </a:cubicBezTo>
                <a:cubicBezTo>
                  <a:pt x="1524" y="344"/>
                  <a:pt x="1554" y="484"/>
                  <a:pt x="1561" y="534"/>
                </a:cubicBezTo>
                <a:cubicBezTo>
                  <a:pt x="1514" y="539"/>
                  <a:pt x="1350" y="534"/>
                  <a:pt x="1342" y="536"/>
                </a:cubicBezTo>
                <a:cubicBezTo>
                  <a:pt x="1337" y="536"/>
                  <a:pt x="1821" y="680"/>
                  <a:pt x="1821" y="680"/>
                </a:cubicBezTo>
                <a:close/>
              </a:path>
            </a:pathLst>
          </a:custGeom>
          <a:gradFill rotWithShape="0">
            <a:gsLst>
              <a:gs pos="0">
                <a:srgbClr val="00407F"/>
              </a:gs>
              <a:gs pos="100000">
                <a:srgbClr val="0053A6"/>
              </a:gs>
            </a:gsLst>
            <a:lin ang="5400000" scaled="1"/>
          </a:gradFill>
          <a:ln w="9525" cap="flat" cmpd="sng">
            <a:noFill/>
            <a:prstDash val="solid"/>
            <a:round/>
            <a:headEnd/>
            <a:tailEnd/>
          </a:ln>
          <a:effectLst/>
        </p:spPr>
        <p:txBody>
          <a:bodyPr wrap="none" anchor="ctr"/>
          <a:lstStyle/>
          <a:p>
            <a:endParaRPr lang="en-US"/>
          </a:p>
        </p:txBody>
      </p:sp>
      <p:sp>
        <p:nvSpPr>
          <p:cNvPr id="139267" name="Rectangle 3"/>
          <p:cNvSpPr>
            <a:spLocks noGrp="1" noChangeArrowheads="1"/>
          </p:cNvSpPr>
          <p:nvPr>
            <p:ph type="title"/>
          </p:nvPr>
        </p:nvSpPr>
        <p:spPr/>
        <p:txBody>
          <a:bodyPr/>
          <a:lstStyle/>
          <a:p>
            <a:r>
              <a:rPr lang="en-US"/>
              <a:t>Why does the </a:t>
            </a:r>
            <a:r>
              <a:rPr lang="en-US">
                <a:sym typeface="Symbol" pitchFamily="18" charset="2"/>
              </a:rPr>
              <a:t></a:t>
            </a:r>
            <a:r>
              <a:rPr lang="en-GB"/>
              <a:t>-cell fail?</a:t>
            </a:r>
            <a:r>
              <a:rPr lang="en-US"/>
              <a:t> </a:t>
            </a:r>
          </a:p>
        </p:txBody>
      </p:sp>
      <p:pic>
        <p:nvPicPr>
          <p:cNvPr id="139268" name="Picture 4"/>
          <p:cNvPicPr>
            <a:picLocks noChangeAspect="1" noChangeArrowheads="1"/>
          </p:cNvPicPr>
          <p:nvPr/>
        </p:nvPicPr>
        <p:blipFill>
          <a:blip r:embed="rId3" cstate="print"/>
          <a:srcRect/>
          <a:stretch>
            <a:fillRect/>
          </a:stretch>
        </p:blipFill>
        <p:spPr bwMode="auto">
          <a:xfrm>
            <a:off x="455613" y="2771775"/>
            <a:ext cx="1806575" cy="1217613"/>
          </a:xfrm>
          <a:prstGeom prst="rect">
            <a:avLst/>
          </a:prstGeom>
          <a:noFill/>
        </p:spPr>
      </p:pic>
      <p:pic>
        <p:nvPicPr>
          <p:cNvPr id="139269" name="Picture 5"/>
          <p:cNvPicPr>
            <a:picLocks noChangeAspect="1" noChangeArrowheads="1"/>
          </p:cNvPicPr>
          <p:nvPr/>
        </p:nvPicPr>
        <p:blipFill>
          <a:blip r:embed="rId4" cstate="print"/>
          <a:srcRect/>
          <a:stretch>
            <a:fillRect/>
          </a:stretch>
        </p:blipFill>
        <p:spPr bwMode="auto">
          <a:xfrm>
            <a:off x="7239000" y="3692525"/>
            <a:ext cx="630238" cy="227013"/>
          </a:xfrm>
          <a:prstGeom prst="rect">
            <a:avLst/>
          </a:prstGeom>
          <a:noFill/>
          <a:ln w="9525">
            <a:noFill/>
            <a:miter lim="800000"/>
            <a:headEnd/>
            <a:tailEnd/>
          </a:ln>
          <a:effectLst/>
        </p:spPr>
      </p:pic>
      <p:pic>
        <p:nvPicPr>
          <p:cNvPr id="139270" name="Picture 6"/>
          <p:cNvPicPr>
            <a:picLocks noChangeAspect="1" noChangeArrowheads="1"/>
          </p:cNvPicPr>
          <p:nvPr/>
        </p:nvPicPr>
        <p:blipFill>
          <a:blip r:embed="rId4" cstate="print"/>
          <a:srcRect/>
          <a:stretch>
            <a:fillRect/>
          </a:stretch>
        </p:blipFill>
        <p:spPr bwMode="auto">
          <a:xfrm>
            <a:off x="8131175" y="3570288"/>
            <a:ext cx="630238" cy="227012"/>
          </a:xfrm>
          <a:prstGeom prst="rect">
            <a:avLst/>
          </a:prstGeom>
          <a:noFill/>
          <a:ln w="9525">
            <a:noFill/>
            <a:miter lim="800000"/>
            <a:headEnd/>
            <a:tailEnd/>
          </a:ln>
          <a:effectLst/>
        </p:spPr>
      </p:pic>
      <p:pic>
        <p:nvPicPr>
          <p:cNvPr id="139271" name="Picture 7"/>
          <p:cNvPicPr>
            <a:picLocks noChangeAspect="1" noChangeArrowheads="1"/>
          </p:cNvPicPr>
          <p:nvPr/>
        </p:nvPicPr>
        <p:blipFill>
          <a:blip r:embed="rId4" cstate="print"/>
          <a:srcRect/>
          <a:stretch>
            <a:fillRect/>
          </a:stretch>
        </p:blipFill>
        <p:spPr bwMode="auto">
          <a:xfrm>
            <a:off x="7043738" y="3332163"/>
            <a:ext cx="630237" cy="227012"/>
          </a:xfrm>
          <a:prstGeom prst="rect">
            <a:avLst/>
          </a:prstGeom>
          <a:noFill/>
          <a:ln w="9525">
            <a:noFill/>
            <a:miter lim="800000"/>
            <a:headEnd/>
            <a:tailEnd/>
          </a:ln>
          <a:effectLst/>
        </p:spPr>
      </p:pic>
      <p:pic>
        <p:nvPicPr>
          <p:cNvPr id="139272" name="Picture 8"/>
          <p:cNvPicPr>
            <a:picLocks noChangeAspect="1" noChangeArrowheads="1"/>
          </p:cNvPicPr>
          <p:nvPr/>
        </p:nvPicPr>
        <p:blipFill>
          <a:blip r:embed="rId4" cstate="print"/>
          <a:srcRect/>
          <a:stretch>
            <a:fillRect/>
          </a:stretch>
        </p:blipFill>
        <p:spPr bwMode="auto">
          <a:xfrm>
            <a:off x="7845425" y="3176588"/>
            <a:ext cx="630238" cy="227012"/>
          </a:xfrm>
          <a:prstGeom prst="rect">
            <a:avLst/>
          </a:prstGeom>
          <a:noFill/>
          <a:ln w="9525">
            <a:noFill/>
            <a:miter lim="800000"/>
            <a:headEnd/>
            <a:tailEnd/>
          </a:ln>
          <a:effectLst/>
        </p:spPr>
      </p:pic>
      <p:pic>
        <p:nvPicPr>
          <p:cNvPr id="139273" name="Picture 9"/>
          <p:cNvPicPr>
            <a:picLocks noChangeAspect="1" noChangeArrowheads="1"/>
          </p:cNvPicPr>
          <p:nvPr/>
        </p:nvPicPr>
        <p:blipFill>
          <a:blip r:embed="rId4" cstate="print"/>
          <a:srcRect/>
          <a:stretch>
            <a:fillRect/>
          </a:stretch>
        </p:blipFill>
        <p:spPr bwMode="auto">
          <a:xfrm>
            <a:off x="7491413" y="2944813"/>
            <a:ext cx="630237" cy="227012"/>
          </a:xfrm>
          <a:prstGeom prst="rect">
            <a:avLst/>
          </a:prstGeom>
          <a:noFill/>
          <a:ln w="9525">
            <a:noFill/>
            <a:miter lim="800000"/>
            <a:headEnd/>
            <a:tailEnd/>
          </a:ln>
          <a:effectLst/>
        </p:spPr>
      </p:pic>
      <p:pic>
        <p:nvPicPr>
          <p:cNvPr id="139274" name="Picture 10" descr="Pancreas_small"/>
          <p:cNvPicPr>
            <a:picLocks noChangeAspect="1" noChangeArrowheads="1"/>
          </p:cNvPicPr>
          <p:nvPr/>
        </p:nvPicPr>
        <p:blipFill>
          <a:blip r:embed="rId5" cstate="print">
            <a:clrChange>
              <a:clrFrom>
                <a:srgbClr val="BA815C"/>
              </a:clrFrom>
              <a:clrTo>
                <a:srgbClr val="BA815C">
                  <a:alpha val="0"/>
                </a:srgbClr>
              </a:clrTo>
            </a:clrChange>
          </a:blip>
          <a:srcRect/>
          <a:stretch>
            <a:fillRect/>
          </a:stretch>
        </p:blipFill>
        <p:spPr bwMode="auto">
          <a:xfrm rot="997775">
            <a:off x="3308350" y="3048000"/>
            <a:ext cx="2505075" cy="1482725"/>
          </a:xfrm>
          <a:prstGeom prst="rect">
            <a:avLst/>
          </a:prstGeom>
          <a:noFill/>
          <a:ln w="9525">
            <a:noFill/>
            <a:miter lim="800000"/>
            <a:headEnd/>
            <a:tailEnd/>
          </a:ln>
          <a:effectLst/>
        </p:spPr>
      </p:pic>
      <p:sp>
        <p:nvSpPr>
          <p:cNvPr id="139275" name="Rectangle 11"/>
          <p:cNvSpPr>
            <a:spLocks noChangeArrowheads="1"/>
          </p:cNvSpPr>
          <p:nvPr/>
        </p:nvSpPr>
        <p:spPr bwMode="auto">
          <a:xfrm>
            <a:off x="0" y="3989388"/>
            <a:ext cx="2168525" cy="581025"/>
          </a:xfrm>
          <a:prstGeom prst="rect">
            <a:avLst/>
          </a:prstGeom>
          <a:noFill/>
          <a:ln w="9525">
            <a:noFill/>
            <a:miter lim="800000"/>
            <a:headEnd/>
            <a:tailEnd/>
          </a:ln>
          <a:effectLst/>
        </p:spPr>
        <p:txBody>
          <a:bodyPr lIns="92075" tIns="46038" rIns="92075" bIns="46038" anchor="ctr">
            <a:spAutoFit/>
          </a:bodyPr>
          <a:lstStyle/>
          <a:p>
            <a:pPr algn="ctr" eaLnBrk="0" hangingPunct="0"/>
            <a:r>
              <a:rPr lang="en-GB" sz="1600" b="1">
                <a:solidFill>
                  <a:schemeClr val="bg1"/>
                </a:solidFill>
              </a:rPr>
              <a:t>Chronic </a:t>
            </a:r>
            <a:br>
              <a:rPr lang="en-GB" sz="1600" b="1">
                <a:solidFill>
                  <a:schemeClr val="bg1"/>
                </a:solidFill>
              </a:rPr>
            </a:br>
            <a:r>
              <a:rPr lang="en-GB" sz="1600" b="1">
                <a:solidFill>
                  <a:schemeClr val="bg1"/>
                </a:solidFill>
              </a:rPr>
              <a:t>hyperglycemia</a:t>
            </a:r>
          </a:p>
        </p:txBody>
      </p:sp>
      <p:sp>
        <p:nvSpPr>
          <p:cNvPr id="139276" name="Rectangle 12"/>
          <p:cNvSpPr>
            <a:spLocks noChangeArrowheads="1"/>
          </p:cNvSpPr>
          <p:nvPr/>
        </p:nvSpPr>
        <p:spPr bwMode="auto">
          <a:xfrm>
            <a:off x="5492750" y="1484313"/>
            <a:ext cx="2479675" cy="825500"/>
          </a:xfrm>
          <a:prstGeom prst="rect">
            <a:avLst/>
          </a:prstGeom>
          <a:noFill/>
          <a:ln w="9525">
            <a:noFill/>
            <a:miter lim="800000"/>
            <a:headEnd/>
            <a:tailEnd/>
          </a:ln>
          <a:effectLst/>
        </p:spPr>
        <p:txBody>
          <a:bodyPr lIns="92075" tIns="46038" rIns="92075" bIns="46038" anchor="ctr">
            <a:spAutoFit/>
          </a:bodyPr>
          <a:lstStyle/>
          <a:p>
            <a:pPr eaLnBrk="0" hangingPunct="0"/>
            <a:r>
              <a:rPr lang="en-GB" sz="1600" b="1">
                <a:solidFill>
                  <a:schemeClr val="bg1"/>
                </a:solidFill>
              </a:rPr>
              <a:t>Oversecretion of insulin to compensate for insulin resistance</a:t>
            </a:r>
            <a:r>
              <a:rPr lang="en-GB" sz="1600" b="1" baseline="30000">
                <a:solidFill>
                  <a:schemeClr val="bg1"/>
                </a:solidFill>
              </a:rPr>
              <a:t>1,2</a:t>
            </a:r>
          </a:p>
        </p:txBody>
      </p:sp>
      <p:sp>
        <p:nvSpPr>
          <p:cNvPr id="139277" name="Rectangle 13"/>
          <p:cNvSpPr>
            <a:spLocks noChangeArrowheads="1"/>
          </p:cNvSpPr>
          <p:nvPr/>
        </p:nvSpPr>
        <p:spPr bwMode="auto">
          <a:xfrm>
            <a:off x="7189788" y="3989388"/>
            <a:ext cx="1954212" cy="581025"/>
          </a:xfrm>
          <a:prstGeom prst="rect">
            <a:avLst/>
          </a:prstGeom>
          <a:noFill/>
          <a:ln w="9525">
            <a:noFill/>
            <a:miter lim="800000"/>
            <a:headEnd/>
            <a:tailEnd/>
          </a:ln>
          <a:effectLst/>
        </p:spPr>
        <p:txBody>
          <a:bodyPr lIns="92075" tIns="46038" rIns="92075" bIns="46038" anchor="ctr">
            <a:spAutoFit/>
          </a:bodyPr>
          <a:lstStyle/>
          <a:p>
            <a:pPr eaLnBrk="0" hangingPunct="0"/>
            <a:r>
              <a:rPr lang="en-GB" sz="1600" b="1">
                <a:solidFill>
                  <a:schemeClr val="bg1"/>
                </a:solidFill>
              </a:rPr>
              <a:t>High circulating  free fatty acids</a:t>
            </a:r>
            <a:r>
              <a:rPr lang="en-GB" sz="1600" b="1">
                <a:solidFill>
                  <a:srgbClr val="FF9933"/>
                </a:solidFill>
              </a:rPr>
              <a:t> </a:t>
            </a:r>
          </a:p>
        </p:txBody>
      </p:sp>
      <p:sp>
        <p:nvSpPr>
          <p:cNvPr id="139278" name="Rectangle 14"/>
          <p:cNvSpPr>
            <a:spLocks noChangeArrowheads="1"/>
          </p:cNvSpPr>
          <p:nvPr/>
        </p:nvSpPr>
        <p:spPr bwMode="auto">
          <a:xfrm>
            <a:off x="2236788" y="2843213"/>
            <a:ext cx="1817687" cy="336550"/>
          </a:xfrm>
          <a:prstGeom prst="rect">
            <a:avLst/>
          </a:prstGeom>
          <a:noFill/>
          <a:ln w="9525">
            <a:noFill/>
            <a:miter lim="800000"/>
            <a:headEnd/>
            <a:tailEnd/>
          </a:ln>
          <a:effectLst/>
        </p:spPr>
        <p:txBody>
          <a:bodyPr lIns="92075" tIns="46038" rIns="92075" bIns="46038" anchor="ctr">
            <a:spAutoFit/>
          </a:bodyPr>
          <a:lstStyle/>
          <a:p>
            <a:pPr eaLnBrk="0" hangingPunct="0"/>
            <a:r>
              <a:rPr lang="en-GB" sz="1600" b="1">
                <a:solidFill>
                  <a:schemeClr val="bg1"/>
                </a:solidFill>
              </a:rPr>
              <a:t>Glucotoxicity</a:t>
            </a:r>
            <a:r>
              <a:rPr lang="en-GB" sz="1600" b="1" baseline="30000">
                <a:solidFill>
                  <a:schemeClr val="bg1"/>
                </a:solidFill>
              </a:rPr>
              <a:t>2</a:t>
            </a:r>
          </a:p>
        </p:txBody>
      </p:sp>
      <p:sp>
        <p:nvSpPr>
          <p:cNvPr id="139279" name="Rectangle 15"/>
          <p:cNvSpPr>
            <a:spLocks noChangeArrowheads="1"/>
          </p:cNvSpPr>
          <p:nvPr/>
        </p:nvSpPr>
        <p:spPr bwMode="auto">
          <a:xfrm>
            <a:off x="4329113" y="4017963"/>
            <a:ext cx="1089025" cy="336550"/>
          </a:xfrm>
          <a:prstGeom prst="rect">
            <a:avLst/>
          </a:prstGeom>
          <a:noFill/>
          <a:ln w="9525">
            <a:noFill/>
            <a:miter lim="800000"/>
            <a:headEnd/>
            <a:tailEnd/>
          </a:ln>
          <a:effectLst/>
        </p:spPr>
        <p:txBody>
          <a:bodyPr lIns="92075" tIns="46038" rIns="92075" bIns="46038" anchor="ctr">
            <a:spAutoFit/>
          </a:bodyPr>
          <a:lstStyle/>
          <a:p>
            <a:pPr algn="ctr" eaLnBrk="0" hangingPunct="0"/>
            <a:r>
              <a:rPr lang="en-GB" sz="1600" b="1">
                <a:solidFill>
                  <a:schemeClr val="bg1"/>
                </a:solidFill>
              </a:rPr>
              <a:t>Pancreas</a:t>
            </a:r>
          </a:p>
        </p:txBody>
      </p:sp>
      <p:sp>
        <p:nvSpPr>
          <p:cNvPr id="139280" name="Rectangle 16"/>
          <p:cNvSpPr>
            <a:spLocks noChangeArrowheads="1"/>
          </p:cNvSpPr>
          <p:nvPr/>
        </p:nvSpPr>
        <p:spPr bwMode="auto">
          <a:xfrm>
            <a:off x="5757863" y="2855913"/>
            <a:ext cx="1685925" cy="336550"/>
          </a:xfrm>
          <a:prstGeom prst="rect">
            <a:avLst/>
          </a:prstGeom>
          <a:noFill/>
          <a:ln w="9525">
            <a:noFill/>
            <a:miter lim="800000"/>
            <a:headEnd/>
            <a:tailEnd/>
          </a:ln>
          <a:effectLst/>
        </p:spPr>
        <p:txBody>
          <a:bodyPr lIns="92075" tIns="46038" rIns="92075" bIns="46038" anchor="ctr">
            <a:spAutoFit/>
          </a:bodyPr>
          <a:lstStyle/>
          <a:p>
            <a:pPr algn="ctr" eaLnBrk="0" hangingPunct="0"/>
            <a:r>
              <a:rPr lang="en-GB" sz="1600" b="1">
                <a:solidFill>
                  <a:schemeClr val="bg1"/>
                </a:solidFill>
              </a:rPr>
              <a:t>Lipotoxicity</a:t>
            </a:r>
            <a:r>
              <a:rPr lang="en-GB" sz="1600" b="1" baseline="30000">
                <a:solidFill>
                  <a:schemeClr val="bg1"/>
                </a:solidFill>
              </a:rPr>
              <a:t>3</a:t>
            </a:r>
          </a:p>
        </p:txBody>
      </p:sp>
      <p:sp>
        <p:nvSpPr>
          <p:cNvPr id="139281" name="Line 17"/>
          <p:cNvSpPr>
            <a:spLocks noChangeShapeType="1"/>
          </p:cNvSpPr>
          <p:nvPr/>
        </p:nvSpPr>
        <p:spPr bwMode="auto">
          <a:xfrm>
            <a:off x="2352675" y="3500438"/>
            <a:ext cx="677863" cy="158750"/>
          </a:xfrm>
          <a:prstGeom prst="line">
            <a:avLst/>
          </a:prstGeom>
          <a:noFill/>
          <a:ln w="28575">
            <a:solidFill>
              <a:srgbClr val="0099FF"/>
            </a:solidFill>
            <a:round/>
            <a:headEnd/>
            <a:tailEnd type="triangle" w="med" len="med"/>
          </a:ln>
          <a:effectLst/>
        </p:spPr>
        <p:txBody>
          <a:bodyPr wrap="none" anchor="ctr"/>
          <a:lstStyle/>
          <a:p>
            <a:endParaRPr lang="en-US"/>
          </a:p>
        </p:txBody>
      </p:sp>
      <p:sp>
        <p:nvSpPr>
          <p:cNvPr id="139282" name="Line 18"/>
          <p:cNvSpPr>
            <a:spLocks noChangeShapeType="1"/>
          </p:cNvSpPr>
          <p:nvPr/>
        </p:nvSpPr>
        <p:spPr bwMode="auto">
          <a:xfrm flipH="1">
            <a:off x="6030913" y="3500438"/>
            <a:ext cx="766762" cy="171450"/>
          </a:xfrm>
          <a:prstGeom prst="line">
            <a:avLst/>
          </a:prstGeom>
          <a:noFill/>
          <a:ln w="28575">
            <a:solidFill>
              <a:srgbClr val="0099FF"/>
            </a:solidFill>
            <a:round/>
            <a:headEnd/>
            <a:tailEnd type="triangle" w="med" len="med"/>
          </a:ln>
          <a:effectLst/>
        </p:spPr>
        <p:txBody>
          <a:bodyPr wrap="none" anchor="ctr"/>
          <a:lstStyle/>
          <a:p>
            <a:endParaRPr lang="en-US"/>
          </a:p>
        </p:txBody>
      </p:sp>
      <p:sp>
        <p:nvSpPr>
          <p:cNvPr id="139283" name="Line 19"/>
          <p:cNvSpPr>
            <a:spLocks noChangeShapeType="1"/>
          </p:cNvSpPr>
          <p:nvPr/>
        </p:nvSpPr>
        <p:spPr bwMode="auto">
          <a:xfrm flipV="1">
            <a:off x="4386263" y="2447925"/>
            <a:ext cx="0" cy="677863"/>
          </a:xfrm>
          <a:prstGeom prst="line">
            <a:avLst/>
          </a:prstGeom>
          <a:noFill/>
          <a:ln w="28575">
            <a:solidFill>
              <a:srgbClr val="0099FF"/>
            </a:solidFill>
            <a:round/>
            <a:headEnd/>
            <a:tailEnd type="triangle" w="med" len="med"/>
          </a:ln>
          <a:effectLst/>
        </p:spPr>
        <p:txBody>
          <a:bodyPr wrap="none" anchor="ctr"/>
          <a:lstStyle/>
          <a:p>
            <a:endParaRPr lang="en-US"/>
          </a:p>
        </p:txBody>
      </p:sp>
      <p:sp>
        <p:nvSpPr>
          <p:cNvPr id="139284" name="Rectangle 20"/>
          <p:cNvSpPr>
            <a:spLocks noChangeArrowheads="1"/>
          </p:cNvSpPr>
          <p:nvPr/>
        </p:nvSpPr>
        <p:spPr bwMode="auto">
          <a:xfrm>
            <a:off x="3870325" y="5516563"/>
            <a:ext cx="1620838" cy="701675"/>
          </a:xfrm>
          <a:prstGeom prst="rect">
            <a:avLst/>
          </a:prstGeom>
          <a:noFill/>
          <a:ln w="19050">
            <a:noFill/>
            <a:miter lim="800000"/>
            <a:headEnd/>
            <a:tailEnd/>
          </a:ln>
          <a:effectLst/>
        </p:spPr>
        <p:txBody>
          <a:bodyPr wrap="none" lIns="90000" tIns="46800" rIns="90000" bIns="46800" anchor="ctr">
            <a:spAutoFit/>
          </a:bodyPr>
          <a:lstStyle/>
          <a:p>
            <a:pPr algn="ctr" eaLnBrk="0" hangingPunct="0"/>
            <a:r>
              <a:rPr lang="en-US" sz="2000" b="1">
                <a:solidFill>
                  <a:schemeClr val="bg1"/>
                </a:solidFill>
                <a:sym typeface="Symbol" pitchFamily="18" charset="2"/>
              </a:rPr>
              <a:t></a:t>
            </a:r>
            <a:r>
              <a:rPr lang="en-US" sz="2000" b="1">
                <a:solidFill>
                  <a:schemeClr val="bg1"/>
                </a:solidFill>
              </a:rPr>
              <a:t>-cell</a:t>
            </a:r>
          </a:p>
          <a:p>
            <a:pPr algn="ctr" eaLnBrk="0" hangingPunct="0"/>
            <a:r>
              <a:rPr lang="en-US" sz="2000" b="1">
                <a:solidFill>
                  <a:schemeClr val="bg1"/>
                </a:solidFill>
              </a:rPr>
              <a:t>dysfunction</a:t>
            </a:r>
            <a:endParaRPr lang="en-US" sz="1800" b="1">
              <a:solidFill>
                <a:schemeClr val="bg1"/>
              </a:solidFill>
            </a:endParaRPr>
          </a:p>
        </p:txBody>
      </p:sp>
      <p:grpSp>
        <p:nvGrpSpPr>
          <p:cNvPr id="2" name="Group 21"/>
          <p:cNvGrpSpPr>
            <a:grpSpLocks/>
          </p:cNvGrpSpPr>
          <p:nvPr/>
        </p:nvGrpSpPr>
        <p:grpSpPr bwMode="auto">
          <a:xfrm>
            <a:off x="2714625" y="1490663"/>
            <a:ext cx="2706688" cy="1214437"/>
            <a:chOff x="1710" y="939"/>
            <a:chExt cx="1705" cy="765"/>
          </a:xfrm>
        </p:grpSpPr>
        <p:sp>
          <p:nvSpPr>
            <p:cNvPr id="139286" name="Freeform 22"/>
            <p:cNvSpPr>
              <a:spLocks noEditPoints="1"/>
            </p:cNvSpPr>
            <p:nvPr/>
          </p:nvSpPr>
          <p:spPr bwMode="auto">
            <a:xfrm rot="-800923">
              <a:off x="2855" y="1459"/>
              <a:ext cx="560" cy="120"/>
            </a:xfrm>
            <a:custGeom>
              <a:avLst/>
              <a:gdLst/>
              <a:ahLst/>
              <a:cxnLst>
                <a:cxn ang="0">
                  <a:pos x="78" y="9"/>
                </a:cxn>
                <a:cxn ang="0">
                  <a:pos x="77" y="9"/>
                </a:cxn>
                <a:cxn ang="0">
                  <a:pos x="66" y="15"/>
                </a:cxn>
                <a:cxn ang="0">
                  <a:pos x="50" y="15"/>
                </a:cxn>
                <a:cxn ang="0">
                  <a:pos x="61" y="3"/>
                </a:cxn>
                <a:cxn ang="0">
                  <a:pos x="66" y="3"/>
                </a:cxn>
                <a:cxn ang="0">
                  <a:pos x="67" y="1"/>
                </a:cxn>
                <a:cxn ang="0">
                  <a:pos x="66" y="0"/>
                </a:cxn>
                <a:cxn ang="0">
                  <a:pos x="14" y="0"/>
                </a:cxn>
                <a:cxn ang="0">
                  <a:pos x="13" y="1"/>
                </a:cxn>
                <a:cxn ang="0">
                  <a:pos x="14" y="3"/>
                </a:cxn>
                <a:cxn ang="0">
                  <a:pos x="36" y="3"/>
                </a:cxn>
                <a:cxn ang="0">
                  <a:pos x="25" y="15"/>
                </a:cxn>
                <a:cxn ang="0">
                  <a:pos x="2" y="15"/>
                </a:cxn>
                <a:cxn ang="0">
                  <a:pos x="0" y="16"/>
                </a:cxn>
                <a:cxn ang="0">
                  <a:pos x="2" y="17"/>
                </a:cxn>
                <a:cxn ang="0">
                  <a:pos x="66" y="17"/>
                </a:cxn>
                <a:cxn ang="0">
                  <a:pos x="79" y="11"/>
                </a:cxn>
                <a:cxn ang="0">
                  <a:pos x="78" y="9"/>
                </a:cxn>
                <a:cxn ang="0">
                  <a:pos x="39" y="3"/>
                </a:cxn>
                <a:cxn ang="0">
                  <a:pos x="59" y="3"/>
                </a:cxn>
                <a:cxn ang="0">
                  <a:pos x="48" y="15"/>
                </a:cxn>
                <a:cxn ang="0">
                  <a:pos x="28" y="15"/>
                </a:cxn>
                <a:cxn ang="0">
                  <a:pos x="39" y="3"/>
                </a:cxn>
              </a:cxnLst>
              <a:rect l="0" t="0" r="r" b="b"/>
              <a:pathLst>
                <a:path w="79" h="17">
                  <a:moveTo>
                    <a:pt x="78" y="9"/>
                  </a:moveTo>
                  <a:cubicBezTo>
                    <a:pt x="78" y="9"/>
                    <a:pt x="77" y="9"/>
                    <a:pt x="77" y="9"/>
                  </a:cubicBezTo>
                  <a:cubicBezTo>
                    <a:pt x="75" y="11"/>
                    <a:pt x="70" y="15"/>
                    <a:pt x="66" y="15"/>
                  </a:cubicBezTo>
                  <a:cubicBezTo>
                    <a:pt x="50" y="15"/>
                    <a:pt x="50" y="15"/>
                    <a:pt x="50" y="15"/>
                  </a:cubicBezTo>
                  <a:cubicBezTo>
                    <a:pt x="61" y="3"/>
                    <a:pt x="61" y="3"/>
                    <a:pt x="61" y="3"/>
                  </a:cubicBezTo>
                  <a:cubicBezTo>
                    <a:pt x="66" y="3"/>
                    <a:pt x="66" y="3"/>
                    <a:pt x="66" y="3"/>
                  </a:cubicBezTo>
                  <a:cubicBezTo>
                    <a:pt x="66" y="3"/>
                    <a:pt x="67" y="2"/>
                    <a:pt x="67" y="1"/>
                  </a:cubicBezTo>
                  <a:cubicBezTo>
                    <a:pt x="67" y="1"/>
                    <a:pt x="66" y="0"/>
                    <a:pt x="66" y="0"/>
                  </a:cubicBezTo>
                  <a:cubicBezTo>
                    <a:pt x="14" y="0"/>
                    <a:pt x="14" y="0"/>
                    <a:pt x="14" y="0"/>
                  </a:cubicBezTo>
                  <a:cubicBezTo>
                    <a:pt x="13" y="0"/>
                    <a:pt x="13" y="1"/>
                    <a:pt x="13" y="1"/>
                  </a:cubicBezTo>
                  <a:cubicBezTo>
                    <a:pt x="13" y="2"/>
                    <a:pt x="13" y="3"/>
                    <a:pt x="14" y="3"/>
                  </a:cubicBezTo>
                  <a:cubicBezTo>
                    <a:pt x="36" y="3"/>
                    <a:pt x="36" y="3"/>
                    <a:pt x="36" y="3"/>
                  </a:cubicBezTo>
                  <a:cubicBezTo>
                    <a:pt x="25" y="15"/>
                    <a:pt x="25" y="15"/>
                    <a:pt x="25" y="15"/>
                  </a:cubicBezTo>
                  <a:cubicBezTo>
                    <a:pt x="2" y="15"/>
                    <a:pt x="2" y="15"/>
                    <a:pt x="2" y="15"/>
                  </a:cubicBezTo>
                  <a:cubicBezTo>
                    <a:pt x="1" y="15"/>
                    <a:pt x="0" y="15"/>
                    <a:pt x="0" y="16"/>
                  </a:cubicBezTo>
                  <a:cubicBezTo>
                    <a:pt x="0" y="17"/>
                    <a:pt x="1" y="17"/>
                    <a:pt x="2" y="17"/>
                  </a:cubicBezTo>
                  <a:cubicBezTo>
                    <a:pt x="66" y="17"/>
                    <a:pt x="66" y="17"/>
                    <a:pt x="66" y="17"/>
                  </a:cubicBezTo>
                  <a:cubicBezTo>
                    <a:pt x="70" y="17"/>
                    <a:pt x="77" y="14"/>
                    <a:pt x="79" y="11"/>
                  </a:cubicBezTo>
                  <a:cubicBezTo>
                    <a:pt x="79" y="10"/>
                    <a:pt x="79" y="9"/>
                    <a:pt x="78" y="9"/>
                  </a:cubicBezTo>
                  <a:close/>
                  <a:moveTo>
                    <a:pt x="39" y="3"/>
                  </a:moveTo>
                  <a:cubicBezTo>
                    <a:pt x="59" y="3"/>
                    <a:pt x="59" y="3"/>
                    <a:pt x="59" y="3"/>
                  </a:cubicBezTo>
                  <a:cubicBezTo>
                    <a:pt x="48" y="15"/>
                    <a:pt x="48" y="15"/>
                    <a:pt x="48" y="15"/>
                  </a:cubicBezTo>
                  <a:cubicBezTo>
                    <a:pt x="28" y="15"/>
                    <a:pt x="28" y="15"/>
                    <a:pt x="28" y="15"/>
                  </a:cubicBezTo>
                  <a:lnTo>
                    <a:pt x="39" y="3"/>
                  </a:lnTo>
                  <a:close/>
                </a:path>
              </a:pathLst>
            </a:custGeom>
            <a:solidFill>
              <a:srgbClr val="CECBE3"/>
            </a:solidFill>
            <a:ln w="9525">
              <a:noFill/>
              <a:round/>
              <a:headEnd/>
              <a:tailEnd/>
            </a:ln>
          </p:spPr>
          <p:txBody>
            <a:bodyPr/>
            <a:lstStyle/>
            <a:p>
              <a:endParaRPr lang="en-US"/>
            </a:p>
          </p:txBody>
        </p:sp>
        <p:sp>
          <p:nvSpPr>
            <p:cNvPr id="139287" name="Freeform 23"/>
            <p:cNvSpPr>
              <a:spLocks noEditPoints="1"/>
            </p:cNvSpPr>
            <p:nvPr/>
          </p:nvSpPr>
          <p:spPr bwMode="auto">
            <a:xfrm rot="438075">
              <a:off x="2334" y="939"/>
              <a:ext cx="560" cy="120"/>
            </a:xfrm>
            <a:custGeom>
              <a:avLst/>
              <a:gdLst/>
              <a:ahLst/>
              <a:cxnLst>
                <a:cxn ang="0">
                  <a:pos x="78" y="9"/>
                </a:cxn>
                <a:cxn ang="0">
                  <a:pos x="77" y="9"/>
                </a:cxn>
                <a:cxn ang="0">
                  <a:pos x="66" y="15"/>
                </a:cxn>
                <a:cxn ang="0">
                  <a:pos x="50" y="15"/>
                </a:cxn>
                <a:cxn ang="0">
                  <a:pos x="61" y="3"/>
                </a:cxn>
                <a:cxn ang="0">
                  <a:pos x="66" y="3"/>
                </a:cxn>
                <a:cxn ang="0">
                  <a:pos x="67" y="1"/>
                </a:cxn>
                <a:cxn ang="0">
                  <a:pos x="66" y="0"/>
                </a:cxn>
                <a:cxn ang="0">
                  <a:pos x="14" y="0"/>
                </a:cxn>
                <a:cxn ang="0">
                  <a:pos x="13" y="1"/>
                </a:cxn>
                <a:cxn ang="0">
                  <a:pos x="14" y="3"/>
                </a:cxn>
                <a:cxn ang="0">
                  <a:pos x="36" y="3"/>
                </a:cxn>
                <a:cxn ang="0">
                  <a:pos x="25" y="15"/>
                </a:cxn>
                <a:cxn ang="0">
                  <a:pos x="2" y="15"/>
                </a:cxn>
                <a:cxn ang="0">
                  <a:pos x="0" y="16"/>
                </a:cxn>
                <a:cxn ang="0">
                  <a:pos x="2" y="17"/>
                </a:cxn>
                <a:cxn ang="0">
                  <a:pos x="66" y="17"/>
                </a:cxn>
                <a:cxn ang="0">
                  <a:pos x="79" y="11"/>
                </a:cxn>
                <a:cxn ang="0">
                  <a:pos x="78" y="9"/>
                </a:cxn>
                <a:cxn ang="0">
                  <a:pos x="39" y="3"/>
                </a:cxn>
                <a:cxn ang="0">
                  <a:pos x="59" y="3"/>
                </a:cxn>
                <a:cxn ang="0">
                  <a:pos x="48" y="15"/>
                </a:cxn>
                <a:cxn ang="0">
                  <a:pos x="28" y="15"/>
                </a:cxn>
                <a:cxn ang="0">
                  <a:pos x="39" y="3"/>
                </a:cxn>
              </a:cxnLst>
              <a:rect l="0" t="0" r="r" b="b"/>
              <a:pathLst>
                <a:path w="79" h="17">
                  <a:moveTo>
                    <a:pt x="78" y="9"/>
                  </a:moveTo>
                  <a:cubicBezTo>
                    <a:pt x="78" y="9"/>
                    <a:pt x="77" y="9"/>
                    <a:pt x="77" y="9"/>
                  </a:cubicBezTo>
                  <a:cubicBezTo>
                    <a:pt x="75" y="11"/>
                    <a:pt x="70" y="15"/>
                    <a:pt x="66" y="15"/>
                  </a:cubicBezTo>
                  <a:cubicBezTo>
                    <a:pt x="50" y="15"/>
                    <a:pt x="50" y="15"/>
                    <a:pt x="50" y="15"/>
                  </a:cubicBezTo>
                  <a:cubicBezTo>
                    <a:pt x="61" y="3"/>
                    <a:pt x="61" y="3"/>
                    <a:pt x="61" y="3"/>
                  </a:cubicBezTo>
                  <a:cubicBezTo>
                    <a:pt x="66" y="3"/>
                    <a:pt x="66" y="3"/>
                    <a:pt x="66" y="3"/>
                  </a:cubicBezTo>
                  <a:cubicBezTo>
                    <a:pt x="66" y="3"/>
                    <a:pt x="67" y="2"/>
                    <a:pt x="67" y="1"/>
                  </a:cubicBezTo>
                  <a:cubicBezTo>
                    <a:pt x="67" y="1"/>
                    <a:pt x="66" y="0"/>
                    <a:pt x="66" y="0"/>
                  </a:cubicBezTo>
                  <a:cubicBezTo>
                    <a:pt x="14" y="0"/>
                    <a:pt x="14" y="0"/>
                    <a:pt x="14" y="0"/>
                  </a:cubicBezTo>
                  <a:cubicBezTo>
                    <a:pt x="13" y="0"/>
                    <a:pt x="13" y="1"/>
                    <a:pt x="13" y="1"/>
                  </a:cubicBezTo>
                  <a:cubicBezTo>
                    <a:pt x="13" y="2"/>
                    <a:pt x="13" y="3"/>
                    <a:pt x="14" y="3"/>
                  </a:cubicBezTo>
                  <a:cubicBezTo>
                    <a:pt x="36" y="3"/>
                    <a:pt x="36" y="3"/>
                    <a:pt x="36" y="3"/>
                  </a:cubicBezTo>
                  <a:cubicBezTo>
                    <a:pt x="25" y="15"/>
                    <a:pt x="25" y="15"/>
                    <a:pt x="25" y="15"/>
                  </a:cubicBezTo>
                  <a:cubicBezTo>
                    <a:pt x="2" y="15"/>
                    <a:pt x="2" y="15"/>
                    <a:pt x="2" y="15"/>
                  </a:cubicBezTo>
                  <a:cubicBezTo>
                    <a:pt x="1" y="15"/>
                    <a:pt x="0" y="15"/>
                    <a:pt x="0" y="16"/>
                  </a:cubicBezTo>
                  <a:cubicBezTo>
                    <a:pt x="0" y="17"/>
                    <a:pt x="1" y="17"/>
                    <a:pt x="2" y="17"/>
                  </a:cubicBezTo>
                  <a:cubicBezTo>
                    <a:pt x="66" y="17"/>
                    <a:pt x="66" y="17"/>
                    <a:pt x="66" y="17"/>
                  </a:cubicBezTo>
                  <a:cubicBezTo>
                    <a:pt x="70" y="17"/>
                    <a:pt x="77" y="14"/>
                    <a:pt x="79" y="11"/>
                  </a:cubicBezTo>
                  <a:cubicBezTo>
                    <a:pt x="79" y="10"/>
                    <a:pt x="79" y="9"/>
                    <a:pt x="78" y="9"/>
                  </a:cubicBezTo>
                  <a:close/>
                  <a:moveTo>
                    <a:pt x="39" y="3"/>
                  </a:moveTo>
                  <a:cubicBezTo>
                    <a:pt x="59" y="3"/>
                    <a:pt x="59" y="3"/>
                    <a:pt x="59" y="3"/>
                  </a:cubicBezTo>
                  <a:cubicBezTo>
                    <a:pt x="48" y="15"/>
                    <a:pt x="48" y="15"/>
                    <a:pt x="48" y="15"/>
                  </a:cubicBezTo>
                  <a:cubicBezTo>
                    <a:pt x="28" y="15"/>
                    <a:pt x="28" y="15"/>
                    <a:pt x="28" y="15"/>
                  </a:cubicBezTo>
                  <a:lnTo>
                    <a:pt x="39" y="3"/>
                  </a:lnTo>
                  <a:close/>
                </a:path>
              </a:pathLst>
            </a:custGeom>
            <a:solidFill>
              <a:srgbClr val="CECBE3"/>
            </a:solidFill>
            <a:ln w="9525">
              <a:noFill/>
              <a:round/>
              <a:headEnd/>
              <a:tailEnd/>
            </a:ln>
          </p:spPr>
          <p:txBody>
            <a:bodyPr/>
            <a:lstStyle/>
            <a:p>
              <a:endParaRPr lang="en-US"/>
            </a:p>
          </p:txBody>
        </p:sp>
        <p:sp>
          <p:nvSpPr>
            <p:cNvPr id="139288" name="Freeform 24"/>
            <p:cNvSpPr>
              <a:spLocks noEditPoints="1"/>
            </p:cNvSpPr>
            <p:nvPr/>
          </p:nvSpPr>
          <p:spPr bwMode="auto">
            <a:xfrm rot="920245">
              <a:off x="2447" y="1255"/>
              <a:ext cx="460" cy="99"/>
            </a:xfrm>
            <a:custGeom>
              <a:avLst/>
              <a:gdLst/>
              <a:ahLst/>
              <a:cxnLst>
                <a:cxn ang="0">
                  <a:pos x="78" y="9"/>
                </a:cxn>
                <a:cxn ang="0">
                  <a:pos x="77" y="9"/>
                </a:cxn>
                <a:cxn ang="0">
                  <a:pos x="66" y="15"/>
                </a:cxn>
                <a:cxn ang="0">
                  <a:pos x="50" y="15"/>
                </a:cxn>
                <a:cxn ang="0">
                  <a:pos x="61" y="3"/>
                </a:cxn>
                <a:cxn ang="0">
                  <a:pos x="66" y="3"/>
                </a:cxn>
                <a:cxn ang="0">
                  <a:pos x="67" y="1"/>
                </a:cxn>
                <a:cxn ang="0">
                  <a:pos x="66" y="0"/>
                </a:cxn>
                <a:cxn ang="0">
                  <a:pos x="14" y="0"/>
                </a:cxn>
                <a:cxn ang="0">
                  <a:pos x="13" y="1"/>
                </a:cxn>
                <a:cxn ang="0">
                  <a:pos x="14" y="3"/>
                </a:cxn>
                <a:cxn ang="0">
                  <a:pos x="36" y="3"/>
                </a:cxn>
                <a:cxn ang="0">
                  <a:pos x="25" y="15"/>
                </a:cxn>
                <a:cxn ang="0">
                  <a:pos x="2" y="15"/>
                </a:cxn>
                <a:cxn ang="0">
                  <a:pos x="0" y="16"/>
                </a:cxn>
                <a:cxn ang="0">
                  <a:pos x="2" y="17"/>
                </a:cxn>
                <a:cxn ang="0">
                  <a:pos x="66" y="17"/>
                </a:cxn>
                <a:cxn ang="0">
                  <a:pos x="79" y="11"/>
                </a:cxn>
                <a:cxn ang="0">
                  <a:pos x="78" y="9"/>
                </a:cxn>
                <a:cxn ang="0">
                  <a:pos x="39" y="3"/>
                </a:cxn>
                <a:cxn ang="0">
                  <a:pos x="59" y="3"/>
                </a:cxn>
                <a:cxn ang="0">
                  <a:pos x="48" y="15"/>
                </a:cxn>
                <a:cxn ang="0">
                  <a:pos x="28" y="15"/>
                </a:cxn>
                <a:cxn ang="0">
                  <a:pos x="39" y="3"/>
                </a:cxn>
              </a:cxnLst>
              <a:rect l="0" t="0" r="r" b="b"/>
              <a:pathLst>
                <a:path w="79" h="17">
                  <a:moveTo>
                    <a:pt x="78" y="9"/>
                  </a:moveTo>
                  <a:cubicBezTo>
                    <a:pt x="78" y="9"/>
                    <a:pt x="77" y="9"/>
                    <a:pt x="77" y="9"/>
                  </a:cubicBezTo>
                  <a:cubicBezTo>
                    <a:pt x="75" y="11"/>
                    <a:pt x="70" y="15"/>
                    <a:pt x="66" y="15"/>
                  </a:cubicBezTo>
                  <a:cubicBezTo>
                    <a:pt x="50" y="15"/>
                    <a:pt x="50" y="15"/>
                    <a:pt x="50" y="15"/>
                  </a:cubicBezTo>
                  <a:cubicBezTo>
                    <a:pt x="61" y="3"/>
                    <a:pt x="61" y="3"/>
                    <a:pt x="61" y="3"/>
                  </a:cubicBezTo>
                  <a:cubicBezTo>
                    <a:pt x="66" y="3"/>
                    <a:pt x="66" y="3"/>
                    <a:pt x="66" y="3"/>
                  </a:cubicBezTo>
                  <a:cubicBezTo>
                    <a:pt x="66" y="3"/>
                    <a:pt x="67" y="2"/>
                    <a:pt x="67" y="1"/>
                  </a:cubicBezTo>
                  <a:cubicBezTo>
                    <a:pt x="67" y="1"/>
                    <a:pt x="66" y="0"/>
                    <a:pt x="66" y="0"/>
                  </a:cubicBezTo>
                  <a:cubicBezTo>
                    <a:pt x="14" y="0"/>
                    <a:pt x="14" y="0"/>
                    <a:pt x="14" y="0"/>
                  </a:cubicBezTo>
                  <a:cubicBezTo>
                    <a:pt x="13" y="0"/>
                    <a:pt x="13" y="1"/>
                    <a:pt x="13" y="1"/>
                  </a:cubicBezTo>
                  <a:cubicBezTo>
                    <a:pt x="13" y="2"/>
                    <a:pt x="13" y="3"/>
                    <a:pt x="14" y="3"/>
                  </a:cubicBezTo>
                  <a:cubicBezTo>
                    <a:pt x="36" y="3"/>
                    <a:pt x="36" y="3"/>
                    <a:pt x="36" y="3"/>
                  </a:cubicBezTo>
                  <a:cubicBezTo>
                    <a:pt x="25" y="15"/>
                    <a:pt x="25" y="15"/>
                    <a:pt x="25" y="15"/>
                  </a:cubicBezTo>
                  <a:cubicBezTo>
                    <a:pt x="2" y="15"/>
                    <a:pt x="2" y="15"/>
                    <a:pt x="2" y="15"/>
                  </a:cubicBezTo>
                  <a:cubicBezTo>
                    <a:pt x="1" y="15"/>
                    <a:pt x="0" y="15"/>
                    <a:pt x="0" y="16"/>
                  </a:cubicBezTo>
                  <a:cubicBezTo>
                    <a:pt x="0" y="17"/>
                    <a:pt x="1" y="17"/>
                    <a:pt x="2" y="17"/>
                  </a:cubicBezTo>
                  <a:cubicBezTo>
                    <a:pt x="66" y="17"/>
                    <a:pt x="66" y="17"/>
                    <a:pt x="66" y="17"/>
                  </a:cubicBezTo>
                  <a:cubicBezTo>
                    <a:pt x="70" y="17"/>
                    <a:pt x="77" y="14"/>
                    <a:pt x="79" y="11"/>
                  </a:cubicBezTo>
                  <a:cubicBezTo>
                    <a:pt x="79" y="10"/>
                    <a:pt x="79" y="9"/>
                    <a:pt x="78" y="9"/>
                  </a:cubicBezTo>
                  <a:close/>
                  <a:moveTo>
                    <a:pt x="39" y="3"/>
                  </a:moveTo>
                  <a:cubicBezTo>
                    <a:pt x="59" y="3"/>
                    <a:pt x="59" y="3"/>
                    <a:pt x="59" y="3"/>
                  </a:cubicBezTo>
                  <a:cubicBezTo>
                    <a:pt x="48" y="15"/>
                    <a:pt x="48" y="15"/>
                    <a:pt x="48" y="15"/>
                  </a:cubicBezTo>
                  <a:cubicBezTo>
                    <a:pt x="28" y="15"/>
                    <a:pt x="28" y="15"/>
                    <a:pt x="28" y="15"/>
                  </a:cubicBezTo>
                  <a:lnTo>
                    <a:pt x="39" y="3"/>
                  </a:lnTo>
                  <a:close/>
                </a:path>
              </a:pathLst>
            </a:custGeom>
            <a:solidFill>
              <a:srgbClr val="CECBE3"/>
            </a:solidFill>
            <a:ln w="9525">
              <a:noFill/>
              <a:round/>
              <a:headEnd/>
              <a:tailEnd/>
            </a:ln>
          </p:spPr>
          <p:txBody>
            <a:bodyPr/>
            <a:lstStyle/>
            <a:p>
              <a:endParaRPr lang="en-US"/>
            </a:p>
          </p:txBody>
        </p:sp>
        <p:sp>
          <p:nvSpPr>
            <p:cNvPr id="139289" name="Freeform 25"/>
            <p:cNvSpPr>
              <a:spLocks noEditPoints="1"/>
            </p:cNvSpPr>
            <p:nvPr/>
          </p:nvSpPr>
          <p:spPr bwMode="auto">
            <a:xfrm rot="-1726253">
              <a:off x="1710" y="1031"/>
              <a:ext cx="560" cy="120"/>
            </a:xfrm>
            <a:custGeom>
              <a:avLst/>
              <a:gdLst/>
              <a:ahLst/>
              <a:cxnLst>
                <a:cxn ang="0">
                  <a:pos x="78" y="9"/>
                </a:cxn>
                <a:cxn ang="0">
                  <a:pos x="77" y="9"/>
                </a:cxn>
                <a:cxn ang="0">
                  <a:pos x="66" y="15"/>
                </a:cxn>
                <a:cxn ang="0">
                  <a:pos x="50" y="15"/>
                </a:cxn>
                <a:cxn ang="0">
                  <a:pos x="61" y="3"/>
                </a:cxn>
                <a:cxn ang="0">
                  <a:pos x="66" y="3"/>
                </a:cxn>
                <a:cxn ang="0">
                  <a:pos x="67" y="1"/>
                </a:cxn>
                <a:cxn ang="0">
                  <a:pos x="66" y="0"/>
                </a:cxn>
                <a:cxn ang="0">
                  <a:pos x="14" y="0"/>
                </a:cxn>
                <a:cxn ang="0">
                  <a:pos x="13" y="1"/>
                </a:cxn>
                <a:cxn ang="0">
                  <a:pos x="14" y="3"/>
                </a:cxn>
                <a:cxn ang="0">
                  <a:pos x="36" y="3"/>
                </a:cxn>
                <a:cxn ang="0">
                  <a:pos x="25" y="15"/>
                </a:cxn>
                <a:cxn ang="0">
                  <a:pos x="2" y="15"/>
                </a:cxn>
                <a:cxn ang="0">
                  <a:pos x="0" y="16"/>
                </a:cxn>
                <a:cxn ang="0">
                  <a:pos x="2" y="17"/>
                </a:cxn>
                <a:cxn ang="0">
                  <a:pos x="66" y="17"/>
                </a:cxn>
                <a:cxn ang="0">
                  <a:pos x="79" y="11"/>
                </a:cxn>
                <a:cxn ang="0">
                  <a:pos x="78" y="9"/>
                </a:cxn>
                <a:cxn ang="0">
                  <a:pos x="39" y="3"/>
                </a:cxn>
                <a:cxn ang="0">
                  <a:pos x="59" y="3"/>
                </a:cxn>
                <a:cxn ang="0">
                  <a:pos x="48" y="15"/>
                </a:cxn>
                <a:cxn ang="0">
                  <a:pos x="28" y="15"/>
                </a:cxn>
                <a:cxn ang="0">
                  <a:pos x="39" y="3"/>
                </a:cxn>
              </a:cxnLst>
              <a:rect l="0" t="0" r="r" b="b"/>
              <a:pathLst>
                <a:path w="79" h="17">
                  <a:moveTo>
                    <a:pt x="78" y="9"/>
                  </a:moveTo>
                  <a:cubicBezTo>
                    <a:pt x="78" y="9"/>
                    <a:pt x="77" y="9"/>
                    <a:pt x="77" y="9"/>
                  </a:cubicBezTo>
                  <a:cubicBezTo>
                    <a:pt x="75" y="11"/>
                    <a:pt x="70" y="15"/>
                    <a:pt x="66" y="15"/>
                  </a:cubicBezTo>
                  <a:cubicBezTo>
                    <a:pt x="50" y="15"/>
                    <a:pt x="50" y="15"/>
                    <a:pt x="50" y="15"/>
                  </a:cubicBezTo>
                  <a:cubicBezTo>
                    <a:pt x="61" y="3"/>
                    <a:pt x="61" y="3"/>
                    <a:pt x="61" y="3"/>
                  </a:cubicBezTo>
                  <a:cubicBezTo>
                    <a:pt x="66" y="3"/>
                    <a:pt x="66" y="3"/>
                    <a:pt x="66" y="3"/>
                  </a:cubicBezTo>
                  <a:cubicBezTo>
                    <a:pt x="66" y="3"/>
                    <a:pt x="67" y="2"/>
                    <a:pt x="67" y="1"/>
                  </a:cubicBezTo>
                  <a:cubicBezTo>
                    <a:pt x="67" y="1"/>
                    <a:pt x="66" y="0"/>
                    <a:pt x="66" y="0"/>
                  </a:cubicBezTo>
                  <a:cubicBezTo>
                    <a:pt x="14" y="0"/>
                    <a:pt x="14" y="0"/>
                    <a:pt x="14" y="0"/>
                  </a:cubicBezTo>
                  <a:cubicBezTo>
                    <a:pt x="13" y="0"/>
                    <a:pt x="13" y="1"/>
                    <a:pt x="13" y="1"/>
                  </a:cubicBezTo>
                  <a:cubicBezTo>
                    <a:pt x="13" y="2"/>
                    <a:pt x="13" y="3"/>
                    <a:pt x="14" y="3"/>
                  </a:cubicBezTo>
                  <a:cubicBezTo>
                    <a:pt x="36" y="3"/>
                    <a:pt x="36" y="3"/>
                    <a:pt x="36" y="3"/>
                  </a:cubicBezTo>
                  <a:cubicBezTo>
                    <a:pt x="25" y="15"/>
                    <a:pt x="25" y="15"/>
                    <a:pt x="25" y="15"/>
                  </a:cubicBezTo>
                  <a:cubicBezTo>
                    <a:pt x="2" y="15"/>
                    <a:pt x="2" y="15"/>
                    <a:pt x="2" y="15"/>
                  </a:cubicBezTo>
                  <a:cubicBezTo>
                    <a:pt x="1" y="15"/>
                    <a:pt x="0" y="15"/>
                    <a:pt x="0" y="16"/>
                  </a:cubicBezTo>
                  <a:cubicBezTo>
                    <a:pt x="0" y="17"/>
                    <a:pt x="1" y="17"/>
                    <a:pt x="2" y="17"/>
                  </a:cubicBezTo>
                  <a:cubicBezTo>
                    <a:pt x="66" y="17"/>
                    <a:pt x="66" y="17"/>
                    <a:pt x="66" y="17"/>
                  </a:cubicBezTo>
                  <a:cubicBezTo>
                    <a:pt x="70" y="17"/>
                    <a:pt x="77" y="14"/>
                    <a:pt x="79" y="11"/>
                  </a:cubicBezTo>
                  <a:cubicBezTo>
                    <a:pt x="79" y="10"/>
                    <a:pt x="79" y="9"/>
                    <a:pt x="78" y="9"/>
                  </a:cubicBezTo>
                  <a:close/>
                  <a:moveTo>
                    <a:pt x="39" y="3"/>
                  </a:moveTo>
                  <a:cubicBezTo>
                    <a:pt x="59" y="3"/>
                    <a:pt x="59" y="3"/>
                    <a:pt x="59" y="3"/>
                  </a:cubicBezTo>
                  <a:cubicBezTo>
                    <a:pt x="48" y="15"/>
                    <a:pt x="48" y="15"/>
                    <a:pt x="48" y="15"/>
                  </a:cubicBezTo>
                  <a:cubicBezTo>
                    <a:pt x="28" y="15"/>
                    <a:pt x="28" y="15"/>
                    <a:pt x="28" y="15"/>
                  </a:cubicBezTo>
                  <a:lnTo>
                    <a:pt x="39" y="3"/>
                  </a:lnTo>
                  <a:close/>
                </a:path>
              </a:pathLst>
            </a:custGeom>
            <a:solidFill>
              <a:srgbClr val="CECBE3"/>
            </a:solidFill>
            <a:ln w="9525">
              <a:noFill/>
              <a:round/>
              <a:headEnd/>
              <a:tailEnd/>
            </a:ln>
          </p:spPr>
          <p:txBody>
            <a:bodyPr/>
            <a:lstStyle/>
            <a:p>
              <a:endParaRPr lang="en-US"/>
            </a:p>
          </p:txBody>
        </p:sp>
        <p:sp>
          <p:nvSpPr>
            <p:cNvPr id="139290" name="Freeform 26"/>
            <p:cNvSpPr>
              <a:spLocks noEditPoints="1"/>
            </p:cNvSpPr>
            <p:nvPr/>
          </p:nvSpPr>
          <p:spPr bwMode="auto">
            <a:xfrm rot="-1424255">
              <a:off x="1858" y="1359"/>
              <a:ext cx="560" cy="120"/>
            </a:xfrm>
            <a:custGeom>
              <a:avLst/>
              <a:gdLst/>
              <a:ahLst/>
              <a:cxnLst>
                <a:cxn ang="0">
                  <a:pos x="78" y="9"/>
                </a:cxn>
                <a:cxn ang="0">
                  <a:pos x="77" y="9"/>
                </a:cxn>
                <a:cxn ang="0">
                  <a:pos x="66" y="15"/>
                </a:cxn>
                <a:cxn ang="0">
                  <a:pos x="50" y="15"/>
                </a:cxn>
                <a:cxn ang="0">
                  <a:pos x="61" y="3"/>
                </a:cxn>
                <a:cxn ang="0">
                  <a:pos x="66" y="3"/>
                </a:cxn>
                <a:cxn ang="0">
                  <a:pos x="67" y="1"/>
                </a:cxn>
                <a:cxn ang="0">
                  <a:pos x="66" y="0"/>
                </a:cxn>
                <a:cxn ang="0">
                  <a:pos x="14" y="0"/>
                </a:cxn>
                <a:cxn ang="0">
                  <a:pos x="13" y="1"/>
                </a:cxn>
                <a:cxn ang="0">
                  <a:pos x="14" y="3"/>
                </a:cxn>
                <a:cxn ang="0">
                  <a:pos x="36" y="3"/>
                </a:cxn>
                <a:cxn ang="0">
                  <a:pos x="25" y="15"/>
                </a:cxn>
                <a:cxn ang="0">
                  <a:pos x="2" y="15"/>
                </a:cxn>
                <a:cxn ang="0">
                  <a:pos x="0" y="16"/>
                </a:cxn>
                <a:cxn ang="0">
                  <a:pos x="2" y="17"/>
                </a:cxn>
                <a:cxn ang="0">
                  <a:pos x="66" y="17"/>
                </a:cxn>
                <a:cxn ang="0">
                  <a:pos x="79" y="11"/>
                </a:cxn>
                <a:cxn ang="0">
                  <a:pos x="78" y="9"/>
                </a:cxn>
                <a:cxn ang="0">
                  <a:pos x="39" y="3"/>
                </a:cxn>
                <a:cxn ang="0">
                  <a:pos x="59" y="3"/>
                </a:cxn>
                <a:cxn ang="0">
                  <a:pos x="48" y="15"/>
                </a:cxn>
                <a:cxn ang="0">
                  <a:pos x="28" y="15"/>
                </a:cxn>
                <a:cxn ang="0">
                  <a:pos x="39" y="3"/>
                </a:cxn>
              </a:cxnLst>
              <a:rect l="0" t="0" r="r" b="b"/>
              <a:pathLst>
                <a:path w="79" h="17">
                  <a:moveTo>
                    <a:pt x="78" y="9"/>
                  </a:moveTo>
                  <a:cubicBezTo>
                    <a:pt x="78" y="9"/>
                    <a:pt x="77" y="9"/>
                    <a:pt x="77" y="9"/>
                  </a:cubicBezTo>
                  <a:cubicBezTo>
                    <a:pt x="75" y="11"/>
                    <a:pt x="70" y="15"/>
                    <a:pt x="66" y="15"/>
                  </a:cubicBezTo>
                  <a:cubicBezTo>
                    <a:pt x="50" y="15"/>
                    <a:pt x="50" y="15"/>
                    <a:pt x="50" y="15"/>
                  </a:cubicBezTo>
                  <a:cubicBezTo>
                    <a:pt x="61" y="3"/>
                    <a:pt x="61" y="3"/>
                    <a:pt x="61" y="3"/>
                  </a:cubicBezTo>
                  <a:cubicBezTo>
                    <a:pt x="66" y="3"/>
                    <a:pt x="66" y="3"/>
                    <a:pt x="66" y="3"/>
                  </a:cubicBezTo>
                  <a:cubicBezTo>
                    <a:pt x="66" y="3"/>
                    <a:pt x="67" y="2"/>
                    <a:pt x="67" y="1"/>
                  </a:cubicBezTo>
                  <a:cubicBezTo>
                    <a:pt x="67" y="1"/>
                    <a:pt x="66" y="0"/>
                    <a:pt x="66" y="0"/>
                  </a:cubicBezTo>
                  <a:cubicBezTo>
                    <a:pt x="14" y="0"/>
                    <a:pt x="14" y="0"/>
                    <a:pt x="14" y="0"/>
                  </a:cubicBezTo>
                  <a:cubicBezTo>
                    <a:pt x="13" y="0"/>
                    <a:pt x="13" y="1"/>
                    <a:pt x="13" y="1"/>
                  </a:cubicBezTo>
                  <a:cubicBezTo>
                    <a:pt x="13" y="2"/>
                    <a:pt x="13" y="3"/>
                    <a:pt x="14" y="3"/>
                  </a:cubicBezTo>
                  <a:cubicBezTo>
                    <a:pt x="36" y="3"/>
                    <a:pt x="36" y="3"/>
                    <a:pt x="36" y="3"/>
                  </a:cubicBezTo>
                  <a:cubicBezTo>
                    <a:pt x="25" y="15"/>
                    <a:pt x="25" y="15"/>
                    <a:pt x="25" y="15"/>
                  </a:cubicBezTo>
                  <a:cubicBezTo>
                    <a:pt x="2" y="15"/>
                    <a:pt x="2" y="15"/>
                    <a:pt x="2" y="15"/>
                  </a:cubicBezTo>
                  <a:cubicBezTo>
                    <a:pt x="1" y="15"/>
                    <a:pt x="0" y="15"/>
                    <a:pt x="0" y="16"/>
                  </a:cubicBezTo>
                  <a:cubicBezTo>
                    <a:pt x="0" y="17"/>
                    <a:pt x="1" y="17"/>
                    <a:pt x="2" y="17"/>
                  </a:cubicBezTo>
                  <a:cubicBezTo>
                    <a:pt x="66" y="17"/>
                    <a:pt x="66" y="17"/>
                    <a:pt x="66" y="17"/>
                  </a:cubicBezTo>
                  <a:cubicBezTo>
                    <a:pt x="70" y="17"/>
                    <a:pt x="77" y="14"/>
                    <a:pt x="79" y="11"/>
                  </a:cubicBezTo>
                  <a:cubicBezTo>
                    <a:pt x="79" y="10"/>
                    <a:pt x="79" y="9"/>
                    <a:pt x="78" y="9"/>
                  </a:cubicBezTo>
                  <a:close/>
                  <a:moveTo>
                    <a:pt x="39" y="3"/>
                  </a:moveTo>
                  <a:cubicBezTo>
                    <a:pt x="59" y="3"/>
                    <a:pt x="59" y="3"/>
                    <a:pt x="59" y="3"/>
                  </a:cubicBezTo>
                  <a:cubicBezTo>
                    <a:pt x="48" y="15"/>
                    <a:pt x="48" y="15"/>
                    <a:pt x="48" y="15"/>
                  </a:cubicBezTo>
                  <a:cubicBezTo>
                    <a:pt x="28" y="15"/>
                    <a:pt x="28" y="15"/>
                    <a:pt x="28" y="15"/>
                  </a:cubicBezTo>
                  <a:lnTo>
                    <a:pt x="39" y="3"/>
                  </a:lnTo>
                  <a:close/>
                </a:path>
              </a:pathLst>
            </a:custGeom>
            <a:solidFill>
              <a:srgbClr val="CECBE3"/>
            </a:solidFill>
            <a:ln w="9525">
              <a:noFill/>
              <a:round/>
              <a:headEnd/>
              <a:tailEnd/>
            </a:ln>
          </p:spPr>
          <p:txBody>
            <a:bodyPr/>
            <a:lstStyle/>
            <a:p>
              <a:endParaRPr lang="en-US"/>
            </a:p>
          </p:txBody>
        </p:sp>
        <p:sp>
          <p:nvSpPr>
            <p:cNvPr id="139291" name="Freeform 27"/>
            <p:cNvSpPr>
              <a:spLocks noEditPoints="1"/>
            </p:cNvSpPr>
            <p:nvPr/>
          </p:nvSpPr>
          <p:spPr bwMode="auto">
            <a:xfrm rot="416030">
              <a:off x="2912" y="1100"/>
              <a:ext cx="458" cy="98"/>
            </a:xfrm>
            <a:custGeom>
              <a:avLst/>
              <a:gdLst/>
              <a:ahLst/>
              <a:cxnLst>
                <a:cxn ang="0">
                  <a:pos x="78" y="9"/>
                </a:cxn>
                <a:cxn ang="0">
                  <a:pos x="77" y="9"/>
                </a:cxn>
                <a:cxn ang="0">
                  <a:pos x="66" y="15"/>
                </a:cxn>
                <a:cxn ang="0">
                  <a:pos x="50" y="15"/>
                </a:cxn>
                <a:cxn ang="0">
                  <a:pos x="61" y="3"/>
                </a:cxn>
                <a:cxn ang="0">
                  <a:pos x="66" y="3"/>
                </a:cxn>
                <a:cxn ang="0">
                  <a:pos x="67" y="1"/>
                </a:cxn>
                <a:cxn ang="0">
                  <a:pos x="66" y="0"/>
                </a:cxn>
                <a:cxn ang="0">
                  <a:pos x="14" y="0"/>
                </a:cxn>
                <a:cxn ang="0">
                  <a:pos x="13" y="1"/>
                </a:cxn>
                <a:cxn ang="0">
                  <a:pos x="14" y="3"/>
                </a:cxn>
                <a:cxn ang="0">
                  <a:pos x="36" y="3"/>
                </a:cxn>
                <a:cxn ang="0">
                  <a:pos x="25" y="15"/>
                </a:cxn>
                <a:cxn ang="0">
                  <a:pos x="2" y="15"/>
                </a:cxn>
                <a:cxn ang="0">
                  <a:pos x="0" y="16"/>
                </a:cxn>
                <a:cxn ang="0">
                  <a:pos x="2" y="17"/>
                </a:cxn>
                <a:cxn ang="0">
                  <a:pos x="66" y="17"/>
                </a:cxn>
                <a:cxn ang="0">
                  <a:pos x="79" y="11"/>
                </a:cxn>
                <a:cxn ang="0">
                  <a:pos x="78" y="9"/>
                </a:cxn>
                <a:cxn ang="0">
                  <a:pos x="39" y="3"/>
                </a:cxn>
                <a:cxn ang="0">
                  <a:pos x="59" y="3"/>
                </a:cxn>
                <a:cxn ang="0">
                  <a:pos x="48" y="15"/>
                </a:cxn>
                <a:cxn ang="0">
                  <a:pos x="28" y="15"/>
                </a:cxn>
                <a:cxn ang="0">
                  <a:pos x="39" y="3"/>
                </a:cxn>
              </a:cxnLst>
              <a:rect l="0" t="0" r="r" b="b"/>
              <a:pathLst>
                <a:path w="79" h="17">
                  <a:moveTo>
                    <a:pt x="78" y="9"/>
                  </a:moveTo>
                  <a:cubicBezTo>
                    <a:pt x="78" y="9"/>
                    <a:pt x="77" y="9"/>
                    <a:pt x="77" y="9"/>
                  </a:cubicBezTo>
                  <a:cubicBezTo>
                    <a:pt x="75" y="11"/>
                    <a:pt x="70" y="15"/>
                    <a:pt x="66" y="15"/>
                  </a:cubicBezTo>
                  <a:cubicBezTo>
                    <a:pt x="50" y="15"/>
                    <a:pt x="50" y="15"/>
                    <a:pt x="50" y="15"/>
                  </a:cubicBezTo>
                  <a:cubicBezTo>
                    <a:pt x="61" y="3"/>
                    <a:pt x="61" y="3"/>
                    <a:pt x="61" y="3"/>
                  </a:cubicBezTo>
                  <a:cubicBezTo>
                    <a:pt x="66" y="3"/>
                    <a:pt x="66" y="3"/>
                    <a:pt x="66" y="3"/>
                  </a:cubicBezTo>
                  <a:cubicBezTo>
                    <a:pt x="66" y="3"/>
                    <a:pt x="67" y="2"/>
                    <a:pt x="67" y="1"/>
                  </a:cubicBezTo>
                  <a:cubicBezTo>
                    <a:pt x="67" y="1"/>
                    <a:pt x="66" y="0"/>
                    <a:pt x="66" y="0"/>
                  </a:cubicBezTo>
                  <a:cubicBezTo>
                    <a:pt x="14" y="0"/>
                    <a:pt x="14" y="0"/>
                    <a:pt x="14" y="0"/>
                  </a:cubicBezTo>
                  <a:cubicBezTo>
                    <a:pt x="13" y="0"/>
                    <a:pt x="13" y="1"/>
                    <a:pt x="13" y="1"/>
                  </a:cubicBezTo>
                  <a:cubicBezTo>
                    <a:pt x="13" y="2"/>
                    <a:pt x="13" y="3"/>
                    <a:pt x="14" y="3"/>
                  </a:cubicBezTo>
                  <a:cubicBezTo>
                    <a:pt x="36" y="3"/>
                    <a:pt x="36" y="3"/>
                    <a:pt x="36" y="3"/>
                  </a:cubicBezTo>
                  <a:cubicBezTo>
                    <a:pt x="25" y="15"/>
                    <a:pt x="25" y="15"/>
                    <a:pt x="25" y="15"/>
                  </a:cubicBezTo>
                  <a:cubicBezTo>
                    <a:pt x="2" y="15"/>
                    <a:pt x="2" y="15"/>
                    <a:pt x="2" y="15"/>
                  </a:cubicBezTo>
                  <a:cubicBezTo>
                    <a:pt x="1" y="15"/>
                    <a:pt x="0" y="15"/>
                    <a:pt x="0" y="16"/>
                  </a:cubicBezTo>
                  <a:cubicBezTo>
                    <a:pt x="0" y="17"/>
                    <a:pt x="1" y="17"/>
                    <a:pt x="2" y="17"/>
                  </a:cubicBezTo>
                  <a:cubicBezTo>
                    <a:pt x="66" y="17"/>
                    <a:pt x="66" y="17"/>
                    <a:pt x="66" y="17"/>
                  </a:cubicBezTo>
                  <a:cubicBezTo>
                    <a:pt x="70" y="17"/>
                    <a:pt x="77" y="14"/>
                    <a:pt x="79" y="11"/>
                  </a:cubicBezTo>
                  <a:cubicBezTo>
                    <a:pt x="79" y="10"/>
                    <a:pt x="79" y="9"/>
                    <a:pt x="78" y="9"/>
                  </a:cubicBezTo>
                  <a:close/>
                  <a:moveTo>
                    <a:pt x="39" y="3"/>
                  </a:moveTo>
                  <a:cubicBezTo>
                    <a:pt x="59" y="3"/>
                    <a:pt x="59" y="3"/>
                    <a:pt x="59" y="3"/>
                  </a:cubicBezTo>
                  <a:cubicBezTo>
                    <a:pt x="48" y="15"/>
                    <a:pt x="48" y="15"/>
                    <a:pt x="48" y="15"/>
                  </a:cubicBezTo>
                  <a:cubicBezTo>
                    <a:pt x="28" y="15"/>
                    <a:pt x="28" y="15"/>
                    <a:pt x="28" y="15"/>
                  </a:cubicBezTo>
                  <a:lnTo>
                    <a:pt x="39" y="3"/>
                  </a:lnTo>
                  <a:close/>
                </a:path>
              </a:pathLst>
            </a:custGeom>
            <a:solidFill>
              <a:srgbClr val="CECBE3"/>
            </a:solidFill>
            <a:ln w="9525">
              <a:noFill/>
              <a:round/>
              <a:headEnd/>
              <a:tailEnd/>
            </a:ln>
          </p:spPr>
          <p:txBody>
            <a:bodyPr/>
            <a:lstStyle/>
            <a:p>
              <a:endParaRPr lang="en-US"/>
            </a:p>
          </p:txBody>
        </p:sp>
        <p:sp>
          <p:nvSpPr>
            <p:cNvPr id="139292" name="Freeform 28"/>
            <p:cNvSpPr>
              <a:spLocks noEditPoints="1"/>
            </p:cNvSpPr>
            <p:nvPr/>
          </p:nvSpPr>
          <p:spPr bwMode="auto">
            <a:xfrm rot="920245">
              <a:off x="2316" y="1625"/>
              <a:ext cx="367" cy="79"/>
            </a:xfrm>
            <a:custGeom>
              <a:avLst/>
              <a:gdLst/>
              <a:ahLst/>
              <a:cxnLst>
                <a:cxn ang="0">
                  <a:pos x="78" y="9"/>
                </a:cxn>
                <a:cxn ang="0">
                  <a:pos x="77" y="9"/>
                </a:cxn>
                <a:cxn ang="0">
                  <a:pos x="66" y="15"/>
                </a:cxn>
                <a:cxn ang="0">
                  <a:pos x="50" y="15"/>
                </a:cxn>
                <a:cxn ang="0">
                  <a:pos x="61" y="3"/>
                </a:cxn>
                <a:cxn ang="0">
                  <a:pos x="66" y="3"/>
                </a:cxn>
                <a:cxn ang="0">
                  <a:pos x="67" y="1"/>
                </a:cxn>
                <a:cxn ang="0">
                  <a:pos x="66" y="0"/>
                </a:cxn>
                <a:cxn ang="0">
                  <a:pos x="14" y="0"/>
                </a:cxn>
                <a:cxn ang="0">
                  <a:pos x="13" y="1"/>
                </a:cxn>
                <a:cxn ang="0">
                  <a:pos x="14" y="3"/>
                </a:cxn>
                <a:cxn ang="0">
                  <a:pos x="36" y="3"/>
                </a:cxn>
                <a:cxn ang="0">
                  <a:pos x="25" y="15"/>
                </a:cxn>
                <a:cxn ang="0">
                  <a:pos x="2" y="15"/>
                </a:cxn>
                <a:cxn ang="0">
                  <a:pos x="0" y="16"/>
                </a:cxn>
                <a:cxn ang="0">
                  <a:pos x="2" y="17"/>
                </a:cxn>
                <a:cxn ang="0">
                  <a:pos x="66" y="17"/>
                </a:cxn>
                <a:cxn ang="0">
                  <a:pos x="79" y="11"/>
                </a:cxn>
                <a:cxn ang="0">
                  <a:pos x="78" y="9"/>
                </a:cxn>
                <a:cxn ang="0">
                  <a:pos x="39" y="3"/>
                </a:cxn>
                <a:cxn ang="0">
                  <a:pos x="59" y="3"/>
                </a:cxn>
                <a:cxn ang="0">
                  <a:pos x="48" y="15"/>
                </a:cxn>
                <a:cxn ang="0">
                  <a:pos x="28" y="15"/>
                </a:cxn>
                <a:cxn ang="0">
                  <a:pos x="39" y="3"/>
                </a:cxn>
              </a:cxnLst>
              <a:rect l="0" t="0" r="r" b="b"/>
              <a:pathLst>
                <a:path w="79" h="17">
                  <a:moveTo>
                    <a:pt x="78" y="9"/>
                  </a:moveTo>
                  <a:cubicBezTo>
                    <a:pt x="78" y="9"/>
                    <a:pt x="77" y="9"/>
                    <a:pt x="77" y="9"/>
                  </a:cubicBezTo>
                  <a:cubicBezTo>
                    <a:pt x="75" y="11"/>
                    <a:pt x="70" y="15"/>
                    <a:pt x="66" y="15"/>
                  </a:cubicBezTo>
                  <a:cubicBezTo>
                    <a:pt x="50" y="15"/>
                    <a:pt x="50" y="15"/>
                    <a:pt x="50" y="15"/>
                  </a:cubicBezTo>
                  <a:cubicBezTo>
                    <a:pt x="61" y="3"/>
                    <a:pt x="61" y="3"/>
                    <a:pt x="61" y="3"/>
                  </a:cubicBezTo>
                  <a:cubicBezTo>
                    <a:pt x="66" y="3"/>
                    <a:pt x="66" y="3"/>
                    <a:pt x="66" y="3"/>
                  </a:cubicBezTo>
                  <a:cubicBezTo>
                    <a:pt x="66" y="3"/>
                    <a:pt x="67" y="2"/>
                    <a:pt x="67" y="1"/>
                  </a:cubicBezTo>
                  <a:cubicBezTo>
                    <a:pt x="67" y="1"/>
                    <a:pt x="66" y="0"/>
                    <a:pt x="66" y="0"/>
                  </a:cubicBezTo>
                  <a:cubicBezTo>
                    <a:pt x="14" y="0"/>
                    <a:pt x="14" y="0"/>
                    <a:pt x="14" y="0"/>
                  </a:cubicBezTo>
                  <a:cubicBezTo>
                    <a:pt x="13" y="0"/>
                    <a:pt x="13" y="1"/>
                    <a:pt x="13" y="1"/>
                  </a:cubicBezTo>
                  <a:cubicBezTo>
                    <a:pt x="13" y="2"/>
                    <a:pt x="13" y="3"/>
                    <a:pt x="14" y="3"/>
                  </a:cubicBezTo>
                  <a:cubicBezTo>
                    <a:pt x="36" y="3"/>
                    <a:pt x="36" y="3"/>
                    <a:pt x="36" y="3"/>
                  </a:cubicBezTo>
                  <a:cubicBezTo>
                    <a:pt x="25" y="15"/>
                    <a:pt x="25" y="15"/>
                    <a:pt x="25" y="15"/>
                  </a:cubicBezTo>
                  <a:cubicBezTo>
                    <a:pt x="2" y="15"/>
                    <a:pt x="2" y="15"/>
                    <a:pt x="2" y="15"/>
                  </a:cubicBezTo>
                  <a:cubicBezTo>
                    <a:pt x="1" y="15"/>
                    <a:pt x="0" y="15"/>
                    <a:pt x="0" y="16"/>
                  </a:cubicBezTo>
                  <a:cubicBezTo>
                    <a:pt x="0" y="17"/>
                    <a:pt x="1" y="17"/>
                    <a:pt x="2" y="17"/>
                  </a:cubicBezTo>
                  <a:cubicBezTo>
                    <a:pt x="66" y="17"/>
                    <a:pt x="66" y="17"/>
                    <a:pt x="66" y="17"/>
                  </a:cubicBezTo>
                  <a:cubicBezTo>
                    <a:pt x="70" y="17"/>
                    <a:pt x="77" y="14"/>
                    <a:pt x="79" y="11"/>
                  </a:cubicBezTo>
                  <a:cubicBezTo>
                    <a:pt x="79" y="10"/>
                    <a:pt x="79" y="9"/>
                    <a:pt x="78" y="9"/>
                  </a:cubicBezTo>
                  <a:close/>
                  <a:moveTo>
                    <a:pt x="39" y="3"/>
                  </a:moveTo>
                  <a:cubicBezTo>
                    <a:pt x="59" y="3"/>
                    <a:pt x="59" y="3"/>
                    <a:pt x="59" y="3"/>
                  </a:cubicBezTo>
                  <a:cubicBezTo>
                    <a:pt x="48" y="15"/>
                    <a:pt x="48" y="15"/>
                    <a:pt x="48" y="15"/>
                  </a:cubicBezTo>
                  <a:cubicBezTo>
                    <a:pt x="28" y="15"/>
                    <a:pt x="28" y="15"/>
                    <a:pt x="28" y="15"/>
                  </a:cubicBezTo>
                  <a:lnTo>
                    <a:pt x="39" y="3"/>
                  </a:lnTo>
                  <a:close/>
                </a:path>
              </a:pathLst>
            </a:custGeom>
            <a:solidFill>
              <a:srgbClr val="CECBE3"/>
            </a:solidFill>
            <a:ln w="9525">
              <a:noFill/>
              <a:round/>
              <a:headEnd/>
              <a:tailEnd/>
            </a:ln>
          </p:spPr>
          <p:txBody>
            <a:bodyPr/>
            <a:lstStyle/>
            <a:p>
              <a:endParaRPr lang="en-US"/>
            </a:p>
          </p:txBody>
        </p:sp>
      </p:grpSp>
      <p:sp>
        <p:nvSpPr>
          <p:cNvPr id="139293" name="Text Box 29"/>
          <p:cNvSpPr txBox="1">
            <a:spLocks noChangeArrowheads="1"/>
          </p:cNvSpPr>
          <p:nvPr/>
        </p:nvSpPr>
        <p:spPr bwMode="auto">
          <a:xfrm>
            <a:off x="4143375" y="6273800"/>
            <a:ext cx="5000625" cy="584200"/>
          </a:xfrm>
          <a:prstGeom prst="rect">
            <a:avLst/>
          </a:prstGeom>
          <a:noFill/>
          <a:ln w="9525" algn="ctr">
            <a:noFill/>
            <a:miter lim="800000"/>
            <a:headEnd/>
            <a:tailEnd/>
          </a:ln>
          <a:effectLst/>
        </p:spPr>
        <p:txBody>
          <a:bodyPr>
            <a:spAutoFit/>
          </a:bodyPr>
          <a:lstStyle/>
          <a:p>
            <a:pPr algn="r" eaLnBrk="0" hangingPunct="0">
              <a:spcBef>
                <a:spcPct val="30000"/>
              </a:spcBef>
            </a:pPr>
            <a:r>
              <a:rPr lang="pt-BR" sz="900" baseline="30000">
                <a:solidFill>
                  <a:schemeClr val="bg1"/>
                </a:solidFill>
              </a:rPr>
              <a:t>1</a:t>
            </a:r>
            <a:r>
              <a:rPr lang="pt-BR" sz="900">
                <a:solidFill>
                  <a:schemeClr val="bg1"/>
                </a:solidFill>
              </a:rPr>
              <a:t>Boden G &amp; Shulman GI. </a:t>
            </a:r>
            <a:r>
              <a:rPr lang="pt-BR" sz="900" i="1">
                <a:solidFill>
                  <a:schemeClr val="bg1"/>
                </a:solidFill>
              </a:rPr>
              <a:t>Eur J Clin Invest</a:t>
            </a:r>
            <a:r>
              <a:rPr lang="pt-BR" sz="900">
                <a:solidFill>
                  <a:schemeClr val="bg1"/>
                </a:solidFill>
              </a:rPr>
              <a:t> 2002; 32:14–23.</a:t>
            </a:r>
          </a:p>
          <a:p>
            <a:pPr algn="r" eaLnBrk="0" hangingPunct="0">
              <a:spcBef>
                <a:spcPct val="30000"/>
              </a:spcBef>
            </a:pPr>
            <a:r>
              <a:rPr lang="pt-BR" sz="900" baseline="30000">
                <a:solidFill>
                  <a:schemeClr val="bg1"/>
                </a:solidFill>
              </a:rPr>
              <a:t>2</a:t>
            </a:r>
            <a:r>
              <a:rPr lang="pt-BR" sz="900">
                <a:solidFill>
                  <a:schemeClr val="bg1"/>
                </a:solidFill>
              </a:rPr>
              <a:t>Kaiser N, </a:t>
            </a:r>
            <a:r>
              <a:rPr lang="pt-BR" sz="900" i="1">
                <a:solidFill>
                  <a:schemeClr val="bg1"/>
                </a:solidFill>
              </a:rPr>
              <a:t>et al. J Pediatr Endocrinol Metab</a:t>
            </a:r>
            <a:r>
              <a:rPr lang="pt-BR" sz="900">
                <a:solidFill>
                  <a:schemeClr val="bg1"/>
                </a:solidFill>
              </a:rPr>
              <a:t> 2003; 16:5–22.</a:t>
            </a:r>
          </a:p>
          <a:p>
            <a:pPr algn="r" eaLnBrk="0" hangingPunct="0">
              <a:spcBef>
                <a:spcPct val="30000"/>
              </a:spcBef>
            </a:pPr>
            <a:r>
              <a:rPr lang="pt-BR" sz="900" baseline="30000">
                <a:solidFill>
                  <a:schemeClr val="bg1"/>
                </a:solidFill>
              </a:rPr>
              <a:t>3</a:t>
            </a:r>
            <a:r>
              <a:rPr lang="pt-BR" sz="900">
                <a:solidFill>
                  <a:schemeClr val="bg1"/>
                </a:solidFill>
              </a:rPr>
              <a:t>Finegood DT &amp; Topp B. </a:t>
            </a:r>
            <a:r>
              <a:rPr lang="pt-BR" sz="900" i="1">
                <a:solidFill>
                  <a:schemeClr val="bg1"/>
                </a:solidFill>
              </a:rPr>
              <a:t>Diabetes Obes Metab</a:t>
            </a:r>
            <a:r>
              <a:rPr lang="pt-BR" sz="900">
                <a:solidFill>
                  <a:schemeClr val="bg1"/>
                </a:solidFill>
              </a:rPr>
              <a:t> 2001; 3 (Suppl. 1):S20–S27.</a:t>
            </a:r>
            <a:endParaRPr lang="en-GB" sz="90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Insulin resistance is linked to a range of cardiovascular risk factors</a:t>
            </a:r>
            <a:endParaRPr lang="en-GB"/>
          </a:p>
        </p:txBody>
      </p:sp>
      <p:grpSp>
        <p:nvGrpSpPr>
          <p:cNvPr id="2" name="Group 3"/>
          <p:cNvGrpSpPr>
            <a:grpSpLocks/>
          </p:cNvGrpSpPr>
          <p:nvPr/>
        </p:nvGrpSpPr>
        <p:grpSpPr bwMode="auto">
          <a:xfrm>
            <a:off x="-4" y="1412875"/>
            <a:ext cx="8977317" cy="4930775"/>
            <a:chOff x="0" y="890"/>
            <a:chExt cx="5655" cy="3106"/>
          </a:xfrm>
        </p:grpSpPr>
        <p:pic>
          <p:nvPicPr>
            <p:cNvPr id="130052" name="Picture 4"/>
            <p:cNvPicPr>
              <a:picLocks noChangeAspect="1" noChangeArrowheads="1"/>
            </p:cNvPicPr>
            <p:nvPr/>
          </p:nvPicPr>
          <p:blipFill>
            <a:blip r:embed="rId3" cstate="print"/>
            <a:srcRect/>
            <a:stretch>
              <a:fillRect/>
            </a:stretch>
          </p:blipFill>
          <p:spPr bwMode="auto">
            <a:xfrm>
              <a:off x="4148" y="1460"/>
              <a:ext cx="1507" cy="1590"/>
            </a:xfrm>
            <a:prstGeom prst="rect">
              <a:avLst/>
            </a:prstGeom>
            <a:noFill/>
          </p:spPr>
        </p:pic>
        <p:sp>
          <p:nvSpPr>
            <p:cNvPr id="130053" name="Text Box 5"/>
            <p:cNvSpPr txBox="1">
              <a:spLocks noChangeArrowheads="1"/>
            </p:cNvSpPr>
            <p:nvPr/>
          </p:nvSpPr>
          <p:spPr bwMode="auto">
            <a:xfrm>
              <a:off x="3984" y="2902"/>
              <a:ext cx="1597" cy="291"/>
            </a:xfrm>
            <a:prstGeom prst="rect">
              <a:avLst/>
            </a:prstGeom>
            <a:noFill/>
            <a:ln w="25400">
              <a:noFill/>
              <a:miter lim="800000"/>
              <a:headEnd type="none" w="sm" len="sm"/>
              <a:tailEnd type="none" w="sm" len="sm"/>
            </a:ln>
            <a:effectLst/>
          </p:spPr>
          <p:txBody>
            <a:bodyPr>
              <a:spAutoFit/>
            </a:bodyPr>
            <a:lstStyle/>
            <a:p>
              <a:pPr algn="ctr" eaLnBrk="0" fontAlgn="base" hangingPunct="0">
                <a:spcBef>
                  <a:spcPct val="0"/>
                </a:spcBef>
                <a:spcAft>
                  <a:spcPct val="0"/>
                </a:spcAft>
              </a:pPr>
              <a:r>
                <a:rPr lang="en-US" sz="2400" b="1" dirty="0" smtClean="0">
                  <a:solidFill>
                    <a:srgbClr val="FFFFFF"/>
                  </a:solidFill>
                </a:rPr>
                <a:t>Atherosclerosis</a:t>
              </a:r>
            </a:p>
          </p:txBody>
        </p:sp>
        <p:grpSp>
          <p:nvGrpSpPr>
            <p:cNvPr id="3" name="Group 6"/>
            <p:cNvGrpSpPr>
              <a:grpSpLocks/>
            </p:cNvGrpSpPr>
            <p:nvPr/>
          </p:nvGrpSpPr>
          <p:grpSpPr bwMode="auto">
            <a:xfrm>
              <a:off x="1200" y="1094"/>
              <a:ext cx="3344" cy="2558"/>
              <a:chOff x="1200" y="1118"/>
              <a:chExt cx="3344" cy="2558"/>
            </a:xfrm>
          </p:grpSpPr>
          <p:sp>
            <p:nvSpPr>
              <p:cNvPr id="130055" name="Freeform 7"/>
              <p:cNvSpPr>
                <a:spLocks/>
              </p:cNvSpPr>
              <p:nvPr/>
            </p:nvSpPr>
            <p:spPr bwMode="auto">
              <a:xfrm>
                <a:off x="1200" y="1122"/>
                <a:ext cx="1555" cy="2537"/>
              </a:xfrm>
              <a:custGeom>
                <a:avLst/>
                <a:gdLst/>
                <a:ahLst/>
                <a:cxnLst>
                  <a:cxn ang="0">
                    <a:pos x="48" y="1420"/>
                  </a:cxn>
                  <a:cxn ang="0">
                    <a:pos x="0" y="920"/>
                  </a:cxn>
                  <a:cxn ang="0">
                    <a:pos x="1552" y="0"/>
                  </a:cxn>
                  <a:cxn ang="0">
                    <a:pos x="1555" y="2443"/>
                  </a:cxn>
                  <a:cxn ang="0">
                    <a:pos x="40" y="1472"/>
                  </a:cxn>
                  <a:cxn ang="0">
                    <a:pos x="48" y="1420"/>
                  </a:cxn>
                </a:cxnLst>
                <a:rect l="0" t="0" r="r" b="b"/>
                <a:pathLst>
                  <a:path w="1555" h="2443">
                    <a:moveTo>
                      <a:pt x="48" y="1420"/>
                    </a:moveTo>
                    <a:lnTo>
                      <a:pt x="0" y="920"/>
                    </a:lnTo>
                    <a:lnTo>
                      <a:pt x="1552" y="0"/>
                    </a:lnTo>
                    <a:lnTo>
                      <a:pt x="1555" y="2443"/>
                    </a:lnTo>
                    <a:lnTo>
                      <a:pt x="40" y="1472"/>
                    </a:lnTo>
                    <a:lnTo>
                      <a:pt x="48" y="1420"/>
                    </a:lnTo>
                    <a:close/>
                  </a:path>
                </a:pathLst>
              </a:custGeom>
              <a:solidFill>
                <a:srgbClr val="004E9C">
                  <a:alpha val="50000"/>
                </a:srgbClr>
              </a:solidFill>
              <a:ln w="9525" cap="flat" cmpd="sng">
                <a:noFill/>
                <a:prstDash val="solid"/>
                <a:round/>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30056" name="Freeform 8"/>
              <p:cNvSpPr>
                <a:spLocks/>
              </p:cNvSpPr>
              <p:nvPr/>
            </p:nvSpPr>
            <p:spPr bwMode="auto">
              <a:xfrm>
                <a:off x="2748" y="1118"/>
                <a:ext cx="1796" cy="2558"/>
              </a:xfrm>
              <a:custGeom>
                <a:avLst/>
                <a:gdLst/>
                <a:ahLst/>
                <a:cxnLst>
                  <a:cxn ang="0">
                    <a:pos x="1796" y="1200"/>
                  </a:cxn>
                  <a:cxn ang="0">
                    <a:pos x="980" y="288"/>
                  </a:cxn>
                  <a:cxn ang="0">
                    <a:pos x="1004" y="518"/>
                  </a:cxn>
                  <a:cxn ang="0">
                    <a:pos x="3" y="0"/>
                  </a:cxn>
                  <a:cxn ang="0">
                    <a:pos x="0" y="2443"/>
                  </a:cxn>
                  <a:cxn ang="0">
                    <a:pos x="1042" y="1859"/>
                  </a:cxn>
                  <a:cxn ang="0">
                    <a:pos x="1044" y="2144"/>
                  </a:cxn>
                  <a:cxn ang="0">
                    <a:pos x="1796" y="1200"/>
                  </a:cxn>
                </a:cxnLst>
                <a:rect l="0" t="0" r="r" b="b"/>
                <a:pathLst>
                  <a:path w="1796" h="2443">
                    <a:moveTo>
                      <a:pt x="1796" y="1200"/>
                    </a:moveTo>
                    <a:lnTo>
                      <a:pt x="980" y="288"/>
                    </a:lnTo>
                    <a:lnTo>
                      <a:pt x="1004" y="518"/>
                    </a:lnTo>
                    <a:lnTo>
                      <a:pt x="3" y="0"/>
                    </a:lnTo>
                    <a:lnTo>
                      <a:pt x="0" y="2443"/>
                    </a:lnTo>
                    <a:lnTo>
                      <a:pt x="1042" y="1859"/>
                    </a:lnTo>
                    <a:lnTo>
                      <a:pt x="1044" y="2144"/>
                    </a:lnTo>
                    <a:lnTo>
                      <a:pt x="1796" y="1200"/>
                    </a:lnTo>
                    <a:close/>
                  </a:path>
                </a:pathLst>
              </a:custGeom>
              <a:solidFill>
                <a:srgbClr val="004E9C">
                  <a:alpha val="50000"/>
                </a:srgbClr>
              </a:solidFill>
              <a:ln w="9525" cap="flat" cmpd="sng">
                <a:noFill/>
                <a:prstDash val="solid"/>
                <a:round/>
                <a:headEnd/>
                <a:tailEnd/>
              </a:ln>
              <a:effectLst/>
            </p:spPr>
            <p:txBody>
              <a:bodyPr wrap="none" anchor="ctr"/>
              <a:lstStyle/>
              <a:p>
                <a:pPr fontAlgn="base">
                  <a:spcBef>
                    <a:spcPct val="0"/>
                  </a:spcBef>
                  <a:spcAft>
                    <a:spcPct val="0"/>
                  </a:spcAft>
                </a:pPr>
                <a:endParaRPr lang="en-US" smtClean="0">
                  <a:solidFill>
                    <a:srgbClr val="000000"/>
                  </a:solidFill>
                </a:endParaRPr>
              </a:p>
            </p:txBody>
          </p:sp>
        </p:grpSp>
        <p:sp>
          <p:nvSpPr>
            <p:cNvPr id="130057" name="Rectangle 9"/>
            <p:cNvSpPr>
              <a:spLocks noChangeArrowheads="1"/>
            </p:cNvSpPr>
            <p:nvPr/>
          </p:nvSpPr>
          <p:spPr bwMode="auto">
            <a:xfrm>
              <a:off x="2526" y="2098"/>
              <a:ext cx="1060" cy="1485"/>
            </a:xfrm>
            <a:prstGeom prst="rect">
              <a:avLst/>
            </a:prstGeom>
            <a:noFill/>
            <a:ln w="9525">
              <a:noFill/>
              <a:miter lim="800000"/>
              <a:headEnd/>
              <a:tailEnd/>
            </a:ln>
            <a:effectLst/>
          </p:spPr>
          <p:txBody>
            <a:bodyPr wrap="none" lIns="0" tIns="0" rIns="0" bIns="0" anchor="ctr">
              <a:spAutoFit/>
            </a:bodyPr>
            <a:lstStyle/>
            <a:p>
              <a:pPr fontAlgn="base">
                <a:spcBef>
                  <a:spcPct val="0"/>
                </a:spcBef>
                <a:spcAft>
                  <a:spcPct val="0"/>
                </a:spcAft>
              </a:pPr>
              <a:endParaRPr lang="en-US" smtClean="0">
                <a:solidFill>
                  <a:srgbClr val="000000"/>
                </a:solidFill>
              </a:endParaRPr>
            </a:p>
          </p:txBody>
        </p:sp>
        <p:sp>
          <p:nvSpPr>
            <p:cNvPr id="130058" name="Text Box 10"/>
            <p:cNvSpPr txBox="1">
              <a:spLocks noChangeArrowheads="1"/>
            </p:cNvSpPr>
            <p:nvPr/>
          </p:nvSpPr>
          <p:spPr bwMode="auto">
            <a:xfrm>
              <a:off x="2381" y="890"/>
              <a:ext cx="2404" cy="3106"/>
            </a:xfrm>
            <a:prstGeom prst="rect">
              <a:avLst/>
            </a:prstGeom>
            <a:noFill/>
            <a:ln w="9525">
              <a:noFill/>
              <a:miter lim="800000"/>
              <a:headEnd/>
              <a:tailEnd/>
            </a:ln>
            <a:effectLst/>
          </p:spPr>
          <p:txBody>
            <a:bodyPr wrap="square">
              <a:spAutoFit/>
            </a:bodyPr>
            <a:lstStyle/>
            <a:p>
              <a:pPr eaLnBrk="0" fontAlgn="base" hangingPunct="0">
                <a:lnSpc>
                  <a:spcPct val="130000"/>
                </a:lnSpc>
                <a:spcBef>
                  <a:spcPct val="50000"/>
                </a:spcBef>
                <a:spcAft>
                  <a:spcPct val="0"/>
                </a:spcAft>
              </a:pPr>
              <a:endParaRPr lang="en-GB" sz="2400" b="1" dirty="0" smtClean="0">
                <a:solidFill>
                  <a:srgbClr val="FFFFFF"/>
                </a:solidFill>
              </a:endParaRPr>
            </a:p>
            <a:p>
              <a:pPr eaLnBrk="0" fontAlgn="base" hangingPunct="0">
                <a:lnSpc>
                  <a:spcPct val="130000"/>
                </a:lnSpc>
                <a:spcBef>
                  <a:spcPct val="50000"/>
                </a:spcBef>
                <a:spcAft>
                  <a:spcPct val="0"/>
                </a:spcAft>
              </a:pPr>
              <a:r>
                <a:rPr lang="en-GB" sz="2400" b="1" dirty="0" err="1" smtClean="0">
                  <a:solidFill>
                    <a:srgbClr val="FFFFFF"/>
                  </a:solidFill>
                </a:rPr>
                <a:t>Hyperglycemia</a:t>
              </a:r>
              <a:endParaRPr lang="en-GB" sz="2400" b="1" baseline="-25000" dirty="0" smtClean="0">
                <a:solidFill>
                  <a:srgbClr val="FFFFFF"/>
                </a:solidFill>
              </a:endParaRPr>
            </a:p>
            <a:p>
              <a:pPr eaLnBrk="0" fontAlgn="base" hangingPunct="0">
                <a:lnSpc>
                  <a:spcPct val="130000"/>
                </a:lnSpc>
                <a:spcBef>
                  <a:spcPct val="50000"/>
                </a:spcBef>
                <a:spcAft>
                  <a:spcPct val="0"/>
                </a:spcAft>
              </a:pPr>
              <a:r>
                <a:rPr lang="en-GB" sz="2400" b="1" dirty="0" smtClean="0">
                  <a:solidFill>
                    <a:srgbClr val="FFFFFF"/>
                  </a:solidFill>
                </a:rPr>
                <a:t>Dyslipidemia</a:t>
              </a:r>
            </a:p>
            <a:p>
              <a:pPr indent="114300" eaLnBrk="0" fontAlgn="base" hangingPunct="0">
                <a:lnSpc>
                  <a:spcPct val="80000"/>
                </a:lnSpc>
                <a:spcBef>
                  <a:spcPct val="0"/>
                </a:spcBef>
                <a:spcAft>
                  <a:spcPct val="0"/>
                </a:spcAft>
                <a:buSzPct val="65000"/>
                <a:buFont typeface="Wingdings" pitchFamily="2" charset="2"/>
                <a:buNone/>
              </a:pPr>
              <a:endParaRPr lang="en-US" sz="2400" dirty="0" smtClean="0">
                <a:solidFill>
                  <a:srgbClr val="FFFFFF"/>
                </a:solidFill>
                <a:effectLst>
                  <a:outerShdw blurRad="38100" dist="38100" dir="2700000" algn="tl">
                    <a:srgbClr val="C0C0C0"/>
                  </a:outerShdw>
                </a:effectLst>
                <a:latin typeface="Verdana" pitchFamily="34" charset="0"/>
                <a:sym typeface="Wingdings" pitchFamily="2" charset="2"/>
              </a:endParaRPr>
            </a:p>
            <a:p>
              <a:pPr indent="114300" eaLnBrk="0" fontAlgn="base" hangingPunct="0">
                <a:lnSpc>
                  <a:spcPct val="80000"/>
                </a:lnSpc>
                <a:spcBef>
                  <a:spcPct val="0"/>
                </a:spcBef>
                <a:spcAft>
                  <a:spcPct val="0"/>
                </a:spcAft>
                <a:buSzPct val="65000"/>
                <a:buFont typeface="Wingdings" pitchFamily="2" charset="2"/>
                <a:buNone/>
              </a:pPr>
              <a:r>
                <a:rPr lang="en-US" sz="2400" dirty="0" smtClean="0">
                  <a:solidFill>
                    <a:srgbClr val="FFFFFF"/>
                  </a:solidFill>
                  <a:effectLst>
                    <a:outerShdw blurRad="38100" dist="38100" dir="2700000" algn="tl">
                      <a:srgbClr val="C0C0C0"/>
                    </a:outerShdw>
                  </a:effectLst>
                  <a:latin typeface="Verdana" pitchFamily="34" charset="0"/>
                  <a:sym typeface="Wingdings" pitchFamily="2" charset="2"/>
                </a:rPr>
                <a:t> SNS activity</a:t>
              </a:r>
            </a:p>
            <a:p>
              <a:pPr indent="114300" eaLnBrk="0" fontAlgn="base" hangingPunct="0">
                <a:lnSpc>
                  <a:spcPct val="80000"/>
                </a:lnSpc>
                <a:spcBef>
                  <a:spcPct val="0"/>
                </a:spcBef>
                <a:spcAft>
                  <a:spcPct val="0"/>
                </a:spcAft>
                <a:buSzPct val="65000"/>
                <a:buFont typeface="Wingdings" pitchFamily="2" charset="2"/>
                <a:buNone/>
              </a:pPr>
              <a:r>
                <a:rPr lang="en-US" sz="2400" dirty="0" smtClean="0">
                  <a:solidFill>
                    <a:srgbClr val="FFFFFF"/>
                  </a:solidFill>
                  <a:effectLst>
                    <a:outerShdw blurRad="38100" dist="38100" dir="2700000" algn="tl">
                      <a:srgbClr val="C0C0C0"/>
                    </a:outerShdw>
                  </a:effectLst>
                  <a:latin typeface="Verdana" pitchFamily="34" charset="0"/>
                  <a:sym typeface="Wingdings" pitchFamily="2" charset="2"/>
                </a:rPr>
                <a:t> Na retention</a:t>
              </a:r>
            </a:p>
            <a:p>
              <a:pPr indent="114300" eaLnBrk="0" fontAlgn="base" hangingPunct="0">
                <a:lnSpc>
                  <a:spcPct val="80000"/>
                </a:lnSpc>
                <a:spcBef>
                  <a:spcPct val="0"/>
                </a:spcBef>
                <a:spcAft>
                  <a:spcPct val="0"/>
                </a:spcAft>
                <a:buSzPct val="65000"/>
                <a:buFont typeface="Wingdings" pitchFamily="2" charset="2"/>
                <a:buNone/>
              </a:pPr>
              <a:r>
                <a:rPr lang="en-US" sz="2400" dirty="0" smtClean="0">
                  <a:solidFill>
                    <a:srgbClr val="FFFFFF"/>
                  </a:solidFill>
                  <a:effectLst>
                    <a:outerShdw blurRad="38100" dist="38100" dir="2700000" algn="tl">
                      <a:srgbClr val="C0C0C0"/>
                    </a:outerShdw>
                  </a:effectLst>
                  <a:latin typeface="Verdana" pitchFamily="34" charset="0"/>
                  <a:sym typeface="Wingdings" pitchFamily="2" charset="2"/>
                </a:rPr>
                <a:t>Hypertension</a:t>
              </a:r>
              <a:endParaRPr lang="en-US" sz="2400" i="1" dirty="0" smtClean="0">
                <a:solidFill>
                  <a:srgbClr val="FFFF00"/>
                </a:solidFill>
                <a:effectLst>
                  <a:outerShdw blurRad="38100" dist="38100" dir="2700000" algn="tl">
                    <a:srgbClr val="C0C0C0"/>
                  </a:outerShdw>
                </a:effectLst>
                <a:latin typeface="Verdana" pitchFamily="34" charset="0"/>
                <a:sym typeface="Wingdings" pitchFamily="2" charset="2"/>
              </a:endParaRPr>
            </a:p>
            <a:p>
              <a:pPr indent="114300" eaLnBrk="0" fontAlgn="base" hangingPunct="0">
                <a:lnSpc>
                  <a:spcPct val="80000"/>
                </a:lnSpc>
                <a:spcBef>
                  <a:spcPct val="0"/>
                </a:spcBef>
                <a:spcAft>
                  <a:spcPct val="0"/>
                </a:spcAft>
                <a:buSzPct val="65000"/>
                <a:buFont typeface="Wingdings" pitchFamily="2" charset="2"/>
                <a:buNone/>
              </a:pPr>
              <a:endParaRPr lang="en-US" sz="2400" dirty="0" smtClean="0">
                <a:solidFill>
                  <a:srgbClr val="FFFFFF"/>
                </a:solidFill>
                <a:effectLst>
                  <a:outerShdw blurRad="38100" dist="38100" dir="2700000" algn="tl">
                    <a:srgbClr val="C0C0C0"/>
                  </a:outerShdw>
                </a:effectLst>
                <a:latin typeface="Verdana" pitchFamily="34" charset="0"/>
                <a:sym typeface="Wingdings" pitchFamily="2" charset="2"/>
              </a:endParaRPr>
            </a:p>
            <a:p>
              <a:pPr indent="114300" eaLnBrk="0" fontAlgn="base" hangingPunct="0">
                <a:lnSpc>
                  <a:spcPct val="80000"/>
                </a:lnSpc>
                <a:spcBef>
                  <a:spcPct val="0"/>
                </a:spcBef>
                <a:spcAft>
                  <a:spcPct val="0"/>
                </a:spcAft>
                <a:buSzPct val="65000"/>
                <a:buFont typeface="Wingdings" pitchFamily="2" charset="2"/>
                <a:buNone/>
              </a:pPr>
              <a:r>
                <a:rPr lang="en-US" sz="2400" dirty="0" smtClean="0">
                  <a:solidFill>
                    <a:srgbClr val="FFFFFF"/>
                  </a:solidFill>
                  <a:effectLst>
                    <a:outerShdw blurRad="38100" dist="38100" dir="2700000" algn="tl">
                      <a:srgbClr val="C0C0C0"/>
                    </a:outerShdw>
                  </a:effectLst>
                  <a:latin typeface="Verdana" pitchFamily="34" charset="0"/>
                  <a:sym typeface="Wingdings" pitchFamily="2" charset="2"/>
                </a:rPr>
                <a:t> CRP</a:t>
              </a:r>
            </a:p>
            <a:p>
              <a:pPr indent="114300" eaLnBrk="0" fontAlgn="base" hangingPunct="0">
                <a:lnSpc>
                  <a:spcPct val="80000"/>
                </a:lnSpc>
                <a:spcBef>
                  <a:spcPct val="0"/>
                </a:spcBef>
                <a:spcAft>
                  <a:spcPct val="0"/>
                </a:spcAft>
                <a:buSzPct val="65000"/>
                <a:buFont typeface="Wingdings" pitchFamily="2" charset="2"/>
                <a:buNone/>
              </a:pPr>
              <a:r>
                <a:rPr lang="en-US" sz="2400" dirty="0" smtClean="0">
                  <a:solidFill>
                    <a:srgbClr val="FFFFFF"/>
                  </a:solidFill>
                  <a:effectLst>
                    <a:outerShdw blurRad="38100" dist="38100" dir="2700000" algn="tl">
                      <a:srgbClr val="C0C0C0"/>
                    </a:outerShdw>
                  </a:effectLst>
                  <a:latin typeface="Verdana" pitchFamily="34" charset="0"/>
                  <a:sym typeface="Wingdings" pitchFamily="2" charset="2"/>
                </a:rPr>
                <a:t> PAI-1</a:t>
              </a:r>
            </a:p>
            <a:p>
              <a:pPr indent="114300" eaLnBrk="0" fontAlgn="base" hangingPunct="0">
                <a:lnSpc>
                  <a:spcPct val="80000"/>
                </a:lnSpc>
                <a:spcBef>
                  <a:spcPct val="0"/>
                </a:spcBef>
                <a:spcAft>
                  <a:spcPct val="0"/>
                </a:spcAft>
                <a:buSzPct val="65000"/>
                <a:buFont typeface="Wingdings" pitchFamily="2" charset="2"/>
                <a:buNone/>
              </a:pPr>
              <a:r>
                <a:rPr lang="en-US" sz="2400" dirty="0" smtClean="0">
                  <a:solidFill>
                    <a:srgbClr val="FFFFFF"/>
                  </a:solidFill>
                  <a:effectLst>
                    <a:outerShdw blurRad="38100" dist="38100" dir="2700000" algn="tl">
                      <a:srgbClr val="C0C0C0"/>
                    </a:outerShdw>
                  </a:effectLst>
                  <a:latin typeface="Verdana" pitchFamily="34" charset="0"/>
                  <a:sym typeface="Wingdings" pitchFamily="2" charset="2"/>
                </a:rPr>
                <a:t> Fibrinogen</a:t>
              </a:r>
              <a:endParaRPr lang="en-US" sz="2400" i="1" dirty="0" smtClean="0">
                <a:solidFill>
                  <a:srgbClr val="FFFF00"/>
                </a:solidFill>
                <a:effectLst>
                  <a:outerShdw blurRad="38100" dist="38100" dir="2700000" algn="tl">
                    <a:srgbClr val="C0C0C0"/>
                  </a:outerShdw>
                </a:effectLst>
                <a:latin typeface="Verdana" pitchFamily="34" charset="0"/>
                <a:sym typeface="Wingdings" pitchFamily="2" charset="2"/>
              </a:endParaRPr>
            </a:p>
            <a:p>
              <a:pPr eaLnBrk="0" fontAlgn="base" hangingPunct="0">
                <a:lnSpc>
                  <a:spcPct val="130000"/>
                </a:lnSpc>
                <a:spcBef>
                  <a:spcPct val="50000"/>
                </a:spcBef>
                <a:spcAft>
                  <a:spcPct val="0"/>
                </a:spcAft>
              </a:pPr>
              <a:r>
                <a:rPr lang="en-GB" sz="2400" b="1" dirty="0" smtClean="0">
                  <a:solidFill>
                    <a:srgbClr val="FFFFFF"/>
                  </a:solidFill>
                  <a:sym typeface="Symbol" pitchFamily="18" charset="2"/>
                </a:rPr>
                <a:t>Clotting &amp; inflammation</a:t>
              </a:r>
            </a:p>
          </p:txBody>
        </p:sp>
        <p:sp>
          <p:nvSpPr>
            <p:cNvPr id="130059" name="Line 11"/>
            <p:cNvSpPr>
              <a:spLocks noChangeShapeType="1"/>
            </p:cNvSpPr>
            <p:nvPr/>
          </p:nvSpPr>
          <p:spPr bwMode="auto">
            <a:xfrm rot="133279" flipV="1">
              <a:off x="889" y="1528"/>
              <a:ext cx="1511" cy="764"/>
            </a:xfrm>
            <a:prstGeom prst="line">
              <a:avLst/>
            </a:prstGeom>
            <a:noFill/>
            <a:ln w="28575">
              <a:solidFill>
                <a:srgbClr val="0062C5"/>
              </a:solidFill>
              <a:round/>
              <a:headEnd/>
              <a:tailEnd type="triangle" w="med" len="med"/>
            </a:ln>
            <a:effectLst/>
          </p:spPr>
          <p:txBody>
            <a:bodyPr wrap="none" anchor="ctr"/>
            <a:lstStyle/>
            <a:p>
              <a:pPr fontAlgn="base">
                <a:spcBef>
                  <a:spcPct val="0"/>
                </a:spcBef>
                <a:spcAft>
                  <a:spcPct val="0"/>
                </a:spcAft>
              </a:pPr>
              <a:endParaRPr lang="en-US" smtClean="0">
                <a:solidFill>
                  <a:srgbClr val="000000"/>
                </a:solidFill>
              </a:endParaRPr>
            </a:p>
          </p:txBody>
        </p:sp>
        <p:sp>
          <p:nvSpPr>
            <p:cNvPr id="130060" name="Line 12"/>
            <p:cNvSpPr>
              <a:spLocks noChangeShapeType="1"/>
            </p:cNvSpPr>
            <p:nvPr/>
          </p:nvSpPr>
          <p:spPr bwMode="auto">
            <a:xfrm rot="133279" flipV="1">
              <a:off x="900" y="1826"/>
              <a:ext cx="1517" cy="547"/>
            </a:xfrm>
            <a:prstGeom prst="line">
              <a:avLst/>
            </a:prstGeom>
            <a:noFill/>
            <a:ln w="28575">
              <a:solidFill>
                <a:srgbClr val="0062C5"/>
              </a:solidFill>
              <a:round/>
              <a:headEnd/>
              <a:tailEnd type="triangle" w="med" len="med"/>
            </a:ln>
            <a:effectLst/>
          </p:spPr>
          <p:txBody>
            <a:bodyPr wrap="none" anchor="ctr"/>
            <a:lstStyle/>
            <a:p>
              <a:pPr fontAlgn="base">
                <a:spcBef>
                  <a:spcPct val="0"/>
                </a:spcBef>
                <a:spcAft>
                  <a:spcPct val="0"/>
                </a:spcAft>
              </a:pPr>
              <a:endParaRPr lang="en-US" smtClean="0">
                <a:solidFill>
                  <a:srgbClr val="000000"/>
                </a:solidFill>
              </a:endParaRPr>
            </a:p>
          </p:txBody>
        </p:sp>
        <p:sp>
          <p:nvSpPr>
            <p:cNvPr id="130062" name="Line 14"/>
            <p:cNvSpPr>
              <a:spLocks noChangeShapeType="1"/>
            </p:cNvSpPr>
            <p:nvPr/>
          </p:nvSpPr>
          <p:spPr bwMode="auto">
            <a:xfrm rot="133279" flipV="1">
              <a:off x="1147" y="2363"/>
              <a:ext cx="1232" cy="139"/>
            </a:xfrm>
            <a:prstGeom prst="line">
              <a:avLst/>
            </a:prstGeom>
            <a:noFill/>
            <a:ln w="28575">
              <a:solidFill>
                <a:srgbClr val="0062C5"/>
              </a:solidFill>
              <a:round/>
              <a:headEnd/>
              <a:tailEnd type="triangle" w="med" len="med"/>
            </a:ln>
            <a:effectLst/>
          </p:spPr>
          <p:txBody>
            <a:bodyPr wrap="none" anchor="ctr"/>
            <a:lstStyle/>
            <a:p>
              <a:pPr fontAlgn="base">
                <a:spcBef>
                  <a:spcPct val="0"/>
                </a:spcBef>
                <a:spcAft>
                  <a:spcPct val="0"/>
                </a:spcAft>
              </a:pPr>
              <a:endParaRPr lang="en-US" smtClean="0">
                <a:solidFill>
                  <a:srgbClr val="000000"/>
                </a:solidFill>
              </a:endParaRPr>
            </a:p>
          </p:txBody>
        </p:sp>
        <p:sp>
          <p:nvSpPr>
            <p:cNvPr id="130063" name="Line 15"/>
            <p:cNvSpPr>
              <a:spLocks noChangeShapeType="1"/>
            </p:cNvSpPr>
            <p:nvPr/>
          </p:nvSpPr>
          <p:spPr bwMode="auto">
            <a:xfrm rot="133279">
              <a:off x="978" y="2477"/>
              <a:ext cx="1368" cy="519"/>
            </a:xfrm>
            <a:prstGeom prst="line">
              <a:avLst/>
            </a:prstGeom>
            <a:noFill/>
            <a:ln w="28575">
              <a:solidFill>
                <a:srgbClr val="0062C5"/>
              </a:solidFill>
              <a:round/>
              <a:headEnd/>
              <a:tailEnd type="triangle" w="med" len="med"/>
            </a:ln>
            <a:effectLst/>
          </p:spPr>
          <p:txBody>
            <a:bodyPr wrap="none" anchor="ctr"/>
            <a:lstStyle/>
            <a:p>
              <a:pPr fontAlgn="base">
                <a:spcBef>
                  <a:spcPct val="0"/>
                </a:spcBef>
                <a:spcAft>
                  <a:spcPct val="0"/>
                </a:spcAft>
              </a:pPr>
              <a:endParaRPr lang="en-US" smtClean="0">
                <a:solidFill>
                  <a:srgbClr val="000000"/>
                </a:solidFill>
              </a:endParaRPr>
            </a:p>
          </p:txBody>
        </p:sp>
        <p:sp>
          <p:nvSpPr>
            <p:cNvPr id="130064" name="Line 16"/>
            <p:cNvSpPr>
              <a:spLocks noChangeShapeType="1"/>
            </p:cNvSpPr>
            <p:nvPr/>
          </p:nvSpPr>
          <p:spPr bwMode="auto">
            <a:xfrm rot="133279">
              <a:off x="1164" y="2590"/>
              <a:ext cx="1141" cy="773"/>
            </a:xfrm>
            <a:prstGeom prst="line">
              <a:avLst/>
            </a:prstGeom>
            <a:noFill/>
            <a:ln w="28575">
              <a:solidFill>
                <a:srgbClr val="0062C5"/>
              </a:solidFill>
              <a:round/>
              <a:headEnd/>
              <a:tailEnd type="triangle" w="med" len="med"/>
            </a:ln>
            <a:effectLst/>
          </p:spPr>
          <p:txBody>
            <a:bodyPr wrap="none" anchor="ctr"/>
            <a:lstStyle/>
            <a:p>
              <a:pPr fontAlgn="base">
                <a:spcBef>
                  <a:spcPct val="0"/>
                </a:spcBef>
                <a:spcAft>
                  <a:spcPct val="0"/>
                </a:spcAft>
              </a:pPr>
              <a:endParaRPr lang="en-US" smtClean="0">
                <a:solidFill>
                  <a:srgbClr val="000000"/>
                </a:solidFill>
              </a:endParaRPr>
            </a:p>
          </p:txBody>
        </p:sp>
        <p:sp>
          <p:nvSpPr>
            <p:cNvPr id="130065" name="Rectangle 17"/>
            <p:cNvSpPr>
              <a:spLocks noChangeArrowheads="1"/>
            </p:cNvSpPr>
            <p:nvPr/>
          </p:nvSpPr>
          <p:spPr bwMode="auto">
            <a:xfrm>
              <a:off x="0" y="1941"/>
              <a:ext cx="1420" cy="704"/>
            </a:xfrm>
            <a:prstGeom prst="rect">
              <a:avLst/>
            </a:prstGeom>
            <a:gradFill rotWithShape="0">
              <a:gsLst>
                <a:gs pos="0">
                  <a:srgbClr val="003366"/>
                </a:gs>
                <a:gs pos="100000">
                  <a:srgbClr val="00274F"/>
                </a:gs>
              </a:gsLst>
              <a:lin ang="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30066" name="Rectangle 18"/>
            <p:cNvSpPr>
              <a:spLocks noChangeArrowheads="1"/>
            </p:cNvSpPr>
            <p:nvPr/>
          </p:nvSpPr>
          <p:spPr bwMode="auto">
            <a:xfrm>
              <a:off x="158" y="2251"/>
              <a:ext cx="1536" cy="757"/>
            </a:xfrm>
            <a:prstGeom prst="rect">
              <a:avLst/>
            </a:prstGeom>
            <a:noFill/>
            <a:ln w="19050">
              <a:noFill/>
              <a:miter lim="800000"/>
              <a:headEnd/>
              <a:tailEnd/>
            </a:ln>
            <a:effectLst/>
          </p:spPr>
          <p:txBody>
            <a:bodyPr wrap="none" lIns="90000" tIns="46800" rIns="90000" bIns="46800" anchor="ctr">
              <a:spAutoFit/>
            </a:bodyPr>
            <a:lstStyle/>
            <a:p>
              <a:pPr eaLnBrk="0" fontAlgn="base" hangingPunct="0">
                <a:spcBef>
                  <a:spcPct val="0"/>
                </a:spcBef>
                <a:spcAft>
                  <a:spcPct val="0"/>
                </a:spcAft>
              </a:pPr>
              <a:r>
                <a:rPr lang="en-US" b="1" dirty="0" smtClean="0">
                  <a:solidFill>
                    <a:srgbClr val="FFFFFF"/>
                  </a:solidFill>
                  <a:sym typeface="Symbol" pitchFamily="18" charset="2"/>
                </a:rPr>
                <a:t>Insulin</a:t>
              </a:r>
            </a:p>
            <a:p>
              <a:pPr eaLnBrk="0" fontAlgn="base" hangingPunct="0">
                <a:spcBef>
                  <a:spcPct val="0"/>
                </a:spcBef>
                <a:spcAft>
                  <a:spcPct val="0"/>
                </a:spcAft>
              </a:pPr>
              <a:r>
                <a:rPr lang="en-US" b="1" dirty="0" smtClean="0">
                  <a:solidFill>
                    <a:srgbClr val="FFFFFF"/>
                  </a:solidFill>
                  <a:sym typeface="Symbol" pitchFamily="18" charset="2"/>
                </a:rPr>
                <a:t>Resistance </a:t>
              </a:r>
            </a:p>
            <a:p>
              <a:pPr eaLnBrk="0" fontAlgn="base" hangingPunct="0">
                <a:spcBef>
                  <a:spcPct val="0"/>
                </a:spcBef>
                <a:spcAft>
                  <a:spcPct val="0"/>
                </a:spcAft>
              </a:pPr>
              <a:r>
                <a:rPr lang="en-US" b="1" dirty="0" smtClean="0">
                  <a:solidFill>
                    <a:srgbClr val="FFFFFF"/>
                  </a:solidFill>
                  <a:sym typeface="Symbol" pitchFamily="18" charset="2"/>
                </a:rPr>
                <a:t>Results</a:t>
              </a:r>
            </a:p>
            <a:p>
              <a:pPr eaLnBrk="0" fontAlgn="base" hangingPunct="0">
                <a:spcBef>
                  <a:spcPct val="0"/>
                </a:spcBef>
                <a:spcAft>
                  <a:spcPct val="0"/>
                </a:spcAft>
              </a:pPr>
              <a:r>
                <a:rPr lang="en-US" b="1" dirty="0" smtClean="0">
                  <a:solidFill>
                    <a:srgbClr val="FFFFFF"/>
                  </a:solidFill>
                  <a:sym typeface="Symbol" pitchFamily="18" charset="2"/>
                </a:rPr>
                <a:t> in </a:t>
              </a:r>
              <a:r>
                <a:rPr lang="en-US" b="1" dirty="0" err="1" smtClean="0">
                  <a:solidFill>
                    <a:srgbClr val="FFFFFF"/>
                  </a:solidFill>
                  <a:sym typeface="Symbol" pitchFamily="18" charset="2"/>
                </a:rPr>
                <a:t>Hyperinsulinemia</a:t>
              </a:r>
              <a:endParaRPr lang="en-US" b="1" dirty="0" smtClean="0">
                <a:solidFill>
                  <a:srgbClr val="FFFFFF"/>
                </a:solidFill>
              </a:endParaRPr>
            </a:p>
          </p:txBody>
        </p:sp>
        <p:grpSp>
          <p:nvGrpSpPr>
            <p:cNvPr id="4" name="Group 19"/>
            <p:cNvGrpSpPr>
              <a:grpSpLocks/>
            </p:cNvGrpSpPr>
            <p:nvPr/>
          </p:nvGrpSpPr>
          <p:grpSpPr bwMode="auto">
            <a:xfrm>
              <a:off x="976" y="1657"/>
              <a:ext cx="878" cy="1000"/>
              <a:chOff x="936" y="1766"/>
              <a:chExt cx="944" cy="1075"/>
            </a:xfrm>
          </p:grpSpPr>
          <p:sp>
            <p:nvSpPr>
              <p:cNvPr id="130068" name="Oval 20"/>
              <p:cNvSpPr>
                <a:spLocks noChangeArrowheads="1"/>
              </p:cNvSpPr>
              <p:nvPr/>
            </p:nvSpPr>
            <p:spPr bwMode="auto">
              <a:xfrm rot="1615378">
                <a:off x="940" y="2022"/>
                <a:ext cx="870" cy="793"/>
              </a:xfrm>
              <a:prstGeom prst="ellipse">
                <a:avLst/>
              </a:prstGeom>
              <a:gradFill rotWithShape="0">
                <a:gsLst>
                  <a:gs pos="0">
                    <a:srgbClr val="003366"/>
                  </a:gs>
                  <a:gs pos="100000">
                    <a:srgbClr val="637294"/>
                  </a:gs>
                </a:gsLst>
                <a:path path="shape">
                  <a:fillToRect l="50000" t="50000" r="50000" b="50000"/>
                </a:path>
              </a:gradFill>
              <a:ln w="9525">
                <a:solidFill>
                  <a:schemeClr val="tx1"/>
                </a:solidFill>
                <a:round/>
                <a:headEnd/>
                <a:tailEnd/>
              </a:ln>
              <a:effectLst>
                <a:outerShdw dist="89803" dir="5887806" algn="ctr" rotWithShape="0">
                  <a:srgbClr val="001830">
                    <a:alpha val="50000"/>
                  </a:srgbClr>
                </a:outerShdw>
              </a:effectLst>
            </p:spPr>
            <p:txBody>
              <a:bodyPr wrap="none" anchor="ctr"/>
              <a:lstStyle/>
              <a:p>
                <a:pPr fontAlgn="base">
                  <a:spcBef>
                    <a:spcPct val="0"/>
                  </a:spcBef>
                  <a:spcAft>
                    <a:spcPct val="0"/>
                  </a:spcAft>
                </a:pPr>
                <a:endParaRPr lang="en-US" smtClean="0">
                  <a:solidFill>
                    <a:srgbClr val="000000"/>
                  </a:solidFill>
                </a:endParaRPr>
              </a:p>
            </p:txBody>
          </p:sp>
          <p:pic>
            <p:nvPicPr>
              <p:cNvPr id="130069" name="Picture 21"/>
              <p:cNvPicPr>
                <a:picLocks noChangeAspect="1" noChangeArrowheads="1"/>
              </p:cNvPicPr>
              <p:nvPr/>
            </p:nvPicPr>
            <p:blipFill>
              <a:blip r:embed="rId4" cstate="print">
                <a:clrChange>
                  <a:clrFrom>
                    <a:srgbClr val="003466"/>
                  </a:clrFrom>
                  <a:clrTo>
                    <a:srgbClr val="003466">
                      <a:alpha val="0"/>
                    </a:srgbClr>
                  </a:clrTo>
                </a:clrChange>
              </a:blip>
              <a:srcRect/>
              <a:stretch>
                <a:fillRect/>
              </a:stretch>
            </p:blipFill>
            <p:spPr bwMode="auto">
              <a:xfrm>
                <a:off x="936" y="1766"/>
                <a:ext cx="944" cy="1075"/>
              </a:xfrm>
              <a:prstGeom prst="rect">
                <a:avLst/>
              </a:prstGeom>
              <a:noFill/>
              <a:effectLst/>
            </p:spPr>
          </p:pic>
          <p:sp>
            <p:nvSpPr>
              <p:cNvPr id="130070" name="Text Box 22"/>
              <p:cNvSpPr txBox="1">
                <a:spLocks noChangeArrowheads="1"/>
              </p:cNvSpPr>
              <p:nvPr/>
            </p:nvSpPr>
            <p:spPr bwMode="auto">
              <a:xfrm>
                <a:off x="1178" y="2193"/>
                <a:ext cx="400" cy="392"/>
              </a:xfrm>
              <a:prstGeom prst="rect">
                <a:avLst/>
              </a:prstGeom>
              <a:noFill/>
              <a:ln w="9525">
                <a:noFill/>
                <a:miter lim="800000"/>
                <a:headEnd/>
                <a:tailEnd/>
              </a:ln>
              <a:effectLst/>
            </p:spPr>
            <p:txBody>
              <a:bodyPr wrap="none" anchor="ctr">
                <a:spAutoFit/>
              </a:bodyPr>
              <a:lstStyle/>
              <a:p>
                <a:pPr algn="ctr" fontAlgn="base">
                  <a:spcBef>
                    <a:spcPct val="0"/>
                  </a:spcBef>
                  <a:spcAft>
                    <a:spcPct val="0"/>
                  </a:spcAft>
                </a:pPr>
                <a:r>
                  <a:rPr lang="en-GB" sz="3200" b="1" smtClean="0">
                    <a:solidFill>
                      <a:srgbClr val="FFB199"/>
                    </a:solidFill>
                  </a:rPr>
                  <a:t>IR</a:t>
                </a:r>
                <a:endParaRPr lang="en-GB" sz="2400" smtClean="0">
                  <a:solidFill>
                    <a:srgbClr val="000000"/>
                  </a:solidFill>
                </a:endParaRPr>
              </a:p>
            </p:txBody>
          </p:sp>
        </p:grpSp>
      </p:grpSp>
      <p:sp>
        <p:nvSpPr>
          <p:cNvPr id="24" name="Rectangle 23"/>
          <p:cNvSpPr/>
          <p:nvPr/>
        </p:nvSpPr>
        <p:spPr>
          <a:xfrm>
            <a:off x="0" y="6309320"/>
            <a:ext cx="5868144" cy="338554"/>
          </a:xfrm>
          <a:prstGeom prst="rect">
            <a:avLst/>
          </a:prstGeom>
        </p:spPr>
        <p:txBody>
          <a:bodyPr wrap="square">
            <a:spAutoFit/>
          </a:bodyPr>
          <a:lstStyle/>
          <a:p>
            <a:pPr lvl="0" algn="r" eaLnBrk="0" fontAlgn="base" hangingPunct="0">
              <a:spcBef>
                <a:spcPct val="30000"/>
              </a:spcBef>
              <a:spcAft>
                <a:spcPct val="0"/>
              </a:spcAft>
            </a:pPr>
            <a:r>
              <a:rPr lang="en-GB" sz="1600" dirty="0" err="1" smtClean="0">
                <a:solidFill>
                  <a:srgbClr val="FFFFFF"/>
                </a:solidFill>
              </a:rPr>
              <a:t>Zimmet</a:t>
            </a:r>
            <a:r>
              <a:rPr lang="en-GB" sz="1600" dirty="0" smtClean="0">
                <a:solidFill>
                  <a:srgbClr val="FFFFFF"/>
                </a:solidFill>
              </a:rPr>
              <a:t> P. </a:t>
            </a:r>
            <a:r>
              <a:rPr lang="en-GB" sz="1600" i="1" dirty="0" smtClean="0">
                <a:solidFill>
                  <a:srgbClr val="FFFFFF"/>
                </a:solidFill>
              </a:rPr>
              <a:t>Trends </a:t>
            </a:r>
            <a:r>
              <a:rPr lang="en-GB" sz="1600" i="1" dirty="0" err="1" smtClean="0">
                <a:solidFill>
                  <a:srgbClr val="FFFFFF"/>
                </a:solidFill>
              </a:rPr>
              <a:t>Cardiovasc</a:t>
            </a:r>
            <a:r>
              <a:rPr lang="en-GB" sz="1600" i="1" dirty="0" smtClean="0">
                <a:solidFill>
                  <a:srgbClr val="FFFFFF"/>
                </a:solidFill>
              </a:rPr>
              <a:t> Med</a:t>
            </a:r>
            <a:r>
              <a:rPr lang="en-GB" sz="1600" dirty="0" smtClean="0">
                <a:solidFill>
                  <a:srgbClr val="FFFFFF"/>
                </a:solidFill>
              </a:rPr>
              <a:t> 2002; 12:354–362.</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79512" y="4841875"/>
            <a:ext cx="4392166" cy="2016125"/>
          </a:xfrm>
          <a:prstGeom prst="rect">
            <a:avLst/>
          </a:prstGeom>
          <a:solidFill>
            <a:srgbClr val="FF9900">
              <a:alpha val="60001"/>
            </a:srgbClr>
          </a:solidFill>
          <a:ln w="9525">
            <a:solidFill>
              <a:schemeClr val="tx1"/>
            </a:solidFill>
            <a:miter lim="800000"/>
            <a:headEnd/>
            <a:tailEnd/>
          </a:ln>
          <a:effectLst/>
        </p:spPr>
        <p:txBody>
          <a:bodyPr wrap="none" anchor="ctr"/>
          <a:lstStyle/>
          <a:p>
            <a:pPr marL="342900" indent="-342900" fontAlgn="base">
              <a:spcBef>
                <a:spcPct val="0"/>
              </a:spcBef>
              <a:spcAft>
                <a:spcPct val="0"/>
              </a:spcAft>
            </a:pPr>
            <a:endParaRPr lang="en-US" sz="2400" b="1" dirty="0" smtClean="0">
              <a:solidFill>
                <a:srgbClr val="000000"/>
              </a:solidFill>
            </a:endParaRPr>
          </a:p>
          <a:p>
            <a:pPr marL="342900" indent="-342900" fontAlgn="base">
              <a:spcBef>
                <a:spcPct val="0"/>
              </a:spcBef>
              <a:spcAft>
                <a:spcPct val="0"/>
              </a:spcAft>
            </a:pPr>
            <a:r>
              <a:rPr lang="en-US" sz="2400" b="1" dirty="0" smtClean="0">
                <a:solidFill>
                  <a:srgbClr val="000000"/>
                </a:solidFill>
              </a:rPr>
              <a:t>Hypertension </a:t>
            </a:r>
          </a:p>
          <a:p>
            <a:pPr marL="342900" indent="-342900" fontAlgn="base">
              <a:spcBef>
                <a:spcPct val="0"/>
              </a:spcBef>
              <a:spcAft>
                <a:spcPct val="0"/>
              </a:spcAft>
            </a:pPr>
            <a:r>
              <a:rPr lang="en-US" sz="2400" b="1" dirty="0" smtClean="0">
                <a:solidFill>
                  <a:srgbClr val="000000"/>
                </a:solidFill>
              </a:rPr>
              <a:t>Gout</a:t>
            </a:r>
          </a:p>
          <a:p>
            <a:pPr marL="342900" indent="-342900" fontAlgn="base">
              <a:spcBef>
                <a:spcPct val="0"/>
              </a:spcBef>
              <a:spcAft>
                <a:spcPct val="0"/>
              </a:spcAft>
            </a:pPr>
            <a:r>
              <a:rPr lang="en-US" sz="2400" b="1" dirty="0" smtClean="0">
                <a:solidFill>
                  <a:srgbClr val="000000"/>
                </a:solidFill>
              </a:rPr>
              <a:t>Stroke</a:t>
            </a:r>
          </a:p>
          <a:p>
            <a:pPr marL="342900" indent="-342900" fontAlgn="base">
              <a:spcBef>
                <a:spcPct val="0"/>
              </a:spcBef>
              <a:spcAft>
                <a:spcPct val="0"/>
              </a:spcAft>
            </a:pPr>
            <a:r>
              <a:rPr lang="en-US" sz="2400" b="1" dirty="0" smtClean="0">
                <a:solidFill>
                  <a:srgbClr val="000000"/>
                </a:solidFill>
              </a:rPr>
              <a:t>Dementia</a:t>
            </a:r>
          </a:p>
          <a:p>
            <a:pPr marL="342900" indent="-342900" fontAlgn="base">
              <a:spcBef>
                <a:spcPct val="0"/>
              </a:spcBef>
              <a:spcAft>
                <a:spcPct val="0"/>
              </a:spcAft>
            </a:pPr>
            <a:r>
              <a:rPr lang="en-US" sz="2400" b="1" dirty="0" smtClean="0"/>
              <a:t>Psychosocial problems</a:t>
            </a:r>
          </a:p>
          <a:p>
            <a:pPr marL="342900" indent="-342900" fontAlgn="base">
              <a:spcBef>
                <a:spcPct val="0"/>
              </a:spcBef>
              <a:spcAft>
                <a:spcPct val="0"/>
              </a:spcAft>
            </a:pPr>
            <a:endParaRPr lang="en-US" sz="2400" b="1" dirty="0" smtClean="0">
              <a:solidFill>
                <a:srgbClr val="000000"/>
              </a:solidFill>
            </a:endParaRPr>
          </a:p>
        </p:txBody>
      </p:sp>
      <p:sp>
        <p:nvSpPr>
          <p:cNvPr id="39939" name="Rectangle 3"/>
          <p:cNvSpPr>
            <a:spLocks noChangeArrowheads="1"/>
          </p:cNvSpPr>
          <p:nvPr/>
        </p:nvSpPr>
        <p:spPr bwMode="auto">
          <a:xfrm>
            <a:off x="4716016" y="4797152"/>
            <a:ext cx="4427984" cy="2060848"/>
          </a:xfrm>
          <a:prstGeom prst="rect">
            <a:avLst/>
          </a:prstGeom>
          <a:solidFill>
            <a:srgbClr val="FF9900">
              <a:alpha val="60001"/>
            </a:srgbClr>
          </a:solidFill>
          <a:ln w="9525">
            <a:solidFill>
              <a:schemeClr val="tx1"/>
            </a:solidFill>
            <a:miter lim="800000"/>
            <a:headEnd/>
            <a:tailEnd/>
          </a:ln>
          <a:effectLst/>
        </p:spPr>
        <p:txBody>
          <a:bodyPr wrap="none" anchor="ctr"/>
          <a:lstStyle/>
          <a:p>
            <a:r>
              <a:rPr lang="en-US" sz="2000" b="1" dirty="0" smtClean="0"/>
              <a:t>Kidney stones </a:t>
            </a:r>
          </a:p>
          <a:p>
            <a:r>
              <a:rPr lang="en-US" sz="2000" b="1" dirty="0" smtClean="0"/>
              <a:t>PCOD</a:t>
            </a:r>
          </a:p>
          <a:p>
            <a:r>
              <a:rPr lang="en-US" sz="2000" b="1" dirty="0" smtClean="0"/>
              <a:t>Irregular menses &amp; </a:t>
            </a:r>
          </a:p>
          <a:p>
            <a:r>
              <a:rPr lang="en-US" sz="2000" b="1" dirty="0" err="1" smtClean="0"/>
              <a:t>anovulatory</a:t>
            </a:r>
            <a:r>
              <a:rPr lang="en-US" sz="2000" b="1" dirty="0" smtClean="0"/>
              <a:t> cycles </a:t>
            </a:r>
          </a:p>
          <a:p>
            <a:r>
              <a:rPr lang="en-US" sz="2000" b="1" dirty="0" smtClean="0"/>
              <a:t>Fertility may be decreased</a:t>
            </a:r>
          </a:p>
          <a:p>
            <a:r>
              <a:rPr lang="en-US" sz="2000" b="1" dirty="0" smtClean="0"/>
              <a:t>Pregnancy-induced HTN, and C/S</a:t>
            </a:r>
          </a:p>
        </p:txBody>
      </p:sp>
      <p:pic>
        <p:nvPicPr>
          <p:cNvPr id="39941" name="Picture 5"/>
          <p:cNvPicPr>
            <a:picLocks noChangeAspect="1" noChangeArrowheads="1"/>
          </p:cNvPicPr>
          <p:nvPr/>
        </p:nvPicPr>
        <p:blipFill>
          <a:blip r:embed="rId3" cstate="print"/>
          <a:srcRect/>
          <a:stretch>
            <a:fillRect/>
          </a:stretch>
        </p:blipFill>
        <p:spPr bwMode="auto">
          <a:xfrm>
            <a:off x="971600" y="188640"/>
            <a:ext cx="7293547" cy="4608512"/>
          </a:xfrm>
          <a:prstGeom prst="rect">
            <a:avLst/>
          </a:prstGeom>
          <a:noFill/>
          <a:ln w="76200" cmpd="tri">
            <a:solidFill>
              <a:srgbClr val="FF6600"/>
            </a:solidFill>
            <a:miter lim="800000"/>
            <a:headEnd/>
            <a:tailEnd/>
          </a:ln>
          <a:effectLst/>
        </p:spPr>
      </p:pic>
      <p:sp>
        <p:nvSpPr>
          <p:cNvPr id="39942" name="Text Box 6"/>
          <p:cNvSpPr txBox="1">
            <a:spLocks noChangeArrowheads="1"/>
          </p:cNvSpPr>
          <p:nvPr/>
        </p:nvSpPr>
        <p:spPr bwMode="auto">
          <a:xfrm>
            <a:off x="4716463" y="4292600"/>
            <a:ext cx="5940425" cy="723275"/>
          </a:xfrm>
          <a:prstGeom prst="rect">
            <a:avLst/>
          </a:prstGeom>
          <a:noFill/>
          <a:ln w="9525">
            <a:noFill/>
            <a:miter lim="800000"/>
            <a:headEnd/>
            <a:tailEnd/>
          </a:ln>
          <a:effectLst/>
        </p:spPr>
        <p:txBody>
          <a:bodyPr>
            <a:spAutoFit/>
          </a:bodyPr>
          <a:lstStyle/>
          <a:p>
            <a:pPr marL="342900" indent="-342900" fontAlgn="base">
              <a:spcBef>
                <a:spcPct val="0"/>
              </a:spcBef>
              <a:spcAft>
                <a:spcPct val="0"/>
              </a:spcAft>
            </a:pPr>
            <a:endParaRPr lang="en-US" sz="1400" b="1" dirty="0" smtClean="0">
              <a:solidFill>
                <a:srgbClr val="000000"/>
              </a:solidFill>
            </a:endParaRPr>
          </a:p>
          <a:p>
            <a:pPr marL="342900" indent="-342900" fontAlgn="base">
              <a:spcBef>
                <a:spcPct val="50000"/>
              </a:spcBef>
              <a:spcAft>
                <a:spcPct val="0"/>
              </a:spcAft>
            </a:pPr>
            <a:endParaRPr lang="en-US" dirty="0" smtClean="0">
              <a:solidFill>
                <a:srgbClr val="000000"/>
              </a:solidFill>
            </a:endParaRPr>
          </a:p>
        </p:txBody>
      </p:sp>
      <p:sp>
        <p:nvSpPr>
          <p:cNvPr id="9" name="TextBox 8"/>
          <p:cNvSpPr txBox="1"/>
          <p:nvPr/>
        </p:nvSpPr>
        <p:spPr>
          <a:xfrm>
            <a:off x="251520" y="2276872"/>
            <a:ext cx="184731" cy="369332"/>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print"/>
          <a:srcRect l="27320" b="9808"/>
          <a:stretch>
            <a:fillRect/>
          </a:stretch>
        </p:blipFill>
        <p:spPr bwMode="auto">
          <a:xfrm>
            <a:off x="5574003" y="0"/>
            <a:ext cx="3569997" cy="3086348"/>
          </a:xfrm>
          <a:prstGeom prst="rect">
            <a:avLst/>
          </a:prstGeom>
          <a:noFill/>
          <a:ln w="9525">
            <a:noFill/>
            <a:miter lim="800000"/>
            <a:headEnd/>
            <a:tailEnd/>
          </a:ln>
          <a:effectLst/>
        </p:spPr>
      </p:pic>
      <p:sp>
        <p:nvSpPr>
          <p:cNvPr id="3" name="Rectangle 2"/>
          <p:cNvSpPr txBox="1">
            <a:spLocks noChangeArrowheads="1"/>
          </p:cNvSpPr>
          <p:nvPr/>
        </p:nvSpPr>
        <p:spPr>
          <a:xfrm>
            <a:off x="0" y="0"/>
            <a:ext cx="8071048" cy="87436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Complications </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of Obesity</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8" name="Content Placeholder 7"/>
          <p:cNvSpPr txBox="1">
            <a:spLocks noGrp="1"/>
          </p:cNvSpPr>
          <p:nvPr>
            <p:ph idx="1"/>
          </p:nvPr>
        </p:nvSpPr>
        <p:spPr>
          <a:xfrm>
            <a:off x="0" y="1447800"/>
            <a:ext cx="8610600" cy="4524315"/>
          </a:xfrm>
          <a:prstGeom prst="rect">
            <a:avLst/>
          </a:prstGeom>
          <a:noFill/>
        </p:spPr>
        <p:txBody>
          <a:bodyPr wrap="square" rtlCol="0">
            <a:spAutoFit/>
          </a:bodyPr>
          <a:lstStyle/>
          <a:p>
            <a:r>
              <a:rPr lang="en-US" dirty="0" smtClean="0"/>
              <a:t>Increase in morbidity </a:t>
            </a:r>
          </a:p>
          <a:p>
            <a:r>
              <a:rPr lang="en-US" dirty="0" smtClean="0"/>
              <a:t>and mortality</a:t>
            </a:r>
          </a:p>
          <a:p>
            <a:endParaRPr lang="en-US" dirty="0" smtClean="0"/>
          </a:p>
          <a:p>
            <a:r>
              <a:rPr lang="en-US" dirty="0" smtClean="0"/>
              <a:t>Depends upon the degree of overweight and obesity. </a:t>
            </a:r>
          </a:p>
          <a:p>
            <a:endParaRPr lang="en-US" dirty="0" smtClean="0"/>
          </a:p>
          <a:p>
            <a:r>
              <a:rPr lang="en-US" dirty="0" smtClean="0"/>
              <a:t>Increase rate of death from all-causes and from cardiovascular disease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en-US"/>
          </a:p>
        </p:txBody>
      </p:sp>
      <p:sp>
        <p:nvSpPr>
          <p:cNvPr id="62467" name="Rectangle 3"/>
          <p:cNvSpPr>
            <a:spLocks noGrp="1" noChangeArrowheads="1"/>
          </p:cNvSpPr>
          <p:nvPr>
            <p:ph idx="1"/>
          </p:nvPr>
        </p:nvSpPr>
        <p:spPr/>
        <p:txBody>
          <a:bodyPr/>
          <a:lstStyle/>
          <a:p>
            <a:endParaRPr lang="en-US"/>
          </a:p>
        </p:txBody>
      </p:sp>
      <p:pic>
        <p:nvPicPr>
          <p:cNvPr id="62468" name="Picture 4"/>
          <p:cNvPicPr>
            <a:picLocks noChangeAspect="1" noChangeArrowheads="1"/>
          </p:cNvPicPr>
          <p:nvPr/>
        </p:nvPicPr>
        <p:blipFill>
          <a:blip r:embed="rId2" cstate="print"/>
          <a:srcRect b="9569"/>
          <a:stretch>
            <a:fillRect/>
          </a:stretch>
        </p:blipFill>
        <p:spPr bwMode="auto">
          <a:xfrm>
            <a:off x="0" y="547688"/>
            <a:ext cx="9144000" cy="57594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    INSULIN RESISTANCE</a:t>
            </a:r>
            <a:br>
              <a:rPr lang="en-US"/>
            </a:br>
            <a:r>
              <a:rPr lang="en-US" sz="2800"/>
              <a:t>     The vicious cycle of insulin resistance</a:t>
            </a:r>
            <a:endParaRPr lang="en-US"/>
          </a:p>
        </p:txBody>
      </p:sp>
      <p:sp>
        <p:nvSpPr>
          <p:cNvPr id="145411" name="AutoShape 3"/>
          <p:cNvSpPr>
            <a:spLocks noChangeArrowheads="1"/>
          </p:cNvSpPr>
          <p:nvPr/>
        </p:nvSpPr>
        <p:spPr bwMode="auto">
          <a:xfrm>
            <a:off x="2438400" y="2286000"/>
            <a:ext cx="4267200" cy="3276600"/>
          </a:xfrm>
          <a:prstGeom prst="flowChartSummingJunction">
            <a:avLst/>
          </a:prstGeom>
          <a:solidFill>
            <a:schemeClr val="accent1"/>
          </a:solidFill>
          <a:ln w="9525">
            <a:solidFill>
              <a:schemeClr val="tx1"/>
            </a:solidFill>
            <a:round/>
            <a:headEnd/>
            <a:tailEnd/>
          </a:ln>
          <a:effectLst/>
        </p:spPr>
        <p:txBody>
          <a:bodyPr wrap="none" anchor="ctr"/>
          <a:lstStyle/>
          <a:p>
            <a:pPr algn="ctr" eaLnBrk="0" fontAlgn="base" hangingPunct="0">
              <a:spcBef>
                <a:spcPct val="0"/>
              </a:spcBef>
              <a:spcAft>
                <a:spcPct val="0"/>
              </a:spcAft>
            </a:pPr>
            <a:r>
              <a:rPr lang="en-US" sz="2400" b="1" smtClean="0">
                <a:solidFill>
                  <a:srgbClr val="000000"/>
                </a:solidFill>
                <a:latin typeface="Times New Roman" pitchFamily="18" charset="0"/>
              </a:rPr>
              <a:t>Insulin Resistance</a:t>
            </a:r>
          </a:p>
        </p:txBody>
      </p:sp>
      <p:sp>
        <p:nvSpPr>
          <p:cNvPr id="145412" name="Text Box 4"/>
          <p:cNvSpPr txBox="1">
            <a:spLocks noChangeArrowheads="1"/>
          </p:cNvSpPr>
          <p:nvPr/>
        </p:nvSpPr>
        <p:spPr bwMode="auto">
          <a:xfrm>
            <a:off x="3505200" y="1828800"/>
            <a:ext cx="2130425" cy="457200"/>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US" sz="2400" smtClean="0">
                <a:solidFill>
                  <a:srgbClr val="000000"/>
                </a:solidFill>
                <a:latin typeface="Times New Roman" pitchFamily="18" charset="0"/>
              </a:rPr>
              <a:t>Overeating</a:t>
            </a:r>
          </a:p>
        </p:txBody>
      </p:sp>
      <p:sp>
        <p:nvSpPr>
          <p:cNvPr id="145413" name="Text Box 5"/>
          <p:cNvSpPr txBox="1">
            <a:spLocks noChangeArrowheads="1"/>
          </p:cNvSpPr>
          <p:nvPr/>
        </p:nvSpPr>
        <p:spPr bwMode="auto">
          <a:xfrm>
            <a:off x="5943600" y="2286000"/>
            <a:ext cx="2209800" cy="45720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400" smtClean="0">
                <a:solidFill>
                  <a:srgbClr val="000000"/>
                </a:solidFill>
                <a:latin typeface="Times New Roman" pitchFamily="18" charset="0"/>
              </a:rPr>
              <a:t> Truncal obesity</a:t>
            </a:r>
          </a:p>
        </p:txBody>
      </p:sp>
      <p:sp>
        <p:nvSpPr>
          <p:cNvPr id="145414" name="Text Box 6"/>
          <p:cNvSpPr txBox="1">
            <a:spLocks noChangeArrowheads="1"/>
          </p:cNvSpPr>
          <p:nvPr/>
        </p:nvSpPr>
        <p:spPr bwMode="auto">
          <a:xfrm>
            <a:off x="6461125" y="4689475"/>
            <a:ext cx="2300288" cy="45720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2400" smtClean="0">
                <a:solidFill>
                  <a:srgbClr val="000000"/>
                </a:solidFill>
                <a:latin typeface="Times New Roman" pitchFamily="18" charset="0"/>
              </a:rPr>
              <a:t>High blood sugar</a:t>
            </a:r>
          </a:p>
        </p:txBody>
      </p:sp>
      <p:sp>
        <p:nvSpPr>
          <p:cNvPr id="145415" name="Text Box 7"/>
          <p:cNvSpPr txBox="1">
            <a:spLocks noChangeArrowheads="1"/>
          </p:cNvSpPr>
          <p:nvPr/>
        </p:nvSpPr>
        <p:spPr bwMode="auto">
          <a:xfrm>
            <a:off x="611560" y="3717032"/>
            <a:ext cx="1098550" cy="45720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400" dirty="0" smtClean="0">
                <a:solidFill>
                  <a:srgbClr val="000000"/>
                </a:solidFill>
                <a:latin typeface="Times New Roman" pitchFamily="18" charset="0"/>
              </a:rPr>
              <a:t>Hunger</a:t>
            </a:r>
          </a:p>
        </p:txBody>
      </p:sp>
      <p:sp>
        <p:nvSpPr>
          <p:cNvPr id="145416" name="Text Box 8"/>
          <p:cNvSpPr txBox="1">
            <a:spLocks noChangeArrowheads="1"/>
          </p:cNvSpPr>
          <p:nvPr/>
        </p:nvSpPr>
        <p:spPr bwMode="auto">
          <a:xfrm>
            <a:off x="1475656" y="5661248"/>
            <a:ext cx="3924300" cy="457200"/>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400" dirty="0" smtClean="0">
                <a:solidFill>
                  <a:srgbClr val="000000"/>
                </a:solidFill>
                <a:latin typeface="Times New Roman" pitchFamily="18" charset="0"/>
              </a:rPr>
              <a:t>Craving carbohydrates</a:t>
            </a:r>
          </a:p>
        </p:txBody>
      </p:sp>
      <p:sp>
        <p:nvSpPr>
          <p:cNvPr id="145417" name="Text Box 9"/>
          <p:cNvSpPr txBox="1">
            <a:spLocks noChangeArrowheads="1"/>
          </p:cNvSpPr>
          <p:nvPr/>
        </p:nvSpPr>
        <p:spPr bwMode="auto">
          <a:xfrm>
            <a:off x="4788024" y="5589240"/>
            <a:ext cx="3128963" cy="830997"/>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n-US" sz="2400" dirty="0" smtClean="0">
                <a:solidFill>
                  <a:srgbClr val="000000"/>
                </a:solidFill>
                <a:latin typeface="Times New Roman" pitchFamily="18" charset="0"/>
              </a:rPr>
              <a:t>Excessive</a:t>
            </a:r>
          </a:p>
          <a:p>
            <a:pPr eaLnBrk="0" fontAlgn="base" hangingPunct="0">
              <a:spcBef>
                <a:spcPct val="0"/>
              </a:spcBef>
              <a:spcAft>
                <a:spcPct val="0"/>
              </a:spcAft>
            </a:pPr>
            <a:r>
              <a:rPr lang="en-US" sz="2400" dirty="0" smtClean="0">
                <a:solidFill>
                  <a:srgbClr val="000000"/>
                </a:solidFill>
                <a:latin typeface="Times New Roman" pitchFamily="18" charset="0"/>
              </a:rPr>
              <a:t>insulin production</a:t>
            </a:r>
          </a:p>
        </p:txBody>
      </p:sp>
      <p:sp>
        <p:nvSpPr>
          <p:cNvPr id="145418" name="Text Box 10"/>
          <p:cNvSpPr txBox="1">
            <a:spLocks noChangeArrowheads="1"/>
          </p:cNvSpPr>
          <p:nvPr/>
        </p:nvSpPr>
        <p:spPr bwMode="auto">
          <a:xfrm>
            <a:off x="0" y="4149080"/>
            <a:ext cx="1447800" cy="1938992"/>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pPr>
            <a:r>
              <a:rPr lang="en-US" sz="2400" dirty="0" smtClean="0">
                <a:solidFill>
                  <a:srgbClr val="000000"/>
                </a:solidFill>
                <a:latin typeface="Times New Roman" pitchFamily="18" charset="0"/>
              </a:rPr>
              <a:t>reduced number </a:t>
            </a:r>
          </a:p>
          <a:p>
            <a:pPr eaLnBrk="0" fontAlgn="base" hangingPunct="0">
              <a:spcBef>
                <a:spcPct val="0"/>
              </a:spcBef>
              <a:spcAft>
                <a:spcPct val="0"/>
              </a:spcAft>
            </a:pPr>
            <a:r>
              <a:rPr lang="en-US" sz="2400" dirty="0" smtClean="0">
                <a:solidFill>
                  <a:srgbClr val="000000"/>
                </a:solidFill>
                <a:latin typeface="Times New Roman" pitchFamily="18" charset="0"/>
              </a:rPr>
              <a:t>Of </a:t>
            </a:r>
            <a:r>
              <a:rPr lang="el-GR" sz="2400" dirty="0" smtClean="0">
                <a:solidFill>
                  <a:srgbClr val="000000"/>
                </a:solidFill>
                <a:latin typeface="Times New Roman" pitchFamily="18" charset="0"/>
              </a:rPr>
              <a:t>β</a:t>
            </a:r>
            <a:r>
              <a:rPr lang="en-US" sz="2400" dirty="0" smtClean="0">
                <a:solidFill>
                  <a:srgbClr val="000000"/>
                </a:solidFill>
                <a:latin typeface="Times New Roman" pitchFamily="18" charset="0"/>
              </a:rPr>
              <a:t>cells</a:t>
            </a:r>
          </a:p>
          <a:p>
            <a:pPr eaLnBrk="0" fontAlgn="base" hangingPunct="0">
              <a:spcBef>
                <a:spcPct val="0"/>
              </a:spcBef>
              <a:spcAft>
                <a:spcPct val="0"/>
              </a:spcAft>
            </a:pPr>
            <a:r>
              <a:rPr lang="en-US" sz="2400" b="1" u="sng" dirty="0" smtClean="0">
                <a:solidFill>
                  <a:srgbClr val="000000"/>
                </a:solidFill>
                <a:latin typeface="Times New Roman" pitchFamily="18" charset="0"/>
              </a:rPr>
              <a:t>Beta cell </a:t>
            </a:r>
          </a:p>
          <a:p>
            <a:pPr eaLnBrk="0" fontAlgn="base" hangingPunct="0">
              <a:spcBef>
                <a:spcPct val="0"/>
              </a:spcBef>
              <a:spcAft>
                <a:spcPct val="0"/>
              </a:spcAft>
            </a:pPr>
            <a:r>
              <a:rPr lang="en-US" sz="2400" b="1" u="sng" dirty="0" smtClean="0">
                <a:solidFill>
                  <a:srgbClr val="000000"/>
                </a:solidFill>
                <a:latin typeface="Times New Roman" pitchFamily="18" charset="0"/>
              </a:rPr>
              <a:t>burnout</a:t>
            </a:r>
          </a:p>
        </p:txBody>
      </p:sp>
      <p:sp>
        <p:nvSpPr>
          <p:cNvPr id="145419" name="Line 11"/>
          <p:cNvSpPr>
            <a:spLocks noChangeShapeType="1"/>
          </p:cNvSpPr>
          <p:nvPr/>
        </p:nvSpPr>
        <p:spPr bwMode="auto">
          <a:xfrm flipH="1">
            <a:off x="6228184" y="5157192"/>
            <a:ext cx="1342256" cy="720080"/>
          </a:xfrm>
          <a:prstGeom prst="line">
            <a:avLst/>
          </a:prstGeom>
          <a:noFill/>
          <a:ln w="9525">
            <a:solidFill>
              <a:schemeClr val="tx1"/>
            </a:solidFill>
            <a:round/>
            <a:headEnd/>
            <a:tailEnd type="triangle" w="med" len="med"/>
          </a:ln>
          <a:effectLst/>
        </p:spPr>
        <p:txBody>
          <a:bodyPr wrap="none" anchor="ctr"/>
          <a:lstStyle/>
          <a:p>
            <a:pPr fontAlgn="base">
              <a:spcBef>
                <a:spcPct val="0"/>
              </a:spcBef>
              <a:spcAft>
                <a:spcPct val="0"/>
              </a:spcAft>
            </a:pPr>
            <a:endParaRPr lang="en-US" smtClean="0">
              <a:solidFill>
                <a:srgbClr val="000000"/>
              </a:solidFill>
            </a:endParaRPr>
          </a:p>
        </p:txBody>
      </p:sp>
      <p:sp>
        <p:nvSpPr>
          <p:cNvPr id="145420" name="Line 12"/>
          <p:cNvSpPr>
            <a:spLocks noChangeShapeType="1"/>
          </p:cNvSpPr>
          <p:nvPr/>
        </p:nvSpPr>
        <p:spPr bwMode="auto">
          <a:xfrm>
            <a:off x="5257800" y="2057400"/>
            <a:ext cx="838200" cy="381000"/>
          </a:xfrm>
          <a:prstGeom prst="line">
            <a:avLst/>
          </a:prstGeom>
          <a:noFill/>
          <a:ln w="9525">
            <a:solidFill>
              <a:schemeClr val="tx1"/>
            </a:solidFill>
            <a:round/>
            <a:headEnd/>
            <a:tailEnd type="triangle" w="med" len="med"/>
          </a:ln>
          <a:effectLst/>
        </p:spPr>
        <p:txBody>
          <a:bodyPr wrap="none" anchor="ctr"/>
          <a:lstStyle/>
          <a:p>
            <a:pPr fontAlgn="base">
              <a:spcBef>
                <a:spcPct val="0"/>
              </a:spcBef>
              <a:spcAft>
                <a:spcPct val="0"/>
              </a:spcAft>
            </a:pPr>
            <a:endParaRPr lang="en-US" smtClean="0">
              <a:solidFill>
                <a:srgbClr val="000000"/>
              </a:solidFill>
            </a:endParaRPr>
          </a:p>
        </p:txBody>
      </p:sp>
      <p:sp>
        <p:nvSpPr>
          <p:cNvPr id="145421" name="Line 13"/>
          <p:cNvSpPr>
            <a:spLocks noChangeShapeType="1"/>
          </p:cNvSpPr>
          <p:nvPr/>
        </p:nvSpPr>
        <p:spPr bwMode="auto">
          <a:xfrm flipH="1">
            <a:off x="4572000" y="2667000"/>
            <a:ext cx="1447800" cy="1143000"/>
          </a:xfrm>
          <a:prstGeom prst="line">
            <a:avLst/>
          </a:prstGeom>
          <a:noFill/>
          <a:ln w="9525">
            <a:solidFill>
              <a:schemeClr val="tx1"/>
            </a:solidFill>
            <a:round/>
            <a:headEnd/>
            <a:tailEnd type="triangle" w="med" len="med"/>
          </a:ln>
          <a:effectLst/>
        </p:spPr>
        <p:txBody>
          <a:bodyPr wrap="none" anchor="ctr"/>
          <a:lstStyle/>
          <a:p>
            <a:pPr fontAlgn="base">
              <a:spcBef>
                <a:spcPct val="0"/>
              </a:spcBef>
              <a:spcAft>
                <a:spcPct val="0"/>
              </a:spcAft>
            </a:pPr>
            <a:endParaRPr lang="en-US" smtClean="0">
              <a:solidFill>
                <a:srgbClr val="000000"/>
              </a:solidFill>
            </a:endParaRPr>
          </a:p>
        </p:txBody>
      </p:sp>
      <p:sp>
        <p:nvSpPr>
          <p:cNvPr id="145422" name="Line 14"/>
          <p:cNvSpPr>
            <a:spLocks noChangeShapeType="1"/>
          </p:cNvSpPr>
          <p:nvPr/>
        </p:nvSpPr>
        <p:spPr bwMode="auto">
          <a:xfrm flipH="1" flipV="1">
            <a:off x="1763688" y="5301208"/>
            <a:ext cx="2791544" cy="576064"/>
          </a:xfrm>
          <a:prstGeom prst="line">
            <a:avLst/>
          </a:prstGeom>
          <a:noFill/>
          <a:ln w="9525">
            <a:solidFill>
              <a:schemeClr val="tx1"/>
            </a:solidFill>
            <a:round/>
            <a:headEnd/>
            <a:tailEnd type="triangle" w="med" len="med"/>
          </a:ln>
          <a:effectLst/>
        </p:spPr>
        <p:txBody>
          <a:bodyPr wrap="none" anchor="ctr"/>
          <a:lstStyle/>
          <a:p>
            <a:pPr fontAlgn="base">
              <a:spcBef>
                <a:spcPct val="0"/>
              </a:spcBef>
              <a:spcAft>
                <a:spcPct val="0"/>
              </a:spcAft>
            </a:pPr>
            <a:endParaRPr lang="en-US" smtClean="0">
              <a:solidFill>
                <a:srgbClr val="000000"/>
              </a:solidFill>
            </a:endParaRPr>
          </a:p>
        </p:txBody>
      </p:sp>
      <p:sp>
        <p:nvSpPr>
          <p:cNvPr id="145423" name="Line 15"/>
          <p:cNvSpPr>
            <a:spLocks noChangeShapeType="1"/>
          </p:cNvSpPr>
          <p:nvPr/>
        </p:nvSpPr>
        <p:spPr bwMode="auto">
          <a:xfrm flipH="1" flipV="1">
            <a:off x="3851920" y="6093296"/>
            <a:ext cx="952872" cy="9872"/>
          </a:xfrm>
          <a:prstGeom prst="line">
            <a:avLst/>
          </a:prstGeom>
          <a:noFill/>
          <a:ln w="9525">
            <a:solidFill>
              <a:schemeClr val="tx1"/>
            </a:solidFill>
            <a:round/>
            <a:headEnd/>
            <a:tailEnd type="triangle" w="med" len="med"/>
          </a:ln>
          <a:effectLst/>
        </p:spPr>
        <p:txBody>
          <a:bodyPr wrap="none" anchor="ctr"/>
          <a:lstStyle/>
          <a:p>
            <a:pPr fontAlgn="base">
              <a:spcBef>
                <a:spcPct val="0"/>
              </a:spcBef>
              <a:spcAft>
                <a:spcPct val="0"/>
              </a:spcAft>
            </a:pPr>
            <a:endParaRPr lang="en-US" smtClean="0">
              <a:solidFill>
                <a:srgbClr val="000000"/>
              </a:solidFill>
            </a:endParaRPr>
          </a:p>
        </p:txBody>
      </p:sp>
      <p:sp>
        <p:nvSpPr>
          <p:cNvPr id="145424" name="Line 16"/>
          <p:cNvSpPr>
            <a:spLocks noChangeShapeType="1"/>
          </p:cNvSpPr>
          <p:nvPr/>
        </p:nvSpPr>
        <p:spPr bwMode="auto">
          <a:xfrm flipV="1">
            <a:off x="2195736" y="4869160"/>
            <a:ext cx="4343400" cy="762000"/>
          </a:xfrm>
          <a:prstGeom prst="line">
            <a:avLst/>
          </a:prstGeom>
          <a:noFill/>
          <a:ln w="9525">
            <a:solidFill>
              <a:schemeClr val="tx1"/>
            </a:solidFill>
            <a:round/>
            <a:headEnd/>
            <a:tailEnd type="triangle" w="med" len="med"/>
          </a:ln>
          <a:effectLst/>
        </p:spPr>
        <p:txBody>
          <a:bodyPr wrap="none" anchor="ctr"/>
          <a:lstStyle/>
          <a:p>
            <a:pPr fontAlgn="base">
              <a:spcBef>
                <a:spcPct val="0"/>
              </a:spcBef>
              <a:spcAft>
                <a:spcPct val="0"/>
              </a:spcAft>
            </a:pPr>
            <a:endParaRPr lang="en-US" smtClean="0">
              <a:solidFill>
                <a:srgbClr val="000000"/>
              </a:solidFill>
            </a:endParaRPr>
          </a:p>
        </p:txBody>
      </p:sp>
      <p:sp>
        <p:nvSpPr>
          <p:cNvPr id="145425" name="Line 17"/>
          <p:cNvSpPr>
            <a:spLocks noChangeShapeType="1"/>
          </p:cNvSpPr>
          <p:nvPr/>
        </p:nvSpPr>
        <p:spPr bwMode="auto">
          <a:xfrm flipV="1">
            <a:off x="1752600" y="2204864"/>
            <a:ext cx="2387352" cy="1681336"/>
          </a:xfrm>
          <a:prstGeom prst="line">
            <a:avLst/>
          </a:prstGeom>
          <a:noFill/>
          <a:ln w="9525">
            <a:solidFill>
              <a:schemeClr val="tx1"/>
            </a:solidFill>
            <a:round/>
            <a:headEnd/>
            <a:tailEnd type="triangle" w="med" len="med"/>
          </a:ln>
          <a:effectLst/>
        </p:spPr>
        <p:txBody>
          <a:bodyPr wrap="none" anchor="ctr"/>
          <a:lstStyle/>
          <a:p>
            <a:pPr fontAlgn="base">
              <a:spcBef>
                <a:spcPct val="0"/>
              </a:spcBef>
              <a:spcAft>
                <a:spcPct val="0"/>
              </a:spcAft>
            </a:pPr>
            <a:endParaRPr lang="en-US" smtClean="0">
              <a:solidFill>
                <a:srgbClr val="000000"/>
              </a:solidFill>
            </a:endParaRPr>
          </a:p>
        </p:txBody>
      </p:sp>
      <p:sp>
        <p:nvSpPr>
          <p:cNvPr id="145426" name="Line 18"/>
          <p:cNvSpPr>
            <a:spLocks noChangeShapeType="1"/>
          </p:cNvSpPr>
          <p:nvPr/>
        </p:nvSpPr>
        <p:spPr bwMode="auto">
          <a:xfrm>
            <a:off x="1828800" y="4038600"/>
            <a:ext cx="1447800" cy="0"/>
          </a:xfrm>
          <a:prstGeom prst="line">
            <a:avLst/>
          </a:prstGeom>
          <a:noFill/>
          <a:ln w="9525">
            <a:solidFill>
              <a:schemeClr val="tx1"/>
            </a:solidFill>
            <a:round/>
            <a:headEnd/>
            <a:tailEnd type="triangle" w="med" len="med"/>
          </a:ln>
          <a:effectLst/>
        </p:spPr>
        <p:txBody>
          <a:bodyPr wrap="none" anchor="ctr"/>
          <a:lstStyle/>
          <a:p>
            <a:pPr fontAlgn="base">
              <a:spcBef>
                <a:spcPct val="0"/>
              </a:spcBef>
              <a:spcAft>
                <a:spcPct val="0"/>
              </a:spcAft>
            </a:pPr>
            <a:endParaRPr lang="en-US" smtClean="0">
              <a:solidFill>
                <a:srgbClr val="000000"/>
              </a:solidFill>
            </a:endParaRPr>
          </a:p>
        </p:txBody>
      </p:sp>
      <p:sp>
        <p:nvSpPr>
          <p:cNvPr id="145427" name="Line 19"/>
          <p:cNvSpPr>
            <a:spLocks noChangeShapeType="1"/>
          </p:cNvSpPr>
          <p:nvPr/>
        </p:nvSpPr>
        <p:spPr bwMode="auto">
          <a:xfrm flipH="1">
            <a:off x="1187624" y="4797152"/>
            <a:ext cx="1440160" cy="144016"/>
          </a:xfrm>
          <a:prstGeom prst="line">
            <a:avLst/>
          </a:prstGeom>
          <a:noFill/>
          <a:ln w="9525">
            <a:solidFill>
              <a:schemeClr val="tx1"/>
            </a:solidFill>
            <a:round/>
            <a:headEnd/>
            <a:tailEnd type="triangle" w="med" len="med"/>
          </a:ln>
          <a:effectLst/>
        </p:spPr>
        <p:txBody>
          <a:bodyPr/>
          <a:lstStyle/>
          <a:p>
            <a:pPr fontAlgn="base">
              <a:spcBef>
                <a:spcPct val="0"/>
              </a:spcBef>
              <a:spcAft>
                <a:spcPct val="0"/>
              </a:spcAft>
            </a:pPr>
            <a:endParaRPr lang="en-US" smtClean="0">
              <a:solidFill>
                <a:srgbClr val="000000"/>
              </a:solidFill>
            </a:endParaRPr>
          </a:p>
        </p:txBody>
      </p:sp>
      <p:sp>
        <p:nvSpPr>
          <p:cNvPr id="145428" name="Line 20"/>
          <p:cNvSpPr>
            <a:spLocks noChangeShapeType="1"/>
          </p:cNvSpPr>
          <p:nvPr/>
        </p:nvSpPr>
        <p:spPr bwMode="auto">
          <a:xfrm flipH="1" flipV="1">
            <a:off x="1187624" y="5157192"/>
            <a:ext cx="720080" cy="576064"/>
          </a:xfrm>
          <a:prstGeom prst="line">
            <a:avLst/>
          </a:prstGeom>
          <a:noFill/>
          <a:ln w="9525">
            <a:solidFill>
              <a:schemeClr val="tx1"/>
            </a:solidFill>
            <a:round/>
            <a:headEnd/>
            <a:tailEnd type="triangle" w="med" len="med"/>
          </a:ln>
          <a:effectLst/>
        </p:spPr>
        <p:txBody>
          <a:bodyPr/>
          <a:lstStyle/>
          <a:p>
            <a:pPr fontAlgn="base">
              <a:spcBef>
                <a:spcPct val="0"/>
              </a:spcBef>
              <a:spcAft>
                <a:spcPct val="0"/>
              </a:spcAft>
            </a:pPr>
            <a:endParaRPr lang="en-US" smtClean="0">
              <a:solidFill>
                <a:srgbClr val="000000"/>
              </a:solidFill>
            </a:endParaRPr>
          </a:p>
        </p:txBody>
      </p:sp>
      <p:sp>
        <p:nvSpPr>
          <p:cNvPr id="145429" name="Line 21"/>
          <p:cNvSpPr>
            <a:spLocks noChangeShapeType="1"/>
          </p:cNvSpPr>
          <p:nvPr/>
        </p:nvSpPr>
        <p:spPr bwMode="auto">
          <a:xfrm flipV="1">
            <a:off x="3429000" y="2209800"/>
            <a:ext cx="1219200" cy="3581400"/>
          </a:xfrm>
          <a:prstGeom prst="line">
            <a:avLst/>
          </a:prstGeom>
          <a:noFill/>
          <a:ln w="9525">
            <a:solidFill>
              <a:schemeClr val="tx1"/>
            </a:solidFill>
            <a:round/>
            <a:headEnd/>
            <a:tailEnd type="triangle" w="med" len="med"/>
          </a:ln>
          <a:effectLst/>
        </p:spPr>
        <p:txBody>
          <a:bodyPr/>
          <a:lstStyle/>
          <a:p>
            <a:pPr fontAlgn="base">
              <a:spcBef>
                <a:spcPct val="0"/>
              </a:spcBef>
              <a:spcAft>
                <a:spcPct val="0"/>
              </a:spcAft>
            </a:pPr>
            <a:endParaRPr lang="en-US" smtClean="0">
              <a:solidFill>
                <a:srgbClr val="000000"/>
              </a:solidFill>
            </a:endParaRPr>
          </a:p>
        </p:txBody>
      </p:sp>
      <p:sp>
        <p:nvSpPr>
          <p:cNvPr id="145430" name="Line 22"/>
          <p:cNvSpPr>
            <a:spLocks noChangeShapeType="1"/>
          </p:cNvSpPr>
          <p:nvPr/>
        </p:nvSpPr>
        <p:spPr bwMode="auto">
          <a:xfrm>
            <a:off x="4876800" y="2209800"/>
            <a:ext cx="1905000" cy="2590800"/>
          </a:xfrm>
          <a:prstGeom prst="line">
            <a:avLst/>
          </a:prstGeom>
          <a:noFill/>
          <a:ln w="9525">
            <a:solidFill>
              <a:schemeClr val="tx1"/>
            </a:solidFill>
            <a:round/>
            <a:headEnd/>
            <a:tailEnd type="triangle" w="med" len="med"/>
          </a:ln>
          <a:effectLst/>
        </p:spPr>
        <p:txBody>
          <a:bodyPr/>
          <a:lstStyle/>
          <a:p>
            <a:pPr fontAlgn="base">
              <a:spcBef>
                <a:spcPct val="0"/>
              </a:spcBef>
              <a:spcAft>
                <a:spcPct val="0"/>
              </a:spcAft>
            </a:pPr>
            <a:endParaRPr lang="en-US" smtClean="0">
              <a:solidFill>
                <a:srgbClr val="000000"/>
              </a:solidFill>
            </a:endParaRPr>
          </a:p>
        </p:txBody>
      </p:sp>
      <p:sp>
        <p:nvSpPr>
          <p:cNvPr id="145431" name="Line 23"/>
          <p:cNvSpPr>
            <a:spLocks noChangeShapeType="1"/>
          </p:cNvSpPr>
          <p:nvPr/>
        </p:nvSpPr>
        <p:spPr bwMode="auto">
          <a:xfrm flipH="1" flipV="1">
            <a:off x="4800600" y="2209800"/>
            <a:ext cx="563488" cy="3091408"/>
          </a:xfrm>
          <a:prstGeom prst="line">
            <a:avLst/>
          </a:prstGeom>
          <a:noFill/>
          <a:ln w="9525">
            <a:solidFill>
              <a:schemeClr val="tx1"/>
            </a:solidFill>
            <a:round/>
            <a:headEnd/>
            <a:tailEnd type="triangle" w="med" len="med"/>
          </a:ln>
          <a:effectLst/>
        </p:spPr>
        <p:txBody>
          <a:bodyPr/>
          <a:lstStyle/>
          <a:p>
            <a:pPr fontAlgn="base">
              <a:spcBef>
                <a:spcPct val="0"/>
              </a:spcBef>
              <a:spcAft>
                <a:spcPct val="0"/>
              </a:spcAft>
            </a:pPr>
            <a:endParaRPr lang="en-US" smtClean="0">
              <a:solidFill>
                <a:srgbClr val="000000"/>
              </a:solidFill>
            </a:endParaRPr>
          </a:p>
        </p:txBody>
      </p:sp>
      <p:sp>
        <p:nvSpPr>
          <p:cNvPr id="145432" name="Line 24"/>
          <p:cNvSpPr>
            <a:spLocks noChangeShapeType="1"/>
          </p:cNvSpPr>
          <p:nvPr/>
        </p:nvSpPr>
        <p:spPr bwMode="auto">
          <a:xfrm>
            <a:off x="4953000" y="4038600"/>
            <a:ext cx="1676400" cy="762000"/>
          </a:xfrm>
          <a:prstGeom prst="line">
            <a:avLst/>
          </a:prstGeom>
          <a:noFill/>
          <a:ln w="9525">
            <a:solidFill>
              <a:schemeClr val="tx1"/>
            </a:solidFill>
            <a:round/>
            <a:headEnd/>
            <a:tailEnd type="triangle" w="med" len="med"/>
          </a:ln>
          <a:effectLst/>
        </p:spPr>
        <p:txBody>
          <a:bodyPr/>
          <a:lstStyle/>
          <a:p>
            <a:pPr fontAlgn="base">
              <a:spcBef>
                <a:spcPct val="0"/>
              </a:spcBef>
              <a:spcAft>
                <a:spcPct val="0"/>
              </a:spcAft>
            </a:pPr>
            <a:endParaRPr lang="en-US" smtClean="0">
              <a:solidFill>
                <a:srgbClr val="000000"/>
              </a:solidFill>
            </a:endParaRPr>
          </a:p>
        </p:txBody>
      </p:sp>
      <p:sp>
        <p:nvSpPr>
          <p:cNvPr id="145433" name="Line 25"/>
          <p:cNvSpPr>
            <a:spLocks noChangeShapeType="1"/>
          </p:cNvSpPr>
          <p:nvPr/>
        </p:nvSpPr>
        <p:spPr bwMode="auto">
          <a:xfrm flipH="1" flipV="1">
            <a:off x="2590800" y="4419600"/>
            <a:ext cx="3886200" cy="381000"/>
          </a:xfrm>
          <a:prstGeom prst="line">
            <a:avLst/>
          </a:prstGeom>
          <a:noFill/>
          <a:ln w="9525">
            <a:solidFill>
              <a:schemeClr val="tx1"/>
            </a:solidFill>
            <a:round/>
            <a:headEnd/>
            <a:tailEnd type="triangle" w="med" len="med"/>
          </a:ln>
          <a:effectLst/>
        </p:spPr>
        <p:txBody>
          <a:bodyPr/>
          <a:lstStyle/>
          <a:p>
            <a:pPr fontAlgn="base">
              <a:spcBef>
                <a:spcPct val="0"/>
              </a:spcBef>
              <a:spcAft>
                <a:spcPct val="0"/>
              </a:spcAft>
            </a:pPr>
            <a:endParaRPr lang="en-US" smtClean="0">
              <a:solidFill>
                <a:srgbClr val="000000"/>
              </a:solidFill>
            </a:endParaRPr>
          </a:p>
        </p:txBody>
      </p:sp>
      <p:cxnSp>
        <p:nvCxnSpPr>
          <p:cNvPr id="27" name="Straight Arrow Connector 26"/>
          <p:cNvCxnSpPr/>
          <p:nvPr/>
        </p:nvCxnSpPr>
        <p:spPr>
          <a:xfrm rot="10800000">
            <a:off x="1547664" y="4149080"/>
            <a:ext cx="3816424"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GB" altLang="en-GB"/>
              <a:t>Vascular endothelium modification</a:t>
            </a:r>
            <a:br>
              <a:rPr lang="en-GB" altLang="en-GB"/>
            </a:br>
            <a:r>
              <a:rPr lang="en-GB" altLang="en-GB"/>
              <a:t>in atherosclerosis</a:t>
            </a:r>
          </a:p>
        </p:txBody>
      </p:sp>
      <p:pic>
        <p:nvPicPr>
          <p:cNvPr id="139267" name="Picture 3"/>
          <p:cNvPicPr>
            <a:picLocks noChangeAspect="1" noChangeArrowheads="1"/>
          </p:cNvPicPr>
          <p:nvPr/>
        </p:nvPicPr>
        <p:blipFill>
          <a:blip r:embed="rId3" cstate="print"/>
          <a:srcRect/>
          <a:stretch>
            <a:fillRect/>
          </a:stretch>
        </p:blipFill>
        <p:spPr bwMode="auto">
          <a:xfrm>
            <a:off x="487362" y="1197513"/>
            <a:ext cx="8131175" cy="521811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GB" altLang="en-GB"/>
              <a:t>Plaque formation</a:t>
            </a:r>
            <a:br>
              <a:rPr lang="en-GB" altLang="en-GB"/>
            </a:br>
            <a:r>
              <a:rPr lang="en-GB" altLang="en-GB" sz="2000" b="0"/>
              <a:t>1 — Fatty streak</a:t>
            </a:r>
            <a:r>
              <a:rPr lang="en-GB" altLang="en-GB"/>
              <a:t> </a:t>
            </a:r>
          </a:p>
        </p:txBody>
      </p:sp>
      <p:pic>
        <p:nvPicPr>
          <p:cNvPr id="141315" name="Picture 3"/>
          <p:cNvPicPr>
            <a:picLocks noChangeAspect="1" noChangeArrowheads="1"/>
          </p:cNvPicPr>
          <p:nvPr/>
        </p:nvPicPr>
        <p:blipFill>
          <a:blip r:embed="rId3" cstate="print"/>
          <a:srcRect/>
          <a:stretch>
            <a:fillRect/>
          </a:stretch>
        </p:blipFill>
        <p:spPr bwMode="auto">
          <a:xfrm>
            <a:off x="487363" y="1176338"/>
            <a:ext cx="8131175" cy="533876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GB" altLang="en-GB"/>
              <a:t>Thrombus formation</a:t>
            </a:r>
            <a:br>
              <a:rPr lang="en-GB" altLang="en-GB"/>
            </a:br>
            <a:r>
              <a:rPr lang="en-GB" altLang="en-GB" sz="2000" b="0"/>
              <a:t>The macrophages release coagulation factors</a:t>
            </a:r>
            <a:endParaRPr lang="en-GB" altLang="en-GB"/>
          </a:p>
        </p:txBody>
      </p:sp>
      <p:pic>
        <p:nvPicPr>
          <p:cNvPr id="143363" name="Picture 3"/>
          <p:cNvPicPr>
            <a:picLocks noChangeAspect="1" noChangeArrowheads="1"/>
          </p:cNvPicPr>
          <p:nvPr/>
        </p:nvPicPr>
        <p:blipFill>
          <a:blip r:embed="rId3" cstate="print"/>
          <a:srcRect/>
          <a:stretch>
            <a:fillRect/>
          </a:stretch>
        </p:blipFill>
        <p:spPr bwMode="auto">
          <a:xfrm>
            <a:off x="487363" y="1176338"/>
            <a:ext cx="8131175" cy="521176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txBody>
          <a:bodyPr/>
          <a:lstStyle/>
          <a:p>
            <a:r>
              <a:rPr lang="fa-IR" altLang="en-GB"/>
              <a:t/>
            </a:r>
            <a:br>
              <a:rPr lang="fa-IR" altLang="en-GB"/>
            </a:br>
            <a:r>
              <a:rPr lang="en-GB" altLang="en-GB"/>
              <a:t>Different stages of atherosclerotic plaque</a:t>
            </a:r>
            <a:br>
              <a:rPr lang="en-GB" altLang="en-GB"/>
            </a:br>
            <a:r>
              <a:rPr lang="en-GB" altLang="en-GB"/>
              <a:t>evelopment</a:t>
            </a:r>
          </a:p>
        </p:txBody>
      </p:sp>
      <p:pic>
        <p:nvPicPr>
          <p:cNvPr id="17411" name="Picture 3"/>
          <p:cNvPicPr>
            <a:picLocks noChangeAspect="1" noChangeArrowheads="1"/>
          </p:cNvPicPr>
          <p:nvPr/>
        </p:nvPicPr>
        <p:blipFill>
          <a:blip r:embed="rId3" cstate="print"/>
          <a:srcRect/>
          <a:stretch>
            <a:fillRect/>
          </a:stretch>
        </p:blipFill>
        <p:spPr bwMode="auto">
          <a:xfrm>
            <a:off x="487363" y="1176338"/>
            <a:ext cx="8131175" cy="5192712"/>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042988" y="404813"/>
            <a:ext cx="7343775" cy="915987"/>
          </a:xfrm>
          <a:prstGeom prst="rect">
            <a:avLst/>
          </a:prstGeom>
          <a:noFill/>
          <a:ln w="9525">
            <a:noFill/>
            <a:miter lim="800000"/>
            <a:headEnd/>
            <a:tailEnd/>
          </a:ln>
          <a:effectLst/>
        </p:spPr>
        <p:txBody>
          <a:bodyPr anchor="ctr">
            <a:spAutoFit/>
          </a:bodyPr>
          <a:lstStyle/>
          <a:p>
            <a:pPr fontAlgn="base">
              <a:spcBef>
                <a:spcPct val="0"/>
              </a:spcBef>
              <a:spcAft>
                <a:spcPct val="0"/>
              </a:spcAft>
            </a:pPr>
            <a:r>
              <a:rPr lang="en-US" smtClean="0">
                <a:solidFill>
                  <a:srgbClr val="000000"/>
                </a:solidFill>
              </a:rPr>
              <a:t>Studies of obese men and women have demonstrated that the obstruction occurs in the larynx and is associated with loss of tone of the muscles controlling tongue movement. </a:t>
            </a:r>
          </a:p>
        </p:txBody>
      </p:sp>
      <p:pic>
        <p:nvPicPr>
          <p:cNvPr id="44035" name="Picture 3" descr="fam"/>
          <p:cNvPicPr>
            <a:picLocks noChangeAspect="1" noChangeArrowheads="1"/>
          </p:cNvPicPr>
          <p:nvPr/>
        </p:nvPicPr>
        <p:blipFill>
          <a:blip r:embed="rId2" cstate="print"/>
          <a:srcRect/>
          <a:stretch>
            <a:fillRect/>
          </a:stretch>
        </p:blipFill>
        <p:spPr bwMode="auto">
          <a:xfrm>
            <a:off x="2124075" y="1484313"/>
            <a:ext cx="4752975" cy="3848100"/>
          </a:xfrm>
          <a:prstGeom prst="rect">
            <a:avLst/>
          </a:prstGeom>
          <a:noFill/>
          <a:ln w="9525">
            <a:solidFill>
              <a:srgbClr val="0000FF"/>
            </a:solidFill>
            <a:miter lim="800000"/>
            <a:headEnd/>
            <a:tailEnd/>
          </a:ln>
          <a:effectLst/>
        </p:spPr>
      </p:pic>
      <p:sp>
        <p:nvSpPr>
          <p:cNvPr id="44036" name="Rectangle 4"/>
          <p:cNvSpPr>
            <a:spLocks noChangeArrowheads="1"/>
          </p:cNvSpPr>
          <p:nvPr/>
        </p:nvSpPr>
        <p:spPr bwMode="auto">
          <a:xfrm>
            <a:off x="684213" y="5516563"/>
            <a:ext cx="7956550" cy="862012"/>
          </a:xfrm>
          <a:prstGeom prst="rect">
            <a:avLst/>
          </a:prstGeom>
          <a:noFill/>
          <a:ln w="9525">
            <a:noFill/>
            <a:miter lim="800000"/>
            <a:headEnd/>
            <a:tailEnd/>
          </a:ln>
          <a:effectLst/>
        </p:spPr>
        <p:txBody>
          <a:bodyPr lIns="92075" tIns="46038" rIns="92075" bIns="46038"/>
          <a:lstStyle/>
          <a:p>
            <a:pPr marL="342900" indent="-342900" fontAlgn="base">
              <a:lnSpc>
                <a:spcPct val="90000"/>
              </a:lnSpc>
              <a:spcBef>
                <a:spcPct val="20000"/>
              </a:spcBef>
              <a:spcAft>
                <a:spcPct val="0"/>
              </a:spcAft>
            </a:pPr>
            <a:r>
              <a:rPr lang="en-US" sz="2800" b="1" smtClean="0">
                <a:solidFill>
                  <a:srgbClr val="000000"/>
                </a:solidFill>
              </a:rPr>
              <a:t>   </a:t>
            </a:r>
            <a:r>
              <a:rPr lang="en-US" smtClean="0">
                <a:solidFill>
                  <a:srgbClr val="0000FF"/>
                </a:solidFill>
              </a:rPr>
              <a:t>An obese young woman with the short, thick neck typically seen in patients with obstructive sleep apnea.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dissolve">
                                      <p:cBhvr>
                                        <p:cTn id="7" dur="500"/>
                                        <p:tgtEl>
                                          <p:spTgt spid="4403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4036">
                                            <p:txEl>
                                              <p:pRg st="0" end="0"/>
                                            </p:txEl>
                                          </p:spTgt>
                                        </p:tgtEl>
                                        <p:attrNameLst>
                                          <p:attrName>style.visibility</p:attrName>
                                        </p:attrNameLst>
                                      </p:cBhvr>
                                      <p:to>
                                        <p:strVal val="visible"/>
                                      </p:to>
                                    </p:set>
                                    <p:anim calcmode="lin" valueType="num">
                                      <p:cBhvr additive="base">
                                        <p:cTn id="11" dur="500" fill="hold"/>
                                        <p:tgtEl>
                                          <p:spTgt spid="4403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403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5618.JPG"/>
          <p:cNvPicPr>
            <a:picLocks noGrp="1" noChangeAspect="1"/>
          </p:cNvPicPr>
          <p:nvPr>
            <p:ph idx="4294967295"/>
          </p:nvPr>
        </p:nvPicPr>
        <p:blipFill>
          <a:blip r:embed="rId2" cstate="print"/>
          <a:stretch>
            <a:fillRect/>
          </a:stretch>
        </p:blipFill>
        <p:spPr>
          <a:xfrm rot="5400000">
            <a:off x="-857250" y="857250"/>
            <a:ext cx="6858000" cy="5143500"/>
          </a:xfrm>
        </p:spPr>
      </p:pic>
      <p:sp>
        <p:nvSpPr>
          <p:cNvPr id="5" name="TextBox 4"/>
          <p:cNvSpPr txBox="1"/>
          <p:nvPr/>
        </p:nvSpPr>
        <p:spPr>
          <a:xfrm>
            <a:off x="5148064" y="0"/>
            <a:ext cx="3995936" cy="2062103"/>
          </a:xfrm>
          <a:prstGeom prst="rect">
            <a:avLst/>
          </a:prstGeom>
          <a:noFill/>
        </p:spPr>
        <p:txBody>
          <a:bodyPr wrap="square" rtlCol="0">
            <a:spAutoFit/>
          </a:bodyPr>
          <a:lstStyle/>
          <a:p>
            <a:r>
              <a:rPr lang="en-US" sz="3200" dirty="0" smtClean="0"/>
              <a:t>Eight years old girl</a:t>
            </a:r>
          </a:p>
          <a:p>
            <a:r>
              <a:rPr lang="en-US" sz="3200" dirty="0" smtClean="0"/>
              <a:t> with morbid obesity</a:t>
            </a:r>
          </a:p>
          <a:p>
            <a:r>
              <a:rPr lang="en-US" sz="3200" dirty="0" smtClean="0"/>
              <a:t>Sleepiness </a:t>
            </a:r>
          </a:p>
          <a:p>
            <a:r>
              <a:rPr lang="en-US" sz="3200" dirty="0" smtClean="0"/>
              <a:t>Frequent apnea</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covered_JPEG Digital Camera_1761.jpg"/>
          <p:cNvPicPr>
            <a:picLocks noChangeAspect="1"/>
          </p:cNvPicPr>
          <p:nvPr/>
        </p:nvPicPr>
        <p:blipFill>
          <a:blip r:embed="rId2" cstate="print"/>
          <a:stretch>
            <a:fillRect/>
          </a:stretch>
        </p:blipFill>
        <p:spPr>
          <a:xfrm>
            <a:off x="0" y="0"/>
            <a:ext cx="9144000" cy="5143500"/>
          </a:xfrm>
          <a:prstGeom prst="rect">
            <a:avLst/>
          </a:prstGeom>
        </p:spPr>
      </p:pic>
      <p:sp>
        <p:nvSpPr>
          <p:cNvPr id="3" name="TextBox 2"/>
          <p:cNvSpPr txBox="1"/>
          <p:nvPr/>
        </p:nvSpPr>
        <p:spPr>
          <a:xfrm>
            <a:off x="1259632" y="5661248"/>
            <a:ext cx="6135013" cy="769441"/>
          </a:xfrm>
          <a:prstGeom prst="rect">
            <a:avLst/>
          </a:prstGeom>
          <a:noFill/>
        </p:spPr>
        <p:txBody>
          <a:bodyPr wrap="none" rtlCol="0">
            <a:spAutoFit/>
          </a:bodyPr>
          <a:lstStyle/>
          <a:p>
            <a:pPr lvl="1"/>
            <a:r>
              <a:rPr lang="en-US" sz="4400" dirty="0" smtClean="0"/>
              <a:t>Stretch marks (</a:t>
            </a:r>
            <a:r>
              <a:rPr lang="en-US" sz="4400" dirty="0" err="1" smtClean="0"/>
              <a:t>Striae</a:t>
            </a:r>
            <a:r>
              <a:rPr lang="en-US" sz="4400" dirty="0" smtClean="0"/>
              <a:t>)</a:t>
            </a:r>
            <a:endParaRPr lang="en-US" sz="4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457200" y="685800"/>
            <a:ext cx="8229600" cy="5445125"/>
          </a:xfrm>
        </p:spPr>
        <p:txBody>
          <a:bodyPr/>
          <a:lstStyle/>
          <a:p>
            <a:pPr algn="ctr">
              <a:buFont typeface="Wingdings" pitchFamily="2" charset="2"/>
              <a:buNone/>
            </a:pPr>
            <a:r>
              <a:rPr lang="en-US" sz="4200"/>
              <a:t>Accumulation of abdominal fat on glucose tolerance is independent of total adiposity</a:t>
            </a:r>
          </a:p>
          <a:p>
            <a:pPr algn="ctr">
              <a:buFont typeface="Wingdings" pitchFamily="2" charset="2"/>
              <a:buNone/>
            </a:pPr>
            <a:endParaRPr lang="en-US" sz="4200"/>
          </a:p>
          <a:p>
            <a:pPr algn="ctr">
              <a:buFont typeface="Wingdings" pitchFamily="2" charset="2"/>
              <a:buNone/>
            </a:pPr>
            <a:endParaRPr lang="en-US" sz="4200"/>
          </a:p>
          <a:p>
            <a:pPr>
              <a:buFont typeface="Wingdings" pitchFamily="2" charset="2"/>
              <a:buNone/>
            </a:pPr>
            <a:r>
              <a:rPr lang="en-US" sz="4200"/>
              <a:t>       </a:t>
            </a:r>
            <a:r>
              <a:rPr lang="en-US" sz="3600">
                <a:solidFill>
                  <a:srgbClr val="D6AD5C"/>
                </a:solidFill>
              </a:rPr>
              <a:t>FFA                     Glucose uptake</a:t>
            </a:r>
          </a:p>
          <a:p>
            <a:pPr algn="ctr">
              <a:buFont typeface="Wingdings" pitchFamily="2" charset="2"/>
              <a:buNone/>
            </a:pPr>
            <a:endParaRPr lang="en-US" sz="3600">
              <a:solidFill>
                <a:srgbClr val="CCFFCC"/>
              </a:solidFill>
            </a:endParaRPr>
          </a:p>
        </p:txBody>
      </p:sp>
      <p:sp>
        <p:nvSpPr>
          <p:cNvPr id="126979" name="Line 3"/>
          <p:cNvSpPr>
            <a:spLocks noChangeShapeType="1"/>
          </p:cNvSpPr>
          <p:nvPr/>
        </p:nvSpPr>
        <p:spPr bwMode="auto">
          <a:xfrm>
            <a:off x="4876800" y="4343400"/>
            <a:ext cx="0" cy="609600"/>
          </a:xfrm>
          <a:prstGeom prst="line">
            <a:avLst/>
          </a:prstGeom>
          <a:noFill/>
          <a:ln w="9525">
            <a:solidFill>
              <a:schemeClr val="tx1"/>
            </a:solidFill>
            <a:round/>
            <a:headEnd/>
            <a:tailEnd type="triangle" w="med" len="med"/>
          </a:ln>
          <a:effectLst/>
        </p:spPr>
        <p:txBody>
          <a:bodyPr/>
          <a:lstStyle/>
          <a:p>
            <a:pPr fontAlgn="base">
              <a:spcBef>
                <a:spcPct val="0"/>
              </a:spcBef>
              <a:spcAft>
                <a:spcPct val="0"/>
              </a:spcAft>
            </a:pPr>
            <a:endParaRPr lang="en-US" smtClean="0">
              <a:solidFill>
                <a:srgbClr val="F8F8F8"/>
              </a:solidFill>
            </a:endParaRPr>
          </a:p>
        </p:txBody>
      </p:sp>
      <p:sp>
        <p:nvSpPr>
          <p:cNvPr id="126980" name="Line 4"/>
          <p:cNvSpPr>
            <a:spLocks noChangeShapeType="1"/>
          </p:cNvSpPr>
          <p:nvPr/>
        </p:nvSpPr>
        <p:spPr bwMode="auto">
          <a:xfrm flipV="1">
            <a:off x="1371600" y="4343400"/>
            <a:ext cx="0" cy="609600"/>
          </a:xfrm>
          <a:prstGeom prst="line">
            <a:avLst/>
          </a:prstGeom>
          <a:noFill/>
          <a:ln w="9525">
            <a:solidFill>
              <a:schemeClr val="tx1"/>
            </a:solidFill>
            <a:round/>
            <a:headEnd/>
            <a:tailEnd type="triangle" w="med" len="med"/>
          </a:ln>
          <a:effectLst/>
        </p:spPr>
        <p:txBody>
          <a:bodyPr/>
          <a:lstStyle/>
          <a:p>
            <a:pPr fontAlgn="base">
              <a:spcBef>
                <a:spcPct val="0"/>
              </a:spcBef>
              <a:spcAft>
                <a:spcPct val="0"/>
              </a:spcAft>
            </a:pPr>
            <a:endParaRPr lang="en-US" smtClean="0">
              <a:solidFill>
                <a:srgbClr val="F8F8F8"/>
              </a:solidFill>
            </a:endParaRPr>
          </a:p>
        </p:txBody>
      </p:sp>
      <p:sp>
        <p:nvSpPr>
          <p:cNvPr id="126981" name="Line 5"/>
          <p:cNvSpPr>
            <a:spLocks noChangeShapeType="1"/>
          </p:cNvSpPr>
          <p:nvPr/>
        </p:nvSpPr>
        <p:spPr bwMode="auto">
          <a:xfrm>
            <a:off x="2895600" y="4724400"/>
            <a:ext cx="1676400" cy="0"/>
          </a:xfrm>
          <a:prstGeom prst="line">
            <a:avLst/>
          </a:prstGeom>
          <a:noFill/>
          <a:ln w="9525">
            <a:solidFill>
              <a:schemeClr val="tx1"/>
            </a:solidFill>
            <a:round/>
            <a:headEnd/>
            <a:tailEnd type="triangle" w="med" len="med"/>
          </a:ln>
          <a:effectLst/>
        </p:spPr>
        <p:txBody>
          <a:bodyPr/>
          <a:lstStyle/>
          <a:p>
            <a:pPr fontAlgn="base">
              <a:spcBef>
                <a:spcPct val="0"/>
              </a:spcBef>
              <a:spcAft>
                <a:spcPct val="0"/>
              </a:spcAft>
            </a:pPr>
            <a:endParaRPr lang="en-US" smtClean="0">
              <a:solidFill>
                <a:srgbClr val="F8F8F8"/>
              </a:solidFil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0"/>
            <a:ext cx="9183462" cy="685800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type-2-diabetes-b.jpg"/>
          <p:cNvPicPr>
            <a:picLocks noChangeAspect="1"/>
          </p:cNvPicPr>
          <p:nvPr/>
        </p:nvPicPr>
        <p:blipFill>
          <a:blip r:embed="rId2" cstate="print"/>
          <a:stretch>
            <a:fillRect/>
          </a:stretch>
        </p:blipFill>
        <p:spPr>
          <a:xfrm>
            <a:off x="971600" y="0"/>
            <a:ext cx="7236296" cy="6883306"/>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ucose disposal.tif"/>
          <p:cNvPicPr>
            <a:picLocks noChangeAspect="1"/>
          </p:cNvPicPr>
          <p:nvPr/>
        </p:nvPicPr>
        <p:blipFill>
          <a:blip r:embed="rId2" cstate="print"/>
          <a:stretch>
            <a:fillRect/>
          </a:stretch>
        </p:blipFill>
        <p:spPr>
          <a:xfrm>
            <a:off x="0" y="0"/>
            <a:ext cx="9121140" cy="6103620"/>
          </a:xfrm>
          <a:prstGeom prst="rect">
            <a:avLst/>
          </a:prstGeom>
        </p:spPr>
      </p:pic>
      <p:sp>
        <p:nvSpPr>
          <p:cNvPr id="3" name="TextBox 2"/>
          <p:cNvSpPr txBox="1"/>
          <p:nvPr/>
        </p:nvSpPr>
        <p:spPr>
          <a:xfrm>
            <a:off x="539552" y="6211669"/>
            <a:ext cx="5790368" cy="646331"/>
          </a:xfrm>
          <a:prstGeom prst="rect">
            <a:avLst/>
          </a:prstGeom>
          <a:noFill/>
        </p:spPr>
        <p:txBody>
          <a:bodyPr wrap="none" rtlCol="0">
            <a:spAutoFit/>
          </a:bodyPr>
          <a:lstStyle/>
          <a:p>
            <a:pPr lvl="0" eaLnBrk="0" fontAlgn="ctr" hangingPunct="0">
              <a:spcBef>
                <a:spcPct val="0"/>
              </a:spcBef>
              <a:spcAft>
                <a:spcPct val="0"/>
              </a:spcAft>
              <a:buFontTx/>
              <a:buAutoNum type="arabicPeriod"/>
            </a:pPr>
            <a:r>
              <a:rPr lang="en-US" b="1" dirty="0" smtClean="0">
                <a:solidFill>
                  <a:srgbClr val="736F68"/>
                </a:solidFill>
                <a:latin typeface="Verdana" pitchFamily="34" charset="0"/>
                <a:cs typeface="Times New Roman" pitchFamily="18" charset="0"/>
                <a:hlinkClick r:id=""/>
              </a:rPr>
              <a:t> </a:t>
            </a:r>
            <a:r>
              <a:rPr lang="en-US" b="1" dirty="0" smtClean="0">
                <a:solidFill>
                  <a:srgbClr val="000000"/>
                </a:solidFill>
                <a:latin typeface="Verdana" pitchFamily="34" charset="0"/>
                <a:cs typeface="Times New Roman" pitchFamily="18" charset="0"/>
                <a:hlinkClick r:id=""/>
              </a:rPr>
              <a:t>Am J </a:t>
            </a:r>
            <a:r>
              <a:rPr lang="en-US" b="1" dirty="0" err="1" smtClean="0">
                <a:solidFill>
                  <a:srgbClr val="000000"/>
                </a:solidFill>
                <a:latin typeface="Verdana" pitchFamily="34" charset="0"/>
                <a:cs typeface="Times New Roman" pitchFamily="18" charset="0"/>
                <a:hlinkClick r:id=""/>
              </a:rPr>
              <a:t>Physiol</a:t>
            </a:r>
            <a:r>
              <a:rPr lang="en-US" b="1" dirty="0" smtClean="0">
                <a:solidFill>
                  <a:srgbClr val="000000"/>
                </a:solidFill>
                <a:latin typeface="Verdana" pitchFamily="34" charset="0"/>
                <a:cs typeface="Times New Roman" pitchFamily="18" charset="0"/>
                <a:hlinkClick r:id=""/>
              </a:rPr>
              <a:t> 1997;273:E425-E432.</a:t>
            </a:r>
            <a:r>
              <a:rPr lang="en-US" b="1" dirty="0" smtClean="0">
                <a:solidFill>
                  <a:srgbClr val="000000"/>
                </a:solidFill>
                <a:latin typeface="Verdana" pitchFamily="34" charset="0"/>
                <a:cs typeface="Times New Roman" pitchFamily="18" charset="0"/>
              </a:rPr>
              <a:t> </a:t>
            </a:r>
          </a:p>
          <a:p>
            <a:pPr lvl="0" eaLnBrk="0" fontAlgn="ctr" hangingPunct="0">
              <a:spcBef>
                <a:spcPct val="0"/>
              </a:spcBef>
              <a:spcAft>
                <a:spcPct val="0"/>
              </a:spcAft>
              <a:buFontTx/>
              <a:buAutoNum type="arabicPeriod" startAt="2"/>
            </a:pPr>
            <a:r>
              <a:rPr lang="en-US" b="1" dirty="0" smtClean="0">
                <a:solidFill>
                  <a:srgbClr val="000000"/>
                </a:solidFill>
                <a:latin typeface="Verdana" pitchFamily="34" charset="0"/>
                <a:cs typeface="Times New Roman" pitchFamily="18" charset="0"/>
                <a:hlinkClick r:id=""/>
              </a:rPr>
              <a:t>J </a:t>
            </a:r>
            <a:r>
              <a:rPr lang="en-US" b="1" dirty="0" err="1" smtClean="0">
                <a:solidFill>
                  <a:srgbClr val="000000"/>
                </a:solidFill>
                <a:latin typeface="Verdana" pitchFamily="34" charset="0"/>
                <a:cs typeface="Times New Roman" pitchFamily="18" charset="0"/>
                <a:hlinkClick r:id=""/>
              </a:rPr>
              <a:t>Clin</a:t>
            </a:r>
            <a:r>
              <a:rPr lang="en-US" b="1" dirty="0" smtClean="0">
                <a:solidFill>
                  <a:srgbClr val="000000"/>
                </a:solidFill>
                <a:latin typeface="Verdana" pitchFamily="34" charset="0"/>
                <a:cs typeface="Times New Roman" pitchFamily="18" charset="0"/>
                <a:hlinkClick r:id=""/>
              </a:rPr>
              <a:t> </a:t>
            </a:r>
            <a:r>
              <a:rPr lang="en-US" b="1" dirty="0" err="1" smtClean="0">
                <a:solidFill>
                  <a:srgbClr val="000000"/>
                </a:solidFill>
                <a:latin typeface="Verdana" pitchFamily="34" charset="0"/>
                <a:cs typeface="Times New Roman" pitchFamily="18" charset="0"/>
                <a:hlinkClick r:id=""/>
              </a:rPr>
              <a:t>Endocrinol</a:t>
            </a:r>
            <a:r>
              <a:rPr lang="en-US" b="1" dirty="0" smtClean="0">
                <a:solidFill>
                  <a:srgbClr val="000000"/>
                </a:solidFill>
                <a:latin typeface="Verdana" pitchFamily="34" charset="0"/>
                <a:cs typeface="Times New Roman" pitchFamily="18" charset="0"/>
                <a:hlinkClick r:id=""/>
              </a:rPr>
              <a:t> </a:t>
            </a:r>
            <a:r>
              <a:rPr lang="en-US" b="1" dirty="0" err="1" smtClean="0">
                <a:solidFill>
                  <a:srgbClr val="000000"/>
                </a:solidFill>
                <a:latin typeface="Verdana" pitchFamily="34" charset="0"/>
                <a:cs typeface="Times New Roman" pitchFamily="18" charset="0"/>
                <a:hlinkClick r:id=""/>
              </a:rPr>
              <a:t>Metab</a:t>
            </a:r>
            <a:r>
              <a:rPr lang="en-US" b="1" dirty="0" smtClean="0">
                <a:solidFill>
                  <a:srgbClr val="000000"/>
                </a:solidFill>
                <a:latin typeface="Verdana" pitchFamily="34" charset="0"/>
                <a:cs typeface="Times New Roman" pitchFamily="18" charset="0"/>
                <a:hlinkClick r:id=""/>
              </a:rPr>
              <a:t> 1999;84:137-144</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7106" name="Picture 2"/>
          <p:cNvPicPr>
            <a:picLocks noChangeAspect="1" noChangeArrowheads="1"/>
          </p:cNvPicPr>
          <p:nvPr/>
        </p:nvPicPr>
        <p:blipFill>
          <a:blip r:embed="rId2" cstate="print"/>
          <a:srcRect l="2083" t="10086" r="2887" b="7835"/>
          <a:stretch>
            <a:fillRect/>
          </a:stretch>
        </p:blipFill>
        <p:spPr bwMode="auto">
          <a:xfrm>
            <a:off x="217488" y="915988"/>
            <a:ext cx="8621712" cy="5554662"/>
          </a:xfrm>
          <a:prstGeom prst="rect">
            <a:avLst/>
          </a:prstGeom>
          <a:noFill/>
          <a:ln w="12700">
            <a:noFill/>
            <a:miter lim="800000"/>
            <a:headEnd type="none" w="sm" len="sm"/>
            <a:tailEnd type="none" w="sm" len="sm"/>
          </a:ln>
          <a:effectLst/>
        </p:spPr>
      </p:pic>
      <p:sp>
        <p:nvSpPr>
          <p:cNvPr id="1327107" name="Text Box 3"/>
          <p:cNvSpPr txBox="1">
            <a:spLocks noChangeArrowheads="1"/>
          </p:cNvSpPr>
          <p:nvPr/>
        </p:nvSpPr>
        <p:spPr bwMode="black">
          <a:xfrm>
            <a:off x="493713" y="77788"/>
            <a:ext cx="8255000" cy="777875"/>
          </a:xfrm>
          <a:prstGeom prst="rect">
            <a:avLst/>
          </a:prstGeom>
          <a:noFill/>
          <a:ln w="28575" algn="ctr">
            <a:noFill/>
            <a:miter lim="800000"/>
            <a:headEnd/>
            <a:tailEnd/>
          </a:ln>
          <a:effectLst/>
        </p:spPr>
        <p:txBody>
          <a:bodyPr wrap="none">
            <a:spAutoFit/>
          </a:bodyPr>
          <a:lstStyle/>
          <a:p>
            <a:pPr eaLnBrk="0" hangingPunct="0">
              <a:lnSpc>
                <a:spcPct val="90000"/>
              </a:lnSpc>
            </a:pPr>
            <a:r>
              <a:rPr lang="en-GB" sz="2500" b="1">
                <a:solidFill>
                  <a:srgbClr val="FFFFFF"/>
                </a:solidFill>
                <a:effectLst>
                  <a:outerShdw blurRad="38100" dist="38100" dir="2700000" algn="tl">
                    <a:srgbClr val="000000"/>
                  </a:outerShdw>
                </a:effectLst>
              </a:rPr>
              <a:t>The environmental impact in Asia on the population's</a:t>
            </a:r>
          </a:p>
          <a:p>
            <a:pPr eaLnBrk="0" hangingPunct="0">
              <a:lnSpc>
                <a:spcPct val="90000"/>
              </a:lnSpc>
            </a:pPr>
            <a:r>
              <a:rPr lang="en-GB" sz="2500" b="1">
                <a:solidFill>
                  <a:srgbClr val="FFFFFF"/>
                </a:solidFill>
                <a:effectLst>
                  <a:outerShdw blurRad="38100" dist="38100" dir="2700000" algn="tl">
                    <a:srgbClr val="000000"/>
                  </a:outerShdw>
                </a:effectLst>
              </a:rPr>
              <a:t> health burden from diabetes and IGT</a:t>
            </a:r>
            <a:endParaRPr lang="en-US" sz="2500" b="1">
              <a:solidFill>
                <a:srgbClr val="FFFFFF"/>
              </a:solidFill>
              <a:effectLst>
                <a:outerShdw blurRad="38100" dist="38100" dir="2700000" algn="tl">
                  <a:srgbClr val="000000"/>
                </a:outerShdw>
              </a:effectLst>
            </a:endParaRPr>
          </a:p>
        </p:txBody>
      </p:sp>
      <p:sp>
        <p:nvSpPr>
          <p:cNvPr id="1327108" name="Text Box 4"/>
          <p:cNvSpPr txBox="1">
            <a:spLocks noChangeArrowheads="1"/>
          </p:cNvSpPr>
          <p:nvPr/>
        </p:nvSpPr>
        <p:spPr bwMode="black">
          <a:xfrm>
            <a:off x="182563" y="6480175"/>
            <a:ext cx="4640262" cy="312738"/>
          </a:xfrm>
          <a:prstGeom prst="rect">
            <a:avLst/>
          </a:prstGeom>
          <a:noFill/>
          <a:ln w="28575" algn="ctr">
            <a:noFill/>
            <a:miter lim="800000"/>
            <a:headEnd/>
            <a:tailEnd/>
          </a:ln>
          <a:effectLst/>
        </p:spPr>
        <p:txBody>
          <a:bodyPr wrap="none">
            <a:spAutoFit/>
          </a:bodyPr>
          <a:lstStyle/>
          <a:p>
            <a:pPr algn="l" eaLnBrk="0" hangingPunct="0">
              <a:lnSpc>
                <a:spcPct val="90000"/>
              </a:lnSpc>
            </a:pPr>
            <a:r>
              <a:rPr lang="en-GB" sz="1600" b="1">
                <a:solidFill>
                  <a:srgbClr val="FFFFFF"/>
                </a:solidFill>
              </a:rPr>
              <a:t>Source: Diabetes Atlas, 2</a:t>
            </a:r>
            <a:r>
              <a:rPr lang="en-GB" sz="1600" b="1" baseline="30000">
                <a:solidFill>
                  <a:srgbClr val="FFFFFF"/>
                </a:solidFill>
              </a:rPr>
              <a:t>nd</a:t>
            </a:r>
            <a:r>
              <a:rPr lang="en-GB" sz="1600" b="1">
                <a:solidFill>
                  <a:srgbClr val="FFFFFF"/>
                </a:solidFill>
              </a:rPr>
              <a:t> edition.  IDF, 2003.</a:t>
            </a:r>
            <a:endParaRPr lang="en-US" sz="1600" b="1">
              <a:solidFill>
                <a:srgbClr val="FFFFFF"/>
              </a:solidFill>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6442"/>
            <a:ext cx="5159300" cy="6841558"/>
          </a:xfrm>
          <a:prstGeom prst="rect">
            <a:avLst/>
          </a:prstGeom>
          <a:noFill/>
          <a:ln w="9525">
            <a:noFill/>
            <a:miter lim="800000"/>
            <a:headEnd/>
            <a:tailEnd/>
          </a:ln>
        </p:spPr>
      </p:pic>
      <p:sp>
        <p:nvSpPr>
          <p:cNvPr id="3" name="TextBox 2"/>
          <p:cNvSpPr txBox="1"/>
          <p:nvPr/>
        </p:nvSpPr>
        <p:spPr>
          <a:xfrm>
            <a:off x="5364088" y="476672"/>
            <a:ext cx="3528392" cy="1015663"/>
          </a:xfrm>
          <a:prstGeom prst="rect">
            <a:avLst/>
          </a:prstGeom>
          <a:noFill/>
        </p:spPr>
        <p:txBody>
          <a:bodyPr wrap="square" rtlCol="0">
            <a:spAutoFit/>
          </a:bodyPr>
          <a:lstStyle/>
          <a:p>
            <a:r>
              <a:rPr lang="en-US" sz="2000" b="1" dirty="0" smtClean="0"/>
              <a:t>Body Mass Index (BMI)= </a:t>
            </a:r>
            <a:r>
              <a:rPr lang="en-US" sz="2000" b="1" u="sng" dirty="0" smtClean="0"/>
              <a:t>Weight (kg)</a:t>
            </a:r>
          </a:p>
          <a:p>
            <a:r>
              <a:rPr lang="en-US" sz="2000" b="1" dirty="0" smtClean="0"/>
              <a:t>Height (M)</a:t>
            </a:r>
            <a:r>
              <a:rPr lang="en-US" sz="2000" b="1" baseline="30000" dirty="0" smtClean="0"/>
              <a:t>2</a:t>
            </a:r>
            <a:endParaRPr lang="en-US" sz="2000" b="1" dirty="0" smtClean="0"/>
          </a:p>
        </p:txBody>
      </p:sp>
      <p:sp>
        <p:nvSpPr>
          <p:cNvPr id="4" name="TextBox 3"/>
          <p:cNvSpPr txBox="1"/>
          <p:nvPr/>
        </p:nvSpPr>
        <p:spPr>
          <a:xfrm>
            <a:off x="5580112" y="1628800"/>
            <a:ext cx="2991525" cy="2246769"/>
          </a:xfrm>
          <a:prstGeom prst="rect">
            <a:avLst/>
          </a:prstGeom>
          <a:noFill/>
        </p:spPr>
        <p:txBody>
          <a:bodyPr wrap="none" rtlCol="0">
            <a:spAutoFit/>
          </a:bodyPr>
          <a:lstStyle/>
          <a:p>
            <a:r>
              <a:rPr lang="en-US" sz="2000" b="1" dirty="0" smtClean="0"/>
              <a:t>CDC2000</a:t>
            </a:r>
          </a:p>
          <a:p>
            <a:endParaRPr lang="en-US" sz="2000" b="1" dirty="0" smtClean="0"/>
          </a:p>
          <a:p>
            <a:r>
              <a:rPr lang="en-US" sz="2000" b="1" dirty="0" smtClean="0"/>
              <a:t>Normal,</a:t>
            </a:r>
          </a:p>
          <a:p>
            <a:r>
              <a:rPr lang="en-US" sz="2000" b="1" dirty="0" smtClean="0"/>
              <a:t> BMI &gt; 5% &amp; &lt; 85%</a:t>
            </a:r>
          </a:p>
          <a:p>
            <a:r>
              <a:rPr lang="en-US" sz="2000" b="1" dirty="0" smtClean="0"/>
              <a:t>At risk for overweight</a:t>
            </a:r>
          </a:p>
          <a:p>
            <a:r>
              <a:rPr lang="en-US" sz="2000" b="1" dirty="0" smtClean="0"/>
              <a:t> ≥ 85% &amp; &lt;95%</a:t>
            </a:r>
          </a:p>
          <a:p>
            <a:r>
              <a:rPr lang="en-US" sz="2000" b="1" dirty="0" smtClean="0"/>
              <a:t> Overweight, ≥ 95%.</a:t>
            </a:r>
            <a:endParaRPr lang="en-US" sz="20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86590"/>
            <a:ext cx="7632848" cy="6116064"/>
          </a:xfrm>
          <a:prstGeom prst="rect">
            <a:avLst/>
          </a:prstGeom>
        </p:spPr>
      </p:pic>
      <p:sp>
        <p:nvSpPr>
          <p:cNvPr id="8" name="Title 7"/>
          <p:cNvSpPr>
            <a:spLocks noGrp="1"/>
          </p:cNvSpPr>
          <p:nvPr>
            <p:ph type="title"/>
          </p:nvPr>
        </p:nvSpPr>
        <p:spPr>
          <a:xfrm>
            <a:off x="457200" y="0"/>
            <a:ext cx="8229600" cy="1052736"/>
          </a:xfrm>
        </p:spPr>
        <p:txBody>
          <a:bodyPr/>
          <a:lstStyle/>
          <a:p>
            <a:r>
              <a:rPr lang="en-US" sz="3600" dirty="0" smtClean="0"/>
              <a:t>2914 school children in Tehran 2006</a:t>
            </a:r>
            <a:endParaRPr lang="fa-IR" sz="3600" dirty="0"/>
          </a:p>
        </p:txBody>
      </p:sp>
    </p:spTree>
    <p:extLst>
      <p:ext uri="{BB962C8B-B14F-4D97-AF65-F5344CB8AC3E}">
        <p14:creationId xmlns:p14="http://schemas.microsoft.com/office/powerpoint/2010/main" val="3213469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esity study-sex0.JPG"/>
          <p:cNvPicPr>
            <a:picLocks noChangeAspect="1"/>
          </p:cNvPicPr>
          <p:nvPr/>
        </p:nvPicPr>
        <p:blipFill>
          <a:blip r:embed="rId2" cstate="print"/>
          <a:stretch>
            <a:fillRect/>
          </a:stretch>
        </p:blipFill>
        <p:spPr>
          <a:xfrm>
            <a:off x="-1" y="188640"/>
            <a:ext cx="9144001" cy="6669360"/>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esity study-puberty0.JPG"/>
          <p:cNvPicPr>
            <a:picLocks noChangeAspect="1"/>
          </p:cNvPicPr>
          <p:nvPr/>
        </p:nvPicPr>
        <p:blipFill>
          <a:blip r:embed="rId2" cstate="print"/>
          <a:stretch>
            <a:fillRect/>
          </a:stretch>
        </p:blipFill>
        <p:spPr>
          <a:xfrm>
            <a:off x="1" y="188640"/>
            <a:ext cx="9144000" cy="6669360"/>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
            <a:ext cx="9144000" cy="609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6237312"/>
            <a:ext cx="5788829" cy="369332"/>
          </a:xfrm>
          <a:prstGeom prst="rect">
            <a:avLst/>
          </a:prstGeom>
          <a:noFill/>
        </p:spPr>
        <p:txBody>
          <a:bodyPr wrap="none" rtlCol="0">
            <a:spAutoFit/>
          </a:bodyPr>
          <a:lstStyle/>
          <a:p>
            <a:r>
              <a:rPr lang="en-US" dirty="0" err="1" smtClean="0"/>
              <a:t>Jalali-Farahani</a:t>
            </a:r>
            <a:r>
              <a:rPr lang="en-US" dirty="0" smtClean="0"/>
              <a:t>, et.al. obesity research center, SBUMS,</a:t>
            </a:r>
            <a:endParaRPr lang="en-US" dirty="0"/>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92" y="6581775"/>
            <a:ext cx="3952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35696" y="548680"/>
            <a:ext cx="4019049" cy="369332"/>
          </a:xfrm>
          <a:prstGeom prst="rect">
            <a:avLst/>
          </a:prstGeom>
          <a:noFill/>
        </p:spPr>
        <p:txBody>
          <a:bodyPr wrap="none" rtlCol="0">
            <a:spAutoFit/>
          </a:bodyPr>
          <a:lstStyle/>
          <a:p>
            <a:r>
              <a:rPr lang="en-US" dirty="0" smtClean="0"/>
              <a:t>465 adolescents (227 girls, 238 boys)</a:t>
            </a:r>
            <a:endParaRPr lang="en-US" dirty="0"/>
          </a:p>
        </p:txBody>
      </p:sp>
    </p:spTree>
    <p:extLst>
      <p:ext uri="{BB962C8B-B14F-4D97-AF65-F5344CB8AC3E}">
        <p14:creationId xmlns:p14="http://schemas.microsoft.com/office/powerpoint/2010/main" val="2834474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 r="201" b="6211"/>
          <a:stretch/>
        </p:blipFill>
        <p:spPr bwMode="auto">
          <a:xfrm>
            <a:off x="17010" y="23572"/>
            <a:ext cx="9073581" cy="671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924676"/>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06413" y="350838"/>
            <a:ext cx="7780337" cy="1276350"/>
          </a:xfrm>
        </p:spPr>
        <p:txBody>
          <a:bodyPr/>
          <a:lstStyle/>
          <a:p>
            <a:r>
              <a:rPr lang="en-US"/>
              <a:t>The Metabolic Syndrome: </a:t>
            </a:r>
            <a:r>
              <a:rPr lang="en-US" i="1">
                <a:solidFill>
                  <a:schemeClr val="tx1"/>
                </a:solidFill>
              </a:rPr>
              <a:t>Historical Perspective</a:t>
            </a:r>
          </a:p>
        </p:txBody>
      </p:sp>
      <p:sp>
        <p:nvSpPr>
          <p:cNvPr id="31747" name="Line 3"/>
          <p:cNvSpPr>
            <a:spLocks noChangeShapeType="1"/>
          </p:cNvSpPr>
          <p:nvPr/>
        </p:nvSpPr>
        <p:spPr bwMode="auto">
          <a:xfrm>
            <a:off x="4541838" y="3060700"/>
            <a:ext cx="0" cy="446088"/>
          </a:xfrm>
          <a:prstGeom prst="line">
            <a:avLst/>
          </a:prstGeom>
          <a:noFill/>
          <a:ln w="28575">
            <a:solidFill>
              <a:schemeClr val="tx1"/>
            </a:solidFill>
            <a:round/>
            <a:headEnd/>
            <a:tailEnd type="stealth" w="lg" len="lg"/>
          </a:ln>
          <a:effectLst/>
        </p:spPr>
        <p:txBody>
          <a:bodyPr/>
          <a:lstStyle/>
          <a:p>
            <a:pPr fontAlgn="base">
              <a:spcBef>
                <a:spcPct val="0"/>
              </a:spcBef>
              <a:spcAft>
                <a:spcPct val="0"/>
              </a:spcAft>
            </a:pPr>
            <a:endParaRPr lang="en-US" smtClean="0">
              <a:solidFill>
                <a:srgbClr val="000000"/>
              </a:solidFill>
            </a:endParaRPr>
          </a:p>
        </p:txBody>
      </p:sp>
      <p:grpSp>
        <p:nvGrpSpPr>
          <p:cNvPr id="2" name="Group 4"/>
          <p:cNvGrpSpPr>
            <a:grpSpLocks/>
          </p:cNvGrpSpPr>
          <p:nvPr/>
        </p:nvGrpSpPr>
        <p:grpSpPr bwMode="auto">
          <a:xfrm>
            <a:off x="3209925" y="3527425"/>
            <a:ext cx="2962275" cy="1343025"/>
            <a:chOff x="2022" y="2157"/>
            <a:chExt cx="1866" cy="846"/>
          </a:xfrm>
        </p:grpSpPr>
        <p:sp>
          <p:nvSpPr>
            <p:cNvPr id="31749" name="Line 5"/>
            <p:cNvSpPr>
              <a:spLocks noChangeShapeType="1"/>
            </p:cNvSpPr>
            <p:nvPr/>
          </p:nvSpPr>
          <p:spPr bwMode="auto">
            <a:xfrm>
              <a:off x="2022" y="2157"/>
              <a:ext cx="0" cy="84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31750" name="Line 6"/>
            <p:cNvSpPr>
              <a:spLocks noChangeShapeType="1"/>
            </p:cNvSpPr>
            <p:nvPr/>
          </p:nvSpPr>
          <p:spPr bwMode="auto">
            <a:xfrm>
              <a:off x="3093" y="2157"/>
              <a:ext cx="0" cy="84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31751" name="Line 7"/>
            <p:cNvSpPr>
              <a:spLocks noChangeShapeType="1"/>
            </p:cNvSpPr>
            <p:nvPr/>
          </p:nvSpPr>
          <p:spPr bwMode="auto">
            <a:xfrm>
              <a:off x="3888" y="2157"/>
              <a:ext cx="0" cy="84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grpSp>
      <p:sp>
        <p:nvSpPr>
          <p:cNvPr id="31752" name="Rectangle 8"/>
          <p:cNvSpPr>
            <a:spLocks noChangeArrowheads="1"/>
          </p:cNvSpPr>
          <p:nvPr/>
        </p:nvSpPr>
        <p:spPr bwMode="auto">
          <a:xfrm>
            <a:off x="1244600" y="3527425"/>
            <a:ext cx="6556375" cy="1343025"/>
          </a:xfrm>
          <a:prstGeom prst="rect">
            <a:avLst/>
          </a:prstGeom>
          <a:noFill/>
          <a:ln w="28575">
            <a:solidFill>
              <a:schemeClr val="tx1"/>
            </a:solidFill>
            <a:miter lim="800000"/>
            <a:headEnd/>
            <a:tailEnd/>
          </a:ln>
          <a:effectLst/>
        </p:spPr>
        <p:txBody>
          <a:bodyPr wrap="none" anchor="ctr"/>
          <a:lstStyle/>
          <a:p>
            <a:pPr fontAlgn="base">
              <a:spcBef>
                <a:spcPct val="0"/>
              </a:spcBef>
              <a:spcAft>
                <a:spcPct val="0"/>
              </a:spcAft>
            </a:pPr>
            <a:endParaRPr lang="en-US" dirty="0" smtClean="0"/>
          </a:p>
        </p:txBody>
      </p:sp>
      <p:sp>
        <p:nvSpPr>
          <p:cNvPr id="31753" name="Rectangle 9"/>
          <p:cNvSpPr>
            <a:spLocks noChangeArrowheads="1"/>
          </p:cNvSpPr>
          <p:nvPr/>
        </p:nvSpPr>
        <p:spPr bwMode="auto">
          <a:xfrm>
            <a:off x="511175" y="6294438"/>
            <a:ext cx="4560888" cy="298450"/>
          </a:xfrm>
          <a:prstGeom prst="rect">
            <a:avLst/>
          </a:prstGeom>
          <a:noFill/>
          <a:ln w="9525">
            <a:noFill/>
            <a:miter lim="800000"/>
            <a:headEnd/>
            <a:tailEnd/>
          </a:ln>
          <a:effectLst/>
        </p:spPr>
        <p:txBody>
          <a:bodyPr lIns="19050" tIns="26988" rIns="19050" bIns="26988" anchor="b">
            <a:spAutoFit/>
          </a:bodyPr>
          <a:lstStyle/>
          <a:p>
            <a:pPr fontAlgn="base">
              <a:spcBef>
                <a:spcPct val="0"/>
              </a:spcBef>
              <a:spcAft>
                <a:spcPct val="0"/>
              </a:spcAft>
              <a:tabLst>
                <a:tab pos="457200" algn="l"/>
                <a:tab pos="914400" algn="l"/>
                <a:tab pos="1371600" algn="l"/>
              </a:tabLst>
            </a:pPr>
            <a:r>
              <a:rPr lang="en-US" sz="1600" smtClean="0">
                <a:solidFill>
                  <a:srgbClr val="000000"/>
                </a:solidFill>
                <a:latin typeface="Verdana" pitchFamily="34" charset="0"/>
              </a:rPr>
              <a:t>Reaven G. </a:t>
            </a:r>
            <a:r>
              <a:rPr lang="en-US" sz="1600" i="1" smtClean="0">
                <a:solidFill>
                  <a:srgbClr val="000000"/>
                </a:solidFill>
                <a:latin typeface="Verdana" pitchFamily="34" charset="0"/>
              </a:rPr>
              <a:t>Diabetes</a:t>
            </a:r>
            <a:r>
              <a:rPr lang="en-US" sz="1600" smtClean="0">
                <a:solidFill>
                  <a:srgbClr val="000000"/>
                </a:solidFill>
                <a:latin typeface="Verdana" pitchFamily="34" charset="0"/>
              </a:rPr>
              <a:t> 1988;37:1565-1607.</a:t>
            </a:r>
          </a:p>
        </p:txBody>
      </p:sp>
      <p:sp>
        <p:nvSpPr>
          <p:cNvPr id="31754" name="Rectangle 10"/>
          <p:cNvSpPr>
            <a:spLocks noChangeArrowheads="1"/>
          </p:cNvSpPr>
          <p:nvPr/>
        </p:nvSpPr>
        <p:spPr bwMode="blackWhite">
          <a:xfrm>
            <a:off x="3549650" y="2219325"/>
            <a:ext cx="1984375" cy="836613"/>
          </a:xfrm>
          <a:prstGeom prst="rect">
            <a:avLst/>
          </a:prstGeom>
          <a:gradFill rotWithShape="1">
            <a:gsLst>
              <a:gs pos="0">
                <a:srgbClr val="3B01AF">
                  <a:gamma/>
                  <a:shade val="46275"/>
                  <a:invGamma/>
                </a:srgbClr>
              </a:gs>
              <a:gs pos="100000">
                <a:srgbClr val="3B01AF"/>
              </a:gs>
            </a:gsLst>
            <a:lin ang="5400000" scaled="1"/>
          </a:gradFill>
          <a:ln w="19050">
            <a:solidFill>
              <a:srgbClr val="99CCFF"/>
            </a:solidFill>
            <a:miter lim="800000"/>
            <a:headEnd/>
            <a:tailEnd/>
          </a:ln>
          <a:effectLst>
            <a:outerShdw dist="91581" dir="3378596" algn="ctr" rotWithShape="0">
              <a:srgbClr val="000066"/>
            </a:outerShdw>
          </a:effectLst>
        </p:spPr>
        <p:txBody>
          <a:bodyPr wrap="none" anchor="ctr"/>
          <a:lstStyle/>
          <a:p>
            <a:pPr algn="ctr" eaLnBrk="0" fontAlgn="base" hangingPunct="0">
              <a:lnSpc>
                <a:spcPct val="85000"/>
              </a:lnSpc>
              <a:spcBef>
                <a:spcPct val="0"/>
              </a:spcBef>
              <a:spcAft>
                <a:spcPct val="0"/>
              </a:spcAft>
            </a:pPr>
            <a:r>
              <a:rPr lang="en-US" sz="2400" b="1" smtClean="0">
                <a:solidFill>
                  <a:srgbClr val="FFFFFF"/>
                </a:solidFill>
                <a:effectLst>
                  <a:outerShdw blurRad="38100" dist="38100" dir="2700000" algn="tl">
                    <a:srgbClr val="000000"/>
                  </a:outerShdw>
                </a:effectLst>
                <a:latin typeface="Verdana" pitchFamily="34" charset="0"/>
              </a:rPr>
              <a:t>Insulin</a:t>
            </a:r>
            <a:br>
              <a:rPr lang="en-US" sz="2400" b="1" smtClean="0">
                <a:solidFill>
                  <a:srgbClr val="FFFFFF"/>
                </a:solidFill>
                <a:effectLst>
                  <a:outerShdw blurRad="38100" dist="38100" dir="2700000" algn="tl">
                    <a:srgbClr val="000000"/>
                  </a:outerShdw>
                </a:effectLst>
                <a:latin typeface="Verdana" pitchFamily="34" charset="0"/>
              </a:rPr>
            </a:br>
            <a:r>
              <a:rPr lang="en-US" sz="2400" b="1" smtClean="0">
                <a:solidFill>
                  <a:srgbClr val="FFFFFF"/>
                </a:solidFill>
                <a:effectLst>
                  <a:outerShdw blurRad="38100" dist="38100" dir="2700000" algn="tl">
                    <a:srgbClr val="000000"/>
                  </a:outerShdw>
                </a:effectLst>
                <a:latin typeface="Verdana" pitchFamily="34" charset="0"/>
              </a:rPr>
              <a:t>Resistance</a:t>
            </a:r>
          </a:p>
        </p:txBody>
      </p:sp>
      <p:sp>
        <p:nvSpPr>
          <p:cNvPr id="31755" name="Rectangle 11"/>
          <p:cNvSpPr>
            <a:spLocks noChangeArrowheads="1"/>
          </p:cNvSpPr>
          <p:nvPr/>
        </p:nvSpPr>
        <p:spPr bwMode="blackWhite">
          <a:xfrm>
            <a:off x="0" y="3789040"/>
            <a:ext cx="1874267" cy="758825"/>
          </a:xfrm>
          <a:prstGeom prst="rect">
            <a:avLst/>
          </a:prstGeom>
          <a:gradFill rotWithShape="1">
            <a:gsLst>
              <a:gs pos="0">
                <a:srgbClr val="3B01AF">
                  <a:gamma/>
                  <a:shade val="46275"/>
                  <a:invGamma/>
                </a:srgbClr>
              </a:gs>
              <a:gs pos="100000">
                <a:srgbClr val="3B01AF"/>
              </a:gs>
            </a:gsLst>
            <a:lin ang="5400000" scaled="1"/>
          </a:gradFill>
          <a:ln w="19050">
            <a:solidFill>
              <a:srgbClr val="99FFCC"/>
            </a:solidFill>
            <a:miter lim="800000"/>
            <a:headEnd/>
            <a:tailEnd/>
          </a:ln>
          <a:effectLst>
            <a:outerShdw dist="91581" dir="3378596" algn="ctr" rotWithShape="0">
              <a:srgbClr val="000066"/>
            </a:outerShdw>
          </a:effectLst>
        </p:spPr>
        <p:txBody>
          <a:bodyPr wrap="none" anchor="ctr"/>
          <a:lstStyle/>
          <a:p>
            <a:pPr algn="ctr" eaLnBrk="0" fontAlgn="base" hangingPunct="0">
              <a:spcBef>
                <a:spcPct val="0"/>
              </a:spcBef>
              <a:spcAft>
                <a:spcPct val="0"/>
              </a:spcAft>
            </a:pPr>
            <a:r>
              <a:rPr lang="en-US" sz="1600" b="1" dirty="0" smtClean="0">
                <a:solidFill>
                  <a:srgbClr val="FFFFFF"/>
                </a:solidFill>
                <a:effectLst>
                  <a:outerShdw blurRad="38100" dist="38100" dir="2700000" algn="tl">
                    <a:srgbClr val="000000"/>
                  </a:outerShdw>
                </a:effectLst>
                <a:latin typeface="Verdana" pitchFamily="34" charset="0"/>
              </a:rPr>
              <a:t>Hyperglycemia</a:t>
            </a:r>
          </a:p>
        </p:txBody>
      </p:sp>
      <p:sp>
        <p:nvSpPr>
          <p:cNvPr id="31756" name="Rectangle 12"/>
          <p:cNvSpPr>
            <a:spLocks noChangeArrowheads="1"/>
          </p:cNvSpPr>
          <p:nvPr/>
        </p:nvSpPr>
        <p:spPr bwMode="blackWhite">
          <a:xfrm>
            <a:off x="2051720" y="3861048"/>
            <a:ext cx="2288034" cy="758825"/>
          </a:xfrm>
          <a:prstGeom prst="rect">
            <a:avLst/>
          </a:prstGeom>
          <a:gradFill rotWithShape="1">
            <a:gsLst>
              <a:gs pos="0">
                <a:srgbClr val="3B01AF">
                  <a:gamma/>
                  <a:shade val="46275"/>
                  <a:invGamma/>
                </a:srgbClr>
              </a:gs>
              <a:gs pos="100000">
                <a:srgbClr val="3B01AF"/>
              </a:gs>
            </a:gsLst>
            <a:lin ang="5400000" scaled="1"/>
          </a:gradFill>
          <a:ln w="19050">
            <a:solidFill>
              <a:srgbClr val="99FFCC"/>
            </a:solidFill>
            <a:miter lim="800000"/>
            <a:headEnd/>
            <a:tailEnd/>
          </a:ln>
          <a:effectLst>
            <a:outerShdw dist="91581" dir="3378596" algn="ctr" rotWithShape="0">
              <a:srgbClr val="000066"/>
            </a:outerShdw>
          </a:effectLst>
        </p:spPr>
        <p:txBody>
          <a:bodyPr wrap="none" anchor="ctr"/>
          <a:lstStyle/>
          <a:p>
            <a:pPr algn="ctr" eaLnBrk="0" fontAlgn="base" hangingPunct="0">
              <a:spcBef>
                <a:spcPct val="0"/>
              </a:spcBef>
              <a:spcAft>
                <a:spcPct val="0"/>
              </a:spcAft>
            </a:pPr>
            <a:r>
              <a:rPr lang="en-US" b="1" dirty="0" smtClean="0">
                <a:solidFill>
                  <a:srgbClr val="FFFFFF"/>
                </a:solidFill>
                <a:effectLst>
                  <a:outerShdw blurRad="38100" dist="38100" dir="2700000" algn="tl">
                    <a:srgbClr val="000000"/>
                  </a:outerShdw>
                </a:effectLst>
                <a:latin typeface="Verdana" pitchFamily="34" charset="0"/>
              </a:rPr>
              <a:t>Visceral  Obesity</a:t>
            </a:r>
          </a:p>
        </p:txBody>
      </p:sp>
      <p:sp>
        <p:nvSpPr>
          <p:cNvPr id="31757" name="Rectangle 13"/>
          <p:cNvSpPr>
            <a:spLocks noChangeArrowheads="1"/>
          </p:cNvSpPr>
          <p:nvPr/>
        </p:nvSpPr>
        <p:spPr bwMode="blackWhite">
          <a:xfrm>
            <a:off x="4572000" y="3789040"/>
            <a:ext cx="895350" cy="758825"/>
          </a:xfrm>
          <a:prstGeom prst="rect">
            <a:avLst/>
          </a:prstGeom>
          <a:gradFill rotWithShape="1">
            <a:gsLst>
              <a:gs pos="0">
                <a:srgbClr val="3B01AF">
                  <a:gamma/>
                  <a:shade val="46275"/>
                  <a:invGamma/>
                </a:srgbClr>
              </a:gs>
              <a:gs pos="100000">
                <a:srgbClr val="3B01AF"/>
              </a:gs>
            </a:gsLst>
            <a:lin ang="5400000" scaled="1"/>
          </a:gradFill>
          <a:ln w="19050">
            <a:solidFill>
              <a:srgbClr val="99FFCC"/>
            </a:solidFill>
            <a:miter lim="800000"/>
            <a:headEnd/>
            <a:tailEnd/>
          </a:ln>
          <a:effectLst>
            <a:outerShdw dist="91581" dir="3378596" algn="ctr" rotWithShape="0">
              <a:srgbClr val="000066"/>
            </a:outerShdw>
          </a:effectLst>
        </p:spPr>
        <p:txBody>
          <a:bodyPr wrap="none" anchor="ctr"/>
          <a:lstStyle/>
          <a:p>
            <a:pPr algn="ctr" eaLnBrk="0" fontAlgn="base" hangingPunct="0">
              <a:spcBef>
                <a:spcPct val="0"/>
              </a:spcBef>
              <a:spcAft>
                <a:spcPct val="0"/>
              </a:spcAft>
            </a:pPr>
            <a:r>
              <a:rPr lang="en-US" b="1" dirty="0" smtClean="0">
                <a:solidFill>
                  <a:srgbClr val="FFFFFF"/>
                </a:solidFill>
                <a:effectLst>
                  <a:outerShdw blurRad="38100" dist="38100" dir="2700000" algn="tl">
                    <a:srgbClr val="000000"/>
                  </a:outerShdw>
                </a:effectLst>
                <a:latin typeface="Verdana" pitchFamily="34" charset="0"/>
                <a:sym typeface="Wingdings" pitchFamily="2" charset="2"/>
              </a:rPr>
              <a:t> TG</a:t>
            </a:r>
          </a:p>
        </p:txBody>
      </p:sp>
      <p:sp>
        <p:nvSpPr>
          <p:cNvPr id="31758" name="Rectangle 14"/>
          <p:cNvSpPr>
            <a:spLocks noChangeArrowheads="1"/>
          </p:cNvSpPr>
          <p:nvPr/>
        </p:nvSpPr>
        <p:spPr bwMode="blackWhite">
          <a:xfrm>
            <a:off x="5580112" y="3789040"/>
            <a:ext cx="1244600" cy="758825"/>
          </a:xfrm>
          <a:prstGeom prst="rect">
            <a:avLst/>
          </a:prstGeom>
          <a:gradFill rotWithShape="1">
            <a:gsLst>
              <a:gs pos="0">
                <a:srgbClr val="3B01AF">
                  <a:gamma/>
                  <a:shade val="46275"/>
                  <a:invGamma/>
                </a:srgbClr>
              </a:gs>
              <a:gs pos="100000">
                <a:srgbClr val="3B01AF"/>
              </a:gs>
            </a:gsLst>
            <a:lin ang="5400000" scaled="1"/>
          </a:gradFill>
          <a:ln w="19050">
            <a:solidFill>
              <a:schemeClr val="tx1"/>
            </a:solidFill>
            <a:miter lim="800000"/>
            <a:headEnd/>
            <a:tailEnd/>
          </a:ln>
          <a:effectLst>
            <a:outerShdw dist="91581" dir="3378596" algn="ctr" rotWithShape="0">
              <a:srgbClr val="000066"/>
            </a:outerShdw>
          </a:effectLst>
        </p:spPr>
        <p:txBody>
          <a:bodyPr wrap="none" anchor="ctr"/>
          <a:lstStyle/>
          <a:p>
            <a:pPr algn="ctr" eaLnBrk="0" fontAlgn="base" hangingPunct="0">
              <a:spcBef>
                <a:spcPct val="0"/>
              </a:spcBef>
              <a:spcAft>
                <a:spcPct val="0"/>
              </a:spcAft>
            </a:pPr>
            <a:r>
              <a:rPr lang="en-US" b="1" dirty="0" smtClean="0">
                <a:solidFill>
                  <a:srgbClr val="FFFFFF"/>
                </a:solidFill>
                <a:latin typeface="Verdana" pitchFamily="34" charset="0"/>
                <a:sym typeface="Wingdings" pitchFamily="2" charset="2"/>
              </a:rPr>
              <a:t> HDL-C</a:t>
            </a:r>
          </a:p>
        </p:txBody>
      </p:sp>
      <p:sp>
        <p:nvSpPr>
          <p:cNvPr id="31759" name="Rectangle 15"/>
          <p:cNvSpPr>
            <a:spLocks noChangeArrowheads="1"/>
          </p:cNvSpPr>
          <p:nvPr/>
        </p:nvSpPr>
        <p:spPr bwMode="blackWhite">
          <a:xfrm>
            <a:off x="6981825" y="3808413"/>
            <a:ext cx="2162175" cy="758825"/>
          </a:xfrm>
          <a:prstGeom prst="rect">
            <a:avLst/>
          </a:prstGeom>
          <a:gradFill rotWithShape="1">
            <a:gsLst>
              <a:gs pos="0">
                <a:srgbClr val="3B01AF">
                  <a:gamma/>
                  <a:shade val="46275"/>
                  <a:invGamma/>
                </a:srgbClr>
              </a:gs>
              <a:gs pos="100000">
                <a:srgbClr val="3B01AF"/>
              </a:gs>
            </a:gsLst>
            <a:lin ang="5400000" scaled="1"/>
          </a:gradFill>
          <a:ln w="19050">
            <a:solidFill>
              <a:srgbClr val="99FFCC"/>
            </a:solidFill>
            <a:miter lim="800000"/>
            <a:headEnd/>
            <a:tailEnd/>
          </a:ln>
          <a:effectLst>
            <a:outerShdw dist="91581" dir="3378596" algn="ctr" rotWithShape="0">
              <a:srgbClr val="000066"/>
            </a:outerShdw>
          </a:effectLst>
        </p:spPr>
        <p:txBody>
          <a:bodyPr wrap="none" anchor="ctr"/>
          <a:lstStyle/>
          <a:p>
            <a:pPr algn="ctr" eaLnBrk="0" fontAlgn="base" hangingPunct="0">
              <a:spcBef>
                <a:spcPct val="0"/>
              </a:spcBef>
              <a:spcAft>
                <a:spcPct val="0"/>
              </a:spcAft>
            </a:pPr>
            <a:r>
              <a:rPr lang="en-US" b="1" dirty="0" smtClean="0">
                <a:solidFill>
                  <a:srgbClr val="FFFFFF"/>
                </a:solidFill>
                <a:latin typeface="Verdana" pitchFamily="34" charset="0"/>
              </a:rPr>
              <a:t>Hypertension</a:t>
            </a:r>
          </a:p>
        </p:txBody>
      </p:sp>
      <p:sp>
        <p:nvSpPr>
          <p:cNvPr id="31760" name="Text Box 16"/>
          <p:cNvSpPr txBox="1">
            <a:spLocks noChangeArrowheads="1"/>
          </p:cNvSpPr>
          <p:nvPr/>
        </p:nvSpPr>
        <p:spPr bwMode="auto">
          <a:xfrm>
            <a:off x="2771775" y="1652588"/>
            <a:ext cx="3549650" cy="457200"/>
          </a:xfrm>
          <a:prstGeom prst="rect">
            <a:avLst/>
          </a:prstGeom>
          <a:noFill/>
          <a:ln w="9525">
            <a:noFill/>
            <a:miter lim="800000"/>
            <a:headEnd/>
            <a:tailEnd/>
          </a:ln>
          <a:effectLst/>
        </p:spPr>
        <p:txBody>
          <a:bodyPr>
            <a:spAutoFit/>
          </a:bodyPr>
          <a:lstStyle/>
          <a:p>
            <a:pPr algn="ctr" eaLnBrk="0" fontAlgn="base" hangingPunct="0">
              <a:spcBef>
                <a:spcPct val="60000"/>
              </a:spcBef>
              <a:spcAft>
                <a:spcPct val="0"/>
              </a:spcAft>
            </a:pPr>
            <a:r>
              <a:rPr lang="en-US" sz="2400" b="1" smtClean="0">
                <a:solidFill>
                  <a:srgbClr val="000000"/>
                </a:solidFill>
                <a:effectLst>
                  <a:outerShdw blurRad="38100" dist="38100" dir="2700000" algn="tl">
                    <a:srgbClr val="C0C0C0"/>
                  </a:outerShdw>
                </a:effectLst>
                <a:latin typeface="Verdana" pitchFamily="34" charset="0"/>
              </a:rPr>
              <a:t>1988: Syndrome X</a:t>
            </a:r>
            <a:endParaRPr lang="en-US" sz="2400" i="1" smtClean="0">
              <a:solidFill>
                <a:srgbClr val="000000"/>
              </a:solidFill>
              <a:effectLst>
                <a:outerShdw blurRad="38100" dist="38100" dir="2700000" algn="tl">
                  <a:srgbClr val="C0C0C0"/>
                </a:outerShdw>
              </a:effectLst>
              <a:latin typeface="Verdana" pitchFamily="34" charset="0"/>
            </a:endParaRPr>
          </a:p>
        </p:txBody>
      </p:sp>
      <p:sp>
        <p:nvSpPr>
          <p:cNvPr id="31761" name="Line 17"/>
          <p:cNvSpPr>
            <a:spLocks noChangeShapeType="1"/>
          </p:cNvSpPr>
          <p:nvPr/>
        </p:nvSpPr>
        <p:spPr bwMode="auto">
          <a:xfrm>
            <a:off x="4541838" y="4870450"/>
            <a:ext cx="0" cy="446088"/>
          </a:xfrm>
          <a:prstGeom prst="line">
            <a:avLst/>
          </a:prstGeom>
          <a:noFill/>
          <a:ln w="28575">
            <a:solidFill>
              <a:schemeClr val="tx1"/>
            </a:solidFill>
            <a:round/>
            <a:headEnd/>
            <a:tailEnd type="stealth" w="lg" len="lg"/>
          </a:ln>
          <a:effectLst/>
        </p:spPr>
        <p:txBody>
          <a:bodyPr/>
          <a:lstStyle/>
          <a:p>
            <a:pPr fontAlgn="base">
              <a:spcBef>
                <a:spcPct val="0"/>
              </a:spcBef>
              <a:spcAft>
                <a:spcPct val="0"/>
              </a:spcAft>
            </a:pPr>
            <a:endParaRPr lang="en-US" smtClean="0">
              <a:solidFill>
                <a:srgbClr val="000000"/>
              </a:solidFill>
            </a:endParaRPr>
          </a:p>
        </p:txBody>
      </p:sp>
      <p:sp>
        <p:nvSpPr>
          <p:cNvPr id="31762" name="Rectangle 18"/>
          <p:cNvSpPr>
            <a:spLocks noChangeArrowheads="1"/>
          </p:cNvSpPr>
          <p:nvPr/>
        </p:nvSpPr>
        <p:spPr bwMode="blackWhite">
          <a:xfrm>
            <a:off x="0" y="5330825"/>
            <a:ext cx="9144000" cy="476250"/>
          </a:xfrm>
          <a:prstGeom prst="rect">
            <a:avLst/>
          </a:prstGeom>
          <a:gradFill rotWithShape="1">
            <a:gsLst>
              <a:gs pos="0">
                <a:srgbClr val="3B01AF">
                  <a:gamma/>
                  <a:shade val="46275"/>
                  <a:invGamma/>
                </a:srgbClr>
              </a:gs>
              <a:gs pos="100000">
                <a:srgbClr val="3B01AF"/>
              </a:gs>
            </a:gsLst>
            <a:lin ang="5400000" scaled="1"/>
          </a:gradFill>
          <a:ln w="19050">
            <a:solidFill>
              <a:srgbClr val="FF0000"/>
            </a:solidFill>
            <a:miter lim="800000"/>
            <a:headEnd/>
            <a:tailEnd/>
          </a:ln>
          <a:effectLst>
            <a:outerShdw dist="91581" dir="3378596" algn="ctr" rotWithShape="0">
              <a:srgbClr val="000066"/>
            </a:outerShdw>
          </a:effectLst>
        </p:spPr>
        <p:txBody>
          <a:bodyPr wrap="none" anchor="ctr"/>
          <a:lstStyle/>
          <a:p>
            <a:pPr algn="ctr" eaLnBrk="0" fontAlgn="base" hangingPunct="0">
              <a:lnSpc>
                <a:spcPct val="85000"/>
              </a:lnSpc>
              <a:spcBef>
                <a:spcPct val="0"/>
              </a:spcBef>
              <a:spcAft>
                <a:spcPct val="0"/>
              </a:spcAft>
            </a:pPr>
            <a:r>
              <a:rPr lang="en-US" sz="2400" b="1" dirty="0" smtClean="0">
                <a:solidFill>
                  <a:srgbClr val="FFFFFF"/>
                </a:solidFill>
                <a:effectLst>
                  <a:outerShdw blurRad="38100" dist="38100" dir="2700000" algn="tl">
                    <a:srgbClr val="000000"/>
                  </a:outerShdw>
                </a:effectLst>
                <a:latin typeface="Verdana" pitchFamily="34" charset="0"/>
              </a:rPr>
              <a:t>Coronary Heart Disease , Type 2 Diabetes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8498" name="Picture 2" descr="Things to come-Economist"/>
          <p:cNvPicPr>
            <a:picLocks noChangeAspect="1" noChangeArrowheads="1"/>
          </p:cNvPicPr>
          <p:nvPr/>
        </p:nvPicPr>
        <p:blipFill>
          <a:blip r:embed="rId3" cstate="print"/>
          <a:srcRect/>
          <a:stretch>
            <a:fillRect/>
          </a:stretch>
        </p:blipFill>
        <p:spPr bwMode="auto">
          <a:xfrm>
            <a:off x="730250" y="447675"/>
            <a:ext cx="7669213" cy="5627688"/>
          </a:xfrm>
          <a:prstGeom prst="rect">
            <a:avLst/>
          </a:prstGeom>
          <a:noFill/>
          <a:ln w="28575">
            <a:solidFill>
              <a:srgbClr val="5F5F5F"/>
            </a:solidFill>
            <a:miter lim="800000"/>
            <a:headEnd/>
            <a:tailEnd/>
          </a:ln>
          <a:effectLst>
            <a:outerShdw dist="63500" dir="19387806" algn="ctr" rotWithShape="0">
              <a:srgbClr val="808080"/>
            </a:outerShdw>
          </a:effectLst>
        </p:spPr>
      </p:pic>
      <p:sp>
        <p:nvSpPr>
          <p:cNvPr id="1258499" name="Text Box 3"/>
          <p:cNvSpPr txBox="1">
            <a:spLocks noChangeArrowheads="1"/>
          </p:cNvSpPr>
          <p:nvPr/>
        </p:nvSpPr>
        <p:spPr bwMode="auto">
          <a:xfrm>
            <a:off x="715963" y="6186488"/>
            <a:ext cx="4849812" cy="349250"/>
          </a:xfrm>
          <a:prstGeom prst="rect">
            <a:avLst/>
          </a:prstGeom>
          <a:solidFill>
            <a:schemeClr val="tx1"/>
          </a:solidFill>
          <a:ln w="12700">
            <a:solidFill>
              <a:srgbClr val="01018B"/>
            </a:solidFill>
            <a:miter lim="800000"/>
            <a:headEnd type="none" w="sm" len="sm"/>
            <a:tailEnd type="none" w="sm" len="sm"/>
          </a:ln>
          <a:effectLst/>
        </p:spPr>
        <p:txBody>
          <a:bodyPr wrap="none" lIns="90000" tIns="46800" rIns="90000" bIns="46800">
            <a:spAutoFit/>
          </a:bodyPr>
          <a:lstStyle/>
          <a:p>
            <a:pPr defTabSz="762000" eaLnBrk="0" fontAlgn="base" hangingPunct="0">
              <a:spcBef>
                <a:spcPct val="0"/>
              </a:spcBef>
              <a:spcAft>
                <a:spcPct val="0"/>
              </a:spcAft>
            </a:pPr>
            <a:r>
              <a:rPr lang="en-GB" sz="1600" b="1" i="1" smtClean="0">
                <a:solidFill>
                  <a:srgbClr val="006666"/>
                </a:solidFill>
              </a:rPr>
              <a:t>The cover of "The Economist", Dec. 13-19, 2003.</a:t>
            </a: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xfrm>
            <a:off x="506413" y="350838"/>
            <a:ext cx="8112125" cy="895350"/>
          </a:xfrm>
          <a:noFill/>
          <a:ln/>
        </p:spPr>
        <p:txBody>
          <a:bodyPr/>
          <a:lstStyle/>
          <a:p>
            <a:r>
              <a:rPr lang="en-US" sz="3000"/>
              <a:t>Metabolic Syndrome: Operational Definition</a:t>
            </a:r>
          </a:p>
        </p:txBody>
      </p:sp>
      <p:sp>
        <p:nvSpPr>
          <p:cNvPr id="962563" name="Rectangle 3"/>
          <p:cNvSpPr>
            <a:spLocks noGrp="1" noChangeArrowheads="1"/>
          </p:cNvSpPr>
          <p:nvPr>
            <p:ph type="body" idx="1"/>
          </p:nvPr>
        </p:nvSpPr>
        <p:spPr>
          <a:xfrm>
            <a:off x="506413" y="1789113"/>
            <a:ext cx="8204200" cy="4591050"/>
          </a:xfrm>
          <a:noFill/>
          <a:ln/>
        </p:spPr>
        <p:txBody>
          <a:bodyPr/>
          <a:lstStyle/>
          <a:p>
            <a:pPr>
              <a:spcBef>
                <a:spcPct val="30000"/>
              </a:spcBef>
            </a:pPr>
            <a:r>
              <a:rPr lang="en-US" sz="2600" dirty="0"/>
              <a:t>Supposed to be useful for healthcare providers</a:t>
            </a:r>
          </a:p>
          <a:p>
            <a:pPr>
              <a:spcBef>
                <a:spcPct val="30000"/>
              </a:spcBef>
            </a:pPr>
            <a:r>
              <a:rPr lang="en-US" sz="2600" dirty="0"/>
              <a:t>Many definitions</a:t>
            </a:r>
          </a:p>
          <a:p>
            <a:pPr lvl="1">
              <a:spcBef>
                <a:spcPct val="30000"/>
              </a:spcBef>
            </a:pPr>
            <a:r>
              <a:rPr lang="en-US" sz="2600" dirty="0">
                <a:sym typeface="Wingdings" pitchFamily="2" charset="2"/>
              </a:rPr>
              <a:t>WHO (1998/1999)</a:t>
            </a:r>
          </a:p>
          <a:p>
            <a:pPr lvl="1">
              <a:spcBef>
                <a:spcPct val="30000"/>
              </a:spcBef>
            </a:pPr>
            <a:r>
              <a:rPr lang="en-US" sz="2600" dirty="0">
                <a:sym typeface="Wingdings" pitchFamily="2" charset="2"/>
              </a:rPr>
              <a:t>NCEP (2001)</a:t>
            </a:r>
          </a:p>
          <a:p>
            <a:pPr lvl="1">
              <a:spcBef>
                <a:spcPct val="30000"/>
              </a:spcBef>
            </a:pPr>
            <a:r>
              <a:rPr lang="en-US" sz="2600" dirty="0">
                <a:sym typeface="Wingdings" pitchFamily="2" charset="2"/>
              </a:rPr>
              <a:t>AACE (2002)</a:t>
            </a:r>
          </a:p>
          <a:p>
            <a:pPr lvl="1">
              <a:spcBef>
                <a:spcPct val="30000"/>
              </a:spcBef>
            </a:pPr>
            <a:r>
              <a:rPr lang="en-US" sz="2600" dirty="0">
                <a:sym typeface="Wingdings" pitchFamily="2" charset="2"/>
              </a:rPr>
              <a:t>IDF (2005)</a:t>
            </a:r>
          </a:p>
          <a:p>
            <a:pPr lvl="1">
              <a:spcBef>
                <a:spcPct val="30000"/>
              </a:spcBef>
            </a:pPr>
            <a:r>
              <a:rPr lang="en-US" sz="2600" dirty="0">
                <a:sym typeface="Wingdings" pitchFamily="2" charset="2"/>
              </a:rPr>
              <a:t>AHA/NHLBI (2005)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685832"/>
          </a:xfrm>
        </p:spPr>
        <p:txBody>
          <a:bodyPr/>
          <a:lstStyle/>
          <a:p>
            <a:r>
              <a:rPr lang="en-US" dirty="0" smtClean="0"/>
              <a:t>IDF definition</a:t>
            </a:r>
            <a:endParaRPr lang="en-US" dirty="0"/>
          </a:p>
        </p:txBody>
      </p:sp>
      <p:sp>
        <p:nvSpPr>
          <p:cNvPr id="5" name="Content Placeholder 4"/>
          <p:cNvSpPr>
            <a:spLocks noGrp="1"/>
          </p:cNvSpPr>
          <p:nvPr>
            <p:ph idx="1"/>
          </p:nvPr>
        </p:nvSpPr>
        <p:spPr>
          <a:xfrm>
            <a:off x="457200" y="836712"/>
            <a:ext cx="8229600" cy="6021288"/>
          </a:xfrm>
        </p:spPr>
        <p:txBody>
          <a:bodyPr>
            <a:normAutofit fontScale="47500" lnSpcReduction="20000"/>
          </a:bodyPr>
          <a:lstStyle/>
          <a:p>
            <a:r>
              <a:rPr lang="en-US" sz="5100" b="1" dirty="0" smtClean="0"/>
              <a:t>Triglycerides ≥ 150 mg/dL (1.7 mmol/L) </a:t>
            </a:r>
          </a:p>
          <a:p>
            <a:pPr>
              <a:buNone/>
            </a:pPr>
            <a:r>
              <a:rPr lang="en-US" sz="3800" b="1" dirty="0" smtClean="0"/>
              <a:t>      or specific treatment for this lipid abnormality </a:t>
            </a:r>
          </a:p>
          <a:p>
            <a:endParaRPr lang="en-US" sz="3800" b="1" dirty="0" smtClean="0"/>
          </a:p>
          <a:p>
            <a:r>
              <a:rPr lang="en-US" sz="5100" b="1" dirty="0" smtClean="0"/>
              <a:t>HDL cholesterol &lt; 40 mg/dL (1.03 mmol/L) in males</a:t>
            </a:r>
          </a:p>
          <a:p>
            <a:pPr>
              <a:buNone/>
            </a:pPr>
            <a:r>
              <a:rPr lang="en-US" sz="5100" b="1" dirty="0" smtClean="0"/>
              <a:t>     &lt; 50 mg/dL (1.29 mmol/L) in females </a:t>
            </a:r>
          </a:p>
          <a:p>
            <a:pPr>
              <a:buNone/>
            </a:pPr>
            <a:r>
              <a:rPr lang="en-US" sz="5100" b="1" dirty="0" smtClean="0"/>
              <a:t>     </a:t>
            </a:r>
            <a:r>
              <a:rPr lang="en-US" sz="3800" b="1" dirty="0" smtClean="0"/>
              <a:t>or specific treatment for this lipid abnormality</a:t>
            </a:r>
          </a:p>
          <a:p>
            <a:endParaRPr lang="en-US" sz="3800" b="1" dirty="0" smtClean="0"/>
          </a:p>
          <a:p>
            <a:r>
              <a:rPr lang="en-US" sz="5100" b="1" dirty="0" smtClean="0"/>
              <a:t>Systolic BP ≥ 130 or diastolic BP ≥ 85 mm Hg </a:t>
            </a:r>
          </a:p>
          <a:p>
            <a:pPr>
              <a:buNone/>
            </a:pPr>
            <a:r>
              <a:rPr lang="en-US" sz="3800" b="1" dirty="0" smtClean="0"/>
              <a:t>     or treatment of previously diagnosed hypertension</a:t>
            </a:r>
          </a:p>
          <a:p>
            <a:endParaRPr lang="en-US" sz="3800" b="1" dirty="0" smtClean="0"/>
          </a:p>
          <a:p>
            <a:r>
              <a:rPr lang="en-US" sz="5100" b="1" dirty="0" smtClean="0"/>
              <a:t>Fasting plasma glucose (FPG) ≥ 100 mg/dL  </a:t>
            </a:r>
          </a:p>
          <a:p>
            <a:pPr>
              <a:buNone/>
            </a:pPr>
            <a:r>
              <a:rPr lang="en-US" sz="3800" b="1" dirty="0" smtClean="0"/>
              <a:t>      or previously diagnosed type 2 diabetes</a:t>
            </a:r>
          </a:p>
          <a:p>
            <a:pPr>
              <a:buNone/>
            </a:pPr>
            <a:r>
              <a:rPr lang="en-US" sz="3800" b="1" dirty="0" smtClean="0"/>
              <a:t>   </a:t>
            </a:r>
          </a:p>
          <a:p>
            <a:pPr>
              <a:buNone/>
            </a:pPr>
            <a:r>
              <a:rPr lang="en-US" sz="3800" b="1" dirty="0" smtClean="0"/>
              <a:t>     If PG is above 100 mg/dL, OGTT is strongly recommended but is not necessary to define presence of the syndrome</a:t>
            </a:r>
          </a:p>
          <a:p>
            <a:pPr>
              <a:buNone/>
            </a:pPr>
            <a:r>
              <a:rPr lang="en-US" sz="3800" b="1" i="1" dirty="0" smtClean="0"/>
              <a:t> </a:t>
            </a:r>
          </a:p>
          <a:p>
            <a:r>
              <a:rPr lang="en-US" sz="5100" b="1" i="1" dirty="0" smtClean="0"/>
              <a:t>If BMI is &gt;30 kg/m², </a:t>
            </a:r>
            <a:r>
              <a:rPr lang="en-US" sz="3800" b="1" i="1" dirty="0" smtClean="0"/>
              <a:t>central obesity can be assumed and waist circumference does not need to be measured.</a:t>
            </a:r>
            <a:endParaRPr lang="en-US" sz="3800" b="1" dirty="0" smtClean="0"/>
          </a:p>
          <a:p>
            <a:endParaRPr lang="en-US" b="1"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3" name="Text Box 3"/>
          <p:cNvSpPr txBox="1">
            <a:spLocks noChangeArrowheads="1"/>
          </p:cNvSpPr>
          <p:nvPr/>
        </p:nvSpPr>
        <p:spPr bwMode="auto">
          <a:xfrm>
            <a:off x="488950" y="5802313"/>
            <a:ext cx="8104188" cy="581025"/>
          </a:xfrm>
          <a:prstGeom prst="rect">
            <a:avLst/>
          </a:prstGeom>
          <a:noFill/>
          <a:ln w="9525">
            <a:noFill/>
            <a:miter lim="800000"/>
            <a:headEnd/>
            <a:tailEnd/>
          </a:ln>
          <a:effectLst/>
        </p:spPr>
        <p:txBody>
          <a:bodyPr lIns="0" anchor="b">
            <a:spAutoFit/>
          </a:bodyPr>
          <a:lstStyle/>
          <a:p>
            <a:pPr algn="l"/>
            <a:r>
              <a:rPr lang="en-US" sz="1600">
                <a:latin typeface="Verdana" pitchFamily="34" charset="0"/>
              </a:rPr>
              <a:t>WHO. </a:t>
            </a:r>
            <a:r>
              <a:rPr lang="en-US" sz="1600" i="1">
                <a:latin typeface="Verdana" pitchFamily="34" charset="0"/>
              </a:rPr>
              <a:t>Definition, Diagnosis and Classification of Diabetes Mellitus and Its Complications: Report of a WHO Consultation.</a:t>
            </a:r>
            <a:r>
              <a:rPr lang="en-US" sz="1600">
                <a:latin typeface="Verdana" pitchFamily="34" charset="0"/>
              </a:rPr>
              <a:t> Geneva: WHO, 1999.</a:t>
            </a:r>
          </a:p>
        </p:txBody>
      </p:sp>
      <p:sp>
        <p:nvSpPr>
          <p:cNvPr id="896004" name="Rectangle 4"/>
          <p:cNvSpPr>
            <a:spLocks noGrp="1" noChangeArrowheads="1"/>
          </p:cNvSpPr>
          <p:nvPr>
            <p:ph type="title"/>
          </p:nvPr>
        </p:nvSpPr>
        <p:spPr>
          <a:xfrm>
            <a:off x="490538" y="333375"/>
            <a:ext cx="8164512" cy="1092200"/>
          </a:xfrm>
          <a:noFill/>
          <a:ln/>
        </p:spPr>
        <p:txBody>
          <a:bodyPr/>
          <a:lstStyle/>
          <a:p>
            <a:pPr>
              <a:lnSpc>
                <a:spcPct val="90000"/>
              </a:lnSpc>
            </a:pPr>
            <a:r>
              <a:rPr lang="en-US" sz="2900"/>
              <a:t>WHO Metabolic Syndrome Definition 1999:  </a:t>
            </a:r>
            <a:r>
              <a:rPr lang="en-US" sz="2900" i="1"/>
              <a:t>Based on Clinical Criteria</a:t>
            </a:r>
          </a:p>
        </p:txBody>
      </p:sp>
      <p:sp>
        <p:nvSpPr>
          <p:cNvPr id="896005" name="Rectangle 5"/>
          <p:cNvSpPr>
            <a:spLocks noGrp="1" noChangeArrowheads="1"/>
          </p:cNvSpPr>
          <p:nvPr>
            <p:ph type="body" idx="1"/>
          </p:nvPr>
        </p:nvSpPr>
        <p:spPr>
          <a:xfrm>
            <a:off x="251520" y="1430338"/>
            <a:ext cx="8892479" cy="4057650"/>
          </a:xfrm>
          <a:noFill/>
          <a:ln/>
        </p:spPr>
        <p:txBody>
          <a:bodyPr/>
          <a:lstStyle/>
          <a:p>
            <a:pPr>
              <a:lnSpc>
                <a:spcPct val="95000"/>
              </a:lnSpc>
            </a:pPr>
            <a:r>
              <a:rPr lang="en-US" sz="2200" dirty="0">
                <a:solidFill>
                  <a:srgbClr val="F9E697"/>
                </a:solidFill>
              </a:rPr>
              <a:t>Insulin resistance (type 2 diabetes, IFG, IGT</a:t>
            </a:r>
            <a:r>
              <a:rPr lang="en-US" sz="2200" dirty="0" smtClean="0">
                <a:solidFill>
                  <a:srgbClr val="F9E697"/>
                </a:solidFill>
              </a:rPr>
              <a:t>)</a:t>
            </a:r>
            <a:r>
              <a:rPr lang="en-US" sz="2200" b="1" dirty="0" smtClean="0">
                <a:solidFill>
                  <a:srgbClr val="F9E697"/>
                </a:solidFill>
              </a:rPr>
              <a:t>*</a:t>
            </a:r>
          </a:p>
          <a:p>
            <a:pPr>
              <a:lnSpc>
                <a:spcPct val="95000"/>
              </a:lnSpc>
              <a:buNone/>
            </a:pPr>
            <a:r>
              <a:rPr lang="en-US" sz="2200" b="1" dirty="0" smtClean="0">
                <a:solidFill>
                  <a:srgbClr val="F9E697"/>
                </a:solidFill>
              </a:rPr>
              <a:t> </a:t>
            </a:r>
            <a:r>
              <a:rPr lang="en-US" sz="2200" dirty="0" smtClean="0"/>
              <a:t>Fasting plasma glucose </a:t>
            </a:r>
            <a:r>
              <a:rPr lang="en-US" sz="2200" b="1" dirty="0" smtClean="0">
                <a:solidFill>
                  <a:srgbClr val="FFFF00"/>
                </a:solidFill>
              </a:rPr>
              <a:t>&gt; 110 mg/dL </a:t>
            </a:r>
            <a:r>
              <a:rPr lang="en-US" sz="2200" dirty="0" smtClean="0"/>
              <a:t>or post OGTT&gt; 140 mg/dL </a:t>
            </a:r>
            <a:endParaRPr lang="en-US" sz="2200" b="1" dirty="0">
              <a:solidFill>
                <a:srgbClr val="F9E697"/>
              </a:solidFill>
            </a:endParaRPr>
          </a:p>
          <a:p>
            <a:pPr>
              <a:lnSpc>
                <a:spcPct val="95000"/>
              </a:lnSpc>
            </a:pPr>
            <a:r>
              <a:rPr lang="en-US" sz="2200" dirty="0"/>
              <a:t>Plus any 2 of the following:</a:t>
            </a:r>
          </a:p>
          <a:p>
            <a:pPr lvl="1">
              <a:lnSpc>
                <a:spcPct val="95000"/>
              </a:lnSpc>
              <a:spcBef>
                <a:spcPct val="50000"/>
              </a:spcBef>
            </a:pPr>
            <a:r>
              <a:rPr lang="en-US" sz="2200" dirty="0"/>
              <a:t>Elevated BP (</a:t>
            </a:r>
            <a:r>
              <a:rPr lang="en-US" sz="2200" b="1" dirty="0">
                <a:solidFill>
                  <a:srgbClr val="FFFF00"/>
                </a:solidFill>
                <a:sym typeface="Symbol" pitchFamily="18" charset="2"/>
              </a:rPr>
              <a:t></a:t>
            </a:r>
            <a:r>
              <a:rPr lang="en-US" sz="2200" b="1" dirty="0">
                <a:solidFill>
                  <a:srgbClr val="FFFF00"/>
                </a:solidFill>
              </a:rPr>
              <a:t>140/90 </a:t>
            </a:r>
            <a:r>
              <a:rPr lang="en-US" sz="2200" dirty="0"/>
              <a:t>or drug Rx)</a:t>
            </a:r>
          </a:p>
          <a:p>
            <a:pPr lvl="1">
              <a:lnSpc>
                <a:spcPct val="95000"/>
              </a:lnSpc>
              <a:spcBef>
                <a:spcPct val="50000"/>
              </a:spcBef>
            </a:pPr>
            <a:r>
              <a:rPr lang="en-US" sz="2200" dirty="0"/>
              <a:t>Plasma TG </a:t>
            </a:r>
            <a:r>
              <a:rPr lang="en-US" sz="2200" dirty="0">
                <a:sym typeface="Symbol" pitchFamily="18" charset="2"/>
              </a:rPr>
              <a:t></a:t>
            </a:r>
            <a:r>
              <a:rPr lang="en-US" sz="2200" dirty="0"/>
              <a:t>150 mg/dL</a:t>
            </a:r>
          </a:p>
          <a:p>
            <a:pPr lvl="1">
              <a:lnSpc>
                <a:spcPct val="95000"/>
              </a:lnSpc>
              <a:spcBef>
                <a:spcPct val="50000"/>
              </a:spcBef>
            </a:pPr>
            <a:r>
              <a:rPr lang="en-US" sz="2200" dirty="0"/>
              <a:t>HDL &lt;</a:t>
            </a:r>
            <a:r>
              <a:rPr lang="en-US" sz="2200" b="1" dirty="0">
                <a:solidFill>
                  <a:srgbClr val="FFFF00"/>
                </a:solidFill>
              </a:rPr>
              <a:t>35 mg/dl (men); &lt;40 mg/dL </a:t>
            </a:r>
            <a:r>
              <a:rPr lang="en-US" sz="2200" dirty="0"/>
              <a:t>(women)</a:t>
            </a:r>
          </a:p>
          <a:p>
            <a:pPr lvl="1">
              <a:lnSpc>
                <a:spcPct val="95000"/>
              </a:lnSpc>
              <a:spcBef>
                <a:spcPct val="50000"/>
              </a:spcBef>
            </a:pPr>
            <a:r>
              <a:rPr lang="en-US" sz="2200" dirty="0"/>
              <a:t>BMI &gt;30 and/or W/H &gt;0.9 (men), &gt;0.85 (women)</a:t>
            </a:r>
          </a:p>
          <a:p>
            <a:pPr lvl="1">
              <a:lnSpc>
                <a:spcPct val="95000"/>
              </a:lnSpc>
              <a:spcBef>
                <a:spcPct val="50000"/>
              </a:spcBef>
            </a:pPr>
            <a:r>
              <a:rPr lang="en-US" sz="2200" b="1" dirty="0">
                <a:solidFill>
                  <a:srgbClr val="FFFF00"/>
                </a:solidFill>
              </a:rPr>
              <a:t>Urinary albumin &gt;20 mg/min</a:t>
            </a:r>
            <a:r>
              <a:rPr lang="en-US" sz="2200" dirty="0"/>
              <a:t>; Alb/Cr &gt;30 </a:t>
            </a:r>
            <a:r>
              <a:rPr lang="en-US" sz="2200" dirty="0" smtClean="0"/>
              <a:t>mg/g</a:t>
            </a:r>
          </a:p>
          <a:p>
            <a:pPr lvl="1">
              <a:lnSpc>
                <a:spcPct val="95000"/>
              </a:lnSpc>
              <a:spcBef>
                <a:spcPct val="50000"/>
              </a:spcBef>
            </a:pPr>
            <a:r>
              <a:rPr lang="en-US" sz="2200" dirty="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r>
              <a:rPr lang="en-US" sz="4000" dirty="0" smtClean="0"/>
              <a:t>Definition of metabolic syndrome in children and adolescents</a:t>
            </a:r>
            <a:endParaRPr lang="en-US" sz="4000" dirty="0"/>
          </a:p>
        </p:txBody>
      </p:sp>
      <p:sp>
        <p:nvSpPr>
          <p:cNvPr id="10243" name="Rectangle 3"/>
          <p:cNvSpPr>
            <a:spLocks noGrp="1" noChangeArrowheads="1"/>
          </p:cNvSpPr>
          <p:nvPr>
            <p:ph idx="1"/>
          </p:nvPr>
        </p:nvSpPr>
        <p:spPr>
          <a:xfrm>
            <a:off x="304800" y="1219200"/>
            <a:ext cx="8610600" cy="5334000"/>
          </a:xfrm>
        </p:spPr>
        <p:txBody>
          <a:bodyPr/>
          <a:lstStyle/>
          <a:p>
            <a:pPr>
              <a:buFont typeface="Wingdings" pitchFamily="2" charset="2"/>
              <a:buNone/>
            </a:pPr>
            <a:r>
              <a:rPr lang="fa-IR" sz="2800" b="1" dirty="0" smtClean="0"/>
              <a:t> </a:t>
            </a:r>
            <a:r>
              <a:rPr lang="en-US" sz="2800" b="1" dirty="0" smtClean="0"/>
              <a:t>Existence of 3 of 5 factors</a:t>
            </a:r>
            <a:endParaRPr lang="fa-IR" sz="2800" dirty="0"/>
          </a:p>
          <a:p>
            <a:pPr marL="514350" indent="-514350">
              <a:buFont typeface="+mj-lt"/>
              <a:buAutoNum type="arabicPeriod"/>
            </a:pPr>
            <a:r>
              <a:rPr lang="en-US" sz="2800" dirty="0"/>
              <a:t>BP &gt; 95%</a:t>
            </a:r>
          </a:p>
          <a:p>
            <a:pPr marL="514350" indent="-514350">
              <a:buFont typeface="+mj-lt"/>
              <a:buAutoNum type="arabicPeriod"/>
            </a:pPr>
            <a:r>
              <a:rPr lang="en-US" sz="2800" dirty="0"/>
              <a:t>HDL &lt; 5%</a:t>
            </a:r>
          </a:p>
          <a:p>
            <a:pPr marL="514350" indent="-514350">
              <a:buFont typeface="+mj-lt"/>
              <a:buAutoNum type="arabicPeriod"/>
            </a:pPr>
            <a:r>
              <a:rPr lang="en-US" sz="2800" dirty="0"/>
              <a:t>Triglyceride &gt; 95%</a:t>
            </a:r>
          </a:p>
          <a:p>
            <a:pPr marL="514350" indent="-514350">
              <a:buFont typeface="+mj-lt"/>
              <a:buAutoNum type="arabicPeriod"/>
            </a:pPr>
            <a:r>
              <a:rPr lang="en-US" sz="2800" dirty="0"/>
              <a:t>BMI z score &gt; 2 </a:t>
            </a:r>
            <a:r>
              <a:rPr lang="en-US" sz="2800" dirty="0" smtClean="0"/>
              <a:t>SDS</a:t>
            </a:r>
            <a:endParaRPr lang="en-US" sz="2800" dirty="0"/>
          </a:p>
          <a:p>
            <a:pPr marL="514350" indent="-514350">
              <a:buFont typeface="+mj-lt"/>
              <a:buAutoNum type="arabicPeriod"/>
            </a:pPr>
            <a:r>
              <a:rPr lang="en-US" sz="2800" dirty="0"/>
              <a:t>Fasting </a:t>
            </a:r>
            <a:r>
              <a:rPr lang="en-US" sz="2800" dirty="0" err="1"/>
              <a:t>glycemia</a:t>
            </a:r>
            <a:r>
              <a:rPr lang="en-US" sz="2800" dirty="0"/>
              <a:t> &gt; 110 mg/</a:t>
            </a:r>
            <a:r>
              <a:rPr lang="en-US" sz="2800" dirty="0" err="1"/>
              <a:t>dL</a:t>
            </a:r>
            <a:r>
              <a:rPr lang="en-US" sz="2800" dirty="0"/>
              <a:t>.</a:t>
            </a:r>
          </a:p>
          <a:p>
            <a:pPr>
              <a:buNone/>
            </a:pPr>
            <a:r>
              <a:rPr lang="en-US" sz="2800" dirty="0"/>
              <a:t>Impaired fasting </a:t>
            </a:r>
            <a:r>
              <a:rPr lang="en-US" sz="2800" dirty="0" err="1"/>
              <a:t>glycemia</a:t>
            </a:r>
            <a:r>
              <a:rPr lang="en-US" sz="2800" dirty="0"/>
              <a:t> (IFG)</a:t>
            </a:r>
          </a:p>
          <a:p>
            <a:pPr>
              <a:buNone/>
            </a:pPr>
            <a:r>
              <a:rPr lang="en-US" sz="2800" dirty="0"/>
              <a:t>Impaired glucose tolerance (IGT) </a:t>
            </a:r>
          </a:p>
          <a:p>
            <a:pPr>
              <a:buNone/>
            </a:pPr>
            <a:r>
              <a:rPr lang="en-US" sz="2800" dirty="0"/>
              <a:t>Impaired postprandial </a:t>
            </a:r>
            <a:r>
              <a:rPr lang="en-US" sz="2800" dirty="0" err="1"/>
              <a:t>glycemia</a:t>
            </a:r>
            <a:r>
              <a:rPr lang="en-US" sz="2800" dirty="0"/>
              <a:t> (IPPG) </a:t>
            </a:r>
          </a:p>
          <a:p>
            <a:pPr>
              <a:buFont typeface="Wingdings" pitchFamily="2" charset="2"/>
              <a:buNone/>
            </a:pPr>
            <a:r>
              <a:rPr lang="en-US" sz="2800" dirty="0"/>
              <a:t>were considered according to WHO definitions.  </a:t>
            </a:r>
          </a:p>
          <a:p>
            <a:endParaRPr lang="en-US" sz="2800" dirty="0"/>
          </a:p>
          <a:p>
            <a:endParaRPr lang="en-US" sz="2800" dirty="0"/>
          </a:p>
        </p:txBody>
      </p:sp>
      <p:pic>
        <p:nvPicPr>
          <p:cNvPr id="7" name="Picture 6" descr="Recovered_JPEG Digital Camera_1495.jpg"/>
          <p:cNvPicPr>
            <a:picLocks noChangeAspect="1"/>
          </p:cNvPicPr>
          <p:nvPr/>
        </p:nvPicPr>
        <p:blipFill>
          <a:blip r:embed="rId2" cstate="print">
            <a:lum bright="20000"/>
          </a:blip>
          <a:srcRect l="21535" t="17460" r="16252" b="1588"/>
          <a:stretch>
            <a:fillRect/>
          </a:stretch>
        </p:blipFill>
        <p:spPr>
          <a:xfrm>
            <a:off x="6012160" y="1268760"/>
            <a:ext cx="2736304" cy="2683683"/>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0" y="404664"/>
            <a:ext cx="9144000" cy="1296144"/>
          </a:xfrm>
        </p:spPr>
        <p:txBody>
          <a:bodyPr/>
          <a:lstStyle/>
          <a:p>
            <a:pPr lvl="2"/>
            <a:r>
              <a:rPr lang="en-US" sz="3200" dirty="0" smtClean="0"/>
              <a:t/>
            </a:r>
            <a:br>
              <a:rPr lang="en-US" sz="3200" dirty="0" smtClean="0"/>
            </a:br>
            <a:r>
              <a:rPr lang="en-US" sz="3200" dirty="0" smtClean="0"/>
              <a:t/>
            </a:r>
            <a:br>
              <a:rPr lang="en-US" sz="3200" dirty="0" smtClean="0"/>
            </a:br>
            <a:r>
              <a:rPr lang="en-US" sz="3200" dirty="0" smtClean="0"/>
              <a:t>The prevalence of metabolic syndrome in children and adolescents in different weight groups</a:t>
            </a:r>
            <a:r>
              <a:rPr lang="en-US" dirty="0" smtClean="0"/>
              <a:t/>
            </a:r>
            <a:br>
              <a:rPr lang="en-US" dirty="0" smtClean="0"/>
            </a:br>
            <a:endParaRPr lang="en-US" dirty="0"/>
          </a:p>
        </p:txBody>
      </p:sp>
      <p:sp>
        <p:nvSpPr>
          <p:cNvPr id="20483" name="Rectangle 3"/>
          <p:cNvSpPr>
            <a:spLocks noGrp="1" noChangeArrowheads="1"/>
          </p:cNvSpPr>
          <p:nvPr>
            <p:ph type="body" idx="1"/>
          </p:nvPr>
        </p:nvSpPr>
        <p:spPr>
          <a:xfrm>
            <a:off x="395536" y="1988840"/>
            <a:ext cx="8496944" cy="3993307"/>
          </a:xfrm>
        </p:spPr>
        <p:txBody>
          <a:bodyPr/>
          <a:lstStyle/>
          <a:p>
            <a:pPr>
              <a:buNone/>
            </a:pPr>
            <a:r>
              <a:rPr lang="en-US" sz="4400" dirty="0" smtClean="0"/>
              <a:t>Study subjects: 153 </a:t>
            </a:r>
          </a:p>
          <a:p>
            <a:pPr>
              <a:buNone/>
            </a:pPr>
            <a:r>
              <a:rPr lang="en-US" sz="4400" dirty="0" smtClean="0"/>
              <a:t>	60 males, 93 females</a:t>
            </a:r>
          </a:p>
          <a:p>
            <a:pPr>
              <a:buNone/>
            </a:pPr>
            <a:r>
              <a:rPr lang="en-US" sz="4400" dirty="0" smtClean="0"/>
              <a:t> Age: 4 – 18 yr (11.2 ± 3)</a:t>
            </a:r>
          </a:p>
          <a:p>
            <a:pPr>
              <a:buNone/>
            </a:pPr>
            <a:r>
              <a:rPr lang="en-US" sz="4400" dirty="0" smtClean="0"/>
              <a:t>All the elements of MS were evaluated</a:t>
            </a:r>
            <a:endParaRPr lang="en-US" sz="4400" dirty="0"/>
          </a:p>
        </p:txBody>
      </p:sp>
      <p:sp>
        <p:nvSpPr>
          <p:cNvPr id="258049" name="Rectangle 1"/>
          <p:cNvSpPr>
            <a:spLocks noChangeArrowheads="1"/>
          </p:cNvSpPr>
          <p:nvPr/>
        </p:nvSpPr>
        <p:spPr bwMode="auto">
          <a:xfrm>
            <a:off x="3563888" y="6175757"/>
            <a:ext cx="482453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tab pos="679450"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Hormone Research 2006; 65(4):83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838200" y="1082675"/>
            <a:ext cx="7248525" cy="5775325"/>
          </a:xfrm>
          <a:prstGeom prst="rect">
            <a:avLst/>
          </a:prstGeom>
          <a:noFill/>
          <a:ln w="9525">
            <a:noFill/>
            <a:miter lim="800000"/>
            <a:headEnd/>
            <a:tailEnd/>
          </a:ln>
          <a:effectLst/>
        </p:spPr>
      </p:pic>
      <p:sp>
        <p:nvSpPr>
          <p:cNvPr id="2053" name="Text Box 5"/>
          <p:cNvSpPr txBox="1">
            <a:spLocks noChangeArrowheads="1"/>
          </p:cNvSpPr>
          <p:nvPr/>
        </p:nvSpPr>
        <p:spPr bwMode="auto">
          <a:xfrm>
            <a:off x="179512" y="228600"/>
            <a:ext cx="8496944" cy="46166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n-US" sz="2400" b="1" dirty="0" smtClean="0">
                <a:solidFill>
                  <a:srgbClr val="000000"/>
                </a:solidFill>
                <a:latin typeface="Times New Roman" pitchFamily="18" charset="0"/>
                <a:cs typeface="Times New Roman" pitchFamily="18" charset="0"/>
              </a:rPr>
              <a:t>Prevalence of Metabolic Syndrome in Different Weight Groups</a:t>
            </a:r>
            <a:r>
              <a:rPr lang="fa-IR" sz="2400" b="1" dirty="0" smtClean="0">
                <a:solidFill>
                  <a:srgbClr val="000000"/>
                </a:solidFill>
                <a:latin typeface="Times New Roman" pitchFamily="18" charset="0"/>
                <a:cs typeface="Times New Roman" pitchFamily="18" charset="0"/>
              </a:rPr>
              <a:t> </a:t>
            </a:r>
            <a:endParaRPr lang="en-US" sz="2400" b="1" dirty="0" smtClean="0">
              <a:solidFill>
                <a:srgbClr val="000000"/>
              </a:solidFill>
              <a:latin typeface="Times New Roman" pitchFamily="18" charset="0"/>
              <a:cs typeface="Times New Roman" pitchFamily="18" charset="0"/>
            </a:endParaRPr>
          </a:p>
        </p:txBody>
      </p:sp>
      <p:sp>
        <p:nvSpPr>
          <p:cNvPr id="2054" name="Line 6"/>
          <p:cNvSpPr>
            <a:spLocks noChangeShapeType="1"/>
          </p:cNvSpPr>
          <p:nvPr/>
        </p:nvSpPr>
        <p:spPr bwMode="auto">
          <a:xfrm flipH="1">
            <a:off x="2057400" y="1752600"/>
            <a:ext cx="9144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2055" name="Line 7"/>
          <p:cNvSpPr>
            <a:spLocks noChangeShapeType="1"/>
          </p:cNvSpPr>
          <p:nvPr/>
        </p:nvSpPr>
        <p:spPr bwMode="auto">
          <a:xfrm>
            <a:off x="2057400" y="1752600"/>
            <a:ext cx="0" cy="32766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2056" name="Line 8"/>
          <p:cNvSpPr>
            <a:spLocks noChangeShapeType="1"/>
          </p:cNvSpPr>
          <p:nvPr/>
        </p:nvSpPr>
        <p:spPr bwMode="auto">
          <a:xfrm>
            <a:off x="3810000" y="1752600"/>
            <a:ext cx="9906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2057" name="Line 9"/>
          <p:cNvSpPr>
            <a:spLocks noChangeShapeType="1"/>
          </p:cNvSpPr>
          <p:nvPr/>
        </p:nvSpPr>
        <p:spPr bwMode="auto">
          <a:xfrm>
            <a:off x="4800600" y="1752600"/>
            <a:ext cx="0" cy="3048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2058" name="Text Box 10"/>
          <p:cNvSpPr txBox="1">
            <a:spLocks noChangeArrowheads="1"/>
          </p:cNvSpPr>
          <p:nvPr/>
        </p:nvSpPr>
        <p:spPr bwMode="auto">
          <a:xfrm>
            <a:off x="2955925" y="1484313"/>
            <a:ext cx="88900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mtClean="0">
                <a:solidFill>
                  <a:srgbClr val="000000"/>
                </a:solidFill>
              </a:rPr>
              <a:t>&lt;0.001</a:t>
            </a:r>
          </a:p>
        </p:txBody>
      </p:sp>
      <p:sp>
        <p:nvSpPr>
          <p:cNvPr id="2059" name="Line 11"/>
          <p:cNvSpPr>
            <a:spLocks noChangeShapeType="1"/>
          </p:cNvSpPr>
          <p:nvPr/>
        </p:nvSpPr>
        <p:spPr bwMode="auto">
          <a:xfrm flipV="1">
            <a:off x="3352800" y="2133600"/>
            <a:ext cx="0" cy="19050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2060" name="Text Box 12"/>
          <p:cNvSpPr txBox="1">
            <a:spLocks noChangeArrowheads="1"/>
          </p:cNvSpPr>
          <p:nvPr/>
        </p:nvSpPr>
        <p:spPr bwMode="auto">
          <a:xfrm>
            <a:off x="3048000" y="1828800"/>
            <a:ext cx="88900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mtClean="0">
                <a:solidFill>
                  <a:srgbClr val="000000"/>
                </a:solidFill>
              </a:rPr>
              <a:t>&lt;0.001</a:t>
            </a:r>
          </a:p>
        </p:txBody>
      </p:sp>
      <p:sp>
        <p:nvSpPr>
          <p:cNvPr id="2061" name="Line 13"/>
          <p:cNvSpPr>
            <a:spLocks noChangeShapeType="1"/>
          </p:cNvSpPr>
          <p:nvPr/>
        </p:nvSpPr>
        <p:spPr bwMode="auto">
          <a:xfrm flipV="1">
            <a:off x="4495800" y="1981200"/>
            <a:ext cx="0" cy="1524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2063" name="Line 15"/>
          <p:cNvSpPr>
            <a:spLocks noChangeShapeType="1"/>
          </p:cNvSpPr>
          <p:nvPr/>
        </p:nvSpPr>
        <p:spPr bwMode="auto">
          <a:xfrm flipH="1">
            <a:off x="3886200" y="1981200"/>
            <a:ext cx="6096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1600200" y="1066800"/>
            <a:ext cx="7162800" cy="5730875"/>
          </a:xfrm>
          <a:prstGeom prst="rect">
            <a:avLst/>
          </a:prstGeom>
          <a:noFill/>
          <a:ln w="9525">
            <a:noFill/>
            <a:miter lim="800000"/>
            <a:headEnd/>
            <a:tailEnd/>
          </a:ln>
          <a:effectLst/>
        </p:spPr>
      </p:pic>
      <p:sp>
        <p:nvSpPr>
          <p:cNvPr id="3077" name="Text Box 5"/>
          <p:cNvSpPr txBox="1">
            <a:spLocks noChangeArrowheads="1"/>
          </p:cNvSpPr>
          <p:nvPr/>
        </p:nvSpPr>
        <p:spPr bwMode="auto">
          <a:xfrm>
            <a:off x="990600" y="304800"/>
            <a:ext cx="6477000" cy="461665"/>
          </a:xfrm>
          <a:prstGeom prst="rect">
            <a:avLst/>
          </a:prstGeom>
          <a:noFill/>
          <a:ln w="9525">
            <a:noFill/>
            <a:miter lim="800000"/>
            <a:headEnd/>
            <a:tailEnd/>
          </a:ln>
          <a:effectLst/>
        </p:spPr>
        <p:txBody>
          <a:bodyPr>
            <a:spAutoFit/>
          </a:bodyPr>
          <a:lstStyle/>
          <a:p>
            <a:pPr algn="l" fontAlgn="base">
              <a:spcBef>
                <a:spcPct val="0"/>
              </a:spcBef>
              <a:spcAft>
                <a:spcPct val="0"/>
              </a:spcAft>
            </a:pPr>
            <a:r>
              <a:rPr lang="fa-IR" sz="2400" b="1" dirty="0" smtClean="0">
                <a:solidFill>
                  <a:srgbClr val="000000"/>
                </a:solidFill>
                <a:latin typeface="IranNastaliq" pitchFamily="18" charset="0"/>
                <a:cs typeface="IranNastaliq" pitchFamily="18" charset="0"/>
              </a:rPr>
              <a:t>              </a:t>
            </a:r>
          </a:p>
        </p:txBody>
      </p:sp>
      <p:sp>
        <p:nvSpPr>
          <p:cNvPr id="4" name="TextBox 3"/>
          <p:cNvSpPr txBox="1"/>
          <p:nvPr/>
        </p:nvSpPr>
        <p:spPr>
          <a:xfrm>
            <a:off x="1187624" y="260648"/>
            <a:ext cx="6992748"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Correlation of Triglyceride level and BMI-SDS</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295400" y="764704"/>
            <a:ext cx="7167563" cy="6093296"/>
          </a:xfrm>
          <a:prstGeom prst="rect">
            <a:avLst/>
          </a:prstGeom>
          <a:noFill/>
          <a:ln w="9525">
            <a:noFill/>
            <a:miter lim="800000"/>
            <a:headEnd/>
            <a:tailEnd/>
          </a:ln>
          <a:effectLst/>
        </p:spPr>
      </p:pic>
      <p:sp>
        <p:nvSpPr>
          <p:cNvPr id="4101" name="Text Box 5"/>
          <p:cNvSpPr txBox="1">
            <a:spLocks noChangeArrowheads="1"/>
          </p:cNvSpPr>
          <p:nvPr/>
        </p:nvSpPr>
        <p:spPr bwMode="auto">
          <a:xfrm>
            <a:off x="7832725" y="249238"/>
            <a:ext cx="320675" cy="457200"/>
          </a:xfrm>
          <a:prstGeom prst="rect">
            <a:avLst/>
          </a:prstGeom>
          <a:noFill/>
          <a:ln w="9525">
            <a:noFill/>
            <a:miter lim="800000"/>
            <a:headEnd/>
            <a:tailEnd/>
          </a:ln>
          <a:effectLst/>
        </p:spPr>
        <p:txBody>
          <a:bodyPr>
            <a:spAutoFit/>
          </a:bodyPr>
          <a:lstStyle/>
          <a:p>
            <a:pPr fontAlgn="base">
              <a:spcBef>
                <a:spcPct val="0"/>
              </a:spcBef>
              <a:spcAft>
                <a:spcPct val="0"/>
              </a:spcAft>
            </a:pPr>
            <a:endParaRPr lang="en-US" sz="2400" b="1" smtClean="0">
              <a:solidFill>
                <a:srgbClr val="000000"/>
              </a:solidFill>
              <a:latin typeface="IranNastaliq" pitchFamily="18" charset="0"/>
              <a:cs typeface="IranNastaliq" pitchFamily="18" charset="0"/>
            </a:endParaRPr>
          </a:p>
        </p:txBody>
      </p:sp>
      <p:sp>
        <p:nvSpPr>
          <p:cNvPr id="4102" name="Text Box 6"/>
          <p:cNvSpPr txBox="1">
            <a:spLocks noChangeArrowheads="1"/>
          </p:cNvSpPr>
          <p:nvPr/>
        </p:nvSpPr>
        <p:spPr bwMode="auto">
          <a:xfrm>
            <a:off x="0" y="188640"/>
            <a:ext cx="9144000" cy="461665"/>
          </a:xfrm>
          <a:prstGeom prst="rect">
            <a:avLst/>
          </a:prstGeom>
          <a:noFill/>
          <a:ln w="9525">
            <a:noFill/>
            <a:miter lim="800000"/>
            <a:headEnd/>
            <a:tailEnd/>
          </a:ln>
          <a:effectLst/>
        </p:spPr>
        <p:txBody>
          <a:bodyPr wrap="square">
            <a:spAutoFit/>
          </a:bodyPr>
          <a:lstStyle/>
          <a:p>
            <a:pPr algn="ctr" rtl="1" fontAlgn="base">
              <a:spcBef>
                <a:spcPct val="0"/>
              </a:spcBef>
              <a:spcAft>
                <a:spcPct val="0"/>
              </a:spcAft>
            </a:pPr>
            <a:r>
              <a:rPr lang="en-US" sz="2400" b="1" dirty="0" smtClean="0">
                <a:solidFill>
                  <a:srgbClr val="000000"/>
                </a:solidFill>
                <a:latin typeface="Times New Roman" pitchFamily="18" charset="0"/>
                <a:cs typeface="Times New Roman" pitchFamily="18" charset="0"/>
              </a:rPr>
              <a:t>Prevalence of high triglyceride in different weight groups</a:t>
            </a:r>
            <a:r>
              <a:rPr lang="fa-IR" sz="2400" b="1" dirty="0" smtClean="0">
                <a:solidFill>
                  <a:srgbClr val="000000"/>
                </a:solidFill>
                <a:latin typeface="Times New Roman" pitchFamily="18" charset="0"/>
                <a:cs typeface="Times New Roman" pitchFamily="18" charset="0"/>
              </a:rPr>
              <a:t> </a:t>
            </a:r>
            <a:endParaRPr lang="en-US" sz="2400" b="1" dirty="0" smtClean="0">
              <a:solidFill>
                <a:srgbClr val="000000"/>
              </a:solidFill>
              <a:latin typeface="Times New Roman" pitchFamily="18" charset="0"/>
              <a:cs typeface="Times New Roman" pitchFamily="18" charset="0"/>
            </a:endParaRPr>
          </a:p>
        </p:txBody>
      </p:sp>
      <p:sp>
        <p:nvSpPr>
          <p:cNvPr id="4103" name="Line 7"/>
          <p:cNvSpPr>
            <a:spLocks noChangeShapeType="1"/>
          </p:cNvSpPr>
          <p:nvPr/>
        </p:nvSpPr>
        <p:spPr bwMode="auto">
          <a:xfrm flipV="1">
            <a:off x="4267200" y="1524000"/>
            <a:ext cx="0" cy="24384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4" name="Line 8"/>
          <p:cNvSpPr>
            <a:spLocks noChangeShapeType="1"/>
          </p:cNvSpPr>
          <p:nvPr/>
        </p:nvSpPr>
        <p:spPr bwMode="auto">
          <a:xfrm>
            <a:off x="4267200" y="1524000"/>
            <a:ext cx="16764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5" name="Text Box 9"/>
          <p:cNvSpPr txBox="1">
            <a:spLocks noChangeArrowheads="1"/>
          </p:cNvSpPr>
          <p:nvPr/>
        </p:nvSpPr>
        <p:spPr bwMode="auto">
          <a:xfrm>
            <a:off x="4716016" y="1052736"/>
            <a:ext cx="104140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smtClean="0">
                <a:solidFill>
                  <a:srgbClr val="000000"/>
                </a:solidFill>
              </a:rPr>
              <a:t>P=0.043</a:t>
            </a:r>
          </a:p>
        </p:txBody>
      </p:sp>
      <p:sp>
        <p:nvSpPr>
          <p:cNvPr id="4106" name="Line 10"/>
          <p:cNvSpPr>
            <a:spLocks noChangeShapeType="1"/>
          </p:cNvSpPr>
          <p:nvPr/>
        </p:nvSpPr>
        <p:spPr bwMode="auto">
          <a:xfrm>
            <a:off x="5943600" y="1524000"/>
            <a:ext cx="0" cy="5334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8" name="Line 12"/>
          <p:cNvSpPr>
            <a:spLocks noChangeShapeType="1"/>
          </p:cNvSpPr>
          <p:nvPr/>
        </p:nvSpPr>
        <p:spPr bwMode="auto">
          <a:xfrm flipV="1">
            <a:off x="2971800" y="1981200"/>
            <a:ext cx="0" cy="28956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9" name="Line 13"/>
          <p:cNvSpPr>
            <a:spLocks noChangeShapeType="1"/>
          </p:cNvSpPr>
          <p:nvPr/>
        </p:nvSpPr>
        <p:spPr bwMode="auto">
          <a:xfrm flipV="1">
            <a:off x="5410200" y="1981200"/>
            <a:ext cx="0" cy="2286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10" name="Line 14"/>
          <p:cNvSpPr>
            <a:spLocks noChangeShapeType="1"/>
          </p:cNvSpPr>
          <p:nvPr/>
        </p:nvSpPr>
        <p:spPr bwMode="auto">
          <a:xfrm flipH="1">
            <a:off x="2971800" y="1981200"/>
            <a:ext cx="24384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11" name="Text Box 15"/>
          <p:cNvSpPr txBox="1">
            <a:spLocks noChangeArrowheads="1"/>
          </p:cNvSpPr>
          <p:nvPr/>
        </p:nvSpPr>
        <p:spPr bwMode="auto">
          <a:xfrm>
            <a:off x="3200400" y="1524000"/>
            <a:ext cx="104140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mtClean="0">
                <a:solidFill>
                  <a:srgbClr val="000000"/>
                </a:solidFill>
              </a:rPr>
              <a:t>P=0.045</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srcRect/>
          <a:stretch>
            <a:fillRect/>
          </a:stretch>
        </p:blipFill>
        <p:spPr bwMode="auto">
          <a:xfrm>
            <a:off x="1595438" y="1047750"/>
            <a:ext cx="7243762" cy="5794375"/>
          </a:xfrm>
          <a:prstGeom prst="rect">
            <a:avLst/>
          </a:prstGeom>
          <a:noFill/>
          <a:ln w="9525">
            <a:noFill/>
            <a:miter lim="800000"/>
            <a:headEnd/>
            <a:tailEnd/>
          </a:ln>
          <a:effectLst/>
        </p:spPr>
      </p:pic>
      <p:sp>
        <p:nvSpPr>
          <p:cNvPr id="5125" name="Text Box 5"/>
          <p:cNvSpPr txBox="1">
            <a:spLocks noChangeArrowheads="1"/>
          </p:cNvSpPr>
          <p:nvPr/>
        </p:nvSpPr>
        <p:spPr bwMode="auto">
          <a:xfrm>
            <a:off x="0" y="228600"/>
            <a:ext cx="9144000" cy="523220"/>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n-US" sz="2800" b="1" dirty="0" smtClean="0">
                <a:solidFill>
                  <a:srgbClr val="000000"/>
                </a:solidFill>
                <a:latin typeface="Times New Roman" pitchFamily="18" charset="0"/>
                <a:cs typeface="Times New Roman" pitchFamily="18" charset="0"/>
              </a:rPr>
              <a:t>Prevalence of low HDL in different weight groups</a:t>
            </a:r>
          </a:p>
        </p:txBody>
      </p:sp>
      <p:sp>
        <p:nvSpPr>
          <p:cNvPr id="5126" name="Line 6"/>
          <p:cNvSpPr>
            <a:spLocks noChangeShapeType="1"/>
          </p:cNvSpPr>
          <p:nvPr/>
        </p:nvSpPr>
        <p:spPr bwMode="auto">
          <a:xfrm flipV="1">
            <a:off x="3200400" y="1828800"/>
            <a:ext cx="0" cy="28956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5128" name="Text Box 8"/>
          <p:cNvSpPr txBox="1">
            <a:spLocks noChangeArrowheads="1"/>
          </p:cNvSpPr>
          <p:nvPr/>
        </p:nvSpPr>
        <p:spPr bwMode="auto">
          <a:xfrm>
            <a:off x="3810000" y="1295400"/>
            <a:ext cx="104140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mtClean="0">
                <a:solidFill>
                  <a:srgbClr val="000000"/>
                </a:solidFill>
              </a:rPr>
              <a:t>P=0.019</a:t>
            </a:r>
          </a:p>
        </p:txBody>
      </p:sp>
      <p:sp>
        <p:nvSpPr>
          <p:cNvPr id="5129" name="Line 9"/>
          <p:cNvSpPr>
            <a:spLocks noChangeShapeType="1"/>
          </p:cNvSpPr>
          <p:nvPr/>
        </p:nvSpPr>
        <p:spPr bwMode="auto">
          <a:xfrm>
            <a:off x="3200400" y="1828800"/>
            <a:ext cx="24384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5130" name="Line 10"/>
          <p:cNvSpPr>
            <a:spLocks noChangeShapeType="1"/>
          </p:cNvSpPr>
          <p:nvPr/>
        </p:nvSpPr>
        <p:spPr bwMode="auto">
          <a:xfrm>
            <a:off x="5638800" y="1828800"/>
            <a:ext cx="0" cy="2286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srcRect/>
          <a:stretch>
            <a:fillRect/>
          </a:stretch>
        </p:blipFill>
        <p:spPr bwMode="auto">
          <a:xfrm>
            <a:off x="1595438" y="1047750"/>
            <a:ext cx="7243762" cy="5794375"/>
          </a:xfrm>
          <a:prstGeom prst="rect">
            <a:avLst/>
          </a:prstGeom>
          <a:noFill/>
          <a:ln w="9525">
            <a:noFill/>
            <a:miter lim="800000"/>
            <a:headEnd/>
            <a:tailEnd/>
          </a:ln>
          <a:effectLst/>
        </p:spPr>
      </p:pic>
      <p:sp>
        <p:nvSpPr>
          <p:cNvPr id="6149" name="Text Box 5"/>
          <p:cNvSpPr txBox="1">
            <a:spLocks noChangeArrowheads="1"/>
          </p:cNvSpPr>
          <p:nvPr/>
        </p:nvSpPr>
        <p:spPr bwMode="auto">
          <a:xfrm>
            <a:off x="762000" y="228600"/>
            <a:ext cx="6934200" cy="609600"/>
          </a:xfrm>
          <a:prstGeom prst="rect">
            <a:avLst/>
          </a:prstGeom>
          <a:noFill/>
          <a:ln w="9525">
            <a:noFill/>
            <a:miter lim="800000"/>
            <a:headEnd/>
            <a:tailEnd/>
          </a:ln>
          <a:effectLst/>
        </p:spPr>
        <p:txBody>
          <a:bodyPr/>
          <a:lstStyle/>
          <a:p>
            <a:pPr algn="ctr" rtl="1" fontAlgn="base">
              <a:spcBef>
                <a:spcPct val="0"/>
              </a:spcBef>
              <a:spcAft>
                <a:spcPct val="0"/>
              </a:spcAft>
            </a:pPr>
            <a:r>
              <a:rPr lang="en-US" sz="2400" dirty="0" smtClean="0">
                <a:solidFill>
                  <a:srgbClr val="000000"/>
                </a:solidFill>
                <a:latin typeface="Times New Roman" pitchFamily="18" charset="0"/>
                <a:cs typeface="Times New Roman" pitchFamily="18" charset="0"/>
              </a:rPr>
              <a:t>Prevalence of hypertension in different weight groups</a:t>
            </a:r>
          </a:p>
        </p:txBody>
      </p:sp>
      <p:sp>
        <p:nvSpPr>
          <p:cNvPr id="6154" name="Text Box 10"/>
          <p:cNvSpPr txBox="1">
            <a:spLocks noChangeArrowheads="1"/>
          </p:cNvSpPr>
          <p:nvPr/>
        </p:nvSpPr>
        <p:spPr bwMode="auto">
          <a:xfrm>
            <a:off x="3413125" y="1255713"/>
            <a:ext cx="1082675" cy="366712"/>
          </a:xfrm>
          <a:prstGeom prst="rect">
            <a:avLst/>
          </a:prstGeom>
          <a:noFill/>
          <a:ln w="9525">
            <a:noFill/>
            <a:miter lim="800000"/>
            <a:headEnd/>
            <a:tailEnd/>
          </a:ln>
          <a:effectLst/>
        </p:spPr>
        <p:txBody>
          <a:bodyPr>
            <a:spAutoFit/>
          </a:bodyPr>
          <a:lstStyle/>
          <a:p>
            <a:pPr fontAlgn="base">
              <a:spcBef>
                <a:spcPct val="0"/>
              </a:spcBef>
              <a:spcAft>
                <a:spcPct val="0"/>
              </a:spcAft>
            </a:pPr>
            <a:r>
              <a:rPr lang="en-US" smtClean="0">
                <a:solidFill>
                  <a:srgbClr val="000000"/>
                </a:solidFill>
              </a:rPr>
              <a:t>P=NS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D:\pictures\travels\ترکیه آنتالیا-انجمن 2010\DSC05822.JPG"/>
          <p:cNvPicPr>
            <a:picLocks noChangeAspect="1" noChangeArrowheads="1"/>
          </p:cNvPicPr>
          <p:nvPr/>
        </p:nvPicPr>
        <p:blipFill>
          <a:blip r:embed="rId2" cstate="print"/>
          <a:srcRect r="6188" b="28436"/>
          <a:stretch>
            <a:fillRect/>
          </a:stretch>
        </p:blipFill>
        <p:spPr bwMode="auto">
          <a:xfrm>
            <a:off x="-1" y="0"/>
            <a:ext cx="9391489" cy="6858000"/>
          </a:xfrm>
          <a:prstGeom prst="rect">
            <a:avLst/>
          </a:prstGeom>
          <a:noFill/>
        </p:spPr>
      </p:pic>
    </p:spTree>
    <p:extLst>
      <p:ext uri="{BB962C8B-B14F-4D97-AF65-F5344CB8AC3E}">
        <p14:creationId xmlns:p14="http://schemas.microsoft.com/office/powerpoint/2010/main" val="1076252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b="1" smtClean="0">
                <a:solidFill>
                  <a:srgbClr val="FFE3D1"/>
                </a:solidFill>
              </a:rPr>
              <a:t>Study</a:t>
            </a:r>
            <a:endParaRPr lang="en-US" b="1" dirty="0">
              <a:solidFill>
                <a:srgbClr val="FFE3D1"/>
              </a:solidFill>
            </a:endParaRPr>
          </a:p>
        </p:txBody>
      </p:sp>
      <p:sp>
        <p:nvSpPr>
          <p:cNvPr id="78851" name="Rectangle 3"/>
          <p:cNvSpPr>
            <a:spLocks noGrp="1" noChangeArrowheads="1"/>
          </p:cNvSpPr>
          <p:nvPr>
            <p:ph type="body" idx="1"/>
          </p:nvPr>
        </p:nvSpPr>
        <p:spPr/>
        <p:txBody>
          <a:bodyPr/>
          <a:lstStyle/>
          <a:p>
            <a:pPr algn="ctr">
              <a:buFontTx/>
              <a:buNone/>
            </a:pPr>
            <a:r>
              <a:rPr lang="en-US" sz="4400" b="1" dirty="0" smtClean="0"/>
              <a:t>Insulin </a:t>
            </a:r>
            <a:r>
              <a:rPr lang="en-US" sz="4400" b="1" dirty="0"/>
              <a:t>sensitivity and beta cell function in children, and </a:t>
            </a:r>
            <a:r>
              <a:rPr lang="en-US" sz="4400" b="1" dirty="0" smtClean="0"/>
              <a:t> comparing </a:t>
            </a:r>
            <a:r>
              <a:rPr lang="en-US" sz="4400" b="1" dirty="0"/>
              <a:t>the </a:t>
            </a:r>
            <a:r>
              <a:rPr lang="en-US" sz="4400" b="1" dirty="0" smtClean="0"/>
              <a:t>values </a:t>
            </a:r>
            <a:r>
              <a:rPr lang="en-US" sz="4400" b="1" dirty="0"/>
              <a:t>of different indices</a:t>
            </a:r>
          </a:p>
        </p:txBody>
      </p:sp>
      <p:sp>
        <p:nvSpPr>
          <p:cNvPr id="251905" name="Rectangle 1"/>
          <p:cNvSpPr>
            <a:spLocks noChangeArrowheads="1"/>
          </p:cNvSpPr>
          <p:nvPr/>
        </p:nvSpPr>
        <p:spPr bwMode="auto">
          <a:xfrm>
            <a:off x="467544" y="5329753"/>
            <a:ext cx="489654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tab pos="679450"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Hormone Research, 2007;68(S1):111,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51906" name="Rectangle 2"/>
          <p:cNvSpPr>
            <a:spLocks noChangeArrowheads="1"/>
          </p:cNvSpPr>
          <p:nvPr/>
        </p:nvSpPr>
        <p:spPr bwMode="auto">
          <a:xfrm>
            <a:off x="3347864" y="6858000"/>
            <a:ext cx="55446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2" fontAlgn="base">
              <a:spcBef>
                <a:spcPct val="0"/>
              </a:spcBef>
              <a:spcAft>
                <a:spcPct val="0"/>
              </a:spcAft>
              <a:tabLst>
                <a:tab pos="679450"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Hormone Research, 2007;68(S1):111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b="1">
                <a:solidFill>
                  <a:srgbClr val="F5FC9E"/>
                </a:solidFill>
              </a:rPr>
              <a:t>Methods</a:t>
            </a:r>
          </a:p>
        </p:txBody>
      </p:sp>
      <p:sp>
        <p:nvSpPr>
          <p:cNvPr id="81923" name="Rectangle 3"/>
          <p:cNvSpPr>
            <a:spLocks noGrp="1" noChangeArrowheads="1"/>
          </p:cNvSpPr>
          <p:nvPr>
            <p:ph type="body" idx="1"/>
          </p:nvPr>
        </p:nvSpPr>
        <p:spPr>
          <a:xfrm>
            <a:off x="179512" y="1447800"/>
            <a:ext cx="8964488" cy="4717504"/>
          </a:xfrm>
        </p:spPr>
        <p:txBody>
          <a:bodyPr/>
          <a:lstStyle/>
          <a:p>
            <a:pPr>
              <a:buFontTx/>
              <a:buNone/>
            </a:pPr>
            <a:r>
              <a:rPr lang="en-US" dirty="0"/>
              <a:t>Study </a:t>
            </a:r>
            <a:r>
              <a:rPr lang="en-US" dirty="0" smtClean="0"/>
              <a:t>subjects: 159 </a:t>
            </a:r>
            <a:r>
              <a:rPr lang="en-US" dirty="0"/>
              <a:t>non </a:t>
            </a:r>
            <a:r>
              <a:rPr lang="en-US" dirty="0" smtClean="0"/>
              <a:t>diabetic</a:t>
            </a:r>
            <a:endParaRPr lang="en-US" dirty="0"/>
          </a:p>
          <a:p>
            <a:pPr>
              <a:buFontTx/>
              <a:buNone/>
            </a:pPr>
            <a:r>
              <a:rPr lang="en-US" dirty="0"/>
              <a:t>67, males; 92, </a:t>
            </a:r>
            <a:r>
              <a:rPr lang="en-US" dirty="0" smtClean="0"/>
              <a:t>females, age , </a:t>
            </a:r>
            <a:r>
              <a:rPr lang="en-US" dirty="0"/>
              <a:t>4 – 18 </a:t>
            </a:r>
            <a:r>
              <a:rPr lang="en-US" dirty="0" smtClean="0"/>
              <a:t>yr (11</a:t>
            </a:r>
            <a:r>
              <a:rPr lang="en-US" dirty="0"/>
              <a:t>± 3 </a:t>
            </a:r>
            <a:r>
              <a:rPr lang="en-US" dirty="0" smtClean="0"/>
              <a:t>yr)</a:t>
            </a:r>
          </a:p>
          <a:p>
            <a:pPr>
              <a:buNone/>
            </a:pPr>
            <a:r>
              <a:rPr lang="en-US" dirty="0" smtClean="0">
                <a:latin typeface="Arial" charset="0"/>
                <a:ea typeface="Times New Roman" pitchFamily="18" charset="0"/>
                <a:cs typeface="Arial" charset="0"/>
              </a:rPr>
              <a:t>After overnight fast, subjects ingested a solution containing 1.75 g/kg max. 75 g of glucose solution, and venous blood samples were obtained at 0, 30, 60, 90, 120 minutes for determination of plasma glucose (glucose oxidase) and insulin (IRMA). </a:t>
            </a:r>
            <a:endParaRPr lang="en-US" dirty="0" smtClean="0"/>
          </a:p>
          <a:p>
            <a:pPr>
              <a:buFontTx/>
              <a:buNone/>
            </a:pPr>
            <a:endParaRPr lang="en-US" sz="2800" dirty="0" smtClean="0"/>
          </a:p>
          <a:p>
            <a:pPr algn="ctr">
              <a:buFontTx/>
              <a:buNone/>
            </a:pPr>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0"/>
            <a:ext cx="8892480" cy="6709529"/>
          </a:xfrm>
          <a:prstGeom prst="rect">
            <a:avLst/>
          </a:prstGeom>
        </p:spPr>
        <p:txBody>
          <a:bodyPr wrap="square">
            <a:spAutoFit/>
          </a:bodyPr>
          <a:lstStyle/>
          <a:p>
            <a:r>
              <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Beta-cell function indices</a:t>
            </a:r>
          </a:p>
          <a:p>
            <a:r>
              <a:rPr lang="en-US" b="1" dirty="0" smtClean="0">
                <a:solidFill>
                  <a:srgbClr val="008000"/>
                </a:solidFill>
                <a:latin typeface="Arial" pitchFamily="34" charset="0"/>
                <a:cs typeface="Arial" pitchFamily="34" charset="0"/>
              </a:rPr>
              <a:t> </a:t>
            </a:r>
          </a:p>
          <a:p>
            <a:r>
              <a:rPr lang="en-US" sz="2400" b="1" dirty="0" smtClean="0">
                <a:solidFill>
                  <a:srgbClr val="008000"/>
                </a:solidFill>
                <a:latin typeface="Arial" pitchFamily="34" charset="0"/>
                <a:cs typeface="Arial" pitchFamily="34" charset="0"/>
              </a:rPr>
              <a:t>HOMA-B index: </a:t>
            </a:r>
            <a:r>
              <a:rPr lang="en-US" sz="2400" b="1" dirty="0" smtClean="0">
                <a:latin typeface="Arial" pitchFamily="34" charset="0"/>
                <a:cs typeface="Arial" pitchFamily="34" charset="0"/>
              </a:rPr>
              <a:t>20 x ins0’(µU/mL) / </a:t>
            </a:r>
            <a:r>
              <a:rPr lang="en-US" sz="2400" b="1" dirty="0" smtClean="0"/>
              <a:t>(</a:t>
            </a:r>
            <a:r>
              <a:rPr lang="en-US" sz="2400" b="1" dirty="0" smtClean="0">
                <a:latin typeface="Arial" pitchFamily="34" charset="0"/>
                <a:cs typeface="Arial" pitchFamily="34" charset="0"/>
              </a:rPr>
              <a:t>glu0’ – 3.5)(mmol/L) </a:t>
            </a:r>
          </a:p>
          <a:p>
            <a:endParaRPr lang="en-US" sz="2800" b="1" dirty="0" smtClean="0">
              <a:solidFill>
                <a:srgbClr val="008000"/>
              </a:solidFill>
              <a:effectLst>
                <a:outerShdw blurRad="38100" dist="38100" dir="2700000" algn="tl">
                  <a:srgbClr val="000000">
                    <a:alpha val="43137"/>
                  </a:srgbClr>
                </a:outerShdw>
              </a:effectLst>
              <a:latin typeface="Arial" pitchFamily="34" charset="0"/>
              <a:cs typeface="Arial" pitchFamily="34" charset="0"/>
            </a:endParaRPr>
          </a:p>
          <a:p>
            <a:r>
              <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1</a:t>
            </a:r>
            <a:r>
              <a:rPr lang="en-US" sz="2800" b="1" baseline="300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st</a:t>
            </a:r>
            <a:r>
              <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phase insulin secretion </a:t>
            </a:r>
          </a:p>
          <a:p>
            <a:r>
              <a:rPr lang="en-US" sz="24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Stumvoll</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index: </a:t>
            </a:r>
          </a:p>
          <a:p>
            <a:endParaRPr lang="en-US" b="1" dirty="0" smtClean="0">
              <a:solidFill>
                <a:srgbClr val="C00000"/>
              </a:solidFill>
              <a:latin typeface="Arial" pitchFamily="34" charset="0"/>
              <a:cs typeface="Arial" pitchFamily="34" charset="0"/>
            </a:endParaRPr>
          </a:p>
          <a:p>
            <a:r>
              <a:rPr lang="en-US" sz="2400" b="1" dirty="0" smtClean="0">
                <a:latin typeface="Arial" pitchFamily="34" charset="0"/>
                <a:cs typeface="Arial" pitchFamily="34" charset="0"/>
              </a:rPr>
              <a:t>1283 + 1.829 x ins30’ – 138.7 x glu30’ + 3.772 x </a:t>
            </a:r>
          </a:p>
          <a:p>
            <a:r>
              <a:rPr lang="en-US" sz="2400" b="1" dirty="0" smtClean="0">
                <a:latin typeface="Arial" pitchFamily="34" charset="0"/>
                <a:cs typeface="Arial" pitchFamily="34" charset="0"/>
              </a:rPr>
              <a:t>ins0’ (insulin, </a:t>
            </a:r>
            <a:r>
              <a:rPr lang="en-US" sz="2400" b="1" dirty="0" err="1" smtClean="0">
                <a:latin typeface="Arial" pitchFamily="34" charset="0"/>
                <a:cs typeface="Arial" pitchFamily="34" charset="0"/>
              </a:rPr>
              <a:t>pmol</a:t>
            </a:r>
            <a:r>
              <a:rPr lang="en-US" sz="2400" b="1" dirty="0" smtClean="0">
                <a:latin typeface="Arial" pitchFamily="34" charset="0"/>
                <a:cs typeface="Arial" pitchFamily="34" charset="0"/>
              </a:rPr>
              <a:t>/L; glucose, mmol/L)</a:t>
            </a:r>
          </a:p>
          <a:p>
            <a:r>
              <a:rPr lang="en-US" sz="2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Insulin resistance</a:t>
            </a:r>
          </a:p>
          <a:p>
            <a:r>
              <a:rPr lang="en-US" sz="2400" b="1" dirty="0" smtClean="0">
                <a:solidFill>
                  <a:srgbClr val="008000"/>
                </a:solidFill>
                <a:latin typeface="Arial" pitchFamily="34" charset="0"/>
                <a:cs typeface="Arial" pitchFamily="34" charset="0"/>
              </a:rPr>
              <a:t>HOMA-IR:</a:t>
            </a:r>
            <a:r>
              <a:rPr lang="en-US" sz="2400" b="1" dirty="0" smtClean="0">
                <a:latin typeface="Arial" pitchFamily="34" charset="0"/>
                <a:cs typeface="Arial" pitchFamily="34" charset="0"/>
              </a:rPr>
              <a:t> glu0’ (mmol/L) x Ins0’ (µU/mL) / 22.5; </a:t>
            </a:r>
          </a:p>
          <a:p>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Insulin sensitivity </a:t>
            </a:r>
          </a:p>
          <a:p>
            <a:r>
              <a:rPr lang="en-US" sz="2400" b="1" dirty="0" smtClean="0">
                <a:solidFill>
                  <a:srgbClr val="008000"/>
                </a:solidFill>
                <a:latin typeface="Arial" pitchFamily="34" charset="0"/>
                <a:cs typeface="Arial" pitchFamily="34" charset="0"/>
              </a:rPr>
              <a:t>Matsuda index:</a:t>
            </a:r>
            <a:r>
              <a:rPr lang="en-US" sz="2400" b="1" dirty="0" smtClean="0">
                <a:latin typeface="Arial" pitchFamily="34" charset="0"/>
                <a:cs typeface="Arial" pitchFamily="34" charset="0"/>
              </a:rPr>
              <a:t> 10000 / </a:t>
            </a:r>
            <a:r>
              <a:rPr lang="en-US" sz="4000" b="1" dirty="0" smtClean="0">
                <a:latin typeface="Arial" pitchFamily="34" charset="0"/>
                <a:cs typeface="Arial" pitchFamily="34" charset="0"/>
              </a:rPr>
              <a:t>√</a:t>
            </a:r>
            <a:r>
              <a:rPr lang="en-US" sz="2400" b="1" dirty="0" smtClean="0">
                <a:latin typeface="Arial" pitchFamily="34" charset="0"/>
                <a:cs typeface="Arial" pitchFamily="34" charset="0"/>
              </a:rPr>
              <a:t>glu0’ x ins0’) (mean </a:t>
            </a:r>
            <a:r>
              <a:rPr lang="en-US" sz="2400" b="1" dirty="0" err="1" smtClean="0">
                <a:latin typeface="Arial" pitchFamily="34" charset="0"/>
                <a:cs typeface="Arial" pitchFamily="34" charset="0"/>
              </a:rPr>
              <a:t>gluOGTT</a:t>
            </a:r>
            <a:r>
              <a:rPr lang="en-US" sz="2400" b="1" dirty="0" smtClean="0">
                <a:latin typeface="Arial" pitchFamily="34" charset="0"/>
                <a:cs typeface="Arial" pitchFamily="34" charset="0"/>
              </a:rPr>
              <a:t> x mean </a:t>
            </a:r>
            <a:r>
              <a:rPr lang="en-US" sz="2400" b="1" dirty="0" err="1" smtClean="0">
                <a:latin typeface="Arial" pitchFamily="34" charset="0"/>
                <a:cs typeface="Arial" pitchFamily="34" charset="0"/>
              </a:rPr>
              <a:t>insOGTT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glu</a:t>
            </a:r>
            <a:r>
              <a:rPr lang="en-US" sz="2400" b="1" dirty="0" smtClean="0">
                <a:latin typeface="Arial" pitchFamily="34" charset="0"/>
                <a:cs typeface="Arial" pitchFamily="34" charset="0"/>
              </a:rPr>
              <a:t>, mg/dL; ins, µU/mL)</a:t>
            </a:r>
          </a:p>
          <a:p>
            <a:endParaRPr lang="en-US" sz="2400" b="1" dirty="0" smtClean="0">
              <a:solidFill>
                <a:srgbClr val="008000"/>
              </a:solidFill>
              <a:latin typeface="Arial" pitchFamily="34" charset="0"/>
              <a:cs typeface="Arial" pitchFamily="34" charset="0"/>
            </a:endParaRPr>
          </a:p>
          <a:p>
            <a:r>
              <a:rPr lang="en-US" sz="2400" b="1" dirty="0" smtClean="0">
                <a:solidFill>
                  <a:srgbClr val="008000"/>
                </a:solidFill>
                <a:latin typeface="Arial" pitchFamily="34" charset="0"/>
                <a:cs typeface="Arial" pitchFamily="34" charset="0"/>
              </a:rPr>
              <a:t>HOMA-IS:</a:t>
            </a:r>
            <a:r>
              <a:rPr lang="en-US" sz="2400" b="1" dirty="0" smtClean="0">
                <a:latin typeface="Arial" pitchFamily="34" charset="0"/>
                <a:cs typeface="Arial" pitchFamily="34" charset="0"/>
              </a:rPr>
              <a:t>1 /  HOMA-IR</a:t>
            </a:r>
            <a:endParaRPr lang="en-US" sz="2400" b="1" dirty="0" smtClean="0">
              <a:solidFill>
                <a:srgbClr val="AC2900"/>
              </a:solidFill>
              <a:latin typeface="Arial" pitchFamily="34" charset="0"/>
              <a:cs typeface="Arial" pitchFamily="34" charset="0"/>
            </a:endParaRPr>
          </a:p>
          <a:p>
            <a:endParaRPr lang="en-US" b="1" dirty="0">
              <a:solidFill>
                <a:srgbClr val="AC2900"/>
              </a:solidFill>
              <a:latin typeface="Arial" pitchFamily="34" charset="0"/>
              <a:cs typeface="Arial" pitchFamily="34" charset="0"/>
            </a:endParaRPr>
          </a:p>
        </p:txBody>
      </p:sp>
      <p:sp>
        <p:nvSpPr>
          <p:cNvPr id="3123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7" name="Straight Connector 6"/>
          <p:cNvCxnSpPr/>
          <p:nvPr/>
        </p:nvCxnSpPr>
        <p:spPr>
          <a:xfrm>
            <a:off x="3995936" y="4653136"/>
            <a:ext cx="45365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1520" y="5229200"/>
            <a:ext cx="23762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7FF"/>
        </a:solidFill>
        <a:effectLst/>
      </p:bgPr>
    </p:bg>
    <p:spTree>
      <p:nvGrpSpPr>
        <p:cNvPr id="1" name=""/>
        <p:cNvGrpSpPr/>
        <p:nvPr/>
      </p:nvGrpSpPr>
      <p:grpSpPr>
        <a:xfrm>
          <a:off x="0" y="0"/>
          <a:ext cx="0" cy="0"/>
          <a:chOff x="0" y="0"/>
          <a:chExt cx="0" cy="0"/>
        </a:xfrm>
      </p:grpSpPr>
      <p:graphicFrame>
        <p:nvGraphicFramePr>
          <p:cNvPr id="87042" name="Group 2"/>
          <p:cNvGraphicFramePr>
            <a:graphicFrameLocks noGrp="1"/>
          </p:cNvGraphicFramePr>
          <p:nvPr/>
        </p:nvGraphicFramePr>
        <p:xfrm>
          <a:off x="179513" y="1556791"/>
          <a:ext cx="8888287" cy="5112569"/>
        </p:xfrm>
        <a:graphic>
          <a:graphicData uri="http://schemas.openxmlformats.org/drawingml/2006/table">
            <a:tbl>
              <a:tblPr/>
              <a:tblGrid>
                <a:gridCol w="2027153"/>
                <a:gridCol w="1512244"/>
                <a:gridCol w="1762388"/>
                <a:gridCol w="1637316"/>
                <a:gridCol w="1949186"/>
              </a:tblGrid>
              <a:tr h="1227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cs typeface="Arial" charset="0"/>
                        </a:rPr>
                        <a:t>Indices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NW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 (n=16)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AROW (26)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 (27)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OB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921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Stumvoll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987±608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1591±717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1908±764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2258±1537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66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HOMA-B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66±41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124±69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144±64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195±167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66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HOMA-IS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cs typeface="Arial" charset="0"/>
                        </a:rPr>
                        <a:t>2.1±3.4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cs typeface="Arial" charset="0"/>
                        </a:rPr>
                        <a:t>0.50± 0.59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0.38±0.16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0.37±0.25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4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Matsuda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18±19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4.5± 3.8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charset="0"/>
                          <a:cs typeface="Arial" charset="0"/>
                        </a:rPr>
                        <a:t>3.7±1.7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cs typeface="Arial" charset="0"/>
                        </a:rPr>
                        <a:t>3.7±3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7080" name="Rectangle 40"/>
          <p:cNvSpPr>
            <a:spLocks noGrp="1" noChangeArrowheads="1"/>
          </p:cNvSpPr>
          <p:nvPr>
            <p:ph type="title"/>
          </p:nvPr>
        </p:nvSpPr>
        <p:spPr>
          <a:xfrm>
            <a:off x="0" y="274638"/>
            <a:ext cx="9144000" cy="1143000"/>
          </a:xfrm>
        </p:spPr>
        <p:txBody>
          <a:bodyPr/>
          <a:lstStyle/>
          <a:p>
            <a:r>
              <a:rPr lang="en-US" sz="3600" dirty="0" smtClean="0"/>
              <a:t>Insulin resistance and </a:t>
            </a:r>
            <a:r>
              <a:rPr lang="el-GR" sz="3600" dirty="0" smtClean="0"/>
              <a:t>β</a:t>
            </a:r>
            <a:r>
              <a:rPr lang="en-US" sz="3600" dirty="0" smtClean="0"/>
              <a:t> cell function indices in different weight groups</a:t>
            </a:r>
            <a:endParaRPr lang="en-US" sz="36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srcRect/>
          <a:stretch>
            <a:fillRect/>
          </a:stretch>
        </p:blipFill>
        <p:spPr bwMode="auto">
          <a:xfrm>
            <a:off x="0" y="0"/>
            <a:ext cx="7772400" cy="62182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a:stretch>
            <a:fillRect/>
          </a:stretch>
        </p:blipFill>
        <p:spPr bwMode="auto">
          <a:xfrm>
            <a:off x="0" y="0"/>
            <a:ext cx="8382000" cy="6705600"/>
          </a:xfrm>
          <a:prstGeom prst="rect">
            <a:avLst/>
          </a:prstGeom>
          <a:noFill/>
          <a:ln w="9525">
            <a:noFill/>
            <a:miter lim="800000"/>
            <a:headEnd/>
            <a:tailEnd/>
          </a:ln>
          <a:effectLst/>
        </p:spPr>
      </p:pic>
      <p:sp>
        <p:nvSpPr>
          <p:cNvPr id="98307" name="Line 3"/>
          <p:cNvSpPr>
            <a:spLocks noChangeShapeType="1"/>
          </p:cNvSpPr>
          <p:nvPr/>
        </p:nvSpPr>
        <p:spPr bwMode="auto">
          <a:xfrm flipV="1">
            <a:off x="2362200" y="1676400"/>
            <a:ext cx="0" cy="3810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cxnSp>
        <p:nvCxnSpPr>
          <p:cNvPr id="98308" name="AutoShape 4"/>
          <p:cNvCxnSpPr>
            <a:cxnSpLocks noChangeShapeType="1"/>
            <a:stCxn id="0" idx="0"/>
            <a:endCxn id="0" idx="0"/>
          </p:cNvCxnSpPr>
          <p:nvPr/>
        </p:nvCxnSpPr>
        <p:spPr bwMode="auto">
          <a:xfrm>
            <a:off x="4191000" y="0"/>
            <a:ext cx="0" cy="0"/>
          </a:xfrm>
          <a:prstGeom prst="straightConnector1">
            <a:avLst/>
          </a:prstGeom>
          <a:noFill/>
          <a:ln w="9525">
            <a:solidFill>
              <a:schemeClr val="tx1"/>
            </a:solidFill>
            <a:round/>
            <a:headEnd/>
            <a:tailEnd/>
          </a:ln>
          <a:effectLst/>
        </p:spPr>
      </p:cxnSp>
      <p:sp>
        <p:nvSpPr>
          <p:cNvPr id="98309" name="Line 5"/>
          <p:cNvSpPr>
            <a:spLocks noChangeShapeType="1"/>
          </p:cNvSpPr>
          <p:nvPr/>
        </p:nvSpPr>
        <p:spPr bwMode="auto">
          <a:xfrm>
            <a:off x="2438400" y="1676400"/>
            <a:ext cx="9906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cxnSp>
        <p:nvCxnSpPr>
          <p:cNvPr id="98310" name="AutoShape 6"/>
          <p:cNvCxnSpPr>
            <a:cxnSpLocks noChangeShapeType="1"/>
            <a:stCxn id="98307" idx="1"/>
            <a:endCxn id="98309" idx="0"/>
          </p:cNvCxnSpPr>
          <p:nvPr/>
        </p:nvCxnSpPr>
        <p:spPr bwMode="auto">
          <a:xfrm>
            <a:off x="2362200" y="1676400"/>
            <a:ext cx="76200" cy="0"/>
          </a:xfrm>
          <a:prstGeom prst="straightConnector1">
            <a:avLst/>
          </a:prstGeom>
          <a:noFill/>
          <a:ln w="9525">
            <a:solidFill>
              <a:schemeClr val="tx1"/>
            </a:solidFill>
            <a:round/>
            <a:headEnd/>
            <a:tailEnd/>
          </a:ln>
          <a:effectLst/>
        </p:spPr>
      </p:cxnSp>
      <p:sp>
        <p:nvSpPr>
          <p:cNvPr id="98311" name="Line 7"/>
          <p:cNvSpPr>
            <a:spLocks noChangeShapeType="1"/>
          </p:cNvSpPr>
          <p:nvPr/>
        </p:nvSpPr>
        <p:spPr bwMode="auto">
          <a:xfrm>
            <a:off x="3657600" y="1676400"/>
            <a:ext cx="0" cy="11430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cxnSp>
        <p:nvCxnSpPr>
          <p:cNvPr id="98312" name="AutoShape 8"/>
          <p:cNvCxnSpPr>
            <a:cxnSpLocks noChangeShapeType="1"/>
            <a:stCxn id="98311" idx="0"/>
            <a:endCxn id="98309" idx="1"/>
          </p:cNvCxnSpPr>
          <p:nvPr/>
        </p:nvCxnSpPr>
        <p:spPr bwMode="auto">
          <a:xfrm flipH="1">
            <a:off x="3429000" y="1676400"/>
            <a:ext cx="228600" cy="0"/>
          </a:xfrm>
          <a:prstGeom prst="straightConnector1">
            <a:avLst/>
          </a:prstGeom>
          <a:noFill/>
          <a:ln w="9525">
            <a:solidFill>
              <a:schemeClr val="tx1"/>
            </a:solidFill>
            <a:round/>
            <a:headEnd/>
            <a:tailEnd/>
          </a:ln>
          <a:effectLst/>
        </p:spPr>
      </p:cxnSp>
      <p:sp>
        <p:nvSpPr>
          <p:cNvPr id="98313" name="Line 9"/>
          <p:cNvSpPr>
            <a:spLocks noChangeShapeType="1"/>
          </p:cNvSpPr>
          <p:nvPr/>
        </p:nvSpPr>
        <p:spPr bwMode="auto">
          <a:xfrm>
            <a:off x="2362200" y="1524000"/>
            <a:ext cx="29718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8314" name="Line 10"/>
          <p:cNvSpPr>
            <a:spLocks noChangeShapeType="1"/>
          </p:cNvSpPr>
          <p:nvPr/>
        </p:nvSpPr>
        <p:spPr bwMode="auto">
          <a:xfrm>
            <a:off x="5334000" y="1524000"/>
            <a:ext cx="0" cy="9906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8315" name="Line 11"/>
          <p:cNvSpPr>
            <a:spLocks noChangeShapeType="1"/>
          </p:cNvSpPr>
          <p:nvPr/>
        </p:nvSpPr>
        <p:spPr bwMode="auto">
          <a:xfrm>
            <a:off x="2362200" y="1524000"/>
            <a:ext cx="0" cy="2286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8316" name="Line 12"/>
          <p:cNvSpPr>
            <a:spLocks noChangeShapeType="1"/>
          </p:cNvSpPr>
          <p:nvPr/>
        </p:nvSpPr>
        <p:spPr bwMode="auto">
          <a:xfrm flipV="1">
            <a:off x="2362200" y="1295400"/>
            <a:ext cx="0" cy="2286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8317" name="Line 13"/>
          <p:cNvSpPr>
            <a:spLocks noChangeShapeType="1"/>
          </p:cNvSpPr>
          <p:nvPr/>
        </p:nvSpPr>
        <p:spPr bwMode="auto">
          <a:xfrm>
            <a:off x="2362200" y="1295400"/>
            <a:ext cx="46482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8318" name="Line 14"/>
          <p:cNvSpPr>
            <a:spLocks noChangeShapeType="1"/>
          </p:cNvSpPr>
          <p:nvPr/>
        </p:nvSpPr>
        <p:spPr bwMode="auto">
          <a:xfrm>
            <a:off x="7010400" y="1295400"/>
            <a:ext cx="0" cy="5334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8319" name="Text Box 15"/>
          <p:cNvSpPr txBox="1">
            <a:spLocks noChangeArrowheads="1"/>
          </p:cNvSpPr>
          <p:nvPr/>
        </p:nvSpPr>
        <p:spPr bwMode="auto">
          <a:xfrm>
            <a:off x="3794125" y="696913"/>
            <a:ext cx="1136650" cy="39687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000" smtClean="0">
                <a:solidFill>
                  <a:srgbClr val="000000"/>
                </a:solidFill>
              </a:rPr>
              <a:t>P&lt;0.001</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a:stretch>
            <a:fillRect/>
          </a:stretch>
        </p:blipFill>
        <p:spPr bwMode="auto">
          <a:xfrm>
            <a:off x="0" y="0"/>
            <a:ext cx="8458200" cy="6765925"/>
          </a:xfrm>
          <a:prstGeom prst="rect">
            <a:avLst/>
          </a:prstGeom>
          <a:noFill/>
          <a:ln w="9525">
            <a:noFill/>
            <a:miter lim="800000"/>
            <a:headEnd/>
            <a:tailEnd/>
          </a:ln>
          <a:effectLst/>
        </p:spPr>
      </p:pic>
      <p:sp>
        <p:nvSpPr>
          <p:cNvPr id="99331" name="Line 3"/>
          <p:cNvSpPr>
            <a:spLocks noChangeShapeType="1"/>
          </p:cNvSpPr>
          <p:nvPr/>
        </p:nvSpPr>
        <p:spPr bwMode="auto">
          <a:xfrm flipV="1">
            <a:off x="4038600" y="533400"/>
            <a:ext cx="0" cy="14478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9332" name="Line 4"/>
          <p:cNvSpPr>
            <a:spLocks noChangeShapeType="1"/>
          </p:cNvSpPr>
          <p:nvPr/>
        </p:nvSpPr>
        <p:spPr bwMode="auto">
          <a:xfrm>
            <a:off x="4114800" y="533400"/>
            <a:ext cx="3048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9333" name="Line 5"/>
          <p:cNvSpPr>
            <a:spLocks noChangeShapeType="1"/>
          </p:cNvSpPr>
          <p:nvPr/>
        </p:nvSpPr>
        <p:spPr bwMode="auto">
          <a:xfrm>
            <a:off x="7162800" y="533400"/>
            <a:ext cx="0" cy="3810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cxnSp>
        <p:nvCxnSpPr>
          <p:cNvPr id="99334" name="AutoShape 6"/>
          <p:cNvCxnSpPr>
            <a:cxnSpLocks noChangeShapeType="1"/>
            <a:stCxn id="99332" idx="0"/>
            <a:endCxn id="99331" idx="1"/>
          </p:cNvCxnSpPr>
          <p:nvPr/>
        </p:nvCxnSpPr>
        <p:spPr bwMode="auto">
          <a:xfrm flipH="1">
            <a:off x="4038600" y="533400"/>
            <a:ext cx="76200" cy="0"/>
          </a:xfrm>
          <a:prstGeom prst="straightConnector1">
            <a:avLst/>
          </a:prstGeom>
          <a:noFill/>
          <a:ln w="9525">
            <a:solidFill>
              <a:schemeClr val="tx1"/>
            </a:solidFill>
            <a:round/>
            <a:headEnd/>
            <a:tailEnd/>
          </a:ln>
          <a:effectLst/>
        </p:spPr>
      </p:cxnSp>
      <p:cxnSp>
        <p:nvCxnSpPr>
          <p:cNvPr id="99335" name="AutoShape 7"/>
          <p:cNvCxnSpPr>
            <a:cxnSpLocks noChangeShapeType="1"/>
            <a:stCxn id="99333" idx="0"/>
            <a:endCxn id="99333" idx="0"/>
          </p:cNvCxnSpPr>
          <p:nvPr/>
        </p:nvCxnSpPr>
        <p:spPr bwMode="auto">
          <a:xfrm>
            <a:off x="7162800" y="533400"/>
            <a:ext cx="0" cy="0"/>
          </a:xfrm>
          <a:prstGeom prst="straightConnector1">
            <a:avLst/>
          </a:prstGeom>
          <a:noFill/>
          <a:ln w="9525">
            <a:solidFill>
              <a:schemeClr val="tx1"/>
            </a:solidFill>
            <a:round/>
            <a:headEnd/>
            <a:tailEnd/>
          </a:ln>
          <a:effectLst/>
        </p:spPr>
      </p:cxnSp>
      <p:sp>
        <p:nvSpPr>
          <p:cNvPr id="99336" name="Text Box 8"/>
          <p:cNvSpPr txBox="1">
            <a:spLocks noChangeArrowheads="1"/>
          </p:cNvSpPr>
          <p:nvPr/>
        </p:nvSpPr>
        <p:spPr bwMode="auto">
          <a:xfrm>
            <a:off x="5089525" y="112713"/>
            <a:ext cx="104140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mtClean="0">
                <a:solidFill>
                  <a:srgbClr val="000000"/>
                </a:solidFill>
              </a:rPr>
              <a:t>P=0.003</a:t>
            </a:r>
          </a:p>
        </p:txBody>
      </p:sp>
      <p:sp>
        <p:nvSpPr>
          <p:cNvPr id="99337" name="Line 9"/>
          <p:cNvSpPr>
            <a:spLocks noChangeShapeType="1"/>
          </p:cNvSpPr>
          <p:nvPr/>
        </p:nvSpPr>
        <p:spPr bwMode="auto">
          <a:xfrm flipV="1">
            <a:off x="2590800" y="1447800"/>
            <a:ext cx="0" cy="12192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9338" name="Line 10"/>
          <p:cNvSpPr>
            <a:spLocks noChangeShapeType="1"/>
          </p:cNvSpPr>
          <p:nvPr/>
        </p:nvSpPr>
        <p:spPr bwMode="auto">
          <a:xfrm>
            <a:off x="2590800" y="1447800"/>
            <a:ext cx="44196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9339" name="Line 11"/>
          <p:cNvSpPr>
            <a:spLocks noChangeShapeType="1"/>
          </p:cNvSpPr>
          <p:nvPr/>
        </p:nvSpPr>
        <p:spPr bwMode="auto">
          <a:xfrm>
            <a:off x="7010400" y="1447800"/>
            <a:ext cx="0" cy="1524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9340" name="Text Box 12"/>
          <p:cNvSpPr txBox="1">
            <a:spLocks noChangeArrowheads="1"/>
          </p:cNvSpPr>
          <p:nvPr/>
        </p:nvSpPr>
        <p:spPr bwMode="auto">
          <a:xfrm>
            <a:off x="5241925" y="1027113"/>
            <a:ext cx="104140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mtClean="0">
                <a:solidFill>
                  <a:srgbClr val="000000"/>
                </a:solidFill>
              </a:rPr>
              <a:t>P=0.008</a:t>
            </a:r>
          </a:p>
        </p:txBody>
      </p:sp>
      <p:sp>
        <p:nvSpPr>
          <p:cNvPr id="99341" name="Line 13"/>
          <p:cNvSpPr>
            <a:spLocks noChangeShapeType="1"/>
          </p:cNvSpPr>
          <p:nvPr/>
        </p:nvSpPr>
        <p:spPr bwMode="auto">
          <a:xfrm flipV="1">
            <a:off x="2819400" y="2514600"/>
            <a:ext cx="0" cy="7620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9342" name="Line 14"/>
          <p:cNvSpPr>
            <a:spLocks noChangeShapeType="1"/>
          </p:cNvSpPr>
          <p:nvPr/>
        </p:nvSpPr>
        <p:spPr bwMode="auto">
          <a:xfrm>
            <a:off x="2819400" y="2514600"/>
            <a:ext cx="9144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9343" name="Line 15"/>
          <p:cNvSpPr>
            <a:spLocks noChangeShapeType="1"/>
          </p:cNvSpPr>
          <p:nvPr/>
        </p:nvSpPr>
        <p:spPr bwMode="auto">
          <a:xfrm>
            <a:off x="3733800" y="2514600"/>
            <a:ext cx="0" cy="1524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9344" name="Text Box 16"/>
          <p:cNvSpPr txBox="1">
            <a:spLocks noChangeArrowheads="1"/>
          </p:cNvSpPr>
          <p:nvPr/>
        </p:nvSpPr>
        <p:spPr bwMode="auto">
          <a:xfrm>
            <a:off x="2743200" y="2057400"/>
            <a:ext cx="104140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mtClean="0">
                <a:solidFill>
                  <a:srgbClr val="000000"/>
                </a:solidFill>
              </a:rPr>
              <a:t>P=0.008</a:t>
            </a:r>
          </a:p>
        </p:txBody>
      </p:sp>
      <p:sp>
        <p:nvSpPr>
          <p:cNvPr id="99345" name="Line 17"/>
          <p:cNvSpPr>
            <a:spLocks noChangeShapeType="1"/>
          </p:cNvSpPr>
          <p:nvPr/>
        </p:nvSpPr>
        <p:spPr bwMode="auto">
          <a:xfrm flipV="1">
            <a:off x="2133600" y="1752600"/>
            <a:ext cx="0" cy="9906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9346" name="Line 18"/>
          <p:cNvSpPr>
            <a:spLocks noChangeShapeType="1"/>
          </p:cNvSpPr>
          <p:nvPr/>
        </p:nvSpPr>
        <p:spPr bwMode="auto">
          <a:xfrm>
            <a:off x="2133600" y="1752600"/>
            <a:ext cx="31242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9347" name="Line 19"/>
          <p:cNvSpPr>
            <a:spLocks noChangeShapeType="1"/>
          </p:cNvSpPr>
          <p:nvPr/>
        </p:nvSpPr>
        <p:spPr bwMode="auto">
          <a:xfrm>
            <a:off x="5257800" y="1752600"/>
            <a:ext cx="0" cy="4572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99348" name="Text Box 20"/>
          <p:cNvSpPr txBox="1">
            <a:spLocks noChangeArrowheads="1"/>
          </p:cNvSpPr>
          <p:nvPr/>
        </p:nvSpPr>
        <p:spPr bwMode="auto">
          <a:xfrm>
            <a:off x="2895600" y="1600200"/>
            <a:ext cx="104140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mtClean="0">
                <a:solidFill>
                  <a:srgbClr val="000000"/>
                </a:solidFill>
              </a:rPr>
              <a:t>P=0.001</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srcRect/>
          <a:stretch>
            <a:fillRect/>
          </a:stretch>
        </p:blipFill>
        <p:spPr bwMode="auto">
          <a:xfrm>
            <a:off x="0" y="0"/>
            <a:ext cx="8458200" cy="6765925"/>
          </a:xfrm>
          <a:prstGeom prst="rect">
            <a:avLst/>
          </a:prstGeom>
          <a:noFill/>
          <a:ln w="9525">
            <a:noFill/>
            <a:miter lim="800000"/>
            <a:headEnd/>
            <a:tailEnd/>
          </a:ln>
          <a:effectLst/>
        </p:spPr>
      </p:pic>
      <p:sp>
        <p:nvSpPr>
          <p:cNvPr id="100355" name="Line 3"/>
          <p:cNvSpPr>
            <a:spLocks noChangeShapeType="1"/>
          </p:cNvSpPr>
          <p:nvPr/>
        </p:nvSpPr>
        <p:spPr bwMode="auto">
          <a:xfrm flipV="1">
            <a:off x="7010400" y="609600"/>
            <a:ext cx="0" cy="4572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56" name="Line 4"/>
          <p:cNvSpPr>
            <a:spLocks noChangeShapeType="1"/>
          </p:cNvSpPr>
          <p:nvPr/>
        </p:nvSpPr>
        <p:spPr bwMode="auto">
          <a:xfrm flipH="1">
            <a:off x="5410200" y="609600"/>
            <a:ext cx="16002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57" name="Line 5"/>
          <p:cNvSpPr>
            <a:spLocks noChangeShapeType="1"/>
          </p:cNvSpPr>
          <p:nvPr/>
        </p:nvSpPr>
        <p:spPr bwMode="auto">
          <a:xfrm>
            <a:off x="5410200" y="609600"/>
            <a:ext cx="0" cy="5334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58" name="Text Box 6"/>
          <p:cNvSpPr txBox="1">
            <a:spLocks noChangeArrowheads="1"/>
          </p:cNvSpPr>
          <p:nvPr/>
        </p:nvSpPr>
        <p:spPr bwMode="auto">
          <a:xfrm>
            <a:off x="5699125" y="288925"/>
            <a:ext cx="946150" cy="33655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600" smtClean="0">
                <a:solidFill>
                  <a:srgbClr val="000000"/>
                </a:solidFill>
              </a:rPr>
              <a:t>P=0.019</a:t>
            </a:r>
          </a:p>
        </p:txBody>
      </p:sp>
      <p:sp>
        <p:nvSpPr>
          <p:cNvPr id="100359" name="Line 7"/>
          <p:cNvSpPr>
            <a:spLocks noChangeShapeType="1"/>
          </p:cNvSpPr>
          <p:nvPr/>
        </p:nvSpPr>
        <p:spPr bwMode="auto">
          <a:xfrm flipV="1">
            <a:off x="6781800" y="914400"/>
            <a:ext cx="0" cy="2286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60" name="Line 8"/>
          <p:cNvSpPr>
            <a:spLocks noChangeShapeType="1"/>
          </p:cNvSpPr>
          <p:nvPr/>
        </p:nvSpPr>
        <p:spPr bwMode="auto">
          <a:xfrm flipH="1">
            <a:off x="4038600" y="914400"/>
            <a:ext cx="27432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61" name="Line 9"/>
          <p:cNvSpPr>
            <a:spLocks noChangeShapeType="1"/>
          </p:cNvSpPr>
          <p:nvPr/>
        </p:nvSpPr>
        <p:spPr bwMode="auto">
          <a:xfrm>
            <a:off x="4038600" y="914400"/>
            <a:ext cx="0" cy="6096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62" name="Text Box 10"/>
          <p:cNvSpPr txBox="1">
            <a:spLocks noChangeArrowheads="1"/>
          </p:cNvSpPr>
          <p:nvPr/>
        </p:nvSpPr>
        <p:spPr bwMode="auto">
          <a:xfrm>
            <a:off x="4327525" y="517525"/>
            <a:ext cx="946150" cy="33655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600" smtClean="0">
                <a:solidFill>
                  <a:srgbClr val="000000"/>
                </a:solidFill>
              </a:rPr>
              <a:t>P=0.002</a:t>
            </a:r>
          </a:p>
        </p:txBody>
      </p:sp>
      <p:sp>
        <p:nvSpPr>
          <p:cNvPr id="100363" name="Line 11"/>
          <p:cNvSpPr>
            <a:spLocks noChangeShapeType="1"/>
          </p:cNvSpPr>
          <p:nvPr/>
        </p:nvSpPr>
        <p:spPr bwMode="auto">
          <a:xfrm flipV="1">
            <a:off x="7162800" y="228600"/>
            <a:ext cx="0" cy="2286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64" name="Line 12"/>
          <p:cNvSpPr>
            <a:spLocks noChangeShapeType="1"/>
          </p:cNvSpPr>
          <p:nvPr/>
        </p:nvSpPr>
        <p:spPr bwMode="auto">
          <a:xfrm>
            <a:off x="7162800" y="0"/>
            <a:ext cx="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65" name="Line 13"/>
          <p:cNvSpPr>
            <a:spLocks noChangeShapeType="1"/>
          </p:cNvSpPr>
          <p:nvPr/>
        </p:nvSpPr>
        <p:spPr bwMode="auto">
          <a:xfrm>
            <a:off x="7162800" y="0"/>
            <a:ext cx="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66" name="Line 14"/>
          <p:cNvSpPr>
            <a:spLocks noChangeShapeType="1"/>
          </p:cNvSpPr>
          <p:nvPr/>
        </p:nvSpPr>
        <p:spPr bwMode="auto">
          <a:xfrm flipH="1">
            <a:off x="2438400" y="228600"/>
            <a:ext cx="47244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67" name="Line 15"/>
          <p:cNvSpPr>
            <a:spLocks noChangeShapeType="1"/>
          </p:cNvSpPr>
          <p:nvPr/>
        </p:nvSpPr>
        <p:spPr bwMode="auto">
          <a:xfrm>
            <a:off x="2438400" y="228600"/>
            <a:ext cx="0" cy="26670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68" name="Text Box 16"/>
          <p:cNvSpPr txBox="1">
            <a:spLocks noChangeArrowheads="1"/>
          </p:cNvSpPr>
          <p:nvPr/>
        </p:nvSpPr>
        <p:spPr bwMode="auto">
          <a:xfrm>
            <a:off x="1965325" y="822325"/>
            <a:ext cx="946150" cy="33655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600" smtClean="0">
                <a:solidFill>
                  <a:srgbClr val="000000"/>
                </a:solidFill>
              </a:rPr>
              <a:t>P=0.004</a:t>
            </a:r>
          </a:p>
        </p:txBody>
      </p:sp>
      <p:sp>
        <p:nvSpPr>
          <p:cNvPr id="100369" name="Line 17"/>
          <p:cNvSpPr>
            <a:spLocks noChangeShapeType="1"/>
          </p:cNvSpPr>
          <p:nvPr/>
        </p:nvSpPr>
        <p:spPr bwMode="auto">
          <a:xfrm flipV="1">
            <a:off x="5257800" y="1447800"/>
            <a:ext cx="0" cy="4572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70" name="Line 18"/>
          <p:cNvSpPr>
            <a:spLocks noChangeShapeType="1"/>
          </p:cNvSpPr>
          <p:nvPr/>
        </p:nvSpPr>
        <p:spPr bwMode="auto">
          <a:xfrm flipH="1">
            <a:off x="4419600" y="1447800"/>
            <a:ext cx="8382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71" name="Line 19"/>
          <p:cNvSpPr>
            <a:spLocks noChangeShapeType="1"/>
          </p:cNvSpPr>
          <p:nvPr/>
        </p:nvSpPr>
        <p:spPr bwMode="auto">
          <a:xfrm>
            <a:off x="4419600" y="1447800"/>
            <a:ext cx="0" cy="8382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72" name="Text Box 20"/>
          <p:cNvSpPr txBox="1">
            <a:spLocks noChangeArrowheads="1"/>
          </p:cNvSpPr>
          <p:nvPr/>
        </p:nvSpPr>
        <p:spPr bwMode="auto">
          <a:xfrm>
            <a:off x="4343400" y="1143000"/>
            <a:ext cx="946150" cy="33655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600" smtClean="0">
                <a:solidFill>
                  <a:srgbClr val="000000"/>
                </a:solidFill>
              </a:rPr>
              <a:t>P=0.004</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cstate="print"/>
          <a:srcRect/>
          <a:stretch>
            <a:fillRect/>
          </a:stretch>
        </p:blipFill>
        <p:spPr bwMode="auto">
          <a:xfrm>
            <a:off x="609600" y="304800"/>
            <a:ext cx="7848600" cy="6278563"/>
          </a:xfrm>
          <a:prstGeom prst="rect">
            <a:avLst/>
          </a:prstGeom>
          <a:noFill/>
          <a:ln w="9525">
            <a:noFill/>
            <a:miter lim="800000"/>
            <a:headEnd/>
            <a:tailEnd/>
          </a:ln>
          <a:effectLst/>
        </p:spPr>
      </p:pic>
      <p:sp>
        <p:nvSpPr>
          <p:cNvPr id="103427" name="Text Box 3"/>
          <p:cNvSpPr txBox="1">
            <a:spLocks noChangeArrowheads="1"/>
          </p:cNvSpPr>
          <p:nvPr/>
        </p:nvSpPr>
        <p:spPr bwMode="auto">
          <a:xfrm>
            <a:off x="5851525" y="877888"/>
            <a:ext cx="1328738"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smtClean="0">
                <a:solidFill>
                  <a:srgbClr val="000000"/>
                </a:solidFill>
              </a:rPr>
              <a:t>P&lt;0.001</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200" b="1" dirty="0" smtClean="0">
                <a:solidFill>
                  <a:srgbClr val="C00000"/>
                </a:solidFill>
                <a:effectLst>
                  <a:outerShdw blurRad="38100" dist="38100" dir="2700000" algn="tl">
                    <a:srgbClr val="000000">
                      <a:alpha val="43137"/>
                    </a:srgbClr>
                  </a:outerShdw>
                </a:effectLst>
              </a:rPr>
              <a:t>Evaluation of homeostasis model assessment indices in children and adolescents</a:t>
            </a:r>
            <a:endParaRPr lang="en-US" sz="32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09120"/>
          </a:xfrm>
        </p:spPr>
        <p:txBody>
          <a:bodyPr/>
          <a:lstStyle/>
          <a:p>
            <a:pPr>
              <a:buNone/>
            </a:pPr>
            <a:r>
              <a:rPr lang="en-US" b="1" dirty="0" smtClean="0"/>
              <a:t>The aim: </a:t>
            </a:r>
          </a:p>
          <a:p>
            <a:r>
              <a:rPr lang="en-US" sz="2800" dirty="0" smtClean="0"/>
              <a:t>to determine HOMA-B and HOMA-IR  in different weight groups</a:t>
            </a:r>
          </a:p>
          <a:p>
            <a:r>
              <a:rPr lang="en-US" sz="2800" dirty="0" smtClean="0"/>
              <a:t>to detect Sensitivity and specificity of HOMA-IR according to increase of </a:t>
            </a:r>
            <a:r>
              <a:rPr lang="el-GR" sz="2800" dirty="0" smtClean="0"/>
              <a:t>β</a:t>
            </a:r>
            <a:r>
              <a:rPr lang="en-US" sz="2800" dirty="0" smtClean="0"/>
              <a:t> cell function more than normal range for normal weight children</a:t>
            </a:r>
          </a:p>
          <a:p>
            <a:r>
              <a:rPr lang="en-US" b="1" dirty="0" smtClean="0"/>
              <a:t>Study subjects: </a:t>
            </a:r>
            <a:r>
              <a:rPr lang="en-US" dirty="0" smtClean="0"/>
              <a:t>528 cases </a:t>
            </a:r>
          </a:p>
          <a:p>
            <a:pPr>
              <a:buNone/>
            </a:pPr>
            <a:r>
              <a:rPr lang="en-US" dirty="0" smtClean="0"/>
              <a:t>	213 males, 315 females </a:t>
            </a:r>
          </a:p>
          <a:p>
            <a:r>
              <a:rPr lang="en-US" b="1" dirty="0" smtClean="0"/>
              <a:t>Age</a:t>
            </a:r>
            <a:r>
              <a:rPr lang="en-US" dirty="0" smtClean="0"/>
              <a:t> 4.5 – 18, (mean ± SD) (10.6±2.9) yr</a:t>
            </a:r>
            <a:r>
              <a:rPr lang="en-US" b="1" dirty="0" smtClean="0"/>
              <a:t> </a:t>
            </a:r>
          </a:p>
          <a:p>
            <a:endParaRPr lang="en-US" dirty="0"/>
          </a:p>
        </p:txBody>
      </p:sp>
      <p:sp>
        <p:nvSpPr>
          <p:cNvPr id="4" name="Rectangle 3"/>
          <p:cNvSpPr/>
          <p:nvPr/>
        </p:nvSpPr>
        <p:spPr>
          <a:xfrm>
            <a:off x="4788024" y="6381328"/>
            <a:ext cx="4006225" cy="369332"/>
          </a:xfrm>
          <a:prstGeom prst="rect">
            <a:avLst/>
          </a:prstGeom>
        </p:spPr>
        <p:txBody>
          <a:bodyPr wrap="square">
            <a:spAutoFit/>
          </a:bodyPr>
          <a:lstStyle/>
          <a:p>
            <a:pPr lvl="0"/>
            <a:r>
              <a:rPr lang="en-US" dirty="0" smtClean="0"/>
              <a:t>Hormone Research 72, S3; 2009:407</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jpg"/>
          <p:cNvPicPr>
            <a:picLocks noChangeAspect="1"/>
          </p:cNvPicPr>
          <p:nvPr/>
        </p:nvPicPr>
        <p:blipFill>
          <a:blip r:embed="rId2" cstate="print"/>
          <a:stretch>
            <a:fillRect/>
          </a:stretch>
        </p:blipFill>
        <p:spPr>
          <a:xfrm>
            <a:off x="-1" y="0"/>
            <a:ext cx="9142423" cy="5877272"/>
          </a:xfrm>
          <a:prstGeom prst="rect">
            <a:avLst/>
          </a:prstGeom>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0" cy="6858000"/>
        </p:xfrm>
        <a:graphic>
          <a:graphicData uri="http://schemas.openxmlformats.org/drawingml/2006/table">
            <a:tbl>
              <a:tblPr>
                <a:tableStyleId>{35758FB7-9AC5-4552-8A53-C91805E547FA}</a:tableStyleId>
              </a:tblPr>
              <a:tblGrid>
                <a:gridCol w="3416335"/>
                <a:gridCol w="1245144"/>
                <a:gridCol w="2573299"/>
                <a:gridCol w="1909222"/>
              </a:tblGrid>
              <a:tr h="1336574">
                <a:tc gridSpan="4">
                  <a:txBody>
                    <a:bodyPr/>
                    <a:lstStyle/>
                    <a:p>
                      <a:pPr algn="ctr" rtl="0">
                        <a:spcAft>
                          <a:spcPts val="0"/>
                        </a:spcAft>
                      </a:pPr>
                      <a:r>
                        <a:rPr lang="en-US" sz="3200" dirty="0" smtClean="0"/>
                        <a:t>HOMA </a:t>
                      </a:r>
                      <a:r>
                        <a:rPr lang="en-US" sz="3200" dirty="0"/>
                        <a:t>indices in different weight groups</a:t>
                      </a:r>
                      <a:endParaRPr lang="en-US" sz="3200" dirty="0">
                        <a:latin typeface="Times New Roman"/>
                        <a:ea typeface="Times New Roman"/>
                        <a:cs typeface="Arial"/>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r>
              <a:tr h="924147">
                <a:tc>
                  <a:txBody>
                    <a:bodyPr/>
                    <a:lstStyle/>
                    <a:p>
                      <a:pPr algn="l" rtl="0">
                        <a:spcAft>
                          <a:spcPts val="0"/>
                        </a:spcAft>
                      </a:pPr>
                      <a:r>
                        <a:rPr lang="en-US" sz="2400" dirty="0" smtClean="0"/>
                        <a:t>   Weight </a:t>
                      </a:r>
                      <a:r>
                        <a:rPr lang="en-US" sz="2400" dirty="0"/>
                        <a:t>group</a:t>
                      </a:r>
                      <a:endParaRPr lang="en-US" sz="2400" dirty="0">
                        <a:latin typeface="Times New Roman"/>
                        <a:ea typeface="Times New Roman"/>
                        <a:cs typeface="Arial"/>
                      </a:endParaRPr>
                    </a:p>
                  </a:txBody>
                  <a:tcPr marL="9525" marR="9525" marT="9525" marB="9525" anchor="ctr"/>
                </a:tc>
                <a:tc>
                  <a:txBody>
                    <a:bodyPr/>
                    <a:lstStyle/>
                    <a:p>
                      <a:pPr algn="l" rtl="0">
                        <a:spcAft>
                          <a:spcPts val="0"/>
                        </a:spcAft>
                      </a:pPr>
                      <a:r>
                        <a:rPr lang="en-US" sz="2400"/>
                        <a:t>N</a:t>
                      </a:r>
                      <a:endParaRPr lang="en-US" sz="2400">
                        <a:latin typeface="Times New Roman"/>
                        <a:ea typeface="Times New Roman"/>
                        <a:cs typeface="Arial"/>
                      </a:endParaRPr>
                    </a:p>
                  </a:txBody>
                  <a:tcPr marL="9525" marR="9525" marT="9525" marB="9525" anchor="ctr"/>
                </a:tc>
                <a:tc>
                  <a:txBody>
                    <a:bodyPr/>
                    <a:lstStyle/>
                    <a:p>
                      <a:pPr algn="l" rtl="0">
                        <a:spcAft>
                          <a:spcPts val="0"/>
                        </a:spcAft>
                      </a:pPr>
                      <a:r>
                        <a:rPr lang="en-US" sz="2400"/>
                        <a:t>HOMA-B</a:t>
                      </a:r>
                      <a:endParaRPr lang="en-US" sz="2400">
                        <a:latin typeface="Times New Roman"/>
                        <a:ea typeface="Times New Roman"/>
                        <a:cs typeface="Arial"/>
                      </a:endParaRPr>
                    </a:p>
                  </a:txBody>
                  <a:tcPr marL="9525" marR="9525" marT="9525" marB="9525" anchor="ctr"/>
                </a:tc>
                <a:tc>
                  <a:txBody>
                    <a:bodyPr/>
                    <a:lstStyle/>
                    <a:p>
                      <a:pPr algn="l" rtl="0">
                        <a:spcAft>
                          <a:spcPts val="0"/>
                        </a:spcAft>
                      </a:pPr>
                      <a:r>
                        <a:rPr lang="en-US" sz="2400"/>
                        <a:t>HOMA-IR</a:t>
                      </a:r>
                      <a:endParaRPr lang="en-US" sz="2400">
                        <a:latin typeface="Times New Roman"/>
                        <a:ea typeface="Times New Roman"/>
                        <a:cs typeface="Arial"/>
                      </a:endParaRPr>
                    </a:p>
                  </a:txBody>
                  <a:tcPr marL="9525" marR="9525" marT="9525" marB="9525" anchor="ctr"/>
                </a:tc>
              </a:tr>
              <a:tr h="924147">
                <a:tc>
                  <a:txBody>
                    <a:bodyPr/>
                    <a:lstStyle/>
                    <a:p>
                      <a:pPr algn="l" rtl="0">
                        <a:spcAft>
                          <a:spcPts val="0"/>
                        </a:spcAft>
                      </a:pPr>
                      <a:r>
                        <a:rPr lang="en-US" sz="2400" dirty="0" smtClean="0"/>
                        <a:t>   Normal </a:t>
                      </a:r>
                      <a:r>
                        <a:rPr lang="en-US" sz="2400" dirty="0"/>
                        <a:t>weight</a:t>
                      </a:r>
                      <a:endParaRPr lang="en-US" sz="2400" dirty="0">
                        <a:latin typeface="Times New Roman"/>
                        <a:ea typeface="Times New Roman"/>
                        <a:cs typeface="Arial"/>
                      </a:endParaRPr>
                    </a:p>
                  </a:txBody>
                  <a:tcPr marL="9525" marR="9525" marT="9525" marB="9525" anchor="ctr"/>
                </a:tc>
                <a:tc>
                  <a:txBody>
                    <a:bodyPr/>
                    <a:lstStyle/>
                    <a:p>
                      <a:pPr algn="l" rtl="0">
                        <a:spcAft>
                          <a:spcPts val="0"/>
                        </a:spcAft>
                      </a:pPr>
                      <a:r>
                        <a:rPr lang="en-US" sz="2400"/>
                        <a:t>152</a:t>
                      </a:r>
                      <a:endParaRPr lang="en-US" sz="2400">
                        <a:latin typeface="Times New Roman"/>
                        <a:ea typeface="Times New Roman"/>
                        <a:cs typeface="Arial"/>
                      </a:endParaRPr>
                    </a:p>
                  </a:txBody>
                  <a:tcPr marL="9525" marR="9525" marT="9525" marB="9525" anchor="ctr"/>
                </a:tc>
                <a:tc>
                  <a:txBody>
                    <a:bodyPr/>
                    <a:lstStyle/>
                    <a:p>
                      <a:pPr algn="l" rtl="0">
                        <a:spcAft>
                          <a:spcPts val="0"/>
                        </a:spcAft>
                      </a:pPr>
                      <a:r>
                        <a:rPr lang="en-US" sz="2400"/>
                        <a:t>86.8 ± 50.6</a:t>
                      </a:r>
                      <a:endParaRPr lang="en-US" sz="2400">
                        <a:latin typeface="Times New Roman"/>
                        <a:ea typeface="Times New Roman"/>
                        <a:cs typeface="Arial"/>
                      </a:endParaRPr>
                    </a:p>
                  </a:txBody>
                  <a:tcPr marL="9525" marR="9525" marT="9525" marB="9525" anchor="ctr"/>
                </a:tc>
                <a:tc>
                  <a:txBody>
                    <a:bodyPr/>
                    <a:lstStyle/>
                    <a:p>
                      <a:pPr algn="l" rtl="0">
                        <a:spcAft>
                          <a:spcPts val="0"/>
                        </a:spcAft>
                      </a:pPr>
                      <a:r>
                        <a:rPr lang="en-US" sz="2400"/>
                        <a:t>1.8 ± 1.2</a:t>
                      </a:r>
                      <a:endParaRPr lang="en-US" sz="2400">
                        <a:latin typeface="Times New Roman"/>
                        <a:ea typeface="Times New Roman"/>
                        <a:cs typeface="Arial"/>
                      </a:endParaRPr>
                    </a:p>
                  </a:txBody>
                  <a:tcPr marL="9525" marR="9525" marT="9525" marB="9525" anchor="ctr"/>
                </a:tc>
              </a:tr>
              <a:tr h="1824838">
                <a:tc>
                  <a:txBody>
                    <a:bodyPr/>
                    <a:lstStyle/>
                    <a:p>
                      <a:pPr algn="l" rtl="0">
                        <a:spcAft>
                          <a:spcPts val="0"/>
                        </a:spcAft>
                      </a:pPr>
                      <a:r>
                        <a:rPr lang="en-US" sz="2400" dirty="0" smtClean="0"/>
                        <a:t>  At </a:t>
                      </a:r>
                      <a:r>
                        <a:rPr lang="en-US" sz="2400" dirty="0"/>
                        <a:t>risk for overweight</a:t>
                      </a:r>
                      <a:endParaRPr lang="en-US" sz="2400" dirty="0">
                        <a:latin typeface="Times New Roman"/>
                        <a:ea typeface="Times New Roman"/>
                        <a:cs typeface="Arial"/>
                      </a:endParaRPr>
                    </a:p>
                  </a:txBody>
                  <a:tcPr marL="9525" marR="9525" marT="9525" marB="9525" anchor="ctr"/>
                </a:tc>
                <a:tc>
                  <a:txBody>
                    <a:bodyPr/>
                    <a:lstStyle/>
                    <a:p>
                      <a:pPr algn="l" rtl="0">
                        <a:spcAft>
                          <a:spcPts val="0"/>
                        </a:spcAft>
                      </a:pPr>
                      <a:r>
                        <a:rPr lang="en-US" sz="2400"/>
                        <a:t>108</a:t>
                      </a:r>
                      <a:endParaRPr lang="en-US" sz="2400">
                        <a:latin typeface="Times New Roman"/>
                        <a:ea typeface="Times New Roman"/>
                        <a:cs typeface="Arial"/>
                      </a:endParaRPr>
                    </a:p>
                  </a:txBody>
                  <a:tcPr marL="9525" marR="9525" marT="9525" marB="9525" anchor="ctr"/>
                </a:tc>
                <a:tc>
                  <a:txBody>
                    <a:bodyPr/>
                    <a:lstStyle/>
                    <a:p>
                      <a:pPr algn="l" rtl="0">
                        <a:spcAft>
                          <a:spcPts val="0"/>
                        </a:spcAft>
                      </a:pPr>
                      <a:r>
                        <a:rPr lang="en-US" sz="2400"/>
                        <a:t>146.4 ± 91</a:t>
                      </a:r>
                      <a:endParaRPr lang="en-US" sz="2400">
                        <a:latin typeface="Times New Roman"/>
                        <a:ea typeface="Times New Roman"/>
                        <a:cs typeface="Arial"/>
                      </a:endParaRPr>
                    </a:p>
                  </a:txBody>
                  <a:tcPr marL="9525" marR="9525" marT="9525" marB="9525" anchor="ctr"/>
                </a:tc>
                <a:tc>
                  <a:txBody>
                    <a:bodyPr/>
                    <a:lstStyle/>
                    <a:p>
                      <a:pPr algn="l" rtl="0">
                        <a:spcAft>
                          <a:spcPts val="0"/>
                        </a:spcAft>
                      </a:pPr>
                      <a:r>
                        <a:rPr lang="en-US" sz="2400" dirty="0"/>
                        <a:t>2.7 ± 1.7</a:t>
                      </a:r>
                      <a:endParaRPr lang="en-US" sz="2400" dirty="0">
                        <a:latin typeface="Times New Roman"/>
                        <a:ea typeface="Times New Roman"/>
                        <a:cs typeface="Arial"/>
                      </a:endParaRPr>
                    </a:p>
                  </a:txBody>
                  <a:tcPr marL="9525" marR="9525" marT="9525" marB="9525" anchor="ctr"/>
                </a:tc>
              </a:tr>
              <a:tr h="924147">
                <a:tc>
                  <a:txBody>
                    <a:bodyPr/>
                    <a:lstStyle/>
                    <a:p>
                      <a:pPr algn="l" rtl="0">
                        <a:spcAft>
                          <a:spcPts val="0"/>
                        </a:spcAft>
                      </a:pPr>
                      <a:r>
                        <a:rPr lang="en-US" sz="2400" dirty="0" smtClean="0"/>
                        <a:t>   Overweight</a:t>
                      </a:r>
                      <a:endParaRPr lang="en-US" sz="2400" dirty="0">
                        <a:latin typeface="Times New Roman"/>
                        <a:ea typeface="Times New Roman"/>
                        <a:cs typeface="Arial"/>
                      </a:endParaRPr>
                    </a:p>
                  </a:txBody>
                  <a:tcPr marL="9525" marR="9525" marT="9525" marB="9525" anchor="ctr"/>
                </a:tc>
                <a:tc>
                  <a:txBody>
                    <a:bodyPr/>
                    <a:lstStyle/>
                    <a:p>
                      <a:pPr algn="l" rtl="0">
                        <a:spcAft>
                          <a:spcPts val="0"/>
                        </a:spcAft>
                      </a:pPr>
                      <a:r>
                        <a:rPr lang="en-US" sz="2400"/>
                        <a:t>268</a:t>
                      </a:r>
                      <a:endParaRPr lang="en-US" sz="2400">
                        <a:latin typeface="Times New Roman"/>
                        <a:ea typeface="Times New Roman"/>
                        <a:cs typeface="Arial"/>
                      </a:endParaRPr>
                    </a:p>
                  </a:txBody>
                  <a:tcPr marL="9525" marR="9525" marT="9525" marB="9525" anchor="ctr"/>
                </a:tc>
                <a:tc>
                  <a:txBody>
                    <a:bodyPr/>
                    <a:lstStyle/>
                    <a:p>
                      <a:pPr algn="l" rtl="0">
                        <a:spcAft>
                          <a:spcPts val="0"/>
                        </a:spcAft>
                      </a:pPr>
                      <a:r>
                        <a:rPr lang="en-US" sz="2400"/>
                        <a:t>193.6 ± 140</a:t>
                      </a:r>
                      <a:endParaRPr lang="en-US" sz="2400">
                        <a:latin typeface="Times New Roman"/>
                        <a:ea typeface="Times New Roman"/>
                        <a:cs typeface="Arial"/>
                      </a:endParaRPr>
                    </a:p>
                  </a:txBody>
                  <a:tcPr marL="9525" marR="9525" marT="9525" marB="9525" anchor="ctr"/>
                </a:tc>
                <a:tc>
                  <a:txBody>
                    <a:bodyPr/>
                    <a:lstStyle/>
                    <a:p>
                      <a:pPr algn="l" rtl="0">
                        <a:spcAft>
                          <a:spcPts val="0"/>
                        </a:spcAft>
                      </a:pPr>
                      <a:r>
                        <a:rPr lang="en-US" sz="2400"/>
                        <a:t>3.8 ± 2.6</a:t>
                      </a:r>
                      <a:endParaRPr lang="en-US" sz="2400">
                        <a:latin typeface="Times New Roman"/>
                        <a:ea typeface="Times New Roman"/>
                        <a:cs typeface="Arial"/>
                      </a:endParaRPr>
                    </a:p>
                  </a:txBody>
                  <a:tcPr marL="9525" marR="9525" marT="9525" marB="9525" anchor="ctr"/>
                </a:tc>
              </a:tr>
              <a:tr h="924147">
                <a:tc>
                  <a:txBody>
                    <a:bodyPr/>
                    <a:lstStyle/>
                    <a:p>
                      <a:pPr algn="l" rtl="0">
                        <a:spcAft>
                          <a:spcPts val="0"/>
                        </a:spcAft>
                      </a:pPr>
                      <a:r>
                        <a:rPr lang="en-US" sz="2400" dirty="0" smtClean="0"/>
                        <a:t>   BMI </a:t>
                      </a:r>
                      <a:r>
                        <a:rPr lang="en-US" sz="2400" dirty="0"/>
                        <a:t>&gt; 2SDS</a:t>
                      </a:r>
                      <a:endParaRPr lang="en-US" sz="2400" dirty="0">
                        <a:latin typeface="Times New Roman"/>
                        <a:ea typeface="Times New Roman"/>
                        <a:cs typeface="Arial"/>
                      </a:endParaRPr>
                    </a:p>
                  </a:txBody>
                  <a:tcPr marL="9525" marR="9525" marT="9525" marB="9525" anchor="ctr"/>
                </a:tc>
                <a:tc>
                  <a:txBody>
                    <a:bodyPr/>
                    <a:lstStyle/>
                    <a:p>
                      <a:pPr algn="l" rtl="0">
                        <a:spcAft>
                          <a:spcPts val="0"/>
                        </a:spcAft>
                      </a:pPr>
                      <a:r>
                        <a:rPr lang="en-US" sz="2400" dirty="0"/>
                        <a:t>209</a:t>
                      </a:r>
                      <a:endParaRPr lang="en-US" sz="2400" dirty="0">
                        <a:latin typeface="Times New Roman"/>
                        <a:ea typeface="Times New Roman"/>
                        <a:cs typeface="Arial"/>
                      </a:endParaRPr>
                    </a:p>
                  </a:txBody>
                  <a:tcPr marL="9525" marR="9525" marT="9525" marB="9525" anchor="ctr"/>
                </a:tc>
                <a:tc>
                  <a:txBody>
                    <a:bodyPr/>
                    <a:lstStyle/>
                    <a:p>
                      <a:pPr algn="l" rtl="0">
                        <a:spcAft>
                          <a:spcPts val="0"/>
                        </a:spcAft>
                      </a:pPr>
                      <a:r>
                        <a:rPr lang="en-US" sz="2400" dirty="0"/>
                        <a:t>208.25 ± 152</a:t>
                      </a:r>
                      <a:endParaRPr lang="en-US" sz="2400" dirty="0">
                        <a:latin typeface="Times New Roman"/>
                        <a:ea typeface="Times New Roman"/>
                        <a:cs typeface="Arial"/>
                      </a:endParaRPr>
                    </a:p>
                  </a:txBody>
                  <a:tcPr marL="9525" marR="9525" marT="9525" marB="9525" anchor="ctr"/>
                </a:tc>
                <a:tc>
                  <a:txBody>
                    <a:bodyPr/>
                    <a:lstStyle/>
                    <a:p>
                      <a:pPr algn="l" rtl="0">
                        <a:spcAft>
                          <a:spcPts val="0"/>
                        </a:spcAft>
                      </a:pPr>
                      <a:r>
                        <a:rPr lang="en-US" sz="2400" dirty="0"/>
                        <a:t>4.1 ± 2.7</a:t>
                      </a:r>
                      <a:endParaRPr lang="en-US" sz="2400" dirty="0">
                        <a:latin typeface="Times New Roman"/>
                        <a:ea typeface="Times New Roman"/>
                        <a:cs typeface="Arial"/>
                      </a:endParaRPr>
                    </a:p>
                  </a:txBody>
                  <a:tcPr marL="9525" marR="9525" marT="9525" marB="9525" anchor="ctr"/>
                </a:tc>
              </a:tr>
            </a:tbl>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p:cNvPicPr>
            <a:picLocks noChangeAspect="1" noChangeArrowheads="1"/>
          </p:cNvPicPr>
          <p:nvPr/>
        </p:nvPicPr>
        <p:blipFill>
          <a:blip r:embed="rId2" cstate="print"/>
          <a:srcRect l="18619" t="14473" r="22823" b="12782"/>
          <a:stretch>
            <a:fillRect/>
          </a:stretch>
        </p:blipFill>
        <p:spPr bwMode="auto">
          <a:xfrm>
            <a:off x="-1" y="0"/>
            <a:ext cx="6660233" cy="6858000"/>
          </a:xfrm>
          <a:prstGeom prst="rect">
            <a:avLst/>
          </a:prstGeom>
          <a:noFill/>
          <a:ln w="9525">
            <a:noFill/>
            <a:miter lim="800000"/>
            <a:headEnd/>
            <a:tailEnd/>
          </a:ln>
        </p:spPr>
      </p:pic>
      <p:sp>
        <p:nvSpPr>
          <p:cNvPr id="3" name="TextBox 2"/>
          <p:cNvSpPr txBox="1"/>
          <p:nvPr/>
        </p:nvSpPr>
        <p:spPr>
          <a:xfrm>
            <a:off x="6444208" y="620688"/>
            <a:ext cx="2699792" cy="4524315"/>
          </a:xfrm>
          <a:prstGeom prst="rect">
            <a:avLst/>
          </a:prstGeom>
          <a:noFill/>
        </p:spPr>
        <p:txBody>
          <a:bodyPr wrap="square" rtlCol="0">
            <a:spAutoFit/>
          </a:bodyPr>
          <a:lstStyle/>
          <a:p>
            <a:r>
              <a:rPr lang="en-US" sz="2800" dirty="0" smtClean="0"/>
              <a:t>HOMA-IR</a:t>
            </a:r>
          </a:p>
          <a:p>
            <a:r>
              <a:rPr lang="en-US" sz="2800" dirty="0" smtClean="0"/>
              <a:t>ROC Curve</a:t>
            </a:r>
          </a:p>
          <a:p>
            <a:r>
              <a:rPr lang="en-US" sz="2800" dirty="0" smtClean="0"/>
              <a:t> </a:t>
            </a:r>
          </a:p>
          <a:p>
            <a:r>
              <a:rPr lang="en-US" sz="4400" b="1" dirty="0" smtClean="0">
                <a:solidFill>
                  <a:srgbClr val="C00000"/>
                </a:solidFill>
                <a:effectLst>
                  <a:outerShdw blurRad="38100" dist="38100" dir="2700000" algn="tl">
                    <a:srgbClr val="000000">
                      <a:alpha val="43137"/>
                    </a:srgbClr>
                  </a:outerShdw>
                </a:effectLst>
              </a:rPr>
              <a:t>3.6</a:t>
            </a:r>
            <a:r>
              <a:rPr lang="en-US" sz="4400" b="1" dirty="0" smtClean="0"/>
              <a:t>  </a:t>
            </a:r>
          </a:p>
          <a:p>
            <a:r>
              <a:rPr lang="en-US" sz="2800" dirty="0" smtClean="0"/>
              <a:t>sensitivity 79% </a:t>
            </a:r>
          </a:p>
          <a:p>
            <a:r>
              <a:rPr lang="en-US" sz="2800" dirty="0" smtClean="0"/>
              <a:t>Specificity 80% </a:t>
            </a:r>
          </a:p>
          <a:p>
            <a:r>
              <a:rPr lang="en-US" sz="4800" b="1" dirty="0" smtClean="0">
                <a:solidFill>
                  <a:srgbClr val="C00000"/>
                </a:solidFill>
                <a:effectLst>
                  <a:outerShdw blurRad="38100" dist="38100" dir="2700000" algn="tl">
                    <a:srgbClr val="000000">
                      <a:alpha val="43137"/>
                    </a:srgbClr>
                  </a:outerShdw>
                </a:effectLst>
              </a:rPr>
              <a:t>4.2</a:t>
            </a:r>
          </a:p>
          <a:p>
            <a:r>
              <a:rPr lang="en-US" sz="2800" dirty="0" smtClean="0"/>
              <a:t> sensitivity 74% </a:t>
            </a:r>
          </a:p>
          <a:p>
            <a:r>
              <a:rPr lang="en-US" sz="2800" dirty="0" smtClean="0"/>
              <a:t>Specificity 91%</a:t>
            </a:r>
            <a:endParaRPr lang="en-US" sz="2800" b="1"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28600"/>
            <a:ext cx="8229600" cy="715963"/>
          </a:xfrm>
        </p:spPr>
        <p:txBody>
          <a:bodyPr/>
          <a:lstStyle/>
          <a:p>
            <a:r>
              <a:rPr lang="en-US" sz="4000" b="1">
                <a:solidFill>
                  <a:srgbClr val="CC0000"/>
                </a:solidFill>
              </a:rPr>
              <a:t>Conclusion</a:t>
            </a:r>
            <a:br>
              <a:rPr lang="en-US" sz="4000" b="1">
                <a:solidFill>
                  <a:srgbClr val="CC0000"/>
                </a:solidFill>
              </a:rPr>
            </a:br>
            <a:endParaRPr lang="en-US" sz="4000" b="1">
              <a:solidFill>
                <a:srgbClr val="CC0000"/>
              </a:solidFill>
            </a:endParaRPr>
          </a:p>
        </p:txBody>
      </p:sp>
      <p:sp>
        <p:nvSpPr>
          <p:cNvPr id="104451" name="Rectangle 3"/>
          <p:cNvSpPr>
            <a:spLocks noGrp="1" noChangeArrowheads="1"/>
          </p:cNvSpPr>
          <p:nvPr>
            <p:ph type="body" idx="1"/>
          </p:nvPr>
        </p:nvSpPr>
        <p:spPr>
          <a:xfrm>
            <a:off x="457200" y="838200"/>
            <a:ext cx="8229600" cy="5287963"/>
          </a:xfrm>
        </p:spPr>
        <p:txBody>
          <a:bodyPr/>
          <a:lstStyle/>
          <a:p>
            <a:r>
              <a:rPr lang="en-US" sz="3600" dirty="0"/>
              <a:t>BMI &gt; 85% is accompanied by increasing beta cell function and decreasing insulin sensitivity , so it could be a risk factor for developing type 2 diabetes in </a:t>
            </a:r>
            <a:r>
              <a:rPr lang="en-US" sz="3600" dirty="0" smtClean="0"/>
              <a:t>future life</a:t>
            </a:r>
            <a:endParaRPr lang="en-US" sz="3600" dirty="0"/>
          </a:p>
          <a:p>
            <a:endParaRPr lang="en-US" sz="3600" dirty="0"/>
          </a:p>
          <a:p>
            <a:r>
              <a:rPr lang="en-US" sz="3600" dirty="0"/>
              <a:t>Insulin sensitivity and beta cell function correlate with the degree of obesity </a:t>
            </a:r>
          </a:p>
          <a:p>
            <a:pPr>
              <a:buFontTx/>
              <a:buNone/>
            </a:pPr>
            <a:r>
              <a:rPr lang="en-US" sz="3600" dirty="0"/>
              <a:t>  </a:t>
            </a:r>
          </a:p>
          <a:p>
            <a:endParaRPr lang="en-US" sz="36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Conclusion (Cont.)</a:t>
            </a:r>
            <a:endParaRPr lang="en-US" dirty="0">
              <a:solidFill>
                <a:srgbClr val="C00000"/>
              </a:solidFill>
              <a:effectLst>
                <a:outerShdw blurRad="38100" dist="38100" dir="2700000" algn="tl">
                  <a:srgbClr val="000000">
                    <a:alpha val="43137"/>
                  </a:srgbClr>
                </a:outerShdw>
              </a:effectLst>
            </a:endParaRPr>
          </a:p>
        </p:txBody>
      </p:sp>
      <p:sp>
        <p:nvSpPr>
          <p:cNvPr id="60419" name="Rectangle 3"/>
          <p:cNvSpPr>
            <a:spLocks noGrp="1" noChangeArrowheads="1"/>
          </p:cNvSpPr>
          <p:nvPr>
            <p:ph idx="1"/>
          </p:nvPr>
        </p:nvSpPr>
        <p:spPr/>
        <p:txBody>
          <a:bodyPr>
            <a:normAutofit/>
          </a:bodyPr>
          <a:lstStyle/>
          <a:p>
            <a:r>
              <a:rPr lang="en-US" sz="4000" dirty="0" smtClean="0"/>
              <a:t>The prevalence of metabolic syndrome is high in overweight children </a:t>
            </a:r>
          </a:p>
          <a:p>
            <a:endParaRPr lang="en-US" sz="4000" dirty="0" smtClean="0"/>
          </a:p>
          <a:p>
            <a:r>
              <a:rPr lang="en-US" sz="4000" dirty="0" smtClean="0"/>
              <a:t>Obesity in children should be prevented to have healthy adults</a:t>
            </a:r>
            <a:endParaRPr lang="en-US" sz="4000"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smtClean="0"/>
              <a:t>Acknowledgment </a:t>
            </a:r>
            <a:endParaRPr lang="en-US" dirty="0"/>
          </a:p>
        </p:txBody>
      </p:sp>
      <p:sp>
        <p:nvSpPr>
          <p:cNvPr id="61443" name="Rectangle 3"/>
          <p:cNvSpPr>
            <a:spLocks noGrp="1" noChangeArrowheads="1"/>
          </p:cNvSpPr>
          <p:nvPr>
            <p:ph idx="1"/>
          </p:nvPr>
        </p:nvSpPr>
        <p:spPr/>
        <p:txBody>
          <a:bodyPr/>
          <a:lstStyle/>
          <a:p>
            <a:pPr>
              <a:buFont typeface="Wingdings" pitchFamily="2" charset="2"/>
              <a:buNone/>
            </a:pPr>
            <a:r>
              <a:rPr lang="en-US" dirty="0" smtClean="0"/>
              <a:t>Dr. Robabeh </a:t>
            </a:r>
            <a:r>
              <a:rPr lang="en-US" dirty="0" err="1" smtClean="0"/>
              <a:t>Ghergherechi</a:t>
            </a:r>
            <a:endParaRPr lang="en-US" dirty="0" smtClean="0"/>
          </a:p>
          <a:p>
            <a:pPr>
              <a:buFont typeface="Wingdings" pitchFamily="2" charset="2"/>
              <a:buNone/>
            </a:pPr>
            <a:r>
              <a:rPr lang="en-US" dirty="0" smtClean="0"/>
              <a:t>Dr. </a:t>
            </a:r>
            <a:r>
              <a:rPr lang="en-US" dirty="0" err="1" smtClean="0"/>
              <a:t>Kobra</a:t>
            </a:r>
            <a:r>
              <a:rPr lang="en-US" dirty="0" smtClean="0"/>
              <a:t> </a:t>
            </a:r>
            <a:r>
              <a:rPr lang="en-US" dirty="0" err="1" smtClean="0"/>
              <a:t>Shiasi</a:t>
            </a:r>
            <a:endParaRPr lang="en-US" dirty="0" smtClean="0"/>
          </a:p>
          <a:p>
            <a:pPr>
              <a:buFont typeface="Wingdings" pitchFamily="2" charset="2"/>
              <a:buNone/>
            </a:pPr>
            <a:r>
              <a:rPr lang="en-US" dirty="0" smtClean="0"/>
              <a:t>Dr. Ali Tale</a:t>
            </a:r>
          </a:p>
        </p:txBody>
      </p:sp>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DSC05146.JPG"/>
          <p:cNvPicPr>
            <a:picLocks noGrp="1" noChangeAspect="1"/>
          </p:cNvPicPr>
          <p:nvPr>
            <p:ph idx="1"/>
          </p:nvPr>
        </p:nvPicPr>
        <p:blipFill>
          <a:blip r:embed="rId2" cstate="print"/>
          <a:stretch>
            <a:fillRect/>
          </a:stretch>
        </p:blipFill>
        <p:spPr>
          <a:xfrm>
            <a:off x="0" y="0"/>
            <a:ext cx="9144001" cy="6858000"/>
          </a:xfrm>
        </p:spPr>
      </p:pic>
      <p:sp>
        <p:nvSpPr>
          <p:cNvPr id="6" name="TextBox 5"/>
          <p:cNvSpPr txBox="1"/>
          <p:nvPr/>
        </p:nvSpPr>
        <p:spPr>
          <a:xfrm>
            <a:off x="0" y="1196752"/>
            <a:ext cx="9144000" cy="923330"/>
          </a:xfrm>
          <a:prstGeom prst="rect">
            <a:avLst/>
          </a:prstGeom>
          <a:noFill/>
        </p:spPr>
        <p:txBody>
          <a:bodyPr wrap="square" rtlCol="0">
            <a:spAutoFit/>
          </a:bodyPr>
          <a:lstStyle/>
          <a:p>
            <a:r>
              <a:rPr lang="en-US" sz="5400" dirty="0" smtClean="0">
                <a:solidFill>
                  <a:schemeClr val="bg1"/>
                </a:solidFill>
              </a:rPr>
              <a:t>Thank you for your attention </a:t>
            </a:r>
            <a:endParaRPr lang="en-US" sz="54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y.jpg"/>
          <p:cNvPicPr>
            <a:picLocks noChangeAspect="1"/>
          </p:cNvPicPr>
          <p:nvPr/>
        </p:nvPicPr>
        <p:blipFill>
          <a:blip r:embed="rId2" cstate="print"/>
          <a:stretch>
            <a:fillRect/>
          </a:stretch>
        </p:blipFill>
        <p:spPr>
          <a:xfrm>
            <a:off x="1691680" y="0"/>
            <a:ext cx="6588224" cy="6949603"/>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ype_2_diabetes_s5_fast_food.jpg"/>
          <p:cNvPicPr>
            <a:picLocks noChangeAspect="1"/>
          </p:cNvPicPr>
          <p:nvPr/>
        </p:nvPicPr>
        <p:blipFill>
          <a:blip r:embed="rId2" cstate="print"/>
          <a:stretch>
            <a:fillRect/>
          </a:stretch>
        </p:blipFill>
        <p:spPr>
          <a:xfrm>
            <a:off x="0" y="0"/>
            <a:ext cx="9179089" cy="6237312"/>
          </a:xfrm>
          <a:prstGeom prst="rect">
            <a:avLst/>
          </a:prstGeom>
        </p:spPr>
      </p:pic>
      <p:pic>
        <p:nvPicPr>
          <p:cNvPr id="223233" name="Picture 1"/>
          <p:cNvPicPr>
            <a:picLocks noChangeAspect="1" noChangeArrowheads="1"/>
          </p:cNvPicPr>
          <p:nvPr/>
        </p:nvPicPr>
        <p:blipFill>
          <a:blip r:embed="rId3" cstate="print"/>
          <a:srcRect/>
          <a:stretch>
            <a:fillRect/>
          </a:stretch>
        </p:blipFill>
        <p:spPr bwMode="auto">
          <a:xfrm>
            <a:off x="5436096" y="332656"/>
            <a:ext cx="2987824" cy="30352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g-bite-biting_~WE061729.jpg"/>
          <p:cNvPicPr>
            <a:picLocks noChangeAspect="1"/>
          </p:cNvPicPr>
          <p:nvPr/>
        </p:nvPicPr>
        <p:blipFill>
          <a:blip r:embed="rId2" cstate="print"/>
          <a:srcRect b="9408"/>
          <a:stretch>
            <a:fillRect/>
          </a:stretch>
        </p:blipFill>
        <p:spPr>
          <a:xfrm>
            <a:off x="-1" y="260648"/>
            <a:ext cx="8996389" cy="5976664"/>
          </a:xfrm>
          <a:prstGeom prst="rect">
            <a:avLst/>
          </a:prstGeo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0.xml><?xml version="1.0" encoding="utf-8"?>
<a:theme xmlns:a="http://schemas.openxmlformats.org/drawingml/2006/main" name="01072133">
  <a:themeElements>
    <a:clrScheme name="01072133 12">
      <a:dk1>
        <a:srgbClr val="2D2015"/>
      </a:dk1>
      <a:lt1>
        <a:srgbClr val="FFFFFF"/>
      </a:lt1>
      <a:dk2>
        <a:srgbClr val="B16851"/>
      </a:dk2>
      <a:lt2>
        <a:srgbClr val="DE8E94"/>
      </a:lt2>
      <a:accent1>
        <a:srgbClr val="9B6177"/>
      </a:accent1>
      <a:accent2>
        <a:srgbClr val="8F5F2F"/>
      </a:accent2>
      <a:accent3>
        <a:srgbClr val="D5B9B3"/>
      </a:accent3>
      <a:accent4>
        <a:srgbClr val="DADADA"/>
      </a:accent4>
      <a:accent5>
        <a:srgbClr val="CBB7BD"/>
      </a:accent5>
      <a:accent6>
        <a:srgbClr val="81552A"/>
      </a:accent6>
      <a:hlink>
        <a:srgbClr val="D494B1"/>
      </a:hlink>
      <a:folHlink>
        <a:srgbClr val="B8C3C4"/>
      </a:folHlink>
    </a:clrScheme>
    <a:fontScheme name="01072133">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72133 1">
        <a:dk1>
          <a:srgbClr val="F8F8F8"/>
        </a:dk1>
        <a:lt1>
          <a:srgbClr val="FFFFFF"/>
        </a:lt1>
        <a:dk2>
          <a:srgbClr val="FCD4DE"/>
        </a:dk2>
        <a:lt2>
          <a:srgbClr val="333333"/>
        </a:lt2>
        <a:accent1>
          <a:srgbClr val="B2B2B2"/>
        </a:accent1>
        <a:accent2>
          <a:srgbClr val="808080"/>
        </a:accent2>
        <a:accent3>
          <a:srgbClr val="FFFFFF"/>
        </a:accent3>
        <a:accent4>
          <a:srgbClr val="D4D4D4"/>
        </a:accent4>
        <a:accent5>
          <a:srgbClr val="D5D5D5"/>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3 2">
        <a:dk1>
          <a:srgbClr val="DDDDDD"/>
        </a:dk1>
        <a:lt1>
          <a:srgbClr val="FFFFFF"/>
        </a:lt1>
        <a:dk2>
          <a:srgbClr val="FED2D2"/>
        </a:dk2>
        <a:lt2>
          <a:srgbClr val="808080"/>
        </a:lt2>
        <a:accent1>
          <a:srgbClr val="BF97A1"/>
        </a:accent1>
        <a:accent2>
          <a:srgbClr val="333399"/>
        </a:accent2>
        <a:accent3>
          <a:srgbClr val="FFFFFF"/>
        </a:accent3>
        <a:accent4>
          <a:srgbClr val="BDBDBD"/>
        </a:accent4>
        <a:accent5>
          <a:srgbClr val="DCC9CD"/>
        </a:accent5>
        <a:accent6>
          <a:srgbClr val="2D2D8A"/>
        </a:accent6>
        <a:hlink>
          <a:srgbClr val="FFCCCC"/>
        </a:hlink>
        <a:folHlink>
          <a:srgbClr val="996600"/>
        </a:folHlink>
      </a:clrScheme>
      <a:clrMap bg1="lt1" tx1="dk1" bg2="lt2" tx2="dk2" accent1="accent1" accent2="accent2" accent3="accent3" accent4="accent4" accent5="accent5" accent6="accent6" hlink="hlink" folHlink="folHlink"/>
    </a:extraClrScheme>
    <a:extraClrScheme>
      <a:clrScheme name="01072133 3">
        <a:dk1>
          <a:srgbClr val="F5E7E8"/>
        </a:dk1>
        <a:lt1>
          <a:srgbClr val="FFFFFF"/>
        </a:lt1>
        <a:dk2>
          <a:srgbClr val="FFCCCC"/>
        </a:dk2>
        <a:lt2>
          <a:srgbClr val="969696"/>
        </a:lt2>
        <a:accent1>
          <a:srgbClr val="C38BA3"/>
        </a:accent1>
        <a:accent2>
          <a:srgbClr val="FF9966"/>
        </a:accent2>
        <a:accent3>
          <a:srgbClr val="FFFFFF"/>
        </a:accent3>
        <a:accent4>
          <a:srgbClr val="D1C5C6"/>
        </a:accent4>
        <a:accent5>
          <a:srgbClr val="DEC4CE"/>
        </a:accent5>
        <a:accent6>
          <a:srgbClr val="E78A5C"/>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01072133 4">
        <a:dk1>
          <a:srgbClr val="FFF3F3"/>
        </a:dk1>
        <a:lt1>
          <a:srgbClr val="FFFFFF"/>
        </a:lt1>
        <a:dk2>
          <a:srgbClr val="FFB9BE"/>
        </a:dk2>
        <a:lt2>
          <a:srgbClr val="808080"/>
        </a:lt2>
        <a:accent1>
          <a:srgbClr val="E5B3CC"/>
        </a:accent1>
        <a:accent2>
          <a:srgbClr val="F9DFE8"/>
        </a:accent2>
        <a:accent3>
          <a:srgbClr val="FFFFFF"/>
        </a:accent3>
        <a:accent4>
          <a:srgbClr val="DAD0D0"/>
        </a:accent4>
        <a:accent5>
          <a:srgbClr val="F0D6E2"/>
        </a:accent5>
        <a:accent6>
          <a:srgbClr val="E2CAD2"/>
        </a:accent6>
        <a:hlink>
          <a:srgbClr val="993366"/>
        </a:hlink>
        <a:folHlink>
          <a:srgbClr val="E45A9F"/>
        </a:folHlink>
      </a:clrScheme>
      <a:clrMap bg1="lt1" tx1="dk1" bg2="lt2" tx2="dk2" accent1="accent1" accent2="accent2" accent3="accent3" accent4="accent4" accent5="accent5" accent6="accent6" hlink="hlink" folHlink="folHlink"/>
    </a:extraClrScheme>
    <a:extraClrScheme>
      <a:clrScheme name="01072133 5">
        <a:dk1>
          <a:srgbClr val="ED9DBD"/>
        </a:dk1>
        <a:lt1>
          <a:srgbClr val="F7DDE6"/>
        </a:lt1>
        <a:dk2>
          <a:srgbClr val="FFCCCC"/>
        </a:dk2>
        <a:lt2>
          <a:srgbClr val="969696"/>
        </a:lt2>
        <a:accent1>
          <a:srgbClr val="FFFFFF"/>
        </a:accent1>
        <a:accent2>
          <a:srgbClr val="8DC6FF"/>
        </a:accent2>
        <a:accent3>
          <a:srgbClr val="FAEBF0"/>
        </a:accent3>
        <a:accent4>
          <a:srgbClr val="CA85A1"/>
        </a:accent4>
        <a:accent5>
          <a:srgbClr val="FFFFFF"/>
        </a:accent5>
        <a:accent6>
          <a:srgbClr val="7FB3E7"/>
        </a:accent6>
        <a:hlink>
          <a:srgbClr val="D67CA5"/>
        </a:hlink>
        <a:folHlink>
          <a:srgbClr val="5E2A7E"/>
        </a:folHlink>
      </a:clrScheme>
      <a:clrMap bg1="lt1" tx1="dk1" bg2="lt2" tx2="dk2" accent1="accent1" accent2="accent2" accent3="accent3" accent4="accent4" accent5="accent5" accent6="accent6" hlink="hlink" folHlink="folHlink"/>
    </a:extraClrScheme>
    <a:extraClrScheme>
      <a:clrScheme name="01072133 6">
        <a:dk1>
          <a:srgbClr val="B2B2B2"/>
        </a:dk1>
        <a:lt1>
          <a:srgbClr val="DDDDDD"/>
        </a:lt1>
        <a:dk2>
          <a:srgbClr val="F0A8B2"/>
        </a:dk2>
        <a:lt2>
          <a:srgbClr val="777777"/>
        </a:lt2>
        <a:accent1>
          <a:srgbClr val="FFFFF7"/>
        </a:accent1>
        <a:accent2>
          <a:srgbClr val="D9496F"/>
        </a:accent2>
        <a:accent3>
          <a:srgbClr val="EBEBEB"/>
        </a:accent3>
        <a:accent4>
          <a:srgbClr val="979797"/>
        </a:accent4>
        <a:accent5>
          <a:srgbClr val="FFFFFA"/>
        </a:accent5>
        <a:accent6>
          <a:srgbClr val="C44164"/>
        </a:accent6>
        <a:hlink>
          <a:srgbClr val="993366"/>
        </a:hlink>
        <a:folHlink>
          <a:srgbClr val="FF9900"/>
        </a:folHlink>
      </a:clrScheme>
      <a:clrMap bg1="lt1" tx1="dk1" bg2="lt2" tx2="dk2" accent1="accent1" accent2="accent2" accent3="accent3" accent4="accent4" accent5="accent5" accent6="accent6" hlink="hlink" folHlink="folHlink"/>
    </a:extraClrScheme>
    <a:extraClrScheme>
      <a:clrScheme name="01072133 7">
        <a:dk1>
          <a:srgbClr val="005A58"/>
        </a:dk1>
        <a:lt1>
          <a:srgbClr val="FFCCCC"/>
        </a:lt1>
        <a:dk2>
          <a:srgbClr val="5F9095"/>
        </a:dk2>
        <a:lt2>
          <a:srgbClr val="FFCCCC"/>
        </a:lt2>
        <a:accent1>
          <a:srgbClr val="640032"/>
        </a:accent1>
        <a:accent2>
          <a:srgbClr val="EAC4DD"/>
        </a:accent2>
        <a:accent3>
          <a:srgbClr val="B6C6C8"/>
        </a:accent3>
        <a:accent4>
          <a:srgbClr val="DAAEAE"/>
        </a:accent4>
        <a:accent5>
          <a:srgbClr val="B8AAAD"/>
        </a:accent5>
        <a:accent6>
          <a:srgbClr val="D4B1C8"/>
        </a:accent6>
        <a:hlink>
          <a:srgbClr val="DC7AAB"/>
        </a:hlink>
        <a:folHlink>
          <a:srgbClr val="FFCC99"/>
        </a:folHlink>
      </a:clrScheme>
      <a:clrMap bg1="dk2" tx1="lt1" bg2="dk1" tx2="lt2" accent1="accent1" accent2="accent2" accent3="accent3" accent4="accent4" accent5="accent5" accent6="accent6" hlink="hlink" folHlink="folHlink"/>
    </a:extraClrScheme>
    <a:extraClrScheme>
      <a:clrScheme name="01072133 8">
        <a:dk1>
          <a:srgbClr val="5C1F00"/>
        </a:dk1>
        <a:lt1>
          <a:srgbClr val="FFCCCC"/>
        </a:lt1>
        <a:dk2>
          <a:srgbClr val="D3014C"/>
        </a:dk2>
        <a:lt2>
          <a:srgbClr val="E29096"/>
        </a:lt2>
        <a:accent1>
          <a:srgbClr val="A50021"/>
        </a:accent1>
        <a:accent2>
          <a:srgbClr val="BE7960"/>
        </a:accent2>
        <a:accent3>
          <a:srgbClr val="E6AAB2"/>
        </a:accent3>
        <a:accent4>
          <a:srgbClr val="DAAEAE"/>
        </a:accent4>
        <a:accent5>
          <a:srgbClr val="CFAAAB"/>
        </a:accent5>
        <a:accent6>
          <a:srgbClr val="AC6D56"/>
        </a:accent6>
        <a:hlink>
          <a:srgbClr val="EEAAB7"/>
        </a:hlink>
        <a:folHlink>
          <a:srgbClr val="D3A219"/>
        </a:folHlink>
      </a:clrScheme>
      <a:clrMap bg1="dk2" tx1="lt1" bg2="dk1" tx2="lt2" accent1="accent1" accent2="accent2" accent3="accent3" accent4="accent4" accent5="accent5" accent6="accent6" hlink="hlink" folHlink="folHlink"/>
    </a:extraClrScheme>
    <a:extraClrScheme>
      <a:clrScheme name="01072133 9">
        <a:dk1>
          <a:srgbClr val="003366"/>
        </a:dk1>
        <a:lt1>
          <a:srgbClr val="FFCCCC"/>
        </a:lt1>
        <a:dk2>
          <a:srgbClr val="EBC1CF"/>
        </a:dk2>
        <a:lt2>
          <a:srgbClr val="FFCCCC"/>
        </a:lt2>
        <a:accent1>
          <a:srgbClr val="D18192"/>
        </a:accent1>
        <a:accent2>
          <a:srgbClr val="DF9D6B"/>
        </a:accent2>
        <a:accent3>
          <a:srgbClr val="F3DDE4"/>
        </a:accent3>
        <a:accent4>
          <a:srgbClr val="DAAEAE"/>
        </a:accent4>
        <a:accent5>
          <a:srgbClr val="E5C1C7"/>
        </a:accent5>
        <a:accent6>
          <a:srgbClr val="CA8E60"/>
        </a:accent6>
        <a:hlink>
          <a:srgbClr val="FFBDD3"/>
        </a:hlink>
        <a:folHlink>
          <a:srgbClr val="800000"/>
        </a:folHlink>
      </a:clrScheme>
      <a:clrMap bg1="dk2" tx1="lt1" bg2="dk1" tx2="lt2" accent1="accent1" accent2="accent2" accent3="accent3" accent4="accent4" accent5="accent5" accent6="accent6" hlink="hlink" folHlink="folHlink"/>
    </a:extraClrScheme>
    <a:extraClrScheme>
      <a:clrScheme name="01072133 10">
        <a:dk1>
          <a:srgbClr val="336699"/>
        </a:dk1>
        <a:lt1>
          <a:srgbClr val="F0D8E2"/>
        </a:lt1>
        <a:dk2>
          <a:srgbClr val="C0C0C0"/>
        </a:dk2>
        <a:lt2>
          <a:srgbClr val="F2E2E5"/>
        </a:lt2>
        <a:accent1>
          <a:srgbClr val="990033"/>
        </a:accent1>
        <a:accent2>
          <a:srgbClr val="969696"/>
        </a:accent2>
        <a:accent3>
          <a:srgbClr val="DCDCDC"/>
        </a:accent3>
        <a:accent4>
          <a:srgbClr val="CDB8C1"/>
        </a:accent4>
        <a:accent5>
          <a:srgbClr val="CAAAAD"/>
        </a:accent5>
        <a:accent6>
          <a:srgbClr val="878787"/>
        </a:accent6>
        <a:hlink>
          <a:srgbClr val="CE98A5"/>
        </a:hlink>
        <a:folHlink>
          <a:srgbClr val="FE8AA3"/>
        </a:folHlink>
      </a:clrScheme>
      <a:clrMap bg1="dk2" tx1="lt1" bg2="dk1" tx2="lt2" accent1="accent1" accent2="accent2" accent3="accent3" accent4="accent4" accent5="accent5" accent6="accent6" hlink="hlink" folHlink="folHlink"/>
    </a:extraClrScheme>
    <a:extraClrScheme>
      <a:clrScheme name="01072133 11">
        <a:dk1>
          <a:srgbClr val="3E3E5C"/>
        </a:dk1>
        <a:lt1>
          <a:srgbClr val="FFFFFF"/>
        </a:lt1>
        <a:dk2>
          <a:srgbClr val="9E6269"/>
        </a:dk2>
        <a:lt2>
          <a:srgbClr val="FFFFFF"/>
        </a:lt2>
        <a:accent1>
          <a:srgbClr val="805459"/>
        </a:accent1>
        <a:accent2>
          <a:srgbClr val="990033"/>
        </a:accent2>
        <a:accent3>
          <a:srgbClr val="CCB7B9"/>
        </a:accent3>
        <a:accent4>
          <a:srgbClr val="DADADA"/>
        </a:accent4>
        <a:accent5>
          <a:srgbClr val="C0B3B5"/>
        </a:accent5>
        <a:accent6>
          <a:srgbClr val="8A002D"/>
        </a:accent6>
        <a:hlink>
          <a:srgbClr val="FFCCCC"/>
        </a:hlink>
        <a:folHlink>
          <a:srgbClr val="EAEAEA"/>
        </a:folHlink>
      </a:clrScheme>
      <a:clrMap bg1="dk2" tx1="lt1" bg2="dk1" tx2="lt2" accent1="accent1" accent2="accent2" accent3="accent3" accent4="accent4" accent5="accent5" accent6="accent6" hlink="hlink" folHlink="folHlink"/>
    </a:extraClrScheme>
    <a:extraClrScheme>
      <a:clrScheme name="01072133 12">
        <a:dk1>
          <a:srgbClr val="2D2015"/>
        </a:dk1>
        <a:lt1>
          <a:srgbClr val="FFFFFF"/>
        </a:lt1>
        <a:dk2>
          <a:srgbClr val="B16851"/>
        </a:dk2>
        <a:lt2>
          <a:srgbClr val="DE8E94"/>
        </a:lt2>
        <a:accent1>
          <a:srgbClr val="9B6177"/>
        </a:accent1>
        <a:accent2>
          <a:srgbClr val="8F5F2F"/>
        </a:accent2>
        <a:accent3>
          <a:srgbClr val="D5B9B3"/>
        </a:accent3>
        <a:accent4>
          <a:srgbClr val="DADADA"/>
        </a:accent4>
        <a:accent5>
          <a:srgbClr val="CBB7BD"/>
        </a:accent5>
        <a:accent6>
          <a:srgbClr val="81552A"/>
        </a:accent6>
        <a:hlink>
          <a:srgbClr val="D494B1"/>
        </a:hlink>
        <a:folHlink>
          <a:srgbClr val="B8C3C4"/>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TG template blue">
  <a:themeElements>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TG template blu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TG template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TG template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TG template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TG template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TG template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TG template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template">
  <a:themeElements>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Univers Condense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Univers Condensed" pitchFamily="34" charset="0"/>
          </a:defRPr>
        </a:defPPr>
      </a:lstStyle>
    </a:lnDef>
  </a:objectDefaults>
  <a:extraClrSchemeLst>
    <a:extraClrScheme>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default">
  <a:themeElements>
    <a:clrScheme name="default 12">
      <a:dk1>
        <a:srgbClr val="2D2015"/>
      </a:dk1>
      <a:lt1>
        <a:srgbClr val="FFFFFF"/>
      </a:lt1>
      <a:dk2>
        <a:srgbClr val="B16851"/>
      </a:dk2>
      <a:lt2>
        <a:srgbClr val="DE8E94"/>
      </a:lt2>
      <a:accent1>
        <a:srgbClr val="9B6177"/>
      </a:accent1>
      <a:accent2>
        <a:srgbClr val="8F5F2F"/>
      </a:accent2>
      <a:accent3>
        <a:srgbClr val="D5B9B3"/>
      </a:accent3>
      <a:accent4>
        <a:srgbClr val="DADADA"/>
      </a:accent4>
      <a:accent5>
        <a:srgbClr val="CBB7BD"/>
      </a:accent5>
      <a:accent6>
        <a:srgbClr val="81552A"/>
      </a:accent6>
      <a:hlink>
        <a:srgbClr val="D494B1"/>
      </a:hlink>
      <a:folHlink>
        <a:srgbClr val="B8C3C4"/>
      </a:folHlink>
    </a:clrScheme>
    <a:fontScheme name="default">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F8F8F8"/>
        </a:dk1>
        <a:lt1>
          <a:srgbClr val="FFFFFF"/>
        </a:lt1>
        <a:dk2>
          <a:srgbClr val="FCD4DE"/>
        </a:dk2>
        <a:lt2>
          <a:srgbClr val="333333"/>
        </a:lt2>
        <a:accent1>
          <a:srgbClr val="B2B2B2"/>
        </a:accent1>
        <a:accent2>
          <a:srgbClr val="808080"/>
        </a:accent2>
        <a:accent3>
          <a:srgbClr val="FFFFFF"/>
        </a:accent3>
        <a:accent4>
          <a:srgbClr val="D4D4D4"/>
        </a:accent4>
        <a:accent5>
          <a:srgbClr val="D5D5D5"/>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default 2">
        <a:dk1>
          <a:srgbClr val="DDDDDD"/>
        </a:dk1>
        <a:lt1>
          <a:srgbClr val="FFFFFF"/>
        </a:lt1>
        <a:dk2>
          <a:srgbClr val="FED2D2"/>
        </a:dk2>
        <a:lt2>
          <a:srgbClr val="808080"/>
        </a:lt2>
        <a:accent1>
          <a:srgbClr val="BF97A1"/>
        </a:accent1>
        <a:accent2>
          <a:srgbClr val="333399"/>
        </a:accent2>
        <a:accent3>
          <a:srgbClr val="FFFFFF"/>
        </a:accent3>
        <a:accent4>
          <a:srgbClr val="BDBDBD"/>
        </a:accent4>
        <a:accent5>
          <a:srgbClr val="DCC9CD"/>
        </a:accent5>
        <a:accent6>
          <a:srgbClr val="2D2D8A"/>
        </a:accent6>
        <a:hlink>
          <a:srgbClr val="FFCCCC"/>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F5E7E8"/>
        </a:dk1>
        <a:lt1>
          <a:srgbClr val="FFFFFF"/>
        </a:lt1>
        <a:dk2>
          <a:srgbClr val="FFCCCC"/>
        </a:dk2>
        <a:lt2>
          <a:srgbClr val="969696"/>
        </a:lt2>
        <a:accent1>
          <a:srgbClr val="C38BA3"/>
        </a:accent1>
        <a:accent2>
          <a:srgbClr val="FF9966"/>
        </a:accent2>
        <a:accent3>
          <a:srgbClr val="FFFFFF"/>
        </a:accent3>
        <a:accent4>
          <a:srgbClr val="D1C5C6"/>
        </a:accent4>
        <a:accent5>
          <a:srgbClr val="DEC4CE"/>
        </a:accent5>
        <a:accent6>
          <a:srgbClr val="E78A5C"/>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default 4">
        <a:dk1>
          <a:srgbClr val="FFF3F3"/>
        </a:dk1>
        <a:lt1>
          <a:srgbClr val="FFFFFF"/>
        </a:lt1>
        <a:dk2>
          <a:srgbClr val="FFB9BE"/>
        </a:dk2>
        <a:lt2>
          <a:srgbClr val="808080"/>
        </a:lt2>
        <a:accent1>
          <a:srgbClr val="E5B3CC"/>
        </a:accent1>
        <a:accent2>
          <a:srgbClr val="F9DFE8"/>
        </a:accent2>
        <a:accent3>
          <a:srgbClr val="FFFFFF"/>
        </a:accent3>
        <a:accent4>
          <a:srgbClr val="DAD0D0"/>
        </a:accent4>
        <a:accent5>
          <a:srgbClr val="F0D6E2"/>
        </a:accent5>
        <a:accent6>
          <a:srgbClr val="E2CAD2"/>
        </a:accent6>
        <a:hlink>
          <a:srgbClr val="993366"/>
        </a:hlink>
        <a:folHlink>
          <a:srgbClr val="E45A9F"/>
        </a:folHlink>
      </a:clrScheme>
      <a:clrMap bg1="lt1" tx1="dk1" bg2="lt2" tx2="dk2" accent1="accent1" accent2="accent2" accent3="accent3" accent4="accent4" accent5="accent5" accent6="accent6" hlink="hlink" folHlink="folHlink"/>
    </a:extraClrScheme>
    <a:extraClrScheme>
      <a:clrScheme name="default 5">
        <a:dk1>
          <a:srgbClr val="ED9DBD"/>
        </a:dk1>
        <a:lt1>
          <a:srgbClr val="F7DDE6"/>
        </a:lt1>
        <a:dk2>
          <a:srgbClr val="FFCCCC"/>
        </a:dk2>
        <a:lt2>
          <a:srgbClr val="969696"/>
        </a:lt2>
        <a:accent1>
          <a:srgbClr val="FFFFFF"/>
        </a:accent1>
        <a:accent2>
          <a:srgbClr val="8DC6FF"/>
        </a:accent2>
        <a:accent3>
          <a:srgbClr val="FAEBF0"/>
        </a:accent3>
        <a:accent4>
          <a:srgbClr val="CA85A1"/>
        </a:accent4>
        <a:accent5>
          <a:srgbClr val="FFFFFF"/>
        </a:accent5>
        <a:accent6>
          <a:srgbClr val="7FB3E7"/>
        </a:accent6>
        <a:hlink>
          <a:srgbClr val="D67CA5"/>
        </a:hlink>
        <a:folHlink>
          <a:srgbClr val="5E2A7E"/>
        </a:folHlink>
      </a:clrScheme>
      <a:clrMap bg1="lt1" tx1="dk1" bg2="lt2" tx2="dk2" accent1="accent1" accent2="accent2" accent3="accent3" accent4="accent4" accent5="accent5" accent6="accent6" hlink="hlink" folHlink="folHlink"/>
    </a:extraClrScheme>
    <a:extraClrScheme>
      <a:clrScheme name="default 6">
        <a:dk1>
          <a:srgbClr val="B2B2B2"/>
        </a:dk1>
        <a:lt1>
          <a:srgbClr val="DDDDDD"/>
        </a:lt1>
        <a:dk2>
          <a:srgbClr val="F0A8B2"/>
        </a:dk2>
        <a:lt2>
          <a:srgbClr val="777777"/>
        </a:lt2>
        <a:accent1>
          <a:srgbClr val="FFFFF7"/>
        </a:accent1>
        <a:accent2>
          <a:srgbClr val="D9496F"/>
        </a:accent2>
        <a:accent3>
          <a:srgbClr val="EBEBEB"/>
        </a:accent3>
        <a:accent4>
          <a:srgbClr val="979797"/>
        </a:accent4>
        <a:accent5>
          <a:srgbClr val="FFFFFA"/>
        </a:accent5>
        <a:accent6>
          <a:srgbClr val="C44164"/>
        </a:accent6>
        <a:hlink>
          <a:srgbClr val="993366"/>
        </a:hlink>
        <a:folHlink>
          <a:srgbClr val="FF9900"/>
        </a:folHlink>
      </a:clrScheme>
      <a:clrMap bg1="lt1" tx1="dk1" bg2="lt2" tx2="dk2" accent1="accent1" accent2="accent2" accent3="accent3" accent4="accent4" accent5="accent5" accent6="accent6" hlink="hlink" folHlink="folHlink"/>
    </a:extraClrScheme>
    <a:extraClrScheme>
      <a:clrScheme name="default 7">
        <a:dk1>
          <a:srgbClr val="005A58"/>
        </a:dk1>
        <a:lt1>
          <a:srgbClr val="FFCCCC"/>
        </a:lt1>
        <a:dk2>
          <a:srgbClr val="5F9095"/>
        </a:dk2>
        <a:lt2>
          <a:srgbClr val="FFCCCC"/>
        </a:lt2>
        <a:accent1>
          <a:srgbClr val="640032"/>
        </a:accent1>
        <a:accent2>
          <a:srgbClr val="EAC4DD"/>
        </a:accent2>
        <a:accent3>
          <a:srgbClr val="B6C6C8"/>
        </a:accent3>
        <a:accent4>
          <a:srgbClr val="DAAEAE"/>
        </a:accent4>
        <a:accent5>
          <a:srgbClr val="B8AAAD"/>
        </a:accent5>
        <a:accent6>
          <a:srgbClr val="D4B1C8"/>
        </a:accent6>
        <a:hlink>
          <a:srgbClr val="DC7AAB"/>
        </a:hlink>
        <a:folHlink>
          <a:srgbClr val="FFCC99"/>
        </a:folHlink>
      </a:clrScheme>
      <a:clrMap bg1="dk2" tx1="lt1" bg2="dk1" tx2="lt2" accent1="accent1" accent2="accent2" accent3="accent3" accent4="accent4" accent5="accent5" accent6="accent6" hlink="hlink" folHlink="folHlink"/>
    </a:extraClrScheme>
    <a:extraClrScheme>
      <a:clrScheme name="default 8">
        <a:dk1>
          <a:srgbClr val="5C1F00"/>
        </a:dk1>
        <a:lt1>
          <a:srgbClr val="FFCCCC"/>
        </a:lt1>
        <a:dk2>
          <a:srgbClr val="D3014C"/>
        </a:dk2>
        <a:lt2>
          <a:srgbClr val="E29096"/>
        </a:lt2>
        <a:accent1>
          <a:srgbClr val="A50021"/>
        </a:accent1>
        <a:accent2>
          <a:srgbClr val="BE7960"/>
        </a:accent2>
        <a:accent3>
          <a:srgbClr val="E6AAB2"/>
        </a:accent3>
        <a:accent4>
          <a:srgbClr val="DAAEAE"/>
        </a:accent4>
        <a:accent5>
          <a:srgbClr val="CFAAAB"/>
        </a:accent5>
        <a:accent6>
          <a:srgbClr val="AC6D56"/>
        </a:accent6>
        <a:hlink>
          <a:srgbClr val="EEAAB7"/>
        </a:hlink>
        <a:folHlink>
          <a:srgbClr val="D3A219"/>
        </a:folHlink>
      </a:clrScheme>
      <a:clrMap bg1="dk2" tx1="lt1" bg2="dk1" tx2="lt2" accent1="accent1" accent2="accent2" accent3="accent3" accent4="accent4" accent5="accent5" accent6="accent6" hlink="hlink" folHlink="folHlink"/>
    </a:extraClrScheme>
    <a:extraClrScheme>
      <a:clrScheme name="default 9">
        <a:dk1>
          <a:srgbClr val="003366"/>
        </a:dk1>
        <a:lt1>
          <a:srgbClr val="FFCCCC"/>
        </a:lt1>
        <a:dk2>
          <a:srgbClr val="EBC1CF"/>
        </a:dk2>
        <a:lt2>
          <a:srgbClr val="FFCCCC"/>
        </a:lt2>
        <a:accent1>
          <a:srgbClr val="D18192"/>
        </a:accent1>
        <a:accent2>
          <a:srgbClr val="DF9D6B"/>
        </a:accent2>
        <a:accent3>
          <a:srgbClr val="F3DDE4"/>
        </a:accent3>
        <a:accent4>
          <a:srgbClr val="DAAEAE"/>
        </a:accent4>
        <a:accent5>
          <a:srgbClr val="E5C1C7"/>
        </a:accent5>
        <a:accent6>
          <a:srgbClr val="CA8E60"/>
        </a:accent6>
        <a:hlink>
          <a:srgbClr val="FFBDD3"/>
        </a:hlink>
        <a:folHlink>
          <a:srgbClr val="800000"/>
        </a:folHlink>
      </a:clrScheme>
      <a:clrMap bg1="dk2" tx1="lt1" bg2="dk1" tx2="lt2" accent1="accent1" accent2="accent2" accent3="accent3" accent4="accent4" accent5="accent5" accent6="accent6" hlink="hlink" folHlink="folHlink"/>
    </a:extraClrScheme>
    <a:extraClrScheme>
      <a:clrScheme name="default 10">
        <a:dk1>
          <a:srgbClr val="336699"/>
        </a:dk1>
        <a:lt1>
          <a:srgbClr val="F0D8E2"/>
        </a:lt1>
        <a:dk2>
          <a:srgbClr val="C0C0C0"/>
        </a:dk2>
        <a:lt2>
          <a:srgbClr val="F2E2E5"/>
        </a:lt2>
        <a:accent1>
          <a:srgbClr val="990033"/>
        </a:accent1>
        <a:accent2>
          <a:srgbClr val="969696"/>
        </a:accent2>
        <a:accent3>
          <a:srgbClr val="DCDCDC"/>
        </a:accent3>
        <a:accent4>
          <a:srgbClr val="CDB8C1"/>
        </a:accent4>
        <a:accent5>
          <a:srgbClr val="CAAAAD"/>
        </a:accent5>
        <a:accent6>
          <a:srgbClr val="878787"/>
        </a:accent6>
        <a:hlink>
          <a:srgbClr val="CE98A5"/>
        </a:hlink>
        <a:folHlink>
          <a:srgbClr val="FE8AA3"/>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9E6269"/>
        </a:dk2>
        <a:lt2>
          <a:srgbClr val="FFFFFF"/>
        </a:lt2>
        <a:accent1>
          <a:srgbClr val="805459"/>
        </a:accent1>
        <a:accent2>
          <a:srgbClr val="990033"/>
        </a:accent2>
        <a:accent3>
          <a:srgbClr val="CCB7B9"/>
        </a:accent3>
        <a:accent4>
          <a:srgbClr val="DADADA"/>
        </a:accent4>
        <a:accent5>
          <a:srgbClr val="C0B3B5"/>
        </a:accent5>
        <a:accent6>
          <a:srgbClr val="8A002D"/>
        </a:accent6>
        <a:hlink>
          <a:srgbClr val="FFCCCC"/>
        </a:hlink>
        <a:folHlink>
          <a:srgbClr val="EAEAEA"/>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B16851"/>
        </a:dk2>
        <a:lt2>
          <a:srgbClr val="DE8E94"/>
        </a:lt2>
        <a:accent1>
          <a:srgbClr val="9B6177"/>
        </a:accent1>
        <a:accent2>
          <a:srgbClr val="8F5F2F"/>
        </a:accent2>
        <a:accent3>
          <a:srgbClr val="D5B9B3"/>
        </a:accent3>
        <a:accent4>
          <a:srgbClr val="DADADA"/>
        </a:accent4>
        <a:accent5>
          <a:srgbClr val="CBB7BD"/>
        </a:accent5>
        <a:accent6>
          <a:srgbClr val="81552A"/>
        </a:accent6>
        <a:hlink>
          <a:srgbClr val="D494B1"/>
        </a:hlink>
        <a:folHlink>
          <a:srgbClr val="B8C3C4"/>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TG template blue">
  <a:themeElements>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TG template blu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TG template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TG template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TG template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TG template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TG template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TG template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TG template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plate">
  <a:themeElements>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templat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themeOverride>
</file>

<file path=docProps/app.xml><?xml version="1.0" encoding="utf-8"?>
<Properties xmlns="http://schemas.openxmlformats.org/officeDocument/2006/extended-properties" xmlns:vt="http://schemas.openxmlformats.org/officeDocument/2006/docPropsVTypes">
  <Template/>
  <TotalTime>1549</TotalTime>
  <Words>2948</Words>
  <Application>Microsoft Office PowerPoint</Application>
  <PresentationFormat>On-screen Show (4:3)</PresentationFormat>
  <Paragraphs>435</Paragraphs>
  <Slides>65</Slides>
  <Notes>15</Notes>
  <HiddenSlides>0</HiddenSlides>
  <MMClips>0</MMClips>
  <ScaleCrop>false</ScaleCrop>
  <HeadingPairs>
    <vt:vector size="6" baseType="variant">
      <vt:variant>
        <vt:lpstr>Theme</vt:lpstr>
      </vt:variant>
      <vt:variant>
        <vt:i4>17</vt:i4>
      </vt:variant>
      <vt:variant>
        <vt:lpstr>Embedded OLE Servers</vt:lpstr>
      </vt:variant>
      <vt:variant>
        <vt:i4>1</vt:i4>
      </vt:variant>
      <vt:variant>
        <vt:lpstr>Slide Titles</vt:lpstr>
      </vt:variant>
      <vt:variant>
        <vt:i4>65</vt:i4>
      </vt:variant>
    </vt:vector>
  </HeadingPairs>
  <TitlesOfParts>
    <vt:vector size="83" baseType="lpstr">
      <vt:lpstr>Urban</vt:lpstr>
      <vt:lpstr>Default Design</vt:lpstr>
      <vt:lpstr>Edge</vt:lpstr>
      <vt:lpstr>CTG template blue</vt:lpstr>
      <vt:lpstr>Blank</vt:lpstr>
      <vt:lpstr>1_Default Design</vt:lpstr>
      <vt:lpstr>template</vt:lpstr>
      <vt:lpstr>Stream</vt:lpstr>
      <vt:lpstr>Mountain Top</vt:lpstr>
      <vt:lpstr>01072133</vt:lpstr>
      <vt:lpstr>1_CTG template blue</vt:lpstr>
      <vt:lpstr>1_template</vt:lpstr>
      <vt:lpstr>Teamwork</vt:lpstr>
      <vt:lpstr>1_Teamwork</vt:lpstr>
      <vt:lpstr>2_Teamwork</vt:lpstr>
      <vt:lpstr>default</vt:lpstr>
      <vt:lpstr>Flow</vt:lpstr>
      <vt:lpstr>Worksheet</vt:lpstr>
      <vt:lpstr>             In the Name of God Metabolic Syndrome and Obesity in Children and Adolescents &amp; Evaluation of Homeostasis Model Assessments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Obesity: time watching TV overwhelms leisure activity in Australia</vt:lpstr>
      <vt:lpstr>Definition</vt:lpstr>
      <vt:lpstr>PowerPoint Presentation</vt:lpstr>
      <vt:lpstr>Excess Adipose Tissue Can Cause Increased Expression of Some Hormones, Suppression of Others, and Can Lead to Inflammation and Disease</vt:lpstr>
      <vt:lpstr>Insulin resistance – reduced response to circulating insulin</vt:lpstr>
      <vt:lpstr>Why does the -cell fail? </vt:lpstr>
      <vt:lpstr>Insulin resistance is linked to a range of cardiovascular risk factors</vt:lpstr>
      <vt:lpstr>PowerPoint Presentation</vt:lpstr>
      <vt:lpstr>PowerPoint Presentation</vt:lpstr>
      <vt:lpstr>    INSULIN RESISTANCE      The vicious cycle of insulin resistance</vt:lpstr>
      <vt:lpstr>Vascular endothelium modification in atherosclerosis</vt:lpstr>
      <vt:lpstr>Plaque formation 1 — Fatty streak </vt:lpstr>
      <vt:lpstr>Thrombus formation The macrophages release coagulation factors</vt:lpstr>
      <vt:lpstr> Different stages of atherosclerotic plaque 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2914 school children in Tehran 2006</vt:lpstr>
      <vt:lpstr>PowerPoint Presentation</vt:lpstr>
      <vt:lpstr>PowerPoint Presentation</vt:lpstr>
      <vt:lpstr>PowerPoint Presentation</vt:lpstr>
      <vt:lpstr>PowerPoint Presentation</vt:lpstr>
      <vt:lpstr>The Metabolic Syndrome: Historical Perspective</vt:lpstr>
      <vt:lpstr>Metabolic Syndrome: Operational Definition</vt:lpstr>
      <vt:lpstr>IDF definition</vt:lpstr>
      <vt:lpstr>WHO Metabolic Syndrome Definition 1999:  Based on Clinical Criteria</vt:lpstr>
      <vt:lpstr>Definition of metabolic syndrome in children and adolescents</vt:lpstr>
      <vt:lpstr>  The prevalence of metabolic syndrome in children and adolescents in different weight groups </vt:lpstr>
      <vt:lpstr>PowerPoint Presentation</vt:lpstr>
      <vt:lpstr>PowerPoint Presentation</vt:lpstr>
      <vt:lpstr>PowerPoint Presentation</vt:lpstr>
      <vt:lpstr>PowerPoint Presentation</vt:lpstr>
      <vt:lpstr>PowerPoint Presentation</vt:lpstr>
      <vt:lpstr>Study</vt:lpstr>
      <vt:lpstr>Methods</vt:lpstr>
      <vt:lpstr>PowerPoint Presentation</vt:lpstr>
      <vt:lpstr>Insulin resistance and β cell function indices in different weight groups</vt:lpstr>
      <vt:lpstr>PowerPoint Presentation</vt:lpstr>
      <vt:lpstr>PowerPoint Presentation</vt:lpstr>
      <vt:lpstr>PowerPoint Presentation</vt:lpstr>
      <vt:lpstr>PowerPoint Presentation</vt:lpstr>
      <vt:lpstr>PowerPoint Presentation</vt:lpstr>
      <vt:lpstr>Evaluation of homeostasis model assessment indices in children and adolescents</vt:lpstr>
      <vt:lpstr>PowerPoint Presentation</vt:lpstr>
      <vt:lpstr>PowerPoint Presentation</vt:lpstr>
      <vt:lpstr>Conclusion </vt:lpstr>
      <vt:lpstr>Conclusion (Cont.)</vt:lpstr>
      <vt:lpstr>Acknowledgment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 the Name of God Metabolic Syndrome and Obesity in Children and Adolescents and Evaluation of Homeostasis Model Assessments   </dc:title>
  <dc:creator>Razzaghy</dc:creator>
  <cp:lastModifiedBy>maryam</cp:lastModifiedBy>
  <cp:revision>179</cp:revision>
  <dcterms:created xsi:type="dcterms:W3CDTF">2010-10-13T18:38:17Z</dcterms:created>
  <dcterms:modified xsi:type="dcterms:W3CDTF">2013-12-03T12:55:22Z</dcterms:modified>
</cp:coreProperties>
</file>