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9E7AAA-34E5-4004-AC5A-840CE8252A11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EF3B60-ECFB-4C0B-A135-9CBB425F6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E7AAA-34E5-4004-AC5A-840CE8252A11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F3B60-ECFB-4C0B-A135-9CBB425F6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59E7AAA-34E5-4004-AC5A-840CE8252A11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EF3B60-ECFB-4C0B-A135-9CBB425F6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E7AAA-34E5-4004-AC5A-840CE8252A11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F3B60-ECFB-4C0B-A135-9CBB425F6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9E7AAA-34E5-4004-AC5A-840CE8252A11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CEF3B60-ECFB-4C0B-A135-9CBB425F6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E7AAA-34E5-4004-AC5A-840CE8252A11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F3B60-ECFB-4C0B-A135-9CBB425F6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E7AAA-34E5-4004-AC5A-840CE8252A11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F3B60-ECFB-4C0B-A135-9CBB425F6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E7AAA-34E5-4004-AC5A-840CE8252A11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F3B60-ECFB-4C0B-A135-9CBB425F6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9E7AAA-34E5-4004-AC5A-840CE8252A11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F3B60-ECFB-4C0B-A135-9CBB425F6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E7AAA-34E5-4004-AC5A-840CE8252A11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F3B60-ECFB-4C0B-A135-9CBB425F6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E7AAA-34E5-4004-AC5A-840CE8252A11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F3B60-ECFB-4C0B-A135-9CBB425F6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59E7AAA-34E5-4004-AC5A-840CE8252A11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CEF3B60-ECFB-4C0B-A135-9CBB425F6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1143000"/>
          </a:xfrm>
        </p:spPr>
        <p:txBody>
          <a:bodyPr>
            <a:noAutofit/>
          </a:bodyPr>
          <a:lstStyle/>
          <a:p>
            <a:pPr algn="ctr"/>
            <a:endParaRPr lang="en-US" sz="4400" dirty="0" smtClean="0"/>
          </a:p>
        </p:txBody>
      </p:sp>
      <p:pic>
        <p:nvPicPr>
          <p:cNvPr id="6" name="Picture 5" descr="4511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7" name="Picture 6" descr="mz2fe57xal5r87toz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84575" y="1447800"/>
            <a:ext cx="6540225" cy="40386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4511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pic>
        <p:nvPicPr>
          <p:cNvPr id="5" name="Picture 4" descr="Flower-886213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1447800"/>
            <a:ext cx="4470400" cy="3810000"/>
          </a:xfrm>
          <a:prstGeom prst="rect">
            <a:avLst/>
          </a:prstGeom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5791200" y="3048000"/>
            <a:ext cx="2971800" cy="13716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Char char="q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Tank you for your attention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511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Perimenopausal</a:t>
            </a:r>
            <a:r>
              <a:rPr lang="en-US" sz="7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AUB</a:t>
            </a:r>
            <a: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S.Salehpour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 professor, Medical director</a:t>
            </a:r>
            <a:endParaRPr lang="fa-IR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IVF</a:t>
            </a:r>
            <a:r>
              <a:rPr lang="fa-I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Center. SBMU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</a:t>
            </a:r>
            <a:endParaRPr lang="en-US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4511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8153400" cy="2514600"/>
          </a:xfrm>
        </p:spPr>
        <p:txBody>
          <a:bodyPr>
            <a:noAutofit/>
          </a:bodyPr>
          <a:lstStyle/>
          <a:p>
            <a:pPr algn="l" rtl="1"/>
            <a:r>
              <a:rPr lang="en-US" sz="2800" dirty="0" smtClean="0">
                <a:solidFill>
                  <a:schemeClr val="tx1"/>
                </a:solidFill>
              </a:rPr>
              <a:t>-70% of gynecological visit </a:t>
            </a:r>
            <a:r>
              <a:rPr lang="en-US" sz="2800" dirty="0" smtClean="0">
                <a:solidFill>
                  <a:schemeClr val="tx1"/>
                </a:solidFill>
              </a:rPr>
              <a:t>In </a:t>
            </a:r>
            <a:r>
              <a:rPr lang="en-US" sz="2800" dirty="0" err="1" smtClean="0">
                <a:solidFill>
                  <a:schemeClr val="tx1"/>
                </a:solidFill>
              </a:rPr>
              <a:t>peri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and post menopause</a:t>
            </a:r>
          </a:p>
          <a:p>
            <a:pPr algn="l" rtl="1"/>
            <a:r>
              <a:rPr lang="en-US" sz="2800" dirty="0" smtClean="0">
                <a:solidFill>
                  <a:schemeClr val="tx1"/>
                </a:solidFill>
              </a:rPr>
              <a:t>- Dysfunction of hypothalamic – pituitary – ovarian axis        </a:t>
            </a:r>
            <a:r>
              <a:rPr lang="en-US" sz="2800" dirty="0" err="1" smtClean="0">
                <a:solidFill>
                  <a:schemeClr val="tx1"/>
                </a:solidFill>
              </a:rPr>
              <a:t>Anovulation</a:t>
            </a:r>
            <a:r>
              <a:rPr lang="en-US" sz="2800" dirty="0" smtClean="0">
                <a:solidFill>
                  <a:schemeClr val="tx1"/>
                </a:solidFill>
              </a:rPr>
              <a:t>           </a:t>
            </a:r>
            <a:r>
              <a:rPr lang="en-US" sz="2800" dirty="0" smtClean="0">
                <a:solidFill>
                  <a:schemeClr val="tx1"/>
                </a:solidFill>
              </a:rPr>
              <a:t>AUB</a:t>
            </a:r>
          </a:p>
          <a:p>
            <a:pPr algn="l" rtl="1"/>
            <a:r>
              <a:rPr lang="en-US" sz="2800" dirty="0" smtClean="0">
                <a:solidFill>
                  <a:schemeClr val="tx1"/>
                </a:solidFill>
              </a:rPr>
              <a:t>-Bleeding after menopause        benign disease (atrophy of </a:t>
            </a:r>
            <a:r>
              <a:rPr lang="en-US" sz="2800" dirty="0" err="1" smtClean="0">
                <a:solidFill>
                  <a:schemeClr val="tx1"/>
                </a:solidFill>
              </a:rPr>
              <a:t>endometrium</a:t>
            </a:r>
            <a:r>
              <a:rPr lang="en-US" sz="2800" dirty="0" smtClean="0">
                <a:solidFill>
                  <a:schemeClr val="tx1"/>
                </a:solidFill>
              </a:rPr>
              <a:t>, endometrial </a:t>
            </a:r>
            <a:r>
              <a:rPr lang="en-US" sz="2800" dirty="0" smtClean="0">
                <a:solidFill>
                  <a:schemeClr val="tx1"/>
                </a:solidFill>
              </a:rPr>
              <a:t>polyps)  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 rtl="1"/>
            <a:endParaRPr lang="en-US" sz="2800" dirty="0" smtClean="0">
              <a:solidFill>
                <a:schemeClr val="tx1"/>
              </a:solidFill>
            </a:endParaRPr>
          </a:p>
          <a:p>
            <a:pPr algn="l" rtl="1"/>
            <a:r>
              <a:rPr lang="en-US" sz="2800" dirty="0" smtClean="0">
                <a:solidFill>
                  <a:schemeClr val="tx1"/>
                </a:solidFill>
              </a:rPr>
              <a:t>  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87090" y="3844635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343890" y="3844635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29200" y="4308765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52800" y="1066800"/>
            <a:ext cx="14334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5400" dirty="0" smtClean="0">
                <a:solidFill>
                  <a:schemeClr val="tx2"/>
                </a:solidFill>
              </a:rPr>
              <a:t>AUB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511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7162800" cy="213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1- endometrial carcinoma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2- estrogen </a:t>
            </a:r>
            <a:r>
              <a:rPr lang="en-US" sz="3600" dirty="0" smtClean="0"/>
              <a:t>producing ovarian ca  </a:t>
            </a:r>
          </a:p>
          <a:p>
            <a:pPr>
              <a:buNone/>
            </a:pPr>
            <a:r>
              <a:rPr lang="en-US" sz="3600" dirty="0" smtClean="0"/>
              <a:t>3- </a:t>
            </a:r>
            <a:r>
              <a:rPr lang="en-US" sz="3600" dirty="0" err="1" smtClean="0"/>
              <a:t>vulvar</a:t>
            </a:r>
            <a:r>
              <a:rPr lang="en-US" sz="3600" dirty="0" smtClean="0"/>
              <a:t> </a:t>
            </a:r>
            <a:r>
              <a:rPr lang="en-US" sz="3600" dirty="0" smtClean="0"/>
              <a:t>, </a:t>
            </a:r>
            <a:r>
              <a:rPr lang="en-US" sz="3600" dirty="0" err="1" smtClean="0"/>
              <a:t>vag</a:t>
            </a:r>
            <a:r>
              <a:rPr lang="en-US" sz="3600" dirty="0" smtClean="0"/>
              <a:t> , </a:t>
            </a:r>
            <a:r>
              <a:rPr lang="en-US" sz="3600" dirty="0" smtClean="0"/>
              <a:t>cervical </a:t>
            </a:r>
            <a:r>
              <a:rPr lang="en-US" sz="3600" dirty="0" smtClean="0"/>
              <a:t>ca</a:t>
            </a:r>
          </a:p>
          <a:p>
            <a:pPr>
              <a:buNone/>
            </a:pPr>
            <a:r>
              <a:rPr lang="en-US" sz="3600" dirty="0" smtClean="0"/>
              <a:t>4- Fallopian </a:t>
            </a:r>
            <a:r>
              <a:rPr lang="en-US" sz="3600" dirty="0" smtClean="0"/>
              <a:t>ca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0" y="1295400"/>
            <a:ext cx="62295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chemeClr val="tx2"/>
                </a:solidFill>
              </a:rPr>
              <a:t>Malignant causes </a:t>
            </a:r>
            <a:endParaRPr lang="en-US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4511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239000" cy="5105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AUB 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( </a:t>
            </a:r>
            <a:r>
              <a:rPr lang="en-US" sz="2800" dirty="0" err="1" smtClean="0">
                <a:solidFill>
                  <a:schemeClr val="tx2"/>
                </a:solidFill>
              </a:rPr>
              <a:t>perimeno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pausal</a:t>
            </a:r>
            <a:r>
              <a:rPr lang="en-US" sz="2800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r>
              <a:rPr lang="en-US" sz="2000" dirty="0" smtClean="0"/>
              <a:t>  </a:t>
            </a:r>
          </a:p>
          <a:p>
            <a:pPr algn="ctr">
              <a:buNone/>
            </a:pPr>
            <a:r>
              <a:rPr lang="en-US" sz="2000" b="1" dirty="0" smtClean="0"/>
              <a:t>end </a:t>
            </a:r>
            <a:r>
              <a:rPr lang="en-US" sz="2000" b="1" dirty="0" err="1" smtClean="0"/>
              <a:t>bx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   Adequate </a:t>
            </a:r>
            <a:r>
              <a:rPr lang="en-US" sz="2000" dirty="0" err="1" smtClean="0"/>
              <a:t>bx</a:t>
            </a:r>
            <a:r>
              <a:rPr lang="en-US" sz="2000" dirty="0" smtClean="0"/>
              <a:t>            inadequate </a:t>
            </a:r>
            <a:r>
              <a:rPr lang="en-US" sz="2000" dirty="0" err="1" smtClean="0"/>
              <a:t>bx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Abnormal    normal                        TVS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hysteroswpy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libri"/>
              </a:rPr>
              <a:t>₊                            </a:t>
            </a:r>
            <a:r>
              <a:rPr lang="en-US" sz="2000" dirty="0" smtClean="0"/>
              <a:t>Abnormal          normal </a:t>
            </a:r>
          </a:p>
          <a:p>
            <a:pPr>
              <a:buNone/>
            </a:pPr>
            <a:r>
              <a:rPr lang="en-US" sz="2000" dirty="0" smtClean="0"/>
              <a:t>       D &amp; C                                                   </a:t>
            </a:r>
          </a:p>
          <a:p>
            <a:pPr>
              <a:buNone/>
            </a:pPr>
            <a:r>
              <a:rPr lang="en-US" sz="2000" dirty="0" smtClean="0"/>
              <a:t>			                     </a:t>
            </a:r>
            <a:r>
              <a:rPr lang="en-US" sz="2000" dirty="0" err="1" smtClean="0"/>
              <a:t>Hysteroswpy</a:t>
            </a:r>
            <a:r>
              <a:rPr lang="en-US" sz="2000" dirty="0" smtClean="0">
                <a:latin typeface="Calibri"/>
              </a:rPr>
              <a:t>₊</a:t>
            </a:r>
          </a:p>
          <a:p>
            <a:pPr>
              <a:buNone/>
            </a:pPr>
            <a:r>
              <a:rPr lang="en-US" sz="2000" dirty="0" smtClean="0">
                <a:latin typeface="Calibri"/>
              </a:rPr>
              <a:t>                                               	                    </a:t>
            </a:r>
            <a:r>
              <a:rPr lang="en-US" sz="2000" dirty="0" smtClean="0"/>
              <a:t>D &amp; C</a:t>
            </a:r>
            <a:r>
              <a:rPr lang="en-US" sz="2000" dirty="0" smtClean="0">
                <a:latin typeface="Calibri"/>
              </a:rPr>
              <a:t>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	</a:t>
            </a:r>
            <a:endParaRPr lang="en-US" sz="2000" dirty="0" smtClean="0">
              <a:latin typeface="Calibri"/>
            </a:endParaRPr>
          </a:p>
          <a:p>
            <a:pPr>
              <a:buNone/>
            </a:pPr>
            <a:endParaRPr lang="en-US" sz="2000" dirty="0" smtClean="0">
              <a:latin typeface="Calibri"/>
            </a:endParaRPr>
          </a:p>
          <a:p>
            <a:pPr>
              <a:buNone/>
            </a:pPr>
            <a:endParaRPr lang="en-US" sz="2000" dirty="0" smtClean="0">
              <a:latin typeface="Calibri"/>
            </a:endParaRPr>
          </a:p>
          <a:p>
            <a:pPr>
              <a:buNone/>
            </a:pPr>
            <a:endParaRPr lang="en-US" sz="2000" dirty="0" smtClean="0">
              <a:latin typeface="Calibri"/>
            </a:endParaRPr>
          </a:p>
          <a:p>
            <a:pPr>
              <a:buNone/>
            </a:pPr>
            <a:endParaRPr lang="en-US" sz="2000" dirty="0" smtClean="0">
              <a:latin typeface="Calibri"/>
            </a:endParaRPr>
          </a:p>
          <a:p>
            <a:pPr>
              <a:buNone/>
            </a:pPr>
            <a:endParaRPr lang="en-US" sz="2000" dirty="0" smtClean="0">
              <a:latin typeface="Calibri"/>
            </a:endParaRPr>
          </a:p>
          <a:p>
            <a:pPr>
              <a:buNone/>
            </a:pPr>
            <a:endParaRPr lang="en-US" sz="2000" dirty="0" smtClean="0">
              <a:latin typeface="Calibri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050475" y="1828800"/>
            <a:ext cx="4578925" cy="3505200"/>
            <a:chOff x="1524000" y="1676400"/>
            <a:chExt cx="4578925" cy="35052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3962400" y="1676400"/>
              <a:ext cx="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2895600" y="2514600"/>
              <a:ext cx="6096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107875" y="2549235"/>
              <a:ext cx="464125" cy="34636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1752600" y="3276600"/>
              <a:ext cx="6096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667000" y="3276600"/>
              <a:ext cx="464125" cy="34636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479475" y="3186545"/>
              <a:ext cx="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4724400" y="4038600"/>
              <a:ext cx="6096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638800" y="4038600"/>
              <a:ext cx="464125" cy="34636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572000" y="4724400"/>
              <a:ext cx="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1524000" y="3962400"/>
              <a:ext cx="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511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4438093"/>
            <a:ext cx="6858000" cy="743507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tx2"/>
                </a:solidFill>
              </a:rPr>
              <a:t>Management of premenopausal AUB </a:t>
            </a:r>
            <a:endParaRPr lang="en-US" sz="7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511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7391400" cy="25908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The management of bleeding caused by atrophic </a:t>
            </a:r>
            <a:r>
              <a:rPr lang="en-US" sz="3200" dirty="0" err="1" smtClean="0"/>
              <a:t>vaginitis</a:t>
            </a:r>
            <a:r>
              <a:rPr lang="en-US" sz="3200" dirty="0" smtClean="0"/>
              <a:t> includes topical (vaginal) or systemic use of estrogens after other causes of abnormal bleeding are excluded. 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524000" y="1066800"/>
            <a:ext cx="58929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chemeClr val="tx2"/>
                </a:solidFill>
              </a:rPr>
              <a:t>Benign Disorders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511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495800"/>
            <a:ext cx="7620000" cy="743507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The management of endometrial hyperplasia is based on an understanding of the natural history of  the lesion involved.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143000" y="1143000"/>
            <a:ext cx="63770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Endometrial Hyperplasia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511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00400"/>
            <a:ext cx="7543800" cy="13716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800" dirty="0" smtClean="0"/>
              <a:t>Hysterectomy is recommended for treatment of atypical endometrial hyperplasia in postmenopausal</a:t>
            </a:r>
            <a:r>
              <a:rPr lang="fa-IR" sz="2800" dirty="0" smtClean="0"/>
              <a:t> </a:t>
            </a:r>
            <a:r>
              <a:rPr lang="en-US" sz="2800" dirty="0" smtClean="0"/>
              <a:t>women.</a:t>
            </a:r>
          </a:p>
          <a:p>
            <a:pPr algn="l">
              <a:buFont typeface="Wingdings" pitchFamily="2" charset="2"/>
              <a:buChar char="q"/>
            </a:pPr>
            <a:r>
              <a:rPr lang="en-US" sz="2800" dirty="0" smtClean="0"/>
              <a:t>Progestin therapy may be used in women with atypical endometrial hyperplasia who are poor operative candidates.</a:t>
            </a:r>
          </a:p>
          <a:p>
            <a:pPr algn="l">
              <a:buFont typeface="Wingdings" pitchFamily="2" charset="2"/>
              <a:buChar char="q"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219200" y="4267200"/>
            <a:ext cx="64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These women should have an endometrial biopsy every 3 months to for recurrence. 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192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 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irhrc</dc:creator>
  <cp:lastModifiedBy>hamed sistem</cp:lastModifiedBy>
  <cp:revision>36</cp:revision>
  <dcterms:created xsi:type="dcterms:W3CDTF">2012-10-29T09:12:48Z</dcterms:created>
  <dcterms:modified xsi:type="dcterms:W3CDTF">2012-10-31T05:38:55Z</dcterms:modified>
</cp:coreProperties>
</file>