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1" r:id="rId2"/>
    <p:sldId id="259" r:id="rId3"/>
    <p:sldId id="260" r:id="rId4"/>
    <p:sldId id="261" r:id="rId5"/>
    <p:sldId id="283" r:id="rId6"/>
    <p:sldId id="284" r:id="rId7"/>
    <p:sldId id="285" r:id="rId8"/>
    <p:sldId id="302" r:id="rId9"/>
    <p:sldId id="286" r:id="rId10"/>
    <p:sldId id="287" r:id="rId11"/>
    <p:sldId id="288" r:id="rId12"/>
    <p:sldId id="293" r:id="rId13"/>
    <p:sldId id="257" r:id="rId14"/>
    <p:sldId id="300" r:id="rId15"/>
    <p:sldId id="265" r:id="rId16"/>
    <p:sldId id="262" r:id="rId17"/>
    <p:sldId id="263" r:id="rId18"/>
    <p:sldId id="264" r:id="rId19"/>
    <p:sldId id="303" r:id="rId20"/>
    <p:sldId id="290" r:id="rId21"/>
    <p:sldId id="289" r:id="rId22"/>
    <p:sldId id="273" r:id="rId23"/>
    <p:sldId id="266" r:id="rId24"/>
    <p:sldId id="267" r:id="rId25"/>
    <p:sldId id="268" r:id="rId26"/>
    <p:sldId id="271" r:id="rId27"/>
    <p:sldId id="272" r:id="rId28"/>
    <p:sldId id="274" r:id="rId29"/>
    <p:sldId id="275" r:id="rId30"/>
    <p:sldId id="269" r:id="rId31"/>
    <p:sldId id="270" r:id="rId32"/>
    <p:sldId id="304" r:id="rId33"/>
    <p:sldId id="277" r:id="rId34"/>
    <p:sldId id="279" r:id="rId35"/>
    <p:sldId id="280" r:id="rId36"/>
    <p:sldId id="278" r:id="rId37"/>
    <p:sldId id="281" r:id="rId38"/>
    <p:sldId id="282" r:id="rId39"/>
    <p:sldId id="308" r:id="rId40"/>
    <p:sldId id="307" r:id="rId41"/>
    <p:sldId id="294" r:id="rId42"/>
    <p:sldId id="295" r:id="rId43"/>
    <p:sldId id="305" r:id="rId44"/>
    <p:sldId id="306" r:id="rId45"/>
    <p:sldId id="29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ADBC4-2D3A-4E6B-997E-286BE78F880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6DAFA-321E-4D7B-9D38-5E0D4B594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6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84FE6-9A32-4B60-B9A0-CE94F4CD73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2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84FE6-9A32-4B60-B9A0-CE94F4CD73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5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171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943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759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240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689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364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23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580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821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1135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160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90-09-19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D955-0DB9-4292-8117-0B1F8BCE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4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0608"/>
            <a:ext cx="10515600" cy="5816355"/>
          </a:xfrm>
        </p:spPr>
        <p:txBody>
          <a:bodyPr/>
          <a:lstStyle/>
          <a:p>
            <a:r>
              <a:rPr lang="en-US" dirty="0" smtClean="0"/>
              <a:t>ID : 18 years girl ,no married, student</a:t>
            </a:r>
          </a:p>
          <a:p>
            <a:r>
              <a:rPr lang="en-US" dirty="0" smtClean="0"/>
              <a:t>Cc : increased prolactin level despite medical &amp;surgical treatment </a:t>
            </a:r>
          </a:p>
          <a:p>
            <a:r>
              <a:rPr lang="en-US" dirty="0" smtClean="0"/>
              <a:t>PI :early presentation from 1390( 4 years ago ) was </a:t>
            </a:r>
            <a:r>
              <a:rPr lang="en-US" dirty="0" smtClean="0">
                <a:solidFill>
                  <a:srgbClr val="FF0000"/>
                </a:solidFill>
              </a:rPr>
              <a:t>blurred vision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headache</a:t>
            </a:r>
            <a:r>
              <a:rPr lang="en-US" dirty="0" smtClean="0"/>
              <a:t> ( occipital ,</a:t>
            </a:r>
            <a:r>
              <a:rPr lang="en-US" dirty="0" err="1" smtClean="0"/>
              <a:t>tention</a:t>
            </a:r>
            <a:r>
              <a:rPr lang="en-US" dirty="0" smtClean="0"/>
              <a:t> like, no accompanied with other symptom ex; vomiting or ..)and </a:t>
            </a:r>
            <a:r>
              <a:rPr lang="en-US" dirty="0" smtClean="0">
                <a:solidFill>
                  <a:srgbClr val="FF0000"/>
                </a:solidFill>
              </a:rPr>
              <a:t>Amenorrhea ,</a:t>
            </a:r>
            <a:r>
              <a:rPr lang="en-US" dirty="0" smtClean="0"/>
              <a:t>blurred vision no corrected by glasses ,</a:t>
            </a:r>
            <a:r>
              <a:rPr lang="en-US" dirty="0" smtClean="0">
                <a:solidFill>
                  <a:srgbClr val="00B050"/>
                </a:solidFill>
              </a:rPr>
              <a:t>no other complaint </a:t>
            </a:r>
          </a:p>
          <a:p>
            <a:r>
              <a:rPr lang="en-US" dirty="0" smtClean="0"/>
              <a:t>Then at neurology consultation ; only visual field abnormality no other cranial    disorder ,then  MRI obtaining , MRI Shows :</a:t>
            </a:r>
            <a:r>
              <a:rPr lang="en-US" dirty="0" smtClean="0">
                <a:solidFill>
                  <a:srgbClr val="FF0000"/>
                </a:solidFill>
              </a:rPr>
              <a:t>large </a:t>
            </a:r>
            <a:r>
              <a:rPr lang="en-US" dirty="0" err="1" smtClean="0">
                <a:solidFill>
                  <a:srgbClr val="FF0000"/>
                </a:solidFill>
              </a:rPr>
              <a:t>intrasellar</a:t>
            </a:r>
            <a:r>
              <a:rPr lang="en-US" dirty="0" smtClean="0">
                <a:solidFill>
                  <a:srgbClr val="FF0000"/>
                </a:solidFill>
              </a:rPr>
              <a:t> mass </a:t>
            </a:r>
            <a:r>
              <a:rPr lang="en-US" dirty="0" smtClean="0"/>
              <a:t>about 55x50 mm with </a:t>
            </a:r>
            <a:r>
              <a:rPr lang="en-US" dirty="0" err="1" smtClean="0"/>
              <a:t>suprasellar</a:t>
            </a:r>
            <a:r>
              <a:rPr lang="en-US" dirty="0"/>
              <a:t> </a:t>
            </a:r>
            <a:r>
              <a:rPr lang="en-US" dirty="0" err="1" smtClean="0"/>
              <a:t>extention</a:t>
            </a:r>
            <a:r>
              <a:rPr lang="en-US" dirty="0" smtClean="0"/>
              <a:t> probable invasion to cavernous </a:t>
            </a:r>
            <a:r>
              <a:rPr lang="en-US" dirty="0" err="1" smtClean="0"/>
              <a:t>sinuses&amp;sellar</a:t>
            </a:r>
            <a:r>
              <a:rPr lang="en-US" dirty="0" smtClean="0"/>
              <a:t> erosion with </a:t>
            </a:r>
            <a:r>
              <a:rPr lang="en-US" dirty="0" err="1" smtClean="0"/>
              <a:t>cyctic</a:t>
            </a:r>
            <a:r>
              <a:rPr lang="en-US" dirty="0" smtClean="0"/>
              <a:t> component ….</a:t>
            </a:r>
          </a:p>
          <a:p>
            <a:pPr marL="0" indent="0">
              <a:buNone/>
            </a:pPr>
            <a:r>
              <a:rPr lang="en-US" dirty="0" smtClean="0"/>
              <a:t>After MRI ,request LAB data that show ; </a:t>
            </a:r>
            <a:r>
              <a:rPr lang="en-US" dirty="0" smtClean="0">
                <a:solidFill>
                  <a:srgbClr val="FF0000"/>
                </a:solidFill>
              </a:rPr>
              <a:t>severe </a:t>
            </a:r>
            <a:r>
              <a:rPr lang="en-US" dirty="0" err="1" smtClean="0">
                <a:solidFill>
                  <a:srgbClr val="FF0000"/>
                </a:solidFill>
              </a:rPr>
              <a:t>hyperprolactinemia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79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0034" y="534734"/>
            <a:ext cx="6670364" cy="5781207"/>
          </a:xfrm>
        </p:spPr>
      </p:pic>
    </p:spTree>
    <p:extLst>
      <p:ext uri="{BB962C8B-B14F-4D97-AF65-F5344CB8AC3E}">
        <p14:creationId xmlns:p14="http://schemas.microsoft.com/office/powerpoint/2010/main" val="2575369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9028" y="637800"/>
            <a:ext cx="6662239" cy="5584977"/>
          </a:xfrm>
        </p:spPr>
      </p:pic>
    </p:spTree>
    <p:extLst>
      <p:ext uri="{BB962C8B-B14F-4D97-AF65-F5344CB8AC3E}">
        <p14:creationId xmlns:p14="http://schemas.microsoft.com/office/powerpoint/2010/main" val="192484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6938" y="161944"/>
            <a:ext cx="11119738" cy="39685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2000" dirty="0" smtClean="0">
                <a:cs typeface="B Koodak" panose="00000700000000000000" pitchFamily="2" charset="-78"/>
              </a:rPr>
              <a:t>Patient have amenorrhea and headache and </a:t>
            </a:r>
            <a:r>
              <a:rPr lang="en-US" sz="2000" dirty="0" err="1" smtClean="0">
                <a:cs typeface="B Koodak" panose="00000700000000000000" pitchFamily="2" charset="-78"/>
              </a:rPr>
              <a:t>galactorrhea</a:t>
            </a:r>
            <a:r>
              <a:rPr lang="en-US" sz="2000" dirty="0" smtClean="0">
                <a:cs typeface="B Koodak" panose="00000700000000000000" pitchFamily="2" charset="-78"/>
              </a:rPr>
              <a:t> during use of full dose of </a:t>
            </a:r>
            <a:r>
              <a:rPr lang="en-US" sz="2000" dirty="0" err="1" smtClean="0">
                <a:cs typeface="B Koodak" panose="00000700000000000000" pitchFamily="2" charset="-78"/>
              </a:rPr>
              <a:t>dostinex</a:t>
            </a:r>
            <a:endParaRPr lang="fa-IR" sz="2000" dirty="0" smtClean="0">
              <a:cs typeface="B Koodak" panose="000007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B Koodak" panose="00000700000000000000" pitchFamily="2" charset="-78"/>
            </a:endParaRPr>
          </a:p>
        </p:txBody>
      </p:sp>
      <p:graphicFrame>
        <p:nvGraphicFramePr>
          <p:cNvPr id="4" name="Content Placeholder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679181"/>
              </p:ext>
            </p:extLst>
          </p:nvPr>
        </p:nvGraphicFramePr>
        <p:xfrm>
          <a:off x="194256" y="721340"/>
          <a:ext cx="11807246" cy="592368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34108"/>
                <a:gridCol w="834108"/>
                <a:gridCol w="834108"/>
                <a:gridCol w="834108"/>
                <a:gridCol w="834108"/>
                <a:gridCol w="834108"/>
                <a:gridCol w="834108"/>
                <a:gridCol w="834108"/>
                <a:gridCol w="898975"/>
                <a:gridCol w="898975"/>
                <a:gridCol w="834108"/>
                <a:gridCol w="834108"/>
                <a:gridCol w="834108"/>
                <a:gridCol w="834108"/>
              </a:tblGrid>
              <a:tr h="450672">
                <a:tc>
                  <a:txBody>
                    <a:bodyPr/>
                    <a:lstStyle/>
                    <a:p>
                      <a:pPr algn="ctr"/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90.7.13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90.8.12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90.9.19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90.11.8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91.2.9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91.4.17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91.6.1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FF00"/>
                          </a:solidFill>
                        </a:rPr>
                        <a:t>92.8.21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FF00"/>
                          </a:solidFill>
                        </a:rPr>
                        <a:t>93.6.10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FF00"/>
                          </a:solidFill>
                        </a:rPr>
                        <a:t>93.11.1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FF00"/>
                          </a:solidFill>
                        </a:rPr>
                        <a:t>94.2.2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FF00"/>
                          </a:solidFill>
                        </a:rPr>
                        <a:t>94.5.1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FF00"/>
                          </a:solidFill>
                        </a:rPr>
                        <a:t>94.6.28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092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Prolactin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/ml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17700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4300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1650</a:t>
                      </a: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bg1"/>
                          </a:solidFill>
                        </a:rPr>
                        <a:t>mac 36%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1340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950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660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650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1167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--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470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&gt;470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459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541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88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mic/ml )</a:t>
                      </a:r>
                      <a:endParaRPr lang="en-US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10.8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9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8.6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88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 T4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( </a:t>
                      </a:r>
                      <a:r>
                        <a:rPr lang="en-US" sz="1050" b="0" dirty="0" err="1" smtClean="0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1050" b="0" baseline="0" dirty="0" err="1" smtClean="0">
                          <a:solidFill>
                            <a:schemeClr val="tx1"/>
                          </a:solidFill>
                        </a:rPr>
                        <a:t>dlit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FFFF00"/>
                          </a:solidFill>
                        </a:rPr>
                        <a:t>TPO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ab</a:t>
                      </a:r>
                      <a:endParaRPr lang="en-US" sz="1400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326IU/ml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00"/>
                          </a:solidFill>
                        </a:rPr>
                        <a:t>Normal </a:t>
                      </a:r>
                      <a:r>
                        <a:rPr lang="en-US" sz="1200" dirty="0" err="1" smtClean="0">
                          <a:solidFill>
                            <a:srgbClr val="FFFF00"/>
                          </a:solidFill>
                        </a:rPr>
                        <a:t>lipid,LFT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5582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T3up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27.6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5582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TSH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FF00"/>
                          </a:solidFill>
                        </a:rPr>
                        <a:t>0.1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19.7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8115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FSH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( IU / L )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3382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LH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7927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Corisol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8A.M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(mcg / dl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585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nmol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/ 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265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 </a:t>
                      </a:r>
                      <a:r>
                        <a:rPr kumimoji="0" lang="en-US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nmol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/ 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14.1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(mcg / dl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14.9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(mcg / dl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295</a:t>
                      </a:r>
                      <a:endParaRPr lang="en-US" sz="1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( </a:t>
                      </a:r>
                      <a:r>
                        <a:rPr lang="en-US" sz="1200" b="1" dirty="0" err="1" smtClean="0">
                          <a:solidFill>
                            <a:srgbClr val="FFFF00"/>
                          </a:solidFill>
                        </a:rPr>
                        <a:t>nmol</a:t>
                      </a:r>
                      <a:r>
                        <a:rPr lang="en-US" sz="1200" b="1" baseline="0" dirty="0" smtClean="0">
                          <a:solidFill>
                            <a:srgbClr val="FFFF00"/>
                          </a:solidFill>
                        </a:rPr>
                        <a:t> / lit)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3745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ACTH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pg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/ ml )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3745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IGF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160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(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/ ml )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404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533129"/>
              </p:ext>
            </p:extLst>
          </p:nvPr>
        </p:nvGraphicFramePr>
        <p:xfrm>
          <a:off x="296217" y="180303"/>
          <a:ext cx="11629620" cy="650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924"/>
                <a:gridCol w="2325924"/>
                <a:gridCol w="2325924"/>
                <a:gridCol w="2325924"/>
                <a:gridCol w="2325924"/>
              </a:tblGrid>
              <a:tr h="32519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9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1" y="128787"/>
            <a:ext cx="2289221" cy="3335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17" y="128786"/>
            <a:ext cx="2289221" cy="3335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56" y="98610"/>
            <a:ext cx="2102475" cy="3335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3" y="128788"/>
            <a:ext cx="2379373" cy="3335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87" y="128788"/>
            <a:ext cx="2125820" cy="3335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1" y="3342067"/>
            <a:ext cx="2281976" cy="3515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38" y="3342067"/>
            <a:ext cx="2296467" cy="3515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56" y="3464417"/>
            <a:ext cx="2102476" cy="3393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62" y="3464416"/>
            <a:ext cx="2350393" cy="33935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86" y="3464416"/>
            <a:ext cx="2125822" cy="33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24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596722"/>
              </p:ext>
            </p:extLst>
          </p:nvPr>
        </p:nvGraphicFramePr>
        <p:xfrm>
          <a:off x="509291" y="1825625"/>
          <a:ext cx="11354761" cy="218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251"/>
                <a:gridCol w="1032251"/>
                <a:gridCol w="1032251"/>
                <a:gridCol w="1032251"/>
                <a:gridCol w="1032251"/>
                <a:gridCol w="1032251"/>
                <a:gridCol w="1032251"/>
                <a:gridCol w="1032251"/>
                <a:gridCol w="1032251"/>
                <a:gridCol w="1032251"/>
                <a:gridCol w="1032251"/>
              </a:tblGrid>
              <a:tr h="96750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90.7.11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90.7.12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90.9.20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90.11.9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91.2.12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91.6.4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91.10.3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accent4"/>
                          </a:solidFill>
                        </a:rPr>
                        <a:t>92.5.27</a:t>
                      </a:r>
                      <a:endParaRPr lang="en-US" b="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accent4"/>
                          </a:solidFill>
                        </a:rPr>
                        <a:t>92.12.8</a:t>
                      </a:r>
                      <a:endParaRPr lang="en-US" b="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accent4"/>
                          </a:solidFill>
                        </a:rPr>
                        <a:t>94.7.29</a:t>
                      </a:r>
                      <a:endParaRPr lang="en-US" b="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967503"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MRI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sz="3200" b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50x50</a:t>
                      </a:r>
                      <a:r>
                        <a:rPr lang="en-US" b="0" baseline="0" dirty="0" smtClean="0"/>
                        <a:t> mm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47x39x38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sz="1600" b="0" dirty="0" smtClean="0"/>
                        <a:t>39x36x32</a:t>
                      </a:r>
                    </a:p>
                    <a:p>
                      <a:pPr algn="ctr"/>
                      <a:r>
                        <a:rPr lang="en-US" sz="1600" b="0" dirty="0" smtClean="0"/>
                        <a:t>mm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sz="1700" b="0" dirty="0" smtClean="0"/>
                        <a:t>37x33x25</a:t>
                      </a:r>
                    </a:p>
                    <a:p>
                      <a:pPr algn="ctr"/>
                      <a:r>
                        <a:rPr lang="en-US" b="0" dirty="0" smtClean="0"/>
                        <a:t>mm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sz="1700" b="0" dirty="0" smtClean="0"/>
                        <a:t>37x27x29</a:t>
                      </a:r>
                    </a:p>
                    <a:p>
                      <a:pPr algn="ctr"/>
                      <a:r>
                        <a:rPr lang="en-US" b="0" dirty="0" smtClean="0"/>
                        <a:t>mm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Very</a:t>
                      </a:r>
                      <a:r>
                        <a:rPr lang="en-US" b="0" baseline="0" dirty="0" smtClean="0"/>
                        <a:t> little decrease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accent4"/>
                          </a:solidFill>
                        </a:rPr>
                        <a:t>-</a:t>
                      </a:r>
                      <a:endParaRPr lang="en-US" sz="32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400" b="0" dirty="0" smtClean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accent4"/>
                          </a:solidFill>
                        </a:rPr>
                        <a:t>-</a:t>
                      </a:r>
                      <a:endParaRPr lang="en-US" sz="32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12x10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991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8587" y="109058"/>
            <a:ext cx="6605973" cy="6891912"/>
          </a:xfrm>
        </p:spPr>
      </p:pic>
    </p:spTree>
    <p:extLst>
      <p:ext uri="{BB962C8B-B14F-4D97-AF65-F5344CB8AC3E}">
        <p14:creationId xmlns:p14="http://schemas.microsoft.com/office/powerpoint/2010/main" val="1782648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79" y="365125"/>
            <a:ext cx="8357241" cy="6267931"/>
          </a:xfrm>
        </p:spPr>
      </p:pic>
    </p:spTree>
    <p:extLst>
      <p:ext uri="{BB962C8B-B14F-4D97-AF65-F5344CB8AC3E}">
        <p14:creationId xmlns:p14="http://schemas.microsoft.com/office/powerpoint/2010/main" val="116441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1468" y="1271833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81404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2910" y="931306"/>
            <a:ext cx="6626178" cy="4969633"/>
          </a:xfrm>
        </p:spPr>
      </p:pic>
    </p:spTree>
    <p:extLst>
      <p:ext uri="{BB962C8B-B14F-4D97-AF65-F5344CB8AC3E}">
        <p14:creationId xmlns:p14="http://schemas.microsoft.com/office/powerpoint/2010/main" val="1721463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487"/>
            <a:ext cx="10515600" cy="58034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treatment with </a:t>
            </a:r>
            <a:r>
              <a:rPr lang="en-US" dirty="0" err="1" smtClean="0"/>
              <a:t>dostinex</a:t>
            </a:r>
            <a:r>
              <a:rPr lang="en-US" dirty="0" smtClean="0"/>
              <a:t> 3mg/week from 1390 </a:t>
            </a:r>
            <a:r>
              <a:rPr lang="en-US" dirty="0" err="1" smtClean="0"/>
              <a:t>hyperprolactinemia</a:t>
            </a:r>
            <a:r>
              <a:rPr lang="en-US" dirty="0" smtClean="0"/>
              <a:t> and amenorrhea no treated . </a:t>
            </a:r>
          </a:p>
          <a:p>
            <a:r>
              <a:rPr lang="en-US" dirty="0" smtClean="0"/>
              <a:t>Then patient underwent  operation (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 err="1" smtClean="0"/>
              <a:t>loghman</a:t>
            </a:r>
            <a:r>
              <a:rPr lang="en-US" dirty="0" smtClean="0"/>
              <a:t> hospital at 91.12.8 )  ; after operation these drugs continued by </a:t>
            </a:r>
            <a:r>
              <a:rPr lang="en-US" dirty="0" err="1" smtClean="0"/>
              <a:t>surgen</a:t>
            </a:r>
            <a:r>
              <a:rPr lang="en-US" dirty="0" smtClean="0"/>
              <a:t> for 1 year :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dostinex</a:t>
            </a:r>
            <a:r>
              <a:rPr lang="en-US" dirty="0" smtClean="0">
                <a:solidFill>
                  <a:srgbClr val="00B050"/>
                </a:solidFill>
              </a:rPr>
              <a:t> 1 mg/week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Levothyroxine 100 mic/day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Prednisolone 2.5 mg/day</a:t>
            </a:r>
          </a:p>
          <a:p>
            <a:pPr marL="0" indent="0">
              <a:buNone/>
            </a:pPr>
            <a:r>
              <a:rPr lang="en-US" dirty="0" smtClean="0"/>
              <a:t>After operation amenorrhea and </a:t>
            </a:r>
            <a:r>
              <a:rPr lang="en-US" dirty="0" err="1" smtClean="0"/>
              <a:t>hyperprolactinemia</a:t>
            </a:r>
            <a:r>
              <a:rPr lang="en-US" dirty="0" smtClean="0"/>
              <a:t> be continued but headache is resolved.</a:t>
            </a:r>
          </a:p>
          <a:p>
            <a:pPr marL="0" indent="0">
              <a:buNone/>
            </a:pPr>
            <a:r>
              <a:rPr lang="en-US" dirty="0" smtClean="0"/>
              <a:t>Then radiotherapy started (33 time within 6 week ) from 92.6.1 to 92.7.15 ( total dose : 5940 </a:t>
            </a:r>
            <a:r>
              <a:rPr lang="en-US" dirty="0" err="1" smtClean="0"/>
              <a:t>centigray</a:t>
            </a:r>
            <a:r>
              <a:rPr lang="en-US" dirty="0" smtClean="0"/>
              <a:t> 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9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2808" y="964559"/>
            <a:ext cx="6243675" cy="4901697"/>
          </a:xfrm>
        </p:spPr>
      </p:pic>
    </p:spTree>
    <p:extLst>
      <p:ext uri="{BB962C8B-B14F-4D97-AF65-F5344CB8AC3E}">
        <p14:creationId xmlns:p14="http://schemas.microsoft.com/office/powerpoint/2010/main" val="739962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2444" y="957875"/>
            <a:ext cx="6587112" cy="4940334"/>
          </a:xfrm>
        </p:spPr>
      </p:pic>
    </p:spTree>
    <p:extLst>
      <p:ext uri="{BB962C8B-B14F-4D97-AF65-F5344CB8AC3E}">
        <p14:creationId xmlns:p14="http://schemas.microsoft.com/office/powerpoint/2010/main" val="96164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9122" y="850652"/>
            <a:ext cx="6713753" cy="5107759"/>
          </a:xfrm>
        </p:spPr>
      </p:pic>
    </p:spTree>
    <p:extLst>
      <p:ext uri="{BB962C8B-B14F-4D97-AF65-F5344CB8AC3E}">
        <p14:creationId xmlns:p14="http://schemas.microsoft.com/office/powerpoint/2010/main" val="2254887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r="12430" b="-1235"/>
          <a:stretch/>
        </p:blipFill>
        <p:spPr>
          <a:xfrm rot="5400000">
            <a:off x="2946042" y="-4083"/>
            <a:ext cx="6033752" cy="7379592"/>
          </a:xfrm>
        </p:spPr>
      </p:pic>
      <p:sp>
        <p:nvSpPr>
          <p:cNvPr id="6" name="Rectangle 5"/>
          <p:cNvSpPr/>
          <p:nvPr/>
        </p:nvSpPr>
        <p:spPr>
          <a:xfrm>
            <a:off x="1133341" y="145617"/>
            <a:ext cx="96591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MRI Report 6 month after surgery( before radiotherapy )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681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16" y="530007"/>
            <a:ext cx="7838368" cy="5878776"/>
          </a:xfrm>
        </p:spPr>
      </p:pic>
    </p:spTree>
    <p:extLst>
      <p:ext uri="{BB962C8B-B14F-4D97-AF65-F5344CB8AC3E}">
        <p14:creationId xmlns:p14="http://schemas.microsoft.com/office/powerpoint/2010/main" val="64109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05" y="270456"/>
            <a:ext cx="8237612" cy="6088443"/>
          </a:xfrm>
        </p:spPr>
      </p:pic>
    </p:spTree>
    <p:extLst>
      <p:ext uri="{BB962C8B-B14F-4D97-AF65-F5344CB8AC3E}">
        <p14:creationId xmlns:p14="http://schemas.microsoft.com/office/powerpoint/2010/main" val="1615371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2486" y="294054"/>
            <a:ext cx="6155208" cy="6082261"/>
          </a:xfrm>
        </p:spPr>
      </p:pic>
    </p:spTree>
    <p:extLst>
      <p:ext uri="{BB962C8B-B14F-4D97-AF65-F5344CB8AC3E}">
        <p14:creationId xmlns:p14="http://schemas.microsoft.com/office/powerpoint/2010/main" val="1323959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7" y="618186"/>
            <a:ext cx="6850413" cy="5095138"/>
          </a:xfrm>
        </p:spPr>
      </p:pic>
    </p:spTree>
    <p:extLst>
      <p:ext uri="{BB962C8B-B14F-4D97-AF65-F5344CB8AC3E}">
        <p14:creationId xmlns:p14="http://schemas.microsoft.com/office/powerpoint/2010/main" val="2637063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489397"/>
            <a:ext cx="7185264" cy="5236806"/>
          </a:xfrm>
        </p:spPr>
      </p:pic>
    </p:spTree>
    <p:extLst>
      <p:ext uri="{BB962C8B-B14F-4D97-AF65-F5344CB8AC3E}">
        <p14:creationId xmlns:p14="http://schemas.microsoft.com/office/powerpoint/2010/main" val="104712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1393.6.5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7905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88" y="885468"/>
            <a:ext cx="6958824" cy="5219118"/>
          </a:xfrm>
        </p:spPr>
      </p:pic>
    </p:spTree>
    <p:extLst>
      <p:ext uri="{BB962C8B-B14F-4D97-AF65-F5344CB8AC3E}">
        <p14:creationId xmlns:p14="http://schemas.microsoft.com/office/powerpoint/2010/main" val="3261183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3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58" y="133008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67882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30" y="886239"/>
            <a:ext cx="6773140" cy="5079855"/>
          </a:xfrm>
        </p:spPr>
      </p:pic>
    </p:spTree>
    <p:extLst>
      <p:ext uri="{BB962C8B-B14F-4D97-AF65-F5344CB8AC3E}">
        <p14:creationId xmlns:p14="http://schemas.microsoft.com/office/powerpoint/2010/main" val="999324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30" y="903925"/>
            <a:ext cx="6773140" cy="5079855"/>
          </a:xfrm>
        </p:spPr>
      </p:pic>
    </p:spTree>
    <p:extLst>
      <p:ext uri="{BB962C8B-B14F-4D97-AF65-F5344CB8AC3E}">
        <p14:creationId xmlns:p14="http://schemas.microsoft.com/office/powerpoint/2010/main" val="3875269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5739081"/>
          </a:xfrm>
        </p:spPr>
        <p:txBody>
          <a:bodyPr/>
          <a:lstStyle/>
          <a:p>
            <a:r>
              <a:rPr lang="en-US" dirty="0" smtClean="0"/>
              <a:t>From 1393 patient uses these drugs under observation of endocrinologist :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Cabergoline</a:t>
            </a:r>
            <a:r>
              <a:rPr lang="en-US" dirty="0" smtClean="0">
                <a:solidFill>
                  <a:srgbClr val="00B050"/>
                </a:solidFill>
              </a:rPr>
              <a:t> 5 mg/week </a:t>
            </a:r>
            <a:r>
              <a:rPr lang="en-US" dirty="0" smtClean="0"/>
              <a:t>until recent month and </a:t>
            </a:r>
            <a:r>
              <a:rPr lang="en-US" dirty="0" smtClean="0">
                <a:solidFill>
                  <a:srgbClr val="00B050"/>
                </a:solidFill>
              </a:rPr>
              <a:t>7 mg/week </a:t>
            </a:r>
            <a:r>
              <a:rPr lang="en-US" dirty="0" smtClean="0"/>
              <a:t>from 1 month ago 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Levothyroxine 100 </a:t>
            </a:r>
            <a:r>
              <a:rPr lang="en-US" dirty="0" err="1" smtClean="0">
                <a:solidFill>
                  <a:srgbClr val="00B050"/>
                </a:solidFill>
              </a:rPr>
              <a:t>micg</a:t>
            </a:r>
            <a:r>
              <a:rPr lang="en-US" dirty="0" smtClean="0">
                <a:solidFill>
                  <a:srgbClr val="00B050"/>
                </a:solidFill>
              </a:rPr>
              <a:t>/day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Prednisolone 2.5 mg/day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Estradiol 1 mg/day</a:t>
            </a:r>
            <a:r>
              <a:rPr lang="en-US" dirty="0" smtClean="0"/>
              <a:t> for 25 days of a month ( from 1 year ago ) 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Medroxyprogestrone</a:t>
            </a:r>
            <a:r>
              <a:rPr lang="en-US" dirty="0" smtClean="0">
                <a:solidFill>
                  <a:srgbClr val="00B050"/>
                </a:solidFill>
              </a:rPr>
              <a:t> 5mg/day </a:t>
            </a:r>
            <a:r>
              <a:rPr lang="en-US" dirty="0" smtClean="0"/>
              <a:t>for ( from 7 month ago ) 10 days of a month (last 10 days of estradiol administration 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86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6793" y="602308"/>
            <a:ext cx="6162539" cy="6348854"/>
          </a:xfrm>
        </p:spPr>
      </p:pic>
      <p:sp>
        <p:nvSpPr>
          <p:cNvPr id="2" name="Rectangle 1"/>
          <p:cNvSpPr/>
          <p:nvPr/>
        </p:nvSpPr>
        <p:spPr>
          <a:xfrm>
            <a:off x="2807594" y="128789"/>
            <a:ext cx="7134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94.7.29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007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5610" y="1142723"/>
            <a:ext cx="6220779" cy="4665584"/>
          </a:xfrm>
        </p:spPr>
      </p:pic>
    </p:spTree>
    <p:extLst>
      <p:ext uri="{BB962C8B-B14F-4D97-AF65-F5344CB8AC3E}">
        <p14:creationId xmlns:p14="http://schemas.microsoft.com/office/powerpoint/2010/main" val="785830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3208" y="502964"/>
            <a:ext cx="5801784" cy="6095139"/>
          </a:xfrm>
        </p:spPr>
      </p:pic>
    </p:spTree>
    <p:extLst>
      <p:ext uri="{BB962C8B-B14F-4D97-AF65-F5344CB8AC3E}">
        <p14:creationId xmlns:p14="http://schemas.microsoft.com/office/powerpoint/2010/main" val="782928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64" y="386366"/>
            <a:ext cx="7712269" cy="6014433"/>
          </a:xfrm>
        </p:spPr>
      </p:pic>
    </p:spTree>
    <p:extLst>
      <p:ext uri="{BB962C8B-B14F-4D97-AF65-F5344CB8AC3E}">
        <p14:creationId xmlns:p14="http://schemas.microsoft.com/office/powerpoint/2010/main" val="617005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8147" y="398732"/>
            <a:ext cx="6243675" cy="6054786"/>
          </a:xfrm>
        </p:spPr>
      </p:pic>
    </p:spTree>
    <p:extLst>
      <p:ext uri="{BB962C8B-B14F-4D97-AF65-F5344CB8AC3E}">
        <p14:creationId xmlns:p14="http://schemas.microsoft.com/office/powerpoint/2010/main" val="291237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38" y="309094"/>
            <a:ext cx="7519086" cy="5937160"/>
          </a:xfrm>
        </p:spPr>
      </p:pic>
    </p:spTree>
    <p:extLst>
      <p:ext uri="{BB962C8B-B14F-4D97-AF65-F5344CB8AC3E}">
        <p14:creationId xmlns:p14="http://schemas.microsoft.com/office/powerpoint/2010/main" val="88648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04" y="585922"/>
            <a:ext cx="4313958" cy="5751946"/>
          </a:xfrm>
        </p:spPr>
      </p:pic>
    </p:spTree>
    <p:extLst>
      <p:ext uri="{BB962C8B-B14F-4D97-AF65-F5344CB8AC3E}">
        <p14:creationId xmlns:p14="http://schemas.microsoft.com/office/powerpoint/2010/main" val="2636032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99" y="314194"/>
            <a:ext cx="8546190" cy="6409643"/>
          </a:xfrm>
        </p:spPr>
      </p:pic>
    </p:spTree>
    <p:extLst>
      <p:ext uri="{BB962C8B-B14F-4D97-AF65-F5344CB8AC3E}">
        <p14:creationId xmlns:p14="http://schemas.microsoft.com/office/powerpoint/2010/main" val="260526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28471" r="1837" b="44658"/>
          <a:stretch/>
        </p:blipFill>
        <p:spPr>
          <a:xfrm>
            <a:off x="316089" y="1659464"/>
            <a:ext cx="11658082" cy="4594579"/>
          </a:xfrm>
        </p:spPr>
      </p:pic>
    </p:spTree>
    <p:extLst>
      <p:ext uri="{BB962C8B-B14F-4D97-AF65-F5344CB8AC3E}">
        <p14:creationId xmlns:p14="http://schemas.microsoft.com/office/powerpoint/2010/main" val="3854477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6366"/>
            <a:ext cx="10515600" cy="5790597"/>
          </a:xfrm>
        </p:spPr>
        <p:txBody>
          <a:bodyPr>
            <a:normAutofit lnSpcReduction="10000"/>
          </a:bodyPr>
          <a:lstStyle/>
          <a:p>
            <a:pPr marL="0" indent="0" rtl="1">
              <a:buNone/>
            </a:pPr>
            <a:r>
              <a:rPr lang="en-US" dirty="0" smtClean="0">
                <a:solidFill>
                  <a:srgbClr val="00B050"/>
                </a:solidFill>
              </a:rPr>
              <a:t>Past Medical history </a:t>
            </a:r>
            <a:r>
              <a:rPr lang="en-US" dirty="0" smtClean="0"/>
              <a:t>:no childhood illness ,no trauma , has taken occasional acetaminophen for headache( birth weight was : 4.5 kg ) </a:t>
            </a:r>
          </a:p>
          <a:p>
            <a:pPr marL="0" indent="0" rtl="1">
              <a:buNone/>
            </a:pPr>
            <a:r>
              <a:rPr lang="en-US" dirty="0" smtClean="0">
                <a:solidFill>
                  <a:srgbClr val="00B050"/>
                </a:solidFill>
              </a:rPr>
              <a:t>Familial 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:her mother is hypothyroidism , she has one fat brother</a:t>
            </a:r>
          </a:p>
          <a:p>
            <a:pPr marL="0" indent="0" rtl="1">
              <a:buNone/>
            </a:pPr>
            <a:r>
              <a:rPr lang="en-US" dirty="0" smtClean="0">
                <a:solidFill>
                  <a:srgbClr val="00B050"/>
                </a:solidFill>
              </a:rPr>
              <a:t>R.O.S : </a:t>
            </a:r>
          </a:p>
          <a:p>
            <a:pPr marL="0" indent="0" rtl="1">
              <a:buNone/>
            </a:pPr>
            <a:r>
              <a:rPr lang="en-US" dirty="0" smtClean="0"/>
              <a:t>General : no significant weight changes ,( ONLY 1-2 Kg weight  gain per year) </a:t>
            </a:r>
          </a:p>
          <a:p>
            <a:pPr marL="0" indent="0" rtl="1">
              <a:buNone/>
            </a:pPr>
            <a:r>
              <a:rPr lang="en-US" dirty="0" smtClean="0"/>
              <a:t>Head: occasional stress headache ,( keep silent by acetaminophen) </a:t>
            </a:r>
          </a:p>
          <a:p>
            <a:pPr marL="0" indent="0" rtl="1">
              <a:buNone/>
            </a:pPr>
            <a:r>
              <a:rPr lang="en-US" dirty="0" smtClean="0"/>
              <a:t>Eye </a:t>
            </a:r>
            <a:r>
              <a:rPr lang="en-US" dirty="0" smtClean="0">
                <a:solidFill>
                  <a:srgbClr val="FF0000"/>
                </a:solidFill>
              </a:rPr>
              <a:t>: decreased visual field in left side </a:t>
            </a:r>
            <a:r>
              <a:rPr lang="en-US" dirty="0" smtClean="0"/>
              <a:t>, no blurred vision , but has </a:t>
            </a:r>
            <a:r>
              <a:rPr lang="en-US" dirty="0" smtClean="0">
                <a:solidFill>
                  <a:srgbClr val="FF0000"/>
                </a:solidFill>
              </a:rPr>
              <a:t>myopia ( -3.5 d )</a:t>
            </a:r>
            <a:r>
              <a:rPr lang="en-US" dirty="0" smtClean="0"/>
              <a:t> </a:t>
            </a:r>
          </a:p>
          <a:p>
            <a:pPr marL="0" indent="0" rtl="1">
              <a:buNone/>
            </a:pPr>
            <a:r>
              <a:rPr lang="en-US" dirty="0" smtClean="0"/>
              <a:t>,ENT: NO Problem</a:t>
            </a:r>
          </a:p>
          <a:p>
            <a:pPr marL="0" indent="0" rtl="1">
              <a:buNone/>
            </a:pPr>
            <a:r>
              <a:rPr lang="en-US" dirty="0" smtClean="0"/>
              <a:t>Chest : no problem, no </a:t>
            </a:r>
            <a:r>
              <a:rPr lang="en-US" dirty="0" err="1" smtClean="0"/>
              <a:t>galactorrhea</a:t>
            </a:r>
            <a:r>
              <a:rPr lang="en-US" dirty="0" smtClean="0"/>
              <a:t> </a:t>
            </a:r>
          </a:p>
          <a:p>
            <a:pPr marL="0" indent="0" rtl="1">
              <a:buNone/>
            </a:pPr>
            <a:r>
              <a:rPr lang="en-US" dirty="0" smtClean="0"/>
              <a:t>Heart : no palpitation , </a:t>
            </a:r>
            <a:r>
              <a:rPr lang="en-US" dirty="0" smtClean="0">
                <a:solidFill>
                  <a:srgbClr val="FF0000"/>
                </a:solidFill>
              </a:rPr>
              <a:t>history of  mild HTN ( 140/90) </a:t>
            </a:r>
          </a:p>
          <a:p>
            <a:pPr marL="0" indent="0" rtl="1">
              <a:buNone/>
            </a:pPr>
            <a:r>
              <a:rPr lang="en-US" dirty="0" smtClean="0"/>
              <a:t>GI : NO PROBLEM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24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45" y="149431"/>
            <a:ext cx="10515600" cy="6587545"/>
          </a:xfrm>
        </p:spPr>
        <p:txBody>
          <a:bodyPr>
            <a:noAutofit/>
          </a:bodyPr>
          <a:lstStyle/>
          <a:p>
            <a:r>
              <a:rPr lang="en-US" sz="2400" dirty="0" smtClean="0"/>
              <a:t>GU: no problem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menorrhagia</a:t>
            </a:r>
            <a:r>
              <a:rPr lang="en-US" sz="2400" dirty="0" smtClean="0"/>
              <a:t> from 3 months ago ; </a:t>
            </a:r>
          </a:p>
          <a:p>
            <a:pPr marL="0" indent="0">
              <a:buNone/>
            </a:pPr>
            <a:r>
              <a:rPr lang="en-US" sz="2400" dirty="0" smtClean="0"/>
              <a:t>  Period light flow for 3 days without cramping </a:t>
            </a:r>
          </a:p>
          <a:p>
            <a:r>
              <a:rPr lang="en-US" sz="2400" dirty="0" smtClean="0"/>
              <a:t>Neuromuscular : no syncope no weakness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PHYSICAL EXAMINATION 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400" dirty="0" smtClean="0"/>
              <a:t>General : </a:t>
            </a:r>
            <a:r>
              <a:rPr lang="en-US" sz="2400" dirty="0" smtClean="0">
                <a:solidFill>
                  <a:srgbClr val="FF0000"/>
                </a:solidFill>
              </a:rPr>
              <a:t>severe obese </a:t>
            </a:r>
            <a:r>
              <a:rPr lang="en-US" sz="2400" dirty="0" smtClean="0"/>
              <a:t>( Height: 162 , Weight: 96 , </a:t>
            </a:r>
            <a:r>
              <a:rPr lang="en-US" sz="2400" dirty="0" smtClean="0">
                <a:solidFill>
                  <a:srgbClr val="FF0000"/>
                </a:solidFill>
              </a:rPr>
              <a:t>BMI =36</a:t>
            </a:r>
            <a:r>
              <a:rPr lang="en-US" sz="2400" dirty="0" smtClean="0"/>
              <a:t>), no anxious , no distress</a:t>
            </a:r>
          </a:p>
          <a:p>
            <a:pPr marL="0" indent="0">
              <a:buNone/>
            </a:pPr>
            <a:r>
              <a:rPr lang="en-US" sz="2400" dirty="0" smtClean="0"/>
              <a:t>VS : </a:t>
            </a:r>
            <a:r>
              <a:rPr lang="en-US" sz="2400" dirty="0" smtClean="0">
                <a:solidFill>
                  <a:srgbClr val="FF0000"/>
                </a:solidFill>
              </a:rPr>
              <a:t>BP=130/80</a:t>
            </a:r>
            <a:r>
              <a:rPr lang="en-US" sz="2400" dirty="0" smtClean="0"/>
              <a:t> , PR= 78 , RR= 16 , T 36.8 AX</a:t>
            </a:r>
          </a:p>
          <a:p>
            <a:pPr marL="0" indent="0">
              <a:buNone/>
            </a:pPr>
            <a:r>
              <a:rPr lang="en-US" sz="2400" dirty="0" err="1" smtClean="0"/>
              <a:t>Eyes:retinal</a:t>
            </a:r>
            <a:r>
              <a:rPr lang="en-US" sz="2400" dirty="0" smtClean="0"/>
              <a:t> ex .. Is normal, pupil equal with normal light reaction, no </a:t>
            </a:r>
            <a:r>
              <a:rPr lang="en-US" sz="2400" dirty="0" err="1" smtClean="0"/>
              <a:t>petosis</a:t>
            </a:r>
            <a:r>
              <a:rPr lang="en-US" sz="2400" dirty="0" smtClean="0"/>
              <a:t> , no pallor of conjunctiva , </a:t>
            </a:r>
            <a:r>
              <a:rPr lang="en-US" sz="2400" dirty="0" smtClean="0">
                <a:solidFill>
                  <a:srgbClr val="FF0000"/>
                </a:solidFill>
              </a:rPr>
              <a:t>visual field is abnormal to confrontation ( left homonymous hemianopia ) </a:t>
            </a:r>
          </a:p>
          <a:p>
            <a:pPr marL="0" indent="0">
              <a:buNone/>
            </a:pPr>
            <a:r>
              <a:rPr lang="en-US" sz="2400" dirty="0" smtClean="0"/>
              <a:t>Skin: no pallor ,warm , no </a:t>
            </a:r>
            <a:r>
              <a:rPr lang="en-US" sz="2400" dirty="0" err="1" smtClean="0"/>
              <a:t>purpura</a:t>
            </a:r>
            <a:r>
              <a:rPr lang="en-US" sz="2400" dirty="0" smtClean="0"/>
              <a:t> , no hair loss</a:t>
            </a:r>
            <a:r>
              <a:rPr lang="en-US" sz="2400" dirty="0" smtClean="0">
                <a:solidFill>
                  <a:srgbClr val="FF0000"/>
                </a:solidFill>
              </a:rPr>
              <a:t>, mild </a:t>
            </a:r>
            <a:r>
              <a:rPr lang="en-US" sz="2400" dirty="0" err="1" smtClean="0">
                <a:solidFill>
                  <a:srgbClr val="FF0000"/>
                </a:solidFill>
              </a:rPr>
              <a:t>hypertricosis</a:t>
            </a:r>
            <a:r>
              <a:rPr lang="en-US" sz="2400" dirty="0" smtClean="0">
                <a:solidFill>
                  <a:srgbClr val="FF0000"/>
                </a:solidFill>
              </a:rPr>
              <a:t>, mild </a:t>
            </a:r>
            <a:r>
              <a:rPr lang="en-US" sz="2400" dirty="0" err="1" smtClean="0">
                <a:solidFill>
                  <a:srgbClr val="FF0000"/>
                </a:solidFill>
              </a:rPr>
              <a:t>striae</a:t>
            </a:r>
            <a:r>
              <a:rPr lang="en-US" sz="2400" dirty="0" smtClean="0">
                <a:solidFill>
                  <a:srgbClr val="FF0000"/>
                </a:solidFill>
              </a:rPr>
              <a:t> on abdomen</a:t>
            </a:r>
          </a:p>
          <a:p>
            <a:pPr marL="0" indent="0">
              <a:buNone/>
            </a:pPr>
            <a:r>
              <a:rPr lang="en-US" sz="2400" dirty="0" err="1" smtClean="0"/>
              <a:t>Ent&amp;neck</a:t>
            </a:r>
            <a:r>
              <a:rPr lang="en-US" sz="2400" dirty="0" smtClean="0"/>
              <a:t>  : no lymphadenopathy , thyroid not enlarged and without nodules, no moon face</a:t>
            </a:r>
          </a:p>
          <a:p>
            <a:pPr marL="0" indent="0">
              <a:buNone/>
            </a:pPr>
            <a:r>
              <a:rPr lang="en-US" sz="2400" dirty="0" smtClean="0"/>
              <a:t>Chest : normal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6446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573908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Heart : s1 and s2 normal </a:t>
            </a:r>
            <a:r>
              <a:rPr lang="en-US" dirty="0">
                <a:solidFill>
                  <a:srgbClr val="FF0000"/>
                </a:solidFill>
              </a:rPr>
              <a:t>, mild systolic murmur </a:t>
            </a:r>
            <a:r>
              <a:rPr lang="en-US" dirty="0"/>
              <a:t>, no diastolic murmur </a:t>
            </a:r>
          </a:p>
          <a:p>
            <a:r>
              <a:rPr lang="en-US" dirty="0" smtClean="0"/>
              <a:t>Breast : symmetric , no mass ,no  induced </a:t>
            </a:r>
            <a:r>
              <a:rPr lang="en-US" dirty="0" err="1" smtClean="0"/>
              <a:t>galactorrhea</a:t>
            </a:r>
            <a:r>
              <a:rPr lang="en-US" dirty="0" smtClean="0"/>
              <a:t>, B5 </a:t>
            </a:r>
          </a:p>
          <a:p>
            <a:r>
              <a:rPr lang="en-US" dirty="0" smtClean="0"/>
              <a:t>Abdomen : no </a:t>
            </a:r>
            <a:r>
              <a:rPr lang="en-US" dirty="0" err="1" smtClean="0"/>
              <a:t>organomegaly</a:t>
            </a:r>
            <a:r>
              <a:rPr lang="en-US" dirty="0" smtClean="0"/>
              <a:t> , no other abnormality </a:t>
            </a:r>
          </a:p>
          <a:p>
            <a:r>
              <a:rPr lang="en-US" dirty="0" smtClean="0"/>
              <a:t>Pelvic &amp;rectal: external genitalia normal , p5</a:t>
            </a:r>
          </a:p>
          <a:p>
            <a:r>
              <a:rPr lang="en-US" dirty="0" smtClean="0"/>
              <a:t>Extremities : no abnormality , skin and hair normal on extremities</a:t>
            </a:r>
          </a:p>
          <a:p>
            <a:r>
              <a:rPr lang="en-US" dirty="0" smtClean="0"/>
              <a:t>Neurologic : at mental status was normal : alert, oriented, judgment and  mood were normal,,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pupil reaction to light was normal and symmetric ,other cranial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nerves were normal , no gait abnormality , reflexes are normal ,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88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806" y="566670"/>
            <a:ext cx="10515600" cy="5988675"/>
          </a:xfrm>
        </p:spPr>
        <p:txBody>
          <a:bodyPr>
            <a:normAutofit/>
          </a:bodyPr>
          <a:lstStyle/>
          <a:p>
            <a:r>
              <a:rPr lang="en-US" dirty="0" smtClean="0"/>
              <a:t>Abstract : </a:t>
            </a:r>
          </a:p>
          <a:p>
            <a:pPr marL="0" indent="0">
              <a:buNone/>
            </a:pPr>
            <a:r>
              <a:rPr lang="en-US" dirty="0" smtClean="0"/>
              <a:t>       patient is an 18 years old girl with history of pituitary tumor and 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hyperprolactinemia</a:t>
            </a:r>
            <a:r>
              <a:rPr lang="en-US" dirty="0" smtClean="0"/>
              <a:t> from 4 years ago ( under treatment with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dostinex</a:t>
            </a:r>
            <a:r>
              <a:rPr lang="en-US" dirty="0" smtClean="0"/>
              <a:t> for 1.5 year ) that </a:t>
            </a:r>
            <a:r>
              <a:rPr lang="en-US" dirty="0" err="1" smtClean="0"/>
              <a:t>undewent</a:t>
            </a:r>
            <a:r>
              <a:rPr lang="en-US" dirty="0" smtClean="0"/>
              <a:t> ( </a:t>
            </a:r>
            <a:r>
              <a:rPr lang="en-US" dirty="0" err="1" smtClean="0"/>
              <a:t>transsphenoidal</a:t>
            </a:r>
            <a:r>
              <a:rPr lang="en-US" dirty="0" smtClean="0"/>
              <a:t> pituitary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adenectomy</a:t>
            </a:r>
            <a:r>
              <a:rPr lang="en-US" dirty="0" smtClean="0"/>
              <a:t> )at 2.5 years ago . After surgery despite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radiotherapy and full dose of dopaminergic agents, she  has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hyperprolactinemia</a:t>
            </a:r>
            <a:r>
              <a:rPr lang="en-US" dirty="0" smtClean="0"/>
              <a:t> and</a:t>
            </a:r>
            <a:r>
              <a:rPr lang="en-US" dirty="0"/>
              <a:t> menorrhagia</a:t>
            </a:r>
            <a:r>
              <a:rPr lang="en-US" dirty="0" smtClean="0"/>
              <a:t>  ,and remaining pituitary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mtClean="0"/>
              <a:t>tissue 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Other problems : obesity ,mild HTN ?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, mild MVP( on echo 94.5.-)</a:t>
            </a:r>
          </a:p>
          <a:p>
            <a:pPr marL="0" indent="0">
              <a:buNone/>
            </a:pPr>
            <a:r>
              <a:rPr lang="en-US" dirty="0" smtClean="0"/>
              <a:t>CBC , LFT,RFT , Lipid profile was normal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55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28535" y="2567030"/>
            <a:ext cx="5661454" cy="2202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/>
              <a:t>The End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093996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71" y="223457"/>
            <a:ext cx="9613505" cy="6351644"/>
          </a:xfrm>
        </p:spPr>
      </p:pic>
    </p:spTree>
    <p:extLst>
      <p:ext uri="{BB962C8B-B14F-4D97-AF65-F5344CB8AC3E}">
        <p14:creationId xmlns:p14="http://schemas.microsoft.com/office/powerpoint/2010/main" val="1968733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32" y="216526"/>
            <a:ext cx="8589136" cy="6441852"/>
          </a:xfrm>
        </p:spPr>
      </p:pic>
    </p:spTree>
    <p:extLst>
      <p:ext uri="{BB962C8B-B14F-4D97-AF65-F5344CB8AC3E}">
        <p14:creationId xmlns:p14="http://schemas.microsoft.com/office/powerpoint/2010/main" val="4280693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68" y="164249"/>
            <a:ext cx="8679214" cy="6509411"/>
          </a:xfrm>
        </p:spPr>
      </p:pic>
    </p:spTree>
    <p:extLst>
      <p:ext uri="{BB962C8B-B14F-4D97-AF65-F5344CB8AC3E}">
        <p14:creationId xmlns:p14="http://schemas.microsoft.com/office/powerpoint/2010/main" val="1778624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8411"/>
            <a:ext cx="10515600" cy="5608552"/>
          </a:xfrm>
        </p:spPr>
        <p:txBody>
          <a:bodyPr/>
          <a:lstStyle/>
          <a:p>
            <a:r>
              <a:rPr lang="en-US" dirty="0" smtClean="0"/>
              <a:t>Early LAB data shows : </a:t>
            </a:r>
            <a:r>
              <a:rPr lang="en-US" dirty="0" smtClean="0">
                <a:solidFill>
                  <a:srgbClr val="FF0000"/>
                </a:solidFill>
              </a:rPr>
              <a:t>severe </a:t>
            </a:r>
            <a:r>
              <a:rPr lang="en-US" dirty="0" err="1" smtClean="0">
                <a:solidFill>
                  <a:srgbClr val="FF0000"/>
                </a:solidFill>
              </a:rPr>
              <a:t>hyperprolactinemia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( 17700 </a:t>
            </a:r>
            <a:r>
              <a:rPr lang="en-US" dirty="0" err="1" smtClean="0"/>
              <a:t>ng</a:t>
            </a:r>
            <a:r>
              <a:rPr lang="en-US" dirty="0" smtClean="0"/>
              <a:t>/ml) then treatment started with :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>
                <a:solidFill>
                  <a:srgbClr val="00B050"/>
                </a:solidFill>
              </a:rPr>
              <a:t>Dostinex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1 mg/weekly that increased to 3 mg/weekly within 5-6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months then continued until 1391.12.8 ( 1.5 years)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Levothyroxine</a:t>
            </a:r>
            <a:r>
              <a:rPr lang="en-US" dirty="0" smtClean="0"/>
              <a:t> 100 </a:t>
            </a:r>
            <a:r>
              <a:rPr lang="en-US" dirty="0" err="1" smtClean="0"/>
              <a:t>micg</a:t>
            </a:r>
            <a:r>
              <a:rPr lang="en-US" dirty="0" smtClean="0"/>
              <a:t>/day</a:t>
            </a:r>
          </a:p>
          <a:p>
            <a:pPr marL="0" indent="0">
              <a:buNone/>
            </a:pPr>
            <a:r>
              <a:rPr lang="en-US" dirty="0" smtClean="0"/>
              <a:t>After 20 day prolactin level decreased to 4300 </a:t>
            </a:r>
            <a:r>
              <a:rPr lang="en-US" dirty="0" err="1" smtClean="0"/>
              <a:t>ng</a:t>
            </a:r>
            <a:r>
              <a:rPr lang="en-US" dirty="0" smtClean="0"/>
              <a:t>/ml </a:t>
            </a:r>
          </a:p>
          <a:p>
            <a:pPr marL="0" indent="0">
              <a:buNone/>
            </a:pPr>
            <a:r>
              <a:rPr lang="en-US" dirty="0" smtClean="0"/>
              <a:t>   First </a:t>
            </a:r>
            <a:r>
              <a:rPr lang="en-US" dirty="0" err="1" smtClean="0"/>
              <a:t>Optimetry</a:t>
            </a:r>
            <a:r>
              <a:rPr lang="en-US" dirty="0" smtClean="0"/>
              <a:t> obtained at 90.9.19 that shows: 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smtClean="0">
                <a:solidFill>
                  <a:schemeClr val="tx2"/>
                </a:solidFill>
                <a:cs typeface="B Koodak" panose="00000700000000000000" pitchFamily="2" charset="-78"/>
              </a:rPr>
              <a:t>Severe V/F </a:t>
            </a:r>
            <a:r>
              <a:rPr lang="en-US" dirty="0">
                <a:solidFill>
                  <a:schemeClr val="tx2"/>
                </a:solidFill>
                <a:cs typeface="B Koodak" panose="00000700000000000000" pitchFamily="2" charset="-78"/>
              </a:rPr>
              <a:t>Loss </a:t>
            </a:r>
            <a:r>
              <a:rPr lang="en-US" dirty="0" smtClean="0">
                <a:solidFill>
                  <a:schemeClr val="tx2"/>
                </a:solidFill>
                <a:cs typeface="B Koodak" panose="00000700000000000000" pitchFamily="2" charset="-78"/>
              </a:rPr>
              <a:t>&amp; Left </a:t>
            </a:r>
            <a:r>
              <a:rPr lang="en-US" dirty="0">
                <a:solidFill>
                  <a:schemeClr val="tx2"/>
                </a:solidFill>
                <a:cs typeface="B Koodak" panose="00000700000000000000" pitchFamily="2" charset="-78"/>
              </a:rPr>
              <a:t>Homonymous </a:t>
            </a:r>
            <a:r>
              <a:rPr lang="en-US" dirty="0" err="1" smtClean="0">
                <a:solidFill>
                  <a:schemeClr val="tx2"/>
                </a:solidFill>
                <a:cs typeface="B Koodak" panose="00000700000000000000" pitchFamily="2" charset="-78"/>
              </a:rPr>
              <a:t>hemianopsia</a:t>
            </a:r>
            <a:r>
              <a:rPr lang="en-US" dirty="0" smtClean="0">
                <a:solidFill>
                  <a:schemeClr val="tx2"/>
                </a:solidFill>
                <a:cs typeface="B Koodak" panose="00000700000000000000" pitchFamily="2" charset="-78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cs typeface="B Koodak" panose="00000700000000000000" pitchFamily="2" charset="-78"/>
              </a:rPr>
              <a:t>            Two time optometry repeated at 1391 that shows same results</a:t>
            </a:r>
            <a:endParaRPr lang="en-US" dirty="0">
              <a:solidFill>
                <a:schemeClr val="tx2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39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4664" y="933259"/>
            <a:ext cx="6662671" cy="4997003"/>
          </a:xfrm>
        </p:spPr>
      </p:pic>
    </p:spTree>
    <p:extLst>
      <p:ext uri="{BB962C8B-B14F-4D97-AF65-F5344CB8AC3E}">
        <p14:creationId xmlns:p14="http://schemas.microsoft.com/office/powerpoint/2010/main" val="1214170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Custom</PresentationFormat>
  <Paragraphs>220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</dc:creator>
  <cp:lastModifiedBy>Art</cp:lastModifiedBy>
  <cp:revision>1</cp:revision>
  <dcterms:modified xsi:type="dcterms:W3CDTF">2019-03-16T12:32:42Z</dcterms:modified>
</cp:coreProperties>
</file>