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8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86" r:id="rId27"/>
    <p:sldId id="281" r:id="rId28"/>
    <p:sldId id="287" r:id="rId29"/>
    <p:sldId id="289" r:id="rId30"/>
    <p:sldId id="290" r:id="rId31"/>
    <p:sldId id="284" r:id="rId32"/>
    <p:sldId id="278" r:id="rId33"/>
    <p:sldId id="279" r:id="rId34"/>
    <p:sldId id="283" r:id="rId35"/>
    <p:sldId id="285" r:id="rId36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544"/>
    <a:srgbClr val="B1D169"/>
    <a:srgbClr val="99C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F866-29B1-4D9E-B28A-49C26398C421}" type="datetimeFigureOut">
              <a:rPr lang="fa-IR" smtClean="0"/>
              <a:t>29/03/1439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37E-C6EF-4659-BC19-1967B1EE8E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672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F866-29B1-4D9E-B28A-49C26398C421}" type="datetimeFigureOut">
              <a:rPr lang="fa-IR" smtClean="0"/>
              <a:t>29/03/1439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37E-C6EF-4659-BC19-1967B1EE8E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132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F866-29B1-4D9E-B28A-49C26398C421}" type="datetimeFigureOut">
              <a:rPr lang="fa-IR" smtClean="0"/>
              <a:t>29/03/1439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37E-C6EF-4659-BC19-1967B1EE8E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541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F866-29B1-4D9E-B28A-49C26398C421}" type="datetimeFigureOut">
              <a:rPr lang="fa-IR" smtClean="0"/>
              <a:t>29/03/1439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37E-C6EF-4659-BC19-1967B1EE8E5D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827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F866-29B1-4D9E-B28A-49C26398C421}" type="datetimeFigureOut">
              <a:rPr lang="fa-IR" smtClean="0"/>
              <a:t>29/03/1439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37E-C6EF-4659-BC19-1967B1EE8E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5112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F866-29B1-4D9E-B28A-49C26398C421}" type="datetimeFigureOut">
              <a:rPr lang="fa-IR" smtClean="0"/>
              <a:t>29/03/1439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37E-C6EF-4659-BC19-1967B1EE8E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830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F866-29B1-4D9E-B28A-49C26398C421}" type="datetimeFigureOut">
              <a:rPr lang="fa-IR" smtClean="0"/>
              <a:t>29/03/1439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37E-C6EF-4659-BC19-1967B1EE8E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3566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F866-29B1-4D9E-B28A-49C26398C421}" type="datetimeFigureOut">
              <a:rPr lang="fa-IR" smtClean="0"/>
              <a:t>29/03/1439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37E-C6EF-4659-BC19-1967B1EE8E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2380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F866-29B1-4D9E-B28A-49C26398C421}" type="datetimeFigureOut">
              <a:rPr lang="fa-IR" smtClean="0"/>
              <a:t>29/03/1439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37E-C6EF-4659-BC19-1967B1EE8E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948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F866-29B1-4D9E-B28A-49C26398C421}" type="datetimeFigureOut">
              <a:rPr lang="fa-IR" smtClean="0"/>
              <a:t>29/03/1439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37E-C6EF-4659-BC19-1967B1EE8E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92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F866-29B1-4D9E-B28A-49C26398C421}" type="datetimeFigureOut">
              <a:rPr lang="fa-IR" smtClean="0"/>
              <a:t>29/03/1439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37E-C6EF-4659-BC19-1967B1EE8E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853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F866-29B1-4D9E-B28A-49C26398C421}" type="datetimeFigureOut">
              <a:rPr lang="fa-IR" smtClean="0"/>
              <a:t>29/03/1439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37E-C6EF-4659-BC19-1967B1EE8E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596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F866-29B1-4D9E-B28A-49C26398C421}" type="datetimeFigureOut">
              <a:rPr lang="fa-IR" smtClean="0"/>
              <a:t>29/03/1439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37E-C6EF-4659-BC19-1967B1EE8E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92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F866-29B1-4D9E-B28A-49C26398C421}" type="datetimeFigureOut">
              <a:rPr lang="fa-IR" smtClean="0"/>
              <a:t>29/03/1439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37E-C6EF-4659-BC19-1967B1EE8E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630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F866-29B1-4D9E-B28A-49C26398C421}" type="datetimeFigureOut">
              <a:rPr lang="fa-IR" smtClean="0"/>
              <a:t>29/03/1439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37E-C6EF-4659-BC19-1967B1EE8E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262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F866-29B1-4D9E-B28A-49C26398C421}" type="datetimeFigureOut">
              <a:rPr lang="fa-IR" smtClean="0"/>
              <a:t>29/03/1439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37E-C6EF-4659-BC19-1967B1EE8E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950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F866-29B1-4D9E-B28A-49C26398C421}" type="datetimeFigureOut">
              <a:rPr lang="fa-IR" smtClean="0"/>
              <a:t>29/03/1439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C737E-C6EF-4659-BC19-1967B1EE8E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618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CF866-29B1-4D9E-B28A-49C26398C421}" type="datetimeFigureOut">
              <a:rPr lang="fa-IR" smtClean="0"/>
              <a:t>29/03/1439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737E-C6EF-4659-BC19-1967B1EE8E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4555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name of god</a:t>
            </a:r>
            <a:endParaRPr lang="fa-I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385"/>
          </a:xfrm>
        </p:spPr>
      </p:pic>
    </p:spTree>
    <p:extLst>
      <p:ext uri="{BB962C8B-B14F-4D97-AF65-F5344CB8AC3E}">
        <p14:creationId xmlns:p14="http://schemas.microsoft.com/office/powerpoint/2010/main" val="24210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62149"/>
            <a:ext cx="10353762" cy="4929051"/>
          </a:xfrm>
        </p:spPr>
        <p:txBody>
          <a:bodyPr/>
          <a:lstStyle/>
          <a:p>
            <a:pPr algn="l" rtl="0"/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data:</a:t>
            </a:r>
          </a:p>
          <a:p>
            <a:pPr marL="0" indent="0" algn="l" rtl="0">
              <a:buNone/>
            </a:pPr>
            <a:endParaRPr lang="fa-I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465793"/>
              </p:ext>
            </p:extLst>
          </p:nvPr>
        </p:nvGraphicFramePr>
        <p:xfrm>
          <a:off x="3675381" y="967860"/>
          <a:ext cx="5418668" cy="5151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425441733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1821573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5650542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47315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96.8.13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96.7.18</a:t>
                      </a:r>
                      <a:endParaRPr lang="fa-IR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Rasht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35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 L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13000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WBC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0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g/dl</a:t>
                      </a:r>
                      <a:endParaRPr lang="fa-IR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16.4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131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87.1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MCV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159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 L</a:t>
                      </a:r>
                      <a:endParaRPr lang="fa-IR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367000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PLT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774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Mg/dl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828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Mg/dl</a:t>
                      </a:r>
                      <a:endParaRPr lang="fa-IR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427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Mg/dl</a:t>
                      </a:r>
                      <a:endParaRPr lang="fa-IR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62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Mg/dl</a:t>
                      </a:r>
                      <a:endParaRPr lang="fa-IR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CHOL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331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IU/L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4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IU/L</a:t>
                      </a:r>
                      <a:endParaRPr lang="fa-IR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254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IU/L</a:t>
                      </a:r>
                      <a:endParaRPr lang="fa-IR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TSH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885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Mg/dl</a:t>
                      </a:r>
                      <a:endParaRPr lang="fa-IR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FBS</a:t>
                      </a:r>
                      <a:endParaRPr lang="fa-IR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247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0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22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2469"/>
            <a:ext cx="12192173" cy="34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03927"/>
              </p:ext>
            </p:extLst>
          </p:nvPr>
        </p:nvGraphicFramePr>
        <p:xfrm>
          <a:off x="2255521" y="746756"/>
          <a:ext cx="7850776" cy="53349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89692">
                  <a:extLst>
                    <a:ext uri="{9D8B030D-6E8A-4147-A177-3AD203B41FA5}">
                      <a16:colId xmlns:a16="http://schemas.microsoft.com/office/drawing/2014/main" val="1311680741"/>
                    </a:ext>
                  </a:extLst>
                </a:gridCol>
                <a:gridCol w="2582969">
                  <a:extLst>
                    <a:ext uri="{9D8B030D-6E8A-4147-A177-3AD203B41FA5}">
                      <a16:colId xmlns:a16="http://schemas.microsoft.com/office/drawing/2014/main" val="1768968888"/>
                    </a:ext>
                  </a:extLst>
                </a:gridCol>
                <a:gridCol w="1402612">
                  <a:extLst>
                    <a:ext uri="{9D8B030D-6E8A-4147-A177-3AD203B41FA5}">
                      <a16:colId xmlns:a16="http://schemas.microsoft.com/office/drawing/2014/main" val="825374903"/>
                    </a:ext>
                  </a:extLst>
                </a:gridCol>
                <a:gridCol w="2375503">
                  <a:extLst>
                    <a:ext uri="{9D8B030D-6E8A-4147-A177-3AD203B41FA5}">
                      <a16:colId xmlns:a16="http://schemas.microsoft.com/office/drawing/2014/main" val="758949136"/>
                    </a:ext>
                  </a:extLst>
                </a:gridCol>
              </a:tblGrid>
              <a:tr h="410384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</a:t>
                      </a:r>
                      <a:endParaRPr lang="fa-I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fa-I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96.8.22</a:t>
                      </a:r>
                      <a:endParaRPr lang="fa-I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Rasht</a:t>
                      </a:r>
                      <a:endParaRPr lang="fa-IR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248926"/>
                  </a:ext>
                </a:extLst>
              </a:tr>
              <a:tr h="410384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135-145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Meq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38255"/>
                  </a:ext>
                </a:extLst>
              </a:tr>
              <a:tr h="410384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3.5-5.5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Meq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03970"/>
                  </a:ext>
                </a:extLst>
              </a:tr>
              <a:tr h="410384">
                <a:tc>
                  <a:txBody>
                    <a:bodyPr/>
                    <a:lstStyle/>
                    <a:p>
                      <a:pPr algn="ctr" rtl="1"/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urin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56816"/>
                  </a:ext>
                </a:extLst>
              </a:tr>
              <a:tr h="410384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800-1800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ML/24hrs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9335"/>
                  </a:ext>
                </a:extLst>
              </a:tr>
              <a:tr h="410384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1000-2000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Mg/24hrs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1404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249462"/>
                  </a:ext>
                </a:extLst>
              </a:tr>
              <a:tr h="410384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10-100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 gr/24hrs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Cortisol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981045"/>
                  </a:ext>
                </a:extLst>
              </a:tr>
              <a:tr h="410384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 to 350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 gr/24hrs</a:t>
                      </a:r>
                      <a:endParaRPr lang="fa-IR" sz="2000" b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1503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Metanephrin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15378"/>
                  </a:ext>
                </a:extLst>
              </a:tr>
              <a:tr h="410384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 to 13.6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Mg/24hrs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VMA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567461"/>
                  </a:ext>
                </a:extLst>
              </a:tr>
              <a:tr h="410384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2.8-30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 gr/24hrs</a:t>
                      </a:r>
                      <a:endParaRPr lang="fa-IR" sz="2000" b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18.4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Aldosterone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1565"/>
                  </a:ext>
                </a:extLst>
              </a:tr>
              <a:tr h="410384">
                <a:tc>
                  <a:txBody>
                    <a:bodyPr/>
                    <a:lstStyle/>
                    <a:p>
                      <a:pPr algn="ctr" rtl="1"/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2000" b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172972"/>
                  </a:ext>
                </a:extLst>
              </a:tr>
              <a:tr h="410384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30-400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Aldosterone up.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04176"/>
                  </a:ext>
                </a:extLst>
              </a:tr>
              <a:tr h="410384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4.5-24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 gr/dl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16.78</a:t>
                      </a:r>
                      <a:endParaRPr lang="fa-IR" sz="20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Cortisol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(8AM)</a:t>
                      </a:r>
                      <a:endParaRPr lang="fa-IR" sz="2000" b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605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9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537" y="2664821"/>
            <a:ext cx="10353762" cy="2812869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 Scan</a:t>
            </a:r>
            <a:endParaRPr lang="fa-IR" sz="4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9174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670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515" y="833845"/>
            <a:ext cx="10353762" cy="5593080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years old male with headache, dizziness, palpitation, tremor and sweating</a:t>
            </a:r>
          </a:p>
          <a:p>
            <a:pPr marL="0" indent="0" algn="ctr" rtl="0">
              <a:buNone/>
            </a:pPr>
            <a:endParaRPr lang="en-US" sz="3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>
              <a:buNone/>
            </a:pP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Mohammad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Nabi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Sanaei</a:t>
            </a:r>
            <a:endParaRPr lang="en-US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>
              <a:buNone/>
            </a:pP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 of internal medicine </a:t>
            </a:r>
          </a:p>
          <a:p>
            <a:pPr marL="0" indent="0" algn="ctr" rtl="0">
              <a:buNone/>
            </a:pP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Shahid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Beheshti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of medical sciences</a:t>
            </a:r>
          </a:p>
          <a:p>
            <a:pPr marL="0" indent="0" algn="ctr" rtl="0">
              <a:buNone/>
            </a:pP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Taleghani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hospital</a:t>
            </a:r>
          </a:p>
        </p:txBody>
      </p:sp>
    </p:spTree>
    <p:extLst>
      <p:ext uri="{BB962C8B-B14F-4D97-AF65-F5344CB8AC3E}">
        <p14:creationId xmlns:p14="http://schemas.microsoft.com/office/powerpoint/2010/main" val="35430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2849"/>
          </a:xfrm>
        </p:spPr>
      </p:pic>
    </p:spTree>
    <p:extLst>
      <p:ext uri="{BB962C8B-B14F-4D97-AF65-F5344CB8AC3E}">
        <p14:creationId xmlns:p14="http://schemas.microsoft.com/office/powerpoint/2010/main" val="16118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4" y="2410"/>
            <a:ext cx="7367451" cy="6855590"/>
          </a:xfrm>
        </p:spPr>
      </p:pic>
    </p:spTree>
    <p:extLst>
      <p:ext uri="{BB962C8B-B14F-4D97-AF65-F5344CB8AC3E}">
        <p14:creationId xmlns:p14="http://schemas.microsoft.com/office/powerpoint/2010/main" val="11445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4" y="28428"/>
            <a:ext cx="7485017" cy="6829572"/>
          </a:xfrm>
        </p:spPr>
      </p:pic>
    </p:spTree>
    <p:extLst>
      <p:ext uri="{BB962C8B-B14F-4D97-AF65-F5344CB8AC3E}">
        <p14:creationId xmlns:p14="http://schemas.microsoft.com/office/powerpoint/2010/main" val="266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913016"/>
            <a:ext cx="10353762" cy="2878183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in </a:t>
            </a:r>
            <a:r>
              <a:rPr 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Taleghani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hospital</a:t>
            </a:r>
            <a:endParaRPr lang="fa-IR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709" y="718458"/>
            <a:ext cx="10398640" cy="4846320"/>
          </a:xfrm>
        </p:spPr>
        <p:txBody>
          <a:bodyPr>
            <a:noAutofit/>
          </a:bodyPr>
          <a:lstStyle/>
          <a:p>
            <a:pPr algn="just" rtl="0"/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Losartan hold</a:t>
            </a:r>
          </a:p>
          <a:p>
            <a:pPr algn="just" rtl="0"/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Phenoxybenzamine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started and elevated till 80 mg daily (Poor controlled blood pressure but minimal orthostatic changes) then changed to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prazocin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due to unavailability (Good controlled blood pressure but recurrent orthostatic hypotension)</a:t>
            </a:r>
          </a:p>
          <a:p>
            <a:pPr algn="just" rtl="0"/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Surgeon consult was done</a:t>
            </a:r>
          </a:p>
          <a:p>
            <a:pPr algn="just" rtl="0"/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Ophthalmologist consult was done</a:t>
            </a:r>
          </a:p>
          <a:p>
            <a:pPr algn="just" rtl="0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B-blocker and calcium channel blocker added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</a:p>
          <a:p>
            <a:pPr algn="just" rtl="0"/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 work up</a:t>
            </a:r>
            <a:endParaRPr lang="fa-IR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314388"/>
              </p:ext>
            </p:extLst>
          </p:nvPr>
        </p:nvGraphicFramePr>
        <p:xfrm>
          <a:off x="1331917" y="365758"/>
          <a:ext cx="9523316" cy="603870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80829">
                  <a:extLst>
                    <a:ext uri="{9D8B030D-6E8A-4147-A177-3AD203B41FA5}">
                      <a16:colId xmlns:a16="http://schemas.microsoft.com/office/drawing/2014/main" val="164762152"/>
                    </a:ext>
                  </a:extLst>
                </a:gridCol>
                <a:gridCol w="2380829">
                  <a:extLst>
                    <a:ext uri="{9D8B030D-6E8A-4147-A177-3AD203B41FA5}">
                      <a16:colId xmlns:a16="http://schemas.microsoft.com/office/drawing/2014/main" val="2123389709"/>
                    </a:ext>
                  </a:extLst>
                </a:gridCol>
                <a:gridCol w="2380829">
                  <a:extLst>
                    <a:ext uri="{9D8B030D-6E8A-4147-A177-3AD203B41FA5}">
                      <a16:colId xmlns:a16="http://schemas.microsoft.com/office/drawing/2014/main" val="2385834356"/>
                    </a:ext>
                  </a:extLst>
                </a:gridCol>
                <a:gridCol w="2380829">
                  <a:extLst>
                    <a:ext uri="{9D8B030D-6E8A-4147-A177-3AD203B41FA5}">
                      <a16:colId xmlns:a16="http://schemas.microsoft.com/office/drawing/2014/main" val="3501404251"/>
                    </a:ext>
                  </a:extLst>
                </a:gridCol>
              </a:tblGrid>
              <a:tr h="47335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 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 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96/9/2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Taleghani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170805"/>
                  </a:ext>
                </a:extLst>
              </a:tr>
              <a:tr h="5128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4000-11000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 L</a:t>
                      </a:r>
                      <a:endParaRPr lang="fa-I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10400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WBC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69471"/>
                  </a:ext>
                </a:extLst>
              </a:tr>
              <a:tr h="5128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13-16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g/dl</a:t>
                      </a:r>
                      <a:endParaRPr lang="fa-IR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16.3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408847"/>
                  </a:ext>
                </a:extLst>
              </a:tr>
              <a:tr h="5128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80-100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</a:t>
                      </a:r>
                      <a:endParaRPr lang="fa-I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85.9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MCV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166040"/>
                  </a:ext>
                </a:extLst>
              </a:tr>
              <a:tr h="5128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150-400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 L</a:t>
                      </a:r>
                      <a:endParaRPr lang="fa-IR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354000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PLT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281599"/>
                  </a:ext>
                </a:extLst>
              </a:tr>
              <a:tr h="5128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7-20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Mg/dl</a:t>
                      </a:r>
                      <a:endParaRPr lang="fa-I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976650"/>
                  </a:ext>
                </a:extLst>
              </a:tr>
              <a:tr h="5128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0.7-1.4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Mg/dl</a:t>
                      </a:r>
                      <a:endParaRPr lang="fa-IR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58823"/>
                  </a:ext>
                </a:extLst>
              </a:tr>
              <a:tr h="47335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135-145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Meq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53745"/>
                  </a:ext>
                </a:extLst>
              </a:tr>
              <a:tr h="47335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3.5-5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Meq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617750"/>
                  </a:ext>
                </a:extLst>
              </a:tr>
              <a:tr h="5128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8.5-10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Mg/dl</a:t>
                      </a:r>
                      <a:endParaRPr lang="fa-I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694451"/>
                  </a:ext>
                </a:extLst>
              </a:tr>
              <a:tr h="5128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2.5-5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Mg/dl</a:t>
                      </a:r>
                      <a:endParaRPr lang="fa-IR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199129"/>
                  </a:ext>
                </a:extLst>
              </a:tr>
              <a:tr h="47335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3.5-5.2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Gr/dl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188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4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473284"/>
              </p:ext>
            </p:extLst>
          </p:nvPr>
        </p:nvGraphicFramePr>
        <p:xfrm>
          <a:off x="1802674" y="1281371"/>
          <a:ext cx="8647612" cy="4257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61903">
                  <a:extLst>
                    <a:ext uri="{9D8B030D-6E8A-4147-A177-3AD203B41FA5}">
                      <a16:colId xmlns:a16="http://schemas.microsoft.com/office/drawing/2014/main" val="1069491000"/>
                    </a:ext>
                  </a:extLst>
                </a:gridCol>
                <a:gridCol w="2161903">
                  <a:extLst>
                    <a:ext uri="{9D8B030D-6E8A-4147-A177-3AD203B41FA5}">
                      <a16:colId xmlns:a16="http://schemas.microsoft.com/office/drawing/2014/main" val="2528539006"/>
                    </a:ext>
                  </a:extLst>
                </a:gridCol>
                <a:gridCol w="2161903">
                  <a:extLst>
                    <a:ext uri="{9D8B030D-6E8A-4147-A177-3AD203B41FA5}">
                      <a16:colId xmlns:a16="http://schemas.microsoft.com/office/drawing/2014/main" val="126119857"/>
                    </a:ext>
                  </a:extLst>
                </a:gridCol>
                <a:gridCol w="2161903">
                  <a:extLst>
                    <a:ext uri="{9D8B030D-6E8A-4147-A177-3AD203B41FA5}">
                      <a16:colId xmlns:a16="http://schemas.microsoft.com/office/drawing/2014/main" val="3671736863"/>
                    </a:ext>
                  </a:extLst>
                </a:gridCol>
              </a:tblGrid>
              <a:tr h="509951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 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96/9/2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Taleghani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130068"/>
                  </a:ext>
                </a:extLst>
              </a:tr>
              <a:tr h="55436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Mg/dl</a:t>
                      </a:r>
                      <a:endParaRPr lang="fa-I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182914"/>
                  </a:ext>
                </a:extLst>
              </a:tr>
              <a:tr h="55436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Mg/dl</a:t>
                      </a:r>
                      <a:endParaRPr lang="fa-IR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Chol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869976"/>
                  </a:ext>
                </a:extLst>
              </a:tr>
              <a:tr h="55436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Mg/dl</a:t>
                      </a:r>
                      <a:endParaRPr lang="fa-IR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LDL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632901"/>
                  </a:ext>
                </a:extLst>
              </a:tr>
              <a:tr h="55436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Mg/dl</a:t>
                      </a:r>
                      <a:endParaRPr lang="fa-IR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HDL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603499"/>
                  </a:ext>
                </a:extLst>
              </a:tr>
              <a:tr h="509951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3-6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A1C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0188"/>
                  </a:ext>
                </a:extLst>
              </a:tr>
              <a:tr h="509951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0-20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Mm/h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ESR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554400"/>
                  </a:ext>
                </a:extLst>
              </a:tr>
              <a:tr h="509951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0-6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CRP</a:t>
                      </a:r>
                      <a:endParaRPr lang="fa-I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081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8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731377"/>
              </p:ext>
            </p:extLst>
          </p:nvPr>
        </p:nvGraphicFramePr>
        <p:xfrm>
          <a:off x="161110" y="234163"/>
          <a:ext cx="11830594" cy="63887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78824">
                  <a:extLst>
                    <a:ext uri="{9D8B030D-6E8A-4147-A177-3AD203B41FA5}">
                      <a16:colId xmlns:a16="http://schemas.microsoft.com/office/drawing/2014/main" val="1457627659"/>
                    </a:ext>
                  </a:extLst>
                </a:gridCol>
                <a:gridCol w="1801030">
                  <a:extLst>
                    <a:ext uri="{9D8B030D-6E8A-4147-A177-3AD203B41FA5}">
                      <a16:colId xmlns:a16="http://schemas.microsoft.com/office/drawing/2014/main" val="3260501198"/>
                    </a:ext>
                  </a:extLst>
                </a:gridCol>
                <a:gridCol w="1400146">
                  <a:extLst>
                    <a:ext uri="{9D8B030D-6E8A-4147-A177-3AD203B41FA5}">
                      <a16:colId xmlns:a16="http://schemas.microsoft.com/office/drawing/2014/main" val="865775237"/>
                    </a:ext>
                  </a:extLst>
                </a:gridCol>
                <a:gridCol w="1412992">
                  <a:extLst>
                    <a:ext uri="{9D8B030D-6E8A-4147-A177-3AD203B41FA5}">
                      <a16:colId xmlns:a16="http://schemas.microsoft.com/office/drawing/2014/main" val="812037993"/>
                    </a:ext>
                  </a:extLst>
                </a:gridCol>
                <a:gridCol w="1236631">
                  <a:extLst>
                    <a:ext uri="{9D8B030D-6E8A-4147-A177-3AD203B41FA5}">
                      <a16:colId xmlns:a16="http://schemas.microsoft.com/office/drawing/2014/main" val="3022000916"/>
                    </a:ext>
                  </a:extLst>
                </a:gridCol>
                <a:gridCol w="1306753">
                  <a:extLst>
                    <a:ext uri="{9D8B030D-6E8A-4147-A177-3AD203B41FA5}">
                      <a16:colId xmlns:a16="http://schemas.microsoft.com/office/drawing/2014/main" val="791908837"/>
                    </a:ext>
                  </a:extLst>
                </a:gridCol>
                <a:gridCol w="1343575">
                  <a:extLst>
                    <a:ext uri="{9D8B030D-6E8A-4147-A177-3AD203B41FA5}">
                      <a16:colId xmlns:a16="http://schemas.microsoft.com/office/drawing/2014/main" val="2390160564"/>
                    </a:ext>
                  </a:extLst>
                </a:gridCol>
                <a:gridCol w="1850643">
                  <a:extLst>
                    <a:ext uri="{9D8B030D-6E8A-4147-A177-3AD203B41FA5}">
                      <a16:colId xmlns:a16="http://schemas.microsoft.com/office/drawing/2014/main" val="1615411880"/>
                    </a:ext>
                  </a:extLst>
                </a:gridCol>
              </a:tblGrid>
              <a:tr h="37580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 </a:t>
                      </a:r>
                      <a:endParaRPr lang="fa-I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 </a:t>
                      </a:r>
                      <a:endParaRPr lang="fa-I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96/9/19</a:t>
                      </a:r>
                      <a:endParaRPr lang="fa-I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96/9/13</a:t>
                      </a:r>
                      <a:endParaRPr lang="fa-I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96/9/11</a:t>
                      </a:r>
                      <a:endParaRPr lang="fa-I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Gholhak</a:t>
                      </a:r>
                      <a:endParaRPr lang="fa-I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191754"/>
                  </a:ext>
                </a:extLst>
              </a:tr>
              <a:tr h="37580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171-536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Nmol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Cortisol 8 AM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239108"/>
                  </a:ext>
                </a:extLst>
              </a:tr>
              <a:tr h="37580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171-536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Nmol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dose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Cortisol 8 AM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649365"/>
                  </a:ext>
                </a:extLst>
              </a:tr>
              <a:tr h="37580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1.6-13.9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Pmol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ACTH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589840"/>
                  </a:ext>
                </a:extLst>
              </a:tr>
              <a:tr h="37580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 </a:t>
                      </a:r>
                      <a:endParaRPr lang="fa-I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C54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 </a:t>
                      </a:r>
                      <a:endParaRPr lang="fa-I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C54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96/9/19</a:t>
                      </a:r>
                      <a:endParaRPr lang="fa-I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C54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96/9/13</a:t>
                      </a:r>
                      <a:endParaRPr lang="fa-I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C54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96/9/9</a:t>
                      </a:r>
                      <a:endParaRPr lang="fa-I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C54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96/9/2</a:t>
                      </a:r>
                      <a:endParaRPr lang="fa-I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C54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96/9/1</a:t>
                      </a:r>
                      <a:endParaRPr lang="fa-I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C5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Markazi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C5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500768"/>
                  </a:ext>
                </a:extLst>
              </a:tr>
              <a:tr h="37580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6.2-19.4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gr/dl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10.38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Cortisol 8 AM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699477"/>
                  </a:ext>
                </a:extLst>
              </a:tr>
              <a:tr h="37580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7.2-63.3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Pgr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34.6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ACTH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848932"/>
                  </a:ext>
                </a:extLst>
              </a:tr>
              <a:tr h="37580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fa-IR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gr/dl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10.17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Cortisol </a:t>
                      </a:r>
                      <a:r>
                        <a:rPr lang="en-US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Dexa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867516"/>
                  </a:ext>
                </a:extLst>
              </a:tr>
              <a:tr h="37580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50-190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gr/24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hrs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UFC (Base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584664"/>
                  </a:ext>
                </a:extLst>
              </a:tr>
              <a:tr h="375806"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Ml/24 </a:t>
                      </a:r>
                      <a:r>
                        <a:rPr lang="en-US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hrs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 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600210"/>
                  </a:ext>
                </a:extLst>
              </a:tr>
              <a:tr h="37580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0.8-2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Gr/24 </a:t>
                      </a:r>
                      <a:r>
                        <a:rPr lang="en-US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hrs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 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418441"/>
                  </a:ext>
                </a:extLst>
              </a:tr>
              <a:tr h="37580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50-190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gr/24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hrs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15.4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UFC (Low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dose)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615877"/>
                  </a:ext>
                </a:extLst>
              </a:tr>
              <a:tr h="375806"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Ml/24 </a:t>
                      </a:r>
                      <a:r>
                        <a:rPr lang="en-US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hrs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 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362930"/>
                  </a:ext>
                </a:extLst>
              </a:tr>
              <a:tr h="37580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0.8-2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Gr/24 </a:t>
                      </a:r>
                      <a:r>
                        <a:rPr lang="en-US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hrs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 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492218"/>
                  </a:ext>
                </a:extLst>
              </a:tr>
              <a:tr h="37580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50-190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gr/24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hrs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22.4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UFC (High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dose)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643444"/>
                  </a:ext>
                </a:extLst>
              </a:tr>
              <a:tr h="375806"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Ml/24 </a:t>
                      </a:r>
                      <a:r>
                        <a:rPr lang="en-US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hrs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 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875784"/>
                  </a:ext>
                </a:extLst>
              </a:tr>
              <a:tr h="37580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0.8-2</a:t>
                      </a:r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Gr/24 </a:t>
                      </a:r>
                      <a:r>
                        <a:rPr lang="en-US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hrs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 </a:t>
                      </a:r>
                      <a:endParaRPr lang="fa-IR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649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1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104" y="613953"/>
            <a:ext cx="10529268" cy="5643155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Ophthalmologist consult:</a:t>
            </a:r>
          </a:p>
          <a:p>
            <a:pPr marL="0" indent="0" algn="just" rtl="0">
              <a:buNone/>
            </a:pP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acuity: right: 8/10, left: hand motion</a:t>
            </a:r>
          </a:p>
          <a:p>
            <a:pPr marL="0" indent="0" algn="just" rtl="0">
              <a:buNone/>
            </a:pP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Lisch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nodules in iris</a:t>
            </a:r>
          </a:p>
          <a:p>
            <a:pPr marL="0" indent="0" algn="just" rtl="0">
              <a:buNone/>
            </a:pP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eye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exotropia</a:t>
            </a:r>
            <a:endParaRPr lang="en-US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eye exudative RD and possibility of choroidal metastatic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leison</a:t>
            </a:r>
            <a:endParaRPr lang="en-US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eye macular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pigmentary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lesion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 of nevus</a:t>
            </a:r>
            <a:endParaRPr lang="en-US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Orbit CT-Scan, refer to eye oncologist</a:t>
            </a:r>
          </a:p>
          <a:p>
            <a:pPr marL="0" indent="0" algn="just" rtl="0">
              <a:buNone/>
            </a:pP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Oncologist:</a:t>
            </a:r>
          </a:p>
          <a:p>
            <a:pPr marL="0" indent="0" algn="just" rtl="0">
              <a:lnSpc>
                <a:spcPct val="160000"/>
              </a:lnSpc>
              <a:buNone/>
            </a:pP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eye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vasoproliferative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tumor, need surgery after blood pressure control and discharge from endocrinology service</a:t>
            </a:r>
          </a:p>
          <a:p>
            <a:pPr marL="0" indent="0" algn="l" rtl="0">
              <a:buNone/>
            </a:pPr>
            <a:endParaRPr lang="en-US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364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0"/>
            <a:ext cx="5590903" cy="687991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32" y="0"/>
            <a:ext cx="5792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953589"/>
            <a:ext cx="10353762" cy="4837611"/>
          </a:xfrm>
        </p:spPr>
        <p:txBody>
          <a:bodyPr>
            <a:normAutofit fontScale="85000" lnSpcReduction="10000"/>
          </a:bodyPr>
          <a:lstStyle/>
          <a:p>
            <a:pPr algn="just" rtl="0"/>
            <a:r>
              <a:rPr lang="en-US" sz="3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complaint:</a:t>
            </a:r>
          </a:p>
          <a:p>
            <a:pPr marL="0" indent="0" algn="just" rtl="0">
              <a:buNone/>
            </a:pPr>
            <a:r>
              <a:rPr lang="en-US" sz="33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Flank pain with dizziness, palpitation, sweating and headache</a:t>
            </a:r>
          </a:p>
          <a:p>
            <a:pPr algn="just" rtl="0"/>
            <a:r>
              <a:rPr lang="en-US" sz="3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illness:</a:t>
            </a:r>
          </a:p>
          <a:p>
            <a:pPr marL="0" indent="0" algn="just" rtl="0">
              <a:buNone/>
            </a:pPr>
            <a:r>
              <a:rPr lang="en-US" sz="33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is a 35 years old male, farmer, from Rasht, who developed with sudden onset episodes of dizziness, headache, palpitation, flushing, tremor and sweating since 2.5 months ago, he also had a  left side flank pain since then, his pain is constant, compressive, without any response to any condition, without refer to anywhere, due to the pain he went to a nephrologist.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09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0"/>
            <a:ext cx="5525588" cy="688324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06" y="25247"/>
            <a:ext cx="5642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75" y="0"/>
            <a:ext cx="8763000" cy="6858000"/>
          </a:xfrm>
        </p:spPr>
      </p:pic>
    </p:spTree>
    <p:extLst>
      <p:ext uri="{BB962C8B-B14F-4D97-AF65-F5344CB8AC3E}">
        <p14:creationId xmlns:p14="http://schemas.microsoft.com/office/powerpoint/2010/main" val="34139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0"/>
            <a:ext cx="580644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4" y="0"/>
            <a:ext cx="5806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305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858" y="862149"/>
            <a:ext cx="10353762" cy="5553891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3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Summary:</a:t>
            </a:r>
          </a:p>
          <a:p>
            <a:pPr algn="just" rtl="0"/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35 years old male with flank pain and episodes of dizziness, tremor, palpitation and sweating, high blood pressure and orthostatic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hypotention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attacks</a:t>
            </a:r>
          </a:p>
          <a:p>
            <a:pPr algn="just" rtl="0"/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Lisch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nodules, axillary freckles and café au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laits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exam</a:t>
            </a:r>
          </a:p>
          <a:p>
            <a:pPr algn="just" rtl="0"/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adrenal mass in sonography and CT-Scan</a:t>
            </a:r>
          </a:p>
          <a:p>
            <a:pPr algn="just" rtl="0"/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levels of 24hrs urine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metanephrine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cortisol</a:t>
            </a:r>
          </a:p>
          <a:p>
            <a:pPr algn="just" rtl="0"/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Retinal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leisons</a:t>
            </a:r>
            <a:endParaRPr lang="en-US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en-US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755" y="2621280"/>
            <a:ext cx="10353762" cy="4495800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6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</a:t>
            </a:r>
            <a:endParaRPr lang="fa-IR" sz="6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88274"/>
            <a:ext cx="10353762" cy="4902926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SBP </a:t>
            </a:r>
            <a:r>
              <a:rPr lang="en-US" sz="2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170 was detected and sonography, BUN, Cr, and U/A was checked for him. 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Losartan </a:t>
            </a:r>
            <a:r>
              <a:rPr lang="en-US" sz="2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mg BD was 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started. After that his condition get worse, recurrence of  attacks elevated and episodes of orthostatic changes added to his problems, his attacks repeated 1 to 3 times/week, and he disabled due to orthostatic changes, in sonography an adrenal mass was detected, so further evaluation was done and he referred here for better evaluation.</a:t>
            </a:r>
          </a:p>
          <a:p>
            <a:pPr marL="0" indent="0" algn="just" rtl="0">
              <a:buNone/>
            </a:pP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Neg. history of chest pain or syncopal attack</a:t>
            </a:r>
          </a:p>
          <a:p>
            <a:pPr marL="0" indent="0" algn="just" rtl="0">
              <a:buNone/>
            </a:pP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Neg. history of weight gain</a:t>
            </a:r>
          </a:p>
          <a:p>
            <a:pPr marL="0" indent="0" algn="just" rtl="0">
              <a:buNone/>
            </a:pP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Neg. history of weight loss, anxiety, normal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apetide</a:t>
            </a:r>
            <a:endParaRPr lang="en-US" sz="2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920" y="291737"/>
            <a:ext cx="10385576" cy="6400800"/>
          </a:xfrm>
        </p:spPr>
        <p:txBody>
          <a:bodyPr>
            <a:normAutofit/>
          </a:bodyPr>
          <a:lstStyle/>
          <a:p>
            <a:pPr algn="l" rtl="0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history: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Losartan 25 mg PO BD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sice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monthes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ago</a:t>
            </a:r>
          </a:p>
          <a:p>
            <a:pPr algn="l" rtl="0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medical history: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Decreased visual acuity since 5-6 years ago</a:t>
            </a: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history: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Appendectomy 17 years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</a:t>
            </a:r>
          </a:p>
          <a:p>
            <a:pPr algn="l" rtl="0"/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Habitual history: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smoking, opium addiction or alcohol abuse</a:t>
            </a:r>
          </a:p>
          <a:p>
            <a:pPr algn="l" rtl="0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father had some skin lesion same as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mother, three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brothers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sister are healthy</a:t>
            </a: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416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155" y="718457"/>
            <a:ext cx="10215154" cy="5172892"/>
          </a:xfrm>
        </p:spPr>
        <p:txBody>
          <a:bodyPr>
            <a:normAutofit fontScale="92500"/>
          </a:bodyPr>
          <a:lstStyle/>
          <a:p>
            <a:pPr algn="just" rtl="0"/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exam:</a:t>
            </a:r>
          </a:p>
          <a:p>
            <a:pPr marL="0" indent="0" algn="just" rtl="0">
              <a:buNone/>
            </a:pP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appearance: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young male, not ill nor toxic, awake and orient without any distress</a:t>
            </a:r>
          </a:p>
          <a:p>
            <a:pPr marL="0" indent="0" algn="just" rtl="0">
              <a:buNone/>
            </a:pP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 sign: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BP: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120/70, Neg. tilt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PR: 78, RR:16, OT: 36.8</a:t>
            </a:r>
          </a:p>
          <a:p>
            <a:pPr marL="0" indent="0" algn="just" rtl="0">
              <a:buNone/>
            </a:pP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85 Kg,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</a:t>
            </a:r>
            <a:r>
              <a:rPr lang="en-US" sz="280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cm, BMI: 25.38 kg/m2</a:t>
            </a:r>
          </a:p>
          <a:p>
            <a:pPr marL="0" indent="0" algn="just" rtl="0">
              <a:buNone/>
            </a:pP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HEENT: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 mucosa, Neg. pigmentation, NL Conj., Flat JVP, Neg. LAP, NL Thyroid, Neg. moon face, Neg. fat pad,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Pigmented nodules in iris (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lisch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nodule), Rt. Eye visual acuity without correction: 8/10, left eye visual acuity without correction: hand motion, left eye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exotropia</a:t>
            </a:r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9267" y="391885"/>
            <a:ext cx="10737669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Lung: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without rale or wheeze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Heart: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NL. S1 S2 without murmur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Abdomen: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without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organomegaly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tenderness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Ext.: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 without edema, Neg. skeletal deformity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Neurologic exam: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 5/5, DTR 2/2, Neg. focal neurologic deficit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skin: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axillary brown patches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(axillary freckle), Neg. inguinal freckles,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brown patches with different size in chest, abdominal wall and back (café au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lait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with maximum size of 2.5 * 1.5 cm in back, &gt;6 &gt;1*1 cm , small skin papules (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neurofibroma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with maximum size of 0.8 * 0.5 cm in anterior and posterior part of trunk and upper limbs,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Neg. </a:t>
            </a:r>
            <a:r>
              <a:rPr lang="en-US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striae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451</TotalTime>
  <Words>1028</Words>
  <Application>Microsoft Office PowerPoint</Application>
  <PresentationFormat>Widescreen</PresentationFormat>
  <Paragraphs>302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Bookman Old Style</vt:lpstr>
      <vt:lpstr>Rockwell</vt:lpstr>
      <vt:lpstr>Times New Roman</vt:lpstr>
      <vt:lpstr>Damask</vt:lpstr>
      <vt:lpstr>in the name of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Windows User</dc:creator>
  <cp:lastModifiedBy>Windows User</cp:lastModifiedBy>
  <cp:revision>54</cp:revision>
  <dcterms:created xsi:type="dcterms:W3CDTF">2017-12-12T16:53:11Z</dcterms:created>
  <dcterms:modified xsi:type="dcterms:W3CDTF">2017-12-17T15:33:54Z</dcterms:modified>
</cp:coreProperties>
</file>