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4"/>
  </p:notesMasterIdLst>
  <p:handoutMasterIdLst>
    <p:handoutMasterId r:id="rId45"/>
  </p:handoutMasterIdLst>
  <p:sldIdLst>
    <p:sldId id="257" r:id="rId2"/>
    <p:sldId id="258" r:id="rId3"/>
    <p:sldId id="264" r:id="rId4"/>
    <p:sldId id="319" r:id="rId5"/>
    <p:sldId id="269" r:id="rId6"/>
    <p:sldId id="267" r:id="rId7"/>
    <p:sldId id="270" r:id="rId8"/>
    <p:sldId id="326" r:id="rId9"/>
    <p:sldId id="271" r:id="rId10"/>
    <p:sldId id="262" r:id="rId11"/>
    <p:sldId id="272" r:id="rId12"/>
    <p:sldId id="273" r:id="rId13"/>
    <p:sldId id="274" r:id="rId14"/>
    <p:sldId id="276" r:id="rId15"/>
    <p:sldId id="277" r:id="rId16"/>
    <p:sldId id="278" r:id="rId17"/>
    <p:sldId id="279" r:id="rId18"/>
    <p:sldId id="280" r:id="rId19"/>
    <p:sldId id="282" r:id="rId20"/>
    <p:sldId id="286" r:id="rId21"/>
    <p:sldId id="287" r:id="rId22"/>
    <p:sldId id="288" r:id="rId23"/>
    <p:sldId id="289" r:id="rId24"/>
    <p:sldId id="290" r:id="rId25"/>
    <p:sldId id="292" r:id="rId26"/>
    <p:sldId id="294" r:id="rId27"/>
    <p:sldId id="295" r:id="rId28"/>
    <p:sldId id="303" r:id="rId29"/>
    <p:sldId id="296" r:id="rId30"/>
    <p:sldId id="325" r:id="rId31"/>
    <p:sldId id="321" r:id="rId32"/>
    <p:sldId id="322" r:id="rId33"/>
    <p:sldId id="324" r:id="rId34"/>
    <p:sldId id="300" r:id="rId35"/>
    <p:sldId id="302" r:id="rId36"/>
    <p:sldId id="320" r:id="rId37"/>
    <p:sldId id="309" r:id="rId38"/>
    <p:sldId id="311" r:id="rId39"/>
    <p:sldId id="313" r:id="rId40"/>
    <p:sldId id="314" r:id="rId41"/>
    <p:sldId id="317" r:id="rId42"/>
    <p:sldId id="263" r:id="rId4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00"/>
    <a:srgbClr val="FF5050"/>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691" autoAdjust="0"/>
  </p:normalViewPr>
  <p:slideViewPr>
    <p:cSldViewPr>
      <p:cViewPr>
        <p:scale>
          <a:sx n="90" d="100"/>
          <a:sy n="90" d="100"/>
        </p:scale>
        <p:origin x="-1404"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88E21E39-F948-421B-A6C2-6D95D0EEC603}" type="datetimeFigureOut">
              <a:rPr lang="en-US" smtClean="0"/>
              <a:pPr/>
              <a:t>2/26/2016</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65A2B81D-3A9B-4412-91F7-E6044975FA6F}" type="slidenum">
              <a:rPr lang="en-US" smtClean="0"/>
              <a:pPr/>
              <a:t>‹#›</a:t>
            </a:fld>
            <a:endParaRPr lang="en-US"/>
          </a:p>
        </p:txBody>
      </p:sp>
    </p:spTree>
    <p:extLst>
      <p:ext uri="{BB962C8B-B14F-4D97-AF65-F5344CB8AC3E}">
        <p14:creationId xmlns:p14="http://schemas.microsoft.com/office/powerpoint/2010/main" val="25397188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8371DE88-FA42-408D-A022-D09BBBFA0BDA}" type="datetimeFigureOut">
              <a:rPr lang="en-US" smtClean="0"/>
              <a:pPr/>
              <a:t>2/26/2016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1147651-BD92-4E30-96AC-4C82B7AAA308}" type="slidenum">
              <a:rPr lang="en-US" smtClean="0"/>
              <a:pPr/>
              <a:t>‹#›</a:t>
            </a:fld>
            <a:endParaRPr lang="en-US"/>
          </a:p>
        </p:txBody>
      </p:sp>
    </p:spTree>
    <p:extLst>
      <p:ext uri="{BB962C8B-B14F-4D97-AF65-F5344CB8AC3E}">
        <p14:creationId xmlns:p14="http://schemas.microsoft.com/office/powerpoint/2010/main" val="11156505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1147651-BD92-4E30-96AC-4C82B7AAA308}" type="slidenum">
              <a:rPr lang="en-US" smtClean="0"/>
              <a:pPr/>
              <a:t>16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1147651-BD92-4E30-96AC-4C82B7AAA308}"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F522377-2D85-458B-89EB-8380CEF57F86}" type="slidenum">
              <a:rPr lang="en-US" smtClean="0"/>
              <a:pPr/>
              <a:t>42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CBDDBA91-3A8B-47CC-BF66-37E6B2679972}" type="datetimeFigureOut">
              <a:rPr lang="en-US" smtClean="0"/>
              <a:pPr/>
              <a:t>2/26/2016</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24C0D41B-D9BC-4948-BC9D-2478212B6065}"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spd="med">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BDDBA91-3A8B-47CC-BF66-37E6B2679972}" type="datetimeFigureOut">
              <a:rPr lang="en-US" smtClean="0"/>
              <a:pPr/>
              <a:t>2/26/2016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4C0D41B-D9BC-4948-BC9D-2478212B6065}" type="slidenum">
              <a:rPr lang="en-US" smtClean="0"/>
              <a:pPr/>
              <a:t>‹#›</a:t>
            </a:fld>
            <a:endParaRPr lang="en-US"/>
          </a:p>
        </p:txBody>
      </p:sp>
    </p:spTree>
  </p:cSld>
  <p:clrMapOvr>
    <a:masterClrMapping/>
  </p:clrMapOvr>
  <p:transition spd="med">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CBDDBA91-3A8B-47CC-BF66-37E6B2679972}" type="datetimeFigureOut">
              <a:rPr lang="en-US" smtClean="0"/>
              <a:pPr/>
              <a:t>2/26/2016</a:t>
            </a:fld>
            <a:endParaRPr lang="en-US"/>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24C0D41B-D9BC-4948-BC9D-2478212B6065}" type="slidenum">
              <a:rPr lang="en-US" smtClean="0"/>
              <a:pPr/>
              <a:t>‹#›</a:t>
            </a:fld>
            <a:endParaRPr lang="en-US"/>
          </a:p>
        </p:txBody>
      </p:sp>
    </p:spTree>
  </p:cSld>
  <p:clrMapOvr>
    <a:masterClrMapping/>
  </p:clrMapOvr>
  <p:transition spd="med">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BDDBA91-3A8B-47CC-BF66-37E6B2679972}" type="datetimeFigureOut">
              <a:rPr lang="en-US" smtClean="0"/>
              <a:pPr/>
              <a:t>2/26/2016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4C0D41B-D9BC-4948-BC9D-2478212B6065}" type="slidenum">
              <a:rPr lang="en-US" smtClean="0"/>
              <a:pPr/>
              <a:t>‹#›</a:t>
            </a:fld>
            <a:endParaRPr lang="en-US"/>
          </a:p>
        </p:txBody>
      </p:sp>
    </p:spTree>
  </p:cSld>
  <p:clrMapOvr>
    <a:masterClrMapping/>
  </p:clrMapOvr>
  <p:transition spd="med">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CBDDBA91-3A8B-47CC-BF66-37E6B2679972}" type="datetimeFigureOut">
              <a:rPr lang="en-US" smtClean="0"/>
              <a:pPr/>
              <a:t>2/26/2016</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extLst/>
          </a:lstStyle>
          <a:p>
            <a:fld id="{24C0D41B-D9BC-4948-BC9D-2478212B6065}"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spd="med">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CBDDBA91-3A8B-47CC-BF66-37E6B2679972}" type="datetimeFigureOut">
              <a:rPr lang="en-US" smtClean="0"/>
              <a:pPr/>
              <a:t>2/26/2016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24C0D41B-D9BC-4948-BC9D-2478212B6065}" type="slidenum">
              <a:rPr lang="en-US" smtClean="0"/>
              <a:pPr/>
              <a:t>‹#›</a:t>
            </a:fld>
            <a:endParaRPr lang="en-US"/>
          </a:p>
        </p:txBody>
      </p:sp>
    </p:spTree>
  </p:cSld>
  <p:clrMapOvr>
    <a:masterClrMapping/>
  </p:clrMapOvr>
  <p:transition spd="med">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CBDDBA91-3A8B-47CC-BF66-37E6B2679972}" type="datetimeFigureOut">
              <a:rPr lang="en-US" smtClean="0"/>
              <a:pPr/>
              <a:t>2/26/2016</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24C0D41B-D9BC-4948-BC9D-2478212B6065}" type="slidenum">
              <a:rPr lang="en-US" smtClean="0"/>
              <a:pPr/>
              <a:t>‹#›</a:t>
            </a:fld>
            <a:endParaRPr lang="en-US"/>
          </a:p>
        </p:txBody>
      </p:sp>
    </p:spTree>
  </p:cSld>
  <p:clrMapOvr>
    <a:masterClrMapping/>
  </p:clrMapOvr>
  <p:transition spd="med">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CBDDBA91-3A8B-47CC-BF66-37E6B2679972}" type="datetimeFigureOut">
              <a:rPr lang="en-US" smtClean="0"/>
              <a:pPr/>
              <a:t>2/26/2016</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24C0D41B-D9BC-4948-BC9D-2478212B6065}" type="slidenum">
              <a:rPr lang="en-US" smtClean="0"/>
              <a:pPr/>
              <a:t>‹#›</a:t>
            </a:fld>
            <a:endParaRPr lang="en-US"/>
          </a:p>
        </p:txBody>
      </p:sp>
    </p:spTree>
  </p:cSld>
  <p:clrMapOvr>
    <a:masterClrMapping/>
  </p:clrMapOvr>
  <p:transition spd="med">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CBDDBA91-3A8B-47CC-BF66-37E6B2679972}" type="datetimeFigureOut">
              <a:rPr lang="en-US" smtClean="0"/>
              <a:pPr/>
              <a:t>2/26/2016</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extLst/>
          </a:lstStyle>
          <a:p>
            <a:fld id="{24C0D41B-D9BC-4948-BC9D-2478212B6065}" type="slidenum">
              <a:rPr lang="en-US" smtClean="0"/>
              <a:pPr/>
              <a:t>‹#›</a:t>
            </a:fld>
            <a:endParaRPr lang="en-US"/>
          </a:p>
        </p:txBody>
      </p:sp>
    </p:spTree>
  </p:cSld>
  <p:clrMapOvr>
    <a:masterClrMapping/>
  </p:clrMapOvr>
  <p:transition spd="med">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CBDDBA91-3A8B-47CC-BF66-37E6B2679972}" type="datetimeFigureOut">
              <a:rPr lang="en-US" smtClean="0"/>
              <a:pPr/>
              <a:t>2/26/2016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24C0D41B-D9BC-4948-BC9D-2478212B6065}" type="slidenum">
              <a:rPr lang="en-US" smtClean="0"/>
              <a:pPr/>
              <a:t>‹#›</a:t>
            </a:fld>
            <a:endParaRPr lang="en-US"/>
          </a:p>
        </p:txBody>
      </p:sp>
    </p:spTree>
  </p:cSld>
  <p:clrMapOvr>
    <a:masterClrMapping/>
  </p:clrMapOvr>
  <p:transition spd="med">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CBDDBA91-3A8B-47CC-BF66-37E6B2679972}" type="datetimeFigureOut">
              <a:rPr lang="en-US" smtClean="0"/>
              <a:pPr/>
              <a:t>2/26/2016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24C0D41B-D9BC-4948-BC9D-2478212B6065}" type="slidenum">
              <a:rPr lang="en-US" smtClean="0"/>
              <a:pPr/>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transition spd="med">
    <p:randomBa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CBDDBA91-3A8B-47CC-BF66-37E6B2679972}" type="datetimeFigureOut">
              <a:rPr lang="en-US" smtClean="0"/>
              <a:pPr/>
              <a:t>2/26/2016</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24C0D41B-D9BC-4948-BC9D-2478212B606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randomBar dir="vert"/>
  </p:transition>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214290"/>
            <a:ext cx="7239000" cy="2071694"/>
          </a:xfrm>
        </p:spPr>
        <p:txBody>
          <a:bodyPr>
            <a:normAutofit fontScale="90000"/>
          </a:bodyPr>
          <a:lstStyle/>
          <a:p>
            <a:pPr algn="ctr"/>
            <a:r>
              <a:rPr lang="en-US" sz="3100" b="1" i="1" dirty="0" smtClean="0">
                <a:latin typeface="Times New Roman" pitchFamily="18" charset="0"/>
                <a:cs typeface="Times New Roman" pitchFamily="18" charset="0"/>
              </a:rPr>
              <a:t/>
            </a:r>
            <a:br>
              <a:rPr lang="en-US" sz="3100" b="1" i="1" dirty="0" smtClean="0">
                <a:latin typeface="Times New Roman" pitchFamily="18" charset="0"/>
                <a:cs typeface="Times New Roman" pitchFamily="18" charset="0"/>
              </a:rPr>
            </a:br>
            <a:r>
              <a:rPr lang="en-US" sz="3100" b="1" i="1" dirty="0" smtClean="0">
                <a:latin typeface="Times New Roman" pitchFamily="18" charset="0"/>
                <a:cs typeface="Times New Roman" pitchFamily="18" charset="0"/>
              </a:rPr>
              <a:t/>
            </a:r>
            <a:br>
              <a:rPr lang="en-US" sz="3100" b="1" i="1" dirty="0" smtClean="0">
                <a:latin typeface="Times New Roman" pitchFamily="18" charset="0"/>
                <a:cs typeface="Times New Roman" pitchFamily="18" charset="0"/>
              </a:rPr>
            </a:br>
            <a:r>
              <a:rPr lang="en-US" sz="3100" b="1" i="1" dirty="0" smtClean="0">
                <a:latin typeface="Times New Roman" pitchFamily="18" charset="0"/>
                <a:cs typeface="Times New Roman" pitchFamily="18" charset="0"/>
              </a:rPr>
              <a:t/>
            </a:r>
            <a:br>
              <a:rPr lang="en-US" sz="3100" b="1" i="1" dirty="0" smtClean="0">
                <a:latin typeface="Times New Roman" pitchFamily="18" charset="0"/>
                <a:cs typeface="Times New Roman" pitchFamily="18" charset="0"/>
              </a:rPr>
            </a:br>
            <a:r>
              <a:rPr lang="en-US" sz="4000" b="1" i="1" dirty="0" smtClean="0">
                <a:latin typeface="Times New Roman" pitchFamily="18" charset="0"/>
                <a:cs typeface="Times New Roman" pitchFamily="18" charset="0"/>
              </a:rPr>
              <a:t/>
            </a:r>
            <a:br>
              <a:rPr lang="en-US" sz="4000" b="1" i="1" dirty="0" smtClean="0">
                <a:latin typeface="Times New Roman" pitchFamily="18" charset="0"/>
                <a:cs typeface="Times New Roman" pitchFamily="18" charset="0"/>
              </a:rPr>
            </a:br>
            <a:r>
              <a:rPr lang="en-US" sz="5400" i="1" dirty="0" smtClean="0">
                <a:latin typeface="Times New Roman" pitchFamily="18" charset="0"/>
                <a:cs typeface="Times New Roman" pitchFamily="18" charset="0"/>
              </a:rPr>
              <a:t> </a:t>
            </a:r>
            <a:br>
              <a:rPr lang="en-US" sz="5400" i="1" dirty="0" smtClean="0">
                <a:latin typeface="Times New Roman" pitchFamily="18" charset="0"/>
                <a:cs typeface="Times New Roman" pitchFamily="18" charset="0"/>
              </a:rPr>
            </a:br>
            <a:r>
              <a:rPr lang="en-US" sz="5400" i="1" dirty="0" smtClean="0">
                <a:latin typeface="Times New Roman" pitchFamily="18" charset="0"/>
                <a:cs typeface="Times New Roman" pitchFamily="18" charset="0"/>
              </a:rPr>
              <a:t/>
            </a:r>
            <a:br>
              <a:rPr lang="en-US" sz="5400" i="1" dirty="0" smtClean="0">
                <a:latin typeface="Times New Roman" pitchFamily="18" charset="0"/>
                <a:cs typeface="Times New Roman" pitchFamily="18" charset="0"/>
              </a:rPr>
            </a:br>
            <a:r>
              <a:rPr lang="en-US" sz="5400" i="1" dirty="0" smtClean="0">
                <a:latin typeface="Times New Roman" pitchFamily="18" charset="0"/>
                <a:cs typeface="Times New Roman" pitchFamily="18" charset="0"/>
              </a:rPr>
              <a:t/>
            </a:r>
            <a:br>
              <a:rPr lang="en-US" sz="5400" i="1" dirty="0" smtClean="0">
                <a:latin typeface="Times New Roman" pitchFamily="18" charset="0"/>
                <a:cs typeface="Times New Roman" pitchFamily="18" charset="0"/>
              </a:rPr>
            </a:br>
            <a:r>
              <a:rPr lang="en-US" sz="5400" i="1" dirty="0" smtClean="0">
                <a:latin typeface="Times New Roman" pitchFamily="18" charset="0"/>
                <a:cs typeface="Times New Roman" pitchFamily="18" charset="0"/>
              </a:rPr>
              <a:t/>
            </a:r>
            <a:br>
              <a:rPr lang="en-US" sz="5400" i="1" dirty="0" smtClean="0">
                <a:latin typeface="Times New Roman" pitchFamily="18" charset="0"/>
                <a:cs typeface="Times New Roman" pitchFamily="18" charset="0"/>
              </a:rPr>
            </a:br>
            <a:r>
              <a:rPr lang="en-US" sz="5400" i="1" dirty="0" smtClean="0">
                <a:latin typeface="Times New Roman" pitchFamily="18" charset="0"/>
                <a:cs typeface="Times New Roman" pitchFamily="18" charset="0"/>
              </a:rPr>
              <a:t/>
            </a:r>
            <a:br>
              <a:rPr lang="en-US" sz="5400" i="1" dirty="0" smtClean="0">
                <a:latin typeface="Times New Roman" pitchFamily="18" charset="0"/>
                <a:cs typeface="Times New Roman" pitchFamily="18" charset="0"/>
              </a:rPr>
            </a:br>
            <a:r>
              <a:rPr lang="en-US" sz="5400" i="1" dirty="0" smtClean="0">
                <a:latin typeface="Times New Roman" pitchFamily="18" charset="0"/>
                <a:cs typeface="Times New Roman" pitchFamily="18" charset="0"/>
              </a:rPr>
              <a:t/>
            </a:r>
            <a:br>
              <a:rPr lang="en-US" sz="5400" i="1" dirty="0" smtClean="0">
                <a:latin typeface="Times New Roman" pitchFamily="18" charset="0"/>
                <a:cs typeface="Times New Roman" pitchFamily="18" charset="0"/>
              </a:rPr>
            </a:br>
            <a:r>
              <a:rPr lang="en-US" sz="5400" i="1" dirty="0" smtClean="0">
                <a:latin typeface="Times New Roman" pitchFamily="18" charset="0"/>
                <a:cs typeface="Times New Roman" pitchFamily="18" charset="0"/>
              </a:rPr>
              <a:t/>
            </a:r>
            <a:br>
              <a:rPr lang="en-US" sz="5400" i="1" dirty="0" smtClean="0">
                <a:latin typeface="Times New Roman" pitchFamily="18" charset="0"/>
                <a:cs typeface="Times New Roman" pitchFamily="18" charset="0"/>
              </a:rPr>
            </a:br>
            <a:r>
              <a:rPr lang="en-US" sz="5400" i="1" dirty="0" smtClean="0">
                <a:latin typeface="Times New Roman" pitchFamily="18" charset="0"/>
                <a:cs typeface="Times New Roman" pitchFamily="18" charset="0"/>
              </a:rPr>
              <a:t/>
            </a:r>
            <a:br>
              <a:rPr lang="en-US" sz="5400" i="1" dirty="0" smtClean="0">
                <a:latin typeface="Times New Roman" pitchFamily="18" charset="0"/>
                <a:cs typeface="Times New Roman" pitchFamily="18" charset="0"/>
              </a:rPr>
            </a:br>
            <a:r>
              <a:rPr lang="en-US" sz="4000" i="1" dirty="0" smtClean="0">
                <a:latin typeface="Times New Roman" pitchFamily="18" charset="0"/>
                <a:cs typeface="Times New Roman" pitchFamily="18" charset="0"/>
              </a:rPr>
              <a:t>In the name of GOD</a:t>
            </a:r>
            <a:br>
              <a:rPr lang="en-US" sz="4000" i="1" dirty="0" smtClean="0">
                <a:latin typeface="Times New Roman" pitchFamily="18" charset="0"/>
                <a:cs typeface="Times New Roman" pitchFamily="18" charset="0"/>
              </a:rPr>
            </a:br>
            <a:r>
              <a:rPr lang="en-US" sz="4000" i="1" dirty="0" smtClean="0">
                <a:latin typeface="Times New Roman" pitchFamily="18" charset="0"/>
                <a:cs typeface="Times New Roman" pitchFamily="18" charset="0"/>
              </a:rPr>
              <a:t>The Compassionate &amp; The Merciful </a:t>
            </a:r>
            <a:r>
              <a:rPr lang="en-US" sz="8000" b="1" dirty="0" smtClean="0"/>
              <a:t/>
            </a:r>
            <a:br>
              <a:rPr lang="en-US" sz="8000" b="1" dirty="0" smtClean="0"/>
            </a:br>
            <a:endParaRPr lang="en-US" dirty="0"/>
          </a:p>
        </p:txBody>
      </p:sp>
      <p:pic>
        <p:nvPicPr>
          <p:cNvPr id="4" name="Content Placeholder 3" descr="0613motherandchild.jpg"/>
          <p:cNvPicPr>
            <a:picLocks noGrp="1" noChangeAspect="1"/>
          </p:cNvPicPr>
          <p:nvPr>
            <p:ph idx="1"/>
          </p:nvPr>
        </p:nvPicPr>
        <p:blipFill>
          <a:blip r:embed="rId2" cstate="print"/>
          <a:stretch>
            <a:fillRect/>
          </a:stretch>
        </p:blipFill>
        <p:spPr>
          <a:xfrm>
            <a:off x="2285984" y="2000240"/>
            <a:ext cx="3801809" cy="4525963"/>
          </a:xfrm>
          <a:prstGeom prst="rect">
            <a:avLst/>
          </a:prstGeom>
        </p:spPr>
      </p:pic>
    </p:spTree>
  </p:cSld>
  <p:clrMapOvr>
    <a:masterClrMapping/>
  </p:clrMapOvr>
  <p:transition spd="med">
    <p:blinds/>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Impact of early detection </a:t>
            </a:r>
            <a:r>
              <a:rPr lang="en-US" sz="4000" i="1" dirty="0" smtClean="0">
                <a:latin typeface="Times New Roman" pitchFamily="18" charset="0"/>
                <a:cs typeface="Times New Roman" pitchFamily="18" charset="0"/>
              </a:rPr>
              <a:t>&amp; treatment</a:t>
            </a:r>
            <a:r>
              <a:rPr lang="en-US" dirty="0" smtClean="0"/>
              <a:t> </a:t>
            </a:r>
            <a:endParaRPr lang="en-US" dirty="0"/>
          </a:p>
        </p:txBody>
      </p:sp>
      <p:pic>
        <p:nvPicPr>
          <p:cNvPr id="4" name="Picture 2"/>
          <p:cNvPicPr>
            <a:picLocks noGrp="1" noChangeAspect="1" noChangeArrowheads="1"/>
          </p:cNvPicPr>
          <p:nvPr>
            <p:ph idx="1"/>
          </p:nvPr>
        </p:nvPicPr>
        <p:blipFill>
          <a:blip r:embed="rId2" cstate="print"/>
          <a:srcRect/>
          <a:stretch>
            <a:fillRect/>
          </a:stretch>
        </p:blipFill>
        <p:spPr bwMode="auto">
          <a:xfrm>
            <a:off x="500034" y="1714488"/>
            <a:ext cx="7239000" cy="2662455"/>
          </a:xfrm>
          <a:prstGeom prst="rect">
            <a:avLst/>
          </a:prstGeom>
          <a:noFill/>
          <a:ln w="9525">
            <a:noFill/>
            <a:miter lim="800000"/>
            <a:headEnd/>
            <a:tailEnd/>
          </a:ln>
        </p:spPr>
      </p:pic>
      <p:sp>
        <p:nvSpPr>
          <p:cNvPr id="5" name="TextBox 4"/>
          <p:cNvSpPr txBox="1"/>
          <p:nvPr/>
        </p:nvSpPr>
        <p:spPr>
          <a:xfrm>
            <a:off x="857224" y="4643446"/>
            <a:ext cx="6650603" cy="646331"/>
          </a:xfrm>
          <a:prstGeom prst="rect">
            <a:avLst/>
          </a:prstGeom>
          <a:noFill/>
        </p:spPr>
        <p:txBody>
          <a:bodyPr wrap="none" rtlCol="0">
            <a:spAutoFit/>
          </a:bodyPr>
          <a:lstStyle/>
          <a:p>
            <a:pPr algn="ctr"/>
            <a:r>
              <a:rPr lang="en-US" dirty="0" smtClean="0"/>
              <a:t>Australian Carbohydrate Intolerance Study in Pregnant Women</a:t>
            </a:r>
          </a:p>
          <a:p>
            <a:pPr algn="ctr"/>
            <a:r>
              <a:rPr lang="en-US" dirty="0" smtClean="0"/>
              <a:t>ACHOIS</a:t>
            </a:r>
            <a:endParaRPr lang="en-US" dirty="0"/>
          </a:p>
        </p:txBody>
      </p:sp>
    </p:spTree>
  </p:cSld>
  <p:clrMapOvr>
    <a:masterClrMapping/>
  </p:clrMapOvr>
  <p:transition spd="med">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680068"/>
          </a:xfrm>
        </p:spPr>
        <p:txBody>
          <a:bodyPr/>
          <a:lstStyle/>
          <a:p>
            <a:pPr algn="ctr"/>
            <a:r>
              <a:rPr lang="en-US" dirty="0" smtClean="0"/>
              <a:t>Study procedure</a:t>
            </a:r>
            <a:endParaRPr lang="en-US" dirty="0"/>
          </a:p>
        </p:txBody>
      </p:sp>
      <p:sp>
        <p:nvSpPr>
          <p:cNvPr id="3" name="Content Placeholder 2"/>
          <p:cNvSpPr>
            <a:spLocks noGrp="1"/>
          </p:cNvSpPr>
          <p:nvPr>
            <p:ph idx="1"/>
          </p:nvPr>
        </p:nvSpPr>
        <p:spPr>
          <a:xfrm>
            <a:off x="428596" y="1142984"/>
            <a:ext cx="7715304" cy="5143536"/>
          </a:xfrm>
        </p:spPr>
        <p:txBody>
          <a:bodyPr>
            <a:normAutofit fontScale="92500" lnSpcReduction="20000"/>
          </a:bodyPr>
          <a:lstStyle/>
          <a:p>
            <a:r>
              <a:rPr lang="en-US" sz="2400" dirty="0" smtClean="0"/>
              <a:t>Women between 24 and 34 weeks’ gestation who had GDM randomly assigned to 2 groups </a:t>
            </a:r>
          </a:p>
          <a:p>
            <a:pPr lvl="1"/>
            <a:r>
              <a:rPr lang="en-US" dirty="0" smtClean="0"/>
              <a:t>Intervention (receive dietary advice, blood glucose monitoring, and insulin therapy ), n=490</a:t>
            </a:r>
          </a:p>
          <a:p>
            <a:pPr lvl="1"/>
            <a:r>
              <a:rPr lang="en-US" dirty="0" smtClean="0"/>
              <a:t>Control (routine care), n=510</a:t>
            </a:r>
          </a:p>
          <a:p>
            <a:pPr lvl="1">
              <a:buNone/>
            </a:pPr>
            <a:endParaRPr lang="en-US" dirty="0" smtClean="0"/>
          </a:p>
          <a:p>
            <a:r>
              <a:rPr lang="en-US" dirty="0" smtClean="0"/>
              <a:t>Primary outcomes among the infants were a composite measure of serious </a:t>
            </a:r>
            <a:r>
              <a:rPr lang="en-US" dirty="0" err="1" smtClean="0"/>
              <a:t>perinatal</a:t>
            </a:r>
            <a:r>
              <a:rPr lang="en-US" dirty="0" smtClean="0"/>
              <a:t> complications (one or more of the following: death, shoulder dystocia, bone fracture, and nerve palsy),admission to the neonatal nursery, and jaundice requiring phototherapy.</a:t>
            </a:r>
          </a:p>
          <a:p>
            <a:pPr>
              <a:buNone/>
            </a:pPr>
            <a:endParaRPr lang="en-US" dirty="0" smtClean="0"/>
          </a:p>
          <a:p>
            <a:r>
              <a:rPr lang="en-US" dirty="0" smtClean="0"/>
              <a:t>Secondary outcomes included gestational age at birth, birth weight</a:t>
            </a:r>
          </a:p>
        </p:txBody>
      </p:sp>
    </p:spTree>
  </p:cSld>
  <p:clrMapOvr>
    <a:masterClrMapping/>
  </p:clrMapOvr>
  <p:transition spd="med">
    <p:pull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Grp="1" noChangeAspect="1" noChangeArrowheads="1"/>
          </p:cNvPicPr>
          <p:nvPr>
            <p:ph idx="1"/>
          </p:nvPr>
        </p:nvPicPr>
        <p:blipFill>
          <a:blip r:embed="rId2" cstate="print"/>
          <a:srcRect/>
          <a:stretch>
            <a:fillRect/>
          </a:stretch>
        </p:blipFill>
        <p:spPr bwMode="auto">
          <a:xfrm>
            <a:off x="285720" y="500042"/>
            <a:ext cx="7858155" cy="5929354"/>
          </a:xfrm>
          <a:prstGeom prst="rect">
            <a:avLst/>
          </a:prstGeom>
          <a:noFill/>
          <a:ln w="9525">
            <a:noFill/>
            <a:miter lim="800000"/>
            <a:headEnd/>
            <a:tailEnd/>
          </a:ln>
        </p:spPr>
      </p:pic>
    </p:spTree>
  </p:cSld>
  <p:clrMapOvr>
    <a:masterClrMapping/>
  </p:clrMapOvr>
  <p:transition spd="med">
    <p:pull dir="l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Grp="1" noChangeAspect="1" noChangeArrowheads="1"/>
          </p:cNvPicPr>
          <p:nvPr>
            <p:ph idx="1"/>
          </p:nvPr>
        </p:nvPicPr>
        <p:blipFill>
          <a:blip r:embed="rId2" cstate="print"/>
          <a:srcRect/>
          <a:stretch>
            <a:fillRect/>
          </a:stretch>
        </p:blipFill>
        <p:spPr bwMode="auto">
          <a:xfrm>
            <a:off x="357158" y="285728"/>
            <a:ext cx="7239000" cy="2466385"/>
          </a:xfrm>
          <a:prstGeom prst="rect">
            <a:avLst/>
          </a:prstGeom>
          <a:noFill/>
          <a:ln w="9525">
            <a:noFill/>
            <a:miter lim="800000"/>
            <a:headEnd/>
            <a:tailEnd/>
          </a:ln>
        </p:spPr>
      </p:pic>
      <p:sp>
        <p:nvSpPr>
          <p:cNvPr id="7" name="TextBox 6"/>
          <p:cNvSpPr txBox="1"/>
          <p:nvPr/>
        </p:nvSpPr>
        <p:spPr>
          <a:xfrm>
            <a:off x="357158" y="3000372"/>
            <a:ext cx="7858180" cy="2585323"/>
          </a:xfrm>
          <a:prstGeom prst="rect">
            <a:avLst/>
          </a:prstGeom>
          <a:noFill/>
        </p:spPr>
        <p:txBody>
          <a:bodyPr wrap="square" rtlCol="0">
            <a:spAutoFit/>
          </a:bodyPr>
          <a:lstStyle/>
          <a:p>
            <a:r>
              <a:rPr lang="en-US" dirty="0" smtClean="0"/>
              <a:t>Women who were in the 24th to 31st week of gestation with</a:t>
            </a:r>
          </a:p>
          <a:p>
            <a:r>
              <a:rPr lang="en-US" dirty="0" smtClean="0"/>
              <a:t>mild GDM ( an abnormal result on an OGTT but a FBS &lt; 95 mg/dl</a:t>
            </a:r>
          </a:p>
          <a:p>
            <a:r>
              <a:rPr lang="en-US" dirty="0" smtClean="0"/>
              <a:t>were randomly assigned to usual prenatal care (control group) or dietary </a:t>
            </a:r>
            <a:r>
              <a:rPr lang="en-US" dirty="0" err="1" smtClean="0"/>
              <a:t>intervention,self</a:t>
            </a:r>
            <a:r>
              <a:rPr lang="en-US" dirty="0" smtClean="0"/>
              <a:t>-monitoring of blood glucose, and insulin therapy, if necessary (treatment</a:t>
            </a:r>
          </a:p>
          <a:p>
            <a:r>
              <a:rPr lang="en-US" dirty="0" smtClean="0"/>
              <a:t>group). </a:t>
            </a:r>
          </a:p>
          <a:p>
            <a:r>
              <a:rPr lang="en-US" dirty="0" smtClean="0"/>
              <a:t>The primary outcome was a composite of stillbirth or </a:t>
            </a:r>
            <a:r>
              <a:rPr lang="en-US" dirty="0" err="1" smtClean="0"/>
              <a:t>perinatal</a:t>
            </a:r>
            <a:r>
              <a:rPr lang="en-US" dirty="0" smtClean="0"/>
              <a:t> death and</a:t>
            </a:r>
          </a:p>
          <a:p>
            <a:r>
              <a:rPr lang="en-US" dirty="0" smtClean="0"/>
              <a:t>neonatal complications, including </a:t>
            </a:r>
            <a:r>
              <a:rPr lang="en-US" dirty="0" err="1" smtClean="0"/>
              <a:t>hyperbilirubinemia</a:t>
            </a:r>
            <a:r>
              <a:rPr lang="en-US" dirty="0" smtClean="0"/>
              <a:t>, hypoglycemia, </a:t>
            </a:r>
            <a:r>
              <a:rPr lang="en-US" dirty="0" err="1" smtClean="0"/>
              <a:t>hyperinsulinemia</a:t>
            </a:r>
            <a:r>
              <a:rPr lang="en-US" dirty="0" smtClean="0"/>
              <a:t>, and birth trauma.</a:t>
            </a:r>
            <a:endParaRPr lang="en-US" dirty="0"/>
          </a:p>
        </p:txBody>
      </p:sp>
      <p:sp>
        <p:nvSpPr>
          <p:cNvPr id="9" name="TextBox 8"/>
          <p:cNvSpPr txBox="1"/>
          <p:nvPr/>
        </p:nvSpPr>
        <p:spPr>
          <a:xfrm>
            <a:off x="6786578" y="285728"/>
            <a:ext cx="671979" cy="369332"/>
          </a:xfrm>
          <a:prstGeom prst="rect">
            <a:avLst/>
          </a:prstGeom>
          <a:noFill/>
        </p:spPr>
        <p:txBody>
          <a:bodyPr wrap="none" rtlCol="0">
            <a:spAutoFit/>
          </a:bodyPr>
          <a:lstStyle/>
          <a:p>
            <a:r>
              <a:rPr lang="en-US" dirty="0" smtClean="0"/>
              <a:t>2009</a:t>
            </a:r>
            <a:endParaRPr lang="en-US" dirty="0"/>
          </a:p>
        </p:txBody>
      </p:sp>
    </p:spTree>
  </p:cSld>
  <p:clrMapOvr>
    <a:masterClrMapping/>
  </p:clrMapOvr>
  <p:transition spd="med">
    <p:pull dir="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214282" y="357167"/>
            <a:ext cx="7963818" cy="5929354"/>
          </a:xfrm>
          <a:prstGeom prst="rect">
            <a:avLst/>
          </a:prstGeom>
          <a:noFill/>
          <a:ln w="9525">
            <a:noFill/>
            <a:miter lim="800000"/>
            <a:headEnd/>
            <a:tailEnd/>
          </a:ln>
        </p:spPr>
      </p:pic>
    </p:spTree>
  </p:cSld>
  <p:clrMapOvr>
    <a:masterClrMapping/>
  </p:clrMapOvr>
  <p:transition spd="med">
    <p:pull dir="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894382"/>
          </a:xfrm>
        </p:spPr>
        <p:txBody>
          <a:bodyPr/>
          <a:lstStyle/>
          <a:p>
            <a:pPr algn="ctr"/>
            <a:r>
              <a:rPr lang="en-US" dirty="0" smtClean="0"/>
              <a:t>results</a:t>
            </a:r>
            <a:endParaRPr lang="en-US" dirty="0"/>
          </a:p>
        </p:txBody>
      </p:sp>
      <p:pic>
        <p:nvPicPr>
          <p:cNvPr id="4" name="Picture 2"/>
          <p:cNvPicPr>
            <a:picLocks noGrp="1" noChangeAspect="1" noChangeArrowheads="1"/>
          </p:cNvPicPr>
          <p:nvPr>
            <p:ph idx="1"/>
          </p:nvPr>
        </p:nvPicPr>
        <p:blipFill>
          <a:blip r:embed="rId2" cstate="print"/>
          <a:srcRect/>
          <a:stretch>
            <a:fillRect/>
          </a:stretch>
        </p:blipFill>
        <p:spPr bwMode="auto">
          <a:xfrm>
            <a:off x="285720" y="2000240"/>
            <a:ext cx="7381876" cy="4500594"/>
          </a:xfrm>
          <a:prstGeom prst="rect">
            <a:avLst/>
          </a:prstGeom>
          <a:noFill/>
          <a:ln w="9525">
            <a:noFill/>
            <a:miter lim="800000"/>
            <a:headEnd/>
            <a:tailEnd/>
          </a:ln>
        </p:spPr>
      </p:pic>
    </p:spTree>
  </p:cSld>
  <p:clrMapOvr>
    <a:masterClrMapping/>
  </p:clrMapOvr>
  <p:transition spd="med">
    <p:zoom dir="in"/>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0"/>
            <a:ext cx="7239000" cy="785794"/>
          </a:xfrm>
        </p:spPr>
        <p:txBody>
          <a:bodyPr/>
          <a:lstStyle/>
          <a:p>
            <a:pPr algn="ctr"/>
            <a:r>
              <a:rPr lang="en-US" dirty="0" smtClean="0"/>
              <a:t>Results </a:t>
            </a:r>
            <a:endParaRPr lang="en-US" dirty="0"/>
          </a:p>
        </p:txBody>
      </p:sp>
      <p:pic>
        <p:nvPicPr>
          <p:cNvPr id="4" name="Picture 2"/>
          <p:cNvPicPr>
            <a:picLocks noGrp="1" noChangeAspect="1" noChangeArrowheads="1"/>
          </p:cNvPicPr>
          <p:nvPr>
            <p:ph idx="1"/>
          </p:nvPr>
        </p:nvPicPr>
        <p:blipFill>
          <a:blip r:embed="rId3" cstate="print"/>
          <a:srcRect/>
          <a:stretch>
            <a:fillRect/>
          </a:stretch>
        </p:blipFill>
        <p:spPr bwMode="auto">
          <a:xfrm>
            <a:off x="457200" y="1071546"/>
            <a:ext cx="7615262" cy="5357850"/>
          </a:xfrm>
          <a:prstGeom prst="rect">
            <a:avLst/>
          </a:prstGeom>
          <a:noFill/>
          <a:ln w="9525">
            <a:noFill/>
            <a:miter lim="800000"/>
            <a:headEnd/>
            <a:tailEnd/>
          </a:ln>
        </p:spPr>
      </p:pic>
      <p:pic>
        <p:nvPicPr>
          <p:cNvPr id="9" name="Picture 3" descr="C:\Users\behdad\AppData\Local\Microsoft\Windows\Temporary Internet Files\Content.IE5\22BCTB3L\MP900448741[1].jpg"/>
          <p:cNvPicPr>
            <a:picLocks noChangeAspect="1" noChangeArrowheads="1"/>
          </p:cNvPicPr>
          <p:nvPr/>
        </p:nvPicPr>
        <p:blipFill>
          <a:blip r:embed="rId4" cstate="print"/>
          <a:srcRect/>
          <a:stretch>
            <a:fillRect/>
          </a:stretch>
        </p:blipFill>
        <p:spPr bwMode="auto">
          <a:xfrm>
            <a:off x="7286644" y="0"/>
            <a:ext cx="1857356" cy="1857364"/>
          </a:xfrm>
          <a:prstGeom prst="rect">
            <a:avLst/>
          </a:prstGeom>
          <a:noFill/>
        </p:spPr>
      </p:pic>
      <p:sp>
        <p:nvSpPr>
          <p:cNvPr id="3" name="Rectangle 2"/>
          <p:cNvSpPr/>
          <p:nvPr/>
        </p:nvSpPr>
        <p:spPr>
          <a:xfrm>
            <a:off x="467544" y="2636912"/>
            <a:ext cx="7560840" cy="4320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67544" y="3140968"/>
            <a:ext cx="7560840" cy="3600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67544" y="3501008"/>
            <a:ext cx="7560840" cy="4320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p:cNvCxnSpPr/>
          <p:nvPr/>
        </p:nvCxnSpPr>
        <p:spPr>
          <a:xfrm flipH="1">
            <a:off x="4716016" y="2060848"/>
            <a:ext cx="288032" cy="360040"/>
          </a:xfrm>
          <a:prstGeom prst="straightConnector1">
            <a:avLst/>
          </a:prstGeom>
          <a:ln w="34925">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5940152" y="2033228"/>
            <a:ext cx="288032" cy="360040"/>
          </a:xfrm>
          <a:prstGeom prst="straightConnector1">
            <a:avLst/>
          </a:prstGeom>
          <a:ln w="34925">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7103165" y="2067474"/>
            <a:ext cx="366958" cy="342655"/>
          </a:xfrm>
          <a:prstGeom prst="straightConnector1">
            <a:avLst/>
          </a:prstGeom>
          <a:ln w="34925">
            <a:solidFill>
              <a:schemeClr val="bg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467544" y="2240868"/>
            <a:ext cx="1368152" cy="3960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1000"/>
                                        <p:tgtEl>
                                          <p:spTgt spid="5"/>
                                        </p:tgtEl>
                                      </p:cBhvr>
                                    </p:animEffect>
                                    <p:anim calcmode="lin" valueType="num">
                                      <p:cBhvr>
                                        <p:cTn id="34" dur="1000" fill="hold"/>
                                        <p:tgtEl>
                                          <p:spTgt spid="5"/>
                                        </p:tgtEl>
                                        <p:attrNameLst>
                                          <p:attrName>ppt_x</p:attrName>
                                        </p:attrNameLst>
                                      </p:cBhvr>
                                      <p:tavLst>
                                        <p:tav tm="0">
                                          <p:val>
                                            <p:strVal val="#ppt_x"/>
                                          </p:val>
                                        </p:tav>
                                        <p:tav tm="100000">
                                          <p:val>
                                            <p:strVal val="#ppt_x"/>
                                          </p:val>
                                        </p:tav>
                                      </p:tavLst>
                                    </p:anim>
                                    <p:anim calcmode="lin" valueType="num">
                                      <p:cBhvr>
                                        <p:cTn id="3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1000"/>
                                        <p:tgtEl>
                                          <p:spTgt spid="10"/>
                                        </p:tgtEl>
                                      </p:cBhvr>
                                    </p:animEffect>
                                    <p:anim calcmode="lin" valueType="num">
                                      <p:cBhvr>
                                        <p:cTn id="41" dur="1000" fill="hold"/>
                                        <p:tgtEl>
                                          <p:spTgt spid="10"/>
                                        </p:tgtEl>
                                        <p:attrNameLst>
                                          <p:attrName>ppt_x</p:attrName>
                                        </p:attrNameLst>
                                      </p:cBhvr>
                                      <p:tavLst>
                                        <p:tav tm="0">
                                          <p:val>
                                            <p:strVal val="#ppt_x"/>
                                          </p:val>
                                        </p:tav>
                                        <p:tav tm="100000">
                                          <p:val>
                                            <p:strVal val="#ppt_x"/>
                                          </p:val>
                                        </p:tav>
                                      </p:tavLst>
                                    </p:anim>
                                    <p:anim calcmode="lin" valueType="num">
                                      <p:cBhvr>
                                        <p:cTn id="4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751506"/>
          </a:xfrm>
        </p:spPr>
        <p:txBody>
          <a:bodyPr/>
          <a:lstStyle/>
          <a:p>
            <a:pPr algn="ctr"/>
            <a:r>
              <a:rPr lang="en-US" dirty="0" smtClean="0"/>
              <a:t>results</a:t>
            </a:r>
            <a:endParaRPr lang="en-US" dirty="0"/>
          </a:p>
        </p:txBody>
      </p:sp>
      <p:pic>
        <p:nvPicPr>
          <p:cNvPr id="5122" name="Picture 2"/>
          <p:cNvPicPr>
            <a:picLocks noGrp="1" noChangeAspect="1" noChangeArrowheads="1"/>
          </p:cNvPicPr>
          <p:nvPr>
            <p:ph idx="1"/>
          </p:nvPr>
        </p:nvPicPr>
        <p:blipFill>
          <a:blip r:embed="rId2" cstate="print"/>
          <a:srcRect/>
          <a:stretch>
            <a:fillRect/>
          </a:stretch>
        </p:blipFill>
        <p:spPr bwMode="auto">
          <a:xfrm>
            <a:off x="214282" y="1357298"/>
            <a:ext cx="7715304" cy="5214974"/>
          </a:xfrm>
          <a:prstGeom prst="rect">
            <a:avLst/>
          </a:prstGeom>
          <a:noFill/>
          <a:ln w="9525">
            <a:noFill/>
            <a:miter lim="800000"/>
            <a:headEnd/>
            <a:tailEnd/>
          </a:ln>
          <a:effectLst/>
        </p:spPr>
      </p:pic>
      <p:cxnSp>
        <p:nvCxnSpPr>
          <p:cNvPr id="6" name="Straight Connector 5"/>
          <p:cNvCxnSpPr/>
          <p:nvPr/>
        </p:nvCxnSpPr>
        <p:spPr>
          <a:xfrm>
            <a:off x="214282" y="3500438"/>
            <a:ext cx="3492000" cy="1588"/>
          </a:xfrm>
          <a:prstGeom prst="line">
            <a:avLst/>
          </a:prstGeom>
          <a:ln w="60325" cmpd="sng"/>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2107389" y="5036355"/>
            <a:ext cx="3071834" cy="1588"/>
          </a:xfrm>
          <a:prstGeom prst="line">
            <a:avLst/>
          </a:prstGeom>
          <a:ln w="63500" cmpd="sng"/>
        </p:spPr>
        <p:style>
          <a:lnRef idx="1">
            <a:schemeClr val="accent1"/>
          </a:lnRef>
          <a:fillRef idx="0">
            <a:schemeClr val="accent1"/>
          </a:fillRef>
          <a:effectRef idx="0">
            <a:schemeClr val="accent1"/>
          </a:effectRef>
          <a:fontRef idx="minor">
            <a:schemeClr val="tx1"/>
          </a:fontRef>
        </p:style>
      </p:cxnSp>
      <p:pic>
        <p:nvPicPr>
          <p:cNvPr id="7" name="Picture 4" descr="C:\Users\behdad\AppData\Local\Microsoft\Windows\Temporary Internet Files\Content.IE5\22BCTB3L\MC900240525[1].wmf"/>
          <p:cNvPicPr>
            <a:picLocks noChangeAspect="1" noChangeArrowheads="1"/>
          </p:cNvPicPr>
          <p:nvPr/>
        </p:nvPicPr>
        <p:blipFill>
          <a:blip r:embed="rId3" cstate="print"/>
          <a:srcRect/>
          <a:stretch>
            <a:fillRect/>
          </a:stretch>
        </p:blipFill>
        <p:spPr bwMode="auto">
          <a:xfrm>
            <a:off x="7810805" y="0"/>
            <a:ext cx="1333195" cy="1823314"/>
          </a:xfrm>
          <a:prstGeom prst="rect">
            <a:avLst/>
          </a:prstGeom>
          <a:noFill/>
        </p:spPr>
      </p:pic>
      <p:sp>
        <p:nvSpPr>
          <p:cNvPr id="3" name="Rectangle 2"/>
          <p:cNvSpPr/>
          <p:nvPr/>
        </p:nvSpPr>
        <p:spPr>
          <a:xfrm>
            <a:off x="7308304" y="3500438"/>
            <a:ext cx="576064" cy="3072628"/>
          </a:xfrm>
          <a:prstGeom prst="rect">
            <a:avLst/>
          </a:prstGeom>
          <a:no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894382"/>
          </a:xfrm>
        </p:spPr>
        <p:txBody>
          <a:bodyPr/>
          <a:lstStyle/>
          <a:p>
            <a:pPr algn="ctr"/>
            <a:r>
              <a:rPr lang="en-US" dirty="0" smtClean="0"/>
              <a:t>In conclusion</a:t>
            </a:r>
            <a:endParaRPr lang="en-US" dirty="0"/>
          </a:p>
        </p:txBody>
      </p:sp>
      <p:sp>
        <p:nvSpPr>
          <p:cNvPr id="3" name="Content Placeholder 2"/>
          <p:cNvSpPr>
            <a:spLocks noGrp="1"/>
          </p:cNvSpPr>
          <p:nvPr>
            <p:ph idx="1"/>
          </p:nvPr>
        </p:nvSpPr>
        <p:spPr>
          <a:xfrm>
            <a:off x="428596" y="1857364"/>
            <a:ext cx="7239000" cy="3429024"/>
          </a:xfrm>
        </p:spPr>
        <p:txBody>
          <a:bodyPr>
            <a:normAutofit/>
          </a:bodyPr>
          <a:lstStyle/>
          <a:p>
            <a:pPr>
              <a:buNone/>
            </a:pPr>
            <a:r>
              <a:rPr lang="en-US" dirty="0" smtClean="0"/>
              <a:t>Although the primary composite outcome in this trial was not significantly reduced with treatment, the results of our study provide further evidence that among women with GDM normal fasting glucose levels, treatment reduces rates of fetal overgrowth, cesarean delivery, and preeclampsia.</a:t>
            </a:r>
            <a:endParaRPr lang="en-US" dirty="0"/>
          </a:p>
        </p:txBody>
      </p:sp>
    </p:spTree>
  </p:cSld>
  <p:clrMapOvr>
    <a:masterClrMapping/>
  </p:clrMapOvr>
  <p:transition spd="med">
    <p:wheel/>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 consensus on:</a:t>
            </a:r>
            <a:endParaRPr lang="en-US" dirty="0"/>
          </a:p>
        </p:txBody>
      </p:sp>
      <p:sp>
        <p:nvSpPr>
          <p:cNvPr id="3" name="Content Placeholder 2"/>
          <p:cNvSpPr>
            <a:spLocks noGrp="1"/>
          </p:cNvSpPr>
          <p:nvPr>
            <p:ph idx="1"/>
          </p:nvPr>
        </p:nvSpPr>
        <p:spPr>
          <a:xfrm>
            <a:off x="357158" y="1928802"/>
            <a:ext cx="7786742" cy="4311649"/>
          </a:xfrm>
        </p:spPr>
        <p:txBody>
          <a:bodyPr/>
          <a:lstStyle/>
          <a:p>
            <a:r>
              <a:rPr lang="en-US" dirty="0" smtClean="0"/>
              <a:t>Optimal strategies for detection and diagnosis</a:t>
            </a:r>
          </a:p>
          <a:p>
            <a:pPr>
              <a:buNone/>
            </a:pPr>
            <a:endParaRPr lang="en-US" dirty="0" smtClean="0"/>
          </a:p>
          <a:p>
            <a:r>
              <a:rPr lang="en-US" dirty="0" smtClean="0"/>
              <a:t>Its clinical significance and benefit of treatment</a:t>
            </a:r>
          </a:p>
          <a:p>
            <a:pPr>
              <a:buNone/>
            </a:pPr>
            <a:endParaRPr lang="en-US" dirty="0" smtClean="0"/>
          </a:p>
          <a:p>
            <a:r>
              <a:rPr lang="en-US" dirty="0" smtClean="0"/>
              <a:t>Appropriate treatment goals and methods</a:t>
            </a:r>
            <a:endParaRPr lang="en-US" dirty="0"/>
          </a:p>
        </p:txBody>
      </p:sp>
    </p:spTree>
  </p:cSld>
  <p:clrMapOvr>
    <a:masterClrMapping/>
  </p:clrMapOvr>
  <p:transition spd="med">
    <p:split orient="vert" dir="in"/>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357166"/>
            <a:ext cx="7239000" cy="2214578"/>
          </a:xfrm>
        </p:spPr>
        <p:txBody>
          <a:bodyPr>
            <a:normAutofit/>
          </a:bodyPr>
          <a:lstStyle/>
          <a:p>
            <a:pPr algn="ctr"/>
            <a:r>
              <a:rPr lang="en-US" dirty="0" smtClean="0"/>
              <a:t>Screening </a:t>
            </a:r>
            <a:r>
              <a:rPr lang="en-US" sz="3600" i="1" dirty="0" smtClean="0">
                <a:latin typeface="Times New Roman" pitchFamily="18" charset="0"/>
                <a:cs typeface="Times New Roman" pitchFamily="18" charset="0"/>
              </a:rPr>
              <a:t>&amp;</a:t>
            </a:r>
            <a:r>
              <a:rPr lang="en-US" dirty="0" smtClean="0"/>
              <a:t> diagnosis of gestational diabetes</a:t>
            </a:r>
            <a:endParaRPr lang="en-US" dirty="0"/>
          </a:p>
        </p:txBody>
      </p:sp>
      <p:sp>
        <p:nvSpPr>
          <p:cNvPr id="3" name="Content Placeholder 2"/>
          <p:cNvSpPr>
            <a:spLocks noGrp="1"/>
          </p:cNvSpPr>
          <p:nvPr>
            <p:ph idx="1"/>
          </p:nvPr>
        </p:nvSpPr>
        <p:spPr>
          <a:xfrm>
            <a:off x="500034" y="2786058"/>
            <a:ext cx="7239000" cy="3488998"/>
          </a:xfrm>
        </p:spPr>
        <p:txBody>
          <a:bodyPr/>
          <a:lstStyle/>
          <a:p>
            <a:pPr algn="ctr">
              <a:buNone/>
            </a:pPr>
            <a:r>
              <a:rPr lang="en-US" sz="2800" dirty="0" err="1" smtClean="0"/>
              <a:t>Dr</a:t>
            </a:r>
            <a:r>
              <a:rPr lang="en-US" sz="2800" dirty="0" smtClean="0"/>
              <a:t> </a:t>
            </a:r>
            <a:r>
              <a:rPr lang="en-US" sz="2800" dirty="0" err="1" smtClean="0"/>
              <a:t>Fahimeh</a:t>
            </a:r>
            <a:r>
              <a:rPr lang="en-US" sz="2800" dirty="0" smtClean="0"/>
              <a:t> </a:t>
            </a:r>
            <a:r>
              <a:rPr lang="en-US" sz="2800" dirty="0" err="1" smtClean="0"/>
              <a:t>Ramezani</a:t>
            </a:r>
            <a:r>
              <a:rPr lang="en-US" sz="2800" dirty="0" smtClean="0"/>
              <a:t> </a:t>
            </a:r>
            <a:r>
              <a:rPr lang="en-US" sz="2800" dirty="0" err="1" smtClean="0"/>
              <a:t>Tehrani</a:t>
            </a:r>
            <a:endParaRPr lang="en-US" sz="2800" dirty="0" smtClean="0"/>
          </a:p>
          <a:p>
            <a:pPr algn="ctr">
              <a:buNone/>
            </a:pPr>
            <a:r>
              <a:rPr lang="en-US" sz="2800" dirty="0" err="1" smtClean="0"/>
              <a:t>Dr</a:t>
            </a:r>
            <a:r>
              <a:rPr lang="en-US" sz="2800" dirty="0" smtClean="0"/>
              <a:t> Samira </a:t>
            </a:r>
            <a:r>
              <a:rPr lang="en-US" sz="2800" dirty="0" err="1" smtClean="0"/>
              <a:t>Behboudi</a:t>
            </a:r>
            <a:endParaRPr lang="en-US" sz="2800" dirty="0" smtClean="0"/>
          </a:p>
          <a:p>
            <a:pPr algn="ctr">
              <a:buNone/>
            </a:pPr>
            <a:r>
              <a:rPr lang="en-US" sz="2800" dirty="0" smtClean="0"/>
              <a:t/>
            </a:r>
            <a:br>
              <a:rPr lang="en-US" sz="2800" dirty="0" smtClean="0"/>
            </a:br>
            <a:r>
              <a:rPr lang="en-US" sz="2400" dirty="0" smtClean="0"/>
              <a:t>Reproductive Endocrinology Research Center</a:t>
            </a:r>
          </a:p>
          <a:p>
            <a:pPr algn="ctr">
              <a:buNone/>
            </a:pPr>
            <a:endParaRPr lang="en-US" sz="2400" dirty="0" smtClean="0"/>
          </a:p>
          <a:p>
            <a:pPr algn="ctr">
              <a:buNone/>
            </a:pPr>
            <a:r>
              <a:rPr lang="en-US" sz="1800" dirty="0" smtClean="0"/>
              <a:t>Research Institute of Endocrine Sciences</a:t>
            </a:r>
          </a:p>
          <a:p>
            <a:pPr algn="ctr">
              <a:buNone/>
            </a:pPr>
            <a:r>
              <a:rPr lang="en-US" sz="1800" dirty="0" err="1" smtClean="0"/>
              <a:t>Shahid</a:t>
            </a:r>
            <a:r>
              <a:rPr lang="en-US" sz="1800" dirty="0" smtClean="0"/>
              <a:t> </a:t>
            </a:r>
            <a:r>
              <a:rPr lang="en-US" sz="1800" dirty="0" err="1" smtClean="0"/>
              <a:t>Beheshti</a:t>
            </a:r>
            <a:r>
              <a:rPr lang="en-US" sz="1800" dirty="0" smtClean="0"/>
              <a:t> University of Medical Sciences</a:t>
            </a:r>
            <a:endParaRPr lang="en-US" sz="2000" dirty="0"/>
          </a:p>
        </p:txBody>
      </p:sp>
    </p:spTree>
  </p:cSld>
  <p:clrMapOvr>
    <a:masterClrMapping/>
  </p:clrMapOvr>
  <p:transition spd="med">
    <p:randomBa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2" cstate="print"/>
          <a:srcRect/>
          <a:stretch>
            <a:fillRect/>
          </a:stretch>
        </p:blipFill>
        <p:spPr bwMode="auto">
          <a:xfrm>
            <a:off x="0" y="116633"/>
            <a:ext cx="9144000" cy="6374656"/>
          </a:xfrm>
          <a:prstGeom prst="rect">
            <a:avLst/>
          </a:prstGeom>
          <a:noFill/>
          <a:ln w="9525">
            <a:noFill/>
            <a:miter lim="800000"/>
            <a:headEnd/>
            <a:tailEnd/>
          </a:ln>
        </p:spPr>
      </p:pic>
    </p:spTree>
  </p:cSld>
  <p:clrMapOvr>
    <a:masterClrMapping/>
  </p:clrMapOvr>
  <p:transition spd="med">
    <p:strips dir="l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2" name="Picture 2"/>
          <p:cNvPicPr>
            <a:picLocks noChangeAspect="1" noChangeArrowheads="1"/>
          </p:cNvPicPr>
          <p:nvPr/>
        </p:nvPicPr>
        <p:blipFill>
          <a:blip r:embed="rId2" cstate="print"/>
          <a:srcRect/>
          <a:stretch>
            <a:fillRect/>
          </a:stretch>
        </p:blipFill>
        <p:spPr bwMode="auto">
          <a:xfrm>
            <a:off x="0" y="0"/>
            <a:ext cx="10239375" cy="6953250"/>
          </a:xfrm>
          <a:prstGeom prst="rect">
            <a:avLst/>
          </a:prstGeom>
          <a:noFill/>
          <a:ln w="9525">
            <a:noFill/>
            <a:miter lim="800000"/>
            <a:headEnd/>
            <a:tailEnd/>
          </a:ln>
        </p:spPr>
      </p:pic>
    </p:spTree>
  </p:cSld>
  <p:clrMapOvr>
    <a:masterClrMapping/>
  </p:clrMapOvr>
  <p:transition spd="med">
    <p:strips/>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146" name="Picture 2"/>
          <p:cNvPicPr>
            <a:picLocks noChangeAspect="1" noChangeArrowheads="1"/>
          </p:cNvPicPr>
          <p:nvPr/>
        </p:nvPicPr>
        <p:blipFill>
          <a:blip r:embed="rId2" cstate="print"/>
          <a:srcRect/>
          <a:stretch>
            <a:fillRect/>
          </a:stretch>
        </p:blipFill>
        <p:spPr bwMode="auto">
          <a:xfrm>
            <a:off x="0" y="0"/>
            <a:ext cx="10182225" cy="7105650"/>
          </a:xfrm>
          <a:prstGeom prst="rect">
            <a:avLst/>
          </a:prstGeom>
          <a:noFill/>
          <a:ln w="9525">
            <a:noFill/>
            <a:miter lim="800000"/>
            <a:headEnd/>
            <a:tailEnd/>
          </a:ln>
        </p:spPr>
      </p:pic>
    </p:spTree>
  </p:cSld>
  <p:clrMapOvr>
    <a:masterClrMapping/>
  </p:clrMapOvr>
  <p:transition spd="med">
    <p:strips dir="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28596" y="3429000"/>
            <a:ext cx="7239000" cy="2071702"/>
          </a:xfrm>
        </p:spPr>
        <p:txBody>
          <a:bodyPr>
            <a:normAutofit/>
          </a:bodyPr>
          <a:lstStyle/>
          <a:p>
            <a:pPr algn="ctr">
              <a:buNone/>
            </a:pPr>
            <a:r>
              <a:rPr lang="en-US" dirty="0" smtClean="0"/>
              <a:t>The study was  planned to clarify the risks of adverse outcomes associated with various degrees of maternal glucose intolerance less severe than that in overt diabetes mellitus</a:t>
            </a:r>
          </a:p>
        </p:txBody>
      </p:sp>
      <p:pic>
        <p:nvPicPr>
          <p:cNvPr id="4" name="Picture 2"/>
          <p:cNvPicPr>
            <a:picLocks noGrp="1" noChangeAspect="1" noChangeArrowheads="1"/>
          </p:cNvPicPr>
          <p:nvPr>
            <p:ph idx="1"/>
          </p:nvPr>
        </p:nvPicPr>
        <p:blipFill>
          <a:blip r:embed="rId2" cstate="print"/>
          <a:srcRect/>
          <a:stretch>
            <a:fillRect/>
          </a:stretch>
        </p:blipFill>
        <p:spPr>
          <a:xfrm>
            <a:off x="0" y="0"/>
            <a:ext cx="7929586" cy="3357562"/>
          </a:xfrm>
        </p:spPr>
      </p:pic>
    </p:spTree>
  </p:cSld>
  <p:clrMapOvr>
    <a:masterClrMapping/>
  </p:clrMapOvr>
  <p:transition spd="med">
    <p:circl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Study procedure</a:t>
            </a:r>
            <a:endParaRPr lang="en-US" dirty="0"/>
          </a:p>
        </p:txBody>
      </p:sp>
      <p:sp>
        <p:nvSpPr>
          <p:cNvPr id="3" name="Content Placeholder 2"/>
          <p:cNvSpPr>
            <a:spLocks noGrp="1"/>
          </p:cNvSpPr>
          <p:nvPr>
            <p:ph idx="1"/>
          </p:nvPr>
        </p:nvSpPr>
        <p:spPr/>
        <p:txBody>
          <a:bodyPr>
            <a:normAutofit fontScale="92500"/>
          </a:bodyPr>
          <a:lstStyle/>
          <a:p>
            <a:r>
              <a:rPr lang="en-US" dirty="0" smtClean="0"/>
              <a:t>25,505 pregnant women at 15 centers in nine countries underwent 75-g OGTT at 24 to 32 w of gestation</a:t>
            </a:r>
          </a:p>
          <a:p>
            <a:r>
              <a:rPr lang="en-US" dirty="0" smtClean="0"/>
              <a:t>Primary outcomes were birth weight above the 90th percentile for gestational age, primary cesarean delivery, clinically diagnosed neonatal hypoglycemia and cord-blood serum C-peptide level above the 90th percentile</a:t>
            </a:r>
          </a:p>
          <a:p>
            <a:r>
              <a:rPr lang="en-US" dirty="0" smtClean="0"/>
              <a:t>Secondary outcomes were delivery before 37 weeks of gestation, shoulder dystocia or birth injury, need for intensive neonatal care, </a:t>
            </a:r>
            <a:r>
              <a:rPr lang="en-US" dirty="0" err="1" smtClean="0"/>
              <a:t>hyperbilirubinemia</a:t>
            </a:r>
            <a:r>
              <a:rPr lang="en-US" dirty="0" smtClean="0"/>
              <a:t>, and preeclampsia </a:t>
            </a:r>
          </a:p>
          <a:p>
            <a:endParaRPr lang="en-US" dirty="0"/>
          </a:p>
        </p:txBody>
      </p:sp>
    </p:spTree>
  </p:cSld>
  <p:clrMapOvr>
    <a:masterClrMapping/>
  </p:clrMapOvr>
  <p:transition spd="med">
    <p:plus/>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28625" y="1"/>
            <a:ext cx="7715275" cy="714356"/>
          </a:xfrm>
        </p:spPr>
        <p:txBody>
          <a:bodyPr>
            <a:normAutofit/>
          </a:bodyPr>
          <a:lstStyle/>
          <a:p>
            <a:pPr algn="ctr" eaLnBrk="1" hangingPunct="1"/>
            <a:r>
              <a:rPr lang="en-US" sz="2000" b="1" dirty="0" smtClean="0"/>
              <a:t>Frequency of Primary Outcomes across the Glucose Categories</a:t>
            </a:r>
          </a:p>
        </p:txBody>
      </p:sp>
      <p:pic>
        <p:nvPicPr>
          <p:cNvPr id="13315" name="Picture 4"/>
          <p:cNvPicPr>
            <a:picLocks noGrp="1" noChangeAspect="1" noChangeArrowheads="1"/>
          </p:cNvPicPr>
          <p:nvPr>
            <p:ph idx="1"/>
          </p:nvPr>
        </p:nvPicPr>
        <p:blipFill>
          <a:blip r:embed="rId2" cstate="print"/>
          <a:srcRect/>
          <a:stretch>
            <a:fillRect/>
          </a:stretch>
        </p:blipFill>
        <p:spPr>
          <a:xfrm>
            <a:off x="714375" y="928670"/>
            <a:ext cx="7297738" cy="5292743"/>
          </a:xfrm>
          <a:noFill/>
        </p:spPr>
      </p:pic>
      <p:sp>
        <p:nvSpPr>
          <p:cNvPr id="5" name="Rectangle 4"/>
          <p:cNvSpPr/>
          <p:nvPr/>
        </p:nvSpPr>
        <p:spPr>
          <a:xfrm>
            <a:off x="214313" y="6215063"/>
            <a:ext cx="7929587" cy="4286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solidFill>
                  <a:schemeClr val="tx1">
                    <a:lumMod val="65000"/>
                  </a:schemeClr>
                </a:solidFill>
              </a:rPr>
              <a:t>Hyperglycemia and Adverse Pregnancy Outcomes NEJM 2008</a:t>
            </a:r>
          </a:p>
        </p:txBody>
      </p:sp>
    </p:spTree>
  </p:cSld>
  <p:clrMapOvr>
    <a:masterClrMapping/>
  </p:clrMapOvr>
  <p:transition spd="med">
    <p:push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214313" y="274638"/>
            <a:ext cx="8715375" cy="1143000"/>
          </a:xfrm>
        </p:spPr>
        <p:txBody>
          <a:bodyPr/>
          <a:lstStyle/>
          <a:p>
            <a:pPr algn="l"/>
            <a:r>
              <a:rPr lang="en-US" sz="2400" b="1" smtClean="0"/>
              <a:t>Adjusted Odds Ratios for Associations between Maternal Glycemia as a Continuous Variable and Primary and Secondary Perinatal Outcomes.*</a:t>
            </a:r>
          </a:p>
        </p:txBody>
      </p:sp>
      <p:pic>
        <p:nvPicPr>
          <p:cNvPr id="15363" name="Picture 2"/>
          <p:cNvPicPr>
            <a:picLocks noGrp="1" noChangeAspect="1" noChangeArrowheads="1"/>
          </p:cNvPicPr>
          <p:nvPr>
            <p:ph idx="1"/>
          </p:nvPr>
        </p:nvPicPr>
        <p:blipFill>
          <a:blip r:embed="rId2" cstate="print"/>
          <a:srcRect/>
          <a:stretch>
            <a:fillRect/>
          </a:stretch>
        </p:blipFill>
        <p:spPr>
          <a:xfrm>
            <a:off x="214313" y="1714500"/>
            <a:ext cx="7858149" cy="4857750"/>
          </a:xfrm>
          <a:noFill/>
        </p:spPr>
      </p:pic>
      <p:cxnSp>
        <p:nvCxnSpPr>
          <p:cNvPr id="7" name="Straight Connector 6"/>
          <p:cNvCxnSpPr/>
          <p:nvPr/>
        </p:nvCxnSpPr>
        <p:spPr>
          <a:xfrm>
            <a:off x="4071934" y="3286124"/>
            <a:ext cx="1071570" cy="1588"/>
          </a:xfrm>
          <a:prstGeom prst="line">
            <a:avLst/>
          </a:prstGeom>
          <a:ln w="34925" cmpd="sng"/>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357818" y="3286124"/>
            <a:ext cx="1071570" cy="1588"/>
          </a:xfrm>
          <a:prstGeom prst="line">
            <a:avLst/>
          </a:prstGeom>
          <a:ln w="34925" cmpd="sng"/>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643702" y="3286124"/>
            <a:ext cx="1071570" cy="1588"/>
          </a:xfrm>
          <a:prstGeom prst="line">
            <a:avLst/>
          </a:prstGeom>
          <a:ln w="34925" cmpd="sng"/>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071934" y="3643314"/>
            <a:ext cx="1071570" cy="1588"/>
          </a:xfrm>
          <a:prstGeom prst="line">
            <a:avLst/>
          </a:prstGeom>
          <a:ln w="34925" cmpd="sng"/>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429256" y="3643314"/>
            <a:ext cx="1071570" cy="1588"/>
          </a:xfrm>
          <a:prstGeom prst="line">
            <a:avLst/>
          </a:prstGeom>
          <a:ln w="34925" cmpd="sng"/>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643702" y="3643314"/>
            <a:ext cx="1071570" cy="1588"/>
          </a:xfrm>
          <a:prstGeom prst="line">
            <a:avLst/>
          </a:prstGeom>
          <a:ln w="34925" cmpd="sng"/>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071934" y="4286256"/>
            <a:ext cx="1071570" cy="1588"/>
          </a:xfrm>
          <a:prstGeom prst="line">
            <a:avLst/>
          </a:prstGeom>
          <a:ln w="34925" cmpd="sng"/>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429256" y="4286256"/>
            <a:ext cx="1071570" cy="1588"/>
          </a:xfrm>
          <a:prstGeom prst="line">
            <a:avLst/>
          </a:prstGeom>
          <a:ln w="34925" cmpd="sng"/>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715140" y="4286256"/>
            <a:ext cx="1071570" cy="1588"/>
          </a:xfrm>
          <a:prstGeom prst="line">
            <a:avLst/>
          </a:prstGeom>
          <a:ln w="34925" cmpd="sng"/>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071934" y="5286388"/>
            <a:ext cx="1071570" cy="1588"/>
          </a:xfrm>
          <a:prstGeom prst="line">
            <a:avLst/>
          </a:prstGeom>
          <a:ln w="34925" cmpd="sng"/>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429256" y="5286388"/>
            <a:ext cx="1071570" cy="1588"/>
          </a:xfrm>
          <a:prstGeom prst="line">
            <a:avLst/>
          </a:prstGeom>
          <a:ln w="34925" cmpd="sng"/>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643702" y="5286388"/>
            <a:ext cx="1071570" cy="1588"/>
          </a:xfrm>
          <a:prstGeom prst="line">
            <a:avLst/>
          </a:prstGeom>
          <a:ln w="34925" cmpd="sng"/>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071934" y="6357958"/>
            <a:ext cx="1071570" cy="1588"/>
          </a:xfrm>
          <a:prstGeom prst="line">
            <a:avLst/>
          </a:prstGeom>
          <a:ln w="34925" cmpd="sng"/>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429256" y="6357958"/>
            <a:ext cx="1071570" cy="1588"/>
          </a:xfrm>
          <a:prstGeom prst="line">
            <a:avLst/>
          </a:prstGeom>
          <a:ln w="34925" cmpd="sng"/>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6715140" y="6357958"/>
            <a:ext cx="1071570" cy="1588"/>
          </a:xfrm>
          <a:prstGeom prst="line">
            <a:avLst/>
          </a:prstGeom>
          <a:ln w="34925" cmpd="sng"/>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randomBar dir="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680068"/>
          </a:xfrm>
        </p:spPr>
        <p:txBody>
          <a:bodyPr/>
          <a:lstStyle/>
          <a:p>
            <a:pPr algn="ctr"/>
            <a:r>
              <a:rPr lang="en-US" dirty="0" smtClean="0"/>
              <a:t>conclusion</a:t>
            </a:r>
            <a:endParaRPr lang="en-US" dirty="0"/>
          </a:p>
        </p:txBody>
      </p:sp>
      <p:sp>
        <p:nvSpPr>
          <p:cNvPr id="3" name="Content Placeholder 2"/>
          <p:cNvSpPr>
            <a:spLocks noGrp="1"/>
          </p:cNvSpPr>
          <p:nvPr>
            <p:ph idx="1"/>
          </p:nvPr>
        </p:nvSpPr>
        <p:spPr>
          <a:xfrm>
            <a:off x="500034" y="1000108"/>
            <a:ext cx="7239000" cy="5312752"/>
          </a:xfrm>
        </p:spPr>
        <p:txBody>
          <a:bodyPr>
            <a:normAutofit fontScale="92500" lnSpcReduction="10000"/>
          </a:bodyPr>
          <a:lstStyle/>
          <a:p>
            <a:r>
              <a:rPr lang="en-US" dirty="0" smtClean="0"/>
              <a:t>These results support that increasing glucose concentration less severe than diabetes is associated with fetal overgrowth, specifically adiposity.</a:t>
            </a:r>
          </a:p>
          <a:p>
            <a:r>
              <a:rPr lang="en-US" dirty="0" smtClean="0"/>
              <a:t> A strong and continuous association between neonatal fat content and maternal </a:t>
            </a:r>
            <a:r>
              <a:rPr lang="en-US" dirty="0" err="1" smtClean="0"/>
              <a:t>glycemia</a:t>
            </a:r>
            <a:r>
              <a:rPr lang="en-US" dirty="0" smtClean="0"/>
              <a:t> and with fetal insulin levels as measured by cord C-peptide concentrations. </a:t>
            </a:r>
          </a:p>
          <a:p>
            <a:r>
              <a:rPr lang="en-US" dirty="0" smtClean="0"/>
              <a:t>Relationships persisted even when potential confounding variables such as field center, BMI, height, gestational age, smoking status, and alcohol use were taken into account</a:t>
            </a:r>
          </a:p>
          <a:p>
            <a:r>
              <a:rPr lang="en-US" dirty="0" smtClean="0"/>
              <a:t>The results of HAPO study need to be translated to a practical guide line</a:t>
            </a:r>
            <a:endParaRPr lang="en-US" dirty="0"/>
          </a:p>
        </p:txBody>
      </p:sp>
    </p:spTree>
  </p:cSld>
  <p:clrMapOvr>
    <a:masterClrMapping/>
  </p:clrMapOvr>
  <p:transition spd="med">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Screening for </a:t>
            </a:r>
            <a:r>
              <a:rPr lang="en-US" dirty="0" err="1" smtClean="0"/>
              <a:t>gdm</a:t>
            </a:r>
            <a:endParaRPr lang="en-US" dirty="0"/>
          </a:p>
        </p:txBody>
      </p:sp>
      <p:sp>
        <p:nvSpPr>
          <p:cNvPr id="3" name="Content Placeholder 2"/>
          <p:cNvSpPr>
            <a:spLocks noGrp="1"/>
          </p:cNvSpPr>
          <p:nvPr>
            <p:ph idx="1"/>
          </p:nvPr>
        </p:nvSpPr>
        <p:spPr>
          <a:xfrm>
            <a:off x="457200" y="1609416"/>
            <a:ext cx="7239000" cy="4319914"/>
          </a:xfrm>
        </p:spPr>
        <p:txBody>
          <a:bodyPr/>
          <a:lstStyle/>
          <a:p>
            <a:r>
              <a:rPr lang="en-US" dirty="0" smtClean="0"/>
              <a:t>For whom?</a:t>
            </a:r>
          </a:p>
          <a:p>
            <a:pPr>
              <a:buNone/>
            </a:pPr>
            <a:endParaRPr lang="en-US" dirty="0" smtClean="0"/>
          </a:p>
          <a:p>
            <a:r>
              <a:rPr lang="en-US" dirty="0" smtClean="0"/>
              <a:t>What is the optimal timing?</a:t>
            </a:r>
          </a:p>
          <a:p>
            <a:pPr>
              <a:buNone/>
            </a:pPr>
            <a:endParaRPr lang="en-US" dirty="0" smtClean="0"/>
          </a:p>
          <a:p>
            <a:r>
              <a:rPr lang="en-US" dirty="0" smtClean="0"/>
              <a:t>What is the optimal modalities?</a:t>
            </a:r>
          </a:p>
          <a:p>
            <a:pPr>
              <a:buNone/>
            </a:pPr>
            <a:endParaRPr lang="en-US" dirty="0" smtClean="0"/>
          </a:p>
          <a:p>
            <a:r>
              <a:rPr lang="en-US" dirty="0" smtClean="0"/>
              <a:t>What are the optimal thresholds?</a:t>
            </a:r>
          </a:p>
          <a:p>
            <a:endParaRPr lang="en-US" dirty="0"/>
          </a:p>
        </p:txBody>
      </p:sp>
    </p:spTree>
  </p:cSld>
  <p:clrMapOvr>
    <a:masterClrMapping/>
  </p:clrMapOvr>
  <p:transition spd="med">
    <p:cover dir="l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endParaRPr lang="en-US"/>
          </a:p>
        </p:txBody>
      </p:sp>
      <p:pic>
        <p:nvPicPr>
          <p:cNvPr id="44034" name="Picture 2"/>
          <p:cNvPicPr>
            <a:picLocks noGrp="1" noChangeAspect="1" noChangeArrowheads="1"/>
          </p:cNvPicPr>
          <p:nvPr>
            <p:ph idx="1"/>
          </p:nvPr>
        </p:nvPicPr>
        <p:blipFill>
          <a:blip r:embed="rId3" cstate="print"/>
          <a:stretch>
            <a:fillRect/>
          </a:stretch>
        </p:blipFill>
        <p:spPr bwMode="auto">
          <a:xfrm>
            <a:off x="107504" y="929476"/>
            <a:ext cx="8064896" cy="4083700"/>
          </a:xfrm>
          <a:prstGeom prst="rect">
            <a:avLst/>
          </a:prstGeom>
          <a:noFill/>
          <a:ln w="9525">
            <a:noFill/>
            <a:miter lim="800000"/>
            <a:headEnd/>
            <a:tailEnd/>
          </a:ln>
          <a:effectLst/>
        </p:spPr>
      </p:pic>
      <p:cxnSp>
        <p:nvCxnSpPr>
          <p:cNvPr id="6" name="Straight Connector 5"/>
          <p:cNvCxnSpPr/>
          <p:nvPr/>
        </p:nvCxnSpPr>
        <p:spPr>
          <a:xfrm rot="5400000">
            <a:off x="-428648" y="928682"/>
            <a:ext cx="1857364" cy="1588"/>
          </a:xfrm>
          <a:prstGeom prst="line">
            <a:avLst/>
          </a:prstGeom>
          <a:ln w="63500" cmpd="sng"/>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00034" y="1857364"/>
            <a:ext cx="6572296" cy="1588"/>
          </a:xfrm>
          <a:prstGeom prst="line">
            <a:avLst/>
          </a:prstGeom>
          <a:ln w="63500" cmpd="sng"/>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flipH="1" flipV="1">
            <a:off x="6143648" y="928682"/>
            <a:ext cx="1857364" cy="1588"/>
          </a:xfrm>
          <a:prstGeom prst="line">
            <a:avLst/>
          </a:prstGeom>
          <a:ln w="63500" cmpd="sng"/>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cover dir="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agenda</a:t>
            </a:r>
            <a:endParaRPr lang="en-US" dirty="0"/>
          </a:p>
        </p:txBody>
      </p:sp>
      <p:sp>
        <p:nvSpPr>
          <p:cNvPr id="3" name="Content Placeholder 2"/>
          <p:cNvSpPr>
            <a:spLocks noGrp="1"/>
          </p:cNvSpPr>
          <p:nvPr>
            <p:ph idx="1"/>
          </p:nvPr>
        </p:nvSpPr>
        <p:spPr>
          <a:xfrm>
            <a:off x="457200" y="1609416"/>
            <a:ext cx="7239000" cy="4462790"/>
          </a:xfrm>
        </p:spPr>
        <p:txBody>
          <a:bodyPr/>
          <a:lstStyle/>
          <a:p>
            <a:pPr>
              <a:buNone/>
            </a:pPr>
            <a:endParaRPr lang="en-US" dirty="0" smtClean="0"/>
          </a:p>
          <a:p>
            <a:r>
              <a:rPr lang="en-US" dirty="0" smtClean="0"/>
              <a:t>What is the optimal strategies for detection and diagnosis of GDM?</a:t>
            </a:r>
          </a:p>
          <a:p>
            <a:r>
              <a:rPr lang="en-US" dirty="0" smtClean="0"/>
              <a:t>Universal screening vs. high risk group screening</a:t>
            </a:r>
          </a:p>
          <a:p>
            <a:r>
              <a:rPr lang="en-US" dirty="0" smtClean="0"/>
              <a:t>Does screening for GDM affect infant or maternal morbidity or mortality?</a:t>
            </a:r>
          </a:p>
          <a:p>
            <a:r>
              <a:rPr lang="en-US" dirty="0" smtClean="0"/>
              <a:t>Controversies issues</a:t>
            </a:r>
          </a:p>
          <a:p>
            <a:pPr>
              <a:buNone/>
            </a:pPr>
            <a:endParaRPr lang="en-US" dirty="0" smtClean="0"/>
          </a:p>
          <a:p>
            <a:endParaRPr lang="en-US" dirty="0"/>
          </a:p>
        </p:txBody>
      </p:sp>
    </p:spTree>
  </p:cSld>
  <p:clrMapOvr>
    <a:masterClrMapping/>
  </p:clrMapOvr>
  <p:transition spd="med">
    <p:checker dir="ver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14480" y="0"/>
            <a:ext cx="4896544" cy="1143000"/>
          </a:xfrm>
        </p:spPr>
        <p:txBody>
          <a:bodyPr>
            <a:normAutofit fontScale="90000"/>
          </a:bodyPr>
          <a:lstStyle/>
          <a:p>
            <a:pPr algn="ctr"/>
            <a:r>
              <a:rPr lang="en-US" dirty="0" smtClean="0"/>
              <a:t>Definition</a:t>
            </a:r>
            <a:br>
              <a:rPr lang="en-US" dirty="0" smtClean="0"/>
            </a:br>
            <a:endParaRPr lang="en-US" dirty="0"/>
          </a:p>
        </p:txBody>
      </p:sp>
      <p:sp>
        <p:nvSpPr>
          <p:cNvPr id="5" name="Text Placeholder 4"/>
          <p:cNvSpPr>
            <a:spLocks noGrp="1"/>
          </p:cNvSpPr>
          <p:nvPr>
            <p:ph type="body" idx="1"/>
          </p:nvPr>
        </p:nvSpPr>
        <p:spPr>
          <a:xfrm>
            <a:off x="539552" y="1052736"/>
            <a:ext cx="2890664" cy="639762"/>
          </a:xfrm>
        </p:spPr>
        <p:txBody>
          <a:bodyPr/>
          <a:lstStyle/>
          <a:p>
            <a:r>
              <a:rPr lang="en-US" dirty="0" smtClean="0"/>
              <a:t>Previous definition</a:t>
            </a:r>
            <a:endParaRPr lang="en-US" dirty="0"/>
          </a:p>
        </p:txBody>
      </p:sp>
      <p:sp>
        <p:nvSpPr>
          <p:cNvPr id="6" name="Content Placeholder 5"/>
          <p:cNvSpPr>
            <a:spLocks noGrp="1"/>
          </p:cNvSpPr>
          <p:nvPr>
            <p:ph sz="half" idx="2"/>
          </p:nvPr>
        </p:nvSpPr>
        <p:spPr>
          <a:xfrm>
            <a:off x="457200" y="2174875"/>
            <a:ext cx="3322712" cy="3702397"/>
          </a:xfrm>
        </p:spPr>
        <p:txBody>
          <a:bodyPr/>
          <a:lstStyle/>
          <a:p>
            <a:pPr marL="0">
              <a:buNone/>
            </a:pPr>
            <a:r>
              <a:rPr lang="en-US" dirty="0" smtClean="0"/>
              <a:t>Gestational diabetes has been </a:t>
            </a:r>
            <a:r>
              <a:rPr lang="en-US" dirty="0"/>
              <a:t>used to define women with </a:t>
            </a:r>
            <a:r>
              <a:rPr lang="en-US" dirty="0" smtClean="0"/>
              <a:t>onset </a:t>
            </a:r>
            <a:r>
              <a:rPr lang="en-US" dirty="0"/>
              <a:t>or first recognition of abnormal glucose tolerance during pregnancy</a:t>
            </a:r>
          </a:p>
        </p:txBody>
      </p:sp>
      <p:sp>
        <p:nvSpPr>
          <p:cNvPr id="7" name="Text Placeholder 6"/>
          <p:cNvSpPr>
            <a:spLocks noGrp="1"/>
          </p:cNvSpPr>
          <p:nvPr>
            <p:ph type="body" sz="quarter" idx="3"/>
          </p:nvPr>
        </p:nvSpPr>
        <p:spPr>
          <a:xfrm>
            <a:off x="4786314" y="928670"/>
            <a:ext cx="2664296" cy="639762"/>
          </a:xfrm>
        </p:spPr>
        <p:txBody>
          <a:bodyPr/>
          <a:lstStyle/>
          <a:p>
            <a:pPr algn="ctr"/>
            <a:r>
              <a:rPr lang="en-US" dirty="0" smtClean="0"/>
              <a:t>But </a:t>
            </a:r>
            <a:endParaRPr lang="en-US" dirty="0"/>
          </a:p>
        </p:txBody>
      </p:sp>
      <p:sp>
        <p:nvSpPr>
          <p:cNvPr id="8" name="Content Placeholder 7"/>
          <p:cNvSpPr>
            <a:spLocks noGrp="1"/>
          </p:cNvSpPr>
          <p:nvPr>
            <p:ph sz="quarter" idx="4"/>
          </p:nvPr>
        </p:nvSpPr>
        <p:spPr>
          <a:xfrm>
            <a:off x="4357686" y="1643050"/>
            <a:ext cx="3786214" cy="4248472"/>
          </a:xfrm>
        </p:spPr>
        <p:txBody>
          <a:bodyPr>
            <a:normAutofit fontScale="70000" lnSpcReduction="20000"/>
          </a:bodyPr>
          <a:lstStyle/>
          <a:p>
            <a:pPr algn="just"/>
            <a:r>
              <a:rPr lang="en-US" dirty="0" smtClean="0"/>
              <a:t>Increasing </a:t>
            </a:r>
            <a:r>
              <a:rPr lang="en-US" dirty="0"/>
              <a:t>prevalence of obesity and lack of routine glucose screening/testing in this age </a:t>
            </a:r>
            <a:r>
              <a:rPr lang="en-US" dirty="0" smtClean="0"/>
              <a:t>group</a:t>
            </a:r>
          </a:p>
          <a:p>
            <a:pPr algn="just">
              <a:buNone/>
            </a:pPr>
            <a:endParaRPr lang="en-US" dirty="0" smtClean="0"/>
          </a:p>
          <a:p>
            <a:pPr algn="just"/>
            <a:r>
              <a:rPr lang="en-US" dirty="0" smtClean="0"/>
              <a:t>About 10 </a:t>
            </a:r>
            <a:r>
              <a:rPr lang="en-US" dirty="0"/>
              <a:t>percent of women </a:t>
            </a:r>
            <a:r>
              <a:rPr lang="en-US" dirty="0" smtClean="0"/>
              <a:t>classified </a:t>
            </a:r>
            <a:r>
              <a:rPr lang="en-US" dirty="0"/>
              <a:t>as having gestational diabetes have circulating islet-cell antibodies; these women may have a "latent" form of </a:t>
            </a:r>
            <a:r>
              <a:rPr lang="en-US" dirty="0" smtClean="0"/>
              <a:t>diabetes </a:t>
            </a:r>
          </a:p>
          <a:p>
            <a:pPr algn="just">
              <a:buNone/>
            </a:pPr>
            <a:endParaRPr lang="en-US" dirty="0" smtClean="0"/>
          </a:p>
          <a:p>
            <a:pPr algn="just"/>
            <a:r>
              <a:rPr lang="en-US" dirty="0"/>
              <a:t>Gestational diabetes in lean pregnant </a:t>
            </a:r>
            <a:r>
              <a:rPr lang="en-US" dirty="0" smtClean="0"/>
              <a:t>women, </a:t>
            </a:r>
            <a:r>
              <a:rPr lang="en-US" dirty="0"/>
              <a:t>need for insulin treatment of gestational diabetes, diabetic ketoacidosis during pregnancy, and postpartum hyperglycemia suggest preexisting unrecognized </a:t>
            </a:r>
            <a:r>
              <a:rPr lang="en-US" dirty="0" smtClean="0"/>
              <a:t>diabetes</a:t>
            </a:r>
            <a:endParaRPr lang="en-US" dirty="0"/>
          </a:p>
        </p:txBody>
      </p:sp>
      <p:sp>
        <p:nvSpPr>
          <p:cNvPr id="11" name="Curved Right Arrow 10"/>
          <p:cNvSpPr/>
          <p:nvPr/>
        </p:nvSpPr>
        <p:spPr>
          <a:xfrm>
            <a:off x="3071802" y="3071810"/>
            <a:ext cx="1224136" cy="1296144"/>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5058" name="Picture 2" descr="C:\Users\behdad\AppData\Local\Microsoft\Windows\Temporary Internet Files\Content.IE5\61WFLOLR\MC900048360[1].wmf"/>
          <p:cNvPicPr>
            <a:picLocks noChangeAspect="1" noChangeArrowheads="1"/>
          </p:cNvPicPr>
          <p:nvPr/>
        </p:nvPicPr>
        <p:blipFill>
          <a:blip r:embed="rId2" cstate="print"/>
          <a:srcRect/>
          <a:stretch>
            <a:fillRect/>
          </a:stretch>
        </p:blipFill>
        <p:spPr bwMode="auto">
          <a:xfrm>
            <a:off x="3643306" y="785794"/>
            <a:ext cx="981151" cy="1827886"/>
          </a:xfrm>
          <a:prstGeom prst="rect">
            <a:avLst/>
          </a:prstGeom>
          <a:noFill/>
        </p:spPr>
      </p:pic>
    </p:spTree>
    <p:extLst>
      <p:ext uri="{BB962C8B-B14F-4D97-AF65-F5344CB8AC3E}">
        <p14:creationId xmlns:p14="http://schemas.microsoft.com/office/powerpoint/2010/main" val="1354601207"/>
      </p:ext>
    </p:extLst>
  </p:cSld>
  <p:clrMapOvr>
    <a:masterClrMapping/>
  </p:clrMapOvr>
  <p:transition spd="med">
    <p:cover dir="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142852"/>
            <a:ext cx="7239000" cy="1285884"/>
          </a:xfrm>
        </p:spPr>
        <p:txBody>
          <a:bodyPr>
            <a:normAutofit/>
          </a:bodyPr>
          <a:lstStyle/>
          <a:p>
            <a:pPr algn="ctr" eaLnBrk="1" hangingPunct="1"/>
            <a:r>
              <a:rPr lang="en-US" dirty="0" smtClean="0"/>
              <a:t>Who should be screened? When?</a:t>
            </a:r>
          </a:p>
        </p:txBody>
      </p:sp>
      <p:sp>
        <p:nvSpPr>
          <p:cNvPr id="5123" name="Content Placeholder 2"/>
          <p:cNvSpPr>
            <a:spLocks noGrp="1"/>
          </p:cNvSpPr>
          <p:nvPr>
            <p:ph idx="1"/>
          </p:nvPr>
        </p:nvSpPr>
        <p:spPr>
          <a:xfrm>
            <a:off x="285720" y="1714488"/>
            <a:ext cx="7820050" cy="3732223"/>
          </a:xfrm>
        </p:spPr>
        <p:txBody>
          <a:bodyPr>
            <a:normAutofit fontScale="92500" lnSpcReduction="20000"/>
          </a:bodyPr>
          <a:lstStyle/>
          <a:p>
            <a:pPr algn="just" eaLnBrk="1" hangingPunct="1"/>
            <a:r>
              <a:rPr lang="en-US" dirty="0" smtClean="0"/>
              <a:t>Risk assessment for GDM should be undertaken at the first prenatal visit</a:t>
            </a:r>
          </a:p>
          <a:p>
            <a:pPr algn="just" eaLnBrk="1" hangingPunct="1"/>
            <a:endParaRPr lang="en-US" dirty="0" smtClean="0"/>
          </a:p>
          <a:p>
            <a:pPr algn="just" eaLnBrk="1" hangingPunct="1"/>
            <a:r>
              <a:rPr lang="en-US" dirty="0" smtClean="0"/>
              <a:t>Women with clinical characteristics consistent</a:t>
            </a:r>
          </a:p>
          <a:p>
            <a:pPr algn="just" eaLnBrk="1" hangingPunct="1">
              <a:buFont typeface="Arial" charset="0"/>
              <a:buNone/>
            </a:pPr>
            <a:r>
              <a:rPr lang="en-US" dirty="0" smtClean="0"/>
              <a:t>    with a high risk of GDM should undergo glucose testing as soon as feasible</a:t>
            </a:r>
          </a:p>
          <a:p>
            <a:pPr algn="just"/>
            <a:r>
              <a:rPr lang="en-US" dirty="0"/>
              <a:t>If negative, high risk women should be retested at 24 and 28 wks.</a:t>
            </a:r>
          </a:p>
          <a:p>
            <a:pPr algn="just"/>
            <a:r>
              <a:rPr lang="en-US" dirty="0"/>
              <a:t>Other women should be universally screened between 24-28 </a:t>
            </a:r>
            <a:r>
              <a:rPr lang="en-US" dirty="0" err="1"/>
              <a:t>wks</a:t>
            </a:r>
            <a:endParaRPr lang="en-US" dirty="0"/>
          </a:p>
          <a:p>
            <a:pPr algn="just" eaLnBrk="1" hangingPunct="1">
              <a:buFont typeface="Arial" charset="0"/>
              <a:buNone/>
            </a:pPr>
            <a:endParaRPr lang="en-US" dirty="0" smtClean="0"/>
          </a:p>
        </p:txBody>
      </p:sp>
    </p:spTree>
    <p:extLst>
      <p:ext uri="{BB962C8B-B14F-4D97-AF65-F5344CB8AC3E}">
        <p14:creationId xmlns:p14="http://schemas.microsoft.com/office/powerpoint/2010/main" val="1966856846"/>
      </p:ext>
    </p:extLst>
  </p:cSld>
  <p:clrMapOvr>
    <a:masterClrMapping/>
  </p:clrMapOvr>
  <p:transition spd="med">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fade">
                                      <p:cBhvr>
                                        <p:cTn id="7" dur="500"/>
                                        <p:tgtEl>
                                          <p:spTgt spid="51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23">
                                            <p:txEl>
                                              <p:pRg st="2" end="2"/>
                                            </p:txEl>
                                          </p:spTgt>
                                        </p:tgtEl>
                                        <p:attrNameLst>
                                          <p:attrName>style.visibility</p:attrName>
                                        </p:attrNameLst>
                                      </p:cBhvr>
                                      <p:to>
                                        <p:strVal val="visible"/>
                                      </p:to>
                                    </p:set>
                                    <p:animEffect transition="in" filter="fade">
                                      <p:cBhvr>
                                        <p:cTn id="12" dur="500"/>
                                        <p:tgtEl>
                                          <p:spTgt spid="512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123">
                                            <p:txEl>
                                              <p:pRg st="3" end="3"/>
                                            </p:txEl>
                                          </p:spTgt>
                                        </p:tgtEl>
                                        <p:attrNameLst>
                                          <p:attrName>style.visibility</p:attrName>
                                        </p:attrNameLst>
                                      </p:cBhvr>
                                      <p:to>
                                        <p:strVal val="visible"/>
                                      </p:to>
                                    </p:set>
                                    <p:animEffect transition="in" filter="fade">
                                      <p:cBhvr>
                                        <p:cTn id="15" dur="500"/>
                                        <p:tgtEl>
                                          <p:spTgt spid="512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5123">
                                            <p:txEl>
                                              <p:pRg st="4" end="4"/>
                                            </p:txEl>
                                          </p:spTgt>
                                        </p:tgtEl>
                                        <p:attrNameLst>
                                          <p:attrName>style.visibility</p:attrName>
                                        </p:attrNameLst>
                                      </p:cBhvr>
                                      <p:to>
                                        <p:strVal val="visible"/>
                                      </p:to>
                                    </p:set>
                                    <p:animEffect transition="in" filter="fade">
                                      <p:cBhvr>
                                        <p:cTn id="18" dur="500"/>
                                        <p:tgtEl>
                                          <p:spTgt spid="512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5123">
                                            <p:txEl>
                                              <p:pRg st="5" end="5"/>
                                            </p:txEl>
                                          </p:spTgt>
                                        </p:tgtEl>
                                        <p:attrNameLst>
                                          <p:attrName>style.visibility</p:attrName>
                                        </p:attrNameLst>
                                      </p:cBhvr>
                                      <p:to>
                                        <p:strVal val="visible"/>
                                      </p:to>
                                    </p:set>
                                    <p:animEffect transition="in" filter="fade">
                                      <p:cBhvr>
                                        <p:cTn id="21" dur="500"/>
                                        <p:tgtEl>
                                          <p:spTgt spid="512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116632"/>
            <a:ext cx="7929618" cy="526286"/>
          </a:xfrm>
        </p:spPr>
        <p:txBody>
          <a:bodyPr>
            <a:normAutofit fontScale="90000"/>
          </a:bodyPr>
          <a:lstStyle/>
          <a:p>
            <a:r>
              <a:rPr lang="en-US" sz="3200" dirty="0" smtClean="0">
                <a:latin typeface="Times New Roman" pitchFamily="18" charset="0"/>
                <a:cs typeface="Times New Roman" pitchFamily="18" charset="0"/>
              </a:rPr>
              <a:t/>
            </a:r>
            <a:br>
              <a:rPr lang="en-US" sz="3200" dirty="0" smtClean="0">
                <a:latin typeface="Times New Roman" pitchFamily="18" charset="0"/>
                <a:cs typeface="Times New Roman" pitchFamily="18" charset="0"/>
              </a:rPr>
            </a:br>
            <a:r>
              <a:rPr lang="en-US" sz="2700" dirty="0" smtClean="0">
                <a:latin typeface="Times New Roman" pitchFamily="18" charset="0"/>
                <a:cs typeface="Times New Roman" pitchFamily="18" charset="0"/>
              </a:rPr>
              <a:t>Risk factor for gestational diabetes</a:t>
            </a:r>
            <a:endParaRPr lang="en-US" sz="2700" dirty="0">
              <a:latin typeface="Times New Roman" pitchFamily="18" charset="0"/>
              <a:cs typeface="Times New Roman" pitchFamily="18" charset="0"/>
            </a:endParaRPr>
          </a:p>
        </p:txBody>
      </p:sp>
      <p:sp>
        <p:nvSpPr>
          <p:cNvPr id="3" name="Content Placeholder 2"/>
          <p:cNvSpPr>
            <a:spLocks noGrp="1"/>
          </p:cNvSpPr>
          <p:nvPr>
            <p:ph idx="1"/>
          </p:nvPr>
        </p:nvSpPr>
        <p:spPr>
          <a:xfrm>
            <a:off x="0" y="642918"/>
            <a:ext cx="8286776" cy="6215082"/>
          </a:xfrm>
        </p:spPr>
        <p:txBody>
          <a:bodyPr>
            <a:noAutofit/>
          </a:bodyPr>
          <a:lstStyle/>
          <a:p>
            <a:pPr lvl="0">
              <a:lnSpc>
                <a:spcPct val="150000"/>
              </a:lnSpc>
            </a:pPr>
            <a:r>
              <a:rPr lang="en-US" sz="1600" dirty="0">
                <a:latin typeface="Times New Roman" pitchFamily="18" charset="0"/>
                <a:cs typeface="Times New Roman" pitchFamily="18" charset="0"/>
              </a:rPr>
              <a:t>A family history of diabetes, especially in first degree </a:t>
            </a:r>
            <a:r>
              <a:rPr lang="en-US" sz="1600" dirty="0" smtClean="0">
                <a:latin typeface="Times New Roman" pitchFamily="18" charset="0"/>
                <a:cs typeface="Times New Roman" pitchFamily="18" charset="0"/>
              </a:rPr>
              <a:t>relatives</a:t>
            </a:r>
            <a:endParaRPr lang="en-US" sz="1600" dirty="0">
              <a:latin typeface="Times New Roman" pitchFamily="18" charset="0"/>
              <a:cs typeface="Times New Roman" pitchFamily="18" charset="0"/>
            </a:endParaRPr>
          </a:p>
          <a:p>
            <a:pPr lvl="0">
              <a:lnSpc>
                <a:spcPct val="150000"/>
              </a:lnSpc>
            </a:pPr>
            <a:r>
              <a:rPr lang="en-US" sz="1600" dirty="0" smtClean="0">
                <a:latin typeface="Times New Roman" pitchFamily="18" charset="0"/>
                <a:cs typeface="Times New Roman" pitchFamily="18" charset="0"/>
              </a:rPr>
              <a:t>Pre pregnancy </a:t>
            </a:r>
            <a:r>
              <a:rPr lang="en-US" sz="1600" dirty="0">
                <a:latin typeface="Times New Roman" pitchFamily="18" charset="0"/>
                <a:cs typeface="Times New Roman" pitchFamily="18" charset="0"/>
              </a:rPr>
              <a:t>weight ≥110 percent of ideal body weight or body mass index over 30 kg/m</a:t>
            </a:r>
            <a:r>
              <a:rPr lang="en-US" sz="1600" kern="1100" dirty="0">
                <a:effectLst>
                  <a:outerShdw blurRad="38100" dist="38100" dir="2700000" algn="tl">
                    <a:srgbClr val="000000">
                      <a:alpha val="43137"/>
                    </a:srgbClr>
                  </a:outerShdw>
                </a:effectLst>
                <a:latin typeface="Times New Roman" pitchFamily="18" charset="0"/>
                <a:cs typeface="Times New Roman" pitchFamily="18" charset="0"/>
              </a:rPr>
              <a:t>2</a:t>
            </a:r>
            <a:r>
              <a:rPr lang="en-US" sz="1600" dirty="0">
                <a:latin typeface="Times New Roman" pitchFamily="18" charset="0"/>
                <a:cs typeface="Times New Roman" pitchFamily="18" charset="0"/>
              </a:rPr>
              <a:t> or significant weight gain in early adulthood </a:t>
            </a:r>
            <a:r>
              <a:rPr lang="en-US" sz="1600" dirty="0" smtClean="0">
                <a:latin typeface="Times New Roman" pitchFamily="18" charset="0"/>
                <a:cs typeface="Times New Roman" pitchFamily="18" charset="0"/>
              </a:rPr>
              <a:t>, </a:t>
            </a:r>
            <a:r>
              <a:rPr lang="en-US" sz="1600" dirty="0">
                <a:latin typeface="Times New Roman" pitchFamily="18" charset="0"/>
                <a:cs typeface="Times New Roman" pitchFamily="18" charset="0"/>
              </a:rPr>
              <a:t>between </a:t>
            </a:r>
            <a:r>
              <a:rPr lang="en-US" sz="1600" dirty="0" smtClean="0">
                <a:latin typeface="Times New Roman" pitchFamily="18" charset="0"/>
                <a:cs typeface="Times New Roman" pitchFamily="18" charset="0"/>
              </a:rPr>
              <a:t>pregnancies, early to mid pregnancy</a:t>
            </a:r>
            <a:endParaRPr lang="en-US" sz="1600" dirty="0">
              <a:latin typeface="Times New Roman" pitchFamily="18" charset="0"/>
              <a:cs typeface="Times New Roman" pitchFamily="18" charset="0"/>
            </a:endParaRPr>
          </a:p>
          <a:p>
            <a:pPr lvl="0">
              <a:lnSpc>
                <a:spcPct val="150000"/>
              </a:lnSpc>
            </a:pPr>
            <a:r>
              <a:rPr lang="en-US" sz="1600" dirty="0">
                <a:latin typeface="Times New Roman" pitchFamily="18" charset="0"/>
                <a:cs typeface="Times New Roman" pitchFamily="18" charset="0"/>
              </a:rPr>
              <a:t>Age greater than 25 years</a:t>
            </a:r>
          </a:p>
          <a:p>
            <a:pPr lvl="0">
              <a:lnSpc>
                <a:spcPct val="150000"/>
              </a:lnSpc>
            </a:pPr>
            <a:r>
              <a:rPr lang="en-US" sz="1600" dirty="0">
                <a:latin typeface="Times New Roman" pitchFamily="18" charset="0"/>
                <a:cs typeface="Times New Roman" pitchFamily="18" charset="0"/>
              </a:rPr>
              <a:t>Previous delivery of a baby greater than </a:t>
            </a:r>
            <a:r>
              <a:rPr lang="en-US" sz="1600" dirty="0" smtClean="0">
                <a:latin typeface="Times New Roman" pitchFamily="18" charset="0"/>
                <a:cs typeface="Times New Roman" pitchFamily="18" charset="0"/>
              </a:rPr>
              <a:t>4.1 kg</a:t>
            </a:r>
            <a:endParaRPr lang="en-US" sz="1600" dirty="0">
              <a:latin typeface="Times New Roman" pitchFamily="18" charset="0"/>
              <a:cs typeface="Times New Roman" pitchFamily="18" charset="0"/>
            </a:endParaRPr>
          </a:p>
          <a:p>
            <a:pPr lvl="0">
              <a:lnSpc>
                <a:spcPct val="150000"/>
              </a:lnSpc>
            </a:pPr>
            <a:r>
              <a:rPr lang="en-US" sz="1600" dirty="0">
                <a:latin typeface="Times New Roman" pitchFamily="18" charset="0"/>
                <a:cs typeface="Times New Roman" pitchFamily="18" charset="0"/>
              </a:rPr>
              <a:t>Personal history of abnormal glucose tolerance</a:t>
            </a:r>
          </a:p>
          <a:p>
            <a:pPr lvl="0">
              <a:lnSpc>
                <a:spcPct val="150000"/>
              </a:lnSpc>
            </a:pPr>
            <a:r>
              <a:rPr lang="en-US" sz="1600" dirty="0">
                <a:latin typeface="Times New Roman" pitchFamily="18" charset="0"/>
                <a:cs typeface="Times New Roman" pitchFamily="18" charset="0"/>
              </a:rPr>
              <a:t>Member of an ethnic group with higher than the background rate of type 2 diabetes </a:t>
            </a:r>
            <a:r>
              <a:rPr lang="en-US" sz="1600" dirty="0" smtClean="0">
                <a:latin typeface="Times New Roman" pitchFamily="18" charset="0"/>
                <a:cs typeface="Times New Roman" pitchFamily="18" charset="0"/>
              </a:rPr>
              <a:t>(e.g. African-American</a:t>
            </a:r>
            <a:r>
              <a:rPr lang="en-US" sz="1600" dirty="0">
                <a:latin typeface="Times New Roman" pitchFamily="18" charset="0"/>
                <a:cs typeface="Times New Roman" pitchFamily="18" charset="0"/>
              </a:rPr>
              <a:t>, Native American, South or East Asian, Pacific Islander). </a:t>
            </a:r>
          </a:p>
          <a:p>
            <a:pPr lvl="0">
              <a:lnSpc>
                <a:spcPct val="150000"/>
              </a:lnSpc>
            </a:pPr>
            <a:r>
              <a:rPr lang="en-US" sz="1600" dirty="0">
                <a:latin typeface="Times New Roman" pitchFamily="18" charset="0"/>
                <a:cs typeface="Times New Roman" pitchFamily="18" charset="0"/>
              </a:rPr>
              <a:t>Previous unexplained </a:t>
            </a:r>
            <a:r>
              <a:rPr lang="en-US" sz="1600" dirty="0" smtClean="0">
                <a:latin typeface="Times New Roman" pitchFamily="18" charset="0"/>
                <a:cs typeface="Times New Roman" pitchFamily="18" charset="0"/>
              </a:rPr>
              <a:t>prenatal </a:t>
            </a:r>
            <a:r>
              <a:rPr lang="en-US" sz="1600" dirty="0">
                <a:latin typeface="Times New Roman" pitchFamily="18" charset="0"/>
                <a:cs typeface="Times New Roman" pitchFamily="18" charset="0"/>
              </a:rPr>
              <a:t>loss or birth of a malformed child</a:t>
            </a:r>
          </a:p>
          <a:p>
            <a:pPr lvl="0">
              <a:lnSpc>
                <a:spcPct val="150000"/>
              </a:lnSpc>
            </a:pPr>
            <a:r>
              <a:rPr lang="en-US" sz="1600" dirty="0">
                <a:latin typeface="Times New Roman" pitchFamily="18" charset="0"/>
                <a:cs typeface="Times New Roman" pitchFamily="18" charset="0"/>
              </a:rPr>
              <a:t>Maternal </a:t>
            </a:r>
            <a:r>
              <a:rPr lang="en-US" sz="1600" dirty="0" smtClean="0">
                <a:latin typeface="Times New Roman" pitchFamily="18" charset="0"/>
                <a:cs typeface="Times New Roman" pitchFamily="18" charset="0"/>
              </a:rPr>
              <a:t>birth weight </a:t>
            </a:r>
            <a:r>
              <a:rPr lang="en-US" sz="1600" dirty="0">
                <a:latin typeface="Times New Roman" pitchFamily="18" charset="0"/>
                <a:cs typeface="Times New Roman" pitchFamily="18" charset="0"/>
              </a:rPr>
              <a:t>greater than </a:t>
            </a:r>
            <a:r>
              <a:rPr lang="en-US" sz="1600" dirty="0" smtClean="0">
                <a:latin typeface="Times New Roman" pitchFamily="18" charset="0"/>
                <a:cs typeface="Times New Roman" pitchFamily="18" charset="0"/>
              </a:rPr>
              <a:t>4.1 kg </a:t>
            </a:r>
            <a:r>
              <a:rPr lang="en-US" sz="1600" dirty="0">
                <a:latin typeface="Times New Roman" pitchFamily="18" charset="0"/>
                <a:cs typeface="Times New Roman" pitchFamily="18" charset="0"/>
              </a:rPr>
              <a:t>or less </a:t>
            </a:r>
            <a:r>
              <a:rPr lang="en-US" sz="1600" dirty="0" smtClean="0">
                <a:latin typeface="Times New Roman" pitchFamily="18" charset="0"/>
                <a:cs typeface="Times New Roman" pitchFamily="18" charset="0"/>
              </a:rPr>
              <a:t>than 2.7 kg</a:t>
            </a:r>
            <a:endParaRPr lang="en-US" sz="1600" dirty="0">
              <a:latin typeface="Times New Roman" pitchFamily="18" charset="0"/>
              <a:cs typeface="Times New Roman" pitchFamily="18" charset="0"/>
            </a:endParaRPr>
          </a:p>
          <a:p>
            <a:pPr lvl="0">
              <a:lnSpc>
                <a:spcPct val="150000"/>
              </a:lnSpc>
            </a:pPr>
            <a:r>
              <a:rPr lang="en-US" sz="1600" dirty="0">
                <a:latin typeface="Times New Roman" pitchFamily="18" charset="0"/>
                <a:cs typeface="Times New Roman" pitchFamily="18" charset="0"/>
              </a:rPr>
              <a:t>Glycosuria at the first prenatal visit</a:t>
            </a:r>
          </a:p>
          <a:p>
            <a:pPr lvl="0">
              <a:lnSpc>
                <a:spcPct val="150000"/>
              </a:lnSpc>
            </a:pPr>
            <a:r>
              <a:rPr lang="en-US" sz="1600" dirty="0">
                <a:latin typeface="Times New Roman" pitchFamily="18" charset="0"/>
                <a:cs typeface="Times New Roman" pitchFamily="18" charset="0"/>
              </a:rPr>
              <a:t>Polycystic ovary </a:t>
            </a:r>
            <a:r>
              <a:rPr lang="en-US" sz="1600" dirty="0" smtClean="0">
                <a:latin typeface="Times New Roman" pitchFamily="18" charset="0"/>
                <a:cs typeface="Times New Roman" pitchFamily="18" charset="0"/>
              </a:rPr>
              <a:t>syndrome</a:t>
            </a:r>
            <a:endParaRPr lang="en-US" sz="1600" dirty="0">
              <a:latin typeface="Times New Roman" pitchFamily="18" charset="0"/>
              <a:cs typeface="Times New Roman" pitchFamily="18" charset="0"/>
            </a:endParaRPr>
          </a:p>
          <a:p>
            <a:pPr lvl="0">
              <a:lnSpc>
                <a:spcPct val="150000"/>
              </a:lnSpc>
            </a:pPr>
            <a:r>
              <a:rPr lang="en-US" sz="1600" dirty="0">
                <a:latin typeface="Times New Roman" pitchFamily="18" charset="0"/>
                <a:cs typeface="Times New Roman" pitchFamily="18" charset="0"/>
              </a:rPr>
              <a:t>Current use of </a:t>
            </a:r>
            <a:r>
              <a:rPr lang="en-US" sz="1600" dirty="0" smtClean="0">
                <a:latin typeface="Times New Roman" pitchFamily="18" charset="0"/>
                <a:cs typeface="Times New Roman" pitchFamily="18" charset="0"/>
              </a:rPr>
              <a:t>glucocorticoids</a:t>
            </a:r>
            <a:endParaRPr lang="en-US" sz="1600" dirty="0">
              <a:latin typeface="Times New Roman" pitchFamily="18" charset="0"/>
              <a:cs typeface="Times New Roman" pitchFamily="18" charset="0"/>
            </a:endParaRPr>
          </a:p>
        </p:txBody>
      </p:sp>
    </p:spTree>
    <p:extLst>
      <p:ext uri="{BB962C8B-B14F-4D97-AF65-F5344CB8AC3E}">
        <p14:creationId xmlns:p14="http://schemas.microsoft.com/office/powerpoint/2010/main" val="447389401"/>
      </p:ext>
    </p:extLst>
  </p:cSld>
  <p:clrMapOvr>
    <a:masterClrMapping/>
  </p:clrMapOvr>
  <p:transition spd="med">
    <p:cover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additive="base">
                                        <p:cTn id="3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 calcmode="lin" valueType="num">
                                      <p:cBhvr additive="base">
                                        <p:cTn id="4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 calcmode="lin" valueType="num">
                                      <p:cBhvr additive="base">
                                        <p:cTn id="4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Initial screening</a:t>
            </a:r>
          </a:p>
        </p:txBody>
      </p:sp>
      <p:sp>
        <p:nvSpPr>
          <p:cNvPr id="5" name="Content Placeholder 4"/>
          <p:cNvSpPr>
            <a:spLocks noGrp="1"/>
          </p:cNvSpPr>
          <p:nvPr>
            <p:ph sz="quarter" idx="2"/>
          </p:nvPr>
        </p:nvSpPr>
        <p:spPr>
          <a:xfrm>
            <a:off x="457200" y="1711840"/>
            <a:ext cx="7211144" cy="4114800"/>
          </a:xfrm>
        </p:spPr>
        <p:txBody>
          <a:bodyPr>
            <a:normAutofit lnSpcReduction="10000"/>
          </a:bodyPr>
          <a:lstStyle/>
          <a:p>
            <a:r>
              <a:rPr lang="en-US" dirty="0" smtClean="0"/>
              <a:t>hemoglobin </a:t>
            </a:r>
            <a:r>
              <a:rPr lang="en-US" dirty="0"/>
              <a:t>A1c by </a:t>
            </a:r>
            <a:r>
              <a:rPr lang="en-US" dirty="0" smtClean="0"/>
              <a:t>NGSP-certified </a:t>
            </a:r>
            <a:r>
              <a:rPr lang="en-US" dirty="0"/>
              <a:t>standardized </a:t>
            </a:r>
            <a:r>
              <a:rPr lang="en-US" dirty="0" smtClean="0"/>
              <a:t>method</a:t>
            </a:r>
          </a:p>
          <a:p>
            <a:r>
              <a:rPr lang="en-US" dirty="0" smtClean="0"/>
              <a:t>fasting plasma glucose</a:t>
            </a:r>
          </a:p>
          <a:p>
            <a:r>
              <a:rPr lang="en-US" dirty="0" smtClean="0"/>
              <a:t>1 </a:t>
            </a:r>
            <a:r>
              <a:rPr lang="en-US" dirty="0"/>
              <a:t>step 75-g OGTT with 2-h glucose level, </a:t>
            </a:r>
            <a:r>
              <a:rPr lang="en-US" dirty="0" smtClean="0"/>
              <a:t>or random </a:t>
            </a:r>
            <a:r>
              <a:rPr lang="en-US" dirty="0"/>
              <a:t>plasma glucose </a:t>
            </a:r>
            <a:r>
              <a:rPr lang="en-US" dirty="0" smtClean="0"/>
              <a:t>in a </a:t>
            </a:r>
            <a:r>
              <a:rPr lang="en-US" dirty="0"/>
              <a:t>patient with classic symptoms of </a:t>
            </a:r>
            <a:r>
              <a:rPr lang="en-US" dirty="0" smtClean="0"/>
              <a:t>hyperglycemia (</a:t>
            </a:r>
            <a:r>
              <a:rPr lang="en-US" dirty="0">
                <a:solidFill>
                  <a:srgbClr val="FF0000"/>
                </a:solidFill>
              </a:rPr>
              <a:t>this approach may be cost-effective in high-risk populations</a:t>
            </a:r>
            <a:r>
              <a:rPr lang="en-US" dirty="0" smtClean="0"/>
              <a:t>)</a:t>
            </a:r>
            <a:endParaRPr lang="en-US" dirty="0"/>
          </a:p>
          <a:p>
            <a:r>
              <a:rPr lang="en-US" dirty="0"/>
              <a:t>2-step </a:t>
            </a:r>
            <a:r>
              <a:rPr lang="en-US" dirty="0" err="1" smtClean="0"/>
              <a:t>approach:Perform</a:t>
            </a:r>
            <a:r>
              <a:rPr lang="en-US" dirty="0" smtClean="0"/>
              <a:t> </a:t>
            </a:r>
            <a:r>
              <a:rPr lang="en-US" dirty="0"/>
              <a:t>a 50-g glucose challenge test and if 1-h plasma or serum </a:t>
            </a:r>
            <a:r>
              <a:rPr lang="en-US" dirty="0" smtClean="0"/>
              <a:t>glucose &gt;130 </a:t>
            </a:r>
            <a:r>
              <a:rPr lang="en-US" dirty="0"/>
              <a:t>mg/</a:t>
            </a:r>
            <a:r>
              <a:rPr lang="en-US" dirty="0" err="1"/>
              <a:t>dL</a:t>
            </a:r>
            <a:r>
              <a:rPr lang="en-US" dirty="0"/>
              <a:t> or &gt; 140 mg/</a:t>
            </a:r>
            <a:r>
              <a:rPr lang="en-US" dirty="0" err="1"/>
              <a:t>dl,n</a:t>
            </a:r>
            <a:r>
              <a:rPr lang="en-US" dirty="0"/>
              <a:t> move on to either the 100-g OGTT or the </a:t>
            </a:r>
            <a:r>
              <a:rPr lang="en-US" dirty="0" smtClean="0"/>
              <a:t>75g</a:t>
            </a:r>
            <a:endParaRPr lang="en-US" dirty="0"/>
          </a:p>
        </p:txBody>
      </p:sp>
    </p:spTree>
    <p:extLst>
      <p:ext uri="{BB962C8B-B14F-4D97-AF65-F5344CB8AC3E}">
        <p14:creationId xmlns:p14="http://schemas.microsoft.com/office/powerpoint/2010/main" val="51985435"/>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179512" y="0"/>
            <a:ext cx="7858180" cy="1168658"/>
          </a:xfrm>
        </p:spPr>
        <p:txBody>
          <a:bodyPr>
            <a:noAutofit/>
          </a:bodyPr>
          <a:lstStyle/>
          <a:p>
            <a:pPr algn="ctr"/>
            <a:r>
              <a:rPr lang="en-US" sz="2000" dirty="0"/>
              <a:t>International Association of Diabetes and Pregnancy Study Group (</a:t>
            </a:r>
            <a:r>
              <a:rPr lang="en-US" sz="2000" dirty="0" smtClean="0"/>
              <a:t>IADPSG) 2010</a:t>
            </a:r>
            <a:br>
              <a:rPr lang="en-US" sz="2000" dirty="0" smtClean="0"/>
            </a:br>
            <a:r>
              <a:rPr lang="en-US" sz="2000" dirty="0" smtClean="0"/>
              <a:t> </a:t>
            </a:r>
            <a:r>
              <a:rPr lang="en-US" sz="2000" dirty="0"/>
              <a:t>American Diabetes Association (ADA) </a:t>
            </a:r>
            <a:r>
              <a:rPr lang="en-US" sz="2000" dirty="0" smtClean="0"/>
              <a:t>2011</a:t>
            </a:r>
            <a:endParaRPr lang="en-US" sz="2000" dirty="0"/>
          </a:p>
        </p:txBody>
      </p:sp>
      <p:sp>
        <p:nvSpPr>
          <p:cNvPr id="8" name="Subtitle 7"/>
          <p:cNvSpPr>
            <a:spLocks noGrp="1"/>
          </p:cNvSpPr>
          <p:nvPr>
            <p:ph type="subTitle" idx="1"/>
          </p:nvPr>
        </p:nvSpPr>
        <p:spPr>
          <a:xfrm>
            <a:off x="179512" y="1340768"/>
            <a:ext cx="8712968" cy="5088628"/>
          </a:xfrm>
          <a:solidFill>
            <a:schemeClr val="accent4">
              <a:lumMod val="40000"/>
              <a:lumOff val="60000"/>
            </a:schemeClr>
          </a:solidFill>
        </p:spPr>
        <p:txBody>
          <a:bodyPr>
            <a:normAutofit fontScale="70000" lnSpcReduction="20000"/>
          </a:bodyPr>
          <a:lstStyle/>
          <a:p>
            <a:pPr algn="l"/>
            <a:endParaRPr lang="en-US" dirty="0" smtClean="0">
              <a:solidFill>
                <a:schemeClr val="tx1"/>
              </a:solidFill>
            </a:endParaRPr>
          </a:p>
          <a:p>
            <a:pPr algn="l"/>
            <a:r>
              <a:rPr lang="en-US" sz="2900" b="1" dirty="0">
                <a:solidFill>
                  <a:schemeClr val="accent2">
                    <a:lumMod val="75000"/>
                  </a:schemeClr>
                </a:solidFill>
              </a:rPr>
              <a:t>Overt diabetes</a:t>
            </a:r>
            <a:r>
              <a:rPr lang="en-US" sz="2900" b="1" dirty="0" smtClean="0">
                <a:solidFill>
                  <a:schemeClr val="accent2">
                    <a:lumMod val="75000"/>
                  </a:schemeClr>
                </a:solidFill>
              </a:rPr>
              <a:t>:</a:t>
            </a:r>
            <a:endParaRPr lang="en-US" sz="2900" b="1" dirty="0">
              <a:solidFill>
                <a:schemeClr val="accent2">
                  <a:lumMod val="75000"/>
                </a:schemeClr>
              </a:solidFill>
            </a:endParaRPr>
          </a:p>
          <a:p>
            <a:pPr algn="l"/>
            <a:r>
              <a:rPr lang="en-US" dirty="0" smtClean="0">
                <a:solidFill>
                  <a:schemeClr val="tx1"/>
                </a:solidFill>
              </a:rPr>
              <a:t>	1.A1C </a:t>
            </a:r>
            <a:r>
              <a:rPr lang="en-US" dirty="0">
                <a:solidFill>
                  <a:schemeClr val="tx1"/>
                </a:solidFill>
              </a:rPr>
              <a:t>≥6.5%. The test should be performed in a laboratory using a method that </a:t>
            </a:r>
            <a:r>
              <a:rPr lang="en-US" dirty="0" smtClean="0">
                <a:solidFill>
                  <a:schemeClr val="tx1"/>
                </a:solidFill>
              </a:rPr>
              <a:t>is 	NGSP certified and </a:t>
            </a:r>
            <a:r>
              <a:rPr lang="en-US" dirty="0">
                <a:solidFill>
                  <a:schemeClr val="tx1"/>
                </a:solidFill>
              </a:rPr>
              <a:t>standardized to the DCCT assay (</a:t>
            </a:r>
            <a:r>
              <a:rPr lang="en-US" dirty="0">
                <a:solidFill>
                  <a:srgbClr val="FF0000"/>
                </a:solidFill>
              </a:rPr>
              <a:t>confirmed by repeat testing</a:t>
            </a:r>
            <a:r>
              <a:rPr lang="en-US" dirty="0">
                <a:solidFill>
                  <a:schemeClr val="tx1"/>
                </a:solidFill>
              </a:rPr>
              <a:t>)</a:t>
            </a:r>
            <a:endParaRPr lang="en-US" dirty="0" smtClean="0">
              <a:solidFill>
                <a:schemeClr val="tx1"/>
              </a:solidFill>
            </a:endParaRPr>
          </a:p>
          <a:p>
            <a:pPr algn="l"/>
            <a:r>
              <a:rPr lang="en-US" dirty="0">
                <a:solidFill>
                  <a:schemeClr val="tx1"/>
                </a:solidFill>
              </a:rPr>
              <a:t>	</a:t>
            </a:r>
            <a:r>
              <a:rPr lang="en-US" dirty="0" smtClean="0">
                <a:solidFill>
                  <a:schemeClr val="tx1"/>
                </a:solidFill>
              </a:rPr>
              <a:t>	</a:t>
            </a:r>
            <a:r>
              <a:rPr lang="en-US" sz="2900" b="1" dirty="0" smtClean="0">
                <a:solidFill>
                  <a:schemeClr val="accent2">
                    <a:lumMod val="75000"/>
                  </a:schemeClr>
                </a:solidFill>
              </a:rPr>
              <a:t>OR</a:t>
            </a:r>
            <a:endParaRPr lang="en-US" dirty="0" smtClean="0">
              <a:solidFill>
                <a:schemeClr val="tx1"/>
              </a:solidFill>
            </a:endParaRPr>
          </a:p>
          <a:p>
            <a:pPr algn="l"/>
            <a:r>
              <a:rPr lang="en-US" dirty="0">
                <a:solidFill>
                  <a:schemeClr val="tx1"/>
                </a:solidFill>
              </a:rPr>
              <a:t>	</a:t>
            </a:r>
            <a:r>
              <a:rPr lang="en-US" dirty="0" smtClean="0">
                <a:solidFill>
                  <a:schemeClr val="tx1"/>
                </a:solidFill>
              </a:rPr>
              <a:t>2</a:t>
            </a:r>
            <a:r>
              <a:rPr lang="en-US" dirty="0">
                <a:solidFill>
                  <a:schemeClr val="tx1"/>
                </a:solidFill>
              </a:rPr>
              <a:t>. FPG ≥126 mg/dl (7.0 </a:t>
            </a:r>
            <a:r>
              <a:rPr lang="en-US" dirty="0" err="1">
                <a:solidFill>
                  <a:schemeClr val="tx1"/>
                </a:solidFill>
              </a:rPr>
              <a:t>mmol</a:t>
            </a:r>
            <a:r>
              <a:rPr lang="en-US" dirty="0">
                <a:solidFill>
                  <a:schemeClr val="tx1"/>
                </a:solidFill>
              </a:rPr>
              <a:t>/l). Fasting is defined as no caloric intake for at </a:t>
            </a:r>
            <a:r>
              <a:rPr lang="en-US" dirty="0" smtClean="0">
                <a:solidFill>
                  <a:schemeClr val="tx1"/>
                </a:solidFill>
              </a:rPr>
              <a:t>least 8 h.</a:t>
            </a:r>
            <a:r>
              <a:rPr lang="en-US" dirty="0">
                <a:solidFill>
                  <a:schemeClr val="tx1"/>
                </a:solidFill>
              </a:rPr>
              <a:t> </a:t>
            </a:r>
            <a:r>
              <a:rPr lang="en-US" dirty="0" smtClean="0">
                <a:solidFill>
                  <a:schemeClr val="tx1"/>
                </a:solidFill>
              </a:rPr>
              <a:t>	(</a:t>
            </a:r>
            <a:r>
              <a:rPr lang="en-US" dirty="0">
                <a:solidFill>
                  <a:srgbClr val="FF0000"/>
                </a:solidFill>
              </a:rPr>
              <a:t>confirmed by repeat testing</a:t>
            </a:r>
            <a:r>
              <a:rPr lang="en-US" dirty="0" smtClean="0">
                <a:solidFill>
                  <a:schemeClr val="tx1"/>
                </a:solidFill>
              </a:rPr>
              <a:t>)</a:t>
            </a:r>
          </a:p>
          <a:p>
            <a:pPr algn="l"/>
            <a:r>
              <a:rPr lang="en-US" dirty="0" smtClean="0">
                <a:solidFill>
                  <a:schemeClr val="tx1"/>
                </a:solidFill>
              </a:rPr>
              <a:t>		</a:t>
            </a:r>
            <a:r>
              <a:rPr lang="en-US" sz="2900" b="1" dirty="0">
                <a:solidFill>
                  <a:schemeClr val="accent2">
                    <a:lumMod val="75000"/>
                  </a:schemeClr>
                </a:solidFill>
              </a:rPr>
              <a:t>OR</a:t>
            </a:r>
          </a:p>
          <a:p>
            <a:pPr algn="l"/>
            <a:r>
              <a:rPr lang="en-US" dirty="0" smtClean="0">
                <a:solidFill>
                  <a:schemeClr val="tx1"/>
                </a:solidFill>
              </a:rPr>
              <a:t>	3</a:t>
            </a:r>
            <a:r>
              <a:rPr lang="en-US" dirty="0">
                <a:solidFill>
                  <a:schemeClr val="tx1"/>
                </a:solidFill>
              </a:rPr>
              <a:t>. 2-h plasma glucose ≥200 mg/dl (11.1 </a:t>
            </a:r>
            <a:r>
              <a:rPr lang="en-US" dirty="0" err="1">
                <a:solidFill>
                  <a:schemeClr val="tx1"/>
                </a:solidFill>
              </a:rPr>
              <a:t>mmol</a:t>
            </a:r>
            <a:r>
              <a:rPr lang="en-US" dirty="0">
                <a:solidFill>
                  <a:schemeClr val="tx1"/>
                </a:solidFill>
              </a:rPr>
              <a:t>/l) during an OGTT. The test </a:t>
            </a:r>
            <a:r>
              <a:rPr lang="en-US" dirty="0" smtClean="0">
                <a:solidFill>
                  <a:schemeClr val="tx1"/>
                </a:solidFill>
              </a:rPr>
              <a:t>should </a:t>
            </a:r>
            <a:r>
              <a:rPr lang="en-US" dirty="0">
                <a:solidFill>
                  <a:schemeClr val="tx1"/>
                </a:solidFill>
              </a:rPr>
              <a:t>be 	</a:t>
            </a:r>
            <a:r>
              <a:rPr lang="en-US" dirty="0" smtClean="0">
                <a:solidFill>
                  <a:schemeClr val="tx1"/>
                </a:solidFill>
              </a:rPr>
              <a:t>performed </a:t>
            </a:r>
            <a:r>
              <a:rPr lang="en-US" dirty="0">
                <a:solidFill>
                  <a:schemeClr val="tx1"/>
                </a:solidFill>
              </a:rPr>
              <a:t>as described by the World Health Organization, using a </a:t>
            </a:r>
            <a:r>
              <a:rPr lang="en-US" dirty="0" smtClean="0">
                <a:solidFill>
                  <a:schemeClr val="tx1"/>
                </a:solidFill>
              </a:rPr>
              <a:t>glucose </a:t>
            </a:r>
            <a:r>
              <a:rPr lang="en-US" dirty="0">
                <a:solidFill>
                  <a:schemeClr val="tx1"/>
                </a:solidFill>
              </a:rPr>
              <a:t>load </a:t>
            </a:r>
            <a:r>
              <a:rPr lang="en-US" dirty="0" smtClean="0">
                <a:solidFill>
                  <a:schemeClr val="tx1"/>
                </a:solidFill>
              </a:rPr>
              <a:t>containing 	the equivalent </a:t>
            </a:r>
            <a:r>
              <a:rPr lang="en-US" dirty="0">
                <a:solidFill>
                  <a:schemeClr val="tx1"/>
                </a:solidFill>
              </a:rPr>
              <a:t>of 75 g anhydrous glucose dissolved in </a:t>
            </a:r>
            <a:r>
              <a:rPr lang="en-US" dirty="0" smtClean="0">
                <a:solidFill>
                  <a:schemeClr val="tx1"/>
                </a:solidFill>
              </a:rPr>
              <a:t>water </a:t>
            </a:r>
            <a:r>
              <a:rPr lang="en-US" dirty="0">
                <a:solidFill>
                  <a:schemeClr val="tx1"/>
                </a:solidFill>
              </a:rPr>
              <a:t>(</a:t>
            </a:r>
            <a:r>
              <a:rPr lang="en-US" dirty="0">
                <a:solidFill>
                  <a:srgbClr val="FF0000"/>
                </a:solidFill>
              </a:rPr>
              <a:t>confirmed by </a:t>
            </a:r>
            <a:r>
              <a:rPr lang="en-US" dirty="0" smtClean="0">
                <a:solidFill>
                  <a:srgbClr val="FF0000"/>
                </a:solidFill>
              </a:rPr>
              <a:t>repeat </a:t>
            </a:r>
            <a:r>
              <a:rPr lang="en-US" dirty="0">
                <a:solidFill>
                  <a:srgbClr val="FF0000"/>
                </a:solidFill>
              </a:rPr>
              <a:t>testing</a:t>
            </a:r>
            <a:r>
              <a:rPr lang="en-US" dirty="0" smtClean="0">
                <a:solidFill>
                  <a:schemeClr val="tx1"/>
                </a:solidFill>
              </a:rPr>
              <a:t>)</a:t>
            </a:r>
          </a:p>
          <a:p>
            <a:pPr algn="l"/>
            <a:r>
              <a:rPr lang="en-US" dirty="0" smtClean="0">
                <a:solidFill>
                  <a:schemeClr val="tx1"/>
                </a:solidFill>
              </a:rPr>
              <a:t>		</a:t>
            </a:r>
            <a:r>
              <a:rPr lang="en-US" sz="2900" b="1" dirty="0" smtClean="0">
                <a:solidFill>
                  <a:schemeClr val="accent2">
                    <a:lumMod val="75000"/>
                  </a:schemeClr>
                </a:solidFill>
              </a:rPr>
              <a:t>OR</a:t>
            </a:r>
            <a:endParaRPr lang="en-US" dirty="0" smtClean="0">
              <a:solidFill>
                <a:schemeClr val="tx1"/>
              </a:solidFill>
            </a:endParaRPr>
          </a:p>
          <a:p>
            <a:pPr marL="0" lvl="1" algn="l">
              <a:spcBef>
                <a:spcPts val="600"/>
              </a:spcBef>
              <a:buClr>
                <a:schemeClr val="tx2"/>
              </a:buClr>
              <a:buSzPct val="73000"/>
            </a:pPr>
            <a:r>
              <a:rPr lang="en-US" dirty="0" smtClean="0">
                <a:solidFill>
                  <a:schemeClr val="tx1"/>
                </a:solidFill>
              </a:rPr>
              <a:t>	</a:t>
            </a:r>
            <a:r>
              <a:rPr lang="en-US" sz="2200" dirty="0">
                <a:solidFill>
                  <a:schemeClr val="tx1"/>
                </a:solidFill>
              </a:rPr>
              <a:t>4. In a patient with classic symptoms of hyperglycemia or hyperglycemic crisis, </a:t>
            </a:r>
            <a:r>
              <a:rPr lang="en-US" sz="2200" dirty="0" smtClean="0">
                <a:solidFill>
                  <a:schemeClr val="tx1"/>
                </a:solidFill>
              </a:rPr>
              <a:t>a random 	plasma glucose </a:t>
            </a:r>
            <a:r>
              <a:rPr lang="en-US" sz="2200" dirty="0">
                <a:solidFill>
                  <a:schemeClr val="tx1"/>
                </a:solidFill>
              </a:rPr>
              <a:t>≥200 mg/dl (11.1 </a:t>
            </a:r>
            <a:r>
              <a:rPr lang="en-US" sz="2200" dirty="0" err="1">
                <a:solidFill>
                  <a:schemeClr val="tx1"/>
                </a:solidFill>
              </a:rPr>
              <a:t>mmol</a:t>
            </a:r>
            <a:r>
              <a:rPr lang="en-US" sz="2200" dirty="0">
                <a:solidFill>
                  <a:schemeClr val="tx1"/>
                </a:solidFill>
              </a:rPr>
              <a:t>/l), subsequently </a:t>
            </a:r>
            <a:r>
              <a:rPr lang="en-US" sz="2200" dirty="0">
                <a:solidFill>
                  <a:srgbClr val="FF0000"/>
                </a:solidFill>
              </a:rPr>
              <a:t>confirmed by </a:t>
            </a:r>
            <a:r>
              <a:rPr lang="en-US" sz="2200" dirty="0" smtClean="0">
                <a:solidFill>
                  <a:srgbClr val="FF0000"/>
                </a:solidFill>
              </a:rPr>
              <a:t>elevated </a:t>
            </a:r>
            <a:r>
              <a:rPr lang="en-US" sz="2200" dirty="0">
                <a:solidFill>
                  <a:srgbClr val="FF0000"/>
                </a:solidFill>
              </a:rPr>
              <a:t>fasting </a:t>
            </a:r>
            <a:r>
              <a:rPr lang="en-US" sz="2200" dirty="0" smtClean="0">
                <a:solidFill>
                  <a:srgbClr val="FF0000"/>
                </a:solidFill>
              </a:rPr>
              <a:t>	plasma </a:t>
            </a:r>
            <a:r>
              <a:rPr lang="en-US" sz="2200" dirty="0">
                <a:solidFill>
                  <a:srgbClr val="FF0000"/>
                </a:solidFill>
              </a:rPr>
              <a:t>glucose or </a:t>
            </a:r>
            <a:r>
              <a:rPr lang="en-US" sz="2200" dirty="0" smtClean="0">
                <a:solidFill>
                  <a:srgbClr val="FF0000"/>
                </a:solidFill>
              </a:rPr>
              <a:t>A1C</a:t>
            </a:r>
            <a:endParaRPr lang="en-US" dirty="0">
              <a:solidFill>
                <a:srgbClr val="FF0000"/>
              </a:solidFill>
            </a:endParaRPr>
          </a:p>
          <a:p>
            <a:pPr algn="l"/>
            <a:r>
              <a:rPr lang="en-US" dirty="0" smtClean="0">
                <a:solidFill>
                  <a:schemeClr val="tx1"/>
                </a:solidFill>
              </a:rPr>
              <a:t> </a:t>
            </a:r>
            <a:r>
              <a:rPr lang="en-US" sz="2900" b="1" dirty="0">
                <a:solidFill>
                  <a:schemeClr val="accent2">
                    <a:lumMod val="75000"/>
                  </a:schemeClr>
                </a:solidFill>
              </a:rPr>
              <a:t>GDM :</a:t>
            </a:r>
          </a:p>
          <a:p>
            <a:pPr marL="800100" lvl="1" indent="-342900" algn="l">
              <a:buFont typeface="Arial" pitchFamily="34" charset="0"/>
              <a:buChar char="•"/>
            </a:pPr>
            <a:r>
              <a:rPr lang="en-US" dirty="0" smtClean="0">
                <a:solidFill>
                  <a:schemeClr val="tx1"/>
                </a:solidFill>
              </a:rPr>
              <a:t>FBS ≥92 mg/dl and &lt;126 mg/dl</a:t>
            </a:r>
          </a:p>
          <a:p>
            <a:pPr lvl="3" algn="l"/>
            <a:r>
              <a:rPr lang="pt-BR" dirty="0">
                <a:solidFill>
                  <a:srgbClr val="003300"/>
                </a:solidFill>
              </a:rPr>
              <a:t>1 h 180 mg/dl</a:t>
            </a:r>
          </a:p>
          <a:p>
            <a:pPr lvl="3" algn="l"/>
            <a:r>
              <a:rPr lang="pt-BR" dirty="0">
                <a:solidFill>
                  <a:srgbClr val="003300"/>
                </a:solidFill>
              </a:rPr>
              <a:t>2 h 153 mg/dl</a:t>
            </a:r>
            <a:endParaRPr lang="en-US" dirty="0">
              <a:solidFill>
                <a:srgbClr val="003300"/>
              </a:solidFill>
            </a:endParaRPr>
          </a:p>
          <a:p>
            <a:pPr marL="800100" lvl="1" indent="-342900" algn="l">
              <a:buFont typeface="Arial" pitchFamily="34" charset="0"/>
              <a:buChar char="•"/>
            </a:pPr>
            <a:endParaRPr lang="en-US" dirty="0">
              <a:solidFill>
                <a:schemeClr val="tx1"/>
              </a:solidFill>
            </a:endParaRPr>
          </a:p>
          <a:p>
            <a:endParaRPr lang="en-US" dirty="0">
              <a:solidFill>
                <a:schemeClr val="tx1"/>
              </a:solidFill>
            </a:endParaRPr>
          </a:p>
        </p:txBody>
      </p:sp>
    </p:spTree>
  </p:cSld>
  <p:clrMapOvr>
    <a:masterClrMapping/>
  </p:clrMapOvr>
  <p:transition spd="med">
    <p:comb/>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274638"/>
            <a:ext cx="8229600" cy="868362"/>
          </a:xfrm>
        </p:spPr>
        <p:txBody>
          <a:bodyPr/>
          <a:lstStyle/>
          <a:p>
            <a:pPr algn="l"/>
            <a:r>
              <a:rPr lang="en-US" sz="2800" i="1" dirty="0" smtClean="0"/>
              <a:t>Gestational diabetes </a:t>
            </a:r>
            <a:r>
              <a:rPr lang="en-US" sz="2800" i="1" dirty="0" err="1" smtClean="0"/>
              <a:t>melitus</a:t>
            </a:r>
            <a:r>
              <a:rPr lang="en-US" sz="2800" i="1" dirty="0" smtClean="0"/>
              <a:t/>
            </a:r>
            <a:br>
              <a:rPr lang="en-US" sz="2800" i="1" dirty="0" smtClean="0"/>
            </a:br>
            <a:endParaRPr lang="en-US" sz="2800" dirty="0" smtClean="0"/>
          </a:p>
        </p:txBody>
      </p:sp>
      <p:sp>
        <p:nvSpPr>
          <p:cNvPr id="19459" name="Content Placeholder 2"/>
          <p:cNvSpPr>
            <a:spLocks noGrp="1"/>
          </p:cNvSpPr>
          <p:nvPr>
            <p:ph idx="1"/>
          </p:nvPr>
        </p:nvSpPr>
        <p:spPr>
          <a:xfrm>
            <a:off x="1071538" y="1643050"/>
            <a:ext cx="6286514" cy="3643338"/>
          </a:xfrm>
        </p:spPr>
        <p:txBody>
          <a:bodyPr>
            <a:normAutofit/>
          </a:bodyPr>
          <a:lstStyle/>
          <a:p>
            <a:r>
              <a:rPr lang="en-US" dirty="0" smtClean="0"/>
              <a:t>The diagnosis of GDM is made when any of the following plasma glucose values in </a:t>
            </a:r>
            <a:r>
              <a:rPr lang="en-US" dirty="0"/>
              <a:t>75 g </a:t>
            </a:r>
            <a:r>
              <a:rPr lang="en-US" dirty="0" smtClean="0"/>
              <a:t>OGTT are exceeded from:</a:t>
            </a:r>
          </a:p>
          <a:p>
            <a:pPr>
              <a:buNone/>
            </a:pPr>
            <a:endParaRPr lang="en-US" dirty="0" smtClean="0"/>
          </a:p>
          <a:p>
            <a:pPr lvl="1"/>
            <a:r>
              <a:rPr lang="en-US" dirty="0">
                <a:solidFill>
                  <a:schemeClr val="tx1"/>
                </a:solidFill>
              </a:rPr>
              <a:t>FBS ≥92 mg/dl and &lt;126 </a:t>
            </a:r>
            <a:r>
              <a:rPr lang="en-US" dirty="0" smtClean="0">
                <a:solidFill>
                  <a:schemeClr val="tx1"/>
                </a:solidFill>
              </a:rPr>
              <a:t>mg/dl</a:t>
            </a:r>
            <a:endParaRPr lang="en-US" dirty="0" smtClean="0">
              <a:solidFill>
                <a:srgbClr val="003300"/>
              </a:solidFill>
            </a:endParaRPr>
          </a:p>
          <a:p>
            <a:pPr lvl="1"/>
            <a:r>
              <a:rPr lang="pt-BR" dirty="0" smtClean="0">
                <a:solidFill>
                  <a:srgbClr val="003300"/>
                </a:solidFill>
              </a:rPr>
              <a:t>1 h 180 mg/dl</a:t>
            </a:r>
          </a:p>
          <a:p>
            <a:pPr lvl="1"/>
            <a:r>
              <a:rPr lang="pt-BR" dirty="0" smtClean="0">
                <a:solidFill>
                  <a:srgbClr val="003300"/>
                </a:solidFill>
              </a:rPr>
              <a:t>2 h 153 mg/dl</a:t>
            </a:r>
            <a:endParaRPr lang="en-US" dirty="0" smtClean="0">
              <a:solidFill>
                <a:srgbClr val="003300"/>
              </a:solidFill>
            </a:endParaRPr>
          </a:p>
        </p:txBody>
      </p:sp>
      <p:sp>
        <p:nvSpPr>
          <p:cNvPr id="2" name="Rectangle 1"/>
          <p:cNvSpPr/>
          <p:nvPr/>
        </p:nvSpPr>
        <p:spPr>
          <a:xfrm>
            <a:off x="1187624" y="1674302"/>
            <a:ext cx="6120680" cy="33123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t>These criteria: </a:t>
            </a:r>
          </a:p>
          <a:p>
            <a:pPr marL="285750" indent="-285750">
              <a:buFont typeface="Arial" pitchFamily="34" charset="0"/>
              <a:buChar char="•"/>
            </a:pPr>
            <a:r>
              <a:rPr lang="en-US" sz="2400" b="1" dirty="0" smtClean="0"/>
              <a:t>Have lower cut-off points </a:t>
            </a:r>
            <a:r>
              <a:rPr lang="en-US" sz="2400" b="1" dirty="0"/>
              <a:t>to diagnose </a:t>
            </a:r>
            <a:r>
              <a:rPr lang="en-US" sz="2400" b="1" dirty="0" smtClean="0"/>
              <a:t>GDM</a:t>
            </a:r>
          </a:p>
          <a:p>
            <a:pPr marL="285750" indent="-285750">
              <a:buFont typeface="Arial" pitchFamily="34" charset="0"/>
              <a:buChar char="•"/>
            </a:pPr>
            <a:r>
              <a:rPr lang="en-US" sz="2400" b="1" dirty="0" smtClean="0"/>
              <a:t>will increase </a:t>
            </a:r>
            <a:r>
              <a:rPr lang="en-US" sz="2400" b="1" dirty="0"/>
              <a:t>the prevalence of </a:t>
            </a:r>
            <a:r>
              <a:rPr lang="en-US" sz="2400" b="1" dirty="0" smtClean="0"/>
              <a:t>GDM: as </a:t>
            </a:r>
            <a:r>
              <a:rPr lang="en-US" sz="2400" b="1" dirty="0"/>
              <a:t>18% of all pregnant women will be </a:t>
            </a:r>
            <a:r>
              <a:rPr lang="en-US" sz="2400" b="1" dirty="0" smtClean="0"/>
              <a:t>labeled </a:t>
            </a:r>
            <a:r>
              <a:rPr lang="en-US" sz="2400" b="1" dirty="0"/>
              <a:t>as abnormal</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675293"/>
            <a:ext cx="7162948" cy="388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5122"/>
                                        </p:tgtEl>
                                        <p:attrNameLst>
                                          <p:attrName>style.visibility</p:attrName>
                                        </p:attrNameLst>
                                      </p:cBhvr>
                                      <p:to>
                                        <p:strVal val="visible"/>
                                      </p:to>
                                    </p:set>
                                    <p:anim calcmode="lin" valueType="num">
                                      <p:cBhvr additive="base">
                                        <p:cTn id="14" dur="500" fill="hold"/>
                                        <p:tgtEl>
                                          <p:spTgt spid="5122"/>
                                        </p:tgtEl>
                                        <p:attrNameLst>
                                          <p:attrName>ppt_x</p:attrName>
                                        </p:attrNameLst>
                                      </p:cBhvr>
                                      <p:tavLst>
                                        <p:tav tm="0">
                                          <p:val>
                                            <p:strVal val="#ppt_x"/>
                                          </p:val>
                                        </p:tav>
                                        <p:tav tm="100000">
                                          <p:val>
                                            <p:strVal val="#ppt_x"/>
                                          </p:val>
                                        </p:tav>
                                      </p:tavLst>
                                    </p:anim>
                                    <p:anim calcmode="lin" valueType="num">
                                      <p:cBhvr additive="base">
                                        <p:cTn id="15"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7" y="44624"/>
            <a:ext cx="7239000" cy="1143000"/>
          </a:xfrm>
        </p:spPr>
        <p:txBody>
          <a:bodyPr>
            <a:normAutofit fontScale="90000"/>
          </a:bodyPr>
          <a:lstStyle/>
          <a:p>
            <a:r>
              <a:rPr lang="en-US" dirty="0"/>
              <a:t>WHAT IS THE IMPACT OF LOWERING THE THRESHOLDS</a:t>
            </a:r>
          </a:p>
        </p:txBody>
      </p:sp>
      <p:sp>
        <p:nvSpPr>
          <p:cNvPr id="5" name="Rectangle 4"/>
          <p:cNvSpPr/>
          <p:nvPr/>
        </p:nvSpPr>
        <p:spPr>
          <a:xfrm>
            <a:off x="1907704" y="4581129"/>
            <a:ext cx="4392488" cy="12241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clinical and metabolic </a:t>
            </a:r>
            <a:r>
              <a:rPr lang="en-US" dirty="0" smtClean="0"/>
              <a:t>characteristics </a:t>
            </a:r>
            <a:r>
              <a:rPr lang="en-US" dirty="0"/>
              <a:t>and </a:t>
            </a:r>
            <a:r>
              <a:rPr lang="en-US" dirty="0" smtClean="0"/>
              <a:t>pregnancy </a:t>
            </a:r>
            <a:r>
              <a:rPr lang="en-US" dirty="0"/>
              <a:t>outcome</a:t>
            </a:r>
            <a:r>
              <a:rPr lang="en-US" dirty="0" smtClean="0"/>
              <a:t> </a:t>
            </a:r>
            <a:endParaRPr lang="en-US" dirty="0"/>
          </a:p>
        </p:txBody>
      </p:sp>
      <p:pic>
        <p:nvPicPr>
          <p:cNvPr id="7172" name="Picture 4" descr="C:\Users\Dr.Ramezani\Desktop\scale.g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19672" y="1772816"/>
            <a:ext cx="4824536" cy="310852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611560" y="3140968"/>
            <a:ext cx="2880320" cy="13681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in women previously classifiable as 'normal' according to the 4th International Workshop Conference on gestational diabetes criteria</a:t>
            </a:r>
          </a:p>
        </p:txBody>
      </p:sp>
      <p:sp>
        <p:nvSpPr>
          <p:cNvPr id="12" name="Rectangle 11"/>
          <p:cNvSpPr/>
          <p:nvPr/>
        </p:nvSpPr>
        <p:spPr>
          <a:xfrm>
            <a:off x="4572000" y="3140968"/>
            <a:ext cx="2880320" cy="13681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but reclassified as 'abnormal' according to the new recommendations</a:t>
            </a:r>
          </a:p>
        </p:txBody>
      </p:sp>
      <p:pic>
        <p:nvPicPr>
          <p:cNvPr id="13" name="Picture 2"/>
          <p:cNvPicPr>
            <a:picLocks noChangeAspect="1" noChangeArrowheads="1"/>
          </p:cNvPicPr>
          <p:nvPr/>
        </p:nvPicPr>
        <p:blipFill>
          <a:blip r:embed="rId3" cstate="print"/>
          <a:srcRect/>
          <a:stretch>
            <a:fillRect/>
          </a:stretch>
        </p:blipFill>
        <p:spPr bwMode="auto">
          <a:xfrm>
            <a:off x="179512" y="1142984"/>
            <a:ext cx="7920880" cy="1214446"/>
          </a:xfrm>
          <a:prstGeom prst="rect">
            <a:avLst/>
          </a:prstGeom>
          <a:noFill/>
          <a:ln w="9525">
            <a:noFill/>
            <a:miter lim="800000"/>
            <a:headEnd/>
            <a:tailEnd/>
          </a:ln>
          <a:effectLst/>
        </p:spPr>
      </p:pic>
    </p:spTree>
    <p:extLst>
      <p:ext uri="{BB962C8B-B14F-4D97-AF65-F5344CB8AC3E}">
        <p14:creationId xmlns:p14="http://schemas.microsoft.com/office/powerpoint/2010/main" val="4023983379"/>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172"/>
                                        </p:tgtEl>
                                        <p:attrNameLst>
                                          <p:attrName>style.visibility</p:attrName>
                                        </p:attrNameLst>
                                      </p:cBhvr>
                                      <p:to>
                                        <p:strVal val="visible"/>
                                      </p:to>
                                    </p:set>
                                    <p:anim calcmode="lin" valueType="num">
                                      <p:cBhvr>
                                        <p:cTn id="14" dur="500" fill="hold"/>
                                        <p:tgtEl>
                                          <p:spTgt spid="7172"/>
                                        </p:tgtEl>
                                        <p:attrNameLst>
                                          <p:attrName>ppt_w</p:attrName>
                                        </p:attrNameLst>
                                      </p:cBhvr>
                                      <p:tavLst>
                                        <p:tav tm="0">
                                          <p:val>
                                            <p:fltVal val="0"/>
                                          </p:val>
                                        </p:tav>
                                        <p:tav tm="100000">
                                          <p:val>
                                            <p:strVal val="#ppt_w"/>
                                          </p:val>
                                        </p:tav>
                                      </p:tavLst>
                                    </p:anim>
                                    <p:anim calcmode="lin" valueType="num">
                                      <p:cBhvr>
                                        <p:cTn id="15" dur="500" fill="hold"/>
                                        <p:tgtEl>
                                          <p:spTgt spid="7172"/>
                                        </p:tgtEl>
                                        <p:attrNameLst>
                                          <p:attrName>ppt_h</p:attrName>
                                        </p:attrNameLst>
                                      </p:cBhvr>
                                      <p:tavLst>
                                        <p:tav tm="0">
                                          <p:val>
                                            <p:fltVal val="0"/>
                                          </p:val>
                                        </p:tav>
                                        <p:tav tm="100000">
                                          <p:val>
                                            <p:strVal val="#ppt_h"/>
                                          </p:val>
                                        </p:tav>
                                      </p:tavLst>
                                    </p:anim>
                                    <p:animEffect transition="in" filter="fade">
                                      <p:cBhvr>
                                        <p:cTn id="16" dur="500"/>
                                        <p:tgtEl>
                                          <p:spTgt spid="7172"/>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500" fill="hold"/>
                                        <p:tgtEl>
                                          <p:spTgt spid="5"/>
                                        </p:tgtEl>
                                        <p:attrNameLst>
                                          <p:attrName>ppt_w</p:attrName>
                                        </p:attrNameLst>
                                      </p:cBhvr>
                                      <p:tavLst>
                                        <p:tav tm="0">
                                          <p:val>
                                            <p:fltVal val="0"/>
                                          </p:val>
                                        </p:tav>
                                        <p:tav tm="100000">
                                          <p:val>
                                            <p:strVal val="#ppt_w"/>
                                          </p:val>
                                        </p:tav>
                                      </p:tavLst>
                                    </p:anim>
                                    <p:anim calcmode="lin" valueType="num">
                                      <p:cBhvr>
                                        <p:cTn id="30" dur="500" fill="hold"/>
                                        <p:tgtEl>
                                          <p:spTgt spid="5"/>
                                        </p:tgtEl>
                                        <p:attrNameLst>
                                          <p:attrName>ppt_h</p:attrName>
                                        </p:attrNameLst>
                                      </p:cBhvr>
                                      <p:tavLst>
                                        <p:tav tm="0">
                                          <p:val>
                                            <p:fltVal val="0"/>
                                          </p:val>
                                        </p:tav>
                                        <p:tav tm="100000">
                                          <p:val>
                                            <p:strVal val="#ppt_h"/>
                                          </p:val>
                                        </p:tav>
                                      </p:tavLst>
                                    </p:anim>
                                    <p:animEffect transition="in" filter="fade">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0"/>
            <a:ext cx="7239000" cy="1143000"/>
          </a:xfrm>
        </p:spPr>
        <p:txBody>
          <a:bodyPr>
            <a:normAutofit fontScale="90000"/>
          </a:bodyPr>
          <a:lstStyle/>
          <a:p>
            <a:pPr algn="ctr"/>
            <a:r>
              <a:rPr lang="en-US" dirty="0" smtClean="0"/>
              <a:t>WHAT IS THE IMPACT OF LOWERING THE THRESHOLDS</a:t>
            </a:r>
            <a:endParaRPr lang="en-US" dirty="0"/>
          </a:p>
        </p:txBody>
      </p:sp>
      <p:sp>
        <p:nvSpPr>
          <p:cNvPr id="3" name="Content Placeholder 2"/>
          <p:cNvSpPr>
            <a:spLocks noGrp="1"/>
          </p:cNvSpPr>
          <p:nvPr>
            <p:ph idx="1"/>
          </p:nvPr>
        </p:nvSpPr>
        <p:spPr>
          <a:xfrm>
            <a:off x="611560" y="2358421"/>
            <a:ext cx="6929486" cy="4071966"/>
          </a:xfrm>
        </p:spPr>
        <p:txBody>
          <a:bodyPr>
            <a:normAutofit/>
          </a:bodyPr>
          <a:lstStyle/>
          <a:p>
            <a:pPr marL="0" indent="0" algn="just">
              <a:buNone/>
            </a:pPr>
            <a:endParaRPr lang="en-US" sz="1200" dirty="0" smtClean="0"/>
          </a:p>
          <a:p>
            <a:pPr algn="just"/>
            <a:r>
              <a:rPr lang="en-US" sz="1900" dirty="0" smtClean="0"/>
              <a:t>Using the new IADPSG criteria, 3953 pregnancies were retrospectively reclassified as 1815 women with normal GTT and 2138 with GD, 112 (2.8%) of whom would have been classified as normal according to the older criteria.</a:t>
            </a:r>
          </a:p>
          <a:p>
            <a:pPr algn="just"/>
            <a:endParaRPr lang="en-US" sz="1900" dirty="0" smtClean="0"/>
          </a:p>
          <a:p>
            <a:pPr algn="just"/>
            <a:r>
              <a:rPr lang="en-US" sz="2000" dirty="0" smtClean="0"/>
              <a:t>Caesarean section was significantly more frequent and the </a:t>
            </a:r>
            <a:r>
              <a:rPr lang="en-US" sz="2000" dirty="0" err="1" smtClean="0"/>
              <a:t>ponderal</a:t>
            </a:r>
            <a:r>
              <a:rPr lang="en-US" sz="2000" dirty="0" smtClean="0"/>
              <a:t> index for the newborn significantly higher in these reclassified women than in those classified as normal, and their basal glucose levels correlated significantly with the </a:t>
            </a:r>
            <a:r>
              <a:rPr lang="en-US" sz="2000" dirty="0" err="1" smtClean="0"/>
              <a:t>ponderal</a:t>
            </a:r>
            <a:r>
              <a:rPr lang="en-US" sz="2000" dirty="0" smtClean="0"/>
              <a:t> index</a:t>
            </a:r>
          </a:p>
          <a:p>
            <a:pPr algn="just"/>
            <a:endParaRPr lang="en-US" sz="2400" dirty="0"/>
          </a:p>
        </p:txBody>
      </p:sp>
      <p:pic>
        <p:nvPicPr>
          <p:cNvPr id="47106" name="Picture 2"/>
          <p:cNvPicPr>
            <a:picLocks noChangeAspect="1" noChangeArrowheads="1"/>
          </p:cNvPicPr>
          <p:nvPr/>
        </p:nvPicPr>
        <p:blipFill>
          <a:blip r:embed="rId2" cstate="print"/>
          <a:srcRect/>
          <a:stretch>
            <a:fillRect/>
          </a:stretch>
        </p:blipFill>
        <p:spPr bwMode="auto">
          <a:xfrm>
            <a:off x="428597" y="1142984"/>
            <a:ext cx="7572428" cy="1214446"/>
          </a:xfrm>
          <a:prstGeom prst="rect">
            <a:avLst/>
          </a:prstGeom>
          <a:noFill/>
          <a:ln w="9525">
            <a:noFill/>
            <a:miter lim="800000"/>
            <a:headEnd/>
            <a:tailEnd/>
          </a:ln>
          <a:effectLst/>
        </p:spPr>
      </p:pic>
      <p:sp>
        <p:nvSpPr>
          <p:cNvPr id="5" name="Rectangle 4"/>
          <p:cNvSpPr/>
          <p:nvPr/>
        </p:nvSpPr>
        <p:spPr>
          <a:xfrm>
            <a:off x="899592" y="4221088"/>
            <a:ext cx="2088232" cy="3600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403648" y="4578156"/>
            <a:ext cx="1872208" cy="3600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580">
                                          <p:stCondLst>
                                            <p:cond delay="0"/>
                                          </p:stCondLst>
                                        </p:cTn>
                                        <p:tgtEl>
                                          <p:spTgt spid="5"/>
                                        </p:tgtEl>
                                      </p:cBhvr>
                                    </p:animEffect>
                                    <p:anim calcmode="lin" valueType="num">
                                      <p:cBhvr>
                                        <p:cTn id="22"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7" dur="26">
                                          <p:stCondLst>
                                            <p:cond delay="650"/>
                                          </p:stCondLst>
                                        </p:cTn>
                                        <p:tgtEl>
                                          <p:spTgt spid="5"/>
                                        </p:tgtEl>
                                      </p:cBhvr>
                                      <p:to x="100000" y="60000"/>
                                    </p:animScale>
                                    <p:animScale>
                                      <p:cBhvr>
                                        <p:cTn id="28" dur="166" decel="50000">
                                          <p:stCondLst>
                                            <p:cond delay="676"/>
                                          </p:stCondLst>
                                        </p:cTn>
                                        <p:tgtEl>
                                          <p:spTgt spid="5"/>
                                        </p:tgtEl>
                                      </p:cBhvr>
                                      <p:to x="100000" y="100000"/>
                                    </p:animScale>
                                    <p:animScale>
                                      <p:cBhvr>
                                        <p:cTn id="29" dur="26">
                                          <p:stCondLst>
                                            <p:cond delay="1312"/>
                                          </p:stCondLst>
                                        </p:cTn>
                                        <p:tgtEl>
                                          <p:spTgt spid="5"/>
                                        </p:tgtEl>
                                      </p:cBhvr>
                                      <p:to x="100000" y="80000"/>
                                    </p:animScale>
                                    <p:animScale>
                                      <p:cBhvr>
                                        <p:cTn id="30" dur="166" decel="50000">
                                          <p:stCondLst>
                                            <p:cond delay="1338"/>
                                          </p:stCondLst>
                                        </p:cTn>
                                        <p:tgtEl>
                                          <p:spTgt spid="5"/>
                                        </p:tgtEl>
                                      </p:cBhvr>
                                      <p:to x="100000" y="100000"/>
                                    </p:animScale>
                                    <p:animScale>
                                      <p:cBhvr>
                                        <p:cTn id="31" dur="26">
                                          <p:stCondLst>
                                            <p:cond delay="1642"/>
                                          </p:stCondLst>
                                        </p:cTn>
                                        <p:tgtEl>
                                          <p:spTgt spid="5"/>
                                        </p:tgtEl>
                                      </p:cBhvr>
                                      <p:to x="100000" y="90000"/>
                                    </p:animScale>
                                    <p:animScale>
                                      <p:cBhvr>
                                        <p:cTn id="32" dur="166" decel="50000">
                                          <p:stCondLst>
                                            <p:cond delay="1668"/>
                                          </p:stCondLst>
                                        </p:cTn>
                                        <p:tgtEl>
                                          <p:spTgt spid="5"/>
                                        </p:tgtEl>
                                      </p:cBhvr>
                                      <p:to x="100000" y="100000"/>
                                    </p:animScale>
                                    <p:animScale>
                                      <p:cBhvr>
                                        <p:cTn id="33" dur="26">
                                          <p:stCondLst>
                                            <p:cond delay="1808"/>
                                          </p:stCondLst>
                                        </p:cTn>
                                        <p:tgtEl>
                                          <p:spTgt spid="5"/>
                                        </p:tgtEl>
                                      </p:cBhvr>
                                      <p:to x="100000" y="95000"/>
                                    </p:animScale>
                                    <p:animScale>
                                      <p:cBhvr>
                                        <p:cTn id="34" dur="166" decel="50000">
                                          <p:stCondLst>
                                            <p:cond delay="1834"/>
                                          </p:stCondLst>
                                        </p:cTn>
                                        <p:tgtEl>
                                          <p:spTgt spid="5"/>
                                        </p:tgtEl>
                                      </p:cBhvr>
                                      <p:to x="100000" y="100000"/>
                                    </p:animScale>
                                  </p:childTnLst>
                                </p:cTn>
                              </p:par>
                              <p:par>
                                <p:cTn id="35" presetID="26" presetClass="entr" presetSubtype="0"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down)">
                                      <p:cBhvr>
                                        <p:cTn id="37" dur="580">
                                          <p:stCondLst>
                                            <p:cond delay="0"/>
                                          </p:stCondLst>
                                        </p:cTn>
                                        <p:tgtEl>
                                          <p:spTgt spid="8"/>
                                        </p:tgtEl>
                                      </p:cBhvr>
                                    </p:animEffect>
                                    <p:anim calcmode="lin" valueType="num">
                                      <p:cBhvr>
                                        <p:cTn id="3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3" dur="26">
                                          <p:stCondLst>
                                            <p:cond delay="650"/>
                                          </p:stCondLst>
                                        </p:cTn>
                                        <p:tgtEl>
                                          <p:spTgt spid="8"/>
                                        </p:tgtEl>
                                      </p:cBhvr>
                                      <p:to x="100000" y="60000"/>
                                    </p:animScale>
                                    <p:animScale>
                                      <p:cBhvr>
                                        <p:cTn id="44" dur="166" decel="50000">
                                          <p:stCondLst>
                                            <p:cond delay="676"/>
                                          </p:stCondLst>
                                        </p:cTn>
                                        <p:tgtEl>
                                          <p:spTgt spid="8"/>
                                        </p:tgtEl>
                                      </p:cBhvr>
                                      <p:to x="100000" y="100000"/>
                                    </p:animScale>
                                    <p:animScale>
                                      <p:cBhvr>
                                        <p:cTn id="45" dur="26">
                                          <p:stCondLst>
                                            <p:cond delay="1312"/>
                                          </p:stCondLst>
                                        </p:cTn>
                                        <p:tgtEl>
                                          <p:spTgt spid="8"/>
                                        </p:tgtEl>
                                      </p:cBhvr>
                                      <p:to x="100000" y="80000"/>
                                    </p:animScale>
                                    <p:animScale>
                                      <p:cBhvr>
                                        <p:cTn id="46" dur="166" decel="50000">
                                          <p:stCondLst>
                                            <p:cond delay="1338"/>
                                          </p:stCondLst>
                                        </p:cTn>
                                        <p:tgtEl>
                                          <p:spTgt spid="8"/>
                                        </p:tgtEl>
                                      </p:cBhvr>
                                      <p:to x="100000" y="100000"/>
                                    </p:animScale>
                                    <p:animScale>
                                      <p:cBhvr>
                                        <p:cTn id="47" dur="26">
                                          <p:stCondLst>
                                            <p:cond delay="1642"/>
                                          </p:stCondLst>
                                        </p:cTn>
                                        <p:tgtEl>
                                          <p:spTgt spid="8"/>
                                        </p:tgtEl>
                                      </p:cBhvr>
                                      <p:to x="100000" y="90000"/>
                                    </p:animScale>
                                    <p:animScale>
                                      <p:cBhvr>
                                        <p:cTn id="48" dur="166" decel="50000">
                                          <p:stCondLst>
                                            <p:cond delay="1668"/>
                                          </p:stCondLst>
                                        </p:cTn>
                                        <p:tgtEl>
                                          <p:spTgt spid="8"/>
                                        </p:tgtEl>
                                      </p:cBhvr>
                                      <p:to x="100000" y="100000"/>
                                    </p:animScale>
                                    <p:animScale>
                                      <p:cBhvr>
                                        <p:cTn id="49" dur="26">
                                          <p:stCondLst>
                                            <p:cond delay="1808"/>
                                          </p:stCondLst>
                                        </p:cTn>
                                        <p:tgtEl>
                                          <p:spTgt spid="8"/>
                                        </p:tgtEl>
                                      </p:cBhvr>
                                      <p:to x="100000" y="95000"/>
                                    </p:animScale>
                                    <p:animScale>
                                      <p:cBhvr>
                                        <p:cTn id="50"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3"/>
          </p:nvPr>
        </p:nvSpPr>
        <p:spPr>
          <a:xfrm>
            <a:off x="4860032" y="404664"/>
            <a:ext cx="4041775" cy="639762"/>
          </a:xfrm>
        </p:spPr>
        <p:txBody>
          <a:bodyPr>
            <a:normAutofit/>
          </a:bodyPr>
          <a:lstStyle/>
          <a:p>
            <a:pPr algn="ctr"/>
            <a:r>
              <a:rPr lang="en-US" sz="2800" dirty="0" smtClean="0"/>
              <a:t>Benefit </a:t>
            </a:r>
            <a:endParaRPr lang="en-US" sz="2800" dirty="0"/>
          </a:p>
        </p:txBody>
      </p:sp>
      <p:sp>
        <p:nvSpPr>
          <p:cNvPr id="6" name="Content Placeholder 5"/>
          <p:cNvSpPr>
            <a:spLocks noGrp="1"/>
          </p:cNvSpPr>
          <p:nvPr>
            <p:ph sz="quarter" idx="4"/>
          </p:nvPr>
        </p:nvSpPr>
        <p:spPr/>
        <p:txBody>
          <a:bodyPr/>
          <a:lstStyle/>
          <a:p>
            <a:endParaRPr lang="en-US"/>
          </a:p>
        </p:txBody>
      </p:sp>
      <p:pic>
        <p:nvPicPr>
          <p:cNvPr id="3074" name="Picture 2"/>
          <p:cNvPicPr>
            <a:picLocks noGrp="1" noChangeAspect="1" noChangeArrowheads="1" noCrop="1"/>
          </p:cNvPicPr>
          <p:nvPr>
            <p:ph sz="half" idx="2"/>
          </p:nvPr>
        </p:nvPicPr>
        <p:blipFill>
          <a:blip r:embed="rId2" cstate="print"/>
          <a:srcRect/>
          <a:stretch>
            <a:fillRect/>
          </a:stretch>
        </p:blipFill>
        <p:spPr bwMode="auto">
          <a:xfrm>
            <a:off x="0" y="1142984"/>
            <a:ext cx="7746654" cy="6552728"/>
          </a:xfrm>
          <a:prstGeom prst="rect">
            <a:avLst/>
          </a:prstGeom>
          <a:noFill/>
          <a:ln w="9525">
            <a:noFill/>
            <a:miter lim="800000"/>
            <a:headEnd/>
            <a:tailEnd/>
          </a:ln>
        </p:spPr>
      </p:pic>
      <p:sp>
        <p:nvSpPr>
          <p:cNvPr id="8" name="Content Placeholder 5"/>
          <p:cNvSpPr txBox="1">
            <a:spLocks/>
          </p:cNvSpPr>
          <p:nvPr/>
        </p:nvSpPr>
        <p:spPr>
          <a:xfrm>
            <a:off x="285720" y="4071942"/>
            <a:ext cx="3096344" cy="1728192"/>
          </a:xfrm>
          <a:prstGeom prst="rect">
            <a:avLst/>
          </a:prstGeom>
          <a:solidFill>
            <a:schemeClr val="accent2">
              <a:lumMod val="60000"/>
              <a:lumOff val="40000"/>
            </a:schemeClr>
          </a:solidFill>
        </p:spPr>
        <p:txBody>
          <a:bodyPr vert="horz" lIns="91440" tIns="45720" rIns="91440" bIns="45720" rtlCol="0">
            <a:normAutofit fontScale="550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Number of additional prenatal visits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Hospital cost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Dietician visits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Induction of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labour</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Insulin therapy</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Additional fetal wellbeing tests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Admission in NICU</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9" name="Rectangle 8"/>
          <p:cNvSpPr/>
          <p:nvPr/>
        </p:nvSpPr>
        <p:spPr>
          <a:xfrm>
            <a:off x="5000628" y="3857628"/>
            <a:ext cx="3071834" cy="1938992"/>
          </a:xfrm>
          <a:prstGeom prst="rect">
            <a:avLst/>
          </a:prstGeom>
          <a:solidFill>
            <a:srgbClr val="FFC000"/>
          </a:solidFill>
        </p:spPr>
        <p:txBody>
          <a:bodyPr wrap="square">
            <a:spAutoFit/>
          </a:bodyPr>
          <a:lstStyle/>
          <a:p>
            <a:pPr algn="ctr"/>
            <a:r>
              <a:rPr lang="en-US" sz="2000" dirty="0" smtClean="0"/>
              <a:t>Impact of screening for and treatment of mild GDM affect infant or maternal morbidity or mortality</a:t>
            </a:r>
          </a:p>
          <a:p>
            <a:endParaRPr lang="en-US" sz="2000" dirty="0"/>
          </a:p>
        </p:txBody>
      </p:sp>
      <p:sp>
        <p:nvSpPr>
          <p:cNvPr id="10" name="Text Placeholder 2"/>
          <p:cNvSpPr>
            <a:spLocks noGrp="1"/>
          </p:cNvSpPr>
          <p:nvPr>
            <p:ph type="body" idx="1"/>
          </p:nvPr>
        </p:nvSpPr>
        <p:spPr>
          <a:xfrm>
            <a:off x="395536" y="404664"/>
            <a:ext cx="3888432" cy="639762"/>
          </a:xfrm>
        </p:spPr>
        <p:txBody>
          <a:bodyPr>
            <a:normAutofit fontScale="25000" lnSpcReduction="20000"/>
          </a:bodyPr>
          <a:lstStyle/>
          <a:p>
            <a:endParaRPr lang="en-US" dirty="0" smtClean="0"/>
          </a:p>
          <a:p>
            <a:pPr algn="ctr"/>
            <a:endParaRPr lang="en-US" sz="2600" dirty="0" smtClean="0"/>
          </a:p>
          <a:p>
            <a:pPr algn="ctr"/>
            <a:r>
              <a:rPr lang="en-US" sz="11200" dirty="0" smtClean="0"/>
              <a:t>Cost </a:t>
            </a:r>
          </a:p>
          <a:p>
            <a:endParaRPr lang="en-US" dirty="0"/>
          </a:p>
        </p:txBody>
      </p:sp>
    </p:spTree>
  </p:cSld>
  <p:clrMapOvr>
    <a:masterClrMapping/>
  </p:clrMapOvr>
  <p:transition spd="med">
    <p:blinds/>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4290"/>
            <a:ext cx="8572528" cy="1214446"/>
          </a:xfrm>
        </p:spPr>
        <p:txBody>
          <a:bodyPr>
            <a:noAutofit/>
          </a:bodyPr>
          <a:lstStyle/>
          <a:p>
            <a:pPr algn="ctr"/>
            <a:r>
              <a:rPr lang="en-US" sz="2000" b="1" dirty="0"/>
              <a:t>Costs and consequences of treatment for mild gestational </a:t>
            </a:r>
            <a:r>
              <a:rPr lang="en-US" sz="2000" b="1" dirty="0" smtClean="0"/>
              <a:t>diabetes mellitus </a:t>
            </a:r>
            <a:r>
              <a:rPr lang="en-US" sz="2000" b="1" dirty="0"/>
              <a:t>– evaluation from the ACHOIS </a:t>
            </a:r>
            <a:r>
              <a:rPr lang="en-US" sz="2000" b="1" dirty="0" smtClean="0"/>
              <a:t>randomized trial</a:t>
            </a:r>
            <a:r>
              <a:rPr lang="en-US" sz="2400" b="1" dirty="0" smtClean="0"/>
              <a:t/>
            </a:r>
            <a:br>
              <a:rPr lang="en-US" sz="2400" b="1" dirty="0" smtClean="0"/>
            </a:br>
            <a:r>
              <a:rPr lang="en-US" sz="1800" dirty="0"/>
              <a:t>BMC Pregnancy and Childbirth 2007</a:t>
            </a:r>
            <a:endParaRPr lang="en-US" sz="2400"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142844" y="1643050"/>
            <a:ext cx="7829576" cy="4500593"/>
          </a:xfrm>
          <a:prstGeom prst="rect">
            <a:avLst/>
          </a:prstGeom>
          <a:noFill/>
          <a:ln w="9525">
            <a:noFill/>
            <a:miter lim="800000"/>
            <a:headEnd/>
            <a:tailEnd/>
          </a:ln>
          <a:effectLst/>
        </p:spPr>
      </p:pic>
      <p:sp>
        <p:nvSpPr>
          <p:cNvPr id="5" name="Flowchart: Alternate Process 4"/>
          <p:cNvSpPr/>
          <p:nvPr/>
        </p:nvSpPr>
        <p:spPr>
          <a:xfrm>
            <a:off x="4283968" y="5085184"/>
            <a:ext cx="914400" cy="360040"/>
          </a:xfrm>
          <a:prstGeom prst="flowChartAlternateProcess">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1.1</a:t>
            </a:r>
            <a:endParaRPr lang="en-US" dirty="0">
              <a:solidFill>
                <a:schemeClr val="tx1"/>
              </a:solidFill>
            </a:endParaRPr>
          </a:p>
        </p:txBody>
      </p:sp>
      <p:sp>
        <p:nvSpPr>
          <p:cNvPr id="7" name="Flowchart: Alternate Process 6"/>
          <p:cNvSpPr/>
          <p:nvPr/>
        </p:nvSpPr>
        <p:spPr>
          <a:xfrm>
            <a:off x="6372200" y="5085184"/>
            <a:ext cx="914400" cy="360040"/>
          </a:xfrm>
          <a:prstGeom prst="flowChartAlternateProcess">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3.2</a:t>
            </a:r>
            <a:endParaRPr lang="en-US" dirty="0">
              <a:solidFill>
                <a:schemeClr val="tx1"/>
              </a:solidFill>
            </a:endParaRPr>
          </a:p>
        </p:txBody>
      </p:sp>
      <p:sp>
        <p:nvSpPr>
          <p:cNvPr id="8" name="Flowchart: Alternate Process 7"/>
          <p:cNvSpPr/>
          <p:nvPr/>
        </p:nvSpPr>
        <p:spPr>
          <a:xfrm>
            <a:off x="4283968" y="5445224"/>
            <a:ext cx="936104" cy="288032"/>
          </a:xfrm>
          <a:prstGeom prst="flowChartAlternateProcess">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68.1</a:t>
            </a:r>
            <a:endParaRPr lang="en-US" dirty="0">
              <a:solidFill>
                <a:schemeClr val="tx1"/>
              </a:solidFill>
            </a:endParaRPr>
          </a:p>
        </p:txBody>
      </p:sp>
      <p:sp>
        <p:nvSpPr>
          <p:cNvPr id="9" name="Flowchart: Alternate Process 8"/>
          <p:cNvSpPr/>
          <p:nvPr/>
        </p:nvSpPr>
        <p:spPr>
          <a:xfrm>
            <a:off x="6372200" y="5445224"/>
            <a:ext cx="914400" cy="288032"/>
          </a:xfrm>
          <a:prstGeom prst="flowChartAlternateProcess">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59.5</a:t>
            </a:r>
            <a:endParaRPr lang="en-US" dirty="0">
              <a:solidFill>
                <a:schemeClr val="tx1"/>
              </a:solidFill>
            </a:endParaRPr>
          </a:p>
        </p:txBody>
      </p:sp>
      <p:sp>
        <p:nvSpPr>
          <p:cNvPr id="10" name="Flowchart: Alternate Process 9"/>
          <p:cNvSpPr/>
          <p:nvPr/>
        </p:nvSpPr>
        <p:spPr>
          <a:xfrm>
            <a:off x="4283968" y="5733256"/>
            <a:ext cx="914400" cy="360040"/>
          </a:xfrm>
          <a:prstGeom prst="flowChartAlternateProcess">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38.0</a:t>
            </a:r>
            <a:endParaRPr lang="en-US" dirty="0">
              <a:solidFill>
                <a:schemeClr val="tx1"/>
              </a:solidFill>
            </a:endParaRPr>
          </a:p>
        </p:txBody>
      </p:sp>
      <p:sp>
        <p:nvSpPr>
          <p:cNvPr id="11" name="Flowchart: Alternate Process 10"/>
          <p:cNvSpPr/>
          <p:nvPr/>
        </p:nvSpPr>
        <p:spPr>
          <a:xfrm>
            <a:off x="6372200" y="5733256"/>
            <a:ext cx="914400" cy="360040"/>
          </a:xfrm>
          <a:prstGeom prst="flowChartAlternateProcess">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28.3</a:t>
            </a:r>
            <a:endParaRPr lang="en-US" dirty="0">
              <a:solidFill>
                <a:schemeClr val="tx1"/>
              </a:solidFill>
            </a:endParaRPr>
          </a:p>
        </p:txBody>
      </p:sp>
      <p:sp>
        <p:nvSpPr>
          <p:cNvPr id="12" name="Flowchart: Alternate Process 11"/>
          <p:cNvSpPr/>
          <p:nvPr/>
        </p:nvSpPr>
        <p:spPr>
          <a:xfrm>
            <a:off x="7884368" y="4509120"/>
            <a:ext cx="1152128" cy="360040"/>
          </a:xfrm>
          <a:prstGeom prst="flowChartAlternateProcess">
            <a:avLst/>
          </a:prstGeom>
          <a:solidFill>
            <a:srgbClr val="FB3A0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$60,506</a:t>
            </a:r>
            <a:endParaRPr lang="en-US" dirty="0">
              <a:solidFill>
                <a:schemeClr val="tx1"/>
              </a:solidFill>
            </a:endParaRPr>
          </a:p>
        </p:txBody>
      </p:sp>
    </p:spTree>
  </p:cSld>
  <p:clrMapOvr>
    <a:masterClrMapping/>
  </p:clrMapOvr>
  <p:transition spd="med">
    <p:cover dir="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accent1">
                    <a:lumMod val="75000"/>
                  </a:schemeClr>
                </a:solidFill>
              </a:rPr>
              <a:t>who principles of early disease detection</a:t>
            </a:r>
          </a:p>
        </p:txBody>
      </p:sp>
      <p:sp>
        <p:nvSpPr>
          <p:cNvPr id="3" name="Content Placeholder 2"/>
          <p:cNvSpPr>
            <a:spLocks noGrp="1"/>
          </p:cNvSpPr>
          <p:nvPr>
            <p:ph idx="1"/>
          </p:nvPr>
        </p:nvSpPr>
        <p:spPr/>
        <p:txBody>
          <a:bodyPr>
            <a:normAutofit fontScale="62500" lnSpcReduction="20000"/>
          </a:bodyPr>
          <a:lstStyle/>
          <a:p>
            <a:pPr marL="0" indent="0">
              <a:buNone/>
            </a:pPr>
            <a:r>
              <a:rPr lang="en-US" b="1" dirty="0" smtClean="0"/>
              <a:t>Condition</a:t>
            </a:r>
          </a:p>
          <a:p>
            <a:r>
              <a:rPr lang="en-US" dirty="0"/>
              <a:t>The condition sought should be an important health </a:t>
            </a:r>
            <a:r>
              <a:rPr lang="en-US" dirty="0" smtClean="0"/>
              <a:t>problem</a:t>
            </a:r>
          </a:p>
          <a:p>
            <a:r>
              <a:rPr lang="en-US" dirty="0"/>
              <a:t>There should be a recognizable latent or early symptomatic stage</a:t>
            </a:r>
            <a:endParaRPr lang="en-US" dirty="0" smtClean="0"/>
          </a:p>
          <a:p>
            <a:r>
              <a:rPr lang="en-US" dirty="0" smtClean="0"/>
              <a:t>The </a:t>
            </a:r>
            <a:r>
              <a:rPr lang="en-US" dirty="0"/>
              <a:t>natural history of the condition, including development from latent to declared disease, should be adequately understood</a:t>
            </a:r>
            <a:r>
              <a:rPr lang="en-US" dirty="0" smtClean="0"/>
              <a:t>.</a:t>
            </a:r>
          </a:p>
          <a:p>
            <a:pPr marL="0" indent="0">
              <a:buNone/>
            </a:pPr>
            <a:r>
              <a:rPr lang="en-US" b="1" dirty="0" smtClean="0"/>
              <a:t>Test</a:t>
            </a:r>
          </a:p>
          <a:p>
            <a:r>
              <a:rPr lang="en-US" dirty="0"/>
              <a:t>There should be a suitable test or examination</a:t>
            </a:r>
            <a:r>
              <a:rPr lang="en-US" dirty="0" smtClean="0"/>
              <a:t>.</a:t>
            </a:r>
          </a:p>
          <a:p>
            <a:r>
              <a:rPr lang="en-US" dirty="0"/>
              <a:t>The test should be acceptable to the population</a:t>
            </a:r>
            <a:r>
              <a:rPr lang="en-US" dirty="0" smtClean="0"/>
              <a:t>.</a:t>
            </a:r>
          </a:p>
          <a:p>
            <a:pPr marL="0" indent="0">
              <a:buNone/>
            </a:pPr>
            <a:r>
              <a:rPr lang="en-US" b="1" dirty="0" smtClean="0"/>
              <a:t>Treatment</a:t>
            </a:r>
          </a:p>
          <a:p>
            <a:r>
              <a:rPr lang="en-US" dirty="0"/>
              <a:t>There should be an accepted treatment for patients with recognized disease</a:t>
            </a:r>
            <a:r>
              <a:rPr lang="en-US" dirty="0" smtClean="0"/>
              <a:t>.</a:t>
            </a:r>
          </a:p>
          <a:p>
            <a:pPr marL="0" indent="0">
              <a:buNone/>
            </a:pPr>
            <a:r>
              <a:rPr lang="en-US" b="1" dirty="0" smtClean="0"/>
              <a:t>Screening program</a:t>
            </a:r>
          </a:p>
          <a:p>
            <a:r>
              <a:rPr lang="en-US" dirty="0"/>
              <a:t>Facilities for diagnosis and treatment should be available</a:t>
            </a:r>
            <a:r>
              <a:rPr lang="en-US" dirty="0" smtClean="0"/>
              <a:t>.</a:t>
            </a:r>
          </a:p>
          <a:p>
            <a:r>
              <a:rPr lang="en-US" dirty="0"/>
              <a:t>The cost of case-finding (including diagnosis and treatment of patients diagnosed) should be economically balanced in relation to possible expenditure on medical care as a </a:t>
            </a:r>
            <a:r>
              <a:rPr lang="en-US" dirty="0" smtClean="0"/>
              <a:t>whole.</a:t>
            </a:r>
          </a:p>
          <a:p>
            <a:r>
              <a:rPr lang="en-US" dirty="0" smtClean="0"/>
              <a:t>Case-finding </a:t>
            </a:r>
            <a:r>
              <a:rPr lang="en-US" dirty="0"/>
              <a:t>should be a continuing process and not a “once and for all” project. </a:t>
            </a:r>
            <a:endParaRPr lang="en-US" dirty="0" smtClean="0"/>
          </a:p>
          <a:p>
            <a:endParaRPr lang="en-US" dirty="0" smtClean="0"/>
          </a:p>
          <a:p>
            <a:endParaRPr lang="en-US" dirty="0" smtClean="0"/>
          </a:p>
          <a:p>
            <a:pPr marL="0" indent="0">
              <a:buNone/>
            </a:pPr>
            <a:endParaRPr lang="en-US" dirty="0" smtClean="0"/>
          </a:p>
          <a:p>
            <a:endParaRPr lang="en-US" dirty="0" smtClean="0"/>
          </a:p>
          <a:p>
            <a:endParaRPr lang="en-US" dirty="0"/>
          </a:p>
        </p:txBody>
      </p:sp>
      <p:sp>
        <p:nvSpPr>
          <p:cNvPr id="4" name="Rectangle 3"/>
          <p:cNvSpPr/>
          <p:nvPr/>
        </p:nvSpPr>
        <p:spPr>
          <a:xfrm>
            <a:off x="3995936" y="1844824"/>
            <a:ext cx="244827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690450" y="2177012"/>
            <a:ext cx="3257813" cy="24387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267744" y="3092169"/>
            <a:ext cx="2880320"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38660" y="3380201"/>
            <a:ext cx="2980695"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189954" y="5013176"/>
            <a:ext cx="1938478" cy="2160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89954" y="2420888"/>
            <a:ext cx="1489696"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555776" y="4012286"/>
            <a:ext cx="1852066" cy="2160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832244" y="4725144"/>
            <a:ext cx="859436" cy="2160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9549" y="5661248"/>
            <a:ext cx="1768475" cy="255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736799"/>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500" fill="hold"/>
                                        <p:tgtEl>
                                          <p:spTgt spid="5"/>
                                        </p:tgtEl>
                                        <p:attrNameLst>
                                          <p:attrName>ppt_w</p:attrName>
                                        </p:attrNameLst>
                                      </p:cBhvr>
                                      <p:tavLst>
                                        <p:tav tm="0">
                                          <p:val>
                                            <p:fltVal val="0"/>
                                          </p:val>
                                        </p:tav>
                                        <p:tav tm="100000">
                                          <p:val>
                                            <p:strVal val="#ppt_w"/>
                                          </p:val>
                                        </p:tav>
                                      </p:tavLst>
                                    </p:anim>
                                    <p:anim calcmode="lin" valueType="num">
                                      <p:cBhvr>
                                        <p:cTn id="29" dur="500" fill="hold"/>
                                        <p:tgtEl>
                                          <p:spTgt spid="5"/>
                                        </p:tgtEl>
                                        <p:attrNameLst>
                                          <p:attrName>ppt_h</p:attrName>
                                        </p:attrNameLst>
                                      </p:cBhvr>
                                      <p:tavLst>
                                        <p:tav tm="0">
                                          <p:val>
                                            <p:fltVal val="0"/>
                                          </p:val>
                                        </p:tav>
                                        <p:tav tm="100000">
                                          <p:val>
                                            <p:strVal val="#ppt_h"/>
                                          </p:val>
                                        </p:tav>
                                      </p:tavLst>
                                    </p:anim>
                                    <p:animEffect transition="in" filter="fade">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fltVal val="0"/>
                                          </p:val>
                                        </p:tav>
                                        <p:tav tm="100000">
                                          <p:val>
                                            <p:strVal val="#ppt_w"/>
                                          </p:val>
                                        </p:tav>
                                      </p:tavLst>
                                    </p:anim>
                                    <p:anim calcmode="lin" valueType="num">
                                      <p:cBhvr>
                                        <p:cTn id="36" dur="500" fill="hold"/>
                                        <p:tgtEl>
                                          <p:spTgt spid="9"/>
                                        </p:tgtEl>
                                        <p:attrNameLst>
                                          <p:attrName>ppt_h</p:attrName>
                                        </p:attrNameLst>
                                      </p:cBhvr>
                                      <p:tavLst>
                                        <p:tav tm="0">
                                          <p:val>
                                            <p:fltVal val="0"/>
                                          </p:val>
                                        </p:tav>
                                        <p:tav tm="100000">
                                          <p:val>
                                            <p:strVal val="#ppt_h"/>
                                          </p:val>
                                        </p:tav>
                                      </p:tavLst>
                                    </p:anim>
                                    <p:animEffect transition="in" filter="fad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500"/>
                                        <p:tgtEl>
                                          <p:spTgt spid="3">
                                            <p:txEl>
                                              <p:pRg st="4" end="4"/>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3">
                                            <p:txEl>
                                              <p:pRg st="5" end="5"/>
                                            </p:txEl>
                                          </p:spTgt>
                                        </p:tgtEl>
                                        <p:attrNameLst>
                                          <p:attrName>style.visibility</p:attrName>
                                        </p:attrNameLst>
                                      </p:cBhvr>
                                      <p:to>
                                        <p:strVal val="visible"/>
                                      </p:to>
                                    </p:set>
                                    <p:animEffect transition="in" filter="fade">
                                      <p:cBhvr>
                                        <p:cTn id="45" dur="500"/>
                                        <p:tgtEl>
                                          <p:spTgt spid="3">
                                            <p:txEl>
                                              <p:pRg st="5" end="5"/>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3">
                                            <p:txEl>
                                              <p:pRg st="6" end="6"/>
                                            </p:txEl>
                                          </p:spTgt>
                                        </p:tgtEl>
                                        <p:attrNameLst>
                                          <p:attrName>style.visibility</p:attrName>
                                        </p:attrNameLst>
                                      </p:cBhvr>
                                      <p:to>
                                        <p:strVal val="visible"/>
                                      </p:to>
                                    </p:set>
                                    <p:animEffect transition="in" filter="fade">
                                      <p:cBhvr>
                                        <p:cTn id="48" dur="500"/>
                                        <p:tgtEl>
                                          <p:spTgt spid="3">
                                            <p:txEl>
                                              <p:pRg st="6" end="6"/>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500" fill="hold"/>
                                        <p:tgtEl>
                                          <p:spTgt spid="6"/>
                                        </p:tgtEl>
                                        <p:attrNameLst>
                                          <p:attrName>ppt_w</p:attrName>
                                        </p:attrNameLst>
                                      </p:cBhvr>
                                      <p:tavLst>
                                        <p:tav tm="0">
                                          <p:val>
                                            <p:fltVal val="0"/>
                                          </p:val>
                                        </p:tav>
                                        <p:tav tm="100000">
                                          <p:val>
                                            <p:strVal val="#ppt_w"/>
                                          </p:val>
                                        </p:tav>
                                      </p:tavLst>
                                    </p:anim>
                                    <p:anim calcmode="lin" valueType="num">
                                      <p:cBhvr>
                                        <p:cTn id="54" dur="500" fill="hold"/>
                                        <p:tgtEl>
                                          <p:spTgt spid="6"/>
                                        </p:tgtEl>
                                        <p:attrNameLst>
                                          <p:attrName>ppt_h</p:attrName>
                                        </p:attrNameLst>
                                      </p:cBhvr>
                                      <p:tavLst>
                                        <p:tav tm="0">
                                          <p:val>
                                            <p:fltVal val="0"/>
                                          </p:val>
                                        </p:tav>
                                        <p:tav tm="100000">
                                          <p:val>
                                            <p:strVal val="#ppt_h"/>
                                          </p:val>
                                        </p:tav>
                                      </p:tavLst>
                                    </p:anim>
                                    <p:animEffect transition="in" filter="fade">
                                      <p:cBhvr>
                                        <p:cTn id="55" dur="500"/>
                                        <p:tgtEl>
                                          <p:spTgt spid="6"/>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grpId="0" nodeType="click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500" fill="hold"/>
                                        <p:tgtEl>
                                          <p:spTgt spid="7"/>
                                        </p:tgtEl>
                                        <p:attrNameLst>
                                          <p:attrName>ppt_w</p:attrName>
                                        </p:attrNameLst>
                                      </p:cBhvr>
                                      <p:tavLst>
                                        <p:tav tm="0">
                                          <p:val>
                                            <p:fltVal val="0"/>
                                          </p:val>
                                        </p:tav>
                                        <p:tav tm="100000">
                                          <p:val>
                                            <p:strVal val="#ppt_w"/>
                                          </p:val>
                                        </p:tav>
                                      </p:tavLst>
                                    </p:anim>
                                    <p:anim calcmode="lin" valueType="num">
                                      <p:cBhvr>
                                        <p:cTn id="61" dur="500" fill="hold"/>
                                        <p:tgtEl>
                                          <p:spTgt spid="7"/>
                                        </p:tgtEl>
                                        <p:attrNameLst>
                                          <p:attrName>ppt_h</p:attrName>
                                        </p:attrNameLst>
                                      </p:cBhvr>
                                      <p:tavLst>
                                        <p:tav tm="0">
                                          <p:val>
                                            <p:fltVal val="0"/>
                                          </p:val>
                                        </p:tav>
                                        <p:tav tm="100000">
                                          <p:val>
                                            <p:strVal val="#ppt_h"/>
                                          </p:val>
                                        </p:tav>
                                      </p:tavLst>
                                    </p:anim>
                                    <p:animEffect transition="in" filter="fade">
                                      <p:cBhvr>
                                        <p:cTn id="62" dur="500"/>
                                        <p:tgtEl>
                                          <p:spTgt spid="7"/>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3">
                                            <p:txEl>
                                              <p:pRg st="7" end="7"/>
                                            </p:txEl>
                                          </p:spTgt>
                                        </p:tgtEl>
                                        <p:attrNameLst>
                                          <p:attrName>style.visibility</p:attrName>
                                        </p:attrNameLst>
                                      </p:cBhvr>
                                      <p:to>
                                        <p:strVal val="visible"/>
                                      </p:to>
                                    </p:set>
                                    <p:animEffect transition="in" filter="fade">
                                      <p:cBhvr>
                                        <p:cTn id="67" dur="500"/>
                                        <p:tgtEl>
                                          <p:spTgt spid="3">
                                            <p:txEl>
                                              <p:pRg st="7" end="7"/>
                                            </p:txEl>
                                          </p:spTgt>
                                        </p:tgtEl>
                                      </p:cBhvr>
                                    </p:animEffect>
                                  </p:childTnLst>
                                </p:cTn>
                              </p:par>
                              <p:par>
                                <p:cTn id="68" presetID="10" presetClass="entr" presetSubtype="0" fill="hold" nodeType="withEffect">
                                  <p:stCondLst>
                                    <p:cond delay="0"/>
                                  </p:stCondLst>
                                  <p:childTnLst>
                                    <p:set>
                                      <p:cBhvr>
                                        <p:cTn id="69" dur="1" fill="hold">
                                          <p:stCondLst>
                                            <p:cond delay="0"/>
                                          </p:stCondLst>
                                        </p:cTn>
                                        <p:tgtEl>
                                          <p:spTgt spid="3">
                                            <p:txEl>
                                              <p:pRg st="8" end="8"/>
                                            </p:txEl>
                                          </p:spTgt>
                                        </p:tgtEl>
                                        <p:attrNameLst>
                                          <p:attrName>style.visibility</p:attrName>
                                        </p:attrNameLst>
                                      </p:cBhvr>
                                      <p:to>
                                        <p:strVal val="visible"/>
                                      </p:to>
                                    </p:set>
                                    <p:animEffect transition="in" filter="fade">
                                      <p:cBhvr>
                                        <p:cTn id="70" dur="500"/>
                                        <p:tgtEl>
                                          <p:spTgt spid="3">
                                            <p:txEl>
                                              <p:pRg st="8" end="8"/>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grpId="0" nodeType="clickEffect">
                                  <p:stCondLst>
                                    <p:cond delay="0"/>
                                  </p:stCondLst>
                                  <p:childTnLst>
                                    <p:set>
                                      <p:cBhvr>
                                        <p:cTn id="74" dur="1" fill="hold">
                                          <p:stCondLst>
                                            <p:cond delay="0"/>
                                          </p:stCondLst>
                                        </p:cTn>
                                        <p:tgtEl>
                                          <p:spTgt spid="11"/>
                                        </p:tgtEl>
                                        <p:attrNameLst>
                                          <p:attrName>style.visibility</p:attrName>
                                        </p:attrNameLst>
                                      </p:cBhvr>
                                      <p:to>
                                        <p:strVal val="visible"/>
                                      </p:to>
                                    </p:set>
                                    <p:anim calcmode="lin" valueType="num">
                                      <p:cBhvr>
                                        <p:cTn id="75" dur="500" fill="hold"/>
                                        <p:tgtEl>
                                          <p:spTgt spid="11"/>
                                        </p:tgtEl>
                                        <p:attrNameLst>
                                          <p:attrName>ppt_w</p:attrName>
                                        </p:attrNameLst>
                                      </p:cBhvr>
                                      <p:tavLst>
                                        <p:tav tm="0">
                                          <p:val>
                                            <p:fltVal val="0"/>
                                          </p:val>
                                        </p:tav>
                                        <p:tav tm="100000">
                                          <p:val>
                                            <p:strVal val="#ppt_w"/>
                                          </p:val>
                                        </p:tav>
                                      </p:tavLst>
                                    </p:anim>
                                    <p:anim calcmode="lin" valueType="num">
                                      <p:cBhvr>
                                        <p:cTn id="76" dur="500" fill="hold"/>
                                        <p:tgtEl>
                                          <p:spTgt spid="11"/>
                                        </p:tgtEl>
                                        <p:attrNameLst>
                                          <p:attrName>ppt_h</p:attrName>
                                        </p:attrNameLst>
                                      </p:cBhvr>
                                      <p:tavLst>
                                        <p:tav tm="0">
                                          <p:val>
                                            <p:fltVal val="0"/>
                                          </p:val>
                                        </p:tav>
                                        <p:tav tm="100000">
                                          <p:val>
                                            <p:strVal val="#ppt_h"/>
                                          </p:val>
                                        </p:tav>
                                      </p:tavLst>
                                    </p:anim>
                                    <p:animEffect transition="in" filter="fade">
                                      <p:cBhvr>
                                        <p:cTn id="77" dur="500"/>
                                        <p:tgtEl>
                                          <p:spTgt spid="11"/>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3">
                                            <p:txEl>
                                              <p:pRg st="9" end="9"/>
                                            </p:txEl>
                                          </p:spTgt>
                                        </p:tgtEl>
                                        <p:attrNameLst>
                                          <p:attrName>style.visibility</p:attrName>
                                        </p:attrNameLst>
                                      </p:cBhvr>
                                      <p:to>
                                        <p:strVal val="visible"/>
                                      </p:to>
                                    </p:set>
                                    <p:animEffect transition="in" filter="fade">
                                      <p:cBhvr>
                                        <p:cTn id="82" dur="500"/>
                                        <p:tgtEl>
                                          <p:spTgt spid="3">
                                            <p:txEl>
                                              <p:pRg st="9" end="9"/>
                                            </p:txEl>
                                          </p:spTgt>
                                        </p:tgtEl>
                                      </p:cBhvr>
                                    </p:animEffect>
                                  </p:childTnLst>
                                </p:cTn>
                              </p:par>
                              <p:par>
                                <p:cTn id="83" presetID="10" presetClass="entr" presetSubtype="0" fill="hold" nodeType="withEffect">
                                  <p:stCondLst>
                                    <p:cond delay="0"/>
                                  </p:stCondLst>
                                  <p:childTnLst>
                                    <p:set>
                                      <p:cBhvr>
                                        <p:cTn id="84" dur="1" fill="hold">
                                          <p:stCondLst>
                                            <p:cond delay="0"/>
                                          </p:stCondLst>
                                        </p:cTn>
                                        <p:tgtEl>
                                          <p:spTgt spid="3">
                                            <p:txEl>
                                              <p:pRg st="10" end="10"/>
                                            </p:txEl>
                                          </p:spTgt>
                                        </p:tgtEl>
                                        <p:attrNameLst>
                                          <p:attrName>style.visibility</p:attrName>
                                        </p:attrNameLst>
                                      </p:cBhvr>
                                      <p:to>
                                        <p:strVal val="visible"/>
                                      </p:to>
                                    </p:set>
                                    <p:animEffect transition="in" filter="fade">
                                      <p:cBhvr>
                                        <p:cTn id="85" dur="500"/>
                                        <p:tgtEl>
                                          <p:spTgt spid="3">
                                            <p:txEl>
                                              <p:pRg st="10" end="10"/>
                                            </p:txEl>
                                          </p:spTgt>
                                        </p:tgtEl>
                                      </p:cBhvr>
                                    </p:animEffect>
                                  </p:childTnLst>
                                </p:cTn>
                              </p:par>
                              <p:par>
                                <p:cTn id="86" presetID="10" presetClass="entr" presetSubtype="0" fill="hold" nodeType="withEffect">
                                  <p:stCondLst>
                                    <p:cond delay="0"/>
                                  </p:stCondLst>
                                  <p:childTnLst>
                                    <p:set>
                                      <p:cBhvr>
                                        <p:cTn id="87" dur="1" fill="hold">
                                          <p:stCondLst>
                                            <p:cond delay="0"/>
                                          </p:stCondLst>
                                        </p:cTn>
                                        <p:tgtEl>
                                          <p:spTgt spid="3">
                                            <p:txEl>
                                              <p:pRg st="11" end="11"/>
                                            </p:txEl>
                                          </p:spTgt>
                                        </p:tgtEl>
                                        <p:attrNameLst>
                                          <p:attrName>style.visibility</p:attrName>
                                        </p:attrNameLst>
                                      </p:cBhvr>
                                      <p:to>
                                        <p:strVal val="visible"/>
                                      </p:to>
                                    </p:set>
                                    <p:animEffect transition="in" filter="fade">
                                      <p:cBhvr>
                                        <p:cTn id="88" dur="500"/>
                                        <p:tgtEl>
                                          <p:spTgt spid="3">
                                            <p:txEl>
                                              <p:pRg st="11" end="11"/>
                                            </p:txEl>
                                          </p:spTgt>
                                        </p:tgtEl>
                                      </p:cBhvr>
                                    </p:animEffect>
                                  </p:childTnLst>
                                </p:cTn>
                              </p:par>
                              <p:par>
                                <p:cTn id="89" presetID="10" presetClass="entr" presetSubtype="0" fill="hold" nodeType="withEffect">
                                  <p:stCondLst>
                                    <p:cond delay="0"/>
                                  </p:stCondLst>
                                  <p:childTnLst>
                                    <p:set>
                                      <p:cBhvr>
                                        <p:cTn id="90" dur="1" fill="hold">
                                          <p:stCondLst>
                                            <p:cond delay="0"/>
                                          </p:stCondLst>
                                        </p:cTn>
                                        <p:tgtEl>
                                          <p:spTgt spid="3">
                                            <p:txEl>
                                              <p:pRg st="12" end="12"/>
                                            </p:txEl>
                                          </p:spTgt>
                                        </p:tgtEl>
                                        <p:attrNameLst>
                                          <p:attrName>style.visibility</p:attrName>
                                        </p:attrNameLst>
                                      </p:cBhvr>
                                      <p:to>
                                        <p:strVal val="visible"/>
                                      </p:to>
                                    </p:set>
                                    <p:animEffect transition="in" filter="fade">
                                      <p:cBhvr>
                                        <p:cTn id="91" dur="500"/>
                                        <p:tgtEl>
                                          <p:spTgt spid="3">
                                            <p:txEl>
                                              <p:pRg st="12" end="12"/>
                                            </p:txEl>
                                          </p:spTgt>
                                        </p:tgtEl>
                                      </p:cBhvr>
                                    </p:animEffect>
                                  </p:childTnLst>
                                </p:cTn>
                              </p:par>
                            </p:childTnLst>
                          </p:cTn>
                        </p:par>
                      </p:childTnLst>
                    </p:cTn>
                  </p:par>
                  <p:par>
                    <p:cTn id="92" fill="hold">
                      <p:stCondLst>
                        <p:cond delay="indefinite"/>
                      </p:stCondLst>
                      <p:childTnLst>
                        <p:par>
                          <p:cTn id="93" fill="hold">
                            <p:stCondLst>
                              <p:cond delay="0"/>
                            </p:stCondLst>
                            <p:childTnLst>
                              <p:par>
                                <p:cTn id="94" presetID="53" presetClass="entr" presetSubtype="16" fill="hold" grpId="0" nodeType="click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p:cTn id="96" dur="500" fill="hold"/>
                                        <p:tgtEl>
                                          <p:spTgt spid="12"/>
                                        </p:tgtEl>
                                        <p:attrNameLst>
                                          <p:attrName>ppt_w</p:attrName>
                                        </p:attrNameLst>
                                      </p:cBhvr>
                                      <p:tavLst>
                                        <p:tav tm="0">
                                          <p:val>
                                            <p:fltVal val="0"/>
                                          </p:val>
                                        </p:tav>
                                        <p:tav tm="100000">
                                          <p:val>
                                            <p:strVal val="#ppt_w"/>
                                          </p:val>
                                        </p:tav>
                                      </p:tavLst>
                                    </p:anim>
                                    <p:anim calcmode="lin" valueType="num">
                                      <p:cBhvr>
                                        <p:cTn id="97" dur="500" fill="hold"/>
                                        <p:tgtEl>
                                          <p:spTgt spid="12"/>
                                        </p:tgtEl>
                                        <p:attrNameLst>
                                          <p:attrName>ppt_h</p:attrName>
                                        </p:attrNameLst>
                                      </p:cBhvr>
                                      <p:tavLst>
                                        <p:tav tm="0">
                                          <p:val>
                                            <p:fltVal val="0"/>
                                          </p:val>
                                        </p:tav>
                                        <p:tav tm="100000">
                                          <p:val>
                                            <p:strVal val="#ppt_h"/>
                                          </p:val>
                                        </p:tav>
                                      </p:tavLst>
                                    </p:anim>
                                    <p:animEffect transition="in" filter="fade">
                                      <p:cBhvr>
                                        <p:cTn id="98" dur="500"/>
                                        <p:tgtEl>
                                          <p:spTgt spid="12"/>
                                        </p:tgtEl>
                                      </p:cBhvr>
                                    </p:animEffect>
                                  </p:childTnLst>
                                </p:cTn>
                              </p:par>
                            </p:childTnLst>
                          </p:cTn>
                        </p:par>
                      </p:childTnLst>
                    </p:cTn>
                  </p:par>
                  <p:par>
                    <p:cTn id="99" fill="hold">
                      <p:stCondLst>
                        <p:cond delay="indefinite"/>
                      </p:stCondLst>
                      <p:childTnLst>
                        <p:par>
                          <p:cTn id="100" fill="hold">
                            <p:stCondLst>
                              <p:cond delay="0"/>
                            </p:stCondLst>
                            <p:childTnLst>
                              <p:par>
                                <p:cTn id="101" presetID="53" presetClass="entr" presetSubtype="16" fill="hold" grpId="0" nodeType="click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p:cTn id="103" dur="500" fill="hold"/>
                                        <p:tgtEl>
                                          <p:spTgt spid="8"/>
                                        </p:tgtEl>
                                        <p:attrNameLst>
                                          <p:attrName>ppt_w</p:attrName>
                                        </p:attrNameLst>
                                      </p:cBhvr>
                                      <p:tavLst>
                                        <p:tav tm="0">
                                          <p:val>
                                            <p:fltVal val="0"/>
                                          </p:val>
                                        </p:tav>
                                        <p:tav tm="100000">
                                          <p:val>
                                            <p:strVal val="#ppt_w"/>
                                          </p:val>
                                        </p:tav>
                                      </p:tavLst>
                                    </p:anim>
                                    <p:anim calcmode="lin" valueType="num">
                                      <p:cBhvr>
                                        <p:cTn id="104" dur="500" fill="hold"/>
                                        <p:tgtEl>
                                          <p:spTgt spid="8"/>
                                        </p:tgtEl>
                                        <p:attrNameLst>
                                          <p:attrName>ppt_h</p:attrName>
                                        </p:attrNameLst>
                                      </p:cBhvr>
                                      <p:tavLst>
                                        <p:tav tm="0">
                                          <p:val>
                                            <p:fltVal val="0"/>
                                          </p:val>
                                        </p:tav>
                                        <p:tav tm="100000">
                                          <p:val>
                                            <p:strVal val="#ppt_h"/>
                                          </p:val>
                                        </p:tav>
                                      </p:tavLst>
                                    </p:anim>
                                    <p:animEffect transition="in" filter="fade">
                                      <p:cBhvr>
                                        <p:cTn id="105" dur="500"/>
                                        <p:tgtEl>
                                          <p:spTgt spid="8"/>
                                        </p:tgtEl>
                                      </p:cBhvr>
                                    </p:animEffect>
                                  </p:childTnLst>
                                </p:cTn>
                              </p:par>
                            </p:childTnLst>
                          </p:cTn>
                        </p:par>
                      </p:childTnLst>
                    </p:cTn>
                  </p:par>
                  <p:par>
                    <p:cTn id="106" fill="hold">
                      <p:stCondLst>
                        <p:cond delay="indefinite"/>
                      </p:stCondLst>
                      <p:childTnLst>
                        <p:par>
                          <p:cTn id="107" fill="hold">
                            <p:stCondLst>
                              <p:cond delay="0"/>
                            </p:stCondLst>
                            <p:childTnLst>
                              <p:par>
                                <p:cTn id="108" presetID="53" presetClass="entr" presetSubtype="16" fill="hold" nodeType="clickEffect">
                                  <p:stCondLst>
                                    <p:cond delay="0"/>
                                  </p:stCondLst>
                                  <p:childTnLst>
                                    <p:set>
                                      <p:cBhvr>
                                        <p:cTn id="109" dur="1" fill="hold">
                                          <p:stCondLst>
                                            <p:cond delay="0"/>
                                          </p:stCondLst>
                                        </p:cTn>
                                        <p:tgtEl>
                                          <p:spTgt spid="5122"/>
                                        </p:tgtEl>
                                        <p:attrNameLst>
                                          <p:attrName>style.visibility</p:attrName>
                                        </p:attrNameLst>
                                      </p:cBhvr>
                                      <p:to>
                                        <p:strVal val="visible"/>
                                      </p:to>
                                    </p:set>
                                    <p:anim calcmode="lin" valueType="num">
                                      <p:cBhvr>
                                        <p:cTn id="110" dur="500" fill="hold"/>
                                        <p:tgtEl>
                                          <p:spTgt spid="5122"/>
                                        </p:tgtEl>
                                        <p:attrNameLst>
                                          <p:attrName>ppt_w</p:attrName>
                                        </p:attrNameLst>
                                      </p:cBhvr>
                                      <p:tavLst>
                                        <p:tav tm="0">
                                          <p:val>
                                            <p:fltVal val="0"/>
                                          </p:val>
                                        </p:tav>
                                        <p:tav tm="100000">
                                          <p:val>
                                            <p:strVal val="#ppt_w"/>
                                          </p:val>
                                        </p:tav>
                                      </p:tavLst>
                                    </p:anim>
                                    <p:anim calcmode="lin" valueType="num">
                                      <p:cBhvr>
                                        <p:cTn id="111" dur="500" fill="hold"/>
                                        <p:tgtEl>
                                          <p:spTgt spid="5122"/>
                                        </p:tgtEl>
                                        <p:attrNameLst>
                                          <p:attrName>ppt_h</p:attrName>
                                        </p:attrNameLst>
                                      </p:cBhvr>
                                      <p:tavLst>
                                        <p:tav tm="0">
                                          <p:val>
                                            <p:fltVal val="0"/>
                                          </p:val>
                                        </p:tav>
                                        <p:tav tm="100000">
                                          <p:val>
                                            <p:strVal val="#ppt_h"/>
                                          </p:val>
                                        </p:tav>
                                      </p:tavLst>
                                    </p:anim>
                                    <p:animEffect transition="in" filter="fade">
                                      <p:cBhvr>
                                        <p:cTn id="112"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1" grpId="0" animBg="1"/>
      <p:bldP spid="1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894382"/>
          </a:xfrm>
        </p:spPr>
        <p:txBody>
          <a:bodyPr/>
          <a:lstStyle/>
          <a:p>
            <a:endParaRPr lang="en-US" dirty="0"/>
          </a:p>
        </p:txBody>
      </p:sp>
      <p:pic>
        <p:nvPicPr>
          <p:cNvPr id="48130" name="Picture 2" descr="J:\2364e6e5-dcc3-403e-b2b1-8e9f226cc965[1].jpg"/>
          <p:cNvPicPr>
            <a:picLocks noGrp="1" noChangeAspect="1" noChangeArrowheads="1"/>
          </p:cNvPicPr>
          <p:nvPr>
            <p:ph idx="1"/>
          </p:nvPr>
        </p:nvPicPr>
        <p:blipFill>
          <a:blip r:embed="rId2" cstate="print"/>
          <a:srcRect/>
          <a:stretch>
            <a:fillRect/>
          </a:stretch>
        </p:blipFill>
        <p:spPr bwMode="auto">
          <a:xfrm>
            <a:off x="500034" y="1357298"/>
            <a:ext cx="6429420" cy="5500702"/>
          </a:xfrm>
          <a:prstGeom prst="rect">
            <a:avLst/>
          </a:prstGeom>
          <a:noFill/>
        </p:spPr>
      </p:pic>
      <p:sp>
        <p:nvSpPr>
          <p:cNvPr id="5" name="TextBox 4"/>
          <p:cNvSpPr txBox="1"/>
          <p:nvPr/>
        </p:nvSpPr>
        <p:spPr>
          <a:xfrm>
            <a:off x="714348" y="4357694"/>
            <a:ext cx="2597186" cy="923330"/>
          </a:xfrm>
          <a:prstGeom prst="rect">
            <a:avLst/>
          </a:prstGeom>
          <a:solidFill>
            <a:srgbClr val="92D050"/>
          </a:solidFill>
        </p:spPr>
        <p:txBody>
          <a:bodyPr wrap="none" rtlCol="0">
            <a:spAutoFit/>
          </a:bodyPr>
          <a:lstStyle/>
          <a:p>
            <a:r>
              <a:rPr lang="en-US" dirty="0" smtClean="0"/>
              <a:t>An extra 1,702 cases of</a:t>
            </a:r>
          </a:p>
          <a:p>
            <a:r>
              <a:rPr lang="en-US" dirty="0" smtClean="0"/>
              <a:t>GDM would have to be </a:t>
            </a:r>
          </a:p>
          <a:p>
            <a:r>
              <a:rPr lang="en-US" dirty="0" smtClean="0"/>
              <a:t>Diagnosed and treated</a:t>
            </a:r>
            <a:endParaRPr lang="en-US" dirty="0"/>
          </a:p>
        </p:txBody>
      </p:sp>
      <p:sp>
        <p:nvSpPr>
          <p:cNvPr id="6" name="TextBox 5"/>
          <p:cNvSpPr txBox="1"/>
          <p:nvPr/>
        </p:nvSpPr>
        <p:spPr>
          <a:xfrm>
            <a:off x="4572001" y="4286256"/>
            <a:ext cx="2857519" cy="830997"/>
          </a:xfrm>
          <a:prstGeom prst="rect">
            <a:avLst/>
          </a:prstGeom>
          <a:solidFill>
            <a:srgbClr val="FF5050"/>
          </a:solidFill>
        </p:spPr>
        <p:txBody>
          <a:bodyPr wrap="square" rtlCol="0">
            <a:spAutoFit/>
          </a:bodyPr>
          <a:lstStyle/>
          <a:p>
            <a:r>
              <a:rPr lang="en-US" sz="1600" dirty="0" smtClean="0"/>
              <a:t>To avoid 140 cases of LGA</a:t>
            </a:r>
          </a:p>
          <a:p>
            <a:r>
              <a:rPr lang="en-US" sz="1600" dirty="0" smtClean="0"/>
              <a:t>21 cases of shoulder dystocia</a:t>
            </a:r>
          </a:p>
          <a:p>
            <a:r>
              <a:rPr lang="en-US" sz="1600" dirty="0" smtClean="0"/>
              <a:t>16 cases of birth injury</a:t>
            </a:r>
            <a:endParaRPr lang="en-US" sz="1600" dirty="0"/>
          </a:p>
        </p:txBody>
      </p:sp>
      <p:pic>
        <p:nvPicPr>
          <p:cNvPr id="48131" name="Picture 3"/>
          <p:cNvPicPr>
            <a:picLocks noChangeAspect="1" noChangeArrowheads="1"/>
          </p:cNvPicPr>
          <p:nvPr/>
        </p:nvPicPr>
        <p:blipFill>
          <a:blip r:embed="rId3" cstate="print"/>
          <a:srcRect/>
          <a:stretch>
            <a:fillRect/>
          </a:stretch>
        </p:blipFill>
        <p:spPr bwMode="auto">
          <a:xfrm>
            <a:off x="285720" y="142852"/>
            <a:ext cx="7229475" cy="981075"/>
          </a:xfrm>
          <a:prstGeom prst="rect">
            <a:avLst/>
          </a:prstGeom>
          <a:noFill/>
          <a:ln w="9525">
            <a:noFill/>
            <a:miter lim="800000"/>
            <a:headEnd/>
            <a:tailEnd/>
          </a:ln>
          <a:effectLst/>
        </p:spPr>
      </p:pic>
      <p:sp>
        <p:nvSpPr>
          <p:cNvPr id="8" name="TextBox 7"/>
          <p:cNvSpPr txBox="1"/>
          <p:nvPr/>
        </p:nvSpPr>
        <p:spPr>
          <a:xfrm>
            <a:off x="2786050" y="928670"/>
            <a:ext cx="2357454" cy="369332"/>
          </a:xfrm>
          <a:prstGeom prst="rect">
            <a:avLst/>
          </a:prstGeom>
          <a:noFill/>
        </p:spPr>
        <p:txBody>
          <a:bodyPr wrap="square" rtlCol="0">
            <a:spAutoFit/>
          </a:bodyPr>
          <a:lstStyle/>
          <a:p>
            <a:r>
              <a:rPr lang="en-US" dirty="0" err="1" smtClean="0"/>
              <a:t>Diabetologia</a:t>
            </a:r>
            <a:r>
              <a:rPr lang="en-US" dirty="0" smtClean="0"/>
              <a:t>, 2011</a:t>
            </a:r>
            <a:endParaRPr lang="en-US" dirty="0"/>
          </a:p>
        </p:txBody>
      </p:sp>
    </p:spTree>
  </p:cSld>
  <p:clrMapOvr>
    <a:masterClrMapping/>
  </p:clrMapOvr>
  <p:transition spd="med">
    <p:cover dir="rd"/>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0"/>
            <a:ext cx="7239000" cy="571480"/>
          </a:xfrm>
        </p:spPr>
        <p:txBody>
          <a:bodyPr>
            <a:normAutofit fontScale="90000"/>
          </a:bodyPr>
          <a:lstStyle/>
          <a:p>
            <a:r>
              <a:rPr lang="en-US" dirty="0" smtClean="0"/>
              <a:t>Take home messages </a:t>
            </a:r>
            <a:endParaRPr lang="en-US" dirty="0"/>
          </a:p>
        </p:txBody>
      </p:sp>
      <p:sp>
        <p:nvSpPr>
          <p:cNvPr id="3" name="Content Placeholder 2"/>
          <p:cNvSpPr>
            <a:spLocks noGrp="1"/>
          </p:cNvSpPr>
          <p:nvPr>
            <p:ph idx="1"/>
          </p:nvPr>
        </p:nvSpPr>
        <p:spPr>
          <a:xfrm>
            <a:off x="285720" y="642918"/>
            <a:ext cx="7500990" cy="5929354"/>
          </a:xfrm>
        </p:spPr>
        <p:txBody>
          <a:bodyPr>
            <a:normAutofit fontScale="70000" lnSpcReduction="20000"/>
          </a:bodyPr>
          <a:lstStyle/>
          <a:p>
            <a:pPr>
              <a:buNone/>
            </a:pPr>
            <a:r>
              <a:rPr lang="en-US" i="1" dirty="0" smtClean="0"/>
              <a:t>First prenatal visit</a:t>
            </a:r>
          </a:p>
          <a:p>
            <a:pPr lvl="1"/>
            <a:r>
              <a:rPr lang="en-US" dirty="0" smtClean="0">
                <a:solidFill>
                  <a:srgbClr val="003300"/>
                </a:solidFill>
              </a:rPr>
              <a:t>Measure FPG, A1C, or RPG on all or only high-risk women</a:t>
            </a:r>
            <a:r>
              <a:rPr lang="en-US" i="1" dirty="0" smtClean="0">
                <a:solidFill>
                  <a:srgbClr val="003300"/>
                </a:solidFill>
              </a:rPr>
              <a:t> </a:t>
            </a:r>
          </a:p>
          <a:p>
            <a:pPr lvl="2"/>
            <a:r>
              <a:rPr lang="en-US" dirty="0" smtClean="0"/>
              <a:t>If results indicate overt diabetes, treatment and follow-up as for preexisting diabetes</a:t>
            </a:r>
          </a:p>
          <a:p>
            <a:pPr lvl="2"/>
            <a:r>
              <a:rPr lang="en-US" dirty="0" smtClean="0"/>
              <a:t>If results not diagnostic of overt diabetes and FPG are 92–126 mg/</a:t>
            </a:r>
            <a:r>
              <a:rPr lang="en-US" dirty="0" err="1" smtClean="0"/>
              <a:t>dL</a:t>
            </a:r>
            <a:r>
              <a:rPr lang="en-US" dirty="0" smtClean="0"/>
              <a:t> , diagnose as GDM</a:t>
            </a:r>
          </a:p>
          <a:p>
            <a:pPr>
              <a:buNone/>
            </a:pPr>
            <a:r>
              <a:rPr lang="en-US" dirty="0" smtClean="0"/>
              <a:t>If results not diagnostic of overt diabetes and FPG are </a:t>
            </a:r>
            <a:r>
              <a:rPr lang="en-US" i="1" dirty="0" smtClean="0"/>
              <a:t>&lt;92 mg/</a:t>
            </a:r>
            <a:r>
              <a:rPr lang="en-US" i="1" dirty="0" err="1" smtClean="0"/>
              <a:t>dL</a:t>
            </a:r>
            <a:r>
              <a:rPr lang="en-US" i="1" dirty="0" smtClean="0"/>
              <a:t>, test for GDM from 24–28 weeks </a:t>
            </a:r>
            <a:r>
              <a:rPr lang="en-US" dirty="0" smtClean="0"/>
              <a:t>with a 75 g OGTT</a:t>
            </a:r>
          </a:p>
          <a:p>
            <a:pPr>
              <a:buNone/>
            </a:pPr>
            <a:endParaRPr lang="en-US" i="1" dirty="0" smtClean="0"/>
          </a:p>
          <a:p>
            <a:pPr lvl="1"/>
            <a:r>
              <a:rPr lang="en-US" dirty="0" smtClean="0">
                <a:solidFill>
                  <a:schemeClr val="accent1">
                    <a:lumMod val="50000"/>
                  </a:schemeClr>
                </a:solidFill>
              </a:rPr>
              <a:t>2–h 75 g OGTT, performed after an overnight fast, on all women not previously found to have overt diabetes or GDM during testing earlier in this pregnancy:</a:t>
            </a:r>
          </a:p>
          <a:p>
            <a:pPr lvl="1">
              <a:buNone/>
            </a:pPr>
            <a:endParaRPr lang="en-US" dirty="0" smtClean="0"/>
          </a:p>
          <a:p>
            <a:pPr lvl="2"/>
            <a:r>
              <a:rPr lang="en-US" dirty="0" smtClean="0"/>
              <a:t>Overt diabetes if FPG ≥126 mg/</a:t>
            </a:r>
            <a:r>
              <a:rPr lang="en-US" dirty="0" err="1" smtClean="0"/>
              <a:t>dL</a:t>
            </a:r>
            <a:r>
              <a:rPr lang="en-US" dirty="0" smtClean="0"/>
              <a:t> (7.0 </a:t>
            </a:r>
            <a:r>
              <a:rPr lang="en-US" dirty="0" err="1" smtClean="0"/>
              <a:t>mmol</a:t>
            </a:r>
            <a:r>
              <a:rPr lang="en-US" dirty="0" smtClean="0"/>
              <a:t>/L)</a:t>
            </a:r>
          </a:p>
          <a:p>
            <a:pPr lvl="2">
              <a:buNone/>
            </a:pPr>
            <a:endParaRPr lang="en-US" dirty="0" smtClean="0"/>
          </a:p>
          <a:p>
            <a:pPr lvl="2"/>
            <a:r>
              <a:rPr lang="en-US" dirty="0" smtClean="0"/>
              <a:t>GDM if one or more values equals or exceeds thresholds</a:t>
            </a:r>
          </a:p>
          <a:p>
            <a:pPr lvl="3"/>
            <a:r>
              <a:rPr lang="en-US" dirty="0">
                <a:solidFill>
                  <a:srgbClr val="003300"/>
                </a:solidFill>
              </a:rPr>
              <a:t>FPG are 92–126 mg/</a:t>
            </a:r>
            <a:r>
              <a:rPr lang="en-US" dirty="0" err="1">
                <a:solidFill>
                  <a:srgbClr val="003300"/>
                </a:solidFill>
              </a:rPr>
              <a:t>dL</a:t>
            </a:r>
            <a:endParaRPr lang="en-US" dirty="0">
              <a:solidFill>
                <a:srgbClr val="003300"/>
              </a:solidFill>
            </a:endParaRPr>
          </a:p>
          <a:p>
            <a:pPr lvl="3"/>
            <a:r>
              <a:rPr lang="pt-BR" dirty="0">
                <a:solidFill>
                  <a:srgbClr val="003300"/>
                </a:solidFill>
              </a:rPr>
              <a:t>1 h 180 mg/dl</a:t>
            </a:r>
          </a:p>
          <a:p>
            <a:pPr lvl="3"/>
            <a:r>
              <a:rPr lang="pt-BR" dirty="0" smtClean="0">
                <a:solidFill>
                  <a:srgbClr val="003300"/>
                </a:solidFill>
              </a:rPr>
              <a:t>2 h 153 mg/dl</a:t>
            </a:r>
            <a:endParaRPr lang="en-US" dirty="0" smtClean="0">
              <a:solidFill>
                <a:srgbClr val="003300"/>
              </a:solidFill>
            </a:endParaRPr>
          </a:p>
          <a:p>
            <a:pPr lvl="3"/>
            <a:endParaRPr lang="en-US" dirty="0" smtClean="0"/>
          </a:p>
          <a:p>
            <a:pPr lvl="2"/>
            <a:r>
              <a:rPr lang="en-US" dirty="0" smtClean="0"/>
              <a:t>Normal if all values on OGTT less than thresholds indicated</a:t>
            </a:r>
          </a:p>
          <a:p>
            <a:pPr lvl="2"/>
            <a:endParaRPr lang="en-US" dirty="0" smtClean="0"/>
          </a:p>
          <a:p>
            <a:pPr marL="514350" indent="-514350">
              <a:buNone/>
            </a:pPr>
            <a:r>
              <a:rPr lang="en-US" i="1" dirty="0" smtClean="0"/>
              <a:t>Postpartum glucose testing </a:t>
            </a:r>
            <a:r>
              <a:rPr lang="en-US" dirty="0" smtClean="0"/>
              <a:t>Should be performed for all women diagnosed with overt diabetes during pregnancy or GDM</a:t>
            </a:r>
            <a:endParaRPr lang="en-US" dirty="0"/>
          </a:p>
        </p:txBody>
      </p:sp>
      <p:pic>
        <p:nvPicPr>
          <p:cNvPr id="24579" name="Picture 3" descr="C:\Users\behdad\AppData\Local\Microsoft\Windows\Temporary Internet Files\Content.IE5\QPZEBKOR\MC900198108[1].wmf"/>
          <p:cNvPicPr>
            <a:picLocks noChangeAspect="1" noChangeArrowheads="1"/>
          </p:cNvPicPr>
          <p:nvPr/>
        </p:nvPicPr>
        <p:blipFill>
          <a:blip r:embed="rId2" cstate="print"/>
          <a:srcRect/>
          <a:stretch>
            <a:fillRect/>
          </a:stretch>
        </p:blipFill>
        <p:spPr bwMode="auto">
          <a:xfrm>
            <a:off x="7657723" y="0"/>
            <a:ext cx="1486277" cy="2539497"/>
          </a:xfrm>
          <a:prstGeom prst="rect">
            <a:avLst/>
          </a:prstGeom>
          <a:noFill/>
        </p:spPr>
      </p:pic>
    </p:spTree>
  </p:cSld>
  <p:clrMapOvr>
    <a:masterClrMapping/>
  </p:clrMapOvr>
  <p:transition spd="med">
    <p:comb dir="vert"/>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70" name="WordArt 6"/>
          <p:cNvSpPr>
            <a:spLocks noChangeArrowheads="1" noChangeShapeType="1" noTextEdit="1"/>
          </p:cNvSpPr>
          <p:nvPr/>
        </p:nvSpPr>
        <p:spPr bwMode="auto">
          <a:xfrm>
            <a:off x="1187450" y="3643314"/>
            <a:ext cx="6408738" cy="2643206"/>
          </a:xfrm>
          <a:prstGeom prst="rect">
            <a:avLst/>
          </a:prstGeom>
        </p:spPr>
        <p:txBody>
          <a:bodyPr wrap="none" fromWordArt="1">
            <a:prstTxWarp prst="textDeflate">
              <a:avLst>
                <a:gd name="adj" fmla="val 26227"/>
              </a:avLst>
            </a:prstTxWarp>
          </a:bodyPr>
          <a:lstStyle/>
          <a:p>
            <a:pPr algn="ctr" rtl="0"/>
            <a:r>
              <a:rPr lang="en-US" sz="3600" kern="10" dirty="0">
                <a:ln w="9525">
                  <a:solidFill>
                    <a:srgbClr val="FF6600"/>
                  </a:solidFill>
                  <a:round/>
                  <a:headEnd/>
                  <a:tailEnd/>
                </a:ln>
                <a:solidFill>
                  <a:srgbClr val="FFFF00">
                    <a:alpha val="60001"/>
                  </a:srgbClr>
                </a:solidFill>
                <a:latin typeface="Impact"/>
              </a:rPr>
              <a:t>Thank you</a:t>
            </a:r>
          </a:p>
        </p:txBody>
      </p:sp>
      <p:pic>
        <p:nvPicPr>
          <p:cNvPr id="77828" name="Picture 4" descr="C:\Documents and Settings\Administrator\Desktop\New Folder\cherries.jpg"/>
          <p:cNvPicPr>
            <a:picLocks noChangeAspect="1" noChangeArrowheads="1"/>
          </p:cNvPicPr>
          <p:nvPr/>
        </p:nvPicPr>
        <p:blipFill>
          <a:blip r:embed="rId3" cstate="print"/>
          <a:srcRect/>
          <a:stretch>
            <a:fillRect/>
          </a:stretch>
        </p:blipFill>
        <p:spPr bwMode="auto">
          <a:xfrm>
            <a:off x="1285852" y="0"/>
            <a:ext cx="6143668" cy="3643314"/>
          </a:xfrm>
          <a:prstGeom prst="rect">
            <a:avLst/>
          </a:prstGeom>
          <a:noFill/>
        </p:spPr>
      </p:pic>
    </p:spTree>
  </p:cSld>
  <p:clrMapOvr>
    <a:masterClrMapping/>
  </p:clrMapOvr>
  <p:transition spd="med">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grpId="0" nodeType="clickEffect">
                                  <p:stCondLst>
                                    <p:cond delay="0"/>
                                  </p:stCondLst>
                                  <p:childTnLst>
                                    <p:animClr clrSpc="rgb" dir="cw">
                                      <p:cBhvr override="childStyle">
                                        <p:cTn id="6" dur="500" fill="hold"/>
                                        <p:tgtEl>
                                          <p:spTgt spid="62470"/>
                                        </p:tgtEl>
                                        <p:attrNameLst>
                                          <p:attrName>style.color</p:attrName>
                                        </p:attrNameLst>
                                      </p:cBhvr>
                                      <p:to>
                                        <a:schemeClr val="accent2"/>
                                      </p:to>
                                    </p:animClr>
                                    <p:animClr clrSpc="rgb" dir="cw">
                                      <p:cBhvr>
                                        <p:cTn id="7" dur="500" fill="hold"/>
                                        <p:tgtEl>
                                          <p:spTgt spid="62470"/>
                                        </p:tgtEl>
                                        <p:attrNameLst>
                                          <p:attrName>fillcolor</p:attrName>
                                        </p:attrNameLst>
                                      </p:cBhvr>
                                      <p:to>
                                        <a:schemeClr val="accent2"/>
                                      </p:to>
                                    </p:animClr>
                                    <p:set>
                                      <p:cBhvr>
                                        <p:cTn id="8" dur="500" fill="hold"/>
                                        <p:tgtEl>
                                          <p:spTgt spid="62470"/>
                                        </p:tgtEl>
                                        <p:attrNameLst>
                                          <p:attrName>fill.type</p:attrName>
                                        </p:attrNameLst>
                                      </p:cBhvr>
                                      <p:to>
                                        <p:strVal val="solid"/>
                                      </p:to>
                                    </p:set>
                                    <p:set>
                                      <p:cBhvr>
                                        <p:cTn id="9" dur="500" fill="hold"/>
                                        <p:tgtEl>
                                          <p:spTgt spid="62470"/>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7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1012974"/>
          </a:xfrm>
        </p:spPr>
        <p:txBody>
          <a:bodyPr>
            <a:normAutofit fontScale="90000"/>
          </a:bodyPr>
          <a:lstStyle/>
          <a:p>
            <a:r>
              <a:rPr lang="en-US" dirty="0" smtClean="0"/>
              <a:t>Screening </a:t>
            </a:r>
            <a:r>
              <a:rPr lang="en-US" i="1" dirty="0" smtClean="0"/>
              <a:t>vs. Diagnostic Tests</a:t>
            </a:r>
            <a:br>
              <a:rPr lang="en-US" i="1" dirty="0" smtClean="0"/>
            </a:br>
            <a:endParaRPr lang="en-US" dirty="0"/>
          </a:p>
        </p:txBody>
      </p:sp>
      <p:sp>
        <p:nvSpPr>
          <p:cNvPr id="3" name="Content Placeholder 2"/>
          <p:cNvSpPr>
            <a:spLocks noGrp="1"/>
          </p:cNvSpPr>
          <p:nvPr>
            <p:ph idx="1"/>
          </p:nvPr>
        </p:nvSpPr>
        <p:spPr>
          <a:xfrm>
            <a:off x="323528" y="1412776"/>
            <a:ext cx="7820372" cy="5040560"/>
          </a:xfrm>
        </p:spPr>
        <p:txBody>
          <a:bodyPr>
            <a:normAutofit/>
          </a:bodyPr>
          <a:lstStyle/>
          <a:p>
            <a:pPr lvl="1">
              <a:buNone/>
            </a:pPr>
            <a:r>
              <a:rPr lang="en-US" sz="2400" b="1" dirty="0" smtClean="0">
                <a:solidFill>
                  <a:schemeClr val="tx1"/>
                </a:solidFill>
              </a:rPr>
              <a:t>Screening test:</a:t>
            </a:r>
          </a:p>
          <a:p>
            <a:pPr lvl="2">
              <a:buNone/>
            </a:pPr>
            <a:r>
              <a:rPr lang="en-US" dirty="0" smtClean="0">
                <a:solidFill>
                  <a:schemeClr val="tx1"/>
                </a:solidFill>
              </a:rPr>
              <a:t>Differentiates </a:t>
            </a:r>
            <a:r>
              <a:rPr lang="en-US" b="1" i="1" dirty="0" smtClean="0">
                <a:solidFill>
                  <a:srgbClr val="009999"/>
                </a:solidFill>
              </a:rPr>
              <a:t>apparently healthy BUT diseased individuals from those that probably do not have the disease</a:t>
            </a:r>
          </a:p>
          <a:p>
            <a:pPr lvl="2"/>
            <a:r>
              <a:rPr lang="en-US" sz="2000" dirty="0" smtClean="0"/>
              <a:t>Objective: </a:t>
            </a:r>
            <a:r>
              <a:rPr lang="en-US" dirty="0" smtClean="0"/>
              <a:t>Early detection of a disease condition in apparently healthy individuals </a:t>
            </a:r>
          </a:p>
          <a:p>
            <a:pPr>
              <a:buNone/>
            </a:pPr>
            <a:endParaRPr lang="en-US" dirty="0" smtClean="0"/>
          </a:p>
          <a:p>
            <a:r>
              <a:rPr lang="en-US" sz="2400" b="1" dirty="0" smtClean="0"/>
              <a:t>Diagnostic test:</a:t>
            </a:r>
          </a:p>
          <a:p>
            <a:pPr lvl="1">
              <a:buNone/>
            </a:pPr>
            <a:r>
              <a:rPr lang="en-US" dirty="0" smtClean="0">
                <a:solidFill>
                  <a:srgbClr val="FF5050"/>
                </a:solidFill>
              </a:rPr>
              <a:t>Identify and/or confirm a disease </a:t>
            </a:r>
            <a:r>
              <a:rPr lang="en-US" dirty="0" smtClean="0">
                <a:solidFill>
                  <a:schemeClr val="tx1"/>
                </a:solidFill>
              </a:rPr>
              <a:t>condition in individuals </a:t>
            </a:r>
          </a:p>
          <a:p>
            <a:pPr lvl="1"/>
            <a:r>
              <a:rPr lang="en-US" sz="2400" dirty="0" smtClean="0">
                <a:solidFill>
                  <a:schemeClr val="tx1"/>
                </a:solidFill>
              </a:rPr>
              <a:t>Objective:</a:t>
            </a:r>
            <a:r>
              <a:rPr lang="en-US" sz="2800" dirty="0" smtClean="0">
                <a:solidFill>
                  <a:schemeClr val="tx1"/>
                </a:solidFill>
              </a:rPr>
              <a:t> </a:t>
            </a:r>
            <a:r>
              <a:rPr lang="en-US" sz="2000" dirty="0" smtClean="0">
                <a:solidFill>
                  <a:schemeClr val="tx1"/>
                </a:solidFill>
              </a:rPr>
              <a:t>Case finding within a population that is probably “diseased” </a:t>
            </a:r>
          </a:p>
          <a:p>
            <a:pPr lvl="1"/>
            <a:endParaRPr lang="en-US" dirty="0" smtClean="0"/>
          </a:p>
          <a:p>
            <a:pPr lvl="1"/>
            <a:endParaRPr lang="en-US" dirty="0" smtClean="0"/>
          </a:p>
          <a:p>
            <a:pPr lvl="2"/>
            <a:endParaRPr lang="en-US" dirty="0" smtClean="0"/>
          </a:p>
          <a:p>
            <a:endParaRPr lang="en-US" dirty="0"/>
          </a:p>
        </p:txBody>
      </p:sp>
      <p:sp>
        <p:nvSpPr>
          <p:cNvPr id="4" name="Rectangle 3"/>
          <p:cNvSpPr/>
          <p:nvPr/>
        </p:nvSpPr>
        <p:spPr>
          <a:xfrm>
            <a:off x="2915816" y="1844824"/>
            <a:ext cx="4572000" cy="923330"/>
          </a:xfrm>
          <a:prstGeom prst="rect">
            <a:avLst/>
          </a:prstGeom>
        </p:spPr>
        <p:txBody>
          <a:bodyPr>
            <a:spAutoFit/>
          </a:bodyPr>
          <a:lstStyle/>
          <a:p>
            <a:endParaRPr lang="en-US" dirty="0" smtClean="0"/>
          </a:p>
          <a:p>
            <a:pPr lvl="2"/>
            <a:endParaRPr lang="en-US" dirty="0" smtClean="0"/>
          </a:p>
          <a:p>
            <a:pPr lvl="2"/>
            <a:endParaRPr lang="en-US" dirty="0" smtClean="0"/>
          </a:p>
        </p:txBody>
      </p:sp>
    </p:spTree>
  </p:cSld>
  <p:clrMapOvr>
    <a:masterClrMapping/>
  </p:clrMapOvr>
  <p:transition spd="med">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69824" y="260648"/>
            <a:ext cx="5880135" cy="175432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Gestational </a:t>
            </a:r>
          </a:p>
          <a:p>
            <a:pPr algn="ct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Diabetes mellitus</a:t>
            </a:r>
            <a:endPar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3090" name="Picture 18" descr="C:\Users\Dr.Ramezani\Desktop\gestacionny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2276872"/>
            <a:ext cx="7920880" cy="43204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wipe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642918"/>
            <a:ext cx="7715304" cy="1571636"/>
          </a:xfrm>
        </p:spPr>
        <p:txBody>
          <a:bodyPr>
            <a:normAutofit fontScale="90000"/>
          </a:bodyPr>
          <a:lstStyle/>
          <a:p>
            <a:pPr algn="ct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sz="2700" dirty="0" smtClean="0"/>
              <a:t>Prevalence</a:t>
            </a:r>
            <a:br>
              <a:rPr lang="en-US" sz="2700" dirty="0" smtClean="0"/>
            </a:br>
            <a:r>
              <a:rPr lang="en-US" sz="2700" dirty="0" smtClean="0"/>
              <a:t/>
            </a:r>
            <a:br>
              <a:rPr lang="en-US" sz="2700" dirty="0" smtClean="0"/>
            </a:br>
            <a:r>
              <a:rPr lang="en-US" sz="2700" dirty="0" smtClean="0"/>
              <a:t/>
            </a:r>
            <a:br>
              <a:rPr lang="en-US" sz="2700" dirty="0" smtClean="0"/>
            </a:br>
            <a:r>
              <a:rPr lang="en-US" sz="2700" dirty="0" smtClean="0"/>
              <a:t/>
            </a:r>
            <a:br>
              <a:rPr lang="en-US" sz="2700" dirty="0" smtClean="0"/>
            </a:br>
            <a:r>
              <a:rPr lang="en-US" sz="4000" dirty="0" smtClean="0"/>
              <a:t>Prevalence</a:t>
            </a:r>
            <a:br>
              <a:rPr lang="en-US" sz="4000" dirty="0" smtClean="0"/>
            </a:br>
            <a:r>
              <a:rPr lang="en-US" dirty="0" smtClean="0"/>
              <a:t/>
            </a:r>
            <a:br>
              <a:rPr lang="en-US" dirty="0" smtClean="0"/>
            </a:br>
            <a:endParaRPr lang="en-US" dirty="0"/>
          </a:p>
        </p:txBody>
      </p:sp>
      <p:sp>
        <p:nvSpPr>
          <p:cNvPr id="3" name="Content Placeholder 2"/>
          <p:cNvSpPr>
            <a:spLocks noGrp="1"/>
          </p:cNvSpPr>
          <p:nvPr>
            <p:ph idx="1"/>
          </p:nvPr>
        </p:nvSpPr>
        <p:spPr>
          <a:xfrm>
            <a:off x="285720" y="2000240"/>
            <a:ext cx="7858180" cy="3384376"/>
          </a:xfrm>
        </p:spPr>
        <p:txBody>
          <a:bodyPr>
            <a:normAutofit fontScale="62500" lnSpcReduction="20000"/>
          </a:bodyPr>
          <a:lstStyle/>
          <a:p>
            <a:pPr>
              <a:buNone/>
            </a:pPr>
            <a:r>
              <a:rPr lang="en-US" sz="4400" dirty="0" smtClean="0"/>
              <a:t>GDM affecting between </a:t>
            </a:r>
            <a:r>
              <a:rPr lang="en-US" sz="4400" dirty="0" smtClean="0">
                <a:solidFill>
                  <a:schemeClr val="tx2">
                    <a:lumMod val="75000"/>
                  </a:schemeClr>
                </a:solidFill>
              </a:rPr>
              <a:t>4% and 18% </a:t>
            </a:r>
            <a:r>
              <a:rPr lang="en-US" sz="4400" dirty="0" smtClean="0"/>
              <a:t>of pregnancies</a:t>
            </a:r>
          </a:p>
          <a:p>
            <a:pPr>
              <a:buNone/>
            </a:pPr>
            <a:endParaRPr lang="en-US" sz="4800" dirty="0" smtClean="0"/>
          </a:p>
          <a:p>
            <a:pPr lvl="1">
              <a:buFont typeface="Courier New" pitchFamily="49" charset="0"/>
              <a:buChar char="o"/>
            </a:pPr>
            <a:r>
              <a:rPr lang="en-US" sz="4100" dirty="0" smtClean="0">
                <a:solidFill>
                  <a:schemeClr val="tx1"/>
                </a:solidFill>
              </a:rPr>
              <a:t>Racial </a:t>
            </a:r>
            <a:r>
              <a:rPr lang="en-US" sz="4100" dirty="0">
                <a:solidFill>
                  <a:schemeClr val="tx1"/>
                </a:solidFill>
              </a:rPr>
              <a:t>and ethnic </a:t>
            </a:r>
            <a:r>
              <a:rPr lang="en-US" sz="4100" dirty="0" smtClean="0">
                <a:solidFill>
                  <a:schemeClr val="tx1"/>
                </a:solidFill>
              </a:rPr>
              <a:t>groups</a:t>
            </a:r>
          </a:p>
          <a:p>
            <a:pPr lvl="1">
              <a:buNone/>
            </a:pPr>
            <a:endParaRPr lang="en-US" sz="4100" dirty="0" smtClean="0">
              <a:solidFill>
                <a:schemeClr val="tx1"/>
              </a:solidFill>
            </a:endParaRPr>
          </a:p>
          <a:p>
            <a:pPr lvl="1">
              <a:buFont typeface="Courier New" pitchFamily="49" charset="0"/>
              <a:buChar char="o"/>
            </a:pPr>
            <a:r>
              <a:rPr lang="en-US" sz="4100" dirty="0" smtClean="0">
                <a:solidFill>
                  <a:schemeClr val="tx1"/>
                </a:solidFill>
              </a:rPr>
              <a:t>Testing method and diagnostic criteria</a:t>
            </a:r>
          </a:p>
          <a:p>
            <a:pPr lvl="1">
              <a:buNone/>
            </a:pPr>
            <a:endParaRPr lang="en-US" sz="4100" dirty="0" smtClean="0">
              <a:solidFill>
                <a:schemeClr val="tx1"/>
              </a:solidFill>
            </a:endParaRPr>
          </a:p>
          <a:p>
            <a:pPr lvl="1">
              <a:buFont typeface="Courier New" pitchFamily="49" charset="0"/>
              <a:buChar char="o"/>
            </a:pPr>
            <a:r>
              <a:rPr lang="en-US" sz="4100" dirty="0">
                <a:solidFill>
                  <a:schemeClr val="tx1"/>
                </a:solidFill>
              </a:rPr>
              <a:t>M</a:t>
            </a:r>
            <a:r>
              <a:rPr lang="en-US" sz="4100" dirty="0" smtClean="0">
                <a:solidFill>
                  <a:schemeClr val="tx1"/>
                </a:solidFill>
              </a:rPr>
              <a:t>ean </a:t>
            </a:r>
            <a:r>
              <a:rPr lang="en-US" sz="4100" dirty="0">
                <a:solidFill>
                  <a:schemeClr val="tx1"/>
                </a:solidFill>
              </a:rPr>
              <a:t>maternal age and weight </a:t>
            </a:r>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1000"/>
                                        <p:tgtEl>
                                          <p:spTgt spid="3">
                                            <p:txEl>
                                              <p:pRg st="6" end="6"/>
                                            </p:txEl>
                                          </p:spTgt>
                                        </p:tgtEl>
                                      </p:cBhvr>
                                    </p:animEffect>
                                    <p:anim calcmode="lin" valueType="num">
                                      <p:cBhvr>
                                        <p:cTn id="2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Prevalence </a:t>
            </a:r>
            <a:r>
              <a:rPr lang="en-US" dirty="0" smtClean="0"/>
              <a:t>of </a:t>
            </a:r>
            <a:r>
              <a:rPr lang="en-US" dirty="0"/>
              <a:t>Gestational Diabetes in Iran</a:t>
            </a:r>
          </a:p>
        </p:txBody>
      </p:sp>
      <p:sp>
        <p:nvSpPr>
          <p:cNvPr id="3" name="Content Placeholder 2"/>
          <p:cNvSpPr>
            <a:spLocks noGrp="1"/>
          </p:cNvSpPr>
          <p:nvPr>
            <p:ph idx="1"/>
          </p:nvPr>
        </p:nvSpPr>
        <p:spPr/>
        <p:txBody>
          <a:bodyPr>
            <a:normAutofit/>
          </a:bodyPr>
          <a:lstStyle/>
          <a:p>
            <a:endParaRPr lang="en-US" dirty="0" smtClean="0"/>
          </a:p>
          <a:p>
            <a:endParaRPr lang="en-US" dirty="0"/>
          </a:p>
          <a:p>
            <a:endParaRPr lang="en-US" dirty="0" smtClean="0"/>
          </a:p>
          <a:p>
            <a:pPr marL="0" indent="0">
              <a:buNone/>
            </a:pPr>
            <a:endParaRPr lang="en-US" dirty="0" smtClean="0"/>
          </a:p>
          <a:p>
            <a:r>
              <a:rPr lang="en-US" b="1" dirty="0"/>
              <a:t>RESULTS: </a:t>
            </a:r>
          </a:p>
          <a:p>
            <a:pPr marL="0" indent="0">
              <a:buNone/>
            </a:pPr>
            <a:r>
              <a:rPr lang="en-US" dirty="0" smtClean="0"/>
              <a:t>Twenty-four paper</a:t>
            </a:r>
          </a:p>
          <a:p>
            <a:pPr marL="0" indent="0">
              <a:buNone/>
            </a:pPr>
            <a:r>
              <a:rPr lang="en-US" dirty="0" smtClean="0"/>
              <a:t>the </a:t>
            </a:r>
            <a:r>
              <a:rPr lang="en-US" dirty="0"/>
              <a:t>prevalence of GDM was </a:t>
            </a:r>
            <a:r>
              <a:rPr lang="en-US" dirty="0">
                <a:solidFill>
                  <a:srgbClr val="FF0000"/>
                </a:solidFill>
              </a:rPr>
              <a:t>3.41%</a:t>
            </a:r>
            <a:r>
              <a:rPr lang="en-US" dirty="0"/>
              <a:t> (the highest and the lowest prevalence rates were </a:t>
            </a:r>
            <a:r>
              <a:rPr lang="en-US" dirty="0">
                <a:solidFill>
                  <a:srgbClr val="FF0000"/>
                </a:solidFill>
              </a:rPr>
              <a:t>18.6% and 1.3% respectively</a:t>
            </a:r>
            <a:r>
              <a:rPr lang="en-US" dirty="0"/>
              <a:t>).</a:t>
            </a:r>
          </a:p>
          <a:p>
            <a:endParaRPr lang="en-US"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772816"/>
            <a:ext cx="6772275" cy="1296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5758462"/>
      </p:ext>
    </p:extLst>
  </p:cSld>
  <p:clrMapOvr>
    <a:masterClrMapping/>
  </p:clrMapOvr>
  <p:transition spd="med">
    <p:randomBar dir="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0"/>
            <a:ext cx="7239000" cy="428628"/>
          </a:xfrm>
        </p:spPr>
        <p:txBody>
          <a:bodyPr>
            <a:normAutofit fontScale="90000"/>
          </a:bodyPr>
          <a:lstStyle/>
          <a:p>
            <a:pPr algn="ctr"/>
            <a:r>
              <a:rPr lang="en-US" dirty="0" smtClean="0"/>
              <a:t>significance</a:t>
            </a:r>
            <a:endParaRPr lang="en-US" dirty="0"/>
          </a:p>
        </p:txBody>
      </p:sp>
      <p:sp>
        <p:nvSpPr>
          <p:cNvPr id="4" name="Content Placeholder 2"/>
          <p:cNvSpPr>
            <a:spLocks noGrp="1"/>
          </p:cNvSpPr>
          <p:nvPr>
            <p:ph idx="1"/>
          </p:nvPr>
        </p:nvSpPr>
        <p:spPr>
          <a:xfrm>
            <a:off x="428596" y="428604"/>
            <a:ext cx="7715304" cy="6215106"/>
          </a:xfrm>
        </p:spPr>
        <p:txBody>
          <a:bodyPr>
            <a:normAutofit fontScale="25000" lnSpcReduction="20000"/>
          </a:bodyPr>
          <a:lstStyle/>
          <a:p>
            <a:pPr>
              <a:buNone/>
            </a:pPr>
            <a:r>
              <a:rPr lang="en-US" sz="5600" b="1" dirty="0" smtClean="0">
                <a:solidFill>
                  <a:schemeClr val="accent6">
                    <a:lumMod val="75000"/>
                  </a:schemeClr>
                </a:solidFill>
              </a:rPr>
              <a:t>Maternal morbidity</a:t>
            </a:r>
          </a:p>
          <a:p>
            <a:pPr lvl="1">
              <a:buNone/>
            </a:pPr>
            <a:r>
              <a:rPr lang="en-US" sz="5600" b="1" dirty="0" smtClean="0">
                <a:solidFill>
                  <a:schemeClr val="bg2">
                    <a:lumMod val="50000"/>
                  </a:schemeClr>
                </a:solidFill>
              </a:rPr>
              <a:t>Early :</a:t>
            </a:r>
          </a:p>
          <a:p>
            <a:endParaRPr lang="en-US" sz="4400" dirty="0" smtClean="0"/>
          </a:p>
          <a:p>
            <a:pPr lvl="2"/>
            <a:r>
              <a:rPr lang="en-US" sz="6400" dirty="0" smtClean="0"/>
              <a:t>Preeclampsia/gestational hypertension </a:t>
            </a:r>
          </a:p>
          <a:p>
            <a:pPr lvl="2"/>
            <a:r>
              <a:rPr lang="en-US" sz="5600" dirty="0" smtClean="0"/>
              <a:t>Operative </a:t>
            </a:r>
            <a:r>
              <a:rPr lang="en-US" sz="5600" dirty="0"/>
              <a:t>delivery</a:t>
            </a:r>
          </a:p>
          <a:p>
            <a:pPr lvl="2"/>
            <a:r>
              <a:rPr lang="en-US" sz="6400" dirty="0" smtClean="0"/>
              <a:t>Induction of labour</a:t>
            </a:r>
          </a:p>
          <a:p>
            <a:pPr lvl="2"/>
            <a:r>
              <a:rPr lang="en-US" sz="6400" dirty="0" smtClean="0"/>
              <a:t>Placental abruption? Postpartum hemorrhage? Postpartum infection?</a:t>
            </a:r>
          </a:p>
          <a:p>
            <a:pPr lvl="1">
              <a:buNone/>
            </a:pPr>
            <a:r>
              <a:rPr lang="en-US" sz="5600" b="1" dirty="0" smtClean="0">
                <a:solidFill>
                  <a:schemeClr val="bg2">
                    <a:lumMod val="50000"/>
                  </a:schemeClr>
                </a:solidFill>
              </a:rPr>
              <a:t>Late : </a:t>
            </a:r>
          </a:p>
          <a:p>
            <a:pPr lvl="2"/>
            <a:endParaRPr lang="en-US" sz="3100" dirty="0" smtClean="0"/>
          </a:p>
          <a:p>
            <a:pPr lvl="2"/>
            <a:r>
              <a:rPr lang="en-US" sz="5600" dirty="0" smtClean="0"/>
              <a:t>Diabetes type II</a:t>
            </a:r>
          </a:p>
          <a:p>
            <a:pPr lvl="2"/>
            <a:r>
              <a:rPr lang="en-US" sz="5600" dirty="0" smtClean="0"/>
              <a:t>Hypertension? </a:t>
            </a:r>
            <a:endParaRPr lang="en-US" sz="3100" dirty="0" smtClean="0"/>
          </a:p>
          <a:p>
            <a:pPr>
              <a:buNone/>
            </a:pPr>
            <a:r>
              <a:rPr lang="en-US" sz="5600" b="1" dirty="0" err="1" smtClean="0">
                <a:solidFill>
                  <a:schemeClr val="accent6">
                    <a:lumMod val="75000"/>
                  </a:schemeClr>
                </a:solidFill>
              </a:rPr>
              <a:t>Perinatal</a:t>
            </a:r>
            <a:r>
              <a:rPr lang="en-US" sz="5600" b="1" dirty="0" smtClean="0">
                <a:solidFill>
                  <a:schemeClr val="accent6">
                    <a:lumMod val="75000"/>
                  </a:schemeClr>
                </a:solidFill>
              </a:rPr>
              <a:t>-neonatal morbidity/morbidity</a:t>
            </a:r>
          </a:p>
          <a:p>
            <a:pPr lvl="1">
              <a:buFont typeface="Arial" pitchFamily="34" charset="0"/>
              <a:buChar char="•"/>
            </a:pPr>
            <a:r>
              <a:rPr lang="en-US" sz="5600" dirty="0" smtClean="0">
                <a:solidFill>
                  <a:schemeClr val="tx1"/>
                </a:solidFill>
              </a:rPr>
              <a:t>Birth trauma</a:t>
            </a:r>
          </a:p>
          <a:p>
            <a:pPr lvl="1">
              <a:buFont typeface="Arial" pitchFamily="34" charset="0"/>
              <a:buChar char="•"/>
            </a:pPr>
            <a:r>
              <a:rPr lang="en-US" sz="5600" dirty="0" smtClean="0">
                <a:solidFill>
                  <a:schemeClr val="tx1"/>
                </a:solidFill>
              </a:rPr>
              <a:t>Fetal </a:t>
            </a:r>
            <a:r>
              <a:rPr lang="en-US" sz="5600" dirty="0" err="1" smtClean="0">
                <a:solidFill>
                  <a:schemeClr val="tx1"/>
                </a:solidFill>
              </a:rPr>
              <a:t>organomegaly</a:t>
            </a:r>
            <a:r>
              <a:rPr lang="en-US" sz="5600" dirty="0" smtClean="0">
                <a:solidFill>
                  <a:schemeClr val="tx1"/>
                </a:solidFill>
              </a:rPr>
              <a:t> (</a:t>
            </a:r>
            <a:r>
              <a:rPr lang="en-US" sz="5600" dirty="0" err="1" smtClean="0">
                <a:solidFill>
                  <a:schemeClr val="tx1"/>
                </a:solidFill>
              </a:rPr>
              <a:t>hepatomegaly</a:t>
            </a:r>
            <a:r>
              <a:rPr lang="en-US" sz="5600" dirty="0" smtClean="0">
                <a:solidFill>
                  <a:schemeClr val="tx1"/>
                </a:solidFill>
              </a:rPr>
              <a:t>, </a:t>
            </a:r>
            <a:r>
              <a:rPr lang="en-US" sz="5600" dirty="0" err="1" smtClean="0">
                <a:solidFill>
                  <a:schemeClr val="tx1"/>
                </a:solidFill>
              </a:rPr>
              <a:t>cardiomegaly</a:t>
            </a:r>
            <a:r>
              <a:rPr lang="en-US" sz="5600" dirty="0" smtClean="0">
                <a:solidFill>
                  <a:schemeClr val="tx1"/>
                </a:solidFill>
              </a:rPr>
              <a:t>)</a:t>
            </a:r>
          </a:p>
          <a:p>
            <a:pPr lvl="1">
              <a:buFont typeface="Arial" pitchFamily="34" charset="0"/>
              <a:buChar char="•"/>
            </a:pPr>
            <a:r>
              <a:rPr lang="en-US" sz="5600" dirty="0" smtClean="0">
                <a:solidFill>
                  <a:schemeClr val="tx1"/>
                </a:solidFill>
              </a:rPr>
              <a:t>Still birth, Perinatal death</a:t>
            </a:r>
          </a:p>
          <a:p>
            <a:pPr lvl="1">
              <a:buFont typeface="Arial" pitchFamily="34" charset="0"/>
              <a:buChar char="•"/>
            </a:pPr>
            <a:r>
              <a:rPr lang="en-US" sz="5600" dirty="0" smtClean="0">
                <a:solidFill>
                  <a:schemeClr val="tx1"/>
                </a:solidFill>
              </a:rPr>
              <a:t>Preterm birth</a:t>
            </a:r>
          </a:p>
          <a:p>
            <a:pPr lvl="1">
              <a:buFont typeface="Arial" pitchFamily="34" charset="0"/>
              <a:buChar char="•"/>
            </a:pPr>
            <a:r>
              <a:rPr lang="en-US" sz="5600" dirty="0" smtClean="0">
                <a:solidFill>
                  <a:schemeClr val="tx1"/>
                </a:solidFill>
              </a:rPr>
              <a:t>Macrosomia</a:t>
            </a:r>
          </a:p>
          <a:p>
            <a:pPr lvl="1">
              <a:buFont typeface="Arial" pitchFamily="34" charset="0"/>
              <a:buChar char="•"/>
            </a:pPr>
            <a:r>
              <a:rPr lang="en-US" sz="5600" dirty="0" smtClean="0">
                <a:solidFill>
                  <a:schemeClr val="tx1"/>
                </a:solidFill>
              </a:rPr>
              <a:t>Neonatal respiratory problems </a:t>
            </a:r>
          </a:p>
          <a:p>
            <a:pPr lvl="1">
              <a:buFont typeface="Arial" pitchFamily="34" charset="0"/>
              <a:buChar char="•"/>
            </a:pPr>
            <a:r>
              <a:rPr lang="en-US" sz="5600" dirty="0" smtClean="0">
                <a:solidFill>
                  <a:schemeClr val="tx1"/>
                </a:solidFill>
              </a:rPr>
              <a:t>metabolic complications (hypoglycemia, hyperbilirubinemia, hypocalcaemia)</a:t>
            </a:r>
            <a:endParaRPr lang="en-US" sz="1600" dirty="0" smtClean="0">
              <a:solidFill>
                <a:schemeClr val="tx1"/>
              </a:solidFill>
            </a:endParaRPr>
          </a:p>
          <a:p>
            <a:pPr>
              <a:buNone/>
            </a:pPr>
            <a:r>
              <a:rPr lang="en-US" sz="5600" b="1" dirty="0" smtClean="0">
                <a:solidFill>
                  <a:schemeClr val="accent6">
                    <a:lumMod val="75000"/>
                  </a:schemeClr>
                </a:solidFill>
              </a:rPr>
              <a:t>Long term sequelae of in utero exposure</a:t>
            </a:r>
          </a:p>
          <a:p>
            <a:pPr lvl="1">
              <a:buFont typeface="Arial" pitchFamily="34" charset="0"/>
              <a:buChar char="•"/>
            </a:pPr>
            <a:r>
              <a:rPr lang="en-US" sz="5600" dirty="0" smtClean="0">
                <a:solidFill>
                  <a:schemeClr val="tx1"/>
                </a:solidFill>
              </a:rPr>
              <a:t>Obesity</a:t>
            </a:r>
          </a:p>
          <a:p>
            <a:pPr lvl="1">
              <a:buFont typeface="Arial" pitchFamily="34" charset="0"/>
              <a:buChar char="•"/>
            </a:pPr>
            <a:r>
              <a:rPr lang="en-US" sz="5600" dirty="0" smtClean="0">
                <a:solidFill>
                  <a:schemeClr val="tx1"/>
                </a:solidFill>
              </a:rPr>
              <a:t>Diabetes type II</a:t>
            </a:r>
          </a:p>
          <a:p>
            <a:pPr lvl="1">
              <a:buFont typeface="Arial" pitchFamily="34" charset="0"/>
              <a:buChar char="•"/>
            </a:pPr>
            <a:r>
              <a:rPr lang="en-US" sz="5600" dirty="0" smtClean="0">
                <a:solidFill>
                  <a:schemeClr val="tx1"/>
                </a:solidFill>
              </a:rPr>
              <a:t>Dyslipidaemia?</a:t>
            </a:r>
          </a:p>
          <a:p>
            <a:pPr lvl="1">
              <a:buFont typeface="Arial" pitchFamily="34" charset="0"/>
              <a:buChar char="•"/>
            </a:pPr>
            <a:r>
              <a:rPr lang="en-US" sz="5600" dirty="0" smtClean="0">
                <a:solidFill>
                  <a:schemeClr val="tx1"/>
                </a:solidFill>
              </a:rPr>
              <a:t>Hypertension?  </a:t>
            </a:r>
          </a:p>
          <a:p>
            <a:pPr lvl="1">
              <a:buFont typeface="Arial" pitchFamily="34" charset="0"/>
              <a:buChar char="•"/>
            </a:pPr>
            <a:r>
              <a:rPr lang="en-US" sz="5600" dirty="0" smtClean="0">
                <a:solidFill>
                  <a:schemeClr val="tx1"/>
                </a:solidFill>
              </a:rPr>
              <a:t>impaired fine and gross motor functions, and higher rates of inattention and/or hyperactivity</a:t>
            </a:r>
          </a:p>
          <a:p>
            <a:endParaRPr lang="en-US" dirty="0" smtClean="0"/>
          </a:p>
          <a:p>
            <a:pPr lvl="1"/>
            <a:endParaRPr lang="en-US" sz="3600" dirty="0" smtClean="0"/>
          </a:p>
          <a:p>
            <a:pPr lvl="1"/>
            <a:endParaRPr lang="en-US" dirty="0" smtClean="0"/>
          </a:p>
          <a:p>
            <a:endParaRPr lang="en-US" dirty="0" smtClean="0"/>
          </a:p>
          <a:p>
            <a:pPr>
              <a:buNone/>
            </a:pPr>
            <a:endParaRPr lang="en-US" dirty="0"/>
          </a:p>
        </p:txBody>
      </p:sp>
      <p:graphicFrame>
        <p:nvGraphicFramePr>
          <p:cNvPr id="4101" name="Object 5"/>
          <p:cNvGraphicFramePr>
            <a:graphicFrameLocks noChangeAspect="1"/>
          </p:cNvGraphicFramePr>
          <p:nvPr>
            <p:extLst>
              <p:ext uri="{D42A27DB-BD31-4B8C-83A1-F6EECF244321}">
                <p14:modId xmlns:p14="http://schemas.microsoft.com/office/powerpoint/2010/main" val="1686411853"/>
              </p:ext>
            </p:extLst>
          </p:nvPr>
        </p:nvGraphicFramePr>
        <p:xfrm>
          <a:off x="7506185" y="1"/>
          <a:ext cx="1637815" cy="1700808"/>
        </p:xfrm>
        <a:graphic>
          <a:graphicData uri="http://schemas.openxmlformats.org/presentationml/2006/ole">
            <mc:AlternateContent xmlns:mc="http://schemas.openxmlformats.org/markup-compatibility/2006">
              <mc:Choice xmlns:v="urn:schemas-microsoft-com:vml" Requires="v">
                <p:oleObj spid="_x0000_s4144" name="Acrobat Document" r:id="rId3" imgW="12830400" imgH="9914400" progId="AcroExch.Document.7">
                  <p:embed/>
                </p:oleObj>
              </mc:Choice>
              <mc:Fallback>
                <p:oleObj name="Acrobat Document" r:id="rId3" imgW="12830400" imgH="9914400" progId="AcroExch.Document.7">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06185" y="1"/>
                        <a:ext cx="1637815" cy="1700808"/>
                      </a:xfrm>
                      <a:prstGeom prst="rect">
                        <a:avLst/>
                      </a:prstGeom>
                      <a:noFill/>
                      <a:ln>
                        <a:noFill/>
                      </a:ln>
                      <a:effectLst/>
                    </p:spPr>
                  </p:pic>
                </p:oleObj>
              </mc:Fallback>
            </mc:AlternateContent>
          </a:graphicData>
        </a:graphic>
      </p:graphicFrame>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1" end="11"/>
                                            </p:txEl>
                                          </p:spTgt>
                                        </p:tgtEl>
                                        <p:attrNameLst>
                                          <p:attrName>style.visibility</p:attrName>
                                        </p:attrNameLst>
                                      </p:cBhvr>
                                      <p:to>
                                        <p:strVal val="visible"/>
                                      </p:to>
                                    </p:set>
                                    <p:animEffect transition="in" filter="fade">
                                      <p:cBhvr>
                                        <p:cTn id="10" dur="500"/>
                                        <p:tgtEl>
                                          <p:spTgt spid="4">
                                            <p:txEl>
                                              <p:pRg st="11" end="1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19" end="19"/>
                                            </p:txEl>
                                          </p:spTgt>
                                        </p:tgtEl>
                                        <p:attrNameLst>
                                          <p:attrName>style.visibility</p:attrName>
                                        </p:attrNameLst>
                                      </p:cBhvr>
                                      <p:to>
                                        <p:strVal val="visible"/>
                                      </p:to>
                                    </p:set>
                                    <p:animEffect transition="in" filter="fade">
                                      <p:cBhvr>
                                        <p:cTn id="13" dur="500"/>
                                        <p:tgtEl>
                                          <p:spTgt spid="4">
                                            <p:txEl>
                                              <p:pRg st="19" end="19"/>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 calcmode="lin" valueType="num">
                                      <p:cBhvr>
                                        <p:cTn id="18"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9"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20" dur="500"/>
                                        <p:tgtEl>
                                          <p:spTgt spid="4">
                                            <p:txEl>
                                              <p:pRg st="1" end="1"/>
                                            </p:txEl>
                                          </p:spTgt>
                                        </p:tgtEl>
                                      </p:cBhvr>
                                    </p:animEffect>
                                  </p:childTnLst>
                                </p:cTn>
                              </p:par>
                              <p:par>
                                <p:cTn id="21" presetID="53" presetClass="entr" presetSubtype="16" fill="hold" nodeType="with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 calcmode="lin" valueType="num">
                                      <p:cBhvr>
                                        <p:cTn id="23"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4"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5" dur="500"/>
                                        <p:tgtEl>
                                          <p:spTgt spid="4">
                                            <p:txEl>
                                              <p:pRg st="3" end="3"/>
                                            </p:txEl>
                                          </p:spTgt>
                                        </p:tgtEl>
                                      </p:cBhvr>
                                    </p:animEffect>
                                  </p:childTnLst>
                                </p:cTn>
                              </p:par>
                              <p:par>
                                <p:cTn id="26" presetID="53" presetClass="entr" presetSubtype="16" fill="hold" nodeType="with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par>
                                <p:cTn id="31" presetID="53" presetClass="entr" presetSubtype="16" fill="hold" nodeType="withEffect">
                                  <p:stCondLst>
                                    <p:cond delay="0"/>
                                  </p:stCondLst>
                                  <p:childTnLst>
                                    <p:set>
                                      <p:cBhvr>
                                        <p:cTn id="32" dur="1" fill="hold">
                                          <p:stCondLst>
                                            <p:cond delay="0"/>
                                          </p:stCondLst>
                                        </p:cTn>
                                        <p:tgtEl>
                                          <p:spTgt spid="4">
                                            <p:txEl>
                                              <p:pRg st="5" end="5"/>
                                            </p:txEl>
                                          </p:spTgt>
                                        </p:tgtEl>
                                        <p:attrNameLst>
                                          <p:attrName>style.visibility</p:attrName>
                                        </p:attrNameLst>
                                      </p:cBhvr>
                                      <p:to>
                                        <p:strVal val="visible"/>
                                      </p:to>
                                    </p:set>
                                    <p:anim calcmode="lin" valueType="num">
                                      <p:cBhvr>
                                        <p:cTn id="33"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4"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35" dur="500"/>
                                        <p:tgtEl>
                                          <p:spTgt spid="4">
                                            <p:txEl>
                                              <p:pRg st="5" end="5"/>
                                            </p:txEl>
                                          </p:spTgt>
                                        </p:tgtEl>
                                      </p:cBhvr>
                                    </p:animEffect>
                                  </p:childTnLst>
                                </p:cTn>
                              </p:par>
                              <p:par>
                                <p:cTn id="36" presetID="53" presetClass="entr" presetSubtype="16" fill="hold" nodeType="withEffect">
                                  <p:stCondLst>
                                    <p:cond delay="0"/>
                                  </p:stCondLst>
                                  <p:childTnLst>
                                    <p:set>
                                      <p:cBhvr>
                                        <p:cTn id="37" dur="1" fill="hold">
                                          <p:stCondLst>
                                            <p:cond delay="0"/>
                                          </p:stCondLst>
                                        </p:cTn>
                                        <p:tgtEl>
                                          <p:spTgt spid="4">
                                            <p:txEl>
                                              <p:pRg st="6" end="6"/>
                                            </p:txEl>
                                          </p:spTgt>
                                        </p:tgtEl>
                                        <p:attrNameLst>
                                          <p:attrName>style.visibility</p:attrName>
                                        </p:attrNameLst>
                                      </p:cBhvr>
                                      <p:to>
                                        <p:strVal val="visible"/>
                                      </p:to>
                                    </p:set>
                                    <p:anim calcmode="lin" valueType="num">
                                      <p:cBhvr>
                                        <p:cTn id="38"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39"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40" dur="500"/>
                                        <p:tgtEl>
                                          <p:spTgt spid="4">
                                            <p:txEl>
                                              <p:pRg st="6" end="6"/>
                                            </p:txEl>
                                          </p:spTgt>
                                        </p:tgtEl>
                                      </p:cBhvr>
                                    </p:animEffect>
                                  </p:childTnLst>
                                </p:cTn>
                              </p:par>
                              <p:par>
                                <p:cTn id="41" presetID="53" presetClass="entr" presetSubtype="16" fill="hold" nodeType="withEffect">
                                  <p:stCondLst>
                                    <p:cond delay="0"/>
                                  </p:stCondLst>
                                  <p:childTnLst>
                                    <p:set>
                                      <p:cBhvr>
                                        <p:cTn id="42" dur="1" fill="hold">
                                          <p:stCondLst>
                                            <p:cond delay="0"/>
                                          </p:stCondLst>
                                        </p:cTn>
                                        <p:tgtEl>
                                          <p:spTgt spid="4">
                                            <p:txEl>
                                              <p:pRg st="7" end="7"/>
                                            </p:txEl>
                                          </p:spTgt>
                                        </p:tgtEl>
                                        <p:attrNameLst>
                                          <p:attrName>style.visibility</p:attrName>
                                        </p:attrNameLst>
                                      </p:cBhvr>
                                      <p:to>
                                        <p:strVal val="visible"/>
                                      </p:to>
                                    </p:set>
                                    <p:anim calcmode="lin" valueType="num">
                                      <p:cBhvr>
                                        <p:cTn id="43" dur="500" fill="hold"/>
                                        <p:tgtEl>
                                          <p:spTgt spid="4">
                                            <p:txEl>
                                              <p:pRg st="7" end="7"/>
                                            </p:txEl>
                                          </p:spTgt>
                                        </p:tgtEl>
                                        <p:attrNameLst>
                                          <p:attrName>ppt_w</p:attrName>
                                        </p:attrNameLst>
                                      </p:cBhvr>
                                      <p:tavLst>
                                        <p:tav tm="0">
                                          <p:val>
                                            <p:fltVal val="0"/>
                                          </p:val>
                                        </p:tav>
                                        <p:tav tm="100000">
                                          <p:val>
                                            <p:strVal val="#ppt_w"/>
                                          </p:val>
                                        </p:tav>
                                      </p:tavLst>
                                    </p:anim>
                                    <p:anim calcmode="lin" valueType="num">
                                      <p:cBhvr>
                                        <p:cTn id="44" dur="500" fill="hold"/>
                                        <p:tgtEl>
                                          <p:spTgt spid="4">
                                            <p:txEl>
                                              <p:pRg st="7" end="7"/>
                                            </p:txEl>
                                          </p:spTgt>
                                        </p:tgtEl>
                                        <p:attrNameLst>
                                          <p:attrName>ppt_h</p:attrName>
                                        </p:attrNameLst>
                                      </p:cBhvr>
                                      <p:tavLst>
                                        <p:tav tm="0">
                                          <p:val>
                                            <p:fltVal val="0"/>
                                          </p:val>
                                        </p:tav>
                                        <p:tav tm="100000">
                                          <p:val>
                                            <p:strVal val="#ppt_h"/>
                                          </p:val>
                                        </p:tav>
                                      </p:tavLst>
                                    </p:anim>
                                    <p:animEffect transition="in" filter="fade">
                                      <p:cBhvr>
                                        <p:cTn id="45" dur="500"/>
                                        <p:tgtEl>
                                          <p:spTgt spid="4">
                                            <p:txEl>
                                              <p:pRg st="7" end="7"/>
                                            </p:txEl>
                                          </p:spTgt>
                                        </p:tgtEl>
                                      </p:cBhvr>
                                    </p:animEffect>
                                  </p:childTnLst>
                                </p:cTn>
                              </p:par>
                              <p:par>
                                <p:cTn id="46" presetID="53" presetClass="entr" presetSubtype="16" fill="hold" nodeType="withEffect">
                                  <p:stCondLst>
                                    <p:cond delay="0"/>
                                  </p:stCondLst>
                                  <p:childTnLst>
                                    <p:set>
                                      <p:cBhvr>
                                        <p:cTn id="47" dur="1" fill="hold">
                                          <p:stCondLst>
                                            <p:cond delay="0"/>
                                          </p:stCondLst>
                                        </p:cTn>
                                        <p:tgtEl>
                                          <p:spTgt spid="4">
                                            <p:txEl>
                                              <p:pRg st="9" end="9"/>
                                            </p:txEl>
                                          </p:spTgt>
                                        </p:tgtEl>
                                        <p:attrNameLst>
                                          <p:attrName>style.visibility</p:attrName>
                                        </p:attrNameLst>
                                      </p:cBhvr>
                                      <p:to>
                                        <p:strVal val="visible"/>
                                      </p:to>
                                    </p:set>
                                    <p:anim calcmode="lin" valueType="num">
                                      <p:cBhvr>
                                        <p:cTn id="48" dur="500" fill="hold"/>
                                        <p:tgtEl>
                                          <p:spTgt spid="4">
                                            <p:txEl>
                                              <p:pRg st="9" end="9"/>
                                            </p:txEl>
                                          </p:spTgt>
                                        </p:tgtEl>
                                        <p:attrNameLst>
                                          <p:attrName>ppt_w</p:attrName>
                                        </p:attrNameLst>
                                      </p:cBhvr>
                                      <p:tavLst>
                                        <p:tav tm="0">
                                          <p:val>
                                            <p:fltVal val="0"/>
                                          </p:val>
                                        </p:tav>
                                        <p:tav tm="100000">
                                          <p:val>
                                            <p:strVal val="#ppt_w"/>
                                          </p:val>
                                        </p:tav>
                                      </p:tavLst>
                                    </p:anim>
                                    <p:anim calcmode="lin" valueType="num">
                                      <p:cBhvr>
                                        <p:cTn id="49" dur="500" fill="hold"/>
                                        <p:tgtEl>
                                          <p:spTgt spid="4">
                                            <p:txEl>
                                              <p:pRg st="9" end="9"/>
                                            </p:txEl>
                                          </p:spTgt>
                                        </p:tgtEl>
                                        <p:attrNameLst>
                                          <p:attrName>ppt_h</p:attrName>
                                        </p:attrNameLst>
                                      </p:cBhvr>
                                      <p:tavLst>
                                        <p:tav tm="0">
                                          <p:val>
                                            <p:fltVal val="0"/>
                                          </p:val>
                                        </p:tav>
                                        <p:tav tm="100000">
                                          <p:val>
                                            <p:strVal val="#ppt_h"/>
                                          </p:val>
                                        </p:tav>
                                      </p:tavLst>
                                    </p:anim>
                                    <p:animEffect transition="in" filter="fade">
                                      <p:cBhvr>
                                        <p:cTn id="50" dur="500"/>
                                        <p:tgtEl>
                                          <p:spTgt spid="4">
                                            <p:txEl>
                                              <p:pRg st="9" end="9"/>
                                            </p:txEl>
                                          </p:spTgt>
                                        </p:tgtEl>
                                      </p:cBhvr>
                                    </p:animEffect>
                                  </p:childTnLst>
                                </p:cTn>
                              </p:par>
                              <p:par>
                                <p:cTn id="51" presetID="53" presetClass="entr" presetSubtype="16" fill="hold" nodeType="withEffect">
                                  <p:stCondLst>
                                    <p:cond delay="0"/>
                                  </p:stCondLst>
                                  <p:childTnLst>
                                    <p:set>
                                      <p:cBhvr>
                                        <p:cTn id="52" dur="1" fill="hold">
                                          <p:stCondLst>
                                            <p:cond delay="0"/>
                                          </p:stCondLst>
                                        </p:cTn>
                                        <p:tgtEl>
                                          <p:spTgt spid="4">
                                            <p:txEl>
                                              <p:pRg st="10" end="10"/>
                                            </p:txEl>
                                          </p:spTgt>
                                        </p:tgtEl>
                                        <p:attrNameLst>
                                          <p:attrName>style.visibility</p:attrName>
                                        </p:attrNameLst>
                                      </p:cBhvr>
                                      <p:to>
                                        <p:strVal val="visible"/>
                                      </p:to>
                                    </p:set>
                                    <p:anim calcmode="lin" valueType="num">
                                      <p:cBhvr>
                                        <p:cTn id="53" dur="500" fill="hold"/>
                                        <p:tgtEl>
                                          <p:spTgt spid="4">
                                            <p:txEl>
                                              <p:pRg st="10" end="10"/>
                                            </p:txEl>
                                          </p:spTgt>
                                        </p:tgtEl>
                                        <p:attrNameLst>
                                          <p:attrName>ppt_w</p:attrName>
                                        </p:attrNameLst>
                                      </p:cBhvr>
                                      <p:tavLst>
                                        <p:tav tm="0">
                                          <p:val>
                                            <p:fltVal val="0"/>
                                          </p:val>
                                        </p:tav>
                                        <p:tav tm="100000">
                                          <p:val>
                                            <p:strVal val="#ppt_w"/>
                                          </p:val>
                                        </p:tav>
                                      </p:tavLst>
                                    </p:anim>
                                    <p:anim calcmode="lin" valueType="num">
                                      <p:cBhvr>
                                        <p:cTn id="54" dur="500" fill="hold"/>
                                        <p:tgtEl>
                                          <p:spTgt spid="4">
                                            <p:txEl>
                                              <p:pRg st="10" end="10"/>
                                            </p:txEl>
                                          </p:spTgt>
                                        </p:tgtEl>
                                        <p:attrNameLst>
                                          <p:attrName>ppt_h</p:attrName>
                                        </p:attrNameLst>
                                      </p:cBhvr>
                                      <p:tavLst>
                                        <p:tav tm="0">
                                          <p:val>
                                            <p:fltVal val="0"/>
                                          </p:val>
                                        </p:tav>
                                        <p:tav tm="100000">
                                          <p:val>
                                            <p:strVal val="#ppt_h"/>
                                          </p:val>
                                        </p:tav>
                                      </p:tavLst>
                                    </p:anim>
                                    <p:animEffect transition="in" filter="fade">
                                      <p:cBhvr>
                                        <p:cTn id="55" dur="500"/>
                                        <p:tgtEl>
                                          <p:spTgt spid="4">
                                            <p:txEl>
                                              <p:pRg st="10" end="1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nodeType="clickEffect">
                                  <p:stCondLst>
                                    <p:cond delay="0"/>
                                  </p:stCondLst>
                                  <p:childTnLst>
                                    <p:set>
                                      <p:cBhvr>
                                        <p:cTn id="59" dur="1" fill="hold">
                                          <p:stCondLst>
                                            <p:cond delay="0"/>
                                          </p:stCondLst>
                                        </p:cTn>
                                        <p:tgtEl>
                                          <p:spTgt spid="4">
                                            <p:txEl>
                                              <p:pRg st="12" end="12"/>
                                            </p:txEl>
                                          </p:spTgt>
                                        </p:tgtEl>
                                        <p:attrNameLst>
                                          <p:attrName>style.visibility</p:attrName>
                                        </p:attrNameLst>
                                      </p:cBhvr>
                                      <p:to>
                                        <p:strVal val="visible"/>
                                      </p:to>
                                    </p:set>
                                    <p:anim calcmode="lin" valueType="num">
                                      <p:cBhvr>
                                        <p:cTn id="60" dur="500" fill="hold"/>
                                        <p:tgtEl>
                                          <p:spTgt spid="4">
                                            <p:txEl>
                                              <p:pRg st="12" end="12"/>
                                            </p:txEl>
                                          </p:spTgt>
                                        </p:tgtEl>
                                        <p:attrNameLst>
                                          <p:attrName>ppt_w</p:attrName>
                                        </p:attrNameLst>
                                      </p:cBhvr>
                                      <p:tavLst>
                                        <p:tav tm="0">
                                          <p:val>
                                            <p:fltVal val="0"/>
                                          </p:val>
                                        </p:tav>
                                        <p:tav tm="100000">
                                          <p:val>
                                            <p:strVal val="#ppt_w"/>
                                          </p:val>
                                        </p:tav>
                                      </p:tavLst>
                                    </p:anim>
                                    <p:anim calcmode="lin" valueType="num">
                                      <p:cBhvr>
                                        <p:cTn id="61" dur="500" fill="hold"/>
                                        <p:tgtEl>
                                          <p:spTgt spid="4">
                                            <p:txEl>
                                              <p:pRg st="12" end="12"/>
                                            </p:txEl>
                                          </p:spTgt>
                                        </p:tgtEl>
                                        <p:attrNameLst>
                                          <p:attrName>ppt_h</p:attrName>
                                        </p:attrNameLst>
                                      </p:cBhvr>
                                      <p:tavLst>
                                        <p:tav tm="0">
                                          <p:val>
                                            <p:fltVal val="0"/>
                                          </p:val>
                                        </p:tav>
                                        <p:tav tm="100000">
                                          <p:val>
                                            <p:strVal val="#ppt_h"/>
                                          </p:val>
                                        </p:tav>
                                      </p:tavLst>
                                    </p:anim>
                                    <p:animEffect transition="in" filter="fade">
                                      <p:cBhvr>
                                        <p:cTn id="62" dur="500"/>
                                        <p:tgtEl>
                                          <p:spTgt spid="4">
                                            <p:txEl>
                                              <p:pRg st="12" end="12"/>
                                            </p:txEl>
                                          </p:spTgt>
                                        </p:tgtEl>
                                      </p:cBhvr>
                                    </p:animEffect>
                                  </p:childTnLst>
                                </p:cTn>
                              </p:par>
                              <p:par>
                                <p:cTn id="63" presetID="53" presetClass="entr" presetSubtype="16" fill="hold" nodeType="withEffect">
                                  <p:stCondLst>
                                    <p:cond delay="0"/>
                                  </p:stCondLst>
                                  <p:childTnLst>
                                    <p:set>
                                      <p:cBhvr>
                                        <p:cTn id="64" dur="1" fill="hold">
                                          <p:stCondLst>
                                            <p:cond delay="0"/>
                                          </p:stCondLst>
                                        </p:cTn>
                                        <p:tgtEl>
                                          <p:spTgt spid="4">
                                            <p:txEl>
                                              <p:pRg st="13" end="13"/>
                                            </p:txEl>
                                          </p:spTgt>
                                        </p:tgtEl>
                                        <p:attrNameLst>
                                          <p:attrName>style.visibility</p:attrName>
                                        </p:attrNameLst>
                                      </p:cBhvr>
                                      <p:to>
                                        <p:strVal val="visible"/>
                                      </p:to>
                                    </p:set>
                                    <p:anim calcmode="lin" valueType="num">
                                      <p:cBhvr>
                                        <p:cTn id="65" dur="500" fill="hold"/>
                                        <p:tgtEl>
                                          <p:spTgt spid="4">
                                            <p:txEl>
                                              <p:pRg st="13" end="13"/>
                                            </p:txEl>
                                          </p:spTgt>
                                        </p:tgtEl>
                                        <p:attrNameLst>
                                          <p:attrName>ppt_w</p:attrName>
                                        </p:attrNameLst>
                                      </p:cBhvr>
                                      <p:tavLst>
                                        <p:tav tm="0">
                                          <p:val>
                                            <p:fltVal val="0"/>
                                          </p:val>
                                        </p:tav>
                                        <p:tav tm="100000">
                                          <p:val>
                                            <p:strVal val="#ppt_w"/>
                                          </p:val>
                                        </p:tav>
                                      </p:tavLst>
                                    </p:anim>
                                    <p:anim calcmode="lin" valueType="num">
                                      <p:cBhvr>
                                        <p:cTn id="66" dur="500" fill="hold"/>
                                        <p:tgtEl>
                                          <p:spTgt spid="4">
                                            <p:txEl>
                                              <p:pRg st="13" end="13"/>
                                            </p:txEl>
                                          </p:spTgt>
                                        </p:tgtEl>
                                        <p:attrNameLst>
                                          <p:attrName>ppt_h</p:attrName>
                                        </p:attrNameLst>
                                      </p:cBhvr>
                                      <p:tavLst>
                                        <p:tav tm="0">
                                          <p:val>
                                            <p:fltVal val="0"/>
                                          </p:val>
                                        </p:tav>
                                        <p:tav tm="100000">
                                          <p:val>
                                            <p:strVal val="#ppt_h"/>
                                          </p:val>
                                        </p:tav>
                                      </p:tavLst>
                                    </p:anim>
                                    <p:animEffect transition="in" filter="fade">
                                      <p:cBhvr>
                                        <p:cTn id="67" dur="500"/>
                                        <p:tgtEl>
                                          <p:spTgt spid="4">
                                            <p:txEl>
                                              <p:pRg st="13" end="13"/>
                                            </p:txEl>
                                          </p:spTgt>
                                        </p:tgtEl>
                                      </p:cBhvr>
                                    </p:animEffect>
                                  </p:childTnLst>
                                </p:cTn>
                              </p:par>
                              <p:par>
                                <p:cTn id="68" presetID="53" presetClass="entr" presetSubtype="16" fill="hold" nodeType="withEffect">
                                  <p:stCondLst>
                                    <p:cond delay="0"/>
                                  </p:stCondLst>
                                  <p:childTnLst>
                                    <p:set>
                                      <p:cBhvr>
                                        <p:cTn id="69" dur="1" fill="hold">
                                          <p:stCondLst>
                                            <p:cond delay="0"/>
                                          </p:stCondLst>
                                        </p:cTn>
                                        <p:tgtEl>
                                          <p:spTgt spid="4">
                                            <p:txEl>
                                              <p:pRg st="14" end="14"/>
                                            </p:txEl>
                                          </p:spTgt>
                                        </p:tgtEl>
                                        <p:attrNameLst>
                                          <p:attrName>style.visibility</p:attrName>
                                        </p:attrNameLst>
                                      </p:cBhvr>
                                      <p:to>
                                        <p:strVal val="visible"/>
                                      </p:to>
                                    </p:set>
                                    <p:anim calcmode="lin" valueType="num">
                                      <p:cBhvr>
                                        <p:cTn id="70" dur="500" fill="hold"/>
                                        <p:tgtEl>
                                          <p:spTgt spid="4">
                                            <p:txEl>
                                              <p:pRg st="14" end="14"/>
                                            </p:txEl>
                                          </p:spTgt>
                                        </p:tgtEl>
                                        <p:attrNameLst>
                                          <p:attrName>ppt_w</p:attrName>
                                        </p:attrNameLst>
                                      </p:cBhvr>
                                      <p:tavLst>
                                        <p:tav tm="0">
                                          <p:val>
                                            <p:fltVal val="0"/>
                                          </p:val>
                                        </p:tav>
                                        <p:tav tm="100000">
                                          <p:val>
                                            <p:strVal val="#ppt_w"/>
                                          </p:val>
                                        </p:tav>
                                      </p:tavLst>
                                    </p:anim>
                                    <p:anim calcmode="lin" valueType="num">
                                      <p:cBhvr>
                                        <p:cTn id="71" dur="500" fill="hold"/>
                                        <p:tgtEl>
                                          <p:spTgt spid="4">
                                            <p:txEl>
                                              <p:pRg st="14" end="14"/>
                                            </p:txEl>
                                          </p:spTgt>
                                        </p:tgtEl>
                                        <p:attrNameLst>
                                          <p:attrName>ppt_h</p:attrName>
                                        </p:attrNameLst>
                                      </p:cBhvr>
                                      <p:tavLst>
                                        <p:tav tm="0">
                                          <p:val>
                                            <p:fltVal val="0"/>
                                          </p:val>
                                        </p:tav>
                                        <p:tav tm="100000">
                                          <p:val>
                                            <p:strVal val="#ppt_h"/>
                                          </p:val>
                                        </p:tav>
                                      </p:tavLst>
                                    </p:anim>
                                    <p:animEffect transition="in" filter="fade">
                                      <p:cBhvr>
                                        <p:cTn id="72" dur="500"/>
                                        <p:tgtEl>
                                          <p:spTgt spid="4">
                                            <p:txEl>
                                              <p:pRg st="14" end="14"/>
                                            </p:txEl>
                                          </p:spTgt>
                                        </p:tgtEl>
                                      </p:cBhvr>
                                    </p:animEffect>
                                  </p:childTnLst>
                                </p:cTn>
                              </p:par>
                              <p:par>
                                <p:cTn id="73" presetID="53" presetClass="entr" presetSubtype="16" fill="hold" nodeType="withEffect">
                                  <p:stCondLst>
                                    <p:cond delay="0"/>
                                  </p:stCondLst>
                                  <p:childTnLst>
                                    <p:set>
                                      <p:cBhvr>
                                        <p:cTn id="74" dur="1" fill="hold">
                                          <p:stCondLst>
                                            <p:cond delay="0"/>
                                          </p:stCondLst>
                                        </p:cTn>
                                        <p:tgtEl>
                                          <p:spTgt spid="4">
                                            <p:txEl>
                                              <p:pRg st="15" end="15"/>
                                            </p:txEl>
                                          </p:spTgt>
                                        </p:tgtEl>
                                        <p:attrNameLst>
                                          <p:attrName>style.visibility</p:attrName>
                                        </p:attrNameLst>
                                      </p:cBhvr>
                                      <p:to>
                                        <p:strVal val="visible"/>
                                      </p:to>
                                    </p:set>
                                    <p:anim calcmode="lin" valueType="num">
                                      <p:cBhvr>
                                        <p:cTn id="75" dur="500" fill="hold"/>
                                        <p:tgtEl>
                                          <p:spTgt spid="4">
                                            <p:txEl>
                                              <p:pRg st="15" end="15"/>
                                            </p:txEl>
                                          </p:spTgt>
                                        </p:tgtEl>
                                        <p:attrNameLst>
                                          <p:attrName>ppt_w</p:attrName>
                                        </p:attrNameLst>
                                      </p:cBhvr>
                                      <p:tavLst>
                                        <p:tav tm="0">
                                          <p:val>
                                            <p:fltVal val="0"/>
                                          </p:val>
                                        </p:tav>
                                        <p:tav tm="100000">
                                          <p:val>
                                            <p:strVal val="#ppt_w"/>
                                          </p:val>
                                        </p:tav>
                                      </p:tavLst>
                                    </p:anim>
                                    <p:anim calcmode="lin" valueType="num">
                                      <p:cBhvr>
                                        <p:cTn id="76" dur="500" fill="hold"/>
                                        <p:tgtEl>
                                          <p:spTgt spid="4">
                                            <p:txEl>
                                              <p:pRg st="15" end="15"/>
                                            </p:txEl>
                                          </p:spTgt>
                                        </p:tgtEl>
                                        <p:attrNameLst>
                                          <p:attrName>ppt_h</p:attrName>
                                        </p:attrNameLst>
                                      </p:cBhvr>
                                      <p:tavLst>
                                        <p:tav tm="0">
                                          <p:val>
                                            <p:fltVal val="0"/>
                                          </p:val>
                                        </p:tav>
                                        <p:tav tm="100000">
                                          <p:val>
                                            <p:strVal val="#ppt_h"/>
                                          </p:val>
                                        </p:tav>
                                      </p:tavLst>
                                    </p:anim>
                                    <p:animEffect transition="in" filter="fade">
                                      <p:cBhvr>
                                        <p:cTn id="77" dur="500"/>
                                        <p:tgtEl>
                                          <p:spTgt spid="4">
                                            <p:txEl>
                                              <p:pRg st="15" end="15"/>
                                            </p:txEl>
                                          </p:spTgt>
                                        </p:tgtEl>
                                      </p:cBhvr>
                                    </p:animEffect>
                                  </p:childTnLst>
                                </p:cTn>
                              </p:par>
                              <p:par>
                                <p:cTn id="78" presetID="53" presetClass="entr" presetSubtype="16" fill="hold" nodeType="withEffect">
                                  <p:stCondLst>
                                    <p:cond delay="0"/>
                                  </p:stCondLst>
                                  <p:childTnLst>
                                    <p:set>
                                      <p:cBhvr>
                                        <p:cTn id="79" dur="1" fill="hold">
                                          <p:stCondLst>
                                            <p:cond delay="0"/>
                                          </p:stCondLst>
                                        </p:cTn>
                                        <p:tgtEl>
                                          <p:spTgt spid="4">
                                            <p:txEl>
                                              <p:pRg st="16" end="16"/>
                                            </p:txEl>
                                          </p:spTgt>
                                        </p:tgtEl>
                                        <p:attrNameLst>
                                          <p:attrName>style.visibility</p:attrName>
                                        </p:attrNameLst>
                                      </p:cBhvr>
                                      <p:to>
                                        <p:strVal val="visible"/>
                                      </p:to>
                                    </p:set>
                                    <p:anim calcmode="lin" valueType="num">
                                      <p:cBhvr>
                                        <p:cTn id="80" dur="500" fill="hold"/>
                                        <p:tgtEl>
                                          <p:spTgt spid="4">
                                            <p:txEl>
                                              <p:pRg st="16" end="16"/>
                                            </p:txEl>
                                          </p:spTgt>
                                        </p:tgtEl>
                                        <p:attrNameLst>
                                          <p:attrName>ppt_w</p:attrName>
                                        </p:attrNameLst>
                                      </p:cBhvr>
                                      <p:tavLst>
                                        <p:tav tm="0">
                                          <p:val>
                                            <p:fltVal val="0"/>
                                          </p:val>
                                        </p:tav>
                                        <p:tav tm="100000">
                                          <p:val>
                                            <p:strVal val="#ppt_w"/>
                                          </p:val>
                                        </p:tav>
                                      </p:tavLst>
                                    </p:anim>
                                    <p:anim calcmode="lin" valueType="num">
                                      <p:cBhvr>
                                        <p:cTn id="81" dur="500" fill="hold"/>
                                        <p:tgtEl>
                                          <p:spTgt spid="4">
                                            <p:txEl>
                                              <p:pRg st="16" end="16"/>
                                            </p:txEl>
                                          </p:spTgt>
                                        </p:tgtEl>
                                        <p:attrNameLst>
                                          <p:attrName>ppt_h</p:attrName>
                                        </p:attrNameLst>
                                      </p:cBhvr>
                                      <p:tavLst>
                                        <p:tav tm="0">
                                          <p:val>
                                            <p:fltVal val="0"/>
                                          </p:val>
                                        </p:tav>
                                        <p:tav tm="100000">
                                          <p:val>
                                            <p:strVal val="#ppt_h"/>
                                          </p:val>
                                        </p:tav>
                                      </p:tavLst>
                                    </p:anim>
                                    <p:animEffect transition="in" filter="fade">
                                      <p:cBhvr>
                                        <p:cTn id="82" dur="500"/>
                                        <p:tgtEl>
                                          <p:spTgt spid="4">
                                            <p:txEl>
                                              <p:pRg st="16" end="16"/>
                                            </p:txEl>
                                          </p:spTgt>
                                        </p:tgtEl>
                                      </p:cBhvr>
                                    </p:animEffect>
                                  </p:childTnLst>
                                </p:cTn>
                              </p:par>
                              <p:par>
                                <p:cTn id="83" presetID="53" presetClass="entr" presetSubtype="16" fill="hold" nodeType="withEffect">
                                  <p:stCondLst>
                                    <p:cond delay="0"/>
                                  </p:stCondLst>
                                  <p:childTnLst>
                                    <p:set>
                                      <p:cBhvr>
                                        <p:cTn id="84" dur="1" fill="hold">
                                          <p:stCondLst>
                                            <p:cond delay="0"/>
                                          </p:stCondLst>
                                        </p:cTn>
                                        <p:tgtEl>
                                          <p:spTgt spid="4">
                                            <p:txEl>
                                              <p:pRg st="17" end="17"/>
                                            </p:txEl>
                                          </p:spTgt>
                                        </p:tgtEl>
                                        <p:attrNameLst>
                                          <p:attrName>style.visibility</p:attrName>
                                        </p:attrNameLst>
                                      </p:cBhvr>
                                      <p:to>
                                        <p:strVal val="visible"/>
                                      </p:to>
                                    </p:set>
                                    <p:anim calcmode="lin" valueType="num">
                                      <p:cBhvr>
                                        <p:cTn id="85" dur="500" fill="hold"/>
                                        <p:tgtEl>
                                          <p:spTgt spid="4">
                                            <p:txEl>
                                              <p:pRg st="17" end="17"/>
                                            </p:txEl>
                                          </p:spTgt>
                                        </p:tgtEl>
                                        <p:attrNameLst>
                                          <p:attrName>ppt_w</p:attrName>
                                        </p:attrNameLst>
                                      </p:cBhvr>
                                      <p:tavLst>
                                        <p:tav tm="0">
                                          <p:val>
                                            <p:fltVal val="0"/>
                                          </p:val>
                                        </p:tav>
                                        <p:tav tm="100000">
                                          <p:val>
                                            <p:strVal val="#ppt_w"/>
                                          </p:val>
                                        </p:tav>
                                      </p:tavLst>
                                    </p:anim>
                                    <p:anim calcmode="lin" valueType="num">
                                      <p:cBhvr>
                                        <p:cTn id="86" dur="500" fill="hold"/>
                                        <p:tgtEl>
                                          <p:spTgt spid="4">
                                            <p:txEl>
                                              <p:pRg st="17" end="17"/>
                                            </p:txEl>
                                          </p:spTgt>
                                        </p:tgtEl>
                                        <p:attrNameLst>
                                          <p:attrName>ppt_h</p:attrName>
                                        </p:attrNameLst>
                                      </p:cBhvr>
                                      <p:tavLst>
                                        <p:tav tm="0">
                                          <p:val>
                                            <p:fltVal val="0"/>
                                          </p:val>
                                        </p:tav>
                                        <p:tav tm="100000">
                                          <p:val>
                                            <p:strVal val="#ppt_h"/>
                                          </p:val>
                                        </p:tav>
                                      </p:tavLst>
                                    </p:anim>
                                    <p:animEffect transition="in" filter="fade">
                                      <p:cBhvr>
                                        <p:cTn id="87" dur="500"/>
                                        <p:tgtEl>
                                          <p:spTgt spid="4">
                                            <p:txEl>
                                              <p:pRg st="17" end="17"/>
                                            </p:txEl>
                                          </p:spTgt>
                                        </p:tgtEl>
                                      </p:cBhvr>
                                    </p:animEffect>
                                  </p:childTnLst>
                                </p:cTn>
                              </p:par>
                              <p:par>
                                <p:cTn id="88" presetID="53" presetClass="entr" presetSubtype="16" fill="hold" nodeType="withEffect">
                                  <p:stCondLst>
                                    <p:cond delay="0"/>
                                  </p:stCondLst>
                                  <p:childTnLst>
                                    <p:set>
                                      <p:cBhvr>
                                        <p:cTn id="89" dur="1" fill="hold">
                                          <p:stCondLst>
                                            <p:cond delay="0"/>
                                          </p:stCondLst>
                                        </p:cTn>
                                        <p:tgtEl>
                                          <p:spTgt spid="4">
                                            <p:txEl>
                                              <p:pRg st="18" end="18"/>
                                            </p:txEl>
                                          </p:spTgt>
                                        </p:tgtEl>
                                        <p:attrNameLst>
                                          <p:attrName>style.visibility</p:attrName>
                                        </p:attrNameLst>
                                      </p:cBhvr>
                                      <p:to>
                                        <p:strVal val="visible"/>
                                      </p:to>
                                    </p:set>
                                    <p:anim calcmode="lin" valueType="num">
                                      <p:cBhvr>
                                        <p:cTn id="90" dur="500" fill="hold"/>
                                        <p:tgtEl>
                                          <p:spTgt spid="4">
                                            <p:txEl>
                                              <p:pRg st="18" end="18"/>
                                            </p:txEl>
                                          </p:spTgt>
                                        </p:tgtEl>
                                        <p:attrNameLst>
                                          <p:attrName>ppt_w</p:attrName>
                                        </p:attrNameLst>
                                      </p:cBhvr>
                                      <p:tavLst>
                                        <p:tav tm="0">
                                          <p:val>
                                            <p:fltVal val="0"/>
                                          </p:val>
                                        </p:tav>
                                        <p:tav tm="100000">
                                          <p:val>
                                            <p:strVal val="#ppt_w"/>
                                          </p:val>
                                        </p:tav>
                                      </p:tavLst>
                                    </p:anim>
                                    <p:anim calcmode="lin" valueType="num">
                                      <p:cBhvr>
                                        <p:cTn id="91" dur="500" fill="hold"/>
                                        <p:tgtEl>
                                          <p:spTgt spid="4">
                                            <p:txEl>
                                              <p:pRg st="18" end="18"/>
                                            </p:txEl>
                                          </p:spTgt>
                                        </p:tgtEl>
                                        <p:attrNameLst>
                                          <p:attrName>ppt_h</p:attrName>
                                        </p:attrNameLst>
                                      </p:cBhvr>
                                      <p:tavLst>
                                        <p:tav tm="0">
                                          <p:val>
                                            <p:fltVal val="0"/>
                                          </p:val>
                                        </p:tav>
                                        <p:tav tm="100000">
                                          <p:val>
                                            <p:strVal val="#ppt_h"/>
                                          </p:val>
                                        </p:tav>
                                      </p:tavLst>
                                    </p:anim>
                                    <p:animEffect transition="in" filter="fade">
                                      <p:cBhvr>
                                        <p:cTn id="92" dur="500"/>
                                        <p:tgtEl>
                                          <p:spTgt spid="4">
                                            <p:txEl>
                                              <p:pRg st="18" end="18"/>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53" presetClass="entr" presetSubtype="16" fill="hold" nodeType="clickEffect">
                                  <p:stCondLst>
                                    <p:cond delay="0"/>
                                  </p:stCondLst>
                                  <p:childTnLst>
                                    <p:set>
                                      <p:cBhvr>
                                        <p:cTn id="96" dur="1" fill="hold">
                                          <p:stCondLst>
                                            <p:cond delay="0"/>
                                          </p:stCondLst>
                                        </p:cTn>
                                        <p:tgtEl>
                                          <p:spTgt spid="4">
                                            <p:txEl>
                                              <p:pRg st="20" end="20"/>
                                            </p:txEl>
                                          </p:spTgt>
                                        </p:tgtEl>
                                        <p:attrNameLst>
                                          <p:attrName>style.visibility</p:attrName>
                                        </p:attrNameLst>
                                      </p:cBhvr>
                                      <p:to>
                                        <p:strVal val="visible"/>
                                      </p:to>
                                    </p:set>
                                    <p:anim calcmode="lin" valueType="num">
                                      <p:cBhvr>
                                        <p:cTn id="97" dur="500" fill="hold"/>
                                        <p:tgtEl>
                                          <p:spTgt spid="4">
                                            <p:txEl>
                                              <p:pRg st="20" end="20"/>
                                            </p:txEl>
                                          </p:spTgt>
                                        </p:tgtEl>
                                        <p:attrNameLst>
                                          <p:attrName>ppt_w</p:attrName>
                                        </p:attrNameLst>
                                      </p:cBhvr>
                                      <p:tavLst>
                                        <p:tav tm="0">
                                          <p:val>
                                            <p:fltVal val="0"/>
                                          </p:val>
                                        </p:tav>
                                        <p:tav tm="100000">
                                          <p:val>
                                            <p:strVal val="#ppt_w"/>
                                          </p:val>
                                        </p:tav>
                                      </p:tavLst>
                                    </p:anim>
                                    <p:anim calcmode="lin" valueType="num">
                                      <p:cBhvr>
                                        <p:cTn id="98" dur="500" fill="hold"/>
                                        <p:tgtEl>
                                          <p:spTgt spid="4">
                                            <p:txEl>
                                              <p:pRg st="20" end="20"/>
                                            </p:txEl>
                                          </p:spTgt>
                                        </p:tgtEl>
                                        <p:attrNameLst>
                                          <p:attrName>ppt_h</p:attrName>
                                        </p:attrNameLst>
                                      </p:cBhvr>
                                      <p:tavLst>
                                        <p:tav tm="0">
                                          <p:val>
                                            <p:fltVal val="0"/>
                                          </p:val>
                                        </p:tav>
                                        <p:tav tm="100000">
                                          <p:val>
                                            <p:strVal val="#ppt_h"/>
                                          </p:val>
                                        </p:tav>
                                      </p:tavLst>
                                    </p:anim>
                                    <p:animEffect transition="in" filter="fade">
                                      <p:cBhvr>
                                        <p:cTn id="99" dur="500"/>
                                        <p:tgtEl>
                                          <p:spTgt spid="4">
                                            <p:txEl>
                                              <p:pRg st="20" end="20"/>
                                            </p:txEl>
                                          </p:spTgt>
                                        </p:tgtEl>
                                      </p:cBhvr>
                                    </p:animEffect>
                                  </p:childTnLst>
                                </p:cTn>
                              </p:par>
                              <p:par>
                                <p:cTn id="100" presetID="53" presetClass="entr" presetSubtype="16" fill="hold" nodeType="withEffect">
                                  <p:stCondLst>
                                    <p:cond delay="0"/>
                                  </p:stCondLst>
                                  <p:childTnLst>
                                    <p:set>
                                      <p:cBhvr>
                                        <p:cTn id="101" dur="1" fill="hold">
                                          <p:stCondLst>
                                            <p:cond delay="0"/>
                                          </p:stCondLst>
                                        </p:cTn>
                                        <p:tgtEl>
                                          <p:spTgt spid="4">
                                            <p:txEl>
                                              <p:pRg st="21" end="21"/>
                                            </p:txEl>
                                          </p:spTgt>
                                        </p:tgtEl>
                                        <p:attrNameLst>
                                          <p:attrName>style.visibility</p:attrName>
                                        </p:attrNameLst>
                                      </p:cBhvr>
                                      <p:to>
                                        <p:strVal val="visible"/>
                                      </p:to>
                                    </p:set>
                                    <p:anim calcmode="lin" valueType="num">
                                      <p:cBhvr>
                                        <p:cTn id="102" dur="500" fill="hold"/>
                                        <p:tgtEl>
                                          <p:spTgt spid="4">
                                            <p:txEl>
                                              <p:pRg st="21" end="21"/>
                                            </p:txEl>
                                          </p:spTgt>
                                        </p:tgtEl>
                                        <p:attrNameLst>
                                          <p:attrName>ppt_w</p:attrName>
                                        </p:attrNameLst>
                                      </p:cBhvr>
                                      <p:tavLst>
                                        <p:tav tm="0">
                                          <p:val>
                                            <p:fltVal val="0"/>
                                          </p:val>
                                        </p:tav>
                                        <p:tav tm="100000">
                                          <p:val>
                                            <p:strVal val="#ppt_w"/>
                                          </p:val>
                                        </p:tav>
                                      </p:tavLst>
                                    </p:anim>
                                    <p:anim calcmode="lin" valueType="num">
                                      <p:cBhvr>
                                        <p:cTn id="103" dur="500" fill="hold"/>
                                        <p:tgtEl>
                                          <p:spTgt spid="4">
                                            <p:txEl>
                                              <p:pRg st="21" end="21"/>
                                            </p:txEl>
                                          </p:spTgt>
                                        </p:tgtEl>
                                        <p:attrNameLst>
                                          <p:attrName>ppt_h</p:attrName>
                                        </p:attrNameLst>
                                      </p:cBhvr>
                                      <p:tavLst>
                                        <p:tav tm="0">
                                          <p:val>
                                            <p:fltVal val="0"/>
                                          </p:val>
                                        </p:tav>
                                        <p:tav tm="100000">
                                          <p:val>
                                            <p:strVal val="#ppt_h"/>
                                          </p:val>
                                        </p:tav>
                                      </p:tavLst>
                                    </p:anim>
                                    <p:animEffect transition="in" filter="fade">
                                      <p:cBhvr>
                                        <p:cTn id="104" dur="500"/>
                                        <p:tgtEl>
                                          <p:spTgt spid="4">
                                            <p:txEl>
                                              <p:pRg st="21" end="21"/>
                                            </p:txEl>
                                          </p:spTgt>
                                        </p:tgtEl>
                                      </p:cBhvr>
                                    </p:animEffect>
                                  </p:childTnLst>
                                </p:cTn>
                              </p:par>
                              <p:par>
                                <p:cTn id="105" presetID="53" presetClass="entr" presetSubtype="16" fill="hold" nodeType="withEffect">
                                  <p:stCondLst>
                                    <p:cond delay="0"/>
                                  </p:stCondLst>
                                  <p:childTnLst>
                                    <p:set>
                                      <p:cBhvr>
                                        <p:cTn id="106" dur="1" fill="hold">
                                          <p:stCondLst>
                                            <p:cond delay="0"/>
                                          </p:stCondLst>
                                        </p:cTn>
                                        <p:tgtEl>
                                          <p:spTgt spid="4">
                                            <p:txEl>
                                              <p:pRg st="22" end="22"/>
                                            </p:txEl>
                                          </p:spTgt>
                                        </p:tgtEl>
                                        <p:attrNameLst>
                                          <p:attrName>style.visibility</p:attrName>
                                        </p:attrNameLst>
                                      </p:cBhvr>
                                      <p:to>
                                        <p:strVal val="visible"/>
                                      </p:to>
                                    </p:set>
                                    <p:anim calcmode="lin" valueType="num">
                                      <p:cBhvr>
                                        <p:cTn id="107" dur="500" fill="hold"/>
                                        <p:tgtEl>
                                          <p:spTgt spid="4">
                                            <p:txEl>
                                              <p:pRg st="22" end="22"/>
                                            </p:txEl>
                                          </p:spTgt>
                                        </p:tgtEl>
                                        <p:attrNameLst>
                                          <p:attrName>ppt_w</p:attrName>
                                        </p:attrNameLst>
                                      </p:cBhvr>
                                      <p:tavLst>
                                        <p:tav tm="0">
                                          <p:val>
                                            <p:fltVal val="0"/>
                                          </p:val>
                                        </p:tav>
                                        <p:tav tm="100000">
                                          <p:val>
                                            <p:strVal val="#ppt_w"/>
                                          </p:val>
                                        </p:tav>
                                      </p:tavLst>
                                    </p:anim>
                                    <p:anim calcmode="lin" valueType="num">
                                      <p:cBhvr>
                                        <p:cTn id="108" dur="500" fill="hold"/>
                                        <p:tgtEl>
                                          <p:spTgt spid="4">
                                            <p:txEl>
                                              <p:pRg st="22" end="22"/>
                                            </p:txEl>
                                          </p:spTgt>
                                        </p:tgtEl>
                                        <p:attrNameLst>
                                          <p:attrName>ppt_h</p:attrName>
                                        </p:attrNameLst>
                                      </p:cBhvr>
                                      <p:tavLst>
                                        <p:tav tm="0">
                                          <p:val>
                                            <p:fltVal val="0"/>
                                          </p:val>
                                        </p:tav>
                                        <p:tav tm="100000">
                                          <p:val>
                                            <p:strVal val="#ppt_h"/>
                                          </p:val>
                                        </p:tav>
                                      </p:tavLst>
                                    </p:anim>
                                    <p:animEffect transition="in" filter="fade">
                                      <p:cBhvr>
                                        <p:cTn id="109" dur="500"/>
                                        <p:tgtEl>
                                          <p:spTgt spid="4">
                                            <p:txEl>
                                              <p:pRg st="22" end="22"/>
                                            </p:txEl>
                                          </p:spTgt>
                                        </p:tgtEl>
                                      </p:cBhvr>
                                    </p:animEffect>
                                  </p:childTnLst>
                                </p:cTn>
                              </p:par>
                              <p:par>
                                <p:cTn id="110" presetID="53" presetClass="entr" presetSubtype="16" fill="hold" nodeType="withEffect">
                                  <p:stCondLst>
                                    <p:cond delay="0"/>
                                  </p:stCondLst>
                                  <p:childTnLst>
                                    <p:set>
                                      <p:cBhvr>
                                        <p:cTn id="111" dur="1" fill="hold">
                                          <p:stCondLst>
                                            <p:cond delay="0"/>
                                          </p:stCondLst>
                                        </p:cTn>
                                        <p:tgtEl>
                                          <p:spTgt spid="4">
                                            <p:txEl>
                                              <p:pRg st="23" end="23"/>
                                            </p:txEl>
                                          </p:spTgt>
                                        </p:tgtEl>
                                        <p:attrNameLst>
                                          <p:attrName>style.visibility</p:attrName>
                                        </p:attrNameLst>
                                      </p:cBhvr>
                                      <p:to>
                                        <p:strVal val="visible"/>
                                      </p:to>
                                    </p:set>
                                    <p:anim calcmode="lin" valueType="num">
                                      <p:cBhvr>
                                        <p:cTn id="112" dur="500" fill="hold"/>
                                        <p:tgtEl>
                                          <p:spTgt spid="4">
                                            <p:txEl>
                                              <p:pRg st="23" end="23"/>
                                            </p:txEl>
                                          </p:spTgt>
                                        </p:tgtEl>
                                        <p:attrNameLst>
                                          <p:attrName>ppt_w</p:attrName>
                                        </p:attrNameLst>
                                      </p:cBhvr>
                                      <p:tavLst>
                                        <p:tav tm="0">
                                          <p:val>
                                            <p:fltVal val="0"/>
                                          </p:val>
                                        </p:tav>
                                        <p:tav tm="100000">
                                          <p:val>
                                            <p:strVal val="#ppt_w"/>
                                          </p:val>
                                        </p:tav>
                                      </p:tavLst>
                                    </p:anim>
                                    <p:anim calcmode="lin" valueType="num">
                                      <p:cBhvr>
                                        <p:cTn id="113" dur="500" fill="hold"/>
                                        <p:tgtEl>
                                          <p:spTgt spid="4">
                                            <p:txEl>
                                              <p:pRg st="23" end="23"/>
                                            </p:txEl>
                                          </p:spTgt>
                                        </p:tgtEl>
                                        <p:attrNameLst>
                                          <p:attrName>ppt_h</p:attrName>
                                        </p:attrNameLst>
                                      </p:cBhvr>
                                      <p:tavLst>
                                        <p:tav tm="0">
                                          <p:val>
                                            <p:fltVal val="0"/>
                                          </p:val>
                                        </p:tav>
                                        <p:tav tm="100000">
                                          <p:val>
                                            <p:strVal val="#ppt_h"/>
                                          </p:val>
                                        </p:tav>
                                      </p:tavLst>
                                    </p:anim>
                                    <p:animEffect transition="in" filter="fade">
                                      <p:cBhvr>
                                        <p:cTn id="114" dur="500"/>
                                        <p:tgtEl>
                                          <p:spTgt spid="4">
                                            <p:txEl>
                                              <p:pRg st="23" end="23"/>
                                            </p:txEl>
                                          </p:spTgt>
                                        </p:tgtEl>
                                      </p:cBhvr>
                                    </p:animEffect>
                                  </p:childTnLst>
                                </p:cTn>
                              </p:par>
                              <p:par>
                                <p:cTn id="115" presetID="53" presetClass="entr" presetSubtype="16" fill="hold" nodeType="withEffect">
                                  <p:stCondLst>
                                    <p:cond delay="0"/>
                                  </p:stCondLst>
                                  <p:childTnLst>
                                    <p:set>
                                      <p:cBhvr>
                                        <p:cTn id="116" dur="1" fill="hold">
                                          <p:stCondLst>
                                            <p:cond delay="0"/>
                                          </p:stCondLst>
                                        </p:cTn>
                                        <p:tgtEl>
                                          <p:spTgt spid="4">
                                            <p:txEl>
                                              <p:pRg st="24" end="24"/>
                                            </p:txEl>
                                          </p:spTgt>
                                        </p:tgtEl>
                                        <p:attrNameLst>
                                          <p:attrName>style.visibility</p:attrName>
                                        </p:attrNameLst>
                                      </p:cBhvr>
                                      <p:to>
                                        <p:strVal val="visible"/>
                                      </p:to>
                                    </p:set>
                                    <p:anim calcmode="lin" valueType="num">
                                      <p:cBhvr>
                                        <p:cTn id="117" dur="500" fill="hold"/>
                                        <p:tgtEl>
                                          <p:spTgt spid="4">
                                            <p:txEl>
                                              <p:pRg st="24" end="24"/>
                                            </p:txEl>
                                          </p:spTgt>
                                        </p:tgtEl>
                                        <p:attrNameLst>
                                          <p:attrName>ppt_w</p:attrName>
                                        </p:attrNameLst>
                                      </p:cBhvr>
                                      <p:tavLst>
                                        <p:tav tm="0">
                                          <p:val>
                                            <p:fltVal val="0"/>
                                          </p:val>
                                        </p:tav>
                                        <p:tav tm="100000">
                                          <p:val>
                                            <p:strVal val="#ppt_w"/>
                                          </p:val>
                                        </p:tav>
                                      </p:tavLst>
                                    </p:anim>
                                    <p:anim calcmode="lin" valueType="num">
                                      <p:cBhvr>
                                        <p:cTn id="118" dur="500" fill="hold"/>
                                        <p:tgtEl>
                                          <p:spTgt spid="4">
                                            <p:txEl>
                                              <p:pRg st="24" end="24"/>
                                            </p:txEl>
                                          </p:spTgt>
                                        </p:tgtEl>
                                        <p:attrNameLst>
                                          <p:attrName>ppt_h</p:attrName>
                                        </p:attrNameLst>
                                      </p:cBhvr>
                                      <p:tavLst>
                                        <p:tav tm="0">
                                          <p:val>
                                            <p:fltVal val="0"/>
                                          </p:val>
                                        </p:tav>
                                        <p:tav tm="100000">
                                          <p:val>
                                            <p:strVal val="#ppt_h"/>
                                          </p:val>
                                        </p:tav>
                                      </p:tavLst>
                                    </p:anim>
                                    <p:animEffect transition="in" filter="fade">
                                      <p:cBhvr>
                                        <p:cTn id="119" dur="500"/>
                                        <p:tgtEl>
                                          <p:spTgt spid="4">
                                            <p:txEl>
                                              <p:pRg st="24" end="2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1014</TotalTime>
  <Words>1634</Words>
  <Application>Microsoft Office PowerPoint</Application>
  <PresentationFormat>On-screen Show (4:3)</PresentationFormat>
  <Paragraphs>254</Paragraphs>
  <Slides>42</Slides>
  <Notes>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42</vt:i4>
      </vt:variant>
    </vt:vector>
  </HeadingPairs>
  <TitlesOfParts>
    <vt:vector size="44" baseType="lpstr">
      <vt:lpstr>Opulent</vt:lpstr>
      <vt:lpstr>Acrobat Document</vt:lpstr>
      <vt:lpstr>             In the name of GOD The Compassionate &amp; The Merciful  </vt:lpstr>
      <vt:lpstr>Screening &amp; diagnosis of gestational diabetes</vt:lpstr>
      <vt:lpstr>agenda</vt:lpstr>
      <vt:lpstr>who principles of early disease detection</vt:lpstr>
      <vt:lpstr>Screening vs. Diagnostic Tests </vt:lpstr>
      <vt:lpstr>PowerPoint Presentation</vt:lpstr>
      <vt:lpstr>     Prevalence    Prevalence  </vt:lpstr>
      <vt:lpstr>Prevalence of Gestational Diabetes in Iran</vt:lpstr>
      <vt:lpstr>significance</vt:lpstr>
      <vt:lpstr>Impact of early detection &amp; treatment </vt:lpstr>
      <vt:lpstr>Study procedure</vt:lpstr>
      <vt:lpstr>PowerPoint Presentation</vt:lpstr>
      <vt:lpstr>PowerPoint Presentation</vt:lpstr>
      <vt:lpstr>PowerPoint Presentation</vt:lpstr>
      <vt:lpstr>results</vt:lpstr>
      <vt:lpstr>Results </vt:lpstr>
      <vt:lpstr>results</vt:lpstr>
      <vt:lpstr>In conclusion</vt:lpstr>
      <vt:lpstr>No consensus on:</vt:lpstr>
      <vt:lpstr>PowerPoint Presentation</vt:lpstr>
      <vt:lpstr>PowerPoint Presentation</vt:lpstr>
      <vt:lpstr>PowerPoint Presentation</vt:lpstr>
      <vt:lpstr>PowerPoint Presentation</vt:lpstr>
      <vt:lpstr>Study procedure</vt:lpstr>
      <vt:lpstr>Frequency of Primary Outcomes across the Glucose Categories</vt:lpstr>
      <vt:lpstr>Adjusted Odds Ratios for Associations between Maternal Glycemia as a Continuous Variable and Primary and Secondary Perinatal Outcomes.*</vt:lpstr>
      <vt:lpstr>conclusion</vt:lpstr>
      <vt:lpstr>Screening for gdm</vt:lpstr>
      <vt:lpstr>PowerPoint Presentation</vt:lpstr>
      <vt:lpstr>Definition </vt:lpstr>
      <vt:lpstr>Who should be screened? When?</vt:lpstr>
      <vt:lpstr> Risk factor for gestational diabetes</vt:lpstr>
      <vt:lpstr>Initial screening</vt:lpstr>
      <vt:lpstr>International Association of Diabetes and Pregnancy Study Group (IADPSG) 2010  American Diabetes Association (ADA) 2011</vt:lpstr>
      <vt:lpstr>Gestational diabetes melitus </vt:lpstr>
      <vt:lpstr>WHAT IS THE IMPACT OF LOWERING THE THRESHOLDS</vt:lpstr>
      <vt:lpstr>WHAT IS THE IMPACT OF LOWERING THE THRESHOLDS</vt:lpstr>
      <vt:lpstr>PowerPoint Presentation</vt:lpstr>
      <vt:lpstr>Costs and consequences of treatment for mild gestational diabetes mellitus – evaluation from the ACHOIS randomized trial BMC Pregnancy and Childbirth 2007</vt:lpstr>
      <vt:lpstr>PowerPoint Presentation</vt:lpstr>
      <vt:lpstr>Take home messages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behdad</dc:creator>
  <cp:lastModifiedBy>Dr.Ramezani</cp:lastModifiedBy>
  <cp:revision>86</cp:revision>
  <cp:lastPrinted>2016-02-26T03:10:58Z</cp:lastPrinted>
  <dcterms:created xsi:type="dcterms:W3CDTF">2012-01-18T15:04:50Z</dcterms:created>
  <dcterms:modified xsi:type="dcterms:W3CDTF">2016-02-26T03:33:49Z</dcterms:modified>
</cp:coreProperties>
</file>