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328" r:id="rId3"/>
    <p:sldId id="308" r:id="rId4"/>
    <p:sldId id="307" r:id="rId5"/>
    <p:sldId id="283" r:id="rId6"/>
    <p:sldId id="284" r:id="rId7"/>
    <p:sldId id="309" r:id="rId8"/>
    <p:sldId id="285" r:id="rId9"/>
    <p:sldId id="286" r:id="rId10"/>
    <p:sldId id="287" r:id="rId11"/>
    <p:sldId id="288" r:id="rId12"/>
    <p:sldId id="289" r:id="rId13"/>
    <p:sldId id="325" r:id="rId14"/>
    <p:sldId id="290" r:id="rId15"/>
    <p:sldId id="326" r:id="rId16"/>
    <p:sldId id="291" r:id="rId17"/>
    <p:sldId id="320" r:id="rId18"/>
    <p:sldId id="333" r:id="rId19"/>
    <p:sldId id="334" r:id="rId20"/>
    <p:sldId id="335" r:id="rId21"/>
    <p:sldId id="336" r:id="rId22"/>
    <p:sldId id="339" r:id="rId23"/>
    <p:sldId id="340" r:id="rId24"/>
    <p:sldId id="323" r:id="rId25"/>
    <p:sldId id="348" r:id="rId26"/>
    <p:sldId id="386" r:id="rId27"/>
    <p:sldId id="351" r:id="rId28"/>
    <p:sldId id="352" r:id="rId29"/>
    <p:sldId id="353" r:id="rId30"/>
    <p:sldId id="354" r:id="rId31"/>
    <p:sldId id="355" r:id="rId32"/>
    <p:sldId id="356" r:id="rId33"/>
    <p:sldId id="357" r:id="rId34"/>
    <p:sldId id="359" r:id="rId35"/>
    <p:sldId id="388" r:id="rId36"/>
    <p:sldId id="360" r:id="rId37"/>
    <p:sldId id="361" r:id="rId38"/>
    <p:sldId id="362" r:id="rId39"/>
    <p:sldId id="371" r:id="rId40"/>
    <p:sldId id="372" r:id="rId41"/>
    <p:sldId id="377" r:id="rId42"/>
    <p:sldId id="378" r:id="rId43"/>
    <p:sldId id="379" r:id="rId44"/>
    <p:sldId id="380" r:id="rId45"/>
    <p:sldId id="382" r:id="rId46"/>
    <p:sldId id="385" r:id="rId47"/>
    <p:sldId id="387" r:id="rId48"/>
    <p:sldId id="384" r:id="rId49"/>
    <p:sldId id="390" r:id="rId5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9C63D-C58E-4243-87F2-EBD38BB9C2AB}" type="datetimeFigureOut">
              <a:rPr lang="fa-IR" smtClean="0"/>
              <a:pPr/>
              <a:t>01/06/1437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EFD29CE-DD1A-4212-9BDC-4443F90E888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A09C63D-C58E-4243-87F2-EBD38BB9C2AB}" type="datetimeFigureOut">
              <a:rPr lang="fa-IR" smtClean="0"/>
              <a:pPr/>
              <a:t>01/06/1437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FD29CE-DD1A-4212-9BDC-4443F90E888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7"/>
            <a:ext cx="7772400" cy="2171714"/>
          </a:xfrm>
        </p:spPr>
        <p:txBody>
          <a:bodyPr>
            <a:normAutofit/>
          </a:bodyPr>
          <a:lstStyle/>
          <a:p>
            <a:r>
              <a:rPr lang="en-US" b="1" i="1" dirty="0" smtClean="0">
                <a:solidFill>
                  <a:schemeClr val="accent1">
                    <a:lumMod val="75000"/>
                  </a:schemeClr>
                </a:solidFill>
              </a:rPr>
              <a:t>empiric RAI therapy  for </a:t>
            </a:r>
            <a:r>
              <a:rPr lang="en-US" b="1" i="1" dirty="0" err="1" smtClean="0">
                <a:solidFill>
                  <a:schemeClr val="accent1">
                    <a:lumMod val="75000"/>
                  </a:schemeClr>
                </a:solidFill>
              </a:rPr>
              <a:t>Tg</a:t>
            </a:r>
            <a:r>
              <a:rPr lang="en-US" b="1" i="1" dirty="0" smtClean="0">
                <a:solidFill>
                  <a:schemeClr val="accent1">
                    <a:lumMod val="75000"/>
                  </a:schemeClr>
                </a:solidFill>
              </a:rPr>
              <a:t>-positive, RAI diagnostic</a:t>
            </a:r>
            <a:br>
              <a:rPr lang="en-US" b="1" i="1" dirty="0" smtClean="0">
                <a:solidFill>
                  <a:schemeClr val="accent1">
                    <a:lumMod val="75000"/>
                  </a:schemeClr>
                </a:solidFill>
              </a:rPr>
            </a:br>
            <a:r>
              <a:rPr lang="en-US" b="1" i="1" dirty="0" smtClean="0">
                <a:solidFill>
                  <a:schemeClr val="accent1">
                    <a:lumMod val="75000"/>
                  </a:schemeClr>
                </a:solidFill>
              </a:rPr>
              <a:t>scan–negative patients</a:t>
            </a:r>
            <a:endParaRPr lang="fa-IR" dirty="0"/>
          </a:p>
        </p:txBody>
      </p:sp>
      <p:sp>
        <p:nvSpPr>
          <p:cNvPr id="3" name="Subtitle 2"/>
          <p:cNvSpPr>
            <a:spLocks noGrp="1"/>
          </p:cNvSpPr>
          <p:nvPr>
            <p:ph type="subTitle" idx="1"/>
          </p:nvPr>
        </p:nvSpPr>
        <p:spPr/>
        <p:txBody>
          <a:bodyPr/>
          <a:lstStyle/>
          <a:p>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fontScale="77500" lnSpcReduction="20000"/>
          </a:bodyPr>
          <a:lstStyle/>
          <a:p>
            <a:pPr algn="l">
              <a:buNone/>
            </a:pPr>
            <a:r>
              <a:rPr lang="en-US" dirty="0"/>
              <a:t>The </a:t>
            </a:r>
            <a:r>
              <a:rPr lang="en-US" dirty="0">
                <a:solidFill>
                  <a:srgbClr val="0070C0"/>
                </a:solidFill>
              </a:rPr>
              <a:t>cutoff value of serum </a:t>
            </a:r>
            <a:r>
              <a:rPr lang="en-US" dirty="0" err="1">
                <a:solidFill>
                  <a:srgbClr val="0070C0"/>
                </a:solidFill>
              </a:rPr>
              <a:t>Tg</a:t>
            </a:r>
            <a:r>
              <a:rPr lang="en-US" dirty="0">
                <a:solidFill>
                  <a:srgbClr val="0070C0"/>
                </a:solidFill>
              </a:rPr>
              <a:t> above </a:t>
            </a:r>
            <a:r>
              <a:rPr lang="en-US" dirty="0"/>
              <a:t>which a patient should be treated with an </a:t>
            </a:r>
            <a:r>
              <a:rPr lang="en-US" dirty="0" smtClean="0"/>
              <a:t>empiric dose </a:t>
            </a:r>
            <a:r>
              <a:rPr lang="en-US" dirty="0"/>
              <a:t>of RAI </a:t>
            </a:r>
            <a:r>
              <a:rPr lang="en-US" dirty="0">
                <a:solidFill>
                  <a:srgbClr val="0070C0"/>
                </a:solidFill>
              </a:rPr>
              <a:t>is not clear</a:t>
            </a:r>
            <a:r>
              <a:rPr lang="en-US" dirty="0" smtClean="0"/>
              <a:t>.</a:t>
            </a:r>
          </a:p>
          <a:p>
            <a:pPr algn="l">
              <a:buNone/>
            </a:pPr>
            <a:r>
              <a:rPr lang="en-US" dirty="0" smtClean="0"/>
              <a:t> </a:t>
            </a:r>
          </a:p>
          <a:p>
            <a:pPr algn="l">
              <a:buNone/>
            </a:pPr>
            <a:r>
              <a:rPr lang="en-US" dirty="0" smtClean="0"/>
              <a:t>Most </a:t>
            </a:r>
            <a:r>
              <a:rPr lang="en-US" dirty="0"/>
              <a:t>studies have reported primarily on patients with </a:t>
            </a:r>
            <a:r>
              <a:rPr lang="en-US" dirty="0" err="1"/>
              <a:t>Tg</a:t>
            </a:r>
            <a:r>
              <a:rPr lang="en-US" dirty="0"/>
              <a:t> levels after </a:t>
            </a:r>
            <a:r>
              <a:rPr lang="en-US" dirty="0" smtClean="0"/>
              <a:t>T4 withdrawal </a:t>
            </a:r>
            <a:r>
              <a:rPr lang="en-US" dirty="0"/>
              <a:t>of 10 </a:t>
            </a:r>
            <a:r>
              <a:rPr lang="en-US" dirty="0" err="1"/>
              <a:t>ng</a:t>
            </a:r>
            <a:r>
              <a:rPr lang="en-US" dirty="0"/>
              <a:t>/</a:t>
            </a:r>
            <a:r>
              <a:rPr lang="en-US" dirty="0" err="1"/>
              <a:t>mL</a:t>
            </a:r>
            <a:r>
              <a:rPr lang="en-US" dirty="0"/>
              <a:t> or higher; it has been suggested that a corresponding level after </a:t>
            </a:r>
            <a:r>
              <a:rPr lang="en-US" dirty="0" err="1" smtClean="0"/>
              <a:t>rhTSH</a:t>
            </a:r>
            <a:r>
              <a:rPr lang="en-US" dirty="0" smtClean="0"/>
              <a:t> stimulation </a:t>
            </a:r>
            <a:r>
              <a:rPr lang="en-US" dirty="0"/>
              <a:t>would be 5 </a:t>
            </a:r>
            <a:r>
              <a:rPr lang="en-US" dirty="0" err="1" smtClean="0"/>
              <a:t>ng</a:t>
            </a:r>
            <a:r>
              <a:rPr lang="en-US" dirty="0" smtClean="0"/>
              <a:t>/</a:t>
            </a:r>
            <a:r>
              <a:rPr lang="en-US" dirty="0" err="1" smtClean="0"/>
              <a:t>mL.</a:t>
            </a:r>
            <a:endParaRPr lang="en-US" dirty="0" smtClean="0"/>
          </a:p>
          <a:p>
            <a:pPr algn="l">
              <a:buNone/>
            </a:pPr>
            <a:r>
              <a:rPr lang="en-US" dirty="0" smtClean="0"/>
              <a:t> </a:t>
            </a:r>
          </a:p>
          <a:p>
            <a:pPr algn="l">
              <a:buNone/>
            </a:pPr>
            <a:r>
              <a:rPr lang="en-US" dirty="0" smtClean="0"/>
              <a:t>Patients </a:t>
            </a:r>
            <a:r>
              <a:rPr lang="en-US" dirty="0"/>
              <a:t>with a suppressed </a:t>
            </a:r>
            <a:r>
              <a:rPr lang="en-US" dirty="0" smtClean="0"/>
              <a:t>or stimulated serum </a:t>
            </a:r>
            <a:r>
              <a:rPr lang="en-US" dirty="0" err="1"/>
              <a:t>Tg</a:t>
            </a:r>
            <a:r>
              <a:rPr lang="en-US" dirty="0"/>
              <a:t> of 5 </a:t>
            </a:r>
            <a:r>
              <a:rPr lang="en-US" dirty="0" err="1"/>
              <a:t>ng</a:t>
            </a:r>
            <a:r>
              <a:rPr lang="en-US" dirty="0"/>
              <a:t>/</a:t>
            </a:r>
            <a:r>
              <a:rPr lang="en-US" dirty="0" err="1"/>
              <a:t>mL</a:t>
            </a:r>
            <a:r>
              <a:rPr lang="en-US" dirty="0"/>
              <a:t> or higher are unlikely to demonstrate a decline </a:t>
            </a:r>
            <a:r>
              <a:rPr lang="en-US" dirty="0" smtClean="0"/>
              <a:t>without therapy</a:t>
            </a:r>
            <a:r>
              <a:rPr lang="en-US" dirty="0"/>
              <a:t>, and have higher rates of subsequent structural recurrence than those with lower </a:t>
            </a:r>
            <a:r>
              <a:rPr lang="en-US" dirty="0" smtClean="0"/>
              <a:t>serum </a:t>
            </a:r>
            <a:r>
              <a:rPr lang="en-US" dirty="0" err="1" smtClean="0"/>
              <a:t>Tg</a:t>
            </a:r>
            <a:r>
              <a:rPr lang="en-US" dirty="0" smtClean="0"/>
              <a:t> levels.</a:t>
            </a:r>
          </a:p>
          <a:p>
            <a:pPr algn="l">
              <a:buNone/>
            </a:pPr>
            <a:r>
              <a:rPr lang="en-US" dirty="0" smtClean="0"/>
              <a:t> </a:t>
            </a:r>
          </a:p>
          <a:p>
            <a:pPr algn="l">
              <a:buNone/>
            </a:pPr>
            <a:r>
              <a:rPr lang="en-US" dirty="0" smtClean="0"/>
              <a:t>rising </a:t>
            </a:r>
            <a:r>
              <a:rPr lang="en-US" dirty="0"/>
              <a:t>serum </a:t>
            </a:r>
            <a:r>
              <a:rPr lang="en-US" dirty="0" err="1"/>
              <a:t>Tg</a:t>
            </a:r>
            <a:r>
              <a:rPr lang="en-US" dirty="0"/>
              <a:t> indicates disease that is likely to become </a:t>
            </a:r>
            <a:r>
              <a:rPr lang="en-US" dirty="0" smtClean="0"/>
              <a:t>clinically apparent</a:t>
            </a:r>
            <a:r>
              <a:rPr lang="en-US" dirty="0"/>
              <a:t>, particularly if it is rapidly rising</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215370" cy="5643602"/>
          </a:xfrm>
        </p:spPr>
        <p:txBody>
          <a:bodyPr>
            <a:normAutofit fontScale="92500" lnSpcReduction="10000"/>
          </a:bodyPr>
          <a:lstStyle/>
          <a:p>
            <a:pPr algn="l">
              <a:buNone/>
            </a:pPr>
            <a:r>
              <a:rPr lang="en-US" dirty="0"/>
              <a:t>If serum </a:t>
            </a:r>
            <a:r>
              <a:rPr lang="en-US" dirty="0" err="1"/>
              <a:t>Tg</a:t>
            </a:r>
            <a:r>
              <a:rPr lang="en-US" dirty="0"/>
              <a:t> levels suggest residual or recurrent disease, but diagnostic RAI </a:t>
            </a:r>
            <a:r>
              <a:rPr lang="en-US" dirty="0" smtClean="0"/>
              <a:t>WBS imaging </a:t>
            </a:r>
            <a:r>
              <a:rPr lang="en-US" dirty="0"/>
              <a:t>is negative and structural imaging does not reveal disease </a:t>
            </a:r>
            <a:endParaRPr lang="en-US" dirty="0" smtClean="0"/>
          </a:p>
          <a:p>
            <a:pPr algn="l">
              <a:buNone/>
            </a:pPr>
            <a:r>
              <a:rPr lang="en-US" dirty="0" smtClean="0">
                <a:solidFill>
                  <a:srgbClr val="0070C0"/>
                </a:solidFill>
              </a:rPr>
              <a:t>empiric </a:t>
            </a:r>
            <a:r>
              <a:rPr lang="en-US" dirty="0">
                <a:solidFill>
                  <a:srgbClr val="0070C0"/>
                </a:solidFill>
              </a:rPr>
              <a:t>therapy with RAI (100–200 </a:t>
            </a:r>
            <a:r>
              <a:rPr lang="en-US" dirty="0" err="1">
                <a:solidFill>
                  <a:srgbClr val="0070C0"/>
                </a:solidFill>
              </a:rPr>
              <a:t>mCi</a:t>
            </a:r>
            <a:r>
              <a:rPr lang="en-US" dirty="0">
                <a:solidFill>
                  <a:srgbClr val="0070C0"/>
                </a:solidFill>
              </a:rPr>
              <a:t>) </a:t>
            </a:r>
            <a:r>
              <a:rPr lang="en-US" dirty="0" smtClean="0">
                <a:solidFill>
                  <a:srgbClr val="0070C0"/>
                </a:solidFill>
              </a:rPr>
              <a:t>or </a:t>
            </a:r>
            <a:r>
              <a:rPr lang="en-US" dirty="0" err="1" smtClean="0">
                <a:solidFill>
                  <a:srgbClr val="0070C0"/>
                </a:solidFill>
              </a:rPr>
              <a:t>dosimetrically</a:t>
            </a:r>
            <a:r>
              <a:rPr lang="en-US" dirty="0" smtClean="0">
                <a:solidFill>
                  <a:srgbClr val="0070C0"/>
                </a:solidFill>
              </a:rPr>
              <a:t>-determined</a:t>
            </a:r>
            <a:r>
              <a:rPr lang="en-US" dirty="0" smtClean="0"/>
              <a:t> </a:t>
            </a:r>
            <a:r>
              <a:rPr lang="en-US" dirty="0"/>
              <a:t>RAI activities can </a:t>
            </a:r>
            <a:r>
              <a:rPr lang="en-US" dirty="0" smtClean="0"/>
              <a:t>be</a:t>
            </a:r>
            <a:r>
              <a:rPr lang="en-US" dirty="0"/>
              <a:t> </a:t>
            </a:r>
            <a:r>
              <a:rPr lang="en-US" dirty="0" smtClean="0"/>
              <a:t>considered </a:t>
            </a:r>
            <a:r>
              <a:rPr lang="en-US" dirty="0"/>
              <a:t>for two purposes: </a:t>
            </a:r>
            <a:endParaRPr lang="en-US" dirty="0" smtClean="0"/>
          </a:p>
          <a:p>
            <a:pPr algn="l">
              <a:buNone/>
            </a:pPr>
            <a:r>
              <a:rPr lang="en-US" dirty="0" smtClean="0">
                <a:solidFill>
                  <a:srgbClr val="0070C0"/>
                </a:solidFill>
              </a:rPr>
              <a:t>1)</a:t>
            </a:r>
            <a:r>
              <a:rPr lang="en-US" dirty="0" smtClean="0"/>
              <a:t> to </a:t>
            </a:r>
            <a:r>
              <a:rPr lang="en-US" dirty="0"/>
              <a:t>aid in disease localization, and/or </a:t>
            </a:r>
            <a:endParaRPr lang="en-US" dirty="0" smtClean="0"/>
          </a:p>
          <a:p>
            <a:pPr algn="l">
              <a:buNone/>
            </a:pPr>
            <a:r>
              <a:rPr lang="en-US" dirty="0" smtClean="0">
                <a:solidFill>
                  <a:srgbClr val="0070C0"/>
                </a:solidFill>
              </a:rPr>
              <a:t>2</a:t>
            </a:r>
            <a:r>
              <a:rPr lang="en-US" dirty="0">
                <a:solidFill>
                  <a:srgbClr val="0070C0"/>
                </a:solidFill>
              </a:rPr>
              <a:t>)</a:t>
            </a:r>
            <a:r>
              <a:rPr lang="en-US" dirty="0"/>
              <a:t> as therapy </a:t>
            </a:r>
            <a:r>
              <a:rPr lang="en-US" dirty="0" smtClean="0"/>
              <a:t>for nonsurgical disease</a:t>
            </a:r>
          </a:p>
          <a:p>
            <a:pPr algn="l">
              <a:buNone/>
            </a:pPr>
            <a:r>
              <a:rPr lang="en-US" dirty="0" smtClean="0"/>
              <a:t>This </a:t>
            </a:r>
            <a:r>
              <a:rPr lang="en-US" dirty="0"/>
              <a:t>approach may identify the location of persistent disease </a:t>
            </a:r>
            <a:r>
              <a:rPr lang="en-US" dirty="0" smtClean="0"/>
              <a:t>in approximately </a:t>
            </a:r>
            <a:r>
              <a:rPr lang="en-US" dirty="0">
                <a:solidFill>
                  <a:schemeClr val="tx2"/>
                </a:solidFill>
              </a:rPr>
              <a:t>50%</a:t>
            </a:r>
            <a:r>
              <a:rPr lang="en-US" dirty="0"/>
              <a:t> of </a:t>
            </a:r>
            <a:r>
              <a:rPr lang="en-US" dirty="0" smtClean="0"/>
              <a:t>patients</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43602"/>
          </a:xfrm>
        </p:spPr>
        <p:txBody>
          <a:bodyPr>
            <a:normAutofit fontScale="92500" lnSpcReduction="20000"/>
          </a:bodyPr>
          <a:lstStyle/>
          <a:p>
            <a:pPr algn="l">
              <a:buNone/>
            </a:pPr>
            <a:r>
              <a:rPr lang="en-US" dirty="0"/>
              <a:t>From a therapeutic perspective, over half of patients experience a fall in serum </a:t>
            </a:r>
            <a:r>
              <a:rPr lang="en-US" dirty="0" err="1"/>
              <a:t>Tg</a:t>
            </a:r>
            <a:r>
              <a:rPr lang="en-US" dirty="0"/>
              <a:t> after </a:t>
            </a:r>
            <a:r>
              <a:rPr lang="en-US" dirty="0" smtClean="0"/>
              <a:t>empiric RAI </a:t>
            </a:r>
            <a:r>
              <a:rPr lang="en-US" dirty="0"/>
              <a:t>therapy in patients with negative diagnostic </a:t>
            </a:r>
            <a:r>
              <a:rPr lang="en-US" dirty="0" smtClean="0"/>
              <a:t>WBS</a:t>
            </a:r>
          </a:p>
          <a:p>
            <a:pPr algn="l">
              <a:buNone/>
            </a:pPr>
            <a:r>
              <a:rPr lang="en-US" dirty="0" smtClean="0">
                <a:solidFill>
                  <a:srgbClr val="0070C0"/>
                </a:solidFill>
              </a:rPr>
              <a:t>there </a:t>
            </a:r>
            <a:r>
              <a:rPr lang="en-US" dirty="0">
                <a:solidFill>
                  <a:srgbClr val="0070C0"/>
                </a:solidFill>
              </a:rPr>
              <a:t>is </a:t>
            </a:r>
            <a:r>
              <a:rPr lang="en-US" dirty="0" smtClean="0">
                <a:solidFill>
                  <a:srgbClr val="0070C0"/>
                </a:solidFill>
              </a:rPr>
              <a:t>no evidence </a:t>
            </a:r>
            <a:r>
              <a:rPr lang="en-US" dirty="0">
                <a:solidFill>
                  <a:srgbClr val="0070C0"/>
                </a:solidFill>
              </a:rPr>
              <a:t>for improved survival with empiric therapy in this </a:t>
            </a:r>
            <a:r>
              <a:rPr lang="en-US" dirty="0" smtClean="0">
                <a:solidFill>
                  <a:srgbClr val="0070C0"/>
                </a:solidFill>
              </a:rPr>
              <a:t>setting</a:t>
            </a:r>
          </a:p>
          <a:p>
            <a:pPr algn="l">
              <a:buNone/>
            </a:pPr>
            <a:r>
              <a:rPr lang="en-US" dirty="0" smtClean="0"/>
              <a:t>there is </a:t>
            </a:r>
            <a:r>
              <a:rPr lang="en-US" dirty="0"/>
              <a:t>evidence that </a:t>
            </a:r>
            <a:r>
              <a:rPr lang="en-US" dirty="0" err="1"/>
              <a:t>Tg</a:t>
            </a:r>
            <a:r>
              <a:rPr lang="en-US" dirty="0"/>
              <a:t> levels may decline without specific therapy in a significant proportion of</a:t>
            </a:r>
          </a:p>
          <a:p>
            <a:pPr algn="l">
              <a:buNone/>
            </a:pPr>
            <a:r>
              <a:rPr lang="en-US" dirty="0"/>
              <a:t>patients with </a:t>
            </a:r>
            <a:r>
              <a:rPr lang="en-US" dirty="0" err="1"/>
              <a:t>Tg</a:t>
            </a:r>
            <a:r>
              <a:rPr lang="en-US" dirty="0"/>
              <a:t> levels &lt; 10 </a:t>
            </a:r>
            <a:r>
              <a:rPr lang="en-US" dirty="0" err="1" smtClean="0"/>
              <a:t>ng</a:t>
            </a:r>
            <a:r>
              <a:rPr lang="en-US" dirty="0" smtClean="0"/>
              <a:t>/ml. </a:t>
            </a:r>
          </a:p>
          <a:p>
            <a:pPr algn="l">
              <a:buNone/>
            </a:pPr>
            <a:r>
              <a:rPr lang="en-US" dirty="0" smtClean="0">
                <a:solidFill>
                  <a:srgbClr val="0070C0"/>
                </a:solidFill>
              </a:rPr>
              <a:t>The most compelling </a:t>
            </a:r>
            <a:r>
              <a:rPr lang="en-US" dirty="0">
                <a:solidFill>
                  <a:srgbClr val="0070C0"/>
                </a:solidFill>
              </a:rPr>
              <a:t>evidence for benefit from empiric RAI therapy is for pulmonary metastases, </a:t>
            </a:r>
            <a:r>
              <a:rPr lang="en-US" dirty="0" smtClean="0">
                <a:solidFill>
                  <a:srgbClr val="0070C0"/>
                </a:solidFill>
              </a:rPr>
              <a:t>which are </a:t>
            </a:r>
            <a:r>
              <a:rPr lang="en-US" dirty="0">
                <a:solidFill>
                  <a:srgbClr val="0070C0"/>
                </a:solidFill>
              </a:rPr>
              <a:t>not amenable to surgical management or external beam radiotherapy, and RAI response </a:t>
            </a:r>
            <a:r>
              <a:rPr lang="en-US" dirty="0" smtClean="0">
                <a:solidFill>
                  <a:srgbClr val="0070C0"/>
                </a:solidFill>
              </a:rPr>
              <a:t>rates are </a:t>
            </a:r>
            <a:r>
              <a:rPr lang="en-US" dirty="0">
                <a:solidFill>
                  <a:srgbClr val="0070C0"/>
                </a:solidFill>
              </a:rPr>
              <a:t>reasonable</a:t>
            </a:r>
            <a:endParaRPr lang="fa-IR"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buNone/>
            </a:pPr>
            <a:r>
              <a:rPr lang="en-US" b="1" i="1" dirty="0" smtClean="0"/>
              <a:t>How is radioiodine-refractory DTC defined classified?</a:t>
            </a: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B050"/>
                </a:solidFill>
              </a:rPr>
              <a:t>RECOMMENDATION </a:t>
            </a:r>
            <a:endParaRPr lang="fa-IR" sz="2800" dirty="0">
              <a:solidFill>
                <a:srgbClr val="00B050"/>
              </a:solidFill>
            </a:endParaRPr>
          </a:p>
        </p:txBody>
      </p:sp>
      <p:sp>
        <p:nvSpPr>
          <p:cNvPr id="3" name="Content Placeholder 2"/>
          <p:cNvSpPr>
            <a:spLocks noGrp="1"/>
          </p:cNvSpPr>
          <p:nvPr>
            <p:ph idx="1"/>
          </p:nvPr>
        </p:nvSpPr>
        <p:spPr>
          <a:xfrm>
            <a:off x="457200" y="1428736"/>
            <a:ext cx="8229600" cy="4697427"/>
          </a:xfrm>
        </p:spPr>
        <p:txBody>
          <a:bodyPr>
            <a:normAutofit fontScale="85000" lnSpcReduction="20000"/>
          </a:bodyPr>
          <a:lstStyle/>
          <a:p>
            <a:pPr algn="l">
              <a:buNone/>
            </a:pPr>
            <a:r>
              <a:rPr lang="en-US" dirty="0" smtClean="0"/>
              <a:t>Radioiodine-refractory </a:t>
            </a:r>
            <a:r>
              <a:rPr lang="en-US" dirty="0"/>
              <a:t>structurally-evident DTC is </a:t>
            </a:r>
            <a:r>
              <a:rPr lang="en-US" b="1" i="1" dirty="0"/>
              <a:t>defined classified in patients </a:t>
            </a:r>
            <a:r>
              <a:rPr lang="en-US" b="1" i="1" dirty="0" smtClean="0"/>
              <a:t>with </a:t>
            </a:r>
            <a:r>
              <a:rPr lang="en-US" dirty="0" smtClean="0"/>
              <a:t>appropriate </a:t>
            </a:r>
            <a:r>
              <a:rPr lang="en-US" dirty="0"/>
              <a:t>TSH stimulation and iodine preparation in four basic ways: </a:t>
            </a:r>
            <a:endParaRPr lang="en-US" dirty="0" smtClean="0"/>
          </a:p>
          <a:p>
            <a:pPr algn="l">
              <a:buNone/>
            </a:pPr>
            <a:r>
              <a:rPr lang="en-US" dirty="0" smtClean="0">
                <a:solidFill>
                  <a:srgbClr val="FF0000"/>
                </a:solidFill>
              </a:rPr>
              <a:t>1</a:t>
            </a:r>
            <a:r>
              <a:rPr lang="en-US" dirty="0">
                <a:solidFill>
                  <a:srgbClr val="FF0000"/>
                </a:solidFill>
              </a:rPr>
              <a:t>)</a:t>
            </a:r>
            <a:r>
              <a:rPr lang="en-US" dirty="0"/>
              <a:t> </a:t>
            </a:r>
            <a:r>
              <a:rPr lang="en-US" dirty="0" smtClean="0"/>
              <a:t>The malignant/metastatic </a:t>
            </a:r>
            <a:r>
              <a:rPr lang="en-US" dirty="0"/>
              <a:t>tissue does not ever concentrate radioiodine (no uptake outside the </a:t>
            </a:r>
            <a:r>
              <a:rPr lang="en-US" dirty="0" smtClean="0"/>
              <a:t>thyroid bed </a:t>
            </a:r>
            <a:r>
              <a:rPr lang="en-US" dirty="0"/>
              <a:t>at the </a:t>
            </a:r>
            <a:r>
              <a:rPr lang="en-US" dirty="0">
                <a:solidFill>
                  <a:schemeClr val="tx2"/>
                </a:solidFill>
              </a:rPr>
              <a:t>first diagnostic or therapeutic </a:t>
            </a:r>
            <a:r>
              <a:rPr lang="en-US" dirty="0"/>
              <a:t>WBS), </a:t>
            </a:r>
            <a:endParaRPr lang="en-US" dirty="0" smtClean="0"/>
          </a:p>
          <a:p>
            <a:pPr algn="l">
              <a:buNone/>
            </a:pPr>
            <a:r>
              <a:rPr lang="en-US" dirty="0" smtClean="0">
                <a:solidFill>
                  <a:srgbClr val="FF0000"/>
                </a:solidFill>
              </a:rPr>
              <a:t>2</a:t>
            </a:r>
            <a:r>
              <a:rPr lang="en-US" dirty="0">
                <a:solidFill>
                  <a:srgbClr val="FF0000"/>
                </a:solidFill>
              </a:rPr>
              <a:t>)</a:t>
            </a:r>
            <a:r>
              <a:rPr lang="en-US" dirty="0"/>
              <a:t> the tumor tissue loses the ability </a:t>
            </a:r>
            <a:r>
              <a:rPr lang="en-US" dirty="0" smtClean="0"/>
              <a:t>to concentrate </a:t>
            </a:r>
            <a:r>
              <a:rPr lang="en-US" dirty="0"/>
              <a:t>radioiodine after previous evidence of RAI-avid disease (in the absence of </a:t>
            </a:r>
            <a:r>
              <a:rPr lang="en-US" dirty="0" smtClean="0"/>
              <a:t>stable iodine      occurs in patients with large and multiple metastases and is due to the eradication by 131I treatment of differentiated cells able to concentrate radioiodine but not of poorly differentiated cells</a:t>
            </a:r>
          </a:p>
        </p:txBody>
      </p:sp>
      <p:cxnSp>
        <p:nvCxnSpPr>
          <p:cNvPr id="6" name="Straight Arrow Connector 5"/>
          <p:cNvCxnSpPr/>
          <p:nvPr/>
        </p:nvCxnSpPr>
        <p:spPr>
          <a:xfrm>
            <a:off x="5000628" y="450057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solidFill>
                  <a:srgbClr val="FF0000"/>
                </a:solidFill>
              </a:rPr>
              <a:t>3)</a:t>
            </a:r>
            <a:r>
              <a:rPr lang="en-US" dirty="0" smtClean="0"/>
              <a:t> radioiodine is concentrated in some lesions but not in others </a:t>
            </a:r>
          </a:p>
          <a:p>
            <a:pPr algn="l">
              <a:buNone/>
            </a:pPr>
            <a:r>
              <a:rPr lang="en-US" dirty="0" smtClean="0"/>
              <a:t>this is frequent in patients with multiple large metastases</a:t>
            </a:r>
          </a:p>
          <a:p>
            <a:pPr algn="l">
              <a:buNone/>
            </a:pPr>
            <a:r>
              <a:rPr lang="en-US" dirty="0" smtClean="0">
                <a:solidFill>
                  <a:srgbClr val="FF0000"/>
                </a:solidFill>
              </a:rPr>
              <a:t>4)</a:t>
            </a:r>
            <a:r>
              <a:rPr lang="en-US" dirty="0" smtClean="0"/>
              <a:t> metastatic disease progresses despite significant concentration of radioiodine.</a:t>
            </a:r>
            <a:endParaRPr lang="fa-IR" dirty="0" smtClean="0"/>
          </a:p>
          <a:p>
            <a:pPr algn="l">
              <a:buNone/>
            </a:pP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a:buNone/>
            </a:pPr>
            <a:r>
              <a:rPr lang="en-US" dirty="0"/>
              <a:t>When a patient with DTC is classified </a:t>
            </a:r>
            <a:r>
              <a:rPr lang="en-US" dirty="0" smtClean="0"/>
              <a:t>as </a:t>
            </a:r>
            <a:r>
              <a:rPr lang="en-US" dirty="0" smtClean="0">
                <a:solidFill>
                  <a:schemeClr val="tx2"/>
                </a:solidFill>
              </a:rPr>
              <a:t>refractory </a:t>
            </a:r>
            <a:r>
              <a:rPr lang="en-US" dirty="0">
                <a:solidFill>
                  <a:schemeClr val="tx2"/>
                </a:solidFill>
              </a:rPr>
              <a:t>to radioiodine</a:t>
            </a:r>
            <a:r>
              <a:rPr lang="en-US" dirty="0"/>
              <a:t>, there is </a:t>
            </a:r>
            <a:r>
              <a:rPr lang="en-US" dirty="0">
                <a:solidFill>
                  <a:schemeClr val="tx2"/>
                </a:solidFill>
              </a:rPr>
              <a:t>no </a:t>
            </a:r>
            <a:r>
              <a:rPr lang="en-US" dirty="0" smtClean="0">
                <a:solidFill>
                  <a:schemeClr val="tx2"/>
                </a:solidFill>
              </a:rPr>
              <a:t>indication for </a:t>
            </a:r>
            <a:r>
              <a:rPr lang="en-US" dirty="0">
                <a:solidFill>
                  <a:schemeClr val="tx2"/>
                </a:solidFill>
              </a:rPr>
              <a:t>further radioiodine treatment</a:t>
            </a:r>
            <a:r>
              <a:rPr lang="en-US" dirty="0"/>
              <a:t>. (</a:t>
            </a:r>
            <a:r>
              <a:rPr lang="en-US" b="1" dirty="0"/>
              <a:t>Strong recommendation, Moderate-quality evidence </a:t>
            </a:r>
            <a:r>
              <a:rPr lang="en-US" b="1" dirty="0" smtClean="0"/>
              <a:t>Weak recommendation</a:t>
            </a:r>
            <a:r>
              <a:rPr lang="en-US" b="1" dirty="0"/>
              <a:t>, Low-quality evidence)</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ctr">
              <a:buNone/>
            </a:pPr>
            <a:r>
              <a:rPr lang="en-US" b="1" i="1" dirty="0" smtClean="0"/>
              <a:t>What is the role of systemic therapy (</a:t>
            </a:r>
            <a:r>
              <a:rPr lang="en-US" b="1" i="1" dirty="0" err="1" smtClean="0"/>
              <a:t>kinase</a:t>
            </a:r>
            <a:r>
              <a:rPr lang="en-US" b="1" i="1" dirty="0" smtClean="0"/>
              <a:t> inhibitors, other selective therapies,</a:t>
            </a:r>
          </a:p>
          <a:p>
            <a:pPr algn="ctr">
              <a:buNone/>
            </a:pPr>
            <a:r>
              <a:rPr lang="en-US" b="1" i="1" dirty="0" smtClean="0"/>
              <a:t>conventional chemotherapy, </a:t>
            </a:r>
            <a:r>
              <a:rPr lang="en-US" b="1" i="1" dirty="0" err="1" smtClean="0"/>
              <a:t>bisphosphonates</a:t>
            </a:r>
            <a:r>
              <a:rPr lang="en-US" b="1" i="1" dirty="0" smtClean="0"/>
              <a:t>, </a:t>
            </a:r>
            <a:r>
              <a:rPr lang="en-US" b="1" i="1" dirty="0" err="1" smtClean="0"/>
              <a:t>denosumab</a:t>
            </a:r>
            <a:r>
              <a:rPr lang="en-US" b="1" i="1" dirty="0" smtClean="0"/>
              <a:t>) in treating metastatic DTC?</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B050"/>
                </a:solidFill>
              </a:rPr>
              <a:t>RECOMMENDATION </a:t>
            </a:r>
            <a:endParaRPr lang="fa-IR" sz="2800" dirty="0">
              <a:solidFill>
                <a:srgbClr val="00B050"/>
              </a:solidFill>
            </a:endParaRPr>
          </a:p>
        </p:txBody>
      </p:sp>
      <p:sp>
        <p:nvSpPr>
          <p:cNvPr id="3" name="Content Placeholder 2"/>
          <p:cNvSpPr>
            <a:spLocks noGrp="1"/>
          </p:cNvSpPr>
          <p:nvPr>
            <p:ph idx="1"/>
          </p:nvPr>
        </p:nvSpPr>
        <p:spPr>
          <a:xfrm>
            <a:off x="428596" y="1571612"/>
            <a:ext cx="8229600" cy="4525963"/>
          </a:xfrm>
        </p:spPr>
        <p:txBody>
          <a:bodyPr>
            <a:normAutofit fontScale="85000" lnSpcReduction="20000"/>
          </a:bodyPr>
          <a:lstStyle/>
          <a:p>
            <a:pPr algn="l">
              <a:buNone/>
            </a:pPr>
            <a:r>
              <a:rPr lang="en-US" sz="4000" b="1" i="1" dirty="0" err="1" smtClean="0">
                <a:solidFill>
                  <a:srgbClr val="C00000"/>
                </a:solidFill>
              </a:rPr>
              <a:t>Kinase</a:t>
            </a:r>
            <a:r>
              <a:rPr lang="en-US" sz="4000" b="1" i="1" dirty="0" smtClean="0">
                <a:solidFill>
                  <a:srgbClr val="C00000"/>
                </a:solidFill>
              </a:rPr>
              <a:t> Inhibitors</a:t>
            </a:r>
          </a:p>
          <a:p>
            <a:pPr algn="l">
              <a:buNone/>
            </a:pPr>
            <a:r>
              <a:rPr lang="en-US" dirty="0" smtClean="0"/>
              <a:t>A) </a:t>
            </a:r>
            <a:r>
              <a:rPr lang="en-US" dirty="0" err="1" smtClean="0"/>
              <a:t>Kinase</a:t>
            </a:r>
            <a:r>
              <a:rPr lang="en-US" dirty="0" smtClean="0"/>
              <a:t> inhibitor therapy should be considered in </a:t>
            </a:r>
            <a:r>
              <a:rPr lang="en-US" dirty="0" smtClean="0">
                <a:solidFill>
                  <a:srgbClr val="7030A0"/>
                </a:solidFill>
              </a:rPr>
              <a:t>RAI-refractory</a:t>
            </a:r>
            <a:r>
              <a:rPr lang="en-US" dirty="0" smtClean="0"/>
              <a:t> DTC patients </a:t>
            </a:r>
            <a:r>
              <a:rPr lang="en-US" dirty="0" smtClean="0">
                <a:solidFill>
                  <a:srgbClr val="7030A0"/>
                </a:solidFill>
              </a:rPr>
              <a:t>with</a:t>
            </a:r>
            <a:r>
              <a:rPr lang="en-US" dirty="0" smtClean="0"/>
              <a:t> </a:t>
            </a:r>
            <a:r>
              <a:rPr lang="en-US" dirty="0" smtClean="0">
                <a:solidFill>
                  <a:srgbClr val="7030A0"/>
                </a:solidFill>
              </a:rPr>
              <a:t>metastatic</a:t>
            </a:r>
            <a:r>
              <a:rPr lang="en-US" dirty="0" smtClean="0"/>
              <a:t>, </a:t>
            </a:r>
            <a:r>
              <a:rPr lang="en-US" dirty="0" smtClean="0">
                <a:solidFill>
                  <a:srgbClr val="7030A0"/>
                </a:solidFill>
              </a:rPr>
              <a:t>rapidly progressive</a:t>
            </a:r>
            <a:r>
              <a:rPr lang="en-US" dirty="0" smtClean="0"/>
              <a:t>, </a:t>
            </a:r>
            <a:r>
              <a:rPr lang="en-US" dirty="0" smtClean="0">
                <a:solidFill>
                  <a:srgbClr val="7030A0"/>
                </a:solidFill>
              </a:rPr>
              <a:t>symptomatic and/or imminently threatening</a:t>
            </a:r>
            <a:r>
              <a:rPr lang="en-US" dirty="0" smtClean="0"/>
              <a:t> disease not otherwise amenable to local control using other approaches. </a:t>
            </a:r>
          </a:p>
          <a:p>
            <a:pPr algn="l">
              <a:buNone/>
            </a:pPr>
            <a:r>
              <a:rPr lang="en-US" dirty="0" err="1" smtClean="0"/>
              <a:t>Kinase</a:t>
            </a:r>
            <a:r>
              <a:rPr lang="en-US" dirty="0" smtClean="0"/>
              <a:t> inhibitors that are FDA approved for differentiated thyroid carcinoma, or other available </a:t>
            </a:r>
            <a:r>
              <a:rPr lang="en-US" dirty="0" err="1" smtClean="0"/>
              <a:t>kinase</a:t>
            </a:r>
            <a:r>
              <a:rPr lang="en-US" dirty="0" smtClean="0"/>
              <a:t> inhibitors, can be considered since the impact of these agents on overall survival and quality of life remains to be defined. (</a:t>
            </a:r>
            <a:r>
              <a:rPr lang="en-US" b="1" dirty="0" smtClean="0"/>
              <a:t>Weak recommendation, Moderate-quality evidence)</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l">
              <a:buNone/>
            </a:pPr>
            <a:r>
              <a:rPr lang="en-US" dirty="0" smtClean="0"/>
              <a:t>B) Patients who are candidates for </a:t>
            </a:r>
            <a:r>
              <a:rPr lang="en-US" dirty="0" err="1" smtClean="0"/>
              <a:t>kinase</a:t>
            </a:r>
            <a:r>
              <a:rPr lang="en-US" dirty="0" smtClean="0"/>
              <a:t> inhibitor therapy should be thoroughly counseled on the potential risks and benefits of this therapy as well as alternative therapeutic approaches including best supportive care. </a:t>
            </a:r>
          </a:p>
          <a:p>
            <a:pPr algn="l">
              <a:buNone/>
            </a:pPr>
            <a:r>
              <a:rPr lang="en-US" dirty="0" smtClean="0"/>
              <a:t>Appropriate informed consent should be obtained</a:t>
            </a:r>
          </a:p>
          <a:p>
            <a:pPr algn="l">
              <a:buNone/>
            </a:pPr>
            <a:r>
              <a:rPr lang="en-US" dirty="0" smtClean="0"/>
              <a:t>and documented in the medical record prior to initiation of any therapy, regardless of whether the patient is being  treated in the context of a clinical trial. </a:t>
            </a:r>
          </a:p>
          <a:p>
            <a:pPr algn="l">
              <a:buNone/>
            </a:pPr>
            <a:r>
              <a:rPr lang="en-US" dirty="0" smtClean="0"/>
              <a:t>(</a:t>
            </a:r>
            <a:r>
              <a:rPr lang="en-US" b="1" dirty="0" smtClean="0"/>
              <a:t>Strong Recommendation, Low-quality evidence)</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214414" y="357166"/>
            <a:ext cx="6500858" cy="62865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err="1" smtClean="0"/>
              <a:t>Kinase</a:t>
            </a:r>
            <a:r>
              <a:rPr lang="en-US" dirty="0" smtClean="0"/>
              <a:t> inhibitors, many of which share the common target of the VEGF receptor, (e.g. </a:t>
            </a:r>
            <a:r>
              <a:rPr lang="en-US" dirty="0" err="1" smtClean="0"/>
              <a:t>sorafenib</a:t>
            </a:r>
            <a:r>
              <a:rPr lang="en-US" dirty="0" smtClean="0"/>
              <a:t>, </a:t>
            </a:r>
            <a:r>
              <a:rPr lang="en-US" dirty="0" err="1" smtClean="0"/>
              <a:t>pazopanib</a:t>
            </a:r>
            <a:r>
              <a:rPr lang="en-US" dirty="0" smtClean="0"/>
              <a:t>, </a:t>
            </a:r>
            <a:r>
              <a:rPr lang="en-US" dirty="0" err="1" smtClean="0"/>
              <a:t>sunitinib</a:t>
            </a:r>
            <a:r>
              <a:rPr lang="en-US" dirty="0" smtClean="0"/>
              <a:t>, </a:t>
            </a:r>
            <a:r>
              <a:rPr lang="en-US" dirty="0" err="1" smtClean="0"/>
              <a:t>lenvatinib</a:t>
            </a:r>
            <a:r>
              <a:rPr lang="en-US" dirty="0" smtClean="0"/>
              <a:t>, </a:t>
            </a:r>
            <a:r>
              <a:rPr lang="en-US" dirty="0" err="1" smtClean="0"/>
              <a:t>axitinib</a:t>
            </a:r>
            <a:r>
              <a:rPr lang="en-US" dirty="0" smtClean="0"/>
              <a:t>, </a:t>
            </a:r>
            <a:r>
              <a:rPr lang="en-US" dirty="0" err="1" smtClean="0"/>
              <a:t>cabozantinib</a:t>
            </a:r>
            <a:r>
              <a:rPr lang="en-US" dirty="0" smtClean="0"/>
              <a:t> and </a:t>
            </a:r>
            <a:r>
              <a:rPr lang="en-US" dirty="0" err="1" smtClean="0"/>
              <a:t>vandetanib</a:t>
            </a:r>
            <a:r>
              <a:rPr lang="en-US" dirty="0" smtClean="0"/>
              <a:t>) have recently emerged as highly promising therapies for metastatic RAI-refractory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786478"/>
          </a:xfrm>
        </p:spPr>
        <p:txBody>
          <a:bodyPr>
            <a:normAutofit fontScale="85000" lnSpcReduction="20000"/>
          </a:bodyPr>
          <a:lstStyle/>
          <a:p>
            <a:pPr algn="l">
              <a:buNone/>
            </a:pPr>
            <a:r>
              <a:rPr lang="en-US" dirty="0" smtClean="0">
                <a:solidFill>
                  <a:srgbClr val="7030A0"/>
                </a:solidFill>
              </a:rPr>
              <a:t>adverse effects including:</a:t>
            </a:r>
          </a:p>
          <a:p>
            <a:pPr algn="l">
              <a:buNone/>
            </a:pPr>
            <a:r>
              <a:rPr lang="en-US" dirty="0" smtClean="0"/>
              <a:t>diarrhea, fatigue, induced hypertension, </a:t>
            </a:r>
            <a:r>
              <a:rPr lang="en-US" dirty="0" err="1" smtClean="0"/>
              <a:t>hepatotoxicity</a:t>
            </a:r>
            <a:r>
              <a:rPr lang="en-US" dirty="0" smtClean="0"/>
              <a:t>, skin changes, nausea, increased </a:t>
            </a:r>
            <a:r>
              <a:rPr lang="en-US" dirty="0" err="1" smtClean="0"/>
              <a:t>levothyroxine</a:t>
            </a:r>
            <a:r>
              <a:rPr lang="en-US" dirty="0" smtClean="0"/>
              <a:t> dosage requirement, changes in taste and weight loss. </a:t>
            </a:r>
          </a:p>
          <a:p>
            <a:pPr algn="l">
              <a:buNone/>
            </a:pPr>
            <a:endParaRPr lang="en-US" dirty="0" smtClean="0"/>
          </a:p>
          <a:p>
            <a:pPr algn="l">
              <a:buNone/>
            </a:pPr>
            <a:r>
              <a:rPr lang="en-US" dirty="0" smtClean="0">
                <a:solidFill>
                  <a:srgbClr val="7030A0"/>
                </a:solidFill>
              </a:rPr>
              <a:t>side effects: </a:t>
            </a:r>
          </a:p>
          <a:p>
            <a:pPr algn="l">
              <a:buNone/>
            </a:pPr>
            <a:r>
              <a:rPr lang="en-US" dirty="0" smtClean="0"/>
              <a:t>negatively impacting quality of life </a:t>
            </a:r>
          </a:p>
          <a:p>
            <a:pPr algn="l">
              <a:buNone/>
            </a:pPr>
            <a:r>
              <a:rPr lang="en-US" dirty="0" smtClean="0"/>
              <a:t>necessitating dosage reductions in nearly two-thirds of treated many patients</a:t>
            </a:r>
          </a:p>
          <a:p>
            <a:pPr algn="l">
              <a:buNone/>
            </a:pPr>
            <a:r>
              <a:rPr lang="en-US" dirty="0" smtClean="0"/>
              <a:t>treatment discontinuation in up to 20% of patients.</a:t>
            </a:r>
          </a:p>
          <a:p>
            <a:pPr algn="l">
              <a:buNone/>
            </a:pPr>
            <a:r>
              <a:rPr lang="en-US" dirty="0" smtClean="0"/>
              <a:t> </a:t>
            </a:r>
          </a:p>
          <a:p>
            <a:pPr algn="l">
              <a:buNone/>
            </a:pPr>
            <a:r>
              <a:rPr lang="en-US" dirty="0" smtClean="0">
                <a:solidFill>
                  <a:srgbClr val="7030A0"/>
                </a:solidFill>
              </a:rPr>
              <a:t>more serious risks: </a:t>
            </a:r>
          </a:p>
          <a:p>
            <a:pPr algn="l">
              <a:buNone/>
            </a:pPr>
            <a:r>
              <a:rPr lang="en-US" dirty="0" smtClean="0"/>
              <a:t>thrombosis, bleeding, heart failure, </a:t>
            </a:r>
            <a:r>
              <a:rPr lang="en-US" dirty="0" err="1" smtClean="0"/>
              <a:t>hepatotoxicity</a:t>
            </a:r>
            <a:r>
              <a:rPr lang="en-US" dirty="0" smtClean="0"/>
              <a:t>, GI tract fistula formation and intestinal perforation.</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a:buNone/>
            </a:pPr>
            <a:r>
              <a:rPr lang="en-US" dirty="0" smtClean="0"/>
              <a:t>Three randomized placebo-controlled clinical trials (phase 2, </a:t>
            </a:r>
            <a:r>
              <a:rPr lang="en-US" dirty="0" err="1" smtClean="0"/>
              <a:t>vandetanib</a:t>
            </a:r>
            <a:r>
              <a:rPr lang="en-US" dirty="0" smtClean="0"/>
              <a:t>; phase 3,</a:t>
            </a:r>
          </a:p>
          <a:p>
            <a:pPr algn="l">
              <a:buNone/>
            </a:pPr>
            <a:r>
              <a:rPr lang="en-US" dirty="0" err="1" smtClean="0"/>
              <a:t>sorafenib</a:t>
            </a:r>
            <a:r>
              <a:rPr lang="en-US" dirty="0" smtClean="0"/>
              <a:t> and </a:t>
            </a:r>
            <a:r>
              <a:rPr lang="en-US" dirty="0" err="1" smtClean="0"/>
              <a:t>lenvatinib</a:t>
            </a:r>
            <a:r>
              <a:rPr lang="en-US" dirty="0" smtClean="0"/>
              <a:t>) had been published by the time of the writing of these guidelines, each demonstrating delayed time to disease progression among </a:t>
            </a:r>
            <a:r>
              <a:rPr lang="en-US" dirty="0" err="1" smtClean="0"/>
              <a:t>kinase</a:t>
            </a:r>
            <a:r>
              <a:rPr lang="en-US" dirty="0" smtClean="0"/>
              <a:t> inhibitor-treated, relative to placebo-treated, patients. </a:t>
            </a: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On this basis, </a:t>
            </a:r>
            <a:r>
              <a:rPr lang="en-US" dirty="0" err="1" smtClean="0"/>
              <a:t>sorafenib</a:t>
            </a:r>
            <a:r>
              <a:rPr lang="en-US" dirty="0" smtClean="0"/>
              <a:t> and </a:t>
            </a:r>
            <a:r>
              <a:rPr lang="en-US" dirty="0" err="1" smtClean="0"/>
              <a:t>lenvatinib</a:t>
            </a:r>
            <a:r>
              <a:rPr lang="en-US" dirty="0" smtClean="0"/>
              <a:t> were</a:t>
            </a:r>
          </a:p>
          <a:p>
            <a:pPr algn="l">
              <a:buNone/>
            </a:pPr>
            <a:r>
              <a:rPr lang="en-US" dirty="0" smtClean="0"/>
              <a:t>approved for use in the United States and the European Union for patients with advanced </a:t>
            </a:r>
            <a:r>
              <a:rPr lang="en-US" dirty="0" err="1" smtClean="0"/>
              <a:t>RAIrefractory</a:t>
            </a:r>
            <a:r>
              <a:rPr lang="en-US" dirty="0" smtClean="0"/>
              <a:t> DTC.</a:t>
            </a:r>
          </a:p>
          <a:p>
            <a:pPr algn="l">
              <a:buNone/>
            </a:pPr>
            <a:r>
              <a:rPr lang="en-US" dirty="0" smtClean="0"/>
              <a:t> </a:t>
            </a:r>
            <a:r>
              <a:rPr lang="en-US" dirty="0" err="1" smtClean="0"/>
              <a:t>Sorafenib</a:t>
            </a:r>
            <a:r>
              <a:rPr lang="en-US" dirty="0" smtClean="0"/>
              <a:t> or </a:t>
            </a:r>
            <a:r>
              <a:rPr lang="en-US" dirty="0" err="1" smtClean="0"/>
              <a:t>vandetanib</a:t>
            </a:r>
            <a:r>
              <a:rPr lang="en-US" dirty="0" smtClean="0"/>
              <a:t> </a:t>
            </a:r>
            <a:r>
              <a:rPr lang="en-US" dirty="0" err="1" smtClean="0"/>
              <a:t>treatement</a:t>
            </a:r>
            <a:r>
              <a:rPr lang="en-US" dirty="0" smtClean="0"/>
              <a:t> were each associated with progression free survival prolonged by 5 months, but with no improvement on overall survival. </a:t>
            </a: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Consequently, therapeutic decisions are presently based upon the convergence of “expert opinion” and patient preference/philosophy</a:t>
            </a:r>
          </a:p>
          <a:p>
            <a:pPr algn="l">
              <a:buNone/>
            </a:pP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when treatment should be discontinued once initiated?</a:t>
            </a:r>
          </a:p>
          <a:p>
            <a:pPr algn="l">
              <a:buNone/>
            </a:pPr>
            <a:r>
              <a:rPr lang="en-US" dirty="0" smtClean="0"/>
              <a:t>In general, therapy should be continued so long as net benefit exceeds net detriment. </a:t>
            </a:r>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r>
              <a:rPr lang="en-US" i="1" dirty="0" smtClean="0"/>
              <a:t>Patients who fail first-line </a:t>
            </a:r>
            <a:r>
              <a:rPr lang="en-US" i="1" dirty="0" err="1" smtClean="0"/>
              <a:t>kinase</a:t>
            </a:r>
            <a:r>
              <a:rPr lang="en-US" i="1" dirty="0" smtClean="0"/>
              <a:t> inhibitor therapy</a:t>
            </a:r>
          </a:p>
          <a:p>
            <a:pPr algn="ctr">
              <a:buNone/>
            </a:pP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B050"/>
                </a:solidFill>
              </a:rPr>
              <a:t>RECOMMENDATION</a:t>
            </a:r>
            <a:endParaRPr lang="fa-IR" sz="2800" dirty="0">
              <a:solidFill>
                <a:srgbClr val="00B050"/>
              </a:solidFill>
            </a:endParaRPr>
          </a:p>
        </p:txBody>
      </p:sp>
      <p:sp>
        <p:nvSpPr>
          <p:cNvPr id="3" name="Content Placeholder 2"/>
          <p:cNvSpPr>
            <a:spLocks noGrp="1"/>
          </p:cNvSpPr>
          <p:nvPr>
            <p:ph idx="1"/>
          </p:nvPr>
        </p:nvSpPr>
        <p:spPr/>
        <p:txBody>
          <a:bodyPr>
            <a:normAutofit/>
          </a:bodyPr>
          <a:lstStyle/>
          <a:p>
            <a:pPr algn="l">
              <a:buNone/>
            </a:pPr>
            <a:r>
              <a:rPr lang="en-US" dirty="0" smtClean="0"/>
              <a:t>Patients who incur disease progression while on initial </a:t>
            </a:r>
            <a:r>
              <a:rPr lang="en-US" dirty="0" err="1" smtClean="0"/>
              <a:t>kinase</a:t>
            </a:r>
            <a:r>
              <a:rPr lang="en-US" dirty="0" smtClean="0"/>
              <a:t> inhibitor therapy without</a:t>
            </a:r>
          </a:p>
          <a:p>
            <a:pPr algn="l">
              <a:buNone/>
            </a:pPr>
            <a:r>
              <a:rPr lang="en-US" dirty="0" smtClean="0"/>
              <a:t>prohibitive adverse effects should be considered for second-line </a:t>
            </a:r>
            <a:r>
              <a:rPr lang="en-US" dirty="0" err="1" smtClean="0"/>
              <a:t>kinase</a:t>
            </a:r>
            <a:r>
              <a:rPr lang="en-US" dirty="0" smtClean="0"/>
              <a:t> inhibitor therapy. Ideally, such therapy should be undertaken within the context of therapeutic clinical trials. (</a:t>
            </a:r>
            <a:r>
              <a:rPr lang="en-US" b="1" dirty="0" smtClean="0"/>
              <a:t>Weak recommendation, Low-quality evidence)</a:t>
            </a:r>
            <a:endParaRPr lang="fa-I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i="1" dirty="0" smtClean="0"/>
              <a:t>Other Novel Agents</a:t>
            </a:r>
            <a:endParaRPr lang="fa-IR" sz="2800" dirty="0"/>
          </a:p>
        </p:txBody>
      </p:sp>
      <p:sp>
        <p:nvSpPr>
          <p:cNvPr id="3" name="Content Placeholder 2"/>
          <p:cNvSpPr>
            <a:spLocks noGrp="1"/>
          </p:cNvSpPr>
          <p:nvPr>
            <p:ph idx="1"/>
          </p:nvPr>
        </p:nvSpPr>
        <p:spPr/>
        <p:txBody>
          <a:bodyPr/>
          <a:lstStyle/>
          <a:p>
            <a:pPr algn="l">
              <a:buNone/>
            </a:pPr>
            <a:r>
              <a:rPr lang="en-US" sz="2800" b="1" dirty="0" smtClean="0">
                <a:solidFill>
                  <a:srgbClr val="00B050"/>
                </a:solidFill>
              </a:rPr>
              <a:t>RECOMMENDATION</a:t>
            </a:r>
          </a:p>
          <a:p>
            <a:pPr algn="l">
              <a:buNone/>
            </a:pPr>
            <a:r>
              <a:rPr lang="en-US" dirty="0" smtClean="0"/>
              <a:t>Agents without established efficacy in DTC should be used only primarily within the</a:t>
            </a:r>
          </a:p>
          <a:p>
            <a:pPr algn="l">
              <a:buNone/>
            </a:pPr>
            <a:r>
              <a:rPr lang="en-US" dirty="0" smtClean="0"/>
              <a:t>context of therapeutic clinical trials. </a:t>
            </a:r>
          </a:p>
          <a:p>
            <a:pPr algn="l">
              <a:buNone/>
            </a:pPr>
            <a:r>
              <a:rPr lang="en-US" dirty="0" smtClean="0"/>
              <a:t>(</a:t>
            </a:r>
            <a:r>
              <a:rPr lang="en-US" b="1" dirty="0" smtClean="0"/>
              <a:t>Strong recommendation, Low-quality evidence)</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l">
              <a:buNone/>
            </a:pPr>
            <a:r>
              <a:rPr lang="en-US" dirty="0" smtClean="0"/>
              <a:t>Include:</a:t>
            </a:r>
          </a:p>
          <a:p>
            <a:pPr algn="l">
              <a:buNone/>
            </a:pPr>
            <a:r>
              <a:rPr lang="en-US" dirty="0" smtClean="0"/>
              <a:t>BRAF </a:t>
            </a:r>
            <a:r>
              <a:rPr lang="en-US" dirty="0" err="1" smtClean="0"/>
              <a:t>kinase</a:t>
            </a:r>
            <a:r>
              <a:rPr lang="en-US" dirty="0" smtClean="0"/>
              <a:t> inhibitors, </a:t>
            </a:r>
            <a:r>
              <a:rPr lang="en-US" i="1" dirty="0" smtClean="0"/>
              <a:t>as these agents have already shown efficacy and been approved for </a:t>
            </a:r>
            <a:r>
              <a:rPr lang="en-US" dirty="0" smtClean="0"/>
              <a:t>use in </a:t>
            </a:r>
            <a:r>
              <a:rPr lang="en-US" i="1" dirty="0" smtClean="0"/>
              <a:t>BRAF mutant melanoma </a:t>
            </a:r>
          </a:p>
          <a:p>
            <a:pPr algn="l">
              <a:buNone/>
            </a:pPr>
            <a:r>
              <a:rPr lang="en-US" i="1" dirty="0" smtClean="0"/>
              <a:t>Inhibitors of MEK </a:t>
            </a:r>
            <a:r>
              <a:rPr lang="en-US" i="1" dirty="0" err="1" smtClean="0"/>
              <a:t>kinase</a:t>
            </a:r>
            <a:r>
              <a:rPr lang="en-US" i="1" dirty="0" smtClean="0"/>
              <a:t> and other signaling </a:t>
            </a:r>
            <a:r>
              <a:rPr lang="en-US" dirty="0" smtClean="0"/>
              <a:t>pathways </a:t>
            </a:r>
          </a:p>
          <a:p>
            <a:pPr algn="l">
              <a:buNone/>
            </a:pPr>
            <a:r>
              <a:rPr lang="en-US" dirty="0" smtClean="0"/>
              <a:t>Use         within the context of therapeutic clinical trials, or alternatively when used as “salvage” therapies after disease progression has occurred despite prior VEGFR-directed </a:t>
            </a:r>
            <a:r>
              <a:rPr lang="en-US" dirty="0" err="1" smtClean="0"/>
              <a:t>kinase</a:t>
            </a:r>
            <a:r>
              <a:rPr lang="en-US" dirty="0" smtClean="0"/>
              <a:t> inhibitor therapy.</a:t>
            </a:r>
            <a:endParaRPr lang="fa-IR" dirty="0"/>
          </a:p>
        </p:txBody>
      </p:sp>
      <p:cxnSp>
        <p:nvCxnSpPr>
          <p:cNvPr id="7" name="Straight Arrow Connector 6"/>
          <p:cNvCxnSpPr/>
          <p:nvPr/>
        </p:nvCxnSpPr>
        <p:spPr>
          <a:xfrm>
            <a:off x="1285852" y="428625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1142984"/>
            <a:ext cx="8229600" cy="37147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smtClean="0"/>
              <a:t>Cytotoxic</a:t>
            </a:r>
            <a:r>
              <a:rPr lang="en-US" i="1" dirty="0" smtClean="0"/>
              <a:t> Chemotherapy</a:t>
            </a:r>
            <a:endParaRPr lang="fa-IR" dirty="0"/>
          </a:p>
        </p:txBody>
      </p:sp>
      <p:sp>
        <p:nvSpPr>
          <p:cNvPr id="3" name="Content Placeholder 2"/>
          <p:cNvSpPr>
            <a:spLocks noGrp="1"/>
          </p:cNvSpPr>
          <p:nvPr>
            <p:ph idx="1"/>
          </p:nvPr>
        </p:nvSpPr>
        <p:spPr/>
        <p:txBody>
          <a:bodyPr>
            <a:normAutofit fontScale="85000" lnSpcReduction="10000"/>
          </a:bodyPr>
          <a:lstStyle/>
          <a:p>
            <a:pPr algn="l">
              <a:buNone/>
            </a:pPr>
            <a:r>
              <a:rPr lang="en-US" sz="3300" b="1" dirty="0" smtClean="0">
                <a:solidFill>
                  <a:srgbClr val="00B050"/>
                </a:solidFill>
              </a:rPr>
              <a:t>RECOMMENDATION</a:t>
            </a:r>
            <a:endParaRPr lang="en-US" sz="3300" dirty="0" smtClean="0">
              <a:solidFill>
                <a:srgbClr val="00B050"/>
              </a:solidFill>
            </a:endParaRPr>
          </a:p>
          <a:p>
            <a:pPr algn="l">
              <a:buNone/>
            </a:pPr>
            <a:r>
              <a:rPr lang="en-US" dirty="0" err="1" smtClean="0"/>
              <a:t>Cytotoxic</a:t>
            </a:r>
            <a:r>
              <a:rPr lang="en-US" dirty="0" smtClean="0"/>
              <a:t> chemotherapy can be considered in RAI-refractory DTC patients with metastatic, </a:t>
            </a:r>
            <a:r>
              <a:rPr lang="en-US" dirty="0" smtClean="0">
                <a:solidFill>
                  <a:srgbClr val="7030A0"/>
                </a:solidFill>
              </a:rPr>
              <a:t>rapidly progressive, symptomatic, and/or imminently threatening</a:t>
            </a:r>
            <a:r>
              <a:rPr lang="en-US" dirty="0" smtClean="0"/>
              <a:t> disease not otherwise amenable to control through other approaches including </a:t>
            </a:r>
            <a:r>
              <a:rPr lang="en-US" dirty="0" err="1" smtClean="0"/>
              <a:t>kinase</a:t>
            </a:r>
            <a:r>
              <a:rPr lang="en-US" dirty="0" smtClean="0"/>
              <a:t> inhibitors. </a:t>
            </a:r>
          </a:p>
          <a:p>
            <a:pPr algn="l">
              <a:buNone/>
            </a:pPr>
            <a:r>
              <a:rPr lang="en-US" dirty="0" smtClean="0"/>
              <a:t>Too few data exist to recommend specific </a:t>
            </a:r>
            <a:r>
              <a:rPr lang="en-US" dirty="0" err="1" smtClean="0"/>
              <a:t>cytotoxic</a:t>
            </a:r>
            <a:r>
              <a:rPr lang="en-US" dirty="0" smtClean="0"/>
              <a:t> regimens, and use within the context of a therapeutic</a:t>
            </a:r>
          </a:p>
          <a:p>
            <a:pPr algn="l">
              <a:buNone/>
            </a:pPr>
            <a:r>
              <a:rPr lang="en-US" dirty="0" smtClean="0"/>
              <a:t>clinical trial is preferred. </a:t>
            </a:r>
          </a:p>
          <a:p>
            <a:pPr algn="l">
              <a:buNone/>
            </a:pPr>
            <a:r>
              <a:rPr lang="en-US" dirty="0" smtClean="0"/>
              <a:t>(</a:t>
            </a:r>
            <a:r>
              <a:rPr lang="en-US" b="1" dirty="0" smtClean="0"/>
              <a:t>Weak recommendation, Low-quality evidence)</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i="1" dirty="0" smtClean="0"/>
              <a:t>Bone-Directed Agents</a:t>
            </a:r>
            <a:endParaRPr lang="fa-IR" sz="2800" dirty="0"/>
          </a:p>
        </p:txBody>
      </p:sp>
      <p:sp>
        <p:nvSpPr>
          <p:cNvPr id="3" name="Content Placeholder 2"/>
          <p:cNvSpPr>
            <a:spLocks noGrp="1"/>
          </p:cNvSpPr>
          <p:nvPr>
            <p:ph idx="1"/>
          </p:nvPr>
        </p:nvSpPr>
        <p:spPr/>
        <p:txBody>
          <a:bodyPr>
            <a:normAutofit/>
          </a:bodyPr>
          <a:lstStyle/>
          <a:p>
            <a:pPr algn="l">
              <a:buNone/>
            </a:pPr>
            <a:r>
              <a:rPr lang="en-US" sz="3600" b="1" dirty="0" smtClean="0">
                <a:solidFill>
                  <a:srgbClr val="00B050"/>
                </a:solidFill>
              </a:rPr>
              <a:t>RECOMMENDATION</a:t>
            </a:r>
          </a:p>
          <a:p>
            <a:pPr algn="l">
              <a:buNone/>
            </a:pPr>
            <a:r>
              <a:rPr lang="en-US" dirty="0" err="1" smtClean="0"/>
              <a:t>Bisphosphonate</a:t>
            </a:r>
            <a:r>
              <a:rPr lang="en-US" dirty="0" smtClean="0"/>
              <a:t> or </a:t>
            </a:r>
            <a:r>
              <a:rPr lang="en-US" dirty="0" err="1" smtClean="0"/>
              <a:t>denosumab</a:t>
            </a:r>
            <a:r>
              <a:rPr lang="en-US" dirty="0" smtClean="0"/>
              <a:t> therapy should be considered in patients with diffuse and/or symptomatic bone metastases from RAI-refractory DTC, either alone or concomitantly with other systemic therapies. </a:t>
            </a:r>
          </a:p>
          <a:p>
            <a:pPr algn="l">
              <a:buNone/>
            </a:pPr>
            <a:r>
              <a:rPr lang="en-US" dirty="0" smtClean="0"/>
              <a:t>(</a:t>
            </a:r>
            <a:r>
              <a:rPr lang="en-US" b="1" dirty="0" smtClean="0"/>
              <a:t>Strong recommendation, Moderate-quality evidence)</a:t>
            </a:r>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3074" name="Picture 2"/>
          <p:cNvPicPr>
            <a:picLocks noGrp="1" noChangeAspect="1" noChangeArrowheads="1"/>
          </p:cNvPicPr>
          <p:nvPr>
            <p:ph idx="1"/>
          </p:nvPr>
        </p:nvPicPr>
        <p:blipFill>
          <a:blip r:embed="rId2"/>
          <a:srcRect/>
          <a:stretch>
            <a:fillRect/>
          </a:stretch>
        </p:blipFill>
        <p:spPr bwMode="auto">
          <a:xfrm>
            <a:off x="571472" y="1571612"/>
            <a:ext cx="3762375" cy="1438275"/>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2695574" y="4714883"/>
            <a:ext cx="4305317" cy="1643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SERUM TG</a:t>
            </a:r>
            <a:endParaRPr lang="fa-IR" dirty="0"/>
          </a:p>
        </p:txBody>
      </p:sp>
      <p:sp>
        <p:nvSpPr>
          <p:cNvPr id="3" name="Content Placeholder 2"/>
          <p:cNvSpPr>
            <a:spLocks noGrp="1"/>
          </p:cNvSpPr>
          <p:nvPr>
            <p:ph idx="1"/>
          </p:nvPr>
        </p:nvSpPr>
        <p:spPr/>
        <p:txBody>
          <a:bodyPr/>
          <a:lstStyle/>
          <a:p>
            <a:pPr algn="l">
              <a:buNone/>
            </a:pPr>
            <a:r>
              <a:rPr lang="en-US" dirty="0" err="1" smtClean="0"/>
              <a:t>Tg</a:t>
            </a:r>
            <a:r>
              <a:rPr lang="en-US" dirty="0" smtClean="0"/>
              <a:t> is a big glycoprotein </a:t>
            </a:r>
          </a:p>
          <a:p>
            <a:pPr algn="l">
              <a:buNone/>
            </a:pPr>
            <a:r>
              <a:rPr lang="en-US" dirty="0" smtClean="0"/>
              <a:t>It is almost exclusively produced by thyroid follicular cells, although some evidence suggests that small amounts of </a:t>
            </a:r>
            <a:r>
              <a:rPr lang="en-US" dirty="0" err="1" smtClean="0"/>
              <a:t>Tg</a:t>
            </a:r>
            <a:r>
              <a:rPr lang="en-US" dirty="0" smtClean="0"/>
              <a:t> can also be produced by the thymus gland</a:t>
            </a: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Increasing of Already Detectable Serum </a:t>
            </a:r>
            <a:r>
              <a:rPr lang="en-US" dirty="0" err="1" smtClean="0"/>
              <a:t>Tg</a:t>
            </a:r>
            <a:r>
              <a:rPr lang="en-US" dirty="0" smtClean="0"/>
              <a:t>: Persistent Disease</a:t>
            </a:r>
            <a:endParaRPr lang="fa-IR" dirty="0"/>
          </a:p>
        </p:txBody>
      </p:sp>
      <p:sp>
        <p:nvSpPr>
          <p:cNvPr id="3" name="Content Placeholder 2"/>
          <p:cNvSpPr>
            <a:spLocks noGrp="1"/>
          </p:cNvSpPr>
          <p:nvPr>
            <p:ph idx="1"/>
          </p:nvPr>
        </p:nvSpPr>
        <p:spPr>
          <a:xfrm>
            <a:off x="457200" y="1600200"/>
            <a:ext cx="8229600" cy="4686320"/>
          </a:xfrm>
        </p:spPr>
        <p:txBody>
          <a:bodyPr>
            <a:normAutofit/>
          </a:bodyPr>
          <a:lstStyle/>
          <a:p>
            <a:pPr algn="l">
              <a:buNone/>
            </a:pPr>
            <a:r>
              <a:rPr lang="en-US" dirty="0" smtClean="0"/>
              <a:t>The presence of detectable levels of serum </a:t>
            </a:r>
            <a:r>
              <a:rPr lang="en-US" dirty="0" err="1" smtClean="0"/>
              <a:t>Tg</a:t>
            </a:r>
            <a:r>
              <a:rPr lang="en-US" dirty="0" smtClean="0"/>
              <a:t> in the absence of any detectable lesions using common imaging techniques is defined as biochemical disease. </a:t>
            </a:r>
          </a:p>
          <a:p>
            <a:pPr algn="l">
              <a:buNone/>
            </a:pPr>
            <a:r>
              <a:rPr lang="en-US" dirty="0" smtClean="0"/>
              <a:t>Despite industrious attempts to find the source of </a:t>
            </a:r>
            <a:r>
              <a:rPr lang="en-US" dirty="0" err="1" smtClean="0"/>
              <a:t>Tg</a:t>
            </a:r>
            <a:r>
              <a:rPr lang="en-US" dirty="0" smtClean="0"/>
              <a:t> production, all imaging procedures produce negative results in approximately 10% of patients with detectable levels of either basal or stimulated </a:t>
            </a:r>
            <a:r>
              <a:rPr lang="en-US" dirty="0" err="1" smtClean="0"/>
              <a:t>Tg</a:t>
            </a:r>
            <a:r>
              <a:rPr lang="en-US" dirty="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l">
              <a:buNone/>
            </a:pPr>
            <a:r>
              <a:rPr lang="en-US" dirty="0" smtClean="0"/>
              <a:t>Possible ectopic </a:t>
            </a:r>
            <a:r>
              <a:rPr lang="en-US" dirty="0" err="1" smtClean="0"/>
              <a:t>Tg</a:t>
            </a:r>
            <a:r>
              <a:rPr lang="en-US" dirty="0" smtClean="0"/>
              <a:t> production from residual thymus should be considered in the presence of persistent relatively low detectable levels of serum </a:t>
            </a:r>
            <a:r>
              <a:rPr lang="en-US" dirty="0" err="1" smtClean="0"/>
              <a:t>Tg</a:t>
            </a:r>
            <a:r>
              <a:rPr lang="en-US" dirty="0" smtClean="0"/>
              <a:t>, especially in young patients.</a:t>
            </a:r>
          </a:p>
          <a:p>
            <a:pPr algn="l">
              <a:buNone/>
            </a:pPr>
            <a:r>
              <a:rPr lang="en-US" dirty="0" smtClean="0"/>
              <a:t>This hypothesis can be supported by a computed tomography (CT) scan of the neck/</a:t>
            </a:r>
            <a:r>
              <a:rPr lang="en-US" dirty="0" err="1" smtClean="0"/>
              <a:t>mediastinum</a:t>
            </a:r>
            <a:r>
              <a:rPr lang="en-US" dirty="0" smtClean="0"/>
              <a:t> region and the presence of an enlarged thymus. </a:t>
            </a:r>
          </a:p>
          <a:p>
            <a:pPr algn="l">
              <a:buNone/>
            </a:pPr>
            <a:r>
              <a:rPr lang="en-US" dirty="0" smtClean="0"/>
              <a:t>This technique does not prove the thymus is the source of </a:t>
            </a:r>
            <a:r>
              <a:rPr lang="en-US" dirty="0" err="1" smtClean="0"/>
              <a:t>Tg</a:t>
            </a:r>
            <a:r>
              <a:rPr lang="en-US" dirty="0" smtClean="0"/>
              <a:t>, but raises the suspicion.</a:t>
            </a:r>
            <a:endParaRPr lang="fa-IR" dirty="0" smtClean="0"/>
          </a:p>
          <a:p>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a:buNone/>
            </a:pPr>
            <a:r>
              <a:rPr lang="en-US" dirty="0" smtClean="0"/>
              <a:t>In patients with detectable levels of serum </a:t>
            </a:r>
            <a:r>
              <a:rPr lang="en-US" dirty="0" err="1" smtClean="0"/>
              <a:t>Tg</a:t>
            </a:r>
            <a:r>
              <a:rPr lang="en-US" dirty="0" smtClean="0"/>
              <a:t>, a </a:t>
            </a:r>
            <a:r>
              <a:rPr lang="en-US" dirty="0" smtClean="0">
                <a:solidFill>
                  <a:srgbClr val="7030A0"/>
                </a:solidFill>
              </a:rPr>
              <a:t>stable value of serum </a:t>
            </a:r>
            <a:r>
              <a:rPr lang="en-US" dirty="0" err="1" smtClean="0">
                <a:solidFill>
                  <a:srgbClr val="7030A0"/>
                </a:solidFill>
              </a:rPr>
              <a:t>Tg</a:t>
            </a:r>
            <a:r>
              <a:rPr lang="en-US" dirty="0" smtClean="0">
                <a:solidFill>
                  <a:srgbClr val="7030A0"/>
                </a:solidFill>
              </a:rPr>
              <a:t> </a:t>
            </a:r>
            <a:r>
              <a:rPr lang="en-US" dirty="0" smtClean="0"/>
              <a:t>is considered a favorable finding and indicative of </a:t>
            </a:r>
            <a:r>
              <a:rPr lang="en-US" dirty="0" smtClean="0">
                <a:solidFill>
                  <a:srgbClr val="7030A0"/>
                </a:solidFill>
              </a:rPr>
              <a:t>stable disease</a:t>
            </a:r>
            <a:r>
              <a:rPr lang="en-US" dirty="0" smtClean="0"/>
              <a:t>. </a:t>
            </a:r>
          </a:p>
          <a:p>
            <a:pPr algn="l">
              <a:buNone/>
            </a:pPr>
            <a:r>
              <a:rPr lang="en-US" dirty="0" smtClean="0"/>
              <a:t>The same concept is valid for both patients with </a:t>
            </a:r>
            <a:r>
              <a:rPr lang="en-US" dirty="0" smtClean="0">
                <a:solidFill>
                  <a:srgbClr val="00B050"/>
                </a:solidFill>
              </a:rPr>
              <a:t>biochemical disease </a:t>
            </a:r>
            <a:r>
              <a:rPr lang="en-US" dirty="0" smtClean="0"/>
              <a:t>and </a:t>
            </a:r>
            <a:r>
              <a:rPr lang="en-US" dirty="0" smtClean="0">
                <a:solidFill>
                  <a:srgbClr val="00B050"/>
                </a:solidFill>
              </a:rPr>
              <a:t>metastatic </a:t>
            </a:r>
            <a:r>
              <a:rPr lang="en-US" dirty="0" smtClean="0">
                <a:solidFill>
                  <a:srgbClr val="00B050"/>
                </a:solidFill>
              </a:rPr>
              <a:t>disease</a:t>
            </a:r>
            <a:r>
              <a:rPr lang="en-US" dirty="0" smtClean="0"/>
              <a:t>.</a:t>
            </a:r>
          </a:p>
          <a:p>
            <a:pPr algn="l">
              <a:buNone/>
            </a:pPr>
            <a:r>
              <a:rPr lang="en-US" dirty="0" smtClean="0"/>
              <a:t>Given these comments, no active or aggressive therapies should be prescribed;</a:t>
            </a:r>
          </a:p>
          <a:p>
            <a:pPr algn="l">
              <a:buNone/>
            </a:pPr>
            <a:r>
              <a:rPr lang="en-US" dirty="0" smtClean="0"/>
              <a:t>rather, a “wait and see” strategy should be applied to most of these patients, who must be monitored closely</a:t>
            </a:r>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5122" name="Picture 2"/>
          <p:cNvPicPr>
            <a:picLocks noGrp="1" noChangeAspect="1" noChangeArrowheads="1"/>
          </p:cNvPicPr>
          <p:nvPr>
            <p:ph idx="1"/>
          </p:nvPr>
        </p:nvPicPr>
        <p:blipFill>
          <a:blip r:embed="rId2"/>
          <a:srcRect/>
          <a:stretch>
            <a:fillRect/>
          </a:stretch>
        </p:blipFill>
        <p:spPr bwMode="auto">
          <a:xfrm>
            <a:off x="1171935" y="1600200"/>
            <a:ext cx="680012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Unfortunately, the quantitative interval </a:t>
            </a:r>
            <a:r>
              <a:rPr lang="en-US" dirty="0" err="1" smtClean="0"/>
              <a:t>Tg</a:t>
            </a:r>
            <a:r>
              <a:rPr lang="en-US" dirty="0" smtClean="0"/>
              <a:t> increase that should promote further investigation is currently unknown</a:t>
            </a:r>
          </a:p>
          <a:p>
            <a:pPr algn="l">
              <a:buNone/>
            </a:pPr>
            <a:endParaRPr lang="en-US" dirty="0" smtClean="0"/>
          </a:p>
          <a:p>
            <a:pPr algn="l">
              <a:buNone/>
            </a:pPr>
            <a:r>
              <a:rPr lang="en-US" dirty="0" smtClean="0"/>
              <a:t>serum </a:t>
            </a:r>
            <a:r>
              <a:rPr lang="en-US" dirty="0" err="1" smtClean="0"/>
              <a:t>Tg</a:t>
            </a:r>
            <a:r>
              <a:rPr lang="en-US" dirty="0" smtClean="0"/>
              <a:t> doubling time less than 1 year, when patients are on LT4 therapy, represents a poor prognostic factor for their cancer-related survival.</a:t>
            </a:r>
            <a:endParaRPr lang="fa-I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785786" y="357166"/>
            <a:ext cx="7215238" cy="3000396"/>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5286380" y="3929066"/>
            <a:ext cx="3143272" cy="2643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buNone/>
            </a:pPr>
            <a:r>
              <a:rPr lang="en-US" b="1" i="1" dirty="0" smtClean="0">
                <a:solidFill>
                  <a:schemeClr val="accent1">
                    <a:lumMod val="75000"/>
                  </a:schemeClr>
                </a:solidFill>
              </a:rPr>
              <a:t>When should empiric RAI therapy be considered for </a:t>
            </a:r>
            <a:r>
              <a:rPr lang="en-US" b="1" i="1" dirty="0" err="1" smtClean="0">
                <a:solidFill>
                  <a:schemeClr val="accent1">
                    <a:lumMod val="75000"/>
                  </a:schemeClr>
                </a:solidFill>
              </a:rPr>
              <a:t>Tg</a:t>
            </a:r>
            <a:r>
              <a:rPr lang="en-US" b="1" i="1" dirty="0" smtClean="0">
                <a:solidFill>
                  <a:schemeClr val="accent1">
                    <a:lumMod val="75000"/>
                  </a:schemeClr>
                </a:solidFill>
              </a:rPr>
              <a:t>-positive, RAI diagnostic</a:t>
            </a:r>
            <a:br>
              <a:rPr lang="en-US" b="1" i="1" dirty="0" smtClean="0">
                <a:solidFill>
                  <a:schemeClr val="accent1">
                    <a:lumMod val="75000"/>
                  </a:schemeClr>
                </a:solidFill>
              </a:rPr>
            </a:br>
            <a:r>
              <a:rPr lang="en-US" b="1" i="1" dirty="0" smtClean="0">
                <a:solidFill>
                  <a:schemeClr val="accent1">
                    <a:lumMod val="75000"/>
                  </a:schemeClr>
                </a:solidFill>
              </a:rPr>
              <a:t>scan–negative patients?</a:t>
            </a:r>
            <a:endParaRPr lang="fa-IR"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Anatomic Imaging in Thyroid Cancer</a:t>
            </a:r>
            <a:endParaRPr lang="fa-IR" dirty="0"/>
          </a:p>
        </p:txBody>
      </p:sp>
      <p:sp>
        <p:nvSpPr>
          <p:cNvPr id="3" name="Content Placeholder 2"/>
          <p:cNvSpPr>
            <a:spLocks noGrp="1"/>
          </p:cNvSpPr>
          <p:nvPr>
            <p:ph idx="1"/>
          </p:nvPr>
        </p:nvSpPr>
        <p:spPr/>
        <p:txBody>
          <a:bodyPr>
            <a:normAutofit fontScale="85000" lnSpcReduction="10000"/>
          </a:bodyPr>
          <a:lstStyle/>
          <a:p>
            <a:pPr algn="l">
              <a:buNone/>
            </a:pPr>
            <a:r>
              <a:rPr lang="en-US" dirty="0" smtClean="0"/>
              <a:t>Ultrasound      diagnostic accuracy for thyroid lesions is as high as 85%</a:t>
            </a:r>
          </a:p>
          <a:p>
            <a:pPr algn="l">
              <a:buNone/>
            </a:pPr>
            <a:r>
              <a:rPr lang="en-US" dirty="0" smtClean="0"/>
              <a:t>CT     sensitivity of 80–90.6% for detecting cervical metastases, although it may fail to detect diffuse interstitial lung metastases that may be visualized on radioiodine </a:t>
            </a:r>
            <a:r>
              <a:rPr lang="en-US" dirty="0" err="1" smtClean="0"/>
              <a:t>scintigraphy</a:t>
            </a:r>
            <a:endParaRPr lang="en-US" dirty="0" smtClean="0"/>
          </a:p>
          <a:p>
            <a:pPr algn="l">
              <a:buNone/>
            </a:pPr>
            <a:r>
              <a:rPr lang="en-US" dirty="0" smtClean="0"/>
              <a:t> MRI     gadolinium- based contrast agents can be used without interfering with radioiodine administration/</a:t>
            </a:r>
          </a:p>
          <a:p>
            <a:pPr algn="l">
              <a:buNone/>
            </a:pPr>
            <a:r>
              <a:rPr lang="en-US" dirty="0" smtClean="0"/>
              <a:t>excellent tissue contrast and lack of radiation exposure/characterizing the invasion of trachea and adjacent organs for surgical planning.</a:t>
            </a:r>
            <a:endParaRPr lang="fa-IR" dirty="0" smtClean="0"/>
          </a:p>
          <a:p>
            <a:pPr algn="l">
              <a:buNone/>
            </a:pPr>
            <a:endParaRPr lang="en-US" dirty="0" smtClean="0"/>
          </a:p>
          <a:p>
            <a:pPr algn="l">
              <a:buNone/>
            </a:pPr>
            <a:endParaRPr lang="en-US" dirty="0" smtClean="0"/>
          </a:p>
          <a:p>
            <a:pPr algn="l">
              <a:buNone/>
            </a:pPr>
            <a:endParaRPr lang="fa-IR" dirty="0"/>
          </a:p>
        </p:txBody>
      </p:sp>
      <p:cxnSp>
        <p:nvCxnSpPr>
          <p:cNvPr id="5" name="Straight Arrow Connector 4"/>
          <p:cNvCxnSpPr/>
          <p:nvPr/>
        </p:nvCxnSpPr>
        <p:spPr>
          <a:xfrm>
            <a:off x="2214546" y="185736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928662" y="264318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285852" y="4286256"/>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FDG PET/CT in Differentiated</a:t>
            </a:r>
            <a:br>
              <a:rPr lang="en-US" sz="2800" b="1" dirty="0" smtClean="0"/>
            </a:br>
            <a:r>
              <a:rPr lang="en-US" sz="2800" b="1" dirty="0" smtClean="0"/>
              <a:t>Thyroid Carcinoma</a:t>
            </a:r>
            <a:endParaRPr lang="fa-IR" sz="2800" dirty="0"/>
          </a:p>
        </p:txBody>
      </p:sp>
      <p:sp>
        <p:nvSpPr>
          <p:cNvPr id="3" name="Content Placeholder 2"/>
          <p:cNvSpPr>
            <a:spLocks noGrp="1"/>
          </p:cNvSpPr>
          <p:nvPr>
            <p:ph idx="1"/>
          </p:nvPr>
        </p:nvSpPr>
        <p:spPr/>
        <p:txBody>
          <a:bodyPr>
            <a:normAutofit fontScale="92500" lnSpcReduction="10000"/>
          </a:bodyPr>
          <a:lstStyle/>
          <a:p>
            <a:pPr algn="l">
              <a:buNone/>
            </a:pPr>
            <a:r>
              <a:rPr lang="en-US" dirty="0" smtClean="0"/>
              <a:t>Whole-body scan (WBS) with radioiodine</a:t>
            </a:r>
          </a:p>
          <a:p>
            <a:pPr algn="l">
              <a:buNone/>
            </a:pPr>
            <a:r>
              <a:rPr lang="en-US" dirty="0" smtClean="0"/>
              <a:t>(131I) is the most effective method for </a:t>
            </a:r>
            <a:r>
              <a:rPr lang="en-US" dirty="0" smtClean="0">
                <a:solidFill>
                  <a:schemeClr val="accent2">
                    <a:lumMod val="75000"/>
                  </a:schemeClr>
                </a:solidFill>
              </a:rPr>
              <a:t>tumor detection</a:t>
            </a:r>
            <a:r>
              <a:rPr lang="en-US" dirty="0" smtClean="0"/>
              <a:t>, </a:t>
            </a:r>
            <a:r>
              <a:rPr lang="en-US" dirty="0" smtClean="0">
                <a:solidFill>
                  <a:schemeClr val="accent2">
                    <a:lumMod val="75000"/>
                  </a:schemeClr>
                </a:solidFill>
              </a:rPr>
              <a:t>staging</a:t>
            </a:r>
            <a:r>
              <a:rPr lang="en-US" dirty="0" smtClean="0"/>
              <a:t>, and </a:t>
            </a:r>
            <a:r>
              <a:rPr lang="en-US" dirty="0" smtClean="0">
                <a:solidFill>
                  <a:schemeClr val="accent2">
                    <a:lumMod val="75000"/>
                  </a:schemeClr>
                </a:solidFill>
              </a:rPr>
              <a:t>treatment planning</a:t>
            </a:r>
          </a:p>
          <a:p>
            <a:pPr algn="l">
              <a:buNone/>
            </a:pPr>
            <a:endParaRPr lang="en-US" dirty="0" smtClean="0"/>
          </a:p>
          <a:p>
            <a:pPr algn="l">
              <a:buNone/>
            </a:pPr>
            <a:r>
              <a:rPr lang="en-US" dirty="0" smtClean="0"/>
              <a:t>Iodine-131-WBS is useful </a:t>
            </a:r>
            <a:r>
              <a:rPr lang="en-US" dirty="0" smtClean="0"/>
              <a:t>for: </a:t>
            </a:r>
          </a:p>
          <a:p>
            <a:pPr algn="l">
              <a:buNone/>
            </a:pPr>
            <a:r>
              <a:rPr lang="en-US" dirty="0" smtClean="0"/>
              <a:t>determining </a:t>
            </a:r>
            <a:r>
              <a:rPr lang="en-US" dirty="0" smtClean="0"/>
              <a:t>the differentiation of the tumor on the basis of its avidity to </a:t>
            </a:r>
            <a:r>
              <a:rPr lang="en-US" dirty="0" smtClean="0"/>
              <a:t>iodine</a:t>
            </a:r>
          </a:p>
          <a:p>
            <a:pPr algn="l">
              <a:buNone/>
            </a:pPr>
            <a:r>
              <a:rPr lang="en-US" dirty="0" smtClean="0"/>
              <a:t>remnant </a:t>
            </a:r>
            <a:r>
              <a:rPr lang="en-US" dirty="0" smtClean="0"/>
              <a:t>thyroid </a:t>
            </a:r>
            <a:r>
              <a:rPr lang="en-US" dirty="0" smtClean="0"/>
              <a:t>tissue</a:t>
            </a:r>
          </a:p>
          <a:p>
            <a:pPr algn="l">
              <a:buNone/>
            </a:pPr>
            <a:r>
              <a:rPr lang="en-US" dirty="0" smtClean="0"/>
              <a:t>distant </a:t>
            </a:r>
            <a:r>
              <a:rPr lang="en-US" dirty="0" smtClean="0"/>
              <a:t>metastatic disease </a:t>
            </a:r>
            <a:endParaRPr lang="fa-I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most well-differentiated thyroid carcinomas are relatively slow growing and can be FDG negative</a:t>
            </a:r>
          </a:p>
          <a:p>
            <a:pPr algn="l">
              <a:buNone/>
            </a:pPr>
            <a:r>
              <a:rPr lang="en-US" dirty="0" smtClean="0"/>
              <a:t>FDG PET has a high sensitivity (up to 85%) and specificity (up to 95%) for distant metastases in patients with DTC.</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l">
              <a:buNone/>
            </a:pPr>
            <a:r>
              <a:rPr lang="en-US" dirty="0" smtClean="0"/>
              <a:t>The combination of 131IWBS and </a:t>
            </a:r>
            <a:r>
              <a:rPr lang="en-US" dirty="0" err="1" smtClean="0"/>
              <a:t>thyroglobulin</a:t>
            </a:r>
            <a:r>
              <a:rPr lang="en-US" dirty="0" smtClean="0"/>
              <a:t> measurement is a reliable indicator of the presence of metastases in 82.6% of patients with DTC after surgery.</a:t>
            </a:r>
          </a:p>
          <a:p>
            <a:pPr algn="l">
              <a:buNone/>
            </a:pPr>
            <a:r>
              <a:rPr lang="en-US" dirty="0" smtClean="0"/>
              <a:t> </a:t>
            </a:r>
          </a:p>
          <a:p>
            <a:pPr algn="l">
              <a:buNone/>
            </a:pPr>
            <a:r>
              <a:rPr lang="en-US" dirty="0" smtClean="0"/>
              <a:t>FDG PET/CT plays a valuable role in the </a:t>
            </a:r>
            <a:r>
              <a:rPr lang="en-US" dirty="0" err="1" smtClean="0"/>
              <a:t>postthyroidectomy</a:t>
            </a:r>
            <a:r>
              <a:rPr lang="en-US" dirty="0" smtClean="0"/>
              <a:t> workup of patients with DTC who have elevated </a:t>
            </a:r>
            <a:r>
              <a:rPr lang="en-US" dirty="0" err="1" smtClean="0"/>
              <a:t>thyroglobulin</a:t>
            </a:r>
            <a:r>
              <a:rPr lang="en-US" dirty="0" smtClean="0"/>
              <a:t> levels and a negative 131I-WBS </a:t>
            </a:r>
          </a:p>
          <a:p>
            <a:pPr algn="l">
              <a:buNone/>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Review of a total of 25 studies comprising of 789 patients: FDG PET/CT has a high pooled sensitivity of </a:t>
            </a:r>
            <a:r>
              <a:rPr lang="en-US" dirty="0" smtClean="0">
                <a:solidFill>
                  <a:schemeClr val="bg2">
                    <a:lumMod val="25000"/>
                  </a:schemeClr>
                </a:solidFill>
              </a:rPr>
              <a:t>93.5%</a:t>
            </a:r>
            <a:r>
              <a:rPr lang="en-US" dirty="0" smtClean="0"/>
              <a:t> for detecting DTC </a:t>
            </a:r>
            <a:r>
              <a:rPr lang="en-US" dirty="0" smtClean="0">
                <a:solidFill>
                  <a:schemeClr val="bg2">
                    <a:lumMod val="25000"/>
                  </a:schemeClr>
                </a:solidFill>
              </a:rPr>
              <a:t>recurrence and metastasis in the absence of radioiodine uptake</a:t>
            </a:r>
            <a:r>
              <a:rPr lang="en-US" dirty="0" smtClean="0"/>
              <a:t>. </a:t>
            </a:r>
          </a:p>
          <a:p>
            <a:pPr algn="l">
              <a:buNone/>
            </a:pPr>
            <a:r>
              <a:rPr lang="en-US" dirty="0" smtClean="0"/>
              <a:t>similar meta-analysis of 12 studies and literature review: PET/CT had a sensitivity of 94.0% for detecting recurrence of PTC. </a:t>
            </a:r>
            <a:endParaRPr lang="fa-I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smtClean="0"/>
              <a:t>Several studies :definite correlation between the </a:t>
            </a:r>
            <a:r>
              <a:rPr lang="en-US" dirty="0" err="1" smtClean="0"/>
              <a:t>thyroglobulin</a:t>
            </a:r>
            <a:r>
              <a:rPr lang="en-US" dirty="0" smtClean="0"/>
              <a:t> levels and the diagnostic accuracy of PET.</a:t>
            </a:r>
          </a:p>
          <a:p>
            <a:pPr algn="l">
              <a:buNone/>
            </a:pPr>
            <a:r>
              <a:rPr lang="en-US" dirty="0" smtClean="0"/>
              <a:t>higher diagnostic accuracy of PET/CT with high </a:t>
            </a:r>
            <a:r>
              <a:rPr lang="en-US" dirty="0" err="1" smtClean="0"/>
              <a:t>thyroglobulin</a:t>
            </a:r>
            <a:r>
              <a:rPr lang="en-US" dirty="0" smtClean="0"/>
              <a:t> levels.</a:t>
            </a:r>
            <a:endParaRPr lang="fa-I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7170" name="Picture 2"/>
          <p:cNvPicPr>
            <a:picLocks noGrp="1" noChangeAspect="1" noChangeArrowheads="1"/>
          </p:cNvPicPr>
          <p:nvPr>
            <p:ph idx="1"/>
          </p:nvPr>
        </p:nvPicPr>
        <p:blipFill>
          <a:blip r:embed="rId2"/>
          <a:srcRect/>
          <a:stretch>
            <a:fillRect/>
          </a:stretch>
        </p:blipFill>
        <p:spPr bwMode="auto">
          <a:xfrm>
            <a:off x="1624012" y="1934369"/>
            <a:ext cx="5895975" cy="3857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a:buNone/>
            </a:pPr>
            <a:r>
              <a:rPr lang="en-US" dirty="0" smtClean="0"/>
              <a:t>The impact of thyroid-stimulating hormone (TSH) levels on radioiodine scans has been established however, regarding the impact of TSH levels on improving accuracy of FDG PET/</a:t>
            </a:r>
          </a:p>
          <a:p>
            <a:pPr algn="l">
              <a:buNone/>
            </a:pPr>
            <a:r>
              <a:rPr lang="en-US" dirty="0" smtClean="0"/>
              <a:t>CT, no complete consensus exists. </a:t>
            </a:r>
            <a:endParaRPr lang="fa-IR" dirty="0" smtClean="0"/>
          </a:p>
          <a:p>
            <a:endParaRPr lang="fa-I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dirty="0" err="1" smtClean="0"/>
              <a:t>Vural</a:t>
            </a:r>
            <a:r>
              <a:rPr lang="en-US" dirty="0" smtClean="0"/>
              <a:t> et al.  have observed higher PET positivity in patients older than 40 years compared with younger patients (70% </a:t>
            </a:r>
            <a:r>
              <a:rPr lang="en-US" dirty="0" err="1" smtClean="0"/>
              <a:t>vs</a:t>
            </a:r>
            <a:r>
              <a:rPr lang="en-US" dirty="0" smtClean="0"/>
              <a:t> 53%).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20140"/>
            <a:ext cx="9039225" cy="7005139"/>
          </a:xfrm>
          <a:prstGeom prst="rect">
            <a:avLst/>
          </a:prstGeom>
        </p:spPr>
      </p:pic>
      <p:sp>
        <p:nvSpPr>
          <p:cNvPr id="3" name="TextBox 2"/>
          <p:cNvSpPr txBox="1"/>
          <p:nvPr/>
        </p:nvSpPr>
        <p:spPr>
          <a:xfrm>
            <a:off x="4095750" y="5000775"/>
            <a:ext cx="4848225" cy="1200329"/>
          </a:xfrm>
          <a:prstGeom prst="rect">
            <a:avLst/>
          </a:prstGeom>
          <a:noFill/>
        </p:spPr>
        <p:txBody>
          <a:bodyPr wrap="square" rtlCol="0">
            <a:spAutoFit/>
          </a:bodyPr>
          <a:lstStyle/>
          <a:p>
            <a:r>
              <a:rPr lang="en-US" sz="3600" b="1" dirty="0" smtClean="0">
                <a:solidFill>
                  <a:schemeClr val="accent1">
                    <a:lumMod val="60000"/>
                    <a:lumOff val="40000"/>
                  </a:schemeClr>
                </a:solidFill>
              </a:rPr>
              <a:t>Thank you for your attention</a:t>
            </a:r>
            <a:endParaRPr lang="en-US" sz="3600" b="1" dirty="0">
              <a:solidFill>
                <a:schemeClr val="accent1">
                  <a:lumMod val="60000"/>
                  <a:lumOff val="40000"/>
                </a:schemeClr>
              </a:solidFill>
            </a:endParaRPr>
          </a:p>
        </p:txBody>
      </p:sp>
    </p:spTree>
    <p:extLst>
      <p:ext uri="{BB962C8B-B14F-4D97-AF65-F5344CB8AC3E}">
        <p14:creationId xmlns="" xmlns:p14="http://schemas.microsoft.com/office/powerpoint/2010/main" val="1777902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smtClean="0">
                <a:solidFill>
                  <a:srgbClr val="00B050"/>
                </a:solidFill>
              </a:rPr>
              <a:t>RECOMMENDATION</a:t>
            </a:r>
            <a:endParaRPr lang="fa-IR" sz="2400" dirty="0">
              <a:solidFill>
                <a:srgbClr val="00B050"/>
              </a:solidFill>
            </a:endParaRPr>
          </a:p>
        </p:txBody>
      </p:sp>
      <p:sp>
        <p:nvSpPr>
          <p:cNvPr id="3" name="Content Placeholder 2"/>
          <p:cNvSpPr>
            <a:spLocks noGrp="1"/>
          </p:cNvSpPr>
          <p:nvPr>
            <p:ph idx="1"/>
          </p:nvPr>
        </p:nvSpPr>
        <p:spPr>
          <a:xfrm>
            <a:off x="457200" y="1285860"/>
            <a:ext cx="8229600" cy="5072098"/>
          </a:xfrm>
        </p:spPr>
        <p:txBody>
          <a:bodyPr>
            <a:normAutofit fontScale="92500" lnSpcReduction="10000"/>
          </a:bodyPr>
          <a:lstStyle/>
          <a:p>
            <a:pPr algn="l">
              <a:buNone/>
            </a:pPr>
            <a:r>
              <a:rPr lang="en-US" dirty="0" smtClean="0"/>
              <a:t>In </a:t>
            </a:r>
            <a:r>
              <a:rPr lang="en-US" dirty="0"/>
              <a:t>the absence of structurally evident disease, patients with stimulated serum </a:t>
            </a:r>
            <a:r>
              <a:rPr lang="en-US" dirty="0" err="1"/>
              <a:t>Tg</a:t>
            </a:r>
            <a:r>
              <a:rPr lang="en-US" dirty="0"/>
              <a:t> &lt;10</a:t>
            </a:r>
          </a:p>
          <a:p>
            <a:pPr algn="l">
              <a:buNone/>
            </a:pPr>
            <a:r>
              <a:rPr lang="en-US" dirty="0" err="1"/>
              <a:t>ng</a:t>
            </a:r>
            <a:r>
              <a:rPr lang="en-US" dirty="0"/>
              <a:t>/</a:t>
            </a:r>
            <a:r>
              <a:rPr lang="en-US" dirty="0" err="1"/>
              <a:t>mL</a:t>
            </a:r>
            <a:r>
              <a:rPr lang="en-US" dirty="0"/>
              <a:t> with thyroid hormone withdrawal or &lt;5 </a:t>
            </a:r>
            <a:r>
              <a:rPr lang="en-US" dirty="0" err="1"/>
              <a:t>ng</a:t>
            </a:r>
            <a:r>
              <a:rPr lang="en-US" dirty="0"/>
              <a:t>/</a:t>
            </a:r>
            <a:r>
              <a:rPr lang="en-US" dirty="0" err="1"/>
              <a:t>mL</a:t>
            </a:r>
            <a:r>
              <a:rPr lang="en-US" dirty="0"/>
              <a:t> with </a:t>
            </a:r>
            <a:r>
              <a:rPr lang="en-US" dirty="0" err="1"/>
              <a:t>rhTSH</a:t>
            </a:r>
            <a:r>
              <a:rPr lang="en-US" dirty="0"/>
              <a:t> (indeterminate response) can</a:t>
            </a:r>
          </a:p>
          <a:p>
            <a:pPr algn="l">
              <a:buNone/>
            </a:pPr>
            <a:r>
              <a:rPr lang="en-US" dirty="0"/>
              <a:t>be followed without </a:t>
            </a:r>
            <a:r>
              <a:rPr lang="en-US" dirty="0" err="1"/>
              <a:t>empric</a:t>
            </a:r>
            <a:r>
              <a:rPr lang="en-US" dirty="0"/>
              <a:t> RAI therapy on with continued thyroid hormone therapy alone,</a:t>
            </a:r>
          </a:p>
          <a:p>
            <a:pPr algn="l">
              <a:buNone/>
            </a:pPr>
            <a:r>
              <a:rPr lang="en-US" dirty="0"/>
              <a:t>reserving additional therapies for those with rising serum </a:t>
            </a:r>
            <a:r>
              <a:rPr lang="en-US" dirty="0" err="1"/>
              <a:t>Tg</a:t>
            </a:r>
            <a:r>
              <a:rPr lang="en-US" dirty="0"/>
              <a:t> levels over time or other evidence</a:t>
            </a:r>
          </a:p>
          <a:p>
            <a:pPr algn="l">
              <a:buNone/>
            </a:pPr>
            <a:r>
              <a:rPr lang="en-US" dirty="0"/>
              <a:t>of structural disease progression. </a:t>
            </a:r>
            <a:endParaRPr lang="en-US" dirty="0" smtClean="0"/>
          </a:p>
          <a:p>
            <a:pPr algn="l">
              <a:buNone/>
            </a:pPr>
            <a:r>
              <a:rPr lang="en-US" dirty="0" smtClean="0"/>
              <a:t>(</a:t>
            </a:r>
            <a:r>
              <a:rPr lang="en-US" b="1" dirty="0"/>
              <a:t>Weak recommendation, Low-quality evidence)</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B050"/>
                </a:solidFill>
              </a:rPr>
              <a:t>RECOMMENDATION</a:t>
            </a:r>
            <a:r>
              <a:rPr lang="en-US" b="1" dirty="0" smtClean="0"/>
              <a:t> </a:t>
            </a:r>
            <a:endParaRPr lang="fa-IR" dirty="0"/>
          </a:p>
        </p:txBody>
      </p:sp>
      <p:sp>
        <p:nvSpPr>
          <p:cNvPr id="3" name="Content Placeholder 2"/>
          <p:cNvSpPr>
            <a:spLocks noGrp="1"/>
          </p:cNvSpPr>
          <p:nvPr>
            <p:ph idx="1"/>
          </p:nvPr>
        </p:nvSpPr>
        <p:spPr>
          <a:xfrm>
            <a:off x="457200" y="1285860"/>
            <a:ext cx="8229600" cy="5072098"/>
          </a:xfrm>
        </p:spPr>
        <p:txBody>
          <a:bodyPr>
            <a:normAutofit lnSpcReduction="10000"/>
          </a:bodyPr>
          <a:lstStyle/>
          <a:p>
            <a:pPr algn="l">
              <a:buNone/>
            </a:pPr>
            <a:r>
              <a:rPr lang="en-US" dirty="0" smtClean="0"/>
              <a:t>Empiric </a:t>
            </a:r>
            <a:r>
              <a:rPr lang="en-US" dirty="0"/>
              <a:t>(100–200 </a:t>
            </a:r>
            <a:r>
              <a:rPr lang="en-US" dirty="0" err="1"/>
              <a:t>mCi</a:t>
            </a:r>
            <a:r>
              <a:rPr lang="en-US" dirty="0"/>
              <a:t>) or </a:t>
            </a:r>
            <a:r>
              <a:rPr lang="en-US" dirty="0" err="1"/>
              <a:t>dosimetrically</a:t>
            </a:r>
            <a:r>
              <a:rPr lang="en-US" dirty="0"/>
              <a:t>-determined radioactive iodine therapy may </a:t>
            </a:r>
            <a:r>
              <a:rPr lang="en-US" dirty="0" smtClean="0"/>
              <a:t>be considered </a:t>
            </a:r>
            <a:r>
              <a:rPr lang="en-US" dirty="0"/>
              <a:t>in patients </a:t>
            </a:r>
            <a:r>
              <a:rPr lang="en-US" dirty="0" smtClean="0"/>
              <a:t>with:</a:t>
            </a:r>
          </a:p>
          <a:p>
            <a:pPr algn="l">
              <a:buNone/>
            </a:pPr>
            <a:r>
              <a:rPr lang="en-US" dirty="0" smtClean="0"/>
              <a:t>1- </a:t>
            </a:r>
            <a:r>
              <a:rPr lang="en-US" dirty="0"/>
              <a:t>more significantly elevated serum </a:t>
            </a:r>
            <a:r>
              <a:rPr lang="en-US" dirty="0" err="1"/>
              <a:t>Tg</a:t>
            </a:r>
            <a:r>
              <a:rPr lang="en-US" dirty="0"/>
              <a:t> </a:t>
            </a:r>
            <a:r>
              <a:rPr lang="en-US" dirty="0" smtClean="0"/>
              <a:t>levels</a:t>
            </a:r>
          </a:p>
          <a:p>
            <a:pPr algn="l">
              <a:buNone/>
            </a:pPr>
            <a:r>
              <a:rPr lang="en-US" dirty="0" smtClean="0"/>
              <a:t>2-rapidly </a:t>
            </a:r>
            <a:r>
              <a:rPr lang="en-US" dirty="0"/>
              <a:t>rising serum </a:t>
            </a:r>
            <a:r>
              <a:rPr lang="en-US" dirty="0" err="1"/>
              <a:t>Tg</a:t>
            </a:r>
            <a:r>
              <a:rPr lang="en-US" dirty="0"/>
              <a:t> levels or rising </a:t>
            </a:r>
            <a:r>
              <a:rPr lang="en-US" dirty="0" err="1"/>
              <a:t>Tg</a:t>
            </a:r>
            <a:r>
              <a:rPr lang="en-US" dirty="0"/>
              <a:t> antibody </a:t>
            </a:r>
            <a:r>
              <a:rPr lang="en-US" dirty="0" smtClean="0"/>
              <a:t>levels</a:t>
            </a:r>
          </a:p>
          <a:p>
            <a:pPr algn="l">
              <a:buNone/>
            </a:pPr>
            <a:r>
              <a:rPr lang="en-US" dirty="0" smtClean="0"/>
              <a:t>in </a:t>
            </a:r>
            <a:r>
              <a:rPr lang="en-US" dirty="0"/>
              <a:t>whom imaging (</a:t>
            </a:r>
            <a:r>
              <a:rPr lang="en-US" dirty="0" smtClean="0"/>
              <a:t>anatomic neck/chest </a:t>
            </a:r>
            <a:r>
              <a:rPr lang="en-US" dirty="0"/>
              <a:t>imaging and/or 18FDG-PET/CT) has failed to reveal a tumor source that is </a:t>
            </a:r>
            <a:r>
              <a:rPr lang="en-US" dirty="0" err="1" smtClean="0"/>
              <a:t>amenable</a:t>
            </a:r>
            <a:r>
              <a:rPr lang="en-US" dirty="0" err="1"/>
              <a:t>to</a:t>
            </a:r>
            <a:r>
              <a:rPr lang="en-US" dirty="0"/>
              <a:t> directed therapy. </a:t>
            </a:r>
            <a:endParaRPr lang="en-US" dirty="0" smtClean="0"/>
          </a:p>
          <a:p>
            <a:pPr algn="l">
              <a:buNone/>
            </a:pP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a:t>
            </a:r>
            <a:endParaRPr lang="fa-IR" dirty="0"/>
          </a:p>
        </p:txBody>
      </p:sp>
      <p:sp>
        <p:nvSpPr>
          <p:cNvPr id="3" name="Content Placeholder 2"/>
          <p:cNvSpPr>
            <a:spLocks noGrp="1"/>
          </p:cNvSpPr>
          <p:nvPr>
            <p:ph idx="1"/>
          </p:nvPr>
        </p:nvSpPr>
        <p:spPr/>
        <p:txBody>
          <a:bodyPr>
            <a:normAutofit lnSpcReduction="10000"/>
          </a:bodyPr>
          <a:lstStyle/>
          <a:p>
            <a:pPr algn="l">
              <a:buNone/>
            </a:pPr>
            <a:r>
              <a:rPr lang="en-US" dirty="0" smtClean="0"/>
              <a:t>The risk of high cumulative administered activities of RAI must be balanced against uncertain long-term benefits. </a:t>
            </a:r>
          </a:p>
          <a:p>
            <a:pPr algn="l">
              <a:buNone/>
            </a:pPr>
            <a:r>
              <a:rPr lang="en-US" dirty="0" smtClean="0">
                <a:solidFill>
                  <a:srgbClr val="7030A0"/>
                </a:solidFill>
              </a:rPr>
              <a:t>If empiric RAI therapy is given and the post-therapy scan is negative, the patient should be considered to have RAI-refractory disease and no further RAI therapy should be administered</a:t>
            </a:r>
            <a:r>
              <a:rPr lang="en-US" dirty="0" smtClean="0"/>
              <a:t>. </a:t>
            </a:r>
          </a:p>
          <a:p>
            <a:pPr algn="l">
              <a:buNone/>
            </a:pPr>
            <a:r>
              <a:rPr lang="en-US" dirty="0" smtClean="0"/>
              <a:t>(</a:t>
            </a:r>
            <a:r>
              <a:rPr lang="en-US" b="1" dirty="0" smtClean="0"/>
              <a:t>Weak recommendation, Low-quality evidence)</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rgbClr val="00B050"/>
                </a:solidFill>
              </a:rPr>
              <a:t>RECOMMENDATION</a:t>
            </a:r>
            <a:r>
              <a:rPr lang="en-US" sz="2800" b="1" dirty="0" smtClean="0"/>
              <a:t> </a:t>
            </a:r>
            <a:endParaRPr lang="fa-IR" sz="2800" dirty="0"/>
          </a:p>
        </p:txBody>
      </p:sp>
      <p:sp>
        <p:nvSpPr>
          <p:cNvPr id="3" name="Content Placeholder 2"/>
          <p:cNvSpPr>
            <a:spLocks noGrp="1"/>
          </p:cNvSpPr>
          <p:nvPr>
            <p:ph idx="1"/>
          </p:nvPr>
        </p:nvSpPr>
        <p:spPr>
          <a:xfrm>
            <a:off x="457200" y="1357298"/>
            <a:ext cx="8229600" cy="4929222"/>
          </a:xfrm>
        </p:spPr>
        <p:txBody>
          <a:bodyPr>
            <a:normAutofit fontScale="92500"/>
          </a:bodyPr>
          <a:lstStyle/>
          <a:p>
            <a:pPr algn="l">
              <a:buNone/>
            </a:pPr>
            <a:r>
              <a:rPr lang="en-US" dirty="0" smtClean="0"/>
              <a:t>If </a:t>
            </a:r>
            <a:r>
              <a:rPr lang="en-US" dirty="0"/>
              <a:t>persistent </a:t>
            </a:r>
            <a:r>
              <a:rPr lang="en-US" dirty="0" err="1"/>
              <a:t>nonresectable</a:t>
            </a:r>
            <a:r>
              <a:rPr lang="en-US" dirty="0"/>
              <a:t> disease is localized after an empiric dose of RAI, and there </a:t>
            </a:r>
            <a:r>
              <a:rPr lang="en-US" dirty="0" smtClean="0"/>
              <a:t>is objective </a:t>
            </a:r>
            <a:r>
              <a:rPr lang="en-US" dirty="0"/>
              <a:t>evidence of significant tumor reduction, then consideration can be made for </a:t>
            </a:r>
            <a:r>
              <a:rPr lang="en-US" dirty="0" smtClean="0"/>
              <a:t>RAI therapy </a:t>
            </a:r>
            <a:r>
              <a:rPr lang="en-US" dirty="0"/>
              <a:t>to be repeated until the tumor has been eradicated or the tumor no longer responds </a:t>
            </a:r>
            <a:r>
              <a:rPr lang="en-US" dirty="0" smtClean="0"/>
              <a:t>to treatment</a:t>
            </a:r>
            <a:r>
              <a:rPr lang="en-US" dirty="0"/>
              <a:t>. </a:t>
            </a:r>
            <a:endParaRPr lang="en-US" dirty="0" smtClean="0"/>
          </a:p>
          <a:p>
            <a:pPr algn="l">
              <a:buNone/>
            </a:pPr>
            <a:endParaRPr lang="en-US" dirty="0" smtClean="0"/>
          </a:p>
          <a:p>
            <a:pPr algn="l">
              <a:buNone/>
            </a:pPr>
            <a:r>
              <a:rPr lang="en-US" dirty="0" smtClean="0"/>
              <a:t>The </a:t>
            </a:r>
            <a:r>
              <a:rPr lang="en-US" dirty="0"/>
              <a:t>risk of repeated therapeutic doses of RAI must be balanced against </a:t>
            </a:r>
            <a:r>
              <a:rPr lang="en-US" dirty="0" smtClean="0"/>
              <a:t>uncertain long-term </a:t>
            </a:r>
            <a:r>
              <a:rPr lang="en-US" dirty="0"/>
              <a:t>benefits. (</a:t>
            </a:r>
            <a:r>
              <a:rPr lang="en-US" b="1" dirty="0"/>
              <a:t>Weak recommendation, Low-quality evidence</a:t>
            </a:r>
            <a:r>
              <a:rPr lang="en-US" b="1" dirty="0" smtClean="0"/>
              <a:t>)</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fontScale="92500" lnSpcReduction="20000"/>
          </a:bodyPr>
          <a:lstStyle/>
          <a:p>
            <a:pPr algn="l">
              <a:buNone/>
            </a:pPr>
            <a:r>
              <a:rPr lang="en-US" dirty="0"/>
              <a:t>Factors to consider when selecting patients for empiric RAI therapy include </a:t>
            </a:r>
            <a:r>
              <a:rPr lang="en-US" dirty="0" smtClean="0"/>
              <a:t>: </a:t>
            </a:r>
          </a:p>
          <a:p>
            <a:pPr algn="l">
              <a:buNone/>
            </a:pPr>
            <a:r>
              <a:rPr lang="en-US" dirty="0" smtClean="0">
                <a:solidFill>
                  <a:schemeClr val="tx2"/>
                </a:solidFill>
              </a:rPr>
              <a:t>level of serum </a:t>
            </a:r>
            <a:r>
              <a:rPr lang="en-US" dirty="0" err="1">
                <a:solidFill>
                  <a:schemeClr val="tx2"/>
                </a:solidFill>
              </a:rPr>
              <a:t>Tg</a:t>
            </a:r>
            <a:r>
              <a:rPr lang="en-US" dirty="0">
                <a:solidFill>
                  <a:schemeClr val="tx2"/>
                </a:solidFill>
              </a:rPr>
              <a:t> </a:t>
            </a:r>
            <a:r>
              <a:rPr lang="en-US" dirty="0" smtClean="0">
                <a:solidFill>
                  <a:schemeClr val="tx2"/>
                </a:solidFill>
              </a:rPr>
              <a:t>elevation</a:t>
            </a:r>
          </a:p>
          <a:p>
            <a:pPr algn="l">
              <a:buNone/>
            </a:pPr>
            <a:r>
              <a:rPr lang="en-US" dirty="0" smtClean="0">
                <a:solidFill>
                  <a:schemeClr val="tx2"/>
                </a:solidFill>
              </a:rPr>
              <a:t>results </a:t>
            </a:r>
            <a:r>
              <a:rPr lang="en-US" dirty="0">
                <a:solidFill>
                  <a:schemeClr val="tx2"/>
                </a:solidFill>
              </a:rPr>
              <a:t>of 18FDG-PET </a:t>
            </a:r>
            <a:r>
              <a:rPr lang="en-US" dirty="0" smtClean="0">
                <a:solidFill>
                  <a:schemeClr val="tx2"/>
                </a:solidFill>
              </a:rPr>
              <a:t>scanning</a:t>
            </a:r>
          </a:p>
          <a:p>
            <a:pPr algn="l">
              <a:buNone/>
            </a:pPr>
            <a:endParaRPr lang="en-US" dirty="0" smtClean="0">
              <a:solidFill>
                <a:schemeClr val="tx2"/>
              </a:solidFill>
            </a:endParaRPr>
          </a:p>
          <a:p>
            <a:pPr algn="l">
              <a:buNone/>
            </a:pPr>
            <a:r>
              <a:rPr lang="en-US" dirty="0" smtClean="0"/>
              <a:t>Since </a:t>
            </a:r>
            <a:r>
              <a:rPr lang="en-US" dirty="0"/>
              <a:t>tumors that </a:t>
            </a:r>
            <a:r>
              <a:rPr lang="en-US" dirty="0" smtClean="0"/>
              <a:t>are 18FDG-PET </a:t>
            </a:r>
            <a:r>
              <a:rPr lang="en-US" dirty="0"/>
              <a:t>positive generally do not concentrate </a:t>
            </a:r>
            <a:r>
              <a:rPr lang="en-US" dirty="0" smtClean="0"/>
              <a:t>RAI, </a:t>
            </a:r>
            <a:r>
              <a:rPr lang="en-US" dirty="0"/>
              <a:t>RAI therapy is much less likely </a:t>
            </a:r>
            <a:r>
              <a:rPr lang="en-US" dirty="0" smtClean="0"/>
              <a:t>to be </a:t>
            </a:r>
            <a:r>
              <a:rPr lang="en-US" dirty="0"/>
              <a:t>efficacious </a:t>
            </a:r>
            <a:r>
              <a:rPr lang="en-US" dirty="0" smtClean="0"/>
              <a:t>and </a:t>
            </a:r>
            <a:r>
              <a:rPr lang="en-US" dirty="0"/>
              <a:t>RAI therapy is unlikely to alter the poorer outcome in such </a:t>
            </a:r>
            <a:r>
              <a:rPr lang="en-US" dirty="0" smtClean="0"/>
              <a:t>patients</a:t>
            </a:r>
            <a:r>
              <a:rPr lang="en-US" dirty="0" smtClean="0"/>
              <a:t>.</a:t>
            </a:r>
          </a:p>
          <a:p>
            <a:pPr algn="l">
              <a:buNone/>
            </a:pPr>
            <a:r>
              <a:rPr lang="en-US" dirty="0" smtClean="0"/>
              <a:t> </a:t>
            </a:r>
            <a:endParaRPr lang="en-US" dirty="0" smtClean="0"/>
          </a:p>
          <a:p>
            <a:pPr algn="l">
              <a:buNone/>
            </a:pPr>
            <a:r>
              <a:rPr lang="en-US" dirty="0" smtClean="0"/>
              <a:t>it </a:t>
            </a:r>
            <a:r>
              <a:rPr lang="en-US" dirty="0"/>
              <a:t>is reasonable to perform 18FDG-PET/CT scanning prior </a:t>
            </a:r>
            <a:r>
              <a:rPr lang="en-US" dirty="0" smtClean="0"/>
              <a:t>to consideration </a:t>
            </a:r>
            <a:r>
              <a:rPr lang="en-US" dirty="0"/>
              <a:t>of empiric RAI </a:t>
            </a:r>
            <a:r>
              <a:rPr lang="en-US" dirty="0" smtClean="0"/>
              <a:t>therapy.</a:t>
            </a:r>
            <a:endParaRPr lang="fa-I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805</TotalTime>
  <Words>2167</Words>
  <Application>Microsoft Office PowerPoint</Application>
  <PresentationFormat>On-screen Show (4:3)</PresentationFormat>
  <Paragraphs>150</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empiric RAI therapy  for Tg-positive, RAI diagnostic scan–negative patients</vt:lpstr>
      <vt:lpstr>Slide 2</vt:lpstr>
      <vt:lpstr>Slide 3</vt:lpstr>
      <vt:lpstr>Slide 4</vt:lpstr>
      <vt:lpstr>RECOMMENDATION</vt:lpstr>
      <vt:lpstr>RECOMMENDATION </vt:lpstr>
      <vt:lpstr>Con…</vt:lpstr>
      <vt:lpstr>RECOMMENDATION </vt:lpstr>
      <vt:lpstr>Slide 9</vt:lpstr>
      <vt:lpstr>Slide 10</vt:lpstr>
      <vt:lpstr>Slide 11</vt:lpstr>
      <vt:lpstr>Slide 12</vt:lpstr>
      <vt:lpstr>Slide 13</vt:lpstr>
      <vt:lpstr>RECOMMENDATION </vt:lpstr>
      <vt:lpstr>Slide 15</vt:lpstr>
      <vt:lpstr>Slide 16</vt:lpstr>
      <vt:lpstr>Slide 17</vt:lpstr>
      <vt:lpstr>RECOMMENDATION </vt:lpstr>
      <vt:lpstr>Slide 19</vt:lpstr>
      <vt:lpstr>Slide 20</vt:lpstr>
      <vt:lpstr>Slide 21</vt:lpstr>
      <vt:lpstr>Slide 22</vt:lpstr>
      <vt:lpstr>Slide 23</vt:lpstr>
      <vt:lpstr>Slide 24</vt:lpstr>
      <vt:lpstr>Slide 25</vt:lpstr>
      <vt:lpstr>Slide 26</vt:lpstr>
      <vt:lpstr>RECOMMENDATION</vt:lpstr>
      <vt:lpstr>Other Novel Agents</vt:lpstr>
      <vt:lpstr>Slide 29</vt:lpstr>
      <vt:lpstr>Cytotoxic Chemotherapy</vt:lpstr>
      <vt:lpstr>Bone-Directed Agents</vt:lpstr>
      <vt:lpstr>Slide 32</vt:lpstr>
      <vt:lpstr>SERUM TG</vt:lpstr>
      <vt:lpstr>Increasing of Already Detectable Serum Tg: Persistent Disease</vt:lpstr>
      <vt:lpstr>Slide 35</vt:lpstr>
      <vt:lpstr>Slide 36</vt:lpstr>
      <vt:lpstr>Slide 37</vt:lpstr>
      <vt:lpstr>Slide 38</vt:lpstr>
      <vt:lpstr>Slide 39</vt:lpstr>
      <vt:lpstr>Anatomic Imaging in Thyroid Cancer</vt:lpstr>
      <vt:lpstr>FDG PET/CT in Differentiated Thyroid Carcinoma</vt:lpstr>
      <vt:lpstr>Slide 42</vt:lpstr>
      <vt:lpstr>Slide 43</vt:lpstr>
      <vt:lpstr>Slide 44</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shegerf</dc:creator>
  <cp:lastModifiedBy>shegerf</cp:lastModifiedBy>
  <cp:revision>85</cp:revision>
  <dcterms:created xsi:type="dcterms:W3CDTF">2015-10-17T14:30:56Z</dcterms:created>
  <dcterms:modified xsi:type="dcterms:W3CDTF">2015-10-19T03:30:53Z</dcterms:modified>
</cp:coreProperties>
</file>