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56" r:id="rId3"/>
    <p:sldId id="257" r:id="rId4"/>
    <p:sldId id="264" r:id="rId5"/>
    <p:sldId id="278" r:id="rId6"/>
    <p:sldId id="263" r:id="rId7"/>
    <p:sldId id="265" r:id="rId8"/>
    <p:sldId id="268" r:id="rId9"/>
    <p:sldId id="258" r:id="rId10"/>
    <p:sldId id="259" r:id="rId11"/>
    <p:sldId id="260" r:id="rId12"/>
    <p:sldId id="261" r:id="rId13"/>
    <p:sldId id="269" r:id="rId14"/>
    <p:sldId id="270" r:id="rId15"/>
    <p:sldId id="271" r:id="rId16"/>
    <p:sldId id="272" r:id="rId17"/>
    <p:sldId id="273" r:id="rId18"/>
    <p:sldId id="274" r:id="rId19"/>
    <p:sldId id="275" r:id="rId20"/>
    <p:sldId id="276"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F2709-1B4C-4FAE-ACF5-F72614638A0F}"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359B6-192A-443A-B393-7A28070B0B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6AA004-AE58-45C9-9945-0B187EF65B7C}"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6FF98-8BE8-42CD-B925-7B3371DE250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6FF98-8BE8-42CD-B925-7B3371DE250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6FF98-8BE8-42CD-B925-7B3371DE250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6FF98-8BE8-42CD-B925-7B3371DE250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6FF98-8BE8-42CD-B925-7B3371DE2507}"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6FF98-8BE8-42CD-B925-7B3371DE250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6FF98-8BE8-42CD-B925-7B3371DE2507}"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6FF98-8BE8-42CD-B925-7B3371DE2507}"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6FF98-8BE8-42CD-B925-7B3371DE2507}"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6FF98-8BE8-42CD-B925-7B3371DE250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6FF98-8BE8-42CD-B925-7B3371DE2507}"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90C51-A11B-4D8D-9E58-359FB10E6D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6FF98-8BE8-42CD-B925-7B3371DE2507}"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90C51-A11B-4D8D-9E58-359FB10E6D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 y="-13447"/>
            <a:ext cx="9144000" cy="68848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5"/>
          <p:cNvSpPr txBox="1">
            <a:spLocks noChangeArrowheads="1"/>
          </p:cNvSpPr>
          <p:nvPr/>
        </p:nvSpPr>
        <p:spPr bwMode="auto">
          <a:xfrm>
            <a:off x="1785938" y="3714750"/>
            <a:ext cx="6786562" cy="2862263"/>
          </a:xfrm>
          <a:prstGeom prst="rect">
            <a:avLst/>
          </a:prstGeom>
          <a:noFill/>
          <a:ln w="9525">
            <a:noFill/>
            <a:miter lim="800000"/>
            <a:headEnd/>
            <a:tailEnd/>
          </a:ln>
        </p:spPr>
        <p:txBody>
          <a:bodyPr>
            <a:spAutoFit/>
          </a:bodyPr>
          <a:lstStyle/>
          <a:p>
            <a:r>
              <a:rPr lang="en-US" sz="2800">
                <a:solidFill>
                  <a:schemeClr val="bg1"/>
                </a:solidFill>
              </a:rPr>
              <a:t>     </a:t>
            </a:r>
            <a:r>
              <a:rPr lang="en-US" sz="4000" b="1">
                <a:solidFill>
                  <a:srgbClr val="FFFF00"/>
                </a:solidFill>
              </a:rPr>
              <a:t> </a:t>
            </a:r>
            <a:r>
              <a:rPr lang="en-US" sz="3200">
                <a:solidFill>
                  <a:srgbClr val="FFFF00"/>
                </a:solidFill>
              </a:rPr>
              <a:t> </a:t>
            </a:r>
            <a:r>
              <a:rPr lang="en-US" sz="3200">
                <a:solidFill>
                  <a:schemeClr val="bg1"/>
                </a:solidFill>
              </a:rPr>
              <a:t> Preliminary Results </a:t>
            </a:r>
            <a:r>
              <a:rPr lang="en-US" sz="2800">
                <a:solidFill>
                  <a:schemeClr val="bg1"/>
                </a:solidFill>
              </a:rPr>
              <a:t>:</a:t>
            </a:r>
          </a:p>
          <a:p>
            <a:r>
              <a:rPr lang="en-US" sz="2800">
                <a:solidFill>
                  <a:schemeClr val="bg1"/>
                </a:solidFill>
              </a:rPr>
              <a:t>     </a:t>
            </a:r>
          </a:p>
          <a:p>
            <a:r>
              <a:rPr lang="en-US" sz="2800">
                <a:solidFill>
                  <a:schemeClr val="bg1"/>
                </a:solidFill>
              </a:rPr>
              <a:t> </a:t>
            </a:r>
            <a:endParaRPr lang="en-US" sz="2800">
              <a:solidFill>
                <a:srgbClr val="66FFFF"/>
              </a:solidFill>
            </a:endParaRPr>
          </a:p>
          <a:p>
            <a:endParaRPr lang="en-US" sz="2800">
              <a:solidFill>
                <a:schemeClr val="bg1"/>
              </a:solidFill>
            </a:endParaRPr>
          </a:p>
          <a:p>
            <a:endParaRPr lang="en-US" sz="2800">
              <a:solidFill>
                <a:schemeClr val="bg1"/>
              </a:solidFill>
            </a:endParaRPr>
          </a:p>
          <a:p>
            <a:r>
              <a:rPr lang="en-US" sz="2800">
                <a:solidFill>
                  <a:schemeClr val="bg1"/>
                </a:solidFill>
              </a:rPr>
              <a:t>    </a:t>
            </a:r>
          </a:p>
        </p:txBody>
      </p:sp>
      <p:graphicFrame>
        <p:nvGraphicFramePr>
          <p:cNvPr id="7" name="Table 6"/>
          <p:cNvGraphicFramePr>
            <a:graphicFrameLocks noGrp="1"/>
          </p:cNvGraphicFramePr>
          <p:nvPr/>
        </p:nvGraphicFramePr>
        <p:xfrm>
          <a:off x="1142976" y="1928802"/>
          <a:ext cx="7772400" cy="4741930"/>
        </p:xfrm>
        <a:graphic>
          <a:graphicData uri="http://schemas.openxmlformats.org/drawingml/2006/table">
            <a:tbl>
              <a:tblPr firstRow="1" bandRow="1">
                <a:tableStyleId>{5C22544A-7EE6-4342-B048-85BDC9FD1C3A}</a:tableStyleId>
              </a:tblPr>
              <a:tblGrid>
                <a:gridCol w="1943100"/>
                <a:gridCol w="1943100"/>
                <a:gridCol w="1943100"/>
                <a:gridCol w="1943100"/>
              </a:tblGrid>
              <a:tr h="914400">
                <a:tc>
                  <a:txBody>
                    <a:bodyPr/>
                    <a:lstStyle/>
                    <a:p>
                      <a:endParaRPr lang="en-US" dirty="0"/>
                    </a:p>
                  </a:txBody>
                  <a:tcPr/>
                </a:tc>
                <a:tc>
                  <a:txBody>
                    <a:bodyPr/>
                    <a:lstStyle/>
                    <a:p>
                      <a:pPr algn="ctr"/>
                      <a:r>
                        <a:rPr lang="en-US" dirty="0" smtClean="0">
                          <a:solidFill>
                            <a:schemeClr val="bg1"/>
                          </a:solidFill>
                        </a:rPr>
                        <a:t>UIE (</a:t>
                      </a:r>
                      <a:r>
                        <a:rPr lang="en-US" sz="2000" dirty="0" smtClean="0">
                          <a:solidFill>
                            <a:schemeClr val="bg1"/>
                          </a:solidFill>
                          <a:latin typeface="Times New Roman" pitchFamily="18" charset="0"/>
                          <a:cs typeface="Times New Roman" pitchFamily="18" charset="0"/>
                        </a:rPr>
                        <a:t>µg</a:t>
                      </a:r>
                      <a:r>
                        <a:rPr lang="en-US" sz="1800" dirty="0" smtClean="0">
                          <a:solidFill>
                            <a:schemeClr val="bg1"/>
                          </a:solidFill>
                          <a:latin typeface="Times New Roman" pitchFamily="18" charset="0"/>
                          <a:cs typeface="Times New Roman" pitchFamily="18" charset="0"/>
                        </a:rPr>
                        <a:t> </a:t>
                      </a:r>
                      <a:r>
                        <a:rPr lang="en-US" sz="1800" dirty="0" smtClean="0">
                          <a:solidFill>
                            <a:schemeClr val="bg1"/>
                          </a:solidFill>
                        </a:rPr>
                        <a:t>/L)</a:t>
                      </a:r>
                      <a:endParaRPr lang="fa-IR" sz="1800" dirty="0" smtClean="0">
                        <a:solidFill>
                          <a:schemeClr val="bg1"/>
                        </a:solidFill>
                      </a:endParaRPr>
                    </a:p>
                    <a:p>
                      <a:pPr algn="ctr" rtl="1"/>
                      <a:r>
                        <a:rPr lang="fa-IR" sz="1800" dirty="0" smtClean="0">
                          <a:solidFill>
                            <a:schemeClr val="bg1"/>
                          </a:solidFill>
                        </a:rPr>
                        <a:t>( میانه ید ادرار )</a:t>
                      </a:r>
                      <a:endParaRPr lang="en-US" dirty="0">
                        <a:solidFill>
                          <a:schemeClr val="bg1"/>
                        </a:solidFill>
                      </a:endParaRPr>
                    </a:p>
                  </a:txBody>
                  <a:tcPr/>
                </a:tc>
                <a:tc>
                  <a:txBody>
                    <a:bodyPr/>
                    <a:lstStyle/>
                    <a:p>
                      <a:pPr algn="ctr"/>
                      <a:r>
                        <a:rPr lang="en-US" dirty="0" smtClean="0">
                          <a:solidFill>
                            <a:schemeClr val="bg1"/>
                          </a:solidFill>
                        </a:rPr>
                        <a:t>T4 (</a:t>
                      </a:r>
                      <a:r>
                        <a:rPr lang="en-US" sz="1800" dirty="0" smtClean="0">
                          <a:solidFill>
                            <a:schemeClr val="bg1"/>
                          </a:solidFill>
                          <a:latin typeface="Times New Roman" pitchFamily="18" charset="0"/>
                          <a:cs typeface="Times New Roman" pitchFamily="18" charset="0"/>
                        </a:rPr>
                        <a:t>µg/dl)</a:t>
                      </a:r>
                      <a:endParaRPr lang="en-US" dirty="0">
                        <a:solidFill>
                          <a:schemeClr val="bg1"/>
                        </a:solidFill>
                      </a:endParaRPr>
                    </a:p>
                  </a:txBody>
                  <a:tcPr/>
                </a:tc>
                <a:tc>
                  <a:txBody>
                    <a:bodyPr/>
                    <a:lstStyle/>
                    <a:p>
                      <a:pPr algn="ctr"/>
                      <a:r>
                        <a:rPr lang="en-US" dirty="0" smtClean="0">
                          <a:solidFill>
                            <a:schemeClr val="bg1"/>
                          </a:solidFill>
                        </a:rPr>
                        <a:t>TSH </a:t>
                      </a:r>
                      <a:r>
                        <a:rPr lang="en-US" dirty="0" err="1" smtClean="0">
                          <a:solidFill>
                            <a:schemeClr val="bg1"/>
                          </a:solidFill>
                        </a:rPr>
                        <a:t>mIU</a:t>
                      </a:r>
                      <a:r>
                        <a:rPr lang="en-US" dirty="0" smtClean="0">
                          <a:solidFill>
                            <a:schemeClr val="bg1"/>
                          </a:solidFill>
                        </a:rPr>
                        <a:t>/L</a:t>
                      </a:r>
                      <a:endParaRPr lang="en-US" dirty="0">
                        <a:solidFill>
                          <a:schemeClr val="bg1"/>
                        </a:solidFill>
                      </a:endParaRPr>
                    </a:p>
                  </a:txBody>
                  <a:tcPr/>
                </a:tc>
              </a:tr>
              <a:tr h="921027">
                <a:tc>
                  <a:txBody>
                    <a:bodyPr/>
                    <a:lstStyle/>
                    <a:p>
                      <a:r>
                        <a:rPr lang="en-US" sz="4000" dirty="0" smtClean="0"/>
                        <a:t>Min.</a:t>
                      </a:r>
                      <a:endParaRPr lang="en-US" sz="4000" dirty="0"/>
                    </a:p>
                  </a:txBody>
                  <a:tcPr/>
                </a:tc>
                <a:tc>
                  <a:txBody>
                    <a:bodyPr/>
                    <a:lstStyle/>
                    <a:p>
                      <a:pPr algn="ctr"/>
                      <a:r>
                        <a:rPr lang="en-US" sz="4000" dirty="0" smtClean="0"/>
                        <a:t>20</a:t>
                      </a:r>
                      <a:endParaRPr lang="en-US" sz="4000" dirty="0"/>
                    </a:p>
                  </a:txBody>
                  <a:tcPr/>
                </a:tc>
                <a:tc>
                  <a:txBody>
                    <a:bodyPr/>
                    <a:lstStyle/>
                    <a:p>
                      <a:pPr algn="ctr"/>
                      <a:r>
                        <a:rPr lang="en-US" sz="4000" dirty="0" smtClean="0"/>
                        <a:t>4.92</a:t>
                      </a:r>
                      <a:endParaRPr lang="en-US" sz="4000" dirty="0"/>
                    </a:p>
                  </a:txBody>
                  <a:tcPr/>
                </a:tc>
                <a:tc>
                  <a:txBody>
                    <a:bodyPr/>
                    <a:lstStyle/>
                    <a:p>
                      <a:pPr algn="ctr"/>
                      <a:r>
                        <a:rPr lang="en-US" sz="4000" dirty="0" smtClean="0"/>
                        <a:t>0.01</a:t>
                      </a:r>
                      <a:endParaRPr lang="en-US" sz="4000" dirty="0"/>
                    </a:p>
                  </a:txBody>
                  <a:tcPr/>
                </a:tc>
              </a:tr>
              <a:tr h="921027">
                <a:tc>
                  <a:txBody>
                    <a:bodyPr/>
                    <a:lstStyle/>
                    <a:p>
                      <a:r>
                        <a:rPr lang="en-US" sz="4000" dirty="0" smtClean="0"/>
                        <a:t>Max.</a:t>
                      </a:r>
                      <a:endParaRPr lang="en-US" sz="4000" dirty="0"/>
                    </a:p>
                  </a:txBody>
                  <a:tcPr/>
                </a:tc>
                <a:tc>
                  <a:txBody>
                    <a:bodyPr/>
                    <a:lstStyle/>
                    <a:p>
                      <a:pPr algn="ctr"/>
                      <a:r>
                        <a:rPr lang="en-US" sz="4000" dirty="0" smtClean="0"/>
                        <a:t>400</a:t>
                      </a:r>
                      <a:endParaRPr lang="en-US" sz="4000" dirty="0"/>
                    </a:p>
                  </a:txBody>
                  <a:tcPr/>
                </a:tc>
                <a:tc>
                  <a:txBody>
                    <a:bodyPr/>
                    <a:lstStyle/>
                    <a:p>
                      <a:pPr algn="ctr"/>
                      <a:r>
                        <a:rPr lang="en-US" sz="4000" dirty="0" smtClean="0"/>
                        <a:t>23.92</a:t>
                      </a:r>
                      <a:endParaRPr lang="en-US" sz="4000" dirty="0"/>
                    </a:p>
                  </a:txBody>
                  <a:tcPr/>
                </a:tc>
                <a:tc>
                  <a:txBody>
                    <a:bodyPr/>
                    <a:lstStyle/>
                    <a:p>
                      <a:pPr algn="ctr"/>
                      <a:r>
                        <a:rPr lang="en-US" sz="4000" dirty="0" smtClean="0"/>
                        <a:t>14.05</a:t>
                      </a:r>
                      <a:endParaRPr lang="en-US" sz="4000" dirty="0"/>
                    </a:p>
                  </a:txBody>
                  <a:tcPr/>
                </a:tc>
              </a:tr>
              <a:tr h="945465">
                <a:tc>
                  <a:txBody>
                    <a:bodyPr/>
                    <a:lstStyle/>
                    <a:p>
                      <a:r>
                        <a:rPr lang="en-US" sz="4000" dirty="0" smtClean="0"/>
                        <a:t>Mean </a:t>
                      </a:r>
                      <a:endParaRPr lang="en-US" sz="4000" dirty="0"/>
                    </a:p>
                  </a:txBody>
                  <a:tcPr/>
                </a:tc>
                <a:tc>
                  <a:txBody>
                    <a:bodyPr/>
                    <a:lstStyle/>
                    <a:p>
                      <a:pPr algn="ctr"/>
                      <a:r>
                        <a:rPr lang="en-US" sz="4000" dirty="0" smtClean="0"/>
                        <a:t>114</a:t>
                      </a:r>
                      <a:endParaRPr lang="en-US" sz="4000" dirty="0"/>
                    </a:p>
                  </a:txBody>
                  <a:tcPr/>
                </a:tc>
                <a:tc>
                  <a:txBody>
                    <a:bodyPr/>
                    <a:lstStyle/>
                    <a:p>
                      <a:pPr algn="ctr"/>
                      <a:r>
                        <a:rPr lang="en-US" sz="5400" b="1" dirty="0" smtClean="0">
                          <a:solidFill>
                            <a:srgbClr val="FF0000"/>
                          </a:solidFill>
                        </a:rPr>
                        <a:t>11.19</a:t>
                      </a:r>
                      <a:endParaRPr lang="en-US" sz="5400" b="1" dirty="0">
                        <a:solidFill>
                          <a:srgbClr val="FF0000"/>
                        </a:solidFill>
                      </a:endParaRPr>
                    </a:p>
                  </a:txBody>
                  <a:tcPr/>
                </a:tc>
                <a:tc>
                  <a:txBody>
                    <a:bodyPr/>
                    <a:lstStyle/>
                    <a:p>
                      <a:pPr algn="ctr"/>
                      <a:r>
                        <a:rPr lang="en-US" sz="5400" b="1" dirty="0" smtClean="0">
                          <a:solidFill>
                            <a:srgbClr val="FF0000"/>
                          </a:solidFill>
                        </a:rPr>
                        <a:t>2.20</a:t>
                      </a:r>
                      <a:endParaRPr lang="en-US" sz="5400" b="1" dirty="0">
                        <a:solidFill>
                          <a:srgbClr val="FF0000"/>
                        </a:solidFill>
                      </a:endParaRPr>
                    </a:p>
                  </a:txBody>
                  <a:tcPr/>
                </a:tc>
              </a:tr>
              <a:tr h="1040011">
                <a:tc>
                  <a:txBody>
                    <a:bodyPr/>
                    <a:lstStyle/>
                    <a:p>
                      <a:r>
                        <a:rPr lang="en-US" sz="4000" dirty="0" smtClean="0"/>
                        <a:t>Median </a:t>
                      </a:r>
                      <a:endParaRPr lang="en-US" sz="4000" dirty="0"/>
                    </a:p>
                  </a:txBody>
                  <a:tcPr/>
                </a:tc>
                <a:tc>
                  <a:txBody>
                    <a:bodyPr/>
                    <a:lstStyle/>
                    <a:p>
                      <a:pPr algn="ctr"/>
                      <a:r>
                        <a:rPr lang="en-US" sz="6000" b="1" dirty="0" smtClean="0">
                          <a:solidFill>
                            <a:srgbClr val="FF0000"/>
                          </a:solidFill>
                        </a:rPr>
                        <a:t>87.3</a:t>
                      </a:r>
                      <a:endParaRPr lang="en-US" sz="6000" b="1" dirty="0">
                        <a:solidFill>
                          <a:srgbClr val="FF0000"/>
                        </a:solidFill>
                      </a:endParaRPr>
                    </a:p>
                  </a:txBody>
                  <a:tcPr/>
                </a:tc>
                <a:tc>
                  <a:txBody>
                    <a:bodyPr/>
                    <a:lstStyle/>
                    <a:p>
                      <a:pPr algn="ctr"/>
                      <a:r>
                        <a:rPr lang="en-US" sz="4000" dirty="0" smtClean="0"/>
                        <a:t>10.88</a:t>
                      </a:r>
                      <a:endParaRPr lang="en-US" sz="4000" dirty="0"/>
                    </a:p>
                  </a:txBody>
                  <a:tcPr/>
                </a:tc>
                <a:tc>
                  <a:txBody>
                    <a:bodyPr/>
                    <a:lstStyle/>
                    <a:p>
                      <a:pPr algn="ctr"/>
                      <a:r>
                        <a:rPr lang="en-US" sz="4000" dirty="0" smtClean="0"/>
                        <a:t>1.95</a:t>
                      </a:r>
                      <a:endParaRPr lang="en-US" sz="4000" dirty="0"/>
                    </a:p>
                  </a:txBody>
                  <a:tcPr/>
                </a:tc>
              </a:tr>
            </a:tbl>
          </a:graphicData>
        </a:graphic>
      </p:graphicFrame>
      <p:sp>
        <p:nvSpPr>
          <p:cNvPr id="10" name="TextBox 9"/>
          <p:cNvSpPr txBox="1"/>
          <p:nvPr/>
        </p:nvSpPr>
        <p:spPr>
          <a:xfrm>
            <a:off x="5929322" y="357166"/>
            <a:ext cx="3430747" cy="1200329"/>
          </a:xfrm>
          <a:prstGeom prst="rect">
            <a:avLst/>
          </a:prstGeom>
          <a:noFill/>
        </p:spPr>
        <p:txBody>
          <a:bodyPr wrap="none" rtlCol="0">
            <a:spAutoFit/>
          </a:bodyPr>
          <a:lstStyle/>
          <a:p>
            <a:r>
              <a:rPr lang="fa-IR" sz="7200" dirty="0" smtClean="0">
                <a:cs typeface="Compset Mazar" pitchFamily="2" charset="-78"/>
              </a:rPr>
              <a:t>نتايج کلی</a:t>
            </a:r>
            <a:r>
              <a:rPr lang="en-US" sz="7200" dirty="0" smtClean="0">
                <a:cs typeface="Compset Mazar" pitchFamily="2" charset="-78"/>
              </a:rPr>
              <a:t> </a:t>
            </a:r>
            <a:r>
              <a:rPr lang="fa-IR" sz="7200" dirty="0" smtClean="0">
                <a:cs typeface="Compset Mazar" pitchFamily="2" charset="-78"/>
              </a:rPr>
              <a:t> </a:t>
            </a:r>
            <a:r>
              <a:rPr lang="fa-IR" dirty="0" smtClean="0"/>
              <a:t> </a:t>
            </a:r>
            <a:endParaRPr lang="en-US" dirty="0"/>
          </a:p>
        </p:txBody>
      </p:sp>
      <p:sp>
        <p:nvSpPr>
          <p:cNvPr id="5" name="Rectangle 4"/>
          <p:cNvSpPr/>
          <p:nvPr/>
        </p:nvSpPr>
        <p:spPr>
          <a:xfrm>
            <a:off x="1000100" y="857232"/>
            <a:ext cx="4857784" cy="707886"/>
          </a:xfrm>
          <a:prstGeom prst="rect">
            <a:avLst/>
          </a:prstGeom>
        </p:spPr>
        <p:txBody>
          <a:bodyPr wrap="square">
            <a:spAutoFit/>
          </a:bodyPr>
          <a:lstStyle/>
          <a:p>
            <a:pPr lvl="0" algn="justLow" fontAlgn="base">
              <a:spcBef>
                <a:spcPct val="0"/>
              </a:spcBef>
              <a:spcAft>
                <a:spcPct val="0"/>
              </a:spcAft>
            </a:pPr>
            <a:r>
              <a:rPr lang="en-US" sz="2000" dirty="0" smtClean="0">
                <a:latin typeface="Times New Roman" pitchFamily="18" charset="0"/>
                <a:ea typeface="Calibri" pitchFamily="34" charset="0"/>
                <a:cs typeface="Times New Roman" pitchFamily="18" charset="0"/>
              </a:rPr>
              <a:t>Mean ±SD age of the cohort : 27 ± 7.2 years. </a:t>
            </a:r>
          </a:p>
          <a:p>
            <a:pPr lvl="0" algn="justLow" fontAlgn="base">
              <a:spcBef>
                <a:spcPct val="0"/>
              </a:spcBef>
              <a:spcAft>
                <a:spcPct val="0"/>
              </a:spcAft>
            </a:pPr>
            <a:r>
              <a:rPr lang="en-US" sz="2000" dirty="0" smtClean="0">
                <a:latin typeface="Times New Roman" pitchFamily="18" charset="0"/>
                <a:ea typeface="Calibri" pitchFamily="34" charset="0"/>
                <a:cs typeface="Times New Roman" pitchFamily="18" charset="0"/>
              </a:rPr>
              <a:t>Mean ±SD gestational age:20.7 ± 10.0 weeks.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ran-map.jpg"/>
          <p:cNvPicPr>
            <a:picLocks noGrp="1" noChangeAspect="1"/>
          </p:cNvPicPr>
          <p:nvPr>
            <p:ph idx="1"/>
          </p:nvPr>
        </p:nvPicPr>
        <p:blipFill>
          <a:blip r:embed="rId2"/>
          <a:stretch>
            <a:fillRect/>
          </a:stretch>
        </p:blipFill>
        <p:spPr>
          <a:xfrm>
            <a:off x="0" y="-8127"/>
            <a:ext cx="8929718" cy="686612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8" name="Oval 17"/>
          <p:cNvSpPr/>
          <p:nvPr/>
        </p:nvSpPr>
        <p:spPr>
          <a:xfrm>
            <a:off x="2209800" y="198120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ocess 21"/>
          <p:cNvSpPr/>
          <p:nvPr/>
        </p:nvSpPr>
        <p:spPr>
          <a:xfrm>
            <a:off x="6324600" y="348868"/>
            <a:ext cx="2209800" cy="3048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itchFamily="2" charset="-78"/>
              </a:rPr>
              <a:t>میانه ید ادرار کمتر از 100</a:t>
            </a:r>
            <a:endParaRPr lang="en-US" dirty="0">
              <a:solidFill>
                <a:schemeClr val="tx1"/>
              </a:solidFill>
              <a:cs typeface="B Nazanin" pitchFamily="2" charset="-78"/>
            </a:endParaRPr>
          </a:p>
        </p:txBody>
      </p:sp>
      <p:sp>
        <p:nvSpPr>
          <p:cNvPr id="23" name="Flowchart: Process 22"/>
          <p:cNvSpPr/>
          <p:nvPr/>
        </p:nvSpPr>
        <p:spPr>
          <a:xfrm>
            <a:off x="6096000" y="706915"/>
            <a:ext cx="2438400" cy="3048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itchFamily="2" charset="-78"/>
              </a:rPr>
              <a:t>میانه ید ادرار بین 100 و 150</a:t>
            </a:r>
            <a:endParaRPr lang="en-US" dirty="0">
              <a:solidFill>
                <a:schemeClr val="tx1"/>
              </a:solidFill>
              <a:cs typeface="B Nazanin" pitchFamily="2" charset="-78"/>
            </a:endParaRPr>
          </a:p>
        </p:txBody>
      </p:sp>
      <p:sp>
        <p:nvSpPr>
          <p:cNvPr id="24" name="Oval 23"/>
          <p:cNvSpPr/>
          <p:nvPr/>
        </p:nvSpPr>
        <p:spPr>
          <a:xfrm>
            <a:off x="5105400" y="571500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38400" y="274320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534400" y="76200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29000" y="2209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038600" y="16764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5400" y="12192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1524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86200" y="3048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752600" y="40386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534400" y="381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620000" y="5715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22860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46482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fa-IR" sz="6000" b="1" dirty="0" smtClean="0">
                <a:cs typeface="B Nazanin" pitchFamily="2" charset="-78"/>
              </a:rPr>
              <a:t>نتیجه گیری </a:t>
            </a:r>
            <a:endParaRPr lang="en-US" sz="6000" b="1" dirty="0">
              <a:cs typeface="B Nazanin" pitchFamily="2" charset="-78"/>
            </a:endParaRPr>
          </a:p>
        </p:txBody>
      </p:sp>
      <p:sp>
        <p:nvSpPr>
          <p:cNvPr id="3" name="Content Placeholder 2"/>
          <p:cNvSpPr>
            <a:spLocks noGrp="1"/>
          </p:cNvSpPr>
          <p:nvPr>
            <p:ph idx="1"/>
          </p:nvPr>
        </p:nvSpPr>
        <p:spPr>
          <a:xfrm>
            <a:off x="1214414" y="1628796"/>
            <a:ext cx="7498080" cy="4800600"/>
          </a:xfrm>
        </p:spPr>
        <p:txBody>
          <a:bodyPr>
            <a:normAutofit lnSpcReduction="10000"/>
          </a:bodyPr>
          <a:lstStyle/>
          <a:p>
            <a:pPr algn="ctr"/>
            <a:r>
              <a:rPr lang="fa-IR" sz="5400" dirty="0" smtClean="0">
                <a:cs typeface="B Nazanin" pitchFamily="2" charset="-78"/>
              </a:rPr>
              <a:t>نتایج این مطالعه نشان داد که علیرغم دریافت ید کافی جامعه ایرانی جمعیت قابل توجه ای از زنان باردار ایرانی دچار کمبود متوسط ید بوده که نیاز به مکمل ید رسانی در این زمان دارند</a:t>
            </a:r>
            <a:r>
              <a:rPr lang="fa-IR"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US" sz="5400" b="1" dirty="0" smtClean="0">
                <a:solidFill>
                  <a:schemeClr val="accent2"/>
                </a:solidFill>
              </a:rPr>
              <a:t>Conclusion </a:t>
            </a:r>
            <a:endParaRPr lang="en-US" sz="5400" b="1" dirty="0">
              <a:solidFill>
                <a:schemeClr val="accent2"/>
              </a:solidFill>
            </a:endParaRPr>
          </a:p>
        </p:txBody>
      </p:sp>
      <p:sp>
        <p:nvSpPr>
          <p:cNvPr id="3" name="Content Placeholder 2"/>
          <p:cNvSpPr>
            <a:spLocks noGrp="1"/>
          </p:cNvSpPr>
          <p:nvPr>
            <p:ph idx="1"/>
          </p:nvPr>
        </p:nvSpPr>
        <p:spPr/>
        <p:txBody>
          <a:bodyPr/>
          <a:lstStyle/>
          <a:p>
            <a:r>
              <a:rPr lang="en-US" dirty="0" smtClean="0"/>
              <a:t>Pregnant women living in mild-moderate iodine deficient areas are at particularly high risk of being iodine deficient.</a:t>
            </a:r>
          </a:p>
          <a:p>
            <a:pPr>
              <a:buNone/>
            </a:pPr>
            <a:endParaRPr lang="en-US" dirty="0"/>
          </a:p>
          <a:p>
            <a:pPr>
              <a:buNone/>
            </a:pPr>
            <a:r>
              <a:rPr lang="en-US" dirty="0" smtClean="0"/>
              <a:t>                       </a:t>
            </a:r>
            <a:r>
              <a:rPr lang="en-US" sz="4400" b="1" dirty="0" smtClean="0">
                <a:solidFill>
                  <a:srgbClr val="FF0000"/>
                </a:solidFill>
              </a:rPr>
              <a:t>Clinical question </a:t>
            </a:r>
          </a:p>
          <a:p>
            <a:pPr>
              <a:buNone/>
            </a:pPr>
            <a:r>
              <a:rPr lang="en-US" dirty="0" smtClean="0"/>
              <a:t>        </a:t>
            </a:r>
            <a:r>
              <a:rPr lang="en-US" dirty="0" smtClean="0">
                <a:solidFill>
                  <a:schemeClr val="tx2">
                    <a:lumMod val="60000"/>
                    <a:lumOff val="40000"/>
                  </a:schemeClr>
                </a:solidFill>
              </a:rPr>
              <a:t>Iodine supplementation in pregnancy-</a:t>
            </a:r>
          </a:p>
          <a:p>
            <a:pPr>
              <a:buNone/>
            </a:pPr>
            <a:r>
              <a:rPr lang="en-US" dirty="0" smtClean="0">
                <a:solidFill>
                  <a:schemeClr val="tx2">
                    <a:lumMod val="60000"/>
                    <a:lumOff val="40000"/>
                  </a:schemeClr>
                </a:solidFill>
              </a:rPr>
              <a:t>                                is it time</a:t>
            </a:r>
            <a:r>
              <a:rPr lang="en-US" sz="4400" b="1" dirty="0" smtClean="0">
                <a:solidFill>
                  <a:schemeClr val="tx2">
                    <a:lumMod val="60000"/>
                    <a:lumOff val="40000"/>
                  </a:schemeClr>
                </a:solidFill>
              </a:rPr>
              <a:t>?</a:t>
            </a:r>
            <a:endParaRPr lang="en-US"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2"/>
            </a:solidFill>
          </a:ln>
        </p:spPr>
        <p:txBody>
          <a:bodyPr/>
          <a:lstStyle/>
          <a:p>
            <a:r>
              <a:rPr lang="en-US" dirty="0" smtClean="0"/>
              <a:t>How big is the problem?</a:t>
            </a:r>
            <a:endParaRPr lang="en-US" dirty="0"/>
          </a:p>
        </p:txBody>
      </p:sp>
      <p:sp>
        <p:nvSpPr>
          <p:cNvPr id="3" name="Content Placeholder 2"/>
          <p:cNvSpPr>
            <a:spLocks noGrp="1"/>
          </p:cNvSpPr>
          <p:nvPr>
            <p:ph idx="1"/>
          </p:nvPr>
        </p:nvSpPr>
        <p:spPr/>
        <p:txBody>
          <a:bodyPr/>
          <a:lstStyle/>
          <a:p>
            <a:r>
              <a:rPr lang="en-US" dirty="0" smtClean="0"/>
              <a:t>32 countries ( 1/3 of the global population) still have inadequate iodine intake. </a:t>
            </a:r>
          </a:p>
          <a:p>
            <a:r>
              <a:rPr lang="en-US" sz="3600" b="1" dirty="0" smtClean="0">
                <a:solidFill>
                  <a:srgbClr val="FF0000"/>
                </a:solidFill>
              </a:rPr>
              <a:t>In Europe</a:t>
            </a:r>
            <a:r>
              <a:rPr lang="en-US" dirty="0" smtClean="0"/>
              <a:t>: </a:t>
            </a:r>
          </a:p>
          <a:p>
            <a:pPr>
              <a:buNone/>
            </a:pPr>
            <a:r>
              <a:rPr lang="en-US" dirty="0" smtClean="0"/>
              <a:t>       </a:t>
            </a:r>
            <a:r>
              <a:rPr lang="en-US" dirty="0" smtClean="0">
                <a:solidFill>
                  <a:schemeClr val="accent2">
                    <a:lumMod val="75000"/>
                  </a:schemeClr>
                </a:solidFill>
                <a:latin typeface="Times New Roman"/>
                <a:cs typeface="Times New Roman"/>
              </a:rPr>
              <a:t>►</a:t>
            </a:r>
            <a:r>
              <a:rPr lang="en-US" dirty="0" smtClean="0"/>
              <a:t>21 countries are iodine deficient in</a:t>
            </a:r>
          </a:p>
          <a:p>
            <a:pPr>
              <a:buNone/>
            </a:pPr>
            <a:r>
              <a:rPr lang="en-US" dirty="0"/>
              <a:t> </a:t>
            </a:r>
            <a:r>
              <a:rPr lang="en-US" dirty="0" smtClean="0"/>
              <a:t>            pregnancy</a:t>
            </a:r>
          </a:p>
          <a:p>
            <a:pPr>
              <a:buNone/>
            </a:pPr>
            <a:r>
              <a:rPr lang="en-US" dirty="0" smtClean="0"/>
              <a:t>       </a:t>
            </a:r>
            <a:r>
              <a:rPr lang="en-US" dirty="0" smtClean="0">
                <a:solidFill>
                  <a:schemeClr val="accent2">
                    <a:lumMod val="75000"/>
                  </a:schemeClr>
                </a:solidFill>
                <a:latin typeface="Times New Roman"/>
                <a:cs typeface="Times New Roman"/>
              </a:rPr>
              <a:t>►</a:t>
            </a:r>
            <a:r>
              <a:rPr lang="en-US" dirty="0" smtClean="0"/>
              <a:t>10 countries are iodine sufficient</a:t>
            </a:r>
          </a:p>
          <a:p>
            <a:pPr>
              <a:buNone/>
            </a:pPr>
            <a:r>
              <a:rPr lang="en-US" dirty="0" smtClean="0"/>
              <a:t>       </a:t>
            </a:r>
            <a:r>
              <a:rPr lang="en-US" dirty="0" smtClean="0">
                <a:solidFill>
                  <a:schemeClr val="accent2">
                    <a:lumMod val="75000"/>
                  </a:schemeClr>
                </a:solidFill>
                <a:latin typeface="Times New Roman"/>
                <a:cs typeface="Times New Roman"/>
              </a:rPr>
              <a:t>►</a:t>
            </a:r>
            <a:r>
              <a:rPr lang="en-US" dirty="0" smtClean="0"/>
              <a:t>In 23 countries no data are available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ln>
            <a:solidFill>
              <a:schemeClr val="tx2"/>
            </a:solidFill>
          </a:ln>
        </p:spPr>
        <p:txBody>
          <a:bodyPr>
            <a:noAutofit/>
          </a:bodyPr>
          <a:lstStyle/>
          <a:p>
            <a:r>
              <a:rPr lang="en-US" sz="2800" dirty="0" smtClean="0">
                <a:solidFill>
                  <a:schemeClr val="accent2"/>
                </a:solidFill>
              </a:rPr>
              <a:t>What is the evidence for benefit from iodine supplementation in pregnancy in mild-moderate iodine deficiency?</a:t>
            </a:r>
            <a:endParaRPr lang="en-US" sz="2800" dirty="0">
              <a:solidFill>
                <a:schemeClr val="accent2"/>
              </a:solidFill>
            </a:endParaRPr>
          </a:p>
        </p:txBody>
      </p:sp>
      <p:sp>
        <p:nvSpPr>
          <p:cNvPr id="3" name="Content Placeholder 2"/>
          <p:cNvSpPr>
            <a:spLocks noGrp="1"/>
          </p:cNvSpPr>
          <p:nvPr>
            <p:ph idx="1"/>
          </p:nvPr>
        </p:nvSpPr>
        <p:spPr/>
        <p:txBody>
          <a:bodyPr/>
          <a:lstStyle/>
          <a:p>
            <a:r>
              <a:rPr lang="en-US" dirty="0" smtClean="0"/>
              <a:t>Avon Longitudinal Study of Parents and Children ( ALSPAC) study in UK</a:t>
            </a:r>
          </a:p>
          <a:p>
            <a:r>
              <a:rPr lang="en-US" dirty="0" smtClean="0"/>
              <a:t>1040 mother-child pairs</a:t>
            </a:r>
          </a:p>
          <a:p>
            <a:r>
              <a:rPr lang="en-US" dirty="0" smtClean="0"/>
              <a:t>mild-to-moderate iodine deficiency</a:t>
            </a:r>
          </a:p>
          <a:p>
            <a:pPr>
              <a:buNone/>
            </a:pPr>
            <a:r>
              <a:rPr lang="en-US" dirty="0"/>
              <a:t> </a:t>
            </a:r>
            <a:r>
              <a:rPr lang="en-US" dirty="0" smtClean="0"/>
              <a:t>   </a:t>
            </a:r>
            <a:r>
              <a:rPr lang="en-US" sz="2800" dirty="0" smtClean="0"/>
              <a:t>(UIC &lt; 150 </a:t>
            </a:r>
            <a:r>
              <a:rPr lang="en-US" sz="2800" dirty="0" smtClean="0">
                <a:latin typeface="Times New Roman"/>
                <a:cs typeface="Times New Roman"/>
              </a:rPr>
              <a:t>µ</a:t>
            </a:r>
            <a:r>
              <a:rPr lang="en-US" sz="2800" dirty="0" smtClean="0"/>
              <a:t>g/l ) </a:t>
            </a:r>
            <a:r>
              <a:rPr lang="en-US" dirty="0" smtClean="0"/>
              <a:t>in the first trimester of pregnancy : odds of offspring IQ being in the lowest quartile</a:t>
            </a:r>
          </a:p>
          <a:p>
            <a:pPr>
              <a:buNone/>
            </a:pPr>
            <a:r>
              <a:rPr lang="en-US" dirty="0"/>
              <a:t> </a:t>
            </a:r>
            <a:r>
              <a:rPr lang="en-US" dirty="0" smtClean="0"/>
              <a:t>        </a:t>
            </a:r>
            <a:r>
              <a:rPr lang="en-US" dirty="0" smtClean="0">
                <a:solidFill>
                  <a:srgbClr val="FF0000"/>
                </a:solidFill>
              </a:rPr>
              <a:t>OR = 1.43; 95%CI 1.04-1.98; P=0.03</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Hynes et al. from Australia</a:t>
            </a:r>
          </a:p>
          <a:p>
            <a:pPr>
              <a:buNone/>
            </a:pPr>
            <a:r>
              <a:rPr lang="en-US" dirty="0" smtClean="0"/>
              <a:t>    Mild iodine deficiency during pregnancy is associated with reduced educational outcomes in the offspring: 9-year follow-up of the gestational iodine cohort. </a:t>
            </a:r>
            <a:r>
              <a:rPr lang="en-US" sz="2400" dirty="0" smtClean="0">
                <a:solidFill>
                  <a:schemeClr val="tx2">
                    <a:lumMod val="60000"/>
                    <a:lumOff val="40000"/>
                  </a:schemeClr>
                </a:solidFill>
              </a:rPr>
              <a:t>JCEM 2013</a:t>
            </a:r>
          </a:p>
          <a:p>
            <a:pPr>
              <a:buNone/>
            </a:pP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4800" dirty="0" smtClean="0"/>
              <a:t>These studies imply there are potentially substantial benefits from correcting/ preventing even mild iodine deficiency in pregnancy.</a:t>
            </a:r>
            <a:endParaRPr lang="en-US" sz="4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FF0000"/>
                </a:solidFill>
              </a:rPr>
              <a:t>Taylor et al.</a:t>
            </a:r>
          </a:p>
          <a:p>
            <a:pPr>
              <a:buNone/>
            </a:pPr>
            <a:r>
              <a:rPr lang="en-US" dirty="0" smtClean="0"/>
              <a:t>    Impact of iodine supplementation in mild-to-moderate iodine deficiency: systematic review and meta-analysis.  </a:t>
            </a:r>
            <a:r>
              <a:rPr lang="en-US" sz="2400" dirty="0" err="1" smtClean="0">
                <a:solidFill>
                  <a:schemeClr val="tx2">
                    <a:lumMod val="60000"/>
                    <a:lumOff val="40000"/>
                  </a:schemeClr>
                </a:solidFill>
              </a:rPr>
              <a:t>Eur</a:t>
            </a:r>
            <a:r>
              <a:rPr lang="en-US" sz="2400" dirty="0" smtClean="0">
                <a:solidFill>
                  <a:schemeClr val="tx2">
                    <a:lumMod val="60000"/>
                    <a:lumOff val="40000"/>
                  </a:schemeClr>
                </a:solidFill>
              </a:rPr>
              <a:t> J Endo. 2014</a:t>
            </a:r>
          </a:p>
          <a:p>
            <a:endParaRPr lang="en-US" sz="2400" dirty="0">
              <a:solidFill>
                <a:schemeClr val="tx2">
                  <a:lumMod val="60000"/>
                  <a:lumOff val="40000"/>
                </a:schemeClr>
              </a:solidFill>
            </a:endParaRPr>
          </a:p>
          <a:p>
            <a:pPr algn="ctr">
              <a:buNone/>
            </a:pPr>
            <a:r>
              <a:rPr lang="en-US" sz="2400" dirty="0" smtClean="0">
                <a:solidFill>
                  <a:schemeClr val="tx2">
                    <a:lumMod val="60000"/>
                    <a:lumOff val="40000"/>
                  </a:schemeClr>
                </a:solidFill>
              </a:rPr>
              <a:t>    </a:t>
            </a:r>
            <a:r>
              <a:rPr lang="en-US" sz="3600" dirty="0" smtClean="0">
                <a:solidFill>
                  <a:srgbClr val="C00000"/>
                </a:solidFill>
              </a:rPr>
              <a:t>Correction of maternal mild-moderate iodine deficiency is likely to improve neurological development of offspring</a:t>
            </a:r>
            <a:r>
              <a:rPr lang="en-US" sz="2400" dirty="0" smtClean="0">
                <a:solidFill>
                  <a:schemeClr val="tx2">
                    <a:lumMod val="60000"/>
                    <a:lumOff val="40000"/>
                  </a:schemeClr>
                </a:solidFill>
              </a:rPr>
              <a:t>.</a:t>
            </a: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845820"/>
          <a:ext cx="8686800" cy="5783580"/>
        </p:xfrm>
        <a:graphic>
          <a:graphicData uri="http://schemas.openxmlformats.org/drawingml/2006/table">
            <a:tbl>
              <a:tblPr firstRow="1" bandRow="1">
                <a:tableStyleId>{5C22544A-7EE6-4342-B048-85BDC9FD1C3A}</a:tableStyleId>
              </a:tblPr>
              <a:tblGrid>
                <a:gridCol w="4343400"/>
                <a:gridCol w="4343400"/>
              </a:tblGrid>
              <a:tr h="762000">
                <a:tc>
                  <a:txBody>
                    <a:bodyPr/>
                    <a:lstStyle/>
                    <a:p>
                      <a:pPr algn="ctr"/>
                      <a:r>
                        <a:rPr lang="en-US" sz="2800" dirty="0" smtClean="0"/>
                        <a:t>Guideline </a:t>
                      </a:r>
                      <a:endParaRPr lang="en-US" sz="2800" dirty="0"/>
                    </a:p>
                  </a:txBody>
                  <a:tcPr/>
                </a:tc>
                <a:tc>
                  <a:txBody>
                    <a:bodyPr/>
                    <a:lstStyle/>
                    <a:p>
                      <a:pPr algn="ctr"/>
                      <a:r>
                        <a:rPr lang="en-US" sz="2800" dirty="0" smtClean="0"/>
                        <a:t>Guidance </a:t>
                      </a:r>
                      <a:endParaRPr lang="en-US" sz="2800" dirty="0"/>
                    </a:p>
                  </a:txBody>
                  <a:tcPr/>
                </a:tc>
              </a:tr>
              <a:tr h="1428750">
                <a:tc>
                  <a:txBody>
                    <a:bodyPr/>
                    <a:lstStyle/>
                    <a:p>
                      <a:r>
                        <a:rPr lang="en-US" sz="2400" dirty="0" smtClean="0"/>
                        <a:t>ATA </a:t>
                      </a:r>
                    </a:p>
                    <a:p>
                      <a:r>
                        <a:rPr lang="en-US" sz="2400" dirty="0" smtClean="0"/>
                        <a:t>Australian Department of Health </a:t>
                      </a:r>
                    </a:p>
                    <a:p>
                      <a:r>
                        <a:rPr lang="en-US" sz="2400" dirty="0" smtClean="0"/>
                        <a:t>ETA </a:t>
                      </a:r>
                    </a:p>
                    <a:p>
                      <a:r>
                        <a:rPr lang="en-US" sz="2400" dirty="0" smtClean="0"/>
                        <a:t>US Teratology Society</a:t>
                      </a:r>
                      <a:r>
                        <a:rPr lang="en-US" sz="2400" baseline="0" dirty="0" smtClean="0"/>
                        <a:t> </a:t>
                      </a:r>
                    </a:p>
                    <a:p>
                      <a:r>
                        <a:rPr lang="en-US" sz="2400" baseline="0" dirty="0" smtClean="0"/>
                        <a:t>Endocrine Society </a:t>
                      </a:r>
                      <a:endParaRPr lang="en-US" sz="2400" dirty="0"/>
                    </a:p>
                  </a:txBody>
                  <a:tcPr/>
                </a:tc>
                <a:tc>
                  <a:txBody>
                    <a:bodyPr/>
                    <a:lstStyle/>
                    <a:p>
                      <a:r>
                        <a:rPr lang="en-US" dirty="0" smtClean="0"/>
                        <a:t>All women who are planning to be pregnant or are pregnant or breastfeeding should supplement their diet with a daily oral supplement of </a:t>
                      </a:r>
                      <a:r>
                        <a:rPr lang="en-US" sz="2800" dirty="0" smtClean="0">
                          <a:solidFill>
                            <a:srgbClr val="C00000"/>
                          </a:solidFill>
                        </a:rPr>
                        <a:t>150 </a:t>
                      </a:r>
                      <a:r>
                        <a:rPr lang="en-US" sz="2800" dirty="0" smtClean="0">
                          <a:solidFill>
                            <a:srgbClr val="C00000"/>
                          </a:solidFill>
                          <a:latin typeface="Times New Roman"/>
                          <a:cs typeface="Times New Roman"/>
                        </a:rPr>
                        <a:t>µ</a:t>
                      </a:r>
                      <a:r>
                        <a:rPr lang="en-US" sz="2800" dirty="0" smtClean="0">
                          <a:solidFill>
                            <a:srgbClr val="C00000"/>
                          </a:solidFill>
                        </a:rPr>
                        <a:t>g </a:t>
                      </a:r>
                      <a:r>
                        <a:rPr lang="en-US" dirty="0" smtClean="0"/>
                        <a:t>of iodine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   (Endocrine Society : 150 - 200</a:t>
                      </a:r>
                      <a:r>
                        <a:rPr lang="en-US" sz="1800" dirty="0" smtClean="0">
                          <a:solidFill>
                            <a:srgbClr val="C00000"/>
                          </a:solidFill>
                          <a:latin typeface="Times New Roman"/>
                          <a:cs typeface="Times New Roman"/>
                        </a:rPr>
                        <a:t>µ</a:t>
                      </a:r>
                      <a:r>
                        <a:rPr lang="en-US" sz="1800" dirty="0" smtClean="0">
                          <a:solidFill>
                            <a:srgbClr val="C00000"/>
                          </a:solidFill>
                        </a:rPr>
                        <a:t>g )</a:t>
                      </a:r>
                      <a:endParaRPr lang="en-US" sz="1800" dirty="0" smtClean="0"/>
                    </a:p>
                    <a:p>
                      <a:endParaRPr lang="en-US" dirty="0"/>
                    </a:p>
                  </a:txBody>
                  <a:tcPr/>
                </a:tc>
              </a:tr>
              <a:tr h="1428750">
                <a:tc>
                  <a:txBody>
                    <a:bodyPr/>
                    <a:lstStyle/>
                    <a:p>
                      <a:r>
                        <a:rPr lang="en-US" sz="2400" dirty="0" smtClean="0"/>
                        <a:t>American Academy of Pediatrics</a:t>
                      </a:r>
                    </a:p>
                    <a:p>
                      <a:r>
                        <a:rPr lang="en-US" sz="2400" dirty="0" smtClean="0"/>
                        <a:t>Spanish Endocrine Society</a:t>
                      </a:r>
                    </a:p>
                    <a:p>
                      <a:r>
                        <a:rPr lang="en-US" sz="2400" dirty="0" smtClean="0"/>
                        <a:t>World Health Organization</a:t>
                      </a:r>
                      <a:endParaRPr lang="en-US" sz="2400" dirty="0"/>
                    </a:p>
                  </a:txBody>
                  <a:tcPr/>
                </a:tc>
                <a:tc>
                  <a:txBody>
                    <a:bodyPr/>
                    <a:lstStyle/>
                    <a:p>
                      <a:endParaRPr lang="en-US" dirty="0" smtClean="0"/>
                    </a:p>
                    <a:p>
                      <a:r>
                        <a:rPr lang="en-US" dirty="0" smtClean="0"/>
                        <a:t>Pregnant and lactating women should take a supplement containing adequate iodine to achieve a total of </a:t>
                      </a:r>
                      <a:r>
                        <a:rPr lang="en-US" dirty="0" smtClean="0">
                          <a:solidFill>
                            <a:srgbClr val="C00000"/>
                          </a:solidFill>
                        </a:rPr>
                        <a:t>250</a:t>
                      </a:r>
                      <a:r>
                        <a:rPr lang="en-US" baseline="0" dirty="0" smtClean="0"/>
                        <a:t> </a:t>
                      </a:r>
                      <a:r>
                        <a:rPr lang="en-US" sz="1800" dirty="0" smtClean="0">
                          <a:solidFill>
                            <a:srgbClr val="C00000"/>
                          </a:solidFill>
                          <a:latin typeface="Times New Roman"/>
                          <a:cs typeface="Times New Roman"/>
                        </a:rPr>
                        <a:t>µ</a:t>
                      </a:r>
                      <a:r>
                        <a:rPr lang="en-US" sz="1800" dirty="0" smtClean="0">
                          <a:solidFill>
                            <a:srgbClr val="C00000"/>
                          </a:solidFill>
                        </a:rPr>
                        <a:t>g</a:t>
                      </a:r>
                      <a:r>
                        <a:rPr lang="en-US" baseline="0" dirty="0" smtClean="0"/>
                        <a:t>  iodine / day.</a:t>
                      </a:r>
                      <a:endParaRPr lang="en-US" dirty="0"/>
                    </a:p>
                  </a:txBody>
                  <a:tcPr/>
                </a:tc>
              </a:tr>
              <a:tr h="1428750">
                <a:tc>
                  <a:txBody>
                    <a:bodyPr/>
                    <a:lstStyle/>
                    <a:p>
                      <a:r>
                        <a:rPr lang="en-US" sz="2400" dirty="0" smtClean="0"/>
                        <a:t>UK Department of Health </a:t>
                      </a:r>
                    </a:p>
                    <a:p>
                      <a:r>
                        <a:rPr lang="en-US" sz="2400" dirty="0" smtClean="0"/>
                        <a:t>British Thyroid Association </a:t>
                      </a:r>
                      <a:endParaRPr lang="en-US" sz="2400" dirty="0"/>
                    </a:p>
                  </a:txBody>
                  <a:tcPr/>
                </a:tc>
                <a:tc>
                  <a:txBody>
                    <a:bodyPr/>
                    <a:lstStyle/>
                    <a:p>
                      <a:endParaRPr lang="en-US" dirty="0" smtClean="0"/>
                    </a:p>
                    <a:p>
                      <a:r>
                        <a:rPr lang="en-US" dirty="0" smtClean="0"/>
                        <a:t>No specific guidance on iodine intake </a:t>
                      </a:r>
                      <a:endParaRPr lang="en-US" dirty="0"/>
                    </a:p>
                  </a:txBody>
                  <a:tcPr/>
                </a:tc>
              </a:tr>
            </a:tbl>
          </a:graphicData>
        </a:graphic>
      </p:graphicFrame>
      <p:sp>
        <p:nvSpPr>
          <p:cNvPr id="5" name="TextBox 4"/>
          <p:cNvSpPr txBox="1"/>
          <p:nvPr/>
        </p:nvSpPr>
        <p:spPr>
          <a:xfrm>
            <a:off x="990600" y="228600"/>
            <a:ext cx="7126759" cy="461665"/>
          </a:xfrm>
          <a:prstGeom prst="rect">
            <a:avLst/>
          </a:prstGeom>
          <a:noFill/>
        </p:spPr>
        <p:txBody>
          <a:bodyPr wrap="none" rtlCol="0">
            <a:spAutoFit/>
          </a:bodyPr>
          <a:lstStyle/>
          <a:p>
            <a:r>
              <a:rPr lang="en-US" sz="2400" dirty="0" smtClean="0">
                <a:solidFill>
                  <a:srgbClr val="C00000"/>
                </a:solidFill>
              </a:rPr>
              <a:t>Summary  of  relevant  national  and  societal guidelines</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143000"/>
            <a:ext cx="8214557" cy="2123658"/>
          </a:xfrm>
          <a:prstGeom prst="rect">
            <a:avLst/>
          </a:prstGeom>
          <a:noFill/>
        </p:spPr>
        <p:txBody>
          <a:bodyPr wrap="none" lIns="91440" tIns="45720" rIns="91440" bIns="45720">
            <a:spAutoFit/>
          </a:bodyPr>
          <a:lstStyle/>
          <a:p>
            <a:pPr algn="ct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Iodine nutrition </a:t>
            </a:r>
          </a:p>
          <a:p>
            <a:pPr algn="ctr"/>
            <a:r>
              <a:rPr lang="en-US" sz="6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during pregnancy   </a:t>
            </a:r>
            <a:endParaRPr 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2286000" y="4191000"/>
            <a:ext cx="4130041" cy="1354217"/>
          </a:xfrm>
          <a:prstGeom prst="rect">
            <a:avLst/>
          </a:prstGeom>
          <a:noFill/>
        </p:spPr>
        <p:txBody>
          <a:bodyPr wrap="none" rtlCol="0">
            <a:spAutoFit/>
          </a:bodyPr>
          <a:lstStyle/>
          <a:p>
            <a:pPr algn="ctr"/>
            <a:r>
              <a:rPr lang="en-US" sz="3200" dirty="0" smtClean="0">
                <a:latin typeface="Times New Roman" pitchFamily="18" charset="0"/>
                <a:cs typeface="Times New Roman" pitchFamily="18" charset="0"/>
              </a:rPr>
              <a:t>H. </a:t>
            </a:r>
            <a:r>
              <a:rPr lang="en-US" sz="3200" dirty="0" err="1" smtClean="0">
                <a:latin typeface="Times New Roman" pitchFamily="18" charset="0"/>
                <a:cs typeface="Times New Roman" pitchFamily="18" charset="0"/>
              </a:rPr>
              <a:t>Delshad</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M.D</a:t>
            </a:r>
          </a:p>
          <a:p>
            <a:pPr algn="ctr"/>
            <a:r>
              <a:rPr lang="en-US" sz="3200" dirty="0" smtClean="0">
                <a:latin typeface="BernhardFashion BT" pitchFamily="82" charset="0"/>
              </a:rPr>
              <a:t>Endocrinologist</a:t>
            </a:r>
          </a:p>
          <a:p>
            <a:pPr algn="ctr"/>
            <a:r>
              <a:rPr lang="en-US" dirty="0" smtClean="0"/>
              <a:t>Research Institute For Endocrine Sciences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2"/>
            </a:solidFill>
          </a:ln>
        </p:spPr>
        <p:txBody>
          <a:bodyPr>
            <a:normAutofit/>
          </a:bodyPr>
          <a:lstStyle/>
          <a:p>
            <a:r>
              <a:rPr lang="en-US" sz="6000" b="1" dirty="0" smtClean="0">
                <a:solidFill>
                  <a:srgbClr val="C00000"/>
                </a:solidFill>
              </a:rPr>
              <a:t>Key message </a:t>
            </a:r>
            <a:endParaRPr lang="en-US" sz="6000" b="1" dirty="0">
              <a:solidFill>
                <a:srgbClr val="C00000"/>
              </a:solidFill>
            </a:endParaRPr>
          </a:p>
        </p:txBody>
      </p:sp>
      <p:sp>
        <p:nvSpPr>
          <p:cNvPr id="3" name="Content Placeholder 2"/>
          <p:cNvSpPr>
            <a:spLocks noGrp="1"/>
          </p:cNvSpPr>
          <p:nvPr>
            <p:ph idx="1"/>
          </p:nvPr>
        </p:nvSpPr>
        <p:spPr/>
        <p:txBody>
          <a:bodyPr>
            <a:normAutofit fontScale="92500"/>
          </a:bodyPr>
          <a:lstStyle/>
          <a:p>
            <a:pPr algn="ctr"/>
            <a:r>
              <a:rPr lang="en-US" sz="4400" dirty="0" smtClean="0"/>
              <a:t>It is probable that, in mild-moderate iodine deficient countries, iodine supplementation during pregnancy and lactation may have substantial obstetric and offspring benefits and is economically advantageous</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98769"/>
            <a:ext cx="9144000" cy="69607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yroid.jpg"/>
          <p:cNvPicPr>
            <a:picLocks noGrp="1" noChangeAspect="1"/>
          </p:cNvPicPr>
          <p:nvPr>
            <p:ph idx="1"/>
          </p:nvPr>
        </p:nvPicPr>
        <p:blipFill>
          <a:blip r:embed="rId3" cstate="print"/>
          <a:stretch>
            <a:fillRect/>
          </a:stretch>
        </p:blipFill>
        <p:spPr>
          <a:xfrm>
            <a:off x="2214546" y="1285860"/>
            <a:ext cx="4769862" cy="4429156"/>
          </a:xfrm>
        </p:spPr>
      </p:pic>
      <p:sp>
        <p:nvSpPr>
          <p:cNvPr id="9" name="TextBox 8"/>
          <p:cNvSpPr txBox="1"/>
          <p:nvPr/>
        </p:nvSpPr>
        <p:spPr>
          <a:xfrm>
            <a:off x="3286116" y="214290"/>
            <a:ext cx="1797287" cy="1107996"/>
          </a:xfrm>
          <a:prstGeom prst="rect">
            <a:avLst/>
          </a:prstGeom>
          <a:noFill/>
        </p:spPr>
        <p:txBody>
          <a:bodyPr wrap="none" rtlCol="0">
            <a:spAutoFit/>
          </a:bodyPr>
          <a:lstStyle/>
          <a:p>
            <a:r>
              <a:rPr lang="en-US" sz="6600" dirty="0" smtClean="0"/>
              <a:t>TSH</a:t>
            </a:r>
            <a:endParaRPr lang="en-US" sz="6600" dirty="0"/>
          </a:p>
        </p:txBody>
      </p:sp>
      <p:sp>
        <p:nvSpPr>
          <p:cNvPr id="10" name="Down Arrow 9"/>
          <p:cNvSpPr/>
          <p:nvPr/>
        </p:nvSpPr>
        <p:spPr>
          <a:xfrm>
            <a:off x="3357554" y="1142984"/>
            <a:ext cx="1714512" cy="126416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3071810"/>
            <a:ext cx="1919115" cy="830997"/>
          </a:xfrm>
          <a:prstGeom prst="rect">
            <a:avLst/>
          </a:prstGeom>
          <a:noFill/>
        </p:spPr>
        <p:txBody>
          <a:bodyPr wrap="none" rtlCol="0">
            <a:spAutoFit/>
          </a:bodyPr>
          <a:lstStyle/>
          <a:p>
            <a:r>
              <a:rPr lang="en-US" sz="4000" dirty="0" smtClean="0"/>
              <a:t>Iodine</a:t>
            </a:r>
            <a:r>
              <a:rPr lang="en-US" sz="4800" dirty="0" smtClean="0"/>
              <a:t> </a:t>
            </a:r>
            <a:endParaRPr lang="en-US" sz="4800" dirty="0"/>
          </a:p>
        </p:txBody>
      </p:sp>
      <p:sp>
        <p:nvSpPr>
          <p:cNvPr id="12" name="Right Arrow 11"/>
          <p:cNvSpPr/>
          <p:nvPr/>
        </p:nvSpPr>
        <p:spPr>
          <a:xfrm>
            <a:off x="1714480" y="3286124"/>
            <a:ext cx="978408" cy="4846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evron 12"/>
          <p:cNvSpPr/>
          <p:nvPr/>
        </p:nvSpPr>
        <p:spPr>
          <a:xfrm>
            <a:off x="2786050" y="3286124"/>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3357554" y="3286124"/>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3929058" y="3286124"/>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a:off x="4515996" y="3286124"/>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a:off x="5016062" y="3230120"/>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a:off x="5500694" y="3214686"/>
            <a:ext cx="484632" cy="484632"/>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ight Arrow 18"/>
          <p:cNvSpPr/>
          <p:nvPr/>
        </p:nvSpPr>
        <p:spPr>
          <a:xfrm>
            <a:off x="6072198" y="3214686"/>
            <a:ext cx="978408" cy="4846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143768" y="2571744"/>
            <a:ext cx="1255472" cy="2123658"/>
          </a:xfrm>
          <a:prstGeom prst="rect">
            <a:avLst/>
          </a:prstGeom>
          <a:noFill/>
        </p:spPr>
        <p:txBody>
          <a:bodyPr wrap="none" rtlCol="0">
            <a:spAutoFit/>
          </a:bodyPr>
          <a:lstStyle/>
          <a:p>
            <a:r>
              <a:rPr lang="en-US" sz="6600" dirty="0" smtClean="0"/>
              <a:t>T3</a:t>
            </a:r>
          </a:p>
          <a:p>
            <a:r>
              <a:rPr lang="en-US" sz="6600" dirty="0" smtClean="0"/>
              <a:t>T4</a:t>
            </a:r>
            <a:endParaRPr lang="en-US" sz="6600" dirty="0"/>
          </a:p>
        </p:txBody>
      </p:sp>
      <p:sp>
        <p:nvSpPr>
          <p:cNvPr id="21" name="TextBox 20"/>
          <p:cNvSpPr txBox="1"/>
          <p:nvPr/>
        </p:nvSpPr>
        <p:spPr>
          <a:xfrm>
            <a:off x="2428860" y="5643578"/>
            <a:ext cx="3490058" cy="369332"/>
          </a:xfrm>
          <a:prstGeom prst="rect">
            <a:avLst/>
          </a:prstGeom>
          <a:noFill/>
          <a:ln>
            <a:solidFill>
              <a:schemeClr val="accent2"/>
            </a:solidFill>
          </a:ln>
        </p:spPr>
        <p:txBody>
          <a:bodyPr wrap="none" rtlCol="0">
            <a:spAutoFit/>
          </a:bodyPr>
          <a:lstStyle/>
          <a:p>
            <a:r>
              <a:rPr lang="en-US" dirty="0" smtClean="0"/>
              <a:t> Thyroid  Hormone  Synthesis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heckerboard(across)">
                                      <p:cBhvr>
                                        <p:cTn id="18" dur="500"/>
                                        <p:tgtEl>
                                          <p:spTgt spid="9">
                                            <p:txEl>
                                              <p:pRg st="0" end="0"/>
                                            </p:txEl>
                                          </p:spTgt>
                                        </p:tgtEl>
                                      </p:cBhvr>
                                    </p:animEffect>
                                  </p:childTnLst>
                                </p:cTn>
                              </p:par>
                            </p:childTnLst>
                          </p:cTn>
                        </p:par>
                        <p:par>
                          <p:cTn id="19" fill="hold">
                            <p:stCondLst>
                              <p:cond delay="500"/>
                            </p:stCondLst>
                            <p:childTnLst>
                              <p:par>
                                <p:cTn id="20" presetID="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par>
                          <p:cTn id="33" fill="hold">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par>
                          <p:cTn id="37" fill="hold">
                            <p:stCondLst>
                              <p:cond delay="1500"/>
                            </p:stCondLst>
                            <p:childTnLst>
                              <p:par>
                                <p:cTn id="38" presetID="3" presetClass="entr" presetSubtype="1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par>
                          <p:cTn id="41" fill="hold">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par>
                          <p:cTn id="45" fill="hold">
                            <p:stCondLst>
                              <p:cond delay="2500"/>
                            </p:stCondLst>
                            <p:childTnLst>
                              <p:par>
                                <p:cTn id="46" presetID="3"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0-#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smtClean="0">
                <a:solidFill>
                  <a:schemeClr val="accent2"/>
                </a:solidFill>
              </a:rPr>
              <a:t>Iodine nutrition and thyroid function</a:t>
            </a:r>
            <a:endParaRPr lang="en-US" dirty="0">
              <a:solidFill>
                <a:schemeClr val="accent2"/>
              </a:solidFill>
            </a:endParaRPr>
          </a:p>
        </p:txBody>
      </p:sp>
      <p:sp>
        <p:nvSpPr>
          <p:cNvPr id="3" name="Content Placeholder 2"/>
          <p:cNvSpPr>
            <a:spLocks noGrp="1"/>
          </p:cNvSpPr>
          <p:nvPr>
            <p:ph idx="1"/>
          </p:nvPr>
        </p:nvSpPr>
        <p:spPr/>
        <p:txBody>
          <a:bodyPr>
            <a:normAutofit fontScale="92500"/>
          </a:bodyPr>
          <a:lstStyle/>
          <a:p>
            <a:r>
              <a:rPr lang="en-US" dirty="0" smtClean="0"/>
              <a:t>Iodine is an essential component of thyroid hormone.</a:t>
            </a:r>
          </a:p>
          <a:p>
            <a:r>
              <a:rPr lang="en-US" dirty="0" smtClean="0"/>
              <a:t>In turn, thyroid hormone is critical for neurological development both in </a:t>
            </a:r>
            <a:r>
              <a:rPr lang="en-US" dirty="0" err="1" smtClean="0"/>
              <a:t>utero</a:t>
            </a:r>
            <a:r>
              <a:rPr lang="en-US" dirty="0" smtClean="0"/>
              <a:t> and in early life. </a:t>
            </a:r>
            <a:endParaRPr lang="en-US" dirty="0"/>
          </a:p>
          <a:p>
            <a:r>
              <a:rPr lang="en-US" dirty="0" smtClean="0"/>
              <a:t>Sever iodine deficiency results in a spectrum of disorders ………</a:t>
            </a:r>
          </a:p>
          <a:p>
            <a:r>
              <a:rPr lang="en-US" dirty="0" smtClean="0"/>
              <a:t>Correction of sever iodine deficiency has resulted in better clinical outcomes , worldwide.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r>
              <a:rPr lang="en-US" dirty="0" smtClean="0"/>
              <a:t>The adverse </a:t>
            </a:r>
            <a:r>
              <a:rPr lang="en-US" dirty="0" smtClean="0"/>
              <a:t>effects </a:t>
            </a:r>
            <a:r>
              <a:rPr lang="en-US" dirty="0" smtClean="0"/>
              <a:t>of iodine </a:t>
            </a:r>
            <a:r>
              <a:rPr lang="en-US" dirty="0" smtClean="0"/>
              <a:t>deficiency </a:t>
            </a:r>
            <a:r>
              <a:rPr lang="en-US" dirty="0" smtClean="0"/>
              <a:t>in populations </a:t>
            </a:r>
            <a:r>
              <a:rPr lang="en-US" dirty="0" smtClean="0"/>
              <a:t>(</a:t>
            </a:r>
            <a:r>
              <a:rPr lang="en-US" dirty="0" smtClean="0"/>
              <a:t>decreased IQ, goiter, hypothyroidism, and </a:t>
            </a:r>
            <a:r>
              <a:rPr lang="en-US" dirty="0" smtClean="0"/>
              <a:t>hyper-</a:t>
            </a:r>
            <a:r>
              <a:rPr lang="en-US" dirty="0" err="1" smtClean="0"/>
              <a:t>thyroidism</a:t>
            </a:r>
            <a:r>
              <a:rPr lang="en-US" dirty="0" smtClean="0"/>
              <a:t>) are easily corrected with salt </a:t>
            </a:r>
            <a:r>
              <a:rPr lang="en-US" dirty="0" err="1" smtClean="0"/>
              <a:t>iodisation</a:t>
            </a:r>
            <a:r>
              <a:rPr lang="en-US" dirty="0" smtClean="0"/>
              <a:t>.</a:t>
            </a:r>
          </a:p>
          <a:p>
            <a:r>
              <a:rPr lang="en-US" dirty="0" smtClean="0">
                <a:solidFill>
                  <a:schemeClr val="accent2"/>
                </a:solidFill>
              </a:rPr>
              <a:t>Adequate iodine </a:t>
            </a:r>
            <a:r>
              <a:rPr lang="en-US" dirty="0" smtClean="0">
                <a:solidFill>
                  <a:schemeClr val="accent2"/>
                </a:solidFill>
              </a:rPr>
              <a:t>nutrition </a:t>
            </a:r>
            <a:r>
              <a:rPr lang="en-US" dirty="0" smtClean="0">
                <a:solidFill>
                  <a:schemeClr val="accent2"/>
                </a:solidFill>
              </a:rPr>
              <a:t>in the general population is shown by a median </a:t>
            </a:r>
            <a:r>
              <a:rPr lang="en-US" dirty="0" smtClean="0">
                <a:solidFill>
                  <a:schemeClr val="accent2"/>
                </a:solidFill>
              </a:rPr>
              <a:t>urinary </a:t>
            </a:r>
            <a:r>
              <a:rPr lang="en-US" dirty="0" smtClean="0">
                <a:solidFill>
                  <a:schemeClr val="accent2"/>
                </a:solidFill>
              </a:rPr>
              <a:t>iodine concentration for school-age children </a:t>
            </a:r>
          </a:p>
          <a:p>
            <a:pPr>
              <a:buNone/>
            </a:pPr>
            <a:r>
              <a:rPr lang="fa-IR" dirty="0" smtClean="0">
                <a:solidFill>
                  <a:schemeClr val="accent2"/>
                </a:solidFill>
              </a:rPr>
              <a:t>   </a:t>
            </a:r>
            <a:r>
              <a:rPr lang="en-US" dirty="0" smtClean="0">
                <a:solidFill>
                  <a:schemeClr val="accent2"/>
                </a:solidFill>
              </a:rPr>
              <a:t>(</a:t>
            </a:r>
            <a:r>
              <a:rPr lang="en-US" dirty="0" smtClean="0">
                <a:solidFill>
                  <a:schemeClr val="accent2"/>
                </a:solidFill>
              </a:rPr>
              <a:t>aged 6–12 years) of 100–299 </a:t>
            </a:r>
            <a:r>
              <a:rPr lang="en-US" dirty="0" err="1" smtClean="0">
                <a:solidFill>
                  <a:schemeClr val="accent2"/>
                </a:solidFill>
              </a:rPr>
              <a:t>μg</a:t>
            </a:r>
            <a:r>
              <a:rPr lang="en-US" dirty="0" smtClean="0">
                <a:solidFill>
                  <a:schemeClr val="accent2"/>
                </a:solidFill>
              </a:rPr>
              <a:t>/L</a:t>
            </a:r>
            <a:endParaRPr lang="fa-IR" dirty="0" smtClean="0">
              <a:solidFill>
                <a:schemeClr val="accent2"/>
              </a:solidFill>
            </a:endParaRPr>
          </a:p>
          <a:p>
            <a:r>
              <a:rPr lang="en-US" dirty="0" smtClean="0"/>
              <a:t>Adequate iodine nutrition in </a:t>
            </a:r>
            <a:r>
              <a:rPr lang="en-US" dirty="0" smtClean="0"/>
              <a:t>pregnant </a:t>
            </a:r>
            <a:r>
              <a:rPr lang="en-US" dirty="0" smtClean="0"/>
              <a:t>women is shown by a median urinary iodine </a:t>
            </a:r>
            <a:r>
              <a:rPr lang="en-US" dirty="0" smtClean="0"/>
              <a:t>concentration </a:t>
            </a:r>
            <a:r>
              <a:rPr lang="en-US" dirty="0" smtClean="0"/>
              <a:t>between 150 and 499 </a:t>
            </a:r>
            <a:r>
              <a:rPr lang="en-US" dirty="0" err="1" smtClean="0"/>
              <a:t>μg</a:t>
            </a:r>
            <a:r>
              <a:rPr lang="en-US" dirty="0" smtClean="0"/>
              <a:t>/L</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525963"/>
          </a:xfrm>
        </p:spPr>
        <p:txBody>
          <a:bodyPr/>
          <a:lstStyle/>
          <a:p>
            <a:r>
              <a:rPr lang="en-US" dirty="0" smtClean="0"/>
              <a:t>Mild –moderate iodine deficiency has re-emerged in countries previously believed to be iodine sufficient.</a:t>
            </a:r>
          </a:p>
          <a:p>
            <a:r>
              <a:rPr lang="en-US" dirty="0" smtClean="0">
                <a:solidFill>
                  <a:schemeClr val="accent1"/>
                </a:solidFill>
              </a:rPr>
              <a:t>Lately, there has been increasing concern that even mild-to-moderate iodine deficiency has adverse clinical outcomes.</a:t>
            </a:r>
          </a:p>
          <a:p>
            <a:r>
              <a:rPr lang="en-US" dirty="0" smtClean="0"/>
              <a:t>Iodine nutrition during pregnancy has become an important public health concern</a:t>
            </a:r>
          </a:p>
          <a:p>
            <a:endParaRPr lang="en-US" dirty="0"/>
          </a:p>
        </p:txBody>
      </p:sp>
      <p:sp>
        <p:nvSpPr>
          <p:cNvPr id="4" name="Title 3"/>
          <p:cNvSpPr>
            <a:spLocks noGrp="1"/>
          </p:cNvSpPr>
          <p:nvPr>
            <p:ph type="title"/>
          </p:nvPr>
        </p:nvSpPr>
        <p:spPr>
          <a:xfrm>
            <a:off x="457200" y="457200"/>
            <a:ext cx="8229600" cy="1143000"/>
          </a:xfrm>
          <a:ln>
            <a:solidFill>
              <a:schemeClr val="accent1"/>
            </a:solidFill>
          </a:ln>
        </p:spPr>
        <p:txBody>
          <a:bodyPr>
            <a:normAutofit fontScale="90000"/>
          </a:bodyPr>
          <a:lstStyle/>
          <a:p>
            <a:r>
              <a:rPr lang="en-US" dirty="0" smtClean="0">
                <a:solidFill>
                  <a:schemeClr val="accent2"/>
                </a:solidFill>
              </a:rPr>
              <a:t>Iodine nutrition and thyroid function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457200"/>
          <a:ext cx="8686800" cy="617220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685800">
                <a:tc>
                  <a:txBody>
                    <a:bodyPr/>
                    <a:lstStyle/>
                    <a:p>
                      <a:pPr algn="ctr"/>
                      <a:r>
                        <a:rPr lang="en-US" dirty="0" smtClean="0"/>
                        <a:t>Author </a:t>
                      </a:r>
                      <a:endParaRPr lang="en-US" dirty="0"/>
                    </a:p>
                  </a:txBody>
                  <a:tcPr/>
                </a:tc>
                <a:tc>
                  <a:txBody>
                    <a:bodyPr/>
                    <a:lstStyle/>
                    <a:p>
                      <a:pPr algn="ctr"/>
                      <a:r>
                        <a:rPr lang="en-US" dirty="0" smtClean="0"/>
                        <a:t>Country </a:t>
                      </a:r>
                      <a:endParaRPr lang="en-US" dirty="0"/>
                    </a:p>
                  </a:txBody>
                  <a:tcPr/>
                </a:tc>
                <a:tc>
                  <a:txBody>
                    <a:bodyPr/>
                    <a:lstStyle/>
                    <a:p>
                      <a:pPr algn="ctr"/>
                      <a:r>
                        <a:rPr lang="en-US" sz="1400" dirty="0" smtClean="0"/>
                        <a:t>  pregnant</a:t>
                      </a:r>
                      <a:r>
                        <a:rPr lang="en-US" sz="1400" baseline="0" dirty="0" smtClean="0"/>
                        <a:t> women</a:t>
                      </a:r>
                    </a:p>
                    <a:p>
                      <a:pPr algn="ctr"/>
                      <a:r>
                        <a:rPr lang="en-US" sz="1400" baseline="0" dirty="0" smtClean="0"/>
                        <a:t>            (  n )</a:t>
                      </a:r>
                      <a:endParaRPr lang="en-US" sz="1400" dirty="0"/>
                    </a:p>
                  </a:txBody>
                  <a:tcPr/>
                </a:tc>
                <a:tc>
                  <a:txBody>
                    <a:bodyPr/>
                    <a:lstStyle/>
                    <a:p>
                      <a:pPr algn="ctr"/>
                      <a:r>
                        <a:rPr lang="en-US" sz="1600" dirty="0" smtClean="0"/>
                        <a:t>Median UIC </a:t>
                      </a:r>
                      <a:r>
                        <a:rPr lang="en-US" baseline="0" dirty="0" smtClean="0"/>
                        <a:t>  </a:t>
                      </a:r>
                      <a:r>
                        <a:rPr lang="en-US" sz="1400" baseline="0" dirty="0" smtClean="0">
                          <a:latin typeface="Times New Roman"/>
                          <a:cs typeface="Times New Roman"/>
                        </a:rPr>
                        <a:t>µ</a:t>
                      </a:r>
                      <a:r>
                        <a:rPr lang="en-US" sz="1400" baseline="0" dirty="0" smtClean="0"/>
                        <a:t>g/L</a:t>
                      </a:r>
                    </a:p>
                    <a:p>
                      <a:pPr algn="ctr"/>
                      <a:r>
                        <a:rPr lang="en-US" sz="1400" baseline="0" dirty="0" smtClean="0"/>
                        <a:t>               ( IQR )</a:t>
                      </a:r>
                      <a:endParaRPr lang="en-US" sz="2000" dirty="0"/>
                    </a:p>
                  </a:txBody>
                  <a:tcPr/>
                </a:tc>
                <a:tc>
                  <a:txBody>
                    <a:bodyPr/>
                    <a:lstStyle/>
                    <a:p>
                      <a:pPr algn="ctr"/>
                      <a:r>
                        <a:rPr lang="en-US" dirty="0" smtClean="0"/>
                        <a:t>% UIC &lt; 150 </a:t>
                      </a:r>
                      <a:r>
                        <a:rPr lang="en-US" sz="1400" baseline="0" dirty="0" smtClean="0">
                          <a:latin typeface="Times New Roman"/>
                          <a:cs typeface="Times New Roman"/>
                        </a:rPr>
                        <a:t>µ</a:t>
                      </a:r>
                      <a:r>
                        <a:rPr lang="en-US" sz="1400" baseline="0" dirty="0" smtClean="0"/>
                        <a:t>g/L</a:t>
                      </a:r>
                      <a:endParaRPr lang="en-US" dirty="0"/>
                    </a:p>
                  </a:txBody>
                  <a:tcPr/>
                </a:tc>
              </a:tr>
              <a:tr h="685800">
                <a:tc>
                  <a:txBody>
                    <a:bodyPr/>
                    <a:lstStyle/>
                    <a:p>
                      <a:pPr algn="ctr"/>
                      <a:r>
                        <a:rPr lang="en-US" dirty="0" smtClean="0"/>
                        <a:t>Katz  PM</a:t>
                      </a:r>
                    </a:p>
                    <a:p>
                      <a:pPr algn="ctr"/>
                      <a:r>
                        <a:rPr lang="en-US" dirty="0" smtClean="0"/>
                        <a:t> 2013</a:t>
                      </a:r>
                      <a:endParaRPr lang="en-US" dirty="0"/>
                    </a:p>
                  </a:txBody>
                  <a:tcPr/>
                </a:tc>
                <a:tc>
                  <a:txBody>
                    <a:bodyPr/>
                    <a:lstStyle/>
                    <a:p>
                      <a:pPr algn="ctr"/>
                      <a:r>
                        <a:rPr lang="en-US" dirty="0" smtClean="0"/>
                        <a:t>Canada</a:t>
                      </a:r>
                    </a:p>
                    <a:p>
                      <a:pPr algn="ctr"/>
                      <a:r>
                        <a:rPr lang="en-US" dirty="0" smtClean="0"/>
                        <a:t>Toronto </a:t>
                      </a:r>
                      <a:endParaRPr lang="en-US" dirty="0"/>
                    </a:p>
                  </a:txBody>
                  <a:tcPr/>
                </a:tc>
                <a:tc>
                  <a:txBody>
                    <a:bodyPr/>
                    <a:lstStyle/>
                    <a:p>
                      <a:pPr algn="ctr"/>
                      <a:r>
                        <a:rPr lang="en-US" dirty="0" smtClean="0"/>
                        <a:t>142</a:t>
                      </a:r>
                      <a:endParaRPr lang="en-US" dirty="0"/>
                    </a:p>
                  </a:txBody>
                  <a:tcPr/>
                </a:tc>
                <a:tc>
                  <a:txBody>
                    <a:bodyPr/>
                    <a:lstStyle/>
                    <a:p>
                      <a:pPr algn="ctr"/>
                      <a:r>
                        <a:rPr lang="en-US" dirty="0" smtClean="0"/>
                        <a:t>221</a:t>
                      </a:r>
                    </a:p>
                    <a:p>
                      <a:pPr algn="ctr"/>
                      <a:r>
                        <a:rPr lang="en-US" dirty="0" smtClean="0"/>
                        <a:t>( 142 – 397 )</a:t>
                      </a:r>
                      <a:endParaRPr lang="en-US" dirty="0"/>
                    </a:p>
                  </a:txBody>
                  <a:tcPr/>
                </a:tc>
                <a:tc>
                  <a:txBody>
                    <a:bodyPr/>
                    <a:lstStyle/>
                    <a:p>
                      <a:pPr algn="ctr"/>
                      <a:r>
                        <a:rPr lang="en-US" dirty="0" smtClean="0"/>
                        <a:t>29.6</a:t>
                      </a:r>
                      <a:endParaRPr lang="en-US" dirty="0"/>
                    </a:p>
                  </a:txBody>
                  <a:tcPr/>
                </a:tc>
              </a:tr>
              <a:tr h="685800">
                <a:tc>
                  <a:txBody>
                    <a:bodyPr/>
                    <a:lstStyle/>
                    <a:p>
                      <a:pPr algn="ctr"/>
                      <a:r>
                        <a:rPr lang="en-US" dirty="0" err="1" smtClean="0"/>
                        <a:t>Lindorfer</a:t>
                      </a:r>
                      <a:r>
                        <a:rPr lang="en-US" dirty="0" smtClean="0"/>
                        <a:t> H </a:t>
                      </a:r>
                    </a:p>
                    <a:p>
                      <a:pPr algn="ctr"/>
                      <a:r>
                        <a:rPr lang="en-US" dirty="0" smtClean="0"/>
                        <a:t>2015 </a:t>
                      </a:r>
                      <a:endParaRPr lang="en-US" dirty="0"/>
                    </a:p>
                  </a:txBody>
                  <a:tcPr/>
                </a:tc>
                <a:tc>
                  <a:txBody>
                    <a:bodyPr/>
                    <a:lstStyle/>
                    <a:p>
                      <a:pPr algn="ctr"/>
                      <a:r>
                        <a:rPr lang="en-US" dirty="0" smtClean="0"/>
                        <a:t>Austria </a:t>
                      </a:r>
                    </a:p>
                    <a:p>
                      <a:pPr algn="ctr"/>
                      <a:r>
                        <a:rPr lang="en-US" dirty="0" err="1" smtClean="0"/>
                        <a:t>Viena</a:t>
                      </a:r>
                      <a:r>
                        <a:rPr lang="en-US" dirty="0" smtClean="0"/>
                        <a:t> </a:t>
                      </a:r>
                      <a:endParaRPr lang="en-US" dirty="0"/>
                    </a:p>
                  </a:txBody>
                  <a:tcPr/>
                </a:tc>
                <a:tc>
                  <a:txBody>
                    <a:bodyPr/>
                    <a:lstStyle/>
                    <a:p>
                      <a:pPr algn="ctr"/>
                      <a:r>
                        <a:rPr lang="en-US" dirty="0" smtClean="0"/>
                        <a:t>246</a:t>
                      </a:r>
                      <a:endParaRPr lang="en-US" dirty="0"/>
                    </a:p>
                  </a:txBody>
                  <a:tcPr/>
                </a:tc>
                <a:tc>
                  <a:txBody>
                    <a:bodyPr/>
                    <a:lstStyle/>
                    <a:p>
                      <a:pPr algn="ctr"/>
                      <a:r>
                        <a:rPr lang="en-US" dirty="0" smtClean="0"/>
                        <a:t>87</a:t>
                      </a:r>
                      <a:endParaRPr lang="en-US" dirty="0"/>
                    </a:p>
                  </a:txBody>
                  <a:tcPr/>
                </a:tc>
                <a:tc>
                  <a:txBody>
                    <a:bodyPr/>
                    <a:lstStyle/>
                    <a:p>
                      <a:pPr algn="ctr"/>
                      <a:r>
                        <a:rPr lang="en-US" dirty="0" smtClean="0"/>
                        <a:t>86.2</a:t>
                      </a:r>
                      <a:endParaRPr lang="en-US" dirty="0"/>
                    </a:p>
                  </a:txBody>
                  <a:tcPr/>
                </a:tc>
              </a:tr>
              <a:tr h="685800">
                <a:tc>
                  <a:txBody>
                    <a:bodyPr/>
                    <a:lstStyle/>
                    <a:p>
                      <a:pPr algn="ctr"/>
                      <a:r>
                        <a:rPr lang="en-US" dirty="0" err="1" smtClean="0"/>
                        <a:t>Granfors</a:t>
                      </a:r>
                      <a:r>
                        <a:rPr lang="en-US" dirty="0" smtClean="0"/>
                        <a:t> M </a:t>
                      </a:r>
                    </a:p>
                    <a:p>
                      <a:pPr algn="ctr"/>
                      <a:r>
                        <a:rPr lang="en-US" dirty="0" smtClean="0"/>
                        <a:t>2015</a:t>
                      </a:r>
                      <a:endParaRPr lang="en-US" dirty="0"/>
                    </a:p>
                  </a:txBody>
                  <a:tcPr/>
                </a:tc>
                <a:tc>
                  <a:txBody>
                    <a:bodyPr/>
                    <a:lstStyle/>
                    <a:p>
                      <a:pPr algn="ctr"/>
                      <a:r>
                        <a:rPr lang="en-US" dirty="0" smtClean="0"/>
                        <a:t>Sweden </a:t>
                      </a:r>
                      <a:endParaRPr lang="en-US" dirty="0"/>
                    </a:p>
                  </a:txBody>
                  <a:tcPr/>
                </a:tc>
                <a:tc>
                  <a:txBody>
                    <a:bodyPr/>
                    <a:lstStyle/>
                    <a:p>
                      <a:pPr algn="ctr"/>
                      <a:r>
                        <a:rPr lang="en-US" dirty="0" smtClean="0"/>
                        <a:t>459</a:t>
                      </a:r>
                      <a:endParaRPr lang="en-US" dirty="0"/>
                    </a:p>
                  </a:txBody>
                  <a:tcPr/>
                </a:tc>
                <a:tc>
                  <a:txBody>
                    <a:bodyPr/>
                    <a:lstStyle/>
                    <a:p>
                      <a:pPr algn="ctr"/>
                      <a:r>
                        <a:rPr lang="en-US" dirty="0" smtClean="0"/>
                        <a:t>98</a:t>
                      </a:r>
                    </a:p>
                    <a:p>
                      <a:pPr algn="ctr"/>
                      <a:r>
                        <a:rPr lang="en-US" dirty="0" smtClean="0"/>
                        <a:t>( 57 – 148) </a:t>
                      </a:r>
                      <a:endParaRPr lang="en-US" dirty="0"/>
                    </a:p>
                  </a:txBody>
                  <a:tcPr/>
                </a:tc>
                <a:tc>
                  <a:txBody>
                    <a:bodyPr/>
                    <a:lstStyle/>
                    <a:p>
                      <a:pPr algn="ctr"/>
                      <a:r>
                        <a:rPr lang="en-US" dirty="0" smtClean="0"/>
                        <a:t>100</a:t>
                      </a:r>
                      <a:endParaRPr lang="en-US" dirty="0"/>
                    </a:p>
                  </a:txBody>
                  <a:tcPr/>
                </a:tc>
              </a:tr>
              <a:tr h="685800">
                <a:tc>
                  <a:txBody>
                    <a:bodyPr/>
                    <a:lstStyle/>
                    <a:p>
                      <a:pPr algn="ctr"/>
                      <a:r>
                        <a:rPr lang="en-US" dirty="0" smtClean="0"/>
                        <a:t>Fuse Y</a:t>
                      </a:r>
                      <a:r>
                        <a:rPr lang="en-US" baseline="0" dirty="0" smtClean="0"/>
                        <a:t> </a:t>
                      </a:r>
                    </a:p>
                    <a:p>
                      <a:pPr algn="ctr"/>
                      <a:r>
                        <a:rPr lang="en-US" baseline="0" dirty="0" smtClean="0"/>
                        <a:t>2011 </a:t>
                      </a:r>
                      <a:endParaRPr lang="en-US" dirty="0"/>
                    </a:p>
                  </a:txBody>
                  <a:tcPr/>
                </a:tc>
                <a:tc>
                  <a:txBody>
                    <a:bodyPr/>
                    <a:lstStyle/>
                    <a:p>
                      <a:pPr algn="ctr"/>
                      <a:r>
                        <a:rPr lang="en-US" dirty="0" smtClean="0"/>
                        <a:t>Japan</a:t>
                      </a:r>
                      <a:r>
                        <a:rPr lang="en-US" baseline="0" dirty="0" smtClean="0"/>
                        <a:t> </a:t>
                      </a:r>
                      <a:endParaRPr lang="en-US" dirty="0"/>
                    </a:p>
                  </a:txBody>
                  <a:tcPr/>
                </a:tc>
                <a:tc>
                  <a:txBody>
                    <a:bodyPr/>
                    <a:lstStyle/>
                    <a:p>
                      <a:pPr algn="ctr"/>
                      <a:r>
                        <a:rPr lang="en-US" dirty="0" smtClean="0"/>
                        <a:t>934 </a:t>
                      </a:r>
                      <a:endParaRPr lang="en-US" dirty="0"/>
                    </a:p>
                  </a:txBody>
                  <a:tcPr/>
                </a:tc>
                <a:tc>
                  <a:txBody>
                    <a:bodyPr/>
                    <a:lstStyle/>
                    <a:p>
                      <a:pPr algn="ctr"/>
                      <a:r>
                        <a:rPr lang="en-US" dirty="0" smtClean="0"/>
                        <a:t>219</a:t>
                      </a:r>
                      <a:endParaRPr lang="en-US" dirty="0"/>
                    </a:p>
                  </a:txBody>
                  <a:tcPr/>
                </a:tc>
                <a:tc>
                  <a:txBody>
                    <a:bodyPr/>
                    <a:lstStyle/>
                    <a:p>
                      <a:pPr algn="ctr"/>
                      <a:r>
                        <a:rPr lang="en-US" dirty="0" smtClean="0"/>
                        <a:t>16.1</a:t>
                      </a:r>
                      <a:endParaRPr lang="en-US" dirty="0"/>
                    </a:p>
                  </a:txBody>
                  <a:tcPr/>
                </a:tc>
              </a:tr>
              <a:tr h="685800">
                <a:tc>
                  <a:txBody>
                    <a:bodyPr/>
                    <a:lstStyle/>
                    <a:p>
                      <a:pPr algn="ctr"/>
                      <a:r>
                        <a:rPr lang="en-US" dirty="0" smtClean="0"/>
                        <a:t>Bath SC</a:t>
                      </a:r>
                    </a:p>
                    <a:p>
                      <a:pPr algn="ctr"/>
                      <a:r>
                        <a:rPr lang="en-US" dirty="0" smtClean="0"/>
                        <a:t>2015 </a:t>
                      </a:r>
                      <a:endParaRPr lang="en-US" dirty="0"/>
                    </a:p>
                  </a:txBody>
                  <a:tcPr/>
                </a:tc>
                <a:tc>
                  <a:txBody>
                    <a:bodyPr/>
                    <a:lstStyle/>
                    <a:p>
                      <a:pPr algn="ctr"/>
                      <a:r>
                        <a:rPr lang="en-US" dirty="0" smtClean="0"/>
                        <a:t>UK</a:t>
                      </a:r>
                      <a:endParaRPr lang="en-US" dirty="0"/>
                    </a:p>
                  </a:txBody>
                  <a:tcPr/>
                </a:tc>
                <a:tc>
                  <a:txBody>
                    <a:bodyPr/>
                    <a:lstStyle/>
                    <a:p>
                      <a:pPr algn="ctr"/>
                      <a:r>
                        <a:rPr lang="en-US" dirty="0" smtClean="0"/>
                        <a:t>230</a:t>
                      </a:r>
                      <a:endParaRPr lang="en-US" dirty="0"/>
                    </a:p>
                  </a:txBody>
                  <a:tcPr/>
                </a:tc>
                <a:tc>
                  <a:txBody>
                    <a:bodyPr/>
                    <a:lstStyle/>
                    <a:p>
                      <a:pPr algn="ctr"/>
                      <a:r>
                        <a:rPr lang="en-US" dirty="0" smtClean="0"/>
                        <a:t>56.8</a:t>
                      </a:r>
                      <a:endParaRPr lang="en-US" dirty="0"/>
                    </a:p>
                  </a:txBody>
                  <a:tcPr/>
                </a:tc>
                <a:tc>
                  <a:txBody>
                    <a:bodyPr/>
                    <a:lstStyle/>
                    <a:p>
                      <a:pPr algn="ctr"/>
                      <a:r>
                        <a:rPr lang="en-US" dirty="0" smtClean="0"/>
                        <a:t>98</a:t>
                      </a:r>
                      <a:endParaRPr lang="en-US" dirty="0"/>
                    </a:p>
                  </a:txBody>
                  <a:tcPr/>
                </a:tc>
              </a:tr>
              <a:tr h="685800">
                <a:tc>
                  <a:txBody>
                    <a:bodyPr/>
                    <a:lstStyle/>
                    <a:p>
                      <a:pPr algn="ctr"/>
                      <a:r>
                        <a:rPr lang="en-US" dirty="0" smtClean="0"/>
                        <a:t>Bath</a:t>
                      </a:r>
                      <a:r>
                        <a:rPr lang="en-US" baseline="0" dirty="0" smtClean="0"/>
                        <a:t> SC </a:t>
                      </a:r>
                    </a:p>
                    <a:p>
                      <a:pPr algn="ctr"/>
                      <a:r>
                        <a:rPr lang="en-US" baseline="0" dirty="0" smtClean="0"/>
                        <a:t>2014 </a:t>
                      </a:r>
                      <a:endParaRPr lang="en-US" dirty="0"/>
                    </a:p>
                  </a:txBody>
                  <a:tcPr/>
                </a:tc>
                <a:tc>
                  <a:txBody>
                    <a:bodyPr/>
                    <a:lstStyle/>
                    <a:p>
                      <a:pPr algn="ctr"/>
                      <a:r>
                        <a:rPr lang="en-US" dirty="0" smtClean="0"/>
                        <a:t>South East UK</a:t>
                      </a:r>
                      <a:endParaRPr lang="en-US" dirty="0"/>
                    </a:p>
                  </a:txBody>
                  <a:tcPr/>
                </a:tc>
                <a:tc>
                  <a:txBody>
                    <a:bodyPr/>
                    <a:lstStyle/>
                    <a:p>
                      <a:pPr algn="ctr"/>
                      <a:r>
                        <a:rPr lang="en-US" dirty="0" smtClean="0"/>
                        <a:t>100</a:t>
                      </a:r>
                      <a:endParaRPr lang="en-US" dirty="0"/>
                    </a:p>
                  </a:txBody>
                  <a:tcPr/>
                </a:tc>
                <a:tc>
                  <a:txBody>
                    <a:bodyPr/>
                    <a:lstStyle/>
                    <a:p>
                      <a:pPr algn="ctr"/>
                      <a:r>
                        <a:rPr lang="en-US" dirty="0" smtClean="0"/>
                        <a:t>85.3</a:t>
                      </a:r>
                      <a:endParaRPr lang="en-US" dirty="0"/>
                    </a:p>
                  </a:txBody>
                  <a:tcPr/>
                </a:tc>
                <a:tc>
                  <a:txBody>
                    <a:bodyPr/>
                    <a:lstStyle/>
                    <a:p>
                      <a:pPr algn="ctr"/>
                      <a:r>
                        <a:rPr lang="en-US" dirty="0" smtClean="0"/>
                        <a:t>86</a:t>
                      </a:r>
                      <a:endParaRPr lang="en-US" dirty="0"/>
                    </a:p>
                  </a:txBody>
                  <a:tcPr/>
                </a:tc>
              </a:tr>
              <a:tr h="685800">
                <a:tc>
                  <a:txBody>
                    <a:bodyPr/>
                    <a:lstStyle/>
                    <a:p>
                      <a:pPr algn="ctr"/>
                      <a:r>
                        <a:rPr lang="en-US" dirty="0" smtClean="0"/>
                        <a:t>Knight</a:t>
                      </a:r>
                      <a:r>
                        <a:rPr lang="en-US" baseline="0" dirty="0" smtClean="0"/>
                        <a:t> BA </a:t>
                      </a:r>
                    </a:p>
                    <a:p>
                      <a:pPr algn="ctr"/>
                      <a:r>
                        <a:rPr lang="en-US" baseline="0" dirty="0" smtClean="0"/>
                        <a:t>2016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South West UK</a:t>
                      </a:r>
                    </a:p>
                    <a:p>
                      <a:pPr algn="ctr"/>
                      <a:endParaRPr lang="en-US" dirty="0"/>
                    </a:p>
                  </a:txBody>
                  <a:tcPr/>
                </a:tc>
                <a:tc>
                  <a:txBody>
                    <a:bodyPr/>
                    <a:lstStyle/>
                    <a:p>
                      <a:pPr algn="ctr"/>
                      <a:r>
                        <a:rPr lang="en-US" dirty="0" smtClean="0"/>
                        <a:t>308</a:t>
                      </a:r>
                      <a:endParaRPr lang="en-US" dirty="0"/>
                    </a:p>
                  </a:txBody>
                  <a:tcPr/>
                </a:tc>
                <a:tc>
                  <a:txBody>
                    <a:bodyPr/>
                    <a:lstStyle/>
                    <a:p>
                      <a:pPr algn="ctr"/>
                      <a:r>
                        <a:rPr lang="en-US" dirty="0" smtClean="0"/>
                        <a:t>88</a:t>
                      </a:r>
                    </a:p>
                    <a:p>
                      <a:pPr algn="ctr"/>
                      <a:r>
                        <a:rPr lang="en-US" dirty="0" smtClean="0"/>
                        <a:t>( 54.3 – 157.5)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73</a:t>
                      </a:r>
                    </a:p>
                    <a:p>
                      <a:pPr algn="ctr"/>
                      <a:endParaRPr lang="en-US" dirty="0"/>
                    </a:p>
                  </a:txBody>
                  <a:tcPr/>
                </a:tc>
              </a:tr>
              <a:tr h="685800">
                <a:tc>
                  <a:txBody>
                    <a:bodyPr/>
                    <a:lstStyle/>
                    <a:p>
                      <a:pPr algn="ctr"/>
                      <a:r>
                        <a:rPr lang="en-US" dirty="0" err="1" smtClean="0"/>
                        <a:t>Kirkegeard</a:t>
                      </a:r>
                      <a:r>
                        <a:rPr lang="en-US" dirty="0" smtClean="0"/>
                        <a:t> </a:t>
                      </a:r>
                    </a:p>
                    <a:p>
                      <a:pPr algn="ctr"/>
                      <a:r>
                        <a:rPr lang="en-US" dirty="0" smtClean="0"/>
                        <a:t>2016</a:t>
                      </a:r>
                      <a:endParaRPr lang="en-US" dirty="0"/>
                    </a:p>
                  </a:txBody>
                  <a:tcPr/>
                </a:tc>
                <a:tc>
                  <a:txBody>
                    <a:bodyPr/>
                    <a:lstStyle/>
                    <a:p>
                      <a:pPr algn="ctr"/>
                      <a:r>
                        <a:rPr lang="en-US" dirty="0" smtClean="0"/>
                        <a:t>Denmark </a:t>
                      </a:r>
                      <a:endParaRPr lang="en-US" dirty="0"/>
                    </a:p>
                  </a:txBody>
                  <a:tcPr/>
                </a:tc>
                <a:tc>
                  <a:txBody>
                    <a:bodyPr/>
                    <a:lstStyle/>
                    <a:p>
                      <a:pPr algn="ctr"/>
                      <a:r>
                        <a:rPr lang="en-US" dirty="0" smtClean="0"/>
                        <a:t>240</a:t>
                      </a:r>
                      <a:endParaRPr lang="en-US" dirty="0"/>
                    </a:p>
                  </a:txBody>
                  <a:tcPr/>
                </a:tc>
                <a:tc>
                  <a:txBody>
                    <a:bodyPr/>
                    <a:lstStyle/>
                    <a:p>
                      <a:pPr algn="ctr"/>
                      <a:r>
                        <a:rPr lang="en-US" sz="1600" dirty="0" smtClean="0"/>
                        <a:t>Iodine user : 118</a:t>
                      </a:r>
                    </a:p>
                    <a:p>
                      <a:pPr algn="ctr"/>
                      <a:r>
                        <a:rPr lang="en-US" sz="1600" dirty="0" smtClean="0"/>
                        <a:t> ( 79 – 196 )</a:t>
                      </a:r>
                      <a:endParaRPr lang="en-US" sz="1600" dirty="0"/>
                    </a:p>
                  </a:txBody>
                  <a:tcPr/>
                </a:tc>
                <a:tc>
                  <a:txBody>
                    <a:bodyPr/>
                    <a:lstStyle/>
                    <a:p>
                      <a:pPr algn="ctr"/>
                      <a:r>
                        <a:rPr lang="en-US" dirty="0" smtClean="0"/>
                        <a:t>Non-users: 82</a:t>
                      </a:r>
                    </a:p>
                    <a:p>
                      <a:pPr algn="ctr"/>
                      <a:r>
                        <a:rPr lang="en-US" dirty="0" smtClean="0"/>
                        <a:t>(</a:t>
                      </a:r>
                      <a:r>
                        <a:rPr lang="en-US" baseline="0" dirty="0" smtClean="0"/>
                        <a:t> 41 – 122)</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762000"/>
          <a:ext cx="8686800" cy="548640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685800">
                <a:tc>
                  <a:txBody>
                    <a:bodyPr/>
                    <a:lstStyle/>
                    <a:p>
                      <a:pPr algn="ctr"/>
                      <a:r>
                        <a:rPr lang="en-US" dirty="0" smtClean="0"/>
                        <a:t>Author </a:t>
                      </a:r>
                      <a:endParaRPr lang="en-US" dirty="0"/>
                    </a:p>
                  </a:txBody>
                  <a:tcPr/>
                </a:tc>
                <a:tc>
                  <a:txBody>
                    <a:bodyPr/>
                    <a:lstStyle/>
                    <a:p>
                      <a:pPr algn="ctr"/>
                      <a:r>
                        <a:rPr lang="en-US" dirty="0" smtClean="0"/>
                        <a:t>Country </a:t>
                      </a:r>
                      <a:endParaRPr lang="en-US" dirty="0"/>
                    </a:p>
                  </a:txBody>
                  <a:tcPr/>
                </a:tc>
                <a:tc>
                  <a:txBody>
                    <a:bodyPr/>
                    <a:lstStyle/>
                    <a:p>
                      <a:pPr algn="ctr"/>
                      <a:r>
                        <a:rPr lang="en-US" sz="1400" dirty="0" smtClean="0"/>
                        <a:t>  pregnant</a:t>
                      </a:r>
                      <a:r>
                        <a:rPr lang="en-US" sz="1400" baseline="0" dirty="0" smtClean="0"/>
                        <a:t> women</a:t>
                      </a:r>
                    </a:p>
                    <a:p>
                      <a:pPr algn="ctr"/>
                      <a:r>
                        <a:rPr lang="en-US" sz="1400" baseline="0" dirty="0" smtClean="0"/>
                        <a:t>            (  n )</a:t>
                      </a:r>
                      <a:endParaRPr lang="en-US" sz="1400" dirty="0"/>
                    </a:p>
                  </a:txBody>
                  <a:tcPr/>
                </a:tc>
                <a:tc>
                  <a:txBody>
                    <a:bodyPr/>
                    <a:lstStyle/>
                    <a:p>
                      <a:pPr algn="ctr"/>
                      <a:r>
                        <a:rPr lang="en-US" sz="1600" dirty="0" smtClean="0"/>
                        <a:t>Median UIC </a:t>
                      </a:r>
                      <a:r>
                        <a:rPr lang="en-US" baseline="0" dirty="0" smtClean="0"/>
                        <a:t>  </a:t>
                      </a:r>
                      <a:r>
                        <a:rPr lang="en-US" sz="1400" baseline="0" dirty="0" smtClean="0">
                          <a:latin typeface="Times New Roman"/>
                          <a:cs typeface="Times New Roman"/>
                        </a:rPr>
                        <a:t>µ</a:t>
                      </a:r>
                      <a:r>
                        <a:rPr lang="en-US" sz="1400" baseline="0" dirty="0" smtClean="0"/>
                        <a:t>g/L</a:t>
                      </a:r>
                    </a:p>
                    <a:p>
                      <a:pPr algn="ctr"/>
                      <a:r>
                        <a:rPr lang="en-US" sz="1400" baseline="0" dirty="0" smtClean="0"/>
                        <a:t>               ( IQR )</a:t>
                      </a:r>
                      <a:endParaRPr lang="en-US" sz="2000" dirty="0"/>
                    </a:p>
                  </a:txBody>
                  <a:tcPr/>
                </a:tc>
                <a:tc>
                  <a:txBody>
                    <a:bodyPr/>
                    <a:lstStyle/>
                    <a:p>
                      <a:pPr algn="ctr"/>
                      <a:r>
                        <a:rPr lang="en-US" dirty="0" smtClean="0"/>
                        <a:t>% UIC &lt; 150 </a:t>
                      </a:r>
                      <a:r>
                        <a:rPr lang="en-US" sz="1400" baseline="0" dirty="0" smtClean="0">
                          <a:latin typeface="Times New Roman"/>
                          <a:cs typeface="Times New Roman"/>
                        </a:rPr>
                        <a:t>µ</a:t>
                      </a:r>
                      <a:r>
                        <a:rPr lang="en-US" sz="1400" baseline="0" dirty="0" smtClean="0"/>
                        <a:t>g/L</a:t>
                      </a:r>
                      <a:endParaRPr lang="en-US" dirty="0"/>
                    </a:p>
                  </a:txBody>
                  <a:tcPr/>
                </a:tc>
              </a:tr>
              <a:tr h="685800">
                <a:tc>
                  <a:txBody>
                    <a:bodyPr/>
                    <a:lstStyle/>
                    <a:p>
                      <a:pPr algn="ctr"/>
                      <a:r>
                        <a:rPr lang="en-US" dirty="0" err="1" smtClean="0"/>
                        <a:t>Kasap</a:t>
                      </a:r>
                      <a:r>
                        <a:rPr lang="en-US" dirty="0" smtClean="0"/>
                        <a:t>  B</a:t>
                      </a:r>
                    </a:p>
                    <a:p>
                      <a:pPr algn="ctr"/>
                      <a:r>
                        <a:rPr lang="en-US" dirty="0" smtClean="0"/>
                        <a:t> 2016</a:t>
                      </a:r>
                      <a:endParaRPr lang="en-US" dirty="0"/>
                    </a:p>
                  </a:txBody>
                  <a:tcPr/>
                </a:tc>
                <a:tc>
                  <a:txBody>
                    <a:bodyPr/>
                    <a:lstStyle/>
                    <a:p>
                      <a:pPr algn="ctr"/>
                      <a:r>
                        <a:rPr lang="en-US" dirty="0" smtClean="0"/>
                        <a:t>Turkey </a:t>
                      </a:r>
                      <a:endParaRPr lang="en-US" dirty="0"/>
                    </a:p>
                  </a:txBody>
                  <a:tcPr/>
                </a:tc>
                <a:tc>
                  <a:txBody>
                    <a:bodyPr/>
                    <a:lstStyle/>
                    <a:p>
                      <a:pPr algn="ctr"/>
                      <a:r>
                        <a:rPr lang="en-US" dirty="0" smtClean="0"/>
                        <a:t>135</a:t>
                      </a:r>
                      <a:endParaRPr lang="en-US" dirty="0"/>
                    </a:p>
                  </a:txBody>
                  <a:tcPr/>
                </a:tc>
                <a:tc>
                  <a:txBody>
                    <a:bodyPr/>
                    <a:lstStyle/>
                    <a:p>
                      <a:pPr algn="ctr"/>
                      <a:r>
                        <a:rPr lang="en-US" dirty="0" smtClean="0"/>
                        <a:t>222</a:t>
                      </a:r>
                    </a:p>
                    <a:p>
                      <a:pPr algn="ctr"/>
                      <a:r>
                        <a:rPr lang="en-US" dirty="0" smtClean="0"/>
                        <a:t>( 141 – 397 )</a:t>
                      </a:r>
                      <a:endParaRPr lang="en-US" dirty="0"/>
                    </a:p>
                  </a:txBody>
                  <a:tcPr/>
                </a:tc>
                <a:tc>
                  <a:txBody>
                    <a:bodyPr/>
                    <a:lstStyle/>
                    <a:p>
                      <a:pPr algn="ctr"/>
                      <a:r>
                        <a:rPr lang="en-US" dirty="0" smtClean="0"/>
                        <a:t>28.1</a:t>
                      </a:r>
                      <a:endParaRPr lang="en-US" dirty="0"/>
                    </a:p>
                  </a:txBody>
                  <a:tcPr/>
                </a:tc>
              </a:tr>
              <a:tr h="685800">
                <a:tc>
                  <a:txBody>
                    <a:bodyPr/>
                    <a:lstStyle/>
                    <a:p>
                      <a:pPr algn="ctr"/>
                      <a:r>
                        <a:rPr lang="en-US" dirty="0" err="1" smtClean="0"/>
                        <a:t>Ferreiya</a:t>
                      </a:r>
                      <a:r>
                        <a:rPr lang="en-US" dirty="0" smtClean="0"/>
                        <a:t> SM</a:t>
                      </a:r>
                    </a:p>
                    <a:p>
                      <a:pPr algn="ctr"/>
                      <a:r>
                        <a:rPr lang="en-US" dirty="0" smtClean="0"/>
                        <a:t>2014 </a:t>
                      </a:r>
                      <a:endParaRPr lang="en-US" dirty="0"/>
                    </a:p>
                  </a:txBody>
                  <a:tcPr/>
                </a:tc>
                <a:tc>
                  <a:txBody>
                    <a:bodyPr/>
                    <a:lstStyle/>
                    <a:p>
                      <a:pPr algn="ctr"/>
                      <a:r>
                        <a:rPr lang="en-US" dirty="0" smtClean="0"/>
                        <a:t>Brazil</a:t>
                      </a:r>
                      <a:endParaRPr lang="en-US" dirty="0"/>
                    </a:p>
                  </a:txBody>
                  <a:tcPr/>
                </a:tc>
                <a:tc>
                  <a:txBody>
                    <a:bodyPr/>
                    <a:lstStyle/>
                    <a:p>
                      <a:pPr algn="ctr"/>
                      <a:r>
                        <a:rPr lang="en-US" dirty="0" smtClean="0"/>
                        <a:t>191</a:t>
                      </a:r>
                      <a:endParaRPr lang="en-US" dirty="0"/>
                    </a:p>
                  </a:txBody>
                  <a:tcPr/>
                </a:tc>
                <a:tc>
                  <a:txBody>
                    <a:bodyPr/>
                    <a:lstStyle/>
                    <a:p>
                      <a:pPr algn="ctr"/>
                      <a:r>
                        <a:rPr lang="en-US" dirty="0" smtClean="0"/>
                        <a:t>137.7</a:t>
                      </a:r>
                    </a:p>
                    <a:p>
                      <a:pPr algn="ctr"/>
                      <a:r>
                        <a:rPr lang="en-US" dirty="0" smtClean="0"/>
                        <a:t>(132.9 – 155.9 )</a:t>
                      </a:r>
                      <a:endParaRPr lang="en-US" dirty="0"/>
                    </a:p>
                  </a:txBody>
                  <a:tcPr/>
                </a:tc>
                <a:tc>
                  <a:txBody>
                    <a:bodyPr/>
                    <a:lstStyle/>
                    <a:p>
                      <a:pPr algn="ctr"/>
                      <a:r>
                        <a:rPr lang="en-US" dirty="0" smtClean="0"/>
                        <a:t> 92</a:t>
                      </a:r>
                      <a:endParaRPr lang="en-US" dirty="0"/>
                    </a:p>
                  </a:txBody>
                  <a:tcPr/>
                </a:tc>
              </a:tr>
              <a:tr h="685800">
                <a:tc>
                  <a:txBody>
                    <a:bodyPr/>
                    <a:lstStyle/>
                    <a:p>
                      <a:pPr algn="ctr"/>
                      <a:r>
                        <a:rPr lang="en-US" dirty="0" err="1" smtClean="0"/>
                        <a:t>Bilek</a:t>
                      </a:r>
                      <a:r>
                        <a:rPr lang="en-US" dirty="0" smtClean="0"/>
                        <a:t> R</a:t>
                      </a:r>
                    </a:p>
                    <a:p>
                      <a:pPr algn="ctr"/>
                      <a:r>
                        <a:rPr lang="en-US" dirty="0" smtClean="0"/>
                        <a:t>2016  </a:t>
                      </a:r>
                      <a:endParaRPr lang="en-US" dirty="0"/>
                    </a:p>
                  </a:txBody>
                  <a:tcPr/>
                </a:tc>
                <a:tc>
                  <a:txBody>
                    <a:bodyPr/>
                    <a:lstStyle/>
                    <a:p>
                      <a:pPr algn="ctr"/>
                      <a:r>
                        <a:rPr lang="en-US" dirty="0" smtClean="0"/>
                        <a:t>Czech</a:t>
                      </a:r>
                    </a:p>
                    <a:p>
                      <a:pPr algn="ctr"/>
                      <a:r>
                        <a:rPr lang="en-US" dirty="0" smtClean="0"/>
                        <a:t>Republic </a:t>
                      </a:r>
                      <a:endParaRPr lang="en-US" dirty="0"/>
                    </a:p>
                  </a:txBody>
                  <a:tcPr/>
                </a:tc>
                <a:tc>
                  <a:txBody>
                    <a:bodyPr/>
                    <a:lstStyle/>
                    <a:p>
                      <a:pPr algn="ctr"/>
                      <a:r>
                        <a:rPr lang="en-US" dirty="0" smtClean="0"/>
                        <a:t> 532</a:t>
                      </a:r>
                      <a:endParaRPr lang="en-US" dirty="0"/>
                    </a:p>
                  </a:txBody>
                  <a:tcPr/>
                </a:tc>
                <a:tc>
                  <a:txBody>
                    <a:bodyPr/>
                    <a:lstStyle/>
                    <a:p>
                      <a:pPr algn="ctr"/>
                      <a:r>
                        <a:rPr lang="en-US" dirty="0" smtClean="0"/>
                        <a:t>82 </a:t>
                      </a:r>
                      <a:endParaRPr lang="en-US" dirty="0"/>
                    </a:p>
                  </a:txBody>
                  <a:tcPr/>
                </a:tc>
                <a:tc>
                  <a:txBody>
                    <a:bodyPr/>
                    <a:lstStyle/>
                    <a:p>
                      <a:pPr algn="ctr"/>
                      <a:r>
                        <a:rPr lang="en-US" dirty="0" smtClean="0"/>
                        <a:t>71.2  </a:t>
                      </a:r>
                      <a:endParaRPr lang="en-US" dirty="0"/>
                    </a:p>
                  </a:txBody>
                  <a:tcPr/>
                </a:tc>
              </a:tr>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De </a:t>
                      </a:r>
                      <a:r>
                        <a:rPr lang="en-US" baseline="0" dirty="0" err="1" smtClean="0"/>
                        <a:t>Zoysa</a:t>
                      </a:r>
                      <a:r>
                        <a:rPr lang="en-US" baseline="0" dirty="0" smtClean="0"/>
                        <a:t> E</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2016</a:t>
                      </a:r>
                      <a:endParaRPr lang="en-US" dirty="0" smtClean="0"/>
                    </a:p>
                  </a:txBody>
                  <a:tcPr/>
                </a:tc>
                <a:tc>
                  <a:txBody>
                    <a:bodyPr/>
                    <a:lstStyle/>
                    <a:p>
                      <a:pPr algn="ctr"/>
                      <a:r>
                        <a:rPr lang="en-US" dirty="0" smtClean="0"/>
                        <a:t> Sri</a:t>
                      </a:r>
                      <a:r>
                        <a:rPr lang="en-US" baseline="0" dirty="0" smtClean="0"/>
                        <a:t> Lanka </a:t>
                      </a:r>
                      <a:r>
                        <a:rPr lang="en-US" dirty="0" smtClean="0"/>
                        <a:t>  </a:t>
                      </a:r>
                      <a:endParaRPr lang="en-US" dirty="0"/>
                    </a:p>
                  </a:txBody>
                  <a:tcPr/>
                </a:tc>
                <a:tc>
                  <a:txBody>
                    <a:bodyPr/>
                    <a:lstStyle/>
                    <a:p>
                      <a:pPr algn="ctr"/>
                      <a:r>
                        <a:rPr lang="en-US" dirty="0" smtClean="0"/>
                        <a:t>425 </a:t>
                      </a:r>
                      <a:endParaRPr lang="en-US" dirty="0"/>
                    </a:p>
                  </a:txBody>
                  <a:tcPr/>
                </a:tc>
                <a:tc>
                  <a:txBody>
                    <a:bodyPr/>
                    <a:lstStyle/>
                    <a:p>
                      <a:pPr algn="ctr"/>
                      <a:r>
                        <a:rPr lang="en-US" dirty="0" smtClean="0"/>
                        <a:t>105</a:t>
                      </a:r>
                    </a:p>
                    <a:p>
                      <a:pPr algn="ctr"/>
                      <a:r>
                        <a:rPr lang="en-US" dirty="0" smtClean="0"/>
                        <a:t>(67 – 153)  </a:t>
                      </a:r>
                      <a:endParaRPr lang="en-US" dirty="0"/>
                    </a:p>
                  </a:txBody>
                  <a:tcPr/>
                </a:tc>
                <a:tc>
                  <a:txBody>
                    <a:bodyPr/>
                    <a:lstStyle/>
                    <a:p>
                      <a:pPr algn="ctr"/>
                      <a:r>
                        <a:rPr lang="en-US" dirty="0" smtClean="0"/>
                        <a:t>98 </a:t>
                      </a:r>
                      <a:endParaRPr lang="en-US" dirty="0"/>
                    </a:p>
                  </a:txBody>
                  <a:tcPr/>
                </a:tc>
              </a:tr>
              <a:tr h="685800">
                <a:tc>
                  <a:txBody>
                    <a:bodyPr/>
                    <a:lstStyle/>
                    <a:p>
                      <a:pPr algn="ctr"/>
                      <a:r>
                        <a:rPr lang="en-US" dirty="0" err="1" smtClean="0"/>
                        <a:t>Konrad</a:t>
                      </a:r>
                      <a:r>
                        <a:rPr lang="en-US" dirty="0" smtClean="0"/>
                        <a:t>  I</a:t>
                      </a:r>
                    </a:p>
                    <a:p>
                      <a:pPr algn="ctr"/>
                      <a:r>
                        <a:rPr lang="en-US" dirty="0" smtClean="0"/>
                        <a:t>2015</a:t>
                      </a:r>
                    </a:p>
                  </a:txBody>
                  <a:tcPr/>
                </a:tc>
                <a:tc>
                  <a:txBody>
                    <a:bodyPr/>
                    <a:lstStyle/>
                    <a:p>
                      <a:pPr algn="ctr"/>
                      <a:r>
                        <a:rPr lang="en-US" dirty="0" smtClean="0"/>
                        <a:t>Latvia</a:t>
                      </a:r>
                      <a:r>
                        <a:rPr lang="en-US" baseline="0" dirty="0" smtClean="0"/>
                        <a:t> </a:t>
                      </a:r>
                      <a:r>
                        <a:rPr lang="en-US" dirty="0" smtClean="0"/>
                        <a:t> </a:t>
                      </a:r>
                      <a:endParaRPr lang="en-US" dirty="0"/>
                    </a:p>
                  </a:txBody>
                  <a:tcPr/>
                </a:tc>
                <a:tc>
                  <a:txBody>
                    <a:bodyPr/>
                    <a:lstStyle/>
                    <a:p>
                      <a:pPr algn="ctr"/>
                      <a:r>
                        <a:rPr lang="en-US" dirty="0" smtClean="0"/>
                        <a:t> 696</a:t>
                      </a:r>
                      <a:endParaRPr lang="en-US" dirty="0"/>
                    </a:p>
                  </a:txBody>
                  <a:tcPr/>
                </a:tc>
                <a:tc>
                  <a:txBody>
                    <a:bodyPr/>
                    <a:lstStyle/>
                    <a:p>
                      <a:pPr algn="ctr"/>
                      <a:r>
                        <a:rPr lang="en-US" dirty="0" smtClean="0"/>
                        <a:t>69.4</a:t>
                      </a:r>
                    </a:p>
                    <a:p>
                      <a:pPr algn="ctr"/>
                      <a:r>
                        <a:rPr lang="en-US" dirty="0" smtClean="0"/>
                        <a:t>(53.9 – 92.6 ) </a:t>
                      </a:r>
                      <a:endParaRPr lang="en-US" dirty="0"/>
                    </a:p>
                  </a:txBody>
                  <a:tcPr/>
                </a:tc>
                <a:tc>
                  <a:txBody>
                    <a:bodyPr/>
                    <a:lstStyle/>
                    <a:p>
                      <a:pPr algn="ctr"/>
                      <a:r>
                        <a:rPr lang="en-US" dirty="0" smtClean="0"/>
                        <a:t> 100</a:t>
                      </a:r>
                      <a:endParaRPr lang="en-US" dirty="0"/>
                    </a:p>
                  </a:txBody>
                  <a:tcPr/>
                </a:tc>
              </a:tr>
              <a:tr h="685800">
                <a:tc>
                  <a:txBody>
                    <a:bodyPr/>
                    <a:lstStyle/>
                    <a:p>
                      <a:pPr algn="ctr"/>
                      <a:r>
                        <a:rPr lang="en-US" dirty="0" err="1" smtClean="0"/>
                        <a:t>Raverot</a:t>
                      </a:r>
                      <a:r>
                        <a:rPr lang="en-US" dirty="0" smtClean="0"/>
                        <a:t> V</a:t>
                      </a:r>
                    </a:p>
                    <a:p>
                      <a:pPr algn="ctr"/>
                      <a:r>
                        <a:rPr lang="en-US" dirty="0" smtClean="0"/>
                        <a:t>2012  </a:t>
                      </a:r>
                      <a:endParaRPr lang="en-US" dirty="0"/>
                    </a:p>
                  </a:txBody>
                  <a:tcPr/>
                </a:tc>
                <a:tc>
                  <a:txBody>
                    <a:bodyPr/>
                    <a:lstStyle/>
                    <a:p>
                      <a:pPr algn="ctr"/>
                      <a:r>
                        <a:rPr lang="en-US" dirty="0" smtClean="0"/>
                        <a:t>French</a:t>
                      </a:r>
                    </a:p>
                    <a:p>
                      <a:pPr algn="ctr"/>
                      <a:r>
                        <a:rPr lang="en-US" dirty="0" smtClean="0"/>
                        <a:t>Lyon </a:t>
                      </a:r>
                      <a:endParaRPr lang="en-US" dirty="0"/>
                    </a:p>
                  </a:txBody>
                  <a:tcPr/>
                </a:tc>
                <a:tc>
                  <a:txBody>
                    <a:bodyPr/>
                    <a:lstStyle/>
                    <a:p>
                      <a:pPr algn="ctr"/>
                      <a:r>
                        <a:rPr lang="en-US" dirty="0" smtClean="0"/>
                        <a:t>228 </a:t>
                      </a:r>
                      <a:endParaRPr lang="en-US" dirty="0"/>
                    </a:p>
                  </a:txBody>
                  <a:tcPr/>
                </a:tc>
                <a:tc>
                  <a:txBody>
                    <a:bodyPr/>
                    <a:lstStyle/>
                    <a:p>
                      <a:pPr algn="ctr"/>
                      <a:r>
                        <a:rPr lang="en-US" dirty="0" smtClean="0"/>
                        <a:t>81</a:t>
                      </a:r>
                    </a:p>
                    <a:p>
                      <a:pPr algn="ctr"/>
                      <a:r>
                        <a:rPr lang="en-US" dirty="0" smtClean="0"/>
                        <a:t>( 8 – 832 ) </a:t>
                      </a:r>
                      <a:endParaRPr lang="en-US" dirty="0"/>
                    </a:p>
                  </a:txBody>
                  <a:tcPr/>
                </a:tc>
                <a:tc>
                  <a:txBody>
                    <a:bodyPr/>
                    <a:lstStyle/>
                    <a:p>
                      <a:pPr algn="ctr"/>
                      <a:r>
                        <a:rPr lang="en-US" dirty="0" smtClean="0"/>
                        <a:t>77 </a:t>
                      </a:r>
                      <a:endParaRPr lang="en-US" dirty="0"/>
                    </a:p>
                  </a:txBody>
                  <a:tcPr/>
                </a:tc>
              </a:tr>
              <a:tr h="685800">
                <a:tc>
                  <a:txBody>
                    <a:bodyPr/>
                    <a:lstStyle/>
                    <a:p>
                      <a:pPr algn="ctr"/>
                      <a:r>
                        <a:rPr lang="en-US" dirty="0" err="1" smtClean="0"/>
                        <a:t>Choyy</a:t>
                      </a:r>
                      <a:r>
                        <a:rPr lang="en-US" dirty="0" smtClean="0"/>
                        <a:t> </a:t>
                      </a:r>
                    </a:p>
                    <a:p>
                      <a:pPr algn="ctr"/>
                      <a:r>
                        <a:rPr lang="en-US" dirty="0" smtClean="0"/>
                        <a:t>2016</a:t>
                      </a:r>
                      <a:endParaRPr lang="en-US" baseline="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Korea  </a:t>
                      </a:r>
                    </a:p>
                    <a:p>
                      <a:pPr algn="ctr"/>
                      <a:endParaRPr lang="en-US" dirty="0"/>
                    </a:p>
                  </a:txBody>
                  <a:tcPr/>
                </a:tc>
                <a:tc>
                  <a:txBody>
                    <a:bodyPr/>
                    <a:lstStyle/>
                    <a:p>
                      <a:pPr algn="ctr"/>
                      <a:r>
                        <a:rPr lang="en-US" dirty="0" smtClean="0"/>
                        <a:t>344 </a:t>
                      </a:r>
                      <a:endParaRPr lang="en-US" dirty="0"/>
                    </a:p>
                  </a:txBody>
                  <a:tcPr/>
                </a:tc>
                <a:tc>
                  <a:txBody>
                    <a:bodyPr/>
                    <a:lstStyle/>
                    <a:p>
                      <a:pPr algn="ctr"/>
                      <a:r>
                        <a:rPr lang="en-US" dirty="0" smtClean="0"/>
                        <a:t>427.3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a:t>
                      </a:r>
                    </a:p>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2000240"/>
            <a:ext cx="8015286" cy="4525963"/>
          </a:xfrm>
        </p:spPr>
        <p:txBody>
          <a:bodyPr>
            <a:normAutofit/>
          </a:bodyPr>
          <a:lstStyle/>
          <a:p>
            <a:pPr algn="r" rtl="1"/>
            <a:r>
              <a:rPr lang="fa-IR" b="1" dirty="0">
                <a:solidFill>
                  <a:srgbClr val="FF0000"/>
                </a:solidFill>
                <a:cs typeface="Compset Mazar" pitchFamily="2" charset="-78"/>
              </a:rPr>
              <a:t>هدف</a:t>
            </a:r>
            <a:r>
              <a:rPr lang="fa-IR" dirty="0">
                <a:cs typeface="Compset Mazar" pitchFamily="2" charset="-78"/>
              </a:rPr>
              <a:t> </a:t>
            </a:r>
            <a:r>
              <a:rPr lang="fa-IR" dirty="0" smtClean="0">
                <a:cs typeface="Compset Mazar" pitchFamily="2" charset="-78"/>
              </a:rPr>
              <a:t>:  بر </a:t>
            </a:r>
            <a:r>
              <a:rPr lang="fa-IR" dirty="0">
                <a:cs typeface="Compset Mazar" pitchFamily="2" charset="-78"/>
              </a:rPr>
              <a:t>رسی </a:t>
            </a:r>
            <a:r>
              <a:rPr lang="fa-IR" dirty="0" smtClean="0">
                <a:cs typeface="Compset Mazar" pitchFamily="2" charset="-78"/>
              </a:rPr>
              <a:t>وضعيت دريافت يد </a:t>
            </a:r>
            <a:r>
              <a:rPr lang="fa-IR" dirty="0">
                <a:cs typeface="Compset Mazar" pitchFamily="2" charset="-78"/>
              </a:rPr>
              <a:t>و </a:t>
            </a:r>
            <a:r>
              <a:rPr lang="fa-IR" dirty="0" smtClean="0">
                <a:cs typeface="Compset Mazar" pitchFamily="2" charset="-78"/>
              </a:rPr>
              <a:t>عملکرد غده تيروئيد  </a:t>
            </a:r>
            <a:r>
              <a:rPr lang="fa-IR" dirty="0">
                <a:cs typeface="Compset Mazar" pitchFamily="2" charset="-78"/>
              </a:rPr>
              <a:t>زنان باردار </a:t>
            </a:r>
            <a:r>
              <a:rPr lang="fa-IR" dirty="0" smtClean="0">
                <a:cs typeface="Compset Mazar" pitchFamily="2" charset="-78"/>
              </a:rPr>
              <a:t>کشور  </a:t>
            </a:r>
          </a:p>
          <a:p>
            <a:pPr algn="r" rtl="1"/>
            <a:r>
              <a:rPr lang="fa-IR" b="1" dirty="0">
                <a:solidFill>
                  <a:srgbClr val="FF0000"/>
                </a:solidFill>
                <a:cs typeface="Compset Mazar" pitchFamily="2" charset="-78"/>
              </a:rPr>
              <a:t>روش کار</a:t>
            </a:r>
            <a:r>
              <a:rPr lang="fa-IR" dirty="0">
                <a:solidFill>
                  <a:srgbClr val="FF0000"/>
                </a:solidFill>
                <a:cs typeface="Compset Mazar" pitchFamily="2" charset="-78"/>
              </a:rPr>
              <a:t> </a:t>
            </a:r>
            <a:r>
              <a:rPr lang="fa-IR" dirty="0">
                <a:cs typeface="Compset Mazar" pitchFamily="2" charset="-78"/>
              </a:rPr>
              <a:t>: در طی </a:t>
            </a:r>
            <a:r>
              <a:rPr lang="fa-IR" dirty="0" smtClean="0">
                <a:cs typeface="Compset Mazar" pitchFamily="2" charset="-78"/>
              </a:rPr>
              <a:t>يک </a:t>
            </a:r>
            <a:r>
              <a:rPr lang="fa-IR" dirty="0">
                <a:cs typeface="Compset Mazar" pitchFamily="2" charset="-78"/>
              </a:rPr>
              <a:t>بر رسی مقطعی </a:t>
            </a:r>
            <a:r>
              <a:rPr lang="fa-IR" dirty="0" smtClean="0">
                <a:cs typeface="Compset Mazar" pitchFamily="2" charset="-78"/>
              </a:rPr>
              <a:t>ملی  تعداد </a:t>
            </a:r>
            <a:r>
              <a:rPr lang="fa-IR" dirty="0">
                <a:cs typeface="Compset Mazar" pitchFamily="2" charset="-78"/>
              </a:rPr>
              <a:t>1200 زن باردار در </a:t>
            </a:r>
            <a:r>
              <a:rPr lang="fa-IR" dirty="0" smtClean="0">
                <a:cs typeface="Compset Mazar" pitchFamily="2" charset="-78"/>
              </a:rPr>
              <a:t>تريمستر </a:t>
            </a:r>
            <a:r>
              <a:rPr lang="fa-IR" dirty="0">
                <a:cs typeface="Compset Mazar" pitchFamily="2" charset="-78"/>
              </a:rPr>
              <a:t>های مختلف بارداری از </a:t>
            </a:r>
            <a:r>
              <a:rPr lang="fa-IR" dirty="0" smtClean="0">
                <a:cs typeface="Compset Mazar" pitchFamily="2" charset="-78"/>
              </a:rPr>
              <a:t>12 </a:t>
            </a:r>
            <a:r>
              <a:rPr lang="fa-IR" dirty="0">
                <a:cs typeface="Compset Mazar" pitchFamily="2" charset="-78"/>
              </a:rPr>
              <a:t>استان کشور از آبان ماه تا بهمن ماه سال 1392 وارد مطالعه </a:t>
            </a:r>
            <a:r>
              <a:rPr lang="fa-IR" dirty="0" smtClean="0">
                <a:cs typeface="Compset Mazar" pitchFamily="2" charset="-78"/>
              </a:rPr>
              <a:t>شدند</a:t>
            </a:r>
          </a:p>
          <a:p>
            <a:pPr algn="r" rtl="1"/>
            <a:r>
              <a:rPr lang="fa-IR" dirty="0" smtClean="0">
                <a:cs typeface="Compset Mazar" pitchFamily="2" charset="-78"/>
              </a:rPr>
              <a:t> </a:t>
            </a:r>
            <a:r>
              <a:rPr lang="fa-IR" b="1" dirty="0" smtClean="0">
                <a:solidFill>
                  <a:srgbClr val="FF0000"/>
                </a:solidFill>
                <a:cs typeface="Compset Mazar" pitchFamily="2" charset="-78"/>
              </a:rPr>
              <a:t>شاخص ها </a:t>
            </a:r>
            <a:r>
              <a:rPr lang="fa-IR" dirty="0" smtClean="0">
                <a:cs typeface="Compset Mazar" pitchFamily="2" charset="-78"/>
              </a:rPr>
              <a:t>: ميانه يد ادرار </a:t>
            </a:r>
            <a:r>
              <a:rPr lang="en-US" dirty="0" smtClean="0">
                <a:cs typeface="Compset Mazar" pitchFamily="2" charset="-78"/>
              </a:rPr>
              <a:t>T4</a:t>
            </a:r>
            <a:r>
              <a:rPr lang="en-US" dirty="0">
                <a:cs typeface="Compset Mazar" pitchFamily="2" charset="-78"/>
              </a:rPr>
              <a:t>, T3RU, FT4I, TSH, </a:t>
            </a:r>
            <a:r>
              <a:rPr lang="fa-IR" dirty="0" smtClean="0">
                <a:cs typeface="Compset Mazar" pitchFamily="2" charset="-78"/>
              </a:rPr>
              <a:t>تيروگلوبولين  </a:t>
            </a:r>
            <a:r>
              <a:rPr lang="fa-IR" dirty="0">
                <a:cs typeface="Compset Mazar" pitchFamily="2" charset="-78"/>
              </a:rPr>
              <a:t>و آنتی </a:t>
            </a:r>
            <a:r>
              <a:rPr lang="fa-IR" dirty="0" smtClean="0">
                <a:cs typeface="Compset Mazar" pitchFamily="2" charset="-78"/>
              </a:rPr>
              <a:t>تيروئيد </a:t>
            </a:r>
            <a:r>
              <a:rPr lang="fa-IR" dirty="0">
                <a:cs typeface="Compset Mazar" pitchFamily="2" charset="-78"/>
              </a:rPr>
              <a:t>پر </a:t>
            </a:r>
            <a:r>
              <a:rPr lang="fa-IR" dirty="0" smtClean="0">
                <a:cs typeface="Compset Mazar" pitchFamily="2" charset="-78"/>
              </a:rPr>
              <a:t>اکسيداز </a:t>
            </a:r>
            <a:r>
              <a:rPr lang="fa-IR" dirty="0">
                <a:cs typeface="Compset Mazar" pitchFamily="2" charset="-78"/>
              </a:rPr>
              <a:t>سرم مورد اندازه </a:t>
            </a:r>
            <a:r>
              <a:rPr lang="fa-IR" dirty="0" smtClean="0">
                <a:cs typeface="Compset Mazar" pitchFamily="2" charset="-78"/>
              </a:rPr>
              <a:t>گيری </a:t>
            </a:r>
            <a:r>
              <a:rPr lang="fa-IR" dirty="0">
                <a:cs typeface="Compset Mazar" pitchFamily="2" charset="-78"/>
              </a:rPr>
              <a:t>قرار گرفتند. </a:t>
            </a:r>
            <a:endParaRPr lang="en-US" dirty="0">
              <a:cs typeface="Compset Mazar" pitchFamily="2" charset="-78"/>
            </a:endParaRPr>
          </a:p>
          <a:p>
            <a:pPr algn="r" rtl="1"/>
            <a:endParaRPr lang="en-US" dirty="0"/>
          </a:p>
        </p:txBody>
      </p:sp>
      <p:sp>
        <p:nvSpPr>
          <p:cNvPr id="5" name="Title 1"/>
          <p:cNvSpPr>
            <a:spLocks noGrp="1"/>
          </p:cNvSpPr>
          <p:nvPr>
            <p:ph type="title"/>
          </p:nvPr>
        </p:nvSpPr>
        <p:spPr>
          <a:xfrm>
            <a:off x="533400" y="304800"/>
            <a:ext cx="8143900" cy="1368412"/>
          </a:xfr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ar-SA" dirty="0" smtClean="0">
                <a:ln>
                  <a:solidFill>
                    <a:srgbClr val="C00000"/>
                  </a:solidFill>
                </a:ln>
                <a:solidFill>
                  <a:schemeClr val="bg1"/>
                </a:solidFill>
                <a:cs typeface="B Nazanin" pitchFamily="2" charset="-78"/>
              </a:rPr>
              <a:t>پايـش ملی </a:t>
            </a:r>
            <a:r>
              <a:rPr lang="fa-IR" dirty="0" smtClean="0">
                <a:ln>
                  <a:solidFill>
                    <a:srgbClr val="C00000"/>
                  </a:solidFill>
                </a:ln>
                <a:solidFill>
                  <a:schemeClr val="bg1"/>
                </a:solidFill>
                <a:cs typeface="B Nazanin" pitchFamily="2" charset="-78"/>
              </a:rPr>
              <a:t>دريافت</a:t>
            </a:r>
            <a:r>
              <a:rPr lang="ar-SA" dirty="0" smtClean="0">
                <a:ln>
                  <a:solidFill>
                    <a:srgbClr val="C00000"/>
                  </a:solidFill>
                </a:ln>
                <a:solidFill>
                  <a:schemeClr val="bg1"/>
                </a:solidFill>
                <a:cs typeface="B Nazanin" pitchFamily="2" charset="-78"/>
              </a:rPr>
              <a:t> يـد و عملکردغده تيروئيد</a:t>
            </a:r>
            <a:r>
              <a:rPr lang="en-US" dirty="0" smtClean="0">
                <a:ln>
                  <a:solidFill>
                    <a:srgbClr val="C00000"/>
                  </a:solidFill>
                </a:ln>
                <a:solidFill>
                  <a:schemeClr val="bg1"/>
                </a:solidFill>
                <a:cs typeface="B Nazanin" pitchFamily="2" charset="-78"/>
              </a:rPr>
              <a:t/>
            </a:r>
            <a:br>
              <a:rPr lang="en-US" dirty="0" smtClean="0">
                <a:ln>
                  <a:solidFill>
                    <a:srgbClr val="C00000"/>
                  </a:solidFill>
                </a:ln>
                <a:solidFill>
                  <a:schemeClr val="bg1"/>
                </a:solidFill>
                <a:cs typeface="B Nazanin" pitchFamily="2" charset="-78"/>
              </a:rPr>
            </a:br>
            <a:r>
              <a:rPr lang="ar-SA" dirty="0" smtClean="0">
                <a:ln>
                  <a:solidFill>
                    <a:srgbClr val="C00000"/>
                  </a:solidFill>
                </a:ln>
                <a:solidFill>
                  <a:schemeClr val="bg1"/>
                </a:solidFill>
                <a:cs typeface="B Nazanin" pitchFamily="2" charset="-78"/>
              </a:rPr>
              <a:t> زنان باردار </a:t>
            </a:r>
            <a:r>
              <a:rPr lang="fa-IR" dirty="0" smtClean="0">
                <a:ln>
                  <a:solidFill>
                    <a:srgbClr val="C00000"/>
                  </a:solidFill>
                </a:ln>
                <a:solidFill>
                  <a:schemeClr val="bg1"/>
                </a:solidFill>
                <a:cs typeface="B Nazanin" pitchFamily="2" charset="-78"/>
              </a:rPr>
              <a:t>کشور در سال </a:t>
            </a:r>
            <a:r>
              <a:rPr lang="fa-IR" b="1" dirty="0" smtClean="0">
                <a:ln>
                  <a:solidFill>
                    <a:srgbClr val="C00000"/>
                  </a:solidFill>
                </a:ln>
                <a:solidFill>
                  <a:schemeClr val="bg1"/>
                </a:solidFill>
                <a:cs typeface="B Nazanin" pitchFamily="2" charset="-78"/>
              </a:rPr>
              <a:t>1392</a:t>
            </a:r>
            <a:endParaRPr lang="en-US" b="1" dirty="0">
              <a:ln>
                <a:solidFill>
                  <a:srgbClr val="C00000"/>
                </a:solidFill>
              </a:ln>
              <a:solidFill>
                <a:schemeClr val="bg1"/>
              </a:solidFill>
              <a:cs typeface="B Nazanin"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990</Words>
  <Application>Microsoft Office PowerPoint</Application>
  <PresentationFormat>On-screen Show (4:3)</PresentationFormat>
  <Paragraphs>227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Iodine nutrition and thyroid function</vt:lpstr>
      <vt:lpstr>Slide 5</vt:lpstr>
      <vt:lpstr>Iodine nutrition and thyroid function</vt:lpstr>
      <vt:lpstr>Slide 7</vt:lpstr>
      <vt:lpstr>Slide 8</vt:lpstr>
      <vt:lpstr>پايـش ملی دريافت يـد و عملکردغده تيروئيد  زنان باردار کشور در سال 1392</vt:lpstr>
      <vt:lpstr>Slide 10</vt:lpstr>
      <vt:lpstr>Slide 11</vt:lpstr>
      <vt:lpstr>نتیجه گیری </vt:lpstr>
      <vt:lpstr>Conclusion </vt:lpstr>
      <vt:lpstr>How big is the problem?</vt:lpstr>
      <vt:lpstr>What is the evidence for benefit from iodine supplementation in pregnancy in mild-moderate iodine deficiency?</vt:lpstr>
      <vt:lpstr>Slide 16</vt:lpstr>
      <vt:lpstr>Slide 17</vt:lpstr>
      <vt:lpstr>Slide 18</vt:lpstr>
      <vt:lpstr>Slide 19</vt:lpstr>
      <vt:lpstr>Key message </vt:lpstr>
      <vt:lpstr>Slide 21</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RI-F520C082-D</dc:creator>
  <cp:lastModifiedBy>RI-F520C082-D</cp:lastModifiedBy>
  <cp:revision>26</cp:revision>
  <dcterms:created xsi:type="dcterms:W3CDTF">2016-12-07T05:58:44Z</dcterms:created>
  <dcterms:modified xsi:type="dcterms:W3CDTF">2016-12-07T09:07:24Z</dcterms:modified>
</cp:coreProperties>
</file>