
<file path=[Content_Types].xml><?xml version="1.0" encoding="utf-8"?>
<Types xmlns="http://schemas.openxmlformats.org/package/2006/content-types">
  <Default Extension="png" ContentType="image/png"/>
  <Default Extension="BMP" ContentType="image/bmp"/>
  <Default Extension="bin" ContentType="application/vnd.openxmlformats-officedocument.oleObject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50" r:id="rId3"/>
    <p:sldId id="339" r:id="rId4"/>
    <p:sldId id="340" r:id="rId5"/>
    <p:sldId id="342" r:id="rId6"/>
    <p:sldId id="345" r:id="rId7"/>
    <p:sldId id="343" r:id="rId8"/>
    <p:sldId id="344" r:id="rId9"/>
    <p:sldId id="341" r:id="rId10"/>
    <p:sldId id="347" r:id="rId11"/>
    <p:sldId id="355" r:id="rId12"/>
    <p:sldId id="356" r:id="rId13"/>
    <p:sldId id="309" r:id="rId14"/>
    <p:sldId id="311" r:id="rId15"/>
    <p:sldId id="379" r:id="rId16"/>
    <p:sldId id="357" r:id="rId17"/>
    <p:sldId id="302" r:id="rId18"/>
    <p:sldId id="303" r:id="rId19"/>
    <p:sldId id="376" r:id="rId20"/>
    <p:sldId id="372" r:id="rId21"/>
    <p:sldId id="373" r:id="rId22"/>
    <p:sldId id="374" r:id="rId23"/>
    <p:sldId id="297" r:id="rId24"/>
    <p:sldId id="298" r:id="rId25"/>
    <p:sldId id="299" r:id="rId26"/>
    <p:sldId id="378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77" r:id="rId36"/>
    <p:sldId id="370" r:id="rId37"/>
    <p:sldId id="369" r:id="rId38"/>
    <p:sldId id="375" r:id="rId39"/>
    <p:sldId id="288" r:id="rId40"/>
    <p:sldId id="287" r:id="rId41"/>
    <p:sldId id="286" r:id="rId42"/>
    <p:sldId id="289" r:id="rId43"/>
    <p:sldId id="290" r:id="rId44"/>
    <p:sldId id="291" r:id="rId45"/>
    <p:sldId id="292" r:id="rId46"/>
    <p:sldId id="295" r:id="rId47"/>
    <p:sldId id="294" r:id="rId48"/>
    <p:sldId id="296" r:id="rId49"/>
    <p:sldId id="352" r:id="rId50"/>
    <p:sldId id="353" r:id="rId51"/>
    <p:sldId id="38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1CE0D-A1C9-4B1D-93AC-4E4601F2D18F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603C8-8306-42DC-A2FD-9A0329547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6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4032-B9E8-4C13-BE52-018D359CDD9A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22-EC45-443B-AF4C-229D3418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1101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4032-B9E8-4C13-BE52-018D359CDD9A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22-EC45-443B-AF4C-229D3418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4377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4032-B9E8-4C13-BE52-018D359CDD9A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22-EC45-443B-AF4C-229D3418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657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4032-B9E8-4C13-BE52-018D359CDD9A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22-EC45-443B-AF4C-229D3418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1183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4032-B9E8-4C13-BE52-018D359CDD9A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22-EC45-443B-AF4C-229D3418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628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4032-B9E8-4C13-BE52-018D359CDD9A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22-EC45-443B-AF4C-229D3418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7104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4032-B9E8-4C13-BE52-018D359CDD9A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22-EC45-443B-AF4C-229D3418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12827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4032-B9E8-4C13-BE52-018D359CDD9A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22-EC45-443B-AF4C-229D3418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5250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4032-B9E8-4C13-BE52-018D359CDD9A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22-EC45-443B-AF4C-229D3418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051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4032-B9E8-4C13-BE52-018D359CDD9A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22-EC45-443B-AF4C-229D3418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256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4032-B9E8-4C13-BE52-018D359CDD9A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22-EC45-443B-AF4C-229D3418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2186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94032-B9E8-4C13-BE52-018D359CDD9A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23222-EC45-443B-AF4C-229D3418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Excel_97-2003_Worksheet1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2.xls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Gestational DM</a:t>
            </a:r>
            <a:br>
              <a:rPr lang="en-US" b="1" dirty="0" smtClean="0"/>
            </a:br>
            <a:r>
              <a:rPr lang="en-US" b="1" dirty="0" smtClean="0"/>
              <a:t>Pathophysiology and Epidemiology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F. </a:t>
            </a:r>
            <a:r>
              <a:rPr lang="en-US" dirty="0" err="1">
                <a:solidFill>
                  <a:schemeClr val="tx1"/>
                </a:solidFill>
              </a:rPr>
              <a:t>Hosseinpanah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Obesity Research Center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Research Institute for Endocrine sciences</a:t>
            </a:r>
          </a:p>
          <a:p>
            <a:pPr>
              <a:lnSpc>
                <a:spcPct val="80000"/>
              </a:lnSpc>
            </a:pPr>
            <a:r>
              <a:rPr lang="en-US" dirty="0" err="1">
                <a:solidFill>
                  <a:schemeClr val="tx1"/>
                </a:solidFill>
              </a:rPr>
              <a:t>Shahid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Beheshti</a:t>
            </a:r>
            <a:r>
              <a:rPr lang="en-US" dirty="0">
                <a:solidFill>
                  <a:schemeClr val="tx1"/>
                </a:solidFill>
              </a:rPr>
              <a:t> University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of Medical Sciences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January19,2012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Tehran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3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Pathophysiology of GDM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The predominant pathogenic factor in GDM could be inadequate insulin secretion</a:t>
            </a:r>
          </a:p>
          <a:p>
            <a:endParaRPr lang="en-US" dirty="0"/>
          </a:p>
          <a:p>
            <a:r>
              <a:rPr lang="en-US" dirty="0" smtClean="0"/>
              <a:t>GDM occurs as a result of  a </a:t>
            </a:r>
            <a:r>
              <a:rPr lang="en-US" b="1" dirty="0" smtClean="0"/>
              <a:t>combination</a:t>
            </a:r>
            <a:r>
              <a:rPr lang="en-US" dirty="0" smtClean="0"/>
              <a:t> of insulin resistance and decreased insulin secretion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363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Prevalence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3" y="1752600"/>
            <a:ext cx="8915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GDM complicates approximately </a:t>
            </a:r>
            <a:r>
              <a:rPr lang="en-US" u="sng" dirty="0">
                <a:solidFill>
                  <a:srgbClr val="C00000"/>
                </a:solidFill>
              </a:rPr>
              <a:t>1% to 14% </a:t>
            </a:r>
            <a:r>
              <a:rPr lang="en-US" dirty="0"/>
              <a:t>of all </a:t>
            </a:r>
            <a:r>
              <a:rPr lang="en-US" dirty="0" smtClean="0"/>
              <a:t>pregnancies </a:t>
            </a:r>
          </a:p>
          <a:p>
            <a:r>
              <a:rPr lang="en-US" dirty="0"/>
              <a:t>In low-risk populations, such </a:t>
            </a:r>
            <a:r>
              <a:rPr lang="en-US" dirty="0" smtClean="0"/>
              <a:t>as those </a:t>
            </a:r>
            <a:r>
              <a:rPr lang="en-US" dirty="0"/>
              <a:t>found in Sweden, the prevalence in population-based studies is lower than </a:t>
            </a:r>
            <a:r>
              <a:rPr lang="en-US" u="sng" dirty="0">
                <a:solidFill>
                  <a:srgbClr val="C00000"/>
                </a:solidFill>
              </a:rPr>
              <a:t>2</a:t>
            </a:r>
            <a:r>
              <a:rPr lang="en-US" u="sng" dirty="0" smtClean="0">
                <a:solidFill>
                  <a:srgbClr val="C00000"/>
                </a:solidFill>
              </a:rPr>
              <a:t>%</a:t>
            </a:r>
          </a:p>
          <a:p>
            <a:r>
              <a:rPr lang="en-US" dirty="0"/>
              <a:t>in high-risk populations, such as the Native American </a:t>
            </a:r>
            <a:r>
              <a:rPr lang="en-US" dirty="0" smtClean="0"/>
              <a:t>Cree, Northern </a:t>
            </a:r>
            <a:r>
              <a:rPr lang="en-US" dirty="0"/>
              <a:t>Californian Hispanics and Northern Californian Asians, reported prevalence rates </a:t>
            </a:r>
            <a:r>
              <a:rPr lang="en-US" dirty="0" smtClean="0"/>
              <a:t>ranging from </a:t>
            </a:r>
            <a:r>
              <a:rPr lang="en-US" u="sng" dirty="0">
                <a:solidFill>
                  <a:srgbClr val="C00000"/>
                </a:solidFill>
              </a:rPr>
              <a:t>4.9% to 12.8%.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27" y="6484111"/>
            <a:ext cx="331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Diab</a:t>
            </a:r>
            <a:r>
              <a:rPr lang="en-US" dirty="0"/>
              <a:t> Rep (2010) 10:224–228</a:t>
            </a:r>
          </a:p>
        </p:txBody>
      </p:sp>
    </p:spTree>
    <p:extLst>
      <p:ext uri="{BB962C8B-B14F-4D97-AF65-F5344CB8AC3E}">
        <p14:creationId xmlns:p14="http://schemas.microsoft.com/office/powerpoint/2010/main" val="2632801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Reasons for differences  in reported prevalence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4525963"/>
          </a:xfrm>
        </p:spPr>
        <p:txBody>
          <a:bodyPr/>
          <a:lstStyle/>
          <a:p>
            <a:r>
              <a:rPr lang="en-US" dirty="0" smtClean="0"/>
              <a:t>Different  diagnostic criteria </a:t>
            </a:r>
          </a:p>
          <a:p>
            <a:r>
              <a:rPr lang="en-US" dirty="0" smtClean="0"/>
              <a:t>Different screening policies</a:t>
            </a:r>
          </a:p>
          <a:p>
            <a:r>
              <a:rPr lang="en-US" dirty="0" smtClean="0"/>
              <a:t>Different definitions, </a:t>
            </a:r>
            <a:r>
              <a:rPr lang="en-US" dirty="0"/>
              <a:t>screening strategies and awareness of type 2 diabetes</a:t>
            </a:r>
            <a:endParaRPr lang="en-US" dirty="0" smtClean="0"/>
          </a:p>
          <a:p>
            <a:r>
              <a:rPr lang="en-US" dirty="0" smtClean="0"/>
              <a:t>Maternal age</a:t>
            </a:r>
          </a:p>
          <a:p>
            <a:r>
              <a:rPr lang="en-US" dirty="0"/>
              <a:t>R</a:t>
            </a:r>
            <a:r>
              <a:rPr lang="en-US" dirty="0" smtClean="0"/>
              <a:t>acial/ethnic composition of </a:t>
            </a:r>
            <a:r>
              <a:rPr lang="en-US" dirty="0"/>
              <a:t>population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0164" y="6400800"/>
            <a:ext cx="474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Obstet</a:t>
            </a:r>
            <a:r>
              <a:rPr lang="en-US" i="1" dirty="0"/>
              <a:t> </a:t>
            </a:r>
            <a:r>
              <a:rPr lang="en-US" i="1" dirty="0" err="1"/>
              <a:t>Gynecol</a:t>
            </a:r>
            <a:r>
              <a:rPr lang="en-US" i="1" dirty="0"/>
              <a:t> </a:t>
            </a:r>
            <a:r>
              <a:rPr lang="en-US" i="1" dirty="0" err="1"/>
              <a:t>Clin</a:t>
            </a:r>
            <a:r>
              <a:rPr lang="en-US" i="1" dirty="0"/>
              <a:t> North Am</a:t>
            </a:r>
            <a:r>
              <a:rPr lang="en-US" dirty="0"/>
              <a:t>. 2007 June ; 34(2):</a:t>
            </a:r>
          </a:p>
        </p:txBody>
      </p:sp>
    </p:spTree>
    <p:extLst>
      <p:ext uri="{BB962C8B-B14F-4D97-AF65-F5344CB8AC3E}">
        <p14:creationId xmlns:p14="http://schemas.microsoft.com/office/powerpoint/2010/main" val="1150178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Any </a:t>
            </a:r>
            <a:r>
              <a:rPr lang="en-US" dirty="0"/>
              <a:t>degree of glucose </a:t>
            </a:r>
            <a:r>
              <a:rPr lang="en-US" dirty="0" smtClean="0"/>
              <a:t>intolerance with </a:t>
            </a:r>
            <a:r>
              <a:rPr lang="en-US" dirty="0"/>
              <a:t>onset or first recognition </a:t>
            </a:r>
            <a:r>
              <a:rPr lang="en-US" dirty="0" smtClean="0"/>
              <a:t>during pregnancy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67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terminology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148" y="1788035"/>
            <a:ext cx="8229600" cy="4525963"/>
          </a:xfrm>
        </p:spPr>
        <p:txBody>
          <a:bodyPr/>
          <a:lstStyle/>
          <a:p>
            <a:r>
              <a:rPr lang="en-US" dirty="0" smtClean="0"/>
              <a:t>Overt diabetes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Gestational diabetes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6384" y="6313998"/>
            <a:ext cx="22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IADPSG , 2010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11361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Overt Diabetes</a:t>
            </a:r>
            <a:endParaRPr lang="en-US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1"/>
            <a:ext cx="8534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1319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81000"/>
            <a:ext cx="86201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2757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2029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5181600" y="2549236"/>
            <a:ext cx="838200" cy="11845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877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Risk factors</a:t>
            </a:r>
            <a:endParaRPr lang="en-US" sz="5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067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13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Brief review of pathophysiology</a:t>
            </a:r>
          </a:p>
          <a:p>
            <a:r>
              <a:rPr lang="en-US" dirty="0" smtClean="0"/>
              <a:t>Risk factors of GDM</a:t>
            </a:r>
          </a:p>
          <a:p>
            <a:r>
              <a:rPr lang="en-US" dirty="0" smtClean="0"/>
              <a:t>Reported prevalence in Iran</a:t>
            </a:r>
          </a:p>
          <a:p>
            <a:r>
              <a:rPr lang="en-US" dirty="0" smtClean="0"/>
              <a:t>Trend of obesity in Iran</a:t>
            </a:r>
          </a:p>
          <a:p>
            <a:r>
              <a:rPr lang="en-US" dirty="0" smtClean="0"/>
              <a:t>Impact of new criteria on prevalence of GDM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22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Epidemiological studies in Iran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Larijani</a:t>
            </a:r>
            <a:r>
              <a:rPr lang="en-US" b="1" dirty="0"/>
              <a:t> B</a:t>
            </a:r>
            <a:r>
              <a:rPr lang="en-US" dirty="0"/>
              <a:t>, </a:t>
            </a:r>
            <a:r>
              <a:rPr lang="en-US" dirty="0" smtClean="0"/>
              <a:t>et al. </a:t>
            </a:r>
            <a:r>
              <a:rPr lang="en-US" dirty="0"/>
              <a:t>Cost analysis of different </a:t>
            </a:r>
            <a:r>
              <a:rPr lang="en-US" dirty="0" smtClean="0"/>
              <a:t>screening strategies </a:t>
            </a:r>
            <a:r>
              <a:rPr lang="en-US" dirty="0"/>
              <a:t>for gestational diabetes mellitus. </a:t>
            </a:r>
            <a:r>
              <a:rPr lang="en-US" dirty="0" err="1"/>
              <a:t>Endocr</a:t>
            </a:r>
            <a:r>
              <a:rPr lang="en-US" dirty="0"/>
              <a:t> </a:t>
            </a:r>
            <a:r>
              <a:rPr lang="en-US" dirty="0" err="1"/>
              <a:t>Pract</a:t>
            </a:r>
            <a:r>
              <a:rPr lang="en-US" dirty="0"/>
              <a:t> 2003;9:504–509</a:t>
            </a:r>
            <a:r>
              <a:rPr lang="en-US" dirty="0" smtClean="0"/>
              <a:t>.</a:t>
            </a:r>
          </a:p>
          <a:p>
            <a:r>
              <a:rPr lang="pt-BR" b="1" dirty="0" smtClean="0"/>
              <a:t>Keshavarz </a:t>
            </a:r>
            <a:r>
              <a:rPr lang="pt-BR" b="1" dirty="0"/>
              <a:t>M</a:t>
            </a:r>
            <a:r>
              <a:rPr lang="pt-BR" dirty="0"/>
              <a:t>, </a:t>
            </a:r>
            <a:r>
              <a:rPr lang="pt-BR" dirty="0" smtClean="0"/>
              <a:t>et al. </a:t>
            </a:r>
            <a:r>
              <a:rPr lang="pt-BR" dirty="0"/>
              <a:t>Gestational </a:t>
            </a:r>
            <a:r>
              <a:rPr lang="pt-BR" dirty="0" smtClean="0"/>
              <a:t>diabetes </a:t>
            </a:r>
            <a:r>
              <a:rPr lang="en-US" dirty="0" smtClean="0"/>
              <a:t>in </a:t>
            </a:r>
            <a:r>
              <a:rPr lang="en-US" dirty="0"/>
              <a:t>Iran: incidence, risk factors and pregnancy outcomes. Diabetes Res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Pract</a:t>
            </a:r>
            <a:r>
              <a:rPr lang="en-US" dirty="0"/>
              <a:t> 2005;69:279–286</a:t>
            </a:r>
            <a:r>
              <a:rPr lang="en-US" dirty="0" smtClean="0"/>
              <a:t>.</a:t>
            </a:r>
          </a:p>
          <a:p>
            <a:r>
              <a:rPr lang="en-US" b="1" dirty="0" err="1"/>
              <a:t>Hadaegh</a:t>
            </a:r>
            <a:r>
              <a:rPr lang="en-US" b="1" dirty="0"/>
              <a:t> </a:t>
            </a:r>
            <a:r>
              <a:rPr lang="en-US" b="1" dirty="0" smtClean="0"/>
              <a:t>F</a:t>
            </a:r>
            <a:r>
              <a:rPr lang="en-US" dirty="0" smtClean="0"/>
              <a:t> , et al. </a:t>
            </a:r>
            <a:r>
              <a:rPr lang="en-US" dirty="0"/>
              <a:t>Prevalence of gestational diabetes </a:t>
            </a:r>
            <a:r>
              <a:rPr lang="en-US" dirty="0" smtClean="0"/>
              <a:t>mellitus in </a:t>
            </a:r>
            <a:r>
              <a:rPr lang="en-US" dirty="0"/>
              <a:t>southern Iran (Bandar Abbas City). </a:t>
            </a:r>
            <a:r>
              <a:rPr lang="en-US" dirty="0" err="1"/>
              <a:t>Endocr</a:t>
            </a:r>
            <a:r>
              <a:rPr lang="en-US" dirty="0"/>
              <a:t> </a:t>
            </a:r>
            <a:r>
              <a:rPr lang="en-US" dirty="0" err="1"/>
              <a:t>Pract</a:t>
            </a:r>
            <a:r>
              <a:rPr lang="en-US" dirty="0"/>
              <a:t> 2005;11:313–318.</a:t>
            </a:r>
          </a:p>
        </p:txBody>
      </p:sp>
    </p:spTree>
    <p:extLst>
      <p:ext uri="{BB962C8B-B14F-4D97-AF65-F5344CB8AC3E}">
        <p14:creationId xmlns:p14="http://schemas.microsoft.com/office/powerpoint/2010/main" val="38285456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Epidemiological studies in </a:t>
            </a:r>
            <a:r>
              <a:rPr lang="en-US" b="1" dirty="0" smtClean="0"/>
              <a:t>Iran..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err="1"/>
              <a:t>Hossein-Nezhad</a:t>
            </a:r>
            <a:r>
              <a:rPr lang="en-US" sz="2800" b="1" dirty="0"/>
              <a:t> A </a:t>
            </a:r>
            <a:r>
              <a:rPr lang="en-US" sz="2800" dirty="0"/>
              <a:t>et al ,</a:t>
            </a:r>
            <a:r>
              <a:rPr lang="en-US" sz="2800" b="1" dirty="0"/>
              <a:t> </a:t>
            </a:r>
            <a:r>
              <a:rPr lang="en-US" sz="2800" dirty="0"/>
              <a:t>Prevalence of gestational diabetes mellitus and pregnancy outcomes in Iranian</a:t>
            </a:r>
            <a:r>
              <a:rPr lang="en-US" sz="2800" b="1" dirty="0"/>
              <a:t> </a:t>
            </a:r>
            <a:r>
              <a:rPr lang="en-US" sz="2800" dirty="0" err="1"/>
              <a:t>women.Taiwan</a:t>
            </a:r>
            <a:r>
              <a:rPr lang="en-US" sz="2800" dirty="0"/>
              <a:t> J </a:t>
            </a:r>
            <a:r>
              <a:rPr lang="en-US" sz="2800" dirty="0" err="1"/>
              <a:t>Obstet</a:t>
            </a:r>
            <a:r>
              <a:rPr lang="en-US" sz="2800" dirty="0"/>
              <a:t> Gynecol. 2007 Sep;46(3):</a:t>
            </a:r>
            <a:r>
              <a:rPr lang="en-US" sz="2800" dirty="0" smtClean="0"/>
              <a:t>236-41</a:t>
            </a:r>
          </a:p>
          <a:p>
            <a:r>
              <a:rPr lang="en-US" sz="2800" b="1" dirty="0" err="1" smtClean="0"/>
              <a:t>Maghbooli</a:t>
            </a:r>
            <a:r>
              <a:rPr lang="en-US" sz="2800" b="1" dirty="0" smtClean="0"/>
              <a:t> Z</a:t>
            </a:r>
            <a:r>
              <a:rPr lang="en-US" sz="2800" dirty="0" smtClean="0"/>
              <a:t> et al ,Relationship </a:t>
            </a:r>
            <a:r>
              <a:rPr lang="en-US" sz="2800" dirty="0"/>
              <a:t>between </a:t>
            </a:r>
            <a:r>
              <a:rPr lang="en-US" sz="2800" dirty="0" err="1"/>
              <a:t>leptin</a:t>
            </a:r>
            <a:r>
              <a:rPr lang="en-US" sz="2800" dirty="0"/>
              <a:t> concentration and insulin </a:t>
            </a:r>
            <a:r>
              <a:rPr lang="en-US" sz="2800" dirty="0" smtClean="0"/>
              <a:t>resistance .</a:t>
            </a:r>
            <a:r>
              <a:rPr lang="en-US" sz="2800" dirty="0" err="1" smtClean="0"/>
              <a:t>Horm</a:t>
            </a:r>
            <a:r>
              <a:rPr lang="en-US" sz="2800" dirty="0" smtClean="0"/>
              <a:t> </a:t>
            </a:r>
            <a:r>
              <a:rPr lang="en-US" sz="2800" dirty="0" err="1" smtClean="0"/>
              <a:t>Metab</a:t>
            </a:r>
            <a:r>
              <a:rPr lang="en-US" sz="2800" dirty="0" smtClean="0"/>
              <a:t> Res</a:t>
            </a:r>
            <a:r>
              <a:rPr lang="en-US" sz="2800" dirty="0" smtClean="0">
                <a:hlinkClick r:id="" action="ppaction://hlinkfile" tooltip="Hormone and metabolic research = Hormon- und Stoffwechselforschung = Hormones et métabolisme."/>
              </a:rPr>
              <a:t>.</a:t>
            </a:r>
            <a:r>
              <a:rPr lang="en-US" sz="2800" dirty="0" smtClean="0"/>
              <a:t> </a:t>
            </a:r>
            <a:r>
              <a:rPr lang="en-US" sz="2800" dirty="0"/>
              <a:t>2007 Dec;39(12):903-7</a:t>
            </a:r>
          </a:p>
          <a:p>
            <a:r>
              <a:rPr lang="en-US" sz="2800" b="1" dirty="0" err="1" smtClean="0"/>
              <a:t>Shirazian</a:t>
            </a:r>
            <a:r>
              <a:rPr lang="en-US" sz="2800" b="1" dirty="0" smtClean="0"/>
              <a:t> N</a:t>
            </a:r>
            <a:r>
              <a:rPr lang="en-US" sz="2800" dirty="0" smtClean="0"/>
              <a:t> et al, Comparison </a:t>
            </a:r>
            <a:r>
              <a:rPr lang="en-US" sz="2800" dirty="0"/>
              <a:t>of different diagnostic criteria for gestational diabetes mellitus based on the 75-g oral glucose tolerance test: a cohort </a:t>
            </a:r>
            <a:r>
              <a:rPr lang="en-US" sz="2800" dirty="0" smtClean="0"/>
              <a:t>study .</a:t>
            </a:r>
            <a:r>
              <a:rPr lang="en-US" sz="2800" dirty="0"/>
              <a:t> </a:t>
            </a:r>
            <a:r>
              <a:rPr lang="en-US" sz="2800" dirty="0" err="1"/>
              <a:t>Endocr</a:t>
            </a:r>
            <a:r>
              <a:rPr lang="en-US" sz="2800" dirty="0"/>
              <a:t> </a:t>
            </a:r>
            <a:r>
              <a:rPr lang="en-US" sz="2800" dirty="0" err="1"/>
              <a:t>Pract</a:t>
            </a:r>
            <a:r>
              <a:rPr lang="en-US" sz="2800" dirty="0"/>
              <a:t> </a:t>
            </a:r>
            <a:r>
              <a:rPr lang="en-US" sz="2800" dirty="0" smtClean="0"/>
              <a:t>2008 </a:t>
            </a:r>
            <a:r>
              <a:rPr lang="en-US" sz="2800" dirty="0"/>
              <a:t>Apr;14(3):</a:t>
            </a:r>
            <a:r>
              <a:rPr lang="en-US" sz="2800" dirty="0" smtClean="0"/>
              <a:t>312-7</a:t>
            </a:r>
          </a:p>
          <a:p>
            <a:r>
              <a:rPr lang="en-US" sz="2800" b="1" dirty="0" err="1"/>
              <a:t>Shirazian</a:t>
            </a:r>
            <a:r>
              <a:rPr lang="en-US" sz="2800" b="1" dirty="0"/>
              <a:t> N</a:t>
            </a:r>
            <a:r>
              <a:rPr lang="en-US" sz="2800" dirty="0"/>
              <a:t> </a:t>
            </a:r>
            <a:r>
              <a:rPr lang="en-US" sz="2800" dirty="0" smtClean="0"/>
              <a:t> et al ,</a:t>
            </a:r>
            <a:r>
              <a:rPr lang="en-US" sz="2800" b="1" dirty="0"/>
              <a:t> </a:t>
            </a:r>
            <a:r>
              <a:rPr lang="en-US" sz="2800" dirty="0"/>
              <a:t>Screening for gestational diabetes: usefulness of clinical risk factors</a:t>
            </a:r>
            <a:r>
              <a:rPr lang="en-US" sz="2800" b="1" dirty="0"/>
              <a:t> </a:t>
            </a:r>
            <a:r>
              <a:rPr lang="en-US" sz="2800" b="1" dirty="0" smtClean="0"/>
              <a:t>.</a:t>
            </a:r>
            <a:r>
              <a:rPr lang="de-DE" sz="2800" dirty="0" smtClean="0"/>
              <a:t>Arch </a:t>
            </a:r>
            <a:r>
              <a:rPr lang="de-DE" sz="2800" dirty="0"/>
              <a:t>Gynecol Obstet. 2009 Dec;280(6):933-7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70378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142917"/>
              </p:ext>
            </p:extLst>
          </p:nvPr>
        </p:nvGraphicFramePr>
        <p:xfrm>
          <a:off x="76200" y="-13855"/>
          <a:ext cx="8839202" cy="676893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53491"/>
                <a:gridCol w="1371600"/>
                <a:gridCol w="1801092"/>
                <a:gridCol w="907472"/>
                <a:gridCol w="1309256"/>
                <a:gridCol w="1496291"/>
              </a:tblGrid>
              <a:tr h="2133600">
                <a:tc>
                  <a:txBody>
                    <a:bodyPr/>
                    <a:lstStyle/>
                    <a:p>
                      <a:pPr algn="ctr" rtl="1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Prevalence%</a:t>
                      </a:r>
                    </a:p>
                    <a:p>
                      <a:pPr algn="ctr" rtl="1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Sample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size</a:t>
                      </a:r>
                      <a:endParaRPr lang="fa-IR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Diagnostic method</a:t>
                      </a:r>
                      <a:endParaRPr lang="fa-IR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Year</a:t>
                      </a:r>
                    </a:p>
                    <a:p>
                      <a:pPr algn="ctr" rtl="1"/>
                      <a:endParaRPr lang="fa-I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3" marB="45723"/>
                </a:tc>
                <a:tc gridSpan="2">
                  <a:txBody>
                    <a:bodyPr/>
                    <a:lstStyle/>
                    <a:p>
                      <a:pPr algn="ctr" rtl="1"/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Author</a:t>
                      </a:r>
                    </a:p>
                  </a:txBody>
                  <a:tcPr marL="91438" marR="91438" marT="45723" marB="45723"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566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4.7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2416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50&amp;100g GTT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2003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Tehran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Larijani</a:t>
                      </a:r>
                      <a:endParaRPr lang="fa-IR" sz="2000" b="1" dirty="0"/>
                    </a:p>
                  </a:txBody>
                  <a:tcPr marL="91438" marR="91438" marT="45723" marB="45723"/>
                </a:tc>
              </a:tr>
              <a:tr h="72334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8.9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800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50&amp;100g GTT</a:t>
                      </a:r>
                      <a:endParaRPr lang="fa-IR" sz="1800" dirty="0" smtClean="0"/>
                    </a:p>
                    <a:p>
                      <a:pPr algn="ctr" rtl="1"/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2005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Bandar-</a:t>
                      </a:r>
                      <a:r>
                        <a:rPr lang="en-US" sz="1800" dirty="0" err="1" smtClean="0"/>
                        <a:t>abbas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/>
                        <a:t>Hadaegh</a:t>
                      </a:r>
                      <a:endParaRPr lang="fa-IR" sz="2000" b="1" dirty="0"/>
                    </a:p>
                  </a:txBody>
                  <a:tcPr marL="91438" marR="91438" marT="45723" marB="45723"/>
                </a:tc>
              </a:tr>
              <a:tr h="64012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4.8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1310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50&amp;100g GTT</a:t>
                      </a:r>
                      <a:endParaRPr lang="fa-IR" sz="1800" dirty="0" smtClean="0"/>
                    </a:p>
                    <a:p>
                      <a:pPr algn="ctr" rtl="1"/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2005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err="1" smtClean="0"/>
                        <a:t>Shahrood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/>
                        <a:t>Keshavarz</a:t>
                      </a:r>
                      <a:endParaRPr lang="fa-IR" sz="2000" b="1" dirty="0"/>
                    </a:p>
                  </a:txBody>
                  <a:tcPr marL="91438" marR="91438" marT="45723" marB="45723"/>
                </a:tc>
              </a:tr>
              <a:tr h="64012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4.7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2416 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50&amp;100g GTT</a:t>
                      </a:r>
                      <a:endParaRPr lang="fa-IR" sz="1800" dirty="0" smtClean="0"/>
                    </a:p>
                    <a:p>
                      <a:pPr algn="ctr" rtl="1"/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2003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Tehran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Hosseinnezad</a:t>
                      </a:r>
                      <a:endParaRPr lang="fa-IR" sz="2000" b="1" dirty="0"/>
                    </a:p>
                  </a:txBody>
                  <a:tcPr marL="91438" marR="91438" marT="45723" marB="45723"/>
                </a:tc>
              </a:tr>
              <a:tr h="64012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7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741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50&amp;100g GTT</a:t>
                      </a:r>
                      <a:endParaRPr lang="fa-IR" sz="1800" dirty="0" smtClean="0"/>
                    </a:p>
                    <a:p>
                      <a:pPr algn="ctr" rtl="1"/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2007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Tehran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/>
                        <a:t>Maghbooli</a:t>
                      </a:r>
                      <a:r>
                        <a:rPr lang="en-US" sz="2000" b="1" dirty="0" smtClean="0"/>
                        <a:t> </a:t>
                      </a:r>
                      <a:endParaRPr lang="fa-IR" sz="2000" b="1" dirty="0"/>
                    </a:p>
                  </a:txBody>
                  <a:tcPr marL="91438" marR="91438" marT="45723" marB="45723"/>
                </a:tc>
              </a:tr>
              <a:tr h="64298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6.1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670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75g GTT</a:t>
                      </a:r>
                    </a:p>
                    <a:p>
                      <a:pPr algn="ctr" rtl="1"/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2008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Tehran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/>
                        <a:t>Shirazian</a:t>
                      </a:r>
                      <a:endParaRPr lang="fa-IR" sz="2000" b="1" dirty="0"/>
                    </a:p>
                  </a:txBody>
                  <a:tcPr marL="91438" marR="91438" marT="45723" marB="45723"/>
                </a:tc>
              </a:tr>
              <a:tr h="64298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7.4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924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75gGTT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2009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Tehran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/>
                        <a:t>Shirazian</a:t>
                      </a:r>
                      <a:endParaRPr lang="fa-IR" sz="2000" b="1" dirty="0"/>
                    </a:p>
                  </a:txBody>
                  <a:tcPr marL="91438" marR="91438" marT="45723" marB="45723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543800" y="2057400"/>
            <a:ext cx="914400" cy="457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25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18" y="2743200"/>
            <a:ext cx="8610600" cy="4525963"/>
          </a:xfrm>
        </p:spPr>
        <p:txBody>
          <a:bodyPr/>
          <a:lstStyle/>
          <a:p>
            <a:r>
              <a:rPr lang="en-US" dirty="0"/>
              <a:t>This report is based </a:t>
            </a:r>
            <a:r>
              <a:rPr lang="en-US" dirty="0" smtClean="0"/>
              <a:t>on 36,403 </a:t>
            </a:r>
            <a:r>
              <a:rPr lang="en-US" dirty="0"/>
              <a:t>KPCO singleton pregnancies occurring between 1994 and 2002 and examines </a:t>
            </a:r>
            <a:r>
              <a:rPr lang="en-US" b="1" dirty="0"/>
              <a:t>trends </a:t>
            </a:r>
            <a:r>
              <a:rPr lang="en-US" dirty="0" smtClean="0"/>
              <a:t>in GDM </a:t>
            </a:r>
            <a:r>
              <a:rPr lang="en-US" dirty="0"/>
              <a:t>prevalence among women with diverse ethnic backgrounds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1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6266811"/>
            <a:ext cx="326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Diabetes Care </a:t>
            </a:r>
            <a:r>
              <a:rPr lang="en-US" b="1" dirty="0"/>
              <a:t>28:579–584,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073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prevalence of GDM among KPCO members </a:t>
            </a:r>
            <a:r>
              <a:rPr lang="en-US" sz="2800" b="1" dirty="0"/>
              <a:t>doubled </a:t>
            </a:r>
            <a:r>
              <a:rPr lang="en-US" sz="2800" dirty="0"/>
              <a:t>from 1994 to 2002</a:t>
            </a:r>
            <a:br>
              <a:rPr lang="en-US" sz="2800" dirty="0"/>
            </a:br>
            <a:r>
              <a:rPr lang="en-US" sz="2800" dirty="0"/>
              <a:t>(2.1– 4.1%, </a:t>
            </a:r>
            <a:r>
              <a:rPr lang="en-US" sz="2800" i="1" dirty="0"/>
              <a:t>P </a:t>
            </a:r>
            <a:r>
              <a:rPr lang="en-US" sz="2800" dirty="0"/>
              <a:t> 0.001)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799"/>
            <a:ext cx="8763000" cy="577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8305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revalence </a:t>
            </a:r>
            <a:r>
              <a:rPr lang="en-US" dirty="0"/>
              <a:t>of GDM is increasing in a </a:t>
            </a:r>
            <a:r>
              <a:rPr lang="en-US" dirty="0" smtClean="0"/>
              <a:t>universally screened </a:t>
            </a:r>
            <a:r>
              <a:rPr lang="en-US" dirty="0"/>
              <a:t>multiethnic </a:t>
            </a:r>
            <a:r>
              <a:rPr lang="en-US" dirty="0" smtClean="0"/>
              <a:t>population</a:t>
            </a:r>
          </a:p>
          <a:p>
            <a:endParaRPr lang="en-US" dirty="0"/>
          </a:p>
          <a:p>
            <a:r>
              <a:rPr lang="en-US" dirty="0"/>
              <a:t>Given the etiology of type 2 </a:t>
            </a:r>
            <a:r>
              <a:rPr lang="en-US" dirty="0" smtClean="0"/>
              <a:t>diabetes , </a:t>
            </a:r>
            <a:r>
              <a:rPr lang="en-US" dirty="0"/>
              <a:t>the observed increase </a:t>
            </a:r>
            <a:r>
              <a:rPr lang="en-US" dirty="0" smtClean="0"/>
              <a:t>probably reflects </a:t>
            </a:r>
            <a:r>
              <a:rPr lang="en-US" dirty="0"/>
              <a:t>the well-documented obesity epidemic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735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2283546"/>
            <a:ext cx="8229600" cy="4525963"/>
          </a:xfrm>
        </p:spPr>
        <p:txBody>
          <a:bodyPr/>
          <a:lstStyle/>
          <a:p>
            <a:r>
              <a:rPr lang="en-US" dirty="0"/>
              <a:t>The age- and </a:t>
            </a:r>
            <a:r>
              <a:rPr lang="en-US" dirty="0" smtClean="0"/>
              <a:t>race/ethnicity-adjusted prevalence </a:t>
            </a:r>
            <a:r>
              <a:rPr lang="en-US" dirty="0"/>
              <a:t>of preexisting diabetes </a:t>
            </a:r>
            <a:r>
              <a:rPr lang="en-US" dirty="0" smtClean="0"/>
              <a:t>during pregnancy </a:t>
            </a:r>
            <a:r>
              <a:rPr lang="en-US" b="1" dirty="0"/>
              <a:t>doubled</a:t>
            </a:r>
            <a:r>
              <a:rPr lang="en-US" dirty="0"/>
              <a:t> during the </a:t>
            </a:r>
            <a:r>
              <a:rPr lang="en-US" dirty="0" smtClean="0"/>
              <a:t>7-year study period</a:t>
            </a:r>
          </a:p>
          <a:p>
            <a:r>
              <a:rPr lang="en-US" dirty="0"/>
              <a:t>The prevalence of GDM was quite </a:t>
            </a:r>
            <a:r>
              <a:rPr lang="en-US" dirty="0" smtClean="0"/>
              <a:t>similar in </a:t>
            </a:r>
            <a:r>
              <a:rPr lang="en-US" dirty="0"/>
              <a:t>1999 and 2005. It rose until 2002 </a:t>
            </a:r>
            <a:r>
              <a:rPr lang="en-US" dirty="0" smtClean="0"/>
              <a:t>but then </a:t>
            </a:r>
            <a:r>
              <a:rPr lang="en-US" b="1" dirty="0"/>
              <a:t>declined</a:t>
            </a:r>
            <a:r>
              <a:rPr lang="en-US" dirty="0"/>
              <a:t> to the previous level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-6927"/>
            <a:ext cx="9171709" cy="20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6405357"/>
            <a:ext cx="326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Diabetes Care </a:t>
            </a:r>
            <a:r>
              <a:rPr lang="en-US" b="1" dirty="0"/>
              <a:t>31:899–904,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968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505200"/>
            <a:ext cx="8229600" cy="45259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examine trends of obesity and abdominal obesity among </a:t>
            </a:r>
            <a:r>
              <a:rPr lang="en-US" dirty="0" err="1"/>
              <a:t>Tehranian</a:t>
            </a:r>
            <a:r>
              <a:rPr lang="en-US" dirty="0"/>
              <a:t> adults during </a:t>
            </a:r>
            <a:r>
              <a:rPr lang="en-US" dirty="0" smtClean="0"/>
              <a:t>a median </a:t>
            </a:r>
            <a:r>
              <a:rPr lang="en-US" dirty="0"/>
              <a:t>follow-up of 6.6 years.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"/>
            <a:ext cx="9144001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6400800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BMC Public Health </a:t>
            </a:r>
            <a:r>
              <a:rPr lang="en-US" dirty="0"/>
              <a:t>2009, </a:t>
            </a:r>
            <a:r>
              <a:rPr lang="en-US" b="1" dirty="0"/>
              <a:t>9</a:t>
            </a:r>
            <a:r>
              <a:rPr lang="en-US" dirty="0"/>
              <a:t>:426</a:t>
            </a:r>
          </a:p>
        </p:txBody>
      </p:sp>
    </p:spTree>
    <p:extLst>
      <p:ext uri="{BB962C8B-B14F-4D97-AF65-F5344CB8AC3E}">
        <p14:creationId xmlns:p14="http://schemas.microsoft.com/office/powerpoint/2010/main" val="6840027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Trend in females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372210"/>
              </p:ext>
            </p:extLst>
          </p:nvPr>
        </p:nvGraphicFramePr>
        <p:xfrm>
          <a:off x="457200" y="1600200"/>
          <a:ext cx="8229600" cy="387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95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sz="2800" dirty="0" smtClean="0"/>
                        <a:t>     Obesity  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  <a:r>
                        <a:rPr lang="en-US" sz="2800" dirty="0" smtClean="0"/>
                        <a:t>Central  obesity</a:t>
                      </a:r>
                      <a:endParaRPr lang="en-US" sz="2800" dirty="0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       Phase I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</a:t>
                      </a:r>
                    </a:p>
                    <a:p>
                      <a:r>
                        <a:rPr lang="en-US" sz="2400" b="1" dirty="0" smtClean="0"/>
                        <a:t>          31.5 %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</a:t>
                      </a:r>
                    </a:p>
                    <a:p>
                      <a:r>
                        <a:rPr lang="en-US" sz="2400" b="1" dirty="0" smtClean="0"/>
                        <a:t>    76.7%</a:t>
                      </a:r>
                      <a:endParaRPr lang="en-US" sz="2400" b="1" dirty="0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      Phase II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          37.7%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    83.8%</a:t>
                      </a:r>
                      <a:endParaRPr lang="en-US" sz="2400" b="1" dirty="0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      Phase III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          38.6%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     83.6%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9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1364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Early pregnancy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>
                <a:sym typeface="Wingdings 2" pitchFamily="18" charset="2"/>
              </a:rPr>
              <a:t>Increased glucose-stimulated insulin </a:t>
            </a:r>
            <a:r>
              <a:rPr lang="en-US" dirty="0" smtClean="0">
                <a:sym typeface="Wingdings 2" pitchFamily="18" charset="2"/>
              </a:rPr>
              <a:t>secretion</a:t>
            </a:r>
          </a:p>
          <a:p>
            <a:r>
              <a:rPr lang="en-US" dirty="0">
                <a:sym typeface="Wingdings 2" pitchFamily="18" charset="2"/>
              </a:rPr>
              <a:t>Unchanged or enhanced peripheral (muscle) insulin sensitivity</a:t>
            </a:r>
          </a:p>
          <a:p>
            <a:r>
              <a:rPr lang="en-US" dirty="0">
                <a:sym typeface="Wingdings 2" pitchFamily="18" charset="2"/>
              </a:rPr>
              <a:t>Unchanged basal hepatic glucose </a:t>
            </a:r>
            <a:r>
              <a:rPr lang="en-US" dirty="0" smtClean="0">
                <a:sym typeface="Wingdings 2" pitchFamily="18" charset="2"/>
              </a:rPr>
              <a:t>production</a:t>
            </a:r>
          </a:p>
          <a:p>
            <a:r>
              <a:rPr lang="en-US" dirty="0">
                <a:sym typeface="Wingdings 2" pitchFamily="18" charset="2"/>
              </a:rPr>
              <a:t>Normal or slightly improved glucose </a:t>
            </a:r>
            <a:r>
              <a:rPr lang="en-US" dirty="0" smtClean="0">
                <a:sym typeface="Wingdings 2" pitchFamily="18" charset="2"/>
              </a:rPr>
              <a:t>tolerance</a:t>
            </a:r>
          </a:p>
          <a:p>
            <a:r>
              <a:rPr lang="en-US" dirty="0">
                <a:sym typeface="Wingdings 2" pitchFamily="18" charset="2"/>
              </a:rPr>
              <a:t>Normal sensitivity to the blood glucose–lowering effect of exogenously administered insulin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85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8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456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733800"/>
            <a:ext cx="8534400" cy="4525963"/>
          </a:xfrm>
        </p:spPr>
        <p:txBody>
          <a:bodyPr/>
          <a:lstStyle/>
          <a:p>
            <a:r>
              <a:rPr lang="en-US" dirty="0" smtClean="0"/>
              <a:t>To determine secular </a:t>
            </a:r>
            <a:r>
              <a:rPr lang="en-US" dirty="0"/>
              <a:t>trends of </a:t>
            </a:r>
            <a:r>
              <a:rPr lang="en-US" dirty="0" smtClean="0"/>
              <a:t>overweight and </a:t>
            </a:r>
            <a:r>
              <a:rPr lang="en-US" dirty="0"/>
              <a:t>obesity among Iranian adults (25–64 years old) within an 8-year period (1999–2007)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381000"/>
            <a:ext cx="9144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763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725259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0477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800" b="1" dirty="0" smtClean="0"/>
                        <a:t>        0verweight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</a:t>
                      </a:r>
                      <a:r>
                        <a:rPr lang="en-US" sz="2800" b="1" dirty="0" smtClean="0"/>
                        <a:t>Obesity</a:t>
                      </a:r>
                      <a:endParaRPr lang="en-US" sz="2800" b="1" dirty="0"/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      1999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32.2%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 13.6%</a:t>
                      </a:r>
                      <a:endParaRPr lang="en-US" sz="2800" b="1" dirty="0"/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      2005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35.8%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 19.6%</a:t>
                      </a:r>
                      <a:endParaRPr lang="en-US" sz="2800" b="1" dirty="0"/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      2007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36.3%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 22.3%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592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96204"/>
            <a:ext cx="8534400" cy="603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8284" y="269731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25.3</a:t>
            </a:r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3" name="Right Arrow 2"/>
          <p:cNvSpPr/>
          <p:nvPr/>
        </p:nvSpPr>
        <p:spPr>
          <a:xfrm>
            <a:off x="2943934" y="366263"/>
            <a:ext cx="97840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28655" y="289319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26.14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5257800" y="366263"/>
            <a:ext cx="97840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89319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26.47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96289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295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03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382000" cy="5867400"/>
          </a:xfrm>
        </p:spPr>
      </p:pic>
      <p:sp>
        <p:nvSpPr>
          <p:cNvPr id="5" name="Rectangle 4"/>
          <p:cNvSpPr/>
          <p:nvPr/>
        </p:nvSpPr>
        <p:spPr>
          <a:xfrm>
            <a:off x="8001000" y="623454"/>
            <a:ext cx="685800" cy="1662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95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Prevalence of Diabetes and Impaired Fasting Glucose in the adult (20-64 years) urban population of Iran</a:t>
            </a:r>
          </a:p>
        </p:txBody>
      </p:sp>
      <p:graphicFrame>
        <p:nvGraphicFramePr>
          <p:cNvPr id="2050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4" imgW="8230313" imgH="4950381" progId="Excel.Sheet.8">
                  <p:embed/>
                </p:oleObj>
              </mc:Choice>
              <mc:Fallback>
                <p:oleObj r:id="rId4" imgW="8230313" imgH="495038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159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b="1" dirty="0" smtClean="0"/>
              <a:t>Incidence rate of Type 2 diabetes in the adult population (≥20 years) of Tehran</a:t>
            </a:r>
          </a:p>
        </p:txBody>
      </p:sp>
      <p:graphicFrame>
        <p:nvGraphicFramePr>
          <p:cNvPr id="4098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703263" y="1636713"/>
          <a:ext cx="8243887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Worksheet" r:id="rId4" imgW="8267847" imgH="4838847" progId="Excel.Sheet.8">
                  <p:embed/>
                </p:oleObj>
              </mc:Choice>
              <mc:Fallback>
                <p:oleObj name="Worksheet" r:id="rId4" imgW="8267847" imgH="483884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1636713"/>
                        <a:ext cx="8243887" cy="482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7585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There is no report regarding the trend of GDM in Iran !?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48666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27" y="3352800"/>
            <a:ext cx="8610600" cy="4525963"/>
          </a:xfrm>
        </p:spPr>
        <p:txBody>
          <a:bodyPr/>
          <a:lstStyle/>
          <a:p>
            <a:r>
              <a:rPr lang="en-US" b="1" dirty="0" smtClean="0"/>
              <a:t>Aim</a:t>
            </a:r>
            <a:r>
              <a:rPr lang="en-US" dirty="0" smtClean="0"/>
              <a:t>: Impact </a:t>
            </a:r>
            <a:r>
              <a:rPr lang="en-US" dirty="0"/>
              <a:t>of new IADPSG criteria on diagnosis of GDM compared with ADA criteria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-27710"/>
            <a:ext cx="9060873" cy="307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6373596"/>
            <a:ext cx="349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Diabetes Care </a:t>
            </a:r>
            <a:r>
              <a:rPr lang="en-US" b="1" dirty="0"/>
              <a:t>33:2018–2020,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075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Late pregnancy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Rising concentrations of several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diabetogenic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hormones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Increased peripheral insulin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resistance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Progressive increase in basal &amp; postprandial insulin (up to 2 fold in third trimester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lower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insulin action in late normal pregnancy  than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non pregnant women (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50-70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%)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Basal endogenous hepatic glucose production  increases by 16–30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%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849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525963"/>
          </a:xfrm>
        </p:spPr>
        <p:txBody>
          <a:bodyPr/>
          <a:lstStyle/>
          <a:p>
            <a:r>
              <a:rPr lang="en-US" dirty="0" smtClean="0"/>
              <a:t> Sample Size: 1283 </a:t>
            </a:r>
            <a:r>
              <a:rPr lang="en-US" dirty="0"/>
              <a:t>pregnant women</a:t>
            </a:r>
          </a:p>
          <a:p>
            <a:r>
              <a:rPr lang="en-US" dirty="0"/>
              <a:t>Universal </a:t>
            </a:r>
            <a:r>
              <a:rPr lang="en-US" dirty="0" smtClean="0"/>
              <a:t>screening </a:t>
            </a:r>
            <a:r>
              <a:rPr lang="en-US" dirty="0"/>
              <a:t>with 75gOGTT at 24-28weeks of </a:t>
            </a:r>
            <a:r>
              <a:rPr lang="en-US" dirty="0" smtClean="0"/>
              <a:t>gestation</a:t>
            </a:r>
          </a:p>
          <a:p>
            <a:r>
              <a:rPr lang="en-US" dirty="0" smtClean="0"/>
              <a:t>ADA and new </a:t>
            </a:r>
            <a:r>
              <a:rPr lang="en-US" dirty="0"/>
              <a:t>IADPSG </a:t>
            </a:r>
            <a:r>
              <a:rPr lang="en-US" dirty="0" smtClean="0"/>
              <a:t>criteria were applied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270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525963"/>
          </a:xfrm>
        </p:spPr>
        <p:txBody>
          <a:bodyPr/>
          <a:lstStyle/>
          <a:p>
            <a:r>
              <a:rPr lang="en-US" dirty="0" smtClean="0"/>
              <a:t> ADA criteria identified </a:t>
            </a:r>
            <a:r>
              <a:rPr lang="en-US" u="sng" dirty="0" smtClean="0">
                <a:solidFill>
                  <a:srgbClr val="FF0000"/>
                </a:solidFill>
              </a:rPr>
              <a:t>12.9%</a:t>
            </a:r>
            <a:r>
              <a:rPr lang="en-US" dirty="0" smtClean="0"/>
              <a:t>women with GDM</a:t>
            </a:r>
          </a:p>
          <a:p>
            <a:endParaRPr lang="en-US" dirty="0" smtClean="0"/>
          </a:p>
          <a:p>
            <a:r>
              <a:rPr lang="en-US" dirty="0" smtClean="0"/>
              <a:t> ADPSG criteria identified  </a:t>
            </a:r>
            <a:r>
              <a:rPr lang="en-US" u="sng" dirty="0" smtClean="0">
                <a:solidFill>
                  <a:srgbClr val="FF0000"/>
                </a:solidFill>
              </a:rPr>
              <a:t>37.7% </a:t>
            </a:r>
            <a:r>
              <a:rPr lang="en-US" dirty="0" smtClean="0"/>
              <a:t>women with GDM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837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Key message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The IADPSG criteria increased GDM prevalence nearly </a:t>
            </a:r>
            <a:r>
              <a:rPr lang="en-US" sz="3600" b="1" dirty="0"/>
              <a:t>threefold</a:t>
            </a:r>
          </a:p>
        </p:txBody>
      </p:sp>
    </p:spTree>
    <p:extLst>
      <p:ext uri="{BB962C8B-B14F-4D97-AF65-F5344CB8AC3E}">
        <p14:creationId xmlns:p14="http://schemas.microsoft.com/office/powerpoint/2010/main" val="13873667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1359"/>
            <a:ext cx="8699294" cy="45259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linical </a:t>
            </a:r>
            <a:r>
              <a:rPr lang="en-US" dirty="0"/>
              <a:t>and metabolic characteristics, and </a:t>
            </a:r>
            <a:r>
              <a:rPr lang="en-US" dirty="0" smtClean="0"/>
              <a:t>pregnancy outcome</a:t>
            </a:r>
            <a:r>
              <a:rPr lang="en-US" dirty="0"/>
              <a:t>, in women previously classifiable as ‘normal’ according to </a:t>
            </a:r>
            <a:r>
              <a:rPr lang="en-US" dirty="0" smtClean="0"/>
              <a:t>IWC </a:t>
            </a:r>
            <a:r>
              <a:rPr lang="en-US" dirty="0"/>
              <a:t>criteria, but reclassified as ‘abnormal’ according to the new </a:t>
            </a:r>
            <a:r>
              <a:rPr lang="en-US" dirty="0" smtClean="0"/>
              <a:t>recommendations were assessed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1"/>
            <a:ext cx="9171709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6211577"/>
            <a:ext cx="351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Diabet. Med. 28, 1074–1077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078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r>
              <a:rPr lang="en-US" dirty="0"/>
              <a:t>Using the new IADPSG criteria, 3953 pregnancies were retrospectively reclassified as 1815 women with </a:t>
            </a:r>
            <a:r>
              <a:rPr lang="en-US" dirty="0" smtClean="0"/>
              <a:t>normal glucose </a:t>
            </a:r>
            <a:r>
              <a:rPr lang="en-US" dirty="0"/>
              <a:t>tolerance and 2138 with gestational diabetes, </a:t>
            </a:r>
            <a:r>
              <a:rPr lang="en-US" b="1" u="sng" dirty="0">
                <a:solidFill>
                  <a:srgbClr val="FF0000"/>
                </a:solidFill>
              </a:rPr>
              <a:t>112 (2.8%) </a:t>
            </a:r>
            <a:r>
              <a:rPr lang="en-US" dirty="0"/>
              <a:t>of whom would have been classified as normal according </a:t>
            </a:r>
            <a:r>
              <a:rPr lang="en-US" dirty="0" smtClean="0"/>
              <a:t>to the </a:t>
            </a:r>
            <a:r>
              <a:rPr lang="en-US" dirty="0"/>
              <a:t>older </a:t>
            </a:r>
            <a:r>
              <a:rPr lang="en-US" dirty="0" smtClean="0"/>
              <a:t>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137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/>
              <a:t>The women reclassified to ‘IADPSG—gestational diabetes’ </a:t>
            </a:r>
            <a:r>
              <a:rPr lang="en-US" dirty="0" smtClean="0"/>
              <a:t>were younger </a:t>
            </a:r>
            <a:r>
              <a:rPr lang="en-US" dirty="0"/>
              <a:t>than those in the ‘IWC—gestational diabetes’ group </a:t>
            </a:r>
            <a:r>
              <a:rPr lang="en-US" dirty="0" smtClean="0"/>
              <a:t>and had </a:t>
            </a:r>
            <a:r>
              <a:rPr lang="en-US" dirty="0"/>
              <a:t>a lower pre-pregnancy </a:t>
            </a:r>
            <a:r>
              <a:rPr lang="en-US" dirty="0" smtClean="0"/>
              <a:t>BMI.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3785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Caesarean section </a:t>
            </a:r>
            <a:r>
              <a:rPr lang="en-US" sz="2400" dirty="0"/>
              <a:t>was significantly more frequent (P &lt; 0.01) and the </a:t>
            </a:r>
            <a:r>
              <a:rPr lang="en-US" sz="2400" b="1" dirty="0" err="1"/>
              <a:t>ponderal</a:t>
            </a:r>
            <a:r>
              <a:rPr lang="en-US" sz="2400" b="1" dirty="0"/>
              <a:t> index </a:t>
            </a:r>
            <a:r>
              <a:rPr lang="en-US" sz="2400" dirty="0"/>
              <a:t>for the newborn significantly higher in these reclassified women than in those classified as normal (P &lt; 0.0001)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208661"/>
              </p:ext>
            </p:extLst>
          </p:nvPr>
        </p:nvGraphicFramePr>
        <p:xfrm>
          <a:off x="533400" y="20574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133600"/>
                <a:gridCol w="1905000"/>
                <a:gridCol w="2133600"/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‘IWC—gestational diabetes’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Reclassified</a:t>
                      </a:r>
                    </a:p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IADPS G-normal’</a:t>
                      </a:r>
                      <a:endParaRPr lang="en-US" sz="2000" b="1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Cesarean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40.9%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43.6%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31.1%</a:t>
                      </a:r>
                      <a:endParaRPr lang="en-US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Ponderal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2.80±0.39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2.95±  0.61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2.77±  0.34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2627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1676400"/>
            <a:ext cx="9088582" cy="464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1018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782" y="1828800"/>
            <a:ext cx="9067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new criteria for diagnosing </a:t>
            </a:r>
            <a:r>
              <a:rPr lang="en-US" sz="2800" dirty="0" smtClean="0"/>
              <a:t>GDM </a:t>
            </a:r>
            <a:r>
              <a:rPr lang="en-US" sz="2800" dirty="0"/>
              <a:t>identified a group of women previously classifiable as </a:t>
            </a:r>
            <a:r>
              <a:rPr lang="en-US" sz="2800" dirty="0" smtClean="0"/>
              <a:t>normal according to IWC , </a:t>
            </a:r>
            <a:r>
              <a:rPr lang="en-US" sz="2800" dirty="0"/>
              <a:t>but revealing metabolic characteristics and </a:t>
            </a:r>
            <a:r>
              <a:rPr lang="en-US" sz="2800" dirty="0" smtClean="0"/>
              <a:t>pregnancy outcomes </a:t>
            </a:r>
            <a:r>
              <a:rPr lang="en-US" sz="2800" dirty="0"/>
              <a:t>resembling those of women who would have been considered to have </a:t>
            </a:r>
            <a:r>
              <a:rPr lang="en-US" sz="2800" dirty="0" smtClean="0"/>
              <a:t>GDM by </a:t>
            </a:r>
            <a:r>
              <a:rPr lang="en-US" sz="2800" dirty="0"/>
              <a:t>the previous </a:t>
            </a:r>
            <a:r>
              <a:rPr lang="en-US" sz="2800" dirty="0" smtClean="0"/>
              <a:t>criteria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53606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Pregnancy is characterized by insulin resistance and </a:t>
            </a:r>
            <a:r>
              <a:rPr lang="en-US" dirty="0" err="1"/>
              <a:t>hyperinsulinemia</a:t>
            </a:r>
            <a:r>
              <a:rPr lang="en-US" dirty="0"/>
              <a:t>, thus it may predispose some women to develop </a:t>
            </a:r>
            <a:r>
              <a:rPr lang="en-US" dirty="0" smtClean="0"/>
              <a:t>diabetes</a:t>
            </a:r>
          </a:p>
          <a:p>
            <a:r>
              <a:rPr lang="en-US" dirty="0"/>
              <a:t>Gestational diabetes occurs when pancreatic function is </a:t>
            </a:r>
            <a:r>
              <a:rPr lang="en-US" dirty="0">
                <a:solidFill>
                  <a:srgbClr val="FF0000"/>
                </a:solidFill>
              </a:rPr>
              <a:t>not sufficient </a:t>
            </a:r>
            <a:r>
              <a:rPr lang="en-US" dirty="0"/>
              <a:t>to overcome the insulin resistance created by changes in </a:t>
            </a:r>
            <a:r>
              <a:rPr lang="en-US" dirty="0" err="1"/>
              <a:t>diabetogenic</a:t>
            </a:r>
            <a:r>
              <a:rPr lang="en-US" dirty="0"/>
              <a:t> hormones during pregnancy</a:t>
            </a:r>
            <a:r>
              <a:rPr lang="en-US" dirty="0" smtClean="0"/>
              <a:t> </a:t>
            </a:r>
          </a:p>
          <a:p>
            <a:r>
              <a:rPr lang="en-US" dirty="0"/>
              <a:t>Prevalence of GDM in a population is </a:t>
            </a:r>
            <a:r>
              <a:rPr lang="en-US" dirty="0">
                <a:solidFill>
                  <a:srgbClr val="FF0000"/>
                </a:solidFill>
              </a:rPr>
              <a:t>reflective</a:t>
            </a:r>
            <a:r>
              <a:rPr lang="en-US" dirty="0"/>
              <a:t> of the prevalence of type 2 diabetes in that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84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207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3600" b="1" dirty="0">
                <a:latin typeface="+mj-lt"/>
              </a:rPr>
              <a:t>Maternal-Fetal</a:t>
            </a:r>
            <a:r>
              <a:rPr lang="cs-CZ" sz="3600" b="1" dirty="0">
                <a:solidFill>
                  <a:srgbClr val="990000"/>
                </a:solidFill>
                <a:latin typeface="Cambria" pitchFamily="18" charset="0"/>
              </a:rPr>
              <a:t> </a:t>
            </a:r>
            <a:r>
              <a:rPr lang="en-US" sz="3600" b="1" dirty="0" smtClean="0">
                <a:solidFill>
                  <a:srgbClr val="990000"/>
                </a:solidFill>
                <a:latin typeface="Cambria" pitchFamily="18" charset="0"/>
              </a:rPr>
              <a:t>m</a:t>
            </a:r>
            <a:r>
              <a:rPr lang="cs-CZ" sz="3600" b="1" dirty="0" smtClean="0">
                <a:solidFill>
                  <a:srgbClr val="990000"/>
                </a:solidFill>
                <a:latin typeface="Cambria" pitchFamily="18" charset="0"/>
              </a:rPr>
              <a:t>etabolism</a:t>
            </a:r>
            <a:endParaRPr lang="en-US" sz="3600" b="1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79388" y="1700213"/>
            <a:ext cx="878522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A</a:t>
            </a:r>
            <a:r>
              <a:rPr lang="en-US" sz="2400" b="1" dirty="0" err="1" smtClean="0">
                <a:latin typeface="Calibri" pitchFamily="34" charset="0"/>
              </a:rPr>
              <a:t>naboli</a:t>
            </a:r>
            <a:r>
              <a:rPr lang="cs-CZ" sz="2400" b="1" dirty="0">
                <a:latin typeface="Calibri" pitchFamily="34" charset="0"/>
              </a:rPr>
              <a:t>c</a:t>
            </a:r>
            <a:r>
              <a:rPr lang="en-US" sz="2400" b="1" dirty="0">
                <a:latin typeface="Calibri" pitchFamily="34" charset="0"/>
              </a:rPr>
              <a:t> phase:</a:t>
            </a:r>
          </a:p>
          <a:p>
            <a:r>
              <a:rPr lang="en-US" sz="2400" b="1" dirty="0">
                <a:latin typeface="Calibri" pitchFamily="34" charset="0"/>
              </a:rPr>
              <a:t>		</a:t>
            </a:r>
            <a:r>
              <a:rPr lang="en-US" sz="2400" dirty="0">
                <a:latin typeface="Calibri" pitchFamily="34" charset="0"/>
              </a:rPr>
              <a:t>- N</a:t>
            </a:r>
            <a:r>
              <a:rPr lang="cs-CZ" sz="2400" dirty="0" smtClean="0">
                <a:latin typeface="Calibri" pitchFamily="34" charset="0"/>
              </a:rPr>
              <a:t>ormal </a:t>
            </a:r>
            <a:r>
              <a:rPr lang="cs-CZ" sz="2400" dirty="0">
                <a:latin typeface="Calibri" pitchFamily="34" charset="0"/>
              </a:rPr>
              <a:t>or increased sensitivity to insulin</a:t>
            </a:r>
          </a:p>
          <a:p>
            <a:r>
              <a:rPr lang="cs-CZ" sz="2400" dirty="0">
                <a:latin typeface="Calibri" pitchFamily="34" charset="0"/>
              </a:rPr>
              <a:t>		- lower </a:t>
            </a:r>
            <a:r>
              <a:rPr lang="cs-CZ" sz="2400" dirty="0" smtClean="0">
                <a:latin typeface="Calibri" pitchFamily="34" charset="0"/>
              </a:rPr>
              <a:t>plasma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glucose </a:t>
            </a:r>
            <a:r>
              <a:rPr lang="cs-CZ" sz="2400" dirty="0">
                <a:latin typeface="Calibri" pitchFamily="34" charset="0"/>
              </a:rPr>
              <a:t>level</a:t>
            </a:r>
          </a:p>
          <a:p>
            <a:r>
              <a:rPr lang="cs-CZ" sz="2400" dirty="0">
                <a:latin typeface="Calibri" pitchFamily="34" charset="0"/>
              </a:rPr>
              <a:t>		- lipogeneses, glycogen stores increases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		</a:t>
            </a:r>
            <a:endParaRPr lang="en-US" sz="2400" dirty="0" smtClean="0">
              <a:latin typeface="Calibri" pitchFamily="34" charset="0"/>
            </a:endParaRPr>
          </a:p>
          <a:p>
            <a:endParaRPr lang="cs-CZ" sz="2400" dirty="0">
              <a:latin typeface="Calibri" pitchFamily="34" charset="0"/>
            </a:endParaRPr>
          </a:p>
          <a:p>
            <a:endParaRPr lang="cs-CZ" sz="2400" dirty="0">
              <a:latin typeface="Calibri" pitchFamily="34" charset="0"/>
            </a:endParaRPr>
          </a:p>
          <a:p>
            <a:r>
              <a:rPr lang="cs-CZ" sz="2400" b="1" dirty="0">
                <a:latin typeface="Calibri" pitchFamily="34" charset="0"/>
              </a:rPr>
              <a:t>Cat</a:t>
            </a:r>
            <a:r>
              <a:rPr lang="en-US" sz="2400" b="1" dirty="0" err="1" smtClean="0">
                <a:latin typeface="Calibri" pitchFamily="34" charset="0"/>
              </a:rPr>
              <a:t>abolic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phase</a:t>
            </a:r>
            <a:r>
              <a:rPr lang="cs-CZ" sz="2400" b="1" dirty="0">
                <a:latin typeface="Calibri" pitchFamily="34" charset="0"/>
              </a:rPr>
              <a:t> </a:t>
            </a:r>
            <a:r>
              <a:rPr lang="cs-CZ" sz="2400" b="1" dirty="0" smtClean="0">
                <a:latin typeface="Calibri" pitchFamily="34" charset="0"/>
              </a:rPr>
              <a:t>(</a:t>
            </a:r>
            <a:r>
              <a:rPr lang="en-US" sz="2400" b="1" dirty="0" smtClean="0">
                <a:latin typeface="Calibri" pitchFamily="34" charset="0"/>
              </a:rPr>
              <a:t>A</a:t>
            </a:r>
            <a:r>
              <a:rPr lang="cs-CZ" sz="2400" b="1" dirty="0" smtClean="0">
                <a:latin typeface="Calibri" pitchFamily="34" charset="0"/>
              </a:rPr>
              <a:t>ccelerated </a:t>
            </a:r>
            <a:r>
              <a:rPr lang="cs-CZ" sz="2400" b="1" dirty="0">
                <a:latin typeface="Calibri" pitchFamily="34" charset="0"/>
              </a:rPr>
              <a:t>starvation)</a:t>
            </a:r>
            <a:r>
              <a:rPr lang="en-US" sz="2400" b="1" dirty="0">
                <a:latin typeface="Calibri" pitchFamily="34" charset="0"/>
              </a:rPr>
              <a:t>:</a:t>
            </a:r>
          </a:p>
          <a:p>
            <a:r>
              <a:rPr lang="cs-CZ" sz="2400" b="1" dirty="0">
                <a:latin typeface="Calibri" pitchFamily="34" charset="0"/>
              </a:rPr>
              <a:t>		</a:t>
            </a:r>
            <a:r>
              <a:rPr lang="cs-CZ" sz="2400" dirty="0">
                <a:latin typeface="Calibri" pitchFamily="34" charset="0"/>
              </a:rPr>
              <a:t>- </a:t>
            </a:r>
            <a:r>
              <a:rPr lang="en-US" sz="2400" dirty="0" smtClean="0">
                <a:latin typeface="Calibri" pitchFamily="34" charset="0"/>
              </a:rPr>
              <a:t>M</a:t>
            </a:r>
            <a:r>
              <a:rPr lang="cs-CZ" sz="2400" dirty="0" smtClean="0">
                <a:latin typeface="Calibri" pitchFamily="34" charset="0"/>
              </a:rPr>
              <a:t>aternal </a:t>
            </a:r>
            <a:r>
              <a:rPr lang="cs-CZ" sz="2400" dirty="0">
                <a:latin typeface="Calibri" pitchFamily="34" charset="0"/>
              </a:rPr>
              <a:t>insuln resistance </a:t>
            </a:r>
          </a:p>
          <a:p>
            <a:r>
              <a:rPr lang="cs-CZ" sz="2400" dirty="0">
                <a:latin typeface="Calibri" pitchFamily="34" charset="0"/>
              </a:rPr>
              <a:t>		- </a:t>
            </a:r>
            <a:r>
              <a:rPr lang="en-US" sz="2400" dirty="0" smtClean="0">
                <a:latin typeface="Calibri" pitchFamily="34" charset="0"/>
              </a:rPr>
              <a:t>I</a:t>
            </a:r>
            <a:r>
              <a:rPr lang="cs-CZ" sz="2400" dirty="0" smtClean="0">
                <a:latin typeface="Calibri" pitchFamily="34" charset="0"/>
              </a:rPr>
              <a:t>ncreased </a:t>
            </a:r>
            <a:r>
              <a:rPr lang="cs-CZ" sz="2400" dirty="0">
                <a:latin typeface="Calibri" pitchFamily="34" charset="0"/>
              </a:rPr>
              <a:t>transport of nutritients trough placental 		   membrane</a:t>
            </a:r>
          </a:p>
          <a:p>
            <a:r>
              <a:rPr lang="cs-CZ" sz="2400" dirty="0">
                <a:latin typeface="Calibri" pitchFamily="34" charset="0"/>
              </a:rPr>
              <a:t>		- lipolysis</a:t>
            </a:r>
          </a:p>
          <a:p>
            <a:endParaRPr lang="cs-CZ" sz="2400" dirty="0">
              <a:latin typeface="Calibri" pitchFamily="34" charset="0"/>
            </a:endParaRPr>
          </a:p>
          <a:p>
            <a:endParaRPr lang="en-US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721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/>
              <a:t>The prevalence </a:t>
            </a:r>
            <a:r>
              <a:rPr lang="en-US" dirty="0" smtClean="0"/>
              <a:t>of GDM in Iran </a:t>
            </a:r>
            <a:r>
              <a:rPr lang="en-US" dirty="0"/>
              <a:t>varies </a:t>
            </a:r>
            <a:r>
              <a:rPr lang="en-US" dirty="0" smtClean="0"/>
              <a:t>between </a:t>
            </a:r>
            <a:r>
              <a:rPr lang="en-US" u="sng" dirty="0" smtClean="0">
                <a:solidFill>
                  <a:srgbClr val="FF0000"/>
                </a:solidFill>
              </a:rPr>
              <a:t>4.7% </a:t>
            </a:r>
            <a:r>
              <a:rPr lang="en-US" u="sng" dirty="0">
                <a:solidFill>
                  <a:srgbClr val="FF0000"/>
                </a:solidFill>
              </a:rPr>
              <a:t>and </a:t>
            </a:r>
            <a:r>
              <a:rPr lang="en-US" u="sng" dirty="0" smtClean="0">
                <a:solidFill>
                  <a:srgbClr val="FF0000"/>
                </a:solidFill>
              </a:rPr>
              <a:t>8.9% </a:t>
            </a:r>
            <a:r>
              <a:rPr lang="en-US" dirty="0" smtClean="0"/>
              <a:t>,which represents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moderate</a:t>
            </a:r>
            <a:r>
              <a:rPr lang="en-US" b="1" dirty="0"/>
              <a:t> </a:t>
            </a:r>
            <a:r>
              <a:rPr lang="en-US" dirty="0"/>
              <a:t>prevalence rate, compared </a:t>
            </a:r>
            <a:r>
              <a:rPr lang="en-US" dirty="0" smtClean="0"/>
              <a:t>with</a:t>
            </a:r>
            <a:r>
              <a:rPr lang="en-US" dirty="0"/>
              <a:t> figures reported </a:t>
            </a:r>
            <a:r>
              <a:rPr lang="en-US" dirty="0" smtClean="0"/>
              <a:t>elsewhere</a:t>
            </a:r>
          </a:p>
          <a:p>
            <a:r>
              <a:rPr lang="en-US" dirty="0" smtClean="0"/>
              <a:t>Based on increasing trend of obesity in Iran, it seems that </a:t>
            </a:r>
            <a:r>
              <a:rPr lang="en-US" dirty="0"/>
              <a:t>the prevalence of GDM is </a:t>
            </a:r>
            <a:r>
              <a:rPr lang="en-US" dirty="0" smtClean="0"/>
              <a:t>also increasing ??</a:t>
            </a:r>
          </a:p>
          <a:p>
            <a:r>
              <a:rPr lang="en-US" dirty="0"/>
              <a:t>The IADPSG </a:t>
            </a:r>
            <a:r>
              <a:rPr lang="en-US" dirty="0" smtClean="0"/>
              <a:t>criteria can </a:t>
            </a:r>
            <a:r>
              <a:rPr lang="en-US" dirty="0" smtClean="0">
                <a:solidFill>
                  <a:srgbClr val="FF0000"/>
                </a:solidFill>
              </a:rPr>
              <a:t>increases</a:t>
            </a:r>
            <a:r>
              <a:rPr lang="en-US" dirty="0" smtClean="0"/>
              <a:t> </a:t>
            </a:r>
            <a:r>
              <a:rPr lang="en-US" dirty="0"/>
              <a:t>GDM prevalence </a:t>
            </a:r>
          </a:p>
        </p:txBody>
      </p:sp>
    </p:spTree>
    <p:extLst>
      <p:ext uri="{BB962C8B-B14F-4D97-AF65-F5344CB8AC3E}">
        <p14:creationId xmlns:p14="http://schemas.microsoft.com/office/powerpoint/2010/main" val="10010386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Mother-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051050" y="6165850"/>
            <a:ext cx="557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chemeClr val="bg1"/>
                </a:solidFill>
                <a:latin typeface="Times New Roman" pitchFamily="18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052850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Maternal adaptation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The maternal response is characterized by a switch from carbohydrate to fat utilization that is facilitated by both insulin resistance and increased plasma concentrations of </a:t>
            </a:r>
            <a:r>
              <a:rPr lang="en-US" sz="2800" dirty="0" err="1"/>
              <a:t>lipolytic</a:t>
            </a:r>
            <a:r>
              <a:rPr lang="en-US" sz="2800" dirty="0"/>
              <a:t> </a:t>
            </a:r>
            <a:r>
              <a:rPr lang="en-US" sz="2800" dirty="0" smtClean="0"/>
              <a:t>hormones</a:t>
            </a:r>
          </a:p>
          <a:p>
            <a:r>
              <a:rPr lang="en-US" sz="2800" dirty="0"/>
              <a:t>After an overnight </a:t>
            </a:r>
            <a:r>
              <a:rPr lang="en-US" sz="2800" dirty="0" smtClean="0"/>
              <a:t>fast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/>
              <a:t>the maternal fasting capillary whole blood glucose concentration falls ,</a:t>
            </a:r>
            <a:r>
              <a:rPr lang="en-US" sz="2800" dirty="0" smtClean="0"/>
              <a:t> </a:t>
            </a:r>
            <a:r>
              <a:rPr lang="en-US" sz="2800" dirty="0"/>
              <a:t>while plasma ketone and free fatty acid concentrations rise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Mother preferentially </a:t>
            </a:r>
            <a:r>
              <a:rPr lang="en-US" sz="2800" dirty="0"/>
              <a:t>use fat (</a:t>
            </a:r>
            <a:r>
              <a:rPr lang="en-US" sz="2800" dirty="0" err="1"/>
              <a:t>eg</a:t>
            </a:r>
            <a:r>
              <a:rPr lang="en-US" sz="2800" dirty="0"/>
              <a:t>, free fatty acids, triglycerides, ketone bodies)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Preserve </a:t>
            </a:r>
            <a:r>
              <a:rPr lang="en-US" sz="2800" dirty="0"/>
              <a:t>much of the available glucose and amino acids (especially alanine) for the </a:t>
            </a:r>
            <a:r>
              <a:rPr lang="en-US" sz="2800" dirty="0" smtClean="0"/>
              <a:t>fetus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7711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u="sng" dirty="0">
                <a:solidFill>
                  <a:srgbClr val="FF0000"/>
                </a:solidFill>
              </a:rPr>
              <a:t>Estrogens</a:t>
            </a:r>
            <a:r>
              <a:rPr lang="en-US" dirty="0"/>
              <a:t>                 </a:t>
            </a:r>
            <a:r>
              <a:rPr lang="en-US" dirty="0" smtClean="0">
                <a:sym typeface="Symbol" pitchFamily="18" charset="2"/>
              </a:rPr>
              <a:t> </a:t>
            </a:r>
            <a:r>
              <a:rPr lang="en-US" dirty="0"/>
              <a:t>Insulin concentration </a:t>
            </a:r>
          </a:p>
          <a:p>
            <a:pPr marL="0" indent="0">
              <a:buNone/>
            </a:pPr>
            <a:r>
              <a:rPr lang="en-US" dirty="0"/>
              <a:t>                                      </a:t>
            </a:r>
            <a:r>
              <a:rPr lang="en-US" dirty="0">
                <a:sym typeface="Symbol" pitchFamily="18" charset="2"/>
              </a:rPr>
              <a:t></a:t>
            </a:r>
            <a:r>
              <a:rPr lang="en-US" dirty="0"/>
              <a:t>  Insulin binding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u="sng" dirty="0">
                <a:solidFill>
                  <a:srgbClr val="FF0000"/>
                </a:solidFill>
              </a:rPr>
              <a:t>Progesterone  </a:t>
            </a:r>
            <a:r>
              <a:rPr lang="en-US" dirty="0"/>
              <a:t>        </a:t>
            </a:r>
            <a:r>
              <a:rPr lang="en-US" dirty="0" smtClean="0">
                <a:sym typeface="Symbol" pitchFamily="18" charset="2"/>
              </a:rPr>
              <a:t> </a:t>
            </a:r>
            <a:r>
              <a:rPr lang="en-US" dirty="0"/>
              <a:t>Glucose transport </a:t>
            </a:r>
          </a:p>
          <a:p>
            <a:pPr marL="0" indent="0">
              <a:buNone/>
            </a:pPr>
            <a:r>
              <a:rPr lang="en-US" dirty="0"/>
              <a:t>                                     </a:t>
            </a:r>
            <a:r>
              <a:rPr lang="en-US" dirty="0" smtClean="0">
                <a:sym typeface="Symbol" pitchFamily="18" charset="2"/>
              </a:rPr>
              <a:t></a:t>
            </a:r>
            <a:r>
              <a:rPr lang="en-US" dirty="0" smtClean="0"/>
              <a:t> </a:t>
            </a:r>
            <a:r>
              <a:rPr lang="en-US" dirty="0"/>
              <a:t>Insulin binding  </a:t>
            </a:r>
          </a:p>
          <a:p>
            <a:pPr marL="0" indent="0">
              <a:buNone/>
            </a:pPr>
            <a:r>
              <a:rPr lang="en-US" dirty="0"/>
              <a:t>                            </a:t>
            </a:r>
            <a:r>
              <a:rPr lang="en-US" dirty="0" smtClean="0"/>
              <a:t>         </a:t>
            </a:r>
            <a:r>
              <a:rPr lang="en-US" dirty="0" smtClean="0">
                <a:sym typeface="Symbol" pitchFamily="18" charset="2"/>
              </a:rPr>
              <a:t></a:t>
            </a:r>
            <a:r>
              <a:rPr lang="en-US" dirty="0" smtClean="0"/>
              <a:t>insulin-induced hepatic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0782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cs typeface="Times New Roman" pitchFamily="18" charset="0"/>
              </a:rPr>
              <a:t>Hormones associated with modifications in insulin secretion and action</a:t>
            </a:r>
            <a:r>
              <a:rPr lang="en-US" sz="3600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5328158"/>
            <a:ext cx="3034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gluconeogenesis </a:t>
            </a:r>
          </a:p>
        </p:txBody>
      </p:sp>
    </p:spTree>
    <p:extLst>
      <p:ext uri="{BB962C8B-B14F-4D97-AF65-F5344CB8AC3E}">
        <p14:creationId xmlns:p14="http://schemas.microsoft.com/office/powerpoint/2010/main" val="34472602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4636"/>
            <a:ext cx="8229600" cy="1143000"/>
          </a:xfrm>
        </p:spPr>
        <p:txBody>
          <a:bodyPr/>
          <a:lstStyle/>
          <a:p>
            <a:pPr algn="l"/>
            <a:r>
              <a:rPr lang="en-US" sz="3200" b="1" dirty="0">
                <a:cs typeface="Times New Roman" pitchFamily="18" charset="0"/>
              </a:rPr>
              <a:t>Hormones associated with modifications in insulin secretion and </a:t>
            </a:r>
            <a:r>
              <a:rPr lang="en-US" sz="3200" b="1" dirty="0" smtClean="0">
                <a:cs typeface="Times New Roman" pitchFamily="18" charset="0"/>
              </a:rPr>
              <a:t>action….</a:t>
            </a:r>
            <a:r>
              <a:rPr lang="en-US" sz="3200" b="1" dirty="0" smtClean="0"/>
              <a:t> </a:t>
            </a: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57325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u="sng" dirty="0">
                <a:solidFill>
                  <a:srgbClr val="FF0000"/>
                </a:solidFill>
              </a:rPr>
              <a:t>Cortisol</a:t>
            </a:r>
            <a:r>
              <a:rPr lang="en-US" sz="2400" dirty="0"/>
              <a:t>            </a:t>
            </a:r>
            <a:r>
              <a:rPr lang="en-US" sz="2400" dirty="0" smtClean="0">
                <a:sym typeface="Symbol" pitchFamily="18" charset="2"/>
              </a:rPr>
              <a:t></a:t>
            </a:r>
            <a:r>
              <a:rPr lang="en-US" sz="2400" dirty="0" smtClean="0"/>
              <a:t> </a:t>
            </a:r>
            <a:r>
              <a:rPr lang="en-US" sz="2400" dirty="0"/>
              <a:t>Insulin resistance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                               </a:t>
            </a:r>
            <a:r>
              <a:rPr lang="en-US" sz="2400" dirty="0" smtClean="0">
                <a:sym typeface="Symbol" pitchFamily="18" charset="2"/>
              </a:rPr>
              <a:t></a:t>
            </a:r>
            <a:r>
              <a:rPr lang="en-US" sz="2400" dirty="0" smtClean="0"/>
              <a:t> </a:t>
            </a:r>
            <a:r>
              <a:rPr lang="en-US" sz="2400" dirty="0"/>
              <a:t>Phosphorylation of insulin receptor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                               </a:t>
            </a:r>
            <a:r>
              <a:rPr lang="en-US" sz="2400" dirty="0" smtClean="0">
                <a:sym typeface="Symbol" pitchFamily="18" charset="2"/>
              </a:rPr>
              <a:t></a:t>
            </a:r>
            <a:r>
              <a:rPr lang="en-US" sz="2400" dirty="0"/>
              <a:t>IRS-1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hPL</a:t>
            </a:r>
            <a:r>
              <a:rPr lang="en-US" sz="2400" u="sng" dirty="0">
                <a:solidFill>
                  <a:srgbClr val="FF0000"/>
                </a:solidFill>
              </a:rPr>
              <a:t>, </a:t>
            </a:r>
            <a:r>
              <a:rPr lang="en-US" sz="2400" u="sng" dirty="0" smtClean="0">
                <a:solidFill>
                  <a:srgbClr val="FF0000"/>
                </a:solidFill>
              </a:rPr>
              <a:t>GH</a:t>
            </a:r>
            <a:r>
              <a:rPr lang="en-US" sz="2400" dirty="0" smtClean="0"/>
              <a:t>          </a:t>
            </a:r>
            <a:r>
              <a:rPr lang="en-US" sz="2400" dirty="0">
                <a:sym typeface="Symbol" pitchFamily="18" charset="2"/>
              </a:rPr>
              <a:t></a:t>
            </a:r>
            <a:r>
              <a:rPr lang="en-US" sz="2400" dirty="0"/>
              <a:t> Insulin sensitivity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                               </a:t>
            </a:r>
            <a:r>
              <a:rPr lang="en-US" sz="2400" dirty="0" smtClean="0">
                <a:sym typeface="Symbol" pitchFamily="18" charset="2"/>
              </a:rPr>
              <a:t> </a:t>
            </a:r>
            <a:r>
              <a:rPr lang="en-US" sz="2400" dirty="0"/>
              <a:t>Insulin secretion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                                </a:t>
            </a:r>
            <a:r>
              <a:rPr lang="en-US" sz="2400" dirty="0" smtClean="0">
                <a:sym typeface="Symbol" pitchFamily="18" charset="2"/>
              </a:rPr>
              <a:t> </a:t>
            </a:r>
            <a:r>
              <a:rPr lang="en-US" sz="2400" dirty="0"/>
              <a:t>Insulin synthesis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ym typeface="Symbol" pitchFamily="18" charset="2"/>
              </a:rPr>
              <a:t>                                </a:t>
            </a:r>
            <a:r>
              <a:rPr lang="en-US" sz="2400" dirty="0" smtClean="0">
                <a:sym typeface="Symbol" pitchFamily="18" charset="2"/>
              </a:rPr>
              <a:t></a:t>
            </a:r>
            <a:r>
              <a:rPr lang="en-US" sz="2400" dirty="0" smtClean="0"/>
              <a:t> </a:t>
            </a:r>
            <a:r>
              <a:rPr lang="en-US" sz="2400" dirty="0"/>
              <a:t>Utilization and glucose oxidation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ym typeface="Symbol" pitchFamily="18" charset="2"/>
              </a:rPr>
              <a:t>                               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 </a:t>
            </a:r>
            <a:r>
              <a:rPr lang="en-US" sz="2400" dirty="0" err="1"/>
              <a:t>cAMP</a:t>
            </a:r>
            <a:r>
              <a:rPr lang="en-US" sz="2400" dirty="0"/>
              <a:t> metabolism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ym typeface="Symbol" pitchFamily="18" charset="2"/>
              </a:rPr>
              <a:t>                               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 </a:t>
            </a:r>
            <a:r>
              <a:rPr lang="en-US" sz="2400" dirty="0"/>
              <a:t>-cell number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ym typeface="Symbol" pitchFamily="18" charset="2"/>
              </a:rPr>
              <a:t>                                </a:t>
            </a:r>
            <a:r>
              <a:rPr lang="en-US" sz="2400" dirty="0" smtClean="0">
                <a:sym typeface="Symbol" pitchFamily="18" charset="2"/>
              </a:rPr>
              <a:t> </a:t>
            </a:r>
            <a:r>
              <a:rPr lang="en-US" sz="2400" dirty="0">
                <a:sym typeface="Symbol" pitchFamily="18" charset="2"/>
              </a:rPr>
              <a:t></a:t>
            </a:r>
            <a:r>
              <a:rPr lang="en-US" sz="2400" dirty="0"/>
              <a:t>-cell mass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u="sng" dirty="0" err="1">
                <a:solidFill>
                  <a:srgbClr val="FF0000"/>
                </a:solidFill>
              </a:rPr>
              <a:t>Leptin</a:t>
            </a:r>
            <a:r>
              <a:rPr lang="en-US" sz="2400" dirty="0"/>
              <a:t>                </a:t>
            </a:r>
            <a:r>
              <a:rPr lang="en-US" sz="2400" dirty="0" smtClean="0">
                <a:sym typeface="Symbol" pitchFamily="18" charset="2"/>
              </a:rPr>
              <a:t></a:t>
            </a:r>
            <a:r>
              <a:rPr lang="en-US" sz="2400" dirty="0" smtClean="0"/>
              <a:t> </a:t>
            </a:r>
            <a:r>
              <a:rPr lang="en-US" sz="2400" dirty="0"/>
              <a:t>Insulin resistance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u="sng" dirty="0">
                <a:solidFill>
                  <a:srgbClr val="FF0000"/>
                </a:solidFill>
              </a:rPr>
              <a:t>Glucagon</a:t>
            </a:r>
            <a:r>
              <a:rPr lang="en-US" sz="2400" dirty="0"/>
              <a:t>           </a:t>
            </a:r>
            <a:r>
              <a:rPr lang="en-US" sz="2400" dirty="0" smtClean="0">
                <a:sym typeface="Symbol" pitchFamily="18" charset="2"/>
              </a:rPr>
              <a:t> </a:t>
            </a:r>
            <a:r>
              <a:rPr lang="en-US" sz="2400" dirty="0"/>
              <a:t>Insulin resistance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948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b="1" dirty="0" smtClean="0"/>
              <a:t>Pathophysiology of GDM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10600" cy="452596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800" dirty="0" smtClean="0">
                <a:cs typeface="Times New Roman" pitchFamily="18" charset="0"/>
              </a:rPr>
              <a:t>The </a:t>
            </a:r>
            <a:r>
              <a:rPr lang="en-US" sz="2800" dirty="0">
                <a:cs typeface="Times New Roman" pitchFamily="18" charset="0"/>
              </a:rPr>
              <a:t>development of gestational diabetes is associated with a much greater severity of </a:t>
            </a:r>
            <a:r>
              <a:rPr lang="en-US" sz="2800" b="1" dirty="0">
                <a:cs typeface="Times New Roman" pitchFamily="18" charset="0"/>
              </a:rPr>
              <a:t>insulin </a:t>
            </a:r>
            <a:r>
              <a:rPr lang="en-US" sz="2800" b="1" dirty="0" smtClean="0">
                <a:cs typeface="Times New Roman" pitchFamily="18" charset="0"/>
              </a:rPr>
              <a:t>resistance</a:t>
            </a:r>
            <a:r>
              <a:rPr lang="en-US" sz="2800" dirty="0">
                <a:cs typeface="Times New Roman" pitchFamily="18" charset="0"/>
              </a:rPr>
              <a:t> than normal pregnant </a:t>
            </a:r>
            <a:r>
              <a:rPr lang="en-US" sz="2800" dirty="0" err="1" smtClean="0">
                <a:cs typeface="Times New Roman" pitchFamily="18" charset="0"/>
              </a:rPr>
              <a:t>wome</a:t>
            </a:r>
            <a:endParaRPr lang="en-US" sz="2800" dirty="0" smtClean="0"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endParaRPr lang="en-US" sz="2800" dirty="0"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800" dirty="0">
                <a:cs typeface="Times New Roman" pitchFamily="18" charset="0"/>
              </a:rPr>
              <a:t>The degree of insulin resistance seems to be influenced by </a:t>
            </a:r>
            <a:r>
              <a:rPr lang="en-US" sz="2800" b="1" dirty="0">
                <a:cs typeface="Times New Roman" pitchFamily="18" charset="0"/>
              </a:rPr>
              <a:t>obesity</a:t>
            </a:r>
            <a:r>
              <a:rPr lang="en-US" sz="2800" dirty="0">
                <a:cs typeface="Times New Roman" pitchFamily="18" charset="0"/>
              </a:rPr>
              <a:t> &amp; </a:t>
            </a:r>
            <a:r>
              <a:rPr lang="en-US" sz="2800" dirty="0" smtClean="0">
                <a:cs typeface="Times New Roman" pitchFamily="18" charset="0"/>
              </a:rPr>
              <a:t>inheritance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endParaRPr lang="en-US" sz="2800" dirty="0" smtClean="0"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800" dirty="0"/>
              <a:t>Gestational diabetes mellitus occurs when a woman's pancreatic function is not </a:t>
            </a:r>
            <a:r>
              <a:rPr lang="en-US" sz="2800" b="1" dirty="0"/>
              <a:t>sufficient </a:t>
            </a:r>
            <a:r>
              <a:rPr lang="en-US" sz="2800" dirty="0"/>
              <a:t>to overcome the insulin resistance</a:t>
            </a:r>
            <a:endParaRPr lang="en-US" sz="2800" dirty="0"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9376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1472</Words>
  <Application>Microsoft Office PowerPoint</Application>
  <PresentationFormat>On-screen Show (4:3)</PresentationFormat>
  <Paragraphs>278</Paragraphs>
  <Slides>51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Office Theme</vt:lpstr>
      <vt:lpstr>Microsoft Excel 97-2003 Worksheet</vt:lpstr>
      <vt:lpstr>Worksheet</vt:lpstr>
      <vt:lpstr>Gestational DM Pathophysiology and Epidemiology</vt:lpstr>
      <vt:lpstr>Outline</vt:lpstr>
      <vt:lpstr>Early pregnancy</vt:lpstr>
      <vt:lpstr>Late pregnancy</vt:lpstr>
      <vt:lpstr>PowerPoint Presentation</vt:lpstr>
      <vt:lpstr>Maternal adaptation</vt:lpstr>
      <vt:lpstr>Hormones associated with modifications in insulin secretion and action </vt:lpstr>
      <vt:lpstr>Hormones associated with modifications in insulin secretion and action…. </vt:lpstr>
      <vt:lpstr>Pathophysiology of GDM</vt:lpstr>
      <vt:lpstr>Pathophysiology of GDM</vt:lpstr>
      <vt:lpstr>Prevalence</vt:lpstr>
      <vt:lpstr>Reasons for differences  in reported prevalence</vt:lpstr>
      <vt:lpstr>Definition</vt:lpstr>
      <vt:lpstr>New terminology</vt:lpstr>
      <vt:lpstr>Overt Diabetes</vt:lpstr>
      <vt:lpstr>PowerPoint Presentation</vt:lpstr>
      <vt:lpstr>PowerPoint Presentation</vt:lpstr>
      <vt:lpstr>PowerPoint Presentation</vt:lpstr>
      <vt:lpstr>Risk factors</vt:lpstr>
      <vt:lpstr>Epidemiological studies in Iran</vt:lpstr>
      <vt:lpstr>Epidemiological studies in Iran..</vt:lpstr>
      <vt:lpstr>PowerPoint Presentation</vt:lpstr>
      <vt:lpstr>PowerPoint Presentation</vt:lpstr>
      <vt:lpstr>The prevalence of GDM among KPCO members doubled from 1994 to 2002 (2.1– 4.1%, P  0.001)</vt:lpstr>
      <vt:lpstr>Key messages</vt:lpstr>
      <vt:lpstr>PowerPoint Presentation</vt:lpstr>
      <vt:lpstr>PowerPoint Presentation</vt:lpstr>
      <vt:lpstr>Trend in females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Prevalence of Diabetes and Impaired Fasting Glucose in the adult (20-64 years) urban population of Iran</vt:lpstr>
      <vt:lpstr>Incidence rate of Type 2 diabetes in the adult population (≥20 years) of Tehran</vt:lpstr>
      <vt:lpstr>PowerPoint Presentation</vt:lpstr>
      <vt:lpstr>PowerPoint Presentation</vt:lpstr>
      <vt:lpstr>Method</vt:lpstr>
      <vt:lpstr>Results</vt:lpstr>
      <vt:lpstr>Key message</vt:lpstr>
      <vt:lpstr>PowerPoint Presentation</vt:lpstr>
      <vt:lpstr>Methods</vt:lpstr>
      <vt:lpstr>Results</vt:lpstr>
      <vt:lpstr>Caesarean section was significantly more frequent (P &lt; 0.01) and the ponderal index for the newborn significantly higher in these reclassified women than in those classified as normal (P &lt; 0.0001)</vt:lpstr>
      <vt:lpstr>PowerPoint Presentation</vt:lpstr>
      <vt:lpstr>Key message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GDM</dc:title>
  <dc:creator>Hosseinpanah</dc:creator>
  <cp:lastModifiedBy>Hosseinpanah</cp:lastModifiedBy>
  <cp:revision>76</cp:revision>
  <dcterms:created xsi:type="dcterms:W3CDTF">2012-01-12T13:28:24Z</dcterms:created>
  <dcterms:modified xsi:type="dcterms:W3CDTF">2012-01-19T04:23:25Z</dcterms:modified>
</cp:coreProperties>
</file>