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256" r:id="rId2"/>
    <p:sldId id="287" r:id="rId3"/>
    <p:sldId id="301" r:id="rId4"/>
    <p:sldId id="257" r:id="rId5"/>
    <p:sldId id="297" r:id="rId6"/>
    <p:sldId id="258" r:id="rId7"/>
    <p:sldId id="296" r:id="rId8"/>
    <p:sldId id="290" r:id="rId9"/>
    <p:sldId id="259" r:id="rId10"/>
    <p:sldId id="288" r:id="rId11"/>
    <p:sldId id="289" r:id="rId12"/>
    <p:sldId id="260" r:id="rId13"/>
    <p:sldId id="261" r:id="rId14"/>
    <p:sldId id="262" r:id="rId15"/>
    <p:sldId id="291" r:id="rId16"/>
    <p:sldId id="263" r:id="rId17"/>
    <p:sldId id="264" r:id="rId18"/>
    <p:sldId id="265" r:id="rId19"/>
    <p:sldId id="292" r:id="rId20"/>
    <p:sldId id="266" r:id="rId21"/>
    <p:sldId id="300" r:id="rId22"/>
    <p:sldId id="267" r:id="rId23"/>
    <p:sldId id="268" r:id="rId24"/>
    <p:sldId id="269" r:id="rId25"/>
    <p:sldId id="270" r:id="rId26"/>
    <p:sldId id="272" r:id="rId27"/>
    <p:sldId id="274" r:id="rId28"/>
    <p:sldId id="294" r:id="rId29"/>
    <p:sldId id="293" r:id="rId30"/>
    <p:sldId id="275" r:id="rId31"/>
    <p:sldId id="299" r:id="rId32"/>
    <p:sldId id="295" r:id="rId33"/>
    <p:sldId id="298" r:id="rId34"/>
    <p:sldId id="277" r:id="rId35"/>
    <p:sldId id="278" r:id="rId36"/>
    <p:sldId id="280" r:id="rId37"/>
    <p:sldId id="281" r:id="rId38"/>
    <p:sldId id="282" r:id="rId39"/>
    <p:sldId id="283" r:id="rId40"/>
    <p:sldId id="284" r:id="rId41"/>
    <p:sldId id="302" r:id="rId42"/>
    <p:sldId id="285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86C"/>
    <a:srgbClr val="1873D8"/>
    <a:srgbClr val="105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76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6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5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9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58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8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1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2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F53789A-C914-4DB1-8815-80B5EC7335C5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3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6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59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FFF071-61EF-BE1D-D522-DEFEB58B4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03200"/>
            <a:ext cx="10058400" cy="4121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i="0" dirty="0">
                <a:solidFill>
                  <a:srgbClr val="0070C0"/>
                </a:solidFill>
                <a:effectLst/>
                <a:latin typeface="UniversLTStd-Bold"/>
              </a:rPr>
              <a:t>IN THE NAME OG GOD</a:t>
            </a:r>
            <a:r>
              <a:rPr lang="en-US" sz="5400" b="1" i="0" dirty="0">
                <a:solidFill>
                  <a:schemeClr val="accent6">
                    <a:lumMod val="75000"/>
                  </a:schemeClr>
                </a:solidFill>
                <a:effectLst/>
                <a:latin typeface="UniversLTStd-Bold"/>
              </a:rPr>
              <a:t/>
            </a:r>
            <a:br>
              <a:rPr lang="en-US" sz="5400" b="1" i="0" dirty="0">
                <a:solidFill>
                  <a:schemeClr val="accent6">
                    <a:lumMod val="75000"/>
                  </a:schemeClr>
                </a:solidFill>
                <a:effectLst/>
                <a:latin typeface="UniversLTStd-Bold"/>
              </a:rPr>
            </a:br>
            <a:r>
              <a:rPr lang="en-US" sz="5400" b="1" i="0" dirty="0">
                <a:solidFill>
                  <a:schemeClr val="accent6">
                    <a:lumMod val="75000"/>
                  </a:schemeClr>
                </a:solidFill>
                <a:effectLst/>
                <a:latin typeface="UniversLTStd-Bold"/>
              </a:rPr>
              <a:t/>
            </a:r>
            <a:br>
              <a:rPr lang="en-US" sz="5400" b="1" i="0" dirty="0">
                <a:solidFill>
                  <a:schemeClr val="accent6">
                    <a:lumMod val="75000"/>
                  </a:schemeClr>
                </a:solidFill>
                <a:effectLst/>
                <a:latin typeface="UniversLTStd-Bold"/>
              </a:rPr>
            </a:br>
            <a:r>
              <a:rPr lang="en-US" sz="4400" b="1" i="0" dirty="0">
                <a:solidFill>
                  <a:srgbClr val="105BF0"/>
                </a:solidFill>
                <a:effectLst/>
                <a:latin typeface="UniversLTStd-Bold"/>
              </a:rPr>
              <a:t>Approach to Investigation of Hyperandrogenism in a Postmenopausal Woman</a:t>
            </a:r>
            <a:r>
              <a:rPr lang="en-US" sz="4400" dirty="0">
                <a:solidFill>
                  <a:srgbClr val="105BF0"/>
                </a:solidFill>
              </a:rPr>
              <a:t> 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5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5400" b="1" dirty="0">
                <a:solidFill>
                  <a:srgbClr val="2208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Maryam </a:t>
            </a:r>
            <a:r>
              <a:rPr lang="en-US" sz="5400" b="1" dirty="0" err="1">
                <a:solidFill>
                  <a:srgbClr val="2208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Amirahmadi</a:t>
            </a:r>
            <a:r>
              <a:rPr lang="en-US" sz="5400" b="1" dirty="0">
                <a:solidFill>
                  <a:srgbClr val="2208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MD</a:t>
            </a:r>
            <a:endParaRPr lang="en-US" sz="5400" dirty="0">
              <a:solidFill>
                <a:srgbClr val="2208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9DF71B1-F9F3-EDF0-21BF-1A037E9C0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5489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1873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INSTITUTE FOR ENDOCRINE SCIENCES SHAHID BEHESHTI UNIVERSITY OF MEDICAL SCIENCES</a:t>
            </a:r>
          </a:p>
          <a:p>
            <a:pPr algn="ctr"/>
            <a:r>
              <a:rPr lang="en-US" b="1" dirty="0">
                <a:solidFill>
                  <a:srgbClr val="1873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JULY 2024</a:t>
            </a:r>
            <a:endParaRPr lang="fa-IR" b="1" dirty="0">
              <a:solidFill>
                <a:srgbClr val="1873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1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CF875B-0DC0-7821-1EFF-BA56D20AA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Menopausal Transition and Circulating Testosterone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A7A36C-EF31-9E3C-E0F4-96F628DEB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51206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In contrast to the decrease in estradiol, circulating levels of testosterone decline as a consequence of age-related, but not menopause-related, reductions in secretion by both the adrenal gland and the ovary.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This means a 50% reduction in testosterone in women aged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40-45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compared with women in the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18-24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age group.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In premenopausal women, about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50% of circulating testosterone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arises from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direct secretion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from the ovary and the adrenal gland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The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remaining 50% of testosterone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is produced from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peripheral conversion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by ovarian and adrenal inactive androgen precursors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In postmenopausal women, a larger part of these active androgens is synthesized in peripheral tissue</a:t>
            </a:r>
            <a:r>
              <a:rPr lang="en-US" dirty="0">
                <a:latin typeface="SabonLTStd-Roman"/>
              </a:rPr>
              <a:t/>
            </a:r>
            <a:br>
              <a:rPr lang="en-US" dirty="0">
                <a:latin typeface="SabonLTStd-Roman"/>
              </a:rPr>
            </a:br>
            <a:endParaRPr lang="en-US" dirty="0">
              <a:latin typeface="SabonLTStd-Roman"/>
            </a:endParaRPr>
          </a:p>
        </p:txBody>
      </p:sp>
    </p:spTree>
    <p:extLst>
      <p:ext uri="{BB962C8B-B14F-4D97-AF65-F5344CB8AC3E}">
        <p14:creationId xmlns:p14="http://schemas.microsoft.com/office/powerpoint/2010/main" val="1845644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DD4210-4F0E-4015-0314-BA92CE32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68083"/>
            <a:ext cx="10058400" cy="1450757"/>
          </a:xfrm>
        </p:spPr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Menopausal Transition and Circulating Testosterone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DBCAB2-D181-7CC0-CAA6-26CE0536E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8841"/>
            <a:ext cx="10058400" cy="48577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It was recently demonstrated that the androgen derivates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11-ketotestosterone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and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11-ketodihydrotestosterone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from the adrenal glands are also potent agonists of the human androgen receptor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In contrast to classical androgens (DHEA, DHEAS, A4, and testosterone), 11-keto androgens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do not decrease with age.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Furthermore, these androgens have shown to be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predominant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in several disorders of hyperandrogenism, including polycystic ovary syndrome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(PCOS)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and congenital adrenal hyperplasia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(CAH).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determination of 11-keto androgens is not yet available as a clinical routine method.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499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D5989-AFEB-3EDB-5CB8-C2F55006A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Menopausal Transition and Circulating Testosterone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16FB2E-B6F1-EC3D-C0CB-288A50B44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2247"/>
            <a:ext cx="10058400" cy="439889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Around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65% to 70%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of circulating testosterone is bound and inactivated by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SHBG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,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30% to 35%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is loosely bound to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albumin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, and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only 0.5% to 3%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represents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freely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circulating testosterone.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Since the binding of testosterone to albumin is rather weak, the free and albumin-bound fractions are defined as bioavailable testosterone.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The ratio of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total testosterone to SHBG multiplied by 100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(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SabonLTStd-Roman"/>
              </a:rPr>
              <a:t>the free androgen index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) is used as a measure of circulating free testosterone. However, this measure is less relevant when total testosterone is pathologically increased.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During menopausal transition, ovarian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theca cell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production of testosterone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decreases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due to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follicle depletion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, but this loss is compensated by increased LH stimulation of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stroma cell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production of testosterone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0551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8EE267-342F-3663-CD8C-E813C97BD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Menopausal Transition and Circulating Testosterone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5D524A-E6CA-21FB-E15C-93FC01FC4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260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Consequently,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ovarian androgen production does not change significantly in relation to menopause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. At the same time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, SHBG decreases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due to the decrease in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ovarian estrogen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production, and subsequently the free androgen index increases.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Overall, this will result in a physiological shift from estrogen dominance to a relative predominance of androgens during menopausal transition.</a:t>
            </a:r>
            <a:r>
              <a:rPr lang="en-US" sz="2400" dirty="0">
                <a:latin typeface="SabonLTStd-Roman"/>
              </a:rPr>
              <a:t/>
            </a:r>
            <a:br>
              <a:rPr lang="en-US" sz="2400" dirty="0">
                <a:latin typeface="SabonLTStd-Roman"/>
              </a:rPr>
            </a:br>
            <a:endParaRPr lang="en-US" sz="2400" dirty="0">
              <a:latin typeface="SabonLTStd-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Besides the typical menopausal symptoms,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it is not uncommon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for healthy postmenopausal women to experience androgen-dependent symptoms, such as increased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facial hair growth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and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hair thinning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due to relative androgen excess.</a:t>
            </a:r>
          </a:p>
          <a:p>
            <a:endParaRPr lang="en-US" sz="1800" dirty="0">
              <a:solidFill>
                <a:srgbClr val="000000"/>
              </a:solidFill>
              <a:latin typeface="SabonLTStd-Roman"/>
            </a:endParaRPr>
          </a:p>
        </p:txBody>
      </p:sp>
    </p:spTree>
    <p:extLst>
      <p:ext uri="{BB962C8B-B14F-4D97-AF65-F5344CB8AC3E}">
        <p14:creationId xmlns:p14="http://schemas.microsoft.com/office/powerpoint/2010/main" val="1100328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834729-A2BB-0B40-6F97-9E87936DA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2032851"/>
          </a:xfrm>
        </p:spPr>
        <p:txBody>
          <a:bodyPr>
            <a:normAutofit/>
          </a:bodyPr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Etiology of Hyperandrogenism in Postmenopausal Women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UniversLTStd-Bold"/>
              </a:rPr>
              <a:t/>
            </a:r>
            <a:br>
              <a:rPr lang="en-US" sz="4800" b="1" i="0" dirty="0">
                <a:solidFill>
                  <a:srgbClr val="000000"/>
                </a:solidFill>
                <a:effectLst/>
                <a:latin typeface="UniversLTStd-Bold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2E4627-B737-7E9E-F8A4-CBD78FD30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5664"/>
          </a:xfrm>
        </p:spPr>
        <p:txBody>
          <a:bodyPr>
            <a:normAutofit/>
          </a:bodyPr>
          <a:lstStyle/>
          <a:p>
            <a:r>
              <a:rPr lang="en-US" sz="2800" b="1" i="0" dirty="0">
                <a:solidFill>
                  <a:srgbClr val="0070C0"/>
                </a:solidFill>
                <a:effectLst/>
                <a:latin typeface="UniversLTStd"/>
              </a:rPr>
              <a:t>Polycystic Ovary Syndrome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PCOS is considered the most frequent endocrine disorder in women of reproductive age with a prevalence between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8% and 13%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depending on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diagnostic criteria and population studied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According to the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Rotterdam criteria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at least 2 of the following 3 criteria are required for a diagnosis: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 oligomenorrhea or amenorrhea;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 biochemical or clinical hyperandrogenism such as hirsutism and acne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polycystic ovarian morphology.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There are no specific criteria to diagnose PCOS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after menopause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The Endocrine Society Clinical Practice Guideline has therefore suggested that a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diagnosis of PCOS in a postmenopausal woman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can be based upon a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history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of oligo/amenorrhea and hyperandrogenism during the reproductive years.  </a:t>
            </a:r>
          </a:p>
        </p:txBody>
      </p:sp>
    </p:spTree>
    <p:extLst>
      <p:ext uri="{BB962C8B-B14F-4D97-AF65-F5344CB8AC3E}">
        <p14:creationId xmlns:p14="http://schemas.microsoft.com/office/powerpoint/2010/main" val="2938422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1BDB68-F1E7-C045-F43C-5413654D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Polycystic Ovary Syndrome</a:t>
            </a:r>
            <a:b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6EC5D9-A6F2-2834-172B-45DB1F9FB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The reproductive phenotype of PCOS usually improves by age due to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loss of ovarian follicles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, leading to more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regular cycles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and decreased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ovarian volume </a:t>
            </a:r>
            <a:r>
              <a:rPr lang="en-US" sz="2000" dirty="0">
                <a:solidFill>
                  <a:srgbClr val="000000"/>
                </a:solidFill>
                <a:latin typeface="SabonLTStd-Roman"/>
              </a:rPr>
              <a:t>.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However, the decrease in ovarian volume and serum AMH during menopausal transition may be relatively less in women with PCOS than in other women.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Consequently, the average age of menopause is approximately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2 years later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in PCOS than in healthy controls.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As androgen levels gradually decrease by age, symptoms of hyperandrogenism like hirsutism may improve in women with PCOS.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The prevalence of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hirsutism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 was significantly higher in postmenopausal women with PCOS than in control women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(33% vs 4%)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at mean age 81 years in a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Swedish long-term follow-up study 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76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33E501-8F9D-8331-7222-D41E52526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Polycystic Ovary Syndrome</a:t>
            </a:r>
            <a:b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085949-EAB5-DEF8-C8D9-C42B4F2F4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51206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PCOS is considered a relatively mild form of hyperandrogenism since circulating levels of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testosterone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usually are within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the upper normal female range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whereas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SHBG is low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resulting in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increased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levels of free and bioavailable testosterone.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Today, liquid chromatography-tandem mass spectrometry (LC–MS/MS) is recognized as the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gold standard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method for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testosterone determination in serum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compared with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immunobased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clinical methods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Available measurements based on LC–MS/MS indicate that the normal range of testosterone in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premenopausal women </a:t>
            </a:r>
            <a:r>
              <a:rPr lang="en-US" i="0" dirty="0">
                <a:solidFill>
                  <a:schemeClr val="accent6">
                    <a:lumMod val="50000"/>
                  </a:schemeClr>
                </a:solidFill>
                <a:effectLst/>
                <a:latin typeface="SabonLTStd-Roman"/>
              </a:rPr>
              <a:t>is</a:t>
            </a:r>
            <a:r>
              <a:rPr lang="en-US" b="1" i="0" dirty="0">
                <a:solidFill>
                  <a:srgbClr val="0070C0"/>
                </a:solidFill>
                <a:effectLst/>
                <a:latin typeface="SabonLTStd-Roman"/>
              </a:rPr>
              <a:t> 0.1 to 1.8 nmol/L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whereas the upper limit in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women with PCOS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is </a:t>
            </a:r>
            <a:r>
              <a:rPr lang="en-US" b="1" i="0" dirty="0">
                <a:solidFill>
                  <a:srgbClr val="0070C0"/>
                </a:solidFill>
                <a:effectLst/>
                <a:latin typeface="SabonLTStd-Roman"/>
              </a:rPr>
              <a:t>3.1 nmol/L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(95% CI one-sided).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Although testosterone levels decline with increasing age, most studies have shown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higher testosterone levels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in postmenopausal women with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PCOS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than in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control women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testosterone levels in postmenopausal women with PCOS seldom exceed 2 nmol/L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83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DF47E5-F396-9759-C4B7-E594D0FB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Polycystic Ovary Syndrome</a:t>
            </a:r>
            <a:b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2F234C-A699-237C-68F2-5E78E7BC1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56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PCOS is a metabolic disorder with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obesity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Abdominal obesity is associated with insulin resistance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hyperinsulinemia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inhibition the hepatic synthesis of SHBG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free androgen index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In the long run, PCOS is associated with an increased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risk of type 2 diabetes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and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metabolic syndrome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, whereas the risk of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cardiovascular disease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seems not to be increased after menopause.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Although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hirsutism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may be severe in PCOS,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virilizing symptoms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including clitoral enlargement are not associated with PCOS.</a:t>
            </a:r>
            <a:endParaRPr lang="en-US" sz="2400" dirty="0">
              <a:latin typeface="SabonLTStd-Roman"/>
            </a:endParaRPr>
          </a:p>
        </p:txBody>
      </p:sp>
    </p:spTree>
    <p:extLst>
      <p:ext uri="{BB962C8B-B14F-4D97-AF65-F5344CB8AC3E}">
        <p14:creationId xmlns:p14="http://schemas.microsoft.com/office/powerpoint/2010/main" val="3279269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4A0628-4FF0-C398-E905-D3F9286F8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Ovarian </a:t>
            </a:r>
            <a:r>
              <a:rPr lang="en-US" sz="4800" b="1" i="0" dirty="0" err="1">
                <a:solidFill>
                  <a:srgbClr val="0070C0"/>
                </a:solidFill>
                <a:effectLst/>
                <a:latin typeface="UniversLTStd"/>
              </a:rPr>
              <a:t>Hyperthecosis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C67227-7BF1-3341-2E5F-78EAB7B4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51874"/>
            <a:ext cx="10058400" cy="44389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Ovarian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is a relatively rare disorder presenting with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slow progress of severe symptoms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of hyperandrogenism in a perimenopausal or postmenopausal woman.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It is likely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the second most frequent cause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of hyperandrogenism in postmenopausal women.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The prevalence of ovarian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was reported to be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9.3% in postmenopausal women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undergoing investigation for symptoms of androgen excess.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The condition is often described as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an extreme form of PCOS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In contrast to PCOS, ovarian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will progress into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virilizing symptoms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, including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severe hirsutism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,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androgenic alopecia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,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deepening of the voice, breast atrophy, and clitoromegaly.</a:t>
            </a:r>
          </a:p>
        </p:txBody>
      </p:sp>
    </p:spTree>
    <p:extLst>
      <p:ext uri="{BB962C8B-B14F-4D97-AF65-F5344CB8AC3E}">
        <p14:creationId xmlns:p14="http://schemas.microsoft.com/office/powerpoint/2010/main" val="3635079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9A9BFC-1236-E951-157B-6A2537CD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Ovarian </a:t>
            </a:r>
            <a:r>
              <a:rPr lang="en-US" sz="4800" b="1" i="0" dirty="0" err="1">
                <a:solidFill>
                  <a:srgbClr val="0070C0"/>
                </a:solidFill>
                <a:effectLst/>
                <a:latin typeface="UniversLTStd"/>
              </a:rPr>
              <a:t>Hyperthecosis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B2C4AE-957B-3369-8445-041FD2D50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700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In addition, the ovaries are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bilaterally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 clearly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enlarged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 with a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volume up to 10 cm3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, compared with a volume between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1 and 5 cm3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of a normal postmenopausal ovary in women with or without PCOS</a:t>
            </a:r>
            <a:endParaRPr lang="en-US" sz="2800" dirty="0">
              <a:solidFill>
                <a:srgbClr val="000000"/>
              </a:solidFill>
              <a:latin typeface="SabonLTStd-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Ovarian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 is strongly associated with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metabolic symptoms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, including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abdominal obesity, hypertension, hyperlipidemia, insulin resistance,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 and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acanthosis nigricans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, in other words, the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metabolic syndrome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 and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type 2 diabetes.</a:t>
            </a:r>
            <a:endParaRPr lang="en-US" sz="2800" b="0" i="0" dirty="0">
              <a:solidFill>
                <a:srgbClr val="000000"/>
              </a:solidFill>
              <a:effectLst/>
              <a:latin typeface="SabonLTStd-Roman"/>
            </a:endParaRPr>
          </a:p>
        </p:txBody>
      </p:sp>
    </p:spTree>
    <p:extLst>
      <p:ext uri="{BB962C8B-B14F-4D97-AF65-F5344CB8AC3E}">
        <p14:creationId xmlns:p14="http://schemas.microsoft.com/office/powerpoint/2010/main" val="275266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3594CC-1FD2-521A-1726-DFCF03B8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9A255226-D6F3-1EFA-2A11-8A62B331E3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307" y="161365"/>
            <a:ext cx="11362764" cy="6131859"/>
          </a:xfrm>
        </p:spPr>
      </p:pic>
    </p:spTree>
    <p:extLst>
      <p:ext uri="{BB962C8B-B14F-4D97-AF65-F5344CB8AC3E}">
        <p14:creationId xmlns:p14="http://schemas.microsoft.com/office/powerpoint/2010/main" val="1368696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00DDC2-21CA-CFEF-A92F-38909142A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Ovarian </a:t>
            </a:r>
            <a:r>
              <a:rPr lang="en-US" sz="4800" b="1" i="0" dirty="0" err="1">
                <a:solidFill>
                  <a:srgbClr val="0070C0"/>
                </a:solidFill>
                <a:effectLst/>
                <a:latin typeface="UniversLTStd"/>
              </a:rPr>
              <a:t>Hyperthecosis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89BC8-8098-4549-BEAD-6C7DDC82B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56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The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metabolic symptoms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are often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more severe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than in women with PCOS. Due to peripheral conversion of androgens to estrogens via aromatase, women with ovarian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also have an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increased risk of endometrial pathology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, including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polyps, hyperplasia, and cancer,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as well as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breast cancer. </a:t>
            </a:r>
            <a:endParaRPr lang="en-US" sz="2400" b="0" i="0" dirty="0">
              <a:solidFill>
                <a:srgbClr val="000000"/>
              </a:solidFill>
              <a:effectLst/>
              <a:latin typeface="SabonLTStd-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Ovarian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is caused by nests of luteinized theca cells in the ovarian stroma producing high amounts of testosterone, Serum testosterone is usually increased above 5 nmol/L</a:t>
            </a:r>
            <a:r>
              <a:rPr lang="en-US" sz="2400" dirty="0">
                <a:latin typeface="SabonLTStd-Roman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which distinguishes this condition from PCOS.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The etiology of ovarian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is not known, although a genetic disposition and association with PCOS have been suggested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3300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9D4B68-051C-4511-2F1D-04CBE1E1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Ovarian </a:t>
            </a:r>
            <a:r>
              <a:rPr lang="en-US" sz="4800" b="1" i="0" dirty="0" err="1">
                <a:solidFill>
                  <a:srgbClr val="0070C0"/>
                </a:solidFill>
                <a:effectLst/>
                <a:latin typeface="UniversLTStd"/>
              </a:rPr>
              <a:t>Hyperthecosis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6FE639-D994-7785-5418-E5F56DEA8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0832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Several mechanisms behind the increased testosterone production have been proposed.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One is related to the “2-cell hypothesis” where ovarian testosterone production by theca cells is uncovered in a postmenopausal woman by the loss of granulosa cell–mediated aromatization of testosterone to estradiol.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Another mechanism involves increased gonadotrophin stimulation by elevated levels of LH after menopause.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Thirdly, there is support that insulin resistance and hyperinsulinemia may induce stromal luteinization causing androgen overproduction.</a:t>
            </a:r>
            <a:r>
              <a:rPr lang="en-US" sz="2000" dirty="0">
                <a:latin typeface="SabonLTStd-Roman"/>
              </a:rPr>
              <a:t> </a:t>
            </a:r>
            <a:br>
              <a:rPr lang="en-US" sz="2000" dirty="0">
                <a:latin typeface="SabonLTStd-Roman"/>
              </a:rPr>
            </a:br>
            <a:endParaRPr lang="en-US" sz="2000" dirty="0">
              <a:latin typeface="SabonLTStd-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The most important differential diagnosis for ovarian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 is an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androgen-producing tumor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, which can be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malignant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. In both cases, the patient has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virilizing symptoms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, but progress is usually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slow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 for ovarian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 but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rapid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 for an androgen-producing tumor.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In addition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, testosterone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is greatly elevated </a:t>
            </a:r>
            <a:r>
              <a:rPr lang="en-US" sz="2000" b="1" i="0" dirty="0">
                <a:solidFill>
                  <a:srgbClr val="0070C0"/>
                </a:solidFill>
                <a:effectLst/>
                <a:latin typeface="SabonLTStd-Roman"/>
              </a:rPr>
              <a:t>(&gt;5 nmol/L)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in both disorders, but mostly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higher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 in women with an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abonLTStd-Roman"/>
              </a:rPr>
              <a:t>androgen-producing tumor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than in those with ovarian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endParaRPr lang="en-US" sz="2000" b="0" i="0" dirty="0">
              <a:solidFill>
                <a:srgbClr val="000000"/>
              </a:solidFill>
              <a:effectLst/>
              <a:latin typeface="SabonLTStd-Roman"/>
            </a:endParaRPr>
          </a:p>
          <a:p>
            <a:endParaRPr lang="en-US" sz="2000" dirty="0">
              <a:solidFill>
                <a:srgbClr val="000000"/>
              </a:solidFill>
              <a:latin typeface="SabonLTStd-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42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C52B48-4D8A-BBF0-7350-0241A0B84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Ovarian </a:t>
            </a:r>
            <a:r>
              <a:rPr lang="en-US" sz="4800" b="1" i="0" dirty="0" err="1">
                <a:solidFill>
                  <a:srgbClr val="0070C0"/>
                </a:solidFill>
                <a:effectLst/>
                <a:latin typeface="UniversLTStd"/>
              </a:rPr>
              <a:t>Hyperthecosis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859C62-ED54-B441-2826-3FD43F3DD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992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Furthermore,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other androgens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are usually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not elevated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in ovarian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whereas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androgen-producing adrenal tumors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are associated with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high levels of DHEAS and A4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and </a:t>
            </a:r>
            <a:r>
              <a:rPr lang="en-US" b="0" i="0" dirty="0">
                <a:solidFill>
                  <a:srgbClr val="0070C0"/>
                </a:solidFill>
                <a:effectLst/>
                <a:latin typeface="SabonLTStd-Roman"/>
              </a:rPr>
              <a:t>ovarian tumors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with high levels of </a:t>
            </a:r>
            <a:r>
              <a:rPr lang="en-US" b="0" i="0" dirty="0">
                <a:solidFill>
                  <a:srgbClr val="0070C0"/>
                </a:solidFill>
                <a:effectLst/>
                <a:latin typeface="SabonLTStd-Roman"/>
              </a:rPr>
              <a:t>inhibin B.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Almost all women with ovarian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have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obesity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and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insulin resistance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but this is not the case of women with an androgen-producing tumor.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Ovarian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is also characterized by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bilateral increase in ovarian stroma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whereas an ovarian tumor usually presents as a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unilateral enlargement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. Still, it can be difficult to distinguish ovarian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from 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androgenproducing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tumor.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The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diagnosis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of ovarian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is therefore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confirmed by histopathology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  <a:r>
              <a:rPr lang="en-US" dirty="0">
                <a:latin typeface="SabonLTStd-Roman"/>
              </a:rPr>
              <a:t> </a:t>
            </a:r>
            <a:br>
              <a:rPr lang="en-US" dirty="0">
                <a:latin typeface="SabonLTStd-Roman"/>
              </a:rPr>
            </a:br>
            <a:endParaRPr lang="en-US" dirty="0">
              <a:latin typeface="SabonLTStd-Roman"/>
            </a:endParaRPr>
          </a:p>
        </p:txBody>
      </p:sp>
    </p:spTree>
    <p:extLst>
      <p:ext uri="{BB962C8B-B14F-4D97-AF65-F5344CB8AC3E}">
        <p14:creationId xmlns:p14="http://schemas.microsoft.com/office/powerpoint/2010/main" val="1763909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CCF208-03A9-8B7F-7314-4A51E6905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Androgen-Secreting Ovarian Tumors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C22310-0CE8-0A69-6302-D2A5DA81F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59"/>
            <a:ext cx="10058400" cy="4717229"/>
          </a:xfrm>
        </p:spPr>
        <p:txBody>
          <a:bodyPr>
            <a:noAutofit/>
          </a:bodyPr>
          <a:lstStyle/>
          <a:p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Androgen-secreting ovarian tumors originate from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sex cord stroma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and include Sertoli cell tumors, Sertoli–Leydig cell tumors, Leydig cell tumors, thecoma, and granulosa cell tumors. </a:t>
            </a:r>
          </a:p>
          <a:p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These tumors are predominantly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benign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 and occur at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any age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, but approximately </a:t>
            </a:r>
            <a:r>
              <a:rPr lang="en-US" sz="1600" b="1" i="0" dirty="0">
                <a:solidFill>
                  <a:srgbClr val="0070C0"/>
                </a:solidFill>
                <a:effectLst/>
                <a:latin typeface="SabonLTStd-Roman"/>
              </a:rPr>
              <a:t>25% present after menopause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. Together they comprise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5% to 8% of all ovarian neoplasms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. </a:t>
            </a:r>
          </a:p>
          <a:p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The presentation is often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rapid progress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of clinical manifestations of excessive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androgen and/or estrogen production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. </a:t>
            </a:r>
          </a:p>
          <a:p>
            <a:r>
              <a:rPr lang="en-US" sz="1600" b="1" i="0" dirty="0" err="1">
                <a:solidFill>
                  <a:srgbClr val="000000"/>
                </a:solidFill>
                <a:effectLst/>
                <a:latin typeface="SabonLTStd-Roman"/>
              </a:rPr>
              <a:t>Androblastomas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 </a:t>
            </a:r>
            <a:r>
              <a:rPr lang="en-US" sz="1600" b="0" i="0" dirty="0" smtClean="0">
                <a:solidFill>
                  <a:srgbClr val="000000"/>
                </a:solidFill>
                <a:effectLst/>
                <a:latin typeface="SabonLTStd-Roman"/>
              </a:rPr>
              <a:t>are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those primarily secreting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androgens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, while thecoma and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granulosa cell tumors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mainly secrete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estrogen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s, which can lead to postmenopausal bleeding, endometrial hyperplasia, or cancer</a:t>
            </a:r>
            <a:r>
              <a:rPr lang="en-US" sz="1600" b="0" i="0" dirty="0" smtClean="0">
                <a:solidFill>
                  <a:srgbClr val="000000"/>
                </a:solidFill>
                <a:effectLst/>
                <a:latin typeface="SabonLTStd-Roman"/>
              </a:rPr>
              <a:t>.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effectLst/>
                <a:latin typeface="SabonLTStd-Roman"/>
              </a:rPr>
              <a:t>around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10% of granulosa cell tumors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secrete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androgens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 and may cause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abonLTStd-Roman"/>
              </a:rPr>
              <a:t>virilization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 </a:t>
            </a:r>
            <a:endParaRPr lang="en-US" sz="1600" b="0" i="0" dirty="0" smtClean="0">
              <a:solidFill>
                <a:srgbClr val="000000"/>
              </a:solidFill>
              <a:effectLst/>
              <a:latin typeface="SabonLTStd-Roman"/>
            </a:endParaRPr>
          </a:p>
          <a:p>
            <a:r>
              <a:rPr lang="en-US" sz="1600" b="0" i="0" dirty="0" smtClean="0">
                <a:solidFill>
                  <a:srgbClr val="000000"/>
                </a:solidFill>
                <a:effectLst/>
                <a:latin typeface="SabonLTStd-Roman"/>
              </a:rPr>
              <a:t>The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prevalence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 of an androgen-secreting ovarian tumor in postmenopausal women with symptoms of hyperandrogenism has been reported to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SabonLTStd-Roman"/>
              </a:rPr>
              <a:t>be 2.7% </a:t>
            </a:r>
            <a:endParaRPr lang="en-US" sz="1600" b="1" i="0" dirty="0" smtClean="0">
              <a:solidFill>
                <a:srgbClr val="000000"/>
              </a:solidFill>
              <a:effectLst/>
              <a:latin typeface="SabonLTStd-Roman"/>
            </a:endParaRPr>
          </a:p>
          <a:p>
            <a:r>
              <a:rPr lang="en-US" sz="1600" b="0" i="0" dirty="0" smtClean="0">
                <a:solidFill>
                  <a:srgbClr val="000000"/>
                </a:solidFill>
                <a:effectLst/>
                <a:latin typeface="SabonLTStd-Roman"/>
              </a:rPr>
              <a:t>Ovarian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tumors are often small but can be identified using transvaginal ultrasound with color Doppler or magnetic</a:t>
            </a:r>
            <a:r>
              <a:rPr lang="en-US" sz="1600" dirty="0"/>
              <a:t>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resonance imaging (MRI). Asymmetry of the ovaries may suggest a tumor.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9443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E7F793-BE9E-CF24-3D62-5C059297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Androgen-Secreting Adrenal Tumors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869E7D-A24D-1C15-FA3E-200DCB0C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856" y="1737360"/>
            <a:ext cx="10058400" cy="4508251"/>
          </a:xfrm>
        </p:spPr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Androgen-secreting adrenal tumors are less common than the corresponding ovarian tumors. </a:t>
            </a: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Adrenocortical carcinomas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are usually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highly malignant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tumors, and approximately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25%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of cases are associated with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severe symptoms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of hyperandrogenism leading to virilization.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The incidence is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1 to 2 cases/million population per year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There is a bimodal age distribution, with peaks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before the age of 5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and in the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fourth and fifth decade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of life.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DHEAS concentrations are often more than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twice the upper limit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and a value </a:t>
            </a:r>
            <a:r>
              <a:rPr lang="en-US" b="0" i="0" dirty="0">
                <a:solidFill>
                  <a:srgbClr val="0070C0"/>
                </a:solidFill>
                <a:effectLst/>
                <a:latin typeface="SabonLTStd-Roman"/>
              </a:rPr>
              <a:t>above 19 µmol/L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is an indication for further evaluation.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Adrenal tumors are best visualized by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computed tomography (CT)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as a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unilateral mass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. Adenomas are usually small, 2 to 2.5 cm, whereas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adrenocortical carcinomas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are larger, </a:t>
            </a:r>
            <a:r>
              <a:rPr lang="en-US" b="0" i="0" dirty="0">
                <a:solidFill>
                  <a:srgbClr val="0070C0"/>
                </a:solidFill>
                <a:effectLst/>
                <a:latin typeface="SabonLTStd-Roman"/>
              </a:rPr>
              <a:t>between 4 and 21 cm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27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95A11B-7D2B-4F2C-60A5-80C36D1B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Nonclassical Congenital Adrenal Hyperplasia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726220-0AF1-B726-0932-19FF25273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In contrast to classic CAH, women with NC CAH are usually diagnosed later in life due to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mild symptoms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of androgen excess, such as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hirsutism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,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menstrual disorders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, and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infertility.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 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The symptoms are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very similar to PCOS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, and, in agreement with PCOS, NC CAH is not associated with virilizing symptoms.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 Since some of these women may be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undiagnosed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or have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worsening symptoms by age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, NC CAH should be considered in postmenopausal women with hyperandrogenism.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 The NC form of CAH is estimated to be one of the most common autosomal recessive disorders, with a prevalence of 1% to 10% in women with hyperandrogenic symptoms.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Elevated serum 17-OHP is indicative of CAH. It should be further investigated by an ACTH stimulation test. Serum concentrations</a:t>
            </a:r>
            <a:r>
              <a:rPr lang="en-US" dirty="0"/>
              <a:t>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of testosterone and adrenal androgen precursors (A4, DHEA, and DHEAS) are also increased. The diagnosis is confirmed by genetic testing and detection of a mutation causing enzyme deficiency and impaired corticosteroid synthesis.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23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6C3763-B700-1B2D-9E81-C83A9FC63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Cushing Syndrome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088273-3471-00A8-2470-F0760DB73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99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The overall incidence of Cushing syndrome is estimated to be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1.8 to 3.2 cases per million population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. Cushing disease occurs mainly in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women aged 25-45 years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The major clinical manifestations of Cushing syndrome are moon face and facial plethora, abdominal obesity, striae, buffalo hump, proximal muscle weakness, bruising, hypertension, glucose intolerance, depression, and other neuropsychological symptoms.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About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50%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of women with Cushing syndrome also have symptoms of hyperandrogenism, such as hirsutism, due to adrenal androgen excess (A4, DHEA, and DHEAS) </a:t>
            </a:r>
            <a:endParaRPr lang="en-US" sz="2400" dirty="0">
              <a:solidFill>
                <a:srgbClr val="000000"/>
              </a:solidFill>
              <a:latin typeface="SabonLTStd-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  <a:latin typeface="SabonLTStd-Roman"/>
              </a:rPr>
              <a:t>T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he free androgen index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is increased by endogenous hypercortisolism, probably due to a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decrease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in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SHBG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. However, signs of hyperandrogenism are usually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mild to moderate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and seldom lead to virilization</a:t>
            </a:r>
            <a:r>
              <a:rPr lang="en-US" sz="2400" dirty="0">
                <a:latin typeface="SabonLTStd-Roman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96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FC9343-FFE3-2E3B-7137-F61F6E1F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Iatrogenic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A5C3D0-44DA-8491-9436-65289B140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9199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Iatrogenic causes of hyperandrogenism due to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overuse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or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abuse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of androgenic drugs should be considered.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Systemic testosterone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and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DHEA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treatment of hypoactive sexual desire disorder or other androgen deficiency–related symptoms in postmenopausal women may lead to overtreatment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Treatment with the antiepileptic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drug valproic acid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has been shown to increase the risk of a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PCOS-like phenotype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in epidemiological studies.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The mechanism is attributed to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direct stimulation of ovarian androgen production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by valproic acid.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The anabolic steroid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danazol,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previously used for treatment of endometriosis and still used as therapy for hereditary angioedema, has been reported to induce hirsutism.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It is well known that anabolic steroids can cause virilization in women when abused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11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73857-7B28-C913-270F-2A70DBA8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F2628DB0-7AA3-1076-28D7-C620A6601D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835" y="286604"/>
            <a:ext cx="11461530" cy="5939384"/>
          </a:xfrm>
        </p:spPr>
      </p:pic>
    </p:spTree>
    <p:extLst>
      <p:ext uri="{BB962C8B-B14F-4D97-AF65-F5344CB8AC3E}">
        <p14:creationId xmlns:p14="http://schemas.microsoft.com/office/powerpoint/2010/main" val="309131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EC5DB13-2DBA-B415-4849-B44375265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554" y="1734672"/>
            <a:ext cx="9412940" cy="430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25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49842D-9E89-4778-CAF8-1315A9D3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UniversLTStd-Bold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B0FF71-85BC-3076-EA96-4BBCD6017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SabonLTStd-Roman"/>
              </a:rPr>
              <a:t>Case presentation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i="0" dirty="0">
                <a:solidFill>
                  <a:schemeClr val="tx1"/>
                </a:solidFill>
                <a:effectLst/>
                <a:latin typeface="SabonLTStd-Roman"/>
              </a:rPr>
              <a:t>Menopausal Transition and Circulating Testosterone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i="0" dirty="0">
                <a:solidFill>
                  <a:schemeClr val="tx1"/>
                </a:solidFill>
                <a:effectLst/>
                <a:latin typeface="SabonLTStd-Roman"/>
              </a:rPr>
              <a:t>Etiology of Hyperandrogenism in Postmenopausal Women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i="0" dirty="0">
                <a:solidFill>
                  <a:schemeClr val="tx1"/>
                </a:solidFill>
                <a:effectLst/>
                <a:latin typeface="SabonLTStd-Roman"/>
              </a:rPr>
              <a:t>Evaluation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i="0" dirty="0">
                <a:solidFill>
                  <a:schemeClr val="tx1"/>
                </a:solidFill>
                <a:effectLst/>
                <a:latin typeface="SabonLTStd-Roman"/>
              </a:rPr>
              <a:t>Treatment</a:t>
            </a:r>
          </a:p>
          <a:p>
            <a:endParaRPr lang="en-US" dirty="0">
              <a:latin typeface="SabonLTStd-Roman"/>
            </a:endParaRPr>
          </a:p>
          <a:p>
            <a:endParaRPr lang="en-US" dirty="0">
              <a:latin typeface="SabonLTStd-Roman"/>
            </a:endParaRPr>
          </a:p>
          <a:p>
            <a:endParaRPr lang="en-US" dirty="0">
              <a:latin typeface="SabonLTStd-Roman"/>
            </a:endParaRPr>
          </a:p>
        </p:txBody>
      </p:sp>
    </p:spTree>
    <p:extLst>
      <p:ext uri="{BB962C8B-B14F-4D97-AF65-F5344CB8AC3E}">
        <p14:creationId xmlns:p14="http://schemas.microsoft.com/office/powerpoint/2010/main" val="3173439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BF7C46-0FF6-166C-89FC-1C590AF8F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Evaluation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7BEA49-FC09-7BFF-F6D5-2CA0A8C50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b="0" i="0" dirty="0">
                <a:solidFill>
                  <a:srgbClr val="000000"/>
                </a:solidFill>
                <a:effectLst/>
                <a:latin typeface="UniversLTStd"/>
              </a:rPr>
              <a:t>Clinical Symptoms</a:t>
            </a:r>
          </a:p>
          <a:p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Late onset and rapid development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of virilizing symptoms suggest a hormone-producing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tumor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, whereas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slow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 development of virilizing symptoms in a perimenopausal or postmenopausal woman is typical of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ovarian 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. In contrast,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early symptom onset and slow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progression of mild to moderate hyperandrogenic symptoms are more consistent with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PCOS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or another endocrine disorder (</a:t>
            </a:r>
            <a:r>
              <a:rPr lang="en-US" sz="1800" b="0" i="0" dirty="0">
                <a:solidFill>
                  <a:srgbClr val="0000FF"/>
                </a:solidFill>
                <a:effectLst/>
                <a:latin typeface="SabonLTStd-Roman"/>
              </a:rPr>
              <a:t>Fig. 3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).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 Hirsutism is defined as excessive facial and body terminal hair in androgen-dependent body areas. Evaluation of hirsutism can be assessed by the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modified 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SabonLTStd-Roman"/>
              </a:rPr>
              <a:t>Ferriman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– Gallwey score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, A cut-off score of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TIXGeneral-Regular"/>
              </a:rPr>
              <a:t>≥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4 to 6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on the modified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SabonLTStd-Roman"/>
              </a:rPr>
              <a:t>Ferriman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–Gallwey was suggested to indicate hirsutism, depending on ethnicity. However, this method has not been validated in postmenopausal women.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Androgenic alopecia, or female pattern hair loss, is characterized by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thinning of hair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in the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frontoparietal region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of the scalp. The disorder is dependent on androgens, particularly DHT, and 5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PSMT"/>
              </a:rPr>
              <a:t>α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reductase activity in hair follicles.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Hair loss on the scalp can be assessed using the Ludwig scale.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Clitoromegaly is probably the most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recognizable sign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of virilization. It has been defined as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TIXGeneral-Regular"/>
              </a:rPr>
              <a:t>&gt;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1.5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TIXGeneral-Regular"/>
              </a:rPr>
              <a:t>×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2.5 cm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. However, signs of clitoromegaly must be carefully investigated, as they are easy to miss, especially in an obese woman. Other signs of virilization may be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breast atrophy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bonLTStd-Roman"/>
              </a:rPr>
              <a:t>and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SabonLTStd-Roman"/>
              </a:rPr>
              <a:t>severe hirsutism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534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4EC334BF-019D-E9B6-14BA-E734FA3BF1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012" y="107576"/>
            <a:ext cx="11080376" cy="6252883"/>
          </a:xfrm>
        </p:spPr>
      </p:pic>
    </p:spTree>
    <p:extLst>
      <p:ext uri="{BB962C8B-B14F-4D97-AF65-F5344CB8AC3E}">
        <p14:creationId xmlns:p14="http://schemas.microsoft.com/office/powerpoint/2010/main" val="3590393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7E976D-3968-A7B3-978D-8BAC8CDBA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8B36FF8D-91AD-DF86-7019-268962DB76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6321" y="1737360"/>
            <a:ext cx="4355950" cy="4461734"/>
          </a:xfr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F13BDBD-8ED3-B44E-1A0B-E7E5CB6D82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9129" y="1737360"/>
            <a:ext cx="4249271" cy="435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19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78EC1A-69EE-B69A-0EA2-1EC162E8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F73032F2-D2BA-FC18-5611-FF6754C68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86603"/>
            <a:ext cx="10928195" cy="5952832"/>
          </a:xfrm>
        </p:spPr>
      </p:pic>
    </p:spTree>
    <p:extLst>
      <p:ext uri="{BB962C8B-B14F-4D97-AF65-F5344CB8AC3E}">
        <p14:creationId xmlns:p14="http://schemas.microsoft.com/office/powerpoint/2010/main" val="177879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9E08A-1D9D-FB4B-68E3-ABE56B07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SabonLTStd-Bold"/>
              </a:rPr>
              <a:t>Women with virilizing symptoms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1FD38D-4901-FE89-79F2-70FDED83C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No cut-off value of testosterone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has been proposed for discriminating between a hormone-producing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tumor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and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ovarian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dirty="0">
                <a:solidFill>
                  <a:srgbClr val="000000"/>
                </a:solidFill>
                <a:latin typeface="SabonLTStd-Roman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The next step is therefore to proceed with diagnostic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imaging.</a:t>
            </a:r>
            <a:endParaRPr lang="en-US" b="0" i="0" dirty="0">
              <a:solidFill>
                <a:srgbClr val="000000"/>
              </a:solidFill>
              <a:effectLst/>
              <a:latin typeface="SabonLTStd-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Ovarian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is typically associated with an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isolated increase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in testosterone, while other androgens usually are within the reference values, see the patient case above.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Insulin resistance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is characteristic for ovarian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and therefore fasting insulin and glucose or HbA1c should be considered.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In the case of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hormoneproducing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ovarian tumors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hormones other than testosterone may also be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elevated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including inhibin B, AMH, A4, 17-OHP, and estradiol, whereas DHEAS and cortisol are normal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878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3BE6C9-2FD5-40EF-E72A-B7813DBD9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SabonLTStd-Bold"/>
              </a:rPr>
              <a:t>Women with virilizing symptoms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D967C2-BF4F-3DF9-16B7-788CF5B47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The gonadotropin-releasing hormone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(GnRH) agonist test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can be used for distinguishing androgen-producing ovarian and adrenal tumors and successfully confirm an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ovarian source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from an adrenal source by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suppression of testosterone.</a:t>
            </a:r>
            <a:endParaRPr lang="en-US" sz="2400" b="0" i="0" dirty="0">
              <a:solidFill>
                <a:srgbClr val="000000"/>
              </a:solidFill>
              <a:effectLst/>
              <a:latin typeface="SabonLTStd-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The test cannot differentiate between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ovarian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and an ovarian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tumor.</a:t>
            </a:r>
            <a:endParaRPr lang="en-US" sz="2400" b="0" i="0" dirty="0">
              <a:solidFill>
                <a:srgbClr val="000000"/>
              </a:solidFill>
              <a:effectLst/>
              <a:latin typeface="SabonLTStd-Roman"/>
            </a:endParaRPr>
          </a:p>
        </p:txBody>
      </p:sp>
    </p:spTree>
    <p:extLst>
      <p:ext uri="{BB962C8B-B14F-4D97-AF65-F5344CB8AC3E}">
        <p14:creationId xmlns:p14="http://schemas.microsoft.com/office/powerpoint/2010/main" val="3066053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9AA5B4-718B-56C1-D9E2-F9C00EC6E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Imaging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92A553-C7D1-A051-A4F9-F488133E8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12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Transvaginal ultrasound is used to investigate a possible ovarian cause of hyperandrogenism, primarily an androgen-producing ovarian tumor.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The mean size of a normal postmenopausal ovary is estimated to be </a:t>
            </a:r>
            <a:r>
              <a:rPr lang="en-US" b="1" i="0" dirty="0">
                <a:solidFill>
                  <a:srgbClr val="0070C0"/>
                </a:solidFill>
                <a:effectLst/>
                <a:latin typeface="SabonLTStd-Roman"/>
              </a:rPr>
              <a:t>2.2 </a:t>
            </a:r>
            <a:r>
              <a:rPr lang="en-US" b="1" i="0" dirty="0">
                <a:solidFill>
                  <a:srgbClr val="0070C0"/>
                </a:solidFill>
                <a:effectLst/>
                <a:latin typeface="STIXGeneral-Regular"/>
              </a:rPr>
              <a:t>± </a:t>
            </a:r>
            <a:r>
              <a:rPr lang="en-US" b="1" i="0" dirty="0">
                <a:solidFill>
                  <a:srgbClr val="0070C0"/>
                </a:solidFill>
                <a:effectLst/>
                <a:latin typeface="SabonLTStd-Roman"/>
              </a:rPr>
              <a:t>0.01 cm3 </a:t>
            </a:r>
            <a:r>
              <a:rPr lang="en-US" dirty="0">
                <a:solidFill>
                  <a:srgbClr val="000000"/>
                </a:solidFill>
                <a:latin typeface="SabonLTStd-Roman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SabonLTStd-Roman"/>
              </a:rPr>
              <a:t>An ovarian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tumor can be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very small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and difficult to identify, but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asymmetry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of the ovaries could be suggestive of such a tumor.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SabonLTStd-Roman"/>
              </a:rPr>
              <a:t>C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olor Doppler ultrasound can identify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SabonLTStd-Roman"/>
              </a:rPr>
              <a:t>hypervascularized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 region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suggesting a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tumor</a:t>
            </a:r>
            <a:r>
              <a:rPr lang="en-US" dirty="0">
                <a:solidFill>
                  <a:srgbClr val="000000"/>
                </a:solidFill>
                <a:latin typeface="SabonLTStd-Roman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Failure to identify a tumor with ultrasound does not rule out this possibility;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MRI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Ovarian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dirty="0">
                <a:solidFill>
                  <a:srgbClr val="000000"/>
                </a:solidFill>
                <a:latin typeface="SabonLTStd-Roman"/>
              </a:rPr>
              <a:t>: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average ovarian volume may be up to 10 cm3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Postmenopausal women with PCOS usually have larger ovaries than control women, although significantly less than 10 cm3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595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C3C2D8-724B-ADF9-EFFB-B496B23E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"/>
              </a:rPr>
              <a:t>Imaging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39F062-AA0E-92DC-9464-068C63D6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MRI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has shown a higher positive and negative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predictive value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(78%) and (100%), respectively, for detection of an androgen-secreting ovarian tumor than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transvaginal ultrasound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In addition, good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sensitivity (83%)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and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specificity (80%)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were reported for MRI in differentiating between virilizing ovarian tumors and ovarian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400" dirty="0">
                <a:solidFill>
                  <a:srgbClr val="000000"/>
                </a:solidFill>
                <a:latin typeface="SabonLTStd-Roman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CT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is the preferable imaging technique for detecting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adrenal tumors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; it will detect nodules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TIXGeneral-Regular"/>
              </a:rPr>
              <a:t>&gt;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5 mm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02741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24858D-D758-E166-B2F1-CEC7B6A94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Treatment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962F0A-4237-3924-E90F-F0D03231D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An ovarian source of androgen excess (ovarian tumor, ovarian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);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laparoscopic bilateral oophorectomy, with or without hysterectomy.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When a patient is not a suitable candidate for surgery; treatment with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GnRH analogs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 The primary treatment for androgen-secreting adrenal tumors is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adrenalectomy</a:t>
            </a:r>
            <a:endParaRPr lang="en-US" sz="2800" b="0" i="0" dirty="0">
              <a:solidFill>
                <a:srgbClr val="000000"/>
              </a:solidFill>
              <a:effectLst/>
              <a:latin typeface="SabonLTStd-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670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7E056-AFDF-58DB-71F1-2B5E5AB5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Treatment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1375A9-D5AF-EF3B-5EFD-BF20F473F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99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PCOS with persistent or hyperandrogenic symptoms are treated with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antiandrogen therapy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70C0"/>
                </a:solidFill>
                <a:effectLst/>
                <a:latin typeface="SabonLTStd-Roman"/>
              </a:rPr>
              <a:t>androgen receptor blockers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(spironolactone, cyproterone acetate, flutamide)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70C0"/>
                </a:solidFill>
                <a:effectLst/>
                <a:latin typeface="SabonLTStd-Roman"/>
              </a:rPr>
              <a:t>5α reductase inhibitor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(finasteride)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 treatment of metabolic symptoms with metformin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Postmenopausal women with NC CAH are usually treated with antiandrogens, similarly to PCOS, and cortisone is seldom needed.</a:t>
            </a:r>
          </a:p>
        </p:txBody>
      </p:sp>
    </p:spTree>
    <p:extLst>
      <p:ext uri="{BB962C8B-B14F-4D97-AF65-F5344CB8AC3E}">
        <p14:creationId xmlns:p14="http://schemas.microsoft.com/office/powerpoint/2010/main" val="149042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505128-06AF-00A5-7117-CE67F432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Case presentation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D4027D-B8AD-4408-4D1D-41ABC79F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37360"/>
            <a:ext cx="10058400" cy="5012266"/>
          </a:xfrm>
        </p:spPr>
        <p:txBody>
          <a:bodyPr>
            <a:no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 postmenopausal 66-year-old nulliparous woman with type 2 diabetes and hyperlipidemia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She is being referred to a specialist clinic at a university hospital due to suspected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SabonLTStd-Roman"/>
              </a:rPr>
              <a:t>androgendependent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 hair loss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that has developed over the years.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frontotemporal baldness and has been using a wig for a couple of years. 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The woman first sought medical help many years ago but was told that it is normal with hair loss after menopause.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she is overweight with body mass index (BMI) 29 and she has abdominal fat distribution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she has so-called “Hippocratic baldness,” corresponding to grade III on the Ludwig scale, oily skin, increased body hair, and blood pressure 160/90 mmHg. 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74170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EE0A1B-3A10-7D05-3DE4-62AC054E5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Conclusion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1967FC-3E10-56C0-5CCB-315364FB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59"/>
            <a:ext cx="10058400" cy="471495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SabonLTStd-Roman"/>
              </a:rPr>
              <a:t>Onset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of symptoms, development, and severity of symptoms are indicative for further investigation. </a:t>
            </a:r>
            <a:endParaRPr lang="en-US" b="0" i="0" dirty="0" smtClean="0">
              <a:solidFill>
                <a:srgbClr val="000000"/>
              </a:solidFill>
              <a:effectLst/>
              <a:latin typeface="SabonLTStd-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SabonLTStd-Roman"/>
              </a:rPr>
              <a:t>Testosterone </a:t>
            </a:r>
            <a:r>
              <a:rPr lang="en-US" b="1" i="0" dirty="0">
                <a:solidFill>
                  <a:srgbClr val="000000"/>
                </a:solidFill>
                <a:effectLst/>
                <a:latin typeface="STIXGeneral-Regular"/>
              </a:rPr>
              <a:t>&gt;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5 nmol/L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is associated with virilizing symptoms and should prompt further investigation with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imaging modalities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to rule out an androgen-producing tumor. </a:t>
            </a:r>
            <a:endParaRPr lang="en-US" b="0" i="0" dirty="0" smtClean="0">
              <a:solidFill>
                <a:srgbClr val="000000"/>
              </a:solidFill>
              <a:effectLst/>
              <a:latin typeface="SabonLTStd-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SabonLTStd-Roman"/>
              </a:rPr>
              <a:t>There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is no discriminatory method to distinguish an ovarian hormone–producing tumor from ovarian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, although the latter is related to slower development of virilizing symptoms and bilateral ovarian enlargement. </a:t>
            </a:r>
            <a:endParaRPr lang="en-US" b="0" i="0" dirty="0" smtClean="0">
              <a:solidFill>
                <a:srgbClr val="000000"/>
              </a:solidFill>
              <a:effectLst/>
              <a:latin typeface="SabonLTStd-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SabonLTStd-Roman"/>
              </a:rPr>
              <a:t>Surgery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SabonLTStd-Roman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with bilateral oophorectomy or removal of an adrenal tumor is the main curative treatment and will ultimately lead to a histopathological diagnosis. </a:t>
            </a:r>
            <a:endParaRPr lang="en-US" b="0" i="0" dirty="0" smtClean="0">
              <a:solidFill>
                <a:srgbClr val="000000"/>
              </a:solidFill>
              <a:effectLst/>
              <a:latin typeface="SabonLTStd-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i="0" dirty="0" err="1" smtClean="0">
                <a:solidFill>
                  <a:srgbClr val="000000"/>
                </a:solidFill>
                <a:effectLst/>
                <a:latin typeface="SabonLTStd-Roman"/>
              </a:rPr>
              <a:t>GnRH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SabonLTStd-Roman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SabonLTStd-Roman"/>
              </a:rPr>
              <a:t>analogs </a:t>
            </a:r>
            <a:r>
              <a:rPr lang="en-US" b="0" i="0" dirty="0">
                <a:solidFill>
                  <a:srgbClr val="000000"/>
                </a:solidFill>
                <a:effectLst/>
                <a:latin typeface="SabonLTStd-Roman"/>
              </a:rPr>
              <a:t>can be used as an alternative treatment of ovarian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abonLTStd-Roman"/>
              </a:rPr>
              <a:t>. </a:t>
            </a:r>
            <a:endParaRPr lang="en-US" sz="1600" b="0" i="0" dirty="0" smtClean="0">
              <a:solidFill>
                <a:srgbClr val="000000"/>
              </a:solidFill>
              <a:effectLst/>
              <a:latin typeface="SabonLTStd-Roman"/>
            </a:endParaRPr>
          </a:p>
        </p:txBody>
      </p:sp>
    </p:spTree>
    <p:extLst>
      <p:ext uri="{BB962C8B-B14F-4D97-AF65-F5344CB8AC3E}">
        <p14:creationId xmlns:p14="http://schemas.microsoft.com/office/powerpoint/2010/main" val="14946995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UniversLTStd-Bold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  <a:latin typeface="SabonLTStd-Roman"/>
              </a:rPr>
              <a:t>PCOS</a:t>
            </a:r>
            <a:r>
              <a:rPr lang="en-US" sz="2400" dirty="0">
                <a:solidFill>
                  <a:srgbClr val="000000"/>
                </a:solidFill>
                <a:latin typeface="SabonLTStd-Roman"/>
              </a:rPr>
              <a:t> is probably the most common cause of </a:t>
            </a:r>
            <a:r>
              <a:rPr lang="en-US" sz="2400" b="1" dirty="0">
                <a:solidFill>
                  <a:srgbClr val="000000"/>
                </a:solidFill>
                <a:latin typeface="SabonLTStd-Roman"/>
              </a:rPr>
              <a:t>mild to moderate symptoms </a:t>
            </a:r>
            <a:r>
              <a:rPr lang="en-US" sz="2400" dirty="0">
                <a:solidFill>
                  <a:srgbClr val="000000"/>
                </a:solidFill>
                <a:latin typeface="SabonLTStd-Roman"/>
              </a:rPr>
              <a:t>of </a:t>
            </a:r>
            <a:r>
              <a:rPr lang="en-US" sz="2400" dirty="0" err="1">
                <a:solidFill>
                  <a:srgbClr val="000000"/>
                </a:solidFill>
                <a:latin typeface="SabonLTStd-Roman"/>
              </a:rPr>
              <a:t>hyperandrogenism</a:t>
            </a:r>
            <a:r>
              <a:rPr lang="en-US" sz="2400" dirty="0">
                <a:solidFill>
                  <a:srgbClr val="000000"/>
                </a:solidFill>
                <a:latin typeface="SabonLTStd-Roman"/>
              </a:rPr>
              <a:t> and testosterone </a:t>
            </a:r>
            <a:r>
              <a:rPr lang="en-US" sz="2400" dirty="0">
                <a:solidFill>
                  <a:srgbClr val="000000"/>
                </a:solidFill>
                <a:latin typeface="STIXGeneral-Regular"/>
              </a:rPr>
              <a:t>&lt;</a:t>
            </a:r>
            <a:r>
              <a:rPr lang="en-US" sz="2400" dirty="0">
                <a:solidFill>
                  <a:srgbClr val="000000"/>
                </a:solidFill>
                <a:latin typeface="SabonLTStd-Roman"/>
              </a:rPr>
              <a:t>5 </a:t>
            </a:r>
            <a:r>
              <a:rPr lang="en-US" sz="2400" dirty="0" err="1">
                <a:solidFill>
                  <a:srgbClr val="000000"/>
                </a:solidFill>
                <a:latin typeface="SabonLTStd-Roman"/>
              </a:rPr>
              <a:t>nmol</a:t>
            </a:r>
            <a:r>
              <a:rPr lang="en-US" sz="2400" dirty="0">
                <a:solidFill>
                  <a:srgbClr val="000000"/>
                </a:solidFill>
                <a:latin typeface="SabonLTStd-Roman"/>
              </a:rPr>
              <a:t>/L in postmenopausal women.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SabonLTStd-Roman"/>
              </a:rPr>
              <a:t>In this case, the recommended treatment is </a:t>
            </a:r>
            <a:r>
              <a:rPr lang="en-US" sz="2400" b="1" dirty="0" err="1">
                <a:solidFill>
                  <a:srgbClr val="000000"/>
                </a:solidFill>
                <a:latin typeface="SabonLTStd-Roman"/>
              </a:rPr>
              <a:t>antiandrogen</a:t>
            </a:r>
            <a:r>
              <a:rPr lang="en-US" sz="2400" b="1" dirty="0">
                <a:solidFill>
                  <a:srgbClr val="000000"/>
                </a:solidFill>
                <a:latin typeface="SabonLTStd-Roman"/>
              </a:rPr>
              <a:t> therapy </a:t>
            </a:r>
            <a:r>
              <a:rPr lang="en-US" sz="2400" dirty="0">
                <a:solidFill>
                  <a:srgbClr val="000000"/>
                </a:solidFill>
                <a:latin typeface="SabonLTStd-Roman"/>
              </a:rPr>
              <a:t>using an androgen receptor blocker and/or a 5</a:t>
            </a:r>
            <a:r>
              <a:rPr lang="en-US" sz="2400" dirty="0">
                <a:solidFill>
                  <a:srgbClr val="000000"/>
                </a:solidFill>
                <a:latin typeface="TimesNewRomanPSMT"/>
              </a:rPr>
              <a:t>α </a:t>
            </a:r>
            <a:r>
              <a:rPr lang="en-US" sz="2400" dirty="0">
                <a:solidFill>
                  <a:srgbClr val="000000"/>
                </a:solidFill>
                <a:latin typeface="SabonLTStd-Roman"/>
              </a:rPr>
              <a:t>reductase inhibitor.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  <a:latin typeface="SabonLTStd-Roman"/>
              </a:rPr>
              <a:t>NC CAH </a:t>
            </a:r>
            <a:r>
              <a:rPr lang="en-US" sz="2400" dirty="0">
                <a:solidFill>
                  <a:srgbClr val="000000"/>
                </a:solidFill>
                <a:latin typeface="SabonLTStd-Roman"/>
              </a:rPr>
              <a:t>could be treated in a similar way or if needed with cortisone, whereas </a:t>
            </a:r>
            <a:r>
              <a:rPr lang="en-US" sz="2400" b="1" dirty="0">
                <a:solidFill>
                  <a:srgbClr val="000000"/>
                </a:solidFill>
                <a:latin typeface="SabonLTStd-Roman"/>
              </a:rPr>
              <a:t>Cushing syndrome </a:t>
            </a:r>
            <a:r>
              <a:rPr lang="en-US" sz="2400" dirty="0">
                <a:solidFill>
                  <a:srgbClr val="000000"/>
                </a:solidFill>
                <a:latin typeface="SabonLTStd-Roman"/>
              </a:rPr>
              <a:t>is primarily treated with </a:t>
            </a:r>
            <a:r>
              <a:rPr lang="en-US" sz="2400" b="1" dirty="0">
                <a:solidFill>
                  <a:srgbClr val="000000"/>
                </a:solidFill>
                <a:latin typeface="SabonLTStd-Roman"/>
              </a:rPr>
              <a:t>surgery</a:t>
            </a:r>
            <a:r>
              <a:rPr lang="en-US" sz="2400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681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18E28F-D343-AC44-DBDB-0849C396A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b="1" i="0" dirty="0">
              <a:solidFill>
                <a:srgbClr val="0070C0"/>
              </a:solidFill>
              <a:effectLst/>
              <a:latin typeface="SabonLTStd-Roman"/>
            </a:endParaRPr>
          </a:p>
          <a:p>
            <a:pPr algn="ctr"/>
            <a:r>
              <a:rPr lang="en-US" sz="4400" b="1" i="0" dirty="0">
                <a:solidFill>
                  <a:srgbClr val="0070C0"/>
                </a:solidFill>
                <a:effectLst/>
                <a:latin typeface="SabonLTStd-Roman"/>
              </a:rPr>
              <a:t>THANKS FOR YOUR ATTENTION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4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A1787A8F-344F-3B19-77CC-C628979C9E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2083244"/>
            <a:ext cx="5459506" cy="4142744"/>
          </a:xfr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B4E0D22F-5425-204C-2328-DE4EE46D5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Case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2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15838C-73D9-58B3-6C4F-2D2A41A8E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Case presentation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BAAAB8-3CB7-7258-32A8-28E817D40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0906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i="0" dirty="0">
                <a:solidFill>
                  <a:srgbClr val="000000"/>
                </a:solidFill>
                <a:effectLst/>
                <a:latin typeface="SabonLTStd-Roman"/>
              </a:rPr>
              <a:t>Gynecological examination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clitoromegaly and a greatly enlarged uterus on palpation, as well as bilateral ovaries of significant size detected by</a:t>
            </a:r>
            <a:r>
              <a:rPr lang="en-US" sz="2600" dirty="0">
                <a:latin typeface="SabonLTStd-Roman"/>
              </a:rPr>
              <a:t>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transvaginal ultrasound.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 She is referred for a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SabonLTStd-Roman"/>
              </a:rPr>
              <a:t>Doppler ultrasound examination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, which confirms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SabonLTStd-Roman"/>
              </a:rPr>
              <a:t>large uterine fibroids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and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SabonLTStd-Roman"/>
              </a:rPr>
              <a:t>enlarged ovaries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 with normal blood flow.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abonLTStd-Roman"/>
              </a:rPr>
              <a:t>The patient undergoes hysterectomy and bilateral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SabonLTStd-Roman"/>
              </a:rPr>
              <a:t>salpingo-ophorectomy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594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5C4772DE-1E5B-9AEA-6AAE-59FF44FC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6320" y="1737360"/>
            <a:ext cx="9882692" cy="4542415"/>
          </a:xfr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5F13A2C1-E00E-1C89-83A0-9F5244378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UniversLTStd-Bold"/>
              </a:rPr>
              <a:t>Lab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55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2F502D-C75A-4CBD-77E0-D5305313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Case presentation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41EC58-2A6B-A71F-3A77-A6B6CC6E4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45763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Histopathological examination reveals benign uterine fibroids and bilateral ovarian stromal hyperplasia with the presence of nests of luteinized theca cells, in agreement with ovarian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SabonLTStd-Roman"/>
              </a:rPr>
              <a:t>hyperthecosis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 There are no signs of malignancy.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Postoperatively,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SabonLTStd-Roman"/>
              </a:rPr>
              <a:t>testosterone levels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normalize within a couple of weeks (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SabonLTStd-Roman"/>
              </a:rPr>
              <a:t>0.8 nmol/L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The symptoms subside spontaneously, resulting in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SabonLTStd-Roman"/>
              </a:rPr>
              <a:t>weight loss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, and reduced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SabonLTStd-Roman"/>
              </a:rPr>
              <a:t>abdominal obesity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,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SabonLTStd-Roman"/>
              </a:rPr>
              <a:t>hirsutism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, and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SabonLTStd-Roman"/>
              </a:rPr>
              <a:t>oily skin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However, androgenic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SabonLTStd-Roman"/>
              </a:rPr>
              <a:t>alopecia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 and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SabonLTStd-Roman"/>
              </a:rPr>
              <a:t>clitoromegaly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abonLTStd-Roman"/>
              </a:rPr>
              <a:t> remain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0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D20D80-A337-8DFE-E6D4-E259CD41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730456"/>
          </a:xfrm>
        </p:spPr>
        <p:txBody>
          <a:bodyPr>
            <a:normAutofit fontScale="90000"/>
          </a:bodyPr>
          <a:lstStyle/>
          <a:p>
            <a:r>
              <a:rPr lang="en-US" sz="4800" b="1" i="0" dirty="0">
                <a:solidFill>
                  <a:srgbClr val="0070C0"/>
                </a:solidFill>
                <a:effectLst/>
                <a:latin typeface="UniversLTStd-Bold"/>
              </a:rPr>
              <a:t>Menopausal Transition and Circulating Testosterone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UniversLTStd-Bold"/>
              </a:rPr>
              <a:t/>
            </a:r>
            <a:br>
              <a:rPr lang="en-US" sz="4800" b="1" i="0" dirty="0">
                <a:solidFill>
                  <a:srgbClr val="000000"/>
                </a:solidFill>
                <a:effectLst/>
                <a:latin typeface="UniversLTStd-Bold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4D1C04-55D0-CE61-65A1-EF2CDC71E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12685"/>
            <a:ext cx="10058400" cy="448491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Menopausal transition is associated with a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decrease in the number of antral follicles and ovarian volume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, as well as a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decline in serum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SabonLTStd-Roman"/>
              </a:rPr>
              <a:t>antimüllerian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 hormone (AMH)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as a marker for antral follicle count and ovarian reserve.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When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the number of antral follicles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and ovarian granulosa cells decrease,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estradiol levels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decline and follicle-stimulating hormone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(FSH)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levels increase.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SabonLTStd-Roman"/>
              </a:rPr>
              <a:t>Menopause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, the last spontaneous menstruation, occurs on average at age 51 years when circulating estradiol has decreased to a level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insufficient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to stimulate the endometrium to grow and then shed.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 During this period, menopausal symptoms, including hot flushes, sweating, and sleep problems, are common and associated with the gradual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abonLTStd-Roman"/>
              </a:rPr>
              <a:t>decline in estradiol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abonLTStd-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04830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1068</TotalTime>
  <Words>3432</Words>
  <Application>Microsoft Office PowerPoint</Application>
  <PresentationFormat>Widescreen</PresentationFormat>
  <Paragraphs>193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Calibri</vt:lpstr>
      <vt:lpstr>Calibri Light</vt:lpstr>
      <vt:lpstr>SabonLTStd-Bold</vt:lpstr>
      <vt:lpstr>SabonLTStd-Roman</vt:lpstr>
      <vt:lpstr>STIXGeneral-Regular</vt:lpstr>
      <vt:lpstr>Times New Roman</vt:lpstr>
      <vt:lpstr>TimesNewRomanPSMT</vt:lpstr>
      <vt:lpstr>UniversLTStd</vt:lpstr>
      <vt:lpstr>UniversLTStd-Bold</vt:lpstr>
      <vt:lpstr>Wingdings</vt:lpstr>
      <vt:lpstr>Retrospect</vt:lpstr>
      <vt:lpstr>IN THE NAME OG GOD  Approach to Investigation of Hyperandrogenism in a Postmenopausal Woman   Maryam Amirahmadi, MD</vt:lpstr>
      <vt:lpstr>PowerPoint Presentation</vt:lpstr>
      <vt:lpstr>AGENDA</vt:lpstr>
      <vt:lpstr>Case presentation</vt:lpstr>
      <vt:lpstr>Case presentation</vt:lpstr>
      <vt:lpstr>Case presentation</vt:lpstr>
      <vt:lpstr>Lab data</vt:lpstr>
      <vt:lpstr>Case presentation</vt:lpstr>
      <vt:lpstr>Menopausal Transition and Circulating Testosterone </vt:lpstr>
      <vt:lpstr>Menopausal Transition and Circulating Testosterone</vt:lpstr>
      <vt:lpstr>Menopausal Transition and Circulating Testosterone</vt:lpstr>
      <vt:lpstr>Menopausal Transition and Circulating Testosterone</vt:lpstr>
      <vt:lpstr>Menopausal Transition and Circulating Testosterone</vt:lpstr>
      <vt:lpstr>Etiology of Hyperandrogenism in Postmenopausal Women </vt:lpstr>
      <vt:lpstr>Polycystic Ovary Syndrome </vt:lpstr>
      <vt:lpstr>Polycystic Ovary Syndrome </vt:lpstr>
      <vt:lpstr>Polycystic Ovary Syndrome </vt:lpstr>
      <vt:lpstr>Ovarian Hyperthecosis</vt:lpstr>
      <vt:lpstr>Ovarian Hyperthecosis</vt:lpstr>
      <vt:lpstr>Ovarian Hyperthecosis</vt:lpstr>
      <vt:lpstr>Ovarian Hyperthecosis</vt:lpstr>
      <vt:lpstr>Ovarian Hyperthecosis</vt:lpstr>
      <vt:lpstr>Androgen-Secreting Ovarian Tumors</vt:lpstr>
      <vt:lpstr>Androgen-Secreting Adrenal Tumors</vt:lpstr>
      <vt:lpstr>Nonclassical Congenital Adrenal Hyperplasia</vt:lpstr>
      <vt:lpstr>Cushing Syndrome</vt:lpstr>
      <vt:lpstr>Iatrogenic</vt:lpstr>
      <vt:lpstr>PowerPoint Presentation</vt:lpstr>
      <vt:lpstr>PowerPoint Presentation</vt:lpstr>
      <vt:lpstr>Evaluation</vt:lpstr>
      <vt:lpstr>PowerPoint Presentation</vt:lpstr>
      <vt:lpstr>PowerPoint Presentation</vt:lpstr>
      <vt:lpstr>PowerPoint Presentation</vt:lpstr>
      <vt:lpstr>Women with virilizing symptoms</vt:lpstr>
      <vt:lpstr>Women with virilizing symptoms</vt:lpstr>
      <vt:lpstr>Imaging</vt:lpstr>
      <vt:lpstr>Imaging</vt:lpstr>
      <vt:lpstr>Treatment</vt:lpstr>
      <vt:lpstr>Treatment</vt:lpstr>
      <vt:lpstr>Conclusion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Yoosef</dc:creator>
  <cp:lastModifiedBy>IT</cp:lastModifiedBy>
  <cp:revision>132</cp:revision>
  <dcterms:created xsi:type="dcterms:W3CDTF">2024-07-03T18:18:44Z</dcterms:created>
  <dcterms:modified xsi:type="dcterms:W3CDTF">2024-07-08T05:06:21Z</dcterms:modified>
</cp:coreProperties>
</file>