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diagrams/layout1.xml" ContentType="application/vnd.openxmlformats-officedocument.drawingml.diagramLayout+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Default Extension="ppt" ContentType="application/vnd.ms-powerpoint"/>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slides/slide79.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259" r:id="rId2"/>
    <p:sldId id="260" r:id="rId3"/>
    <p:sldId id="366" r:id="rId4"/>
    <p:sldId id="308" r:id="rId5"/>
    <p:sldId id="309" r:id="rId6"/>
    <p:sldId id="310" r:id="rId7"/>
    <p:sldId id="311" r:id="rId8"/>
    <p:sldId id="313" r:id="rId9"/>
    <p:sldId id="312" r:id="rId10"/>
    <p:sldId id="314" r:id="rId11"/>
    <p:sldId id="315" r:id="rId12"/>
    <p:sldId id="317" r:id="rId13"/>
    <p:sldId id="368" r:id="rId14"/>
    <p:sldId id="369" r:id="rId15"/>
    <p:sldId id="318" r:id="rId16"/>
    <p:sldId id="319" r:id="rId17"/>
    <p:sldId id="320" r:id="rId18"/>
    <p:sldId id="321" r:id="rId19"/>
    <p:sldId id="322" r:id="rId20"/>
    <p:sldId id="367" r:id="rId21"/>
    <p:sldId id="323" r:id="rId22"/>
    <p:sldId id="324" r:id="rId23"/>
    <p:sldId id="325" r:id="rId24"/>
    <p:sldId id="370" r:id="rId25"/>
    <p:sldId id="365" r:id="rId26"/>
    <p:sldId id="327" r:id="rId27"/>
    <p:sldId id="328" r:id="rId28"/>
    <p:sldId id="389" r:id="rId29"/>
    <p:sldId id="330" r:id="rId30"/>
    <p:sldId id="331" r:id="rId31"/>
    <p:sldId id="332" r:id="rId32"/>
    <p:sldId id="333" r:id="rId33"/>
    <p:sldId id="334" r:id="rId34"/>
    <p:sldId id="371" r:id="rId35"/>
    <p:sldId id="372" r:id="rId36"/>
    <p:sldId id="373" r:id="rId37"/>
    <p:sldId id="374" r:id="rId38"/>
    <p:sldId id="375" r:id="rId39"/>
    <p:sldId id="376" r:id="rId40"/>
    <p:sldId id="335" r:id="rId41"/>
    <p:sldId id="336" r:id="rId42"/>
    <p:sldId id="379" r:id="rId43"/>
    <p:sldId id="337" r:id="rId44"/>
    <p:sldId id="338" r:id="rId45"/>
    <p:sldId id="339" r:id="rId46"/>
    <p:sldId id="340" r:id="rId47"/>
    <p:sldId id="341" r:id="rId48"/>
    <p:sldId id="342" r:id="rId49"/>
    <p:sldId id="390" r:id="rId50"/>
    <p:sldId id="391" r:id="rId51"/>
    <p:sldId id="392" r:id="rId52"/>
    <p:sldId id="393" r:id="rId53"/>
    <p:sldId id="394" r:id="rId54"/>
    <p:sldId id="343" r:id="rId55"/>
    <p:sldId id="344" r:id="rId56"/>
    <p:sldId id="345" r:id="rId57"/>
    <p:sldId id="346" r:id="rId58"/>
    <p:sldId id="347" r:id="rId59"/>
    <p:sldId id="350" r:id="rId60"/>
    <p:sldId id="351" r:id="rId61"/>
    <p:sldId id="364" r:id="rId62"/>
    <p:sldId id="352" r:id="rId63"/>
    <p:sldId id="380" r:id="rId64"/>
    <p:sldId id="355" r:id="rId65"/>
    <p:sldId id="388" r:id="rId66"/>
    <p:sldId id="384" r:id="rId67"/>
    <p:sldId id="383" r:id="rId68"/>
    <p:sldId id="267" r:id="rId69"/>
    <p:sldId id="300" r:id="rId70"/>
    <p:sldId id="301" r:id="rId71"/>
    <p:sldId id="302" r:id="rId72"/>
    <p:sldId id="303" r:id="rId73"/>
    <p:sldId id="304" r:id="rId74"/>
    <p:sldId id="306" r:id="rId75"/>
    <p:sldId id="305" r:id="rId76"/>
    <p:sldId id="382" r:id="rId77"/>
    <p:sldId id="385" r:id="rId78"/>
    <p:sldId id="386" r:id="rId79"/>
    <p:sldId id="387"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6159F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14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7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complete\excel%20chart\azizi\Median%20Urinary%20Iodine.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Ms.Saeedpour\Desktop\Book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ARASH\Desktop\final%20DR.ghanbariyan.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ARASH\Desktop\final%20DR.ghanbariyan.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rosha\Downloads\Book2.FIG.3-7%5b1%5d%20(1).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rosha\Downloads\Book2.FIG.3-7%5b1%5d%20(1).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rosha\Downloads\Book3.FIG.3-7%5b2%5d.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rosha\Downloads\Book3.FIG.3-7%5b1%5d%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0322896201230848"/>
          <c:y val="2.8252405949256341E-2"/>
          <c:w val="0.66867957130360334"/>
          <c:h val="0.79822506561679785"/>
        </c:manualLayout>
      </c:layout>
      <c:barChart>
        <c:barDir val="col"/>
        <c:grouping val="clustered"/>
        <c:ser>
          <c:idx val="0"/>
          <c:order val="0"/>
          <c:spPr>
            <a:solidFill>
              <a:srgbClr val="FF0000"/>
            </a:solidFill>
          </c:spPr>
          <c:cat>
            <c:numRef>
              <c:f>Sheet1!$A$1:$D$1</c:f>
              <c:numCache>
                <c:formatCode>General</c:formatCode>
                <c:ptCount val="4"/>
                <c:pt idx="0">
                  <c:v>1989</c:v>
                </c:pt>
                <c:pt idx="1">
                  <c:v>1996</c:v>
                </c:pt>
                <c:pt idx="2">
                  <c:v>2001</c:v>
                </c:pt>
                <c:pt idx="3">
                  <c:v>2007</c:v>
                </c:pt>
              </c:numCache>
            </c:numRef>
          </c:cat>
          <c:val>
            <c:numRef>
              <c:f>Sheet1!$A$2:$D$2</c:f>
              <c:numCache>
                <c:formatCode>General</c:formatCode>
                <c:ptCount val="4"/>
                <c:pt idx="0">
                  <c:v>47</c:v>
                </c:pt>
                <c:pt idx="1">
                  <c:v>205</c:v>
                </c:pt>
                <c:pt idx="2">
                  <c:v>165</c:v>
                </c:pt>
                <c:pt idx="3">
                  <c:v>147</c:v>
                </c:pt>
              </c:numCache>
            </c:numRef>
          </c:val>
        </c:ser>
        <c:axId val="80012032"/>
        <c:axId val="80013568"/>
      </c:barChart>
      <c:catAx>
        <c:axId val="80012032"/>
        <c:scaling>
          <c:orientation val="minMax"/>
        </c:scaling>
        <c:axPos val="b"/>
        <c:numFmt formatCode="General" sourceLinked="1"/>
        <c:tickLblPos val="nextTo"/>
        <c:spPr>
          <a:ln>
            <a:solidFill>
              <a:srgbClr val="000066"/>
            </a:solidFill>
          </a:ln>
        </c:spPr>
        <c:txPr>
          <a:bodyPr/>
          <a:lstStyle/>
          <a:p>
            <a:pPr>
              <a:defRPr>
                <a:solidFill>
                  <a:srgbClr val="002060"/>
                </a:solidFill>
              </a:defRPr>
            </a:pPr>
            <a:endParaRPr lang="en-US"/>
          </a:p>
        </c:txPr>
        <c:crossAx val="80013568"/>
        <c:crosses val="autoZero"/>
        <c:auto val="1"/>
        <c:lblAlgn val="ctr"/>
        <c:lblOffset val="100"/>
        <c:tickLblSkip val="1"/>
      </c:catAx>
      <c:valAx>
        <c:axId val="80013568"/>
        <c:scaling>
          <c:orientation val="minMax"/>
        </c:scaling>
        <c:axPos val="l"/>
        <c:title>
          <c:tx>
            <c:rich>
              <a:bodyPr rot="-5400000" vert="horz"/>
              <a:lstStyle/>
              <a:p>
                <a:pPr>
                  <a:defRPr>
                    <a:latin typeface="Times New Roman" pitchFamily="18" charset="0"/>
                    <a:cs typeface="Times New Roman" pitchFamily="18" charset="0"/>
                  </a:defRPr>
                </a:pPr>
                <a:r>
                  <a:rPr lang="en-US">
                    <a:latin typeface="Times New Roman" pitchFamily="18" charset="0"/>
                    <a:cs typeface="Times New Roman" pitchFamily="18" charset="0"/>
                  </a:rPr>
                  <a:t>Median urinary iodine (µg/L)</a:t>
                </a:r>
              </a:p>
            </c:rich>
          </c:tx>
          <c:layout/>
        </c:title>
        <c:numFmt formatCode="General" sourceLinked="1"/>
        <c:tickLblPos val="nextTo"/>
        <c:spPr>
          <a:ln>
            <a:solidFill>
              <a:srgbClr val="000066"/>
            </a:solidFill>
          </a:ln>
        </c:spPr>
        <c:txPr>
          <a:bodyPr/>
          <a:lstStyle/>
          <a:p>
            <a:pPr>
              <a:defRPr>
                <a:solidFill>
                  <a:srgbClr val="000066"/>
                </a:solidFill>
              </a:defRPr>
            </a:pPr>
            <a:endParaRPr lang="en-US"/>
          </a:p>
        </c:txPr>
        <c:crossAx val="80012032"/>
        <c:crosses val="autoZero"/>
        <c:crossBetween val="between"/>
      </c:valAx>
      <c:spPr>
        <a:noFill/>
        <a:ln w="25400">
          <a:solidFill>
            <a:srgbClr val="000066"/>
          </a:solidFill>
        </a:ln>
      </c:spPr>
    </c:plotArea>
    <c:plotVisOnly val="1"/>
    <c:dispBlanksAs val="gap"/>
  </c:chart>
  <c:spPr>
    <a:noFill/>
    <a:ln>
      <a:noFill/>
    </a:ln>
  </c:sp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dPt>
            <c:idx val="0"/>
            <c:spPr>
              <a:solidFill>
                <a:schemeClr val="bg1">
                  <a:lumMod val="85000"/>
                </a:schemeClr>
              </a:solidFill>
            </c:spPr>
          </c:dPt>
          <c:dPt>
            <c:idx val="1"/>
            <c:spPr>
              <a:solidFill>
                <a:schemeClr val="bg1">
                  <a:lumMod val="65000"/>
                </a:schemeClr>
              </a:solidFill>
            </c:spPr>
          </c:dPt>
          <c:dPt>
            <c:idx val="2"/>
            <c:spPr>
              <a:solidFill>
                <a:schemeClr val="tx1">
                  <a:lumMod val="50000"/>
                  <a:lumOff val="50000"/>
                </a:schemeClr>
              </a:solidFill>
            </c:spPr>
          </c:dPt>
          <c:dPt>
            <c:idx val="3"/>
            <c:spPr>
              <a:solidFill>
                <a:schemeClr val="tx1">
                  <a:lumMod val="65000"/>
                  <a:lumOff val="35000"/>
                </a:schemeClr>
              </a:solidFill>
            </c:spPr>
          </c:dPt>
          <c:dPt>
            <c:idx val="5"/>
            <c:spPr>
              <a:solidFill>
                <a:sysClr val="windowText" lastClr="000000"/>
              </a:solidFill>
            </c:spPr>
          </c:dPt>
          <c:cat>
            <c:strRef>
              <c:f>Sheet1!$B$27:$G$27</c:f>
              <c:strCache>
                <c:ptCount val="6"/>
                <c:pt idx="0">
                  <c:v>جنوب</c:v>
                </c:pt>
                <c:pt idx="1">
                  <c:v>شرق</c:v>
                </c:pt>
                <c:pt idx="2">
                  <c:v>غرب</c:v>
                </c:pt>
                <c:pt idx="3">
                  <c:v> شمال</c:v>
                </c:pt>
                <c:pt idx="5">
                  <c:v>کل</c:v>
                </c:pt>
              </c:strCache>
            </c:strRef>
          </c:cat>
          <c:val>
            <c:numRef>
              <c:f>Sheet1!$B$28:$G$28</c:f>
              <c:numCache>
                <c:formatCode>General</c:formatCode>
                <c:ptCount val="6"/>
                <c:pt idx="0">
                  <c:v>49</c:v>
                </c:pt>
                <c:pt idx="1">
                  <c:v>69</c:v>
                </c:pt>
                <c:pt idx="2">
                  <c:v>76</c:v>
                </c:pt>
                <c:pt idx="3">
                  <c:v>102</c:v>
                </c:pt>
                <c:pt idx="5">
                  <c:v>70</c:v>
                </c:pt>
              </c:numCache>
            </c:numRef>
          </c:val>
        </c:ser>
        <c:axId val="81788928"/>
        <c:axId val="81790848"/>
      </c:barChart>
      <c:catAx>
        <c:axId val="81788928"/>
        <c:scaling>
          <c:orientation val="minMax"/>
        </c:scaling>
        <c:axPos val="b"/>
        <c:title>
          <c:tx>
            <c:rich>
              <a:bodyPr/>
              <a:lstStyle/>
              <a:p>
                <a:pPr>
                  <a:defRPr/>
                </a:pPr>
                <a:r>
                  <a:rPr lang="ar-DZ" sz="1200" dirty="0" smtClean="0">
                    <a:cs typeface="B Mitra" pitchFamily="2" charset="-78"/>
                  </a:rPr>
                  <a:t>منا</a:t>
                </a:r>
                <a:r>
                  <a:rPr lang="fa-IR" sz="1200" dirty="0" smtClean="0">
                    <a:cs typeface="B Mitra" pitchFamily="2" charset="-78"/>
                  </a:rPr>
                  <a:t>طق</a:t>
                </a:r>
                <a:r>
                  <a:rPr lang="fa-IR" sz="1200" baseline="0" dirty="0" smtClean="0">
                    <a:cs typeface="B Mitra" pitchFamily="2" charset="-78"/>
                  </a:rPr>
                  <a:t> مختلف تهران</a:t>
                </a:r>
                <a:endParaRPr lang="en-US" sz="1200" dirty="0">
                  <a:cs typeface="B Mitra" pitchFamily="2" charset="-78"/>
                </a:endParaRPr>
              </a:p>
            </c:rich>
          </c:tx>
          <c:layout>
            <c:manualLayout>
              <c:xMode val="edge"/>
              <c:yMode val="edge"/>
              <c:x val="0.42501106685600681"/>
              <c:y val="0.90923454524818403"/>
            </c:manualLayout>
          </c:layout>
        </c:title>
        <c:tickLblPos val="nextTo"/>
        <c:txPr>
          <a:bodyPr/>
          <a:lstStyle/>
          <a:p>
            <a:pPr>
              <a:defRPr sz="1600" b="1" baseline="0">
                <a:latin typeface="F_Mitra" pitchFamily="2" charset="2"/>
                <a:cs typeface="B Mitra" pitchFamily="2" charset="-78"/>
              </a:defRPr>
            </a:pPr>
            <a:endParaRPr lang="en-US"/>
          </a:p>
        </c:txPr>
        <c:crossAx val="81790848"/>
        <c:crosses val="autoZero"/>
        <c:auto val="1"/>
        <c:lblAlgn val="ctr"/>
        <c:lblOffset val="100"/>
      </c:catAx>
      <c:valAx>
        <c:axId val="81790848"/>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fa-IR" sz="1200" b="1" i="0" baseline="0" dirty="0">
                    <a:cs typeface="B Mitra" pitchFamily="2" charset="-78"/>
                  </a:rPr>
                  <a:t>غلظت ید ادرار (میکروگرم در لیتر)</a:t>
                </a:r>
                <a:endParaRPr lang="en-US" sz="1200" b="1" i="0" baseline="0" dirty="0">
                  <a:cs typeface="B Mitra" pitchFamily="2" charset="-78"/>
                </a:endParaRPr>
              </a:p>
            </c:rich>
          </c:tx>
          <c:layout/>
        </c:title>
        <c:numFmt formatCode="General" sourceLinked="1"/>
        <c:tickLblPos val="nextTo"/>
        <c:txPr>
          <a:bodyPr/>
          <a:lstStyle/>
          <a:p>
            <a:pPr>
              <a:defRPr sz="2000" b="1" baseline="0">
                <a:latin typeface="H_Badr" pitchFamily="18" charset="-78"/>
              </a:defRPr>
            </a:pPr>
            <a:endParaRPr lang="en-US"/>
          </a:p>
        </c:txPr>
        <c:crossAx val="81788928"/>
        <c:crosses val="autoZero"/>
        <c:crossBetween val="between"/>
      </c:valAx>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spPr>
            <a:solidFill>
              <a:srgbClr val="FF6600"/>
            </a:solidFill>
          </c:spPr>
          <c:dPt>
            <c:idx val="4"/>
            <c:spPr>
              <a:solidFill>
                <a:srgbClr val="00B050"/>
              </a:solidFill>
            </c:spPr>
          </c:dPt>
          <c:dLbls>
            <c:txPr>
              <a:bodyPr/>
              <a:lstStyle/>
              <a:p>
                <a:pPr>
                  <a:defRPr sz="1200" b="1">
                    <a:latin typeface="Times New Roman" pitchFamily="18" charset="0"/>
                    <a:cs typeface="Times New Roman" pitchFamily="18" charset="0"/>
                  </a:defRPr>
                </a:pPr>
                <a:endParaRPr lang="en-US"/>
              </a:p>
            </c:txPr>
            <c:dLblPos val="outEnd"/>
            <c:showVal val="1"/>
          </c:dLbls>
          <c:cat>
            <c:strRef>
              <c:f>Sheet1!$A$1:$A$5</c:f>
              <c:strCache>
                <c:ptCount val="5"/>
                <c:pt idx="0">
                  <c:v>20-34</c:v>
                </c:pt>
                <c:pt idx="1">
                  <c:v>35-49</c:v>
                </c:pt>
                <c:pt idx="2">
                  <c:v>50-64</c:v>
                </c:pt>
                <c:pt idx="3">
                  <c:v>≥65</c:v>
                </c:pt>
                <c:pt idx="4">
                  <c:v>Total</c:v>
                </c:pt>
              </c:strCache>
            </c:strRef>
          </c:cat>
          <c:val>
            <c:numRef>
              <c:f>Sheet1!$B$1:$B$5</c:f>
              <c:numCache>
                <c:formatCode>General</c:formatCode>
                <c:ptCount val="5"/>
                <c:pt idx="0">
                  <c:v>4.0999999999999996</c:v>
                </c:pt>
                <c:pt idx="1">
                  <c:v>10.7</c:v>
                </c:pt>
                <c:pt idx="2">
                  <c:v>18.7</c:v>
                </c:pt>
                <c:pt idx="3">
                  <c:v>17.600000000000001</c:v>
                </c:pt>
                <c:pt idx="4">
                  <c:v>9.2000000000000011</c:v>
                </c:pt>
              </c:numCache>
            </c:numRef>
          </c:val>
        </c:ser>
        <c:dLbls>
          <c:showVal val="1"/>
        </c:dLbls>
        <c:axId val="81819904"/>
        <c:axId val="81846656"/>
      </c:barChart>
      <c:catAx>
        <c:axId val="81819904"/>
        <c:scaling>
          <c:orientation val="minMax"/>
        </c:scaling>
        <c:axPos val="b"/>
        <c:title>
          <c:tx>
            <c:rich>
              <a:bodyPr/>
              <a:lstStyle/>
              <a:p>
                <a:pPr>
                  <a:defRPr sz="1200">
                    <a:latin typeface="Times New Roman" pitchFamily="18" charset="0"/>
                    <a:cs typeface="Times New Roman" pitchFamily="18" charset="0"/>
                  </a:defRPr>
                </a:pPr>
                <a:r>
                  <a:rPr lang="en-US" sz="1200">
                    <a:latin typeface="Times New Roman" pitchFamily="18" charset="0"/>
                    <a:cs typeface="Times New Roman" pitchFamily="18" charset="0"/>
                  </a:rPr>
                  <a:t>Age groups</a:t>
                </a:r>
                <a:r>
                  <a:rPr lang="en-US" sz="1200" baseline="0">
                    <a:latin typeface="Times New Roman" pitchFamily="18" charset="0"/>
                    <a:cs typeface="Times New Roman" pitchFamily="18" charset="0"/>
                  </a:rPr>
                  <a:t> (yrs)</a:t>
                </a:r>
                <a:endParaRPr lang="en-US" sz="1200">
                  <a:latin typeface="Times New Roman" pitchFamily="18" charset="0"/>
                  <a:cs typeface="Times New Roman" pitchFamily="18" charset="0"/>
                </a:endParaRPr>
              </a:p>
            </c:rich>
          </c:tx>
          <c:layout/>
        </c:title>
        <c:tickLblPos val="nextTo"/>
        <c:txPr>
          <a:bodyPr/>
          <a:lstStyle/>
          <a:p>
            <a:pPr>
              <a:defRPr sz="1200" b="1">
                <a:latin typeface="Times New Roman" pitchFamily="18" charset="0"/>
                <a:cs typeface="Times New Roman" pitchFamily="18" charset="0"/>
              </a:defRPr>
            </a:pPr>
            <a:endParaRPr lang="en-US"/>
          </a:p>
        </c:txPr>
        <c:crossAx val="81846656"/>
        <c:crosses val="autoZero"/>
        <c:auto val="1"/>
        <c:lblAlgn val="ctr"/>
        <c:lblOffset val="100"/>
      </c:catAx>
      <c:valAx>
        <c:axId val="81846656"/>
        <c:scaling>
          <c:orientation val="minMax"/>
        </c:scaling>
        <c:axPos val="l"/>
        <c:title>
          <c:tx>
            <c:rich>
              <a:bodyPr rot="-5400000" vert="horz"/>
              <a:lstStyle/>
              <a:p>
                <a:pPr>
                  <a:defRPr sz="1200" b="1">
                    <a:latin typeface="Times New Roman" pitchFamily="18" charset="0"/>
                    <a:cs typeface="Times New Roman" pitchFamily="18" charset="0"/>
                  </a:defRPr>
                </a:pPr>
                <a:r>
                  <a:rPr lang="en-US" sz="1200" b="1">
                    <a:latin typeface="Times New Roman" pitchFamily="18" charset="0"/>
                    <a:cs typeface="Times New Roman" pitchFamily="18" charset="0"/>
                  </a:rPr>
                  <a:t>Incident rate ( pre 1000 person year)</a:t>
                </a:r>
              </a:p>
            </c:rich>
          </c:tx>
          <c:layout/>
        </c:title>
        <c:numFmt formatCode="General" sourceLinked="1"/>
        <c:tickLblPos val="nextTo"/>
        <c:txPr>
          <a:bodyPr/>
          <a:lstStyle/>
          <a:p>
            <a:pPr>
              <a:defRPr sz="1200" b="1">
                <a:latin typeface="Times New Roman" pitchFamily="18" charset="0"/>
                <a:cs typeface="Times New Roman" pitchFamily="18" charset="0"/>
              </a:defRPr>
            </a:pPr>
            <a:endParaRPr lang="en-US"/>
          </a:p>
        </c:txPr>
        <c:crossAx val="81819904"/>
        <c:crosses val="autoZero"/>
        <c:crossBetween val="between"/>
      </c:valAx>
      <c:spPr>
        <a:noFill/>
        <a:ln>
          <a:noFill/>
        </a:ln>
      </c:spPr>
    </c:plotArea>
    <c:plotVisOnly val="1"/>
  </c:chart>
  <c:spPr>
    <a:noFill/>
    <a:ln>
      <a:noFill/>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7"/>
  <c:clrMapOvr bg1="lt1" tx1="dk1" bg2="lt2" tx2="dk2" accent1="accent1" accent2="accent2" accent3="accent3" accent4="accent4" accent5="accent5" accent6="accent6" hlink="hlink" folHlink="folHlink"/>
  <c:chart>
    <c:title>
      <c:tx>
        <c:rich>
          <a:bodyPr/>
          <a:lstStyle/>
          <a:p>
            <a:pPr>
              <a:lnSpc>
                <a:spcPct val="150000"/>
              </a:lnSpc>
              <a:defRPr>
                <a:latin typeface="Arial" pitchFamily="34" charset="0"/>
                <a:cs typeface="Arial" pitchFamily="34" charset="0"/>
              </a:defRPr>
            </a:pPr>
            <a:r>
              <a:rPr lang="en-US" sz="2300" b="1" i="0" u="none" strike="noStrike" kern="1200" baseline="0" dirty="0" smtClean="0">
                <a:solidFill>
                  <a:srgbClr val="C00000"/>
                </a:solidFill>
                <a:effectLst>
                  <a:outerShdw blurRad="38100" dist="38100" dir="2700000" algn="tl">
                    <a:srgbClr val="000000">
                      <a:alpha val="43137"/>
                    </a:srgbClr>
                  </a:outerShdw>
                </a:effectLst>
                <a:latin typeface="Arial" pitchFamily="34" charset="0"/>
                <a:ea typeface="+mn-ea"/>
                <a:cs typeface="Aharoni" pitchFamily="2" charset="-79"/>
              </a:rPr>
              <a:t>Frequency of obesity (BMI </a:t>
            </a:r>
            <a:r>
              <a:rPr lang="en-US" sz="2300" b="1" i="0" u="none" strike="noStrike" kern="1200" baseline="0" dirty="0">
                <a:solidFill>
                  <a:srgbClr val="C00000"/>
                </a:solidFill>
                <a:effectLst>
                  <a:outerShdw blurRad="38100" dist="38100" dir="2700000" algn="tl">
                    <a:srgbClr val="000000">
                      <a:alpha val="43137"/>
                    </a:srgbClr>
                  </a:outerShdw>
                </a:effectLst>
                <a:latin typeface="Arial" pitchFamily="34" charset="0"/>
                <a:ea typeface="+mn-ea"/>
                <a:cs typeface="Aharoni" pitchFamily="2" charset="-79"/>
              </a:rPr>
              <a:t>≥ </a:t>
            </a:r>
            <a:r>
              <a:rPr lang="en-US" sz="2300" b="1" i="0" u="none" strike="noStrike" kern="1200" baseline="0" dirty="0" smtClean="0">
                <a:solidFill>
                  <a:srgbClr val="C00000"/>
                </a:solidFill>
                <a:effectLst>
                  <a:outerShdw blurRad="38100" dist="38100" dir="2700000" algn="tl">
                    <a:srgbClr val="000000">
                      <a:alpha val="43137"/>
                    </a:srgbClr>
                  </a:outerShdw>
                </a:effectLst>
                <a:latin typeface="Arial" pitchFamily="34" charset="0"/>
                <a:ea typeface="+mn-ea"/>
                <a:cs typeface="Aharoni" pitchFamily="2" charset="-79"/>
              </a:rPr>
              <a:t>30) during 12 years of follow up in </a:t>
            </a:r>
            <a:r>
              <a:rPr lang="en-US" sz="2300" b="1" i="0" u="none" strike="noStrike" kern="1200" baseline="0" dirty="0" err="1" smtClean="0">
                <a:solidFill>
                  <a:srgbClr val="C00000"/>
                </a:solidFill>
                <a:effectLst>
                  <a:outerShdw blurRad="38100" dist="38100" dir="2700000" algn="tl">
                    <a:srgbClr val="000000">
                      <a:alpha val="43137"/>
                    </a:srgbClr>
                  </a:outerShdw>
                </a:effectLst>
                <a:latin typeface="Arial" pitchFamily="34" charset="0"/>
                <a:ea typeface="+mn-ea"/>
                <a:cs typeface="Aharoni" pitchFamily="2" charset="-79"/>
              </a:rPr>
              <a:t>Tehranian</a:t>
            </a:r>
            <a:r>
              <a:rPr lang="en-US" sz="2300" b="1" i="0" u="none" strike="noStrike" kern="1200" baseline="0" dirty="0" smtClean="0">
                <a:solidFill>
                  <a:srgbClr val="C00000"/>
                </a:solidFill>
                <a:effectLst>
                  <a:outerShdw blurRad="38100" dist="38100" dir="2700000" algn="tl">
                    <a:srgbClr val="000000">
                      <a:alpha val="43137"/>
                    </a:srgbClr>
                  </a:outerShdw>
                </a:effectLst>
                <a:latin typeface="Arial" pitchFamily="34" charset="0"/>
                <a:ea typeface="+mn-ea"/>
                <a:cs typeface="Aharoni" pitchFamily="2" charset="-79"/>
              </a:rPr>
              <a:t>  adults: TLGS  </a:t>
            </a:r>
            <a:endParaRPr lang="en-US" sz="2300" b="1" i="0" u="none" strike="noStrike" kern="1200" baseline="0" dirty="0">
              <a:solidFill>
                <a:srgbClr val="C00000"/>
              </a:solidFill>
              <a:effectLst>
                <a:outerShdw blurRad="38100" dist="38100" dir="2700000" algn="tl">
                  <a:srgbClr val="000000">
                    <a:alpha val="43137"/>
                  </a:srgbClr>
                </a:outerShdw>
              </a:effectLst>
              <a:latin typeface="Arial" pitchFamily="34" charset="0"/>
              <a:ea typeface="+mn-ea"/>
              <a:cs typeface="Aharoni" pitchFamily="2" charset="-79"/>
            </a:endParaRPr>
          </a:p>
        </c:rich>
      </c:tx>
      <c:layout/>
    </c:title>
    <c:plotArea>
      <c:layout/>
      <c:barChart>
        <c:barDir val="col"/>
        <c:grouping val="clustered"/>
        <c:ser>
          <c:idx val="0"/>
          <c:order val="0"/>
          <c:tx>
            <c:strRef>
              <c:f>'Sheet2 (4)'!$R$8</c:f>
              <c:strCache>
                <c:ptCount val="1"/>
                <c:pt idx="0">
                  <c:v>Phase 1</c:v>
                </c:pt>
              </c:strCache>
            </c:strRef>
          </c:tx>
          <c:dLbls>
            <c:dLbl>
              <c:idx val="0"/>
              <c:layout>
                <c:manualLayout>
                  <c:x val="-1.6666666666666701E-2"/>
                  <c:y val="0"/>
                </c:manualLayout>
              </c:layout>
              <c:showVal val="1"/>
            </c:dLbl>
            <c:dLbl>
              <c:idx val="1"/>
              <c:layout>
                <c:manualLayout>
                  <c:x val="-1.3888888888889105E-2"/>
                  <c:y val="0"/>
                </c:manualLayout>
              </c:layout>
              <c:showVal val="1"/>
            </c:dLbl>
            <c:dLbl>
              <c:idx val="2"/>
              <c:layout>
                <c:manualLayout>
                  <c:x val="-2.5000000000000001E-2"/>
                  <c:y val="0"/>
                </c:manualLayout>
              </c:layout>
              <c:showVal val="1"/>
            </c:dLbl>
            <c:showVal val="1"/>
          </c:dLbls>
          <c:cat>
            <c:strRef>
              <c:f>'Sheet2 (4)'!$S$7:$U$7</c:f>
              <c:strCache>
                <c:ptCount val="3"/>
                <c:pt idx="0">
                  <c:v>Male</c:v>
                </c:pt>
                <c:pt idx="1">
                  <c:v>Female</c:v>
                </c:pt>
                <c:pt idx="2">
                  <c:v>Total</c:v>
                </c:pt>
              </c:strCache>
            </c:strRef>
          </c:cat>
          <c:val>
            <c:numRef>
              <c:f>'Sheet2 (4)'!$S$8:$U$8</c:f>
              <c:numCache>
                <c:formatCode>General</c:formatCode>
                <c:ptCount val="3"/>
                <c:pt idx="0">
                  <c:v>9.8000000000000007</c:v>
                </c:pt>
                <c:pt idx="1">
                  <c:v>21.5</c:v>
                </c:pt>
                <c:pt idx="2">
                  <c:v>16.399999999999999</c:v>
                </c:pt>
              </c:numCache>
            </c:numRef>
          </c:val>
        </c:ser>
        <c:ser>
          <c:idx val="1"/>
          <c:order val="1"/>
          <c:tx>
            <c:strRef>
              <c:f>'Sheet2 (4)'!$R$9</c:f>
              <c:strCache>
                <c:ptCount val="1"/>
                <c:pt idx="0">
                  <c:v>Phase 2</c:v>
                </c:pt>
              </c:strCache>
            </c:strRef>
          </c:tx>
          <c:dLbls>
            <c:dLbl>
              <c:idx val="0"/>
              <c:layout>
                <c:manualLayout>
                  <c:x val="-1.944444444444442E-2"/>
                  <c:y val="-4.6296296296296875E-3"/>
                </c:manualLayout>
              </c:layout>
              <c:showVal val="1"/>
            </c:dLbl>
            <c:dLbl>
              <c:idx val="1"/>
              <c:layout>
                <c:manualLayout>
                  <c:x val="-2.500000000000005E-2"/>
                  <c:y val="0"/>
                </c:manualLayout>
              </c:layout>
              <c:showVal val="1"/>
            </c:dLbl>
            <c:dLbl>
              <c:idx val="2"/>
              <c:layout>
                <c:manualLayout>
                  <c:x val="-3.333333333333334E-2"/>
                  <c:y val="0"/>
                </c:manualLayout>
              </c:layout>
              <c:showVal val="1"/>
            </c:dLbl>
            <c:showVal val="1"/>
          </c:dLbls>
          <c:cat>
            <c:strRef>
              <c:f>'Sheet2 (4)'!$S$7:$U$7</c:f>
              <c:strCache>
                <c:ptCount val="3"/>
                <c:pt idx="0">
                  <c:v>Male</c:v>
                </c:pt>
                <c:pt idx="1">
                  <c:v>Female</c:v>
                </c:pt>
                <c:pt idx="2">
                  <c:v>Total</c:v>
                </c:pt>
              </c:strCache>
            </c:strRef>
          </c:cat>
          <c:val>
            <c:numRef>
              <c:f>'Sheet2 (4)'!$S$9:$U$9</c:f>
              <c:numCache>
                <c:formatCode>General</c:formatCode>
                <c:ptCount val="3"/>
                <c:pt idx="0">
                  <c:v>13.4</c:v>
                </c:pt>
                <c:pt idx="1">
                  <c:v>27.5</c:v>
                </c:pt>
                <c:pt idx="2">
                  <c:v>21.2</c:v>
                </c:pt>
              </c:numCache>
            </c:numRef>
          </c:val>
        </c:ser>
        <c:ser>
          <c:idx val="2"/>
          <c:order val="2"/>
          <c:tx>
            <c:strRef>
              <c:f>'Sheet2 (4)'!$R$10</c:f>
              <c:strCache>
                <c:ptCount val="1"/>
                <c:pt idx="0">
                  <c:v>Phase 3</c:v>
                </c:pt>
              </c:strCache>
            </c:strRef>
          </c:tx>
          <c:spPr>
            <a:solidFill>
              <a:srgbClr val="EB9421"/>
            </a:solidFill>
          </c:spPr>
          <c:dLbls>
            <c:dLbl>
              <c:idx val="0"/>
              <c:layout>
                <c:manualLayout>
                  <c:x val="-5.5555555555555558E-3"/>
                  <c:y val="0"/>
                </c:manualLayout>
              </c:layout>
              <c:showVal val="1"/>
            </c:dLbl>
            <c:dLbl>
              <c:idx val="2"/>
              <c:layout>
                <c:manualLayout>
                  <c:x val="-1.3888888888889063E-2"/>
                  <c:y val="-3.7037037037037056E-2"/>
                </c:manualLayout>
              </c:layout>
              <c:showVal val="1"/>
            </c:dLbl>
            <c:showVal val="1"/>
          </c:dLbls>
          <c:cat>
            <c:strRef>
              <c:f>'Sheet2 (4)'!$S$7:$U$7</c:f>
              <c:strCache>
                <c:ptCount val="3"/>
                <c:pt idx="0">
                  <c:v>Male</c:v>
                </c:pt>
                <c:pt idx="1">
                  <c:v>Female</c:v>
                </c:pt>
                <c:pt idx="2">
                  <c:v>Total</c:v>
                </c:pt>
              </c:strCache>
            </c:strRef>
          </c:cat>
          <c:val>
            <c:numRef>
              <c:f>'Sheet2 (4)'!$S$10:$U$10</c:f>
              <c:numCache>
                <c:formatCode>General</c:formatCode>
                <c:ptCount val="3"/>
                <c:pt idx="0">
                  <c:v>15</c:v>
                </c:pt>
                <c:pt idx="1">
                  <c:v>27</c:v>
                </c:pt>
                <c:pt idx="2">
                  <c:v>21.6</c:v>
                </c:pt>
              </c:numCache>
            </c:numRef>
          </c:val>
        </c:ser>
        <c:ser>
          <c:idx val="3"/>
          <c:order val="3"/>
          <c:tx>
            <c:strRef>
              <c:f>'Sheet2 (4)'!$R$11</c:f>
              <c:strCache>
                <c:ptCount val="1"/>
                <c:pt idx="0">
                  <c:v>phase 4</c:v>
                </c:pt>
              </c:strCache>
            </c:strRef>
          </c:tx>
          <c:spPr>
            <a:solidFill>
              <a:srgbClr val="F79646">
                <a:lumMod val="60000"/>
                <a:lumOff val="40000"/>
              </a:srgbClr>
            </a:solidFill>
          </c:spPr>
          <c:dLbls>
            <c:dLbl>
              <c:idx val="2"/>
              <c:layout>
                <c:manualLayout>
                  <c:x val="0"/>
                  <c:y val="-1.3888888888889063E-2"/>
                </c:manualLayout>
              </c:layout>
              <c:showVal val="1"/>
            </c:dLbl>
            <c:showVal val="1"/>
          </c:dLbls>
          <c:cat>
            <c:strRef>
              <c:f>'Sheet2 (4)'!$S$7:$U$7</c:f>
              <c:strCache>
                <c:ptCount val="3"/>
                <c:pt idx="0">
                  <c:v>Male</c:v>
                </c:pt>
                <c:pt idx="1">
                  <c:v>Female</c:v>
                </c:pt>
                <c:pt idx="2">
                  <c:v>Total</c:v>
                </c:pt>
              </c:strCache>
            </c:strRef>
          </c:cat>
          <c:val>
            <c:numRef>
              <c:f>'Sheet2 (4)'!$S$11:$U$11</c:f>
              <c:numCache>
                <c:formatCode>General</c:formatCode>
                <c:ptCount val="3"/>
                <c:pt idx="0">
                  <c:v>16.899999999999999</c:v>
                </c:pt>
                <c:pt idx="1">
                  <c:v>32</c:v>
                </c:pt>
                <c:pt idx="2">
                  <c:v>25.6</c:v>
                </c:pt>
              </c:numCache>
            </c:numRef>
          </c:val>
        </c:ser>
        <c:axId val="80061952"/>
        <c:axId val="80063488"/>
      </c:barChart>
      <c:catAx>
        <c:axId val="80061952"/>
        <c:scaling>
          <c:orientation val="minMax"/>
        </c:scaling>
        <c:axPos val="b"/>
        <c:majorTickMark val="none"/>
        <c:tickLblPos val="nextTo"/>
        <c:crossAx val="80063488"/>
        <c:crosses val="autoZero"/>
        <c:auto val="1"/>
        <c:lblAlgn val="ctr"/>
        <c:lblOffset val="100"/>
      </c:catAx>
      <c:valAx>
        <c:axId val="80063488"/>
        <c:scaling>
          <c:orientation val="minMax"/>
        </c:scaling>
        <c:axPos val="l"/>
        <c:title>
          <c:tx>
            <c:rich>
              <a:bodyPr/>
              <a:lstStyle/>
              <a:p>
                <a:pPr>
                  <a:defRPr/>
                </a:pPr>
                <a:r>
                  <a:rPr lang="en-US"/>
                  <a:t>(%)</a:t>
                </a:r>
              </a:p>
            </c:rich>
          </c:tx>
          <c:layout/>
        </c:title>
        <c:numFmt formatCode="General" sourceLinked="1"/>
        <c:tickLblPos val="nextTo"/>
        <c:crossAx val="80061952"/>
        <c:crosses val="autoZero"/>
        <c:crossBetween val="between"/>
      </c:valAx>
      <c:spPr>
        <a:noFill/>
        <a:ln w="25400">
          <a:noFill/>
        </a:ln>
      </c:spPr>
    </c:plotArea>
    <c:legend>
      <c:legendPos val="r"/>
      <c:layout/>
    </c:legend>
    <c:plotVisOnly val="1"/>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31"/>
  <c:clrMapOvr bg1="lt1" tx1="dk1" bg2="lt2" tx2="dk2" accent1="accent1" accent2="accent2" accent3="accent3" accent4="accent4" accent5="accent5" accent6="accent6" hlink="hlink" folHlink="folHlink"/>
  <c:chart>
    <c:title>
      <c:tx>
        <c:rich>
          <a:bodyPr/>
          <a:lstStyle/>
          <a:p>
            <a:pPr>
              <a:defRPr lang="en-US" sz="2300" b="1" i="0" u="none" strike="noStrike" kern="1200" baseline="0" dirty="0">
                <a:solidFill>
                  <a:srgbClr val="C00000"/>
                </a:solidFill>
                <a:effectLst>
                  <a:outerShdw blurRad="38100" dist="38100" dir="2700000" algn="tl">
                    <a:srgbClr val="000000">
                      <a:alpha val="43137"/>
                    </a:srgbClr>
                  </a:outerShdw>
                </a:effectLst>
                <a:latin typeface="Arial" pitchFamily="34" charset="0"/>
                <a:ea typeface="+mn-ea"/>
                <a:cs typeface="Aharoni" pitchFamily="2" charset="-79"/>
              </a:defRPr>
            </a:pPr>
            <a:r>
              <a:rPr lang="en-US" sz="2300" b="1" i="0" u="none" strike="noStrike" kern="1200" baseline="0" dirty="0">
                <a:solidFill>
                  <a:srgbClr val="C00000"/>
                </a:solidFill>
                <a:effectLst>
                  <a:outerShdw blurRad="38100" dist="38100" dir="2700000" algn="tl">
                    <a:srgbClr val="000000">
                      <a:alpha val="43137"/>
                    </a:srgbClr>
                  </a:outerShdw>
                </a:effectLst>
                <a:latin typeface="Arial" pitchFamily="34" charset="0"/>
                <a:ea typeface="+mn-ea"/>
                <a:cs typeface="Aharoni" pitchFamily="2" charset="-79"/>
              </a:rPr>
              <a:t> </a:t>
            </a:r>
            <a:r>
              <a:rPr lang="en-US" sz="2300" b="1" i="0" u="none" strike="noStrike" kern="1200" baseline="0" dirty="0" smtClean="0">
                <a:solidFill>
                  <a:srgbClr val="C00000"/>
                </a:solidFill>
                <a:effectLst>
                  <a:outerShdw blurRad="38100" dist="38100" dir="2700000" algn="tl">
                    <a:srgbClr val="000000">
                      <a:alpha val="43137"/>
                    </a:srgbClr>
                  </a:outerShdw>
                </a:effectLst>
                <a:latin typeface="Arial" pitchFamily="34" charset="0"/>
                <a:ea typeface="+mn-ea"/>
                <a:cs typeface="Aharoni" pitchFamily="2" charset="-79"/>
              </a:rPr>
              <a:t>Frequency of central obesity Waist </a:t>
            </a:r>
            <a:r>
              <a:rPr lang="en-US" sz="2300" b="1" i="0" u="none" strike="noStrike" kern="1200" baseline="0" dirty="0">
                <a:solidFill>
                  <a:srgbClr val="C00000"/>
                </a:solidFill>
                <a:effectLst>
                  <a:outerShdw blurRad="38100" dist="38100" dir="2700000" algn="tl">
                    <a:srgbClr val="000000">
                      <a:alpha val="43137"/>
                    </a:srgbClr>
                  </a:outerShdw>
                </a:effectLst>
                <a:latin typeface="Arial" pitchFamily="34" charset="0"/>
                <a:ea typeface="+mn-ea"/>
                <a:cs typeface="Aharoni" pitchFamily="2" charset="-79"/>
              </a:rPr>
              <a:t>≥ </a:t>
            </a:r>
            <a:r>
              <a:rPr lang="en-US" sz="2300" b="1" i="0" u="none" strike="noStrike" kern="1200" baseline="0" dirty="0" smtClean="0">
                <a:solidFill>
                  <a:srgbClr val="C00000"/>
                </a:solidFill>
                <a:effectLst>
                  <a:outerShdw blurRad="38100" dist="38100" dir="2700000" algn="tl">
                    <a:srgbClr val="000000">
                      <a:alpha val="43137"/>
                    </a:srgbClr>
                  </a:outerShdw>
                </a:effectLst>
                <a:latin typeface="Arial" pitchFamily="34" charset="0"/>
                <a:ea typeface="+mn-ea"/>
                <a:cs typeface="Aharoni" pitchFamily="2" charset="-79"/>
              </a:rPr>
              <a:t>90 during 12 years of follow up in </a:t>
            </a:r>
            <a:r>
              <a:rPr lang="en-US" sz="2300" b="1" i="0" u="none" strike="noStrike" kern="1200" baseline="0" dirty="0" err="1" smtClean="0">
                <a:solidFill>
                  <a:srgbClr val="C00000"/>
                </a:solidFill>
                <a:effectLst>
                  <a:outerShdw blurRad="38100" dist="38100" dir="2700000" algn="tl">
                    <a:srgbClr val="000000">
                      <a:alpha val="43137"/>
                    </a:srgbClr>
                  </a:outerShdw>
                </a:effectLst>
                <a:latin typeface="Arial" pitchFamily="34" charset="0"/>
                <a:ea typeface="+mn-ea"/>
                <a:cs typeface="Aharoni" pitchFamily="2" charset="-79"/>
              </a:rPr>
              <a:t>Tehranian</a:t>
            </a:r>
            <a:r>
              <a:rPr lang="en-US" sz="2300" b="1" i="0" u="none" strike="noStrike" kern="1200" baseline="0" dirty="0" smtClean="0">
                <a:solidFill>
                  <a:srgbClr val="C00000"/>
                </a:solidFill>
                <a:effectLst>
                  <a:outerShdw blurRad="38100" dist="38100" dir="2700000" algn="tl">
                    <a:srgbClr val="000000">
                      <a:alpha val="43137"/>
                    </a:srgbClr>
                  </a:outerShdw>
                </a:effectLst>
                <a:latin typeface="Arial" pitchFamily="34" charset="0"/>
                <a:ea typeface="+mn-ea"/>
                <a:cs typeface="Aharoni" pitchFamily="2" charset="-79"/>
              </a:rPr>
              <a:t>  adults: TLGS  </a:t>
            </a:r>
            <a:endParaRPr lang="en-US" sz="2300" b="1" i="0" u="none" strike="noStrike" kern="1200" baseline="0" dirty="0">
              <a:solidFill>
                <a:srgbClr val="C00000"/>
              </a:solidFill>
              <a:effectLst>
                <a:outerShdw blurRad="38100" dist="38100" dir="2700000" algn="tl">
                  <a:srgbClr val="000000">
                    <a:alpha val="43137"/>
                  </a:srgbClr>
                </a:outerShdw>
              </a:effectLst>
              <a:latin typeface="Arial" pitchFamily="34" charset="0"/>
              <a:ea typeface="+mn-ea"/>
              <a:cs typeface="Aharoni" pitchFamily="2" charset="-79"/>
            </a:endParaRPr>
          </a:p>
        </c:rich>
      </c:tx>
      <c:layout/>
    </c:title>
    <c:plotArea>
      <c:layout/>
      <c:barChart>
        <c:barDir val="col"/>
        <c:grouping val="clustered"/>
        <c:ser>
          <c:idx val="0"/>
          <c:order val="0"/>
          <c:tx>
            <c:strRef>
              <c:f>'Sheet2 (4)'!$U$30</c:f>
              <c:strCache>
                <c:ptCount val="1"/>
                <c:pt idx="0">
                  <c:v>Phase 1</c:v>
                </c:pt>
              </c:strCache>
            </c:strRef>
          </c:tx>
          <c:dLbls>
            <c:dLbl>
              <c:idx val="1"/>
              <c:layout>
                <c:manualLayout>
                  <c:x val="-1.6666666666666725E-2"/>
                  <c:y val="0"/>
                </c:manualLayout>
              </c:layout>
              <c:showVal val="1"/>
            </c:dLbl>
            <c:showVal val="1"/>
          </c:dLbls>
          <c:cat>
            <c:strRef>
              <c:f>'Sheet2 (4)'!$V$29:$X$29</c:f>
              <c:strCache>
                <c:ptCount val="3"/>
                <c:pt idx="0">
                  <c:v>Male</c:v>
                </c:pt>
                <c:pt idx="1">
                  <c:v>Female</c:v>
                </c:pt>
                <c:pt idx="2">
                  <c:v>Total</c:v>
                </c:pt>
              </c:strCache>
            </c:strRef>
          </c:cat>
          <c:val>
            <c:numRef>
              <c:f>'Sheet2 (4)'!$V$30:$X$30</c:f>
              <c:numCache>
                <c:formatCode>General</c:formatCode>
                <c:ptCount val="3"/>
                <c:pt idx="0">
                  <c:v>33</c:v>
                </c:pt>
                <c:pt idx="1">
                  <c:v>32.300000000000004</c:v>
                </c:pt>
                <c:pt idx="2">
                  <c:v>32.6</c:v>
                </c:pt>
              </c:numCache>
            </c:numRef>
          </c:val>
        </c:ser>
        <c:ser>
          <c:idx val="1"/>
          <c:order val="1"/>
          <c:tx>
            <c:strRef>
              <c:f>'Sheet2 (4)'!$U$31</c:f>
              <c:strCache>
                <c:ptCount val="1"/>
                <c:pt idx="0">
                  <c:v>Phase 2</c:v>
                </c:pt>
              </c:strCache>
            </c:strRef>
          </c:tx>
          <c:dLbls>
            <c:dLbl>
              <c:idx val="0"/>
              <c:layout>
                <c:manualLayout>
                  <c:x val="-3.0555555555555551E-2"/>
                  <c:y val="4.6296296296296875E-3"/>
                </c:manualLayout>
              </c:layout>
              <c:showVal val="1"/>
            </c:dLbl>
            <c:dLbl>
              <c:idx val="1"/>
              <c:layout>
                <c:manualLayout>
                  <c:x val="-1.6666666666666725E-2"/>
                  <c:y val="0"/>
                </c:manualLayout>
              </c:layout>
              <c:showVal val="1"/>
            </c:dLbl>
            <c:dLbl>
              <c:idx val="2"/>
              <c:layout>
                <c:manualLayout>
                  <c:x val="-3.888888888888889E-2"/>
                  <c:y val="4.6296296296296875E-3"/>
                </c:manualLayout>
              </c:layout>
              <c:showVal val="1"/>
            </c:dLbl>
            <c:showVal val="1"/>
          </c:dLbls>
          <c:cat>
            <c:strRef>
              <c:f>'Sheet2 (4)'!$V$29:$X$29</c:f>
              <c:strCache>
                <c:ptCount val="3"/>
                <c:pt idx="0">
                  <c:v>Male</c:v>
                </c:pt>
                <c:pt idx="1">
                  <c:v>Female</c:v>
                </c:pt>
                <c:pt idx="2">
                  <c:v>Total</c:v>
                </c:pt>
              </c:strCache>
            </c:strRef>
          </c:cat>
          <c:val>
            <c:numRef>
              <c:f>'Sheet2 (4)'!$V$31:$X$31</c:f>
              <c:numCache>
                <c:formatCode>General</c:formatCode>
                <c:ptCount val="3"/>
                <c:pt idx="0">
                  <c:v>52.1</c:v>
                </c:pt>
                <c:pt idx="1">
                  <c:v>41.9</c:v>
                </c:pt>
                <c:pt idx="2">
                  <c:v>46.4</c:v>
                </c:pt>
              </c:numCache>
            </c:numRef>
          </c:val>
        </c:ser>
        <c:ser>
          <c:idx val="2"/>
          <c:order val="2"/>
          <c:tx>
            <c:strRef>
              <c:f>'Sheet2 (4)'!$U$32</c:f>
              <c:strCache>
                <c:ptCount val="1"/>
                <c:pt idx="0">
                  <c:v>Phase 3</c:v>
                </c:pt>
              </c:strCache>
            </c:strRef>
          </c:tx>
          <c:dLbls>
            <c:dLbl>
              <c:idx val="0"/>
              <c:layout>
                <c:manualLayout>
                  <c:x val="-8.3333333333333367E-3"/>
                  <c:y val="-4.6296296296296875E-3"/>
                </c:manualLayout>
              </c:layout>
              <c:showVal val="1"/>
            </c:dLbl>
            <c:dLbl>
              <c:idx val="2"/>
              <c:layout>
                <c:manualLayout>
                  <c:x val="-8.3333333333333367E-3"/>
                  <c:y val="4.2437781360068558E-17"/>
                </c:manualLayout>
              </c:layout>
              <c:showVal val="1"/>
            </c:dLbl>
            <c:showVal val="1"/>
          </c:dLbls>
          <c:cat>
            <c:strRef>
              <c:f>'Sheet2 (4)'!$V$29:$X$29</c:f>
              <c:strCache>
                <c:ptCount val="3"/>
                <c:pt idx="0">
                  <c:v>Male</c:v>
                </c:pt>
                <c:pt idx="1">
                  <c:v>Female</c:v>
                </c:pt>
                <c:pt idx="2">
                  <c:v>Total</c:v>
                </c:pt>
              </c:strCache>
            </c:strRef>
          </c:cat>
          <c:val>
            <c:numRef>
              <c:f>'Sheet2 (4)'!$V$32:$X$32</c:f>
              <c:numCache>
                <c:formatCode>General</c:formatCode>
                <c:ptCount val="3"/>
                <c:pt idx="0">
                  <c:v>57.3</c:v>
                </c:pt>
                <c:pt idx="1">
                  <c:v>38.9</c:v>
                </c:pt>
                <c:pt idx="2">
                  <c:v>47.1</c:v>
                </c:pt>
              </c:numCache>
            </c:numRef>
          </c:val>
        </c:ser>
        <c:ser>
          <c:idx val="3"/>
          <c:order val="3"/>
          <c:tx>
            <c:strRef>
              <c:f>'Sheet2 (4)'!$U$33</c:f>
              <c:strCache>
                <c:ptCount val="1"/>
                <c:pt idx="0">
                  <c:v>phase 4</c:v>
                </c:pt>
              </c:strCache>
            </c:strRef>
          </c:tx>
          <c:dLbls>
            <c:showVal val="1"/>
          </c:dLbls>
          <c:cat>
            <c:strRef>
              <c:f>'Sheet2 (4)'!$V$29:$X$29</c:f>
              <c:strCache>
                <c:ptCount val="3"/>
                <c:pt idx="0">
                  <c:v>Male</c:v>
                </c:pt>
                <c:pt idx="1">
                  <c:v>Female</c:v>
                </c:pt>
                <c:pt idx="2">
                  <c:v>Total</c:v>
                </c:pt>
              </c:strCache>
            </c:strRef>
          </c:cat>
          <c:val>
            <c:numRef>
              <c:f>'Sheet2 (4)'!$V$33:$X$33</c:f>
              <c:numCache>
                <c:formatCode>General</c:formatCode>
                <c:ptCount val="3"/>
                <c:pt idx="0">
                  <c:v>63.2</c:v>
                </c:pt>
                <c:pt idx="1">
                  <c:v>51.8</c:v>
                </c:pt>
                <c:pt idx="2">
                  <c:v>56.7</c:v>
                </c:pt>
              </c:numCache>
            </c:numRef>
          </c:val>
        </c:ser>
        <c:axId val="85972864"/>
        <c:axId val="85974400"/>
      </c:barChart>
      <c:catAx>
        <c:axId val="85972864"/>
        <c:scaling>
          <c:orientation val="minMax"/>
        </c:scaling>
        <c:axPos val="b"/>
        <c:majorTickMark val="none"/>
        <c:tickLblPos val="nextTo"/>
        <c:crossAx val="85974400"/>
        <c:crosses val="autoZero"/>
        <c:auto val="1"/>
        <c:lblAlgn val="ctr"/>
        <c:lblOffset val="100"/>
      </c:catAx>
      <c:valAx>
        <c:axId val="85974400"/>
        <c:scaling>
          <c:orientation val="minMax"/>
        </c:scaling>
        <c:axPos val="l"/>
        <c:title>
          <c:tx>
            <c:rich>
              <a:bodyPr/>
              <a:lstStyle/>
              <a:p>
                <a:pPr>
                  <a:defRPr/>
                </a:pPr>
                <a:r>
                  <a:rPr lang="en-US"/>
                  <a:t>(%)</a:t>
                </a:r>
              </a:p>
            </c:rich>
          </c:tx>
          <c:layout/>
        </c:title>
        <c:numFmt formatCode="General" sourceLinked="1"/>
        <c:tickLblPos val="nextTo"/>
        <c:crossAx val="85972864"/>
        <c:crosses val="autoZero"/>
        <c:crossBetween val="between"/>
      </c:valAx>
    </c:plotArea>
    <c:legend>
      <c:legendPos val="r"/>
      <c:layout/>
    </c:legend>
    <c:plotVisOnly val="1"/>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38"/>
  <c:chart>
    <c:plotArea>
      <c:layout/>
      <c:barChart>
        <c:barDir val="col"/>
        <c:grouping val="clustered"/>
        <c:ser>
          <c:idx val="0"/>
          <c:order val="0"/>
          <c:tx>
            <c:strRef>
              <c:f>girl.FIG!$D$7</c:f>
              <c:strCache>
                <c:ptCount val="1"/>
                <c:pt idx="0">
                  <c:v>0verWeight</c:v>
                </c:pt>
              </c:strCache>
            </c:strRef>
          </c:tx>
          <c:errBars>
            <c:errBarType val="both"/>
            <c:errValType val="cust"/>
            <c:plus>
              <c:numRef>
                <c:f>girl.FIG!$J$8:$J$11</c:f>
                <c:numCache>
                  <c:formatCode>General</c:formatCode>
                  <c:ptCount val="4"/>
                  <c:pt idx="0">
                    <c:v>2.3999999999999977</c:v>
                  </c:pt>
                  <c:pt idx="1">
                    <c:v>4.6000000000000005</c:v>
                  </c:pt>
                  <c:pt idx="2">
                    <c:v>4.3999999999999986</c:v>
                  </c:pt>
                  <c:pt idx="3">
                    <c:v>5.1000000000000005</c:v>
                  </c:pt>
                </c:numCache>
              </c:numRef>
            </c:plus>
            <c:minus>
              <c:numRef>
                <c:f>girl.FIG!$J$8:$J$11</c:f>
                <c:numCache>
                  <c:formatCode>General</c:formatCode>
                  <c:ptCount val="4"/>
                  <c:pt idx="0">
                    <c:v>2.3999999999999977</c:v>
                  </c:pt>
                  <c:pt idx="1">
                    <c:v>4.6000000000000005</c:v>
                  </c:pt>
                  <c:pt idx="2">
                    <c:v>4.3999999999999986</c:v>
                  </c:pt>
                  <c:pt idx="3">
                    <c:v>5.1000000000000005</c:v>
                  </c:pt>
                </c:numCache>
              </c:numRef>
            </c:minus>
          </c:errBars>
          <c:cat>
            <c:numRef>
              <c:f>girl.FIG!$C$8:$C$11</c:f>
              <c:numCache>
                <c:formatCode>General</c:formatCode>
                <c:ptCount val="4"/>
                <c:pt idx="0">
                  <c:v>5</c:v>
                </c:pt>
                <c:pt idx="1">
                  <c:v>9</c:v>
                </c:pt>
                <c:pt idx="2">
                  <c:v>12</c:v>
                </c:pt>
                <c:pt idx="3">
                  <c:v>15</c:v>
                </c:pt>
              </c:numCache>
            </c:numRef>
          </c:cat>
          <c:val>
            <c:numRef>
              <c:f>girl.FIG!$D$8:$D$11</c:f>
              <c:numCache>
                <c:formatCode>General</c:formatCode>
                <c:ptCount val="4"/>
                <c:pt idx="0">
                  <c:v>6.7</c:v>
                </c:pt>
                <c:pt idx="1">
                  <c:v>14.5</c:v>
                </c:pt>
                <c:pt idx="2">
                  <c:v>16.3</c:v>
                </c:pt>
                <c:pt idx="3">
                  <c:v>23.4</c:v>
                </c:pt>
              </c:numCache>
            </c:numRef>
          </c:val>
        </c:ser>
        <c:ser>
          <c:idx val="1"/>
          <c:order val="1"/>
          <c:tx>
            <c:strRef>
              <c:f>girl.FIG!$E$7</c:f>
              <c:strCache>
                <c:ptCount val="1"/>
                <c:pt idx="0">
                  <c:v>Obese</c:v>
                </c:pt>
              </c:strCache>
            </c:strRef>
          </c:tx>
          <c:errBars>
            <c:errBarType val="both"/>
            <c:errValType val="cust"/>
            <c:plus>
              <c:numRef>
                <c:f>girl.FIG!$K$8:$K$11</c:f>
                <c:numCache>
                  <c:formatCode>General</c:formatCode>
                  <c:ptCount val="4"/>
                  <c:pt idx="0">
                    <c:v>2</c:v>
                  </c:pt>
                  <c:pt idx="1">
                    <c:v>3.8000000000000007</c:v>
                  </c:pt>
                  <c:pt idx="2">
                    <c:v>4.0999999999999979</c:v>
                  </c:pt>
                  <c:pt idx="3">
                    <c:v>3.8000000000000007</c:v>
                  </c:pt>
                </c:numCache>
              </c:numRef>
            </c:plus>
            <c:minus>
              <c:numRef>
                <c:f>girl.FIG!$K$8:$K$11</c:f>
                <c:numCache>
                  <c:formatCode>General</c:formatCode>
                  <c:ptCount val="4"/>
                  <c:pt idx="0">
                    <c:v>2</c:v>
                  </c:pt>
                  <c:pt idx="1">
                    <c:v>3.8000000000000007</c:v>
                  </c:pt>
                  <c:pt idx="2">
                    <c:v>4.0999999999999979</c:v>
                  </c:pt>
                  <c:pt idx="3">
                    <c:v>3.8000000000000007</c:v>
                  </c:pt>
                </c:numCache>
              </c:numRef>
            </c:minus>
          </c:errBars>
          <c:cat>
            <c:numRef>
              <c:f>girl.FIG!$C$8:$C$11</c:f>
              <c:numCache>
                <c:formatCode>General</c:formatCode>
                <c:ptCount val="4"/>
                <c:pt idx="0">
                  <c:v>5</c:v>
                </c:pt>
                <c:pt idx="1">
                  <c:v>9</c:v>
                </c:pt>
                <c:pt idx="2">
                  <c:v>12</c:v>
                </c:pt>
                <c:pt idx="3">
                  <c:v>15</c:v>
                </c:pt>
              </c:numCache>
            </c:numRef>
          </c:cat>
          <c:val>
            <c:numRef>
              <c:f>girl.FIG!$E$8:$E$11</c:f>
              <c:numCache>
                <c:formatCode>General</c:formatCode>
                <c:ptCount val="4"/>
                <c:pt idx="0">
                  <c:v>4.9000000000000004</c:v>
                </c:pt>
                <c:pt idx="1">
                  <c:v>9</c:v>
                </c:pt>
                <c:pt idx="2">
                  <c:v>13.8</c:v>
                </c:pt>
                <c:pt idx="3">
                  <c:v>11.5</c:v>
                </c:pt>
              </c:numCache>
            </c:numRef>
          </c:val>
        </c:ser>
        <c:gapWidth val="500"/>
        <c:axId val="87550976"/>
        <c:axId val="92329472"/>
      </c:barChart>
      <c:catAx>
        <c:axId val="87550976"/>
        <c:scaling>
          <c:orientation val="minMax"/>
        </c:scaling>
        <c:axPos val="b"/>
        <c:title>
          <c:tx>
            <c:rich>
              <a:bodyPr/>
              <a:lstStyle/>
              <a:p>
                <a:pPr>
                  <a:defRPr/>
                </a:pPr>
                <a:r>
                  <a:rPr lang="en-US"/>
                  <a:t>Age(yr)</a:t>
                </a:r>
              </a:p>
            </c:rich>
          </c:tx>
          <c:layout/>
        </c:title>
        <c:numFmt formatCode="General" sourceLinked="1"/>
        <c:majorTickMark val="none"/>
        <c:tickLblPos val="nextTo"/>
        <c:crossAx val="92329472"/>
        <c:crosses val="autoZero"/>
        <c:auto val="1"/>
        <c:lblAlgn val="ctr"/>
        <c:lblOffset val="100"/>
      </c:catAx>
      <c:valAx>
        <c:axId val="92329472"/>
        <c:scaling>
          <c:orientation val="minMax"/>
          <c:max val="30"/>
        </c:scaling>
        <c:axPos val="l"/>
        <c:title>
          <c:tx>
            <c:rich>
              <a:bodyPr/>
              <a:lstStyle/>
              <a:p>
                <a:pPr>
                  <a:defRPr/>
                </a:pPr>
                <a:r>
                  <a:rPr lang="en-US"/>
                  <a:t>prevalence(%)</a:t>
                </a:r>
              </a:p>
            </c:rich>
          </c:tx>
          <c:layout/>
        </c:title>
        <c:numFmt formatCode="General" sourceLinked="1"/>
        <c:tickLblPos val="nextTo"/>
        <c:crossAx val="87550976"/>
        <c:crosses val="autoZero"/>
        <c:crossBetween val="between"/>
      </c:valAx>
    </c:plotArea>
    <c:legend>
      <c:legendPos val="r"/>
      <c:layout/>
    </c:legend>
    <c:plotVisOnly val="1"/>
  </c:chart>
  <c:spPr>
    <a:ln>
      <a:noFill/>
    </a:ln>
  </c:sp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37"/>
  <c:chart>
    <c:plotArea>
      <c:layout/>
      <c:barChart>
        <c:barDir val="col"/>
        <c:grouping val="clustered"/>
        <c:ser>
          <c:idx val="0"/>
          <c:order val="0"/>
          <c:tx>
            <c:strRef>
              <c:f>boy.FIG!$E$6</c:f>
              <c:strCache>
                <c:ptCount val="1"/>
                <c:pt idx="0">
                  <c:v>0verweight</c:v>
                </c:pt>
              </c:strCache>
            </c:strRef>
          </c:tx>
          <c:errBars>
            <c:errBarType val="both"/>
            <c:errValType val="cust"/>
            <c:plus>
              <c:numRef>
                <c:f>boy.FIG!$K$7:$K$10</c:f>
                <c:numCache>
                  <c:formatCode>General</c:formatCode>
                  <c:ptCount val="4"/>
                  <c:pt idx="0">
                    <c:v>2.4000000000000004</c:v>
                  </c:pt>
                  <c:pt idx="1">
                    <c:v>4.4000000000000021</c:v>
                  </c:pt>
                  <c:pt idx="2">
                    <c:v>4.5999999999999979</c:v>
                  </c:pt>
                  <c:pt idx="3">
                    <c:v>4.6000000000000005</c:v>
                  </c:pt>
                </c:numCache>
              </c:numRef>
            </c:plus>
            <c:minus>
              <c:numRef>
                <c:f>boy.FIG!$K$7:$K$10</c:f>
                <c:numCache>
                  <c:formatCode>General</c:formatCode>
                  <c:ptCount val="4"/>
                  <c:pt idx="0">
                    <c:v>2.4000000000000004</c:v>
                  </c:pt>
                  <c:pt idx="1">
                    <c:v>4.4000000000000021</c:v>
                  </c:pt>
                  <c:pt idx="2">
                    <c:v>4.5999999999999979</c:v>
                  </c:pt>
                  <c:pt idx="3">
                    <c:v>4.6000000000000005</c:v>
                  </c:pt>
                </c:numCache>
              </c:numRef>
            </c:minus>
          </c:errBars>
          <c:cat>
            <c:numRef>
              <c:f>boy.FIG!$D$7:$D$10</c:f>
              <c:numCache>
                <c:formatCode>General</c:formatCode>
                <c:ptCount val="4"/>
                <c:pt idx="0">
                  <c:v>5</c:v>
                </c:pt>
                <c:pt idx="1">
                  <c:v>9</c:v>
                </c:pt>
                <c:pt idx="2">
                  <c:v>12</c:v>
                </c:pt>
                <c:pt idx="3">
                  <c:v>15</c:v>
                </c:pt>
              </c:numCache>
            </c:numRef>
          </c:cat>
          <c:val>
            <c:numRef>
              <c:f>boy.FIG!$E$7:$E$10</c:f>
              <c:numCache>
                <c:formatCode>General</c:formatCode>
                <c:ptCount val="4"/>
                <c:pt idx="0">
                  <c:v>7.1</c:v>
                </c:pt>
                <c:pt idx="1">
                  <c:v>12.2</c:v>
                </c:pt>
                <c:pt idx="2">
                  <c:v>17.600000000000001</c:v>
                </c:pt>
                <c:pt idx="3">
                  <c:v>16.899999999999999</c:v>
                </c:pt>
              </c:numCache>
            </c:numRef>
          </c:val>
        </c:ser>
        <c:ser>
          <c:idx val="1"/>
          <c:order val="1"/>
          <c:tx>
            <c:strRef>
              <c:f>boy.FIG!$F$6</c:f>
              <c:strCache>
                <c:ptCount val="1"/>
                <c:pt idx="0">
                  <c:v>Obese</c:v>
                </c:pt>
              </c:strCache>
            </c:strRef>
          </c:tx>
          <c:errBars>
            <c:errBarType val="both"/>
            <c:errValType val="cust"/>
            <c:plus>
              <c:numRef>
                <c:f>boy.FIG!$M$7:$M$10</c:f>
                <c:numCache>
                  <c:formatCode>General</c:formatCode>
                  <c:ptCount val="4"/>
                  <c:pt idx="0">
                    <c:v>2.0999999999999988</c:v>
                  </c:pt>
                  <c:pt idx="1">
                    <c:v>4.8999999999999986</c:v>
                  </c:pt>
                  <c:pt idx="2">
                    <c:v>4.5</c:v>
                  </c:pt>
                  <c:pt idx="3">
                    <c:v>4.8000000000000007</c:v>
                  </c:pt>
                </c:numCache>
              </c:numRef>
            </c:plus>
            <c:minus>
              <c:numRef>
                <c:f>boy.FIG!$M$7:$M$10</c:f>
                <c:numCache>
                  <c:formatCode>General</c:formatCode>
                  <c:ptCount val="4"/>
                  <c:pt idx="0">
                    <c:v>2.0999999999999988</c:v>
                  </c:pt>
                  <c:pt idx="1">
                    <c:v>4.8999999999999986</c:v>
                  </c:pt>
                  <c:pt idx="2">
                    <c:v>4.5</c:v>
                  </c:pt>
                  <c:pt idx="3">
                    <c:v>4.8000000000000007</c:v>
                  </c:pt>
                </c:numCache>
              </c:numRef>
            </c:minus>
          </c:errBars>
          <c:cat>
            <c:numRef>
              <c:f>boy.FIG!$D$7:$D$10</c:f>
              <c:numCache>
                <c:formatCode>General</c:formatCode>
                <c:ptCount val="4"/>
                <c:pt idx="0">
                  <c:v>5</c:v>
                </c:pt>
                <c:pt idx="1">
                  <c:v>9</c:v>
                </c:pt>
                <c:pt idx="2">
                  <c:v>12</c:v>
                </c:pt>
                <c:pt idx="3">
                  <c:v>15</c:v>
                </c:pt>
              </c:numCache>
            </c:numRef>
          </c:cat>
          <c:val>
            <c:numRef>
              <c:f>boy.FIG!$F$7:$F$10</c:f>
              <c:numCache>
                <c:formatCode>General</c:formatCode>
                <c:ptCount val="4"/>
                <c:pt idx="0">
                  <c:v>5.5</c:v>
                </c:pt>
                <c:pt idx="1">
                  <c:v>16</c:v>
                </c:pt>
                <c:pt idx="2">
                  <c:v>16.899999999999999</c:v>
                </c:pt>
                <c:pt idx="3">
                  <c:v>18.399999999999999</c:v>
                </c:pt>
              </c:numCache>
            </c:numRef>
          </c:val>
        </c:ser>
        <c:gapWidth val="500"/>
        <c:axId val="160640384"/>
        <c:axId val="160691712"/>
      </c:barChart>
      <c:catAx>
        <c:axId val="160640384"/>
        <c:scaling>
          <c:orientation val="minMax"/>
        </c:scaling>
        <c:axPos val="b"/>
        <c:title>
          <c:tx>
            <c:rich>
              <a:bodyPr/>
              <a:lstStyle/>
              <a:p>
                <a:pPr>
                  <a:defRPr/>
                </a:pPr>
                <a:r>
                  <a:rPr lang="en-US"/>
                  <a:t>Age(yr)</a:t>
                </a:r>
              </a:p>
            </c:rich>
          </c:tx>
          <c:layout/>
        </c:title>
        <c:numFmt formatCode="General" sourceLinked="1"/>
        <c:majorTickMark val="none"/>
        <c:tickLblPos val="nextTo"/>
        <c:crossAx val="160691712"/>
        <c:crosses val="autoZero"/>
        <c:auto val="1"/>
        <c:lblAlgn val="ctr"/>
        <c:lblOffset val="100"/>
      </c:catAx>
      <c:valAx>
        <c:axId val="160691712"/>
        <c:scaling>
          <c:orientation val="minMax"/>
          <c:max val="30"/>
        </c:scaling>
        <c:axPos val="l"/>
        <c:title>
          <c:tx>
            <c:rich>
              <a:bodyPr/>
              <a:lstStyle/>
              <a:p>
                <a:pPr>
                  <a:defRPr/>
                </a:pPr>
                <a:r>
                  <a:rPr lang="en-US"/>
                  <a:t>prevalence(%)</a:t>
                </a:r>
              </a:p>
            </c:rich>
          </c:tx>
          <c:layout/>
        </c:title>
        <c:numFmt formatCode="General" sourceLinked="1"/>
        <c:tickLblPos val="nextTo"/>
        <c:crossAx val="160640384"/>
        <c:crosses val="autoZero"/>
        <c:crossBetween val="between"/>
      </c:valAx>
    </c:plotArea>
    <c:legend>
      <c:legendPos val="r"/>
      <c:layout/>
    </c:legend>
    <c:plotVisOnly val="1"/>
  </c:chart>
  <c:spPr>
    <a:ln>
      <a:noFill/>
    </a:ln>
  </c:sp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girl!$E$6:$E$7</c:f>
              <c:strCache>
                <c:ptCount val="1"/>
              </c:strCache>
            </c:strRef>
          </c:tx>
          <c:errBars>
            <c:errDir val="y"/>
            <c:errBarType val="both"/>
            <c:errValType val="cust"/>
            <c:plus>
              <c:numRef>
                <c:f>girl!$K$8:$K$10</c:f>
                <c:numCache>
                  <c:formatCode>General</c:formatCode>
                  <c:ptCount val="3"/>
                  <c:pt idx="0">
                    <c:v>2.8</c:v>
                  </c:pt>
                  <c:pt idx="1">
                    <c:v>4</c:v>
                  </c:pt>
                  <c:pt idx="2">
                    <c:v>1.6</c:v>
                  </c:pt>
                </c:numCache>
              </c:numRef>
            </c:plus>
            <c:minus>
              <c:numRef>
                <c:f>girl!$K$8:$K$10</c:f>
                <c:numCache>
                  <c:formatCode>General</c:formatCode>
                  <c:ptCount val="3"/>
                  <c:pt idx="0">
                    <c:v>2.8</c:v>
                  </c:pt>
                  <c:pt idx="1">
                    <c:v>4</c:v>
                  </c:pt>
                  <c:pt idx="2">
                    <c:v>1.6</c:v>
                  </c:pt>
                </c:numCache>
              </c:numRef>
            </c:minus>
          </c:errBars>
          <c:cat>
            <c:numRef>
              <c:f>girl!$D$8:$D$10</c:f>
              <c:numCache>
                <c:formatCode>General</c:formatCode>
                <c:ptCount val="3"/>
                <c:pt idx="0">
                  <c:v>9</c:v>
                </c:pt>
                <c:pt idx="1">
                  <c:v>12</c:v>
                </c:pt>
                <c:pt idx="2">
                  <c:v>15</c:v>
                </c:pt>
              </c:numCache>
            </c:numRef>
          </c:cat>
          <c:val>
            <c:numRef>
              <c:f>girl!$E$8:$E$10</c:f>
              <c:numCache>
                <c:formatCode>General</c:formatCode>
                <c:ptCount val="3"/>
              </c:numCache>
            </c:numRef>
          </c:val>
        </c:ser>
        <c:ser>
          <c:idx val="1"/>
          <c:order val="1"/>
          <c:tx>
            <c:strRef>
              <c:f>girl!$F$6:$F$7</c:f>
              <c:strCache>
                <c:ptCount val="1"/>
                <c:pt idx="0">
                  <c:v>Overweight</c:v>
                </c:pt>
              </c:strCache>
            </c:strRef>
          </c:tx>
          <c:errBars>
            <c:errDir val="y"/>
            <c:errBarType val="both"/>
            <c:errValType val="cust"/>
            <c:plus>
              <c:numRef>
                <c:f>girl!$L$8:$L$10</c:f>
                <c:numCache>
                  <c:formatCode>General</c:formatCode>
                  <c:ptCount val="3"/>
                  <c:pt idx="0">
                    <c:v>6.6105263157894685</c:v>
                  </c:pt>
                  <c:pt idx="1">
                    <c:v>6.1</c:v>
                  </c:pt>
                  <c:pt idx="2">
                    <c:v>3.3117647058823576</c:v>
                  </c:pt>
                </c:numCache>
              </c:numRef>
            </c:plus>
            <c:minus>
              <c:numRef>
                <c:f>girl!$L$8:$L$10</c:f>
                <c:numCache>
                  <c:formatCode>General</c:formatCode>
                  <c:ptCount val="3"/>
                  <c:pt idx="0">
                    <c:v>6.6105263157894685</c:v>
                  </c:pt>
                  <c:pt idx="1">
                    <c:v>6.1</c:v>
                  </c:pt>
                  <c:pt idx="2">
                    <c:v>3.3117647058823576</c:v>
                  </c:pt>
                </c:numCache>
              </c:numRef>
            </c:minus>
          </c:errBars>
          <c:cat>
            <c:numRef>
              <c:f>girl!$D$8:$D$10</c:f>
              <c:numCache>
                <c:formatCode>General</c:formatCode>
                <c:ptCount val="3"/>
                <c:pt idx="0">
                  <c:v>9</c:v>
                </c:pt>
                <c:pt idx="1">
                  <c:v>12</c:v>
                </c:pt>
                <c:pt idx="2">
                  <c:v>15</c:v>
                </c:pt>
              </c:numCache>
            </c:numRef>
          </c:cat>
          <c:val>
            <c:numRef>
              <c:f>girl!$F$8:$F$10</c:f>
              <c:numCache>
                <c:formatCode>0.0</c:formatCode>
                <c:ptCount val="3"/>
                <c:pt idx="0">
                  <c:v>12.289473684210506</c:v>
                </c:pt>
                <c:pt idx="1">
                  <c:v>14.3</c:v>
                </c:pt>
                <c:pt idx="2">
                  <c:v>4.0882352941176494</c:v>
                </c:pt>
              </c:numCache>
            </c:numRef>
          </c:val>
        </c:ser>
        <c:ser>
          <c:idx val="2"/>
          <c:order val="2"/>
          <c:tx>
            <c:strRef>
              <c:f>girl!$G$6:$G$7</c:f>
              <c:strCache>
                <c:ptCount val="1"/>
                <c:pt idx="0">
                  <c:v>Normal weight</c:v>
                </c:pt>
              </c:strCache>
            </c:strRef>
          </c:tx>
          <c:errBars>
            <c:errDir val="y"/>
            <c:errBarType val="both"/>
            <c:errValType val="cust"/>
            <c:plus>
              <c:numRef>
                <c:f>girl!$M$8:$M$10</c:f>
                <c:numCache>
                  <c:formatCode>General</c:formatCode>
                  <c:ptCount val="3"/>
                  <c:pt idx="0">
                    <c:v>0.67222222222222205</c:v>
                  </c:pt>
                  <c:pt idx="1">
                    <c:v>0.64838709677419493</c:v>
                  </c:pt>
                  <c:pt idx="2">
                    <c:v>0.32352941176470695</c:v>
                  </c:pt>
                </c:numCache>
              </c:numRef>
            </c:plus>
            <c:minus>
              <c:numRef>
                <c:f>girl!$M$8:$M$10</c:f>
                <c:numCache>
                  <c:formatCode>General</c:formatCode>
                  <c:ptCount val="3"/>
                  <c:pt idx="0">
                    <c:v>0.67222222222222205</c:v>
                  </c:pt>
                  <c:pt idx="1">
                    <c:v>0.64838709677419493</c:v>
                  </c:pt>
                  <c:pt idx="2">
                    <c:v>0.32352941176470695</c:v>
                  </c:pt>
                </c:numCache>
              </c:numRef>
            </c:minus>
          </c:errBars>
          <c:cat>
            <c:numRef>
              <c:f>girl!$D$8:$D$10</c:f>
              <c:numCache>
                <c:formatCode>General</c:formatCode>
                <c:ptCount val="3"/>
                <c:pt idx="0">
                  <c:v>9</c:v>
                </c:pt>
                <c:pt idx="1">
                  <c:v>12</c:v>
                </c:pt>
                <c:pt idx="2">
                  <c:v>15</c:v>
                </c:pt>
              </c:numCache>
            </c:numRef>
          </c:cat>
          <c:val>
            <c:numRef>
              <c:f>girl!$G$8:$G$10</c:f>
              <c:numCache>
                <c:formatCode>0.0</c:formatCode>
                <c:ptCount val="3"/>
                <c:pt idx="0">
                  <c:v>1.0277777777777779</c:v>
                </c:pt>
                <c:pt idx="1">
                  <c:v>0.45161290322580727</c:v>
                </c:pt>
                <c:pt idx="2">
                  <c:v>0.17647058823529421</c:v>
                </c:pt>
              </c:numCache>
            </c:numRef>
          </c:val>
        </c:ser>
        <c:marker val="1"/>
        <c:axId val="94449664"/>
        <c:axId val="94451584"/>
      </c:lineChart>
      <c:catAx>
        <c:axId val="94449664"/>
        <c:scaling>
          <c:orientation val="minMax"/>
        </c:scaling>
        <c:axPos val="b"/>
        <c:title>
          <c:tx>
            <c:rich>
              <a:bodyPr/>
              <a:lstStyle/>
              <a:p>
                <a:pPr>
                  <a:defRPr/>
                </a:pPr>
                <a:r>
                  <a:rPr lang="en-US"/>
                  <a:t>Age(yr)</a:t>
                </a:r>
              </a:p>
            </c:rich>
          </c:tx>
          <c:layout/>
        </c:title>
        <c:numFmt formatCode="General" sourceLinked="1"/>
        <c:majorTickMark val="none"/>
        <c:tickLblPos val="nextTo"/>
        <c:crossAx val="94451584"/>
        <c:crosses val="autoZero"/>
        <c:auto val="1"/>
        <c:lblAlgn val="ctr"/>
        <c:lblOffset val="100"/>
      </c:catAx>
      <c:valAx>
        <c:axId val="94451584"/>
        <c:scaling>
          <c:orientation val="minMax"/>
          <c:min val="0"/>
        </c:scaling>
        <c:axPos val="l"/>
        <c:title>
          <c:tx>
            <c:rich>
              <a:bodyPr/>
              <a:lstStyle/>
              <a:p>
                <a:pPr>
                  <a:defRPr/>
                </a:pPr>
                <a:r>
                  <a:rPr lang="en-US"/>
                  <a:t>Annual Incidence of Obesity(%)</a:t>
                </a:r>
              </a:p>
            </c:rich>
          </c:tx>
          <c:layout/>
        </c:title>
        <c:numFmt formatCode="General" sourceLinked="1"/>
        <c:tickLblPos val="nextTo"/>
        <c:crossAx val="94449664"/>
        <c:crosses val="autoZero"/>
        <c:crossBetween val="between"/>
      </c:valAx>
    </c:plotArea>
    <c:legend>
      <c:legendPos val="r"/>
      <c:legendEntry>
        <c:idx val="0"/>
        <c:delete val="1"/>
      </c:legendEntry>
      <c:layout/>
    </c:legend>
    <c:plotVisOnly val="1"/>
  </c:chart>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boy.fig!$E$5:$E$6</c:f>
              <c:strCache>
                <c:ptCount val="1"/>
              </c:strCache>
            </c:strRef>
          </c:tx>
          <c:errBars>
            <c:errDir val="y"/>
            <c:errBarType val="both"/>
            <c:errValType val="cust"/>
            <c:plus>
              <c:numRef>
                <c:f>boy.fig!$K$7:$K$9</c:f>
                <c:numCache>
                  <c:formatCode>General</c:formatCode>
                  <c:ptCount val="3"/>
                  <c:pt idx="0">
                    <c:v>4.7</c:v>
                  </c:pt>
                  <c:pt idx="1">
                    <c:v>3</c:v>
                  </c:pt>
                  <c:pt idx="2">
                    <c:v>3.7</c:v>
                  </c:pt>
                </c:numCache>
              </c:numRef>
            </c:plus>
            <c:minus>
              <c:numRef>
                <c:f>boy.fig!$K$7:$K$9</c:f>
                <c:numCache>
                  <c:formatCode>General</c:formatCode>
                  <c:ptCount val="3"/>
                  <c:pt idx="0">
                    <c:v>4.7</c:v>
                  </c:pt>
                  <c:pt idx="1">
                    <c:v>3</c:v>
                  </c:pt>
                  <c:pt idx="2">
                    <c:v>3.7</c:v>
                  </c:pt>
                </c:numCache>
              </c:numRef>
            </c:minus>
          </c:errBars>
          <c:cat>
            <c:numRef>
              <c:f>boy.fig!$D$7:$D$9</c:f>
              <c:numCache>
                <c:formatCode>General</c:formatCode>
                <c:ptCount val="3"/>
                <c:pt idx="0">
                  <c:v>9</c:v>
                </c:pt>
                <c:pt idx="1">
                  <c:v>12</c:v>
                </c:pt>
                <c:pt idx="2">
                  <c:v>15</c:v>
                </c:pt>
              </c:numCache>
            </c:numRef>
          </c:cat>
          <c:val>
            <c:numRef>
              <c:f>boy.fig!$E$7:$E$9</c:f>
              <c:numCache>
                <c:formatCode>General</c:formatCode>
                <c:ptCount val="3"/>
              </c:numCache>
            </c:numRef>
          </c:val>
        </c:ser>
        <c:ser>
          <c:idx val="1"/>
          <c:order val="1"/>
          <c:tx>
            <c:strRef>
              <c:f>boy.fig!$F$5:$F$6</c:f>
              <c:strCache>
                <c:ptCount val="1"/>
                <c:pt idx="0">
                  <c:v>Overweight</c:v>
                </c:pt>
              </c:strCache>
            </c:strRef>
          </c:tx>
          <c:errBars>
            <c:errDir val="y"/>
            <c:errBarType val="both"/>
            <c:errValType val="cust"/>
            <c:plus>
              <c:numRef>
                <c:f>boy.fig!$L$7:$L$10</c:f>
                <c:numCache>
                  <c:formatCode>General</c:formatCode>
                  <c:ptCount val="4"/>
                  <c:pt idx="0">
                    <c:v>6.2789473684210515</c:v>
                  </c:pt>
                  <c:pt idx="1">
                    <c:v>7.2846153846153836</c:v>
                  </c:pt>
                  <c:pt idx="2">
                    <c:v>4.0606060606060606</c:v>
                  </c:pt>
                </c:numCache>
              </c:numRef>
            </c:plus>
            <c:minus>
              <c:numRef>
                <c:f>boy.fig!$L$7:$L$9</c:f>
                <c:numCache>
                  <c:formatCode>General</c:formatCode>
                  <c:ptCount val="3"/>
                  <c:pt idx="0">
                    <c:v>6.2789473684210515</c:v>
                  </c:pt>
                  <c:pt idx="1">
                    <c:v>7.2846153846153836</c:v>
                  </c:pt>
                  <c:pt idx="2">
                    <c:v>4.0606060606060606</c:v>
                  </c:pt>
                </c:numCache>
              </c:numRef>
            </c:minus>
          </c:errBars>
          <c:cat>
            <c:numRef>
              <c:f>boy.fig!$D$7:$D$9</c:f>
              <c:numCache>
                <c:formatCode>General</c:formatCode>
                <c:ptCount val="3"/>
                <c:pt idx="0">
                  <c:v>9</c:v>
                </c:pt>
                <c:pt idx="1">
                  <c:v>12</c:v>
                </c:pt>
                <c:pt idx="2">
                  <c:v>15</c:v>
                </c:pt>
              </c:numCache>
            </c:numRef>
          </c:cat>
          <c:val>
            <c:numRef>
              <c:f>boy.fig!$F$7:$F$9</c:f>
              <c:numCache>
                <c:formatCode>0.0</c:formatCode>
                <c:ptCount val="3"/>
                <c:pt idx="0">
                  <c:v>13.92105263157895</c:v>
                </c:pt>
                <c:pt idx="1">
                  <c:v>9.6153846153846381</c:v>
                </c:pt>
                <c:pt idx="2">
                  <c:v>7.9393939393939492</c:v>
                </c:pt>
              </c:numCache>
            </c:numRef>
          </c:val>
        </c:ser>
        <c:ser>
          <c:idx val="2"/>
          <c:order val="2"/>
          <c:tx>
            <c:strRef>
              <c:f>boy.fig!$G$5:$G$6</c:f>
              <c:strCache>
                <c:ptCount val="1"/>
                <c:pt idx="0">
                  <c:v>Normal weight</c:v>
                </c:pt>
              </c:strCache>
            </c:strRef>
          </c:tx>
          <c:errBars>
            <c:errDir val="y"/>
            <c:errBarType val="both"/>
            <c:errValType val="cust"/>
            <c:plus>
              <c:numRef>
                <c:f>boy.fig!$M$7:$M$9</c:f>
                <c:numCache>
                  <c:formatCode>General</c:formatCode>
                  <c:ptCount val="3"/>
                  <c:pt idx="0">
                    <c:v>1.0756756756756758</c:v>
                  </c:pt>
                  <c:pt idx="1">
                    <c:v>0.81379310344827704</c:v>
                  </c:pt>
                  <c:pt idx="2">
                    <c:v>0.83432835820895523</c:v>
                  </c:pt>
                </c:numCache>
              </c:numRef>
            </c:plus>
            <c:minus>
              <c:numRef>
                <c:f>boy.fig!$M$7:$M$9</c:f>
                <c:numCache>
                  <c:formatCode>General</c:formatCode>
                  <c:ptCount val="3"/>
                  <c:pt idx="0">
                    <c:v>1.0756756756756758</c:v>
                  </c:pt>
                  <c:pt idx="1">
                    <c:v>0.81379310344827704</c:v>
                  </c:pt>
                  <c:pt idx="2">
                    <c:v>0.83432835820895523</c:v>
                  </c:pt>
                </c:numCache>
              </c:numRef>
            </c:minus>
          </c:errBars>
          <c:cat>
            <c:numRef>
              <c:f>boy.fig!$D$7:$D$9</c:f>
              <c:numCache>
                <c:formatCode>General</c:formatCode>
                <c:ptCount val="3"/>
                <c:pt idx="0">
                  <c:v>9</c:v>
                </c:pt>
                <c:pt idx="1">
                  <c:v>12</c:v>
                </c:pt>
                <c:pt idx="2">
                  <c:v>15</c:v>
                </c:pt>
              </c:numCache>
            </c:numRef>
          </c:cat>
          <c:val>
            <c:numRef>
              <c:f>boy.fig!$G$7:$G$9</c:f>
              <c:numCache>
                <c:formatCode>0.0</c:formatCode>
                <c:ptCount val="3"/>
                <c:pt idx="0">
                  <c:v>2.3243243243243241</c:v>
                </c:pt>
                <c:pt idx="1">
                  <c:v>0.58620689655172409</c:v>
                </c:pt>
                <c:pt idx="2">
                  <c:v>0.86567164179104472</c:v>
                </c:pt>
              </c:numCache>
            </c:numRef>
          </c:val>
        </c:ser>
        <c:marker val="1"/>
        <c:axId val="94791936"/>
        <c:axId val="94798208"/>
      </c:lineChart>
      <c:catAx>
        <c:axId val="94791936"/>
        <c:scaling>
          <c:orientation val="minMax"/>
        </c:scaling>
        <c:axPos val="b"/>
        <c:title>
          <c:tx>
            <c:rich>
              <a:bodyPr/>
              <a:lstStyle/>
              <a:p>
                <a:pPr>
                  <a:defRPr/>
                </a:pPr>
                <a:r>
                  <a:rPr lang="en-US"/>
                  <a:t>Age(yr)</a:t>
                </a:r>
              </a:p>
            </c:rich>
          </c:tx>
          <c:layout/>
        </c:title>
        <c:numFmt formatCode="General" sourceLinked="1"/>
        <c:majorTickMark val="none"/>
        <c:tickLblPos val="nextTo"/>
        <c:crossAx val="94798208"/>
        <c:crosses val="autoZero"/>
        <c:auto val="1"/>
        <c:lblAlgn val="ctr"/>
        <c:lblOffset val="100"/>
      </c:catAx>
      <c:valAx>
        <c:axId val="94798208"/>
        <c:scaling>
          <c:orientation val="minMax"/>
          <c:min val="0"/>
        </c:scaling>
        <c:axPos val="l"/>
        <c:title>
          <c:tx>
            <c:rich>
              <a:bodyPr/>
              <a:lstStyle/>
              <a:p>
                <a:pPr>
                  <a:defRPr/>
                </a:pPr>
                <a:r>
                  <a:rPr lang="en-US"/>
                  <a:t>Annual Incidence of Obesity(%)</a:t>
                </a:r>
              </a:p>
            </c:rich>
          </c:tx>
          <c:layout/>
        </c:title>
        <c:numFmt formatCode="General" sourceLinked="1"/>
        <c:tickLblPos val="nextTo"/>
        <c:crossAx val="94791936"/>
        <c:crosses val="autoZero"/>
        <c:crossBetween val="between"/>
      </c:valAx>
    </c:plotArea>
    <c:legend>
      <c:legendPos val="r"/>
      <c:legendEntry>
        <c:idx val="0"/>
        <c:delete val="1"/>
      </c:legendEntry>
      <c:layout/>
    </c:legend>
    <c:plotVisOnly val="1"/>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8368D3-79C8-4C15-AFB8-21C08864B4E2}" type="doc">
      <dgm:prSet loTypeId="urn:microsoft.com/office/officeart/2005/8/layout/orgChart1" loCatId="hierarchy" qsTypeId="urn:microsoft.com/office/officeart/2005/8/quickstyle/simple1" qsCatId="simple" csTypeId="urn:microsoft.com/office/officeart/2005/8/colors/accent1_2" csCatId="accent1" phldr="1"/>
      <dgm:spPr/>
    </dgm:pt>
    <dgm:pt modelId="{10050E27-3BBC-47B5-83C9-35E510C101CE}">
      <dgm:prSet custT="1">
        <dgm:style>
          <a:lnRef idx="1">
            <a:schemeClr val="accent3"/>
          </a:lnRef>
          <a:fillRef idx="2">
            <a:schemeClr val="accent3"/>
          </a:fillRef>
          <a:effectRef idx="1">
            <a:schemeClr val="accent3"/>
          </a:effectRef>
          <a:fontRef idx="minor">
            <a:schemeClr val="dk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Invitation to TLGS unit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by social workers </a:t>
          </a:r>
        </a:p>
      </dgm:t>
    </dgm:pt>
    <dgm:pt modelId="{378478B6-B4A8-4D7F-967F-9C79FE1023CB}" type="parTrans" cxnId="{91725FFF-32FF-4395-8B8D-52594C608DDB}">
      <dgm:prSet/>
      <dgm:spPr/>
      <dgm:t>
        <a:bodyPr/>
        <a:lstStyle/>
        <a:p>
          <a:endParaRPr lang="en-US"/>
        </a:p>
      </dgm:t>
    </dgm:pt>
    <dgm:pt modelId="{0F2240D5-9F7F-464F-BE17-846FA6678689}" type="sibTrans" cxnId="{91725FFF-32FF-4395-8B8D-52594C608DDB}">
      <dgm:prSet/>
      <dgm:spPr/>
      <dgm:t>
        <a:bodyPr/>
        <a:lstStyle/>
        <a:p>
          <a:endParaRPr lang="en-US"/>
        </a:p>
      </dgm:t>
    </dgm:pt>
    <dgm:pt modelId="{B2723F49-0327-4258-8A52-2BE7B5FFC670}">
      <dgm:prSet custT="1">
        <dgm:style>
          <a:lnRef idx="1">
            <a:schemeClr val="accent3"/>
          </a:lnRef>
          <a:fillRef idx="2">
            <a:schemeClr val="accent3"/>
          </a:fillRef>
          <a:effectRef idx="1">
            <a:schemeClr val="accent3"/>
          </a:effectRef>
          <a:fontRef idx="minor">
            <a:schemeClr val="dk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Reception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(Demographic data acquisition)</a:t>
          </a:r>
        </a:p>
      </dgm:t>
    </dgm:pt>
    <dgm:pt modelId="{A50C6851-3CCB-49D8-A39F-A46EC17918EA}" type="parTrans" cxnId="{AA591F05-11CC-4654-B8E7-0A3D40208DED}">
      <dgm:prSet/>
      <dgm:spPr/>
      <dgm:t>
        <a:bodyPr/>
        <a:lstStyle/>
        <a:p>
          <a:endParaRPr lang="en-US"/>
        </a:p>
      </dgm:t>
    </dgm:pt>
    <dgm:pt modelId="{49DB7AA3-F868-4F3E-A712-E8D74F7C5074}" type="sibTrans" cxnId="{AA591F05-11CC-4654-B8E7-0A3D40208DED}">
      <dgm:prSet/>
      <dgm:spPr/>
      <dgm:t>
        <a:bodyPr/>
        <a:lstStyle/>
        <a:p>
          <a:endParaRPr lang="en-US"/>
        </a:p>
      </dgm:t>
    </dgm:pt>
    <dgm:pt modelId="{CB5E05BD-5A09-4F55-96D5-3D3C6B55A871}">
      <dgm:prSet custT="1">
        <dgm:style>
          <a:lnRef idx="1">
            <a:schemeClr val="accent3"/>
          </a:lnRef>
          <a:fillRef idx="2">
            <a:schemeClr val="accent3"/>
          </a:fillRef>
          <a:effectRef idx="1">
            <a:schemeClr val="accent3"/>
          </a:effectRef>
          <a:fontRef idx="minor">
            <a:schemeClr val="dk1"/>
          </a:fontRef>
        </dgm:style>
      </dgm:prSet>
      <dgm:spPr>
        <a:effectLst>
          <a:outerShdw blurRad="40000" dist="20000" dir="5400000" rotWithShape="0">
            <a:schemeClr val="tx1">
              <a:alpha val="38000"/>
            </a:schemeClr>
          </a:outerShdw>
        </a:effectLs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333300"/>
              </a:solidFill>
              <a:effectLst/>
              <a:latin typeface="Times New Roman" pitchFamily="18" charset="0"/>
              <a:cs typeface="Times New Roman" pitchFamily="18" charset="0"/>
              <a:hlinkClick xmlns:r="http://schemas.openxmlformats.org/officeDocument/2006/relationships" r:id="" action="ppaction://noaction"/>
            </a:rPr>
            <a:t>Lab (blood sampling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333300"/>
              </a:solidFill>
              <a:effectLst/>
              <a:latin typeface="Times New Roman" pitchFamily="18" charset="0"/>
              <a:cs typeface="Times New Roman" pitchFamily="18" charset="0"/>
              <a:hlinkClick xmlns:r="http://schemas.openxmlformats.org/officeDocument/2006/relationships" r:id="" action="ppaction://noaction"/>
            </a:rPr>
            <a:t> biochemical tests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333300"/>
              </a:solidFill>
              <a:effectLst/>
              <a:latin typeface="Times New Roman" pitchFamily="18" charset="0"/>
              <a:cs typeface="Times New Roman" pitchFamily="18" charset="0"/>
              <a:hlinkClick xmlns:r="http://schemas.openxmlformats.org/officeDocument/2006/relationships" r:id="" action="ppaction://noaction"/>
            </a:rPr>
            <a:t>serum glucose and lipids</a:t>
          </a:r>
          <a:r>
            <a:rPr kumimoji="0" lang="en-US" sz="1800" b="1" i="0" u="sng" strike="noStrike" cap="none" normalizeH="0" baseline="0" dirty="0" smtClean="0">
              <a:ln>
                <a:noFill/>
              </a:ln>
              <a:solidFill>
                <a:srgbClr val="333300"/>
              </a:solidFill>
              <a:effectLst/>
              <a:latin typeface="Times New Roman" pitchFamily="18" charset="0"/>
              <a:cs typeface="Times New Roman" pitchFamily="18" charset="0"/>
              <a:hlinkClick xmlns:r="http://schemas.openxmlformats.org/officeDocument/2006/relationships" r:id="" action="ppaction://noaction"/>
            </a:rPr>
            <a:t>)</a:t>
          </a:r>
          <a:endParaRPr kumimoji="0" lang="en-US" sz="1800" b="1" i="0" u="sng" strike="noStrike" cap="none" normalizeH="0" baseline="0" dirty="0" smtClean="0">
            <a:ln>
              <a:noFill/>
            </a:ln>
            <a:solidFill>
              <a:srgbClr val="333300"/>
            </a:solidFill>
            <a:effectLst/>
            <a:latin typeface="Times New Roman" pitchFamily="18" charset="0"/>
            <a:cs typeface="Times New Roman" pitchFamily="18" charset="0"/>
          </a:endParaRPr>
        </a:p>
      </dgm:t>
    </dgm:pt>
    <dgm:pt modelId="{9FDF6D9F-08D4-4968-A3BA-C63C3EC7FB32}" type="parTrans" cxnId="{E348F49D-730D-4064-9547-56372F125D8B}">
      <dgm:prSet/>
      <dgm:spPr/>
      <dgm:t>
        <a:bodyPr/>
        <a:lstStyle/>
        <a:p>
          <a:endParaRPr lang="en-US"/>
        </a:p>
      </dgm:t>
    </dgm:pt>
    <dgm:pt modelId="{88D9288E-9343-45CF-B4AD-6ACBE8683DB8}" type="sibTrans" cxnId="{E348F49D-730D-4064-9547-56372F125D8B}">
      <dgm:prSet/>
      <dgm:spPr/>
      <dgm:t>
        <a:bodyPr/>
        <a:lstStyle/>
        <a:p>
          <a:endParaRPr lang="en-US"/>
        </a:p>
      </dgm:t>
    </dgm:pt>
    <dgm:pt modelId="{F042D078-69A9-4E90-AD02-79E7ECA2A43D}">
      <dgm:prSet custT="1">
        <dgm:style>
          <a:lnRef idx="1">
            <a:schemeClr val="accent3"/>
          </a:lnRef>
          <a:fillRef idx="2">
            <a:schemeClr val="accent3"/>
          </a:fillRef>
          <a:effectRef idx="1">
            <a:schemeClr val="accent3"/>
          </a:effectRef>
          <a:fontRef idx="minor">
            <a:schemeClr val="dk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Anthropometry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(plus ECG for &gt;30 years cases)</a:t>
          </a:r>
        </a:p>
      </dgm:t>
    </dgm:pt>
    <dgm:pt modelId="{EBF22605-2217-4F48-8695-0BFD8368D89C}" type="parTrans" cxnId="{44A434CD-D8AC-4A34-801E-B3EC1690CF98}">
      <dgm:prSet>
        <dgm:style>
          <a:lnRef idx="2">
            <a:schemeClr val="accent3"/>
          </a:lnRef>
          <a:fillRef idx="0">
            <a:schemeClr val="accent3"/>
          </a:fillRef>
          <a:effectRef idx="1">
            <a:schemeClr val="accent3"/>
          </a:effectRef>
          <a:fontRef idx="minor">
            <a:schemeClr val="tx1"/>
          </a:fontRef>
        </dgm:style>
      </dgm:prSet>
      <dgm:spPr/>
      <dgm:t>
        <a:bodyPr/>
        <a:lstStyle/>
        <a:p>
          <a:endParaRPr lang="en-US"/>
        </a:p>
      </dgm:t>
    </dgm:pt>
    <dgm:pt modelId="{4C16331A-5B71-48D1-B68E-24B2DC3BC6C3}" type="sibTrans" cxnId="{44A434CD-D8AC-4A34-801E-B3EC1690CF98}">
      <dgm:prSet/>
      <dgm:spPr/>
      <dgm:t>
        <a:bodyPr/>
        <a:lstStyle/>
        <a:p>
          <a:endParaRPr lang="en-US"/>
        </a:p>
      </dgm:t>
    </dgm:pt>
    <dgm:pt modelId="{913DAFCF-381E-437A-82F0-822297ED044B}">
      <dgm:prSet custT="1">
        <dgm:style>
          <a:lnRef idx="1">
            <a:schemeClr val="accent3"/>
          </a:lnRef>
          <a:fillRef idx="2">
            <a:schemeClr val="accent3"/>
          </a:fillRef>
          <a:effectRef idx="1">
            <a:schemeClr val="accent3"/>
          </a:effectRef>
          <a:fontRef idx="minor">
            <a:schemeClr val="dk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Collecting complete  past medical history,</a:t>
          </a:r>
          <a:r>
            <a:rPr kumimoji="0" lang="fa-IR" sz="18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BP, Thyroid exam and dietary habit</a:t>
          </a:r>
        </a:p>
      </dgm:t>
    </dgm:pt>
    <dgm:pt modelId="{144E835C-7860-4278-B00B-548988363A2E}" type="parTrans" cxnId="{59B11335-0688-4C0C-9298-903EB6EB4AD5}">
      <dgm:prSet>
        <dgm:style>
          <a:lnRef idx="2">
            <a:schemeClr val="accent3"/>
          </a:lnRef>
          <a:fillRef idx="0">
            <a:schemeClr val="accent3"/>
          </a:fillRef>
          <a:effectRef idx="1">
            <a:schemeClr val="accent3"/>
          </a:effectRef>
          <a:fontRef idx="minor">
            <a:schemeClr val="tx1"/>
          </a:fontRef>
        </dgm:style>
      </dgm:prSet>
      <dgm:spPr/>
      <dgm:t>
        <a:bodyPr/>
        <a:lstStyle/>
        <a:p>
          <a:endParaRPr lang="en-US"/>
        </a:p>
      </dgm:t>
    </dgm:pt>
    <dgm:pt modelId="{4BA7D994-9F67-4C78-B2C7-55DF2898808D}" type="sibTrans" cxnId="{59B11335-0688-4C0C-9298-903EB6EB4AD5}">
      <dgm:prSet/>
      <dgm:spPr/>
      <dgm:t>
        <a:bodyPr/>
        <a:lstStyle/>
        <a:p>
          <a:endParaRPr lang="en-US"/>
        </a:p>
      </dgm:t>
    </dgm:pt>
    <dgm:pt modelId="{AF1C746C-82DC-41BD-BEB6-F480AA5E6A05}">
      <dgm:prSet custT="1">
        <dgm:style>
          <a:lnRef idx="1">
            <a:schemeClr val="accent3"/>
          </a:lnRef>
          <a:fillRef idx="2">
            <a:schemeClr val="accent3"/>
          </a:fillRef>
          <a:effectRef idx="1">
            <a:schemeClr val="accent3"/>
          </a:effectRef>
          <a:fontRef idx="minor">
            <a:schemeClr val="dk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Outcome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measurements</a:t>
          </a:r>
        </a:p>
      </dgm:t>
    </dgm:pt>
    <dgm:pt modelId="{128DA131-7FDE-4764-A758-AD9FE7AD4D0C}" type="parTrans" cxnId="{D9FDCF0B-E93F-4B26-A245-F87A75AAE17A}">
      <dgm:prSet>
        <dgm:style>
          <a:lnRef idx="2">
            <a:schemeClr val="accent3"/>
          </a:lnRef>
          <a:fillRef idx="0">
            <a:schemeClr val="accent3"/>
          </a:fillRef>
          <a:effectRef idx="1">
            <a:schemeClr val="accent3"/>
          </a:effectRef>
          <a:fontRef idx="minor">
            <a:schemeClr val="tx1"/>
          </a:fontRef>
        </dgm:style>
      </dgm:prSet>
      <dgm:spPr/>
      <dgm:t>
        <a:bodyPr/>
        <a:lstStyle/>
        <a:p>
          <a:endParaRPr lang="en-US"/>
        </a:p>
      </dgm:t>
    </dgm:pt>
    <dgm:pt modelId="{85E87441-66E5-49DC-B7AC-3D44130A842C}" type="sibTrans" cxnId="{D9FDCF0B-E93F-4B26-A245-F87A75AAE17A}">
      <dgm:prSet/>
      <dgm:spPr/>
      <dgm:t>
        <a:bodyPr/>
        <a:lstStyle/>
        <a:p>
          <a:endParaRPr lang="en-US"/>
        </a:p>
      </dgm:t>
    </dgm:pt>
    <dgm:pt modelId="{9C47E3DC-E3EC-48D8-9DEF-8A8085E8FE44}" type="pres">
      <dgm:prSet presAssocID="{D78368D3-79C8-4C15-AFB8-21C08864B4E2}" presName="hierChild1" presStyleCnt="0">
        <dgm:presLayoutVars>
          <dgm:orgChart val="1"/>
          <dgm:chPref val="1"/>
          <dgm:dir/>
          <dgm:animOne val="branch"/>
          <dgm:animLvl val="lvl"/>
          <dgm:resizeHandles/>
        </dgm:presLayoutVars>
      </dgm:prSet>
      <dgm:spPr/>
    </dgm:pt>
    <dgm:pt modelId="{E3D564AB-BCFB-4191-BF8E-5697C4C839B2}" type="pres">
      <dgm:prSet presAssocID="{10050E27-3BBC-47B5-83C9-35E510C101CE}" presName="hierRoot1" presStyleCnt="0">
        <dgm:presLayoutVars>
          <dgm:hierBranch/>
        </dgm:presLayoutVars>
      </dgm:prSet>
      <dgm:spPr/>
    </dgm:pt>
    <dgm:pt modelId="{1B82D9CB-DBC1-4909-AB20-B9B6DEC52DC4}" type="pres">
      <dgm:prSet presAssocID="{10050E27-3BBC-47B5-83C9-35E510C101CE}" presName="rootComposite1" presStyleCnt="0"/>
      <dgm:spPr/>
    </dgm:pt>
    <dgm:pt modelId="{30E3B947-FBCA-4B75-95E7-042ECCCC583E}" type="pres">
      <dgm:prSet presAssocID="{10050E27-3BBC-47B5-83C9-35E510C101CE}" presName="rootText1" presStyleLbl="node0" presStyleIdx="0" presStyleCnt="1" custScaleX="582537" custScaleY="176098">
        <dgm:presLayoutVars>
          <dgm:chPref val="3"/>
        </dgm:presLayoutVars>
      </dgm:prSet>
      <dgm:spPr/>
      <dgm:t>
        <a:bodyPr/>
        <a:lstStyle/>
        <a:p>
          <a:endParaRPr lang="en-US"/>
        </a:p>
      </dgm:t>
    </dgm:pt>
    <dgm:pt modelId="{7CA82287-813A-4846-8784-5AF26830C840}" type="pres">
      <dgm:prSet presAssocID="{10050E27-3BBC-47B5-83C9-35E510C101CE}" presName="rootConnector1" presStyleLbl="node1" presStyleIdx="0" presStyleCnt="0"/>
      <dgm:spPr/>
      <dgm:t>
        <a:bodyPr/>
        <a:lstStyle/>
        <a:p>
          <a:endParaRPr lang="en-US"/>
        </a:p>
      </dgm:t>
    </dgm:pt>
    <dgm:pt modelId="{5216BC5C-A9B7-445C-B2D2-1A3EEA3C8FEA}" type="pres">
      <dgm:prSet presAssocID="{10050E27-3BBC-47B5-83C9-35E510C101CE}" presName="hierChild2" presStyleCnt="0"/>
      <dgm:spPr/>
    </dgm:pt>
    <dgm:pt modelId="{9BF8CF69-D5BF-43A0-AA26-E4A0CCB5B2BE}" type="pres">
      <dgm:prSet presAssocID="{A50C6851-3CCB-49D8-A39F-A46EC17918EA}" presName="Name35" presStyleLbl="parChTrans1D2" presStyleIdx="0" presStyleCnt="1"/>
      <dgm:spPr/>
      <dgm:t>
        <a:bodyPr/>
        <a:lstStyle/>
        <a:p>
          <a:endParaRPr lang="en-US"/>
        </a:p>
      </dgm:t>
    </dgm:pt>
    <dgm:pt modelId="{4A6E742F-77CA-47EB-AAD2-93D19512699E}" type="pres">
      <dgm:prSet presAssocID="{B2723F49-0327-4258-8A52-2BE7B5FFC670}" presName="hierRoot2" presStyleCnt="0">
        <dgm:presLayoutVars>
          <dgm:hierBranch/>
        </dgm:presLayoutVars>
      </dgm:prSet>
      <dgm:spPr/>
    </dgm:pt>
    <dgm:pt modelId="{2C856819-297E-4F1D-B0D3-4A98AE6A71C0}" type="pres">
      <dgm:prSet presAssocID="{B2723F49-0327-4258-8A52-2BE7B5FFC670}" presName="rootComposite" presStyleCnt="0"/>
      <dgm:spPr/>
    </dgm:pt>
    <dgm:pt modelId="{72CF568D-34B9-4193-A06E-632356E0D60B}" type="pres">
      <dgm:prSet presAssocID="{B2723F49-0327-4258-8A52-2BE7B5FFC670}" presName="rootText" presStyleLbl="node2" presStyleIdx="0" presStyleCnt="1" custScaleX="456660" custScaleY="148040">
        <dgm:presLayoutVars>
          <dgm:chPref val="3"/>
        </dgm:presLayoutVars>
      </dgm:prSet>
      <dgm:spPr/>
      <dgm:t>
        <a:bodyPr/>
        <a:lstStyle/>
        <a:p>
          <a:endParaRPr lang="en-US"/>
        </a:p>
      </dgm:t>
    </dgm:pt>
    <dgm:pt modelId="{40E42328-EE82-47E6-8BC5-8F67D409C059}" type="pres">
      <dgm:prSet presAssocID="{B2723F49-0327-4258-8A52-2BE7B5FFC670}" presName="rootConnector" presStyleLbl="node2" presStyleIdx="0" presStyleCnt="1"/>
      <dgm:spPr/>
      <dgm:t>
        <a:bodyPr/>
        <a:lstStyle/>
        <a:p>
          <a:endParaRPr lang="en-US"/>
        </a:p>
      </dgm:t>
    </dgm:pt>
    <dgm:pt modelId="{C2F49457-5A9C-485C-82D7-E41980D5C802}" type="pres">
      <dgm:prSet presAssocID="{B2723F49-0327-4258-8A52-2BE7B5FFC670}" presName="hierChild4" presStyleCnt="0"/>
      <dgm:spPr/>
    </dgm:pt>
    <dgm:pt modelId="{7DF318D2-DB5B-4211-878E-837D2D02F74C}" type="pres">
      <dgm:prSet presAssocID="{9FDF6D9F-08D4-4968-A3BA-C63C3EC7FB32}" presName="Name35" presStyleLbl="parChTrans1D3" presStyleIdx="0" presStyleCnt="1"/>
      <dgm:spPr/>
      <dgm:t>
        <a:bodyPr/>
        <a:lstStyle/>
        <a:p>
          <a:endParaRPr lang="en-US"/>
        </a:p>
      </dgm:t>
    </dgm:pt>
    <dgm:pt modelId="{A5F27A57-E631-4088-8A84-23EF0B4AF30B}" type="pres">
      <dgm:prSet presAssocID="{CB5E05BD-5A09-4F55-96D5-3D3C6B55A871}" presName="hierRoot2" presStyleCnt="0">
        <dgm:presLayoutVars>
          <dgm:hierBranch val="r"/>
        </dgm:presLayoutVars>
      </dgm:prSet>
      <dgm:spPr/>
    </dgm:pt>
    <dgm:pt modelId="{9B9CD098-4A77-4ECD-8AFE-0E58FB06D6C0}" type="pres">
      <dgm:prSet presAssocID="{CB5E05BD-5A09-4F55-96D5-3D3C6B55A871}" presName="rootComposite" presStyleCnt="0"/>
      <dgm:spPr/>
    </dgm:pt>
    <dgm:pt modelId="{8AF7504C-F437-4500-9EFA-0C67E8E7355E}" type="pres">
      <dgm:prSet presAssocID="{CB5E05BD-5A09-4F55-96D5-3D3C6B55A871}" presName="rootText" presStyleLbl="node3" presStyleIdx="0" presStyleCnt="1" custScaleX="698749" custScaleY="187930">
        <dgm:presLayoutVars>
          <dgm:chPref val="3"/>
        </dgm:presLayoutVars>
      </dgm:prSet>
      <dgm:spPr/>
      <dgm:t>
        <a:bodyPr/>
        <a:lstStyle/>
        <a:p>
          <a:endParaRPr lang="en-US"/>
        </a:p>
      </dgm:t>
    </dgm:pt>
    <dgm:pt modelId="{1BD631AA-120D-465F-9A71-C1D44CFA1106}" type="pres">
      <dgm:prSet presAssocID="{CB5E05BD-5A09-4F55-96D5-3D3C6B55A871}" presName="rootConnector" presStyleLbl="node3" presStyleIdx="0" presStyleCnt="1"/>
      <dgm:spPr/>
      <dgm:t>
        <a:bodyPr/>
        <a:lstStyle/>
        <a:p>
          <a:endParaRPr lang="en-US"/>
        </a:p>
      </dgm:t>
    </dgm:pt>
    <dgm:pt modelId="{25075FF0-EDDB-4890-85C4-F987B9D7590E}" type="pres">
      <dgm:prSet presAssocID="{CB5E05BD-5A09-4F55-96D5-3D3C6B55A871}" presName="hierChild4" presStyleCnt="0"/>
      <dgm:spPr/>
    </dgm:pt>
    <dgm:pt modelId="{6B5C5362-565E-4DA8-94FA-F19085984CC7}" type="pres">
      <dgm:prSet presAssocID="{EBF22605-2217-4F48-8695-0BFD8368D89C}" presName="Name50" presStyleLbl="parChTrans1D4" presStyleIdx="0" presStyleCnt="3"/>
      <dgm:spPr/>
      <dgm:t>
        <a:bodyPr/>
        <a:lstStyle/>
        <a:p>
          <a:endParaRPr lang="en-US"/>
        </a:p>
      </dgm:t>
    </dgm:pt>
    <dgm:pt modelId="{0A447D55-27D3-4A5E-A431-E8BBDD3AB77A}" type="pres">
      <dgm:prSet presAssocID="{F042D078-69A9-4E90-AD02-79E7ECA2A43D}" presName="hierRoot2" presStyleCnt="0">
        <dgm:presLayoutVars>
          <dgm:hierBranch val="r"/>
        </dgm:presLayoutVars>
      </dgm:prSet>
      <dgm:spPr/>
    </dgm:pt>
    <dgm:pt modelId="{80BF81FA-60A9-45A4-9B62-340DC8B559DB}" type="pres">
      <dgm:prSet presAssocID="{F042D078-69A9-4E90-AD02-79E7ECA2A43D}" presName="rootComposite" presStyleCnt="0"/>
      <dgm:spPr/>
    </dgm:pt>
    <dgm:pt modelId="{C59A7071-7C1D-4E96-B662-7F76F064EA11}" type="pres">
      <dgm:prSet presAssocID="{F042D078-69A9-4E90-AD02-79E7ECA2A43D}" presName="rootText" presStyleLbl="node4" presStyleIdx="0" presStyleCnt="3" custScaleX="405498" custScaleY="164297">
        <dgm:presLayoutVars>
          <dgm:chPref val="3"/>
        </dgm:presLayoutVars>
      </dgm:prSet>
      <dgm:spPr/>
      <dgm:t>
        <a:bodyPr/>
        <a:lstStyle/>
        <a:p>
          <a:endParaRPr lang="en-US"/>
        </a:p>
      </dgm:t>
    </dgm:pt>
    <dgm:pt modelId="{8FD163CD-E6BA-4202-AB73-A2F7C7EF429C}" type="pres">
      <dgm:prSet presAssocID="{F042D078-69A9-4E90-AD02-79E7ECA2A43D}" presName="rootConnector" presStyleLbl="node4" presStyleIdx="0" presStyleCnt="3"/>
      <dgm:spPr/>
      <dgm:t>
        <a:bodyPr/>
        <a:lstStyle/>
        <a:p>
          <a:endParaRPr lang="en-US"/>
        </a:p>
      </dgm:t>
    </dgm:pt>
    <dgm:pt modelId="{DC0B72AD-E78F-4B84-B4D2-83500ADFAF05}" type="pres">
      <dgm:prSet presAssocID="{F042D078-69A9-4E90-AD02-79E7ECA2A43D}" presName="hierChild4" presStyleCnt="0"/>
      <dgm:spPr/>
    </dgm:pt>
    <dgm:pt modelId="{E474136C-48A9-49F1-BB51-61770FB384AE}" type="pres">
      <dgm:prSet presAssocID="{F042D078-69A9-4E90-AD02-79E7ECA2A43D}" presName="hierChild5" presStyleCnt="0"/>
      <dgm:spPr/>
    </dgm:pt>
    <dgm:pt modelId="{B9D3AB4C-CFEE-4208-9FC6-857412BB2107}" type="pres">
      <dgm:prSet presAssocID="{144E835C-7860-4278-B00B-548988363A2E}" presName="Name50" presStyleLbl="parChTrans1D4" presStyleIdx="1" presStyleCnt="3"/>
      <dgm:spPr/>
      <dgm:t>
        <a:bodyPr/>
        <a:lstStyle/>
        <a:p>
          <a:endParaRPr lang="en-US"/>
        </a:p>
      </dgm:t>
    </dgm:pt>
    <dgm:pt modelId="{6E045BE6-D498-4566-9B18-07FE34267431}" type="pres">
      <dgm:prSet presAssocID="{913DAFCF-381E-437A-82F0-822297ED044B}" presName="hierRoot2" presStyleCnt="0">
        <dgm:presLayoutVars>
          <dgm:hierBranch val="r"/>
        </dgm:presLayoutVars>
      </dgm:prSet>
      <dgm:spPr/>
    </dgm:pt>
    <dgm:pt modelId="{EC7A5458-53DD-490D-9842-0E995C999802}" type="pres">
      <dgm:prSet presAssocID="{913DAFCF-381E-437A-82F0-822297ED044B}" presName="rootComposite" presStyleCnt="0"/>
      <dgm:spPr/>
    </dgm:pt>
    <dgm:pt modelId="{DCD2ED5E-1570-4E71-A31A-86668AA26E47}" type="pres">
      <dgm:prSet presAssocID="{913DAFCF-381E-437A-82F0-822297ED044B}" presName="rootText" presStyleLbl="node4" presStyleIdx="1" presStyleCnt="3" custScaleX="682308" custScaleY="185350">
        <dgm:presLayoutVars>
          <dgm:chPref val="3"/>
        </dgm:presLayoutVars>
      </dgm:prSet>
      <dgm:spPr/>
      <dgm:t>
        <a:bodyPr/>
        <a:lstStyle/>
        <a:p>
          <a:endParaRPr lang="en-US"/>
        </a:p>
      </dgm:t>
    </dgm:pt>
    <dgm:pt modelId="{318E5D63-6DB5-4C2D-AEC8-8E363DEF8D20}" type="pres">
      <dgm:prSet presAssocID="{913DAFCF-381E-437A-82F0-822297ED044B}" presName="rootConnector" presStyleLbl="node4" presStyleIdx="1" presStyleCnt="3"/>
      <dgm:spPr/>
      <dgm:t>
        <a:bodyPr/>
        <a:lstStyle/>
        <a:p>
          <a:endParaRPr lang="en-US"/>
        </a:p>
      </dgm:t>
    </dgm:pt>
    <dgm:pt modelId="{83B1503C-59D9-4273-9910-E01A4A7FF3CD}" type="pres">
      <dgm:prSet presAssocID="{913DAFCF-381E-437A-82F0-822297ED044B}" presName="hierChild4" presStyleCnt="0"/>
      <dgm:spPr/>
    </dgm:pt>
    <dgm:pt modelId="{AF9204E7-F803-495C-841A-EB5B57827B5F}" type="pres">
      <dgm:prSet presAssocID="{913DAFCF-381E-437A-82F0-822297ED044B}" presName="hierChild5" presStyleCnt="0"/>
      <dgm:spPr/>
    </dgm:pt>
    <dgm:pt modelId="{9D5B3DC1-80F0-4B37-B168-04491BD92D9C}" type="pres">
      <dgm:prSet presAssocID="{128DA131-7FDE-4764-A758-AD9FE7AD4D0C}" presName="Name50" presStyleLbl="parChTrans1D4" presStyleIdx="2" presStyleCnt="3"/>
      <dgm:spPr/>
      <dgm:t>
        <a:bodyPr/>
        <a:lstStyle/>
        <a:p>
          <a:endParaRPr lang="en-US"/>
        </a:p>
      </dgm:t>
    </dgm:pt>
    <dgm:pt modelId="{F656CC75-459C-476C-A7B2-F59F2AC8C40F}" type="pres">
      <dgm:prSet presAssocID="{AF1C746C-82DC-41BD-BEB6-F480AA5E6A05}" presName="hierRoot2" presStyleCnt="0">
        <dgm:presLayoutVars>
          <dgm:hierBranch val="r"/>
        </dgm:presLayoutVars>
      </dgm:prSet>
      <dgm:spPr/>
    </dgm:pt>
    <dgm:pt modelId="{888BDD0D-9995-49DC-8458-ABA2E69FF3E4}" type="pres">
      <dgm:prSet presAssocID="{AF1C746C-82DC-41BD-BEB6-F480AA5E6A05}" presName="rootComposite" presStyleCnt="0"/>
      <dgm:spPr/>
    </dgm:pt>
    <dgm:pt modelId="{F1A61D1A-A8A7-48C0-962C-3A458417C411}" type="pres">
      <dgm:prSet presAssocID="{AF1C746C-82DC-41BD-BEB6-F480AA5E6A05}" presName="rootText" presStyleLbl="node4" presStyleIdx="2" presStyleCnt="3" custScaleX="311476" custScaleY="138619">
        <dgm:presLayoutVars>
          <dgm:chPref val="3"/>
        </dgm:presLayoutVars>
      </dgm:prSet>
      <dgm:spPr/>
      <dgm:t>
        <a:bodyPr/>
        <a:lstStyle/>
        <a:p>
          <a:endParaRPr lang="en-US"/>
        </a:p>
      </dgm:t>
    </dgm:pt>
    <dgm:pt modelId="{97341D14-25A6-40B4-9685-62823F02DAFC}" type="pres">
      <dgm:prSet presAssocID="{AF1C746C-82DC-41BD-BEB6-F480AA5E6A05}" presName="rootConnector" presStyleLbl="node4" presStyleIdx="2" presStyleCnt="3"/>
      <dgm:spPr/>
      <dgm:t>
        <a:bodyPr/>
        <a:lstStyle/>
        <a:p>
          <a:endParaRPr lang="en-US"/>
        </a:p>
      </dgm:t>
    </dgm:pt>
    <dgm:pt modelId="{5E964FE0-1E42-45C1-A6AF-051D6BF62228}" type="pres">
      <dgm:prSet presAssocID="{AF1C746C-82DC-41BD-BEB6-F480AA5E6A05}" presName="hierChild4" presStyleCnt="0"/>
      <dgm:spPr/>
    </dgm:pt>
    <dgm:pt modelId="{3E9AA1BD-4888-4D03-AB35-83046D17FDFE}" type="pres">
      <dgm:prSet presAssocID="{AF1C746C-82DC-41BD-BEB6-F480AA5E6A05}" presName="hierChild5" presStyleCnt="0"/>
      <dgm:spPr/>
    </dgm:pt>
    <dgm:pt modelId="{FB438AAF-A7A0-445E-9370-F229F8783883}" type="pres">
      <dgm:prSet presAssocID="{CB5E05BD-5A09-4F55-96D5-3D3C6B55A871}" presName="hierChild5" presStyleCnt="0"/>
      <dgm:spPr/>
    </dgm:pt>
    <dgm:pt modelId="{DA539E6C-0B50-4E75-A47E-3397784650F4}" type="pres">
      <dgm:prSet presAssocID="{B2723F49-0327-4258-8A52-2BE7B5FFC670}" presName="hierChild5" presStyleCnt="0"/>
      <dgm:spPr/>
    </dgm:pt>
    <dgm:pt modelId="{D0E1AE22-9A15-47AC-A5DE-A477B605A8DE}" type="pres">
      <dgm:prSet presAssocID="{10050E27-3BBC-47B5-83C9-35E510C101CE}" presName="hierChild3" presStyleCnt="0"/>
      <dgm:spPr/>
    </dgm:pt>
  </dgm:ptLst>
  <dgm:cxnLst>
    <dgm:cxn modelId="{CFE29C72-D213-435A-9150-FEF485561A45}" type="presOf" srcId="{9FDF6D9F-08D4-4968-A3BA-C63C3EC7FB32}" destId="{7DF318D2-DB5B-4211-878E-837D2D02F74C}" srcOrd="0" destOrd="0" presId="urn:microsoft.com/office/officeart/2005/8/layout/orgChart1"/>
    <dgm:cxn modelId="{98300434-0E29-45C0-A3B8-A181B04E9247}" type="presOf" srcId="{913DAFCF-381E-437A-82F0-822297ED044B}" destId="{DCD2ED5E-1570-4E71-A31A-86668AA26E47}" srcOrd="0" destOrd="0" presId="urn:microsoft.com/office/officeart/2005/8/layout/orgChart1"/>
    <dgm:cxn modelId="{AED662C0-EA59-4ED6-9C10-11667695E2D1}" type="presOf" srcId="{10050E27-3BBC-47B5-83C9-35E510C101CE}" destId="{7CA82287-813A-4846-8784-5AF26830C840}" srcOrd="1" destOrd="0" presId="urn:microsoft.com/office/officeart/2005/8/layout/orgChart1"/>
    <dgm:cxn modelId="{3C42B4DF-7176-4159-9224-87263344A084}" type="presOf" srcId="{CB5E05BD-5A09-4F55-96D5-3D3C6B55A871}" destId="{8AF7504C-F437-4500-9EFA-0C67E8E7355E}" srcOrd="0" destOrd="0" presId="urn:microsoft.com/office/officeart/2005/8/layout/orgChart1"/>
    <dgm:cxn modelId="{AA591F05-11CC-4654-B8E7-0A3D40208DED}" srcId="{10050E27-3BBC-47B5-83C9-35E510C101CE}" destId="{B2723F49-0327-4258-8A52-2BE7B5FFC670}" srcOrd="0" destOrd="0" parTransId="{A50C6851-3CCB-49D8-A39F-A46EC17918EA}" sibTransId="{49DB7AA3-F868-4F3E-A712-E8D74F7C5074}"/>
    <dgm:cxn modelId="{408D1AE9-E9F7-4AB8-AF52-B535D3CC867A}" type="presOf" srcId="{144E835C-7860-4278-B00B-548988363A2E}" destId="{B9D3AB4C-CFEE-4208-9FC6-857412BB2107}" srcOrd="0" destOrd="0" presId="urn:microsoft.com/office/officeart/2005/8/layout/orgChart1"/>
    <dgm:cxn modelId="{7D3E78AB-E63F-4C6A-B98A-70C502B8C922}" type="presOf" srcId="{EBF22605-2217-4F48-8695-0BFD8368D89C}" destId="{6B5C5362-565E-4DA8-94FA-F19085984CC7}" srcOrd="0" destOrd="0" presId="urn:microsoft.com/office/officeart/2005/8/layout/orgChart1"/>
    <dgm:cxn modelId="{329F85C8-9FAD-42EA-9D7E-E765BE710C95}" type="presOf" srcId="{A50C6851-3CCB-49D8-A39F-A46EC17918EA}" destId="{9BF8CF69-D5BF-43A0-AA26-E4A0CCB5B2BE}" srcOrd="0" destOrd="0" presId="urn:microsoft.com/office/officeart/2005/8/layout/orgChart1"/>
    <dgm:cxn modelId="{6CA97E42-D21C-4190-AD87-509DA0C100AA}" type="presOf" srcId="{B2723F49-0327-4258-8A52-2BE7B5FFC670}" destId="{40E42328-EE82-47E6-8BC5-8F67D409C059}" srcOrd="1" destOrd="0" presId="urn:microsoft.com/office/officeart/2005/8/layout/orgChart1"/>
    <dgm:cxn modelId="{59B11335-0688-4C0C-9298-903EB6EB4AD5}" srcId="{CB5E05BD-5A09-4F55-96D5-3D3C6B55A871}" destId="{913DAFCF-381E-437A-82F0-822297ED044B}" srcOrd="1" destOrd="0" parTransId="{144E835C-7860-4278-B00B-548988363A2E}" sibTransId="{4BA7D994-9F67-4C78-B2C7-55DF2898808D}"/>
    <dgm:cxn modelId="{40272176-D53E-4DFF-9687-0ABCE0C751BF}" type="presOf" srcId="{913DAFCF-381E-437A-82F0-822297ED044B}" destId="{318E5D63-6DB5-4C2D-AEC8-8E363DEF8D20}" srcOrd="1" destOrd="0" presId="urn:microsoft.com/office/officeart/2005/8/layout/orgChart1"/>
    <dgm:cxn modelId="{91725FFF-32FF-4395-8B8D-52594C608DDB}" srcId="{D78368D3-79C8-4C15-AFB8-21C08864B4E2}" destId="{10050E27-3BBC-47B5-83C9-35E510C101CE}" srcOrd="0" destOrd="0" parTransId="{378478B6-B4A8-4D7F-967F-9C79FE1023CB}" sibTransId="{0F2240D5-9F7F-464F-BE17-846FA6678689}"/>
    <dgm:cxn modelId="{E348F49D-730D-4064-9547-56372F125D8B}" srcId="{B2723F49-0327-4258-8A52-2BE7B5FFC670}" destId="{CB5E05BD-5A09-4F55-96D5-3D3C6B55A871}" srcOrd="0" destOrd="0" parTransId="{9FDF6D9F-08D4-4968-A3BA-C63C3EC7FB32}" sibTransId="{88D9288E-9343-45CF-B4AD-6ACBE8683DB8}"/>
    <dgm:cxn modelId="{1CE64366-9A0A-43FD-B2D3-871DFB1EF462}" type="presOf" srcId="{D78368D3-79C8-4C15-AFB8-21C08864B4E2}" destId="{9C47E3DC-E3EC-48D8-9DEF-8A8085E8FE44}" srcOrd="0" destOrd="0" presId="urn:microsoft.com/office/officeart/2005/8/layout/orgChart1"/>
    <dgm:cxn modelId="{44A434CD-D8AC-4A34-801E-B3EC1690CF98}" srcId="{CB5E05BD-5A09-4F55-96D5-3D3C6B55A871}" destId="{F042D078-69A9-4E90-AD02-79E7ECA2A43D}" srcOrd="0" destOrd="0" parTransId="{EBF22605-2217-4F48-8695-0BFD8368D89C}" sibTransId="{4C16331A-5B71-48D1-B68E-24B2DC3BC6C3}"/>
    <dgm:cxn modelId="{C6B76466-D902-45A3-9A65-10D59DBCA2CF}" type="presOf" srcId="{AF1C746C-82DC-41BD-BEB6-F480AA5E6A05}" destId="{F1A61D1A-A8A7-48C0-962C-3A458417C411}" srcOrd="0" destOrd="0" presId="urn:microsoft.com/office/officeart/2005/8/layout/orgChart1"/>
    <dgm:cxn modelId="{130DF57A-589F-439E-9EE5-8820A263436F}" type="presOf" srcId="{CB5E05BD-5A09-4F55-96D5-3D3C6B55A871}" destId="{1BD631AA-120D-465F-9A71-C1D44CFA1106}" srcOrd="1" destOrd="0" presId="urn:microsoft.com/office/officeart/2005/8/layout/orgChart1"/>
    <dgm:cxn modelId="{D9FDCF0B-E93F-4B26-A245-F87A75AAE17A}" srcId="{CB5E05BD-5A09-4F55-96D5-3D3C6B55A871}" destId="{AF1C746C-82DC-41BD-BEB6-F480AA5E6A05}" srcOrd="2" destOrd="0" parTransId="{128DA131-7FDE-4764-A758-AD9FE7AD4D0C}" sibTransId="{85E87441-66E5-49DC-B7AC-3D44130A842C}"/>
    <dgm:cxn modelId="{ABE4B75A-FB80-49D1-8BCA-799EE1AFE043}" type="presOf" srcId="{F042D078-69A9-4E90-AD02-79E7ECA2A43D}" destId="{8FD163CD-E6BA-4202-AB73-A2F7C7EF429C}" srcOrd="1" destOrd="0" presId="urn:microsoft.com/office/officeart/2005/8/layout/orgChart1"/>
    <dgm:cxn modelId="{2A4203E6-8E23-42B3-9412-DC82324AAAB5}" type="presOf" srcId="{AF1C746C-82DC-41BD-BEB6-F480AA5E6A05}" destId="{97341D14-25A6-40B4-9685-62823F02DAFC}" srcOrd="1" destOrd="0" presId="urn:microsoft.com/office/officeart/2005/8/layout/orgChart1"/>
    <dgm:cxn modelId="{1C8D01FE-DCE1-478E-8E10-857B0D0384C2}" type="presOf" srcId="{128DA131-7FDE-4764-A758-AD9FE7AD4D0C}" destId="{9D5B3DC1-80F0-4B37-B168-04491BD92D9C}" srcOrd="0" destOrd="0" presId="urn:microsoft.com/office/officeart/2005/8/layout/orgChart1"/>
    <dgm:cxn modelId="{CF115B9C-D159-42B6-A532-A40FC6E9712A}" type="presOf" srcId="{B2723F49-0327-4258-8A52-2BE7B5FFC670}" destId="{72CF568D-34B9-4193-A06E-632356E0D60B}" srcOrd="0" destOrd="0" presId="urn:microsoft.com/office/officeart/2005/8/layout/orgChart1"/>
    <dgm:cxn modelId="{8148C02B-200F-4E0E-984E-2A9892C33EE3}" type="presOf" srcId="{10050E27-3BBC-47B5-83C9-35E510C101CE}" destId="{30E3B947-FBCA-4B75-95E7-042ECCCC583E}" srcOrd="0" destOrd="0" presId="urn:microsoft.com/office/officeart/2005/8/layout/orgChart1"/>
    <dgm:cxn modelId="{AA516758-20D7-4E75-9A91-616AED1C3084}" type="presOf" srcId="{F042D078-69A9-4E90-AD02-79E7ECA2A43D}" destId="{C59A7071-7C1D-4E96-B662-7F76F064EA11}" srcOrd="0" destOrd="0" presId="urn:microsoft.com/office/officeart/2005/8/layout/orgChart1"/>
    <dgm:cxn modelId="{CFA0702E-C870-4FB7-A520-F72B3DD4F018}" type="presParOf" srcId="{9C47E3DC-E3EC-48D8-9DEF-8A8085E8FE44}" destId="{E3D564AB-BCFB-4191-BF8E-5697C4C839B2}" srcOrd="0" destOrd="0" presId="urn:microsoft.com/office/officeart/2005/8/layout/orgChart1"/>
    <dgm:cxn modelId="{A0F00160-C9D5-4E28-8093-5B2A4C1F0A8B}" type="presParOf" srcId="{E3D564AB-BCFB-4191-BF8E-5697C4C839B2}" destId="{1B82D9CB-DBC1-4909-AB20-B9B6DEC52DC4}" srcOrd="0" destOrd="0" presId="urn:microsoft.com/office/officeart/2005/8/layout/orgChart1"/>
    <dgm:cxn modelId="{209E36FF-6D0F-46F4-ADB3-38990ECD2617}" type="presParOf" srcId="{1B82D9CB-DBC1-4909-AB20-B9B6DEC52DC4}" destId="{30E3B947-FBCA-4B75-95E7-042ECCCC583E}" srcOrd="0" destOrd="0" presId="urn:microsoft.com/office/officeart/2005/8/layout/orgChart1"/>
    <dgm:cxn modelId="{C0C5D6AB-AA6D-4258-B4ED-1765DED1E9C2}" type="presParOf" srcId="{1B82D9CB-DBC1-4909-AB20-B9B6DEC52DC4}" destId="{7CA82287-813A-4846-8784-5AF26830C840}" srcOrd="1" destOrd="0" presId="urn:microsoft.com/office/officeart/2005/8/layout/orgChart1"/>
    <dgm:cxn modelId="{740540CB-CBD5-4A22-BADB-4D788B1C36F6}" type="presParOf" srcId="{E3D564AB-BCFB-4191-BF8E-5697C4C839B2}" destId="{5216BC5C-A9B7-445C-B2D2-1A3EEA3C8FEA}" srcOrd="1" destOrd="0" presId="urn:microsoft.com/office/officeart/2005/8/layout/orgChart1"/>
    <dgm:cxn modelId="{BF952056-CE3B-4C0C-926B-F827F8C76425}" type="presParOf" srcId="{5216BC5C-A9B7-445C-B2D2-1A3EEA3C8FEA}" destId="{9BF8CF69-D5BF-43A0-AA26-E4A0CCB5B2BE}" srcOrd="0" destOrd="0" presId="urn:microsoft.com/office/officeart/2005/8/layout/orgChart1"/>
    <dgm:cxn modelId="{C26D8DE7-DE59-43C8-BE02-248F26979597}" type="presParOf" srcId="{5216BC5C-A9B7-445C-B2D2-1A3EEA3C8FEA}" destId="{4A6E742F-77CA-47EB-AAD2-93D19512699E}" srcOrd="1" destOrd="0" presId="urn:microsoft.com/office/officeart/2005/8/layout/orgChart1"/>
    <dgm:cxn modelId="{4594026A-4DAF-434E-929A-9FAD37D37F2A}" type="presParOf" srcId="{4A6E742F-77CA-47EB-AAD2-93D19512699E}" destId="{2C856819-297E-4F1D-B0D3-4A98AE6A71C0}" srcOrd="0" destOrd="0" presId="urn:microsoft.com/office/officeart/2005/8/layout/orgChart1"/>
    <dgm:cxn modelId="{394FC895-E10D-4186-A3AF-08F475A86AC8}" type="presParOf" srcId="{2C856819-297E-4F1D-B0D3-4A98AE6A71C0}" destId="{72CF568D-34B9-4193-A06E-632356E0D60B}" srcOrd="0" destOrd="0" presId="urn:microsoft.com/office/officeart/2005/8/layout/orgChart1"/>
    <dgm:cxn modelId="{434AF500-ED08-44B0-83FA-7D75EB0AEA97}" type="presParOf" srcId="{2C856819-297E-4F1D-B0D3-4A98AE6A71C0}" destId="{40E42328-EE82-47E6-8BC5-8F67D409C059}" srcOrd="1" destOrd="0" presId="urn:microsoft.com/office/officeart/2005/8/layout/orgChart1"/>
    <dgm:cxn modelId="{E9B57C60-933F-4A6E-AC10-D27A2FD77D18}" type="presParOf" srcId="{4A6E742F-77CA-47EB-AAD2-93D19512699E}" destId="{C2F49457-5A9C-485C-82D7-E41980D5C802}" srcOrd="1" destOrd="0" presId="urn:microsoft.com/office/officeart/2005/8/layout/orgChart1"/>
    <dgm:cxn modelId="{B5E95B2E-9994-4A76-B525-0D4060FEB279}" type="presParOf" srcId="{C2F49457-5A9C-485C-82D7-E41980D5C802}" destId="{7DF318D2-DB5B-4211-878E-837D2D02F74C}" srcOrd="0" destOrd="0" presId="urn:microsoft.com/office/officeart/2005/8/layout/orgChart1"/>
    <dgm:cxn modelId="{060DF65D-3EA8-447B-8A54-C917BD5838A2}" type="presParOf" srcId="{C2F49457-5A9C-485C-82D7-E41980D5C802}" destId="{A5F27A57-E631-4088-8A84-23EF0B4AF30B}" srcOrd="1" destOrd="0" presId="urn:microsoft.com/office/officeart/2005/8/layout/orgChart1"/>
    <dgm:cxn modelId="{050DE0CC-2040-40EB-A51E-DDF2B1427ECF}" type="presParOf" srcId="{A5F27A57-E631-4088-8A84-23EF0B4AF30B}" destId="{9B9CD098-4A77-4ECD-8AFE-0E58FB06D6C0}" srcOrd="0" destOrd="0" presId="urn:microsoft.com/office/officeart/2005/8/layout/orgChart1"/>
    <dgm:cxn modelId="{08ED5BF8-B1DB-4306-AF0C-5016308C468D}" type="presParOf" srcId="{9B9CD098-4A77-4ECD-8AFE-0E58FB06D6C0}" destId="{8AF7504C-F437-4500-9EFA-0C67E8E7355E}" srcOrd="0" destOrd="0" presId="urn:microsoft.com/office/officeart/2005/8/layout/orgChart1"/>
    <dgm:cxn modelId="{A3194E7E-00C7-4192-B76D-C4381621BEDE}" type="presParOf" srcId="{9B9CD098-4A77-4ECD-8AFE-0E58FB06D6C0}" destId="{1BD631AA-120D-465F-9A71-C1D44CFA1106}" srcOrd="1" destOrd="0" presId="urn:microsoft.com/office/officeart/2005/8/layout/orgChart1"/>
    <dgm:cxn modelId="{6262359B-C494-4F48-9E2E-1340644D60C2}" type="presParOf" srcId="{A5F27A57-E631-4088-8A84-23EF0B4AF30B}" destId="{25075FF0-EDDB-4890-85C4-F987B9D7590E}" srcOrd="1" destOrd="0" presId="urn:microsoft.com/office/officeart/2005/8/layout/orgChart1"/>
    <dgm:cxn modelId="{8488C2D7-ADF0-4136-B8B7-4E3B1D17C475}" type="presParOf" srcId="{25075FF0-EDDB-4890-85C4-F987B9D7590E}" destId="{6B5C5362-565E-4DA8-94FA-F19085984CC7}" srcOrd="0" destOrd="0" presId="urn:microsoft.com/office/officeart/2005/8/layout/orgChart1"/>
    <dgm:cxn modelId="{9F218DAB-FB33-44C9-8782-01C76703C8A9}" type="presParOf" srcId="{25075FF0-EDDB-4890-85C4-F987B9D7590E}" destId="{0A447D55-27D3-4A5E-A431-E8BBDD3AB77A}" srcOrd="1" destOrd="0" presId="urn:microsoft.com/office/officeart/2005/8/layout/orgChart1"/>
    <dgm:cxn modelId="{1E3C5A03-975D-4CE7-9E77-8FE3AF3E3351}" type="presParOf" srcId="{0A447D55-27D3-4A5E-A431-E8BBDD3AB77A}" destId="{80BF81FA-60A9-45A4-9B62-340DC8B559DB}" srcOrd="0" destOrd="0" presId="urn:microsoft.com/office/officeart/2005/8/layout/orgChart1"/>
    <dgm:cxn modelId="{4AA57CF9-D9AC-45BE-BF33-051D34BEBAC7}" type="presParOf" srcId="{80BF81FA-60A9-45A4-9B62-340DC8B559DB}" destId="{C59A7071-7C1D-4E96-B662-7F76F064EA11}" srcOrd="0" destOrd="0" presId="urn:microsoft.com/office/officeart/2005/8/layout/orgChart1"/>
    <dgm:cxn modelId="{FF00E01C-047A-423B-A376-BADB50BF4B86}" type="presParOf" srcId="{80BF81FA-60A9-45A4-9B62-340DC8B559DB}" destId="{8FD163CD-E6BA-4202-AB73-A2F7C7EF429C}" srcOrd="1" destOrd="0" presId="urn:microsoft.com/office/officeart/2005/8/layout/orgChart1"/>
    <dgm:cxn modelId="{E1499D95-E9C7-4A6C-A6EB-9002171A32F1}" type="presParOf" srcId="{0A447D55-27D3-4A5E-A431-E8BBDD3AB77A}" destId="{DC0B72AD-E78F-4B84-B4D2-83500ADFAF05}" srcOrd="1" destOrd="0" presId="urn:microsoft.com/office/officeart/2005/8/layout/orgChart1"/>
    <dgm:cxn modelId="{22DCB393-4757-4E85-83A3-AF653D93AA1A}" type="presParOf" srcId="{0A447D55-27D3-4A5E-A431-E8BBDD3AB77A}" destId="{E474136C-48A9-49F1-BB51-61770FB384AE}" srcOrd="2" destOrd="0" presId="urn:microsoft.com/office/officeart/2005/8/layout/orgChart1"/>
    <dgm:cxn modelId="{BBA0C620-BF55-4D82-8DBC-BD1A46FEFD9B}" type="presParOf" srcId="{25075FF0-EDDB-4890-85C4-F987B9D7590E}" destId="{B9D3AB4C-CFEE-4208-9FC6-857412BB2107}" srcOrd="2" destOrd="0" presId="urn:microsoft.com/office/officeart/2005/8/layout/orgChart1"/>
    <dgm:cxn modelId="{4C4A7C13-68DE-49EC-8CF6-C7E154A57312}" type="presParOf" srcId="{25075FF0-EDDB-4890-85C4-F987B9D7590E}" destId="{6E045BE6-D498-4566-9B18-07FE34267431}" srcOrd="3" destOrd="0" presId="urn:microsoft.com/office/officeart/2005/8/layout/orgChart1"/>
    <dgm:cxn modelId="{4788D15B-160F-4E40-881B-FF9C0FA61EF3}" type="presParOf" srcId="{6E045BE6-D498-4566-9B18-07FE34267431}" destId="{EC7A5458-53DD-490D-9842-0E995C999802}" srcOrd="0" destOrd="0" presId="urn:microsoft.com/office/officeart/2005/8/layout/orgChart1"/>
    <dgm:cxn modelId="{E0EE7D13-AC70-4ED4-B9B1-97CE61110C1B}" type="presParOf" srcId="{EC7A5458-53DD-490D-9842-0E995C999802}" destId="{DCD2ED5E-1570-4E71-A31A-86668AA26E47}" srcOrd="0" destOrd="0" presId="urn:microsoft.com/office/officeart/2005/8/layout/orgChart1"/>
    <dgm:cxn modelId="{4705EC61-86D3-471F-8DBF-E4AC64A4BBFA}" type="presParOf" srcId="{EC7A5458-53DD-490D-9842-0E995C999802}" destId="{318E5D63-6DB5-4C2D-AEC8-8E363DEF8D20}" srcOrd="1" destOrd="0" presId="urn:microsoft.com/office/officeart/2005/8/layout/orgChart1"/>
    <dgm:cxn modelId="{7A259E9D-53C0-40FD-8153-92F5F8DEE005}" type="presParOf" srcId="{6E045BE6-D498-4566-9B18-07FE34267431}" destId="{83B1503C-59D9-4273-9910-E01A4A7FF3CD}" srcOrd="1" destOrd="0" presId="urn:microsoft.com/office/officeart/2005/8/layout/orgChart1"/>
    <dgm:cxn modelId="{95F6FA5E-1F34-4958-977A-5AFFB478E9DB}" type="presParOf" srcId="{6E045BE6-D498-4566-9B18-07FE34267431}" destId="{AF9204E7-F803-495C-841A-EB5B57827B5F}" srcOrd="2" destOrd="0" presId="urn:microsoft.com/office/officeart/2005/8/layout/orgChart1"/>
    <dgm:cxn modelId="{A52E2173-371D-4086-BCD2-F082F06BC4D6}" type="presParOf" srcId="{25075FF0-EDDB-4890-85C4-F987B9D7590E}" destId="{9D5B3DC1-80F0-4B37-B168-04491BD92D9C}" srcOrd="4" destOrd="0" presId="urn:microsoft.com/office/officeart/2005/8/layout/orgChart1"/>
    <dgm:cxn modelId="{80C611FD-D8AE-46B5-8771-530E7D7ADEDE}" type="presParOf" srcId="{25075FF0-EDDB-4890-85C4-F987B9D7590E}" destId="{F656CC75-459C-476C-A7B2-F59F2AC8C40F}" srcOrd="5" destOrd="0" presId="urn:microsoft.com/office/officeart/2005/8/layout/orgChart1"/>
    <dgm:cxn modelId="{1B3C2736-ED93-4B91-9579-30646D5DBB3F}" type="presParOf" srcId="{F656CC75-459C-476C-A7B2-F59F2AC8C40F}" destId="{888BDD0D-9995-49DC-8458-ABA2E69FF3E4}" srcOrd="0" destOrd="0" presId="urn:microsoft.com/office/officeart/2005/8/layout/orgChart1"/>
    <dgm:cxn modelId="{D5B8FAED-399A-4343-9449-686FA5B7450C}" type="presParOf" srcId="{888BDD0D-9995-49DC-8458-ABA2E69FF3E4}" destId="{F1A61D1A-A8A7-48C0-962C-3A458417C411}" srcOrd="0" destOrd="0" presId="urn:microsoft.com/office/officeart/2005/8/layout/orgChart1"/>
    <dgm:cxn modelId="{A3AA469C-69A1-4B8A-9989-350F87A54762}" type="presParOf" srcId="{888BDD0D-9995-49DC-8458-ABA2E69FF3E4}" destId="{97341D14-25A6-40B4-9685-62823F02DAFC}" srcOrd="1" destOrd="0" presId="urn:microsoft.com/office/officeart/2005/8/layout/orgChart1"/>
    <dgm:cxn modelId="{6ABE0B0D-CA69-4C2F-8931-BB7CA996E393}" type="presParOf" srcId="{F656CC75-459C-476C-A7B2-F59F2AC8C40F}" destId="{5E964FE0-1E42-45C1-A6AF-051D6BF62228}" srcOrd="1" destOrd="0" presId="urn:microsoft.com/office/officeart/2005/8/layout/orgChart1"/>
    <dgm:cxn modelId="{007E1335-9848-4847-826C-7635A677CCE3}" type="presParOf" srcId="{F656CC75-459C-476C-A7B2-F59F2AC8C40F}" destId="{3E9AA1BD-4888-4D03-AB35-83046D17FDFE}" srcOrd="2" destOrd="0" presId="urn:microsoft.com/office/officeart/2005/8/layout/orgChart1"/>
    <dgm:cxn modelId="{2E1F0182-0101-40E8-A77A-17E61FAEDD55}" type="presParOf" srcId="{A5F27A57-E631-4088-8A84-23EF0B4AF30B}" destId="{FB438AAF-A7A0-445E-9370-F229F8783883}" srcOrd="2" destOrd="0" presId="urn:microsoft.com/office/officeart/2005/8/layout/orgChart1"/>
    <dgm:cxn modelId="{C7DB0599-0613-4602-9471-4DF84A3B7A6F}" type="presParOf" srcId="{4A6E742F-77CA-47EB-AAD2-93D19512699E}" destId="{DA539E6C-0B50-4E75-A47E-3397784650F4}" srcOrd="2" destOrd="0" presId="urn:microsoft.com/office/officeart/2005/8/layout/orgChart1"/>
    <dgm:cxn modelId="{99296C83-629D-41D5-A704-494D0F067455}" type="presParOf" srcId="{E3D564AB-BCFB-4191-BF8E-5697C4C839B2}" destId="{D0E1AE22-9A15-47AC-A5DE-A477B605A8D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5B3DC1-80F0-4B37-B168-04491BD92D9C}">
      <dsp:nvSpPr>
        <dsp:cNvPr id="0" name=""/>
        <dsp:cNvSpPr/>
      </dsp:nvSpPr>
      <dsp:spPr>
        <a:xfrm>
          <a:off x="813958" y="2709052"/>
          <a:ext cx="951728" cy="2474187"/>
        </a:xfrm>
        <a:custGeom>
          <a:avLst/>
          <a:gdLst/>
          <a:ahLst/>
          <a:cxnLst/>
          <a:rect l="0" t="0" r="0" b="0"/>
          <a:pathLst>
            <a:path>
              <a:moveTo>
                <a:pt x="0" y="0"/>
              </a:moveTo>
              <a:lnTo>
                <a:pt x="0" y="2474187"/>
              </a:lnTo>
              <a:lnTo>
                <a:pt x="951728" y="2474187"/>
              </a:lnTo>
            </a:path>
          </a:pathLst>
        </a:custGeom>
        <a:noFill/>
        <a:ln w="25400" cap="flat" cmpd="sng" algn="ctr">
          <a:solidFill>
            <a:schemeClr val="accent3"/>
          </a:solidFill>
          <a:prstDash val="solid"/>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B9D3AB4C-CFEE-4208-9FC6-857412BB2107}">
      <dsp:nvSpPr>
        <dsp:cNvPr id="0" name=""/>
        <dsp:cNvSpPr/>
      </dsp:nvSpPr>
      <dsp:spPr>
        <a:xfrm>
          <a:off x="813958" y="2709052"/>
          <a:ext cx="951728" cy="1548065"/>
        </a:xfrm>
        <a:custGeom>
          <a:avLst/>
          <a:gdLst/>
          <a:ahLst/>
          <a:cxnLst/>
          <a:rect l="0" t="0" r="0" b="0"/>
          <a:pathLst>
            <a:path>
              <a:moveTo>
                <a:pt x="0" y="0"/>
              </a:moveTo>
              <a:lnTo>
                <a:pt x="0" y="1548065"/>
              </a:lnTo>
              <a:lnTo>
                <a:pt x="951728" y="1548065"/>
              </a:lnTo>
            </a:path>
          </a:pathLst>
        </a:custGeom>
        <a:noFill/>
        <a:ln w="25400" cap="flat" cmpd="sng" algn="ctr">
          <a:solidFill>
            <a:schemeClr val="accent3"/>
          </a:solidFill>
          <a:prstDash val="solid"/>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6B5C5362-565E-4DA8-94FA-F19085984CC7}">
      <dsp:nvSpPr>
        <dsp:cNvPr id="0" name=""/>
        <dsp:cNvSpPr/>
      </dsp:nvSpPr>
      <dsp:spPr>
        <a:xfrm>
          <a:off x="813958" y="2709052"/>
          <a:ext cx="951728" cy="563653"/>
        </a:xfrm>
        <a:custGeom>
          <a:avLst/>
          <a:gdLst/>
          <a:ahLst/>
          <a:cxnLst/>
          <a:rect l="0" t="0" r="0" b="0"/>
          <a:pathLst>
            <a:path>
              <a:moveTo>
                <a:pt x="0" y="0"/>
              </a:moveTo>
              <a:lnTo>
                <a:pt x="0" y="563653"/>
              </a:lnTo>
              <a:lnTo>
                <a:pt x="951728" y="563653"/>
              </a:lnTo>
            </a:path>
          </a:pathLst>
        </a:custGeom>
        <a:noFill/>
        <a:ln w="25400" cap="flat" cmpd="sng" algn="ctr">
          <a:solidFill>
            <a:schemeClr val="accent3"/>
          </a:solidFill>
          <a:prstDash val="solid"/>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7DF318D2-DB5B-4211-878E-837D2D02F74C}">
      <dsp:nvSpPr>
        <dsp:cNvPr id="0" name=""/>
        <dsp:cNvSpPr/>
      </dsp:nvSpPr>
      <dsp:spPr>
        <a:xfrm>
          <a:off x="3306181" y="1665134"/>
          <a:ext cx="91440" cy="190686"/>
        </a:xfrm>
        <a:custGeom>
          <a:avLst/>
          <a:gdLst/>
          <a:ahLst/>
          <a:cxnLst/>
          <a:rect l="0" t="0" r="0" b="0"/>
          <a:pathLst>
            <a:path>
              <a:moveTo>
                <a:pt x="45720" y="0"/>
              </a:moveTo>
              <a:lnTo>
                <a:pt x="45720" y="1906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F8CF69-D5BF-43A0-AA26-E4A0CCB5B2BE}">
      <dsp:nvSpPr>
        <dsp:cNvPr id="0" name=""/>
        <dsp:cNvSpPr/>
      </dsp:nvSpPr>
      <dsp:spPr>
        <a:xfrm>
          <a:off x="3306181" y="802323"/>
          <a:ext cx="91440" cy="190686"/>
        </a:xfrm>
        <a:custGeom>
          <a:avLst/>
          <a:gdLst/>
          <a:ahLst/>
          <a:cxnLst/>
          <a:rect l="0" t="0" r="0" b="0"/>
          <a:pathLst>
            <a:path>
              <a:moveTo>
                <a:pt x="45720" y="0"/>
              </a:moveTo>
              <a:lnTo>
                <a:pt x="45720" y="1906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E3B947-FBCA-4B75-95E7-042ECCCC583E}">
      <dsp:nvSpPr>
        <dsp:cNvPr id="0" name=""/>
        <dsp:cNvSpPr/>
      </dsp:nvSpPr>
      <dsp:spPr>
        <a:xfrm>
          <a:off x="707093" y="2810"/>
          <a:ext cx="5289616" cy="799512"/>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chemeClr val="tx1"/>
              </a:solidFill>
              <a:effectLst/>
              <a:latin typeface="Times New Roman" pitchFamily="18" charset="0"/>
              <a:cs typeface="Times New Roman" pitchFamily="18" charset="0"/>
            </a:rPr>
            <a:t>Invitation to TLGS unit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chemeClr val="tx1"/>
              </a:solidFill>
              <a:effectLst/>
              <a:latin typeface="Times New Roman" pitchFamily="18" charset="0"/>
              <a:cs typeface="Times New Roman" pitchFamily="18" charset="0"/>
            </a:rPr>
            <a:t>by social workers </a:t>
          </a:r>
        </a:p>
      </dsp:txBody>
      <dsp:txXfrm>
        <a:off x="707093" y="2810"/>
        <a:ext cx="5289616" cy="799512"/>
      </dsp:txXfrm>
    </dsp:sp>
    <dsp:sp modelId="{72CF568D-34B9-4193-A06E-632356E0D60B}">
      <dsp:nvSpPr>
        <dsp:cNvPr id="0" name=""/>
        <dsp:cNvSpPr/>
      </dsp:nvSpPr>
      <dsp:spPr>
        <a:xfrm>
          <a:off x="1278594" y="993009"/>
          <a:ext cx="4146614" cy="672124"/>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Times New Roman" pitchFamily="18" charset="0"/>
              <a:cs typeface="Times New Roman" pitchFamily="18" charset="0"/>
            </a:rPr>
            <a:t>Reception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Times New Roman" pitchFamily="18" charset="0"/>
              <a:cs typeface="Times New Roman" pitchFamily="18" charset="0"/>
            </a:rPr>
            <a:t>(Demographic data acquisition)</a:t>
          </a:r>
        </a:p>
      </dsp:txBody>
      <dsp:txXfrm>
        <a:off x="1278594" y="993009"/>
        <a:ext cx="4146614" cy="672124"/>
      </dsp:txXfrm>
    </dsp:sp>
    <dsp:sp modelId="{8AF7504C-F437-4500-9EFA-0C67E8E7355E}">
      <dsp:nvSpPr>
        <dsp:cNvPr id="0" name=""/>
        <dsp:cNvSpPr/>
      </dsp:nvSpPr>
      <dsp:spPr>
        <a:xfrm>
          <a:off x="179472" y="1855820"/>
          <a:ext cx="6344857" cy="853231"/>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chemeClr val="tx1">
              <a:alpha val="3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333300"/>
              </a:solidFill>
              <a:effectLst/>
              <a:latin typeface="Times New Roman" pitchFamily="18" charset="0"/>
              <a:cs typeface="Times New Roman" pitchFamily="18" charset="0"/>
              <a:hlinkClick xmlns:r="http://schemas.openxmlformats.org/officeDocument/2006/relationships" r:id="" action="ppaction://noaction"/>
            </a:rPr>
            <a:t>Lab (blood sampling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333300"/>
              </a:solidFill>
              <a:effectLst/>
              <a:latin typeface="Times New Roman" pitchFamily="18" charset="0"/>
              <a:cs typeface="Times New Roman" pitchFamily="18" charset="0"/>
              <a:hlinkClick xmlns:r="http://schemas.openxmlformats.org/officeDocument/2006/relationships" r:id="" action="ppaction://noaction"/>
            </a:rPr>
            <a:t> biochemical tests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333300"/>
              </a:solidFill>
              <a:effectLst/>
              <a:latin typeface="Times New Roman" pitchFamily="18" charset="0"/>
              <a:cs typeface="Times New Roman" pitchFamily="18" charset="0"/>
              <a:hlinkClick xmlns:r="http://schemas.openxmlformats.org/officeDocument/2006/relationships" r:id="" action="ppaction://noaction"/>
            </a:rPr>
            <a:t>serum glucose and lipids</a:t>
          </a:r>
          <a:r>
            <a:rPr kumimoji="0" lang="en-US" sz="1800" b="1" i="0" u="sng" strike="noStrike" kern="1200" cap="none" normalizeH="0" baseline="0" dirty="0" smtClean="0">
              <a:ln>
                <a:noFill/>
              </a:ln>
              <a:solidFill>
                <a:srgbClr val="333300"/>
              </a:solidFill>
              <a:effectLst/>
              <a:latin typeface="Times New Roman" pitchFamily="18" charset="0"/>
              <a:cs typeface="Times New Roman" pitchFamily="18" charset="0"/>
              <a:hlinkClick xmlns:r="http://schemas.openxmlformats.org/officeDocument/2006/relationships" r:id="" action="ppaction://noaction"/>
            </a:rPr>
            <a:t>)</a:t>
          </a:r>
          <a:endParaRPr kumimoji="0" lang="en-US" sz="1800" b="1" i="0" u="sng" strike="noStrike" kern="1200" cap="none" normalizeH="0" baseline="0" dirty="0" smtClean="0">
            <a:ln>
              <a:noFill/>
            </a:ln>
            <a:solidFill>
              <a:srgbClr val="333300"/>
            </a:solidFill>
            <a:effectLst/>
            <a:latin typeface="Times New Roman" pitchFamily="18" charset="0"/>
            <a:cs typeface="Times New Roman" pitchFamily="18" charset="0"/>
          </a:endParaRPr>
        </a:p>
      </dsp:txBody>
      <dsp:txXfrm>
        <a:off x="179472" y="1855820"/>
        <a:ext cx="6344857" cy="853231"/>
      </dsp:txXfrm>
    </dsp:sp>
    <dsp:sp modelId="{C59A7071-7C1D-4E96-B662-7F76F064EA11}">
      <dsp:nvSpPr>
        <dsp:cNvPr id="0" name=""/>
        <dsp:cNvSpPr/>
      </dsp:nvSpPr>
      <dsp:spPr>
        <a:xfrm>
          <a:off x="1765687" y="2899738"/>
          <a:ext cx="3682047" cy="745933"/>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Times New Roman" pitchFamily="18" charset="0"/>
              <a:cs typeface="Times New Roman" pitchFamily="18" charset="0"/>
            </a:rPr>
            <a:t>Anthropometry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Times New Roman" pitchFamily="18" charset="0"/>
              <a:cs typeface="Times New Roman" pitchFamily="18" charset="0"/>
            </a:rPr>
            <a:t> (plus ECG for &gt;30 years cases)</a:t>
          </a:r>
        </a:p>
      </dsp:txBody>
      <dsp:txXfrm>
        <a:off x="1765687" y="2899738"/>
        <a:ext cx="3682047" cy="745933"/>
      </dsp:txXfrm>
    </dsp:sp>
    <dsp:sp modelId="{DCD2ED5E-1570-4E71-A31A-86668AA26E47}">
      <dsp:nvSpPr>
        <dsp:cNvPr id="0" name=""/>
        <dsp:cNvSpPr/>
      </dsp:nvSpPr>
      <dsp:spPr>
        <a:xfrm>
          <a:off x="1765687" y="3836359"/>
          <a:ext cx="6195568" cy="841517"/>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Times New Roman" pitchFamily="18" charset="0"/>
              <a:cs typeface="Times New Roman" pitchFamily="18" charset="0"/>
            </a:rPr>
            <a:t>Collecting complete  past medical history,</a:t>
          </a:r>
          <a:r>
            <a:rPr kumimoji="0" lang="fa-IR" sz="1800" b="1" i="0" u="none" strike="noStrike" kern="1200" cap="none" normalizeH="0" baseline="0" dirty="0" smtClean="0">
              <a:ln>
                <a:noFill/>
              </a:ln>
              <a:solidFill>
                <a:schemeClr val="tx1"/>
              </a:solidFill>
              <a:effectLst/>
              <a:latin typeface="Times New Roman" pitchFamily="18" charset="0"/>
              <a:cs typeface="Times New Roman" pitchFamily="18" charset="0"/>
            </a:rPr>
            <a:t> </a:t>
          </a:r>
          <a:endParaRPr kumimoji="0" lang="en-US" sz="1800" b="1" i="0" u="none" strike="noStrike" kern="1200"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Times New Roman" pitchFamily="18" charset="0"/>
              <a:cs typeface="Times New Roman" pitchFamily="18" charset="0"/>
            </a:rPr>
            <a:t>BP, Thyroid exam and dietary habit</a:t>
          </a:r>
        </a:p>
      </dsp:txBody>
      <dsp:txXfrm>
        <a:off x="1765687" y="3836359"/>
        <a:ext cx="6195568" cy="841517"/>
      </dsp:txXfrm>
    </dsp:sp>
    <dsp:sp modelId="{F1A61D1A-A8A7-48C0-962C-3A458417C411}">
      <dsp:nvSpPr>
        <dsp:cNvPr id="0" name=""/>
        <dsp:cNvSpPr/>
      </dsp:nvSpPr>
      <dsp:spPr>
        <a:xfrm>
          <a:off x="1765687" y="4868563"/>
          <a:ext cx="2828298" cy="629351"/>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Times New Roman" pitchFamily="18" charset="0"/>
              <a:cs typeface="Times New Roman" pitchFamily="18" charset="0"/>
            </a:rPr>
            <a:t>Outcome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Times New Roman" pitchFamily="18" charset="0"/>
              <a:cs typeface="Times New Roman" pitchFamily="18" charset="0"/>
            </a:rPr>
            <a:t> measurements</a:t>
          </a:r>
        </a:p>
      </dsp:txBody>
      <dsp:txXfrm>
        <a:off x="1765687" y="4868563"/>
        <a:ext cx="2828298" cy="6293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1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drawings/drawing1.xml><?xml version="1.0" encoding="utf-8"?>
<c:userShapes xmlns:c="http://schemas.openxmlformats.org/drawingml/2006/chart">
  <cdr:relSizeAnchor xmlns:cdr="http://schemas.openxmlformats.org/drawingml/2006/chartDrawing">
    <cdr:from>
      <cdr:x>0.19583</cdr:x>
      <cdr:y>0.90625</cdr:y>
    </cdr:from>
    <cdr:to>
      <cdr:x>0.34791</cdr:x>
      <cdr:y>0.97223</cdr:y>
    </cdr:to>
    <cdr:sp macro="" textlink="">
      <cdr:nvSpPr>
        <cdr:cNvPr id="2" name="TextBox 1"/>
        <cdr:cNvSpPr txBox="1"/>
      </cdr:nvSpPr>
      <cdr:spPr>
        <a:xfrm xmlns:a="http://schemas.openxmlformats.org/drawingml/2006/main">
          <a:off x="895350" y="2486013"/>
          <a:ext cx="695310" cy="18099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900" dirty="0">
              <a:solidFill>
                <a:srgbClr val="002060"/>
              </a:solidFill>
              <a:latin typeface="Times New Roman" pitchFamily="18" charset="0"/>
              <a:cs typeface="Times New Roman" pitchFamily="18" charset="0"/>
            </a:rPr>
            <a:t>Before</a:t>
          </a:r>
        </a:p>
      </cdr:txBody>
    </cdr:sp>
  </cdr:relSizeAnchor>
  <cdr:relSizeAnchor xmlns:cdr="http://schemas.openxmlformats.org/drawingml/2006/chartDrawing">
    <cdr:from>
      <cdr:x>0.425</cdr:x>
      <cdr:y>0.90972</cdr:y>
    </cdr:from>
    <cdr:to>
      <cdr:x>0.84167</cdr:x>
      <cdr:y>0.98958</cdr:y>
    </cdr:to>
    <cdr:sp macro="" textlink="">
      <cdr:nvSpPr>
        <cdr:cNvPr id="3" name="TextBox 1"/>
        <cdr:cNvSpPr txBox="1"/>
      </cdr:nvSpPr>
      <cdr:spPr>
        <a:xfrm xmlns:a="http://schemas.openxmlformats.org/drawingml/2006/main">
          <a:off x="1943085" y="2495544"/>
          <a:ext cx="1905015" cy="2190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solidFill>
                <a:srgbClr val="002060"/>
              </a:solidFill>
              <a:latin typeface="Times New Roman" pitchFamily="18" charset="0"/>
              <a:cs typeface="Times New Roman" pitchFamily="18" charset="0"/>
            </a:rPr>
            <a:t>After iodine</a:t>
          </a:r>
          <a:r>
            <a:rPr lang="en-US" sz="900" baseline="0" dirty="0">
              <a:solidFill>
                <a:srgbClr val="002060"/>
              </a:solidFill>
              <a:latin typeface="Times New Roman" pitchFamily="18" charset="0"/>
              <a:cs typeface="Times New Roman" pitchFamily="18" charset="0"/>
            </a:rPr>
            <a:t> supplementation</a:t>
          </a:r>
          <a:endParaRPr lang="en-US" sz="900" dirty="0">
            <a:solidFill>
              <a:srgbClr val="002060"/>
            </a:solidFill>
            <a:latin typeface="Times New Roman" pitchFamily="18" charset="0"/>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0.81595</cdr:x>
      <cdr:y>0.1478</cdr:y>
    </cdr:from>
    <cdr:to>
      <cdr:x>0.98443</cdr:x>
      <cdr:y>0.27668</cdr:y>
    </cdr:to>
    <cdr:sp macro="" textlink="">
      <cdr:nvSpPr>
        <cdr:cNvPr id="2" name="TextBox 1"/>
        <cdr:cNvSpPr txBox="1"/>
      </cdr:nvSpPr>
      <cdr:spPr>
        <a:xfrm xmlns:a="http://schemas.openxmlformats.org/drawingml/2006/main">
          <a:off x="3493504" y="534260"/>
          <a:ext cx="721337" cy="46587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200" b="1" dirty="0" smtClean="0">
              <a:latin typeface="Times New Roman" pitchFamily="18" charset="0"/>
              <a:cs typeface="Times New Roman" pitchFamily="18" charset="0"/>
            </a:rPr>
            <a:t>Girls</a:t>
          </a:r>
        </a:p>
        <a:p xmlns:a="http://schemas.openxmlformats.org/drawingml/2006/main">
          <a:r>
            <a:rPr lang="en-US" sz="1200" b="1" dirty="0" smtClean="0">
              <a:latin typeface="Times New Roman" pitchFamily="18" charset="0"/>
              <a:cs typeface="Times New Roman" pitchFamily="18" charset="0"/>
            </a:rPr>
            <a:t>(Trend)</a:t>
          </a:r>
          <a:endParaRPr lang="en-US" sz="1200" b="1" dirty="0">
            <a:latin typeface="Times New Roman" pitchFamily="18" charset="0"/>
            <a:cs typeface="Times New Roman"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0.79546</cdr:x>
      <cdr:y>0.13836</cdr:y>
    </cdr:from>
    <cdr:to>
      <cdr:x>0.97403</cdr:x>
      <cdr:y>0.24689</cdr:y>
    </cdr:to>
    <cdr:sp macro="" textlink="">
      <cdr:nvSpPr>
        <cdr:cNvPr id="2" name="TextBox 1"/>
        <cdr:cNvSpPr txBox="1"/>
      </cdr:nvSpPr>
      <cdr:spPr>
        <a:xfrm xmlns:a="http://schemas.openxmlformats.org/drawingml/2006/main">
          <a:off x="3500462" y="559442"/>
          <a:ext cx="785818" cy="4388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200" b="1" dirty="0" smtClean="0">
              <a:latin typeface="Times New Roman" pitchFamily="18" charset="0"/>
              <a:cs typeface="Times New Roman" pitchFamily="18" charset="0"/>
            </a:rPr>
            <a:t>Boys (Trend)</a:t>
          </a:r>
          <a:endParaRPr lang="en-US" sz="1200" b="1" dirty="0">
            <a:latin typeface="Times New Roman" pitchFamily="18" charset="0"/>
            <a:cs typeface="Times New Roman"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0.788</cdr:x>
      <cdr:y>0.07547</cdr:y>
    </cdr:from>
    <cdr:to>
      <cdr:x>0.90883</cdr:x>
      <cdr:y>0.184</cdr:y>
    </cdr:to>
    <cdr:sp macro="" textlink="">
      <cdr:nvSpPr>
        <cdr:cNvPr id="2" name="TextBox 1"/>
        <cdr:cNvSpPr txBox="1"/>
      </cdr:nvSpPr>
      <cdr:spPr>
        <a:xfrm xmlns:a="http://schemas.openxmlformats.org/drawingml/2006/main">
          <a:off x="3597215" y="207034"/>
          <a:ext cx="551629" cy="2977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dirty="0" smtClean="0">
              <a:latin typeface="Times New Roman" pitchFamily="18" charset="0"/>
              <a:cs typeface="Times New Roman" pitchFamily="18" charset="0"/>
            </a:rPr>
            <a:t>Girl</a:t>
          </a:r>
          <a:endParaRPr lang="en-US" sz="1200" b="1" dirty="0">
            <a:latin typeface="Times New Roman" pitchFamily="18" charset="0"/>
            <a:cs typeface="Times New Roman"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0.78989</cdr:x>
      <cdr:y>0.09748</cdr:y>
    </cdr:from>
    <cdr:to>
      <cdr:x>0.91072</cdr:x>
      <cdr:y>0.20601</cdr:y>
    </cdr:to>
    <cdr:sp macro="" textlink="">
      <cdr:nvSpPr>
        <cdr:cNvPr id="2" name="TextBox 1"/>
        <cdr:cNvSpPr txBox="1"/>
      </cdr:nvSpPr>
      <cdr:spPr>
        <a:xfrm xmlns:a="http://schemas.openxmlformats.org/drawingml/2006/main">
          <a:off x="3605841" y="267419"/>
          <a:ext cx="551629" cy="2977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dirty="0" smtClean="0">
              <a:latin typeface="Times New Roman" pitchFamily="18" charset="0"/>
              <a:cs typeface="Times New Roman" pitchFamily="18" charset="0"/>
            </a:rPr>
            <a:t>Boy</a:t>
          </a:r>
          <a:endParaRPr lang="en-US" sz="1200" b="1" dirty="0">
            <a:latin typeface="Times New Roman" pitchFamily="18" charset="0"/>
            <a:cs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31732C-D28E-4C5D-A7AD-BA62811D9643}" type="datetimeFigureOut">
              <a:rPr lang="en-US" smtClean="0"/>
              <a:pPr/>
              <a:t>6/16/2014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4DC3CC-08C4-4ECB-811A-30D76172BC2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128597-D13A-482C-8C7D-76A9F0219C85}" type="datetimeFigureOut">
              <a:rPr lang="en-US" smtClean="0"/>
              <a:pPr/>
              <a:t>6/16/2014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E078BD-1517-46B8-87B8-94DAEAE54BA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4B6B74E-F479-4944-A7CB-8D110FFC0AA0}" type="slidenum">
              <a:rPr lang="en-US" smtClean="0"/>
              <a:pPr/>
              <a:t>21</a:t>
            </a:fld>
            <a:endParaRPr lang="en-US" smtClean="0"/>
          </a:p>
        </p:txBody>
      </p:sp>
      <p:sp>
        <p:nvSpPr>
          <p:cNvPr id="58371" name="Rectangle 2"/>
          <p:cNvSpPr>
            <a:spLocks noGrp="1" noRot="1" noChangeAspect="1" noChangeArrowheads="1" noTextEdit="1"/>
          </p:cNvSpPr>
          <p:nvPr>
            <p:ph type="sldImg"/>
          </p:nvPr>
        </p:nvSpPr>
        <p:spPr>
          <a:xfrm>
            <a:off x="1143000" y="685800"/>
            <a:ext cx="4573588" cy="3429000"/>
          </a:xfrm>
          <a:ln/>
        </p:spPr>
      </p:sp>
      <p:sp>
        <p:nvSpPr>
          <p:cNvPr id="58372" name="Rectangle 3"/>
          <p:cNvSpPr>
            <a:spLocks noGrp="1" noChangeArrowheads="1"/>
          </p:cNvSpPr>
          <p:nvPr>
            <p:ph type="body" idx="1"/>
          </p:nvPr>
        </p:nvSpPr>
        <p:spPr>
          <a:xfrm>
            <a:off x="915042" y="4344607"/>
            <a:ext cx="5027916" cy="4113556"/>
          </a:xfrm>
          <a:noFill/>
          <a:ln/>
        </p:spPr>
        <p:txBody>
          <a:bodyPr/>
          <a:lstStyle/>
          <a:p>
            <a:r>
              <a:rPr lang="en-US" smtClean="0"/>
              <a:t>16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E14FAF1-1B8E-496A-BE01-F10F3A663E5B}" type="slidenum">
              <a:rPr lang="en-US" smtClean="0"/>
              <a:pPr/>
              <a:t>22</a:t>
            </a:fld>
            <a:endParaRPr lang="en-US" smtClean="0"/>
          </a:p>
        </p:txBody>
      </p:sp>
      <p:sp>
        <p:nvSpPr>
          <p:cNvPr id="58371" name="Rectangle 2"/>
          <p:cNvSpPr>
            <a:spLocks noGrp="1" noRot="1" noChangeAspect="1" noChangeArrowheads="1" noTextEdit="1"/>
          </p:cNvSpPr>
          <p:nvPr>
            <p:ph type="sldImg"/>
          </p:nvPr>
        </p:nvSpPr>
        <p:spPr>
          <a:xfrm>
            <a:off x="1143000" y="685800"/>
            <a:ext cx="4573588" cy="3429000"/>
          </a:xfrm>
          <a:ln/>
        </p:spPr>
      </p:sp>
      <p:sp>
        <p:nvSpPr>
          <p:cNvPr id="58372" name="Rectangle 3"/>
          <p:cNvSpPr>
            <a:spLocks noGrp="1" noChangeArrowheads="1"/>
          </p:cNvSpPr>
          <p:nvPr>
            <p:ph type="body" idx="1"/>
          </p:nvPr>
        </p:nvSpPr>
        <p:spPr>
          <a:xfrm>
            <a:off x="915042" y="4344607"/>
            <a:ext cx="5027916" cy="4113556"/>
          </a:xfrm>
          <a:noFill/>
          <a:ln/>
        </p:spPr>
        <p:txBody>
          <a:bodyPr/>
          <a:lstStyle/>
          <a:p>
            <a:r>
              <a:rPr lang="en-US" smtClean="0"/>
              <a:t>17</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6C2A23E-D350-4BDB-A591-7780633A676E}" type="slidenum">
              <a:rPr lang="en-US" smtClean="0"/>
              <a:pPr/>
              <a:t>27</a:t>
            </a:fld>
            <a:endParaRPr lang="en-US" smtClean="0"/>
          </a:p>
        </p:txBody>
      </p:sp>
      <p:sp>
        <p:nvSpPr>
          <p:cNvPr id="59395"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59396" name="Rectangle 3"/>
          <p:cNvSpPr>
            <a:spLocks noGrp="1" noChangeArrowheads="1"/>
          </p:cNvSpPr>
          <p:nvPr>
            <p:ph type="body" idx="1"/>
          </p:nvPr>
        </p:nvSpPr>
        <p:spPr>
          <a:xfrm>
            <a:off x="685480" y="4343144"/>
            <a:ext cx="5487042" cy="4115019"/>
          </a:xfrm>
          <a:solidFill>
            <a:srgbClr val="FFFFFF"/>
          </a:solidFill>
          <a:ln>
            <a:solidFill>
              <a:srgbClr val="000000"/>
            </a:solidFill>
          </a:ln>
        </p:spPr>
        <p:txBody>
          <a:bodyPr/>
          <a:lstStyle/>
          <a:p>
            <a:r>
              <a:rPr lang="en-US" smtClean="0"/>
              <a:t>18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Stressors on the β-cell in the pathogenesis of T2D. In the excessive nutritional state found in obesity, </a:t>
            </a:r>
            <a:r>
              <a:rPr lang="en-GB" dirty="0" err="1">
                <a:latin typeface="Arial" charset="0"/>
                <a:ea typeface="msgothic" charset="0"/>
                <a:cs typeface="msgothic" charset="0"/>
              </a:rPr>
              <a:t>hyperglycemia</a:t>
            </a:r>
            <a:r>
              <a:rPr lang="en-GB" dirty="0">
                <a:latin typeface="Arial" charset="0"/>
                <a:ea typeface="msgothic" charset="0"/>
                <a:cs typeface="msgothic" charset="0"/>
              </a:rPr>
              <a:t> and </a:t>
            </a:r>
            <a:r>
              <a:rPr lang="en-GB" dirty="0" err="1">
                <a:latin typeface="Arial" charset="0"/>
                <a:ea typeface="msgothic" charset="0"/>
                <a:cs typeface="msgothic" charset="0"/>
              </a:rPr>
              <a:t>hyperlipidemia</a:t>
            </a:r>
            <a:r>
              <a:rPr lang="en-GB" dirty="0">
                <a:latin typeface="Arial" charset="0"/>
                <a:ea typeface="msgothic" charset="0"/>
                <a:cs typeface="msgothic" charset="0"/>
              </a:rPr>
              <a:t> develop, increasing metabolic load coupled with concurrent inherent insulin resistance and chronic inflammation. The pancreatic islet response to this new environment is likely variable among individuals with differing genetic susceptibility but may include inflammatory stress, ER stress, metabolic and oxidative stress (e.g., </a:t>
            </a:r>
            <a:r>
              <a:rPr lang="en-GB" dirty="0" err="1">
                <a:latin typeface="Arial" charset="0"/>
                <a:ea typeface="msgothic" charset="0"/>
                <a:cs typeface="msgothic" charset="0"/>
              </a:rPr>
              <a:t>glucotoxicity</a:t>
            </a:r>
            <a:r>
              <a:rPr lang="en-GB" dirty="0">
                <a:latin typeface="Arial" charset="0"/>
                <a:ea typeface="msgothic" charset="0"/>
                <a:cs typeface="msgothic" charset="0"/>
              </a:rPr>
              <a:t>, </a:t>
            </a:r>
            <a:r>
              <a:rPr lang="en-GB" dirty="0" err="1">
                <a:latin typeface="Arial" charset="0"/>
                <a:ea typeface="msgothic" charset="0"/>
                <a:cs typeface="msgothic" charset="0"/>
              </a:rPr>
              <a:t>lipotoxicity</a:t>
            </a:r>
            <a:r>
              <a:rPr lang="en-GB" dirty="0">
                <a:latin typeface="Arial" charset="0"/>
                <a:ea typeface="msgothic" charset="0"/>
                <a:cs typeface="msgothic" charset="0"/>
              </a:rPr>
              <a:t>, and </a:t>
            </a:r>
            <a:r>
              <a:rPr lang="en-GB" dirty="0" err="1">
                <a:latin typeface="Arial" charset="0"/>
                <a:ea typeface="msgothic" charset="0"/>
                <a:cs typeface="msgothic" charset="0"/>
              </a:rPr>
              <a:t>glucolipotoxicity</a:t>
            </a:r>
            <a:r>
              <a:rPr lang="en-GB" dirty="0">
                <a:latin typeface="Arial" charset="0"/>
                <a:ea typeface="msgothic" charset="0"/>
                <a:cs typeface="msgothic" charset="0"/>
              </a:rPr>
              <a:t>), </a:t>
            </a:r>
            <a:r>
              <a:rPr lang="en-GB" dirty="0" err="1">
                <a:latin typeface="Arial" charset="0"/>
                <a:ea typeface="msgothic" charset="0"/>
                <a:cs typeface="msgothic" charset="0"/>
              </a:rPr>
              <a:t>amyloid</a:t>
            </a:r>
            <a:r>
              <a:rPr lang="en-GB" dirty="0">
                <a:latin typeface="Arial" charset="0"/>
                <a:ea typeface="msgothic" charset="0"/>
                <a:cs typeface="msgothic" charset="0"/>
              </a:rPr>
              <a:t> stress, and loss of islet cell integrity. If untreated, these interrelated stressors increase with time, promoting β-cell dysfunction (coupled with increased glucagon secretion) and ultimately loss of β-cell mass and possibly dedifferentiation that mark the onset of T2D.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254D34-3367-4F7C-8508-A61C580ADA05}"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89D75-C387-47AD-959C-EE5609BF11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54D34-3367-4F7C-8508-A61C580ADA05}"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89D75-C387-47AD-959C-EE5609BF11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54D34-3367-4F7C-8508-A61C580ADA05}"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89D75-C387-47AD-959C-EE5609BF112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D26AF2-D4E4-4735-9CF4-7EE0207E418A}"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0C352C-8B5D-4B67-BDE6-E25A6C14C30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6200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90600" y="1219200"/>
            <a:ext cx="7543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0485368-0036-4DB9-A60C-0B01F614E2EA}" type="slidenum">
              <a:rPr lang="fr-FR"/>
              <a:pPr>
                <a:defRPr/>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8E46CDBF-792A-416C-9872-C721138BDACF}" type="datetime1">
              <a:rPr lang="en-US"/>
              <a:pPr>
                <a:defRPr/>
              </a:pPr>
              <a:t>6/16/2014</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t>Dr.Mirmiran-SBMU</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9C38B066-A276-4EF9-924B-72B7F1281F6B}" type="slidenum">
              <a:rPr lang="en-US"/>
              <a:pPr>
                <a:defRPr/>
              </a:pPr>
              <a:t>‹#›</a:t>
            </a:fld>
            <a:endParaRPr lang="en-US"/>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6200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90600" y="1219200"/>
            <a:ext cx="7543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F1F16ED-6454-4398-A83B-5F5D73B0BC61}"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54D34-3367-4F7C-8508-A61C580ADA05}"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89D75-C387-47AD-959C-EE5609BF11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54D34-3367-4F7C-8508-A61C580ADA05}"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89D75-C387-47AD-959C-EE5609BF11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254D34-3367-4F7C-8508-A61C580ADA05}" type="datetimeFigureOut">
              <a:rPr lang="en-US" smtClean="0"/>
              <a:pPr/>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89D75-C387-47AD-959C-EE5609BF11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254D34-3367-4F7C-8508-A61C580ADA05}" type="datetimeFigureOut">
              <a:rPr lang="en-US" smtClean="0"/>
              <a:pPr/>
              <a:t>6/16/2014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89D75-C387-47AD-959C-EE5609BF11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254D34-3367-4F7C-8508-A61C580ADA05}" type="datetimeFigureOut">
              <a:rPr lang="en-US" smtClean="0"/>
              <a:pPr/>
              <a:t>6/16/2014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89D75-C387-47AD-959C-EE5609BF11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54D34-3367-4F7C-8508-A61C580ADA05}" type="datetimeFigureOut">
              <a:rPr lang="en-US" smtClean="0"/>
              <a:pPr/>
              <a:t>6/16/2014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89D75-C387-47AD-959C-EE5609BF11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54D34-3367-4F7C-8508-A61C580ADA05}" type="datetimeFigureOut">
              <a:rPr lang="en-US" smtClean="0"/>
              <a:pPr/>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89D75-C387-47AD-959C-EE5609BF11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54D34-3367-4F7C-8508-A61C580ADA05}" type="datetimeFigureOut">
              <a:rPr lang="en-US" smtClean="0"/>
              <a:pPr/>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89D75-C387-47AD-959C-EE5609BF11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54D34-3367-4F7C-8508-A61C580ADA05}" type="datetimeFigureOut">
              <a:rPr lang="en-US" smtClean="0"/>
              <a:pPr/>
              <a:t>6/16/2014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89D75-C387-47AD-959C-EE5609BF11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jpe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16.xml"/><Relationship Id="rId1" Type="http://schemas.openxmlformats.org/officeDocument/2006/relationships/vmlDrawing" Target="../drawings/vmlDrawing3.v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package" Target="../embeddings/Word_2007_Document1.docx"/><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47.xml.rels><?xml version="1.0" encoding="UTF-8" standalone="yes"?>
<Relationships xmlns="http://schemas.openxmlformats.org/package/2006/relationships"><Relationship Id="rId3" Type="http://schemas.openxmlformats.org/officeDocument/2006/relationships/package" Target="../embeddings/Word_2007_Document2.docx"/><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5.bin"/></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ncbi.nlm.nih.gov/pubmed/20494239"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7.bin"/></Relationships>
</file>

<file path=ppt/slides/_rels/slide7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9.bin"/></Relationships>
</file>

<file path=ppt/slides/_rels/slide7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296400" cy="6996113"/>
        </p:xfrm>
        <a:graphic>
          <a:graphicData uri="http://schemas.openxmlformats.org/presentationml/2006/ole">
            <p:oleObj spid="_x0000_s1026" name="Presentation" r:id="rId3" imgW="4572180" imgH="3428932" progId="PowerPoint.Show.8">
              <p:embed/>
            </p:oleObj>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3"/>
          <p:cNvSpPr>
            <a:spLocks noGrp="1" noChangeArrowheads="1"/>
          </p:cNvSpPr>
          <p:nvPr>
            <p:ph type="body" sz="half" idx="1"/>
          </p:nvPr>
        </p:nvSpPr>
        <p:spPr>
          <a:xfrm>
            <a:off x="285720" y="1285860"/>
            <a:ext cx="8686800" cy="5286412"/>
          </a:xfrm>
        </p:spPr>
        <p:txBody>
          <a:bodyPr>
            <a:normAutofit fontScale="92500" lnSpcReduction="10000"/>
          </a:bodyPr>
          <a:lstStyle/>
          <a:p>
            <a:pPr eaLnBrk="1" hangingPunct="1">
              <a:lnSpc>
                <a:spcPct val="90000"/>
              </a:lnSpc>
              <a:buFontTx/>
              <a:buNone/>
            </a:pPr>
            <a:r>
              <a:rPr lang="en-US" sz="2800" b="1" dirty="0" smtClean="0">
                <a:latin typeface="Times New Roman" pitchFamily="18" charset="0"/>
                <a:cs typeface="Times New Roman" pitchFamily="18" charset="0"/>
              </a:rPr>
              <a:t> </a:t>
            </a:r>
            <a:r>
              <a:rPr lang="en-US" sz="2600" b="1" dirty="0" smtClean="0">
                <a:solidFill>
                  <a:srgbClr val="0033CC"/>
                </a:solidFill>
                <a:latin typeface="Times New Roman" pitchFamily="18" charset="0"/>
                <a:cs typeface="Times New Roman" pitchFamily="18" charset="0"/>
              </a:rPr>
              <a:t>Manpower Training </a:t>
            </a:r>
          </a:p>
          <a:p>
            <a:pPr eaLnBrk="1" hangingPunct="1">
              <a:lnSpc>
                <a:spcPct val="90000"/>
              </a:lnSpc>
              <a:buFontTx/>
              <a:buNone/>
            </a:pPr>
            <a:endParaRPr lang="en-US" sz="2600" b="1" dirty="0" smtClean="0">
              <a:solidFill>
                <a:srgbClr val="0033CC"/>
              </a:solidFill>
              <a:latin typeface="Times New Roman" pitchFamily="18" charset="0"/>
              <a:cs typeface="Times New Roman" pitchFamily="18" charset="0"/>
            </a:endParaRPr>
          </a:p>
          <a:p>
            <a:pPr lvl="1">
              <a:lnSpc>
                <a:spcPct val="90000"/>
              </a:lnSpc>
              <a:buFont typeface="Wingdings" pitchFamily="2" charset="2"/>
              <a:buChar char="v"/>
            </a:pPr>
            <a:r>
              <a:rPr lang="en-US" sz="2300" b="1" dirty="0" smtClean="0">
                <a:solidFill>
                  <a:srgbClr val="0070C0"/>
                </a:solidFill>
                <a:latin typeface="Times New Roman" pitchFamily="18" charset="0"/>
                <a:cs typeface="Times New Roman" pitchFamily="18" charset="0"/>
              </a:rPr>
              <a:t>Subspecialty Training in  Endocrinology</a:t>
            </a:r>
          </a:p>
          <a:p>
            <a:pPr eaLnBrk="1" hangingPunct="1">
              <a:lnSpc>
                <a:spcPct val="90000"/>
              </a:lnSpc>
              <a:buFontTx/>
              <a:buNone/>
            </a:pPr>
            <a:endParaRPr lang="en-US" sz="2300" b="1" dirty="0" smtClean="0">
              <a:solidFill>
                <a:srgbClr val="0070C0"/>
              </a:solidFill>
              <a:latin typeface="Times New Roman" pitchFamily="18" charset="0"/>
              <a:cs typeface="Times New Roman" pitchFamily="18" charset="0"/>
            </a:endParaRPr>
          </a:p>
          <a:p>
            <a:pPr lvl="2" eaLnBrk="1" hangingPunct="1">
              <a:lnSpc>
                <a:spcPct val="90000"/>
              </a:lnSpc>
              <a:buClr>
                <a:srgbClr val="FF0000"/>
              </a:buClr>
              <a:buFont typeface="Wingdings" pitchFamily="2" charset="2"/>
              <a:buChar char="Ø"/>
            </a:pPr>
            <a:r>
              <a:rPr lang="en-US" sz="2300" b="1" i="1" dirty="0" smtClean="0">
                <a:solidFill>
                  <a:srgbClr val="0070C0"/>
                </a:solidFill>
                <a:latin typeface="Times New Roman" pitchFamily="18" charset="0"/>
                <a:cs typeface="Times New Roman" pitchFamily="18" charset="0"/>
              </a:rPr>
              <a:t>Graduate training program offered to 6 specialists in internal medicine for 2 years</a:t>
            </a:r>
          </a:p>
          <a:p>
            <a:pPr eaLnBrk="1" hangingPunct="1">
              <a:lnSpc>
                <a:spcPct val="90000"/>
              </a:lnSpc>
              <a:buClr>
                <a:srgbClr val="FF0000"/>
              </a:buClr>
              <a:buFont typeface="Wingdings" pitchFamily="2" charset="2"/>
              <a:buNone/>
            </a:pPr>
            <a:endParaRPr lang="en-US" sz="2300" b="1" i="1" dirty="0" smtClean="0">
              <a:latin typeface="Times New Roman" pitchFamily="18" charset="0"/>
              <a:cs typeface="Times New Roman" pitchFamily="18" charset="0"/>
            </a:endParaRPr>
          </a:p>
          <a:p>
            <a:pPr lvl="1">
              <a:lnSpc>
                <a:spcPct val="150000"/>
              </a:lnSpc>
              <a:buFont typeface="Wingdings" pitchFamily="2" charset="2"/>
              <a:buChar char="v"/>
            </a:pPr>
            <a:r>
              <a:rPr lang="en-US" sz="2300" b="1" i="1" dirty="0" smtClean="0">
                <a:solidFill>
                  <a:srgbClr val="FF0000"/>
                </a:solidFill>
                <a:latin typeface="Times New Roman" pitchFamily="18" charset="0"/>
                <a:cs typeface="Times New Roman" pitchFamily="18" charset="0"/>
              </a:rPr>
              <a:t>PhD in Molecular Medicine</a:t>
            </a:r>
          </a:p>
          <a:p>
            <a:pPr lvl="1">
              <a:lnSpc>
                <a:spcPct val="150000"/>
              </a:lnSpc>
              <a:buFont typeface="Wingdings" pitchFamily="2" charset="2"/>
              <a:buChar char="v"/>
            </a:pPr>
            <a:r>
              <a:rPr lang="en-US" sz="2300" b="1" i="1" dirty="0" smtClean="0">
                <a:solidFill>
                  <a:srgbClr val="FF0000"/>
                </a:solidFill>
                <a:latin typeface="Times New Roman" pitchFamily="18" charset="0"/>
                <a:cs typeface="Times New Roman" pitchFamily="18" charset="0"/>
              </a:rPr>
              <a:t>PhD in Research </a:t>
            </a:r>
          </a:p>
          <a:p>
            <a:pPr lvl="1">
              <a:lnSpc>
                <a:spcPct val="150000"/>
              </a:lnSpc>
              <a:spcBef>
                <a:spcPts val="0"/>
              </a:spcBef>
              <a:buFont typeface="Wingdings" pitchFamily="2" charset="2"/>
              <a:buChar char="v"/>
            </a:pPr>
            <a:r>
              <a:rPr lang="en-US" sz="2300" b="1" i="1" dirty="0" smtClean="0">
                <a:solidFill>
                  <a:srgbClr val="00B050"/>
                </a:solidFill>
                <a:latin typeface="Times New Roman" pitchFamily="18" charset="0"/>
                <a:cs typeface="Times New Roman" pitchFamily="18" charset="0"/>
              </a:rPr>
              <a:t>Continuing Medical Education for:</a:t>
            </a:r>
          </a:p>
          <a:p>
            <a:pPr eaLnBrk="1" hangingPunct="1">
              <a:lnSpc>
                <a:spcPct val="90000"/>
              </a:lnSpc>
              <a:buFontTx/>
              <a:buNone/>
            </a:pPr>
            <a:r>
              <a:rPr lang="en-US" sz="2300" b="1" i="1" dirty="0" smtClean="0">
                <a:solidFill>
                  <a:srgbClr val="00B050"/>
                </a:solidFill>
                <a:latin typeface="Times New Roman" pitchFamily="18" charset="0"/>
                <a:cs typeface="Times New Roman" pitchFamily="18" charset="0"/>
              </a:rPr>
              <a:t>		GP's &amp; internists </a:t>
            </a:r>
          </a:p>
          <a:p>
            <a:pPr eaLnBrk="1" hangingPunct="1">
              <a:lnSpc>
                <a:spcPct val="90000"/>
              </a:lnSpc>
              <a:buFontTx/>
              <a:buNone/>
            </a:pPr>
            <a:r>
              <a:rPr lang="en-US" sz="2300" b="1" i="1" dirty="0" smtClean="0">
                <a:solidFill>
                  <a:srgbClr val="00B050"/>
                </a:solidFill>
                <a:latin typeface="Times New Roman" pitchFamily="18" charset="0"/>
                <a:cs typeface="Times New Roman" pitchFamily="18" charset="0"/>
              </a:rPr>
              <a:t>		Weakly grand rounds</a:t>
            </a:r>
          </a:p>
          <a:p>
            <a:pPr eaLnBrk="1" hangingPunct="1">
              <a:lnSpc>
                <a:spcPct val="90000"/>
              </a:lnSpc>
              <a:buFontTx/>
              <a:buNone/>
            </a:pPr>
            <a:r>
              <a:rPr lang="en-US" sz="2300" b="1" i="1" dirty="0" smtClean="0">
                <a:solidFill>
                  <a:srgbClr val="00B050"/>
                </a:solidFill>
                <a:latin typeface="Times New Roman" pitchFamily="18" charset="0"/>
                <a:cs typeface="Times New Roman" pitchFamily="18" charset="0"/>
              </a:rPr>
              <a:t>		Weakly journal clubs</a:t>
            </a:r>
          </a:p>
          <a:p>
            <a:pPr eaLnBrk="1" hangingPunct="1">
              <a:lnSpc>
                <a:spcPct val="90000"/>
              </a:lnSpc>
              <a:buFontTx/>
              <a:buNone/>
            </a:pPr>
            <a:r>
              <a:rPr lang="en-US" sz="2300" b="1" i="1" dirty="0" smtClean="0">
                <a:solidFill>
                  <a:srgbClr val="00B050"/>
                </a:solidFill>
                <a:latin typeface="Times New Roman" pitchFamily="18" charset="0"/>
                <a:cs typeface="Times New Roman" pitchFamily="18" charset="0"/>
              </a:rPr>
              <a:t>		Monthly endocrine conferences</a:t>
            </a:r>
            <a:r>
              <a:rPr lang="en-US" sz="2300" b="1" dirty="0" smtClean="0">
                <a:solidFill>
                  <a:srgbClr val="00B050"/>
                </a:solidFill>
                <a:latin typeface="Times New Roman" pitchFamily="18" charset="0"/>
                <a:cs typeface="Times New Roman" pitchFamily="18" charset="0"/>
              </a:rPr>
              <a:t> </a:t>
            </a:r>
          </a:p>
          <a:p>
            <a:pPr eaLnBrk="1" hangingPunct="1">
              <a:lnSpc>
                <a:spcPct val="90000"/>
              </a:lnSpc>
              <a:buFontTx/>
              <a:buNone/>
            </a:pPr>
            <a:endParaRPr lang="en-US" sz="1800" b="1" dirty="0" smtClean="0">
              <a:latin typeface="Times New Roman" pitchFamily="18" charset="0"/>
              <a:cs typeface="Times New Roman" pitchFamily="18" charset="0"/>
            </a:endParaRPr>
          </a:p>
          <a:p>
            <a:pPr eaLnBrk="1" hangingPunct="1">
              <a:lnSpc>
                <a:spcPct val="90000"/>
              </a:lnSpc>
              <a:buFontTx/>
              <a:buNone/>
            </a:pPr>
            <a:endParaRPr lang="en-US" sz="2000" dirty="0" smtClean="0"/>
          </a:p>
          <a:p>
            <a:pPr eaLnBrk="1" hangingPunct="1">
              <a:lnSpc>
                <a:spcPct val="90000"/>
              </a:lnSpc>
              <a:buFontTx/>
              <a:buNone/>
            </a:pPr>
            <a:endParaRPr lang="en-US" sz="1800" b="1" dirty="0" smtClean="0">
              <a:latin typeface="Times New Roman" pitchFamily="18" charset="0"/>
              <a:cs typeface="Times New Roman" pitchFamily="18" charset="0"/>
            </a:endParaRPr>
          </a:p>
          <a:p>
            <a:pPr eaLnBrk="1" hangingPunct="1">
              <a:lnSpc>
                <a:spcPct val="90000"/>
              </a:lnSpc>
              <a:buFontTx/>
              <a:buNone/>
            </a:pPr>
            <a:endParaRPr lang="en-US" sz="1800" b="1" dirty="0" smtClean="0">
              <a:latin typeface="Times New Roman" pitchFamily="18" charset="0"/>
              <a:cs typeface="Times New Roman" pitchFamily="18" charset="0"/>
            </a:endParaRPr>
          </a:p>
          <a:p>
            <a:pPr eaLnBrk="1" hangingPunct="1">
              <a:lnSpc>
                <a:spcPct val="90000"/>
              </a:lnSpc>
              <a:buFontTx/>
              <a:buNone/>
            </a:pPr>
            <a:endParaRPr lang="en-US" sz="1800" b="1" dirty="0" smtClean="0">
              <a:latin typeface="Times New Roman" pitchFamily="18" charset="0"/>
              <a:cs typeface="Times New Roman" pitchFamily="18" charset="0"/>
            </a:endParaRPr>
          </a:p>
        </p:txBody>
      </p:sp>
      <p:sp>
        <p:nvSpPr>
          <p:cNvPr id="6" name="Rectangle 2"/>
          <p:cNvSpPr>
            <a:spLocks noGrp="1" noChangeArrowheads="1"/>
          </p:cNvSpPr>
          <p:nvPr>
            <p:ph type="title"/>
          </p:nvPr>
        </p:nvSpPr>
        <p:spPr>
          <a:xfrm>
            <a:off x="142844" y="142876"/>
            <a:ext cx="8915400" cy="1214422"/>
          </a:xfrm>
        </p:spPr>
        <p:txBody>
          <a:bodyPr>
            <a:noAutofit/>
          </a:bodyPr>
          <a:lstStyle/>
          <a:p>
            <a:pPr>
              <a:lnSpc>
                <a:spcPct val="150000"/>
              </a:lnSpc>
              <a:defRPr/>
            </a:pPr>
            <a:r>
              <a:rPr lang="en-US" sz="2500" b="1" dirty="0">
                <a:solidFill>
                  <a:srgbClr val="C00000"/>
                </a:solidFill>
                <a:effectLst>
                  <a:outerShdw blurRad="38100" dist="38100" dir="2700000" algn="tl">
                    <a:srgbClr val="000000">
                      <a:alpha val="43137"/>
                    </a:srgbClr>
                  </a:outerShdw>
                </a:effectLst>
                <a:cs typeface="Aharoni" pitchFamily="2" charset="-79"/>
              </a:rPr>
              <a:t>Research Institute for Endocrine Sciences</a:t>
            </a:r>
            <a:br>
              <a:rPr lang="en-US" sz="2500" b="1" dirty="0">
                <a:solidFill>
                  <a:srgbClr val="C00000"/>
                </a:solidFill>
                <a:effectLst>
                  <a:outerShdw blurRad="38100" dist="38100" dir="2700000" algn="tl">
                    <a:srgbClr val="000000">
                      <a:alpha val="43137"/>
                    </a:srgbClr>
                  </a:outerShdw>
                </a:effectLst>
                <a:cs typeface="Aharoni" pitchFamily="2" charset="-79"/>
              </a:rPr>
            </a:br>
            <a:r>
              <a:rPr lang="en-US" sz="2500" b="1" dirty="0" err="1" smtClean="0">
                <a:solidFill>
                  <a:srgbClr val="C00000"/>
                </a:solidFill>
                <a:effectLst>
                  <a:outerShdw blurRad="38100" dist="38100" dir="2700000" algn="tl">
                    <a:srgbClr val="000000">
                      <a:alpha val="43137"/>
                    </a:srgbClr>
                  </a:outerShdw>
                </a:effectLst>
                <a:cs typeface="Aharoni" pitchFamily="2" charset="-79"/>
              </a:rPr>
              <a:t>Shahid</a:t>
            </a:r>
            <a:r>
              <a:rPr lang="en-US" sz="2500" b="1" dirty="0" smtClean="0">
                <a:solidFill>
                  <a:srgbClr val="C00000"/>
                </a:solidFill>
                <a:effectLst>
                  <a:outerShdw blurRad="38100" dist="38100" dir="2700000" algn="tl">
                    <a:srgbClr val="000000">
                      <a:alpha val="43137"/>
                    </a:srgbClr>
                  </a:outerShdw>
                </a:effectLst>
                <a:cs typeface="Aharoni" pitchFamily="2" charset="-79"/>
              </a:rPr>
              <a:t> </a:t>
            </a:r>
            <a:r>
              <a:rPr lang="en-US" sz="2500" b="1" dirty="0" err="1" smtClean="0">
                <a:solidFill>
                  <a:srgbClr val="C00000"/>
                </a:solidFill>
                <a:effectLst>
                  <a:outerShdw blurRad="38100" dist="38100" dir="2700000" algn="tl">
                    <a:srgbClr val="000000">
                      <a:alpha val="43137"/>
                    </a:srgbClr>
                  </a:outerShdw>
                </a:effectLst>
                <a:cs typeface="Aharoni" pitchFamily="2" charset="-79"/>
              </a:rPr>
              <a:t>Beheshti</a:t>
            </a:r>
            <a:r>
              <a:rPr lang="en-US" sz="2500" b="1" dirty="0" smtClean="0">
                <a:solidFill>
                  <a:srgbClr val="C00000"/>
                </a:solidFill>
                <a:effectLst>
                  <a:outerShdw blurRad="38100" dist="38100" dir="2700000" algn="tl">
                    <a:srgbClr val="000000">
                      <a:alpha val="43137"/>
                    </a:srgbClr>
                  </a:outerShdw>
                </a:effectLst>
                <a:cs typeface="Aharoni" pitchFamily="2" charset="-79"/>
              </a:rPr>
              <a:t> University of Medical Sciences</a:t>
            </a:r>
            <a:br>
              <a:rPr lang="en-US" sz="2500" b="1" dirty="0" smtClean="0">
                <a:solidFill>
                  <a:srgbClr val="C00000"/>
                </a:solidFill>
                <a:effectLst>
                  <a:outerShdw blurRad="38100" dist="38100" dir="2700000" algn="tl">
                    <a:srgbClr val="000000">
                      <a:alpha val="43137"/>
                    </a:srgbClr>
                  </a:outerShdw>
                </a:effectLst>
                <a:cs typeface="Aharoni" pitchFamily="2" charset="-79"/>
              </a:rPr>
            </a:br>
            <a:endParaRPr lang="en-US" sz="2500" b="1" dirty="0">
              <a:solidFill>
                <a:srgbClr val="C00000"/>
              </a:solidFill>
              <a:effectLst>
                <a:outerShdw blurRad="38100" dist="38100" dir="2700000" algn="tl">
                  <a:srgbClr val="000000">
                    <a:alpha val="43137"/>
                  </a:srgbClr>
                </a:outerShdw>
              </a:effectLst>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anim calcmode="lin" valueType="num">
                                      <p:cBhvr additive="base">
                                        <p:cTn id="11" dur="5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7347">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anim calcmode="lin" valueType="num">
                                      <p:cBhvr additive="base">
                                        <p:cTn id="15" dur="500" fill="hold"/>
                                        <p:tgtEl>
                                          <p:spTgt spid="57347">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7347">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7347">
                                            <p:txEl>
                                              <p:pRg st="6" end="6"/>
                                            </p:txEl>
                                          </p:spTgt>
                                        </p:tgtEl>
                                        <p:attrNameLst>
                                          <p:attrName>style.visibility</p:attrName>
                                        </p:attrNameLst>
                                      </p:cBhvr>
                                      <p:to>
                                        <p:strVal val="visible"/>
                                      </p:to>
                                    </p:set>
                                    <p:anim calcmode="lin" valueType="num">
                                      <p:cBhvr additive="base">
                                        <p:cTn id="19" dur="500" fill="hold"/>
                                        <p:tgtEl>
                                          <p:spTgt spid="57347">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347">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7347">
                                            <p:txEl>
                                              <p:pRg st="7" end="7"/>
                                            </p:txEl>
                                          </p:spTgt>
                                        </p:tgtEl>
                                        <p:attrNameLst>
                                          <p:attrName>style.visibility</p:attrName>
                                        </p:attrNameLst>
                                      </p:cBhvr>
                                      <p:to>
                                        <p:strVal val="visible"/>
                                      </p:to>
                                    </p:set>
                                    <p:anim calcmode="lin" valueType="num">
                                      <p:cBhvr additive="base">
                                        <p:cTn id="23" dur="500" fill="hold"/>
                                        <p:tgtEl>
                                          <p:spTgt spid="57347">
                                            <p:txEl>
                                              <p:pRg st="7" end="7"/>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7347">
                                            <p:txEl>
                                              <p:pRg st="7" end="7"/>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7347">
                                            <p:txEl>
                                              <p:pRg st="8" end="8"/>
                                            </p:txEl>
                                          </p:spTgt>
                                        </p:tgtEl>
                                        <p:attrNameLst>
                                          <p:attrName>style.visibility</p:attrName>
                                        </p:attrNameLst>
                                      </p:cBhvr>
                                      <p:to>
                                        <p:strVal val="visible"/>
                                      </p:to>
                                    </p:set>
                                    <p:anim calcmode="lin" valueType="num">
                                      <p:cBhvr additive="base">
                                        <p:cTn id="27" dur="500" fill="hold"/>
                                        <p:tgtEl>
                                          <p:spTgt spid="57347">
                                            <p:txEl>
                                              <p:pRg st="8" end="8"/>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734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7347">
                                            <p:txEl>
                                              <p:pRg st="9" end="9"/>
                                            </p:txEl>
                                          </p:spTgt>
                                        </p:tgtEl>
                                        <p:attrNameLst>
                                          <p:attrName>style.visibility</p:attrName>
                                        </p:attrNameLst>
                                      </p:cBhvr>
                                      <p:to>
                                        <p:strVal val="visible"/>
                                      </p:to>
                                    </p:set>
                                    <p:anim calcmode="lin" valueType="num">
                                      <p:cBhvr additive="base">
                                        <p:cTn id="33" dur="500" fill="hold"/>
                                        <p:tgtEl>
                                          <p:spTgt spid="57347">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734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57347">
                                            <p:txEl>
                                              <p:pRg st="10" end="10"/>
                                            </p:txEl>
                                          </p:spTgt>
                                        </p:tgtEl>
                                        <p:attrNameLst>
                                          <p:attrName>style.visibility</p:attrName>
                                        </p:attrNameLst>
                                      </p:cBhvr>
                                      <p:to>
                                        <p:strVal val="visible"/>
                                      </p:to>
                                    </p:set>
                                    <p:anim calcmode="lin" valueType="num">
                                      <p:cBhvr additive="base">
                                        <p:cTn id="39" dur="500" fill="hold"/>
                                        <p:tgtEl>
                                          <p:spTgt spid="57347">
                                            <p:txEl>
                                              <p:pRg st="10" end="1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734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57347">
                                            <p:txEl>
                                              <p:pRg st="11" end="11"/>
                                            </p:txEl>
                                          </p:spTgt>
                                        </p:tgtEl>
                                        <p:attrNameLst>
                                          <p:attrName>style.visibility</p:attrName>
                                        </p:attrNameLst>
                                      </p:cBhvr>
                                      <p:to>
                                        <p:strVal val="visible"/>
                                      </p:to>
                                    </p:set>
                                    <p:anim calcmode="lin" valueType="num">
                                      <p:cBhvr additive="base">
                                        <p:cTn id="45" dur="500" fill="hold"/>
                                        <p:tgtEl>
                                          <p:spTgt spid="57347">
                                            <p:txEl>
                                              <p:pRg st="11" end="1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734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57347">
                                            <p:txEl>
                                              <p:pRg st="12" end="12"/>
                                            </p:txEl>
                                          </p:spTgt>
                                        </p:tgtEl>
                                        <p:attrNameLst>
                                          <p:attrName>style.visibility</p:attrName>
                                        </p:attrNameLst>
                                      </p:cBhvr>
                                      <p:to>
                                        <p:strVal val="visible"/>
                                      </p:to>
                                    </p:set>
                                    <p:anim calcmode="lin" valueType="num">
                                      <p:cBhvr additive="base">
                                        <p:cTn id="51" dur="500" fill="hold"/>
                                        <p:tgtEl>
                                          <p:spTgt spid="57347">
                                            <p:txEl>
                                              <p:pRg st="12" end="1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734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0-#ppt_w/2"/>
                                          </p:val>
                                        </p:tav>
                                        <p:tav tm="100000">
                                          <p:val>
                                            <p:strVal val="#ppt_x"/>
                                          </p:val>
                                        </p:tav>
                                      </p:tavLst>
                                    </p:anim>
                                    <p:anim calcmode="lin" valueType="num">
                                      <p:cBhvr additive="base">
                                        <p:cTn id="5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P spid="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Grp="1" noChangeArrowheads="1"/>
          </p:cNvSpPr>
          <p:nvPr>
            <p:ph type="body" sz="half" idx="1"/>
          </p:nvPr>
        </p:nvSpPr>
        <p:spPr>
          <a:xfrm>
            <a:off x="899592" y="1268760"/>
            <a:ext cx="7500990" cy="4824536"/>
          </a:xfrm>
        </p:spPr>
        <p:txBody>
          <a:bodyPr>
            <a:normAutofit fontScale="62500" lnSpcReduction="20000"/>
          </a:bodyPr>
          <a:lstStyle/>
          <a:p>
            <a:pPr eaLnBrk="1" hangingPunct="1">
              <a:lnSpc>
                <a:spcPct val="200000"/>
              </a:lnSpc>
              <a:buFontTx/>
              <a:buNone/>
            </a:pPr>
            <a:endParaRPr lang="en-US" sz="2400" b="1" dirty="0" smtClean="0">
              <a:latin typeface="Times New Roman" pitchFamily="18" charset="0"/>
              <a:cs typeface="Times New Roman" pitchFamily="18" charset="0"/>
            </a:endParaRPr>
          </a:p>
          <a:p>
            <a:pPr eaLnBrk="1" hangingPunct="1">
              <a:lnSpc>
                <a:spcPct val="200000"/>
              </a:lnSpc>
              <a:buFontTx/>
              <a:buNone/>
            </a:pPr>
            <a:r>
              <a:rPr lang="en-US" sz="5000" b="1" dirty="0" smtClean="0">
                <a:solidFill>
                  <a:srgbClr val="0033CC"/>
                </a:solidFill>
                <a:latin typeface="Times New Roman" pitchFamily="18" charset="0"/>
                <a:cs typeface="Times New Roman" pitchFamily="18" charset="0"/>
              </a:rPr>
              <a:t>Workshops</a:t>
            </a:r>
            <a:r>
              <a:rPr lang="en-US" sz="2800" b="1" dirty="0" smtClean="0">
                <a:solidFill>
                  <a:srgbClr val="0033CC"/>
                </a:solidFill>
                <a:latin typeface="Times New Roman" pitchFamily="18" charset="0"/>
                <a:cs typeface="Times New Roman" pitchFamily="18" charset="0"/>
              </a:rPr>
              <a:t> (National and International)</a:t>
            </a:r>
          </a:p>
          <a:p>
            <a:pPr eaLnBrk="1" hangingPunct="1">
              <a:lnSpc>
                <a:spcPct val="200000"/>
              </a:lnSpc>
              <a:buFontTx/>
              <a:buNone/>
            </a:pPr>
            <a:endParaRPr lang="en-US" sz="2800" b="1" i="1" dirty="0" smtClean="0">
              <a:latin typeface="Times New Roman" pitchFamily="18" charset="0"/>
              <a:cs typeface="Times New Roman" pitchFamily="18" charset="0"/>
            </a:endParaRPr>
          </a:p>
          <a:p>
            <a:pPr eaLnBrk="1" hangingPunct="1">
              <a:lnSpc>
                <a:spcPct val="200000"/>
              </a:lnSpc>
              <a:buClr>
                <a:srgbClr val="FF0000"/>
              </a:buClr>
              <a:buFont typeface="Wingdings" pitchFamily="2" charset="2"/>
              <a:buChar char="v"/>
            </a:pPr>
            <a:r>
              <a:rPr lang="en-US" sz="2400" b="1" i="1" dirty="0" smtClean="0">
                <a:solidFill>
                  <a:srgbClr val="FF0000"/>
                </a:solidFill>
                <a:latin typeface="Times New Roman" pitchFamily="18" charset="0"/>
                <a:cs typeface="Times New Roman" pitchFamily="18" charset="0"/>
              </a:rPr>
              <a:t>Iodine Deficiency Disorders</a:t>
            </a:r>
          </a:p>
          <a:p>
            <a:pPr eaLnBrk="1" hangingPunct="1">
              <a:lnSpc>
                <a:spcPct val="200000"/>
              </a:lnSpc>
              <a:buClr>
                <a:srgbClr val="FF0000"/>
              </a:buClr>
              <a:buFont typeface="Wingdings" pitchFamily="2" charset="2"/>
              <a:buChar char="v"/>
            </a:pPr>
            <a:r>
              <a:rPr lang="en-US" sz="2400" b="1" i="1" dirty="0" smtClean="0">
                <a:solidFill>
                  <a:srgbClr val="00B050"/>
                </a:solidFill>
                <a:latin typeface="Times New Roman" pitchFamily="18" charset="0"/>
                <a:cs typeface="Times New Roman" pitchFamily="18" charset="0"/>
              </a:rPr>
              <a:t>Diabetes Mellitus</a:t>
            </a:r>
          </a:p>
          <a:p>
            <a:pPr eaLnBrk="1" hangingPunct="1">
              <a:lnSpc>
                <a:spcPct val="200000"/>
              </a:lnSpc>
              <a:buClr>
                <a:srgbClr val="FF0000"/>
              </a:buClr>
              <a:buFont typeface="Wingdings" pitchFamily="2" charset="2"/>
              <a:buChar char="v"/>
            </a:pPr>
            <a:r>
              <a:rPr lang="en-US" sz="2400" b="1" i="1" dirty="0" smtClean="0">
                <a:solidFill>
                  <a:srgbClr val="0033CC"/>
                </a:solidFill>
                <a:latin typeface="Times New Roman" pitchFamily="18" charset="0"/>
                <a:cs typeface="Times New Roman" pitchFamily="18" charset="0"/>
              </a:rPr>
              <a:t>Obesity</a:t>
            </a:r>
          </a:p>
          <a:p>
            <a:pPr eaLnBrk="1" hangingPunct="1">
              <a:lnSpc>
                <a:spcPct val="200000"/>
              </a:lnSpc>
              <a:buClr>
                <a:srgbClr val="FF0000"/>
              </a:buClr>
              <a:buFont typeface="Wingdings" pitchFamily="2" charset="2"/>
              <a:buChar char="v"/>
            </a:pPr>
            <a:r>
              <a:rPr lang="en-US" sz="2400" b="1" i="1" dirty="0" smtClean="0">
                <a:solidFill>
                  <a:schemeClr val="accent6">
                    <a:lumMod val="75000"/>
                  </a:schemeClr>
                </a:solidFill>
                <a:latin typeface="Times New Roman" pitchFamily="18" charset="0"/>
                <a:cs typeface="Times New Roman" pitchFamily="18" charset="0"/>
              </a:rPr>
              <a:t>Research methodology</a:t>
            </a:r>
          </a:p>
          <a:p>
            <a:pPr eaLnBrk="1" hangingPunct="1">
              <a:lnSpc>
                <a:spcPct val="200000"/>
              </a:lnSpc>
              <a:buClr>
                <a:srgbClr val="FF0000"/>
              </a:buClr>
              <a:buFont typeface="Wingdings" pitchFamily="2" charset="2"/>
              <a:buChar char="v"/>
            </a:pPr>
            <a:r>
              <a:rPr lang="en-US" sz="2400" b="1" i="1" dirty="0" smtClean="0">
                <a:latin typeface="Times New Roman" pitchFamily="18" charset="0"/>
                <a:cs typeface="Times New Roman" pitchFamily="18" charset="0"/>
              </a:rPr>
              <a:t>Management of endocrine disorders</a:t>
            </a:r>
            <a:r>
              <a:rPr lang="en-US" sz="2400" b="1" dirty="0" smtClean="0">
                <a:latin typeface="Times New Roman" pitchFamily="18" charset="0"/>
                <a:cs typeface="Times New Roman" pitchFamily="18" charset="0"/>
              </a:rPr>
              <a:t> </a:t>
            </a:r>
          </a:p>
        </p:txBody>
      </p:sp>
      <p:sp>
        <p:nvSpPr>
          <p:cNvPr id="6" name="Rectangle 2"/>
          <p:cNvSpPr>
            <a:spLocks noGrp="1" noChangeArrowheads="1"/>
          </p:cNvSpPr>
          <p:nvPr>
            <p:ph type="title"/>
          </p:nvPr>
        </p:nvSpPr>
        <p:spPr>
          <a:xfrm>
            <a:off x="142844" y="285728"/>
            <a:ext cx="8915400" cy="1195374"/>
          </a:xfrm>
        </p:spPr>
        <p:txBody>
          <a:bodyPr>
            <a:noAutofit/>
          </a:bodyPr>
          <a:lstStyle/>
          <a:p>
            <a:pPr>
              <a:lnSpc>
                <a:spcPct val="150000"/>
              </a:lnSpc>
              <a:defRPr/>
            </a:pPr>
            <a:r>
              <a:rPr lang="en-US" sz="2500" b="1" dirty="0">
                <a:solidFill>
                  <a:srgbClr val="C00000"/>
                </a:solidFill>
                <a:effectLst>
                  <a:outerShdw blurRad="38100" dist="38100" dir="2700000" algn="tl">
                    <a:srgbClr val="000000">
                      <a:alpha val="43137"/>
                    </a:srgbClr>
                  </a:outerShdw>
                </a:effectLst>
                <a:cs typeface="Aharoni" pitchFamily="2" charset="-79"/>
              </a:rPr>
              <a:t>Research Institute for Endocrine Sciences</a:t>
            </a:r>
            <a:br>
              <a:rPr lang="en-US" sz="2500" b="1" dirty="0">
                <a:solidFill>
                  <a:srgbClr val="C00000"/>
                </a:solidFill>
                <a:effectLst>
                  <a:outerShdw blurRad="38100" dist="38100" dir="2700000" algn="tl">
                    <a:srgbClr val="000000">
                      <a:alpha val="43137"/>
                    </a:srgbClr>
                  </a:outerShdw>
                </a:effectLst>
                <a:cs typeface="Aharoni" pitchFamily="2" charset="-79"/>
              </a:rPr>
            </a:br>
            <a:r>
              <a:rPr lang="en-US" sz="2500" b="1" dirty="0" err="1" smtClean="0">
                <a:solidFill>
                  <a:srgbClr val="C00000"/>
                </a:solidFill>
                <a:effectLst>
                  <a:outerShdw blurRad="38100" dist="38100" dir="2700000" algn="tl">
                    <a:srgbClr val="000000">
                      <a:alpha val="43137"/>
                    </a:srgbClr>
                  </a:outerShdw>
                </a:effectLst>
                <a:cs typeface="Aharoni" pitchFamily="2" charset="-79"/>
              </a:rPr>
              <a:t>Shahid</a:t>
            </a:r>
            <a:r>
              <a:rPr lang="en-US" sz="2500" b="1" dirty="0" smtClean="0">
                <a:solidFill>
                  <a:srgbClr val="C00000"/>
                </a:solidFill>
                <a:effectLst>
                  <a:outerShdw blurRad="38100" dist="38100" dir="2700000" algn="tl">
                    <a:srgbClr val="000000">
                      <a:alpha val="43137"/>
                    </a:srgbClr>
                  </a:outerShdw>
                </a:effectLst>
                <a:cs typeface="Aharoni" pitchFamily="2" charset="-79"/>
              </a:rPr>
              <a:t> </a:t>
            </a:r>
            <a:r>
              <a:rPr lang="en-US" sz="2500" b="1" dirty="0" err="1" smtClean="0">
                <a:solidFill>
                  <a:srgbClr val="C00000"/>
                </a:solidFill>
                <a:effectLst>
                  <a:outerShdw blurRad="38100" dist="38100" dir="2700000" algn="tl">
                    <a:srgbClr val="000000">
                      <a:alpha val="43137"/>
                    </a:srgbClr>
                  </a:outerShdw>
                </a:effectLst>
                <a:cs typeface="Aharoni" pitchFamily="2" charset="-79"/>
              </a:rPr>
              <a:t>Beheshti</a:t>
            </a:r>
            <a:r>
              <a:rPr lang="en-US" sz="2500" b="1" dirty="0" smtClean="0">
                <a:solidFill>
                  <a:srgbClr val="C00000"/>
                </a:solidFill>
                <a:effectLst>
                  <a:outerShdw blurRad="38100" dist="38100" dir="2700000" algn="tl">
                    <a:srgbClr val="000000">
                      <a:alpha val="43137"/>
                    </a:srgbClr>
                  </a:outerShdw>
                </a:effectLst>
                <a:cs typeface="Aharoni" pitchFamily="2" charset="-79"/>
              </a:rPr>
              <a:t> University of Medical </a:t>
            </a:r>
            <a:r>
              <a:rPr lang="en-US" sz="2500" b="1" dirty="0" err="1" smtClean="0">
                <a:solidFill>
                  <a:srgbClr val="C00000"/>
                </a:solidFill>
                <a:effectLst>
                  <a:outerShdw blurRad="38100" dist="38100" dir="2700000" algn="tl">
                    <a:srgbClr val="000000">
                      <a:alpha val="43137"/>
                    </a:srgbClr>
                  </a:outerShdw>
                </a:effectLst>
                <a:cs typeface="Aharoni" pitchFamily="2" charset="-79"/>
              </a:rPr>
              <a:t>Seciences</a:t>
            </a:r>
            <a:r>
              <a:rPr lang="en-US" sz="2500" b="1" dirty="0" smtClean="0">
                <a:solidFill>
                  <a:srgbClr val="C00000"/>
                </a:solidFill>
                <a:effectLst>
                  <a:outerShdw blurRad="38100" dist="38100" dir="2700000" algn="tl">
                    <a:srgbClr val="000000">
                      <a:alpha val="43137"/>
                    </a:srgbClr>
                  </a:outerShdw>
                </a:effectLst>
                <a:cs typeface="Aharoni" pitchFamily="2" charset="-79"/>
              </a:rPr>
              <a:t/>
            </a:r>
            <a:br>
              <a:rPr lang="en-US" sz="2500" b="1" dirty="0" smtClean="0">
                <a:solidFill>
                  <a:srgbClr val="C00000"/>
                </a:solidFill>
                <a:effectLst>
                  <a:outerShdw blurRad="38100" dist="38100" dir="2700000" algn="tl">
                    <a:srgbClr val="000000">
                      <a:alpha val="43137"/>
                    </a:srgbClr>
                  </a:outerShdw>
                </a:effectLst>
                <a:cs typeface="Aharoni" pitchFamily="2" charset="-79"/>
              </a:rPr>
            </a:br>
            <a:endParaRPr lang="en-US" sz="2500" b="1" dirty="0">
              <a:solidFill>
                <a:srgbClr val="C00000"/>
              </a:solidFill>
              <a:effectLst>
                <a:outerShdw blurRad="38100" dist="38100" dir="2700000" algn="tl">
                  <a:srgbClr val="000000">
                    <a:alpha val="43137"/>
                  </a:srgbClr>
                </a:outerShdw>
              </a:effectLst>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 calcmode="lin" valueType="num">
                                      <p:cBhvr additive="base">
                                        <p:cTn id="7" dur="500" fill="hold"/>
                                        <p:tgtEl>
                                          <p:spTgt spid="4710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7">
                                            <p:txEl>
                                              <p:pRg st="3" end="3"/>
                                            </p:txEl>
                                          </p:spTgt>
                                        </p:tgtEl>
                                        <p:attrNameLst>
                                          <p:attrName>style.visibility</p:attrName>
                                        </p:attrNameLst>
                                      </p:cBhvr>
                                      <p:to>
                                        <p:strVal val="visible"/>
                                      </p:to>
                                    </p:set>
                                    <p:anim calcmode="lin" valueType="num">
                                      <p:cBhvr additive="base">
                                        <p:cTn id="13" dur="500" fill="hold"/>
                                        <p:tgtEl>
                                          <p:spTgt spid="47107">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anim calcmode="lin" valueType="num">
                                      <p:cBhvr additive="base">
                                        <p:cTn id="19" dur="500" fill="hold"/>
                                        <p:tgtEl>
                                          <p:spTgt spid="4710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1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07">
                                            <p:txEl>
                                              <p:pRg st="5" end="5"/>
                                            </p:txEl>
                                          </p:spTgt>
                                        </p:tgtEl>
                                        <p:attrNameLst>
                                          <p:attrName>style.visibility</p:attrName>
                                        </p:attrNameLst>
                                      </p:cBhvr>
                                      <p:to>
                                        <p:strVal val="visible"/>
                                      </p:to>
                                    </p:set>
                                    <p:anim calcmode="lin" valueType="num">
                                      <p:cBhvr additive="base">
                                        <p:cTn id="25" dur="500" fill="hold"/>
                                        <p:tgtEl>
                                          <p:spTgt spid="47107">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1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107">
                                            <p:txEl>
                                              <p:pRg st="6" end="6"/>
                                            </p:txEl>
                                          </p:spTgt>
                                        </p:tgtEl>
                                        <p:attrNameLst>
                                          <p:attrName>style.visibility</p:attrName>
                                        </p:attrNameLst>
                                      </p:cBhvr>
                                      <p:to>
                                        <p:strVal val="visible"/>
                                      </p:to>
                                    </p:set>
                                    <p:anim calcmode="lin" valueType="num">
                                      <p:cBhvr additive="base">
                                        <p:cTn id="31" dur="500" fill="hold"/>
                                        <p:tgtEl>
                                          <p:spTgt spid="47107">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710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7107">
                                            <p:txEl>
                                              <p:pRg st="7" end="7"/>
                                            </p:txEl>
                                          </p:spTgt>
                                        </p:tgtEl>
                                        <p:attrNameLst>
                                          <p:attrName>style.visibility</p:attrName>
                                        </p:attrNameLst>
                                      </p:cBhvr>
                                      <p:to>
                                        <p:strVal val="visible"/>
                                      </p:to>
                                    </p:set>
                                    <p:anim calcmode="lin" valueType="num">
                                      <p:cBhvr additive="base">
                                        <p:cTn id="37" dur="500" fill="hold"/>
                                        <p:tgtEl>
                                          <p:spTgt spid="47107">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710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P spid="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25470"/>
          </a:xfrm>
        </p:spPr>
        <p:txBody>
          <a:bodyPr>
            <a:noAutofit/>
          </a:bodyPr>
          <a:lstStyle/>
          <a:p>
            <a:pPr rtl="1"/>
            <a:r>
              <a:rPr lang="fa-IR" sz="2800" dirty="0" smtClean="0">
                <a:solidFill>
                  <a:srgbClr val="C00000"/>
                </a:solidFill>
                <a:cs typeface="A  Mitra_1 (MRT)" pitchFamily="2" charset="-78"/>
              </a:rPr>
              <a:t>موضوعات مطرح شده در رابطه با پیشگیری از بیماری‌های تیروئید</a:t>
            </a:r>
            <a:endParaRPr lang="en-US" sz="2800" dirty="0">
              <a:solidFill>
                <a:srgbClr val="C00000"/>
              </a:solidFill>
              <a:cs typeface="A  Mitra_1 (MRT)" pitchFamily="2" charset="-78"/>
            </a:endParaRPr>
          </a:p>
        </p:txBody>
      </p:sp>
      <p:graphicFrame>
        <p:nvGraphicFramePr>
          <p:cNvPr id="4" name="Content Placeholder 3"/>
          <p:cNvGraphicFramePr>
            <a:graphicFrameLocks noGrp="1"/>
          </p:cNvGraphicFramePr>
          <p:nvPr>
            <p:ph idx="1"/>
          </p:nvPr>
        </p:nvGraphicFramePr>
        <p:xfrm>
          <a:off x="1714480" y="785794"/>
          <a:ext cx="5572164" cy="5933440"/>
        </p:xfrm>
        <a:graphic>
          <a:graphicData uri="http://schemas.openxmlformats.org/drawingml/2006/table">
            <a:tbl>
              <a:tblPr firstRow="1" bandRow="1">
                <a:tableStyleId>{2D5ABB26-0587-4C30-8999-92F81FD0307C}</a:tableStyleId>
              </a:tblPr>
              <a:tblGrid>
                <a:gridCol w="5572164"/>
              </a:tblGrid>
              <a:tr h="370840">
                <a:tc>
                  <a:txBody>
                    <a:bodyPr/>
                    <a:lstStyle/>
                    <a:p>
                      <a:pPr marL="0" marR="0" algn="r" rtl="1">
                        <a:spcBef>
                          <a:spcPts val="0"/>
                        </a:spcBef>
                        <a:spcAft>
                          <a:spcPts val="0"/>
                        </a:spcAft>
                      </a:pPr>
                      <a:r>
                        <a:rPr lang="fa-IR" sz="1800" b="1" dirty="0">
                          <a:solidFill>
                            <a:srgbClr val="7030A0"/>
                          </a:solidFill>
                          <a:cs typeface="A  Mitra_1 (MRT)" pitchFamily="2" charset="-78"/>
                        </a:rPr>
                        <a:t>پیشگیری </a:t>
                      </a:r>
                      <a:r>
                        <a:rPr lang="fa-IR" sz="1800" b="1" dirty="0" smtClean="0">
                          <a:solidFill>
                            <a:srgbClr val="7030A0"/>
                          </a:solidFill>
                          <a:cs typeface="A  Mitra_1 (MRT)" pitchFamily="2" charset="-78"/>
                        </a:rPr>
                        <a:t>ابتدایی و اولیه</a:t>
                      </a:r>
                      <a:endParaRPr lang="en-US" sz="1800" b="1" dirty="0">
                        <a:solidFill>
                          <a:srgbClr val="7030A0"/>
                        </a:solidFill>
                        <a:latin typeface="Times New Roman"/>
                        <a:ea typeface="Times New Roman"/>
                        <a:cs typeface="A  Mitra_1 (MRT)" pitchFamily="2" charset="-78"/>
                      </a:endParaRPr>
                    </a:p>
                  </a:txBody>
                  <a:tcPr marL="68580" marR="68580" marT="0" marB="0">
                    <a:lnT w="12700" cap="flat" cmpd="sng" algn="ctr">
                      <a:solidFill>
                        <a:schemeClr val="tx1"/>
                      </a:solidFill>
                      <a:prstDash val="solid"/>
                      <a:round/>
                      <a:headEnd type="none" w="med" len="med"/>
                      <a:tailEnd type="none" w="med" len="med"/>
                    </a:lnT>
                  </a:tcPr>
                </a:tc>
              </a:tr>
              <a:tr h="370840">
                <a:tc>
                  <a:txBody>
                    <a:bodyPr/>
                    <a:lstStyle/>
                    <a:p>
                      <a:pPr marL="800100" marR="0" lvl="1" indent="-342900" algn="r" rtl="1">
                        <a:spcBef>
                          <a:spcPts val="0"/>
                        </a:spcBef>
                        <a:spcAft>
                          <a:spcPts val="0"/>
                        </a:spcAft>
                        <a:buFont typeface="+mj-lt"/>
                        <a:buNone/>
                      </a:pPr>
                      <a:r>
                        <a:rPr lang="fa-IR" sz="1800" b="1" dirty="0" smtClean="0">
                          <a:solidFill>
                            <a:srgbClr val="0070C0"/>
                          </a:solidFill>
                          <a:cs typeface="A  Mitra_1 (MRT)" pitchFamily="2" charset="-78"/>
                        </a:rPr>
                        <a:t>1. اصلاح </a:t>
                      </a:r>
                      <a:r>
                        <a:rPr lang="fa-IR" sz="1800" b="1" dirty="0">
                          <a:solidFill>
                            <a:srgbClr val="0070C0"/>
                          </a:solidFill>
                          <a:cs typeface="A  Mitra_1 (MRT)" pitchFamily="2" charset="-78"/>
                        </a:rPr>
                        <a:t>کمبود ید</a:t>
                      </a:r>
                      <a:endParaRPr lang="en-US" sz="1800" b="1" dirty="0">
                        <a:solidFill>
                          <a:srgbClr val="0070C0"/>
                        </a:solidFill>
                        <a:latin typeface="Times New Roman"/>
                        <a:ea typeface="Times New Roman"/>
                        <a:cs typeface="A  Mitra_1 (MRT)" pitchFamily="2" charset="-78"/>
                      </a:endParaRPr>
                    </a:p>
                  </a:txBody>
                  <a:tcPr marL="68580" marR="68580" marT="0" marB="0"/>
                </a:tc>
              </a:tr>
              <a:tr h="370840">
                <a:tc>
                  <a:txBody>
                    <a:bodyPr/>
                    <a:lstStyle/>
                    <a:p>
                      <a:pPr marL="800100" marR="0" lvl="1" indent="-342900" algn="r" rtl="1">
                        <a:spcBef>
                          <a:spcPts val="0"/>
                        </a:spcBef>
                        <a:spcAft>
                          <a:spcPts val="0"/>
                        </a:spcAft>
                        <a:buFont typeface="+mj-lt"/>
                        <a:buNone/>
                      </a:pPr>
                      <a:r>
                        <a:rPr lang="fa-IR" sz="1800" b="1" dirty="0" smtClean="0">
                          <a:solidFill>
                            <a:srgbClr val="0070C0"/>
                          </a:solidFill>
                          <a:cs typeface="A  Mitra_1 (MRT)" pitchFamily="2" charset="-78"/>
                        </a:rPr>
                        <a:t>2. قطع </a:t>
                      </a:r>
                      <a:r>
                        <a:rPr lang="fa-IR" sz="1800" b="1" dirty="0">
                          <a:solidFill>
                            <a:srgbClr val="0070C0"/>
                          </a:solidFill>
                          <a:cs typeface="A  Mitra_1 (MRT)" pitchFamily="2" charset="-78"/>
                        </a:rPr>
                        <a:t>مصرف دخانیات</a:t>
                      </a:r>
                      <a:endParaRPr lang="en-US" sz="1800" b="1" dirty="0">
                        <a:solidFill>
                          <a:srgbClr val="0070C0"/>
                        </a:solidFill>
                        <a:latin typeface="Times New Roman"/>
                        <a:ea typeface="Times New Roman"/>
                        <a:cs typeface="A  Mitra_1 (MRT)" pitchFamily="2" charset="-78"/>
                      </a:endParaRPr>
                    </a:p>
                  </a:txBody>
                  <a:tcPr marL="68580" marR="68580" marT="0" marB="0"/>
                </a:tc>
              </a:tr>
              <a:tr h="370840">
                <a:tc>
                  <a:txBody>
                    <a:bodyPr/>
                    <a:lstStyle/>
                    <a:p>
                      <a:pPr marL="800100" marR="0" lvl="1" indent="-342900" algn="r" rtl="1">
                        <a:spcBef>
                          <a:spcPts val="0"/>
                        </a:spcBef>
                        <a:spcAft>
                          <a:spcPts val="0"/>
                        </a:spcAft>
                        <a:buFont typeface="+mj-lt"/>
                        <a:buNone/>
                      </a:pPr>
                      <a:r>
                        <a:rPr lang="fa-IR" sz="1800" b="1" dirty="0" smtClean="0">
                          <a:solidFill>
                            <a:srgbClr val="0070C0"/>
                          </a:solidFill>
                          <a:cs typeface="A  Mitra_1 (MRT)" pitchFamily="2" charset="-78"/>
                        </a:rPr>
                        <a:t>3. ارتباط </a:t>
                      </a:r>
                      <a:r>
                        <a:rPr lang="fa-IR" sz="1800" b="1" dirty="0">
                          <a:solidFill>
                            <a:srgbClr val="0070C0"/>
                          </a:solidFill>
                          <a:cs typeface="A  Mitra_1 (MRT)" pitchFamily="2" charset="-78"/>
                        </a:rPr>
                        <a:t>مصرف الکل و پرکاری تیروئید</a:t>
                      </a:r>
                      <a:endParaRPr lang="en-US" sz="1800" b="1" dirty="0">
                        <a:solidFill>
                          <a:srgbClr val="0070C0"/>
                        </a:solidFill>
                        <a:latin typeface="Times New Roman"/>
                        <a:ea typeface="Times New Roman"/>
                        <a:cs typeface="A  Mitra_1 (MRT)" pitchFamily="2" charset="-78"/>
                      </a:endParaRPr>
                    </a:p>
                  </a:txBody>
                  <a:tcPr marL="68580" marR="68580" marT="0" marB="0"/>
                </a:tc>
              </a:tr>
              <a:tr h="370840">
                <a:tc>
                  <a:txBody>
                    <a:bodyPr/>
                    <a:lstStyle/>
                    <a:p>
                      <a:pPr marL="0" marR="0" algn="r" defTabSz="914400" rtl="1" eaLnBrk="1" latinLnBrk="0" hangingPunct="1">
                        <a:spcBef>
                          <a:spcPts val="0"/>
                        </a:spcBef>
                        <a:spcAft>
                          <a:spcPts val="0"/>
                        </a:spcAft>
                      </a:pPr>
                      <a:r>
                        <a:rPr lang="fa-IR" sz="1800" b="1" kern="1200" dirty="0" smtClean="0">
                          <a:solidFill>
                            <a:srgbClr val="7030A0"/>
                          </a:solidFill>
                          <a:latin typeface="+mn-lt"/>
                          <a:ea typeface="+mn-ea"/>
                          <a:cs typeface="A  Mitra_1 (MRT)" pitchFamily="2" charset="-78"/>
                        </a:rPr>
                        <a:t>پیشگیری </a:t>
                      </a:r>
                      <a:r>
                        <a:rPr lang="fa-IR" sz="1800" b="1" kern="1200" dirty="0">
                          <a:solidFill>
                            <a:srgbClr val="7030A0"/>
                          </a:solidFill>
                          <a:latin typeface="+mn-lt"/>
                          <a:ea typeface="+mn-ea"/>
                          <a:cs typeface="A  Mitra_1 (MRT)" pitchFamily="2" charset="-78"/>
                        </a:rPr>
                        <a:t>ثانویه</a:t>
                      </a:r>
                      <a:endParaRPr lang="en-US" sz="1800" b="1" kern="1200" dirty="0">
                        <a:solidFill>
                          <a:srgbClr val="7030A0"/>
                        </a:solidFill>
                        <a:latin typeface="+mn-lt"/>
                        <a:ea typeface="+mn-ea"/>
                        <a:cs typeface="A  Mitra_1 (MRT)" pitchFamily="2" charset="-78"/>
                      </a:endParaRPr>
                    </a:p>
                  </a:txBody>
                  <a:tcPr marL="68580" marR="68580" marT="0" marB="0"/>
                </a:tc>
              </a:tr>
              <a:tr h="370840">
                <a:tc>
                  <a:txBody>
                    <a:bodyPr/>
                    <a:lstStyle/>
                    <a:p>
                      <a:pPr marL="800100" marR="0" lvl="1" indent="-342900" algn="r" rtl="1">
                        <a:spcBef>
                          <a:spcPts val="0"/>
                        </a:spcBef>
                        <a:spcAft>
                          <a:spcPts val="0"/>
                        </a:spcAft>
                        <a:buFont typeface="+mj-lt"/>
                        <a:buNone/>
                      </a:pPr>
                      <a:r>
                        <a:rPr lang="fa-IR" sz="1800" b="1" dirty="0" smtClean="0">
                          <a:solidFill>
                            <a:srgbClr val="0070C0"/>
                          </a:solidFill>
                          <a:cs typeface="A  Mitra_1 (MRT)" pitchFamily="2" charset="-78"/>
                        </a:rPr>
                        <a:t>1. کم‌کاری </a:t>
                      </a:r>
                      <a:r>
                        <a:rPr lang="fa-IR" sz="1800" b="1" dirty="0">
                          <a:solidFill>
                            <a:srgbClr val="0070C0"/>
                          </a:solidFill>
                          <a:cs typeface="A  Mitra_1 (MRT)" pitchFamily="2" charset="-78"/>
                        </a:rPr>
                        <a:t>مادرزادی تیروئید</a:t>
                      </a:r>
                      <a:endParaRPr lang="en-US" sz="1800" b="1" dirty="0">
                        <a:solidFill>
                          <a:srgbClr val="0070C0"/>
                        </a:solidFill>
                        <a:latin typeface="Times New Roman"/>
                        <a:ea typeface="Times New Roman"/>
                        <a:cs typeface="A  Mitra_1 (MRT)" pitchFamily="2" charset="-78"/>
                      </a:endParaRPr>
                    </a:p>
                  </a:txBody>
                  <a:tcPr marL="68580" marR="68580" marT="0" marB="0"/>
                </a:tc>
              </a:tr>
              <a:tr h="370840">
                <a:tc>
                  <a:txBody>
                    <a:bodyPr/>
                    <a:lstStyle/>
                    <a:p>
                      <a:pPr marL="800100" marR="0" lvl="1" indent="-342900" algn="r" rtl="1">
                        <a:spcBef>
                          <a:spcPts val="0"/>
                        </a:spcBef>
                        <a:spcAft>
                          <a:spcPts val="0"/>
                        </a:spcAft>
                        <a:buFont typeface="+mj-lt"/>
                        <a:buNone/>
                      </a:pPr>
                      <a:r>
                        <a:rPr lang="fa-IR" sz="1800" b="1" dirty="0" smtClean="0">
                          <a:solidFill>
                            <a:srgbClr val="0070C0"/>
                          </a:solidFill>
                          <a:cs typeface="A  Mitra_1 (MRT)" pitchFamily="2" charset="-78"/>
                        </a:rPr>
                        <a:t>2. اختلالات </a:t>
                      </a:r>
                      <a:r>
                        <a:rPr lang="fa-IR" sz="1800" b="1" dirty="0">
                          <a:solidFill>
                            <a:srgbClr val="0070C0"/>
                          </a:solidFill>
                          <a:cs typeface="A  Mitra_1 (MRT)" pitchFamily="2" charset="-78"/>
                        </a:rPr>
                        <a:t>زیربالینی تیروئید</a:t>
                      </a:r>
                      <a:endParaRPr lang="en-US" sz="1800" b="1" dirty="0">
                        <a:solidFill>
                          <a:srgbClr val="0070C0"/>
                        </a:solidFill>
                        <a:latin typeface="Times New Roman"/>
                        <a:ea typeface="Times New Roman"/>
                        <a:cs typeface="A  Mitra_1 (MRT)" pitchFamily="2" charset="-78"/>
                      </a:endParaRPr>
                    </a:p>
                  </a:txBody>
                  <a:tcPr marL="68580" marR="68580" marT="0" marB="0"/>
                </a:tc>
              </a:tr>
              <a:tr h="370840">
                <a:tc>
                  <a:txBody>
                    <a:bodyPr/>
                    <a:lstStyle/>
                    <a:p>
                      <a:pPr marL="800100" marR="0" lvl="1" indent="-342900" algn="r" rtl="1">
                        <a:spcBef>
                          <a:spcPts val="0"/>
                        </a:spcBef>
                        <a:spcAft>
                          <a:spcPts val="0"/>
                        </a:spcAft>
                        <a:buFont typeface="+mj-lt"/>
                        <a:buNone/>
                      </a:pPr>
                      <a:r>
                        <a:rPr lang="fa-IR" sz="1800" b="1" dirty="0" smtClean="0">
                          <a:solidFill>
                            <a:srgbClr val="0070C0"/>
                          </a:solidFill>
                          <a:cs typeface="A  Mitra_1 (MRT)" pitchFamily="2" charset="-78"/>
                        </a:rPr>
                        <a:t>3. تشخیص </a:t>
                      </a:r>
                      <a:r>
                        <a:rPr lang="fa-IR" sz="1800" b="1" dirty="0">
                          <a:solidFill>
                            <a:srgbClr val="0070C0"/>
                          </a:solidFill>
                          <a:cs typeface="A  Mitra_1 (MRT)" pitchFamily="2" charset="-78"/>
                        </a:rPr>
                        <a:t>سرطان تیروئید با اولتراسونوگرافی</a:t>
                      </a:r>
                      <a:endParaRPr lang="en-US" sz="1800" b="1" dirty="0">
                        <a:solidFill>
                          <a:srgbClr val="0070C0"/>
                        </a:solidFill>
                        <a:latin typeface="Times New Roman"/>
                        <a:ea typeface="Times New Roman"/>
                        <a:cs typeface="A  Mitra_1 (MRT)" pitchFamily="2" charset="-78"/>
                      </a:endParaRPr>
                    </a:p>
                  </a:txBody>
                  <a:tcPr marL="68580" marR="68580" marT="0" marB="0"/>
                </a:tc>
              </a:tr>
              <a:tr h="370840">
                <a:tc>
                  <a:txBody>
                    <a:bodyPr/>
                    <a:lstStyle/>
                    <a:p>
                      <a:pPr marL="800100" marR="0" lvl="1" indent="-342900" algn="r" rtl="1">
                        <a:spcBef>
                          <a:spcPts val="0"/>
                        </a:spcBef>
                        <a:spcAft>
                          <a:spcPts val="0"/>
                        </a:spcAft>
                        <a:buFont typeface="+mj-lt"/>
                        <a:buNone/>
                      </a:pPr>
                      <a:r>
                        <a:rPr lang="fa-IR" sz="1800" b="1" dirty="0" smtClean="0">
                          <a:solidFill>
                            <a:srgbClr val="0070C0"/>
                          </a:solidFill>
                          <a:cs typeface="A  Mitra_1 (MRT)" pitchFamily="2" charset="-78"/>
                        </a:rPr>
                        <a:t>4. غربالگری </a:t>
                      </a:r>
                      <a:r>
                        <a:rPr lang="fa-IR" sz="1800" b="1" dirty="0">
                          <a:solidFill>
                            <a:srgbClr val="0070C0"/>
                          </a:solidFill>
                          <a:cs typeface="A  Mitra_1 (MRT)" pitchFamily="2" charset="-78"/>
                        </a:rPr>
                        <a:t>تیروئید گره‌دار با کالسی‌تونین</a:t>
                      </a:r>
                      <a:endParaRPr lang="en-US" sz="1800" b="1" dirty="0">
                        <a:solidFill>
                          <a:srgbClr val="0070C0"/>
                        </a:solidFill>
                        <a:latin typeface="Times New Roman"/>
                        <a:ea typeface="Times New Roman"/>
                        <a:cs typeface="A  Mitra_1 (MRT)" pitchFamily="2" charset="-78"/>
                      </a:endParaRPr>
                    </a:p>
                  </a:txBody>
                  <a:tcPr marL="68580" marR="68580" marT="0" marB="0"/>
                </a:tc>
              </a:tr>
              <a:tr h="370840">
                <a:tc>
                  <a:txBody>
                    <a:bodyPr/>
                    <a:lstStyle/>
                    <a:p>
                      <a:pPr marL="800100" marR="0" lvl="1" indent="-342900" algn="r" rtl="1">
                        <a:spcBef>
                          <a:spcPts val="0"/>
                        </a:spcBef>
                        <a:spcAft>
                          <a:spcPts val="0"/>
                        </a:spcAft>
                        <a:buFont typeface="+mj-lt"/>
                        <a:buNone/>
                      </a:pPr>
                      <a:r>
                        <a:rPr lang="fa-IR" sz="1800" b="1" dirty="0" smtClean="0">
                          <a:solidFill>
                            <a:srgbClr val="0070C0"/>
                          </a:solidFill>
                          <a:cs typeface="A  Mitra_1 (MRT)" pitchFamily="2" charset="-78"/>
                        </a:rPr>
                        <a:t>5. غربالگری </a:t>
                      </a:r>
                      <a:r>
                        <a:rPr lang="fa-IR" sz="1800" b="1" dirty="0">
                          <a:solidFill>
                            <a:srgbClr val="0070C0"/>
                          </a:solidFill>
                          <a:cs typeface="A  Mitra_1 (MRT)" pitchFamily="2" charset="-78"/>
                        </a:rPr>
                        <a:t>با </a:t>
                      </a:r>
                      <a:r>
                        <a:rPr lang="en-US" sz="1800" b="1" dirty="0">
                          <a:solidFill>
                            <a:srgbClr val="0070C0"/>
                          </a:solidFill>
                          <a:cs typeface="A  Mitra_1 (MRT)" pitchFamily="2" charset="-78"/>
                        </a:rPr>
                        <a:t>RET</a:t>
                      </a:r>
                      <a:endParaRPr lang="en-US" sz="1800" b="1" dirty="0">
                        <a:solidFill>
                          <a:srgbClr val="0070C0"/>
                        </a:solidFill>
                        <a:latin typeface="Times New Roman"/>
                        <a:ea typeface="Times New Roman"/>
                        <a:cs typeface="A  Mitra_1 (MRT)" pitchFamily="2" charset="-78"/>
                      </a:endParaRPr>
                    </a:p>
                  </a:txBody>
                  <a:tcPr marL="68580" marR="68580" marT="0" marB="0"/>
                </a:tc>
              </a:tr>
              <a:tr h="370840">
                <a:tc>
                  <a:txBody>
                    <a:bodyPr/>
                    <a:lstStyle/>
                    <a:p>
                      <a:pPr marL="800100" marR="0" lvl="1" indent="-342900" algn="r" rtl="1">
                        <a:spcBef>
                          <a:spcPts val="0"/>
                        </a:spcBef>
                        <a:spcAft>
                          <a:spcPts val="0"/>
                        </a:spcAft>
                        <a:buFont typeface="+mj-lt"/>
                        <a:buNone/>
                      </a:pPr>
                      <a:r>
                        <a:rPr lang="fa-IR" sz="1800" b="1" dirty="0" smtClean="0">
                          <a:solidFill>
                            <a:srgbClr val="0070C0"/>
                          </a:solidFill>
                          <a:cs typeface="A  Mitra_1 (MRT)" pitchFamily="2" charset="-78"/>
                        </a:rPr>
                        <a:t>6. غربالگری </a:t>
                      </a:r>
                      <a:r>
                        <a:rPr lang="fa-IR" sz="1800" b="1" dirty="0">
                          <a:solidFill>
                            <a:srgbClr val="0070C0"/>
                          </a:solidFill>
                          <a:cs typeface="A  Mitra_1 (MRT)" pitchFamily="2" charset="-78"/>
                        </a:rPr>
                        <a:t>تیروئید در حاملگی</a:t>
                      </a:r>
                      <a:endParaRPr lang="en-US" sz="1800" b="1" dirty="0">
                        <a:solidFill>
                          <a:srgbClr val="0070C0"/>
                        </a:solidFill>
                        <a:latin typeface="Times New Roman"/>
                        <a:ea typeface="Times New Roman"/>
                        <a:cs typeface="A  Mitra_1 (MRT)" pitchFamily="2" charset="-78"/>
                      </a:endParaRPr>
                    </a:p>
                  </a:txBody>
                  <a:tcPr marL="68580" marR="68580" marT="0" marB="0"/>
                </a:tc>
              </a:tr>
              <a:tr h="370840">
                <a:tc>
                  <a:txBody>
                    <a:bodyPr/>
                    <a:lstStyle/>
                    <a:p>
                      <a:pPr marL="800100" marR="0" lvl="1" indent="-342900" algn="r" rtl="1">
                        <a:spcBef>
                          <a:spcPts val="0"/>
                        </a:spcBef>
                        <a:spcAft>
                          <a:spcPts val="0"/>
                        </a:spcAft>
                        <a:buFont typeface="+mj-lt"/>
                        <a:buNone/>
                      </a:pPr>
                      <a:r>
                        <a:rPr lang="fa-IR" sz="1800" b="1" dirty="0" smtClean="0">
                          <a:solidFill>
                            <a:srgbClr val="0070C0"/>
                          </a:solidFill>
                          <a:cs typeface="A  Mitra_1 (MRT)" pitchFamily="2" charset="-78"/>
                        </a:rPr>
                        <a:t>7.</a:t>
                      </a:r>
                      <a:r>
                        <a:rPr lang="fa-IR" sz="1800" b="1" baseline="0" dirty="0" smtClean="0">
                          <a:solidFill>
                            <a:srgbClr val="0070C0"/>
                          </a:solidFill>
                          <a:cs typeface="A  Mitra_1 (MRT)" pitchFamily="2" charset="-78"/>
                        </a:rPr>
                        <a:t> </a:t>
                      </a:r>
                      <a:r>
                        <a:rPr lang="fa-IR" sz="1800" b="1" dirty="0" smtClean="0">
                          <a:solidFill>
                            <a:srgbClr val="0070C0"/>
                          </a:solidFill>
                          <a:cs typeface="A  Mitra_1 (MRT)" pitchFamily="2" charset="-78"/>
                        </a:rPr>
                        <a:t>افتالموپاتی </a:t>
                      </a:r>
                      <a:r>
                        <a:rPr lang="fa-IR" sz="1800" b="1" dirty="0">
                          <a:solidFill>
                            <a:srgbClr val="0070C0"/>
                          </a:solidFill>
                          <a:cs typeface="A  Mitra_1 (MRT)" pitchFamily="2" charset="-78"/>
                        </a:rPr>
                        <a:t>گریوز</a:t>
                      </a:r>
                      <a:endParaRPr lang="en-US" sz="1800" b="1" dirty="0">
                        <a:solidFill>
                          <a:srgbClr val="0070C0"/>
                        </a:solidFill>
                        <a:latin typeface="Times New Roman"/>
                        <a:ea typeface="Times New Roman"/>
                        <a:cs typeface="A  Mitra_1 (MRT)" pitchFamily="2" charset="-78"/>
                      </a:endParaRPr>
                    </a:p>
                  </a:txBody>
                  <a:tcPr marL="68580" marR="68580" marT="0" marB="0"/>
                </a:tc>
              </a:tr>
              <a:tr h="370840">
                <a:tc>
                  <a:txBody>
                    <a:bodyPr/>
                    <a:lstStyle/>
                    <a:p>
                      <a:pPr marL="0" marR="0" algn="r" defTabSz="914400" rtl="1" eaLnBrk="1" latinLnBrk="0" hangingPunct="1">
                        <a:spcBef>
                          <a:spcPts val="0"/>
                        </a:spcBef>
                        <a:spcAft>
                          <a:spcPts val="0"/>
                        </a:spcAft>
                      </a:pPr>
                      <a:r>
                        <a:rPr lang="fa-IR" sz="1800" b="1" kern="1200" dirty="0" smtClean="0">
                          <a:solidFill>
                            <a:srgbClr val="7030A0"/>
                          </a:solidFill>
                          <a:latin typeface="+mn-lt"/>
                          <a:ea typeface="+mn-ea"/>
                          <a:cs typeface="A  Mitra_1 (MRT)" pitchFamily="2" charset="-78"/>
                        </a:rPr>
                        <a:t>پیشگیری </a:t>
                      </a:r>
                      <a:r>
                        <a:rPr lang="fa-IR" sz="1800" b="1" kern="1200" dirty="0">
                          <a:solidFill>
                            <a:srgbClr val="7030A0"/>
                          </a:solidFill>
                          <a:latin typeface="+mn-lt"/>
                          <a:ea typeface="+mn-ea"/>
                          <a:cs typeface="A  Mitra_1 (MRT)" pitchFamily="2" charset="-78"/>
                        </a:rPr>
                        <a:t>ثالثیه</a:t>
                      </a:r>
                      <a:endParaRPr lang="en-US" sz="1800" b="1" kern="1200" dirty="0">
                        <a:solidFill>
                          <a:srgbClr val="7030A0"/>
                        </a:solidFill>
                        <a:latin typeface="+mn-lt"/>
                        <a:ea typeface="+mn-ea"/>
                        <a:cs typeface="A  Mitra_1 (MRT)" pitchFamily="2" charset="-78"/>
                      </a:endParaRPr>
                    </a:p>
                  </a:txBody>
                  <a:tcPr marL="68580" marR="68580" marT="0" marB="0"/>
                </a:tc>
              </a:tr>
              <a:tr h="370840">
                <a:tc>
                  <a:txBody>
                    <a:bodyPr/>
                    <a:lstStyle/>
                    <a:p>
                      <a:pPr marL="800100" marR="0" lvl="1" indent="-342900" algn="r" rtl="1">
                        <a:spcBef>
                          <a:spcPts val="0"/>
                        </a:spcBef>
                        <a:spcAft>
                          <a:spcPts val="0"/>
                        </a:spcAft>
                        <a:buFont typeface="+mj-lt"/>
                        <a:buNone/>
                      </a:pPr>
                      <a:r>
                        <a:rPr lang="fa-IR" sz="1800" b="1" dirty="0" smtClean="0">
                          <a:solidFill>
                            <a:srgbClr val="0070C0"/>
                          </a:solidFill>
                          <a:cs typeface="A  Mitra_1 (MRT)" pitchFamily="2" charset="-78"/>
                        </a:rPr>
                        <a:t>8. بیماری‌های </a:t>
                      </a:r>
                      <a:r>
                        <a:rPr lang="fa-IR" sz="1800" b="1" dirty="0">
                          <a:solidFill>
                            <a:srgbClr val="0070C0"/>
                          </a:solidFill>
                          <a:cs typeface="A  Mitra_1 (MRT)" pitchFamily="2" charset="-78"/>
                        </a:rPr>
                        <a:t>یاتروژنیک</a:t>
                      </a:r>
                      <a:endParaRPr lang="en-US" sz="1800" b="1" dirty="0">
                        <a:solidFill>
                          <a:srgbClr val="0070C0"/>
                        </a:solidFill>
                        <a:latin typeface="Times New Roman"/>
                        <a:ea typeface="Times New Roman"/>
                        <a:cs typeface="A  Mitra_1 (MRT)" pitchFamily="2" charset="-78"/>
                      </a:endParaRPr>
                    </a:p>
                  </a:txBody>
                  <a:tcPr marL="68580" marR="68580" marT="0" marB="0"/>
                </a:tc>
              </a:tr>
              <a:tr h="370840">
                <a:tc>
                  <a:txBody>
                    <a:bodyPr/>
                    <a:lstStyle/>
                    <a:p>
                      <a:pPr marL="800100" marR="0" lvl="1" indent="-342900" algn="r" rtl="1">
                        <a:spcBef>
                          <a:spcPts val="0"/>
                        </a:spcBef>
                        <a:spcAft>
                          <a:spcPts val="0"/>
                        </a:spcAft>
                        <a:buFont typeface="+mj-lt"/>
                        <a:buNone/>
                      </a:pPr>
                      <a:r>
                        <a:rPr lang="fa-IR" sz="1800" b="1" dirty="0" smtClean="0">
                          <a:solidFill>
                            <a:srgbClr val="0070C0"/>
                          </a:solidFill>
                          <a:cs typeface="A  Mitra_1 (MRT)" pitchFamily="2" charset="-78"/>
                        </a:rPr>
                        <a:t>9. حاملگی </a:t>
                      </a:r>
                      <a:r>
                        <a:rPr lang="fa-IR" sz="1800" b="1" dirty="0">
                          <a:solidFill>
                            <a:srgbClr val="0070C0"/>
                          </a:solidFill>
                          <a:cs typeface="A  Mitra_1 (MRT)" pitchFamily="2" charset="-78"/>
                        </a:rPr>
                        <a:t>و اختلالات تیروئید</a:t>
                      </a:r>
                      <a:endParaRPr lang="en-US" sz="1800" b="1" dirty="0">
                        <a:solidFill>
                          <a:srgbClr val="0070C0"/>
                        </a:solidFill>
                        <a:latin typeface="Times New Roman"/>
                        <a:ea typeface="Times New Roman"/>
                        <a:cs typeface="A  Mitra_1 (MRT)" pitchFamily="2" charset="-78"/>
                      </a:endParaRPr>
                    </a:p>
                  </a:txBody>
                  <a:tcPr marL="68580" marR="68580" marT="0" marB="0"/>
                </a:tc>
              </a:tr>
              <a:tr h="370840">
                <a:tc>
                  <a:txBody>
                    <a:bodyPr/>
                    <a:lstStyle/>
                    <a:p>
                      <a:pPr marL="800100" marR="0" lvl="1" indent="-342900" algn="r" rtl="1">
                        <a:spcBef>
                          <a:spcPts val="0"/>
                        </a:spcBef>
                        <a:spcAft>
                          <a:spcPts val="0"/>
                        </a:spcAft>
                        <a:buFont typeface="+mj-lt"/>
                        <a:buNone/>
                      </a:pPr>
                      <a:r>
                        <a:rPr lang="fa-IR" sz="1800" b="1" dirty="0" smtClean="0">
                          <a:solidFill>
                            <a:srgbClr val="0070C0"/>
                          </a:solidFill>
                          <a:cs typeface="A  Mitra_1 (MRT)" pitchFamily="2" charset="-78"/>
                        </a:rPr>
                        <a:t>10. توقف </a:t>
                      </a:r>
                      <a:r>
                        <a:rPr lang="fa-IR" sz="1800" b="1" dirty="0">
                          <a:solidFill>
                            <a:srgbClr val="0070C0"/>
                          </a:solidFill>
                          <a:cs typeface="A  Mitra_1 (MRT)" pitchFamily="2" charset="-78"/>
                        </a:rPr>
                        <a:t>بیماری با مراقبت‌های مطلوب</a:t>
                      </a:r>
                      <a:endParaRPr lang="en-US" sz="1800" b="1" dirty="0">
                        <a:solidFill>
                          <a:srgbClr val="0070C0"/>
                        </a:solidFill>
                        <a:latin typeface="Times New Roman"/>
                        <a:ea typeface="Times New Roman"/>
                        <a:cs typeface="A  Mitra_1 (MRT)" pitchFamily="2" charset="-78"/>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712968" cy="1872258"/>
          </a:xfrm>
        </p:spPr>
        <p:txBody>
          <a:bodyPr/>
          <a:lstStyle/>
          <a:p>
            <a:pPr algn="ctr"/>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Guideline of the American Thyroid Association for the diagnosis and Management of Thyroid Disease during Pregnancy and Postpartum</a:t>
            </a:r>
            <a:endPar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79512" y="2071678"/>
            <a:ext cx="8640960" cy="4248472"/>
          </a:xfrm>
        </p:spPr>
        <p:txBody>
          <a:bodyPr>
            <a:normAutofit lnSpcReduction="10000"/>
          </a:bodyPr>
          <a:lstStyle/>
          <a:p>
            <a:pPr algn="ctr"/>
            <a:r>
              <a:rPr lang="en-US" dirty="0" smtClean="0">
                <a:solidFill>
                  <a:schemeClr val="tx1"/>
                </a:solidFill>
                <a:latin typeface="Times New Roman" pitchFamily="18" charset="0"/>
                <a:cs typeface="Times New Roman" pitchFamily="18" charset="0"/>
              </a:rPr>
              <a:t>The American Thyroid Association Taskforce on Thyroid Disease During Pregnancy and postpartum</a:t>
            </a:r>
          </a:p>
          <a:p>
            <a:pPr algn="ctr"/>
            <a:endParaRPr lang="en-US" dirty="0" smtClean="0">
              <a:solidFill>
                <a:schemeClr val="tx1"/>
              </a:solidFill>
              <a:latin typeface="Times New Roman" pitchFamily="18" charset="0"/>
              <a:cs typeface="Times New Roman" pitchFamily="18" charset="0"/>
            </a:endParaRPr>
          </a:p>
          <a:p>
            <a:pPr algn="ctr"/>
            <a:endParaRPr lang="en-US" dirty="0" smtClean="0">
              <a:solidFill>
                <a:schemeClr val="tx1"/>
              </a:solidFill>
              <a:latin typeface="Times New Roman" pitchFamily="18" charset="0"/>
              <a:cs typeface="Times New Roman" pitchFamily="18" charset="0"/>
            </a:endParaRPr>
          </a:p>
          <a:p>
            <a:pPr algn="ctr"/>
            <a:r>
              <a:rPr lang="en-US" sz="1800" dirty="0" smtClean="0">
                <a:solidFill>
                  <a:schemeClr val="tx1"/>
                </a:solidFill>
                <a:latin typeface="Times New Roman" pitchFamily="18" charset="0"/>
                <a:cs typeface="Times New Roman" pitchFamily="18" charset="0"/>
              </a:rPr>
              <a:t>Alex </a:t>
            </a:r>
            <a:r>
              <a:rPr lang="en-US" sz="1800" dirty="0" err="1" smtClean="0">
                <a:solidFill>
                  <a:schemeClr val="tx1"/>
                </a:solidFill>
                <a:latin typeface="Times New Roman" pitchFamily="18" charset="0"/>
                <a:cs typeface="Times New Roman" pitchFamily="18" charset="0"/>
              </a:rPr>
              <a:t>Stargnaro</a:t>
            </a:r>
            <a:r>
              <a:rPr lang="en-US" sz="1800" dirty="0" smtClean="0">
                <a:solidFill>
                  <a:schemeClr val="tx1"/>
                </a:solidFill>
                <a:latin typeface="Times New Roman" pitchFamily="18" charset="0"/>
                <a:cs typeface="Times New Roman" pitchFamily="18" charset="0"/>
              </a:rPr>
              <a:t>-Green (Chair), Marcos </a:t>
            </a:r>
            <a:r>
              <a:rPr lang="en-US" sz="1800" dirty="0" err="1" smtClean="0">
                <a:solidFill>
                  <a:schemeClr val="tx1"/>
                </a:solidFill>
                <a:latin typeface="Times New Roman" pitchFamily="18" charset="0"/>
                <a:cs typeface="Times New Roman" pitchFamily="18" charset="0"/>
              </a:rPr>
              <a:t>Abalovich</a:t>
            </a:r>
            <a:r>
              <a:rPr lang="en-US" sz="1800" dirty="0" smtClean="0">
                <a:solidFill>
                  <a:schemeClr val="tx1"/>
                </a:solidFill>
                <a:latin typeface="Times New Roman" pitchFamily="18" charset="0"/>
                <a:cs typeface="Times New Roman" pitchFamily="18" charset="0"/>
              </a:rPr>
              <a:t>, Erik Alexander, </a:t>
            </a:r>
            <a:r>
              <a:rPr lang="en-US" sz="1800" dirty="0" err="1" smtClean="0">
                <a:solidFill>
                  <a:schemeClr val="tx1"/>
                </a:solidFill>
                <a:latin typeface="Times New Roman" pitchFamily="18" charset="0"/>
                <a:cs typeface="Times New Roman" pitchFamily="18" charset="0"/>
              </a:rPr>
              <a:t>Fereidoun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Azizi</a:t>
            </a:r>
            <a:r>
              <a:rPr lang="en-US" sz="1800" dirty="0" smtClean="0">
                <a:solidFill>
                  <a:schemeClr val="tx1"/>
                </a:solidFill>
                <a:latin typeface="Times New Roman" pitchFamily="18" charset="0"/>
                <a:cs typeface="Times New Roman" pitchFamily="18" charset="0"/>
              </a:rPr>
              <a:t>, </a:t>
            </a:r>
          </a:p>
          <a:p>
            <a:pPr algn="ctr"/>
            <a:r>
              <a:rPr lang="en-US" sz="1800" dirty="0" smtClean="0">
                <a:solidFill>
                  <a:schemeClr val="tx1"/>
                </a:solidFill>
                <a:latin typeface="Times New Roman" pitchFamily="18" charset="0"/>
                <a:cs typeface="Times New Roman" pitchFamily="18" charset="0"/>
              </a:rPr>
              <a:t>Jorge </a:t>
            </a:r>
            <a:r>
              <a:rPr lang="en-US" sz="1800" dirty="0" err="1" smtClean="0">
                <a:solidFill>
                  <a:schemeClr val="tx1"/>
                </a:solidFill>
                <a:latin typeface="Times New Roman" pitchFamily="18" charset="0"/>
                <a:cs typeface="Times New Roman" pitchFamily="18" charset="0"/>
              </a:rPr>
              <a:t>Mestman</a:t>
            </a:r>
            <a:r>
              <a:rPr lang="en-US" sz="1800" dirty="0" smtClean="0">
                <a:solidFill>
                  <a:schemeClr val="tx1"/>
                </a:solidFill>
                <a:latin typeface="Times New Roman" pitchFamily="18" charset="0"/>
                <a:cs typeface="Times New Roman" pitchFamily="18" charset="0"/>
              </a:rPr>
              <a:t>, Roberto Negro, Angelina Nixon, Elizabeth N. Pearce, Office P. </a:t>
            </a:r>
            <a:r>
              <a:rPr lang="en-US" sz="1800" dirty="0" err="1" smtClean="0">
                <a:solidFill>
                  <a:schemeClr val="tx1"/>
                </a:solidFill>
                <a:latin typeface="Times New Roman" pitchFamily="18" charset="0"/>
                <a:cs typeface="Times New Roman" pitchFamily="18" charset="0"/>
              </a:rPr>
              <a:t>Soldin</a:t>
            </a:r>
            <a:r>
              <a:rPr lang="en-US" sz="1800" dirty="0" smtClean="0">
                <a:solidFill>
                  <a:schemeClr val="tx1"/>
                </a:solidFill>
                <a:latin typeface="Times New Roman" pitchFamily="18" charset="0"/>
                <a:cs typeface="Times New Roman" pitchFamily="18" charset="0"/>
              </a:rPr>
              <a:t>, Scott Sullivan and </a:t>
            </a:r>
            <a:r>
              <a:rPr lang="en-US" sz="1800" dirty="0" err="1" smtClean="0">
                <a:solidFill>
                  <a:schemeClr val="tx1"/>
                </a:solidFill>
                <a:latin typeface="Times New Roman" pitchFamily="18" charset="0"/>
                <a:cs typeface="Times New Roman" pitchFamily="18" charset="0"/>
              </a:rPr>
              <a:t>Wilmar</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Wiersinga</a:t>
            </a:r>
            <a:r>
              <a:rPr lang="en-US" sz="1800" dirty="0" smtClean="0">
                <a:solidFill>
                  <a:schemeClr val="tx1"/>
                </a:solidFill>
                <a:latin typeface="Times New Roman" pitchFamily="18" charset="0"/>
                <a:cs typeface="Times New Roman" pitchFamily="18" charset="0"/>
              </a:rPr>
              <a:t> </a:t>
            </a:r>
          </a:p>
          <a:p>
            <a:pPr algn="ctr"/>
            <a:r>
              <a:rPr lang="en-US" sz="2000" dirty="0" smtClean="0">
                <a:solidFill>
                  <a:schemeClr val="tx1"/>
                </a:solidFill>
                <a:latin typeface="Times New Roman" pitchFamily="18" charset="0"/>
                <a:cs typeface="Times New Roman" pitchFamily="18" charset="0"/>
              </a:rPr>
              <a:t>84 Questions </a:t>
            </a:r>
          </a:p>
          <a:p>
            <a:pPr algn="ctr"/>
            <a:r>
              <a:rPr lang="en-US" sz="2000" dirty="0" smtClean="0">
                <a:solidFill>
                  <a:schemeClr val="tx1"/>
                </a:solidFill>
                <a:latin typeface="Times New Roman" pitchFamily="18" charset="0"/>
                <a:cs typeface="Times New Roman" pitchFamily="18" charset="0"/>
              </a:rPr>
              <a:t>76 Recommendations</a:t>
            </a:r>
          </a:p>
          <a:p>
            <a:pPr algn="ctr"/>
            <a:r>
              <a:rPr lang="en-US" sz="2000" dirty="0" smtClean="0">
                <a:solidFill>
                  <a:schemeClr val="tx1"/>
                </a:solidFill>
                <a:latin typeface="Times New Roman" pitchFamily="18" charset="0"/>
                <a:cs typeface="Times New Roman" pitchFamily="18" charset="0"/>
              </a:rPr>
              <a:t>Thyroid 2011; 21: 1081-1125</a:t>
            </a:r>
            <a:endParaRPr lang="en-US"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1143000"/>
          </a:xfrm>
        </p:spPr>
        <p:txBody>
          <a:bodyPr>
            <a:noAutofit/>
          </a:bodyPr>
          <a:lstStyle/>
          <a:p>
            <a:r>
              <a:rPr lang="en-US" sz="26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HOW SHOULD GRAVES’ HYPERTHYROIDISM BE TREATED IN LACTATING WOMEN?</a:t>
            </a:r>
            <a:br>
              <a:rPr lang="en-US" sz="26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endParaRPr lang="en-US" sz="26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2423939"/>
            <a:ext cx="8229600" cy="2373213"/>
          </a:xfrm>
        </p:spPr>
        <p:txBody>
          <a:bodyPr>
            <a:normAutofit fontScale="85000" lnSpcReduction="20000"/>
          </a:bodyPr>
          <a:lstStyle/>
          <a:p>
            <a:pPr>
              <a:buClr>
                <a:srgbClr val="C00000"/>
              </a:buClr>
            </a:pPr>
            <a:r>
              <a:rPr lang="en-US" dirty="0" err="1">
                <a:solidFill>
                  <a:srgbClr val="00B050"/>
                </a:solidFill>
                <a:latin typeface="Times New Roman" pitchFamily="18" charset="0"/>
                <a:cs typeface="Times New Roman" pitchFamily="18" charset="0"/>
              </a:rPr>
              <a:t>Methimazole</a:t>
            </a:r>
            <a:r>
              <a:rPr lang="en-US" dirty="0">
                <a:solidFill>
                  <a:srgbClr val="00B050"/>
                </a:solidFill>
                <a:latin typeface="Times New Roman" pitchFamily="18" charset="0"/>
                <a:cs typeface="Times New Roman" pitchFamily="18" charset="0"/>
              </a:rPr>
              <a:t> in doses up to 20-30 mg daily is safe for lactating mothers and their infants</a:t>
            </a:r>
            <a:r>
              <a:rPr lang="en-US" dirty="0" smtClean="0">
                <a:solidFill>
                  <a:srgbClr val="00B050"/>
                </a:solidFill>
                <a:latin typeface="Times New Roman" pitchFamily="18" charset="0"/>
                <a:cs typeface="Times New Roman" pitchFamily="18" charset="0"/>
              </a:rPr>
              <a:t>.</a:t>
            </a:r>
          </a:p>
          <a:p>
            <a:pPr>
              <a:buClr>
                <a:srgbClr val="C00000"/>
              </a:buClr>
              <a:buNone/>
            </a:pPr>
            <a:endParaRPr lang="en-US" dirty="0" smtClean="0">
              <a:solidFill>
                <a:srgbClr val="00B050"/>
              </a:solidFill>
              <a:latin typeface="Times New Roman" pitchFamily="18" charset="0"/>
              <a:cs typeface="Times New Roman" pitchFamily="18" charset="0"/>
            </a:endParaRPr>
          </a:p>
          <a:p>
            <a:pPr>
              <a:buClr>
                <a:srgbClr val="C00000"/>
              </a:buClr>
            </a:pPr>
            <a:r>
              <a:rPr lang="en-US" dirty="0" smtClean="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PTU is a second-line agent due to concerns about severe </a:t>
            </a:r>
            <a:r>
              <a:rPr lang="en-US" dirty="0" err="1">
                <a:solidFill>
                  <a:srgbClr val="002060"/>
                </a:solidFill>
                <a:latin typeface="Times New Roman" pitchFamily="18" charset="0"/>
                <a:cs typeface="Times New Roman" pitchFamily="18" charset="0"/>
              </a:rPr>
              <a:t>hepatotoxicity</a:t>
            </a:r>
            <a:r>
              <a:rPr lang="en-US" dirty="0">
                <a:solidFill>
                  <a:srgbClr val="002060"/>
                </a:solidFill>
                <a:latin typeface="Times New Roman" pitchFamily="18" charset="0"/>
                <a:cs typeface="Times New Roman" pitchFamily="18" charset="0"/>
              </a:rPr>
              <a:t>, but is safe for lactating mothers and their infants in doses up to 300 mg daily. </a:t>
            </a:r>
          </a:p>
        </p:txBody>
      </p:sp>
      <p:sp>
        <p:nvSpPr>
          <p:cNvPr id="5" name="TextBox 4"/>
          <p:cNvSpPr txBox="1"/>
          <p:nvPr/>
        </p:nvSpPr>
        <p:spPr>
          <a:xfrm>
            <a:off x="611560" y="6095037"/>
            <a:ext cx="3514104" cy="646331"/>
          </a:xfrm>
          <a:prstGeom prst="rect">
            <a:avLst/>
          </a:prstGeom>
          <a:noFill/>
        </p:spPr>
        <p:txBody>
          <a:bodyPr wrap="none" rtlCol="0">
            <a:spAutoFit/>
          </a:bodyPr>
          <a:lstStyle/>
          <a:p>
            <a:r>
              <a:rPr lang="en-US" sz="1200" dirty="0" err="1" smtClean="0">
                <a:solidFill>
                  <a:srgbClr val="002060"/>
                </a:solidFill>
              </a:rPr>
              <a:t>Azizi</a:t>
            </a:r>
            <a:r>
              <a:rPr lang="en-US" sz="1200" dirty="0" smtClean="0">
                <a:solidFill>
                  <a:srgbClr val="002060"/>
                </a:solidFill>
              </a:rPr>
              <a:t> F et al J </a:t>
            </a:r>
            <a:r>
              <a:rPr lang="en-US" sz="1200" dirty="0" err="1" smtClean="0">
                <a:solidFill>
                  <a:srgbClr val="002060"/>
                </a:solidFill>
              </a:rPr>
              <a:t>Endocrinol</a:t>
            </a:r>
            <a:r>
              <a:rPr lang="en-US" sz="1200" dirty="0" smtClean="0">
                <a:solidFill>
                  <a:srgbClr val="002060"/>
                </a:solidFill>
              </a:rPr>
              <a:t>  Invest 2006; 29:244</a:t>
            </a:r>
          </a:p>
          <a:p>
            <a:r>
              <a:rPr lang="en-US" sz="1200" dirty="0" err="1" smtClean="0">
                <a:solidFill>
                  <a:srgbClr val="002060"/>
                </a:solidFill>
              </a:rPr>
              <a:t>Azizi</a:t>
            </a:r>
            <a:r>
              <a:rPr lang="en-US" sz="1200" dirty="0" smtClean="0">
                <a:solidFill>
                  <a:srgbClr val="002060"/>
                </a:solidFill>
              </a:rPr>
              <a:t> F et al. J </a:t>
            </a:r>
            <a:r>
              <a:rPr lang="en-US" sz="1200" dirty="0" err="1" smtClean="0">
                <a:solidFill>
                  <a:srgbClr val="002060"/>
                </a:solidFill>
              </a:rPr>
              <a:t>Ped</a:t>
            </a:r>
            <a:r>
              <a:rPr lang="en-US" sz="1200" dirty="0" smtClean="0">
                <a:solidFill>
                  <a:srgbClr val="002060"/>
                </a:solidFill>
              </a:rPr>
              <a:t> </a:t>
            </a:r>
            <a:r>
              <a:rPr lang="en-US" sz="1200" dirty="0" err="1" smtClean="0">
                <a:solidFill>
                  <a:srgbClr val="002060"/>
                </a:solidFill>
              </a:rPr>
              <a:t>Endocrinol</a:t>
            </a:r>
            <a:r>
              <a:rPr lang="en-US" sz="1200" dirty="0" smtClean="0">
                <a:solidFill>
                  <a:srgbClr val="002060"/>
                </a:solidFill>
              </a:rPr>
              <a:t> </a:t>
            </a:r>
            <a:r>
              <a:rPr lang="en-US" sz="1200" dirty="0" err="1" smtClean="0">
                <a:solidFill>
                  <a:srgbClr val="002060"/>
                </a:solidFill>
              </a:rPr>
              <a:t>Metab</a:t>
            </a:r>
            <a:r>
              <a:rPr lang="en-US" sz="1200" dirty="0" smtClean="0">
                <a:solidFill>
                  <a:srgbClr val="002060"/>
                </a:solidFill>
              </a:rPr>
              <a:t> 2003; 16: 1239</a:t>
            </a:r>
          </a:p>
          <a:p>
            <a:r>
              <a:rPr lang="en-US" sz="1200" dirty="0" err="1" smtClean="0">
                <a:solidFill>
                  <a:srgbClr val="002060"/>
                </a:solidFill>
              </a:rPr>
              <a:t>Azizi</a:t>
            </a:r>
            <a:r>
              <a:rPr lang="en-US" sz="1200" dirty="0" smtClean="0">
                <a:solidFill>
                  <a:srgbClr val="002060"/>
                </a:solidFill>
              </a:rPr>
              <a:t> F et al. J </a:t>
            </a:r>
            <a:r>
              <a:rPr lang="en-US" sz="1200" dirty="0" err="1" smtClean="0">
                <a:solidFill>
                  <a:srgbClr val="002060"/>
                </a:solidFill>
              </a:rPr>
              <a:t>Clin</a:t>
            </a:r>
            <a:r>
              <a:rPr lang="en-US" sz="1200" dirty="0" smtClean="0">
                <a:solidFill>
                  <a:srgbClr val="002060"/>
                </a:solidFill>
              </a:rPr>
              <a:t> </a:t>
            </a:r>
            <a:r>
              <a:rPr lang="en-US" sz="1200" dirty="0" err="1" smtClean="0">
                <a:solidFill>
                  <a:srgbClr val="002060"/>
                </a:solidFill>
              </a:rPr>
              <a:t>Endocrinol</a:t>
            </a:r>
            <a:r>
              <a:rPr lang="en-US" sz="1200" dirty="0" smtClean="0">
                <a:solidFill>
                  <a:srgbClr val="002060"/>
                </a:solidFill>
              </a:rPr>
              <a:t> </a:t>
            </a:r>
            <a:r>
              <a:rPr lang="en-US" sz="1200" dirty="0" err="1" smtClean="0">
                <a:solidFill>
                  <a:srgbClr val="002060"/>
                </a:solidFill>
              </a:rPr>
              <a:t>Metab</a:t>
            </a:r>
            <a:r>
              <a:rPr lang="en-US" sz="1200" dirty="0" smtClean="0">
                <a:solidFill>
                  <a:srgbClr val="002060"/>
                </a:solidFill>
              </a:rPr>
              <a:t> 2000; 85: 3233</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Poster2.jpg"/>
          <p:cNvPicPr>
            <a:picLocks noGrp="1" noChangeAspect="1"/>
          </p:cNvPicPr>
          <p:nvPr>
            <p:ph/>
          </p:nvPr>
        </p:nvPicPr>
        <p:blipFill>
          <a:blip r:embed="rId2" cstate="print"/>
          <a:stretch>
            <a:fillRect/>
          </a:stretch>
        </p:blipFill>
        <p:spPr>
          <a:xfrm>
            <a:off x="2428860" y="-24"/>
            <a:ext cx="4855268" cy="686519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7375" y="142875"/>
            <a:ext cx="4791075" cy="31432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1857375" y="3286125"/>
            <a:ext cx="4791075" cy="31432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988" name="Chart 4"/>
          <p:cNvPicPr>
            <a:picLocks noChangeArrowheads="1"/>
          </p:cNvPicPr>
          <p:nvPr/>
        </p:nvPicPr>
        <p:blipFill>
          <a:blip r:embed="rId2" cstate="print"/>
          <a:srcRect l="-5717" t="-10020" r="-11983" b="-10188"/>
          <a:stretch>
            <a:fillRect/>
          </a:stretch>
        </p:blipFill>
        <p:spPr bwMode="auto">
          <a:xfrm>
            <a:off x="2143125" y="4071938"/>
            <a:ext cx="4302125" cy="2286000"/>
          </a:xfrm>
          <a:prstGeom prst="rect">
            <a:avLst/>
          </a:prstGeom>
          <a:noFill/>
          <a:ln w="9525">
            <a:noFill/>
            <a:miter lim="800000"/>
            <a:headEnd/>
            <a:tailEnd/>
          </a:ln>
        </p:spPr>
      </p:pic>
      <p:sp>
        <p:nvSpPr>
          <p:cNvPr id="41989" name="TextBox 3"/>
          <p:cNvSpPr txBox="1">
            <a:spLocks noChangeArrowheads="1"/>
          </p:cNvSpPr>
          <p:nvPr/>
        </p:nvSpPr>
        <p:spPr bwMode="auto">
          <a:xfrm>
            <a:off x="2571750" y="3714750"/>
            <a:ext cx="3186113" cy="260350"/>
          </a:xfrm>
          <a:prstGeom prst="rect">
            <a:avLst/>
          </a:prstGeom>
          <a:noFill/>
          <a:ln w="9525">
            <a:noFill/>
            <a:miter lim="800000"/>
            <a:headEnd/>
            <a:tailEnd/>
          </a:ln>
        </p:spPr>
        <p:txBody>
          <a:bodyPr wrap="none">
            <a:spAutoFit/>
          </a:bodyPr>
          <a:lstStyle/>
          <a:p>
            <a:r>
              <a:rPr lang="en-US" sz="1100">
                <a:solidFill>
                  <a:srgbClr val="002060"/>
                </a:solidFill>
                <a:latin typeface="Times New Roman" pitchFamily="18" charset="0"/>
                <a:cs typeface="Times New Roman" pitchFamily="18" charset="0"/>
              </a:rPr>
              <a:t>Total goiter rate in 4 national surveys in the I.R. Iran </a:t>
            </a:r>
          </a:p>
        </p:txBody>
      </p:sp>
      <p:graphicFrame>
        <p:nvGraphicFramePr>
          <p:cNvPr id="5" name="Chart 4"/>
          <p:cNvGraphicFramePr>
            <a:graphicFrameLocks/>
          </p:cNvGraphicFramePr>
          <p:nvPr/>
        </p:nvGraphicFramePr>
        <p:xfrm>
          <a:off x="2357422" y="571480"/>
          <a:ext cx="485778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3"/>
          <p:cNvSpPr txBox="1"/>
          <p:nvPr/>
        </p:nvSpPr>
        <p:spPr>
          <a:xfrm>
            <a:off x="2500313" y="285750"/>
            <a:ext cx="4005262" cy="246063"/>
          </a:xfrm>
          <a:prstGeom prst="rect">
            <a:avLst/>
          </a:prstGeom>
          <a:noFill/>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r>
              <a:rPr lang="en-US" sz="1000" dirty="0">
                <a:solidFill>
                  <a:srgbClr val="002060"/>
                </a:solidFill>
                <a:latin typeface="Times New Roman" pitchFamily="18" charset="0"/>
                <a:cs typeface="Times New Roman" pitchFamily="18" charset="0"/>
              </a:rPr>
              <a:t>Median urinary iodine excretion in 4  national surveys  in the </a:t>
            </a:r>
            <a:r>
              <a:rPr lang="en-US" sz="1000" dirty="0" err="1">
                <a:solidFill>
                  <a:srgbClr val="002060"/>
                </a:solidFill>
                <a:latin typeface="Times New Roman" pitchFamily="18" charset="0"/>
                <a:cs typeface="Times New Roman" pitchFamily="18" charset="0"/>
              </a:rPr>
              <a:t>I.R.Iran</a:t>
            </a:r>
            <a:endParaRPr lang="en-US" sz="1000" dirty="0">
              <a:solidFill>
                <a:srgbClr val="002060"/>
              </a:solidFill>
              <a:latin typeface="Times New Roman" pitchFamily="18" charset="0"/>
              <a:cs typeface="Times New Roman" pitchFamily="18" charset="0"/>
            </a:endParaRPr>
          </a:p>
        </p:txBody>
      </p:sp>
      <p:sp>
        <p:nvSpPr>
          <p:cNvPr id="41992" name="TextBox 7"/>
          <p:cNvSpPr txBox="1">
            <a:spLocks noChangeArrowheads="1"/>
          </p:cNvSpPr>
          <p:nvPr/>
        </p:nvSpPr>
        <p:spPr bwMode="auto">
          <a:xfrm>
            <a:off x="1987550" y="6478588"/>
            <a:ext cx="3013075" cy="307975"/>
          </a:xfrm>
          <a:prstGeom prst="rect">
            <a:avLst/>
          </a:prstGeom>
          <a:noFill/>
          <a:ln w="9525">
            <a:noFill/>
            <a:miter lim="800000"/>
            <a:headEnd/>
            <a:tailEnd/>
          </a:ln>
        </p:spPr>
        <p:txBody>
          <a:bodyPr wrap="none">
            <a:spAutoFit/>
          </a:bodyPr>
          <a:lstStyle/>
          <a:p>
            <a:r>
              <a:rPr lang="en-US" sz="1400">
                <a:solidFill>
                  <a:schemeClr val="bg1"/>
                </a:solidFill>
                <a:latin typeface="Times New Roman" pitchFamily="18" charset="0"/>
                <a:cs typeface="Times New Roman" pitchFamily="18" charset="0"/>
              </a:rPr>
              <a:t>Azizi F. Thyroid International 2009;4:1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2071678"/>
            <a:ext cx="8572560" cy="4286280"/>
          </a:xfrm>
        </p:spPr>
        <p:txBody>
          <a:bodyPr>
            <a:normAutofit fontScale="85000" lnSpcReduction="10000"/>
          </a:bodyPr>
          <a:lstStyle/>
          <a:p>
            <a:pPr algn="just" rtl="1">
              <a:lnSpc>
                <a:spcPct val="150000"/>
              </a:lnSpc>
            </a:pPr>
            <a:r>
              <a:rPr lang="en-US" dirty="0" smtClean="0">
                <a:solidFill>
                  <a:srgbClr val="0070C0"/>
                </a:solidFill>
                <a:cs typeface="Mitra Bold Mazar" pitchFamily="2" charset="-78"/>
              </a:rPr>
              <a:t>   </a:t>
            </a:r>
            <a:r>
              <a:rPr lang="fa-IR" dirty="0" smtClean="0">
                <a:solidFill>
                  <a:srgbClr val="0070C0"/>
                </a:solidFill>
                <a:cs typeface="Mitra Bold Mazar" pitchFamily="2" charset="-78"/>
              </a:rPr>
              <a:t>پيشگيري از بروز گواتر در بيش از 25 ميليون متولدين 23 سال اخير</a:t>
            </a:r>
            <a:endParaRPr lang="en-US" dirty="0" smtClean="0">
              <a:solidFill>
                <a:srgbClr val="0070C0"/>
              </a:solidFill>
              <a:cs typeface="Mitra Bold Mazar" pitchFamily="2" charset="-78"/>
            </a:endParaRPr>
          </a:p>
          <a:p>
            <a:pPr algn="just" rtl="1">
              <a:lnSpc>
                <a:spcPct val="150000"/>
              </a:lnSpc>
            </a:pPr>
            <a:endParaRPr lang="fa-IR" dirty="0" smtClean="0">
              <a:solidFill>
                <a:srgbClr val="0070C0"/>
              </a:solidFill>
              <a:cs typeface="Mitra Bold Mazar" pitchFamily="2" charset="-78"/>
            </a:endParaRPr>
          </a:p>
          <a:p>
            <a:pPr algn="just" rtl="1">
              <a:lnSpc>
                <a:spcPct val="150000"/>
              </a:lnSpc>
            </a:pPr>
            <a:r>
              <a:rPr lang="en-US" dirty="0" smtClean="0">
                <a:solidFill>
                  <a:srgbClr val="0070C0"/>
                </a:solidFill>
                <a:cs typeface="Mitra Bold Mazar" pitchFamily="2" charset="-78"/>
              </a:rPr>
              <a:t>    </a:t>
            </a:r>
            <a:r>
              <a:rPr lang="fa-IR" dirty="0" smtClean="0">
                <a:solidFill>
                  <a:srgbClr val="0070C0"/>
                </a:solidFill>
                <a:cs typeface="Mitra Bold Mazar" pitchFamily="2" charset="-78"/>
              </a:rPr>
              <a:t>افزايش 66،000،000 ضريب هوشي در كودكان و نوجوانان</a:t>
            </a:r>
            <a:endParaRPr lang="en-US" dirty="0" smtClean="0">
              <a:solidFill>
                <a:srgbClr val="0070C0"/>
              </a:solidFill>
              <a:cs typeface="Mitra Bold Mazar" pitchFamily="2" charset="-78"/>
            </a:endParaRPr>
          </a:p>
          <a:p>
            <a:pPr algn="just" rtl="1">
              <a:lnSpc>
                <a:spcPct val="150000"/>
              </a:lnSpc>
            </a:pPr>
            <a:endParaRPr lang="en-US" dirty="0" smtClean="0">
              <a:solidFill>
                <a:srgbClr val="0070C0"/>
              </a:solidFill>
              <a:cs typeface="Mitra Bold Mazar" pitchFamily="2" charset="-78"/>
            </a:endParaRPr>
          </a:p>
          <a:p>
            <a:pPr algn="just" rtl="1">
              <a:lnSpc>
                <a:spcPct val="150000"/>
              </a:lnSpc>
            </a:pPr>
            <a:r>
              <a:rPr lang="en-US" dirty="0" smtClean="0">
                <a:solidFill>
                  <a:srgbClr val="0070C0"/>
                </a:solidFill>
                <a:cs typeface="Mitra Bold Mazar" pitchFamily="2" charset="-78"/>
              </a:rPr>
              <a:t>    </a:t>
            </a:r>
            <a:r>
              <a:rPr lang="fa-IR" dirty="0" smtClean="0">
                <a:solidFill>
                  <a:srgbClr val="0070C0"/>
                </a:solidFill>
                <a:cs typeface="Mitra Bold Mazar" pitchFamily="2" charset="-78"/>
              </a:rPr>
              <a:t>صرفه جويي 17،500،000،000،000ريال </a:t>
            </a:r>
          </a:p>
          <a:p>
            <a:pPr algn="just" rtl="1">
              <a:lnSpc>
                <a:spcPct val="150000"/>
              </a:lnSpc>
              <a:buNone/>
            </a:pPr>
            <a:r>
              <a:rPr lang="fa-IR" dirty="0" smtClean="0">
                <a:solidFill>
                  <a:srgbClr val="0070C0"/>
                </a:solidFill>
                <a:cs typeface="Mitra Bold Mazar" pitchFamily="2" charset="-78"/>
              </a:rPr>
              <a:t>  </a:t>
            </a:r>
            <a:r>
              <a:rPr lang="en-US" dirty="0" smtClean="0">
                <a:solidFill>
                  <a:srgbClr val="0070C0"/>
                </a:solidFill>
                <a:cs typeface="Mitra Bold Mazar" pitchFamily="2" charset="-78"/>
              </a:rPr>
              <a:t>    </a:t>
            </a:r>
            <a:r>
              <a:rPr lang="fa-IR" dirty="0" smtClean="0">
                <a:solidFill>
                  <a:srgbClr val="0070C0"/>
                </a:solidFill>
                <a:cs typeface="Mitra Bold Mazar" pitchFamily="2" charset="-78"/>
              </a:rPr>
              <a:t>  (12،000،000،000 يورو) در هزينه هاي بهداشتي درماني</a:t>
            </a:r>
            <a:endParaRPr lang="en-US" dirty="0">
              <a:solidFill>
                <a:srgbClr val="0070C0"/>
              </a:solidFill>
              <a:cs typeface="Mitra Bold Mazar" pitchFamily="2" charset="-78"/>
            </a:endParaRPr>
          </a:p>
        </p:txBody>
      </p:sp>
      <p:sp>
        <p:nvSpPr>
          <p:cNvPr id="3" name="Title 2"/>
          <p:cNvSpPr>
            <a:spLocks noGrp="1"/>
          </p:cNvSpPr>
          <p:nvPr>
            <p:ph type="title"/>
          </p:nvPr>
        </p:nvSpPr>
        <p:spPr>
          <a:xfrm>
            <a:off x="500034" y="428604"/>
            <a:ext cx="8229600" cy="1439850"/>
          </a:xfrm>
        </p:spPr>
        <p:txBody>
          <a:bodyPr>
            <a:noAutofit/>
          </a:bodyPr>
          <a:lstStyle/>
          <a:p>
            <a:pPr algn="ctr" rtl="1"/>
            <a:r>
              <a:rPr lang="fa-IR" sz="3600" dirty="0" smtClean="0">
                <a:solidFill>
                  <a:srgbClr val="C00000"/>
                </a:solidFill>
                <a:effectLst/>
                <a:cs typeface="A  Mitra_1 (MRT)" pitchFamily="2" charset="-78"/>
              </a:rPr>
              <a:t>تاثير حذف كمبود يد در</a:t>
            </a:r>
            <a:br>
              <a:rPr lang="fa-IR" sz="3600" dirty="0" smtClean="0">
                <a:solidFill>
                  <a:srgbClr val="C00000"/>
                </a:solidFill>
                <a:effectLst/>
                <a:cs typeface="A  Mitra_1 (MRT)" pitchFamily="2" charset="-78"/>
              </a:rPr>
            </a:br>
            <a:r>
              <a:rPr lang="fa-IR" sz="3600" dirty="0" smtClean="0">
                <a:solidFill>
                  <a:srgbClr val="C00000"/>
                </a:solidFill>
                <a:effectLst/>
                <a:cs typeface="A  Mitra_1 (MRT)" pitchFamily="2" charset="-78"/>
              </a:rPr>
              <a:t>سلامت جامعه ايراني</a:t>
            </a:r>
            <a:endParaRPr lang="en-US" sz="3600" dirty="0">
              <a:solidFill>
                <a:srgbClr val="C00000"/>
              </a:solidFill>
              <a:cs typeface="A  Mitra_1 (MRT)"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28596" y="714356"/>
            <a:ext cx="8229600" cy="5429288"/>
          </a:xfrm>
        </p:spPr>
        <p:txBody>
          <a:bodyPr/>
          <a:lstStyle/>
          <a:p>
            <a:pPr algn="ctr" rtl="1">
              <a:buFontTx/>
              <a:buNone/>
            </a:pPr>
            <a:r>
              <a:rPr lang="fa-IR" sz="2800" b="1" dirty="0" smtClean="0">
                <a:solidFill>
                  <a:srgbClr val="FF6600"/>
                </a:solidFill>
                <a:cs typeface="B Mitra" pitchFamily="2" charset="-78"/>
              </a:rPr>
              <a:t>وضعیت ید ادرار بزرگسالان (تهران، 88-1387)</a:t>
            </a:r>
          </a:p>
          <a:p>
            <a:pPr algn="r" rtl="1"/>
            <a:endParaRPr lang="en-US" dirty="0" smtClean="0"/>
          </a:p>
        </p:txBody>
      </p:sp>
      <p:graphicFrame>
        <p:nvGraphicFramePr>
          <p:cNvPr id="4" name="Chart 3"/>
          <p:cNvGraphicFramePr/>
          <p:nvPr/>
        </p:nvGraphicFramePr>
        <p:xfrm>
          <a:off x="928662" y="1928802"/>
          <a:ext cx="7215238" cy="4229120"/>
        </p:xfrm>
        <a:graphic>
          <a:graphicData uri="http://schemas.openxmlformats.org/drawingml/2006/chart">
            <c:chart xmlns:c="http://schemas.openxmlformats.org/drawingml/2006/chart" xmlns:r="http://schemas.openxmlformats.org/officeDocument/2006/relationships" r:id="rId2"/>
          </a:graphicData>
        </a:graphic>
      </p:graphicFrame>
      <p:sp>
        <p:nvSpPr>
          <p:cNvPr id="14341" name="TextBox 6"/>
          <p:cNvSpPr txBox="1">
            <a:spLocks noChangeArrowheads="1"/>
          </p:cNvSpPr>
          <p:nvPr/>
        </p:nvSpPr>
        <p:spPr bwMode="auto">
          <a:xfrm>
            <a:off x="285750" y="6572250"/>
            <a:ext cx="5294313" cy="276225"/>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Nazeri P,</a:t>
            </a:r>
            <a:r>
              <a:rPr lang="fa-IR" sz="1200">
                <a:latin typeface="Times New Roman" pitchFamily="18" charset="0"/>
                <a:cs typeface="Times New Roman" pitchFamily="18" charset="0"/>
              </a:rPr>
              <a:t> </a:t>
            </a:r>
            <a:r>
              <a:rPr lang="en-US" sz="1200">
                <a:latin typeface="Times New Roman" pitchFamily="18" charset="0"/>
                <a:cs typeface="Times New Roman" pitchFamily="18" charset="0"/>
              </a:rPr>
              <a:t>Mirmiran P, Mehrabi Y,  et al. </a:t>
            </a:r>
            <a:r>
              <a:rPr lang="en-US" sz="1200" i="1">
                <a:latin typeface="Times New Roman" pitchFamily="18" charset="0"/>
                <a:cs typeface="Times New Roman" pitchFamily="18" charset="0"/>
              </a:rPr>
              <a:t>Thyroid </a:t>
            </a:r>
            <a:r>
              <a:rPr lang="en-US" sz="1200">
                <a:latin typeface="Times New Roman" pitchFamily="18" charset="0"/>
                <a:cs typeface="Times New Roman" pitchFamily="18" charset="0"/>
              </a:rPr>
              <a:t>2010; </a:t>
            </a:r>
            <a:r>
              <a:rPr lang="en-US" sz="1200" b="1">
                <a:latin typeface="Times New Roman" pitchFamily="18" charset="0"/>
                <a:cs typeface="Times New Roman" pitchFamily="18" charset="0"/>
              </a:rPr>
              <a:t>20: </a:t>
            </a:r>
            <a:r>
              <a:rPr lang="en-US" sz="1200">
                <a:latin typeface="Times New Roman" pitchFamily="18" charset="0"/>
                <a:cs typeface="Times New Roman" pitchFamily="18" charset="0"/>
              </a:rPr>
              <a:t>1399-1406.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8" y="1643050"/>
            <a:ext cx="8929718" cy="4929222"/>
          </a:xfrm>
        </p:spPr>
        <p:txBody>
          <a:bodyPr>
            <a:noAutofit/>
          </a:bodyPr>
          <a:lstStyle/>
          <a:p>
            <a:pPr algn="just" rtl="1">
              <a:lnSpc>
                <a:spcPct val="150000"/>
              </a:lnSpc>
              <a:buNone/>
            </a:pPr>
            <a:r>
              <a:rPr lang="fa-IR" sz="3000" dirty="0" smtClean="0">
                <a:solidFill>
                  <a:srgbClr val="002060"/>
                </a:solidFill>
                <a:cs typeface="A  Mitra_1 (MRT)" pitchFamily="2" charset="-78"/>
              </a:rPr>
              <a:t>میانه ید ادرار کمتر از 100 میکروگرم در لیتر:</a:t>
            </a:r>
          </a:p>
          <a:p>
            <a:pPr marL="1257300" lvl="4" indent="-342900" algn="just" rtl="1">
              <a:lnSpc>
                <a:spcPct val="150000"/>
              </a:lnSpc>
              <a:buNone/>
            </a:pPr>
            <a:r>
              <a:rPr lang="fa-IR" sz="2300" dirty="0" smtClean="0">
                <a:solidFill>
                  <a:srgbClr val="FF0000"/>
                </a:solidFill>
                <a:cs typeface="A  Mitra_1 (MRT)" pitchFamily="2" charset="-78"/>
              </a:rPr>
              <a:t>آذربایجان غربی (72)، خوزستان (86)، لرستان (91)، تهران (97)</a:t>
            </a:r>
          </a:p>
          <a:p>
            <a:pPr algn="just" rtl="1">
              <a:lnSpc>
                <a:spcPct val="150000"/>
              </a:lnSpc>
              <a:buNone/>
            </a:pPr>
            <a:endParaRPr lang="fa-IR" sz="1100" dirty="0" smtClean="0">
              <a:solidFill>
                <a:srgbClr val="002060"/>
              </a:solidFill>
              <a:cs typeface="A  Mitra_1 (MRT)" pitchFamily="2" charset="-78"/>
            </a:endParaRPr>
          </a:p>
          <a:p>
            <a:pPr algn="just" rtl="1">
              <a:lnSpc>
                <a:spcPct val="150000"/>
              </a:lnSpc>
              <a:buNone/>
            </a:pPr>
            <a:r>
              <a:rPr lang="fa-IR" sz="2500" dirty="0" smtClean="0">
                <a:solidFill>
                  <a:srgbClr val="002060"/>
                </a:solidFill>
                <a:cs typeface="A  Mitra_1 (MRT)" pitchFamily="2" charset="-78"/>
              </a:rPr>
              <a:t>ید ادرار بیشتر از 50 میکروگرم در لیتر در بیش از 20 درصد نمونه ها</a:t>
            </a:r>
            <a:endParaRPr lang="fa-IR" sz="3000" dirty="0" smtClean="0">
              <a:solidFill>
                <a:srgbClr val="002060"/>
              </a:solidFill>
              <a:cs typeface="A  Mitra_1 (MRT)" pitchFamily="2" charset="-78"/>
            </a:endParaRPr>
          </a:p>
          <a:p>
            <a:pPr marL="1257300" lvl="4" indent="-342900" algn="just" rtl="1">
              <a:lnSpc>
                <a:spcPct val="150000"/>
              </a:lnSpc>
              <a:buNone/>
            </a:pPr>
            <a:r>
              <a:rPr lang="fa-IR" sz="2300" dirty="0" smtClean="0">
                <a:solidFill>
                  <a:srgbClr val="FF0000"/>
                </a:solidFill>
                <a:cs typeface="A  Mitra_1 (MRT)" pitchFamily="2" charset="-78"/>
              </a:rPr>
              <a:t>آذربایجان غربی، خوزستان، لرستان، تهران</a:t>
            </a:r>
          </a:p>
          <a:p>
            <a:pPr marL="1257300" lvl="4" indent="-342900" algn="just" rtl="1">
              <a:lnSpc>
                <a:spcPct val="150000"/>
              </a:lnSpc>
              <a:buNone/>
            </a:pPr>
            <a:r>
              <a:rPr lang="fa-IR" sz="2300" dirty="0" smtClean="0">
                <a:solidFill>
                  <a:schemeClr val="accent6">
                    <a:lumMod val="75000"/>
                  </a:schemeClr>
                </a:solidFill>
                <a:cs typeface="A  Mitra_1 (MRT)" pitchFamily="2" charset="-78"/>
              </a:rPr>
              <a:t>زنجان، سیستان و بلوچستان، قم، همدان</a:t>
            </a:r>
            <a:endParaRPr lang="fa-IR" sz="2500" dirty="0" smtClean="0">
              <a:solidFill>
                <a:schemeClr val="accent6">
                  <a:lumMod val="75000"/>
                </a:schemeClr>
              </a:solidFill>
              <a:cs typeface="A  Mitra_1 (MRT)" pitchFamily="2" charset="-78"/>
            </a:endParaRPr>
          </a:p>
          <a:p>
            <a:pPr algn="just" rtl="1">
              <a:lnSpc>
                <a:spcPct val="150000"/>
              </a:lnSpc>
              <a:buNone/>
            </a:pPr>
            <a:endParaRPr lang="fa-IR" sz="1400" dirty="0" smtClean="0">
              <a:solidFill>
                <a:srgbClr val="002060"/>
              </a:solidFill>
              <a:cs typeface="A  Mitra_1 (MRT)" pitchFamily="2" charset="-78"/>
            </a:endParaRPr>
          </a:p>
          <a:p>
            <a:pPr algn="ctr" rtl="1">
              <a:lnSpc>
                <a:spcPct val="150000"/>
              </a:lnSpc>
              <a:buNone/>
            </a:pPr>
            <a:r>
              <a:rPr lang="fa-IR" sz="3000" dirty="0" smtClean="0">
                <a:solidFill>
                  <a:srgbClr val="7030A0"/>
                </a:solidFill>
                <a:cs typeface="A  Mitra_1 (MRT)" pitchFamily="2" charset="-78"/>
              </a:rPr>
              <a:t>سئوال: وضعیت تغذیه در مادران باردار چگونه است؟</a:t>
            </a:r>
          </a:p>
          <a:p>
            <a:pPr lvl="2" algn="just" rtl="1">
              <a:lnSpc>
                <a:spcPct val="150000"/>
              </a:lnSpc>
              <a:buNone/>
            </a:pPr>
            <a:endParaRPr lang="fa-IR" sz="1700" dirty="0" smtClean="0">
              <a:solidFill>
                <a:srgbClr val="002060"/>
              </a:solidFill>
              <a:cs typeface="A  Mitra_1 (MRT)" pitchFamily="2" charset="-78"/>
            </a:endParaRPr>
          </a:p>
          <a:p>
            <a:pPr algn="just" rtl="1">
              <a:lnSpc>
                <a:spcPct val="150000"/>
              </a:lnSpc>
              <a:buNone/>
            </a:pPr>
            <a:endParaRPr lang="fa-IR" sz="2500" dirty="0" smtClean="0">
              <a:solidFill>
                <a:srgbClr val="002060"/>
              </a:solidFill>
              <a:cs typeface="A  Mitra_1 (MRT)" pitchFamily="2" charset="-78"/>
            </a:endParaRPr>
          </a:p>
          <a:p>
            <a:pPr algn="just" rtl="1">
              <a:lnSpc>
                <a:spcPct val="150000"/>
              </a:lnSpc>
              <a:buNone/>
            </a:pPr>
            <a:endParaRPr lang="en-US" sz="2500" dirty="0">
              <a:solidFill>
                <a:srgbClr val="002060"/>
              </a:solidFill>
            </a:endParaRPr>
          </a:p>
        </p:txBody>
      </p:sp>
      <p:sp>
        <p:nvSpPr>
          <p:cNvPr id="4" name="Title 1"/>
          <p:cNvSpPr>
            <a:spLocks noGrp="1"/>
          </p:cNvSpPr>
          <p:nvPr>
            <p:ph type="title"/>
          </p:nvPr>
        </p:nvSpPr>
        <p:spPr>
          <a:xfrm>
            <a:off x="457200" y="214290"/>
            <a:ext cx="8229600" cy="1428760"/>
          </a:xfrm>
        </p:spPr>
        <p:txBody>
          <a:bodyPr>
            <a:normAutofit/>
          </a:bodyPr>
          <a:lstStyle/>
          <a:p>
            <a:pPr rtl="1"/>
            <a:r>
              <a:rPr lang="fa-IR" sz="3500" b="1" dirty="0" smtClean="0">
                <a:solidFill>
                  <a:srgbClr val="C00000"/>
                </a:solidFill>
                <a:effectLst>
                  <a:outerShdw blurRad="38100" dist="38100" dir="2700000" algn="tl">
                    <a:srgbClr val="000000">
                      <a:alpha val="43137"/>
                    </a:srgbClr>
                  </a:outerShdw>
                </a:effectLst>
                <a:cs typeface="A  Mitra_1 (MRT)" pitchFamily="2" charset="-78"/>
              </a:rPr>
              <a:t>کاستی های میانه ید ادرار دانش آموزان در </a:t>
            </a:r>
            <a:br>
              <a:rPr lang="fa-IR" sz="3500" b="1" dirty="0" smtClean="0">
                <a:solidFill>
                  <a:srgbClr val="C00000"/>
                </a:solidFill>
                <a:effectLst>
                  <a:outerShdw blurRad="38100" dist="38100" dir="2700000" algn="tl">
                    <a:srgbClr val="000000">
                      <a:alpha val="43137"/>
                    </a:srgbClr>
                  </a:outerShdw>
                </a:effectLst>
                <a:cs typeface="A  Mitra_1 (MRT)" pitchFamily="2" charset="-78"/>
              </a:rPr>
            </a:br>
            <a:r>
              <a:rPr lang="fa-IR" sz="3500" b="1" dirty="0" smtClean="0">
                <a:solidFill>
                  <a:srgbClr val="C00000"/>
                </a:solidFill>
                <a:effectLst>
                  <a:outerShdw blurRad="38100" dist="38100" dir="2700000" algn="tl">
                    <a:srgbClr val="000000">
                      <a:alpha val="43137"/>
                    </a:srgbClr>
                  </a:outerShdw>
                </a:effectLst>
                <a:cs typeface="A  Mitra_1 (MRT)" pitchFamily="2" charset="-78"/>
              </a:rPr>
              <a:t>استان های مختلف کشور (1388)</a:t>
            </a:r>
            <a:endParaRPr lang="en-US" sz="3500" b="1" dirty="0" smtClean="0">
              <a:solidFill>
                <a:srgbClr val="C00000"/>
              </a:solidFill>
              <a:effectLst>
                <a:outerShdw blurRad="38100" dist="38100" dir="2700000" algn="tl">
                  <a:srgbClr val="000000">
                    <a:alpha val="43137"/>
                  </a:srgbClr>
                </a:outerShdw>
              </a:effectLst>
              <a:cs typeface="A  Mitra_1 (MRT)"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subTitle" idx="1"/>
          </p:nvPr>
        </p:nvSpPr>
        <p:spPr>
          <a:xfrm>
            <a:off x="285750" y="214290"/>
            <a:ext cx="8604250" cy="6167460"/>
          </a:xfrm>
        </p:spPr>
        <p:txBody>
          <a:bodyPr>
            <a:normAutofit/>
          </a:bodyPr>
          <a:lstStyle/>
          <a:p>
            <a:pPr marR="0" algn="ctr" eaLnBrk="1" fontAlgn="auto" hangingPunct="1">
              <a:spcAft>
                <a:spcPts val="0"/>
              </a:spcAft>
              <a:buClr>
                <a:schemeClr val="accent3"/>
              </a:buClr>
              <a:buFont typeface="Wingdings 2"/>
              <a:buNone/>
              <a:defRPr/>
            </a:pPr>
            <a:endParaRPr lang="en-US" sz="2800" b="1" dirty="0" smtClean="0">
              <a:solidFill>
                <a:srgbClr val="5EF0F7"/>
              </a:solidFill>
              <a:latin typeface="Times New Roman MT Extra Bold" pitchFamily="18" charset="0"/>
            </a:endParaRPr>
          </a:p>
          <a:p>
            <a:pPr marR="0" algn="ctr" eaLnBrk="1" fontAlgn="auto" hangingPunct="1">
              <a:lnSpc>
                <a:spcPct val="150000"/>
              </a:lnSpc>
              <a:spcAft>
                <a:spcPts val="0"/>
              </a:spcAft>
              <a:buClr>
                <a:schemeClr val="accent3"/>
              </a:buClr>
              <a:buFont typeface="Wingdings 2"/>
              <a:buNone/>
              <a:defRPr/>
            </a:pPr>
            <a:endParaRPr lang="en-US" sz="2800" b="1" dirty="0" smtClean="0">
              <a:solidFill>
                <a:srgbClr val="0033CC"/>
              </a:solidFill>
              <a:latin typeface="Times New Roman MT Extra Bold" pitchFamily="18" charset="0"/>
            </a:endParaRPr>
          </a:p>
          <a:p>
            <a:pPr marR="0" algn="ctr" eaLnBrk="1" fontAlgn="auto" hangingPunct="1">
              <a:lnSpc>
                <a:spcPct val="150000"/>
              </a:lnSpc>
              <a:spcAft>
                <a:spcPts val="0"/>
              </a:spcAft>
              <a:buClr>
                <a:schemeClr val="accent3"/>
              </a:buClr>
              <a:buFont typeface="Wingdings 2"/>
              <a:buNone/>
              <a:defRPr/>
            </a:pPr>
            <a:endParaRPr lang="en-US" sz="2800" b="1" dirty="0" smtClean="0">
              <a:solidFill>
                <a:srgbClr val="0033CC"/>
              </a:solidFill>
              <a:latin typeface="Times New Roman MT Extra Bold" pitchFamily="18" charset="0"/>
            </a:endParaRPr>
          </a:p>
          <a:p>
            <a:pPr marR="0" algn="ctr" eaLnBrk="1" fontAlgn="auto" hangingPunct="1">
              <a:lnSpc>
                <a:spcPct val="150000"/>
              </a:lnSpc>
              <a:spcAft>
                <a:spcPts val="0"/>
              </a:spcAft>
              <a:buClr>
                <a:schemeClr val="accent3"/>
              </a:buClr>
              <a:buFont typeface="Wingdings 2"/>
              <a:buNone/>
              <a:defRPr/>
            </a:pPr>
            <a:r>
              <a:rPr lang="en-US" sz="3500" b="1" dirty="0" smtClean="0">
                <a:solidFill>
                  <a:srgbClr val="0033CC"/>
                </a:solidFill>
                <a:latin typeface="Times New Roman MT Extra Bold" pitchFamily="18" charset="0"/>
              </a:rPr>
              <a:t>Research Institute </a:t>
            </a:r>
          </a:p>
          <a:p>
            <a:pPr marR="0" algn="ctr" eaLnBrk="1" fontAlgn="auto" hangingPunct="1">
              <a:lnSpc>
                <a:spcPct val="150000"/>
              </a:lnSpc>
              <a:spcAft>
                <a:spcPts val="0"/>
              </a:spcAft>
              <a:buClr>
                <a:schemeClr val="accent3"/>
              </a:buClr>
              <a:buFont typeface="Wingdings 2"/>
              <a:buNone/>
              <a:defRPr/>
            </a:pPr>
            <a:r>
              <a:rPr lang="en-US" sz="2800" b="1" dirty="0" smtClean="0">
                <a:solidFill>
                  <a:srgbClr val="0033CC"/>
                </a:solidFill>
                <a:latin typeface="Times New Roman MT Extra Bold" pitchFamily="18" charset="0"/>
              </a:rPr>
              <a:t>For</a:t>
            </a:r>
          </a:p>
          <a:p>
            <a:pPr>
              <a:lnSpc>
                <a:spcPct val="150000"/>
              </a:lnSpc>
              <a:buClr>
                <a:schemeClr val="accent3"/>
              </a:buClr>
              <a:defRPr/>
            </a:pPr>
            <a:r>
              <a:rPr lang="en-US" sz="3500" b="1" dirty="0" smtClean="0">
                <a:solidFill>
                  <a:srgbClr val="0033CC"/>
                </a:solidFill>
                <a:latin typeface="Times New Roman MT Extra Bold" pitchFamily="18" charset="0"/>
              </a:rPr>
              <a:t>Endocrine Sciences</a:t>
            </a:r>
          </a:p>
          <a:p>
            <a:pPr marR="0" algn="ctr" eaLnBrk="1" fontAlgn="auto" hangingPunct="1">
              <a:lnSpc>
                <a:spcPct val="150000"/>
              </a:lnSpc>
              <a:spcAft>
                <a:spcPts val="0"/>
              </a:spcAft>
              <a:buClr>
                <a:schemeClr val="accent3"/>
              </a:buClr>
              <a:buFont typeface="Wingdings 2"/>
              <a:buNone/>
              <a:defRPr/>
            </a:pPr>
            <a:r>
              <a:rPr lang="en-US" sz="2500" b="1" dirty="0" smtClean="0">
                <a:solidFill>
                  <a:srgbClr val="0033CC"/>
                </a:solidFill>
                <a:latin typeface="Times New Roman MT Extra Bold" pitchFamily="18" charset="0"/>
              </a:rPr>
              <a:t>Tehran, I.R. Iran</a:t>
            </a:r>
            <a:endParaRPr lang="en-US" sz="2500" dirty="0" smtClean="0">
              <a:solidFill>
                <a:srgbClr val="0033CC"/>
              </a:solidFill>
              <a:latin typeface="Times New Roman MT Extra Bold" pitchFamily="18" charset="0"/>
            </a:endParaRPr>
          </a:p>
        </p:txBody>
      </p:sp>
      <p:pic>
        <p:nvPicPr>
          <p:cNvPr id="6" name="Picture 2" descr="logo ASL1"/>
          <p:cNvPicPr>
            <a:picLocks noChangeAspect="1" noChangeArrowheads="1"/>
          </p:cNvPicPr>
          <p:nvPr/>
        </p:nvPicPr>
        <p:blipFill>
          <a:blip r:embed="rId2" cstate="print"/>
          <a:srcRect r="4271" b="16417"/>
          <a:stretch>
            <a:fillRect/>
          </a:stretch>
        </p:blipFill>
        <p:spPr bwMode="auto">
          <a:xfrm>
            <a:off x="714348" y="214290"/>
            <a:ext cx="2000264" cy="2000264"/>
          </a:xfrm>
          <a:prstGeom prst="rect">
            <a:avLst/>
          </a:prstGeom>
          <a:noFill/>
          <a:ln w="9525">
            <a:noFill/>
            <a:miter lim="800000"/>
            <a:headEnd/>
            <a:tailEnd/>
          </a:ln>
        </p:spPr>
      </p:pic>
      <p:pic>
        <p:nvPicPr>
          <p:cNvPr id="2051" name="Picture 3" descr="Arm"/>
          <p:cNvPicPr>
            <a:picLocks noChangeAspect="1" noChangeArrowheads="1"/>
          </p:cNvPicPr>
          <p:nvPr/>
        </p:nvPicPr>
        <p:blipFill>
          <a:blip r:embed="rId3" cstate="print"/>
          <a:srcRect/>
          <a:stretch>
            <a:fillRect/>
          </a:stretch>
        </p:blipFill>
        <p:spPr bwMode="auto">
          <a:xfrm>
            <a:off x="6072198" y="357166"/>
            <a:ext cx="1714512" cy="18260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685800" y="914400"/>
            <a:ext cx="8001000" cy="4091698"/>
          </a:xfrm>
          <a:prstGeom prst="rect">
            <a:avLst/>
          </a:prstGeom>
          <a:noFill/>
          <a:ln w="9525">
            <a:noFill/>
            <a:miter lim="800000"/>
            <a:headEnd/>
            <a:tailEnd/>
          </a:ln>
        </p:spPr>
        <p:txBody>
          <a:bodyPr wrap="square">
            <a:spAutoFit/>
          </a:bodyPr>
          <a:lstStyle/>
          <a:p>
            <a:pPr algn="ctr">
              <a:lnSpc>
                <a:spcPct val="150000"/>
              </a:lnSpc>
            </a:pPr>
            <a:r>
              <a:rPr lang="en-US" sz="6000" i="1" dirty="0">
                <a:solidFill>
                  <a:srgbClr val="FF0066"/>
                </a:solidFill>
                <a:latin typeface="Albertus Extra Bold" pitchFamily="34" charset="0"/>
                <a:cs typeface="Times New Roman" pitchFamily="18" charset="0"/>
              </a:rPr>
              <a:t>Tehran Lipid </a:t>
            </a:r>
            <a:endParaRPr lang="en-US" sz="6000" i="1" dirty="0" smtClean="0">
              <a:solidFill>
                <a:srgbClr val="FF0066"/>
              </a:solidFill>
              <a:latin typeface="Albertus Extra Bold" pitchFamily="34" charset="0"/>
              <a:cs typeface="Times New Roman" pitchFamily="18" charset="0"/>
            </a:endParaRPr>
          </a:p>
          <a:p>
            <a:pPr algn="ctr">
              <a:lnSpc>
                <a:spcPct val="150000"/>
              </a:lnSpc>
            </a:pPr>
            <a:r>
              <a:rPr lang="en-US" sz="6000" i="1" dirty="0" smtClean="0">
                <a:solidFill>
                  <a:srgbClr val="FF0066"/>
                </a:solidFill>
                <a:latin typeface="Albertus Extra Bold" pitchFamily="34" charset="0"/>
                <a:cs typeface="Times New Roman" pitchFamily="18" charset="0"/>
              </a:rPr>
              <a:t>and </a:t>
            </a:r>
          </a:p>
          <a:p>
            <a:pPr algn="ctr">
              <a:lnSpc>
                <a:spcPct val="150000"/>
              </a:lnSpc>
            </a:pPr>
            <a:r>
              <a:rPr lang="en-US" sz="6000" i="1" dirty="0" smtClean="0">
                <a:solidFill>
                  <a:srgbClr val="FF0066"/>
                </a:solidFill>
                <a:latin typeface="Albertus Extra Bold" pitchFamily="34" charset="0"/>
                <a:cs typeface="Times New Roman" pitchFamily="18" charset="0"/>
              </a:rPr>
              <a:t>Glucose </a:t>
            </a:r>
            <a:r>
              <a:rPr lang="en-US" sz="6000" i="1" dirty="0">
                <a:solidFill>
                  <a:srgbClr val="FF0066"/>
                </a:solidFill>
                <a:latin typeface="Albertus Extra Bold" pitchFamily="34" charset="0"/>
                <a:cs typeface="Times New Roman" pitchFamily="18" charset="0"/>
              </a:rPr>
              <a:t>Study</a:t>
            </a:r>
            <a:endParaRPr lang="en-US" sz="6000" dirty="0">
              <a:solidFill>
                <a:srgbClr val="FF0066"/>
              </a:solidFill>
              <a:latin typeface="Albertus Extra Bold" pitchFamily="34" charset="0"/>
              <a:cs typeface="Times New Roman" pitchFamily="18" charset="0"/>
            </a:endParaRPr>
          </a:p>
        </p:txBody>
      </p:sp>
      <p:pic>
        <p:nvPicPr>
          <p:cNvPr id="19459" name="Picture 3" descr="tlgslogo"/>
          <p:cNvPicPr>
            <a:picLocks noChangeAspect="1" noChangeArrowheads="1"/>
          </p:cNvPicPr>
          <p:nvPr/>
        </p:nvPicPr>
        <p:blipFill>
          <a:blip r:embed="rId2" cstate="print"/>
          <a:srcRect/>
          <a:stretch>
            <a:fillRect/>
          </a:stretch>
        </p:blipFill>
        <p:spPr bwMode="auto">
          <a:xfrm>
            <a:off x="533400" y="5334000"/>
            <a:ext cx="838200" cy="1506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spect="1" noChangeArrowheads="1"/>
          </p:cNvSpPr>
          <p:nvPr>
            <p:ph type="title"/>
          </p:nvPr>
        </p:nvSpPr>
        <p:spPr>
          <a:xfrm>
            <a:off x="533400" y="457200"/>
            <a:ext cx="7620000" cy="838200"/>
          </a:xfrm>
        </p:spPr>
        <p:txBody>
          <a:bodyPr>
            <a:normAutofit/>
          </a:bodyPr>
          <a:lstStyle/>
          <a:p>
            <a:r>
              <a:rPr lang="en-US" sz="4500" b="1" dirty="0" smtClean="0">
                <a:solidFill>
                  <a:srgbClr val="C00000"/>
                </a:solidFill>
                <a:effectLst>
                  <a:outerShdw blurRad="38100" dist="38100" dir="2700000" algn="tl">
                    <a:srgbClr val="000000">
                      <a:alpha val="43137"/>
                    </a:srgbClr>
                  </a:outerShdw>
                </a:effectLst>
                <a:cs typeface="Aharoni" pitchFamily="2" charset="-79"/>
              </a:rPr>
              <a:t>Study design</a:t>
            </a:r>
          </a:p>
        </p:txBody>
      </p:sp>
      <p:sp>
        <p:nvSpPr>
          <p:cNvPr id="20483" name="Rectangle 3"/>
          <p:cNvSpPr>
            <a:spLocks noGrp="1" noChangeArrowheads="1"/>
          </p:cNvSpPr>
          <p:nvPr>
            <p:ph type="body" idx="1"/>
          </p:nvPr>
        </p:nvSpPr>
        <p:spPr>
          <a:xfrm>
            <a:off x="285720" y="1524000"/>
            <a:ext cx="8572560" cy="4800600"/>
          </a:xfrm>
        </p:spPr>
        <p:txBody>
          <a:bodyPr>
            <a:noAutofit/>
          </a:bodyPr>
          <a:lstStyle/>
          <a:p>
            <a:pPr algn="just">
              <a:lnSpc>
                <a:spcPct val="150000"/>
              </a:lnSpc>
              <a:buFontTx/>
              <a:buNone/>
            </a:pPr>
            <a:r>
              <a:rPr lang="en-US" sz="3000" b="1" dirty="0" smtClean="0">
                <a:solidFill>
                  <a:srgbClr val="7030A0"/>
                </a:solidFill>
                <a:latin typeface="Times New Roman" pitchFamily="18" charset="0"/>
                <a:cs typeface="Times New Roman" pitchFamily="18" charset="0"/>
              </a:rPr>
              <a:t>		The Tehran Lipid and Glucose Study was designed in two phases. </a:t>
            </a:r>
            <a:r>
              <a:rPr lang="en-US" sz="3000" b="1" dirty="0" smtClean="0">
                <a:solidFill>
                  <a:srgbClr val="FF0000"/>
                </a:solidFill>
                <a:latin typeface="Times New Roman" pitchFamily="18" charset="0"/>
                <a:cs typeface="Times New Roman" pitchFamily="18" charset="0"/>
              </a:rPr>
              <a:t>Phase I</a:t>
            </a:r>
            <a:r>
              <a:rPr lang="en-US" sz="3000" b="1" dirty="0" smtClean="0">
                <a:solidFill>
                  <a:srgbClr val="7030A0"/>
                </a:solidFill>
                <a:latin typeface="Times New Roman" pitchFamily="18" charset="0"/>
                <a:cs typeface="Times New Roman" pitchFamily="18" charset="0"/>
              </a:rPr>
              <a:t> was a cross sectional study conducted between </a:t>
            </a:r>
            <a:r>
              <a:rPr lang="en-US" sz="3000" b="1" dirty="0" smtClean="0">
                <a:solidFill>
                  <a:srgbClr val="FF0000"/>
                </a:solidFill>
                <a:latin typeface="Times New Roman" pitchFamily="18" charset="0"/>
                <a:cs typeface="Times New Roman" pitchFamily="18" charset="0"/>
              </a:rPr>
              <a:t>1999</a:t>
            </a:r>
            <a:r>
              <a:rPr lang="en-US" sz="3000" b="1" dirty="0" smtClean="0">
                <a:solidFill>
                  <a:srgbClr val="7030A0"/>
                </a:solidFill>
                <a:latin typeface="Times New Roman" pitchFamily="18" charset="0"/>
                <a:cs typeface="Times New Roman" pitchFamily="18" charset="0"/>
              </a:rPr>
              <a:t> and 2001. </a:t>
            </a:r>
            <a:r>
              <a:rPr lang="en-US" sz="3000" b="1" dirty="0" smtClean="0">
                <a:solidFill>
                  <a:srgbClr val="FF0000"/>
                </a:solidFill>
                <a:latin typeface="Times New Roman" pitchFamily="18" charset="0"/>
                <a:cs typeface="Times New Roman" pitchFamily="18" charset="0"/>
              </a:rPr>
              <a:t>Phase II began in 2001 </a:t>
            </a:r>
            <a:r>
              <a:rPr lang="en-US" sz="3000" b="1" dirty="0" smtClean="0">
                <a:solidFill>
                  <a:srgbClr val="7030A0"/>
                </a:solidFill>
                <a:latin typeface="Times New Roman" pitchFamily="18" charset="0"/>
                <a:cs typeface="Times New Roman" pitchFamily="18" charset="0"/>
              </a:rPr>
              <a:t>as a prospective study. The reference population in this study consists of individuals </a:t>
            </a:r>
            <a:r>
              <a:rPr lang="en-US" sz="3000" b="1" dirty="0" smtClean="0">
                <a:solidFill>
                  <a:srgbClr val="FF0000"/>
                </a:solidFill>
                <a:latin typeface="Times New Roman" pitchFamily="18" charset="0"/>
                <a:cs typeface="Times New Roman" pitchFamily="18" charset="0"/>
              </a:rPr>
              <a:t>aged 3 years and over </a:t>
            </a:r>
            <a:r>
              <a:rPr lang="en-US" sz="3000" b="1" dirty="0" smtClean="0">
                <a:solidFill>
                  <a:srgbClr val="7030A0"/>
                </a:solidFill>
                <a:latin typeface="Times New Roman" pitchFamily="18" charset="0"/>
                <a:cs typeface="Times New Roman" pitchFamily="18" charset="0"/>
              </a:rPr>
              <a:t>living in District 13 in Tehran.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42875" y="115888"/>
            <a:ext cx="9001125" cy="569912"/>
          </a:xfrm>
        </p:spPr>
        <p:txBody>
          <a:bodyPr>
            <a:noAutofit/>
          </a:bodyPr>
          <a:lstStyle/>
          <a:p>
            <a:pPr algn="ctr">
              <a:defRPr/>
            </a:pPr>
            <a:r>
              <a:rPr lang="en-US" sz="2500" b="1" dirty="0" smtClean="0">
                <a:solidFill>
                  <a:srgbClr val="C00000"/>
                </a:solidFill>
                <a:latin typeface="Times New Roman" pitchFamily="18" charset="0"/>
                <a:cs typeface="Times New Roman" pitchFamily="18" charset="0"/>
              </a:rPr>
              <a:t>Age distribution of men and women participated </a:t>
            </a:r>
            <a:br>
              <a:rPr lang="en-US" sz="2500" b="1" dirty="0" smtClean="0">
                <a:solidFill>
                  <a:srgbClr val="C00000"/>
                </a:solidFill>
                <a:latin typeface="Times New Roman" pitchFamily="18" charset="0"/>
                <a:cs typeface="Times New Roman" pitchFamily="18" charset="0"/>
              </a:rPr>
            </a:br>
            <a:r>
              <a:rPr lang="en-US" sz="2500" b="1" dirty="0" smtClean="0">
                <a:solidFill>
                  <a:srgbClr val="C00000"/>
                </a:solidFill>
                <a:latin typeface="Times New Roman" pitchFamily="18" charset="0"/>
                <a:cs typeface="Times New Roman" pitchFamily="18" charset="0"/>
              </a:rPr>
              <a:t>in the Tehran Lipid &amp; Glucose Study</a:t>
            </a:r>
          </a:p>
        </p:txBody>
      </p:sp>
      <p:graphicFrame>
        <p:nvGraphicFramePr>
          <p:cNvPr id="75779" name="Group 3"/>
          <p:cNvGraphicFramePr>
            <a:graphicFrameLocks noGrp="1"/>
          </p:cNvGraphicFramePr>
          <p:nvPr>
            <p:ph type="tbl" idx="1"/>
          </p:nvPr>
        </p:nvGraphicFramePr>
        <p:xfrm>
          <a:off x="611188" y="836613"/>
          <a:ext cx="7786741" cy="5819648"/>
        </p:xfrm>
        <a:graphic>
          <a:graphicData uri="http://schemas.openxmlformats.org/drawingml/2006/table">
            <a:tbl>
              <a:tblPr/>
              <a:tblGrid>
                <a:gridCol w="1739977"/>
                <a:gridCol w="1546171"/>
                <a:gridCol w="1428760"/>
                <a:gridCol w="1441933"/>
                <a:gridCol w="1629900"/>
              </a:tblGrid>
              <a:tr h="66735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Age groups </a:t>
                      </a:r>
                      <a:b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(years)</a:t>
                      </a:r>
                    </a:p>
                  </a:txBody>
                  <a:tcPr horzOverflow="overflow">
                    <a:lnL cap="flat">
                      <a:noFill/>
                    </a:lnL>
                    <a:lnR w="12700" cap="flat" cmpd="sng" algn="ctr">
                      <a:solidFill>
                        <a:schemeClr val="tx1"/>
                      </a:solidFill>
                      <a:prstDash val="solid"/>
                      <a:round/>
                      <a:headEnd type="none" w="med" len="med"/>
                      <a:tailEnd type="none" w="med" len="med"/>
                    </a:lnR>
                    <a:lnT w="76200" cap="flat" cmpd="sng" algn="ctr">
                      <a:solidFill>
                        <a:srgbClr val="CC0099"/>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Phase 1</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(1999-2001)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CC0099"/>
                      </a:solid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CC0099"/>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Phase 4</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(2011-2013)</a:t>
                      </a:r>
                    </a:p>
                  </a:txBody>
                  <a:tcP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rgbClr val="CC0099"/>
                      </a:solid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cap="flat">
                      <a:noFill/>
                    </a:lnR>
                    <a:lnT w="76200" cap="flat" cmpd="sng" algn="ctr">
                      <a:solidFill>
                        <a:srgbClr val="CC0099"/>
                      </a:solidFill>
                      <a:prstDash val="solid"/>
                      <a:round/>
                      <a:headEnd type="none" w="med" len="med"/>
                      <a:tailEnd type="none" w="med" len="med"/>
                    </a:lnT>
                    <a:lnB>
                      <a:noFill/>
                    </a:lnB>
                    <a:lnTlToBr>
                      <a:noFill/>
                    </a:lnTlToBr>
                    <a:lnBlToTr>
                      <a:noFill/>
                    </a:lnBlToTr>
                    <a:noFill/>
                  </a:tcPr>
                </a:tc>
              </a:tr>
              <a:tr h="3512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a:noFill/>
                    </a:lnT>
                    <a:lnB w="38100" cap="flat" cmpd="sng" algn="ctr">
                      <a:solidFill>
                        <a:srgbClr val="CC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8100" cap="flat" cmpd="sng" algn="ctr">
                      <a:solidFill>
                        <a:srgbClr val="CC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Percent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8100" cap="flat" cmpd="sng" algn="ctr">
                      <a:solidFill>
                        <a:srgbClr val="CC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8100" cap="flat" cmpd="sng" algn="ctr">
                      <a:solidFill>
                        <a:srgbClr val="CC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Percent</a:t>
                      </a:r>
                    </a:p>
                  </a:txBody>
                  <a:tcPr horzOverflow="overflow">
                    <a:lnL w="12700" cap="flat" cmpd="sng" algn="ctr">
                      <a:solidFill>
                        <a:schemeClr val="tx1"/>
                      </a:solidFill>
                      <a:prstDash val="solid"/>
                      <a:round/>
                      <a:headEnd type="none" w="med" len="med"/>
                      <a:tailEnd type="none" w="med" len="med"/>
                    </a:lnL>
                    <a:lnR cap="flat">
                      <a:noFill/>
                    </a:lnR>
                    <a:lnT>
                      <a:noFill/>
                    </a:lnT>
                    <a:lnB w="38100" cap="flat" cmpd="sng" algn="ctr">
                      <a:solidFill>
                        <a:srgbClr val="CC0099"/>
                      </a:solidFill>
                      <a:prstDash val="solid"/>
                      <a:round/>
                      <a:headEnd type="none" w="med" len="med"/>
                      <a:tailEnd type="none" w="med" len="med"/>
                    </a:lnB>
                    <a:lnTlToBr>
                      <a:noFill/>
                    </a:lnTlToBr>
                    <a:lnBlToTr>
                      <a:noFill/>
                    </a:lnBlToTr>
                    <a:noFill/>
                  </a:tcPr>
                </a:tc>
              </a:tr>
              <a:tr h="3512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3-9</a:t>
                      </a:r>
                    </a:p>
                  </a:txBody>
                  <a:tcPr horzOverflow="overflow">
                    <a:lnL cap="flat">
                      <a:noFill/>
                    </a:lnL>
                    <a:lnR w="12700" cap="flat" cmpd="sng" algn="ctr">
                      <a:solidFill>
                        <a:schemeClr val="tx1"/>
                      </a:solidFill>
                      <a:prstDash val="solid"/>
                      <a:round/>
                      <a:headEnd type="none" w="med" len="med"/>
                      <a:tailEnd type="none" w="med" len="med"/>
                    </a:lnR>
                    <a:lnT w="38100" cap="flat" cmpd="sng" algn="ctr">
                      <a:solidFill>
                        <a:srgbClr val="CC00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1372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C00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C00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482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C00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3.8</a:t>
                      </a:r>
                    </a:p>
                  </a:txBody>
                  <a:tcPr horzOverflow="overflow">
                    <a:lnL w="12700" cap="flat" cmpd="sng" algn="ctr">
                      <a:solidFill>
                        <a:schemeClr val="tx1"/>
                      </a:solidFill>
                      <a:prstDash val="solid"/>
                      <a:round/>
                      <a:headEnd type="none" w="med" len="med"/>
                      <a:tailEnd type="none" w="med" len="med"/>
                    </a:lnL>
                    <a:lnR cap="flat">
                      <a:noFill/>
                    </a:lnR>
                    <a:lnT w="38100" cap="flat" cmpd="sng" algn="ctr">
                      <a:solidFill>
                        <a:srgbClr val="CC0099"/>
                      </a:solidFill>
                      <a:prstDash val="solid"/>
                      <a:round/>
                      <a:headEnd type="none" w="med" len="med"/>
                      <a:tailEnd type="none" w="med" len="med"/>
                    </a:lnT>
                    <a:lnB>
                      <a:noFill/>
                    </a:lnB>
                    <a:lnTlToBr>
                      <a:noFill/>
                    </a:lnTlToBr>
                    <a:lnBlToTr>
                      <a:noFill/>
                    </a:lnBlToTr>
                    <a:noFill/>
                  </a:tcPr>
                </a:tc>
              </a:tr>
              <a:tr h="3512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10-19</a:t>
                      </a: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3265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1454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11.3</a:t>
                      </a:r>
                    </a:p>
                  </a:txBody>
                  <a:tcPr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512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B0F0"/>
                          </a:solidFill>
                          <a:effectLst/>
                          <a:latin typeface="Times New Roman" pitchFamily="18" charset="0"/>
                          <a:cs typeface="Times New Roman" pitchFamily="18" charset="0"/>
                        </a:rPr>
                        <a:t>20-29</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B0F0"/>
                          </a:solidFill>
                          <a:effectLst/>
                          <a:latin typeface="Times New Roman" pitchFamily="18" charset="0"/>
                          <a:cs typeface="Times New Roman" pitchFamily="18" charset="0"/>
                        </a:rPr>
                        <a:t>2297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smtClean="0">
                          <a:ln>
                            <a:noFill/>
                          </a:ln>
                          <a:solidFill>
                            <a:srgbClr val="00B0F0"/>
                          </a:solidFill>
                          <a:effectLst/>
                          <a:latin typeface="Times New Roman" pitchFamily="18" charset="0"/>
                          <a:cs typeface="Times New Roman" pitchFamily="18" charset="0"/>
                        </a:rPr>
                        <a:t>15.3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B0F0"/>
                          </a:solidFill>
                          <a:effectLst/>
                          <a:latin typeface="Times New Roman" pitchFamily="18" charset="0"/>
                          <a:cs typeface="Times New Roman" pitchFamily="18" charset="0"/>
                        </a:rPr>
                        <a:t>2372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B0F0"/>
                          </a:solidFill>
                          <a:effectLst/>
                          <a:latin typeface="Times New Roman" pitchFamily="18" charset="0"/>
                          <a:cs typeface="Times New Roman" pitchFamily="18" charset="0"/>
                        </a:rPr>
                        <a:t>18.5</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r>
              <a:tr h="3512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B0F0"/>
                          </a:solidFill>
                          <a:effectLst/>
                          <a:latin typeface="Times New Roman" pitchFamily="18" charset="0"/>
                          <a:cs typeface="Times New Roman" pitchFamily="18" charset="0"/>
                        </a:rPr>
                        <a:t>30-39</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B0F0"/>
                          </a:solidFill>
                          <a:effectLst/>
                          <a:latin typeface="Times New Roman" pitchFamily="18" charset="0"/>
                          <a:cs typeface="Times New Roman" pitchFamily="18" charset="0"/>
                        </a:rPr>
                        <a:t>2665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B0F0"/>
                          </a:solidFill>
                          <a:effectLst/>
                          <a:latin typeface="Times New Roman" pitchFamily="18" charset="0"/>
                          <a:cs typeface="Times New Roman" pitchFamily="18" charset="0"/>
                        </a:rPr>
                        <a:t>17.8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B0F0"/>
                          </a:solidFill>
                          <a:effectLst/>
                          <a:latin typeface="Times New Roman" pitchFamily="18" charset="0"/>
                          <a:cs typeface="Times New Roman" pitchFamily="18" charset="0"/>
                        </a:rPr>
                        <a:t>2098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B0F0"/>
                          </a:solidFill>
                          <a:effectLst/>
                          <a:latin typeface="Times New Roman" pitchFamily="18" charset="0"/>
                          <a:cs typeface="Times New Roman" pitchFamily="18" charset="0"/>
                        </a:rPr>
                        <a:t>16.4</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solidFill>
                      <a:srgbClr val="FFFF00"/>
                    </a:solidFill>
                  </a:tcPr>
                </a:tc>
              </a:tr>
              <a:tr h="3512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B0F0"/>
                          </a:solidFill>
                          <a:effectLst/>
                          <a:latin typeface="Times New Roman" pitchFamily="18" charset="0"/>
                          <a:cs typeface="Times New Roman" pitchFamily="18" charset="0"/>
                        </a:rPr>
                        <a:t>40-49</a:t>
                      </a: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B0F0"/>
                          </a:solidFill>
                          <a:effectLst/>
                          <a:latin typeface="Times New Roman" pitchFamily="18" charset="0"/>
                          <a:cs typeface="Times New Roman" pitchFamily="18" charset="0"/>
                        </a:rPr>
                        <a:t>2012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smtClean="0">
                          <a:ln>
                            <a:noFill/>
                          </a:ln>
                          <a:solidFill>
                            <a:srgbClr val="00B0F0"/>
                          </a:solidFill>
                          <a:effectLst/>
                          <a:latin typeface="Times New Roman" pitchFamily="18" charset="0"/>
                          <a:cs typeface="Times New Roman" pitchFamily="18" charset="0"/>
                        </a:rPr>
                        <a:t>13.4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B0F0"/>
                          </a:solidFill>
                          <a:effectLst/>
                          <a:latin typeface="Times New Roman" pitchFamily="18" charset="0"/>
                          <a:cs typeface="Times New Roman" pitchFamily="18" charset="0"/>
                        </a:rPr>
                        <a:t>2295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B0F0"/>
                          </a:solidFill>
                          <a:effectLst/>
                          <a:latin typeface="Times New Roman" pitchFamily="18" charset="0"/>
                          <a:cs typeface="Times New Roman" pitchFamily="18" charset="0"/>
                        </a:rPr>
                        <a:t>17.9</a:t>
                      </a:r>
                    </a:p>
                  </a:txBody>
                  <a:tcPr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512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50-59</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1595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1769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13.8</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3512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60-69</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1342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1316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10.3</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solidFill>
                      <a:schemeClr val="accent1">
                        <a:lumMod val="20000"/>
                        <a:lumOff val="80000"/>
                      </a:schemeClr>
                    </a:solidFill>
                  </a:tcPr>
                </a:tc>
              </a:tr>
              <a:tr h="55515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 70</a:t>
                      </a: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475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1036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ts val="1600"/>
                        </a:lnSpc>
                        <a:spcBef>
                          <a:spcPts val="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8.1</a:t>
                      </a:r>
                    </a:p>
                    <a:p>
                      <a:pPr marL="0" marR="0" lvl="0" indent="0" algn="ctr" defTabSz="914400" rtl="0" eaLnBrk="1" fontAlgn="base" latinLnBrk="0" hangingPunct="1">
                        <a:lnSpc>
                          <a:spcPts val="1800"/>
                        </a:lnSpc>
                        <a:spcBef>
                          <a:spcPct val="20000"/>
                        </a:spcBef>
                        <a:spcAft>
                          <a:spcPct val="0"/>
                        </a:spcAft>
                        <a:buClr>
                          <a:schemeClr val="hlink"/>
                        </a:buClr>
                        <a:buSzPct val="120000"/>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512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&lt;20</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512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20-49</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53</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solidFill>
                      <a:srgbClr val="FFFF00"/>
                    </a:solidFill>
                  </a:tcPr>
                </a:tc>
              </a:tr>
              <a:tr h="481857">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&gt;50</a:t>
                      </a: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ts val="1600"/>
                        </a:lnSpc>
                        <a:spcBef>
                          <a:spcPts val="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32</a:t>
                      </a:r>
                    </a:p>
                    <a:p>
                      <a:pPr marL="0" marR="0" lvl="0" indent="0" algn="ctr" defTabSz="914400" rtl="0" eaLnBrk="1" fontAlgn="base" latinLnBrk="0" hangingPunct="1">
                        <a:lnSpc>
                          <a:spcPts val="1800"/>
                        </a:lnSpc>
                        <a:spcBef>
                          <a:spcPts val="0"/>
                        </a:spcBef>
                        <a:spcAft>
                          <a:spcPct val="0"/>
                        </a:spcAft>
                        <a:buClr>
                          <a:schemeClr val="hlink"/>
                        </a:buClr>
                        <a:buSzPct val="120000"/>
                        <a:buFontTx/>
                        <a:buNone/>
                        <a:tabLst/>
                      </a:pP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512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Total</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C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15005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C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C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C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38100" cap="flat" cmpd="sng" algn="ctr">
                      <a:solidFill>
                        <a:srgbClr val="CC0099"/>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0"/>
            <a:ext cx="7772400" cy="685800"/>
          </a:xfrm>
        </p:spPr>
        <p:txBody>
          <a:bodyPr>
            <a:normAutofit fontScale="90000"/>
          </a:bodyPr>
          <a:lstStyle/>
          <a:p>
            <a:pPr algn="ctr" eaLnBrk="1" hangingPunct="1">
              <a:defRPr/>
            </a:pPr>
            <a:r>
              <a:rPr lang="en-US" dirty="0" smtClean="0">
                <a:solidFill>
                  <a:srgbClr val="C00000"/>
                </a:solidFill>
                <a:effectLst>
                  <a:outerShdw blurRad="38100" dist="38100" dir="2700000" algn="tl">
                    <a:srgbClr val="000000">
                      <a:alpha val="43137"/>
                    </a:srgbClr>
                  </a:outerShdw>
                </a:effectLst>
                <a:latin typeface="Albertus Extra Bold" pitchFamily="34" charset="0"/>
                <a:cs typeface="B Homa" pitchFamily="2" charset="-78"/>
              </a:rPr>
              <a:t>Study Design” phase I</a:t>
            </a:r>
          </a:p>
        </p:txBody>
      </p:sp>
      <p:graphicFrame>
        <p:nvGraphicFramePr>
          <p:cNvPr id="7" name="Diagram 6"/>
          <p:cNvGraphicFramePr/>
          <p:nvPr/>
        </p:nvGraphicFramePr>
        <p:xfrm>
          <a:off x="642910" y="785794"/>
          <a:ext cx="8140728"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85800" y="838200"/>
            <a:ext cx="7772400" cy="1143000"/>
          </a:xfrm>
        </p:spPr>
        <p:txBody>
          <a:bodyPr/>
          <a:lstStyle/>
          <a:p>
            <a:pPr rtl="1"/>
            <a:r>
              <a:rPr lang="ar-SA" sz="5000" dirty="0" smtClean="0">
                <a:solidFill>
                  <a:srgbClr val="C00000"/>
                </a:solidFill>
                <a:cs typeface="Homa" pitchFamily="2" charset="-78"/>
              </a:rPr>
              <a:t>برنامه ريزي براي اجراي طرح</a:t>
            </a:r>
            <a:endParaRPr lang="en-US" sz="5000" dirty="0" smtClean="0">
              <a:solidFill>
                <a:srgbClr val="C00000"/>
              </a:solidFill>
              <a:cs typeface="Homa" pitchFamily="2" charset="-78"/>
            </a:endParaRPr>
          </a:p>
        </p:txBody>
      </p:sp>
      <p:sp>
        <p:nvSpPr>
          <p:cNvPr id="27651" name="Rectangle 3"/>
          <p:cNvSpPr>
            <a:spLocks noGrp="1" noChangeArrowheads="1"/>
          </p:cNvSpPr>
          <p:nvPr>
            <p:ph type="subTitle" idx="1"/>
          </p:nvPr>
        </p:nvSpPr>
        <p:spPr>
          <a:xfrm>
            <a:off x="762000" y="2743200"/>
            <a:ext cx="8153400" cy="2590800"/>
          </a:xfrm>
        </p:spPr>
        <p:txBody>
          <a:bodyPr/>
          <a:lstStyle/>
          <a:p>
            <a:pPr algn="r" rtl="1"/>
            <a:r>
              <a:rPr lang="ar-SA" dirty="0" smtClean="0">
                <a:solidFill>
                  <a:schemeClr val="tx1"/>
                </a:solidFill>
                <a:cs typeface="Mitra" pitchFamily="2" charset="-78"/>
              </a:rPr>
              <a:t>در سه مرحله</a:t>
            </a:r>
          </a:p>
          <a:p>
            <a:pPr algn="r" rtl="1"/>
            <a:r>
              <a:rPr lang="ar-SA" dirty="0" smtClean="0">
                <a:solidFill>
                  <a:schemeClr val="tx1"/>
                </a:solidFill>
                <a:cs typeface="Mitra" pitchFamily="2" charset="-78"/>
              </a:rPr>
              <a:t>	</a:t>
            </a:r>
            <a:r>
              <a:rPr lang="ar-SA" dirty="0" smtClean="0">
                <a:solidFill>
                  <a:srgbClr val="00B050"/>
                </a:solidFill>
                <a:cs typeface="Mitra" pitchFamily="2" charset="-78"/>
              </a:rPr>
              <a:t>اول: </a:t>
            </a:r>
            <a:r>
              <a:rPr lang="ar-SA" dirty="0" smtClean="0">
                <a:solidFill>
                  <a:schemeClr val="tx1"/>
                </a:solidFill>
                <a:cs typeface="Mitra" pitchFamily="2" charset="-78"/>
              </a:rPr>
              <a:t>بررسي عوامل خطر و پيامدها قبل از مداخله</a:t>
            </a:r>
          </a:p>
          <a:p>
            <a:pPr algn="r" rtl="1"/>
            <a:r>
              <a:rPr lang="ar-SA" dirty="0" smtClean="0">
                <a:solidFill>
                  <a:schemeClr val="tx1"/>
                </a:solidFill>
                <a:cs typeface="Mitra" pitchFamily="2" charset="-78"/>
              </a:rPr>
              <a:t>	</a:t>
            </a:r>
            <a:r>
              <a:rPr lang="ar-SA" dirty="0" smtClean="0">
                <a:solidFill>
                  <a:srgbClr val="00B050"/>
                </a:solidFill>
                <a:cs typeface="Mitra" pitchFamily="2" charset="-78"/>
              </a:rPr>
              <a:t>دوم: </a:t>
            </a:r>
            <a:r>
              <a:rPr lang="ar-SA" dirty="0" smtClean="0">
                <a:solidFill>
                  <a:schemeClr val="tx1"/>
                </a:solidFill>
                <a:cs typeface="Mitra" pitchFamily="2" charset="-78"/>
              </a:rPr>
              <a:t>مداخله براي اصلاح شيوه زندگي</a:t>
            </a:r>
          </a:p>
          <a:p>
            <a:pPr algn="r" rtl="1"/>
            <a:r>
              <a:rPr lang="ar-SA" dirty="0" smtClean="0">
                <a:solidFill>
                  <a:schemeClr val="tx1"/>
                </a:solidFill>
                <a:cs typeface="Mitra" pitchFamily="2" charset="-78"/>
              </a:rPr>
              <a:t>	</a:t>
            </a:r>
            <a:r>
              <a:rPr lang="ar-SA" dirty="0" smtClean="0">
                <a:solidFill>
                  <a:srgbClr val="00B050"/>
                </a:solidFill>
                <a:cs typeface="Mitra" pitchFamily="2" charset="-78"/>
              </a:rPr>
              <a:t>سوم: </a:t>
            </a:r>
            <a:r>
              <a:rPr lang="ar-SA" dirty="0" smtClean="0">
                <a:solidFill>
                  <a:schemeClr val="tx1"/>
                </a:solidFill>
                <a:cs typeface="Mitra" pitchFamily="2" charset="-78"/>
              </a:rPr>
              <a:t>بررسي عوامل خطر و پيامدها پس از مداخله</a:t>
            </a:r>
            <a:endParaRPr lang="en-US" dirty="0" smtClean="0">
              <a:solidFill>
                <a:schemeClr val="tx1"/>
              </a:solidFill>
              <a:cs typeface="Mitra"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7188" y="285750"/>
            <a:ext cx="8229600" cy="928688"/>
          </a:xfrm>
        </p:spPr>
        <p:txBody>
          <a:bodyPr lIns="0" rIns="0" bIns="0" anchor="b">
            <a:normAutofit/>
          </a:bodyPr>
          <a:lstStyle/>
          <a:p>
            <a:r>
              <a:rPr lang="en-US" dirty="0">
                <a:effectLst>
                  <a:outerShdw blurRad="38100" dist="38100" dir="2700000" algn="tl">
                    <a:srgbClr val="C0C0C0"/>
                  </a:outerShdw>
                </a:effectLst>
                <a:latin typeface="Times New Roman MT Extra Bold" pitchFamily="18" charset="0"/>
              </a:rPr>
              <a:t>TLGS</a:t>
            </a:r>
            <a:r>
              <a:rPr lang="fa-IR" dirty="0">
                <a:effectLst>
                  <a:outerShdw blurRad="38100" dist="38100" dir="2700000" algn="tl">
                    <a:srgbClr val="C0C0C0"/>
                  </a:outerShdw>
                </a:effectLst>
                <a:latin typeface="Times New Roman MT Extra Bold" pitchFamily="18" charset="0"/>
                <a:cs typeface="Traditional Arabic" pitchFamily="2" charset="-78"/>
              </a:rPr>
              <a:t>  </a:t>
            </a:r>
            <a:r>
              <a:rPr lang="en-US" dirty="0">
                <a:effectLst>
                  <a:outerShdw blurRad="38100" dist="38100" dir="2700000" algn="tl">
                    <a:srgbClr val="C0C0C0"/>
                  </a:outerShdw>
                </a:effectLst>
                <a:latin typeface="Times New Roman MT Extra Bold" pitchFamily="18" charset="0"/>
              </a:rPr>
              <a:t>Cohort</a:t>
            </a:r>
          </a:p>
        </p:txBody>
      </p:sp>
      <p:sp>
        <p:nvSpPr>
          <p:cNvPr id="5" name="Flowchart: Process 4"/>
          <p:cNvSpPr/>
          <p:nvPr/>
        </p:nvSpPr>
        <p:spPr>
          <a:xfrm>
            <a:off x="52104" y="3688195"/>
            <a:ext cx="1285875" cy="428625"/>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1600" b="1" dirty="0">
                <a:solidFill>
                  <a:srgbClr val="FFFFFF"/>
                </a:solidFill>
              </a:rPr>
              <a:t>1380-1377</a:t>
            </a:r>
            <a:endParaRPr lang="en-US" sz="2000" b="1" dirty="0">
              <a:solidFill>
                <a:srgbClr val="FFFFFF"/>
              </a:solidFill>
            </a:endParaRPr>
          </a:p>
        </p:txBody>
      </p:sp>
      <p:cxnSp>
        <p:nvCxnSpPr>
          <p:cNvPr id="8" name="Straight Arrow Connector 7"/>
          <p:cNvCxnSpPr/>
          <p:nvPr/>
        </p:nvCxnSpPr>
        <p:spPr>
          <a:xfrm flipV="1">
            <a:off x="1357313" y="3917461"/>
            <a:ext cx="506758" cy="1"/>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6" name="Flowchart: Process 25"/>
          <p:cNvSpPr/>
          <p:nvPr/>
        </p:nvSpPr>
        <p:spPr>
          <a:xfrm>
            <a:off x="1792633" y="3703148"/>
            <a:ext cx="1321593" cy="428625"/>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1600" b="1" dirty="0">
                <a:solidFill>
                  <a:srgbClr val="FFFFFF"/>
                </a:solidFill>
              </a:rPr>
              <a:t>1384-1380</a:t>
            </a:r>
            <a:endParaRPr lang="en-US" sz="1600" b="1" dirty="0">
              <a:solidFill>
                <a:srgbClr val="FFFFFF"/>
              </a:solidFill>
            </a:endParaRPr>
          </a:p>
        </p:txBody>
      </p:sp>
      <p:cxnSp>
        <p:nvCxnSpPr>
          <p:cNvPr id="27" name="Straight Arrow Connector 26"/>
          <p:cNvCxnSpPr/>
          <p:nvPr/>
        </p:nvCxnSpPr>
        <p:spPr>
          <a:xfrm>
            <a:off x="3109450" y="3910016"/>
            <a:ext cx="507454" cy="744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9" name="Flowchart: Process 28"/>
          <p:cNvSpPr/>
          <p:nvPr/>
        </p:nvSpPr>
        <p:spPr>
          <a:xfrm>
            <a:off x="3616904" y="3699425"/>
            <a:ext cx="1321592" cy="428625"/>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1600" b="1" dirty="0">
                <a:solidFill>
                  <a:srgbClr val="FFFFFF"/>
                </a:solidFill>
              </a:rPr>
              <a:t>1387-1384</a:t>
            </a:r>
            <a:endParaRPr lang="en-US" sz="2000" b="1" dirty="0">
              <a:solidFill>
                <a:srgbClr val="FFFFFF"/>
              </a:solidFill>
            </a:endParaRPr>
          </a:p>
        </p:txBody>
      </p:sp>
      <p:sp>
        <p:nvSpPr>
          <p:cNvPr id="827401" name="TextBox 39"/>
          <p:cNvSpPr txBox="1">
            <a:spLocks noChangeArrowheads="1"/>
          </p:cNvSpPr>
          <p:nvPr/>
        </p:nvSpPr>
        <p:spPr bwMode="auto">
          <a:xfrm>
            <a:off x="0" y="2857500"/>
            <a:ext cx="1285875" cy="369888"/>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pitchFamily="34" charset="0"/>
              </a:rPr>
              <a:t>Phase 1</a:t>
            </a:r>
          </a:p>
        </p:txBody>
      </p:sp>
      <p:sp>
        <p:nvSpPr>
          <p:cNvPr id="827402" name="TextBox 40"/>
          <p:cNvSpPr txBox="1">
            <a:spLocks noChangeArrowheads="1"/>
          </p:cNvSpPr>
          <p:nvPr/>
        </p:nvSpPr>
        <p:spPr bwMode="auto">
          <a:xfrm>
            <a:off x="1745846" y="2863680"/>
            <a:ext cx="1285875" cy="369888"/>
          </a:xfrm>
          <a:prstGeom prst="rect">
            <a:avLst/>
          </a:prstGeom>
          <a:noFill/>
          <a:ln w="9525">
            <a:noFill/>
            <a:miter lim="800000"/>
            <a:headEnd/>
            <a:tailEnd/>
          </a:ln>
        </p:spPr>
        <p:txBody>
          <a:bodyPr>
            <a:spAutoFit/>
          </a:bodyPr>
          <a:lstStyle/>
          <a:p>
            <a:pPr fontAlgn="base">
              <a:spcBef>
                <a:spcPct val="0"/>
              </a:spcBef>
              <a:spcAft>
                <a:spcPct val="0"/>
              </a:spcAft>
            </a:pPr>
            <a:r>
              <a:rPr lang="en-US" dirty="0">
                <a:solidFill>
                  <a:srgbClr val="000000"/>
                </a:solidFill>
                <a:latin typeface="Arial" pitchFamily="34" charset="0"/>
              </a:rPr>
              <a:t>Phase 2</a:t>
            </a:r>
          </a:p>
        </p:txBody>
      </p:sp>
      <p:sp>
        <p:nvSpPr>
          <p:cNvPr id="827403" name="TextBox 41"/>
          <p:cNvSpPr txBox="1">
            <a:spLocks noChangeArrowheads="1"/>
          </p:cNvSpPr>
          <p:nvPr/>
        </p:nvSpPr>
        <p:spPr bwMode="auto">
          <a:xfrm>
            <a:off x="3668980" y="2853452"/>
            <a:ext cx="1285875" cy="369888"/>
          </a:xfrm>
          <a:prstGeom prst="rect">
            <a:avLst/>
          </a:prstGeom>
          <a:noFill/>
          <a:ln w="9525">
            <a:noFill/>
            <a:miter lim="800000"/>
            <a:headEnd/>
            <a:tailEnd/>
          </a:ln>
        </p:spPr>
        <p:txBody>
          <a:bodyPr>
            <a:spAutoFit/>
          </a:bodyPr>
          <a:lstStyle/>
          <a:p>
            <a:pPr fontAlgn="base">
              <a:spcBef>
                <a:spcPct val="0"/>
              </a:spcBef>
              <a:spcAft>
                <a:spcPct val="0"/>
              </a:spcAft>
            </a:pPr>
            <a:r>
              <a:rPr lang="en-US" dirty="0">
                <a:solidFill>
                  <a:srgbClr val="000000"/>
                </a:solidFill>
                <a:latin typeface="Arial" pitchFamily="34" charset="0"/>
              </a:rPr>
              <a:t>Phase 3</a:t>
            </a:r>
          </a:p>
        </p:txBody>
      </p:sp>
      <p:sp>
        <p:nvSpPr>
          <p:cNvPr id="28" name="Oval 27"/>
          <p:cNvSpPr/>
          <p:nvPr/>
        </p:nvSpPr>
        <p:spPr>
          <a:xfrm>
            <a:off x="0" y="2714625"/>
            <a:ext cx="1357313" cy="642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 name="Oval 30"/>
          <p:cNvSpPr/>
          <p:nvPr/>
        </p:nvSpPr>
        <p:spPr>
          <a:xfrm>
            <a:off x="1720327" y="2727156"/>
            <a:ext cx="1357313" cy="6429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 name="Oval 32"/>
          <p:cNvSpPr/>
          <p:nvPr/>
        </p:nvSpPr>
        <p:spPr>
          <a:xfrm>
            <a:off x="3465585" y="2716927"/>
            <a:ext cx="1357312" cy="642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 name="TextBox 23"/>
          <p:cNvSpPr txBox="1"/>
          <p:nvPr/>
        </p:nvSpPr>
        <p:spPr>
          <a:xfrm>
            <a:off x="35718" y="4318000"/>
            <a:ext cx="1214438" cy="396875"/>
          </a:xfrm>
          <a:prstGeom prst="rect">
            <a:avLst/>
          </a:prstGeom>
          <a:noFill/>
        </p:spPr>
        <p:txBody>
          <a:bodyPr>
            <a:spAutoFit/>
          </a:bodyPr>
          <a:lstStyle/>
          <a:p>
            <a:pPr algn="ctr" fontAlgn="base">
              <a:spcBef>
                <a:spcPct val="0"/>
              </a:spcBef>
              <a:spcAft>
                <a:spcPct val="0"/>
              </a:spcAft>
            </a:pPr>
            <a:r>
              <a:rPr lang="en-US" sz="2000" b="1" dirty="0">
                <a:solidFill>
                  <a:srgbClr val="FF0000"/>
                </a:solidFill>
                <a:effectLst>
                  <a:outerShdw blurRad="38100" dist="38100" dir="2700000" algn="tl">
                    <a:srgbClr val="C0C0C0"/>
                  </a:outerShdw>
                </a:effectLst>
                <a:cs typeface="Times New Roman" pitchFamily="18" charset="0"/>
              </a:rPr>
              <a:t>15005</a:t>
            </a:r>
          </a:p>
        </p:txBody>
      </p:sp>
      <p:sp>
        <p:nvSpPr>
          <p:cNvPr id="38" name="TextBox 37"/>
          <p:cNvSpPr txBox="1">
            <a:spLocks noChangeArrowheads="1"/>
          </p:cNvSpPr>
          <p:nvPr/>
        </p:nvSpPr>
        <p:spPr bwMode="auto">
          <a:xfrm>
            <a:off x="1781564" y="4314825"/>
            <a:ext cx="1214437" cy="400050"/>
          </a:xfrm>
          <a:prstGeom prst="rect">
            <a:avLst/>
          </a:prstGeom>
          <a:noFill/>
          <a:ln w="9525">
            <a:noFill/>
            <a:miter lim="800000"/>
            <a:headEnd/>
            <a:tailEnd/>
          </a:ln>
        </p:spPr>
        <p:txBody>
          <a:bodyPr>
            <a:spAutoFit/>
          </a:bodyPr>
          <a:lstStyle/>
          <a:p>
            <a:pPr algn="ctr" fontAlgn="base">
              <a:spcBef>
                <a:spcPct val="0"/>
              </a:spcBef>
              <a:spcAft>
                <a:spcPct val="0"/>
              </a:spcAft>
            </a:pPr>
            <a:r>
              <a:rPr lang="en-US" sz="2000" b="1" dirty="0">
                <a:solidFill>
                  <a:srgbClr val="FF0000"/>
                </a:solidFill>
                <a:cs typeface="Times New Roman" pitchFamily="18" charset="0"/>
              </a:rPr>
              <a:t>57.9 %</a:t>
            </a:r>
          </a:p>
        </p:txBody>
      </p:sp>
      <p:sp>
        <p:nvSpPr>
          <p:cNvPr id="44" name="TextBox 43"/>
          <p:cNvSpPr txBox="1">
            <a:spLocks noChangeArrowheads="1"/>
          </p:cNvSpPr>
          <p:nvPr/>
        </p:nvSpPr>
        <p:spPr bwMode="auto">
          <a:xfrm>
            <a:off x="3664535" y="4313111"/>
            <a:ext cx="1214437" cy="400050"/>
          </a:xfrm>
          <a:prstGeom prst="rect">
            <a:avLst/>
          </a:prstGeom>
          <a:noFill/>
          <a:ln w="9525">
            <a:noFill/>
            <a:miter lim="800000"/>
            <a:headEnd/>
            <a:tailEnd/>
          </a:ln>
        </p:spPr>
        <p:txBody>
          <a:bodyPr>
            <a:spAutoFit/>
          </a:bodyPr>
          <a:lstStyle/>
          <a:p>
            <a:pPr algn="ctr" fontAlgn="base">
              <a:spcBef>
                <a:spcPct val="0"/>
              </a:spcBef>
              <a:spcAft>
                <a:spcPct val="0"/>
              </a:spcAft>
            </a:pPr>
            <a:r>
              <a:rPr lang="en-US" sz="2000" b="1" dirty="0" smtClean="0">
                <a:solidFill>
                  <a:srgbClr val="FF0000"/>
                </a:solidFill>
                <a:cs typeface="Times New Roman" pitchFamily="18" charset="0"/>
              </a:rPr>
              <a:t>71.9 </a:t>
            </a:r>
            <a:r>
              <a:rPr lang="en-US" sz="2000" b="1" dirty="0">
                <a:solidFill>
                  <a:srgbClr val="FF0000"/>
                </a:solidFill>
                <a:cs typeface="Times New Roman" pitchFamily="18" charset="0"/>
              </a:rPr>
              <a:t>%</a:t>
            </a:r>
          </a:p>
        </p:txBody>
      </p:sp>
      <p:sp>
        <p:nvSpPr>
          <p:cNvPr id="45" name="Curved Up Arrow 44"/>
          <p:cNvSpPr/>
          <p:nvPr/>
        </p:nvSpPr>
        <p:spPr>
          <a:xfrm>
            <a:off x="423395" y="4763923"/>
            <a:ext cx="1786405" cy="417677"/>
          </a:xfrm>
          <a:prstGeom prst="curvedUpArrow">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47" name="Curved Down Arrow 46"/>
          <p:cNvSpPr/>
          <p:nvPr/>
        </p:nvSpPr>
        <p:spPr>
          <a:xfrm rot="21330380">
            <a:off x="439168" y="1535638"/>
            <a:ext cx="6124780" cy="642937"/>
          </a:xfrm>
          <a:prstGeom prst="curvedDownArrow">
            <a:avLst/>
          </a:prstGeom>
          <a:solidFill>
            <a:srgbClr val="FFFF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graphicFrame>
        <p:nvGraphicFramePr>
          <p:cNvPr id="48" name="Object 4"/>
          <p:cNvGraphicFramePr>
            <a:graphicFrameLocks noChangeAspect="1"/>
          </p:cNvGraphicFramePr>
          <p:nvPr>
            <p:extLst>
              <p:ext uri="{D42A27DB-BD31-4B8C-83A1-F6EECF244321}">
                <p14:modId xmlns:p14="http://schemas.microsoft.com/office/powerpoint/2010/main" xmlns="" val="3120097908"/>
              </p:ext>
            </p:extLst>
          </p:nvPr>
        </p:nvGraphicFramePr>
        <p:xfrm>
          <a:off x="5795935" y="1968332"/>
          <a:ext cx="1022109" cy="746294"/>
        </p:xfrm>
        <a:graphic>
          <a:graphicData uri="http://schemas.openxmlformats.org/presentationml/2006/ole">
            <p:oleObj spid="_x0000_s96258" name="Equation" r:id="rId3" imgW="558720" imgH="393480" progId="Equation.3">
              <p:embed/>
            </p:oleObj>
          </a:graphicData>
        </a:graphic>
      </p:graphicFrame>
      <p:sp>
        <p:nvSpPr>
          <p:cNvPr id="49" name="TextBox 48"/>
          <p:cNvSpPr txBox="1">
            <a:spLocks noChangeArrowheads="1"/>
          </p:cNvSpPr>
          <p:nvPr/>
        </p:nvSpPr>
        <p:spPr bwMode="auto">
          <a:xfrm>
            <a:off x="6609810" y="2096210"/>
            <a:ext cx="1214437" cy="396875"/>
          </a:xfrm>
          <a:prstGeom prst="rect">
            <a:avLst/>
          </a:prstGeom>
          <a:noFill/>
          <a:ln w="9525">
            <a:noFill/>
            <a:miter lim="800000"/>
            <a:headEnd/>
            <a:tailEnd/>
          </a:ln>
        </p:spPr>
        <p:txBody>
          <a:bodyPr>
            <a:spAutoFit/>
          </a:bodyPr>
          <a:lstStyle/>
          <a:p>
            <a:pPr algn="ctr" fontAlgn="base">
              <a:spcBef>
                <a:spcPct val="0"/>
              </a:spcBef>
              <a:spcAft>
                <a:spcPct val="0"/>
              </a:spcAft>
            </a:pPr>
            <a:r>
              <a:rPr lang="en-US" sz="2000" b="1" dirty="0" smtClean="0">
                <a:solidFill>
                  <a:srgbClr val="FF0000"/>
                </a:solidFill>
                <a:cs typeface="Times New Roman" pitchFamily="18" charset="0"/>
              </a:rPr>
              <a:t>63.2 </a:t>
            </a:r>
            <a:r>
              <a:rPr lang="en-US" sz="2000" b="1" dirty="0">
                <a:solidFill>
                  <a:srgbClr val="FF0000"/>
                </a:solidFill>
                <a:cs typeface="Times New Roman" pitchFamily="18" charset="0"/>
              </a:rPr>
              <a:t>%</a:t>
            </a:r>
          </a:p>
        </p:txBody>
      </p:sp>
      <p:cxnSp>
        <p:nvCxnSpPr>
          <p:cNvPr id="30" name="Straight Arrow Connector 29"/>
          <p:cNvCxnSpPr>
            <a:stCxn id="29" idx="3"/>
            <a:endCxn id="32" idx="1"/>
          </p:cNvCxnSpPr>
          <p:nvPr/>
        </p:nvCxnSpPr>
        <p:spPr>
          <a:xfrm>
            <a:off x="4938496" y="3913738"/>
            <a:ext cx="530396" cy="3722"/>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32" name="Flowchart: Process 31"/>
          <p:cNvSpPr/>
          <p:nvPr/>
        </p:nvSpPr>
        <p:spPr>
          <a:xfrm>
            <a:off x="5468892" y="3703147"/>
            <a:ext cx="1349152" cy="428625"/>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1600" b="1" dirty="0" smtClean="0">
                <a:solidFill>
                  <a:srgbClr val="FFFFFF"/>
                </a:solidFill>
              </a:rPr>
              <a:t>1390-1387</a:t>
            </a:r>
            <a:endParaRPr lang="en-US" sz="2000" b="1" dirty="0">
              <a:solidFill>
                <a:srgbClr val="FFFFFF"/>
              </a:solidFill>
            </a:endParaRPr>
          </a:p>
        </p:txBody>
      </p:sp>
      <p:pic>
        <p:nvPicPr>
          <p:cNvPr id="14541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33744" y="2714625"/>
            <a:ext cx="1384300" cy="66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 name="TextBox 41"/>
          <p:cNvSpPr txBox="1">
            <a:spLocks noChangeArrowheads="1"/>
          </p:cNvSpPr>
          <p:nvPr/>
        </p:nvSpPr>
        <p:spPr bwMode="auto">
          <a:xfrm>
            <a:off x="5577218" y="2851150"/>
            <a:ext cx="1285875" cy="369888"/>
          </a:xfrm>
          <a:prstGeom prst="rect">
            <a:avLst/>
          </a:prstGeom>
          <a:noFill/>
          <a:ln w="9525">
            <a:noFill/>
            <a:miter lim="800000"/>
            <a:headEnd/>
            <a:tailEnd/>
          </a:ln>
        </p:spPr>
        <p:txBody>
          <a:bodyPr>
            <a:spAutoFit/>
          </a:bodyPr>
          <a:lstStyle/>
          <a:p>
            <a:pPr fontAlgn="base">
              <a:spcBef>
                <a:spcPct val="0"/>
              </a:spcBef>
              <a:spcAft>
                <a:spcPct val="0"/>
              </a:spcAft>
            </a:pPr>
            <a:r>
              <a:rPr lang="en-US" dirty="0">
                <a:solidFill>
                  <a:srgbClr val="000000"/>
                </a:solidFill>
                <a:latin typeface="Arial" pitchFamily="34" charset="0"/>
              </a:rPr>
              <a:t>Phase </a:t>
            </a:r>
            <a:r>
              <a:rPr lang="en-US" dirty="0" smtClean="0">
                <a:solidFill>
                  <a:srgbClr val="000000"/>
                </a:solidFill>
                <a:latin typeface="Arial" pitchFamily="34" charset="0"/>
              </a:rPr>
              <a:t>4</a:t>
            </a:r>
            <a:endParaRPr lang="en-US" dirty="0">
              <a:solidFill>
                <a:srgbClr val="000000"/>
              </a:solidFill>
              <a:latin typeface="Arial" pitchFamily="34" charset="0"/>
            </a:endParaRPr>
          </a:p>
        </p:txBody>
      </p:sp>
      <p:sp>
        <p:nvSpPr>
          <p:cNvPr id="42" name="TextBox 41"/>
          <p:cNvSpPr txBox="1">
            <a:spLocks noChangeArrowheads="1"/>
          </p:cNvSpPr>
          <p:nvPr/>
        </p:nvSpPr>
        <p:spPr bwMode="auto">
          <a:xfrm>
            <a:off x="5612936" y="4336560"/>
            <a:ext cx="1214437" cy="400050"/>
          </a:xfrm>
          <a:prstGeom prst="rect">
            <a:avLst/>
          </a:prstGeom>
          <a:noFill/>
          <a:ln w="9525">
            <a:noFill/>
            <a:miter lim="800000"/>
            <a:headEnd/>
            <a:tailEnd/>
          </a:ln>
        </p:spPr>
        <p:txBody>
          <a:bodyPr>
            <a:spAutoFit/>
          </a:bodyPr>
          <a:lstStyle/>
          <a:p>
            <a:pPr algn="ctr" fontAlgn="base">
              <a:spcBef>
                <a:spcPct val="0"/>
              </a:spcBef>
              <a:spcAft>
                <a:spcPct val="0"/>
              </a:spcAft>
            </a:pPr>
            <a:r>
              <a:rPr lang="en-US" sz="2000" b="1" dirty="0" smtClean="0">
                <a:solidFill>
                  <a:srgbClr val="FF0000"/>
                </a:solidFill>
                <a:cs typeface="Times New Roman" pitchFamily="18" charset="0"/>
              </a:rPr>
              <a:t>71.0 </a:t>
            </a:r>
            <a:r>
              <a:rPr lang="en-US" sz="2000" b="1" dirty="0">
                <a:solidFill>
                  <a:srgbClr val="FF0000"/>
                </a:solidFill>
                <a:cs typeface="Times New Roman" pitchFamily="18" charset="0"/>
              </a:rPr>
              <a:t>%</a:t>
            </a:r>
          </a:p>
        </p:txBody>
      </p:sp>
      <p:cxnSp>
        <p:nvCxnSpPr>
          <p:cNvPr id="4" name="Straight Arrow Connector 3"/>
          <p:cNvCxnSpPr/>
          <p:nvPr/>
        </p:nvCxnSpPr>
        <p:spPr bwMode="auto">
          <a:xfrm>
            <a:off x="607219" y="6066105"/>
            <a:ext cx="8155781" cy="1"/>
          </a:xfrm>
          <a:prstGeom prst="straightConnector1">
            <a:avLst/>
          </a:prstGeom>
          <a:blipFill dpi="0" rotWithShape="0">
            <a:blip r:embed="rId5"/>
            <a:srcRect/>
            <a:stretch>
              <a:fillRect/>
            </a:stretch>
          </a:blipFill>
          <a:ln w="76200" cap="flat" cmpd="sng" algn="ctr">
            <a:solidFill>
              <a:srgbClr val="990033"/>
            </a:solidFill>
            <a:prstDash val="solid"/>
            <a:round/>
            <a:headEnd type="none" w="med" len="med"/>
            <a:tailEnd type="stealth" w="med" len="lg"/>
          </a:ln>
          <a:effectLst/>
        </p:spPr>
      </p:cxnSp>
      <p:sp>
        <p:nvSpPr>
          <p:cNvPr id="34" name="Curved Up Arrow 33"/>
          <p:cNvSpPr/>
          <p:nvPr/>
        </p:nvSpPr>
        <p:spPr>
          <a:xfrm>
            <a:off x="2303393" y="4777289"/>
            <a:ext cx="1773360" cy="417677"/>
          </a:xfrm>
          <a:prstGeom prst="curvedUpArrow">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35" name="Curved Up Arrow 34"/>
          <p:cNvSpPr/>
          <p:nvPr/>
        </p:nvSpPr>
        <p:spPr>
          <a:xfrm>
            <a:off x="4134593" y="4778716"/>
            <a:ext cx="2048237" cy="417677"/>
          </a:xfrm>
          <a:prstGeom prst="curvedUpArrow">
            <a:avLst>
              <a:gd name="adj1" fmla="val 25000"/>
              <a:gd name="adj2" fmla="val 50000"/>
              <a:gd name="adj3" fmla="val 34802"/>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10" name="TextBox 9"/>
          <p:cNvSpPr txBox="1"/>
          <p:nvPr/>
        </p:nvSpPr>
        <p:spPr>
          <a:xfrm>
            <a:off x="2659769" y="6292334"/>
            <a:ext cx="3794630" cy="369332"/>
          </a:xfrm>
          <a:prstGeom prst="rect">
            <a:avLst/>
          </a:prstGeom>
          <a:noFill/>
        </p:spPr>
        <p:txBody>
          <a:bodyPr wrap="none" rtlCol="0">
            <a:spAutoFit/>
          </a:bodyPr>
          <a:lstStyle/>
          <a:p>
            <a:pPr algn="ctr"/>
            <a:r>
              <a:rPr lang="en-US" dirty="0" smtClean="0">
                <a:solidFill>
                  <a:srgbClr val="2D2DB9">
                    <a:lumMod val="75000"/>
                  </a:srgbClr>
                </a:solidFill>
              </a:rPr>
              <a:t>Continuous NCD outcomes follow-up</a:t>
            </a:r>
            <a:endParaRPr lang="en-US" dirty="0">
              <a:solidFill>
                <a:srgbClr val="2D2DB9">
                  <a:lumMod val="75000"/>
                </a:srgbClr>
              </a:solidFill>
            </a:endParaRPr>
          </a:p>
        </p:txBody>
      </p:sp>
      <p:cxnSp>
        <p:nvCxnSpPr>
          <p:cNvPr id="41" name="Straight Arrow Connector 40"/>
          <p:cNvCxnSpPr/>
          <p:nvPr/>
        </p:nvCxnSpPr>
        <p:spPr>
          <a:xfrm>
            <a:off x="6854443" y="3877338"/>
            <a:ext cx="553399" cy="24963"/>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46" name="Flowchart: Process 45"/>
          <p:cNvSpPr/>
          <p:nvPr/>
        </p:nvSpPr>
        <p:spPr>
          <a:xfrm>
            <a:off x="7380312" y="3688195"/>
            <a:ext cx="1349152" cy="428625"/>
          </a:xfrm>
          <a:prstGeom prst="flowChartProcess">
            <a:avLst/>
          </a:prstGeom>
          <a:gradFill>
            <a:gsLst>
              <a:gs pos="85000">
                <a:schemeClr val="accent1">
                  <a:lumMod val="20000"/>
                  <a:lumOff val="80000"/>
                </a:schemeClr>
              </a:gs>
              <a:gs pos="54000">
                <a:srgbClr val="A86ED4"/>
              </a:gs>
              <a:gs pos="0">
                <a:srgbClr val="002060"/>
              </a:gs>
            </a:gsLst>
            <a:lin ang="0" scaled="1"/>
          </a:gradFill>
          <a:ln>
            <a:gradFill flip="none" rotWithShape="1">
              <a:gsLst>
                <a:gs pos="0">
                  <a:schemeClr val="accent1">
                    <a:tint val="66000"/>
                    <a:satMod val="160000"/>
                  </a:schemeClr>
                </a:gs>
                <a:gs pos="34000">
                  <a:schemeClr val="accent1">
                    <a:tint val="23500"/>
                    <a:satMod val="16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600" b="1" dirty="0" smtClean="0">
                <a:solidFill>
                  <a:srgbClr val="FFFFFF"/>
                </a:solidFill>
              </a:rPr>
              <a:t>1390</a:t>
            </a:r>
            <a:r>
              <a:rPr lang="en-US" sz="1600" b="1" dirty="0" smtClean="0">
                <a:solidFill>
                  <a:srgbClr val="FFFFFF"/>
                </a:solidFill>
              </a:rPr>
              <a:t> -…. </a:t>
            </a:r>
            <a:endParaRPr lang="en-US" sz="2000" b="1" dirty="0">
              <a:solidFill>
                <a:srgbClr val="FFFFFF"/>
              </a:solidFill>
            </a:endParaRPr>
          </a:p>
        </p:txBody>
      </p:sp>
      <p:pic>
        <p:nvPicPr>
          <p:cNvPr id="5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95380" y="2731992"/>
            <a:ext cx="1384300" cy="66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1" name="TextBox 41"/>
          <p:cNvSpPr txBox="1">
            <a:spLocks noChangeArrowheads="1"/>
          </p:cNvSpPr>
          <p:nvPr/>
        </p:nvSpPr>
        <p:spPr bwMode="auto">
          <a:xfrm>
            <a:off x="7412966" y="2839851"/>
            <a:ext cx="1285875" cy="369888"/>
          </a:xfrm>
          <a:prstGeom prst="rect">
            <a:avLst/>
          </a:prstGeom>
          <a:noFill/>
          <a:ln w="9525">
            <a:noFill/>
            <a:miter lim="800000"/>
            <a:headEnd/>
            <a:tailEnd/>
          </a:ln>
        </p:spPr>
        <p:txBody>
          <a:bodyPr>
            <a:spAutoFit/>
          </a:bodyPr>
          <a:lstStyle/>
          <a:p>
            <a:pPr fontAlgn="base">
              <a:spcBef>
                <a:spcPct val="0"/>
              </a:spcBef>
              <a:spcAft>
                <a:spcPct val="0"/>
              </a:spcAft>
            </a:pPr>
            <a:r>
              <a:rPr lang="en-US" dirty="0">
                <a:solidFill>
                  <a:srgbClr val="000000"/>
                </a:solidFill>
                <a:latin typeface="Arial" pitchFamily="34" charset="0"/>
              </a:rPr>
              <a:t>Phase 5</a:t>
            </a:r>
          </a:p>
        </p:txBody>
      </p:sp>
      <p:sp>
        <p:nvSpPr>
          <p:cNvPr id="52" name="Curved Up Arrow 51"/>
          <p:cNvSpPr/>
          <p:nvPr/>
        </p:nvSpPr>
        <p:spPr>
          <a:xfrm>
            <a:off x="6182830" y="4778716"/>
            <a:ext cx="2017459" cy="417677"/>
          </a:xfrm>
          <a:prstGeom prst="curvedUpArrow">
            <a:avLst>
              <a:gd name="adj1" fmla="val 25000"/>
              <a:gd name="adj2" fmla="val 53319"/>
              <a:gd name="adj3" fmla="val 21732"/>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53" name="TextBox 52"/>
          <p:cNvSpPr txBox="1">
            <a:spLocks noChangeArrowheads="1"/>
          </p:cNvSpPr>
          <p:nvPr/>
        </p:nvSpPr>
        <p:spPr bwMode="auto">
          <a:xfrm>
            <a:off x="7442949" y="4363873"/>
            <a:ext cx="1214437" cy="400050"/>
          </a:xfrm>
          <a:prstGeom prst="rect">
            <a:avLst/>
          </a:prstGeom>
          <a:noFill/>
          <a:ln w="9525">
            <a:noFill/>
            <a:miter lim="800000"/>
            <a:headEnd/>
            <a:tailEnd/>
          </a:ln>
        </p:spPr>
        <p:txBody>
          <a:bodyPr>
            <a:spAutoFit/>
          </a:bodyPr>
          <a:lstStyle/>
          <a:p>
            <a:pPr algn="ctr" fontAlgn="base">
              <a:spcBef>
                <a:spcPct val="0"/>
              </a:spcBef>
              <a:spcAft>
                <a:spcPct val="0"/>
              </a:spcAft>
            </a:pPr>
            <a:r>
              <a:rPr lang="en-US" sz="2000" b="1" dirty="0" smtClean="0">
                <a:solidFill>
                  <a:srgbClr val="FF0000"/>
                </a:solidFill>
                <a:cs typeface="Times New Roman" pitchFamily="18" charset="0"/>
              </a:rPr>
              <a:t>?</a:t>
            </a:r>
            <a:endParaRPr lang="en-US" sz="2000" b="1" dirty="0">
              <a:solidFill>
                <a:srgbClr val="FF0000"/>
              </a:solidFill>
              <a:cs typeface="Times New Roman" pitchFamily="18" charset="0"/>
            </a:endParaRPr>
          </a:p>
        </p:txBody>
      </p:sp>
    </p:spTree>
    <p:extLst>
      <p:ext uri="{BB962C8B-B14F-4D97-AF65-F5344CB8AC3E}">
        <p14:creationId xmlns:p14="http://schemas.microsoft.com/office/powerpoint/2010/main" xmlns="" val="427676133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left)">
                                      <p:cBhvr>
                                        <p:cTn id="24" dur="500"/>
                                        <p:tgtEl>
                                          <p:spTgt spid="47"/>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down)">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P spid="45" grpId="0" animBg="1"/>
      <p:bldP spid="47" grpId="0" animBg="1"/>
      <p:bldP spid="49" grpId="0"/>
      <p:bldP spid="42" grpId="0"/>
      <p:bldP spid="34" grpId="0" animBg="1"/>
      <p:bldP spid="35" grpId="0" animBg="1"/>
      <p:bldP spid="52" grpId="0" animBg="1"/>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42875" y="274638"/>
            <a:ext cx="8929688" cy="1296987"/>
          </a:xfrm>
        </p:spPr>
        <p:txBody>
          <a:bodyPr>
            <a:normAutofit fontScale="90000"/>
          </a:bodyPr>
          <a:lstStyle/>
          <a:p>
            <a:pPr algn="ctr" eaLnBrk="1" hangingPunct="1">
              <a:defRPr/>
            </a:pPr>
            <a:r>
              <a:rPr lang="en-US" dirty="0" smtClean="0">
                <a:solidFill>
                  <a:srgbClr val="C00000"/>
                </a:solidFill>
                <a:effectLst>
                  <a:outerShdw blurRad="38100" dist="38100" dir="2700000" algn="tl">
                    <a:srgbClr val="000000">
                      <a:alpha val="43137"/>
                    </a:srgbClr>
                  </a:outerShdw>
                </a:effectLst>
                <a:latin typeface="Albertus Extra Bold" pitchFamily="34" charset="0"/>
                <a:cs typeface="B Homa" pitchFamily="2" charset="-78"/>
              </a:rPr>
              <a:t>The physical activity of men and women </a:t>
            </a:r>
            <a:br>
              <a:rPr lang="en-US" dirty="0" smtClean="0">
                <a:solidFill>
                  <a:srgbClr val="C00000"/>
                </a:solidFill>
                <a:effectLst>
                  <a:outerShdw blurRad="38100" dist="38100" dir="2700000" algn="tl">
                    <a:srgbClr val="000000">
                      <a:alpha val="43137"/>
                    </a:srgbClr>
                  </a:outerShdw>
                </a:effectLst>
                <a:latin typeface="Albertus Extra Bold" pitchFamily="34" charset="0"/>
                <a:cs typeface="B Homa" pitchFamily="2" charset="-78"/>
              </a:rPr>
            </a:br>
            <a:r>
              <a:rPr lang="en-US" dirty="0" smtClean="0">
                <a:solidFill>
                  <a:srgbClr val="C00000"/>
                </a:solidFill>
                <a:effectLst>
                  <a:outerShdw blurRad="38100" dist="38100" dir="2700000" algn="tl">
                    <a:srgbClr val="000000">
                      <a:alpha val="43137"/>
                    </a:srgbClr>
                  </a:outerShdw>
                </a:effectLst>
                <a:latin typeface="Albertus Extra Bold" pitchFamily="34" charset="0"/>
                <a:cs typeface="B Homa" pitchFamily="2" charset="-78"/>
              </a:rPr>
              <a:t>aged over 25 years</a:t>
            </a:r>
          </a:p>
        </p:txBody>
      </p:sp>
      <p:graphicFrame>
        <p:nvGraphicFramePr>
          <p:cNvPr id="2050" name="Object 2"/>
          <p:cNvGraphicFramePr>
            <a:graphicFrameLocks noGrp="1" noChangeAspect="1"/>
          </p:cNvGraphicFramePr>
          <p:nvPr>
            <p:ph type="chart" idx="1"/>
          </p:nvPr>
        </p:nvGraphicFramePr>
        <p:xfrm>
          <a:off x="847725" y="1981200"/>
          <a:ext cx="7445375" cy="4114800"/>
        </p:xfrm>
        <a:graphic>
          <a:graphicData uri="http://schemas.openxmlformats.org/presentationml/2006/ole">
            <p:oleObj spid="_x0000_s82946" r:id="rId3" imgW="7443861" imgH="4115157" progId="Excel.Sheet.8">
              <p:embed/>
            </p:oleObj>
          </a:graphicData>
        </a:graphic>
      </p:graphicFrame>
      <p:sp>
        <p:nvSpPr>
          <p:cNvPr id="2052" name="Text Box 4"/>
          <p:cNvSpPr txBox="1">
            <a:spLocks noChangeArrowheads="1"/>
          </p:cNvSpPr>
          <p:nvPr/>
        </p:nvSpPr>
        <p:spPr bwMode="auto">
          <a:xfrm>
            <a:off x="6629400" y="6096000"/>
            <a:ext cx="628650" cy="366713"/>
          </a:xfrm>
          <a:prstGeom prst="rect">
            <a:avLst/>
          </a:prstGeom>
          <a:noFill/>
          <a:ln w="9525">
            <a:noFill/>
            <a:miter lim="800000"/>
            <a:headEnd/>
            <a:tailEnd/>
          </a:ln>
        </p:spPr>
        <p:txBody>
          <a:bodyPr wrap="none">
            <a:spAutoFit/>
          </a:bodyPr>
          <a:lstStyle/>
          <a:p>
            <a:r>
              <a:rPr lang="en-US"/>
              <a:t>Men</a:t>
            </a:r>
          </a:p>
        </p:txBody>
      </p:sp>
      <p:sp>
        <p:nvSpPr>
          <p:cNvPr id="2053" name="Text Box 5"/>
          <p:cNvSpPr txBox="1">
            <a:spLocks noChangeArrowheads="1"/>
          </p:cNvSpPr>
          <p:nvPr/>
        </p:nvSpPr>
        <p:spPr bwMode="auto">
          <a:xfrm>
            <a:off x="2286000" y="6096000"/>
            <a:ext cx="923925" cy="369888"/>
          </a:xfrm>
          <a:prstGeom prst="rect">
            <a:avLst/>
          </a:prstGeom>
          <a:noFill/>
          <a:ln w="9525">
            <a:noFill/>
            <a:miter lim="800000"/>
            <a:headEnd/>
            <a:tailEnd/>
          </a:ln>
        </p:spPr>
        <p:txBody>
          <a:bodyPr wrap="none">
            <a:spAutoFit/>
          </a:bodyPr>
          <a:lstStyle/>
          <a:p>
            <a:r>
              <a:rPr lang="en-US"/>
              <a:t>Women</a:t>
            </a:r>
          </a:p>
        </p:txBody>
      </p:sp>
      <p:sp>
        <p:nvSpPr>
          <p:cNvPr id="2054" name="Text Box 6"/>
          <p:cNvSpPr txBox="1">
            <a:spLocks noChangeArrowheads="1"/>
          </p:cNvSpPr>
          <p:nvPr/>
        </p:nvSpPr>
        <p:spPr bwMode="auto">
          <a:xfrm>
            <a:off x="1042988" y="6546850"/>
            <a:ext cx="3233737" cy="277813"/>
          </a:xfrm>
          <a:prstGeom prst="rect">
            <a:avLst/>
          </a:prstGeom>
          <a:noFill/>
          <a:ln w="12700" cap="sq">
            <a:noFill/>
            <a:miter lim="800000"/>
            <a:headEnd type="none" w="sm" len="sm"/>
            <a:tailEnd type="none" w="sm" len="sm"/>
          </a:ln>
        </p:spPr>
        <p:txBody>
          <a:bodyPr wrap="none">
            <a:spAutoFit/>
          </a:bodyPr>
          <a:lstStyle/>
          <a:p>
            <a:r>
              <a:rPr lang="en-US" sz="1200">
                <a:latin typeface="Arial" charset="0"/>
                <a:cs typeface="Arial" charset="0"/>
              </a:rPr>
              <a:t>Azizi F et al. Soc Prev Med 2002; 47: 408-26</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ph/>
          </p:nvPr>
        </p:nvGraphicFramePr>
        <p:xfrm>
          <a:off x="381000" y="187325"/>
          <a:ext cx="8382000" cy="6442075"/>
        </p:xfrm>
        <a:graphic>
          <a:graphicData uri="http://schemas.openxmlformats.org/presentationml/2006/ole">
            <p:oleObj spid="_x0000_s83970" name="Slide" r:id="rId4" imgW="4572000" imgH="3429000" progId="PowerPoint.Slide.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457200" y="152400"/>
            <a:ext cx="8229600" cy="1706563"/>
          </a:xfrm>
          <a:prstGeom prst="rect">
            <a:avLst/>
          </a:prstGeom>
          <a:noFill/>
          <a:ln w="9525">
            <a:noFill/>
            <a:miter lim="800000"/>
            <a:headEnd/>
            <a:tailEnd/>
          </a:ln>
        </p:spPr>
        <p:txBody>
          <a:bodyPr anchor="ctr"/>
          <a:lstStyle/>
          <a:p>
            <a:pPr>
              <a:lnSpc>
                <a:spcPct val="125000"/>
              </a:lnSpc>
            </a:pPr>
            <a:r>
              <a:rPr lang="en-US" sz="1800" dirty="0">
                <a:latin typeface="Comic Sans MS" pitchFamily="66" charset="0"/>
              </a:rPr>
              <a:t>Cumulative frequency of cardiovascular risk factors in adults including hypertension, generalized obesity, central obesity, smoking, diabetes mellitus, total cholesterol≥240 mg/dl, LDL cholesterol≥160, HDL cholesterol&lt;35, and triglycerides≥400mg/dl in </a:t>
            </a:r>
            <a:r>
              <a:rPr lang="en-US" sz="1800" dirty="0" err="1">
                <a:latin typeface="Comic Sans MS" pitchFamily="66" charset="0"/>
              </a:rPr>
              <a:t>Tehranian</a:t>
            </a:r>
            <a:r>
              <a:rPr lang="en-US" sz="1800" dirty="0">
                <a:latin typeface="Comic Sans MS" pitchFamily="66" charset="0"/>
              </a:rPr>
              <a:t> adult population, Tehran Lipid and Glucose study</a:t>
            </a:r>
            <a:r>
              <a:rPr lang="en-US" sz="1800" dirty="0">
                <a:latin typeface="Tahoma" pitchFamily="34" charset="0"/>
              </a:rPr>
              <a:t> </a:t>
            </a:r>
          </a:p>
        </p:txBody>
      </p:sp>
      <p:sp>
        <p:nvSpPr>
          <p:cNvPr id="4100" name="Rectangle 3"/>
          <p:cNvSpPr>
            <a:spLocks noChangeArrowheads="1"/>
          </p:cNvSpPr>
          <p:nvPr/>
        </p:nvSpPr>
        <p:spPr bwMode="auto">
          <a:xfrm>
            <a:off x="304800" y="2228850"/>
            <a:ext cx="9144000" cy="0"/>
          </a:xfrm>
          <a:prstGeom prst="rect">
            <a:avLst/>
          </a:prstGeom>
          <a:noFill/>
          <a:ln w="9525">
            <a:noFill/>
            <a:miter lim="800000"/>
            <a:headEnd/>
            <a:tailEnd/>
          </a:ln>
        </p:spPr>
        <p:txBody>
          <a:bodyPr wrap="none" anchor="ctr">
            <a:spAutoFit/>
          </a:bodyPr>
          <a:lstStyle/>
          <a:p>
            <a:endParaRPr lang="en-US"/>
          </a:p>
        </p:txBody>
      </p:sp>
      <p:sp>
        <p:nvSpPr>
          <p:cNvPr id="4101" name="Rectangle 4"/>
          <p:cNvSpPr>
            <a:spLocks noChangeArrowheads="1"/>
          </p:cNvSpPr>
          <p:nvPr/>
        </p:nvSpPr>
        <p:spPr bwMode="auto">
          <a:xfrm>
            <a:off x="304800" y="2228850"/>
            <a:ext cx="9144000" cy="0"/>
          </a:xfrm>
          <a:prstGeom prst="rect">
            <a:avLst/>
          </a:prstGeom>
          <a:noFill/>
          <a:ln w="9525">
            <a:noFill/>
            <a:miter lim="800000"/>
            <a:headEnd/>
            <a:tailEnd/>
          </a:ln>
        </p:spPr>
        <p:txBody>
          <a:bodyPr wrap="none" anchor="ctr">
            <a:spAutoFit/>
          </a:bodyPr>
          <a:lstStyle/>
          <a:p>
            <a:endParaRPr lang="en-US"/>
          </a:p>
        </p:txBody>
      </p:sp>
      <p:graphicFrame>
        <p:nvGraphicFramePr>
          <p:cNvPr id="4098" name="Object 2"/>
          <p:cNvGraphicFramePr>
            <a:graphicFrameLocks noChangeAspect="1"/>
          </p:cNvGraphicFramePr>
          <p:nvPr/>
        </p:nvGraphicFramePr>
        <p:xfrm>
          <a:off x="0" y="2205038"/>
          <a:ext cx="9677400" cy="4065587"/>
        </p:xfrm>
        <a:graphic>
          <a:graphicData uri="http://schemas.openxmlformats.org/presentationml/2006/ole">
            <p:oleObj spid="_x0000_s153602" name="Chart" r:id="rId3" imgW="5714918" imgH="2400249" progId="MSGraph.Chart.8">
              <p:embed/>
            </p:oleObj>
          </a:graphicData>
        </a:graphic>
      </p:graphicFrame>
      <p:sp>
        <p:nvSpPr>
          <p:cNvPr id="6" name="Rectangle 5"/>
          <p:cNvSpPr/>
          <p:nvPr/>
        </p:nvSpPr>
        <p:spPr>
          <a:xfrm>
            <a:off x="1597025" y="2420938"/>
            <a:ext cx="238125" cy="287337"/>
          </a:xfrm>
          <a:prstGeom prst="rect">
            <a:avLst/>
          </a:prstGeom>
          <a:solidFill>
            <a:srgbClr val="CAD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Rectangle 6"/>
          <p:cNvSpPr/>
          <p:nvPr/>
        </p:nvSpPr>
        <p:spPr>
          <a:xfrm>
            <a:off x="1597025" y="2908300"/>
            <a:ext cx="238125" cy="288925"/>
          </a:xfrm>
          <a:prstGeom prst="rect">
            <a:avLst/>
          </a:prstGeom>
          <a:solidFill>
            <a:srgbClr val="CAD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1597025" y="3429000"/>
            <a:ext cx="238125" cy="287338"/>
          </a:xfrm>
          <a:prstGeom prst="rect">
            <a:avLst/>
          </a:prstGeom>
          <a:solidFill>
            <a:srgbClr val="CAD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Rectangle 8"/>
          <p:cNvSpPr/>
          <p:nvPr/>
        </p:nvSpPr>
        <p:spPr>
          <a:xfrm>
            <a:off x="1592263" y="3933825"/>
            <a:ext cx="238125" cy="287338"/>
          </a:xfrm>
          <a:prstGeom prst="rect">
            <a:avLst/>
          </a:prstGeom>
          <a:solidFill>
            <a:srgbClr val="CAD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Rectangle 9"/>
          <p:cNvSpPr/>
          <p:nvPr/>
        </p:nvSpPr>
        <p:spPr>
          <a:xfrm>
            <a:off x="1597025" y="4437063"/>
            <a:ext cx="238125" cy="287337"/>
          </a:xfrm>
          <a:prstGeom prst="rect">
            <a:avLst/>
          </a:prstGeom>
          <a:solidFill>
            <a:srgbClr val="CAD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1" name="Rectangle 10"/>
          <p:cNvSpPr/>
          <p:nvPr/>
        </p:nvSpPr>
        <p:spPr>
          <a:xfrm>
            <a:off x="1608138" y="4941888"/>
            <a:ext cx="238125" cy="287337"/>
          </a:xfrm>
          <a:prstGeom prst="rect">
            <a:avLst/>
          </a:prstGeom>
          <a:solidFill>
            <a:srgbClr val="CAD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3" name="Rectangle 12"/>
          <p:cNvSpPr/>
          <p:nvPr/>
        </p:nvSpPr>
        <p:spPr>
          <a:xfrm>
            <a:off x="4117975" y="5516563"/>
            <a:ext cx="238125" cy="288925"/>
          </a:xfrm>
          <a:prstGeom prst="rect">
            <a:avLst/>
          </a:prstGeom>
          <a:solidFill>
            <a:srgbClr val="CAD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109" name="TextBox 13"/>
          <p:cNvSpPr txBox="1">
            <a:spLocks noChangeArrowheads="1"/>
          </p:cNvSpPr>
          <p:nvPr/>
        </p:nvSpPr>
        <p:spPr bwMode="auto">
          <a:xfrm rot="-4048627">
            <a:off x="4002088" y="5432425"/>
            <a:ext cx="473075" cy="460375"/>
          </a:xfrm>
          <a:prstGeom prst="rect">
            <a:avLst/>
          </a:prstGeom>
          <a:noFill/>
          <a:ln w="9525">
            <a:solidFill>
              <a:schemeClr val="bg1"/>
            </a:solidFill>
            <a:miter lim="800000"/>
            <a:headEnd/>
            <a:tailEnd/>
          </a:ln>
        </p:spPr>
        <p:txBody>
          <a:bodyPr>
            <a:spAutoFit/>
          </a:bodyPr>
          <a:lstStyle/>
          <a:p>
            <a:r>
              <a:rPr lang="en-US"/>
              <a:t>≥</a:t>
            </a:r>
          </a:p>
        </p:txBody>
      </p:sp>
      <p:sp>
        <p:nvSpPr>
          <p:cNvPr id="15" name="Rectangle 14"/>
          <p:cNvSpPr/>
          <p:nvPr/>
        </p:nvSpPr>
        <p:spPr>
          <a:xfrm>
            <a:off x="8056563" y="5516563"/>
            <a:ext cx="238125" cy="36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111" name="Text Box 6"/>
          <p:cNvSpPr txBox="1">
            <a:spLocks noChangeArrowheads="1"/>
          </p:cNvSpPr>
          <p:nvPr/>
        </p:nvSpPr>
        <p:spPr bwMode="auto">
          <a:xfrm>
            <a:off x="990600" y="6353175"/>
            <a:ext cx="3233738" cy="276225"/>
          </a:xfrm>
          <a:prstGeom prst="rect">
            <a:avLst/>
          </a:prstGeom>
          <a:noFill/>
          <a:ln w="12700" cap="sq">
            <a:noFill/>
            <a:miter lim="800000"/>
            <a:headEnd type="none" w="sm" len="sm"/>
            <a:tailEnd type="none" w="sm" len="sm"/>
          </a:ln>
        </p:spPr>
        <p:txBody>
          <a:bodyPr wrap="none">
            <a:spAutoFit/>
          </a:bodyPr>
          <a:lstStyle/>
          <a:p>
            <a:r>
              <a:rPr lang="en-US" sz="1200">
                <a:latin typeface="Arial" charset="0"/>
                <a:cs typeface="Arial" charset="0"/>
              </a:rPr>
              <a:t>Azizi F et al. Soc Prev Med 2002; 47: 408-26</a:t>
            </a:r>
          </a:p>
        </p:txBody>
      </p:sp>
      <p:sp>
        <p:nvSpPr>
          <p:cNvPr id="17" name="Rectangle 16"/>
          <p:cNvSpPr/>
          <p:nvPr/>
        </p:nvSpPr>
        <p:spPr>
          <a:xfrm>
            <a:off x="4114800" y="5562600"/>
            <a:ext cx="457200"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8" name="TextBox 17"/>
          <p:cNvSpPr txBox="1"/>
          <p:nvPr/>
        </p:nvSpPr>
        <p:spPr>
          <a:xfrm>
            <a:off x="5292080" y="2647945"/>
            <a:ext cx="288032" cy="1915909"/>
          </a:xfrm>
          <a:prstGeom prst="rect">
            <a:avLst/>
          </a:prstGeom>
          <a:noFill/>
        </p:spPr>
        <p:txBody>
          <a:bodyPr wrap="square" rtlCol="0">
            <a:spAutoFit/>
          </a:bodyPr>
          <a:lstStyle/>
          <a:p>
            <a:r>
              <a:rPr lang="en-US" sz="1200" dirty="0" smtClean="0"/>
              <a:t>5</a:t>
            </a:r>
          </a:p>
          <a:p>
            <a:endParaRPr lang="en-US" sz="800" dirty="0" smtClean="0"/>
          </a:p>
          <a:p>
            <a:r>
              <a:rPr lang="en-US" sz="1200" dirty="0" smtClean="0"/>
              <a:t>4</a:t>
            </a:r>
          </a:p>
          <a:p>
            <a:endParaRPr lang="en-US" sz="1050" dirty="0" smtClean="0"/>
          </a:p>
          <a:p>
            <a:r>
              <a:rPr lang="en-US" sz="1200" dirty="0" smtClean="0"/>
              <a:t>3</a:t>
            </a:r>
          </a:p>
          <a:p>
            <a:endParaRPr lang="en-US" sz="1200" dirty="0" smtClean="0"/>
          </a:p>
          <a:p>
            <a:r>
              <a:rPr lang="en-US" sz="1200" dirty="0" smtClean="0"/>
              <a:t>2</a:t>
            </a:r>
          </a:p>
          <a:p>
            <a:endParaRPr lang="en-US" sz="900" dirty="0" smtClean="0"/>
          </a:p>
          <a:p>
            <a:r>
              <a:rPr lang="en-US" sz="1200" dirty="0" smtClean="0"/>
              <a:t>1</a:t>
            </a:r>
          </a:p>
          <a:p>
            <a:endParaRPr lang="en-US" sz="700" dirty="0" smtClean="0"/>
          </a:p>
          <a:p>
            <a:r>
              <a:rPr lang="en-US" sz="1200" dirty="0" smtClean="0"/>
              <a:t>0</a:t>
            </a:r>
            <a:endParaRPr lang="en-US"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idx="4294967295"/>
          </p:nvPr>
        </p:nvSpPr>
        <p:spPr>
          <a:xfrm>
            <a:off x="457200" y="228600"/>
            <a:ext cx="8305800" cy="838200"/>
          </a:xfrm>
        </p:spPr>
        <p:txBody>
          <a:bodyPr>
            <a:normAutofit fontScale="90000"/>
          </a:bodyPr>
          <a:lstStyle/>
          <a:p>
            <a:pPr algn="ctr" eaLnBrk="1" hangingPunct="1">
              <a:defRPr/>
            </a:pPr>
            <a:r>
              <a:rPr lang="en-US" sz="2500" dirty="0" smtClean="0">
                <a:solidFill>
                  <a:srgbClr val="C00000"/>
                </a:solidFill>
                <a:effectLst>
                  <a:outerShdw blurRad="38100" dist="38100" dir="2700000" algn="tl">
                    <a:srgbClr val="000000">
                      <a:alpha val="43137"/>
                    </a:srgbClr>
                  </a:outerShdw>
                </a:effectLst>
                <a:latin typeface="Albertus Extra Bold" pitchFamily="34" charset="0"/>
                <a:cs typeface="B Homa" pitchFamily="2" charset="-78"/>
              </a:rPr>
              <a:t>High prevalence of diabetes and abnormal glucose</a:t>
            </a:r>
            <a:r>
              <a:rPr lang="fa-IR" sz="2500" dirty="0" smtClean="0">
                <a:solidFill>
                  <a:srgbClr val="C00000"/>
                </a:solidFill>
                <a:effectLst>
                  <a:outerShdw blurRad="38100" dist="38100" dir="2700000" algn="tl">
                    <a:srgbClr val="000000">
                      <a:alpha val="43137"/>
                    </a:srgbClr>
                  </a:outerShdw>
                </a:effectLst>
                <a:latin typeface="Albertus Extra Bold" pitchFamily="34" charset="0"/>
                <a:cs typeface="B Homa" pitchFamily="2" charset="-78"/>
              </a:rPr>
              <a:t> </a:t>
            </a:r>
            <a:r>
              <a:rPr lang="en-US" sz="2500" dirty="0" smtClean="0">
                <a:solidFill>
                  <a:srgbClr val="C00000"/>
                </a:solidFill>
                <a:effectLst>
                  <a:outerShdw blurRad="38100" dist="38100" dir="2700000" algn="tl">
                    <a:srgbClr val="000000">
                      <a:alpha val="43137"/>
                    </a:srgbClr>
                  </a:outerShdw>
                </a:effectLst>
                <a:latin typeface="Albertus Extra Bold" pitchFamily="34" charset="0"/>
                <a:cs typeface="B Homa" pitchFamily="2" charset="-78"/>
              </a:rPr>
              <a:t> tolerance in adult population (≥20 years) of Tehran</a:t>
            </a:r>
          </a:p>
        </p:txBody>
      </p:sp>
      <p:graphicFrame>
        <p:nvGraphicFramePr>
          <p:cNvPr id="6146" name="Content Placeholder 3"/>
          <p:cNvGraphicFramePr>
            <a:graphicFrameLocks noGrp="1"/>
          </p:cNvGraphicFramePr>
          <p:nvPr>
            <p:ph idx="4294967295"/>
          </p:nvPr>
        </p:nvGraphicFramePr>
        <p:xfrm>
          <a:off x="395288" y="1484313"/>
          <a:ext cx="8229600" cy="4791075"/>
        </p:xfrm>
        <a:graphic>
          <a:graphicData uri="http://schemas.openxmlformats.org/presentationml/2006/ole">
            <p:oleObj spid="_x0000_s90114" name="Worksheet" r:id="rId3" imgW="8115300" imgH="4724310" progId="Excel.Sheet.8">
              <p:embed/>
            </p:oleObj>
          </a:graphicData>
        </a:graphic>
      </p:graphicFrame>
      <p:sp>
        <p:nvSpPr>
          <p:cNvPr id="6148" name="TextBox 4"/>
          <p:cNvSpPr txBox="1">
            <a:spLocks noChangeArrowheads="1"/>
          </p:cNvSpPr>
          <p:nvPr/>
        </p:nvSpPr>
        <p:spPr bwMode="auto">
          <a:xfrm>
            <a:off x="955675" y="6477000"/>
            <a:ext cx="3685368" cy="307777"/>
          </a:xfrm>
          <a:prstGeom prst="rect">
            <a:avLst/>
          </a:prstGeom>
          <a:noFill/>
          <a:ln w="9525">
            <a:noFill/>
            <a:miter lim="800000"/>
            <a:headEnd/>
            <a:tailEnd/>
          </a:ln>
        </p:spPr>
        <p:txBody>
          <a:bodyPr wrap="none">
            <a:spAutoFit/>
          </a:bodyPr>
          <a:lstStyle/>
          <a:p>
            <a:r>
              <a:rPr lang="en-US" sz="1400" b="0" dirty="0" err="1"/>
              <a:t>Hadaegh</a:t>
            </a:r>
            <a:r>
              <a:rPr lang="en-US" sz="1400" b="0" dirty="0"/>
              <a:t> F. </a:t>
            </a:r>
            <a:r>
              <a:rPr lang="en-US" sz="1400" dirty="0"/>
              <a:t>e</a:t>
            </a:r>
            <a:r>
              <a:rPr lang="en-US" sz="1400" b="0" dirty="0" smtClean="0"/>
              <a:t>t </a:t>
            </a:r>
            <a:r>
              <a:rPr lang="en-US" sz="1400" b="0" dirty="0"/>
              <a:t>al. BMC Public Health 2008. 8:176</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3240" y="1489020"/>
            <a:ext cx="2857520" cy="1154162"/>
          </a:xfrm>
          <a:prstGeom prst="rect">
            <a:avLst/>
          </a:prstGeom>
          <a:noFill/>
          <a:ln>
            <a:solidFill>
              <a:schemeClr val="tx1"/>
            </a:solidFill>
          </a:ln>
        </p:spPr>
        <p:txBody>
          <a:bodyPr wrap="square" rtlCol="0">
            <a:spAutoFit/>
          </a:bodyPr>
          <a:lstStyle/>
          <a:p>
            <a:pPr algn="ctr"/>
            <a:r>
              <a:rPr lang="en-US" sz="2300" b="1" dirty="0" smtClean="0">
                <a:solidFill>
                  <a:srgbClr val="C00000"/>
                </a:solidFill>
              </a:rPr>
              <a:t>Research Institute for Endocrine Sciences SBUMS</a:t>
            </a:r>
            <a:endParaRPr lang="en-US" sz="2300" b="1" dirty="0">
              <a:solidFill>
                <a:srgbClr val="C00000"/>
              </a:solidFill>
            </a:endParaRPr>
          </a:p>
        </p:txBody>
      </p:sp>
      <p:sp>
        <p:nvSpPr>
          <p:cNvPr id="5" name="TextBox 4"/>
          <p:cNvSpPr txBox="1"/>
          <p:nvPr/>
        </p:nvSpPr>
        <p:spPr>
          <a:xfrm>
            <a:off x="3428992" y="5000636"/>
            <a:ext cx="2428892" cy="1338828"/>
          </a:xfrm>
          <a:prstGeom prst="rect">
            <a:avLst/>
          </a:prstGeom>
          <a:noFill/>
          <a:ln>
            <a:solidFill>
              <a:schemeClr val="tx1"/>
            </a:solidFill>
          </a:ln>
        </p:spPr>
        <p:txBody>
          <a:bodyPr wrap="square" rtlCol="0">
            <a:spAutoFit/>
          </a:bodyPr>
          <a:lstStyle/>
          <a:p>
            <a:pPr algn="ctr"/>
            <a:r>
              <a:rPr lang="en-US" sz="3500" b="1" dirty="0" smtClean="0">
                <a:solidFill>
                  <a:srgbClr val="7030A0"/>
                </a:solidFill>
              </a:rPr>
              <a:t>9</a:t>
            </a:r>
          </a:p>
          <a:p>
            <a:pPr algn="ctr"/>
            <a:r>
              <a:rPr lang="en-US" sz="2300" b="1" dirty="0" smtClean="0">
                <a:solidFill>
                  <a:srgbClr val="7030A0"/>
                </a:solidFill>
              </a:rPr>
              <a:t>Research </a:t>
            </a:r>
          </a:p>
          <a:p>
            <a:pPr algn="ctr"/>
            <a:r>
              <a:rPr lang="en-US" sz="2300" b="1" dirty="0" smtClean="0">
                <a:solidFill>
                  <a:srgbClr val="7030A0"/>
                </a:solidFill>
              </a:rPr>
              <a:t>Centers</a:t>
            </a:r>
            <a:endParaRPr lang="en-US" sz="2300" b="1" dirty="0">
              <a:solidFill>
                <a:srgbClr val="7030A0"/>
              </a:solidFill>
            </a:endParaRPr>
          </a:p>
        </p:txBody>
      </p:sp>
      <p:sp>
        <p:nvSpPr>
          <p:cNvPr id="6" name="TextBox 5"/>
          <p:cNvSpPr txBox="1"/>
          <p:nvPr/>
        </p:nvSpPr>
        <p:spPr>
          <a:xfrm>
            <a:off x="6500826" y="5247125"/>
            <a:ext cx="1857388" cy="967957"/>
          </a:xfrm>
          <a:prstGeom prst="rect">
            <a:avLst/>
          </a:prstGeom>
          <a:noFill/>
          <a:ln>
            <a:solidFill>
              <a:schemeClr val="tx1"/>
            </a:solidFill>
          </a:ln>
        </p:spPr>
        <p:txBody>
          <a:bodyPr wrap="square" rtlCol="0">
            <a:spAutoFit/>
          </a:bodyPr>
          <a:lstStyle/>
          <a:p>
            <a:pPr algn="ctr">
              <a:lnSpc>
                <a:spcPct val="150000"/>
              </a:lnSpc>
            </a:pPr>
            <a:r>
              <a:rPr lang="en-US" sz="2000" b="1" dirty="0" smtClean="0">
                <a:solidFill>
                  <a:srgbClr val="00B050"/>
                </a:solidFill>
              </a:rPr>
              <a:t>Research </a:t>
            </a:r>
          </a:p>
          <a:p>
            <a:pPr algn="ctr">
              <a:lnSpc>
                <a:spcPct val="150000"/>
              </a:lnSpc>
            </a:pPr>
            <a:r>
              <a:rPr lang="en-US" sz="2000" b="1" dirty="0" smtClean="0">
                <a:solidFill>
                  <a:srgbClr val="00B050"/>
                </a:solidFill>
              </a:rPr>
              <a:t>Laboratories</a:t>
            </a:r>
            <a:endParaRPr lang="en-US" sz="2000" b="1" dirty="0">
              <a:solidFill>
                <a:srgbClr val="00B050"/>
              </a:solidFill>
            </a:endParaRPr>
          </a:p>
        </p:txBody>
      </p:sp>
      <p:sp>
        <p:nvSpPr>
          <p:cNvPr id="7" name="TextBox 6"/>
          <p:cNvSpPr txBox="1"/>
          <p:nvPr/>
        </p:nvSpPr>
        <p:spPr>
          <a:xfrm>
            <a:off x="1000100" y="5199419"/>
            <a:ext cx="1857388" cy="1015663"/>
          </a:xfrm>
          <a:prstGeom prst="rect">
            <a:avLst/>
          </a:prstGeom>
          <a:noFill/>
          <a:ln>
            <a:solidFill>
              <a:schemeClr val="tx1"/>
            </a:solidFill>
          </a:ln>
        </p:spPr>
        <p:txBody>
          <a:bodyPr wrap="square" rtlCol="0">
            <a:spAutoFit/>
          </a:bodyPr>
          <a:lstStyle/>
          <a:p>
            <a:pPr algn="ctr"/>
            <a:r>
              <a:rPr lang="en-US" sz="2000" b="1" dirty="0" smtClean="0">
                <a:solidFill>
                  <a:srgbClr val="00B050"/>
                </a:solidFill>
              </a:rPr>
              <a:t>Tehran Lipid and  </a:t>
            </a:r>
          </a:p>
          <a:p>
            <a:pPr algn="ctr"/>
            <a:r>
              <a:rPr lang="en-US" sz="2000" b="1" dirty="0" smtClean="0">
                <a:solidFill>
                  <a:srgbClr val="00B050"/>
                </a:solidFill>
              </a:rPr>
              <a:t>Glucose Study</a:t>
            </a:r>
            <a:endParaRPr lang="en-US" sz="2000" b="1" dirty="0">
              <a:solidFill>
                <a:srgbClr val="00B050"/>
              </a:solidFill>
            </a:endParaRPr>
          </a:p>
        </p:txBody>
      </p:sp>
      <p:sp>
        <p:nvSpPr>
          <p:cNvPr id="8" name="TextBox 7"/>
          <p:cNvSpPr txBox="1"/>
          <p:nvPr/>
        </p:nvSpPr>
        <p:spPr>
          <a:xfrm>
            <a:off x="6858016" y="1643050"/>
            <a:ext cx="1857388" cy="967957"/>
          </a:xfrm>
          <a:prstGeom prst="rect">
            <a:avLst/>
          </a:prstGeom>
          <a:noFill/>
          <a:ln>
            <a:solidFill>
              <a:schemeClr val="tx1"/>
            </a:solidFill>
          </a:ln>
        </p:spPr>
        <p:txBody>
          <a:bodyPr wrap="square" rtlCol="0">
            <a:spAutoFit/>
          </a:bodyPr>
          <a:lstStyle/>
          <a:p>
            <a:pPr algn="ctr">
              <a:lnSpc>
                <a:spcPct val="150000"/>
              </a:lnSpc>
            </a:pPr>
            <a:r>
              <a:rPr lang="en-US" sz="2000" b="1" dirty="0" smtClean="0">
                <a:solidFill>
                  <a:srgbClr val="0033CC"/>
                </a:solidFill>
              </a:rPr>
              <a:t>Endocrine</a:t>
            </a:r>
          </a:p>
          <a:p>
            <a:pPr algn="ctr">
              <a:lnSpc>
                <a:spcPct val="150000"/>
              </a:lnSpc>
            </a:pPr>
            <a:r>
              <a:rPr lang="en-US" sz="2000" b="1" dirty="0" smtClean="0">
                <a:solidFill>
                  <a:srgbClr val="0033CC"/>
                </a:solidFill>
              </a:rPr>
              <a:t>Clinics</a:t>
            </a:r>
            <a:endParaRPr lang="en-US" sz="2000" b="1" dirty="0">
              <a:solidFill>
                <a:srgbClr val="0033CC"/>
              </a:solidFill>
            </a:endParaRPr>
          </a:p>
        </p:txBody>
      </p:sp>
      <p:sp>
        <p:nvSpPr>
          <p:cNvPr id="9" name="TextBox 8"/>
          <p:cNvSpPr txBox="1"/>
          <p:nvPr/>
        </p:nvSpPr>
        <p:spPr>
          <a:xfrm>
            <a:off x="500034" y="1627519"/>
            <a:ext cx="1857388" cy="1015663"/>
          </a:xfrm>
          <a:prstGeom prst="rect">
            <a:avLst/>
          </a:prstGeom>
          <a:noFill/>
          <a:ln>
            <a:solidFill>
              <a:schemeClr val="tx1"/>
            </a:solidFill>
          </a:ln>
        </p:spPr>
        <p:txBody>
          <a:bodyPr wrap="square" rtlCol="0">
            <a:spAutoFit/>
          </a:bodyPr>
          <a:lstStyle/>
          <a:p>
            <a:pPr algn="ctr"/>
            <a:r>
              <a:rPr lang="en-US" sz="2000" b="1" dirty="0" smtClean="0">
                <a:solidFill>
                  <a:srgbClr val="0033CC"/>
                </a:solidFill>
              </a:rPr>
              <a:t>Department </a:t>
            </a:r>
          </a:p>
          <a:p>
            <a:pPr algn="ctr"/>
            <a:r>
              <a:rPr lang="en-US" sz="2000" b="1" dirty="0" smtClean="0">
                <a:solidFill>
                  <a:srgbClr val="0033CC"/>
                </a:solidFill>
              </a:rPr>
              <a:t>Of</a:t>
            </a:r>
          </a:p>
          <a:p>
            <a:pPr algn="ctr"/>
            <a:r>
              <a:rPr lang="en-US" sz="2000" b="1" dirty="0" smtClean="0">
                <a:solidFill>
                  <a:srgbClr val="0033CC"/>
                </a:solidFill>
              </a:rPr>
              <a:t>Endocrinology</a:t>
            </a:r>
            <a:endParaRPr lang="en-US" sz="2000" b="1" dirty="0">
              <a:solidFill>
                <a:srgbClr val="0033CC"/>
              </a:solidFill>
            </a:endParaRPr>
          </a:p>
        </p:txBody>
      </p:sp>
      <p:cxnSp>
        <p:nvCxnSpPr>
          <p:cNvPr id="11" name="Straight Connector 10"/>
          <p:cNvCxnSpPr>
            <a:stCxn id="9" idx="3"/>
          </p:cNvCxnSpPr>
          <p:nvPr/>
        </p:nvCxnSpPr>
        <p:spPr>
          <a:xfrm>
            <a:off x="2357422" y="2135351"/>
            <a:ext cx="785818" cy="776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72198" y="2143116"/>
            <a:ext cx="785818" cy="776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7" idx="0"/>
          </p:cNvCxnSpPr>
          <p:nvPr/>
        </p:nvCxnSpPr>
        <p:spPr>
          <a:xfrm rot="5400000">
            <a:off x="1337160" y="3393338"/>
            <a:ext cx="2397715" cy="1214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2"/>
            <a:endCxn id="5" idx="0"/>
          </p:cNvCxnSpPr>
          <p:nvPr/>
        </p:nvCxnSpPr>
        <p:spPr>
          <a:xfrm rot="16200000" flipH="1">
            <a:off x="3428992" y="3786190"/>
            <a:ext cx="2357454"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6" idx="0"/>
          </p:cNvCxnSpPr>
          <p:nvPr/>
        </p:nvCxnSpPr>
        <p:spPr>
          <a:xfrm rot="16200000" flipH="1">
            <a:off x="5484607" y="3302211"/>
            <a:ext cx="2461067" cy="1428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2051050" y="3141663"/>
            <a:ext cx="4459288" cy="3167062"/>
          </a:xfrm>
          <a:prstGeom prst="rect">
            <a:avLst/>
          </a:prstGeom>
          <a:noFill/>
          <a:ln w="9525">
            <a:noFill/>
            <a:miter lim="800000"/>
            <a:headEnd/>
            <a:tailEnd/>
          </a:ln>
        </p:spPr>
      </p:pic>
      <p:sp>
        <p:nvSpPr>
          <p:cNvPr id="26627" name="TextBox 3"/>
          <p:cNvSpPr txBox="1">
            <a:spLocks noChangeArrowheads="1"/>
          </p:cNvSpPr>
          <p:nvPr/>
        </p:nvSpPr>
        <p:spPr bwMode="auto">
          <a:xfrm>
            <a:off x="542925" y="6453188"/>
            <a:ext cx="3952875" cy="276225"/>
          </a:xfrm>
          <a:prstGeom prst="rect">
            <a:avLst/>
          </a:prstGeom>
          <a:noFill/>
          <a:ln w="9525">
            <a:noFill/>
            <a:miter lim="800000"/>
            <a:headEnd/>
            <a:tailEnd/>
          </a:ln>
        </p:spPr>
        <p:txBody>
          <a:bodyPr wrap="none">
            <a:spAutoFit/>
          </a:bodyPr>
          <a:lstStyle/>
          <a:p>
            <a:r>
              <a:rPr lang="en-US" sz="1200">
                <a:latin typeface="Arial" charset="0"/>
                <a:cs typeface="Arial" charset="0"/>
              </a:rPr>
              <a:t>Rostambeigi et al. Diab Res Clin Pract 2010; 88: 117</a:t>
            </a:r>
          </a:p>
        </p:txBody>
      </p:sp>
      <p:pic>
        <p:nvPicPr>
          <p:cNvPr id="26628" name="Picture 2"/>
          <p:cNvPicPr>
            <a:picLocks noChangeAspect="1" noChangeArrowheads="1"/>
          </p:cNvPicPr>
          <p:nvPr/>
        </p:nvPicPr>
        <p:blipFill>
          <a:blip r:embed="rId3" cstate="print"/>
          <a:srcRect/>
          <a:stretch>
            <a:fillRect/>
          </a:stretch>
        </p:blipFill>
        <p:spPr bwMode="auto">
          <a:xfrm>
            <a:off x="2085975" y="77788"/>
            <a:ext cx="4419600" cy="308451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84213" y="5013325"/>
            <a:ext cx="7315200" cy="676275"/>
          </a:xfrm>
          <a:prstGeom prst="rect">
            <a:avLst/>
          </a:prstGeom>
          <a:noFill/>
          <a:ln w="9525">
            <a:solidFill>
              <a:srgbClr val="FF0000"/>
            </a:solidFill>
            <a:miter lim="800000"/>
            <a:headEnd/>
            <a:tailEnd/>
          </a:ln>
        </p:spPr>
        <p:txBody>
          <a:bodyPr>
            <a:spAutoFit/>
          </a:bodyPr>
          <a:lstStyle/>
          <a:p>
            <a:r>
              <a:rPr lang="en-US" sz="1900" i="1">
                <a:cs typeface="Times New Roman" pitchFamily="18" charset="0"/>
              </a:rPr>
              <a:t>The unadjusted prevalence of the metabolic syndrome in the study population was 30.1% (CI</a:t>
            </a:r>
            <a:r>
              <a:rPr lang="en-US" sz="1900" i="1" baseline="-25000">
                <a:cs typeface="Times New Roman" pitchFamily="18" charset="0"/>
              </a:rPr>
              <a:t>95%</a:t>
            </a:r>
            <a:r>
              <a:rPr lang="en-US" sz="1900" i="1">
                <a:cs typeface="Times New Roman" pitchFamily="18" charset="0"/>
              </a:rPr>
              <a:t> : 29.2-31.0)</a:t>
            </a:r>
          </a:p>
        </p:txBody>
      </p:sp>
      <p:sp>
        <p:nvSpPr>
          <p:cNvPr id="27651" name="Text Box 3"/>
          <p:cNvSpPr txBox="1">
            <a:spLocks noChangeArrowheads="1"/>
          </p:cNvSpPr>
          <p:nvPr/>
        </p:nvSpPr>
        <p:spPr bwMode="auto">
          <a:xfrm>
            <a:off x="684213" y="6092825"/>
            <a:ext cx="7162800" cy="276225"/>
          </a:xfrm>
          <a:prstGeom prst="rect">
            <a:avLst/>
          </a:prstGeom>
          <a:noFill/>
          <a:ln w="9525">
            <a:noFill/>
            <a:miter lim="800000"/>
            <a:headEnd/>
            <a:tailEnd/>
          </a:ln>
        </p:spPr>
        <p:txBody>
          <a:bodyPr>
            <a:spAutoFit/>
          </a:bodyPr>
          <a:lstStyle/>
          <a:p>
            <a:pPr algn="l">
              <a:spcBef>
                <a:spcPct val="50000"/>
              </a:spcBef>
            </a:pPr>
            <a:r>
              <a:rPr lang="en-US" sz="1200">
                <a:latin typeface="Arial" charset="0"/>
                <a:cs typeface="Arial" charset="0"/>
              </a:rPr>
              <a:t>F. Azizi et al. Diabet Res Clin Prac 2003;61(1):29 -37</a:t>
            </a:r>
          </a:p>
        </p:txBody>
      </p:sp>
      <p:sp>
        <p:nvSpPr>
          <p:cNvPr id="161796" name="Text Box 4"/>
          <p:cNvSpPr txBox="1">
            <a:spLocks noChangeArrowheads="1"/>
          </p:cNvSpPr>
          <p:nvPr/>
        </p:nvSpPr>
        <p:spPr bwMode="auto">
          <a:xfrm>
            <a:off x="0" y="5300663"/>
            <a:ext cx="1042988" cy="823912"/>
          </a:xfrm>
          <a:prstGeom prst="rect">
            <a:avLst/>
          </a:prstGeom>
          <a:noFill/>
          <a:ln w="9525">
            <a:noFill/>
            <a:miter lim="800000"/>
            <a:headEnd/>
            <a:tailEnd/>
          </a:ln>
          <a:effectLst/>
        </p:spPr>
        <p:txBody>
          <a:bodyPr>
            <a:spAutoFit/>
          </a:bodyPr>
          <a:lstStyle/>
          <a:p>
            <a:pPr rtl="1">
              <a:spcBef>
                <a:spcPct val="50000"/>
              </a:spcBef>
              <a:defRPr/>
            </a:pPr>
            <a:endParaRPr lang="en-US" sz="4800">
              <a:solidFill>
                <a:srgbClr val="FF0066"/>
              </a:solidFill>
              <a:effectLst>
                <a:outerShdw blurRad="38100" dist="38100" dir="2700000" algn="tl">
                  <a:srgbClr val="000000"/>
                </a:outerShdw>
              </a:effectLst>
              <a:cs typeface="Mitra Bold Mazar" pitchFamily="2" charset="-78"/>
            </a:endParaRPr>
          </a:p>
        </p:txBody>
      </p:sp>
      <p:pic>
        <p:nvPicPr>
          <p:cNvPr id="27653" name="Picture 5" descr="Presentation1"/>
          <p:cNvPicPr>
            <a:picLocks noChangeAspect="1" noChangeArrowheads="1"/>
          </p:cNvPicPr>
          <p:nvPr/>
        </p:nvPicPr>
        <p:blipFill>
          <a:blip r:embed="rId2" cstate="print"/>
          <a:srcRect/>
          <a:stretch>
            <a:fillRect/>
          </a:stretch>
        </p:blipFill>
        <p:spPr bwMode="auto">
          <a:xfrm>
            <a:off x="415925" y="1268413"/>
            <a:ext cx="8259763" cy="3598862"/>
          </a:xfrm>
          <a:prstGeom prst="rect">
            <a:avLst/>
          </a:prstGeom>
          <a:noFill/>
          <a:ln w="9525">
            <a:noFill/>
            <a:miter lim="800000"/>
            <a:headEnd/>
            <a:tailEnd/>
          </a:ln>
        </p:spPr>
      </p:pic>
      <p:sp>
        <p:nvSpPr>
          <p:cNvPr id="161798" name="Text Box 6"/>
          <p:cNvSpPr txBox="1">
            <a:spLocks noChangeArrowheads="1"/>
          </p:cNvSpPr>
          <p:nvPr/>
        </p:nvSpPr>
        <p:spPr bwMode="auto">
          <a:xfrm>
            <a:off x="34925" y="260350"/>
            <a:ext cx="9001125" cy="1225550"/>
          </a:xfrm>
          <a:prstGeom prst="rect">
            <a:avLst/>
          </a:prstGeom>
          <a:noFill/>
          <a:ln w="9525">
            <a:noFill/>
            <a:miter lim="800000"/>
            <a:headEnd/>
            <a:tailEnd/>
          </a:ln>
          <a:effectLst/>
        </p:spPr>
        <p:txBody>
          <a:bodyPr>
            <a:spAutoFit/>
          </a:bodyPr>
          <a:lstStyle/>
          <a:p>
            <a:pPr algn="ctr">
              <a:lnSpc>
                <a:spcPct val="150000"/>
              </a:lnSpc>
              <a:defRPr/>
            </a:pPr>
            <a:r>
              <a:rPr lang="en-US" sz="2600" dirty="0">
                <a:solidFill>
                  <a:srgbClr val="C00000"/>
                </a:solidFill>
                <a:effectLst>
                  <a:outerShdw blurRad="38100" dist="38100" dir="2700000" algn="tl">
                    <a:srgbClr val="000000">
                      <a:alpha val="43137"/>
                    </a:srgbClr>
                  </a:outerShdw>
                </a:effectLst>
                <a:latin typeface="Albertus Extra Bold" pitchFamily="34" charset="0"/>
                <a:ea typeface="+mj-ea"/>
                <a:cs typeface="B Homa" pitchFamily="2" charset="-78"/>
              </a:rPr>
              <a:t>Age- </a:t>
            </a:r>
            <a:r>
              <a:rPr lang="en-US" sz="2600" dirty="0" err="1">
                <a:solidFill>
                  <a:srgbClr val="C00000"/>
                </a:solidFill>
                <a:effectLst>
                  <a:outerShdw blurRad="38100" dist="38100" dir="2700000" algn="tl">
                    <a:srgbClr val="000000">
                      <a:alpha val="43137"/>
                    </a:srgbClr>
                  </a:outerShdw>
                </a:effectLst>
                <a:latin typeface="Albertus Extra Bold" pitchFamily="34" charset="0"/>
                <a:ea typeface="+mj-ea"/>
                <a:cs typeface="B Homa" pitchFamily="2" charset="-78"/>
              </a:rPr>
              <a:t>specefic</a:t>
            </a:r>
            <a:r>
              <a:rPr lang="en-US" sz="2600" dirty="0">
                <a:solidFill>
                  <a:srgbClr val="C00000"/>
                </a:solidFill>
                <a:effectLst>
                  <a:outerShdw blurRad="38100" dist="38100" dir="2700000" algn="tl">
                    <a:srgbClr val="000000">
                      <a:alpha val="43137"/>
                    </a:srgbClr>
                  </a:outerShdw>
                </a:effectLst>
                <a:latin typeface="Albertus Extra Bold" pitchFamily="34" charset="0"/>
                <a:ea typeface="+mj-ea"/>
                <a:cs typeface="B Homa" pitchFamily="2" charset="-78"/>
              </a:rPr>
              <a:t> prevalence of metabolic </a:t>
            </a:r>
          </a:p>
          <a:p>
            <a:pPr algn="ctr">
              <a:lnSpc>
                <a:spcPct val="150000"/>
              </a:lnSpc>
              <a:defRPr/>
            </a:pPr>
            <a:r>
              <a:rPr lang="en-US" sz="2600" dirty="0">
                <a:solidFill>
                  <a:srgbClr val="C00000"/>
                </a:solidFill>
                <a:effectLst>
                  <a:outerShdw blurRad="38100" dist="38100" dir="2700000" algn="tl">
                    <a:srgbClr val="000000">
                      <a:alpha val="43137"/>
                    </a:srgbClr>
                  </a:outerShdw>
                </a:effectLst>
                <a:latin typeface="Albertus Extra Bold" pitchFamily="34" charset="0"/>
                <a:ea typeface="+mj-ea"/>
                <a:cs typeface="B Homa" pitchFamily="2" charset="-78"/>
              </a:rPr>
              <a:t>syndrome by sex in Tehran’s adult population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333375"/>
            <a:ext cx="7772400" cy="1143000"/>
          </a:xfrm>
        </p:spPr>
        <p:txBody>
          <a:bodyPr>
            <a:noAutofit/>
          </a:bodyPr>
          <a:lstStyle/>
          <a:p>
            <a:pPr algn="ctr">
              <a:lnSpc>
                <a:spcPct val="150000"/>
              </a:lnSpc>
              <a:defRPr/>
            </a:pPr>
            <a:r>
              <a:rPr lang="en-US" sz="2300" kern="1200" dirty="0">
                <a:solidFill>
                  <a:srgbClr val="C00000"/>
                </a:solidFill>
                <a:effectLst>
                  <a:outerShdw blurRad="38100" dist="38100" dir="2700000" algn="tl">
                    <a:srgbClr val="000000">
                      <a:alpha val="43137"/>
                    </a:srgbClr>
                  </a:outerShdw>
                </a:effectLst>
                <a:latin typeface="Albertus Extra Bold" pitchFamily="34" charset="0"/>
                <a:cs typeface="B Homa" pitchFamily="2" charset="-78"/>
              </a:rPr>
              <a:t>The Prevalence of metabolic syndrome based on IDF 2005 definition in TLGs and </a:t>
            </a:r>
            <a:r>
              <a:rPr lang="en-US" sz="2300" kern="1200" dirty="0" err="1">
                <a:solidFill>
                  <a:srgbClr val="C00000"/>
                </a:solidFill>
                <a:effectLst>
                  <a:outerShdw blurRad="38100" dist="38100" dir="2700000" algn="tl">
                    <a:srgbClr val="000000">
                      <a:alpha val="43137"/>
                    </a:srgbClr>
                  </a:outerShdw>
                </a:effectLst>
                <a:latin typeface="Albertus Extra Bold" pitchFamily="34" charset="0"/>
                <a:cs typeface="B Homa" pitchFamily="2" charset="-78"/>
              </a:rPr>
              <a:t>AusDiab</a:t>
            </a:r>
            <a:r>
              <a:rPr lang="en-US" sz="2300" kern="1200" dirty="0">
                <a:solidFill>
                  <a:srgbClr val="C00000"/>
                </a:solidFill>
                <a:effectLst>
                  <a:outerShdw blurRad="38100" dist="38100" dir="2700000" algn="tl">
                    <a:srgbClr val="000000">
                      <a:alpha val="43137"/>
                    </a:srgbClr>
                  </a:outerShdw>
                </a:effectLst>
                <a:latin typeface="Albertus Extra Bold" pitchFamily="34" charset="0"/>
                <a:cs typeface="B Homa" pitchFamily="2" charset="-78"/>
              </a:rPr>
              <a:t> studies</a:t>
            </a:r>
          </a:p>
        </p:txBody>
      </p:sp>
      <p:pic>
        <p:nvPicPr>
          <p:cNvPr id="28675" name="Picture 3" descr="metabolic"/>
          <p:cNvPicPr>
            <a:picLocks noChangeAspect="1" noChangeArrowheads="1"/>
          </p:cNvPicPr>
          <p:nvPr/>
        </p:nvPicPr>
        <p:blipFill>
          <a:blip r:embed="rId2" cstate="print"/>
          <a:srcRect b="4803"/>
          <a:stretch>
            <a:fillRect/>
          </a:stretch>
        </p:blipFill>
        <p:spPr bwMode="auto">
          <a:xfrm>
            <a:off x="684213" y="1814513"/>
            <a:ext cx="7848600" cy="4278312"/>
          </a:xfrm>
          <a:prstGeom prst="rect">
            <a:avLst/>
          </a:prstGeom>
          <a:noFill/>
          <a:ln w="9525">
            <a:noFill/>
            <a:miter lim="800000"/>
            <a:headEnd/>
            <a:tailEnd/>
          </a:ln>
        </p:spPr>
      </p:pic>
      <p:sp>
        <p:nvSpPr>
          <p:cNvPr id="28676" name="TextBox 3"/>
          <p:cNvSpPr txBox="1">
            <a:spLocks noChangeArrowheads="1"/>
          </p:cNvSpPr>
          <p:nvPr/>
        </p:nvSpPr>
        <p:spPr bwMode="auto">
          <a:xfrm>
            <a:off x="381000" y="6400800"/>
            <a:ext cx="3952875" cy="276225"/>
          </a:xfrm>
          <a:prstGeom prst="rect">
            <a:avLst/>
          </a:prstGeom>
          <a:noFill/>
          <a:ln w="9525">
            <a:noFill/>
            <a:miter lim="800000"/>
            <a:headEnd/>
            <a:tailEnd/>
          </a:ln>
        </p:spPr>
        <p:txBody>
          <a:bodyPr wrap="none">
            <a:spAutoFit/>
          </a:bodyPr>
          <a:lstStyle/>
          <a:p>
            <a:r>
              <a:rPr lang="en-US" sz="1200">
                <a:latin typeface="Arial" charset="0"/>
                <a:cs typeface="Arial" charset="0"/>
              </a:rPr>
              <a:t>Rostambeigi et al. Diab Res Clin Pract 2010; 88: 117</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14298"/>
            <a:ext cx="8229600" cy="1143000"/>
          </a:xfrm>
        </p:spPr>
        <p:txBody>
          <a:bodyPr/>
          <a:lstStyle/>
          <a:p>
            <a:pPr eaLnBrk="1" hangingPunct="1">
              <a:defRPr/>
            </a:pP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PHASE II: </a:t>
            </a:r>
            <a:r>
              <a:rPr lang="en-US"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Intervention</a:t>
            </a:r>
          </a:p>
        </p:txBody>
      </p:sp>
      <p:sp>
        <p:nvSpPr>
          <p:cNvPr id="30723" name="Rectangle 3"/>
          <p:cNvSpPr>
            <a:spLocks noChangeArrowheads="1"/>
          </p:cNvSpPr>
          <p:nvPr/>
        </p:nvSpPr>
        <p:spPr bwMode="auto">
          <a:xfrm>
            <a:off x="468313" y="1219200"/>
            <a:ext cx="8229600" cy="5410200"/>
          </a:xfrm>
          <a:prstGeom prst="rect">
            <a:avLst/>
          </a:prstGeom>
          <a:noFill/>
          <a:ln w="9525">
            <a:noFill/>
            <a:miter lim="800000"/>
            <a:headEnd/>
            <a:tailEnd/>
          </a:ln>
        </p:spPr>
        <p:txBody>
          <a:bodyPr anchor="ctr"/>
          <a:lstStyle/>
          <a:p>
            <a:pPr>
              <a:lnSpc>
                <a:spcPct val="150000"/>
              </a:lnSpc>
              <a:spcBef>
                <a:spcPts val="1800"/>
              </a:spcBef>
            </a:pPr>
            <a:r>
              <a:rPr lang="en-US" sz="4000">
                <a:cs typeface="Times New Roman" pitchFamily="18" charset="0"/>
              </a:rPr>
              <a:t>LIFE STYLE MODIFICATION </a:t>
            </a:r>
            <a:br>
              <a:rPr lang="en-US" sz="4000">
                <a:cs typeface="Times New Roman" pitchFamily="18" charset="0"/>
              </a:rPr>
            </a:br>
            <a:r>
              <a:rPr lang="en-US" sz="4000">
                <a:cs typeface="Times New Roman" pitchFamily="18" charset="0"/>
              </a:rPr>
              <a:t>TO PREVENT :</a:t>
            </a:r>
            <a:br>
              <a:rPr lang="en-US" sz="4000">
                <a:cs typeface="Times New Roman" pitchFamily="18" charset="0"/>
              </a:rPr>
            </a:br>
            <a:r>
              <a:rPr lang="en-US" sz="4000">
                <a:cs typeface="Times New Roman" pitchFamily="18" charset="0"/>
              </a:rPr>
              <a:t>NON-COMMUNICABLE DISEASES AND NCD RISK FACTORS</a:t>
            </a:r>
            <a:br>
              <a:rPr lang="en-US" sz="4000">
                <a:cs typeface="Times New Roman" pitchFamily="18" charset="0"/>
              </a:rPr>
            </a:br>
            <a:r>
              <a:rPr lang="en-US" sz="4000">
                <a:cs typeface="Times New Roman" pitchFamily="18" charset="0"/>
              </a:rPr>
              <a:t>Design: </a:t>
            </a:r>
            <a:r>
              <a:rPr lang="en-US" sz="3600" i="1">
                <a:solidFill>
                  <a:srgbClr val="00B050"/>
                </a:solidFill>
                <a:cs typeface="Times New Roman" pitchFamily="18" charset="0"/>
              </a:rPr>
              <a:t>A Controlled Field Trial</a:t>
            </a:r>
            <a:r>
              <a:rPr lang="en-US" sz="4400" i="1">
                <a:solidFill>
                  <a:srgbClr val="00B050"/>
                </a:solidFill>
                <a:cs typeface="Times New Roman" pitchFamily="18" charset="0"/>
              </a:rPr>
              <a:t> </a:t>
            </a:r>
          </a:p>
        </p:txBody>
      </p:sp>
      <p:sp>
        <p:nvSpPr>
          <p:cNvPr id="607236" name="Rectangle 4"/>
          <p:cNvSpPr>
            <a:spLocks noChangeArrowheads="1"/>
          </p:cNvSpPr>
          <p:nvPr/>
        </p:nvSpPr>
        <p:spPr bwMode="auto">
          <a:xfrm>
            <a:off x="6588125" y="6454775"/>
            <a:ext cx="2520950" cy="287338"/>
          </a:xfrm>
          <a:prstGeom prst="rect">
            <a:avLst/>
          </a:prstGeom>
          <a:noFill/>
          <a:ln w="9525">
            <a:noFill/>
            <a:miter lim="800000"/>
            <a:headEnd/>
            <a:tailEnd/>
          </a:ln>
          <a:effectLst/>
        </p:spPr>
        <p:txBody>
          <a:bodyPr anchor="ctr"/>
          <a:lstStyle/>
          <a:p>
            <a:pPr>
              <a:defRPr/>
            </a:pPr>
            <a:endParaRPr lang="en-US" sz="1200" i="1">
              <a:solidFill>
                <a:srgbClr val="FF3300"/>
              </a:solidFill>
              <a:effectLst>
                <a:outerShdw blurRad="38100" dist="38100" dir="2700000" algn="tl">
                  <a:srgbClr val="000000"/>
                </a:outerShdw>
              </a:effectLst>
              <a:cs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590800" y="1219200"/>
            <a:ext cx="5943600" cy="4114800"/>
          </a:xfrm>
          <a:prstGeom prst="rect">
            <a:avLst/>
          </a:prstGeom>
          <a:noFill/>
          <a:ln w="9525">
            <a:noFill/>
            <a:miter lim="800000"/>
            <a:headEnd/>
            <a:tailEnd/>
          </a:ln>
        </p:spPr>
        <p:txBody>
          <a:bodyPr/>
          <a:lstStyle/>
          <a:p>
            <a:pPr algn="r" rtl="1">
              <a:spcBef>
                <a:spcPct val="20000"/>
              </a:spcBef>
              <a:buClr>
                <a:srgbClr val="FF3300"/>
              </a:buClr>
              <a:buSzPct val="115000"/>
              <a:buFontTx/>
              <a:buChar char="•"/>
            </a:pPr>
            <a:r>
              <a:rPr lang="fa-IR" sz="4200" b="1" dirty="0">
                <a:solidFill>
                  <a:srgbClr val="002060"/>
                </a:solidFill>
                <a:latin typeface="Tahoma" pitchFamily="34" charset="0"/>
                <a:cs typeface="Mitra" pitchFamily="2" charset="-78"/>
              </a:rPr>
              <a:t> </a:t>
            </a:r>
            <a:r>
              <a:rPr lang="fa-IR" sz="3800" b="1" dirty="0">
                <a:solidFill>
                  <a:srgbClr val="002060"/>
                </a:solidFill>
                <a:latin typeface="Tahoma" pitchFamily="34" charset="0"/>
                <a:cs typeface="Mitra" pitchFamily="2" charset="-78"/>
              </a:rPr>
              <a:t>طرح ملي قند و ليپيد تهران</a:t>
            </a:r>
          </a:p>
          <a:p>
            <a:pPr algn="r" rtl="1">
              <a:spcBef>
                <a:spcPct val="20000"/>
              </a:spcBef>
              <a:buClr>
                <a:srgbClr val="FF3300"/>
              </a:buClr>
              <a:buSzPct val="115000"/>
              <a:buFontTx/>
              <a:buChar char="•"/>
            </a:pPr>
            <a:r>
              <a:rPr lang="fa-IR" sz="3800" b="1" dirty="0">
                <a:solidFill>
                  <a:srgbClr val="002060"/>
                </a:solidFill>
                <a:latin typeface="Tahoma" pitchFamily="34" charset="0"/>
                <a:cs typeface="Mitra" pitchFamily="2" charset="-78"/>
              </a:rPr>
              <a:t> طرح ويژه “ تغيير در شيوه زندگي</a:t>
            </a:r>
          </a:p>
          <a:p>
            <a:pPr rtl="1">
              <a:spcBef>
                <a:spcPct val="20000"/>
              </a:spcBef>
              <a:buClr>
                <a:schemeClr val="accent1"/>
              </a:buClr>
              <a:buFontTx/>
              <a:buChar char="•"/>
            </a:pPr>
            <a:endParaRPr lang="fa-IR" sz="2800" dirty="0">
              <a:solidFill>
                <a:srgbClr val="002060"/>
              </a:solidFill>
              <a:latin typeface="Tahoma" pitchFamily="34" charset="0"/>
              <a:cs typeface="Mitra" pitchFamily="2" charset="-78"/>
            </a:endParaRPr>
          </a:p>
          <a:p>
            <a:pPr rtl="1">
              <a:spcBef>
                <a:spcPct val="20000"/>
              </a:spcBef>
              <a:buClr>
                <a:schemeClr val="accent1"/>
              </a:buClr>
              <a:buFontTx/>
              <a:buChar char="•"/>
            </a:pPr>
            <a:endParaRPr lang="fa-IR" sz="3200" dirty="0">
              <a:solidFill>
                <a:srgbClr val="002060"/>
              </a:solidFill>
              <a:latin typeface="Tahoma" pitchFamily="34" charset="0"/>
              <a:cs typeface="Mitra" pitchFamily="2" charset="-78"/>
            </a:endParaRPr>
          </a:p>
          <a:p>
            <a:pPr rtl="1">
              <a:spcBef>
                <a:spcPct val="20000"/>
              </a:spcBef>
              <a:buClr>
                <a:schemeClr val="accent1"/>
              </a:buClr>
              <a:buFontTx/>
              <a:buChar char="•"/>
            </a:pPr>
            <a:r>
              <a:rPr lang="fa-IR" sz="4000" dirty="0">
                <a:solidFill>
                  <a:srgbClr val="002060"/>
                </a:solidFill>
                <a:latin typeface="Tahoma" pitchFamily="34" charset="0"/>
                <a:cs typeface="Mitra" pitchFamily="2" charset="-78"/>
              </a:rPr>
              <a:t>مرکز تحقيقات غدد درون ريز</a:t>
            </a:r>
          </a:p>
          <a:p>
            <a:pPr>
              <a:spcBef>
                <a:spcPct val="20000"/>
              </a:spcBef>
              <a:buClr>
                <a:schemeClr val="accent1"/>
              </a:buClr>
              <a:buFontTx/>
              <a:buChar char="•"/>
            </a:pPr>
            <a:r>
              <a:rPr lang="fa-IR" sz="4000" dirty="0">
                <a:solidFill>
                  <a:srgbClr val="002060"/>
                </a:solidFill>
                <a:latin typeface="Tahoma" pitchFamily="34" charset="0"/>
                <a:cs typeface="Mitra" pitchFamily="2" charset="-78"/>
              </a:rPr>
              <a:t>دانشگاه علوم پزشکي شهيد بهشتي</a:t>
            </a:r>
            <a:r>
              <a:rPr lang="fa-IR" sz="4200" b="1" dirty="0">
                <a:solidFill>
                  <a:srgbClr val="002060"/>
                </a:solidFill>
                <a:latin typeface="Tahoma" pitchFamily="34" charset="0"/>
                <a:cs typeface="Mitra" pitchFamily="2" charset="-78"/>
              </a:rPr>
              <a:t>  </a:t>
            </a:r>
            <a:endParaRPr lang="en-US" sz="4200" b="1" dirty="0">
              <a:solidFill>
                <a:srgbClr val="002060"/>
              </a:solidFill>
              <a:latin typeface="Tahoma" pitchFamily="34" charset="0"/>
              <a:cs typeface="Mitra" pitchFamily="2" charset="-78"/>
            </a:endParaRPr>
          </a:p>
        </p:txBody>
      </p:sp>
      <p:pic>
        <p:nvPicPr>
          <p:cNvPr id="25603" name="Picture 3" descr="A:\tlgslogo.bmp"/>
          <p:cNvPicPr>
            <a:picLocks noChangeAspect="1" noChangeArrowheads="1"/>
          </p:cNvPicPr>
          <p:nvPr/>
        </p:nvPicPr>
        <p:blipFill>
          <a:blip r:embed="rId2" cstate="print"/>
          <a:srcRect/>
          <a:stretch>
            <a:fillRect/>
          </a:stretch>
        </p:blipFill>
        <p:spPr bwMode="auto">
          <a:xfrm>
            <a:off x="411163" y="2590800"/>
            <a:ext cx="1951037" cy="35052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33400" y="642918"/>
            <a:ext cx="8077200" cy="5555367"/>
          </a:xfrm>
          <a:prstGeom prst="rect">
            <a:avLst/>
          </a:prstGeom>
          <a:noFill/>
          <a:ln w="9525">
            <a:noFill/>
            <a:miter lim="800000"/>
            <a:headEnd/>
            <a:tailEnd/>
          </a:ln>
        </p:spPr>
        <p:txBody>
          <a:bodyPr wrap="square">
            <a:spAutoFit/>
          </a:bodyPr>
          <a:lstStyle/>
          <a:p>
            <a:pPr algn="just" rtl="1">
              <a:lnSpc>
                <a:spcPct val="150000"/>
              </a:lnSpc>
            </a:pPr>
            <a:r>
              <a:rPr lang="ar-SA" sz="4000" dirty="0">
                <a:cs typeface="Mitra" pitchFamily="2" charset="-78"/>
              </a:rPr>
              <a:t>از سال 1381 مرحله دوم طرح آغاز شده و جمعيت اوليه به دو گروه تقسيم شده‌اند. در 5000 نفر مداخلات براي اصلاح شيوه زندگي از طريق آموزش براي تغيير در عادات </a:t>
            </a:r>
            <a:r>
              <a:rPr lang="fa-IR" sz="4000" dirty="0">
                <a:cs typeface="Mitra" pitchFamily="2" charset="-78"/>
              </a:rPr>
              <a:t>غذايي </a:t>
            </a:r>
            <a:r>
              <a:rPr lang="ar-SA" sz="4000" dirty="0">
                <a:cs typeface="Mitra" pitchFamily="2" charset="-78"/>
              </a:rPr>
              <a:t>و افزايش فعاليت بدني و حذف مصرف سيگار به همراه پيشگيري ثانويه براي افراد مبتلا به عوامل خطرساز</a:t>
            </a:r>
            <a:r>
              <a:rPr lang="en-US" sz="4000" dirty="0">
                <a:cs typeface="Mitra" pitchFamily="2" charset="-78"/>
              </a:rPr>
              <a:t> </a:t>
            </a:r>
            <a:r>
              <a:rPr lang="en-US" sz="4000" b="1" dirty="0">
                <a:cs typeface="Mitra" pitchFamily="2" charset="-78"/>
              </a:rPr>
              <a:t>NCD</a:t>
            </a:r>
            <a:r>
              <a:rPr lang="en-US" sz="4000" dirty="0">
                <a:cs typeface="Mitra" pitchFamily="2" charset="-78"/>
              </a:rPr>
              <a:t> </a:t>
            </a:r>
            <a:r>
              <a:rPr lang="ar-SA" sz="4000" dirty="0">
                <a:cs typeface="Mitra" pitchFamily="2" charset="-78"/>
              </a:rPr>
              <a:t>انجام مي‌شود</a:t>
            </a:r>
            <a:r>
              <a:rPr lang="en-US" sz="4000" dirty="0">
                <a:cs typeface="Mitra" pitchFamily="2" charset="-78"/>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533400" y="214290"/>
            <a:ext cx="8153400" cy="6424836"/>
          </a:xfrm>
          <a:prstGeom prst="rect">
            <a:avLst/>
          </a:prstGeom>
          <a:noFill/>
          <a:ln w="9525">
            <a:noFill/>
            <a:miter lim="800000"/>
            <a:headEnd/>
            <a:tailEnd/>
          </a:ln>
        </p:spPr>
        <p:txBody>
          <a:bodyPr wrap="square">
            <a:spAutoFit/>
          </a:bodyPr>
          <a:lstStyle/>
          <a:p>
            <a:pPr algn="ctr" rtl="1">
              <a:lnSpc>
                <a:spcPct val="150000"/>
              </a:lnSpc>
            </a:pPr>
            <a:r>
              <a:rPr lang="ar-SA" sz="4400" b="1" dirty="0">
                <a:solidFill>
                  <a:srgbClr val="C00000"/>
                </a:solidFill>
                <a:effectLst>
                  <a:outerShdw blurRad="38100" dist="38100" dir="2700000" algn="tl">
                    <a:srgbClr val="000000">
                      <a:alpha val="43137"/>
                    </a:srgbClr>
                  </a:outerShdw>
                </a:effectLst>
                <a:cs typeface="Zar" pitchFamily="10" charset="-78"/>
              </a:rPr>
              <a:t>پيشگيري اوليه</a:t>
            </a:r>
          </a:p>
          <a:p>
            <a:pPr algn="ctr" rtl="1" eaLnBrk="0" hangingPunct="0">
              <a:lnSpc>
                <a:spcPct val="150000"/>
              </a:lnSpc>
            </a:pPr>
            <a:r>
              <a:rPr lang="en-US" sz="3300" b="1" dirty="0">
                <a:solidFill>
                  <a:srgbClr val="C00000"/>
                </a:solidFill>
                <a:effectLst>
                  <a:outerShdw blurRad="38100" dist="38100" dir="2700000" algn="tl">
                    <a:srgbClr val="000000">
                      <a:alpha val="43137"/>
                    </a:srgbClr>
                  </a:outerShdw>
                </a:effectLst>
                <a:cs typeface="Mitra Bold Mazar" pitchFamily="2" charset="-78"/>
              </a:rPr>
              <a:t>Primary Prevention</a:t>
            </a:r>
            <a:endParaRPr lang="fa-IR" sz="3300" b="1" dirty="0">
              <a:solidFill>
                <a:srgbClr val="C00000"/>
              </a:solidFill>
              <a:effectLst>
                <a:outerShdw blurRad="38100" dist="38100" dir="2700000" algn="tl">
                  <a:srgbClr val="000000">
                    <a:alpha val="43137"/>
                  </a:srgbClr>
                </a:outerShdw>
              </a:effectLst>
            </a:endParaRPr>
          </a:p>
          <a:p>
            <a:pPr algn="ctr" rtl="1" eaLnBrk="0" hangingPunct="0">
              <a:lnSpc>
                <a:spcPct val="150000"/>
              </a:lnSpc>
            </a:pPr>
            <a:r>
              <a:rPr lang="en-US" sz="2000" dirty="0">
                <a:cs typeface="Mitra Bold Mazar" pitchFamily="2" charset="-78"/>
              </a:rPr>
              <a:t> </a:t>
            </a:r>
            <a:endParaRPr lang="fa-IR" sz="1300" b="1" dirty="0"/>
          </a:p>
          <a:p>
            <a:pPr algn="just" rtl="1" eaLnBrk="0" hangingPunct="0">
              <a:lnSpc>
                <a:spcPct val="150000"/>
              </a:lnSpc>
            </a:pPr>
            <a:r>
              <a:rPr lang="ar-SA" sz="2000" dirty="0">
                <a:cs typeface="Mitra Bold Mazar" pitchFamily="2" charset="-78"/>
              </a:rPr>
              <a:t> </a:t>
            </a:r>
            <a:endParaRPr lang="ar-SA" sz="3200" dirty="0">
              <a:cs typeface="Zar" pitchFamily="10" charset="-78"/>
            </a:endParaRPr>
          </a:p>
          <a:p>
            <a:pPr algn="just" rtl="1" eaLnBrk="0" hangingPunct="0">
              <a:lnSpc>
                <a:spcPct val="150000"/>
              </a:lnSpc>
            </a:pPr>
            <a:r>
              <a:rPr lang="en-US" sz="3200" b="1" dirty="0">
                <a:cs typeface="Mitra Bold Mazar" pitchFamily="2" charset="-78"/>
              </a:rPr>
              <a:t>●</a:t>
            </a:r>
            <a:r>
              <a:rPr lang="en-US" sz="3200" b="1" dirty="0">
                <a:cs typeface="Zar" pitchFamily="10" charset="-78"/>
              </a:rPr>
              <a:t> </a:t>
            </a:r>
            <a:r>
              <a:rPr lang="ar-SA" sz="3200" dirty="0">
                <a:cs typeface="Zar" pitchFamily="10" charset="-78"/>
              </a:rPr>
              <a:t>   </a:t>
            </a:r>
            <a:r>
              <a:rPr lang="ar-SA" sz="3200" b="1" dirty="0">
                <a:cs typeface="Mitra" pitchFamily="2" charset="-78"/>
              </a:rPr>
              <a:t>تغيير در عادات غذايي</a:t>
            </a:r>
          </a:p>
          <a:p>
            <a:pPr algn="just" rtl="1" eaLnBrk="0" hangingPunct="0">
              <a:lnSpc>
                <a:spcPct val="150000"/>
              </a:lnSpc>
            </a:pPr>
            <a:r>
              <a:rPr lang="en-US" sz="3200" b="1" dirty="0">
                <a:cs typeface="Mitra" pitchFamily="2" charset="-78"/>
              </a:rPr>
              <a:t>● </a:t>
            </a:r>
            <a:r>
              <a:rPr lang="ar-SA" sz="3200" b="1" dirty="0">
                <a:cs typeface="Mitra" pitchFamily="2" charset="-78"/>
              </a:rPr>
              <a:t>   افزايش فعاليت بدني</a:t>
            </a:r>
          </a:p>
          <a:p>
            <a:pPr algn="just" rtl="1" eaLnBrk="0" hangingPunct="0">
              <a:lnSpc>
                <a:spcPct val="150000"/>
              </a:lnSpc>
            </a:pPr>
            <a:r>
              <a:rPr lang="en-US" sz="3200" b="1" dirty="0">
                <a:cs typeface="Mitra" pitchFamily="2" charset="-78"/>
              </a:rPr>
              <a:t>● </a:t>
            </a:r>
            <a:r>
              <a:rPr lang="ar-SA" sz="3200" b="1" dirty="0">
                <a:cs typeface="Mitra" pitchFamily="2" charset="-78"/>
              </a:rPr>
              <a:t>   ترك دخانيات</a:t>
            </a:r>
          </a:p>
          <a:p>
            <a:pPr algn="just" rtl="1" eaLnBrk="0" hangingPunct="0">
              <a:lnSpc>
                <a:spcPct val="150000"/>
              </a:lnSpc>
            </a:pPr>
            <a:r>
              <a:rPr lang="en-US" sz="3200" b="1" dirty="0">
                <a:cs typeface="Mitra" pitchFamily="2" charset="-78"/>
              </a:rPr>
              <a:t>● </a:t>
            </a:r>
            <a:r>
              <a:rPr lang="ar-SA" sz="3200" b="1" dirty="0">
                <a:cs typeface="Mitra" pitchFamily="2" charset="-78"/>
              </a:rPr>
              <a:t>  كاهش استرسها و تطابق با آنها</a:t>
            </a:r>
          </a:p>
          <a:p>
            <a:pPr eaLnBrk="0" hangingPunct="0">
              <a:lnSpc>
                <a:spcPct val="150000"/>
              </a:lnSpc>
            </a:pPr>
            <a:endParaRPr lang="ar-SA" sz="3200" b="1" dirty="0">
              <a:cs typeface="Zar" pitchFamily="10" charset="-78"/>
            </a:endParaRPr>
          </a:p>
        </p:txBody>
      </p:sp>
      <p:sp>
        <p:nvSpPr>
          <p:cNvPr id="31747" name="Line 3"/>
          <p:cNvSpPr>
            <a:spLocks noChangeShapeType="1"/>
          </p:cNvSpPr>
          <p:nvPr/>
        </p:nvSpPr>
        <p:spPr bwMode="auto">
          <a:xfrm>
            <a:off x="2109788" y="2438400"/>
            <a:ext cx="5105400" cy="0"/>
          </a:xfrm>
          <a:prstGeom prst="line">
            <a:avLst/>
          </a:prstGeom>
          <a:noFill/>
          <a:ln w="76200">
            <a:solidFill>
              <a:srgbClr val="00FF00"/>
            </a:solidFill>
            <a:round/>
            <a:headEnd/>
            <a:tailEnd/>
          </a:ln>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14282" y="71414"/>
            <a:ext cx="8643998" cy="6624891"/>
          </a:xfrm>
          <a:prstGeom prst="rect">
            <a:avLst/>
          </a:prstGeom>
          <a:noFill/>
          <a:ln w="9525">
            <a:solidFill>
              <a:srgbClr val="00FF00"/>
            </a:solidFill>
            <a:miter lim="800000"/>
            <a:headEnd/>
            <a:tailEnd/>
          </a:ln>
          <a:effectLst/>
        </p:spPr>
        <p:txBody>
          <a:bodyPr wrap="square">
            <a:spAutoFit/>
          </a:bodyPr>
          <a:lstStyle/>
          <a:p>
            <a:pPr algn="ctr" rtl="1">
              <a:lnSpc>
                <a:spcPct val="150000"/>
              </a:lnSpc>
              <a:defRPr/>
            </a:pPr>
            <a:r>
              <a:rPr lang="ar-SA" sz="4400" b="1" dirty="0">
                <a:solidFill>
                  <a:srgbClr val="C00000"/>
                </a:solidFill>
                <a:effectLst>
                  <a:outerShdw blurRad="38100" dist="38100" dir="2700000" algn="tl">
                    <a:srgbClr val="000000">
                      <a:alpha val="43137"/>
                    </a:srgbClr>
                  </a:outerShdw>
                </a:effectLst>
                <a:cs typeface="Zar" pitchFamily="10" charset="-78"/>
              </a:rPr>
              <a:t>پيشگيري ثانويه</a:t>
            </a:r>
          </a:p>
          <a:p>
            <a:pPr algn="ctr" rtl="1">
              <a:lnSpc>
                <a:spcPct val="150000"/>
              </a:lnSpc>
              <a:defRPr/>
            </a:pPr>
            <a:r>
              <a:rPr lang="en-US" sz="3300" b="1" dirty="0">
                <a:solidFill>
                  <a:srgbClr val="C00000"/>
                </a:solidFill>
                <a:effectLst>
                  <a:outerShdw blurRad="38100" dist="38100" dir="2700000" algn="tl">
                    <a:srgbClr val="000000">
                      <a:alpha val="43137"/>
                    </a:srgbClr>
                  </a:outerShdw>
                </a:effectLst>
              </a:rPr>
              <a:t>Secondary Prevention</a:t>
            </a:r>
            <a:endParaRPr lang="fa-IR" sz="3300" b="1" dirty="0">
              <a:solidFill>
                <a:srgbClr val="C00000"/>
              </a:solidFill>
              <a:effectLst>
                <a:outerShdw blurRad="38100" dist="38100" dir="2700000" algn="tl">
                  <a:srgbClr val="000000">
                    <a:alpha val="43137"/>
                  </a:srgbClr>
                </a:outerShdw>
              </a:effectLst>
            </a:endParaRPr>
          </a:p>
          <a:p>
            <a:pPr algn="just" rtl="1" eaLnBrk="0" hangingPunct="0">
              <a:lnSpc>
                <a:spcPct val="150000"/>
              </a:lnSpc>
              <a:defRPr/>
            </a:pPr>
            <a:r>
              <a:rPr lang="ar-SA" b="1" dirty="0"/>
              <a:t> </a:t>
            </a:r>
          </a:p>
          <a:p>
            <a:pPr algn="just" rtl="1" eaLnBrk="0" hangingPunct="0">
              <a:lnSpc>
                <a:spcPct val="150000"/>
              </a:lnSpc>
              <a:defRPr/>
            </a:pPr>
            <a:r>
              <a:rPr lang="ar-SA" sz="2000" dirty="0">
                <a:cs typeface="Mitra Bold Mazar" pitchFamily="2" charset="-78"/>
              </a:rPr>
              <a:t> </a:t>
            </a:r>
            <a:endParaRPr lang="ar-SA" sz="1300" b="1" dirty="0"/>
          </a:p>
          <a:p>
            <a:pPr algn="just" rtl="1" eaLnBrk="0" hangingPunct="0">
              <a:lnSpc>
                <a:spcPct val="150000"/>
              </a:lnSpc>
              <a:defRPr/>
            </a:pPr>
            <a:r>
              <a:rPr lang="ar-SA" sz="2000" dirty="0">
                <a:cs typeface="Mitra Bold Mazar" pitchFamily="2" charset="-78"/>
              </a:rPr>
              <a:t> </a:t>
            </a:r>
            <a:r>
              <a:rPr lang="ar-SA" sz="2800" b="1" dirty="0">
                <a:cs typeface="Mitra Bold Mazar" pitchFamily="2" charset="-78"/>
              </a:rPr>
              <a:t>●</a:t>
            </a:r>
            <a:r>
              <a:rPr lang="ar-SA" sz="2800" b="1" dirty="0">
                <a:cs typeface="Zar" pitchFamily="10" charset="-78"/>
              </a:rPr>
              <a:t>    </a:t>
            </a:r>
            <a:r>
              <a:rPr lang="ar-SA" sz="2800" b="1" dirty="0">
                <a:cs typeface="Mitra" pitchFamily="2" charset="-78"/>
              </a:rPr>
              <a:t>كاهش ليپيدهاي سرم</a:t>
            </a:r>
          </a:p>
          <a:p>
            <a:pPr algn="just" rtl="1" eaLnBrk="0" hangingPunct="0">
              <a:lnSpc>
                <a:spcPct val="150000"/>
              </a:lnSpc>
              <a:defRPr/>
            </a:pPr>
            <a:r>
              <a:rPr lang="en-US" sz="2800" b="1" dirty="0">
                <a:cs typeface="Mitra" pitchFamily="2" charset="-78"/>
              </a:rPr>
              <a:t>● </a:t>
            </a:r>
            <a:r>
              <a:rPr lang="ar-SA" sz="2800" b="1" dirty="0">
                <a:cs typeface="Mitra" pitchFamily="2" charset="-78"/>
              </a:rPr>
              <a:t>     درمان فشار خون</a:t>
            </a:r>
          </a:p>
          <a:p>
            <a:pPr algn="just" rtl="1" eaLnBrk="0" hangingPunct="0">
              <a:lnSpc>
                <a:spcPct val="150000"/>
              </a:lnSpc>
              <a:defRPr/>
            </a:pPr>
            <a:r>
              <a:rPr lang="en-US" sz="2800" b="1" dirty="0">
                <a:cs typeface="Mitra" pitchFamily="2" charset="-78"/>
              </a:rPr>
              <a:t>● </a:t>
            </a:r>
            <a:r>
              <a:rPr lang="ar-SA" sz="2800" b="1" dirty="0">
                <a:cs typeface="Mitra" pitchFamily="2" charset="-78"/>
              </a:rPr>
              <a:t>    كنترل ديابت</a:t>
            </a:r>
          </a:p>
          <a:p>
            <a:pPr algn="just" rtl="1" eaLnBrk="0" hangingPunct="0">
              <a:lnSpc>
                <a:spcPct val="150000"/>
              </a:lnSpc>
              <a:defRPr/>
            </a:pPr>
            <a:r>
              <a:rPr lang="en-US" sz="2800" b="1" dirty="0">
                <a:cs typeface="Mitra" pitchFamily="2" charset="-78"/>
              </a:rPr>
              <a:t>● </a:t>
            </a:r>
            <a:r>
              <a:rPr lang="ar-SA" sz="2800" b="1" dirty="0">
                <a:cs typeface="Mitra" pitchFamily="2" charset="-78"/>
              </a:rPr>
              <a:t>    كاهش وزن, تغذيه, فعاليت بدني</a:t>
            </a:r>
          </a:p>
          <a:p>
            <a:pPr algn="just" rtl="1" eaLnBrk="0" hangingPunct="0">
              <a:lnSpc>
                <a:spcPct val="150000"/>
              </a:lnSpc>
              <a:defRPr/>
            </a:pPr>
            <a:r>
              <a:rPr lang="en-US" sz="2800" b="1" dirty="0">
                <a:cs typeface="Mitra" pitchFamily="2" charset="-78"/>
              </a:rPr>
              <a:t>● </a:t>
            </a:r>
            <a:r>
              <a:rPr lang="ar-SA" sz="2800" b="1" dirty="0">
                <a:cs typeface="Mitra" pitchFamily="2" charset="-78"/>
              </a:rPr>
              <a:t>     ترك دخانيات</a:t>
            </a:r>
          </a:p>
          <a:p>
            <a:pPr algn="just" rtl="1" eaLnBrk="0" hangingPunct="0">
              <a:lnSpc>
                <a:spcPct val="150000"/>
              </a:lnSpc>
              <a:defRPr/>
            </a:pPr>
            <a:r>
              <a:rPr lang="en-US" sz="2800" b="1" dirty="0">
                <a:cs typeface="Mitra" pitchFamily="2" charset="-78"/>
              </a:rPr>
              <a:t>● </a:t>
            </a:r>
            <a:r>
              <a:rPr lang="ar-SA" sz="2800" b="1" dirty="0">
                <a:cs typeface="Mitra" pitchFamily="2" charset="-78"/>
              </a:rPr>
              <a:t>     آسپيرين </a:t>
            </a:r>
          </a:p>
        </p:txBody>
      </p:sp>
      <p:sp>
        <p:nvSpPr>
          <p:cNvPr id="32771" name="Line 3"/>
          <p:cNvSpPr>
            <a:spLocks noChangeShapeType="1"/>
          </p:cNvSpPr>
          <p:nvPr/>
        </p:nvSpPr>
        <p:spPr bwMode="auto">
          <a:xfrm>
            <a:off x="1752600" y="2514600"/>
            <a:ext cx="5105400" cy="0"/>
          </a:xfrm>
          <a:prstGeom prst="line">
            <a:avLst/>
          </a:prstGeom>
          <a:noFill/>
          <a:ln w="76200">
            <a:solidFill>
              <a:srgbClr val="00FF00"/>
            </a:solidFill>
            <a:round/>
            <a:headEnd/>
            <a:tailEnd/>
          </a:ln>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228600"/>
            <a:ext cx="7772400" cy="1143000"/>
          </a:xfrm>
        </p:spPr>
        <p:txBody>
          <a:bodyPr/>
          <a:lstStyle/>
          <a:p>
            <a:pPr>
              <a:defRPr/>
            </a:pPr>
            <a:r>
              <a:rPr lang="ar-SA" sz="4800" b="1" dirty="0">
                <a:solidFill>
                  <a:srgbClr val="C00000"/>
                </a:solidFill>
                <a:effectLst>
                  <a:outerShdw blurRad="38100" dist="38100" dir="2700000" algn="tl">
                    <a:srgbClr val="000000"/>
                  </a:outerShdw>
                </a:effectLst>
                <a:cs typeface="Mitra" pitchFamily="2" charset="-78"/>
              </a:rPr>
              <a:t>پيامدها</a:t>
            </a:r>
            <a:endParaRPr lang="en-US" sz="4800" b="1" dirty="0">
              <a:solidFill>
                <a:srgbClr val="C00000"/>
              </a:solidFill>
              <a:effectLst>
                <a:outerShdw blurRad="38100" dist="38100" dir="2700000" algn="tl">
                  <a:srgbClr val="000000"/>
                </a:outerShdw>
              </a:effectLst>
              <a:cs typeface="Mitra" pitchFamily="2" charset="-78"/>
            </a:endParaRPr>
          </a:p>
        </p:txBody>
      </p:sp>
      <p:sp>
        <p:nvSpPr>
          <p:cNvPr id="35843" name="Rectangle 3"/>
          <p:cNvSpPr>
            <a:spLocks noGrp="1" noChangeArrowheads="1"/>
          </p:cNvSpPr>
          <p:nvPr>
            <p:ph type="body" idx="1"/>
          </p:nvPr>
        </p:nvSpPr>
        <p:spPr>
          <a:xfrm>
            <a:off x="685800" y="1828800"/>
            <a:ext cx="7848600" cy="4457700"/>
          </a:xfrm>
        </p:spPr>
        <p:txBody>
          <a:bodyPr/>
          <a:lstStyle/>
          <a:p>
            <a:pPr marL="609600" indent="-609600" algn="r" rtl="1">
              <a:lnSpc>
                <a:spcPct val="90000"/>
              </a:lnSpc>
              <a:buClr>
                <a:srgbClr val="FF0066"/>
              </a:buClr>
              <a:buFontTx/>
              <a:buAutoNum type="arabicPeriod"/>
            </a:pPr>
            <a:r>
              <a:rPr lang="ar-SA" sz="2800" dirty="0" smtClean="0">
                <a:cs typeface="Mitra" pitchFamily="2" charset="-78"/>
              </a:rPr>
              <a:t> تكرار مطالعات </a:t>
            </a:r>
            <a:r>
              <a:rPr lang="en-US" sz="2800" dirty="0" smtClean="0">
                <a:cs typeface="Mitra" pitchFamily="2" charset="-78"/>
              </a:rPr>
              <a:t>KAP  </a:t>
            </a:r>
          </a:p>
          <a:p>
            <a:pPr marL="609600" indent="-609600" algn="r" rtl="1">
              <a:lnSpc>
                <a:spcPct val="90000"/>
              </a:lnSpc>
              <a:buClr>
                <a:srgbClr val="FF0066"/>
              </a:buClr>
              <a:buFontTx/>
              <a:buAutoNum type="arabicPeriod"/>
            </a:pPr>
            <a:r>
              <a:rPr lang="ar-SA" sz="2800" dirty="0" smtClean="0">
                <a:cs typeface="Mitra" pitchFamily="2" charset="-78"/>
              </a:rPr>
              <a:t>مطالعات تغذيه اي و فعاليت بدني  </a:t>
            </a:r>
          </a:p>
          <a:p>
            <a:pPr marL="609600" indent="-609600" algn="r" rtl="1">
              <a:lnSpc>
                <a:spcPct val="90000"/>
              </a:lnSpc>
              <a:buClr>
                <a:srgbClr val="FF0066"/>
              </a:buClr>
              <a:buFontTx/>
              <a:buAutoNum type="arabicPeriod"/>
            </a:pPr>
            <a:r>
              <a:rPr lang="ar-SA" sz="2800" dirty="0" smtClean="0">
                <a:cs typeface="Mitra" pitchFamily="2" charset="-78"/>
              </a:rPr>
              <a:t> اندازه گيري </a:t>
            </a:r>
            <a:r>
              <a:rPr lang="en-US" sz="2800" dirty="0" smtClean="0">
                <a:cs typeface="Mitra" pitchFamily="2" charset="-78"/>
              </a:rPr>
              <a:t>               :  </a:t>
            </a:r>
            <a:r>
              <a:rPr lang="en-US" sz="2800" dirty="0" err="1" smtClean="0">
                <a:cs typeface="Mitra" pitchFamily="2" charset="-78"/>
              </a:rPr>
              <a:t>Surroguates</a:t>
            </a:r>
            <a:r>
              <a:rPr lang="en-US" sz="2800" dirty="0" smtClean="0">
                <a:cs typeface="Mitra" pitchFamily="2" charset="-78"/>
              </a:rPr>
              <a:t> </a:t>
            </a:r>
          </a:p>
          <a:p>
            <a:pPr marL="1371600" lvl="2" indent="-457200" algn="r" rtl="1">
              <a:lnSpc>
                <a:spcPct val="90000"/>
              </a:lnSpc>
              <a:buClr>
                <a:srgbClr val="FF0066"/>
              </a:buClr>
              <a:buFontTx/>
              <a:buNone/>
            </a:pPr>
            <a:r>
              <a:rPr lang="ar-SA" sz="2200" dirty="0" smtClean="0">
                <a:cs typeface="Mitra" pitchFamily="2" charset="-78"/>
              </a:rPr>
              <a:t>وزن , </a:t>
            </a:r>
            <a:r>
              <a:rPr lang="en-US" sz="2200" dirty="0" smtClean="0">
                <a:cs typeface="Mitra" pitchFamily="2" charset="-78"/>
              </a:rPr>
              <a:t>BMI</a:t>
            </a:r>
            <a:r>
              <a:rPr lang="ar-SA" sz="2200" dirty="0" smtClean="0">
                <a:cs typeface="Mitra" pitchFamily="2" charset="-78"/>
              </a:rPr>
              <a:t>,</a:t>
            </a:r>
            <a:r>
              <a:rPr lang="en-US" sz="2200" dirty="0" smtClean="0">
                <a:cs typeface="Mitra" pitchFamily="2" charset="-78"/>
              </a:rPr>
              <a:t>WHR</a:t>
            </a:r>
            <a:r>
              <a:rPr lang="ar-SA" sz="2200" dirty="0" smtClean="0">
                <a:cs typeface="Mitra" pitchFamily="2" charset="-78"/>
              </a:rPr>
              <a:t>, مصرف دخانيات , فشارخون , گلوكز و </a:t>
            </a:r>
            <a:endParaRPr lang="en-US" sz="2200" dirty="0" smtClean="0">
              <a:cs typeface="Mitra" pitchFamily="2" charset="-78"/>
            </a:endParaRPr>
          </a:p>
          <a:p>
            <a:pPr marL="1371600" lvl="2" indent="-457200" algn="r" rtl="1">
              <a:lnSpc>
                <a:spcPct val="90000"/>
              </a:lnSpc>
              <a:buClr>
                <a:srgbClr val="FF0066"/>
              </a:buClr>
              <a:buFontTx/>
              <a:buNone/>
            </a:pPr>
            <a:r>
              <a:rPr lang="ar-SA" sz="2200" dirty="0" smtClean="0">
                <a:cs typeface="Mitra" pitchFamily="2" charset="-78"/>
              </a:rPr>
              <a:t>ليپيدهاي سرم , </a:t>
            </a:r>
            <a:r>
              <a:rPr lang="en-US" sz="2200" dirty="0" smtClean="0">
                <a:cs typeface="Mitra" pitchFamily="2" charset="-78"/>
              </a:rPr>
              <a:t>EKG</a:t>
            </a:r>
            <a:r>
              <a:rPr lang="ar-SA" sz="2200" dirty="0" smtClean="0">
                <a:cs typeface="Mitra" pitchFamily="2" charset="-78"/>
              </a:rPr>
              <a:t>, سوالات </a:t>
            </a:r>
            <a:r>
              <a:rPr lang="en-US" sz="2200" dirty="0" smtClean="0">
                <a:cs typeface="Mitra" pitchFamily="2" charset="-78"/>
              </a:rPr>
              <a:t>Rose 		</a:t>
            </a:r>
            <a:r>
              <a:rPr lang="en-US" sz="2000" dirty="0" smtClean="0">
                <a:cs typeface="Mitra" pitchFamily="2" charset="-78"/>
              </a:rPr>
              <a:t>	</a:t>
            </a:r>
          </a:p>
          <a:p>
            <a:pPr marL="609600" indent="-609600" algn="r" rtl="1">
              <a:lnSpc>
                <a:spcPct val="90000"/>
              </a:lnSpc>
              <a:buClr>
                <a:srgbClr val="FF0066"/>
              </a:buClr>
              <a:buFontTx/>
              <a:buAutoNum type="arabicPeriod"/>
            </a:pPr>
            <a:r>
              <a:rPr lang="en-US" sz="2800" b="1" dirty="0" smtClean="0">
                <a:cs typeface="Mitra" pitchFamily="2" charset="-78"/>
              </a:rPr>
              <a:t>Outcomes</a:t>
            </a:r>
            <a:r>
              <a:rPr lang="ar-SA" sz="2800" b="1" dirty="0" smtClean="0">
                <a:cs typeface="Mitra" pitchFamily="2" charset="-78"/>
              </a:rPr>
              <a:t>      </a:t>
            </a:r>
            <a:endParaRPr lang="en-US" sz="2800" dirty="0" smtClean="0">
              <a:cs typeface="Mitra" pitchFamily="2" charset="-78"/>
            </a:endParaRPr>
          </a:p>
          <a:p>
            <a:pPr marL="1371600" lvl="2" indent="-457200" algn="r" rtl="1">
              <a:lnSpc>
                <a:spcPct val="90000"/>
              </a:lnSpc>
              <a:buClr>
                <a:srgbClr val="FF0066"/>
              </a:buClr>
              <a:buFontTx/>
              <a:buNone/>
            </a:pPr>
            <a:r>
              <a:rPr lang="en-US" sz="2200" b="1" dirty="0" smtClean="0">
                <a:cs typeface="Mitra" pitchFamily="2" charset="-78"/>
              </a:rPr>
              <a:t>CVD</a:t>
            </a:r>
            <a:r>
              <a:rPr lang="ar-SA" sz="2200" dirty="0" smtClean="0">
                <a:cs typeface="Mitra" pitchFamily="2" charset="-78"/>
              </a:rPr>
              <a:t>  اثبات شده ,</a:t>
            </a:r>
            <a:r>
              <a:rPr lang="ar-SA" sz="2200" b="1" dirty="0" smtClean="0">
                <a:cs typeface="Mitra" pitchFamily="2" charset="-78"/>
              </a:rPr>
              <a:t> </a:t>
            </a:r>
            <a:r>
              <a:rPr lang="en-US" sz="2200" b="1" dirty="0" smtClean="0">
                <a:cs typeface="Mitra" pitchFamily="2" charset="-78"/>
              </a:rPr>
              <a:t>MI </a:t>
            </a:r>
            <a:r>
              <a:rPr lang="ar-SA" sz="2200" b="1" dirty="0" smtClean="0">
                <a:cs typeface="Mitra" pitchFamily="2" charset="-78"/>
              </a:rPr>
              <a:t> </a:t>
            </a:r>
          </a:p>
          <a:p>
            <a:pPr marL="1371600" lvl="2" indent="-457200" algn="r" rtl="1">
              <a:lnSpc>
                <a:spcPct val="90000"/>
              </a:lnSpc>
              <a:buClr>
                <a:srgbClr val="FF0066"/>
              </a:buClr>
              <a:buFontTx/>
              <a:buNone/>
            </a:pPr>
            <a:r>
              <a:rPr lang="ar-SA" sz="2200" dirty="0" smtClean="0">
                <a:cs typeface="Mitra" pitchFamily="2" charset="-78"/>
              </a:rPr>
              <a:t>  عوارض ديابت</a:t>
            </a:r>
          </a:p>
          <a:p>
            <a:pPr marL="1371600" lvl="2" indent="-457200" algn="r" rtl="1">
              <a:lnSpc>
                <a:spcPct val="90000"/>
              </a:lnSpc>
              <a:buClr>
                <a:srgbClr val="FF0066"/>
              </a:buClr>
              <a:buFontTx/>
              <a:buNone/>
            </a:pPr>
            <a:r>
              <a:rPr lang="ar-SA" sz="2200" dirty="0" smtClean="0">
                <a:cs typeface="Mitra" pitchFamily="2" charset="-78"/>
              </a:rPr>
              <a:t>  سرطانها</a:t>
            </a:r>
          </a:p>
          <a:p>
            <a:pPr marL="1371600" lvl="2" indent="-457200" algn="r" rtl="1">
              <a:lnSpc>
                <a:spcPct val="90000"/>
              </a:lnSpc>
              <a:buClr>
                <a:srgbClr val="FF0066"/>
              </a:buClr>
              <a:buFontTx/>
              <a:buNone/>
            </a:pPr>
            <a:r>
              <a:rPr lang="ar-SA" sz="2200" dirty="0" smtClean="0">
                <a:cs typeface="Mitra" pitchFamily="2" charset="-78"/>
              </a:rPr>
              <a:t>  مرگ </a:t>
            </a:r>
            <a:endParaRPr lang="en-US" sz="2200" dirty="0" smtClean="0">
              <a:cs typeface="Mitra" pitchFamily="2" charset="-7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Untitled-5.jpg"/>
          <p:cNvPicPr>
            <a:picLocks noChangeAspect="1"/>
          </p:cNvPicPr>
          <p:nvPr/>
        </p:nvPicPr>
        <p:blipFill>
          <a:blip r:embed="rId2" cstate="print"/>
          <a:srcRect/>
          <a:stretch>
            <a:fillRect/>
          </a:stretch>
        </p:blipFill>
        <p:spPr bwMode="auto">
          <a:xfrm>
            <a:off x="285750" y="357188"/>
            <a:ext cx="4011613" cy="2571750"/>
          </a:xfrm>
          <a:prstGeom prst="rect">
            <a:avLst/>
          </a:prstGeom>
          <a:noFill/>
          <a:ln w="9525">
            <a:noFill/>
            <a:miter lim="800000"/>
            <a:headEnd/>
            <a:tailEnd/>
          </a:ln>
        </p:spPr>
      </p:pic>
      <p:pic>
        <p:nvPicPr>
          <p:cNvPr id="36867" name="Picture 2" descr="Untitled-10.jpg"/>
          <p:cNvPicPr>
            <a:picLocks noChangeAspect="1"/>
          </p:cNvPicPr>
          <p:nvPr/>
        </p:nvPicPr>
        <p:blipFill>
          <a:blip r:embed="rId3" cstate="print"/>
          <a:srcRect/>
          <a:stretch>
            <a:fillRect/>
          </a:stretch>
        </p:blipFill>
        <p:spPr bwMode="auto">
          <a:xfrm>
            <a:off x="4929188" y="357188"/>
            <a:ext cx="3762375" cy="2786062"/>
          </a:xfrm>
          <a:prstGeom prst="rect">
            <a:avLst/>
          </a:prstGeom>
          <a:noFill/>
          <a:ln w="9525">
            <a:noFill/>
            <a:miter lim="800000"/>
            <a:headEnd/>
            <a:tailEnd/>
          </a:ln>
        </p:spPr>
      </p:pic>
      <p:pic>
        <p:nvPicPr>
          <p:cNvPr id="36868" name="Picture 3" descr="Untitled-11.jpg"/>
          <p:cNvPicPr>
            <a:picLocks noChangeAspect="1"/>
          </p:cNvPicPr>
          <p:nvPr/>
        </p:nvPicPr>
        <p:blipFill>
          <a:blip r:embed="rId4" cstate="print"/>
          <a:srcRect/>
          <a:stretch>
            <a:fillRect/>
          </a:stretch>
        </p:blipFill>
        <p:spPr bwMode="auto">
          <a:xfrm>
            <a:off x="214313" y="3429000"/>
            <a:ext cx="4214812" cy="3133725"/>
          </a:xfrm>
          <a:prstGeom prst="rect">
            <a:avLst/>
          </a:prstGeom>
          <a:noFill/>
          <a:ln w="9525">
            <a:noFill/>
            <a:miter lim="800000"/>
            <a:headEnd/>
            <a:tailEnd/>
          </a:ln>
        </p:spPr>
      </p:pic>
      <p:pic>
        <p:nvPicPr>
          <p:cNvPr id="36869" name="Picture 2" descr="C:\Documents and Settings\Dr.Zahedi\Desktop\No16.jpg"/>
          <p:cNvPicPr>
            <a:picLocks noChangeAspect="1" noChangeArrowheads="1"/>
          </p:cNvPicPr>
          <p:nvPr/>
        </p:nvPicPr>
        <p:blipFill>
          <a:blip r:embed="rId5" cstate="print"/>
          <a:srcRect/>
          <a:stretch>
            <a:fillRect/>
          </a:stretch>
        </p:blipFill>
        <p:spPr bwMode="auto">
          <a:xfrm>
            <a:off x="4511675" y="3214688"/>
            <a:ext cx="2493963" cy="3429000"/>
          </a:xfrm>
          <a:prstGeom prst="rect">
            <a:avLst/>
          </a:prstGeom>
          <a:noFill/>
          <a:ln w="9525">
            <a:noFill/>
            <a:miter lim="800000"/>
            <a:headEnd/>
            <a:tailEnd/>
          </a:ln>
        </p:spPr>
      </p:pic>
      <p:pic>
        <p:nvPicPr>
          <p:cNvPr id="36870" name="Picture 4" descr="C:\Documents and Settings\Dr.Zahedi\Desktop\No17.jpg"/>
          <p:cNvPicPr>
            <a:picLocks noChangeAspect="1" noChangeArrowheads="1"/>
          </p:cNvPicPr>
          <p:nvPr/>
        </p:nvPicPr>
        <p:blipFill>
          <a:blip r:embed="rId6" cstate="print"/>
          <a:srcRect/>
          <a:stretch>
            <a:fillRect/>
          </a:stretch>
        </p:blipFill>
        <p:spPr bwMode="auto">
          <a:xfrm>
            <a:off x="6572250" y="3143250"/>
            <a:ext cx="2506663" cy="344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0"/>
            <a:ext cx="8229600" cy="1296974"/>
          </a:xfrm>
        </p:spPr>
        <p:txBody>
          <a:bodyPr>
            <a:noAutofit/>
          </a:bodyPr>
          <a:lstStyle/>
          <a:p>
            <a:pPr>
              <a:lnSpc>
                <a:spcPct val="150000"/>
              </a:lnSpc>
            </a:pPr>
            <a:r>
              <a:rPr lang="en-US" sz="3500" b="1" dirty="0" smtClean="0">
                <a:solidFill>
                  <a:srgbClr val="C00000"/>
                </a:solidFill>
                <a:effectLst>
                  <a:outerShdw blurRad="38100" dist="38100" dir="2700000" algn="tl">
                    <a:srgbClr val="000000">
                      <a:alpha val="43137"/>
                    </a:srgbClr>
                  </a:outerShdw>
                </a:effectLst>
                <a:cs typeface="Aharoni" pitchFamily="2" charset="-79"/>
              </a:rPr>
              <a:t>Research Centers of Research Institute for Endocrine Science</a:t>
            </a:r>
            <a:endParaRPr lang="en-US" sz="3500" b="1" dirty="0">
              <a:solidFill>
                <a:srgbClr val="C00000"/>
              </a:solidFill>
              <a:effectLst>
                <a:outerShdw blurRad="38100" dist="38100" dir="2700000" algn="tl">
                  <a:srgbClr val="000000">
                    <a:alpha val="43137"/>
                  </a:srgbClr>
                </a:outerShdw>
              </a:effectLst>
              <a:cs typeface="Aharoni" pitchFamily="2" charset="-79"/>
            </a:endParaRPr>
          </a:p>
        </p:txBody>
      </p:sp>
      <p:sp>
        <p:nvSpPr>
          <p:cNvPr id="3" name="Content Placeholder 2"/>
          <p:cNvSpPr>
            <a:spLocks noGrp="1"/>
          </p:cNvSpPr>
          <p:nvPr>
            <p:ph idx="1"/>
          </p:nvPr>
        </p:nvSpPr>
        <p:spPr>
          <a:xfrm>
            <a:off x="71406" y="1714512"/>
            <a:ext cx="8858280" cy="5000636"/>
          </a:xfrm>
        </p:spPr>
        <p:txBody>
          <a:bodyPr>
            <a:noAutofit/>
          </a:bodyPr>
          <a:lstStyle/>
          <a:p>
            <a:pPr marL="514350" lvl="0" indent="-514350" algn="just">
              <a:buFont typeface="+mj-lt"/>
              <a:buAutoNum type="arabicPeriod"/>
            </a:pPr>
            <a:r>
              <a:rPr lang="en-US" sz="2400" b="1" dirty="0" smtClean="0"/>
              <a:t>The </a:t>
            </a:r>
            <a:r>
              <a:rPr lang="en-US" sz="2400" b="1" dirty="0"/>
              <a:t>Endocrine and Metabolism Research </a:t>
            </a:r>
            <a:r>
              <a:rPr lang="en-US" sz="2400" b="1" dirty="0" smtClean="0"/>
              <a:t>Center</a:t>
            </a:r>
            <a:endParaRPr lang="en-US" sz="2400" b="1" dirty="0"/>
          </a:p>
          <a:p>
            <a:pPr marL="514350" lvl="0" indent="-514350" algn="just">
              <a:buFont typeface="+mj-lt"/>
              <a:buAutoNum type="arabicPeriod"/>
            </a:pPr>
            <a:r>
              <a:rPr lang="en-US" sz="2400" b="1" dirty="0"/>
              <a:t>The Research Center for the Prevention of Metabolic </a:t>
            </a:r>
            <a:r>
              <a:rPr lang="en-US" sz="2400" b="1" dirty="0" smtClean="0"/>
              <a:t>Disorders</a:t>
            </a:r>
            <a:endParaRPr lang="en-US" sz="2400" b="1" dirty="0"/>
          </a:p>
          <a:p>
            <a:pPr marL="514350" lvl="0" indent="-514350" algn="just">
              <a:buFont typeface="+mj-lt"/>
              <a:buAutoNum type="arabicPeriod"/>
            </a:pPr>
            <a:r>
              <a:rPr lang="en-US" sz="2400" b="1" dirty="0"/>
              <a:t>The Research Center for Prevention and Treatment of </a:t>
            </a:r>
            <a:r>
              <a:rPr lang="en-US" sz="2400" b="1" dirty="0" smtClean="0"/>
              <a:t>Obesity</a:t>
            </a:r>
            <a:endParaRPr lang="en-US" sz="2400" b="1" dirty="0"/>
          </a:p>
          <a:p>
            <a:pPr marL="514350" lvl="0" indent="-514350" algn="just">
              <a:buFont typeface="+mj-lt"/>
              <a:buAutoNum type="arabicPeriod"/>
            </a:pPr>
            <a:r>
              <a:rPr lang="en-US" sz="2400" b="1" dirty="0"/>
              <a:t>The Research Center for Reproductive </a:t>
            </a:r>
            <a:r>
              <a:rPr lang="en-US" sz="2400" b="1" dirty="0" smtClean="0"/>
              <a:t>Endocrinology</a:t>
            </a:r>
            <a:endParaRPr lang="en-US" sz="2400" b="1" dirty="0"/>
          </a:p>
          <a:p>
            <a:pPr marL="514350" lvl="0" indent="-514350" algn="just">
              <a:buFont typeface="+mj-lt"/>
              <a:buAutoNum type="arabicPeriod"/>
            </a:pPr>
            <a:r>
              <a:rPr lang="en-US" sz="2400" b="1" dirty="0"/>
              <a:t>The Research Center of Nutrition and </a:t>
            </a:r>
            <a:r>
              <a:rPr lang="en-US" sz="2400" b="1" dirty="0" smtClean="0"/>
              <a:t>Endocrine</a:t>
            </a:r>
            <a:endParaRPr lang="en-US" sz="2400" b="1" dirty="0"/>
          </a:p>
          <a:p>
            <a:pPr marL="514350" lvl="0" indent="-514350" algn="just">
              <a:buFont typeface="+mj-lt"/>
              <a:buAutoNum type="arabicPeriod"/>
            </a:pPr>
            <a:r>
              <a:rPr lang="en-US" sz="2400" b="1" dirty="0"/>
              <a:t>The Research Center of Cellular and Molecular </a:t>
            </a:r>
            <a:r>
              <a:rPr lang="en-US" sz="2400" b="1" dirty="0" err="1" smtClean="0"/>
              <a:t>Endocrinenology</a:t>
            </a:r>
            <a:endParaRPr lang="en-US" sz="2400" b="1" dirty="0"/>
          </a:p>
          <a:p>
            <a:pPr marL="514350" indent="-514350" algn="just">
              <a:buFont typeface="+mj-lt"/>
              <a:buAutoNum type="arabicPeriod"/>
            </a:pPr>
            <a:r>
              <a:rPr lang="en-US" sz="2400" b="1" dirty="0"/>
              <a:t>The Research Center of Endocrine </a:t>
            </a:r>
            <a:r>
              <a:rPr lang="en-US" sz="2400" b="1" dirty="0" smtClean="0"/>
              <a:t>Physiology</a:t>
            </a:r>
          </a:p>
          <a:p>
            <a:pPr marL="514350" indent="-514350" algn="just">
              <a:buFont typeface="+mj-lt"/>
              <a:buAutoNum type="arabicPeriod"/>
            </a:pPr>
            <a:r>
              <a:rPr lang="en-US" sz="2400" b="1" dirty="0" smtClean="0">
                <a:latin typeface="Times New Roman" pitchFamily="18" charset="0"/>
                <a:cs typeface="Times New Roman" pitchFamily="18" charset="0"/>
              </a:rPr>
              <a:t>The Research Center for Determinants of Health </a:t>
            </a:r>
          </a:p>
          <a:p>
            <a:pPr marL="514350" indent="-514350" algn="just">
              <a:buFont typeface="+mj-lt"/>
              <a:buAutoNum type="arabicPeriod"/>
            </a:pPr>
            <a:r>
              <a:rPr lang="en-US" sz="2400" b="1" dirty="0" smtClean="0">
                <a:latin typeface="Times New Roman" pitchFamily="18" charset="0"/>
                <a:cs typeface="Times New Roman" pitchFamily="18" charset="0"/>
              </a:rPr>
              <a:t>Research Development Center for Endocrinology</a:t>
            </a:r>
          </a:p>
          <a:p>
            <a:pPr marL="514350" indent="-514350" algn="just">
              <a:buFont typeface="+mj-lt"/>
              <a:buAutoNum type="arabicPeriod"/>
            </a:pPr>
            <a:r>
              <a:rPr lang="en-US" sz="2400" b="1" dirty="0" smtClean="0">
                <a:latin typeface="Times New Roman" pitchFamily="18" charset="0"/>
                <a:cs typeface="Times New Roman" pitchFamily="18" charset="0"/>
              </a:rPr>
              <a:t>Medical Laws and Ethics Research Center</a:t>
            </a:r>
            <a:endParaRPr lang="en-US" sz="2400" b="1"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14282" y="76200"/>
            <a:ext cx="8396318" cy="7094250"/>
          </a:xfrm>
          <a:prstGeom prst="rect">
            <a:avLst/>
          </a:prstGeom>
          <a:noFill/>
          <a:ln w="9525">
            <a:noFill/>
            <a:miter lim="800000"/>
            <a:headEnd/>
            <a:tailEnd/>
          </a:ln>
        </p:spPr>
        <p:txBody>
          <a:bodyPr wrap="square">
            <a:spAutoFit/>
          </a:bodyPr>
          <a:lstStyle/>
          <a:p>
            <a:pPr algn="ctr">
              <a:defRPr/>
            </a:pPr>
            <a:r>
              <a:rPr lang="en-US" sz="4400" i="1" dirty="0">
                <a:solidFill>
                  <a:srgbClr val="C00000"/>
                </a:solidFill>
                <a:effectLst>
                  <a:outerShdw blurRad="38100" dist="38100" dir="2700000" algn="tl">
                    <a:srgbClr val="000000">
                      <a:alpha val="43137"/>
                    </a:srgbClr>
                  </a:outerShdw>
                </a:effectLst>
                <a:cs typeface="Times New Roman" pitchFamily="18" charset="0"/>
              </a:rPr>
              <a:t>Allocation</a:t>
            </a:r>
          </a:p>
          <a:p>
            <a:pPr algn="just">
              <a:defRPr/>
            </a:pPr>
            <a:endParaRPr lang="en-US" sz="2000" i="1" dirty="0">
              <a:solidFill>
                <a:srgbClr val="FF0066"/>
              </a:solidFill>
              <a:cs typeface="Times New Roman" pitchFamily="18" charset="0"/>
            </a:endParaRPr>
          </a:p>
          <a:p>
            <a:pPr algn="just" eaLnBrk="0" hangingPunct="0">
              <a:lnSpc>
                <a:spcPct val="150000"/>
              </a:lnSpc>
              <a:defRPr/>
            </a:pPr>
            <a:r>
              <a:rPr lang="en-US" sz="3400" dirty="0">
                <a:cs typeface="Times New Roman" pitchFamily="18" charset="0"/>
              </a:rPr>
              <a:t>People under coverage of the </a:t>
            </a:r>
            <a:r>
              <a:rPr lang="en-US" sz="3400" dirty="0" err="1">
                <a:solidFill>
                  <a:srgbClr val="FF0000"/>
                </a:solidFill>
                <a:cs typeface="Times New Roman" pitchFamily="18" charset="0"/>
              </a:rPr>
              <a:t>Salavati</a:t>
            </a:r>
            <a:r>
              <a:rPr lang="en-US" sz="3400" dirty="0">
                <a:solidFill>
                  <a:srgbClr val="FF0000"/>
                </a:solidFill>
                <a:cs typeface="Times New Roman" pitchFamily="18" charset="0"/>
              </a:rPr>
              <a:t> health center,</a:t>
            </a:r>
            <a:r>
              <a:rPr lang="en-US" sz="3400" dirty="0">
                <a:solidFill>
                  <a:srgbClr val="FFFF00"/>
                </a:solidFill>
                <a:cs typeface="Times New Roman" pitchFamily="18" charset="0"/>
              </a:rPr>
              <a:t> </a:t>
            </a:r>
            <a:r>
              <a:rPr lang="en-US" sz="3400" dirty="0">
                <a:cs typeface="Times New Roman" pitchFamily="18" charset="0"/>
              </a:rPr>
              <a:t>approximately 1200 families consisting of 5000 individuals were allocated to the groups targeted for intervention. The remaining, approximately 10,000 subjects, under coverage of the other two health centers,  served as controls. </a:t>
            </a:r>
          </a:p>
          <a:p>
            <a:pPr eaLnBrk="0" hangingPunct="0">
              <a:defRPr/>
            </a:pPr>
            <a:endParaRPr lang="en-US" sz="3400" dirty="0">
              <a:solidFill>
                <a:srgbClr val="FFFF0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357188" y="152400"/>
            <a:ext cx="8286750" cy="5776930"/>
          </a:xfrm>
        </p:spPr>
        <p:txBody>
          <a:bodyPr>
            <a:normAutofit fontScale="90000"/>
          </a:bodyPr>
          <a:lstStyle/>
          <a:p>
            <a:pPr algn="just" eaLnBrk="1" hangingPunct="1"/>
            <a:r>
              <a:rPr lang="en-US" sz="4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Intervention</a:t>
            </a:r>
            <a:br>
              <a:rPr lang="en-US" sz="4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sz="4800" i="1" dirty="0" smtClean="0">
                <a:solidFill>
                  <a:srgbClr val="FF0066"/>
                </a:solidFill>
                <a:latin typeface="Times New Roman" pitchFamily="18" charset="0"/>
                <a:cs typeface="Times New Roman" pitchFamily="18" charset="0"/>
              </a:rPr>
              <a:t/>
            </a:r>
            <a:br>
              <a:rPr lang="en-US" sz="4800" i="1" dirty="0" smtClean="0">
                <a:solidFill>
                  <a:srgbClr val="FF0066"/>
                </a:solidFill>
                <a:latin typeface="Times New Roman" pitchFamily="18" charset="0"/>
                <a:cs typeface="Times New Roman" pitchFamily="18" charset="0"/>
              </a:rPr>
            </a:br>
            <a:r>
              <a:rPr lang="en-US" sz="4000" dirty="0" smtClean="0">
                <a:latin typeface="Times New Roman" pitchFamily="18" charset="0"/>
                <a:cs typeface="Times New Roman" pitchFamily="18" charset="0"/>
              </a:rPr>
              <a:t>Lifestyle intervention has been directed towards changes</a:t>
            </a:r>
            <a:r>
              <a:rPr lang="fa-IR" sz="4000" dirty="0" smtClean="0">
                <a:latin typeface="Times New Roman" pitchFamily="18" charset="0"/>
              </a:rPr>
              <a:t>:</a:t>
            </a:r>
            <a:br>
              <a:rPr lang="fa-IR" sz="4000" dirty="0" smtClean="0">
                <a:latin typeface="Times New Roman" pitchFamily="18" charset="0"/>
              </a:rPr>
            </a:br>
            <a:r>
              <a:rPr lang="en-US" sz="4000" dirty="0" smtClean="0">
                <a:solidFill>
                  <a:srgbClr val="FFFF00"/>
                </a:solidFill>
                <a:latin typeface="Times New Roman" pitchFamily="18" charset="0"/>
                <a:cs typeface="Times New Roman" pitchFamily="18" charset="0"/>
              </a:rPr>
              <a:t> </a:t>
            </a:r>
            <a:r>
              <a:rPr lang="en-US" sz="4000" dirty="0" smtClean="0">
                <a:solidFill>
                  <a:srgbClr val="00FF00"/>
                </a:solidFill>
                <a:latin typeface="Times New Roman" pitchFamily="18" charset="0"/>
                <a:cs typeface="Times New Roman" pitchFamily="18" charset="0"/>
              </a:rPr>
              <a:t>in nutritional</a:t>
            </a:r>
            <a:r>
              <a:rPr lang="en-US" sz="4000" dirty="0" smtClean="0">
                <a:solidFill>
                  <a:srgbClr val="FFFF00"/>
                </a:solidFill>
                <a:latin typeface="Times New Roman" pitchFamily="18" charset="0"/>
                <a:cs typeface="Times New Roman" pitchFamily="18" charset="0"/>
              </a:rPr>
              <a:t> </a:t>
            </a:r>
            <a:r>
              <a:rPr lang="en-US" sz="4000" dirty="0" smtClean="0">
                <a:latin typeface="Times New Roman" pitchFamily="18" charset="0"/>
                <a:cs typeface="Times New Roman" pitchFamily="18" charset="0"/>
              </a:rPr>
              <a:t>habits, </a:t>
            </a:r>
            <a:r>
              <a:rPr lang="fa-IR" sz="4000" dirty="0" smtClean="0">
                <a:latin typeface="Times New Roman" pitchFamily="18" charset="0"/>
              </a:rPr>
              <a:t/>
            </a:r>
            <a:br>
              <a:rPr lang="fa-IR" sz="4000" dirty="0" smtClean="0">
                <a:latin typeface="Times New Roman" pitchFamily="18" charset="0"/>
              </a:rPr>
            </a:br>
            <a:r>
              <a:rPr lang="en-US" sz="4000" dirty="0" smtClean="0">
                <a:latin typeface="Times New Roman" pitchFamily="18" charset="0"/>
                <a:cs typeface="Times New Roman" pitchFamily="18" charset="0"/>
              </a:rPr>
              <a:t>increase in </a:t>
            </a:r>
            <a:r>
              <a:rPr lang="en-US" sz="4000" dirty="0" smtClean="0">
                <a:solidFill>
                  <a:srgbClr val="FF0000"/>
                </a:solidFill>
                <a:latin typeface="Times New Roman" pitchFamily="18" charset="0"/>
                <a:cs typeface="Times New Roman" pitchFamily="18" charset="0"/>
              </a:rPr>
              <a:t>physical activities</a:t>
            </a:r>
            <a:r>
              <a:rPr lang="en-US" sz="4000" dirty="0" smtClean="0">
                <a:solidFill>
                  <a:srgbClr val="FFFF00"/>
                </a:solidFill>
                <a:latin typeface="Times New Roman" pitchFamily="18" charset="0"/>
                <a:cs typeface="Times New Roman" pitchFamily="18" charset="0"/>
              </a:rPr>
              <a:t>,</a:t>
            </a:r>
            <a:r>
              <a:rPr lang="fa-IR" sz="4000" dirty="0" smtClean="0">
                <a:solidFill>
                  <a:srgbClr val="FFFF00"/>
                </a:solidFill>
                <a:latin typeface="Times New Roman" pitchFamily="18" charset="0"/>
              </a:rPr>
              <a:t/>
            </a:r>
            <a:br>
              <a:rPr lang="fa-IR" sz="4000" dirty="0" smtClean="0">
                <a:solidFill>
                  <a:srgbClr val="FFFF00"/>
                </a:solidFill>
                <a:latin typeface="Times New Roman" pitchFamily="18" charset="0"/>
              </a:rPr>
            </a:br>
            <a:r>
              <a:rPr lang="en-US" sz="4000" dirty="0" smtClean="0">
                <a:latin typeface="Times New Roman" pitchFamily="18" charset="0"/>
                <a:cs typeface="Times New Roman" pitchFamily="18" charset="0"/>
              </a:rPr>
              <a:t> decrease in </a:t>
            </a:r>
            <a:r>
              <a:rPr lang="en-US" sz="4000" dirty="0" smtClean="0">
                <a:solidFill>
                  <a:srgbClr val="7030A0"/>
                </a:solidFill>
                <a:latin typeface="Times New Roman" pitchFamily="18" charset="0"/>
                <a:cs typeface="Times New Roman" pitchFamily="18" charset="0"/>
              </a:rPr>
              <a:t>cigarette smoking, </a:t>
            </a:r>
            <a:r>
              <a:rPr lang="en-US" sz="4000" dirty="0" smtClean="0">
                <a:latin typeface="Times New Roman" pitchFamily="18" charset="0"/>
                <a:cs typeface="Times New Roman" pitchFamily="18" charset="0"/>
              </a:rPr>
              <a:t>and </a:t>
            </a:r>
            <a:r>
              <a:rPr lang="fa-IR" sz="4000" dirty="0" smtClean="0">
                <a:latin typeface="Times New Roman" pitchFamily="18" charset="0"/>
              </a:rPr>
              <a:t/>
            </a:r>
            <a:br>
              <a:rPr lang="fa-IR" sz="4000" dirty="0" smtClean="0">
                <a:latin typeface="Times New Roman" pitchFamily="18" charset="0"/>
              </a:rPr>
            </a:br>
            <a:r>
              <a:rPr lang="en-US" sz="4000" dirty="0" smtClean="0">
                <a:latin typeface="Times New Roman" pitchFamily="18" charset="0"/>
                <a:cs typeface="Times New Roman" pitchFamily="18" charset="0"/>
              </a:rPr>
              <a:t> better management of </a:t>
            </a:r>
            <a:r>
              <a:rPr lang="en-US" sz="4000" dirty="0" smtClean="0">
                <a:solidFill>
                  <a:srgbClr val="00B0F0"/>
                </a:solidFill>
                <a:latin typeface="Times New Roman" pitchFamily="18" charset="0"/>
                <a:cs typeface="Times New Roman" pitchFamily="18" charset="0"/>
              </a:rPr>
              <a:t>stress</a:t>
            </a:r>
            <a:r>
              <a:rPr lang="en-US" dirty="0" smtClean="0">
                <a:latin typeface="Times New Roman" pitchFamily="18" charset="0"/>
                <a:cs typeface="Times New Roman" pitchFamily="18" charset="0"/>
              </a:rPr>
              <a:t>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sp>
        <p:nvSpPr>
          <p:cNvPr id="32771" name="TextBox 3"/>
          <p:cNvSpPr txBox="1">
            <a:spLocks noChangeArrowheads="1"/>
          </p:cNvSpPr>
          <p:nvPr/>
        </p:nvSpPr>
        <p:spPr bwMode="auto">
          <a:xfrm>
            <a:off x="457200" y="6296047"/>
            <a:ext cx="4648200" cy="276225"/>
          </a:xfrm>
          <a:prstGeom prst="rect">
            <a:avLst/>
          </a:prstGeom>
          <a:noFill/>
          <a:ln w="9525">
            <a:noFill/>
            <a:miter lim="800000"/>
            <a:headEnd/>
            <a:tailEnd/>
          </a:ln>
        </p:spPr>
        <p:txBody>
          <a:bodyPr>
            <a:spAutoFit/>
          </a:bodyPr>
          <a:lstStyle/>
          <a:p>
            <a:pPr algn="l"/>
            <a:r>
              <a:rPr lang="en-US" sz="1200"/>
              <a:t>Azizi F, et al. Trials 2009; 10:5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609600"/>
            <a:ext cx="6400800" cy="5181600"/>
          </a:xfrm>
        </p:spPr>
        <p:txBody>
          <a:bodyPr/>
          <a:lstStyle/>
          <a:p>
            <a:pPr>
              <a:lnSpc>
                <a:spcPct val="150000"/>
              </a:lnSpc>
              <a:defRPr/>
            </a:pPr>
            <a:r>
              <a:rPr lang="en-US" sz="4500" b="1" dirty="0" smtClean="0">
                <a:solidFill>
                  <a:srgbClr val="C00000"/>
                </a:solidFill>
                <a:effectLst>
                  <a:outerShdw blurRad="38100" dist="38100" dir="2700000" algn="tl">
                    <a:srgbClr val="000000">
                      <a:alpha val="43137"/>
                    </a:srgbClr>
                  </a:outerShdw>
                </a:effectLst>
                <a:cs typeface="Arial" pitchFamily="34" charset="0"/>
              </a:rPr>
              <a:t>Changes in Control </a:t>
            </a:r>
          </a:p>
          <a:p>
            <a:pPr>
              <a:lnSpc>
                <a:spcPct val="150000"/>
              </a:lnSpc>
              <a:defRPr/>
            </a:pPr>
            <a:r>
              <a:rPr lang="en-US" sz="4500" b="1" dirty="0" smtClean="0">
                <a:solidFill>
                  <a:srgbClr val="C00000"/>
                </a:solidFill>
                <a:effectLst>
                  <a:outerShdw blurRad="38100" dist="38100" dir="2700000" algn="tl">
                    <a:srgbClr val="000000">
                      <a:alpha val="43137"/>
                    </a:srgbClr>
                  </a:outerShdw>
                </a:effectLst>
                <a:cs typeface="Arial" pitchFamily="34" charset="0"/>
              </a:rPr>
              <a:t>Cohort</a:t>
            </a:r>
            <a:endParaRPr lang="en-US" sz="4500" b="1" dirty="0"/>
          </a:p>
        </p:txBody>
      </p:sp>
      <p:sp>
        <p:nvSpPr>
          <p:cNvPr id="4" name="Slide Number Placeholder 3"/>
          <p:cNvSpPr>
            <a:spLocks noGrp="1"/>
          </p:cNvSpPr>
          <p:nvPr>
            <p:ph type="sldNum" sz="quarter" idx="12"/>
          </p:nvPr>
        </p:nvSpPr>
        <p:spPr/>
        <p:txBody>
          <a:bodyPr/>
          <a:lstStyle/>
          <a:p>
            <a:pPr>
              <a:defRPr/>
            </a:pPr>
            <a:fld id="{534B7CFE-FC27-4988-A80B-D2309D43AF51}" type="slidenum">
              <a:rPr lang="fr-FR" smtClean="0"/>
              <a:pPr>
                <a:defRPr/>
              </a:pPr>
              <a:t>42</a:t>
            </a:fld>
            <a:endParaRPr lang="fr-FR"/>
          </a:p>
        </p:txBody>
      </p:sp>
      <p:pic>
        <p:nvPicPr>
          <p:cNvPr id="48132" name="Picture 2" descr="tlgs-r"/>
          <p:cNvPicPr>
            <a:picLocks noChangeAspect="1" noChangeArrowheads="1"/>
          </p:cNvPicPr>
          <p:nvPr/>
        </p:nvPicPr>
        <p:blipFill>
          <a:blip r:embed="rId2" cstate="print"/>
          <a:srcRect/>
          <a:stretch>
            <a:fillRect/>
          </a:stretch>
        </p:blipFill>
        <p:spPr bwMode="auto">
          <a:xfrm>
            <a:off x="3581400" y="3657600"/>
            <a:ext cx="1866900" cy="20161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609600" y="381000"/>
            <a:ext cx="8153400" cy="1404926"/>
          </a:xfrm>
        </p:spPr>
        <p:txBody>
          <a:bodyPr>
            <a:noAutofit/>
          </a:bodyPr>
          <a:lstStyle/>
          <a:p>
            <a:pPr algn="ctr" eaLnBrk="1" hangingPunct="1">
              <a:lnSpc>
                <a:spcPct val="150000"/>
              </a:lnSpc>
              <a:defRPr/>
            </a:pPr>
            <a:r>
              <a:rPr lang="en-US" sz="35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Incidence rate of type 2 diabetes in the adult population (≥20 years) of Tehran</a:t>
            </a:r>
          </a:p>
        </p:txBody>
      </p:sp>
      <p:graphicFrame>
        <p:nvGraphicFramePr>
          <p:cNvPr id="5" name="Chart 4"/>
          <p:cNvGraphicFramePr/>
          <p:nvPr/>
        </p:nvGraphicFramePr>
        <p:xfrm>
          <a:off x="1066800" y="2133600"/>
          <a:ext cx="67818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37892" name="TextBox 3"/>
          <p:cNvSpPr txBox="1">
            <a:spLocks noChangeArrowheads="1"/>
          </p:cNvSpPr>
          <p:nvPr/>
        </p:nvSpPr>
        <p:spPr bwMode="auto">
          <a:xfrm>
            <a:off x="457200" y="6324600"/>
            <a:ext cx="4038600" cy="276225"/>
          </a:xfrm>
          <a:prstGeom prst="rect">
            <a:avLst/>
          </a:prstGeom>
          <a:noFill/>
          <a:ln w="9525">
            <a:noFill/>
            <a:miter lim="800000"/>
            <a:headEnd/>
            <a:tailEnd/>
          </a:ln>
        </p:spPr>
        <p:txBody>
          <a:bodyPr>
            <a:spAutoFit/>
          </a:bodyPr>
          <a:lstStyle/>
          <a:p>
            <a:pPr algn="l"/>
            <a:r>
              <a:rPr lang="en-US" sz="1200"/>
              <a:t>Harati H, et al. BMC Public Health 2009</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39552" y="548680"/>
          <a:ext cx="8183562" cy="58521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67544" y="692696"/>
          <a:ext cx="8183562" cy="56319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657600" y="3810000"/>
            <a:ext cx="3124200" cy="6858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7" name="Straight Arrow Connector 6"/>
          <p:cNvCxnSpPr/>
          <p:nvPr/>
        </p:nvCxnSpPr>
        <p:spPr>
          <a:xfrm flipH="1">
            <a:off x="3292475" y="4435475"/>
            <a:ext cx="990600" cy="1447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1219200" y="5899150"/>
            <a:ext cx="2552700" cy="369888"/>
          </a:xfrm>
          <a:prstGeom prst="rect">
            <a:avLst/>
          </a:prstGeom>
          <a:noFill/>
          <a:ln w="9525">
            <a:noFill/>
            <a:miter lim="800000"/>
            <a:headEnd/>
            <a:tailEnd/>
          </a:ln>
        </p:spPr>
        <p:txBody>
          <a:bodyPr>
            <a:spAutoFit/>
          </a:bodyPr>
          <a:lstStyle/>
          <a:p>
            <a:r>
              <a:rPr lang="en-US"/>
              <a:t>Important in causality</a:t>
            </a:r>
          </a:p>
        </p:txBody>
      </p:sp>
      <p:sp>
        <p:nvSpPr>
          <p:cNvPr id="9" name="Oval 8"/>
          <p:cNvSpPr/>
          <p:nvPr/>
        </p:nvSpPr>
        <p:spPr>
          <a:xfrm>
            <a:off x="7086600" y="2971800"/>
            <a:ext cx="838200" cy="392113"/>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10" name="Straight Arrow Connector 9"/>
          <p:cNvCxnSpPr/>
          <p:nvPr/>
        </p:nvCxnSpPr>
        <p:spPr>
          <a:xfrm flipH="1">
            <a:off x="6019800" y="3352800"/>
            <a:ext cx="1524000" cy="2438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4495800" y="5899150"/>
            <a:ext cx="2819400" cy="369888"/>
          </a:xfrm>
          <a:prstGeom prst="rect">
            <a:avLst/>
          </a:prstGeom>
          <a:noFill/>
          <a:ln w="9525">
            <a:noFill/>
            <a:miter lim="800000"/>
            <a:headEnd/>
            <a:tailEnd/>
          </a:ln>
        </p:spPr>
        <p:txBody>
          <a:bodyPr>
            <a:spAutoFit/>
          </a:bodyPr>
          <a:lstStyle/>
          <a:p>
            <a:r>
              <a:rPr lang="en-US"/>
              <a:t>Important in public health</a:t>
            </a:r>
          </a:p>
        </p:txBody>
      </p:sp>
      <p:graphicFrame>
        <p:nvGraphicFramePr>
          <p:cNvPr id="7170" name="Object 2"/>
          <p:cNvGraphicFramePr>
            <a:graphicFrameLocks noChangeAspect="1"/>
          </p:cNvGraphicFramePr>
          <p:nvPr/>
        </p:nvGraphicFramePr>
        <p:xfrm>
          <a:off x="1135063" y="304800"/>
          <a:ext cx="8669337" cy="5656263"/>
        </p:xfrm>
        <a:graphic>
          <a:graphicData uri="http://schemas.openxmlformats.org/presentationml/2006/ole">
            <p:oleObj spid="_x0000_s91138" name="Document" r:id="rId3" imgW="6112609" imgH="3980621" progId="Word.Document.12">
              <p:embed/>
            </p:oleObj>
          </a:graphicData>
        </a:graphic>
      </p:graphicFrame>
      <p:sp>
        <p:nvSpPr>
          <p:cNvPr id="17" name="Left Brace 16"/>
          <p:cNvSpPr/>
          <p:nvPr/>
        </p:nvSpPr>
        <p:spPr>
          <a:xfrm>
            <a:off x="1295400" y="3116263"/>
            <a:ext cx="152400" cy="2217737"/>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sp>
        <p:nvSpPr>
          <p:cNvPr id="18" name="TextBox 17"/>
          <p:cNvSpPr txBox="1">
            <a:spLocks noChangeArrowheads="1"/>
          </p:cNvSpPr>
          <p:nvPr/>
        </p:nvSpPr>
        <p:spPr bwMode="auto">
          <a:xfrm>
            <a:off x="304800" y="3810000"/>
            <a:ext cx="1020763" cy="738188"/>
          </a:xfrm>
          <a:prstGeom prst="rect">
            <a:avLst/>
          </a:prstGeom>
          <a:noFill/>
          <a:ln w="9525">
            <a:noFill/>
            <a:miter lim="800000"/>
            <a:headEnd/>
            <a:tailEnd/>
          </a:ln>
        </p:spPr>
        <p:txBody>
          <a:bodyPr>
            <a:spAutoFit/>
          </a:bodyPr>
          <a:lstStyle/>
          <a:p>
            <a:r>
              <a:rPr lang="en-US" sz="1400"/>
              <a:t>Modifiable</a:t>
            </a:r>
          </a:p>
          <a:p>
            <a:r>
              <a:rPr lang="en-US" sz="1400"/>
              <a:t>risk</a:t>
            </a:r>
          </a:p>
          <a:p>
            <a:r>
              <a:rPr lang="en-US" sz="1400"/>
              <a:t>factors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3" grpId="0"/>
      <p:bldP spid="17" grpId="0" animBg="1"/>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1219200" y="465138"/>
          <a:ext cx="8447088" cy="4919662"/>
        </p:xfrm>
        <a:graphic>
          <a:graphicData uri="http://schemas.openxmlformats.org/presentationml/2006/ole">
            <p:oleObj spid="_x0000_s92162" name="Document" r:id="rId3" imgW="6771346" imgH="3853572" progId="Word.Document.12">
              <p:embed/>
            </p:oleObj>
          </a:graphicData>
        </a:graphic>
      </p:graphicFrame>
      <p:sp>
        <p:nvSpPr>
          <p:cNvPr id="5" name="Left Brace 4"/>
          <p:cNvSpPr/>
          <p:nvPr/>
        </p:nvSpPr>
        <p:spPr>
          <a:xfrm>
            <a:off x="1295400" y="2278063"/>
            <a:ext cx="152400" cy="2217737"/>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sp>
        <p:nvSpPr>
          <p:cNvPr id="6" name="TextBox 5"/>
          <p:cNvSpPr txBox="1">
            <a:spLocks noChangeArrowheads="1"/>
          </p:cNvSpPr>
          <p:nvPr/>
        </p:nvSpPr>
        <p:spPr bwMode="auto">
          <a:xfrm>
            <a:off x="304800" y="3048000"/>
            <a:ext cx="1020763" cy="738188"/>
          </a:xfrm>
          <a:prstGeom prst="rect">
            <a:avLst/>
          </a:prstGeom>
          <a:noFill/>
          <a:ln w="9525">
            <a:noFill/>
            <a:miter lim="800000"/>
            <a:headEnd/>
            <a:tailEnd/>
          </a:ln>
        </p:spPr>
        <p:txBody>
          <a:bodyPr>
            <a:spAutoFit/>
          </a:bodyPr>
          <a:lstStyle/>
          <a:p>
            <a:r>
              <a:rPr lang="en-US" sz="1400"/>
              <a:t>Modifiable</a:t>
            </a:r>
          </a:p>
          <a:p>
            <a:r>
              <a:rPr lang="en-US" sz="1400"/>
              <a:t>risk</a:t>
            </a:r>
          </a:p>
          <a:p>
            <a:r>
              <a:rPr lang="en-US" sz="1400"/>
              <a:t>factors</a:t>
            </a:r>
          </a:p>
        </p:txBody>
      </p:sp>
      <p:sp>
        <p:nvSpPr>
          <p:cNvPr id="7" name="Oval 6"/>
          <p:cNvSpPr/>
          <p:nvPr/>
        </p:nvSpPr>
        <p:spPr>
          <a:xfrm>
            <a:off x="3276600" y="2971800"/>
            <a:ext cx="3124200" cy="6096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Oval 7"/>
          <p:cNvSpPr/>
          <p:nvPr/>
        </p:nvSpPr>
        <p:spPr>
          <a:xfrm>
            <a:off x="6324600" y="2590800"/>
            <a:ext cx="1219200" cy="392113"/>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9" name="Straight Arrow Connector 8"/>
          <p:cNvCxnSpPr/>
          <p:nvPr/>
        </p:nvCxnSpPr>
        <p:spPr>
          <a:xfrm flipH="1">
            <a:off x="3276600" y="3581400"/>
            <a:ext cx="990600" cy="1447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1295400" y="5029200"/>
            <a:ext cx="2552700" cy="708025"/>
          </a:xfrm>
          <a:prstGeom prst="rect">
            <a:avLst/>
          </a:prstGeom>
          <a:noFill/>
          <a:ln w="9525">
            <a:noFill/>
            <a:miter lim="800000"/>
            <a:headEnd/>
            <a:tailEnd/>
          </a:ln>
        </p:spPr>
        <p:txBody>
          <a:bodyPr>
            <a:spAutoFit/>
          </a:bodyPr>
          <a:lstStyle/>
          <a:p>
            <a:r>
              <a:rPr lang="en-US" sz="2000"/>
              <a:t>Important in causality</a:t>
            </a:r>
          </a:p>
        </p:txBody>
      </p:sp>
      <p:sp>
        <p:nvSpPr>
          <p:cNvPr id="15" name="TextBox 14"/>
          <p:cNvSpPr txBox="1">
            <a:spLocks noChangeArrowheads="1"/>
          </p:cNvSpPr>
          <p:nvPr/>
        </p:nvSpPr>
        <p:spPr bwMode="auto">
          <a:xfrm>
            <a:off x="5410200" y="5116513"/>
            <a:ext cx="2819400" cy="708025"/>
          </a:xfrm>
          <a:prstGeom prst="rect">
            <a:avLst/>
          </a:prstGeom>
          <a:noFill/>
          <a:ln w="9525">
            <a:noFill/>
            <a:miter lim="800000"/>
            <a:headEnd/>
            <a:tailEnd/>
          </a:ln>
        </p:spPr>
        <p:txBody>
          <a:bodyPr>
            <a:spAutoFit/>
          </a:bodyPr>
          <a:lstStyle/>
          <a:p>
            <a:r>
              <a:rPr lang="en-US" sz="2000"/>
              <a:t>Important in public health</a:t>
            </a:r>
          </a:p>
        </p:txBody>
      </p:sp>
      <p:sp>
        <p:nvSpPr>
          <p:cNvPr id="8202" name="TextBox 12"/>
          <p:cNvSpPr txBox="1">
            <a:spLocks noChangeArrowheads="1"/>
          </p:cNvSpPr>
          <p:nvPr/>
        </p:nvSpPr>
        <p:spPr bwMode="auto">
          <a:xfrm>
            <a:off x="3200400" y="5984875"/>
            <a:ext cx="4953000" cy="492125"/>
          </a:xfrm>
          <a:prstGeom prst="rect">
            <a:avLst/>
          </a:prstGeom>
          <a:noFill/>
          <a:ln w="9525">
            <a:noFill/>
            <a:miter lim="800000"/>
            <a:headEnd/>
            <a:tailEnd/>
          </a:ln>
        </p:spPr>
        <p:txBody>
          <a:bodyPr>
            <a:spAutoFit/>
          </a:bodyPr>
          <a:lstStyle/>
          <a:p>
            <a:pPr algn="r" rtl="1"/>
            <a:r>
              <a:rPr lang="fa-IR" sz="1300" b="0">
                <a:cs typeface="A  Mitra_1 (MRT)" pitchFamily="2" charset="-78"/>
              </a:rPr>
              <a:t>* میزانی که زمان تا </a:t>
            </a:r>
            <a:r>
              <a:rPr lang="en-US" sz="1300" b="0">
                <a:cs typeface="A  Mitra_1 (MRT)" pitchFamily="2" charset="-78"/>
              </a:rPr>
              <a:t>Event</a:t>
            </a:r>
            <a:r>
              <a:rPr lang="fa-IR" sz="1300" b="0">
                <a:cs typeface="A  Mitra_1 (MRT)" pitchFamily="2" charset="-78"/>
              </a:rPr>
              <a:t> را کم می کند.</a:t>
            </a:r>
          </a:p>
          <a:p>
            <a:pPr algn="r" rtl="1"/>
            <a:r>
              <a:rPr lang="en-US" sz="1300" b="0">
                <a:cs typeface="A  Mitra_1 (MRT)" pitchFamily="2" charset="-78"/>
              </a:rPr>
              <a:t>†</a:t>
            </a:r>
            <a:r>
              <a:rPr lang="fa-IR" sz="1300" b="0">
                <a:cs typeface="A  Mitra_1 (MRT)" pitchFamily="2" charset="-78"/>
              </a:rPr>
              <a:t> اگر حذف شود چند درصد </a:t>
            </a:r>
            <a:r>
              <a:rPr lang="en-US" sz="1300" b="0">
                <a:cs typeface="A  Mitra_1 (MRT)" pitchFamily="2" charset="-78"/>
              </a:rPr>
              <a:t>Event</a:t>
            </a:r>
            <a:r>
              <a:rPr lang="fa-IR" sz="1300" b="0">
                <a:cs typeface="A  Mitra_1 (MRT)" pitchFamily="2" charset="-78"/>
              </a:rPr>
              <a:t> در جامعه کم می شود.</a:t>
            </a:r>
            <a:endParaRPr lang="en-US" sz="1300" b="0">
              <a:cs typeface="A  Mitra_1 (MRT)" pitchFamily="2" charset="-78"/>
            </a:endParaRPr>
          </a:p>
        </p:txBody>
      </p:sp>
      <p:cxnSp>
        <p:nvCxnSpPr>
          <p:cNvPr id="17" name="Straight Arrow Connector 16"/>
          <p:cNvCxnSpPr/>
          <p:nvPr/>
        </p:nvCxnSpPr>
        <p:spPr bwMode="auto">
          <a:xfrm rot="5400000">
            <a:off x="5830094" y="4075906"/>
            <a:ext cx="2057400" cy="1588"/>
          </a:xfrm>
          <a:prstGeom prst="straightConnector1">
            <a:avLst/>
          </a:prstGeom>
          <a:solidFill>
            <a:schemeClr val="accent1"/>
          </a:solidFill>
          <a:ln w="25400" cap="sq" cmpd="sng" algn="ctr">
            <a:solidFill>
              <a:schemeClr val="accent1">
                <a:lumMod val="75000"/>
                <a:alpha val="64000"/>
              </a:schemeClr>
            </a:solidFill>
            <a:prstDash val="solid"/>
            <a:round/>
            <a:headEnd type="none" w="sm" len="sm"/>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14" grpId="0"/>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52400"/>
            <a:ext cx="8305800" cy="1154162"/>
          </a:xfrm>
          <a:prstGeom prst="rect">
            <a:avLst/>
          </a:prstGeom>
        </p:spPr>
        <p:txBody>
          <a:bodyPr>
            <a:spAutoFit/>
          </a:bodyPr>
          <a:lstStyle/>
          <a:p>
            <a:pPr algn="ctr">
              <a:defRPr/>
            </a:pPr>
            <a:r>
              <a:rPr lang="en-GB" sz="2300" b="1" dirty="0">
                <a:solidFill>
                  <a:srgbClr val="C00000"/>
                </a:solidFill>
                <a:effectLst>
                  <a:outerShdw blurRad="38100" dist="38100" dir="2700000" algn="tl">
                    <a:srgbClr val="000000">
                      <a:alpha val="43137"/>
                    </a:srgbClr>
                  </a:outerShdw>
                </a:effectLst>
              </a:rPr>
              <a:t>Age-adjusted cumulative hazard of  cardiovascular disease </a:t>
            </a:r>
          </a:p>
          <a:p>
            <a:pPr algn="ctr">
              <a:defRPr/>
            </a:pPr>
            <a:r>
              <a:rPr lang="en-GB" sz="2300" b="1" dirty="0">
                <a:solidFill>
                  <a:srgbClr val="C00000"/>
                </a:solidFill>
                <a:effectLst>
                  <a:outerShdw blurRad="38100" dist="38100" dir="2700000" algn="tl">
                    <a:srgbClr val="000000">
                      <a:alpha val="43137"/>
                    </a:srgbClr>
                  </a:outerShdw>
                </a:effectLst>
              </a:rPr>
              <a:t>for glucose regulation categories </a:t>
            </a:r>
            <a:r>
              <a:rPr lang="en-GB" sz="2300" b="1" dirty="0" smtClean="0">
                <a:solidFill>
                  <a:srgbClr val="C00000"/>
                </a:solidFill>
                <a:effectLst>
                  <a:outerShdw blurRad="38100" dist="38100" dir="2700000" algn="tl">
                    <a:srgbClr val="000000">
                      <a:alpha val="43137"/>
                    </a:srgbClr>
                  </a:outerShdw>
                </a:effectLst>
              </a:rPr>
              <a:t> </a:t>
            </a:r>
            <a:endParaRPr lang="en-GB" sz="2300" b="1" dirty="0">
              <a:solidFill>
                <a:srgbClr val="C00000"/>
              </a:solidFill>
              <a:effectLst>
                <a:outerShdw blurRad="38100" dist="38100" dir="2700000" algn="tl">
                  <a:srgbClr val="000000">
                    <a:alpha val="43137"/>
                  </a:srgbClr>
                </a:outerShdw>
              </a:effectLst>
            </a:endParaRPr>
          </a:p>
          <a:p>
            <a:pPr algn="ctr">
              <a:defRPr/>
            </a:pPr>
            <a:endParaRPr lang="en-GB" sz="2300" b="1" dirty="0">
              <a:solidFill>
                <a:srgbClr val="C00000"/>
              </a:solidFill>
            </a:endParaRPr>
          </a:p>
        </p:txBody>
      </p:sp>
      <p:sp>
        <p:nvSpPr>
          <p:cNvPr id="46083" name="Rectangle 7"/>
          <p:cNvSpPr>
            <a:spLocks noChangeArrowheads="1"/>
          </p:cNvSpPr>
          <p:nvPr/>
        </p:nvSpPr>
        <p:spPr bwMode="auto">
          <a:xfrm>
            <a:off x="5105400" y="1689100"/>
            <a:ext cx="3505200" cy="2032000"/>
          </a:xfrm>
          <a:prstGeom prst="rect">
            <a:avLst/>
          </a:prstGeom>
          <a:noFill/>
          <a:ln w="9525">
            <a:noFill/>
            <a:miter lim="800000"/>
            <a:headEnd/>
            <a:tailEnd/>
          </a:ln>
        </p:spPr>
        <p:txBody>
          <a:bodyPr>
            <a:spAutoFit/>
          </a:bodyPr>
          <a:lstStyle/>
          <a:p>
            <a:pPr algn="just"/>
            <a:r>
              <a:rPr lang="en-GB" sz="1400">
                <a:solidFill>
                  <a:srgbClr val="7030A0"/>
                </a:solidFill>
              </a:rPr>
              <a:t>In both genders NGT and IFG/IGT categories had relatively the same cumulative hazards. In the male population, there was no difference between NDM and KDM categories regarding the cumulative hazards of CVD; however, in women the KDM category had higher cumulative hazard than the NDM category.</a:t>
            </a:r>
          </a:p>
        </p:txBody>
      </p:sp>
      <p:sp>
        <p:nvSpPr>
          <p:cNvPr id="46084" name="Rectangle 8"/>
          <p:cNvSpPr>
            <a:spLocks noChangeArrowheads="1"/>
          </p:cNvSpPr>
          <p:nvPr/>
        </p:nvSpPr>
        <p:spPr bwMode="auto">
          <a:xfrm>
            <a:off x="4800600" y="5570538"/>
            <a:ext cx="4572000" cy="830262"/>
          </a:xfrm>
          <a:prstGeom prst="rect">
            <a:avLst/>
          </a:prstGeom>
          <a:noFill/>
          <a:ln w="9525">
            <a:noFill/>
            <a:miter lim="800000"/>
            <a:headEnd/>
            <a:tailEnd/>
          </a:ln>
        </p:spPr>
        <p:txBody>
          <a:bodyPr>
            <a:spAutoFit/>
          </a:bodyPr>
          <a:lstStyle/>
          <a:p>
            <a:r>
              <a:rPr lang="en-GB" sz="1200" i="1"/>
              <a:t>NGT: normal glucose tolerance</a:t>
            </a:r>
          </a:p>
          <a:p>
            <a:r>
              <a:rPr lang="en-GB" sz="1200" i="1"/>
              <a:t>IFG/IGT: impaired fasting glucose or impaired glucose tolerance</a:t>
            </a:r>
          </a:p>
          <a:p>
            <a:r>
              <a:rPr lang="en-GB" sz="1200" i="1"/>
              <a:t>NDM: newly diagnosed diabetes </a:t>
            </a:r>
            <a:r>
              <a:rPr lang="fi-FI" sz="1200" i="1"/>
              <a:t>mellitus </a:t>
            </a:r>
          </a:p>
          <a:p>
            <a:r>
              <a:rPr lang="fi-FI" sz="1200" i="1"/>
              <a:t>KDM: known diabetes mellitus</a:t>
            </a:r>
            <a:endParaRPr lang="en-GB" sz="1200"/>
          </a:p>
        </p:txBody>
      </p:sp>
      <p:pic>
        <p:nvPicPr>
          <p:cNvPr id="46085" name="Picture 4"/>
          <p:cNvPicPr>
            <a:picLocks noChangeAspect="1" noChangeArrowheads="1"/>
          </p:cNvPicPr>
          <p:nvPr/>
        </p:nvPicPr>
        <p:blipFill>
          <a:blip r:embed="rId2" cstate="print"/>
          <a:srcRect/>
          <a:stretch>
            <a:fillRect/>
          </a:stretch>
        </p:blipFill>
        <p:spPr bwMode="auto">
          <a:xfrm>
            <a:off x="744538" y="1219200"/>
            <a:ext cx="3898900" cy="5486400"/>
          </a:xfrm>
          <a:prstGeom prst="rect">
            <a:avLst/>
          </a:prstGeom>
          <a:noFill/>
          <a:ln w="9525">
            <a:noFill/>
            <a:miter lim="800000"/>
            <a:headEnd/>
            <a:tailEnd/>
          </a:ln>
        </p:spPr>
      </p:pic>
      <p:sp>
        <p:nvSpPr>
          <p:cNvPr id="46086" name="TextBox 6"/>
          <p:cNvSpPr txBox="1">
            <a:spLocks noChangeArrowheads="1"/>
          </p:cNvSpPr>
          <p:nvPr/>
        </p:nvSpPr>
        <p:spPr bwMode="auto">
          <a:xfrm>
            <a:off x="4787900" y="6535738"/>
            <a:ext cx="2900363" cy="247650"/>
          </a:xfrm>
          <a:prstGeom prst="rect">
            <a:avLst/>
          </a:prstGeom>
          <a:noFill/>
          <a:ln w="9525">
            <a:noFill/>
            <a:miter lim="800000"/>
            <a:headEnd/>
            <a:tailEnd/>
          </a:ln>
        </p:spPr>
        <p:txBody>
          <a:bodyPr wrap="none">
            <a:spAutoFit/>
          </a:bodyPr>
          <a:lstStyle/>
          <a:p>
            <a:r>
              <a:rPr lang="en-US" sz="1000">
                <a:solidFill>
                  <a:schemeClr val="tx2"/>
                </a:solidFill>
                <a:latin typeface="Arial" charset="0"/>
                <a:cs typeface="Arial" charset="0"/>
              </a:rPr>
              <a:t> </a:t>
            </a:r>
            <a:r>
              <a:rPr lang="en-US" sz="1000">
                <a:latin typeface="Arial" charset="0"/>
                <a:cs typeface="Arial" charset="0"/>
              </a:rPr>
              <a:t>Hadaegh et al. J Endocrinol Invest 2009; 9: 724</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472518" cy="1143000"/>
          </a:xfrm>
        </p:spPr>
        <p:txBody>
          <a:bodyPr>
            <a:noAutofit/>
          </a:bodyPr>
          <a:lstStyle/>
          <a:p>
            <a:r>
              <a:rPr lang="en-US" sz="3000" dirty="0" smtClean="0">
                <a:solidFill>
                  <a:srgbClr val="C00000"/>
                </a:solidFill>
                <a:effectLst>
                  <a:outerShdw blurRad="38100" dist="38100" dir="2700000" algn="tl">
                    <a:srgbClr val="000000">
                      <a:alpha val="43137"/>
                    </a:srgbClr>
                  </a:outerShdw>
                </a:effectLst>
                <a:latin typeface="Albertus" pitchFamily="34" charset="0"/>
              </a:rPr>
              <a:t>Trend of overweight and obesity prevalence among children in USA and Tehran</a:t>
            </a:r>
            <a:endParaRPr lang="en-US" sz="3000" dirty="0">
              <a:solidFill>
                <a:srgbClr val="C00000"/>
              </a:solidFill>
              <a:effectLst>
                <a:outerShdw blurRad="38100" dist="38100" dir="2700000" algn="tl">
                  <a:srgbClr val="000000">
                    <a:alpha val="43137"/>
                  </a:srgbClr>
                </a:outerShdw>
              </a:effectLst>
              <a:latin typeface="Albertus" pitchFamily="34" charset="0"/>
            </a:endParaRPr>
          </a:p>
        </p:txBody>
      </p:sp>
      <p:pic>
        <p:nvPicPr>
          <p:cNvPr id="190466" name="Picture 2"/>
          <p:cNvPicPr>
            <a:picLocks noGrp="1" noChangeAspect="1" noChangeArrowheads="1"/>
          </p:cNvPicPr>
          <p:nvPr>
            <p:ph sz="half" idx="1"/>
          </p:nvPr>
        </p:nvPicPr>
        <p:blipFill>
          <a:blip r:embed="rId2" cstate="print"/>
          <a:srcRect/>
          <a:stretch>
            <a:fillRect/>
          </a:stretch>
        </p:blipFill>
        <p:spPr bwMode="auto">
          <a:xfrm>
            <a:off x="285720" y="1928802"/>
            <a:ext cx="3929090" cy="3929090"/>
          </a:xfrm>
          <a:prstGeom prst="rect">
            <a:avLst/>
          </a:prstGeom>
          <a:noFill/>
          <a:ln w="9525">
            <a:noFill/>
            <a:miter lim="800000"/>
            <a:headEnd/>
            <a:tailEnd/>
          </a:ln>
          <a:effectLst/>
        </p:spPr>
      </p:pic>
      <p:graphicFrame>
        <p:nvGraphicFramePr>
          <p:cNvPr id="5" name="Content Placeholder 4"/>
          <p:cNvGraphicFramePr>
            <a:graphicFrameLocks noGrp="1"/>
          </p:cNvGraphicFramePr>
          <p:nvPr>
            <p:ph sz="half" idx="2"/>
          </p:nvPr>
        </p:nvGraphicFramePr>
        <p:xfrm>
          <a:off x="4572000" y="2285992"/>
          <a:ext cx="4281518" cy="36147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85786" y="6072206"/>
            <a:ext cx="2714644" cy="446276"/>
          </a:xfrm>
          <a:prstGeom prst="rect">
            <a:avLst/>
          </a:prstGeom>
          <a:noFill/>
        </p:spPr>
        <p:txBody>
          <a:bodyPr wrap="square" rtlCol="0">
            <a:spAutoFit/>
          </a:bodyPr>
          <a:lstStyle/>
          <a:p>
            <a:pPr algn="ctr"/>
            <a:r>
              <a:rPr lang="en-US" sz="2300" b="1" dirty="0" smtClean="0">
                <a:cs typeface="Aharoni" pitchFamily="2" charset="-79"/>
              </a:rPr>
              <a:t>USA</a:t>
            </a:r>
            <a:endParaRPr lang="en-US" sz="2300" b="1" dirty="0">
              <a:cs typeface="Aharoni" pitchFamily="2" charset="-79"/>
            </a:endParaRPr>
          </a:p>
        </p:txBody>
      </p:sp>
      <p:sp>
        <p:nvSpPr>
          <p:cNvPr id="7" name="TextBox 6"/>
          <p:cNvSpPr txBox="1"/>
          <p:nvPr/>
        </p:nvSpPr>
        <p:spPr>
          <a:xfrm>
            <a:off x="5000628" y="6072206"/>
            <a:ext cx="2714644" cy="446276"/>
          </a:xfrm>
          <a:prstGeom prst="rect">
            <a:avLst/>
          </a:prstGeom>
          <a:noFill/>
        </p:spPr>
        <p:txBody>
          <a:bodyPr wrap="square" rtlCol="0">
            <a:spAutoFit/>
          </a:bodyPr>
          <a:lstStyle/>
          <a:p>
            <a:pPr algn="ctr"/>
            <a:r>
              <a:rPr lang="en-US" sz="2300" b="1" dirty="0" smtClean="0">
                <a:cs typeface="Aharoni" pitchFamily="2" charset="-79"/>
              </a:rPr>
              <a:t>TLGS</a:t>
            </a:r>
            <a:endParaRPr lang="en-US" sz="2300" b="1" dirty="0">
              <a:cs typeface="Aharoni" pitchFamily="2" charset="-79"/>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428628"/>
            <a:ext cx="7772400" cy="1000108"/>
          </a:xfrm>
        </p:spPr>
        <p:txBody>
          <a:bodyPr>
            <a:noAutofit/>
          </a:bodyPr>
          <a:lstStyle/>
          <a:p>
            <a:r>
              <a:rPr lang="en-US" sz="4500" b="1" dirty="0">
                <a:solidFill>
                  <a:srgbClr val="C00000"/>
                </a:solidFill>
                <a:effectLst>
                  <a:outerShdw blurRad="38100" dist="38100" dir="2700000" algn="tl">
                    <a:srgbClr val="000000">
                      <a:alpha val="43137"/>
                    </a:srgbClr>
                  </a:outerShdw>
                </a:effectLst>
                <a:cs typeface="Aharoni" pitchFamily="2" charset="-79"/>
              </a:rPr>
              <a:t>Department of Endocrinology</a:t>
            </a:r>
            <a:r>
              <a:rPr lang="en-US" sz="4500" dirty="0">
                <a:solidFill>
                  <a:srgbClr val="C00000"/>
                </a:solidFill>
                <a:effectLst>
                  <a:outerShdw blurRad="38100" dist="38100" dir="2700000" algn="tl">
                    <a:srgbClr val="000000">
                      <a:alpha val="43137"/>
                    </a:srgbClr>
                  </a:outerShdw>
                </a:effectLst>
                <a:cs typeface="Aharoni" pitchFamily="2" charset="-79"/>
              </a:rPr>
              <a:t/>
            </a:r>
            <a:br>
              <a:rPr lang="en-US" sz="4500" dirty="0">
                <a:solidFill>
                  <a:srgbClr val="C00000"/>
                </a:solidFill>
                <a:effectLst>
                  <a:outerShdw blurRad="38100" dist="38100" dir="2700000" algn="tl">
                    <a:srgbClr val="000000">
                      <a:alpha val="43137"/>
                    </a:srgbClr>
                  </a:outerShdw>
                </a:effectLst>
                <a:cs typeface="Aharoni" pitchFamily="2" charset="-79"/>
              </a:rPr>
            </a:br>
            <a:endParaRPr lang="en-US" sz="4500" dirty="0">
              <a:solidFill>
                <a:srgbClr val="C00000"/>
              </a:solidFill>
              <a:effectLst>
                <a:outerShdw blurRad="38100" dist="38100" dir="2700000" algn="tl">
                  <a:srgbClr val="000000">
                    <a:alpha val="43137"/>
                  </a:srgbClr>
                </a:outerShdw>
              </a:effectLst>
              <a:cs typeface="Aharoni" pitchFamily="2" charset="-79"/>
            </a:endParaRPr>
          </a:p>
        </p:txBody>
      </p:sp>
      <p:sp>
        <p:nvSpPr>
          <p:cNvPr id="3" name="Subtitle 2"/>
          <p:cNvSpPr>
            <a:spLocks noGrp="1"/>
          </p:cNvSpPr>
          <p:nvPr>
            <p:ph type="subTitle" idx="1"/>
          </p:nvPr>
        </p:nvSpPr>
        <p:spPr>
          <a:xfrm>
            <a:off x="285720" y="1357298"/>
            <a:ext cx="8643998" cy="5214974"/>
          </a:xfrm>
        </p:spPr>
        <p:txBody>
          <a:bodyPr>
            <a:normAutofit fontScale="92500"/>
          </a:bodyPr>
          <a:lstStyle/>
          <a:p>
            <a:pPr algn="just">
              <a:lnSpc>
                <a:spcPct val="150000"/>
              </a:lnSpc>
            </a:pPr>
            <a:r>
              <a:rPr lang="en-US" b="1" dirty="0" smtClean="0">
                <a:solidFill>
                  <a:schemeClr val="tx1"/>
                </a:solidFill>
                <a:latin typeface="Times New Roman" pitchFamily="18" charset="0"/>
                <a:cs typeface="Times New Roman" pitchFamily="18" charset="0"/>
              </a:rPr>
              <a:t>Teaching endocrinology first began in 1979 in the Department of Internal Medicine at </a:t>
            </a:r>
            <a:r>
              <a:rPr lang="en-US" b="1" dirty="0" err="1" smtClean="0">
                <a:solidFill>
                  <a:schemeClr val="tx1"/>
                </a:solidFill>
                <a:latin typeface="Times New Roman" pitchFamily="18" charset="0"/>
                <a:cs typeface="Times New Roman" pitchFamily="18" charset="0"/>
              </a:rPr>
              <a:t>Taleghani</a:t>
            </a:r>
            <a:r>
              <a:rPr lang="en-US" b="1" dirty="0" smtClean="0">
                <a:solidFill>
                  <a:schemeClr val="tx1"/>
                </a:solidFill>
                <a:latin typeface="Times New Roman" pitchFamily="18" charset="0"/>
                <a:cs typeface="Times New Roman" pitchFamily="18" charset="0"/>
              </a:rPr>
              <a:t> Hospital in Tehran. Since 1986, the Department of Endocrinology began its mission independently. </a:t>
            </a:r>
          </a:p>
          <a:p>
            <a:pPr algn="just">
              <a:lnSpc>
                <a:spcPct val="150000"/>
              </a:lnSpc>
            </a:pPr>
            <a:r>
              <a:rPr lang="en-US" b="1" dirty="0" smtClean="0">
                <a:solidFill>
                  <a:srgbClr val="0070C0"/>
                </a:solidFill>
                <a:latin typeface="Times New Roman" pitchFamily="18" charset="0"/>
                <a:cs typeface="Times New Roman" pitchFamily="18" charset="0"/>
              </a:rPr>
              <a:t>As of 1985, the department had </a:t>
            </a:r>
            <a:r>
              <a:rPr lang="en-US" b="1" dirty="0" smtClean="0">
                <a:solidFill>
                  <a:schemeClr val="tx1"/>
                </a:solidFill>
                <a:latin typeface="Times New Roman" pitchFamily="18" charset="0"/>
                <a:cs typeface="Times New Roman" pitchFamily="18" charset="0"/>
              </a:rPr>
              <a:t>begun training </a:t>
            </a:r>
            <a:r>
              <a:rPr lang="en-US" b="1" dirty="0" smtClean="0">
                <a:solidFill>
                  <a:srgbClr val="FF0000"/>
                </a:solidFill>
                <a:latin typeface="Times New Roman" pitchFamily="18" charset="0"/>
                <a:cs typeface="Times New Roman" pitchFamily="18" charset="0"/>
              </a:rPr>
              <a:t>endocrinologists as the first post-</a:t>
            </a:r>
            <a:r>
              <a:rPr lang="en-US" b="1" dirty="0" err="1" smtClean="0">
                <a:solidFill>
                  <a:srgbClr val="FF0000"/>
                </a:solidFill>
                <a:latin typeface="Times New Roman" pitchFamily="18" charset="0"/>
                <a:cs typeface="Times New Roman" pitchFamily="18" charset="0"/>
              </a:rPr>
              <a:t>specialety</a:t>
            </a:r>
            <a:r>
              <a:rPr lang="en-US" b="1" dirty="0" smtClean="0">
                <a:solidFill>
                  <a:srgbClr val="FF0000"/>
                </a:solidFill>
                <a:latin typeface="Times New Roman" pitchFamily="18" charset="0"/>
                <a:cs typeface="Times New Roman" pitchFamily="18" charset="0"/>
              </a:rPr>
              <a:t> training in Iran. Headed by Professor </a:t>
            </a:r>
            <a:r>
              <a:rPr lang="en-US" b="1" dirty="0" err="1" smtClean="0">
                <a:solidFill>
                  <a:srgbClr val="FF0000"/>
                </a:solidFill>
                <a:latin typeface="Times New Roman" pitchFamily="18" charset="0"/>
                <a:cs typeface="Times New Roman" pitchFamily="18" charset="0"/>
              </a:rPr>
              <a:t>Fereidoon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Azizi</a:t>
            </a:r>
            <a:endParaRPr lang="en-US" b="1" dirty="0">
              <a:solidFill>
                <a:srgbClr val="FF0000"/>
              </a:solidFill>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401080" cy="1143000"/>
          </a:xfrm>
        </p:spPr>
        <p:txBody>
          <a:bodyPr>
            <a:noAutofit/>
          </a:bodyPr>
          <a:lstStyle/>
          <a:p>
            <a:r>
              <a:rPr lang="en-US" sz="3300" dirty="0" smtClean="0">
                <a:solidFill>
                  <a:srgbClr val="C00000"/>
                </a:solidFill>
                <a:effectLst>
                  <a:outerShdw blurRad="38100" dist="38100" dir="2700000" algn="tl">
                    <a:srgbClr val="000000">
                      <a:alpha val="43137"/>
                    </a:srgbClr>
                  </a:outerShdw>
                </a:effectLst>
                <a:latin typeface="Albertus" pitchFamily="34" charset="0"/>
              </a:rPr>
              <a:t>Trend of overweight and obesity prevalence among children in USA and Tehran</a:t>
            </a:r>
            <a:endParaRPr lang="en-US" sz="3300" dirty="0"/>
          </a:p>
        </p:txBody>
      </p:sp>
      <p:pic>
        <p:nvPicPr>
          <p:cNvPr id="191490" name="Picture 2"/>
          <p:cNvPicPr>
            <a:picLocks noGrp="1" noChangeAspect="1" noChangeArrowheads="1"/>
          </p:cNvPicPr>
          <p:nvPr>
            <p:ph sz="half" idx="1"/>
          </p:nvPr>
        </p:nvPicPr>
        <p:blipFill>
          <a:blip r:embed="rId2" cstate="print"/>
          <a:srcRect/>
          <a:stretch>
            <a:fillRect/>
          </a:stretch>
        </p:blipFill>
        <p:spPr bwMode="auto">
          <a:xfrm>
            <a:off x="633412" y="2405856"/>
            <a:ext cx="3367083" cy="3666350"/>
          </a:xfrm>
          <a:prstGeom prst="rect">
            <a:avLst/>
          </a:prstGeom>
          <a:noFill/>
          <a:ln w="9525">
            <a:noFill/>
            <a:miter lim="800000"/>
            <a:headEnd/>
            <a:tailEnd/>
          </a:ln>
          <a:effectLst/>
        </p:spPr>
      </p:pic>
      <p:graphicFrame>
        <p:nvGraphicFramePr>
          <p:cNvPr id="5" name="Content Placeholder 4"/>
          <p:cNvGraphicFramePr>
            <a:graphicFrameLocks noGrp="1"/>
          </p:cNvGraphicFramePr>
          <p:nvPr>
            <p:ph sz="half" idx="2"/>
          </p:nvPr>
        </p:nvGraphicFramePr>
        <p:xfrm>
          <a:off x="4214810" y="2214554"/>
          <a:ext cx="4400552" cy="404337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85786" y="6072206"/>
            <a:ext cx="2714644" cy="446276"/>
          </a:xfrm>
          <a:prstGeom prst="rect">
            <a:avLst/>
          </a:prstGeom>
          <a:noFill/>
        </p:spPr>
        <p:txBody>
          <a:bodyPr wrap="square" rtlCol="0">
            <a:spAutoFit/>
          </a:bodyPr>
          <a:lstStyle/>
          <a:p>
            <a:pPr algn="ctr"/>
            <a:r>
              <a:rPr lang="en-US" sz="2300" b="1" dirty="0" smtClean="0">
                <a:cs typeface="Aharoni" pitchFamily="2" charset="-79"/>
              </a:rPr>
              <a:t>USA</a:t>
            </a:r>
            <a:endParaRPr lang="en-US" sz="2300" b="1" dirty="0">
              <a:cs typeface="Aharoni" pitchFamily="2" charset="-79"/>
            </a:endParaRPr>
          </a:p>
        </p:txBody>
      </p:sp>
      <p:sp>
        <p:nvSpPr>
          <p:cNvPr id="7" name="TextBox 6"/>
          <p:cNvSpPr txBox="1"/>
          <p:nvPr/>
        </p:nvSpPr>
        <p:spPr>
          <a:xfrm>
            <a:off x="5000628" y="6197434"/>
            <a:ext cx="2714644" cy="446276"/>
          </a:xfrm>
          <a:prstGeom prst="rect">
            <a:avLst/>
          </a:prstGeom>
          <a:noFill/>
        </p:spPr>
        <p:txBody>
          <a:bodyPr wrap="square" rtlCol="0">
            <a:spAutoFit/>
          </a:bodyPr>
          <a:lstStyle/>
          <a:p>
            <a:pPr algn="ctr"/>
            <a:r>
              <a:rPr lang="en-US" sz="2300" b="1" dirty="0" smtClean="0">
                <a:cs typeface="Aharoni" pitchFamily="2" charset="-79"/>
              </a:rPr>
              <a:t>TLGS</a:t>
            </a:r>
            <a:endParaRPr lang="en-US" sz="2300" b="1" dirty="0">
              <a:cs typeface="Aharoni" pitchFamily="2" charset="-79"/>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1414"/>
            <a:ext cx="8715436" cy="2082792"/>
          </a:xfrm>
        </p:spPr>
        <p:txBody>
          <a:bodyPr>
            <a:noAutofit/>
          </a:bodyPr>
          <a:lstStyle/>
          <a:p>
            <a:pPr>
              <a:lnSpc>
                <a:spcPct val="150000"/>
              </a:lnSpc>
            </a:pPr>
            <a:r>
              <a:rPr lang="en-US" sz="2500" dirty="0" smtClean="0">
                <a:solidFill>
                  <a:srgbClr val="C00000"/>
                </a:solidFill>
                <a:effectLst>
                  <a:outerShdw blurRad="38100" dist="38100" dir="2700000" algn="tl">
                    <a:srgbClr val="000000">
                      <a:alpha val="43137"/>
                    </a:srgbClr>
                  </a:outerShdw>
                </a:effectLst>
                <a:latin typeface="Albertus" pitchFamily="34" charset="0"/>
              </a:rPr>
              <a:t>Cumulative incidence of obesity from baseline through fifth phase of TLGS, according to weight in baseline, and risk ratio for overweight versus normal weight children</a:t>
            </a:r>
          </a:p>
        </p:txBody>
      </p:sp>
      <p:graphicFrame>
        <p:nvGraphicFramePr>
          <p:cNvPr id="4" name="Content Placeholder 3"/>
          <p:cNvGraphicFramePr>
            <a:graphicFrameLocks noGrp="1"/>
          </p:cNvGraphicFramePr>
          <p:nvPr>
            <p:ph idx="1"/>
          </p:nvPr>
        </p:nvGraphicFramePr>
        <p:xfrm>
          <a:off x="457200" y="2517773"/>
          <a:ext cx="8401080" cy="4311075"/>
        </p:xfrm>
        <a:graphic>
          <a:graphicData uri="http://schemas.openxmlformats.org/drawingml/2006/table">
            <a:tbl>
              <a:tblPr firstRow="1" bandRow="1">
                <a:tableStyleId>{2D5ABB26-0587-4C30-8999-92F81FD0307C}</a:tableStyleId>
              </a:tblPr>
              <a:tblGrid>
                <a:gridCol w="2100270"/>
                <a:gridCol w="2100270"/>
                <a:gridCol w="2100270"/>
                <a:gridCol w="2100270"/>
              </a:tblGrid>
              <a:tr h="1067776">
                <a:tc rowSpan="3">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en-US" sz="1800" b="1" kern="1200" dirty="0" smtClean="0">
                        <a:solidFill>
                          <a:srgbClr val="0070C0"/>
                        </a:solidFill>
                        <a:latin typeface="Times New Roman" pitchFamily="18" charset="0"/>
                        <a:ea typeface="+mn-ea"/>
                        <a:cs typeface="Times New Roman" pitchFamily="18" charset="0"/>
                      </a:endParaRPr>
                    </a:p>
                    <a:p>
                      <a:pPr marL="0" marR="0" indent="0" algn="ctr" defTabSz="914400" rtl="0" eaLnBrk="1" fontAlgn="auto" latinLnBrk="0" hangingPunct="1">
                        <a:lnSpc>
                          <a:spcPct val="150000"/>
                        </a:lnSpc>
                        <a:spcBef>
                          <a:spcPts val="0"/>
                        </a:spcBef>
                        <a:spcAft>
                          <a:spcPts val="0"/>
                        </a:spcAft>
                        <a:buClrTx/>
                        <a:buSzTx/>
                        <a:buFontTx/>
                        <a:buNone/>
                        <a:tabLst/>
                        <a:defRPr/>
                      </a:pPr>
                      <a:r>
                        <a:rPr lang="en-US" sz="1800" b="1" kern="1200" dirty="0" smtClean="0">
                          <a:solidFill>
                            <a:srgbClr val="0070C0"/>
                          </a:solidFill>
                          <a:latin typeface="Times New Roman" pitchFamily="18" charset="0"/>
                          <a:ea typeface="+mn-ea"/>
                          <a:cs typeface="Times New Roman" pitchFamily="18" charset="0"/>
                        </a:rPr>
                        <a:t>Variable</a:t>
                      </a:r>
                      <a:endParaRPr lang="en-US" sz="1800" b="1" dirty="0" smtClean="0">
                        <a:solidFill>
                          <a:srgbClr val="0070C0"/>
                        </a:solidFill>
                        <a:latin typeface="Times New Roman" pitchFamily="18" charset="0"/>
                        <a:cs typeface="Times New Roman" pitchFamily="18" charset="0"/>
                      </a:endParaRPr>
                    </a:p>
                    <a:p>
                      <a:pPr algn="ctr">
                        <a:lnSpc>
                          <a:spcPct val="150000"/>
                        </a:lnSpc>
                      </a:pP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0000"/>
                        </a:lnSpc>
                      </a:pPr>
                      <a:r>
                        <a:rPr lang="en-US" sz="1800" b="1" kern="1200" dirty="0" smtClean="0">
                          <a:solidFill>
                            <a:srgbClr val="0070C0"/>
                          </a:solidFill>
                          <a:latin typeface="Times New Roman" pitchFamily="18" charset="0"/>
                          <a:ea typeface="+mn-ea"/>
                          <a:cs typeface="Times New Roman" pitchFamily="18" charset="0"/>
                        </a:rPr>
                        <a:t>Normal weight at baseline</a:t>
                      </a:r>
                    </a:p>
                    <a:p>
                      <a:pPr algn="ctr">
                        <a:lnSpc>
                          <a:spcPct val="100000"/>
                        </a:lnSpc>
                      </a:pPr>
                      <a:r>
                        <a:rPr lang="en-US" sz="1800" b="1" kern="1200" dirty="0" smtClean="0">
                          <a:solidFill>
                            <a:srgbClr val="0070C0"/>
                          </a:solidFill>
                          <a:latin typeface="Times New Roman" pitchFamily="18" charset="0"/>
                          <a:ea typeface="+mn-ea"/>
                          <a:cs typeface="Times New Roman" pitchFamily="18" charset="0"/>
                        </a:rPr>
                        <a:t>(N= 557)</a:t>
                      </a:r>
                      <a:endParaRPr lang="en-US" sz="1800" b="1" kern="1200" dirty="0">
                        <a:solidFill>
                          <a:srgbClr val="0070C0"/>
                        </a:solidFill>
                        <a:latin typeface="Times New Roman" pitchFamily="18" charset="0"/>
                        <a:ea typeface="+mn-ea"/>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0000"/>
                        </a:lnSpc>
                      </a:pPr>
                      <a:r>
                        <a:rPr lang="en-US" sz="1800" b="1" kern="1200" dirty="0" smtClean="0">
                          <a:solidFill>
                            <a:srgbClr val="0070C0"/>
                          </a:solidFill>
                          <a:latin typeface="Times New Roman" pitchFamily="18" charset="0"/>
                          <a:ea typeface="+mn-ea"/>
                          <a:cs typeface="Times New Roman" pitchFamily="18" charset="0"/>
                        </a:rPr>
                        <a:t>Overweight at baseline</a:t>
                      </a:r>
                    </a:p>
                    <a:p>
                      <a:pPr algn="ctr">
                        <a:lnSpc>
                          <a:spcPct val="100000"/>
                        </a:lnSpc>
                      </a:pPr>
                      <a:r>
                        <a:rPr lang="en-US" sz="1800" b="1" kern="1200" dirty="0" smtClean="0">
                          <a:solidFill>
                            <a:srgbClr val="0070C0"/>
                          </a:solidFill>
                          <a:latin typeface="Times New Roman" pitchFamily="18" charset="0"/>
                          <a:ea typeface="+mn-ea"/>
                          <a:cs typeface="Times New Roman" pitchFamily="18" charset="0"/>
                        </a:rPr>
                        <a:t>(N=47)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rtl="1">
                        <a:lnSpc>
                          <a:spcPct val="100000"/>
                        </a:lnSpc>
                      </a:pPr>
                      <a:r>
                        <a:rPr lang="en-US" sz="1800" b="1" kern="1200" dirty="0" smtClean="0">
                          <a:solidFill>
                            <a:srgbClr val="0070C0"/>
                          </a:solidFill>
                          <a:latin typeface="Times New Roman" pitchFamily="18" charset="0"/>
                          <a:ea typeface="+mn-ea"/>
                          <a:cs typeface="Times New Roman" pitchFamily="18" charset="0"/>
                        </a:rPr>
                        <a:t>Risk ratio for overweight vs. normal weight</a:t>
                      </a:r>
                    </a:p>
                    <a:p>
                      <a:pPr algn="ctr">
                        <a:lnSpc>
                          <a:spcPct val="100000"/>
                        </a:lnSpc>
                      </a:pPr>
                      <a:r>
                        <a:rPr lang="en-US" sz="1800" b="1" kern="1200" dirty="0" smtClean="0">
                          <a:solidFill>
                            <a:srgbClr val="0070C0"/>
                          </a:solidFill>
                          <a:latin typeface="Times New Roman" pitchFamily="18" charset="0"/>
                          <a:ea typeface="+mn-ea"/>
                          <a:cs typeface="Times New Roman" pitchFamily="18" charset="0"/>
                        </a:rPr>
                        <a:t>(95% CI)</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2857">
                <a:tc vMerge="1">
                  <a:txBody>
                    <a:bodyPr/>
                    <a:lstStyle/>
                    <a:p>
                      <a:endParaRPr lang="en-US" dirty="0"/>
                    </a:p>
                  </a:txBody>
                  <a:tcPr/>
                </a:tc>
                <a:tc>
                  <a:txBody>
                    <a:bodyPr/>
                    <a:lstStyle/>
                    <a:p>
                      <a:pPr marL="0" marR="0" algn="ctr" rtl="1">
                        <a:lnSpc>
                          <a:spcPct val="150000"/>
                        </a:lnSpc>
                        <a:spcBef>
                          <a:spcPts val="0"/>
                        </a:spcBef>
                        <a:spcAft>
                          <a:spcPts val="0"/>
                        </a:spcAft>
                      </a:pPr>
                      <a:r>
                        <a:rPr lang="en-US" sz="1500" b="1" dirty="0">
                          <a:solidFill>
                            <a:srgbClr val="7030A0"/>
                          </a:solidFill>
                          <a:latin typeface="Times New Roman"/>
                          <a:ea typeface="Times New Roman"/>
                          <a:cs typeface="Times New Roman"/>
                        </a:rPr>
                        <a:t>Cumulative incidence</a:t>
                      </a:r>
                      <a:endParaRPr lang="en-US" sz="1500" dirty="0">
                        <a:solidFill>
                          <a:srgbClr val="7030A0"/>
                        </a:solidFill>
                        <a:latin typeface="Times New Roman"/>
                        <a:ea typeface="Times New Roman"/>
                        <a:cs typeface="Yagut"/>
                      </a:endParaRPr>
                    </a:p>
                    <a:p>
                      <a:pPr marL="0" marR="0" algn="ctr" rtl="1">
                        <a:lnSpc>
                          <a:spcPct val="150000"/>
                        </a:lnSpc>
                        <a:spcBef>
                          <a:spcPts val="0"/>
                        </a:spcBef>
                        <a:spcAft>
                          <a:spcPts val="0"/>
                        </a:spcAft>
                      </a:pPr>
                      <a:r>
                        <a:rPr lang="en-US" sz="1500" b="1" dirty="0">
                          <a:solidFill>
                            <a:srgbClr val="7030A0"/>
                          </a:solidFill>
                          <a:latin typeface="Times New Roman"/>
                          <a:ea typeface="Times New Roman"/>
                          <a:cs typeface="Times New Roman"/>
                        </a:rPr>
                        <a:t>(95% CI)</a:t>
                      </a:r>
                      <a:endParaRPr lang="en-US" sz="1500" dirty="0">
                        <a:solidFill>
                          <a:srgbClr val="7030A0"/>
                        </a:solidFill>
                        <a:latin typeface="Times New Roman"/>
                        <a:ea typeface="Times New Roman"/>
                        <a:cs typeface="Yagut"/>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rtl="1">
                        <a:lnSpc>
                          <a:spcPct val="150000"/>
                        </a:lnSpc>
                        <a:spcBef>
                          <a:spcPts val="0"/>
                        </a:spcBef>
                        <a:spcAft>
                          <a:spcPts val="0"/>
                        </a:spcAft>
                      </a:pPr>
                      <a:r>
                        <a:rPr lang="en-US" sz="1500" b="1" dirty="0">
                          <a:solidFill>
                            <a:srgbClr val="7030A0"/>
                          </a:solidFill>
                          <a:latin typeface="Times New Roman"/>
                          <a:ea typeface="Times New Roman"/>
                          <a:cs typeface="Times New Roman"/>
                        </a:rPr>
                        <a:t>Cumulative incidence</a:t>
                      </a:r>
                      <a:endParaRPr lang="en-US" sz="1500" dirty="0">
                        <a:solidFill>
                          <a:srgbClr val="7030A0"/>
                        </a:solidFill>
                        <a:latin typeface="Times New Roman"/>
                        <a:ea typeface="Times New Roman"/>
                        <a:cs typeface="Yagut"/>
                      </a:endParaRPr>
                    </a:p>
                    <a:p>
                      <a:pPr marL="0" marR="0" algn="ctr" rtl="1">
                        <a:lnSpc>
                          <a:spcPct val="150000"/>
                        </a:lnSpc>
                        <a:spcBef>
                          <a:spcPts val="0"/>
                        </a:spcBef>
                        <a:spcAft>
                          <a:spcPts val="0"/>
                        </a:spcAft>
                      </a:pPr>
                      <a:r>
                        <a:rPr lang="en-US" sz="1500" b="1" dirty="0">
                          <a:solidFill>
                            <a:srgbClr val="7030A0"/>
                          </a:solidFill>
                          <a:latin typeface="Times New Roman"/>
                          <a:ea typeface="Times New Roman"/>
                          <a:cs typeface="Times New Roman"/>
                        </a:rPr>
                        <a:t>(95% CI)</a:t>
                      </a:r>
                      <a:endParaRPr lang="en-US" sz="1500" dirty="0">
                        <a:solidFill>
                          <a:srgbClr val="7030A0"/>
                        </a:solidFill>
                        <a:latin typeface="Times New Roman"/>
                        <a:ea typeface="Times New Roman"/>
                        <a:cs typeface="Yagut"/>
                      </a:endParaRPr>
                    </a:p>
                  </a:txBody>
                  <a:tcPr marL="68580" marR="68580" marT="0" marB="0">
                    <a:lnT w="12700" cap="flat" cmpd="sng" algn="ctr">
                      <a:solidFill>
                        <a:schemeClr val="tx1"/>
                      </a:solidFill>
                      <a:prstDash val="solid"/>
                      <a:round/>
                      <a:headEnd type="none" w="med" len="med"/>
                      <a:tailEnd type="none" w="med" len="med"/>
                    </a:lnT>
                  </a:tcPr>
                </a:tc>
                <a:tc vMerge="1">
                  <a:txBody>
                    <a:bodyPr/>
                    <a:lstStyle/>
                    <a:p>
                      <a:endParaRPr lang="en-US" dirty="0"/>
                    </a:p>
                  </a:txBody>
                  <a:tcPr/>
                </a:tc>
              </a:tr>
              <a:tr h="433042">
                <a:tc vMerge="1">
                  <a:txBody>
                    <a:bodyPr/>
                    <a:lstStyle/>
                    <a:p>
                      <a:endParaRPr lang="en-US" dirty="0"/>
                    </a:p>
                  </a:txBody>
                  <a:tcPr/>
                </a:tc>
                <a:tc>
                  <a:txBody>
                    <a:bodyPr/>
                    <a:lstStyle/>
                    <a:p>
                      <a:pPr marL="0" marR="0" algn="ctr" rtl="0">
                        <a:lnSpc>
                          <a:spcPct val="150000"/>
                        </a:lnSpc>
                        <a:spcBef>
                          <a:spcPts val="0"/>
                        </a:spcBef>
                        <a:spcAft>
                          <a:spcPts val="0"/>
                        </a:spcAft>
                      </a:pPr>
                      <a:r>
                        <a:rPr lang="en-US" sz="1500" b="1">
                          <a:solidFill>
                            <a:srgbClr val="7030A0"/>
                          </a:solidFill>
                          <a:latin typeface="Times New Roman"/>
                          <a:ea typeface="Times New Roman"/>
                          <a:cs typeface="Times New Roman"/>
                        </a:rPr>
                        <a:t>%</a:t>
                      </a:r>
                      <a:endParaRPr lang="en-US" sz="1500">
                        <a:solidFill>
                          <a:srgbClr val="7030A0"/>
                        </a:solidFill>
                        <a:latin typeface="Times New Roman"/>
                        <a:ea typeface="Times New Roman"/>
                        <a:cs typeface="Yagut"/>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500" b="1" dirty="0">
                          <a:solidFill>
                            <a:srgbClr val="7030A0"/>
                          </a:solidFill>
                          <a:latin typeface="Times New Roman"/>
                          <a:ea typeface="Times New Roman"/>
                          <a:cs typeface="Times New Roman"/>
                        </a:rPr>
                        <a:t>%</a:t>
                      </a:r>
                      <a:endParaRPr lang="en-US" sz="1500" dirty="0">
                        <a:solidFill>
                          <a:srgbClr val="7030A0"/>
                        </a:solidFill>
                        <a:latin typeface="Times New Roman"/>
                        <a:ea typeface="Times New Roman"/>
                        <a:cs typeface="Yagut"/>
                      </a:endParaRPr>
                    </a:p>
                  </a:txBody>
                  <a:tcPr marL="68580" marR="68580" marT="0" marB="0">
                    <a:lnB w="12700" cap="flat" cmpd="sng" algn="ctr">
                      <a:solidFill>
                        <a:schemeClr val="tx1"/>
                      </a:solidFill>
                      <a:prstDash val="solid"/>
                      <a:round/>
                      <a:headEnd type="none" w="med" len="med"/>
                      <a:tailEnd type="none" w="med" len="med"/>
                    </a:lnB>
                  </a:tcPr>
                </a:tc>
                <a:tc vMerge="1">
                  <a:txBody>
                    <a:bodyPr/>
                    <a:lstStyle/>
                    <a:p>
                      <a:endParaRPr lang="en-US" dirty="0"/>
                    </a:p>
                  </a:txBody>
                  <a:tcPr>
                    <a:lnB w="12700" cap="flat" cmpd="sng" algn="ctr">
                      <a:solidFill>
                        <a:schemeClr val="tx1"/>
                      </a:solidFill>
                      <a:prstDash val="solid"/>
                      <a:round/>
                      <a:headEnd type="none" w="med" len="med"/>
                      <a:tailEnd type="none" w="med" len="med"/>
                    </a:lnB>
                  </a:tcPr>
                </a:tc>
              </a:tr>
              <a:tr h="552649">
                <a:tc>
                  <a:txBody>
                    <a:bodyPr/>
                    <a:lstStyle/>
                    <a:p>
                      <a:pPr marL="0" marR="0" algn="ctr" rtl="0">
                        <a:lnSpc>
                          <a:spcPct val="250000"/>
                        </a:lnSpc>
                        <a:spcBef>
                          <a:spcPts val="0"/>
                        </a:spcBef>
                        <a:spcAft>
                          <a:spcPts val="0"/>
                        </a:spcAft>
                      </a:pPr>
                      <a:r>
                        <a:rPr lang="en-US" sz="1800" b="1" dirty="0">
                          <a:latin typeface="Times New Roman" pitchFamily="18" charset="0"/>
                          <a:ea typeface="Times New Roman"/>
                          <a:cs typeface="Times New Roman" pitchFamily="18" charset="0"/>
                        </a:rPr>
                        <a:t>All </a:t>
                      </a:r>
                      <a:r>
                        <a:rPr lang="en-US" sz="1800" b="1" dirty="0" smtClean="0">
                          <a:latin typeface="Times New Roman" pitchFamily="18" charset="0"/>
                          <a:ea typeface="Times New Roman"/>
                          <a:cs typeface="Times New Roman" pitchFamily="18" charset="0"/>
                        </a:rPr>
                        <a:t>children</a:t>
                      </a:r>
                      <a:endParaRPr lang="en-US" sz="1800" dirty="0">
                        <a:latin typeface="Times New Roman" pitchFamily="18" charset="0"/>
                        <a:ea typeface="Times New Roman"/>
                        <a:cs typeface="Times New Roman"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rtl="0">
                        <a:lnSpc>
                          <a:spcPct val="250000"/>
                        </a:lnSpc>
                        <a:spcBef>
                          <a:spcPts val="0"/>
                        </a:spcBef>
                        <a:spcAft>
                          <a:spcPts val="0"/>
                        </a:spcAft>
                      </a:pPr>
                      <a:r>
                        <a:rPr lang="en-US" sz="1800" b="1" kern="1200" dirty="0">
                          <a:solidFill>
                            <a:schemeClr val="tx1"/>
                          </a:solidFill>
                          <a:latin typeface="Times New Roman" pitchFamily="18" charset="0"/>
                          <a:ea typeface="Times New Roman"/>
                          <a:cs typeface="Times New Roman" pitchFamily="18" charset="0"/>
                        </a:rPr>
                        <a:t>18.8 (15.2-22.4)</a:t>
                      </a: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rtl="0">
                        <a:lnSpc>
                          <a:spcPct val="250000"/>
                        </a:lnSpc>
                        <a:spcBef>
                          <a:spcPts val="0"/>
                        </a:spcBef>
                        <a:spcAft>
                          <a:spcPts val="0"/>
                        </a:spcAft>
                      </a:pPr>
                      <a:r>
                        <a:rPr lang="en-US" sz="1800" b="1" kern="1200" dirty="0">
                          <a:solidFill>
                            <a:schemeClr val="tx1"/>
                          </a:solidFill>
                          <a:latin typeface="Times New Roman" pitchFamily="18" charset="0"/>
                          <a:ea typeface="Times New Roman"/>
                          <a:cs typeface="Times New Roman" pitchFamily="18" charset="0"/>
                        </a:rPr>
                        <a:t>51.3 (35.6-67.0)</a:t>
                      </a: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rtl="1">
                        <a:lnSpc>
                          <a:spcPct val="250000"/>
                        </a:lnSpc>
                        <a:spcBef>
                          <a:spcPts val="0"/>
                        </a:spcBef>
                        <a:spcAft>
                          <a:spcPts val="0"/>
                        </a:spcAft>
                      </a:pPr>
                      <a:r>
                        <a:rPr lang="en-US" sz="1800" b="1" kern="1200" dirty="0">
                          <a:solidFill>
                            <a:schemeClr val="tx1"/>
                          </a:solidFill>
                          <a:latin typeface="Times New Roman" pitchFamily="18" charset="0"/>
                          <a:ea typeface="Times New Roman"/>
                          <a:cs typeface="Times New Roman" pitchFamily="18" charset="0"/>
                        </a:rPr>
                        <a:t>4.55 (2.33-8.90)</a:t>
                      </a:r>
                    </a:p>
                  </a:txBody>
                  <a:tcPr marL="68580" marR="68580" marT="0" marB="0">
                    <a:lnT w="12700" cap="flat" cmpd="sng" algn="ctr">
                      <a:solidFill>
                        <a:schemeClr val="tx1"/>
                      </a:solidFill>
                      <a:prstDash val="solid"/>
                      <a:round/>
                      <a:headEnd type="none" w="med" len="med"/>
                      <a:tailEnd type="none" w="med" len="med"/>
                    </a:lnT>
                  </a:tcPr>
                </a:tc>
              </a:tr>
              <a:tr h="552649">
                <a:tc>
                  <a:txBody>
                    <a:bodyPr/>
                    <a:lstStyle/>
                    <a:p>
                      <a:pPr marL="0" marR="0" algn="ctr" rtl="0">
                        <a:lnSpc>
                          <a:spcPct val="250000"/>
                        </a:lnSpc>
                        <a:spcBef>
                          <a:spcPts val="0"/>
                        </a:spcBef>
                        <a:spcAft>
                          <a:spcPts val="0"/>
                        </a:spcAft>
                      </a:pPr>
                      <a:r>
                        <a:rPr lang="en-US" sz="1800" b="1" dirty="0">
                          <a:solidFill>
                            <a:srgbClr val="00B050"/>
                          </a:solidFill>
                          <a:latin typeface="Times New Roman" pitchFamily="18" charset="0"/>
                          <a:ea typeface="Times New Roman"/>
                          <a:cs typeface="Times New Roman" pitchFamily="18" charset="0"/>
                        </a:rPr>
                        <a:t>          </a:t>
                      </a:r>
                      <a:r>
                        <a:rPr lang="en-US" sz="1800" b="1" dirty="0" smtClean="0">
                          <a:solidFill>
                            <a:srgbClr val="00B050"/>
                          </a:solidFill>
                          <a:latin typeface="Times New Roman" pitchFamily="18" charset="0"/>
                          <a:ea typeface="Times New Roman"/>
                          <a:cs typeface="Times New Roman" pitchFamily="18" charset="0"/>
                        </a:rPr>
                        <a:t>Boys</a:t>
                      </a:r>
                      <a:endParaRPr lang="en-US" sz="1800" dirty="0">
                        <a:solidFill>
                          <a:srgbClr val="00B050"/>
                        </a:solidFill>
                        <a:latin typeface="Times New Roman" pitchFamily="18" charset="0"/>
                        <a:ea typeface="Times New Roman"/>
                        <a:cs typeface="Times New Roman" pitchFamily="18" charset="0"/>
                      </a:endParaRPr>
                    </a:p>
                  </a:txBody>
                  <a:tcPr marL="68580" marR="68580" marT="0" marB="0"/>
                </a:tc>
                <a:tc>
                  <a:txBody>
                    <a:bodyPr/>
                    <a:lstStyle/>
                    <a:p>
                      <a:pPr marL="0" marR="0" algn="ctr" rtl="0">
                        <a:lnSpc>
                          <a:spcPct val="250000"/>
                        </a:lnSpc>
                        <a:spcBef>
                          <a:spcPts val="0"/>
                        </a:spcBef>
                        <a:spcAft>
                          <a:spcPts val="0"/>
                        </a:spcAft>
                      </a:pPr>
                      <a:r>
                        <a:rPr lang="en-US" sz="1800" b="1" kern="1200" dirty="0">
                          <a:solidFill>
                            <a:srgbClr val="00B050"/>
                          </a:solidFill>
                          <a:latin typeface="Times New Roman" pitchFamily="18" charset="0"/>
                          <a:ea typeface="Times New Roman"/>
                          <a:cs typeface="Times New Roman" pitchFamily="18" charset="0"/>
                        </a:rPr>
                        <a:t>22.0 (16.6-27.4)</a:t>
                      </a:r>
                    </a:p>
                  </a:txBody>
                  <a:tcPr marL="68580" marR="68580" marT="0" marB="0"/>
                </a:tc>
                <a:tc>
                  <a:txBody>
                    <a:bodyPr/>
                    <a:lstStyle/>
                    <a:p>
                      <a:pPr marL="0" marR="0" algn="ctr" rtl="0">
                        <a:lnSpc>
                          <a:spcPct val="250000"/>
                        </a:lnSpc>
                        <a:spcBef>
                          <a:spcPts val="0"/>
                        </a:spcBef>
                        <a:spcAft>
                          <a:spcPts val="0"/>
                        </a:spcAft>
                      </a:pPr>
                      <a:r>
                        <a:rPr lang="en-US" sz="1800" b="1" kern="1200" dirty="0">
                          <a:solidFill>
                            <a:srgbClr val="00B050"/>
                          </a:solidFill>
                          <a:latin typeface="Times New Roman" pitchFamily="18" charset="0"/>
                          <a:ea typeface="Times New Roman"/>
                          <a:cs typeface="Times New Roman" pitchFamily="18" charset="0"/>
                        </a:rPr>
                        <a:t>50.0 (28.1-71.9)</a:t>
                      </a:r>
                    </a:p>
                  </a:txBody>
                  <a:tcPr marL="68580" marR="68580" marT="0" marB="0"/>
                </a:tc>
                <a:tc>
                  <a:txBody>
                    <a:bodyPr/>
                    <a:lstStyle/>
                    <a:p>
                      <a:pPr marL="0" marR="0" algn="ctr" rtl="0">
                        <a:lnSpc>
                          <a:spcPct val="250000"/>
                        </a:lnSpc>
                        <a:spcBef>
                          <a:spcPts val="0"/>
                        </a:spcBef>
                        <a:spcAft>
                          <a:spcPts val="0"/>
                        </a:spcAft>
                      </a:pPr>
                      <a:r>
                        <a:rPr lang="en-US" sz="1800" b="1" kern="1200" dirty="0">
                          <a:solidFill>
                            <a:srgbClr val="00B050"/>
                          </a:solidFill>
                          <a:latin typeface="Times New Roman" pitchFamily="18" charset="0"/>
                          <a:ea typeface="Times New Roman"/>
                          <a:cs typeface="Times New Roman" pitchFamily="18" charset="0"/>
                        </a:rPr>
                        <a:t>3.55 (1.34-9.02)</a:t>
                      </a:r>
                    </a:p>
                  </a:txBody>
                  <a:tcPr marL="68580" marR="68580" marT="0" marB="0"/>
                </a:tc>
              </a:tr>
              <a:tr h="552649">
                <a:tc>
                  <a:txBody>
                    <a:bodyPr/>
                    <a:lstStyle/>
                    <a:p>
                      <a:pPr marL="0" marR="0" algn="ctr" rtl="0">
                        <a:lnSpc>
                          <a:spcPct val="250000"/>
                        </a:lnSpc>
                        <a:spcBef>
                          <a:spcPts val="0"/>
                        </a:spcBef>
                        <a:spcAft>
                          <a:spcPts val="0"/>
                        </a:spcAft>
                      </a:pPr>
                      <a:r>
                        <a:rPr lang="en-US" sz="1800" b="1" dirty="0">
                          <a:solidFill>
                            <a:srgbClr val="00B050"/>
                          </a:solidFill>
                          <a:latin typeface="Times New Roman" pitchFamily="18" charset="0"/>
                          <a:ea typeface="Times New Roman"/>
                          <a:cs typeface="Times New Roman" pitchFamily="18" charset="0"/>
                        </a:rPr>
                        <a:t>          </a:t>
                      </a:r>
                      <a:r>
                        <a:rPr lang="en-US" sz="1800" b="1" dirty="0" smtClean="0">
                          <a:solidFill>
                            <a:srgbClr val="00B050"/>
                          </a:solidFill>
                          <a:latin typeface="Times New Roman" pitchFamily="18" charset="0"/>
                          <a:ea typeface="Times New Roman"/>
                          <a:cs typeface="Times New Roman" pitchFamily="18" charset="0"/>
                        </a:rPr>
                        <a:t>Girls</a:t>
                      </a:r>
                      <a:endParaRPr lang="en-US" sz="1800" dirty="0">
                        <a:solidFill>
                          <a:srgbClr val="00B050"/>
                        </a:solidFill>
                        <a:latin typeface="Times New Roman" pitchFamily="18" charset="0"/>
                        <a:ea typeface="Times New Roman"/>
                        <a:cs typeface="Times New Roman"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rtl="0">
                        <a:lnSpc>
                          <a:spcPct val="250000"/>
                        </a:lnSpc>
                        <a:spcBef>
                          <a:spcPts val="0"/>
                        </a:spcBef>
                        <a:spcAft>
                          <a:spcPts val="0"/>
                        </a:spcAft>
                      </a:pPr>
                      <a:r>
                        <a:rPr lang="en-US" sz="1800" b="1" kern="1200" dirty="0">
                          <a:solidFill>
                            <a:srgbClr val="00B050"/>
                          </a:solidFill>
                          <a:latin typeface="Times New Roman" pitchFamily="18" charset="0"/>
                          <a:ea typeface="Times New Roman"/>
                          <a:cs typeface="Times New Roman" pitchFamily="18" charset="0"/>
                        </a:rPr>
                        <a:t>15.7 (11.0-24.4)</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rtl="0">
                        <a:lnSpc>
                          <a:spcPct val="250000"/>
                        </a:lnSpc>
                        <a:spcBef>
                          <a:spcPts val="0"/>
                        </a:spcBef>
                        <a:spcAft>
                          <a:spcPts val="0"/>
                        </a:spcAft>
                      </a:pPr>
                      <a:r>
                        <a:rPr lang="en-US" sz="1800" b="1" kern="1200" dirty="0">
                          <a:solidFill>
                            <a:srgbClr val="00B050"/>
                          </a:solidFill>
                          <a:latin typeface="Times New Roman" pitchFamily="18" charset="0"/>
                          <a:ea typeface="Times New Roman"/>
                          <a:cs typeface="Times New Roman" pitchFamily="18" charset="0"/>
                        </a:rPr>
                        <a:t>52.6 (30.7-74.5)</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rtl="0">
                        <a:lnSpc>
                          <a:spcPct val="250000"/>
                        </a:lnSpc>
                        <a:spcBef>
                          <a:spcPts val="0"/>
                        </a:spcBef>
                        <a:spcAft>
                          <a:spcPts val="0"/>
                        </a:spcAft>
                      </a:pPr>
                      <a:r>
                        <a:rPr lang="en-US" sz="1800" b="1" kern="1200" dirty="0">
                          <a:solidFill>
                            <a:srgbClr val="00B050"/>
                          </a:solidFill>
                          <a:latin typeface="Times New Roman" pitchFamily="18" charset="0"/>
                          <a:ea typeface="Times New Roman"/>
                          <a:cs typeface="Times New Roman" pitchFamily="18" charset="0"/>
                        </a:rPr>
                        <a:t>5.95 (2.26-15.63)</a:t>
                      </a:r>
                    </a:p>
                  </a:txBody>
                  <a:tcPr marL="68580" marR="68580" marT="0" marB="0">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643998" cy="1368412"/>
          </a:xfrm>
        </p:spPr>
        <p:txBody>
          <a:bodyPr>
            <a:normAutofit fontScale="90000"/>
          </a:bodyPr>
          <a:lstStyle/>
          <a:p>
            <a:r>
              <a:rPr lang="en-US" sz="3300" dirty="0" smtClean="0">
                <a:solidFill>
                  <a:srgbClr val="C00000"/>
                </a:solidFill>
                <a:effectLst>
                  <a:outerShdw blurRad="38100" dist="38100" dir="2700000" algn="tl">
                    <a:srgbClr val="000000">
                      <a:alpha val="43137"/>
                    </a:srgbClr>
                  </a:outerShdw>
                </a:effectLst>
                <a:latin typeface="Albertus" pitchFamily="34" charset="0"/>
              </a:rPr>
              <a:t>Annual incidence of overweight and obesity among children between phase 1 and phase 4 according to baseline weight</a:t>
            </a:r>
          </a:p>
        </p:txBody>
      </p:sp>
      <p:pic>
        <p:nvPicPr>
          <p:cNvPr id="171010" name="Picture 2"/>
          <p:cNvPicPr>
            <a:picLocks noGrp="1" noChangeAspect="1" noChangeArrowheads="1"/>
          </p:cNvPicPr>
          <p:nvPr>
            <p:ph sz="half" idx="1"/>
          </p:nvPr>
        </p:nvPicPr>
        <p:blipFill>
          <a:blip r:embed="rId2" cstate="print"/>
          <a:srcRect/>
          <a:stretch>
            <a:fillRect/>
          </a:stretch>
        </p:blipFill>
        <p:spPr bwMode="auto">
          <a:xfrm>
            <a:off x="428596" y="2071678"/>
            <a:ext cx="3381375" cy="4143404"/>
          </a:xfrm>
          <a:prstGeom prst="rect">
            <a:avLst/>
          </a:prstGeom>
          <a:noFill/>
          <a:ln w="9525">
            <a:noFill/>
            <a:miter lim="800000"/>
            <a:headEnd/>
            <a:tailEnd/>
          </a:ln>
          <a:effectLst/>
        </p:spPr>
      </p:pic>
      <p:graphicFrame>
        <p:nvGraphicFramePr>
          <p:cNvPr id="6" name="Content Placeholder 5"/>
          <p:cNvGraphicFramePr>
            <a:graphicFrameLocks noGrp="1"/>
          </p:cNvGraphicFramePr>
          <p:nvPr>
            <p:ph sz="half" idx="2"/>
          </p:nvPr>
        </p:nvGraphicFramePr>
        <p:xfrm>
          <a:off x="4714876" y="2285992"/>
          <a:ext cx="4210080" cy="4168794"/>
        </p:xfrm>
        <a:graphic>
          <a:graphicData uri="http://schemas.openxmlformats.org/drawingml/2006/chart">
            <c:chart xmlns:c="http://schemas.openxmlformats.org/drawingml/2006/chart" xmlns:r="http://schemas.openxmlformats.org/officeDocument/2006/relationships" r:id="rId3"/>
          </a:graphicData>
        </a:graphic>
      </p:graphicFrame>
      <p:pic>
        <p:nvPicPr>
          <p:cNvPr id="171012" name="Picture 4"/>
          <p:cNvPicPr>
            <a:picLocks noChangeAspect="1" noChangeArrowheads="1"/>
          </p:cNvPicPr>
          <p:nvPr/>
        </p:nvPicPr>
        <p:blipFill>
          <a:blip r:embed="rId4" cstate="print"/>
          <a:srcRect/>
          <a:stretch>
            <a:fillRect/>
          </a:stretch>
        </p:blipFill>
        <p:spPr bwMode="auto">
          <a:xfrm>
            <a:off x="285720" y="1857364"/>
            <a:ext cx="533400" cy="180975"/>
          </a:xfrm>
          <a:prstGeom prst="rect">
            <a:avLst/>
          </a:prstGeom>
          <a:noFill/>
          <a:ln w="9525">
            <a:noFill/>
            <a:miter lim="800000"/>
            <a:headEnd/>
            <a:tailEnd/>
          </a:ln>
          <a:effectLst/>
        </p:spPr>
      </p:pic>
      <p:sp>
        <p:nvSpPr>
          <p:cNvPr id="7" name="TextBox 6"/>
          <p:cNvSpPr txBox="1"/>
          <p:nvPr/>
        </p:nvSpPr>
        <p:spPr>
          <a:xfrm>
            <a:off x="5000628" y="6268872"/>
            <a:ext cx="2714644" cy="446276"/>
          </a:xfrm>
          <a:prstGeom prst="rect">
            <a:avLst/>
          </a:prstGeom>
          <a:noFill/>
        </p:spPr>
        <p:txBody>
          <a:bodyPr wrap="square" rtlCol="0">
            <a:spAutoFit/>
          </a:bodyPr>
          <a:lstStyle/>
          <a:p>
            <a:pPr algn="ctr"/>
            <a:r>
              <a:rPr lang="en-US" sz="2300" b="1" dirty="0" smtClean="0">
                <a:cs typeface="Aharoni" pitchFamily="2" charset="-79"/>
              </a:rPr>
              <a:t>TLGS</a:t>
            </a:r>
            <a:endParaRPr lang="en-US" sz="2300" b="1" dirty="0">
              <a:cs typeface="Aharoni" pitchFamily="2" charset="-79"/>
            </a:endParaRPr>
          </a:p>
        </p:txBody>
      </p:sp>
      <p:sp>
        <p:nvSpPr>
          <p:cNvPr id="8" name="TextBox 7"/>
          <p:cNvSpPr txBox="1"/>
          <p:nvPr/>
        </p:nvSpPr>
        <p:spPr>
          <a:xfrm>
            <a:off x="785786" y="6197434"/>
            <a:ext cx="2714644" cy="446276"/>
          </a:xfrm>
          <a:prstGeom prst="rect">
            <a:avLst/>
          </a:prstGeom>
          <a:noFill/>
        </p:spPr>
        <p:txBody>
          <a:bodyPr wrap="square" rtlCol="0">
            <a:spAutoFit/>
          </a:bodyPr>
          <a:lstStyle/>
          <a:p>
            <a:pPr algn="ctr"/>
            <a:r>
              <a:rPr lang="en-US" sz="2300" b="1" dirty="0" smtClean="0">
                <a:cs typeface="Aharoni" pitchFamily="2" charset="-79"/>
              </a:rPr>
              <a:t>USA</a:t>
            </a:r>
            <a:endParaRPr lang="en-US" sz="2300" b="1" dirty="0">
              <a:cs typeface="Aharoni" pitchFamily="2" charset="-79"/>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643998" cy="1368412"/>
          </a:xfrm>
        </p:spPr>
        <p:txBody>
          <a:bodyPr>
            <a:normAutofit fontScale="90000"/>
          </a:bodyPr>
          <a:lstStyle/>
          <a:p>
            <a:r>
              <a:rPr lang="en-US" sz="3300" dirty="0" smtClean="0">
                <a:solidFill>
                  <a:srgbClr val="C00000"/>
                </a:solidFill>
                <a:effectLst>
                  <a:outerShdw blurRad="38100" dist="38100" dir="2700000" algn="tl">
                    <a:srgbClr val="000000">
                      <a:alpha val="43137"/>
                    </a:srgbClr>
                  </a:outerShdw>
                </a:effectLst>
                <a:latin typeface="Albertus" pitchFamily="34" charset="0"/>
              </a:rPr>
              <a:t>Annual incidence of overweight and obesity among children between phase 1 and phase 4 according to baseline weight</a:t>
            </a:r>
          </a:p>
        </p:txBody>
      </p:sp>
      <p:pic>
        <p:nvPicPr>
          <p:cNvPr id="172034" name="Picture 2"/>
          <p:cNvPicPr>
            <a:picLocks noChangeAspect="1" noChangeArrowheads="1"/>
          </p:cNvPicPr>
          <p:nvPr/>
        </p:nvPicPr>
        <p:blipFill>
          <a:blip r:embed="rId2" cstate="print"/>
          <a:srcRect/>
          <a:stretch>
            <a:fillRect/>
          </a:stretch>
        </p:blipFill>
        <p:spPr bwMode="auto">
          <a:xfrm>
            <a:off x="771522" y="2500306"/>
            <a:ext cx="3371850" cy="3643338"/>
          </a:xfrm>
          <a:prstGeom prst="rect">
            <a:avLst/>
          </a:prstGeom>
          <a:noFill/>
          <a:ln w="9525">
            <a:noFill/>
            <a:miter lim="800000"/>
            <a:headEnd/>
            <a:tailEnd/>
          </a:ln>
          <a:effectLst/>
        </p:spPr>
      </p:pic>
      <p:pic>
        <p:nvPicPr>
          <p:cNvPr id="172035" name="Picture 3"/>
          <p:cNvPicPr>
            <a:picLocks noGrp="1" noChangeAspect="1" noChangeArrowheads="1"/>
          </p:cNvPicPr>
          <p:nvPr>
            <p:ph sz="half" idx="1"/>
          </p:nvPr>
        </p:nvPicPr>
        <p:blipFill>
          <a:blip r:embed="rId3" cstate="print"/>
          <a:srcRect/>
          <a:stretch>
            <a:fillRect/>
          </a:stretch>
        </p:blipFill>
        <p:spPr bwMode="auto">
          <a:xfrm>
            <a:off x="642910" y="2214554"/>
            <a:ext cx="495300" cy="180975"/>
          </a:xfrm>
          <a:prstGeom prst="rect">
            <a:avLst/>
          </a:prstGeom>
          <a:noFill/>
          <a:ln w="9525">
            <a:noFill/>
            <a:miter lim="800000"/>
            <a:headEnd/>
            <a:tailEnd/>
          </a:ln>
          <a:effectLst/>
        </p:spPr>
      </p:pic>
      <p:graphicFrame>
        <p:nvGraphicFramePr>
          <p:cNvPr id="9" name="Content Placeholder 8"/>
          <p:cNvGraphicFramePr>
            <a:graphicFrameLocks noGrp="1"/>
          </p:cNvGraphicFramePr>
          <p:nvPr>
            <p:ph sz="half" idx="2"/>
          </p:nvPr>
        </p:nvGraphicFramePr>
        <p:xfrm>
          <a:off x="4648200" y="1903413"/>
          <a:ext cx="4281518" cy="452596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5000628" y="6340310"/>
            <a:ext cx="2714644" cy="446276"/>
          </a:xfrm>
          <a:prstGeom prst="rect">
            <a:avLst/>
          </a:prstGeom>
          <a:noFill/>
        </p:spPr>
        <p:txBody>
          <a:bodyPr wrap="square" rtlCol="0">
            <a:spAutoFit/>
          </a:bodyPr>
          <a:lstStyle/>
          <a:p>
            <a:pPr algn="ctr"/>
            <a:r>
              <a:rPr lang="en-US" sz="2300" b="1" dirty="0" smtClean="0">
                <a:cs typeface="Aharoni" pitchFamily="2" charset="-79"/>
              </a:rPr>
              <a:t>TLGS</a:t>
            </a:r>
            <a:endParaRPr lang="en-US" sz="2300" b="1" dirty="0">
              <a:cs typeface="Aharoni" pitchFamily="2" charset="-79"/>
            </a:endParaRPr>
          </a:p>
        </p:txBody>
      </p:sp>
      <p:sp>
        <p:nvSpPr>
          <p:cNvPr id="7" name="TextBox 6"/>
          <p:cNvSpPr txBox="1"/>
          <p:nvPr/>
        </p:nvSpPr>
        <p:spPr>
          <a:xfrm>
            <a:off x="785786" y="6197434"/>
            <a:ext cx="2714644" cy="446276"/>
          </a:xfrm>
          <a:prstGeom prst="rect">
            <a:avLst/>
          </a:prstGeom>
          <a:noFill/>
        </p:spPr>
        <p:txBody>
          <a:bodyPr wrap="square" rtlCol="0">
            <a:spAutoFit/>
          </a:bodyPr>
          <a:lstStyle/>
          <a:p>
            <a:pPr algn="ctr"/>
            <a:r>
              <a:rPr lang="en-US" sz="2300" b="1" dirty="0" smtClean="0">
                <a:cs typeface="Aharoni" pitchFamily="2" charset="-79"/>
              </a:rPr>
              <a:t>USA</a:t>
            </a:r>
            <a:endParaRPr lang="en-US" sz="2300" b="1" dirty="0">
              <a:cs typeface="Aharoni" pitchFamily="2" charset="-79"/>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609600"/>
            <a:ext cx="6400800" cy="5181600"/>
          </a:xfrm>
        </p:spPr>
        <p:txBody>
          <a:bodyPr/>
          <a:lstStyle/>
          <a:p>
            <a:pPr>
              <a:lnSpc>
                <a:spcPct val="150000"/>
              </a:lnSpc>
              <a:defRPr/>
            </a:pPr>
            <a:r>
              <a:rPr lang="en-US" sz="4500" b="1" dirty="0" smtClean="0">
                <a:solidFill>
                  <a:srgbClr val="C00000"/>
                </a:solidFill>
                <a:effectLst>
                  <a:outerShdw blurRad="38100" dist="38100" dir="2700000" algn="tl">
                    <a:srgbClr val="000000">
                      <a:alpha val="43137"/>
                    </a:srgbClr>
                  </a:outerShdw>
                </a:effectLst>
                <a:cs typeface="Arial" pitchFamily="34" charset="0"/>
              </a:rPr>
              <a:t>Changes following </a:t>
            </a:r>
          </a:p>
          <a:p>
            <a:pPr>
              <a:lnSpc>
                <a:spcPct val="150000"/>
              </a:lnSpc>
              <a:defRPr/>
            </a:pPr>
            <a:r>
              <a:rPr lang="en-US" sz="4500" b="1" dirty="0" smtClean="0">
                <a:solidFill>
                  <a:srgbClr val="C00000"/>
                </a:solidFill>
                <a:effectLst>
                  <a:outerShdw blurRad="38100" dist="38100" dir="2700000" algn="tl">
                    <a:srgbClr val="000000">
                      <a:alpha val="43137"/>
                    </a:srgbClr>
                  </a:outerShdw>
                </a:effectLst>
                <a:cs typeface="Arial" pitchFamily="34" charset="0"/>
              </a:rPr>
              <a:t>lifestyle modification </a:t>
            </a:r>
            <a:endParaRPr lang="en-US" sz="4500" b="1" dirty="0"/>
          </a:p>
        </p:txBody>
      </p:sp>
      <p:sp>
        <p:nvSpPr>
          <p:cNvPr id="4" name="Slide Number Placeholder 3"/>
          <p:cNvSpPr>
            <a:spLocks noGrp="1"/>
          </p:cNvSpPr>
          <p:nvPr>
            <p:ph type="sldNum" sz="quarter" idx="12"/>
          </p:nvPr>
        </p:nvSpPr>
        <p:spPr/>
        <p:txBody>
          <a:bodyPr/>
          <a:lstStyle/>
          <a:p>
            <a:pPr>
              <a:defRPr/>
            </a:pPr>
            <a:fld id="{534B7CFE-FC27-4988-A80B-D2309D43AF51}" type="slidenum">
              <a:rPr lang="fr-FR" smtClean="0"/>
              <a:pPr>
                <a:defRPr/>
              </a:pPr>
              <a:t>54</a:t>
            </a:fld>
            <a:endParaRPr lang="fr-FR"/>
          </a:p>
        </p:txBody>
      </p:sp>
      <p:pic>
        <p:nvPicPr>
          <p:cNvPr id="48132" name="Picture 2" descr="tlgs-r"/>
          <p:cNvPicPr>
            <a:picLocks noChangeAspect="1" noChangeArrowheads="1"/>
          </p:cNvPicPr>
          <p:nvPr/>
        </p:nvPicPr>
        <p:blipFill>
          <a:blip r:embed="rId2" cstate="print"/>
          <a:srcRect/>
          <a:stretch>
            <a:fillRect/>
          </a:stretch>
        </p:blipFill>
        <p:spPr bwMode="auto">
          <a:xfrm>
            <a:off x="3581400" y="3657600"/>
            <a:ext cx="1866900" cy="201612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838200" y="533400"/>
          <a:ext cx="7239000" cy="5632450"/>
        </p:xfrm>
        <a:graphic>
          <a:graphicData uri="http://schemas.openxmlformats.org/presentationml/2006/ole">
            <p:oleObj spid="_x0000_s93186" name="Chart" r:id="rId3" imgW="4713840" imgH="3217680" progId="Excel.Sheet.8">
              <p:embed/>
            </p:oleObj>
          </a:graphicData>
        </a:graphic>
      </p:graphicFrame>
      <p:sp>
        <p:nvSpPr>
          <p:cNvPr id="9219" name="Text Box 3"/>
          <p:cNvSpPr txBox="1">
            <a:spLocks noChangeArrowheads="1"/>
          </p:cNvSpPr>
          <p:nvPr/>
        </p:nvSpPr>
        <p:spPr bwMode="auto">
          <a:xfrm>
            <a:off x="5791200" y="5334000"/>
            <a:ext cx="779463" cy="307975"/>
          </a:xfrm>
          <a:prstGeom prst="rect">
            <a:avLst/>
          </a:prstGeom>
          <a:noFill/>
          <a:ln w="9525">
            <a:noFill/>
            <a:miter lim="800000"/>
            <a:headEnd/>
            <a:tailEnd/>
          </a:ln>
        </p:spPr>
        <p:txBody>
          <a:bodyPr wrap="none">
            <a:spAutoFit/>
          </a:bodyPr>
          <a:lstStyle/>
          <a:p>
            <a:r>
              <a:rPr lang="en-US" sz="1400">
                <a:solidFill>
                  <a:srgbClr val="002060"/>
                </a:solidFill>
                <a:cs typeface="Times New Roman" pitchFamily="18" charset="0"/>
              </a:rPr>
              <a:t>Control</a:t>
            </a:r>
          </a:p>
        </p:txBody>
      </p:sp>
      <p:sp>
        <p:nvSpPr>
          <p:cNvPr id="9220" name="Text Box 4"/>
          <p:cNvSpPr txBox="1">
            <a:spLocks noChangeArrowheads="1"/>
          </p:cNvSpPr>
          <p:nvPr/>
        </p:nvSpPr>
        <p:spPr bwMode="auto">
          <a:xfrm>
            <a:off x="3048000" y="5334000"/>
            <a:ext cx="1141413" cy="307975"/>
          </a:xfrm>
          <a:prstGeom prst="rect">
            <a:avLst/>
          </a:prstGeom>
          <a:noFill/>
          <a:ln w="9525">
            <a:noFill/>
            <a:miter lim="800000"/>
            <a:headEnd/>
            <a:tailEnd/>
          </a:ln>
        </p:spPr>
        <p:txBody>
          <a:bodyPr wrap="none">
            <a:spAutoFit/>
          </a:bodyPr>
          <a:lstStyle/>
          <a:p>
            <a:r>
              <a:rPr lang="en-US" sz="1400">
                <a:solidFill>
                  <a:srgbClr val="002060"/>
                </a:solidFill>
                <a:cs typeface="Times New Roman" pitchFamily="18" charset="0"/>
              </a:rPr>
              <a:t>Intervention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84150"/>
            <a:ext cx="8229600" cy="673082"/>
          </a:xfrm>
          <a:prstGeom prst="rect">
            <a:avLst/>
          </a:prstGeom>
        </p:spPr>
        <p:txBody>
          <a:bodyPr>
            <a:noAutofit/>
          </a:bodyPr>
          <a:lstStyle/>
          <a:p>
            <a:pPr algn="ctr" fontAlgn="auto">
              <a:spcAft>
                <a:spcPts val="0"/>
              </a:spcAft>
              <a:defRPr/>
            </a:pPr>
            <a:r>
              <a:rPr lang="en-US" sz="4500" b="1" dirty="0">
                <a:solidFill>
                  <a:srgbClr val="C00000"/>
                </a:solidFill>
                <a:effectLst>
                  <a:outerShdw blurRad="38100" dist="38100" dir="2700000" algn="tl">
                    <a:srgbClr val="000000">
                      <a:alpha val="43137"/>
                    </a:srgbClr>
                  </a:outerShdw>
                </a:effectLst>
                <a:ea typeface="+mj-ea"/>
                <a:cs typeface="Times New Roman" pitchFamily="18" charset="0"/>
              </a:rPr>
              <a:t>Results</a:t>
            </a:r>
          </a:p>
        </p:txBody>
      </p:sp>
      <p:sp>
        <p:nvSpPr>
          <p:cNvPr id="10245" name="Rectangle 3"/>
          <p:cNvSpPr>
            <a:spLocks noChangeArrowheads="1"/>
          </p:cNvSpPr>
          <p:nvPr/>
        </p:nvSpPr>
        <p:spPr bwMode="auto">
          <a:xfrm>
            <a:off x="1406525" y="768350"/>
            <a:ext cx="6588125" cy="647700"/>
          </a:xfrm>
          <a:prstGeom prst="rect">
            <a:avLst/>
          </a:prstGeom>
          <a:noFill/>
          <a:ln w="9525">
            <a:noFill/>
            <a:miter lim="800000"/>
            <a:headEnd/>
            <a:tailEnd/>
          </a:ln>
        </p:spPr>
        <p:txBody>
          <a:bodyPr wrap="none" anchor="ctr">
            <a:spAutoFit/>
          </a:bodyPr>
          <a:lstStyle/>
          <a:p>
            <a:r>
              <a:rPr lang="en-US">
                <a:cs typeface="Times New Roman" pitchFamily="18" charset="0"/>
              </a:rPr>
              <a:t>The change in the prevalence of metabolic syndrome components</a:t>
            </a:r>
          </a:p>
          <a:p>
            <a:r>
              <a:rPr lang="en-US">
                <a:cs typeface="Times New Roman" pitchFamily="18" charset="0"/>
              </a:rPr>
              <a:t>Over the time in cases and controls</a:t>
            </a:r>
          </a:p>
        </p:txBody>
      </p:sp>
      <p:sp>
        <p:nvSpPr>
          <p:cNvPr id="4" name="Rectangle 4"/>
          <p:cNvSpPr>
            <a:spLocks noChangeArrowheads="1"/>
          </p:cNvSpPr>
          <p:nvPr/>
        </p:nvSpPr>
        <p:spPr bwMode="auto">
          <a:xfrm>
            <a:off x="2133600" y="6140450"/>
            <a:ext cx="1223963" cy="401638"/>
          </a:xfrm>
          <a:prstGeom prst="rect">
            <a:avLst/>
          </a:prstGeom>
          <a:noFill/>
          <a:ln w="9525">
            <a:noFill/>
            <a:miter lim="800000"/>
            <a:headEnd/>
            <a:tailEnd/>
          </a:ln>
        </p:spPr>
        <p:txBody>
          <a:bodyPr anchor="ctr">
            <a:spAutoFit/>
          </a:bodyPr>
          <a:lstStyle/>
          <a:p>
            <a:r>
              <a:rPr lang="en-US" sz="2000">
                <a:cs typeface="Times New Roman" pitchFamily="18" charset="0"/>
              </a:rPr>
              <a:t>Cases</a:t>
            </a:r>
          </a:p>
        </p:txBody>
      </p:sp>
      <p:sp>
        <p:nvSpPr>
          <p:cNvPr id="5" name="Rectangle 5"/>
          <p:cNvSpPr>
            <a:spLocks noChangeArrowheads="1"/>
          </p:cNvSpPr>
          <p:nvPr/>
        </p:nvSpPr>
        <p:spPr bwMode="auto">
          <a:xfrm>
            <a:off x="5929313" y="6140450"/>
            <a:ext cx="1223962" cy="401638"/>
          </a:xfrm>
          <a:prstGeom prst="rect">
            <a:avLst/>
          </a:prstGeom>
          <a:noFill/>
          <a:ln w="9525">
            <a:noFill/>
            <a:miter lim="800000"/>
            <a:headEnd/>
            <a:tailEnd/>
          </a:ln>
        </p:spPr>
        <p:txBody>
          <a:bodyPr anchor="ctr">
            <a:spAutoFit/>
          </a:bodyPr>
          <a:lstStyle/>
          <a:p>
            <a:r>
              <a:rPr lang="en-US" sz="2000">
                <a:cs typeface="Times New Roman" pitchFamily="18" charset="0"/>
              </a:rPr>
              <a:t>Controls</a:t>
            </a:r>
          </a:p>
        </p:txBody>
      </p:sp>
      <p:graphicFrame>
        <p:nvGraphicFramePr>
          <p:cNvPr id="6" name="Object 2"/>
          <p:cNvGraphicFramePr>
            <a:graphicFrameLocks noChangeAspect="1"/>
          </p:cNvGraphicFramePr>
          <p:nvPr/>
        </p:nvGraphicFramePr>
        <p:xfrm>
          <a:off x="2487613" y="1230313"/>
          <a:ext cx="4029075" cy="4935537"/>
        </p:xfrm>
        <a:graphic>
          <a:graphicData uri="http://schemas.openxmlformats.org/presentationml/2006/ole">
            <p:oleObj spid="_x0000_s94210" name="Chart" r:id="rId3" imgW="4305290" imgH="4533834" progId="MSGraph.Chart.8">
              <p:embed followColorScheme="full"/>
            </p:oleObj>
          </a:graphicData>
        </a:graphic>
      </p:graphicFrame>
      <p:graphicFrame>
        <p:nvGraphicFramePr>
          <p:cNvPr id="7" name="Object 3"/>
          <p:cNvGraphicFramePr>
            <a:graphicFrameLocks noChangeAspect="1"/>
          </p:cNvGraphicFramePr>
          <p:nvPr/>
        </p:nvGraphicFramePr>
        <p:xfrm>
          <a:off x="2484438" y="1230313"/>
          <a:ext cx="4029075" cy="4935537"/>
        </p:xfrm>
        <a:graphic>
          <a:graphicData uri="http://schemas.openxmlformats.org/presentationml/2006/ole">
            <p:oleObj spid="_x0000_s94211" name="Chart" r:id="rId4" imgW="4305290" imgH="4533834" progId="MSGraph.Chart.8">
              <p:embed followColorScheme="full"/>
            </p:oleObj>
          </a:graphicData>
        </a:graphic>
      </p:graphicFrame>
      <p:sp>
        <p:nvSpPr>
          <p:cNvPr id="8" name="Rectangle 8"/>
          <p:cNvSpPr>
            <a:spLocks noChangeArrowheads="1"/>
          </p:cNvSpPr>
          <p:nvPr/>
        </p:nvSpPr>
        <p:spPr bwMode="auto">
          <a:xfrm rot="-5400000">
            <a:off x="1148556" y="3348832"/>
            <a:ext cx="2160587" cy="304800"/>
          </a:xfrm>
          <a:prstGeom prst="rect">
            <a:avLst/>
          </a:prstGeom>
          <a:noFill/>
          <a:ln w="9525">
            <a:noFill/>
            <a:miter lim="800000"/>
            <a:headEnd/>
            <a:tailEnd/>
          </a:ln>
        </p:spPr>
        <p:txBody>
          <a:bodyPr anchor="ctr">
            <a:spAutoFit/>
          </a:bodyPr>
          <a:lstStyle/>
          <a:p>
            <a:r>
              <a:rPr lang="en-US" sz="1400">
                <a:cs typeface="Times New Roman" pitchFamily="18" charset="0"/>
              </a:rPr>
              <a:t>Prevalence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mph" presetSubtype="0" fill="hold" nodeType="afterEffect">
                                  <p:stCondLst>
                                    <p:cond delay="0"/>
                                  </p:stCondLst>
                                  <p:childTnLst>
                                    <p:animScale>
                                      <p:cBhvr>
                                        <p:cTn id="11" dur="2000" fill="hold"/>
                                        <p:tgtEl>
                                          <p:spTgt spid="5">
                                            <p:txEl>
                                              <p:pRg st="0" end="0"/>
                                            </p:txEl>
                                          </p:spTgt>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000" fill="hold"/>
                                        <p:tgtEl>
                                          <p:spTgt spid="6"/>
                                        </p:tgtEl>
                                        <p:attrNameLst>
                                          <p:attrName>ppt_x</p:attrName>
                                        </p:attrNameLst>
                                      </p:cBhvr>
                                      <p:tavLst>
                                        <p:tav tm="0">
                                          <p:val>
                                            <p:strVal val="0-#ppt_w/2"/>
                                          </p:val>
                                        </p:tav>
                                        <p:tav tm="100000">
                                          <p:val>
                                            <p:strVal val="#ppt_x"/>
                                          </p:val>
                                        </p:tav>
                                      </p:tavLst>
                                    </p:anim>
                                    <p:anim calcmode="lin" valueType="num">
                                      <p:cBhvr additive="base">
                                        <p:cTn id="17" dur="20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6" presetClass="emph" presetSubtype="0" fill="hold" nodeType="afterEffect">
                                  <p:stCondLst>
                                    <p:cond delay="0"/>
                                  </p:stCondLst>
                                  <p:childTnLst>
                                    <p:animScale>
                                      <p:cBhvr>
                                        <p:cTn id="20" dur="2000" fill="hold"/>
                                        <p:tgtEl>
                                          <p:spTgt spid="4">
                                            <p:txEl>
                                              <p:pRg st="0" end="0"/>
                                            </p:txEl>
                                          </p:spTgt>
                                        </p:tgtEl>
                                      </p:cBhvr>
                                      <p:by x="150000" y="150000"/>
                                    </p:animScale>
                                  </p:childTnLst>
                                </p:cTn>
                              </p:par>
                            </p:childTnLst>
                          </p:cTn>
                        </p:par>
                        <p:par>
                          <p:cTn id="21" fill="hold">
                            <p:stCondLst>
                              <p:cond delay="4000"/>
                            </p:stCondLst>
                            <p:childTnLst>
                              <p:par>
                                <p:cTn id="22" presetID="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OleChart spid="7"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457200" y="3048000"/>
            <a:ext cx="7467600" cy="3352800"/>
          </a:xfrm>
        </p:spPr>
        <p:txBody>
          <a:bodyPr/>
          <a:lstStyle/>
          <a:p>
            <a:pPr marL="36513" indent="0">
              <a:buFontTx/>
              <a:buNone/>
            </a:pPr>
            <a:endParaRPr lang="en-US" sz="2100" smtClean="0"/>
          </a:p>
        </p:txBody>
      </p:sp>
      <p:sp>
        <p:nvSpPr>
          <p:cNvPr id="51203" name="TextBox 3"/>
          <p:cNvSpPr txBox="1">
            <a:spLocks noChangeArrowheads="1"/>
          </p:cNvSpPr>
          <p:nvPr/>
        </p:nvSpPr>
        <p:spPr bwMode="auto">
          <a:xfrm>
            <a:off x="304800" y="6473825"/>
            <a:ext cx="7162800" cy="307975"/>
          </a:xfrm>
          <a:prstGeom prst="rect">
            <a:avLst/>
          </a:prstGeom>
          <a:noFill/>
          <a:ln w="9525">
            <a:noFill/>
            <a:miter lim="800000"/>
            <a:headEnd/>
            <a:tailEnd/>
          </a:ln>
        </p:spPr>
        <p:txBody>
          <a:bodyPr>
            <a:spAutoFit/>
          </a:bodyPr>
          <a:lstStyle/>
          <a:p>
            <a:pPr algn="l"/>
            <a:r>
              <a:rPr lang="en-US" sz="1400"/>
              <a:t>Harati et al. </a:t>
            </a:r>
            <a:r>
              <a:rPr lang="en-US" sz="1400">
                <a:hlinkClick r:id="rId2" tooltip="American journal of preventive medicine."/>
              </a:rPr>
              <a:t>Am J Prev Med.</a:t>
            </a:r>
            <a:r>
              <a:rPr lang="en-US" sz="1400"/>
              <a:t> 2010 Jun;38(6):628-636.e1.</a:t>
            </a:r>
          </a:p>
        </p:txBody>
      </p:sp>
      <p:pic>
        <p:nvPicPr>
          <p:cNvPr id="51204" name="Picture 4"/>
          <p:cNvPicPr>
            <a:picLocks noChangeAspect="1" noChangeArrowheads="1"/>
          </p:cNvPicPr>
          <p:nvPr/>
        </p:nvPicPr>
        <p:blipFill>
          <a:blip r:embed="rId3" cstate="print"/>
          <a:srcRect/>
          <a:stretch>
            <a:fillRect/>
          </a:stretch>
        </p:blipFill>
        <p:spPr bwMode="auto">
          <a:xfrm>
            <a:off x="109538" y="0"/>
            <a:ext cx="8924925"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a:xfrm>
            <a:off x="457200" y="274638"/>
            <a:ext cx="8939213" cy="1138237"/>
          </a:xfrm>
        </p:spPr>
        <p:txBody>
          <a:bodyPr rtlCol="0">
            <a:normAutofit/>
          </a:bodyPr>
          <a:lstStyle/>
          <a:p>
            <a:pPr algn="ctr" eaLnBrk="1" fontAlgn="auto" hangingPunct="1">
              <a:spcAft>
                <a:spcPts val="0"/>
              </a:spcAft>
              <a:defRPr/>
            </a:pPr>
            <a:r>
              <a:rPr lang="en-US" sz="3000" b="1" dirty="0" smtClean="0">
                <a:solidFill>
                  <a:srgbClr val="00B050"/>
                </a:solidFill>
                <a:cs typeface="Arial" pitchFamily="34" charset="0"/>
              </a:rPr>
              <a:t/>
            </a:r>
            <a:br>
              <a:rPr lang="en-US" sz="3000" b="1" dirty="0" smtClean="0">
                <a:solidFill>
                  <a:srgbClr val="00B050"/>
                </a:solidFill>
                <a:cs typeface="Arial" pitchFamily="34" charset="0"/>
              </a:rPr>
            </a:br>
            <a:r>
              <a:rPr lang="en-US" sz="3200" b="1" dirty="0" smtClean="0">
                <a:solidFill>
                  <a:srgbClr val="C00000"/>
                </a:solidFill>
                <a:effectLst>
                  <a:outerShdw blurRad="38100" dist="38100" dir="2700000" algn="tl">
                    <a:srgbClr val="000000">
                      <a:alpha val="43137"/>
                    </a:srgbClr>
                  </a:outerShdw>
                </a:effectLst>
              </a:rPr>
              <a:t>Daily  Cigarette Smoking (men)</a:t>
            </a:r>
          </a:p>
        </p:txBody>
      </p:sp>
      <p:graphicFrame>
        <p:nvGraphicFramePr>
          <p:cNvPr id="11266" name="Object 2"/>
          <p:cNvGraphicFramePr>
            <a:graphicFrameLocks noGrp="1" noChangeAspect="1"/>
          </p:cNvGraphicFramePr>
          <p:nvPr>
            <p:ph idx="1"/>
          </p:nvPr>
        </p:nvGraphicFramePr>
        <p:xfrm>
          <a:off x="1547813" y="1849438"/>
          <a:ext cx="6270625" cy="4051300"/>
        </p:xfrm>
        <a:graphic>
          <a:graphicData uri="http://schemas.openxmlformats.org/presentationml/2006/ole">
            <p:oleObj spid="_x0000_s95234" r:id="rId3" imgW="6273328" imgH="4054191" progId="Excel.Sheet.8">
              <p:embed/>
            </p:oleObj>
          </a:graphicData>
        </a:graphic>
      </p:graphicFrame>
      <p:pic>
        <p:nvPicPr>
          <p:cNvPr id="11268" name="Picture 3" descr="tlgslogo"/>
          <p:cNvPicPr>
            <a:picLocks noChangeAspect="1" noChangeArrowheads="1"/>
          </p:cNvPicPr>
          <p:nvPr/>
        </p:nvPicPr>
        <p:blipFill>
          <a:blip r:embed="rId4" cstate="print"/>
          <a:srcRect/>
          <a:stretch>
            <a:fillRect/>
          </a:stretch>
        </p:blipFill>
        <p:spPr bwMode="auto">
          <a:xfrm>
            <a:off x="371475" y="5857875"/>
            <a:ext cx="557213"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428625"/>
            <a:ext cx="8229600" cy="1143000"/>
          </a:xfrm>
        </p:spPr>
        <p:txBody>
          <a:bodyPr/>
          <a:lstStyle/>
          <a:p>
            <a:r>
              <a:rPr lang="en-US" b="1" dirty="0" smtClean="0">
                <a:solidFill>
                  <a:srgbClr val="C00000"/>
                </a:solidFill>
                <a:effectLst>
                  <a:outerShdw blurRad="38100" dist="38100" dir="2700000" algn="tl">
                    <a:srgbClr val="000000">
                      <a:alpha val="43137"/>
                    </a:srgbClr>
                  </a:outerShdw>
                </a:effectLst>
              </a:rPr>
              <a:t>Scientific Achievements of ERC</a:t>
            </a:r>
          </a:p>
        </p:txBody>
      </p:sp>
      <p:sp>
        <p:nvSpPr>
          <p:cNvPr id="57347" name="Rectangle 3"/>
          <p:cNvSpPr>
            <a:spLocks noGrp="1" noChangeArrowheads="1"/>
          </p:cNvSpPr>
          <p:nvPr>
            <p:ph type="body" idx="1"/>
          </p:nvPr>
        </p:nvSpPr>
        <p:spPr>
          <a:xfrm>
            <a:off x="228600" y="1643063"/>
            <a:ext cx="8305800" cy="4330700"/>
          </a:xfrm>
        </p:spPr>
        <p:txBody>
          <a:bodyPr>
            <a:normAutofit/>
          </a:bodyPr>
          <a:lstStyle/>
          <a:p>
            <a:pPr>
              <a:buFontTx/>
              <a:buNone/>
              <a:defRPr/>
            </a:pPr>
            <a:r>
              <a:rPr lang="en-US" sz="2400" b="1" dirty="0" smtClean="0">
                <a:latin typeface="+mj-lt"/>
              </a:rPr>
              <a:t>	</a:t>
            </a:r>
            <a:r>
              <a:rPr lang="en-US" sz="2400" b="1" i="1" dirty="0" smtClean="0">
                <a:latin typeface="+mj-lt"/>
              </a:rPr>
              <a:t> Articles </a:t>
            </a:r>
            <a:r>
              <a:rPr lang="fa-IR" sz="2400" b="1" i="1" dirty="0" smtClean="0">
                <a:latin typeface="+mj-lt"/>
              </a:rPr>
              <a:t>:</a:t>
            </a:r>
            <a:r>
              <a:rPr lang="en-US" sz="2400" b="1" dirty="0" smtClean="0">
                <a:latin typeface="+mj-lt"/>
              </a:rPr>
              <a:t>	                                                                        </a:t>
            </a:r>
            <a:r>
              <a:rPr lang="en-US" sz="2400" b="1" i="1" dirty="0" smtClean="0">
                <a:latin typeface="+mj-lt"/>
              </a:rPr>
              <a:t>1128</a:t>
            </a:r>
          </a:p>
          <a:p>
            <a:pPr>
              <a:buFontTx/>
              <a:buNone/>
              <a:defRPr/>
            </a:pPr>
            <a:endParaRPr lang="fa-IR" sz="1200" b="1" dirty="0" smtClean="0">
              <a:latin typeface="+mj-lt"/>
            </a:endParaRPr>
          </a:p>
          <a:p>
            <a:pPr>
              <a:buFontTx/>
              <a:buNone/>
              <a:defRPr/>
            </a:pPr>
            <a:r>
              <a:rPr lang="en-US" sz="2400" b="1" dirty="0" smtClean="0">
                <a:latin typeface="+mj-lt"/>
              </a:rPr>
              <a:t>	</a:t>
            </a:r>
            <a:r>
              <a:rPr lang="en-US" sz="2400" b="1" i="1" dirty="0" smtClean="0">
                <a:latin typeface="+mj-lt"/>
              </a:rPr>
              <a:t>Published in International English  Journals 	       568  </a:t>
            </a:r>
          </a:p>
          <a:p>
            <a:pPr>
              <a:buClr>
                <a:srgbClr val="FF0000"/>
              </a:buClr>
              <a:buFont typeface="Wingdings" pitchFamily="2" charset="2"/>
              <a:buChar char="ü"/>
              <a:defRPr/>
            </a:pPr>
            <a:r>
              <a:rPr lang="en-US" sz="2400" b="1" i="1" dirty="0" smtClean="0">
                <a:latin typeface="+mj-lt"/>
              </a:rPr>
              <a:t>Published in Scientific Farsi Journals	                    560</a:t>
            </a:r>
          </a:p>
          <a:p>
            <a:pPr>
              <a:buClr>
                <a:srgbClr val="FF0000"/>
              </a:buClr>
              <a:buFont typeface="Wingdings" pitchFamily="2" charset="2"/>
              <a:buChar char="ü"/>
              <a:defRPr/>
            </a:pPr>
            <a:r>
              <a:rPr lang="en-US" sz="2400" b="1" i="1" dirty="0" smtClean="0">
                <a:latin typeface="+mj-lt"/>
              </a:rPr>
              <a:t>Books Published in English 	  	</a:t>
            </a:r>
            <a:r>
              <a:rPr lang="fa-IR" sz="2400" b="1" i="1" dirty="0" smtClean="0">
                <a:latin typeface="+mj-lt"/>
              </a:rPr>
              <a:t> </a:t>
            </a:r>
            <a:r>
              <a:rPr lang="en-US" sz="2400" b="1" i="1" dirty="0" smtClean="0">
                <a:latin typeface="+mj-lt"/>
              </a:rPr>
              <a:t>  </a:t>
            </a:r>
            <a:r>
              <a:rPr lang="fa-IR" sz="2400" b="1" i="1" dirty="0" smtClean="0">
                <a:latin typeface="+mj-lt"/>
              </a:rPr>
              <a:t>  </a:t>
            </a:r>
            <a:r>
              <a:rPr lang="en-US" sz="2400" b="1" i="1" dirty="0" smtClean="0">
                <a:latin typeface="+mj-lt"/>
              </a:rPr>
              <a:t>  </a:t>
            </a:r>
            <a:r>
              <a:rPr lang="fa-IR" sz="2400" b="1" i="1" dirty="0" smtClean="0">
                <a:latin typeface="+mj-lt"/>
              </a:rPr>
              <a:t>  </a:t>
            </a:r>
            <a:r>
              <a:rPr lang="en-US" sz="2400" b="1" i="1" dirty="0" smtClean="0">
                <a:latin typeface="+mj-lt"/>
              </a:rPr>
              <a:t> </a:t>
            </a:r>
            <a:r>
              <a:rPr lang="fa-IR" sz="2400" b="1" i="1" dirty="0" smtClean="0">
                <a:latin typeface="+mj-lt"/>
              </a:rPr>
              <a:t>          </a:t>
            </a:r>
            <a:r>
              <a:rPr lang="en-US" sz="2400" b="1" i="1" dirty="0" smtClean="0">
                <a:latin typeface="+mj-lt"/>
              </a:rPr>
              <a:t>6</a:t>
            </a:r>
          </a:p>
          <a:p>
            <a:pPr>
              <a:buClr>
                <a:srgbClr val="FF0000"/>
              </a:buClr>
              <a:buFont typeface="Wingdings" pitchFamily="2" charset="2"/>
              <a:buChar char="ü"/>
              <a:defRPr/>
            </a:pPr>
            <a:r>
              <a:rPr lang="en-US" sz="2400" b="1" i="1" dirty="0" smtClean="0">
                <a:latin typeface="+mj-lt"/>
              </a:rPr>
              <a:t>Books Published in Farsi 		   		        25</a:t>
            </a:r>
          </a:p>
          <a:p>
            <a:pPr>
              <a:buClr>
                <a:srgbClr val="FF0000"/>
              </a:buClr>
              <a:buFont typeface="Wingdings" pitchFamily="2" charset="2"/>
              <a:buChar char="ü"/>
              <a:defRPr/>
            </a:pPr>
            <a:r>
              <a:rPr lang="en-US" sz="2400" b="1" i="1" dirty="0" smtClean="0">
                <a:latin typeface="+mj-lt"/>
              </a:rPr>
              <a:t>Research Proposals (ongoing)		</a:t>
            </a:r>
            <a:r>
              <a:rPr lang="fa-IR" sz="2400" b="1" i="1" dirty="0" smtClean="0">
                <a:latin typeface="+mj-lt"/>
              </a:rPr>
              <a:t>   </a:t>
            </a:r>
            <a:r>
              <a:rPr lang="en-US" sz="2400" b="1" i="1" dirty="0" smtClean="0">
                <a:latin typeface="+mj-lt"/>
              </a:rPr>
              <a:t>   </a:t>
            </a:r>
            <a:r>
              <a:rPr lang="fa-IR" sz="2400" b="1" i="1" dirty="0" smtClean="0">
                <a:latin typeface="+mj-lt"/>
              </a:rPr>
              <a:t>          </a:t>
            </a:r>
            <a:r>
              <a:rPr lang="en-US" sz="2400" b="1" i="1" dirty="0" smtClean="0">
                <a:latin typeface="+mj-lt"/>
              </a:rPr>
              <a:t>115	</a:t>
            </a:r>
          </a:p>
          <a:p>
            <a:pPr>
              <a:buClr>
                <a:srgbClr val="FF0000"/>
              </a:buClr>
              <a:buFont typeface="Wingdings" pitchFamily="2" charset="2"/>
              <a:buChar char="ü"/>
              <a:defRPr/>
            </a:pPr>
            <a:r>
              <a:rPr lang="en-US" sz="2400" b="1" i="1" dirty="0" smtClean="0">
                <a:latin typeface="+mj-lt"/>
              </a:rPr>
              <a:t>Research Proposals (accomplished)	</a:t>
            </a:r>
            <a:r>
              <a:rPr lang="fa-IR" sz="2400" b="1" i="1" dirty="0" smtClean="0">
                <a:latin typeface="+mj-lt"/>
              </a:rPr>
              <a:t>            </a:t>
            </a:r>
            <a:r>
              <a:rPr lang="en-US" sz="2400" b="1" i="1" dirty="0" smtClean="0">
                <a:latin typeface="+mj-lt"/>
              </a:rPr>
              <a:t>    600</a:t>
            </a:r>
          </a:p>
          <a:p>
            <a:pPr>
              <a:buClr>
                <a:srgbClr val="FF0000"/>
              </a:buClr>
              <a:buFont typeface="Wingdings" pitchFamily="2" charset="2"/>
              <a:buChar char="ü"/>
              <a:defRPr/>
            </a:pPr>
            <a:r>
              <a:rPr lang="en-US" sz="2400" b="1" i="1" dirty="0" smtClean="0">
                <a:latin typeface="+mj-lt"/>
              </a:rPr>
              <a:t>International Research collaboration 		       30</a:t>
            </a:r>
            <a:r>
              <a:rPr lang="en-US" sz="2400" b="1" dirty="0" smtClean="0">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additive="base">
                                        <p:cTn id="7" dur="500" fill="hold"/>
                                        <p:tgtEl>
                                          <p:spTgt spid="57346"/>
                                        </p:tgtEl>
                                        <p:attrNameLst>
                                          <p:attrName>ppt_x</p:attrName>
                                        </p:attrNameLst>
                                      </p:cBhvr>
                                      <p:tavLst>
                                        <p:tav tm="0">
                                          <p:val>
                                            <p:strVal val="0-#ppt_w/2"/>
                                          </p:val>
                                        </p:tav>
                                        <p:tav tm="100000">
                                          <p:val>
                                            <p:strVal val="#ppt_x"/>
                                          </p:val>
                                        </p:tav>
                                      </p:tavLst>
                                    </p:anim>
                                    <p:anim calcmode="lin" valueType="num">
                                      <p:cBhvr additive="base">
                                        <p:cTn id="8" dur="500" fill="hold"/>
                                        <p:tgtEl>
                                          <p:spTgt spid="573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347">
                                            <p:txEl>
                                              <p:pRg st="0" end="0"/>
                                            </p:txEl>
                                          </p:spTgt>
                                        </p:tgtEl>
                                        <p:attrNameLst>
                                          <p:attrName>style.visibility</p:attrName>
                                        </p:attrNameLst>
                                      </p:cBhvr>
                                      <p:to>
                                        <p:strVal val="visible"/>
                                      </p:to>
                                    </p:set>
                                    <p:anim calcmode="lin" valueType="num">
                                      <p:cBhvr additive="base">
                                        <p:cTn id="13"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347">
                                            <p:txEl>
                                              <p:pRg st="3" end="3"/>
                                            </p:txEl>
                                          </p:spTgt>
                                        </p:tgtEl>
                                        <p:attrNameLst>
                                          <p:attrName>style.visibility</p:attrName>
                                        </p:attrNameLst>
                                      </p:cBhvr>
                                      <p:to>
                                        <p:strVal val="visible"/>
                                      </p:to>
                                    </p:set>
                                    <p:anim calcmode="lin" valueType="num">
                                      <p:cBhvr additive="base">
                                        <p:cTn id="25" dur="500" fill="hold"/>
                                        <p:tgtEl>
                                          <p:spTgt spid="573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3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7347">
                                            <p:txEl>
                                              <p:pRg st="4" end="4"/>
                                            </p:txEl>
                                          </p:spTgt>
                                        </p:tgtEl>
                                        <p:attrNameLst>
                                          <p:attrName>style.visibility</p:attrName>
                                        </p:attrNameLst>
                                      </p:cBhvr>
                                      <p:to>
                                        <p:strVal val="visible"/>
                                      </p:to>
                                    </p:set>
                                    <p:anim calcmode="lin" valueType="num">
                                      <p:cBhvr additive="base">
                                        <p:cTn id="31" dur="500" fill="hold"/>
                                        <p:tgtEl>
                                          <p:spTgt spid="573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3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7347">
                                            <p:txEl>
                                              <p:pRg st="5" end="5"/>
                                            </p:txEl>
                                          </p:spTgt>
                                        </p:tgtEl>
                                        <p:attrNameLst>
                                          <p:attrName>style.visibility</p:attrName>
                                        </p:attrNameLst>
                                      </p:cBhvr>
                                      <p:to>
                                        <p:strVal val="visible"/>
                                      </p:to>
                                    </p:set>
                                    <p:anim calcmode="lin" valueType="num">
                                      <p:cBhvr additive="base">
                                        <p:cTn id="37" dur="500" fill="hold"/>
                                        <p:tgtEl>
                                          <p:spTgt spid="573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73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7347">
                                            <p:txEl>
                                              <p:pRg st="6" end="6"/>
                                            </p:txEl>
                                          </p:spTgt>
                                        </p:tgtEl>
                                        <p:attrNameLst>
                                          <p:attrName>style.visibility</p:attrName>
                                        </p:attrNameLst>
                                      </p:cBhvr>
                                      <p:to>
                                        <p:strVal val="visible"/>
                                      </p:to>
                                    </p:set>
                                    <p:anim calcmode="lin" valueType="num">
                                      <p:cBhvr additive="base">
                                        <p:cTn id="43" dur="500" fill="hold"/>
                                        <p:tgtEl>
                                          <p:spTgt spid="5734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73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7347">
                                            <p:txEl>
                                              <p:pRg st="7" end="7"/>
                                            </p:txEl>
                                          </p:spTgt>
                                        </p:tgtEl>
                                        <p:attrNameLst>
                                          <p:attrName>style.visibility</p:attrName>
                                        </p:attrNameLst>
                                      </p:cBhvr>
                                      <p:to>
                                        <p:strVal val="visible"/>
                                      </p:to>
                                    </p:set>
                                    <p:anim calcmode="lin" valueType="num">
                                      <p:cBhvr additive="base">
                                        <p:cTn id="49" dur="500" fill="hold"/>
                                        <p:tgtEl>
                                          <p:spTgt spid="5734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73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7347">
                                            <p:txEl>
                                              <p:pRg st="8" end="8"/>
                                            </p:txEl>
                                          </p:spTgt>
                                        </p:tgtEl>
                                        <p:attrNameLst>
                                          <p:attrName>style.visibility</p:attrName>
                                        </p:attrNameLst>
                                      </p:cBhvr>
                                      <p:to>
                                        <p:strVal val="visible"/>
                                      </p:to>
                                    </p:set>
                                    <p:anim calcmode="lin" valueType="num">
                                      <p:cBhvr additive="base">
                                        <p:cTn id="55" dur="500" fill="hold"/>
                                        <p:tgtEl>
                                          <p:spTgt spid="5734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734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utoUpdateAnimBg="0"/>
      <p:bldP spid="5734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000108"/>
            <a:ext cx="8501122" cy="5643602"/>
          </a:xfrm>
        </p:spPr>
        <p:txBody>
          <a:bodyPr>
            <a:normAutofit fontScale="85000" lnSpcReduction="10000"/>
          </a:bodyPr>
          <a:lstStyle/>
          <a:p>
            <a:pPr algn="just">
              <a:lnSpc>
                <a:spcPct val="150000"/>
              </a:lnSpc>
            </a:pPr>
            <a:r>
              <a:rPr lang="en-US" b="1" dirty="0">
                <a:solidFill>
                  <a:schemeClr val="tx1"/>
                </a:solidFill>
                <a:latin typeface="Times New Roman" pitchFamily="18" charset="0"/>
                <a:cs typeface="Times New Roman" pitchFamily="18" charset="0"/>
              </a:rPr>
              <a:t>On Monday mornings, between 07:30-08:30 AM, a </a:t>
            </a:r>
            <a:r>
              <a:rPr lang="en-US" b="1" dirty="0">
                <a:solidFill>
                  <a:srgbClr val="00B0F0"/>
                </a:solidFill>
                <a:latin typeface="Times New Roman" pitchFamily="18" charset="0"/>
                <a:cs typeface="Times New Roman" pitchFamily="18" charset="0"/>
              </a:rPr>
              <a:t>journal club </a:t>
            </a:r>
            <a:r>
              <a:rPr lang="en-US" b="1" dirty="0">
                <a:solidFill>
                  <a:schemeClr val="tx1"/>
                </a:solidFill>
                <a:latin typeface="Times New Roman" pitchFamily="18" charset="0"/>
                <a:cs typeface="Times New Roman" pitchFamily="18" charset="0"/>
              </a:rPr>
              <a:t>is held under the directorship of Professor </a:t>
            </a:r>
            <a:r>
              <a:rPr lang="en-US" b="1" dirty="0" err="1">
                <a:solidFill>
                  <a:schemeClr val="tx1"/>
                </a:solidFill>
                <a:latin typeface="Times New Roman" pitchFamily="18" charset="0"/>
                <a:cs typeface="Times New Roman" pitchFamily="18" charset="0"/>
              </a:rPr>
              <a:t>Azizi</a:t>
            </a:r>
            <a:r>
              <a:rPr lang="en-US" b="1" dirty="0">
                <a:solidFill>
                  <a:schemeClr val="tx1"/>
                </a:solidFill>
                <a:latin typeface="Times New Roman" pitchFamily="18" charset="0"/>
                <a:cs typeface="Times New Roman" pitchFamily="18" charset="0"/>
              </a:rPr>
              <a:t> in an evidence-based format in English, which has been as a successful pattern at the university. </a:t>
            </a:r>
            <a:endParaRPr lang="en-US" b="1" dirty="0" smtClean="0">
              <a:solidFill>
                <a:schemeClr val="tx1"/>
              </a:solidFill>
              <a:latin typeface="Times New Roman" pitchFamily="18" charset="0"/>
              <a:cs typeface="Times New Roman" pitchFamily="18" charset="0"/>
            </a:endParaRPr>
          </a:p>
          <a:p>
            <a:pPr algn="just">
              <a:lnSpc>
                <a:spcPct val="150000"/>
              </a:lnSpc>
            </a:pPr>
            <a:r>
              <a:rPr lang="en-US" b="1" dirty="0" smtClean="0">
                <a:solidFill>
                  <a:schemeClr val="tx1"/>
                </a:solidFill>
                <a:latin typeface="Times New Roman" pitchFamily="18" charset="0"/>
                <a:cs typeface="Times New Roman" pitchFamily="18" charset="0"/>
              </a:rPr>
              <a:t>Ward round with all attending physicians, fellows and residents is held for 2 hours.</a:t>
            </a:r>
          </a:p>
          <a:p>
            <a:pPr algn="just">
              <a:lnSpc>
                <a:spcPct val="150000"/>
              </a:lnSpc>
            </a:pPr>
            <a:r>
              <a:rPr lang="en-US" b="1" dirty="0" smtClean="0">
                <a:solidFill>
                  <a:srgbClr val="00B050"/>
                </a:solidFill>
                <a:latin typeface="Times New Roman" pitchFamily="18" charset="0"/>
                <a:cs typeface="Times New Roman" pitchFamily="18" charset="0"/>
              </a:rPr>
              <a:t>A </a:t>
            </a:r>
            <a:r>
              <a:rPr lang="en-US" b="1" dirty="0">
                <a:solidFill>
                  <a:srgbClr val="00B050"/>
                </a:solidFill>
                <a:latin typeface="Times New Roman" pitchFamily="18" charset="0"/>
                <a:cs typeface="Times New Roman" pitchFamily="18" charset="0"/>
              </a:rPr>
              <a:t>weekly conference </a:t>
            </a:r>
            <a:r>
              <a:rPr lang="en-US" b="1" dirty="0">
                <a:solidFill>
                  <a:schemeClr val="tx1"/>
                </a:solidFill>
                <a:latin typeface="Times New Roman" pitchFamily="18" charset="0"/>
                <a:cs typeface="Times New Roman" pitchFamily="18" charset="0"/>
              </a:rPr>
              <a:t>is also held every Monday between 11:00-12:00 AM with the presence of all attending physicians and the fellows. </a:t>
            </a:r>
          </a:p>
          <a:p>
            <a:endParaRPr lang="en-US" dirty="0"/>
          </a:p>
        </p:txBody>
      </p:sp>
      <p:sp>
        <p:nvSpPr>
          <p:cNvPr id="4" name="Title 1"/>
          <p:cNvSpPr>
            <a:spLocks noGrp="1"/>
          </p:cNvSpPr>
          <p:nvPr>
            <p:ph type="ctrTitle"/>
          </p:nvPr>
        </p:nvSpPr>
        <p:spPr>
          <a:xfrm>
            <a:off x="785786" y="142876"/>
            <a:ext cx="7772400" cy="1071546"/>
          </a:xfrm>
        </p:spPr>
        <p:txBody>
          <a:bodyPr>
            <a:noAutofit/>
          </a:bodyPr>
          <a:lstStyle/>
          <a:p>
            <a:r>
              <a:rPr lang="en-US" sz="4500" b="1" dirty="0" smtClean="0">
                <a:solidFill>
                  <a:srgbClr val="C00000"/>
                </a:solidFill>
                <a:effectLst>
                  <a:outerShdw blurRad="38100" dist="38100" dir="2700000" algn="tl">
                    <a:srgbClr val="000000">
                      <a:alpha val="43137"/>
                    </a:srgbClr>
                  </a:outerShdw>
                </a:effectLst>
                <a:cs typeface="Aharoni" pitchFamily="2" charset="-79"/>
              </a:rPr>
              <a:t>Golden Mondays for 30 years</a:t>
            </a:r>
            <a:r>
              <a:rPr lang="en-US" sz="4500" dirty="0">
                <a:solidFill>
                  <a:srgbClr val="C00000"/>
                </a:solidFill>
                <a:effectLst>
                  <a:outerShdw blurRad="38100" dist="38100" dir="2700000" algn="tl">
                    <a:srgbClr val="000000">
                      <a:alpha val="43137"/>
                    </a:srgbClr>
                  </a:outerShdw>
                </a:effectLst>
                <a:cs typeface="Aharoni" pitchFamily="2" charset="-79"/>
              </a:rPr>
              <a:t/>
            </a:r>
            <a:br>
              <a:rPr lang="en-US" sz="4500" dirty="0">
                <a:solidFill>
                  <a:srgbClr val="C00000"/>
                </a:solidFill>
                <a:effectLst>
                  <a:outerShdw blurRad="38100" dist="38100" dir="2700000" algn="tl">
                    <a:srgbClr val="000000">
                      <a:alpha val="43137"/>
                    </a:srgbClr>
                  </a:outerShdw>
                </a:effectLst>
                <a:cs typeface="Aharoni" pitchFamily="2" charset="-79"/>
              </a:rPr>
            </a:br>
            <a:endParaRPr lang="en-US" sz="4500" dirty="0">
              <a:solidFill>
                <a:srgbClr val="C00000"/>
              </a:solidFill>
              <a:effectLst>
                <a:outerShdw blurRad="38100" dist="38100" dir="2700000" algn="tl">
                  <a:srgbClr val="000000">
                    <a:alpha val="43137"/>
                  </a:srgbClr>
                </a:outerShdw>
              </a:effectLst>
              <a:cs typeface="Aharoni" pitchFamily="2" charset="-79"/>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Untitled-1"/>
          <p:cNvPicPr>
            <a:picLocks noGrp="1" noChangeAspect="1" noChangeArrowheads="1"/>
          </p:cNvPicPr>
          <p:nvPr>
            <p:ph idx="1"/>
          </p:nvPr>
        </p:nvPicPr>
        <p:blipFill>
          <a:blip r:embed="rId2" cstate="print"/>
          <a:srcRect/>
          <a:stretch>
            <a:fillRect/>
          </a:stretch>
        </p:blipFill>
        <p:spPr>
          <a:xfrm>
            <a:off x="214313" y="500063"/>
            <a:ext cx="3046412" cy="3640137"/>
          </a:xfrm>
          <a:noFill/>
        </p:spPr>
      </p:pic>
      <p:pic>
        <p:nvPicPr>
          <p:cNvPr id="19459" name="Picture 2" descr="Untitled-7.jpg"/>
          <p:cNvPicPr>
            <a:picLocks noChangeAspect="1"/>
          </p:cNvPicPr>
          <p:nvPr/>
        </p:nvPicPr>
        <p:blipFill>
          <a:blip r:embed="rId3" cstate="print"/>
          <a:srcRect/>
          <a:stretch>
            <a:fillRect/>
          </a:stretch>
        </p:blipFill>
        <p:spPr bwMode="auto">
          <a:xfrm>
            <a:off x="3143250" y="2214563"/>
            <a:ext cx="3165475" cy="4143375"/>
          </a:xfrm>
          <a:prstGeom prst="rect">
            <a:avLst/>
          </a:prstGeom>
          <a:noFill/>
          <a:ln w="9525">
            <a:noFill/>
            <a:miter lim="800000"/>
            <a:headEnd/>
            <a:tailEnd/>
          </a:ln>
        </p:spPr>
      </p:pic>
      <p:pic>
        <p:nvPicPr>
          <p:cNvPr id="19460" name="Picture 3" descr="Untitled-8.jpg"/>
          <p:cNvPicPr>
            <a:picLocks noChangeAspect="1"/>
          </p:cNvPicPr>
          <p:nvPr/>
        </p:nvPicPr>
        <p:blipFill>
          <a:blip r:embed="rId4" cstate="print"/>
          <a:srcRect/>
          <a:stretch>
            <a:fillRect/>
          </a:stretch>
        </p:blipFill>
        <p:spPr bwMode="auto">
          <a:xfrm>
            <a:off x="6196013" y="500063"/>
            <a:ext cx="2863850"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Untitled-1"/>
          <p:cNvPicPr>
            <a:picLocks noGrp="1" noChangeAspect="1" noChangeArrowheads="1"/>
          </p:cNvPicPr>
          <p:nvPr>
            <p:ph idx="1"/>
          </p:nvPr>
        </p:nvPicPr>
        <p:blipFill>
          <a:blip r:embed="rId2" cstate="print"/>
          <a:srcRect/>
          <a:stretch>
            <a:fillRect/>
          </a:stretch>
        </p:blipFill>
        <p:spPr>
          <a:xfrm>
            <a:off x="1905000" y="0"/>
            <a:ext cx="5740400" cy="6858000"/>
          </a:xfrm>
          <a:noFill/>
        </p:spPr>
      </p:pic>
      <p:sp>
        <p:nvSpPr>
          <p:cNvPr id="20483" name="Text Box 3"/>
          <p:cNvSpPr txBox="1">
            <a:spLocks noChangeArrowheads="1"/>
          </p:cNvSpPr>
          <p:nvPr/>
        </p:nvSpPr>
        <p:spPr bwMode="auto">
          <a:xfrm>
            <a:off x="827088" y="1484313"/>
            <a:ext cx="2198687" cy="396875"/>
          </a:xfrm>
          <a:prstGeom prst="rect">
            <a:avLst/>
          </a:prstGeom>
          <a:noFill/>
          <a:ln w="9525">
            <a:noFill/>
            <a:miter lim="800000"/>
            <a:headEnd/>
            <a:tailEnd/>
          </a:ln>
        </p:spPr>
        <p:txBody>
          <a:bodyPr wrap="none">
            <a:spAutoFit/>
          </a:bodyPr>
          <a:lstStyle/>
          <a:p>
            <a:r>
              <a:rPr lang="fa-IR" sz="2000" b="1">
                <a:solidFill>
                  <a:srgbClr val="FF3300"/>
                </a:solidFill>
                <a:latin typeface="Times New Roman" pitchFamily="18" charset="0"/>
                <a:cs typeface="Times New Roman" pitchFamily="18" charset="0"/>
              </a:rPr>
              <a:t>با آمتياز علمي پژوهشي</a:t>
            </a:r>
            <a:r>
              <a:rPr lang="fa-IR"/>
              <a:t> </a:t>
            </a:r>
            <a:endParaRPr lang="en-US"/>
          </a:p>
        </p:txBody>
      </p:sp>
      <p:sp>
        <p:nvSpPr>
          <p:cNvPr id="20484" name="Oval 4"/>
          <p:cNvSpPr>
            <a:spLocks noChangeArrowheads="1"/>
          </p:cNvSpPr>
          <p:nvPr/>
        </p:nvSpPr>
        <p:spPr bwMode="auto">
          <a:xfrm>
            <a:off x="755650" y="1268413"/>
            <a:ext cx="2232025" cy="914400"/>
          </a:xfrm>
          <a:prstGeom prst="ellipse">
            <a:avLst/>
          </a:prstGeom>
          <a:noFill/>
          <a:ln w="38100">
            <a:solidFill>
              <a:srgbClr val="66FF33"/>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Published  Books</a:t>
            </a:r>
          </a:p>
        </p:txBody>
      </p:sp>
      <p:pic>
        <p:nvPicPr>
          <p:cNvPr id="7" name="Picture 3" descr="G:\Annual Report (Dr. Zahedi)\Dr.zahedi\Untitled-2.jpg"/>
          <p:cNvPicPr>
            <a:picLocks noGrp="1" noChangeAspect="1" noChangeArrowheads="1"/>
          </p:cNvPicPr>
          <p:nvPr>
            <p:ph idx="1"/>
          </p:nvPr>
        </p:nvPicPr>
        <p:blipFill>
          <a:blip r:embed="rId2" cstate="print"/>
          <a:srcRect/>
          <a:stretch>
            <a:fillRect/>
          </a:stretch>
        </p:blipFill>
        <p:spPr>
          <a:xfrm>
            <a:off x="4572000" y="571500"/>
            <a:ext cx="3917950" cy="5715000"/>
          </a:xfrm>
          <a:noFill/>
        </p:spPr>
      </p:pic>
      <p:pic>
        <p:nvPicPr>
          <p:cNvPr id="23557" name="Picture 5" descr="G:\Annual Report (Dr. Zahedi)\Dr.zahedi\Untitled-3.jpg"/>
          <p:cNvPicPr>
            <a:picLocks noChangeAspect="1" noChangeArrowheads="1"/>
          </p:cNvPicPr>
          <p:nvPr/>
        </p:nvPicPr>
        <p:blipFill>
          <a:blip r:embed="rId3" cstate="print"/>
          <a:srcRect/>
          <a:stretch>
            <a:fillRect/>
          </a:stretch>
        </p:blipFill>
        <p:spPr bwMode="auto">
          <a:xfrm>
            <a:off x="428625" y="500063"/>
            <a:ext cx="4002088" cy="5857875"/>
          </a:xfrm>
          <a:prstGeom prst="rect">
            <a:avLst/>
          </a:prstGeom>
          <a:noFill/>
          <a:ln w="9525">
            <a:noFill/>
            <a:miter lim="800000"/>
            <a:headEnd/>
            <a:tailEnd/>
          </a:ln>
        </p:spPr>
      </p:pic>
      <p:pic>
        <p:nvPicPr>
          <p:cNvPr id="10" name="Picture 4" descr="G:\Annual Report (Dr. Zahedi)\Dr.zahedi\Untitled-1.jpg"/>
          <p:cNvPicPr>
            <a:picLocks noChangeAspect="1" noChangeArrowheads="1"/>
          </p:cNvPicPr>
          <p:nvPr/>
        </p:nvPicPr>
        <p:blipFill>
          <a:blip r:embed="rId4" cstate="print"/>
          <a:srcRect/>
          <a:stretch>
            <a:fillRect/>
          </a:stretch>
        </p:blipFill>
        <p:spPr bwMode="auto">
          <a:xfrm>
            <a:off x="1785938" y="785813"/>
            <a:ext cx="4173537" cy="571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1000108"/>
            <a:ext cx="8715436" cy="5643602"/>
          </a:xfrm>
        </p:spPr>
        <p:txBody>
          <a:bodyPr>
            <a:normAutofit fontScale="85000" lnSpcReduction="10000"/>
          </a:bodyPr>
          <a:lstStyle/>
          <a:p>
            <a:pPr algn="just">
              <a:lnSpc>
                <a:spcPct val="150000"/>
              </a:lnSpc>
            </a:pPr>
            <a:r>
              <a:rPr lang="en-US" sz="1800" b="1" dirty="0" smtClean="0">
                <a:solidFill>
                  <a:schemeClr val="tx1"/>
                </a:solidFill>
                <a:cs typeface="+mj-cs"/>
              </a:rPr>
              <a:t>RIES-SBUMS, has been in close collaboration with WHO EMRO during the last 35 years. The main activities include:</a:t>
            </a:r>
            <a:endParaRPr lang="en-US" sz="1800" dirty="0" smtClean="0">
              <a:solidFill>
                <a:schemeClr val="tx1"/>
              </a:solidFill>
              <a:cs typeface="+mj-cs"/>
            </a:endParaRPr>
          </a:p>
          <a:p>
            <a:pPr marL="342900" indent="-342900" algn="just">
              <a:lnSpc>
                <a:spcPct val="150000"/>
              </a:lnSpc>
              <a:buFont typeface="+mj-lt"/>
              <a:buAutoNum type="arabicPeriod"/>
            </a:pPr>
            <a:r>
              <a:rPr lang="en-US" sz="1800" b="1" dirty="0" smtClean="0">
                <a:solidFill>
                  <a:schemeClr val="tx1"/>
                </a:solidFill>
                <a:cs typeface="+mj-cs"/>
              </a:rPr>
              <a:t>Two regional training courses on monitoring and evaluation of IDD elimination program held for 23 representatives from 12 countries of EMR in 2001 and for 39 representatives from 20 countries of EMR, East Europe and Central Asia in </a:t>
            </a:r>
            <a:r>
              <a:rPr lang="ar-SA" sz="1800" b="1" dirty="0" smtClean="0">
                <a:solidFill>
                  <a:schemeClr val="tx1"/>
                </a:solidFill>
                <a:cs typeface="+mj-cs"/>
              </a:rPr>
              <a:t>‏</a:t>
            </a:r>
            <a:r>
              <a:rPr lang="en-US" sz="1800" b="1" dirty="0" smtClean="0">
                <a:solidFill>
                  <a:schemeClr val="tx1"/>
                </a:solidFill>
                <a:cs typeface="+mj-cs"/>
              </a:rPr>
              <a:t>2002.</a:t>
            </a:r>
            <a:endParaRPr lang="en-US" sz="1800" dirty="0" smtClean="0">
              <a:solidFill>
                <a:schemeClr val="tx1"/>
              </a:solidFill>
              <a:cs typeface="+mj-cs"/>
            </a:endParaRPr>
          </a:p>
          <a:p>
            <a:pPr marL="342900" indent="-342900" algn="just">
              <a:lnSpc>
                <a:spcPct val="150000"/>
              </a:lnSpc>
              <a:buFont typeface="+mj-lt"/>
              <a:buAutoNum type="arabicPeriod"/>
            </a:pPr>
            <a:r>
              <a:rPr lang="en-US" sz="1800" b="1" dirty="0" smtClean="0">
                <a:solidFill>
                  <a:schemeClr val="tx1"/>
                </a:solidFill>
                <a:cs typeface="+mj-cs"/>
              </a:rPr>
              <a:t>The “Tehran Glucose and Lipid Study” (TLGS) conducted from 1998 to 2001, and initiation of “Interventions for change of life style’’ in a population sample of Tehran. The findings have been presented at WHO sponsored meetings in Isfahan 2001 Beirut 2002 and Cairo 2013. </a:t>
            </a:r>
            <a:endParaRPr lang="en-US" sz="1800" dirty="0" smtClean="0">
              <a:solidFill>
                <a:schemeClr val="tx1"/>
              </a:solidFill>
              <a:cs typeface="+mj-cs"/>
            </a:endParaRPr>
          </a:p>
          <a:p>
            <a:pPr marL="342900" indent="-342900" algn="just">
              <a:lnSpc>
                <a:spcPct val="150000"/>
              </a:lnSpc>
              <a:buFont typeface="+mj-lt"/>
              <a:buAutoNum type="arabicPeriod"/>
            </a:pPr>
            <a:r>
              <a:rPr lang="en-US" sz="1800" b="1" dirty="0" smtClean="0">
                <a:solidFill>
                  <a:schemeClr val="tx1"/>
                </a:solidFill>
                <a:cs typeface="+mj-cs"/>
              </a:rPr>
              <a:t>Participation of the director of the ERC-SBUMS as WHO-EMRO advisor and consultant on multiple occasions to address IDD, diabetes, NCD and medical education in various countries of the region, EMRO and Geneva meetings.</a:t>
            </a:r>
            <a:endParaRPr lang="en-US" sz="1800" dirty="0" smtClean="0">
              <a:solidFill>
                <a:schemeClr val="tx1"/>
              </a:solidFill>
              <a:cs typeface="+mj-cs"/>
            </a:endParaRPr>
          </a:p>
          <a:p>
            <a:pPr marL="342900" indent="-342900" algn="just">
              <a:lnSpc>
                <a:spcPct val="150000"/>
              </a:lnSpc>
              <a:buFont typeface="+mj-lt"/>
              <a:buAutoNum type="arabicPeriod"/>
            </a:pPr>
            <a:r>
              <a:rPr lang="en-US" sz="1800" b="1" dirty="0" smtClean="0">
                <a:solidFill>
                  <a:schemeClr val="tx1"/>
                </a:solidFill>
                <a:cs typeface="+mj-cs"/>
              </a:rPr>
              <a:t>Publication of the book “Assessment, Monitoring and Evaluation of IDD in the Middle East and Eastern Mediterranean countries” 2002. </a:t>
            </a:r>
            <a:endParaRPr lang="en-US" sz="1800" dirty="0" smtClean="0">
              <a:solidFill>
                <a:schemeClr val="tx1"/>
              </a:solidFill>
              <a:cs typeface="+mj-cs"/>
            </a:endParaRPr>
          </a:p>
          <a:p>
            <a:pPr marL="342900" indent="-342900" algn="just">
              <a:lnSpc>
                <a:spcPct val="150000"/>
              </a:lnSpc>
              <a:buFont typeface="+mj-lt"/>
              <a:buAutoNum type="arabicPeriod"/>
            </a:pPr>
            <a:r>
              <a:rPr lang="en-US" sz="1800" b="1" dirty="0" smtClean="0">
                <a:solidFill>
                  <a:schemeClr val="tx1"/>
                </a:solidFill>
                <a:cs typeface="+mj-cs"/>
              </a:rPr>
              <a:t>Participation in the Regional Consultation in Diabetes Prevention and Control; Feb.2-5, 2003,Tehran , I.R. Iran. </a:t>
            </a:r>
            <a:endParaRPr lang="en-US" sz="1800" dirty="0" smtClean="0">
              <a:solidFill>
                <a:schemeClr val="tx1"/>
              </a:solidFill>
              <a:cs typeface="+mj-cs"/>
            </a:endParaRPr>
          </a:p>
          <a:p>
            <a:pPr marL="342900" indent="-342900" algn="just">
              <a:lnSpc>
                <a:spcPct val="150000"/>
              </a:lnSpc>
              <a:buFont typeface="+mj-lt"/>
              <a:buAutoNum type="arabicPeriod"/>
            </a:pPr>
            <a:r>
              <a:rPr lang="en-US" sz="1800" b="1" dirty="0" smtClean="0">
                <a:solidFill>
                  <a:schemeClr val="tx1"/>
                </a:solidFill>
                <a:cs typeface="+mj-cs"/>
              </a:rPr>
              <a:t>Training for many countries of the region.</a:t>
            </a:r>
            <a:endParaRPr lang="en-US" sz="1800" dirty="0" smtClean="0">
              <a:solidFill>
                <a:schemeClr val="tx1"/>
              </a:solidFill>
              <a:cs typeface="+mj-cs"/>
            </a:endParaRPr>
          </a:p>
          <a:p>
            <a:pPr algn="just">
              <a:lnSpc>
                <a:spcPct val="150000"/>
              </a:lnSpc>
            </a:pPr>
            <a:endParaRPr lang="en-US" sz="1600" dirty="0">
              <a:solidFill>
                <a:schemeClr val="tx1"/>
              </a:solidFill>
              <a:cs typeface="+mj-cs"/>
            </a:endParaRPr>
          </a:p>
        </p:txBody>
      </p:sp>
      <p:sp>
        <p:nvSpPr>
          <p:cNvPr id="4" name="Rectangle 2"/>
          <p:cNvSpPr txBox="1">
            <a:spLocks noChangeArrowheads="1"/>
          </p:cNvSpPr>
          <p:nvPr/>
        </p:nvSpPr>
        <p:spPr>
          <a:xfrm>
            <a:off x="457200" y="71414"/>
            <a:ext cx="8229600"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
            </a:r>
            <a:br>
              <a:rPr kumimoji="0" lang="en-US" sz="45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br>
            <a:r>
              <a:rPr kumimoji="0" lang="en-US" sz="45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Collaboration with WHO</a:t>
            </a:r>
            <a:br>
              <a:rPr kumimoji="0" lang="en-US" sz="45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br>
            <a:endParaRPr kumimoji="0" lang="en-US" sz="45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685800" y="285750"/>
            <a:ext cx="7772400" cy="1143000"/>
          </a:xfrm>
        </p:spPr>
        <p:txBody>
          <a:bodyPr/>
          <a:lstStyle/>
          <a:p>
            <a:r>
              <a:rPr lang="en-US" b="1" dirty="0" smtClean="0">
                <a:solidFill>
                  <a:srgbClr val="C00000"/>
                </a:solidFill>
                <a:effectLst>
                  <a:outerShdw blurRad="38100" dist="38100" dir="2700000" algn="tl">
                    <a:srgbClr val="000000">
                      <a:alpha val="43137"/>
                    </a:srgbClr>
                  </a:outerShdw>
                </a:effectLst>
              </a:rPr>
              <a:t>Islamic Scientific Citation ( ISC)</a:t>
            </a:r>
          </a:p>
        </p:txBody>
      </p:sp>
      <p:sp>
        <p:nvSpPr>
          <p:cNvPr id="23555" name="Subtitle 2"/>
          <p:cNvSpPr>
            <a:spLocks noGrp="1"/>
          </p:cNvSpPr>
          <p:nvPr>
            <p:ph type="subTitle" idx="1"/>
          </p:nvPr>
        </p:nvSpPr>
        <p:spPr>
          <a:xfrm>
            <a:off x="714375" y="1862156"/>
            <a:ext cx="7500938" cy="4138612"/>
          </a:xfrm>
        </p:spPr>
        <p:txBody>
          <a:bodyPr/>
          <a:lstStyle/>
          <a:p>
            <a:pPr rtl="1">
              <a:lnSpc>
                <a:spcPct val="150000"/>
              </a:lnSpc>
            </a:pPr>
            <a:r>
              <a:rPr lang="fa-IR" b="1" dirty="0" smtClean="0">
                <a:solidFill>
                  <a:schemeClr val="tx1"/>
                </a:solidFill>
                <a:cs typeface="Mitra" pitchFamily="2" charset="-78"/>
              </a:rPr>
              <a:t>نفر اول دانشمند برتر </a:t>
            </a:r>
            <a:r>
              <a:rPr lang="en-US" b="1" dirty="0" smtClean="0">
                <a:solidFill>
                  <a:schemeClr val="tx1"/>
                </a:solidFill>
                <a:cs typeface="Mitra" pitchFamily="2" charset="-78"/>
              </a:rPr>
              <a:t>ISC</a:t>
            </a:r>
          </a:p>
          <a:p>
            <a:pPr rtl="1">
              <a:lnSpc>
                <a:spcPct val="150000"/>
              </a:lnSpc>
            </a:pPr>
            <a:r>
              <a:rPr lang="fa-IR" b="1" dirty="0" smtClean="0">
                <a:solidFill>
                  <a:schemeClr val="tx1"/>
                </a:solidFill>
                <a:cs typeface="Mitra" pitchFamily="2" charset="-78"/>
              </a:rPr>
              <a:t>و نفرات سوم و هفتم در بين ده نفر اول</a:t>
            </a:r>
          </a:p>
          <a:p>
            <a:pPr rtl="1">
              <a:lnSpc>
                <a:spcPct val="150000"/>
              </a:lnSpc>
            </a:pPr>
            <a:r>
              <a:rPr lang="fa-IR" b="1" dirty="0" smtClean="0">
                <a:solidFill>
                  <a:schemeClr val="tx1"/>
                </a:solidFill>
                <a:cs typeface="Mitra" pitchFamily="2" charset="-78"/>
              </a:rPr>
              <a:t>از پژوهشكده علوم غدد درون ريز ريز و متابوليسم دانشگاه علوم پزشكي شهيد بهشتي مي باشد.</a:t>
            </a:r>
            <a:endParaRPr lang="en-US" b="1" dirty="0" smtClean="0">
              <a:solidFill>
                <a:schemeClr val="tx1"/>
              </a:solidFill>
              <a:cs typeface="Mitra" pitchFamily="2" charset="-78"/>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500025"/>
            <a:ext cx="8229600" cy="857273"/>
          </a:xfrm>
        </p:spPr>
        <p:txBody>
          <a:bodyPr>
            <a:noAutofit/>
          </a:bodyPr>
          <a:lstStyle/>
          <a:p>
            <a:r>
              <a:rPr lang="en-US" sz="3000" b="1" dirty="0" smtClean="0">
                <a:solidFill>
                  <a:srgbClr val="C00000"/>
                </a:solidFill>
                <a:effectLst>
                  <a:outerShdw blurRad="38100" dist="38100" dir="2700000" algn="tl">
                    <a:srgbClr val="000000">
                      <a:alpha val="43137"/>
                    </a:srgbClr>
                  </a:outerShdw>
                </a:effectLst>
              </a:rPr>
              <a:t/>
            </a:r>
            <a:br>
              <a:rPr lang="en-US" sz="3000" b="1" dirty="0" smtClean="0">
                <a:solidFill>
                  <a:srgbClr val="C00000"/>
                </a:solidFill>
                <a:effectLst>
                  <a:outerShdw blurRad="38100" dist="38100" dir="2700000" algn="tl">
                    <a:srgbClr val="000000">
                      <a:alpha val="43137"/>
                    </a:srgbClr>
                  </a:outerShdw>
                </a:effectLst>
              </a:rPr>
            </a:br>
            <a:r>
              <a:rPr lang="en-US" sz="3000" b="1" dirty="0" smtClean="0">
                <a:solidFill>
                  <a:srgbClr val="C00000"/>
                </a:solidFill>
                <a:effectLst>
                  <a:outerShdw blurRad="38100" dist="38100" dir="2700000" algn="tl">
                    <a:srgbClr val="000000">
                      <a:alpha val="43137"/>
                    </a:srgbClr>
                  </a:outerShdw>
                </a:effectLst>
              </a:rPr>
              <a:t>Research Institute for Endocrine Sciences (SBUMS)</a:t>
            </a:r>
            <a:br>
              <a:rPr lang="en-US" sz="3000" b="1" dirty="0" smtClean="0">
                <a:solidFill>
                  <a:srgbClr val="C00000"/>
                </a:solidFill>
                <a:effectLst>
                  <a:outerShdw blurRad="38100" dist="38100" dir="2700000" algn="tl">
                    <a:srgbClr val="000000">
                      <a:alpha val="43137"/>
                    </a:srgbClr>
                  </a:outerShdw>
                </a:effectLst>
              </a:rPr>
            </a:br>
            <a:endParaRPr lang="en-US" sz="3000" b="1" dirty="0" smtClean="0">
              <a:solidFill>
                <a:srgbClr val="C00000"/>
              </a:solidFill>
              <a:effectLst>
                <a:outerShdw blurRad="38100" dist="38100" dir="2700000" algn="tl">
                  <a:srgbClr val="000000">
                    <a:alpha val="43137"/>
                  </a:srgbClr>
                </a:outerShdw>
              </a:effectLst>
            </a:endParaRPr>
          </a:p>
        </p:txBody>
      </p:sp>
      <p:sp>
        <p:nvSpPr>
          <p:cNvPr id="36867" name="Rectangle 3"/>
          <p:cNvSpPr>
            <a:spLocks noGrp="1" noChangeArrowheads="1"/>
          </p:cNvSpPr>
          <p:nvPr>
            <p:ph type="body" idx="1"/>
          </p:nvPr>
        </p:nvSpPr>
        <p:spPr>
          <a:xfrm>
            <a:off x="785786" y="1785943"/>
            <a:ext cx="7643866" cy="4214825"/>
          </a:xfrm>
        </p:spPr>
        <p:txBody>
          <a:bodyPr>
            <a:normAutofit fontScale="92500"/>
          </a:bodyPr>
          <a:lstStyle/>
          <a:p>
            <a:pPr marL="609600" indent="-609600" algn="just" rtl="0" eaLnBrk="1" hangingPunct="1">
              <a:lnSpc>
                <a:spcPct val="150000"/>
              </a:lnSpc>
              <a:buFont typeface="Wingdings" pitchFamily="2" charset="2"/>
              <a:buChar char="v"/>
            </a:pPr>
            <a:r>
              <a:rPr lang="en-US" sz="2500" b="1" dirty="0" smtClean="0">
                <a:solidFill>
                  <a:srgbClr val="0033CC"/>
                </a:solidFill>
                <a:latin typeface="Times New Roman" pitchFamily="18" charset="0"/>
                <a:cs typeface="Times New Roman" pitchFamily="18" charset="0"/>
              </a:rPr>
              <a:t>Main office for scientific and professional societies:</a:t>
            </a:r>
          </a:p>
          <a:p>
            <a:pPr marL="1409700" lvl="2" indent="-609600" algn="just">
              <a:lnSpc>
                <a:spcPct val="150000"/>
              </a:lnSpc>
              <a:spcAft>
                <a:spcPts val="700"/>
              </a:spcAft>
              <a:buNone/>
            </a:pPr>
            <a:endParaRPr lang="en-US" sz="1500" b="1" dirty="0" smtClean="0">
              <a:latin typeface="Times New Roman" pitchFamily="18" charset="0"/>
              <a:cs typeface="A  Mitra_1 (MRT)" pitchFamily="2" charset="-78"/>
            </a:endParaRPr>
          </a:p>
          <a:p>
            <a:pPr marL="1409700" lvl="2" indent="-609600" algn="just">
              <a:lnSpc>
                <a:spcPct val="200000"/>
              </a:lnSpc>
              <a:buFont typeface="Wingdings" pitchFamily="2" charset="2"/>
              <a:buChar char="q"/>
            </a:pPr>
            <a:r>
              <a:rPr lang="en-US" sz="2500" b="1" dirty="0" smtClean="0">
                <a:latin typeface="Times New Roman" pitchFamily="18" charset="0"/>
                <a:cs typeface="A  Mitra_1 (MRT)" pitchFamily="2" charset="-78"/>
              </a:rPr>
              <a:t>Iran Endocrine Society</a:t>
            </a:r>
          </a:p>
          <a:p>
            <a:pPr marL="1409700" lvl="2" indent="-609600" algn="just">
              <a:lnSpc>
                <a:spcPct val="200000"/>
              </a:lnSpc>
              <a:buFont typeface="Wingdings" pitchFamily="2" charset="2"/>
              <a:buChar char="q"/>
            </a:pPr>
            <a:r>
              <a:rPr lang="en-US" sz="2500" b="1" dirty="0" smtClean="0">
                <a:latin typeface="Times New Roman" pitchFamily="18" charset="0"/>
                <a:cs typeface="A  Mitra_1 (MRT)" pitchFamily="2" charset="-78"/>
              </a:rPr>
              <a:t>Iran Obesity Society</a:t>
            </a:r>
          </a:p>
          <a:p>
            <a:pPr marL="1409700" lvl="2" indent="-609600" algn="just">
              <a:lnSpc>
                <a:spcPct val="200000"/>
              </a:lnSpc>
              <a:buFont typeface="Wingdings" pitchFamily="2" charset="2"/>
              <a:buChar char="q"/>
            </a:pPr>
            <a:r>
              <a:rPr lang="en-US" sz="2500" b="1" dirty="0" smtClean="0">
                <a:latin typeface="Times New Roman" pitchFamily="18" charset="0"/>
                <a:cs typeface="A  Mitra_1 (MRT)" pitchFamily="2" charset="-78"/>
              </a:rPr>
              <a:t>Association of Editors of Iranian Medical Journals</a:t>
            </a:r>
          </a:p>
          <a:p>
            <a:pPr marL="609600" indent="-609600" algn="just" rtl="0" eaLnBrk="1" hangingPunct="1">
              <a:lnSpc>
                <a:spcPct val="150000"/>
              </a:lnSpc>
              <a:buFontTx/>
              <a:buNone/>
            </a:pPr>
            <a:endParaRPr lang="en-US" sz="1500" b="1" dirty="0" smtClean="0">
              <a:latin typeface="Times New Roman" pitchFamily="18" charset="0"/>
              <a:cs typeface="A  Mitra_1 (MR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0-#ppt_w/2"/>
                                          </p:val>
                                        </p:tav>
                                        <p:tav tm="100000">
                                          <p:val>
                                            <p:strVal val="#ppt_x"/>
                                          </p:val>
                                        </p:tav>
                                      </p:tavLst>
                                    </p:anim>
                                    <p:anim calcmode="lin" valueType="num">
                                      <p:cBhvr additive="base">
                                        <p:cTn id="8" dur="500" fill="hold"/>
                                        <p:tgtEl>
                                          <p:spTgt spid="368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additive="base">
                                        <p:cTn id="13"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 calcmode="lin" valueType="num">
                                      <p:cBhvr additive="base">
                                        <p:cTn id="17"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686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6867">
                                            <p:txEl>
                                              <p:pRg st="3" end="3"/>
                                            </p:txEl>
                                          </p:spTgt>
                                        </p:tgtEl>
                                        <p:attrNameLst>
                                          <p:attrName>style.visibility</p:attrName>
                                        </p:attrNameLst>
                                      </p:cBhvr>
                                      <p:to>
                                        <p:strVal val="visible"/>
                                      </p:to>
                                    </p:set>
                                    <p:anim calcmode="lin" valueType="num">
                                      <p:cBhvr additive="base">
                                        <p:cTn id="21"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686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6867">
                                            <p:txEl>
                                              <p:pRg st="4" end="4"/>
                                            </p:txEl>
                                          </p:spTgt>
                                        </p:tgtEl>
                                        <p:attrNameLst>
                                          <p:attrName>style.visibility</p:attrName>
                                        </p:attrNameLst>
                                      </p:cBhvr>
                                      <p:to>
                                        <p:strVal val="visible"/>
                                      </p:to>
                                    </p:set>
                                    <p:anim calcmode="lin" valueType="num">
                                      <p:cBhvr additive="base">
                                        <p:cTn id="25"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71438"/>
            <a:ext cx="7772400" cy="1143001"/>
          </a:xfrm>
        </p:spPr>
        <p:txBody>
          <a:bodyPr/>
          <a:lstStyle/>
          <a:p>
            <a:r>
              <a:rPr lang="fa-IR" b="1" dirty="0" smtClean="0">
                <a:solidFill>
                  <a:srgbClr val="C00000"/>
                </a:solidFill>
                <a:effectLst>
                  <a:outerShdw blurRad="38100" dist="38100" dir="2700000" algn="tl">
                    <a:srgbClr val="000000">
                      <a:alpha val="43137"/>
                    </a:srgbClr>
                  </a:outerShdw>
                </a:effectLst>
                <a:cs typeface="Mitra" pitchFamily="2" charset="-78"/>
              </a:rPr>
              <a:t>موفقيت هاي بين المللي</a:t>
            </a:r>
            <a:endParaRPr lang="en-US" b="1" dirty="0" smtClean="0">
              <a:solidFill>
                <a:srgbClr val="C00000"/>
              </a:solidFill>
              <a:effectLst>
                <a:outerShdw blurRad="38100" dist="38100" dir="2700000" algn="tl">
                  <a:srgbClr val="000000">
                    <a:alpha val="43137"/>
                  </a:srgbClr>
                </a:outerShdw>
              </a:effectLst>
              <a:cs typeface="Mitra" pitchFamily="2" charset="-78"/>
            </a:endParaRPr>
          </a:p>
        </p:txBody>
      </p:sp>
      <p:sp>
        <p:nvSpPr>
          <p:cNvPr id="28675" name="Content Placeholder 2"/>
          <p:cNvSpPr>
            <a:spLocks noGrp="1"/>
          </p:cNvSpPr>
          <p:nvPr>
            <p:ph idx="1"/>
          </p:nvPr>
        </p:nvSpPr>
        <p:spPr>
          <a:xfrm>
            <a:off x="142844" y="1285878"/>
            <a:ext cx="9001125" cy="5214956"/>
          </a:xfrm>
        </p:spPr>
        <p:txBody>
          <a:bodyPr>
            <a:normAutofit lnSpcReduction="10000"/>
          </a:bodyPr>
          <a:lstStyle/>
          <a:p>
            <a:pPr indent="0" algn="just" rtl="1">
              <a:lnSpc>
                <a:spcPct val="150000"/>
              </a:lnSpc>
              <a:buClr>
                <a:srgbClr val="FF0000"/>
              </a:buClr>
              <a:buSzPct val="108000"/>
              <a:buFont typeface="Arial" pitchFamily="34" charset="0"/>
              <a:buChar char="•"/>
              <a:defRPr/>
            </a:pPr>
            <a:r>
              <a:rPr lang="fa-IR" sz="2500" dirty="0" smtClean="0">
                <a:cs typeface="A  Mitra_1 (MRT)" pitchFamily="2" charset="-78"/>
              </a:rPr>
              <a:t>برنده جايزه كشور كويت در پيشگيـري از بيماري هاي متابوليــك ( اهدا از طرف </a:t>
            </a:r>
            <a:r>
              <a:rPr lang="en-US" sz="2500" dirty="0" smtClean="0">
                <a:cs typeface="A  Mitra_1 (MRT)" pitchFamily="2" charset="-78"/>
              </a:rPr>
              <a:t>WHO</a:t>
            </a:r>
            <a:r>
              <a:rPr lang="fa-IR" sz="2500" dirty="0" smtClean="0">
                <a:cs typeface="A  Mitra_1 (MRT)" pitchFamily="2" charset="-78"/>
              </a:rPr>
              <a:t>- 2007)</a:t>
            </a:r>
          </a:p>
          <a:p>
            <a:pPr indent="0" algn="just" rtl="1">
              <a:lnSpc>
                <a:spcPct val="150000"/>
              </a:lnSpc>
              <a:buClr>
                <a:srgbClr val="FF0000"/>
              </a:buClr>
              <a:buSzPct val="108000"/>
              <a:defRPr/>
            </a:pPr>
            <a:r>
              <a:rPr lang="fa-IR" sz="2500" dirty="0" smtClean="0">
                <a:cs typeface="A  Mitra_1 (MRT)" pitchFamily="2" charset="-78"/>
              </a:rPr>
              <a:t> برنده جايزه ناكاتاكي از فدراسيون انجمنهاي تيروئيد آسيا و اقيانوسيه (</a:t>
            </a:r>
            <a:r>
              <a:rPr lang="en-US" sz="2500" dirty="0" smtClean="0">
                <a:cs typeface="A  Mitra_1 (MRT)" pitchFamily="2" charset="-78"/>
              </a:rPr>
              <a:t>AOTA</a:t>
            </a:r>
            <a:r>
              <a:rPr lang="fa-IR" sz="2500" dirty="0" smtClean="0">
                <a:cs typeface="A  Mitra_1 (MRT)" pitchFamily="2" charset="-78"/>
              </a:rPr>
              <a:t>)</a:t>
            </a:r>
          </a:p>
          <a:p>
            <a:pPr indent="0" algn="just" rtl="1">
              <a:lnSpc>
                <a:spcPct val="150000"/>
              </a:lnSpc>
              <a:buClr>
                <a:srgbClr val="FF0000"/>
              </a:buClr>
              <a:buSzPct val="108000"/>
              <a:buFont typeface="Arial" pitchFamily="34" charset="0"/>
              <a:buChar char="•"/>
              <a:defRPr/>
            </a:pPr>
            <a:r>
              <a:rPr lang="fa-IR" sz="2500" dirty="0" smtClean="0">
                <a:cs typeface="A  Mitra_1 (MRT)" pitchFamily="2" charset="-78"/>
              </a:rPr>
              <a:t>عضويت بورد و هماهنگ كننده كشورهاي خاور ميانه و شمال آفريقا، اجلاس بين المللي مبارزه با اختلالات كمبود يد ( </a:t>
            </a:r>
            <a:r>
              <a:rPr lang="en-US" sz="2500" dirty="0" smtClean="0">
                <a:cs typeface="A  Mitra_1 (MRT)" pitchFamily="2" charset="-78"/>
              </a:rPr>
              <a:t>ICCIDD</a:t>
            </a:r>
            <a:r>
              <a:rPr lang="fa-IR" sz="2500" dirty="0" smtClean="0">
                <a:cs typeface="A  Mitra_1 (MRT)" pitchFamily="2" charset="-78"/>
              </a:rPr>
              <a:t>)</a:t>
            </a:r>
          </a:p>
          <a:p>
            <a:pPr indent="0" algn="just" rtl="1">
              <a:lnSpc>
                <a:spcPct val="150000"/>
              </a:lnSpc>
              <a:buClr>
                <a:srgbClr val="FF0000"/>
              </a:buClr>
              <a:buSzPct val="108000"/>
              <a:buFont typeface="Arial" pitchFamily="34" charset="0"/>
              <a:buChar char="•"/>
              <a:defRPr/>
            </a:pPr>
            <a:r>
              <a:rPr lang="fa-IR" sz="2500" dirty="0" smtClean="0">
                <a:cs typeface="A  Mitra_1 (MRT)" pitchFamily="2" charset="-78"/>
              </a:rPr>
              <a:t>عضويت در </a:t>
            </a:r>
            <a:r>
              <a:rPr lang="en-US" sz="2500" dirty="0" smtClean="0">
                <a:cs typeface="A  Mitra_1 (MRT)" pitchFamily="2" charset="-78"/>
              </a:rPr>
              <a:t>Task Force</a:t>
            </a:r>
            <a:r>
              <a:rPr lang="fa-IR" sz="2500" dirty="0" smtClean="0">
                <a:cs typeface="A  Mitra_1 (MRT)" pitchFamily="2" charset="-78"/>
              </a:rPr>
              <a:t> بيماري هاي تيروئيد و بارداري</a:t>
            </a:r>
            <a:r>
              <a:rPr lang="en-US" sz="2500" dirty="0" smtClean="0">
                <a:cs typeface="A  Mitra_1 (MRT)" pitchFamily="2" charset="-78"/>
              </a:rPr>
              <a:t> </a:t>
            </a:r>
            <a:r>
              <a:rPr lang="fa-IR" sz="2500" dirty="0" smtClean="0">
                <a:cs typeface="A  Mitra_1 (MRT)" pitchFamily="2" charset="-78"/>
              </a:rPr>
              <a:t>انجمن تيروئيد آمريكا (</a:t>
            </a:r>
            <a:r>
              <a:rPr lang="en-US" sz="2500" dirty="0" smtClean="0">
                <a:cs typeface="A  Mitra_1 (MRT)" pitchFamily="2" charset="-78"/>
              </a:rPr>
              <a:t>ATA</a:t>
            </a:r>
            <a:r>
              <a:rPr lang="fa-IR" sz="2500" dirty="0" smtClean="0">
                <a:cs typeface="A  Mitra_1 (MRT)" pitchFamily="2" charset="-78"/>
              </a:rPr>
              <a:t>)</a:t>
            </a:r>
          </a:p>
          <a:p>
            <a:pPr indent="0" algn="just" rtl="1">
              <a:lnSpc>
                <a:spcPct val="150000"/>
              </a:lnSpc>
              <a:buClr>
                <a:srgbClr val="FF0000"/>
              </a:buClr>
              <a:buSzPct val="108000"/>
              <a:buFont typeface="Arial" pitchFamily="34" charset="0"/>
              <a:buChar char="•"/>
              <a:defRPr/>
            </a:pPr>
            <a:r>
              <a:rPr lang="fa-IR" sz="2500" dirty="0" smtClean="0">
                <a:cs typeface="A  Mitra_1 (MRT)" pitchFamily="2" charset="-78"/>
              </a:rPr>
              <a:t>عضویت در کمیته کنترل </a:t>
            </a:r>
            <a:r>
              <a:rPr lang="en-US" sz="2500" dirty="0" smtClean="0">
                <a:cs typeface="A  Mitra_1 (MRT)" pitchFamily="2" charset="-78"/>
              </a:rPr>
              <a:t>NCD</a:t>
            </a:r>
            <a:r>
              <a:rPr lang="fa-IR" sz="2500" dirty="0" smtClean="0">
                <a:cs typeface="A  Mitra_1 (MRT)" pitchFamily="2" charset="-78"/>
              </a:rPr>
              <a:t> سازمان جهانی بهداشت </a:t>
            </a:r>
            <a:r>
              <a:rPr lang="en-US" sz="2500" dirty="0" smtClean="0">
                <a:cs typeface="A  Mitra_1 (MRT)" pitchFamily="2" charset="-78"/>
              </a:rPr>
              <a:t>EMRO</a:t>
            </a:r>
            <a:r>
              <a:rPr lang="fa-IR" sz="2500" dirty="0" smtClean="0">
                <a:cs typeface="A  Mitra_1 (MRT)" pitchFamily="2" charset="-78"/>
              </a:rPr>
              <a:t> و کمیته حذف چاقی کودکان، ژنو</a:t>
            </a:r>
          </a:p>
          <a:p>
            <a:pPr algn="just" rtl="1">
              <a:lnSpc>
                <a:spcPct val="150000"/>
              </a:lnSpc>
              <a:defRPr/>
            </a:pPr>
            <a:endParaRPr lang="en-US" sz="2500" dirty="0" smtClean="0">
              <a:cs typeface="A  Mitra_1 (MRT)" pitchFamily="2" charset="-78"/>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E17C4DB-0C90-4941-9716-F7C726E7A3C6}" type="slidenum">
              <a:rPr lang="fr-FR"/>
              <a:pPr>
                <a:defRPr/>
              </a:pPr>
              <a:t>67</a:t>
            </a:fld>
            <a:endParaRPr lang="fr-FR"/>
          </a:p>
        </p:txBody>
      </p:sp>
      <p:pic>
        <p:nvPicPr>
          <p:cNvPr id="56323" name="Picture 2" descr="rose-flower"/>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Grp="1" noChangeArrowheads="1"/>
          </p:cNvSpPr>
          <p:nvPr>
            <p:ph type="body" sz="half" idx="1"/>
          </p:nvPr>
        </p:nvSpPr>
        <p:spPr>
          <a:xfrm>
            <a:off x="928662" y="1428736"/>
            <a:ext cx="7500990" cy="4857784"/>
          </a:xfrm>
        </p:spPr>
        <p:txBody>
          <a:bodyPr>
            <a:normAutofit fontScale="77500" lnSpcReduction="20000"/>
          </a:bodyPr>
          <a:lstStyle/>
          <a:p>
            <a:pPr eaLnBrk="1" hangingPunct="1">
              <a:lnSpc>
                <a:spcPct val="200000"/>
              </a:lnSpc>
              <a:buFontTx/>
              <a:buNone/>
            </a:pPr>
            <a:endParaRPr lang="en-US" sz="2400" b="1" dirty="0" smtClean="0">
              <a:latin typeface="Times New Roman" pitchFamily="18" charset="0"/>
              <a:cs typeface="Times New Roman" pitchFamily="18" charset="0"/>
            </a:endParaRPr>
          </a:p>
          <a:p>
            <a:pPr eaLnBrk="1" hangingPunct="1">
              <a:lnSpc>
                <a:spcPct val="200000"/>
              </a:lnSpc>
              <a:buFontTx/>
              <a:buNone/>
            </a:pPr>
            <a:r>
              <a:rPr lang="en-US" sz="2800" b="1" dirty="0" smtClean="0">
                <a:solidFill>
                  <a:srgbClr val="0033CC"/>
                </a:solidFill>
                <a:latin typeface="Times New Roman" pitchFamily="18" charset="0"/>
                <a:cs typeface="Times New Roman" pitchFamily="18" charset="0"/>
              </a:rPr>
              <a:t>Workshops (National and International)</a:t>
            </a:r>
          </a:p>
          <a:p>
            <a:pPr eaLnBrk="1" hangingPunct="1">
              <a:lnSpc>
                <a:spcPct val="200000"/>
              </a:lnSpc>
              <a:buFontTx/>
              <a:buNone/>
            </a:pPr>
            <a:endParaRPr lang="en-US" sz="2800" b="1" i="1" dirty="0" smtClean="0">
              <a:latin typeface="Times New Roman" pitchFamily="18" charset="0"/>
              <a:cs typeface="Times New Roman" pitchFamily="18" charset="0"/>
            </a:endParaRPr>
          </a:p>
          <a:p>
            <a:pPr eaLnBrk="1" hangingPunct="1">
              <a:lnSpc>
                <a:spcPct val="200000"/>
              </a:lnSpc>
              <a:buClr>
                <a:srgbClr val="FF0000"/>
              </a:buClr>
              <a:buFont typeface="Wingdings" pitchFamily="2" charset="2"/>
              <a:buChar char="v"/>
            </a:pPr>
            <a:r>
              <a:rPr lang="en-US" sz="2400" b="1" i="1" dirty="0" smtClean="0">
                <a:solidFill>
                  <a:srgbClr val="FF0000"/>
                </a:solidFill>
                <a:latin typeface="Times New Roman" pitchFamily="18" charset="0"/>
                <a:cs typeface="Times New Roman" pitchFamily="18" charset="0"/>
              </a:rPr>
              <a:t>Iodine Deficiency Disorders</a:t>
            </a:r>
          </a:p>
          <a:p>
            <a:pPr eaLnBrk="1" hangingPunct="1">
              <a:lnSpc>
                <a:spcPct val="200000"/>
              </a:lnSpc>
              <a:buClr>
                <a:srgbClr val="FF0000"/>
              </a:buClr>
              <a:buFont typeface="Wingdings" pitchFamily="2" charset="2"/>
              <a:buChar char="v"/>
            </a:pPr>
            <a:r>
              <a:rPr lang="en-US" sz="2400" b="1" i="1" dirty="0" smtClean="0">
                <a:solidFill>
                  <a:srgbClr val="00B050"/>
                </a:solidFill>
                <a:latin typeface="Times New Roman" pitchFamily="18" charset="0"/>
                <a:cs typeface="Times New Roman" pitchFamily="18" charset="0"/>
              </a:rPr>
              <a:t>Diabetes Mellitus</a:t>
            </a:r>
          </a:p>
          <a:p>
            <a:pPr eaLnBrk="1" hangingPunct="1">
              <a:lnSpc>
                <a:spcPct val="200000"/>
              </a:lnSpc>
              <a:buClr>
                <a:srgbClr val="FF0000"/>
              </a:buClr>
              <a:buFont typeface="Wingdings" pitchFamily="2" charset="2"/>
              <a:buChar char="v"/>
            </a:pPr>
            <a:r>
              <a:rPr lang="en-US" sz="2400" b="1" i="1" dirty="0" smtClean="0">
                <a:solidFill>
                  <a:srgbClr val="0033CC"/>
                </a:solidFill>
                <a:latin typeface="Times New Roman" pitchFamily="18" charset="0"/>
                <a:cs typeface="Times New Roman" pitchFamily="18" charset="0"/>
              </a:rPr>
              <a:t>Obesity</a:t>
            </a:r>
          </a:p>
          <a:p>
            <a:pPr eaLnBrk="1" hangingPunct="1">
              <a:lnSpc>
                <a:spcPct val="200000"/>
              </a:lnSpc>
              <a:buClr>
                <a:srgbClr val="FF0000"/>
              </a:buClr>
              <a:buFont typeface="Wingdings" pitchFamily="2" charset="2"/>
              <a:buChar char="v"/>
            </a:pPr>
            <a:r>
              <a:rPr lang="en-US" sz="2400" b="1" i="1" dirty="0" smtClean="0">
                <a:solidFill>
                  <a:schemeClr val="accent6">
                    <a:lumMod val="75000"/>
                  </a:schemeClr>
                </a:solidFill>
                <a:latin typeface="Times New Roman" pitchFamily="18" charset="0"/>
                <a:cs typeface="Times New Roman" pitchFamily="18" charset="0"/>
              </a:rPr>
              <a:t>Research methodology</a:t>
            </a:r>
          </a:p>
          <a:p>
            <a:pPr eaLnBrk="1" hangingPunct="1">
              <a:lnSpc>
                <a:spcPct val="200000"/>
              </a:lnSpc>
              <a:buClr>
                <a:srgbClr val="FF0000"/>
              </a:buClr>
              <a:buFont typeface="Wingdings" pitchFamily="2" charset="2"/>
              <a:buChar char="v"/>
            </a:pPr>
            <a:r>
              <a:rPr lang="en-US" sz="2400" b="1" i="1" dirty="0" smtClean="0">
                <a:latin typeface="Times New Roman" pitchFamily="18" charset="0"/>
                <a:cs typeface="Times New Roman" pitchFamily="18" charset="0"/>
              </a:rPr>
              <a:t>Management of endocrine disorders</a:t>
            </a:r>
            <a:r>
              <a:rPr lang="en-US" sz="2400" b="1" dirty="0" smtClean="0">
                <a:latin typeface="Times New Roman" pitchFamily="18" charset="0"/>
                <a:cs typeface="Times New Roman" pitchFamily="18" charset="0"/>
              </a:rPr>
              <a:t> </a:t>
            </a:r>
          </a:p>
        </p:txBody>
      </p:sp>
      <p:sp>
        <p:nvSpPr>
          <p:cNvPr id="6" name="Rectangle 2"/>
          <p:cNvSpPr>
            <a:spLocks noGrp="1" noChangeArrowheads="1"/>
          </p:cNvSpPr>
          <p:nvPr>
            <p:ph type="title"/>
          </p:nvPr>
        </p:nvSpPr>
        <p:spPr>
          <a:xfrm>
            <a:off x="142844" y="285728"/>
            <a:ext cx="8915400" cy="1195374"/>
          </a:xfrm>
        </p:spPr>
        <p:txBody>
          <a:bodyPr>
            <a:noAutofit/>
          </a:bodyPr>
          <a:lstStyle/>
          <a:p>
            <a:pPr>
              <a:lnSpc>
                <a:spcPct val="150000"/>
              </a:lnSpc>
              <a:defRPr/>
            </a:pPr>
            <a:r>
              <a:rPr lang="en-US" sz="2500" b="1" dirty="0">
                <a:solidFill>
                  <a:srgbClr val="C00000"/>
                </a:solidFill>
                <a:effectLst>
                  <a:outerShdw blurRad="38100" dist="38100" dir="2700000" algn="tl">
                    <a:srgbClr val="000000">
                      <a:alpha val="43137"/>
                    </a:srgbClr>
                  </a:outerShdw>
                </a:effectLst>
                <a:cs typeface="Aharoni" pitchFamily="2" charset="-79"/>
              </a:rPr>
              <a:t>Research Institute for Endocrine Sciences</a:t>
            </a:r>
            <a:br>
              <a:rPr lang="en-US" sz="2500" b="1" dirty="0">
                <a:solidFill>
                  <a:srgbClr val="C00000"/>
                </a:solidFill>
                <a:effectLst>
                  <a:outerShdw blurRad="38100" dist="38100" dir="2700000" algn="tl">
                    <a:srgbClr val="000000">
                      <a:alpha val="43137"/>
                    </a:srgbClr>
                  </a:outerShdw>
                </a:effectLst>
                <a:cs typeface="Aharoni" pitchFamily="2" charset="-79"/>
              </a:rPr>
            </a:br>
            <a:r>
              <a:rPr lang="en-US" sz="2500" b="1" dirty="0" err="1" smtClean="0">
                <a:solidFill>
                  <a:srgbClr val="C00000"/>
                </a:solidFill>
                <a:effectLst>
                  <a:outerShdw blurRad="38100" dist="38100" dir="2700000" algn="tl">
                    <a:srgbClr val="000000">
                      <a:alpha val="43137"/>
                    </a:srgbClr>
                  </a:outerShdw>
                </a:effectLst>
                <a:cs typeface="Aharoni" pitchFamily="2" charset="-79"/>
              </a:rPr>
              <a:t>Shaheed</a:t>
            </a:r>
            <a:r>
              <a:rPr lang="en-US" sz="2500" b="1" dirty="0" smtClean="0">
                <a:solidFill>
                  <a:srgbClr val="C00000"/>
                </a:solidFill>
                <a:effectLst>
                  <a:outerShdw blurRad="38100" dist="38100" dir="2700000" algn="tl">
                    <a:srgbClr val="000000">
                      <a:alpha val="43137"/>
                    </a:srgbClr>
                  </a:outerShdw>
                </a:effectLst>
                <a:cs typeface="Aharoni" pitchFamily="2" charset="-79"/>
              </a:rPr>
              <a:t> </a:t>
            </a:r>
            <a:r>
              <a:rPr lang="en-US" sz="2500" b="1" dirty="0" err="1" smtClean="0">
                <a:solidFill>
                  <a:srgbClr val="C00000"/>
                </a:solidFill>
                <a:effectLst>
                  <a:outerShdw blurRad="38100" dist="38100" dir="2700000" algn="tl">
                    <a:srgbClr val="000000">
                      <a:alpha val="43137"/>
                    </a:srgbClr>
                  </a:outerShdw>
                </a:effectLst>
                <a:cs typeface="Aharoni" pitchFamily="2" charset="-79"/>
              </a:rPr>
              <a:t>Beheshti</a:t>
            </a:r>
            <a:r>
              <a:rPr lang="en-US" sz="2500" b="1" dirty="0" smtClean="0">
                <a:solidFill>
                  <a:srgbClr val="C00000"/>
                </a:solidFill>
                <a:effectLst>
                  <a:outerShdw blurRad="38100" dist="38100" dir="2700000" algn="tl">
                    <a:srgbClr val="000000">
                      <a:alpha val="43137"/>
                    </a:srgbClr>
                  </a:outerShdw>
                </a:effectLst>
                <a:cs typeface="Aharoni" pitchFamily="2" charset="-79"/>
              </a:rPr>
              <a:t> University of Medical </a:t>
            </a:r>
            <a:r>
              <a:rPr lang="en-US" sz="2500" b="1" dirty="0" err="1" smtClean="0">
                <a:solidFill>
                  <a:srgbClr val="C00000"/>
                </a:solidFill>
                <a:effectLst>
                  <a:outerShdw blurRad="38100" dist="38100" dir="2700000" algn="tl">
                    <a:srgbClr val="000000">
                      <a:alpha val="43137"/>
                    </a:srgbClr>
                  </a:outerShdw>
                </a:effectLst>
                <a:cs typeface="Aharoni" pitchFamily="2" charset="-79"/>
              </a:rPr>
              <a:t>Seciences</a:t>
            </a:r>
            <a:r>
              <a:rPr lang="en-US" sz="2500" b="1" dirty="0" smtClean="0">
                <a:solidFill>
                  <a:srgbClr val="C00000"/>
                </a:solidFill>
                <a:effectLst>
                  <a:outerShdw blurRad="38100" dist="38100" dir="2700000" algn="tl">
                    <a:srgbClr val="000000">
                      <a:alpha val="43137"/>
                    </a:srgbClr>
                  </a:outerShdw>
                </a:effectLst>
                <a:cs typeface="Aharoni" pitchFamily="2" charset="-79"/>
              </a:rPr>
              <a:t/>
            </a:r>
            <a:br>
              <a:rPr lang="en-US" sz="2500" b="1" dirty="0" smtClean="0">
                <a:solidFill>
                  <a:srgbClr val="C00000"/>
                </a:solidFill>
                <a:effectLst>
                  <a:outerShdw blurRad="38100" dist="38100" dir="2700000" algn="tl">
                    <a:srgbClr val="000000">
                      <a:alpha val="43137"/>
                    </a:srgbClr>
                  </a:outerShdw>
                </a:effectLst>
                <a:cs typeface="Aharoni" pitchFamily="2" charset="-79"/>
              </a:rPr>
            </a:br>
            <a:endParaRPr lang="en-US" sz="2500" b="1" dirty="0">
              <a:solidFill>
                <a:srgbClr val="C00000"/>
              </a:solidFill>
              <a:effectLst>
                <a:outerShdw blurRad="38100" dist="38100" dir="2700000" algn="tl">
                  <a:srgbClr val="000000">
                    <a:alpha val="43137"/>
                  </a:srgbClr>
                </a:outerShdw>
              </a:effectLst>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 calcmode="lin" valueType="num">
                                      <p:cBhvr additive="base">
                                        <p:cTn id="7" dur="500" fill="hold"/>
                                        <p:tgtEl>
                                          <p:spTgt spid="4710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7">
                                            <p:txEl>
                                              <p:pRg st="3" end="3"/>
                                            </p:txEl>
                                          </p:spTgt>
                                        </p:tgtEl>
                                        <p:attrNameLst>
                                          <p:attrName>style.visibility</p:attrName>
                                        </p:attrNameLst>
                                      </p:cBhvr>
                                      <p:to>
                                        <p:strVal val="visible"/>
                                      </p:to>
                                    </p:set>
                                    <p:anim calcmode="lin" valueType="num">
                                      <p:cBhvr additive="base">
                                        <p:cTn id="13" dur="500" fill="hold"/>
                                        <p:tgtEl>
                                          <p:spTgt spid="47107">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anim calcmode="lin" valueType="num">
                                      <p:cBhvr additive="base">
                                        <p:cTn id="19" dur="500" fill="hold"/>
                                        <p:tgtEl>
                                          <p:spTgt spid="4710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1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07">
                                            <p:txEl>
                                              <p:pRg st="5" end="5"/>
                                            </p:txEl>
                                          </p:spTgt>
                                        </p:tgtEl>
                                        <p:attrNameLst>
                                          <p:attrName>style.visibility</p:attrName>
                                        </p:attrNameLst>
                                      </p:cBhvr>
                                      <p:to>
                                        <p:strVal val="visible"/>
                                      </p:to>
                                    </p:set>
                                    <p:anim calcmode="lin" valueType="num">
                                      <p:cBhvr additive="base">
                                        <p:cTn id="25" dur="500" fill="hold"/>
                                        <p:tgtEl>
                                          <p:spTgt spid="47107">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1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107">
                                            <p:txEl>
                                              <p:pRg st="6" end="6"/>
                                            </p:txEl>
                                          </p:spTgt>
                                        </p:tgtEl>
                                        <p:attrNameLst>
                                          <p:attrName>style.visibility</p:attrName>
                                        </p:attrNameLst>
                                      </p:cBhvr>
                                      <p:to>
                                        <p:strVal val="visible"/>
                                      </p:to>
                                    </p:set>
                                    <p:anim calcmode="lin" valueType="num">
                                      <p:cBhvr additive="base">
                                        <p:cTn id="31" dur="500" fill="hold"/>
                                        <p:tgtEl>
                                          <p:spTgt spid="47107">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710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7107">
                                            <p:txEl>
                                              <p:pRg st="7" end="7"/>
                                            </p:txEl>
                                          </p:spTgt>
                                        </p:tgtEl>
                                        <p:attrNameLst>
                                          <p:attrName>style.visibility</p:attrName>
                                        </p:attrNameLst>
                                      </p:cBhvr>
                                      <p:to>
                                        <p:strVal val="visible"/>
                                      </p:to>
                                    </p:set>
                                    <p:anim calcmode="lin" valueType="num">
                                      <p:cBhvr additive="base">
                                        <p:cTn id="37" dur="500" fill="hold"/>
                                        <p:tgtEl>
                                          <p:spTgt spid="47107">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710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P spid="6"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42844" y="285728"/>
            <a:ext cx="8915400" cy="1195374"/>
          </a:xfrm>
        </p:spPr>
        <p:txBody>
          <a:bodyPr>
            <a:noAutofit/>
          </a:bodyPr>
          <a:lstStyle/>
          <a:p>
            <a:pPr>
              <a:lnSpc>
                <a:spcPct val="150000"/>
              </a:lnSpc>
              <a:defRPr/>
            </a:pPr>
            <a:r>
              <a:rPr lang="en-US" sz="2500" b="1" dirty="0">
                <a:solidFill>
                  <a:srgbClr val="C00000"/>
                </a:solidFill>
                <a:effectLst>
                  <a:outerShdw blurRad="38100" dist="38100" dir="2700000" algn="tl">
                    <a:srgbClr val="000000">
                      <a:alpha val="43137"/>
                    </a:srgbClr>
                  </a:outerShdw>
                </a:effectLst>
                <a:cs typeface="Aharoni" pitchFamily="2" charset="-79"/>
              </a:rPr>
              <a:t>Research Institute for Endocrine Sciences</a:t>
            </a:r>
            <a:br>
              <a:rPr lang="en-US" sz="2500" b="1" dirty="0">
                <a:solidFill>
                  <a:srgbClr val="C00000"/>
                </a:solidFill>
                <a:effectLst>
                  <a:outerShdw blurRad="38100" dist="38100" dir="2700000" algn="tl">
                    <a:srgbClr val="000000">
                      <a:alpha val="43137"/>
                    </a:srgbClr>
                  </a:outerShdw>
                </a:effectLst>
                <a:cs typeface="Aharoni" pitchFamily="2" charset="-79"/>
              </a:rPr>
            </a:br>
            <a:r>
              <a:rPr lang="en-US" sz="2500" b="1" dirty="0" err="1" smtClean="0">
                <a:solidFill>
                  <a:srgbClr val="C00000"/>
                </a:solidFill>
                <a:effectLst>
                  <a:outerShdw blurRad="38100" dist="38100" dir="2700000" algn="tl">
                    <a:srgbClr val="000000">
                      <a:alpha val="43137"/>
                    </a:srgbClr>
                  </a:outerShdw>
                </a:effectLst>
                <a:cs typeface="Aharoni" pitchFamily="2" charset="-79"/>
              </a:rPr>
              <a:t>Shaheed</a:t>
            </a:r>
            <a:r>
              <a:rPr lang="en-US" sz="2500" b="1" dirty="0" smtClean="0">
                <a:solidFill>
                  <a:srgbClr val="C00000"/>
                </a:solidFill>
                <a:effectLst>
                  <a:outerShdw blurRad="38100" dist="38100" dir="2700000" algn="tl">
                    <a:srgbClr val="000000">
                      <a:alpha val="43137"/>
                    </a:srgbClr>
                  </a:outerShdw>
                </a:effectLst>
                <a:cs typeface="Aharoni" pitchFamily="2" charset="-79"/>
              </a:rPr>
              <a:t> </a:t>
            </a:r>
            <a:r>
              <a:rPr lang="en-US" sz="2500" b="1" dirty="0" err="1" smtClean="0">
                <a:solidFill>
                  <a:srgbClr val="C00000"/>
                </a:solidFill>
                <a:effectLst>
                  <a:outerShdw blurRad="38100" dist="38100" dir="2700000" algn="tl">
                    <a:srgbClr val="000000">
                      <a:alpha val="43137"/>
                    </a:srgbClr>
                  </a:outerShdw>
                </a:effectLst>
                <a:cs typeface="Aharoni" pitchFamily="2" charset="-79"/>
              </a:rPr>
              <a:t>Beheshti</a:t>
            </a:r>
            <a:r>
              <a:rPr lang="en-US" sz="2500" b="1" dirty="0" smtClean="0">
                <a:solidFill>
                  <a:srgbClr val="C00000"/>
                </a:solidFill>
                <a:effectLst>
                  <a:outerShdw blurRad="38100" dist="38100" dir="2700000" algn="tl">
                    <a:srgbClr val="000000">
                      <a:alpha val="43137"/>
                    </a:srgbClr>
                  </a:outerShdw>
                </a:effectLst>
                <a:cs typeface="Aharoni" pitchFamily="2" charset="-79"/>
              </a:rPr>
              <a:t> University of Medical </a:t>
            </a:r>
            <a:r>
              <a:rPr lang="en-US" sz="2500" b="1" dirty="0" err="1" smtClean="0">
                <a:solidFill>
                  <a:srgbClr val="C00000"/>
                </a:solidFill>
                <a:effectLst>
                  <a:outerShdw blurRad="38100" dist="38100" dir="2700000" algn="tl">
                    <a:srgbClr val="000000">
                      <a:alpha val="43137"/>
                    </a:srgbClr>
                  </a:outerShdw>
                </a:effectLst>
                <a:cs typeface="Aharoni" pitchFamily="2" charset="-79"/>
              </a:rPr>
              <a:t>Seciences</a:t>
            </a:r>
            <a:r>
              <a:rPr lang="en-US" sz="2500" b="1" dirty="0" smtClean="0">
                <a:solidFill>
                  <a:srgbClr val="C00000"/>
                </a:solidFill>
                <a:effectLst>
                  <a:outerShdw blurRad="38100" dist="38100" dir="2700000" algn="tl">
                    <a:srgbClr val="000000">
                      <a:alpha val="43137"/>
                    </a:srgbClr>
                  </a:outerShdw>
                </a:effectLst>
                <a:cs typeface="Aharoni" pitchFamily="2" charset="-79"/>
              </a:rPr>
              <a:t/>
            </a:r>
            <a:br>
              <a:rPr lang="en-US" sz="2500" b="1" dirty="0" smtClean="0">
                <a:solidFill>
                  <a:srgbClr val="C00000"/>
                </a:solidFill>
                <a:effectLst>
                  <a:outerShdw blurRad="38100" dist="38100" dir="2700000" algn="tl">
                    <a:srgbClr val="000000">
                      <a:alpha val="43137"/>
                    </a:srgbClr>
                  </a:outerShdw>
                </a:effectLst>
                <a:cs typeface="Aharoni" pitchFamily="2" charset="-79"/>
              </a:rPr>
            </a:br>
            <a:endParaRPr lang="en-US" sz="2500" b="1" dirty="0">
              <a:solidFill>
                <a:srgbClr val="C00000"/>
              </a:solidFill>
              <a:effectLst>
                <a:outerShdw blurRad="38100" dist="38100" dir="2700000" algn="tl">
                  <a:srgbClr val="000000">
                    <a:alpha val="43137"/>
                  </a:srgbClr>
                </a:outerShdw>
              </a:effectLst>
              <a:cs typeface="Aharoni" pitchFamily="2" charset="-79"/>
            </a:endParaRPr>
          </a:p>
        </p:txBody>
      </p:sp>
      <p:sp>
        <p:nvSpPr>
          <p:cNvPr id="56323" name="Rectangle 3"/>
          <p:cNvSpPr>
            <a:spLocks noGrp="1" noChangeArrowheads="1"/>
          </p:cNvSpPr>
          <p:nvPr>
            <p:ph type="body" idx="1"/>
          </p:nvPr>
        </p:nvSpPr>
        <p:spPr>
          <a:xfrm>
            <a:off x="228600" y="1500174"/>
            <a:ext cx="8686800" cy="5072098"/>
          </a:xfrm>
        </p:spPr>
        <p:txBody>
          <a:bodyPr>
            <a:normAutofit fontScale="92500"/>
          </a:bodyPr>
          <a:lstStyle/>
          <a:p>
            <a:pPr eaLnBrk="1" hangingPunct="1">
              <a:lnSpc>
                <a:spcPct val="150000"/>
              </a:lnSpc>
              <a:buFontTx/>
              <a:buNone/>
            </a:pPr>
            <a:r>
              <a:rPr lang="en-US" b="1" dirty="0" smtClean="0">
                <a:solidFill>
                  <a:srgbClr val="0033CC"/>
                </a:solidFill>
                <a:latin typeface="Times New Roman" pitchFamily="18" charset="0"/>
                <a:cs typeface="Times New Roman" pitchFamily="18" charset="0"/>
              </a:rPr>
              <a:t>National Endocrine Laboratory</a:t>
            </a:r>
          </a:p>
          <a:p>
            <a:pPr eaLnBrk="1" hangingPunct="1">
              <a:lnSpc>
                <a:spcPct val="150000"/>
              </a:lnSpc>
              <a:buClr>
                <a:srgbClr val="FF0000"/>
              </a:buClr>
            </a:pPr>
            <a:r>
              <a:rPr lang="en-US" sz="4000" b="1" i="1" dirty="0" smtClean="0">
                <a:latin typeface="Times New Roman" pitchFamily="18" charset="0"/>
                <a:cs typeface="Times New Roman" pitchFamily="18" charset="0"/>
              </a:rPr>
              <a:t>Acting as:</a:t>
            </a:r>
          </a:p>
          <a:p>
            <a:pPr eaLnBrk="1" hangingPunct="1">
              <a:lnSpc>
                <a:spcPct val="150000"/>
              </a:lnSpc>
              <a:buClr>
                <a:srgbClr val="FF0000"/>
              </a:buClr>
            </a:pPr>
            <a:r>
              <a:rPr lang="en-US" sz="2800" b="1" i="1" dirty="0" smtClean="0">
                <a:solidFill>
                  <a:srgbClr val="00B050"/>
                </a:solidFill>
                <a:latin typeface="Times New Roman" pitchFamily="18" charset="0"/>
                <a:cs typeface="Times New Roman" pitchFamily="18" charset="0"/>
              </a:rPr>
              <a:t>Reference laboratory for national programs of IDD &amp; DM</a:t>
            </a:r>
          </a:p>
          <a:p>
            <a:pPr eaLnBrk="1" hangingPunct="1">
              <a:lnSpc>
                <a:spcPct val="150000"/>
              </a:lnSpc>
              <a:buClr>
                <a:srgbClr val="FF0000"/>
              </a:buClr>
            </a:pPr>
            <a:r>
              <a:rPr lang="en-US" sz="2800" b="1" i="1" dirty="0" smtClean="0">
                <a:solidFill>
                  <a:srgbClr val="FF0000"/>
                </a:solidFill>
                <a:latin typeface="Times New Roman" pitchFamily="18" charset="0"/>
                <a:cs typeface="Times New Roman" pitchFamily="18" charset="0"/>
              </a:rPr>
              <a:t>Designing and preparation of endocrine diagnostic kits</a:t>
            </a:r>
          </a:p>
          <a:p>
            <a:pPr eaLnBrk="1" hangingPunct="1">
              <a:lnSpc>
                <a:spcPct val="150000"/>
              </a:lnSpc>
              <a:buClr>
                <a:srgbClr val="FF0000"/>
              </a:buClr>
            </a:pPr>
            <a:r>
              <a:rPr lang="en-US" sz="2800" b="1" i="1" dirty="0" smtClean="0">
                <a:solidFill>
                  <a:srgbClr val="0070C0"/>
                </a:solidFill>
                <a:latin typeface="Times New Roman" pitchFamily="18" charset="0"/>
                <a:cs typeface="Times New Roman" pitchFamily="18" charset="0"/>
              </a:rPr>
              <a:t>Training of endocrine laboratory personnel both nationally and regionally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0-#ppt_w/2"/>
                                          </p:val>
                                        </p:tav>
                                        <p:tav tm="100000">
                                          <p:val>
                                            <p:strVal val="#ppt_x"/>
                                          </p:val>
                                        </p:tav>
                                      </p:tavLst>
                                    </p:anim>
                                    <p:anim calcmode="lin" valueType="num">
                                      <p:cBhvr additive="base">
                                        <p:cTn id="8" dur="500" fill="hold"/>
                                        <p:tgtEl>
                                          <p:spTgt spid="563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additive="base">
                                        <p:cTn id="31" dur="500" fill="hold"/>
                                        <p:tgtEl>
                                          <p:spTgt spid="563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63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P spid="5632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142984"/>
            <a:ext cx="8501122" cy="5286412"/>
          </a:xfrm>
        </p:spPr>
        <p:txBody>
          <a:bodyPr>
            <a:normAutofit fontScale="92500" lnSpcReduction="20000"/>
          </a:bodyPr>
          <a:lstStyle/>
          <a:p>
            <a:pPr algn="just">
              <a:lnSpc>
                <a:spcPct val="150000"/>
              </a:lnSpc>
            </a:pPr>
            <a:r>
              <a:rPr lang="en-US" b="1" dirty="0">
                <a:solidFill>
                  <a:schemeClr val="tx1"/>
                </a:solidFill>
              </a:rPr>
              <a:t>The Endocrinology Clinics </a:t>
            </a:r>
            <a:r>
              <a:rPr lang="en-US" b="1" dirty="0" smtClean="0">
                <a:solidFill>
                  <a:schemeClr val="tx1"/>
                </a:solidFill>
              </a:rPr>
              <a:t>visit </a:t>
            </a:r>
            <a:r>
              <a:rPr lang="en-US" b="1" dirty="0">
                <a:solidFill>
                  <a:schemeClr val="tx1"/>
                </a:solidFill>
              </a:rPr>
              <a:t>patients every Saturday, Sunday, Tuesday, and Wednesday in an out-patient basis with the visits done by the attending </a:t>
            </a:r>
            <a:r>
              <a:rPr lang="en-US" b="1" dirty="0" smtClean="0">
                <a:solidFill>
                  <a:schemeClr val="tx1"/>
                </a:solidFill>
              </a:rPr>
              <a:t>physicians, fellows, residents and students. </a:t>
            </a:r>
          </a:p>
          <a:p>
            <a:pPr algn="just">
              <a:lnSpc>
                <a:spcPct val="150000"/>
              </a:lnSpc>
            </a:pPr>
            <a:r>
              <a:rPr lang="en-US" b="1" dirty="0" smtClean="0">
                <a:solidFill>
                  <a:schemeClr val="tx1"/>
                </a:solidFill>
              </a:rPr>
              <a:t>In </a:t>
            </a:r>
            <a:r>
              <a:rPr lang="en-US" b="1" dirty="0">
                <a:solidFill>
                  <a:schemeClr val="tx1"/>
                </a:solidFill>
              </a:rPr>
              <a:t>line with the above </a:t>
            </a:r>
            <a:r>
              <a:rPr lang="en-US" b="1" dirty="0" smtClean="0">
                <a:solidFill>
                  <a:schemeClr val="tx1"/>
                </a:solidFill>
              </a:rPr>
              <a:t>clinics serve at least 150 outpatient visit weekly</a:t>
            </a:r>
            <a:endParaRPr lang="en-US" b="1" dirty="0">
              <a:solidFill>
                <a:schemeClr val="tx1"/>
              </a:solidFill>
            </a:endParaRPr>
          </a:p>
          <a:p>
            <a:pPr algn="just">
              <a:lnSpc>
                <a:spcPct val="150000"/>
              </a:lnSpc>
            </a:pPr>
            <a:r>
              <a:rPr lang="en-US" b="1" dirty="0" smtClean="0">
                <a:solidFill>
                  <a:schemeClr val="tx1"/>
                </a:solidFill>
                <a:latin typeface="Times New Roman" pitchFamily="18" charset="0"/>
                <a:cs typeface="Times New Roman" pitchFamily="18" charset="0"/>
              </a:rPr>
              <a:t> </a:t>
            </a:r>
            <a:endParaRPr lang="en-US" b="1" dirty="0">
              <a:solidFill>
                <a:schemeClr val="tx1"/>
              </a:solidFill>
              <a:latin typeface="Times New Roman" pitchFamily="18" charset="0"/>
              <a:cs typeface="Times New Roman" pitchFamily="18" charset="0"/>
            </a:endParaRPr>
          </a:p>
          <a:p>
            <a:endParaRPr lang="en-US" b="1" dirty="0">
              <a:solidFill>
                <a:schemeClr val="tx1"/>
              </a:solidFill>
            </a:endParaRPr>
          </a:p>
        </p:txBody>
      </p:sp>
      <p:sp>
        <p:nvSpPr>
          <p:cNvPr id="4" name="Title 1"/>
          <p:cNvSpPr>
            <a:spLocks noGrp="1"/>
          </p:cNvSpPr>
          <p:nvPr>
            <p:ph type="ctrTitle"/>
          </p:nvPr>
        </p:nvSpPr>
        <p:spPr>
          <a:xfrm>
            <a:off x="785786" y="214290"/>
            <a:ext cx="7772400" cy="928694"/>
          </a:xfrm>
        </p:spPr>
        <p:txBody>
          <a:bodyPr>
            <a:noAutofit/>
          </a:bodyPr>
          <a:lstStyle/>
          <a:p>
            <a:r>
              <a:rPr lang="en-US" sz="4500" b="1" dirty="0" smtClean="0">
                <a:solidFill>
                  <a:srgbClr val="C00000"/>
                </a:solidFill>
                <a:effectLst>
                  <a:outerShdw blurRad="38100" dist="38100" dir="2700000" algn="tl">
                    <a:srgbClr val="000000">
                      <a:alpha val="43137"/>
                    </a:srgbClr>
                  </a:outerShdw>
                </a:effectLst>
                <a:cs typeface="Aharoni" pitchFamily="2" charset="-79"/>
              </a:rPr>
              <a:t/>
            </a:r>
            <a:br>
              <a:rPr lang="en-US" sz="4500" b="1" dirty="0" smtClean="0">
                <a:solidFill>
                  <a:srgbClr val="C00000"/>
                </a:solidFill>
                <a:effectLst>
                  <a:outerShdw blurRad="38100" dist="38100" dir="2700000" algn="tl">
                    <a:srgbClr val="000000">
                      <a:alpha val="43137"/>
                    </a:srgbClr>
                  </a:outerShdw>
                </a:effectLst>
                <a:cs typeface="Aharoni" pitchFamily="2" charset="-79"/>
              </a:rPr>
            </a:br>
            <a:r>
              <a:rPr lang="en-US" sz="4500" b="1" dirty="0" smtClean="0">
                <a:solidFill>
                  <a:srgbClr val="C00000"/>
                </a:solidFill>
                <a:effectLst>
                  <a:outerShdw blurRad="38100" dist="38100" dir="2700000" algn="tl">
                    <a:srgbClr val="000000">
                      <a:alpha val="43137"/>
                    </a:srgbClr>
                  </a:outerShdw>
                </a:effectLst>
                <a:cs typeface="Aharoni" pitchFamily="2" charset="-79"/>
              </a:rPr>
              <a:t>Clinics</a:t>
            </a:r>
            <a:r>
              <a:rPr lang="en-US" sz="4500" dirty="0">
                <a:solidFill>
                  <a:srgbClr val="C00000"/>
                </a:solidFill>
                <a:effectLst>
                  <a:outerShdw blurRad="38100" dist="38100" dir="2700000" algn="tl">
                    <a:srgbClr val="000000">
                      <a:alpha val="43137"/>
                    </a:srgbClr>
                  </a:outerShdw>
                </a:effectLst>
                <a:cs typeface="Aharoni" pitchFamily="2" charset="-79"/>
              </a:rPr>
              <a:t/>
            </a:r>
            <a:br>
              <a:rPr lang="en-US" sz="4500" dirty="0">
                <a:solidFill>
                  <a:srgbClr val="C00000"/>
                </a:solidFill>
                <a:effectLst>
                  <a:outerShdw blurRad="38100" dist="38100" dir="2700000" algn="tl">
                    <a:srgbClr val="000000">
                      <a:alpha val="43137"/>
                    </a:srgbClr>
                  </a:outerShdw>
                </a:effectLst>
                <a:cs typeface="Aharoni" pitchFamily="2" charset="-79"/>
              </a:rPr>
            </a:br>
            <a:endParaRPr lang="en-US" sz="4500" dirty="0">
              <a:solidFill>
                <a:srgbClr val="C00000"/>
              </a:solidFill>
              <a:effectLst>
                <a:outerShdw blurRad="38100" dist="38100" dir="2700000" algn="tl">
                  <a:srgbClr val="000000">
                    <a:alpha val="43137"/>
                  </a:srgbClr>
                </a:outerShdw>
              </a:effectLst>
              <a:cs typeface="Aharoni" pitchFamily="2" charset="-79"/>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3"/>
          <p:cNvSpPr>
            <a:spLocks noGrp="1" noChangeArrowheads="1"/>
          </p:cNvSpPr>
          <p:nvPr>
            <p:ph type="body" sz="half" idx="1"/>
          </p:nvPr>
        </p:nvSpPr>
        <p:spPr>
          <a:xfrm>
            <a:off x="285720" y="1285860"/>
            <a:ext cx="8686800" cy="5143536"/>
          </a:xfrm>
        </p:spPr>
        <p:txBody>
          <a:bodyPr>
            <a:normAutofit lnSpcReduction="10000"/>
          </a:bodyPr>
          <a:lstStyle/>
          <a:p>
            <a:pPr eaLnBrk="1" hangingPunct="1">
              <a:lnSpc>
                <a:spcPct val="90000"/>
              </a:lnSpc>
              <a:buFontTx/>
              <a:buNone/>
            </a:pPr>
            <a:r>
              <a:rPr lang="en-US" sz="2800" b="1" dirty="0" smtClean="0">
                <a:latin typeface="Times New Roman" pitchFamily="18" charset="0"/>
                <a:cs typeface="Times New Roman" pitchFamily="18" charset="0"/>
              </a:rPr>
              <a:t> </a:t>
            </a:r>
            <a:r>
              <a:rPr lang="en-US" sz="2600" b="1" dirty="0" smtClean="0">
                <a:solidFill>
                  <a:srgbClr val="0033CC"/>
                </a:solidFill>
                <a:latin typeface="Times New Roman" pitchFamily="18" charset="0"/>
                <a:cs typeface="Times New Roman" pitchFamily="18" charset="0"/>
              </a:rPr>
              <a:t>Manpower Training </a:t>
            </a:r>
          </a:p>
          <a:p>
            <a:pPr eaLnBrk="1" hangingPunct="1">
              <a:lnSpc>
                <a:spcPct val="90000"/>
              </a:lnSpc>
              <a:buFontTx/>
              <a:buNone/>
            </a:pPr>
            <a:endParaRPr lang="en-US" sz="2600" b="1" dirty="0" smtClean="0">
              <a:solidFill>
                <a:srgbClr val="0033CC"/>
              </a:solidFill>
              <a:latin typeface="Times New Roman" pitchFamily="18" charset="0"/>
              <a:cs typeface="Times New Roman" pitchFamily="18" charset="0"/>
            </a:endParaRPr>
          </a:p>
          <a:p>
            <a:pPr lvl="1">
              <a:lnSpc>
                <a:spcPct val="90000"/>
              </a:lnSpc>
              <a:buFont typeface="Wingdings" pitchFamily="2" charset="2"/>
              <a:buChar char="v"/>
            </a:pPr>
            <a:r>
              <a:rPr lang="en-US" sz="2000" b="1" dirty="0" smtClean="0">
                <a:solidFill>
                  <a:srgbClr val="0070C0"/>
                </a:solidFill>
                <a:latin typeface="Times New Roman" pitchFamily="18" charset="0"/>
                <a:cs typeface="Times New Roman" pitchFamily="18" charset="0"/>
              </a:rPr>
              <a:t>Subspecialty Training in  Endocrinology</a:t>
            </a:r>
          </a:p>
          <a:p>
            <a:pPr eaLnBrk="1" hangingPunct="1">
              <a:lnSpc>
                <a:spcPct val="90000"/>
              </a:lnSpc>
              <a:buFontTx/>
              <a:buNone/>
            </a:pPr>
            <a:endParaRPr lang="en-US" sz="2400" b="1" dirty="0" smtClean="0">
              <a:solidFill>
                <a:srgbClr val="0070C0"/>
              </a:solidFill>
              <a:latin typeface="Times New Roman" pitchFamily="18" charset="0"/>
              <a:cs typeface="Times New Roman" pitchFamily="18" charset="0"/>
            </a:endParaRPr>
          </a:p>
          <a:p>
            <a:pPr lvl="2" eaLnBrk="1" hangingPunct="1">
              <a:lnSpc>
                <a:spcPct val="90000"/>
              </a:lnSpc>
              <a:buClr>
                <a:srgbClr val="FF0000"/>
              </a:buClr>
              <a:buFont typeface="Wingdings" pitchFamily="2" charset="2"/>
              <a:buChar char="Ø"/>
            </a:pPr>
            <a:r>
              <a:rPr lang="en-US" sz="1800" b="1" i="1" dirty="0" smtClean="0">
                <a:solidFill>
                  <a:srgbClr val="0070C0"/>
                </a:solidFill>
                <a:latin typeface="Times New Roman" pitchFamily="18" charset="0"/>
                <a:cs typeface="Times New Roman" pitchFamily="18" charset="0"/>
              </a:rPr>
              <a:t>Graduate training program offered to 6 specialists in internal medicine for 2 years</a:t>
            </a:r>
          </a:p>
          <a:p>
            <a:pPr eaLnBrk="1" hangingPunct="1">
              <a:lnSpc>
                <a:spcPct val="90000"/>
              </a:lnSpc>
              <a:buClr>
                <a:srgbClr val="FF0000"/>
              </a:buClr>
              <a:buFont typeface="Wingdings" pitchFamily="2" charset="2"/>
              <a:buNone/>
            </a:pPr>
            <a:endParaRPr lang="en-US" sz="2400" b="1" i="1" dirty="0" smtClean="0">
              <a:latin typeface="Times New Roman" pitchFamily="18" charset="0"/>
              <a:cs typeface="Times New Roman" pitchFamily="18" charset="0"/>
            </a:endParaRPr>
          </a:p>
          <a:p>
            <a:pPr lvl="1">
              <a:lnSpc>
                <a:spcPct val="150000"/>
              </a:lnSpc>
              <a:buFont typeface="Wingdings" pitchFamily="2" charset="2"/>
              <a:buChar char="v"/>
            </a:pPr>
            <a:r>
              <a:rPr lang="en-US" sz="2000" b="1" i="1" dirty="0" smtClean="0">
                <a:solidFill>
                  <a:srgbClr val="FF0000"/>
                </a:solidFill>
                <a:latin typeface="Times New Roman" pitchFamily="18" charset="0"/>
                <a:cs typeface="Times New Roman" pitchFamily="18" charset="0"/>
              </a:rPr>
              <a:t>PhD in Molecular Medicine</a:t>
            </a:r>
          </a:p>
          <a:p>
            <a:pPr lvl="1">
              <a:lnSpc>
                <a:spcPct val="150000"/>
              </a:lnSpc>
              <a:buFont typeface="Wingdings" pitchFamily="2" charset="2"/>
              <a:buChar char="v"/>
            </a:pPr>
            <a:r>
              <a:rPr lang="en-US" sz="2000" b="1" i="1" dirty="0" smtClean="0">
                <a:solidFill>
                  <a:srgbClr val="FF0000"/>
                </a:solidFill>
                <a:latin typeface="Times New Roman" pitchFamily="18" charset="0"/>
                <a:cs typeface="Times New Roman" pitchFamily="18" charset="0"/>
              </a:rPr>
              <a:t>PhD in Research </a:t>
            </a:r>
          </a:p>
          <a:p>
            <a:pPr lvl="1">
              <a:lnSpc>
                <a:spcPct val="150000"/>
              </a:lnSpc>
              <a:spcBef>
                <a:spcPts val="0"/>
              </a:spcBef>
              <a:buFont typeface="Wingdings" pitchFamily="2" charset="2"/>
              <a:buChar char="v"/>
            </a:pPr>
            <a:r>
              <a:rPr lang="en-US" sz="2000" b="1" i="1" dirty="0" smtClean="0">
                <a:solidFill>
                  <a:srgbClr val="00B050"/>
                </a:solidFill>
                <a:latin typeface="Times New Roman" pitchFamily="18" charset="0"/>
                <a:cs typeface="Times New Roman" pitchFamily="18" charset="0"/>
              </a:rPr>
              <a:t>Continuing Medical Education for:</a:t>
            </a:r>
          </a:p>
          <a:p>
            <a:pPr eaLnBrk="1" hangingPunct="1">
              <a:lnSpc>
                <a:spcPct val="90000"/>
              </a:lnSpc>
              <a:buFontTx/>
              <a:buNone/>
            </a:pPr>
            <a:r>
              <a:rPr lang="en-US" sz="1000" b="1" i="1" dirty="0" smtClean="0">
                <a:solidFill>
                  <a:srgbClr val="00B050"/>
                </a:solidFill>
                <a:latin typeface="Times New Roman" pitchFamily="18" charset="0"/>
                <a:cs typeface="Times New Roman" pitchFamily="18" charset="0"/>
              </a:rPr>
              <a:t>		</a:t>
            </a:r>
            <a:r>
              <a:rPr lang="en-US" sz="1800" b="1" i="1" dirty="0" smtClean="0">
                <a:solidFill>
                  <a:srgbClr val="00B050"/>
                </a:solidFill>
                <a:latin typeface="Times New Roman" pitchFamily="18" charset="0"/>
                <a:cs typeface="Times New Roman" pitchFamily="18" charset="0"/>
              </a:rPr>
              <a:t>GP's &amp; internists </a:t>
            </a:r>
          </a:p>
          <a:p>
            <a:pPr eaLnBrk="1" hangingPunct="1">
              <a:lnSpc>
                <a:spcPct val="90000"/>
              </a:lnSpc>
              <a:buFontTx/>
              <a:buNone/>
            </a:pPr>
            <a:r>
              <a:rPr lang="en-US" sz="1800" b="1" i="1" dirty="0" smtClean="0">
                <a:solidFill>
                  <a:srgbClr val="00B050"/>
                </a:solidFill>
                <a:latin typeface="Times New Roman" pitchFamily="18" charset="0"/>
                <a:cs typeface="Times New Roman" pitchFamily="18" charset="0"/>
              </a:rPr>
              <a:t>		Weakly grand rounds</a:t>
            </a:r>
          </a:p>
          <a:p>
            <a:pPr eaLnBrk="1" hangingPunct="1">
              <a:lnSpc>
                <a:spcPct val="90000"/>
              </a:lnSpc>
              <a:buFontTx/>
              <a:buNone/>
            </a:pPr>
            <a:r>
              <a:rPr lang="en-US" sz="1800" b="1" i="1" dirty="0" smtClean="0">
                <a:solidFill>
                  <a:srgbClr val="00B050"/>
                </a:solidFill>
                <a:latin typeface="Times New Roman" pitchFamily="18" charset="0"/>
                <a:cs typeface="Times New Roman" pitchFamily="18" charset="0"/>
              </a:rPr>
              <a:t>		Weakly journal clubs</a:t>
            </a:r>
          </a:p>
          <a:p>
            <a:pPr eaLnBrk="1" hangingPunct="1">
              <a:lnSpc>
                <a:spcPct val="90000"/>
              </a:lnSpc>
              <a:buFontTx/>
              <a:buNone/>
            </a:pPr>
            <a:r>
              <a:rPr lang="en-US" sz="1800" b="1" i="1" dirty="0" smtClean="0">
                <a:solidFill>
                  <a:srgbClr val="00B050"/>
                </a:solidFill>
                <a:latin typeface="Times New Roman" pitchFamily="18" charset="0"/>
                <a:cs typeface="Times New Roman" pitchFamily="18" charset="0"/>
              </a:rPr>
              <a:t>		Monthly endocrine conferences</a:t>
            </a:r>
            <a:r>
              <a:rPr lang="en-US" sz="1800" b="1" dirty="0" smtClean="0">
                <a:solidFill>
                  <a:srgbClr val="00B050"/>
                </a:solidFill>
                <a:latin typeface="Times New Roman" pitchFamily="18" charset="0"/>
                <a:cs typeface="Times New Roman" pitchFamily="18" charset="0"/>
              </a:rPr>
              <a:t> </a:t>
            </a:r>
          </a:p>
          <a:p>
            <a:pPr eaLnBrk="1" hangingPunct="1">
              <a:lnSpc>
                <a:spcPct val="90000"/>
              </a:lnSpc>
              <a:buFontTx/>
              <a:buNone/>
            </a:pPr>
            <a:endParaRPr lang="en-US" sz="1800" b="1" dirty="0" smtClean="0">
              <a:latin typeface="Times New Roman" pitchFamily="18" charset="0"/>
              <a:cs typeface="Times New Roman" pitchFamily="18" charset="0"/>
            </a:endParaRPr>
          </a:p>
          <a:p>
            <a:pPr eaLnBrk="1" hangingPunct="1">
              <a:lnSpc>
                <a:spcPct val="90000"/>
              </a:lnSpc>
              <a:buFontTx/>
              <a:buNone/>
            </a:pPr>
            <a:endParaRPr lang="en-US" sz="2000" dirty="0" smtClean="0"/>
          </a:p>
          <a:p>
            <a:pPr eaLnBrk="1" hangingPunct="1">
              <a:lnSpc>
                <a:spcPct val="90000"/>
              </a:lnSpc>
              <a:buFontTx/>
              <a:buNone/>
            </a:pPr>
            <a:endParaRPr lang="en-US" sz="1800" b="1" dirty="0" smtClean="0">
              <a:latin typeface="Times New Roman" pitchFamily="18" charset="0"/>
              <a:cs typeface="Times New Roman" pitchFamily="18" charset="0"/>
            </a:endParaRPr>
          </a:p>
          <a:p>
            <a:pPr eaLnBrk="1" hangingPunct="1">
              <a:lnSpc>
                <a:spcPct val="90000"/>
              </a:lnSpc>
              <a:buFontTx/>
              <a:buNone/>
            </a:pPr>
            <a:endParaRPr lang="en-US" sz="1800" b="1" dirty="0" smtClean="0">
              <a:latin typeface="Times New Roman" pitchFamily="18" charset="0"/>
              <a:cs typeface="Times New Roman" pitchFamily="18" charset="0"/>
            </a:endParaRPr>
          </a:p>
          <a:p>
            <a:pPr eaLnBrk="1" hangingPunct="1">
              <a:lnSpc>
                <a:spcPct val="90000"/>
              </a:lnSpc>
              <a:buFontTx/>
              <a:buNone/>
            </a:pPr>
            <a:endParaRPr lang="en-US" sz="1800" b="1" dirty="0" smtClean="0">
              <a:latin typeface="Times New Roman" pitchFamily="18" charset="0"/>
              <a:cs typeface="Times New Roman" pitchFamily="18" charset="0"/>
            </a:endParaRPr>
          </a:p>
        </p:txBody>
      </p:sp>
      <p:sp>
        <p:nvSpPr>
          <p:cNvPr id="6" name="Rectangle 2"/>
          <p:cNvSpPr>
            <a:spLocks noGrp="1" noChangeArrowheads="1"/>
          </p:cNvSpPr>
          <p:nvPr>
            <p:ph type="title"/>
          </p:nvPr>
        </p:nvSpPr>
        <p:spPr>
          <a:xfrm>
            <a:off x="142844" y="142876"/>
            <a:ext cx="8915400" cy="1214422"/>
          </a:xfrm>
        </p:spPr>
        <p:txBody>
          <a:bodyPr>
            <a:noAutofit/>
          </a:bodyPr>
          <a:lstStyle/>
          <a:p>
            <a:pPr>
              <a:lnSpc>
                <a:spcPct val="150000"/>
              </a:lnSpc>
              <a:defRPr/>
            </a:pPr>
            <a:r>
              <a:rPr lang="en-US" sz="2500" b="1" dirty="0">
                <a:solidFill>
                  <a:srgbClr val="C00000"/>
                </a:solidFill>
                <a:effectLst>
                  <a:outerShdw blurRad="38100" dist="38100" dir="2700000" algn="tl">
                    <a:srgbClr val="000000">
                      <a:alpha val="43137"/>
                    </a:srgbClr>
                  </a:outerShdw>
                </a:effectLst>
                <a:cs typeface="Aharoni" pitchFamily="2" charset="-79"/>
              </a:rPr>
              <a:t>Research Institute for Endocrine Sciences</a:t>
            </a:r>
            <a:br>
              <a:rPr lang="en-US" sz="2500" b="1" dirty="0">
                <a:solidFill>
                  <a:srgbClr val="C00000"/>
                </a:solidFill>
                <a:effectLst>
                  <a:outerShdw blurRad="38100" dist="38100" dir="2700000" algn="tl">
                    <a:srgbClr val="000000">
                      <a:alpha val="43137"/>
                    </a:srgbClr>
                  </a:outerShdw>
                </a:effectLst>
                <a:cs typeface="Aharoni" pitchFamily="2" charset="-79"/>
              </a:rPr>
            </a:br>
            <a:r>
              <a:rPr lang="en-US" sz="2500" b="1" dirty="0" err="1" smtClean="0">
                <a:solidFill>
                  <a:srgbClr val="C00000"/>
                </a:solidFill>
                <a:effectLst>
                  <a:outerShdw blurRad="38100" dist="38100" dir="2700000" algn="tl">
                    <a:srgbClr val="000000">
                      <a:alpha val="43137"/>
                    </a:srgbClr>
                  </a:outerShdw>
                </a:effectLst>
                <a:cs typeface="Aharoni" pitchFamily="2" charset="-79"/>
              </a:rPr>
              <a:t>Shaheed</a:t>
            </a:r>
            <a:r>
              <a:rPr lang="en-US" sz="2500" b="1" dirty="0" smtClean="0">
                <a:solidFill>
                  <a:srgbClr val="C00000"/>
                </a:solidFill>
                <a:effectLst>
                  <a:outerShdw blurRad="38100" dist="38100" dir="2700000" algn="tl">
                    <a:srgbClr val="000000">
                      <a:alpha val="43137"/>
                    </a:srgbClr>
                  </a:outerShdw>
                </a:effectLst>
                <a:cs typeface="Aharoni" pitchFamily="2" charset="-79"/>
              </a:rPr>
              <a:t> </a:t>
            </a:r>
            <a:r>
              <a:rPr lang="en-US" sz="2500" b="1" dirty="0" err="1" smtClean="0">
                <a:solidFill>
                  <a:srgbClr val="C00000"/>
                </a:solidFill>
                <a:effectLst>
                  <a:outerShdw blurRad="38100" dist="38100" dir="2700000" algn="tl">
                    <a:srgbClr val="000000">
                      <a:alpha val="43137"/>
                    </a:srgbClr>
                  </a:outerShdw>
                </a:effectLst>
                <a:cs typeface="Aharoni" pitchFamily="2" charset="-79"/>
              </a:rPr>
              <a:t>Beheshti</a:t>
            </a:r>
            <a:r>
              <a:rPr lang="en-US" sz="2500" b="1" dirty="0" smtClean="0">
                <a:solidFill>
                  <a:srgbClr val="C00000"/>
                </a:solidFill>
                <a:effectLst>
                  <a:outerShdw blurRad="38100" dist="38100" dir="2700000" algn="tl">
                    <a:srgbClr val="000000">
                      <a:alpha val="43137"/>
                    </a:srgbClr>
                  </a:outerShdw>
                </a:effectLst>
                <a:cs typeface="Aharoni" pitchFamily="2" charset="-79"/>
              </a:rPr>
              <a:t> University of Medical Sciences</a:t>
            </a:r>
            <a:br>
              <a:rPr lang="en-US" sz="2500" b="1" dirty="0" smtClean="0">
                <a:solidFill>
                  <a:srgbClr val="C00000"/>
                </a:solidFill>
                <a:effectLst>
                  <a:outerShdw blurRad="38100" dist="38100" dir="2700000" algn="tl">
                    <a:srgbClr val="000000">
                      <a:alpha val="43137"/>
                    </a:srgbClr>
                  </a:outerShdw>
                </a:effectLst>
                <a:cs typeface="Aharoni" pitchFamily="2" charset="-79"/>
              </a:rPr>
            </a:br>
            <a:endParaRPr lang="en-US" sz="2500" b="1" dirty="0">
              <a:solidFill>
                <a:srgbClr val="C00000"/>
              </a:solidFill>
              <a:effectLst>
                <a:outerShdw blurRad="38100" dist="38100" dir="2700000" algn="tl">
                  <a:srgbClr val="000000">
                    <a:alpha val="43137"/>
                  </a:srgbClr>
                </a:outerShdw>
              </a:effectLst>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anim calcmode="lin" valueType="num">
                                      <p:cBhvr additive="base">
                                        <p:cTn id="11" dur="5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7347">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anim calcmode="lin" valueType="num">
                                      <p:cBhvr additive="base">
                                        <p:cTn id="15" dur="500" fill="hold"/>
                                        <p:tgtEl>
                                          <p:spTgt spid="57347">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7347">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7347">
                                            <p:txEl>
                                              <p:pRg st="6" end="6"/>
                                            </p:txEl>
                                          </p:spTgt>
                                        </p:tgtEl>
                                        <p:attrNameLst>
                                          <p:attrName>style.visibility</p:attrName>
                                        </p:attrNameLst>
                                      </p:cBhvr>
                                      <p:to>
                                        <p:strVal val="visible"/>
                                      </p:to>
                                    </p:set>
                                    <p:anim calcmode="lin" valueType="num">
                                      <p:cBhvr additive="base">
                                        <p:cTn id="19" dur="500" fill="hold"/>
                                        <p:tgtEl>
                                          <p:spTgt spid="57347">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347">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7347">
                                            <p:txEl>
                                              <p:pRg st="7" end="7"/>
                                            </p:txEl>
                                          </p:spTgt>
                                        </p:tgtEl>
                                        <p:attrNameLst>
                                          <p:attrName>style.visibility</p:attrName>
                                        </p:attrNameLst>
                                      </p:cBhvr>
                                      <p:to>
                                        <p:strVal val="visible"/>
                                      </p:to>
                                    </p:set>
                                    <p:anim calcmode="lin" valueType="num">
                                      <p:cBhvr additive="base">
                                        <p:cTn id="23" dur="500" fill="hold"/>
                                        <p:tgtEl>
                                          <p:spTgt spid="57347">
                                            <p:txEl>
                                              <p:pRg st="7" end="7"/>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7347">
                                            <p:txEl>
                                              <p:pRg st="7" end="7"/>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7347">
                                            <p:txEl>
                                              <p:pRg st="8" end="8"/>
                                            </p:txEl>
                                          </p:spTgt>
                                        </p:tgtEl>
                                        <p:attrNameLst>
                                          <p:attrName>style.visibility</p:attrName>
                                        </p:attrNameLst>
                                      </p:cBhvr>
                                      <p:to>
                                        <p:strVal val="visible"/>
                                      </p:to>
                                    </p:set>
                                    <p:anim calcmode="lin" valueType="num">
                                      <p:cBhvr additive="base">
                                        <p:cTn id="27" dur="500" fill="hold"/>
                                        <p:tgtEl>
                                          <p:spTgt spid="57347">
                                            <p:txEl>
                                              <p:pRg st="8" end="8"/>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734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7347">
                                            <p:txEl>
                                              <p:pRg st="9" end="9"/>
                                            </p:txEl>
                                          </p:spTgt>
                                        </p:tgtEl>
                                        <p:attrNameLst>
                                          <p:attrName>style.visibility</p:attrName>
                                        </p:attrNameLst>
                                      </p:cBhvr>
                                      <p:to>
                                        <p:strVal val="visible"/>
                                      </p:to>
                                    </p:set>
                                    <p:anim calcmode="lin" valueType="num">
                                      <p:cBhvr additive="base">
                                        <p:cTn id="33" dur="500" fill="hold"/>
                                        <p:tgtEl>
                                          <p:spTgt spid="57347">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734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57347">
                                            <p:txEl>
                                              <p:pRg st="10" end="10"/>
                                            </p:txEl>
                                          </p:spTgt>
                                        </p:tgtEl>
                                        <p:attrNameLst>
                                          <p:attrName>style.visibility</p:attrName>
                                        </p:attrNameLst>
                                      </p:cBhvr>
                                      <p:to>
                                        <p:strVal val="visible"/>
                                      </p:to>
                                    </p:set>
                                    <p:anim calcmode="lin" valueType="num">
                                      <p:cBhvr additive="base">
                                        <p:cTn id="39" dur="500" fill="hold"/>
                                        <p:tgtEl>
                                          <p:spTgt spid="57347">
                                            <p:txEl>
                                              <p:pRg st="10" end="1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734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57347">
                                            <p:txEl>
                                              <p:pRg st="11" end="11"/>
                                            </p:txEl>
                                          </p:spTgt>
                                        </p:tgtEl>
                                        <p:attrNameLst>
                                          <p:attrName>style.visibility</p:attrName>
                                        </p:attrNameLst>
                                      </p:cBhvr>
                                      <p:to>
                                        <p:strVal val="visible"/>
                                      </p:to>
                                    </p:set>
                                    <p:anim calcmode="lin" valueType="num">
                                      <p:cBhvr additive="base">
                                        <p:cTn id="45" dur="500" fill="hold"/>
                                        <p:tgtEl>
                                          <p:spTgt spid="57347">
                                            <p:txEl>
                                              <p:pRg st="11" end="1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734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57347">
                                            <p:txEl>
                                              <p:pRg st="12" end="12"/>
                                            </p:txEl>
                                          </p:spTgt>
                                        </p:tgtEl>
                                        <p:attrNameLst>
                                          <p:attrName>style.visibility</p:attrName>
                                        </p:attrNameLst>
                                      </p:cBhvr>
                                      <p:to>
                                        <p:strVal val="visible"/>
                                      </p:to>
                                    </p:set>
                                    <p:anim calcmode="lin" valueType="num">
                                      <p:cBhvr additive="base">
                                        <p:cTn id="51" dur="500" fill="hold"/>
                                        <p:tgtEl>
                                          <p:spTgt spid="57347">
                                            <p:txEl>
                                              <p:pRg st="12" end="1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734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0-#ppt_w/2"/>
                                          </p:val>
                                        </p:tav>
                                        <p:tav tm="100000">
                                          <p:val>
                                            <p:strVal val="#ppt_x"/>
                                          </p:val>
                                        </p:tav>
                                      </p:tavLst>
                                    </p:anim>
                                    <p:anim calcmode="lin" valueType="num">
                                      <p:cBhvr additive="base">
                                        <p:cTn id="5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P spid="6"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Autofit/>
          </a:bodyPr>
          <a:lstStyle/>
          <a:p>
            <a:r>
              <a:rPr lang="en-US" sz="3500" b="1" dirty="0" smtClean="0">
                <a:solidFill>
                  <a:srgbClr val="C00000"/>
                </a:solidFill>
                <a:effectLst>
                  <a:outerShdw blurRad="38100" dist="38100" dir="2700000" algn="tl">
                    <a:srgbClr val="000000">
                      <a:alpha val="43137"/>
                    </a:srgbClr>
                  </a:outerShdw>
                </a:effectLst>
                <a:cs typeface="Aharoni" pitchFamily="2" charset="-79"/>
              </a:rPr>
              <a:t>Research Centers of Research Institute for Endocrine Science</a:t>
            </a:r>
            <a:endParaRPr lang="en-US" sz="3500" b="1" dirty="0">
              <a:solidFill>
                <a:srgbClr val="C00000"/>
              </a:solidFill>
              <a:effectLst>
                <a:outerShdw blurRad="38100" dist="38100" dir="2700000" algn="tl">
                  <a:srgbClr val="000000">
                    <a:alpha val="43137"/>
                  </a:srgbClr>
                </a:outerShdw>
              </a:effectLst>
              <a:cs typeface="Aharoni" pitchFamily="2" charset="-79"/>
            </a:endParaRPr>
          </a:p>
        </p:txBody>
      </p:sp>
      <p:sp>
        <p:nvSpPr>
          <p:cNvPr id="3" name="Content Placeholder 2"/>
          <p:cNvSpPr>
            <a:spLocks noGrp="1"/>
          </p:cNvSpPr>
          <p:nvPr>
            <p:ph idx="1"/>
          </p:nvPr>
        </p:nvSpPr>
        <p:spPr>
          <a:xfrm>
            <a:off x="71406" y="1285860"/>
            <a:ext cx="8858280" cy="5500702"/>
          </a:xfrm>
        </p:spPr>
        <p:txBody>
          <a:bodyPr>
            <a:noAutofit/>
          </a:bodyPr>
          <a:lstStyle/>
          <a:p>
            <a:pPr marL="514350" lvl="0" indent="-514350" algn="just">
              <a:lnSpc>
                <a:spcPct val="150000"/>
              </a:lnSpc>
              <a:buFont typeface="+mj-lt"/>
              <a:buAutoNum type="arabicPeriod"/>
            </a:pPr>
            <a:r>
              <a:rPr lang="en-US" sz="2400" b="1" dirty="0" smtClean="0"/>
              <a:t>The </a:t>
            </a:r>
            <a:r>
              <a:rPr lang="en-US" sz="2400" b="1" dirty="0"/>
              <a:t>Endocrine and Metabolism Research </a:t>
            </a:r>
            <a:r>
              <a:rPr lang="en-US" sz="2400" b="1" dirty="0" smtClean="0"/>
              <a:t>Center</a:t>
            </a:r>
            <a:endParaRPr lang="en-US" sz="2400" b="1" dirty="0"/>
          </a:p>
          <a:p>
            <a:pPr marL="514350" lvl="0" indent="-514350" algn="just">
              <a:lnSpc>
                <a:spcPct val="150000"/>
              </a:lnSpc>
              <a:buFont typeface="+mj-lt"/>
              <a:buAutoNum type="arabicPeriod"/>
            </a:pPr>
            <a:r>
              <a:rPr lang="en-US" sz="2400" b="1" dirty="0"/>
              <a:t>The Research Center for the Prevention of Metabolic </a:t>
            </a:r>
            <a:r>
              <a:rPr lang="en-US" sz="2400" b="1" dirty="0" smtClean="0"/>
              <a:t>Disorders</a:t>
            </a:r>
            <a:endParaRPr lang="en-US" sz="2400" b="1" dirty="0"/>
          </a:p>
          <a:p>
            <a:pPr marL="514350" lvl="0" indent="-514350" algn="just">
              <a:lnSpc>
                <a:spcPct val="150000"/>
              </a:lnSpc>
              <a:buFont typeface="+mj-lt"/>
              <a:buAutoNum type="arabicPeriod"/>
            </a:pPr>
            <a:r>
              <a:rPr lang="en-US" sz="2400" b="1" dirty="0"/>
              <a:t>The Research Center for Prevention and Treatment of </a:t>
            </a:r>
            <a:r>
              <a:rPr lang="en-US" sz="2400" b="1" dirty="0" smtClean="0"/>
              <a:t>Obesity</a:t>
            </a:r>
            <a:endParaRPr lang="en-US" sz="2400" b="1" dirty="0"/>
          </a:p>
          <a:p>
            <a:pPr marL="514350" lvl="0" indent="-514350" algn="just">
              <a:lnSpc>
                <a:spcPct val="150000"/>
              </a:lnSpc>
              <a:buFont typeface="+mj-lt"/>
              <a:buAutoNum type="arabicPeriod"/>
            </a:pPr>
            <a:r>
              <a:rPr lang="en-US" sz="2400" b="1" dirty="0"/>
              <a:t>The Research Center for Reproductive </a:t>
            </a:r>
            <a:r>
              <a:rPr lang="en-US" sz="2400" b="1" dirty="0" smtClean="0"/>
              <a:t>Endocrinology</a:t>
            </a:r>
            <a:endParaRPr lang="en-US" sz="2400" b="1" dirty="0"/>
          </a:p>
          <a:p>
            <a:pPr marL="514350" lvl="0" indent="-514350" algn="just">
              <a:lnSpc>
                <a:spcPct val="150000"/>
              </a:lnSpc>
              <a:buFont typeface="+mj-lt"/>
              <a:buAutoNum type="arabicPeriod"/>
            </a:pPr>
            <a:r>
              <a:rPr lang="en-US" sz="2400" b="1" dirty="0"/>
              <a:t>The Research Center of Nutrition and </a:t>
            </a:r>
            <a:r>
              <a:rPr lang="en-US" sz="2400" b="1" dirty="0" smtClean="0"/>
              <a:t>Endocrine</a:t>
            </a:r>
            <a:endParaRPr lang="en-US" sz="2400" b="1" dirty="0"/>
          </a:p>
          <a:p>
            <a:pPr marL="514350" lvl="0" indent="-514350" algn="just">
              <a:lnSpc>
                <a:spcPct val="150000"/>
              </a:lnSpc>
              <a:buFont typeface="+mj-lt"/>
              <a:buAutoNum type="arabicPeriod"/>
            </a:pPr>
            <a:r>
              <a:rPr lang="en-US" sz="2400" b="1" dirty="0"/>
              <a:t>The Research Center of Cellular and Molecular </a:t>
            </a:r>
            <a:r>
              <a:rPr lang="en-US" sz="2400" b="1" dirty="0" err="1" smtClean="0"/>
              <a:t>Endocrinenology</a:t>
            </a:r>
            <a:endParaRPr lang="en-US" sz="2400" b="1" dirty="0"/>
          </a:p>
          <a:p>
            <a:pPr marL="514350" indent="-514350" algn="just">
              <a:lnSpc>
                <a:spcPct val="150000"/>
              </a:lnSpc>
              <a:buFont typeface="+mj-lt"/>
              <a:buAutoNum type="arabicPeriod"/>
            </a:pPr>
            <a:r>
              <a:rPr lang="en-US" sz="2400" b="1" dirty="0"/>
              <a:t>The Research Center of Endocrine </a:t>
            </a:r>
            <a:r>
              <a:rPr lang="en-US" sz="2400" b="1" dirty="0" smtClean="0"/>
              <a:t>Physiology</a:t>
            </a:r>
          </a:p>
          <a:p>
            <a:pPr marL="514350" indent="-514350" algn="just">
              <a:lnSpc>
                <a:spcPct val="150000"/>
              </a:lnSpc>
              <a:buFont typeface="+mj-lt"/>
              <a:buAutoNum type="arabicPeriod"/>
            </a:pPr>
            <a:r>
              <a:rPr lang="en-US" sz="2400" b="1" dirty="0" smtClean="0">
                <a:latin typeface="Times New Roman" pitchFamily="18" charset="0"/>
                <a:cs typeface="Times New Roman" pitchFamily="18" charset="0"/>
              </a:rPr>
              <a:t>The Research Center for Determinants of Health </a:t>
            </a:r>
          </a:p>
          <a:p>
            <a:pPr marL="514350" indent="-514350" algn="just">
              <a:lnSpc>
                <a:spcPct val="150000"/>
              </a:lnSpc>
              <a:buFont typeface="+mj-lt"/>
              <a:buAutoNum type="arabicPeriod"/>
            </a:pPr>
            <a:r>
              <a:rPr lang="en-US" sz="2400" b="1" dirty="0" smtClean="0">
                <a:latin typeface="Times New Roman" pitchFamily="18" charset="0"/>
                <a:cs typeface="Times New Roman" pitchFamily="18" charset="0"/>
              </a:rPr>
              <a:t>Research Development Center for Endocrinology</a:t>
            </a:r>
            <a:endParaRPr lang="en-US" sz="2400" b="1" dirty="0">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81000"/>
            <a:ext cx="8229600" cy="690563"/>
          </a:xfrm>
        </p:spPr>
        <p:txBody>
          <a:bodyPr>
            <a:normAutofit fontScale="90000"/>
          </a:bodyPr>
          <a:lstStyle/>
          <a:p>
            <a:pPr eaLnBrk="1" hangingPunct="1"/>
            <a:r>
              <a:rPr lang="en-US" sz="4000" b="1" dirty="0" smtClean="0">
                <a:solidFill>
                  <a:srgbClr val="C00000"/>
                </a:solidFill>
              </a:rPr>
              <a:t>Collaboration with WHO</a:t>
            </a:r>
            <a:br>
              <a:rPr lang="en-US" sz="4000" b="1" dirty="0" smtClean="0">
                <a:solidFill>
                  <a:srgbClr val="C00000"/>
                </a:solidFill>
              </a:rPr>
            </a:br>
            <a:endParaRPr lang="en-US" sz="4000" b="1" dirty="0" smtClean="0">
              <a:solidFill>
                <a:srgbClr val="C00000"/>
              </a:solidFill>
            </a:endParaRPr>
          </a:p>
        </p:txBody>
      </p:sp>
      <p:sp>
        <p:nvSpPr>
          <p:cNvPr id="36867" name="Rectangle 3"/>
          <p:cNvSpPr>
            <a:spLocks noGrp="1" noChangeArrowheads="1"/>
          </p:cNvSpPr>
          <p:nvPr>
            <p:ph type="body" idx="1"/>
          </p:nvPr>
        </p:nvSpPr>
        <p:spPr>
          <a:xfrm>
            <a:off x="228600" y="1071563"/>
            <a:ext cx="8915400" cy="5786437"/>
          </a:xfrm>
        </p:spPr>
        <p:txBody>
          <a:bodyPr/>
          <a:lstStyle/>
          <a:p>
            <a:pPr marL="609600" indent="-609600" algn="just" rtl="0" eaLnBrk="1" hangingPunct="1">
              <a:lnSpc>
                <a:spcPct val="80000"/>
              </a:lnSpc>
              <a:buFontTx/>
              <a:buNone/>
            </a:pPr>
            <a:r>
              <a:rPr lang="en-US" sz="2000" b="1" dirty="0" smtClean="0">
                <a:latin typeface="Times New Roman" pitchFamily="18" charset="0"/>
                <a:cs typeface="Times New Roman" pitchFamily="18" charset="0"/>
              </a:rPr>
              <a:t>	ERC-SBUMS, has been in close collaboration with WHO EMRO during the last 15 years. The main activities include:</a:t>
            </a:r>
          </a:p>
          <a:p>
            <a:pPr marL="609600" indent="-609600" algn="just" rtl="0" eaLnBrk="1" hangingPunct="1">
              <a:lnSpc>
                <a:spcPct val="80000"/>
              </a:lnSpc>
              <a:buFontTx/>
              <a:buNone/>
            </a:pPr>
            <a:endParaRPr lang="en-US" sz="2000" b="1" dirty="0" smtClean="0">
              <a:latin typeface="Times New Roman" pitchFamily="18" charset="0"/>
              <a:cs typeface="Times New Roman" pitchFamily="18" charset="0"/>
            </a:endParaRPr>
          </a:p>
          <a:p>
            <a:pPr marL="609600" indent="-609600" algn="just" rtl="0" eaLnBrk="1" hangingPunct="1">
              <a:lnSpc>
                <a:spcPct val="80000"/>
              </a:lnSpc>
              <a:buFontTx/>
              <a:buAutoNum type="arabicPeriod"/>
            </a:pPr>
            <a:r>
              <a:rPr lang="en-US" sz="2000" b="1" dirty="0" smtClean="0">
                <a:latin typeface="Times New Roman" pitchFamily="18" charset="0"/>
                <a:cs typeface="Times New Roman" pitchFamily="18" charset="0"/>
              </a:rPr>
              <a:t>Two regional training courses on monitoring and evaluation of IDD elimination program held for 23 representatives from 12 countries of EMR in 2001 and for 39 representatives from 20 countries of EMR, East Europe and Central Asia in </a:t>
            </a:r>
            <a:r>
              <a:rPr lang="ar-SA"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2002.</a:t>
            </a:r>
          </a:p>
          <a:p>
            <a:pPr marL="609600" indent="-609600" algn="just" rtl="0" eaLnBrk="1" hangingPunct="1">
              <a:lnSpc>
                <a:spcPct val="80000"/>
              </a:lnSpc>
              <a:buFontTx/>
              <a:buAutoNum type="arabicPeriod"/>
            </a:pPr>
            <a:endParaRPr lang="en-US" sz="2000" b="1" dirty="0" smtClean="0">
              <a:latin typeface="Times New Roman" pitchFamily="18" charset="0"/>
              <a:cs typeface="Times New Roman" pitchFamily="18" charset="0"/>
            </a:endParaRPr>
          </a:p>
          <a:p>
            <a:pPr marL="609600" indent="-609600" algn="just" rtl="0" eaLnBrk="1" hangingPunct="1">
              <a:lnSpc>
                <a:spcPct val="80000"/>
              </a:lnSpc>
              <a:buFontTx/>
              <a:buAutoNum type="arabicPeriod"/>
            </a:pPr>
            <a:r>
              <a:rPr lang="en-US" sz="2000" b="1" dirty="0" smtClean="0">
                <a:latin typeface="Times New Roman" pitchFamily="18" charset="0"/>
                <a:cs typeface="Times New Roman" pitchFamily="18" charset="0"/>
              </a:rPr>
              <a:t>The “Tehran Glucose and Lipid Study” (TLGS) conducted from 1998 to 2001, and initiation of “Interventions for change of life style’’ in a population sample of Tehran. The findings have been presented at WHO sponsored meetings in Isfahan 2001, and Beirut 2002.</a:t>
            </a:r>
            <a:endParaRPr lang="fa-IR" sz="2000" b="1" dirty="0" smtClean="0">
              <a:latin typeface="Times New Roman" pitchFamily="18" charset="0"/>
              <a:cs typeface="Times New Roman" pitchFamily="18" charset="0"/>
            </a:endParaRPr>
          </a:p>
          <a:p>
            <a:pPr marL="609600" indent="-609600" algn="l" rtl="0" eaLnBrk="1" hangingPunct="1">
              <a:lnSpc>
                <a:spcPct val="80000"/>
              </a:lnSpc>
              <a:buFontTx/>
              <a:buAutoNum type="arabicPeriod"/>
            </a:pPr>
            <a:r>
              <a:rPr lang="en-US" sz="2000" b="1" dirty="0" smtClean="0">
                <a:latin typeface="Times New Roman" pitchFamily="18" charset="0"/>
                <a:cs typeface="Times New Roman" pitchFamily="18" charset="0"/>
              </a:rPr>
              <a:t>Participation of the director of the ERC-SBUMS as WHO-EMRO advisor and consultant on multiple occasions to address IDD, diabetes and medical education in various countries of the region.</a:t>
            </a:r>
          </a:p>
          <a:p>
            <a:pPr marL="609600" indent="-609600" algn="l" rtl="0" eaLnBrk="1" hangingPunct="1">
              <a:lnSpc>
                <a:spcPct val="80000"/>
              </a:lnSpc>
              <a:buFontTx/>
              <a:buAutoNum type="arabicPeriod"/>
            </a:pPr>
            <a:endParaRPr lang="en-US" sz="2000" b="1" dirty="0" smtClean="0">
              <a:latin typeface="Times New Roman" pitchFamily="18" charset="0"/>
              <a:cs typeface="Times New Roman" pitchFamily="18" charset="0"/>
            </a:endParaRPr>
          </a:p>
          <a:p>
            <a:pPr marL="609600" indent="-609600" algn="l" rtl="0" eaLnBrk="1" hangingPunct="1">
              <a:lnSpc>
                <a:spcPct val="80000"/>
              </a:lnSpc>
              <a:buFontTx/>
              <a:buAutoNum type="arabicPeriod"/>
            </a:pPr>
            <a:r>
              <a:rPr lang="en-US" sz="2000" b="1" dirty="0" smtClean="0">
                <a:latin typeface="Times New Roman" pitchFamily="18" charset="0"/>
                <a:cs typeface="Times New Roman" pitchFamily="18" charset="0"/>
              </a:rPr>
              <a:t>Publication of the book “Assessment, Monitoring and Evaluation of IDD in the Middle East and Eastern Mediterranean countries” 2002. </a:t>
            </a:r>
          </a:p>
          <a:p>
            <a:pPr marL="609600" indent="-609600" algn="l" rtl="0" eaLnBrk="1" hangingPunct="1">
              <a:lnSpc>
                <a:spcPct val="80000"/>
              </a:lnSpc>
              <a:buFontTx/>
              <a:buAutoNum type="arabicPeriod"/>
            </a:pPr>
            <a:endParaRPr lang="en-US" sz="2000" b="1" dirty="0" smtClean="0">
              <a:latin typeface="Times New Roman" pitchFamily="18" charset="0"/>
              <a:cs typeface="Times New Roman" pitchFamily="18" charset="0"/>
            </a:endParaRPr>
          </a:p>
          <a:p>
            <a:pPr marL="609600" indent="-609600" algn="l" rtl="0" eaLnBrk="1" hangingPunct="1">
              <a:lnSpc>
                <a:spcPct val="80000"/>
              </a:lnSpc>
              <a:buFontTx/>
              <a:buAutoNum type="arabicPeriod"/>
            </a:pPr>
            <a:r>
              <a:rPr lang="en-US" sz="2000" b="1" dirty="0" err="1" smtClean="0">
                <a:latin typeface="Times New Roman" pitchFamily="18" charset="0"/>
                <a:cs typeface="Times New Roman" pitchFamily="18" charset="0"/>
              </a:rPr>
              <a:t>Paticipation</a:t>
            </a:r>
            <a:r>
              <a:rPr lang="en-US" sz="2000" b="1" dirty="0" smtClean="0">
                <a:latin typeface="Times New Roman" pitchFamily="18" charset="0"/>
                <a:cs typeface="Times New Roman" pitchFamily="18" charset="0"/>
              </a:rPr>
              <a:t> in the Regional Consultation in Diabetes Prevention and Control; Feb.2-5, 2003,Tehran , </a:t>
            </a:r>
            <a:r>
              <a:rPr lang="en-US" sz="2000" b="1" dirty="0" err="1" smtClean="0">
                <a:latin typeface="Times New Roman" pitchFamily="18" charset="0"/>
                <a:cs typeface="Times New Roman" pitchFamily="18" charset="0"/>
              </a:rPr>
              <a:t>I.R.Iran</a:t>
            </a:r>
            <a:r>
              <a:rPr lang="en-US" sz="2000" b="1" dirty="0" smtClean="0">
                <a:latin typeface="Times New Roman" pitchFamily="18" charset="0"/>
                <a:cs typeface="Times New Roman" pitchFamily="18" charset="0"/>
              </a:rPr>
              <a:t>. </a:t>
            </a:r>
          </a:p>
          <a:p>
            <a:pPr marL="609600" indent="-609600" algn="just" rtl="0" eaLnBrk="1" hangingPunct="1">
              <a:lnSpc>
                <a:spcPct val="80000"/>
              </a:lnSpc>
              <a:buFontTx/>
              <a:buNone/>
            </a:pPr>
            <a:endParaRPr lang="en-US" sz="20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0-#ppt_w/2"/>
                                          </p:val>
                                        </p:tav>
                                        <p:tav tm="100000">
                                          <p:val>
                                            <p:strVal val="#ppt_x"/>
                                          </p:val>
                                        </p:tav>
                                      </p:tavLst>
                                    </p:anim>
                                    <p:anim calcmode="lin" valueType="num">
                                      <p:cBhvr additive="base">
                                        <p:cTn id="8" dur="500" fill="hold"/>
                                        <p:tgtEl>
                                          <p:spTgt spid="368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additive="base">
                                        <p:cTn id="13"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67">
                                            <p:txEl>
                                              <p:pRg st="4" end="4"/>
                                            </p:txEl>
                                          </p:spTgt>
                                        </p:tgtEl>
                                        <p:attrNameLst>
                                          <p:attrName>style.visibility</p:attrName>
                                        </p:attrNameLst>
                                      </p:cBhvr>
                                      <p:to>
                                        <p:strVal val="visible"/>
                                      </p:to>
                                    </p:set>
                                    <p:anim calcmode="lin" valueType="num">
                                      <p:cBhvr additive="base">
                                        <p:cTn id="25"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867">
                                            <p:txEl>
                                              <p:pRg st="5" end="5"/>
                                            </p:txEl>
                                          </p:spTgt>
                                        </p:tgtEl>
                                        <p:attrNameLst>
                                          <p:attrName>style.visibility</p:attrName>
                                        </p:attrNameLst>
                                      </p:cBhvr>
                                      <p:to>
                                        <p:strVal val="visible"/>
                                      </p:to>
                                    </p:set>
                                    <p:anim calcmode="lin" valueType="num">
                                      <p:cBhvr additive="base">
                                        <p:cTn id="31" dur="500" fill="hold"/>
                                        <p:tgtEl>
                                          <p:spTgt spid="3686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8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867">
                                            <p:txEl>
                                              <p:pRg st="7" end="7"/>
                                            </p:txEl>
                                          </p:spTgt>
                                        </p:tgtEl>
                                        <p:attrNameLst>
                                          <p:attrName>style.visibility</p:attrName>
                                        </p:attrNameLst>
                                      </p:cBhvr>
                                      <p:to>
                                        <p:strVal val="visible"/>
                                      </p:to>
                                    </p:set>
                                    <p:anim calcmode="lin" valueType="num">
                                      <p:cBhvr additive="base">
                                        <p:cTn id="37" dur="500" fill="hold"/>
                                        <p:tgtEl>
                                          <p:spTgt spid="36867">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86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867">
                                            <p:txEl>
                                              <p:pRg st="9" end="9"/>
                                            </p:txEl>
                                          </p:spTgt>
                                        </p:tgtEl>
                                        <p:attrNameLst>
                                          <p:attrName>style.visibility</p:attrName>
                                        </p:attrNameLst>
                                      </p:cBhvr>
                                      <p:to>
                                        <p:strVal val="visible"/>
                                      </p:to>
                                    </p:set>
                                    <p:anim calcmode="lin" valueType="num">
                                      <p:cBhvr additive="base">
                                        <p:cTn id="43" dur="500" fill="hold"/>
                                        <p:tgtEl>
                                          <p:spTgt spid="36867">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686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642938" y="914400"/>
            <a:ext cx="3143250" cy="1754188"/>
          </a:xfrm>
          <a:prstGeom prst="rect">
            <a:avLst/>
          </a:prstGeom>
          <a:noFill/>
          <a:ln w="9525">
            <a:noFill/>
            <a:miter lim="800000"/>
            <a:headEnd/>
            <a:tailEnd/>
          </a:ln>
        </p:spPr>
        <p:txBody>
          <a:bodyPr>
            <a:spAutoFit/>
          </a:bodyPr>
          <a:lstStyle/>
          <a:p>
            <a:pPr algn="ctr"/>
            <a:r>
              <a:rPr lang="en-US" sz="3600" b="1" i="1">
                <a:solidFill>
                  <a:srgbClr val="FF0066"/>
                </a:solidFill>
              </a:rPr>
              <a:t>Tehran Lipid and </a:t>
            </a:r>
          </a:p>
          <a:p>
            <a:pPr algn="ctr"/>
            <a:r>
              <a:rPr lang="en-US" sz="3600" b="1" i="1">
                <a:solidFill>
                  <a:srgbClr val="FF0066"/>
                </a:solidFill>
              </a:rPr>
              <a:t>Glucose Study</a:t>
            </a:r>
            <a:endParaRPr lang="en-US" sz="3600">
              <a:solidFill>
                <a:srgbClr val="FF0066"/>
              </a:solidFill>
            </a:endParaRPr>
          </a:p>
        </p:txBody>
      </p:sp>
      <p:sp>
        <p:nvSpPr>
          <p:cNvPr id="3" name="AutoShape 2"/>
          <p:cNvSpPr txBox="1">
            <a:spLocks noChangeAspect="1" noChangeArrowheads="1"/>
          </p:cNvSpPr>
          <p:nvPr/>
        </p:nvSpPr>
        <p:spPr>
          <a:xfrm>
            <a:off x="6143625" y="214313"/>
            <a:ext cx="2171700" cy="714375"/>
          </a:xfrm>
          <a:prstGeom prst="rect">
            <a:avLst/>
          </a:prstGeom>
        </p:spPr>
        <p:txBody>
          <a:bodyPr/>
          <a:lstStyle/>
          <a:p>
            <a:pPr algn="ctr" eaLnBrk="0" hangingPunct="0">
              <a:defRPr/>
            </a:pPr>
            <a:r>
              <a:rPr lang="en-US" sz="2600" kern="0" dirty="0">
                <a:solidFill>
                  <a:srgbClr val="00FF00"/>
                </a:solidFill>
                <a:latin typeface="+mj-lt"/>
                <a:ea typeface="+mj-ea"/>
                <a:cs typeface="+mj-cs"/>
              </a:rPr>
              <a:t>Study design</a:t>
            </a:r>
          </a:p>
        </p:txBody>
      </p:sp>
      <p:sp>
        <p:nvSpPr>
          <p:cNvPr id="4" name="Rectangle 3"/>
          <p:cNvSpPr txBox="1">
            <a:spLocks noChangeArrowheads="1"/>
          </p:cNvSpPr>
          <p:nvPr/>
        </p:nvSpPr>
        <p:spPr>
          <a:xfrm>
            <a:off x="4786313" y="785813"/>
            <a:ext cx="4029075" cy="2214562"/>
          </a:xfrm>
          <a:prstGeom prst="rect">
            <a:avLst/>
          </a:prstGeom>
        </p:spPr>
        <p:txBody>
          <a:bodyPr/>
          <a:lstStyle/>
          <a:p>
            <a:pPr marL="342900" indent="-342900" algn="just" eaLnBrk="0" hangingPunct="0">
              <a:spcBef>
                <a:spcPct val="20000"/>
              </a:spcBef>
              <a:defRPr/>
            </a:pPr>
            <a:r>
              <a:rPr lang="en-US" sz="1400" kern="0" dirty="0">
                <a:latin typeface="+mn-lt"/>
                <a:cs typeface="+mn-cs"/>
              </a:rPr>
              <a:t>		The Tehran Lipid and Glucose Study was designed in two phases. Phase I was a cross sectional study conducted between 1999 and 2001. Phase II is a prospective study and has began late in 2001. The reference population in this study consists of individuals aged 3 years and over living in District 13 in Tehran. </a:t>
            </a:r>
          </a:p>
        </p:txBody>
      </p:sp>
      <p:graphicFrame>
        <p:nvGraphicFramePr>
          <p:cNvPr id="4098" name="Object 2"/>
          <p:cNvGraphicFramePr>
            <a:graphicFrameLocks noChangeAspect="1"/>
          </p:cNvGraphicFramePr>
          <p:nvPr/>
        </p:nvGraphicFramePr>
        <p:xfrm>
          <a:off x="71438" y="3500438"/>
          <a:ext cx="4322762" cy="3136900"/>
        </p:xfrm>
        <a:graphic>
          <a:graphicData uri="http://schemas.openxmlformats.org/presentationml/2006/ole">
            <p:oleObj spid="_x0000_s69634" name="Slide" r:id="rId3" imgW="4572000" imgH="3429000" progId="PowerPoint.Slide.8">
              <p:embed/>
            </p:oleObj>
          </a:graphicData>
        </a:graphic>
      </p:graphicFrame>
      <p:sp>
        <p:nvSpPr>
          <p:cNvPr id="6" name="Rectangle 2"/>
          <p:cNvSpPr>
            <a:spLocks noChangeArrowheads="1"/>
          </p:cNvSpPr>
          <p:nvPr/>
        </p:nvSpPr>
        <p:spPr bwMode="auto">
          <a:xfrm>
            <a:off x="4857750" y="3111500"/>
            <a:ext cx="4143375" cy="1706563"/>
          </a:xfrm>
          <a:prstGeom prst="rect">
            <a:avLst/>
          </a:prstGeom>
          <a:noFill/>
          <a:ln w="9525">
            <a:noFill/>
            <a:miter lim="800000"/>
            <a:headEnd/>
            <a:tailEnd/>
          </a:ln>
          <a:effectLst/>
        </p:spPr>
        <p:txBody>
          <a:bodyPr anchor="ctr"/>
          <a:lstStyle/>
          <a:p>
            <a:pPr>
              <a:lnSpc>
                <a:spcPct val="125000"/>
              </a:lnSpc>
              <a:defRPr/>
            </a:pPr>
            <a:r>
              <a:rPr lang="en-US" sz="1200" b="1" dirty="0">
                <a:latin typeface="+mj-lt"/>
              </a:rPr>
              <a:t>Cumulative frequency of cardiovascular risk factors in adults including hypertension, generalized obesity, central obesity, smoking, diabetes mellitus, total cholesterol≥240 mg/dl, LDL cholesterol≥160, HDL cholesterol&lt;35, and triglycerides≥400mg/dl in </a:t>
            </a:r>
            <a:r>
              <a:rPr lang="en-US" sz="1200" b="1" dirty="0" err="1">
                <a:latin typeface="+mj-lt"/>
              </a:rPr>
              <a:t>Tehranian</a:t>
            </a:r>
            <a:r>
              <a:rPr lang="en-US" sz="1200" b="1" dirty="0">
                <a:latin typeface="+mj-lt"/>
              </a:rPr>
              <a:t> adult population, Tehran Lipid and Glucose study. </a:t>
            </a:r>
          </a:p>
        </p:txBody>
      </p:sp>
      <p:sp>
        <p:nvSpPr>
          <p:cNvPr id="4104" name="Rectangle 3"/>
          <p:cNvSpPr>
            <a:spLocks noChangeArrowheads="1"/>
          </p:cNvSpPr>
          <p:nvPr/>
        </p:nvSpPr>
        <p:spPr bwMode="auto">
          <a:xfrm>
            <a:off x="304800" y="2228850"/>
            <a:ext cx="9144000" cy="0"/>
          </a:xfrm>
          <a:prstGeom prst="rect">
            <a:avLst/>
          </a:prstGeom>
          <a:noFill/>
          <a:ln w="9525">
            <a:noFill/>
            <a:miter lim="800000"/>
            <a:headEnd/>
            <a:tailEnd/>
          </a:ln>
        </p:spPr>
        <p:txBody>
          <a:bodyPr wrap="none" anchor="ctr">
            <a:spAutoFit/>
          </a:bodyPr>
          <a:lstStyle/>
          <a:p>
            <a:endParaRPr lang="en-US"/>
          </a:p>
        </p:txBody>
      </p:sp>
      <p:sp>
        <p:nvSpPr>
          <p:cNvPr id="4105" name="Rectangle 4"/>
          <p:cNvSpPr>
            <a:spLocks noChangeArrowheads="1"/>
          </p:cNvSpPr>
          <p:nvPr/>
        </p:nvSpPr>
        <p:spPr bwMode="auto">
          <a:xfrm>
            <a:off x="304800" y="2228850"/>
            <a:ext cx="9144000" cy="0"/>
          </a:xfrm>
          <a:prstGeom prst="rect">
            <a:avLst/>
          </a:prstGeom>
          <a:noFill/>
          <a:ln w="9525">
            <a:noFill/>
            <a:miter lim="800000"/>
            <a:headEnd/>
            <a:tailEnd/>
          </a:ln>
        </p:spPr>
        <p:txBody>
          <a:bodyPr wrap="none" anchor="ctr">
            <a:spAutoFit/>
          </a:bodyPr>
          <a:lstStyle/>
          <a:p>
            <a:endParaRPr lang="en-US"/>
          </a:p>
        </p:txBody>
      </p:sp>
      <p:graphicFrame>
        <p:nvGraphicFramePr>
          <p:cNvPr id="4099" name="Object 3"/>
          <p:cNvGraphicFramePr>
            <a:graphicFrameLocks noChangeAspect="1"/>
          </p:cNvGraphicFramePr>
          <p:nvPr/>
        </p:nvGraphicFramePr>
        <p:xfrm>
          <a:off x="4497388" y="4659313"/>
          <a:ext cx="4646612" cy="1952625"/>
        </p:xfrm>
        <a:graphic>
          <a:graphicData uri="http://schemas.openxmlformats.org/presentationml/2006/ole">
            <p:oleObj spid="_x0000_s69635" name="Chart" r:id="rId4" imgW="5695200" imgH="2397960" progId="MSGraph.Chart.8">
              <p:embed/>
            </p:oleObj>
          </a:graphicData>
        </a:graphic>
      </p:graphicFrame>
      <p:sp>
        <p:nvSpPr>
          <p:cNvPr id="4106" name="Rectangle 6"/>
          <p:cNvSpPr>
            <a:spLocks noChangeArrowheads="1"/>
          </p:cNvSpPr>
          <p:nvPr/>
        </p:nvSpPr>
        <p:spPr bwMode="auto">
          <a:xfrm>
            <a:off x="5572125" y="6540500"/>
            <a:ext cx="444352" cy="246221"/>
          </a:xfrm>
          <a:prstGeom prst="rect">
            <a:avLst/>
          </a:prstGeom>
          <a:noFill/>
          <a:ln w="9525">
            <a:noFill/>
            <a:miter lim="800000"/>
            <a:headEnd/>
            <a:tailEnd/>
          </a:ln>
        </p:spPr>
        <p:txBody>
          <a:bodyPr wrap="none">
            <a:spAutoFit/>
          </a:bodyPr>
          <a:lstStyle/>
          <a:p>
            <a:pPr>
              <a:spcBef>
                <a:spcPct val="30000"/>
              </a:spcBef>
            </a:pPr>
            <a:r>
              <a:rPr lang="en-US" sz="1000" b="1" dirty="0"/>
              <a:t>MEN</a:t>
            </a:r>
          </a:p>
        </p:txBody>
      </p:sp>
      <p:sp>
        <p:nvSpPr>
          <p:cNvPr id="4107" name="Rectangle 7"/>
          <p:cNvSpPr>
            <a:spLocks noChangeArrowheads="1"/>
          </p:cNvSpPr>
          <p:nvPr/>
        </p:nvSpPr>
        <p:spPr bwMode="auto">
          <a:xfrm>
            <a:off x="7786688" y="6540500"/>
            <a:ext cx="647934" cy="246221"/>
          </a:xfrm>
          <a:prstGeom prst="rect">
            <a:avLst/>
          </a:prstGeom>
          <a:noFill/>
          <a:ln w="9525">
            <a:noFill/>
            <a:miter lim="800000"/>
            <a:headEnd/>
            <a:tailEnd/>
          </a:ln>
        </p:spPr>
        <p:txBody>
          <a:bodyPr wrap="none">
            <a:spAutoFit/>
          </a:bodyPr>
          <a:lstStyle/>
          <a:p>
            <a:pPr>
              <a:spcBef>
                <a:spcPct val="30000"/>
              </a:spcBef>
            </a:pPr>
            <a:r>
              <a:rPr lang="en-US" sz="1000" b="1" dirty="0"/>
              <a:t>WOMEN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Untitled-5.jpg"/>
          <p:cNvPicPr>
            <a:picLocks noChangeAspect="1"/>
          </p:cNvPicPr>
          <p:nvPr/>
        </p:nvPicPr>
        <p:blipFill>
          <a:blip r:embed="rId2" cstate="print"/>
          <a:srcRect/>
          <a:stretch>
            <a:fillRect/>
          </a:stretch>
        </p:blipFill>
        <p:spPr bwMode="auto">
          <a:xfrm>
            <a:off x="285750" y="357188"/>
            <a:ext cx="4011613" cy="2571750"/>
          </a:xfrm>
          <a:prstGeom prst="rect">
            <a:avLst/>
          </a:prstGeom>
          <a:noFill/>
          <a:ln w="9525">
            <a:noFill/>
            <a:miter lim="800000"/>
            <a:headEnd/>
            <a:tailEnd/>
          </a:ln>
        </p:spPr>
      </p:pic>
      <p:pic>
        <p:nvPicPr>
          <p:cNvPr id="33795" name="Picture 2" descr="Untitled-10.jpg"/>
          <p:cNvPicPr>
            <a:picLocks noChangeAspect="1"/>
          </p:cNvPicPr>
          <p:nvPr/>
        </p:nvPicPr>
        <p:blipFill>
          <a:blip r:embed="rId3" cstate="print"/>
          <a:srcRect/>
          <a:stretch>
            <a:fillRect/>
          </a:stretch>
        </p:blipFill>
        <p:spPr bwMode="auto">
          <a:xfrm>
            <a:off x="4929188" y="357188"/>
            <a:ext cx="3762375" cy="2786062"/>
          </a:xfrm>
          <a:prstGeom prst="rect">
            <a:avLst/>
          </a:prstGeom>
          <a:noFill/>
          <a:ln w="9525">
            <a:noFill/>
            <a:miter lim="800000"/>
            <a:headEnd/>
            <a:tailEnd/>
          </a:ln>
        </p:spPr>
      </p:pic>
      <p:pic>
        <p:nvPicPr>
          <p:cNvPr id="33796" name="Picture 3" descr="Untitled-11.jpg"/>
          <p:cNvPicPr>
            <a:picLocks noChangeAspect="1"/>
          </p:cNvPicPr>
          <p:nvPr/>
        </p:nvPicPr>
        <p:blipFill>
          <a:blip r:embed="rId4" cstate="print"/>
          <a:srcRect/>
          <a:stretch>
            <a:fillRect/>
          </a:stretch>
        </p:blipFill>
        <p:spPr bwMode="auto">
          <a:xfrm>
            <a:off x="214313" y="3429000"/>
            <a:ext cx="4214812" cy="3133725"/>
          </a:xfrm>
          <a:prstGeom prst="rect">
            <a:avLst/>
          </a:prstGeom>
          <a:noFill/>
          <a:ln w="9525">
            <a:noFill/>
            <a:miter lim="800000"/>
            <a:headEnd/>
            <a:tailEnd/>
          </a:ln>
        </p:spPr>
      </p:pic>
      <p:pic>
        <p:nvPicPr>
          <p:cNvPr id="33797" name="Picture 2" descr="C:\Documents and Settings\Dr.Zahedi\Desktop\No16.jpg"/>
          <p:cNvPicPr>
            <a:picLocks noChangeAspect="1" noChangeArrowheads="1"/>
          </p:cNvPicPr>
          <p:nvPr/>
        </p:nvPicPr>
        <p:blipFill>
          <a:blip r:embed="rId5" cstate="print"/>
          <a:srcRect/>
          <a:stretch>
            <a:fillRect/>
          </a:stretch>
        </p:blipFill>
        <p:spPr bwMode="auto">
          <a:xfrm>
            <a:off x="4511675" y="3214688"/>
            <a:ext cx="2493963" cy="3429000"/>
          </a:xfrm>
          <a:prstGeom prst="rect">
            <a:avLst/>
          </a:prstGeom>
          <a:noFill/>
          <a:ln w="9525">
            <a:noFill/>
            <a:miter lim="800000"/>
            <a:headEnd/>
            <a:tailEnd/>
          </a:ln>
        </p:spPr>
      </p:pic>
      <p:pic>
        <p:nvPicPr>
          <p:cNvPr id="33798" name="Picture 4" descr="C:\Documents and Settings\Dr.Zahedi\Desktop\No17.jpg"/>
          <p:cNvPicPr>
            <a:picLocks noChangeAspect="1" noChangeArrowheads="1"/>
          </p:cNvPicPr>
          <p:nvPr/>
        </p:nvPicPr>
        <p:blipFill>
          <a:blip r:embed="rId6" cstate="print"/>
          <a:srcRect/>
          <a:stretch>
            <a:fillRect/>
          </a:stretch>
        </p:blipFill>
        <p:spPr bwMode="auto">
          <a:xfrm>
            <a:off x="6572250" y="3143250"/>
            <a:ext cx="2506663" cy="344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71500" y="285750"/>
            <a:ext cx="2386013" cy="395288"/>
          </a:xfrm>
          <a:prstGeom prst="rect">
            <a:avLst/>
          </a:prstGeom>
        </p:spPr>
        <p:txBody>
          <a:bodyPr/>
          <a:lstStyle/>
          <a:p>
            <a:pPr algn="ctr" eaLnBrk="0" hangingPunct="0">
              <a:buClr>
                <a:srgbClr val="FF0000"/>
              </a:buClr>
              <a:buFont typeface="Wingdings" pitchFamily="2" charset="2"/>
              <a:buNone/>
              <a:defRPr/>
            </a:pPr>
            <a:r>
              <a:rPr lang="en-US" sz="1400" b="1" i="1" kern="0" dirty="0">
                <a:solidFill>
                  <a:srgbClr val="FF0066"/>
                </a:solidFill>
                <a:latin typeface="+mj-lt"/>
                <a:ea typeface="+mj-ea"/>
                <a:cs typeface="+mj-cs"/>
              </a:rPr>
              <a:t>Community Mobilization</a:t>
            </a:r>
            <a:r>
              <a:rPr lang="en-US" sz="1400" b="1" kern="0" dirty="0">
                <a:solidFill>
                  <a:schemeClr val="tx2"/>
                </a:solidFill>
                <a:latin typeface="+mj-lt"/>
                <a:ea typeface="+mj-ea"/>
                <a:cs typeface="+mj-cs"/>
              </a:rPr>
              <a:t> </a:t>
            </a:r>
          </a:p>
        </p:txBody>
      </p:sp>
      <p:sp>
        <p:nvSpPr>
          <p:cNvPr id="5125" name="Text Box 3"/>
          <p:cNvSpPr txBox="1">
            <a:spLocks noChangeArrowheads="1"/>
          </p:cNvSpPr>
          <p:nvPr/>
        </p:nvSpPr>
        <p:spPr bwMode="auto">
          <a:xfrm>
            <a:off x="71438" y="571500"/>
            <a:ext cx="4176712" cy="2462213"/>
          </a:xfrm>
          <a:prstGeom prst="rect">
            <a:avLst/>
          </a:prstGeom>
          <a:noFill/>
          <a:ln w="9525">
            <a:noFill/>
            <a:miter lim="800000"/>
            <a:headEnd/>
            <a:tailEnd/>
          </a:ln>
        </p:spPr>
        <p:txBody>
          <a:bodyPr>
            <a:spAutoFit/>
          </a:bodyPr>
          <a:lstStyle/>
          <a:p>
            <a:pPr>
              <a:spcBef>
                <a:spcPct val="50000"/>
              </a:spcBef>
              <a:buClr>
                <a:srgbClr val="00FF00"/>
              </a:buClr>
              <a:buFont typeface="Wingdings" pitchFamily="2" charset="2"/>
              <a:buChar char="Ø"/>
            </a:pPr>
            <a:r>
              <a:rPr lang="en-US" sz="1400" b="1" dirty="0"/>
              <a:t> training of trainers from the community</a:t>
            </a:r>
          </a:p>
          <a:p>
            <a:pPr>
              <a:spcBef>
                <a:spcPct val="50000"/>
              </a:spcBef>
              <a:buClr>
                <a:srgbClr val="00FF00"/>
              </a:buClr>
              <a:buFont typeface="Wingdings" pitchFamily="2" charset="2"/>
              <a:buChar char="Ø"/>
            </a:pPr>
            <a:r>
              <a:rPr lang="en-US" sz="1400" b="1" dirty="0"/>
              <a:t> Activities to improve KAP</a:t>
            </a:r>
          </a:p>
          <a:p>
            <a:pPr>
              <a:spcBef>
                <a:spcPct val="50000"/>
              </a:spcBef>
              <a:buClr>
                <a:srgbClr val="00FF00"/>
              </a:buClr>
              <a:buFont typeface="Wingdings" pitchFamily="2" charset="2"/>
              <a:buChar char="Ø"/>
            </a:pPr>
            <a:r>
              <a:rPr lang="en-US" sz="1400" b="1" dirty="0"/>
              <a:t> sport and physical activity</a:t>
            </a:r>
          </a:p>
          <a:p>
            <a:pPr>
              <a:spcBef>
                <a:spcPct val="50000"/>
              </a:spcBef>
              <a:buClr>
                <a:srgbClr val="00FF00"/>
              </a:buClr>
              <a:buFont typeface="Wingdings" pitchFamily="2" charset="2"/>
              <a:buChar char="Ø"/>
            </a:pPr>
            <a:r>
              <a:rPr lang="en-US" sz="1400" b="1" dirty="0"/>
              <a:t> education through social gatherings</a:t>
            </a:r>
          </a:p>
          <a:p>
            <a:pPr>
              <a:spcBef>
                <a:spcPct val="50000"/>
              </a:spcBef>
              <a:buClr>
                <a:srgbClr val="00FF00"/>
              </a:buClr>
              <a:buFont typeface="Wingdings" pitchFamily="2" charset="2"/>
              <a:buChar char="Ø"/>
            </a:pPr>
            <a:r>
              <a:rPr lang="en-US" sz="1400" b="1" dirty="0"/>
              <a:t> education in   mosques, parks, </a:t>
            </a:r>
            <a:r>
              <a:rPr lang="en-US" sz="1400" b="1" dirty="0" err="1"/>
              <a:t>gymnasiums,etc</a:t>
            </a:r>
            <a:endParaRPr lang="en-US" sz="1400" b="1" dirty="0"/>
          </a:p>
          <a:p>
            <a:pPr>
              <a:spcBef>
                <a:spcPct val="50000"/>
              </a:spcBef>
              <a:buClr>
                <a:srgbClr val="00FF00"/>
              </a:buClr>
              <a:buFont typeface="Wingdings" pitchFamily="2" charset="2"/>
              <a:buChar char="Ø"/>
            </a:pPr>
            <a:r>
              <a:rPr lang="en-US" sz="1400" b="1" dirty="0"/>
              <a:t> shops, restaurants, offices</a:t>
            </a:r>
          </a:p>
          <a:p>
            <a:pPr>
              <a:spcBef>
                <a:spcPct val="50000"/>
              </a:spcBef>
              <a:buClr>
                <a:srgbClr val="00FF00"/>
              </a:buClr>
              <a:buFont typeface="Wingdings" pitchFamily="2" charset="2"/>
              <a:buNone/>
            </a:pPr>
            <a:r>
              <a:rPr lang="en-US" sz="1400" b="1" dirty="0"/>
              <a:t/>
            </a:r>
            <a:br>
              <a:rPr lang="en-US" sz="1400" b="1" dirty="0"/>
            </a:br>
            <a:endParaRPr lang="en-US" sz="1400" b="1" dirty="0"/>
          </a:p>
        </p:txBody>
      </p:sp>
      <p:graphicFrame>
        <p:nvGraphicFramePr>
          <p:cNvPr id="4" name="Group 77"/>
          <p:cNvGraphicFramePr>
            <a:graphicFrameLocks/>
          </p:cNvGraphicFramePr>
          <p:nvPr/>
        </p:nvGraphicFramePr>
        <p:xfrm>
          <a:off x="4071938" y="584200"/>
          <a:ext cx="5072066" cy="2987040"/>
        </p:xfrm>
        <a:graphic>
          <a:graphicData uri="http://schemas.openxmlformats.org/drawingml/2006/table">
            <a:tbl>
              <a:tblPr/>
              <a:tblGrid>
                <a:gridCol w="2390625"/>
                <a:gridCol w="1468424"/>
                <a:gridCol w="1213017"/>
              </a:tblGrid>
              <a:tr h="188800">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Times New Roman" pitchFamily="18" charset="0"/>
                        </a:rPr>
                        <a:t>Characteristic</a:t>
                      </a:r>
                    </a:p>
                  </a:txBody>
                  <a:tcPr horzOverflow="overflow">
                    <a:lnL cap="flat">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Times New Roman" pitchFamily="18" charset="0"/>
                        </a:rPr>
                        <a:t>Phase 1 (before)</a:t>
                      </a: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Times New Roman" pitchFamily="18" charset="0"/>
                          <a:cs typeface="Times New Roman" pitchFamily="18" charset="0"/>
                        </a:rPr>
                        <a:t>Phase 2 (after)</a:t>
                      </a:r>
                      <a:endParaRPr kumimoji="0" lang="en-US" sz="10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rgbClr val="FF0000"/>
                      </a:solidFill>
                      <a:prstDash val="solid"/>
                      <a:round/>
                      <a:headEnd type="none" w="med" len="med"/>
                      <a:tailEnd type="none" w="med" len="med"/>
                    </a:lnL>
                    <a:lnR cap="flat">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r>
              <a:tr h="20228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Times New Roman" pitchFamily="18" charset="0"/>
                        </a:rPr>
                        <a:t>Total number</a:t>
                      </a:r>
                    </a:p>
                  </a:txBody>
                  <a:tcPr horzOverflow="overflow">
                    <a:lnL cap="flat">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Times New Roman" pitchFamily="18" charset="0"/>
                        </a:rPr>
                        <a:t>9724</a:t>
                      </a: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Times New Roman" pitchFamily="18" charset="0"/>
                          <a:cs typeface="Times New Roman" pitchFamily="18" charset="0"/>
                        </a:rPr>
                        <a:t>9274</a:t>
                      </a:r>
                    </a:p>
                  </a:txBody>
                  <a:tcPr horzOverflow="overflow">
                    <a:lnL w="28575" cap="flat" cmpd="sng" algn="ctr">
                      <a:solidFill>
                        <a:srgbClr val="FF0000"/>
                      </a:solidFill>
                      <a:prstDash val="solid"/>
                      <a:round/>
                      <a:headEnd type="none" w="med" len="med"/>
                      <a:tailEnd type="none" w="med" len="med"/>
                    </a:lnL>
                    <a:lnR cap="flat">
                      <a:noFill/>
                    </a:lnR>
                    <a:lnT w="28575" cap="flat" cmpd="sng" algn="ctr">
                      <a:solidFill>
                        <a:srgbClr val="FF0000"/>
                      </a:solidFill>
                      <a:prstDash val="solid"/>
                      <a:round/>
                      <a:headEnd type="none" w="med" len="med"/>
                      <a:tailEnd type="none" w="med" len="med"/>
                    </a:lnT>
                    <a:lnB>
                      <a:noFill/>
                    </a:lnB>
                    <a:lnTlToBr>
                      <a:noFill/>
                    </a:lnTlToBr>
                    <a:lnBlToTr>
                      <a:noFill/>
                    </a:lnBlToTr>
                    <a:noFill/>
                  </a:tcPr>
                </a:tc>
              </a:tr>
              <a:tr h="20228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Times New Roman" pitchFamily="18" charset="0"/>
                        </a:rPr>
                        <a:t>           Cases</a:t>
                      </a:r>
                    </a:p>
                  </a:txBody>
                  <a:tcPr horzOverflow="overflow">
                    <a:lnL cap="flat">
                      <a:noFill/>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Times New Roman" pitchFamily="18" charset="0"/>
                          <a:cs typeface="Times New Roman" pitchFamily="18" charset="0"/>
                        </a:rPr>
                        <a:t>3700</a:t>
                      </a: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Times New Roman" pitchFamily="18" charset="0"/>
                          <a:cs typeface="Times New Roman" pitchFamily="18" charset="0"/>
                        </a:rPr>
                        <a:t>4343</a:t>
                      </a:r>
                    </a:p>
                  </a:txBody>
                  <a:tcPr horzOverflow="overflow">
                    <a:lnL w="28575" cap="flat" cmpd="sng" algn="ctr">
                      <a:solidFill>
                        <a:srgbClr val="FF0000"/>
                      </a:solidFill>
                      <a:prstDash val="solid"/>
                      <a:round/>
                      <a:headEnd type="none" w="med" len="med"/>
                      <a:tailEnd type="none" w="med" len="med"/>
                    </a:lnL>
                    <a:lnR cap="flat">
                      <a:noFill/>
                    </a:lnR>
                    <a:lnT>
                      <a:noFill/>
                    </a:lnT>
                    <a:lnB>
                      <a:noFill/>
                    </a:lnB>
                    <a:lnTlToBr>
                      <a:noFill/>
                    </a:lnTlToBr>
                    <a:lnBlToTr>
                      <a:noFill/>
                    </a:lnBlToTr>
                    <a:noFill/>
                  </a:tcPr>
                </a:tc>
              </a:tr>
              <a:tr h="20228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Times New Roman" pitchFamily="18" charset="0"/>
                        </a:rPr>
                        <a:t>           Controls</a:t>
                      </a:r>
                    </a:p>
                  </a:txBody>
                  <a:tcPr horzOverflow="overflow">
                    <a:lnL cap="flat">
                      <a:noFill/>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Times New Roman" pitchFamily="18" charset="0"/>
                        </a:rPr>
                        <a:t>6024</a:t>
                      </a: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Times New Roman" pitchFamily="18" charset="0"/>
                          <a:cs typeface="Times New Roman" pitchFamily="18" charset="0"/>
                        </a:rPr>
                        <a:t>4931</a:t>
                      </a:r>
                    </a:p>
                  </a:txBody>
                  <a:tcPr horzOverflow="overflow">
                    <a:lnL w="28575" cap="flat" cmpd="sng" algn="ctr">
                      <a:solidFill>
                        <a:srgbClr val="FF0000"/>
                      </a:solidFill>
                      <a:prstDash val="solid"/>
                      <a:round/>
                      <a:headEnd type="none" w="med" len="med"/>
                      <a:tailEnd type="none" w="med" len="med"/>
                    </a:lnL>
                    <a:lnR cap="flat">
                      <a:noFill/>
                    </a:lnR>
                    <a:lnT>
                      <a:noFill/>
                    </a:lnT>
                    <a:lnB>
                      <a:noFill/>
                    </a:lnB>
                    <a:lnTlToBr>
                      <a:noFill/>
                    </a:lnTlToBr>
                    <a:lnBlToTr>
                      <a:noFill/>
                    </a:lnBlToTr>
                    <a:noFill/>
                  </a:tcPr>
                </a:tc>
              </a:tr>
              <a:tr h="20228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Times New Roman" pitchFamily="18" charset="0"/>
                        </a:rPr>
                        <a:t>Male-to-female ratio</a:t>
                      </a:r>
                    </a:p>
                  </a:txBody>
                  <a:tcPr horzOverflow="overflow">
                    <a:lnL cap="flat">
                      <a:noFill/>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en-US" sz="1000" b="1" i="0" u="none" strike="noStrike" cap="none" normalizeH="0" baseline="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rgbClr val="FF0000"/>
                      </a:solidFill>
                      <a:prstDash val="solid"/>
                      <a:round/>
                      <a:headEnd type="none" w="med" len="med"/>
                      <a:tailEnd type="none" w="med" len="med"/>
                    </a:lnL>
                    <a:lnR cap="flat">
                      <a:noFill/>
                    </a:lnR>
                    <a:lnT>
                      <a:noFill/>
                    </a:lnT>
                    <a:lnB>
                      <a:noFill/>
                    </a:lnB>
                    <a:lnTlToBr>
                      <a:noFill/>
                    </a:lnTlToBr>
                    <a:lnBlToTr>
                      <a:noFill/>
                    </a:lnBlToTr>
                    <a:noFill/>
                  </a:tcPr>
                </a:tc>
              </a:tr>
              <a:tr h="20228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Times New Roman" pitchFamily="18" charset="0"/>
                        </a:rPr>
                        <a:t>           Cases</a:t>
                      </a:r>
                    </a:p>
                  </a:txBody>
                  <a:tcPr horzOverflow="overflow">
                    <a:lnL cap="flat">
                      <a:noFill/>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Times New Roman" pitchFamily="18" charset="0"/>
                        </a:rPr>
                        <a:t>3/4</a:t>
                      </a: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Times New Roman" pitchFamily="18" charset="0"/>
                          <a:cs typeface="Times New Roman" pitchFamily="18" charset="0"/>
                        </a:rPr>
                        <a:t>3/4</a:t>
                      </a:r>
                    </a:p>
                  </a:txBody>
                  <a:tcPr horzOverflow="overflow">
                    <a:lnL w="28575" cap="flat" cmpd="sng" algn="ctr">
                      <a:solidFill>
                        <a:srgbClr val="FF0000"/>
                      </a:solidFill>
                      <a:prstDash val="solid"/>
                      <a:round/>
                      <a:headEnd type="none" w="med" len="med"/>
                      <a:tailEnd type="none" w="med" len="med"/>
                    </a:lnL>
                    <a:lnR cap="flat">
                      <a:noFill/>
                    </a:lnR>
                    <a:lnT>
                      <a:noFill/>
                    </a:lnT>
                    <a:lnB>
                      <a:noFill/>
                    </a:lnB>
                    <a:lnTlToBr>
                      <a:noFill/>
                    </a:lnTlToBr>
                    <a:lnBlToTr>
                      <a:noFill/>
                    </a:lnBlToTr>
                    <a:noFill/>
                  </a:tcPr>
                </a:tc>
              </a:tr>
              <a:tr h="20228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Times New Roman" pitchFamily="18" charset="0"/>
                        </a:rPr>
                        <a:t>           Controls</a:t>
                      </a:r>
                    </a:p>
                  </a:txBody>
                  <a:tcPr horzOverflow="overflow">
                    <a:lnL cap="flat">
                      <a:noFill/>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Times New Roman" pitchFamily="18" charset="0"/>
                        </a:rPr>
                        <a:t>3/4</a:t>
                      </a: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Times New Roman" pitchFamily="18" charset="0"/>
                          <a:cs typeface="Times New Roman" pitchFamily="18" charset="0"/>
                        </a:rPr>
                        <a:t>3/4</a:t>
                      </a:r>
                    </a:p>
                  </a:txBody>
                  <a:tcPr horzOverflow="overflow">
                    <a:lnL w="28575" cap="flat" cmpd="sng" algn="ctr">
                      <a:solidFill>
                        <a:srgbClr val="FF0000"/>
                      </a:solidFill>
                      <a:prstDash val="solid"/>
                      <a:round/>
                      <a:headEnd type="none" w="med" len="med"/>
                      <a:tailEnd type="none" w="med" len="med"/>
                    </a:lnL>
                    <a:lnR cap="flat">
                      <a:noFill/>
                    </a:lnR>
                    <a:lnT>
                      <a:noFill/>
                    </a:lnT>
                    <a:lnB>
                      <a:noFill/>
                    </a:lnB>
                    <a:lnTlToBr>
                      <a:noFill/>
                    </a:lnTlToBr>
                    <a:lnBlToTr>
                      <a:noFill/>
                    </a:lnBlToTr>
                    <a:noFill/>
                  </a:tcPr>
                </a:tc>
              </a:tr>
              <a:tr h="20228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Times New Roman" pitchFamily="18" charset="0"/>
                        </a:rPr>
                        <a:t>Age (years)</a:t>
                      </a:r>
                    </a:p>
                  </a:txBody>
                  <a:tcPr horzOverflow="overflow">
                    <a:lnL cap="flat">
                      <a:noFill/>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en-US" sz="1000" b="1" i="0" u="none" strike="noStrike" cap="none" normalizeH="0" baseline="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rgbClr val="FF0000"/>
                      </a:solidFill>
                      <a:prstDash val="solid"/>
                      <a:round/>
                      <a:headEnd type="none" w="med" len="med"/>
                      <a:tailEnd type="none" w="med" len="med"/>
                    </a:lnL>
                    <a:lnR cap="flat">
                      <a:noFill/>
                    </a:lnR>
                    <a:lnT>
                      <a:noFill/>
                    </a:lnT>
                    <a:lnB>
                      <a:noFill/>
                    </a:lnB>
                    <a:lnTlToBr>
                      <a:noFill/>
                    </a:lnTlToBr>
                    <a:lnBlToTr>
                      <a:noFill/>
                    </a:lnBlToTr>
                    <a:noFill/>
                  </a:tcPr>
                </a:tc>
              </a:tr>
              <a:tr h="215772">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Times New Roman" pitchFamily="18" charset="0"/>
                        </a:rPr>
                        <a:t>           Cases</a:t>
                      </a:r>
                    </a:p>
                  </a:txBody>
                  <a:tcPr horzOverflow="overflow">
                    <a:lnL cap="flat">
                      <a:noFill/>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Times New Roman" pitchFamily="18" charset="0"/>
                        </a:rPr>
                        <a:t>43±15 </a:t>
                      </a: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Times New Roman" pitchFamily="18" charset="0"/>
                          <a:cs typeface="Times New Roman" pitchFamily="18" charset="0"/>
                        </a:rPr>
                        <a:t>43±15 </a:t>
                      </a:r>
                    </a:p>
                  </a:txBody>
                  <a:tcPr horzOverflow="overflow">
                    <a:lnL w="28575" cap="flat" cmpd="sng" algn="ctr">
                      <a:solidFill>
                        <a:srgbClr val="FF0000"/>
                      </a:solidFill>
                      <a:prstDash val="solid"/>
                      <a:round/>
                      <a:headEnd type="none" w="med" len="med"/>
                      <a:tailEnd type="none" w="med" len="med"/>
                    </a:lnL>
                    <a:lnR cap="flat">
                      <a:noFill/>
                    </a:lnR>
                    <a:lnT>
                      <a:noFill/>
                    </a:lnT>
                    <a:lnB>
                      <a:noFill/>
                    </a:lnB>
                    <a:lnTlToBr>
                      <a:noFill/>
                    </a:lnTlToBr>
                    <a:lnBlToTr>
                      <a:noFill/>
                    </a:lnBlToTr>
                    <a:noFill/>
                  </a:tcPr>
                </a:tc>
              </a:tr>
              <a:tr h="215772">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Times New Roman" pitchFamily="18" charset="0"/>
                        </a:rPr>
                        <a:t>           Controls</a:t>
                      </a:r>
                    </a:p>
                  </a:txBody>
                  <a:tcPr horzOverflow="overflow">
                    <a:lnL cap="flat">
                      <a:noFill/>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Times New Roman" pitchFamily="18" charset="0"/>
                        </a:rPr>
                        <a:t>43±15 </a:t>
                      </a: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Times New Roman" pitchFamily="18" charset="0"/>
                          <a:cs typeface="Times New Roman" pitchFamily="18" charset="0"/>
                        </a:rPr>
                        <a:t>44±16 </a:t>
                      </a:r>
                    </a:p>
                  </a:txBody>
                  <a:tcPr horzOverflow="overflow">
                    <a:lnL w="28575" cap="flat" cmpd="sng" algn="ctr">
                      <a:solidFill>
                        <a:srgbClr val="FF0000"/>
                      </a:solidFill>
                      <a:prstDash val="solid"/>
                      <a:round/>
                      <a:headEnd type="none" w="med" len="med"/>
                      <a:tailEnd type="none" w="med" len="med"/>
                    </a:lnL>
                    <a:lnR cap="flat">
                      <a:noFill/>
                    </a:lnR>
                    <a:lnT>
                      <a:noFill/>
                    </a:lnT>
                    <a:lnB>
                      <a:noFill/>
                    </a:lnB>
                    <a:lnTlToBr>
                      <a:noFill/>
                    </a:lnTlToBr>
                    <a:lnBlToTr>
                      <a:noFill/>
                    </a:lnBlToTr>
                    <a:noFill/>
                  </a:tcPr>
                </a:tc>
              </a:tr>
              <a:tr h="20228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Times New Roman" pitchFamily="18" charset="0"/>
                        </a:rPr>
                        <a:t>Metabolic syndrome (%)*</a:t>
                      </a:r>
                    </a:p>
                  </a:txBody>
                  <a:tcPr horzOverflow="overflow">
                    <a:lnL cap="flat">
                      <a:noFill/>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rgbClr val="FF0000"/>
                      </a:solidFill>
                      <a:prstDash val="solid"/>
                      <a:round/>
                      <a:headEnd type="none" w="med" len="med"/>
                      <a:tailEnd type="none" w="med" len="med"/>
                    </a:lnL>
                    <a:lnR cap="flat">
                      <a:noFill/>
                    </a:lnR>
                    <a:lnT>
                      <a:noFill/>
                    </a:lnT>
                    <a:lnB>
                      <a:noFill/>
                    </a:lnB>
                    <a:lnTlToBr>
                      <a:noFill/>
                    </a:lnTlToBr>
                    <a:lnBlToTr>
                      <a:noFill/>
                    </a:lnBlToTr>
                    <a:noFill/>
                  </a:tcPr>
                </a:tc>
              </a:tr>
              <a:tr h="20228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Times New Roman" pitchFamily="18" charset="0"/>
                        </a:rPr>
                        <a:t>           Cases</a:t>
                      </a:r>
                    </a:p>
                  </a:txBody>
                  <a:tcPr horzOverflow="overflow">
                    <a:lnL cap="flat">
                      <a:noFill/>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rgbClr val="FF0066"/>
                          </a:solidFill>
                          <a:effectLst/>
                          <a:latin typeface="Times New Roman" pitchFamily="18" charset="0"/>
                          <a:cs typeface="Times New Roman" pitchFamily="18" charset="0"/>
                        </a:rPr>
                        <a:t>33.1</a:t>
                      </a: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rgbClr val="FF0066"/>
                          </a:solidFill>
                          <a:effectLst/>
                          <a:latin typeface="Times New Roman" pitchFamily="18" charset="0"/>
                          <a:cs typeface="Times New Roman" pitchFamily="18" charset="0"/>
                        </a:rPr>
                        <a:t>29.4</a:t>
                      </a:r>
                    </a:p>
                  </a:txBody>
                  <a:tcPr horzOverflow="overflow">
                    <a:lnL w="28575" cap="flat" cmpd="sng" algn="ctr">
                      <a:solidFill>
                        <a:srgbClr val="FF0000"/>
                      </a:solidFill>
                      <a:prstDash val="solid"/>
                      <a:round/>
                      <a:headEnd type="none" w="med" len="med"/>
                      <a:tailEnd type="none" w="med" len="med"/>
                    </a:lnL>
                    <a:lnR cap="flat">
                      <a:noFill/>
                    </a:lnR>
                    <a:lnT>
                      <a:noFill/>
                    </a:lnT>
                    <a:lnB>
                      <a:noFill/>
                    </a:lnB>
                    <a:lnTlToBr>
                      <a:noFill/>
                    </a:lnTlToBr>
                    <a:lnBlToTr>
                      <a:noFill/>
                    </a:lnBlToTr>
                    <a:noFill/>
                  </a:tcPr>
                </a:tc>
              </a:tr>
              <a:tr h="20228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Times New Roman" pitchFamily="18" charset="0"/>
                        </a:rPr>
                        <a:t>           Controls</a:t>
                      </a:r>
                    </a:p>
                  </a:txBody>
                  <a:tcPr horzOverflow="overflow">
                    <a:lnL cap="flat">
                      <a:noFill/>
                    </a:lnL>
                    <a:lnR w="28575" cap="flat" cmpd="sng" algn="ctr">
                      <a:solidFill>
                        <a:srgbClr val="FF0000"/>
                      </a:solidFill>
                      <a:prstDash val="solid"/>
                      <a:round/>
                      <a:headEnd type="none" w="med" len="med"/>
                      <a:tailEnd type="none" w="med" len="med"/>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rgbClr val="FF0066"/>
                          </a:solidFill>
                          <a:effectLst/>
                          <a:latin typeface="Times New Roman" pitchFamily="18" charset="0"/>
                          <a:cs typeface="Times New Roman" pitchFamily="18" charset="0"/>
                        </a:rPr>
                        <a:t>31.8</a:t>
                      </a: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rgbClr val="FF0066"/>
                          </a:solidFill>
                          <a:effectLst/>
                          <a:latin typeface="Times New Roman" pitchFamily="18" charset="0"/>
                          <a:cs typeface="Times New Roman" pitchFamily="18" charset="0"/>
                        </a:rPr>
                        <a:t>33.7</a:t>
                      </a:r>
                    </a:p>
                  </a:txBody>
                  <a:tcPr horzOverflow="overflow">
                    <a:lnL w="28575" cap="flat" cmpd="sng" algn="ctr">
                      <a:solidFill>
                        <a:srgbClr val="FF0000"/>
                      </a:solidFill>
                      <a:prstDash val="solid"/>
                      <a:round/>
                      <a:headEnd type="none" w="med" len="med"/>
                      <a:tailEnd type="none" w="med" len="med"/>
                    </a:lnL>
                    <a:lnR cap="flat">
                      <a:noFill/>
                    </a:lnR>
                    <a:lnT>
                      <a:noFill/>
                    </a:lnT>
                    <a:lnB w="28575"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5" name="Rectangle 73"/>
          <p:cNvSpPr>
            <a:spLocks noChangeArrowheads="1"/>
          </p:cNvSpPr>
          <p:nvPr/>
        </p:nvSpPr>
        <p:spPr bwMode="auto">
          <a:xfrm>
            <a:off x="4643438" y="71438"/>
            <a:ext cx="4000500" cy="523875"/>
          </a:xfrm>
          <a:prstGeom prst="rect">
            <a:avLst/>
          </a:prstGeom>
          <a:noFill/>
          <a:ln w="9525">
            <a:noFill/>
            <a:miter lim="800000"/>
            <a:headEnd/>
            <a:tailEnd/>
          </a:ln>
          <a:effectLst/>
        </p:spPr>
        <p:txBody>
          <a:bodyPr anchor="ctr">
            <a:spAutoFit/>
          </a:bodyPr>
          <a:lstStyle/>
          <a:p>
            <a:pPr algn="ctr">
              <a:defRPr/>
            </a:pPr>
            <a:r>
              <a:rPr lang="en-US" sz="1400" b="1" dirty="0">
                <a:latin typeface="+mj-lt"/>
              </a:rPr>
              <a:t>Some characteristics of the participants in the Tehran Lipid and Glucose Study</a:t>
            </a:r>
            <a:r>
              <a:rPr lang="en-US" sz="1400" dirty="0">
                <a:latin typeface="+mj-lt"/>
              </a:rPr>
              <a:t> </a:t>
            </a:r>
          </a:p>
        </p:txBody>
      </p:sp>
      <p:sp>
        <p:nvSpPr>
          <p:cNvPr id="6" name="Rectangle 74"/>
          <p:cNvSpPr>
            <a:spLocks noChangeArrowheads="1"/>
          </p:cNvSpPr>
          <p:nvPr/>
        </p:nvSpPr>
        <p:spPr bwMode="auto">
          <a:xfrm>
            <a:off x="4143375" y="3571875"/>
            <a:ext cx="2500313" cy="400050"/>
          </a:xfrm>
          <a:prstGeom prst="rect">
            <a:avLst/>
          </a:prstGeom>
          <a:noFill/>
          <a:ln w="9525">
            <a:noFill/>
            <a:miter lim="800000"/>
            <a:headEnd/>
            <a:tailEnd/>
          </a:ln>
          <a:effectLst/>
        </p:spPr>
        <p:txBody>
          <a:bodyPr anchor="ctr">
            <a:spAutoFit/>
          </a:bodyPr>
          <a:lstStyle/>
          <a:p>
            <a:pPr>
              <a:buFontTx/>
              <a:buChar char="•"/>
              <a:defRPr/>
            </a:pPr>
            <a:r>
              <a:rPr lang="en-US" sz="1000" b="1" dirty="0">
                <a:solidFill>
                  <a:schemeClr val="hlink"/>
                </a:solidFill>
                <a:latin typeface="+mj-lt"/>
              </a:rPr>
              <a:t>Adjusted for age and sex</a:t>
            </a:r>
          </a:p>
          <a:p>
            <a:pPr>
              <a:buFontTx/>
              <a:buChar char="•"/>
              <a:defRPr/>
            </a:pPr>
            <a:endParaRPr lang="en-US" sz="1000" dirty="0">
              <a:solidFill>
                <a:schemeClr val="hlink"/>
              </a:solidFill>
              <a:latin typeface="+mj-lt"/>
            </a:endParaRPr>
          </a:p>
        </p:txBody>
      </p:sp>
      <p:sp>
        <p:nvSpPr>
          <p:cNvPr id="7" name="Oval 75"/>
          <p:cNvSpPr>
            <a:spLocks noChangeArrowheads="1"/>
          </p:cNvSpPr>
          <p:nvPr/>
        </p:nvSpPr>
        <p:spPr bwMode="auto">
          <a:xfrm>
            <a:off x="6286500" y="2928938"/>
            <a:ext cx="1079500" cy="792162"/>
          </a:xfrm>
          <a:prstGeom prst="ellipse">
            <a:avLst/>
          </a:prstGeom>
          <a:noFill/>
          <a:ln w="9525">
            <a:solidFill>
              <a:srgbClr val="FF0000"/>
            </a:solidFill>
            <a:round/>
            <a:headEnd/>
            <a:tailEnd/>
          </a:ln>
        </p:spPr>
        <p:txBody>
          <a:bodyPr wrap="none" anchor="ctr"/>
          <a:lstStyle/>
          <a:p>
            <a:endParaRPr lang="en-US"/>
          </a:p>
        </p:txBody>
      </p:sp>
      <p:sp>
        <p:nvSpPr>
          <p:cNvPr id="8" name="Oval 76"/>
          <p:cNvSpPr>
            <a:spLocks noChangeArrowheads="1"/>
          </p:cNvSpPr>
          <p:nvPr/>
        </p:nvSpPr>
        <p:spPr bwMode="auto">
          <a:xfrm>
            <a:off x="7643813" y="2928938"/>
            <a:ext cx="1079500" cy="792162"/>
          </a:xfrm>
          <a:prstGeom prst="ellipse">
            <a:avLst/>
          </a:prstGeom>
          <a:noFill/>
          <a:ln w="9525">
            <a:solidFill>
              <a:schemeClr val="tx1"/>
            </a:solidFill>
            <a:round/>
            <a:headEnd/>
            <a:tailEnd/>
          </a:ln>
        </p:spPr>
        <p:txBody>
          <a:bodyPr wrap="none" anchor="ctr"/>
          <a:lstStyle/>
          <a:p>
            <a:endParaRPr lang="en-US" dirty="0"/>
          </a:p>
        </p:txBody>
      </p:sp>
      <p:sp>
        <p:nvSpPr>
          <p:cNvPr id="9" name="Rectangle 3"/>
          <p:cNvSpPr>
            <a:spLocks noChangeArrowheads="1"/>
          </p:cNvSpPr>
          <p:nvPr/>
        </p:nvSpPr>
        <p:spPr bwMode="auto">
          <a:xfrm>
            <a:off x="142875" y="3500438"/>
            <a:ext cx="3848100" cy="461962"/>
          </a:xfrm>
          <a:prstGeom prst="rect">
            <a:avLst/>
          </a:prstGeom>
          <a:noFill/>
          <a:ln w="9525">
            <a:noFill/>
            <a:miter lim="800000"/>
            <a:headEnd/>
            <a:tailEnd/>
          </a:ln>
          <a:effectLst/>
        </p:spPr>
        <p:txBody>
          <a:bodyPr wrap="none" anchor="ctr">
            <a:spAutoFit/>
          </a:bodyPr>
          <a:lstStyle/>
          <a:p>
            <a:pPr algn="ctr">
              <a:defRPr/>
            </a:pPr>
            <a:r>
              <a:rPr lang="en-US" sz="1200" b="1" dirty="0">
                <a:latin typeface="+mj-lt"/>
              </a:rPr>
              <a:t>Prevalence of metabolic syndrome components</a:t>
            </a:r>
          </a:p>
          <a:p>
            <a:pPr algn="ctr">
              <a:defRPr/>
            </a:pPr>
            <a:r>
              <a:rPr lang="en-US" sz="1200" b="1" dirty="0">
                <a:latin typeface="+mj-lt"/>
              </a:rPr>
              <a:t>before and after intervention in both cases and controls</a:t>
            </a:r>
            <a:r>
              <a:rPr lang="en-US" sz="1200" dirty="0">
                <a:latin typeface="+mj-lt"/>
              </a:rPr>
              <a:t> </a:t>
            </a:r>
          </a:p>
        </p:txBody>
      </p:sp>
      <p:graphicFrame>
        <p:nvGraphicFramePr>
          <p:cNvPr id="10" name="Group 4"/>
          <p:cNvGraphicFramePr>
            <a:graphicFrameLocks/>
          </p:cNvGraphicFramePr>
          <p:nvPr/>
        </p:nvGraphicFramePr>
        <p:xfrm>
          <a:off x="0" y="4143375"/>
          <a:ext cx="5857915" cy="1856576"/>
        </p:xfrm>
        <a:graphic>
          <a:graphicData uri="http://schemas.openxmlformats.org/drawingml/2006/table">
            <a:tbl>
              <a:tblPr/>
              <a:tblGrid>
                <a:gridCol w="714348"/>
                <a:gridCol w="557698"/>
                <a:gridCol w="489248"/>
                <a:gridCol w="538174"/>
                <a:gridCol w="489248"/>
                <a:gridCol w="538174"/>
                <a:gridCol w="538174"/>
                <a:gridCol w="489248"/>
                <a:gridCol w="489248"/>
                <a:gridCol w="529969"/>
                <a:gridCol w="484386"/>
              </a:tblGrid>
              <a:tr h="3978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000" b="1" i="0" u="none" strike="noStrike" cap="none" normalizeH="0" baseline="0" dirty="0" smtClean="0">
                        <a:ln>
                          <a:noFill/>
                        </a:ln>
                        <a:solidFill>
                          <a:schemeClr val="tx1"/>
                        </a:solidFill>
                        <a:effectLst>
                          <a:outerShdw blurRad="38100" dist="38100" dir="2700000" algn="tl">
                            <a:srgbClr val="000000"/>
                          </a:outerShdw>
                        </a:effectLst>
                        <a:latin typeface="+mj-lt"/>
                        <a:cs typeface="Arial" charset="0"/>
                      </a:endParaRPr>
                    </a:p>
                  </a:txBody>
                  <a:tcPr anchor="ctr" horzOverflow="overflow">
                    <a:lnL cap="flat">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High FBS </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Central obesity </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Low HDL-C </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High TGs  </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High Blood pressure </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cap="flat">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hMerge="1">
                  <a:txBody>
                    <a:bodyPr/>
                    <a:lstStyle/>
                    <a:p>
                      <a:endParaRPr lang="en-US"/>
                    </a:p>
                  </a:txBody>
                  <a:tcPr/>
                </a:tc>
              </a:tr>
              <a:tr h="3978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000" b="1" i="0" u="none" strike="noStrike" cap="none" normalizeH="0" baseline="0" smtClean="0">
                        <a:ln>
                          <a:noFill/>
                        </a:ln>
                        <a:solidFill>
                          <a:schemeClr val="tx1"/>
                        </a:solidFill>
                        <a:effectLst>
                          <a:outerShdw blurRad="38100" dist="38100" dir="2700000" algn="tl">
                            <a:srgbClr val="000000"/>
                          </a:outerShdw>
                        </a:effectLst>
                        <a:latin typeface="+mj-lt"/>
                        <a:cs typeface="Arial" charset="0"/>
                      </a:endParaRPr>
                    </a:p>
                  </a:txBody>
                  <a:tcPr anchor="ctr" horzOverflow="overflow">
                    <a:lnL cap="flat">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Before</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After</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Before</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After</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Before</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After</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Before</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After</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Before</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After</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cap="flat">
                      <a:noFill/>
                    </a:lnR>
                    <a:lnT w="28575" cap="flat" cmpd="sng" algn="ctr">
                      <a:solidFill>
                        <a:srgbClr val="FF0000"/>
                      </a:solidFill>
                      <a:prstDash val="solid"/>
                      <a:round/>
                      <a:headEnd type="none" w="med" len="med"/>
                      <a:tailEnd type="none" w="med" len="med"/>
                    </a:lnT>
                    <a:lnB>
                      <a:noFill/>
                    </a:lnB>
                    <a:lnTlToBr>
                      <a:noFill/>
                    </a:lnTlToBr>
                    <a:lnBlToTr>
                      <a:noFill/>
                    </a:lnBlToTr>
                    <a:noFill/>
                  </a:tcPr>
                </a:tc>
              </a:tr>
              <a:tr h="310493">
                <a:tc>
                  <a:txBody>
                    <a:bodyPr/>
                    <a:lstStyle/>
                    <a:p>
                      <a:pPr marL="342900" marR="0" lvl="0" indent="-342900" algn="l"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smtClean="0">
                          <a:ln>
                            <a:noFill/>
                          </a:ln>
                          <a:solidFill>
                            <a:schemeClr val="tx1"/>
                          </a:solidFill>
                          <a:effectLst/>
                          <a:latin typeface="+mj-lt"/>
                          <a:cs typeface="Times New Roman" pitchFamily="18" charset="0"/>
                        </a:rPr>
                        <a:t>Intervention</a:t>
                      </a:r>
                      <a:endParaRPr kumimoji="0" lang="en-US" sz="1000" b="1" i="0" u="none" strike="noStrike" cap="none" normalizeH="0" baseline="0" smtClean="0">
                        <a:ln>
                          <a:noFill/>
                        </a:ln>
                        <a:solidFill>
                          <a:schemeClr val="tx1"/>
                        </a:solidFill>
                        <a:effectLst/>
                        <a:latin typeface="+mj-lt"/>
                        <a:cs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13.2</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11.8</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33.2</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33.6</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69.4</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70.8</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47.1</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39.9</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35.0</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25.9</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cap="flat">
                      <a:noFill/>
                    </a:lnR>
                    <a:lnT>
                      <a:noFill/>
                    </a:lnT>
                    <a:lnB>
                      <a:noFill/>
                    </a:lnB>
                    <a:lnTlToBr>
                      <a:noFill/>
                    </a:lnTlToBr>
                    <a:lnBlToTr>
                      <a:noFill/>
                    </a:lnBlToTr>
                    <a:noFill/>
                  </a:tcPr>
                </a:tc>
              </a:tr>
              <a:tr h="268484">
                <a:tc>
                  <a:txBody>
                    <a:bodyPr/>
                    <a:lstStyle/>
                    <a:p>
                      <a:pPr marL="342900" marR="0" lvl="0" indent="-342900" algn="l"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smtClean="0">
                          <a:ln>
                            <a:noFill/>
                          </a:ln>
                          <a:solidFill>
                            <a:schemeClr val="tx1"/>
                          </a:solidFill>
                          <a:effectLst/>
                          <a:latin typeface="+mj-lt"/>
                          <a:cs typeface="Times New Roman" pitchFamily="18" charset="0"/>
                        </a:rPr>
                        <a:t>Control</a:t>
                      </a:r>
                      <a:endParaRPr kumimoji="0" lang="en-US" sz="1000" b="1" i="0" u="none" strike="noStrike" cap="none" normalizeH="0" baseline="0" smtClean="0">
                        <a:ln>
                          <a:noFill/>
                        </a:ln>
                        <a:solidFill>
                          <a:schemeClr val="tx1"/>
                        </a:solidFill>
                        <a:effectLst/>
                        <a:latin typeface="+mj-lt"/>
                        <a:cs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12.6</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13.9</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31.0</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37.7</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69.4</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78.4</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47.0</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42.7</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33.0</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26.7</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cap="flat">
                      <a:noFill/>
                    </a:lnR>
                    <a:lnT>
                      <a:noFill/>
                    </a:lnT>
                    <a:lnB>
                      <a:noFill/>
                    </a:lnB>
                    <a:lnTlToBr>
                      <a:noFill/>
                    </a:lnTlToBr>
                    <a:lnBlToTr>
                      <a:noFill/>
                    </a:lnBlToTr>
                    <a:noFill/>
                  </a:tcPr>
                </a:tc>
              </a:tr>
              <a:tr h="268484">
                <a:tc>
                  <a:txBody>
                    <a:bodyPr/>
                    <a:lstStyle/>
                    <a:p>
                      <a:pPr marL="342900" marR="0" lvl="0" indent="-342900" algn="l"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P-value</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cap="flat">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0.18</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0.003</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0.026</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&lt;0.001</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0.41</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&lt;0.001</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0.47</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0.006</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0.036</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US" sz="1000" b="1" i="0" u="none" strike="noStrike" cap="none" normalizeH="0" baseline="0" dirty="0" smtClean="0">
                          <a:ln>
                            <a:noFill/>
                          </a:ln>
                          <a:solidFill>
                            <a:schemeClr val="tx1"/>
                          </a:solidFill>
                          <a:effectLst/>
                          <a:latin typeface="+mj-lt"/>
                          <a:cs typeface="Times New Roman" pitchFamily="18" charset="0"/>
                        </a:rPr>
                        <a:t>0.38</a:t>
                      </a:r>
                      <a:endParaRPr kumimoji="0" lang="en-US" sz="1000" b="1" i="0" u="none" strike="noStrike" cap="none" normalizeH="0" baseline="0" dirty="0" smtClean="0">
                        <a:ln>
                          <a:noFill/>
                        </a:ln>
                        <a:solidFill>
                          <a:schemeClr val="tx1"/>
                        </a:solidFill>
                        <a:effectLst/>
                        <a:latin typeface="+mj-lt"/>
                        <a:cs typeface="Arial" charset="0"/>
                      </a:endParaRPr>
                    </a:p>
                  </a:txBody>
                  <a:tcPr anchor="ctr" horzOverflow="overflow">
                    <a:lnL>
                      <a:noFill/>
                    </a:lnL>
                    <a:lnR cap="flat">
                      <a:noFill/>
                    </a:lnR>
                    <a:lnT>
                      <a:noFill/>
                    </a:lnT>
                    <a:lnB w="28575"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12" name="Rectangle 69"/>
          <p:cNvSpPr>
            <a:spLocks noChangeArrowheads="1"/>
          </p:cNvSpPr>
          <p:nvPr/>
        </p:nvSpPr>
        <p:spPr bwMode="auto">
          <a:xfrm>
            <a:off x="1857375" y="5000625"/>
            <a:ext cx="857250" cy="584200"/>
          </a:xfrm>
          <a:prstGeom prst="rect">
            <a:avLst/>
          </a:prstGeom>
          <a:noFill/>
          <a:ln w="9525">
            <a:solidFill>
              <a:srgbClr val="FF0000"/>
            </a:solidFill>
            <a:miter lim="800000"/>
            <a:headEnd/>
            <a:tailEnd/>
          </a:ln>
        </p:spPr>
        <p:txBody>
          <a:bodyPr wrap="none" anchor="ctr"/>
          <a:lstStyle/>
          <a:p>
            <a:endParaRPr lang="en-US"/>
          </a:p>
        </p:txBody>
      </p:sp>
      <p:sp>
        <p:nvSpPr>
          <p:cNvPr id="13" name="Rectangle 69"/>
          <p:cNvSpPr>
            <a:spLocks noChangeArrowheads="1"/>
          </p:cNvSpPr>
          <p:nvPr/>
        </p:nvSpPr>
        <p:spPr bwMode="auto">
          <a:xfrm>
            <a:off x="4929188" y="5000625"/>
            <a:ext cx="857250" cy="584200"/>
          </a:xfrm>
          <a:prstGeom prst="rect">
            <a:avLst/>
          </a:prstGeom>
          <a:noFill/>
          <a:ln w="9525">
            <a:solidFill>
              <a:srgbClr val="FF0000"/>
            </a:solidFill>
            <a:miter lim="800000"/>
            <a:headEnd/>
            <a:tailEnd/>
          </a:ln>
        </p:spPr>
        <p:txBody>
          <a:bodyPr wrap="none" anchor="ctr"/>
          <a:lstStyle/>
          <a:p>
            <a:endParaRPr lang="en-US"/>
          </a:p>
        </p:txBody>
      </p:sp>
      <p:sp>
        <p:nvSpPr>
          <p:cNvPr id="14" name="Rectangle 2"/>
          <p:cNvSpPr txBox="1">
            <a:spLocks noChangeArrowheads="1"/>
          </p:cNvSpPr>
          <p:nvPr/>
        </p:nvSpPr>
        <p:spPr>
          <a:xfrm>
            <a:off x="6643688" y="3714750"/>
            <a:ext cx="1571625" cy="315913"/>
          </a:xfrm>
          <a:prstGeom prst="rect">
            <a:avLst/>
          </a:prstGeom>
        </p:spPr>
        <p:txBody>
          <a:bodyPr/>
          <a:lstStyle/>
          <a:p>
            <a:pPr algn="ctr" eaLnBrk="0" hangingPunct="0">
              <a:defRPr/>
            </a:pPr>
            <a:r>
              <a:rPr lang="en-US" sz="1000" b="1" kern="0" dirty="0">
                <a:solidFill>
                  <a:srgbClr val="FF0000"/>
                </a:solidFill>
                <a:latin typeface="+mj-lt"/>
                <a:ea typeface="+mj-ea"/>
                <a:cs typeface="+mj-cs"/>
              </a:rPr>
              <a:t>Results</a:t>
            </a:r>
          </a:p>
        </p:txBody>
      </p:sp>
      <p:sp>
        <p:nvSpPr>
          <p:cNvPr id="15" name="Rectangle 3"/>
          <p:cNvSpPr>
            <a:spLocks noChangeArrowheads="1"/>
          </p:cNvSpPr>
          <p:nvPr/>
        </p:nvSpPr>
        <p:spPr bwMode="auto">
          <a:xfrm>
            <a:off x="5929313" y="3876675"/>
            <a:ext cx="3286125" cy="338138"/>
          </a:xfrm>
          <a:prstGeom prst="rect">
            <a:avLst/>
          </a:prstGeom>
          <a:noFill/>
          <a:ln w="9525">
            <a:noFill/>
            <a:miter lim="800000"/>
            <a:headEnd/>
            <a:tailEnd/>
          </a:ln>
          <a:effectLst/>
        </p:spPr>
        <p:txBody>
          <a:bodyPr anchor="ctr">
            <a:spAutoFit/>
          </a:bodyPr>
          <a:lstStyle/>
          <a:p>
            <a:pPr algn="ctr">
              <a:defRPr/>
            </a:pPr>
            <a:r>
              <a:rPr lang="en-US" sz="800" b="1" dirty="0">
                <a:solidFill>
                  <a:schemeClr val="bg1"/>
                </a:solidFill>
                <a:latin typeface="+mj-lt"/>
              </a:rPr>
              <a:t>The change in the prevalence of metabolic syndrome components</a:t>
            </a:r>
          </a:p>
          <a:p>
            <a:pPr algn="ctr">
              <a:defRPr/>
            </a:pPr>
            <a:r>
              <a:rPr lang="en-US" sz="800" b="1" dirty="0">
                <a:solidFill>
                  <a:schemeClr val="bg1"/>
                </a:solidFill>
                <a:latin typeface="+mj-lt"/>
              </a:rPr>
              <a:t>Over the time in cases and controls</a:t>
            </a:r>
          </a:p>
        </p:txBody>
      </p:sp>
      <p:graphicFrame>
        <p:nvGraphicFramePr>
          <p:cNvPr id="27" name="Object 4"/>
          <p:cNvGraphicFramePr>
            <a:graphicFrameLocks noChangeAspect="1"/>
          </p:cNvGraphicFramePr>
          <p:nvPr/>
        </p:nvGraphicFramePr>
        <p:xfrm>
          <a:off x="6572250" y="4105275"/>
          <a:ext cx="2274888" cy="2395538"/>
        </p:xfrm>
        <a:graphic>
          <a:graphicData uri="http://schemas.openxmlformats.org/presentationml/2006/ole">
            <p:oleObj spid="_x0000_s70658" name="Chart" r:id="rId3" imgW="4314852" imgH="4533834" progId="MSGraph.Chart.8">
              <p:embed followColorScheme="full"/>
            </p:oleObj>
          </a:graphicData>
        </a:graphic>
      </p:graphicFrame>
      <p:graphicFrame>
        <p:nvGraphicFramePr>
          <p:cNvPr id="28" name="Object 5"/>
          <p:cNvGraphicFramePr>
            <a:graphicFrameLocks noChangeAspect="1"/>
          </p:cNvGraphicFramePr>
          <p:nvPr/>
        </p:nvGraphicFramePr>
        <p:xfrm>
          <a:off x="6572250" y="4110038"/>
          <a:ext cx="2268538" cy="2386012"/>
        </p:xfrm>
        <a:graphic>
          <a:graphicData uri="http://schemas.openxmlformats.org/presentationml/2006/ole">
            <p:oleObj spid="_x0000_s70659" name="Chart" r:id="rId4" imgW="4324415" imgH="4533834" progId="MSGraph.Chart.8">
              <p:embed followColorScheme="full"/>
            </p:oleObj>
          </a:graphicData>
        </a:graphic>
      </p:graphicFrame>
      <p:sp>
        <p:nvSpPr>
          <p:cNvPr id="29" name="Rectangle 8"/>
          <p:cNvSpPr>
            <a:spLocks noChangeArrowheads="1"/>
          </p:cNvSpPr>
          <p:nvPr/>
        </p:nvSpPr>
        <p:spPr bwMode="auto">
          <a:xfrm rot="16200000">
            <a:off x="5845969" y="5068094"/>
            <a:ext cx="1222375" cy="230187"/>
          </a:xfrm>
          <a:prstGeom prst="rect">
            <a:avLst/>
          </a:prstGeom>
          <a:noFill/>
          <a:ln w="9525">
            <a:noFill/>
            <a:miter lim="800000"/>
            <a:headEnd/>
            <a:tailEnd/>
          </a:ln>
          <a:effectLst/>
        </p:spPr>
        <p:txBody>
          <a:bodyPr anchor="ctr">
            <a:spAutoFit/>
          </a:bodyPr>
          <a:lstStyle/>
          <a:p>
            <a:pPr algn="ctr">
              <a:defRPr/>
            </a:pPr>
            <a:r>
              <a:rPr lang="en-US" sz="900" b="1" dirty="0">
                <a:solidFill>
                  <a:schemeClr val="bg1"/>
                </a:solidFill>
                <a:latin typeface="+mj-lt"/>
              </a:rPr>
              <a:t>Prevalence (%)</a:t>
            </a:r>
          </a:p>
        </p:txBody>
      </p:sp>
      <p:sp>
        <p:nvSpPr>
          <p:cNvPr id="30" name="Rectangle 5"/>
          <p:cNvSpPr>
            <a:spLocks noChangeArrowheads="1"/>
          </p:cNvSpPr>
          <p:nvPr/>
        </p:nvSpPr>
        <p:spPr bwMode="auto">
          <a:xfrm>
            <a:off x="7715250" y="6416675"/>
            <a:ext cx="1219200" cy="231775"/>
          </a:xfrm>
          <a:prstGeom prst="rect">
            <a:avLst/>
          </a:prstGeom>
          <a:noFill/>
          <a:ln w="9525">
            <a:noFill/>
            <a:miter lim="800000"/>
            <a:headEnd/>
            <a:tailEnd/>
          </a:ln>
          <a:effectLst/>
        </p:spPr>
        <p:txBody>
          <a:bodyPr anchor="ctr">
            <a:spAutoFit/>
          </a:bodyPr>
          <a:lstStyle/>
          <a:p>
            <a:pPr algn="ctr">
              <a:defRPr/>
            </a:pPr>
            <a:r>
              <a:rPr lang="en-US" sz="900" b="1" dirty="0">
                <a:solidFill>
                  <a:srgbClr val="FF0000"/>
                </a:solidFill>
                <a:latin typeface="+mj-lt"/>
              </a:rPr>
              <a:t>Controls</a:t>
            </a:r>
            <a:endParaRPr lang="en-US" sz="900" dirty="0">
              <a:solidFill>
                <a:srgbClr val="FF0000"/>
              </a:solidFill>
              <a:latin typeface="+mj-lt"/>
            </a:endParaRPr>
          </a:p>
        </p:txBody>
      </p:sp>
      <p:sp>
        <p:nvSpPr>
          <p:cNvPr id="31" name="Oval 11"/>
          <p:cNvSpPr>
            <a:spLocks noChangeArrowheads="1"/>
          </p:cNvSpPr>
          <p:nvPr/>
        </p:nvSpPr>
        <p:spPr bwMode="auto">
          <a:xfrm>
            <a:off x="7951788" y="6643688"/>
            <a:ext cx="71437" cy="71437"/>
          </a:xfrm>
          <a:prstGeom prst="ellipse">
            <a:avLst/>
          </a:prstGeom>
          <a:solidFill>
            <a:srgbClr val="FFFF00"/>
          </a:solidFill>
          <a:ln w="9525">
            <a:solidFill>
              <a:srgbClr val="FFFF00"/>
            </a:solidFill>
            <a:miter lim="800000"/>
            <a:headEnd/>
            <a:tailEnd/>
          </a:ln>
          <a:effectLst/>
        </p:spPr>
        <p:txBody>
          <a:bodyPr wrap="none" anchor="ctr"/>
          <a:lstStyle/>
          <a:p>
            <a:pPr>
              <a:defRPr/>
            </a:pPr>
            <a:endParaRPr lang="en-US" sz="900">
              <a:latin typeface="+mj-lt"/>
            </a:endParaRPr>
          </a:p>
        </p:txBody>
      </p:sp>
      <p:sp>
        <p:nvSpPr>
          <p:cNvPr id="32" name="Oval 13"/>
          <p:cNvSpPr>
            <a:spLocks noChangeArrowheads="1"/>
          </p:cNvSpPr>
          <p:nvPr/>
        </p:nvSpPr>
        <p:spPr bwMode="auto">
          <a:xfrm>
            <a:off x="8672513" y="6572250"/>
            <a:ext cx="71437" cy="71438"/>
          </a:xfrm>
          <a:prstGeom prst="ellipse">
            <a:avLst/>
          </a:prstGeom>
          <a:solidFill>
            <a:srgbClr val="FFFF00"/>
          </a:solidFill>
          <a:ln w="9525">
            <a:solidFill>
              <a:srgbClr val="FFFF00"/>
            </a:solidFill>
            <a:miter lim="800000"/>
            <a:headEnd/>
            <a:tailEnd/>
          </a:ln>
          <a:effectLst/>
        </p:spPr>
        <p:txBody>
          <a:bodyPr wrap="none" anchor="ctr"/>
          <a:lstStyle/>
          <a:p>
            <a:pPr>
              <a:defRPr/>
            </a:pPr>
            <a:endParaRPr lang="en-US" sz="900">
              <a:latin typeface="+mj-lt"/>
            </a:endParaRPr>
          </a:p>
        </p:txBody>
      </p:sp>
      <p:sp>
        <p:nvSpPr>
          <p:cNvPr id="33" name="Line 16"/>
          <p:cNvSpPr>
            <a:spLocks noChangeShapeType="1"/>
          </p:cNvSpPr>
          <p:nvPr/>
        </p:nvSpPr>
        <p:spPr bwMode="auto">
          <a:xfrm flipV="1">
            <a:off x="7980363" y="6643688"/>
            <a:ext cx="692150" cy="46037"/>
          </a:xfrm>
          <a:prstGeom prst="line">
            <a:avLst/>
          </a:prstGeom>
          <a:noFill/>
          <a:ln w="28575">
            <a:solidFill>
              <a:schemeClr val="tx1"/>
            </a:solidFill>
            <a:prstDash val="dashDot"/>
            <a:miter lim="800000"/>
            <a:headEnd/>
            <a:tailEnd/>
          </a:ln>
          <a:effectLst/>
        </p:spPr>
        <p:txBody>
          <a:bodyPr wrap="none"/>
          <a:lstStyle/>
          <a:p>
            <a:pPr>
              <a:defRPr/>
            </a:pPr>
            <a:endParaRPr lang="en-US" sz="900">
              <a:latin typeface="+mj-lt"/>
            </a:endParaRPr>
          </a:p>
        </p:txBody>
      </p:sp>
      <p:sp>
        <p:nvSpPr>
          <p:cNvPr id="34" name="Rectangle 4"/>
          <p:cNvSpPr>
            <a:spLocks noChangeArrowheads="1"/>
          </p:cNvSpPr>
          <p:nvPr/>
        </p:nvSpPr>
        <p:spPr bwMode="auto">
          <a:xfrm>
            <a:off x="6500813" y="6500813"/>
            <a:ext cx="1219200" cy="230187"/>
          </a:xfrm>
          <a:prstGeom prst="rect">
            <a:avLst/>
          </a:prstGeom>
          <a:noFill/>
          <a:ln w="9525">
            <a:noFill/>
            <a:miter lim="800000"/>
            <a:headEnd/>
            <a:tailEnd/>
          </a:ln>
          <a:effectLst/>
        </p:spPr>
        <p:txBody>
          <a:bodyPr anchor="ctr">
            <a:spAutoFit/>
          </a:bodyPr>
          <a:lstStyle/>
          <a:p>
            <a:pPr algn="ctr">
              <a:defRPr/>
            </a:pPr>
            <a:r>
              <a:rPr lang="en-US" sz="900" b="1" dirty="0">
                <a:solidFill>
                  <a:srgbClr val="FF0000"/>
                </a:solidFill>
                <a:latin typeface="+mj-lt"/>
              </a:rPr>
              <a:t>Cases</a:t>
            </a:r>
            <a:endParaRPr lang="en-US" sz="900" dirty="0">
              <a:solidFill>
                <a:srgbClr val="FF0000"/>
              </a:solidFill>
              <a:latin typeface="+mj-lt"/>
            </a:endParaRPr>
          </a:p>
        </p:txBody>
      </p:sp>
      <p:sp>
        <p:nvSpPr>
          <p:cNvPr id="35" name="Oval 9"/>
          <p:cNvSpPr>
            <a:spLocks noChangeArrowheads="1"/>
          </p:cNvSpPr>
          <p:nvPr/>
        </p:nvSpPr>
        <p:spPr bwMode="auto">
          <a:xfrm>
            <a:off x="6786563" y="6715125"/>
            <a:ext cx="71437" cy="71438"/>
          </a:xfrm>
          <a:prstGeom prst="ellipse">
            <a:avLst/>
          </a:prstGeom>
          <a:solidFill>
            <a:srgbClr val="FF0000"/>
          </a:solidFill>
          <a:ln w="9525">
            <a:solidFill>
              <a:srgbClr val="FF0000"/>
            </a:solidFill>
            <a:miter lim="800000"/>
            <a:headEnd/>
            <a:tailEnd/>
          </a:ln>
          <a:effectLst/>
        </p:spPr>
        <p:txBody>
          <a:bodyPr wrap="none" anchor="ctr"/>
          <a:lstStyle/>
          <a:p>
            <a:pPr>
              <a:defRPr/>
            </a:pPr>
            <a:endParaRPr lang="en-US" sz="900">
              <a:latin typeface="+mj-lt"/>
            </a:endParaRPr>
          </a:p>
        </p:txBody>
      </p:sp>
      <p:sp>
        <p:nvSpPr>
          <p:cNvPr id="36" name="Oval 10"/>
          <p:cNvSpPr>
            <a:spLocks noChangeArrowheads="1"/>
          </p:cNvSpPr>
          <p:nvPr/>
        </p:nvSpPr>
        <p:spPr bwMode="auto">
          <a:xfrm>
            <a:off x="7326313" y="6643688"/>
            <a:ext cx="71437" cy="71437"/>
          </a:xfrm>
          <a:prstGeom prst="ellipse">
            <a:avLst/>
          </a:prstGeom>
          <a:solidFill>
            <a:srgbClr val="FF0000"/>
          </a:solidFill>
          <a:ln w="9525">
            <a:solidFill>
              <a:srgbClr val="FF0000"/>
            </a:solidFill>
            <a:miter lim="800000"/>
            <a:headEnd/>
            <a:tailEnd/>
          </a:ln>
          <a:effectLst/>
        </p:spPr>
        <p:txBody>
          <a:bodyPr wrap="none" anchor="ctr"/>
          <a:lstStyle/>
          <a:p>
            <a:pPr>
              <a:defRPr/>
            </a:pPr>
            <a:endParaRPr lang="en-US" sz="900">
              <a:latin typeface="+mj-lt"/>
            </a:endParaRPr>
          </a:p>
        </p:txBody>
      </p:sp>
      <p:sp>
        <p:nvSpPr>
          <p:cNvPr id="37" name="Line 12"/>
          <p:cNvSpPr>
            <a:spLocks noChangeShapeType="1"/>
          </p:cNvSpPr>
          <p:nvPr/>
        </p:nvSpPr>
        <p:spPr bwMode="auto">
          <a:xfrm flipV="1">
            <a:off x="6858000" y="6669088"/>
            <a:ext cx="503238" cy="46037"/>
          </a:xfrm>
          <a:prstGeom prst="line">
            <a:avLst/>
          </a:prstGeom>
          <a:noFill/>
          <a:ln w="9525">
            <a:solidFill>
              <a:srgbClr val="FF0000"/>
            </a:solidFill>
            <a:miter lim="800000"/>
            <a:headEnd/>
            <a:tailEnd/>
          </a:ln>
          <a:effectLst/>
        </p:spPr>
        <p:txBody>
          <a:bodyPr wrap="none"/>
          <a:lstStyle/>
          <a:p>
            <a:pPr>
              <a:defRPr/>
            </a:pPr>
            <a:endParaRPr lang="en-US" sz="9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1000"/>
                                        <p:tgtEl>
                                          <p:spTgt spid="7"/>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1000"/>
                                        <p:tgtEl>
                                          <p:spTgt spid="8"/>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1000"/>
                                        <p:tgtEl>
                                          <p:spTgt spid="12"/>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Bottom)">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2000" fill="hold"/>
                                        <p:tgtEl>
                                          <p:spTgt spid="28"/>
                                        </p:tgtEl>
                                        <p:attrNameLst>
                                          <p:attrName>ppt_x</p:attrName>
                                        </p:attrNameLst>
                                      </p:cBhvr>
                                      <p:tavLst>
                                        <p:tav tm="0">
                                          <p:val>
                                            <p:strVal val="1+#ppt_w/2"/>
                                          </p:val>
                                        </p:tav>
                                        <p:tav tm="100000">
                                          <p:val>
                                            <p:strVal val="#ppt_x"/>
                                          </p:val>
                                        </p:tav>
                                      </p:tavLst>
                                    </p:anim>
                                    <p:anim calcmode="lin" valueType="num">
                                      <p:cBhvr additive="base">
                                        <p:cTn id="23" dur="2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2000" fill="hold"/>
                                        <p:tgtEl>
                                          <p:spTgt spid="27"/>
                                        </p:tgtEl>
                                        <p:attrNameLst>
                                          <p:attrName>ppt_x</p:attrName>
                                        </p:attrNameLst>
                                      </p:cBhvr>
                                      <p:tavLst>
                                        <p:tav tm="0">
                                          <p:val>
                                            <p:strVal val="0-#ppt_w/2"/>
                                          </p:val>
                                        </p:tav>
                                        <p:tav tm="100000">
                                          <p:val>
                                            <p:strVal val="#ppt_x"/>
                                          </p:val>
                                        </p:tav>
                                      </p:tavLst>
                                    </p:anim>
                                    <p:anim calcmode="lin" valueType="num">
                                      <p:cBhvr additive="base">
                                        <p:cTn id="29" dur="2000" fill="hold"/>
                                        <p:tgtEl>
                                          <p:spTgt spid="2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1"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par>
                          <p:cTn id="33" fill="hold">
                            <p:stCondLst>
                              <p:cond delay="2000"/>
                            </p:stCondLst>
                            <p:childTnLst>
                              <p:par>
                                <p:cTn id="34" presetID="6" presetClass="emph" presetSubtype="0" fill="hold" nodeType="afterEffect">
                                  <p:stCondLst>
                                    <p:cond delay="0"/>
                                  </p:stCondLst>
                                  <p:childTnLst>
                                    <p:animScale>
                                      <p:cBhvr>
                                        <p:cTn id="35" dur="2000" fill="hold"/>
                                        <p:tgtEl>
                                          <p:spTgt spid="30">
                                            <p:txEl>
                                              <p:pRg st="0" end="0"/>
                                            </p:txEl>
                                          </p:spTgt>
                                        </p:tgtEl>
                                      </p:cBhvr>
                                      <p:by x="150000" y="150000"/>
                                    </p:animScale>
                                  </p:childTnLst>
                                </p:cTn>
                              </p:par>
                            </p:childTnLst>
                          </p:cTn>
                        </p:par>
                        <p:par>
                          <p:cTn id="36" fill="hold">
                            <p:stCondLst>
                              <p:cond delay="4000"/>
                            </p:stCondLst>
                            <p:childTnLst>
                              <p:par>
                                <p:cTn id="37" presetID="6" presetClass="emph" presetSubtype="0" fill="hold" nodeType="afterEffect">
                                  <p:stCondLst>
                                    <p:cond delay="0"/>
                                  </p:stCondLst>
                                  <p:childTnLst>
                                    <p:animScale>
                                      <p:cBhvr>
                                        <p:cTn id="38" dur="2000" fill="hold"/>
                                        <p:tgtEl>
                                          <p:spTgt spid="3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OleChart spid="27" grpId="0"/>
      <p:bldOleChart spid="28" grpId="0"/>
      <p:bldP spid="2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Stressors on the β-cell in the pathogenesis of T2D. </a:t>
            </a:r>
          </a:p>
        </p:txBody>
      </p:sp>
      <p:pic>
        <p:nvPicPr>
          <p:cNvPr id="3075" name="Picture 3"/>
          <p:cNvPicPr>
            <a:picLocks noChangeAspect="1" noChangeArrowheads="1"/>
          </p:cNvPicPr>
          <p:nvPr/>
        </p:nvPicPr>
        <p:blipFill>
          <a:blip r:embed="rId3" cstate="print"/>
          <a:srcRect/>
          <a:stretch>
            <a:fillRect/>
          </a:stretch>
        </p:blipFill>
        <p:spPr bwMode="auto">
          <a:xfrm>
            <a:off x="1391040" y="979303"/>
            <a:ext cx="6366240" cy="4893634"/>
          </a:xfrm>
          <a:prstGeom prst="rect">
            <a:avLst/>
          </a:prstGeom>
          <a:noFill/>
          <a:ln w="9525">
            <a:noFill/>
            <a:round/>
            <a:headEnd/>
            <a:tailEnd/>
          </a:ln>
          <a:effectLst/>
        </p:spPr>
      </p:pic>
      <p:sp>
        <p:nvSpPr>
          <p:cNvPr id="3076" name="Text Box 4"/>
          <p:cNvSpPr txBox="1">
            <a:spLocks noChangeArrowheads="1"/>
          </p:cNvSpPr>
          <p:nvPr/>
        </p:nvSpPr>
        <p:spPr bwMode="auto">
          <a:xfrm>
            <a:off x="642910" y="63404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err="1">
                <a:solidFill>
                  <a:srgbClr val="000000"/>
                </a:solidFill>
                <a:latin typeface="Arial" charset="0"/>
                <a:ea typeface="msgothic" charset="0"/>
                <a:cs typeface="msgothic" charset="0"/>
              </a:rPr>
              <a:t>Halban</a:t>
            </a:r>
            <a:r>
              <a:rPr lang="en-GB" sz="1100" b="1" dirty="0">
                <a:solidFill>
                  <a:srgbClr val="000000"/>
                </a:solidFill>
                <a:latin typeface="Arial" charset="0"/>
                <a:ea typeface="msgothic" charset="0"/>
                <a:cs typeface="msgothic" charset="0"/>
              </a:rPr>
              <a:t> P A et al. </a:t>
            </a:r>
            <a:r>
              <a:rPr lang="en-GB" sz="1100" b="1" dirty="0" err="1">
                <a:solidFill>
                  <a:srgbClr val="000000"/>
                </a:solidFill>
                <a:latin typeface="Arial" charset="0"/>
                <a:ea typeface="msgothic" charset="0"/>
                <a:cs typeface="msgothic" charset="0"/>
              </a:rPr>
              <a:t>Dia</a:t>
            </a:r>
            <a:r>
              <a:rPr lang="en-GB" sz="1100" b="1" dirty="0">
                <a:solidFill>
                  <a:srgbClr val="000000"/>
                </a:solidFill>
                <a:latin typeface="Arial" charset="0"/>
                <a:ea typeface="msgothic" charset="0"/>
                <a:cs typeface="msgothic" charset="0"/>
              </a:rPr>
              <a:t> Care 2014;37:1751-1758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14290"/>
            <a:ext cx="8229600" cy="857273"/>
          </a:xfrm>
        </p:spPr>
        <p:txBody>
          <a:bodyPr>
            <a:noAutofit/>
          </a:bodyPr>
          <a:lstStyle/>
          <a:p>
            <a:r>
              <a:rPr lang="en-US" sz="2800" b="1" dirty="0" smtClean="0">
                <a:solidFill>
                  <a:srgbClr val="C00000"/>
                </a:solidFill>
              </a:rPr>
              <a:t/>
            </a:r>
            <a:br>
              <a:rPr lang="en-US" sz="2800" b="1" dirty="0" smtClean="0">
                <a:solidFill>
                  <a:srgbClr val="C00000"/>
                </a:solidFill>
              </a:rPr>
            </a:br>
            <a:r>
              <a:rPr lang="en-US" sz="2800" b="1" dirty="0" smtClean="0">
                <a:solidFill>
                  <a:srgbClr val="C00000"/>
                </a:solidFill>
              </a:rPr>
              <a:t>WHO Collaborating Center for Research and Training on Endocrine Science</a:t>
            </a:r>
            <a:br>
              <a:rPr lang="en-US" sz="2800" b="1" dirty="0" smtClean="0">
                <a:solidFill>
                  <a:srgbClr val="C00000"/>
                </a:solidFill>
              </a:rPr>
            </a:br>
            <a:endParaRPr lang="en-US" sz="2800" b="1" dirty="0" smtClean="0">
              <a:solidFill>
                <a:srgbClr val="C00000"/>
              </a:solidFill>
            </a:endParaRPr>
          </a:p>
        </p:txBody>
      </p:sp>
      <p:sp>
        <p:nvSpPr>
          <p:cNvPr id="36867" name="Rectangle 3"/>
          <p:cNvSpPr>
            <a:spLocks noGrp="1" noChangeArrowheads="1"/>
          </p:cNvSpPr>
          <p:nvPr>
            <p:ph type="body" idx="1"/>
          </p:nvPr>
        </p:nvSpPr>
        <p:spPr>
          <a:xfrm>
            <a:off x="228600" y="1428753"/>
            <a:ext cx="8915400" cy="5214957"/>
          </a:xfrm>
        </p:spPr>
        <p:txBody>
          <a:bodyPr/>
          <a:lstStyle/>
          <a:p>
            <a:pPr marL="609600" indent="-609600" algn="just" rtl="0" eaLnBrk="1" hangingPunct="1">
              <a:lnSpc>
                <a:spcPct val="150000"/>
              </a:lnSpc>
              <a:buFontTx/>
              <a:buNone/>
            </a:pPr>
            <a:r>
              <a:rPr lang="en-US" sz="2500" b="1" dirty="0" smtClean="0">
                <a:solidFill>
                  <a:srgbClr val="0033CC"/>
                </a:solidFill>
                <a:latin typeface="Times New Roman" pitchFamily="18" charset="0"/>
                <a:cs typeface="Times New Roman" pitchFamily="18" charset="0"/>
              </a:rPr>
              <a:t>The Terms of References:</a:t>
            </a:r>
          </a:p>
          <a:p>
            <a:pPr marL="609600" indent="-609600" algn="just" rtl="0" eaLnBrk="1" hangingPunct="1">
              <a:lnSpc>
                <a:spcPct val="150000"/>
              </a:lnSpc>
              <a:spcAft>
                <a:spcPts val="700"/>
              </a:spcAft>
              <a:buFontTx/>
              <a:buAutoNum type="arabicPeriod"/>
            </a:pPr>
            <a:r>
              <a:rPr lang="en-US" sz="2000" b="1" dirty="0" smtClean="0">
                <a:latin typeface="Times New Roman" pitchFamily="18" charset="0"/>
                <a:cs typeface="Times New Roman" pitchFamily="18" charset="0"/>
              </a:rPr>
              <a:t>To attain, upgrade and expand new knowledge in various aspects of endocrine sciences.</a:t>
            </a:r>
          </a:p>
          <a:p>
            <a:pPr marL="609600" indent="-609600" algn="just" rtl="0" eaLnBrk="1" hangingPunct="1">
              <a:lnSpc>
                <a:spcPct val="150000"/>
              </a:lnSpc>
              <a:spcAft>
                <a:spcPts val="700"/>
              </a:spcAft>
              <a:buFontTx/>
              <a:buAutoNum type="arabicPeriod"/>
            </a:pPr>
            <a:r>
              <a:rPr lang="en-US" sz="2000" b="1" dirty="0" smtClean="0">
                <a:latin typeface="Times New Roman" pitchFamily="18" charset="0"/>
                <a:cs typeface="Times New Roman" pitchFamily="18" charset="0"/>
              </a:rPr>
              <a:t>To compile, upgrade and classify latest information related to endocrinology in particular IDD and DM.</a:t>
            </a:r>
          </a:p>
          <a:p>
            <a:pPr marL="609600" indent="-609600" algn="just" rtl="0" eaLnBrk="1" hangingPunct="1">
              <a:lnSpc>
                <a:spcPct val="150000"/>
              </a:lnSpc>
              <a:spcAft>
                <a:spcPts val="700"/>
              </a:spcAft>
              <a:buFontTx/>
              <a:buAutoNum type="arabicPeriod"/>
            </a:pPr>
            <a:r>
              <a:rPr lang="en-US" sz="2000" b="1" dirty="0" smtClean="0">
                <a:latin typeface="Times New Roman" pitchFamily="18" charset="0"/>
                <a:cs typeface="Times New Roman" pitchFamily="18" charset="0"/>
              </a:rPr>
              <a:t>To train qualified personnel for education and research in endocrinology.</a:t>
            </a:r>
          </a:p>
          <a:p>
            <a:pPr marL="609600" indent="-609600" algn="just" rtl="0" eaLnBrk="1" hangingPunct="1">
              <a:lnSpc>
                <a:spcPct val="150000"/>
              </a:lnSpc>
              <a:spcAft>
                <a:spcPts val="700"/>
              </a:spcAft>
              <a:buFontTx/>
              <a:buAutoNum type="arabicPeriod"/>
            </a:pPr>
            <a:r>
              <a:rPr lang="en-US" sz="2000" b="1" dirty="0" smtClean="0">
                <a:latin typeface="Times New Roman" pitchFamily="18" charset="0"/>
                <a:cs typeface="Times New Roman" pitchFamily="18" charset="0"/>
              </a:rPr>
              <a:t>To collaborate with national, regional and international health organizations and scientific centers in research and training in endocrinology.</a:t>
            </a:r>
          </a:p>
          <a:p>
            <a:pPr marL="609600" indent="-609600" algn="just" rtl="0" eaLnBrk="1" hangingPunct="1">
              <a:lnSpc>
                <a:spcPct val="150000"/>
              </a:lnSpc>
              <a:buFontTx/>
              <a:buAutoNum type="arabicPeriod"/>
            </a:pPr>
            <a:endParaRPr lang="en-US" sz="2000" b="1" dirty="0" smtClean="0">
              <a:latin typeface="Times New Roman" pitchFamily="18" charset="0"/>
              <a:cs typeface="Times New Roman" pitchFamily="18" charset="0"/>
            </a:endParaRPr>
          </a:p>
          <a:p>
            <a:pPr marL="609600" indent="-609600" algn="just" rtl="0" eaLnBrk="1" hangingPunct="1">
              <a:lnSpc>
                <a:spcPct val="150000"/>
              </a:lnSpc>
              <a:buFontTx/>
              <a:buNone/>
            </a:pPr>
            <a:endParaRPr lang="en-US" sz="20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0-#ppt_w/2"/>
                                          </p:val>
                                        </p:tav>
                                        <p:tav tm="100000">
                                          <p:val>
                                            <p:strVal val="#ppt_x"/>
                                          </p:val>
                                        </p:tav>
                                      </p:tavLst>
                                    </p:anim>
                                    <p:anim calcmode="lin" valueType="num">
                                      <p:cBhvr additive="base">
                                        <p:cTn id="8" dur="500" fill="hold"/>
                                        <p:tgtEl>
                                          <p:spTgt spid="368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additive="base">
                                        <p:cTn id="13"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7">
                                            <p:txEl>
                                              <p:pRg st="1" end="1"/>
                                            </p:txEl>
                                          </p:spTgt>
                                        </p:tgtEl>
                                        <p:attrNameLst>
                                          <p:attrName>style.visibility</p:attrName>
                                        </p:attrNameLst>
                                      </p:cBhvr>
                                      <p:to>
                                        <p:strVal val="visible"/>
                                      </p:to>
                                    </p:set>
                                    <p:anim calcmode="lin" valueType="num">
                                      <p:cBhvr additive="base">
                                        <p:cTn id="19"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67">
                                            <p:txEl>
                                              <p:pRg st="2" end="2"/>
                                            </p:txEl>
                                          </p:spTgt>
                                        </p:tgtEl>
                                        <p:attrNameLst>
                                          <p:attrName>style.visibility</p:attrName>
                                        </p:attrNameLst>
                                      </p:cBhvr>
                                      <p:to>
                                        <p:strVal val="visible"/>
                                      </p:to>
                                    </p:set>
                                    <p:anim calcmode="lin" valueType="num">
                                      <p:cBhvr additive="base">
                                        <p:cTn id="25"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867">
                                            <p:txEl>
                                              <p:pRg st="3" end="3"/>
                                            </p:txEl>
                                          </p:spTgt>
                                        </p:tgtEl>
                                        <p:attrNameLst>
                                          <p:attrName>style.visibility</p:attrName>
                                        </p:attrNameLst>
                                      </p:cBhvr>
                                      <p:to>
                                        <p:strVal val="visible"/>
                                      </p:to>
                                    </p:set>
                                    <p:anim calcmode="lin" valueType="num">
                                      <p:cBhvr additive="base">
                                        <p:cTn id="31"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867">
                                            <p:txEl>
                                              <p:pRg st="4" end="4"/>
                                            </p:txEl>
                                          </p:spTgt>
                                        </p:tgtEl>
                                        <p:attrNameLst>
                                          <p:attrName>style.visibility</p:attrName>
                                        </p:attrNameLst>
                                      </p:cBhvr>
                                      <p:to>
                                        <p:strVal val="visible"/>
                                      </p:to>
                                    </p:set>
                                    <p:anim calcmode="lin" valueType="num">
                                      <p:cBhvr additive="base">
                                        <p:cTn id="37"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28596" y="71414"/>
            <a:ext cx="8229600" cy="642959"/>
          </a:xfrm>
        </p:spPr>
        <p:txBody>
          <a:bodyPr>
            <a:noAutofit/>
          </a:bodyPr>
          <a:lstStyle/>
          <a:p>
            <a:r>
              <a:rPr lang="en-US" sz="3300" b="1" dirty="0" smtClean="0">
                <a:solidFill>
                  <a:srgbClr val="C00000"/>
                </a:solidFill>
              </a:rPr>
              <a:t/>
            </a:r>
            <a:br>
              <a:rPr lang="en-US" sz="3300" b="1" dirty="0" smtClean="0">
                <a:solidFill>
                  <a:srgbClr val="C00000"/>
                </a:solidFill>
              </a:rPr>
            </a:br>
            <a:r>
              <a:rPr lang="en-US" sz="3300" b="1" dirty="0" smtClean="0">
                <a:solidFill>
                  <a:srgbClr val="C00000"/>
                </a:solidFill>
              </a:rPr>
              <a:t>New Terms of References (TOR) </a:t>
            </a:r>
            <a:br>
              <a:rPr lang="en-US" sz="3300" b="1" dirty="0" smtClean="0">
                <a:solidFill>
                  <a:srgbClr val="C00000"/>
                </a:solidFill>
              </a:rPr>
            </a:br>
            <a:endParaRPr lang="en-US" sz="3300" b="1" dirty="0" smtClean="0">
              <a:solidFill>
                <a:srgbClr val="C00000"/>
              </a:solidFill>
            </a:endParaRPr>
          </a:p>
        </p:txBody>
      </p:sp>
      <p:sp>
        <p:nvSpPr>
          <p:cNvPr id="36867" name="Rectangle 3"/>
          <p:cNvSpPr>
            <a:spLocks noGrp="1" noChangeArrowheads="1"/>
          </p:cNvSpPr>
          <p:nvPr>
            <p:ph type="body" idx="1"/>
          </p:nvPr>
        </p:nvSpPr>
        <p:spPr>
          <a:xfrm>
            <a:off x="228600" y="785794"/>
            <a:ext cx="8772556" cy="6072206"/>
          </a:xfrm>
        </p:spPr>
        <p:txBody>
          <a:bodyPr>
            <a:noAutofit/>
          </a:bodyPr>
          <a:lstStyle/>
          <a:p>
            <a:pPr marL="609600" indent="-609600" algn="just" rtl="0" eaLnBrk="1" hangingPunct="1">
              <a:lnSpc>
                <a:spcPct val="150000"/>
              </a:lnSpc>
              <a:spcAft>
                <a:spcPts val="700"/>
              </a:spcAft>
              <a:buFontTx/>
              <a:buAutoNum type="arabicPeriod"/>
            </a:pPr>
            <a:r>
              <a:rPr lang="en-US" sz="2300" b="1" dirty="0" smtClean="0">
                <a:latin typeface="Times New Roman" pitchFamily="18" charset="0"/>
                <a:cs typeface="Times New Roman" pitchFamily="18" charset="0"/>
              </a:rPr>
              <a:t>To serve as a research-based information center and referral for the study in various aspects of endocrine disorders and management of iodine deficiency disorders, diabetes mellitus and obesity.</a:t>
            </a:r>
          </a:p>
          <a:p>
            <a:pPr marL="609600" indent="-609600" algn="just" rtl="0" eaLnBrk="1" hangingPunct="1">
              <a:lnSpc>
                <a:spcPct val="150000"/>
              </a:lnSpc>
              <a:spcAft>
                <a:spcPts val="700"/>
              </a:spcAft>
              <a:buFontTx/>
              <a:buAutoNum type="arabicPeriod"/>
            </a:pPr>
            <a:r>
              <a:rPr lang="en-US" sz="2300" b="1" dirty="0" smtClean="0">
                <a:latin typeface="Times New Roman" pitchFamily="18" charset="0"/>
                <a:cs typeface="Times New Roman" pitchFamily="18" charset="0"/>
              </a:rPr>
              <a:t>To conduct training courses for general practitioners in collaboration with WHO and build capacity for public health workers research in endocrinology and related issues.</a:t>
            </a:r>
          </a:p>
          <a:p>
            <a:pPr marL="609600" indent="-609600" algn="just" rtl="0" eaLnBrk="1" hangingPunct="1">
              <a:lnSpc>
                <a:spcPct val="150000"/>
              </a:lnSpc>
              <a:spcAft>
                <a:spcPts val="700"/>
              </a:spcAft>
              <a:buFontTx/>
              <a:buAutoNum type="arabicPeriod"/>
            </a:pPr>
            <a:r>
              <a:rPr lang="en-US" sz="2300" b="1" dirty="0" smtClean="0">
                <a:latin typeface="Times New Roman" pitchFamily="18" charset="0"/>
                <a:cs typeface="Times New Roman" pitchFamily="18" charset="0"/>
              </a:rPr>
              <a:t>To contribute, individually and within networks, WHO programmed activities, whether in support of country </a:t>
            </a:r>
            <a:r>
              <a:rPr lang="en-US" sz="2300" b="1" dirty="0" err="1" smtClean="0">
                <a:latin typeface="Times New Roman" pitchFamily="18" charset="0"/>
                <a:cs typeface="Times New Roman" pitchFamily="18" charset="0"/>
              </a:rPr>
              <a:t>programmes</a:t>
            </a:r>
            <a:r>
              <a:rPr lang="en-US" sz="2300" b="1" dirty="0" smtClean="0">
                <a:latin typeface="Times New Roman" pitchFamily="18" charset="0"/>
                <a:cs typeface="Times New Roman" pitchFamily="18" charset="0"/>
              </a:rPr>
              <a:t> or by participating in international cooperative activities</a:t>
            </a:r>
          </a:p>
          <a:p>
            <a:pPr marL="609600" indent="-609600" algn="just" rtl="0" eaLnBrk="1" hangingPunct="1">
              <a:lnSpc>
                <a:spcPct val="150000"/>
              </a:lnSpc>
              <a:buFontTx/>
              <a:buNone/>
            </a:pPr>
            <a:endParaRPr lang="en-US" sz="23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0-#ppt_w/2"/>
                                          </p:val>
                                        </p:tav>
                                        <p:tav tm="100000">
                                          <p:val>
                                            <p:strVal val="#ppt_x"/>
                                          </p:val>
                                        </p:tav>
                                      </p:tavLst>
                                    </p:anim>
                                    <p:anim calcmode="lin" valueType="num">
                                      <p:cBhvr additive="base">
                                        <p:cTn id="8" dur="500" fill="hold"/>
                                        <p:tgtEl>
                                          <p:spTgt spid="368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additive="base">
                                        <p:cTn id="13"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7">
                                            <p:txEl>
                                              <p:pRg st="1" end="1"/>
                                            </p:txEl>
                                          </p:spTgt>
                                        </p:tgtEl>
                                        <p:attrNameLst>
                                          <p:attrName>style.visibility</p:attrName>
                                        </p:attrNameLst>
                                      </p:cBhvr>
                                      <p:to>
                                        <p:strVal val="visible"/>
                                      </p:to>
                                    </p:set>
                                    <p:anim calcmode="lin" valueType="num">
                                      <p:cBhvr additive="base">
                                        <p:cTn id="19"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67">
                                            <p:txEl>
                                              <p:pRg st="2" end="2"/>
                                            </p:txEl>
                                          </p:spTgt>
                                        </p:tgtEl>
                                        <p:attrNameLst>
                                          <p:attrName>style.visibility</p:attrName>
                                        </p:attrNameLst>
                                      </p:cBhvr>
                                      <p:to>
                                        <p:strVal val="visible"/>
                                      </p:to>
                                    </p:set>
                                    <p:anim calcmode="lin" valueType="num">
                                      <p:cBhvr additive="base">
                                        <p:cTn id="25"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500025"/>
            <a:ext cx="8229600" cy="857273"/>
          </a:xfrm>
        </p:spPr>
        <p:txBody>
          <a:bodyPr>
            <a:noAutofit/>
          </a:bodyPr>
          <a:lstStyle/>
          <a:p>
            <a:r>
              <a:rPr lang="en-US" sz="2800" b="1" dirty="0" smtClean="0">
                <a:solidFill>
                  <a:srgbClr val="C00000"/>
                </a:solidFill>
              </a:rPr>
              <a:t/>
            </a:r>
            <a:br>
              <a:rPr lang="en-US" sz="2800" b="1" dirty="0" smtClean="0">
                <a:solidFill>
                  <a:srgbClr val="C00000"/>
                </a:solidFill>
              </a:rPr>
            </a:br>
            <a:r>
              <a:rPr lang="en-US" sz="2800" b="1" dirty="0" smtClean="0">
                <a:solidFill>
                  <a:srgbClr val="C00000"/>
                </a:solidFill>
              </a:rPr>
              <a:t>Research Institute for Endocrine Sciences (SBUMS)</a:t>
            </a:r>
            <a:br>
              <a:rPr lang="en-US" sz="2800" b="1" dirty="0" smtClean="0">
                <a:solidFill>
                  <a:srgbClr val="C00000"/>
                </a:solidFill>
              </a:rPr>
            </a:br>
            <a:endParaRPr lang="en-US" sz="2800" b="1" dirty="0" smtClean="0">
              <a:solidFill>
                <a:srgbClr val="C00000"/>
              </a:solidFill>
            </a:endParaRPr>
          </a:p>
        </p:txBody>
      </p:sp>
      <p:sp>
        <p:nvSpPr>
          <p:cNvPr id="36867" name="Rectangle 3"/>
          <p:cNvSpPr>
            <a:spLocks noGrp="1" noChangeArrowheads="1"/>
          </p:cNvSpPr>
          <p:nvPr>
            <p:ph type="body" idx="1"/>
          </p:nvPr>
        </p:nvSpPr>
        <p:spPr>
          <a:xfrm>
            <a:off x="785786" y="1785943"/>
            <a:ext cx="7643866" cy="4214825"/>
          </a:xfrm>
        </p:spPr>
        <p:txBody>
          <a:bodyPr>
            <a:normAutofit fontScale="92500"/>
          </a:bodyPr>
          <a:lstStyle/>
          <a:p>
            <a:pPr marL="609600" indent="-609600" algn="just" rtl="0" eaLnBrk="1" hangingPunct="1">
              <a:lnSpc>
                <a:spcPct val="150000"/>
              </a:lnSpc>
              <a:buFont typeface="Wingdings" pitchFamily="2" charset="2"/>
              <a:buChar char="v"/>
            </a:pPr>
            <a:r>
              <a:rPr lang="en-US" sz="2500" b="1" dirty="0" smtClean="0">
                <a:solidFill>
                  <a:srgbClr val="0033CC"/>
                </a:solidFill>
                <a:latin typeface="Times New Roman" pitchFamily="18" charset="0"/>
                <a:cs typeface="Times New Roman" pitchFamily="18" charset="0"/>
              </a:rPr>
              <a:t>Main office for scientific and professional societies:</a:t>
            </a:r>
          </a:p>
          <a:p>
            <a:pPr marL="1409700" lvl="2" indent="-609600" algn="just">
              <a:lnSpc>
                <a:spcPct val="150000"/>
              </a:lnSpc>
              <a:spcAft>
                <a:spcPts val="700"/>
              </a:spcAft>
              <a:buNone/>
            </a:pPr>
            <a:endParaRPr lang="en-US" sz="1500" b="1" dirty="0" smtClean="0">
              <a:latin typeface="Times New Roman" pitchFamily="18" charset="0"/>
              <a:cs typeface="A  Mitra_1 (MRT)" pitchFamily="2" charset="-78"/>
            </a:endParaRPr>
          </a:p>
          <a:p>
            <a:pPr marL="1409700" lvl="2" indent="-609600" algn="just">
              <a:lnSpc>
                <a:spcPct val="200000"/>
              </a:lnSpc>
              <a:buFont typeface="Wingdings" pitchFamily="2" charset="2"/>
              <a:buChar char="q"/>
            </a:pPr>
            <a:r>
              <a:rPr lang="en-US" sz="2500" b="1" dirty="0" smtClean="0">
                <a:latin typeface="Times New Roman" pitchFamily="18" charset="0"/>
                <a:cs typeface="A  Mitra_1 (MRT)" pitchFamily="2" charset="-78"/>
              </a:rPr>
              <a:t>Iran Endocrine Society</a:t>
            </a:r>
          </a:p>
          <a:p>
            <a:pPr marL="1409700" lvl="2" indent="-609600" algn="just">
              <a:lnSpc>
                <a:spcPct val="200000"/>
              </a:lnSpc>
              <a:buFont typeface="Wingdings" pitchFamily="2" charset="2"/>
              <a:buChar char="q"/>
            </a:pPr>
            <a:r>
              <a:rPr lang="en-US" sz="2500" b="1" dirty="0" smtClean="0">
                <a:latin typeface="Times New Roman" pitchFamily="18" charset="0"/>
                <a:cs typeface="A  Mitra_1 (MRT)" pitchFamily="2" charset="-78"/>
              </a:rPr>
              <a:t>Iran Obesity Society</a:t>
            </a:r>
          </a:p>
          <a:p>
            <a:pPr marL="1409700" lvl="2" indent="-609600" algn="just">
              <a:lnSpc>
                <a:spcPct val="200000"/>
              </a:lnSpc>
              <a:buFont typeface="Wingdings" pitchFamily="2" charset="2"/>
              <a:buChar char="q"/>
            </a:pPr>
            <a:r>
              <a:rPr lang="en-US" sz="2500" b="1" dirty="0" smtClean="0">
                <a:latin typeface="Times New Roman" pitchFamily="18" charset="0"/>
                <a:cs typeface="A  Mitra_1 (MRT)" pitchFamily="2" charset="-78"/>
              </a:rPr>
              <a:t>Association of Editors Iranian Medical Journal</a:t>
            </a:r>
          </a:p>
          <a:p>
            <a:pPr marL="609600" indent="-609600" algn="just" rtl="0" eaLnBrk="1" hangingPunct="1">
              <a:lnSpc>
                <a:spcPct val="150000"/>
              </a:lnSpc>
              <a:buFontTx/>
              <a:buNone/>
            </a:pPr>
            <a:endParaRPr lang="en-US" sz="1500" b="1" dirty="0" smtClean="0">
              <a:latin typeface="Times New Roman" pitchFamily="18" charset="0"/>
              <a:cs typeface="A  Mitra_1 (MR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0-#ppt_w/2"/>
                                          </p:val>
                                        </p:tav>
                                        <p:tav tm="100000">
                                          <p:val>
                                            <p:strVal val="#ppt_x"/>
                                          </p:val>
                                        </p:tav>
                                      </p:tavLst>
                                    </p:anim>
                                    <p:anim calcmode="lin" valueType="num">
                                      <p:cBhvr additive="base">
                                        <p:cTn id="8" dur="500" fill="hold"/>
                                        <p:tgtEl>
                                          <p:spTgt spid="368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additive="base">
                                        <p:cTn id="13"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 calcmode="lin" valueType="num">
                                      <p:cBhvr additive="base">
                                        <p:cTn id="17"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686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6867">
                                            <p:txEl>
                                              <p:pRg st="3" end="3"/>
                                            </p:txEl>
                                          </p:spTgt>
                                        </p:tgtEl>
                                        <p:attrNameLst>
                                          <p:attrName>style.visibility</p:attrName>
                                        </p:attrNameLst>
                                      </p:cBhvr>
                                      <p:to>
                                        <p:strVal val="visible"/>
                                      </p:to>
                                    </p:set>
                                    <p:anim calcmode="lin" valueType="num">
                                      <p:cBhvr additive="base">
                                        <p:cTn id="21"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686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6867">
                                            <p:txEl>
                                              <p:pRg st="4" end="4"/>
                                            </p:txEl>
                                          </p:spTgt>
                                        </p:tgtEl>
                                        <p:attrNameLst>
                                          <p:attrName>style.visibility</p:attrName>
                                        </p:attrNameLst>
                                      </p:cBhvr>
                                      <p:to>
                                        <p:strVal val="visible"/>
                                      </p:to>
                                    </p:set>
                                    <p:anim calcmode="lin" valueType="num">
                                      <p:cBhvr additive="base">
                                        <p:cTn id="25"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414"/>
            <a:ext cx="7772400" cy="928694"/>
          </a:xfrm>
        </p:spPr>
        <p:txBody>
          <a:bodyPr>
            <a:normAutofit/>
          </a:bodyPr>
          <a:lstStyle/>
          <a:p>
            <a:r>
              <a:rPr lang="en-US" sz="3500" b="1" dirty="0">
                <a:solidFill>
                  <a:srgbClr val="C00000"/>
                </a:solidFill>
                <a:effectLst>
                  <a:outerShdw blurRad="38100" dist="38100" dir="2700000" algn="tl">
                    <a:srgbClr val="000000">
                      <a:alpha val="43137"/>
                    </a:srgbClr>
                  </a:outerShdw>
                </a:effectLst>
                <a:cs typeface="Aharoni" pitchFamily="2" charset="-79"/>
              </a:rPr>
              <a:t>The </a:t>
            </a:r>
            <a:r>
              <a:rPr lang="en-US" sz="3500" b="1" dirty="0" smtClean="0">
                <a:solidFill>
                  <a:srgbClr val="C00000"/>
                </a:solidFill>
                <a:effectLst>
                  <a:outerShdw blurRad="38100" dist="38100" dir="2700000" algn="tl">
                    <a:srgbClr val="000000">
                      <a:alpha val="43137"/>
                    </a:srgbClr>
                  </a:outerShdw>
                </a:effectLst>
                <a:cs typeface="Aharoni" pitchFamily="2" charset="-79"/>
              </a:rPr>
              <a:t>RIES SBMU Research laboratories</a:t>
            </a:r>
            <a:endParaRPr lang="en-US" sz="3500" b="1" dirty="0">
              <a:solidFill>
                <a:srgbClr val="C00000"/>
              </a:solidFill>
              <a:effectLst>
                <a:outerShdw blurRad="38100" dist="38100" dir="2700000" algn="tl">
                  <a:srgbClr val="000000">
                    <a:alpha val="43137"/>
                  </a:srgbClr>
                </a:outerShdw>
              </a:effectLst>
              <a:cs typeface="Aharoni" pitchFamily="2" charset="-79"/>
            </a:endParaRPr>
          </a:p>
        </p:txBody>
      </p:sp>
      <p:sp>
        <p:nvSpPr>
          <p:cNvPr id="3" name="Subtitle 2"/>
          <p:cNvSpPr>
            <a:spLocks noGrp="1"/>
          </p:cNvSpPr>
          <p:nvPr>
            <p:ph type="subTitle" idx="1"/>
          </p:nvPr>
        </p:nvSpPr>
        <p:spPr>
          <a:xfrm>
            <a:off x="214282" y="1000108"/>
            <a:ext cx="8715436" cy="5643602"/>
          </a:xfrm>
        </p:spPr>
        <p:txBody>
          <a:bodyPr>
            <a:noAutofit/>
          </a:bodyPr>
          <a:lstStyle/>
          <a:p>
            <a:pPr algn="just">
              <a:lnSpc>
                <a:spcPct val="150000"/>
              </a:lnSpc>
            </a:pPr>
            <a:r>
              <a:rPr lang="en-US" sz="2900" b="1" dirty="0">
                <a:solidFill>
                  <a:schemeClr val="tx1"/>
                </a:solidFill>
              </a:rPr>
              <a:t>The RIES Research Lab </a:t>
            </a:r>
            <a:r>
              <a:rPr lang="en-US" sz="2900" b="1" dirty="0" smtClean="0">
                <a:solidFill>
                  <a:schemeClr val="tx1"/>
                </a:solidFill>
              </a:rPr>
              <a:t>is </a:t>
            </a:r>
            <a:r>
              <a:rPr lang="en-US" sz="2900" b="1" dirty="0">
                <a:solidFill>
                  <a:schemeClr val="tx1"/>
                </a:solidFill>
              </a:rPr>
              <a:t>divided into three </a:t>
            </a:r>
            <a:r>
              <a:rPr lang="en-US" sz="2900" b="1" dirty="0" smtClean="0">
                <a:solidFill>
                  <a:schemeClr val="tx1"/>
                </a:solidFill>
              </a:rPr>
              <a:t>labs:</a:t>
            </a:r>
          </a:p>
          <a:p>
            <a:pPr algn="just">
              <a:lnSpc>
                <a:spcPct val="150000"/>
              </a:lnSpc>
            </a:pPr>
            <a:r>
              <a:rPr lang="en-US" sz="2900" b="1" dirty="0" smtClean="0">
                <a:solidFill>
                  <a:srgbClr val="7030A0"/>
                </a:solidFill>
              </a:rPr>
              <a:t>1) Biochemistry Lab:</a:t>
            </a:r>
            <a:r>
              <a:rPr lang="en-US" sz="2900" b="1" dirty="0" smtClean="0">
                <a:solidFill>
                  <a:schemeClr val="tx1"/>
                </a:solidFill>
              </a:rPr>
              <a:t> Routine </a:t>
            </a:r>
            <a:r>
              <a:rPr lang="en-US" sz="2900" b="1" dirty="0">
                <a:solidFill>
                  <a:schemeClr val="tx1"/>
                </a:solidFill>
              </a:rPr>
              <a:t>and specialized bio-chemistry tests, including bio-chemical </a:t>
            </a:r>
            <a:r>
              <a:rPr lang="en-US" sz="2900" b="1" dirty="0" smtClean="0">
                <a:solidFill>
                  <a:schemeClr val="tx1"/>
                </a:solidFill>
              </a:rPr>
              <a:t>analyses and enzyme activities </a:t>
            </a:r>
          </a:p>
          <a:p>
            <a:pPr algn="just">
              <a:lnSpc>
                <a:spcPct val="150000"/>
              </a:lnSpc>
            </a:pPr>
            <a:r>
              <a:rPr lang="en-US" sz="2900" b="1" dirty="0" smtClean="0">
                <a:solidFill>
                  <a:srgbClr val="7030A0"/>
                </a:solidFill>
              </a:rPr>
              <a:t>2) Endocrinology Lab: </a:t>
            </a:r>
            <a:r>
              <a:rPr lang="en-US" sz="2900" b="1" dirty="0" smtClean="0">
                <a:solidFill>
                  <a:schemeClr val="tx1"/>
                </a:solidFill>
              </a:rPr>
              <a:t>Classic endocrines tests </a:t>
            </a:r>
          </a:p>
          <a:p>
            <a:pPr algn="just">
              <a:lnSpc>
                <a:spcPct val="150000"/>
              </a:lnSpc>
            </a:pPr>
            <a:r>
              <a:rPr lang="en-US" sz="2900" b="1" dirty="0" smtClean="0">
                <a:solidFill>
                  <a:srgbClr val="7030A0"/>
                </a:solidFill>
              </a:rPr>
              <a:t>3) Basic Research Lab : </a:t>
            </a:r>
            <a:r>
              <a:rPr lang="en-US" sz="2900" b="1" dirty="0" smtClean="0">
                <a:solidFill>
                  <a:schemeClr val="tx1"/>
                </a:solidFill>
              </a:rPr>
              <a:t>Endocrine </a:t>
            </a:r>
            <a:r>
              <a:rPr lang="en-US" sz="2900" b="1" dirty="0">
                <a:solidFill>
                  <a:schemeClr val="tx1"/>
                </a:solidFill>
              </a:rPr>
              <a:t>receptors, cytokines, metal </a:t>
            </a:r>
            <a:r>
              <a:rPr lang="en-US" sz="2900" b="1" dirty="0" smtClean="0">
                <a:solidFill>
                  <a:schemeClr val="tx1"/>
                </a:solidFill>
              </a:rPr>
              <a:t>ions etc.</a:t>
            </a:r>
            <a:endParaRPr lang="en-US" sz="2900" b="1"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42844" y="285728"/>
            <a:ext cx="8915400" cy="1195374"/>
          </a:xfrm>
        </p:spPr>
        <p:txBody>
          <a:bodyPr>
            <a:noAutofit/>
          </a:bodyPr>
          <a:lstStyle/>
          <a:p>
            <a:pPr>
              <a:lnSpc>
                <a:spcPct val="150000"/>
              </a:lnSpc>
              <a:defRPr/>
            </a:pPr>
            <a:r>
              <a:rPr lang="en-US" sz="2500" b="1" dirty="0">
                <a:solidFill>
                  <a:srgbClr val="C00000"/>
                </a:solidFill>
                <a:effectLst>
                  <a:outerShdw blurRad="38100" dist="38100" dir="2700000" algn="tl">
                    <a:srgbClr val="000000">
                      <a:alpha val="43137"/>
                    </a:srgbClr>
                  </a:outerShdw>
                </a:effectLst>
                <a:cs typeface="Aharoni" pitchFamily="2" charset="-79"/>
              </a:rPr>
              <a:t>Research Institute for Endocrine Sciences</a:t>
            </a:r>
            <a:br>
              <a:rPr lang="en-US" sz="2500" b="1" dirty="0">
                <a:solidFill>
                  <a:srgbClr val="C00000"/>
                </a:solidFill>
                <a:effectLst>
                  <a:outerShdw blurRad="38100" dist="38100" dir="2700000" algn="tl">
                    <a:srgbClr val="000000">
                      <a:alpha val="43137"/>
                    </a:srgbClr>
                  </a:outerShdw>
                </a:effectLst>
                <a:cs typeface="Aharoni" pitchFamily="2" charset="-79"/>
              </a:rPr>
            </a:br>
            <a:r>
              <a:rPr lang="en-US" sz="2500" b="1" dirty="0" err="1" smtClean="0">
                <a:solidFill>
                  <a:srgbClr val="C00000"/>
                </a:solidFill>
                <a:effectLst>
                  <a:outerShdw blurRad="38100" dist="38100" dir="2700000" algn="tl">
                    <a:srgbClr val="000000">
                      <a:alpha val="43137"/>
                    </a:srgbClr>
                  </a:outerShdw>
                </a:effectLst>
                <a:cs typeface="Aharoni" pitchFamily="2" charset="-79"/>
              </a:rPr>
              <a:t>Shahid</a:t>
            </a:r>
            <a:r>
              <a:rPr lang="en-US" sz="2500" b="1" dirty="0" smtClean="0">
                <a:solidFill>
                  <a:srgbClr val="C00000"/>
                </a:solidFill>
                <a:effectLst>
                  <a:outerShdw blurRad="38100" dist="38100" dir="2700000" algn="tl">
                    <a:srgbClr val="000000">
                      <a:alpha val="43137"/>
                    </a:srgbClr>
                  </a:outerShdw>
                </a:effectLst>
                <a:cs typeface="Aharoni" pitchFamily="2" charset="-79"/>
              </a:rPr>
              <a:t> </a:t>
            </a:r>
            <a:r>
              <a:rPr lang="en-US" sz="2500" b="1" dirty="0" err="1" smtClean="0">
                <a:solidFill>
                  <a:srgbClr val="C00000"/>
                </a:solidFill>
                <a:effectLst>
                  <a:outerShdw blurRad="38100" dist="38100" dir="2700000" algn="tl">
                    <a:srgbClr val="000000">
                      <a:alpha val="43137"/>
                    </a:srgbClr>
                  </a:outerShdw>
                </a:effectLst>
                <a:cs typeface="Aharoni" pitchFamily="2" charset="-79"/>
              </a:rPr>
              <a:t>Beheshti</a:t>
            </a:r>
            <a:r>
              <a:rPr lang="en-US" sz="2500" b="1" dirty="0" smtClean="0">
                <a:solidFill>
                  <a:srgbClr val="C00000"/>
                </a:solidFill>
                <a:effectLst>
                  <a:outerShdw blurRad="38100" dist="38100" dir="2700000" algn="tl">
                    <a:srgbClr val="000000">
                      <a:alpha val="43137"/>
                    </a:srgbClr>
                  </a:outerShdw>
                </a:effectLst>
                <a:cs typeface="Aharoni" pitchFamily="2" charset="-79"/>
              </a:rPr>
              <a:t> University of Medical </a:t>
            </a:r>
            <a:r>
              <a:rPr lang="en-US" sz="2500" b="1" dirty="0" err="1" smtClean="0">
                <a:solidFill>
                  <a:srgbClr val="C00000"/>
                </a:solidFill>
                <a:effectLst>
                  <a:outerShdw blurRad="38100" dist="38100" dir="2700000" algn="tl">
                    <a:srgbClr val="000000">
                      <a:alpha val="43137"/>
                    </a:srgbClr>
                  </a:outerShdw>
                </a:effectLst>
                <a:cs typeface="Aharoni" pitchFamily="2" charset="-79"/>
              </a:rPr>
              <a:t>Seciences</a:t>
            </a:r>
            <a:r>
              <a:rPr lang="en-US" sz="2500" b="1" dirty="0" smtClean="0">
                <a:solidFill>
                  <a:srgbClr val="C00000"/>
                </a:solidFill>
                <a:effectLst>
                  <a:outerShdw blurRad="38100" dist="38100" dir="2700000" algn="tl">
                    <a:srgbClr val="000000">
                      <a:alpha val="43137"/>
                    </a:srgbClr>
                  </a:outerShdw>
                </a:effectLst>
                <a:cs typeface="Aharoni" pitchFamily="2" charset="-79"/>
              </a:rPr>
              <a:t/>
            </a:r>
            <a:br>
              <a:rPr lang="en-US" sz="2500" b="1" dirty="0" smtClean="0">
                <a:solidFill>
                  <a:srgbClr val="C00000"/>
                </a:solidFill>
                <a:effectLst>
                  <a:outerShdw blurRad="38100" dist="38100" dir="2700000" algn="tl">
                    <a:srgbClr val="000000">
                      <a:alpha val="43137"/>
                    </a:srgbClr>
                  </a:outerShdw>
                </a:effectLst>
                <a:cs typeface="Aharoni" pitchFamily="2" charset="-79"/>
              </a:rPr>
            </a:br>
            <a:endParaRPr lang="en-US" sz="2500" b="1" dirty="0">
              <a:solidFill>
                <a:srgbClr val="C00000"/>
              </a:solidFill>
              <a:effectLst>
                <a:outerShdw blurRad="38100" dist="38100" dir="2700000" algn="tl">
                  <a:srgbClr val="000000">
                    <a:alpha val="43137"/>
                  </a:srgbClr>
                </a:outerShdw>
              </a:effectLst>
              <a:cs typeface="Aharoni" pitchFamily="2" charset="-79"/>
            </a:endParaRPr>
          </a:p>
        </p:txBody>
      </p:sp>
      <p:sp>
        <p:nvSpPr>
          <p:cNvPr id="56323" name="Rectangle 3"/>
          <p:cNvSpPr>
            <a:spLocks noGrp="1" noChangeArrowheads="1"/>
          </p:cNvSpPr>
          <p:nvPr>
            <p:ph type="body" idx="1"/>
          </p:nvPr>
        </p:nvSpPr>
        <p:spPr>
          <a:xfrm>
            <a:off x="228600" y="1500174"/>
            <a:ext cx="8686800" cy="5072098"/>
          </a:xfrm>
        </p:spPr>
        <p:txBody>
          <a:bodyPr>
            <a:normAutofit lnSpcReduction="10000"/>
          </a:bodyPr>
          <a:lstStyle/>
          <a:p>
            <a:pPr eaLnBrk="1" hangingPunct="1">
              <a:lnSpc>
                <a:spcPct val="150000"/>
              </a:lnSpc>
              <a:buFontTx/>
              <a:buNone/>
            </a:pPr>
            <a:r>
              <a:rPr lang="en-US" b="1" dirty="0" smtClean="0">
                <a:solidFill>
                  <a:srgbClr val="0033CC"/>
                </a:solidFill>
                <a:latin typeface="Times New Roman" pitchFamily="18" charset="0"/>
                <a:cs typeface="Times New Roman" pitchFamily="18" charset="0"/>
              </a:rPr>
              <a:t>National Endocrine Laboratory</a:t>
            </a:r>
          </a:p>
          <a:p>
            <a:pPr eaLnBrk="1" hangingPunct="1">
              <a:lnSpc>
                <a:spcPct val="150000"/>
              </a:lnSpc>
              <a:buClr>
                <a:srgbClr val="FF0000"/>
              </a:buClr>
            </a:pPr>
            <a:r>
              <a:rPr lang="en-US" sz="4000" b="1" i="1" dirty="0" smtClean="0">
                <a:latin typeface="Times New Roman" pitchFamily="18" charset="0"/>
                <a:cs typeface="Times New Roman" pitchFamily="18" charset="0"/>
              </a:rPr>
              <a:t>Acting as:</a:t>
            </a:r>
          </a:p>
          <a:p>
            <a:pPr eaLnBrk="1" hangingPunct="1">
              <a:lnSpc>
                <a:spcPct val="150000"/>
              </a:lnSpc>
              <a:buClr>
                <a:srgbClr val="FF0000"/>
              </a:buClr>
            </a:pPr>
            <a:r>
              <a:rPr lang="en-US" sz="2800" b="1" i="1" dirty="0" smtClean="0">
                <a:solidFill>
                  <a:srgbClr val="00B050"/>
                </a:solidFill>
                <a:latin typeface="Times New Roman" pitchFamily="18" charset="0"/>
                <a:cs typeface="Times New Roman" pitchFamily="18" charset="0"/>
              </a:rPr>
              <a:t>Reference laboratory for national programs of IDD &amp; DM</a:t>
            </a:r>
          </a:p>
          <a:p>
            <a:pPr eaLnBrk="1" hangingPunct="1">
              <a:lnSpc>
                <a:spcPct val="150000"/>
              </a:lnSpc>
              <a:buClr>
                <a:srgbClr val="FF0000"/>
              </a:buClr>
            </a:pPr>
            <a:r>
              <a:rPr lang="en-US" sz="2800" b="1" i="1" dirty="0" smtClean="0">
                <a:solidFill>
                  <a:srgbClr val="FF0000"/>
                </a:solidFill>
                <a:latin typeface="Times New Roman" pitchFamily="18" charset="0"/>
                <a:cs typeface="Times New Roman" pitchFamily="18" charset="0"/>
              </a:rPr>
              <a:t>Designing and preparation of endocrine diagnostic kits</a:t>
            </a:r>
          </a:p>
          <a:p>
            <a:pPr eaLnBrk="1" hangingPunct="1">
              <a:lnSpc>
                <a:spcPct val="150000"/>
              </a:lnSpc>
              <a:buClr>
                <a:srgbClr val="FF0000"/>
              </a:buClr>
            </a:pPr>
            <a:r>
              <a:rPr lang="en-US" sz="2800" b="1" i="1" dirty="0" smtClean="0">
                <a:solidFill>
                  <a:srgbClr val="0070C0"/>
                </a:solidFill>
                <a:latin typeface="Times New Roman" pitchFamily="18" charset="0"/>
                <a:cs typeface="Times New Roman" pitchFamily="18" charset="0"/>
              </a:rPr>
              <a:t>Training of endocrine laboratory personnel both nationally and regionally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0-#ppt_w/2"/>
                                          </p:val>
                                        </p:tav>
                                        <p:tav tm="100000">
                                          <p:val>
                                            <p:strVal val="#ppt_x"/>
                                          </p:val>
                                        </p:tav>
                                      </p:tavLst>
                                    </p:anim>
                                    <p:anim calcmode="lin" valueType="num">
                                      <p:cBhvr additive="base">
                                        <p:cTn id="8" dur="500" fill="hold"/>
                                        <p:tgtEl>
                                          <p:spTgt spid="563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additive="base">
                                        <p:cTn id="31" dur="500" fill="hold"/>
                                        <p:tgtEl>
                                          <p:spTgt spid="563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63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P spid="56323" grpId="0" build="p" autoUpdateAnimBg="0"/>
    </p:bldLst>
  </p:timing>
</p:sld>
</file>

<file path=ppt/theme/_rels/themeOverride4.xml.rels><?xml version="1.0" encoding="UTF-8" standalone="yes"?>
<Relationships xmlns="http://schemas.openxmlformats.org/package/2006/relationships"><Relationship Id="rId1" Type="http://schemas.openxmlformats.org/officeDocument/2006/relationships/image" Target="../media/image24.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2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Override>
</file>

<file path=ppt/theme/themeOverride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343</TotalTime>
  <Words>3101</Words>
  <Application>Microsoft Office PowerPoint</Application>
  <PresentationFormat>On-screen Show (4:3)</PresentationFormat>
  <Paragraphs>645</Paragraphs>
  <Slides>79</Slides>
  <Notes>4</Notes>
  <HiddenSlides>0</HiddenSlides>
  <MMClips>0</MMClips>
  <ScaleCrop>false</ScaleCrop>
  <HeadingPairs>
    <vt:vector size="6" baseType="variant">
      <vt:variant>
        <vt:lpstr>Theme</vt:lpstr>
      </vt:variant>
      <vt:variant>
        <vt:i4>1</vt:i4>
      </vt:variant>
      <vt:variant>
        <vt:lpstr>Embedded OLE Servers</vt:lpstr>
      </vt:variant>
      <vt:variant>
        <vt:i4>7</vt:i4>
      </vt:variant>
      <vt:variant>
        <vt:lpstr>Slide Titles</vt:lpstr>
      </vt:variant>
      <vt:variant>
        <vt:i4>79</vt:i4>
      </vt:variant>
    </vt:vector>
  </HeadingPairs>
  <TitlesOfParts>
    <vt:vector size="87" baseType="lpstr">
      <vt:lpstr>Office Theme</vt:lpstr>
      <vt:lpstr>Presentation</vt:lpstr>
      <vt:lpstr>Equation</vt:lpstr>
      <vt:lpstr>Microsoft Office Excel 97-2003 Worksheet</vt:lpstr>
      <vt:lpstr>Slide</vt:lpstr>
      <vt:lpstr>Chart</vt:lpstr>
      <vt:lpstr>Worksheet</vt:lpstr>
      <vt:lpstr>Document</vt:lpstr>
      <vt:lpstr>Slide 1</vt:lpstr>
      <vt:lpstr>Slide 2</vt:lpstr>
      <vt:lpstr>Slide 3</vt:lpstr>
      <vt:lpstr>Research Centers of Research Institute for Endocrine Science</vt:lpstr>
      <vt:lpstr>Department of Endocrinology </vt:lpstr>
      <vt:lpstr>Golden Mondays for 30 years </vt:lpstr>
      <vt:lpstr> Clinics </vt:lpstr>
      <vt:lpstr>The RIES SBMU Research laboratories</vt:lpstr>
      <vt:lpstr>Research Institute for Endocrine Sciences Shahid Beheshti University of Medical Seciences </vt:lpstr>
      <vt:lpstr>Research Institute for Endocrine Sciences Shahid Beheshti University of Medical Sciences </vt:lpstr>
      <vt:lpstr>Research Institute for Endocrine Sciences Shahid Beheshti University of Medical Seciences </vt:lpstr>
      <vt:lpstr>موضوعات مطرح شده در رابطه با پیشگیری از بیماری‌های تیروئید</vt:lpstr>
      <vt:lpstr>Guideline of the American Thyroid Association for the diagnosis and Management of Thyroid Disease during Pregnancy and Postpartum</vt:lpstr>
      <vt:lpstr>HOW SHOULD GRAVES’ HYPERTHYROIDISM BE TREATED IN LACTATING WOMEN? </vt:lpstr>
      <vt:lpstr>Slide 15</vt:lpstr>
      <vt:lpstr>Slide 16</vt:lpstr>
      <vt:lpstr>تاثير حذف كمبود يد در سلامت جامعه ايراني</vt:lpstr>
      <vt:lpstr>Slide 18</vt:lpstr>
      <vt:lpstr>کاستی های میانه ید ادرار دانش آموزان در  استان های مختلف کشور (1388)</vt:lpstr>
      <vt:lpstr>Slide 20</vt:lpstr>
      <vt:lpstr>Study design</vt:lpstr>
      <vt:lpstr>Age distribution of men and women participated  in the Tehran Lipid &amp; Glucose Study</vt:lpstr>
      <vt:lpstr>Study Design” phase I</vt:lpstr>
      <vt:lpstr>برنامه ريزي براي اجراي طرح</vt:lpstr>
      <vt:lpstr>TLGS  Cohort</vt:lpstr>
      <vt:lpstr>The physical activity of men and women  aged over 25 years</vt:lpstr>
      <vt:lpstr>Slide 27</vt:lpstr>
      <vt:lpstr>Slide 28</vt:lpstr>
      <vt:lpstr>High prevalence of diabetes and abnormal glucose  tolerance in adult population (≥20 years) of Tehran</vt:lpstr>
      <vt:lpstr>Slide 30</vt:lpstr>
      <vt:lpstr>Slide 31</vt:lpstr>
      <vt:lpstr>The Prevalence of metabolic syndrome based on IDF 2005 definition in TLGs and AusDiab studies</vt:lpstr>
      <vt:lpstr>PHASE II: Intervention</vt:lpstr>
      <vt:lpstr>Slide 34</vt:lpstr>
      <vt:lpstr>Slide 35</vt:lpstr>
      <vt:lpstr>Slide 36</vt:lpstr>
      <vt:lpstr>Slide 37</vt:lpstr>
      <vt:lpstr>پيامدها</vt:lpstr>
      <vt:lpstr>Slide 39</vt:lpstr>
      <vt:lpstr>Slide 40</vt:lpstr>
      <vt:lpstr>Intervention  Lifestyle intervention has been directed towards changes:  in nutritional habits,  increase in physical activities,  decrease in cigarette smoking, and   better management of stress  </vt:lpstr>
      <vt:lpstr>Slide 42</vt:lpstr>
      <vt:lpstr>Incidence rate of type 2 diabetes in the adult population (≥20 years) of Tehran</vt:lpstr>
      <vt:lpstr>Slide 44</vt:lpstr>
      <vt:lpstr>Slide 45</vt:lpstr>
      <vt:lpstr>Slide 46</vt:lpstr>
      <vt:lpstr>Slide 47</vt:lpstr>
      <vt:lpstr>Slide 48</vt:lpstr>
      <vt:lpstr>Trend of overweight and obesity prevalence among children in USA and Tehran</vt:lpstr>
      <vt:lpstr>Trend of overweight and obesity prevalence among children in USA and Tehran</vt:lpstr>
      <vt:lpstr>Cumulative incidence of obesity from baseline through fifth phase of TLGS, according to weight in baseline, and risk ratio for overweight versus normal weight children</vt:lpstr>
      <vt:lpstr>Annual incidence of overweight and obesity among children between phase 1 and phase 4 according to baseline weight</vt:lpstr>
      <vt:lpstr>Annual incidence of overweight and obesity among children between phase 1 and phase 4 according to baseline weight</vt:lpstr>
      <vt:lpstr>Slide 54</vt:lpstr>
      <vt:lpstr>Slide 55</vt:lpstr>
      <vt:lpstr>Slide 56</vt:lpstr>
      <vt:lpstr>Slide 57</vt:lpstr>
      <vt:lpstr> Daily  Cigarette Smoking (men)</vt:lpstr>
      <vt:lpstr>Scientific Achievements of ERC</vt:lpstr>
      <vt:lpstr>Slide 60</vt:lpstr>
      <vt:lpstr>Slide 61</vt:lpstr>
      <vt:lpstr>Published  Books</vt:lpstr>
      <vt:lpstr>Slide 63</vt:lpstr>
      <vt:lpstr>Islamic Scientific Citation ( ISC)</vt:lpstr>
      <vt:lpstr> Research Institute for Endocrine Sciences (SBUMS) </vt:lpstr>
      <vt:lpstr>موفقيت هاي بين المللي</vt:lpstr>
      <vt:lpstr>Slide 67</vt:lpstr>
      <vt:lpstr>Research Institute for Endocrine Sciences Shaheed Beheshti University of Medical Seciences </vt:lpstr>
      <vt:lpstr>Research Institute for Endocrine Sciences Shaheed Beheshti University of Medical Seciences </vt:lpstr>
      <vt:lpstr>Research Institute for Endocrine Sciences Shaheed Beheshti University of Medical Sciences </vt:lpstr>
      <vt:lpstr>Research Centers of Research Institute for Endocrine Science</vt:lpstr>
      <vt:lpstr>Collaboration with WHO </vt:lpstr>
      <vt:lpstr>Slide 73</vt:lpstr>
      <vt:lpstr>Slide 74</vt:lpstr>
      <vt:lpstr>Slide 75</vt:lpstr>
      <vt:lpstr>Slide 76</vt:lpstr>
      <vt:lpstr> WHO Collaborating Center for Research and Training on Endocrine Science </vt:lpstr>
      <vt:lpstr> New Terms of References (TOR)  </vt:lpstr>
      <vt:lpstr> Research Institute for Endocrine Sciences (SBUMS) </vt:lpstr>
    </vt:vector>
  </TitlesOfParts>
  <Company>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ri-f507c014-f</dc:creator>
  <cp:lastModifiedBy>PARAND</cp:lastModifiedBy>
  <cp:revision>63</cp:revision>
  <dcterms:created xsi:type="dcterms:W3CDTF">2014-03-19T04:01:56Z</dcterms:created>
  <dcterms:modified xsi:type="dcterms:W3CDTF">2014-06-16T08:00:26Z</dcterms:modified>
</cp:coreProperties>
</file>