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93" r:id="rId5"/>
    <p:sldId id="266" r:id="rId6"/>
    <p:sldId id="267" r:id="rId7"/>
    <p:sldId id="268" r:id="rId8"/>
    <p:sldId id="296" r:id="rId9"/>
    <p:sldId id="297" r:id="rId10"/>
    <p:sldId id="269" r:id="rId11"/>
    <p:sldId id="270" r:id="rId12"/>
    <p:sldId id="271" r:id="rId13"/>
    <p:sldId id="272" r:id="rId14"/>
    <p:sldId id="273" r:id="rId15"/>
    <p:sldId id="279" r:id="rId16"/>
    <p:sldId id="299" r:id="rId17"/>
    <p:sldId id="298" r:id="rId18"/>
    <p:sldId id="301" r:id="rId19"/>
    <p:sldId id="277" r:id="rId20"/>
    <p:sldId id="303" r:id="rId21"/>
    <p:sldId id="314" r:id="rId22"/>
    <p:sldId id="304" r:id="rId23"/>
    <p:sldId id="305" r:id="rId24"/>
    <p:sldId id="306" r:id="rId25"/>
    <p:sldId id="307" r:id="rId26"/>
    <p:sldId id="308" r:id="rId27"/>
    <p:sldId id="311" r:id="rId28"/>
    <p:sldId id="312" r:id="rId29"/>
    <p:sldId id="310" r:id="rId30"/>
    <p:sldId id="313" r:id="rId31"/>
    <p:sldId id="283" r:id="rId32"/>
    <p:sldId id="274" r:id="rId33"/>
    <p:sldId id="285" r:id="rId34"/>
    <p:sldId id="284" r:id="rId35"/>
    <p:sldId id="292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6" d="100"/>
          <a:sy n="46" d="100"/>
        </p:scale>
        <p:origin x="-117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B12198-3783-4066-97DC-0C237782B55A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98AB488-56E9-48F6-ADAE-7060BBF8E94F}">
      <dgm:prSet phldrT="[Text]"/>
      <dgm:spPr/>
      <dgm:t>
        <a:bodyPr/>
        <a:lstStyle/>
        <a:p>
          <a:pPr rtl="0"/>
          <a:endParaRPr lang="en-US" dirty="0"/>
        </a:p>
      </dgm:t>
    </dgm:pt>
    <dgm:pt modelId="{91515423-AC6B-4645-8A85-B8B05059032B}" type="parTrans" cxnId="{F883A01B-D2BD-42DE-9D51-25CE7DD91B78}">
      <dgm:prSet/>
      <dgm:spPr/>
      <dgm:t>
        <a:bodyPr/>
        <a:lstStyle/>
        <a:p>
          <a:endParaRPr lang="en-US"/>
        </a:p>
      </dgm:t>
    </dgm:pt>
    <dgm:pt modelId="{18CA6E25-0FBB-4F40-A1EA-2AD8549F7EBC}" type="sibTrans" cxnId="{F883A01B-D2BD-42DE-9D51-25CE7DD91B78}">
      <dgm:prSet/>
      <dgm:spPr/>
      <dgm:t>
        <a:bodyPr/>
        <a:lstStyle/>
        <a:p>
          <a:endParaRPr lang="en-US"/>
        </a:p>
      </dgm:t>
    </dgm:pt>
    <dgm:pt modelId="{FC776626-C797-453D-9B0B-26A5C95255B4}">
      <dgm:prSet phldrT="[Text]"/>
      <dgm:spPr/>
      <dgm:t>
        <a:bodyPr/>
        <a:lstStyle/>
        <a:p>
          <a:pPr rtl="0"/>
          <a:endParaRPr lang="en-US" dirty="0"/>
        </a:p>
      </dgm:t>
    </dgm:pt>
    <dgm:pt modelId="{252128FD-AD10-4D4D-AFC6-C18157278DBD}" type="parTrans" cxnId="{E075DECA-D565-4530-BA5B-F6248B38060F}">
      <dgm:prSet/>
      <dgm:spPr/>
      <dgm:t>
        <a:bodyPr/>
        <a:lstStyle/>
        <a:p>
          <a:endParaRPr lang="en-US"/>
        </a:p>
      </dgm:t>
    </dgm:pt>
    <dgm:pt modelId="{3A0162D8-05E4-495E-9A97-C11ADDFB1322}" type="sibTrans" cxnId="{E075DECA-D565-4530-BA5B-F6248B38060F}">
      <dgm:prSet/>
      <dgm:spPr/>
      <dgm:t>
        <a:bodyPr/>
        <a:lstStyle/>
        <a:p>
          <a:endParaRPr lang="en-US"/>
        </a:p>
      </dgm:t>
    </dgm:pt>
    <dgm:pt modelId="{0C1B8D62-6C1B-4E23-A2BB-CC2D6FB64483}">
      <dgm:prSet phldrT="[Text]"/>
      <dgm:spPr/>
      <dgm:t>
        <a:bodyPr/>
        <a:lstStyle/>
        <a:p>
          <a:pPr rtl="0"/>
          <a:endParaRPr lang="en-US" dirty="0"/>
        </a:p>
      </dgm:t>
    </dgm:pt>
    <dgm:pt modelId="{6132C605-67BE-46E1-859A-0DD504DFA8D2}" type="parTrans" cxnId="{5189E120-C790-422F-82F9-39C3518CFCCE}">
      <dgm:prSet/>
      <dgm:spPr/>
      <dgm:t>
        <a:bodyPr/>
        <a:lstStyle/>
        <a:p>
          <a:endParaRPr lang="en-US"/>
        </a:p>
      </dgm:t>
    </dgm:pt>
    <dgm:pt modelId="{9E34DB6A-7358-4ABA-98BD-E7AB480B5854}" type="sibTrans" cxnId="{5189E120-C790-422F-82F9-39C3518CFCCE}">
      <dgm:prSet/>
      <dgm:spPr/>
      <dgm:t>
        <a:bodyPr/>
        <a:lstStyle/>
        <a:p>
          <a:endParaRPr lang="en-US"/>
        </a:p>
      </dgm:t>
    </dgm:pt>
    <dgm:pt modelId="{4C8EC7B4-7287-4E64-ABE1-BC033E064F7B}">
      <dgm:prSet/>
      <dgm:spPr/>
      <dgm:t>
        <a:bodyPr/>
        <a:lstStyle/>
        <a:p>
          <a:pPr rtl="0"/>
          <a:r>
            <a:rPr lang="en-US" smtClean="0"/>
            <a:t>What is your diagnosis?</a:t>
          </a:r>
          <a:endParaRPr lang="en-US"/>
        </a:p>
      </dgm:t>
    </dgm:pt>
    <dgm:pt modelId="{DD42A7EE-8598-4D08-B24B-94F4539892EC}" type="parTrans" cxnId="{C04FE233-5C9C-4DEC-8403-81673748979E}">
      <dgm:prSet/>
      <dgm:spPr/>
      <dgm:t>
        <a:bodyPr/>
        <a:lstStyle/>
        <a:p>
          <a:endParaRPr lang="en-US"/>
        </a:p>
      </dgm:t>
    </dgm:pt>
    <dgm:pt modelId="{C3837DC6-1929-4159-9EB4-0D07B9C2694F}" type="sibTrans" cxnId="{C04FE233-5C9C-4DEC-8403-81673748979E}">
      <dgm:prSet/>
      <dgm:spPr/>
      <dgm:t>
        <a:bodyPr/>
        <a:lstStyle/>
        <a:p>
          <a:endParaRPr lang="en-US"/>
        </a:p>
      </dgm:t>
    </dgm:pt>
    <dgm:pt modelId="{EFCA6917-A8C1-4233-8103-F6CC83EC3161}">
      <dgm:prSet/>
      <dgm:spPr/>
      <dgm:t>
        <a:bodyPr/>
        <a:lstStyle/>
        <a:p>
          <a:pPr rtl="0"/>
          <a:r>
            <a:rPr lang="en-US" dirty="0" smtClean="0"/>
            <a:t>What is its complications?</a:t>
          </a:r>
          <a:endParaRPr lang="en-US" dirty="0"/>
        </a:p>
      </dgm:t>
    </dgm:pt>
    <dgm:pt modelId="{5B9235E5-1BB8-4597-A0C8-2685D2C2311C}" type="parTrans" cxnId="{0C55648D-6B07-46F5-8E92-7885216EF027}">
      <dgm:prSet/>
      <dgm:spPr/>
      <dgm:t>
        <a:bodyPr/>
        <a:lstStyle/>
        <a:p>
          <a:endParaRPr lang="en-US"/>
        </a:p>
      </dgm:t>
    </dgm:pt>
    <dgm:pt modelId="{C2C73EB1-8C50-44D6-93C3-82633641DD62}" type="sibTrans" cxnId="{0C55648D-6B07-46F5-8E92-7885216EF027}">
      <dgm:prSet/>
      <dgm:spPr/>
      <dgm:t>
        <a:bodyPr/>
        <a:lstStyle/>
        <a:p>
          <a:endParaRPr lang="en-US"/>
        </a:p>
      </dgm:t>
    </dgm:pt>
    <dgm:pt modelId="{EE3894EF-0F80-472C-B45F-301AF106DA11}">
      <dgm:prSet/>
      <dgm:spPr/>
      <dgm:t>
        <a:bodyPr/>
        <a:lstStyle/>
        <a:p>
          <a:pPr rtl="0"/>
          <a:r>
            <a:rPr lang="en-US" smtClean="0"/>
            <a:t>What is your plan?</a:t>
          </a:r>
          <a:endParaRPr lang="en-US"/>
        </a:p>
      </dgm:t>
    </dgm:pt>
    <dgm:pt modelId="{BB8DB651-57D9-40B3-8D31-4FB246EA0A4A}" type="parTrans" cxnId="{30DCDE86-943A-4AFF-BB64-F0A80E8C8CDF}">
      <dgm:prSet/>
      <dgm:spPr/>
      <dgm:t>
        <a:bodyPr/>
        <a:lstStyle/>
        <a:p>
          <a:endParaRPr lang="en-US"/>
        </a:p>
      </dgm:t>
    </dgm:pt>
    <dgm:pt modelId="{40227027-8E67-4789-A3C7-E0BA8DCCAF26}" type="sibTrans" cxnId="{30DCDE86-943A-4AFF-BB64-F0A80E8C8CDF}">
      <dgm:prSet/>
      <dgm:spPr/>
      <dgm:t>
        <a:bodyPr/>
        <a:lstStyle/>
        <a:p>
          <a:endParaRPr lang="en-US"/>
        </a:p>
      </dgm:t>
    </dgm:pt>
    <dgm:pt modelId="{AAD9BE04-8538-42DD-A648-6111004612F7}" type="pres">
      <dgm:prSet presAssocID="{B8B12198-3783-4066-97DC-0C237782B55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EE0DF22-F3F9-4B40-BA38-31E276B34B37}" type="pres">
      <dgm:prSet presAssocID="{B98AB488-56E9-48F6-ADAE-7060BBF8E94F}" presName="composite" presStyleCnt="0"/>
      <dgm:spPr/>
    </dgm:pt>
    <dgm:pt modelId="{9835A6D3-D9D4-4B70-9DD2-34D640E336D5}" type="pres">
      <dgm:prSet presAssocID="{B98AB488-56E9-48F6-ADAE-7060BBF8E94F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9665C6-D43B-4E99-AF41-DF9D02B7EEDF}" type="pres">
      <dgm:prSet presAssocID="{B98AB488-56E9-48F6-ADAE-7060BBF8E94F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8F9C7C-FFDC-4318-9D57-2890D7989F0D}" type="pres">
      <dgm:prSet presAssocID="{18CA6E25-0FBB-4F40-A1EA-2AD8549F7EBC}" presName="sp" presStyleCnt="0"/>
      <dgm:spPr/>
    </dgm:pt>
    <dgm:pt modelId="{6B797B1F-A9DB-417C-A7EB-E35B75485CE8}" type="pres">
      <dgm:prSet presAssocID="{FC776626-C797-453D-9B0B-26A5C95255B4}" presName="composite" presStyleCnt="0"/>
      <dgm:spPr/>
    </dgm:pt>
    <dgm:pt modelId="{C6FAA810-D794-41BA-ABFA-448473E18387}" type="pres">
      <dgm:prSet presAssocID="{FC776626-C797-453D-9B0B-26A5C95255B4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A46A48-F8D0-4C89-B670-7DA11B49FCB5}" type="pres">
      <dgm:prSet presAssocID="{FC776626-C797-453D-9B0B-26A5C95255B4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45FD46-235C-477F-93E8-1B739AB4A3B6}" type="pres">
      <dgm:prSet presAssocID="{3A0162D8-05E4-495E-9A97-C11ADDFB1322}" presName="sp" presStyleCnt="0"/>
      <dgm:spPr/>
    </dgm:pt>
    <dgm:pt modelId="{18033BC0-8569-4179-A2F5-DD045746F734}" type="pres">
      <dgm:prSet presAssocID="{0C1B8D62-6C1B-4E23-A2BB-CC2D6FB64483}" presName="composite" presStyleCnt="0"/>
      <dgm:spPr/>
    </dgm:pt>
    <dgm:pt modelId="{F48E1D90-1C64-48ED-B35D-1F6EDC4D6EF5}" type="pres">
      <dgm:prSet presAssocID="{0C1B8D62-6C1B-4E23-A2BB-CC2D6FB64483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73D33E-C007-4F0F-81AB-DE5FA097DBCB}" type="pres">
      <dgm:prSet presAssocID="{0C1B8D62-6C1B-4E23-A2BB-CC2D6FB64483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75DECA-D565-4530-BA5B-F6248B38060F}" srcId="{B8B12198-3783-4066-97DC-0C237782B55A}" destId="{FC776626-C797-453D-9B0B-26A5C95255B4}" srcOrd="1" destOrd="0" parTransId="{252128FD-AD10-4D4D-AFC6-C18157278DBD}" sibTransId="{3A0162D8-05E4-495E-9A97-C11ADDFB1322}"/>
    <dgm:cxn modelId="{A3486A54-DDCB-4BE8-8E5E-3E83DE203162}" type="presOf" srcId="{B98AB488-56E9-48F6-ADAE-7060BBF8E94F}" destId="{9835A6D3-D9D4-4B70-9DD2-34D640E336D5}" srcOrd="0" destOrd="0" presId="urn:microsoft.com/office/officeart/2005/8/layout/chevron2"/>
    <dgm:cxn modelId="{30DCDE86-943A-4AFF-BB64-F0A80E8C8CDF}" srcId="{0C1B8D62-6C1B-4E23-A2BB-CC2D6FB64483}" destId="{EE3894EF-0F80-472C-B45F-301AF106DA11}" srcOrd="0" destOrd="0" parTransId="{BB8DB651-57D9-40B3-8D31-4FB246EA0A4A}" sibTransId="{40227027-8E67-4789-A3C7-E0BA8DCCAF26}"/>
    <dgm:cxn modelId="{0C55648D-6B07-46F5-8E92-7885216EF027}" srcId="{FC776626-C797-453D-9B0B-26A5C95255B4}" destId="{EFCA6917-A8C1-4233-8103-F6CC83EC3161}" srcOrd="0" destOrd="0" parTransId="{5B9235E5-1BB8-4597-A0C8-2685D2C2311C}" sibTransId="{C2C73EB1-8C50-44D6-93C3-82633641DD62}"/>
    <dgm:cxn modelId="{B59B6EE1-006F-4F66-994A-3B0DB53A7CE2}" type="presOf" srcId="{EE3894EF-0F80-472C-B45F-301AF106DA11}" destId="{6473D33E-C007-4F0F-81AB-DE5FA097DBCB}" srcOrd="0" destOrd="0" presId="urn:microsoft.com/office/officeart/2005/8/layout/chevron2"/>
    <dgm:cxn modelId="{8318D1B5-25FE-4BC8-BD47-1379F689F0CC}" type="presOf" srcId="{0C1B8D62-6C1B-4E23-A2BB-CC2D6FB64483}" destId="{F48E1D90-1C64-48ED-B35D-1F6EDC4D6EF5}" srcOrd="0" destOrd="0" presId="urn:microsoft.com/office/officeart/2005/8/layout/chevron2"/>
    <dgm:cxn modelId="{5189E120-C790-422F-82F9-39C3518CFCCE}" srcId="{B8B12198-3783-4066-97DC-0C237782B55A}" destId="{0C1B8D62-6C1B-4E23-A2BB-CC2D6FB64483}" srcOrd="2" destOrd="0" parTransId="{6132C605-67BE-46E1-859A-0DD504DFA8D2}" sibTransId="{9E34DB6A-7358-4ABA-98BD-E7AB480B5854}"/>
    <dgm:cxn modelId="{F883A01B-D2BD-42DE-9D51-25CE7DD91B78}" srcId="{B8B12198-3783-4066-97DC-0C237782B55A}" destId="{B98AB488-56E9-48F6-ADAE-7060BBF8E94F}" srcOrd="0" destOrd="0" parTransId="{91515423-AC6B-4645-8A85-B8B05059032B}" sibTransId="{18CA6E25-0FBB-4F40-A1EA-2AD8549F7EBC}"/>
    <dgm:cxn modelId="{C04FE233-5C9C-4DEC-8403-81673748979E}" srcId="{B98AB488-56E9-48F6-ADAE-7060BBF8E94F}" destId="{4C8EC7B4-7287-4E64-ABE1-BC033E064F7B}" srcOrd="0" destOrd="0" parTransId="{DD42A7EE-8598-4D08-B24B-94F4539892EC}" sibTransId="{C3837DC6-1929-4159-9EB4-0D07B9C2694F}"/>
    <dgm:cxn modelId="{899B9B75-4B67-43C2-8D6C-214776424B1B}" type="presOf" srcId="{FC776626-C797-453D-9B0B-26A5C95255B4}" destId="{C6FAA810-D794-41BA-ABFA-448473E18387}" srcOrd="0" destOrd="0" presId="urn:microsoft.com/office/officeart/2005/8/layout/chevron2"/>
    <dgm:cxn modelId="{4D88AFB7-2988-4E81-AA38-A467BB2E27E5}" type="presOf" srcId="{EFCA6917-A8C1-4233-8103-F6CC83EC3161}" destId="{3AA46A48-F8D0-4C89-B670-7DA11B49FCB5}" srcOrd="0" destOrd="0" presId="urn:microsoft.com/office/officeart/2005/8/layout/chevron2"/>
    <dgm:cxn modelId="{FA078214-6308-42CC-8C02-526626DA7FAD}" type="presOf" srcId="{B8B12198-3783-4066-97DC-0C237782B55A}" destId="{AAD9BE04-8538-42DD-A648-6111004612F7}" srcOrd="0" destOrd="0" presId="urn:microsoft.com/office/officeart/2005/8/layout/chevron2"/>
    <dgm:cxn modelId="{B0B66004-CB70-44B3-93AE-98F8B6EFD573}" type="presOf" srcId="{4C8EC7B4-7287-4E64-ABE1-BC033E064F7B}" destId="{A69665C6-D43B-4E99-AF41-DF9D02B7EEDF}" srcOrd="0" destOrd="0" presId="urn:microsoft.com/office/officeart/2005/8/layout/chevron2"/>
    <dgm:cxn modelId="{E8603C8D-8564-4887-AC9B-A38097666C1A}" type="presParOf" srcId="{AAD9BE04-8538-42DD-A648-6111004612F7}" destId="{8EE0DF22-F3F9-4B40-BA38-31E276B34B37}" srcOrd="0" destOrd="0" presId="urn:microsoft.com/office/officeart/2005/8/layout/chevron2"/>
    <dgm:cxn modelId="{30957666-1EBF-43E8-9A52-137150ACED15}" type="presParOf" srcId="{8EE0DF22-F3F9-4B40-BA38-31E276B34B37}" destId="{9835A6D3-D9D4-4B70-9DD2-34D640E336D5}" srcOrd="0" destOrd="0" presId="urn:microsoft.com/office/officeart/2005/8/layout/chevron2"/>
    <dgm:cxn modelId="{1B400234-112C-4247-AD99-03E0AE8DD1FC}" type="presParOf" srcId="{8EE0DF22-F3F9-4B40-BA38-31E276B34B37}" destId="{A69665C6-D43B-4E99-AF41-DF9D02B7EEDF}" srcOrd="1" destOrd="0" presId="urn:microsoft.com/office/officeart/2005/8/layout/chevron2"/>
    <dgm:cxn modelId="{02011578-841E-4125-8B07-02A1A988C327}" type="presParOf" srcId="{AAD9BE04-8538-42DD-A648-6111004612F7}" destId="{B78F9C7C-FFDC-4318-9D57-2890D7989F0D}" srcOrd="1" destOrd="0" presId="urn:microsoft.com/office/officeart/2005/8/layout/chevron2"/>
    <dgm:cxn modelId="{6B54F70A-2E35-4F27-BE32-FB77DE3FC8E7}" type="presParOf" srcId="{AAD9BE04-8538-42DD-A648-6111004612F7}" destId="{6B797B1F-A9DB-417C-A7EB-E35B75485CE8}" srcOrd="2" destOrd="0" presId="urn:microsoft.com/office/officeart/2005/8/layout/chevron2"/>
    <dgm:cxn modelId="{531A317B-4E1D-4D3A-BEA5-0FA46862F298}" type="presParOf" srcId="{6B797B1F-A9DB-417C-A7EB-E35B75485CE8}" destId="{C6FAA810-D794-41BA-ABFA-448473E18387}" srcOrd="0" destOrd="0" presId="urn:microsoft.com/office/officeart/2005/8/layout/chevron2"/>
    <dgm:cxn modelId="{4E1E940B-CFE3-41B1-B52D-29DE25313411}" type="presParOf" srcId="{6B797B1F-A9DB-417C-A7EB-E35B75485CE8}" destId="{3AA46A48-F8D0-4C89-B670-7DA11B49FCB5}" srcOrd="1" destOrd="0" presId="urn:microsoft.com/office/officeart/2005/8/layout/chevron2"/>
    <dgm:cxn modelId="{3FFFA798-EAFE-4C64-A2D9-7CA2AFDDB21E}" type="presParOf" srcId="{AAD9BE04-8538-42DD-A648-6111004612F7}" destId="{6D45FD46-235C-477F-93E8-1B739AB4A3B6}" srcOrd="3" destOrd="0" presId="urn:microsoft.com/office/officeart/2005/8/layout/chevron2"/>
    <dgm:cxn modelId="{BB8F2698-3FBC-45BF-91C1-51E9901BCC59}" type="presParOf" srcId="{AAD9BE04-8538-42DD-A648-6111004612F7}" destId="{18033BC0-8569-4179-A2F5-DD045746F734}" srcOrd="4" destOrd="0" presId="urn:microsoft.com/office/officeart/2005/8/layout/chevron2"/>
    <dgm:cxn modelId="{DD6986C4-7679-4F8A-9AD0-5EEB9588BE92}" type="presParOf" srcId="{18033BC0-8569-4179-A2F5-DD045746F734}" destId="{F48E1D90-1C64-48ED-B35D-1F6EDC4D6EF5}" srcOrd="0" destOrd="0" presId="urn:microsoft.com/office/officeart/2005/8/layout/chevron2"/>
    <dgm:cxn modelId="{E95BD09D-6E46-487E-8AFE-CEEA49781DC3}" type="presParOf" srcId="{18033BC0-8569-4179-A2F5-DD045746F734}" destId="{6473D33E-C007-4F0F-81AB-DE5FA097DBC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C1472-F02E-4C87-9022-A460363C47E3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F5C6-104E-4080-8F98-4BD08E6F967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0428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C1472-F02E-4C87-9022-A460363C47E3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F5C6-104E-4080-8F98-4BD08E6F9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67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C1472-F02E-4C87-9022-A460363C47E3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F5C6-104E-4080-8F98-4BD08E6F9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9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C1472-F02E-4C87-9022-A460363C47E3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F5C6-104E-4080-8F98-4BD08E6F9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973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C1472-F02E-4C87-9022-A460363C47E3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F5C6-104E-4080-8F98-4BD08E6F967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7391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C1472-F02E-4C87-9022-A460363C47E3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F5C6-104E-4080-8F98-4BD08E6F9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965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C1472-F02E-4C87-9022-A460363C47E3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F5C6-104E-4080-8F98-4BD08E6F9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8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C1472-F02E-4C87-9022-A460363C47E3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F5C6-104E-4080-8F98-4BD08E6F9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411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C1472-F02E-4C87-9022-A460363C47E3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F5C6-104E-4080-8F98-4BD08E6F9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827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32FC1472-F02E-4C87-9022-A460363C47E3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C55F5C6-104E-4080-8F98-4BD08E6F9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117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C1472-F02E-4C87-9022-A460363C47E3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5F5C6-104E-4080-8F98-4BD08E6F96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649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a-IR" noProof="0" dirty="0" err="1" smtClean="0"/>
              <a:t>Click</a:t>
            </a:r>
            <a:r>
              <a:rPr lang="fa-IR" noProof="0" dirty="0" smtClean="0"/>
              <a:t> </a:t>
            </a:r>
            <a:r>
              <a:rPr lang="fa-IR" noProof="0" dirty="0" err="1" smtClean="0"/>
              <a:t>to</a:t>
            </a:r>
            <a:r>
              <a:rPr lang="fa-IR" noProof="0" dirty="0" smtClean="0"/>
              <a:t> </a:t>
            </a:r>
            <a:r>
              <a:rPr lang="fa-IR" noProof="0" dirty="0" err="1" smtClean="0"/>
              <a:t>edit</a:t>
            </a:r>
            <a:r>
              <a:rPr lang="fa-IR" noProof="0" dirty="0" smtClean="0"/>
              <a:t> </a:t>
            </a:r>
            <a:r>
              <a:rPr lang="fa-IR" noProof="0" dirty="0" err="1" smtClean="0"/>
              <a:t>Master</a:t>
            </a:r>
            <a:r>
              <a:rPr lang="fa-IR" noProof="0" dirty="0" smtClean="0"/>
              <a:t> </a:t>
            </a:r>
            <a:r>
              <a:rPr lang="fa-IR" noProof="0" dirty="0" err="1" smtClean="0"/>
              <a:t>title</a:t>
            </a:r>
            <a:r>
              <a:rPr lang="fa-IR" noProof="0" dirty="0" smtClean="0"/>
              <a:t> </a:t>
            </a:r>
            <a:r>
              <a:rPr lang="fa-IR" noProof="0" dirty="0" err="1" smtClean="0"/>
              <a:t>style</a:t>
            </a:r>
            <a:endParaRPr lang="fa-IR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a-IR" noProof="0" dirty="0" err="1" smtClean="0"/>
              <a:t>Click</a:t>
            </a:r>
            <a:r>
              <a:rPr lang="fa-IR" noProof="0" dirty="0" smtClean="0"/>
              <a:t> </a:t>
            </a:r>
            <a:r>
              <a:rPr lang="fa-IR" noProof="0" dirty="0" err="1" smtClean="0"/>
              <a:t>to</a:t>
            </a:r>
            <a:r>
              <a:rPr lang="fa-IR" noProof="0" dirty="0" smtClean="0"/>
              <a:t> </a:t>
            </a:r>
            <a:r>
              <a:rPr lang="fa-IR" noProof="0" dirty="0" err="1" smtClean="0"/>
              <a:t>edit</a:t>
            </a:r>
            <a:r>
              <a:rPr lang="fa-IR" noProof="0" dirty="0" smtClean="0"/>
              <a:t> </a:t>
            </a:r>
            <a:r>
              <a:rPr lang="fa-IR" noProof="0" dirty="0" err="1" smtClean="0"/>
              <a:t>Master</a:t>
            </a:r>
            <a:r>
              <a:rPr lang="fa-IR" noProof="0" dirty="0" smtClean="0"/>
              <a:t> </a:t>
            </a:r>
            <a:r>
              <a:rPr lang="fa-IR" noProof="0" dirty="0" err="1" smtClean="0"/>
              <a:t>text</a:t>
            </a:r>
            <a:r>
              <a:rPr lang="fa-IR" noProof="0" dirty="0" smtClean="0"/>
              <a:t> </a:t>
            </a:r>
            <a:r>
              <a:rPr lang="fa-IR" noProof="0" dirty="0" err="1" smtClean="0"/>
              <a:t>styles</a:t>
            </a:r>
            <a:endParaRPr lang="fa-IR" noProof="0" dirty="0" smtClean="0"/>
          </a:p>
          <a:p>
            <a:pPr lvl="1"/>
            <a:r>
              <a:rPr lang="fa-IR" noProof="0" dirty="0" err="1" smtClean="0"/>
              <a:t>Second</a:t>
            </a:r>
            <a:r>
              <a:rPr lang="fa-IR" noProof="0" dirty="0" smtClean="0"/>
              <a:t> </a:t>
            </a:r>
            <a:r>
              <a:rPr lang="fa-IR" noProof="0" dirty="0" err="1" smtClean="0"/>
              <a:t>level</a:t>
            </a:r>
            <a:endParaRPr lang="fa-IR" noProof="0" dirty="0" smtClean="0"/>
          </a:p>
          <a:p>
            <a:pPr lvl="2"/>
            <a:r>
              <a:rPr lang="fa-IR" noProof="0" dirty="0" err="1" smtClean="0"/>
              <a:t>Third</a:t>
            </a:r>
            <a:r>
              <a:rPr lang="fa-IR" noProof="0" dirty="0" smtClean="0"/>
              <a:t> </a:t>
            </a:r>
            <a:r>
              <a:rPr lang="fa-IR" noProof="0" dirty="0" err="1" smtClean="0"/>
              <a:t>level</a:t>
            </a:r>
            <a:endParaRPr lang="fa-IR" noProof="0" dirty="0" smtClean="0"/>
          </a:p>
          <a:p>
            <a:pPr lvl="3"/>
            <a:r>
              <a:rPr lang="fa-IR" noProof="0" dirty="0" err="1" smtClean="0"/>
              <a:t>Fourth</a:t>
            </a:r>
            <a:r>
              <a:rPr lang="fa-IR" noProof="0" dirty="0" smtClean="0"/>
              <a:t> </a:t>
            </a:r>
            <a:r>
              <a:rPr lang="fa-IR" noProof="0" dirty="0" err="1" smtClean="0"/>
              <a:t>level</a:t>
            </a:r>
            <a:endParaRPr lang="fa-IR" noProof="0" dirty="0" smtClean="0"/>
          </a:p>
          <a:p>
            <a:pPr lvl="4"/>
            <a:r>
              <a:rPr lang="fa-IR" noProof="0" dirty="0" err="1" smtClean="0"/>
              <a:t>Fifth</a:t>
            </a:r>
            <a:r>
              <a:rPr lang="fa-IR" noProof="0" dirty="0" smtClean="0"/>
              <a:t> </a:t>
            </a:r>
            <a:r>
              <a:rPr lang="fa-IR" noProof="0" dirty="0" err="1" smtClean="0"/>
              <a:t>level</a:t>
            </a:r>
            <a:endParaRPr lang="fa-IR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2FC1472-F02E-4C87-9022-A460363C47E3}" type="datetimeFigureOut">
              <a:rPr lang="en-US" smtClean="0"/>
              <a:t>3/16/2019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C55F5C6-104E-4080-8F98-4BD08E6F9673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1315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r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040" y="282729"/>
            <a:ext cx="6609453" cy="5787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780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82" b="13434"/>
          <a:stretch/>
        </p:blipFill>
        <p:spPr>
          <a:xfrm>
            <a:off x="900954" y="244136"/>
            <a:ext cx="7301754" cy="59119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586008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75765" y="1"/>
            <a:ext cx="7543800" cy="8068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fa-IR" dirty="0" smtClean="0"/>
              <a:t>معاینه بالینی: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68941" y="931863"/>
            <a:ext cx="8350624" cy="528067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r" defTabSz="914400" rtl="1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38404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56692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74980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93268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a-IR" dirty="0" smtClean="0"/>
          </a:p>
          <a:p>
            <a:pPr marL="0" indent="0">
              <a:buNone/>
            </a:pPr>
            <a:endParaRPr lang="fa-IR" dirty="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363071" y="806825"/>
            <a:ext cx="84447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/>
          <p:cNvSpPr txBox="1">
            <a:spLocks/>
          </p:cNvSpPr>
          <p:nvPr/>
        </p:nvSpPr>
        <p:spPr>
          <a:xfrm>
            <a:off x="421341" y="1084263"/>
            <a:ext cx="8350624" cy="528067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r" defTabSz="914400" rtl="1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38404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56692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74980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93268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fa-IR" dirty="0" smtClean="0"/>
              <a:t>خانم میانسال با حال عمومی خوب است و همکاری بیمار برای معاینه خوب است. 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fa-IR" dirty="0" smtClean="0"/>
              <a:t>علایم حیاتی:</a:t>
            </a:r>
          </a:p>
          <a:p>
            <a:pPr marL="201168" lvl="1" indent="0" algn="l" rtl="0">
              <a:lnSpc>
                <a:spcPct val="150000"/>
              </a:lnSpc>
              <a:buNone/>
            </a:pPr>
            <a:r>
              <a:rPr lang="en-US" dirty="0" smtClean="0"/>
              <a:t>BP (supine): 180/110	BP (after tilt): 160/90 	PR:80, symmetrical, 2+	</a:t>
            </a:r>
            <a:br>
              <a:rPr lang="en-US" dirty="0" smtClean="0"/>
            </a:br>
            <a:r>
              <a:rPr lang="en-US" dirty="0" smtClean="0"/>
              <a:t>Tilt: +</a:t>
            </a:r>
            <a:br>
              <a:rPr lang="en-US" dirty="0" smtClean="0"/>
            </a:br>
            <a:r>
              <a:rPr lang="en-US" dirty="0"/>
              <a:t>RR: 16						T</a:t>
            </a:r>
            <a:r>
              <a:rPr lang="en-US" sz="1200" dirty="0"/>
              <a:t>o</a:t>
            </a:r>
            <a:r>
              <a:rPr lang="en-US" dirty="0"/>
              <a:t>: </a:t>
            </a:r>
            <a:r>
              <a:rPr lang="en-US" dirty="0" smtClean="0"/>
              <a:t>37</a:t>
            </a:r>
          </a:p>
          <a:p>
            <a:pPr marL="201168" lvl="1" indent="0" algn="l" rtl="0">
              <a:lnSpc>
                <a:spcPct val="150000"/>
              </a:lnSpc>
              <a:buNone/>
            </a:pPr>
            <a:endParaRPr lang="en-US" dirty="0" smtClean="0"/>
          </a:p>
          <a:p>
            <a:pPr marL="201168" lvl="1" indent="0" algn="l" rtl="0">
              <a:lnSpc>
                <a:spcPct val="150000"/>
              </a:lnSpc>
              <a:buNone/>
            </a:pPr>
            <a:endParaRPr lang="en-US" dirty="0"/>
          </a:p>
          <a:p>
            <a:pPr marL="201168" lvl="1" indent="0" algn="l" rtl="0">
              <a:lnSpc>
                <a:spcPct val="150000"/>
              </a:lnSpc>
              <a:buNone/>
            </a:pPr>
            <a:r>
              <a:rPr lang="en-US" dirty="0" smtClean="0"/>
              <a:t>Waist: 92cm		Ht:164cm	</a:t>
            </a:r>
            <a:r>
              <a:rPr lang="en-US" dirty="0" err="1" smtClean="0"/>
              <a:t>Wt</a:t>
            </a:r>
            <a:r>
              <a:rPr lang="en-US" dirty="0" smtClean="0"/>
              <a:t>: 63.5Kg	BMI=23.61</a:t>
            </a:r>
            <a:endParaRPr lang="en-US" dirty="0"/>
          </a:p>
          <a:p>
            <a:pPr marL="201168" lvl="1" indent="0" algn="l" rtl="0">
              <a:lnSpc>
                <a:spcPct val="150000"/>
              </a:lnSpc>
              <a:buNone/>
            </a:pPr>
            <a:r>
              <a:rPr lang="en-US" dirty="0" smtClean="0"/>
              <a:t> </a:t>
            </a:r>
          </a:p>
          <a:p>
            <a:pPr>
              <a:lnSpc>
                <a:spcPct val="150000"/>
              </a:lnSpc>
            </a:pPr>
            <a:endParaRPr lang="fa-IR" dirty="0" smtClean="0"/>
          </a:p>
          <a:p>
            <a:pPr marL="0" indent="0">
              <a:lnSpc>
                <a:spcPct val="150000"/>
              </a:lnSpc>
              <a:buNone/>
            </a:pP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91455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961965" y="331226"/>
            <a:ext cx="3863788" cy="5853674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20000"/>
          </a:bodyPr>
          <a:lstStyle>
            <a:lvl1pPr marL="91440" indent="-91440" algn="r" defTabSz="914400" rtl="1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38404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56692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74980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93268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a-IR" dirty="0" smtClean="0"/>
              <a:t>معاینه پوست:</a:t>
            </a:r>
          </a:p>
          <a:p>
            <a:pPr marL="901700" indent="-901700" algn="justLow">
              <a:lnSpc>
                <a:spcPct val="120000"/>
              </a:lnSpc>
            </a:pPr>
            <a:r>
              <a:rPr lang="fa-IR" dirty="0" smtClean="0"/>
              <a:t>	اسکار </a:t>
            </a:r>
            <a:r>
              <a:rPr lang="fa-IR" dirty="0" err="1" smtClean="0"/>
              <a:t>لاپاراتومی</a:t>
            </a:r>
            <a:r>
              <a:rPr lang="fa-IR" dirty="0" smtClean="0"/>
              <a:t> </a:t>
            </a:r>
            <a:r>
              <a:rPr lang="fa-IR" dirty="0" err="1" smtClean="0"/>
              <a:t>میدلاین</a:t>
            </a:r>
            <a:r>
              <a:rPr lang="fa-IR" dirty="0" smtClean="0"/>
              <a:t> و کوله </a:t>
            </a:r>
            <a:r>
              <a:rPr lang="fa-IR" dirty="0" err="1" smtClean="0"/>
              <a:t>سیستکتومی</a:t>
            </a:r>
            <a:r>
              <a:rPr lang="fa-IR" dirty="0" smtClean="0"/>
              <a:t> و جراحی </a:t>
            </a:r>
            <a:r>
              <a:rPr lang="fa-IR" dirty="0" err="1" smtClean="0"/>
              <a:t>لیپوم</a:t>
            </a:r>
            <a:r>
              <a:rPr lang="fa-IR" dirty="0" smtClean="0"/>
              <a:t> روی  ساعد راست</a:t>
            </a:r>
          </a:p>
          <a:p>
            <a:pPr>
              <a:lnSpc>
                <a:spcPct val="120000"/>
              </a:lnSpc>
            </a:pPr>
            <a:r>
              <a:rPr lang="fa-IR" dirty="0"/>
              <a:t>	</a:t>
            </a:r>
            <a:r>
              <a:rPr lang="fa-IR" dirty="0" smtClean="0"/>
              <a:t>بدون افزایش یا کاهش </a:t>
            </a:r>
            <a:r>
              <a:rPr lang="fa-IR" dirty="0" err="1" smtClean="0"/>
              <a:t>پیگمانتاسیون</a:t>
            </a:r>
            <a:endParaRPr lang="fa-IR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fa-IR" dirty="0" smtClean="0"/>
              <a:t>	2 خال گوشتی یکی زیر چانه راست و 	دیگری در پشت بین 2 کتف در خط وسط</a:t>
            </a:r>
            <a:endParaRPr lang="en-US" dirty="0"/>
          </a:p>
          <a:p>
            <a:pPr algn="r">
              <a:lnSpc>
                <a:spcPct val="150000"/>
              </a:lnSpc>
            </a:pPr>
            <a:r>
              <a:rPr lang="fa-IR" dirty="0" smtClean="0"/>
              <a:t>معاینه سر و گردن:</a:t>
            </a:r>
          </a:p>
          <a:p>
            <a:pPr marL="201168" lvl="1" indent="0">
              <a:lnSpc>
                <a:spcPct val="150000"/>
              </a:lnSpc>
              <a:buNone/>
            </a:pPr>
            <a:r>
              <a:rPr lang="fa-IR" dirty="0" smtClean="0"/>
              <a:t>	</a:t>
            </a:r>
            <a:r>
              <a:rPr lang="fa-IR" dirty="0" err="1" smtClean="0"/>
              <a:t>پلتوریک</a:t>
            </a:r>
            <a:r>
              <a:rPr lang="fa-IR" dirty="0" smtClean="0"/>
              <a:t> </a:t>
            </a:r>
            <a:r>
              <a:rPr lang="fa-IR" dirty="0" err="1" smtClean="0"/>
              <a:t>نمی</a:t>
            </a:r>
            <a:r>
              <a:rPr lang="fa-IR" dirty="0" smtClean="0"/>
              <a:t> باشد.</a:t>
            </a:r>
          </a:p>
          <a:p>
            <a:pPr marL="201168" lvl="1" indent="0">
              <a:lnSpc>
                <a:spcPct val="150000"/>
              </a:lnSpc>
              <a:buNone/>
            </a:pPr>
            <a:r>
              <a:rPr lang="fa-IR" dirty="0"/>
              <a:t>	</a:t>
            </a:r>
            <a:r>
              <a:rPr lang="en-US" dirty="0" smtClean="0"/>
              <a:t>moon face</a:t>
            </a:r>
            <a:r>
              <a:rPr lang="fa-IR" dirty="0" smtClean="0"/>
              <a:t> </a:t>
            </a:r>
            <a:r>
              <a:rPr lang="fa-IR" dirty="0" err="1" smtClean="0"/>
              <a:t>نمی</a:t>
            </a:r>
            <a:r>
              <a:rPr lang="fa-IR" dirty="0" smtClean="0"/>
              <a:t> باشد</a:t>
            </a:r>
            <a:br>
              <a:rPr lang="fa-IR" dirty="0" smtClean="0"/>
            </a:br>
            <a:r>
              <a:rPr lang="fa-IR" dirty="0" smtClean="0"/>
              <a:t>	ملتحمه مختصری </a:t>
            </a:r>
            <a:r>
              <a:rPr lang="en-US" dirty="0" smtClean="0"/>
              <a:t>pale</a:t>
            </a:r>
            <a:r>
              <a:rPr lang="fa-IR" dirty="0" smtClean="0"/>
              <a:t> </a:t>
            </a:r>
            <a:r>
              <a:rPr lang="fa-IR" dirty="0"/>
              <a:t>ا</a:t>
            </a:r>
            <a:r>
              <a:rPr lang="fa-IR" dirty="0" smtClean="0"/>
              <a:t>ست</a:t>
            </a:r>
            <a:r>
              <a:rPr lang="en-US" dirty="0" smtClean="0"/>
              <a:t> </a:t>
            </a:r>
            <a:r>
              <a:rPr lang="fa-IR" dirty="0" smtClean="0"/>
              <a:t> </a:t>
            </a:r>
          </a:p>
          <a:p>
            <a:pPr marL="0" indent="0" algn="r">
              <a:buNone/>
            </a:pPr>
            <a:r>
              <a:rPr lang="fa-IR" dirty="0"/>
              <a:t>	</a:t>
            </a:r>
            <a:r>
              <a:rPr lang="fa-IR" dirty="0" err="1" smtClean="0"/>
              <a:t>اسکلرا</a:t>
            </a:r>
            <a:r>
              <a:rPr lang="fa-IR" dirty="0" smtClean="0"/>
              <a:t> </a:t>
            </a:r>
            <a:r>
              <a:rPr lang="fa-IR" dirty="0" err="1" smtClean="0"/>
              <a:t>ایکتریک</a:t>
            </a:r>
            <a:r>
              <a:rPr lang="fa-IR" dirty="0" smtClean="0"/>
              <a:t> نیست</a:t>
            </a:r>
          </a:p>
          <a:p>
            <a:pPr marL="0" indent="0" algn="r">
              <a:buNone/>
            </a:pPr>
            <a:r>
              <a:rPr lang="fa-IR" dirty="0"/>
              <a:t>	</a:t>
            </a:r>
            <a:r>
              <a:rPr lang="fa-IR" dirty="0" smtClean="0"/>
              <a:t>بدون </a:t>
            </a:r>
            <a:r>
              <a:rPr lang="en-US" dirty="0" smtClean="0"/>
              <a:t>LAP</a:t>
            </a:r>
            <a:endParaRPr lang="fa-IR" dirty="0" smtClean="0"/>
          </a:p>
          <a:p>
            <a:pPr marL="0" indent="0" algn="r">
              <a:buNone/>
            </a:pPr>
            <a:r>
              <a:rPr lang="fa-IR" dirty="0"/>
              <a:t>	</a:t>
            </a:r>
            <a:r>
              <a:rPr lang="fa-IR" dirty="0" smtClean="0"/>
              <a:t>تیروئید </a:t>
            </a:r>
            <a:r>
              <a:rPr lang="fa-IR" dirty="0" err="1" smtClean="0"/>
              <a:t>ندول</a:t>
            </a:r>
            <a:r>
              <a:rPr lang="fa-IR" dirty="0" smtClean="0"/>
              <a:t> 1 سانتیمتری در </a:t>
            </a:r>
            <a:r>
              <a:rPr lang="fa-IR" dirty="0" err="1" smtClean="0"/>
              <a:t>لوب</a:t>
            </a:r>
            <a:r>
              <a:rPr lang="fa-IR" dirty="0" smtClean="0"/>
              <a:t> چپ</a:t>
            </a:r>
            <a:endParaRPr lang="en-US" dirty="0" smtClean="0"/>
          </a:p>
          <a:p>
            <a:pPr marL="0" indent="0" algn="r">
              <a:buNone/>
            </a:pPr>
            <a:r>
              <a:rPr lang="en-US" dirty="0"/>
              <a:t>	</a:t>
            </a:r>
            <a:r>
              <a:rPr lang="fa-IR" dirty="0" err="1" smtClean="0"/>
              <a:t>مخاطات</a:t>
            </a:r>
            <a:r>
              <a:rPr lang="fa-IR" dirty="0" smtClean="0"/>
              <a:t> </a:t>
            </a:r>
            <a:r>
              <a:rPr lang="fa-IR" dirty="0" err="1" smtClean="0"/>
              <a:t>دهیدره</a:t>
            </a:r>
            <a:r>
              <a:rPr lang="fa-IR" dirty="0"/>
              <a:t> </a:t>
            </a:r>
            <a:r>
              <a:rPr lang="fa-IR" dirty="0" err="1" smtClean="0"/>
              <a:t>نمی</a:t>
            </a:r>
            <a:r>
              <a:rPr lang="fa-IR" dirty="0" smtClean="0"/>
              <a:t> باشند</a:t>
            </a:r>
          </a:p>
          <a:p>
            <a:pPr marL="0" indent="0" algn="r">
              <a:buNone/>
            </a:pPr>
            <a:r>
              <a:rPr lang="fa-IR" dirty="0"/>
              <a:t>	</a:t>
            </a:r>
            <a:r>
              <a:rPr lang="fa-IR" dirty="0" smtClean="0"/>
              <a:t>ته چشم بدون </a:t>
            </a:r>
            <a:r>
              <a:rPr lang="fa-IR" dirty="0" err="1" smtClean="0"/>
              <a:t>ادم</a:t>
            </a:r>
            <a:r>
              <a:rPr lang="fa-IR" dirty="0" smtClean="0"/>
              <a:t> </a:t>
            </a:r>
            <a:r>
              <a:rPr lang="fa-IR" dirty="0" err="1" smtClean="0"/>
              <a:t>پاپی</a:t>
            </a:r>
            <a:r>
              <a:rPr lang="fa-IR" dirty="0" smtClean="0"/>
              <a:t> و </a:t>
            </a:r>
            <a:r>
              <a:rPr lang="fa-IR" dirty="0" err="1" smtClean="0"/>
              <a:t>اگزودا</a:t>
            </a:r>
            <a:endParaRPr lang="fa-IR" dirty="0" smtClean="0"/>
          </a:p>
          <a:p>
            <a:endParaRPr lang="fa-IR" dirty="0" smtClean="0"/>
          </a:p>
          <a:p>
            <a:pPr marL="0" indent="0">
              <a:buNone/>
            </a:pPr>
            <a:endParaRPr lang="fa-IR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21341" y="331227"/>
            <a:ext cx="4217893" cy="5424114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20000"/>
          </a:bodyPr>
          <a:lstStyle>
            <a:lvl1pPr marL="91440" indent="-91440" algn="r" defTabSz="914400" rtl="1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38404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56692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74980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93268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a-IR" dirty="0" smtClean="0"/>
              <a:t>معاینه قفسه سینه: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a-IR" dirty="0" smtClean="0"/>
              <a:t>	بدون </a:t>
            </a:r>
            <a:r>
              <a:rPr lang="fa-IR" dirty="0" err="1" smtClean="0"/>
              <a:t>دفورمیتی</a:t>
            </a:r>
            <a:endParaRPr lang="fa-IR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fa-IR" dirty="0"/>
              <a:t>	</a:t>
            </a:r>
            <a:r>
              <a:rPr lang="fa-IR" dirty="0" smtClean="0"/>
              <a:t>حرکات قفسه سینه قرینه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a-IR" dirty="0"/>
              <a:t>	</a:t>
            </a:r>
            <a:r>
              <a:rPr lang="en-US" dirty="0" err="1" smtClean="0"/>
              <a:t>dorsocervical</a:t>
            </a:r>
            <a:r>
              <a:rPr lang="en-US" dirty="0" smtClean="0"/>
              <a:t> fat pad</a:t>
            </a:r>
            <a:r>
              <a:rPr lang="fa-IR" dirty="0" smtClean="0"/>
              <a:t> ندارد</a:t>
            </a:r>
          </a:p>
          <a:p>
            <a:pPr marL="0" indent="0">
              <a:lnSpc>
                <a:spcPct val="100000"/>
              </a:lnSpc>
              <a:buNone/>
            </a:pPr>
            <a:endParaRPr lang="fa-IR" dirty="0"/>
          </a:p>
          <a:p>
            <a:pPr marL="0" indent="0">
              <a:buNone/>
            </a:pPr>
            <a:r>
              <a:rPr lang="fa-IR" dirty="0"/>
              <a:t> </a:t>
            </a:r>
            <a:r>
              <a:rPr lang="fa-IR" dirty="0" smtClean="0"/>
              <a:t>معاینه </a:t>
            </a:r>
            <a:r>
              <a:rPr lang="fa-IR" dirty="0" err="1"/>
              <a:t>اگزیلاری</a:t>
            </a:r>
            <a:r>
              <a:rPr lang="fa-IR" dirty="0"/>
              <a:t>:</a:t>
            </a:r>
          </a:p>
          <a:p>
            <a:pPr marL="0" indent="0">
              <a:buNone/>
            </a:pPr>
            <a:r>
              <a:rPr lang="fa-IR" dirty="0"/>
              <a:t>	بدون </a:t>
            </a:r>
            <a:r>
              <a:rPr lang="en-US" dirty="0" smtClean="0"/>
              <a:t>LAP</a:t>
            </a:r>
            <a:endParaRPr lang="fa-IR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fa-IR" dirty="0" smtClean="0"/>
              <a:t> سمع </a:t>
            </a:r>
            <a:r>
              <a:rPr lang="fa-IR" dirty="0"/>
              <a:t>ریه: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a-IR" dirty="0"/>
              <a:t>	</a:t>
            </a:r>
            <a:r>
              <a:rPr lang="en-US" dirty="0"/>
              <a:t>clear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fa-IR" dirty="0"/>
              <a:t> سمع قلب: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dirty="0"/>
              <a:t>	</a:t>
            </a:r>
            <a:r>
              <a:rPr lang="en-US" dirty="0"/>
              <a:t>S1</a:t>
            </a:r>
            <a:r>
              <a:rPr lang="fa-IR" dirty="0"/>
              <a:t> و </a:t>
            </a:r>
            <a:r>
              <a:rPr lang="en-US" dirty="0"/>
              <a:t>S2</a:t>
            </a:r>
            <a:r>
              <a:rPr lang="fa-IR" dirty="0"/>
              <a:t> نرمال، </a:t>
            </a:r>
            <a:r>
              <a:rPr lang="fa-IR" dirty="0" err="1"/>
              <a:t>سوفل</a:t>
            </a:r>
            <a:r>
              <a:rPr lang="fa-IR" dirty="0"/>
              <a:t> و </a:t>
            </a:r>
            <a:r>
              <a:rPr lang="fa-IR" dirty="0" smtClean="0"/>
              <a:t>صدای اضافه 	سمع نشد</a:t>
            </a:r>
            <a:endParaRPr lang="fa-IR" dirty="0"/>
          </a:p>
          <a:p>
            <a:pPr marL="0" indent="0">
              <a:buNone/>
            </a:pPr>
            <a:r>
              <a:rPr lang="fa-IR" dirty="0"/>
              <a:t>	</a:t>
            </a:r>
            <a:endParaRPr lang="en-US" dirty="0"/>
          </a:p>
          <a:p>
            <a:pPr marL="0" indent="0">
              <a:buNone/>
            </a:pP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30177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4961965" y="331226"/>
            <a:ext cx="3863788" cy="5625073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20000"/>
          </a:bodyPr>
          <a:lstStyle>
            <a:lvl1pPr marL="91440" indent="-91440" algn="r" defTabSz="914400" rtl="1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38404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56692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74980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93268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fa-IR" dirty="0" smtClean="0"/>
              <a:t>معاینه شکم:</a:t>
            </a:r>
          </a:p>
          <a:p>
            <a:pPr marL="981075" indent="-981075">
              <a:lnSpc>
                <a:spcPct val="150000"/>
              </a:lnSpc>
              <a:buNone/>
            </a:pPr>
            <a:r>
              <a:rPr lang="fa-IR" dirty="0"/>
              <a:t>	 اسکار </a:t>
            </a:r>
            <a:r>
              <a:rPr lang="fa-IR" dirty="0" err="1"/>
              <a:t>لاپاراتومی</a:t>
            </a:r>
            <a:r>
              <a:rPr lang="fa-IR" dirty="0"/>
              <a:t> </a:t>
            </a:r>
            <a:r>
              <a:rPr lang="fa-IR" dirty="0" err="1"/>
              <a:t>میدلاین</a:t>
            </a:r>
            <a:r>
              <a:rPr lang="fa-IR" dirty="0"/>
              <a:t> </a:t>
            </a:r>
            <a:r>
              <a:rPr lang="fa-IR" dirty="0" smtClean="0"/>
              <a:t>و کوله</a:t>
            </a:r>
            <a:r>
              <a:rPr lang="fa-IR" dirty="0"/>
              <a:t> </a:t>
            </a:r>
            <a:r>
              <a:rPr lang="fa-IR" dirty="0" err="1"/>
              <a:t>سیستکتومی</a:t>
            </a:r>
            <a:r>
              <a:rPr lang="fa-IR" dirty="0"/>
              <a:t> </a:t>
            </a:r>
            <a:r>
              <a:rPr lang="fa-IR" dirty="0" smtClean="0"/>
              <a:t>بدون </a:t>
            </a:r>
            <a:r>
              <a:rPr lang="fa-IR" dirty="0" err="1" smtClean="0"/>
              <a:t>استریا</a:t>
            </a:r>
            <a:r>
              <a:rPr lang="fa-IR" dirty="0" smtClean="0"/>
              <a:t>	</a:t>
            </a:r>
          </a:p>
          <a:p>
            <a:pPr marL="981075" indent="-981075">
              <a:lnSpc>
                <a:spcPct val="150000"/>
              </a:lnSpc>
              <a:buNone/>
            </a:pPr>
            <a:r>
              <a:rPr lang="fa-IR" dirty="0"/>
              <a:t>	</a:t>
            </a:r>
            <a:r>
              <a:rPr lang="fa-IR" dirty="0" smtClean="0"/>
              <a:t>کمی </a:t>
            </a:r>
            <a:r>
              <a:rPr lang="en-US" dirty="0" smtClean="0"/>
              <a:t>fatty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	</a:t>
            </a:r>
            <a:r>
              <a:rPr lang="fa-IR" dirty="0" smtClean="0"/>
              <a:t>فتق شکمی </a:t>
            </a:r>
            <a:r>
              <a:rPr lang="en-US" dirty="0" smtClean="0"/>
              <a:t>incisional</a:t>
            </a:r>
            <a:r>
              <a:rPr lang="fa-IR" dirty="0" smtClean="0"/>
              <a:t> زیر ناف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a-IR" dirty="0"/>
              <a:t>	بدون </a:t>
            </a:r>
            <a:r>
              <a:rPr lang="fa-IR" dirty="0" err="1"/>
              <a:t>تندرنس</a:t>
            </a:r>
            <a:r>
              <a:rPr lang="fa-IR" dirty="0"/>
              <a:t> یا </a:t>
            </a:r>
            <a:r>
              <a:rPr lang="fa-IR" dirty="0" err="1" smtClean="0"/>
              <a:t>ارگانومگالی</a:t>
            </a:r>
            <a:r>
              <a:rPr lang="fa-IR" dirty="0" smtClean="0"/>
              <a:t>	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a-IR" dirty="0"/>
              <a:t>معاینه کشاله ران: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a-IR" dirty="0"/>
              <a:t>	بدون </a:t>
            </a:r>
            <a:r>
              <a:rPr lang="en-US" dirty="0"/>
              <a:t>LAP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fa-IR" dirty="0"/>
              <a:t>معاینه اندام ها:</a:t>
            </a:r>
            <a:br>
              <a:rPr lang="fa-IR" dirty="0"/>
            </a:br>
            <a:r>
              <a:rPr lang="fa-IR" dirty="0"/>
              <a:t>	بدون </a:t>
            </a:r>
            <a:r>
              <a:rPr lang="fa-IR" dirty="0" err="1"/>
              <a:t>ادم</a:t>
            </a:r>
            <a:endParaRPr lang="fa-IR" dirty="0"/>
          </a:p>
          <a:p>
            <a:pPr marL="0" indent="0">
              <a:lnSpc>
                <a:spcPct val="100000"/>
              </a:lnSpc>
              <a:buNone/>
            </a:pPr>
            <a:r>
              <a:rPr lang="fa-IR" dirty="0"/>
              <a:t>	بدون </a:t>
            </a:r>
            <a:r>
              <a:rPr lang="fa-IR" dirty="0" err="1"/>
              <a:t>سیانوز</a:t>
            </a:r>
            <a:endParaRPr lang="fa-IR" dirty="0"/>
          </a:p>
          <a:p>
            <a:pPr marL="0" indent="0">
              <a:lnSpc>
                <a:spcPct val="100000"/>
              </a:lnSpc>
              <a:buNone/>
            </a:pPr>
            <a:r>
              <a:rPr lang="fa-IR" dirty="0"/>
              <a:t>	نبض ها پر و قرینه</a:t>
            </a:r>
          </a:p>
          <a:p>
            <a:pPr marL="0" indent="0">
              <a:lnSpc>
                <a:spcPct val="150000"/>
              </a:lnSpc>
              <a:buNone/>
            </a:pPr>
            <a:endParaRPr lang="fa-IR" dirty="0"/>
          </a:p>
          <a:p>
            <a:endParaRPr lang="fa-IR" dirty="0"/>
          </a:p>
          <a:p>
            <a:pPr marL="0" indent="0">
              <a:lnSpc>
                <a:spcPct val="150000"/>
              </a:lnSpc>
              <a:buNone/>
            </a:pPr>
            <a:endParaRPr lang="fa-IR" dirty="0"/>
          </a:p>
          <a:p>
            <a:endParaRPr lang="fa-IR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85483" y="425356"/>
            <a:ext cx="3863788" cy="528067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r" defTabSz="914400" rtl="1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38404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56692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74980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93268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Force</a:t>
            </a:r>
            <a:r>
              <a:rPr lang="fa-IR" dirty="0" smtClean="0"/>
              <a:t> عضلات:</a:t>
            </a:r>
          </a:p>
          <a:p>
            <a:pPr marL="0">
              <a:lnSpc>
                <a:spcPct val="150000"/>
              </a:lnSpc>
              <a:buNone/>
            </a:pPr>
            <a:r>
              <a:rPr lang="fa-IR" dirty="0"/>
              <a:t>	</a:t>
            </a:r>
            <a:r>
              <a:rPr lang="en-US" sz="1800" dirty="0" smtClean="0"/>
              <a:t>5/5</a:t>
            </a:r>
            <a:r>
              <a:rPr lang="fa-IR" sz="1800" dirty="0" smtClean="0"/>
              <a:t> و قرینه</a:t>
            </a:r>
          </a:p>
          <a:p>
            <a:pPr marL="0">
              <a:lnSpc>
                <a:spcPct val="150000"/>
              </a:lnSpc>
              <a:buNone/>
            </a:pPr>
            <a:r>
              <a:rPr lang="fa-IR" sz="1800" dirty="0"/>
              <a:t>	</a:t>
            </a:r>
            <a:r>
              <a:rPr lang="en-US" sz="1800" dirty="0" smtClean="0"/>
              <a:t>Govern sign</a:t>
            </a:r>
            <a:r>
              <a:rPr lang="fa-IR" sz="1800" dirty="0" smtClean="0"/>
              <a:t> منفی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fa-IR" dirty="0" smtClean="0"/>
              <a:t>معاینه عصبی:</a:t>
            </a:r>
          </a:p>
          <a:p>
            <a:pPr marL="201168" lvl="1" indent="0">
              <a:lnSpc>
                <a:spcPct val="150000"/>
              </a:lnSpc>
              <a:buNone/>
            </a:pPr>
            <a:r>
              <a:rPr lang="fa-IR" dirty="0" smtClean="0"/>
              <a:t>	زوج های عصبی 2تا 12 نرمال</a:t>
            </a:r>
          </a:p>
          <a:p>
            <a:pPr marL="201168" lvl="1" indent="0">
              <a:lnSpc>
                <a:spcPct val="150000"/>
              </a:lnSpc>
              <a:buNone/>
            </a:pPr>
            <a:r>
              <a:rPr lang="fa-IR" dirty="0"/>
              <a:t>	</a:t>
            </a:r>
            <a:r>
              <a:rPr lang="en-US" dirty="0" smtClean="0"/>
              <a:t>DTR</a:t>
            </a:r>
            <a:r>
              <a:rPr lang="fa-IR" dirty="0" smtClean="0"/>
              <a:t> </a:t>
            </a:r>
            <a:r>
              <a:rPr lang="fa-IR" dirty="0"/>
              <a:t>2</a:t>
            </a:r>
            <a:r>
              <a:rPr lang="fa-IR" dirty="0" smtClean="0"/>
              <a:t>+ قرینه</a:t>
            </a:r>
          </a:p>
          <a:p>
            <a:pPr marL="201168" lvl="1" indent="0">
              <a:lnSpc>
                <a:spcPct val="150000"/>
              </a:lnSpc>
              <a:buNone/>
            </a:pPr>
            <a:r>
              <a:rPr lang="fa-IR" dirty="0"/>
              <a:t>	</a:t>
            </a:r>
            <a:r>
              <a:rPr lang="fa-IR" dirty="0" smtClean="0"/>
              <a:t>حس </a:t>
            </a:r>
            <a:r>
              <a:rPr lang="fa-IR" dirty="0" err="1" smtClean="0"/>
              <a:t>پوزیشن</a:t>
            </a:r>
            <a:r>
              <a:rPr lang="fa-IR" dirty="0" smtClean="0"/>
              <a:t>، سطحی و فشار: نرمال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94449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11" y="0"/>
            <a:ext cx="7297271" cy="54729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363869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22959" y="212725"/>
            <a:ext cx="7543800" cy="882650"/>
          </a:xfrm>
        </p:spPr>
        <p:txBody>
          <a:bodyPr/>
          <a:lstStyle/>
          <a:p>
            <a:pPr algn="l" rtl="0"/>
            <a:r>
              <a:rPr lang="en-US" dirty="0" smtClean="0"/>
              <a:t>Lab data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822959" y="1095375"/>
            <a:ext cx="767558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0989530"/>
              </p:ext>
            </p:extLst>
          </p:nvPr>
        </p:nvGraphicFramePr>
        <p:xfrm>
          <a:off x="0" y="0"/>
          <a:ext cx="9144000" cy="685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9212"/>
                <a:gridCol w="874059"/>
                <a:gridCol w="833717"/>
                <a:gridCol w="847165"/>
                <a:gridCol w="995082"/>
                <a:gridCol w="806824"/>
                <a:gridCol w="954741"/>
                <a:gridCol w="914400"/>
                <a:gridCol w="914400"/>
                <a:gridCol w="914400"/>
              </a:tblGrid>
              <a:tr h="384919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91/1/20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91/2/16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91/7/4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91/9/2-3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92/2/31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93/11/5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93/12/3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94/3/1-6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94/4/2</a:t>
                      </a:r>
                      <a:endParaRPr lang="en-US" sz="1400" dirty="0"/>
                    </a:p>
                  </a:txBody>
                  <a:tcPr/>
                </a:tc>
              </a:tr>
              <a:tr h="38491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FBS (BS)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131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117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(113)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(108)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(</a:t>
                      </a:r>
                      <a:r>
                        <a:rPr lang="en-US" sz="1400" b="1" dirty="0" smtClean="0"/>
                        <a:t>168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156</a:t>
                      </a:r>
                      <a:endParaRPr lang="en-US" sz="1400" b="1" dirty="0"/>
                    </a:p>
                  </a:txBody>
                  <a:tcPr/>
                </a:tc>
              </a:tr>
              <a:tr h="38491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Chol</a:t>
                      </a:r>
                      <a:endParaRPr lang="en-US" sz="14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296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177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209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208</a:t>
                      </a:r>
                      <a:endParaRPr lang="en-US" sz="1400" b="1" dirty="0"/>
                    </a:p>
                  </a:txBody>
                  <a:tcPr/>
                </a:tc>
              </a:tr>
              <a:tr h="38491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TG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193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173</a:t>
                      </a:r>
                      <a:endParaRPr lang="en-US" sz="1400" b="1" dirty="0"/>
                    </a:p>
                  </a:txBody>
                  <a:tcPr/>
                </a:tc>
              </a:tr>
              <a:tr h="38491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HDL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51</a:t>
                      </a:r>
                      <a:endParaRPr lang="en-US" sz="1400" dirty="0"/>
                    </a:p>
                  </a:txBody>
                  <a:tcPr/>
                </a:tc>
              </a:tr>
              <a:tr h="38491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LDL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164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120</a:t>
                      </a:r>
                      <a:endParaRPr lang="en-US" sz="1400" b="1" dirty="0"/>
                    </a:p>
                  </a:txBody>
                  <a:tcPr/>
                </a:tc>
              </a:tr>
              <a:tr h="38491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BUN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51.4</a:t>
                      </a:r>
                      <a:r>
                        <a:rPr lang="en-US" sz="1400" b="1" dirty="0" smtClean="0">
                          <a:sym typeface="Wingdings 3" panose="05040102010807070707" pitchFamily="18" charset="2"/>
                        </a:rPr>
                        <a:t>48.6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</a:t>
                      </a:r>
                      <a:endParaRPr lang="en-US" sz="1400" dirty="0"/>
                    </a:p>
                  </a:txBody>
                  <a:tcPr/>
                </a:tc>
              </a:tr>
              <a:tr h="38491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Cr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0.99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2.76</a:t>
                      </a:r>
                      <a:r>
                        <a:rPr lang="en-US" sz="1400" b="1" dirty="0" smtClean="0">
                          <a:sym typeface="Wingdings 3" panose="05040102010807070707" pitchFamily="18" charset="2"/>
                        </a:rPr>
                        <a:t>2.16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1.13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1.1</a:t>
                      </a:r>
                      <a:endParaRPr lang="en-US" sz="1400" dirty="0"/>
                    </a:p>
                  </a:txBody>
                  <a:tcPr/>
                </a:tc>
              </a:tr>
              <a:tr h="38491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Na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142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141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142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141</a:t>
                      </a:r>
                      <a:endParaRPr lang="en-US" sz="1400" dirty="0"/>
                    </a:p>
                  </a:txBody>
                  <a:tcPr/>
                </a:tc>
              </a:tr>
              <a:tr h="38491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K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4.18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4.28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4.4</a:t>
                      </a:r>
                      <a:endParaRPr lang="en-US" sz="1400" dirty="0"/>
                    </a:p>
                  </a:txBody>
                  <a:tcPr/>
                </a:tc>
              </a:tr>
              <a:tr h="38491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Uric acid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9</a:t>
                      </a:r>
                      <a:r>
                        <a:rPr lang="en-US" sz="1400" b="1" dirty="0" smtClean="0">
                          <a:sym typeface="Wingdings 3" panose="05040102010807070707" pitchFamily="18" charset="2"/>
                        </a:rPr>
                        <a:t>7</a:t>
                      </a:r>
                      <a:endParaRPr lang="en-US" sz="1400" b="1" dirty="0"/>
                    </a:p>
                  </a:txBody>
                  <a:tcPr/>
                </a:tc>
              </a:tr>
              <a:tr h="38491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Ca</a:t>
                      </a:r>
                      <a:r>
                        <a:rPr lang="en-US" sz="1400" b="1" dirty="0" smtClean="0"/>
                        <a:t>/P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10.3</a:t>
                      </a:r>
                      <a:r>
                        <a:rPr lang="en-US" sz="1400" dirty="0" smtClean="0"/>
                        <a:t>/3.8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9.6/4.5</a:t>
                      </a:r>
                      <a:endParaRPr lang="en-US" sz="1400" dirty="0"/>
                    </a:p>
                  </a:txBody>
                  <a:tcPr/>
                </a:tc>
              </a:tr>
              <a:tr h="38491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WBC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13100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14500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10300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9400</a:t>
                      </a:r>
                      <a:endParaRPr lang="en-US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12300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12800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15800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11200</a:t>
                      </a:r>
                      <a:endParaRPr lang="en-US" sz="1400" b="1" dirty="0"/>
                    </a:p>
                  </a:txBody>
                  <a:tcPr/>
                </a:tc>
              </a:tr>
              <a:tr h="38491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PMN-Band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73%-</a:t>
                      </a:r>
                      <a:r>
                        <a:rPr lang="en-US" sz="1400" b="1" dirty="0" smtClean="0"/>
                        <a:t>2%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63%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57%-</a:t>
                      </a:r>
                      <a:r>
                        <a:rPr lang="en-US" sz="1400" b="1" dirty="0" smtClean="0"/>
                        <a:t>1%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61%-</a:t>
                      </a:r>
                      <a:r>
                        <a:rPr lang="en-US" sz="1400" b="1" dirty="0" smtClean="0"/>
                        <a:t>1%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65%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55%</a:t>
                      </a:r>
                      <a:endParaRPr lang="en-US" sz="1400" dirty="0"/>
                    </a:p>
                  </a:txBody>
                  <a:tcPr/>
                </a:tc>
              </a:tr>
              <a:tr h="38491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Hb</a:t>
                      </a:r>
                      <a:r>
                        <a:rPr lang="en-US" sz="1400" b="1" dirty="0" smtClean="0"/>
                        <a:t> (MCV)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14.7 (95)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14.6 (93)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13.6 (90)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15 (90)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11.6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14.3 (96)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9.5</a:t>
                      </a:r>
                      <a:r>
                        <a:rPr lang="en-US" sz="1400" baseline="0" dirty="0" smtClean="0"/>
                        <a:t> (94)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10.6 </a:t>
                      </a:r>
                      <a:r>
                        <a:rPr lang="en-US" sz="1400" dirty="0" smtClean="0"/>
                        <a:t>(91)</a:t>
                      </a:r>
                      <a:endParaRPr lang="en-US" sz="1400" dirty="0"/>
                    </a:p>
                  </a:txBody>
                  <a:tcPr/>
                </a:tc>
              </a:tr>
              <a:tr h="38491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Plt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391000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440000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480000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629000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441000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542000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353000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577000</a:t>
                      </a:r>
                      <a:endParaRPr lang="en-US" sz="1400" b="1" dirty="0"/>
                    </a:p>
                  </a:txBody>
                  <a:tcPr/>
                </a:tc>
              </a:tr>
              <a:tr h="31437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CRP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&lt;2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9.1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35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/>
                        <a:t>10</a:t>
                      </a:r>
                      <a:endParaRPr lang="en-US" sz="1400" b="0" dirty="0"/>
                    </a:p>
                  </a:txBody>
                  <a:tcPr/>
                </a:tc>
              </a:tr>
              <a:tr h="38491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ESR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24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45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62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66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85</a:t>
                      </a:r>
                      <a:endParaRPr lang="en-US" sz="14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492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1" r="22549" b="15687"/>
          <a:stretch/>
        </p:blipFill>
        <p:spPr>
          <a:xfrm>
            <a:off x="5160309" y="679077"/>
            <a:ext cx="3983691" cy="46526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" r="1242" b="23137"/>
          <a:stretch/>
        </p:blipFill>
        <p:spPr>
          <a:xfrm>
            <a:off x="0" y="443754"/>
            <a:ext cx="5079626" cy="51233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053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8098739"/>
              </p:ext>
            </p:extLst>
          </p:nvPr>
        </p:nvGraphicFramePr>
        <p:xfrm>
          <a:off x="0" y="2"/>
          <a:ext cx="9144001" cy="6360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5562"/>
                <a:gridCol w="1302991"/>
                <a:gridCol w="1302991"/>
                <a:gridCol w="1821882"/>
                <a:gridCol w="1072373"/>
                <a:gridCol w="1568202"/>
              </a:tblGrid>
              <a:tr h="590048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91/3/17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91/7/4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94/3/6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Unit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Reference Range</a:t>
                      </a:r>
                      <a:endParaRPr lang="en-US" sz="1600" dirty="0"/>
                    </a:p>
                  </a:txBody>
                  <a:tcPr/>
                </a:tc>
              </a:tr>
              <a:tr h="51199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U24 </a:t>
                      </a:r>
                      <a:r>
                        <a:rPr lang="en-US" sz="1600" dirty="0" err="1" smtClean="0"/>
                        <a:t>Vol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80!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1400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1900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</a:tr>
              <a:tr h="51199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U24 Cr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994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gr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</a:tr>
              <a:tr h="51199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U24 VMA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9.6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16.9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&lt;13.6</a:t>
                      </a:r>
                      <a:endParaRPr lang="en-US" sz="1600" dirty="0"/>
                    </a:p>
                  </a:txBody>
                  <a:tcPr/>
                </a:tc>
              </a:tr>
              <a:tr h="4889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U24 </a:t>
                      </a:r>
                      <a:r>
                        <a:rPr lang="en-US" sz="1600" dirty="0" err="1" smtClean="0"/>
                        <a:t>Metanephrine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16.5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89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 smtClean="0"/>
                        <a:t>μ</a:t>
                      </a:r>
                      <a:r>
                        <a:rPr lang="en-US" sz="1600" dirty="0" smtClean="0"/>
                        <a:t>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&lt;350</a:t>
                      </a:r>
                      <a:endParaRPr lang="en-US" sz="1600" dirty="0"/>
                    </a:p>
                  </a:txBody>
                  <a:tcPr/>
                </a:tc>
              </a:tr>
              <a:tr h="47541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U24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err="1" smtClean="0"/>
                        <a:t>Normetanephrine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&gt;3000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1512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 smtClean="0"/>
                        <a:t>μ</a:t>
                      </a:r>
                      <a:r>
                        <a:rPr lang="en-US" sz="1600" dirty="0" smtClean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&lt;600</a:t>
                      </a:r>
                      <a:endParaRPr lang="en-US" sz="1600" dirty="0"/>
                    </a:p>
                  </a:txBody>
                  <a:tcPr/>
                </a:tc>
              </a:tr>
              <a:tr h="45841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U24 Epinephrine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 smtClean="0"/>
                        <a:t>μ</a:t>
                      </a:r>
                      <a:r>
                        <a:rPr lang="en-US" sz="1600" dirty="0" smtClean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&lt;20</a:t>
                      </a:r>
                      <a:endParaRPr lang="en-US" sz="1600" dirty="0"/>
                    </a:p>
                  </a:txBody>
                  <a:tcPr/>
                </a:tc>
              </a:tr>
              <a:tr h="47233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U24 Norepinephrine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1287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 smtClean="0"/>
                        <a:t>μ</a:t>
                      </a:r>
                      <a:r>
                        <a:rPr lang="en-US" sz="1600" dirty="0" smtClean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&lt;90</a:t>
                      </a:r>
                      <a:endParaRPr lang="en-US" sz="1600" dirty="0"/>
                    </a:p>
                  </a:txBody>
                  <a:tcPr/>
                </a:tc>
              </a:tr>
              <a:tr h="59004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Plasma</a:t>
                      </a:r>
                      <a:r>
                        <a:rPr lang="en-US" sz="1600" baseline="0" dirty="0" smtClean="0"/>
                        <a:t> free </a:t>
                      </a:r>
                      <a:r>
                        <a:rPr lang="en-US" sz="1600" baseline="0" dirty="0" err="1" smtClean="0"/>
                        <a:t>Metanephrine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72.5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pg</a:t>
                      </a:r>
                      <a:r>
                        <a:rPr lang="en-US" sz="1600" dirty="0" smtClean="0"/>
                        <a:t>/ml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&lt;90</a:t>
                      </a:r>
                      <a:endParaRPr lang="en-US" sz="1600" dirty="0"/>
                    </a:p>
                  </a:txBody>
                  <a:tcPr/>
                </a:tc>
              </a:tr>
              <a:tr h="64723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Plasma free </a:t>
                      </a:r>
                      <a:r>
                        <a:rPr lang="en-US" sz="1600" dirty="0" err="1" smtClean="0"/>
                        <a:t>Normetanephrine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1553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pg</a:t>
                      </a:r>
                      <a:r>
                        <a:rPr lang="en-US" sz="1600" dirty="0" smtClean="0"/>
                        <a:t>/ml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&lt;180</a:t>
                      </a:r>
                      <a:endParaRPr lang="en-US" sz="1600" dirty="0"/>
                    </a:p>
                  </a:txBody>
                  <a:tcPr/>
                </a:tc>
              </a:tr>
              <a:tr h="51199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Plasma Epinephrine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pg</a:t>
                      </a:r>
                      <a:r>
                        <a:rPr lang="en-US" sz="1600" dirty="0" smtClean="0"/>
                        <a:t>/ml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Up to 100</a:t>
                      </a:r>
                      <a:endParaRPr lang="en-US" sz="1600" dirty="0"/>
                    </a:p>
                  </a:txBody>
                  <a:tcPr/>
                </a:tc>
              </a:tr>
              <a:tr h="59004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Plasma </a:t>
                      </a:r>
                      <a:r>
                        <a:rPr lang="en-US" sz="1600" dirty="0" err="1" smtClean="0"/>
                        <a:t>NorEpinephrine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7453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pg</a:t>
                      </a:r>
                      <a:r>
                        <a:rPr lang="en-US" sz="1600" dirty="0" smtClean="0"/>
                        <a:t>/ml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Up to 600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351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75402" y="212345"/>
            <a:ext cx="7543800" cy="882650"/>
          </a:xfrm>
        </p:spPr>
        <p:txBody>
          <a:bodyPr/>
          <a:lstStyle/>
          <a:p>
            <a:pPr algn="l" rtl="0"/>
            <a:r>
              <a:rPr lang="en-US" dirty="0" smtClean="0"/>
              <a:t>Lab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95194" y="1094995"/>
            <a:ext cx="8372288" cy="5211676"/>
          </a:xfrm>
        </p:spPr>
        <p:txBody>
          <a:bodyPr numCol="2">
            <a:normAutofit lnSpcReduction="10000"/>
          </a:bodyPr>
          <a:lstStyle/>
          <a:p>
            <a:pPr lvl="1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ym typeface="Wingdings" panose="05000000000000000000" pitchFamily="2" charset="2"/>
              </a:rPr>
              <a:t>AST=25-</a:t>
            </a:r>
            <a:r>
              <a:rPr lang="en-US" b="1" dirty="0" smtClean="0">
                <a:sym typeface="Wingdings" panose="05000000000000000000" pitchFamily="2" charset="2"/>
              </a:rPr>
              <a:t>43</a:t>
            </a:r>
            <a:r>
              <a:rPr lang="en-US" dirty="0" smtClean="0">
                <a:sym typeface="Wingdings" panose="05000000000000000000" pitchFamily="2" charset="2"/>
              </a:rPr>
              <a:t>, ALT=33-28</a:t>
            </a:r>
          </a:p>
          <a:p>
            <a:pPr lvl="1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ym typeface="Wingdings" panose="05000000000000000000" pitchFamily="2" charset="2"/>
              </a:rPr>
              <a:t>ALP=</a:t>
            </a:r>
            <a:r>
              <a:rPr lang="en-US" b="1" dirty="0" smtClean="0">
                <a:sym typeface="Wingdings" panose="05000000000000000000" pitchFamily="2" charset="2"/>
              </a:rPr>
              <a:t>311</a:t>
            </a:r>
            <a:r>
              <a:rPr lang="en-US" dirty="0" smtClean="0">
                <a:sym typeface="Wingdings" panose="05000000000000000000" pitchFamily="2" charset="2"/>
              </a:rPr>
              <a:t>-220</a:t>
            </a:r>
          </a:p>
          <a:p>
            <a:pPr lvl="1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 smtClean="0">
                <a:sym typeface="Wingdings" panose="05000000000000000000" pitchFamily="2" charset="2"/>
              </a:rPr>
              <a:t>Ca</a:t>
            </a:r>
            <a:r>
              <a:rPr lang="en-US" dirty="0" smtClean="0">
                <a:sym typeface="Wingdings" panose="05000000000000000000" pitchFamily="2" charset="2"/>
              </a:rPr>
              <a:t> ranges: 8.4-10.3</a:t>
            </a:r>
          </a:p>
          <a:p>
            <a:pPr lvl="1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ym typeface="Wingdings" panose="05000000000000000000" pitchFamily="2" charset="2"/>
              </a:rPr>
              <a:t>P: 3.2-4.5, Mg= 2.5</a:t>
            </a:r>
          </a:p>
          <a:p>
            <a:pPr lvl="1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ym typeface="Wingdings" panose="05000000000000000000" pitchFamily="2" charset="2"/>
              </a:rPr>
              <a:t>pH= 7.43, pCO2= 38, 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HCO3= 24.8</a:t>
            </a:r>
          </a:p>
          <a:p>
            <a:pPr lvl="1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ym typeface="Wingdings" panose="05000000000000000000" pitchFamily="2" charset="2"/>
              </a:rPr>
              <a:t>PT, PTT, INR </a:t>
            </a:r>
            <a:r>
              <a:rPr lang="en-US" dirty="0" err="1" smtClean="0">
                <a:sym typeface="Wingdings" panose="05000000000000000000" pitchFamily="2" charset="2"/>
              </a:rPr>
              <a:t>Nl</a:t>
            </a:r>
            <a:endParaRPr lang="en-US" dirty="0" smtClean="0">
              <a:sym typeface="Wingdings" panose="05000000000000000000" pitchFamily="2" charset="2"/>
            </a:endParaRPr>
          </a:p>
          <a:p>
            <a:pPr lvl="1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 smtClean="0">
                <a:sym typeface="Wingdings" panose="05000000000000000000" pitchFamily="2" charset="2"/>
              </a:rPr>
              <a:t>TFTNl</a:t>
            </a:r>
            <a:endParaRPr lang="en-US" dirty="0" smtClean="0">
              <a:sym typeface="Wingdings" panose="05000000000000000000" pitchFamily="2" charset="2"/>
            </a:endParaRPr>
          </a:p>
          <a:p>
            <a:pPr lvl="1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ym typeface="Wingdings" panose="05000000000000000000" pitchFamily="2" charset="2"/>
              </a:rPr>
              <a:t>25OH </a:t>
            </a:r>
            <a:r>
              <a:rPr lang="en-US" dirty="0" err="1" smtClean="0">
                <a:sym typeface="Wingdings" panose="05000000000000000000" pitchFamily="2" charset="2"/>
              </a:rPr>
              <a:t>Vit</a:t>
            </a:r>
            <a:r>
              <a:rPr lang="en-US" dirty="0" smtClean="0">
                <a:sym typeface="Wingdings" panose="05000000000000000000" pitchFamily="2" charset="2"/>
              </a:rPr>
              <a:t> D = 17.6  51 </a:t>
            </a:r>
            <a:r>
              <a:rPr lang="en-US" dirty="0" err="1" smtClean="0">
                <a:sym typeface="Wingdings" panose="05000000000000000000" pitchFamily="2" charset="2"/>
              </a:rPr>
              <a:t>ng</a:t>
            </a:r>
            <a:r>
              <a:rPr lang="en-US" dirty="0" smtClean="0">
                <a:sym typeface="Wingdings" panose="05000000000000000000" pitchFamily="2" charset="2"/>
              </a:rPr>
              <a:t>/ml</a:t>
            </a:r>
          </a:p>
          <a:p>
            <a:pPr lvl="1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ym typeface="Wingdings" panose="05000000000000000000" pitchFamily="2" charset="2"/>
              </a:rPr>
              <a:t>Cortisol 8am= 210 </a:t>
            </a:r>
            <a:r>
              <a:rPr lang="en-US" dirty="0" err="1" smtClean="0">
                <a:sym typeface="Wingdings" panose="05000000000000000000" pitchFamily="2" charset="2"/>
              </a:rPr>
              <a:t>ng</a:t>
            </a:r>
            <a:r>
              <a:rPr lang="en-US" dirty="0" smtClean="0">
                <a:sym typeface="Wingdings" panose="05000000000000000000" pitchFamily="2" charset="2"/>
              </a:rPr>
              <a:t>/ml </a:t>
            </a:r>
            <a:r>
              <a:rPr lang="en-US" sz="1600" dirty="0" smtClean="0">
                <a:sym typeface="Wingdings" panose="05000000000000000000" pitchFamily="2" charset="2"/>
              </a:rPr>
              <a:t>(54.94-287)</a:t>
            </a:r>
          </a:p>
          <a:p>
            <a:pPr lvl="1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HbA1c= 6.4</a:t>
            </a:r>
          </a:p>
          <a:p>
            <a:pPr lvl="1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LDH= 492</a:t>
            </a:r>
          </a:p>
          <a:p>
            <a:pPr lvl="1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 smtClean="0"/>
              <a:t>Alb</a:t>
            </a:r>
            <a:r>
              <a:rPr lang="en-US" dirty="0" smtClean="0"/>
              <a:t>= 4.6</a:t>
            </a:r>
          </a:p>
          <a:p>
            <a:pPr lvl="1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Fe=57 </a:t>
            </a:r>
            <a:r>
              <a:rPr lang="el-GR" dirty="0" smtClean="0"/>
              <a:t>μ</a:t>
            </a:r>
            <a:r>
              <a:rPr lang="en-US" dirty="0" smtClean="0"/>
              <a:t>g/dl, TIBC=380, Ferritin=9 </a:t>
            </a:r>
            <a:r>
              <a:rPr lang="en-US" dirty="0" err="1" smtClean="0"/>
              <a:t>ng</a:t>
            </a:r>
            <a:r>
              <a:rPr lang="en-US" dirty="0" smtClean="0"/>
              <a:t>/ml</a:t>
            </a:r>
          </a:p>
          <a:p>
            <a:pPr lvl="1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Folate=19.8 </a:t>
            </a:r>
            <a:r>
              <a:rPr lang="en-US" dirty="0" err="1" smtClean="0"/>
              <a:t>ng</a:t>
            </a:r>
            <a:r>
              <a:rPr lang="en-US" dirty="0" smtClean="0"/>
              <a:t>/ml, B12=697pg/ml</a:t>
            </a:r>
          </a:p>
          <a:p>
            <a:pPr lvl="1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Aldosterone= 16.2 (10-180)</a:t>
            </a:r>
          </a:p>
          <a:p>
            <a:pPr lvl="1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DHEA-S= 0.9 </a:t>
            </a:r>
            <a:r>
              <a:rPr lang="en-US" dirty="0" err="1" smtClean="0"/>
              <a:t>ng</a:t>
            </a:r>
            <a:r>
              <a:rPr lang="en-US" dirty="0" smtClean="0"/>
              <a:t>/ml (0.03-5.88)</a:t>
            </a:r>
          </a:p>
          <a:p>
            <a:pPr lvl="1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17OH </a:t>
            </a:r>
            <a:r>
              <a:rPr lang="en-US" dirty="0" err="1" smtClean="0"/>
              <a:t>Prog</a:t>
            </a:r>
            <a:r>
              <a:rPr lang="en-US" dirty="0" smtClean="0"/>
              <a:t>= 0.6 </a:t>
            </a:r>
            <a:r>
              <a:rPr lang="en-US" dirty="0" err="1" smtClean="0"/>
              <a:t>ng</a:t>
            </a:r>
            <a:r>
              <a:rPr lang="en-US" dirty="0" smtClean="0"/>
              <a:t>/ml (0.4-1.5)</a:t>
            </a:r>
          </a:p>
          <a:p>
            <a:pPr lvl="1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93/8/5:</a:t>
            </a:r>
          </a:p>
          <a:p>
            <a:pPr lvl="2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U24 </a:t>
            </a:r>
            <a:r>
              <a:rPr lang="en-US" dirty="0" err="1" smtClean="0"/>
              <a:t>Vol</a:t>
            </a:r>
            <a:r>
              <a:rPr lang="en-US" dirty="0" smtClean="0"/>
              <a:t>=1950, Cr=875, </a:t>
            </a:r>
            <a:r>
              <a:rPr lang="en-US" dirty="0" err="1" smtClean="0"/>
              <a:t>Pr</a:t>
            </a:r>
            <a:r>
              <a:rPr lang="en-US" dirty="0" smtClean="0"/>
              <a:t>=383</a:t>
            </a:r>
          </a:p>
          <a:p>
            <a:pPr lvl="2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U/A: </a:t>
            </a:r>
            <a:r>
              <a:rPr lang="en-US" dirty="0" err="1" smtClean="0"/>
              <a:t>Glc</a:t>
            </a:r>
            <a:r>
              <a:rPr lang="en-US" dirty="0" smtClean="0"/>
              <a:t> +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10988" y="1094995"/>
            <a:ext cx="825649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320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789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59" y="286604"/>
            <a:ext cx="7543800" cy="1450757"/>
          </a:xfrm>
        </p:spPr>
        <p:txBody>
          <a:bodyPr/>
          <a:lstStyle/>
          <a:p>
            <a:r>
              <a:rPr lang="fa-IR" dirty="0" smtClean="0"/>
              <a:t>شرح حال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59" y="1845734"/>
            <a:ext cx="7543801" cy="4339166"/>
          </a:xfrm>
        </p:spPr>
        <p:txBody>
          <a:bodyPr>
            <a:normAutofit/>
          </a:bodyPr>
          <a:lstStyle/>
          <a:p>
            <a:r>
              <a:rPr lang="fa-IR" dirty="0" smtClean="0"/>
              <a:t>شکایت اصلی: </a:t>
            </a:r>
          </a:p>
          <a:p>
            <a:pPr marL="0" indent="0">
              <a:buNone/>
            </a:pPr>
            <a:r>
              <a:rPr lang="fa-IR" dirty="0" smtClean="0"/>
              <a:t>	فشار خون و درد پهلو راست</a:t>
            </a:r>
          </a:p>
          <a:p>
            <a:pPr marL="0" indent="0">
              <a:buNone/>
            </a:pPr>
            <a:r>
              <a:rPr lang="fa-IR" dirty="0" smtClean="0"/>
              <a:t>منبع شرح حال:</a:t>
            </a:r>
          </a:p>
          <a:p>
            <a:pPr marL="0" indent="0">
              <a:buNone/>
            </a:pPr>
            <a:r>
              <a:rPr lang="fa-IR" dirty="0"/>
              <a:t>	</a:t>
            </a:r>
            <a:r>
              <a:rPr lang="fa-IR" dirty="0" smtClean="0"/>
              <a:t>خود بیمار</a:t>
            </a:r>
          </a:p>
          <a:p>
            <a:r>
              <a:rPr lang="fa-IR" dirty="0" smtClean="0"/>
              <a:t>مشخصات: </a:t>
            </a:r>
          </a:p>
          <a:p>
            <a:pPr marL="201168" lvl="1" indent="0">
              <a:buNone/>
            </a:pPr>
            <a:r>
              <a:rPr lang="fa-IR" dirty="0"/>
              <a:t>	</a:t>
            </a:r>
            <a:r>
              <a:rPr lang="fa-IR" sz="2000" dirty="0" smtClean="0"/>
              <a:t>خانم میانسال</a:t>
            </a:r>
          </a:p>
          <a:p>
            <a:pPr marL="0" indent="0">
              <a:buNone/>
            </a:pPr>
            <a:r>
              <a:rPr lang="fa-IR" dirty="0"/>
              <a:t>	</a:t>
            </a:r>
            <a:r>
              <a:rPr lang="fa-IR" dirty="0" smtClean="0"/>
              <a:t>اهل قزوین</a:t>
            </a:r>
          </a:p>
          <a:p>
            <a:pPr marL="0" indent="0">
              <a:buNone/>
            </a:pPr>
            <a:r>
              <a:rPr lang="fa-IR" dirty="0"/>
              <a:t>	</a:t>
            </a:r>
            <a:r>
              <a:rPr lang="fa-IR" dirty="0" smtClean="0"/>
              <a:t>خانه دار</a:t>
            </a:r>
          </a:p>
          <a:p>
            <a:pPr marL="0" indent="0">
              <a:buNone/>
            </a:pPr>
            <a:r>
              <a:rPr lang="fa-IR" dirty="0"/>
              <a:t>	</a:t>
            </a:r>
            <a:r>
              <a:rPr lang="fa-IR" dirty="0" smtClean="0"/>
              <a:t>متاهل و صاحب 4 فرزند</a:t>
            </a:r>
            <a:r>
              <a:rPr lang="fa-IR" dirty="0"/>
              <a:t>	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822959" y="1737361"/>
            <a:ext cx="75438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346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75765" y="1"/>
            <a:ext cx="7543800" cy="8068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r"/>
            <a:r>
              <a:rPr lang="fa-IR" dirty="0" smtClean="0"/>
              <a:t>یافته های پاراکلینیک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68941" y="931863"/>
            <a:ext cx="8350624" cy="528067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r" defTabSz="914400" rtl="1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38404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56692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74980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93268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a-IR" dirty="0" smtClean="0"/>
          </a:p>
          <a:p>
            <a:pPr marL="0" indent="0">
              <a:buNone/>
            </a:pPr>
            <a:endParaRPr lang="fa-IR" dirty="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363071" y="806825"/>
            <a:ext cx="84447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/>
          <p:cNvSpPr txBox="1">
            <a:spLocks/>
          </p:cNvSpPr>
          <p:nvPr/>
        </p:nvSpPr>
        <p:spPr>
          <a:xfrm>
            <a:off x="421341" y="1084263"/>
            <a:ext cx="8350624" cy="528067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r" defTabSz="914400" rtl="1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38404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56692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74980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93268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dirty="0" smtClean="0"/>
              <a:t>سونوگرافی (91/5/11): کبد و مجاری صفراوی و پانکراس، طحال و کلیه ها و رحم ← نرمال بدون مایع آزاد/ در ناحیه </a:t>
            </a:r>
            <a:r>
              <a:rPr lang="fa-IR" dirty="0" err="1" smtClean="0"/>
              <a:t>پاراآئورتیک</a:t>
            </a:r>
            <a:r>
              <a:rPr lang="fa-IR" dirty="0" smtClean="0"/>
              <a:t> 2 لنف نود </a:t>
            </a:r>
            <a:r>
              <a:rPr lang="fa-IR" dirty="0" err="1" smtClean="0"/>
              <a:t>هیپواکو</a:t>
            </a:r>
            <a:r>
              <a:rPr lang="fa-IR" dirty="0" smtClean="0"/>
              <a:t> با </a:t>
            </a:r>
            <a:r>
              <a:rPr lang="fa-IR" dirty="0" err="1" smtClean="0"/>
              <a:t>دیامترهای</a:t>
            </a:r>
            <a:r>
              <a:rPr lang="fa-IR" dirty="0" smtClean="0"/>
              <a:t> </a:t>
            </a:r>
            <a:r>
              <a:rPr lang="en-US" dirty="0" smtClean="0"/>
              <a:t>25</a:t>
            </a:r>
            <a:r>
              <a:rPr lang="fa-IR" dirty="0" smtClean="0"/>
              <a:t> و </a:t>
            </a:r>
            <a:r>
              <a:rPr lang="en-US" dirty="0" smtClean="0"/>
              <a:t>19x32</a:t>
            </a:r>
            <a:r>
              <a:rPr lang="fa-IR" dirty="0" smtClean="0"/>
              <a:t> میلی متر در </a:t>
            </a:r>
            <a:r>
              <a:rPr lang="fa-IR" dirty="0" err="1" smtClean="0"/>
              <a:t>لترال</a:t>
            </a:r>
            <a:r>
              <a:rPr lang="fa-IR" dirty="0" smtClean="0"/>
              <a:t> راست </a:t>
            </a:r>
            <a:r>
              <a:rPr lang="fa-IR" dirty="0" err="1" smtClean="0"/>
              <a:t>آئورت</a:t>
            </a:r>
            <a:r>
              <a:rPr lang="fa-IR" dirty="0" smtClean="0"/>
              <a:t> شکمی و در </a:t>
            </a:r>
            <a:r>
              <a:rPr lang="fa-IR" dirty="0" err="1" smtClean="0"/>
              <a:t>قدام</a:t>
            </a:r>
            <a:r>
              <a:rPr lang="fa-IR" dirty="0" smtClean="0"/>
              <a:t> </a:t>
            </a:r>
            <a:r>
              <a:rPr lang="en-US" dirty="0" smtClean="0"/>
              <a:t>IVC</a:t>
            </a:r>
            <a:r>
              <a:rPr lang="fa-IR" dirty="0" smtClean="0"/>
              <a:t> در سطح عروق کلیه راست</a:t>
            </a:r>
            <a:endParaRPr lang="en-US" dirty="0" smtClean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fa-IR" dirty="0" smtClean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dirty="0" smtClean="0"/>
              <a:t>MRI</a:t>
            </a:r>
            <a:r>
              <a:rPr lang="fa-IR" dirty="0" smtClean="0"/>
              <a:t> شکمی (91/5/23):</a:t>
            </a:r>
            <a:endParaRPr lang="fa-IR" dirty="0"/>
          </a:p>
          <a:p>
            <a:pPr marL="0" indent="0" algn="l" rtl="0">
              <a:lnSpc>
                <a:spcPct val="150000"/>
              </a:lnSpc>
              <a:buNone/>
            </a:pPr>
            <a:r>
              <a:rPr lang="en-US" dirty="0" smtClean="0"/>
              <a:t>	2 ovoid soft tissue masses in Rt. Para-aortic region (Inferior to kidneys level) are seen with 30 &amp; 25 mm length indicative of LAPs. Non specific 2 large LNs in Rt. </a:t>
            </a:r>
            <a:r>
              <a:rPr lang="en-US" dirty="0"/>
              <a:t>p</a:t>
            </a:r>
            <a:r>
              <a:rPr lang="en-US" dirty="0" smtClean="0"/>
              <a:t>ara-aortic region.</a:t>
            </a:r>
          </a:p>
        </p:txBody>
      </p:sp>
    </p:spTree>
    <p:extLst>
      <p:ext uri="{BB962C8B-B14F-4D97-AF65-F5344CB8AC3E}">
        <p14:creationId xmlns:p14="http://schemas.microsoft.com/office/powerpoint/2010/main" val="325233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47918" y="302557"/>
            <a:ext cx="8834718" cy="4410636"/>
            <a:chOff x="147918" y="302557"/>
            <a:chExt cx="8834718" cy="44106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7" t="7255" r="734" b="28432"/>
            <a:stretch/>
          </p:blipFill>
          <p:spPr>
            <a:xfrm>
              <a:off x="147918" y="302557"/>
              <a:ext cx="8834718" cy="441063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" name="Oval 4"/>
            <p:cNvSpPr/>
            <p:nvPr/>
          </p:nvSpPr>
          <p:spPr>
            <a:xfrm>
              <a:off x="6566647" y="2198592"/>
              <a:ext cx="295835" cy="30928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5114365" y="2198592"/>
              <a:ext cx="295835" cy="30928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63388" y="2198593"/>
              <a:ext cx="295835" cy="30928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194112" y="2198592"/>
              <a:ext cx="295835" cy="30928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8014447" y="685799"/>
              <a:ext cx="349623" cy="30928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3664324" y="645458"/>
              <a:ext cx="295835" cy="30928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26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4817" y="470646"/>
            <a:ext cx="8834069" cy="5244352"/>
            <a:chOff x="111029" y="457200"/>
            <a:chExt cx="8834069" cy="524435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53" b="26667"/>
            <a:stretch/>
          </p:blipFill>
          <p:spPr>
            <a:xfrm>
              <a:off x="111029" y="457200"/>
              <a:ext cx="8834069" cy="524435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3" name="Oval 2"/>
            <p:cNvSpPr/>
            <p:nvPr/>
          </p:nvSpPr>
          <p:spPr>
            <a:xfrm>
              <a:off x="5109882" y="1653988"/>
              <a:ext cx="363071" cy="40341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268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2730" y="1640542"/>
            <a:ext cx="8511988" cy="2205888"/>
            <a:chOff x="376519" y="632012"/>
            <a:chExt cx="8511988" cy="220588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59" t="73288" r="7647"/>
            <a:stretch/>
          </p:blipFill>
          <p:spPr>
            <a:xfrm>
              <a:off x="376519" y="632012"/>
              <a:ext cx="8511988" cy="22058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4" name="Oval 3"/>
            <p:cNvSpPr/>
            <p:nvPr/>
          </p:nvSpPr>
          <p:spPr>
            <a:xfrm>
              <a:off x="4937070" y="1924439"/>
              <a:ext cx="437314" cy="6375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5861585" y="2039323"/>
              <a:ext cx="385253" cy="52271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6898341" y="1981880"/>
              <a:ext cx="336176" cy="6375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7846669" y="2039323"/>
              <a:ext cx="437314" cy="63759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0973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07575" y="672355"/>
            <a:ext cx="6400800" cy="5015752"/>
            <a:chOff x="107575" y="672355"/>
            <a:chExt cx="6400800" cy="501575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65" t="39020" r="16798" b="25686"/>
            <a:stretch/>
          </p:blipFill>
          <p:spPr>
            <a:xfrm>
              <a:off x="107575" y="672355"/>
              <a:ext cx="6400800" cy="5015752"/>
            </a:xfrm>
            <a:prstGeom prst="rect">
              <a:avLst/>
            </a:prstGeom>
          </p:spPr>
        </p:pic>
        <p:cxnSp>
          <p:nvCxnSpPr>
            <p:cNvPr id="4" name="Straight Connector 3"/>
            <p:cNvCxnSpPr/>
            <p:nvPr/>
          </p:nvCxnSpPr>
          <p:spPr>
            <a:xfrm>
              <a:off x="3886201" y="1586755"/>
              <a:ext cx="1411941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 flipV="1">
              <a:off x="1174376" y="4612342"/>
              <a:ext cx="2012576" cy="4483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Content Placeholder 2"/>
          <p:cNvSpPr txBox="1">
            <a:spLocks/>
          </p:cNvSpPr>
          <p:nvPr/>
        </p:nvSpPr>
        <p:spPr>
          <a:xfrm>
            <a:off x="6763871" y="672355"/>
            <a:ext cx="2164976" cy="5280678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r" defTabSz="914400" rtl="1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38404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56692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74980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93268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8288" indent="-268288"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err="1" smtClean="0"/>
              <a:t>Synaptophysin</a:t>
            </a:r>
            <a:r>
              <a:rPr lang="en-US" dirty="0" smtClean="0"/>
              <a:t>: Strongly positive</a:t>
            </a:r>
          </a:p>
          <a:p>
            <a:pPr marL="268288" indent="-268288"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err="1" smtClean="0"/>
              <a:t>Chromogranin</a:t>
            </a:r>
            <a:r>
              <a:rPr lang="en-US" dirty="0" smtClean="0"/>
              <a:t>: </a:t>
            </a:r>
            <a:r>
              <a:rPr lang="en-US" dirty="0" err="1" smtClean="0"/>
              <a:t>Stongly</a:t>
            </a:r>
            <a:r>
              <a:rPr lang="en-US" dirty="0" smtClean="0"/>
              <a:t> positive</a:t>
            </a:r>
          </a:p>
          <a:p>
            <a:pPr marL="268288" indent="-268288"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S100: Negative</a:t>
            </a:r>
          </a:p>
          <a:p>
            <a:pPr marL="268288" indent="-268288"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Cytokeratin: Negative</a:t>
            </a:r>
          </a:p>
          <a:p>
            <a:pPr marL="268288" indent="-268288"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CD10: Negative</a:t>
            </a:r>
          </a:p>
          <a:p>
            <a:pPr marL="268288" indent="-268288"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Ki 67: 5-10% of </a:t>
            </a:r>
            <a:r>
              <a:rPr lang="en-US" dirty="0" err="1" smtClean="0"/>
              <a:t>tumoral</a:t>
            </a:r>
            <a:r>
              <a:rPr lang="en-US" dirty="0" smtClean="0"/>
              <a:t> cells</a:t>
            </a:r>
            <a:endParaRPr lang="fa-IR" dirty="0" smtClean="0"/>
          </a:p>
          <a:p>
            <a:pPr marL="268288" indent="-268288" algn="l" rtl="0">
              <a:lnSpc>
                <a:spcPct val="150000"/>
              </a:lnSpc>
              <a:buNone/>
            </a:pP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05318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55694" y="134470"/>
            <a:ext cx="5389026" cy="6118411"/>
            <a:chOff x="1909483" y="0"/>
            <a:chExt cx="5389026" cy="625288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47" t="15360" r="9493" b="15491"/>
            <a:stretch/>
          </p:blipFill>
          <p:spPr>
            <a:xfrm>
              <a:off x="1909483" y="0"/>
              <a:ext cx="5389026" cy="625288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4" name="Straight Connector 3"/>
            <p:cNvCxnSpPr/>
            <p:nvPr/>
          </p:nvCxnSpPr>
          <p:spPr>
            <a:xfrm flipV="1">
              <a:off x="2205318" y="3590365"/>
              <a:ext cx="4679576" cy="268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 flipV="1">
              <a:off x="2205318" y="3845859"/>
              <a:ext cx="2689411" cy="31377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V="1">
              <a:off x="2205318" y="4921623"/>
              <a:ext cx="4679576" cy="268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2205318" y="5181600"/>
              <a:ext cx="4679576" cy="268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2205318" y="5457264"/>
              <a:ext cx="2689411" cy="26894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4969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26894"/>
            <a:ext cx="9144000" cy="6269804"/>
            <a:chOff x="134470" y="147917"/>
            <a:chExt cx="9144000" cy="626980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70" t="18908" r="4412"/>
            <a:stretch/>
          </p:blipFill>
          <p:spPr>
            <a:xfrm>
              <a:off x="134470" y="147917"/>
              <a:ext cx="9144000" cy="6269804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3" name="Oval 2"/>
            <p:cNvSpPr/>
            <p:nvPr/>
          </p:nvSpPr>
          <p:spPr>
            <a:xfrm>
              <a:off x="900954" y="5015753"/>
              <a:ext cx="445994" cy="48409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3276600" y="5015753"/>
              <a:ext cx="421341" cy="48409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5611906" y="5029200"/>
              <a:ext cx="524436" cy="457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7947212" y="5029200"/>
              <a:ext cx="488576" cy="48409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4490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5" t="13632" r="62500" b="11248"/>
          <a:stretch/>
        </p:blipFill>
        <p:spPr>
          <a:xfrm>
            <a:off x="107576" y="524435"/>
            <a:ext cx="1761565" cy="50829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6" t="13765" r="12108" b="13103"/>
          <a:stretch/>
        </p:blipFill>
        <p:spPr>
          <a:xfrm>
            <a:off x="2057400" y="542014"/>
            <a:ext cx="1748118" cy="50654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59"/>
          <a:stretch/>
        </p:blipFill>
        <p:spPr>
          <a:xfrm>
            <a:off x="3993777" y="165497"/>
            <a:ext cx="5074920" cy="581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9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8" t="5485" r="5294" b="914"/>
          <a:stretch/>
        </p:blipFill>
        <p:spPr>
          <a:xfrm>
            <a:off x="537881" y="-1"/>
            <a:ext cx="7933765" cy="634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75765" y="1"/>
            <a:ext cx="7543800" cy="8068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r"/>
            <a:r>
              <a:rPr lang="fa-IR" dirty="0" smtClean="0"/>
              <a:t>ادامه یافته های پاراکلینیک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68941" y="931863"/>
            <a:ext cx="8350624" cy="528067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r" defTabSz="914400" rtl="1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38404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56692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74980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93268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a-IR" dirty="0" smtClean="0"/>
          </a:p>
          <a:p>
            <a:pPr marL="0" indent="0">
              <a:buNone/>
            </a:pPr>
            <a:endParaRPr lang="fa-IR" dirty="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363071" y="806825"/>
            <a:ext cx="84447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/>
          <p:cNvSpPr txBox="1">
            <a:spLocks/>
          </p:cNvSpPr>
          <p:nvPr/>
        </p:nvSpPr>
        <p:spPr>
          <a:xfrm>
            <a:off x="421341" y="1084263"/>
            <a:ext cx="8350624" cy="528067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r" defTabSz="914400" rtl="1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38404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56692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74980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93268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dirty="0" smtClean="0"/>
              <a:t>سونوگرافی (93/8/25): در ناحیه </a:t>
            </a:r>
            <a:r>
              <a:rPr lang="fa-IR" dirty="0" err="1" smtClean="0"/>
              <a:t>پاراآئورتیک</a:t>
            </a:r>
            <a:r>
              <a:rPr lang="fa-IR" dirty="0" smtClean="0"/>
              <a:t> در ناحیه </a:t>
            </a:r>
            <a:r>
              <a:rPr lang="fa-IR" dirty="0" err="1" smtClean="0"/>
              <a:t>آئورتوکاوال</a:t>
            </a:r>
            <a:r>
              <a:rPr lang="fa-IR" dirty="0" smtClean="0"/>
              <a:t> و بالاتر از محل </a:t>
            </a:r>
            <a:r>
              <a:rPr lang="en-US" dirty="0" smtClean="0"/>
              <a:t>bifurcation</a:t>
            </a:r>
            <a:r>
              <a:rPr lang="fa-IR" dirty="0" smtClean="0"/>
              <a:t> </a:t>
            </a:r>
            <a:r>
              <a:rPr lang="fa-IR" dirty="0" err="1" smtClean="0"/>
              <a:t>آئورت</a:t>
            </a:r>
            <a:r>
              <a:rPr lang="fa-IR" dirty="0" smtClean="0"/>
              <a:t> شکمی تصویر توده ای </a:t>
            </a:r>
            <a:r>
              <a:rPr lang="en-US" dirty="0" smtClean="0"/>
              <a:t>solid</a:t>
            </a:r>
            <a:r>
              <a:rPr lang="fa-IR" dirty="0" smtClean="0"/>
              <a:t> و </a:t>
            </a:r>
            <a:r>
              <a:rPr lang="fa-IR" dirty="0" err="1" smtClean="0"/>
              <a:t>هیپواکو</a:t>
            </a:r>
            <a:r>
              <a:rPr lang="fa-IR" dirty="0" smtClean="0"/>
              <a:t> با حدود مشخص به </a:t>
            </a:r>
            <a:r>
              <a:rPr lang="fa-IR" dirty="0" err="1" smtClean="0"/>
              <a:t>دیامتر</a:t>
            </a:r>
            <a:r>
              <a:rPr lang="fa-IR" dirty="0" smtClean="0"/>
              <a:t> </a:t>
            </a:r>
            <a:r>
              <a:rPr lang="en-US" dirty="0" smtClean="0"/>
              <a:t>24x32x55</a:t>
            </a:r>
            <a:r>
              <a:rPr lang="fa-IR" dirty="0" smtClean="0"/>
              <a:t> میلیمتر دیده شد.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dirty="0"/>
              <a:t> </a:t>
            </a:r>
            <a:r>
              <a:rPr lang="fa-IR" dirty="0" smtClean="0"/>
              <a:t>سونوگرافی (94/2/25): کبد چرب </a:t>
            </a:r>
            <a:r>
              <a:rPr lang="fa-IR" dirty="0" err="1" smtClean="0"/>
              <a:t>گرید</a:t>
            </a:r>
            <a:r>
              <a:rPr lang="fa-IR" dirty="0" smtClean="0"/>
              <a:t> 1به2/ در قسمت قدامی </a:t>
            </a:r>
            <a:r>
              <a:rPr lang="fa-IR" dirty="0" err="1" smtClean="0"/>
              <a:t>آئورت</a:t>
            </a:r>
            <a:r>
              <a:rPr lang="fa-IR" dirty="0" smtClean="0"/>
              <a:t> شکمی توده </a:t>
            </a:r>
            <a:r>
              <a:rPr lang="fa-IR" dirty="0" err="1" smtClean="0"/>
              <a:t>هیپواکو</a:t>
            </a:r>
            <a:r>
              <a:rPr lang="fa-IR" dirty="0" smtClean="0"/>
              <a:t> به ابعاد </a:t>
            </a:r>
            <a:r>
              <a:rPr lang="en-US" dirty="0" smtClean="0"/>
              <a:t>66x26</a:t>
            </a:r>
            <a:r>
              <a:rPr lang="fa-IR" dirty="0" smtClean="0"/>
              <a:t> میلیمتر/ کیست تخمدان چپ </a:t>
            </a:r>
            <a:r>
              <a:rPr lang="en-US" dirty="0" smtClean="0"/>
              <a:t>31x25x27</a:t>
            </a:r>
            <a:r>
              <a:rPr lang="fa-IR" dirty="0" smtClean="0"/>
              <a:t> میلیمتر بدون سپتوم و </a:t>
            </a:r>
            <a:r>
              <a:rPr lang="fa-IR" dirty="0" err="1" smtClean="0"/>
              <a:t>اکوی</a:t>
            </a:r>
            <a:r>
              <a:rPr lang="fa-IR" dirty="0" smtClean="0"/>
              <a:t> داخلی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dirty="0" smtClean="0"/>
              <a:t>سی تی اسکن (94/3/1): ضایعه </a:t>
            </a:r>
            <a:r>
              <a:rPr lang="fa-IR" dirty="0" err="1" smtClean="0"/>
              <a:t>هیپودنس</a:t>
            </a:r>
            <a:r>
              <a:rPr lang="fa-IR" dirty="0" smtClean="0"/>
              <a:t> بین </a:t>
            </a:r>
            <a:r>
              <a:rPr lang="fa-IR" dirty="0" err="1" smtClean="0"/>
              <a:t>آئورت</a:t>
            </a:r>
            <a:r>
              <a:rPr lang="fa-IR" dirty="0" smtClean="0"/>
              <a:t> و </a:t>
            </a:r>
            <a:r>
              <a:rPr lang="en-US" dirty="0" smtClean="0"/>
              <a:t>IVC</a:t>
            </a:r>
            <a:r>
              <a:rPr lang="fa-IR" dirty="0" smtClean="0"/>
              <a:t> در خلف عروق </a:t>
            </a:r>
            <a:r>
              <a:rPr lang="fa-IR" dirty="0" err="1" smtClean="0"/>
              <a:t>مزانتریک</a:t>
            </a:r>
            <a:r>
              <a:rPr lang="fa-IR" dirty="0" smtClean="0"/>
              <a:t> با سایز 30 میلیمتر که ظاهراً قبلاً بیوپسی شده است.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dirty="0" smtClean="0"/>
              <a:t>سونوگرافی (94/3/6): توده ای </a:t>
            </a:r>
            <a:r>
              <a:rPr lang="fa-IR" dirty="0" err="1" smtClean="0"/>
              <a:t>هیپوهترواکو</a:t>
            </a:r>
            <a:r>
              <a:rPr lang="fa-IR" dirty="0" smtClean="0"/>
              <a:t> با حدود </a:t>
            </a:r>
            <a:r>
              <a:rPr lang="en-US" dirty="0" smtClean="0"/>
              <a:t>63x30x32</a:t>
            </a:r>
            <a:r>
              <a:rPr lang="fa-IR" dirty="0" smtClean="0"/>
              <a:t> میلیمتر چسبیده به </a:t>
            </a:r>
            <a:r>
              <a:rPr lang="fa-IR" dirty="0" err="1" smtClean="0"/>
              <a:t>آئورت</a:t>
            </a:r>
            <a:r>
              <a:rPr lang="fa-IR" dirty="0" smtClean="0"/>
              <a:t> شکمی با فاصله 2 سانتی متری از سر پانکراس که در </a:t>
            </a:r>
            <a:r>
              <a:rPr lang="fa-IR" dirty="0" err="1" smtClean="0"/>
              <a:t>کالر</a:t>
            </a:r>
            <a:r>
              <a:rPr lang="fa-IR" dirty="0" smtClean="0"/>
              <a:t> داپلر </a:t>
            </a:r>
            <a:r>
              <a:rPr lang="fa-IR" dirty="0" err="1" smtClean="0"/>
              <a:t>فلوی</a:t>
            </a:r>
            <a:r>
              <a:rPr lang="fa-IR" dirty="0" smtClean="0"/>
              <a:t> عروقی دارد.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9999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00200" y="0"/>
            <a:ext cx="7543800" cy="806450"/>
          </a:xfrm>
        </p:spPr>
        <p:txBody>
          <a:bodyPr/>
          <a:lstStyle/>
          <a:p>
            <a:r>
              <a:rPr lang="fa-IR" dirty="0" smtClean="0"/>
              <a:t>بیماری کنونی: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32012" y="1104901"/>
            <a:ext cx="8175812" cy="4946276"/>
          </a:xfrm>
        </p:spPr>
        <p:txBody>
          <a:bodyPr>
            <a:normAutofit fontScale="92500" lnSpcReduction="10000"/>
          </a:bodyPr>
          <a:lstStyle/>
          <a:p>
            <a:pPr marL="384048" lvl="2" indent="0" algn="justLow">
              <a:lnSpc>
                <a:spcPct val="150000"/>
              </a:lnSpc>
              <a:buNone/>
            </a:pPr>
            <a:r>
              <a:rPr lang="fa-IR" sz="3000" dirty="0" smtClean="0"/>
              <a:t>	بیمار خانم 49 ساله با تظاهر اولیه (فشار خون شدید، سردرد، تپش قلب و تعریق) از سال 90 که در آزمایشات </a:t>
            </a:r>
            <a:r>
              <a:rPr lang="fa-IR" sz="3000" dirty="0" err="1" smtClean="0"/>
              <a:t>نورمتانفرین</a:t>
            </a:r>
            <a:r>
              <a:rPr lang="fa-IR" sz="3000" dirty="0" smtClean="0"/>
              <a:t> ادراری بالا داشته و در جراحی آبان 91 تنها از یکی از 2 توده موجود در ناحیه </a:t>
            </a:r>
            <a:r>
              <a:rPr lang="fa-IR" sz="3000" dirty="0" err="1" smtClean="0"/>
              <a:t>پاراآئورت</a:t>
            </a:r>
            <a:r>
              <a:rPr lang="fa-IR" sz="3000" dirty="0" smtClean="0"/>
              <a:t> راست بیوپسی شده که </a:t>
            </a:r>
            <a:r>
              <a:rPr lang="fa-IR" sz="3000" dirty="0"/>
              <a:t>در پاتولوژی </a:t>
            </a:r>
            <a:r>
              <a:rPr lang="fa-IR" sz="3000" dirty="0" smtClean="0"/>
              <a:t>تومور </a:t>
            </a:r>
            <a:r>
              <a:rPr lang="fa-IR" sz="3000" dirty="0" err="1"/>
              <a:t>نورواندوکرین</a:t>
            </a:r>
            <a:r>
              <a:rPr lang="fa-IR" sz="3000" dirty="0"/>
              <a:t> </a:t>
            </a:r>
            <a:r>
              <a:rPr lang="fa-IR" sz="3000" dirty="0" smtClean="0"/>
              <a:t>(</a:t>
            </a:r>
            <a:r>
              <a:rPr lang="en-US" sz="3000" dirty="0" err="1" smtClean="0"/>
              <a:t>Synaptophysin</a:t>
            </a:r>
            <a:r>
              <a:rPr lang="fa-IR" sz="3000" dirty="0"/>
              <a:t> </a:t>
            </a:r>
            <a:r>
              <a:rPr lang="fa-IR" sz="3000" dirty="0" smtClean="0"/>
              <a:t>و </a:t>
            </a:r>
            <a:r>
              <a:rPr lang="en-US" sz="3000" dirty="0" err="1" smtClean="0"/>
              <a:t>Chromogranin</a:t>
            </a:r>
            <a:r>
              <a:rPr lang="fa-IR" sz="3000" dirty="0" smtClean="0"/>
              <a:t> قویاً مثبت) گزارش می شود و سپس تحت کموتراپی قرار گرفته است که علی رغم آن سایز یکی از توده ها افزایش یافته و جهت آمادگی قبل از عمل جراحی مجدد بستری شده </a:t>
            </a:r>
            <a:r>
              <a:rPr lang="fa-IR" sz="3000" dirty="0" err="1" smtClean="0"/>
              <a:t>اند</a:t>
            </a:r>
            <a:r>
              <a:rPr lang="fa-IR" sz="3000" dirty="0" smtClean="0"/>
              <a:t>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63071" y="806825"/>
            <a:ext cx="84447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581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21024" y="121022"/>
            <a:ext cx="8875058" cy="5144845"/>
            <a:chOff x="161365" y="591669"/>
            <a:chExt cx="8875058" cy="514484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4" t="23967" r="1617"/>
            <a:stretch/>
          </p:blipFill>
          <p:spPr>
            <a:xfrm>
              <a:off x="161365" y="591669"/>
              <a:ext cx="8875058" cy="514484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" name="Oval 2"/>
            <p:cNvSpPr/>
            <p:nvPr/>
          </p:nvSpPr>
          <p:spPr>
            <a:xfrm>
              <a:off x="779929" y="4531659"/>
              <a:ext cx="403412" cy="36307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2599765" y="4531659"/>
              <a:ext cx="403412" cy="36307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4419601" y="4531659"/>
              <a:ext cx="403412" cy="36307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6239437" y="4531659"/>
              <a:ext cx="403412" cy="36307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952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737" y="215153"/>
            <a:ext cx="4368413" cy="59032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5480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22959" y="278225"/>
            <a:ext cx="7543800" cy="882650"/>
          </a:xfrm>
        </p:spPr>
        <p:txBody>
          <a:bodyPr/>
          <a:lstStyle/>
          <a:p>
            <a:pPr algn="l" rtl="0"/>
            <a:r>
              <a:rPr lang="en-US" dirty="0" smtClean="0"/>
              <a:t>Problem list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22959" y="1357374"/>
            <a:ext cx="7543800" cy="4881562"/>
          </a:xfrm>
        </p:spPr>
        <p:txBody>
          <a:bodyPr>
            <a:normAutofit lnSpcReduction="10000"/>
          </a:bodyPr>
          <a:lstStyle/>
          <a:p>
            <a:pPr algn="l" rtl="0">
              <a:lnSpc>
                <a:spcPct val="150000"/>
              </a:lnSpc>
            </a:pPr>
            <a:r>
              <a:rPr lang="en-US" dirty="0" smtClean="0"/>
              <a:t>A 49 </a:t>
            </a:r>
            <a:r>
              <a:rPr lang="en-US" dirty="0" err="1" smtClean="0"/>
              <a:t>yo</a:t>
            </a:r>
            <a:r>
              <a:rPr lang="en-US" dirty="0" smtClean="0"/>
              <a:t> woman with:</a:t>
            </a:r>
            <a:endParaRPr lang="fa-IR" dirty="0" smtClean="0"/>
          </a:p>
          <a:p>
            <a:pPr marL="268288" indent="-268288" algn="just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Enlarging NET of Rt. Para-aortic area, producing </a:t>
            </a:r>
            <a:r>
              <a:rPr lang="en-US" dirty="0" err="1" smtClean="0"/>
              <a:t>NorEpinephrine</a:t>
            </a:r>
            <a:r>
              <a:rPr lang="en-US" dirty="0" smtClean="0"/>
              <a:t> and </a:t>
            </a:r>
            <a:r>
              <a:rPr lang="en-US" dirty="0" err="1" smtClean="0"/>
              <a:t>Normetanephrine</a:t>
            </a:r>
            <a:r>
              <a:rPr lang="en-US" dirty="0" smtClean="0"/>
              <a:t>, with moderate proliferation and resistant to chemotherapy</a:t>
            </a:r>
          </a:p>
          <a:p>
            <a:pPr marL="268288" indent="-268288"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Severe HTN, headache, palpitation, diaphoresis, </a:t>
            </a:r>
            <a:r>
              <a:rPr lang="en-US" dirty="0" err="1" smtClean="0"/>
              <a:t>nocturia</a:t>
            </a:r>
            <a:r>
              <a:rPr lang="en-US" dirty="0" smtClean="0"/>
              <a:t>, backache, anxiety &amp; epistaxis</a:t>
            </a:r>
          </a:p>
          <a:p>
            <a:pPr marL="268288" indent="-268288"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Past surgical </a:t>
            </a:r>
            <a:r>
              <a:rPr lang="en-US" dirty="0" err="1" smtClean="0"/>
              <a:t>Hx</a:t>
            </a:r>
            <a:r>
              <a:rPr lang="en-US" dirty="0" smtClean="0"/>
              <a:t>. of cholecystectomy and </a:t>
            </a:r>
            <a:r>
              <a:rPr lang="en-US" dirty="0" err="1" smtClean="0"/>
              <a:t>lipoma</a:t>
            </a:r>
            <a:r>
              <a:rPr lang="en-US" dirty="0" smtClean="0"/>
              <a:t> of </a:t>
            </a:r>
            <a:r>
              <a:rPr lang="en-US" dirty="0" err="1" smtClean="0"/>
              <a:t>Iimb</a:t>
            </a:r>
            <a:endParaRPr lang="en-US" dirty="0" smtClean="0"/>
          </a:p>
          <a:p>
            <a:pPr marL="268288" indent="-268288"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Thyroid nodule, Midline nevus</a:t>
            </a:r>
          </a:p>
          <a:p>
            <a:pPr marL="268288" indent="-268288" algn="l" rtl="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IDA, </a:t>
            </a:r>
            <a:r>
              <a:rPr lang="en-US" dirty="0" smtClean="0">
                <a:sym typeface="Wingdings 3" panose="05040102010807070707" pitchFamily="18" charset="2"/>
              </a:rPr>
              <a:t>ESR, </a:t>
            </a:r>
            <a:r>
              <a:rPr lang="en-US" dirty="0">
                <a:sym typeface="Wingdings 3" panose="05040102010807070707" pitchFamily="18" charset="2"/>
              </a:rPr>
              <a:t>Mild </a:t>
            </a:r>
            <a:r>
              <a:rPr lang="en-US" dirty="0" smtClean="0">
                <a:sym typeface="Wingdings 3" panose="05040102010807070707" pitchFamily="18" charset="2"/>
              </a:rPr>
              <a:t>elevation of WBC, </a:t>
            </a:r>
            <a:r>
              <a:rPr lang="en-US" dirty="0" err="1" smtClean="0">
                <a:sym typeface="Wingdings 3" panose="05040102010807070707" pitchFamily="18" charset="2"/>
              </a:rPr>
              <a:t>Plt</a:t>
            </a:r>
            <a:r>
              <a:rPr lang="en-US" dirty="0" smtClean="0">
                <a:sym typeface="Wingdings 3" panose="05040102010807070707" pitchFamily="18" charset="2"/>
              </a:rPr>
              <a:t>, </a:t>
            </a:r>
            <a:r>
              <a:rPr lang="en-US" dirty="0" err="1" smtClean="0">
                <a:sym typeface="Wingdings 3" panose="05040102010807070707" pitchFamily="18" charset="2"/>
              </a:rPr>
              <a:t>Chol</a:t>
            </a:r>
            <a:r>
              <a:rPr lang="en-US" dirty="0" smtClean="0">
                <a:sym typeface="Wingdings 3" panose="05040102010807070707" pitchFamily="18" charset="2"/>
              </a:rPr>
              <a:t>, TG &amp; BS</a:t>
            </a:r>
            <a:endParaRPr lang="en-US" dirty="0" smtClean="0"/>
          </a:p>
          <a:p>
            <a:pPr lvl="1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 smtClean="0"/>
          </a:p>
          <a:p>
            <a:pPr lvl="1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 smtClean="0"/>
          </a:p>
          <a:p>
            <a:pPr lvl="1" algn="l" rtl="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822959" y="1226374"/>
            <a:ext cx="767558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97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86" y="265578"/>
            <a:ext cx="7463118" cy="55973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018191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00200" y="1846263"/>
            <a:ext cx="7543800" cy="4022725"/>
          </a:xfrm>
        </p:spPr>
        <p:txBody>
          <a:bodyPr/>
          <a:lstStyle/>
          <a:p>
            <a:pPr algn="l" rtl="0"/>
            <a:endParaRPr lang="en-US" dirty="0"/>
          </a:p>
          <a:p>
            <a:pPr algn="l" rtl="0"/>
            <a:endParaRPr lang="en-US" dirty="0"/>
          </a:p>
          <a:p>
            <a:pPr marL="0" indent="0" algn="l" rtl="0">
              <a:buNone/>
            </a:pPr>
            <a:endParaRPr lang="en-US" dirty="0" smtClean="0"/>
          </a:p>
          <a:p>
            <a:pPr marL="0" indent="0" algn="l" rtl="0">
              <a:buNone/>
            </a:pPr>
            <a:endParaRPr lang="en-US" dirty="0"/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1443318" y="104737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9211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101600"/>
            <a:ext cx="1689100" cy="2527300"/>
          </a:xfrm>
          <a:solidFill>
            <a:srgbClr val="FFCCCC"/>
          </a:solidFill>
          <a:ln>
            <a:solidFill>
              <a:srgbClr val="C00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normAutofit fontScale="9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rtl="1"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fa-IR" sz="4000" b="1" spc="0" dirty="0">
                <a:ln/>
                <a:solidFill>
                  <a:srgbClr val="C00000"/>
                </a:solidFill>
                <a:cs typeface="B Nazanin" panose="00000400000000000000" pitchFamily="2" charset="-78"/>
              </a:rPr>
              <a:t>با تشکر فراوان از توجه شما</a:t>
            </a:r>
            <a:endParaRPr lang="en-US" sz="4000" b="1" spc="0" dirty="0">
              <a:ln/>
              <a:solidFill>
                <a:srgbClr val="C00000"/>
              </a:solidFill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26" y="1051858"/>
            <a:ext cx="7564333" cy="50403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7974203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632012" y="349624"/>
            <a:ext cx="8175812" cy="5862917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91440" indent="-91440" algn="r" defTabSz="914400" rtl="1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Low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400" dirty="0" smtClean="0"/>
              <a:t>  بیمار </a:t>
            </a:r>
            <a:r>
              <a:rPr lang="fa-IR" sz="2400" dirty="0"/>
              <a:t>از سال 90 سردرد، ت</a:t>
            </a:r>
            <a:r>
              <a:rPr lang="fa-IR" sz="2400" dirty="0" smtClean="0"/>
              <a:t>پش </a:t>
            </a:r>
            <a:r>
              <a:rPr lang="fa-IR" sz="2400" dirty="0"/>
              <a:t>قلب و تعریق بیشتر شبانه پیدا کرده که در بررسی ها فشار خون های </a:t>
            </a:r>
            <a:r>
              <a:rPr lang="fa-IR" sz="2400" dirty="0" err="1"/>
              <a:t>سیستولیک</a:t>
            </a:r>
            <a:r>
              <a:rPr lang="fa-IR" sz="2400" dirty="0"/>
              <a:t> 200 تا 250 داشته، این علایم به صورت حمله ای تکرار می </a:t>
            </a:r>
            <a:r>
              <a:rPr lang="fa-IR" sz="2400" dirty="0" smtClean="0"/>
              <a:t>شده </a:t>
            </a:r>
            <a:r>
              <a:rPr lang="fa-IR" sz="2400" dirty="0" err="1" smtClean="0"/>
              <a:t>اند</a:t>
            </a:r>
            <a:r>
              <a:rPr lang="fa-IR" sz="2400" dirty="0" smtClean="0"/>
              <a:t> </a:t>
            </a:r>
            <a:r>
              <a:rPr lang="fa-IR" sz="2400" dirty="0"/>
              <a:t>ولی حداقل فشار خون بیمار </a:t>
            </a:r>
            <a:r>
              <a:rPr lang="fa-IR" sz="2400" dirty="0" smtClean="0"/>
              <a:t>150 بوده است. در 2 ماه اخیر بیمار 2-3 اپیزود </a:t>
            </a:r>
            <a:r>
              <a:rPr lang="fa-IR" sz="2400" dirty="0" err="1" smtClean="0"/>
              <a:t>اپیستاکسی</a:t>
            </a:r>
            <a:r>
              <a:rPr lang="fa-IR" sz="2400" dirty="0" smtClean="0"/>
              <a:t> شدید در هر ماه داشته است.</a:t>
            </a:r>
          </a:p>
          <a:p>
            <a:pPr marL="342900" indent="-342900" algn="justLow">
              <a:buFont typeface="Wingdings" panose="05000000000000000000" pitchFamily="2" charset="2"/>
              <a:buChar char="v"/>
            </a:pPr>
            <a:r>
              <a:rPr lang="fa-IR" sz="2400" dirty="0" smtClean="0"/>
              <a:t>علایم همراه:</a:t>
            </a:r>
          </a:p>
          <a:p>
            <a:pPr marL="635508" lvl="1" indent="-342900" algn="justLow">
              <a:buFont typeface="Wingdings" panose="05000000000000000000" pitchFamily="2" charset="2"/>
              <a:buChar char="ü"/>
            </a:pPr>
            <a:r>
              <a:rPr lang="fa-IR" sz="2200" dirty="0" smtClean="0"/>
              <a:t>اضطراب</a:t>
            </a:r>
          </a:p>
          <a:p>
            <a:pPr marL="635508" lvl="1" indent="-342900" algn="justLow">
              <a:buFont typeface="Wingdings" panose="05000000000000000000" pitchFamily="2" charset="2"/>
              <a:buChar char="ü"/>
            </a:pPr>
            <a:r>
              <a:rPr lang="fa-IR" sz="2200" dirty="0" err="1" smtClean="0"/>
              <a:t>ناکچوری</a:t>
            </a:r>
            <a:endParaRPr lang="fa-IR" sz="2200" dirty="0"/>
          </a:p>
          <a:p>
            <a:pPr marL="635508" lvl="1" indent="-342900" algn="justLow">
              <a:buFont typeface="Wingdings" panose="05000000000000000000" pitchFamily="2" charset="2"/>
              <a:buChar char="ü"/>
            </a:pPr>
            <a:r>
              <a:rPr lang="fa-IR" sz="2200" dirty="0" smtClean="0"/>
              <a:t>درد کمر متمایل به پهلو راست</a:t>
            </a:r>
          </a:p>
          <a:p>
            <a:pPr marL="635508" lvl="1" indent="-342900" algn="justLow">
              <a:buFont typeface="Wingdings 2" panose="05020102010507070707" pitchFamily="18" charset="2"/>
              <a:buChar char="Q"/>
            </a:pPr>
            <a:r>
              <a:rPr lang="fa-IR" sz="2200" dirty="0" smtClean="0"/>
              <a:t>بدون </a:t>
            </a:r>
            <a:r>
              <a:rPr lang="fa-IR" sz="2200" dirty="0"/>
              <a:t>پلی </a:t>
            </a:r>
            <a:r>
              <a:rPr lang="fa-IR" sz="2200" dirty="0" err="1"/>
              <a:t>اوری</a:t>
            </a:r>
            <a:r>
              <a:rPr lang="fa-IR" sz="2200" dirty="0"/>
              <a:t> در </a:t>
            </a:r>
            <a:r>
              <a:rPr lang="fa-IR" sz="2200" dirty="0" smtClean="0"/>
              <a:t>روز</a:t>
            </a:r>
          </a:p>
          <a:p>
            <a:pPr marL="635508" lvl="1" indent="-342900" algn="justLow">
              <a:buFont typeface="Wingdings 2" panose="05020102010507070707" pitchFamily="18" charset="2"/>
              <a:buChar char="Q"/>
            </a:pPr>
            <a:r>
              <a:rPr lang="fa-IR" sz="2200" dirty="0" smtClean="0"/>
              <a:t>بدون </a:t>
            </a:r>
            <a:r>
              <a:rPr lang="fa-IR" sz="2200" dirty="0" err="1" smtClean="0"/>
              <a:t>ترمور</a:t>
            </a:r>
            <a:endParaRPr lang="fa-IR" sz="2200" dirty="0" smtClean="0"/>
          </a:p>
          <a:p>
            <a:pPr marL="635508" lvl="1" indent="-342900" algn="justLow">
              <a:buFont typeface="Wingdings 2" panose="05020102010507070707" pitchFamily="18" charset="2"/>
              <a:buChar char="Q"/>
            </a:pPr>
            <a:r>
              <a:rPr lang="fa-IR" sz="2200" dirty="0" smtClean="0"/>
              <a:t>بدون یبوست</a:t>
            </a:r>
          </a:p>
          <a:p>
            <a:pPr marL="635508" lvl="1" indent="-342900" algn="justLow">
              <a:buFont typeface="Wingdings 2" panose="05020102010507070707" pitchFamily="18" charset="2"/>
              <a:buChar char="Q"/>
            </a:pPr>
            <a:r>
              <a:rPr lang="fa-IR" sz="2200" dirty="0" smtClean="0"/>
              <a:t>بدون کاهش وزن</a:t>
            </a:r>
          </a:p>
          <a:p>
            <a:pPr marL="635508" lvl="1" indent="-342900" algn="justLow">
              <a:buFont typeface="Wingdings 2" panose="05020102010507070707" pitchFamily="18" charset="2"/>
              <a:buChar char="Q"/>
            </a:pPr>
            <a:r>
              <a:rPr lang="fa-IR" sz="2200" dirty="0" smtClean="0"/>
              <a:t>بدون درد شکم</a:t>
            </a:r>
          </a:p>
          <a:p>
            <a:pPr marL="635508" lvl="1" indent="-342900" algn="justLow">
              <a:buFont typeface="Wingdings 2" panose="05020102010507070707" pitchFamily="18" charset="2"/>
              <a:buChar char="Q"/>
            </a:pPr>
            <a:r>
              <a:rPr lang="fa-IR" sz="2200" dirty="0" smtClean="0"/>
              <a:t>بدون تهوع</a:t>
            </a:r>
            <a:endParaRPr lang="fa-IR" sz="2200" dirty="0"/>
          </a:p>
        </p:txBody>
      </p:sp>
    </p:spTree>
    <p:extLst>
      <p:ext uri="{BB962C8B-B14F-4D97-AF65-F5344CB8AC3E}">
        <p14:creationId xmlns:p14="http://schemas.microsoft.com/office/powerpoint/2010/main" val="83437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75765" y="1"/>
            <a:ext cx="7543800" cy="8068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fa-IR" dirty="0" smtClean="0"/>
              <a:t>سابقه بیماری قبلی: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68940" y="806826"/>
            <a:ext cx="8538883" cy="5472950"/>
          </a:xfrm>
          <a:prstGeom prst="rect">
            <a:avLst/>
          </a:prstGeom>
        </p:spPr>
        <p:txBody>
          <a:bodyPr vert="horz" lIns="0" tIns="45720" rIns="0" bIns="45720" rtlCol="0">
            <a:normAutofit fontScale="77500" lnSpcReduction="20000"/>
          </a:bodyPr>
          <a:lstStyle>
            <a:lvl1pPr marL="91440" indent="-91440" algn="r" defTabSz="914400" rtl="1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38404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56692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74980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93268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2788" lvl="1" indent="-512763">
              <a:lnSpc>
                <a:spcPct val="150000"/>
              </a:lnSpc>
              <a:buFont typeface="Wingdings 2" panose="05020102010507070707" pitchFamily="18" charset="2"/>
              <a:buChar char="P"/>
            </a:pPr>
            <a:r>
              <a:rPr lang="fa-IR" sz="2400" dirty="0"/>
              <a:t>صاحب 4 فرزند حاصل </a:t>
            </a:r>
            <a:r>
              <a:rPr lang="en-US" sz="2400" dirty="0"/>
              <a:t>NVD</a:t>
            </a:r>
            <a:r>
              <a:rPr lang="fa-IR" sz="2400" dirty="0"/>
              <a:t> که آخرین زایمان 23 سال قبل و بدون مشکل بوده است.</a:t>
            </a:r>
          </a:p>
          <a:p>
            <a:pPr marL="712788" lvl="1" indent="-512763">
              <a:lnSpc>
                <a:spcPct val="150000"/>
              </a:lnSpc>
              <a:buFont typeface="Wingdings 2" panose="05020102010507070707" pitchFamily="18" charset="2"/>
              <a:buChar char="P"/>
            </a:pPr>
            <a:r>
              <a:rPr lang="fa-IR" sz="2400" dirty="0" smtClean="0"/>
              <a:t>سابقه جراحی </a:t>
            </a:r>
            <a:r>
              <a:rPr lang="fa-IR" sz="2400" dirty="0" err="1" smtClean="0"/>
              <a:t>لیپوم</a:t>
            </a:r>
            <a:r>
              <a:rPr lang="fa-IR" sz="2400" dirty="0" smtClean="0"/>
              <a:t> </a:t>
            </a:r>
            <a:r>
              <a:rPr lang="fa-IR" sz="2400" dirty="0" err="1" smtClean="0"/>
              <a:t>دیستال</a:t>
            </a:r>
            <a:r>
              <a:rPr lang="fa-IR" sz="2400" dirty="0" smtClean="0"/>
              <a:t> ساعد راست که روی آن یک خال نیز بوده است. 15 سال قبل</a:t>
            </a:r>
          </a:p>
          <a:p>
            <a:pPr marL="712788" lvl="1" indent="-512763">
              <a:lnSpc>
                <a:spcPct val="150000"/>
              </a:lnSpc>
              <a:buFont typeface="Wingdings 2" panose="05020102010507070707" pitchFamily="18" charset="2"/>
              <a:buChar char="P"/>
            </a:pPr>
            <a:r>
              <a:rPr lang="fa-IR" sz="2400" dirty="0" smtClean="0"/>
              <a:t>کوله </a:t>
            </a:r>
            <a:r>
              <a:rPr lang="fa-IR" sz="2400" dirty="0" err="1" smtClean="0"/>
              <a:t>سیستکتومی</a:t>
            </a:r>
            <a:r>
              <a:rPr lang="fa-IR" sz="2400" dirty="0" smtClean="0"/>
              <a:t> به علت سنگ سال 86</a:t>
            </a:r>
          </a:p>
          <a:p>
            <a:pPr marL="712788" lvl="1" indent="-512763">
              <a:lnSpc>
                <a:spcPct val="150000"/>
              </a:lnSpc>
              <a:buFont typeface="Wingdings 2" panose="05020102010507070707" pitchFamily="18" charset="2"/>
              <a:buChar char="P"/>
            </a:pPr>
            <a:r>
              <a:rPr lang="fa-IR" sz="2400" dirty="0" smtClean="0"/>
              <a:t>بستری در </a:t>
            </a:r>
            <a:r>
              <a:rPr lang="en-US" sz="2400" dirty="0" smtClean="0"/>
              <a:t>CCU</a:t>
            </a:r>
            <a:r>
              <a:rPr lang="fa-IR" sz="2400" dirty="0" smtClean="0"/>
              <a:t> سال 87 به دنبال </a:t>
            </a:r>
            <a:r>
              <a:rPr lang="en-US" sz="2400" dirty="0" smtClean="0"/>
              <a:t>CP</a:t>
            </a:r>
            <a:r>
              <a:rPr lang="fa-IR" sz="2400" dirty="0" smtClean="0"/>
              <a:t> و تنگی نفس (در تست ورزش:</a:t>
            </a:r>
            <a:r>
              <a:rPr lang="en-US" sz="2400" dirty="0" smtClean="0"/>
              <a:t>low probably for CAD</a:t>
            </a:r>
            <a:r>
              <a:rPr lang="fa-IR" sz="2400" dirty="0" smtClean="0"/>
              <a:t>)، ترخیص با </a:t>
            </a:r>
            <a:r>
              <a:rPr lang="fa-IR" sz="2400" dirty="0" err="1" smtClean="0"/>
              <a:t>آسپرین</a:t>
            </a:r>
            <a:r>
              <a:rPr lang="fa-IR" sz="2400" dirty="0" smtClean="0"/>
              <a:t> و </a:t>
            </a:r>
            <a:r>
              <a:rPr lang="fa-IR" sz="2400" dirty="0" err="1" smtClean="0"/>
              <a:t>ایندرال</a:t>
            </a:r>
            <a:endParaRPr lang="fa-IR" sz="2400" dirty="0" smtClean="0"/>
          </a:p>
          <a:p>
            <a:pPr marL="712788" lvl="1" indent="-512763">
              <a:lnSpc>
                <a:spcPct val="150000"/>
              </a:lnSpc>
              <a:buFont typeface="Wingdings 2" panose="05020102010507070707" pitchFamily="18" charset="2"/>
              <a:buChar char="P"/>
            </a:pPr>
            <a:r>
              <a:rPr lang="en-US" sz="2400" dirty="0" smtClean="0"/>
              <a:t>AUB</a:t>
            </a:r>
            <a:r>
              <a:rPr lang="fa-IR" sz="2400" dirty="0" smtClean="0"/>
              <a:t> سال 89 و </a:t>
            </a:r>
            <a:r>
              <a:rPr lang="fa-IR" sz="2400" dirty="0" err="1" smtClean="0"/>
              <a:t>ریزکشن</a:t>
            </a:r>
            <a:r>
              <a:rPr lang="fa-IR" sz="2400" dirty="0" smtClean="0"/>
              <a:t> پولیپ </a:t>
            </a:r>
            <a:r>
              <a:rPr lang="fa-IR" sz="2400" dirty="0" err="1" smtClean="0"/>
              <a:t>اندومتریال</a:t>
            </a:r>
            <a:r>
              <a:rPr lang="fa-IR" sz="2400" dirty="0" smtClean="0"/>
              <a:t> از طریق </a:t>
            </a:r>
            <a:r>
              <a:rPr lang="fa-IR" sz="2400" dirty="0" err="1" smtClean="0"/>
              <a:t>هیسترسکوپی</a:t>
            </a:r>
            <a:r>
              <a:rPr lang="fa-IR" sz="2400" dirty="0"/>
              <a:t> </a:t>
            </a:r>
            <a:r>
              <a:rPr lang="fa-IR" sz="2400" dirty="0" smtClean="0"/>
              <a:t>(</a:t>
            </a:r>
            <a:r>
              <a:rPr lang="fa-IR" sz="2400" dirty="0" err="1" smtClean="0"/>
              <a:t>اکوکاردیوگرافی</a:t>
            </a:r>
            <a:r>
              <a:rPr lang="fa-IR" sz="2400" dirty="0" smtClean="0"/>
              <a:t> </a:t>
            </a:r>
            <a:r>
              <a:rPr lang="en-US" sz="2400" dirty="0" smtClean="0"/>
              <a:t>EF=60%</a:t>
            </a:r>
            <a:r>
              <a:rPr lang="fa-IR" sz="2400" dirty="0"/>
              <a:t>)</a:t>
            </a:r>
            <a:endParaRPr lang="fa-IR" sz="2400" dirty="0" smtClean="0"/>
          </a:p>
          <a:p>
            <a:pPr marL="712788" lvl="1" indent="-512763">
              <a:lnSpc>
                <a:spcPct val="150000"/>
              </a:lnSpc>
              <a:buFont typeface="Wingdings 2" panose="05020102010507070707" pitchFamily="18" charset="2"/>
              <a:buChar char="P"/>
            </a:pPr>
            <a:r>
              <a:rPr lang="fa-IR" sz="2400" dirty="0" smtClean="0"/>
              <a:t>بیوپسی از توده </a:t>
            </a:r>
            <a:r>
              <a:rPr lang="fa-IR" sz="2400" dirty="0" err="1" smtClean="0"/>
              <a:t>پاراآئورتیک</a:t>
            </a:r>
            <a:r>
              <a:rPr lang="fa-IR" sz="2400" dirty="0" smtClean="0"/>
              <a:t> راست در آبان 91 و </a:t>
            </a:r>
            <a:r>
              <a:rPr lang="en-US" sz="2400" dirty="0" smtClean="0"/>
              <a:t>AKI</a:t>
            </a:r>
            <a:r>
              <a:rPr lang="fa-IR" sz="2400" dirty="0" smtClean="0"/>
              <a:t> 10 روز پس از آن</a:t>
            </a:r>
          </a:p>
          <a:p>
            <a:pPr marL="712788" lvl="1" indent="-512763">
              <a:lnSpc>
                <a:spcPct val="150000"/>
              </a:lnSpc>
              <a:buFont typeface="Wingdings 2" panose="05020102010507070707" pitchFamily="18" charset="2"/>
              <a:buChar char="P"/>
            </a:pPr>
            <a:r>
              <a:rPr lang="en-US" sz="2400" dirty="0" smtClean="0"/>
              <a:t>IFG</a:t>
            </a:r>
            <a:r>
              <a:rPr lang="fa-IR" sz="2400" dirty="0" smtClean="0"/>
              <a:t> ←</a:t>
            </a:r>
            <a:r>
              <a:rPr lang="en-US" sz="2400" dirty="0" smtClean="0"/>
              <a:t>DM T2</a:t>
            </a:r>
            <a:r>
              <a:rPr lang="fa-IR" sz="2400" dirty="0" smtClean="0"/>
              <a:t> و </a:t>
            </a:r>
            <a:r>
              <a:rPr lang="fa-IR" sz="2400" dirty="0" err="1" smtClean="0"/>
              <a:t>هایپرلیپیدمی</a:t>
            </a:r>
            <a:r>
              <a:rPr lang="fa-IR" sz="2400" dirty="0"/>
              <a:t> و</a:t>
            </a:r>
            <a:r>
              <a:rPr lang="fa-IR" sz="2400" dirty="0" smtClean="0"/>
              <a:t> </a:t>
            </a:r>
            <a:r>
              <a:rPr lang="fa-IR" sz="2400" dirty="0" err="1" smtClean="0"/>
              <a:t>لکوسیتوز</a:t>
            </a:r>
            <a:r>
              <a:rPr lang="fa-IR" sz="2400" dirty="0" smtClean="0"/>
              <a:t> خفیف از سال 91</a:t>
            </a:r>
          </a:p>
          <a:p>
            <a:pPr marL="712788" lvl="1" indent="-512763">
              <a:lnSpc>
                <a:spcPct val="150000"/>
              </a:lnSpc>
              <a:buFont typeface="Wingdings 2" panose="05020102010507070707" pitchFamily="18" charset="2"/>
              <a:buChar char="P"/>
            </a:pPr>
            <a:r>
              <a:rPr lang="fa-IR" sz="2400" dirty="0" smtClean="0"/>
              <a:t>سابقه تعبیه </a:t>
            </a:r>
            <a:r>
              <a:rPr lang="fa-IR" sz="2400" dirty="0" err="1" smtClean="0"/>
              <a:t>پورت</a:t>
            </a:r>
            <a:r>
              <a:rPr lang="fa-IR" sz="2400" dirty="0" smtClean="0"/>
              <a:t> جهت کموتراپی و باقیماندن آن در دهلیز راست و خارج کردن آن از طریق آنژیوگرافی</a:t>
            </a:r>
            <a:endParaRPr lang="en-US" sz="2400" dirty="0" smtClean="0"/>
          </a:p>
          <a:p>
            <a:pPr marL="712788" lvl="1" indent="-512763">
              <a:lnSpc>
                <a:spcPct val="150000"/>
              </a:lnSpc>
              <a:buFont typeface="Wingdings 2" panose="05020102010507070707" pitchFamily="18" charset="2"/>
              <a:buChar char="P"/>
            </a:pPr>
            <a:r>
              <a:rPr lang="fa-IR" sz="2400" dirty="0" smtClean="0"/>
              <a:t>سابقه بیوپسی از ضایعه برست چپ که بافت چربی گزارش شده است.</a:t>
            </a:r>
          </a:p>
          <a:p>
            <a:pPr marL="712788" lvl="1" indent="-512763">
              <a:lnSpc>
                <a:spcPct val="150000"/>
              </a:lnSpc>
              <a:buFont typeface="Wingdings 2" panose="05020102010507070707" pitchFamily="18" charset="2"/>
              <a:buChar char="Q"/>
            </a:pPr>
            <a:r>
              <a:rPr lang="fa-IR" sz="2400" dirty="0" smtClean="0"/>
              <a:t>بدون سابقه بیماری </a:t>
            </a:r>
            <a:r>
              <a:rPr lang="fa-IR" sz="2400" dirty="0" err="1" smtClean="0"/>
              <a:t>تیروئیدی</a:t>
            </a:r>
            <a:endParaRPr lang="fa-IR" sz="2400" dirty="0" smtClean="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363071" y="806825"/>
            <a:ext cx="84447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448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21341" y="1076617"/>
            <a:ext cx="8350624" cy="505748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r" defTabSz="914400" rtl="1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38404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56692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74980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93268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a-IR" dirty="0" smtClean="0"/>
          </a:p>
          <a:p>
            <a:endParaRPr lang="fa-IR" dirty="0"/>
          </a:p>
          <a:p>
            <a:endParaRPr lang="fa-IR" dirty="0" smtClean="0"/>
          </a:p>
          <a:p>
            <a:pPr marL="0" indent="0">
              <a:buNone/>
            </a:pPr>
            <a:endParaRPr lang="fa-IR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75765" y="392633"/>
            <a:ext cx="7543800" cy="8068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fa-IR" dirty="0" smtClean="0"/>
              <a:t>سابقه فامیلی: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421341" y="1322296"/>
            <a:ext cx="84447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 txBox="1">
            <a:spLocks/>
          </p:cNvSpPr>
          <p:nvPr/>
        </p:nvSpPr>
        <p:spPr>
          <a:xfrm>
            <a:off x="268941" y="1766049"/>
            <a:ext cx="8350624" cy="444649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r" defTabSz="914400" rtl="1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38404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56692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74980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93268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2788" lvl="1" indent="-512763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400" dirty="0" smtClean="0"/>
              <a:t>فوت پدر بیمار در 63 سالگی به دنبال ایست قلبی</a:t>
            </a:r>
          </a:p>
          <a:p>
            <a:pPr marL="712788" lvl="1" indent="-512763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400" dirty="0" smtClean="0"/>
              <a:t>سابقه </a:t>
            </a:r>
            <a:r>
              <a:rPr lang="fa-IR" sz="2400" dirty="0" err="1" smtClean="0"/>
              <a:t>هایپرلیپیدمی</a:t>
            </a:r>
            <a:r>
              <a:rPr lang="fa-IR" sz="2400" dirty="0" smtClean="0"/>
              <a:t> و پولیپ روده خوش خیم در مادر بیمار</a:t>
            </a:r>
          </a:p>
          <a:p>
            <a:pPr marL="631825" lvl="1" indent="-4318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400" dirty="0" err="1" smtClean="0"/>
              <a:t>نفرکتومی</a:t>
            </a:r>
            <a:r>
              <a:rPr lang="fa-IR" sz="2400" dirty="0" smtClean="0"/>
              <a:t> کلیه چپ پسر بیمار در 15 سالگی به دنبال </a:t>
            </a:r>
            <a:r>
              <a:rPr lang="fa-IR" sz="2400" dirty="0" err="1" smtClean="0"/>
              <a:t>هیدرونفروز</a:t>
            </a:r>
            <a:r>
              <a:rPr lang="fa-IR" sz="2400" dirty="0" smtClean="0"/>
              <a:t> شدید و کاهش سایز </a:t>
            </a:r>
            <a:r>
              <a:rPr lang="fa-IR" sz="2400" dirty="0" err="1" smtClean="0"/>
              <a:t>پارانشیم</a:t>
            </a:r>
            <a:r>
              <a:rPr lang="fa-IR" sz="2400" dirty="0" smtClean="0"/>
              <a:t> و </a:t>
            </a:r>
            <a:r>
              <a:rPr lang="en-US" sz="2400" dirty="0" smtClean="0"/>
              <a:t>nonfunctional</a:t>
            </a:r>
            <a:r>
              <a:rPr lang="fa-IR" sz="2400" dirty="0" smtClean="0"/>
              <a:t> بودن آن در اسکن کلیه چپ (</a:t>
            </a:r>
            <a:r>
              <a:rPr lang="en-US" sz="2400" dirty="0" smtClean="0"/>
              <a:t>UPJO</a:t>
            </a:r>
            <a:r>
              <a:rPr lang="fa-IR" sz="2400" dirty="0" smtClean="0"/>
              <a:t>)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17966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40865" y="0"/>
            <a:ext cx="7543800" cy="6723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fa-IR" sz="4000" dirty="0" smtClean="0"/>
              <a:t>سابقه مصرف دارو:</a:t>
            </a:r>
            <a:endParaRPr lang="en-US" sz="4000" dirty="0"/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39912" y="645459"/>
            <a:ext cx="84447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/>
          <p:cNvSpPr txBox="1">
            <a:spLocks/>
          </p:cNvSpPr>
          <p:nvPr/>
        </p:nvSpPr>
        <p:spPr>
          <a:xfrm>
            <a:off x="339912" y="672353"/>
            <a:ext cx="8350624" cy="529814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r" defTabSz="914400" rtl="1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38404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56692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74980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93268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9217" indent="-4318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200" dirty="0"/>
              <a:t>رژیم اول </a:t>
            </a:r>
            <a:r>
              <a:rPr lang="fa-IR" sz="2200" dirty="0" smtClean="0"/>
              <a:t>کموتراپی به صورت 6 دوره (91/9/12 الی 92/1/18):</a:t>
            </a:r>
          </a:p>
          <a:p>
            <a:pPr marL="200025" lvl="1" indent="0" algn="l">
              <a:lnSpc>
                <a:spcPct val="150000"/>
              </a:lnSpc>
              <a:buNone/>
            </a:pPr>
            <a:r>
              <a:rPr lang="en-US" dirty="0"/>
              <a:t>DTIC (</a:t>
            </a:r>
            <a:r>
              <a:rPr lang="en-US" dirty="0" err="1"/>
              <a:t>Dacarbazine</a:t>
            </a:r>
            <a:r>
              <a:rPr lang="en-US" dirty="0"/>
              <a:t>) + </a:t>
            </a:r>
            <a:r>
              <a:rPr lang="en-US" dirty="0" smtClean="0"/>
              <a:t>5-FU</a:t>
            </a:r>
            <a:r>
              <a:rPr lang="en-US" dirty="0"/>
              <a:t>+ Adriamycin</a:t>
            </a:r>
            <a:r>
              <a:rPr lang="en-US" dirty="0" smtClean="0"/>
              <a:t>+ </a:t>
            </a:r>
            <a:r>
              <a:rPr lang="en-US" dirty="0" err="1" smtClean="0"/>
              <a:t>Sandostatin</a:t>
            </a:r>
            <a:r>
              <a:rPr lang="en-US" dirty="0" smtClean="0"/>
              <a:t> LAR</a:t>
            </a:r>
            <a:endParaRPr lang="fa-IR" dirty="0" smtClean="0"/>
          </a:p>
          <a:p>
            <a:pPr marL="382905" lvl="2" indent="0">
              <a:lnSpc>
                <a:spcPct val="150000"/>
              </a:lnSpc>
              <a:buNone/>
            </a:pPr>
            <a:r>
              <a:rPr lang="fa-IR" dirty="0" smtClean="0"/>
              <a:t>دو دوره آخر بدون </a:t>
            </a:r>
            <a:r>
              <a:rPr lang="en-US" dirty="0" smtClean="0"/>
              <a:t>LAR</a:t>
            </a:r>
            <a:endParaRPr lang="fa-IR" dirty="0" smtClean="0"/>
          </a:p>
          <a:p>
            <a:pPr marL="193167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dirty="0" smtClean="0"/>
              <a:t>رژیم دوم کموتراپی به صورت 6 دوره (92/2/22 الی 92/7/15):</a:t>
            </a:r>
          </a:p>
          <a:p>
            <a:pPr marL="200025" lvl="1" indent="0" algn="l">
              <a:lnSpc>
                <a:spcPct val="150000"/>
              </a:lnSpc>
              <a:buNone/>
            </a:pPr>
            <a:r>
              <a:rPr lang="en-US" dirty="0" err="1"/>
              <a:t>Cisplatin</a:t>
            </a:r>
            <a:r>
              <a:rPr lang="en-US" dirty="0"/>
              <a:t> + </a:t>
            </a:r>
            <a:r>
              <a:rPr lang="en-US" dirty="0" err="1" smtClean="0"/>
              <a:t>Taxane</a:t>
            </a:r>
            <a:endParaRPr lang="fa-IR" dirty="0" smtClean="0"/>
          </a:p>
          <a:p>
            <a:pPr marL="193167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dirty="0" smtClean="0"/>
              <a:t>رژیم سوم کموتراپی به صورت 6 دوره (92/7/28 الی 9</a:t>
            </a:r>
            <a:r>
              <a:rPr lang="fa-IR" dirty="0"/>
              <a:t>2</a:t>
            </a:r>
            <a:r>
              <a:rPr lang="fa-IR" dirty="0" smtClean="0"/>
              <a:t>/12/25):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dirty="0" err="1" smtClean="0"/>
              <a:t>Sandostatin</a:t>
            </a:r>
            <a:r>
              <a:rPr lang="en-US" dirty="0" smtClean="0"/>
              <a:t> LAR + IFN-</a:t>
            </a:r>
            <a:r>
              <a:rPr lang="el-GR" dirty="0" smtClean="0"/>
              <a:t>α</a:t>
            </a:r>
            <a:endParaRPr lang="fa-IR" dirty="0" smtClean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dirty="0" smtClean="0"/>
              <a:t> و سپس </a:t>
            </a:r>
            <a:r>
              <a:rPr lang="en-US" dirty="0" smtClean="0"/>
              <a:t>LAR </a:t>
            </a:r>
            <a:r>
              <a:rPr lang="fa-IR" dirty="0"/>
              <a:t> </a:t>
            </a:r>
            <a:r>
              <a:rPr lang="fa-IR" dirty="0" smtClean="0"/>
              <a:t>به تنهایی ماهیانه که آخرین تزریق (94/2/26)</a:t>
            </a:r>
            <a:r>
              <a:rPr lang="en-US" dirty="0" smtClean="0"/>
              <a:t> </a:t>
            </a:r>
            <a:r>
              <a:rPr lang="fa-IR" dirty="0" smtClean="0"/>
              <a:t> بوده است.</a:t>
            </a:r>
          </a:p>
          <a:p>
            <a:pPr marL="200025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3181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240865" y="0"/>
            <a:ext cx="7543800" cy="6723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914400" rtl="1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fa-IR" sz="4000" dirty="0" smtClean="0"/>
              <a:t>سابقه مصرف دارو:</a:t>
            </a:r>
            <a:endParaRPr lang="en-US" sz="4000" dirty="0"/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339912" y="645459"/>
            <a:ext cx="84447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/>
          <p:cNvSpPr txBox="1">
            <a:spLocks/>
          </p:cNvSpPr>
          <p:nvPr/>
        </p:nvSpPr>
        <p:spPr>
          <a:xfrm>
            <a:off x="339912" y="672353"/>
            <a:ext cx="8350624" cy="529814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r" defTabSz="914400" rtl="1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38404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56692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74980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932688" indent="-182880" algn="r" defTabSz="914400" rtl="1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9217" indent="-4318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200" dirty="0" smtClean="0"/>
              <a:t>قبل از جراحی بیمار 2 نوع داروی آنتی </a:t>
            </a:r>
            <a:r>
              <a:rPr lang="fa-IR" sz="2200" dirty="0" err="1" smtClean="0"/>
              <a:t>هایپرتنسیو</a:t>
            </a:r>
            <a:r>
              <a:rPr lang="fa-IR" sz="2200" dirty="0" smtClean="0"/>
              <a:t> استفاده می کرده که اکثراً فشارهای بالای 150 داشته است.</a:t>
            </a:r>
          </a:p>
          <a:p>
            <a:pPr marL="339217" indent="-4318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200" dirty="0" smtClean="0"/>
              <a:t>پس از جراحی با وجود فشارهای 150-170 تا 8 ماه داروی </a:t>
            </a:r>
            <a:r>
              <a:rPr lang="fa-IR" dirty="0"/>
              <a:t>آنتی </a:t>
            </a:r>
            <a:r>
              <a:rPr lang="fa-IR" dirty="0" err="1" smtClean="0"/>
              <a:t>هایپرتنسیو</a:t>
            </a:r>
            <a:r>
              <a:rPr lang="fa-IR" dirty="0" smtClean="0"/>
              <a:t> به بیمار تجویز نشده است و پس از آن به بیمار </a:t>
            </a:r>
            <a:r>
              <a:rPr lang="en-US" dirty="0" smtClean="0"/>
              <a:t>Amlodipine 5mg/d</a:t>
            </a:r>
            <a:r>
              <a:rPr lang="fa-IR" dirty="0" smtClean="0"/>
              <a:t> تجویز می گردد.</a:t>
            </a:r>
          </a:p>
          <a:p>
            <a:pPr marL="339217" indent="-4318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dirty="0" smtClean="0"/>
              <a:t>از 6 ماه قبل به دنبال مراجعه به </a:t>
            </a:r>
            <a:r>
              <a:rPr lang="fa-IR" dirty="0" err="1" smtClean="0"/>
              <a:t>نفرولوژیست</a:t>
            </a:r>
            <a:r>
              <a:rPr lang="fa-IR" dirty="0" smtClean="0"/>
              <a:t> </a:t>
            </a:r>
            <a:r>
              <a:rPr lang="fa-IR" dirty="0" err="1" smtClean="0"/>
              <a:t>آملودیپین</a:t>
            </a:r>
            <a:r>
              <a:rPr lang="fa-IR" dirty="0" smtClean="0"/>
              <a:t> قطع و داروهای زیر تجویز می گردد:</a:t>
            </a:r>
          </a:p>
          <a:p>
            <a:pPr marL="631825" lvl="1" indent="-431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err="1" smtClean="0"/>
              <a:t>Aldacton</a:t>
            </a:r>
            <a:r>
              <a:rPr lang="en-US" dirty="0" smtClean="0"/>
              <a:t> 100mg/d</a:t>
            </a:r>
          </a:p>
          <a:p>
            <a:pPr marL="631825" lvl="1" indent="-431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/>
              <a:t>Losartan 50mg/BD</a:t>
            </a:r>
          </a:p>
          <a:p>
            <a:pPr marL="631825" lvl="1" indent="-431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/>
              <a:t>Atorvastatin 40mg/d</a:t>
            </a:r>
          </a:p>
          <a:p>
            <a:pPr marL="631825" lvl="1" indent="-431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/>
              <a:t>Vitamin B6 40mg/d</a:t>
            </a:r>
          </a:p>
          <a:p>
            <a:pPr marL="631825" lvl="1" indent="-431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dirty="0" smtClean="0"/>
              <a:t>Pearl </a:t>
            </a:r>
            <a:r>
              <a:rPr lang="en-US" dirty="0" err="1" smtClean="0"/>
              <a:t>Vit</a:t>
            </a:r>
            <a:r>
              <a:rPr lang="en-US" dirty="0" smtClean="0"/>
              <a:t> D3</a:t>
            </a:r>
            <a:endParaRPr lang="fa-IR" dirty="0" smtClean="0"/>
          </a:p>
          <a:p>
            <a:pPr marL="200025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3215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00200" y="0"/>
            <a:ext cx="7543800" cy="806450"/>
          </a:xfrm>
        </p:spPr>
        <p:txBody>
          <a:bodyPr/>
          <a:lstStyle/>
          <a:p>
            <a:r>
              <a:rPr lang="fa-IR" dirty="0" smtClean="0"/>
              <a:t>مرور سیستم ها: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32012" y="1104901"/>
            <a:ext cx="8175812" cy="4946276"/>
          </a:xfrm>
        </p:spPr>
        <p:txBody>
          <a:bodyPr>
            <a:normAutofit fontScale="92500" lnSpcReduction="10000"/>
          </a:bodyPr>
          <a:lstStyle/>
          <a:p>
            <a:pPr lvl="2" algn="justLow">
              <a:lnSpc>
                <a:spcPct val="150000"/>
              </a:lnSpc>
              <a:buFont typeface="Wingdings 2" panose="05020102010507070707" pitchFamily="18" charset="2"/>
              <a:buChar char="Q"/>
            </a:pPr>
            <a:r>
              <a:rPr lang="fa-IR" sz="3000" dirty="0" smtClean="0"/>
              <a:t> موی زائد را ذکر </a:t>
            </a:r>
            <a:r>
              <a:rPr lang="fa-IR" sz="3000" dirty="0" err="1" smtClean="0"/>
              <a:t>نمی</a:t>
            </a:r>
            <a:r>
              <a:rPr lang="fa-IR" sz="3000" dirty="0" smtClean="0"/>
              <a:t> کند و بعد از کموتراپی دچار ریزش مو شده </a:t>
            </a:r>
            <a:r>
              <a:rPr lang="fa-IR" sz="3000" dirty="0" err="1" smtClean="0"/>
              <a:t>اند</a:t>
            </a:r>
            <a:r>
              <a:rPr lang="fa-IR" sz="3000" dirty="0" smtClean="0"/>
              <a:t> که تاکنون تنها نیمی از موهای ابرو </a:t>
            </a:r>
            <a:r>
              <a:rPr lang="fa-IR" sz="3000" dirty="0" err="1" smtClean="0"/>
              <a:t>مجدداً</a:t>
            </a:r>
            <a:r>
              <a:rPr lang="fa-IR" sz="3000" dirty="0" smtClean="0"/>
              <a:t> </a:t>
            </a:r>
            <a:r>
              <a:rPr lang="fa-IR" sz="3000" dirty="0" err="1" smtClean="0"/>
              <a:t>روییده</a:t>
            </a:r>
            <a:r>
              <a:rPr lang="fa-IR" sz="3000" dirty="0"/>
              <a:t> </a:t>
            </a:r>
            <a:r>
              <a:rPr lang="fa-IR" sz="3000" dirty="0" err="1" smtClean="0"/>
              <a:t>اند</a:t>
            </a:r>
            <a:r>
              <a:rPr lang="fa-IR" sz="3000" dirty="0" smtClean="0"/>
              <a:t>.</a:t>
            </a:r>
          </a:p>
          <a:p>
            <a:pPr lvl="2" algn="justLow">
              <a:lnSpc>
                <a:spcPct val="150000"/>
              </a:lnSpc>
              <a:buFont typeface="Wingdings 2" panose="05020102010507070707" pitchFamily="18" charset="2"/>
              <a:buChar char="Q"/>
            </a:pPr>
            <a:r>
              <a:rPr lang="fa-IR" sz="3000" dirty="0" smtClean="0"/>
              <a:t> بدون آکنه</a:t>
            </a:r>
          </a:p>
          <a:p>
            <a:pPr lvl="2" algn="justLow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3000" dirty="0" smtClean="0"/>
              <a:t> </a:t>
            </a:r>
            <a:r>
              <a:rPr lang="en-US" sz="3000" dirty="0" smtClean="0"/>
              <a:t>Easy bruising</a:t>
            </a:r>
            <a:r>
              <a:rPr lang="fa-IR" sz="3000" dirty="0" smtClean="0"/>
              <a:t> دارد</a:t>
            </a:r>
            <a:endParaRPr lang="fa-IR" sz="3000" dirty="0"/>
          </a:p>
          <a:p>
            <a:pPr lvl="2" algn="justLow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3000" dirty="0" smtClean="0"/>
              <a:t> میل زیاد به نمک دارند</a:t>
            </a:r>
          </a:p>
          <a:p>
            <a:pPr lvl="2" algn="justLow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fa-IR" sz="3000" dirty="0" smtClean="0"/>
              <a:t>تاری دید ندارد (با عینک اصلاح می شود)</a:t>
            </a:r>
          </a:p>
          <a:p>
            <a:pPr lvl="2" algn="justLow">
              <a:lnSpc>
                <a:spcPct val="150000"/>
              </a:lnSpc>
              <a:buFont typeface="Wingdings 2" panose="05020102010507070707" pitchFamily="18" charset="2"/>
              <a:buChar char="Q"/>
            </a:pPr>
            <a:r>
              <a:rPr lang="fa-IR" sz="3000" dirty="0" smtClean="0"/>
              <a:t>عادت ماهیانه منظم می باشد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63071" y="806825"/>
            <a:ext cx="84447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751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1065</Words>
  <Application>Microsoft Office PowerPoint</Application>
  <PresentationFormat>On-screen Show (4:3)</PresentationFormat>
  <Paragraphs>340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Retrospect</vt:lpstr>
      <vt:lpstr>PowerPoint Presentation</vt:lpstr>
      <vt:lpstr>شرح حال</vt:lpstr>
      <vt:lpstr>بیماری کنونی: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مرور سیستم ها: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Lab data</vt:lpstr>
      <vt:lpstr>PowerPoint Presentation</vt:lpstr>
      <vt:lpstr>PowerPoint Presentation</vt:lpstr>
      <vt:lpstr>Lab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Problem list</vt:lpstr>
      <vt:lpstr>PowerPoint Presentation</vt:lpstr>
      <vt:lpstr>PowerPoint Presentation</vt:lpstr>
      <vt:lpstr>با تشکر فراوان از توجه شما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Art</dc:creator>
  <cp:lastModifiedBy>Art</cp:lastModifiedBy>
  <cp:revision>1</cp:revision>
  <dcterms:modified xsi:type="dcterms:W3CDTF">2019-03-16T13:06:22Z</dcterms:modified>
</cp:coreProperties>
</file>