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 id="2147483674" r:id="rId4"/>
  </p:sldMasterIdLst>
  <p:notesMasterIdLst>
    <p:notesMasterId r:id="rId68"/>
  </p:notesMasterIdLst>
  <p:sldIdLst>
    <p:sldId id="256" r:id="rId5"/>
    <p:sldId id="260" r:id="rId6"/>
    <p:sldId id="328" r:id="rId7"/>
    <p:sldId id="334" r:id="rId8"/>
    <p:sldId id="335" r:id="rId9"/>
    <p:sldId id="333" r:id="rId10"/>
    <p:sldId id="330" r:id="rId11"/>
    <p:sldId id="331" r:id="rId12"/>
    <p:sldId id="332" r:id="rId13"/>
    <p:sldId id="257" r:id="rId14"/>
    <p:sldId id="258" r:id="rId15"/>
    <p:sldId id="261" r:id="rId16"/>
    <p:sldId id="262" r:id="rId17"/>
    <p:sldId id="263" r:id="rId18"/>
    <p:sldId id="264" r:id="rId19"/>
    <p:sldId id="265" r:id="rId20"/>
    <p:sldId id="350" r:id="rId21"/>
    <p:sldId id="266" r:id="rId22"/>
    <p:sldId id="267" r:id="rId23"/>
    <p:sldId id="268" r:id="rId24"/>
    <p:sldId id="269" r:id="rId25"/>
    <p:sldId id="270" r:id="rId26"/>
    <p:sldId id="259" r:id="rId27"/>
    <p:sldId id="298" r:id="rId28"/>
    <p:sldId id="343" r:id="rId29"/>
    <p:sldId id="338" r:id="rId30"/>
    <p:sldId id="346" r:id="rId31"/>
    <p:sldId id="349" r:id="rId32"/>
    <p:sldId id="347" r:id="rId33"/>
    <p:sldId id="348" r:id="rId34"/>
    <p:sldId id="277" r:id="rId35"/>
    <p:sldId id="299" r:id="rId36"/>
    <p:sldId id="301" r:id="rId37"/>
    <p:sldId id="302" r:id="rId38"/>
    <p:sldId id="271" r:id="rId39"/>
    <p:sldId id="272" r:id="rId40"/>
    <p:sldId id="273" r:id="rId41"/>
    <p:sldId id="274" r:id="rId42"/>
    <p:sldId id="275" r:id="rId43"/>
    <p:sldId id="276" r:id="rId44"/>
    <p:sldId id="278" r:id="rId45"/>
    <p:sldId id="307" r:id="rId46"/>
    <p:sldId id="308" r:id="rId47"/>
    <p:sldId id="309" r:id="rId48"/>
    <p:sldId id="310" r:id="rId49"/>
    <p:sldId id="311" r:id="rId50"/>
    <p:sldId id="312" r:id="rId51"/>
    <p:sldId id="337"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429" autoAdjust="0"/>
    <p:restoredTop sz="94600"/>
  </p:normalViewPr>
  <p:slideViewPr>
    <p:cSldViewPr snapToGrid="0">
      <p:cViewPr>
        <p:scale>
          <a:sx n="98" d="100"/>
          <a:sy n="98" d="100"/>
        </p:scale>
        <p:origin x="-38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3C7ED240-3D9C-447B-88A9-E5FBDAE76F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D240-3D9C-447B-88A9-E5FBDAE76FC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D240-3D9C-447B-88A9-E5FBDAE76FC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D240-3D9C-447B-88A9-E5FBDAE76FCE}"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fld id="{6C6C7B51-143D-4910-A6C5-CFA0B09E2F3C}" type="datetime1">
              <a:rPr lang="en-US" smtClean="0"/>
              <a:pPr/>
              <a:t>1/11/2014</a:t>
            </a:fld>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47A79297-6EFC-4E63-A993-E1BEA19EED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0BDB19-8AED-4B2E-859D-4BC594A94A47}"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4EBB23-0B22-4CCC-B001-1B1A60DDE4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AC9AA2-CAB5-42E1-884D-4DDEE7ACFF39}"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6AF254-95F3-4EA0-8EE7-92DB75011C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fld id="{D631BE97-8F7E-4219-9023-BA60928902B9}" type="datetime1">
              <a:rPr lang="en-US" smtClean="0"/>
              <a:pPr/>
              <a:t>1/11/2014</a:t>
            </a:fld>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651CB666-2BCF-499B-B485-855BD69F792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DDB872-91CD-4DA7-BC5C-7A534775C235}"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B83370-5C62-45FC-9B69-375D17AF383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33E9B5-601B-45C2-8DFA-1BF0066CA528}"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AD1B04-DC19-4903-9D05-442ED3F77C2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77A7190-67E2-464B-8C1C-A14353AD4519}" type="datetime1">
              <a:rPr lang="en-US" smtClean="0"/>
              <a:pPr/>
              <a:t>1/11/2014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F7110F-2217-4965-ACB4-38AB691625F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9F86DBA-CFED-4EF4-9119-352678D7AFC0}" type="datetime1">
              <a:rPr lang="en-US" smtClean="0"/>
              <a:pPr/>
              <a:t>1/11/2014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48A4B5-D974-429F-AD82-1C3A9F97182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E7E6E76-55D0-47A0-AF20-A0D114F49F63}" type="datetime1">
              <a:rPr lang="en-US" smtClean="0"/>
              <a:pPr/>
              <a:t>1/11/2014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0897CD9-7598-468A-82B3-A15B189A9F2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EC7A52-862E-4EFF-859D-E9F917AC69E0}" type="datetime1">
              <a:rPr lang="en-US" smtClean="0"/>
              <a:pPr/>
              <a:t>1/11/2014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8BC928-3017-4495-9AEA-396ED1979CE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F4A9E7-C1BA-4535-B2E6-421C3E2A08D4}" type="datetime1">
              <a:rPr lang="en-US" smtClean="0"/>
              <a:pPr/>
              <a:t>1/11/2014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6C752D-AD79-4742-A9D6-0B928E7B46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394D9B-C0BD-4B9E-85D5-4B15B7EEC3C9}"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798FC1-578A-48D9-8115-5A261DB7828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D68DDD8-C5C6-4F97-A568-28AA2CBF4901}" type="datetime1">
              <a:rPr lang="en-US" smtClean="0"/>
              <a:pPr/>
              <a:t>1/11/2014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4869AD-C337-4BA3-81B5-23E3CB67F3F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7A7856-7D9C-4DE8-BCEE-89898B947BB3}"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D7EB93-F37F-4AC8-9004-EFE42855804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1D751C-2DBB-4578-8B8C-BA09693B3E77}"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462A1-955C-4F03-B2A2-04476555617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F822F3-9B61-4841-93C3-AB39534A310A}" type="datetime1">
              <a:rPr lang="en-US" smtClean="0"/>
              <a:pPr>
                <a:defRPr/>
              </a:pPr>
              <a:t>1/11/2014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791481-A0E4-46E6-94DC-3C3B2D4182BD}"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22406-8B18-45FF-9CC4-E969D5978E49}"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D88B79-E268-4CB7-A671-0A7C56250B5E}" type="datetime1">
              <a:rPr lang="en-US" smtClean="0"/>
              <a:pPr/>
              <a:t>1/11/2014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DA3205-0D33-45E1-A285-ED5BD4120A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60EE5D5-1DEE-417B-85AE-A278825D7786}" type="datetime1">
              <a:rPr lang="en-US" smtClean="0"/>
              <a:pPr/>
              <a:t>1/11/2014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998391-6D79-4F64-8ABF-4BE8ED585B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D9F5598-2735-46E3-813E-FE90324699A0}" type="datetime1">
              <a:rPr lang="en-US" smtClean="0"/>
              <a:pPr/>
              <a:t>1/11/2014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E69680-852C-4CA6-8E27-6923EBB318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D161E39-F2DD-44F0-8704-B6069BD5D452}" type="datetime1">
              <a:rPr lang="en-US" smtClean="0"/>
              <a:pPr/>
              <a:t>1/11/2014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2A9CC9-5724-47D2-8819-DFB19835F8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DCECE4D-053F-4335-92BB-5F000F8CD7A4}" type="datetime1">
              <a:rPr lang="en-US" smtClean="0"/>
              <a:pPr/>
              <a:t>1/11/2014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1017ABC-0F04-44F9-A6F0-EEF6112B80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ACFFF9-B473-4F32-803B-5E060735FD21}" type="datetime1">
              <a:rPr lang="en-US" smtClean="0"/>
              <a:pPr/>
              <a:t>1/11/2014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7AF765-69D0-4321-9AD7-D6AE55944B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C52085-DA5B-4C17-9FE3-6AA89D60D229}" type="datetime1">
              <a:rPr lang="en-US" smtClean="0"/>
              <a:pPr/>
              <a:t>1/11/2014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D141DD-87A9-4B1B-B8A1-8FA1E06468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4F2835B8-684B-4894-8138-679A9F1C8AEE}" type="datetime1">
              <a:rPr lang="en-US" smtClean="0"/>
              <a:pPr/>
              <a:t>1/11/2014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5C2AAAE-199E-4785-985D-95093FA4D9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6336EF71-9C3E-47B5-9AA2-E12CFFBFB24D}" type="datetime1">
              <a:rPr lang="en-US" smtClean="0"/>
              <a:pPr/>
              <a:t>1/11/2014</a:t>
            </a:fld>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5E96298B-33D4-4C39-8522-075D550902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chemeClr val="bg1"/>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2B4CDCA-7785-452C-ADE8-584A3AE0205A}" type="datetime1">
              <a:rPr lang="en-US" smtClean="0"/>
              <a:pPr>
                <a:defRPr/>
              </a:pPr>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Times New Roman" pitchFamily="18" charset="0"/>
                <a:cs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b="1" smtClean="0">
                <a:solidFill>
                  <a:schemeClr val="bg1"/>
                </a:solidFill>
                <a:latin typeface="Times New Roman" pitchFamily="18" charset="0"/>
                <a:cs typeface="Times New Roman" pitchFamily="18" charset="0"/>
              </a:defRPr>
            </a:lvl1pPr>
          </a:lstStyle>
          <a:p>
            <a:pPr>
              <a:defRPr/>
            </a:pPr>
            <a:fld id="{D923F769-CC8B-45D8-8C9A-5A70E97910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rtl="0" fontAlgn="base">
        <a:spcBef>
          <a:spcPct val="0"/>
        </a:spcBef>
        <a:spcAft>
          <a:spcPct val="0"/>
        </a:spcAft>
        <a:defRPr sz="4400" kern="1200">
          <a:solidFill>
            <a:srgbClr val="002060"/>
          </a:solidFill>
          <a:latin typeface="+mj-lt"/>
          <a:ea typeface="+mj-ea"/>
          <a:cs typeface="B Mitra" pitchFamily="2" charset="-78"/>
        </a:defRPr>
      </a:lvl1pPr>
      <a:lvl2pPr algn="ctr" rtl="0" fontAlgn="base">
        <a:spcBef>
          <a:spcPct val="0"/>
        </a:spcBef>
        <a:spcAft>
          <a:spcPct val="0"/>
        </a:spcAft>
        <a:defRPr sz="4400">
          <a:solidFill>
            <a:srgbClr val="002060"/>
          </a:solidFill>
          <a:latin typeface="Calibri" pitchFamily="34" charset="0"/>
          <a:cs typeface="B Mitra" pitchFamily="2" charset="-78"/>
        </a:defRPr>
      </a:lvl2pPr>
      <a:lvl3pPr algn="ctr" rtl="0" fontAlgn="base">
        <a:spcBef>
          <a:spcPct val="0"/>
        </a:spcBef>
        <a:spcAft>
          <a:spcPct val="0"/>
        </a:spcAft>
        <a:defRPr sz="4400">
          <a:solidFill>
            <a:srgbClr val="002060"/>
          </a:solidFill>
          <a:latin typeface="Calibri" pitchFamily="34" charset="0"/>
          <a:cs typeface="B Mitra" pitchFamily="2" charset="-78"/>
        </a:defRPr>
      </a:lvl3pPr>
      <a:lvl4pPr algn="ctr" rtl="0" fontAlgn="base">
        <a:spcBef>
          <a:spcPct val="0"/>
        </a:spcBef>
        <a:spcAft>
          <a:spcPct val="0"/>
        </a:spcAft>
        <a:defRPr sz="4400">
          <a:solidFill>
            <a:srgbClr val="002060"/>
          </a:solidFill>
          <a:latin typeface="Calibri" pitchFamily="34" charset="0"/>
          <a:cs typeface="B Mitra" pitchFamily="2" charset="-78"/>
        </a:defRPr>
      </a:lvl4pPr>
      <a:lvl5pPr algn="ctr" rtl="0" fontAlgn="base">
        <a:spcBef>
          <a:spcPct val="0"/>
        </a:spcBef>
        <a:spcAft>
          <a:spcPct val="0"/>
        </a:spcAft>
        <a:defRPr sz="4400">
          <a:solidFill>
            <a:srgbClr val="002060"/>
          </a:solidFill>
          <a:latin typeface="Calibri" pitchFamily="34" charset="0"/>
          <a:cs typeface="B Mitra" pitchFamily="2" charset="-78"/>
        </a:defRPr>
      </a:lvl5pPr>
      <a:lvl6pPr marL="457200" algn="ctr" rtl="0" fontAlgn="base">
        <a:spcBef>
          <a:spcPct val="0"/>
        </a:spcBef>
        <a:spcAft>
          <a:spcPct val="0"/>
        </a:spcAft>
        <a:defRPr sz="4400">
          <a:solidFill>
            <a:srgbClr val="002060"/>
          </a:solidFill>
          <a:latin typeface="Calibri" pitchFamily="34" charset="0"/>
          <a:cs typeface="B Mitra" pitchFamily="2" charset="-78"/>
        </a:defRPr>
      </a:lvl6pPr>
      <a:lvl7pPr marL="914400" algn="ctr" rtl="0" fontAlgn="base">
        <a:spcBef>
          <a:spcPct val="0"/>
        </a:spcBef>
        <a:spcAft>
          <a:spcPct val="0"/>
        </a:spcAft>
        <a:defRPr sz="4400">
          <a:solidFill>
            <a:srgbClr val="002060"/>
          </a:solidFill>
          <a:latin typeface="Calibri" pitchFamily="34" charset="0"/>
          <a:cs typeface="B Mitra" pitchFamily="2" charset="-78"/>
        </a:defRPr>
      </a:lvl7pPr>
      <a:lvl8pPr marL="1371600" algn="ctr" rtl="0" fontAlgn="base">
        <a:spcBef>
          <a:spcPct val="0"/>
        </a:spcBef>
        <a:spcAft>
          <a:spcPct val="0"/>
        </a:spcAft>
        <a:defRPr sz="4400">
          <a:solidFill>
            <a:srgbClr val="002060"/>
          </a:solidFill>
          <a:latin typeface="Calibri" pitchFamily="34" charset="0"/>
          <a:cs typeface="B Mitra" pitchFamily="2" charset="-78"/>
        </a:defRPr>
      </a:lvl8pPr>
      <a:lvl9pPr marL="1828800" algn="ctr" rtl="0" fontAlgn="base">
        <a:spcBef>
          <a:spcPct val="0"/>
        </a:spcBef>
        <a:spcAft>
          <a:spcPct val="0"/>
        </a:spcAft>
        <a:defRPr sz="4400">
          <a:solidFill>
            <a:srgbClr val="002060"/>
          </a:solidFill>
          <a:latin typeface="Calibri" pitchFamily="34" charset="0"/>
          <a:cs typeface="B Mitra" pitchFamily="2" charset="-78"/>
        </a:defRPr>
      </a:lvl9pPr>
    </p:titleStyle>
    <p:bodyStyle>
      <a:lvl1pPr marL="342900" indent="-342900" algn="l" rtl="0" fontAlgn="base">
        <a:spcBef>
          <a:spcPct val="20000"/>
        </a:spcBef>
        <a:spcAft>
          <a:spcPct val="0"/>
        </a:spcAft>
        <a:buClr>
          <a:srgbClr val="FFC000"/>
        </a:buClr>
        <a:buFont typeface="Arial" charset="0"/>
        <a:buChar char="•"/>
        <a:defRPr sz="3200" kern="1200">
          <a:solidFill>
            <a:schemeClr val="bg1"/>
          </a:solidFill>
          <a:latin typeface="+mn-lt"/>
          <a:ea typeface="+mn-ea"/>
          <a:cs typeface="B Mitra" pitchFamily="2" charset="-78"/>
        </a:defRPr>
      </a:lvl1pPr>
      <a:lvl2pPr marL="742950" indent="-285750" algn="l" rtl="0" fontAlgn="base">
        <a:spcBef>
          <a:spcPct val="20000"/>
        </a:spcBef>
        <a:spcAft>
          <a:spcPct val="0"/>
        </a:spcAft>
        <a:buClr>
          <a:srgbClr val="FFC000"/>
        </a:buClr>
        <a:buFont typeface="Arial" charset="0"/>
        <a:buChar char="–"/>
        <a:defRPr sz="2800" kern="1200">
          <a:solidFill>
            <a:schemeClr val="bg1"/>
          </a:solidFill>
          <a:latin typeface="+mn-lt"/>
          <a:ea typeface="+mn-ea"/>
          <a:cs typeface="B Mitra" pitchFamily="2" charset="-78"/>
        </a:defRPr>
      </a:lvl2pPr>
      <a:lvl3pPr marL="1143000" indent="-228600" algn="l" rtl="0" fontAlgn="base">
        <a:spcBef>
          <a:spcPct val="20000"/>
        </a:spcBef>
        <a:spcAft>
          <a:spcPct val="0"/>
        </a:spcAft>
        <a:buClr>
          <a:srgbClr val="FFC000"/>
        </a:buClr>
        <a:buFont typeface="Arial" charset="0"/>
        <a:buChar char="•"/>
        <a:defRPr sz="2400" kern="1200">
          <a:solidFill>
            <a:schemeClr val="bg1"/>
          </a:solidFill>
          <a:latin typeface="+mn-lt"/>
          <a:ea typeface="+mn-ea"/>
          <a:cs typeface="B Mitra" pitchFamily="2" charset="-78"/>
        </a:defRPr>
      </a:lvl3pPr>
      <a:lvl4pPr marL="1600200" indent="-228600" algn="l" rtl="0" fontAlgn="base">
        <a:spcBef>
          <a:spcPct val="20000"/>
        </a:spcBef>
        <a:spcAft>
          <a:spcPct val="0"/>
        </a:spcAft>
        <a:buClr>
          <a:srgbClr val="FFC000"/>
        </a:buClr>
        <a:buFont typeface="Arial" charset="0"/>
        <a:buChar char="–"/>
        <a:defRPr sz="2000" kern="1200">
          <a:solidFill>
            <a:schemeClr val="bg1"/>
          </a:solidFill>
          <a:latin typeface="+mn-lt"/>
          <a:ea typeface="+mn-ea"/>
          <a:cs typeface="B Mitra" pitchFamily="2" charset="-78"/>
        </a:defRPr>
      </a:lvl4pPr>
      <a:lvl5pPr marL="2057400" indent="-228600" algn="l" rtl="0" fontAlgn="base">
        <a:spcBef>
          <a:spcPct val="20000"/>
        </a:spcBef>
        <a:spcAft>
          <a:spcPct val="0"/>
        </a:spcAft>
        <a:buClr>
          <a:srgbClr val="FFC000"/>
        </a:buClr>
        <a:buFont typeface="Arial" charset="0"/>
        <a:buChar char="»"/>
        <a:defRPr sz="2000" kern="1200">
          <a:solidFill>
            <a:schemeClr val="bg1"/>
          </a:solidFill>
          <a:latin typeface="+mn-lt"/>
          <a:ea typeface="+mn-ea"/>
          <a:cs typeface="B Mitra"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endParaRPr lang="en-US"/>
          </a:p>
        </p:txBody>
      </p:sp>
      <p:sp>
        <p:nvSpPr>
          <p:cNvPr id="68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endParaRPr lang="en-US"/>
          </a:p>
        </p:txBody>
      </p:sp>
      <p:sp>
        <p:nvSpPr>
          <p:cNvPr id="68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fld id="{588146FF-383B-40FA-BD5B-8EA0FCC25E86}"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shopdiabetes.org/104-Diabetes-Carbohydrate-And-Fat-Gram-Guide-4th-Edition.aspx?utm_source=WWW&amp;utm_medium=Contentpage&amp;utm_content=FoodAndFitnessDiabetesCarb&amp;utm_campaign=BOOK"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16.wmf"/><Relationship Id="rId4" Type="http://schemas.openxmlformats.org/officeDocument/2006/relationships/image" Target="../media/image1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203374" y="2130425"/>
            <a:ext cx="5905040" cy="1470025"/>
          </a:xfrm>
        </p:spPr>
        <p:txBody>
          <a:bodyPr/>
          <a:lstStyle/>
          <a:p>
            <a:pPr algn="ctr"/>
            <a:r>
              <a:rPr lang="en-US" b="1" i="1" dirty="0" smtClean="0"/>
              <a:t>Assessment and Education of Diabetes </a:t>
            </a:r>
            <a:endParaRPr lang="en-US" b="1" i="1" dirty="0"/>
          </a:p>
        </p:txBody>
      </p:sp>
      <p:sp>
        <p:nvSpPr>
          <p:cNvPr id="49155" name="Rectangle 3"/>
          <p:cNvSpPr>
            <a:spLocks noGrp="1" noChangeArrowheads="1"/>
          </p:cNvSpPr>
          <p:nvPr>
            <p:ph type="subTitle" idx="1"/>
          </p:nvPr>
        </p:nvSpPr>
        <p:spPr>
          <a:xfrm>
            <a:off x="2701924" y="3886200"/>
            <a:ext cx="5296321" cy="1752600"/>
          </a:xfrm>
        </p:spPr>
        <p:txBody>
          <a:bodyPr/>
          <a:lstStyle/>
          <a:p>
            <a:pPr algn="ctr"/>
            <a:r>
              <a:rPr lang="en-US" sz="2000" b="1" i="1" dirty="0" smtClean="0"/>
              <a:t>Dr. </a:t>
            </a:r>
            <a:r>
              <a:rPr lang="en-US" sz="2000" b="1" i="1" dirty="0" err="1" smtClean="0"/>
              <a:t>Azadeh</a:t>
            </a:r>
            <a:r>
              <a:rPr lang="en-US" sz="2000" b="1" i="1" dirty="0" smtClean="0"/>
              <a:t> </a:t>
            </a:r>
            <a:r>
              <a:rPr lang="en-US" sz="2000" b="1" i="1" dirty="0" err="1" smtClean="0"/>
              <a:t>Mottaghi</a:t>
            </a:r>
            <a:endParaRPr lang="en-US" sz="2000" b="1" i="1" dirty="0" smtClean="0"/>
          </a:p>
          <a:p>
            <a:pPr algn="ctr"/>
            <a:endParaRPr lang="en-US" sz="2000" dirty="0" smtClean="0"/>
          </a:p>
          <a:p>
            <a:pPr algn="ctr"/>
            <a:r>
              <a:rPr lang="en-US" sz="1800" b="1" dirty="0" smtClean="0"/>
              <a:t>Assistant Professor of Nutrition</a:t>
            </a:r>
          </a:p>
          <a:p>
            <a:pPr algn="ctr"/>
            <a:r>
              <a:rPr lang="en-US" sz="1800" b="1" dirty="0" smtClean="0"/>
              <a:t>Research Institute of Endocrine Sciences</a:t>
            </a:r>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n-US" b="1" i="1" dirty="0" smtClean="0"/>
              <a:t>Well-balanced diet</a:t>
            </a:r>
            <a:endParaRPr lang="en-US" b="1" i="1" dirty="0"/>
          </a:p>
        </p:txBody>
      </p:sp>
      <p:sp>
        <p:nvSpPr>
          <p:cNvPr id="50179" name="Rectangle 3"/>
          <p:cNvSpPr>
            <a:spLocks noGrp="1" noChangeArrowheads="1"/>
          </p:cNvSpPr>
          <p:nvPr>
            <p:ph idx="1"/>
          </p:nvPr>
        </p:nvSpPr>
        <p:spPr/>
        <p:txBody>
          <a:bodyPr/>
          <a:lstStyle/>
          <a:p>
            <a:r>
              <a:rPr lang="en-US" sz="2800" b="1" dirty="0" smtClean="0"/>
              <a:t>Carbohydrate</a:t>
            </a:r>
          </a:p>
          <a:p>
            <a:pPr lvl="1"/>
            <a:r>
              <a:rPr lang="en-US" dirty="0" smtClean="0"/>
              <a:t>Sugar, Starch and Fiber</a:t>
            </a:r>
          </a:p>
          <a:p>
            <a:r>
              <a:rPr lang="en-US" dirty="0">
                <a:solidFill>
                  <a:schemeClr val="tx1"/>
                </a:solidFill>
                <a:latin typeface="+mn-lt"/>
                <a:ea typeface="+mn-ea"/>
                <a:cs typeface="+mn-cs"/>
              </a:rPr>
              <a:t>The long-held belief that </a:t>
            </a:r>
            <a:r>
              <a:rPr lang="en-US" dirty="0">
                <a:solidFill>
                  <a:srgbClr val="FF0000"/>
                </a:solidFill>
                <a:latin typeface="+mn-lt"/>
                <a:ea typeface="+mn-ea"/>
                <a:cs typeface="+mn-cs"/>
              </a:rPr>
              <a:t>sucrose</a:t>
            </a:r>
            <a:r>
              <a:rPr lang="en-US" dirty="0">
                <a:solidFill>
                  <a:schemeClr val="tx1"/>
                </a:solidFill>
                <a:latin typeface="+mn-lt"/>
                <a:ea typeface="+mn-ea"/>
                <a:cs typeface="+mn-cs"/>
              </a:rPr>
              <a:t> must be </a:t>
            </a:r>
            <a:r>
              <a:rPr lang="en-US" dirty="0" smtClean="0">
                <a:solidFill>
                  <a:schemeClr val="tx1"/>
                </a:solidFill>
                <a:latin typeface="+mn-lt"/>
                <a:ea typeface="+mn-ea"/>
                <a:cs typeface="+mn-cs"/>
              </a:rPr>
              <a:t>restricted based </a:t>
            </a:r>
            <a:r>
              <a:rPr lang="en-US" dirty="0">
                <a:solidFill>
                  <a:schemeClr val="tx1"/>
                </a:solidFill>
                <a:latin typeface="+mn-lt"/>
                <a:ea typeface="+mn-ea"/>
                <a:cs typeface="+mn-cs"/>
              </a:rPr>
              <a:t>on the assumption that sugars are </a:t>
            </a:r>
            <a:r>
              <a:rPr lang="en-US" dirty="0">
                <a:solidFill>
                  <a:srgbClr val="00B0F0"/>
                </a:solidFill>
                <a:latin typeface="+mn-lt"/>
                <a:ea typeface="+mn-ea"/>
                <a:cs typeface="+mn-cs"/>
              </a:rPr>
              <a:t>more </a:t>
            </a:r>
            <a:r>
              <a:rPr lang="en-US" dirty="0" smtClean="0">
                <a:solidFill>
                  <a:srgbClr val="00B0F0"/>
                </a:solidFill>
                <a:latin typeface="+mn-lt"/>
                <a:ea typeface="+mn-ea"/>
                <a:cs typeface="+mn-cs"/>
              </a:rPr>
              <a:t>rapidly digested </a:t>
            </a:r>
            <a:r>
              <a:rPr lang="en-US" dirty="0">
                <a:solidFill>
                  <a:srgbClr val="00B0F0"/>
                </a:solidFill>
                <a:latin typeface="+mn-lt"/>
                <a:ea typeface="+mn-ea"/>
                <a:cs typeface="+mn-cs"/>
              </a:rPr>
              <a:t>and absorbed</a:t>
            </a:r>
            <a:r>
              <a:rPr lang="en-US" dirty="0">
                <a:solidFill>
                  <a:schemeClr val="tx1"/>
                </a:solidFill>
                <a:latin typeface="+mn-lt"/>
                <a:ea typeface="+mn-ea"/>
                <a:cs typeface="+mn-cs"/>
              </a:rPr>
              <a:t> than starches is not justified</a:t>
            </a:r>
            <a:r>
              <a:rPr lang="en-US" dirty="0" smtClean="0">
                <a:solidFill>
                  <a:schemeClr val="tx1"/>
                </a:solidFill>
                <a:latin typeface="+mn-lt"/>
                <a:ea typeface="+mn-ea"/>
                <a:cs typeface="+mn-cs"/>
              </a:rPr>
              <a:t>.</a:t>
            </a:r>
          </a:p>
          <a:p>
            <a:endParaRPr lang="en-US" dirty="0"/>
          </a:p>
        </p:txBody>
      </p:sp>
      <p:sp>
        <p:nvSpPr>
          <p:cNvPr id="4" name="6-Point Star 3"/>
          <p:cNvSpPr/>
          <p:nvPr/>
        </p:nvSpPr>
        <p:spPr bwMode="auto">
          <a:xfrm>
            <a:off x="875490" y="4085617"/>
            <a:ext cx="7412475" cy="2295728"/>
          </a:xfrm>
          <a:prstGeom prst="star6">
            <a:avLst/>
          </a:prstGeom>
          <a:solidFill>
            <a:srgbClr val="92D05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2305455" y="4854101"/>
            <a:ext cx="4649822" cy="830997"/>
          </a:xfrm>
          <a:prstGeom prst="rect">
            <a:avLst/>
          </a:prstGeom>
          <a:noFill/>
        </p:spPr>
        <p:txBody>
          <a:bodyPr wrap="square" rtlCol="0">
            <a:spAutoFit/>
          </a:bodyPr>
          <a:lstStyle/>
          <a:p>
            <a:pPr algn="ctr"/>
            <a:r>
              <a:rPr lang="en-US" sz="2400" dirty="0" smtClean="0"/>
              <a:t>Total amount of carbohydrate regardless of </a:t>
            </a:r>
            <a:r>
              <a:rPr lang="en-US" sz="2400" dirty="0" smtClean="0"/>
              <a:t>source</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a:solidFill>
                  <a:schemeClr val="tx1"/>
                </a:solidFill>
                <a:latin typeface="+mn-lt"/>
                <a:ea typeface="+mn-ea"/>
                <a:cs typeface="+mn-cs"/>
              </a:rPr>
              <a:t>Starches are rapidly metabolized </a:t>
            </a:r>
            <a:r>
              <a:rPr lang="en-US" dirty="0"/>
              <a:t> </a:t>
            </a:r>
            <a:r>
              <a:rPr lang="en-US" dirty="0" smtClean="0"/>
              <a:t>           </a:t>
            </a:r>
            <a:r>
              <a:rPr lang="en-US" dirty="0" smtClean="0">
                <a:solidFill>
                  <a:schemeClr val="tx1"/>
                </a:solidFill>
                <a:latin typeface="+mn-lt"/>
                <a:ea typeface="+mn-ea"/>
                <a:cs typeface="+mn-cs"/>
              </a:rPr>
              <a:t>100</a:t>
            </a:r>
            <a:r>
              <a:rPr lang="en-US" dirty="0">
                <a:solidFill>
                  <a:schemeClr val="tx1"/>
                </a:solidFill>
                <a:latin typeface="+mn-lt"/>
                <a:ea typeface="+mn-ea"/>
                <a:cs typeface="+mn-cs"/>
              </a:rPr>
              <a:t>% glucose </a:t>
            </a:r>
            <a:r>
              <a:rPr lang="en-US" dirty="0" smtClean="0">
                <a:solidFill>
                  <a:schemeClr val="tx1"/>
                </a:solidFill>
                <a:latin typeface="+mn-lt"/>
                <a:ea typeface="+mn-ea"/>
                <a:cs typeface="+mn-cs"/>
              </a:rPr>
              <a:t>during digestion</a:t>
            </a:r>
            <a:endParaRPr lang="en-US" dirty="0" smtClean="0"/>
          </a:p>
          <a:p>
            <a:r>
              <a:rPr lang="en-US" dirty="0" smtClean="0">
                <a:solidFill>
                  <a:schemeClr val="tx1"/>
                </a:solidFill>
                <a:latin typeface="+mn-lt"/>
                <a:ea typeface="+mn-ea"/>
                <a:cs typeface="+mn-cs"/>
              </a:rPr>
              <a:t>Sucrose is metabolized             </a:t>
            </a:r>
            <a:r>
              <a:rPr lang="en-US" dirty="0">
                <a:solidFill>
                  <a:schemeClr val="tx1"/>
                </a:solidFill>
                <a:latin typeface="+mn-lt"/>
                <a:ea typeface="+mn-ea"/>
                <a:cs typeface="+mn-cs"/>
              </a:rPr>
              <a:t>approximately 50% glucose and approximately </a:t>
            </a:r>
            <a:r>
              <a:rPr lang="en-US" dirty="0" smtClean="0">
                <a:solidFill>
                  <a:schemeClr val="tx1"/>
                </a:solidFill>
                <a:latin typeface="+mn-lt"/>
                <a:ea typeface="+mn-ea"/>
                <a:cs typeface="+mn-cs"/>
              </a:rPr>
              <a:t>50% fructose</a:t>
            </a:r>
          </a:p>
          <a:p>
            <a:pPr>
              <a:buNone/>
            </a:pPr>
            <a:endParaRPr lang="en-US" dirty="0" smtClean="0">
              <a:solidFill>
                <a:schemeClr val="tx1"/>
              </a:solidFill>
              <a:latin typeface="+mn-lt"/>
              <a:ea typeface="+mn-ea"/>
              <a:cs typeface="+mn-cs"/>
            </a:endParaRPr>
          </a:p>
          <a:p>
            <a:r>
              <a:rPr lang="en-US" dirty="0">
                <a:solidFill>
                  <a:schemeClr val="tx1"/>
                </a:solidFill>
                <a:latin typeface="+mn-lt"/>
                <a:ea typeface="+mn-ea"/>
                <a:cs typeface="+mn-cs"/>
              </a:rPr>
              <a:t>Fructose has a </a:t>
            </a:r>
            <a:r>
              <a:rPr lang="en-US" dirty="0">
                <a:solidFill>
                  <a:srgbClr val="FF0000"/>
                </a:solidFill>
                <a:latin typeface="+mn-lt"/>
                <a:ea typeface="+mn-ea"/>
                <a:cs typeface="+mn-cs"/>
              </a:rPr>
              <a:t>very low </a:t>
            </a:r>
            <a:r>
              <a:rPr lang="en-US" dirty="0" err="1">
                <a:solidFill>
                  <a:srgbClr val="FF0000"/>
                </a:solidFill>
                <a:latin typeface="+mn-lt"/>
                <a:ea typeface="+mn-ea"/>
                <a:cs typeface="+mn-cs"/>
              </a:rPr>
              <a:t>glycemic</a:t>
            </a:r>
            <a:r>
              <a:rPr lang="en-US" dirty="0">
                <a:solidFill>
                  <a:srgbClr val="FF0000"/>
                </a:solidFill>
                <a:latin typeface="+mn-lt"/>
                <a:ea typeface="+mn-ea"/>
                <a:cs typeface="+mn-cs"/>
              </a:rPr>
              <a:t> </a:t>
            </a:r>
            <a:r>
              <a:rPr lang="en-US" dirty="0" smtClean="0">
                <a:solidFill>
                  <a:srgbClr val="FF0000"/>
                </a:solidFill>
                <a:latin typeface="+mn-lt"/>
                <a:ea typeface="+mn-ea"/>
                <a:cs typeface="+mn-cs"/>
              </a:rPr>
              <a:t>response</a:t>
            </a:r>
            <a:r>
              <a:rPr lang="en-US" dirty="0" smtClean="0">
                <a:solidFill>
                  <a:schemeClr val="tx1"/>
                </a:solidFill>
                <a:latin typeface="+mn-lt"/>
                <a:ea typeface="+mn-ea"/>
                <a:cs typeface="+mn-cs"/>
              </a:rPr>
              <a:t>.</a:t>
            </a:r>
          </a:p>
          <a:p>
            <a:endParaRPr lang="en-US" dirty="0"/>
          </a:p>
        </p:txBody>
      </p:sp>
      <p:sp>
        <p:nvSpPr>
          <p:cNvPr id="8" name="Right Arrow 7"/>
          <p:cNvSpPr/>
          <p:nvPr/>
        </p:nvSpPr>
        <p:spPr bwMode="auto">
          <a:xfrm>
            <a:off x="5497416" y="1718632"/>
            <a:ext cx="826265" cy="29745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9" name="Right Arrow 8"/>
          <p:cNvSpPr/>
          <p:nvPr/>
        </p:nvSpPr>
        <p:spPr bwMode="auto">
          <a:xfrm>
            <a:off x="4184573" y="2487976"/>
            <a:ext cx="826265" cy="29745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endParaRPr lang="en-US" sz="2400" dirty="0"/>
          </a:p>
        </p:txBody>
      </p:sp>
      <p:sp>
        <p:nvSpPr>
          <p:cNvPr id="7" name="Content Placeholder 6"/>
          <p:cNvSpPr>
            <a:spLocks noGrp="1"/>
          </p:cNvSpPr>
          <p:nvPr>
            <p:ph idx="1"/>
          </p:nvPr>
        </p:nvSpPr>
        <p:spPr/>
        <p:txBody>
          <a:bodyPr/>
          <a:lstStyle/>
          <a:p>
            <a:pPr>
              <a:lnSpc>
                <a:spcPct val="200000"/>
              </a:lnSpc>
            </a:pPr>
            <a:r>
              <a:rPr lang="en-US" dirty="0">
                <a:solidFill>
                  <a:schemeClr val="tx1"/>
                </a:solidFill>
                <a:latin typeface="+mn-lt"/>
                <a:ea typeface="+mn-ea"/>
                <a:cs typeface="+mn-cs"/>
              </a:rPr>
              <a:t>key strategy in achieving </a:t>
            </a:r>
            <a:r>
              <a:rPr lang="en-US" dirty="0" err="1" smtClean="0">
                <a:solidFill>
                  <a:schemeClr val="tx1"/>
                </a:solidFill>
                <a:latin typeface="+mn-lt"/>
                <a:ea typeface="+mn-ea"/>
                <a:cs typeface="+mn-cs"/>
              </a:rPr>
              <a:t>glycemic</a:t>
            </a:r>
            <a:r>
              <a:rPr lang="en-US" dirty="0" smtClean="0">
                <a:solidFill>
                  <a:schemeClr val="tx1"/>
                </a:solidFill>
                <a:latin typeface="+mn-lt"/>
                <a:ea typeface="+mn-ea"/>
                <a:cs typeface="+mn-cs"/>
              </a:rPr>
              <a:t> </a:t>
            </a:r>
            <a:r>
              <a:rPr lang="es-ES" dirty="0" smtClean="0">
                <a:solidFill>
                  <a:schemeClr val="tx1"/>
                </a:solidFill>
                <a:latin typeface="+mn-lt"/>
                <a:ea typeface="+mn-ea"/>
                <a:cs typeface="+mn-cs"/>
              </a:rPr>
              <a:t>control </a:t>
            </a:r>
            <a:r>
              <a:rPr lang="es-ES" dirty="0">
                <a:solidFill>
                  <a:schemeClr val="tx1"/>
                </a:solidFill>
                <a:latin typeface="+mn-lt"/>
                <a:ea typeface="+mn-ea"/>
                <a:cs typeface="+mn-cs"/>
              </a:rPr>
              <a:t>(ADA, 2008; </a:t>
            </a:r>
            <a:r>
              <a:rPr lang="es-ES" dirty="0" err="1">
                <a:solidFill>
                  <a:schemeClr val="tx1"/>
                </a:solidFill>
                <a:latin typeface="+mn-lt"/>
                <a:ea typeface="+mn-ea"/>
                <a:cs typeface="+mn-cs"/>
              </a:rPr>
              <a:t>ADbA</a:t>
            </a:r>
            <a:r>
              <a:rPr lang="es-ES" dirty="0">
                <a:solidFill>
                  <a:schemeClr val="tx1"/>
                </a:solidFill>
                <a:latin typeface="+mn-lt"/>
                <a:ea typeface="+mn-ea"/>
                <a:cs typeface="+mn-cs"/>
              </a:rPr>
              <a:t>, 2011b</a:t>
            </a:r>
            <a:r>
              <a:rPr lang="es-ES" dirty="0" smtClean="0">
                <a:solidFill>
                  <a:schemeClr val="tx1"/>
                </a:solidFill>
                <a:latin typeface="+mn-lt"/>
                <a:ea typeface="+mn-ea"/>
                <a:cs typeface="+mn-cs"/>
              </a:rPr>
              <a:t>):</a:t>
            </a:r>
          </a:p>
          <a:p>
            <a:endParaRPr lang="es-ES" dirty="0" smtClean="0"/>
          </a:p>
          <a:p>
            <a:endParaRPr lang="es-ES" dirty="0" smtClean="0">
              <a:solidFill>
                <a:schemeClr val="tx1"/>
              </a:solidFill>
              <a:latin typeface="+mn-lt"/>
              <a:ea typeface="+mn-ea"/>
              <a:cs typeface="+mn-cs"/>
            </a:endParaRPr>
          </a:p>
          <a:p>
            <a:pPr lvl="1"/>
            <a:r>
              <a:rPr lang="en-US" dirty="0" smtClean="0">
                <a:solidFill>
                  <a:srgbClr val="FF0000"/>
                </a:solidFill>
                <a:latin typeface="+mn-lt"/>
              </a:rPr>
              <a:t>Monitoring </a:t>
            </a:r>
            <a:r>
              <a:rPr lang="en-US" dirty="0">
                <a:solidFill>
                  <a:srgbClr val="FF0000"/>
                </a:solidFill>
                <a:latin typeface="+mn-lt"/>
              </a:rPr>
              <a:t>total grams of </a:t>
            </a:r>
            <a:r>
              <a:rPr lang="en-US" dirty="0" smtClean="0">
                <a:solidFill>
                  <a:srgbClr val="FF0000"/>
                </a:solidFill>
                <a:latin typeface="+mn-lt"/>
              </a:rPr>
              <a:t>carbohydrates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Other strategy for improve </a:t>
            </a:r>
            <a:r>
              <a:rPr lang="en-US" dirty="0" err="1" smtClean="0"/>
              <a:t>glycemic</a:t>
            </a:r>
            <a:r>
              <a:rPr lang="en-US" dirty="0" smtClean="0"/>
              <a:t> control </a:t>
            </a:r>
            <a:r>
              <a:rPr lang="en-US" sz="2000" dirty="0" smtClean="0">
                <a:solidFill>
                  <a:srgbClr val="00B0F0"/>
                </a:solidFill>
              </a:rPr>
              <a:t>(</a:t>
            </a:r>
            <a:r>
              <a:rPr lang="en-US" sz="2000" dirty="0">
                <a:solidFill>
                  <a:srgbClr val="00B0F0"/>
                </a:solidFill>
                <a:latin typeface="+mn-lt"/>
                <a:ea typeface="+mn-ea"/>
                <a:cs typeface="+mn-cs"/>
              </a:rPr>
              <a:t>especially in persons on either MNT alone, </a:t>
            </a:r>
            <a:r>
              <a:rPr lang="en-US" sz="2000" dirty="0" smtClean="0">
                <a:solidFill>
                  <a:srgbClr val="00B0F0"/>
                </a:solidFill>
                <a:latin typeface="+mn-lt"/>
                <a:ea typeface="+mn-ea"/>
                <a:cs typeface="+mn-cs"/>
              </a:rPr>
              <a:t>glucose lowering medications</a:t>
            </a:r>
            <a:r>
              <a:rPr lang="en-US" sz="2000" dirty="0">
                <a:solidFill>
                  <a:srgbClr val="00B0F0"/>
                </a:solidFill>
                <a:latin typeface="+mn-lt"/>
                <a:ea typeface="+mn-ea"/>
                <a:cs typeface="+mn-cs"/>
              </a:rPr>
              <a:t>, or fixed insulin regimens</a:t>
            </a:r>
            <a:r>
              <a:rPr lang="en-US" sz="2000" dirty="0" smtClean="0">
                <a:solidFill>
                  <a:srgbClr val="00B0F0"/>
                </a:solidFill>
              </a:rPr>
              <a:t>):</a:t>
            </a:r>
          </a:p>
          <a:p>
            <a:endParaRPr lang="en-US" dirty="0" smtClean="0"/>
          </a:p>
          <a:p>
            <a:pPr lvl="1">
              <a:buFont typeface="Wingdings" pitchFamily="2" charset="2"/>
              <a:buChar char="v"/>
            </a:pPr>
            <a:r>
              <a:rPr lang="en-US" i="1" dirty="0">
                <a:solidFill>
                  <a:srgbClr val="FF0000"/>
                </a:solidFill>
                <a:latin typeface="+mn-lt"/>
                <a:ea typeface="+mn-ea"/>
                <a:cs typeface="+mn-cs"/>
              </a:rPr>
              <a:t>Day-to-day consistency in the amount of </a:t>
            </a:r>
            <a:r>
              <a:rPr lang="en-US" i="1" dirty="0" smtClean="0">
                <a:solidFill>
                  <a:srgbClr val="FF0000"/>
                </a:solidFill>
                <a:latin typeface="+mn-lt"/>
                <a:ea typeface="+mn-ea"/>
                <a:cs typeface="+mn-cs"/>
              </a:rPr>
              <a:t>carbohydrate eaten </a:t>
            </a:r>
            <a:r>
              <a:rPr lang="en-US" i="1" dirty="0">
                <a:solidFill>
                  <a:srgbClr val="FF0000"/>
                </a:solidFill>
                <a:latin typeface="+mn-lt"/>
                <a:ea typeface="+mn-ea"/>
                <a:cs typeface="+mn-cs"/>
              </a:rPr>
              <a:t>at meals and </a:t>
            </a:r>
            <a:r>
              <a:rPr lang="en-US" i="1" dirty="0" smtClean="0">
                <a:solidFill>
                  <a:srgbClr val="FF0000"/>
                </a:solidFill>
                <a:latin typeface="+mn-lt"/>
                <a:ea typeface="+mn-ea"/>
                <a:cs typeface="+mn-cs"/>
              </a:rPr>
              <a:t>snacks</a:t>
            </a:r>
          </a:p>
          <a:p>
            <a:endParaRPr lang="en-US" i="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i="1" dirty="0">
                <a:solidFill>
                  <a:schemeClr val="tx1"/>
                </a:solidFill>
                <a:latin typeface="+mn-lt"/>
                <a:ea typeface="+mn-ea"/>
                <a:cs typeface="+mn-cs"/>
              </a:rPr>
              <a:t>In </a:t>
            </a:r>
            <a:r>
              <a:rPr lang="en-US" i="1" dirty="0" smtClean="0">
                <a:solidFill>
                  <a:schemeClr val="tx1"/>
                </a:solidFill>
                <a:latin typeface="+mn-lt"/>
                <a:ea typeface="+mn-ea"/>
                <a:cs typeface="+mn-cs"/>
              </a:rPr>
              <a:t>persons with </a:t>
            </a:r>
            <a:r>
              <a:rPr lang="en-US" i="1" dirty="0">
                <a:solidFill>
                  <a:schemeClr val="tx1"/>
                </a:solidFill>
                <a:latin typeface="+mn-lt"/>
                <a:ea typeface="+mn-ea"/>
                <a:cs typeface="+mn-cs"/>
              </a:rPr>
              <a:t>T1DM or T2DM who adjust their </a:t>
            </a:r>
            <a:r>
              <a:rPr lang="en-US" i="1" dirty="0">
                <a:solidFill>
                  <a:srgbClr val="00B0F0"/>
                </a:solidFill>
                <a:latin typeface="+mn-lt"/>
                <a:ea typeface="+mn-ea"/>
                <a:cs typeface="+mn-cs"/>
              </a:rPr>
              <a:t>mealtime </a:t>
            </a:r>
            <a:r>
              <a:rPr lang="en-US" i="1" dirty="0" smtClean="0">
                <a:solidFill>
                  <a:srgbClr val="00B0F0"/>
                </a:solidFill>
                <a:latin typeface="+mn-lt"/>
                <a:ea typeface="+mn-ea"/>
                <a:cs typeface="+mn-cs"/>
              </a:rPr>
              <a:t>insulin doses </a:t>
            </a:r>
            <a:r>
              <a:rPr lang="en-US" i="1" dirty="0">
                <a:solidFill>
                  <a:schemeClr val="tx1"/>
                </a:solidFill>
                <a:latin typeface="+mn-lt"/>
                <a:ea typeface="+mn-ea"/>
                <a:cs typeface="+mn-cs"/>
              </a:rPr>
              <a:t>or who are on </a:t>
            </a:r>
            <a:r>
              <a:rPr lang="en-US" i="1" dirty="0">
                <a:solidFill>
                  <a:srgbClr val="00B0F0"/>
                </a:solidFill>
                <a:latin typeface="+mn-lt"/>
                <a:ea typeface="+mn-ea"/>
                <a:cs typeface="+mn-cs"/>
              </a:rPr>
              <a:t>insulin pump </a:t>
            </a:r>
            <a:r>
              <a:rPr lang="en-US" i="1" dirty="0" smtClean="0">
                <a:solidFill>
                  <a:schemeClr val="tx1"/>
                </a:solidFill>
                <a:latin typeface="+mn-lt"/>
                <a:ea typeface="+mn-ea"/>
                <a:cs typeface="+mn-cs"/>
              </a:rPr>
              <a:t>therapy:</a:t>
            </a:r>
          </a:p>
          <a:p>
            <a:endParaRPr lang="en-US" i="1" dirty="0"/>
          </a:p>
          <a:p>
            <a:r>
              <a:rPr lang="en-US" dirty="0">
                <a:solidFill>
                  <a:schemeClr val="tx1"/>
                </a:solidFill>
                <a:latin typeface="+mn-lt"/>
                <a:ea typeface="+mn-ea"/>
                <a:cs typeface="+mn-cs"/>
              </a:rPr>
              <a:t>insulin </a:t>
            </a:r>
            <a:r>
              <a:rPr lang="en-US" dirty="0" smtClean="0">
                <a:solidFill>
                  <a:schemeClr val="tx1"/>
                </a:solidFill>
                <a:latin typeface="+mn-lt"/>
                <a:ea typeface="+mn-ea"/>
                <a:cs typeface="+mn-cs"/>
              </a:rPr>
              <a:t>doses should </a:t>
            </a:r>
            <a:r>
              <a:rPr lang="en-US" dirty="0">
                <a:solidFill>
                  <a:schemeClr val="tx1"/>
                </a:solidFill>
                <a:latin typeface="+mn-lt"/>
                <a:ea typeface="+mn-ea"/>
                <a:cs typeface="+mn-cs"/>
              </a:rPr>
              <a:t>be adjusted to match carbohydrate intake, </a:t>
            </a:r>
            <a:r>
              <a:rPr lang="en-US" dirty="0" smtClean="0">
                <a:solidFill>
                  <a:schemeClr val="tx1"/>
                </a:solidFill>
                <a:latin typeface="+mn-lt"/>
                <a:ea typeface="+mn-ea"/>
                <a:cs typeface="+mn-cs"/>
              </a:rPr>
              <a:t>known as </a:t>
            </a:r>
            <a:r>
              <a:rPr lang="en-US" dirty="0">
                <a:solidFill>
                  <a:schemeClr val="tx1"/>
                </a:solidFill>
                <a:latin typeface="+mn-lt"/>
                <a:ea typeface="+mn-ea"/>
                <a:cs typeface="+mn-cs"/>
              </a:rPr>
              <a:t>the </a:t>
            </a:r>
            <a:r>
              <a:rPr lang="en-US" i="1" dirty="0">
                <a:solidFill>
                  <a:srgbClr val="FF0000"/>
                </a:solidFill>
                <a:latin typeface="+mn-lt"/>
                <a:ea typeface="+mn-ea"/>
                <a:cs typeface="+mn-cs"/>
              </a:rPr>
              <a:t>insulin-to-carbohydrate ratios </a:t>
            </a:r>
            <a:r>
              <a:rPr lang="en-US" i="1" dirty="0">
                <a:solidFill>
                  <a:schemeClr val="tx1"/>
                </a:solidFill>
                <a:latin typeface="+mn-lt"/>
                <a:ea typeface="+mn-ea"/>
                <a:cs typeface="+mn-cs"/>
              </a:rPr>
              <a:t>(ADA, 2008).</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br>
              <a:rPr lang="en-US" sz="2400" b="1" i="1" dirty="0" smtClean="0"/>
            </a:br>
            <a:r>
              <a:rPr lang="en-US" sz="2400" b="1" i="1" dirty="0" smtClean="0"/>
              <a:t>Exchange List</a:t>
            </a:r>
            <a:endParaRPr lang="en-US" sz="2400" dirty="0"/>
          </a:p>
        </p:txBody>
      </p:sp>
      <p:pic>
        <p:nvPicPr>
          <p:cNvPr id="56322" name="Picture 2"/>
          <p:cNvPicPr>
            <a:picLocks noGrp="1" noChangeAspect="1" noChangeArrowheads="1"/>
          </p:cNvPicPr>
          <p:nvPr>
            <p:ph idx="1"/>
          </p:nvPr>
        </p:nvPicPr>
        <p:blipFill>
          <a:blip r:embed="rId3"/>
          <a:srcRect/>
          <a:stretch>
            <a:fillRect/>
          </a:stretch>
        </p:blipFill>
        <p:spPr bwMode="auto">
          <a:xfrm>
            <a:off x="510698" y="1746731"/>
            <a:ext cx="8226425" cy="4318054"/>
          </a:xfrm>
          <a:prstGeom prst="rect">
            <a:avLst/>
          </a:prstGeom>
          <a:noFill/>
          <a:ln w="9525" cmpd="sng">
            <a:solidFill>
              <a:schemeClr val="tx1"/>
            </a:solidFill>
            <a:miter lim="800000"/>
            <a:headEnd/>
            <a:tailEnd/>
          </a:ln>
          <a:effectLst/>
        </p:spPr>
      </p:pic>
      <p:sp>
        <p:nvSpPr>
          <p:cNvPr id="11" name="Oval 10"/>
          <p:cNvSpPr/>
          <p:nvPr/>
        </p:nvSpPr>
        <p:spPr bwMode="auto">
          <a:xfrm>
            <a:off x="4605050" y="2192356"/>
            <a:ext cx="616945" cy="338217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Index</a:t>
            </a:r>
            <a:endParaRPr lang="en-US" sz="2400" dirty="0"/>
          </a:p>
        </p:txBody>
      </p:sp>
      <p:sp>
        <p:nvSpPr>
          <p:cNvPr id="7" name="Content Placeholder 6"/>
          <p:cNvSpPr>
            <a:spLocks noGrp="1"/>
          </p:cNvSpPr>
          <p:nvPr>
            <p:ph idx="1"/>
          </p:nvPr>
        </p:nvSpPr>
        <p:spPr/>
        <p:txBody>
          <a:bodyPr/>
          <a:lstStyle/>
          <a:p>
            <a:r>
              <a:rPr lang="en-US" dirty="0" smtClean="0"/>
              <a:t>The </a:t>
            </a:r>
            <a:r>
              <a:rPr lang="en-US" dirty="0" err="1" smtClean="0"/>
              <a:t>glycemic</a:t>
            </a:r>
            <a:r>
              <a:rPr lang="en-US" dirty="0" smtClean="0"/>
              <a:t> index (GI) of food was developed to compare the physiologic effects of carbohydrates on glucose</a:t>
            </a:r>
            <a:r>
              <a:rPr lang="en-US" dirty="0" smtClean="0"/>
              <a:t>.</a:t>
            </a:r>
            <a:endParaRPr lang="en-US" dirty="0" smtClean="0"/>
          </a:p>
          <a:p>
            <a:r>
              <a:rPr lang="en-US" dirty="0" smtClean="0"/>
              <a:t>The GI</a:t>
            </a:r>
            <a:r>
              <a:rPr lang="en-US" dirty="0" smtClean="0">
                <a:solidFill>
                  <a:srgbClr val="FF0000"/>
                </a:solidFill>
              </a:rPr>
              <a:t> </a:t>
            </a:r>
            <a:r>
              <a:rPr lang="en-US" dirty="0" smtClean="0"/>
              <a:t>measures </a:t>
            </a:r>
            <a:r>
              <a:rPr lang="en-US" dirty="0" smtClean="0"/>
              <a:t>the relative area under the postprandial glucose curve of </a:t>
            </a:r>
            <a:r>
              <a:rPr lang="en-US" dirty="0" smtClean="0">
                <a:solidFill>
                  <a:srgbClr val="FF0000"/>
                </a:solidFill>
              </a:rPr>
              <a:t>50 g of digestible carbohydrates</a:t>
            </a:r>
            <a:r>
              <a:rPr lang="en-US" dirty="0" smtClean="0"/>
              <a:t> compared with 50 g of a standard food, either glucose or white bread</a:t>
            </a:r>
            <a:r>
              <a:rPr lang="en-US" dirty="0" smtClean="0"/>
              <a:t>.</a:t>
            </a:r>
            <a:endParaRPr lang="fa-IR" dirty="0" smtClean="0"/>
          </a:p>
          <a:p>
            <a:endParaRPr lang="en-US" dirty="0" smtClean="0"/>
          </a:p>
        </p:txBody>
      </p:sp>
      <p:pic>
        <p:nvPicPr>
          <p:cNvPr id="8" name="Picture 7" descr="GIgraph.jpg"/>
          <p:cNvPicPr>
            <a:picLocks noChangeAspect="1"/>
          </p:cNvPicPr>
          <p:nvPr/>
        </p:nvPicPr>
        <p:blipFill>
          <a:blip r:embed="rId2"/>
          <a:stretch>
            <a:fillRect/>
          </a:stretch>
        </p:blipFill>
        <p:spPr>
          <a:xfrm>
            <a:off x="5139447" y="4176712"/>
            <a:ext cx="3048000" cy="2162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t>Glycemic</a:t>
            </a:r>
            <a:r>
              <a:rPr lang="en-US" b="1" i="1" dirty="0" smtClean="0"/>
              <a:t> Index</a:t>
            </a:r>
            <a:endParaRPr lang="en-US" dirty="0"/>
          </a:p>
        </p:txBody>
      </p:sp>
      <p:sp>
        <p:nvSpPr>
          <p:cNvPr id="3" name="Content Placeholder 2"/>
          <p:cNvSpPr>
            <a:spLocks noGrp="1"/>
          </p:cNvSpPr>
          <p:nvPr>
            <p:ph idx="1"/>
          </p:nvPr>
        </p:nvSpPr>
        <p:spPr/>
        <p:txBody>
          <a:bodyPr/>
          <a:lstStyle/>
          <a:p>
            <a:r>
              <a:rPr lang="en-US" dirty="0" smtClean="0"/>
              <a:t>When bread is the reference food, the GI index for the food is multiplied by </a:t>
            </a:r>
            <a:r>
              <a:rPr lang="en-US" dirty="0" smtClean="0">
                <a:solidFill>
                  <a:srgbClr val="FF0000"/>
                </a:solidFill>
              </a:rPr>
              <a:t>0.7 </a:t>
            </a:r>
            <a:r>
              <a:rPr lang="en-US" dirty="0" smtClean="0"/>
              <a:t>to obtain the value that is comparable to glucose being used as the reference food (</a:t>
            </a:r>
            <a:r>
              <a:rPr lang="en-US" dirty="0" err="1" smtClean="0"/>
              <a:t>glycemic</a:t>
            </a:r>
            <a:r>
              <a:rPr lang="en-US" dirty="0" smtClean="0"/>
              <a:t> index of glucose = 100, white bread = 70).</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Load</a:t>
            </a:r>
            <a:endParaRPr lang="en-US" sz="2400" dirty="0"/>
          </a:p>
        </p:txBody>
      </p:sp>
      <p:sp>
        <p:nvSpPr>
          <p:cNvPr id="7" name="Content Placeholder 6"/>
          <p:cNvSpPr>
            <a:spLocks noGrp="1"/>
          </p:cNvSpPr>
          <p:nvPr>
            <p:ph idx="1"/>
          </p:nvPr>
        </p:nvSpPr>
        <p:spPr/>
        <p:txBody>
          <a:bodyPr/>
          <a:lstStyle/>
          <a:p>
            <a:r>
              <a:rPr lang="en-US" dirty="0" smtClean="0"/>
              <a:t>The estimated </a:t>
            </a:r>
            <a:r>
              <a:rPr lang="en-US" dirty="0" err="1" smtClean="0"/>
              <a:t>glycemic</a:t>
            </a:r>
            <a:r>
              <a:rPr lang="en-US" dirty="0" smtClean="0"/>
              <a:t> load (GL) of foods, meals, and dietary patterns is calculated by </a:t>
            </a:r>
            <a:r>
              <a:rPr lang="en-US" dirty="0" smtClean="0">
                <a:solidFill>
                  <a:srgbClr val="FF0000"/>
                </a:solidFill>
              </a:rPr>
              <a:t>multiplying the GI </a:t>
            </a:r>
            <a:r>
              <a:rPr lang="en-US" dirty="0" smtClean="0"/>
              <a:t>by the </a:t>
            </a:r>
            <a:r>
              <a:rPr lang="en-US" dirty="0" smtClean="0">
                <a:solidFill>
                  <a:srgbClr val="FF0000"/>
                </a:solidFill>
              </a:rPr>
              <a:t>amount of carbohydrates </a:t>
            </a:r>
            <a:r>
              <a:rPr lang="en-US" dirty="0" smtClean="0"/>
              <a:t>in each food and then totaling the values for all foods in a meal or dietary pattern.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Why GL?</a:t>
            </a:r>
            <a:endParaRPr lang="en-US" sz="2400" dirty="0"/>
          </a:p>
        </p:txBody>
      </p:sp>
      <p:sp>
        <p:nvSpPr>
          <p:cNvPr id="7" name="Content Placeholder 6"/>
          <p:cNvSpPr>
            <a:spLocks noGrp="1"/>
          </p:cNvSpPr>
          <p:nvPr>
            <p:ph idx="1"/>
          </p:nvPr>
        </p:nvSpPr>
        <p:spPr/>
        <p:txBody>
          <a:bodyPr/>
          <a:lstStyle/>
          <a:p>
            <a:r>
              <a:rPr lang="en-US" dirty="0" smtClean="0"/>
              <a:t>A major problem with the GI is the variability of response to a specific carbohydrate food.</a:t>
            </a:r>
          </a:p>
          <a:p>
            <a:r>
              <a:rPr lang="en-US" dirty="0" smtClean="0"/>
              <a:t>For example, Australian potatoes are reported to have a high GI, whereas potatoes in the United States and Canada have moderate GI (</a:t>
            </a:r>
            <a:r>
              <a:rPr lang="en-US" dirty="0" err="1" smtClean="0"/>
              <a:t>Fernandes</a:t>
            </a:r>
            <a:r>
              <a:rPr lang="en-US" dirty="0" smtClean="0"/>
              <a:t> et al., 2005).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7441" y="2577163"/>
            <a:ext cx="6497313" cy="1143000"/>
          </a:xfrm>
        </p:spPr>
        <p:txBody>
          <a:bodyPr/>
          <a:lstStyle/>
          <a:p>
            <a:r>
              <a:rPr lang="en-US" b="1" i="1" dirty="0" smtClean="0"/>
              <a:t>Basic principles of a healthy diet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Why GL?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More recently, two trials, each one year in duration, reported </a:t>
            </a:r>
            <a:r>
              <a:rPr lang="en-US" dirty="0" smtClean="0">
                <a:solidFill>
                  <a:srgbClr val="FF0000"/>
                </a:solidFill>
              </a:rPr>
              <a:t>no significant differences in </a:t>
            </a:r>
            <a:r>
              <a:rPr lang="en-US" dirty="0" smtClean="0">
                <a:solidFill>
                  <a:srgbClr val="FF0000"/>
                </a:solidFill>
              </a:rPr>
              <a:t>A</a:t>
            </a:r>
            <a:r>
              <a:rPr lang="en-US" baseline="-25000" dirty="0" smtClean="0">
                <a:solidFill>
                  <a:srgbClr val="FF0000"/>
                </a:solidFill>
              </a:rPr>
              <a:t>1</a:t>
            </a:r>
            <a:r>
              <a:rPr lang="en-US" dirty="0" smtClean="0">
                <a:solidFill>
                  <a:srgbClr val="FF0000"/>
                </a:solidFill>
              </a:rPr>
              <a:t>C </a:t>
            </a:r>
            <a:r>
              <a:rPr lang="en-US" dirty="0" smtClean="0">
                <a:solidFill>
                  <a:srgbClr val="FF0000"/>
                </a:solidFill>
              </a:rPr>
              <a:t>levels from low GI versus high GI diets</a:t>
            </a:r>
            <a:r>
              <a:rPr lang="en-US" dirty="0" smtClean="0"/>
              <a:t> </a:t>
            </a:r>
            <a:r>
              <a:rPr lang="da-DK" dirty="0" smtClean="0"/>
              <a:t>(Wolever et al., 2008</a:t>
            </a:r>
            <a:r>
              <a:rPr lang="da-DK" dirty="0" smtClean="0"/>
              <a:t>) </a:t>
            </a:r>
            <a:r>
              <a:rPr lang="en-US" dirty="0" smtClean="0"/>
              <a:t>and</a:t>
            </a:r>
            <a:r>
              <a:rPr lang="da-DK" dirty="0" smtClean="0"/>
              <a:t> (Ma et al., 2008).</a:t>
            </a:r>
            <a:endParaRPr lang="da-DK" dirty="0" smtClean="0"/>
          </a:p>
          <a:p>
            <a:r>
              <a:rPr lang="en-US" dirty="0" smtClean="0"/>
              <a:t>Furthermore, most people likely already consume a moderate GI diet.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Index of Foods</a:t>
            </a:r>
            <a:endParaRPr lang="en-US" sz="2400" dirty="0"/>
          </a:p>
        </p:txBody>
      </p:sp>
      <p:sp>
        <p:nvSpPr>
          <p:cNvPr id="7" name="Content Placeholder 6"/>
          <p:cNvSpPr>
            <a:spLocks noGrp="1"/>
          </p:cNvSpPr>
          <p:nvPr>
            <p:ph idx="1"/>
          </p:nvPr>
        </p:nvSpPr>
        <p:spPr/>
        <p:txBody>
          <a:bodyPr/>
          <a:lstStyle/>
          <a:p>
            <a:r>
              <a:rPr lang="en-US" b="1" dirty="0" smtClean="0"/>
              <a:t>Low GI Foods (55 or less</a:t>
            </a:r>
            <a:r>
              <a:rPr lang="en-US" b="1" dirty="0" smtClean="0"/>
              <a:t>)</a:t>
            </a:r>
          </a:p>
          <a:p>
            <a:pPr lvl="1">
              <a:buFont typeface="Wingdings" pitchFamily="2" charset="2"/>
              <a:buChar char="v"/>
            </a:pPr>
            <a:r>
              <a:rPr lang="en-US" dirty="0" smtClean="0"/>
              <a:t>Sweet potato, corn, yam, peas, legumes and lentils </a:t>
            </a:r>
          </a:p>
          <a:p>
            <a:pPr lvl="1">
              <a:buFont typeface="Wingdings" pitchFamily="2" charset="2"/>
              <a:buChar char="v"/>
            </a:pPr>
            <a:r>
              <a:rPr lang="en-US" dirty="0" smtClean="0"/>
              <a:t>Oatmeal </a:t>
            </a:r>
            <a:r>
              <a:rPr lang="en-US" dirty="0" smtClean="0"/>
              <a:t>(rolled or steel-cut), oat bran, muesli </a:t>
            </a:r>
            <a:endParaRPr lang="fa-IR" dirty="0" smtClean="0"/>
          </a:p>
          <a:p>
            <a:pPr lvl="1">
              <a:buFont typeface="Wingdings" pitchFamily="2" charset="2"/>
              <a:buChar char="v"/>
            </a:pPr>
            <a:r>
              <a:rPr lang="en-US" dirty="0" smtClean="0"/>
              <a:t>Most fruits, non-starchy vegetables and carrots</a:t>
            </a:r>
            <a:endParaRPr lang="en-US" dirty="0" smtClean="0"/>
          </a:p>
          <a:p>
            <a:pPr lvl="1">
              <a:buFont typeface="Wingdings" pitchFamily="2" charset="2"/>
              <a:buChar char="v"/>
            </a:pPr>
            <a:r>
              <a:rPr lang="en-US" dirty="0" smtClean="0"/>
              <a:t>Pasta, barley</a:t>
            </a:r>
            <a:endParaRPr lang="fa-IR" dirty="0" smtClean="0"/>
          </a:p>
          <a:p>
            <a:pPr lvl="1">
              <a:buFont typeface="Wingdings" pitchFamily="2" charset="2"/>
              <a:buChar char="v"/>
            </a:pPr>
            <a:r>
              <a:rPr lang="en-US" dirty="0" smtClean="0"/>
              <a:t>pumpernickel bread </a:t>
            </a:r>
          </a:p>
          <a:p>
            <a:pPr lvl="1">
              <a:buFont typeface="Wingdings" pitchFamily="2" charset="2"/>
              <a:buChar char="v"/>
            </a:pPr>
            <a:endParaRPr lang="en-US" dirty="0" smtClean="0"/>
          </a:p>
          <a:p>
            <a:pPr lvl="1">
              <a:buFont typeface="Wingdings" pitchFamily="2" charset="2"/>
              <a:buChar char="v"/>
            </a:pPr>
            <a:endParaRPr lang="en-US" dirty="0" smtClean="0"/>
          </a:p>
          <a:p>
            <a:pPr lvl="1">
              <a:buFont typeface="Wingdings" pitchFamily="2" charset="2"/>
              <a:buChar char="v"/>
            </a:pPr>
            <a:endParaRPr lang="en-US" dirty="0" smtClean="0"/>
          </a:p>
          <a:p>
            <a:pPr lvl="1">
              <a:buFont typeface="Wingdings" pitchFamily="2" charset="2"/>
              <a:buChar char="v"/>
            </a:pPr>
            <a:endParaRPr lang="en-US" dirty="0" smtClean="0"/>
          </a:p>
          <a:p>
            <a:pPr lvl="1">
              <a:buNone/>
            </a:pPr>
            <a:r>
              <a:rPr lang="en-US" sz="1400" dirty="0" smtClean="0"/>
              <a:t>Ref. American dietetic Association (ADA) </a:t>
            </a:r>
          </a:p>
        </p:txBody>
      </p:sp>
      <p:pic>
        <p:nvPicPr>
          <p:cNvPr id="46082" name="Picture 2" descr="http://www.harristeeter.com/images/yourwellness/eletter/yw-glycemic-1.jpg"/>
          <p:cNvPicPr>
            <a:picLocks noChangeAspect="1" noChangeArrowheads="1"/>
          </p:cNvPicPr>
          <p:nvPr/>
        </p:nvPicPr>
        <p:blipFill>
          <a:blip r:embed="rId2"/>
          <a:srcRect/>
          <a:stretch>
            <a:fillRect/>
          </a:stretch>
        </p:blipFill>
        <p:spPr bwMode="auto">
          <a:xfrm>
            <a:off x="5758707" y="3472774"/>
            <a:ext cx="2228850" cy="2857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Index of Foods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b="1" dirty="0" smtClean="0"/>
              <a:t>Medium GI (56-69)</a:t>
            </a:r>
            <a:endParaRPr lang="en-US" dirty="0" smtClean="0"/>
          </a:p>
          <a:p>
            <a:r>
              <a:rPr lang="en-US" dirty="0" smtClean="0"/>
              <a:t>Whole wheat, rye and pita bread </a:t>
            </a:r>
          </a:p>
          <a:p>
            <a:r>
              <a:rPr lang="en-US" dirty="0" smtClean="0"/>
              <a:t>basmati </a:t>
            </a:r>
            <a:r>
              <a:rPr lang="en-US" dirty="0" smtClean="0"/>
              <a:t>rice</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lvl="1" indent="-342900">
              <a:buNone/>
            </a:pPr>
            <a:r>
              <a:rPr lang="en-US" sz="1400" dirty="0" smtClean="0"/>
              <a:t>Ref. American dietetic Association (ADA)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n-US" b="1" i="1" dirty="0" err="1" smtClean="0"/>
              <a:t>Glycemic</a:t>
            </a:r>
            <a:r>
              <a:rPr lang="en-US" b="1" i="1" dirty="0" smtClean="0"/>
              <a:t> Index of Foods </a:t>
            </a:r>
            <a:r>
              <a:rPr lang="en-US" sz="2400" b="1" i="1" dirty="0" smtClean="0"/>
              <a:t>(cont’)</a:t>
            </a:r>
            <a:endParaRPr lang="en-US" dirty="0"/>
          </a:p>
        </p:txBody>
      </p:sp>
      <p:sp>
        <p:nvSpPr>
          <p:cNvPr id="52227" name="Rectangle 3"/>
          <p:cNvSpPr>
            <a:spLocks noGrp="1" noChangeArrowheads="1"/>
          </p:cNvSpPr>
          <p:nvPr>
            <p:ph type="body" idx="1"/>
          </p:nvPr>
        </p:nvSpPr>
        <p:spPr/>
        <p:txBody>
          <a:bodyPr/>
          <a:lstStyle/>
          <a:p>
            <a:r>
              <a:rPr lang="en-US" b="1" dirty="0" smtClean="0"/>
              <a:t>High GI (70 or more)</a:t>
            </a:r>
            <a:endParaRPr lang="en-US" dirty="0" smtClean="0"/>
          </a:p>
          <a:p>
            <a:r>
              <a:rPr lang="en-US" dirty="0" smtClean="0"/>
              <a:t>White bread or bagel </a:t>
            </a:r>
          </a:p>
          <a:p>
            <a:r>
              <a:rPr lang="en-US" dirty="0" smtClean="0"/>
              <a:t>Corn flakes, puffed rice, bran flakes, instant oatmeal </a:t>
            </a:r>
          </a:p>
          <a:p>
            <a:r>
              <a:rPr lang="en-US" dirty="0" smtClean="0"/>
              <a:t>Short grain white rice, rice pasta, macaroni and cheese from mix </a:t>
            </a:r>
          </a:p>
          <a:p>
            <a:r>
              <a:rPr lang="en-US" dirty="0" smtClean="0"/>
              <a:t>Russet potato, pumpkin </a:t>
            </a:r>
          </a:p>
          <a:p>
            <a:r>
              <a:rPr lang="en-US" dirty="0" smtClean="0"/>
              <a:t>Pretzels, rice cakes, popcorn, saltine crackers </a:t>
            </a:r>
          </a:p>
          <a:p>
            <a:r>
              <a:rPr lang="en-US" dirty="0" smtClean="0"/>
              <a:t>melons and pineapple </a:t>
            </a:r>
          </a:p>
          <a:p>
            <a:endParaRPr lang="en-US" dirty="0" smtClean="0"/>
          </a:p>
          <a:p>
            <a:endParaRPr lang="en-US" dirty="0" smtClean="0"/>
          </a:p>
          <a:p>
            <a:pPr marL="342900" lvl="1" indent="-342900"/>
            <a:r>
              <a:rPr lang="en-US" sz="1400" dirty="0" smtClean="0"/>
              <a:t>Ref. American dietetic Association (ADA)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What affects the GI of a food?</a:t>
            </a:r>
            <a:endParaRPr lang="en-US" i="1" dirty="0"/>
          </a:p>
        </p:txBody>
      </p:sp>
      <p:sp>
        <p:nvSpPr>
          <p:cNvPr id="3" name="Content Placeholder 2"/>
          <p:cNvSpPr>
            <a:spLocks noGrp="1"/>
          </p:cNvSpPr>
          <p:nvPr>
            <p:ph idx="1"/>
          </p:nvPr>
        </p:nvSpPr>
        <p:spPr>
          <a:xfrm>
            <a:off x="455613" y="1600200"/>
            <a:ext cx="8226425" cy="4778566"/>
          </a:xfrm>
        </p:spPr>
        <p:txBody>
          <a:bodyPr/>
          <a:lstStyle/>
          <a:p>
            <a:r>
              <a:rPr lang="en-US" dirty="0" smtClean="0"/>
              <a:t>Fat and fiber tend to lower the GI of a food.</a:t>
            </a:r>
          </a:p>
          <a:p>
            <a:r>
              <a:rPr lang="en-US" dirty="0" smtClean="0"/>
              <a:t>Ripeness and storage time: the more ripe a fruit or vegetable is, the higher the GI</a:t>
            </a:r>
          </a:p>
          <a:p>
            <a:r>
              <a:rPr lang="en-US" dirty="0" smtClean="0"/>
              <a:t>Processing: </a:t>
            </a:r>
            <a:r>
              <a:rPr lang="en-US" dirty="0" smtClean="0">
                <a:solidFill>
                  <a:srgbClr val="FF0000"/>
                </a:solidFill>
              </a:rPr>
              <a:t>juice</a:t>
            </a:r>
            <a:r>
              <a:rPr lang="en-US" dirty="0" smtClean="0"/>
              <a:t> has a higher GI than whole fruit; </a:t>
            </a:r>
            <a:r>
              <a:rPr lang="en-US" dirty="0" smtClean="0">
                <a:solidFill>
                  <a:srgbClr val="FF0000"/>
                </a:solidFill>
              </a:rPr>
              <a:t>mashed potato </a:t>
            </a:r>
            <a:r>
              <a:rPr lang="en-US" dirty="0" smtClean="0"/>
              <a:t>has a higher GI than a whole baked </a:t>
            </a:r>
            <a:r>
              <a:rPr lang="en-US" dirty="0" smtClean="0"/>
              <a:t>potato.</a:t>
            </a:r>
            <a:endParaRPr lang="en-US" dirty="0" smtClean="0"/>
          </a:p>
          <a:p>
            <a:r>
              <a:rPr lang="en-US" dirty="0" smtClean="0"/>
              <a:t>Cooking method: how long a food is cooked (al dente pasta has a lower GI than soft-cooked pasta)</a:t>
            </a:r>
          </a:p>
          <a:p>
            <a:pPr marL="342900" lvl="1" indent="-342900">
              <a:buNone/>
            </a:pPr>
            <a:endParaRPr lang="en-US" sz="1400" dirty="0" smtClean="0"/>
          </a:p>
          <a:p>
            <a:pPr marL="342900" lvl="1" indent="-342900">
              <a:buNone/>
            </a:pPr>
            <a:endParaRPr lang="en-US" sz="1400" dirty="0" smtClean="0"/>
          </a:p>
          <a:p>
            <a:pPr marL="342900" lvl="1" indent="-342900">
              <a:buNone/>
            </a:pPr>
            <a:endParaRPr lang="en-US" sz="1400" dirty="0" smtClean="0"/>
          </a:p>
          <a:p>
            <a:pPr marL="342900" lvl="1" indent="-342900">
              <a:buNone/>
            </a:pPr>
            <a:endParaRPr lang="en-US" sz="1400" dirty="0" smtClean="0"/>
          </a:p>
          <a:p>
            <a:pPr marL="342900" lvl="1" indent="-342900">
              <a:buNone/>
            </a:pPr>
            <a:endParaRPr lang="en-US" sz="1400" dirty="0" smtClean="0"/>
          </a:p>
          <a:p>
            <a:pPr marL="342900" lvl="1" indent="-342900">
              <a:buNone/>
            </a:pPr>
            <a:r>
              <a:rPr lang="en-US" sz="1400" dirty="0" smtClean="0"/>
              <a:t>Ref</a:t>
            </a:r>
            <a:r>
              <a:rPr lang="en-US" sz="1400" dirty="0" smtClean="0"/>
              <a:t>. American dietetic Association (ADA)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a:t>
            </a:r>
            <a:endParaRPr lang="en-US" b="1" i="1" dirty="0"/>
          </a:p>
        </p:txBody>
      </p:sp>
      <p:sp>
        <p:nvSpPr>
          <p:cNvPr id="3" name="Content Placeholder 2"/>
          <p:cNvSpPr>
            <a:spLocks noGrp="1"/>
          </p:cNvSpPr>
          <p:nvPr>
            <p:ph idx="1"/>
          </p:nvPr>
        </p:nvSpPr>
        <p:spPr/>
        <p:txBody>
          <a:bodyPr/>
          <a:lstStyle/>
          <a:p>
            <a:r>
              <a:rPr lang="en-US" dirty="0" smtClean="0"/>
              <a:t>Carbohydrate counting, or "</a:t>
            </a:r>
            <a:r>
              <a:rPr lang="en-US" dirty="0" err="1" smtClean="0">
                <a:hlinkClick r:id="rId2"/>
              </a:rPr>
              <a:t>carb</a:t>
            </a:r>
            <a:r>
              <a:rPr lang="en-US" dirty="0" smtClean="0">
                <a:hlinkClick r:id="rId2"/>
              </a:rPr>
              <a:t> counting</a:t>
            </a:r>
            <a:r>
              <a:rPr lang="en-US" dirty="0" smtClean="0"/>
              <a:t>," is a meal planning technique for managing your blood glucose levels.</a:t>
            </a:r>
          </a:p>
          <a:p>
            <a:r>
              <a:rPr lang="en-US" dirty="0" smtClean="0"/>
              <a:t>Knowing </a:t>
            </a:r>
            <a:r>
              <a:rPr lang="en-US" dirty="0" smtClean="0"/>
              <a:t>how much carbohydrate should be eaten, can help to keep blood glucose levels in target range.</a:t>
            </a:r>
          </a:p>
          <a:p>
            <a:r>
              <a:rPr lang="en-US" dirty="0" smtClean="0"/>
              <a:t>Finding the right amount of carbohydrate depends on many things including </a:t>
            </a:r>
            <a:r>
              <a:rPr lang="en-US" dirty="0" smtClean="0">
                <a:solidFill>
                  <a:srgbClr val="FF0000"/>
                </a:solidFill>
              </a:rPr>
              <a:t>activity level of patient </a:t>
            </a:r>
            <a:r>
              <a:rPr lang="en-US" dirty="0" smtClean="0"/>
              <a:t>and what, if any, </a:t>
            </a:r>
            <a:r>
              <a:rPr lang="en-US" dirty="0" smtClean="0">
                <a:solidFill>
                  <a:srgbClr val="FF0000"/>
                </a:solidFill>
              </a:rPr>
              <a:t>medicines</a:t>
            </a:r>
            <a:r>
              <a:rPr lang="en-US" dirty="0" smtClean="0"/>
              <a:t> taken.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 </a:t>
            </a:r>
            <a:r>
              <a:rPr lang="en-US" sz="2400" b="1" i="1" dirty="0" smtClean="0"/>
              <a:t>(cont’)</a:t>
            </a:r>
            <a:endParaRPr lang="en-US" sz="2400" b="1" i="1" dirty="0"/>
          </a:p>
        </p:txBody>
      </p:sp>
      <p:sp>
        <p:nvSpPr>
          <p:cNvPr id="3" name="Content Placeholder 2"/>
          <p:cNvSpPr>
            <a:spLocks noGrp="1"/>
          </p:cNvSpPr>
          <p:nvPr>
            <p:ph idx="1"/>
          </p:nvPr>
        </p:nvSpPr>
        <p:spPr/>
        <p:txBody>
          <a:bodyPr/>
          <a:lstStyle/>
          <a:p>
            <a:r>
              <a:rPr lang="en-US" b="1" dirty="0" smtClean="0"/>
              <a:t>How Much </a:t>
            </a:r>
            <a:r>
              <a:rPr lang="en-US" b="1" dirty="0" err="1" smtClean="0"/>
              <a:t>Carb</a:t>
            </a:r>
            <a:r>
              <a:rPr lang="en-US" b="1" dirty="0" smtClean="0"/>
              <a:t>?</a:t>
            </a:r>
          </a:p>
          <a:p>
            <a:r>
              <a:rPr lang="en-US" dirty="0" smtClean="0"/>
              <a:t>A place to start is at about 45-60 grams of carbohydrate at a meal. </a:t>
            </a:r>
          </a:p>
          <a:p>
            <a:r>
              <a:rPr lang="en-US" dirty="0" smtClean="0"/>
              <a:t>It may need more or less carbohydrate at meals depending on how manage diabetes. </a:t>
            </a:r>
            <a:endParaRPr lang="en-US" dirty="0" smtClean="0"/>
          </a:p>
          <a:p>
            <a:r>
              <a:rPr lang="en-US" dirty="0" smtClean="0"/>
              <a:t>The two most important lines with carbohydrate counting are </a:t>
            </a:r>
            <a:r>
              <a:rPr lang="en-US" dirty="0" smtClean="0">
                <a:solidFill>
                  <a:srgbClr val="FF0000"/>
                </a:solidFill>
              </a:rPr>
              <a:t>the serving size </a:t>
            </a:r>
            <a:r>
              <a:rPr lang="en-US" dirty="0" smtClean="0"/>
              <a:t>and </a:t>
            </a:r>
            <a:r>
              <a:rPr lang="en-US" dirty="0" smtClean="0">
                <a:solidFill>
                  <a:srgbClr val="FF0000"/>
                </a:solidFill>
              </a:rPr>
              <a:t>the total carbohydrate amount</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 </a:t>
            </a:r>
            <a:r>
              <a:rPr lang="en-US" sz="2400" b="1" i="1" dirty="0" smtClean="0"/>
              <a:t>(cont’)</a:t>
            </a:r>
            <a:endParaRPr lang="en-US" sz="2400" b="1" i="1" dirty="0"/>
          </a:p>
        </p:txBody>
      </p:sp>
      <p:sp>
        <p:nvSpPr>
          <p:cNvPr id="3" name="Content Placeholder 2"/>
          <p:cNvSpPr>
            <a:spLocks noGrp="1"/>
          </p:cNvSpPr>
          <p:nvPr>
            <p:ph idx="1"/>
          </p:nvPr>
        </p:nvSpPr>
        <p:spPr/>
        <p:txBody>
          <a:bodyPr/>
          <a:lstStyle/>
          <a:p>
            <a:r>
              <a:rPr lang="en-US" dirty="0" smtClean="0"/>
              <a:t>For example there is about </a:t>
            </a:r>
            <a:r>
              <a:rPr lang="en-US" b="1" dirty="0" smtClean="0">
                <a:solidFill>
                  <a:srgbClr val="FF0000"/>
                </a:solidFill>
              </a:rPr>
              <a:t>15 grams of carbohydrate </a:t>
            </a:r>
            <a:r>
              <a:rPr lang="en-US" dirty="0" smtClean="0"/>
              <a:t>in:</a:t>
            </a:r>
          </a:p>
          <a:p>
            <a:pPr lvl="1"/>
            <a:r>
              <a:rPr lang="en-US" dirty="0" smtClean="0"/>
              <a:t>1 small piece of fresh fruit (4 oz)</a:t>
            </a:r>
          </a:p>
          <a:p>
            <a:pPr lvl="1"/>
            <a:r>
              <a:rPr lang="en-US" dirty="0" smtClean="0"/>
              <a:t>1/2 cup of canned or frozen fruit</a:t>
            </a:r>
          </a:p>
          <a:p>
            <a:pPr lvl="1"/>
            <a:r>
              <a:rPr lang="en-US" dirty="0" smtClean="0"/>
              <a:t>1 slice of bread (1 oz) or 1 (6 inch) tortilla</a:t>
            </a:r>
          </a:p>
          <a:p>
            <a:pPr lvl="1"/>
            <a:r>
              <a:rPr lang="en-US" dirty="0" smtClean="0"/>
              <a:t>1/3 cup of pasta or rice</a:t>
            </a:r>
          </a:p>
          <a:p>
            <a:pPr lvl="1"/>
            <a:r>
              <a:rPr lang="en-US" dirty="0" smtClean="0"/>
              <a:t>4-6 crackers</a:t>
            </a:r>
          </a:p>
          <a:p>
            <a:pPr lvl="1"/>
            <a:r>
              <a:rPr lang="en-US" dirty="0" smtClean="0"/>
              <a:t>1/2 cup of black beans or starchy vegetable</a:t>
            </a:r>
          </a:p>
          <a:p>
            <a:pPr lvl="1"/>
            <a:r>
              <a:rPr lang="en-US" dirty="0" smtClean="0"/>
              <a:t>1/4 of a large baked potato (3 oz)</a:t>
            </a:r>
          </a:p>
          <a:p>
            <a:pPr lvl="1"/>
            <a:r>
              <a:rPr lang="en-US" dirty="0" smtClean="0"/>
              <a:t>2/3 cup of plain fat-free yogurt or sweetened with sugar substitutes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 </a:t>
            </a:r>
            <a:r>
              <a:rPr lang="en-US" sz="2400" b="1" i="1" dirty="0" smtClean="0"/>
              <a:t>(cont’)</a:t>
            </a:r>
            <a:endParaRPr lang="en-US" sz="2400" b="1" i="1" dirty="0"/>
          </a:p>
        </p:txBody>
      </p:sp>
      <p:sp>
        <p:nvSpPr>
          <p:cNvPr id="3" name="Content Placeholder 2"/>
          <p:cNvSpPr>
            <a:spLocks noGrp="1"/>
          </p:cNvSpPr>
          <p:nvPr>
            <p:ph idx="1"/>
          </p:nvPr>
        </p:nvSpPr>
        <p:spPr/>
        <p:txBody>
          <a:bodyPr/>
          <a:lstStyle/>
          <a:p>
            <a:pPr lvl="1"/>
            <a:r>
              <a:rPr lang="en-US" dirty="0" smtClean="0"/>
              <a:t>2 small cookies</a:t>
            </a:r>
          </a:p>
          <a:p>
            <a:pPr lvl="1"/>
            <a:r>
              <a:rPr lang="en-US" dirty="0" smtClean="0"/>
              <a:t>2 inch square brownie or cake without frosting</a:t>
            </a:r>
          </a:p>
          <a:p>
            <a:pPr lvl="1"/>
            <a:r>
              <a:rPr lang="en-US" dirty="0" smtClean="0"/>
              <a:t>1/2 cup ice cream or sherbet</a:t>
            </a:r>
          </a:p>
          <a:p>
            <a:pPr lvl="1"/>
            <a:r>
              <a:rPr lang="en-US" dirty="0" smtClean="0"/>
              <a:t>1 Tbsp syrup, jam, jelly, sugar or honey</a:t>
            </a:r>
          </a:p>
          <a:p>
            <a:pPr lvl="1"/>
            <a:r>
              <a:rPr lang="en-US" dirty="0" smtClean="0"/>
              <a:t>2 Tbsp light syrup</a:t>
            </a:r>
          </a:p>
          <a:p>
            <a:pPr lvl="1"/>
            <a:r>
              <a:rPr lang="en-US" dirty="0" smtClean="0"/>
              <a:t>6 chicken nuggets</a:t>
            </a:r>
          </a:p>
          <a:p>
            <a:pPr lvl="1"/>
            <a:r>
              <a:rPr lang="en-US" dirty="0" smtClean="0"/>
              <a:t>1 cup of soup</a:t>
            </a:r>
          </a:p>
          <a:p>
            <a:pPr lvl="1"/>
            <a:r>
              <a:rPr lang="en-US" dirty="0" smtClean="0"/>
              <a:t>1/4 serving of a medium </a:t>
            </a:r>
            <a:r>
              <a:rPr lang="en-US" dirty="0" err="1" smtClean="0"/>
              <a:t>french</a:t>
            </a:r>
            <a:r>
              <a:rPr lang="en-US" dirty="0" smtClean="0"/>
              <a:t> fry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Using Food Labels</a:t>
            </a:r>
            <a:endParaRPr lang="en-US" b="1" i="1" dirty="0"/>
          </a:p>
        </p:txBody>
      </p:sp>
      <p:sp>
        <p:nvSpPr>
          <p:cNvPr id="3" name="Content Placeholder 2"/>
          <p:cNvSpPr>
            <a:spLocks noGrp="1"/>
          </p:cNvSpPr>
          <p:nvPr>
            <p:ph idx="1"/>
          </p:nvPr>
        </p:nvSpPr>
        <p:spPr/>
        <p:txBody>
          <a:bodyPr/>
          <a:lstStyle/>
          <a:p>
            <a:r>
              <a:rPr lang="en-US" dirty="0" smtClean="0"/>
              <a:t>Carbohydrate counting is easier when food labels are available. </a:t>
            </a:r>
          </a:p>
          <a:p>
            <a:r>
              <a:rPr lang="en-US" dirty="0" smtClean="0"/>
              <a:t>Patient </a:t>
            </a:r>
            <a:r>
              <a:rPr lang="en-US" dirty="0" smtClean="0"/>
              <a:t>can look at how much carbohydrate is in the foods </a:t>
            </a:r>
            <a:r>
              <a:rPr lang="en-US" dirty="0" smtClean="0"/>
              <a:t>and she/he decide </a:t>
            </a:r>
            <a:r>
              <a:rPr lang="en-US" dirty="0" smtClean="0"/>
              <a:t>how much of the food </a:t>
            </a:r>
            <a:r>
              <a:rPr lang="en-US" dirty="0" smtClean="0"/>
              <a:t>can </a:t>
            </a:r>
            <a:r>
              <a:rPr lang="en-US" dirty="0" smtClean="0"/>
              <a:t>eat. </a:t>
            </a:r>
          </a:p>
        </p:txBody>
      </p:sp>
      <p:pic>
        <p:nvPicPr>
          <p:cNvPr id="4" name="Picture 3" descr="food-label_shutterstock_2495445.jpg"/>
          <p:cNvPicPr>
            <a:picLocks noChangeAspect="1"/>
          </p:cNvPicPr>
          <p:nvPr/>
        </p:nvPicPr>
        <p:blipFill>
          <a:blip r:embed="rId3"/>
          <a:stretch>
            <a:fillRect/>
          </a:stretch>
        </p:blipFill>
        <p:spPr>
          <a:xfrm>
            <a:off x="2765638" y="3608962"/>
            <a:ext cx="4335553" cy="241203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rtl="0" eaLnBrk="0" hangingPunct="0"/>
            <a:endParaRPr lang="fa-IR" sz="1200">
              <a:solidFill>
                <a:srgbClr val="898989"/>
              </a:solidFill>
            </a:endParaRPr>
          </a:p>
        </p:txBody>
      </p:sp>
      <p:sp>
        <p:nvSpPr>
          <p:cNvPr id="65542" name="Text Box 7"/>
          <p:cNvSpPr txBox="1">
            <a:spLocks noChangeArrowheads="1"/>
          </p:cNvSpPr>
          <p:nvPr/>
        </p:nvSpPr>
        <p:spPr bwMode="auto">
          <a:xfrm>
            <a:off x="1692275" y="549275"/>
            <a:ext cx="5543550" cy="366713"/>
          </a:xfrm>
          <a:prstGeom prst="rect">
            <a:avLst/>
          </a:prstGeom>
          <a:noFill/>
          <a:ln w="9525">
            <a:noFill/>
            <a:miter lim="800000"/>
            <a:headEnd/>
            <a:tailEnd/>
          </a:ln>
        </p:spPr>
        <p:txBody>
          <a:bodyPr>
            <a:spAutoFit/>
          </a:bodyPr>
          <a:lstStyle/>
          <a:p>
            <a:endParaRPr lang="fa-IR"/>
          </a:p>
        </p:txBody>
      </p:sp>
      <p:sp>
        <p:nvSpPr>
          <p:cNvPr id="64519" name="Text Box 8"/>
          <p:cNvSpPr txBox="1">
            <a:spLocks noChangeArrowheads="1"/>
          </p:cNvSpPr>
          <p:nvPr/>
        </p:nvSpPr>
        <p:spPr bwMode="auto">
          <a:xfrm>
            <a:off x="1571625" y="500063"/>
            <a:ext cx="6451600" cy="584775"/>
          </a:xfrm>
          <a:prstGeom prst="rect">
            <a:avLst/>
          </a:prstGeom>
          <a:noFill/>
          <a:ln w="9525">
            <a:noFill/>
            <a:miter lim="800000"/>
            <a:headEnd/>
            <a:tailEnd/>
          </a:ln>
        </p:spPr>
        <p:txBody>
          <a:bodyPr>
            <a:spAutoFit/>
          </a:bodyPr>
          <a:lstStyle/>
          <a:p>
            <a:pPr algn="ctr">
              <a:defRPr/>
            </a:pPr>
            <a:r>
              <a:rPr lang="en-US" sz="3200" b="1" i="1" dirty="0">
                <a:effectLst>
                  <a:outerShdw blurRad="38100" dist="38100" dir="2700000" algn="tl">
                    <a:srgbClr val="000000">
                      <a:alpha val="43137"/>
                    </a:srgbClr>
                  </a:outerShdw>
                </a:effectLst>
              </a:rPr>
              <a:t>Healthy dietary pattern</a:t>
            </a:r>
          </a:p>
        </p:txBody>
      </p:sp>
      <p:pic>
        <p:nvPicPr>
          <p:cNvPr id="5122" name="Picture 2"/>
          <p:cNvPicPr>
            <a:picLocks noChangeAspect="1" noChangeArrowheads="1"/>
          </p:cNvPicPr>
          <p:nvPr/>
        </p:nvPicPr>
        <p:blipFill>
          <a:blip r:embed="rId2"/>
          <a:srcRect/>
          <a:stretch>
            <a:fillRect/>
          </a:stretch>
        </p:blipFill>
        <p:spPr bwMode="auto">
          <a:xfrm>
            <a:off x="2358815" y="1686614"/>
            <a:ext cx="5572125" cy="4057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Using Food Labels </a:t>
            </a:r>
            <a:r>
              <a:rPr lang="en-US" sz="2400" b="1" i="1" dirty="0" smtClean="0"/>
              <a:t>(cont’)</a:t>
            </a:r>
            <a:endParaRPr lang="en-US" sz="2400" b="1" i="1" dirty="0"/>
          </a:p>
        </p:txBody>
      </p:sp>
      <p:sp>
        <p:nvSpPr>
          <p:cNvPr id="3" name="Content Placeholder 2"/>
          <p:cNvSpPr>
            <a:spLocks noGrp="1"/>
          </p:cNvSpPr>
          <p:nvPr>
            <p:ph idx="1"/>
          </p:nvPr>
        </p:nvSpPr>
        <p:spPr/>
        <p:txBody>
          <a:bodyPr/>
          <a:lstStyle/>
          <a:p>
            <a:r>
              <a:rPr lang="en-US" dirty="0" smtClean="0"/>
              <a:t>Look at the </a:t>
            </a:r>
            <a:r>
              <a:rPr lang="en-US" b="1" dirty="0" smtClean="0">
                <a:solidFill>
                  <a:srgbClr val="FF0000"/>
                </a:solidFill>
              </a:rPr>
              <a:t>serving size</a:t>
            </a:r>
            <a:r>
              <a:rPr lang="en-US" dirty="0" smtClean="0"/>
              <a:t>. </a:t>
            </a:r>
          </a:p>
          <a:p>
            <a:r>
              <a:rPr lang="en-US" dirty="0" smtClean="0"/>
              <a:t>All the information on the label is about this serving of food. If </a:t>
            </a:r>
            <a:r>
              <a:rPr lang="en-US" dirty="0" smtClean="0"/>
              <a:t>patient </a:t>
            </a:r>
            <a:r>
              <a:rPr lang="en-US" dirty="0" smtClean="0"/>
              <a:t>will be eating a larger serving, then </a:t>
            </a:r>
            <a:r>
              <a:rPr lang="en-US" dirty="0" smtClean="0"/>
              <a:t>she/he </a:t>
            </a:r>
            <a:r>
              <a:rPr lang="en-US" dirty="0" smtClean="0"/>
              <a:t>will need to double or triple the information on the label.</a:t>
            </a:r>
          </a:p>
          <a:p>
            <a:r>
              <a:rPr lang="en-US" dirty="0" smtClean="0"/>
              <a:t>Look at the </a:t>
            </a:r>
            <a:r>
              <a:rPr lang="en-US" b="1" dirty="0" smtClean="0">
                <a:solidFill>
                  <a:srgbClr val="FF0000"/>
                </a:solidFill>
              </a:rPr>
              <a:t>grams of total carbohydrate</a:t>
            </a:r>
            <a:r>
              <a:rPr lang="en-US" dirty="0" smtClean="0"/>
              <a:t>. </a:t>
            </a:r>
          </a:p>
          <a:p>
            <a:pPr lvl="1"/>
            <a:r>
              <a:rPr lang="en-US" dirty="0" smtClean="0"/>
              <a:t>Total carbohydrate on the label includes sugar, starch, and fiber</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amond(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Food Label</a:t>
            </a:r>
            <a:endParaRPr lang="en-US" sz="2400" dirty="0"/>
          </a:p>
        </p:txBody>
      </p:sp>
      <p:pic>
        <p:nvPicPr>
          <p:cNvPr id="8" name="Content Placeholder 7" descr="nutr2.gif"/>
          <p:cNvPicPr>
            <a:picLocks noGrp="1" noChangeAspect="1"/>
          </p:cNvPicPr>
          <p:nvPr>
            <p:ph idx="1"/>
          </p:nvPr>
        </p:nvPicPr>
        <p:blipFill>
          <a:blip r:embed="rId2"/>
          <a:stretch>
            <a:fillRect/>
          </a:stretch>
        </p:blipFill>
        <p:spPr>
          <a:xfrm>
            <a:off x="2633031" y="1600200"/>
            <a:ext cx="3988106" cy="4525963"/>
          </a:xfrm>
        </p:spPr>
      </p:pic>
      <p:sp>
        <p:nvSpPr>
          <p:cNvPr id="4" name="Oval 3"/>
          <p:cNvSpPr/>
          <p:nvPr/>
        </p:nvSpPr>
        <p:spPr bwMode="auto">
          <a:xfrm>
            <a:off x="4384714" y="3701668"/>
            <a:ext cx="550843" cy="20932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 name="Rounded Rectangle 4"/>
          <p:cNvSpPr/>
          <p:nvPr/>
        </p:nvSpPr>
        <p:spPr bwMode="auto">
          <a:xfrm>
            <a:off x="3944039" y="1938970"/>
            <a:ext cx="1079653" cy="231354"/>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9" name="Straight Arrow Connector 8"/>
          <p:cNvCxnSpPr>
            <a:endCxn id="5" idx="3"/>
          </p:cNvCxnSpPr>
          <p:nvPr/>
        </p:nvCxnSpPr>
        <p:spPr bwMode="auto">
          <a:xfrm rot="10800000" flipV="1">
            <a:off x="5023692" y="1916935"/>
            <a:ext cx="341522" cy="13771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Is the GI a better tool than carbohydrate counting?</a:t>
            </a:r>
            <a:endParaRPr lang="en-US" i="1" dirty="0"/>
          </a:p>
        </p:txBody>
      </p:sp>
      <p:sp>
        <p:nvSpPr>
          <p:cNvPr id="3" name="Content Placeholder 2"/>
          <p:cNvSpPr>
            <a:spLocks noGrp="1"/>
          </p:cNvSpPr>
          <p:nvPr>
            <p:ph idx="1"/>
          </p:nvPr>
        </p:nvSpPr>
        <p:spPr/>
        <p:txBody>
          <a:bodyPr/>
          <a:lstStyle/>
          <a:p>
            <a:r>
              <a:rPr lang="en-US" dirty="0" smtClean="0"/>
              <a:t>There is no one diet or meal plan that works for everyone with diabetes. </a:t>
            </a:r>
          </a:p>
          <a:p>
            <a:r>
              <a:rPr lang="en-US" dirty="0" smtClean="0"/>
              <a:t>The important thing is </a:t>
            </a:r>
            <a:r>
              <a:rPr lang="en-US" dirty="0" smtClean="0">
                <a:solidFill>
                  <a:srgbClr val="FF0000"/>
                </a:solidFill>
              </a:rPr>
              <a:t>to follow a meal plan </a:t>
            </a:r>
            <a:r>
              <a:rPr lang="en-US" dirty="0" smtClean="0"/>
              <a:t>that is tailored to </a:t>
            </a:r>
            <a:r>
              <a:rPr lang="en-US" dirty="0" smtClean="0">
                <a:solidFill>
                  <a:srgbClr val="00B050"/>
                </a:solidFill>
              </a:rPr>
              <a:t>personal preferences </a:t>
            </a:r>
            <a:r>
              <a:rPr lang="en-US" dirty="0" smtClean="0"/>
              <a:t>and </a:t>
            </a:r>
            <a:r>
              <a:rPr lang="en-US" dirty="0" smtClean="0">
                <a:solidFill>
                  <a:srgbClr val="00B050"/>
                </a:solidFill>
              </a:rPr>
              <a:t>lifestyle</a:t>
            </a:r>
            <a:r>
              <a:rPr lang="en-US" dirty="0" smtClean="0"/>
              <a:t> and helps achieve goals for blood glucose, cholesterol and triglycerides levels, blood pressure, and weight management.</a:t>
            </a:r>
          </a:p>
          <a:p>
            <a:endParaRPr lang="en-US" dirty="0" smtClean="0"/>
          </a:p>
          <a:p>
            <a:endParaRPr lang="en-US" dirty="0" smtClean="0"/>
          </a:p>
          <a:p>
            <a:endParaRPr lang="en-US" dirty="0" smtClean="0"/>
          </a:p>
          <a:p>
            <a:endParaRPr lang="en-US" dirty="0" smtClean="0"/>
          </a:p>
          <a:p>
            <a:pPr marL="342900" lvl="1" indent="-342900">
              <a:buNone/>
            </a:pPr>
            <a:r>
              <a:rPr lang="en-US" sz="1400" dirty="0" smtClean="0"/>
              <a:t>Ref. American dietetic Association (ADA)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Is the GI a better tool than carbohydrate counting? </a:t>
            </a:r>
            <a:r>
              <a:rPr lang="en-US" sz="2400" b="1" i="1" dirty="0" smtClean="0"/>
              <a:t>(cont’)</a:t>
            </a:r>
            <a:endParaRPr lang="en-US" sz="2400" dirty="0"/>
          </a:p>
        </p:txBody>
      </p:sp>
      <p:sp>
        <p:nvSpPr>
          <p:cNvPr id="3" name="Content Placeholder 2"/>
          <p:cNvSpPr>
            <a:spLocks noGrp="1"/>
          </p:cNvSpPr>
          <p:nvPr>
            <p:ph idx="1"/>
          </p:nvPr>
        </p:nvSpPr>
        <p:spPr/>
        <p:txBody>
          <a:bodyPr/>
          <a:lstStyle/>
          <a:p>
            <a:r>
              <a:rPr lang="en-US" dirty="0" smtClean="0"/>
              <a:t>Based on the research, for most people with diabetes, the first tool for managing blood glucose is </a:t>
            </a:r>
            <a:r>
              <a:rPr lang="en-US" dirty="0" smtClean="0">
                <a:solidFill>
                  <a:srgbClr val="FF0000"/>
                </a:solidFill>
              </a:rPr>
              <a:t>some type of carbohydrate counting. </a:t>
            </a:r>
          </a:p>
          <a:p>
            <a:r>
              <a:rPr lang="en-US" dirty="0" smtClean="0"/>
              <a:t>Balancing total carbohydrate intake with </a:t>
            </a:r>
            <a:r>
              <a:rPr lang="en-US" dirty="0" smtClean="0">
                <a:solidFill>
                  <a:srgbClr val="92D050"/>
                </a:solidFill>
              </a:rPr>
              <a:t>physical activity </a:t>
            </a:r>
            <a:r>
              <a:rPr lang="en-US" dirty="0" smtClean="0"/>
              <a:t>and </a:t>
            </a:r>
            <a:r>
              <a:rPr lang="en-US" dirty="0" smtClean="0">
                <a:solidFill>
                  <a:srgbClr val="92D050"/>
                </a:solidFill>
              </a:rPr>
              <a:t>diabetes pills </a:t>
            </a:r>
            <a:r>
              <a:rPr lang="en-US" dirty="0" smtClean="0"/>
              <a:t>or </a:t>
            </a:r>
            <a:r>
              <a:rPr lang="en-US" dirty="0" smtClean="0">
                <a:solidFill>
                  <a:srgbClr val="92D050"/>
                </a:solidFill>
              </a:rPr>
              <a:t>insulin</a:t>
            </a:r>
            <a:r>
              <a:rPr lang="en-US" dirty="0" smtClean="0"/>
              <a:t> is key to managing blood glucose levels.</a:t>
            </a:r>
          </a:p>
          <a:p>
            <a:endParaRPr lang="en-US" dirty="0" smtClean="0"/>
          </a:p>
          <a:p>
            <a:endParaRPr lang="en-US" dirty="0" smtClean="0"/>
          </a:p>
          <a:p>
            <a:endParaRPr lang="en-US" dirty="0" smtClean="0"/>
          </a:p>
          <a:p>
            <a:endParaRPr lang="en-US" dirty="0" smtClean="0"/>
          </a:p>
          <a:p>
            <a:endParaRPr lang="en-US" dirty="0" smtClean="0"/>
          </a:p>
          <a:p>
            <a:pPr marL="342900" lvl="1" indent="-342900"/>
            <a:r>
              <a:rPr lang="en-US" sz="1400" dirty="0" smtClean="0"/>
              <a:t>Ref. American dietetic Association (ADA)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Is the GI a better tool than carbohydrate counting? </a:t>
            </a:r>
            <a:r>
              <a:rPr lang="en-US" sz="2400" b="1" i="1" dirty="0" smtClean="0"/>
              <a:t>(cont’)</a:t>
            </a:r>
            <a:endParaRPr lang="en-US" sz="2400" dirty="0"/>
          </a:p>
        </p:txBody>
      </p:sp>
      <p:sp>
        <p:nvSpPr>
          <p:cNvPr id="3" name="Content Placeholder 2"/>
          <p:cNvSpPr>
            <a:spLocks noGrp="1"/>
          </p:cNvSpPr>
          <p:nvPr>
            <p:ph idx="1"/>
          </p:nvPr>
        </p:nvSpPr>
        <p:spPr/>
        <p:txBody>
          <a:bodyPr/>
          <a:lstStyle/>
          <a:p>
            <a:r>
              <a:rPr lang="en-US" dirty="0" smtClean="0"/>
              <a:t>Because the type of carbohydrate does have an effect on blood glucose, using the GI may be helpful in </a:t>
            </a:r>
            <a:r>
              <a:rPr lang="en-US" dirty="0" smtClean="0">
                <a:solidFill>
                  <a:srgbClr val="FF0000"/>
                </a:solidFill>
              </a:rPr>
              <a:t>"fine-tuning"</a:t>
            </a:r>
            <a:r>
              <a:rPr lang="en-US" dirty="0" smtClean="0"/>
              <a:t> blood glucose management. </a:t>
            </a:r>
          </a:p>
          <a:p>
            <a:r>
              <a:rPr lang="en-US" dirty="0" smtClean="0"/>
              <a:t>In other words, combined with carbohydrate counting, it may provide an additional benefit for achieving blood glucose goals for individuals who can and want to put extra effort into monitoring their food choices.</a:t>
            </a:r>
          </a:p>
          <a:p>
            <a:endParaRPr lang="en-US" dirty="0" smtClean="0"/>
          </a:p>
          <a:p>
            <a:endParaRPr lang="en-US" dirty="0" smtClean="0"/>
          </a:p>
          <a:p>
            <a:endParaRPr lang="en-US" dirty="0" smtClean="0"/>
          </a:p>
          <a:p>
            <a:endParaRPr lang="en-US" dirty="0" smtClean="0"/>
          </a:p>
          <a:p>
            <a:pPr marL="342900" lvl="1" indent="-342900"/>
            <a:r>
              <a:rPr lang="en-US" sz="1400" dirty="0" smtClean="0"/>
              <a:t>Ref. American dietetic Association (ADA) </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endParaRPr lang="en-US" sz="2400" dirty="0"/>
          </a:p>
        </p:txBody>
      </p:sp>
      <p:sp>
        <p:nvSpPr>
          <p:cNvPr id="7" name="Content Placeholder 6"/>
          <p:cNvSpPr>
            <a:spLocks noGrp="1"/>
          </p:cNvSpPr>
          <p:nvPr>
            <p:ph idx="1"/>
          </p:nvPr>
        </p:nvSpPr>
        <p:spPr/>
        <p:txBody>
          <a:bodyPr/>
          <a:lstStyle/>
          <a:p>
            <a:r>
              <a:rPr lang="en-US" dirty="0" smtClean="0"/>
              <a:t>Even though sucrose restriction cannot be justified on the basis of its </a:t>
            </a:r>
            <a:r>
              <a:rPr lang="en-US" dirty="0" err="1" smtClean="0"/>
              <a:t>glycemic</a:t>
            </a:r>
            <a:r>
              <a:rPr lang="en-US" dirty="0" smtClean="0"/>
              <a:t> effect, it is still good advice to suggest that persons with diabetes </a:t>
            </a:r>
            <a:r>
              <a:rPr lang="en-US" dirty="0" smtClean="0">
                <a:solidFill>
                  <a:srgbClr val="FF0000"/>
                </a:solidFill>
              </a:rPr>
              <a:t>be careful </a:t>
            </a:r>
            <a:r>
              <a:rPr lang="en-US" dirty="0" smtClean="0"/>
              <a:t>in their consumption of foods containing </a:t>
            </a:r>
            <a:r>
              <a:rPr lang="en-US" dirty="0" smtClean="0">
                <a:solidFill>
                  <a:srgbClr val="00B050"/>
                </a:solidFill>
              </a:rPr>
              <a:t>large amounts of sucrose</a:t>
            </a:r>
            <a:r>
              <a:rPr lang="en-US" dirty="0" smtClean="0">
                <a:solidFill>
                  <a:srgbClr val="00B050"/>
                </a:solidFill>
              </a:rPr>
              <a:t>.</a:t>
            </a:r>
            <a:endParaRPr lang="en-US" dirty="0" smtClean="0">
              <a:solidFill>
                <a:srgbClr val="00B05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r>
              <a:rPr lang="en-US" b="1" i="1" dirty="0" smtClean="0"/>
              <a: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There appears to be no significant advantage of alternative nutritive sweeteners such as </a:t>
            </a:r>
            <a:r>
              <a:rPr lang="en-US" dirty="0" smtClean="0">
                <a:solidFill>
                  <a:srgbClr val="FF0000"/>
                </a:solidFill>
              </a:rPr>
              <a:t>fructose versus sucrose.</a:t>
            </a:r>
          </a:p>
          <a:p>
            <a:r>
              <a:rPr lang="en-US" dirty="0" smtClean="0"/>
              <a:t>Fructose provides 4 kcal/g, as do other carbohydrates, and even though it does have a lower </a:t>
            </a:r>
            <a:r>
              <a:rPr lang="en-US" dirty="0" err="1" smtClean="0"/>
              <a:t>glycemic</a:t>
            </a:r>
            <a:r>
              <a:rPr lang="en-US" dirty="0" smtClean="0"/>
              <a:t> response than sucrose and other starches, large amounts (15% to 20% of daily energy intake) of fructose have an adverse effect on plasma lipids</a:t>
            </a:r>
            <a:r>
              <a:rPr lang="en-US"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r>
              <a:rPr lang="en-US" b="1" i="1" dirty="0" smtClean="0"/>
              <a: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Reduced-calorie sweeteners approved by the Food and Drug Administration (FDA) include sugar alcohols (</a:t>
            </a:r>
            <a:r>
              <a:rPr lang="en-US" dirty="0" err="1" smtClean="0"/>
              <a:t>erythritol</a:t>
            </a:r>
            <a:r>
              <a:rPr lang="en-US" dirty="0" smtClean="0"/>
              <a:t>, </a:t>
            </a:r>
            <a:r>
              <a:rPr lang="en-US" dirty="0" err="1" smtClean="0"/>
              <a:t>sorbitol</a:t>
            </a:r>
            <a:r>
              <a:rPr lang="en-US" dirty="0" smtClean="0"/>
              <a:t>, </a:t>
            </a:r>
            <a:r>
              <a:rPr lang="en-US" dirty="0" err="1" smtClean="0"/>
              <a:t>mannitol</a:t>
            </a:r>
            <a:r>
              <a:rPr lang="en-US" dirty="0" smtClean="0"/>
              <a:t>, </a:t>
            </a:r>
            <a:r>
              <a:rPr lang="en-US" dirty="0" err="1" smtClean="0"/>
              <a:t>xylitol</a:t>
            </a:r>
            <a:r>
              <a:rPr lang="en-US" dirty="0" smtClean="0"/>
              <a:t>, </a:t>
            </a:r>
            <a:r>
              <a:rPr lang="en-US" dirty="0" err="1" smtClean="0"/>
              <a:t>isomalt</a:t>
            </a:r>
            <a:r>
              <a:rPr lang="en-US" dirty="0" smtClean="0"/>
              <a:t>, </a:t>
            </a:r>
            <a:r>
              <a:rPr lang="en-US" dirty="0" err="1" smtClean="0"/>
              <a:t>lactitol</a:t>
            </a:r>
            <a:r>
              <a:rPr lang="en-US" dirty="0" smtClean="0"/>
              <a:t>, and </a:t>
            </a:r>
            <a:r>
              <a:rPr lang="en-US" dirty="0" err="1" smtClean="0"/>
              <a:t>tagatose</a:t>
            </a:r>
            <a:r>
              <a:rPr lang="en-US" dirty="0" smtClean="0"/>
              <a:t>.</a:t>
            </a:r>
          </a:p>
          <a:p>
            <a:r>
              <a:rPr lang="en-US" dirty="0" smtClean="0"/>
              <a:t>They produce a lower </a:t>
            </a:r>
            <a:r>
              <a:rPr lang="en-US" dirty="0" err="1" smtClean="0"/>
              <a:t>glycemic</a:t>
            </a:r>
            <a:r>
              <a:rPr lang="en-US" dirty="0" smtClean="0"/>
              <a:t> response and contain, on average, 2 calories/g, as for fiber</a:t>
            </a:r>
            <a:r>
              <a:rPr lang="en-US" dirty="0" smtClean="0"/>
              <a:t>.</a:t>
            </a:r>
            <a:endParaRPr lang="en-US" dirty="0" smtClean="0"/>
          </a:p>
        </p:txBody>
      </p:sp>
      <p:sp>
        <p:nvSpPr>
          <p:cNvPr id="4" name="Cloud 3"/>
          <p:cNvSpPr/>
          <p:nvPr/>
        </p:nvSpPr>
        <p:spPr bwMode="auto">
          <a:xfrm>
            <a:off x="1254867" y="3988339"/>
            <a:ext cx="6770452" cy="2451370"/>
          </a:xfrm>
          <a:prstGeom prst="cloud">
            <a:avLst/>
          </a:prstGeom>
          <a:solidFill>
            <a:srgbClr val="FFC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1877438" y="4426085"/>
            <a:ext cx="5894962" cy="1323439"/>
          </a:xfrm>
          <a:prstGeom prst="rect">
            <a:avLst/>
          </a:prstGeom>
          <a:noFill/>
        </p:spPr>
        <p:txBody>
          <a:bodyPr wrap="square" rtlCol="0">
            <a:spAutoFit/>
          </a:bodyPr>
          <a:lstStyle/>
          <a:p>
            <a:pPr algn="ctr"/>
            <a:r>
              <a:rPr lang="en-US" sz="2000" dirty="0" smtClean="0"/>
              <a:t>Persons using insulin to carbohydrate ratios can subtract </a:t>
            </a:r>
            <a:r>
              <a:rPr lang="en-US" sz="2000" dirty="0" smtClean="0">
                <a:solidFill>
                  <a:srgbClr val="FF0000"/>
                </a:solidFill>
              </a:rPr>
              <a:t>one half of sugar alcohol grams </a:t>
            </a:r>
            <a:r>
              <a:rPr lang="en-US" sz="2000" dirty="0" smtClean="0"/>
              <a:t>from total carbohydrate when the grams are </a:t>
            </a:r>
            <a:r>
              <a:rPr lang="en-US" sz="2000" dirty="0" smtClean="0">
                <a:solidFill>
                  <a:srgbClr val="FF0000"/>
                </a:solidFill>
              </a:rPr>
              <a:t>more </a:t>
            </a:r>
            <a:r>
              <a:rPr lang="da-DK" sz="2000" dirty="0" smtClean="0">
                <a:solidFill>
                  <a:srgbClr val="FF0000"/>
                </a:solidFill>
              </a:rPr>
              <a:t>than 5 </a:t>
            </a:r>
            <a:r>
              <a:rPr lang="da-DK" sz="2000" dirty="0" smtClean="0"/>
              <a:t>(Wheeler et al., 2008).</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r>
              <a:rPr lang="en-US" b="1" i="1" dirty="0" smtClean="0"/>
              <a: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Saccharin, aspartame, </a:t>
            </a:r>
            <a:r>
              <a:rPr lang="en-US" dirty="0" err="1" smtClean="0"/>
              <a:t>neotame</a:t>
            </a:r>
            <a:r>
              <a:rPr lang="en-US" dirty="0" smtClean="0"/>
              <a:t>, </a:t>
            </a:r>
            <a:r>
              <a:rPr lang="en-US" dirty="0" err="1" smtClean="0"/>
              <a:t>acesulfame</a:t>
            </a:r>
            <a:r>
              <a:rPr lang="en-US" dirty="0" smtClean="0"/>
              <a:t> potassium, and </a:t>
            </a:r>
            <a:r>
              <a:rPr lang="en-US" dirty="0" err="1" smtClean="0"/>
              <a:t>sucralose</a:t>
            </a:r>
            <a:r>
              <a:rPr lang="en-US" dirty="0" smtClean="0"/>
              <a:t> are nonnutritive sweeteners currently approved by the FDA.</a:t>
            </a:r>
          </a:p>
          <a:p>
            <a:r>
              <a:rPr lang="en-US" dirty="0" smtClean="0"/>
              <a:t>For all food additives, including nonnutritive sweeteners, the FDA determines an </a:t>
            </a:r>
            <a:r>
              <a:rPr lang="en-US" b="1" dirty="0" smtClean="0">
                <a:solidFill>
                  <a:srgbClr val="7030A0"/>
                </a:solidFill>
              </a:rPr>
              <a:t>acceptable daily intake (ADI)</a:t>
            </a:r>
            <a:r>
              <a:rPr lang="en-US" dirty="0" smtClean="0">
                <a:solidFill>
                  <a:srgbClr val="7030A0"/>
                </a:solidFill>
              </a:rPr>
              <a:t>,</a:t>
            </a:r>
            <a:r>
              <a:rPr lang="en-US" b="1" dirty="0" smtClean="0">
                <a:solidFill>
                  <a:srgbClr val="7030A0"/>
                </a:solidFill>
              </a:rPr>
              <a:t> </a:t>
            </a:r>
            <a:r>
              <a:rPr lang="en-US" dirty="0" smtClean="0"/>
              <a:t>defined</a:t>
            </a:r>
            <a:r>
              <a:rPr lang="en-US" b="1" dirty="0" smtClean="0"/>
              <a:t> </a:t>
            </a:r>
            <a:r>
              <a:rPr lang="en-US" dirty="0" smtClean="0"/>
              <a:t>as the amount of a food additive that can be safely consumed on a daily basis during a person's lifetime without risk.</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r>
              <a:rPr lang="en-US" b="1" i="1" dirty="0" smtClean="0"/>
              <a: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The ADI generally includes a 100-fold safety factor and greatly exceeds average consumption levels.</a:t>
            </a:r>
          </a:p>
          <a:p>
            <a:r>
              <a:rPr lang="en-US" dirty="0" smtClean="0"/>
              <a:t>For example, aspartame actual daily intake in persons with diabetes is 2 to 4 mg/kg of body weight daily, well below the ADI of </a:t>
            </a:r>
            <a:r>
              <a:rPr lang="en-US" dirty="0" smtClean="0">
                <a:solidFill>
                  <a:srgbClr val="00B0F0"/>
                </a:solidFill>
              </a:rPr>
              <a:t>50 mg/kg </a:t>
            </a:r>
            <a:r>
              <a:rPr lang="en-US" dirty="0" smtClean="0"/>
              <a:t>daily.</a:t>
            </a:r>
          </a:p>
          <a:p>
            <a:r>
              <a:rPr lang="en-US" dirty="0" smtClean="0"/>
              <a:t>In December 2008 the FDA stated that the </a:t>
            </a:r>
            <a:r>
              <a:rPr lang="en-US" dirty="0" err="1" smtClean="0"/>
              <a:t>stevia</a:t>
            </a:r>
            <a:r>
              <a:rPr lang="en-US" dirty="0" smtClean="0"/>
              <a:t>-derived sweetener, </a:t>
            </a:r>
            <a:r>
              <a:rPr lang="en-US" dirty="0" err="1" smtClean="0">
                <a:solidFill>
                  <a:srgbClr val="FF0000"/>
                </a:solidFill>
              </a:rPr>
              <a:t>Rebaudioside</a:t>
            </a:r>
            <a:r>
              <a:rPr lang="en-US" dirty="0" smtClean="0">
                <a:solidFill>
                  <a:srgbClr val="FF0000"/>
                </a:solidFill>
              </a:rPr>
              <a:t> A</a:t>
            </a:r>
            <a:r>
              <a:rPr lang="en-US" dirty="0" smtClean="0"/>
              <a:t>, is generally recognized as safe and it is currently being marketed.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Healthy Eating Food Pyramid</a:t>
            </a:r>
            <a:endParaRPr lang="en-US" b="1" i="1" dirty="0"/>
          </a:p>
        </p:txBody>
      </p:sp>
      <p:pic>
        <p:nvPicPr>
          <p:cNvPr id="3074" name="Picture 2"/>
          <p:cNvPicPr>
            <a:picLocks noGrp="1" noChangeAspect="1" noChangeArrowheads="1"/>
          </p:cNvPicPr>
          <p:nvPr>
            <p:ph idx="1"/>
          </p:nvPr>
        </p:nvPicPr>
        <p:blipFill>
          <a:blip r:embed="rId2"/>
          <a:srcRect/>
          <a:stretch>
            <a:fillRect/>
          </a:stretch>
        </p:blipFill>
        <p:spPr bwMode="auto">
          <a:xfrm>
            <a:off x="2688116" y="1600200"/>
            <a:ext cx="566776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r>
              <a:rPr lang="en-US" b="1" i="1" dirty="0" smtClean="0"/>
              <a: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All FDA-approved nonnutritive sweeteners, when consumed within the established daily intake levels, can be used by persons with diabetes, including </a:t>
            </a:r>
            <a:r>
              <a:rPr lang="en-US" dirty="0" smtClean="0">
                <a:solidFill>
                  <a:srgbClr val="FF0000"/>
                </a:solidFill>
              </a:rPr>
              <a:t>pregnant women</a:t>
            </a:r>
            <a:r>
              <a:rPr lang="en-US" dirty="0" smtClean="0"/>
              <a:t> (</a:t>
            </a:r>
            <a:r>
              <a:rPr lang="en-US" dirty="0" smtClean="0"/>
              <a:t>ADA</a:t>
            </a:r>
            <a:r>
              <a:rPr lang="en-US" dirty="0" smtClean="0"/>
              <a:t>, 2008).</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9681" y="2323775"/>
            <a:ext cx="8226425" cy="1143000"/>
          </a:xfrm>
        </p:spPr>
        <p:txBody>
          <a:bodyPr/>
          <a:lstStyle/>
          <a:p>
            <a:pPr algn="ctr"/>
            <a:r>
              <a:rPr lang="en-US" b="1" i="1" dirty="0" smtClean="0"/>
              <a:t>Assessment of diabetic patients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39750" y="1628775"/>
            <a:ext cx="8064500" cy="27368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buFont typeface="Arial" pitchFamily="34" charset="0"/>
              <a:buNone/>
              <a:defRPr/>
            </a:pPr>
            <a:r>
              <a:rPr lang="en-US" sz="7200" b="1" dirty="0">
                <a:solidFill>
                  <a:srgbClr val="7030A0"/>
                </a:solidFill>
                <a:latin typeface="Times New Roman" pitchFamily="18" charset="0"/>
                <a:cs typeface="Times New Roman" pitchFamily="18" charset="0"/>
              </a:rPr>
              <a:t>Case study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r>
              <a:rPr lang="en-US" dirty="0" smtClean="0">
                <a:latin typeface="Times New Roman" pitchFamily="18" charset="0"/>
                <a:cs typeface="Times New Roman" pitchFamily="18" charset="0"/>
              </a:rPr>
              <a:t>Subjective </a:t>
            </a:r>
          </a:p>
        </p:txBody>
      </p:sp>
      <p:sp>
        <p:nvSpPr>
          <p:cNvPr id="3" name="Content Placeholder 2"/>
          <p:cNvSpPr>
            <a:spLocks noGrp="1"/>
          </p:cNvSpPr>
          <p:nvPr>
            <p:ph idx="1"/>
          </p:nvPr>
        </p:nvSpPr>
        <p:spPr>
          <a:xfrm>
            <a:off x="468313" y="1557338"/>
            <a:ext cx="8229600" cy="5040312"/>
          </a:xfrm>
          <a:noFill/>
          <a:ln>
            <a:noFill/>
          </a:ln>
        </p:spPr>
        <p:style>
          <a:lnRef idx="2">
            <a:schemeClr val="accent1"/>
          </a:lnRef>
          <a:fillRef idx="1">
            <a:schemeClr val="lt1"/>
          </a:fillRef>
          <a:effectRef idx="0">
            <a:schemeClr val="accent1"/>
          </a:effectRef>
          <a:fontRef idx="minor">
            <a:schemeClr val="dk1"/>
          </a:fontRef>
        </p:style>
        <p:txBody>
          <a:bodyPr rtlCol="1">
            <a:normAutofit fontScale="92500" lnSpcReduction="20000"/>
          </a:bodyPr>
          <a:lstStyle/>
          <a:p>
            <a:pPr algn="r" rtl="1" fontAlgn="auto">
              <a:lnSpc>
                <a:spcPct val="15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آقای  58 ساله </a:t>
            </a:r>
          </a:p>
          <a:p>
            <a:pPr algn="r" rtl="1" fontAlgn="auto">
              <a:lnSpc>
                <a:spcPct val="15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ابتلا به دیابت نوع 2 از یک سال پیش</a:t>
            </a: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دریافت گلی بنگلامید و متفورمین</a:t>
            </a:r>
            <a:endParaRPr lang="en-US" sz="3600" dirty="0" smtClean="0">
              <a:solidFill>
                <a:schemeClr val="bg1"/>
              </a:solidFill>
              <a:cs typeface="B Mitra" pitchFamily="2" charset="-78"/>
            </a:endParaRP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بیمار کارمند یکی از ادارات است و فعالیت بدنی وی سبک است</a:t>
            </a: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سیگار می کشد</a:t>
            </a: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بیماری کلیوی ندارد</a:t>
            </a:r>
          </a:p>
        </p:txBody>
      </p:sp>
    </p:spTree>
  </p:cSld>
  <p:clrMapOvr>
    <a:masterClrMapping/>
  </p:clrMapOvr>
  <p:transition>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latin typeface="Times New Roman" pitchFamily="18" charset="0"/>
                <a:cs typeface="Times New Roman" pitchFamily="18" charset="0"/>
              </a:rPr>
              <a:t>Subjective</a:t>
            </a:r>
            <a:endParaRPr lang="en-US" smtClean="0"/>
          </a:p>
        </p:txBody>
      </p:sp>
      <p:sp>
        <p:nvSpPr>
          <p:cNvPr id="4099" name="Content Placeholder 2"/>
          <p:cNvSpPr>
            <a:spLocks noGrp="1"/>
          </p:cNvSpPr>
          <p:nvPr>
            <p:ph idx="1"/>
          </p:nvPr>
        </p:nvSpPr>
        <p:spPr>
          <a:xfrm>
            <a:off x="179388" y="1600200"/>
            <a:ext cx="8713787" cy="4852988"/>
          </a:xfrm>
        </p:spPr>
        <p:txBody>
          <a:bodyPr/>
          <a:lstStyle/>
          <a:p>
            <a:pPr algn="r" rtl="1">
              <a:lnSpc>
                <a:spcPct val="120000"/>
              </a:lnSpc>
              <a:buFont typeface="Arial" charset="0"/>
              <a:buNone/>
            </a:pPr>
            <a:r>
              <a:rPr lang="fa-IR" sz="2800" dirty="0" smtClean="0">
                <a:solidFill>
                  <a:srgbClr val="FFFF00"/>
                </a:solidFill>
              </a:rPr>
              <a:t>یادآمد معمول 24 ساعته غذایی:</a:t>
            </a:r>
          </a:p>
          <a:p>
            <a:pPr algn="r" rtl="1">
              <a:lnSpc>
                <a:spcPct val="120000"/>
              </a:lnSpc>
              <a:buFont typeface="Arial" charset="0"/>
              <a:buNone/>
            </a:pPr>
            <a:r>
              <a:rPr lang="fa-IR" sz="2400" dirty="0" smtClean="0"/>
              <a:t>صبحانه: چای یک لیوان+ 3 عدد خرما+ 1 قاشق غذا خوری عسل+ 3 کف دست نان بربری+ 1 قوطی کبریت پنیر خامه ای+ 3 عدد گردو</a:t>
            </a:r>
          </a:p>
          <a:p>
            <a:pPr algn="r" rtl="1">
              <a:lnSpc>
                <a:spcPct val="120000"/>
              </a:lnSpc>
              <a:buFont typeface="Arial" charset="0"/>
              <a:buNone/>
            </a:pPr>
            <a:r>
              <a:rPr lang="fa-IR" sz="2400" dirty="0" smtClean="0"/>
              <a:t>میان وعده: یک استکان چای + 2 عدد خرما</a:t>
            </a:r>
          </a:p>
          <a:p>
            <a:pPr algn="r" rtl="1">
              <a:lnSpc>
                <a:spcPct val="120000"/>
              </a:lnSpc>
              <a:buFont typeface="Arial" charset="0"/>
              <a:buNone/>
            </a:pPr>
            <a:r>
              <a:rPr lang="fa-IR" sz="2400" dirty="0" smtClean="0"/>
              <a:t>ناهار: نصف لیوان ماست پرچرب + 20 قاشق غذاخوری برنج + یک ران مرغ سرخ شده</a:t>
            </a:r>
          </a:p>
          <a:p>
            <a:pPr algn="r" rtl="1">
              <a:lnSpc>
                <a:spcPct val="120000"/>
              </a:lnSpc>
              <a:buFont typeface="Arial" charset="0"/>
              <a:buNone/>
            </a:pPr>
            <a:r>
              <a:rPr lang="fa-IR" sz="2400" dirty="0" smtClean="0"/>
              <a:t>عصرانه: 1 عدد موز + یک استکان چای + 2 عدد خرما</a:t>
            </a:r>
          </a:p>
          <a:p>
            <a:pPr algn="r" rtl="1">
              <a:lnSpc>
                <a:spcPct val="150000"/>
              </a:lnSpc>
              <a:buFont typeface="Arial" charset="0"/>
              <a:buNone/>
            </a:pPr>
            <a:r>
              <a:rPr lang="fa-IR" sz="2400" dirty="0" smtClean="0"/>
              <a:t>شام: 3 کف دست نان + یک سیخ کباب کوبیده+ 1 واحد سبزی خوردن + نصف لیوان ماست پر چرب</a:t>
            </a:r>
          </a:p>
          <a:p>
            <a:pPr algn="r" rtl="1">
              <a:lnSpc>
                <a:spcPct val="150000"/>
              </a:lnSpc>
              <a:buFont typeface="Arial" charset="0"/>
              <a:buNone/>
            </a:pPr>
            <a:r>
              <a:rPr lang="fa-IR" sz="2400" dirty="0" smtClean="0"/>
              <a:t>قبل از خواب: یک استکان چای + 2 عدد خرما + یک عدد پرتقال متوسط + یک عدد سیب متوسط</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Times New Roman" pitchFamily="18" charset="0"/>
                <a:cs typeface="Times New Roman" pitchFamily="18" charset="0"/>
              </a:rPr>
              <a:t>Objective</a:t>
            </a:r>
            <a:endParaRPr lang="en-US" smtClean="0"/>
          </a:p>
        </p:txBody>
      </p:sp>
      <p:sp>
        <p:nvSpPr>
          <p:cNvPr id="5123" name="Content Placeholder 2"/>
          <p:cNvSpPr>
            <a:spLocks noGrp="1"/>
          </p:cNvSpPr>
          <p:nvPr>
            <p:ph idx="1"/>
          </p:nvPr>
        </p:nvSpPr>
        <p:spPr/>
        <p:txBody>
          <a:bodyPr/>
          <a:lstStyle/>
          <a:p>
            <a:pPr algn="r" rtl="1">
              <a:buFont typeface="Arial" charset="0"/>
              <a:buNone/>
            </a:pPr>
            <a:r>
              <a:rPr lang="fa-IR" dirty="0" smtClean="0">
                <a:solidFill>
                  <a:srgbClr val="FFFF00"/>
                </a:solidFill>
              </a:rPr>
              <a:t>اندازه گیری های آنتروپومتری:</a:t>
            </a:r>
          </a:p>
          <a:p>
            <a:pPr algn="r" rtl="1"/>
            <a:r>
              <a:rPr lang="fa-IR" dirty="0" smtClean="0"/>
              <a:t>وزن 89 کیلو گرم</a:t>
            </a:r>
          </a:p>
          <a:p>
            <a:pPr algn="r" rtl="1"/>
            <a:r>
              <a:rPr lang="fa-IR" dirty="0" smtClean="0"/>
              <a:t>قد 171 سانتی متر</a:t>
            </a:r>
          </a:p>
          <a:p>
            <a:pPr algn="r" rtl="1"/>
            <a:r>
              <a:rPr lang="fa-IR" dirty="0" smtClean="0"/>
              <a:t>دور کمر 98 سانتی متر</a:t>
            </a:r>
          </a:p>
          <a:p>
            <a:pPr algn="r" rtl="1"/>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latin typeface="Times New Roman" pitchFamily="18" charset="0"/>
                <a:cs typeface="Times New Roman" pitchFamily="18" charset="0"/>
              </a:rPr>
              <a:t>Objective </a:t>
            </a:r>
            <a:endParaRPr lang="en-US" smtClean="0"/>
          </a:p>
        </p:txBody>
      </p:sp>
      <p:sp>
        <p:nvSpPr>
          <p:cNvPr id="6147" name="Content Placeholder 2"/>
          <p:cNvSpPr>
            <a:spLocks noGrp="1"/>
          </p:cNvSpPr>
          <p:nvPr>
            <p:ph idx="1"/>
          </p:nvPr>
        </p:nvSpPr>
        <p:spPr>
          <a:xfrm>
            <a:off x="457200" y="1600200"/>
            <a:ext cx="8229600" cy="4852988"/>
          </a:xfrm>
        </p:spPr>
        <p:txBody>
          <a:bodyPr/>
          <a:lstStyle/>
          <a:p>
            <a:pPr algn="r" rtl="1">
              <a:buFont typeface="Arial" charset="0"/>
              <a:buNone/>
            </a:pPr>
            <a:r>
              <a:rPr lang="fa-IR" sz="4000" smtClean="0"/>
              <a:t>نتایج آزمایشات:</a:t>
            </a:r>
          </a:p>
          <a:p>
            <a:pPr>
              <a:lnSpc>
                <a:spcPct val="150000"/>
              </a:lnSpc>
            </a:pPr>
            <a:r>
              <a:rPr lang="en-US" smtClean="0">
                <a:latin typeface="Times New Roman" pitchFamily="18" charset="0"/>
                <a:cs typeface="Times New Roman" pitchFamily="18" charset="0"/>
              </a:rPr>
              <a:t>FBS: 190 mg/dl</a:t>
            </a:r>
          </a:p>
          <a:p>
            <a:pPr>
              <a:lnSpc>
                <a:spcPct val="150000"/>
              </a:lnSpc>
            </a:pPr>
            <a:r>
              <a:rPr lang="en-US" smtClean="0">
                <a:latin typeface="Times New Roman" pitchFamily="18" charset="0"/>
                <a:cs typeface="Times New Roman" pitchFamily="18" charset="0"/>
              </a:rPr>
              <a:t>HgA</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C: 7.2 </a:t>
            </a:r>
          </a:p>
          <a:p>
            <a:pPr>
              <a:lnSpc>
                <a:spcPct val="150000"/>
              </a:lnSpc>
            </a:pPr>
            <a:r>
              <a:rPr lang="en-US" smtClean="0">
                <a:latin typeface="Times New Roman" pitchFamily="18" charset="0"/>
                <a:cs typeface="Times New Roman" pitchFamily="18" charset="0"/>
              </a:rPr>
              <a:t>TG: 150 mg/dl</a:t>
            </a:r>
          </a:p>
          <a:p>
            <a:pPr>
              <a:lnSpc>
                <a:spcPct val="150000"/>
              </a:lnSpc>
            </a:pPr>
            <a:r>
              <a:rPr lang="en-US" smtClean="0">
                <a:latin typeface="Times New Roman" pitchFamily="18" charset="0"/>
                <a:cs typeface="Times New Roman" pitchFamily="18" charset="0"/>
              </a:rPr>
              <a:t>LDL-C: 120 mg/dl</a:t>
            </a:r>
          </a:p>
          <a:p>
            <a:pPr>
              <a:lnSpc>
                <a:spcPct val="150000"/>
              </a:lnSpc>
            </a:pPr>
            <a:r>
              <a:rPr lang="en-US" smtClean="0">
                <a:latin typeface="Times New Roman" pitchFamily="18" charset="0"/>
                <a:cs typeface="Times New Roman" pitchFamily="18" charset="0"/>
              </a:rPr>
              <a:t>HDL-C: 40 mg/dl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052513"/>
          </a:xfrm>
        </p:spPr>
        <p:txBody>
          <a:bodyPr/>
          <a:lstStyle/>
          <a:p>
            <a:r>
              <a:rPr lang="en-US" smtClean="0">
                <a:latin typeface="Times New Roman" pitchFamily="18" charset="0"/>
                <a:cs typeface="Times New Roman" pitchFamily="18" charset="0"/>
              </a:rPr>
              <a:t>Assessment</a:t>
            </a:r>
            <a:endParaRPr lang="en-US" smtClean="0"/>
          </a:p>
        </p:txBody>
      </p:sp>
      <p:graphicFrame>
        <p:nvGraphicFramePr>
          <p:cNvPr id="6" name="Content Placeholder 3"/>
          <p:cNvGraphicFramePr>
            <a:graphicFrameLocks noGrp="1"/>
          </p:cNvGraphicFramePr>
          <p:nvPr>
            <p:ph idx="1"/>
          </p:nvPr>
        </p:nvGraphicFramePr>
        <p:xfrm>
          <a:off x="468313" y="1125538"/>
          <a:ext cx="8316599" cy="5420360"/>
        </p:xfrm>
        <a:graphic>
          <a:graphicData uri="http://schemas.openxmlformats.org/drawingml/2006/table">
            <a:tbl>
              <a:tblPr firstRow="1" bandRow="1">
                <a:tableStyleId>{5C22544A-7EE6-4342-B048-85BDC9FD1C3A}</a:tableStyleId>
              </a:tblPr>
              <a:tblGrid>
                <a:gridCol w="1152127"/>
                <a:gridCol w="1152128"/>
                <a:gridCol w="1152128"/>
                <a:gridCol w="1080120"/>
                <a:gridCol w="864096"/>
                <a:gridCol w="2916000"/>
              </a:tblGrid>
              <a:tr h="358554">
                <a:tc gridSpan="5">
                  <a:txBody>
                    <a:bodyPr/>
                    <a:lstStyle/>
                    <a:p>
                      <a:pPr algn="ctr" rtl="1"/>
                      <a:r>
                        <a:rPr kumimoji="0" lang="fa-IR" sz="1800" b="1" i="1" kern="1200" dirty="0" smtClean="0">
                          <a:solidFill>
                            <a:schemeClr val="lt1"/>
                          </a:solidFill>
                          <a:latin typeface="+mn-lt"/>
                          <a:ea typeface="+mn-ea"/>
                          <a:cs typeface="B Mitra" pitchFamily="2" charset="-78"/>
                        </a:rPr>
                        <a:t>تعداد واحدهای دریافتی از هر گروه غذایی</a:t>
                      </a:r>
                      <a:endParaRPr lang="en-US" dirty="0">
                        <a:cs typeface="B Mitra" pitchFamily="2" charset="-78"/>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rtl="1"/>
                      <a:r>
                        <a:rPr kumimoji="0" lang="ar-SA" sz="1800" b="1" kern="1200" dirty="0" smtClean="0">
                          <a:solidFill>
                            <a:schemeClr val="lt1"/>
                          </a:solidFill>
                          <a:latin typeface="+mn-lt"/>
                          <a:ea typeface="+mn-ea"/>
                          <a:cs typeface="B Mitra" pitchFamily="2" charset="-78"/>
                        </a:rPr>
                        <a:t>غذا</a:t>
                      </a:r>
                      <a:endParaRPr lang="en-US" dirty="0">
                        <a:cs typeface="B Mitra" pitchFamily="2" charset="-78"/>
                      </a:endParaRPr>
                    </a:p>
                  </a:txBody>
                  <a:tcPr/>
                </a:tc>
              </a:tr>
              <a:tr h="329208">
                <a:tc>
                  <a:txBody>
                    <a:bodyPr/>
                    <a:lstStyle/>
                    <a:p>
                      <a:pPr algn="ctr" rtl="1"/>
                      <a:r>
                        <a:rPr kumimoji="0" lang="fa-IR" sz="1600" b="1" kern="1200" dirty="0" smtClean="0">
                          <a:solidFill>
                            <a:schemeClr val="dk1"/>
                          </a:solidFill>
                          <a:latin typeface="+mn-lt"/>
                          <a:ea typeface="+mn-ea"/>
                          <a:cs typeface="B Mitra" pitchFamily="2" charset="-78"/>
                        </a:rPr>
                        <a:t>گوشت، ...</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شیر ، ...</a:t>
                      </a:r>
                      <a:endParaRPr lang="en-US" sz="1600" b="1" dirty="0">
                        <a:cs typeface="B Mitra" pitchFamily="2" charset="-78"/>
                      </a:endParaRPr>
                    </a:p>
                  </a:txBody>
                  <a:tcPr anchor="ctr"/>
                </a:tc>
                <a:tc>
                  <a:txBody>
                    <a:bodyPr/>
                    <a:lstStyle/>
                    <a:p>
                      <a:pPr algn="ctr" rtl="1"/>
                      <a:r>
                        <a:rPr lang="fa-IR" sz="1600" b="1" dirty="0" smtClean="0">
                          <a:cs typeface="B Mitra" pitchFamily="2" charset="-78"/>
                        </a:rPr>
                        <a:t>میوه</a:t>
                      </a:r>
                      <a:r>
                        <a:rPr lang="fa-IR" sz="1600" b="1" baseline="0" dirty="0" smtClean="0">
                          <a:cs typeface="B Mitra" pitchFamily="2" charset="-78"/>
                        </a:rPr>
                        <a:t> ها</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سبزی ها</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نان، ...</a:t>
                      </a:r>
                      <a:endParaRPr lang="en-US" sz="1600" b="1" dirty="0">
                        <a:cs typeface="B Mitra" pitchFamily="2" charset="-78"/>
                      </a:endParaRPr>
                    </a:p>
                  </a:txBody>
                  <a:tcPr anchor="ctr"/>
                </a:tc>
                <a:tc vMerge="1">
                  <a:txBody>
                    <a:bodyPr/>
                    <a:lstStyle/>
                    <a:p>
                      <a:endParaRPr lang="en-US" dirty="0"/>
                    </a:p>
                  </a:txBody>
                  <a:tcPr/>
                </a:tc>
              </a:tr>
              <a:tr h="595104">
                <a:tc>
                  <a:txBody>
                    <a:bodyPr/>
                    <a:lstStyle/>
                    <a:p>
                      <a:pPr algn="ctr"/>
                      <a:endParaRPr lang="fa-IR" b="1" dirty="0" smtClean="0">
                        <a:cs typeface="B Mitra" pitchFamily="2" charset="-78"/>
                      </a:endParaRPr>
                    </a:p>
                    <a:p>
                      <a:pPr algn="ctr"/>
                      <a:r>
                        <a:rPr lang="fa-IR" b="1" dirty="0" smtClean="0">
                          <a:cs typeface="B Mitra" pitchFamily="2" charset="-78"/>
                        </a:rPr>
                        <a:t>1/5</a:t>
                      </a:r>
                      <a:endParaRPr lang="en-US" b="1" dirty="0">
                        <a:cs typeface="B Mitra" pitchFamily="2" charset="-78"/>
                      </a:endParaRPr>
                    </a:p>
                  </a:txBody>
                  <a:tcPr/>
                </a:tc>
                <a:tc>
                  <a:txBody>
                    <a:bodyPr/>
                    <a:lstStyle/>
                    <a:p>
                      <a:pPr algn="ctr"/>
                      <a:endParaRPr lang="en-US" b="1" dirty="0" smtClean="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3</a:t>
                      </a:r>
                      <a:endParaRPr lang="en-US" b="1" dirty="0">
                        <a:cs typeface="B Mitra" pitchFamily="2" charset="-78"/>
                      </a:endParaRPr>
                    </a:p>
                  </a:txBody>
                  <a:tcPr/>
                </a:tc>
                <a:tc>
                  <a:txBody>
                    <a:bodyPr/>
                    <a:lstStyle/>
                    <a:p>
                      <a:pPr algn="r" rtl="1"/>
                      <a:r>
                        <a:rPr lang="fa-IR" sz="1600" u="sng" dirty="0" smtClean="0">
                          <a:cs typeface="B Mitra" pitchFamily="2" charset="-78"/>
                        </a:rPr>
                        <a:t>صبحانه</a:t>
                      </a:r>
                    </a:p>
                    <a:p>
                      <a:pPr algn="ctr" rtl="1"/>
                      <a:r>
                        <a:rPr lang="fa-IR" sz="1600" dirty="0" smtClean="0">
                          <a:cs typeface="B Mitra" pitchFamily="2" charset="-78"/>
                        </a:rPr>
                        <a:t>3 کف دست نان بربری</a:t>
                      </a:r>
                      <a:r>
                        <a:rPr lang="en-US" sz="1600" dirty="0" smtClean="0">
                          <a:cs typeface="B Mitra" pitchFamily="2" charset="-78"/>
                        </a:rPr>
                        <a:t> </a:t>
                      </a:r>
                      <a:r>
                        <a:rPr lang="fa-IR" sz="1600" dirty="0" smtClean="0">
                          <a:cs typeface="B Mitra" pitchFamily="2" charset="-78"/>
                        </a:rPr>
                        <a:t>+ 3 عدد گردو</a:t>
                      </a:r>
                    </a:p>
                  </a:txBody>
                  <a:tcPr/>
                </a:tc>
              </a:tr>
              <a:tr h="850900">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0/5</a:t>
                      </a:r>
                      <a:endParaRPr lang="en-US" b="1" dirty="0">
                        <a:cs typeface="B Mitra" pitchFamily="2" charset="-78"/>
                      </a:endParaRPr>
                    </a:p>
                  </a:txBody>
                  <a:tcPr/>
                </a:tc>
                <a:tc>
                  <a:txBody>
                    <a:bodyPr/>
                    <a:lstStyle/>
                    <a:p>
                      <a:pPr algn="ctr"/>
                      <a:endParaRPr lang="en-US" b="1">
                        <a:cs typeface="B Mitra" pitchFamily="2" charset="-78"/>
                      </a:endParaRPr>
                    </a:p>
                  </a:txBody>
                  <a:tcPr/>
                </a:tc>
                <a:tc>
                  <a:txBody>
                    <a:bodyPr/>
                    <a:lstStyle/>
                    <a:p>
                      <a:pPr algn="ctr"/>
                      <a:endParaRPr lang="fa-IR" b="1" dirty="0" smtClean="0">
                        <a:cs typeface="B Mitra" pitchFamily="2" charset="-78"/>
                      </a:endParaRPr>
                    </a:p>
                    <a:p>
                      <a:pPr algn="ctr"/>
                      <a:endParaRPr lang="fa-IR" b="1" dirty="0" smtClean="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4</a:t>
                      </a:r>
                      <a:endParaRPr lang="en-US" b="1" dirty="0">
                        <a:cs typeface="B Mitra" pitchFamily="2" charset="-78"/>
                      </a:endParaRPr>
                    </a:p>
                  </a:txBody>
                  <a:tcPr/>
                </a:tc>
                <a:tc>
                  <a:txBody>
                    <a:bodyPr/>
                    <a:lstStyle/>
                    <a:p>
                      <a:pPr algn="r" rtl="1"/>
                      <a:r>
                        <a:rPr lang="fa-IR" sz="1600" u="sng" dirty="0" smtClean="0">
                          <a:cs typeface="B Mitra" pitchFamily="2" charset="-78"/>
                        </a:rPr>
                        <a:t>ناهار:</a:t>
                      </a:r>
                    </a:p>
                    <a:p>
                      <a:pPr marL="0" marR="0" indent="0" algn="ctr" defTabSz="914400" rtl="1" eaLnBrk="1" fontAlgn="auto" latinLnBrk="0" hangingPunct="1">
                        <a:lnSpc>
                          <a:spcPct val="100000"/>
                        </a:lnSpc>
                        <a:spcBef>
                          <a:spcPts val="0"/>
                        </a:spcBef>
                        <a:spcAft>
                          <a:spcPts val="0"/>
                        </a:spcAft>
                        <a:buClrTx/>
                        <a:buSzTx/>
                        <a:buFontTx/>
                        <a:buNone/>
                        <a:tabLst/>
                        <a:defRPr/>
                      </a:pPr>
                      <a:r>
                        <a:rPr lang="fa-IR" sz="1600" kern="1200" dirty="0" smtClean="0">
                          <a:solidFill>
                            <a:schemeClr val="dk1"/>
                          </a:solidFill>
                          <a:latin typeface="+mn-lt"/>
                          <a:ea typeface="+mn-ea"/>
                          <a:cs typeface="B Mitra" pitchFamily="2" charset="-78"/>
                        </a:rPr>
                        <a:t>نصف لیوان ماست پرچرب + 20 قاشق غذاخوری برنج + یک ران سرخ شده مرغ</a:t>
                      </a:r>
                    </a:p>
                  </a:txBody>
                  <a:tcPr/>
                </a:tc>
              </a:tr>
              <a:tr h="505544">
                <a:tc>
                  <a:txBody>
                    <a:bodyPr/>
                    <a:lstStyle/>
                    <a:p>
                      <a:pPr algn="ctr"/>
                      <a:endParaRPr lang="en-US" b="1">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r" rtl="1"/>
                      <a:r>
                        <a:rPr lang="fa-IR" sz="1600" u="sng" dirty="0" smtClean="0">
                          <a:cs typeface="B Mitra" pitchFamily="2" charset="-78"/>
                        </a:rPr>
                        <a:t>میان وعده عصر</a:t>
                      </a:r>
                      <a:r>
                        <a:rPr lang="fa-IR" sz="1600" u="none" dirty="0" smtClean="0">
                          <a:cs typeface="B Mitra" pitchFamily="2" charset="-78"/>
                        </a:rPr>
                        <a:t>:</a:t>
                      </a:r>
                    </a:p>
                    <a:p>
                      <a:pPr algn="ctr" rtl="1"/>
                      <a:r>
                        <a:rPr lang="fa-IR" sz="1600" kern="1200" dirty="0" smtClean="0">
                          <a:solidFill>
                            <a:schemeClr val="dk1"/>
                          </a:solidFill>
                          <a:latin typeface="+mn-lt"/>
                          <a:ea typeface="+mn-ea"/>
                          <a:cs typeface="B Mitra" pitchFamily="2" charset="-78"/>
                        </a:rPr>
                        <a:t>1 عدد موز </a:t>
                      </a:r>
                    </a:p>
                  </a:txBody>
                  <a:tcPr/>
                </a:tc>
              </a:tr>
              <a:tr h="850900">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0/5</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3</a:t>
                      </a:r>
                      <a:endParaRPr lang="en-US" b="1" dirty="0">
                        <a:cs typeface="B Mitr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u="sng" dirty="0" smtClean="0">
                          <a:cs typeface="B Mitra" pitchFamily="2" charset="-78"/>
                        </a:rPr>
                        <a:t>شام</a:t>
                      </a:r>
                      <a:r>
                        <a:rPr lang="fa-IR" sz="1600" u="none" dirty="0" smtClean="0">
                          <a:cs typeface="B Mitra" pitchFamily="2" charset="-78"/>
                        </a:rPr>
                        <a:t>:</a:t>
                      </a:r>
                      <a:endParaRPr lang="fa-IR" sz="1600" dirty="0" smtClean="0"/>
                    </a:p>
                    <a:p>
                      <a:pPr algn="ctr" rtl="1"/>
                      <a:r>
                        <a:rPr lang="fa-IR" sz="1600" kern="1200" dirty="0" smtClean="0">
                          <a:solidFill>
                            <a:schemeClr val="dk1"/>
                          </a:solidFill>
                          <a:latin typeface="+mn-lt"/>
                          <a:ea typeface="+mn-ea"/>
                          <a:cs typeface="B Mitra" pitchFamily="2" charset="-78"/>
                        </a:rPr>
                        <a:t>3 کف دست نان + یک سیخ کباب کوبیده+ 1 واحد سبزی خوردن + یک لیوان دوغ</a:t>
                      </a:r>
                    </a:p>
                  </a:txBody>
                  <a:tcPr/>
                </a:tc>
              </a:tr>
              <a:tr h="598864">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2</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u="sng" kern="1200" dirty="0" smtClean="0">
                          <a:solidFill>
                            <a:schemeClr val="dk1"/>
                          </a:solidFill>
                          <a:latin typeface="+mn-lt"/>
                          <a:ea typeface="+mn-ea"/>
                          <a:cs typeface="B Mitra" pitchFamily="2" charset="-78"/>
                        </a:rPr>
                        <a:t>میان وعده قبل از خواب:</a:t>
                      </a:r>
                    </a:p>
                    <a:p>
                      <a:pPr algn="ctr" rtl="1"/>
                      <a:r>
                        <a:rPr lang="fa-IR" sz="1600" kern="1200" dirty="0" smtClean="0">
                          <a:solidFill>
                            <a:schemeClr val="dk1"/>
                          </a:solidFill>
                          <a:latin typeface="+mn-lt"/>
                          <a:ea typeface="+mn-ea"/>
                          <a:cs typeface="B Mitra" pitchFamily="2" charset="-78"/>
                        </a:rPr>
                        <a:t>یک عدد پرتقال و یک عدد سیب</a:t>
                      </a:r>
                    </a:p>
                  </a:txBody>
                  <a:tcPr/>
                </a:tc>
              </a:tr>
              <a:tr h="274320">
                <a:tc>
                  <a:txBody>
                    <a:bodyPr/>
                    <a:lstStyle/>
                    <a:p>
                      <a:pPr algn="ctr"/>
                      <a:r>
                        <a:rPr lang="fa-IR" b="1" dirty="0" smtClean="0">
                          <a:cs typeface="B Mitra" pitchFamily="2" charset="-78"/>
                        </a:rPr>
                        <a:t>3/5</a:t>
                      </a:r>
                      <a:endParaRPr lang="en-US" b="1" dirty="0">
                        <a:cs typeface="B Mitra" pitchFamily="2" charset="-78"/>
                      </a:endParaRPr>
                    </a:p>
                  </a:txBody>
                  <a:tcPr/>
                </a:tc>
                <a:tc>
                  <a:txBody>
                    <a:bodyPr/>
                    <a:lstStyle/>
                    <a:p>
                      <a:pPr algn="ctr"/>
                      <a:r>
                        <a:rPr lang="fa-IR" b="1" dirty="0" smtClean="0">
                          <a:cs typeface="B Mitra" pitchFamily="2" charset="-78"/>
                        </a:rPr>
                        <a:t>1</a:t>
                      </a:r>
                      <a:endParaRPr lang="en-US" b="1" dirty="0">
                        <a:cs typeface="B Mitra" pitchFamily="2" charset="-78"/>
                      </a:endParaRPr>
                    </a:p>
                  </a:txBody>
                  <a:tcPr/>
                </a:tc>
                <a:tc>
                  <a:txBody>
                    <a:bodyPr/>
                    <a:lstStyle/>
                    <a:p>
                      <a:pPr algn="ctr"/>
                      <a:r>
                        <a:rPr lang="fa-IR" b="1" dirty="0" smtClean="0">
                          <a:cs typeface="B Mitra" pitchFamily="2" charset="-78"/>
                        </a:rPr>
                        <a:t>3</a:t>
                      </a:r>
                      <a:endParaRPr lang="en-US" b="1" dirty="0">
                        <a:cs typeface="B Mitra" pitchFamily="2" charset="-78"/>
                      </a:endParaRPr>
                    </a:p>
                  </a:txBody>
                  <a:tcPr/>
                </a:tc>
                <a:tc>
                  <a:txBody>
                    <a:bodyPr/>
                    <a:lstStyle/>
                    <a:p>
                      <a:pPr algn="ctr"/>
                      <a:r>
                        <a:rPr lang="fa-IR" b="1" dirty="0" smtClean="0">
                          <a:cs typeface="B Mitra" pitchFamily="2" charset="-78"/>
                        </a:rPr>
                        <a:t>1</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جمع واحدهای مصرفی</a:t>
                      </a:r>
                    </a:p>
                  </a:txBody>
                  <a:tcPr/>
                </a:tc>
              </a:tr>
              <a:tr h="274320">
                <a:tc>
                  <a:txBody>
                    <a:bodyPr/>
                    <a:lstStyle/>
                    <a:p>
                      <a:pPr algn="ctr"/>
                      <a:r>
                        <a:rPr lang="fa-IR" b="1" dirty="0" smtClean="0">
                          <a:cs typeface="B Mitra" pitchFamily="2" charset="-78"/>
                        </a:rPr>
                        <a:t>2</a:t>
                      </a:r>
                      <a:endParaRPr lang="en-US" b="1" dirty="0">
                        <a:cs typeface="B Mitra" pitchFamily="2" charset="-78"/>
                      </a:endParaRPr>
                    </a:p>
                  </a:txBody>
                  <a:tcPr/>
                </a:tc>
                <a:tc>
                  <a:txBody>
                    <a:bodyPr/>
                    <a:lstStyle/>
                    <a:p>
                      <a:pPr algn="ctr"/>
                      <a:r>
                        <a:rPr lang="fa-IR" b="1" dirty="0" smtClean="0">
                          <a:cs typeface="B Mitra" pitchFamily="2" charset="-78"/>
                        </a:rPr>
                        <a:t>2</a:t>
                      </a:r>
                      <a:endParaRPr lang="en-US" b="1" dirty="0">
                        <a:cs typeface="B Mitra" pitchFamily="2" charset="-78"/>
                      </a:endParaRPr>
                    </a:p>
                  </a:txBody>
                  <a:tcPr/>
                </a:tc>
                <a:tc>
                  <a:txBody>
                    <a:bodyPr/>
                    <a:lstStyle/>
                    <a:p>
                      <a:pPr algn="ctr"/>
                      <a:r>
                        <a:rPr lang="fa-IR" b="1" dirty="0" smtClean="0">
                          <a:cs typeface="B Mitra" pitchFamily="2" charset="-78"/>
                        </a:rPr>
                        <a:t>3</a:t>
                      </a:r>
                      <a:endParaRPr lang="en-US" b="1" dirty="0">
                        <a:cs typeface="B Mitra" pitchFamily="2" charset="-78"/>
                      </a:endParaRPr>
                    </a:p>
                  </a:txBody>
                  <a:tcPr/>
                </a:tc>
                <a:tc>
                  <a:txBody>
                    <a:bodyPr/>
                    <a:lstStyle/>
                    <a:p>
                      <a:pPr algn="ctr"/>
                      <a:r>
                        <a:rPr lang="fa-IR" b="1" dirty="0" smtClean="0">
                          <a:cs typeface="B Mitra" pitchFamily="2" charset="-78"/>
                        </a:rPr>
                        <a:t>4</a:t>
                      </a:r>
                      <a:endParaRPr lang="en-US" b="1" dirty="0">
                        <a:cs typeface="B Mitra" pitchFamily="2" charset="-78"/>
                      </a:endParaRPr>
                    </a:p>
                  </a:txBody>
                  <a:tcPr/>
                </a:tc>
                <a:tc>
                  <a:txBody>
                    <a:bodyPr/>
                    <a:lstStyle/>
                    <a:p>
                      <a:pPr algn="ctr"/>
                      <a:r>
                        <a:rPr lang="fa-IR" b="1" dirty="0" smtClean="0">
                          <a:cs typeface="B Mitra" pitchFamily="2" charset="-78"/>
                        </a:rPr>
                        <a:t>9</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جمع واحدهای توصیه</a:t>
                      </a:r>
                      <a:r>
                        <a:rPr lang="fa-IR" sz="1600" kern="1200" baseline="0" dirty="0" smtClean="0">
                          <a:solidFill>
                            <a:schemeClr val="dk1"/>
                          </a:solidFill>
                          <a:latin typeface="+mn-lt"/>
                          <a:ea typeface="+mn-ea"/>
                          <a:cs typeface="B Mitra" pitchFamily="2" charset="-78"/>
                        </a:rPr>
                        <a:t> شده</a:t>
                      </a:r>
                      <a:endParaRPr lang="fa-IR" sz="1600" kern="1200" dirty="0" smtClean="0">
                        <a:solidFill>
                          <a:schemeClr val="dk1"/>
                        </a:solidFill>
                        <a:latin typeface="+mn-lt"/>
                        <a:ea typeface="+mn-ea"/>
                        <a:cs typeface="B Mitra" pitchFamily="2" charset="-78"/>
                      </a:endParaRPr>
                    </a:p>
                  </a:txBody>
                  <a:tcPr/>
                </a:tc>
              </a:tr>
              <a:tr h="274320">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a:r>
                        <a:rPr lang="fa-IR" b="1" dirty="0" smtClean="0">
                          <a:cs typeface="B Mitra" pitchFamily="2" charset="-78"/>
                        </a:rPr>
                        <a:t>5</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a:r>
                        <a:rPr lang="fa-IR" b="1" dirty="0" smtClean="0">
                          <a:cs typeface="B Mitra" pitchFamily="2" charset="-78"/>
                        </a:rPr>
                        <a:t>2/5</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امتیاز </a:t>
                      </a: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A0965B6D-4B0B-4E2D-89BE-4A8127D23540}" type="slidenum">
              <a:rPr lang="ar-SA"/>
              <a:pPr/>
              <a:t>48</a:t>
            </a:fld>
            <a:endParaRPr lang="en-US"/>
          </a:p>
        </p:txBody>
      </p:sp>
      <p:sp>
        <p:nvSpPr>
          <p:cNvPr id="763906" name="Rectangle 2"/>
          <p:cNvSpPr>
            <a:spLocks noGrp="1" noChangeArrowheads="1"/>
          </p:cNvSpPr>
          <p:nvPr>
            <p:ph type="body" idx="1"/>
          </p:nvPr>
        </p:nvSpPr>
        <p:spPr>
          <a:xfrm>
            <a:off x="457200" y="404813"/>
            <a:ext cx="8435975" cy="6264275"/>
          </a:xfrm>
        </p:spPr>
        <p:txBody>
          <a:bodyPr/>
          <a:lstStyle/>
          <a:p>
            <a:pPr marL="0" indent="0" rtl="1">
              <a:buFontTx/>
              <a:buNone/>
              <a:tabLst>
                <a:tab pos="0" algn="l"/>
              </a:tabLst>
            </a:pPr>
            <a:endParaRPr lang="fa-IR" sz="2000" dirty="0">
              <a:cs typeface="B Mitra" pitchFamily="2" charset="-78"/>
            </a:endParaRPr>
          </a:p>
          <a:p>
            <a:pPr marL="0" indent="0" algn="r" rtl="1">
              <a:buFontTx/>
              <a:buNone/>
              <a:tabLst>
                <a:tab pos="0" algn="l"/>
              </a:tabLst>
            </a:pPr>
            <a:r>
              <a:rPr lang="fa-IR" sz="2000" dirty="0">
                <a:cs typeface="B Mitra" pitchFamily="2" charset="-78"/>
              </a:rPr>
              <a:t> امتياز تنوع =  </a:t>
            </a:r>
            <a:r>
              <a:rPr lang="fa-IR" sz="2000" dirty="0" smtClean="0">
                <a:cs typeface="B Mitra" pitchFamily="2" charset="-78"/>
              </a:rPr>
              <a:t>10 (با </a:t>
            </a:r>
            <a:r>
              <a:rPr lang="fa-IR" sz="2000" dirty="0">
                <a:cs typeface="B Mitra" pitchFamily="2" charset="-78"/>
              </a:rPr>
              <a:t>توجه به جدول زير)</a:t>
            </a:r>
          </a:p>
          <a:p>
            <a:pPr marL="0" indent="0" algn="r" rtl="1">
              <a:buFontTx/>
              <a:buNone/>
              <a:tabLst>
                <a:tab pos="0" algn="l"/>
              </a:tabLst>
            </a:pPr>
            <a:endParaRPr lang="fa-IR" sz="2000" dirty="0">
              <a:cs typeface="B Mitra" pitchFamily="2" charset="-78"/>
            </a:endParaRPr>
          </a:p>
          <a:p>
            <a:pPr marL="0" indent="0" algn="ctr" rtl="1">
              <a:buFontTx/>
              <a:buNone/>
              <a:tabLst>
                <a:tab pos="0" algn="l"/>
              </a:tabLst>
            </a:pPr>
            <a:r>
              <a:rPr lang="fa-IR" sz="2000" dirty="0">
                <a:cs typeface="B Mitra" pitchFamily="2" charset="-78"/>
              </a:rPr>
              <a:t>امتياز دهي تنوع غذايــــي</a:t>
            </a: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r" rtl="1">
              <a:buFontTx/>
              <a:buNone/>
              <a:tabLst>
                <a:tab pos="0" algn="l"/>
              </a:tabLst>
            </a:pPr>
            <a:endParaRPr lang="en-US" sz="2000" dirty="0">
              <a:cs typeface="B Mitra" pitchFamily="2" charset="-78"/>
            </a:endParaRPr>
          </a:p>
        </p:txBody>
      </p:sp>
      <p:graphicFrame>
        <p:nvGraphicFramePr>
          <p:cNvPr id="763907" name="Group 3"/>
          <p:cNvGraphicFramePr>
            <a:graphicFrameLocks noGrp="1"/>
          </p:cNvGraphicFramePr>
          <p:nvPr/>
        </p:nvGraphicFramePr>
        <p:xfrm>
          <a:off x="1835150" y="1916113"/>
          <a:ext cx="5329238" cy="3840480"/>
        </p:xfrm>
        <a:graphic>
          <a:graphicData uri="http://schemas.openxmlformats.org/drawingml/2006/table">
            <a:tbl>
              <a:tblPr/>
              <a:tblGrid>
                <a:gridCol w="2665413"/>
                <a:gridCol w="2663825"/>
              </a:tblGrid>
              <a:tr h="4333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اين نمرات تعلق مي گيرند</a:t>
                      </a:r>
                      <a:endParaRPr kumimoji="0" lang="en-US" sz="1600" b="0" i="0" u="none" strike="noStrike" cap="none" normalizeH="0" baseline="0" dirty="0" smtClean="0">
                        <a:ln>
                          <a:noFill/>
                        </a:ln>
                        <a:solidFill>
                          <a:schemeClr val="tx1"/>
                        </a:solidFill>
                        <a:effectLst/>
                        <a:latin typeface="Arial" pitchFamily="34" charset="0"/>
                        <a:cs typeface="B Mitra" pitchFamily="2" charset="-78"/>
                      </a:endParaRP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اگر تمام واحدهاي انواع مختلف غذايي مصرف شود</a:t>
                      </a:r>
                      <a:endParaRPr kumimoji="0" lang="en-US" sz="1600" b="0" i="0" u="none" strike="noStrike" cap="none" normalizeH="0" baseline="0" dirty="0" smtClean="0">
                        <a:ln>
                          <a:noFill/>
                        </a:ln>
                        <a:solidFill>
                          <a:schemeClr val="tx1"/>
                        </a:solidFill>
                        <a:effectLst/>
                        <a:latin typeface="Arial" pitchFamily="34" charset="0"/>
                        <a:cs typeface="B Mitra" pitchFamily="2" charset="-78"/>
                      </a:endParaRPr>
                    </a:p>
                  </a:txBody>
                  <a:tcPr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193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10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9</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7</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4</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3</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1</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0</a:t>
                      </a:r>
                      <a:endParaRPr kumimoji="0" lang="en-US" sz="1600" b="0" i="0" u="none" strike="noStrike" cap="none" normalizeH="0" baseline="0" smtClean="0">
                        <a:ln>
                          <a:noFill/>
                        </a:ln>
                        <a:solidFill>
                          <a:schemeClr val="tx1"/>
                        </a:solidFill>
                        <a:effectLst/>
                        <a:latin typeface="Arial" pitchFamily="34" charset="0"/>
                        <a:cs typeface="B Mitra" pitchFamily="2" charset="-78"/>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9/5 </a:t>
                      </a:r>
                      <a:r>
                        <a:rPr kumimoji="0" lang="fa-IR" sz="1600" b="0" i="0" u="none" strike="noStrike" cap="none" normalizeH="0" baseline="0" dirty="0" smtClean="0">
                          <a:ln>
                            <a:noFill/>
                          </a:ln>
                          <a:solidFill>
                            <a:schemeClr val="tx1"/>
                          </a:solidFill>
                          <a:effectLst/>
                          <a:latin typeface="Arial" pitchFamily="34" charset="0"/>
                          <a:cs typeface="B Mitra" pitchFamily="2" charset="-78"/>
                        </a:rPr>
                        <a:t>يا بيشتر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9</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8/5</a:t>
                      </a:r>
                      <a:endParaRPr kumimoji="0" lang="fa-IR" sz="16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7/5</a:t>
                      </a:r>
                      <a:endParaRPr kumimoji="0" lang="fa-IR" sz="16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7</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6/5</a:t>
                      </a:r>
                      <a:endParaRPr kumimoji="0" lang="fa-IR" sz="16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5/5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4/5 </a:t>
                      </a:r>
                      <a:r>
                        <a:rPr kumimoji="0" lang="fa-IR" sz="1600" b="0" i="0" u="none" strike="noStrike" cap="none" normalizeH="0" baseline="0" dirty="0" smtClean="0">
                          <a:ln>
                            <a:noFill/>
                          </a:ln>
                          <a:solidFill>
                            <a:schemeClr val="tx1"/>
                          </a:solidFill>
                          <a:effectLst/>
                          <a:latin typeface="Arial" pitchFamily="34" charset="0"/>
                          <a:cs typeface="B Mitra" pitchFamily="2" charset="-78"/>
                        </a:rPr>
                        <a:t>يا كمتر</a:t>
                      </a:r>
                      <a:endParaRPr kumimoji="0" lang="en-US" sz="1600" b="0" i="0" u="none" strike="noStrike" cap="none" normalizeH="0" baseline="0" dirty="0" smtClean="0">
                        <a:ln>
                          <a:noFill/>
                        </a:ln>
                        <a:solidFill>
                          <a:schemeClr val="tx1"/>
                        </a:solidFill>
                        <a:effectLst/>
                        <a:latin typeface="Arial" pitchFamily="34" charset="0"/>
                        <a:cs typeface="B Mitra" pitchFamily="2" charset="-78"/>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63920" name="Picture 16" descr="j0250840"/>
          <p:cNvPicPr>
            <a:picLocks noChangeAspect="1" noChangeArrowheads="1"/>
          </p:cNvPicPr>
          <p:nvPr/>
        </p:nvPicPr>
        <p:blipFill>
          <a:blip r:embed="rId3"/>
          <a:srcRect/>
          <a:stretch>
            <a:fillRect/>
          </a:stretch>
        </p:blipFill>
        <p:spPr bwMode="auto">
          <a:xfrm>
            <a:off x="308472" y="4199339"/>
            <a:ext cx="2474913" cy="2063750"/>
          </a:xfrm>
          <a:prstGeom prst="rect">
            <a:avLst/>
          </a:prstGeom>
          <a:noFill/>
        </p:spPr>
      </p:pic>
      <p:pic>
        <p:nvPicPr>
          <p:cNvPr id="763921" name="Picture 17" descr="j0112858"/>
          <p:cNvPicPr>
            <a:picLocks noChangeAspect="1" noChangeArrowheads="1"/>
          </p:cNvPicPr>
          <p:nvPr/>
        </p:nvPicPr>
        <p:blipFill>
          <a:blip r:embed="rId4"/>
          <a:srcRect/>
          <a:stretch>
            <a:fillRect/>
          </a:stretch>
        </p:blipFill>
        <p:spPr bwMode="auto">
          <a:xfrm>
            <a:off x="6887378" y="2868976"/>
            <a:ext cx="1981200" cy="2208213"/>
          </a:xfrm>
          <a:prstGeom prst="rect">
            <a:avLst/>
          </a:prstGeom>
          <a:noFill/>
        </p:spPr>
      </p:pic>
      <p:pic>
        <p:nvPicPr>
          <p:cNvPr id="763922" name="Picture 18" descr="j0215522"/>
          <p:cNvPicPr>
            <a:picLocks noChangeAspect="1" noChangeArrowheads="1"/>
          </p:cNvPicPr>
          <p:nvPr/>
        </p:nvPicPr>
        <p:blipFill>
          <a:blip r:embed="rId5"/>
          <a:srcRect/>
          <a:stretch>
            <a:fillRect/>
          </a:stretch>
        </p:blipFill>
        <p:spPr bwMode="auto">
          <a:xfrm>
            <a:off x="275422" y="134039"/>
            <a:ext cx="2286000" cy="197167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latin typeface="Times New Roman" pitchFamily="18" charset="0"/>
                <a:cs typeface="Times New Roman" pitchFamily="18" charset="0"/>
              </a:rPr>
              <a:t>Assessment</a:t>
            </a:r>
            <a:endParaRPr lang="en-US" smtClean="0"/>
          </a:p>
        </p:txBody>
      </p:sp>
      <p:sp>
        <p:nvSpPr>
          <p:cNvPr id="3" name="Content Placeholder 2"/>
          <p:cNvSpPr>
            <a:spLocks noGrp="1"/>
          </p:cNvSpPr>
          <p:nvPr>
            <p:ph idx="1"/>
          </p:nvPr>
        </p:nvSpPr>
        <p:spPr/>
        <p:txBody>
          <a:bodyPr rtlCol="0">
            <a:normAutofit fontScale="92500"/>
          </a:bodyPr>
          <a:lstStyle/>
          <a:p>
            <a:pPr algn="just" rtl="1" fontAlgn="auto">
              <a:spcAft>
                <a:spcPts val="0"/>
              </a:spcAft>
              <a:buFont typeface="Wingdings" pitchFamily="2" charset="2"/>
              <a:buNone/>
              <a:defRPr/>
            </a:pPr>
            <a:r>
              <a:rPr lang="fa-IR" dirty="0" smtClean="0">
                <a:cs typeface="B Nazanin" pitchFamily="2" charset="-78"/>
              </a:rPr>
              <a:t>نمره </a:t>
            </a:r>
            <a:r>
              <a:rPr lang="fa-IR" u="sng" dirty="0" smtClean="0">
                <a:cs typeface="B Nazanin" pitchFamily="2" charset="-78"/>
              </a:rPr>
              <a:t>امتیاز از 5 گروه غذایی</a:t>
            </a:r>
            <a:r>
              <a:rPr lang="fa-IR" dirty="0" smtClean="0">
                <a:cs typeface="B Nazanin" pitchFamily="2" charset="-78"/>
              </a:rPr>
              <a:t>: </a:t>
            </a:r>
            <a:r>
              <a:rPr lang="fa-IR" dirty="0" smtClean="0">
                <a:solidFill>
                  <a:srgbClr val="FF0000"/>
                </a:solidFill>
                <a:cs typeface="B Nazanin" pitchFamily="2" charset="-78"/>
              </a:rPr>
              <a:t>37/5 </a:t>
            </a:r>
            <a:r>
              <a:rPr lang="fa-IR" dirty="0" smtClean="0">
                <a:cs typeface="B Nazanin" pitchFamily="2" charset="-78"/>
              </a:rPr>
              <a:t>از 50</a:t>
            </a:r>
          </a:p>
          <a:p>
            <a:pPr algn="just" rtl="1" fontAlgn="auto">
              <a:spcAft>
                <a:spcPts val="0"/>
              </a:spcAft>
              <a:buFont typeface="Wingdings" pitchFamily="2" charset="2"/>
              <a:buNone/>
              <a:defRPr/>
            </a:pPr>
            <a:r>
              <a:rPr lang="fa-IR" dirty="0" smtClean="0">
                <a:cs typeface="B Nazanin" pitchFamily="2" charset="-78"/>
              </a:rPr>
              <a:t>نمره </a:t>
            </a:r>
            <a:r>
              <a:rPr lang="fa-IR" u="sng" dirty="0" smtClean="0">
                <a:cs typeface="B Nazanin" pitchFamily="2" charset="-78"/>
              </a:rPr>
              <a:t>امتیاز تنوع غذایی</a:t>
            </a:r>
            <a:r>
              <a:rPr lang="fa-IR" dirty="0" smtClean="0">
                <a:cs typeface="B Nazanin" pitchFamily="2" charset="-78"/>
              </a:rPr>
              <a:t>:</a:t>
            </a:r>
            <a:r>
              <a:rPr lang="fa-IR" dirty="0" smtClean="0">
                <a:solidFill>
                  <a:srgbClr val="FF0000"/>
                </a:solidFill>
                <a:cs typeface="B Nazanin" pitchFamily="2" charset="-78"/>
              </a:rPr>
              <a:t>10 </a:t>
            </a:r>
            <a:endParaRPr lang="fa-IR" dirty="0" smtClean="0">
              <a:cs typeface="B Nazanin" pitchFamily="2" charset="-78"/>
            </a:endParaRPr>
          </a:p>
          <a:p>
            <a:pPr algn="just" rtl="1" fontAlgn="auto">
              <a:spcAft>
                <a:spcPts val="0"/>
              </a:spcAft>
              <a:buFont typeface="Wingdings" pitchFamily="2" charset="2"/>
              <a:buNone/>
              <a:defRPr/>
            </a:pPr>
            <a:r>
              <a:rPr lang="fa-IR" dirty="0" smtClean="0">
                <a:cs typeface="B Nazanin" pitchFamily="2" charset="-78"/>
              </a:rPr>
              <a:t>امتیاز کل                                 </a:t>
            </a:r>
            <a:r>
              <a:rPr lang="fa-IR" dirty="0" smtClean="0">
                <a:solidFill>
                  <a:srgbClr val="FF0000"/>
                </a:solidFill>
                <a:cs typeface="B Nazanin" pitchFamily="2" charset="-78"/>
              </a:rPr>
              <a:t>47/5</a:t>
            </a:r>
            <a:r>
              <a:rPr lang="fa-IR" dirty="0" smtClean="0">
                <a:cs typeface="B Nazanin" pitchFamily="2" charset="-78"/>
              </a:rPr>
              <a:t>= 37/5+10</a:t>
            </a:r>
          </a:p>
          <a:p>
            <a:pPr algn="just" rtl="1" fontAlgn="auto">
              <a:spcAft>
                <a:spcPts val="0"/>
              </a:spcAft>
              <a:buFont typeface="Wingdings" pitchFamily="2" charset="2"/>
              <a:buNone/>
              <a:defRPr/>
            </a:pPr>
            <a:endParaRPr lang="fa-IR" u="sng" dirty="0" smtClean="0">
              <a:cs typeface="B Nazanin" pitchFamily="2" charset="-78"/>
            </a:endParaRPr>
          </a:p>
          <a:p>
            <a:pPr algn="just" rtl="1" fontAlgn="auto">
              <a:spcAft>
                <a:spcPts val="0"/>
              </a:spcAft>
              <a:buFont typeface="Wingdings" pitchFamily="2" charset="2"/>
              <a:buNone/>
              <a:defRPr/>
            </a:pPr>
            <a:r>
              <a:rPr lang="fa-IR" u="sng" dirty="0" smtClean="0">
                <a:cs typeface="B Nazanin" pitchFamily="2" charset="-78"/>
              </a:rPr>
              <a:t>خصوصیات رژیم غذایی                                                  امتیاز</a:t>
            </a:r>
          </a:p>
          <a:p>
            <a:pPr algn="just" rtl="1" fontAlgn="auto">
              <a:spcAft>
                <a:spcPts val="0"/>
              </a:spcAft>
              <a:buFont typeface="Wingdings" pitchFamily="2" charset="2"/>
              <a:buNone/>
              <a:defRPr/>
            </a:pPr>
            <a:r>
              <a:rPr lang="fa-IR" dirty="0" smtClean="0">
                <a:cs typeface="B Nazanin" pitchFamily="2" charset="-78"/>
              </a:rPr>
              <a:t>تنوع وانتخاب عالی است                                                  60</a:t>
            </a:r>
          </a:p>
          <a:p>
            <a:pPr algn="just" rtl="1" fontAlgn="auto">
              <a:spcAft>
                <a:spcPts val="0"/>
              </a:spcAft>
              <a:buFont typeface="Wingdings" pitchFamily="2" charset="2"/>
              <a:buNone/>
              <a:defRPr/>
            </a:pPr>
            <a:r>
              <a:rPr lang="fa-IR" dirty="0" smtClean="0">
                <a:solidFill>
                  <a:srgbClr val="FF0000"/>
                </a:solidFill>
                <a:cs typeface="B Nazanin" pitchFamily="2" charset="-78"/>
              </a:rPr>
              <a:t>کفایت وتنوع رژیم تا حدی مناسب                                 60 -50 </a:t>
            </a:r>
          </a:p>
          <a:p>
            <a:pPr algn="just" rtl="1" fontAlgn="auto">
              <a:spcAft>
                <a:spcPts val="0"/>
              </a:spcAft>
              <a:buFont typeface="Wingdings" pitchFamily="2" charset="2"/>
              <a:buNone/>
              <a:defRPr/>
            </a:pPr>
            <a:r>
              <a:rPr lang="fa-IR" dirty="0" smtClean="0">
                <a:cs typeface="B Nazanin" pitchFamily="2" charset="-78"/>
              </a:rPr>
              <a:t>رژیم غذایی بایستی بررسی و اصلاح گردد                          50 &gt;     </a:t>
            </a:r>
          </a:p>
          <a:p>
            <a:pPr algn="r" rt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Mediterranean Diet Pyramid</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2710149" y="1600200"/>
            <a:ext cx="531869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Times New Roman" pitchFamily="18" charset="0"/>
                <a:cs typeface="Times New Roman" pitchFamily="18" charset="0"/>
              </a:rPr>
              <a:t>Assessment </a:t>
            </a:r>
            <a:endParaRPr lang="en-US" smtClean="0"/>
          </a:p>
        </p:txBody>
      </p:sp>
      <p:sp>
        <p:nvSpPr>
          <p:cNvPr id="9219" name="Content Placeholder 2"/>
          <p:cNvSpPr>
            <a:spLocks noGrp="1"/>
          </p:cNvSpPr>
          <p:nvPr>
            <p:ph idx="1"/>
          </p:nvPr>
        </p:nvSpPr>
        <p:spPr/>
        <p:txBody>
          <a:bodyPr/>
          <a:lstStyle/>
          <a:p>
            <a:r>
              <a:rPr lang="en-US" dirty="0" smtClean="0"/>
              <a:t>BMI=  89/ ( 1.71)² = 30.5 Kg/m²</a:t>
            </a:r>
          </a:p>
          <a:p>
            <a:pPr>
              <a:buNone/>
            </a:pPr>
            <a:endParaRPr lang="fa-IR" dirty="0" smtClean="0"/>
          </a:p>
          <a:p>
            <a:r>
              <a:rPr lang="en-US" dirty="0" smtClean="0"/>
              <a:t>Ideal body weight = normal BMI x (height)</a:t>
            </a:r>
            <a:r>
              <a:rPr lang="en-US" baseline="30000" dirty="0" smtClean="0"/>
              <a:t>2</a:t>
            </a:r>
          </a:p>
          <a:p>
            <a:r>
              <a:rPr lang="en-US" dirty="0" smtClean="0"/>
              <a:t>Ideal body weight = 22.5 x 1.7 x 1.7 = 66 kg</a:t>
            </a:r>
            <a:endParaRPr lang="fa-IR" dirty="0" smtClean="0"/>
          </a:p>
          <a:p>
            <a:pPr>
              <a:buNone/>
            </a:pPr>
            <a:endParaRPr lang="fa-IR" dirty="0" smtClean="0"/>
          </a:p>
          <a:p>
            <a:r>
              <a:rPr lang="en-US" dirty="0" smtClean="0"/>
              <a:t>AIBW = (ABW – IBW) × 25% +IBW</a:t>
            </a:r>
            <a:endParaRPr lang="fa-IR" dirty="0" smtClean="0"/>
          </a:p>
          <a:p>
            <a:r>
              <a:rPr lang="en-US" dirty="0" smtClean="0"/>
              <a:t>AIBW = 66 + [(89 – 66 ) x 0.25] = 72 kg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Times New Roman" pitchFamily="18" charset="0"/>
                <a:cs typeface="Times New Roman" pitchFamily="18" charset="0"/>
              </a:rPr>
              <a:t>Assessment </a:t>
            </a:r>
            <a:endParaRPr lang="en-US" smtClean="0"/>
          </a:p>
        </p:txBody>
      </p:sp>
      <p:sp>
        <p:nvSpPr>
          <p:cNvPr id="3" name="Content Placeholder 2"/>
          <p:cNvSpPr>
            <a:spLocks noGrp="1"/>
          </p:cNvSpPr>
          <p:nvPr>
            <p:ph idx="1"/>
          </p:nvPr>
        </p:nvSpPr>
        <p:spPr>
          <a:xfrm>
            <a:off x="323850" y="1600200"/>
            <a:ext cx="8569325" cy="4781550"/>
          </a:xfrm>
        </p:spPr>
        <p:txBody>
          <a:bodyPr rtlCol="0">
            <a:normAutofit fontScale="92500"/>
          </a:bodyPr>
          <a:lstStyle/>
          <a:p>
            <a:pPr algn="r" rtl="1" fontAlgn="auto">
              <a:spcAft>
                <a:spcPts val="0"/>
              </a:spcAft>
              <a:buFont typeface="Arial" pitchFamily="34" charset="0"/>
              <a:buNone/>
              <a:defRPr/>
            </a:pPr>
            <a:r>
              <a:rPr lang="fa-IR" dirty="0" smtClean="0"/>
              <a:t>محاسبه انرژی مورد نیاز بیمار:</a:t>
            </a:r>
          </a:p>
          <a:p>
            <a:pPr fontAlgn="auto">
              <a:lnSpc>
                <a:spcPct val="150000"/>
              </a:lnSpc>
              <a:spcAft>
                <a:spcPts val="0"/>
              </a:spcAft>
              <a:buFont typeface="Arial" pitchFamily="34" charset="0"/>
              <a:buNone/>
              <a:defRPr/>
            </a:pPr>
            <a:r>
              <a:rPr lang="en-US" dirty="0" smtClean="0"/>
              <a:t>BEE = 1 x 24 x 72 = 1728</a:t>
            </a:r>
          </a:p>
          <a:p>
            <a:pPr fontAlgn="auto">
              <a:lnSpc>
                <a:spcPct val="150000"/>
              </a:lnSpc>
              <a:spcAft>
                <a:spcPts val="0"/>
              </a:spcAft>
              <a:buFont typeface="Arial" pitchFamily="34" charset="0"/>
              <a:buNone/>
              <a:defRPr/>
            </a:pPr>
            <a:r>
              <a:rPr lang="en-US" dirty="0" smtClean="0"/>
              <a:t>E for PA  = 30% x 1728 = 518</a:t>
            </a:r>
          </a:p>
          <a:p>
            <a:pPr fontAlgn="auto">
              <a:lnSpc>
                <a:spcPct val="150000"/>
              </a:lnSpc>
              <a:spcAft>
                <a:spcPts val="0"/>
              </a:spcAft>
              <a:buFont typeface="Arial" pitchFamily="34" charset="0"/>
              <a:buNone/>
              <a:defRPr/>
            </a:pPr>
            <a:r>
              <a:rPr lang="en-US" dirty="0" smtClean="0"/>
              <a:t>TEF = 10% (1728 + 518) = 224</a:t>
            </a:r>
          </a:p>
          <a:p>
            <a:pPr fontAlgn="auto">
              <a:lnSpc>
                <a:spcPct val="150000"/>
              </a:lnSpc>
              <a:spcAft>
                <a:spcPts val="0"/>
              </a:spcAft>
              <a:buFont typeface="Arial" pitchFamily="34" charset="0"/>
              <a:buNone/>
              <a:defRPr/>
            </a:pPr>
            <a:r>
              <a:rPr lang="en-US" dirty="0" smtClean="0"/>
              <a:t>TEE = 1728 + 518 + 224 = 2470 </a:t>
            </a:r>
          </a:p>
          <a:p>
            <a:pPr algn="r" rtl="1" fontAlgn="auto">
              <a:lnSpc>
                <a:spcPct val="150000"/>
              </a:lnSpc>
              <a:spcAft>
                <a:spcPts val="0"/>
              </a:spcAft>
              <a:buFont typeface="Arial" pitchFamily="34" charset="0"/>
              <a:buNone/>
              <a:defRPr/>
            </a:pPr>
            <a:r>
              <a:rPr lang="fa-IR" dirty="0" smtClean="0"/>
              <a:t>میزان </a:t>
            </a:r>
            <a:r>
              <a:rPr lang="fa-IR" b="1" dirty="0" smtClean="0">
                <a:solidFill>
                  <a:srgbClr val="FFFF00"/>
                </a:solidFill>
              </a:rPr>
              <a:t>2400 کیلوکالری </a:t>
            </a:r>
            <a:r>
              <a:rPr lang="fa-IR" dirty="0" smtClean="0"/>
              <a:t>را برای تنظیم برنامه غذایی بیمار استفاده می نماییم</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Times New Roman" pitchFamily="18" charset="0"/>
                <a:cs typeface="Times New Roman" pitchFamily="18" charset="0"/>
              </a:rPr>
              <a:t>Assessment</a:t>
            </a:r>
            <a:endParaRPr lang="en-US" smtClean="0"/>
          </a:p>
        </p:txBody>
      </p:sp>
      <p:sp>
        <p:nvSpPr>
          <p:cNvPr id="3" name="Content Placeholder 2"/>
          <p:cNvSpPr>
            <a:spLocks noGrp="1"/>
          </p:cNvSpPr>
          <p:nvPr>
            <p:ph idx="1"/>
          </p:nvPr>
        </p:nvSpPr>
        <p:spPr>
          <a:xfrm>
            <a:off x="457200" y="1600200"/>
            <a:ext cx="8229600" cy="4852988"/>
          </a:xfrm>
        </p:spPr>
        <p:txBody>
          <a:bodyPr rtlCol="0">
            <a:normAutofit fontScale="92500" lnSpcReduction="10000"/>
          </a:bodyPr>
          <a:lstStyle/>
          <a:p>
            <a:pPr algn="r" rtl="1" fontAlgn="auto">
              <a:spcAft>
                <a:spcPts val="0"/>
              </a:spcAft>
              <a:buFont typeface="Arial" pitchFamily="34" charset="0"/>
              <a:buChar char="•"/>
              <a:defRPr/>
            </a:pPr>
            <a:r>
              <a:rPr lang="fa-IR" dirty="0" smtClean="0"/>
              <a:t>محاسبه توزیع درشت مغذی ها:</a:t>
            </a:r>
          </a:p>
          <a:p>
            <a:pPr fontAlgn="auto">
              <a:lnSpc>
                <a:spcPct val="200000"/>
              </a:lnSpc>
              <a:spcAft>
                <a:spcPts val="0"/>
              </a:spcAft>
              <a:buFont typeface="Arial" pitchFamily="34" charset="0"/>
              <a:buNone/>
              <a:defRPr/>
            </a:pPr>
            <a:r>
              <a:rPr lang="en-US" dirty="0" smtClean="0"/>
              <a:t>CHO= %55 x 2400 = 1320÷ 4 = </a:t>
            </a:r>
            <a:r>
              <a:rPr lang="en-US" b="1" dirty="0" smtClean="0">
                <a:solidFill>
                  <a:srgbClr val="FFFF00"/>
                </a:solidFill>
              </a:rPr>
              <a:t>330 g</a:t>
            </a:r>
          </a:p>
          <a:p>
            <a:pPr fontAlgn="auto">
              <a:lnSpc>
                <a:spcPct val="200000"/>
              </a:lnSpc>
              <a:spcAft>
                <a:spcPts val="0"/>
              </a:spcAft>
              <a:buFont typeface="Arial" pitchFamily="34" charset="0"/>
              <a:buNone/>
              <a:defRPr/>
            </a:pPr>
            <a:r>
              <a:rPr lang="en-US" dirty="0" smtClean="0"/>
              <a:t>Pro= %15 x 2400 = 360÷ 4= </a:t>
            </a:r>
            <a:r>
              <a:rPr lang="en-US" b="1" dirty="0" smtClean="0">
                <a:solidFill>
                  <a:srgbClr val="FFFF00"/>
                </a:solidFill>
              </a:rPr>
              <a:t>90 g</a:t>
            </a:r>
          </a:p>
          <a:p>
            <a:pPr fontAlgn="auto">
              <a:lnSpc>
                <a:spcPct val="200000"/>
              </a:lnSpc>
              <a:spcAft>
                <a:spcPts val="0"/>
              </a:spcAft>
              <a:buFont typeface="Arial" pitchFamily="34" charset="0"/>
              <a:buNone/>
              <a:defRPr/>
            </a:pPr>
            <a:r>
              <a:rPr lang="en-US" dirty="0" smtClean="0"/>
              <a:t>Fat= %30  x 2400 = 720 ÷  9= </a:t>
            </a:r>
            <a:r>
              <a:rPr lang="en-US" b="1" dirty="0" smtClean="0">
                <a:solidFill>
                  <a:srgbClr val="FFFF00"/>
                </a:solidFill>
              </a:rPr>
              <a:t>80 g</a:t>
            </a:r>
            <a:endParaRPr lang="fa-IR" b="1" dirty="0" smtClean="0">
              <a:solidFill>
                <a:srgbClr val="FFFF00"/>
              </a:solidFill>
            </a:endParaRPr>
          </a:p>
          <a:p>
            <a:pPr fontAlgn="auto">
              <a:lnSpc>
                <a:spcPct val="200000"/>
              </a:lnSpc>
              <a:spcAft>
                <a:spcPts val="0"/>
              </a:spcAft>
              <a:buFont typeface="Arial" pitchFamily="34" charset="0"/>
              <a:buNone/>
              <a:defRPr/>
            </a:pPr>
            <a:r>
              <a:rPr lang="en-US" b="1" dirty="0" smtClean="0"/>
              <a:t>Simple sugar: %7 </a:t>
            </a:r>
            <a:r>
              <a:rPr lang="en-US" dirty="0" smtClean="0"/>
              <a:t>x 2400 = 168 ÷ 4 = </a:t>
            </a:r>
            <a:r>
              <a:rPr lang="en-US" b="1" dirty="0" smtClean="0">
                <a:solidFill>
                  <a:srgbClr val="FFFF00"/>
                </a:solidFill>
              </a:rPr>
              <a:t>42 g</a:t>
            </a:r>
          </a:p>
          <a:p>
            <a:pPr fontAlgn="auto">
              <a:lnSpc>
                <a:spcPct val="120000"/>
              </a:lnSpc>
              <a:spcBef>
                <a:spcPts val="0"/>
              </a:spcBef>
              <a:spcAft>
                <a:spcPts val="0"/>
              </a:spcAft>
              <a:buFont typeface="Arial" pitchFamily="34" charset="0"/>
              <a:buNone/>
              <a:defRPr/>
            </a:pPr>
            <a:r>
              <a:rPr lang="en-US" b="1" dirty="0" smtClean="0"/>
              <a:t>42 </a:t>
            </a:r>
            <a:r>
              <a:rPr lang="en-US" dirty="0" smtClean="0"/>
              <a:t>÷ 5 = </a:t>
            </a:r>
            <a:r>
              <a:rPr lang="en-US" b="1" dirty="0" smtClean="0">
                <a:solidFill>
                  <a:srgbClr val="FFFF00"/>
                </a:solidFill>
              </a:rPr>
              <a:t>8.5 serving</a:t>
            </a:r>
            <a:endParaRPr lang="fa-IR" b="1" dirty="0" smtClean="0">
              <a:solidFill>
                <a:srgbClr val="FFFF00"/>
              </a:solidFill>
            </a:endParaRPr>
          </a:p>
          <a:p>
            <a:pPr fontAlgn="auto">
              <a:spcAft>
                <a:spcPts val="0"/>
              </a:spcAft>
              <a:buFont typeface="Arial" pitchFamily="34" charset="0"/>
              <a:buNone/>
              <a:defRPr/>
            </a:pPr>
            <a:endParaRPr lang="fa-IR"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latin typeface="Times New Roman" pitchFamily="18" charset="0"/>
                <a:cs typeface="Times New Roman" pitchFamily="18" charset="0"/>
              </a:rPr>
              <a:t>Assessment</a:t>
            </a:r>
            <a:endParaRPr lang="en-US" smtClean="0"/>
          </a:p>
        </p:txBody>
      </p:sp>
      <p:sp>
        <p:nvSpPr>
          <p:cNvPr id="12291" name="Content Placeholder 2"/>
          <p:cNvSpPr>
            <a:spLocks noGrp="1"/>
          </p:cNvSpPr>
          <p:nvPr>
            <p:ph idx="1"/>
          </p:nvPr>
        </p:nvSpPr>
        <p:spPr/>
        <p:txBody>
          <a:bodyPr/>
          <a:lstStyle/>
          <a:p>
            <a:pPr algn="r" rtl="1"/>
            <a:r>
              <a:rPr lang="fa-IR" smtClean="0"/>
              <a:t>محاسبه توزیع کربوهیدرات های رژیم غذایی:</a:t>
            </a:r>
          </a:p>
          <a:p>
            <a:pPr algn="r" rtl="1"/>
            <a:endParaRPr lang="fa-IR" smtClean="0"/>
          </a:p>
        </p:txBody>
      </p:sp>
      <p:graphicFrame>
        <p:nvGraphicFramePr>
          <p:cNvPr id="6" name="Table 5"/>
          <p:cNvGraphicFramePr>
            <a:graphicFrameLocks noGrp="1"/>
          </p:cNvGraphicFramePr>
          <p:nvPr/>
        </p:nvGraphicFramePr>
        <p:xfrm>
          <a:off x="179388" y="2708275"/>
          <a:ext cx="8827368" cy="2880321"/>
        </p:xfrm>
        <a:graphic>
          <a:graphicData uri="http://schemas.openxmlformats.org/drawingml/2006/table">
            <a:tbl>
              <a:tblPr firstRow="1" bandRow="1">
                <a:tableStyleId>{5C22544A-7EE6-4342-B048-85BDC9FD1C3A}</a:tableStyleId>
              </a:tblPr>
              <a:tblGrid>
                <a:gridCol w="1645920"/>
                <a:gridCol w="1188720"/>
                <a:gridCol w="1645920"/>
                <a:gridCol w="1188720"/>
                <a:gridCol w="1645920"/>
                <a:gridCol w="1512168"/>
              </a:tblGrid>
              <a:tr h="96010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میان وعده</a:t>
                      </a:r>
                      <a:endParaRPr lang="en-US" sz="3200" dirty="0" smtClean="0">
                        <a:cs typeface="B Mitra" pitchFamily="2" charset="-78"/>
                      </a:endParaRPr>
                    </a:p>
                  </a:txBody>
                  <a:tcPr anchor="ctr"/>
                </a:tc>
                <a:tc>
                  <a:txBody>
                    <a:bodyPr/>
                    <a:lstStyle/>
                    <a:p>
                      <a:pPr algn="ctr" rtl="1"/>
                      <a:r>
                        <a:rPr lang="fa-IR" sz="3200" dirty="0" smtClean="0">
                          <a:cs typeface="B Mitra" pitchFamily="2" charset="-78"/>
                        </a:rPr>
                        <a:t>شام</a:t>
                      </a:r>
                      <a:endParaRPr lang="en-US" sz="3200" dirty="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میان وعده</a:t>
                      </a:r>
                      <a:endParaRPr lang="en-US" sz="3200" dirty="0" smtClean="0">
                        <a:cs typeface="B Mitra" pitchFamily="2" charset="-78"/>
                      </a:endParaRPr>
                    </a:p>
                  </a:txBody>
                  <a:tcPr anchor="ctr"/>
                </a:tc>
                <a:tc>
                  <a:txBody>
                    <a:bodyPr/>
                    <a:lstStyle/>
                    <a:p>
                      <a:pPr algn="ctr" rtl="1"/>
                      <a:r>
                        <a:rPr lang="fa-IR" sz="3200" dirty="0" smtClean="0">
                          <a:cs typeface="B Mitra" pitchFamily="2" charset="-78"/>
                        </a:rPr>
                        <a:t>ناهار</a:t>
                      </a:r>
                      <a:endParaRPr lang="en-US" sz="3200" dirty="0">
                        <a:cs typeface="B Mitra" pitchFamily="2" charset="-78"/>
                      </a:endParaRPr>
                    </a:p>
                  </a:txBody>
                  <a:tcPr anchor="ctr"/>
                </a:tc>
                <a:tc>
                  <a:txBody>
                    <a:bodyPr/>
                    <a:lstStyle/>
                    <a:p>
                      <a:pPr algn="ctr" rtl="1"/>
                      <a:r>
                        <a:rPr lang="fa-IR" sz="3200" dirty="0" smtClean="0">
                          <a:cs typeface="B Mitra" pitchFamily="2" charset="-78"/>
                        </a:rPr>
                        <a:t>میان وعده</a:t>
                      </a:r>
                      <a:endParaRPr lang="en-US" sz="3200" dirty="0">
                        <a:cs typeface="B Mitra" pitchFamily="2" charset="-78"/>
                      </a:endParaRPr>
                    </a:p>
                  </a:txBody>
                  <a:tcPr anchor="ctr"/>
                </a:tc>
                <a:tc>
                  <a:txBody>
                    <a:bodyPr/>
                    <a:lstStyle/>
                    <a:p>
                      <a:pPr algn="ctr" rtl="1"/>
                      <a:r>
                        <a:rPr lang="fa-IR" sz="3200" dirty="0" smtClean="0">
                          <a:cs typeface="B Mitra" pitchFamily="2" charset="-78"/>
                        </a:rPr>
                        <a:t>صبحانه</a:t>
                      </a:r>
                      <a:endParaRPr lang="en-US" sz="3200" dirty="0">
                        <a:cs typeface="B Mitra" pitchFamily="2" charset="-78"/>
                      </a:endParaRPr>
                    </a:p>
                  </a:txBody>
                  <a:tcPr anchor="ctr"/>
                </a:tc>
              </a:tr>
              <a:tr h="960107">
                <a:tc>
                  <a:txBody>
                    <a:bodyPr/>
                    <a:lstStyle/>
                    <a:p>
                      <a:pPr algn="ctr" rtl="1"/>
                      <a:r>
                        <a:rPr lang="fa-IR" sz="3200" dirty="0" smtClean="0">
                          <a:cs typeface="B Mitra" pitchFamily="2" charset="-78"/>
                        </a:rPr>
                        <a:t>15%</a:t>
                      </a:r>
                      <a:endParaRPr lang="en-US" sz="3200" dirty="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22/5%</a:t>
                      </a:r>
                      <a:r>
                        <a:rPr lang="fa-IR" sz="3200" baseline="0" dirty="0" smtClean="0">
                          <a:cs typeface="B Mitra" pitchFamily="2" charset="-78"/>
                        </a:rPr>
                        <a:t> </a:t>
                      </a:r>
                      <a:endParaRPr lang="en-US" sz="3200" dirty="0" smtClean="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12/5%</a:t>
                      </a:r>
                      <a:r>
                        <a:rPr lang="fa-IR" sz="3200" baseline="0" dirty="0" smtClean="0">
                          <a:cs typeface="B Mitra" pitchFamily="2" charset="-78"/>
                        </a:rPr>
                        <a:t> </a:t>
                      </a:r>
                      <a:endParaRPr lang="en-US" sz="3200" dirty="0" smtClean="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22/5%</a:t>
                      </a:r>
                      <a:r>
                        <a:rPr lang="fa-IR" sz="3200" baseline="0" dirty="0" smtClean="0">
                          <a:cs typeface="B Mitra" pitchFamily="2" charset="-78"/>
                        </a:rPr>
                        <a:t> </a:t>
                      </a:r>
                      <a:endParaRPr lang="en-US" sz="3200" dirty="0" smtClean="0">
                        <a:cs typeface="B Mitra" pitchFamily="2" charset="-78"/>
                      </a:endParaRPr>
                    </a:p>
                  </a:txBody>
                  <a:tcPr anchor="ctr"/>
                </a:tc>
                <a:tc>
                  <a:txBody>
                    <a:bodyPr/>
                    <a:lstStyle/>
                    <a:p>
                      <a:pPr algn="ctr" rtl="1"/>
                      <a:r>
                        <a:rPr lang="fa-IR" sz="3200" dirty="0" smtClean="0">
                          <a:cs typeface="B Mitra" pitchFamily="2" charset="-78"/>
                        </a:rPr>
                        <a:t>12/5%</a:t>
                      </a:r>
                      <a:r>
                        <a:rPr lang="fa-IR" sz="3200" baseline="0" dirty="0" smtClean="0">
                          <a:cs typeface="B Mitra" pitchFamily="2" charset="-78"/>
                        </a:rPr>
                        <a:t> </a:t>
                      </a:r>
                      <a:endParaRPr lang="en-US" sz="3200" dirty="0">
                        <a:cs typeface="B Mitra" pitchFamily="2" charset="-78"/>
                      </a:endParaRPr>
                    </a:p>
                  </a:txBody>
                  <a:tcPr anchor="ctr"/>
                </a:tc>
                <a:tc>
                  <a:txBody>
                    <a:bodyPr/>
                    <a:lstStyle/>
                    <a:p>
                      <a:pPr algn="ctr" rtl="1"/>
                      <a:r>
                        <a:rPr lang="fa-IR" sz="3200" dirty="0" smtClean="0">
                          <a:cs typeface="B Mitra" pitchFamily="2" charset="-78"/>
                        </a:rPr>
                        <a:t>15%</a:t>
                      </a:r>
                      <a:endParaRPr lang="en-US" sz="3200" dirty="0">
                        <a:cs typeface="B Mitra" pitchFamily="2" charset="-78"/>
                      </a:endParaRPr>
                    </a:p>
                  </a:txBody>
                  <a:tcPr anchor="ctr"/>
                </a:tc>
              </a:tr>
              <a:tr h="960107">
                <a:tc>
                  <a:txBody>
                    <a:bodyPr/>
                    <a:lstStyle/>
                    <a:p>
                      <a:pPr algn="ctr" rtl="1"/>
                      <a:r>
                        <a:rPr lang="en-US" sz="3200" dirty="0" smtClean="0">
                          <a:cs typeface="B Mitra" pitchFamily="2" charset="-78"/>
                        </a:rPr>
                        <a:t>g</a:t>
                      </a:r>
                      <a:r>
                        <a:rPr lang="fa-IR" sz="3200" dirty="0" smtClean="0">
                          <a:cs typeface="B Mitra" pitchFamily="2" charset="-78"/>
                        </a:rPr>
                        <a:t>49/5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74/25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41/25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74/25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41/25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49/5</a:t>
                      </a:r>
                      <a:endParaRPr lang="en-US" sz="3200" dirty="0">
                        <a:cs typeface="B Mitra" pitchFamily="2" charset="-78"/>
                      </a:endParaRPr>
                    </a:p>
                  </a:txBody>
                  <a:tcPr anchor="ct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33350" y="476250"/>
            <a:ext cx="8686800" cy="576263"/>
          </a:xfrm>
        </p:spPr>
        <p:txBody>
          <a:bodyPr/>
          <a:lstStyle/>
          <a:p>
            <a:pPr algn="r" rtl="1">
              <a:buFont typeface="Arial" charset="0"/>
              <a:buNone/>
            </a:pPr>
            <a:r>
              <a:rPr lang="fa-IR" sz="2400" smtClean="0"/>
              <a:t>جدول تلفیق واحدهای هرم راهنمای غذایی با سیاهه جانشینی و توزیع عادلانه واحدهای توصیه شده</a:t>
            </a:r>
            <a:endParaRPr lang="en-US" sz="2400" smtClean="0"/>
          </a:p>
        </p:txBody>
      </p:sp>
      <p:graphicFrame>
        <p:nvGraphicFramePr>
          <p:cNvPr id="6" name="Table 5"/>
          <p:cNvGraphicFramePr>
            <a:graphicFrameLocks noGrp="1"/>
          </p:cNvGraphicFramePr>
          <p:nvPr/>
        </p:nvGraphicFramePr>
        <p:xfrm>
          <a:off x="188113" y="1268413"/>
          <a:ext cx="8776500" cy="4471961"/>
        </p:xfrm>
        <a:graphic>
          <a:graphicData uri="http://schemas.openxmlformats.org/drawingml/2006/table">
            <a:tbl>
              <a:tblPr rtl="1" firstRow="1" bandRow="1">
                <a:tableStyleId>{8A107856-5554-42FB-B03E-39F5DBC370BA}</a:tableStyleId>
              </a:tblPr>
              <a:tblGrid>
                <a:gridCol w="914400"/>
                <a:gridCol w="822960"/>
                <a:gridCol w="744030"/>
                <a:gridCol w="777787"/>
                <a:gridCol w="689637"/>
                <a:gridCol w="822960"/>
                <a:gridCol w="705212"/>
                <a:gridCol w="689637"/>
                <a:gridCol w="689637"/>
                <a:gridCol w="640080"/>
                <a:gridCol w="640080"/>
                <a:gridCol w="640080"/>
              </a:tblGrid>
              <a:tr h="593582">
                <a:tc>
                  <a:txBody>
                    <a:bodyPr/>
                    <a:lstStyle/>
                    <a:p>
                      <a:pPr algn="ctr" rtl="1"/>
                      <a:r>
                        <a:rPr lang="fa-IR" sz="1800" b="0" dirty="0" smtClean="0">
                          <a:solidFill>
                            <a:schemeClr val="tx1"/>
                          </a:solidFill>
                          <a:cs typeface="B Mitra" pitchFamily="2" charset="-78"/>
                        </a:rPr>
                        <a:t>گروه</a:t>
                      </a:r>
                      <a:r>
                        <a:rPr lang="fa-IR" sz="1800" b="0" baseline="0" dirty="0" smtClean="0">
                          <a:solidFill>
                            <a:schemeClr val="tx1"/>
                          </a:solidFill>
                          <a:cs typeface="B Mitra" pitchFamily="2" charset="-78"/>
                        </a:rPr>
                        <a:t> غذایی</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تعداد</a:t>
                      </a:r>
                      <a:r>
                        <a:rPr lang="fa-IR" sz="1800" b="0" baseline="0" dirty="0" smtClean="0">
                          <a:solidFill>
                            <a:schemeClr val="tx1"/>
                          </a:solidFill>
                          <a:cs typeface="B Mitra" pitchFamily="2" charset="-78"/>
                        </a:rPr>
                        <a:t> واحد</a:t>
                      </a:r>
                      <a:endParaRPr lang="fa-IR" sz="1800" b="0" dirty="0">
                        <a:solidFill>
                          <a:schemeClr val="tx1"/>
                        </a:solidFill>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cs typeface="B Mitra" pitchFamily="2" charset="-78"/>
                        </a:rPr>
                        <a:t>CHO</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Pro</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Fat</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Kcal </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صبحانه</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s1</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ناهار</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s2</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شام</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s3</a:t>
                      </a:r>
                      <a:endParaRPr lang="fa-IR" sz="1800" b="0" dirty="0">
                        <a:solidFill>
                          <a:schemeClr val="tx1"/>
                        </a:solidFill>
                        <a:cs typeface="B Mitra" pitchFamily="2" charset="-78"/>
                      </a:endParaRPr>
                    </a:p>
                  </a:txBody>
                  <a:tcPr anchor="ctr"/>
                </a:tc>
              </a:tr>
              <a:tr h="393300">
                <a:tc>
                  <a:txBody>
                    <a:bodyPr/>
                    <a:lstStyle/>
                    <a:p>
                      <a:pPr algn="ctr" rtl="1"/>
                      <a:r>
                        <a:rPr lang="fa-IR" sz="1600" b="0" dirty="0" smtClean="0">
                          <a:solidFill>
                            <a:schemeClr val="tx1"/>
                          </a:solidFill>
                          <a:cs typeface="B Mitra" pitchFamily="2" charset="-78"/>
                        </a:rPr>
                        <a:t>شیر</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2.5</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12.5</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300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303774">
                <a:tc>
                  <a:txBody>
                    <a:bodyPr/>
                    <a:lstStyle/>
                    <a:p>
                      <a:pPr algn="ctr" rtl="1"/>
                      <a:r>
                        <a:rPr lang="fa-IR" sz="1600" b="0" dirty="0" smtClean="0">
                          <a:solidFill>
                            <a:schemeClr val="tx1"/>
                          </a:solidFill>
                          <a:cs typeface="B Mitra" pitchFamily="2" charset="-78"/>
                        </a:rPr>
                        <a:t>سبزی</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6</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12</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150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358264">
                <a:tc>
                  <a:txBody>
                    <a:bodyPr/>
                    <a:lstStyle/>
                    <a:p>
                      <a:pPr algn="ctr" rtl="1"/>
                      <a:r>
                        <a:rPr lang="fa-IR" sz="1600" b="0" dirty="0" smtClean="0">
                          <a:solidFill>
                            <a:schemeClr val="tx1"/>
                          </a:solidFill>
                          <a:cs typeface="B Mitra" pitchFamily="2" charset="-78"/>
                        </a:rPr>
                        <a:t>میوه</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4</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60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240</a:t>
                      </a:r>
                      <a:endParaRPr lang="fa-IR" sz="1600"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r>
              <a:tr h="412754">
                <a:tc>
                  <a:txBody>
                    <a:bodyPr/>
                    <a:lstStyle/>
                    <a:p>
                      <a:pPr algn="ctr" rtl="1"/>
                      <a:r>
                        <a:rPr lang="fa-IR" sz="1600" b="0" dirty="0" smtClean="0">
                          <a:solidFill>
                            <a:schemeClr val="tx1"/>
                          </a:solidFill>
                          <a:cs typeface="B Mitra" pitchFamily="2" charset="-78"/>
                        </a:rPr>
                        <a:t>قند ساده</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9</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45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180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r>
              <a:tr h="593582">
                <a:tc>
                  <a:txBody>
                    <a:bodyPr/>
                    <a:lstStyle/>
                    <a:p>
                      <a:pPr algn="ctr" rtl="1"/>
                      <a:r>
                        <a:rPr lang="fa-IR" sz="1600" b="0" dirty="0" smtClean="0">
                          <a:solidFill>
                            <a:schemeClr val="tx1"/>
                          </a:solidFill>
                          <a:cs typeface="B Mitra" pitchFamily="2" charset="-78"/>
                        </a:rPr>
                        <a:t>غلات</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11</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165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880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4</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r>
              <a:tr h="502500">
                <a:tc>
                  <a:txBody>
                    <a:bodyPr/>
                    <a:lstStyle/>
                    <a:p>
                      <a:pPr algn="ctr" rtl="1"/>
                      <a:r>
                        <a:rPr lang="fa-IR" sz="1600" b="0" dirty="0" smtClean="0">
                          <a:solidFill>
                            <a:schemeClr val="tx1"/>
                          </a:solidFill>
                          <a:cs typeface="B Mitra" pitchFamily="2" charset="-78"/>
                        </a:rPr>
                        <a:t>گوشت</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3.5</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24.5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17.5</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262.5</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504056">
                <a:tc>
                  <a:txBody>
                    <a:bodyPr/>
                    <a:lstStyle/>
                    <a:p>
                      <a:pPr algn="ctr" rtl="1"/>
                      <a:r>
                        <a:rPr lang="fa-IR" sz="1600" b="0" dirty="0" smtClean="0">
                          <a:solidFill>
                            <a:schemeClr val="tx1"/>
                          </a:solidFill>
                          <a:cs typeface="B Mitra" pitchFamily="2" charset="-78"/>
                        </a:rPr>
                        <a:t>چربی</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10</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50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450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676767">
                <a:tc>
                  <a:txBody>
                    <a:bodyPr/>
                    <a:lstStyle/>
                    <a:p>
                      <a:pPr algn="ctr" rtl="1"/>
                      <a:r>
                        <a:rPr lang="fa-IR" sz="1600" b="0" dirty="0" smtClean="0">
                          <a:solidFill>
                            <a:schemeClr val="tx1"/>
                          </a:solidFill>
                          <a:cs typeface="B Mitra" pitchFamily="2" charset="-78"/>
                        </a:rPr>
                        <a:t>مجموع</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330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89.5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80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2462.5</a:t>
                      </a:r>
                      <a:endParaRPr lang="fa-IR" sz="1600"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14339" name="Content Placeholder 2"/>
          <p:cNvSpPr>
            <a:spLocks noGrp="1"/>
          </p:cNvSpPr>
          <p:nvPr>
            <p:ph idx="1"/>
          </p:nvPr>
        </p:nvSpPr>
        <p:spPr/>
        <p:txBody>
          <a:bodyPr/>
          <a:lstStyle/>
          <a:p>
            <a:pPr algn="r" rtl="1">
              <a:buFont typeface="Arial" charset="0"/>
              <a:buNone/>
            </a:pPr>
            <a:r>
              <a:rPr lang="fa-IR" dirty="0" smtClean="0"/>
              <a:t> جهت تنظیم رژیم غذایی ابتدا اصول پنج گانه زیر را رعایت کنیم:</a:t>
            </a:r>
          </a:p>
          <a:p>
            <a:pPr algn="r" rtl="1">
              <a:buFont typeface="Arial" charset="0"/>
              <a:buNone/>
            </a:pPr>
            <a:endParaRPr lang="fa-IR" dirty="0" smtClean="0"/>
          </a:p>
          <a:p>
            <a:pPr algn="r" rtl="1">
              <a:buFont typeface="Arial" charset="0"/>
              <a:buNone/>
            </a:pPr>
            <a:r>
              <a:rPr lang="fa-IR" dirty="0" smtClean="0"/>
              <a:t> 1- تامین کفایت مواد غذایی</a:t>
            </a:r>
          </a:p>
          <a:p>
            <a:pPr algn="r" rtl="1">
              <a:buFont typeface="Arial" charset="0"/>
              <a:buNone/>
            </a:pPr>
            <a:r>
              <a:rPr lang="fa-IR" dirty="0" smtClean="0"/>
              <a:t> 2- رعایت تعادل در مصرف انواع غذاها</a:t>
            </a:r>
          </a:p>
          <a:p>
            <a:pPr algn="r" rtl="1">
              <a:buFont typeface="Arial" charset="0"/>
              <a:buNone/>
            </a:pPr>
            <a:r>
              <a:rPr lang="fa-IR" dirty="0" smtClean="0"/>
              <a:t> 3- دریافت انرژی مطابق با فعالیت های روزانه و شیوه زندگی</a:t>
            </a:r>
          </a:p>
          <a:p>
            <a:pPr algn="r" rtl="1">
              <a:buFont typeface="Arial" charset="0"/>
              <a:buNone/>
            </a:pPr>
            <a:r>
              <a:rPr lang="fa-IR" dirty="0" smtClean="0"/>
              <a:t> 4- رعایت میانه روی در مصرف انواع غذاها</a:t>
            </a:r>
          </a:p>
          <a:p>
            <a:pPr algn="r" rtl="1">
              <a:buFont typeface="Arial" charset="0"/>
              <a:buNone/>
            </a:pPr>
            <a:r>
              <a:rPr lang="fa-IR" dirty="0" smtClean="0"/>
              <a:t> 5- رعایت تنوع در بین گروه ها </a:t>
            </a:r>
            <a:r>
              <a:rPr lang="fa-IR" dirty="0" smtClean="0"/>
              <a:t>و درون </a:t>
            </a:r>
            <a:r>
              <a:rPr lang="fa-IR" dirty="0" smtClean="0"/>
              <a:t>گروه های راهنمای غذایی</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15363" name="Content Placeholder 2"/>
          <p:cNvSpPr>
            <a:spLocks noGrp="1"/>
          </p:cNvSpPr>
          <p:nvPr>
            <p:ph idx="1"/>
          </p:nvPr>
        </p:nvSpPr>
        <p:spPr>
          <a:xfrm>
            <a:off x="250825" y="1484313"/>
            <a:ext cx="8435975" cy="5040312"/>
          </a:xfrm>
        </p:spPr>
        <p:txBody>
          <a:bodyPr/>
          <a:lstStyle/>
          <a:p>
            <a:pPr algn="r" rtl="1">
              <a:buFont typeface="Arial" charset="0"/>
              <a:buNone/>
            </a:pPr>
            <a:r>
              <a:rPr lang="fa-IR" b="1" smtClean="0">
                <a:solidFill>
                  <a:srgbClr val="FFFF00"/>
                </a:solidFill>
              </a:rPr>
              <a:t>برنامه غذایی بیمار:</a:t>
            </a:r>
          </a:p>
          <a:p>
            <a:pPr algn="r" rtl="1">
              <a:buFont typeface="Arial" charset="0"/>
              <a:buNone/>
            </a:pPr>
            <a:r>
              <a:rPr lang="fa-IR" smtClean="0"/>
              <a:t>صبحانه </a:t>
            </a:r>
            <a:r>
              <a:rPr lang="fa-IR" sz="2800" smtClean="0"/>
              <a:t>(ساعت 8-7 صبح)</a:t>
            </a:r>
            <a:r>
              <a:rPr lang="fa-IR" smtClean="0"/>
              <a:t>: </a:t>
            </a:r>
          </a:p>
          <a:p>
            <a:pPr lvl="1" algn="r" rtl="1">
              <a:buFont typeface="Wingdings" pitchFamily="2" charset="2"/>
              <a:buChar char="ü"/>
            </a:pPr>
            <a:r>
              <a:rPr lang="fa-IR" smtClean="0"/>
              <a:t> گروه نان و غلات 2 واحد (2 کف دست نان سنگک) </a:t>
            </a:r>
          </a:p>
          <a:p>
            <a:pPr lvl="1" algn="r" rtl="1">
              <a:buFont typeface="Wingdings" pitchFamily="2" charset="2"/>
              <a:buChar char="ü"/>
            </a:pPr>
            <a:r>
              <a:rPr lang="fa-IR" smtClean="0"/>
              <a:t> گروه گوشت نصف واحد (نصف قوطی کبریت)</a:t>
            </a:r>
          </a:p>
          <a:p>
            <a:pPr lvl="1" algn="r" rtl="1">
              <a:buFont typeface="Wingdings" pitchFamily="2" charset="2"/>
              <a:buChar char="ü"/>
            </a:pPr>
            <a:r>
              <a:rPr lang="fa-IR" smtClean="0"/>
              <a:t> گروه روغن 1 واحد (2 عدد مغز گردو)</a:t>
            </a:r>
          </a:p>
          <a:p>
            <a:pPr lvl="1" algn="r" rtl="1">
              <a:buFont typeface="Wingdings" pitchFamily="2" charset="2"/>
              <a:buChar char="ü"/>
            </a:pPr>
            <a:r>
              <a:rPr lang="fa-IR" smtClean="0"/>
              <a:t> گروه سبزی 1 واحد (یک عدد گوجه فرنگی و خیار) </a:t>
            </a:r>
          </a:p>
          <a:p>
            <a:pPr lvl="1" algn="r" rtl="1">
              <a:buFont typeface="Wingdings" pitchFamily="2" charset="2"/>
              <a:buChar char="ü"/>
            </a:pPr>
            <a:r>
              <a:rPr lang="fa-IR" smtClean="0"/>
              <a:t> گروه قندهای ساده 3 واحد (2 قاشق مربا خوری عسل و یک عدد خرما)</a:t>
            </a:r>
          </a:p>
          <a:p>
            <a:pPr lvl="1" algn="r" rtl="1">
              <a:buFont typeface="Wingdings" pitchFamily="2" charset="2"/>
              <a:buChar char="ü"/>
            </a:pPr>
            <a:r>
              <a:rPr lang="fa-IR" smtClean="0"/>
              <a:t> یک استکان چای</a:t>
            </a:r>
          </a:p>
          <a:p>
            <a:pPr algn="r" rtl="1"/>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16387" name="Content Placeholder 2"/>
          <p:cNvSpPr>
            <a:spLocks noGrp="1"/>
          </p:cNvSpPr>
          <p:nvPr>
            <p:ph idx="1"/>
          </p:nvPr>
        </p:nvSpPr>
        <p:spPr>
          <a:xfrm>
            <a:off x="457200" y="1600200"/>
            <a:ext cx="8229600" cy="4781550"/>
          </a:xfrm>
        </p:spPr>
        <p:txBody>
          <a:bodyPr/>
          <a:lstStyle/>
          <a:p>
            <a:pPr algn="r" rtl="1">
              <a:buFont typeface="Arial" charset="0"/>
              <a:buNone/>
            </a:pPr>
            <a:r>
              <a:rPr lang="fa-IR" b="1" smtClean="0">
                <a:solidFill>
                  <a:srgbClr val="FFFF00"/>
                </a:solidFill>
              </a:rPr>
              <a:t>برنامه غذایی بیمار:</a:t>
            </a:r>
          </a:p>
          <a:p>
            <a:pPr algn="just" rtl="1">
              <a:buFont typeface="Arial" charset="0"/>
              <a:buNone/>
            </a:pPr>
            <a:r>
              <a:rPr lang="fa-IR" smtClean="0"/>
              <a:t>میان وعده (ساعت 10/5 – 9/5 صبح): </a:t>
            </a:r>
          </a:p>
          <a:p>
            <a:pPr lvl="1" algn="just" rtl="1">
              <a:buFont typeface="Wingdings" pitchFamily="2" charset="2"/>
              <a:buChar char="ü"/>
            </a:pPr>
            <a:r>
              <a:rPr lang="fa-IR" smtClean="0"/>
              <a:t> گروه میوه 2 واحد (یک عدد پرتقال متوسط و یک عدد سیب)</a:t>
            </a:r>
          </a:p>
          <a:p>
            <a:pPr lvl="1" algn="just" rtl="1">
              <a:buFont typeface="Wingdings" pitchFamily="2" charset="2"/>
              <a:buChar char="ü"/>
            </a:pPr>
            <a:r>
              <a:rPr lang="fa-IR" smtClean="0"/>
              <a:t> گروه شیر و لبنیات 0/5 واحد (نصف لیوان شیر کم چرب 1/5 درصد)</a:t>
            </a:r>
          </a:p>
          <a:p>
            <a:pPr lvl="1" algn="just" rtl="1">
              <a:buFont typeface="Wingdings" pitchFamily="2" charset="2"/>
              <a:buChar char="ü"/>
            </a:pPr>
            <a:r>
              <a:rPr lang="fa-IR" smtClean="0"/>
              <a:t> گروه قندهای ساده یک واحد (یک عدد خرما یا دو حبه قند)</a:t>
            </a:r>
          </a:p>
          <a:p>
            <a:pPr lvl="1" algn="just" rtl="1">
              <a:buFont typeface="Wingdings" pitchFamily="2" charset="2"/>
              <a:buChar char="ü"/>
            </a:pPr>
            <a:r>
              <a:rPr lang="fa-IR" smtClean="0"/>
              <a:t> یک استکان چای </a:t>
            </a:r>
            <a:endParaRPr lang="fa-IR" b="1" smtClean="0">
              <a:solidFill>
                <a:srgbClr val="FFFF00"/>
              </a:solidFill>
            </a:endParaRPr>
          </a:p>
          <a:p>
            <a:pPr algn="r" rtl="1">
              <a:buFont typeface="Arial" charset="0"/>
              <a:buNone/>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3" name="Content Placeholder 2"/>
          <p:cNvSpPr>
            <a:spLocks noGrp="1"/>
          </p:cNvSpPr>
          <p:nvPr>
            <p:ph idx="1"/>
          </p:nvPr>
        </p:nvSpPr>
        <p:spPr>
          <a:xfrm>
            <a:off x="179388" y="1484313"/>
            <a:ext cx="8713787" cy="5102225"/>
          </a:xfrm>
        </p:spPr>
        <p:txBody>
          <a:bodyPr rtlCol="0">
            <a:normAutofit lnSpcReduction="10000"/>
          </a:bodyPr>
          <a:lstStyle/>
          <a:p>
            <a:pPr algn="r" rtl="1" fontAlgn="auto">
              <a:spcAft>
                <a:spcPts val="0"/>
              </a:spcAft>
              <a:buFont typeface="Arial" pitchFamily="34" charset="0"/>
              <a:buNone/>
              <a:defRPr/>
            </a:pPr>
            <a:r>
              <a:rPr lang="fa-IR" sz="2800" b="1" dirty="0" smtClean="0">
                <a:solidFill>
                  <a:srgbClr val="FFFF00"/>
                </a:solidFill>
              </a:rPr>
              <a:t>برنامه غذایی بیمار:</a:t>
            </a:r>
          </a:p>
          <a:p>
            <a:pPr algn="r" rtl="1" fontAlgn="auto">
              <a:spcAft>
                <a:spcPts val="0"/>
              </a:spcAft>
              <a:buFont typeface="Arial" pitchFamily="34" charset="0"/>
              <a:buNone/>
              <a:defRPr/>
            </a:pPr>
            <a:r>
              <a:rPr lang="fa-IR" dirty="0" smtClean="0"/>
              <a:t>ناهار (ساعت 12:30-1): </a:t>
            </a:r>
          </a:p>
          <a:p>
            <a:pPr lvl="1" algn="r" rtl="1" fontAlgn="auto">
              <a:spcAft>
                <a:spcPts val="0"/>
              </a:spcAft>
              <a:buFont typeface="Wingdings" pitchFamily="2" charset="2"/>
              <a:buChar char="ü"/>
              <a:defRPr/>
            </a:pPr>
            <a:r>
              <a:rPr lang="fa-IR" dirty="0" smtClean="0"/>
              <a:t> گروه نان و غلات 4 واحد (4 کف دست نان یا 20 قاشق غذاخوری سرصاف برنج)</a:t>
            </a:r>
          </a:p>
          <a:p>
            <a:pPr lvl="1" algn="r" rtl="1" fontAlgn="auto">
              <a:spcAft>
                <a:spcPts val="0"/>
              </a:spcAft>
              <a:buFont typeface="Wingdings" pitchFamily="2" charset="2"/>
              <a:buChar char="ü"/>
              <a:defRPr/>
            </a:pPr>
            <a:r>
              <a:rPr lang="fa-IR" dirty="0" smtClean="0"/>
              <a:t> گروه گوشت 2 واحد (یک ساق ران مرغ یا یک چهرام سینه کامل مرغ یا 2 قطعه گوشت 30 گرمی)</a:t>
            </a:r>
          </a:p>
          <a:p>
            <a:pPr lvl="1" algn="r" rtl="1" fontAlgn="auto">
              <a:spcAft>
                <a:spcPts val="0"/>
              </a:spcAft>
              <a:buFont typeface="Wingdings" pitchFamily="2" charset="2"/>
              <a:buChar char="ü"/>
              <a:defRPr/>
            </a:pPr>
            <a:r>
              <a:rPr lang="fa-IR" dirty="0" smtClean="0"/>
              <a:t> گروه سبزی 2 واحد (یک پیش دستی سالاد و نصف لیوان سبزی های پخته) </a:t>
            </a:r>
          </a:p>
          <a:p>
            <a:pPr lvl="1" algn="r" rtl="1" fontAlgn="auto">
              <a:spcAft>
                <a:spcPts val="0"/>
              </a:spcAft>
              <a:buFont typeface="Wingdings" pitchFamily="2" charset="2"/>
              <a:buChar char="ü"/>
              <a:defRPr/>
            </a:pPr>
            <a:r>
              <a:rPr lang="fa-IR" dirty="0" smtClean="0"/>
              <a:t> گروه لبنیات 0/5 واحد (نصف لیوان ماست کم چرب 1/5 درصد یا یک لیوان دوغ)</a:t>
            </a:r>
          </a:p>
          <a:p>
            <a:pPr lvl="1" algn="r" rtl="1" fontAlgn="auto">
              <a:spcAft>
                <a:spcPts val="0"/>
              </a:spcAft>
              <a:buFont typeface="Wingdings" pitchFamily="2" charset="2"/>
              <a:buChar char="ü"/>
              <a:defRPr/>
            </a:pPr>
            <a:r>
              <a:rPr lang="fa-IR" dirty="0" smtClean="0"/>
              <a:t> گروه چربی 5 واحد (3 قاشق مرباخوری روغن برای پخت غذا، یک قاشق مرباخوری روغن برای پخت سبزی ها، 8 عدد زیتون)</a:t>
            </a:r>
          </a:p>
          <a:p>
            <a:pPr algn="r" rtl="1" fontAlgn="auto">
              <a:spcAft>
                <a:spcPts val="0"/>
              </a:spcAft>
              <a:buFont typeface="Arial" pitchFamily="34" charset="0"/>
              <a:buChar char="•"/>
              <a:defRPr/>
            </a:pPr>
            <a:endParaRPr lang="fa-IR" b="1" dirty="0" smtClean="0">
              <a:solidFill>
                <a:srgbClr val="FFFF00"/>
              </a:solidFill>
            </a:endParaRPr>
          </a:p>
          <a:p>
            <a:pPr algn="r" rt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atin typeface="Times New Roman" pitchFamily="18" charset="0"/>
                <a:cs typeface="Times New Roman" pitchFamily="18" charset="0"/>
              </a:rPr>
              <a:t>Planning</a:t>
            </a:r>
            <a:endParaRPr lang="en-US" smtClean="0"/>
          </a:p>
        </p:txBody>
      </p:sp>
      <p:sp>
        <p:nvSpPr>
          <p:cNvPr id="18435" name="Content Placeholder 2"/>
          <p:cNvSpPr>
            <a:spLocks noGrp="1"/>
          </p:cNvSpPr>
          <p:nvPr>
            <p:ph idx="1"/>
          </p:nvPr>
        </p:nvSpPr>
        <p:spPr>
          <a:xfrm>
            <a:off x="457200" y="1600200"/>
            <a:ext cx="8229600" cy="4924425"/>
          </a:xfrm>
        </p:spPr>
        <p:txBody>
          <a:bodyPr/>
          <a:lstStyle/>
          <a:p>
            <a:pPr algn="r" rtl="1">
              <a:buFont typeface="Arial" charset="0"/>
              <a:buNone/>
            </a:pPr>
            <a:r>
              <a:rPr lang="fa-IR" b="1" smtClean="0">
                <a:solidFill>
                  <a:srgbClr val="FFFF00"/>
                </a:solidFill>
              </a:rPr>
              <a:t>برنامه غذایی بیمار:</a:t>
            </a:r>
            <a:r>
              <a:rPr lang="en-US" smtClean="0"/>
              <a:t> </a:t>
            </a:r>
            <a:endParaRPr lang="fa-IR" smtClean="0"/>
          </a:p>
          <a:p>
            <a:pPr algn="r" rtl="1">
              <a:buFont typeface="Arial" charset="0"/>
              <a:buNone/>
            </a:pPr>
            <a:r>
              <a:rPr lang="fa-IR" smtClean="0"/>
              <a:t>میان وعده (5 – 4 بعد از ظهر): </a:t>
            </a:r>
          </a:p>
          <a:p>
            <a:pPr lvl="1" algn="r" rtl="1">
              <a:spcAft>
                <a:spcPts val="600"/>
              </a:spcAft>
              <a:buFont typeface="Wingdings" pitchFamily="2" charset="2"/>
              <a:buChar char="ü"/>
            </a:pPr>
            <a:r>
              <a:rPr lang="fa-IR" smtClean="0"/>
              <a:t> گروه نان و غلات 1 واحد (3 عدد بیسکوئیت ساقه طلایی یا سه چهارم لیوان کورن فلکس)</a:t>
            </a:r>
          </a:p>
          <a:p>
            <a:pPr lvl="1" algn="r" rtl="1">
              <a:spcAft>
                <a:spcPts val="600"/>
              </a:spcAft>
              <a:buFont typeface="Wingdings" pitchFamily="2" charset="2"/>
              <a:buChar char="ü"/>
            </a:pPr>
            <a:r>
              <a:rPr lang="fa-IR" smtClean="0"/>
              <a:t> گروه شیر و لبنیات 1 واحد (یک لیوان شیر کم چرب 1/5 درصد)</a:t>
            </a:r>
          </a:p>
          <a:p>
            <a:pPr lvl="1" algn="r" rtl="1">
              <a:spcAft>
                <a:spcPts val="600"/>
              </a:spcAft>
              <a:buFont typeface="Wingdings" pitchFamily="2" charset="2"/>
              <a:buChar char="ü"/>
            </a:pPr>
            <a:r>
              <a:rPr lang="fa-IR" smtClean="0"/>
              <a:t> گروه قند ساده 2 واحد (2 عدد خرما)</a:t>
            </a:r>
          </a:p>
          <a:p>
            <a:pPr lvl="1" algn="r" rtl="1">
              <a:spcAft>
                <a:spcPts val="600"/>
              </a:spcAft>
              <a:buFont typeface="Wingdings" pitchFamily="2" charset="2"/>
              <a:buChar char="ü"/>
            </a:pPr>
            <a:r>
              <a:rPr lang="fa-IR" smtClean="0"/>
              <a:t> گروه چربی 1 واحد (10 عدد مغز های مخلوط)</a:t>
            </a:r>
          </a:p>
          <a:p>
            <a:pPr lvl="1" algn="r" rtl="1">
              <a:spcAft>
                <a:spcPts val="600"/>
              </a:spcAft>
              <a:buFont typeface="Wingdings" pitchFamily="2" charset="2"/>
              <a:buChar char="ü"/>
            </a:pPr>
            <a:r>
              <a:rPr lang="fa-IR" smtClean="0"/>
              <a:t> یک استکان چای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Mediterranean Diet Pyramid</a:t>
            </a:r>
            <a:endParaRPr lang="en-US" b="1" i="1" dirty="0"/>
          </a:p>
        </p:txBody>
      </p:sp>
      <p:pic>
        <p:nvPicPr>
          <p:cNvPr id="2050" name="Picture 2"/>
          <p:cNvPicPr>
            <a:picLocks noGrp="1" noChangeAspect="1" noChangeArrowheads="1"/>
          </p:cNvPicPr>
          <p:nvPr>
            <p:ph idx="1"/>
          </p:nvPr>
        </p:nvPicPr>
        <p:blipFill>
          <a:blip r:embed="rId2"/>
          <a:srcRect/>
          <a:stretch>
            <a:fillRect/>
          </a:stretch>
        </p:blipFill>
        <p:spPr bwMode="auto">
          <a:xfrm>
            <a:off x="3394718" y="1600200"/>
            <a:ext cx="49247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Times New Roman" pitchFamily="18" charset="0"/>
                <a:cs typeface="Times New Roman" pitchFamily="18" charset="0"/>
              </a:rPr>
              <a:t>Planning</a:t>
            </a:r>
            <a:endParaRPr lang="en-US" smtClean="0"/>
          </a:p>
        </p:txBody>
      </p:sp>
      <p:sp>
        <p:nvSpPr>
          <p:cNvPr id="3" name="Content Placeholder 2"/>
          <p:cNvSpPr>
            <a:spLocks noGrp="1"/>
          </p:cNvSpPr>
          <p:nvPr>
            <p:ph idx="1"/>
          </p:nvPr>
        </p:nvSpPr>
        <p:spPr>
          <a:xfrm>
            <a:off x="107950" y="1600200"/>
            <a:ext cx="8712200" cy="4781550"/>
          </a:xfrm>
        </p:spPr>
        <p:txBody>
          <a:bodyPr rtlCol="0">
            <a:normAutofit lnSpcReduction="10000"/>
          </a:bodyPr>
          <a:lstStyle/>
          <a:p>
            <a:pPr algn="r" rtl="1" fontAlgn="auto">
              <a:spcAft>
                <a:spcPts val="0"/>
              </a:spcAft>
              <a:buFont typeface="Arial" pitchFamily="34" charset="0"/>
              <a:buNone/>
              <a:defRPr/>
            </a:pPr>
            <a:r>
              <a:rPr lang="fa-IR" b="1" dirty="0" smtClean="0">
                <a:solidFill>
                  <a:srgbClr val="FFFF00"/>
                </a:solidFill>
              </a:rPr>
              <a:t>برنامه غذایی بیمار:</a:t>
            </a:r>
            <a:r>
              <a:rPr lang="en-US" dirty="0" smtClean="0"/>
              <a:t> </a:t>
            </a:r>
            <a:endParaRPr lang="fa-IR" dirty="0" smtClean="0"/>
          </a:p>
          <a:p>
            <a:pPr algn="r" rtl="1" fontAlgn="auto">
              <a:spcAft>
                <a:spcPts val="0"/>
              </a:spcAft>
              <a:buFont typeface="Arial" pitchFamily="34" charset="0"/>
              <a:buNone/>
              <a:defRPr/>
            </a:pPr>
            <a:r>
              <a:rPr lang="fa-IR" dirty="0" smtClean="0"/>
              <a:t>شام( ساعت 8 – 7 شب) : </a:t>
            </a:r>
          </a:p>
          <a:p>
            <a:pPr lvl="1" algn="r" rtl="1" fontAlgn="auto">
              <a:lnSpc>
                <a:spcPct val="150000"/>
              </a:lnSpc>
              <a:spcAft>
                <a:spcPts val="0"/>
              </a:spcAft>
              <a:buFont typeface="Wingdings" pitchFamily="2" charset="2"/>
              <a:buChar char="ü"/>
              <a:defRPr/>
            </a:pPr>
            <a:r>
              <a:rPr lang="fa-IR" dirty="0" smtClean="0"/>
              <a:t> گروه نان و غلات 3/5 واحد (یک عدد سیب زمینی کوچک و 1/5 کف دست)</a:t>
            </a:r>
          </a:p>
          <a:p>
            <a:pPr lvl="1" algn="r" rtl="1" fontAlgn="auto">
              <a:lnSpc>
                <a:spcPct val="150000"/>
              </a:lnSpc>
              <a:spcAft>
                <a:spcPts val="0"/>
              </a:spcAft>
              <a:buFont typeface="Wingdings" pitchFamily="2" charset="2"/>
              <a:buChar char="ü"/>
              <a:defRPr/>
            </a:pPr>
            <a:r>
              <a:rPr lang="fa-IR" dirty="0" smtClean="0"/>
              <a:t> گروه گوشت 1 واحد (یک عدد تخم مرغ یا یک فیله مرغ)</a:t>
            </a:r>
          </a:p>
          <a:p>
            <a:pPr lvl="1" algn="r" rtl="1" fontAlgn="auto">
              <a:lnSpc>
                <a:spcPct val="150000"/>
              </a:lnSpc>
              <a:spcAft>
                <a:spcPts val="0"/>
              </a:spcAft>
              <a:buFont typeface="Wingdings" pitchFamily="2" charset="2"/>
              <a:buChar char="ü"/>
              <a:defRPr/>
            </a:pPr>
            <a:r>
              <a:rPr lang="fa-IR" dirty="0" smtClean="0"/>
              <a:t> گروه لبنیات (نصف لیوان ماست کم چرب 1/5 درصد)</a:t>
            </a:r>
          </a:p>
          <a:p>
            <a:pPr lvl="1" algn="r" rtl="1" fontAlgn="auto">
              <a:lnSpc>
                <a:spcPct val="150000"/>
              </a:lnSpc>
              <a:spcAft>
                <a:spcPts val="0"/>
              </a:spcAft>
              <a:buFont typeface="Wingdings" pitchFamily="2" charset="2"/>
              <a:buChar char="ü"/>
              <a:defRPr/>
            </a:pPr>
            <a:r>
              <a:rPr lang="fa-IR" dirty="0" smtClean="0"/>
              <a:t> گروه سبزیجات 3 واحد (1/5 لیوان سبزی های پخته مانند اسفناج)</a:t>
            </a:r>
          </a:p>
          <a:p>
            <a:pPr lvl="1" algn="r" rtl="1" fontAlgn="auto">
              <a:lnSpc>
                <a:spcPct val="150000"/>
              </a:lnSpc>
              <a:spcAft>
                <a:spcPts val="0"/>
              </a:spcAft>
              <a:buFont typeface="Wingdings" pitchFamily="2" charset="2"/>
              <a:buChar char="ü"/>
              <a:defRPr/>
            </a:pPr>
            <a:r>
              <a:rPr lang="fa-IR" dirty="0" smtClean="0"/>
              <a:t> گروه چربی 3 واحد</a:t>
            </a:r>
          </a:p>
          <a:p>
            <a:pPr algn="r" rt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Times New Roman" pitchFamily="18" charset="0"/>
                <a:cs typeface="Times New Roman" pitchFamily="18" charset="0"/>
              </a:rPr>
              <a:t>Planning</a:t>
            </a:r>
            <a:endParaRPr lang="en-US" smtClean="0"/>
          </a:p>
        </p:txBody>
      </p:sp>
      <p:sp>
        <p:nvSpPr>
          <p:cNvPr id="20483" name="Content Placeholder 2"/>
          <p:cNvSpPr>
            <a:spLocks noGrp="1"/>
          </p:cNvSpPr>
          <p:nvPr>
            <p:ph idx="1"/>
          </p:nvPr>
        </p:nvSpPr>
        <p:spPr/>
        <p:txBody>
          <a:bodyPr/>
          <a:lstStyle/>
          <a:p>
            <a:pPr algn="r" rtl="1">
              <a:buFont typeface="Arial" charset="0"/>
              <a:buNone/>
            </a:pPr>
            <a:r>
              <a:rPr lang="fa-IR" b="1" dirty="0" smtClean="0">
                <a:solidFill>
                  <a:srgbClr val="FFFF00"/>
                </a:solidFill>
              </a:rPr>
              <a:t>برنامه غذایی بیمار:</a:t>
            </a:r>
          </a:p>
          <a:p>
            <a:pPr algn="r" rtl="1">
              <a:buFont typeface="Arial" charset="0"/>
              <a:buNone/>
            </a:pPr>
            <a:r>
              <a:rPr lang="fa-IR" dirty="0" smtClean="0"/>
              <a:t>قبل از خواب (ساعت 11 – 10 شب): </a:t>
            </a:r>
          </a:p>
          <a:p>
            <a:pPr lvl="1" algn="r" rtl="1">
              <a:lnSpc>
                <a:spcPct val="150000"/>
              </a:lnSpc>
              <a:buFont typeface="Wingdings" pitchFamily="2" charset="2"/>
              <a:buChar char="ü"/>
            </a:pPr>
            <a:r>
              <a:rPr lang="fa-IR" dirty="0" smtClean="0"/>
              <a:t> گروه میوه 2 واحد</a:t>
            </a:r>
          </a:p>
          <a:p>
            <a:pPr lvl="1" algn="r" rtl="1">
              <a:lnSpc>
                <a:spcPct val="150000"/>
              </a:lnSpc>
              <a:buFont typeface="Wingdings" pitchFamily="2" charset="2"/>
              <a:buChar char="ü"/>
            </a:pPr>
            <a:r>
              <a:rPr lang="fa-IR" dirty="0" smtClean="0"/>
              <a:t> گروه نان و غلات 0/5واحد (نصف کف دست نان)</a:t>
            </a:r>
          </a:p>
          <a:p>
            <a:pPr lvl="1" algn="r" rtl="1">
              <a:lnSpc>
                <a:spcPct val="150000"/>
              </a:lnSpc>
              <a:buFont typeface="Wingdings" pitchFamily="2" charset="2"/>
              <a:buChar char="ü"/>
            </a:pPr>
            <a:r>
              <a:rPr lang="fa-IR" dirty="0" smtClean="0"/>
              <a:t> گروه قندهای ساده 2 واحد (2 حبه قند و یک عدد خرما)</a:t>
            </a:r>
          </a:p>
          <a:p>
            <a:pPr lvl="1" algn="r" rtl="1">
              <a:lnSpc>
                <a:spcPct val="150000"/>
              </a:lnSpc>
              <a:buFont typeface="Wingdings" pitchFamily="2" charset="2"/>
              <a:buChar char="ü"/>
            </a:pPr>
            <a:r>
              <a:rPr lang="fa-IR" dirty="0" smtClean="0"/>
              <a:t> یک استکان چای </a:t>
            </a:r>
          </a:p>
          <a:p>
            <a:pPr algn="r" rt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1"/>
            <a:r>
              <a:rPr lang="fa-IR" b="1" smtClean="0"/>
              <a:t>توصیه های تغذیه ای</a:t>
            </a:r>
            <a:endParaRPr lang="en-US" smtClean="0"/>
          </a:p>
        </p:txBody>
      </p:sp>
      <p:sp>
        <p:nvSpPr>
          <p:cNvPr id="21507" name="Content Placeholder 2"/>
          <p:cNvSpPr>
            <a:spLocks noGrp="1"/>
          </p:cNvSpPr>
          <p:nvPr>
            <p:ph idx="1"/>
          </p:nvPr>
        </p:nvSpPr>
        <p:spPr>
          <a:xfrm>
            <a:off x="457200" y="1484313"/>
            <a:ext cx="8229600" cy="5016500"/>
          </a:xfrm>
        </p:spPr>
        <p:txBody>
          <a:bodyPr/>
          <a:lstStyle/>
          <a:p>
            <a:pPr algn="r" rtl="1">
              <a:buFont typeface="Arial" charset="0"/>
              <a:buNone/>
            </a:pPr>
            <a:r>
              <a:rPr lang="fa-IR" sz="2400" smtClean="0"/>
              <a:t>1- رعایت وعده ها و میان وعده ها الزامی است</a:t>
            </a:r>
          </a:p>
          <a:p>
            <a:pPr algn="r" rtl="1">
              <a:buFont typeface="Arial" charset="0"/>
              <a:buNone/>
            </a:pPr>
            <a:r>
              <a:rPr lang="fa-IR" sz="2400" smtClean="0"/>
              <a:t>2- از لبنیات کم چرب ( 1/5 % ) استفاده شود</a:t>
            </a:r>
          </a:p>
          <a:p>
            <a:pPr algn="r" rtl="1">
              <a:buFont typeface="Arial" charset="0"/>
              <a:buNone/>
            </a:pPr>
            <a:r>
              <a:rPr lang="fa-IR" sz="2400" smtClean="0"/>
              <a:t>3- مصرف میوه و سبزی در کنار وعده های غذایی الزامی است</a:t>
            </a:r>
          </a:p>
          <a:p>
            <a:pPr algn="r" rtl="1">
              <a:buFont typeface="Arial" charset="0"/>
              <a:buNone/>
            </a:pPr>
            <a:r>
              <a:rPr lang="fa-IR" sz="2400" smtClean="0"/>
              <a:t>4- از کدو سبز، سیر، شوید، قارچ ، اسفناج، کرفس، لوبیا سبز، بادمجان، گوجه فرنگی، فلفل دلمه ای به عنوان سبزی های پخته در برنامع غذایی استفاده شود</a:t>
            </a:r>
          </a:p>
          <a:p>
            <a:pPr algn="r" rtl="1">
              <a:buFont typeface="Arial" charset="0"/>
              <a:buNone/>
            </a:pPr>
            <a:r>
              <a:rPr lang="fa-IR" sz="2400" smtClean="0"/>
              <a:t>5- از نان های سبوسدار مانند سنگگ استفاده شود</a:t>
            </a:r>
          </a:p>
          <a:p>
            <a:pPr algn="r" rtl="1">
              <a:buFont typeface="Arial" charset="0"/>
              <a:buNone/>
            </a:pPr>
            <a:r>
              <a:rPr lang="fa-IR" sz="2400" smtClean="0"/>
              <a:t>6- سالاد اول غذا میل شود</a:t>
            </a:r>
          </a:p>
          <a:p>
            <a:pPr algn="r" rtl="1">
              <a:buFont typeface="Arial" charset="0"/>
              <a:buNone/>
            </a:pPr>
            <a:r>
              <a:rPr lang="fa-IR" sz="2400" smtClean="0"/>
              <a:t>7 – ورزش ها هوازی و پیاده روی روزانه به مدت 45 دقیقه الزامی است .</a:t>
            </a:r>
          </a:p>
          <a:p>
            <a:pPr algn="r" rtl="1">
              <a:buFont typeface="Arial" charset="0"/>
              <a:buNone/>
            </a:pPr>
            <a:r>
              <a:rPr lang="fa-IR" sz="2400" smtClean="0"/>
              <a:t>8- از روغن مایع گیاهی استفاده شود ( بهترین روغن، کانولا است )</a:t>
            </a:r>
          </a:p>
          <a:p>
            <a:pPr algn="r" rtl="1">
              <a:buFont typeface="Arial" charset="0"/>
              <a:buNone/>
            </a:pPr>
            <a:r>
              <a:rPr lang="fa-IR" sz="2400" smtClean="0"/>
              <a:t>9- برنج بهتر است به صورت سبزی پلو، عدس و یا لوبیا پلو تهیه شود </a:t>
            </a:r>
          </a:p>
          <a:p>
            <a:pPr algn="ctr" rtl="1">
              <a:buFont typeface="Arial" charset="0"/>
              <a:buNone/>
            </a:pPr>
            <a:r>
              <a:rPr lang="fa-IR" sz="2800" b="1" smtClean="0">
                <a:solidFill>
                  <a:srgbClr val="FFFF00"/>
                </a:solidFill>
              </a:rPr>
              <a:t>تذکر: لیست جانشین های غذایی حتما برای بیمار توضیح داده شود</a:t>
            </a:r>
          </a:p>
          <a:p>
            <a:pPr algn="r" rtl="1">
              <a:buFont typeface="Arial" charset="0"/>
              <a:buNone/>
            </a:pPr>
            <a:endParaRPr lang="fa-IR" sz="2000" smtClean="0"/>
          </a:p>
          <a:p>
            <a:pPr algn="r" rtl="1">
              <a:buFont typeface="Arial" charset="0"/>
              <a:buNone/>
            </a:pPr>
            <a:endParaRPr lang="fa-IR" sz="2000" smtClean="0"/>
          </a:p>
          <a:p>
            <a:pPr algn="r" rtl="1">
              <a:buFont typeface="Arial" charset="0"/>
              <a:buNone/>
            </a:pPr>
            <a:endParaRPr lang="fa-IR" sz="2000" smtClean="0"/>
          </a:p>
          <a:p>
            <a:pPr algn="r" rtl="1"/>
            <a:endParaRPr lang="en-US" sz="20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43388"/>
            <a:ext cx="8229600" cy="2114550"/>
          </a:xfrm>
        </p:spPr>
        <p:txBody>
          <a:bodyPr rtlCol="0">
            <a:noAutofit/>
          </a:bodyPr>
          <a:lstStyle/>
          <a:p>
            <a:pPr algn="ctr" fontAlgn="auto">
              <a:spcAft>
                <a:spcPts val="0"/>
              </a:spcAft>
              <a:buFont typeface="Arial" pitchFamily="34" charset="0"/>
              <a:buNone/>
              <a:defRPr/>
            </a:pPr>
            <a:r>
              <a:rPr lang="en-US" sz="8000" b="1" dirty="0" smtClean="0">
                <a:solidFill>
                  <a:srgbClr val="FF0000"/>
                </a:solidFill>
                <a:effectLst>
                  <a:outerShdw blurRad="38100" dist="38100" dir="2700000" algn="tl">
                    <a:srgbClr val="000000">
                      <a:alpha val="43137"/>
                    </a:srgbClr>
                  </a:outerShdw>
                </a:effectLst>
                <a:latin typeface="Algerian" pitchFamily="82" charset="0"/>
              </a:rPr>
              <a:t>Any question?</a:t>
            </a:r>
            <a:endParaRPr lang="en-US" sz="8000" b="1" dirty="0">
              <a:solidFill>
                <a:srgbClr val="FF0000"/>
              </a:solidFill>
              <a:effectLst>
                <a:outerShdw blurRad="38100" dist="38100" dir="2700000" algn="tl">
                  <a:srgbClr val="000000">
                    <a:alpha val="43137"/>
                  </a:srgbClr>
                </a:outerShdw>
              </a:effectLst>
              <a:latin typeface="Algerian" pitchFamily="82" charset="0"/>
            </a:endParaRPr>
          </a:p>
        </p:txBody>
      </p:sp>
      <p:pic>
        <p:nvPicPr>
          <p:cNvPr id="22532" name="Picture 2" descr="C:\Documents and Settings\Ms.Asghari\My Documents\My Pictures\food-guide-pyramid.gif"/>
          <p:cNvPicPr>
            <a:picLocks noChangeAspect="1" noChangeArrowheads="1"/>
          </p:cNvPicPr>
          <p:nvPr/>
        </p:nvPicPr>
        <p:blipFill>
          <a:blip r:embed="rId2"/>
          <a:srcRect/>
          <a:stretch>
            <a:fillRect/>
          </a:stretch>
        </p:blipFill>
        <p:spPr bwMode="auto">
          <a:xfrm>
            <a:off x="4572000" y="0"/>
            <a:ext cx="4608513" cy="3790950"/>
          </a:xfrm>
          <a:prstGeom prst="rect">
            <a:avLst/>
          </a:prstGeom>
          <a:noFill/>
          <a:ln w="9525">
            <a:noFill/>
            <a:miter lim="800000"/>
            <a:headEnd/>
            <a:tailEnd/>
          </a:ln>
        </p:spPr>
      </p:pic>
      <p:pic>
        <p:nvPicPr>
          <p:cNvPr id="22533" name="Picture 2" descr="C:\Documents and Settings\Ms.Asghari\My Documents\My Pictures\food-pyramid.jpg"/>
          <p:cNvPicPr>
            <a:picLocks noChangeAspect="1" noChangeArrowheads="1"/>
          </p:cNvPicPr>
          <p:nvPr/>
        </p:nvPicPr>
        <p:blipFill>
          <a:blip r:embed="rId3"/>
          <a:srcRect/>
          <a:stretch>
            <a:fillRect/>
          </a:stretch>
        </p:blipFill>
        <p:spPr bwMode="auto">
          <a:xfrm>
            <a:off x="0" y="0"/>
            <a:ext cx="4608513"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00063" y="285750"/>
            <a:ext cx="7772400" cy="1143000"/>
          </a:xfrm>
        </p:spPr>
        <p:txBody>
          <a:bodyPr/>
          <a:lstStyle/>
          <a:p>
            <a:pPr algn="ctr">
              <a:defRPr/>
            </a:pPr>
            <a:r>
              <a:rPr lang="en-US" b="1" i="1" dirty="0" smtClean="0">
                <a:effectLst>
                  <a:outerShdw blurRad="38100" dist="38100" dir="2700000" algn="tl">
                    <a:srgbClr val="000000">
                      <a:alpha val="43137"/>
                    </a:srgbClr>
                  </a:outerShdw>
                </a:effectLst>
              </a:rPr>
              <a:t>Dietary patterns and diabetes</a:t>
            </a:r>
          </a:p>
        </p:txBody>
      </p:sp>
      <p:sp>
        <p:nvSpPr>
          <p:cNvPr id="66565" name="Content Placeholder 5"/>
          <p:cNvSpPr>
            <a:spLocks noGrp="1"/>
          </p:cNvSpPr>
          <p:nvPr>
            <p:ph idx="1"/>
          </p:nvPr>
        </p:nvSpPr>
        <p:spPr>
          <a:xfrm>
            <a:off x="857250" y="1571625"/>
            <a:ext cx="7772400" cy="4714875"/>
          </a:xfrm>
        </p:spPr>
        <p:txBody>
          <a:bodyPr>
            <a:spAutoFit/>
          </a:bodyPr>
          <a:lstStyle/>
          <a:p>
            <a:pPr>
              <a:buFont typeface="Wingdings" pitchFamily="2" charset="2"/>
              <a:buNone/>
            </a:pPr>
            <a:r>
              <a:rPr lang="en-US" sz="2400" u="sng" dirty="0" smtClean="0"/>
              <a:t>Mediterranean diet :</a:t>
            </a:r>
          </a:p>
          <a:p>
            <a:pPr lvl="1">
              <a:buFont typeface="Wingdings" pitchFamily="2" charset="2"/>
              <a:buNone/>
            </a:pPr>
            <a:r>
              <a:rPr lang="en-US" sz="2200" dirty="0" smtClean="0"/>
              <a:t>Include:</a:t>
            </a:r>
          </a:p>
          <a:p>
            <a:pPr lvl="1">
              <a:buFont typeface="Wingdings" pitchFamily="2" charset="2"/>
              <a:buNone/>
            </a:pPr>
            <a:r>
              <a:rPr lang="en-US" sz="2200" dirty="0" smtClean="0"/>
              <a:t> </a:t>
            </a:r>
            <a:r>
              <a:rPr lang="en-US" sz="2200" dirty="0" smtClean="0">
                <a:solidFill>
                  <a:srgbClr val="006C00"/>
                </a:solidFill>
              </a:rPr>
              <a:t>MUFA (olive), fruits, vegetables, whole grain cereals, dietary fiber, fish and moderate consumption of alcohol</a:t>
            </a:r>
          </a:p>
          <a:p>
            <a:pPr lvl="1">
              <a:buFont typeface="Wingdings" pitchFamily="2" charset="2"/>
              <a:buNone/>
            </a:pPr>
            <a:endParaRPr lang="en-US" sz="2200" dirty="0" smtClean="0"/>
          </a:p>
          <a:p>
            <a:pPr lvl="1">
              <a:buFont typeface="Wingdings" pitchFamily="2" charset="2"/>
              <a:buNone/>
            </a:pPr>
            <a:endParaRPr lang="en-US" sz="2200" dirty="0" smtClean="0"/>
          </a:p>
          <a:p>
            <a:pPr lvl="1">
              <a:buFont typeface="Wingdings" pitchFamily="2" charset="2"/>
              <a:buNone/>
            </a:pPr>
            <a:r>
              <a:rPr lang="en-US" sz="2200" dirty="0" smtClean="0"/>
              <a:t> </a:t>
            </a:r>
          </a:p>
          <a:p>
            <a:pPr lvl="1">
              <a:buFont typeface="Wingdings" pitchFamily="2" charset="2"/>
              <a:buNone/>
            </a:pPr>
            <a:r>
              <a:rPr lang="fa-IR" sz="2200" dirty="0" smtClean="0"/>
              <a:t>              </a:t>
            </a:r>
            <a:r>
              <a:rPr lang="en-US" sz="2200" dirty="0" smtClean="0"/>
              <a:t>protect development of diabetes,</a:t>
            </a:r>
            <a:endParaRPr lang="fa-IR" sz="2200" dirty="0" smtClean="0"/>
          </a:p>
          <a:p>
            <a:pPr lvl="1">
              <a:buFont typeface="Wingdings" pitchFamily="2" charset="2"/>
              <a:buNone/>
            </a:pPr>
            <a:endParaRPr lang="en-US" sz="2200" dirty="0" smtClean="0"/>
          </a:p>
          <a:p>
            <a:pPr lvl="1">
              <a:buFont typeface="Wingdings" pitchFamily="2" charset="2"/>
              <a:buNone/>
            </a:pPr>
            <a:endParaRPr lang="en-US" sz="2200" dirty="0" smtClean="0"/>
          </a:p>
          <a:p>
            <a:endParaRPr lang="en-US" sz="2400" dirty="0" smtClean="0"/>
          </a:p>
          <a:p>
            <a:pPr>
              <a:buFont typeface="Wingdings" pitchFamily="2" charset="2"/>
              <a:buNone/>
            </a:pPr>
            <a:endParaRPr lang="en-US" sz="1200" dirty="0" smtClean="0"/>
          </a:p>
        </p:txBody>
      </p:sp>
      <p:sp>
        <p:nvSpPr>
          <p:cNvPr id="66566" name="AutoShape 10"/>
          <p:cNvSpPr>
            <a:spLocks noChangeArrowheads="1"/>
          </p:cNvSpPr>
          <p:nvPr/>
        </p:nvSpPr>
        <p:spPr bwMode="auto">
          <a:xfrm>
            <a:off x="3851275" y="3284538"/>
            <a:ext cx="1638300" cy="863600"/>
          </a:xfrm>
          <a:prstGeom prst="downArrow">
            <a:avLst>
              <a:gd name="adj1" fmla="val 50000"/>
              <a:gd name="adj2" fmla="val 25000"/>
            </a:avLst>
          </a:prstGeom>
          <a:solidFill>
            <a:srgbClr val="C00000"/>
          </a:solidFill>
          <a:ln w="9525">
            <a:solidFill>
              <a:schemeClr val="tx1"/>
            </a:solidFill>
            <a:miter lim="800000"/>
            <a:headEnd/>
            <a:tailEnd/>
          </a:ln>
        </p:spPr>
        <p:txBody>
          <a:bodyPr vert="eaVert" wrap="none" anchor="ctr"/>
          <a:lstStyle/>
          <a:p>
            <a:endParaRPr lang="fa-IR"/>
          </a:p>
        </p:txBody>
      </p:sp>
      <p:sp>
        <p:nvSpPr>
          <p:cNvPr id="66567" name="Text Box 12"/>
          <p:cNvSpPr txBox="1">
            <a:spLocks noChangeArrowheads="1"/>
          </p:cNvSpPr>
          <p:nvPr/>
        </p:nvSpPr>
        <p:spPr bwMode="auto">
          <a:xfrm>
            <a:off x="4518025" y="5715000"/>
            <a:ext cx="2992438" cy="369888"/>
          </a:xfrm>
          <a:prstGeom prst="rect">
            <a:avLst/>
          </a:prstGeom>
          <a:noFill/>
          <a:ln w="9525">
            <a:noFill/>
            <a:miter lim="800000"/>
            <a:headEnd/>
            <a:tailEnd/>
          </a:ln>
        </p:spPr>
        <p:txBody>
          <a:bodyPr wrap="none">
            <a:spAutoFit/>
          </a:bodyPr>
          <a:lstStyle/>
          <a:p>
            <a:r>
              <a:rPr lang="en-US" b="1">
                <a:solidFill>
                  <a:srgbClr val="006C00"/>
                </a:solidFill>
              </a:rPr>
              <a:t>anti-inflammatory actions</a:t>
            </a:r>
          </a:p>
        </p:txBody>
      </p:sp>
      <p:sp>
        <p:nvSpPr>
          <p:cNvPr id="66568" name="Rectangle 13"/>
          <p:cNvSpPr>
            <a:spLocks noChangeArrowheads="1"/>
          </p:cNvSpPr>
          <p:nvPr/>
        </p:nvSpPr>
        <p:spPr bwMode="auto">
          <a:xfrm>
            <a:off x="2143125" y="5715000"/>
            <a:ext cx="2686050" cy="366713"/>
          </a:xfrm>
          <a:prstGeom prst="rect">
            <a:avLst/>
          </a:prstGeom>
          <a:noFill/>
          <a:ln w="9525">
            <a:noFill/>
            <a:miter lim="800000"/>
            <a:headEnd/>
            <a:tailEnd/>
          </a:ln>
        </p:spPr>
        <p:txBody>
          <a:bodyPr>
            <a:spAutoFit/>
          </a:bodyPr>
          <a:lstStyle/>
          <a:p>
            <a:pPr algn="l"/>
            <a:r>
              <a:rPr lang="en-US"/>
              <a:t>  </a:t>
            </a:r>
            <a:r>
              <a:rPr lang="en-US" b="1">
                <a:solidFill>
                  <a:srgbClr val="006C00"/>
                </a:solidFill>
              </a:rPr>
              <a:t>insulin sensitivity  </a:t>
            </a:r>
          </a:p>
        </p:txBody>
      </p:sp>
      <p:sp>
        <p:nvSpPr>
          <p:cNvPr id="66569" name="Text Box 14"/>
          <p:cNvSpPr txBox="1">
            <a:spLocks noChangeArrowheads="1"/>
          </p:cNvSpPr>
          <p:nvPr/>
        </p:nvSpPr>
        <p:spPr bwMode="auto">
          <a:xfrm>
            <a:off x="250825" y="6308725"/>
            <a:ext cx="3355975" cy="274638"/>
          </a:xfrm>
          <a:prstGeom prst="rect">
            <a:avLst/>
          </a:prstGeom>
          <a:noFill/>
          <a:ln w="9525">
            <a:noFill/>
            <a:miter lim="800000"/>
            <a:headEnd/>
            <a:tailEnd/>
          </a:ln>
        </p:spPr>
        <p:txBody>
          <a:bodyPr>
            <a:spAutoFit/>
          </a:bodyPr>
          <a:lstStyle/>
          <a:p>
            <a:pPr rtl="0" eaLnBrk="0" hangingPunct="0">
              <a:spcBef>
                <a:spcPct val="20000"/>
              </a:spcBef>
              <a:buClr>
                <a:schemeClr val="folHlink"/>
              </a:buClr>
              <a:buSzPct val="90000"/>
              <a:buFont typeface="Wingdings" pitchFamily="2" charset="2"/>
              <a:buNone/>
            </a:pPr>
            <a:r>
              <a:rPr lang="pt-BR" sz="1200" dirty="0"/>
              <a:t>Kastorini CM</a:t>
            </a:r>
            <a:r>
              <a:rPr lang="en-US" sz="1200" dirty="0"/>
              <a:t>.</a:t>
            </a:r>
            <a:r>
              <a:rPr lang="pt-BR" sz="1200" dirty="0"/>
              <a:t> Curr Diabetes Rev. 2009 </a:t>
            </a:r>
            <a:r>
              <a:rPr lang="pt-BR" sz="1200" dirty="0" smtClean="0"/>
              <a:t>Aug</a:t>
            </a:r>
            <a:endParaRPr lang="en-US" dirty="0"/>
          </a:p>
        </p:txBody>
      </p:sp>
      <p:sp>
        <p:nvSpPr>
          <p:cNvPr id="66570" name="AutoShape 17"/>
          <p:cNvSpPr>
            <a:spLocks noChangeArrowheads="1"/>
          </p:cNvSpPr>
          <p:nvPr/>
        </p:nvSpPr>
        <p:spPr bwMode="auto">
          <a:xfrm>
            <a:off x="2143125" y="5572125"/>
            <a:ext cx="125413" cy="471488"/>
          </a:xfrm>
          <a:prstGeom prst="upArrow">
            <a:avLst>
              <a:gd name="adj1" fmla="val 50000"/>
              <a:gd name="adj2" fmla="val 50805"/>
            </a:avLst>
          </a:prstGeom>
          <a:solidFill>
            <a:srgbClr val="D21E1A"/>
          </a:solidFill>
          <a:ln w="9525">
            <a:solidFill>
              <a:schemeClr val="tx1"/>
            </a:solidFill>
            <a:miter lim="800000"/>
            <a:headEnd/>
            <a:tailEnd/>
          </a:ln>
        </p:spPr>
        <p:txBody>
          <a:bodyPr vert="eaVert" wrap="none" anchor="ctr"/>
          <a:lstStyle/>
          <a:p>
            <a:endParaRPr lang="fa-IR"/>
          </a:p>
        </p:txBody>
      </p:sp>
      <p:pic>
        <p:nvPicPr>
          <p:cNvPr id="66571" name="Picture 19" descr="18"/>
          <p:cNvPicPr>
            <a:picLocks noChangeAspect="1" noChangeArrowheads="1"/>
          </p:cNvPicPr>
          <p:nvPr/>
        </p:nvPicPr>
        <p:blipFill>
          <a:blip r:embed="rId2"/>
          <a:srcRect/>
          <a:stretch>
            <a:fillRect/>
          </a:stretch>
        </p:blipFill>
        <p:spPr bwMode="auto">
          <a:xfrm>
            <a:off x="7286625" y="0"/>
            <a:ext cx="1857375" cy="1406525"/>
          </a:xfrm>
          <a:prstGeom prst="rect">
            <a:avLst/>
          </a:prstGeom>
          <a:noFill/>
          <a:ln w="9525">
            <a:noFill/>
            <a:miter lim="800000"/>
            <a:headEnd/>
            <a:tailEnd/>
          </a:ln>
        </p:spPr>
      </p:pic>
      <p:cxnSp>
        <p:nvCxnSpPr>
          <p:cNvPr id="66572" name="Straight Connector 17"/>
          <p:cNvCxnSpPr>
            <a:cxnSpLocks noChangeShapeType="1"/>
          </p:cNvCxnSpPr>
          <p:nvPr/>
        </p:nvCxnSpPr>
        <p:spPr bwMode="auto">
          <a:xfrm rot="5400000">
            <a:off x="4572794" y="5001419"/>
            <a:ext cx="285750" cy="1588"/>
          </a:xfrm>
          <a:prstGeom prst="line">
            <a:avLst/>
          </a:prstGeom>
          <a:noFill/>
          <a:ln w="50800" cap="sq" algn="ctr">
            <a:solidFill>
              <a:schemeClr val="accent1"/>
            </a:solidFill>
            <a:round/>
            <a:headEnd type="none" w="sm" len="sm"/>
            <a:tailEnd type="none" w="sm" len="sm"/>
          </a:ln>
        </p:spPr>
      </p:cxnSp>
      <p:cxnSp>
        <p:nvCxnSpPr>
          <p:cNvPr id="66573" name="Straight Connector 19"/>
          <p:cNvCxnSpPr>
            <a:cxnSpLocks noChangeShapeType="1"/>
          </p:cNvCxnSpPr>
          <p:nvPr/>
        </p:nvCxnSpPr>
        <p:spPr bwMode="auto">
          <a:xfrm>
            <a:off x="3500438" y="5143500"/>
            <a:ext cx="2500312" cy="1588"/>
          </a:xfrm>
          <a:prstGeom prst="line">
            <a:avLst/>
          </a:prstGeom>
          <a:noFill/>
          <a:ln w="50800" cap="sq" algn="ctr">
            <a:solidFill>
              <a:schemeClr val="accent1"/>
            </a:solidFill>
            <a:round/>
            <a:headEnd type="none" w="sm" len="sm"/>
            <a:tailEnd type="none" w="sm" len="sm"/>
          </a:ln>
        </p:spPr>
      </p:cxnSp>
      <p:cxnSp>
        <p:nvCxnSpPr>
          <p:cNvPr id="66574" name="Straight Arrow Connector 22"/>
          <p:cNvCxnSpPr>
            <a:cxnSpLocks noChangeShapeType="1"/>
          </p:cNvCxnSpPr>
          <p:nvPr/>
        </p:nvCxnSpPr>
        <p:spPr bwMode="auto">
          <a:xfrm rot="5400000">
            <a:off x="5752306" y="5393532"/>
            <a:ext cx="498475" cy="1588"/>
          </a:xfrm>
          <a:prstGeom prst="straightConnector1">
            <a:avLst/>
          </a:prstGeom>
          <a:noFill/>
          <a:ln w="50800" cap="sq" algn="ctr">
            <a:solidFill>
              <a:schemeClr val="accent1"/>
            </a:solidFill>
            <a:round/>
            <a:headEnd type="none" w="sm" len="sm"/>
            <a:tailEnd type="arrow" w="med" len="med"/>
          </a:ln>
        </p:spPr>
      </p:cxnSp>
      <p:cxnSp>
        <p:nvCxnSpPr>
          <p:cNvPr id="66575" name="Straight Arrow Connector 24"/>
          <p:cNvCxnSpPr>
            <a:cxnSpLocks noChangeShapeType="1"/>
          </p:cNvCxnSpPr>
          <p:nvPr/>
        </p:nvCxnSpPr>
        <p:spPr bwMode="auto">
          <a:xfrm rot="5400000">
            <a:off x="3250406" y="5393532"/>
            <a:ext cx="500063" cy="0"/>
          </a:xfrm>
          <a:prstGeom prst="straightConnector1">
            <a:avLst/>
          </a:prstGeom>
          <a:noFill/>
          <a:ln w="50800" cap="sq" algn="ctr">
            <a:solidFill>
              <a:schemeClr val="accent1"/>
            </a:solidFill>
            <a:round/>
            <a:headEnd type="none" w="sm" len="sm"/>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85813" y="594910"/>
            <a:ext cx="8215312" cy="833839"/>
          </a:xfrm>
        </p:spPr>
        <p:txBody>
          <a:bodyPr/>
          <a:lstStyle/>
          <a:p>
            <a:pPr algn="ctr">
              <a:defRPr/>
            </a:pP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Dietary patterns and diabetes </a:t>
            </a:r>
            <a:r>
              <a:rPr lang="en-US" sz="2400" b="1" i="1" dirty="0" smtClean="0">
                <a:effectLst>
                  <a:outerShdw blurRad="38100" dist="38100" dir="2700000" algn="tl">
                    <a:srgbClr val="000000">
                      <a:alpha val="43137"/>
                    </a:srgbClr>
                  </a:outerShdw>
                </a:effectLst>
              </a:rPr>
              <a:t>(cont‘) </a:t>
            </a:r>
            <a:endParaRPr lang="en-US" sz="4400" b="1" dirty="0" smtClean="0">
              <a:solidFill>
                <a:schemeClr val="bg2">
                  <a:lumMod val="60000"/>
                  <a:lumOff val="40000"/>
                </a:schemeClr>
              </a:solidFill>
              <a:effectLst>
                <a:outerShdw blurRad="38100" dist="38100" dir="2700000" algn="tl">
                  <a:srgbClr val="000000">
                    <a:alpha val="43137"/>
                  </a:srgbClr>
                </a:outerShdw>
              </a:effectLst>
            </a:endParaRPr>
          </a:p>
        </p:txBody>
      </p:sp>
      <p:sp>
        <p:nvSpPr>
          <p:cNvPr id="66563" name="Rectangle 3"/>
          <p:cNvSpPr>
            <a:spLocks noGrp="1" noChangeArrowheads="1"/>
          </p:cNvSpPr>
          <p:nvPr>
            <p:ph idx="1"/>
          </p:nvPr>
        </p:nvSpPr>
        <p:spPr>
          <a:xfrm>
            <a:off x="571500" y="1600200"/>
            <a:ext cx="8572500" cy="4530725"/>
          </a:xfrm>
        </p:spPr>
        <p:txBody>
          <a:bodyPr/>
          <a:lstStyle/>
          <a:p>
            <a:pPr>
              <a:lnSpc>
                <a:spcPct val="90000"/>
              </a:lnSpc>
              <a:buFont typeface="Wingdings" pitchFamily="2" charset="2"/>
              <a:buNone/>
              <a:defRPr/>
            </a:pPr>
            <a:r>
              <a:rPr lang="en-US" dirty="0" smtClean="0"/>
              <a:t> </a:t>
            </a:r>
            <a:r>
              <a:rPr lang="en-US" b="1" i="1" u="sng" dirty="0" smtClean="0">
                <a:solidFill>
                  <a:srgbClr val="003366"/>
                </a:solidFill>
                <a:effectLst>
                  <a:outerShdw blurRad="38100" dist="38100" dir="2700000" algn="tl">
                    <a:srgbClr val="000000">
                      <a:alpha val="43137"/>
                    </a:srgbClr>
                  </a:outerShdw>
                </a:effectLst>
              </a:rPr>
              <a:t>low-fat vegan diet:</a:t>
            </a:r>
          </a:p>
          <a:p>
            <a:pPr>
              <a:lnSpc>
                <a:spcPct val="90000"/>
              </a:lnSpc>
              <a:buFont typeface="Wingdings" pitchFamily="2" charset="2"/>
              <a:buNone/>
              <a:defRPr/>
            </a:pPr>
            <a:endParaRPr lang="en-US" u="sng" dirty="0" smtClean="0">
              <a:solidFill>
                <a:srgbClr val="CC6600"/>
              </a:solidFill>
            </a:endParaRPr>
          </a:p>
          <a:p>
            <a:pPr>
              <a:lnSpc>
                <a:spcPct val="90000"/>
              </a:lnSpc>
              <a:buFont typeface="Wingdings" pitchFamily="2" charset="2"/>
              <a:buNone/>
              <a:defRPr/>
            </a:pPr>
            <a:r>
              <a:rPr lang="en-US" dirty="0" smtClean="0">
                <a:solidFill>
                  <a:srgbClr val="CC6600"/>
                </a:solidFill>
              </a:rPr>
              <a:t>            </a:t>
            </a:r>
          </a:p>
          <a:p>
            <a:pPr>
              <a:lnSpc>
                <a:spcPct val="90000"/>
              </a:lnSpc>
              <a:buFont typeface="Wingdings" pitchFamily="2" charset="2"/>
              <a:buNone/>
              <a:defRPr/>
            </a:pPr>
            <a:endParaRPr lang="en-US" dirty="0" smtClean="0">
              <a:solidFill>
                <a:srgbClr val="CC6600"/>
              </a:solidFill>
            </a:endParaRPr>
          </a:p>
          <a:p>
            <a:pPr>
              <a:lnSpc>
                <a:spcPct val="90000"/>
              </a:lnSpc>
              <a:buFont typeface="Wingdings" pitchFamily="2" charset="2"/>
              <a:buNone/>
              <a:defRPr/>
            </a:pPr>
            <a:endParaRPr lang="en-US" dirty="0" smtClean="0">
              <a:solidFill>
                <a:srgbClr val="CC6600"/>
              </a:solidFill>
            </a:endParaRPr>
          </a:p>
          <a:p>
            <a:pPr>
              <a:lnSpc>
                <a:spcPct val="90000"/>
              </a:lnSpc>
              <a:buFont typeface="Wingdings" pitchFamily="2" charset="2"/>
              <a:buNone/>
              <a:defRPr/>
            </a:pPr>
            <a:endParaRPr lang="en-US" dirty="0" smtClean="0">
              <a:solidFill>
                <a:srgbClr val="CC6600"/>
              </a:solidFill>
            </a:endParaRPr>
          </a:p>
          <a:p>
            <a:pPr>
              <a:lnSpc>
                <a:spcPct val="90000"/>
              </a:lnSpc>
              <a:buFont typeface="Wingdings" pitchFamily="2" charset="2"/>
              <a:buNone/>
              <a:defRPr/>
            </a:pPr>
            <a:r>
              <a:rPr lang="en-US" sz="2400" dirty="0" smtClean="0">
                <a:solidFill>
                  <a:srgbClr val="003366"/>
                </a:solidFill>
              </a:rPr>
              <a:t>more than did conventional diabetes diet recommendations </a:t>
            </a:r>
          </a:p>
          <a:p>
            <a:pPr>
              <a:lnSpc>
                <a:spcPct val="90000"/>
              </a:lnSpc>
              <a:buFont typeface="Wingdings" pitchFamily="2" charset="2"/>
              <a:buNone/>
              <a:defRPr/>
            </a:pPr>
            <a:r>
              <a:rPr lang="en-US" sz="1600" dirty="0" smtClean="0">
                <a:solidFill>
                  <a:srgbClr val="003366"/>
                </a:solidFill>
              </a:rPr>
              <a:t>(although </a:t>
            </a:r>
            <a:r>
              <a:rPr lang="arn-CL" sz="1600" dirty="0" smtClean="0">
                <a:solidFill>
                  <a:srgbClr val="003366"/>
                </a:solidFill>
              </a:rPr>
              <a:t>Both</a:t>
            </a:r>
            <a:r>
              <a:rPr lang="en-US" sz="1600" dirty="0" smtClean="0">
                <a:solidFill>
                  <a:srgbClr val="003366"/>
                </a:solidFill>
              </a:rPr>
              <a:t> diets were associated with sustained reductions in weight and plasma lipid concentrations)</a:t>
            </a:r>
          </a:p>
          <a:p>
            <a:pPr rtl="1">
              <a:lnSpc>
                <a:spcPct val="90000"/>
              </a:lnSpc>
              <a:buFont typeface="Wingdings" pitchFamily="2" charset="2"/>
              <a:buNone/>
              <a:defRPr/>
            </a:pPr>
            <a:endParaRPr lang="en-US" sz="1800" i="1" dirty="0" smtClean="0">
              <a:solidFill>
                <a:srgbClr val="008080"/>
              </a:solidFill>
            </a:endParaRPr>
          </a:p>
        </p:txBody>
      </p:sp>
      <p:sp>
        <p:nvSpPr>
          <p:cNvPr id="67589" name="AutoShape 5"/>
          <p:cNvSpPr>
            <a:spLocks noChangeArrowheads="1"/>
          </p:cNvSpPr>
          <p:nvPr/>
        </p:nvSpPr>
        <p:spPr bwMode="auto">
          <a:xfrm rot="1312970">
            <a:off x="3843662" y="1696444"/>
            <a:ext cx="1211263" cy="1042988"/>
          </a:xfrm>
          <a:prstGeom prst="rightArrow">
            <a:avLst>
              <a:gd name="adj1" fmla="val 50000"/>
              <a:gd name="adj2" fmla="val 22114"/>
            </a:avLst>
          </a:prstGeom>
          <a:solidFill>
            <a:schemeClr val="accent1"/>
          </a:solidFill>
          <a:ln w="9525">
            <a:solidFill>
              <a:schemeClr val="tx1"/>
            </a:solidFill>
            <a:miter lim="800000"/>
            <a:headEnd/>
            <a:tailEnd/>
          </a:ln>
        </p:spPr>
        <p:txBody>
          <a:bodyPr wrap="none" anchor="ctr"/>
          <a:lstStyle/>
          <a:p>
            <a:endParaRPr lang="fa-IR"/>
          </a:p>
        </p:txBody>
      </p:sp>
      <p:sp>
        <p:nvSpPr>
          <p:cNvPr id="67590" name="AutoShape 7"/>
          <p:cNvSpPr>
            <a:spLocks noChangeArrowheads="1"/>
          </p:cNvSpPr>
          <p:nvPr/>
        </p:nvSpPr>
        <p:spPr bwMode="auto">
          <a:xfrm>
            <a:off x="5236398" y="1603548"/>
            <a:ext cx="3600450" cy="2087562"/>
          </a:xfrm>
          <a:prstGeom prst="cloudCallout">
            <a:avLst>
              <a:gd name="adj1" fmla="val -12389"/>
              <a:gd name="adj2" fmla="val 60949"/>
            </a:avLst>
          </a:prstGeom>
          <a:solidFill>
            <a:srgbClr val="FF9999"/>
          </a:solidFill>
          <a:ln w="9525">
            <a:solidFill>
              <a:schemeClr val="tx1"/>
            </a:solidFill>
            <a:round/>
            <a:headEnd/>
            <a:tailEnd/>
          </a:ln>
        </p:spPr>
        <p:txBody>
          <a:bodyPr/>
          <a:lstStyle/>
          <a:p>
            <a:pPr algn="ctr"/>
            <a:r>
              <a:rPr lang="en-US" sz="2400" dirty="0">
                <a:solidFill>
                  <a:srgbClr val="003366"/>
                </a:solidFill>
              </a:rPr>
              <a:t>improve </a:t>
            </a:r>
            <a:r>
              <a:rPr lang="en-US" sz="2400" dirty="0" err="1">
                <a:solidFill>
                  <a:srgbClr val="003366"/>
                </a:solidFill>
              </a:rPr>
              <a:t>glycemia</a:t>
            </a:r>
            <a:r>
              <a:rPr lang="en-US" sz="2400" dirty="0">
                <a:solidFill>
                  <a:srgbClr val="003366"/>
                </a:solidFill>
              </a:rPr>
              <a:t> &amp; plasma lipids</a:t>
            </a:r>
          </a:p>
        </p:txBody>
      </p:sp>
      <p:sp>
        <p:nvSpPr>
          <p:cNvPr id="67591" name="Text Box 8"/>
          <p:cNvSpPr txBox="1">
            <a:spLocks noChangeArrowheads="1"/>
          </p:cNvSpPr>
          <p:nvPr/>
        </p:nvSpPr>
        <p:spPr bwMode="auto">
          <a:xfrm>
            <a:off x="1116013" y="6237288"/>
            <a:ext cx="4751387" cy="366712"/>
          </a:xfrm>
          <a:prstGeom prst="rect">
            <a:avLst/>
          </a:prstGeom>
          <a:noFill/>
          <a:ln w="9525">
            <a:noFill/>
            <a:miter lim="800000"/>
            <a:headEnd/>
            <a:tailEnd/>
          </a:ln>
        </p:spPr>
        <p:txBody>
          <a:bodyPr>
            <a:spAutoFit/>
          </a:bodyPr>
          <a:lstStyle/>
          <a:p>
            <a:endParaRPr lang="fa-IR"/>
          </a:p>
        </p:txBody>
      </p:sp>
      <p:sp>
        <p:nvSpPr>
          <p:cNvPr id="67592" name="Text Box 9"/>
          <p:cNvSpPr txBox="1">
            <a:spLocks noChangeArrowheads="1"/>
          </p:cNvSpPr>
          <p:nvPr/>
        </p:nvSpPr>
        <p:spPr bwMode="auto">
          <a:xfrm>
            <a:off x="382588" y="6308725"/>
            <a:ext cx="4137025" cy="366713"/>
          </a:xfrm>
          <a:prstGeom prst="rect">
            <a:avLst/>
          </a:prstGeom>
          <a:noFill/>
          <a:ln w="9525">
            <a:noFill/>
            <a:miter lim="800000"/>
            <a:headEnd/>
            <a:tailEnd/>
          </a:ln>
        </p:spPr>
        <p:txBody>
          <a:bodyPr wrap="none">
            <a:spAutoFit/>
          </a:bodyPr>
          <a:lstStyle/>
          <a:p>
            <a:r>
              <a:rPr lang="en-US" sz="1200">
                <a:solidFill>
                  <a:srgbClr val="008080"/>
                </a:solidFill>
              </a:rPr>
              <a:t>Neal D Barnard .</a:t>
            </a:r>
            <a:r>
              <a:rPr lang="arn-CL" sz="1200" i="1">
                <a:solidFill>
                  <a:srgbClr val="008080"/>
                </a:solidFill>
              </a:rPr>
              <a:t>Am J Clin Nutr . </a:t>
            </a:r>
            <a:r>
              <a:rPr lang="en-US" sz="1200" i="1">
                <a:solidFill>
                  <a:srgbClr val="008080"/>
                </a:solidFill>
              </a:rPr>
              <a:t>2009 ;</a:t>
            </a:r>
            <a:r>
              <a:rPr lang="en-US" sz="1200">
                <a:solidFill>
                  <a:srgbClr val="008080"/>
                </a:solidFill>
              </a:rPr>
              <a:t>5 ; 1588S-1596S .</a:t>
            </a:r>
            <a:r>
              <a:rPr lang="arn-CL" i="1">
                <a:solidFill>
                  <a:srgbClr val="008080"/>
                </a:solidFill>
              </a:rPr>
              <a:t> </a:t>
            </a:r>
            <a:r>
              <a:rPr lang="fa-IR" i="1">
                <a:solidFill>
                  <a:srgbClr val="008080"/>
                </a:solidFill>
              </a:rPr>
              <a:t> </a:t>
            </a:r>
            <a:endParaRPr lang="en-US" i="1">
              <a:solidFill>
                <a:srgbClr val="008080"/>
              </a:solidFill>
            </a:endParaRPr>
          </a:p>
        </p:txBody>
      </p:sp>
      <p:sp>
        <p:nvSpPr>
          <p:cNvPr id="67593" name="Footer Placeholder 3"/>
          <p:cNvSpPr txBox="1">
            <a:spLocks noGrp="1"/>
          </p:cNvSpPr>
          <p:nvPr/>
        </p:nvSpPr>
        <p:spPr bwMode="auto">
          <a:xfrm>
            <a:off x="3348038" y="6619875"/>
            <a:ext cx="2895600" cy="476250"/>
          </a:xfrm>
          <a:prstGeom prst="rect">
            <a:avLst/>
          </a:prstGeom>
          <a:noFill/>
          <a:ln w="9525">
            <a:noFill/>
            <a:miter lim="800000"/>
            <a:headEnd/>
            <a:tailEnd/>
          </a:ln>
        </p:spPr>
        <p:txBody>
          <a:bodyPr/>
          <a:lstStyle/>
          <a:p>
            <a:pPr algn="ctr" rtl="0"/>
            <a:endParaRPr lang="en-US" sz="1000" dirty="0"/>
          </a:p>
        </p:txBody>
      </p:sp>
      <p:pic>
        <p:nvPicPr>
          <p:cNvPr id="67594" name="Picture 13" descr="17"/>
          <p:cNvPicPr>
            <a:picLocks noChangeAspect="1" noChangeArrowheads="1"/>
          </p:cNvPicPr>
          <p:nvPr/>
        </p:nvPicPr>
        <p:blipFill>
          <a:blip r:embed="rId2"/>
          <a:srcRect/>
          <a:stretch>
            <a:fillRect/>
          </a:stretch>
        </p:blipFill>
        <p:spPr bwMode="auto">
          <a:xfrm>
            <a:off x="1187450" y="2452688"/>
            <a:ext cx="2592388" cy="1655762"/>
          </a:xfrm>
          <a:prstGeom prst="rect">
            <a:avLst/>
          </a:prstGeom>
          <a:noFill/>
          <a:ln w="9525">
            <a:noFill/>
            <a:miter lim="800000"/>
            <a:headEnd/>
            <a:tailEnd/>
          </a:ln>
        </p:spPr>
      </p:pic>
      <p:sp>
        <p:nvSpPr>
          <p:cNvPr id="12" name="TextBox 11"/>
          <p:cNvSpPr txBox="1"/>
          <p:nvPr/>
        </p:nvSpPr>
        <p:spPr>
          <a:xfrm>
            <a:off x="428596" y="5643578"/>
            <a:ext cx="8429684"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rtl="0">
              <a:defRPr/>
            </a:pPr>
            <a:r>
              <a:rPr lang="en-US" sz="1400" b="1" dirty="0">
                <a:solidFill>
                  <a:srgbClr val="FFFF00"/>
                </a:solidFill>
              </a:rPr>
              <a:t>  conventional diabetes diet               following 2003 American Diabetes Association guidelines</a:t>
            </a:r>
            <a:endParaRPr lang="en-US" sz="4000" b="1" dirty="0">
              <a:solidFill>
                <a:srgbClr val="FFFF00"/>
              </a:solidFill>
            </a:endParaRPr>
          </a:p>
          <a:p>
            <a:pPr>
              <a:defRPr/>
            </a:pPr>
            <a:endParaRPr lang="en-US" dirty="0"/>
          </a:p>
        </p:txBody>
      </p:sp>
      <p:sp>
        <p:nvSpPr>
          <p:cNvPr id="13" name="Right Arrow 12"/>
          <p:cNvSpPr/>
          <p:nvPr/>
        </p:nvSpPr>
        <p:spPr bwMode="auto">
          <a:xfrm>
            <a:off x="2930486" y="5772838"/>
            <a:ext cx="539827" cy="12118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71" y="517792"/>
            <a:ext cx="8215312" cy="860521"/>
          </a:xfrm>
        </p:spPr>
        <p:txBody>
          <a:bodyPr/>
          <a:lstStyle/>
          <a:p>
            <a:pPr algn="ctr">
              <a:defRPr/>
            </a:pPr>
            <a:r>
              <a:rPr lang="en-US" b="1" i="1" dirty="0" smtClean="0">
                <a:effectLst>
                  <a:outerShdw blurRad="38100" dist="38100" dir="2700000" algn="tl">
                    <a:srgbClr val="000000">
                      <a:alpha val="43137"/>
                    </a:srgbClr>
                  </a:outerShdw>
                </a:effectLst>
              </a:rPr>
              <a:t>Dietary patterns and diabetes </a:t>
            </a:r>
            <a:r>
              <a:rPr lang="en-US" sz="2400" b="1" i="1" dirty="0" smtClean="0">
                <a:effectLst>
                  <a:outerShdw blurRad="38100" dist="38100" dir="2700000" algn="tl">
                    <a:srgbClr val="000000">
                      <a:alpha val="43137"/>
                    </a:srgbClr>
                  </a:outerShdw>
                </a:effectLst>
              </a:rPr>
              <a:t>(cont‘) </a:t>
            </a:r>
            <a:endParaRPr lang="en-US" sz="4400" b="1" dirty="0">
              <a:solidFill>
                <a:schemeClr val="bg2">
                  <a:lumMod val="60000"/>
                  <a:lumOff val="40000"/>
                </a:schemeClr>
              </a:solidFill>
            </a:endParaRPr>
          </a:p>
        </p:txBody>
      </p:sp>
      <p:sp>
        <p:nvSpPr>
          <p:cNvPr id="67587" name="Content Placeholder 2"/>
          <p:cNvSpPr>
            <a:spLocks noGrp="1"/>
          </p:cNvSpPr>
          <p:nvPr>
            <p:ph idx="1"/>
          </p:nvPr>
        </p:nvSpPr>
        <p:spPr>
          <a:xfrm>
            <a:off x="857250" y="1571625"/>
            <a:ext cx="7772400" cy="4530725"/>
          </a:xfrm>
        </p:spPr>
        <p:txBody>
          <a:bodyPr/>
          <a:lstStyle/>
          <a:p>
            <a:pPr>
              <a:buFont typeface="Wingdings" pitchFamily="2" charset="2"/>
              <a:buNone/>
              <a:defRPr/>
            </a:pPr>
            <a:r>
              <a:rPr lang="en-US" dirty="0" smtClean="0"/>
              <a:t> </a:t>
            </a:r>
            <a:r>
              <a:rPr lang="en-US" b="1" u="sng" dirty="0" smtClean="0">
                <a:effectLst>
                  <a:outerShdw blurRad="38100" dist="38100" dir="2700000" algn="tl">
                    <a:srgbClr val="000000">
                      <a:alpha val="43137"/>
                    </a:srgbClr>
                  </a:outerShdw>
                </a:effectLst>
              </a:rPr>
              <a:t>AHEI</a:t>
            </a:r>
            <a:endParaRPr lang="fa-IR" b="1" u="sng" dirty="0" smtClean="0">
              <a:effectLst>
                <a:outerShdw blurRad="38100" dist="38100" dir="2700000" algn="tl">
                  <a:srgbClr val="000000">
                    <a:alpha val="43137"/>
                  </a:srgbClr>
                </a:outerShdw>
              </a:effectLst>
            </a:endParaRPr>
          </a:p>
          <a:p>
            <a:pPr>
              <a:buFont typeface="Wingdings" pitchFamily="2" charset="2"/>
              <a:buNone/>
              <a:defRPr/>
            </a:pPr>
            <a:r>
              <a:rPr lang="en-US" dirty="0" smtClean="0"/>
              <a:t>   Alternate Healthy Eating </a:t>
            </a:r>
            <a:r>
              <a:rPr lang="en-US" dirty="0" smtClean="0"/>
              <a:t>Index (</a:t>
            </a:r>
            <a:r>
              <a:rPr lang="en-US" dirty="0" smtClean="0"/>
              <a:t>AHEI)</a:t>
            </a:r>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r>
              <a:rPr lang="en-US" dirty="0" smtClean="0"/>
              <a:t>       </a:t>
            </a:r>
          </a:p>
          <a:p>
            <a:pPr>
              <a:buFont typeface="Wingdings" pitchFamily="2" charset="2"/>
              <a:buNone/>
              <a:defRPr/>
            </a:pPr>
            <a:endParaRPr lang="en-US" dirty="0" smtClean="0"/>
          </a:p>
          <a:p>
            <a:pPr>
              <a:buFont typeface="Wingdings" pitchFamily="2" charset="2"/>
              <a:buNone/>
              <a:defRPr/>
            </a:pPr>
            <a:r>
              <a:rPr lang="en-US" dirty="0" smtClean="0"/>
              <a:t>      Risk of type 2 diabetes</a:t>
            </a:r>
          </a:p>
          <a:p>
            <a:pPr>
              <a:buFont typeface="Wingdings" pitchFamily="2" charset="2"/>
              <a:buNone/>
              <a:defRPr/>
            </a:pPr>
            <a:r>
              <a:rPr lang="en-US" dirty="0" smtClean="0"/>
              <a:t>AHEI is useful clinical tool for:</a:t>
            </a:r>
            <a:endParaRPr lang="fa-IR" dirty="0" smtClean="0"/>
          </a:p>
          <a:p>
            <a:pPr>
              <a:buFont typeface="Wingdings" pitchFamily="2" charset="2"/>
              <a:buNone/>
              <a:defRPr/>
            </a:pPr>
            <a:endParaRPr lang="en-US" sz="1200" dirty="0" smtClean="0">
              <a:solidFill>
                <a:srgbClr val="003399"/>
              </a:solidFill>
            </a:endParaRPr>
          </a:p>
        </p:txBody>
      </p:sp>
      <p:sp>
        <p:nvSpPr>
          <p:cNvPr id="68614" name="Up Arrow 5"/>
          <p:cNvSpPr>
            <a:spLocks noChangeArrowheads="1"/>
          </p:cNvSpPr>
          <p:nvPr/>
        </p:nvSpPr>
        <p:spPr bwMode="auto">
          <a:xfrm>
            <a:off x="1000125" y="2071688"/>
            <a:ext cx="127000" cy="571500"/>
          </a:xfrm>
          <a:prstGeom prst="upArrow">
            <a:avLst>
              <a:gd name="adj1" fmla="val 50000"/>
              <a:gd name="adj2" fmla="val 50063"/>
            </a:avLst>
          </a:prstGeom>
          <a:solidFill>
            <a:srgbClr val="FF0066"/>
          </a:solidFill>
          <a:ln w="12700" cap="sq" algn="ctr">
            <a:solidFill>
              <a:schemeClr val="tx1"/>
            </a:solidFill>
            <a:round/>
            <a:headEnd type="none" w="sm" len="sm"/>
            <a:tailEnd type="none" w="sm" len="sm"/>
          </a:ln>
        </p:spPr>
        <p:txBody>
          <a:bodyPr wrap="none"/>
          <a:lstStyle/>
          <a:p>
            <a:pPr algn="l" rtl="0" eaLnBrk="0" hangingPunct="0"/>
            <a:endParaRPr lang="fa-IR">
              <a:cs typeface="B Nazanin" pitchFamily="2" charset="-78"/>
            </a:endParaRPr>
          </a:p>
        </p:txBody>
      </p:sp>
      <p:sp>
        <p:nvSpPr>
          <p:cNvPr id="68615" name="Down Arrow 6"/>
          <p:cNvSpPr>
            <a:spLocks noChangeArrowheads="1"/>
          </p:cNvSpPr>
          <p:nvPr/>
        </p:nvSpPr>
        <p:spPr bwMode="auto">
          <a:xfrm>
            <a:off x="1131295" y="3941113"/>
            <a:ext cx="142875" cy="620712"/>
          </a:xfrm>
          <a:prstGeom prst="downArrow">
            <a:avLst>
              <a:gd name="adj1" fmla="val 50000"/>
              <a:gd name="adj2" fmla="val 50062"/>
            </a:avLst>
          </a:prstGeom>
          <a:solidFill>
            <a:srgbClr val="FF0066"/>
          </a:solidFill>
          <a:ln w="12700" cap="sq" algn="ctr">
            <a:solidFill>
              <a:schemeClr val="tx1"/>
            </a:solidFill>
            <a:round/>
            <a:headEnd type="none" w="sm" len="sm"/>
            <a:tailEnd type="none" w="sm" len="sm"/>
          </a:ln>
        </p:spPr>
        <p:txBody>
          <a:bodyPr wrap="none"/>
          <a:lstStyle/>
          <a:p>
            <a:pPr algn="l" rtl="0" eaLnBrk="0" hangingPunct="0"/>
            <a:endParaRPr lang="fa-IR">
              <a:cs typeface="B Nazanin" pitchFamily="2" charset="-78"/>
            </a:endParaRPr>
          </a:p>
        </p:txBody>
      </p:sp>
      <p:sp>
        <p:nvSpPr>
          <p:cNvPr id="8" name="Striped Right Arrow 7"/>
          <p:cNvSpPr/>
          <p:nvPr/>
        </p:nvSpPr>
        <p:spPr bwMode="auto">
          <a:xfrm rot="5400000">
            <a:off x="2894855" y="2352446"/>
            <a:ext cx="1071562" cy="2071688"/>
          </a:xfrm>
          <a:prstGeom prst="stripedRightArrow">
            <a:avLst/>
          </a:prstGeom>
          <a:solidFill>
            <a:schemeClr val="accent2">
              <a:lumMod val="60000"/>
              <a:lumOff val="40000"/>
            </a:schemeClr>
          </a:solidFill>
          <a:ln w="12700" cap="sq" cmpd="sng" algn="ctr">
            <a:solidFill>
              <a:schemeClr val="tx1"/>
            </a:solidFill>
            <a:prstDash val="solid"/>
            <a:round/>
            <a:headEnd type="none" w="sm" len="sm"/>
            <a:tailEnd type="none" w="sm" len="sm"/>
          </a:ln>
          <a:effectLst/>
        </p:spPr>
        <p:txBody>
          <a:bodyPr wrap="none"/>
          <a:lstStyle/>
          <a:p>
            <a:pPr algn="l" rtl="0" eaLnBrk="0" hangingPunct="0">
              <a:defRPr/>
            </a:pPr>
            <a:endParaRPr lang="en-US">
              <a:cs typeface="B Nazanin" pitchFamily="2" charset="-78"/>
            </a:endParaRPr>
          </a:p>
        </p:txBody>
      </p:sp>
      <p:sp>
        <p:nvSpPr>
          <p:cNvPr id="68617" name="Vertical Scroll 14"/>
          <p:cNvSpPr>
            <a:spLocks noChangeArrowheads="1"/>
          </p:cNvSpPr>
          <p:nvPr/>
        </p:nvSpPr>
        <p:spPr bwMode="auto">
          <a:xfrm>
            <a:off x="5111464" y="3101934"/>
            <a:ext cx="3143250" cy="2143125"/>
          </a:xfrm>
          <a:prstGeom prst="verticalScroll">
            <a:avLst>
              <a:gd name="adj" fmla="val 12500"/>
            </a:avLst>
          </a:prstGeom>
          <a:solidFill>
            <a:srgbClr val="FF944B"/>
          </a:solidFill>
          <a:ln w="12700" cap="sq" algn="ctr">
            <a:solidFill>
              <a:schemeClr val="tx1"/>
            </a:solidFill>
            <a:round/>
            <a:headEnd type="none" w="sm" len="sm"/>
            <a:tailEnd type="none" w="sm" len="sm"/>
          </a:ln>
        </p:spPr>
        <p:txBody>
          <a:bodyPr wrap="none"/>
          <a:lstStyle/>
          <a:p>
            <a:pPr algn="l" rtl="0" eaLnBrk="0" hangingPunct="0"/>
            <a:endParaRPr lang="fa-IR">
              <a:cs typeface="B Nazanin" pitchFamily="2" charset="-78"/>
            </a:endParaRPr>
          </a:p>
        </p:txBody>
      </p:sp>
      <p:sp>
        <p:nvSpPr>
          <p:cNvPr id="68618" name="Rectangle 15"/>
          <p:cNvSpPr>
            <a:spLocks noChangeArrowheads="1"/>
          </p:cNvSpPr>
          <p:nvPr/>
        </p:nvSpPr>
        <p:spPr bwMode="auto">
          <a:xfrm>
            <a:off x="5526432" y="3688674"/>
            <a:ext cx="2276475" cy="369888"/>
          </a:xfrm>
          <a:prstGeom prst="rect">
            <a:avLst/>
          </a:prstGeom>
          <a:noFill/>
          <a:ln w="9525">
            <a:noFill/>
            <a:miter lim="800000"/>
            <a:headEnd/>
            <a:tailEnd/>
          </a:ln>
        </p:spPr>
        <p:txBody>
          <a:bodyPr wrap="none">
            <a:spAutoFit/>
          </a:bodyPr>
          <a:lstStyle/>
          <a:p>
            <a:pPr algn="l" rtl="0">
              <a:buFont typeface="Wingdings" pitchFamily="2" charset="2"/>
              <a:buChar char="ü"/>
            </a:pPr>
            <a:r>
              <a:rPr lang="en-US" dirty="0"/>
              <a:t>Assess diet quality</a:t>
            </a:r>
          </a:p>
        </p:txBody>
      </p:sp>
      <p:sp>
        <p:nvSpPr>
          <p:cNvPr id="68619" name="TextBox 18"/>
          <p:cNvSpPr txBox="1">
            <a:spLocks noChangeArrowheads="1"/>
          </p:cNvSpPr>
          <p:nvPr/>
        </p:nvSpPr>
        <p:spPr bwMode="auto">
          <a:xfrm>
            <a:off x="5377758" y="4265664"/>
            <a:ext cx="2857500" cy="646112"/>
          </a:xfrm>
          <a:prstGeom prst="rect">
            <a:avLst/>
          </a:prstGeom>
          <a:noFill/>
          <a:ln w="9525">
            <a:noFill/>
            <a:miter lim="800000"/>
            <a:headEnd/>
            <a:tailEnd/>
          </a:ln>
        </p:spPr>
        <p:txBody>
          <a:bodyPr>
            <a:spAutoFit/>
          </a:bodyPr>
          <a:lstStyle/>
          <a:p>
            <a:pPr algn="l" rtl="0">
              <a:buFont typeface="Wingdings" pitchFamily="2" charset="2"/>
              <a:buChar char="ü"/>
            </a:pPr>
            <a:r>
              <a:rPr lang="en-US" dirty="0"/>
              <a:t>Recommend for the prevention of diabetes</a:t>
            </a:r>
          </a:p>
        </p:txBody>
      </p:sp>
      <p:sp>
        <p:nvSpPr>
          <p:cNvPr id="68620" name="TextBox 19"/>
          <p:cNvSpPr txBox="1">
            <a:spLocks noChangeArrowheads="1"/>
          </p:cNvSpPr>
          <p:nvPr/>
        </p:nvSpPr>
        <p:spPr bwMode="auto">
          <a:xfrm>
            <a:off x="0" y="6596063"/>
            <a:ext cx="4643438" cy="261937"/>
          </a:xfrm>
          <a:prstGeom prst="rect">
            <a:avLst/>
          </a:prstGeom>
          <a:noFill/>
          <a:ln w="9525">
            <a:noFill/>
            <a:miter lim="800000"/>
            <a:headEnd/>
            <a:tailEnd/>
          </a:ln>
        </p:spPr>
        <p:txBody>
          <a:bodyPr>
            <a:spAutoFit/>
          </a:bodyPr>
          <a:lstStyle/>
          <a:p>
            <a:pPr algn="l"/>
            <a:r>
              <a:rPr lang="en-US" sz="1100"/>
              <a:t>Teresa T Fung. Diabetes care.2007;30;7.</a:t>
            </a:r>
          </a:p>
        </p:txBody>
      </p:sp>
      <p:sp>
        <p:nvSpPr>
          <p:cNvPr id="13" name="TextBox 12"/>
          <p:cNvSpPr txBox="1"/>
          <p:nvPr/>
        </p:nvSpPr>
        <p:spPr>
          <a:xfrm>
            <a:off x="357158" y="5286388"/>
            <a:ext cx="8286808" cy="132343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rtl="0">
              <a:buFont typeface="Wingdings" pitchFamily="2" charset="2"/>
              <a:buNone/>
              <a:defRPr/>
            </a:pPr>
            <a:r>
              <a:rPr lang="en-US" sz="2000" dirty="0">
                <a:solidFill>
                  <a:srgbClr val="FFFF00"/>
                </a:solidFill>
              </a:rPr>
              <a:t>AHEI include</a:t>
            </a:r>
            <a:r>
              <a:rPr lang="fa-IR" sz="2000" dirty="0">
                <a:solidFill>
                  <a:srgbClr val="FFFF00"/>
                </a:solidFill>
              </a:rPr>
              <a:t> </a:t>
            </a:r>
            <a:r>
              <a:rPr lang="en-US" sz="2000" dirty="0">
                <a:solidFill>
                  <a:srgbClr val="FFFF00"/>
                </a:solidFill>
              </a:rPr>
              <a:t>:</a:t>
            </a:r>
            <a:r>
              <a:rPr lang="fa-IR" sz="2000" dirty="0">
                <a:solidFill>
                  <a:srgbClr val="FFFF00"/>
                </a:solidFill>
              </a:rPr>
              <a:t> </a:t>
            </a:r>
            <a:r>
              <a:rPr lang="en-US" sz="2000" dirty="0">
                <a:solidFill>
                  <a:srgbClr val="FFFF00"/>
                </a:solidFill>
              </a:rPr>
              <a:t>fruit, vegetable, the ratio of white to red meat, trance fat, the ratio of</a:t>
            </a:r>
            <a:r>
              <a:rPr lang="fa-IR" sz="2000" dirty="0">
                <a:solidFill>
                  <a:srgbClr val="FFFF00"/>
                </a:solidFill>
              </a:rPr>
              <a:t> </a:t>
            </a:r>
            <a:r>
              <a:rPr lang="en-US" sz="2000" dirty="0">
                <a:solidFill>
                  <a:srgbClr val="FFFF00"/>
                </a:solidFill>
              </a:rPr>
              <a:t>polyunsaturated to saturated fat, cereal fiber, nuts and soy, moderate alcohol consumption  and long term multivitamin use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296_slide">
  <a:themeElements>
    <a:clrScheme name="Office Them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B Nazanin" pitchFamily="2" charset="-7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B Nazanin"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CCCC33"/>
        </a:dk1>
        <a:lt1>
          <a:srgbClr val="FFFFFF"/>
        </a:lt1>
        <a:dk2>
          <a:srgbClr val="003300"/>
        </a:dk2>
        <a:lt2>
          <a:srgbClr val="FFFFCC"/>
        </a:lt2>
        <a:accent1>
          <a:srgbClr val="009900"/>
        </a:accent1>
        <a:accent2>
          <a:srgbClr val="669900"/>
        </a:accent2>
        <a:accent3>
          <a:srgbClr val="AAADAA"/>
        </a:accent3>
        <a:accent4>
          <a:srgbClr val="DADADA"/>
        </a:accent4>
        <a:accent5>
          <a:srgbClr val="AACA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Default Design 14">
        <a:dk1>
          <a:srgbClr val="CCCC33"/>
        </a:dk1>
        <a:lt1>
          <a:srgbClr val="FFFFFF"/>
        </a:lt1>
        <a:dk2>
          <a:srgbClr val="009900"/>
        </a:dk2>
        <a:lt2>
          <a:srgbClr val="FFFFCC"/>
        </a:lt2>
        <a:accent1>
          <a:srgbClr val="008000"/>
        </a:accent1>
        <a:accent2>
          <a:srgbClr val="669900"/>
        </a:accent2>
        <a:accent3>
          <a:srgbClr val="AACA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0099FF"/>
        </a:lt1>
        <a:dk2>
          <a:srgbClr val="330066"/>
        </a:dk2>
        <a:lt2>
          <a:srgbClr val="808080"/>
        </a:lt2>
        <a:accent1>
          <a:srgbClr val="CCCC00"/>
        </a:accent1>
        <a:accent2>
          <a:srgbClr val="669999"/>
        </a:accent2>
        <a:accent3>
          <a:srgbClr val="AACA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docProps/app.xml><?xml version="1.0" encoding="utf-8"?>
<Properties xmlns="http://schemas.openxmlformats.org/officeDocument/2006/extended-properties" xmlns:vt="http://schemas.openxmlformats.org/officeDocument/2006/docPropsVTypes">
  <Template>med_0296_slide</Template>
  <TotalTime>895</TotalTime>
  <Words>3347</Words>
  <Application>Microsoft PowerPoint</Application>
  <PresentationFormat>On-screen Show (4:3)</PresentationFormat>
  <Paragraphs>575</Paragraphs>
  <Slides>63</Slides>
  <Notes>3</Notes>
  <HiddenSlides>0</HiddenSlides>
  <MMClips>0</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med_0296_slide</vt:lpstr>
      <vt:lpstr>1_Default Design</vt:lpstr>
      <vt:lpstr>Office Theme</vt:lpstr>
      <vt:lpstr>Default Design</vt:lpstr>
      <vt:lpstr>Assessment and Education of Diabetes </vt:lpstr>
      <vt:lpstr>Basic principles of a healthy diet</vt:lpstr>
      <vt:lpstr>Slide 3</vt:lpstr>
      <vt:lpstr>Healthy Eating Food Pyramid</vt:lpstr>
      <vt:lpstr>Mediterranean Diet Pyramid</vt:lpstr>
      <vt:lpstr>Mediterranean Diet Pyramid</vt:lpstr>
      <vt:lpstr>Dietary patterns and diabetes</vt:lpstr>
      <vt:lpstr>    Dietary patterns and diabetes (cont‘) </vt:lpstr>
      <vt:lpstr>Dietary patterns and diabetes (cont‘) </vt:lpstr>
      <vt:lpstr>Well-balanced diet</vt:lpstr>
      <vt:lpstr>Well-balanced diet (cont’)</vt:lpstr>
      <vt:lpstr>Well-balanced diet (cont’)</vt:lpstr>
      <vt:lpstr>Well-balanced diet (cont’)</vt:lpstr>
      <vt:lpstr>Well-balanced diet (cont’)</vt:lpstr>
      <vt:lpstr>Well-balanced diet (cont’) Exchange List</vt:lpstr>
      <vt:lpstr>Glycemic Index</vt:lpstr>
      <vt:lpstr>Glycemic Index</vt:lpstr>
      <vt:lpstr>Glycemic Load</vt:lpstr>
      <vt:lpstr>Why GL?</vt:lpstr>
      <vt:lpstr>Why GL? (cont’)</vt:lpstr>
      <vt:lpstr>Glycemic Index of Foods</vt:lpstr>
      <vt:lpstr>Glycemic Index of Foods (cont’)</vt:lpstr>
      <vt:lpstr>Glycemic Index of Foods (cont’)</vt:lpstr>
      <vt:lpstr>What affects the GI of a food?</vt:lpstr>
      <vt:lpstr>Carbohydrate Counting</vt:lpstr>
      <vt:lpstr>Carbohydrate Counting (cont’)</vt:lpstr>
      <vt:lpstr>Carbohydrate Counting (cont’)</vt:lpstr>
      <vt:lpstr>Carbohydrate Counting (cont’)</vt:lpstr>
      <vt:lpstr>Using Food Labels</vt:lpstr>
      <vt:lpstr>Using Food Labels (cont’)</vt:lpstr>
      <vt:lpstr>Food Label</vt:lpstr>
      <vt:lpstr>Is the GI a better tool than carbohydrate counting?</vt:lpstr>
      <vt:lpstr>Is the GI a better tool than carbohydrate counting? (cont’)</vt:lpstr>
      <vt:lpstr>Is the GI a better tool than carbohydrate counting? (cont’)</vt:lpstr>
      <vt:lpstr>Sweetners</vt:lpstr>
      <vt:lpstr>Sweetners (cont’)</vt:lpstr>
      <vt:lpstr>Sweetners (cont’)</vt:lpstr>
      <vt:lpstr>Sweetners (cont’)</vt:lpstr>
      <vt:lpstr>Sweetners (cont’)</vt:lpstr>
      <vt:lpstr>Sweetners (cont’)</vt:lpstr>
      <vt:lpstr>Assessment of diabetic patients</vt:lpstr>
      <vt:lpstr>Slide 42</vt:lpstr>
      <vt:lpstr>Subjective </vt:lpstr>
      <vt:lpstr>Subjective</vt:lpstr>
      <vt:lpstr>Objective</vt:lpstr>
      <vt:lpstr>Objective </vt:lpstr>
      <vt:lpstr>Assessment</vt:lpstr>
      <vt:lpstr>Slide 48</vt:lpstr>
      <vt:lpstr>Assessment</vt:lpstr>
      <vt:lpstr>Assessment </vt:lpstr>
      <vt:lpstr>Assessment </vt:lpstr>
      <vt:lpstr>Assessment</vt:lpstr>
      <vt:lpstr>Assessment</vt:lpstr>
      <vt:lpstr>Slide 54</vt:lpstr>
      <vt:lpstr>Planning </vt:lpstr>
      <vt:lpstr>Planning </vt:lpstr>
      <vt:lpstr>Planning </vt:lpstr>
      <vt:lpstr>Planning </vt:lpstr>
      <vt:lpstr>Planning</vt:lpstr>
      <vt:lpstr>Planning</vt:lpstr>
      <vt:lpstr>Planning</vt:lpstr>
      <vt:lpstr>توصیه های تغذیه ای</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Education of Diabetes </dc:title>
  <dc:creator>rosha</dc:creator>
  <cp:lastModifiedBy>rosha</cp:lastModifiedBy>
  <cp:revision>113</cp:revision>
  <dcterms:created xsi:type="dcterms:W3CDTF">2014-01-04T07:40:48Z</dcterms:created>
  <dcterms:modified xsi:type="dcterms:W3CDTF">2014-01-11T06:52:55Z</dcterms:modified>
</cp:coreProperties>
</file>