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7" r:id="rId4"/>
    <p:sldId id="260" r:id="rId5"/>
    <p:sldId id="261" r:id="rId6"/>
    <p:sldId id="262" r:id="rId7"/>
    <p:sldId id="263" r:id="rId8"/>
    <p:sldId id="264" r:id="rId9"/>
    <p:sldId id="277" r:id="rId10"/>
    <p:sldId id="337" r:id="rId11"/>
    <p:sldId id="318" r:id="rId12"/>
    <p:sldId id="319" r:id="rId13"/>
    <p:sldId id="323" r:id="rId14"/>
    <p:sldId id="324" r:id="rId15"/>
    <p:sldId id="325" r:id="rId16"/>
    <p:sldId id="265" r:id="rId17"/>
    <p:sldId id="266" r:id="rId18"/>
    <p:sldId id="278" r:id="rId19"/>
    <p:sldId id="279" r:id="rId20"/>
    <p:sldId id="280" r:id="rId21"/>
    <p:sldId id="281" r:id="rId22"/>
    <p:sldId id="282" r:id="rId23"/>
    <p:sldId id="283" r:id="rId24"/>
    <p:sldId id="284" r:id="rId25"/>
    <p:sldId id="285" r:id="rId26"/>
    <p:sldId id="287" r:id="rId27"/>
    <p:sldId id="289" r:id="rId28"/>
    <p:sldId id="290" r:id="rId29"/>
    <p:sldId id="327" r:id="rId30"/>
    <p:sldId id="328" r:id="rId31"/>
    <p:sldId id="329" r:id="rId32"/>
    <p:sldId id="330" r:id="rId33"/>
    <p:sldId id="338" r:id="rId34"/>
    <p:sldId id="339" r:id="rId35"/>
    <p:sldId id="340" r:id="rId36"/>
    <p:sldId id="341" r:id="rId37"/>
    <p:sldId id="343" r:id="rId38"/>
    <p:sldId id="342" r:id="rId39"/>
    <p:sldId id="344" r:id="rId40"/>
    <p:sldId id="345" r:id="rId41"/>
    <p:sldId id="291" r:id="rId42"/>
    <p:sldId id="292" r:id="rId43"/>
    <p:sldId id="293" r:id="rId44"/>
    <p:sldId id="294" r:id="rId45"/>
    <p:sldId id="331" r:id="rId46"/>
    <p:sldId id="332" r:id="rId47"/>
    <p:sldId id="333" r:id="rId48"/>
    <p:sldId id="334" r:id="rId49"/>
    <p:sldId id="347" r:id="rId50"/>
    <p:sldId id="299" r:id="rId51"/>
    <p:sldId id="302" r:id="rId52"/>
    <p:sldId id="305" r:id="rId53"/>
    <p:sldId id="303" r:id="rId54"/>
    <p:sldId id="306" r:id="rId55"/>
    <p:sldId id="308" r:id="rId56"/>
    <p:sldId id="307" r:id="rId57"/>
    <p:sldId id="312" r:id="rId58"/>
    <p:sldId id="311" r:id="rId59"/>
    <p:sldId id="314" r:id="rId60"/>
    <p:sldId id="313" r:id="rId61"/>
    <p:sldId id="315" r:id="rId62"/>
    <p:sldId id="336" r:id="rId63"/>
    <p:sldId id="346" r:id="rId64"/>
    <p:sldId id="316"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88B33A-BB82-449B-BA19-B01500A8AFD8}"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DB3CF-A641-4150-86ED-D5C234C3B8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88B33A-BB82-449B-BA19-B01500A8AFD8}"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DB3CF-A641-4150-86ED-D5C234C3B8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88B33A-BB82-449B-BA19-B01500A8AFD8}"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DB3CF-A641-4150-86ED-D5C234C3B8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88B33A-BB82-449B-BA19-B01500A8AFD8}"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DB3CF-A641-4150-86ED-D5C234C3B8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8B33A-BB82-449B-BA19-B01500A8AFD8}"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DB3CF-A641-4150-86ED-D5C234C3B8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88B33A-BB82-449B-BA19-B01500A8AFD8}" type="datetimeFigureOut">
              <a:rPr lang="en-US" smtClean="0"/>
              <a:pPr/>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DB3CF-A641-4150-86ED-D5C234C3B8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88B33A-BB82-449B-BA19-B01500A8AFD8}" type="datetimeFigureOut">
              <a:rPr lang="en-US" smtClean="0"/>
              <a:pPr/>
              <a:t>7/3/2017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1DB3CF-A641-4150-86ED-D5C234C3B8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88B33A-BB82-449B-BA19-B01500A8AFD8}" type="datetimeFigureOut">
              <a:rPr lang="en-US" smtClean="0"/>
              <a:pPr/>
              <a:t>7/3/2017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1DB3CF-A641-4150-86ED-D5C234C3B8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8B33A-BB82-449B-BA19-B01500A8AFD8}" type="datetimeFigureOut">
              <a:rPr lang="en-US" smtClean="0"/>
              <a:pPr/>
              <a:t>7/3/2017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1DB3CF-A641-4150-86ED-D5C234C3B8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8B33A-BB82-449B-BA19-B01500A8AFD8}" type="datetimeFigureOut">
              <a:rPr lang="en-US" smtClean="0"/>
              <a:pPr/>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DB3CF-A641-4150-86ED-D5C234C3B8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8B33A-BB82-449B-BA19-B01500A8AFD8}" type="datetimeFigureOut">
              <a:rPr lang="en-US" smtClean="0"/>
              <a:pPr/>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DB3CF-A641-4150-86ED-D5C234C3B8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8B33A-BB82-449B-BA19-B01500A8AFD8}" type="datetimeFigureOut">
              <a:rPr lang="en-US" smtClean="0"/>
              <a:pPr/>
              <a:t>7/3/2017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DB3CF-A641-4150-86ED-D5C234C3B87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Clinical Utility of TSH Receptor Antibodies</a:t>
            </a:r>
            <a:endParaRPr lang="en-US" dirty="0"/>
          </a:p>
        </p:txBody>
      </p:sp>
      <p:sp>
        <p:nvSpPr>
          <p:cNvPr id="3" name="Subtitle 2"/>
          <p:cNvSpPr>
            <a:spLocks noGrp="1"/>
          </p:cNvSpPr>
          <p:nvPr>
            <p:ph type="subTitle" idx="1"/>
          </p:nvPr>
        </p:nvSpPr>
        <p:spPr/>
        <p:txBody>
          <a:bodyPr/>
          <a:lstStyle/>
          <a:p>
            <a:r>
              <a:rPr lang="en-US" dirty="0" smtClean="0"/>
              <a:t>A.H. Ghanooni M.D.</a:t>
            </a:r>
          </a:p>
          <a:p>
            <a:r>
              <a:rPr lang="en-US" dirty="0" smtClean="0"/>
              <a:t>Fellow in Endocrinology in SBMU</a:t>
            </a:r>
          </a:p>
          <a:p>
            <a:r>
              <a:rPr lang="en-US" dirty="0" smtClean="0"/>
              <a:t>July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362075"/>
          </a:xfrm>
        </p:spPr>
        <p:txBody>
          <a:bodyPr/>
          <a:lstStyle/>
          <a:p>
            <a:r>
              <a:rPr lang="en-US" dirty="0" smtClean="0"/>
              <a:t>Diagnostic Use of TRAb Tests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28600" y="304800"/>
            <a:ext cx="8686800" cy="4229100"/>
          </a:xfrm>
          <a:prstGeom prst="rect">
            <a:avLst/>
          </a:prstGeom>
          <a:noFill/>
          <a:ln w="9525">
            <a:noFill/>
            <a:miter lim="800000"/>
            <a:headEnd/>
            <a:tailEnd/>
          </a:ln>
          <a:effectLst/>
        </p:spPr>
      </p:pic>
      <p:sp>
        <p:nvSpPr>
          <p:cNvPr id="5" name="TextBox 4"/>
          <p:cNvSpPr txBox="1"/>
          <p:nvPr/>
        </p:nvSpPr>
        <p:spPr>
          <a:xfrm>
            <a:off x="457200" y="4724400"/>
            <a:ext cx="8458200" cy="1938992"/>
          </a:xfrm>
          <a:prstGeom prst="rect">
            <a:avLst/>
          </a:prstGeom>
          <a:noFill/>
        </p:spPr>
        <p:txBody>
          <a:bodyPr wrap="square" rtlCol="0">
            <a:spAutoFit/>
          </a:bodyPr>
          <a:lstStyle/>
          <a:p>
            <a:r>
              <a:rPr lang="en-US" sz="2000" b="1" dirty="0" smtClean="0"/>
              <a:t>The aim </a:t>
            </a:r>
            <a:r>
              <a:rPr lang="en-US" sz="2000" dirty="0" smtClean="0"/>
              <a:t>of this systematic review and meta-analysis is </a:t>
            </a:r>
            <a:r>
              <a:rPr lang="en-US" sz="2000" dirty="0" smtClean="0">
                <a:solidFill>
                  <a:srgbClr val="FFFF00"/>
                </a:solidFill>
              </a:rPr>
              <a:t>to verify the diagnostic performance of TRAb detected with 2nd and 3rd generation immunoassay methods</a:t>
            </a:r>
            <a:r>
              <a:rPr lang="en-US" sz="2000" dirty="0" smtClean="0"/>
              <a:t>.</a:t>
            </a:r>
          </a:p>
          <a:p>
            <a:r>
              <a:rPr lang="en-US" sz="2000" dirty="0" smtClean="0"/>
              <a:t>quantitative immunoassays, on untreated patients with </a:t>
            </a:r>
            <a:r>
              <a:rPr lang="en-US" sz="2000" dirty="0" smtClean="0">
                <a:solidFill>
                  <a:srgbClr val="FFFF00"/>
                </a:solidFill>
              </a:rPr>
              <a:t>GD</a:t>
            </a:r>
            <a:r>
              <a:rPr lang="en-US" sz="2000" dirty="0" smtClean="0"/>
              <a:t> as </a:t>
            </a:r>
            <a:r>
              <a:rPr lang="en-US" sz="2000" b="1" u="sng" dirty="0" smtClean="0"/>
              <a:t>the</a:t>
            </a:r>
            <a:r>
              <a:rPr lang="en-US" sz="2000" u="sng" dirty="0" smtClean="0"/>
              <a:t> </a:t>
            </a:r>
            <a:r>
              <a:rPr lang="en-US" sz="2000" b="1" u="sng" dirty="0" smtClean="0"/>
              <a:t>index</a:t>
            </a:r>
            <a:r>
              <a:rPr lang="en-US" sz="2000" u="sng" dirty="0" smtClean="0"/>
              <a:t> </a:t>
            </a:r>
            <a:r>
              <a:rPr lang="en-US" sz="2000" b="1" u="sng" dirty="0" smtClean="0"/>
              <a:t>disease</a:t>
            </a:r>
            <a:r>
              <a:rPr lang="en-US" sz="2000" u="sng" dirty="0" smtClean="0"/>
              <a:t> </a:t>
            </a:r>
            <a:r>
              <a:rPr lang="en-US" sz="2000" dirty="0" smtClean="0">
                <a:solidFill>
                  <a:srgbClr val="FFFF00"/>
                </a:solidFill>
              </a:rPr>
              <a:t>(sensitivity</a:t>
            </a:r>
            <a:r>
              <a:rPr lang="en-US" sz="2000" dirty="0" smtClean="0"/>
              <a:t>) and on a </a:t>
            </a:r>
            <a:r>
              <a:rPr lang="en-US" sz="2000" b="1" u="sng" dirty="0" smtClean="0"/>
              <a:t>control group </a:t>
            </a:r>
            <a:r>
              <a:rPr lang="en-US" sz="2000" dirty="0" smtClean="0"/>
              <a:t>of either healthy subjects or patients affected by other thyroid diseases (</a:t>
            </a:r>
            <a:r>
              <a:rPr lang="en-US" sz="2000" dirty="0" smtClean="0">
                <a:solidFill>
                  <a:srgbClr val="FFFF00"/>
                </a:solidFill>
              </a:rPr>
              <a:t>specificity</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Finally, </a:t>
            </a:r>
            <a:r>
              <a:rPr lang="en-US" sz="2400" u="sng" dirty="0" smtClean="0"/>
              <a:t>21 articles </a:t>
            </a:r>
            <a:r>
              <a:rPr lang="en-US" sz="2400" dirty="0" smtClean="0"/>
              <a:t>were selected for meta-analysis.</a:t>
            </a:r>
          </a:p>
          <a:p>
            <a:r>
              <a:rPr lang="en-US" sz="2400" dirty="0" smtClean="0"/>
              <a:t>total number of </a:t>
            </a:r>
            <a:r>
              <a:rPr lang="en-US" sz="2400" u="sng" dirty="0" smtClean="0"/>
              <a:t>3081 patients </a:t>
            </a:r>
            <a:r>
              <a:rPr lang="en-US" sz="2400" dirty="0" smtClean="0"/>
              <a:t>and </a:t>
            </a:r>
            <a:r>
              <a:rPr lang="en-US" sz="2400" u="sng" dirty="0" smtClean="0"/>
              <a:t>3795 controls</a:t>
            </a:r>
          </a:p>
          <a:p>
            <a:r>
              <a:rPr lang="en-US" sz="2400" dirty="0" smtClean="0">
                <a:solidFill>
                  <a:srgbClr val="FFFF00"/>
                </a:solidFill>
              </a:rPr>
              <a:t>sensitivity and specificity </a:t>
            </a:r>
            <a:r>
              <a:rPr lang="en-US" sz="2400" dirty="0" smtClean="0"/>
              <a:t>of TRAb assays:</a:t>
            </a:r>
          </a:p>
          <a:p>
            <a:pPr lvl="1"/>
            <a:r>
              <a:rPr lang="en-US" sz="2000" dirty="0" smtClean="0"/>
              <a:t>2nd generation : </a:t>
            </a:r>
            <a:r>
              <a:rPr lang="en-US" sz="2000" dirty="0" smtClean="0">
                <a:solidFill>
                  <a:srgbClr val="FFFF00"/>
                </a:solidFill>
              </a:rPr>
              <a:t>97.1</a:t>
            </a:r>
            <a:r>
              <a:rPr lang="en-US" sz="2000" dirty="0" smtClean="0"/>
              <a:t>% and </a:t>
            </a:r>
            <a:r>
              <a:rPr lang="en-US" sz="2000" dirty="0" smtClean="0">
                <a:solidFill>
                  <a:srgbClr val="FFFF00"/>
                </a:solidFill>
              </a:rPr>
              <a:t>97.4</a:t>
            </a:r>
            <a:r>
              <a:rPr lang="en-US" sz="2000" dirty="0" smtClean="0"/>
              <a:t>%, </a:t>
            </a:r>
          </a:p>
          <a:p>
            <a:pPr lvl="1"/>
            <a:r>
              <a:rPr lang="en-US" sz="2000" dirty="0" smtClean="0"/>
              <a:t>3rd generation </a:t>
            </a:r>
            <a:r>
              <a:rPr lang="en-US" sz="2000" dirty="0" smtClean="0">
                <a:solidFill>
                  <a:srgbClr val="FFFF00"/>
                </a:solidFill>
              </a:rPr>
              <a:t>98.3</a:t>
            </a:r>
            <a:r>
              <a:rPr lang="en-US" sz="2000" dirty="0" smtClean="0"/>
              <a:t>% and </a:t>
            </a:r>
            <a:r>
              <a:rPr lang="en-US" sz="2000" dirty="0" smtClean="0">
                <a:solidFill>
                  <a:srgbClr val="FFFF00"/>
                </a:solidFill>
              </a:rPr>
              <a:t>99.2</a:t>
            </a:r>
            <a:r>
              <a:rPr lang="en-US" sz="2000" dirty="0" smtClean="0"/>
              <a:t>%,</a:t>
            </a:r>
          </a:p>
          <a:p>
            <a:r>
              <a:rPr lang="en-US" sz="2400" dirty="0" smtClean="0"/>
              <a:t>with little difference between the types of immunoassay methods employed (human or porcine receptor, manual or automated procedure). </a:t>
            </a:r>
          </a:p>
          <a:p>
            <a:r>
              <a:rPr lang="en-US" sz="2400" dirty="0" smtClean="0"/>
              <a:t>The likelihood of a </a:t>
            </a:r>
            <a:r>
              <a:rPr lang="en-US" sz="2400" dirty="0" err="1" smtClean="0"/>
              <a:t>TRAb</a:t>
            </a:r>
            <a:r>
              <a:rPr lang="en-US" sz="2400" dirty="0" smtClean="0"/>
              <a:t>-positive individual to have GD is </a:t>
            </a:r>
            <a:r>
              <a:rPr lang="en-US" sz="2400" u="sng" dirty="0" smtClean="0"/>
              <a:t>1367- to 3420-fold greater </a:t>
            </a:r>
            <a:r>
              <a:rPr lang="en-US" sz="2400" dirty="0" smtClean="0"/>
              <a:t>(depending upon the type of assay) compared to a </a:t>
            </a:r>
            <a:r>
              <a:rPr lang="en-US" sz="2400" dirty="0" err="1" smtClean="0"/>
              <a:t>TRAb</a:t>
            </a:r>
            <a:r>
              <a:rPr lang="en-US" sz="2400" dirty="0" smtClean="0"/>
              <a:t>-negative person.</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2328123" y="0"/>
            <a:ext cx="4962447"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762000" y="0"/>
            <a:ext cx="781374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0" y="2792674"/>
            <a:ext cx="9144000" cy="1493575"/>
          </a:xfrm>
          <a:prstGeom prst="rect">
            <a:avLst/>
          </a:prstGeom>
          <a:noFill/>
          <a:ln w="9525">
            <a:noFill/>
            <a:miter lim="800000"/>
            <a:headEnd/>
            <a:tailEnd/>
          </a:ln>
          <a:effectLst/>
        </p:spPr>
      </p:pic>
      <p:sp>
        <p:nvSpPr>
          <p:cNvPr id="6148" name="AutoShape 4" descr="Image result for ‫شكلك چشمك زدن‬‎"/>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Image result for ‫شكلك چشمك زدن‬‎"/>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2" name="Picture 8" descr="Image result for ‫شكلك چشمك زدن‬‎"/>
          <p:cNvPicPr>
            <a:picLocks noChangeAspect="1" noChangeArrowheads="1"/>
          </p:cNvPicPr>
          <p:nvPr/>
        </p:nvPicPr>
        <p:blipFill>
          <a:blip r:embed="rId3" cstate="print"/>
          <a:srcRect/>
          <a:stretch>
            <a:fillRect/>
          </a:stretch>
        </p:blipFill>
        <p:spPr bwMode="auto">
          <a:xfrm>
            <a:off x="7696236" y="3720287"/>
            <a:ext cx="300038" cy="31337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blinds(horizontal)">
                                      <p:cBhvr>
                                        <p:cTn id="7"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Diagnostic Use of TRAb Tests</a:t>
            </a:r>
            <a:endParaRPr lang="en-US" dirty="0"/>
          </a:p>
        </p:txBody>
      </p:sp>
      <p:sp>
        <p:nvSpPr>
          <p:cNvPr id="3" name="Content Placeholder 2"/>
          <p:cNvSpPr>
            <a:spLocks noGrp="1"/>
          </p:cNvSpPr>
          <p:nvPr>
            <p:ph idx="1"/>
          </p:nvPr>
        </p:nvSpPr>
        <p:spPr/>
        <p:txBody>
          <a:bodyPr/>
          <a:lstStyle/>
          <a:p>
            <a:r>
              <a:rPr lang="en-US" dirty="0" smtClean="0"/>
              <a:t>TRAb is not primary test in the initial workup of hyperthyroidism.</a:t>
            </a:r>
          </a:p>
          <a:p>
            <a:endParaRPr lang="en-US" dirty="0" smtClean="0"/>
          </a:p>
          <a:p>
            <a:pPr lvl="1"/>
            <a:r>
              <a:rPr lang="en-US" dirty="0" smtClean="0"/>
              <a:t>    </a:t>
            </a:r>
            <a:r>
              <a:rPr lang="en-US" sz="2400" dirty="0" smtClean="0">
                <a:latin typeface="Times New Roman" pitchFamily="18" charset="0"/>
                <a:cs typeface="Times New Roman" pitchFamily="18" charset="0"/>
              </a:rPr>
              <a:t>ATA Guidelines in management of Hyperthyroidism </a:t>
            </a:r>
            <a:r>
              <a:rPr lang="en-US" dirty="0" smtClean="0">
                <a:latin typeface="Times New Roman" pitchFamily="18" charset="0"/>
                <a:cs typeface="Times New Roman" pitchFamily="18" charset="0"/>
              </a:rPr>
              <a:t>2016 :</a:t>
            </a:r>
            <a:endParaRPr lang="en-US"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990600" y="4191000"/>
            <a:ext cx="7315200" cy="23374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latin typeface="Times New Roman" pitchFamily="18" charset="0"/>
                <a:cs typeface="Times New Roman" pitchFamily="18" charset="0"/>
              </a:rPr>
              <a:t>ATA Guidelines in management of Hyperthyroidism 2016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cost of RAIUS = </a:t>
            </a:r>
            <a:r>
              <a:rPr lang="en-US" b="1" dirty="0" smtClean="0">
                <a:solidFill>
                  <a:srgbClr val="FFFF00"/>
                </a:solidFill>
              </a:rPr>
              <a:t>$1000 </a:t>
            </a:r>
            <a:r>
              <a:rPr lang="en-US" dirty="0" smtClean="0"/>
              <a:t>in the United States,</a:t>
            </a:r>
          </a:p>
          <a:p>
            <a:r>
              <a:rPr lang="en-US" dirty="0" smtClean="0"/>
              <a:t> third-generation TRAb tests = </a:t>
            </a:r>
            <a:r>
              <a:rPr lang="en-US" b="1" dirty="0" smtClean="0">
                <a:solidFill>
                  <a:srgbClr val="FFFF00"/>
                </a:solidFill>
              </a:rPr>
              <a:t>$70</a:t>
            </a:r>
            <a:endParaRPr lang="en-US" b="1" dirty="0">
              <a:solidFill>
                <a:srgbClr val="FFFF00"/>
              </a:solidFill>
            </a:endParaRPr>
          </a:p>
        </p:txBody>
      </p:sp>
      <p:pic>
        <p:nvPicPr>
          <p:cNvPr id="2050" name="Picture 2"/>
          <p:cNvPicPr>
            <a:picLocks noChangeAspect="1" noChangeArrowheads="1"/>
          </p:cNvPicPr>
          <p:nvPr/>
        </p:nvPicPr>
        <p:blipFill>
          <a:blip r:embed="rId2" cstate="print"/>
          <a:srcRect/>
          <a:stretch>
            <a:fillRect/>
          </a:stretch>
        </p:blipFill>
        <p:spPr bwMode="auto">
          <a:xfrm>
            <a:off x="762000" y="2438400"/>
            <a:ext cx="7493702" cy="26491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TRAb in distinguish GD from </a:t>
            </a:r>
            <a:r>
              <a:rPr lang="en-US" dirty="0" err="1" smtClean="0"/>
              <a:t>Subacute</a:t>
            </a:r>
            <a:r>
              <a:rPr lang="en-US" dirty="0" smtClean="0"/>
              <a:t> painless thyroiditis (SPT)</a:t>
            </a:r>
            <a:endParaRPr lang="en-US" dirty="0"/>
          </a:p>
        </p:txBody>
      </p:sp>
      <p:sp>
        <p:nvSpPr>
          <p:cNvPr id="3" name="Content Placeholder 2"/>
          <p:cNvSpPr>
            <a:spLocks noGrp="1"/>
          </p:cNvSpPr>
          <p:nvPr>
            <p:ph idx="1"/>
          </p:nvPr>
        </p:nvSpPr>
        <p:spPr/>
        <p:txBody>
          <a:bodyPr>
            <a:noAutofit/>
          </a:bodyPr>
          <a:lstStyle/>
          <a:p>
            <a:r>
              <a:rPr lang="en-US" sz="2000" i="1" dirty="0" smtClean="0"/>
              <a:t>The clinical presentation of SPT may be similar to GD</a:t>
            </a:r>
            <a:r>
              <a:rPr lang="en-US" sz="2000" dirty="0" smtClean="0"/>
              <a:t>, with thyrotoxicosis and a diffuse, non-nodular goiter. </a:t>
            </a:r>
          </a:p>
          <a:p>
            <a:pPr>
              <a:buFont typeface="Calibri" pitchFamily="34" charset="0"/>
              <a:buChar char="!"/>
            </a:pPr>
            <a:endParaRPr lang="en-US" sz="2000" dirty="0" smtClean="0"/>
          </a:p>
          <a:p>
            <a:pPr>
              <a:buFont typeface="Calibri" pitchFamily="34" charset="0"/>
              <a:buChar char="!"/>
            </a:pPr>
            <a:r>
              <a:rPr lang="en-US" sz="2000" u="sng" dirty="0" smtClean="0"/>
              <a:t>Almost all </a:t>
            </a:r>
            <a:r>
              <a:rPr lang="en-US" sz="2000" dirty="0" smtClean="0"/>
              <a:t>patients with SPT test positive for thyroid peroxidase antibodies, but so do up to </a:t>
            </a:r>
            <a:r>
              <a:rPr lang="en-US" sz="2000" u="sng" dirty="0" smtClean="0"/>
              <a:t>70% of patients with GD </a:t>
            </a:r>
            <a:r>
              <a:rPr lang="en-US" sz="2000" dirty="0" smtClean="0"/>
              <a:t>, so this excellent test for thyroid autoimmunity, in general, cannot distinguish the 2 conditions.</a:t>
            </a:r>
          </a:p>
          <a:p>
            <a:pPr>
              <a:buNone/>
            </a:pPr>
            <a:endParaRPr lang="en-US" sz="2000" dirty="0" smtClean="0"/>
          </a:p>
          <a:p>
            <a:r>
              <a:rPr lang="en-US" sz="2000" dirty="0" smtClean="0">
                <a:solidFill>
                  <a:srgbClr val="00FF00"/>
                </a:solidFill>
              </a:rPr>
              <a:t>TRAb</a:t>
            </a:r>
            <a:r>
              <a:rPr lang="en-US" sz="2000" dirty="0" smtClean="0"/>
              <a:t> are also very useful in distinguishing postpartum thyroiditis from de novo or relapsing GD in lactating women, when </a:t>
            </a:r>
            <a:r>
              <a:rPr lang="en-US" sz="2000" dirty="0" smtClean="0">
                <a:solidFill>
                  <a:srgbClr val="FFC000"/>
                </a:solidFill>
              </a:rPr>
              <a:t>RAIU+S</a:t>
            </a:r>
            <a:r>
              <a:rPr lang="en-US" sz="2000" dirty="0" smtClean="0"/>
              <a:t> must be avoided.</a:t>
            </a:r>
          </a:p>
          <a:p>
            <a:endParaRPr lang="en-US" sz="2000" dirty="0" smtClean="0"/>
          </a:p>
          <a:p>
            <a:r>
              <a:rPr lang="en-US" sz="2000" dirty="0" smtClean="0"/>
              <a:t>The </a:t>
            </a:r>
            <a:r>
              <a:rPr lang="en-US" sz="2000" dirty="0" smtClean="0">
                <a:solidFill>
                  <a:srgbClr val="FFFF00"/>
                </a:solidFill>
              </a:rPr>
              <a:t>5–15% of patients with SPT or postpartum thyroiditis </a:t>
            </a:r>
            <a:r>
              <a:rPr lang="en-US" sz="2000" dirty="0" smtClean="0"/>
              <a:t>that may have positive TRAb is a special concern. </a:t>
            </a:r>
          </a:p>
          <a:p>
            <a:r>
              <a:rPr lang="en-US" sz="2000" dirty="0" smtClean="0"/>
              <a:t>So misdiagnosis of GD would have clinical relevance</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3810001"/>
            <a:ext cx="8229600" cy="2743200"/>
          </a:xfrm>
        </p:spPr>
        <p:txBody>
          <a:bodyPr/>
          <a:lstStyle/>
          <a:p>
            <a:r>
              <a:rPr lang="en-US" dirty="0" smtClean="0"/>
              <a:t>232 healthy individuals</a:t>
            </a:r>
          </a:p>
          <a:p>
            <a:r>
              <a:rPr lang="en-US" dirty="0" smtClean="0"/>
              <a:t>244 untreated patients with GD</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28600" y="304800"/>
            <a:ext cx="8534400" cy="3386540"/>
          </a:xfrm>
          <a:prstGeom prst="rect">
            <a:avLst/>
          </a:prstGeom>
          <a:noFill/>
          <a:ln w="9525">
            <a:noFill/>
            <a:miter lim="800000"/>
            <a:headEnd/>
            <a:tailEnd/>
          </a:ln>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Agenda </a:t>
            </a:r>
            <a:endParaRPr lang="en-US" dirty="0"/>
          </a:p>
        </p:txBody>
      </p:sp>
      <p:sp>
        <p:nvSpPr>
          <p:cNvPr id="5" name="Content Placeholder 4"/>
          <p:cNvSpPr>
            <a:spLocks noGrp="1"/>
          </p:cNvSpPr>
          <p:nvPr>
            <p:ph idx="1"/>
          </p:nvPr>
        </p:nvSpPr>
        <p:spPr>
          <a:xfrm>
            <a:off x="381000" y="1371600"/>
            <a:ext cx="8229600" cy="4525963"/>
          </a:xfrm>
        </p:spPr>
        <p:txBody>
          <a:bodyPr>
            <a:noAutofit/>
          </a:bodyPr>
          <a:lstStyle/>
          <a:p>
            <a:pPr>
              <a:buFont typeface="Wingdings" pitchFamily="2" charset="2"/>
              <a:buChar char="q"/>
            </a:pPr>
            <a:r>
              <a:rPr lang="en-US" sz="2800" dirty="0" smtClean="0"/>
              <a:t>TRAb generation in Graves’ disease(GD)</a:t>
            </a:r>
          </a:p>
          <a:p>
            <a:pPr>
              <a:buFont typeface="Wingdings" pitchFamily="2" charset="2"/>
              <a:buChar char="q"/>
            </a:pPr>
            <a:r>
              <a:rPr lang="en-US" sz="2800" dirty="0" smtClean="0"/>
              <a:t>TRAb tests for diagnosing GD and Methods for Measuring TRAb</a:t>
            </a:r>
          </a:p>
          <a:p>
            <a:pPr>
              <a:buFont typeface="Wingdings" pitchFamily="2" charset="2"/>
              <a:buChar char="q"/>
            </a:pPr>
            <a:r>
              <a:rPr lang="en-US" sz="2800" dirty="0" smtClean="0"/>
              <a:t>Difference between thyroid-stimulating </a:t>
            </a:r>
            <a:r>
              <a:rPr lang="en-US" sz="2800" dirty="0" err="1" smtClean="0"/>
              <a:t>Ig</a:t>
            </a:r>
            <a:r>
              <a:rPr lang="en-US" sz="2800" dirty="0" smtClean="0"/>
              <a:t> (TSI), TSH-binding inhibiting (TBI) </a:t>
            </a:r>
            <a:r>
              <a:rPr lang="en-US" sz="2800" dirty="0" err="1" smtClean="0"/>
              <a:t>Ig</a:t>
            </a:r>
            <a:r>
              <a:rPr lang="en-US" sz="2800" dirty="0" smtClean="0"/>
              <a:t> </a:t>
            </a:r>
          </a:p>
          <a:p>
            <a:pPr>
              <a:buFont typeface="Wingdings" pitchFamily="2" charset="2"/>
              <a:buChar char="q"/>
            </a:pPr>
            <a:r>
              <a:rPr lang="en-US" sz="2800" dirty="0" smtClean="0"/>
              <a:t>Diagnostic Use of TRAb Tests</a:t>
            </a:r>
          </a:p>
          <a:p>
            <a:pPr>
              <a:buFont typeface="Wingdings" pitchFamily="2" charset="2"/>
              <a:buChar char="q"/>
            </a:pPr>
            <a:r>
              <a:rPr lang="en-US" sz="2800" dirty="0" smtClean="0"/>
              <a:t>Prognostic Use of TRAb Tests (Are TRAb levels predictive of relapse and/or response to antithyroid drug therapy in GD?) </a:t>
            </a:r>
          </a:p>
          <a:p>
            <a:pPr>
              <a:buFont typeface="Wingdings" pitchFamily="2" charset="2"/>
              <a:buChar char="q"/>
            </a:pPr>
            <a:r>
              <a:rPr lang="en-US" sz="2800" dirty="0" smtClean="0"/>
              <a:t>TRAb in pregnant women with Graves’ disease</a:t>
            </a:r>
          </a:p>
          <a:p>
            <a:pPr>
              <a:buFont typeface="Wingdings" pitchFamily="2" charset="2"/>
              <a:buChar char="q"/>
            </a:pPr>
            <a:r>
              <a:rPr lang="en-US" sz="2800" dirty="0" smtClean="0"/>
              <a:t>TRAb in Graves’ </a:t>
            </a:r>
            <a:r>
              <a:rPr lang="en-US" sz="2800" dirty="0" err="1" smtClean="0"/>
              <a:t>Ophthalmopathy</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024063" y="1490663"/>
            <a:ext cx="5095875" cy="3876675"/>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sp>
        <p:nvSpPr>
          <p:cNvPr id="5" name="Rounded Rectangle 4"/>
          <p:cNvSpPr/>
          <p:nvPr/>
        </p:nvSpPr>
        <p:spPr>
          <a:xfrm>
            <a:off x="3276600" y="3429000"/>
            <a:ext cx="11430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495800" y="3429000"/>
            <a:ext cx="11430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0" y="381000"/>
            <a:ext cx="9156488" cy="5843588"/>
          </a:xfrm>
          <a:prstGeom prst="rect">
            <a:avLst/>
          </a:prstGeom>
          <a:noFill/>
          <a:ln w="6350">
            <a:solidFill>
              <a:schemeClr val="tx1"/>
            </a:solidFill>
            <a:miter lim="800000"/>
            <a:headEnd/>
            <a:tailEnd/>
          </a:ln>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Key Message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err="1" smtClean="0">
                <a:solidFill>
                  <a:srgbClr val="FFFF00"/>
                </a:solidFill>
                <a:effectLst>
                  <a:outerShdw blurRad="38100" dist="38100" dir="2700000" algn="tl">
                    <a:srgbClr val="000000">
                      <a:alpha val="43137"/>
                    </a:srgbClr>
                  </a:outerShdw>
                </a:effectLst>
              </a:rPr>
              <a:t>pTRAb</a:t>
            </a:r>
            <a:r>
              <a:rPr lang="en-US" dirty="0" smtClean="0">
                <a:solidFill>
                  <a:srgbClr val="FFFF00"/>
                </a:solidFill>
                <a:effectLst>
                  <a:outerShdw blurRad="38100" dist="38100" dir="2700000" algn="tl">
                    <a:srgbClr val="000000">
                      <a:alpha val="43137"/>
                    </a:srgbClr>
                  </a:outerShdw>
                </a:effectLst>
              </a:rPr>
              <a:t> 3</a:t>
            </a:r>
            <a:r>
              <a:rPr lang="en-US" baseline="30000" dirty="0" smtClean="0">
                <a:solidFill>
                  <a:srgbClr val="FFFF00"/>
                </a:solidFill>
                <a:effectLst>
                  <a:outerShdw blurRad="38100" dist="38100" dir="2700000" algn="tl">
                    <a:srgbClr val="000000">
                      <a:alpha val="43137"/>
                    </a:srgbClr>
                  </a:outerShdw>
                </a:effectLst>
              </a:rPr>
              <a:t>rd</a:t>
            </a:r>
            <a:r>
              <a:rPr lang="en-US" dirty="0" smtClean="0">
                <a:solidFill>
                  <a:srgbClr val="FFFF00"/>
                </a:solidFill>
                <a:effectLst>
                  <a:outerShdw blurRad="38100" dist="38100" dir="2700000" algn="tl">
                    <a:srgbClr val="000000">
                      <a:alpha val="43137"/>
                    </a:srgbClr>
                  </a:outerShdw>
                </a:effectLst>
              </a:rPr>
              <a:t> assay </a:t>
            </a:r>
            <a:r>
              <a:rPr lang="en-US" dirty="0" smtClean="0">
                <a:effectLst>
                  <a:outerShdw blurRad="38100" dist="38100" dir="2700000" algn="tl">
                    <a:srgbClr val="000000">
                      <a:alpha val="43137"/>
                    </a:srgbClr>
                  </a:outerShdw>
                </a:effectLst>
              </a:rPr>
              <a:t>has </a:t>
            </a:r>
            <a:r>
              <a:rPr lang="en-US" dirty="0" err="1" smtClean="0">
                <a:effectLst>
                  <a:outerShdw blurRad="38100" dist="38100" dir="2700000" algn="tl">
                    <a:srgbClr val="000000">
                      <a:alpha val="43137"/>
                    </a:srgbClr>
                  </a:outerShdw>
                </a:effectLst>
              </a:rPr>
              <a:t>significantely</a:t>
            </a:r>
            <a:r>
              <a:rPr lang="en-US" dirty="0" smtClean="0">
                <a:effectLst>
                  <a:outerShdw blurRad="38100" dist="38100" dir="2700000" algn="tl">
                    <a:srgbClr val="000000">
                      <a:alpha val="43137"/>
                    </a:srgbClr>
                  </a:outerShdw>
                </a:effectLst>
              </a:rPr>
              <a:t> (p = 0.0026) </a:t>
            </a:r>
            <a:r>
              <a:rPr lang="en-US" dirty="0" smtClean="0">
                <a:solidFill>
                  <a:srgbClr val="FFFF00"/>
                </a:solidFill>
                <a:effectLst>
                  <a:outerShdw blurRad="38100" dist="38100" dir="2700000" algn="tl">
                    <a:srgbClr val="000000">
                      <a:alpha val="43137"/>
                    </a:srgbClr>
                  </a:outerShdw>
                </a:effectLst>
              </a:rPr>
              <a:t>superior diagnostic accuracy </a:t>
            </a:r>
            <a:r>
              <a:rPr lang="en-US" dirty="0" smtClean="0">
                <a:effectLst>
                  <a:outerShdw blurRad="38100" dist="38100" dir="2700000" algn="tl">
                    <a:srgbClr val="000000">
                      <a:alpha val="43137"/>
                    </a:srgbClr>
                  </a:outerShdw>
                </a:effectLst>
              </a:rPr>
              <a:t>for </a:t>
            </a:r>
            <a:r>
              <a:rPr lang="en-US" b="1" dirty="0" smtClean="0">
                <a:effectLst>
                  <a:outerShdw blurRad="38100" dist="38100" dir="2700000" algn="tl">
                    <a:srgbClr val="000000">
                      <a:alpha val="43137"/>
                    </a:srgbClr>
                  </a:outerShdw>
                </a:effectLst>
              </a:rPr>
              <a:t>GD and PT</a:t>
            </a:r>
            <a:r>
              <a:rPr lang="en-US" dirty="0" smtClean="0">
                <a:effectLst>
                  <a:outerShdw blurRad="38100" dist="38100" dir="2700000" algn="tl">
                    <a:srgbClr val="000000">
                      <a:alpha val="43137"/>
                    </a:srgbClr>
                  </a:outerShdw>
                </a:effectLst>
              </a:rPr>
              <a:t>, compared to that of </a:t>
            </a:r>
            <a:r>
              <a:rPr lang="en-US" dirty="0" err="1" smtClean="0">
                <a:effectLst>
                  <a:outerShdw blurRad="38100" dist="38100" dir="2700000" algn="tl">
                    <a:srgbClr val="000000">
                      <a:alpha val="43137"/>
                    </a:srgbClr>
                  </a:outerShdw>
                </a:effectLst>
              </a:rPr>
              <a:t>pTRAb</a:t>
            </a:r>
            <a:r>
              <a:rPr lang="en-US" dirty="0" smtClean="0">
                <a:effectLst>
                  <a:outerShdw blurRad="38100" dist="38100" dir="2700000" algn="tl">
                    <a:srgbClr val="000000">
                      <a:alpha val="43137"/>
                    </a:srgbClr>
                  </a:outerShdw>
                </a:effectLst>
              </a:rPr>
              <a:t> 2</a:t>
            </a:r>
            <a:r>
              <a:rPr lang="en-US" baseline="30000" dirty="0" smtClean="0">
                <a:effectLst>
                  <a:outerShdw blurRad="38100" dist="38100" dir="2700000" algn="tl">
                    <a:srgbClr val="000000">
                      <a:alpha val="43137"/>
                    </a:srgbClr>
                  </a:outerShdw>
                </a:effectLst>
              </a:rPr>
              <a:t>nd</a:t>
            </a:r>
            <a:r>
              <a:rPr lang="en-US" dirty="0" smtClean="0">
                <a:effectLst>
                  <a:outerShdw blurRad="38100" dist="38100" dir="2700000" algn="tl">
                    <a:srgbClr val="000000">
                      <a:alpha val="43137"/>
                    </a:srgbClr>
                  </a:outerShdw>
                </a:effectLst>
              </a:rPr>
              <a:t> assay.</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3962400"/>
            <a:ext cx="8229600" cy="2590800"/>
          </a:xfrm>
        </p:spPr>
        <p:txBody>
          <a:bodyPr>
            <a:normAutofit fontScale="77500" lnSpcReduction="20000"/>
          </a:bodyPr>
          <a:lstStyle/>
          <a:p>
            <a:r>
              <a:rPr lang="en-US" dirty="0" smtClean="0"/>
              <a:t>106 untreated GD , 80 autoimmune PT</a:t>
            </a:r>
          </a:p>
          <a:p>
            <a:r>
              <a:rPr lang="en-US" dirty="0" smtClean="0"/>
              <a:t>compared two distinct detection methods for </a:t>
            </a:r>
            <a:r>
              <a:rPr lang="en-US" dirty="0" err="1" smtClean="0"/>
              <a:t>TSHRAb</a:t>
            </a:r>
            <a:r>
              <a:rPr lang="en-US" dirty="0" smtClean="0"/>
              <a:t> :</a:t>
            </a:r>
          </a:p>
          <a:p>
            <a:pPr lvl="1"/>
            <a:r>
              <a:rPr lang="en-US" dirty="0" smtClean="0">
                <a:solidFill>
                  <a:srgbClr val="FFFF00"/>
                </a:solidFill>
              </a:rPr>
              <a:t>Mc4- </a:t>
            </a:r>
            <a:r>
              <a:rPr lang="en-US" dirty="0" err="1" smtClean="0">
                <a:solidFill>
                  <a:srgbClr val="FFFF00"/>
                </a:solidFill>
              </a:rPr>
              <a:t>TSAb</a:t>
            </a:r>
            <a:r>
              <a:rPr lang="en-US" dirty="0" smtClean="0">
                <a:solidFill>
                  <a:srgbClr val="FFFF00"/>
                </a:solidFill>
              </a:rPr>
              <a:t> assay</a:t>
            </a:r>
            <a:r>
              <a:rPr lang="en-US" dirty="0" smtClean="0"/>
              <a:t>, which detects the signal of </a:t>
            </a:r>
            <a:r>
              <a:rPr lang="en-US" dirty="0" err="1" smtClean="0"/>
              <a:t>cAMP</a:t>
            </a:r>
            <a:r>
              <a:rPr lang="en-US" dirty="0" smtClean="0"/>
              <a:t> production through Mc4 </a:t>
            </a:r>
            <a:r>
              <a:rPr lang="en-US" dirty="0" err="1" smtClean="0"/>
              <a:t>chimeric</a:t>
            </a:r>
            <a:r>
              <a:rPr lang="en-US" dirty="0" smtClean="0"/>
              <a:t> TSHR binding with </a:t>
            </a:r>
            <a:r>
              <a:rPr lang="en-US" dirty="0" err="1" smtClean="0"/>
              <a:t>TSHRAbs</a:t>
            </a:r>
            <a:r>
              <a:rPr lang="en-US" dirty="0" smtClean="0"/>
              <a:t> in a patient’s serum. </a:t>
            </a:r>
          </a:p>
          <a:p>
            <a:pPr lvl="1"/>
            <a:r>
              <a:rPr lang="en-US" dirty="0" smtClean="0"/>
              <a:t>The other was the </a:t>
            </a:r>
            <a:r>
              <a:rPr lang="en-US" dirty="0" smtClean="0">
                <a:solidFill>
                  <a:srgbClr val="FFFF00"/>
                </a:solidFill>
              </a:rPr>
              <a:t>M22-TRAb assay</a:t>
            </a:r>
            <a:r>
              <a:rPr lang="en-US" dirty="0" smtClean="0"/>
              <a:t>, which detects the inhibition rate of the M22 monoclonal antibody bound to the wild-type TSHR by </a:t>
            </a:r>
            <a:r>
              <a:rPr lang="en-US" dirty="0" err="1" smtClean="0"/>
              <a:t>TSHRAb</a:t>
            </a:r>
            <a:r>
              <a:rPr lang="en-US" dirty="0" smtClean="0"/>
              <a:t> in a patient’s serum.</a:t>
            </a:r>
          </a:p>
        </p:txBody>
      </p:sp>
      <p:pic>
        <p:nvPicPr>
          <p:cNvPr id="5122" name="Picture 2"/>
          <p:cNvPicPr>
            <a:picLocks noChangeAspect="1" noChangeArrowheads="1"/>
          </p:cNvPicPr>
          <p:nvPr/>
        </p:nvPicPr>
        <p:blipFill>
          <a:blip r:embed="rId2" cstate="print"/>
          <a:srcRect/>
          <a:stretch>
            <a:fillRect/>
          </a:stretch>
        </p:blipFill>
        <p:spPr bwMode="auto">
          <a:xfrm>
            <a:off x="228600" y="0"/>
            <a:ext cx="8686800" cy="3770040"/>
          </a:xfrm>
          <a:prstGeom prst="rect">
            <a:avLst/>
          </a:prstGeom>
          <a:noFill/>
          <a:ln w="12700">
            <a:solidFill>
              <a:schemeClr val="tx1"/>
            </a:solid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3886200"/>
            <a:ext cx="8229600" cy="2743200"/>
          </a:xfrm>
        </p:spPr>
        <p:txBody>
          <a:bodyPr>
            <a:noAutofit/>
          </a:bodyPr>
          <a:lstStyle/>
          <a:p>
            <a:r>
              <a:rPr lang="en-US" sz="2000" dirty="0" smtClean="0"/>
              <a:t>There was no significant difference in the positive rates in patients with untreated GD between Mc4-TSAb and M22-TRAb assays. </a:t>
            </a:r>
          </a:p>
          <a:p>
            <a:endParaRPr lang="en-US" sz="2000" dirty="0" smtClean="0"/>
          </a:p>
          <a:p>
            <a:r>
              <a:rPr lang="en-US" sz="2000" dirty="0" smtClean="0"/>
              <a:t>In addition, for PT, the negative rate of Mc4-TSAb was not significant compared with the M22-TRAb. </a:t>
            </a:r>
          </a:p>
          <a:p>
            <a:endParaRPr lang="en-US" sz="2000" dirty="0" smtClean="0"/>
          </a:p>
          <a:p>
            <a:r>
              <a:rPr lang="en-US" sz="2000" dirty="0" smtClean="0"/>
              <a:t>Overall, there was no clinical significant difference in the accuracy of GD and PT diagnosis between Mc4-TSAb and M22-TRAb.</a:t>
            </a:r>
            <a:endParaRPr lang="en-US" sz="2000" dirty="0"/>
          </a:p>
        </p:txBody>
      </p:sp>
      <p:pic>
        <p:nvPicPr>
          <p:cNvPr id="6146" name="Picture 2"/>
          <p:cNvPicPr>
            <a:picLocks noChangeAspect="1" noChangeArrowheads="1"/>
          </p:cNvPicPr>
          <p:nvPr/>
        </p:nvPicPr>
        <p:blipFill>
          <a:blip r:embed="rId2" cstate="print"/>
          <a:srcRect/>
          <a:stretch>
            <a:fillRect/>
          </a:stretch>
        </p:blipFill>
        <p:spPr bwMode="auto">
          <a:xfrm>
            <a:off x="1981200" y="609600"/>
            <a:ext cx="5057775" cy="3124200"/>
          </a:xfrm>
          <a:prstGeom prst="rect">
            <a:avLst/>
          </a:prstGeom>
          <a:noFill/>
          <a:ln w="6350">
            <a:solidFill>
              <a:schemeClr val="tx1"/>
            </a:solidFill>
            <a:miter lim="800000"/>
            <a:headEnd/>
            <a:tailEnd/>
          </a:ln>
          <a:effectLst>
            <a:outerShdw blurRad="50800" dist="38100" dir="5400000" algn="t" rotWithShape="0">
              <a:prstClr val="black">
                <a:alpha val="40000"/>
              </a:prstClr>
            </a:outerShdw>
          </a:effectLst>
        </p:spPr>
      </p:pic>
      <p:sp>
        <p:nvSpPr>
          <p:cNvPr id="5" name="Rounded Rectangle 4"/>
          <p:cNvSpPr/>
          <p:nvPr/>
        </p:nvSpPr>
        <p:spPr>
          <a:xfrm>
            <a:off x="5791200" y="2819400"/>
            <a:ext cx="1219200" cy="1066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ounded Rectangle 6"/>
          <p:cNvSpPr/>
          <p:nvPr/>
        </p:nvSpPr>
        <p:spPr>
          <a:xfrm>
            <a:off x="3810000" y="2819400"/>
            <a:ext cx="1219200" cy="1066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a:t>
            </a:r>
            <a:endParaRPr lang="en-US" dirty="0"/>
          </a:p>
        </p:txBody>
      </p:sp>
      <p:sp>
        <p:nvSpPr>
          <p:cNvPr id="3" name="Content Placeholder 2"/>
          <p:cNvSpPr>
            <a:spLocks noGrp="1"/>
          </p:cNvSpPr>
          <p:nvPr>
            <p:ph idx="1"/>
          </p:nvPr>
        </p:nvSpPr>
        <p:spPr/>
        <p:txBody>
          <a:bodyPr/>
          <a:lstStyle/>
          <a:p>
            <a:r>
              <a:rPr lang="en-US" dirty="0" smtClean="0"/>
              <a:t>With regard to the relatively high rate of </a:t>
            </a:r>
            <a:r>
              <a:rPr lang="en-US" dirty="0" err="1" smtClean="0"/>
              <a:t>discordancy</a:t>
            </a:r>
            <a:r>
              <a:rPr lang="en-US" dirty="0" smtClean="0"/>
              <a:t>, </a:t>
            </a:r>
            <a:r>
              <a:rPr lang="en-US" i="1" dirty="0" smtClean="0">
                <a:solidFill>
                  <a:srgbClr val="FFFF00"/>
                </a:solidFill>
              </a:rPr>
              <a:t>a combination of both assays could reduce the presence of </a:t>
            </a:r>
            <a:r>
              <a:rPr lang="en-US" i="1" dirty="0" err="1" smtClean="0">
                <a:solidFill>
                  <a:srgbClr val="FFFF00"/>
                </a:solidFill>
              </a:rPr>
              <a:t>TSHRAb-seronegative</a:t>
            </a:r>
            <a:r>
              <a:rPr lang="en-US" i="1" dirty="0" smtClean="0">
                <a:solidFill>
                  <a:srgbClr val="FFFF00"/>
                </a:solidFill>
              </a:rPr>
              <a:t> GD</a:t>
            </a:r>
            <a:r>
              <a:rPr lang="en-US" dirty="0" smtClean="0"/>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0"/>
            <a:ext cx="7772400" cy="1362075"/>
          </a:xfrm>
        </p:spPr>
        <p:txBody>
          <a:bodyPr/>
          <a:lstStyle/>
          <a:p>
            <a:r>
              <a:rPr lang="en-US" dirty="0" smtClean="0"/>
              <a:t>Prognostic Use of TRAb Tests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Prognostic Use of TRAb Tests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determination of whether a remission was achieved has been for many years obtained via an antithyroid drug discontinuation trial.</a:t>
            </a:r>
          </a:p>
          <a:p>
            <a:r>
              <a:rPr lang="en-US" dirty="0" smtClean="0"/>
              <a:t>Several indicators have been studied as tools to predict the risk of such relapses in patients on antithyroid drugs, such as </a:t>
            </a:r>
            <a:r>
              <a:rPr lang="en-US" dirty="0" smtClean="0">
                <a:effectLst>
                  <a:outerShdw blurRad="38100" dist="38100" dir="2700000" algn="tl">
                    <a:srgbClr val="000000">
                      <a:alpha val="43137"/>
                    </a:srgbClr>
                  </a:outerShdw>
                </a:effectLst>
              </a:rPr>
              <a:t>age</a:t>
            </a:r>
            <a:r>
              <a:rPr lang="en-US" dirty="0" smtClean="0"/>
              <a:t>, </a:t>
            </a:r>
            <a:r>
              <a:rPr lang="en-US" dirty="0" smtClean="0">
                <a:effectLst>
                  <a:outerShdw blurRad="38100" dist="38100" dir="2700000" algn="tl">
                    <a:srgbClr val="000000">
                      <a:alpha val="43137"/>
                    </a:srgbClr>
                  </a:outerShdw>
                </a:effectLst>
              </a:rPr>
              <a:t>gender</a:t>
            </a:r>
            <a:r>
              <a:rPr lang="en-US" dirty="0" smtClean="0"/>
              <a:t>, </a:t>
            </a:r>
            <a:r>
              <a:rPr lang="en-US" dirty="0" smtClean="0">
                <a:effectLst>
                  <a:outerShdw blurRad="38100" dist="38100" dir="2700000" algn="tl">
                    <a:srgbClr val="000000">
                      <a:alpha val="43137"/>
                    </a:srgbClr>
                  </a:outerShdw>
                </a:effectLst>
              </a:rPr>
              <a:t>the</a:t>
            </a:r>
            <a:r>
              <a:rPr lang="en-US" dirty="0" smtClean="0"/>
              <a:t> </a:t>
            </a:r>
            <a:r>
              <a:rPr lang="en-US" dirty="0" smtClean="0">
                <a:effectLst>
                  <a:outerShdw blurRad="38100" dist="38100" dir="2700000" algn="tl">
                    <a:srgbClr val="000000">
                      <a:alpha val="43137"/>
                    </a:srgbClr>
                  </a:outerShdw>
                </a:effectLst>
              </a:rPr>
              <a:t>thyroid volume</a:t>
            </a:r>
            <a:r>
              <a:rPr lang="en-US" dirty="0" smtClean="0"/>
              <a:t>, </a:t>
            </a:r>
            <a:r>
              <a:rPr lang="en-US" dirty="0" smtClean="0">
                <a:effectLst>
                  <a:outerShdw blurRad="38100" dist="38100" dir="2700000" algn="tl">
                    <a:srgbClr val="000000">
                      <a:alpha val="43137"/>
                    </a:srgbClr>
                  </a:outerShdw>
                </a:effectLst>
              </a:rPr>
              <a:t>the thyroid </a:t>
            </a:r>
            <a:r>
              <a:rPr lang="en-US" dirty="0" err="1" smtClean="0">
                <a:effectLst>
                  <a:outerShdw blurRad="38100" dist="38100" dir="2700000" algn="tl">
                    <a:srgbClr val="000000">
                      <a:alpha val="43137"/>
                    </a:srgbClr>
                  </a:outerShdw>
                </a:effectLst>
              </a:rPr>
              <a:t>vascularity</a:t>
            </a:r>
            <a:r>
              <a:rPr lang="en-US" dirty="0" smtClean="0"/>
              <a:t>, </a:t>
            </a:r>
            <a:r>
              <a:rPr lang="en-US" dirty="0" smtClean="0">
                <a:effectLst>
                  <a:outerShdw blurRad="38100" dist="38100" dir="2700000" algn="tl">
                    <a:srgbClr val="000000">
                      <a:alpha val="43137"/>
                    </a:srgbClr>
                  </a:outerShdw>
                </a:effectLst>
              </a:rPr>
              <a:t>degree of thyroiditis</a:t>
            </a:r>
            <a:r>
              <a:rPr lang="en-US" dirty="0" smtClean="0"/>
              <a:t>, </a:t>
            </a:r>
            <a:r>
              <a:rPr lang="en-US" dirty="0" smtClean="0">
                <a:effectLst>
                  <a:outerShdw blurRad="38100" dist="38100" dir="2700000" algn="tl">
                    <a:srgbClr val="000000">
                      <a:alpha val="43137"/>
                    </a:srgbClr>
                  </a:outerShdw>
                </a:effectLst>
              </a:rPr>
              <a:t>iodine status</a:t>
            </a:r>
            <a:r>
              <a:rPr lang="en-US" dirty="0" smtClean="0"/>
              <a:t>, and others.</a:t>
            </a:r>
          </a:p>
          <a:p>
            <a:r>
              <a:rPr lang="en-US" dirty="0" smtClean="0"/>
              <a:t>all these variables are in fact surrogate measures of persistent unregulated TSHR stimulation in the form of TRAb, which indeed is the ultimate cause of the relapse.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779837"/>
            <a:ext cx="8229600" cy="3078163"/>
          </a:xfrm>
        </p:spPr>
        <p:txBody>
          <a:bodyPr>
            <a:normAutofit/>
          </a:bodyPr>
          <a:lstStyle/>
          <a:p>
            <a:r>
              <a:rPr lang="en-US" sz="2000" dirty="0" smtClean="0">
                <a:solidFill>
                  <a:srgbClr val="FFFF00"/>
                </a:solidFill>
              </a:rPr>
              <a:t>131 patients </a:t>
            </a:r>
            <a:r>
              <a:rPr lang="en-US" sz="2000" dirty="0" smtClean="0"/>
              <a:t>with newly diagnosed Graves’ hyperthyroidism </a:t>
            </a:r>
            <a:r>
              <a:rPr lang="en-US" sz="2000" u="sng" dirty="0" smtClean="0"/>
              <a:t>aged 20–55 years </a:t>
            </a:r>
            <a:r>
              <a:rPr lang="en-US" sz="2000" dirty="0" smtClean="0"/>
              <a:t>were randomized to medical therapy (n=48), thyroid surgery (n=47), or radioiodine therapy (n=36).</a:t>
            </a:r>
          </a:p>
          <a:p>
            <a:endParaRPr lang="en-US" sz="2000" dirty="0" smtClean="0"/>
          </a:p>
          <a:p>
            <a:r>
              <a:rPr lang="en-US" sz="2000" dirty="0" smtClean="0"/>
              <a:t>Anti-thyroid drugs were </a:t>
            </a:r>
            <a:r>
              <a:rPr lang="en-US" sz="2000" u="sng" dirty="0" smtClean="0"/>
              <a:t>withdrawn after 18 months </a:t>
            </a:r>
            <a:r>
              <a:rPr lang="en-US" sz="2000" dirty="0" smtClean="0"/>
              <a:t>of therapy. </a:t>
            </a:r>
          </a:p>
          <a:p>
            <a:r>
              <a:rPr lang="en-US" sz="2000" dirty="0" smtClean="0"/>
              <a:t>TSH-receptor antibodies (</a:t>
            </a:r>
            <a:r>
              <a:rPr lang="en-US" sz="2000" dirty="0" smtClean="0">
                <a:solidFill>
                  <a:srgbClr val="FFFF00"/>
                </a:solidFill>
              </a:rPr>
              <a:t>TRAb</a:t>
            </a:r>
            <a:r>
              <a:rPr lang="en-US" sz="2000" dirty="0" smtClean="0"/>
              <a:t>) in serum </a:t>
            </a:r>
            <a:r>
              <a:rPr lang="en-US" sz="2000" dirty="0" smtClean="0">
                <a:solidFill>
                  <a:srgbClr val="FFFF00"/>
                </a:solidFill>
              </a:rPr>
              <a:t>were measured before and for 5 years after the initiation of therapy</a:t>
            </a:r>
            <a:r>
              <a:rPr lang="en-US" sz="2000" dirty="0" smtClean="0"/>
              <a:t>.</a:t>
            </a:r>
            <a:endParaRPr lang="en-US" sz="2000" dirty="0"/>
          </a:p>
        </p:txBody>
      </p:sp>
      <p:pic>
        <p:nvPicPr>
          <p:cNvPr id="4" name="Picture 2"/>
          <p:cNvPicPr>
            <a:picLocks noChangeAspect="1" noChangeArrowheads="1"/>
          </p:cNvPicPr>
          <p:nvPr/>
        </p:nvPicPr>
        <p:blipFill>
          <a:blip r:embed="rId2" cstate="print"/>
          <a:srcRect/>
          <a:stretch>
            <a:fillRect/>
          </a:stretch>
        </p:blipFill>
        <p:spPr bwMode="auto">
          <a:xfrm>
            <a:off x="1" y="381000"/>
            <a:ext cx="9143999" cy="32174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562600"/>
            <a:ext cx="8229600" cy="1295400"/>
          </a:xfrm>
        </p:spPr>
        <p:txBody>
          <a:bodyPr>
            <a:normAutofit/>
          </a:bodyPr>
          <a:lstStyle/>
          <a:p>
            <a:r>
              <a:rPr lang="en-US" sz="1800" b="1" dirty="0" smtClean="0"/>
              <a:t>Figure 1</a:t>
            </a:r>
            <a:r>
              <a:rPr lang="en-US" sz="1800" dirty="0" smtClean="0"/>
              <a:t> Variations in TSH-receptor antibodies in serum after randomly assigning patients with Graves’ hyperthyroidism to treatment. </a:t>
            </a:r>
            <a:r>
              <a:rPr lang="en-US" sz="1600" dirty="0" smtClean="0"/>
              <a:t>After therapy, all values were significantly higher for the radioiodine group when compared with values for the medical or surgical therapy groups (P&lt;0.01).</a:t>
            </a:r>
            <a:endParaRPr lang="en-US" sz="1800" dirty="0"/>
          </a:p>
        </p:txBody>
      </p:sp>
      <p:pic>
        <p:nvPicPr>
          <p:cNvPr id="2050" name="Picture 2"/>
          <p:cNvPicPr>
            <a:picLocks noChangeAspect="1" noChangeArrowheads="1"/>
          </p:cNvPicPr>
          <p:nvPr/>
        </p:nvPicPr>
        <p:blipFill>
          <a:blip r:embed="rId2" cstate="print"/>
          <a:srcRect/>
          <a:stretch>
            <a:fillRect/>
          </a:stretch>
        </p:blipFill>
        <p:spPr bwMode="auto">
          <a:xfrm>
            <a:off x="1143000" y="228600"/>
            <a:ext cx="69723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TRAb generated?</a:t>
            </a:r>
            <a:endParaRPr lang="en-US" dirty="0"/>
          </a:p>
        </p:txBody>
      </p:sp>
      <p:sp>
        <p:nvSpPr>
          <p:cNvPr id="3" name="Content Placeholder 2"/>
          <p:cNvSpPr>
            <a:spLocks noGrp="1"/>
          </p:cNvSpPr>
          <p:nvPr>
            <p:ph idx="1"/>
          </p:nvPr>
        </p:nvSpPr>
        <p:spPr/>
        <p:txBody>
          <a:bodyPr>
            <a:normAutofit/>
          </a:bodyPr>
          <a:lstStyle/>
          <a:p>
            <a:r>
              <a:rPr lang="en-US" sz="2400" dirty="0" smtClean="0"/>
              <a:t>The TSH receptor is a G protein-coupled receptor </a:t>
            </a:r>
          </a:p>
          <a:p>
            <a:r>
              <a:rPr lang="en-US" sz="2400" dirty="0" smtClean="0"/>
              <a:t>synthesized as a 764 amino acid polypeptide</a:t>
            </a:r>
          </a:p>
          <a:p>
            <a:r>
              <a:rPr lang="en-US" sz="2400" dirty="0" smtClean="0"/>
              <a:t>A and B chains, linked by disulphide bonds </a:t>
            </a:r>
          </a:p>
          <a:p>
            <a:endParaRPr lang="en-US" sz="2400" dirty="0" smtClean="0"/>
          </a:p>
          <a:p>
            <a:r>
              <a:rPr lang="en-US" sz="2400" dirty="0" smtClean="0"/>
              <a:t>The extracellular A subunit is shed resulting in the generation of self-antigens which are presented in the context of MHC class II molecules, leading to activation of </a:t>
            </a:r>
            <a:r>
              <a:rPr lang="en-US" sz="2400" dirty="0" err="1" smtClean="0"/>
              <a:t>nonself</a:t>
            </a:r>
            <a:r>
              <a:rPr lang="en-US" sz="2400" dirty="0" smtClean="0"/>
              <a:t>-tolerant CD4+ T cells, eventually resulting in the production of stimulatory antibodies. </a:t>
            </a:r>
            <a:endParaRPr lang="en-US" sz="2400" dirty="0"/>
          </a:p>
        </p:txBody>
      </p:sp>
      <p:pic>
        <p:nvPicPr>
          <p:cNvPr id="4" name="Picture 3"/>
          <p:cNvPicPr>
            <a:picLocks noChangeAspect="1" noChangeArrowheads="1"/>
          </p:cNvPicPr>
          <p:nvPr/>
        </p:nvPicPr>
        <p:blipFill>
          <a:blip r:embed="rId2" cstate="print"/>
          <a:srcRect/>
          <a:stretch>
            <a:fillRect/>
          </a:stretch>
        </p:blipFill>
        <p:spPr bwMode="auto">
          <a:xfrm>
            <a:off x="5829300" y="5055833"/>
            <a:ext cx="3314700" cy="18021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953000"/>
            <a:ext cx="8229600" cy="1905000"/>
          </a:xfrm>
        </p:spPr>
        <p:txBody>
          <a:bodyPr>
            <a:normAutofit/>
          </a:bodyPr>
          <a:lstStyle/>
          <a:p>
            <a:r>
              <a:rPr lang="en-US" sz="2000" b="1" dirty="0" smtClean="0"/>
              <a:t>Figure 2 </a:t>
            </a:r>
            <a:r>
              <a:rPr lang="en-US" sz="2000" dirty="0" smtClean="0"/>
              <a:t> Fractions of patients becoming TRAb-negative (value below 10%) after radioiodine (n=36; radioiodine was only given to patients &gt;35 years of age), surgery (n=47), or medical therapy (n=48). Dots indicate values for the point of time indicated. Lines are trend lines. Medical therapy was given for 18 months.</a:t>
            </a:r>
            <a:endParaRPr lang="en-US" sz="2000" dirty="0"/>
          </a:p>
        </p:txBody>
      </p:sp>
      <p:pic>
        <p:nvPicPr>
          <p:cNvPr id="3074" name="Picture 2"/>
          <p:cNvPicPr>
            <a:picLocks noChangeAspect="1" noChangeArrowheads="1"/>
          </p:cNvPicPr>
          <p:nvPr/>
        </p:nvPicPr>
        <p:blipFill>
          <a:blip r:embed="rId2" cstate="print"/>
          <a:srcRect/>
          <a:stretch>
            <a:fillRect/>
          </a:stretch>
        </p:blipFill>
        <p:spPr bwMode="auto">
          <a:xfrm>
            <a:off x="1447800" y="228600"/>
            <a:ext cx="6248400" cy="46121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1676400" y="0"/>
            <a:ext cx="5992427" cy="6858000"/>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p:txBody>
          <a:bodyPr>
            <a:normAutofit fontScale="92500"/>
          </a:bodyPr>
          <a:lstStyle/>
          <a:p>
            <a:r>
              <a:rPr lang="en-US" sz="2400" dirty="0" smtClean="0"/>
              <a:t>A gradual decline in TRAb was noted in patients treated with ATDs and surgery, with disappearance of TRAb in </a:t>
            </a:r>
            <a:r>
              <a:rPr lang="en-US" sz="2400" dirty="0" smtClean="0">
                <a:solidFill>
                  <a:srgbClr val="FFFF00"/>
                </a:solidFill>
              </a:rPr>
              <a:t>70% to 80% </a:t>
            </a:r>
            <a:r>
              <a:rPr lang="en-US" sz="2400" dirty="0" smtClean="0"/>
              <a:t>of patients </a:t>
            </a:r>
            <a:r>
              <a:rPr lang="en-US" sz="2400" dirty="0" smtClean="0">
                <a:solidFill>
                  <a:srgbClr val="FFFF00"/>
                </a:solidFill>
              </a:rPr>
              <a:t>after 18 months</a:t>
            </a:r>
            <a:r>
              <a:rPr lang="en-US" sz="2400" dirty="0" smtClean="0"/>
              <a:t>.</a:t>
            </a:r>
          </a:p>
          <a:p>
            <a:endParaRPr lang="en-US" sz="2400" dirty="0" smtClean="0"/>
          </a:p>
          <a:p>
            <a:r>
              <a:rPr lang="en-US" sz="2400" dirty="0" smtClean="0"/>
              <a:t>RAI therapy on the other hand led to </a:t>
            </a:r>
            <a:r>
              <a:rPr lang="en-US" sz="2400" dirty="0" smtClean="0">
                <a:solidFill>
                  <a:srgbClr val="FFFF00"/>
                </a:solidFill>
              </a:rPr>
              <a:t>increased TRAb levels for 1 year</a:t>
            </a:r>
            <a:r>
              <a:rPr lang="en-US" sz="2400" dirty="0" smtClean="0"/>
              <a:t>, followed by a gradual decline over the following years.</a:t>
            </a:r>
          </a:p>
          <a:p>
            <a:endParaRPr lang="en-US" sz="2400" dirty="0" smtClean="0"/>
          </a:p>
          <a:p>
            <a:r>
              <a:rPr lang="en-US" sz="2400" dirty="0" smtClean="0"/>
              <a:t>About </a:t>
            </a:r>
            <a:r>
              <a:rPr lang="en-US" sz="2400" dirty="0" smtClean="0">
                <a:solidFill>
                  <a:srgbClr val="FFFF00"/>
                </a:solidFill>
              </a:rPr>
              <a:t>a third </a:t>
            </a:r>
            <a:r>
              <a:rPr lang="en-US" sz="2400" dirty="0" smtClean="0"/>
              <a:t>of patients treated with ATDs developed recurrence of hyperthyroidism after stopping medication. </a:t>
            </a:r>
            <a:r>
              <a:rPr lang="en-US" sz="2400" u="sng" dirty="0" smtClean="0"/>
              <a:t>These patients had persistently positive TRAb levels 18 months after therapy</a:t>
            </a:r>
            <a:r>
              <a:rPr lang="en-US" sz="2400" dirty="0" smtClean="0"/>
              <a:t>, with a further increase in levels at the time of recurrence, but below the baseline value.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cstate="print"/>
          <a:srcRect/>
          <a:stretch>
            <a:fillRect/>
          </a:stretch>
        </p:blipFill>
        <p:spPr bwMode="auto">
          <a:xfrm>
            <a:off x="0" y="304800"/>
            <a:ext cx="9144000" cy="4994091"/>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smtClean="0"/>
              <a:t> This study </a:t>
            </a:r>
            <a:r>
              <a:rPr lang="en-US" dirty="0" smtClean="0">
                <a:solidFill>
                  <a:srgbClr val="FFFF00"/>
                </a:solidFill>
              </a:rPr>
              <a:t>compared measurement </a:t>
            </a:r>
            <a:r>
              <a:rPr lang="en-US" dirty="0" err="1" smtClean="0">
                <a:solidFill>
                  <a:srgbClr val="FFFF00"/>
                </a:solidFill>
              </a:rPr>
              <a:t>TSAb</a:t>
            </a:r>
            <a:r>
              <a:rPr lang="en-US" dirty="0" smtClean="0">
                <a:solidFill>
                  <a:srgbClr val="FFFF00"/>
                </a:solidFill>
              </a:rPr>
              <a:t> and TBII at ATD withdrawal to predict relapse</a:t>
            </a:r>
            <a:r>
              <a:rPr lang="en-US" dirty="0" smtClean="0"/>
              <a:t>. </a:t>
            </a:r>
          </a:p>
          <a:p>
            <a:endParaRPr lang="en-US" dirty="0" smtClean="0"/>
          </a:p>
          <a:p>
            <a:r>
              <a:rPr lang="en-US" dirty="0" smtClean="0"/>
              <a:t>This </a:t>
            </a:r>
            <a:r>
              <a:rPr lang="en-US" u="sng" dirty="0" smtClean="0"/>
              <a:t>retrospective</a:t>
            </a:r>
            <a:r>
              <a:rPr lang="en-US" dirty="0" smtClean="0"/>
              <a:t> study enrolled </a:t>
            </a:r>
            <a:r>
              <a:rPr lang="en-US" u="sng" dirty="0" smtClean="0"/>
              <a:t>74 GD patients </a:t>
            </a:r>
            <a:r>
              <a:rPr lang="en-US" dirty="0" smtClean="0"/>
              <a:t>who were treated between 2005 and 2012 at </a:t>
            </a:r>
            <a:r>
              <a:rPr lang="en-US" dirty="0" err="1" smtClean="0"/>
              <a:t>Asan</a:t>
            </a:r>
            <a:r>
              <a:rPr lang="en-US" dirty="0" smtClean="0"/>
              <a:t> Medical Center in Seoul, Korea. </a:t>
            </a:r>
          </a:p>
          <a:p>
            <a:endParaRPr lang="en-US" dirty="0" smtClean="0"/>
          </a:p>
          <a:p>
            <a:r>
              <a:rPr lang="en-US" dirty="0" smtClean="0"/>
              <a:t>Patients were divided into the </a:t>
            </a:r>
            <a:r>
              <a:rPr lang="en-US" dirty="0" err="1" smtClean="0"/>
              <a:t>TSAb</a:t>
            </a:r>
            <a:r>
              <a:rPr lang="en-US" dirty="0" smtClean="0"/>
              <a:t> or TBII groups. Patients in the </a:t>
            </a:r>
            <a:r>
              <a:rPr lang="en-US" dirty="0" err="1" smtClean="0"/>
              <a:t>TSAb</a:t>
            </a:r>
            <a:r>
              <a:rPr lang="en-US" dirty="0" smtClean="0"/>
              <a:t> group received follow-up using the </a:t>
            </a:r>
            <a:r>
              <a:rPr lang="en-US" dirty="0" err="1" smtClean="0"/>
              <a:t>TSAb</a:t>
            </a:r>
            <a:r>
              <a:rPr lang="en-US" dirty="0" smtClean="0"/>
              <a:t> bioassay (</a:t>
            </a:r>
            <a:r>
              <a:rPr lang="en-US" i="1" dirty="0" smtClean="0"/>
              <a:t>n=35), and patients in the TBII group received follow-up using the TBII assay (n=39). </a:t>
            </a:r>
          </a:p>
          <a:p>
            <a:endParaRPr lang="en-US" dirty="0" smtClean="0"/>
          </a:p>
          <a:p>
            <a:r>
              <a:rPr lang="en-US" dirty="0" smtClean="0"/>
              <a:t>ATDs were discontinued when the serum fT4 and TSH levels of the patients were within the normal range </a:t>
            </a:r>
            <a:r>
              <a:rPr lang="en-US" u="sng" dirty="0" smtClean="0"/>
              <a:t>for ≥6 months </a:t>
            </a:r>
            <a:r>
              <a:rPr lang="en-US" dirty="0" smtClean="0"/>
              <a:t>while receiving the minimum maintenance dose of ATDs .</a:t>
            </a:r>
          </a:p>
          <a:p>
            <a:r>
              <a:rPr lang="en-US" u="sng" dirty="0" smtClean="0"/>
              <a:t>Median treatment duration with ATDs was 21 months </a:t>
            </a:r>
            <a:endParaRPr lang="en-US" u="sng"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cstate="print"/>
          <a:srcRect/>
          <a:stretch>
            <a:fillRect/>
          </a:stretch>
        </p:blipFill>
        <p:spPr bwMode="auto">
          <a:xfrm>
            <a:off x="0" y="0"/>
            <a:ext cx="9144000" cy="67529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cstate="print"/>
          <a:srcRect/>
          <a:stretch>
            <a:fillRect/>
          </a:stretch>
        </p:blipFill>
        <p:spPr bwMode="auto">
          <a:xfrm>
            <a:off x="0" y="0"/>
            <a:ext cx="9286875" cy="7077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1909763" y="719138"/>
            <a:ext cx="5324475" cy="5419725"/>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1752600" y="762000"/>
            <a:ext cx="5267325" cy="4819650"/>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0" y="1524000"/>
            <a:ext cx="9144000" cy="3525692"/>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a:bodyPr>
          <a:lstStyle/>
          <a:p>
            <a:r>
              <a:rPr lang="en-US" sz="4000" b="1" dirty="0" smtClean="0"/>
              <a:t>Methods for Measuring TRAb</a:t>
            </a:r>
            <a:endParaRPr lang="en-US" sz="4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a:t>
            </a:r>
            <a:endParaRPr lang="en-US" dirty="0"/>
          </a:p>
        </p:txBody>
      </p:sp>
      <p:sp>
        <p:nvSpPr>
          <p:cNvPr id="3" name="Content Placeholder 2"/>
          <p:cNvSpPr>
            <a:spLocks noGrp="1"/>
          </p:cNvSpPr>
          <p:nvPr>
            <p:ph idx="1"/>
          </p:nvPr>
        </p:nvSpPr>
        <p:spPr/>
        <p:txBody>
          <a:bodyPr>
            <a:normAutofit/>
          </a:bodyPr>
          <a:lstStyle/>
          <a:p>
            <a:r>
              <a:rPr lang="en-US" sz="2800" dirty="0" err="1" smtClean="0">
                <a:solidFill>
                  <a:srgbClr val="FFFF00"/>
                </a:solidFill>
              </a:rPr>
              <a:t>TSAb</a:t>
            </a:r>
            <a:r>
              <a:rPr lang="en-US" sz="2800" dirty="0" smtClean="0"/>
              <a:t> assessment </a:t>
            </a:r>
            <a:r>
              <a:rPr lang="en-US" sz="2800" dirty="0" smtClean="0">
                <a:solidFill>
                  <a:srgbClr val="FFFF00"/>
                </a:solidFill>
              </a:rPr>
              <a:t>at the time of ATD withdrawal</a:t>
            </a:r>
            <a:r>
              <a:rPr lang="en-US" sz="2800" dirty="0" smtClean="0"/>
              <a:t> could be useful for </a:t>
            </a:r>
            <a:r>
              <a:rPr lang="en-US" sz="2800" b="1" u="sng" dirty="0" smtClean="0"/>
              <a:t>predicting relapse</a:t>
            </a:r>
            <a:r>
              <a:rPr lang="en-US" sz="2800" dirty="0" smtClean="0"/>
              <a:t> in ATD-treated GD patients. </a:t>
            </a:r>
          </a:p>
          <a:p>
            <a:endParaRPr lang="en-US" sz="2800" dirty="0" smtClean="0"/>
          </a:p>
          <a:p>
            <a:r>
              <a:rPr lang="en-US" sz="2800" dirty="0" smtClean="0"/>
              <a:t>However, TBII at ATD withdrawal cannot predict GD hyperthyroidism relapse. </a:t>
            </a:r>
          </a:p>
          <a:p>
            <a:endParaRPr lang="en-US" sz="2800" dirty="0" smtClean="0"/>
          </a:p>
          <a:p>
            <a:r>
              <a:rPr lang="en-US" sz="2800" dirty="0" smtClean="0"/>
              <a:t>Measuring </a:t>
            </a:r>
            <a:r>
              <a:rPr lang="en-US" sz="2800" dirty="0" err="1" smtClean="0"/>
              <a:t>TSAb</a:t>
            </a:r>
            <a:r>
              <a:rPr lang="en-US" sz="2800" dirty="0" smtClean="0"/>
              <a:t> before ATD withdrawal could assist with clinical decision-making for GD patients. </a:t>
            </a:r>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4648200"/>
            <a:ext cx="8229600" cy="1828800"/>
          </a:xfrm>
        </p:spPr>
        <p:txBody>
          <a:bodyPr>
            <a:normAutofit fontScale="55000" lnSpcReduction="20000"/>
          </a:bodyPr>
          <a:lstStyle/>
          <a:p>
            <a:r>
              <a:rPr lang="en-US" dirty="0" smtClean="0"/>
              <a:t>retrospective analysis of serum </a:t>
            </a:r>
            <a:r>
              <a:rPr lang="en-US" dirty="0" err="1" smtClean="0"/>
              <a:t>thyrotropin</a:t>
            </a:r>
            <a:r>
              <a:rPr lang="en-US" dirty="0" smtClean="0"/>
              <a:t> receptor antibody (TRAb) concentrations measured by a</a:t>
            </a:r>
            <a:r>
              <a:rPr lang="en-US" u="sng" dirty="0" smtClean="0"/>
              <a:t> second-generation </a:t>
            </a:r>
            <a:r>
              <a:rPr lang="en-US" dirty="0" err="1" smtClean="0"/>
              <a:t>radioreceptor</a:t>
            </a:r>
            <a:r>
              <a:rPr lang="en-US" dirty="0" smtClean="0"/>
              <a:t> assay </a:t>
            </a:r>
          </a:p>
          <a:p>
            <a:r>
              <a:rPr lang="en-US" dirty="0" smtClean="0">
                <a:solidFill>
                  <a:srgbClr val="FFFF00"/>
                </a:solidFill>
              </a:rPr>
              <a:t>58 patients </a:t>
            </a:r>
            <a:r>
              <a:rPr lang="en-US" dirty="0" smtClean="0"/>
              <a:t>with Graves’ disease (GD) </a:t>
            </a:r>
            <a:r>
              <a:rPr lang="en-US" u="sng" dirty="0" smtClean="0"/>
              <a:t>at the onset of the disease</a:t>
            </a:r>
            <a:r>
              <a:rPr lang="en-US" dirty="0" smtClean="0"/>
              <a:t>, </a:t>
            </a:r>
            <a:r>
              <a:rPr lang="en-US" u="sng" dirty="0" smtClean="0"/>
              <a:t>at the end of 18 month </a:t>
            </a:r>
            <a:r>
              <a:rPr lang="en-US" u="sng" dirty="0" err="1" smtClean="0"/>
              <a:t>methimazole</a:t>
            </a:r>
            <a:r>
              <a:rPr lang="en-US" dirty="0" smtClean="0"/>
              <a:t> (MMI) treatment, and </a:t>
            </a:r>
            <a:r>
              <a:rPr lang="en-US" u="sng" dirty="0" smtClean="0"/>
              <a:t>after MMI withdrawal</a:t>
            </a:r>
          </a:p>
          <a:p>
            <a:r>
              <a:rPr lang="en-US" dirty="0" smtClean="0"/>
              <a:t>evaluate the correlation between the presence of these antibodies and the relapse of hyperthyroidism. </a:t>
            </a:r>
          </a:p>
          <a:p>
            <a:r>
              <a:rPr lang="en-US" dirty="0" smtClean="0">
                <a:solidFill>
                  <a:srgbClr val="FFFF00"/>
                </a:solidFill>
              </a:rPr>
              <a:t>Sixty healthy subjects </a:t>
            </a:r>
            <a:r>
              <a:rPr lang="en-US" dirty="0" smtClean="0"/>
              <a:t>were enrolled as a control group.</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57200" y="228600"/>
            <a:ext cx="8325496" cy="4224338"/>
          </a:xfrm>
          <a:prstGeom prst="rect">
            <a:avLst/>
          </a:prstGeom>
          <a:noFill/>
          <a:ln w="6350">
            <a:solidFill>
              <a:schemeClr val="tx1"/>
            </a:solid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2676525" y="981075"/>
            <a:ext cx="3790950" cy="4895850"/>
          </a:xfrm>
          <a:prstGeom prst="rect">
            <a:avLst/>
          </a:prstGeom>
          <a:noFill/>
          <a:ln w="6350">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243138" y="1062038"/>
            <a:ext cx="4657725" cy="4733925"/>
          </a:xfrm>
          <a:prstGeom prst="rect">
            <a:avLst/>
          </a:prstGeom>
          <a:noFill/>
          <a:ln w="6350">
            <a:solidFill>
              <a:schemeClr val="tx1"/>
            </a:solid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2257425" y="28575"/>
            <a:ext cx="4629150" cy="6800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1" y="561958"/>
            <a:ext cx="9144000" cy="28585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5943600"/>
            <a:ext cx="8229600" cy="914400"/>
          </a:xfrm>
        </p:spPr>
        <p:txBody>
          <a:bodyPr>
            <a:normAutofit/>
          </a:bodyPr>
          <a:lstStyle/>
          <a:p>
            <a:r>
              <a:rPr lang="en-US" sz="1800" u="sng" dirty="0" smtClean="0"/>
              <a:t>About 20% </a:t>
            </a:r>
            <a:r>
              <a:rPr lang="en-US" sz="1800" dirty="0" smtClean="0"/>
              <a:t>of patients with </a:t>
            </a:r>
            <a:r>
              <a:rPr lang="en-US" sz="1800" b="1" dirty="0" smtClean="0"/>
              <a:t>TRAb &lt;3.85 IU/l </a:t>
            </a:r>
            <a:r>
              <a:rPr lang="en-US" sz="1800" dirty="0" smtClean="0"/>
              <a:t>in this study had relapse; but they relapsed much </a:t>
            </a:r>
            <a:r>
              <a:rPr lang="en-US" sz="1800" u="sng" dirty="0" smtClean="0"/>
              <a:t>later</a:t>
            </a:r>
            <a:r>
              <a:rPr lang="en-US" sz="1800" dirty="0" smtClean="0"/>
              <a:t> compared to those with TRAb≥3.85 IU/l (median time to relapse56 </a:t>
            </a:r>
            <a:r>
              <a:rPr lang="en-US" sz="1800" dirty="0" err="1" smtClean="0"/>
              <a:t>vs</a:t>
            </a:r>
            <a:r>
              <a:rPr lang="en-US" sz="1800" dirty="0" smtClean="0"/>
              <a:t> 8 weeks).</a:t>
            </a:r>
            <a:endParaRPr lang="en-US" sz="1800" dirty="0"/>
          </a:p>
        </p:txBody>
      </p:sp>
      <p:pic>
        <p:nvPicPr>
          <p:cNvPr id="6147" name="Picture 3"/>
          <p:cNvPicPr>
            <a:picLocks noChangeAspect="1" noChangeArrowheads="1"/>
          </p:cNvPicPr>
          <p:nvPr/>
        </p:nvPicPr>
        <p:blipFill>
          <a:blip r:embed="rId2" cstate="print"/>
          <a:srcRect/>
          <a:stretch>
            <a:fillRect/>
          </a:stretch>
        </p:blipFill>
        <p:spPr bwMode="auto">
          <a:xfrm>
            <a:off x="0" y="0"/>
            <a:ext cx="9144000" cy="5811297"/>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6" name="Rounded Rectangle 5"/>
          <p:cNvSpPr/>
          <p:nvPr/>
        </p:nvSpPr>
        <p:spPr>
          <a:xfrm>
            <a:off x="2590800" y="0"/>
            <a:ext cx="24384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743200" y="2286000"/>
            <a:ext cx="4572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334000" y="2286000"/>
            <a:ext cx="24384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381000" y="228600"/>
            <a:ext cx="8278535" cy="54864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381000" y="5715000"/>
            <a:ext cx="8229600" cy="838200"/>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3200" b="1" dirty="0" smtClean="0"/>
              <a:t>The 2016 American Thyroid Association (ATA) guidelines for diagnosis and management of hyperthyroidism</a:t>
            </a:r>
            <a:endParaRPr lang="en-US" sz="3200" b="1" dirty="0"/>
          </a:p>
        </p:txBody>
      </p:sp>
      <p:pic>
        <p:nvPicPr>
          <p:cNvPr id="8197" name="Picture 5"/>
          <p:cNvPicPr>
            <a:picLocks noGrp="1" noChangeAspect="1" noChangeArrowheads="1"/>
          </p:cNvPicPr>
          <p:nvPr>
            <p:ph idx="1"/>
          </p:nvPr>
        </p:nvPicPr>
        <p:blipFill>
          <a:blip r:embed="rId2" cstate="print"/>
          <a:srcRect/>
          <a:stretch>
            <a:fillRect/>
          </a:stretch>
        </p:blipFill>
        <p:spPr bwMode="auto">
          <a:xfrm>
            <a:off x="1447800" y="2286000"/>
            <a:ext cx="6284913" cy="40087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OC\Desktop\New folder (3)\Photo\4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Competition-based assays—TBI assays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first-generation assays </a:t>
            </a:r>
            <a:r>
              <a:rPr lang="en-US" dirty="0" smtClean="0"/>
              <a:t>:</a:t>
            </a:r>
          </a:p>
          <a:p>
            <a:endParaRPr lang="en-US" sz="2800" dirty="0" smtClean="0"/>
          </a:p>
          <a:p>
            <a:r>
              <a:rPr lang="en-US" sz="2800" dirty="0" smtClean="0"/>
              <a:t>used porcine thyroid membrane extracts and detected the inhibition of binding of radio- labeled TSH to these membranes. </a:t>
            </a:r>
          </a:p>
          <a:p>
            <a:endParaRPr lang="en-US" sz="2800" dirty="0" smtClean="0"/>
          </a:p>
          <a:p>
            <a:r>
              <a:rPr lang="en-US" sz="2800" dirty="0" smtClean="0"/>
              <a:t>the inhibition of binding of I-125-labeled TSH to the recombinant TSHR was measured in </a:t>
            </a:r>
            <a:r>
              <a:rPr lang="en-US" sz="2800" u="sng" dirty="0" smtClean="0"/>
              <a:t>liquid phase</a:t>
            </a:r>
            <a:r>
              <a:rPr lang="en-US" sz="2800" dirty="0" smtClean="0"/>
              <a:t>.</a:t>
            </a:r>
          </a:p>
          <a:p>
            <a:endParaRPr lang="en-US" sz="2800" dirty="0" smtClean="0"/>
          </a:p>
          <a:p>
            <a:r>
              <a:rPr lang="en-US" sz="2800" dirty="0" smtClean="0"/>
              <a:t>low functional and diagnostic sensitivity</a:t>
            </a:r>
            <a:endParaRPr lang="en-US"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9600"/>
            <a:ext cx="7772400" cy="1362075"/>
          </a:xfrm>
        </p:spPr>
        <p:txBody>
          <a:bodyPr>
            <a:normAutofit/>
          </a:bodyPr>
          <a:lstStyle/>
          <a:p>
            <a:r>
              <a:rPr lang="en-US" dirty="0" smtClean="0"/>
              <a:t>TRAB in Pregnancy: Maternal–Fetal Transfer</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TRAb in Pregnancy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TRAb, like all </a:t>
            </a:r>
            <a:r>
              <a:rPr lang="en-US" dirty="0" err="1" smtClean="0"/>
              <a:t>IgG</a:t>
            </a:r>
            <a:r>
              <a:rPr lang="en-US" dirty="0" smtClean="0"/>
              <a:t>, can readily cross the placenta; </a:t>
            </a:r>
          </a:p>
          <a:p>
            <a:r>
              <a:rPr lang="en-US" dirty="0" smtClean="0"/>
              <a:t>can stimulate the fetal thyroid, triggering fetal thyrotoxicosis</a:t>
            </a:r>
          </a:p>
          <a:p>
            <a:r>
              <a:rPr lang="en-US" dirty="0" smtClean="0"/>
              <a:t>fetal thyrotoxicosis can cause serious complications to the fetus and mother, including :</a:t>
            </a:r>
          </a:p>
          <a:p>
            <a:pPr lvl="1"/>
            <a:r>
              <a:rPr lang="en-US" dirty="0" smtClean="0"/>
              <a:t>Intrauterine growth</a:t>
            </a:r>
          </a:p>
          <a:p>
            <a:pPr lvl="1"/>
            <a:r>
              <a:rPr lang="en-US" dirty="0" smtClean="0"/>
              <a:t>congestive heart failure, </a:t>
            </a:r>
          </a:p>
          <a:p>
            <a:pPr lvl="1"/>
            <a:r>
              <a:rPr lang="en-US" dirty="0" smtClean="0"/>
              <a:t>fetal </a:t>
            </a:r>
            <a:r>
              <a:rPr lang="en-US" dirty="0" err="1" smtClean="0"/>
              <a:t>hydrops</a:t>
            </a:r>
            <a:r>
              <a:rPr lang="en-US" dirty="0" smtClean="0"/>
              <a:t>,</a:t>
            </a:r>
          </a:p>
          <a:p>
            <a:pPr lvl="1"/>
            <a:r>
              <a:rPr lang="en-US" dirty="0" smtClean="0"/>
              <a:t>placental abruption, </a:t>
            </a:r>
          </a:p>
          <a:p>
            <a:pPr lvl="1"/>
            <a:r>
              <a:rPr lang="en-US" dirty="0" smtClean="0"/>
              <a:t>preterm delivery, </a:t>
            </a:r>
            <a:r>
              <a:rPr lang="en-US" sz="4000" dirty="0" smtClean="0"/>
              <a:t>(</a:t>
            </a:r>
            <a:r>
              <a:rPr lang="en-US" sz="2900" dirty="0" smtClean="0"/>
              <a:t>4%</a:t>
            </a:r>
            <a:r>
              <a:rPr lang="en-US" sz="2400" dirty="0" smtClean="0"/>
              <a:t> </a:t>
            </a:r>
            <a:r>
              <a:rPr lang="en-US" sz="400" dirty="0" smtClean="0"/>
              <a:t>to </a:t>
            </a:r>
            <a:r>
              <a:rPr lang="en-US" dirty="0" smtClean="0"/>
              <a:t>11% of mothers treated for hyperthyroidism and </a:t>
            </a:r>
            <a:r>
              <a:rPr lang="en-US" sz="2400" dirty="0" smtClean="0"/>
              <a:t>in </a:t>
            </a:r>
            <a:r>
              <a:rPr lang="en-US" dirty="0" smtClean="0"/>
              <a:t>53% of </a:t>
            </a:r>
            <a:r>
              <a:rPr lang="en-US" sz="3000" dirty="0" err="1" smtClean="0"/>
              <a:t>thyrotoxic</a:t>
            </a:r>
            <a:r>
              <a:rPr lang="en-US" sz="3000" dirty="0" smtClean="0"/>
              <a:t> </a:t>
            </a:r>
            <a:r>
              <a:rPr lang="en-US" dirty="0" smtClean="0"/>
              <a:t>mothers who </a:t>
            </a:r>
            <a:r>
              <a:rPr lang="en-US" sz="2400" dirty="0" smtClean="0"/>
              <a:t>remain </a:t>
            </a:r>
            <a:r>
              <a:rPr lang="en-US" dirty="0" smtClean="0"/>
              <a:t>untreated )</a:t>
            </a:r>
          </a:p>
          <a:p>
            <a:pPr lvl="1"/>
            <a:r>
              <a:rPr lang="en-US" dirty="0" smtClean="0"/>
              <a:t>miscarriage,</a:t>
            </a:r>
          </a:p>
          <a:p>
            <a:pPr lvl="1"/>
            <a:r>
              <a:rPr lang="en-US" dirty="0" smtClean="0"/>
              <a:t>pre-</a:t>
            </a:r>
            <a:r>
              <a:rPr lang="en-US" dirty="0" err="1" smtClean="0"/>
              <a:t>eclampsia</a:t>
            </a:r>
            <a:r>
              <a:rPr lang="en-US" dirty="0" smtClean="0"/>
              <a:t> (14% of mothers with uncontrolled </a:t>
            </a:r>
            <a:r>
              <a:rPr lang="en-US" sz="2600" dirty="0" smtClean="0"/>
              <a:t>hyperthyroidism</a:t>
            </a:r>
            <a:r>
              <a:rPr lang="en-US" dirty="0" smtClean="0"/>
              <a: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TRAb in Pregnancy</a:t>
            </a:r>
            <a:endParaRPr lang="en-US" dirty="0"/>
          </a:p>
        </p:txBody>
      </p:sp>
      <p:sp>
        <p:nvSpPr>
          <p:cNvPr id="3" name="Content Placeholder 2"/>
          <p:cNvSpPr>
            <a:spLocks noGrp="1"/>
          </p:cNvSpPr>
          <p:nvPr>
            <p:ph idx="1"/>
          </p:nvPr>
        </p:nvSpPr>
        <p:spPr/>
        <p:txBody>
          <a:bodyPr/>
          <a:lstStyle/>
          <a:p>
            <a:r>
              <a:rPr lang="en-US" dirty="0" smtClean="0"/>
              <a:t>Thyrotoxicosis estimated to complicate approximately </a:t>
            </a:r>
            <a:r>
              <a:rPr lang="en-US" dirty="0" smtClean="0">
                <a:solidFill>
                  <a:srgbClr val="FFFF00"/>
                </a:solidFill>
                <a:effectLst>
                  <a:outerShdw blurRad="38100" dist="38100" dir="2700000" algn="tl">
                    <a:srgbClr val="000000">
                      <a:alpha val="43137"/>
                    </a:srgbClr>
                  </a:outerShdw>
                </a:effectLst>
              </a:rPr>
              <a:t>0.2%</a:t>
            </a:r>
            <a:r>
              <a:rPr lang="en-US" dirty="0" smtClean="0"/>
              <a:t> of pregnancies </a:t>
            </a:r>
          </a:p>
          <a:p>
            <a:r>
              <a:rPr lang="en-US" dirty="0" smtClean="0"/>
              <a:t>fetal or neonatal thyrotoxicosis reported to develop in about </a:t>
            </a:r>
            <a:r>
              <a:rPr lang="en-US" dirty="0" smtClean="0">
                <a:solidFill>
                  <a:srgbClr val="FFFF00"/>
                </a:solidFill>
                <a:effectLst>
                  <a:outerShdw blurRad="38100" dist="38100" dir="2700000" algn="tl">
                    <a:srgbClr val="000000">
                      <a:alpha val="43137"/>
                    </a:srgbClr>
                  </a:outerShdw>
                </a:effectLst>
              </a:rPr>
              <a:t>1–5%</a:t>
            </a:r>
            <a:r>
              <a:rPr lang="en-US" dirty="0" smtClean="0"/>
              <a:t> of the babies of mothers with a current or past GD.</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TRAb in Pregnancy</a:t>
            </a:r>
            <a:endParaRPr lang="en-US" dirty="0"/>
          </a:p>
        </p:txBody>
      </p:sp>
      <p:sp>
        <p:nvSpPr>
          <p:cNvPr id="3" name="Content Placeholder 2"/>
          <p:cNvSpPr>
            <a:spLocks noGrp="1"/>
          </p:cNvSpPr>
          <p:nvPr>
            <p:ph idx="1"/>
          </p:nvPr>
        </p:nvSpPr>
        <p:spPr/>
        <p:txBody>
          <a:bodyPr>
            <a:noAutofit/>
          </a:bodyPr>
          <a:lstStyle/>
          <a:p>
            <a:r>
              <a:rPr lang="en-US" sz="2000" u="sng" dirty="0" smtClean="0"/>
              <a:t>frequency</a:t>
            </a:r>
            <a:r>
              <a:rPr lang="en-US" sz="2000" dirty="0" smtClean="0"/>
              <a:t> of neonatal hyperthyroidism among the offspring of women with Graves' disease has been estimated to be </a:t>
            </a:r>
            <a:r>
              <a:rPr lang="en-US" sz="2000" b="1" dirty="0" smtClean="0">
                <a:solidFill>
                  <a:srgbClr val="FFFF00"/>
                </a:solidFill>
              </a:rPr>
              <a:t>0.6%</a:t>
            </a:r>
            <a:r>
              <a:rPr lang="en-US" sz="2000" dirty="0" smtClean="0"/>
              <a:t> . </a:t>
            </a:r>
          </a:p>
          <a:p>
            <a:r>
              <a:rPr lang="en-US" sz="2000" dirty="0" smtClean="0"/>
              <a:t>Other estimates of the frequency of neonatal hyperthyroidism in mothers with Graves' disease are considerably higher, </a:t>
            </a:r>
            <a:r>
              <a:rPr lang="en-US" sz="2000" dirty="0" err="1" smtClean="0"/>
              <a:t>ie</a:t>
            </a:r>
            <a:r>
              <a:rPr lang="en-US" sz="2000" dirty="0" smtClean="0"/>
              <a:t>, 7.5% to 9.6%</a:t>
            </a:r>
          </a:p>
          <a:p>
            <a:r>
              <a:rPr lang="en-US" sz="2000" dirty="0" smtClean="0"/>
              <a:t> </a:t>
            </a:r>
            <a:r>
              <a:rPr lang="en-US" sz="2000" dirty="0" smtClean="0">
                <a:effectLst>
                  <a:outerShdw blurRad="38100" dist="38100" dir="2700000" algn="tl">
                    <a:srgbClr val="000000">
                      <a:alpha val="43137"/>
                    </a:srgbClr>
                  </a:outerShdw>
                </a:effectLst>
              </a:rPr>
              <a:t>levels of TRAb typically are </a:t>
            </a:r>
            <a:r>
              <a:rPr lang="en-US" sz="2000" u="sng" dirty="0" smtClean="0">
                <a:effectLst>
                  <a:outerShdw blurRad="38100" dist="38100" dir="2700000" algn="tl">
                    <a:srgbClr val="000000">
                      <a:alpha val="43137"/>
                    </a:srgbClr>
                  </a:outerShdw>
                </a:effectLst>
              </a:rPr>
              <a:t>reduced during pregnancy</a:t>
            </a:r>
            <a:endParaRPr lang="en-US" sz="2000" dirty="0" smtClean="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Studies were shown significant decrease in TRAb levels with a </a:t>
            </a:r>
            <a:r>
              <a:rPr lang="en-US" sz="2000" u="sng" dirty="0" smtClean="0">
                <a:effectLst>
                  <a:outerShdw blurRad="38100" dist="38100" dir="2700000" algn="tl">
                    <a:srgbClr val="000000">
                      <a:alpha val="43137"/>
                    </a:srgbClr>
                  </a:outerShdw>
                </a:effectLst>
              </a:rPr>
              <a:t>significant rebound postpartum</a:t>
            </a:r>
          </a:p>
          <a:p>
            <a:endParaRPr lang="en-US" sz="2000" dirty="0" smtClean="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Even women with previously treated GD who are rendered euthyroid by antithyroid medications or hypothyroid by </a:t>
            </a:r>
            <a:r>
              <a:rPr lang="en-US" sz="2000" dirty="0" err="1" smtClean="0">
                <a:effectLst>
                  <a:outerShdw blurRad="38100" dist="38100" dir="2700000" algn="tl">
                    <a:srgbClr val="000000">
                      <a:alpha val="43137"/>
                    </a:srgbClr>
                  </a:outerShdw>
                </a:effectLst>
              </a:rPr>
              <a:t>thyroidectomy</a:t>
            </a:r>
            <a:r>
              <a:rPr lang="en-US" sz="2000" dirty="0" smtClean="0">
                <a:effectLst>
                  <a:outerShdw blurRad="38100" dist="38100" dir="2700000" algn="tl">
                    <a:srgbClr val="000000">
                      <a:alpha val="43137"/>
                    </a:srgbClr>
                  </a:outerShdw>
                </a:effectLst>
              </a:rPr>
              <a:t> or radioiodine ablation can still have high levels of TRAb in their sera, which can cause fetal and neonatal thyrotoxicosis. </a:t>
            </a:r>
            <a:endParaRPr lang="en-US" sz="2000" u="sng" dirty="0">
              <a:effectLst>
                <a:outerShdw blurRad="38100" dist="38100" dir="2700000" algn="tl">
                  <a:srgbClr val="000000">
                    <a:alpha val="43137"/>
                  </a:srgbClr>
                </a:outerShdw>
              </a:effectLst>
            </a:endParaRPr>
          </a:p>
        </p:txBody>
      </p:sp>
      <p:sp>
        <p:nvSpPr>
          <p:cNvPr id="4" name="TextBox 3"/>
          <p:cNvSpPr txBox="1"/>
          <p:nvPr/>
        </p:nvSpPr>
        <p:spPr>
          <a:xfrm>
            <a:off x="4724400" y="6019800"/>
            <a:ext cx="4191000" cy="646331"/>
          </a:xfrm>
          <a:prstGeom prst="rect">
            <a:avLst/>
          </a:prstGeom>
          <a:noFill/>
        </p:spPr>
        <p:txBody>
          <a:bodyPr wrap="square" rtlCol="0">
            <a:spAutoFit/>
          </a:bodyPr>
          <a:lstStyle/>
          <a:p>
            <a:r>
              <a:rPr lang="it-IT" i="1" dirty="0" smtClean="0"/>
              <a:t>J Clin Endocrinol Metab, June 2013, 98(6):2247–2255</a:t>
            </a:r>
            <a:endParaRPr lang="en-US" i="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TRAb in Pregnancy</a:t>
            </a:r>
            <a:endParaRPr lang="en-US" dirty="0"/>
          </a:p>
        </p:txBody>
      </p:sp>
      <p:sp>
        <p:nvSpPr>
          <p:cNvPr id="3" name="Content Placeholder 2"/>
          <p:cNvSpPr>
            <a:spLocks noGrp="1"/>
          </p:cNvSpPr>
          <p:nvPr>
            <p:ph idx="1"/>
          </p:nvPr>
        </p:nvSpPr>
        <p:spPr/>
        <p:txBody>
          <a:bodyPr/>
          <a:lstStyle/>
          <a:p>
            <a:r>
              <a:rPr lang="en-US" dirty="0" smtClean="0"/>
              <a:t>The best predictor of fetal or neonatal thyrotoxicosis in pregnant women with GD is the </a:t>
            </a:r>
            <a:r>
              <a:rPr lang="en-US" dirty="0" smtClean="0">
                <a:solidFill>
                  <a:srgbClr val="FFFF00"/>
                </a:solidFill>
              </a:rPr>
              <a:t>presence of TRAb</a:t>
            </a:r>
            <a:r>
              <a:rPr lang="en-US" dirty="0" smtClean="0"/>
              <a:t>, which has been estimated to have a </a:t>
            </a:r>
            <a:r>
              <a:rPr lang="en-US" dirty="0" smtClean="0">
                <a:solidFill>
                  <a:srgbClr val="FFFF00"/>
                </a:solidFill>
              </a:rPr>
              <a:t>predictive value of 42% </a:t>
            </a:r>
            <a:r>
              <a:rPr lang="en-US" dirty="0" smtClean="0"/>
              <a:t>.</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0" y="533400"/>
            <a:ext cx="9139238" cy="3848100"/>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58528" y="1"/>
            <a:ext cx="894875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0"/>
            <a:ext cx="8229600" cy="2743200"/>
          </a:xfrm>
        </p:spPr>
        <p:txBody>
          <a:bodyPr>
            <a:normAutofit fontScale="55000" lnSpcReduction="20000"/>
          </a:bodyPr>
          <a:lstStyle/>
          <a:p>
            <a:r>
              <a:rPr lang="en-US" dirty="0" smtClean="0"/>
              <a:t>The ATA guidelines do not discuss the assays to be used </a:t>
            </a:r>
            <a:r>
              <a:rPr lang="en-US" u="sng" dirty="0" smtClean="0">
                <a:effectLst>
                  <a:outerShdw blurRad="38100" dist="38100" dir="2700000" algn="tl">
                    <a:srgbClr val="000000">
                      <a:alpha val="43137"/>
                    </a:srgbClr>
                  </a:outerShdw>
                </a:effectLst>
              </a:rPr>
              <a:t>to determine the presence of TRAb in the mother</a:t>
            </a:r>
            <a:r>
              <a:rPr lang="en-US" dirty="0" smtClean="0"/>
              <a:t>. We believe that a screening </a:t>
            </a:r>
            <a:r>
              <a:rPr lang="en-US" dirty="0" smtClean="0">
                <a:solidFill>
                  <a:srgbClr val="FFFF00"/>
                </a:solidFill>
              </a:rPr>
              <a:t>TBI assay </a:t>
            </a:r>
            <a:r>
              <a:rPr lang="en-US" dirty="0" smtClean="0"/>
              <a:t>should be performed and</a:t>
            </a:r>
            <a:r>
              <a:rPr lang="en-US" u="sng" dirty="0" smtClean="0"/>
              <a:t>, if positive</a:t>
            </a:r>
            <a:r>
              <a:rPr lang="en-US" dirty="0" smtClean="0"/>
              <a:t>, a </a:t>
            </a:r>
            <a:r>
              <a:rPr lang="en-US" dirty="0" smtClean="0">
                <a:solidFill>
                  <a:srgbClr val="FFFF00"/>
                </a:solidFill>
              </a:rPr>
              <a:t>TSI assay </a:t>
            </a:r>
            <a:r>
              <a:rPr lang="en-US" dirty="0" smtClean="0"/>
              <a:t>should follow. </a:t>
            </a:r>
          </a:p>
          <a:p>
            <a:endParaRPr lang="en-US" dirty="0" smtClean="0"/>
          </a:p>
          <a:p>
            <a:r>
              <a:rPr lang="en-US" dirty="0" smtClean="0"/>
              <a:t>Another less preferred option is to perform only the TSI assay using a third-generation bioassay, but this carries the risk of missing TSHR-blocking antibodies (</a:t>
            </a:r>
            <a:r>
              <a:rPr lang="en-US" dirty="0" err="1" smtClean="0"/>
              <a:t>TBAb</a:t>
            </a:r>
            <a:r>
              <a:rPr lang="en-US" dirty="0" smtClean="0"/>
              <a:t>).</a:t>
            </a:r>
          </a:p>
          <a:p>
            <a:endParaRPr lang="en-US" dirty="0" smtClean="0"/>
          </a:p>
          <a:p>
            <a:r>
              <a:rPr lang="en-US" dirty="0" smtClean="0"/>
              <a:t>Some investigators have suggested that the </a:t>
            </a:r>
            <a:r>
              <a:rPr lang="en-US" u="sng" dirty="0" smtClean="0"/>
              <a:t>presence of </a:t>
            </a:r>
            <a:r>
              <a:rPr lang="en-US" u="sng" dirty="0" err="1" smtClean="0"/>
              <a:t>TBAb</a:t>
            </a:r>
            <a:r>
              <a:rPr lang="en-US" u="sng" dirty="0" smtClean="0"/>
              <a:t> </a:t>
            </a:r>
            <a:r>
              <a:rPr lang="en-US" dirty="0" smtClean="0"/>
              <a:t>in pregnancy can be responsible for some cases </a:t>
            </a:r>
            <a:r>
              <a:rPr lang="en-US" u="sng" dirty="0" smtClean="0"/>
              <a:t>of congenital hypothyroidism</a:t>
            </a:r>
            <a:r>
              <a:rPr lang="en-US" dirty="0" smtClean="0"/>
              <a:t>, especially in babies born to mothers with primary atrophic hypothyroidism.</a:t>
            </a:r>
          </a:p>
        </p:txBody>
      </p:sp>
      <p:pic>
        <p:nvPicPr>
          <p:cNvPr id="6146" name="Picture 2"/>
          <p:cNvPicPr>
            <a:picLocks noChangeAspect="1" noChangeArrowheads="1"/>
          </p:cNvPicPr>
          <p:nvPr/>
        </p:nvPicPr>
        <p:blipFill>
          <a:blip r:embed="rId2" cstate="print"/>
          <a:srcRect/>
          <a:stretch>
            <a:fillRect/>
          </a:stretch>
        </p:blipFill>
        <p:spPr bwMode="auto">
          <a:xfrm>
            <a:off x="0" y="0"/>
            <a:ext cx="9144000" cy="3694120"/>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cstate="print"/>
          <a:srcRect/>
          <a:stretch>
            <a:fillRect/>
          </a:stretch>
        </p:blipFill>
        <p:spPr bwMode="auto">
          <a:xfrm>
            <a:off x="0" y="228600"/>
            <a:ext cx="4171950" cy="485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581400"/>
            <a:ext cx="8229600" cy="2849563"/>
          </a:xfrm>
        </p:spPr>
        <p:txBody>
          <a:bodyPr>
            <a:normAutofit fontScale="92500" lnSpcReduction="10000"/>
          </a:bodyPr>
          <a:lstStyle/>
          <a:p>
            <a:r>
              <a:rPr lang="en-US" dirty="0" smtClean="0"/>
              <a:t>1.6 million newborns screened from 1984–1989 in New York State Newborn screening</a:t>
            </a:r>
          </a:p>
          <a:p>
            <a:r>
              <a:rPr lang="en-US" dirty="0" smtClean="0"/>
              <a:t>only </a:t>
            </a:r>
            <a:r>
              <a:rPr lang="en-US" b="1" u="sng" dirty="0" smtClean="0">
                <a:solidFill>
                  <a:srgbClr val="FFFF00"/>
                </a:solidFill>
                <a:effectLst>
                  <a:outerShdw blurRad="38100" dist="38100" dir="2700000" algn="tl">
                    <a:srgbClr val="000000">
                      <a:alpha val="43137"/>
                    </a:srgbClr>
                  </a:outerShdw>
                </a:effectLst>
              </a:rPr>
              <a:t>9 </a:t>
            </a:r>
            <a:r>
              <a:rPr lang="en-US" dirty="0" smtClean="0"/>
              <a:t>of</a:t>
            </a:r>
            <a:r>
              <a:rPr lang="en-US" b="1" u="sng" dirty="0" smtClean="0">
                <a:solidFill>
                  <a:srgbClr val="FFFF00"/>
                </a:solidFill>
              </a:rPr>
              <a:t> </a:t>
            </a:r>
            <a:r>
              <a:rPr lang="en-US" b="1" u="sng" dirty="0" smtClean="0">
                <a:solidFill>
                  <a:srgbClr val="FFFF00"/>
                </a:solidFill>
                <a:effectLst>
                  <a:outerShdw blurRad="38100" dist="38100" dir="2700000" algn="tl">
                    <a:srgbClr val="000000">
                      <a:alpha val="43137"/>
                    </a:srgbClr>
                  </a:outerShdw>
                </a:effectLst>
              </a:rPr>
              <a:t>788 </a:t>
            </a:r>
            <a:r>
              <a:rPr lang="en-US" dirty="0" smtClean="0"/>
              <a:t>had </a:t>
            </a:r>
            <a:r>
              <a:rPr lang="en-US" dirty="0" smtClean="0">
                <a:effectLst>
                  <a:outerShdw blurRad="38100" dist="38100" dir="2700000" algn="tl">
                    <a:srgbClr val="000000">
                      <a:alpha val="43137"/>
                    </a:srgbClr>
                  </a:outerShdw>
                </a:effectLst>
              </a:rPr>
              <a:t>positive </a:t>
            </a:r>
            <a:r>
              <a:rPr lang="en-US" dirty="0" err="1" smtClean="0">
                <a:effectLst>
                  <a:outerShdw blurRad="38100" dist="38100" dir="2700000" algn="tl">
                    <a:srgbClr val="000000">
                      <a:alpha val="43137"/>
                    </a:srgbClr>
                  </a:outerShdw>
                </a:effectLst>
              </a:rPr>
              <a:t>TBAb</a:t>
            </a:r>
            <a:r>
              <a:rPr lang="en-US" dirty="0" smtClean="0">
                <a:effectLst>
                  <a:outerShdw blurRad="38100" dist="38100" dir="2700000" algn="tl">
                    <a:srgbClr val="000000">
                      <a:alpha val="43137"/>
                    </a:srgbClr>
                  </a:outerShdw>
                </a:effectLst>
              </a:rPr>
              <a:t> </a:t>
            </a:r>
          </a:p>
          <a:p>
            <a:r>
              <a:rPr lang="en-US" dirty="0" smtClean="0"/>
              <a:t>only 2% of babies born with congenital hypothyroidism is the cause </a:t>
            </a:r>
            <a:r>
              <a:rPr lang="en-US" dirty="0" err="1" smtClean="0"/>
              <a:t>TBAb</a:t>
            </a:r>
            <a:r>
              <a:rPr lang="en-US" dirty="0" smtClean="0"/>
              <a:t> (overall incidence,1:180 000 newborns)</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228600"/>
            <a:ext cx="9144000" cy="29979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76800"/>
            <a:ext cx="7772400" cy="1362075"/>
          </a:xfrm>
        </p:spPr>
        <p:txBody>
          <a:bodyPr/>
          <a:lstStyle/>
          <a:p>
            <a:r>
              <a:rPr lang="en-US" dirty="0" smtClean="0"/>
              <a:t>TRAb in Graves’ </a:t>
            </a:r>
            <a:r>
              <a:rPr lang="en-US" dirty="0" err="1" smtClean="0"/>
              <a:t>Ophthalmopathy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Second generation assays</a:t>
            </a:r>
            <a:r>
              <a:rPr lang="en-US" dirty="0" smtClean="0"/>
              <a:t>:</a:t>
            </a:r>
          </a:p>
          <a:p>
            <a:endParaRPr lang="en-US" sz="2800" dirty="0" smtClean="0"/>
          </a:p>
          <a:p>
            <a:r>
              <a:rPr lang="en-US" sz="2800" dirty="0" smtClean="0"/>
              <a:t>solid-phase ELISA assays </a:t>
            </a:r>
          </a:p>
          <a:p>
            <a:r>
              <a:rPr lang="en-US" sz="2800" dirty="0" smtClean="0"/>
              <a:t>simplifying the assay and increasing accuracy; and </a:t>
            </a:r>
          </a:p>
          <a:p>
            <a:r>
              <a:rPr lang="en-US" sz="2800" dirty="0" smtClean="0"/>
              <a:t>fluorescent readout instead of the radioactive readout.</a:t>
            </a:r>
            <a:endParaRPr lang="en-US"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TRAb in Graves’ </a:t>
            </a:r>
            <a:r>
              <a:rPr lang="en-US" dirty="0" err="1" smtClean="0"/>
              <a:t>Ophthalmopathy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effectLst>
                  <a:outerShdw blurRad="38100" dist="38100" dir="2700000" algn="tl">
                    <a:srgbClr val="000000">
                      <a:alpha val="43137"/>
                    </a:srgbClr>
                  </a:outerShdw>
                </a:effectLst>
              </a:rPr>
              <a:t>Although the role of TRAb in the pathogenesis of GO remains uncertain, the antibody tracks with GO in many aspects. </a:t>
            </a:r>
          </a:p>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The prevalence and the severity of GO increases with the TRAb concentration. </a:t>
            </a:r>
          </a:p>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In the largest available series of patients with GO and no overt hyperthyroidism (euthyroid GO), </a:t>
            </a:r>
            <a:r>
              <a:rPr lang="en-US" dirty="0" smtClean="0">
                <a:solidFill>
                  <a:srgbClr val="FFFF00"/>
                </a:solidFill>
                <a:effectLst>
                  <a:outerShdw blurRad="38100" dist="38100" dir="2700000" algn="tl">
                    <a:srgbClr val="000000">
                      <a:alpha val="43137"/>
                    </a:srgbClr>
                  </a:outerShdw>
                </a:effectLst>
              </a:rPr>
              <a:t>greater than 90% had positive TSI</a:t>
            </a:r>
            <a:r>
              <a:rPr lang="en-US" i="1"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In this particular study, </a:t>
            </a:r>
            <a:r>
              <a:rPr lang="en-US" dirty="0" smtClean="0">
                <a:solidFill>
                  <a:srgbClr val="FFFF00"/>
                </a:solidFill>
                <a:effectLst>
                  <a:outerShdw blurRad="38100" dist="38100" dir="2700000" algn="tl">
                    <a:srgbClr val="000000">
                      <a:alpha val="43137"/>
                    </a:srgbClr>
                  </a:outerShdw>
                </a:effectLst>
              </a:rPr>
              <a:t>TBI were found in only 50% of patients</a:t>
            </a:r>
            <a:r>
              <a:rPr lang="en-US" dirty="0" smtClean="0">
                <a:effectLst>
                  <a:outerShdw blurRad="38100" dist="38100" dir="2700000" algn="tl">
                    <a:srgbClr val="000000">
                      <a:alpha val="43137"/>
                    </a:srgbClr>
                  </a:outerShdw>
                </a:effectLst>
              </a:rPr>
              <a:t>.</a:t>
            </a:r>
          </a:p>
          <a:p>
            <a:r>
              <a:rPr lang="en-US" i="1" dirty="0" smtClean="0">
                <a:effectLst>
                  <a:outerShdw blurRad="38100" dist="38100" dir="2700000" algn="tl">
                    <a:srgbClr val="000000">
                      <a:alpha val="43137"/>
                    </a:srgbClr>
                  </a:outerShdw>
                </a:effectLst>
              </a:rPr>
              <a:t> (Thyroid. 2000;10:1093–1100)</a:t>
            </a:r>
          </a:p>
          <a:p>
            <a:endParaRPr lang="en-US"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TRAb in Graves’ </a:t>
            </a:r>
            <a:r>
              <a:rPr lang="en-US" dirty="0" err="1" smtClean="0"/>
              <a:t>Ophthalmopathy</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sz="2000" dirty="0" smtClean="0"/>
              <a:t>TRAb rise in the months or years after radioactive iodine treatment of GD, a period in which the risk of worsening or onset of GO also rises.</a:t>
            </a:r>
          </a:p>
          <a:p>
            <a:pPr>
              <a:buFont typeface="Calibri" pitchFamily="34" charset="0"/>
              <a:buChar char="!"/>
            </a:pPr>
            <a:endParaRPr lang="en-US" sz="2000" dirty="0" smtClean="0"/>
          </a:p>
          <a:p>
            <a:pPr>
              <a:buFont typeface="Calibri" pitchFamily="34" charset="0"/>
              <a:buChar char="!"/>
            </a:pPr>
            <a:r>
              <a:rPr lang="en-US" sz="2000" dirty="0" smtClean="0"/>
              <a:t>One would suspect the 2 events to be linked, but the only study that has addressed this point (employing a first-generation assay) did not find an association between the post-radioiodine TRAb surge and the occurrence of GO. </a:t>
            </a:r>
          </a:p>
          <a:p>
            <a:pPr>
              <a:buFont typeface="Calibri" pitchFamily="34" charset="0"/>
              <a:buChar char="!"/>
            </a:pPr>
            <a:r>
              <a:rPr lang="en-US" sz="2000" dirty="0" smtClean="0"/>
              <a:t>The same study found that pre-radioiodine TRAb levels did not predict the later onset of GO.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TRAb in Graves’ </a:t>
            </a:r>
            <a:r>
              <a:rPr lang="en-US" dirty="0" err="1" smtClean="0"/>
              <a:t>Ophthalmopathy</a:t>
            </a:r>
            <a:endParaRPr lang="en-US" dirty="0"/>
          </a:p>
        </p:txBody>
      </p:sp>
      <p:sp>
        <p:nvSpPr>
          <p:cNvPr id="3" name="Content Placeholder 2"/>
          <p:cNvSpPr>
            <a:spLocks noGrp="1"/>
          </p:cNvSpPr>
          <p:nvPr>
            <p:ph idx="1"/>
          </p:nvPr>
        </p:nvSpPr>
        <p:spPr>
          <a:xfrm>
            <a:off x="381000" y="4038601"/>
            <a:ext cx="8229600" cy="2819399"/>
          </a:xfrm>
        </p:spPr>
        <p:txBody>
          <a:bodyPr>
            <a:noAutofit/>
          </a:bodyPr>
          <a:lstStyle/>
          <a:p>
            <a:r>
              <a:rPr lang="en-US" sz="1800" dirty="0" smtClean="0"/>
              <a:t>A </a:t>
            </a:r>
            <a:r>
              <a:rPr lang="en-US" sz="1800" dirty="0" smtClean="0">
                <a:solidFill>
                  <a:srgbClr val="FFFF00"/>
                </a:solidFill>
              </a:rPr>
              <a:t>meta-analysis </a:t>
            </a:r>
            <a:r>
              <a:rPr lang="en-US" sz="1800" dirty="0" smtClean="0"/>
              <a:t>of </a:t>
            </a:r>
            <a:r>
              <a:rPr lang="en-US" sz="1800" u="sng" dirty="0" smtClean="0"/>
              <a:t>eight</a:t>
            </a:r>
            <a:r>
              <a:rPr lang="en-US" sz="1800" dirty="0" smtClean="0"/>
              <a:t> randomized controlled trials and retrospective controlled trials evaluated </a:t>
            </a:r>
            <a:r>
              <a:rPr lang="en-US" sz="1800" dirty="0" smtClean="0">
                <a:solidFill>
                  <a:srgbClr val="FFFF00"/>
                </a:solidFill>
              </a:rPr>
              <a:t>850 patients </a:t>
            </a:r>
            <a:r>
              <a:rPr lang="en-US" sz="1800" dirty="0" smtClean="0"/>
              <a:t>treated with RAI for GD </a:t>
            </a:r>
          </a:p>
          <a:p>
            <a:r>
              <a:rPr lang="en-US" sz="1800" dirty="0" smtClean="0"/>
              <a:t>comparing steroid therapy </a:t>
            </a:r>
            <a:r>
              <a:rPr lang="en-US" sz="1800" dirty="0" err="1" smtClean="0"/>
              <a:t>vs</a:t>
            </a:r>
            <a:r>
              <a:rPr lang="en-US" sz="1800" dirty="0" smtClean="0"/>
              <a:t> placebo or no treatment </a:t>
            </a:r>
            <a:r>
              <a:rPr lang="en-US" sz="1800" u="sng" dirty="0" smtClean="0"/>
              <a:t>to prevent progression of GO</a:t>
            </a:r>
            <a:r>
              <a:rPr lang="en-US" sz="1800" dirty="0" smtClean="0"/>
              <a:t>. </a:t>
            </a:r>
          </a:p>
          <a:p>
            <a:r>
              <a:rPr lang="en-US" sz="1800" dirty="0" smtClean="0"/>
              <a:t>Prednisone (0.4–0.5 mg/kg tapered over 3 months) was the best validated regimen for use in patients with mild-to-moderate GO who had high risk of progression, while low-dose prednisone (0.2–0.3 mg/kg tapered over four to 5 weeks) was found to be useful in patients with mild GO and in patients without preexisting GO who had risk factors (smoking and/or elevated TRAb). </a:t>
            </a:r>
            <a:endParaRPr lang="en-US" sz="1800" i="1" dirty="0"/>
          </a:p>
        </p:txBody>
      </p:sp>
      <p:pic>
        <p:nvPicPr>
          <p:cNvPr id="16386" name="Picture 2"/>
          <p:cNvPicPr>
            <a:picLocks noChangeAspect="1" noChangeArrowheads="1"/>
          </p:cNvPicPr>
          <p:nvPr/>
        </p:nvPicPr>
        <p:blipFill>
          <a:blip r:embed="rId2" cstate="print"/>
          <a:srcRect/>
          <a:stretch>
            <a:fillRect/>
          </a:stretch>
        </p:blipFill>
        <p:spPr bwMode="auto">
          <a:xfrm>
            <a:off x="19307" y="0"/>
            <a:ext cx="9124693" cy="3971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TRAb in Graves’ </a:t>
            </a:r>
            <a:r>
              <a:rPr lang="en-US" dirty="0" err="1" smtClean="0"/>
              <a:t>Ophthalmopathy</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762000" y="1981200"/>
            <a:ext cx="7848600" cy="1631216"/>
          </a:xfrm>
          <a:prstGeom prst="rect">
            <a:avLst/>
          </a:prstGeom>
          <a:solidFill>
            <a:schemeClr val="tx1"/>
          </a:solidFill>
        </p:spPr>
        <p:txBody>
          <a:bodyPr wrap="square" rtlCol="0">
            <a:spAutoFit/>
          </a:bodyPr>
          <a:lstStyle/>
          <a:p>
            <a:r>
              <a:rPr lang="en-US" sz="2000" b="1" dirty="0" smtClean="0">
                <a:solidFill>
                  <a:schemeClr val="bg1"/>
                </a:solidFill>
                <a:latin typeface="Times New Roman" pitchFamily="18" charset="0"/>
                <a:cs typeface="Times New Roman" pitchFamily="18" charset="0"/>
              </a:rPr>
              <a:t>In summary, the data presently available support the routine use of TRAb in:</a:t>
            </a:r>
          </a:p>
          <a:p>
            <a:r>
              <a:rPr lang="en-US" sz="2000" b="1" dirty="0" smtClean="0">
                <a:solidFill>
                  <a:schemeClr val="bg1"/>
                </a:solidFill>
                <a:latin typeface="Times New Roman" pitchFamily="18" charset="0"/>
                <a:cs typeface="Times New Roman" pitchFamily="18" charset="0"/>
              </a:rPr>
              <a:t>1- confirming the diagnosis in patients with euthyroid GO and</a:t>
            </a:r>
          </a:p>
          <a:p>
            <a:r>
              <a:rPr lang="en-US" sz="2000" b="1" dirty="0" smtClean="0">
                <a:solidFill>
                  <a:schemeClr val="bg1"/>
                </a:solidFill>
                <a:latin typeface="Times New Roman" pitchFamily="18" charset="0"/>
                <a:cs typeface="Times New Roman" pitchFamily="18" charset="0"/>
              </a:rPr>
              <a:t>2- determine the need for steroid prophylaxis in those treated with RAI. </a:t>
            </a:r>
            <a:endParaRPr lang="en-US" sz="2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Conclusions</a:t>
            </a:r>
            <a:endParaRPr lang="en-US" dirty="0"/>
          </a:p>
        </p:txBody>
      </p:sp>
      <p:sp>
        <p:nvSpPr>
          <p:cNvPr id="3" name="Content Placeholder 2"/>
          <p:cNvSpPr>
            <a:spLocks noGrp="1"/>
          </p:cNvSpPr>
          <p:nvPr>
            <p:ph idx="1"/>
          </p:nvPr>
        </p:nvSpPr>
        <p:spPr>
          <a:xfrm>
            <a:off x="381000" y="1066800"/>
            <a:ext cx="8229600" cy="4525963"/>
          </a:xfrm>
        </p:spPr>
        <p:txBody>
          <a:bodyPr>
            <a:noAutofit/>
          </a:bodyPr>
          <a:lstStyle/>
          <a:p>
            <a:pPr>
              <a:buFont typeface="Wingdings" pitchFamily="2" charset="2"/>
              <a:buChar char="v"/>
            </a:pPr>
            <a:r>
              <a:rPr lang="en-US" sz="2000" dirty="0" smtClean="0"/>
              <a:t>Novel TRAb tests are now adequate for a reliable and inexpensive diagnosis of GD, thus allowing us to reserve expensive nuclear medicine scanning to select situations. </a:t>
            </a:r>
          </a:p>
          <a:p>
            <a:pPr>
              <a:buFont typeface="Wingdings" pitchFamily="2" charset="2"/>
              <a:buChar char="v"/>
            </a:pPr>
            <a:endParaRPr lang="en-US" sz="2000" dirty="0" smtClean="0"/>
          </a:p>
          <a:p>
            <a:pPr>
              <a:buFont typeface="Wingdings" pitchFamily="2" charset="2"/>
              <a:buChar char="v"/>
            </a:pPr>
            <a:r>
              <a:rPr lang="en-US" sz="2000" dirty="0" smtClean="0"/>
              <a:t>TRAb measurements at presentation and after 12 and/or 18 months of ATD therapy predict the risk of relapse, and could potentially guide treatment choices.</a:t>
            </a:r>
          </a:p>
          <a:p>
            <a:pPr>
              <a:buFont typeface="Wingdings" pitchFamily="2" charset="2"/>
              <a:buChar char="v"/>
            </a:pPr>
            <a:endParaRPr lang="en-US" sz="2000" dirty="0" smtClean="0"/>
          </a:p>
          <a:p>
            <a:pPr>
              <a:buFont typeface="Wingdings" pitchFamily="2" charset="2"/>
              <a:buChar char="v"/>
            </a:pPr>
            <a:r>
              <a:rPr lang="en-US" sz="2000" dirty="0" smtClean="0"/>
              <a:t>In patients on </a:t>
            </a:r>
            <a:r>
              <a:rPr lang="en-US" sz="2000" dirty="0" err="1" smtClean="0"/>
              <a:t>methimazole</a:t>
            </a:r>
            <a:r>
              <a:rPr lang="en-US" sz="2000" dirty="0" smtClean="0"/>
              <a:t>, a positive TRAb is helpful in suggesting that it is not yet time to stop the medication. </a:t>
            </a:r>
          </a:p>
          <a:p>
            <a:pPr>
              <a:buFont typeface="Wingdings" pitchFamily="2" charset="2"/>
              <a:buChar char="v"/>
            </a:pPr>
            <a:endParaRPr lang="en-US" sz="2000" dirty="0" smtClean="0"/>
          </a:p>
          <a:p>
            <a:pPr>
              <a:buFont typeface="Wingdings" pitchFamily="2" charset="2"/>
              <a:buChar char="v"/>
            </a:pPr>
            <a:r>
              <a:rPr lang="en-US" sz="2000" dirty="0" smtClean="0"/>
              <a:t>TRAb tests are also used in the prediction of the rare neonatal transfer of GD, with the main purpose of reassuring most women or intensive fetal monitoring to the few others with persistent high-titer TRAb. </a:t>
            </a:r>
          </a:p>
          <a:p>
            <a:pPr>
              <a:buFont typeface="Wingdings" pitchFamily="2" charset="2"/>
              <a:buChar char="v"/>
            </a:pPr>
            <a:endParaRPr lang="en-US" sz="2000" dirty="0" smtClean="0"/>
          </a:p>
          <a:p>
            <a:pPr>
              <a:buFont typeface="Wingdings" pitchFamily="2" charset="2"/>
              <a:buChar char="v"/>
            </a:pPr>
            <a:r>
              <a:rPr lang="en-US" sz="2000" dirty="0" smtClean="0">
                <a:cs typeface="Times New Roman" pitchFamily="18" charset="0"/>
              </a:rPr>
              <a:t>the data presently available support the routine use of TRAb in confirming the diagnosis in patients with euthyroid GO.</a:t>
            </a:r>
          </a:p>
          <a:p>
            <a:pPr>
              <a:buNone/>
            </a:pPr>
            <a:endParaRPr 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Third-generation assay</a:t>
            </a:r>
            <a:r>
              <a:rPr lang="en-US" dirty="0" smtClean="0"/>
              <a:t>:</a:t>
            </a:r>
          </a:p>
          <a:p>
            <a:endParaRPr lang="en-US" sz="2400" dirty="0" smtClean="0"/>
          </a:p>
          <a:p>
            <a:r>
              <a:rPr lang="en-US" sz="2400" dirty="0" smtClean="0"/>
              <a:t>replaced the inhibition of binding to TSHR of labeled bovine TSH with inhibition of binding of labeled monoclonal human TSHR-stimulating antibody, M22.</a:t>
            </a:r>
          </a:p>
          <a:p>
            <a:endParaRPr lang="en-US" sz="2400" dirty="0" smtClean="0"/>
          </a:p>
          <a:p>
            <a:r>
              <a:rPr lang="en-US" sz="2400" dirty="0" smtClean="0"/>
              <a:t>The goal of using the monoclonal anti-TSHR antibody instead of bovine TSH was to increase sensitivity because M22 and patients’ TRAb bind to similar TSHR </a:t>
            </a:r>
            <a:r>
              <a:rPr lang="en-US" sz="2400" dirty="0" err="1" smtClean="0"/>
              <a:t>epitopes</a:t>
            </a:r>
            <a:r>
              <a:rPr lang="en-US" sz="2400" dirty="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Assays that detect </a:t>
            </a:r>
            <a:r>
              <a:rPr lang="en-US" b="1" dirty="0" err="1" smtClean="0"/>
              <a:t>cAMP</a:t>
            </a:r>
            <a:r>
              <a:rPr lang="en-US" b="1" dirty="0" smtClean="0"/>
              <a:t> production—TSI assays</a:t>
            </a:r>
            <a:endParaRPr lang="en-US" dirty="0"/>
          </a:p>
        </p:txBody>
      </p:sp>
      <p:sp>
        <p:nvSpPr>
          <p:cNvPr id="3" name="Content Placeholder 2"/>
          <p:cNvSpPr>
            <a:spLocks noGrp="1"/>
          </p:cNvSpPr>
          <p:nvPr>
            <p:ph idx="1"/>
          </p:nvPr>
        </p:nvSpPr>
        <p:spPr/>
        <p:txBody>
          <a:bodyPr>
            <a:noAutofit/>
          </a:bodyPr>
          <a:lstStyle/>
          <a:p>
            <a:r>
              <a:rPr lang="en-US" sz="2000" dirty="0" smtClean="0"/>
              <a:t>The first generation of TSI assays used human thyroid cell </a:t>
            </a:r>
            <a:r>
              <a:rPr lang="en-US" sz="2000" dirty="0" err="1" smtClean="0"/>
              <a:t>monolayers</a:t>
            </a:r>
            <a:r>
              <a:rPr lang="en-US" sz="2000" dirty="0" smtClean="0"/>
              <a:t> incubated with patients’ sera and measured </a:t>
            </a:r>
            <a:r>
              <a:rPr lang="en-US" sz="2000" dirty="0" err="1" smtClean="0"/>
              <a:t>cAMP</a:t>
            </a:r>
            <a:r>
              <a:rPr lang="en-US" sz="2000" dirty="0" smtClean="0"/>
              <a:t> production</a:t>
            </a:r>
          </a:p>
          <a:p>
            <a:endParaRPr lang="en-US" sz="2000" dirty="0" smtClean="0"/>
          </a:p>
          <a:p>
            <a:r>
              <a:rPr lang="en-US" sz="2000" dirty="0" smtClean="0"/>
              <a:t>After the cloning and sequencing of the TSHR, a second-generation TSI assay was developed using </a:t>
            </a:r>
            <a:r>
              <a:rPr lang="en-US" sz="2000" u="sng" dirty="0" smtClean="0"/>
              <a:t>Chinese hamster ovary (CHO) cells </a:t>
            </a:r>
            <a:r>
              <a:rPr lang="en-US" sz="2000" u="sng" dirty="0" err="1" smtClean="0"/>
              <a:t>transfected</a:t>
            </a:r>
            <a:r>
              <a:rPr lang="en-US" sz="2000" u="sng" dirty="0" smtClean="0"/>
              <a:t> with the human TSHR</a:t>
            </a:r>
            <a:r>
              <a:rPr lang="en-US" sz="2000" dirty="0" smtClean="0"/>
              <a:t>.</a:t>
            </a:r>
          </a:p>
          <a:p>
            <a:r>
              <a:rPr lang="en-US" sz="2000" dirty="0" smtClean="0"/>
              <a:t> Using CHO cells expressing human TSHR increased the TSI sensitivity to 85–90%.</a:t>
            </a:r>
          </a:p>
          <a:p>
            <a:endParaRPr lang="en-US" sz="2000" dirty="0" smtClean="0"/>
          </a:p>
          <a:p>
            <a:r>
              <a:rPr lang="en-US" sz="2000" dirty="0" smtClean="0"/>
              <a:t>To simplify and potentially automate the TSI assay, a third-generation TSI assay was developed employing a </a:t>
            </a:r>
            <a:r>
              <a:rPr lang="en-US" sz="2000" u="sng" dirty="0" err="1" smtClean="0"/>
              <a:t>luciferase</a:t>
            </a:r>
            <a:r>
              <a:rPr lang="en-US" sz="2000" u="sng" dirty="0" smtClean="0"/>
              <a:t> reporter </a:t>
            </a:r>
            <a:r>
              <a:rPr lang="en-US" sz="2000" dirty="0" smtClean="0"/>
              <a:t>to detect increased </a:t>
            </a:r>
            <a:r>
              <a:rPr lang="en-US" sz="2000" dirty="0" err="1" smtClean="0"/>
              <a:t>cAMP</a:t>
            </a:r>
            <a:r>
              <a:rPr lang="en-US" sz="2000" dirty="0" smtClean="0"/>
              <a:t> production in cells expressing TSHR that are incubated with GD patients’ </a:t>
            </a:r>
            <a:r>
              <a:rPr lang="en-US" sz="2000" dirty="0" err="1" smtClean="0"/>
              <a:t>IgG</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9" name="Picture 3"/>
          <p:cNvPicPr>
            <a:picLocks noChangeAspect="1" noChangeArrowheads="1"/>
          </p:cNvPicPr>
          <p:nvPr/>
        </p:nvPicPr>
        <p:blipFill>
          <a:blip r:embed="rId2" cstate="print"/>
          <a:srcRect/>
          <a:stretch>
            <a:fillRect/>
          </a:stretch>
        </p:blipFill>
        <p:spPr bwMode="auto">
          <a:xfrm>
            <a:off x="762000" y="264305"/>
            <a:ext cx="7696200" cy="65936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2552</TotalTime>
  <Words>2470</Words>
  <Application>Microsoft Office PowerPoint</Application>
  <PresentationFormat>On-screen Show (4:3)</PresentationFormat>
  <Paragraphs>194</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Clinical Utility of TSH Receptor Antibodies</vt:lpstr>
      <vt:lpstr>Agenda </vt:lpstr>
      <vt:lpstr>How is TRAb generated?</vt:lpstr>
      <vt:lpstr>Methods for Measuring TRAb</vt:lpstr>
      <vt:lpstr>Competition-based assays—TBI assays</vt:lpstr>
      <vt:lpstr>Slide 6</vt:lpstr>
      <vt:lpstr>Slide 7</vt:lpstr>
      <vt:lpstr>Assays that detect cAMP production—TSI assays</vt:lpstr>
      <vt:lpstr>Slide 9</vt:lpstr>
      <vt:lpstr>Diagnostic Use of TRAb Tests</vt:lpstr>
      <vt:lpstr>Slide 11</vt:lpstr>
      <vt:lpstr>Slide 12</vt:lpstr>
      <vt:lpstr>Slide 13</vt:lpstr>
      <vt:lpstr>Slide 14</vt:lpstr>
      <vt:lpstr>Key message</vt:lpstr>
      <vt:lpstr>Diagnostic Use of TRAb Tests</vt:lpstr>
      <vt:lpstr>Slide 17</vt:lpstr>
      <vt:lpstr>TRAb in distinguish GD from Subacute painless thyroiditis (SPT)</vt:lpstr>
      <vt:lpstr>Slide 19</vt:lpstr>
      <vt:lpstr>Slide 20</vt:lpstr>
      <vt:lpstr>Slide 21</vt:lpstr>
      <vt:lpstr>Key Message </vt:lpstr>
      <vt:lpstr>Slide 23</vt:lpstr>
      <vt:lpstr>Slide 24</vt:lpstr>
      <vt:lpstr>Key Message</vt:lpstr>
      <vt:lpstr>Prognostic Use of TRAb Tests</vt:lpstr>
      <vt:lpstr>Prognostic Use of TRAb Tests</vt:lpstr>
      <vt:lpstr>Slide 28</vt:lpstr>
      <vt:lpstr>Slide 29</vt:lpstr>
      <vt:lpstr>Slide 30</vt:lpstr>
      <vt:lpstr>Slide 31</vt:lpstr>
      <vt:lpstr>Key Messages</vt:lpstr>
      <vt:lpstr>Slide 33</vt:lpstr>
      <vt:lpstr>Slide 34</vt:lpstr>
      <vt:lpstr>Slide 35</vt:lpstr>
      <vt:lpstr>Slide 36</vt:lpstr>
      <vt:lpstr>Slide 37</vt:lpstr>
      <vt:lpstr>Slide 38</vt:lpstr>
      <vt:lpstr>Slide 39</vt:lpstr>
      <vt:lpstr>Key Message</vt:lpstr>
      <vt:lpstr>Slide 41</vt:lpstr>
      <vt:lpstr>Slide 42</vt:lpstr>
      <vt:lpstr>Slide 43</vt:lpstr>
      <vt:lpstr>Slide 44</vt:lpstr>
      <vt:lpstr>Slide 45</vt:lpstr>
      <vt:lpstr>Slide 46</vt:lpstr>
      <vt:lpstr>Slide 47</vt:lpstr>
      <vt:lpstr>The 2016 American Thyroid Association (ATA) guidelines for diagnosis and management of hyperthyroidism</vt:lpstr>
      <vt:lpstr>Slide 49</vt:lpstr>
      <vt:lpstr>TRAB in Pregnancy: Maternal–Fetal Transfer</vt:lpstr>
      <vt:lpstr>TRAb in Pregnancy</vt:lpstr>
      <vt:lpstr>TRAb in Pregnancy</vt:lpstr>
      <vt:lpstr>TRAb in Pregnancy</vt:lpstr>
      <vt:lpstr>TRAb in Pregnancy</vt:lpstr>
      <vt:lpstr>Slide 55</vt:lpstr>
      <vt:lpstr>Slide 56</vt:lpstr>
      <vt:lpstr>Slide 57</vt:lpstr>
      <vt:lpstr>Slide 58</vt:lpstr>
      <vt:lpstr>TRAb in Graves’ Ophthalmopathy</vt:lpstr>
      <vt:lpstr>TRAb in Graves’ Ophthalmopathy</vt:lpstr>
      <vt:lpstr>TRAb in Graves’ Ophthalmopathy</vt:lpstr>
      <vt:lpstr>TRAb in Graves’ Ophthalmopathy</vt:lpstr>
      <vt:lpstr>TRAb in Graves’ Ophthalmopathy</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Utility of TSH Receptor Antibodies</dc:title>
  <dc:creator>OC</dc:creator>
  <cp:lastModifiedBy>OC</cp:lastModifiedBy>
  <cp:revision>45</cp:revision>
  <dcterms:created xsi:type="dcterms:W3CDTF">2017-06-22T18:27:05Z</dcterms:created>
  <dcterms:modified xsi:type="dcterms:W3CDTF">2017-07-02T21:03:18Z</dcterms:modified>
</cp:coreProperties>
</file>