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8" r:id="rId1"/>
    <p:sldMasterId id="2147483792" r:id="rId2"/>
  </p:sldMasterIdLst>
  <p:notesMasterIdLst>
    <p:notesMasterId r:id="rId41"/>
  </p:notesMasterIdLst>
  <p:sldIdLst>
    <p:sldId id="256" r:id="rId3"/>
    <p:sldId id="257" r:id="rId4"/>
    <p:sldId id="258" r:id="rId5"/>
    <p:sldId id="259" r:id="rId6"/>
    <p:sldId id="297" r:id="rId7"/>
    <p:sldId id="295" r:id="rId8"/>
    <p:sldId id="261" r:id="rId9"/>
    <p:sldId id="262" r:id="rId10"/>
    <p:sldId id="263" r:id="rId11"/>
    <p:sldId id="264" r:id="rId12"/>
    <p:sldId id="265" r:id="rId13"/>
    <p:sldId id="266" r:id="rId14"/>
    <p:sldId id="270" r:id="rId15"/>
    <p:sldId id="268" r:id="rId16"/>
    <p:sldId id="271" r:id="rId17"/>
    <p:sldId id="272" r:id="rId18"/>
    <p:sldId id="273" r:id="rId19"/>
    <p:sldId id="274" r:id="rId20"/>
    <p:sldId id="293" r:id="rId21"/>
    <p:sldId id="275" r:id="rId22"/>
    <p:sldId id="276" r:id="rId23"/>
    <p:sldId id="298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90" r:id="rId34"/>
    <p:sldId id="286" r:id="rId35"/>
    <p:sldId id="289" r:id="rId36"/>
    <p:sldId id="287" r:id="rId37"/>
    <p:sldId id="288" r:id="rId38"/>
    <p:sldId id="291" r:id="rId39"/>
    <p:sldId id="296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aunch" initials="S" lastIdx="0" clrIdx="0">
    <p:extLst>
      <p:ext uri="{19B8F6BF-5375-455C-9EA6-DF929625EA0E}">
        <p15:presenceInfo xmlns:p15="http://schemas.microsoft.com/office/powerpoint/2012/main" userId="Staunc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commentAuthors" Target="commentAuthor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7866A6-36E9-49A5-BE2F-E09A5B3A3EFA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EF112-4B8C-4605-A3BC-2CF8918B9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350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F6C6-B3E7-4427-85C4-0C5AD79EADE5}" type="datetime1">
              <a:rPr lang="en-US" smtClean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059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1C96-74C7-49CD-BA1B-9CDF1A81F054}" type="datetime1">
              <a:rPr lang="en-US" smtClean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364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0BA72-CE3B-4917-B2AC-4ACE424C8B28}" type="datetime1">
              <a:rPr lang="en-US" smtClean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2709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1F03-193A-4135-8AC9-0F5368151D37}" type="datetime1">
              <a:rPr lang="en-US" smtClean="0"/>
              <a:t>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222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F73B-A683-4D0D-A807-C7813B552082}" type="datetime1">
              <a:rPr lang="en-US" smtClean="0"/>
              <a:t>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2024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5DA0F-B0F9-451E-BFF6-5436D8FF6EB5}" type="datetime1">
              <a:rPr lang="en-US" smtClean="0"/>
              <a:t>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123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75DC-6AF5-4255-8274-30650237F0E6}" type="datetime1">
              <a:rPr lang="en-US" smtClean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11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6AF1-392C-47E7-A5B2-D944F0FD5F4E}" type="datetime1">
              <a:rPr lang="en-US" smtClean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8397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F6C6-B3E7-4427-85C4-0C5AD79EADE5}" type="datetime1">
              <a:rPr lang="en-US" smtClean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1169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592D-A1B7-42FE-97E2-519FD428F2A6}" type="datetime1">
              <a:rPr lang="en-US" smtClean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377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1412-70FE-4979-BF7A-385C22070485}" type="datetime1">
              <a:rPr lang="en-US" smtClean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110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592D-A1B7-42FE-97E2-519FD428F2A6}" type="datetime1">
              <a:rPr lang="en-US" smtClean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5283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4C27-D74E-4E77-9546-A508BFCD700C}" type="datetime1">
              <a:rPr lang="en-US" smtClean="0"/>
              <a:t>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1112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E8AE-6C67-403D-A1CD-788E29C1E32B}" type="datetime1">
              <a:rPr lang="en-US" smtClean="0"/>
              <a:t>1/13/2016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2368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0ECC-1F08-4273-86C1-C5C5C462AF42}" type="datetime1">
              <a:rPr lang="en-US" smtClean="0"/>
              <a:t>1/13/2016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549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2312-1A46-4713-9AA0-21F50F2ADCBC}" type="datetime1">
              <a:rPr lang="en-US" smtClean="0"/>
              <a:t>1/13/2016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485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9A2A5-0295-400A-98BB-99607FE3BCB7}" type="datetime1">
              <a:rPr lang="en-US" smtClean="0"/>
              <a:t>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8288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0876-3BB8-4E23-8CCC-F994D40FF40D}" type="datetime1">
              <a:rPr lang="en-US" smtClean="0"/>
              <a:t>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1185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1C96-74C7-49CD-BA1B-9CDF1A81F054}" type="datetime1">
              <a:rPr lang="en-US" smtClean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457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0BA72-CE3B-4917-B2AC-4ACE424C8B28}" type="datetime1">
              <a:rPr lang="en-US" smtClean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47437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1F03-193A-4135-8AC9-0F5368151D37}" type="datetime1">
              <a:rPr lang="en-US" smtClean="0"/>
              <a:t>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0362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F73B-A683-4D0D-A807-C7813B552082}" type="datetime1">
              <a:rPr lang="en-US" smtClean="0"/>
              <a:t>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7103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1412-70FE-4979-BF7A-385C22070485}" type="datetime1">
              <a:rPr lang="en-US" smtClean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5827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5DA0F-B0F9-451E-BFF6-5436D8FF6EB5}" type="datetime1">
              <a:rPr lang="en-US" smtClean="0"/>
              <a:t>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5915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75DC-6AF5-4255-8274-30650237F0E6}" type="datetime1">
              <a:rPr lang="en-US" smtClean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8060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6AF1-392C-47E7-A5B2-D944F0FD5F4E}" type="datetime1">
              <a:rPr lang="en-US" smtClean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807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4C27-D74E-4E77-9546-A508BFCD700C}" type="datetime1">
              <a:rPr lang="en-US" smtClean="0"/>
              <a:t>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084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E8AE-6C67-403D-A1CD-788E29C1E32B}" type="datetime1">
              <a:rPr lang="en-US" smtClean="0"/>
              <a:t>1/13/2016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019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0ECC-1F08-4273-86C1-C5C5C462AF42}" type="datetime1">
              <a:rPr lang="en-US" smtClean="0"/>
              <a:t>1/13/2016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877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2312-1A46-4713-9AA0-21F50F2ADCBC}" type="datetime1">
              <a:rPr lang="en-US" smtClean="0"/>
              <a:t>1/13/2016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681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9A2A5-0295-400A-98BB-99607FE3BCB7}" type="datetime1">
              <a:rPr lang="en-US" smtClean="0"/>
              <a:t>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61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0876-3BB8-4E23-8CCC-F994D40FF40D}" type="datetime1">
              <a:rPr lang="en-US" smtClean="0"/>
              <a:t>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416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C0066-173F-4662-9890-B5581581337E}" type="datetime1">
              <a:rPr lang="en-US" smtClean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72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  <p:sldLayoutId id="2147483772" r:id="rId14"/>
    <p:sldLayoutId id="2147483773" r:id="rId15"/>
    <p:sldLayoutId id="2147483774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C0066-173F-4662-9890-B5581581337E}" type="datetime1">
              <a:rPr lang="en-US" smtClean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2899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kdjournal.org/issue/S1548-5595(07)X0016-8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kdjournal.org/issue/S1548-5595(07)X0016-8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0424" y="824247"/>
            <a:ext cx="8915399" cy="2562215"/>
          </a:xfrm>
        </p:spPr>
        <p:txBody>
          <a:bodyPr/>
          <a:lstStyle/>
          <a:p>
            <a:r>
              <a:rPr lang="en-US" dirty="0" smtClean="0"/>
              <a:t>Sexual Dysfunction and Background Disease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tx1"/>
                </a:solidFill>
              </a:rPr>
              <a:t>MS, Hosseini,associate professor of </a:t>
            </a:r>
            <a:r>
              <a:rPr lang="en-US" b="1" i="1" dirty="0" err="1">
                <a:solidFill>
                  <a:schemeClr val="tx1"/>
                </a:solidFill>
              </a:rPr>
              <a:t>endocrinology,Baqiatallah</a:t>
            </a:r>
            <a:r>
              <a:rPr lang="en-US" b="1" i="1" dirty="0">
                <a:solidFill>
                  <a:schemeClr val="tx1"/>
                </a:solidFill>
              </a:rPr>
              <a:t> university of medical science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116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Pathogenesis of </a:t>
            </a:r>
            <a:r>
              <a:rPr lang="en-US" sz="3200" dirty="0" smtClean="0"/>
              <a:t>female sexual dysfunction in </a:t>
            </a:r>
            <a:r>
              <a:rPr lang="en-US" sz="3200" dirty="0"/>
              <a:t>diabetes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Sexual disorders reported in women with diabetes include the reduction or loss of sexual interest or desire, arousal or lubrication difficulties, dyspareunia, and loss of the ability to reach orgasm</a:t>
            </a:r>
          </a:p>
          <a:p>
            <a:r>
              <a:rPr lang="en-US" dirty="0" smtClean="0"/>
              <a:t>The </a:t>
            </a:r>
            <a:r>
              <a:rPr lang="en-US" dirty="0"/>
              <a:t>pathogenesis of </a:t>
            </a:r>
            <a:r>
              <a:rPr lang="en-US" dirty="0" smtClean="0"/>
              <a:t> FSD in </a:t>
            </a:r>
            <a:r>
              <a:rPr lang="en-US" dirty="0"/>
              <a:t>diabetes is multifactorial </a:t>
            </a:r>
            <a:r>
              <a:rPr lang="en-US" dirty="0" smtClean="0"/>
              <a:t>including, </a:t>
            </a:r>
            <a:r>
              <a:rPr lang="en-US" dirty="0"/>
              <a:t>infections, hyperglycemia </a:t>
            </a:r>
            <a:r>
              <a:rPr lang="en-US" dirty="0" smtClean="0"/>
              <a:t>,vascular </a:t>
            </a:r>
            <a:r>
              <a:rPr lang="en-US" dirty="0"/>
              <a:t>and neurological damage, and hormonal </a:t>
            </a:r>
            <a:r>
              <a:rPr lang="en-US" dirty="0" smtClean="0"/>
              <a:t>disorders</a:t>
            </a:r>
          </a:p>
          <a:p>
            <a:r>
              <a:rPr lang="en-US" dirty="0"/>
              <a:t>Hyperglycemia reduces the hydration of the vaginal mucus membranes, producing poor vaginal lubrication and </a:t>
            </a:r>
            <a:r>
              <a:rPr lang="en-US" dirty="0" smtClean="0"/>
              <a:t>dyspareunia</a:t>
            </a:r>
          </a:p>
          <a:p>
            <a:r>
              <a:rPr lang="en-US" dirty="0" smtClean="0"/>
              <a:t>Hyperglycemia </a:t>
            </a:r>
            <a:r>
              <a:rPr lang="en-US" dirty="0"/>
              <a:t>increases the risk of genitourinary infections which, in turn, may lead to vaginal discomfort and </a:t>
            </a:r>
            <a:r>
              <a:rPr lang="en-US" dirty="0" smtClean="0"/>
              <a:t>dyspareunia</a:t>
            </a:r>
          </a:p>
          <a:p>
            <a:pPr marL="0" indent="0">
              <a:buNone/>
            </a:pPr>
            <a:r>
              <a:rPr lang="en-US" sz="1400" i="1" dirty="0">
                <a:solidFill>
                  <a:srgbClr val="FF0000"/>
                </a:solidFill>
              </a:rPr>
              <a:t>Practical Diabetes</a:t>
            </a:r>
            <a:r>
              <a:rPr lang="en-US" sz="1400" dirty="0">
                <a:solidFill>
                  <a:srgbClr val="FF0000"/>
                </a:solidFill>
              </a:rPr>
              <a:t>. 2013;30(8):327–331 </a:t>
            </a:r>
            <a:r>
              <a:rPr lang="en-US" sz="1400" dirty="0" smtClean="0">
                <a:solidFill>
                  <a:srgbClr val="FF0000"/>
                </a:solidFill>
              </a:rPr>
              <a:t>/</a:t>
            </a:r>
            <a:r>
              <a:rPr lang="en-US" sz="1400" i="1" dirty="0" err="1">
                <a:solidFill>
                  <a:srgbClr val="FF0000"/>
                </a:solidFill>
              </a:rPr>
              <a:t>Curr</a:t>
            </a:r>
            <a:r>
              <a:rPr lang="en-US" sz="1400" i="1" dirty="0">
                <a:solidFill>
                  <a:srgbClr val="FF0000"/>
                </a:solidFill>
              </a:rPr>
              <a:t> </a:t>
            </a:r>
            <a:r>
              <a:rPr lang="en-US" sz="1400" i="1" dirty="0" err="1">
                <a:solidFill>
                  <a:srgbClr val="FF0000"/>
                </a:solidFill>
              </a:rPr>
              <a:t>Diab</a:t>
            </a:r>
            <a:r>
              <a:rPr lang="en-US" sz="1400" i="1" dirty="0">
                <a:solidFill>
                  <a:srgbClr val="FF0000"/>
                </a:solidFill>
              </a:rPr>
              <a:t> Rep</a:t>
            </a:r>
            <a:r>
              <a:rPr lang="en-US" sz="1400" dirty="0">
                <a:solidFill>
                  <a:srgbClr val="FF0000"/>
                </a:solidFill>
              </a:rPr>
              <a:t>. 2005;5(3):230–236 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13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Pathogenesis of female sexual dysfunction in </a:t>
            </a:r>
            <a:r>
              <a:rPr lang="en-US" sz="3200" dirty="0" smtClean="0"/>
              <a:t>diabetes…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Vascular abnormalities, including atherosclerotic damage and diabetes-induced endothelial dysfunction, may be responsible for reducing the engorgement of the clitoris and for reducing lubrication of the vagina</a:t>
            </a:r>
          </a:p>
          <a:p>
            <a:r>
              <a:rPr lang="en-US" dirty="0"/>
              <a:t> Diabetic neuropathy may further contribute to the pathogenesis of sexual dysfunctions by altering both the normal transduction of sexual stimuli and the triggered sexual </a:t>
            </a:r>
            <a:r>
              <a:rPr lang="en-US" dirty="0" smtClean="0"/>
              <a:t>response</a:t>
            </a:r>
          </a:p>
          <a:p>
            <a:r>
              <a:rPr lang="en-US" dirty="0"/>
              <a:t>Depression is strongly associated with diabetes and seems to be the principally established determinant of sexual dysfunction in women with </a:t>
            </a:r>
            <a:r>
              <a:rPr lang="en-US" dirty="0" smtClean="0"/>
              <a:t>diabetes</a:t>
            </a:r>
          </a:p>
          <a:p>
            <a:pPr marL="0" indent="0">
              <a:buNone/>
            </a:pPr>
            <a:r>
              <a:rPr lang="en-US" sz="1400" i="1" dirty="0">
                <a:solidFill>
                  <a:srgbClr val="FF0000"/>
                </a:solidFill>
              </a:rPr>
              <a:t>Hormones (Athens)</a:t>
            </a:r>
            <a:r>
              <a:rPr lang="en-US" sz="1400" dirty="0">
                <a:solidFill>
                  <a:srgbClr val="FF0000"/>
                </a:solidFill>
              </a:rPr>
              <a:t>. 2011;10(3): 196–206 /</a:t>
            </a:r>
            <a:r>
              <a:rPr lang="en-US" sz="1400" i="1" dirty="0">
                <a:solidFill>
                  <a:srgbClr val="FF0000"/>
                </a:solidFill>
              </a:rPr>
              <a:t>Practical Diabetes</a:t>
            </a:r>
            <a:r>
              <a:rPr lang="en-US" sz="1400" dirty="0">
                <a:solidFill>
                  <a:srgbClr val="FF0000"/>
                </a:solidFill>
              </a:rPr>
              <a:t>. 2013;30(8):327–331 /</a:t>
            </a:r>
            <a:r>
              <a:rPr lang="en-US" sz="1400" i="1" dirty="0">
                <a:solidFill>
                  <a:srgbClr val="FF0000"/>
                </a:solidFill>
              </a:rPr>
              <a:t>Am J Health </a:t>
            </a:r>
            <a:r>
              <a:rPr lang="en-US" sz="1400" i="1" dirty="0" err="1">
                <a:solidFill>
                  <a:srgbClr val="FF0000"/>
                </a:solidFill>
              </a:rPr>
              <a:t>Syst</a:t>
            </a:r>
            <a:r>
              <a:rPr lang="en-US" sz="1400" i="1" dirty="0">
                <a:solidFill>
                  <a:srgbClr val="FF0000"/>
                </a:solidFill>
              </a:rPr>
              <a:t> Pharm</a:t>
            </a:r>
            <a:r>
              <a:rPr lang="en-US" sz="1400" dirty="0">
                <a:solidFill>
                  <a:srgbClr val="FF0000"/>
                </a:solidFill>
              </a:rPr>
              <a:t>. 2004;61(2):160–173; quiz 175 /</a:t>
            </a:r>
            <a:r>
              <a:rPr lang="en-US" sz="1400" i="1" dirty="0">
                <a:solidFill>
                  <a:srgbClr val="FF0000"/>
                </a:solidFill>
              </a:rPr>
              <a:t>Diabetes Care</a:t>
            </a:r>
            <a:r>
              <a:rPr lang="en-US" sz="1400" dirty="0">
                <a:solidFill>
                  <a:srgbClr val="FF0000"/>
                </a:solidFill>
              </a:rPr>
              <a:t>. 2005;28(1):177–185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11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0046" y="4967242"/>
            <a:ext cx="8911687" cy="1280890"/>
          </a:xfrm>
        </p:spPr>
        <p:txBody>
          <a:bodyPr>
            <a:norm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Diabetes, Metabolic Syndrome and Obesity: Targets and Therapy 2014:7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5623" y="1158181"/>
            <a:ext cx="7650050" cy="2872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26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Androgen </a:t>
            </a:r>
            <a:r>
              <a:rPr lang="en-US" b="1" dirty="0" smtClean="0"/>
              <a:t>deficiency and </a:t>
            </a:r>
            <a:r>
              <a:rPr lang="en-US" b="1" dirty="0"/>
              <a:t>sexual dysfunction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2120722"/>
            <a:ext cx="8915400" cy="377762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Testosterone regulates many domains of sexual </a:t>
            </a:r>
            <a:r>
              <a:rPr lang="en-US" dirty="0" smtClean="0"/>
              <a:t>function</a:t>
            </a:r>
            <a:r>
              <a:rPr lang="en-US" dirty="0"/>
              <a:t> in men and women</a:t>
            </a:r>
          </a:p>
          <a:p>
            <a:r>
              <a:rPr lang="en-US" dirty="0" smtClean="0"/>
              <a:t>The </a:t>
            </a:r>
            <a:r>
              <a:rPr lang="en-US" dirty="0"/>
              <a:t>mechanisms by </a:t>
            </a:r>
            <a:r>
              <a:rPr lang="en-US" dirty="0" smtClean="0"/>
              <a:t>which testosterone </a:t>
            </a:r>
            <a:r>
              <a:rPr lang="en-US" dirty="0"/>
              <a:t>regulates sexual desire </a:t>
            </a:r>
            <a:r>
              <a:rPr lang="en-US" dirty="0" smtClean="0"/>
              <a:t>in either </a:t>
            </a:r>
            <a:r>
              <a:rPr lang="en-US" dirty="0"/>
              <a:t>gender are poorly understood</a:t>
            </a:r>
          </a:p>
          <a:p>
            <a:r>
              <a:rPr lang="en-US" dirty="0" smtClean="0"/>
              <a:t>The </a:t>
            </a:r>
            <a:r>
              <a:rPr lang="en-US" dirty="0"/>
              <a:t>incidence of sexual dysfunction in men with </a:t>
            </a:r>
            <a:r>
              <a:rPr lang="en-US" dirty="0" smtClean="0"/>
              <a:t>low</a:t>
            </a:r>
            <a:r>
              <a:rPr lang="en-US" dirty="0"/>
              <a:t> androgen activity </a:t>
            </a:r>
            <a:r>
              <a:rPr lang="en-US" dirty="0" smtClean="0"/>
              <a:t>and the </a:t>
            </a:r>
            <a:r>
              <a:rPr lang="en-US" dirty="0"/>
              <a:t>threshold concentration of serum testosterone </a:t>
            </a:r>
            <a:r>
              <a:rPr lang="en-US" dirty="0" smtClean="0"/>
              <a:t>in which </a:t>
            </a:r>
            <a:r>
              <a:rPr lang="en-US" dirty="0"/>
              <a:t>sexual symptoms arise at any </a:t>
            </a:r>
            <a:r>
              <a:rPr lang="en-US" dirty="0" smtClean="0"/>
              <a:t>age are not </a:t>
            </a:r>
            <a:r>
              <a:rPr lang="en-US" dirty="0"/>
              <a:t>known</a:t>
            </a:r>
          </a:p>
          <a:p>
            <a:r>
              <a:rPr lang="en-US" dirty="0" smtClean="0"/>
              <a:t>Testosterone </a:t>
            </a:r>
            <a:r>
              <a:rPr lang="en-US" dirty="0"/>
              <a:t>regulates nitric oxide </a:t>
            </a:r>
            <a:r>
              <a:rPr lang="en-US" dirty="0" err="1" smtClean="0"/>
              <a:t>synthase;it</a:t>
            </a:r>
            <a:r>
              <a:rPr lang="en-US" dirty="0" smtClean="0"/>
              <a:t> has  </a:t>
            </a:r>
            <a:r>
              <a:rPr lang="en-US" dirty="0" err="1" smtClean="0"/>
              <a:t>exerts</a:t>
            </a:r>
            <a:r>
              <a:rPr lang="en-US" dirty="0" err="1"/>
              <a:t>trophic</a:t>
            </a:r>
            <a:r>
              <a:rPr lang="en-US" dirty="0"/>
              <a:t> </a:t>
            </a:r>
            <a:r>
              <a:rPr lang="en-US" dirty="0" smtClean="0"/>
              <a:t>effects </a:t>
            </a:r>
            <a:r>
              <a:rPr lang="en-US" dirty="0"/>
              <a:t>on </a:t>
            </a:r>
            <a:r>
              <a:rPr lang="en-US" dirty="0" err="1"/>
              <a:t>cavernosal</a:t>
            </a:r>
            <a:r>
              <a:rPr lang="en-US" dirty="0"/>
              <a:t> smooth muscle </a:t>
            </a:r>
            <a:r>
              <a:rPr lang="en-US" dirty="0" smtClean="0"/>
              <a:t>and </a:t>
            </a:r>
            <a:r>
              <a:rPr lang="en-US" dirty="0" err="1" smtClean="0"/>
              <a:t>ischiocavernosus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bulbospongiosus</a:t>
            </a:r>
            <a:r>
              <a:rPr lang="en-US" dirty="0"/>
              <a:t> muscles; and </a:t>
            </a:r>
            <a:r>
              <a:rPr lang="en-US" dirty="0" smtClean="0"/>
              <a:t>is necessary </a:t>
            </a:r>
            <a:r>
              <a:rPr lang="en-US" dirty="0"/>
              <a:t>for the </a:t>
            </a:r>
            <a:r>
              <a:rPr lang="en-US" dirty="0" err="1"/>
              <a:t>veno</a:t>
            </a:r>
            <a:r>
              <a:rPr lang="en-US" dirty="0"/>
              <a:t>-occlusive response</a:t>
            </a:r>
          </a:p>
          <a:p>
            <a:r>
              <a:rPr lang="en-US" dirty="0" smtClean="0"/>
              <a:t>Low </a:t>
            </a:r>
            <a:r>
              <a:rPr lang="en-US" dirty="0"/>
              <a:t>testosterone might reduce sexual desire </a:t>
            </a:r>
            <a:r>
              <a:rPr lang="en-US" dirty="0" smtClean="0"/>
              <a:t>indirectly through </a:t>
            </a:r>
            <a:r>
              <a:rPr lang="en-US" dirty="0"/>
              <a:t>its </a:t>
            </a:r>
            <a:r>
              <a:rPr lang="en-US" dirty="0" smtClean="0"/>
              <a:t>effects </a:t>
            </a:r>
            <a:r>
              <a:rPr lang="en-US" dirty="0"/>
              <a:t>on mood</a:t>
            </a:r>
          </a:p>
          <a:p>
            <a:pPr marL="0" indent="0">
              <a:buNone/>
            </a:pPr>
            <a:r>
              <a:rPr lang="it-IT" sz="1500" i="1" dirty="0" smtClean="0">
                <a:solidFill>
                  <a:srgbClr val="FF0000"/>
                </a:solidFill>
              </a:rPr>
              <a:t>     J </a:t>
            </a:r>
            <a:r>
              <a:rPr lang="it-IT" sz="1500" i="1" dirty="0">
                <a:solidFill>
                  <a:srgbClr val="FF0000"/>
                </a:solidFill>
              </a:rPr>
              <a:t>Clin Endocrinol Metab </a:t>
            </a:r>
            <a:r>
              <a:rPr lang="it-IT" sz="1500" dirty="0">
                <a:solidFill>
                  <a:srgbClr val="FF0000"/>
                </a:solidFill>
              </a:rPr>
              <a:t>2000; </a:t>
            </a:r>
            <a:r>
              <a:rPr lang="it-IT" sz="1500" b="1" dirty="0">
                <a:solidFill>
                  <a:srgbClr val="FF0000"/>
                </a:solidFill>
              </a:rPr>
              <a:t>85: </a:t>
            </a:r>
            <a:r>
              <a:rPr lang="it-IT" sz="1500" dirty="0" smtClean="0">
                <a:solidFill>
                  <a:srgbClr val="FF0000"/>
                </a:solidFill>
              </a:rPr>
              <a:t>2839–53/</a:t>
            </a:r>
            <a:r>
              <a:rPr lang="en-US" sz="1500" i="1" dirty="0">
                <a:solidFill>
                  <a:srgbClr val="FF0000"/>
                </a:solidFill>
              </a:rPr>
              <a:t>Steroids </a:t>
            </a:r>
            <a:r>
              <a:rPr lang="en-US" sz="1500" dirty="0">
                <a:solidFill>
                  <a:srgbClr val="FF0000"/>
                </a:solidFill>
              </a:rPr>
              <a:t>1999; </a:t>
            </a:r>
            <a:r>
              <a:rPr lang="en-US" sz="1500" b="1" dirty="0">
                <a:solidFill>
                  <a:srgbClr val="FF0000"/>
                </a:solidFill>
              </a:rPr>
              <a:t>64: </a:t>
            </a:r>
            <a:r>
              <a:rPr lang="en-US" sz="1500" dirty="0">
                <a:solidFill>
                  <a:srgbClr val="FF0000"/>
                </a:solidFill>
              </a:rPr>
              <a:t>605–09</a:t>
            </a:r>
            <a:endParaRPr lang="en-US" sz="15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27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Androgen </a:t>
            </a:r>
            <a:r>
              <a:rPr lang="en-US" b="1" dirty="0" smtClean="0"/>
              <a:t>deficiency and </a:t>
            </a:r>
            <a:r>
              <a:rPr lang="en-US" b="1" dirty="0"/>
              <a:t>sexual </a:t>
            </a:r>
            <a:r>
              <a:rPr lang="en-US" b="1" dirty="0" smtClean="0"/>
              <a:t>dysfunction(men)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Androgen deficiency often results in reduced libido </a:t>
            </a:r>
            <a:r>
              <a:rPr lang="en-US" dirty="0" smtClean="0"/>
              <a:t>or sexual </a:t>
            </a:r>
            <a:r>
              <a:rPr lang="en-US" dirty="0"/>
              <a:t>desire (hypoactive sexual desire disorder), loss </a:t>
            </a:r>
            <a:r>
              <a:rPr lang="en-US" dirty="0" smtClean="0"/>
              <a:t>or reduction </a:t>
            </a:r>
            <a:r>
              <a:rPr lang="en-US" dirty="0"/>
              <a:t>of spontaneous evening and morning or </a:t>
            </a:r>
            <a:r>
              <a:rPr lang="en-US" dirty="0" smtClean="0"/>
              <a:t>sexually stimulated </a:t>
            </a:r>
            <a:r>
              <a:rPr lang="en-US" dirty="0"/>
              <a:t>erections (erectile dysfunction), and, if severe</a:t>
            </a:r>
            <a:r>
              <a:rPr lang="en-US" dirty="0" smtClean="0"/>
              <a:t>,</a:t>
            </a:r>
            <a:r>
              <a:rPr lang="en-US" dirty="0"/>
              <a:t> reduced or absent </a:t>
            </a:r>
            <a:r>
              <a:rPr lang="en-US" dirty="0" smtClean="0"/>
              <a:t>ejaculation</a:t>
            </a:r>
          </a:p>
          <a:p>
            <a:r>
              <a:rPr lang="en-US" dirty="0"/>
              <a:t>Low testosterone can be caused by primary </a:t>
            </a:r>
            <a:r>
              <a:rPr lang="en-US" dirty="0" smtClean="0"/>
              <a:t>testicular failure or </a:t>
            </a:r>
            <a:r>
              <a:rPr lang="en-US" dirty="0"/>
              <a:t>Secondary</a:t>
            </a:r>
          </a:p>
          <a:p>
            <a:pPr marL="0" indent="0">
              <a:buNone/>
            </a:pPr>
            <a:r>
              <a:rPr lang="en-US" dirty="0" smtClean="0"/>
              <a:t>      gonadal </a:t>
            </a:r>
            <a:r>
              <a:rPr lang="en-US" dirty="0"/>
              <a:t>failure because of </a:t>
            </a:r>
            <a:r>
              <a:rPr lang="en-US" dirty="0" smtClean="0"/>
              <a:t>deficiency </a:t>
            </a:r>
            <a:r>
              <a:rPr lang="en-US" dirty="0"/>
              <a:t>of </a:t>
            </a:r>
            <a:r>
              <a:rPr lang="en-US" dirty="0" smtClean="0"/>
              <a:t>LH, FSH, or </a:t>
            </a:r>
            <a:r>
              <a:rPr lang="en-US" dirty="0" err="1" smtClean="0"/>
              <a:t>GnRH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    </a:t>
            </a:r>
            <a:r>
              <a:rPr lang="en-US" sz="1400" i="1" dirty="0" err="1" smtClean="0">
                <a:solidFill>
                  <a:srgbClr val="FF0000"/>
                </a:solidFill>
              </a:rPr>
              <a:t>Psychoneuroendocrinology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r>
              <a:rPr lang="en-US" sz="1400" dirty="0">
                <a:solidFill>
                  <a:srgbClr val="FF0000"/>
                </a:solidFill>
              </a:rPr>
              <a:t> 1995;20(7):743-753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07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12695" y="68227"/>
            <a:ext cx="8915400" cy="566738"/>
          </a:xfrm>
        </p:spPr>
        <p:txBody>
          <a:bodyPr/>
          <a:lstStyle/>
          <a:p>
            <a:r>
              <a:rPr lang="en-US" b="1" dirty="0"/>
              <a:t>Androgen </a:t>
            </a:r>
            <a:r>
              <a:rPr lang="en-US" b="1" dirty="0" smtClean="0"/>
              <a:t>deficiency and </a:t>
            </a:r>
            <a:r>
              <a:rPr lang="en-US" b="1" dirty="0"/>
              <a:t>sexual </a:t>
            </a:r>
            <a:r>
              <a:rPr lang="en-US" b="1" dirty="0" smtClean="0"/>
              <a:t>dysfunction(men) 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>
          <a:xfrm>
            <a:off x="1738648" y="2082047"/>
            <a:ext cx="8915400" cy="3854970"/>
          </a:xfrm>
        </p:spPr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1990066" y="729399"/>
            <a:ext cx="9160658" cy="854702"/>
          </a:xfrm>
        </p:spPr>
        <p:txBody>
          <a:bodyPr>
            <a:normAutofit fontScale="25000" lnSpcReduction="20000"/>
          </a:bodyPr>
          <a:lstStyle/>
          <a:p>
            <a:r>
              <a:rPr lang="en-US" sz="6400" dirty="0" smtClean="0"/>
              <a:t>Treatment </a:t>
            </a:r>
            <a:r>
              <a:rPr lang="en-US" sz="6400" dirty="0"/>
              <a:t>of </a:t>
            </a:r>
            <a:r>
              <a:rPr lang="en-US" sz="6400" dirty="0" smtClean="0"/>
              <a:t>androgen-deficient men with </a:t>
            </a:r>
            <a:r>
              <a:rPr lang="en-US" sz="6400" dirty="0"/>
              <a:t>testosterone improves some but not all domains </a:t>
            </a:r>
            <a:r>
              <a:rPr lang="en-US" sz="6400" dirty="0" smtClean="0"/>
              <a:t>of sexual </a:t>
            </a:r>
            <a:r>
              <a:rPr lang="en-US" sz="6400" dirty="0"/>
              <a:t>function, as shown in </a:t>
            </a:r>
            <a:r>
              <a:rPr lang="en-US" sz="6400" dirty="0" smtClean="0"/>
              <a:t>open-label</a:t>
            </a:r>
          </a:p>
          <a:p>
            <a:r>
              <a:rPr lang="en-US" sz="4300" b="1" i="1" dirty="0"/>
              <a:t>Lancet </a:t>
            </a:r>
            <a:r>
              <a:rPr lang="en-US" sz="4300" b="1" dirty="0"/>
              <a:t>2007; 369: 597–611</a:t>
            </a:r>
            <a:endParaRPr lang="en-US" sz="43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1024" y="2082047"/>
            <a:ext cx="6310647" cy="3713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49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Androgen </a:t>
            </a:r>
            <a:r>
              <a:rPr lang="en-US" b="1" dirty="0" smtClean="0"/>
              <a:t>deficiency and </a:t>
            </a:r>
            <a:r>
              <a:rPr lang="en-US" b="1" dirty="0"/>
              <a:t>sexual dysfunction </a:t>
            </a:r>
            <a:r>
              <a:rPr lang="en-US" b="1" dirty="0" smtClean="0"/>
              <a:t>(women)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92925" y="2120721"/>
            <a:ext cx="8915400" cy="3777622"/>
          </a:xfrm>
        </p:spPr>
        <p:txBody>
          <a:bodyPr>
            <a:normAutofit/>
          </a:bodyPr>
          <a:lstStyle/>
          <a:p>
            <a:r>
              <a:rPr lang="en-US" dirty="0"/>
              <a:t>The incidence of sexual dysfunction in women </a:t>
            </a:r>
            <a:r>
              <a:rPr lang="en-US" dirty="0" smtClean="0"/>
              <a:t>with low </a:t>
            </a:r>
            <a:r>
              <a:rPr lang="en-US" dirty="0"/>
              <a:t>testosterone activity is </a:t>
            </a:r>
            <a:r>
              <a:rPr lang="en-US" dirty="0" smtClean="0"/>
              <a:t>unknown</a:t>
            </a:r>
          </a:p>
          <a:p>
            <a:r>
              <a:rPr lang="en-US" dirty="0" smtClean="0"/>
              <a:t>Low </a:t>
            </a:r>
            <a:r>
              <a:rPr lang="en-US" dirty="0"/>
              <a:t>testosterone in women is associated </a:t>
            </a:r>
            <a:r>
              <a:rPr lang="en-US" dirty="0" smtClean="0"/>
              <a:t>with bilateral </a:t>
            </a:r>
            <a:r>
              <a:rPr lang="en-US" dirty="0"/>
              <a:t>oophorectomy, </a:t>
            </a:r>
            <a:r>
              <a:rPr lang="en-US" dirty="0" err="1"/>
              <a:t>panhypopituitarism</a:t>
            </a:r>
            <a:r>
              <a:rPr lang="en-US" dirty="0"/>
              <a:t>, </a:t>
            </a:r>
            <a:r>
              <a:rPr lang="en-US" dirty="0" smtClean="0"/>
              <a:t>primary adrenal insufficiency</a:t>
            </a:r>
            <a:r>
              <a:rPr lang="en-US" dirty="0"/>
              <a:t>, Turner’s syndrome, </a:t>
            </a:r>
            <a:r>
              <a:rPr lang="en-US" dirty="0" smtClean="0"/>
              <a:t>glucocorticoid treatment</a:t>
            </a:r>
            <a:r>
              <a:rPr lang="en-US" dirty="0"/>
              <a:t>, oral contraceptive use, and chronic </a:t>
            </a:r>
            <a:r>
              <a:rPr lang="en-US" dirty="0" smtClean="0"/>
              <a:t>illness related </a:t>
            </a:r>
            <a:r>
              <a:rPr lang="en-US" dirty="0"/>
              <a:t>to HIV infection, lupus, and chronic </a:t>
            </a:r>
            <a:r>
              <a:rPr lang="en-US" dirty="0" smtClean="0"/>
              <a:t>obstructive pulmonary disease</a:t>
            </a:r>
          </a:p>
          <a:p>
            <a:pPr marL="0" indent="0">
              <a:buNone/>
            </a:pPr>
            <a:r>
              <a:rPr lang="en-US" sz="1400" b="1" i="1" dirty="0" smtClean="0">
                <a:solidFill>
                  <a:srgbClr val="FF0000"/>
                </a:solidFill>
              </a:rPr>
              <a:t>       Lancet </a:t>
            </a:r>
            <a:r>
              <a:rPr lang="en-US" sz="1400" b="1" dirty="0">
                <a:solidFill>
                  <a:srgbClr val="FF0000"/>
                </a:solidFill>
              </a:rPr>
              <a:t>2007; 369: 597–611</a:t>
            </a:r>
            <a:endParaRPr lang="en-US" sz="1400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86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Androgen deficiency and sexual dysfunction </a:t>
            </a:r>
            <a:r>
              <a:rPr lang="en-US" b="1" dirty="0" smtClean="0"/>
              <a:t>(women)….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evidence that women’s sexual function is a </a:t>
            </a:r>
            <a:r>
              <a:rPr lang="en-US" dirty="0" smtClean="0"/>
              <a:t>target of </a:t>
            </a:r>
            <a:r>
              <a:rPr lang="en-US" dirty="0"/>
              <a:t>androgen action stems mainly from studies </a:t>
            </a:r>
            <a:r>
              <a:rPr lang="en-US" dirty="0" smtClean="0"/>
              <a:t>of T therapy given </a:t>
            </a:r>
            <a:r>
              <a:rPr lang="en-US" dirty="0"/>
              <a:t>to postmenopausal women reporting low sexual desire</a:t>
            </a:r>
          </a:p>
          <a:p>
            <a:r>
              <a:rPr lang="en-US" dirty="0" smtClean="0"/>
              <a:t>These </a:t>
            </a:r>
            <a:r>
              <a:rPr lang="en-US" dirty="0"/>
              <a:t>data show that T therapy may influence </a:t>
            </a:r>
            <a:r>
              <a:rPr lang="en-US" dirty="0" smtClean="0"/>
              <a:t>all aspects </a:t>
            </a:r>
            <a:r>
              <a:rPr lang="en-US" dirty="0"/>
              <a:t>of sexual response by improving desire, </a:t>
            </a:r>
            <a:r>
              <a:rPr lang="en-US" dirty="0" smtClean="0"/>
              <a:t>subjective arousal</a:t>
            </a:r>
            <a:r>
              <a:rPr lang="en-US" dirty="0"/>
              <a:t>, and vaginal blood flow and </a:t>
            </a:r>
            <a:r>
              <a:rPr lang="en-US" dirty="0" smtClean="0"/>
              <a:t>increasing frequency </a:t>
            </a:r>
            <a:r>
              <a:rPr lang="en-US" dirty="0"/>
              <a:t>of orgasm </a:t>
            </a:r>
          </a:p>
          <a:p>
            <a:r>
              <a:rPr lang="en-US" dirty="0" smtClean="0"/>
              <a:t>Neither </a:t>
            </a:r>
            <a:r>
              <a:rPr lang="en-US" dirty="0"/>
              <a:t>epidemiological </a:t>
            </a:r>
            <a:r>
              <a:rPr lang="en-US" dirty="0" smtClean="0"/>
              <a:t>cross sectional community-based </a:t>
            </a:r>
            <a:r>
              <a:rPr lang="en-US" dirty="0"/>
              <a:t>studies nor </a:t>
            </a:r>
            <a:r>
              <a:rPr lang="en-US" dirty="0" smtClean="0"/>
              <a:t>clinical</a:t>
            </a:r>
            <a:r>
              <a:rPr lang="en-US" dirty="0"/>
              <a:t> </a:t>
            </a:r>
            <a:r>
              <a:rPr lang="en-US" dirty="0" smtClean="0"/>
              <a:t>studies have </a:t>
            </a:r>
            <a:r>
              <a:rPr lang="en-US" dirty="0"/>
              <a:t>demonstrated a lower limit of androgens or androgen precursors that  can be used to identify women with diminished sexual </a:t>
            </a:r>
            <a:r>
              <a:rPr lang="en-US" dirty="0" smtClean="0"/>
              <a:t>function</a:t>
            </a:r>
          </a:p>
          <a:p>
            <a:r>
              <a:rPr lang="en-US" sz="1400" i="1" dirty="0">
                <a:solidFill>
                  <a:srgbClr val="FF0000"/>
                </a:solidFill>
              </a:rPr>
              <a:t>Cochrane Database </a:t>
            </a:r>
            <a:r>
              <a:rPr lang="en-US" sz="1400" i="1" dirty="0" err="1">
                <a:solidFill>
                  <a:srgbClr val="FF0000"/>
                </a:solidFill>
              </a:rPr>
              <a:t>Syst</a:t>
            </a:r>
            <a:r>
              <a:rPr lang="en-US" sz="1400" i="1" dirty="0">
                <a:solidFill>
                  <a:srgbClr val="FF0000"/>
                </a:solidFill>
              </a:rPr>
              <a:t> Rev</a:t>
            </a:r>
            <a:r>
              <a:rPr lang="en-US" sz="1400" dirty="0">
                <a:solidFill>
                  <a:srgbClr val="FF0000"/>
                </a:solidFill>
              </a:rPr>
              <a:t>. 2005</a:t>
            </a:r>
            <a:r>
              <a:rPr lang="en-US" sz="1400" dirty="0" smtClean="0">
                <a:solidFill>
                  <a:srgbClr val="FF0000"/>
                </a:solidFill>
              </a:rPr>
              <a:t>;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4:CD004509/</a:t>
            </a:r>
            <a:r>
              <a:rPr lang="en-US" sz="1400" i="1" dirty="0">
                <a:solidFill>
                  <a:srgbClr val="FF0000"/>
                </a:solidFill>
              </a:rPr>
              <a:t>J Sex Med</a:t>
            </a:r>
            <a:r>
              <a:rPr lang="en-US" sz="1400" dirty="0">
                <a:solidFill>
                  <a:srgbClr val="FF0000"/>
                </a:solidFill>
              </a:rPr>
              <a:t>. 2007</a:t>
            </a:r>
            <a:r>
              <a:rPr lang="en-US" sz="1400" dirty="0" smtClean="0">
                <a:solidFill>
                  <a:srgbClr val="FF0000"/>
                </a:solidFill>
              </a:rPr>
              <a:t>;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4:209–217/</a:t>
            </a:r>
            <a:r>
              <a:rPr lang="en-US" sz="1400" i="1" dirty="0">
                <a:solidFill>
                  <a:srgbClr val="FF0000"/>
                </a:solidFill>
              </a:rPr>
              <a:t>Arch Gen Psychiatry. </a:t>
            </a:r>
            <a:r>
              <a:rPr lang="en-US" sz="1400" dirty="0" smtClean="0">
                <a:solidFill>
                  <a:srgbClr val="FF0000"/>
                </a:solidFill>
              </a:rPr>
              <a:t>2000;57:149–153/</a:t>
            </a:r>
            <a:r>
              <a:rPr lang="en-US" sz="1400" i="1" dirty="0">
                <a:solidFill>
                  <a:srgbClr val="FF0000"/>
                </a:solidFill>
              </a:rPr>
              <a:t>Ann Intern Med</a:t>
            </a:r>
            <a:r>
              <a:rPr lang="en-US" sz="1400" dirty="0">
                <a:solidFill>
                  <a:srgbClr val="FF0000"/>
                </a:solidFill>
              </a:rPr>
              <a:t>. </a:t>
            </a:r>
            <a:r>
              <a:rPr lang="en-US" sz="1400" dirty="0" smtClean="0">
                <a:solidFill>
                  <a:srgbClr val="FF0000"/>
                </a:solidFill>
              </a:rPr>
              <a:t>2008;148:569–577/</a:t>
            </a:r>
            <a:r>
              <a:rPr lang="it-IT" sz="1400" i="1" dirty="0">
                <a:solidFill>
                  <a:srgbClr val="FF0000"/>
                </a:solidFill>
              </a:rPr>
              <a:t>J Clin Endocrinol Metab</a:t>
            </a:r>
            <a:r>
              <a:rPr lang="it-IT" sz="1400" dirty="0">
                <a:solidFill>
                  <a:srgbClr val="FF0000"/>
                </a:solidFill>
              </a:rPr>
              <a:t>. </a:t>
            </a:r>
            <a:r>
              <a:rPr lang="it-IT" sz="1400" dirty="0" smtClean="0">
                <a:solidFill>
                  <a:srgbClr val="FF0000"/>
                </a:solidFill>
              </a:rPr>
              <a:t>2005;90:3847–3853/</a:t>
            </a:r>
            <a:r>
              <a:rPr lang="it-IT" sz="1400" i="1" dirty="0">
                <a:solidFill>
                  <a:srgbClr val="FF0000"/>
                </a:solidFill>
              </a:rPr>
              <a:t>J Clin Endocrinol Metab</a:t>
            </a:r>
            <a:r>
              <a:rPr lang="it-IT" sz="1400" dirty="0">
                <a:solidFill>
                  <a:srgbClr val="FF0000"/>
                </a:solidFill>
              </a:rPr>
              <a:t>. 2005;90:4836–4845</a:t>
            </a:r>
            <a:endParaRPr lang="en-US" sz="1400" dirty="0">
              <a:solidFill>
                <a:srgbClr val="FF0000"/>
              </a:solidFill>
            </a:endParaRP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48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9590" y="636989"/>
            <a:ext cx="8911687" cy="1280890"/>
          </a:xfrm>
        </p:spPr>
        <p:txBody>
          <a:bodyPr>
            <a:normAutofit/>
          </a:bodyPr>
          <a:lstStyle/>
          <a:p>
            <a:r>
              <a:rPr lang="en-US" b="1" dirty="0" smtClean="0"/>
              <a:t>female</a:t>
            </a:r>
            <a:r>
              <a:rPr lang="en-US" b="1" dirty="0"/>
              <a:t> androgen </a:t>
            </a:r>
            <a:r>
              <a:rPr lang="en-US" b="1" dirty="0" smtClean="0"/>
              <a:t>deficiency </a:t>
            </a:r>
            <a:r>
              <a:rPr lang="en-US" b="1" dirty="0"/>
              <a:t>syndrome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5877" y="1917879"/>
            <a:ext cx="8915400" cy="3777622"/>
          </a:xfrm>
        </p:spPr>
        <p:txBody>
          <a:bodyPr>
            <a:normAutofit/>
          </a:bodyPr>
          <a:lstStyle/>
          <a:p>
            <a:r>
              <a:rPr lang="en-US" dirty="0"/>
              <a:t>Three essential criteria for the diagnosis of </a:t>
            </a:r>
            <a:r>
              <a:rPr lang="en-US" dirty="0" smtClean="0"/>
              <a:t>female androgen deficiency </a:t>
            </a:r>
            <a:r>
              <a:rPr lang="en-US" dirty="0"/>
              <a:t>syndrome have been proposed</a:t>
            </a:r>
          </a:p>
          <a:p>
            <a:pPr marL="0" indent="0">
              <a:buNone/>
            </a:pPr>
            <a:r>
              <a:rPr lang="en-US" dirty="0" smtClean="0"/>
              <a:t>1-Clinical </a:t>
            </a:r>
            <a:r>
              <a:rPr lang="en-US" dirty="0"/>
              <a:t>symptoms of androgen </a:t>
            </a:r>
            <a:r>
              <a:rPr lang="en-US" dirty="0" smtClean="0"/>
              <a:t>deficiency </a:t>
            </a:r>
            <a:r>
              <a:rPr lang="en-US" dirty="0"/>
              <a:t>must </a:t>
            </a:r>
            <a:r>
              <a:rPr lang="en-US" dirty="0" smtClean="0"/>
              <a:t>be present,</a:t>
            </a:r>
            <a:r>
              <a:rPr lang="en-US" dirty="0"/>
              <a:t> including </a:t>
            </a:r>
            <a:r>
              <a:rPr lang="en-US" dirty="0" smtClean="0"/>
              <a:t>             diminished </a:t>
            </a:r>
            <a:r>
              <a:rPr lang="en-US" dirty="0"/>
              <a:t>wellbeing, persistent </a:t>
            </a:r>
            <a:r>
              <a:rPr lang="en-US" dirty="0" smtClean="0"/>
              <a:t>and unexplained </a:t>
            </a:r>
            <a:r>
              <a:rPr lang="en-US" dirty="0"/>
              <a:t>fatigue, decreased desire, lowered </a:t>
            </a:r>
            <a:r>
              <a:rPr lang="en-US" dirty="0" smtClean="0"/>
              <a:t>sexual receptivity</a:t>
            </a:r>
            <a:r>
              <a:rPr lang="en-US" dirty="0"/>
              <a:t>, and reduced pleasure</a:t>
            </a:r>
          </a:p>
          <a:p>
            <a:pPr marL="0" indent="0">
              <a:buNone/>
            </a:pPr>
            <a:r>
              <a:rPr lang="en-US" dirty="0" smtClean="0"/>
              <a:t>2-Female androgen deficiency </a:t>
            </a:r>
            <a:r>
              <a:rPr lang="en-US" dirty="0"/>
              <a:t>syndrome should be </a:t>
            </a:r>
            <a:r>
              <a:rPr lang="en-US" dirty="0" smtClean="0"/>
              <a:t>diagnosed only </a:t>
            </a:r>
            <a:r>
              <a:rPr lang="en-US" dirty="0"/>
              <a:t>in </a:t>
            </a:r>
            <a:r>
              <a:rPr lang="en-US" dirty="0" smtClean="0"/>
              <a:t>     </a:t>
            </a:r>
            <a:r>
              <a:rPr lang="en-US" dirty="0" err="1" smtClean="0"/>
              <a:t>oestrogenised</a:t>
            </a:r>
            <a:r>
              <a:rPr lang="en-US" dirty="0" smtClean="0"/>
              <a:t> </a:t>
            </a:r>
            <a:r>
              <a:rPr lang="en-US" dirty="0"/>
              <a:t>women</a:t>
            </a:r>
          </a:p>
          <a:p>
            <a:pPr marL="0" indent="0">
              <a:buNone/>
            </a:pPr>
            <a:r>
              <a:rPr lang="en-US" dirty="0" smtClean="0"/>
              <a:t>3-Free testosterone levels </a:t>
            </a:r>
            <a:r>
              <a:rPr lang="en-US" dirty="0"/>
              <a:t>should be at or below the lowest quartile for </a:t>
            </a:r>
            <a:r>
              <a:rPr lang="en-US" dirty="0" smtClean="0"/>
              <a:t>young    women</a:t>
            </a:r>
          </a:p>
          <a:p>
            <a:r>
              <a:rPr lang="en-US" sz="1400" i="1" dirty="0" err="1">
                <a:solidFill>
                  <a:srgbClr val="FF0000"/>
                </a:solidFill>
              </a:rPr>
              <a:t>Fertil</a:t>
            </a:r>
            <a:r>
              <a:rPr lang="en-US" sz="1400" i="1" dirty="0">
                <a:solidFill>
                  <a:srgbClr val="FF0000"/>
                </a:solidFill>
              </a:rPr>
              <a:t> </a:t>
            </a:r>
            <a:r>
              <a:rPr lang="en-US" sz="1400" i="1" dirty="0" err="1">
                <a:solidFill>
                  <a:srgbClr val="FF0000"/>
                </a:solidFill>
              </a:rPr>
              <a:t>Steril</a:t>
            </a:r>
            <a:r>
              <a:rPr lang="en-US" sz="1400" i="1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</a:rPr>
              <a:t>2002; </a:t>
            </a:r>
            <a:r>
              <a:rPr lang="en-US" sz="1400" b="1" dirty="0">
                <a:solidFill>
                  <a:srgbClr val="FF0000"/>
                </a:solidFill>
              </a:rPr>
              <a:t>77: </a:t>
            </a:r>
            <a:r>
              <a:rPr lang="en-US" sz="1400" dirty="0" smtClean="0">
                <a:solidFill>
                  <a:srgbClr val="FF0000"/>
                </a:solidFill>
              </a:rPr>
              <a:t>660–65</a:t>
            </a:r>
          </a:p>
          <a:p>
            <a:r>
              <a:rPr lang="en-US" sz="1400" i="1" dirty="0" err="1">
                <a:solidFill>
                  <a:srgbClr val="FF0000"/>
                </a:solidFill>
              </a:rPr>
              <a:t>Fertil</a:t>
            </a:r>
            <a:r>
              <a:rPr lang="en-US" sz="1400" i="1" dirty="0">
                <a:solidFill>
                  <a:srgbClr val="FF0000"/>
                </a:solidFill>
              </a:rPr>
              <a:t> </a:t>
            </a:r>
            <a:r>
              <a:rPr lang="en-US" sz="1400" i="1" dirty="0" err="1">
                <a:solidFill>
                  <a:srgbClr val="FF0000"/>
                </a:solidFill>
              </a:rPr>
              <a:t>Steril</a:t>
            </a:r>
            <a:r>
              <a:rPr lang="en-US" sz="1400" i="1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</a:rPr>
              <a:t>2002; </a:t>
            </a:r>
            <a:r>
              <a:rPr lang="en-US" sz="1400" b="1" dirty="0">
                <a:solidFill>
                  <a:srgbClr val="FF0000"/>
                </a:solidFill>
              </a:rPr>
              <a:t>77 </a:t>
            </a:r>
            <a:r>
              <a:rPr lang="en-US" sz="1400" dirty="0">
                <a:solidFill>
                  <a:srgbClr val="FF0000"/>
                </a:solidFill>
              </a:rPr>
              <a:t>(</a:t>
            </a:r>
            <a:r>
              <a:rPr lang="en-US" sz="1400" dirty="0" err="1">
                <a:solidFill>
                  <a:srgbClr val="FF0000"/>
                </a:solidFill>
              </a:rPr>
              <a:t>suppl</a:t>
            </a:r>
            <a:r>
              <a:rPr lang="en-US" sz="1400" dirty="0">
                <a:solidFill>
                  <a:srgbClr val="FF0000"/>
                </a:solidFill>
              </a:rPr>
              <a:t> 4)</a:t>
            </a:r>
            <a:r>
              <a:rPr lang="en-US" sz="1400" b="1" dirty="0">
                <a:solidFill>
                  <a:srgbClr val="FF0000"/>
                </a:solidFill>
              </a:rPr>
              <a:t>: </a:t>
            </a:r>
            <a:r>
              <a:rPr lang="en-US" sz="1400" dirty="0">
                <a:solidFill>
                  <a:srgbClr val="FF0000"/>
                </a:solidFill>
              </a:rPr>
              <a:t>1–99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61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89213" y="1691425"/>
            <a:ext cx="8393926" cy="2895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2328476" y="210207"/>
            <a:ext cx="8951437" cy="9958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b="1" i="1" dirty="0">
                <a:solidFill>
                  <a:srgbClr val="FF0000"/>
                </a:solidFill>
              </a:rPr>
              <a:t>J Clin Endocrinol Metab </a:t>
            </a:r>
            <a:r>
              <a:rPr lang="it-IT" b="1" dirty="0">
                <a:solidFill>
                  <a:srgbClr val="FF0000"/>
                </a:solidFill>
              </a:rPr>
              <a:t>99: 3489–3510, 2014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7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669766" y="1909862"/>
            <a:ext cx="7701565" cy="25427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8476" y="210207"/>
            <a:ext cx="8384146" cy="928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04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8045" y="1579808"/>
            <a:ext cx="9443992" cy="4460384"/>
          </a:xfrm>
        </p:spPr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Endocrine diseases and sexual dysfunction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Diabetes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Androgen deficiency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Hyperprolactinemia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Hypothyroidism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Hypethyroidism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Metabolic syndrome</a:t>
            </a:r>
          </a:p>
          <a:p>
            <a:r>
              <a:rPr lang="en-US" dirty="0" smtClean="0"/>
              <a:t>Non endocrine diseases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839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Androgen deficiency and sexual dysfunction </a:t>
            </a:r>
            <a:r>
              <a:rPr lang="en-US" b="1" dirty="0" smtClean="0"/>
              <a:t>(</a:t>
            </a:r>
            <a:r>
              <a:rPr lang="en-US" b="1" dirty="0" err="1" smtClean="0"/>
              <a:t>women,treatment</a:t>
            </a:r>
            <a:r>
              <a:rPr lang="en-US" b="1" dirty="0" smtClean="0"/>
              <a:t>)….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Testosterone therapy in </a:t>
            </a:r>
            <a:r>
              <a:rPr lang="en-US" b="1" i="1" dirty="0" smtClean="0"/>
              <a:t>FSD:</a:t>
            </a:r>
          </a:p>
          <a:p>
            <a:r>
              <a:rPr lang="en-US" b="1" i="1" dirty="0" err="1" smtClean="0"/>
              <a:t>Benefits:</a:t>
            </a:r>
            <a:r>
              <a:rPr lang="en-US" dirty="0" err="1"/>
              <a:t>In</a:t>
            </a:r>
            <a:r>
              <a:rPr lang="en-US" dirty="0"/>
              <a:t> two </a:t>
            </a:r>
            <a:r>
              <a:rPr lang="en-US" dirty="0" smtClean="0"/>
              <a:t>large studies </a:t>
            </a:r>
            <a:r>
              <a:rPr lang="en-US" dirty="0"/>
              <a:t>(n562, n532) of TTP, 300g/d, in </a:t>
            </a:r>
            <a:r>
              <a:rPr lang="en-US" dirty="0" smtClean="0"/>
              <a:t>surgically menopausal </a:t>
            </a:r>
            <a:r>
              <a:rPr lang="en-US" dirty="0"/>
              <a:t>women on oral estrogen </a:t>
            </a:r>
            <a:r>
              <a:rPr lang="en-US" dirty="0" smtClean="0"/>
              <a:t>therapy,</a:t>
            </a:r>
            <a:r>
              <a:rPr lang="en-US" dirty="0"/>
              <a:t> </a:t>
            </a:r>
            <a:r>
              <a:rPr lang="en-US" dirty="0" smtClean="0"/>
              <a:t>all </a:t>
            </a:r>
            <a:r>
              <a:rPr lang="en-US" dirty="0"/>
              <a:t>domains of sexual </a:t>
            </a:r>
            <a:r>
              <a:rPr lang="en-US" dirty="0" smtClean="0"/>
              <a:t>function</a:t>
            </a:r>
            <a:r>
              <a:rPr lang="en-US" dirty="0"/>
              <a:t>(arousal, pleasure, orgasm, self-image, reduced concern</a:t>
            </a:r>
            <a:r>
              <a:rPr lang="en-US" dirty="0" smtClean="0"/>
              <a:t>,</a:t>
            </a:r>
            <a:r>
              <a:rPr lang="en-US" dirty="0"/>
              <a:t> and responsiveness) improved to a statistically </a:t>
            </a:r>
            <a:r>
              <a:rPr lang="en-US" dirty="0" smtClean="0"/>
              <a:t>significantly greater </a:t>
            </a:r>
            <a:r>
              <a:rPr lang="en-US" dirty="0"/>
              <a:t>extent with TTP than with </a:t>
            </a:r>
            <a:r>
              <a:rPr lang="en-US" dirty="0" smtClean="0"/>
              <a:t>placebo</a:t>
            </a:r>
            <a:endParaRPr lang="en-US" dirty="0"/>
          </a:p>
          <a:p>
            <a:r>
              <a:rPr lang="en-US" sz="1400" i="1" dirty="0">
                <a:solidFill>
                  <a:srgbClr val="FF0000"/>
                </a:solidFill>
              </a:rPr>
              <a:t>J </a:t>
            </a:r>
            <a:r>
              <a:rPr lang="en-US" sz="1400" i="1" dirty="0" err="1">
                <a:solidFill>
                  <a:srgbClr val="FF0000"/>
                </a:solidFill>
              </a:rPr>
              <a:t>Clin</a:t>
            </a:r>
            <a:r>
              <a:rPr lang="en-US" sz="1400" i="1" dirty="0">
                <a:solidFill>
                  <a:srgbClr val="FF0000"/>
                </a:solidFill>
              </a:rPr>
              <a:t> </a:t>
            </a:r>
            <a:r>
              <a:rPr lang="en-US" sz="1400" i="1" dirty="0" err="1" smtClean="0">
                <a:solidFill>
                  <a:srgbClr val="FF0000"/>
                </a:solidFill>
              </a:rPr>
              <a:t>Endocrinol</a:t>
            </a:r>
            <a:r>
              <a:rPr lang="en-US" sz="1400" i="1" dirty="0" err="1">
                <a:solidFill>
                  <a:srgbClr val="FF0000"/>
                </a:solidFill>
              </a:rPr>
              <a:t>Metab</a:t>
            </a:r>
            <a:r>
              <a:rPr lang="en-US" sz="1400" dirty="0">
                <a:solidFill>
                  <a:srgbClr val="FF0000"/>
                </a:solidFill>
              </a:rPr>
              <a:t>. </a:t>
            </a:r>
            <a:r>
              <a:rPr lang="en-US" sz="1400" dirty="0" smtClean="0">
                <a:solidFill>
                  <a:srgbClr val="FF0000"/>
                </a:solidFill>
              </a:rPr>
              <a:t>2005;90:5226–5233/</a:t>
            </a:r>
            <a:r>
              <a:rPr lang="en-US" sz="1400" i="1" dirty="0" err="1">
                <a:solidFill>
                  <a:srgbClr val="FF0000"/>
                </a:solidFill>
              </a:rPr>
              <a:t>Obstet</a:t>
            </a:r>
            <a:r>
              <a:rPr lang="en-US" sz="1400" i="1" dirty="0">
                <a:solidFill>
                  <a:srgbClr val="FF0000"/>
                </a:solidFill>
              </a:rPr>
              <a:t> Gynecol</a:t>
            </a:r>
            <a:r>
              <a:rPr lang="en-US" sz="1400" dirty="0">
                <a:solidFill>
                  <a:srgbClr val="FF0000"/>
                </a:solidFill>
              </a:rPr>
              <a:t>. </a:t>
            </a:r>
            <a:r>
              <a:rPr lang="en-US" sz="1400" dirty="0" smtClean="0">
                <a:solidFill>
                  <a:srgbClr val="FF0000"/>
                </a:solidFill>
              </a:rPr>
              <a:t>2005;105:944–952</a:t>
            </a:r>
          </a:p>
          <a:p>
            <a:r>
              <a:rPr lang="en-US" sz="1600" b="1" i="1" dirty="0"/>
              <a:t>Lack of </a:t>
            </a:r>
            <a:r>
              <a:rPr lang="en-US" sz="1600" b="1" i="1" dirty="0" err="1" smtClean="0"/>
              <a:t>benefits</a:t>
            </a:r>
            <a:r>
              <a:rPr lang="en-US" sz="1400" b="1" i="1" dirty="0" err="1" smtClean="0"/>
              <a:t>:</a:t>
            </a:r>
            <a:r>
              <a:rPr lang="en-US" sz="2000" dirty="0" err="1" smtClean="0"/>
              <a:t>two</a:t>
            </a:r>
            <a:r>
              <a:rPr lang="en-US" sz="1400" dirty="0" smtClean="0"/>
              <a:t> </a:t>
            </a:r>
            <a:r>
              <a:rPr lang="en-US" sz="2000" dirty="0" smtClean="0"/>
              <a:t>large </a:t>
            </a:r>
            <a:r>
              <a:rPr lang="en-US" sz="2000" dirty="0"/>
              <a:t>phase III RCTs showed no </a:t>
            </a:r>
            <a:r>
              <a:rPr lang="en-US" sz="2000" dirty="0" smtClean="0"/>
              <a:t>benefit(sexually satisfying </a:t>
            </a:r>
            <a:r>
              <a:rPr lang="en-US" sz="2000" dirty="0"/>
              <a:t>events per month and the level of sexual desire </a:t>
            </a:r>
            <a:r>
              <a:rPr lang="en-US" sz="2000" dirty="0" smtClean="0"/>
              <a:t>)</a:t>
            </a:r>
            <a:r>
              <a:rPr lang="en-US" sz="2000" dirty="0"/>
              <a:t> of transdermal T</a:t>
            </a:r>
            <a:r>
              <a:rPr lang="da-DK" sz="2000" dirty="0" smtClean="0"/>
              <a:t>gel over placebo</a:t>
            </a:r>
          </a:p>
          <a:p>
            <a:r>
              <a:rPr lang="en-US" sz="1400" i="1" dirty="0">
                <a:solidFill>
                  <a:srgbClr val="FF0000"/>
                </a:solidFill>
              </a:rPr>
              <a:t>Am Heart J</a:t>
            </a:r>
            <a:r>
              <a:rPr lang="en-US" sz="1400" dirty="0">
                <a:solidFill>
                  <a:srgbClr val="FF0000"/>
                </a:solidFill>
              </a:rPr>
              <a:t>. </a:t>
            </a:r>
            <a:r>
              <a:rPr lang="en-US" sz="1400" dirty="0" smtClean="0">
                <a:solidFill>
                  <a:srgbClr val="FF0000"/>
                </a:solidFill>
              </a:rPr>
              <a:t>2012;163:27–32/</a:t>
            </a:r>
            <a:r>
              <a:rPr lang="en-US" sz="1400" i="1" dirty="0">
                <a:solidFill>
                  <a:srgbClr val="FF0000"/>
                </a:solidFill>
              </a:rPr>
              <a:t>J Sex Med</a:t>
            </a:r>
            <a:r>
              <a:rPr lang="en-US" sz="1400" dirty="0">
                <a:solidFill>
                  <a:srgbClr val="FF0000"/>
                </a:solidFill>
              </a:rPr>
              <a:t>. </a:t>
            </a:r>
            <a:r>
              <a:rPr lang="en-US" sz="1400" dirty="0" smtClean="0">
                <a:solidFill>
                  <a:srgbClr val="FF0000"/>
                </a:solidFill>
              </a:rPr>
              <a:t>2012;</a:t>
            </a:r>
            <a:r>
              <a:rPr lang="en-US" sz="1400" dirty="0">
                <a:solidFill>
                  <a:srgbClr val="FF0000"/>
                </a:solidFill>
              </a:rPr>
              <a:t> 3:171</a:t>
            </a:r>
            <a:endParaRPr lang="da-DK" sz="1400" dirty="0">
              <a:solidFill>
                <a:srgbClr val="FF0000"/>
              </a:solidFill>
            </a:endParaRPr>
          </a:p>
          <a:p>
            <a:endParaRPr lang="en-US" sz="1400" dirty="0"/>
          </a:p>
          <a:p>
            <a:endParaRPr lang="en-US" sz="1400" dirty="0" smtClean="0">
              <a:solidFill>
                <a:srgbClr val="FF0000"/>
              </a:solidFill>
            </a:endParaRPr>
          </a:p>
          <a:p>
            <a:endParaRPr lang="en-US" sz="1400" dirty="0"/>
          </a:p>
          <a:p>
            <a:endParaRPr lang="en-US" sz="1400" dirty="0">
              <a:solidFill>
                <a:srgbClr val="FF0000"/>
              </a:solidFill>
            </a:endParaRPr>
          </a:p>
          <a:p>
            <a:endParaRPr lang="en-US" sz="1400" dirty="0"/>
          </a:p>
          <a:p>
            <a:endParaRPr lang="en-US" sz="1400" dirty="0"/>
          </a:p>
          <a:p>
            <a:endParaRPr lang="en-US" i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26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0620" y="369420"/>
            <a:ext cx="8384146" cy="928678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427104" y="4102"/>
            <a:ext cx="8393926" cy="2895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334854" y="3394971"/>
            <a:ext cx="7536554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2794715" y="5576552"/>
            <a:ext cx="8727999" cy="865554"/>
          </a:xfrm>
        </p:spPr>
        <p:txBody>
          <a:bodyPr>
            <a:normAutofit/>
          </a:bodyPr>
          <a:lstStyle/>
          <a:p>
            <a:r>
              <a:rPr lang="it-IT" sz="1400" b="1" i="1" dirty="0">
                <a:solidFill>
                  <a:srgbClr val="FF0000"/>
                </a:solidFill>
              </a:rPr>
              <a:t>J Clin Endocrinol Metab </a:t>
            </a:r>
            <a:r>
              <a:rPr lang="it-IT" sz="1400" b="1" dirty="0">
                <a:solidFill>
                  <a:srgbClr val="FF0000"/>
                </a:solidFill>
              </a:rPr>
              <a:t>99: 3489–3510, 2014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2427104" y="2241689"/>
            <a:ext cx="7821024" cy="3412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59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3645" y="2279561"/>
            <a:ext cx="8393925" cy="20477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3645" y="2136820"/>
            <a:ext cx="8393926" cy="305336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275012" y="5434885"/>
            <a:ext cx="7536554" cy="515153"/>
          </a:xfrm>
        </p:spPr>
        <p:txBody>
          <a:bodyPr/>
          <a:lstStyle/>
          <a:p>
            <a:r>
              <a:rPr lang="it-IT" b="1" i="1" dirty="0">
                <a:solidFill>
                  <a:srgbClr val="FF0000"/>
                </a:solidFill>
              </a:rPr>
              <a:t>J Clin Endocrinol Metab </a:t>
            </a:r>
            <a:r>
              <a:rPr lang="it-IT" b="1" dirty="0">
                <a:solidFill>
                  <a:srgbClr val="FF0000"/>
                </a:solidFill>
              </a:rPr>
              <a:t>99: 3489–3510, 2014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533646" y="63097"/>
            <a:ext cx="9408848" cy="155586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3424" y="556244"/>
            <a:ext cx="8384146" cy="928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99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 smtClean="0"/>
              <a:t>Hyperprolactinaemia and Sexual Dysfunction(men)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Sexual </a:t>
            </a:r>
            <a:r>
              <a:rPr lang="en-US" dirty="0"/>
              <a:t>dysfunction because of decreased desire or </a:t>
            </a:r>
            <a:r>
              <a:rPr lang="en-US" dirty="0" smtClean="0"/>
              <a:t>erectile dysfunction </a:t>
            </a:r>
            <a:r>
              <a:rPr lang="en-US" dirty="0"/>
              <a:t>is the most common symptom on </a:t>
            </a:r>
            <a:r>
              <a:rPr lang="en-US" dirty="0" err="1" smtClean="0"/>
              <a:t>presentation</a:t>
            </a:r>
            <a:r>
              <a:rPr lang="en-US" dirty="0" err="1"/>
              <a:t>in</a:t>
            </a:r>
            <a:r>
              <a:rPr lang="en-US" dirty="0"/>
              <a:t> men with </a:t>
            </a:r>
            <a:r>
              <a:rPr lang="en-US" dirty="0" err="1" smtClean="0"/>
              <a:t>hyperprolactinaemia</a:t>
            </a:r>
            <a:endParaRPr lang="en-US" dirty="0" smtClean="0"/>
          </a:p>
          <a:p>
            <a:r>
              <a:rPr lang="en-US" dirty="0" smtClean="0"/>
              <a:t> Hyperprolactinaemia affects </a:t>
            </a:r>
            <a:r>
              <a:rPr lang="en-US" dirty="0"/>
              <a:t>1–5% of men who present with </a:t>
            </a:r>
            <a:r>
              <a:rPr lang="en-US" dirty="0" smtClean="0"/>
              <a:t>erectile    dysfunction</a:t>
            </a:r>
          </a:p>
          <a:p>
            <a:r>
              <a:rPr lang="en-US" dirty="0"/>
              <a:t>About 75% of men with </a:t>
            </a:r>
            <a:r>
              <a:rPr lang="en-US" dirty="0" err="1" smtClean="0"/>
              <a:t>macroprolactinomas</a:t>
            </a:r>
            <a:r>
              <a:rPr lang="en-US" dirty="0" smtClean="0"/>
              <a:t> and </a:t>
            </a:r>
            <a:r>
              <a:rPr lang="en-US" dirty="0"/>
              <a:t>50% of men with micro </a:t>
            </a:r>
            <a:r>
              <a:rPr lang="en-US" dirty="0" err="1" smtClean="0"/>
              <a:t>prolactinomas</a:t>
            </a:r>
            <a:r>
              <a:rPr lang="en-US" dirty="0" smtClean="0"/>
              <a:t> report </a:t>
            </a:r>
            <a:r>
              <a:rPr lang="en-US" dirty="0"/>
              <a:t>reduced sexual desire or erectile </a:t>
            </a:r>
            <a:r>
              <a:rPr lang="en-US" dirty="0" smtClean="0"/>
              <a:t>dysfunction</a:t>
            </a:r>
          </a:p>
          <a:p>
            <a:r>
              <a:rPr lang="da-DK" sz="1400" i="1" dirty="0">
                <a:solidFill>
                  <a:srgbClr val="FF0000"/>
                </a:solidFill>
              </a:rPr>
              <a:t>Prog Urol </a:t>
            </a:r>
            <a:r>
              <a:rPr lang="da-DK" sz="1400" dirty="0">
                <a:solidFill>
                  <a:srgbClr val="FF0000"/>
                </a:solidFill>
              </a:rPr>
              <a:t>1999; </a:t>
            </a:r>
            <a:r>
              <a:rPr lang="da-DK" sz="1400" b="1" dirty="0">
                <a:solidFill>
                  <a:srgbClr val="FF0000"/>
                </a:solidFill>
              </a:rPr>
              <a:t>9: </a:t>
            </a:r>
            <a:r>
              <a:rPr lang="da-DK" sz="1400" dirty="0" smtClean="0">
                <a:solidFill>
                  <a:srgbClr val="FF0000"/>
                </a:solidFill>
              </a:rPr>
              <a:t>1097–01</a:t>
            </a:r>
          </a:p>
          <a:p>
            <a:r>
              <a:rPr lang="it-IT" sz="1400" i="1" dirty="0">
                <a:solidFill>
                  <a:srgbClr val="FF0000"/>
                </a:solidFill>
              </a:rPr>
              <a:t>J Clin Endocrinol Metab </a:t>
            </a:r>
            <a:r>
              <a:rPr lang="it-IT" sz="1400" dirty="0">
                <a:solidFill>
                  <a:srgbClr val="FF0000"/>
                </a:solidFill>
              </a:rPr>
              <a:t>2004; </a:t>
            </a:r>
            <a:r>
              <a:rPr lang="it-IT" sz="1400" b="1" dirty="0">
                <a:solidFill>
                  <a:srgbClr val="FF0000"/>
                </a:solidFill>
              </a:rPr>
              <a:t>89: </a:t>
            </a:r>
            <a:r>
              <a:rPr lang="it-IT" sz="1400" dirty="0">
                <a:solidFill>
                  <a:srgbClr val="FF0000"/>
                </a:solidFill>
              </a:rPr>
              <a:t>621–25</a:t>
            </a:r>
            <a:endParaRPr lang="da-DK" sz="1400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02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Hyperprolactinaemia and Sexual Dysfunction(women)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Women commonly present with </a:t>
            </a:r>
            <a:r>
              <a:rPr lang="en-US" dirty="0" smtClean="0"/>
              <a:t>menstrual irregularities</a:t>
            </a:r>
            <a:r>
              <a:rPr lang="en-US" dirty="0"/>
              <a:t>, infertility, and </a:t>
            </a:r>
            <a:r>
              <a:rPr lang="en-US" dirty="0" err="1"/>
              <a:t>galactorrhoea</a:t>
            </a:r>
            <a:r>
              <a:rPr lang="en-US" dirty="0"/>
              <a:t>, rather </a:t>
            </a:r>
            <a:r>
              <a:rPr lang="en-US" dirty="0" smtClean="0"/>
              <a:t>than with </a:t>
            </a:r>
            <a:r>
              <a:rPr lang="en-US" dirty="0"/>
              <a:t>sexual dysfunction</a:t>
            </a:r>
          </a:p>
          <a:p>
            <a:endParaRPr lang="en-US" dirty="0"/>
          </a:p>
          <a:p>
            <a:r>
              <a:rPr lang="en-US" dirty="0" smtClean="0"/>
              <a:t>However</a:t>
            </a:r>
            <a:r>
              <a:rPr lang="en-US" dirty="0"/>
              <a:t>, </a:t>
            </a:r>
            <a:r>
              <a:rPr lang="en-US" dirty="0" err="1" smtClean="0"/>
              <a:t>hyperprolactinaemic</a:t>
            </a:r>
            <a:r>
              <a:rPr lang="en-US" dirty="0" smtClean="0"/>
              <a:t> women </a:t>
            </a:r>
            <a:r>
              <a:rPr lang="en-US" dirty="0"/>
              <a:t>without depression or other hormonal </a:t>
            </a:r>
            <a:r>
              <a:rPr lang="en-US" dirty="0" smtClean="0"/>
              <a:t>disorders have </a:t>
            </a:r>
            <a:r>
              <a:rPr lang="en-US" dirty="0"/>
              <a:t>reported lower scores for sexual desire, </a:t>
            </a:r>
            <a:r>
              <a:rPr lang="en-US" dirty="0" smtClean="0"/>
              <a:t>arousal,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lubrication</a:t>
            </a:r>
            <a:r>
              <a:rPr lang="en-US" dirty="0"/>
              <a:t>, orgasm, and satisfaction than have </a:t>
            </a:r>
            <a:r>
              <a:rPr lang="en-US" dirty="0" smtClean="0"/>
              <a:t>controls</a:t>
            </a:r>
          </a:p>
          <a:p>
            <a:r>
              <a:rPr lang="en-US" sz="1400" i="1" dirty="0">
                <a:solidFill>
                  <a:srgbClr val="FF0000"/>
                </a:solidFill>
              </a:rPr>
              <a:t>J </a:t>
            </a:r>
            <a:r>
              <a:rPr lang="en-US" sz="1400" i="1" dirty="0" err="1">
                <a:solidFill>
                  <a:srgbClr val="FF0000"/>
                </a:solidFill>
              </a:rPr>
              <a:t>Urol</a:t>
            </a:r>
            <a:r>
              <a:rPr lang="en-US" sz="1400" i="1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</a:rPr>
              <a:t>2005</a:t>
            </a:r>
            <a:r>
              <a:rPr lang="en-US" sz="1400" dirty="0" smtClean="0">
                <a:solidFill>
                  <a:srgbClr val="FF0000"/>
                </a:solidFill>
              </a:rPr>
              <a:t>;</a:t>
            </a:r>
            <a:r>
              <a:rPr lang="en-US" sz="1400" b="1" dirty="0">
                <a:solidFill>
                  <a:srgbClr val="FF0000"/>
                </a:solidFill>
              </a:rPr>
              <a:t> 174: </a:t>
            </a:r>
            <a:r>
              <a:rPr lang="en-US" sz="1400" dirty="0">
                <a:solidFill>
                  <a:srgbClr val="FF0000"/>
                </a:solidFill>
              </a:rPr>
              <a:t>1921–25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19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Hyperprolactinaemia and </a:t>
            </a:r>
            <a:r>
              <a:rPr lang="en-US" sz="3100" b="1" dirty="0"/>
              <a:t>Sexual </a:t>
            </a:r>
            <a:r>
              <a:rPr lang="en-US" sz="3100" b="1" dirty="0" smtClean="0"/>
              <a:t>dysfunction(Treatment)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sexual </a:t>
            </a:r>
            <a:r>
              <a:rPr lang="en-US" dirty="0"/>
              <a:t>dysfunction with </a:t>
            </a:r>
            <a:r>
              <a:rPr lang="en-US" dirty="0" err="1" smtClean="0"/>
              <a:t>hyperprolactinaemia</a:t>
            </a:r>
            <a:r>
              <a:rPr lang="en-US" dirty="0" smtClean="0"/>
              <a:t> should be treated with DA</a:t>
            </a:r>
          </a:p>
          <a:p>
            <a:r>
              <a:rPr lang="en-US" dirty="0" smtClean="0"/>
              <a:t>Erectile </a:t>
            </a:r>
            <a:r>
              <a:rPr lang="en-US" dirty="0"/>
              <a:t>function </a:t>
            </a:r>
            <a:r>
              <a:rPr lang="en-US" dirty="0" smtClean="0"/>
              <a:t>(nocturnal </a:t>
            </a:r>
            <a:r>
              <a:rPr lang="en-US" dirty="0"/>
              <a:t>penile tumescence) </a:t>
            </a:r>
            <a:r>
              <a:rPr lang="en-US" dirty="0" smtClean="0"/>
              <a:t>improves </a:t>
            </a:r>
            <a:r>
              <a:rPr lang="en-US" dirty="0"/>
              <a:t>after 6 </a:t>
            </a:r>
            <a:r>
              <a:rPr lang="en-US" dirty="0" smtClean="0"/>
              <a:t>months in </a:t>
            </a:r>
            <a:r>
              <a:rPr lang="en-US" dirty="0"/>
              <a:t>97% of </a:t>
            </a:r>
            <a:r>
              <a:rPr lang="en-US" dirty="0" err="1"/>
              <a:t>hyperprolactinaemic</a:t>
            </a:r>
            <a:r>
              <a:rPr lang="en-US" dirty="0"/>
              <a:t> men, compared with </a:t>
            </a:r>
            <a:r>
              <a:rPr lang="en-US" dirty="0" smtClean="0"/>
              <a:t>13% of </a:t>
            </a:r>
            <a:r>
              <a:rPr lang="en-US" dirty="0"/>
              <a:t>controls</a:t>
            </a:r>
            <a:r>
              <a:rPr lang="en-US" dirty="0" smtClean="0"/>
              <a:t>, </a:t>
            </a:r>
            <a:r>
              <a:rPr lang="en-US" dirty="0"/>
              <a:t>and that testosterone and semen </a:t>
            </a:r>
            <a:r>
              <a:rPr lang="en-US" dirty="0" smtClean="0"/>
              <a:t>analyses becomes in </a:t>
            </a:r>
            <a:r>
              <a:rPr lang="en-US" dirty="0"/>
              <a:t>the normal range in most </a:t>
            </a:r>
            <a:r>
              <a:rPr lang="en-US" dirty="0" err="1" smtClean="0"/>
              <a:t>hyperprolactinaemic</a:t>
            </a:r>
            <a:r>
              <a:rPr lang="en-US" dirty="0" smtClean="0"/>
              <a:t> men </a:t>
            </a:r>
            <a:r>
              <a:rPr lang="en-US" dirty="0"/>
              <a:t>at 24 </a:t>
            </a:r>
            <a:r>
              <a:rPr lang="en-US" dirty="0" smtClean="0"/>
              <a:t>months</a:t>
            </a:r>
            <a:r>
              <a:rPr lang="it-IT" i="1" dirty="0"/>
              <a:t> </a:t>
            </a:r>
            <a:endParaRPr lang="it-IT" i="1" dirty="0" smtClean="0"/>
          </a:p>
          <a:p>
            <a:r>
              <a:rPr lang="it-IT" sz="1400" i="1" dirty="0" smtClean="0">
                <a:solidFill>
                  <a:srgbClr val="FF0000"/>
                </a:solidFill>
              </a:rPr>
              <a:t>J </a:t>
            </a:r>
            <a:r>
              <a:rPr lang="it-IT" sz="1400" i="1" dirty="0">
                <a:solidFill>
                  <a:srgbClr val="FF0000"/>
                </a:solidFill>
              </a:rPr>
              <a:t>Clin Endocrinol Metab </a:t>
            </a:r>
            <a:r>
              <a:rPr lang="it-IT" sz="1400" dirty="0">
                <a:solidFill>
                  <a:srgbClr val="FF0000"/>
                </a:solidFill>
              </a:rPr>
              <a:t>2004; </a:t>
            </a:r>
            <a:r>
              <a:rPr lang="it-IT" sz="1400" b="1" dirty="0">
                <a:solidFill>
                  <a:srgbClr val="FF0000"/>
                </a:solidFill>
              </a:rPr>
              <a:t>89: </a:t>
            </a:r>
            <a:r>
              <a:rPr lang="it-IT" sz="1400" dirty="0" smtClean="0">
                <a:solidFill>
                  <a:srgbClr val="FF0000"/>
                </a:solidFill>
              </a:rPr>
              <a:t>621–25/</a:t>
            </a:r>
            <a:r>
              <a:rPr lang="it-IT" sz="1400" i="1" dirty="0"/>
              <a:t> </a:t>
            </a:r>
            <a:r>
              <a:rPr lang="it-IT" sz="1400" i="1" dirty="0">
                <a:solidFill>
                  <a:srgbClr val="FF0000"/>
                </a:solidFill>
              </a:rPr>
              <a:t>J Clin Endocrinol Metabol </a:t>
            </a:r>
            <a:r>
              <a:rPr lang="it-IT" sz="1400" dirty="0">
                <a:solidFill>
                  <a:srgbClr val="FF0000"/>
                </a:solidFill>
              </a:rPr>
              <a:t>2004; </a:t>
            </a:r>
            <a:r>
              <a:rPr lang="it-IT" sz="1400" b="1" dirty="0">
                <a:solidFill>
                  <a:srgbClr val="FF0000"/>
                </a:solidFill>
              </a:rPr>
              <a:t>89: </a:t>
            </a:r>
            <a:r>
              <a:rPr lang="it-IT" sz="1400" dirty="0">
                <a:solidFill>
                  <a:srgbClr val="FF0000"/>
                </a:solidFill>
              </a:rPr>
              <a:t>1704–11</a:t>
            </a:r>
            <a:endParaRPr lang="en-US" sz="1400" dirty="0" smtClean="0">
              <a:solidFill>
                <a:srgbClr val="FF0000"/>
              </a:solidFill>
            </a:endParaRPr>
          </a:p>
          <a:p>
            <a:r>
              <a:rPr lang="en-US" dirty="0"/>
              <a:t>sexual dysfunction</a:t>
            </a:r>
            <a:r>
              <a:rPr lang="en-US" dirty="0" smtClean="0"/>
              <a:t>,</a:t>
            </a:r>
            <a:r>
              <a:rPr lang="en-US" dirty="0"/>
              <a:t> including erectile dysfunction and loss of libido, </a:t>
            </a:r>
            <a:r>
              <a:rPr lang="en-US" dirty="0" err="1" smtClean="0"/>
              <a:t>persisted</a:t>
            </a:r>
            <a:r>
              <a:rPr lang="en-US" dirty="0" err="1"/>
              <a:t>in</a:t>
            </a:r>
            <a:r>
              <a:rPr lang="en-US" dirty="0"/>
              <a:t> 43% of </a:t>
            </a:r>
            <a:r>
              <a:rPr lang="en-US" dirty="0" err="1"/>
              <a:t>hyperprolactinaemic</a:t>
            </a:r>
            <a:r>
              <a:rPr lang="en-US" dirty="0"/>
              <a:t> men, despite </a:t>
            </a:r>
            <a:r>
              <a:rPr lang="en-US" dirty="0" smtClean="0"/>
              <a:t>normalization of </a:t>
            </a:r>
            <a:r>
              <a:rPr lang="en-US" dirty="0"/>
              <a:t>testosterone levels and semen </a:t>
            </a:r>
            <a:r>
              <a:rPr lang="en-US" dirty="0" smtClean="0"/>
              <a:t>analyses</a:t>
            </a:r>
          </a:p>
          <a:p>
            <a:r>
              <a:rPr lang="en-US" i="1" dirty="0" err="1">
                <a:solidFill>
                  <a:srgbClr val="FF0000"/>
                </a:solidFill>
              </a:rPr>
              <a:t>Eur</a:t>
            </a:r>
            <a:r>
              <a:rPr lang="en-US" i="1" dirty="0">
                <a:solidFill>
                  <a:srgbClr val="FF0000"/>
                </a:solidFill>
              </a:rPr>
              <a:t> J </a:t>
            </a:r>
            <a:r>
              <a:rPr lang="en-US" i="1" dirty="0" err="1">
                <a:solidFill>
                  <a:srgbClr val="FF0000"/>
                </a:solidFill>
              </a:rPr>
              <a:t>Endocrinol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2003; </a:t>
            </a:r>
            <a:r>
              <a:rPr lang="en-US" b="1" dirty="0">
                <a:solidFill>
                  <a:srgbClr val="FF0000"/>
                </a:solidFill>
              </a:rPr>
              <a:t>148: </a:t>
            </a:r>
            <a:r>
              <a:rPr lang="en-US" dirty="0" smtClean="0">
                <a:solidFill>
                  <a:srgbClr val="FF0000"/>
                </a:solidFill>
              </a:rPr>
              <a:t>325–31</a:t>
            </a:r>
          </a:p>
          <a:p>
            <a:r>
              <a:rPr lang="en-US" dirty="0" smtClean="0"/>
              <a:t>Clinical experience </a:t>
            </a:r>
            <a:r>
              <a:rPr lang="en-US" dirty="0"/>
              <a:t>that dopamine agonists improve sexual </a:t>
            </a:r>
            <a:r>
              <a:rPr lang="en-US" dirty="0" smtClean="0"/>
              <a:t>desire or </a:t>
            </a:r>
            <a:r>
              <a:rPr lang="en-US" dirty="0"/>
              <a:t>arousal in </a:t>
            </a:r>
            <a:r>
              <a:rPr lang="en-US" dirty="0" err="1"/>
              <a:t>hyperprolactinaemic</a:t>
            </a:r>
            <a:r>
              <a:rPr lang="en-US" dirty="0"/>
              <a:t> women has not </a:t>
            </a:r>
            <a:r>
              <a:rPr lang="en-US" dirty="0" smtClean="0"/>
              <a:t>been confirmed </a:t>
            </a:r>
            <a:r>
              <a:rPr lang="en-US" dirty="0"/>
              <a:t>by data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81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Hypothyroidism and </a:t>
            </a:r>
            <a:r>
              <a:rPr lang="en-US" b="1" dirty="0"/>
              <a:t>sexual dysfunction 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4" y="2133599"/>
            <a:ext cx="8911687" cy="407401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incidence of sexual dysfunction in men and </a:t>
            </a:r>
            <a:r>
              <a:rPr lang="en-US" dirty="0" smtClean="0"/>
              <a:t>women with </a:t>
            </a:r>
            <a:r>
              <a:rPr lang="en-US" dirty="0"/>
              <a:t>hypothyroidism is unknown</a:t>
            </a:r>
          </a:p>
          <a:p>
            <a:r>
              <a:rPr lang="en-US" dirty="0" smtClean="0"/>
              <a:t>A </a:t>
            </a:r>
            <a:r>
              <a:rPr lang="en-US" dirty="0"/>
              <a:t>survey of 600 </a:t>
            </a:r>
            <a:r>
              <a:rPr lang="en-US" dirty="0" smtClean="0"/>
              <a:t>men with </a:t>
            </a:r>
            <a:r>
              <a:rPr lang="en-US" dirty="0"/>
              <a:t>erectile dysfunction detected </a:t>
            </a:r>
            <a:r>
              <a:rPr lang="en-US" dirty="0" smtClean="0"/>
              <a:t>unsuspected hypothyroidism </a:t>
            </a:r>
            <a:r>
              <a:rPr lang="en-US" dirty="0"/>
              <a:t>in 6</a:t>
            </a:r>
            <a:r>
              <a:rPr lang="en-US" dirty="0" smtClean="0"/>
              <a:t>%.</a:t>
            </a:r>
          </a:p>
          <a:p>
            <a:r>
              <a:rPr lang="en-US" dirty="0" smtClean="0"/>
              <a:t> Both </a:t>
            </a:r>
            <a:r>
              <a:rPr lang="en-US" dirty="0"/>
              <a:t>low sexual desire in </a:t>
            </a:r>
            <a:r>
              <a:rPr lang="en-US" dirty="0" smtClean="0"/>
              <a:t>men</a:t>
            </a:r>
            <a:r>
              <a:rPr lang="en-US" dirty="0"/>
              <a:t> and erectile dysfunction have been linked to </a:t>
            </a:r>
            <a:r>
              <a:rPr lang="en-US" dirty="0" smtClean="0"/>
              <a:t>hypothyroidism</a:t>
            </a:r>
          </a:p>
          <a:p>
            <a:r>
              <a:rPr lang="en-US" dirty="0" smtClean="0"/>
              <a:t>Hypothyroid </a:t>
            </a:r>
            <a:r>
              <a:rPr lang="en-US" dirty="0"/>
              <a:t>men have lower concentrations of </a:t>
            </a:r>
            <a:r>
              <a:rPr lang="en-US" dirty="0" smtClean="0"/>
              <a:t>free testosterone </a:t>
            </a:r>
            <a:r>
              <a:rPr lang="en-US" dirty="0"/>
              <a:t>and SHBG than do </a:t>
            </a:r>
            <a:r>
              <a:rPr lang="en-US" dirty="0" smtClean="0"/>
              <a:t>controls,</a:t>
            </a:r>
            <a:r>
              <a:rPr lang="en-US" dirty="0"/>
              <a:t> and this </a:t>
            </a:r>
            <a:r>
              <a:rPr lang="en-US" dirty="0" smtClean="0"/>
              <a:t>may contribute </a:t>
            </a:r>
            <a:r>
              <a:rPr lang="en-US" dirty="0"/>
              <a:t>to sexual </a:t>
            </a:r>
            <a:r>
              <a:rPr lang="en-US" dirty="0" smtClean="0"/>
              <a:t>dysfunction</a:t>
            </a:r>
          </a:p>
          <a:p>
            <a:r>
              <a:rPr lang="en-US" dirty="0"/>
              <a:t>The incidence of sexual dysfunction  in hypothyroid women is unknown</a:t>
            </a:r>
          </a:p>
          <a:p>
            <a:r>
              <a:rPr lang="en-US" sz="1400" i="1" dirty="0" smtClean="0">
                <a:solidFill>
                  <a:srgbClr val="FF0000"/>
                </a:solidFill>
              </a:rPr>
              <a:t>JAMA </a:t>
            </a:r>
            <a:r>
              <a:rPr lang="en-US" sz="1400" dirty="0">
                <a:solidFill>
                  <a:srgbClr val="FF0000"/>
                </a:solidFill>
              </a:rPr>
              <a:t>1983; </a:t>
            </a:r>
            <a:r>
              <a:rPr lang="en-US" sz="1400" b="1" dirty="0">
                <a:solidFill>
                  <a:srgbClr val="FF0000"/>
                </a:solidFill>
              </a:rPr>
              <a:t>249: </a:t>
            </a:r>
            <a:r>
              <a:rPr lang="en-US" sz="1400" dirty="0" smtClean="0">
                <a:solidFill>
                  <a:srgbClr val="FF0000"/>
                </a:solidFill>
              </a:rPr>
              <a:t>1736–40</a:t>
            </a:r>
          </a:p>
          <a:p>
            <a:r>
              <a:rPr lang="it-IT" sz="1400" i="1" dirty="0">
                <a:solidFill>
                  <a:srgbClr val="FF0000"/>
                </a:solidFill>
              </a:rPr>
              <a:t>J Endocrinol Invest </a:t>
            </a:r>
            <a:r>
              <a:rPr lang="it-IT" sz="1400" dirty="0">
                <a:solidFill>
                  <a:srgbClr val="FF0000"/>
                </a:solidFill>
              </a:rPr>
              <a:t>2003; </a:t>
            </a:r>
            <a:r>
              <a:rPr lang="it-IT" sz="1400" b="1" dirty="0">
                <a:solidFill>
                  <a:srgbClr val="FF0000"/>
                </a:solidFill>
              </a:rPr>
              <a:t>26: </a:t>
            </a:r>
            <a:r>
              <a:rPr lang="it-IT" sz="1400" dirty="0" smtClean="0">
                <a:solidFill>
                  <a:srgbClr val="FF0000"/>
                </a:solidFill>
              </a:rPr>
              <a:t>372–80</a:t>
            </a:r>
          </a:p>
          <a:p>
            <a:r>
              <a:rPr lang="en-US" sz="1400" i="1" dirty="0" err="1">
                <a:solidFill>
                  <a:srgbClr val="FF0000"/>
                </a:solidFill>
              </a:rPr>
              <a:t>Int</a:t>
            </a:r>
            <a:r>
              <a:rPr lang="en-US" sz="1400" i="1" dirty="0">
                <a:solidFill>
                  <a:srgbClr val="FF0000"/>
                </a:solidFill>
              </a:rPr>
              <a:t> J </a:t>
            </a:r>
            <a:r>
              <a:rPr lang="en-US" sz="1400" i="1" dirty="0" err="1">
                <a:solidFill>
                  <a:srgbClr val="FF0000"/>
                </a:solidFill>
              </a:rPr>
              <a:t>Impot</a:t>
            </a:r>
            <a:r>
              <a:rPr lang="en-US" sz="1400" i="1" dirty="0">
                <a:solidFill>
                  <a:srgbClr val="FF0000"/>
                </a:solidFill>
              </a:rPr>
              <a:t> Res </a:t>
            </a:r>
            <a:r>
              <a:rPr lang="en-US" sz="1400" dirty="0">
                <a:solidFill>
                  <a:srgbClr val="FF0000"/>
                </a:solidFill>
              </a:rPr>
              <a:t>2006; </a:t>
            </a:r>
            <a:r>
              <a:rPr lang="en-US" sz="1400" b="1" dirty="0">
                <a:solidFill>
                  <a:srgbClr val="FF0000"/>
                </a:solidFill>
              </a:rPr>
              <a:t>18: </a:t>
            </a:r>
            <a:r>
              <a:rPr lang="en-US" sz="1400" dirty="0">
                <a:solidFill>
                  <a:srgbClr val="FF0000"/>
                </a:solidFill>
              </a:rPr>
              <a:t>111–14</a:t>
            </a:r>
            <a:endParaRPr lang="it-IT" sz="1400" dirty="0" smtClean="0">
              <a:solidFill>
                <a:srgbClr val="FF0000"/>
              </a:solidFill>
            </a:endParaRPr>
          </a:p>
          <a:p>
            <a:endParaRPr lang="it-IT" sz="1400" dirty="0" smtClean="0">
              <a:solidFill>
                <a:srgbClr val="FF0000"/>
              </a:solidFill>
            </a:endParaRPr>
          </a:p>
          <a:p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33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Hypothyroidism and sexual </a:t>
            </a:r>
            <a:r>
              <a:rPr lang="en-US" sz="3200" b="1" dirty="0" smtClean="0"/>
              <a:t>dysfunction(Treatment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238041"/>
          </a:xfrm>
        </p:spPr>
        <p:txBody>
          <a:bodyPr>
            <a:normAutofit/>
          </a:bodyPr>
          <a:lstStyle/>
          <a:p>
            <a:r>
              <a:rPr lang="en-US" dirty="0" smtClean="0"/>
              <a:t>In a small observational study, hypoactive sexual desire,</a:t>
            </a:r>
            <a:r>
              <a:rPr lang="en-US" dirty="0"/>
              <a:t> delayed ejaculation, and erectile dysfunction improved </a:t>
            </a:r>
            <a:r>
              <a:rPr lang="en-US" dirty="0" smtClean="0"/>
              <a:t>in</a:t>
            </a:r>
            <a:r>
              <a:rPr lang="en-US" dirty="0"/>
              <a:t>14 men after recovery from </a:t>
            </a:r>
            <a:r>
              <a:rPr lang="en-US" dirty="0" smtClean="0"/>
              <a:t>hypothyroidism</a:t>
            </a:r>
          </a:p>
          <a:p>
            <a:r>
              <a:rPr lang="en-US" dirty="0" smtClean="0"/>
              <a:t>The decreased free testosterone and SHBG </a:t>
            </a:r>
            <a:r>
              <a:rPr lang="en-US" dirty="0"/>
              <a:t>levels in men with primary hypothyroidism </a:t>
            </a:r>
            <a:r>
              <a:rPr lang="en-US" dirty="0" smtClean="0"/>
              <a:t>return to </a:t>
            </a:r>
            <a:r>
              <a:rPr lang="en-US" dirty="0"/>
              <a:t>normal after </a:t>
            </a:r>
            <a:r>
              <a:rPr lang="en-US" dirty="0" err="1"/>
              <a:t>thyroxine</a:t>
            </a:r>
            <a:r>
              <a:rPr lang="en-US" dirty="0"/>
              <a:t> </a:t>
            </a:r>
            <a:r>
              <a:rPr lang="en-US" dirty="0" smtClean="0"/>
              <a:t>replacement</a:t>
            </a:r>
          </a:p>
          <a:p>
            <a:r>
              <a:rPr lang="en-US" dirty="0"/>
              <a:t>Data on any sexual </a:t>
            </a:r>
            <a:r>
              <a:rPr lang="en-US" dirty="0" smtClean="0"/>
              <a:t>consequences after treatment in women with hypothyroidism are </a:t>
            </a:r>
            <a:r>
              <a:rPr lang="en-US" dirty="0"/>
              <a:t>absent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1400" i="1" dirty="0" smtClean="0">
                <a:solidFill>
                  <a:srgbClr val="FF0000"/>
                </a:solidFill>
              </a:rPr>
              <a:t>     JAMA </a:t>
            </a:r>
            <a:r>
              <a:rPr lang="en-US" sz="1400" dirty="0">
                <a:solidFill>
                  <a:srgbClr val="FF0000"/>
                </a:solidFill>
              </a:rPr>
              <a:t>1983; </a:t>
            </a:r>
            <a:r>
              <a:rPr lang="en-US" sz="1400" b="1" dirty="0">
                <a:solidFill>
                  <a:srgbClr val="FF0000"/>
                </a:solidFill>
              </a:rPr>
              <a:t>249: </a:t>
            </a:r>
            <a:r>
              <a:rPr lang="en-US" sz="1400" dirty="0">
                <a:solidFill>
                  <a:srgbClr val="FF0000"/>
                </a:solidFill>
              </a:rPr>
              <a:t>1736–40</a:t>
            </a:r>
            <a:endParaRPr lang="en-US" sz="1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      Data on any sexual consequences are absent</a:t>
            </a:r>
          </a:p>
          <a:p>
            <a:pPr marL="0" indent="0">
              <a:buNone/>
            </a:pPr>
            <a:r>
              <a:rPr lang="en-US" sz="1400" i="1" dirty="0" smtClean="0">
                <a:solidFill>
                  <a:srgbClr val="FF0000"/>
                </a:solidFill>
              </a:rPr>
              <a:t>      </a:t>
            </a:r>
            <a:r>
              <a:rPr lang="en-US" sz="1400" i="1" dirty="0" err="1" smtClean="0">
                <a:solidFill>
                  <a:srgbClr val="FF0000"/>
                </a:solidFill>
              </a:rPr>
              <a:t>Int</a:t>
            </a:r>
            <a:r>
              <a:rPr lang="en-US" sz="1400" i="1" dirty="0" smtClean="0">
                <a:solidFill>
                  <a:srgbClr val="FF0000"/>
                </a:solidFill>
              </a:rPr>
              <a:t> J </a:t>
            </a:r>
            <a:r>
              <a:rPr lang="en-US" sz="1400" i="1" dirty="0" err="1" smtClean="0">
                <a:solidFill>
                  <a:srgbClr val="FF0000"/>
                </a:solidFill>
              </a:rPr>
              <a:t>Impot</a:t>
            </a:r>
            <a:r>
              <a:rPr lang="en-US" sz="1400" i="1" dirty="0" smtClean="0">
                <a:solidFill>
                  <a:srgbClr val="FF0000"/>
                </a:solidFill>
              </a:rPr>
              <a:t> Res </a:t>
            </a:r>
            <a:r>
              <a:rPr lang="en-US" sz="1400" dirty="0" smtClean="0">
                <a:solidFill>
                  <a:srgbClr val="FF0000"/>
                </a:solidFill>
              </a:rPr>
              <a:t>2006; </a:t>
            </a:r>
            <a:r>
              <a:rPr lang="en-US" sz="1400" b="1" dirty="0" smtClean="0">
                <a:solidFill>
                  <a:srgbClr val="FF0000"/>
                </a:solidFill>
              </a:rPr>
              <a:t>18: </a:t>
            </a:r>
            <a:r>
              <a:rPr lang="en-US" sz="1400" dirty="0" smtClean="0">
                <a:solidFill>
                  <a:srgbClr val="FF0000"/>
                </a:solidFill>
              </a:rPr>
              <a:t>111–14/</a:t>
            </a:r>
            <a:r>
              <a:rPr lang="en-US" sz="1400" i="1" dirty="0">
                <a:solidFill>
                  <a:srgbClr val="FF0000"/>
                </a:solidFill>
              </a:rPr>
              <a:t> </a:t>
            </a:r>
            <a:r>
              <a:rPr lang="en-US" sz="1400" i="1" dirty="0" err="1">
                <a:solidFill>
                  <a:srgbClr val="FF0000"/>
                </a:solidFill>
              </a:rPr>
              <a:t>Clin</a:t>
            </a:r>
            <a:r>
              <a:rPr lang="en-US" sz="1400" i="1" dirty="0">
                <a:solidFill>
                  <a:srgbClr val="FF0000"/>
                </a:solidFill>
              </a:rPr>
              <a:t> </a:t>
            </a:r>
            <a:r>
              <a:rPr lang="en-US" sz="1400" i="1" dirty="0" err="1">
                <a:solidFill>
                  <a:srgbClr val="FF0000"/>
                </a:solidFill>
              </a:rPr>
              <a:t>Endocrinol</a:t>
            </a:r>
            <a:r>
              <a:rPr lang="en-US" sz="1400" i="1" dirty="0">
                <a:solidFill>
                  <a:srgbClr val="FF0000"/>
                </a:solidFill>
              </a:rPr>
              <a:t> (</a:t>
            </a:r>
            <a:r>
              <a:rPr lang="en-US" sz="1400" i="1" dirty="0" err="1">
                <a:solidFill>
                  <a:srgbClr val="FF0000"/>
                </a:solidFill>
              </a:rPr>
              <a:t>Oxf</a:t>
            </a:r>
            <a:r>
              <a:rPr lang="en-US" sz="1400" i="1" dirty="0">
                <a:solidFill>
                  <a:srgbClr val="FF0000"/>
                </a:solidFill>
              </a:rPr>
              <a:t>) </a:t>
            </a:r>
            <a:r>
              <a:rPr lang="en-US" sz="1400" dirty="0">
                <a:solidFill>
                  <a:srgbClr val="FF0000"/>
                </a:solidFill>
              </a:rPr>
              <a:t>2000; </a:t>
            </a:r>
            <a:r>
              <a:rPr lang="en-US" sz="1400" b="1" dirty="0">
                <a:solidFill>
                  <a:srgbClr val="FF0000"/>
                </a:solidFill>
              </a:rPr>
              <a:t>52: </a:t>
            </a:r>
            <a:r>
              <a:rPr lang="en-US" sz="1400" dirty="0">
                <a:solidFill>
                  <a:srgbClr val="FF0000"/>
                </a:solidFill>
              </a:rPr>
              <a:t>197–201</a:t>
            </a:r>
            <a:endParaRPr lang="en-US" sz="1400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4857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Hyperthyroidism and sexual Dysfunction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082085"/>
            <a:ext cx="8915400" cy="3777622"/>
          </a:xfrm>
        </p:spPr>
        <p:txBody>
          <a:bodyPr>
            <a:normAutofit/>
          </a:bodyPr>
          <a:lstStyle/>
          <a:p>
            <a:r>
              <a:rPr lang="en-US" dirty="0" smtClean="0"/>
              <a:t>One </a:t>
            </a:r>
            <a:r>
              <a:rPr lang="en-US" dirty="0"/>
              <a:t>small case series suggests that most men </a:t>
            </a:r>
            <a:r>
              <a:rPr lang="en-US" dirty="0" smtClean="0"/>
              <a:t>with hyperthyroidism </a:t>
            </a:r>
            <a:r>
              <a:rPr lang="en-US" dirty="0"/>
              <a:t>have some form of sexual </a:t>
            </a:r>
            <a:r>
              <a:rPr lang="en-US" dirty="0" smtClean="0"/>
              <a:t>dysfunction</a:t>
            </a:r>
            <a:r>
              <a:rPr lang="en-US" dirty="0"/>
              <a:t>(hypoactive sexual desire, premature or </a:t>
            </a:r>
            <a:r>
              <a:rPr lang="en-US" dirty="0" smtClean="0"/>
              <a:t>delayed ejaculation</a:t>
            </a:r>
            <a:r>
              <a:rPr lang="en-US" dirty="0"/>
              <a:t>, or erectile dysfunction)</a:t>
            </a:r>
            <a:endParaRPr lang="en-US" dirty="0" smtClean="0"/>
          </a:p>
          <a:p>
            <a:r>
              <a:rPr lang="en-US" dirty="0" smtClean="0"/>
              <a:t>Hyperthyroidism </a:t>
            </a:r>
            <a:r>
              <a:rPr lang="en-US" dirty="0"/>
              <a:t>is </a:t>
            </a:r>
            <a:r>
              <a:rPr lang="en-US" dirty="0" smtClean="0"/>
              <a:t>reported in </a:t>
            </a:r>
            <a:r>
              <a:rPr lang="en-US" dirty="0"/>
              <a:t>a small fraction of men who present with </a:t>
            </a:r>
            <a:r>
              <a:rPr lang="en-US" dirty="0" smtClean="0"/>
              <a:t>erectile dysfunction</a:t>
            </a:r>
            <a:endParaRPr lang="en-US" dirty="0"/>
          </a:p>
          <a:p>
            <a:r>
              <a:rPr lang="en-US" dirty="0" smtClean="0"/>
              <a:t>Sexual function  in hyperthyroid women has </a:t>
            </a:r>
            <a:r>
              <a:rPr lang="en-US" dirty="0"/>
              <a:t>not been </a:t>
            </a:r>
            <a:r>
              <a:rPr lang="en-US" dirty="0" smtClean="0"/>
              <a:t>studied</a:t>
            </a:r>
          </a:p>
          <a:p>
            <a:pPr marL="0" indent="0">
              <a:buNone/>
            </a:pPr>
            <a:r>
              <a:rPr lang="it-IT" sz="1400" i="1" dirty="0" smtClean="0">
                <a:solidFill>
                  <a:srgbClr val="FF0000"/>
                </a:solidFill>
              </a:rPr>
              <a:t>      J </a:t>
            </a:r>
            <a:r>
              <a:rPr lang="it-IT" sz="1400" i="1" dirty="0">
                <a:solidFill>
                  <a:srgbClr val="FF0000"/>
                </a:solidFill>
              </a:rPr>
              <a:t>Clin Endocrinol Metab </a:t>
            </a:r>
            <a:r>
              <a:rPr lang="it-IT" sz="1400" dirty="0">
                <a:solidFill>
                  <a:srgbClr val="FF0000"/>
                </a:solidFill>
              </a:rPr>
              <a:t>2005; </a:t>
            </a:r>
            <a:r>
              <a:rPr lang="it-IT" sz="1400" b="1" dirty="0">
                <a:solidFill>
                  <a:srgbClr val="FF0000"/>
                </a:solidFill>
              </a:rPr>
              <a:t>90: </a:t>
            </a:r>
            <a:r>
              <a:rPr lang="it-IT" sz="1400" dirty="0" smtClean="0">
                <a:solidFill>
                  <a:srgbClr val="FF0000"/>
                </a:solidFill>
              </a:rPr>
              <a:t>6472–79</a:t>
            </a:r>
          </a:p>
          <a:p>
            <a:pPr marL="0" indent="0">
              <a:buNone/>
            </a:pPr>
            <a:r>
              <a:rPr lang="en-US" sz="1400" i="1" dirty="0" err="1">
                <a:solidFill>
                  <a:srgbClr val="FF0000"/>
                </a:solidFill>
              </a:rPr>
              <a:t>Eur</a:t>
            </a:r>
            <a:r>
              <a:rPr lang="en-US" sz="1400" i="1" dirty="0">
                <a:solidFill>
                  <a:srgbClr val="FF0000"/>
                </a:solidFill>
              </a:rPr>
              <a:t> </a:t>
            </a:r>
            <a:r>
              <a:rPr lang="en-US" sz="1400" i="1" dirty="0" err="1">
                <a:solidFill>
                  <a:srgbClr val="FF0000"/>
                </a:solidFill>
              </a:rPr>
              <a:t>Urol</a:t>
            </a:r>
            <a:r>
              <a:rPr lang="en-US" sz="1400" i="1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</a:rPr>
              <a:t>2004; </a:t>
            </a:r>
            <a:r>
              <a:rPr lang="en-US" sz="1400" b="1" dirty="0">
                <a:solidFill>
                  <a:srgbClr val="FF0000"/>
                </a:solidFill>
              </a:rPr>
              <a:t>46: </a:t>
            </a:r>
            <a:r>
              <a:rPr lang="en-US" sz="1400" dirty="0">
                <a:solidFill>
                  <a:srgbClr val="FF0000"/>
                </a:solidFill>
              </a:rPr>
              <a:t>615–22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3043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Hyperthyroidism and sexual </a:t>
            </a:r>
            <a:r>
              <a:rPr lang="en-US" sz="3200" b="1" dirty="0" smtClean="0"/>
              <a:t>Dysfunction…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mechanism </a:t>
            </a:r>
            <a:r>
              <a:rPr lang="en-US" dirty="0"/>
              <a:t>by which high </a:t>
            </a:r>
            <a:r>
              <a:rPr lang="en-US" dirty="0" err="1"/>
              <a:t>thyroxine</a:t>
            </a:r>
            <a:r>
              <a:rPr lang="en-US" dirty="0"/>
              <a:t> levels might </a:t>
            </a:r>
            <a:r>
              <a:rPr lang="en-US" dirty="0" smtClean="0"/>
              <a:t>cause erectile </a:t>
            </a:r>
            <a:r>
              <a:rPr lang="en-US" dirty="0"/>
              <a:t>and ejaculatory dysfunction is </a:t>
            </a:r>
            <a:r>
              <a:rPr lang="en-US" dirty="0" smtClean="0"/>
              <a:t>unclear</a:t>
            </a:r>
          </a:p>
          <a:p>
            <a:r>
              <a:rPr lang="en-US" dirty="0"/>
              <a:t>A small </a:t>
            </a:r>
            <a:r>
              <a:rPr lang="en-US" dirty="0" smtClean="0"/>
              <a:t>observational study  </a:t>
            </a:r>
            <a:r>
              <a:rPr lang="en-US" dirty="0"/>
              <a:t>showed that hypoactive sexual desire, </a:t>
            </a:r>
            <a:r>
              <a:rPr lang="en-US" dirty="0" smtClean="0"/>
              <a:t>premature and </a:t>
            </a:r>
            <a:r>
              <a:rPr lang="en-US" dirty="0"/>
              <a:t>delayed ejaculation, and erectile </a:t>
            </a:r>
            <a:r>
              <a:rPr lang="en-US" dirty="0" smtClean="0"/>
              <a:t>dysfunction improved </a:t>
            </a:r>
            <a:r>
              <a:rPr lang="en-US" dirty="0"/>
              <a:t>in 34 men after recovery from hyperthyroidism</a:t>
            </a:r>
          </a:p>
          <a:p>
            <a:r>
              <a:rPr lang="en-US" dirty="0" smtClean="0"/>
              <a:t> The sex </a:t>
            </a:r>
            <a:r>
              <a:rPr lang="en-US" dirty="0"/>
              <a:t>steroids and semen return to </a:t>
            </a:r>
            <a:r>
              <a:rPr lang="en-US" dirty="0" smtClean="0"/>
              <a:t>normal with </a:t>
            </a:r>
            <a:r>
              <a:rPr lang="en-US" dirty="0"/>
              <a:t>return of the </a:t>
            </a:r>
            <a:r>
              <a:rPr lang="en-US" dirty="0" err="1"/>
              <a:t>euthyroid</a:t>
            </a:r>
            <a:r>
              <a:rPr lang="en-US" dirty="0"/>
              <a:t> state</a:t>
            </a:r>
          </a:p>
          <a:p>
            <a:r>
              <a:rPr lang="it-IT" sz="1400" i="1" dirty="0">
                <a:solidFill>
                  <a:srgbClr val="FF0000"/>
                </a:solidFill>
              </a:rPr>
              <a:t>J Clin Endocrinol Metab </a:t>
            </a:r>
            <a:r>
              <a:rPr lang="it-IT" sz="1400" dirty="0">
                <a:solidFill>
                  <a:srgbClr val="FF0000"/>
                </a:solidFill>
              </a:rPr>
              <a:t>2005; </a:t>
            </a:r>
            <a:r>
              <a:rPr lang="it-IT" sz="1400" b="1" dirty="0">
                <a:solidFill>
                  <a:srgbClr val="FF0000"/>
                </a:solidFill>
              </a:rPr>
              <a:t>90: </a:t>
            </a:r>
            <a:r>
              <a:rPr lang="it-IT" sz="1400" dirty="0" smtClean="0">
                <a:solidFill>
                  <a:srgbClr val="FF0000"/>
                </a:solidFill>
              </a:rPr>
              <a:t>6472–79</a:t>
            </a:r>
          </a:p>
          <a:p>
            <a:r>
              <a:rPr lang="en-US" sz="1400" i="1" dirty="0" err="1">
                <a:solidFill>
                  <a:srgbClr val="FF0000"/>
                </a:solidFill>
              </a:rPr>
              <a:t>Eur</a:t>
            </a:r>
            <a:r>
              <a:rPr lang="en-US" sz="1400" i="1" dirty="0">
                <a:solidFill>
                  <a:srgbClr val="FF0000"/>
                </a:solidFill>
              </a:rPr>
              <a:t> </a:t>
            </a:r>
            <a:r>
              <a:rPr lang="en-US" sz="1400" i="1" dirty="0" err="1">
                <a:solidFill>
                  <a:srgbClr val="FF0000"/>
                </a:solidFill>
              </a:rPr>
              <a:t>Urol</a:t>
            </a:r>
            <a:r>
              <a:rPr lang="en-US" sz="1400" i="1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</a:rPr>
              <a:t>2004; </a:t>
            </a:r>
            <a:r>
              <a:rPr lang="en-US" sz="1400" b="1" dirty="0">
                <a:solidFill>
                  <a:srgbClr val="FF0000"/>
                </a:solidFill>
              </a:rPr>
              <a:t>46: </a:t>
            </a:r>
            <a:r>
              <a:rPr lang="en-US" sz="1400" dirty="0">
                <a:solidFill>
                  <a:srgbClr val="FF0000"/>
                </a:solidFill>
              </a:rPr>
              <a:t>615–22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24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45465"/>
            <a:ext cx="8915400" cy="4365757"/>
          </a:xfrm>
        </p:spPr>
        <p:txBody>
          <a:bodyPr/>
          <a:lstStyle/>
          <a:p>
            <a:r>
              <a:rPr lang="en-US" dirty="0" smtClean="0"/>
              <a:t>Male sexual dysfunction </a:t>
            </a:r>
            <a:r>
              <a:rPr lang="en-US" dirty="0"/>
              <a:t>are common among men of all ages, ethnicities, and cultural backgrounds. It </a:t>
            </a:r>
            <a:r>
              <a:rPr lang="en-US" dirty="0" smtClean="0"/>
              <a:t>had been estimated </a:t>
            </a:r>
            <a:r>
              <a:rPr lang="en-US" dirty="0"/>
              <a:t>that more than 152 million men worldwide experienced erectile dysfunction in 1995, and </a:t>
            </a:r>
            <a:r>
              <a:rPr lang="en-US" dirty="0" smtClean="0"/>
              <a:t>this </a:t>
            </a:r>
            <a:r>
              <a:rPr lang="en-US" dirty="0"/>
              <a:t>number will </a:t>
            </a:r>
            <a:r>
              <a:rPr lang="en-US" dirty="0" smtClean="0"/>
              <a:t>rise </a:t>
            </a:r>
            <a:r>
              <a:rPr lang="en-US" dirty="0"/>
              <a:t>to approximately 322 million by the year 2025 </a:t>
            </a:r>
            <a:endParaRPr lang="en-US" dirty="0" smtClean="0"/>
          </a:p>
          <a:p>
            <a:r>
              <a:rPr lang="en-US" dirty="0" smtClean="0"/>
              <a:t>Sexual </a:t>
            </a:r>
            <a:r>
              <a:rPr lang="en-US" dirty="0"/>
              <a:t>problems are highly prevalent in women. In the United States, approximately 40 percent of women have sexual concerns and 12 percent report distressing sexual </a:t>
            </a:r>
            <a:r>
              <a:rPr lang="en-US" dirty="0" smtClean="0"/>
              <a:t>problems</a:t>
            </a:r>
          </a:p>
          <a:p>
            <a:r>
              <a:rPr lang="en-US" sz="1400" i="1" dirty="0">
                <a:solidFill>
                  <a:srgbClr val="FF0000"/>
                </a:solidFill>
              </a:rPr>
              <a:t>Br J </a:t>
            </a:r>
            <a:r>
              <a:rPr lang="en-US" sz="1400" i="1" dirty="0" err="1">
                <a:solidFill>
                  <a:srgbClr val="FF0000"/>
                </a:solidFill>
              </a:rPr>
              <a:t>Urol</a:t>
            </a:r>
            <a:r>
              <a:rPr lang="en-US" sz="1400" i="1" dirty="0">
                <a:solidFill>
                  <a:srgbClr val="FF0000"/>
                </a:solidFill>
              </a:rPr>
              <a:t> </a:t>
            </a:r>
            <a:r>
              <a:rPr lang="en-US" sz="1400" i="1" dirty="0" smtClean="0">
                <a:solidFill>
                  <a:srgbClr val="FF0000"/>
                </a:solidFill>
              </a:rPr>
              <a:t>Int1999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</a:rPr>
              <a:t>84:50–56 </a:t>
            </a:r>
            <a:endParaRPr lang="en-US" sz="1400" dirty="0" smtClean="0">
              <a:solidFill>
                <a:srgbClr val="FF0000"/>
              </a:solidFill>
            </a:endParaRPr>
          </a:p>
          <a:p>
            <a:r>
              <a:rPr lang="en-US" sz="1400" dirty="0" err="1">
                <a:solidFill>
                  <a:srgbClr val="FF0000"/>
                </a:solidFill>
              </a:rPr>
              <a:t>Obstet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Gynecol</a:t>
            </a:r>
            <a:r>
              <a:rPr lang="en-US" sz="1400" dirty="0">
                <a:solidFill>
                  <a:srgbClr val="FF0000"/>
                </a:solidFill>
              </a:rPr>
              <a:t> 2008; 112:970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0510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Metabolic </a:t>
            </a:r>
            <a:r>
              <a:rPr lang="en-US" sz="3200" b="1" dirty="0" smtClean="0"/>
              <a:t>syndrome and Sexual Dysfunction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Erectile dysfunction is strongly associated with </a:t>
            </a:r>
            <a:r>
              <a:rPr lang="en-US" dirty="0" smtClean="0"/>
              <a:t>risk factors </a:t>
            </a:r>
            <a:r>
              <a:rPr lang="en-US" dirty="0"/>
              <a:t>for coronary artery disease; not surprisingly, </a:t>
            </a:r>
            <a:r>
              <a:rPr lang="en-US" dirty="0" smtClean="0"/>
              <a:t>men with </a:t>
            </a:r>
            <a:r>
              <a:rPr lang="en-US" dirty="0"/>
              <a:t>metabolic syndrome have a higher rate </a:t>
            </a:r>
            <a:r>
              <a:rPr lang="en-US" dirty="0" smtClean="0"/>
              <a:t>of erectile  dysfunction  </a:t>
            </a:r>
            <a:r>
              <a:rPr lang="en-US" dirty="0"/>
              <a:t>than do controls</a:t>
            </a:r>
          </a:p>
          <a:p>
            <a:r>
              <a:rPr lang="en-US" dirty="0" smtClean="0"/>
              <a:t>In uncontrolled prospective </a:t>
            </a:r>
            <a:r>
              <a:rPr lang="en-US" dirty="0"/>
              <a:t>studies, 43% of men </a:t>
            </a:r>
            <a:r>
              <a:rPr lang="en-US" dirty="0" smtClean="0"/>
              <a:t>presenting with </a:t>
            </a:r>
            <a:r>
              <a:rPr lang="en-US" dirty="0"/>
              <a:t>erectile dysfunction met the criteria for metabolic syndrome</a:t>
            </a:r>
          </a:p>
          <a:p>
            <a:r>
              <a:rPr lang="en-US" dirty="0" smtClean="0"/>
              <a:t>The </a:t>
            </a:r>
            <a:r>
              <a:rPr lang="en-US" dirty="0"/>
              <a:t>risk of erectile </a:t>
            </a:r>
            <a:r>
              <a:rPr lang="en-US" dirty="0" smtClean="0"/>
              <a:t>dysfunction is </a:t>
            </a:r>
            <a:r>
              <a:rPr lang="en-US" dirty="0"/>
              <a:t>correlated with several components of </a:t>
            </a:r>
            <a:r>
              <a:rPr lang="en-US" dirty="0" smtClean="0"/>
              <a:t>metabolic syndrome</a:t>
            </a:r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one study, women with </a:t>
            </a:r>
            <a:r>
              <a:rPr lang="en-US" dirty="0" smtClean="0"/>
              <a:t>metabolic syndrome </a:t>
            </a:r>
            <a:r>
              <a:rPr lang="en-US" dirty="0"/>
              <a:t>had lower Female Sexual Function Index </a:t>
            </a:r>
            <a:r>
              <a:rPr lang="en-US" dirty="0" smtClean="0"/>
              <a:t>scores and </a:t>
            </a:r>
            <a:r>
              <a:rPr lang="en-US" dirty="0"/>
              <a:t>satisfaction rates than did age-matched control</a:t>
            </a:r>
          </a:p>
          <a:p>
            <a:r>
              <a:rPr lang="en-US" sz="1400" i="1" dirty="0" err="1">
                <a:solidFill>
                  <a:srgbClr val="FF0000"/>
                </a:solidFill>
              </a:rPr>
              <a:t>Int</a:t>
            </a:r>
            <a:r>
              <a:rPr lang="en-US" sz="1400" i="1" dirty="0">
                <a:solidFill>
                  <a:srgbClr val="FF0000"/>
                </a:solidFill>
              </a:rPr>
              <a:t> J </a:t>
            </a:r>
            <a:r>
              <a:rPr lang="en-US" sz="1400" i="1" dirty="0" err="1">
                <a:solidFill>
                  <a:srgbClr val="FF0000"/>
                </a:solidFill>
              </a:rPr>
              <a:t>Impot</a:t>
            </a:r>
            <a:r>
              <a:rPr lang="en-US" sz="1400" i="1" dirty="0">
                <a:solidFill>
                  <a:srgbClr val="FF0000"/>
                </a:solidFill>
              </a:rPr>
              <a:t> Res </a:t>
            </a:r>
            <a:r>
              <a:rPr lang="en-US" sz="1400" dirty="0">
                <a:solidFill>
                  <a:srgbClr val="FF0000"/>
                </a:solidFill>
              </a:rPr>
              <a:t>2005; </a:t>
            </a:r>
            <a:r>
              <a:rPr lang="en-US" sz="1400" b="1" dirty="0">
                <a:solidFill>
                  <a:srgbClr val="FF0000"/>
                </a:solidFill>
              </a:rPr>
              <a:t>17: </a:t>
            </a:r>
            <a:r>
              <a:rPr lang="en-US" sz="1400" dirty="0" smtClean="0">
                <a:solidFill>
                  <a:srgbClr val="FF0000"/>
                </a:solidFill>
              </a:rPr>
              <a:t>391–98/</a:t>
            </a:r>
            <a:r>
              <a:rPr lang="sv-SE" sz="1400" i="1" dirty="0">
                <a:solidFill>
                  <a:srgbClr val="FF0000"/>
                </a:solidFill>
              </a:rPr>
              <a:t>J Sex Med </a:t>
            </a:r>
            <a:r>
              <a:rPr lang="sv-SE" sz="1400" dirty="0">
                <a:solidFill>
                  <a:srgbClr val="FF0000"/>
                </a:solidFill>
              </a:rPr>
              <a:t>2005; </a:t>
            </a:r>
            <a:r>
              <a:rPr lang="sv-SE" sz="1400" b="1" dirty="0">
                <a:solidFill>
                  <a:srgbClr val="FF0000"/>
                </a:solidFill>
              </a:rPr>
              <a:t>2: </a:t>
            </a:r>
            <a:r>
              <a:rPr lang="sv-SE" sz="1400" dirty="0">
                <a:solidFill>
                  <a:srgbClr val="FF0000"/>
                </a:solidFill>
              </a:rPr>
              <a:t>96–103</a:t>
            </a:r>
            <a:r>
              <a:rPr lang="en-US" sz="1400" dirty="0">
                <a:solidFill>
                  <a:srgbClr val="FF0000"/>
                </a:solidFill>
              </a:rPr>
              <a:t>  </a:t>
            </a:r>
            <a:r>
              <a:rPr lang="en-US" sz="1400" dirty="0" smtClean="0">
                <a:solidFill>
                  <a:srgbClr val="FF0000"/>
                </a:solidFill>
              </a:rPr>
              <a:t>/</a:t>
            </a:r>
            <a:r>
              <a:rPr lang="en-US" sz="1400" i="1" dirty="0" err="1">
                <a:solidFill>
                  <a:srgbClr val="FF0000"/>
                </a:solidFill>
              </a:rPr>
              <a:t>Int</a:t>
            </a:r>
            <a:r>
              <a:rPr lang="en-US" sz="1400" i="1" dirty="0">
                <a:solidFill>
                  <a:srgbClr val="FF0000"/>
                </a:solidFill>
              </a:rPr>
              <a:t> J </a:t>
            </a:r>
            <a:r>
              <a:rPr lang="en-US" sz="1400" i="1" dirty="0" err="1">
                <a:solidFill>
                  <a:srgbClr val="FF0000"/>
                </a:solidFill>
              </a:rPr>
              <a:t>Impot</a:t>
            </a:r>
            <a:r>
              <a:rPr lang="en-US" sz="1400" i="1" dirty="0">
                <a:solidFill>
                  <a:srgbClr val="FF0000"/>
                </a:solidFill>
              </a:rPr>
              <a:t> Res </a:t>
            </a:r>
            <a:r>
              <a:rPr lang="en-US" sz="1400" dirty="0">
                <a:solidFill>
                  <a:srgbClr val="FF0000"/>
                </a:solidFill>
              </a:rPr>
              <a:t>2005; </a:t>
            </a:r>
            <a:r>
              <a:rPr lang="en-US" sz="1400" b="1" dirty="0">
                <a:solidFill>
                  <a:srgbClr val="FF0000"/>
                </a:solidFill>
              </a:rPr>
              <a:t>7: </a:t>
            </a:r>
            <a:r>
              <a:rPr lang="en-US" sz="1400" dirty="0" smtClean="0">
                <a:solidFill>
                  <a:srgbClr val="FF0000"/>
                </a:solidFill>
              </a:rPr>
              <a:t>224–26/</a:t>
            </a:r>
            <a:r>
              <a:rPr lang="pt-BR" sz="1400" i="1" dirty="0">
                <a:solidFill>
                  <a:srgbClr val="FF0000"/>
                </a:solidFill>
              </a:rPr>
              <a:t>Diabetes Care </a:t>
            </a:r>
            <a:r>
              <a:rPr lang="pt-BR" sz="1400" dirty="0">
                <a:solidFill>
                  <a:srgbClr val="FF0000"/>
                </a:solidFill>
              </a:rPr>
              <a:t>2005; </a:t>
            </a:r>
            <a:r>
              <a:rPr lang="pt-BR" sz="1400" b="1" dirty="0">
                <a:solidFill>
                  <a:srgbClr val="FF0000"/>
                </a:solidFill>
              </a:rPr>
              <a:t>28: </a:t>
            </a:r>
            <a:r>
              <a:rPr lang="pt-BR" sz="1400" dirty="0">
                <a:solidFill>
                  <a:srgbClr val="FF0000"/>
                </a:solidFill>
              </a:rPr>
              <a:t>756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endParaRPr lang="en-US" sz="1400" dirty="0">
              <a:solidFill>
                <a:srgbClr val="FF0000"/>
              </a:solidFill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74349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Metabolic syndrome and Sexual Dysfunction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5623" y="2133599"/>
            <a:ext cx="9018989" cy="4074017"/>
          </a:xfrm>
        </p:spPr>
        <p:txBody>
          <a:bodyPr>
            <a:normAutofit/>
          </a:bodyPr>
          <a:lstStyle/>
          <a:p>
            <a:r>
              <a:rPr lang="en-US" dirty="0"/>
              <a:t>Metabolic syndrome is associated with </a:t>
            </a:r>
            <a:r>
              <a:rPr lang="en-US" dirty="0" smtClean="0"/>
              <a:t>endothelial dysfunction</a:t>
            </a:r>
            <a:r>
              <a:rPr lang="en-US" dirty="0"/>
              <a:t>, penile vascular compromise, </a:t>
            </a:r>
            <a:r>
              <a:rPr lang="en-US" dirty="0" smtClean="0"/>
              <a:t>which </a:t>
            </a:r>
            <a:r>
              <a:rPr lang="en-US" dirty="0"/>
              <a:t>underlie </a:t>
            </a:r>
            <a:r>
              <a:rPr lang="en-US" dirty="0" smtClean="0"/>
              <a:t>erectile dysfunction </a:t>
            </a:r>
            <a:r>
              <a:rPr lang="en-US" dirty="0"/>
              <a:t>in men</a:t>
            </a:r>
          </a:p>
          <a:p>
            <a:r>
              <a:rPr lang="en-US" dirty="0" smtClean="0"/>
              <a:t>The underlying mechanisms </a:t>
            </a:r>
            <a:r>
              <a:rPr lang="en-US" dirty="0"/>
              <a:t>of sexual dysfunction in women </a:t>
            </a:r>
            <a:r>
              <a:rPr lang="en-US" dirty="0" smtClean="0"/>
              <a:t>with metabolic </a:t>
            </a:r>
            <a:r>
              <a:rPr lang="en-US" dirty="0"/>
              <a:t>syndrome are unknown</a:t>
            </a:r>
          </a:p>
          <a:p>
            <a:r>
              <a:rPr lang="en-US" dirty="0" smtClean="0"/>
              <a:t>There </a:t>
            </a:r>
            <a:r>
              <a:rPr lang="en-US" dirty="0"/>
              <a:t>are no </a:t>
            </a:r>
            <a:r>
              <a:rPr lang="en-US" dirty="0" smtClean="0"/>
              <a:t>studies on </a:t>
            </a:r>
            <a:r>
              <a:rPr lang="en-US" dirty="0"/>
              <a:t>the </a:t>
            </a:r>
            <a:r>
              <a:rPr lang="en-US" dirty="0" smtClean="0"/>
              <a:t>effect </a:t>
            </a:r>
            <a:r>
              <a:rPr lang="en-US" dirty="0"/>
              <a:t>of treatment of metabolic syndrome per </a:t>
            </a:r>
            <a:r>
              <a:rPr lang="en-US" dirty="0" smtClean="0"/>
              <a:t>se on </a:t>
            </a:r>
            <a:r>
              <a:rPr lang="en-US" dirty="0"/>
              <a:t>sexual function in men or women</a:t>
            </a:r>
          </a:p>
          <a:p>
            <a:endParaRPr lang="en-US" dirty="0"/>
          </a:p>
          <a:p>
            <a:r>
              <a:rPr lang="en-US" sz="1400" i="1" dirty="0" smtClean="0">
                <a:solidFill>
                  <a:srgbClr val="FF0000"/>
                </a:solidFill>
              </a:rPr>
              <a:t>Am </a:t>
            </a:r>
            <a:r>
              <a:rPr lang="en-US" sz="1400" i="1" dirty="0">
                <a:solidFill>
                  <a:srgbClr val="FF0000"/>
                </a:solidFill>
              </a:rPr>
              <a:t>J </a:t>
            </a:r>
            <a:r>
              <a:rPr lang="en-US" sz="1400" i="1" dirty="0" err="1">
                <a:solidFill>
                  <a:srgbClr val="FF0000"/>
                </a:solidFill>
              </a:rPr>
              <a:t>Cardiol</a:t>
            </a:r>
            <a:r>
              <a:rPr lang="en-US" sz="1400" i="1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</a:rPr>
              <a:t>2005; </a:t>
            </a:r>
            <a:r>
              <a:rPr lang="en-US" sz="1400" b="1" dirty="0">
                <a:solidFill>
                  <a:srgbClr val="FF0000"/>
                </a:solidFill>
              </a:rPr>
              <a:t>96: </a:t>
            </a:r>
            <a:r>
              <a:rPr lang="en-US" sz="1400" dirty="0">
                <a:solidFill>
                  <a:srgbClr val="FF0000"/>
                </a:solidFill>
              </a:rPr>
              <a:t>57–61</a:t>
            </a:r>
          </a:p>
        </p:txBody>
      </p:sp>
    </p:spTree>
    <p:extLst>
      <p:ext uri="{BB962C8B-B14F-4D97-AF65-F5344CB8AC3E}">
        <p14:creationId xmlns:p14="http://schemas.microsoft.com/office/powerpoint/2010/main" val="269809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921" y="2311243"/>
            <a:ext cx="8911687" cy="1280890"/>
          </a:xfrm>
        </p:spPr>
        <p:txBody>
          <a:bodyPr/>
          <a:lstStyle/>
          <a:p>
            <a:r>
              <a:rPr lang="en-US" b="1" i="1" dirty="0">
                <a:solidFill>
                  <a:srgbClr val="FF0000"/>
                </a:solidFill>
              </a:rPr>
              <a:t>Non endocrine </a:t>
            </a:r>
            <a:r>
              <a:rPr lang="en-US" b="1" i="1" dirty="0" smtClean="0">
                <a:solidFill>
                  <a:srgbClr val="FF0000"/>
                </a:solidFill>
              </a:rPr>
              <a:t>diseases and Sexual Dysfunction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05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i="1" dirty="0"/>
              <a:t>Non endocrine </a:t>
            </a:r>
            <a:r>
              <a:rPr lang="en-US" sz="3200" b="1" i="1" dirty="0" smtClean="0"/>
              <a:t>diseases and Sexual Dysfunction</a:t>
            </a:r>
            <a:r>
              <a:rPr lang="en-US" sz="3200" b="1" i="1" dirty="0"/>
              <a:t/>
            </a:r>
            <a:br>
              <a:rPr lang="en-US" sz="3200" b="1" i="1" dirty="0"/>
            </a:br>
            <a:endParaRPr lang="en-US" sz="3200" b="1" i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64794" y="2205790"/>
            <a:ext cx="5454203" cy="377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48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2925" y="723642"/>
            <a:ext cx="7839075" cy="10818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65006" y="3052293"/>
            <a:ext cx="8610969" cy="1784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9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8901" y="503794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Chronic Kidney </a:t>
            </a:r>
            <a:r>
              <a:rPr lang="en-US" b="1" dirty="0" smtClean="0"/>
              <a:t>Disease and Sexual Dysfunction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4" y="2133600"/>
            <a:ext cx="8911687" cy="4098758"/>
          </a:xfrm>
        </p:spPr>
        <p:txBody>
          <a:bodyPr>
            <a:normAutofit/>
          </a:bodyPr>
          <a:lstStyle/>
          <a:p>
            <a:r>
              <a:rPr lang="en-US" dirty="0"/>
              <a:t>Endocrine abnormalities are common in patients with </a:t>
            </a:r>
            <a:r>
              <a:rPr lang="en-US" dirty="0" smtClean="0"/>
              <a:t>CKD </a:t>
            </a:r>
            <a:r>
              <a:rPr lang="en-US" dirty="0"/>
              <a:t>and lead to sexual </a:t>
            </a:r>
            <a:r>
              <a:rPr lang="en-US" dirty="0" smtClean="0"/>
              <a:t>dysfunction</a:t>
            </a:r>
          </a:p>
          <a:p>
            <a:r>
              <a:rPr lang="en-US" dirty="0" smtClean="0"/>
              <a:t> </a:t>
            </a:r>
            <a:r>
              <a:rPr lang="en-US" dirty="0"/>
              <a:t>Common clinical problems include disturbances in menstruation in women, erectile dysfunction in men, and decreased libido and infertility in both </a:t>
            </a:r>
            <a:r>
              <a:rPr lang="en-US" dirty="0" smtClean="0"/>
              <a:t>sexes</a:t>
            </a:r>
          </a:p>
          <a:p>
            <a:r>
              <a:rPr lang="en-US" dirty="0" smtClean="0"/>
              <a:t>Organic </a:t>
            </a:r>
            <a:r>
              <a:rPr lang="en-US" dirty="0"/>
              <a:t>factors tend to be prominent and are related to uremia and other comorbid </a:t>
            </a:r>
            <a:r>
              <a:rPr lang="en-US" dirty="0" smtClean="0"/>
              <a:t>illnesses</a:t>
            </a:r>
          </a:p>
          <a:p>
            <a:r>
              <a:rPr lang="en-US" dirty="0" smtClean="0"/>
              <a:t> </a:t>
            </a:r>
            <a:r>
              <a:rPr lang="en-US" dirty="0"/>
              <a:t>Psychological factors and depression may exacerbate the primary problem. Alterations in the hypothalamic-pituitary axis are seen early in CKD and tend to worsen after patients start </a:t>
            </a:r>
            <a:r>
              <a:rPr lang="en-US" dirty="0" smtClean="0"/>
              <a:t>dialysis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ACKD,</a:t>
            </a:r>
            <a:r>
              <a:rPr lang="en-US" sz="1400" dirty="0" smtClean="0">
                <a:solidFill>
                  <a:srgbClr val="FF0000"/>
                </a:solidFill>
                <a:hlinkClick r:id="rId2"/>
              </a:rPr>
              <a:t> 2007</a:t>
            </a:r>
            <a:r>
              <a:rPr lang="en-US" sz="1400" dirty="0" smtClean="0">
                <a:solidFill>
                  <a:srgbClr val="FF0000"/>
                </a:solidFill>
              </a:rPr>
              <a:t>. 14,  119–125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9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Chronic Kidney Disease and Sexual Dysfunction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Hypogonadism</a:t>
            </a:r>
            <a:r>
              <a:rPr lang="en-US" dirty="0" smtClean="0"/>
              <a:t> </a:t>
            </a:r>
            <a:r>
              <a:rPr lang="en-US" dirty="0"/>
              <a:t>plays a dominant role in male sexual function, whereas changes in hypothalamic-pituitary function predominate in female sexual </a:t>
            </a:r>
            <a:r>
              <a:rPr lang="en-US" dirty="0" smtClean="0"/>
              <a:t>dysfunction</a:t>
            </a:r>
          </a:p>
          <a:p>
            <a:r>
              <a:rPr lang="en-US" dirty="0" smtClean="0"/>
              <a:t> </a:t>
            </a:r>
            <a:r>
              <a:rPr lang="en-US" dirty="0"/>
              <a:t>In patients on dialysis, treatment strategies include optimizing dose of dialysis, correction of anemia with erythropoietin, and correction of </a:t>
            </a:r>
            <a:r>
              <a:rPr lang="en-US" dirty="0" smtClean="0"/>
              <a:t>hyperparathyroidism</a:t>
            </a:r>
          </a:p>
          <a:p>
            <a:r>
              <a:rPr lang="en-US" dirty="0" smtClean="0"/>
              <a:t>Successful </a:t>
            </a:r>
            <a:r>
              <a:rPr lang="en-US" dirty="0"/>
              <a:t>kidney transplantation may restore normal sexual function, especially in younger </a:t>
            </a:r>
            <a:r>
              <a:rPr lang="en-US" dirty="0" smtClean="0"/>
              <a:t>patients</a:t>
            </a:r>
          </a:p>
          <a:p>
            <a:r>
              <a:rPr lang="en-US" sz="1400" dirty="0">
                <a:solidFill>
                  <a:srgbClr val="FF0000"/>
                </a:solidFill>
              </a:rPr>
              <a:t>ACKD,</a:t>
            </a:r>
            <a:r>
              <a:rPr lang="en-US" sz="1400" dirty="0">
                <a:solidFill>
                  <a:srgbClr val="FF0000"/>
                </a:solidFill>
                <a:hlinkClick r:id="rId2"/>
              </a:rPr>
              <a:t> 2007</a:t>
            </a:r>
            <a:r>
              <a:rPr lang="en-US" sz="1400" dirty="0">
                <a:solidFill>
                  <a:srgbClr val="FF0000"/>
                </a:solidFill>
              </a:rPr>
              <a:t>. 14,  119–125</a:t>
            </a:r>
          </a:p>
          <a:p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85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48991" y="2311243"/>
            <a:ext cx="8911687" cy="1280890"/>
          </a:xfrm>
        </p:spPr>
        <p:txBody>
          <a:bodyPr>
            <a:normAutofit/>
          </a:bodyPr>
          <a:lstStyle/>
          <a:p>
            <a:r>
              <a:rPr lang="fa-IR" sz="4800" b="1" i="1" dirty="0" smtClean="0">
                <a:solidFill>
                  <a:srgbClr val="FF0000"/>
                </a:solidFill>
              </a:rPr>
              <a:t>تشکر از توجه شما </a:t>
            </a:r>
            <a:endParaRPr lang="en-US" sz="4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1026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7292" y="1058291"/>
            <a:ext cx="9248775" cy="409575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55837" y="379211"/>
            <a:ext cx="8911687" cy="1280890"/>
          </a:xfrm>
        </p:spPr>
        <p:txBody>
          <a:bodyPr>
            <a:normAutofit/>
          </a:bodyPr>
          <a:lstStyle/>
          <a:p>
            <a:r>
              <a:rPr lang="en-US" sz="3200" b="1" dirty="0"/>
              <a:t>Sexual function in women with diabetes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087292" y="5441769"/>
            <a:ext cx="8541557" cy="437881"/>
          </a:xfrm>
        </p:spPr>
        <p:txBody>
          <a:bodyPr>
            <a:norm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Lancet </a:t>
            </a:r>
            <a:r>
              <a:rPr lang="en-US" b="1" dirty="0">
                <a:solidFill>
                  <a:srgbClr val="FF0000"/>
                </a:solidFill>
              </a:rPr>
              <a:t>2007; 369: 597–611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831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57578"/>
            <a:ext cx="8915400" cy="1442434"/>
          </a:xfrm>
        </p:spPr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 Diabetes and sexual dysfunction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Diabetes has been associated with sexual dysfunction both in </a:t>
            </a:r>
            <a:r>
              <a:rPr lang="en-US" dirty="0" smtClean="0"/>
              <a:t>men </a:t>
            </a:r>
            <a:r>
              <a:rPr lang="en-US" dirty="0"/>
              <a:t>and in </a:t>
            </a:r>
            <a:r>
              <a:rPr lang="en-US" dirty="0" smtClean="0"/>
              <a:t>women</a:t>
            </a:r>
          </a:p>
          <a:p>
            <a:r>
              <a:rPr lang="en-US" dirty="0" smtClean="0"/>
              <a:t>Diabetes </a:t>
            </a:r>
            <a:r>
              <a:rPr lang="en-US" dirty="0"/>
              <a:t>is an established risk factor for sexual dysfunction in men; a threefold increased risk of </a:t>
            </a:r>
            <a:r>
              <a:rPr lang="en-US" dirty="0" smtClean="0"/>
              <a:t>ED was </a:t>
            </a:r>
            <a:r>
              <a:rPr lang="en-US" dirty="0"/>
              <a:t>documented in diabetic compared with </a:t>
            </a:r>
            <a:r>
              <a:rPr lang="en-US" dirty="0" smtClean="0"/>
              <a:t>non diabetic men</a:t>
            </a:r>
          </a:p>
          <a:p>
            <a:r>
              <a:rPr lang="en-US" dirty="0" smtClean="0"/>
              <a:t>Among </a:t>
            </a:r>
            <a:r>
              <a:rPr lang="en-US" dirty="0"/>
              <a:t>women, the evidence regarding the association between diabetes and sexual dysfunction is less conclusive</a:t>
            </a:r>
            <a:r>
              <a:rPr lang="en-US" dirty="0" smtClean="0"/>
              <a:t>, </a:t>
            </a:r>
            <a:r>
              <a:rPr lang="en-US" dirty="0"/>
              <a:t>although most studies have reported a higher prevalence of female sexual dysfunction (FSD) in diabetic women as compared with </a:t>
            </a:r>
            <a:r>
              <a:rPr lang="en-US" dirty="0" err="1"/>
              <a:t>nondiabetic</a:t>
            </a:r>
            <a:r>
              <a:rPr lang="en-US" dirty="0"/>
              <a:t> </a:t>
            </a:r>
            <a:r>
              <a:rPr lang="en-US" dirty="0" smtClean="0"/>
              <a:t>women</a:t>
            </a:r>
          </a:p>
          <a:p>
            <a:pPr marL="0" indent="0">
              <a:buNone/>
            </a:pPr>
            <a:r>
              <a:rPr lang="en-US" sz="1400" i="1" dirty="0">
                <a:solidFill>
                  <a:srgbClr val="FF0000"/>
                </a:solidFill>
              </a:rPr>
              <a:t>J Urol</a:t>
            </a:r>
            <a:r>
              <a:rPr lang="en-US" sz="1400" dirty="0">
                <a:solidFill>
                  <a:srgbClr val="FF0000"/>
                </a:solidFill>
              </a:rPr>
              <a:t>. 1994;151(1):54–61 </a:t>
            </a:r>
            <a:r>
              <a:rPr lang="en-US" sz="1400" dirty="0" smtClean="0">
                <a:solidFill>
                  <a:srgbClr val="FF0000"/>
                </a:solidFill>
              </a:rPr>
              <a:t>/</a:t>
            </a:r>
            <a:r>
              <a:rPr lang="en-US" sz="1400" i="1" dirty="0">
                <a:solidFill>
                  <a:srgbClr val="FF0000"/>
                </a:solidFill>
              </a:rPr>
              <a:t>Diabetes Care</a:t>
            </a:r>
            <a:r>
              <a:rPr lang="en-US" sz="1400" dirty="0">
                <a:solidFill>
                  <a:srgbClr val="FF0000"/>
                </a:solidFill>
              </a:rPr>
              <a:t>. 2003;26(4):1093–1099 </a:t>
            </a:r>
            <a:r>
              <a:rPr lang="en-US" sz="1400" dirty="0" smtClean="0">
                <a:solidFill>
                  <a:srgbClr val="FF0000"/>
                </a:solidFill>
              </a:rPr>
              <a:t>/</a:t>
            </a:r>
            <a:r>
              <a:rPr lang="sv-SE" sz="1400" i="1" dirty="0">
                <a:solidFill>
                  <a:srgbClr val="FF0000"/>
                </a:solidFill>
              </a:rPr>
              <a:t>J Sex Med</a:t>
            </a:r>
            <a:r>
              <a:rPr lang="sv-SE" sz="1400" dirty="0">
                <a:solidFill>
                  <a:srgbClr val="FF0000"/>
                </a:solidFill>
              </a:rPr>
              <a:t>. 2009;6(6):1719–1728 </a:t>
            </a:r>
            <a:endParaRPr lang="sv-SE" sz="1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400" i="1" dirty="0">
                <a:solidFill>
                  <a:srgbClr val="FF0000"/>
                </a:solidFill>
              </a:rPr>
              <a:t>Diabetes Care</a:t>
            </a:r>
            <a:r>
              <a:rPr lang="en-US" sz="1400" dirty="0">
                <a:solidFill>
                  <a:srgbClr val="FF0000"/>
                </a:solidFill>
              </a:rPr>
              <a:t>. 2009;32(5): 780–785 </a:t>
            </a:r>
            <a:r>
              <a:rPr lang="en-US" sz="1400" dirty="0" smtClean="0">
                <a:solidFill>
                  <a:srgbClr val="FF0000"/>
                </a:solidFill>
              </a:rPr>
              <a:t>/</a:t>
            </a:r>
            <a:r>
              <a:rPr lang="en-US" sz="1400" i="1" dirty="0">
                <a:solidFill>
                  <a:srgbClr val="FF0000"/>
                </a:solidFill>
              </a:rPr>
              <a:t>Diabetes Care</a:t>
            </a:r>
            <a:r>
              <a:rPr lang="en-US" sz="1400" dirty="0">
                <a:solidFill>
                  <a:srgbClr val="FF0000"/>
                </a:solidFill>
              </a:rPr>
              <a:t>. 2008;31(8):1580–1581 </a:t>
            </a:r>
            <a:r>
              <a:rPr lang="en-US" sz="1400" dirty="0" smtClean="0">
                <a:solidFill>
                  <a:srgbClr val="FF0000"/>
                </a:solidFill>
              </a:rPr>
              <a:t>/</a:t>
            </a:r>
            <a:r>
              <a:rPr lang="sv-SE" sz="1400" i="1" dirty="0">
                <a:solidFill>
                  <a:srgbClr val="FF0000"/>
                </a:solidFill>
              </a:rPr>
              <a:t>J Sex Med</a:t>
            </a:r>
            <a:r>
              <a:rPr lang="sv-SE" sz="1400" dirty="0">
                <a:solidFill>
                  <a:srgbClr val="FF0000"/>
                </a:solidFill>
              </a:rPr>
              <a:t>. 2008;5(4):878–886 </a:t>
            </a:r>
            <a:r>
              <a:rPr lang="sv-SE" sz="1400" dirty="0" smtClean="0">
                <a:solidFill>
                  <a:srgbClr val="FF0000"/>
                </a:solidFill>
              </a:rPr>
              <a:t>/</a:t>
            </a:r>
            <a:r>
              <a:rPr lang="en-US" sz="1400" i="1" dirty="0" err="1">
                <a:solidFill>
                  <a:srgbClr val="FF0000"/>
                </a:solidFill>
              </a:rPr>
              <a:t>Int</a:t>
            </a:r>
            <a:r>
              <a:rPr lang="en-US" sz="1400" i="1" dirty="0">
                <a:solidFill>
                  <a:srgbClr val="FF0000"/>
                </a:solidFill>
              </a:rPr>
              <a:t> J </a:t>
            </a:r>
            <a:r>
              <a:rPr lang="en-US" sz="1400" i="1" dirty="0" err="1">
                <a:solidFill>
                  <a:srgbClr val="FF0000"/>
                </a:solidFill>
              </a:rPr>
              <a:t>Impot</a:t>
            </a:r>
            <a:r>
              <a:rPr lang="en-US" sz="1400" i="1" dirty="0">
                <a:solidFill>
                  <a:srgbClr val="FF0000"/>
                </a:solidFill>
              </a:rPr>
              <a:t> Res</a:t>
            </a:r>
            <a:r>
              <a:rPr lang="en-US" sz="1400" dirty="0">
                <a:solidFill>
                  <a:srgbClr val="FF0000"/>
                </a:solidFill>
              </a:rPr>
              <a:t>. 2010;22(3):</a:t>
            </a:r>
            <a:r>
              <a:rPr lang="en-US" sz="1400" dirty="0" smtClean="0">
                <a:solidFill>
                  <a:srgbClr val="FF0000"/>
                </a:solidFill>
              </a:rPr>
              <a:t>204–209_</a:t>
            </a:r>
            <a:r>
              <a:rPr lang="en-US" sz="1400" dirty="0">
                <a:solidFill>
                  <a:srgbClr val="FF0000"/>
                </a:solidFill>
              </a:rPr>
              <a:t>179–184 </a:t>
            </a:r>
            <a:r>
              <a:rPr lang="en-US" sz="1400" dirty="0" smtClean="0">
                <a:solidFill>
                  <a:srgbClr val="FF0000"/>
                </a:solidFill>
              </a:rPr>
              <a:t> /</a:t>
            </a:r>
            <a:r>
              <a:rPr lang="en-US" sz="1400" i="1" dirty="0">
                <a:solidFill>
                  <a:srgbClr val="FF0000"/>
                </a:solidFill>
              </a:rPr>
              <a:t>Diabetes Care</a:t>
            </a:r>
            <a:r>
              <a:rPr lang="en-US" sz="1400" dirty="0">
                <a:solidFill>
                  <a:srgbClr val="FF0000"/>
                </a:solidFill>
              </a:rPr>
              <a:t>. 2003;26(2):409–414 </a:t>
            </a:r>
            <a:r>
              <a:rPr lang="en-US" sz="1400" dirty="0" smtClean="0">
                <a:solidFill>
                  <a:srgbClr val="FF0000"/>
                </a:solidFill>
              </a:rPr>
              <a:t>/</a:t>
            </a:r>
            <a:r>
              <a:rPr lang="en-US" sz="1400" i="1" dirty="0">
                <a:solidFill>
                  <a:srgbClr val="FF0000"/>
                </a:solidFill>
              </a:rPr>
              <a:t>Diabetes Care</a:t>
            </a:r>
            <a:r>
              <a:rPr lang="en-US" sz="1400" dirty="0">
                <a:solidFill>
                  <a:srgbClr val="FF0000"/>
                </a:solidFill>
              </a:rPr>
              <a:t>. 2006;29(2): 312–316 </a:t>
            </a:r>
          </a:p>
        </p:txBody>
      </p:sp>
    </p:spTree>
    <p:extLst>
      <p:ext uri="{BB962C8B-B14F-4D97-AF65-F5344CB8AC3E}">
        <p14:creationId xmlns:p14="http://schemas.microsoft.com/office/powerpoint/2010/main" val="200713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Diabetes and sexual </a:t>
            </a:r>
            <a:r>
              <a:rPr lang="en-US" dirty="0" smtClean="0"/>
              <a:t>dysfunction…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still not clear whether </a:t>
            </a:r>
            <a:r>
              <a:rPr lang="en-US" dirty="0" smtClean="0"/>
              <a:t>hyperglycemia, </a:t>
            </a:r>
            <a:r>
              <a:rPr lang="en-US" dirty="0"/>
              <a:t>may participate in the </a:t>
            </a:r>
            <a:r>
              <a:rPr lang="en-US" dirty="0" err="1"/>
              <a:t>pathogenetic</a:t>
            </a:r>
            <a:r>
              <a:rPr lang="en-US" dirty="0"/>
              <a:t> mechanisms of sexual dysfunction in </a:t>
            </a:r>
            <a:r>
              <a:rPr lang="en-US" dirty="0" smtClean="0"/>
              <a:t>diabetes</a:t>
            </a:r>
          </a:p>
          <a:p>
            <a:r>
              <a:rPr lang="en-US" dirty="0" smtClean="0"/>
              <a:t>Diabetic </a:t>
            </a:r>
            <a:r>
              <a:rPr lang="en-US" dirty="0"/>
              <a:t>people may present with several clinical conditions, including hypertension, overweight and obesity, metabolic syndrome, cigarette smoking, or </a:t>
            </a:r>
            <a:r>
              <a:rPr lang="en-US" dirty="0" err="1"/>
              <a:t>atherogenic</a:t>
            </a:r>
            <a:r>
              <a:rPr lang="en-US" dirty="0"/>
              <a:t> dyslipidemia, which are themselves risk factors for sexual dysfunction in both </a:t>
            </a:r>
            <a:r>
              <a:rPr lang="en-US" dirty="0" smtClean="0"/>
              <a:t>sexes</a:t>
            </a:r>
          </a:p>
          <a:p>
            <a:pPr marL="0" indent="0">
              <a:buNone/>
            </a:pPr>
            <a:r>
              <a:rPr lang="en-US" sz="1400" i="1" dirty="0">
                <a:solidFill>
                  <a:srgbClr val="FF0000"/>
                </a:solidFill>
              </a:rPr>
              <a:t>J Urol</a:t>
            </a:r>
            <a:r>
              <a:rPr lang="en-US" sz="1400" dirty="0">
                <a:solidFill>
                  <a:srgbClr val="FF0000"/>
                </a:solidFill>
              </a:rPr>
              <a:t>. 2004;171(6 Pt 1):</a:t>
            </a:r>
            <a:r>
              <a:rPr lang="en-US" sz="1400" dirty="0" smtClean="0">
                <a:solidFill>
                  <a:srgbClr val="FF0000"/>
                </a:solidFill>
              </a:rPr>
              <a:t>2341–2345/</a:t>
            </a:r>
            <a:r>
              <a:rPr lang="en-US" sz="1400" i="1" dirty="0">
                <a:solidFill>
                  <a:srgbClr val="FF0000"/>
                </a:solidFill>
              </a:rPr>
              <a:t> Diabetes Care</a:t>
            </a:r>
            <a:r>
              <a:rPr lang="en-US" sz="1400" dirty="0">
                <a:solidFill>
                  <a:srgbClr val="FF0000"/>
                </a:solidFill>
              </a:rPr>
              <a:t>. 2005;28(5):</a:t>
            </a:r>
            <a:r>
              <a:rPr lang="en-US" sz="1400" dirty="0" smtClean="0">
                <a:solidFill>
                  <a:srgbClr val="FF0000"/>
                </a:solidFill>
              </a:rPr>
              <a:t>1201–1203/</a:t>
            </a:r>
          </a:p>
          <a:p>
            <a:pPr marL="0" indent="0">
              <a:buNone/>
            </a:pPr>
            <a:r>
              <a:rPr lang="en-US" sz="1400" i="1" dirty="0">
                <a:solidFill>
                  <a:srgbClr val="FF0000"/>
                </a:solidFill>
              </a:rPr>
              <a:t>J Sex Med</a:t>
            </a:r>
            <a:r>
              <a:rPr lang="en-US" sz="1400" dirty="0">
                <a:solidFill>
                  <a:srgbClr val="FF0000"/>
                </a:solidFill>
              </a:rPr>
              <a:t>. 2010;7(4 Pt 2):</a:t>
            </a:r>
            <a:r>
              <a:rPr lang="en-US" sz="1400" dirty="0" smtClean="0">
                <a:solidFill>
                  <a:srgbClr val="FF0000"/>
                </a:solidFill>
              </a:rPr>
              <a:t>1598–1607/</a:t>
            </a:r>
            <a:r>
              <a:rPr lang="sv-SE" sz="1400" i="1" dirty="0">
                <a:solidFill>
                  <a:srgbClr val="FF0000"/>
                </a:solidFill>
              </a:rPr>
              <a:t> J Sex Med</a:t>
            </a:r>
            <a:r>
              <a:rPr lang="sv-SE" sz="1400" dirty="0">
                <a:solidFill>
                  <a:srgbClr val="FF0000"/>
                </a:solidFill>
              </a:rPr>
              <a:t>. 2012;9(3):641–651 </a:t>
            </a:r>
            <a:r>
              <a:rPr lang="sv-SE" sz="1400" dirty="0" smtClean="0">
                <a:solidFill>
                  <a:srgbClr val="FF0000"/>
                </a:solidFill>
              </a:rPr>
              <a:t>/</a:t>
            </a:r>
            <a:r>
              <a:rPr lang="sv-SE" sz="1400" i="1" dirty="0">
                <a:solidFill>
                  <a:srgbClr val="FF0000"/>
                </a:solidFill>
              </a:rPr>
              <a:t> J Sex Med</a:t>
            </a:r>
            <a:r>
              <a:rPr lang="sv-SE" sz="1400" dirty="0">
                <a:solidFill>
                  <a:srgbClr val="FF0000"/>
                </a:solidFill>
              </a:rPr>
              <a:t>. 2009;6(6): 1696–1703 </a:t>
            </a:r>
            <a:r>
              <a:rPr lang="sv-SE" sz="1400" dirty="0" smtClean="0">
                <a:solidFill>
                  <a:srgbClr val="FF0000"/>
                </a:solidFill>
              </a:rPr>
              <a:t>/</a:t>
            </a:r>
            <a:r>
              <a:rPr lang="en-US" sz="1400" i="1" dirty="0">
                <a:solidFill>
                  <a:srgbClr val="FF0000"/>
                </a:solidFill>
              </a:rPr>
              <a:t> Diabetes Care</a:t>
            </a:r>
            <a:r>
              <a:rPr lang="en-US" sz="1400" dirty="0">
                <a:solidFill>
                  <a:srgbClr val="FF0000"/>
                </a:solidFill>
              </a:rPr>
              <a:t>. 2005;28(3):756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89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Diabetes </a:t>
            </a:r>
            <a:r>
              <a:rPr lang="en-US" dirty="0" smtClean="0"/>
              <a:t>and Erectile Dysfunction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prevalence of ED in diabetes did not distinguish between type 1 and type 2 diabetes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occurrence of ED is 10–15 years earlier in men with </a:t>
            </a:r>
            <a:r>
              <a:rPr lang="en-US" dirty="0" smtClean="0"/>
              <a:t>diabetes, ED </a:t>
            </a:r>
            <a:r>
              <a:rPr lang="en-US" dirty="0"/>
              <a:t>is more </a:t>
            </a:r>
            <a:r>
              <a:rPr lang="en-US" dirty="0" smtClean="0"/>
              <a:t>severe </a:t>
            </a:r>
            <a:r>
              <a:rPr lang="en-US" dirty="0"/>
              <a:t>and less responsive to oral </a:t>
            </a:r>
            <a:r>
              <a:rPr lang="en-US" dirty="0" smtClean="0"/>
              <a:t>drugs </a:t>
            </a:r>
            <a:r>
              <a:rPr lang="en-US" dirty="0"/>
              <a:t>in diabetes, leading to reduced quality of </a:t>
            </a:r>
            <a:r>
              <a:rPr lang="en-US" dirty="0" smtClean="0"/>
              <a:t>life</a:t>
            </a:r>
          </a:p>
          <a:p>
            <a:r>
              <a:rPr lang="en-US" dirty="0"/>
              <a:t>Advanced age and longer duration of diabetes have been associated with an increased risk of ED in diabetic </a:t>
            </a:r>
            <a:r>
              <a:rPr lang="en-US" dirty="0" smtClean="0"/>
              <a:t>patients</a:t>
            </a:r>
          </a:p>
          <a:p>
            <a:r>
              <a:rPr lang="en-US" dirty="0" smtClean="0"/>
              <a:t>The role of hyperglycemia as a </a:t>
            </a:r>
            <a:r>
              <a:rPr lang="en-US" dirty="0"/>
              <a:t>risk factor for the development of ED in diabetic men is still not clear</a:t>
            </a:r>
            <a:endParaRPr lang="en-US" dirty="0" smtClean="0"/>
          </a:p>
          <a:p>
            <a:r>
              <a:rPr lang="en-US" sz="1400" i="1" dirty="0">
                <a:solidFill>
                  <a:srgbClr val="FF0000"/>
                </a:solidFill>
              </a:rPr>
              <a:t>Diabetes Care</a:t>
            </a:r>
            <a:r>
              <a:rPr lang="en-US" sz="1400" dirty="0">
                <a:solidFill>
                  <a:srgbClr val="FF0000"/>
                </a:solidFill>
              </a:rPr>
              <a:t>. 2002;25(8):</a:t>
            </a:r>
            <a:r>
              <a:rPr lang="en-US" sz="1400" dirty="0" smtClean="0">
                <a:solidFill>
                  <a:srgbClr val="FF0000"/>
                </a:solidFill>
              </a:rPr>
              <a:t>1458–1463/</a:t>
            </a:r>
            <a:r>
              <a:rPr lang="en-US" sz="1400" i="1" dirty="0">
                <a:solidFill>
                  <a:srgbClr val="FF0000"/>
                </a:solidFill>
              </a:rPr>
              <a:t> Diabetes Care</a:t>
            </a:r>
            <a:r>
              <a:rPr lang="en-US" sz="1400" dirty="0">
                <a:solidFill>
                  <a:srgbClr val="FF0000"/>
                </a:solidFill>
              </a:rPr>
              <a:t>. 2005;28(7):1739–1744 </a:t>
            </a:r>
            <a:r>
              <a:rPr lang="en-US" sz="1400" dirty="0" smtClean="0">
                <a:solidFill>
                  <a:srgbClr val="FF0000"/>
                </a:solidFill>
              </a:rPr>
              <a:t>/J</a:t>
            </a:r>
            <a:r>
              <a:rPr lang="en-US" sz="1400" i="1" dirty="0" smtClean="0">
                <a:solidFill>
                  <a:srgbClr val="FF0000"/>
                </a:solidFill>
              </a:rPr>
              <a:t> </a:t>
            </a:r>
            <a:r>
              <a:rPr lang="en-US" sz="1400" i="1" dirty="0">
                <a:solidFill>
                  <a:srgbClr val="FF0000"/>
                </a:solidFill>
              </a:rPr>
              <a:t>Urol</a:t>
            </a:r>
            <a:r>
              <a:rPr lang="en-US" sz="1400" dirty="0">
                <a:solidFill>
                  <a:srgbClr val="FF0000"/>
                </a:solidFill>
              </a:rPr>
              <a:t>. 1994;151(1):54–61 </a:t>
            </a:r>
            <a:r>
              <a:rPr lang="en-US" sz="1400" dirty="0" smtClean="0">
                <a:solidFill>
                  <a:srgbClr val="FF0000"/>
                </a:solidFill>
              </a:rPr>
              <a:t>/</a:t>
            </a:r>
            <a:r>
              <a:rPr lang="en-US" sz="1400" i="1" dirty="0">
                <a:solidFill>
                  <a:srgbClr val="FF0000"/>
                </a:solidFill>
              </a:rPr>
              <a:t> Diabetes Care</a:t>
            </a:r>
            <a:r>
              <a:rPr lang="en-US" sz="1400" dirty="0">
                <a:solidFill>
                  <a:srgbClr val="FF0000"/>
                </a:solidFill>
              </a:rPr>
              <a:t>. 2003;26(4):1093–1099 </a:t>
            </a:r>
            <a:r>
              <a:rPr lang="en-US" sz="1400" dirty="0" smtClean="0">
                <a:solidFill>
                  <a:srgbClr val="FF0000"/>
                </a:solidFill>
              </a:rPr>
              <a:t>/</a:t>
            </a:r>
            <a:r>
              <a:rPr lang="en-US" sz="1400" i="1" dirty="0">
                <a:solidFill>
                  <a:srgbClr val="FF0000"/>
                </a:solidFill>
              </a:rPr>
              <a:t> N </a:t>
            </a:r>
            <a:r>
              <a:rPr lang="en-US" sz="1400" i="1" dirty="0" err="1">
                <a:solidFill>
                  <a:srgbClr val="FF0000"/>
                </a:solidFill>
              </a:rPr>
              <a:t>Engl</a:t>
            </a:r>
            <a:r>
              <a:rPr lang="en-US" sz="1400" i="1" dirty="0">
                <a:solidFill>
                  <a:srgbClr val="FF0000"/>
                </a:solidFill>
              </a:rPr>
              <a:t> J Med</a:t>
            </a:r>
            <a:r>
              <a:rPr lang="en-US" sz="1400" dirty="0">
                <a:solidFill>
                  <a:srgbClr val="FF0000"/>
                </a:solidFill>
              </a:rPr>
              <a:t>. 1998;338(20):1397–1404 </a:t>
            </a:r>
            <a:r>
              <a:rPr lang="en-US" sz="1400" dirty="0" smtClean="0">
                <a:solidFill>
                  <a:srgbClr val="FF0000"/>
                </a:solidFill>
              </a:rPr>
              <a:t>/</a:t>
            </a:r>
            <a:r>
              <a:rPr lang="it-IT" sz="1400" i="1" dirty="0">
                <a:solidFill>
                  <a:srgbClr val="FF0000"/>
                </a:solidFill>
              </a:rPr>
              <a:t> J Endocrinol Invest</a:t>
            </a:r>
            <a:r>
              <a:rPr lang="it-IT" sz="1400" dirty="0">
                <a:solidFill>
                  <a:srgbClr val="FF0000"/>
                </a:solidFill>
              </a:rPr>
              <a:t>. 2013;36(10):</a:t>
            </a:r>
            <a:r>
              <a:rPr lang="it-IT" sz="1400" dirty="0" smtClean="0">
                <a:solidFill>
                  <a:srgbClr val="FF0000"/>
                </a:solidFill>
              </a:rPr>
              <a:t>864–868 /</a:t>
            </a:r>
            <a:r>
              <a:rPr lang="pt-BR" sz="1400" dirty="0"/>
              <a:t> </a:t>
            </a:r>
            <a:r>
              <a:rPr lang="pt-BR" sz="1400" dirty="0">
                <a:solidFill>
                  <a:srgbClr val="FF0000"/>
                </a:solidFill>
              </a:rPr>
              <a:t>Diabetici. </a:t>
            </a:r>
            <a:r>
              <a:rPr lang="pt-BR" sz="1400" i="1" dirty="0">
                <a:solidFill>
                  <a:srgbClr val="FF0000"/>
                </a:solidFill>
              </a:rPr>
              <a:t>Diabetes Care</a:t>
            </a:r>
            <a:r>
              <a:rPr lang="pt-BR" sz="1400" dirty="0">
                <a:solidFill>
                  <a:srgbClr val="FF0000"/>
                </a:solidFill>
              </a:rPr>
              <a:t>. 1998;21(11):1973–1977 </a:t>
            </a:r>
            <a:r>
              <a:rPr lang="pt-BR" sz="1400" dirty="0" smtClean="0">
                <a:solidFill>
                  <a:srgbClr val="FF0000"/>
                </a:solidFill>
              </a:rPr>
              <a:t>/</a:t>
            </a:r>
            <a:r>
              <a:rPr lang="en-US" sz="1400" i="1" dirty="0">
                <a:solidFill>
                  <a:srgbClr val="FF0000"/>
                </a:solidFill>
              </a:rPr>
              <a:t> J Sex Med</a:t>
            </a:r>
            <a:r>
              <a:rPr lang="en-US" sz="1400" dirty="0">
                <a:solidFill>
                  <a:srgbClr val="FF0000"/>
                </a:solidFill>
              </a:rPr>
              <a:t>. 2010;7(4 Pt 2):1598–1607 </a:t>
            </a:r>
            <a:r>
              <a:rPr lang="en-US" sz="1400" dirty="0" smtClean="0">
                <a:solidFill>
                  <a:srgbClr val="FF0000"/>
                </a:solidFill>
              </a:rPr>
              <a:t>/</a:t>
            </a:r>
            <a:r>
              <a:rPr lang="en-US" sz="1400" i="1" dirty="0">
                <a:solidFill>
                  <a:srgbClr val="FF0000"/>
                </a:solidFill>
              </a:rPr>
              <a:t> </a:t>
            </a:r>
            <a:r>
              <a:rPr lang="en-US" sz="1400" i="1" dirty="0" err="1">
                <a:solidFill>
                  <a:srgbClr val="FF0000"/>
                </a:solidFill>
              </a:rPr>
              <a:t>Int</a:t>
            </a:r>
            <a:r>
              <a:rPr lang="en-US" sz="1400" i="1" dirty="0">
                <a:solidFill>
                  <a:srgbClr val="FF0000"/>
                </a:solidFill>
              </a:rPr>
              <a:t> J </a:t>
            </a:r>
            <a:r>
              <a:rPr lang="en-US" sz="1400" i="1" dirty="0" err="1">
                <a:solidFill>
                  <a:srgbClr val="FF0000"/>
                </a:solidFill>
              </a:rPr>
              <a:t>Impot</a:t>
            </a:r>
            <a:r>
              <a:rPr lang="en-US" sz="1400" i="1" dirty="0">
                <a:solidFill>
                  <a:srgbClr val="FF0000"/>
                </a:solidFill>
              </a:rPr>
              <a:t> Res</a:t>
            </a:r>
            <a:r>
              <a:rPr lang="en-US" sz="1400" dirty="0">
                <a:solidFill>
                  <a:srgbClr val="FF0000"/>
                </a:solidFill>
              </a:rPr>
              <a:t>. 2010;22(3):204–209 </a:t>
            </a:r>
          </a:p>
        </p:txBody>
      </p:sp>
    </p:spTree>
    <p:extLst>
      <p:ext uri="{BB962C8B-B14F-4D97-AF65-F5344CB8AC3E}">
        <p14:creationId xmlns:p14="http://schemas.microsoft.com/office/powerpoint/2010/main" val="258715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Pathogenesis of ED in diabetes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4" y="1905000"/>
            <a:ext cx="8911687" cy="4611710"/>
          </a:xfrm>
        </p:spPr>
        <p:txBody>
          <a:bodyPr>
            <a:normAutofit/>
          </a:bodyPr>
          <a:lstStyle/>
          <a:p>
            <a:r>
              <a:rPr lang="en-US" dirty="0"/>
              <a:t>The pathogenesis of ED in diabetes is </a:t>
            </a:r>
            <a:r>
              <a:rPr lang="en-US" dirty="0" smtClean="0"/>
              <a:t>multifactorial including </a:t>
            </a:r>
            <a:r>
              <a:rPr lang="en-US" dirty="0" err="1"/>
              <a:t>vasculopathy</a:t>
            </a:r>
            <a:r>
              <a:rPr lang="en-US" dirty="0"/>
              <a:t>, neuropathy, visceral adiposity, insulin resistance, and </a:t>
            </a:r>
            <a:r>
              <a:rPr lang="en-US" dirty="0" err="1" smtClean="0"/>
              <a:t>hypogonadism</a:t>
            </a:r>
            <a:endParaRPr lang="en-US" dirty="0" smtClean="0"/>
          </a:p>
          <a:p>
            <a:r>
              <a:rPr lang="en-US" dirty="0"/>
              <a:t>Diabetic </a:t>
            </a:r>
            <a:r>
              <a:rPr lang="en-US" dirty="0" err="1"/>
              <a:t>vasculopathy</a:t>
            </a:r>
            <a:r>
              <a:rPr lang="en-US" dirty="0"/>
              <a:t> concerns </a:t>
            </a:r>
            <a:r>
              <a:rPr lang="en-US" dirty="0" err="1"/>
              <a:t>macroangiopathy</a:t>
            </a:r>
            <a:r>
              <a:rPr lang="en-US" dirty="0"/>
              <a:t>, </a:t>
            </a:r>
            <a:r>
              <a:rPr lang="en-US" dirty="0" err="1" smtClean="0"/>
              <a:t>microangiopathy</a:t>
            </a:r>
            <a:endParaRPr lang="en-US" dirty="0" smtClean="0"/>
          </a:p>
          <a:p>
            <a:r>
              <a:rPr lang="en-US" b="1" i="1" dirty="0" smtClean="0">
                <a:solidFill>
                  <a:srgbClr val="FF0000"/>
                </a:solidFill>
              </a:rPr>
              <a:t>Diagnosis </a:t>
            </a:r>
            <a:r>
              <a:rPr lang="en-US" b="1" i="1" dirty="0">
                <a:solidFill>
                  <a:srgbClr val="FF0000"/>
                </a:solidFill>
              </a:rPr>
              <a:t>of ED may be seen as a sentinel event that should prompt the investigation of </a:t>
            </a:r>
            <a:r>
              <a:rPr lang="en-US" b="1" i="1" dirty="0" smtClean="0">
                <a:solidFill>
                  <a:srgbClr val="FF0000"/>
                </a:solidFill>
              </a:rPr>
              <a:t>CAD </a:t>
            </a:r>
            <a:r>
              <a:rPr lang="en-US" b="1" i="1" dirty="0">
                <a:solidFill>
                  <a:srgbClr val="FF0000"/>
                </a:solidFill>
              </a:rPr>
              <a:t>in asymptomatic diabetic </a:t>
            </a:r>
            <a:r>
              <a:rPr lang="en-US" b="1" i="1" dirty="0" smtClean="0">
                <a:solidFill>
                  <a:srgbClr val="FF0000"/>
                </a:solidFill>
              </a:rPr>
              <a:t>men</a:t>
            </a:r>
          </a:p>
          <a:p>
            <a:r>
              <a:rPr lang="en-US" dirty="0"/>
              <a:t>Endothelial dysfunction in diabetes is manifested as the decreased bioavailability of </a:t>
            </a:r>
            <a:r>
              <a:rPr lang="en-US" dirty="0" smtClean="0"/>
              <a:t>NO, the </a:t>
            </a:r>
            <a:r>
              <a:rPr lang="en-US" dirty="0"/>
              <a:t>accumulation of advanced </a:t>
            </a:r>
            <a:r>
              <a:rPr lang="en-US" dirty="0" err="1"/>
              <a:t>glycation</a:t>
            </a:r>
            <a:r>
              <a:rPr lang="en-US" dirty="0"/>
              <a:t> end products; increased levels of oxygen free </a:t>
            </a:r>
            <a:r>
              <a:rPr lang="en-US" dirty="0" smtClean="0"/>
              <a:t>radicals</a:t>
            </a:r>
          </a:p>
          <a:p>
            <a:r>
              <a:rPr lang="en-US" sz="1400" i="1" dirty="0">
                <a:solidFill>
                  <a:srgbClr val="FF0000"/>
                </a:solidFill>
              </a:rPr>
              <a:t>Diabetes Care</a:t>
            </a:r>
            <a:r>
              <a:rPr lang="en-US" sz="1400" dirty="0">
                <a:solidFill>
                  <a:srgbClr val="FF0000"/>
                </a:solidFill>
              </a:rPr>
              <a:t>. 2005;28(5):</a:t>
            </a:r>
            <a:r>
              <a:rPr lang="en-US" sz="1400" dirty="0" smtClean="0">
                <a:solidFill>
                  <a:srgbClr val="FF0000"/>
                </a:solidFill>
              </a:rPr>
              <a:t>1201–1203/</a:t>
            </a:r>
            <a:r>
              <a:rPr lang="en-US" sz="1400" i="1" dirty="0">
                <a:solidFill>
                  <a:srgbClr val="FF0000"/>
                </a:solidFill>
              </a:rPr>
              <a:t> J Am </a:t>
            </a:r>
            <a:r>
              <a:rPr lang="en-US" sz="1400" i="1" dirty="0" err="1">
                <a:solidFill>
                  <a:srgbClr val="FF0000"/>
                </a:solidFill>
              </a:rPr>
              <a:t>Coll</a:t>
            </a:r>
            <a:r>
              <a:rPr lang="en-US" sz="1400" i="1" dirty="0">
                <a:solidFill>
                  <a:srgbClr val="FF0000"/>
                </a:solidFill>
              </a:rPr>
              <a:t> </a:t>
            </a:r>
            <a:r>
              <a:rPr lang="en-US" sz="1400" i="1" dirty="0" err="1">
                <a:solidFill>
                  <a:srgbClr val="FF0000"/>
                </a:solidFill>
              </a:rPr>
              <a:t>Cardiol</a:t>
            </a:r>
            <a:r>
              <a:rPr lang="en-US" sz="1400" dirty="0">
                <a:solidFill>
                  <a:srgbClr val="FF0000"/>
                </a:solidFill>
              </a:rPr>
              <a:t>. 2004;43(2):185–186 </a:t>
            </a:r>
            <a:endParaRPr lang="en-US" sz="14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55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1685" y="270456"/>
            <a:ext cx="8812928" cy="1043189"/>
          </a:xfrm>
        </p:spPr>
        <p:txBody>
          <a:bodyPr/>
          <a:lstStyle/>
          <a:p>
            <a:r>
              <a:rPr lang="en-US" dirty="0"/>
              <a:t>Pathogenesis of ED in diabetes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03797"/>
            <a:ext cx="8915400" cy="4507425"/>
          </a:xfrm>
        </p:spPr>
        <p:txBody>
          <a:bodyPr/>
          <a:lstStyle/>
          <a:p>
            <a:r>
              <a:rPr lang="en-US" dirty="0"/>
              <a:t>Microvascular disease determines ischemic damage in the distal circulation and autonomic and peripheral neuropathy </a:t>
            </a:r>
            <a:endParaRPr lang="en-US" dirty="0" smtClean="0"/>
          </a:p>
          <a:p>
            <a:r>
              <a:rPr lang="en-US" dirty="0"/>
              <a:t>Both somatic and autonomic neuropathies may contribute to diabetes-induced ED due to the impairment of sensory impulses from the penis to the </a:t>
            </a:r>
            <a:r>
              <a:rPr lang="en-US" dirty="0" err="1"/>
              <a:t>reflexogenic</a:t>
            </a:r>
            <a:r>
              <a:rPr lang="en-US" dirty="0"/>
              <a:t> erectile </a:t>
            </a:r>
            <a:r>
              <a:rPr lang="en-US" dirty="0" smtClean="0"/>
              <a:t>center</a:t>
            </a:r>
          </a:p>
          <a:p>
            <a:r>
              <a:rPr lang="en-US" dirty="0"/>
              <a:t>Insulin resistance and visceral </a:t>
            </a:r>
            <a:r>
              <a:rPr lang="en-US" dirty="0" smtClean="0"/>
              <a:t>adiposity, </a:t>
            </a:r>
            <a:r>
              <a:rPr lang="en-US" dirty="0"/>
              <a:t>are associated with a </a:t>
            </a:r>
            <a:r>
              <a:rPr lang="en-US" dirty="0" smtClean="0"/>
              <a:t>pro inflammatory </a:t>
            </a:r>
            <a:r>
              <a:rPr lang="en-US" dirty="0"/>
              <a:t>state that results in the decreased availability and activity of NO </a:t>
            </a:r>
            <a:endParaRPr lang="en-US" dirty="0" smtClean="0"/>
          </a:p>
          <a:p>
            <a:r>
              <a:rPr lang="en-US" dirty="0"/>
              <a:t>Subnormal testosterone concentrations have been found in 25% of men with type 2 diabetes in association with inappropriately low </a:t>
            </a:r>
            <a:r>
              <a:rPr lang="en-US" dirty="0" smtClean="0"/>
              <a:t>LH and FSH concentrations</a:t>
            </a:r>
          </a:p>
          <a:p>
            <a:r>
              <a:rPr lang="en-US" sz="1400" i="1" dirty="0" err="1">
                <a:solidFill>
                  <a:srgbClr val="FF0000"/>
                </a:solidFill>
              </a:rPr>
              <a:t>Urol</a:t>
            </a:r>
            <a:r>
              <a:rPr lang="en-US" sz="1400" i="1" dirty="0">
                <a:solidFill>
                  <a:srgbClr val="FF0000"/>
                </a:solidFill>
              </a:rPr>
              <a:t> </a:t>
            </a:r>
            <a:r>
              <a:rPr lang="en-US" sz="1400" i="1" dirty="0" err="1">
                <a:solidFill>
                  <a:srgbClr val="FF0000"/>
                </a:solidFill>
              </a:rPr>
              <a:t>Clin</a:t>
            </a:r>
            <a:r>
              <a:rPr lang="en-US" sz="1400" i="1" dirty="0">
                <a:solidFill>
                  <a:srgbClr val="FF0000"/>
                </a:solidFill>
              </a:rPr>
              <a:t> North Am</a:t>
            </a:r>
            <a:r>
              <a:rPr lang="en-US" sz="1400" dirty="0">
                <a:solidFill>
                  <a:srgbClr val="FF0000"/>
                </a:solidFill>
              </a:rPr>
              <a:t>. 2001;28(2):289–308 </a:t>
            </a:r>
            <a:r>
              <a:rPr lang="en-US" sz="1400" dirty="0" smtClean="0">
                <a:solidFill>
                  <a:srgbClr val="FF0000"/>
                </a:solidFill>
              </a:rPr>
              <a:t>/</a:t>
            </a:r>
            <a:r>
              <a:rPr lang="en-US" sz="1400" i="1" dirty="0" err="1">
                <a:solidFill>
                  <a:srgbClr val="FF0000"/>
                </a:solidFill>
              </a:rPr>
              <a:t>Clin</a:t>
            </a:r>
            <a:r>
              <a:rPr lang="en-US" sz="1400" i="1" dirty="0">
                <a:solidFill>
                  <a:srgbClr val="FF0000"/>
                </a:solidFill>
              </a:rPr>
              <a:t> </a:t>
            </a:r>
            <a:r>
              <a:rPr lang="en-US" sz="1400" i="1" dirty="0" err="1">
                <a:solidFill>
                  <a:srgbClr val="FF0000"/>
                </a:solidFill>
              </a:rPr>
              <a:t>Pharmacol</a:t>
            </a:r>
            <a:r>
              <a:rPr lang="en-US" sz="1400" i="1" dirty="0">
                <a:solidFill>
                  <a:srgbClr val="FF0000"/>
                </a:solidFill>
              </a:rPr>
              <a:t> </a:t>
            </a:r>
            <a:r>
              <a:rPr lang="en-US" sz="1400" i="1" dirty="0" err="1">
                <a:solidFill>
                  <a:srgbClr val="FF0000"/>
                </a:solidFill>
              </a:rPr>
              <a:t>Ther</a:t>
            </a:r>
            <a:r>
              <a:rPr lang="en-US" sz="1400" dirty="0">
                <a:solidFill>
                  <a:srgbClr val="FF0000"/>
                </a:solidFill>
              </a:rPr>
              <a:t>. 2011;90(1):169–173 </a:t>
            </a:r>
            <a:r>
              <a:rPr lang="en-US" sz="1400" dirty="0" smtClean="0">
                <a:solidFill>
                  <a:srgbClr val="FF0000"/>
                </a:solidFill>
              </a:rPr>
              <a:t>/</a:t>
            </a:r>
            <a:r>
              <a:rPr lang="it-IT" sz="1400" i="1" dirty="0">
                <a:solidFill>
                  <a:srgbClr val="FF0000"/>
                </a:solidFill>
              </a:rPr>
              <a:t>J Clin Endocrinol Metab</a:t>
            </a:r>
            <a:r>
              <a:rPr lang="it-IT" sz="1400" dirty="0">
                <a:solidFill>
                  <a:srgbClr val="FF0000"/>
                </a:solidFill>
              </a:rPr>
              <a:t>. 2004;89(11):</a:t>
            </a:r>
            <a:r>
              <a:rPr lang="it-IT" sz="1400" dirty="0" smtClean="0">
                <a:solidFill>
                  <a:srgbClr val="FF0000"/>
                </a:solidFill>
              </a:rPr>
              <a:t>5462–5468/</a:t>
            </a:r>
            <a:r>
              <a:rPr lang="en-US" sz="1400" i="1" dirty="0">
                <a:solidFill>
                  <a:srgbClr val="FF0000"/>
                </a:solidFill>
              </a:rPr>
              <a:t>Diabetes Care</a:t>
            </a:r>
            <a:r>
              <a:rPr lang="en-US" sz="1400" dirty="0">
                <a:solidFill>
                  <a:srgbClr val="FF0000"/>
                </a:solidFill>
              </a:rPr>
              <a:t>. 2007;30(4):911–917 </a:t>
            </a:r>
          </a:p>
        </p:txBody>
      </p:sp>
    </p:spTree>
    <p:extLst>
      <p:ext uri="{BB962C8B-B14F-4D97-AF65-F5344CB8AC3E}">
        <p14:creationId xmlns:p14="http://schemas.microsoft.com/office/powerpoint/2010/main" val="367364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610417" y="4804807"/>
            <a:ext cx="8915399" cy="1555864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 </a:t>
            </a:r>
            <a:r>
              <a:rPr lang="en-US" sz="1400" dirty="0">
                <a:solidFill>
                  <a:srgbClr val="FF0000"/>
                </a:solidFill>
              </a:rPr>
              <a:t>Diabetes, Metabolic Syndrome and Obesity: Targets and Therapy 2014:7 95–105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519707" y="609600"/>
            <a:ext cx="10672293" cy="403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6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1_Wisp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1091</TotalTime>
  <Words>2633</Words>
  <Application>Microsoft Office PowerPoint</Application>
  <PresentationFormat>Widescreen</PresentationFormat>
  <Paragraphs>207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Arial</vt:lpstr>
      <vt:lpstr>Calibri</vt:lpstr>
      <vt:lpstr>Century Gothic</vt:lpstr>
      <vt:lpstr>Tahoma</vt:lpstr>
      <vt:lpstr>Wingdings</vt:lpstr>
      <vt:lpstr>Wingdings 3</vt:lpstr>
      <vt:lpstr>Wisp</vt:lpstr>
      <vt:lpstr>1_Wisp</vt:lpstr>
      <vt:lpstr>Sexual Dysfunction and Background Disease</vt:lpstr>
      <vt:lpstr>Agenda</vt:lpstr>
      <vt:lpstr>Introduction </vt:lpstr>
      <vt:lpstr>  Diabetes and sexual dysfunction </vt:lpstr>
      <vt:lpstr>Diabetes and sexual dysfunction…</vt:lpstr>
      <vt:lpstr>Diabetes and Erectile Dysfunction</vt:lpstr>
      <vt:lpstr>Pathogenesis of ED in diabetes</vt:lpstr>
      <vt:lpstr>Pathogenesis of ED in diabetes</vt:lpstr>
      <vt:lpstr>PowerPoint Presentation</vt:lpstr>
      <vt:lpstr>Pathogenesis of female sexual dysfunction in diabetes</vt:lpstr>
      <vt:lpstr>Pathogenesis of female sexual dysfunction in diabetes…</vt:lpstr>
      <vt:lpstr>Diabetes, Metabolic Syndrome and Obesity: Targets and Therapy 2014:7 </vt:lpstr>
      <vt:lpstr>Androgen deficiency and sexual dysfunction </vt:lpstr>
      <vt:lpstr>Androgen deficiency and sexual dysfunction(men)</vt:lpstr>
      <vt:lpstr>Androgen deficiency and sexual dysfunction(men) </vt:lpstr>
      <vt:lpstr>Androgen deficiency and sexual dysfunction (women)</vt:lpstr>
      <vt:lpstr>Androgen deficiency and sexual dysfunction (women)….</vt:lpstr>
      <vt:lpstr>female androgen deficiency syndrome </vt:lpstr>
      <vt:lpstr>PowerPoint Presentation</vt:lpstr>
      <vt:lpstr>Androgen deficiency and sexual dysfunction (women,treatment)….</vt:lpstr>
      <vt:lpstr>PowerPoint Presentation</vt:lpstr>
      <vt:lpstr>PowerPoint Presentation</vt:lpstr>
      <vt:lpstr>Hyperprolactinaemia and Sexual Dysfunction(men) </vt:lpstr>
      <vt:lpstr>Hyperprolactinaemia and Sexual Dysfunction(women)</vt:lpstr>
      <vt:lpstr>Hyperprolactinaemia and Sexual dysfunction(Treatment) </vt:lpstr>
      <vt:lpstr>Hypothyroidism and sexual dysfunction  </vt:lpstr>
      <vt:lpstr>Hypothyroidism and sexual dysfunction(Treatment)</vt:lpstr>
      <vt:lpstr>Hyperthyroidism and sexual Dysfunction</vt:lpstr>
      <vt:lpstr>Hyperthyroidism and sexual Dysfunction…</vt:lpstr>
      <vt:lpstr>Metabolic syndrome and Sexual Dysfunction</vt:lpstr>
      <vt:lpstr>Metabolic syndrome and Sexual Dysfunction</vt:lpstr>
      <vt:lpstr>Non endocrine diseases and Sexual Dysfunction</vt:lpstr>
      <vt:lpstr>Non endocrine diseases and Sexual Dysfunction </vt:lpstr>
      <vt:lpstr>PowerPoint Presentation</vt:lpstr>
      <vt:lpstr>Chronic Kidney Disease and Sexual Dysfunction </vt:lpstr>
      <vt:lpstr>Chronic Kidney Disease and Sexual Dysfunction </vt:lpstr>
      <vt:lpstr>تشکر از توجه شما </vt:lpstr>
      <vt:lpstr>Sexual function in women with diabetes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Sexual Dysfunction and Background Disease</dc:title>
  <dc:creator>Staunch</dc:creator>
  <cp:lastModifiedBy>Staunch</cp:lastModifiedBy>
  <cp:revision>119</cp:revision>
  <dcterms:created xsi:type="dcterms:W3CDTF">2016-01-05T06:21:34Z</dcterms:created>
  <dcterms:modified xsi:type="dcterms:W3CDTF">2016-01-13T13:41:51Z</dcterms:modified>
</cp:coreProperties>
</file>