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62"/>
  </p:notesMasterIdLst>
  <p:sldIdLst>
    <p:sldId id="302" r:id="rId2"/>
    <p:sldId id="304" r:id="rId3"/>
    <p:sldId id="257" r:id="rId4"/>
    <p:sldId id="258" r:id="rId5"/>
    <p:sldId id="259" r:id="rId6"/>
    <p:sldId id="260" r:id="rId7"/>
    <p:sldId id="308" r:id="rId8"/>
    <p:sldId id="386" r:id="rId9"/>
    <p:sldId id="306" r:id="rId10"/>
    <p:sldId id="307" r:id="rId11"/>
    <p:sldId id="397" r:id="rId12"/>
    <p:sldId id="405" r:id="rId13"/>
    <p:sldId id="387" r:id="rId14"/>
    <p:sldId id="309" r:id="rId15"/>
    <p:sldId id="310" r:id="rId16"/>
    <p:sldId id="314" r:id="rId17"/>
    <p:sldId id="316" r:id="rId18"/>
    <p:sldId id="388" r:id="rId19"/>
    <p:sldId id="320" r:id="rId20"/>
    <p:sldId id="323" r:id="rId21"/>
    <p:sldId id="349" r:id="rId22"/>
    <p:sldId id="389" r:id="rId23"/>
    <p:sldId id="398" r:id="rId24"/>
    <p:sldId id="399" r:id="rId25"/>
    <p:sldId id="261" r:id="rId26"/>
    <p:sldId id="326" r:id="rId27"/>
    <p:sldId id="328" r:id="rId28"/>
    <p:sldId id="329" r:id="rId29"/>
    <p:sldId id="390" r:id="rId30"/>
    <p:sldId id="396" r:id="rId31"/>
    <p:sldId id="394" r:id="rId32"/>
    <p:sldId id="351" r:id="rId33"/>
    <p:sldId id="391" r:id="rId34"/>
    <p:sldId id="364" r:id="rId35"/>
    <p:sldId id="361" r:id="rId36"/>
    <p:sldId id="357" r:id="rId37"/>
    <p:sldId id="392" r:id="rId38"/>
    <p:sldId id="365" r:id="rId39"/>
    <p:sldId id="393" r:id="rId40"/>
    <p:sldId id="370" r:id="rId41"/>
    <p:sldId id="373" r:id="rId42"/>
    <p:sldId id="372" r:id="rId43"/>
    <p:sldId id="371" r:id="rId44"/>
    <p:sldId id="406" r:id="rId45"/>
    <p:sldId id="377" r:id="rId46"/>
    <p:sldId id="375" r:id="rId47"/>
    <p:sldId id="374" r:id="rId48"/>
    <p:sldId id="379" r:id="rId49"/>
    <p:sldId id="380" r:id="rId50"/>
    <p:sldId id="381" r:id="rId51"/>
    <p:sldId id="385" r:id="rId52"/>
    <p:sldId id="384" r:id="rId53"/>
    <p:sldId id="400" r:id="rId54"/>
    <p:sldId id="401" r:id="rId55"/>
    <p:sldId id="402" r:id="rId56"/>
    <p:sldId id="403" r:id="rId57"/>
    <p:sldId id="404" r:id="rId58"/>
    <p:sldId id="407" r:id="rId59"/>
    <p:sldId id="408" r:id="rId60"/>
    <p:sldId id="409"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0DF4E6-525F-46E2-B44E-52AC969DB3A2}">
          <p14:sldIdLst>
            <p14:sldId id="302"/>
            <p14:sldId id="304"/>
            <p14:sldId id="257"/>
            <p14:sldId id="258"/>
            <p14:sldId id="259"/>
            <p14:sldId id="260"/>
            <p14:sldId id="308"/>
            <p14:sldId id="386"/>
            <p14:sldId id="306"/>
            <p14:sldId id="307"/>
            <p14:sldId id="397"/>
            <p14:sldId id="405"/>
            <p14:sldId id="387"/>
            <p14:sldId id="309"/>
            <p14:sldId id="310"/>
            <p14:sldId id="314"/>
            <p14:sldId id="316"/>
            <p14:sldId id="388"/>
            <p14:sldId id="320"/>
            <p14:sldId id="323"/>
            <p14:sldId id="349"/>
            <p14:sldId id="389"/>
            <p14:sldId id="398"/>
            <p14:sldId id="399"/>
            <p14:sldId id="261"/>
            <p14:sldId id="326"/>
            <p14:sldId id="328"/>
            <p14:sldId id="329"/>
            <p14:sldId id="390"/>
            <p14:sldId id="396"/>
            <p14:sldId id="394"/>
            <p14:sldId id="351"/>
            <p14:sldId id="391"/>
            <p14:sldId id="364"/>
            <p14:sldId id="361"/>
            <p14:sldId id="357"/>
            <p14:sldId id="392"/>
            <p14:sldId id="365"/>
            <p14:sldId id="393"/>
            <p14:sldId id="370"/>
            <p14:sldId id="373"/>
            <p14:sldId id="372"/>
            <p14:sldId id="371"/>
            <p14:sldId id="406"/>
            <p14:sldId id="377"/>
            <p14:sldId id="375"/>
            <p14:sldId id="374"/>
            <p14:sldId id="379"/>
            <p14:sldId id="380"/>
            <p14:sldId id="381"/>
            <p14:sldId id="385"/>
            <p14:sldId id="384"/>
          </p14:sldIdLst>
        </p14:section>
        <p14:section name="Untitled Section" id="{19B81E35-5552-4CBD-9DC9-2A30B2E4F083}">
          <p14:sldIdLst>
            <p14:sldId id="400"/>
            <p14:sldId id="401"/>
            <p14:sldId id="402"/>
            <p14:sldId id="403"/>
            <p14:sldId id="404"/>
            <p14:sldId id="407"/>
            <p14:sldId id="408"/>
            <p14:sldId id="40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7" autoAdjust="0"/>
    <p:restoredTop sz="94671" autoAdjust="0"/>
  </p:normalViewPr>
  <p:slideViewPr>
    <p:cSldViewPr>
      <p:cViewPr varScale="1">
        <p:scale>
          <a:sx n="79" d="100"/>
          <a:sy n="79" d="100"/>
        </p:scale>
        <p:origin x="-1044" y="-78"/>
      </p:cViewPr>
      <p:guideLst>
        <p:guide orient="horz" pos="2160"/>
        <p:guide pos="2880"/>
      </p:guideLst>
    </p:cSldViewPr>
  </p:slideViewPr>
  <p:outlineViewPr>
    <p:cViewPr>
      <p:scale>
        <a:sx n="33" d="100"/>
        <a:sy n="33" d="100"/>
      </p:scale>
      <p:origin x="0" y="123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02425-4351-44D9-8B06-CDF5BAB76EC0}"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8B90AC03-D218-4ACA-AE13-6445DC274092}">
      <dgm:prSet/>
      <dgm:spPr/>
      <dgm:t>
        <a:bodyPr/>
        <a:lstStyle/>
        <a:p>
          <a:pPr rtl="0"/>
          <a:r>
            <a:rPr lang="en-US" dirty="0" smtClean="0"/>
            <a:t>1.How do thyroid function tests change during pregnancy? </a:t>
          </a:r>
          <a:endParaRPr lang="en-US" dirty="0"/>
        </a:p>
      </dgm:t>
    </dgm:pt>
    <dgm:pt modelId="{342423B8-C255-4A9E-BB08-A304E32D9C06}" type="parTrans" cxnId="{D8F2859F-FCDF-45C1-9FB8-5867D12C46E7}">
      <dgm:prSet/>
      <dgm:spPr/>
      <dgm:t>
        <a:bodyPr/>
        <a:lstStyle/>
        <a:p>
          <a:endParaRPr lang="en-US"/>
        </a:p>
      </dgm:t>
    </dgm:pt>
    <dgm:pt modelId="{2A25D871-6F4E-4823-AE81-2B4E56480B91}" type="sibTrans" cxnId="{D8F2859F-FCDF-45C1-9FB8-5867D12C46E7}">
      <dgm:prSet/>
      <dgm:spPr/>
      <dgm:t>
        <a:bodyPr/>
        <a:lstStyle/>
        <a:p>
          <a:endParaRPr lang="en-US"/>
        </a:p>
      </dgm:t>
    </dgm:pt>
    <dgm:pt modelId="{94D57BAD-2B85-4702-A689-39B1D839B129}">
      <dgm:prSet/>
      <dgm:spPr/>
      <dgm:t>
        <a:bodyPr/>
        <a:lstStyle/>
        <a:p>
          <a:pPr rtl="0"/>
          <a:r>
            <a:rPr lang="en-US" dirty="0" smtClean="0"/>
            <a:t>2.What is the normal range for serum TSH in each trimester of pregnancy?</a:t>
          </a:r>
          <a:endParaRPr lang="en-US" dirty="0"/>
        </a:p>
      </dgm:t>
    </dgm:pt>
    <dgm:pt modelId="{134913E9-BA15-4463-A039-266AF92BC1DF}" type="parTrans" cxnId="{4D97E2F3-D06D-4DBA-9EFF-8CDEFD8E8F81}">
      <dgm:prSet/>
      <dgm:spPr/>
      <dgm:t>
        <a:bodyPr/>
        <a:lstStyle/>
        <a:p>
          <a:endParaRPr lang="en-US"/>
        </a:p>
      </dgm:t>
    </dgm:pt>
    <dgm:pt modelId="{02210B6D-E90B-4DD3-B17B-C6908772D216}" type="sibTrans" cxnId="{4D97E2F3-D06D-4DBA-9EFF-8CDEFD8E8F81}">
      <dgm:prSet/>
      <dgm:spPr/>
      <dgm:t>
        <a:bodyPr/>
        <a:lstStyle/>
        <a:p>
          <a:endParaRPr lang="en-US"/>
        </a:p>
      </dgm:t>
    </dgm:pt>
    <dgm:pt modelId="{D7FA95BA-82F3-498A-BA05-238534577588}">
      <dgm:prSet/>
      <dgm:spPr/>
      <dgm:t>
        <a:bodyPr/>
        <a:lstStyle/>
        <a:p>
          <a:pPr rtl="0"/>
          <a:r>
            <a:rPr lang="en-US" dirty="0" smtClean="0"/>
            <a:t>3.What is the impact of iodine status and nutrition?</a:t>
          </a:r>
          <a:endParaRPr lang="en-US" dirty="0"/>
        </a:p>
      </dgm:t>
    </dgm:pt>
    <dgm:pt modelId="{CAC843BE-5430-4AB7-A4F5-25384CB00F95}" type="parTrans" cxnId="{A0661432-A61A-4870-8391-76C3DCE494DF}">
      <dgm:prSet/>
      <dgm:spPr/>
      <dgm:t>
        <a:bodyPr/>
        <a:lstStyle/>
        <a:p>
          <a:endParaRPr lang="en-US"/>
        </a:p>
      </dgm:t>
    </dgm:pt>
    <dgm:pt modelId="{A0AFC482-85B5-4F9E-ADCE-5E959D9D3D79}" type="sibTrans" cxnId="{A0661432-A61A-4870-8391-76C3DCE494DF}">
      <dgm:prSet/>
      <dgm:spPr/>
      <dgm:t>
        <a:bodyPr/>
        <a:lstStyle/>
        <a:p>
          <a:endParaRPr lang="en-US"/>
        </a:p>
      </dgm:t>
    </dgm:pt>
    <dgm:pt modelId="{34A5C2B0-9C8E-4333-8F70-1FD9FB219751}">
      <dgm:prSet/>
      <dgm:spPr/>
      <dgm:t>
        <a:bodyPr/>
        <a:lstStyle/>
        <a:p>
          <a:pPr rtl="0"/>
          <a:r>
            <a:rPr lang="en-US" dirty="0" smtClean="0"/>
            <a:t>4.What is the prevalence of thyroid auto antibodies in pregnant women?</a:t>
          </a:r>
          <a:endParaRPr lang="en-US" dirty="0"/>
        </a:p>
      </dgm:t>
    </dgm:pt>
    <dgm:pt modelId="{B330FAC8-0FDC-44F3-8605-884D37717C18}" type="parTrans" cxnId="{8386E524-FF0A-4F0B-B015-4D13EDCBC625}">
      <dgm:prSet/>
      <dgm:spPr/>
      <dgm:t>
        <a:bodyPr/>
        <a:lstStyle/>
        <a:p>
          <a:endParaRPr lang="en-US"/>
        </a:p>
      </dgm:t>
    </dgm:pt>
    <dgm:pt modelId="{34085A52-A618-4A17-A1BD-7D3E02326355}" type="sibTrans" cxnId="{8386E524-FF0A-4F0B-B015-4D13EDCBC625}">
      <dgm:prSet/>
      <dgm:spPr/>
      <dgm:t>
        <a:bodyPr/>
        <a:lstStyle/>
        <a:p>
          <a:endParaRPr lang="en-US"/>
        </a:p>
      </dgm:t>
    </dgm:pt>
    <dgm:pt modelId="{438F02AE-F8BA-4C2B-93D3-AE5E6AEEF2FE}">
      <dgm:prSet/>
      <dgm:spPr/>
      <dgm:t>
        <a:bodyPr/>
        <a:lstStyle/>
        <a:p>
          <a:pPr rtl="0"/>
          <a:r>
            <a:rPr lang="en-US" dirty="0" smtClean="0"/>
            <a:t>5.What is the association between thyroid auto antibody and pregnancy complication?</a:t>
          </a:r>
          <a:endParaRPr lang="en-US" dirty="0"/>
        </a:p>
      </dgm:t>
    </dgm:pt>
    <dgm:pt modelId="{95BC3417-3CA1-4F07-A0A0-217F3C823B41}" type="parTrans" cxnId="{72D7D84D-3C8C-4CC7-9667-ABA8BD05151C}">
      <dgm:prSet/>
      <dgm:spPr/>
      <dgm:t>
        <a:bodyPr/>
        <a:lstStyle/>
        <a:p>
          <a:endParaRPr lang="en-US"/>
        </a:p>
      </dgm:t>
    </dgm:pt>
    <dgm:pt modelId="{F9A9B4C0-7338-4C75-8A5F-D9C7867A9F7F}" type="sibTrans" cxnId="{72D7D84D-3C8C-4CC7-9667-ABA8BD05151C}">
      <dgm:prSet/>
      <dgm:spPr/>
      <dgm:t>
        <a:bodyPr/>
        <a:lstStyle/>
        <a:p>
          <a:endParaRPr lang="en-US"/>
        </a:p>
      </dgm:t>
    </dgm:pt>
    <dgm:pt modelId="{D5D86415-CFC1-4D79-92F4-E09A5DD6180C}">
      <dgm:prSet/>
      <dgm:spPr/>
      <dgm:t>
        <a:bodyPr/>
        <a:lstStyle/>
        <a:p>
          <a:pPr rtl="0"/>
          <a:r>
            <a:rPr lang="en-US" dirty="0" smtClean="0"/>
            <a:t>6.How should </a:t>
          </a:r>
          <a:r>
            <a:rPr lang="en-US" dirty="0" err="1" smtClean="0"/>
            <a:t>euthyroid</a:t>
          </a:r>
          <a:r>
            <a:rPr lang="en-US" dirty="0" smtClean="0"/>
            <a:t> women who are thyroid antibody  positive be monitored during pregnancy?</a:t>
          </a:r>
          <a:endParaRPr lang="en-US" dirty="0"/>
        </a:p>
      </dgm:t>
    </dgm:pt>
    <dgm:pt modelId="{90CD0657-E9CF-412F-9332-471C94A9E5A8}" type="parTrans" cxnId="{F726829A-89AA-4DB4-B866-6999480EC561}">
      <dgm:prSet/>
      <dgm:spPr/>
      <dgm:t>
        <a:bodyPr/>
        <a:lstStyle/>
        <a:p>
          <a:endParaRPr lang="en-US"/>
        </a:p>
      </dgm:t>
    </dgm:pt>
    <dgm:pt modelId="{70169DF7-7EBD-47EC-82E3-1BBDD2ED9A20}" type="sibTrans" cxnId="{F726829A-89AA-4DB4-B866-6999480EC561}">
      <dgm:prSet/>
      <dgm:spPr/>
      <dgm:t>
        <a:bodyPr/>
        <a:lstStyle/>
        <a:p>
          <a:endParaRPr lang="en-US"/>
        </a:p>
      </dgm:t>
    </dgm:pt>
    <dgm:pt modelId="{8715BB4C-C091-48CB-8C9B-0908CD02E905}">
      <dgm:prSet/>
      <dgm:spPr/>
      <dgm:t>
        <a:bodyPr/>
        <a:lstStyle/>
        <a:p>
          <a:pPr rtl="0"/>
          <a:r>
            <a:rPr lang="en-US" dirty="0" smtClean="0"/>
            <a:t>7.Does treatment with LT4  therapy decrease  the risk for pregnancy loss in </a:t>
          </a:r>
          <a:r>
            <a:rPr lang="en-US" dirty="0" err="1" smtClean="0"/>
            <a:t>euthyroid</a:t>
          </a:r>
          <a:r>
            <a:rPr lang="en-US" dirty="0" smtClean="0"/>
            <a:t> women with thyroid autoimmunity? </a:t>
          </a:r>
          <a:endParaRPr lang="en-US" dirty="0"/>
        </a:p>
      </dgm:t>
    </dgm:pt>
    <dgm:pt modelId="{25C03F38-3F1E-4B9A-941A-BC8BA7256337}" type="parTrans" cxnId="{05219934-ACFF-4A78-A7A9-B40A3DFB2FF5}">
      <dgm:prSet/>
      <dgm:spPr/>
      <dgm:t>
        <a:bodyPr/>
        <a:lstStyle/>
        <a:p>
          <a:endParaRPr lang="en-US"/>
        </a:p>
      </dgm:t>
    </dgm:pt>
    <dgm:pt modelId="{8199E53D-9C8A-4708-BB21-5DADC186FDB8}" type="sibTrans" cxnId="{05219934-ACFF-4A78-A7A9-B40A3DFB2FF5}">
      <dgm:prSet/>
      <dgm:spPr/>
      <dgm:t>
        <a:bodyPr/>
        <a:lstStyle/>
        <a:p>
          <a:endParaRPr lang="en-US"/>
        </a:p>
      </dgm:t>
    </dgm:pt>
    <dgm:pt modelId="{C3E0FA6A-CBCD-4C1A-9EE4-54F89BD13F52}">
      <dgm:prSet/>
      <dgm:spPr/>
      <dgm:t>
        <a:bodyPr/>
        <a:lstStyle/>
        <a:p>
          <a:pPr rtl="0"/>
          <a:r>
            <a:rPr lang="en-US" dirty="0" smtClean="0"/>
            <a:t>8.Do the pregnant woman who test negative for thyroid antibody with </a:t>
          </a:r>
          <a:r>
            <a:rPr lang="en-US" dirty="0" err="1" smtClean="0"/>
            <a:t>slightliy</a:t>
          </a:r>
          <a:r>
            <a:rPr lang="en-US" dirty="0" smtClean="0"/>
            <a:t> higher TSH (2.5-5) in the first trimester  have a significantly higher risk of pregnancy loss?</a:t>
          </a:r>
        </a:p>
      </dgm:t>
    </dgm:pt>
    <dgm:pt modelId="{88767115-E2B2-498F-BCE8-AD401E579C82}" type="sibTrans" cxnId="{5038D09D-1579-4601-BD72-EB358257B159}">
      <dgm:prSet/>
      <dgm:spPr/>
      <dgm:t>
        <a:bodyPr/>
        <a:lstStyle/>
        <a:p>
          <a:endParaRPr lang="en-US"/>
        </a:p>
      </dgm:t>
    </dgm:pt>
    <dgm:pt modelId="{BF14F0AB-B371-4B9A-9EA0-14F81ECEAF65}" type="parTrans" cxnId="{5038D09D-1579-4601-BD72-EB358257B159}">
      <dgm:prSet/>
      <dgm:spPr/>
      <dgm:t>
        <a:bodyPr/>
        <a:lstStyle/>
        <a:p>
          <a:endParaRPr lang="en-US"/>
        </a:p>
      </dgm:t>
    </dgm:pt>
    <dgm:pt modelId="{5A809DD2-D985-460E-A970-B46730363B27}" type="pres">
      <dgm:prSet presAssocID="{FCD02425-4351-44D9-8B06-CDF5BAB76EC0}" presName="vert0" presStyleCnt="0">
        <dgm:presLayoutVars>
          <dgm:dir/>
          <dgm:animOne val="branch"/>
          <dgm:animLvl val="lvl"/>
        </dgm:presLayoutVars>
      </dgm:prSet>
      <dgm:spPr/>
      <dgm:t>
        <a:bodyPr/>
        <a:lstStyle/>
        <a:p>
          <a:endParaRPr lang="en-US"/>
        </a:p>
      </dgm:t>
    </dgm:pt>
    <dgm:pt modelId="{D603D993-7631-42B3-9F9F-34F81BB74419}" type="pres">
      <dgm:prSet presAssocID="{8B90AC03-D218-4ACA-AE13-6445DC274092}" presName="thickLine" presStyleLbl="alignNode1" presStyleIdx="0" presStyleCnt="8"/>
      <dgm:spPr/>
    </dgm:pt>
    <dgm:pt modelId="{43BD391D-1DC5-4D8F-B082-8111C93E3DA3}" type="pres">
      <dgm:prSet presAssocID="{8B90AC03-D218-4ACA-AE13-6445DC274092}" presName="horz1" presStyleCnt="0"/>
      <dgm:spPr/>
    </dgm:pt>
    <dgm:pt modelId="{6C5ACEDE-8EA1-4B0D-9316-4DFB2E293105}" type="pres">
      <dgm:prSet presAssocID="{8B90AC03-D218-4ACA-AE13-6445DC274092}" presName="tx1" presStyleLbl="revTx" presStyleIdx="0" presStyleCnt="8"/>
      <dgm:spPr/>
      <dgm:t>
        <a:bodyPr/>
        <a:lstStyle/>
        <a:p>
          <a:endParaRPr lang="en-US"/>
        </a:p>
      </dgm:t>
    </dgm:pt>
    <dgm:pt modelId="{96B8A514-CE91-47E2-A233-D6B898051BEA}" type="pres">
      <dgm:prSet presAssocID="{8B90AC03-D218-4ACA-AE13-6445DC274092}" presName="vert1" presStyleCnt="0"/>
      <dgm:spPr/>
    </dgm:pt>
    <dgm:pt modelId="{8B1FCC32-F8A7-40DF-8131-AD5A9CF4E2BA}" type="pres">
      <dgm:prSet presAssocID="{94D57BAD-2B85-4702-A689-39B1D839B129}" presName="thickLine" presStyleLbl="alignNode1" presStyleIdx="1" presStyleCnt="8"/>
      <dgm:spPr/>
    </dgm:pt>
    <dgm:pt modelId="{B3BBDDD2-DE60-4062-BAD5-A5B14E3E5E9B}" type="pres">
      <dgm:prSet presAssocID="{94D57BAD-2B85-4702-A689-39B1D839B129}" presName="horz1" presStyleCnt="0"/>
      <dgm:spPr/>
    </dgm:pt>
    <dgm:pt modelId="{03BB9F12-9965-470F-A793-C511026CE186}" type="pres">
      <dgm:prSet presAssocID="{94D57BAD-2B85-4702-A689-39B1D839B129}" presName="tx1" presStyleLbl="revTx" presStyleIdx="1" presStyleCnt="8"/>
      <dgm:spPr/>
      <dgm:t>
        <a:bodyPr/>
        <a:lstStyle/>
        <a:p>
          <a:endParaRPr lang="en-US"/>
        </a:p>
      </dgm:t>
    </dgm:pt>
    <dgm:pt modelId="{6FDEA8D7-1A31-46BA-90B7-F51CC7521403}" type="pres">
      <dgm:prSet presAssocID="{94D57BAD-2B85-4702-A689-39B1D839B129}" presName="vert1" presStyleCnt="0"/>
      <dgm:spPr/>
    </dgm:pt>
    <dgm:pt modelId="{C86B27CD-E375-40C0-AE6E-6CA34BD23A6B}" type="pres">
      <dgm:prSet presAssocID="{D7FA95BA-82F3-498A-BA05-238534577588}" presName="thickLine" presStyleLbl="alignNode1" presStyleIdx="2" presStyleCnt="8"/>
      <dgm:spPr/>
    </dgm:pt>
    <dgm:pt modelId="{5B20CF5C-9AD8-45FD-B37F-980136DF1C9C}" type="pres">
      <dgm:prSet presAssocID="{D7FA95BA-82F3-498A-BA05-238534577588}" presName="horz1" presStyleCnt="0"/>
      <dgm:spPr/>
    </dgm:pt>
    <dgm:pt modelId="{8CB303D3-7711-4343-A847-9D29DD250574}" type="pres">
      <dgm:prSet presAssocID="{D7FA95BA-82F3-498A-BA05-238534577588}" presName="tx1" presStyleLbl="revTx" presStyleIdx="2" presStyleCnt="8"/>
      <dgm:spPr/>
      <dgm:t>
        <a:bodyPr/>
        <a:lstStyle/>
        <a:p>
          <a:endParaRPr lang="en-US"/>
        </a:p>
      </dgm:t>
    </dgm:pt>
    <dgm:pt modelId="{1FEEBE48-CF05-46FE-BF61-5362D09AFC33}" type="pres">
      <dgm:prSet presAssocID="{D7FA95BA-82F3-498A-BA05-238534577588}" presName="vert1" presStyleCnt="0"/>
      <dgm:spPr/>
    </dgm:pt>
    <dgm:pt modelId="{EA77A6D9-8343-4B48-9583-884E3E9841E2}" type="pres">
      <dgm:prSet presAssocID="{34A5C2B0-9C8E-4333-8F70-1FD9FB219751}" presName="thickLine" presStyleLbl="alignNode1" presStyleIdx="3" presStyleCnt="8"/>
      <dgm:spPr/>
    </dgm:pt>
    <dgm:pt modelId="{BBB9EAF6-FDAE-4DE9-BD87-EE967BF0B90D}" type="pres">
      <dgm:prSet presAssocID="{34A5C2B0-9C8E-4333-8F70-1FD9FB219751}" presName="horz1" presStyleCnt="0"/>
      <dgm:spPr/>
    </dgm:pt>
    <dgm:pt modelId="{1D904A57-926C-4A32-8790-030EC1B437A2}" type="pres">
      <dgm:prSet presAssocID="{34A5C2B0-9C8E-4333-8F70-1FD9FB219751}" presName="tx1" presStyleLbl="revTx" presStyleIdx="3" presStyleCnt="8"/>
      <dgm:spPr/>
      <dgm:t>
        <a:bodyPr/>
        <a:lstStyle/>
        <a:p>
          <a:endParaRPr lang="en-US"/>
        </a:p>
      </dgm:t>
    </dgm:pt>
    <dgm:pt modelId="{2E1120DB-8A4E-41F9-83E6-CAA91EC2E74D}" type="pres">
      <dgm:prSet presAssocID="{34A5C2B0-9C8E-4333-8F70-1FD9FB219751}" presName="vert1" presStyleCnt="0"/>
      <dgm:spPr/>
    </dgm:pt>
    <dgm:pt modelId="{4657611B-EE94-4D84-8203-5E5F6C27BDC8}" type="pres">
      <dgm:prSet presAssocID="{438F02AE-F8BA-4C2B-93D3-AE5E6AEEF2FE}" presName="thickLine" presStyleLbl="alignNode1" presStyleIdx="4" presStyleCnt="8"/>
      <dgm:spPr/>
    </dgm:pt>
    <dgm:pt modelId="{A204D5C8-B5BA-4D98-B6EF-FBA384DDB2C8}" type="pres">
      <dgm:prSet presAssocID="{438F02AE-F8BA-4C2B-93D3-AE5E6AEEF2FE}" presName="horz1" presStyleCnt="0"/>
      <dgm:spPr/>
    </dgm:pt>
    <dgm:pt modelId="{02692F81-0624-44A9-BEFE-DEB904B0B754}" type="pres">
      <dgm:prSet presAssocID="{438F02AE-F8BA-4C2B-93D3-AE5E6AEEF2FE}" presName="tx1" presStyleLbl="revTx" presStyleIdx="4" presStyleCnt="8"/>
      <dgm:spPr/>
      <dgm:t>
        <a:bodyPr/>
        <a:lstStyle/>
        <a:p>
          <a:endParaRPr lang="en-US"/>
        </a:p>
      </dgm:t>
    </dgm:pt>
    <dgm:pt modelId="{7DD87B02-A32B-45AD-B49E-E0E6507DD3CB}" type="pres">
      <dgm:prSet presAssocID="{438F02AE-F8BA-4C2B-93D3-AE5E6AEEF2FE}" presName="vert1" presStyleCnt="0"/>
      <dgm:spPr/>
    </dgm:pt>
    <dgm:pt modelId="{62405A13-952F-4B63-8F71-5342C2EFFB23}" type="pres">
      <dgm:prSet presAssocID="{D5D86415-CFC1-4D79-92F4-E09A5DD6180C}" presName="thickLine" presStyleLbl="alignNode1" presStyleIdx="5" presStyleCnt="8"/>
      <dgm:spPr/>
    </dgm:pt>
    <dgm:pt modelId="{4982A323-E71A-444C-A1E3-D39CEB163A56}" type="pres">
      <dgm:prSet presAssocID="{D5D86415-CFC1-4D79-92F4-E09A5DD6180C}" presName="horz1" presStyleCnt="0"/>
      <dgm:spPr/>
    </dgm:pt>
    <dgm:pt modelId="{582E454B-901F-4D6D-9CE8-EAD4E6959275}" type="pres">
      <dgm:prSet presAssocID="{D5D86415-CFC1-4D79-92F4-E09A5DD6180C}" presName="tx1" presStyleLbl="revTx" presStyleIdx="5" presStyleCnt="8"/>
      <dgm:spPr/>
      <dgm:t>
        <a:bodyPr/>
        <a:lstStyle/>
        <a:p>
          <a:endParaRPr lang="en-US"/>
        </a:p>
      </dgm:t>
    </dgm:pt>
    <dgm:pt modelId="{F36DDA74-D466-405F-A371-65DAB989CE35}" type="pres">
      <dgm:prSet presAssocID="{D5D86415-CFC1-4D79-92F4-E09A5DD6180C}" presName="vert1" presStyleCnt="0"/>
      <dgm:spPr/>
    </dgm:pt>
    <dgm:pt modelId="{51FE6748-0EDC-4173-8EE9-4578DE09DD80}" type="pres">
      <dgm:prSet presAssocID="{8715BB4C-C091-48CB-8C9B-0908CD02E905}" presName="thickLine" presStyleLbl="alignNode1" presStyleIdx="6" presStyleCnt="8"/>
      <dgm:spPr/>
    </dgm:pt>
    <dgm:pt modelId="{C5F6AC2B-D04F-427A-B6EB-C313721A9A0A}" type="pres">
      <dgm:prSet presAssocID="{8715BB4C-C091-48CB-8C9B-0908CD02E905}" presName="horz1" presStyleCnt="0"/>
      <dgm:spPr/>
    </dgm:pt>
    <dgm:pt modelId="{91EAF5BD-52E4-404A-8AFA-EF6CFD6A9A5C}" type="pres">
      <dgm:prSet presAssocID="{8715BB4C-C091-48CB-8C9B-0908CD02E905}" presName="tx1" presStyleLbl="revTx" presStyleIdx="6" presStyleCnt="8"/>
      <dgm:spPr/>
      <dgm:t>
        <a:bodyPr/>
        <a:lstStyle/>
        <a:p>
          <a:endParaRPr lang="en-US"/>
        </a:p>
      </dgm:t>
    </dgm:pt>
    <dgm:pt modelId="{43AABB8E-9FFC-4AD9-A5AC-80BECAD4E572}" type="pres">
      <dgm:prSet presAssocID="{8715BB4C-C091-48CB-8C9B-0908CD02E905}" presName="vert1" presStyleCnt="0"/>
      <dgm:spPr/>
    </dgm:pt>
    <dgm:pt modelId="{60717777-08CB-46E3-9356-746E5AFF1046}" type="pres">
      <dgm:prSet presAssocID="{C3E0FA6A-CBCD-4C1A-9EE4-54F89BD13F52}" presName="thickLine" presStyleLbl="alignNode1" presStyleIdx="7" presStyleCnt="8"/>
      <dgm:spPr/>
    </dgm:pt>
    <dgm:pt modelId="{27A783FB-683C-4DEA-A149-0D48C405F89C}" type="pres">
      <dgm:prSet presAssocID="{C3E0FA6A-CBCD-4C1A-9EE4-54F89BD13F52}" presName="horz1" presStyleCnt="0"/>
      <dgm:spPr/>
    </dgm:pt>
    <dgm:pt modelId="{9BFC0141-12C3-4BFF-B176-A575F16D37EE}" type="pres">
      <dgm:prSet presAssocID="{C3E0FA6A-CBCD-4C1A-9EE4-54F89BD13F52}" presName="tx1" presStyleLbl="revTx" presStyleIdx="7" presStyleCnt="8"/>
      <dgm:spPr/>
      <dgm:t>
        <a:bodyPr/>
        <a:lstStyle/>
        <a:p>
          <a:endParaRPr lang="en-US"/>
        </a:p>
      </dgm:t>
    </dgm:pt>
    <dgm:pt modelId="{07452DF6-D3D9-462A-9C95-992DF5714AE6}" type="pres">
      <dgm:prSet presAssocID="{C3E0FA6A-CBCD-4C1A-9EE4-54F89BD13F52}" presName="vert1" presStyleCnt="0"/>
      <dgm:spPr/>
    </dgm:pt>
  </dgm:ptLst>
  <dgm:cxnLst>
    <dgm:cxn modelId="{16C1DACF-D1E2-4C5E-9EFF-8AE6E35C7E81}" type="presOf" srcId="{C3E0FA6A-CBCD-4C1A-9EE4-54F89BD13F52}" destId="{9BFC0141-12C3-4BFF-B176-A575F16D37EE}" srcOrd="0" destOrd="0" presId="urn:microsoft.com/office/officeart/2008/layout/LinedList"/>
    <dgm:cxn modelId="{72D7D84D-3C8C-4CC7-9667-ABA8BD05151C}" srcId="{FCD02425-4351-44D9-8B06-CDF5BAB76EC0}" destId="{438F02AE-F8BA-4C2B-93D3-AE5E6AEEF2FE}" srcOrd="4" destOrd="0" parTransId="{95BC3417-3CA1-4F07-A0A0-217F3C823B41}" sibTransId="{F9A9B4C0-7338-4C75-8A5F-D9C7867A9F7F}"/>
    <dgm:cxn modelId="{5E4C03EC-F85B-4E80-AE1D-1BBC6995AE17}" type="presOf" srcId="{438F02AE-F8BA-4C2B-93D3-AE5E6AEEF2FE}" destId="{02692F81-0624-44A9-BEFE-DEB904B0B754}" srcOrd="0" destOrd="0" presId="urn:microsoft.com/office/officeart/2008/layout/LinedList"/>
    <dgm:cxn modelId="{F726829A-89AA-4DB4-B866-6999480EC561}" srcId="{FCD02425-4351-44D9-8B06-CDF5BAB76EC0}" destId="{D5D86415-CFC1-4D79-92F4-E09A5DD6180C}" srcOrd="5" destOrd="0" parTransId="{90CD0657-E9CF-412F-9332-471C94A9E5A8}" sibTransId="{70169DF7-7EBD-47EC-82E3-1BBDD2ED9A20}"/>
    <dgm:cxn modelId="{F9358C47-08D6-41ED-B059-543034DD849B}" type="presOf" srcId="{34A5C2B0-9C8E-4333-8F70-1FD9FB219751}" destId="{1D904A57-926C-4A32-8790-030EC1B437A2}" srcOrd="0" destOrd="0" presId="urn:microsoft.com/office/officeart/2008/layout/LinedList"/>
    <dgm:cxn modelId="{D8F2859F-FCDF-45C1-9FB8-5867D12C46E7}" srcId="{FCD02425-4351-44D9-8B06-CDF5BAB76EC0}" destId="{8B90AC03-D218-4ACA-AE13-6445DC274092}" srcOrd="0" destOrd="0" parTransId="{342423B8-C255-4A9E-BB08-A304E32D9C06}" sibTransId="{2A25D871-6F4E-4823-AE81-2B4E56480B91}"/>
    <dgm:cxn modelId="{9442862F-267F-4A53-97FC-124EF93768A3}" type="presOf" srcId="{FCD02425-4351-44D9-8B06-CDF5BAB76EC0}" destId="{5A809DD2-D985-460E-A970-B46730363B27}" srcOrd="0" destOrd="0" presId="urn:microsoft.com/office/officeart/2008/layout/LinedList"/>
    <dgm:cxn modelId="{4D97E2F3-D06D-4DBA-9EFF-8CDEFD8E8F81}" srcId="{FCD02425-4351-44D9-8B06-CDF5BAB76EC0}" destId="{94D57BAD-2B85-4702-A689-39B1D839B129}" srcOrd="1" destOrd="0" parTransId="{134913E9-BA15-4463-A039-266AF92BC1DF}" sibTransId="{02210B6D-E90B-4DD3-B17B-C6908772D216}"/>
    <dgm:cxn modelId="{EFDD4178-C7E1-4223-9208-FAC0B159770B}" type="presOf" srcId="{D5D86415-CFC1-4D79-92F4-E09A5DD6180C}" destId="{582E454B-901F-4D6D-9CE8-EAD4E6959275}" srcOrd="0" destOrd="0" presId="urn:microsoft.com/office/officeart/2008/layout/LinedList"/>
    <dgm:cxn modelId="{273056C2-9438-4DD9-8BF4-98E02AEEDDF0}" type="presOf" srcId="{8715BB4C-C091-48CB-8C9B-0908CD02E905}" destId="{91EAF5BD-52E4-404A-8AFA-EF6CFD6A9A5C}" srcOrd="0" destOrd="0" presId="urn:microsoft.com/office/officeart/2008/layout/LinedList"/>
    <dgm:cxn modelId="{B97F2890-7840-4F20-A3D0-E4D5EC96085A}" type="presOf" srcId="{94D57BAD-2B85-4702-A689-39B1D839B129}" destId="{03BB9F12-9965-470F-A793-C511026CE186}" srcOrd="0" destOrd="0" presId="urn:microsoft.com/office/officeart/2008/layout/LinedList"/>
    <dgm:cxn modelId="{A0661432-A61A-4870-8391-76C3DCE494DF}" srcId="{FCD02425-4351-44D9-8B06-CDF5BAB76EC0}" destId="{D7FA95BA-82F3-498A-BA05-238534577588}" srcOrd="2" destOrd="0" parTransId="{CAC843BE-5430-4AB7-A4F5-25384CB00F95}" sibTransId="{A0AFC482-85B5-4F9E-ADCE-5E959D9D3D79}"/>
    <dgm:cxn modelId="{8386E524-FF0A-4F0B-B015-4D13EDCBC625}" srcId="{FCD02425-4351-44D9-8B06-CDF5BAB76EC0}" destId="{34A5C2B0-9C8E-4333-8F70-1FD9FB219751}" srcOrd="3" destOrd="0" parTransId="{B330FAC8-0FDC-44F3-8605-884D37717C18}" sibTransId="{34085A52-A618-4A17-A1BD-7D3E02326355}"/>
    <dgm:cxn modelId="{05219934-ACFF-4A78-A7A9-B40A3DFB2FF5}" srcId="{FCD02425-4351-44D9-8B06-CDF5BAB76EC0}" destId="{8715BB4C-C091-48CB-8C9B-0908CD02E905}" srcOrd="6" destOrd="0" parTransId="{25C03F38-3F1E-4B9A-941A-BC8BA7256337}" sibTransId="{8199E53D-9C8A-4708-BB21-5DADC186FDB8}"/>
    <dgm:cxn modelId="{9607C2FD-DCDE-4227-809B-A7377169D054}" type="presOf" srcId="{D7FA95BA-82F3-498A-BA05-238534577588}" destId="{8CB303D3-7711-4343-A847-9D29DD250574}" srcOrd="0" destOrd="0" presId="urn:microsoft.com/office/officeart/2008/layout/LinedList"/>
    <dgm:cxn modelId="{5038D09D-1579-4601-BD72-EB358257B159}" srcId="{FCD02425-4351-44D9-8B06-CDF5BAB76EC0}" destId="{C3E0FA6A-CBCD-4C1A-9EE4-54F89BD13F52}" srcOrd="7" destOrd="0" parTransId="{BF14F0AB-B371-4B9A-9EA0-14F81ECEAF65}" sibTransId="{88767115-E2B2-498F-BCE8-AD401E579C82}"/>
    <dgm:cxn modelId="{A333A2B6-13DE-4F65-8A41-366ADC0E4258}" type="presOf" srcId="{8B90AC03-D218-4ACA-AE13-6445DC274092}" destId="{6C5ACEDE-8EA1-4B0D-9316-4DFB2E293105}" srcOrd="0" destOrd="0" presId="urn:microsoft.com/office/officeart/2008/layout/LinedList"/>
    <dgm:cxn modelId="{83E6E5C2-2B9B-4511-B355-19ECA4815431}" type="presParOf" srcId="{5A809DD2-D985-460E-A970-B46730363B27}" destId="{D603D993-7631-42B3-9F9F-34F81BB74419}" srcOrd="0" destOrd="0" presId="urn:microsoft.com/office/officeart/2008/layout/LinedList"/>
    <dgm:cxn modelId="{A0E5BB1B-4D8D-4CFD-A92D-E931E045765F}" type="presParOf" srcId="{5A809DD2-D985-460E-A970-B46730363B27}" destId="{43BD391D-1DC5-4D8F-B082-8111C93E3DA3}" srcOrd="1" destOrd="0" presId="urn:microsoft.com/office/officeart/2008/layout/LinedList"/>
    <dgm:cxn modelId="{3839DDE2-A101-4CFA-9566-02905C1D801B}" type="presParOf" srcId="{43BD391D-1DC5-4D8F-B082-8111C93E3DA3}" destId="{6C5ACEDE-8EA1-4B0D-9316-4DFB2E293105}" srcOrd="0" destOrd="0" presId="urn:microsoft.com/office/officeart/2008/layout/LinedList"/>
    <dgm:cxn modelId="{C154F01F-60A4-456D-9A8F-51CFC6CA266C}" type="presParOf" srcId="{43BD391D-1DC5-4D8F-B082-8111C93E3DA3}" destId="{96B8A514-CE91-47E2-A233-D6B898051BEA}" srcOrd="1" destOrd="0" presId="urn:microsoft.com/office/officeart/2008/layout/LinedList"/>
    <dgm:cxn modelId="{CF3FF140-FDE9-4565-B3DB-70C1F7EE9D4D}" type="presParOf" srcId="{5A809DD2-D985-460E-A970-B46730363B27}" destId="{8B1FCC32-F8A7-40DF-8131-AD5A9CF4E2BA}" srcOrd="2" destOrd="0" presId="urn:microsoft.com/office/officeart/2008/layout/LinedList"/>
    <dgm:cxn modelId="{23A34EE4-371D-4A02-BC8F-05E961447487}" type="presParOf" srcId="{5A809DD2-D985-460E-A970-B46730363B27}" destId="{B3BBDDD2-DE60-4062-BAD5-A5B14E3E5E9B}" srcOrd="3" destOrd="0" presId="urn:microsoft.com/office/officeart/2008/layout/LinedList"/>
    <dgm:cxn modelId="{EA62F47F-4337-4650-9F00-C231D3FF2C69}" type="presParOf" srcId="{B3BBDDD2-DE60-4062-BAD5-A5B14E3E5E9B}" destId="{03BB9F12-9965-470F-A793-C511026CE186}" srcOrd="0" destOrd="0" presId="urn:microsoft.com/office/officeart/2008/layout/LinedList"/>
    <dgm:cxn modelId="{DE538765-03B3-4F8C-80B8-B643085D840A}" type="presParOf" srcId="{B3BBDDD2-DE60-4062-BAD5-A5B14E3E5E9B}" destId="{6FDEA8D7-1A31-46BA-90B7-F51CC7521403}" srcOrd="1" destOrd="0" presId="urn:microsoft.com/office/officeart/2008/layout/LinedList"/>
    <dgm:cxn modelId="{EEBC5E53-6027-4FFD-8843-87A6F49433E1}" type="presParOf" srcId="{5A809DD2-D985-460E-A970-B46730363B27}" destId="{C86B27CD-E375-40C0-AE6E-6CA34BD23A6B}" srcOrd="4" destOrd="0" presId="urn:microsoft.com/office/officeart/2008/layout/LinedList"/>
    <dgm:cxn modelId="{BEFC9AFC-131D-4628-BB47-27BD7017BB49}" type="presParOf" srcId="{5A809DD2-D985-460E-A970-B46730363B27}" destId="{5B20CF5C-9AD8-45FD-B37F-980136DF1C9C}" srcOrd="5" destOrd="0" presId="urn:microsoft.com/office/officeart/2008/layout/LinedList"/>
    <dgm:cxn modelId="{0CF02474-3482-44EE-8E23-52F5B22C4C10}" type="presParOf" srcId="{5B20CF5C-9AD8-45FD-B37F-980136DF1C9C}" destId="{8CB303D3-7711-4343-A847-9D29DD250574}" srcOrd="0" destOrd="0" presId="urn:microsoft.com/office/officeart/2008/layout/LinedList"/>
    <dgm:cxn modelId="{8A7688F8-90C6-4FD3-8637-13DB998B716C}" type="presParOf" srcId="{5B20CF5C-9AD8-45FD-B37F-980136DF1C9C}" destId="{1FEEBE48-CF05-46FE-BF61-5362D09AFC33}" srcOrd="1" destOrd="0" presId="urn:microsoft.com/office/officeart/2008/layout/LinedList"/>
    <dgm:cxn modelId="{1A48F409-60F6-4EF7-ACA6-AD8564BCFADB}" type="presParOf" srcId="{5A809DD2-D985-460E-A970-B46730363B27}" destId="{EA77A6D9-8343-4B48-9583-884E3E9841E2}" srcOrd="6" destOrd="0" presId="urn:microsoft.com/office/officeart/2008/layout/LinedList"/>
    <dgm:cxn modelId="{0A030D5B-8944-4FBA-92A4-95AD8B05C360}" type="presParOf" srcId="{5A809DD2-D985-460E-A970-B46730363B27}" destId="{BBB9EAF6-FDAE-4DE9-BD87-EE967BF0B90D}" srcOrd="7" destOrd="0" presId="urn:microsoft.com/office/officeart/2008/layout/LinedList"/>
    <dgm:cxn modelId="{3ECA366F-760A-4B1F-9644-3FEF5D489042}" type="presParOf" srcId="{BBB9EAF6-FDAE-4DE9-BD87-EE967BF0B90D}" destId="{1D904A57-926C-4A32-8790-030EC1B437A2}" srcOrd="0" destOrd="0" presId="urn:microsoft.com/office/officeart/2008/layout/LinedList"/>
    <dgm:cxn modelId="{4F5C2B64-CFA3-43A0-B2B8-115496704497}" type="presParOf" srcId="{BBB9EAF6-FDAE-4DE9-BD87-EE967BF0B90D}" destId="{2E1120DB-8A4E-41F9-83E6-CAA91EC2E74D}" srcOrd="1" destOrd="0" presId="urn:microsoft.com/office/officeart/2008/layout/LinedList"/>
    <dgm:cxn modelId="{65D62225-6A01-482C-B44E-7B458145D68A}" type="presParOf" srcId="{5A809DD2-D985-460E-A970-B46730363B27}" destId="{4657611B-EE94-4D84-8203-5E5F6C27BDC8}" srcOrd="8" destOrd="0" presId="urn:microsoft.com/office/officeart/2008/layout/LinedList"/>
    <dgm:cxn modelId="{0ECEC0B9-ECCC-4A37-92D1-A80E85F620D4}" type="presParOf" srcId="{5A809DD2-D985-460E-A970-B46730363B27}" destId="{A204D5C8-B5BA-4D98-B6EF-FBA384DDB2C8}" srcOrd="9" destOrd="0" presId="urn:microsoft.com/office/officeart/2008/layout/LinedList"/>
    <dgm:cxn modelId="{26316C2A-FFC1-434D-AC32-6715C9608398}" type="presParOf" srcId="{A204D5C8-B5BA-4D98-B6EF-FBA384DDB2C8}" destId="{02692F81-0624-44A9-BEFE-DEB904B0B754}" srcOrd="0" destOrd="0" presId="urn:microsoft.com/office/officeart/2008/layout/LinedList"/>
    <dgm:cxn modelId="{683FBF92-3BF7-4E19-8C9E-730C8A4C21E4}" type="presParOf" srcId="{A204D5C8-B5BA-4D98-B6EF-FBA384DDB2C8}" destId="{7DD87B02-A32B-45AD-B49E-E0E6507DD3CB}" srcOrd="1" destOrd="0" presId="urn:microsoft.com/office/officeart/2008/layout/LinedList"/>
    <dgm:cxn modelId="{9FD5D6CF-AFE5-401D-92EC-9A277B520BF7}" type="presParOf" srcId="{5A809DD2-D985-460E-A970-B46730363B27}" destId="{62405A13-952F-4B63-8F71-5342C2EFFB23}" srcOrd="10" destOrd="0" presId="urn:microsoft.com/office/officeart/2008/layout/LinedList"/>
    <dgm:cxn modelId="{6760D80E-A388-4F05-87C4-946EA95F064D}" type="presParOf" srcId="{5A809DD2-D985-460E-A970-B46730363B27}" destId="{4982A323-E71A-444C-A1E3-D39CEB163A56}" srcOrd="11" destOrd="0" presId="urn:microsoft.com/office/officeart/2008/layout/LinedList"/>
    <dgm:cxn modelId="{1FF0F143-BDEE-4FD4-BBD8-46EC14E6C5B7}" type="presParOf" srcId="{4982A323-E71A-444C-A1E3-D39CEB163A56}" destId="{582E454B-901F-4D6D-9CE8-EAD4E6959275}" srcOrd="0" destOrd="0" presId="urn:microsoft.com/office/officeart/2008/layout/LinedList"/>
    <dgm:cxn modelId="{AA745307-A074-48AA-AB3D-F77E6D26DD2B}" type="presParOf" srcId="{4982A323-E71A-444C-A1E3-D39CEB163A56}" destId="{F36DDA74-D466-405F-A371-65DAB989CE35}" srcOrd="1" destOrd="0" presId="urn:microsoft.com/office/officeart/2008/layout/LinedList"/>
    <dgm:cxn modelId="{CC57702E-80B3-4DB7-A443-06910E0CB446}" type="presParOf" srcId="{5A809DD2-D985-460E-A970-B46730363B27}" destId="{51FE6748-0EDC-4173-8EE9-4578DE09DD80}" srcOrd="12" destOrd="0" presId="urn:microsoft.com/office/officeart/2008/layout/LinedList"/>
    <dgm:cxn modelId="{92B6A0FF-DD3E-41C9-862C-47C3AA5405C6}" type="presParOf" srcId="{5A809DD2-D985-460E-A970-B46730363B27}" destId="{C5F6AC2B-D04F-427A-B6EB-C313721A9A0A}" srcOrd="13" destOrd="0" presId="urn:microsoft.com/office/officeart/2008/layout/LinedList"/>
    <dgm:cxn modelId="{F8939197-B26F-4C8C-9764-0371FD3F94CC}" type="presParOf" srcId="{C5F6AC2B-D04F-427A-B6EB-C313721A9A0A}" destId="{91EAF5BD-52E4-404A-8AFA-EF6CFD6A9A5C}" srcOrd="0" destOrd="0" presId="urn:microsoft.com/office/officeart/2008/layout/LinedList"/>
    <dgm:cxn modelId="{286EF3D6-6204-4F10-9E1F-30456338B77D}" type="presParOf" srcId="{C5F6AC2B-D04F-427A-B6EB-C313721A9A0A}" destId="{43AABB8E-9FFC-4AD9-A5AC-80BECAD4E572}" srcOrd="1" destOrd="0" presId="urn:microsoft.com/office/officeart/2008/layout/LinedList"/>
    <dgm:cxn modelId="{7C7BCC11-2FD5-4D6D-9FE6-D278D064DEEE}" type="presParOf" srcId="{5A809DD2-D985-460E-A970-B46730363B27}" destId="{60717777-08CB-46E3-9356-746E5AFF1046}" srcOrd="14" destOrd="0" presId="urn:microsoft.com/office/officeart/2008/layout/LinedList"/>
    <dgm:cxn modelId="{9F80F5B2-0BAE-45B4-AD43-714F0810CC40}" type="presParOf" srcId="{5A809DD2-D985-460E-A970-B46730363B27}" destId="{27A783FB-683C-4DEA-A149-0D48C405F89C}" srcOrd="15" destOrd="0" presId="urn:microsoft.com/office/officeart/2008/layout/LinedList"/>
    <dgm:cxn modelId="{9A66722F-FD1F-45E6-8C43-4A316C50A521}" type="presParOf" srcId="{27A783FB-683C-4DEA-A149-0D48C405F89C}" destId="{9BFC0141-12C3-4BFF-B176-A575F16D37EE}" srcOrd="0" destOrd="0" presId="urn:microsoft.com/office/officeart/2008/layout/LinedList"/>
    <dgm:cxn modelId="{4C29DC6D-C12E-4436-A249-813F62AC69A3}" type="presParOf" srcId="{27A783FB-683C-4DEA-A149-0D48C405F89C}" destId="{07452DF6-D3D9-462A-9C95-992DF5714AE6}" srcOrd="1"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D02425-4351-44D9-8B06-CDF5BAB76EC0}"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8B90AC03-D218-4ACA-AE13-6445DC274092}">
      <dgm:prSet/>
      <dgm:spPr/>
      <dgm:t>
        <a:bodyPr/>
        <a:lstStyle/>
        <a:p>
          <a:pPr rtl="0"/>
          <a:r>
            <a:rPr lang="en-US" dirty="0" smtClean="0">
              <a:solidFill>
                <a:schemeClr val="tx1"/>
              </a:solidFill>
            </a:rPr>
            <a:t>1.How do thyroid function tests change during pregnancy? </a:t>
          </a:r>
          <a:endParaRPr lang="en-US" dirty="0">
            <a:solidFill>
              <a:schemeClr val="tx1"/>
            </a:solidFill>
          </a:endParaRPr>
        </a:p>
      </dgm:t>
    </dgm:pt>
    <dgm:pt modelId="{342423B8-C255-4A9E-BB08-A304E32D9C06}" type="parTrans" cxnId="{D8F2859F-FCDF-45C1-9FB8-5867D12C46E7}">
      <dgm:prSet/>
      <dgm:spPr/>
      <dgm:t>
        <a:bodyPr/>
        <a:lstStyle/>
        <a:p>
          <a:endParaRPr lang="en-US"/>
        </a:p>
      </dgm:t>
    </dgm:pt>
    <dgm:pt modelId="{2A25D871-6F4E-4823-AE81-2B4E56480B91}" type="sibTrans" cxnId="{D8F2859F-FCDF-45C1-9FB8-5867D12C46E7}">
      <dgm:prSet/>
      <dgm:spPr/>
      <dgm:t>
        <a:bodyPr/>
        <a:lstStyle/>
        <a:p>
          <a:endParaRPr lang="en-US"/>
        </a:p>
      </dgm:t>
    </dgm:pt>
    <dgm:pt modelId="{94D57BAD-2B85-4702-A689-39B1D839B129}">
      <dgm:prSet/>
      <dgm:spPr/>
      <dgm:t>
        <a:bodyPr/>
        <a:lstStyle/>
        <a:p>
          <a:pPr rtl="0"/>
          <a:r>
            <a:rPr lang="en-US" dirty="0" smtClean="0">
              <a:solidFill>
                <a:schemeClr val="bg1">
                  <a:lumMod val="75000"/>
                </a:schemeClr>
              </a:solidFill>
            </a:rPr>
            <a:t>2.What is the normal range for serum TSH in each trimester of pregnancy?</a:t>
          </a:r>
          <a:endParaRPr lang="en-US" dirty="0">
            <a:solidFill>
              <a:schemeClr val="bg1">
                <a:lumMod val="75000"/>
              </a:schemeClr>
            </a:solidFill>
          </a:endParaRPr>
        </a:p>
      </dgm:t>
    </dgm:pt>
    <dgm:pt modelId="{134913E9-BA15-4463-A039-266AF92BC1DF}" type="parTrans" cxnId="{4D97E2F3-D06D-4DBA-9EFF-8CDEFD8E8F81}">
      <dgm:prSet/>
      <dgm:spPr/>
      <dgm:t>
        <a:bodyPr/>
        <a:lstStyle/>
        <a:p>
          <a:endParaRPr lang="en-US"/>
        </a:p>
      </dgm:t>
    </dgm:pt>
    <dgm:pt modelId="{02210B6D-E90B-4DD3-B17B-C6908772D216}" type="sibTrans" cxnId="{4D97E2F3-D06D-4DBA-9EFF-8CDEFD8E8F81}">
      <dgm:prSet/>
      <dgm:spPr/>
      <dgm:t>
        <a:bodyPr/>
        <a:lstStyle/>
        <a:p>
          <a:endParaRPr lang="en-US"/>
        </a:p>
      </dgm:t>
    </dgm:pt>
    <dgm:pt modelId="{D7FA95BA-82F3-498A-BA05-238534577588}">
      <dgm:prSet/>
      <dgm:spPr/>
      <dgm:t>
        <a:bodyPr/>
        <a:lstStyle/>
        <a:p>
          <a:pPr rtl="0"/>
          <a:r>
            <a:rPr lang="en-US" dirty="0" smtClean="0">
              <a:solidFill>
                <a:schemeClr val="bg1">
                  <a:lumMod val="75000"/>
                </a:schemeClr>
              </a:solidFill>
            </a:rPr>
            <a:t>3.What is the impact of iodine status and nutrition?</a:t>
          </a:r>
          <a:endParaRPr lang="en-US" dirty="0">
            <a:solidFill>
              <a:schemeClr val="bg1">
                <a:lumMod val="75000"/>
              </a:schemeClr>
            </a:solidFill>
          </a:endParaRPr>
        </a:p>
      </dgm:t>
    </dgm:pt>
    <dgm:pt modelId="{CAC843BE-5430-4AB7-A4F5-25384CB00F95}" type="parTrans" cxnId="{A0661432-A61A-4870-8391-76C3DCE494DF}">
      <dgm:prSet/>
      <dgm:spPr/>
      <dgm:t>
        <a:bodyPr/>
        <a:lstStyle/>
        <a:p>
          <a:endParaRPr lang="en-US"/>
        </a:p>
      </dgm:t>
    </dgm:pt>
    <dgm:pt modelId="{A0AFC482-85B5-4F9E-ADCE-5E959D9D3D79}" type="sibTrans" cxnId="{A0661432-A61A-4870-8391-76C3DCE494DF}">
      <dgm:prSet/>
      <dgm:spPr/>
      <dgm:t>
        <a:bodyPr/>
        <a:lstStyle/>
        <a:p>
          <a:endParaRPr lang="en-US"/>
        </a:p>
      </dgm:t>
    </dgm:pt>
    <dgm:pt modelId="{34A5C2B0-9C8E-4333-8F70-1FD9FB219751}">
      <dgm:prSet/>
      <dgm:spPr/>
      <dgm:t>
        <a:bodyPr/>
        <a:lstStyle/>
        <a:p>
          <a:pPr rtl="0"/>
          <a:r>
            <a:rPr lang="en-US" dirty="0" smtClean="0">
              <a:solidFill>
                <a:schemeClr val="bg1">
                  <a:lumMod val="75000"/>
                </a:schemeClr>
              </a:solidFill>
            </a:rPr>
            <a:t>4.What is the prevalence of thyroid auto antibodies in pregnant women?</a:t>
          </a:r>
          <a:endParaRPr lang="en-US" dirty="0">
            <a:solidFill>
              <a:schemeClr val="bg1">
                <a:lumMod val="75000"/>
              </a:schemeClr>
            </a:solidFill>
          </a:endParaRPr>
        </a:p>
      </dgm:t>
    </dgm:pt>
    <dgm:pt modelId="{B330FAC8-0FDC-44F3-8605-884D37717C18}" type="parTrans" cxnId="{8386E524-FF0A-4F0B-B015-4D13EDCBC625}">
      <dgm:prSet/>
      <dgm:spPr/>
      <dgm:t>
        <a:bodyPr/>
        <a:lstStyle/>
        <a:p>
          <a:endParaRPr lang="en-US"/>
        </a:p>
      </dgm:t>
    </dgm:pt>
    <dgm:pt modelId="{34085A52-A618-4A17-A1BD-7D3E02326355}" type="sibTrans" cxnId="{8386E524-FF0A-4F0B-B015-4D13EDCBC625}">
      <dgm:prSet/>
      <dgm:spPr/>
      <dgm:t>
        <a:bodyPr/>
        <a:lstStyle/>
        <a:p>
          <a:endParaRPr lang="en-US"/>
        </a:p>
      </dgm:t>
    </dgm:pt>
    <dgm:pt modelId="{438F02AE-F8BA-4C2B-93D3-AE5E6AEEF2FE}">
      <dgm:prSet/>
      <dgm:spPr/>
      <dgm:t>
        <a:bodyPr/>
        <a:lstStyle/>
        <a:p>
          <a:pPr rtl="0"/>
          <a:r>
            <a:rPr lang="en-US" dirty="0" smtClean="0">
              <a:solidFill>
                <a:schemeClr val="bg1">
                  <a:lumMod val="75000"/>
                </a:schemeClr>
              </a:solidFill>
            </a:rPr>
            <a:t>5.What is the association between thyroid auto antibody and pregnancy complication?</a:t>
          </a:r>
          <a:endParaRPr lang="en-US" dirty="0">
            <a:solidFill>
              <a:schemeClr val="bg1">
                <a:lumMod val="75000"/>
              </a:schemeClr>
            </a:solidFill>
          </a:endParaRPr>
        </a:p>
      </dgm:t>
    </dgm:pt>
    <dgm:pt modelId="{95BC3417-3CA1-4F07-A0A0-217F3C823B41}" type="parTrans" cxnId="{72D7D84D-3C8C-4CC7-9667-ABA8BD05151C}">
      <dgm:prSet/>
      <dgm:spPr/>
      <dgm:t>
        <a:bodyPr/>
        <a:lstStyle/>
        <a:p>
          <a:endParaRPr lang="en-US"/>
        </a:p>
      </dgm:t>
    </dgm:pt>
    <dgm:pt modelId="{F9A9B4C0-7338-4C75-8A5F-D9C7867A9F7F}" type="sibTrans" cxnId="{72D7D84D-3C8C-4CC7-9667-ABA8BD05151C}">
      <dgm:prSet/>
      <dgm:spPr/>
      <dgm:t>
        <a:bodyPr/>
        <a:lstStyle/>
        <a:p>
          <a:endParaRPr lang="en-US"/>
        </a:p>
      </dgm:t>
    </dgm:pt>
    <dgm:pt modelId="{D5D86415-CFC1-4D79-92F4-E09A5DD6180C}">
      <dgm:prSet/>
      <dgm:spPr/>
      <dgm:t>
        <a:bodyPr/>
        <a:lstStyle/>
        <a:p>
          <a:pPr rtl="0"/>
          <a:r>
            <a:rPr lang="en-US" dirty="0" smtClean="0">
              <a:solidFill>
                <a:schemeClr val="bg1">
                  <a:lumMod val="75000"/>
                </a:schemeClr>
              </a:solidFill>
            </a:rPr>
            <a:t>6.How should </a:t>
          </a:r>
          <a:r>
            <a:rPr lang="en-US" dirty="0" err="1" smtClean="0">
              <a:solidFill>
                <a:schemeClr val="bg1">
                  <a:lumMod val="75000"/>
                </a:schemeClr>
              </a:solidFill>
            </a:rPr>
            <a:t>euthyroid</a:t>
          </a:r>
          <a:r>
            <a:rPr lang="en-US" dirty="0" smtClean="0">
              <a:solidFill>
                <a:schemeClr val="bg1">
                  <a:lumMod val="75000"/>
                </a:schemeClr>
              </a:solidFill>
            </a:rPr>
            <a:t> women who are thyroid antibody  positive be monitored during pregnancy?</a:t>
          </a:r>
          <a:endParaRPr lang="en-US" dirty="0">
            <a:solidFill>
              <a:schemeClr val="bg1">
                <a:lumMod val="75000"/>
              </a:schemeClr>
            </a:solidFill>
          </a:endParaRPr>
        </a:p>
      </dgm:t>
    </dgm:pt>
    <dgm:pt modelId="{90CD0657-E9CF-412F-9332-471C94A9E5A8}" type="parTrans" cxnId="{F726829A-89AA-4DB4-B866-6999480EC561}">
      <dgm:prSet/>
      <dgm:spPr/>
      <dgm:t>
        <a:bodyPr/>
        <a:lstStyle/>
        <a:p>
          <a:endParaRPr lang="en-US"/>
        </a:p>
      </dgm:t>
    </dgm:pt>
    <dgm:pt modelId="{70169DF7-7EBD-47EC-82E3-1BBDD2ED9A20}" type="sibTrans" cxnId="{F726829A-89AA-4DB4-B866-6999480EC561}">
      <dgm:prSet/>
      <dgm:spPr/>
      <dgm:t>
        <a:bodyPr/>
        <a:lstStyle/>
        <a:p>
          <a:endParaRPr lang="en-US"/>
        </a:p>
      </dgm:t>
    </dgm:pt>
    <dgm:pt modelId="{8715BB4C-C091-48CB-8C9B-0908CD02E905}">
      <dgm:prSet/>
      <dgm:spPr/>
      <dgm:t>
        <a:bodyPr/>
        <a:lstStyle/>
        <a:p>
          <a:pPr rtl="0"/>
          <a:r>
            <a:rPr lang="en-US" dirty="0" smtClean="0">
              <a:solidFill>
                <a:schemeClr val="bg1">
                  <a:lumMod val="75000"/>
                </a:schemeClr>
              </a:solidFill>
            </a:rPr>
            <a:t>7.Does treatment with LT4  therapy decrease  the risk for pregnancy loss in </a:t>
          </a:r>
          <a:r>
            <a:rPr lang="en-US" dirty="0" err="1" smtClean="0">
              <a:solidFill>
                <a:schemeClr val="bg1">
                  <a:lumMod val="75000"/>
                </a:schemeClr>
              </a:solidFill>
            </a:rPr>
            <a:t>euthyroid</a:t>
          </a:r>
          <a:r>
            <a:rPr lang="en-US" dirty="0" smtClean="0">
              <a:solidFill>
                <a:schemeClr val="bg1">
                  <a:lumMod val="75000"/>
                </a:schemeClr>
              </a:solidFill>
            </a:rPr>
            <a:t> women with thyroid autoimmunity? </a:t>
          </a:r>
          <a:endParaRPr lang="en-US" dirty="0">
            <a:solidFill>
              <a:schemeClr val="bg1">
                <a:lumMod val="75000"/>
              </a:schemeClr>
            </a:solidFill>
          </a:endParaRPr>
        </a:p>
      </dgm:t>
    </dgm:pt>
    <dgm:pt modelId="{25C03F38-3F1E-4B9A-941A-BC8BA7256337}" type="parTrans" cxnId="{05219934-ACFF-4A78-A7A9-B40A3DFB2FF5}">
      <dgm:prSet/>
      <dgm:spPr/>
      <dgm:t>
        <a:bodyPr/>
        <a:lstStyle/>
        <a:p>
          <a:endParaRPr lang="en-US"/>
        </a:p>
      </dgm:t>
    </dgm:pt>
    <dgm:pt modelId="{8199E53D-9C8A-4708-BB21-5DADC186FDB8}" type="sibTrans" cxnId="{05219934-ACFF-4A78-A7A9-B40A3DFB2FF5}">
      <dgm:prSet/>
      <dgm:spPr/>
      <dgm:t>
        <a:bodyPr/>
        <a:lstStyle/>
        <a:p>
          <a:endParaRPr lang="en-US"/>
        </a:p>
      </dgm:t>
    </dgm:pt>
    <dgm:pt modelId="{C3E0FA6A-CBCD-4C1A-9EE4-54F89BD13F52}">
      <dgm:prSet/>
      <dgm:spPr/>
      <dgm:t>
        <a:bodyPr/>
        <a:lstStyle/>
        <a:p>
          <a:pPr rtl="0"/>
          <a:r>
            <a:rPr lang="en-US" dirty="0" smtClean="0">
              <a:solidFill>
                <a:schemeClr val="bg1">
                  <a:lumMod val="75000"/>
                </a:schemeClr>
              </a:solidFill>
            </a:rPr>
            <a:t>8.Do the pregnant woman who test negative for thyroid antibody with </a:t>
          </a:r>
          <a:r>
            <a:rPr lang="en-US" dirty="0" err="1" smtClean="0">
              <a:solidFill>
                <a:schemeClr val="bg1">
                  <a:lumMod val="75000"/>
                </a:schemeClr>
              </a:solidFill>
            </a:rPr>
            <a:t>slightliy</a:t>
          </a:r>
          <a:r>
            <a:rPr lang="en-US" dirty="0" smtClean="0">
              <a:solidFill>
                <a:schemeClr val="bg1">
                  <a:lumMod val="75000"/>
                </a:schemeClr>
              </a:solidFill>
            </a:rPr>
            <a:t> higher TSH (2.5-5) in the first trimester  have a significantly higher risk of pregnancy loss?</a:t>
          </a:r>
        </a:p>
      </dgm:t>
    </dgm:pt>
    <dgm:pt modelId="{88767115-E2B2-498F-BCE8-AD401E579C82}" type="sibTrans" cxnId="{5038D09D-1579-4601-BD72-EB358257B159}">
      <dgm:prSet/>
      <dgm:spPr/>
      <dgm:t>
        <a:bodyPr/>
        <a:lstStyle/>
        <a:p>
          <a:endParaRPr lang="en-US"/>
        </a:p>
      </dgm:t>
    </dgm:pt>
    <dgm:pt modelId="{BF14F0AB-B371-4B9A-9EA0-14F81ECEAF65}" type="parTrans" cxnId="{5038D09D-1579-4601-BD72-EB358257B159}">
      <dgm:prSet/>
      <dgm:spPr/>
      <dgm:t>
        <a:bodyPr/>
        <a:lstStyle/>
        <a:p>
          <a:endParaRPr lang="en-US"/>
        </a:p>
      </dgm:t>
    </dgm:pt>
    <dgm:pt modelId="{5A809DD2-D985-460E-A970-B46730363B27}" type="pres">
      <dgm:prSet presAssocID="{FCD02425-4351-44D9-8B06-CDF5BAB76EC0}" presName="vert0" presStyleCnt="0">
        <dgm:presLayoutVars>
          <dgm:dir/>
          <dgm:animOne val="branch"/>
          <dgm:animLvl val="lvl"/>
        </dgm:presLayoutVars>
      </dgm:prSet>
      <dgm:spPr/>
      <dgm:t>
        <a:bodyPr/>
        <a:lstStyle/>
        <a:p>
          <a:endParaRPr lang="en-US"/>
        </a:p>
      </dgm:t>
    </dgm:pt>
    <dgm:pt modelId="{D603D993-7631-42B3-9F9F-34F81BB74419}" type="pres">
      <dgm:prSet presAssocID="{8B90AC03-D218-4ACA-AE13-6445DC274092}" presName="thickLine" presStyleLbl="alignNode1" presStyleIdx="0" presStyleCnt="8"/>
      <dgm:spPr/>
    </dgm:pt>
    <dgm:pt modelId="{43BD391D-1DC5-4D8F-B082-8111C93E3DA3}" type="pres">
      <dgm:prSet presAssocID="{8B90AC03-D218-4ACA-AE13-6445DC274092}" presName="horz1" presStyleCnt="0"/>
      <dgm:spPr/>
    </dgm:pt>
    <dgm:pt modelId="{6C5ACEDE-8EA1-4B0D-9316-4DFB2E293105}" type="pres">
      <dgm:prSet presAssocID="{8B90AC03-D218-4ACA-AE13-6445DC274092}" presName="tx1" presStyleLbl="revTx" presStyleIdx="0" presStyleCnt="8"/>
      <dgm:spPr/>
      <dgm:t>
        <a:bodyPr/>
        <a:lstStyle/>
        <a:p>
          <a:endParaRPr lang="en-US"/>
        </a:p>
      </dgm:t>
    </dgm:pt>
    <dgm:pt modelId="{96B8A514-CE91-47E2-A233-D6B898051BEA}" type="pres">
      <dgm:prSet presAssocID="{8B90AC03-D218-4ACA-AE13-6445DC274092}" presName="vert1" presStyleCnt="0"/>
      <dgm:spPr/>
    </dgm:pt>
    <dgm:pt modelId="{8B1FCC32-F8A7-40DF-8131-AD5A9CF4E2BA}" type="pres">
      <dgm:prSet presAssocID="{94D57BAD-2B85-4702-A689-39B1D839B129}" presName="thickLine" presStyleLbl="alignNode1" presStyleIdx="1" presStyleCnt="8"/>
      <dgm:spPr/>
    </dgm:pt>
    <dgm:pt modelId="{B3BBDDD2-DE60-4062-BAD5-A5B14E3E5E9B}" type="pres">
      <dgm:prSet presAssocID="{94D57BAD-2B85-4702-A689-39B1D839B129}" presName="horz1" presStyleCnt="0"/>
      <dgm:spPr/>
    </dgm:pt>
    <dgm:pt modelId="{03BB9F12-9965-470F-A793-C511026CE186}" type="pres">
      <dgm:prSet presAssocID="{94D57BAD-2B85-4702-A689-39B1D839B129}" presName="tx1" presStyleLbl="revTx" presStyleIdx="1" presStyleCnt="8"/>
      <dgm:spPr/>
      <dgm:t>
        <a:bodyPr/>
        <a:lstStyle/>
        <a:p>
          <a:endParaRPr lang="en-US"/>
        </a:p>
      </dgm:t>
    </dgm:pt>
    <dgm:pt modelId="{6FDEA8D7-1A31-46BA-90B7-F51CC7521403}" type="pres">
      <dgm:prSet presAssocID="{94D57BAD-2B85-4702-A689-39B1D839B129}" presName="vert1" presStyleCnt="0"/>
      <dgm:spPr/>
    </dgm:pt>
    <dgm:pt modelId="{C86B27CD-E375-40C0-AE6E-6CA34BD23A6B}" type="pres">
      <dgm:prSet presAssocID="{D7FA95BA-82F3-498A-BA05-238534577588}" presName="thickLine" presStyleLbl="alignNode1" presStyleIdx="2" presStyleCnt="8"/>
      <dgm:spPr/>
    </dgm:pt>
    <dgm:pt modelId="{5B20CF5C-9AD8-45FD-B37F-980136DF1C9C}" type="pres">
      <dgm:prSet presAssocID="{D7FA95BA-82F3-498A-BA05-238534577588}" presName="horz1" presStyleCnt="0"/>
      <dgm:spPr/>
    </dgm:pt>
    <dgm:pt modelId="{8CB303D3-7711-4343-A847-9D29DD250574}" type="pres">
      <dgm:prSet presAssocID="{D7FA95BA-82F3-498A-BA05-238534577588}" presName="tx1" presStyleLbl="revTx" presStyleIdx="2" presStyleCnt="8"/>
      <dgm:spPr/>
      <dgm:t>
        <a:bodyPr/>
        <a:lstStyle/>
        <a:p>
          <a:endParaRPr lang="en-US"/>
        </a:p>
      </dgm:t>
    </dgm:pt>
    <dgm:pt modelId="{1FEEBE48-CF05-46FE-BF61-5362D09AFC33}" type="pres">
      <dgm:prSet presAssocID="{D7FA95BA-82F3-498A-BA05-238534577588}" presName="vert1" presStyleCnt="0"/>
      <dgm:spPr/>
    </dgm:pt>
    <dgm:pt modelId="{EA77A6D9-8343-4B48-9583-884E3E9841E2}" type="pres">
      <dgm:prSet presAssocID="{34A5C2B0-9C8E-4333-8F70-1FD9FB219751}" presName="thickLine" presStyleLbl="alignNode1" presStyleIdx="3" presStyleCnt="8"/>
      <dgm:spPr/>
    </dgm:pt>
    <dgm:pt modelId="{BBB9EAF6-FDAE-4DE9-BD87-EE967BF0B90D}" type="pres">
      <dgm:prSet presAssocID="{34A5C2B0-9C8E-4333-8F70-1FD9FB219751}" presName="horz1" presStyleCnt="0"/>
      <dgm:spPr/>
    </dgm:pt>
    <dgm:pt modelId="{1D904A57-926C-4A32-8790-030EC1B437A2}" type="pres">
      <dgm:prSet presAssocID="{34A5C2B0-9C8E-4333-8F70-1FD9FB219751}" presName="tx1" presStyleLbl="revTx" presStyleIdx="3" presStyleCnt="8"/>
      <dgm:spPr/>
      <dgm:t>
        <a:bodyPr/>
        <a:lstStyle/>
        <a:p>
          <a:endParaRPr lang="en-US"/>
        </a:p>
      </dgm:t>
    </dgm:pt>
    <dgm:pt modelId="{2E1120DB-8A4E-41F9-83E6-CAA91EC2E74D}" type="pres">
      <dgm:prSet presAssocID="{34A5C2B0-9C8E-4333-8F70-1FD9FB219751}" presName="vert1" presStyleCnt="0"/>
      <dgm:spPr/>
    </dgm:pt>
    <dgm:pt modelId="{4657611B-EE94-4D84-8203-5E5F6C27BDC8}" type="pres">
      <dgm:prSet presAssocID="{438F02AE-F8BA-4C2B-93D3-AE5E6AEEF2FE}" presName="thickLine" presStyleLbl="alignNode1" presStyleIdx="4" presStyleCnt="8"/>
      <dgm:spPr/>
    </dgm:pt>
    <dgm:pt modelId="{A204D5C8-B5BA-4D98-B6EF-FBA384DDB2C8}" type="pres">
      <dgm:prSet presAssocID="{438F02AE-F8BA-4C2B-93D3-AE5E6AEEF2FE}" presName="horz1" presStyleCnt="0"/>
      <dgm:spPr/>
    </dgm:pt>
    <dgm:pt modelId="{02692F81-0624-44A9-BEFE-DEB904B0B754}" type="pres">
      <dgm:prSet presAssocID="{438F02AE-F8BA-4C2B-93D3-AE5E6AEEF2FE}" presName="tx1" presStyleLbl="revTx" presStyleIdx="4" presStyleCnt="8"/>
      <dgm:spPr/>
      <dgm:t>
        <a:bodyPr/>
        <a:lstStyle/>
        <a:p>
          <a:endParaRPr lang="en-US"/>
        </a:p>
      </dgm:t>
    </dgm:pt>
    <dgm:pt modelId="{7DD87B02-A32B-45AD-B49E-E0E6507DD3CB}" type="pres">
      <dgm:prSet presAssocID="{438F02AE-F8BA-4C2B-93D3-AE5E6AEEF2FE}" presName="vert1" presStyleCnt="0"/>
      <dgm:spPr/>
    </dgm:pt>
    <dgm:pt modelId="{62405A13-952F-4B63-8F71-5342C2EFFB23}" type="pres">
      <dgm:prSet presAssocID="{D5D86415-CFC1-4D79-92F4-E09A5DD6180C}" presName="thickLine" presStyleLbl="alignNode1" presStyleIdx="5" presStyleCnt="8"/>
      <dgm:spPr/>
    </dgm:pt>
    <dgm:pt modelId="{4982A323-E71A-444C-A1E3-D39CEB163A56}" type="pres">
      <dgm:prSet presAssocID="{D5D86415-CFC1-4D79-92F4-E09A5DD6180C}" presName="horz1" presStyleCnt="0"/>
      <dgm:spPr/>
    </dgm:pt>
    <dgm:pt modelId="{582E454B-901F-4D6D-9CE8-EAD4E6959275}" type="pres">
      <dgm:prSet presAssocID="{D5D86415-CFC1-4D79-92F4-E09A5DD6180C}" presName="tx1" presStyleLbl="revTx" presStyleIdx="5" presStyleCnt="8"/>
      <dgm:spPr/>
      <dgm:t>
        <a:bodyPr/>
        <a:lstStyle/>
        <a:p>
          <a:endParaRPr lang="en-US"/>
        </a:p>
      </dgm:t>
    </dgm:pt>
    <dgm:pt modelId="{F36DDA74-D466-405F-A371-65DAB989CE35}" type="pres">
      <dgm:prSet presAssocID="{D5D86415-CFC1-4D79-92F4-E09A5DD6180C}" presName="vert1" presStyleCnt="0"/>
      <dgm:spPr/>
    </dgm:pt>
    <dgm:pt modelId="{51FE6748-0EDC-4173-8EE9-4578DE09DD80}" type="pres">
      <dgm:prSet presAssocID="{8715BB4C-C091-48CB-8C9B-0908CD02E905}" presName="thickLine" presStyleLbl="alignNode1" presStyleIdx="6" presStyleCnt="8"/>
      <dgm:spPr/>
    </dgm:pt>
    <dgm:pt modelId="{C5F6AC2B-D04F-427A-B6EB-C313721A9A0A}" type="pres">
      <dgm:prSet presAssocID="{8715BB4C-C091-48CB-8C9B-0908CD02E905}" presName="horz1" presStyleCnt="0"/>
      <dgm:spPr/>
    </dgm:pt>
    <dgm:pt modelId="{91EAF5BD-52E4-404A-8AFA-EF6CFD6A9A5C}" type="pres">
      <dgm:prSet presAssocID="{8715BB4C-C091-48CB-8C9B-0908CD02E905}" presName="tx1" presStyleLbl="revTx" presStyleIdx="6" presStyleCnt="8"/>
      <dgm:spPr/>
      <dgm:t>
        <a:bodyPr/>
        <a:lstStyle/>
        <a:p>
          <a:endParaRPr lang="en-US"/>
        </a:p>
      </dgm:t>
    </dgm:pt>
    <dgm:pt modelId="{43AABB8E-9FFC-4AD9-A5AC-80BECAD4E572}" type="pres">
      <dgm:prSet presAssocID="{8715BB4C-C091-48CB-8C9B-0908CD02E905}" presName="vert1" presStyleCnt="0"/>
      <dgm:spPr/>
    </dgm:pt>
    <dgm:pt modelId="{60717777-08CB-46E3-9356-746E5AFF1046}" type="pres">
      <dgm:prSet presAssocID="{C3E0FA6A-CBCD-4C1A-9EE4-54F89BD13F52}" presName="thickLine" presStyleLbl="alignNode1" presStyleIdx="7" presStyleCnt="8"/>
      <dgm:spPr/>
    </dgm:pt>
    <dgm:pt modelId="{27A783FB-683C-4DEA-A149-0D48C405F89C}" type="pres">
      <dgm:prSet presAssocID="{C3E0FA6A-CBCD-4C1A-9EE4-54F89BD13F52}" presName="horz1" presStyleCnt="0"/>
      <dgm:spPr/>
    </dgm:pt>
    <dgm:pt modelId="{9BFC0141-12C3-4BFF-B176-A575F16D37EE}" type="pres">
      <dgm:prSet presAssocID="{C3E0FA6A-CBCD-4C1A-9EE4-54F89BD13F52}" presName="tx1" presStyleLbl="revTx" presStyleIdx="7" presStyleCnt="8"/>
      <dgm:spPr/>
      <dgm:t>
        <a:bodyPr/>
        <a:lstStyle/>
        <a:p>
          <a:endParaRPr lang="en-US"/>
        </a:p>
      </dgm:t>
    </dgm:pt>
    <dgm:pt modelId="{07452DF6-D3D9-462A-9C95-992DF5714AE6}" type="pres">
      <dgm:prSet presAssocID="{C3E0FA6A-CBCD-4C1A-9EE4-54F89BD13F52}" presName="vert1" presStyleCnt="0"/>
      <dgm:spPr/>
    </dgm:pt>
  </dgm:ptLst>
  <dgm:cxnLst>
    <dgm:cxn modelId="{72D7D84D-3C8C-4CC7-9667-ABA8BD05151C}" srcId="{FCD02425-4351-44D9-8B06-CDF5BAB76EC0}" destId="{438F02AE-F8BA-4C2B-93D3-AE5E6AEEF2FE}" srcOrd="4" destOrd="0" parTransId="{95BC3417-3CA1-4F07-A0A0-217F3C823B41}" sibTransId="{F9A9B4C0-7338-4C75-8A5F-D9C7867A9F7F}"/>
    <dgm:cxn modelId="{EFEC1DB0-BC35-4879-BB36-9452280CBE26}" type="presOf" srcId="{C3E0FA6A-CBCD-4C1A-9EE4-54F89BD13F52}" destId="{9BFC0141-12C3-4BFF-B176-A575F16D37EE}" srcOrd="0" destOrd="0" presId="urn:microsoft.com/office/officeart/2008/layout/LinedList"/>
    <dgm:cxn modelId="{F726829A-89AA-4DB4-B866-6999480EC561}" srcId="{FCD02425-4351-44D9-8B06-CDF5BAB76EC0}" destId="{D5D86415-CFC1-4D79-92F4-E09A5DD6180C}" srcOrd="5" destOrd="0" parTransId="{90CD0657-E9CF-412F-9332-471C94A9E5A8}" sibTransId="{70169DF7-7EBD-47EC-82E3-1BBDD2ED9A20}"/>
    <dgm:cxn modelId="{A2381421-672A-4A4B-93FF-2367CBF97EF2}" type="presOf" srcId="{94D57BAD-2B85-4702-A689-39B1D839B129}" destId="{03BB9F12-9965-470F-A793-C511026CE186}" srcOrd="0" destOrd="0" presId="urn:microsoft.com/office/officeart/2008/layout/LinedList"/>
    <dgm:cxn modelId="{D8F2859F-FCDF-45C1-9FB8-5867D12C46E7}" srcId="{FCD02425-4351-44D9-8B06-CDF5BAB76EC0}" destId="{8B90AC03-D218-4ACA-AE13-6445DC274092}" srcOrd="0" destOrd="0" parTransId="{342423B8-C255-4A9E-BB08-A304E32D9C06}" sibTransId="{2A25D871-6F4E-4823-AE81-2B4E56480B91}"/>
    <dgm:cxn modelId="{4D97E2F3-D06D-4DBA-9EFF-8CDEFD8E8F81}" srcId="{FCD02425-4351-44D9-8B06-CDF5BAB76EC0}" destId="{94D57BAD-2B85-4702-A689-39B1D839B129}" srcOrd="1" destOrd="0" parTransId="{134913E9-BA15-4463-A039-266AF92BC1DF}" sibTransId="{02210B6D-E90B-4DD3-B17B-C6908772D216}"/>
    <dgm:cxn modelId="{A93F56C9-9765-4538-8739-2E074D187DF7}" type="presOf" srcId="{438F02AE-F8BA-4C2B-93D3-AE5E6AEEF2FE}" destId="{02692F81-0624-44A9-BEFE-DEB904B0B754}" srcOrd="0" destOrd="0" presId="urn:microsoft.com/office/officeart/2008/layout/LinedList"/>
    <dgm:cxn modelId="{227E23AE-5323-4B1B-B11E-AB82EDE343B4}" type="presOf" srcId="{FCD02425-4351-44D9-8B06-CDF5BAB76EC0}" destId="{5A809DD2-D985-460E-A970-B46730363B27}" srcOrd="0" destOrd="0" presId="urn:microsoft.com/office/officeart/2008/layout/LinedList"/>
    <dgm:cxn modelId="{DE2BA14D-B47D-4F36-83C8-D6D5F9BAFCA3}" type="presOf" srcId="{34A5C2B0-9C8E-4333-8F70-1FD9FB219751}" destId="{1D904A57-926C-4A32-8790-030EC1B437A2}" srcOrd="0" destOrd="0" presId="urn:microsoft.com/office/officeart/2008/layout/LinedList"/>
    <dgm:cxn modelId="{1A8E5C85-4296-40F1-A8A5-F6CE120491C2}" type="presOf" srcId="{D5D86415-CFC1-4D79-92F4-E09A5DD6180C}" destId="{582E454B-901F-4D6D-9CE8-EAD4E6959275}" srcOrd="0" destOrd="0" presId="urn:microsoft.com/office/officeart/2008/layout/LinedList"/>
    <dgm:cxn modelId="{A0661432-A61A-4870-8391-76C3DCE494DF}" srcId="{FCD02425-4351-44D9-8B06-CDF5BAB76EC0}" destId="{D7FA95BA-82F3-498A-BA05-238534577588}" srcOrd="2" destOrd="0" parTransId="{CAC843BE-5430-4AB7-A4F5-25384CB00F95}" sibTransId="{A0AFC482-85B5-4F9E-ADCE-5E959D9D3D79}"/>
    <dgm:cxn modelId="{0156B4A8-DD33-47CC-A112-E45AE2DECC01}" type="presOf" srcId="{8715BB4C-C091-48CB-8C9B-0908CD02E905}" destId="{91EAF5BD-52E4-404A-8AFA-EF6CFD6A9A5C}" srcOrd="0" destOrd="0" presId="urn:microsoft.com/office/officeart/2008/layout/LinedList"/>
    <dgm:cxn modelId="{93B776FE-CCA3-45B6-A3F9-A9D2E3F44B76}" type="presOf" srcId="{D7FA95BA-82F3-498A-BA05-238534577588}" destId="{8CB303D3-7711-4343-A847-9D29DD250574}" srcOrd="0" destOrd="0" presId="urn:microsoft.com/office/officeart/2008/layout/LinedList"/>
    <dgm:cxn modelId="{05219934-ACFF-4A78-A7A9-B40A3DFB2FF5}" srcId="{FCD02425-4351-44D9-8B06-CDF5BAB76EC0}" destId="{8715BB4C-C091-48CB-8C9B-0908CD02E905}" srcOrd="6" destOrd="0" parTransId="{25C03F38-3F1E-4B9A-941A-BC8BA7256337}" sibTransId="{8199E53D-9C8A-4708-BB21-5DADC186FDB8}"/>
    <dgm:cxn modelId="{8386E524-FF0A-4F0B-B015-4D13EDCBC625}" srcId="{FCD02425-4351-44D9-8B06-CDF5BAB76EC0}" destId="{34A5C2B0-9C8E-4333-8F70-1FD9FB219751}" srcOrd="3" destOrd="0" parTransId="{B330FAC8-0FDC-44F3-8605-884D37717C18}" sibTransId="{34085A52-A618-4A17-A1BD-7D3E02326355}"/>
    <dgm:cxn modelId="{5038D09D-1579-4601-BD72-EB358257B159}" srcId="{FCD02425-4351-44D9-8B06-CDF5BAB76EC0}" destId="{C3E0FA6A-CBCD-4C1A-9EE4-54F89BD13F52}" srcOrd="7" destOrd="0" parTransId="{BF14F0AB-B371-4B9A-9EA0-14F81ECEAF65}" sibTransId="{88767115-E2B2-498F-BCE8-AD401E579C82}"/>
    <dgm:cxn modelId="{D870B052-53D6-4E9B-8831-E54AA8C95682}" type="presOf" srcId="{8B90AC03-D218-4ACA-AE13-6445DC274092}" destId="{6C5ACEDE-8EA1-4B0D-9316-4DFB2E293105}" srcOrd="0" destOrd="0" presId="urn:microsoft.com/office/officeart/2008/layout/LinedList"/>
    <dgm:cxn modelId="{DF1BEFDE-BEFD-4F6B-9239-CFEE170557ED}" type="presParOf" srcId="{5A809DD2-D985-460E-A970-B46730363B27}" destId="{D603D993-7631-42B3-9F9F-34F81BB74419}" srcOrd="0" destOrd="0" presId="urn:microsoft.com/office/officeart/2008/layout/LinedList"/>
    <dgm:cxn modelId="{1392CBDA-D4B9-44BF-B994-7D572E2A5EC5}" type="presParOf" srcId="{5A809DD2-D985-460E-A970-B46730363B27}" destId="{43BD391D-1DC5-4D8F-B082-8111C93E3DA3}" srcOrd="1" destOrd="0" presId="urn:microsoft.com/office/officeart/2008/layout/LinedList"/>
    <dgm:cxn modelId="{99D8440B-8E53-478C-A77E-D41898B61073}" type="presParOf" srcId="{43BD391D-1DC5-4D8F-B082-8111C93E3DA3}" destId="{6C5ACEDE-8EA1-4B0D-9316-4DFB2E293105}" srcOrd="0" destOrd="0" presId="urn:microsoft.com/office/officeart/2008/layout/LinedList"/>
    <dgm:cxn modelId="{AC4CF88D-B59C-4A58-9CC6-0A94995EFE95}" type="presParOf" srcId="{43BD391D-1DC5-4D8F-B082-8111C93E3DA3}" destId="{96B8A514-CE91-47E2-A233-D6B898051BEA}" srcOrd="1" destOrd="0" presId="urn:microsoft.com/office/officeart/2008/layout/LinedList"/>
    <dgm:cxn modelId="{81A2331D-0E14-4832-A208-EF7D66235659}" type="presParOf" srcId="{5A809DD2-D985-460E-A970-B46730363B27}" destId="{8B1FCC32-F8A7-40DF-8131-AD5A9CF4E2BA}" srcOrd="2" destOrd="0" presId="urn:microsoft.com/office/officeart/2008/layout/LinedList"/>
    <dgm:cxn modelId="{57F10EDF-EFC6-48AF-A63D-545C2332670F}" type="presParOf" srcId="{5A809DD2-D985-460E-A970-B46730363B27}" destId="{B3BBDDD2-DE60-4062-BAD5-A5B14E3E5E9B}" srcOrd="3" destOrd="0" presId="urn:microsoft.com/office/officeart/2008/layout/LinedList"/>
    <dgm:cxn modelId="{E33317CB-6B70-4961-B11F-6397C8922AF6}" type="presParOf" srcId="{B3BBDDD2-DE60-4062-BAD5-A5B14E3E5E9B}" destId="{03BB9F12-9965-470F-A793-C511026CE186}" srcOrd="0" destOrd="0" presId="urn:microsoft.com/office/officeart/2008/layout/LinedList"/>
    <dgm:cxn modelId="{3E43C28A-A61E-47FB-9AB7-843572D893C2}" type="presParOf" srcId="{B3BBDDD2-DE60-4062-BAD5-A5B14E3E5E9B}" destId="{6FDEA8D7-1A31-46BA-90B7-F51CC7521403}" srcOrd="1" destOrd="0" presId="urn:microsoft.com/office/officeart/2008/layout/LinedList"/>
    <dgm:cxn modelId="{29BE3CB0-1A2C-49D7-B844-C1E03B1BEA1B}" type="presParOf" srcId="{5A809DD2-D985-460E-A970-B46730363B27}" destId="{C86B27CD-E375-40C0-AE6E-6CA34BD23A6B}" srcOrd="4" destOrd="0" presId="urn:microsoft.com/office/officeart/2008/layout/LinedList"/>
    <dgm:cxn modelId="{66C79498-6F1A-4934-96FF-2CB5F1D50A88}" type="presParOf" srcId="{5A809DD2-D985-460E-A970-B46730363B27}" destId="{5B20CF5C-9AD8-45FD-B37F-980136DF1C9C}" srcOrd="5" destOrd="0" presId="urn:microsoft.com/office/officeart/2008/layout/LinedList"/>
    <dgm:cxn modelId="{5F54ADBA-2DC0-4F59-994B-4CAA4122DB5C}" type="presParOf" srcId="{5B20CF5C-9AD8-45FD-B37F-980136DF1C9C}" destId="{8CB303D3-7711-4343-A847-9D29DD250574}" srcOrd="0" destOrd="0" presId="urn:microsoft.com/office/officeart/2008/layout/LinedList"/>
    <dgm:cxn modelId="{1B4E5265-934B-433A-9C8F-47D62895C725}" type="presParOf" srcId="{5B20CF5C-9AD8-45FD-B37F-980136DF1C9C}" destId="{1FEEBE48-CF05-46FE-BF61-5362D09AFC33}" srcOrd="1" destOrd="0" presId="urn:microsoft.com/office/officeart/2008/layout/LinedList"/>
    <dgm:cxn modelId="{51388C73-9397-4B9B-B767-A93216220279}" type="presParOf" srcId="{5A809DD2-D985-460E-A970-B46730363B27}" destId="{EA77A6D9-8343-4B48-9583-884E3E9841E2}" srcOrd="6" destOrd="0" presId="urn:microsoft.com/office/officeart/2008/layout/LinedList"/>
    <dgm:cxn modelId="{E4E60487-C9E9-4A8C-9C20-269A7F490DA5}" type="presParOf" srcId="{5A809DD2-D985-460E-A970-B46730363B27}" destId="{BBB9EAF6-FDAE-4DE9-BD87-EE967BF0B90D}" srcOrd="7" destOrd="0" presId="urn:microsoft.com/office/officeart/2008/layout/LinedList"/>
    <dgm:cxn modelId="{1E5B8FA8-E0A6-489D-9E82-D13E9C1344B2}" type="presParOf" srcId="{BBB9EAF6-FDAE-4DE9-BD87-EE967BF0B90D}" destId="{1D904A57-926C-4A32-8790-030EC1B437A2}" srcOrd="0" destOrd="0" presId="urn:microsoft.com/office/officeart/2008/layout/LinedList"/>
    <dgm:cxn modelId="{D0F56C2F-7F46-4E8F-998F-BAC54E161388}" type="presParOf" srcId="{BBB9EAF6-FDAE-4DE9-BD87-EE967BF0B90D}" destId="{2E1120DB-8A4E-41F9-83E6-CAA91EC2E74D}" srcOrd="1" destOrd="0" presId="urn:microsoft.com/office/officeart/2008/layout/LinedList"/>
    <dgm:cxn modelId="{89F1B363-81DC-46A1-B81D-C2F2F84C7C99}" type="presParOf" srcId="{5A809DD2-D985-460E-A970-B46730363B27}" destId="{4657611B-EE94-4D84-8203-5E5F6C27BDC8}" srcOrd="8" destOrd="0" presId="urn:microsoft.com/office/officeart/2008/layout/LinedList"/>
    <dgm:cxn modelId="{4481EB4C-09AA-46C0-A9D0-8832C729DAAF}" type="presParOf" srcId="{5A809DD2-D985-460E-A970-B46730363B27}" destId="{A204D5C8-B5BA-4D98-B6EF-FBA384DDB2C8}" srcOrd="9" destOrd="0" presId="urn:microsoft.com/office/officeart/2008/layout/LinedList"/>
    <dgm:cxn modelId="{10F2443F-BEE4-41D3-A3CD-5AB721F0916A}" type="presParOf" srcId="{A204D5C8-B5BA-4D98-B6EF-FBA384DDB2C8}" destId="{02692F81-0624-44A9-BEFE-DEB904B0B754}" srcOrd="0" destOrd="0" presId="urn:microsoft.com/office/officeart/2008/layout/LinedList"/>
    <dgm:cxn modelId="{E0FA320F-3C4F-4BAC-BF2C-1A67ECB26135}" type="presParOf" srcId="{A204D5C8-B5BA-4D98-B6EF-FBA384DDB2C8}" destId="{7DD87B02-A32B-45AD-B49E-E0E6507DD3CB}" srcOrd="1" destOrd="0" presId="urn:microsoft.com/office/officeart/2008/layout/LinedList"/>
    <dgm:cxn modelId="{F8CC3550-6BC0-4116-B673-5062EC411A72}" type="presParOf" srcId="{5A809DD2-D985-460E-A970-B46730363B27}" destId="{62405A13-952F-4B63-8F71-5342C2EFFB23}" srcOrd="10" destOrd="0" presId="urn:microsoft.com/office/officeart/2008/layout/LinedList"/>
    <dgm:cxn modelId="{93E4B1ED-DFC8-405A-ADA3-9E4957F95BC3}" type="presParOf" srcId="{5A809DD2-D985-460E-A970-B46730363B27}" destId="{4982A323-E71A-444C-A1E3-D39CEB163A56}" srcOrd="11" destOrd="0" presId="urn:microsoft.com/office/officeart/2008/layout/LinedList"/>
    <dgm:cxn modelId="{766C707C-2A99-47E9-AD4E-F8CC2182BD19}" type="presParOf" srcId="{4982A323-E71A-444C-A1E3-D39CEB163A56}" destId="{582E454B-901F-4D6D-9CE8-EAD4E6959275}" srcOrd="0" destOrd="0" presId="urn:microsoft.com/office/officeart/2008/layout/LinedList"/>
    <dgm:cxn modelId="{6CCBEF00-BD77-4F91-9317-F885686C9596}" type="presParOf" srcId="{4982A323-E71A-444C-A1E3-D39CEB163A56}" destId="{F36DDA74-D466-405F-A371-65DAB989CE35}" srcOrd="1" destOrd="0" presId="urn:microsoft.com/office/officeart/2008/layout/LinedList"/>
    <dgm:cxn modelId="{29A19FA2-43A3-41C6-A048-E961D81530AF}" type="presParOf" srcId="{5A809DD2-D985-460E-A970-B46730363B27}" destId="{51FE6748-0EDC-4173-8EE9-4578DE09DD80}" srcOrd="12" destOrd="0" presId="urn:microsoft.com/office/officeart/2008/layout/LinedList"/>
    <dgm:cxn modelId="{6880FC71-A380-425E-B417-063605CC197A}" type="presParOf" srcId="{5A809DD2-D985-460E-A970-B46730363B27}" destId="{C5F6AC2B-D04F-427A-B6EB-C313721A9A0A}" srcOrd="13" destOrd="0" presId="urn:microsoft.com/office/officeart/2008/layout/LinedList"/>
    <dgm:cxn modelId="{A8A425EA-C86A-429B-8B60-6874DC0A6F44}" type="presParOf" srcId="{C5F6AC2B-D04F-427A-B6EB-C313721A9A0A}" destId="{91EAF5BD-52E4-404A-8AFA-EF6CFD6A9A5C}" srcOrd="0" destOrd="0" presId="urn:microsoft.com/office/officeart/2008/layout/LinedList"/>
    <dgm:cxn modelId="{A7DE6D70-340A-4B90-A380-564B3E94DCAD}" type="presParOf" srcId="{C5F6AC2B-D04F-427A-B6EB-C313721A9A0A}" destId="{43AABB8E-9FFC-4AD9-A5AC-80BECAD4E572}" srcOrd="1" destOrd="0" presId="urn:microsoft.com/office/officeart/2008/layout/LinedList"/>
    <dgm:cxn modelId="{392EB0A0-6797-4EC7-9D85-828AC25B6744}" type="presParOf" srcId="{5A809DD2-D985-460E-A970-B46730363B27}" destId="{60717777-08CB-46E3-9356-746E5AFF1046}" srcOrd="14" destOrd="0" presId="urn:microsoft.com/office/officeart/2008/layout/LinedList"/>
    <dgm:cxn modelId="{B3338F36-5D86-4006-B413-8AA4F693C51D}" type="presParOf" srcId="{5A809DD2-D985-460E-A970-B46730363B27}" destId="{27A783FB-683C-4DEA-A149-0D48C405F89C}" srcOrd="15" destOrd="0" presId="urn:microsoft.com/office/officeart/2008/layout/LinedList"/>
    <dgm:cxn modelId="{5F33F2B7-16DD-43A2-B5BC-78BDD28264FB}" type="presParOf" srcId="{27A783FB-683C-4DEA-A149-0D48C405F89C}" destId="{9BFC0141-12C3-4BFF-B176-A575F16D37EE}" srcOrd="0" destOrd="0" presId="urn:microsoft.com/office/officeart/2008/layout/LinedList"/>
    <dgm:cxn modelId="{A68CE1B3-A67D-4531-AEDE-FAFF3FBD4AA1}" type="presParOf" srcId="{27A783FB-683C-4DEA-A149-0D48C405F89C}" destId="{07452DF6-D3D9-462A-9C95-992DF5714AE6}" srcOrd="1"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D02425-4351-44D9-8B06-CDF5BAB76EC0}"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8B90AC03-D218-4ACA-AE13-6445DC274092}">
      <dgm:prSet/>
      <dgm:spPr/>
      <dgm:t>
        <a:bodyPr/>
        <a:lstStyle/>
        <a:p>
          <a:pPr rtl="0"/>
          <a:r>
            <a:rPr lang="en-US" dirty="0" smtClean="0">
              <a:solidFill>
                <a:schemeClr val="bg1">
                  <a:lumMod val="75000"/>
                </a:schemeClr>
              </a:solidFill>
            </a:rPr>
            <a:t>1.How do thyroid function tests change during pregnancy? </a:t>
          </a:r>
          <a:endParaRPr lang="en-US" dirty="0">
            <a:solidFill>
              <a:schemeClr val="bg1">
                <a:lumMod val="75000"/>
              </a:schemeClr>
            </a:solidFill>
          </a:endParaRPr>
        </a:p>
      </dgm:t>
    </dgm:pt>
    <dgm:pt modelId="{342423B8-C255-4A9E-BB08-A304E32D9C06}" type="parTrans" cxnId="{D8F2859F-FCDF-45C1-9FB8-5867D12C46E7}">
      <dgm:prSet/>
      <dgm:spPr/>
      <dgm:t>
        <a:bodyPr/>
        <a:lstStyle/>
        <a:p>
          <a:endParaRPr lang="en-US"/>
        </a:p>
      </dgm:t>
    </dgm:pt>
    <dgm:pt modelId="{2A25D871-6F4E-4823-AE81-2B4E56480B91}" type="sibTrans" cxnId="{D8F2859F-FCDF-45C1-9FB8-5867D12C46E7}">
      <dgm:prSet/>
      <dgm:spPr/>
      <dgm:t>
        <a:bodyPr/>
        <a:lstStyle/>
        <a:p>
          <a:endParaRPr lang="en-US"/>
        </a:p>
      </dgm:t>
    </dgm:pt>
    <dgm:pt modelId="{94D57BAD-2B85-4702-A689-39B1D839B129}">
      <dgm:prSet/>
      <dgm:spPr/>
      <dgm:t>
        <a:bodyPr/>
        <a:lstStyle/>
        <a:p>
          <a:pPr rtl="0"/>
          <a:r>
            <a:rPr lang="en-US" dirty="0" smtClean="0">
              <a:solidFill>
                <a:schemeClr val="tx1"/>
              </a:solidFill>
            </a:rPr>
            <a:t>2.What is the normal range for serum TSH in each trimester of pregnancy?</a:t>
          </a:r>
          <a:endParaRPr lang="en-US" dirty="0">
            <a:solidFill>
              <a:schemeClr val="tx1"/>
            </a:solidFill>
          </a:endParaRPr>
        </a:p>
      </dgm:t>
    </dgm:pt>
    <dgm:pt modelId="{134913E9-BA15-4463-A039-266AF92BC1DF}" type="parTrans" cxnId="{4D97E2F3-D06D-4DBA-9EFF-8CDEFD8E8F81}">
      <dgm:prSet/>
      <dgm:spPr/>
      <dgm:t>
        <a:bodyPr/>
        <a:lstStyle/>
        <a:p>
          <a:endParaRPr lang="en-US"/>
        </a:p>
      </dgm:t>
    </dgm:pt>
    <dgm:pt modelId="{02210B6D-E90B-4DD3-B17B-C6908772D216}" type="sibTrans" cxnId="{4D97E2F3-D06D-4DBA-9EFF-8CDEFD8E8F81}">
      <dgm:prSet/>
      <dgm:spPr/>
      <dgm:t>
        <a:bodyPr/>
        <a:lstStyle/>
        <a:p>
          <a:endParaRPr lang="en-US"/>
        </a:p>
      </dgm:t>
    </dgm:pt>
    <dgm:pt modelId="{D7FA95BA-82F3-498A-BA05-238534577588}">
      <dgm:prSet/>
      <dgm:spPr/>
      <dgm:t>
        <a:bodyPr/>
        <a:lstStyle/>
        <a:p>
          <a:pPr rtl="0"/>
          <a:r>
            <a:rPr lang="en-US" dirty="0" smtClean="0">
              <a:solidFill>
                <a:schemeClr val="bg1">
                  <a:lumMod val="75000"/>
                </a:schemeClr>
              </a:solidFill>
            </a:rPr>
            <a:t>3.What is the impact of iodine status and nutrition?</a:t>
          </a:r>
          <a:endParaRPr lang="en-US" dirty="0">
            <a:solidFill>
              <a:schemeClr val="bg1">
                <a:lumMod val="75000"/>
              </a:schemeClr>
            </a:solidFill>
          </a:endParaRPr>
        </a:p>
      </dgm:t>
    </dgm:pt>
    <dgm:pt modelId="{CAC843BE-5430-4AB7-A4F5-25384CB00F95}" type="parTrans" cxnId="{A0661432-A61A-4870-8391-76C3DCE494DF}">
      <dgm:prSet/>
      <dgm:spPr/>
      <dgm:t>
        <a:bodyPr/>
        <a:lstStyle/>
        <a:p>
          <a:endParaRPr lang="en-US"/>
        </a:p>
      </dgm:t>
    </dgm:pt>
    <dgm:pt modelId="{A0AFC482-85B5-4F9E-ADCE-5E959D9D3D79}" type="sibTrans" cxnId="{A0661432-A61A-4870-8391-76C3DCE494DF}">
      <dgm:prSet/>
      <dgm:spPr/>
      <dgm:t>
        <a:bodyPr/>
        <a:lstStyle/>
        <a:p>
          <a:endParaRPr lang="en-US"/>
        </a:p>
      </dgm:t>
    </dgm:pt>
    <dgm:pt modelId="{34A5C2B0-9C8E-4333-8F70-1FD9FB219751}">
      <dgm:prSet/>
      <dgm:spPr/>
      <dgm:t>
        <a:bodyPr/>
        <a:lstStyle/>
        <a:p>
          <a:pPr rtl="0"/>
          <a:r>
            <a:rPr lang="en-US" dirty="0" smtClean="0">
              <a:solidFill>
                <a:schemeClr val="bg1">
                  <a:lumMod val="75000"/>
                </a:schemeClr>
              </a:solidFill>
            </a:rPr>
            <a:t>4.What is the prevalence of thyroid auto antibodies in pregnant women?</a:t>
          </a:r>
          <a:endParaRPr lang="en-US" dirty="0">
            <a:solidFill>
              <a:schemeClr val="bg1">
                <a:lumMod val="75000"/>
              </a:schemeClr>
            </a:solidFill>
          </a:endParaRPr>
        </a:p>
      </dgm:t>
    </dgm:pt>
    <dgm:pt modelId="{B330FAC8-0FDC-44F3-8605-884D37717C18}" type="parTrans" cxnId="{8386E524-FF0A-4F0B-B015-4D13EDCBC625}">
      <dgm:prSet/>
      <dgm:spPr/>
      <dgm:t>
        <a:bodyPr/>
        <a:lstStyle/>
        <a:p>
          <a:endParaRPr lang="en-US"/>
        </a:p>
      </dgm:t>
    </dgm:pt>
    <dgm:pt modelId="{34085A52-A618-4A17-A1BD-7D3E02326355}" type="sibTrans" cxnId="{8386E524-FF0A-4F0B-B015-4D13EDCBC625}">
      <dgm:prSet/>
      <dgm:spPr/>
      <dgm:t>
        <a:bodyPr/>
        <a:lstStyle/>
        <a:p>
          <a:endParaRPr lang="en-US"/>
        </a:p>
      </dgm:t>
    </dgm:pt>
    <dgm:pt modelId="{438F02AE-F8BA-4C2B-93D3-AE5E6AEEF2FE}">
      <dgm:prSet/>
      <dgm:spPr/>
      <dgm:t>
        <a:bodyPr/>
        <a:lstStyle/>
        <a:p>
          <a:pPr rtl="0"/>
          <a:r>
            <a:rPr lang="en-US" dirty="0" smtClean="0">
              <a:solidFill>
                <a:schemeClr val="bg1">
                  <a:lumMod val="75000"/>
                </a:schemeClr>
              </a:solidFill>
            </a:rPr>
            <a:t>5.What is the association between thyroid auto antibody and pregnancy complication?</a:t>
          </a:r>
          <a:endParaRPr lang="en-US" dirty="0">
            <a:solidFill>
              <a:schemeClr val="bg1">
                <a:lumMod val="75000"/>
              </a:schemeClr>
            </a:solidFill>
          </a:endParaRPr>
        </a:p>
      </dgm:t>
    </dgm:pt>
    <dgm:pt modelId="{95BC3417-3CA1-4F07-A0A0-217F3C823B41}" type="parTrans" cxnId="{72D7D84D-3C8C-4CC7-9667-ABA8BD05151C}">
      <dgm:prSet/>
      <dgm:spPr/>
      <dgm:t>
        <a:bodyPr/>
        <a:lstStyle/>
        <a:p>
          <a:endParaRPr lang="en-US"/>
        </a:p>
      </dgm:t>
    </dgm:pt>
    <dgm:pt modelId="{F9A9B4C0-7338-4C75-8A5F-D9C7867A9F7F}" type="sibTrans" cxnId="{72D7D84D-3C8C-4CC7-9667-ABA8BD05151C}">
      <dgm:prSet/>
      <dgm:spPr/>
      <dgm:t>
        <a:bodyPr/>
        <a:lstStyle/>
        <a:p>
          <a:endParaRPr lang="en-US"/>
        </a:p>
      </dgm:t>
    </dgm:pt>
    <dgm:pt modelId="{D5D86415-CFC1-4D79-92F4-E09A5DD6180C}">
      <dgm:prSet/>
      <dgm:spPr/>
      <dgm:t>
        <a:bodyPr/>
        <a:lstStyle/>
        <a:p>
          <a:pPr rtl="0"/>
          <a:r>
            <a:rPr lang="en-US" dirty="0" smtClean="0">
              <a:solidFill>
                <a:schemeClr val="bg1">
                  <a:lumMod val="75000"/>
                </a:schemeClr>
              </a:solidFill>
            </a:rPr>
            <a:t>6.How should </a:t>
          </a:r>
          <a:r>
            <a:rPr lang="en-US" dirty="0" err="1" smtClean="0">
              <a:solidFill>
                <a:schemeClr val="bg1">
                  <a:lumMod val="75000"/>
                </a:schemeClr>
              </a:solidFill>
            </a:rPr>
            <a:t>euthyroid</a:t>
          </a:r>
          <a:r>
            <a:rPr lang="en-US" dirty="0" smtClean="0">
              <a:solidFill>
                <a:schemeClr val="bg1">
                  <a:lumMod val="75000"/>
                </a:schemeClr>
              </a:solidFill>
            </a:rPr>
            <a:t> women who are thyroid antibody  positive be monitored during pregnancy?</a:t>
          </a:r>
          <a:endParaRPr lang="en-US" dirty="0">
            <a:solidFill>
              <a:schemeClr val="bg1">
                <a:lumMod val="75000"/>
              </a:schemeClr>
            </a:solidFill>
          </a:endParaRPr>
        </a:p>
      </dgm:t>
    </dgm:pt>
    <dgm:pt modelId="{90CD0657-E9CF-412F-9332-471C94A9E5A8}" type="parTrans" cxnId="{F726829A-89AA-4DB4-B866-6999480EC561}">
      <dgm:prSet/>
      <dgm:spPr/>
      <dgm:t>
        <a:bodyPr/>
        <a:lstStyle/>
        <a:p>
          <a:endParaRPr lang="en-US"/>
        </a:p>
      </dgm:t>
    </dgm:pt>
    <dgm:pt modelId="{70169DF7-7EBD-47EC-82E3-1BBDD2ED9A20}" type="sibTrans" cxnId="{F726829A-89AA-4DB4-B866-6999480EC561}">
      <dgm:prSet/>
      <dgm:spPr/>
      <dgm:t>
        <a:bodyPr/>
        <a:lstStyle/>
        <a:p>
          <a:endParaRPr lang="en-US"/>
        </a:p>
      </dgm:t>
    </dgm:pt>
    <dgm:pt modelId="{8715BB4C-C091-48CB-8C9B-0908CD02E905}">
      <dgm:prSet/>
      <dgm:spPr/>
      <dgm:t>
        <a:bodyPr/>
        <a:lstStyle/>
        <a:p>
          <a:pPr rtl="0"/>
          <a:r>
            <a:rPr lang="en-US" dirty="0" smtClean="0">
              <a:solidFill>
                <a:schemeClr val="bg1">
                  <a:lumMod val="75000"/>
                </a:schemeClr>
              </a:solidFill>
            </a:rPr>
            <a:t>7.Does treatment with LT4  therapy decrease  the risk for pregnancy loss in </a:t>
          </a:r>
          <a:r>
            <a:rPr lang="en-US" dirty="0" err="1" smtClean="0">
              <a:solidFill>
                <a:schemeClr val="bg1">
                  <a:lumMod val="75000"/>
                </a:schemeClr>
              </a:solidFill>
            </a:rPr>
            <a:t>euthyroid</a:t>
          </a:r>
          <a:r>
            <a:rPr lang="en-US" dirty="0" smtClean="0">
              <a:solidFill>
                <a:schemeClr val="bg1">
                  <a:lumMod val="75000"/>
                </a:schemeClr>
              </a:solidFill>
            </a:rPr>
            <a:t> women with thyroid autoimmunity? </a:t>
          </a:r>
          <a:endParaRPr lang="en-US" dirty="0">
            <a:solidFill>
              <a:schemeClr val="bg1">
                <a:lumMod val="75000"/>
              </a:schemeClr>
            </a:solidFill>
          </a:endParaRPr>
        </a:p>
      </dgm:t>
    </dgm:pt>
    <dgm:pt modelId="{25C03F38-3F1E-4B9A-941A-BC8BA7256337}" type="parTrans" cxnId="{05219934-ACFF-4A78-A7A9-B40A3DFB2FF5}">
      <dgm:prSet/>
      <dgm:spPr/>
      <dgm:t>
        <a:bodyPr/>
        <a:lstStyle/>
        <a:p>
          <a:endParaRPr lang="en-US"/>
        </a:p>
      </dgm:t>
    </dgm:pt>
    <dgm:pt modelId="{8199E53D-9C8A-4708-BB21-5DADC186FDB8}" type="sibTrans" cxnId="{05219934-ACFF-4A78-A7A9-B40A3DFB2FF5}">
      <dgm:prSet/>
      <dgm:spPr/>
      <dgm:t>
        <a:bodyPr/>
        <a:lstStyle/>
        <a:p>
          <a:endParaRPr lang="en-US"/>
        </a:p>
      </dgm:t>
    </dgm:pt>
    <dgm:pt modelId="{C3E0FA6A-CBCD-4C1A-9EE4-54F89BD13F52}">
      <dgm:prSet/>
      <dgm:spPr/>
      <dgm:t>
        <a:bodyPr/>
        <a:lstStyle/>
        <a:p>
          <a:pPr rtl="0"/>
          <a:r>
            <a:rPr lang="en-US" dirty="0" smtClean="0">
              <a:solidFill>
                <a:schemeClr val="bg1">
                  <a:lumMod val="75000"/>
                </a:schemeClr>
              </a:solidFill>
            </a:rPr>
            <a:t>8.Do the pregnant woman who test negative for thyroid antibody with </a:t>
          </a:r>
          <a:r>
            <a:rPr lang="en-US" dirty="0" err="1" smtClean="0">
              <a:solidFill>
                <a:schemeClr val="bg1">
                  <a:lumMod val="75000"/>
                </a:schemeClr>
              </a:solidFill>
            </a:rPr>
            <a:t>slightliy</a:t>
          </a:r>
          <a:r>
            <a:rPr lang="en-US" dirty="0" smtClean="0">
              <a:solidFill>
                <a:schemeClr val="bg1">
                  <a:lumMod val="75000"/>
                </a:schemeClr>
              </a:solidFill>
            </a:rPr>
            <a:t> higher TSH (2.5-5) in the first trimester  have a significantly higher risk of pregnancy loss?</a:t>
          </a:r>
        </a:p>
      </dgm:t>
    </dgm:pt>
    <dgm:pt modelId="{88767115-E2B2-498F-BCE8-AD401E579C82}" type="sibTrans" cxnId="{5038D09D-1579-4601-BD72-EB358257B159}">
      <dgm:prSet/>
      <dgm:spPr/>
      <dgm:t>
        <a:bodyPr/>
        <a:lstStyle/>
        <a:p>
          <a:endParaRPr lang="en-US"/>
        </a:p>
      </dgm:t>
    </dgm:pt>
    <dgm:pt modelId="{BF14F0AB-B371-4B9A-9EA0-14F81ECEAF65}" type="parTrans" cxnId="{5038D09D-1579-4601-BD72-EB358257B159}">
      <dgm:prSet/>
      <dgm:spPr/>
      <dgm:t>
        <a:bodyPr/>
        <a:lstStyle/>
        <a:p>
          <a:endParaRPr lang="en-US"/>
        </a:p>
      </dgm:t>
    </dgm:pt>
    <dgm:pt modelId="{5A809DD2-D985-460E-A970-B46730363B27}" type="pres">
      <dgm:prSet presAssocID="{FCD02425-4351-44D9-8B06-CDF5BAB76EC0}" presName="vert0" presStyleCnt="0">
        <dgm:presLayoutVars>
          <dgm:dir/>
          <dgm:animOne val="branch"/>
          <dgm:animLvl val="lvl"/>
        </dgm:presLayoutVars>
      </dgm:prSet>
      <dgm:spPr/>
      <dgm:t>
        <a:bodyPr/>
        <a:lstStyle/>
        <a:p>
          <a:endParaRPr lang="en-US"/>
        </a:p>
      </dgm:t>
    </dgm:pt>
    <dgm:pt modelId="{D603D993-7631-42B3-9F9F-34F81BB74419}" type="pres">
      <dgm:prSet presAssocID="{8B90AC03-D218-4ACA-AE13-6445DC274092}" presName="thickLine" presStyleLbl="alignNode1" presStyleIdx="0" presStyleCnt="8"/>
      <dgm:spPr/>
    </dgm:pt>
    <dgm:pt modelId="{43BD391D-1DC5-4D8F-B082-8111C93E3DA3}" type="pres">
      <dgm:prSet presAssocID="{8B90AC03-D218-4ACA-AE13-6445DC274092}" presName="horz1" presStyleCnt="0"/>
      <dgm:spPr/>
    </dgm:pt>
    <dgm:pt modelId="{6C5ACEDE-8EA1-4B0D-9316-4DFB2E293105}" type="pres">
      <dgm:prSet presAssocID="{8B90AC03-D218-4ACA-AE13-6445DC274092}" presName="tx1" presStyleLbl="revTx" presStyleIdx="0" presStyleCnt="8"/>
      <dgm:spPr/>
      <dgm:t>
        <a:bodyPr/>
        <a:lstStyle/>
        <a:p>
          <a:endParaRPr lang="en-US"/>
        </a:p>
      </dgm:t>
    </dgm:pt>
    <dgm:pt modelId="{96B8A514-CE91-47E2-A233-D6B898051BEA}" type="pres">
      <dgm:prSet presAssocID="{8B90AC03-D218-4ACA-AE13-6445DC274092}" presName="vert1" presStyleCnt="0"/>
      <dgm:spPr/>
    </dgm:pt>
    <dgm:pt modelId="{8B1FCC32-F8A7-40DF-8131-AD5A9CF4E2BA}" type="pres">
      <dgm:prSet presAssocID="{94D57BAD-2B85-4702-A689-39B1D839B129}" presName="thickLine" presStyleLbl="alignNode1" presStyleIdx="1" presStyleCnt="8"/>
      <dgm:spPr/>
    </dgm:pt>
    <dgm:pt modelId="{B3BBDDD2-DE60-4062-BAD5-A5B14E3E5E9B}" type="pres">
      <dgm:prSet presAssocID="{94D57BAD-2B85-4702-A689-39B1D839B129}" presName="horz1" presStyleCnt="0"/>
      <dgm:spPr/>
    </dgm:pt>
    <dgm:pt modelId="{03BB9F12-9965-470F-A793-C511026CE186}" type="pres">
      <dgm:prSet presAssocID="{94D57BAD-2B85-4702-A689-39B1D839B129}" presName="tx1" presStyleLbl="revTx" presStyleIdx="1" presStyleCnt="8"/>
      <dgm:spPr/>
      <dgm:t>
        <a:bodyPr/>
        <a:lstStyle/>
        <a:p>
          <a:endParaRPr lang="en-US"/>
        </a:p>
      </dgm:t>
    </dgm:pt>
    <dgm:pt modelId="{6FDEA8D7-1A31-46BA-90B7-F51CC7521403}" type="pres">
      <dgm:prSet presAssocID="{94D57BAD-2B85-4702-A689-39B1D839B129}" presName="vert1" presStyleCnt="0"/>
      <dgm:spPr/>
    </dgm:pt>
    <dgm:pt modelId="{C86B27CD-E375-40C0-AE6E-6CA34BD23A6B}" type="pres">
      <dgm:prSet presAssocID="{D7FA95BA-82F3-498A-BA05-238534577588}" presName="thickLine" presStyleLbl="alignNode1" presStyleIdx="2" presStyleCnt="8"/>
      <dgm:spPr/>
    </dgm:pt>
    <dgm:pt modelId="{5B20CF5C-9AD8-45FD-B37F-980136DF1C9C}" type="pres">
      <dgm:prSet presAssocID="{D7FA95BA-82F3-498A-BA05-238534577588}" presName="horz1" presStyleCnt="0"/>
      <dgm:spPr/>
    </dgm:pt>
    <dgm:pt modelId="{8CB303D3-7711-4343-A847-9D29DD250574}" type="pres">
      <dgm:prSet presAssocID="{D7FA95BA-82F3-498A-BA05-238534577588}" presName="tx1" presStyleLbl="revTx" presStyleIdx="2" presStyleCnt="8"/>
      <dgm:spPr/>
      <dgm:t>
        <a:bodyPr/>
        <a:lstStyle/>
        <a:p>
          <a:endParaRPr lang="en-US"/>
        </a:p>
      </dgm:t>
    </dgm:pt>
    <dgm:pt modelId="{1FEEBE48-CF05-46FE-BF61-5362D09AFC33}" type="pres">
      <dgm:prSet presAssocID="{D7FA95BA-82F3-498A-BA05-238534577588}" presName="vert1" presStyleCnt="0"/>
      <dgm:spPr/>
    </dgm:pt>
    <dgm:pt modelId="{EA77A6D9-8343-4B48-9583-884E3E9841E2}" type="pres">
      <dgm:prSet presAssocID="{34A5C2B0-9C8E-4333-8F70-1FD9FB219751}" presName="thickLine" presStyleLbl="alignNode1" presStyleIdx="3" presStyleCnt="8"/>
      <dgm:spPr/>
    </dgm:pt>
    <dgm:pt modelId="{BBB9EAF6-FDAE-4DE9-BD87-EE967BF0B90D}" type="pres">
      <dgm:prSet presAssocID="{34A5C2B0-9C8E-4333-8F70-1FD9FB219751}" presName="horz1" presStyleCnt="0"/>
      <dgm:spPr/>
    </dgm:pt>
    <dgm:pt modelId="{1D904A57-926C-4A32-8790-030EC1B437A2}" type="pres">
      <dgm:prSet presAssocID="{34A5C2B0-9C8E-4333-8F70-1FD9FB219751}" presName="tx1" presStyleLbl="revTx" presStyleIdx="3" presStyleCnt="8"/>
      <dgm:spPr/>
      <dgm:t>
        <a:bodyPr/>
        <a:lstStyle/>
        <a:p>
          <a:endParaRPr lang="en-US"/>
        </a:p>
      </dgm:t>
    </dgm:pt>
    <dgm:pt modelId="{2E1120DB-8A4E-41F9-83E6-CAA91EC2E74D}" type="pres">
      <dgm:prSet presAssocID="{34A5C2B0-9C8E-4333-8F70-1FD9FB219751}" presName="vert1" presStyleCnt="0"/>
      <dgm:spPr/>
    </dgm:pt>
    <dgm:pt modelId="{4657611B-EE94-4D84-8203-5E5F6C27BDC8}" type="pres">
      <dgm:prSet presAssocID="{438F02AE-F8BA-4C2B-93D3-AE5E6AEEF2FE}" presName="thickLine" presStyleLbl="alignNode1" presStyleIdx="4" presStyleCnt="8"/>
      <dgm:spPr/>
    </dgm:pt>
    <dgm:pt modelId="{A204D5C8-B5BA-4D98-B6EF-FBA384DDB2C8}" type="pres">
      <dgm:prSet presAssocID="{438F02AE-F8BA-4C2B-93D3-AE5E6AEEF2FE}" presName="horz1" presStyleCnt="0"/>
      <dgm:spPr/>
    </dgm:pt>
    <dgm:pt modelId="{02692F81-0624-44A9-BEFE-DEB904B0B754}" type="pres">
      <dgm:prSet presAssocID="{438F02AE-F8BA-4C2B-93D3-AE5E6AEEF2FE}" presName="tx1" presStyleLbl="revTx" presStyleIdx="4" presStyleCnt="8"/>
      <dgm:spPr/>
      <dgm:t>
        <a:bodyPr/>
        <a:lstStyle/>
        <a:p>
          <a:endParaRPr lang="en-US"/>
        </a:p>
      </dgm:t>
    </dgm:pt>
    <dgm:pt modelId="{7DD87B02-A32B-45AD-B49E-E0E6507DD3CB}" type="pres">
      <dgm:prSet presAssocID="{438F02AE-F8BA-4C2B-93D3-AE5E6AEEF2FE}" presName="vert1" presStyleCnt="0"/>
      <dgm:spPr/>
    </dgm:pt>
    <dgm:pt modelId="{62405A13-952F-4B63-8F71-5342C2EFFB23}" type="pres">
      <dgm:prSet presAssocID="{D5D86415-CFC1-4D79-92F4-E09A5DD6180C}" presName="thickLine" presStyleLbl="alignNode1" presStyleIdx="5" presStyleCnt="8"/>
      <dgm:spPr/>
    </dgm:pt>
    <dgm:pt modelId="{4982A323-E71A-444C-A1E3-D39CEB163A56}" type="pres">
      <dgm:prSet presAssocID="{D5D86415-CFC1-4D79-92F4-E09A5DD6180C}" presName="horz1" presStyleCnt="0"/>
      <dgm:spPr/>
    </dgm:pt>
    <dgm:pt modelId="{582E454B-901F-4D6D-9CE8-EAD4E6959275}" type="pres">
      <dgm:prSet presAssocID="{D5D86415-CFC1-4D79-92F4-E09A5DD6180C}" presName="tx1" presStyleLbl="revTx" presStyleIdx="5" presStyleCnt="8"/>
      <dgm:spPr/>
      <dgm:t>
        <a:bodyPr/>
        <a:lstStyle/>
        <a:p>
          <a:endParaRPr lang="en-US"/>
        </a:p>
      </dgm:t>
    </dgm:pt>
    <dgm:pt modelId="{F36DDA74-D466-405F-A371-65DAB989CE35}" type="pres">
      <dgm:prSet presAssocID="{D5D86415-CFC1-4D79-92F4-E09A5DD6180C}" presName="vert1" presStyleCnt="0"/>
      <dgm:spPr/>
    </dgm:pt>
    <dgm:pt modelId="{51FE6748-0EDC-4173-8EE9-4578DE09DD80}" type="pres">
      <dgm:prSet presAssocID="{8715BB4C-C091-48CB-8C9B-0908CD02E905}" presName="thickLine" presStyleLbl="alignNode1" presStyleIdx="6" presStyleCnt="8"/>
      <dgm:spPr/>
    </dgm:pt>
    <dgm:pt modelId="{C5F6AC2B-D04F-427A-B6EB-C313721A9A0A}" type="pres">
      <dgm:prSet presAssocID="{8715BB4C-C091-48CB-8C9B-0908CD02E905}" presName="horz1" presStyleCnt="0"/>
      <dgm:spPr/>
    </dgm:pt>
    <dgm:pt modelId="{91EAF5BD-52E4-404A-8AFA-EF6CFD6A9A5C}" type="pres">
      <dgm:prSet presAssocID="{8715BB4C-C091-48CB-8C9B-0908CD02E905}" presName="tx1" presStyleLbl="revTx" presStyleIdx="6" presStyleCnt="8"/>
      <dgm:spPr/>
      <dgm:t>
        <a:bodyPr/>
        <a:lstStyle/>
        <a:p>
          <a:endParaRPr lang="en-US"/>
        </a:p>
      </dgm:t>
    </dgm:pt>
    <dgm:pt modelId="{43AABB8E-9FFC-4AD9-A5AC-80BECAD4E572}" type="pres">
      <dgm:prSet presAssocID="{8715BB4C-C091-48CB-8C9B-0908CD02E905}" presName="vert1" presStyleCnt="0"/>
      <dgm:spPr/>
    </dgm:pt>
    <dgm:pt modelId="{60717777-08CB-46E3-9356-746E5AFF1046}" type="pres">
      <dgm:prSet presAssocID="{C3E0FA6A-CBCD-4C1A-9EE4-54F89BD13F52}" presName="thickLine" presStyleLbl="alignNode1" presStyleIdx="7" presStyleCnt="8"/>
      <dgm:spPr/>
    </dgm:pt>
    <dgm:pt modelId="{27A783FB-683C-4DEA-A149-0D48C405F89C}" type="pres">
      <dgm:prSet presAssocID="{C3E0FA6A-CBCD-4C1A-9EE4-54F89BD13F52}" presName="horz1" presStyleCnt="0"/>
      <dgm:spPr/>
    </dgm:pt>
    <dgm:pt modelId="{9BFC0141-12C3-4BFF-B176-A575F16D37EE}" type="pres">
      <dgm:prSet presAssocID="{C3E0FA6A-CBCD-4C1A-9EE4-54F89BD13F52}" presName="tx1" presStyleLbl="revTx" presStyleIdx="7" presStyleCnt="8"/>
      <dgm:spPr/>
      <dgm:t>
        <a:bodyPr/>
        <a:lstStyle/>
        <a:p>
          <a:endParaRPr lang="en-US"/>
        </a:p>
      </dgm:t>
    </dgm:pt>
    <dgm:pt modelId="{07452DF6-D3D9-462A-9C95-992DF5714AE6}" type="pres">
      <dgm:prSet presAssocID="{C3E0FA6A-CBCD-4C1A-9EE4-54F89BD13F52}" presName="vert1" presStyleCnt="0"/>
      <dgm:spPr/>
    </dgm:pt>
  </dgm:ptLst>
  <dgm:cxnLst>
    <dgm:cxn modelId="{F726829A-89AA-4DB4-B866-6999480EC561}" srcId="{FCD02425-4351-44D9-8B06-CDF5BAB76EC0}" destId="{D5D86415-CFC1-4D79-92F4-E09A5DD6180C}" srcOrd="5" destOrd="0" parTransId="{90CD0657-E9CF-412F-9332-471C94A9E5A8}" sibTransId="{70169DF7-7EBD-47EC-82E3-1BBDD2ED9A20}"/>
    <dgm:cxn modelId="{70E39B73-36EB-44AD-94F7-F1358999520B}" type="presOf" srcId="{D7FA95BA-82F3-498A-BA05-238534577588}" destId="{8CB303D3-7711-4343-A847-9D29DD250574}" srcOrd="0" destOrd="0" presId="urn:microsoft.com/office/officeart/2008/layout/LinedList"/>
    <dgm:cxn modelId="{A0661432-A61A-4870-8391-76C3DCE494DF}" srcId="{FCD02425-4351-44D9-8B06-CDF5BAB76EC0}" destId="{D7FA95BA-82F3-498A-BA05-238534577588}" srcOrd="2" destOrd="0" parTransId="{CAC843BE-5430-4AB7-A4F5-25384CB00F95}" sibTransId="{A0AFC482-85B5-4F9E-ADCE-5E959D9D3D79}"/>
    <dgm:cxn modelId="{72D7D84D-3C8C-4CC7-9667-ABA8BD05151C}" srcId="{FCD02425-4351-44D9-8B06-CDF5BAB76EC0}" destId="{438F02AE-F8BA-4C2B-93D3-AE5E6AEEF2FE}" srcOrd="4" destOrd="0" parTransId="{95BC3417-3CA1-4F07-A0A0-217F3C823B41}" sibTransId="{F9A9B4C0-7338-4C75-8A5F-D9C7867A9F7F}"/>
    <dgm:cxn modelId="{8BE52300-CD7D-4B5F-8287-AA002BAD2E21}" type="presOf" srcId="{D5D86415-CFC1-4D79-92F4-E09A5DD6180C}" destId="{582E454B-901F-4D6D-9CE8-EAD4E6959275}" srcOrd="0" destOrd="0" presId="urn:microsoft.com/office/officeart/2008/layout/LinedList"/>
    <dgm:cxn modelId="{E546DAC8-F65F-4064-A6CC-C8CDCA66410E}" type="presOf" srcId="{34A5C2B0-9C8E-4333-8F70-1FD9FB219751}" destId="{1D904A57-926C-4A32-8790-030EC1B437A2}" srcOrd="0" destOrd="0" presId="urn:microsoft.com/office/officeart/2008/layout/LinedList"/>
    <dgm:cxn modelId="{902C7895-288D-4D0F-A6F1-B2E40DE7D903}" type="presOf" srcId="{94D57BAD-2B85-4702-A689-39B1D839B129}" destId="{03BB9F12-9965-470F-A793-C511026CE186}" srcOrd="0" destOrd="0" presId="urn:microsoft.com/office/officeart/2008/layout/LinedList"/>
    <dgm:cxn modelId="{C6C8D29A-0E7C-4AE2-BB42-4381D02B766D}" type="presOf" srcId="{FCD02425-4351-44D9-8B06-CDF5BAB76EC0}" destId="{5A809DD2-D985-460E-A970-B46730363B27}" srcOrd="0" destOrd="0" presId="urn:microsoft.com/office/officeart/2008/layout/LinedList"/>
    <dgm:cxn modelId="{05219934-ACFF-4A78-A7A9-B40A3DFB2FF5}" srcId="{FCD02425-4351-44D9-8B06-CDF5BAB76EC0}" destId="{8715BB4C-C091-48CB-8C9B-0908CD02E905}" srcOrd="6" destOrd="0" parTransId="{25C03F38-3F1E-4B9A-941A-BC8BA7256337}" sibTransId="{8199E53D-9C8A-4708-BB21-5DADC186FDB8}"/>
    <dgm:cxn modelId="{BA91F057-E02F-4219-955D-27410BCC0AD8}" type="presOf" srcId="{438F02AE-F8BA-4C2B-93D3-AE5E6AEEF2FE}" destId="{02692F81-0624-44A9-BEFE-DEB904B0B754}" srcOrd="0" destOrd="0" presId="urn:microsoft.com/office/officeart/2008/layout/LinedList"/>
    <dgm:cxn modelId="{D8F2859F-FCDF-45C1-9FB8-5867D12C46E7}" srcId="{FCD02425-4351-44D9-8B06-CDF5BAB76EC0}" destId="{8B90AC03-D218-4ACA-AE13-6445DC274092}" srcOrd="0" destOrd="0" parTransId="{342423B8-C255-4A9E-BB08-A304E32D9C06}" sibTransId="{2A25D871-6F4E-4823-AE81-2B4E56480B91}"/>
    <dgm:cxn modelId="{B2556FF2-F0B9-461D-BEF5-B61A89CE827B}" type="presOf" srcId="{8715BB4C-C091-48CB-8C9B-0908CD02E905}" destId="{91EAF5BD-52E4-404A-8AFA-EF6CFD6A9A5C}" srcOrd="0" destOrd="0" presId="urn:microsoft.com/office/officeart/2008/layout/LinedList"/>
    <dgm:cxn modelId="{8386E524-FF0A-4F0B-B015-4D13EDCBC625}" srcId="{FCD02425-4351-44D9-8B06-CDF5BAB76EC0}" destId="{34A5C2B0-9C8E-4333-8F70-1FD9FB219751}" srcOrd="3" destOrd="0" parTransId="{B330FAC8-0FDC-44F3-8605-884D37717C18}" sibTransId="{34085A52-A618-4A17-A1BD-7D3E02326355}"/>
    <dgm:cxn modelId="{5038D09D-1579-4601-BD72-EB358257B159}" srcId="{FCD02425-4351-44D9-8B06-CDF5BAB76EC0}" destId="{C3E0FA6A-CBCD-4C1A-9EE4-54F89BD13F52}" srcOrd="7" destOrd="0" parTransId="{BF14F0AB-B371-4B9A-9EA0-14F81ECEAF65}" sibTransId="{88767115-E2B2-498F-BCE8-AD401E579C82}"/>
    <dgm:cxn modelId="{4D97E2F3-D06D-4DBA-9EFF-8CDEFD8E8F81}" srcId="{FCD02425-4351-44D9-8B06-CDF5BAB76EC0}" destId="{94D57BAD-2B85-4702-A689-39B1D839B129}" srcOrd="1" destOrd="0" parTransId="{134913E9-BA15-4463-A039-266AF92BC1DF}" sibTransId="{02210B6D-E90B-4DD3-B17B-C6908772D216}"/>
    <dgm:cxn modelId="{A0532ADF-2775-45A8-9321-03B975CE7594}" type="presOf" srcId="{C3E0FA6A-CBCD-4C1A-9EE4-54F89BD13F52}" destId="{9BFC0141-12C3-4BFF-B176-A575F16D37EE}" srcOrd="0" destOrd="0" presId="urn:microsoft.com/office/officeart/2008/layout/LinedList"/>
    <dgm:cxn modelId="{A50F112D-C959-45B6-8278-36F346F8AB36}" type="presOf" srcId="{8B90AC03-D218-4ACA-AE13-6445DC274092}" destId="{6C5ACEDE-8EA1-4B0D-9316-4DFB2E293105}" srcOrd="0" destOrd="0" presId="urn:microsoft.com/office/officeart/2008/layout/LinedList"/>
    <dgm:cxn modelId="{C4AD7149-D58C-4D39-AE52-65A4912E80DB}" type="presParOf" srcId="{5A809DD2-D985-460E-A970-B46730363B27}" destId="{D603D993-7631-42B3-9F9F-34F81BB74419}" srcOrd="0" destOrd="0" presId="urn:microsoft.com/office/officeart/2008/layout/LinedList"/>
    <dgm:cxn modelId="{B8918C00-0382-4CD4-90F1-48EE3F0F7077}" type="presParOf" srcId="{5A809DD2-D985-460E-A970-B46730363B27}" destId="{43BD391D-1DC5-4D8F-B082-8111C93E3DA3}" srcOrd="1" destOrd="0" presId="urn:microsoft.com/office/officeart/2008/layout/LinedList"/>
    <dgm:cxn modelId="{90F7165B-0ADF-4AB3-8BF2-B08203FC19FE}" type="presParOf" srcId="{43BD391D-1DC5-4D8F-B082-8111C93E3DA3}" destId="{6C5ACEDE-8EA1-4B0D-9316-4DFB2E293105}" srcOrd="0" destOrd="0" presId="urn:microsoft.com/office/officeart/2008/layout/LinedList"/>
    <dgm:cxn modelId="{6A4A1AFB-F448-4B2F-84C3-EB1E9DF76548}" type="presParOf" srcId="{43BD391D-1DC5-4D8F-B082-8111C93E3DA3}" destId="{96B8A514-CE91-47E2-A233-D6B898051BEA}" srcOrd="1" destOrd="0" presId="urn:microsoft.com/office/officeart/2008/layout/LinedList"/>
    <dgm:cxn modelId="{F6CABA82-D30A-4E2E-8414-58FC5E06D90B}" type="presParOf" srcId="{5A809DD2-D985-460E-A970-B46730363B27}" destId="{8B1FCC32-F8A7-40DF-8131-AD5A9CF4E2BA}" srcOrd="2" destOrd="0" presId="urn:microsoft.com/office/officeart/2008/layout/LinedList"/>
    <dgm:cxn modelId="{1F19AA67-3162-4825-9D77-C427AA6C9D06}" type="presParOf" srcId="{5A809DD2-D985-460E-A970-B46730363B27}" destId="{B3BBDDD2-DE60-4062-BAD5-A5B14E3E5E9B}" srcOrd="3" destOrd="0" presId="urn:microsoft.com/office/officeart/2008/layout/LinedList"/>
    <dgm:cxn modelId="{B23A29C4-69C9-4C94-9B23-66F086E2E3C0}" type="presParOf" srcId="{B3BBDDD2-DE60-4062-BAD5-A5B14E3E5E9B}" destId="{03BB9F12-9965-470F-A793-C511026CE186}" srcOrd="0" destOrd="0" presId="urn:microsoft.com/office/officeart/2008/layout/LinedList"/>
    <dgm:cxn modelId="{E452561F-C63D-4771-87C4-71F19BF97487}" type="presParOf" srcId="{B3BBDDD2-DE60-4062-BAD5-A5B14E3E5E9B}" destId="{6FDEA8D7-1A31-46BA-90B7-F51CC7521403}" srcOrd="1" destOrd="0" presId="urn:microsoft.com/office/officeart/2008/layout/LinedList"/>
    <dgm:cxn modelId="{3690D675-449B-4AA3-A083-7634639D96BF}" type="presParOf" srcId="{5A809DD2-D985-460E-A970-B46730363B27}" destId="{C86B27CD-E375-40C0-AE6E-6CA34BD23A6B}" srcOrd="4" destOrd="0" presId="urn:microsoft.com/office/officeart/2008/layout/LinedList"/>
    <dgm:cxn modelId="{A45BD7F2-65D0-4B05-9B2C-9A14F50FC296}" type="presParOf" srcId="{5A809DD2-D985-460E-A970-B46730363B27}" destId="{5B20CF5C-9AD8-45FD-B37F-980136DF1C9C}" srcOrd="5" destOrd="0" presId="urn:microsoft.com/office/officeart/2008/layout/LinedList"/>
    <dgm:cxn modelId="{170E207F-8AB9-44B2-A7FF-C28088C063C1}" type="presParOf" srcId="{5B20CF5C-9AD8-45FD-B37F-980136DF1C9C}" destId="{8CB303D3-7711-4343-A847-9D29DD250574}" srcOrd="0" destOrd="0" presId="urn:microsoft.com/office/officeart/2008/layout/LinedList"/>
    <dgm:cxn modelId="{1DD27216-D992-42D2-BB6D-B82F06952176}" type="presParOf" srcId="{5B20CF5C-9AD8-45FD-B37F-980136DF1C9C}" destId="{1FEEBE48-CF05-46FE-BF61-5362D09AFC33}" srcOrd="1" destOrd="0" presId="urn:microsoft.com/office/officeart/2008/layout/LinedList"/>
    <dgm:cxn modelId="{CFCAF66B-18CC-4F29-BB4C-873D2B7A41AA}" type="presParOf" srcId="{5A809DD2-D985-460E-A970-B46730363B27}" destId="{EA77A6D9-8343-4B48-9583-884E3E9841E2}" srcOrd="6" destOrd="0" presId="urn:microsoft.com/office/officeart/2008/layout/LinedList"/>
    <dgm:cxn modelId="{31F4D0FB-EBE4-435B-AB20-C8D4C92AEE85}" type="presParOf" srcId="{5A809DD2-D985-460E-A970-B46730363B27}" destId="{BBB9EAF6-FDAE-4DE9-BD87-EE967BF0B90D}" srcOrd="7" destOrd="0" presId="urn:microsoft.com/office/officeart/2008/layout/LinedList"/>
    <dgm:cxn modelId="{DE41B1B2-89BA-4988-AA9A-FEDA2273512F}" type="presParOf" srcId="{BBB9EAF6-FDAE-4DE9-BD87-EE967BF0B90D}" destId="{1D904A57-926C-4A32-8790-030EC1B437A2}" srcOrd="0" destOrd="0" presId="urn:microsoft.com/office/officeart/2008/layout/LinedList"/>
    <dgm:cxn modelId="{34BDA055-864B-4852-83FE-053B99B391D1}" type="presParOf" srcId="{BBB9EAF6-FDAE-4DE9-BD87-EE967BF0B90D}" destId="{2E1120DB-8A4E-41F9-83E6-CAA91EC2E74D}" srcOrd="1" destOrd="0" presId="urn:microsoft.com/office/officeart/2008/layout/LinedList"/>
    <dgm:cxn modelId="{C143D593-B063-4193-932D-7524B1D5FF81}" type="presParOf" srcId="{5A809DD2-D985-460E-A970-B46730363B27}" destId="{4657611B-EE94-4D84-8203-5E5F6C27BDC8}" srcOrd="8" destOrd="0" presId="urn:microsoft.com/office/officeart/2008/layout/LinedList"/>
    <dgm:cxn modelId="{A3F31ED5-D5CA-456B-A97B-A6D4F1E9F5A1}" type="presParOf" srcId="{5A809DD2-D985-460E-A970-B46730363B27}" destId="{A204D5C8-B5BA-4D98-B6EF-FBA384DDB2C8}" srcOrd="9" destOrd="0" presId="urn:microsoft.com/office/officeart/2008/layout/LinedList"/>
    <dgm:cxn modelId="{16521497-99C0-4084-AC89-3B171781E850}" type="presParOf" srcId="{A204D5C8-B5BA-4D98-B6EF-FBA384DDB2C8}" destId="{02692F81-0624-44A9-BEFE-DEB904B0B754}" srcOrd="0" destOrd="0" presId="urn:microsoft.com/office/officeart/2008/layout/LinedList"/>
    <dgm:cxn modelId="{FAFBB742-3338-41B6-8DF0-81B514E863FA}" type="presParOf" srcId="{A204D5C8-B5BA-4D98-B6EF-FBA384DDB2C8}" destId="{7DD87B02-A32B-45AD-B49E-E0E6507DD3CB}" srcOrd="1" destOrd="0" presId="urn:microsoft.com/office/officeart/2008/layout/LinedList"/>
    <dgm:cxn modelId="{8E13B120-C8F9-41BF-808F-4B5CC03AA6C7}" type="presParOf" srcId="{5A809DD2-D985-460E-A970-B46730363B27}" destId="{62405A13-952F-4B63-8F71-5342C2EFFB23}" srcOrd="10" destOrd="0" presId="urn:microsoft.com/office/officeart/2008/layout/LinedList"/>
    <dgm:cxn modelId="{CC1A37D5-7266-442E-81DD-D8F1118E43DC}" type="presParOf" srcId="{5A809DD2-D985-460E-A970-B46730363B27}" destId="{4982A323-E71A-444C-A1E3-D39CEB163A56}" srcOrd="11" destOrd="0" presId="urn:microsoft.com/office/officeart/2008/layout/LinedList"/>
    <dgm:cxn modelId="{7215716C-AD21-438E-A2EE-5F80256617D2}" type="presParOf" srcId="{4982A323-E71A-444C-A1E3-D39CEB163A56}" destId="{582E454B-901F-4D6D-9CE8-EAD4E6959275}" srcOrd="0" destOrd="0" presId="urn:microsoft.com/office/officeart/2008/layout/LinedList"/>
    <dgm:cxn modelId="{0536B5AA-10AA-4E3A-A20B-CADC68B9055F}" type="presParOf" srcId="{4982A323-E71A-444C-A1E3-D39CEB163A56}" destId="{F36DDA74-D466-405F-A371-65DAB989CE35}" srcOrd="1" destOrd="0" presId="urn:microsoft.com/office/officeart/2008/layout/LinedList"/>
    <dgm:cxn modelId="{2C6289E6-2693-4F72-A279-CDD81B2E9A6C}" type="presParOf" srcId="{5A809DD2-D985-460E-A970-B46730363B27}" destId="{51FE6748-0EDC-4173-8EE9-4578DE09DD80}" srcOrd="12" destOrd="0" presId="urn:microsoft.com/office/officeart/2008/layout/LinedList"/>
    <dgm:cxn modelId="{6FAC8D3F-4E44-438C-812F-3FF18F0D60E8}" type="presParOf" srcId="{5A809DD2-D985-460E-A970-B46730363B27}" destId="{C5F6AC2B-D04F-427A-B6EB-C313721A9A0A}" srcOrd="13" destOrd="0" presId="urn:microsoft.com/office/officeart/2008/layout/LinedList"/>
    <dgm:cxn modelId="{3B8F20FF-8509-4892-AE10-310258CBE1A8}" type="presParOf" srcId="{C5F6AC2B-D04F-427A-B6EB-C313721A9A0A}" destId="{91EAF5BD-52E4-404A-8AFA-EF6CFD6A9A5C}" srcOrd="0" destOrd="0" presId="urn:microsoft.com/office/officeart/2008/layout/LinedList"/>
    <dgm:cxn modelId="{9CA31D70-056E-4272-8FBA-AB0F98C5CD1E}" type="presParOf" srcId="{C5F6AC2B-D04F-427A-B6EB-C313721A9A0A}" destId="{43AABB8E-9FFC-4AD9-A5AC-80BECAD4E572}" srcOrd="1" destOrd="0" presId="urn:microsoft.com/office/officeart/2008/layout/LinedList"/>
    <dgm:cxn modelId="{D599361B-3F96-48F3-963D-495729F99029}" type="presParOf" srcId="{5A809DD2-D985-460E-A970-B46730363B27}" destId="{60717777-08CB-46E3-9356-746E5AFF1046}" srcOrd="14" destOrd="0" presId="urn:microsoft.com/office/officeart/2008/layout/LinedList"/>
    <dgm:cxn modelId="{DA2C46F6-E99E-4C63-A76B-86F9BC293EAC}" type="presParOf" srcId="{5A809DD2-D985-460E-A970-B46730363B27}" destId="{27A783FB-683C-4DEA-A149-0D48C405F89C}" srcOrd="15" destOrd="0" presId="urn:microsoft.com/office/officeart/2008/layout/LinedList"/>
    <dgm:cxn modelId="{43580063-BA06-4563-9992-C0471945A7EA}" type="presParOf" srcId="{27A783FB-683C-4DEA-A149-0D48C405F89C}" destId="{9BFC0141-12C3-4BFF-B176-A575F16D37EE}" srcOrd="0" destOrd="0" presId="urn:microsoft.com/office/officeart/2008/layout/LinedList"/>
    <dgm:cxn modelId="{82F879AC-7148-4C09-BFB6-3B08F8C794CA}" type="presParOf" srcId="{27A783FB-683C-4DEA-A149-0D48C405F89C}" destId="{07452DF6-D3D9-462A-9C95-992DF5714AE6}" srcOrd="1"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D02425-4351-44D9-8B06-CDF5BAB76EC0}"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8B90AC03-D218-4ACA-AE13-6445DC274092}">
      <dgm:prSet/>
      <dgm:spPr/>
      <dgm:t>
        <a:bodyPr/>
        <a:lstStyle/>
        <a:p>
          <a:pPr rtl="0"/>
          <a:r>
            <a:rPr lang="en-US" dirty="0" smtClean="0">
              <a:solidFill>
                <a:schemeClr val="bg1">
                  <a:lumMod val="75000"/>
                </a:schemeClr>
              </a:solidFill>
            </a:rPr>
            <a:t>1.How do thyroid function tests change during pregnancy? </a:t>
          </a:r>
          <a:endParaRPr lang="en-US" dirty="0">
            <a:solidFill>
              <a:schemeClr val="bg1">
                <a:lumMod val="75000"/>
              </a:schemeClr>
            </a:solidFill>
          </a:endParaRPr>
        </a:p>
      </dgm:t>
    </dgm:pt>
    <dgm:pt modelId="{342423B8-C255-4A9E-BB08-A304E32D9C06}" type="parTrans" cxnId="{D8F2859F-FCDF-45C1-9FB8-5867D12C46E7}">
      <dgm:prSet/>
      <dgm:spPr/>
      <dgm:t>
        <a:bodyPr/>
        <a:lstStyle/>
        <a:p>
          <a:endParaRPr lang="en-US"/>
        </a:p>
      </dgm:t>
    </dgm:pt>
    <dgm:pt modelId="{2A25D871-6F4E-4823-AE81-2B4E56480B91}" type="sibTrans" cxnId="{D8F2859F-FCDF-45C1-9FB8-5867D12C46E7}">
      <dgm:prSet/>
      <dgm:spPr/>
      <dgm:t>
        <a:bodyPr/>
        <a:lstStyle/>
        <a:p>
          <a:endParaRPr lang="en-US"/>
        </a:p>
      </dgm:t>
    </dgm:pt>
    <dgm:pt modelId="{94D57BAD-2B85-4702-A689-39B1D839B129}">
      <dgm:prSet/>
      <dgm:spPr/>
      <dgm:t>
        <a:bodyPr/>
        <a:lstStyle/>
        <a:p>
          <a:pPr rtl="0"/>
          <a:r>
            <a:rPr lang="en-US" dirty="0" smtClean="0">
              <a:solidFill>
                <a:schemeClr val="bg1">
                  <a:lumMod val="75000"/>
                </a:schemeClr>
              </a:solidFill>
            </a:rPr>
            <a:t>2.What is the normal range for serum TSH in each trimester of pregnancy?</a:t>
          </a:r>
          <a:endParaRPr lang="en-US" dirty="0">
            <a:solidFill>
              <a:schemeClr val="bg1">
                <a:lumMod val="75000"/>
              </a:schemeClr>
            </a:solidFill>
          </a:endParaRPr>
        </a:p>
      </dgm:t>
    </dgm:pt>
    <dgm:pt modelId="{134913E9-BA15-4463-A039-266AF92BC1DF}" type="parTrans" cxnId="{4D97E2F3-D06D-4DBA-9EFF-8CDEFD8E8F81}">
      <dgm:prSet/>
      <dgm:spPr/>
      <dgm:t>
        <a:bodyPr/>
        <a:lstStyle/>
        <a:p>
          <a:endParaRPr lang="en-US"/>
        </a:p>
      </dgm:t>
    </dgm:pt>
    <dgm:pt modelId="{02210B6D-E90B-4DD3-B17B-C6908772D216}" type="sibTrans" cxnId="{4D97E2F3-D06D-4DBA-9EFF-8CDEFD8E8F81}">
      <dgm:prSet/>
      <dgm:spPr/>
      <dgm:t>
        <a:bodyPr/>
        <a:lstStyle/>
        <a:p>
          <a:endParaRPr lang="en-US"/>
        </a:p>
      </dgm:t>
    </dgm:pt>
    <dgm:pt modelId="{D7FA95BA-82F3-498A-BA05-238534577588}">
      <dgm:prSet/>
      <dgm:spPr/>
      <dgm:t>
        <a:bodyPr/>
        <a:lstStyle/>
        <a:p>
          <a:pPr rtl="0"/>
          <a:r>
            <a:rPr lang="en-US" dirty="0" smtClean="0">
              <a:solidFill>
                <a:schemeClr val="tx1"/>
              </a:solidFill>
            </a:rPr>
            <a:t>3.What is the impact of iodine status and nutrition?</a:t>
          </a:r>
          <a:endParaRPr lang="en-US" dirty="0">
            <a:solidFill>
              <a:schemeClr val="tx1"/>
            </a:solidFill>
          </a:endParaRPr>
        </a:p>
      </dgm:t>
    </dgm:pt>
    <dgm:pt modelId="{CAC843BE-5430-4AB7-A4F5-25384CB00F95}" type="parTrans" cxnId="{A0661432-A61A-4870-8391-76C3DCE494DF}">
      <dgm:prSet/>
      <dgm:spPr/>
      <dgm:t>
        <a:bodyPr/>
        <a:lstStyle/>
        <a:p>
          <a:endParaRPr lang="en-US"/>
        </a:p>
      </dgm:t>
    </dgm:pt>
    <dgm:pt modelId="{A0AFC482-85B5-4F9E-ADCE-5E959D9D3D79}" type="sibTrans" cxnId="{A0661432-A61A-4870-8391-76C3DCE494DF}">
      <dgm:prSet/>
      <dgm:spPr/>
      <dgm:t>
        <a:bodyPr/>
        <a:lstStyle/>
        <a:p>
          <a:endParaRPr lang="en-US"/>
        </a:p>
      </dgm:t>
    </dgm:pt>
    <dgm:pt modelId="{34A5C2B0-9C8E-4333-8F70-1FD9FB219751}">
      <dgm:prSet/>
      <dgm:spPr/>
      <dgm:t>
        <a:bodyPr/>
        <a:lstStyle/>
        <a:p>
          <a:pPr rtl="0"/>
          <a:r>
            <a:rPr lang="en-US" dirty="0" smtClean="0">
              <a:solidFill>
                <a:schemeClr val="bg1">
                  <a:lumMod val="75000"/>
                </a:schemeClr>
              </a:solidFill>
            </a:rPr>
            <a:t>4.What is the prevalence of thyroid auto antibodies in pregnant women?</a:t>
          </a:r>
          <a:endParaRPr lang="en-US" dirty="0">
            <a:solidFill>
              <a:schemeClr val="bg1">
                <a:lumMod val="75000"/>
              </a:schemeClr>
            </a:solidFill>
          </a:endParaRPr>
        </a:p>
      </dgm:t>
    </dgm:pt>
    <dgm:pt modelId="{B330FAC8-0FDC-44F3-8605-884D37717C18}" type="parTrans" cxnId="{8386E524-FF0A-4F0B-B015-4D13EDCBC625}">
      <dgm:prSet/>
      <dgm:spPr/>
      <dgm:t>
        <a:bodyPr/>
        <a:lstStyle/>
        <a:p>
          <a:endParaRPr lang="en-US"/>
        </a:p>
      </dgm:t>
    </dgm:pt>
    <dgm:pt modelId="{34085A52-A618-4A17-A1BD-7D3E02326355}" type="sibTrans" cxnId="{8386E524-FF0A-4F0B-B015-4D13EDCBC625}">
      <dgm:prSet/>
      <dgm:spPr/>
      <dgm:t>
        <a:bodyPr/>
        <a:lstStyle/>
        <a:p>
          <a:endParaRPr lang="en-US"/>
        </a:p>
      </dgm:t>
    </dgm:pt>
    <dgm:pt modelId="{438F02AE-F8BA-4C2B-93D3-AE5E6AEEF2FE}">
      <dgm:prSet/>
      <dgm:spPr/>
      <dgm:t>
        <a:bodyPr/>
        <a:lstStyle/>
        <a:p>
          <a:pPr rtl="0"/>
          <a:r>
            <a:rPr lang="en-US" dirty="0" smtClean="0">
              <a:solidFill>
                <a:schemeClr val="bg1">
                  <a:lumMod val="75000"/>
                </a:schemeClr>
              </a:solidFill>
            </a:rPr>
            <a:t>5.What is the association between thyroid auto antibody and pregnancy complication?</a:t>
          </a:r>
          <a:endParaRPr lang="en-US" dirty="0">
            <a:solidFill>
              <a:schemeClr val="bg1">
                <a:lumMod val="75000"/>
              </a:schemeClr>
            </a:solidFill>
          </a:endParaRPr>
        </a:p>
      </dgm:t>
    </dgm:pt>
    <dgm:pt modelId="{95BC3417-3CA1-4F07-A0A0-217F3C823B41}" type="parTrans" cxnId="{72D7D84D-3C8C-4CC7-9667-ABA8BD05151C}">
      <dgm:prSet/>
      <dgm:spPr/>
      <dgm:t>
        <a:bodyPr/>
        <a:lstStyle/>
        <a:p>
          <a:endParaRPr lang="en-US"/>
        </a:p>
      </dgm:t>
    </dgm:pt>
    <dgm:pt modelId="{F9A9B4C0-7338-4C75-8A5F-D9C7867A9F7F}" type="sibTrans" cxnId="{72D7D84D-3C8C-4CC7-9667-ABA8BD05151C}">
      <dgm:prSet/>
      <dgm:spPr/>
      <dgm:t>
        <a:bodyPr/>
        <a:lstStyle/>
        <a:p>
          <a:endParaRPr lang="en-US"/>
        </a:p>
      </dgm:t>
    </dgm:pt>
    <dgm:pt modelId="{D5D86415-CFC1-4D79-92F4-E09A5DD6180C}">
      <dgm:prSet/>
      <dgm:spPr/>
      <dgm:t>
        <a:bodyPr/>
        <a:lstStyle/>
        <a:p>
          <a:pPr rtl="0"/>
          <a:r>
            <a:rPr lang="en-US" dirty="0" smtClean="0">
              <a:solidFill>
                <a:schemeClr val="bg1">
                  <a:lumMod val="75000"/>
                </a:schemeClr>
              </a:solidFill>
            </a:rPr>
            <a:t>6.How should </a:t>
          </a:r>
          <a:r>
            <a:rPr lang="en-US" dirty="0" err="1" smtClean="0">
              <a:solidFill>
                <a:schemeClr val="bg1">
                  <a:lumMod val="75000"/>
                </a:schemeClr>
              </a:solidFill>
            </a:rPr>
            <a:t>euthyroid</a:t>
          </a:r>
          <a:r>
            <a:rPr lang="en-US" dirty="0" smtClean="0">
              <a:solidFill>
                <a:schemeClr val="bg1">
                  <a:lumMod val="75000"/>
                </a:schemeClr>
              </a:solidFill>
            </a:rPr>
            <a:t> women who are thyroid antibody  positive be monitored during pregnancy?</a:t>
          </a:r>
          <a:endParaRPr lang="en-US" dirty="0">
            <a:solidFill>
              <a:schemeClr val="bg1">
                <a:lumMod val="75000"/>
              </a:schemeClr>
            </a:solidFill>
          </a:endParaRPr>
        </a:p>
      </dgm:t>
    </dgm:pt>
    <dgm:pt modelId="{90CD0657-E9CF-412F-9332-471C94A9E5A8}" type="parTrans" cxnId="{F726829A-89AA-4DB4-B866-6999480EC561}">
      <dgm:prSet/>
      <dgm:spPr/>
      <dgm:t>
        <a:bodyPr/>
        <a:lstStyle/>
        <a:p>
          <a:endParaRPr lang="en-US"/>
        </a:p>
      </dgm:t>
    </dgm:pt>
    <dgm:pt modelId="{70169DF7-7EBD-47EC-82E3-1BBDD2ED9A20}" type="sibTrans" cxnId="{F726829A-89AA-4DB4-B866-6999480EC561}">
      <dgm:prSet/>
      <dgm:spPr/>
      <dgm:t>
        <a:bodyPr/>
        <a:lstStyle/>
        <a:p>
          <a:endParaRPr lang="en-US"/>
        </a:p>
      </dgm:t>
    </dgm:pt>
    <dgm:pt modelId="{8715BB4C-C091-48CB-8C9B-0908CD02E905}">
      <dgm:prSet/>
      <dgm:spPr/>
      <dgm:t>
        <a:bodyPr/>
        <a:lstStyle/>
        <a:p>
          <a:pPr rtl="0"/>
          <a:r>
            <a:rPr lang="en-US" dirty="0" smtClean="0">
              <a:solidFill>
                <a:schemeClr val="bg1">
                  <a:lumMod val="75000"/>
                </a:schemeClr>
              </a:solidFill>
            </a:rPr>
            <a:t>7.Does treatment with LT4  therapy decrease  the risk for pregnancy loss in </a:t>
          </a:r>
          <a:r>
            <a:rPr lang="en-US" dirty="0" err="1" smtClean="0">
              <a:solidFill>
                <a:schemeClr val="bg1">
                  <a:lumMod val="75000"/>
                </a:schemeClr>
              </a:solidFill>
            </a:rPr>
            <a:t>euthyroid</a:t>
          </a:r>
          <a:r>
            <a:rPr lang="en-US" dirty="0" smtClean="0">
              <a:solidFill>
                <a:schemeClr val="bg1">
                  <a:lumMod val="75000"/>
                </a:schemeClr>
              </a:solidFill>
            </a:rPr>
            <a:t> women with thyroid autoimmunity? </a:t>
          </a:r>
          <a:endParaRPr lang="en-US" dirty="0">
            <a:solidFill>
              <a:schemeClr val="bg1">
                <a:lumMod val="75000"/>
              </a:schemeClr>
            </a:solidFill>
          </a:endParaRPr>
        </a:p>
      </dgm:t>
    </dgm:pt>
    <dgm:pt modelId="{25C03F38-3F1E-4B9A-941A-BC8BA7256337}" type="parTrans" cxnId="{05219934-ACFF-4A78-A7A9-B40A3DFB2FF5}">
      <dgm:prSet/>
      <dgm:spPr/>
      <dgm:t>
        <a:bodyPr/>
        <a:lstStyle/>
        <a:p>
          <a:endParaRPr lang="en-US"/>
        </a:p>
      </dgm:t>
    </dgm:pt>
    <dgm:pt modelId="{8199E53D-9C8A-4708-BB21-5DADC186FDB8}" type="sibTrans" cxnId="{05219934-ACFF-4A78-A7A9-B40A3DFB2FF5}">
      <dgm:prSet/>
      <dgm:spPr/>
      <dgm:t>
        <a:bodyPr/>
        <a:lstStyle/>
        <a:p>
          <a:endParaRPr lang="en-US"/>
        </a:p>
      </dgm:t>
    </dgm:pt>
    <dgm:pt modelId="{C3E0FA6A-CBCD-4C1A-9EE4-54F89BD13F52}">
      <dgm:prSet/>
      <dgm:spPr/>
      <dgm:t>
        <a:bodyPr/>
        <a:lstStyle/>
        <a:p>
          <a:pPr rtl="0"/>
          <a:r>
            <a:rPr lang="en-US" dirty="0" smtClean="0">
              <a:solidFill>
                <a:schemeClr val="bg1">
                  <a:lumMod val="75000"/>
                </a:schemeClr>
              </a:solidFill>
            </a:rPr>
            <a:t>8.Do the pregnant woman who test negative for thyroid antibody with </a:t>
          </a:r>
          <a:r>
            <a:rPr lang="en-US" dirty="0" err="1" smtClean="0">
              <a:solidFill>
                <a:schemeClr val="bg1">
                  <a:lumMod val="75000"/>
                </a:schemeClr>
              </a:solidFill>
            </a:rPr>
            <a:t>slightliy</a:t>
          </a:r>
          <a:r>
            <a:rPr lang="en-US" dirty="0" smtClean="0">
              <a:solidFill>
                <a:schemeClr val="bg1">
                  <a:lumMod val="75000"/>
                </a:schemeClr>
              </a:solidFill>
            </a:rPr>
            <a:t> higher TSH (2.5-5) in the first trimester  have a significantly higher risk of pregnancy loss?</a:t>
          </a:r>
        </a:p>
      </dgm:t>
    </dgm:pt>
    <dgm:pt modelId="{88767115-E2B2-498F-BCE8-AD401E579C82}" type="sibTrans" cxnId="{5038D09D-1579-4601-BD72-EB358257B159}">
      <dgm:prSet/>
      <dgm:spPr/>
      <dgm:t>
        <a:bodyPr/>
        <a:lstStyle/>
        <a:p>
          <a:endParaRPr lang="en-US"/>
        </a:p>
      </dgm:t>
    </dgm:pt>
    <dgm:pt modelId="{BF14F0AB-B371-4B9A-9EA0-14F81ECEAF65}" type="parTrans" cxnId="{5038D09D-1579-4601-BD72-EB358257B159}">
      <dgm:prSet/>
      <dgm:spPr/>
      <dgm:t>
        <a:bodyPr/>
        <a:lstStyle/>
        <a:p>
          <a:endParaRPr lang="en-US"/>
        </a:p>
      </dgm:t>
    </dgm:pt>
    <dgm:pt modelId="{5A809DD2-D985-460E-A970-B46730363B27}" type="pres">
      <dgm:prSet presAssocID="{FCD02425-4351-44D9-8B06-CDF5BAB76EC0}" presName="vert0" presStyleCnt="0">
        <dgm:presLayoutVars>
          <dgm:dir/>
          <dgm:animOne val="branch"/>
          <dgm:animLvl val="lvl"/>
        </dgm:presLayoutVars>
      </dgm:prSet>
      <dgm:spPr/>
      <dgm:t>
        <a:bodyPr/>
        <a:lstStyle/>
        <a:p>
          <a:endParaRPr lang="en-US"/>
        </a:p>
      </dgm:t>
    </dgm:pt>
    <dgm:pt modelId="{D603D993-7631-42B3-9F9F-34F81BB74419}" type="pres">
      <dgm:prSet presAssocID="{8B90AC03-D218-4ACA-AE13-6445DC274092}" presName="thickLine" presStyleLbl="alignNode1" presStyleIdx="0" presStyleCnt="8"/>
      <dgm:spPr/>
    </dgm:pt>
    <dgm:pt modelId="{43BD391D-1DC5-4D8F-B082-8111C93E3DA3}" type="pres">
      <dgm:prSet presAssocID="{8B90AC03-D218-4ACA-AE13-6445DC274092}" presName="horz1" presStyleCnt="0"/>
      <dgm:spPr/>
    </dgm:pt>
    <dgm:pt modelId="{6C5ACEDE-8EA1-4B0D-9316-4DFB2E293105}" type="pres">
      <dgm:prSet presAssocID="{8B90AC03-D218-4ACA-AE13-6445DC274092}" presName="tx1" presStyleLbl="revTx" presStyleIdx="0" presStyleCnt="8"/>
      <dgm:spPr/>
      <dgm:t>
        <a:bodyPr/>
        <a:lstStyle/>
        <a:p>
          <a:endParaRPr lang="en-US"/>
        </a:p>
      </dgm:t>
    </dgm:pt>
    <dgm:pt modelId="{96B8A514-CE91-47E2-A233-D6B898051BEA}" type="pres">
      <dgm:prSet presAssocID="{8B90AC03-D218-4ACA-AE13-6445DC274092}" presName="vert1" presStyleCnt="0"/>
      <dgm:spPr/>
    </dgm:pt>
    <dgm:pt modelId="{8B1FCC32-F8A7-40DF-8131-AD5A9CF4E2BA}" type="pres">
      <dgm:prSet presAssocID="{94D57BAD-2B85-4702-A689-39B1D839B129}" presName="thickLine" presStyleLbl="alignNode1" presStyleIdx="1" presStyleCnt="8"/>
      <dgm:spPr/>
    </dgm:pt>
    <dgm:pt modelId="{B3BBDDD2-DE60-4062-BAD5-A5B14E3E5E9B}" type="pres">
      <dgm:prSet presAssocID="{94D57BAD-2B85-4702-A689-39B1D839B129}" presName="horz1" presStyleCnt="0"/>
      <dgm:spPr/>
    </dgm:pt>
    <dgm:pt modelId="{03BB9F12-9965-470F-A793-C511026CE186}" type="pres">
      <dgm:prSet presAssocID="{94D57BAD-2B85-4702-A689-39B1D839B129}" presName="tx1" presStyleLbl="revTx" presStyleIdx="1" presStyleCnt="8"/>
      <dgm:spPr/>
      <dgm:t>
        <a:bodyPr/>
        <a:lstStyle/>
        <a:p>
          <a:endParaRPr lang="en-US"/>
        </a:p>
      </dgm:t>
    </dgm:pt>
    <dgm:pt modelId="{6FDEA8D7-1A31-46BA-90B7-F51CC7521403}" type="pres">
      <dgm:prSet presAssocID="{94D57BAD-2B85-4702-A689-39B1D839B129}" presName="vert1" presStyleCnt="0"/>
      <dgm:spPr/>
    </dgm:pt>
    <dgm:pt modelId="{C86B27CD-E375-40C0-AE6E-6CA34BD23A6B}" type="pres">
      <dgm:prSet presAssocID="{D7FA95BA-82F3-498A-BA05-238534577588}" presName="thickLine" presStyleLbl="alignNode1" presStyleIdx="2" presStyleCnt="8"/>
      <dgm:spPr/>
    </dgm:pt>
    <dgm:pt modelId="{5B20CF5C-9AD8-45FD-B37F-980136DF1C9C}" type="pres">
      <dgm:prSet presAssocID="{D7FA95BA-82F3-498A-BA05-238534577588}" presName="horz1" presStyleCnt="0"/>
      <dgm:spPr/>
    </dgm:pt>
    <dgm:pt modelId="{8CB303D3-7711-4343-A847-9D29DD250574}" type="pres">
      <dgm:prSet presAssocID="{D7FA95BA-82F3-498A-BA05-238534577588}" presName="tx1" presStyleLbl="revTx" presStyleIdx="2" presStyleCnt="8"/>
      <dgm:spPr/>
      <dgm:t>
        <a:bodyPr/>
        <a:lstStyle/>
        <a:p>
          <a:endParaRPr lang="en-US"/>
        </a:p>
      </dgm:t>
    </dgm:pt>
    <dgm:pt modelId="{1FEEBE48-CF05-46FE-BF61-5362D09AFC33}" type="pres">
      <dgm:prSet presAssocID="{D7FA95BA-82F3-498A-BA05-238534577588}" presName="vert1" presStyleCnt="0"/>
      <dgm:spPr/>
    </dgm:pt>
    <dgm:pt modelId="{EA77A6D9-8343-4B48-9583-884E3E9841E2}" type="pres">
      <dgm:prSet presAssocID="{34A5C2B0-9C8E-4333-8F70-1FD9FB219751}" presName="thickLine" presStyleLbl="alignNode1" presStyleIdx="3" presStyleCnt="8"/>
      <dgm:spPr/>
    </dgm:pt>
    <dgm:pt modelId="{BBB9EAF6-FDAE-4DE9-BD87-EE967BF0B90D}" type="pres">
      <dgm:prSet presAssocID="{34A5C2B0-9C8E-4333-8F70-1FD9FB219751}" presName="horz1" presStyleCnt="0"/>
      <dgm:spPr/>
    </dgm:pt>
    <dgm:pt modelId="{1D904A57-926C-4A32-8790-030EC1B437A2}" type="pres">
      <dgm:prSet presAssocID="{34A5C2B0-9C8E-4333-8F70-1FD9FB219751}" presName="tx1" presStyleLbl="revTx" presStyleIdx="3" presStyleCnt="8"/>
      <dgm:spPr/>
      <dgm:t>
        <a:bodyPr/>
        <a:lstStyle/>
        <a:p>
          <a:endParaRPr lang="en-US"/>
        </a:p>
      </dgm:t>
    </dgm:pt>
    <dgm:pt modelId="{2E1120DB-8A4E-41F9-83E6-CAA91EC2E74D}" type="pres">
      <dgm:prSet presAssocID="{34A5C2B0-9C8E-4333-8F70-1FD9FB219751}" presName="vert1" presStyleCnt="0"/>
      <dgm:spPr/>
    </dgm:pt>
    <dgm:pt modelId="{4657611B-EE94-4D84-8203-5E5F6C27BDC8}" type="pres">
      <dgm:prSet presAssocID="{438F02AE-F8BA-4C2B-93D3-AE5E6AEEF2FE}" presName="thickLine" presStyleLbl="alignNode1" presStyleIdx="4" presStyleCnt="8"/>
      <dgm:spPr/>
    </dgm:pt>
    <dgm:pt modelId="{A204D5C8-B5BA-4D98-B6EF-FBA384DDB2C8}" type="pres">
      <dgm:prSet presAssocID="{438F02AE-F8BA-4C2B-93D3-AE5E6AEEF2FE}" presName="horz1" presStyleCnt="0"/>
      <dgm:spPr/>
    </dgm:pt>
    <dgm:pt modelId="{02692F81-0624-44A9-BEFE-DEB904B0B754}" type="pres">
      <dgm:prSet presAssocID="{438F02AE-F8BA-4C2B-93D3-AE5E6AEEF2FE}" presName="tx1" presStyleLbl="revTx" presStyleIdx="4" presStyleCnt="8"/>
      <dgm:spPr/>
      <dgm:t>
        <a:bodyPr/>
        <a:lstStyle/>
        <a:p>
          <a:endParaRPr lang="en-US"/>
        </a:p>
      </dgm:t>
    </dgm:pt>
    <dgm:pt modelId="{7DD87B02-A32B-45AD-B49E-E0E6507DD3CB}" type="pres">
      <dgm:prSet presAssocID="{438F02AE-F8BA-4C2B-93D3-AE5E6AEEF2FE}" presName="vert1" presStyleCnt="0"/>
      <dgm:spPr/>
    </dgm:pt>
    <dgm:pt modelId="{62405A13-952F-4B63-8F71-5342C2EFFB23}" type="pres">
      <dgm:prSet presAssocID="{D5D86415-CFC1-4D79-92F4-E09A5DD6180C}" presName="thickLine" presStyleLbl="alignNode1" presStyleIdx="5" presStyleCnt="8"/>
      <dgm:spPr/>
    </dgm:pt>
    <dgm:pt modelId="{4982A323-E71A-444C-A1E3-D39CEB163A56}" type="pres">
      <dgm:prSet presAssocID="{D5D86415-CFC1-4D79-92F4-E09A5DD6180C}" presName="horz1" presStyleCnt="0"/>
      <dgm:spPr/>
    </dgm:pt>
    <dgm:pt modelId="{582E454B-901F-4D6D-9CE8-EAD4E6959275}" type="pres">
      <dgm:prSet presAssocID="{D5D86415-CFC1-4D79-92F4-E09A5DD6180C}" presName="tx1" presStyleLbl="revTx" presStyleIdx="5" presStyleCnt="8"/>
      <dgm:spPr/>
      <dgm:t>
        <a:bodyPr/>
        <a:lstStyle/>
        <a:p>
          <a:endParaRPr lang="en-US"/>
        </a:p>
      </dgm:t>
    </dgm:pt>
    <dgm:pt modelId="{F36DDA74-D466-405F-A371-65DAB989CE35}" type="pres">
      <dgm:prSet presAssocID="{D5D86415-CFC1-4D79-92F4-E09A5DD6180C}" presName="vert1" presStyleCnt="0"/>
      <dgm:spPr/>
    </dgm:pt>
    <dgm:pt modelId="{51FE6748-0EDC-4173-8EE9-4578DE09DD80}" type="pres">
      <dgm:prSet presAssocID="{8715BB4C-C091-48CB-8C9B-0908CD02E905}" presName="thickLine" presStyleLbl="alignNode1" presStyleIdx="6" presStyleCnt="8"/>
      <dgm:spPr/>
    </dgm:pt>
    <dgm:pt modelId="{C5F6AC2B-D04F-427A-B6EB-C313721A9A0A}" type="pres">
      <dgm:prSet presAssocID="{8715BB4C-C091-48CB-8C9B-0908CD02E905}" presName="horz1" presStyleCnt="0"/>
      <dgm:spPr/>
    </dgm:pt>
    <dgm:pt modelId="{91EAF5BD-52E4-404A-8AFA-EF6CFD6A9A5C}" type="pres">
      <dgm:prSet presAssocID="{8715BB4C-C091-48CB-8C9B-0908CD02E905}" presName="tx1" presStyleLbl="revTx" presStyleIdx="6" presStyleCnt="8"/>
      <dgm:spPr/>
      <dgm:t>
        <a:bodyPr/>
        <a:lstStyle/>
        <a:p>
          <a:endParaRPr lang="en-US"/>
        </a:p>
      </dgm:t>
    </dgm:pt>
    <dgm:pt modelId="{43AABB8E-9FFC-4AD9-A5AC-80BECAD4E572}" type="pres">
      <dgm:prSet presAssocID="{8715BB4C-C091-48CB-8C9B-0908CD02E905}" presName="vert1" presStyleCnt="0"/>
      <dgm:spPr/>
    </dgm:pt>
    <dgm:pt modelId="{60717777-08CB-46E3-9356-746E5AFF1046}" type="pres">
      <dgm:prSet presAssocID="{C3E0FA6A-CBCD-4C1A-9EE4-54F89BD13F52}" presName="thickLine" presStyleLbl="alignNode1" presStyleIdx="7" presStyleCnt="8"/>
      <dgm:spPr/>
    </dgm:pt>
    <dgm:pt modelId="{27A783FB-683C-4DEA-A149-0D48C405F89C}" type="pres">
      <dgm:prSet presAssocID="{C3E0FA6A-CBCD-4C1A-9EE4-54F89BD13F52}" presName="horz1" presStyleCnt="0"/>
      <dgm:spPr/>
    </dgm:pt>
    <dgm:pt modelId="{9BFC0141-12C3-4BFF-B176-A575F16D37EE}" type="pres">
      <dgm:prSet presAssocID="{C3E0FA6A-CBCD-4C1A-9EE4-54F89BD13F52}" presName="tx1" presStyleLbl="revTx" presStyleIdx="7" presStyleCnt="8"/>
      <dgm:spPr/>
      <dgm:t>
        <a:bodyPr/>
        <a:lstStyle/>
        <a:p>
          <a:endParaRPr lang="en-US"/>
        </a:p>
      </dgm:t>
    </dgm:pt>
    <dgm:pt modelId="{07452DF6-D3D9-462A-9C95-992DF5714AE6}" type="pres">
      <dgm:prSet presAssocID="{C3E0FA6A-CBCD-4C1A-9EE4-54F89BD13F52}" presName="vert1" presStyleCnt="0"/>
      <dgm:spPr/>
    </dgm:pt>
  </dgm:ptLst>
  <dgm:cxnLst>
    <dgm:cxn modelId="{59405126-17F0-417B-A3F1-DBEEDD0E3C2C}" type="presOf" srcId="{8B90AC03-D218-4ACA-AE13-6445DC274092}" destId="{6C5ACEDE-8EA1-4B0D-9316-4DFB2E293105}" srcOrd="0" destOrd="0" presId="urn:microsoft.com/office/officeart/2008/layout/LinedList"/>
    <dgm:cxn modelId="{A2D40A35-9E2C-4A2E-BB07-83FDAAA9C8A8}" type="presOf" srcId="{8715BB4C-C091-48CB-8C9B-0908CD02E905}" destId="{91EAF5BD-52E4-404A-8AFA-EF6CFD6A9A5C}" srcOrd="0" destOrd="0" presId="urn:microsoft.com/office/officeart/2008/layout/LinedList"/>
    <dgm:cxn modelId="{72D7D84D-3C8C-4CC7-9667-ABA8BD05151C}" srcId="{FCD02425-4351-44D9-8B06-CDF5BAB76EC0}" destId="{438F02AE-F8BA-4C2B-93D3-AE5E6AEEF2FE}" srcOrd="4" destOrd="0" parTransId="{95BC3417-3CA1-4F07-A0A0-217F3C823B41}" sibTransId="{F9A9B4C0-7338-4C75-8A5F-D9C7867A9F7F}"/>
    <dgm:cxn modelId="{355F56C6-9FDB-4421-883A-12369A88EEE2}" type="presOf" srcId="{D5D86415-CFC1-4D79-92F4-E09A5DD6180C}" destId="{582E454B-901F-4D6D-9CE8-EAD4E6959275}" srcOrd="0" destOrd="0" presId="urn:microsoft.com/office/officeart/2008/layout/LinedList"/>
    <dgm:cxn modelId="{F726829A-89AA-4DB4-B866-6999480EC561}" srcId="{FCD02425-4351-44D9-8B06-CDF5BAB76EC0}" destId="{D5D86415-CFC1-4D79-92F4-E09A5DD6180C}" srcOrd="5" destOrd="0" parTransId="{90CD0657-E9CF-412F-9332-471C94A9E5A8}" sibTransId="{70169DF7-7EBD-47EC-82E3-1BBDD2ED9A20}"/>
    <dgm:cxn modelId="{F434E559-6849-4D2D-9965-DA12658163B7}" type="presOf" srcId="{D7FA95BA-82F3-498A-BA05-238534577588}" destId="{8CB303D3-7711-4343-A847-9D29DD250574}" srcOrd="0" destOrd="0" presId="urn:microsoft.com/office/officeart/2008/layout/LinedList"/>
    <dgm:cxn modelId="{D8F2859F-FCDF-45C1-9FB8-5867D12C46E7}" srcId="{FCD02425-4351-44D9-8B06-CDF5BAB76EC0}" destId="{8B90AC03-D218-4ACA-AE13-6445DC274092}" srcOrd="0" destOrd="0" parTransId="{342423B8-C255-4A9E-BB08-A304E32D9C06}" sibTransId="{2A25D871-6F4E-4823-AE81-2B4E56480B91}"/>
    <dgm:cxn modelId="{4D97E2F3-D06D-4DBA-9EFF-8CDEFD8E8F81}" srcId="{FCD02425-4351-44D9-8B06-CDF5BAB76EC0}" destId="{94D57BAD-2B85-4702-A689-39B1D839B129}" srcOrd="1" destOrd="0" parTransId="{134913E9-BA15-4463-A039-266AF92BC1DF}" sibTransId="{02210B6D-E90B-4DD3-B17B-C6908772D216}"/>
    <dgm:cxn modelId="{F6D2C995-17DA-4891-8569-9A04B1F89316}" type="presOf" srcId="{438F02AE-F8BA-4C2B-93D3-AE5E6AEEF2FE}" destId="{02692F81-0624-44A9-BEFE-DEB904B0B754}" srcOrd="0" destOrd="0" presId="urn:microsoft.com/office/officeart/2008/layout/LinedList"/>
    <dgm:cxn modelId="{57C94942-AE9A-4069-B1B6-B1FABAC7C893}" type="presOf" srcId="{34A5C2B0-9C8E-4333-8F70-1FD9FB219751}" destId="{1D904A57-926C-4A32-8790-030EC1B437A2}" srcOrd="0" destOrd="0" presId="urn:microsoft.com/office/officeart/2008/layout/LinedList"/>
    <dgm:cxn modelId="{A43E0BB7-0699-43F9-923B-1B8AA0F03F48}" type="presOf" srcId="{C3E0FA6A-CBCD-4C1A-9EE4-54F89BD13F52}" destId="{9BFC0141-12C3-4BFF-B176-A575F16D37EE}" srcOrd="0" destOrd="0" presId="urn:microsoft.com/office/officeart/2008/layout/LinedList"/>
    <dgm:cxn modelId="{A0661432-A61A-4870-8391-76C3DCE494DF}" srcId="{FCD02425-4351-44D9-8B06-CDF5BAB76EC0}" destId="{D7FA95BA-82F3-498A-BA05-238534577588}" srcOrd="2" destOrd="0" parTransId="{CAC843BE-5430-4AB7-A4F5-25384CB00F95}" sibTransId="{A0AFC482-85B5-4F9E-ADCE-5E959D9D3D79}"/>
    <dgm:cxn modelId="{05219934-ACFF-4A78-A7A9-B40A3DFB2FF5}" srcId="{FCD02425-4351-44D9-8B06-CDF5BAB76EC0}" destId="{8715BB4C-C091-48CB-8C9B-0908CD02E905}" srcOrd="6" destOrd="0" parTransId="{25C03F38-3F1E-4B9A-941A-BC8BA7256337}" sibTransId="{8199E53D-9C8A-4708-BB21-5DADC186FDB8}"/>
    <dgm:cxn modelId="{8386E524-FF0A-4F0B-B015-4D13EDCBC625}" srcId="{FCD02425-4351-44D9-8B06-CDF5BAB76EC0}" destId="{34A5C2B0-9C8E-4333-8F70-1FD9FB219751}" srcOrd="3" destOrd="0" parTransId="{B330FAC8-0FDC-44F3-8605-884D37717C18}" sibTransId="{34085A52-A618-4A17-A1BD-7D3E02326355}"/>
    <dgm:cxn modelId="{5038D09D-1579-4601-BD72-EB358257B159}" srcId="{FCD02425-4351-44D9-8B06-CDF5BAB76EC0}" destId="{C3E0FA6A-CBCD-4C1A-9EE4-54F89BD13F52}" srcOrd="7" destOrd="0" parTransId="{BF14F0AB-B371-4B9A-9EA0-14F81ECEAF65}" sibTransId="{88767115-E2B2-498F-BCE8-AD401E579C82}"/>
    <dgm:cxn modelId="{0B524CF7-3A41-400F-9BEF-C04E1F8B1EA8}" type="presOf" srcId="{94D57BAD-2B85-4702-A689-39B1D839B129}" destId="{03BB9F12-9965-470F-A793-C511026CE186}" srcOrd="0" destOrd="0" presId="urn:microsoft.com/office/officeart/2008/layout/LinedList"/>
    <dgm:cxn modelId="{8410D4DB-F355-4045-A3F3-8029CBD3D0B3}" type="presOf" srcId="{FCD02425-4351-44D9-8B06-CDF5BAB76EC0}" destId="{5A809DD2-D985-460E-A970-B46730363B27}" srcOrd="0" destOrd="0" presId="urn:microsoft.com/office/officeart/2008/layout/LinedList"/>
    <dgm:cxn modelId="{E99EA615-0415-4788-BA1E-73AD4FAD1052}" type="presParOf" srcId="{5A809DD2-D985-460E-A970-B46730363B27}" destId="{D603D993-7631-42B3-9F9F-34F81BB74419}" srcOrd="0" destOrd="0" presId="urn:microsoft.com/office/officeart/2008/layout/LinedList"/>
    <dgm:cxn modelId="{3946D324-EE70-41A2-8885-4DE0CFC95208}" type="presParOf" srcId="{5A809DD2-D985-460E-A970-B46730363B27}" destId="{43BD391D-1DC5-4D8F-B082-8111C93E3DA3}" srcOrd="1" destOrd="0" presId="urn:microsoft.com/office/officeart/2008/layout/LinedList"/>
    <dgm:cxn modelId="{F659EA97-F56A-42CF-ADD1-FAA8798090E8}" type="presParOf" srcId="{43BD391D-1DC5-4D8F-B082-8111C93E3DA3}" destId="{6C5ACEDE-8EA1-4B0D-9316-4DFB2E293105}" srcOrd="0" destOrd="0" presId="urn:microsoft.com/office/officeart/2008/layout/LinedList"/>
    <dgm:cxn modelId="{B611AC74-4493-47EF-8007-5E466611E3DD}" type="presParOf" srcId="{43BD391D-1DC5-4D8F-B082-8111C93E3DA3}" destId="{96B8A514-CE91-47E2-A233-D6B898051BEA}" srcOrd="1" destOrd="0" presId="urn:microsoft.com/office/officeart/2008/layout/LinedList"/>
    <dgm:cxn modelId="{066E9FAC-BC3C-4B2D-906A-3EB89CC9E093}" type="presParOf" srcId="{5A809DD2-D985-460E-A970-B46730363B27}" destId="{8B1FCC32-F8A7-40DF-8131-AD5A9CF4E2BA}" srcOrd="2" destOrd="0" presId="urn:microsoft.com/office/officeart/2008/layout/LinedList"/>
    <dgm:cxn modelId="{65C2892B-9236-4F00-9D68-2A688F22B609}" type="presParOf" srcId="{5A809DD2-D985-460E-A970-B46730363B27}" destId="{B3BBDDD2-DE60-4062-BAD5-A5B14E3E5E9B}" srcOrd="3" destOrd="0" presId="urn:microsoft.com/office/officeart/2008/layout/LinedList"/>
    <dgm:cxn modelId="{32F1A03E-7778-4E2C-9DE1-27FD9C6342ED}" type="presParOf" srcId="{B3BBDDD2-DE60-4062-BAD5-A5B14E3E5E9B}" destId="{03BB9F12-9965-470F-A793-C511026CE186}" srcOrd="0" destOrd="0" presId="urn:microsoft.com/office/officeart/2008/layout/LinedList"/>
    <dgm:cxn modelId="{B6B75AD5-856F-42CB-8019-4F4C8BAB6557}" type="presParOf" srcId="{B3BBDDD2-DE60-4062-BAD5-A5B14E3E5E9B}" destId="{6FDEA8D7-1A31-46BA-90B7-F51CC7521403}" srcOrd="1" destOrd="0" presId="urn:microsoft.com/office/officeart/2008/layout/LinedList"/>
    <dgm:cxn modelId="{2ECB0E3E-3890-4CB9-AFEB-3BC1BE2CD891}" type="presParOf" srcId="{5A809DD2-D985-460E-A970-B46730363B27}" destId="{C86B27CD-E375-40C0-AE6E-6CA34BD23A6B}" srcOrd="4" destOrd="0" presId="urn:microsoft.com/office/officeart/2008/layout/LinedList"/>
    <dgm:cxn modelId="{76B6E83B-0682-419F-84C7-3AAB23DA1F66}" type="presParOf" srcId="{5A809DD2-D985-460E-A970-B46730363B27}" destId="{5B20CF5C-9AD8-45FD-B37F-980136DF1C9C}" srcOrd="5" destOrd="0" presId="urn:microsoft.com/office/officeart/2008/layout/LinedList"/>
    <dgm:cxn modelId="{52DC7D54-8D73-4956-ACD0-BDEED870FCB1}" type="presParOf" srcId="{5B20CF5C-9AD8-45FD-B37F-980136DF1C9C}" destId="{8CB303D3-7711-4343-A847-9D29DD250574}" srcOrd="0" destOrd="0" presId="urn:microsoft.com/office/officeart/2008/layout/LinedList"/>
    <dgm:cxn modelId="{B8A13920-9C12-47A3-872B-5D55BC002606}" type="presParOf" srcId="{5B20CF5C-9AD8-45FD-B37F-980136DF1C9C}" destId="{1FEEBE48-CF05-46FE-BF61-5362D09AFC33}" srcOrd="1" destOrd="0" presId="urn:microsoft.com/office/officeart/2008/layout/LinedList"/>
    <dgm:cxn modelId="{D882DD9C-5568-4389-B33A-42F4E53DC828}" type="presParOf" srcId="{5A809DD2-D985-460E-A970-B46730363B27}" destId="{EA77A6D9-8343-4B48-9583-884E3E9841E2}" srcOrd="6" destOrd="0" presId="urn:microsoft.com/office/officeart/2008/layout/LinedList"/>
    <dgm:cxn modelId="{2F938B84-AAEB-4EA4-94FC-3D74E2D5AC29}" type="presParOf" srcId="{5A809DD2-D985-460E-A970-B46730363B27}" destId="{BBB9EAF6-FDAE-4DE9-BD87-EE967BF0B90D}" srcOrd="7" destOrd="0" presId="urn:microsoft.com/office/officeart/2008/layout/LinedList"/>
    <dgm:cxn modelId="{69B8B35C-F393-4AF1-99ED-D015F632A3B7}" type="presParOf" srcId="{BBB9EAF6-FDAE-4DE9-BD87-EE967BF0B90D}" destId="{1D904A57-926C-4A32-8790-030EC1B437A2}" srcOrd="0" destOrd="0" presId="urn:microsoft.com/office/officeart/2008/layout/LinedList"/>
    <dgm:cxn modelId="{D190C84B-2EC0-4C0D-B147-5FC0D11D48E9}" type="presParOf" srcId="{BBB9EAF6-FDAE-4DE9-BD87-EE967BF0B90D}" destId="{2E1120DB-8A4E-41F9-83E6-CAA91EC2E74D}" srcOrd="1" destOrd="0" presId="urn:microsoft.com/office/officeart/2008/layout/LinedList"/>
    <dgm:cxn modelId="{5E705E51-0A3F-4BC3-AE55-9642432959F0}" type="presParOf" srcId="{5A809DD2-D985-460E-A970-B46730363B27}" destId="{4657611B-EE94-4D84-8203-5E5F6C27BDC8}" srcOrd="8" destOrd="0" presId="urn:microsoft.com/office/officeart/2008/layout/LinedList"/>
    <dgm:cxn modelId="{A6246CDE-5CFB-44E5-86A8-32745A510976}" type="presParOf" srcId="{5A809DD2-D985-460E-A970-B46730363B27}" destId="{A204D5C8-B5BA-4D98-B6EF-FBA384DDB2C8}" srcOrd="9" destOrd="0" presId="urn:microsoft.com/office/officeart/2008/layout/LinedList"/>
    <dgm:cxn modelId="{DBD446DC-D6AB-4D65-A1D9-7199A631F853}" type="presParOf" srcId="{A204D5C8-B5BA-4D98-B6EF-FBA384DDB2C8}" destId="{02692F81-0624-44A9-BEFE-DEB904B0B754}" srcOrd="0" destOrd="0" presId="urn:microsoft.com/office/officeart/2008/layout/LinedList"/>
    <dgm:cxn modelId="{0AE18F3A-9BCD-400F-8320-BBC22CEA6DEF}" type="presParOf" srcId="{A204D5C8-B5BA-4D98-B6EF-FBA384DDB2C8}" destId="{7DD87B02-A32B-45AD-B49E-E0E6507DD3CB}" srcOrd="1" destOrd="0" presId="urn:microsoft.com/office/officeart/2008/layout/LinedList"/>
    <dgm:cxn modelId="{4DF868D7-AA98-4806-B0C1-3A7799A7998E}" type="presParOf" srcId="{5A809DD2-D985-460E-A970-B46730363B27}" destId="{62405A13-952F-4B63-8F71-5342C2EFFB23}" srcOrd="10" destOrd="0" presId="urn:microsoft.com/office/officeart/2008/layout/LinedList"/>
    <dgm:cxn modelId="{B4663F1B-AFC0-4174-93BD-99646B76FE2B}" type="presParOf" srcId="{5A809DD2-D985-460E-A970-B46730363B27}" destId="{4982A323-E71A-444C-A1E3-D39CEB163A56}" srcOrd="11" destOrd="0" presId="urn:microsoft.com/office/officeart/2008/layout/LinedList"/>
    <dgm:cxn modelId="{6A70C93D-53AB-4CEA-9C21-235CE748E036}" type="presParOf" srcId="{4982A323-E71A-444C-A1E3-D39CEB163A56}" destId="{582E454B-901F-4D6D-9CE8-EAD4E6959275}" srcOrd="0" destOrd="0" presId="urn:microsoft.com/office/officeart/2008/layout/LinedList"/>
    <dgm:cxn modelId="{DBE1C450-BBAE-4244-BC51-6C100F0750DE}" type="presParOf" srcId="{4982A323-E71A-444C-A1E3-D39CEB163A56}" destId="{F36DDA74-D466-405F-A371-65DAB989CE35}" srcOrd="1" destOrd="0" presId="urn:microsoft.com/office/officeart/2008/layout/LinedList"/>
    <dgm:cxn modelId="{DDE8770D-8E62-49AF-876D-F14B1948CA98}" type="presParOf" srcId="{5A809DD2-D985-460E-A970-B46730363B27}" destId="{51FE6748-0EDC-4173-8EE9-4578DE09DD80}" srcOrd="12" destOrd="0" presId="urn:microsoft.com/office/officeart/2008/layout/LinedList"/>
    <dgm:cxn modelId="{12F317FD-1AFF-46FD-9AB1-B0C0D45CFCAD}" type="presParOf" srcId="{5A809DD2-D985-460E-A970-B46730363B27}" destId="{C5F6AC2B-D04F-427A-B6EB-C313721A9A0A}" srcOrd="13" destOrd="0" presId="urn:microsoft.com/office/officeart/2008/layout/LinedList"/>
    <dgm:cxn modelId="{60B8F74B-9451-4F70-9647-12576D500AE9}" type="presParOf" srcId="{C5F6AC2B-D04F-427A-B6EB-C313721A9A0A}" destId="{91EAF5BD-52E4-404A-8AFA-EF6CFD6A9A5C}" srcOrd="0" destOrd="0" presId="urn:microsoft.com/office/officeart/2008/layout/LinedList"/>
    <dgm:cxn modelId="{624B9BBF-D0DB-4C9B-A889-5F5794451BF9}" type="presParOf" srcId="{C5F6AC2B-D04F-427A-B6EB-C313721A9A0A}" destId="{43AABB8E-9FFC-4AD9-A5AC-80BECAD4E572}" srcOrd="1" destOrd="0" presId="urn:microsoft.com/office/officeart/2008/layout/LinedList"/>
    <dgm:cxn modelId="{2311515F-380F-4366-B63B-144659DFF0C6}" type="presParOf" srcId="{5A809DD2-D985-460E-A970-B46730363B27}" destId="{60717777-08CB-46E3-9356-746E5AFF1046}" srcOrd="14" destOrd="0" presId="urn:microsoft.com/office/officeart/2008/layout/LinedList"/>
    <dgm:cxn modelId="{5B2F8816-94D8-4898-AFD2-6C95662AA172}" type="presParOf" srcId="{5A809DD2-D985-460E-A970-B46730363B27}" destId="{27A783FB-683C-4DEA-A149-0D48C405F89C}" srcOrd="15" destOrd="0" presId="urn:microsoft.com/office/officeart/2008/layout/LinedList"/>
    <dgm:cxn modelId="{AC57AC33-1CA9-4ACD-A74F-F0E4D86291F0}" type="presParOf" srcId="{27A783FB-683C-4DEA-A149-0D48C405F89C}" destId="{9BFC0141-12C3-4BFF-B176-A575F16D37EE}" srcOrd="0" destOrd="0" presId="urn:microsoft.com/office/officeart/2008/layout/LinedList"/>
    <dgm:cxn modelId="{F7BC90B6-9F70-45DD-BA07-BF532063E8FC}" type="presParOf" srcId="{27A783FB-683C-4DEA-A149-0D48C405F89C}" destId="{07452DF6-D3D9-462A-9C95-992DF5714AE6}" srcOrd="1"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D02425-4351-44D9-8B06-CDF5BAB76EC0}"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8B90AC03-D218-4ACA-AE13-6445DC274092}">
      <dgm:prSet/>
      <dgm:spPr/>
      <dgm:t>
        <a:bodyPr/>
        <a:lstStyle/>
        <a:p>
          <a:pPr rtl="0"/>
          <a:r>
            <a:rPr lang="en-US" dirty="0" smtClean="0">
              <a:solidFill>
                <a:schemeClr val="bg1">
                  <a:lumMod val="75000"/>
                </a:schemeClr>
              </a:solidFill>
            </a:rPr>
            <a:t>1.How do thyroid function tests change during pregnancy? </a:t>
          </a:r>
          <a:endParaRPr lang="en-US" dirty="0">
            <a:solidFill>
              <a:schemeClr val="bg1">
                <a:lumMod val="75000"/>
              </a:schemeClr>
            </a:solidFill>
          </a:endParaRPr>
        </a:p>
      </dgm:t>
    </dgm:pt>
    <dgm:pt modelId="{342423B8-C255-4A9E-BB08-A304E32D9C06}" type="parTrans" cxnId="{D8F2859F-FCDF-45C1-9FB8-5867D12C46E7}">
      <dgm:prSet/>
      <dgm:spPr/>
      <dgm:t>
        <a:bodyPr/>
        <a:lstStyle/>
        <a:p>
          <a:endParaRPr lang="en-US"/>
        </a:p>
      </dgm:t>
    </dgm:pt>
    <dgm:pt modelId="{2A25D871-6F4E-4823-AE81-2B4E56480B91}" type="sibTrans" cxnId="{D8F2859F-FCDF-45C1-9FB8-5867D12C46E7}">
      <dgm:prSet/>
      <dgm:spPr/>
      <dgm:t>
        <a:bodyPr/>
        <a:lstStyle/>
        <a:p>
          <a:endParaRPr lang="en-US"/>
        </a:p>
      </dgm:t>
    </dgm:pt>
    <dgm:pt modelId="{94D57BAD-2B85-4702-A689-39B1D839B129}">
      <dgm:prSet/>
      <dgm:spPr/>
      <dgm:t>
        <a:bodyPr/>
        <a:lstStyle/>
        <a:p>
          <a:pPr rtl="0"/>
          <a:r>
            <a:rPr lang="en-US" dirty="0" smtClean="0">
              <a:solidFill>
                <a:schemeClr val="bg1">
                  <a:lumMod val="75000"/>
                </a:schemeClr>
              </a:solidFill>
            </a:rPr>
            <a:t>2.What is the normal range for serum TSH in each trimester of pregnancy?</a:t>
          </a:r>
          <a:endParaRPr lang="en-US" dirty="0">
            <a:solidFill>
              <a:schemeClr val="bg1">
                <a:lumMod val="75000"/>
              </a:schemeClr>
            </a:solidFill>
          </a:endParaRPr>
        </a:p>
      </dgm:t>
    </dgm:pt>
    <dgm:pt modelId="{134913E9-BA15-4463-A039-266AF92BC1DF}" type="parTrans" cxnId="{4D97E2F3-D06D-4DBA-9EFF-8CDEFD8E8F81}">
      <dgm:prSet/>
      <dgm:spPr/>
      <dgm:t>
        <a:bodyPr/>
        <a:lstStyle/>
        <a:p>
          <a:endParaRPr lang="en-US"/>
        </a:p>
      </dgm:t>
    </dgm:pt>
    <dgm:pt modelId="{02210B6D-E90B-4DD3-B17B-C6908772D216}" type="sibTrans" cxnId="{4D97E2F3-D06D-4DBA-9EFF-8CDEFD8E8F81}">
      <dgm:prSet/>
      <dgm:spPr/>
      <dgm:t>
        <a:bodyPr/>
        <a:lstStyle/>
        <a:p>
          <a:endParaRPr lang="en-US"/>
        </a:p>
      </dgm:t>
    </dgm:pt>
    <dgm:pt modelId="{D7FA95BA-82F3-498A-BA05-238534577588}">
      <dgm:prSet/>
      <dgm:spPr/>
      <dgm:t>
        <a:bodyPr/>
        <a:lstStyle/>
        <a:p>
          <a:pPr rtl="0"/>
          <a:r>
            <a:rPr lang="en-US" dirty="0" smtClean="0">
              <a:solidFill>
                <a:schemeClr val="bg1">
                  <a:lumMod val="75000"/>
                </a:schemeClr>
              </a:solidFill>
            </a:rPr>
            <a:t>3.What is the impact of iodine status and nutrition?</a:t>
          </a:r>
          <a:endParaRPr lang="en-US" dirty="0">
            <a:solidFill>
              <a:schemeClr val="bg1">
                <a:lumMod val="75000"/>
              </a:schemeClr>
            </a:solidFill>
          </a:endParaRPr>
        </a:p>
      </dgm:t>
    </dgm:pt>
    <dgm:pt modelId="{CAC843BE-5430-4AB7-A4F5-25384CB00F95}" type="parTrans" cxnId="{A0661432-A61A-4870-8391-76C3DCE494DF}">
      <dgm:prSet/>
      <dgm:spPr/>
      <dgm:t>
        <a:bodyPr/>
        <a:lstStyle/>
        <a:p>
          <a:endParaRPr lang="en-US"/>
        </a:p>
      </dgm:t>
    </dgm:pt>
    <dgm:pt modelId="{A0AFC482-85B5-4F9E-ADCE-5E959D9D3D79}" type="sibTrans" cxnId="{A0661432-A61A-4870-8391-76C3DCE494DF}">
      <dgm:prSet/>
      <dgm:spPr/>
      <dgm:t>
        <a:bodyPr/>
        <a:lstStyle/>
        <a:p>
          <a:endParaRPr lang="en-US"/>
        </a:p>
      </dgm:t>
    </dgm:pt>
    <dgm:pt modelId="{34A5C2B0-9C8E-4333-8F70-1FD9FB219751}">
      <dgm:prSet/>
      <dgm:spPr/>
      <dgm:t>
        <a:bodyPr/>
        <a:lstStyle/>
        <a:p>
          <a:pPr rtl="0"/>
          <a:r>
            <a:rPr lang="en-US" dirty="0" smtClean="0">
              <a:solidFill>
                <a:schemeClr val="tx1"/>
              </a:solidFill>
            </a:rPr>
            <a:t>4.What is the prevalence of thyroid auto antibodies in pregnant women?</a:t>
          </a:r>
          <a:endParaRPr lang="en-US" dirty="0">
            <a:solidFill>
              <a:schemeClr val="tx1"/>
            </a:solidFill>
          </a:endParaRPr>
        </a:p>
      </dgm:t>
    </dgm:pt>
    <dgm:pt modelId="{B330FAC8-0FDC-44F3-8605-884D37717C18}" type="parTrans" cxnId="{8386E524-FF0A-4F0B-B015-4D13EDCBC625}">
      <dgm:prSet/>
      <dgm:spPr/>
      <dgm:t>
        <a:bodyPr/>
        <a:lstStyle/>
        <a:p>
          <a:endParaRPr lang="en-US"/>
        </a:p>
      </dgm:t>
    </dgm:pt>
    <dgm:pt modelId="{34085A52-A618-4A17-A1BD-7D3E02326355}" type="sibTrans" cxnId="{8386E524-FF0A-4F0B-B015-4D13EDCBC625}">
      <dgm:prSet/>
      <dgm:spPr/>
      <dgm:t>
        <a:bodyPr/>
        <a:lstStyle/>
        <a:p>
          <a:endParaRPr lang="en-US"/>
        </a:p>
      </dgm:t>
    </dgm:pt>
    <dgm:pt modelId="{438F02AE-F8BA-4C2B-93D3-AE5E6AEEF2FE}">
      <dgm:prSet/>
      <dgm:spPr/>
      <dgm:t>
        <a:bodyPr/>
        <a:lstStyle/>
        <a:p>
          <a:pPr rtl="0"/>
          <a:r>
            <a:rPr lang="en-US" dirty="0" smtClean="0">
              <a:solidFill>
                <a:schemeClr val="bg1">
                  <a:lumMod val="75000"/>
                </a:schemeClr>
              </a:solidFill>
            </a:rPr>
            <a:t>5.What is the association between thyroid auto antibody and pregnancy complication?</a:t>
          </a:r>
          <a:endParaRPr lang="en-US" dirty="0">
            <a:solidFill>
              <a:schemeClr val="bg1">
                <a:lumMod val="75000"/>
              </a:schemeClr>
            </a:solidFill>
          </a:endParaRPr>
        </a:p>
      </dgm:t>
    </dgm:pt>
    <dgm:pt modelId="{95BC3417-3CA1-4F07-A0A0-217F3C823B41}" type="parTrans" cxnId="{72D7D84D-3C8C-4CC7-9667-ABA8BD05151C}">
      <dgm:prSet/>
      <dgm:spPr/>
      <dgm:t>
        <a:bodyPr/>
        <a:lstStyle/>
        <a:p>
          <a:endParaRPr lang="en-US"/>
        </a:p>
      </dgm:t>
    </dgm:pt>
    <dgm:pt modelId="{F9A9B4C0-7338-4C75-8A5F-D9C7867A9F7F}" type="sibTrans" cxnId="{72D7D84D-3C8C-4CC7-9667-ABA8BD05151C}">
      <dgm:prSet/>
      <dgm:spPr/>
      <dgm:t>
        <a:bodyPr/>
        <a:lstStyle/>
        <a:p>
          <a:endParaRPr lang="en-US"/>
        </a:p>
      </dgm:t>
    </dgm:pt>
    <dgm:pt modelId="{D5D86415-CFC1-4D79-92F4-E09A5DD6180C}">
      <dgm:prSet/>
      <dgm:spPr/>
      <dgm:t>
        <a:bodyPr/>
        <a:lstStyle/>
        <a:p>
          <a:pPr rtl="0"/>
          <a:r>
            <a:rPr lang="en-US" dirty="0" smtClean="0">
              <a:solidFill>
                <a:schemeClr val="bg1">
                  <a:lumMod val="75000"/>
                </a:schemeClr>
              </a:solidFill>
            </a:rPr>
            <a:t>6.How should </a:t>
          </a:r>
          <a:r>
            <a:rPr lang="en-US" dirty="0" err="1" smtClean="0">
              <a:solidFill>
                <a:schemeClr val="bg1">
                  <a:lumMod val="75000"/>
                </a:schemeClr>
              </a:solidFill>
            </a:rPr>
            <a:t>euthyroid</a:t>
          </a:r>
          <a:r>
            <a:rPr lang="en-US" dirty="0" smtClean="0">
              <a:solidFill>
                <a:schemeClr val="bg1">
                  <a:lumMod val="75000"/>
                </a:schemeClr>
              </a:solidFill>
            </a:rPr>
            <a:t> women who are thyroid antibody  positive be monitored during pregnancy?</a:t>
          </a:r>
          <a:endParaRPr lang="en-US" dirty="0">
            <a:solidFill>
              <a:schemeClr val="bg1">
                <a:lumMod val="75000"/>
              </a:schemeClr>
            </a:solidFill>
          </a:endParaRPr>
        </a:p>
      </dgm:t>
    </dgm:pt>
    <dgm:pt modelId="{90CD0657-E9CF-412F-9332-471C94A9E5A8}" type="parTrans" cxnId="{F726829A-89AA-4DB4-B866-6999480EC561}">
      <dgm:prSet/>
      <dgm:spPr/>
      <dgm:t>
        <a:bodyPr/>
        <a:lstStyle/>
        <a:p>
          <a:endParaRPr lang="en-US"/>
        </a:p>
      </dgm:t>
    </dgm:pt>
    <dgm:pt modelId="{70169DF7-7EBD-47EC-82E3-1BBDD2ED9A20}" type="sibTrans" cxnId="{F726829A-89AA-4DB4-B866-6999480EC561}">
      <dgm:prSet/>
      <dgm:spPr/>
      <dgm:t>
        <a:bodyPr/>
        <a:lstStyle/>
        <a:p>
          <a:endParaRPr lang="en-US"/>
        </a:p>
      </dgm:t>
    </dgm:pt>
    <dgm:pt modelId="{8715BB4C-C091-48CB-8C9B-0908CD02E905}">
      <dgm:prSet/>
      <dgm:spPr/>
      <dgm:t>
        <a:bodyPr/>
        <a:lstStyle/>
        <a:p>
          <a:pPr rtl="0"/>
          <a:r>
            <a:rPr lang="en-US" dirty="0" smtClean="0">
              <a:solidFill>
                <a:schemeClr val="bg1">
                  <a:lumMod val="75000"/>
                </a:schemeClr>
              </a:solidFill>
            </a:rPr>
            <a:t>7.Does treatment with LT4  therapy decrease  the risk for pregnancy loss in </a:t>
          </a:r>
          <a:r>
            <a:rPr lang="en-US" dirty="0" err="1" smtClean="0">
              <a:solidFill>
                <a:schemeClr val="bg1">
                  <a:lumMod val="75000"/>
                </a:schemeClr>
              </a:solidFill>
            </a:rPr>
            <a:t>euthyroid</a:t>
          </a:r>
          <a:r>
            <a:rPr lang="en-US" dirty="0" smtClean="0">
              <a:solidFill>
                <a:schemeClr val="bg1">
                  <a:lumMod val="75000"/>
                </a:schemeClr>
              </a:solidFill>
            </a:rPr>
            <a:t> women with thyroid autoimmunity? </a:t>
          </a:r>
          <a:endParaRPr lang="en-US" dirty="0">
            <a:solidFill>
              <a:schemeClr val="bg1">
                <a:lumMod val="75000"/>
              </a:schemeClr>
            </a:solidFill>
          </a:endParaRPr>
        </a:p>
      </dgm:t>
    </dgm:pt>
    <dgm:pt modelId="{25C03F38-3F1E-4B9A-941A-BC8BA7256337}" type="parTrans" cxnId="{05219934-ACFF-4A78-A7A9-B40A3DFB2FF5}">
      <dgm:prSet/>
      <dgm:spPr/>
      <dgm:t>
        <a:bodyPr/>
        <a:lstStyle/>
        <a:p>
          <a:endParaRPr lang="en-US"/>
        </a:p>
      </dgm:t>
    </dgm:pt>
    <dgm:pt modelId="{8199E53D-9C8A-4708-BB21-5DADC186FDB8}" type="sibTrans" cxnId="{05219934-ACFF-4A78-A7A9-B40A3DFB2FF5}">
      <dgm:prSet/>
      <dgm:spPr/>
      <dgm:t>
        <a:bodyPr/>
        <a:lstStyle/>
        <a:p>
          <a:endParaRPr lang="en-US"/>
        </a:p>
      </dgm:t>
    </dgm:pt>
    <dgm:pt modelId="{C3E0FA6A-CBCD-4C1A-9EE4-54F89BD13F52}">
      <dgm:prSet/>
      <dgm:spPr/>
      <dgm:t>
        <a:bodyPr/>
        <a:lstStyle/>
        <a:p>
          <a:pPr rtl="0"/>
          <a:r>
            <a:rPr lang="en-US" dirty="0" smtClean="0">
              <a:solidFill>
                <a:schemeClr val="bg1">
                  <a:lumMod val="75000"/>
                </a:schemeClr>
              </a:solidFill>
            </a:rPr>
            <a:t>8.Do the pregnant woman who test negative for thyroid antibody with </a:t>
          </a:r>
          <a:r>
            <a:rPr lang="en-US" dirty="0" err="1" smtClean="0">
              <a:solidFill>
                <a:schemeClr val="bg1">
                  <a:lumMod val="75000"/>
                </a:schemeClr>
              </a:solidFill>
            </a:rPr>
            <a:t>slightliy</a:t>
          </a:r>
          <a:r>
            <a:rPr lang="en-US" dirty="0" smtClean="0">
              <a:solidFill>
                <a:schemeClr val="bg1">
                  <a:lumMod val="75000"/>
                </a:schemeClr>
              </a:solidFill>
            </a:rPr>
            <a:t> higher TSH (2.5-5) in the first trimester  have a significantly higher risk of pregnancy loss?</a:t>
          </a:r>
        </a:p>
      </dgm:t>
    </dgm:pt>
    <dgm:pt modelId="{88767115-E2B2-498F-BCE8-AD401E579C82}" type="sibTrans" cxnId="{5038D09D-1579-4601-BD72-EB358257B159}">
      <dgm:prSet/>
      <dgm:spPr/>
      <dgm:t>
        <a:bodyPr/>
        <a:lstStyle/>
        <a:p>
          <a:endParaRPr lang="en-US"/>
        </a:p>
      </dgm:t>
    </dgm:pt>
    <dgm:pt modelId="{BF14F0AB-B371-4B9A-9EA0-14F81ECEAF65}" type="parTrans" cxnId="{5038D09D-1579-4601-BD72-EB358257B159}">
      <dgm:prSet/>
      <dgm:spPr/>
      <dgm:t>
        <a:bodyPr/>
        <a:lstStyle/>
        <a:p>
          <a:endParaRPr lang="en-US"/>
        </a:p>
      </dgm:t>
    </dgm:pt>
    <dgm:pt modelId="{5A809DD2-D985-460E-A970-B46730363B27}" type="pres">
      <dgm:prSet presAssocID="{FCD02425-4351-44D9-8B06-CDF5BAB76EC0}" presName="vert0" presStyleCnt="0">
        <dgm:presLayoutVars>
          <dgm:dir/>
          <dgm:animOne val="branch"/>
          <dgm:animLvl val="lvl"/>
        </dgm:presLayoutVars>
      </dgm:prSet>
      <dgm:spPr/>
      <dgm:t>
        <a:bodyPr/>
        <a:lstStyle/>
        <a:p>
          <a:endParaRPr lang="en-US"/>
        </a:p>
      </dgm:t>
    </dgm:pt>
    <dgm:pt modelId="{D603D993-7631-42B3-9F9F-34F81BB74419}" type="pres">
      <dgm:prSet presAssocID="{8B90AC03-D218-4ACA-AE13-6445DC274092}" presName="thickLine" presStyleLbl="alignNode1" presStyleIdx="0" presStyleCnt="8"/>
      <dgm:spPr/>
    </dgm:pt>
    <dgm:pt modelId="{43BD391D-1DC5-4D8F-B082-8111C93E3DA3}" type="pres">
      <dgm:prSet presAssocID="{8B90AC03-D218-4ACA-AE13-6445DC274092}" presName="horz1" presStyleCnt="0"/>
      <dgm:spPr/>
    </dgm:pt>
    <dgm:pt modelId="{6C5ACEDE-8EA1-4B0D-9316-4DFB2E293105}" type="pres">
      <dgm:prSet presAssocID="{8B90AC03-D218-4ACA-AE13-6445DC274092}" presName="tx1" presStyleLbl="revTx" presStyleIdx="0" presStyleCnt="8"/>
      <dgm:spPr/>
      <dgm:t>
        <a:bodyPr/>
        <a:lstStyle/>
        <a:p>
          <a:endParaRPr lang="en-US"/>
        </a:p>
      </dgm:t>
    </dgm:pt>
    <dgm:pt modelId="{96B8A514-CE91-47E2-A233-D6B898051BEA}" type="pres">
      <dgm:prSet presAssocID="{8B90AC03-D218-4ACA-AE13-6445DC274092}" presName="vert1" presStyleCnt="0"/>
      <dgm:spPr/>
    </dgm:pt>
    <dgm:pt modelId="{8B1FCC32-F8A7-40DF-8131-AD5A9CF4E2BA}" type="pres">
      <dgm:prSet presAssocID="{94D57BAD-2B85-4702-A689-39B1D839B129}" presName="thickLine" presStyleLbl="alignNode1" presStyleIdx="1" presStyleCnt="8"/>
      <dgm:spPr/>
    </dgm:pt>
    <dgm:pt modelId="{B3BBDDD2-DE60-4062-BAD5-A5B14E3E5E9B}" type="pres">
      <dgm:prSet presAssocID="{94D57BAD-2B85-4702-A689-39B1D839B129}" presName="horz1" presStyleCnt="0"/>
      <dgm:spPr/>
    </dgm:pt>
    <dgm:pt modelId="{03BB9F12-9965-470F-A793-C511026CE186}" type="pres">
      <dgm:prSet presAssocID="{94D57BAD-2B85-4702-A689-39B1D839B129}" presName="tx1" presStyleLbl="revTx" presStyleIdx="1" presStyleCnt="8"/>
      <dgm:spPr/>
      <dgm:t>
        <a:bodyPr/>
        <a:lstStyle/>
        <a:p>
          <a:endParaRPr lang="en-US"/>
        </a:p>
      </dgm:t>
    </dgm:pt>
    <dgm:pt modelId="{6FDEA8D7-1A31-46BA-90B7-F51CC7521403}" type="pres">
      <dgm:prSet presAssocID="{94D57BAD-2B85-4702-A689-39B1D839B129}" presName="vert1" presStyleCnt="0"/>
      <dgm:spPr/>
    </dgm:pt>
    <dgm:pt modelId="{C86B27CD-E375-40C0-AE6E-6CA34BD23A6B}" type="pres">
      <dgm:prSet presAssocID="{D7FA95BA-82F3-498A-BA05-238534577588}" presName="thickLine" presStyleLbl="alignNode1" presStyleIdx="2" presStyleCnt="8"/>
      <dgm:spPr/>
    </dgm:pt>
    <dgm:pt modelId="{5B20CF5C-9AD8-45FD-B37F-980136DF1C9C}" type="pres">
      <dgm:prSet presAssocID="{D7FA95BA-82F3-498A-BA05-238534577588}" presName="horz1" presStyleCnt="0"/>
      <dgm:spPr/>
    </dgm:pt>
    <dgm:pt modelId="{8CB303D3-7711-4343-A847-9D29DD250574}" type="pres">
      <dgm:prSet presAssocID="{D7FA95BA-82F3-498A-BA05-238534577588}" presName="tx1" presStyleLbl="revTx" presStyleIdx="2" presStyleCnt="8"/>
      <dgm:spPr/>
      <dgm:t>
        <a:bodyPr/>
        <a:lstStyle/>
        <a:p>
          <a:endParaRPr lang="en-US"/>
        </a:p>
      </dgm:t>
    </dgm:pt>
    <dgm:pt modelId="{1FEEBE48-CF05-46FE-BF61-5362D09AFC33}" type="pres">
      <dgm:prSet presAssocID="{D7FA95BA-82F3-498A-BA05-238534577588}" presName="vert1" presStyleCnt="0"/>
      <dgm:spPr/>
    </dgm:pt>
    <dgm:pt modelId="{EA77A6D9-8343-4B48-9583-884E3E9841E2}" type="pres">
      <dgm:prSet presAssocID="{34A5C2B0-9C8E-4333-8F70-1FD9FB219751}" presName="thickLine" presStyleLbl="alignNode1" presStyleIdx="3" presStyleCnt="8"/>
      <dgm:spPr/>
    </dgm:pt>
    <dgm:pt modelId="{BBB9EAF6-FDAE-4DE9-BD87-EE967BF0B90D}" type="pres">
      <dgm:prSet presAssocID="{34A5C2B0-9C8E-4333-8F70-1FD9FB219751}" presName="horz1" presStyleCnt="0"/>
      <dgm:spPr/>
    </dgm:pt>
    <dgm:pt modelId="{1D904A57-926C-4A32-8790-030EC1B437A2}" type="pres">
      <dgm:prSet presAssocID="{34A5C2B0-9C8E-4333-8F70-1FD9FB219751}" presName="tx1" presStyleLbl="revTx" presStyleIdx="3" presStyleCnt="8"/>
      <dgm:spPr/>
      <dgm:t>
        <a:bodyPr/>
        <a:lstStyle/>
        <a:p>
          <a:endParaRPr lang="en-US"/>
        </a:p>
      </dgm:t>
    </dgm:pt>
    <dgm:pt modelId="{2E1120DB-8A4E-41F9-83E6-CAA91EC2E74D}" type="pres">
      <dgm:prSet presAssocID="{34A5C2B0-9C8E-4333-8F70-1FD9FB219751}" presName="vert1" presStyleCnt="0"/>
      <dgm:spPr/>
    </dgm:pt>
    <dgm:pt modelId="{4657611B-EE94-4D84-8203-5E5F6C27BDC8}" type="pres">
      <dgm:prSet presAssocID="{438F02AE-F8BA-4C2B-93D3-AE5E6AEEF2FE}" presName="thickLine" presStyleLbl="alignNode1" presStyleIdx="4" presStyleCnt="8"/>
      <dgm:spPr/>
    </dgm:pt>
    <dgm:pt modelId="{A204D5C8-B5BA-4D98-B6EF-FBA384DDB2C8}" type="pres">
      <dgm:prSet presAssocID="{438F02AE-F8BA-4C2B-93D3-AE5E6AEEF2FE}" presName="horz1" presStyleCnt="0"/>
      <dgm:spPr/>
    </dgm:pt>
    <dgm:pt modelId="{02692F81-0624-44A9-BEFE-DEB904B0B754}" type="pres">
      <dgm:prSet presAssocID="{438F02AE-F8BA-4C2B-93D3-AE5E6AEEF2FE}" presName="tx1" presStyleLbl="revTx" presStyleIdx="4" presStyleCnt="8"/>
      <dgm:spPr/>
      <dgm:t>
        <a:bodyPr/>
        <a:lstStyle/>
        <a:p>
          <a:endParaRPr lang="en-US"/>
        </a:p>
      </dgm:t>
    </dgm:pt>
    <dgm:pt modelId="{7DD87B02-A32B-45AD-B49E-E0E6507DD3CB}" type="pres">
      <dgm:prSet presAssocID="{438F02AE-F8BA-4C2B-93D3-AE5E6AEEF2FE}" presName="vert1" presStyleCnt="0"/>
      <dgm:spPr/>
    </dgm:pt>
    <dgm:pt modelId="{62405A13-952F-4B63-8F71-5342C2EFFB23}" type="pres">
      <dgm:prSet presAssocID="{D5D86415-CFC1-4D79-92F4-E09A5DD6180C}" presName="thickLine" presStyleLbl="alignNode1" presStyleIdx="5" presStyleCnt="8"/>
      <dgm:spPr/>
    </dgm:pt>
    <dgm:pt modelId="{4982A323-E71A-444C-A1E3-D39CEB163A56}" type="pres">
      <dgm:prSet presAssocID="{D5D86415-CFC1-4D79-92F4-E09A5DD6180C}" presName="horz1" presStyleCnt="0"/>
      <dgm:spPr/>
    </dgm:pt>
    <dgm:pt modelId="{582E454B-901F-4D6D-9CE8-EAD4E6959275}" type="pres">
      <dgm:prSet presAssocID="{D5D86415-CFC1-4D79-92F4-E09A5DD6180C}" presName="tx1" presStyleLbl="revTx" presStyleIdx="5" presStyleCnt="8"/>
      <dgm:spPr/>
      <dgm:t>
        <a:bodyPr/>
        <a:lstStyle/>
        <a:p>
          <a:endParaRPr lang="en-US"/>
        </a:p>
      </dgm:t>
    </dgm:pt>
    <dgm:pt modelId="{F36DDA74-D466-405F-A371-65DAB989CE35}" type="pres">
      <dgm:prSet presAssocID="{D5D86415-CFC1-4D79-92F4-E09A5DD6180C}" presName="vert1" presStyleCnt="0"/>
      <dgm:spPr/>
    </dgm:pt>
    <dgm:pt modelId="{51FE6748-0EDC-4173-8EE9-4578DE09DD80}" type="pres">
      <dgm:prSet presAssocID="{8715BB4C-C091-48CB-8C9B-0908CD02E905}" presName="thickLine" presStyleLbl="alignNode1" presStyleIdx="6" presStyleCnt="8"/>
      <dgm:spPr/>
    </dgm:pt>
    <dgm:pt modelId="{C5F6AC2B-D04F-427A-B6EB-C313721A9A0A}" type="pres">
      <dgm:prSet presAssocID="{8715BB4C-C091-48CB-8C9B-0908CD02E905}" presName="horz1" presStyleCnt="0"/>
      <dgm:spPr/>
    </dgm:pt>
    <dgm:pt modelId="{91EAF5BD-52E4-404A-8AFA-EF6CFD6A9A5C}" type="pres">
      <dgm:prSet presAssocID="{8715BB4C-C091-48CB-8C9B-0908CD02E905}" presName="tx1" presStyleLbl="revTx" presStyleIdx="6" presStyleCnt="8"/>
      <dgm:spPr/>
      <dgm:t>
        <a:bodyPr/>
        <a:lstStyle/>
        <a:p>
          <a:endParaRPr lang="en-US"/>
        </a:p>
      </dgm:t>
    </dgm:pt>
    <dgm:pt modelId="{43AABB8E-9FFC-4AD9-A5AC-80BECAD4E572}" type="pres">
      <dgm:prSet presAssocID="{8715BB4C-C091-48CB-8C9B-0908CD02E905}" presName="vert1" presStyleCnt="0"/>
      <dgm:spPr/>
    </dgm:pt>
    <dgm:pt modelId="{60717777-08CB-46E3-9356-746E5AFF1046}" type="pres">
      <dgm:prSet presAssocID="{C3E0FA6A-CBCD-4C1A-9EE4-54F89BD13F52}" presName="thickLine" presStyleLbl="alignNode1" presStyleIdx="7" presStyleCnt="8"/>
      <dgm:spPr/>
    </dgm:pt>
    <dgm:pt modelId="{27A783FB-683C-4DEA-A149-0D48C405F89C}" type="pres">
      <dgm:prSet presAssocID="{C3E0FA6A-CBCD-4C1A-9EE4-54F89BD13F52}" presName="horz1" presStyleCnt="0"/>
      <dgm:spPr/>
    </dgm:pt>
    <dgm:pt modelId="{9BFC0141-12C3-4BFF-B176-A575F16D37EE}" type="pres">
      <dgm:prSet presAssocID="{C3E0FA6A-CBCD-4C1A-9EE4-54F89BD13F52}" presName="tx1" presStyleLbl="revTx" presStyleIdx="7" presStyleCnt="8"/>
      <dgm:spPr/>
      <dgm:t>
        <a:bodyPr/>
        <a:lstStyle/>
        <a:p>
          <a:endParaRPr lang="en-US"/>
        </a:p>
      </dgm:t>
    </dgm:pt>
    <dgm:pt modelId="{07452DF6-D3D9-462A-9C95-992DF5714AE6}" type="pres">
      <dgm:prSet presAssocID="{C3E0FA6A-CBCD-4C1A-9EE4-54F89BD13F52}" presName="vert1" presStyleCnt="0"/>
      <dgm:spPr/>
    </dgm:pt>
  </dgm:ptLst>
  <dgm:cxnLst>
    <dgm:cxn modelId="{BA7565D2-3EB6-4D78-8C55-83832A8577F1}" type="presOf" srcId="{C3E0FA6A-CBCD-4C1A-9EE4-54F89BD13F52}" destId="{9BFC0141-12C3-4BFF-B176-A575F16D37EE}" srcOrd="0" destOrd="0" presId="urn:microsoft.com/office/officeart/2008/layout/LinedList"/>
    <dgm:cxn modelId="{F9576699-1D14-4D8B-9F1D-A3235A730B7C}" type="presOf" srcId="{D7FA95BA-82F3-498A-BA05-238534577588}" destId="{8CB303D3-7711-4343-A847-9D29DD250574}" srcOrd="0" destOrd="0" presId="urn:microsoft.com/office/officeart/2008/layout/LinedList"/>
    <dgm:cxn modelId="{11650FC7-21DD-4ABB-85C7-0BD1B15F465F}" type="presOf" srcId="{FCD02425-4351-44D9-8B06-CDF5BAB76EC0}" destId="{5A809DD2-D985-460E-A970-B46730363B27}" srcOrd="0" destOrd="0" presId="urn:microsoft.com/office/officeart/2008/layout/LinedList"/>
    <dgm:cxn modelId="{72D7D84D-3C8C-4CC7-9667-ABA8BD05151C}" srcId="{FCD02425-4351-44D9-8B06-CDF5BAB76EC0}" destId="{438F02AE-F8BA-4C2B-93D3-AE5E6AEEF2FE}" srcOrd="4" destOrd="0" parTransId="{95BC3417-3CA1-4F07-A0A0-217F3C823B41}" sibTransId="{F9A9B4C0-7338-4C75-8A5F-D9C7867A9F7F}"/>
    <dgm:cxn modelId="{B2EA3EF2-DA6F-4A9C-8C38-93C24B87AAEE}" type="presOf" srcId="{D5D86415-CFC1-4D79-92F4-E09A5DD6180C}" destId="{582E454B-901F-4D6D-9CE8-EAD4E6959275}" srcOrd="0" destOrd="0" presId="urn:microsoft.com/office/officeart/2008/layout/LinedList"/>
    <dgm:cxn modelId="{CBCBEC41-47C9-4FDA-BDE2-AB973CA00BCA}" type="presOf" srcId="{94D57BAD-2B85-4702-A689-39B1D839B129}" destId="{03BB9F12-9965-470F-A793-C511026CE186}" srcOrd="0" destOrd="0" presId="urn:microsoft.com/office/officeart/2008/layout/LinedList"/>
    <dgm:cxn modelId="{F726829A-89AA-4DB4-B866-6999480EC561}" srcId="{FCD02425-4351-44D9-8B06-CDF5BAB76EC0}" destId="{D5D86415-CFC1-4D79-92F4-E09A5DD6180C}" srcOrd="5" destOrd="0" parTransId="{90CD0657-E9CF-412F-9332-471C94A9E5A8}" sibTransId="{70169DF7-7EBD-47EC-82E3-1BBDD2ED9A20}"/>
    <dgm:cxn modelId="{9FFBCA6D-78B1-44ED-84C2-CB4AEC56EAE0}" type="presOf" srcId="{8B90AC03-D218-4ACA-AE13-6445DC274092}" destId="{6C5ACEDE-8EA1-4B0D-9316-4DFB2E293105}" srcOrd="0" destOrd="0" presId="urn:microsoft.com/office/officeart/2008/layout/LinedList"/>
    <dgm:cxn modelId="{D8F2859F-FCDF-45C1-9FB8-5867D12C46E7}" srcId="{FCD02425-4351-44D9-8B06-CDF5BAB76EC0}" destId="{8B90AC03-D218-4ACA-AE13-6445DC274092}" srcOrd="0" destOrd="0" parTransId="{342423B8-C255-4A9E-BB08-A304E32D9C06}" sibTransId="{2A25D871-6F4E-4823-AE81-2B4E56480B91}"/>
    <dgm:cxn modelId="{66718C2D-E3A3-4814-A28C-D6A7008F9E21}" type="presOf" srcId="{34A5C2B0-9C8E-4333-8F70-1FD9FB219751}" destId="{1D904A57-926C-4A32-8790-030EC1B437A2}" srcOrd="0" destOrd="0" presId="urn:microsoft.com/office/officeart/2008/layout/LinedList"/>
    <dgm:cxn modelId="{51955690-C11E-4623-AF7E-23954C8EE791}" type="presOf" srcId="{438F02AE-F8BA-4C2B-93D3-AE5E6AEEF2FE}" destId="{02692F81-0624-44A9-BEFE-DEB904B0B754}" srcOrd="0" destOrd="0" presId="urn:microsoft.com/office/officeart/2008/layout/LinedList"/>
    <dgm:cxn modelId="{4D97E2F3-D06D-4DBA-9EFF-8CDEFD8E8F81}" srcId="{FCD02425-4351-44D9-8B06-CDF5BAB76EC0}" destId="{94D57BAD-2B85-4702-A689-39B1D839B129}" srcOrd="1" destOrd="0" parTransId="{134913E9-BA15-4463-A039-266AF92BC1DF}" sibTransId="{02210B6D-E90B-4DD3-B17B-C6908772D216}"/>
    <dgm:cxn modelId="{6EAABA86-E585-4C92-872E-69B1E60F8C9F}" type="presOf" srcId="{8715BB4C-C091-48CB-8C9B-0908CD02E905}" destId="{91EAF5BD-52E4-404A-8AFA-EF6CFD6A9A5C}" srcOrd="0" destOrd="0" presId="urn:microsoft.com/office/officeart/2008/layout/LinedList"/>
    <dgm:cxn modelId="{A0661432-A61A-4870-8391-76C3DCE494DF}" srcId="{FCD02425-4351-44D9-8B06-CDF5BAB76EC0}" destId="{D7FA95BA-82F3-498A-BA05-238534577588}" srcOrd="2" destOrd="0" parTransId="{CAC843BE-5430-4AB7-A4F5-25384CB00F95}" sibTransId="{A0AFC482-85B5-4F9E-ADCE-5E959D9D3D79}"/>
    <dgm:cxn modelId="{05219934-ACFF-4A78-A7A9-B40A3DFB2FF5}" srcId="{FCD02425-4351-44D9-8B06-CDF5BAB76EC0}" destId="{8715BB4C-C091-48CB-8C9B-0908CD02E905}" srcOrd="6" destOrd="0" parTransId="{25C03F38-3F1E-4B9A-941A-BC8BA7256337}" sibTransId="{8199E53D-9C8A-4708-BB21-5DADC186FDB8}"/>
    <dgm:cxn modelId="{8386E524-FF0A-4F0B-B015-4D13EDCBC625}" srcId="{FCD02425-4351-44D9-8B06-CDF5BAB76EC0}" destId="{34A5C2B0-9C8E-4333-8F70-1FD9FB219751}" srcOrd="3" destOrd="0" parTransId="{B330FAC8-0FDC-44F3-8605-884D37717C18}" sibTransId="{34085A52-A618-4A17-A1BD-7D3E02326355}"/>
    <dgm:cxn modelId="{5038D09D-1579-4601-BD72-EB358257B159}" srcId="{FCD02425-4351-44D9-8B06-CDF5BAB76EC0}" destId="{C3E0FA6A-CBCD-4C1A-9EE4-54F89BD13F52}" srcOrd="7" destOrd="0" parTransId="{BF14F0AB-B371-4B9A-9EA0-14F81ECEAF65}" sibTransId="{88767115-E2B2-498F-BCE8-AD401E579C82}"/>
    <dgm:cxn modelId="{9267483E-8A89-4BFB-A0E6-FD23B0210C3D}" type="presParOf" srcId="{5A809DD2-D985-460E-A970-B46730363B27}" destId="{D603D993-7631-42B3-9F9F-34F81BB74419}" srcOrd="0" destOrd="0" presId="urn:microsoft.com/office/officeart/2008/layout/LinedList"/>
    <dgm:cxn modelId="{1A8BDF66-F03B-4B88-9587-A9EE5A1B9DD4}" type="presParOf" srcId="{5A809DD2-D985-460E-A970-B46730363B27}" destId="{43BD391D-1DC5-4D8F-B082-8111C93E3DA3}" srcOrd="1" destOrd="0" presId="urn:microsoft.com/office/officeart/2008/layout/LinedList"/>
    <dgm:cxn modelId="{85FC2EED-0CAE-49E0-A7C6-9404A9D76812}" type="presParOf" srcId="{43BD391D-1DC5-4D8F-B082-8111C93E3DA3}" destId="{6C5ACEDE-8EA1-4B0D-9316-4DFB2E293105}" srcOrd="0" destOrd="0" presId="urn:microsoft.com/office/officeart/2008/layout/LinedList"/>
    <dgm:cxn modelId="{CD5EF810-B193-479F-9C09-12A22501CF1B}" type="presParOf" srcId="{43BD391D-1DC5-4D8F-B082-8111C93E3DA3}" destId="{96B8A514-CE91-47E2-A233-D6B898051BEA}" srcOrd="1" destOrd="0" presId="urn:microsoft.com/office/officeart/2008/layout/LinedList"/>
    <dgm:cxn modelId="{D5396614-B3FD-468B-9E19-FDB2C0749264}" type="presParOf" srcId="{5A809DD2-D985-460E-A970-B46730363B27}" destId="{8B1FCC32-F8A7-40DF-8131-AD5A9CF4E2BA}" srcOrd="2" destOrd="0" presId="urn:microsoft.com/office/officeart/2008/layout/LinedList"/>
    <dgm:cxn modelId="{0CCE534F-E215-4784-A48A-1ACE7DEDC205}" type="presParOf" srcId="{5A809DD2-D985-460E-A970-B46730363B27}" destId="{B3BBDDD2-DE60-4062-BAD5-A5B14E3E5E9B}" srcOrd="3" destOrd="0" presId="urn:microsoft.com/office/officeart/2008/layout/LinedList"/>
    <dgm:cxn modelId="{22E3C6D1-02C2-45BA-9C3F-7104AD7C0055}" type="presParOf" srcId="{B3BBDDD2-DE60-4062-BAD5-A5B14E3E5E9B}" destId="{03BB9F12-9965-470F-A793-C511026CE186}" srcOrd="0" destOrd="0" presId="urn:microsoft.com/office/officeart/2008/layout/LinedList"/>
    <dgm:cxn modelId="{F4846717-A45B-43F1-86CC-99413AAEAB64}" type="presParOf" srcId="{B3BBDDD2-DE60-4062-BAD5-A5B14E3E5E9B}" destId="{6FDEA8D7-1A31-46BA-90B7-F51CC7521403}" srcOrd="1" destOrd="0" presId="urn:microsoft.com/office/officeart/2008/layout/LinedList"/>
    <dgm:cxn modelId="{805446CB-7951-4714-AE79-22697136E85F}" type="presParOf" srcId="{5A809DD2-D985-460E-A970-B46730363B27}" destId="{C86B27CD-E375-40C0-AE6E-6CA34BD23A6B}" srcOrd="4" destOrd="0" presId="urn:microsoft.com/office/officeart/2008/layout/LinedList"/>
    <dgm:cxn modelId="{6E8AE946-721F-4861-A6B2-75C242D33A5D}" type="presParOf" srcId="{5A809DD2-D985-460E-A970-B46730363B27}" destId="{5B20CF5C-9AD8-45FD-B37F-980136DF1C9C}" srcOrd="5" destOrd="0" presId="urn:microsoft.com/office/officeart/2008/layout/LinedList"/>
    <dgm:cxn modelId="{746EA118-43BC-4B58-B8F0-FD75B102AAA8}" type="presParOf" srcId="{5B20CF5C-9AD8-45FD-B37F-980136DF1C9C}" destId="{8CB303D3-7711-4343-A847-9D29DD250574}" srcOrd="0" destOrd="0" presId="urn:microsoft.com/office/officeart/2008/layout/LinedList"/>
    <dgm:cxn modelId="{74D67B2E-ABB5-4865-A209-BDE909CEB3EF}" type="presParOf" srcId="{5B20CF5C-9AD8-45FD-B37F-980136DF1C9C}" destId="{1FEEBE48-CF05-46FE-BF61-5362D09AFC33}" srcOrd="1" destOrd="0" presId="urn:microsoft.com/office/officeart/2008/layout/LinedList"/>
    <dgm:cxn modelId="{34A14B3A-273C-464F-B2AA-EE18D68306E8}" type="presParOf" srcId="{5A809DD2-D985-460E-A970-B46730363B27}" destId="{EA77A6D9-8343-4B48-9583-884E3E9841E2}" srcOrd="6" destOrd="0" presId="urn:microsoft.com/office/officeart/2008/layout/LinedList"/>
    <dgm:cxn modelId="{F78CCF8C-E9D2-4534-AB28-2132936801F8}" type="presParOf" srcId="{5A809DD2-D985-460E-A970-B46730363B27}" destId="{BBB9EAF6-FDAE-4DE9-BD87-EE967BF0B90D}" srcOrd="7" destOrd="0" presId="urn:microsoft.com/office/officeart/2008/layout/LinedList"/>
    <dgm:cxn modelId="{915C4A29-EDF0-41B8-9449-89582561335D}" type="presParOf" srcId="{BBB9EAF6-FDAE-4DE9-BD87-EE967BF0B90D}" destId="{1D904A57-926C-4A32-8790-030EC1B437A2}" srcOrd="0" destOrd="0" presId="urn:microsoft.com/office/officeart/2008/layout/LinedList"/>
    <dgm:cxn modelId="{778AD100-0DC9-45B8-BB02-C3437DAA21A2}" type="presParOf" srcId="{BBB9EAF6-FDAE-4DE9-BD87-EE967BF0B90D}" destId="{2E1120DB-8A4E-41F9-83E6-CAA91EC2E74D}" srcOrd="1" destOrd="0" presId="urn:microsoft.com/office/officeart/2008/layout/LinedList"/>
    <dgm:cxn modelId="{879BFA9E-1C98-41C9-B154-6B06E4800B35}" type="presParOf" srcId="{5A809DD2-D985-460E-A970-B46730363B27}" destId="{4657611B-EE94-4D84-8203-5E5F6C27BDC8}" srcOrd="8" destOrd="0" presId="urn:microsoft.com/office/officeart/2008/layout/LinedList"/>
    <dgm:cxn modelId="{F6E92926-90BC-4817-AE5D-6A5058DF9EBB}" type="presParOf" srcId="{5A809DD2-D985-460E-A970-B46730363B27}" destId="{A204D5C8-B5BA-4D98-B6EF-FBA384DDB2C8}" srcOrd="9" destOrd="0" presId="urn:microsoft.com/office/officeart/2008/layout/LinedList"/>
    <dgm:cxn modelId="{F9ABD3B3-FC78-47EA-AB48-09707497B243}" type="presParOf" srcId="{A204D5C8-B5BA-4D98-B6EF-FBA384DDB2C8}" destId="{02692F81-0624-44A9-BEFE-DEB904B0B754}" srcOrd="0" destOrd="0" presId="urn:microsoft.com/office/officeart/2008/layout/LinedList"/>
    <dgm:cxn modelId="{AEFEF228-2B1D-4C05-8FA4-1044662A97B4}" type="presParOf" srcId="{A204D5C8-B5BA-4D98-B6EF-FBA384DDB2C8}" destId="{7DD87B02-A32B-45AD-B49E-E0E6507DD3CB}" srcOrd="1" destOrd="0" presId="urn:microsoft.com/office/officeart/2008/layout/LinedList"/>
    <dgm:cxn modelId="{E447F846-3E9C-4B2D-A3FB-6E9A5462DBD0}" type="presParOf" srcId="{5A809DD2-D985-460E-A970-B46730363B27}" destId="{62405A13-952F-4B63-8F71-5342C2EFFB23}" srcOrd="10" destOrd="0" presId="urn:microsoft.com/office/officeart/2008/layout/LinedList"/>
    <dgm:cxn modelId="{FC10F8E6-B2A5-44AB-A87A-199D52DA2F60}" type="presParOf" srcId="{5A809DD2-D985-460E-A970-B46730363B27}" destId="{4982A323-E71A-444C-A1E3-D39CEB163A56}" srcOrd="11" destOrd="0" presId="urn:microsoft.com/office/officeart/2008/layout/LinedList"/>
    <dgm:cxn modelId="{1EF82BF6-E706-4B0E-9A73-16960499F0F2}" type="presParOf" srcId="{4982A323-E71A-444C-A1E3-D39CEB163A56}" destId="{582E454B-901F-4D6D-9CE8-EAD4E6959275}" srcOrd="0" destOrd="0" presId="urn:microsoft.com/office/officeart/2008/layout/LinedList"/>
    <dgm:cxn modelId="{4D882510-DF73-4C92-BEEE-5F91A1925959}" type="presParOf" srcId="{4982A323-E71A-444C-A1E3-D39CEB163A56}" destId="{F36DDA74-D466-405F-A371-65DAB989CE35}" srcOrd="1" destOrd="0" presId="urn:microsoft.com/office/officeart/2008/layout/LinedList"/>
    <dgm:cxn modelId="{00F11F50-B93B-4FDB-A55A-8AA6EA59A244}" type="presParOf" srcId="{5A809DD2-D985-460E-A970-B46730363B27}" destId="{51FE6748-0EDC-4173-8EE9-4578DE09DD80}" srcOrd="12" destOrd="0" presId="urn:microsoft.com/office/officeart/2008/layout/LinedList"/>
    <dgm:cxn modelId="{0ADC6F56-7FD7-4D25-B92C-0E811BE717DD}" type="presParOf" srcId="{5A809DD2-D985-460E-A970-B46730363B27}" destId="{C5F6AC2B-D04F-427A-B6EB-C313721A9A0A}" srcOrd="13" destOrd="0" presId="urn:microsoft.com/office/officeart/2008/layout/LinedList"/>
    <dgm:cxn modelId="{9C0BB22E-10D0-4CBD-8082-D05523D26CBD}" type="presParOf" srcId="{C5F6AC2B-D04F-427A-B6EB-C313721A9A0A}" destId="{91EAF5BD-52E4-404A-8AFA-EF6CFD6A9A5C}" srcOrd="0" destOrd="0" presId="urn:microsoft.com/office/officeart/2008/layout/LinedList"/>
    <dgm:cxn modelId="{13124DC2-20E1-4875-9FBE-D5403DCEE64E}" type="presParOf" srcId="{C5F6AC2B-D04F-427A-B6EB-C313721A9A0A}" destId="{43AABB8E-9FFC-4AD9-A5AC-80BECAD4E572}" srcOrd="1" destOrd="0" presId="urn:microsoft.com/office/officeart/2008/layout/LinedList"/>
    <dgm:cxn modelId="{D41B45CB-6114-4084-AAB3-D3F721DBFAE2}" type="presParOf" srcId="{5A809DD2-D985-460E-A970-B46730363B27}" destId="{60717777-08CB-46E3-9356-746E5AFF1046}" srcOrd="14" destOrd="0" presId="urn:microsoft.com/office/officeart/2008/layout/LinedList"/>
    <dgm:cxn modelId="{A6F97BB6-7F00-48B7-881E-22C04DF2048A}" type="presParOf" srcId="{5A809DD2-D985-460E-A970-B46730363B27}" destId="{27A783FB-683C-4DEA-A149-0D48C405F89C}" srcOrd="15" destOrd="0" presId="urn:microsoft.com/office/officeart/2008/layout/LinedList"/>
    <dgm:cxn modelId="{FCC7C2EF-E8B6-470D-8D38-C3E393A8DA31}" type="presParOf" srcId="{27A783FB-683C-4DEA-A149-0D48C405F89C}" destId="{9BFC0141-12C3-4BFF-B176-A575F16D37EE}" srcOrd="0" destOrd="0" presId="urn:microsoft.com/office/officeart/2008/layout/LinedList"/>
    <dgm:cxn modelId="{55BAAC4D-6591-4CF7-B1A9-B31B781829D7}" type="presParOf" srcId="{27A783FB-683C-4DEA-A149-0D48C405F89C}" destId="{07452DF6-D3D9-462A-9C95-992DF5714AE6}" srcOrd="1"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D02425-4351-44D9-8B06-CDF5BAB76EC0}"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8B90AC03-D218-4ACA-AE13-6445DC274092}">
      <dgm:prSet/>
      <dgm:spPr/>
      <dgm:t>
        <a:bodyPr/>
        <a:lstStyle/>
        <a:p>
          <a:pPr rtl="0"/>
          <a:r>
            <a:rPr lang="en-US" dirty="0" smtClean="0">
              <a:solidFill>
                <a:schemeClr val="bg1">
                  <a:lumMod val="75000"/>
                </a:schemeClr>
              </a:solidFill>
            </a:rPr>
            <a:t>1.How do thyroid function tests change during pregnancy? </a:t>
          </a:r>
          <a:endParaRPr lang="en-US" dirty="0">
            <a:solidFill>
              <a:schemeClr val="bg1">
                <a:lumMod val="75000"/>
              </a:schemeClr>
            </a:solidFill>
          </a:endParaRPr>
        </a:p>
      </dgm:t>
    </dgm:pt>
    <dgm:pt modelId="{342423B8-C255-4A9E-BB08-A304E32D9C06}" type="parTrans" cxnId="{D8F2859F-FCDF-45C1-9FB8-5867D12C46E7}">
      <dgm:prSet/>
      <dgm:spPr/>
      <dgm:t>
        <a:bodyPr/>
        <a:lstStyle/>
        <a:p>
          <a:endParaRPr lang="en-US"/>
        </a:p>
      </dgm:t>
    </dgm:pt>
    <dgm:pt modelId="{2A25D871-6F4E-4823-AE81-2B4E56480B91}" type="sibTrans" cxnId="{D8F2859F-FCDF-45C1-9FB8-5867D12C46E7}">
      <dgm:prSet/>
      <dgm:spPr/>
      <dgm:t>
        <a:bodyPr/>
        <a:lstStyle/>
        <a:p>
          <a:endParaRPr lang="en-US"/>
        </a:p>
      </dgm:t>
    </dgm:pt>
    <dgm:pt modelId="{94D57BAD-2B85-4702-A689-39B1D839B129}">
      <dgm:prSet/>
      <dgm:spPr/>
      <dgm:t>
        <a:bodyPr/>
        <a:lstStyle/>
        <a:p>
          <a:pPr rtl="0"/>
          <a:r>
            <a:rPr lang="en-US" dirty="0" smtClean="0">
              <a:solidFill>
                <a:schemeClr val="bg1">
                  <a:lumMod val="75000"/>
                </a:schemeClr>
              </a:solidFill>
            </a:rPr>
            <a:t>2.What is the normal range for serum TSH in each trimester of pregnancy?</a:t>
          </a:r>
          <a:endParaRPr lang="en-US" dirty="0">
            <a:solidFill>
              <a:schemeClr val="bg1">
                <a:lumMod val="75000"/>
              </a:schemeClr>
            </a:solidFill>
          </a:endParaRPr>
        </a:p>
      </dgm:t>
    </dgm:pt>
    <dgm:pt modelId="{134913E9-BA15-4463-A039-266AF92BC1DF}" type="parTrans" cxnId="{4D97E2F3-D06D-4DBA-9EFF-8CDEFD8E8F81}">
      <dgm:prSet/>
      <dgm:spPr/>
      <dgm:t>
        <a:bodyPr/>
        <a:lstStyle/>
        <a:p>
          <a:endParaRPr lang="en-US"/>
        </a:p>
      </dgm:t>
    </dgm:pt>
    <dgm:pt modelId="{02210B6D-E90B-4DD3-B17B-C6908772D216}" type="sibTrans" cxnId="{4D97E2F3-D06D-4DBA-9EFF-8CDEFD8E8F81}">
      <dgm:prSet/>
      <dgm:spPr/>
      <dgm:t>
        <a:bodyPr/>
        <a:lstStyle/>
        <a:p>
          <a:endParaRPr lang="en-US"/>
        </a:p>
      </dgm:t>
    </dgm:pt>
    <dgm:pt modelId="{D7FA95BA-82F3-498A-BA05-238534577588}">
      <dgm:prSet/>
      <dgm:spPr/>
      <dgm:t>
        <a:bodyPr/>
        <a:lstStyle/>
        <a:p>
          <a:pPr rtl="0"/>
          <a:r>
            <a:rPr lang="en-US" dirty="0" smtClean="0">
              <a:solidFill>
                <a:schemeClr val="bg1">
                  <a:lumMod val="75000"/>
                </a:schemeClr>
              </a:solidFill>
            </a:rPr>
            <a:t>3.What is the impact of iodine status and nutrition?</a:t>
          </a:r>
          <a:endParaRPr lang="en-US" dirty="0">
            <a:solidFill>
              <a:schemeClr val="bg1">
                <a:lumMod val="75000"/>
              </a:schemeClr>
            </a:solidFill>
          </a:endParaRPr>
        </a:p>
      </dgm:t>
    </dgm:pt>
    <dgm:pt modelId="{CAC843BE-5430-4AB7-A4F5-25384CB00F95}" type="parTrans" cxnId="{A0661432-A61A-4870-8391-76C3DCE494DF}">
      <dgm:prSet/>
      <dgm:spPr/>
      <dgm:t>
        <a:bodyPr/>
        <a:lstStyle/>
        <a:p>
          <a:endParaRPr lang="en-US"/>
        </a:p>
      </dgm:t>
    </dgm:pt>
    <dgm:pt modelId="{A0AFC482-85B5-4F9E-ADCE-5E959D9D3D79}" type="sibTrans" cxnId="{A0661432-A61A-4870-8391-76C3DCE494DF}">
      <dgm:prSet/>
      <dgm:spPr/>
      <dgm:t>
        <a:bodyPr/>
        <a:lstStyle/>
        <a:p>
          <a:endParaRPr lang="en-US"/>
        </a:p>
      </dgm:t>
    </dgm:pt>
    <dgm:pt modelId="{34A5C2B0-9C8E-4333-8F70-1FD9FB219751}">
      <dgm:prSet/>
      <dgm:spPr/>
      <dgm:t>
        <a:bodyPr/>
        <a:lstStyle/>
        <a:p>
          <a:pPr rtl="0"/>
          <a:r>
            <a:rPr lang="en-US" dirty="0" smtClean="0">
              <a:solidFill>
                <a:schemeClr val="bg1">
                  <a:lumMod val="75000"/>
                </a:schemeClr>
              </a:solidFill>
            </a:rPr>
            <a:t>4.What is the prevalence of thyroid auto antibodies in pregnant women?</a:t>
          </a:r>
          <a:endParaRPr lang="en-US" dirty="0">
            <a:solidFill>
              <a:schemeClr val="bg1">
                <a:lumMod val="75000"/>
              </a:schemeClr>
            </a:solidFill>
          </a:endParaRPr>
        </a:p>
      </dgm:t>
    </dgm:pt>
    <dgm:pt modelId="{B330FAC8-0FDC-44F3-8605-884D37717C18}" type="parTrans" cxnId="{8386E524-FF0A-4F0B-B015-4D13EDCBC625}">
      <dgm:prSet/>
      <dgm:spPr/>
      <dgm:t>
        <a:bodyPr/>
        <a:lstStyle/>
        <a:p>
          <a:endParaRPr lang="en-US"/>
        </a:p>
      </dgm:t>
    </dgm:pt>
    <dgm:pt modelId="{34085A52-A618-4A17-A1BD-7D3E02326355}" type="sibTrans" cxnId="{8386E524-FF0A-4F0B-B015-4D13EDCBC625}">
      <dgm:prSet/>
      <dgm:spPr/>
      <dgm:t>
        <a:bodyPr/>
        <a:lstStyle/>
        <a:p>
          <a:endParaRPr lang="en-US"/>
        </a:p>
      </dgm:t>
    </dgm:pt>
    <dgm:pt modelId="{438F02AE-F8BA-4C2B-93D3-AE5E6AEEF2FE}">
      <dgm:prSet/>
      <dgm:spPr/>
      <dgm:t>
        <a:bodyPr/>
        <a:lstStyle/>
        <a:p>
          <a:pPr rtl="0"/>
          <a:r>
            <a:rPr lang="en-US" dirty="0" smtClean="0">
              <a:solidFill>
                <a:schemeClr val="tx1"/>
              </a:solidFill>
            </a:rPr>
            <a:t>5.What is the association between thyroid auto antibody and pregnancy complication?</a:t>
          </a:r>
          <a:endParaRPr lang="en-US" dirty="0">
            <a:solidFill>
              <a:schemeClr val="tx1"/>
            </a:solidFill>
          </a:endParaRPr>
        </a:p>
      </dgm:t>
    </dgm:pt>
    <dgm:pt modelId="{95BC3417-3CA1-4F07-A0A0-217F3C823B41}" type="parTrans" cxnId="{72D7D84D-3C8C-4CC7-9667-ABA8BD05151C}">
      <dgm:prSet/>
      <dgm:spPr/>
      <dgm:t>
        <a:bodyPr/>
        <a:lstStyle/>
        <a:p>
          <a:endParaRPr lang="en-US"/>
        </a:p>
      </dgm:t>
    </dgm:pt>
    <dgm:pt modelId="{F9A9B4C0-7338-4C75-8A5F-D9C7867A9F7F}" type="sibTrans" cxnId="{72D7D84D-3C8C-4CC7-9667-ABA8BD05151C}">
      <dgm:prSet/>
      <dgm:spPr/>
      <dgm:t>
        <a:bodyPr/>
        <a:lstStyle/>
        <a:p>
          <a:endParaRPr lang="en-US"/>
        </a:p>
      </dgm:t>
    </dgm:pt>
    <dgm:pt modelId="{D5D86415-CFC1-4D79-92F4-E09A5DD6180C}">
      <dgm:prSet/>
      <dgm:spPr/>
      <dgm:t>
        <a:bodyPr/>
        <a:lstStyle/>
        <a:p>
          <a:pPr rtl="0"/>
          <a:r>
            <a:rPr lang="en-US" dirty="0" smtClean="0">
              <a:solidFill>
                <a:schemeClr val="bg1">
                  <a:lumMod val="75000"/>
                </a:schemeClr>
              </a:solidFill>
            </a:rPr>
            <a:t>6.How should </a:t>
          </a:r>
          <a:r>
            <a:rPr lang="en-US" dirty="0" err="1" smtClean="0">
              <a:solidFill>
                <a:schemeClr val="bg1">
                  <a:lumMod val="75000"/>
                </a:schemeClr>
              </a:solidFill>
            </a:rPr>
            <a:t>euthyroid</a:t>
          </a:r>
          <a:r>
            <a:rPr lang="en-US" dirty="0" smtClean="0">
              <a:solidFill>
                <a:schemeClr val="bg1">
                  <a:lumMod val="75000"/>
                </a:schemeClr>
              </a:solidFill>
            </a:rPr>
            <a:t> women who are thyroid antibody  positive be monitored during pregnancy?</a:t>
          </a:r>
          <a:endParaRPr lang="en-US" dirty="0">
            <a:solidFill>
              <a:schemeClr val="bg1">
                <a:lumMod val="75000"/>
              </a:schemeClr>
            </a:solidFill>
          </a:endParaRPr>
        </a:p>
      </dgm:t>
    </dgm:pt>
    <dgm:pt modelId="{90CD0657-E9CF-412F-9332-471C94A9E5A8}" type="parTrans" cxnId="{F726829A-89AA-4DB4-B866-6999480EC561}">
      <dgm:prSet/>
      <dgm:spPr/>
      <dgm:t>
        <a:bodyPr/>
        <a:lstStyle/>
        <a:p>
          <a:endParaRPr lang="en-US"/>
        </a:p>
      </dgm:t>
    </dgm:pt>
    <dgm:pt modelId="{70169DF7-7EBD-47EC-82E3-1BBDD2ED9A20}" type="sibTrans" cxnId="{F726829A-89AA-4DB4-B866-6999480EC561}">
      <dgm:prSet/>
      <dgm:spPr/>
      <dgm:t>
        <a:bodyPr/>
        <a:lstStyle/>
        <a:p>
          <a:endParaRPr lang="en-US"/>
        </a:p>
      </dgm:t>
    </dgm:pt>
    <dgm:pt modelId="{8715BB4C-C091-48CB-8C9B-0908CD02E905}">
      <dgm:prSet/>
      <dgm:spPr/>
      <dgm:t>
        <a:bodyPr/>
        <a:lstStyle/>
        <a:p>
          <a:pPr rtl="0"/>
          <a:r>
            <a:rPr lang="en-US" dirty="0" smtClean="0">
              <a:solidFill>
                <a:schemeClr val="bg1">
                  <a:lumMod val="75000"/>
                </a:schemeClr>
              </a:solidFill>
            </a:rPr>
            <a:t>7.Does treatment with LT4  therapy decrease  the risk for pregnancy loss in </a:t>
          </a:r>
          <a:r>
            <a:rPr lang="en-US" dirty="0" err="1" smtClean="0">
              <a:solidFill>
                <a:schemeClr val="bg1">
                  <a:lumMod val="75000"/>
                </a:schemeClr>
              </a:solidFill>
            </a:rPr>
            <a:t>euthyroid</a:t>
          </a:r>
          <a:r>
            <a:rPr lang="en-US" dirty="0" smtClean="0">
              <a:solidFill>
                <a:schemeClr val="bg1">
                  <a:lumMod val="75000"/>
                </a:schemeClr>
              </a:solidFill>
            </a:rPr>
            <a:t> women with thyroid autoimmunity? </a:t>
          </a:r>
          <a:endParaRPr lang="en-US" dirty="0">
            <a:solidFill>
              <a:schemeClr val="bg1">
                <a:lumMod val="75000"/>
              </a:schemeClr>
            </a:solidFill>
          </a:endParaRPr>
        </a:p>
      </dgm:t>
    </dgm:pt>
    <dgm:pt modelId="{25C03F38-3F1E-4B9A-941A-BC8BA7256337}" type="parTrans" cxnId="{05219934-ACFF-4A78-A7A9-B40A3DFB2FF5}">
      <dgm:prSet/>
      <dgm:spPr/>
      <dgm:t>
        <a:bodyPr/>
        <a:lstStyle/>
        <a:p>
          <a:endParaRPr lang="en-US"/>
        </a:p>
      </dgm:t>
    </dgm:pt>
    <dgm:pt modelId="{8199E53D-9C8A-4708-BB21-5DADC186FDB8}" type="sibTrans" cxnId="{05219934-ACFF-4A78-A7A9-B40A3DFB2FF5}">
      <dgm:prSet/>
      <dgm:spPr/>
      <dgm:t>
        <a:bodyPr/>
        <a:lstStyle/>
        <a:p>
          <a:endParaRPr lang="en-US"/>
        </a:p>
      </dgm:t>
    </dgm:pt>
    <dgm:pt modelId="{C3E0FA6A-CBCD-4C1A-9EE4-54F89BD13F52}">
      <dgm:prSet/>
      <dgm:spPr/>
      <dgm:t>
        <a:bodyPr/>
        <a:lstStyle/>
        <a:p>
          <a:pPr rtl="0"/>
          <a:r>
            <a:rPr lang="en-US" dirty="0" smtClean="0">
              <a:solidFill>
                <a:schemeClr val="bg1">
                  <a:lumMod val="75000"/>
                </a:schemeClr>
              </a:solidFill>
            </a:rPr>
            <a:t>8.Do the pregnant woman who test negative for thyroid antibody with </a:t>
          </a:r>
          <a:r>
            <a:rPr lang="en-US" dirty="0" err="1" smtClean="0">
              <a:solidFill>
                <a:schemeClr val="bg1">
                  <a:lumMod val="75000"/>
                </a:schemeClr>
              </a:solidFill>
            </a:rPr>
            <a:t>slightliy</a:t>
          </a:r>
          <a:r>
            <a:rPr lang="en-US" dirty="0" smtClean="0">
              <a:solidFill>
                <a:schemeClr val="bg1">
                  <a:lumMod val="75000"/>
                </a:schemeClr>
              </a:solidFill>
            </a:rPr>
            <a:t> higher TSH (2.5-5) in the first trimester  have a significantly higher risk of pregnancy loss?</a:t>
          </a:r>
        </a:p>
      </dgm:t>
    </dgm:pt>
    <dgm:pt modelId="{88767115-E2B2-498F-BCE8-AD401E579C82}" type="sibTrans" cxnId="{5038D09D-1579-4601-BD72-EB358257B159}">
      <dgm:prSet/>
      <dgm:spPr/>
      <dgm:t>
        <a:bodyPr/>
        <a:lstStyle/>
        <a:p>
          <a:endParaRPr lang="en-US"/>
        </a:p>
      </dgm:t>
    </dgm:pt>
    <dgm:pt modelId="{BF14F0AB-B371-4B9A-9EA0-14F81ECEAF65}" type="parTrans" cxnId="{5038D09D-1579-4601-BD72-EB358257B159}">
      <dgm:prSet/>
      <dgm:spPr/>
      <dgm:t>
        <a:bodyPr/>
        <a:lstStyle/>
        <a:p>
          <a:endParaRPr lang="en-US"/>
        </a:p>
      </dgm:t>
    </dgm:pt>
    <dgm:pt modelId="{5A809DD2-D985-460E-A970-B46730363B27}" type="pres">
      <dgm:prSet presAssocID="{FCD02425-4351-44D9-8B06-CDF5BAB76EC0}" presName="vert0" presStyleCnt="0">
        <dgm:presLayoutVars>
          <dgm:dir/>
          <dgm:animOne val="branch"/>
          <dgm:animLvl val="lvl"/>
        </dgm:presLayoutVars>
      </dgm:prSet>
      <dgm:spPr/>
      <dgm:t>
        <a:bodyPr/>
        <a:lstStyle/>
        <a:p>
          <a:endParaRPr lang="en-US"/>
        </a:p>
      </dgm:t>
    </dgm:pt>
    <dgm:pt modelId="{D603D993-7631-42B3-9F9F-34F81BB74419}" type="pres">
      <dgm:prSet presAssocID="{8B90AC03-D218-4ACA-AE13-6445DC274092}" presName="thickLine" presStyleLbl="alignNode1" presStyleIdx="0" presStyleCnt="8"/>
      <dgm:spPr/>
    </dgm:pt>
    <dgm:pt modelId="{43BD391D-1DC5-4D8F-B082-8111C93E3DA3}" type="pres">
      <dgm:prSet presAssocID="{8B90AC03-D218-4ACA-AE13-6445DC274092}" presName="horz1" presStyleCnt="0"/>
      <dgm:spPr/>
    </dgm:pt>
    <dgm:pt modelId="{6C5ACEDE-8EA1-4B0D-9316-4DFB2E293105}" type="pres">
      <dgm:prSet presAssocID="{8B90AC03-D218-4ACA-AE13-6445DC274092}" presName="tx1" presStyleLbl="revTx" presStyleIdx="0" presStyleCnt="8"/>
      <dgm:spPr/>
      <dgm:t>
        <a:bodyPr/>
        <a:lstStyle/>
        <a:p>
          <a:endParaRPr lang="en-US"/>
        </a:p>
      </dgm:t>
    </dgm:pt>
    <dgm:pt modelId="{96B8A514-CE91-47E2-A233-D6B898051BEA}" type="pres">
      <dgm:prSet presAssocID="{8B90AC03-D218-4ACA-AE13-6445DC274092}" presName="vert1" presStyleCnt="0"/>
      <dgm:spPr/>
    </dgm:pt>
    <dgm:pt modelId="{8B1FCC32-F8A7-40DF-8131-AD5A9CF4E2BA}" type="pres">
      <dgm:prSet presAssocID="{94D57BAD-2B85-4702-A689-39B1D839B129}" presName="thickLine" presStyleLbl="alignNode1" presStyleIdx="1" presStyleCnt="8"/>
      <dgm:spPr/>
    </dgm:pt>
    <dgm:pt modelId="{B3BBDDD2-DE60-4062-BAD5-A5B14E3E5E9B}" type="pres">
      <dgm:prSet presAssocID="{94D57BAD-2B85-4702-A689-39B1D839B129}" presName="horz1" presStyleCnt="0"/>
      <dgm:spPr/>
    </dgm:pt>
    <dgm:pt modelId="{03BB9F12-9965-470F-A793-C511026CE186}" type="pres">
      <dgm:prSet presAssocID="{94D57BAD-2B85-4702-A689-39B1D839B129}" presName="tx1" presStyleLbl="revTx" presStyleIdx="1" presStyleCnt="8"/>
      <dgm:spPr/>
      <dgm:t>
        <a:bodyPr/>
        <a:lstStyle/>
        <a:p>
          <a:endParaRPr lang="en-US"/>
        </a:p>
      </dgm:t>
    </dgm:pt>
    <dgm:pt modelId="{6FDEA8D7-1A31-46BA-90B7-F51CC7521403}" type="pres">
      <dgm:prSet presAssocID="{94D57BAD-2B85-4702-A689-39B1D839B129}" presName="vert1" presStyleCnt="0"/>
      <dgm:spPr/>
    </dgm:pt>
    <dgm:pt modelId="{C86B27CD-E375-40C0-AE6E-6CA34BD23A6B}" type="pres">
      <dgm:prSet presAssocID="{D7FA95BA-82F3-498A-BA05-238534577588}" presName="thickLine" presStyleLbl="alignNode1" presStyleIdx="2" presStyleCnt="8"/>
      <dgm:spPr/>
    </dgm:pt>
    <dgm:pt modelId="{5B20CF5C-9AD8-45FD-B37F-980136DF1C9C}" type="pres">
      <dgm:prSet presAssocID="{D7FA95BA-82F3-498A-BA05-238534577588}" presName="horz1" presStyleCnt="0"/>
      <dgm:spPr/>
    </dgm:pt>
    <dgm:pt modelId="{8CB303D3-7711-4343-A847-9D29DD250574}" type="pres">
      <dgm:prSet presAssocID="{D7FA95BA-82F3-498A-BA05-238534577588}" presName="tx1" presStyleLbl="revTx" presStyleIdx="2" presStyleCnt="8"/>
      <dgm:spPr/>
      <dgm:t>
        <a:bodyPr/>
        <a:lstStyle/>
        <a:p>
          <a:endParaRPr lang="en-US"/>
        </a:p>
      </dgm:t>
    </dgm:pt>
    <dgm:pt modelId="{1FEEBE48-CF05-46FE-BF61-5362D09AFC33}" type="pres">
      <dgm:prSet presAssocID="{D7FA95BA-82F3-498A-BA05-238534577588}" presName="vert1" presStyleCnt="0"/>
      <dgm:spPr/>
    </dgm:pt>
    <dgm:pt modelId="{EA77A6D9-8343-4B48-9583-884E3E9841E2}" type="pres">
      <dgm:prSet presAssocID="{34A5C2B0-9C8E-4333-8F70-1FD9FB219751}" presName="thickLine" presStyleLbl="alignNode1" presStyleIdx="3" presStyleCnt="8"/>
      <dgm:spPr/>
    </dgm:pt>
    <dgm:pt modelId="{BBB9EAF6-FDAE-4DE9-BD87-EE967BF0B90D}" type="pres">
      <dgm:prSet presAssocID="{34A5C2B0-9C8E-4333-8F70-1FD9FB219751}" presName="horz1" presStyleCnt="0"/>
      <dgm:spPr/>
    </dgm:pt>
    <dgm:pt modelId="{1D904A57-926C-4A32-8790-030EC1B437A2}" type="pres">
      <dgm:prSet presAssocID="{34A5C2B0-9C8E-4333-8F70-1FD9FB219751}" presName="tx1" presStyleLbl="revTx" presStyleIdx="3" presStyleCnt="8"/>
      <dgm:spPr/>
      <dgm:t>
        <a:bodyPr/>
        <a:lstStyle/>
        <a:p>
          <a:endParaRPr lang="en-US"/>
        </a:p>
      </dgm:t>
    </dgm:pt>
    <dgm:pt modelId="{2E1120DB-8A4E-41F9-83E6-CAA91EC2E74D}" type="pres">
      <dgm:prSet presAssocID="{34A5C2B0-9C8E-4333-8F70-1FD9FB219751}" presName="vert1" presStyleCnt="0"/>
      <dgm:spPr/>
    </dgm:pt>
    <dgm:pt modelId="{4657611B-EE94-4D84-8203-5E5F6C27BDC8}" type="pres">
      <dgm:prSet presAssocID="{438F02AE-F8BA-4C2B-93D3-AE5E6AEEF2FE}" presName="thickLine" presStyleLbl="alignNode1" presStyleIdx="4" presStyleCnt="8"/>
      <dgm:spPr/>
    </dgm:pt>
    <dgm:pt modelId="{A204D5C8-B5BA-4D98-B6EF-FBA384DDB2C8}" type="pres">
      <dgm:prSet presAssocID="{438F02AE-F8BA-4C2B-93D3-AE5E6AEEF2FE}" presName="horz1" presStyleCnt="0"/>
      <dgm:spPr/>
    </dgm:pt>
    <dgm:pt modelId="{02692F81-0624-44A9-BEFE-DEB904B0B754}" type="pres">
      <dgm:prSet presAssocID="{438F02AE-F8BA-4C2B-93D3-AE5E6AEEF2FE}" presName="tx1" presStyleLbl="revTx" presStyleIdx="4" presStyleCnt="8"/>
      <dgm:spPr/>
      <dgm:t>
        <a:bodyPr/>
        <a:lstStyle/>
        <a:p>
          <a:endParaRPr lang="en-US"/>
        </a:p>
      </dgm:t>
    </dgm:pt>
    <dgm:pt modelId="{7DD87B02-A32B-45AD-B49E-E0E6507DD3CB}" type="pres">
      <dgm:prSet presAssocID="{438F02AE-F8BA-4C2B-93D3-AE5E6AEEF2FE}" presName="vert1" presStyleCnt="0"/>
      <dgm:spPr/>
    </dgm:pt>
    <dgm:pt modelId="{62405A13-952F-4B63-8F71-5342C2EFFB23}" type="pres">
      <dgm:prSet presAssocID="{D5D86415-CFC1-4D79-92F4-E09A5DD6180C}" presName="thickLine" presStyleLbl="alignNode1" presStyleIdx="5" presStyleCnt="8"/>
      <dgm:spPr/>
    </dgm:pt>
    <dgm:pt modelId="{4982A323-E71A-444C-A1E3-D39CEB163A56}" type="pres">
      <dgm:prSet presAssocID="{D5D86415-CFC1-4D79-92F4-E09A5DD6180C}" presName="horz1" presStyleCnt="0"/>
      <dgm:spPr/>
    </dgm:pt>
    <dgm:pt modelId="{582E454B-901F-4D6D-9CE8-EAD4E6959275}" type="pres">
      <dgm:prSet presAssocID="{D5D86415-CFC1-4D79-92F4-E09A5DD6180C}" presName="tx1" presStyleLbl="revTx" presStyleIdx="5" presStyleCnt="8"/>
      <dgm:spPr/>
      <dgm:t>
        <a:bodyPr/>
        <a:lstStyle/>
        <a:p>
          <a:endParaRPr lang="en-US"/>
        </a:p>
      </dgm:t>
    </dgm:pt>
    <dgm:pt modelId="{F36DDA74-D466-405F-A371-65DAB989CE35}" type="pres">
      <dgm:prSet presAssocID="{D5D86415-CFC1-4D79-92F4-E09A5DD6180C}" presName="vert1" presStyleCnt="0"/>
      <dgm:spPr/>
    </dgm:pt>
    <dgm:pt modelId="{51FE6748-0EDC-4173-8EE9-4578DE09DD80}" type="pres">
      <dgm:prSet presAssocID="{8715BB4C-C091-48CB-8C9B-0908CD02E905}" presName="thickLine" presStyleLbl="alignNode1" presStyleIdx="6" presStyleCnt="8"/>
      <dgm:spPr/>
    </dgm:pt>
    <dgm:pt modelId="{C5F6AC2B-D04F-427A-B6EB-C313721A9A0A}" type="pres">
      <dgm:prSet presAssocID="{8715BB4C-C091-48CB-8C9B-0908CD02E905}" presName="horz1" presStyleCnt="0"/>
      <dgm:spPr/>
    </dgm:pt>
    <dgm:pt modelId="{91EAF5BD-52E4-404A-8AFA-EF6CFD6A9A5C}" type="pres">
      <dgm:prSet presAssocID="{8715BB4C-C091-48CB-8C9B-0908CD02E905}" presName="tx1" presStyleLbl="revTx" presStyleIdx="6" presStyleCnt="8"/>
      <dgm:spPr/>
      <dgm:t>
        <a:bodyPr/>
        <a:lstStyle/>
        <a:p>
          <a:endParaRPr lang="en-US"/>
        </a:p>
      </dgm:t>
    </dgm:pt>
    <dgm:pt modelId="{43AABB8E-9FFC-4AD9-A5AC-80BECAD4E572}" type="pres">
      <dgm:prSet presAssocID="{8715BB4C-C091-48CB-8C9B-0908CD02E905}" presName="vert1" presStyleCnt="0"/>
      <dgm:spPr/>
    </dgm:pt>
    <dgm:pt modelId="{60717777-08CB-46E3-9356-746E5AFF1046}" type="pres">
      <dgm:prSet presAssocID="{C3E0FA6A-CBCD-4C1A-9EE4-54F89BD13F52}" presName="thickLine" presStyleLbl="alignNode1" presStyleIdx="7" presStyleCnt="8"/>
      <dgm:spPr/>
    </dgm:pt>
    <dgm:pt modelId="{27A783FB-683C-4DEA-A149-0D48C405F89C}" type="pres">
      <dgm:prSet presAssocID="{C3E0FA6A-CBCD-4C1A-9EE4-54F89BD13F52}" presName="horz1" presStyleCnt="0"/>
      <dgm:spPr/>
    </dgm:pt>
    <dgm:pt modelId="{9BFC0141-12C3-4BFF-B176-A575F16D37EE}" type="pres">
      <dgm:prSet presAssocID="{C3E0FA6A-CBCD-4C1A-9EE4-54F89BD13F52}" presName="tx1" presStyleLbl="revTx" presStyleIdx="7" presStyleCnt="8"/>
      <dgm:spPr/>
      <dgm:t>
        <a:bodyPr/>
        <a:lstStyle/>
        <a:p>
          <a:endParaRPr lang="en-US"/>
        </a:p>
      </dgm:t>
    </dgm:pt>
    <dgm:pt modelId="{07452DF6-D3D9-462A-9C95-992DF5714AE6}" type="pres">
      <dgm:prSet presAssocID="{C3E0FA6A-CBCD-4C1A-9EE4-54F89BD13F52}" presName="vert1" presStyleCnt="0"/>
      <dgm:spPr/>
    </dgm:pt>
  </dgm:ptLst>
  <dgm:cxnLst>
    <dgm:cxn modelId="{BD9A3A02-9C38-464B-8DD8-09368CD8CC04}" type="presOf" srcId="{94D57BAD-2B85-4702-A689-39B1D839B129}" destId="{03BB9F12-9965-470F-A793-C511026CE186}" srcOrd="0" destOrd="0" presId="urn:microsoft.com/office/officeart/2008/layout/LinedList"/>
    <dgm:cxn modelId="{28AA4E45-75C4-49AA-9112-306ABFC26CFC}" type="presOf" srcId="{FCD02425-4351-44D9-8B06-CDF5BAB76EC0}" destId="{5A809DD2-D985-460E-A970-B46730363B27}" srcOrd="0" destOrd="0" presId="urn:microsoft.com/office/officeart/2008/layout/LinedList"/>
    <dgm:cxn modelId="{341D62D6-6A2F-4F9C-A575-BB8E2EB3D5E2}" type="presOf" srcId="{438F02AE-F8BA-4C2B-93D3-AE5E6AEEF2FE}" destId="{02692F81-0624-44A9-BEFE-DEB904B0B754}" srcOrd="0" destOrd="0" presId="urn:microsoft.com/office/officeart/2008/layout/LinedList"/>
    <dgm:cxn modelId="{72D7D84D-3C8C-4CC7-9667-ABA8BD05151C}" srcId="{FCD02425-4351-44D9-8B06-CDF5BAB76EC0}" destId="{438F02AE-F8BA-4C2B-93D3-AE5E6AEEF2FE}" srcOrd="4" destOrd="0" parTransId="{95BC3417-3CA1-4F07-A0A0-217F3C823B41}" sibTransId="{F9A9B4C0-7338-4C75-8A5F-D9C7867A9F7F}"/>
    <dgm:cxn modelId="{F726829A-89AA-4DB4-B866-6999480EC561}" srcId="{FCD02425-4351-44D9-8B06-CDF5BAB76EC0}" destId="{D5D86415-CFC1-4D79-92F4-E09A5DD6180C}" srcOrd="5" destOrd="0" parTransId="{90CD0657-E9CF-412F-9332-471C94A9E5A8}" sibTransId="{70169DF7-7EBD-47EC-82E3-1BBDD2ED9A20}"/>
    <dgm:cxn modelId="{BBBE4C6B-27E4-4607-8C10-70C61E29420B}" type="presOf" srcId="{D7FA95BA-82F3-498A-BA05-238534577588}" destId="{8CB303D3-7711-4343-A847-9D29DD250574}" srcOrd="0" destOrd="0" presId="urn:microsoft.com/office/officeart/2008/layout/LinedList"/>
    <dgm:cxn modelId="{959D575D-BF33-4C0A-964B-E25C2C0958B9}" type="presOf" srcId="{C3E0FA6A-CBCD-4C1A-9EE4-54F89BD13F52}" destId="{9BFC0141-12C3-4BFF-B176-A575F16D37EE}" srcOrd="0" destOrd="0" presId="urn:microsoft.com/office/officeart/2008/layout/LinedList"/>
    <dgm:cxn modelId="{D8F2859F-FCDF-45C1-9FB8-5867D12C46E7}" srcId="{FCD02425-4351-44D9-8B06-CDF5BAB76EC0}" destId="{8B90AC03-D218-4ACA-AE13-6445DC274092}" srcOrd="0" destOrd="0" parTransId="{342423B8-C255-4A9E-BB08-A304E32D9C06}" sibTransId="{2A25D871-6F4E-4823-AE81-2B4E56480B91}"/>
    <dgm:cxn modelId="{26A2AE0E-BAE9-46ED-8CAA-0572091AF4FF}" type="presOf" srcId="{8B90AC03-D218-4ACA-AE13-6445DC274092}" destId="{6C5ACEDE-8EA1-4B0D-9316-4DFB2E293105}" srcOrd="0" destOrd="0" presId="urn:microsoft.com/office/officeart/2008/layout/LinedList"/>
    <dgm:cxn modelId="{D6A057E9-6AB4-43E6-A228-AECDB23DE36A}" type="presOf" srcId="{8715BB4C-C091-48CB-8C9B-0908CD02E905}" destId="{91EAF5BD-52E4-404A-8AFA-EF6CFD6A9A5C}" srcOrd="0" destOrd="0" presId="urn:microsoft.com/office/officeart/2008/layout/LinedList"/>
    <dgm:cxn modelId="{4D97E2F3-D06D-4DBA-9EFF-8CDEFD8E8F81}" srcId="{FCD02425-4351-44D9-8B06-CDF5BAB76EC0}" destId="{94D57BAD-2B85-4702-A689-39B1D839B129}" srcOrd="1" destOrd="0" parTransId="{134913E9-BA15-4463-A039-266AF92BC1DF}" sibTransId="{02210B6D-E90B-4DD3-B17B-C6908772D216}"/>
    <dgm:cxn modelId="{5059EEED-CD3E-483A-AAC4-098A6F5D634D}" type="presOf" srcId="{D5D86415-CFC1-4D79-92F4-E09A5DD6180C}" destId="{582E454B-901F-4D6D-9CE8-EAD4E6959275}" srcOrd="0" destOrd="0" presId="urn:microsoft.com/office/officeart/2008/layout/LinedList"/>
    <dgm:cxn modelId="{A0661432-A61A-4870-8391-76C3DCE494DF}" srcId="{FCD02425-4351-44D9-8B06-CDF5BAB76EC0}" destId="{D7FA95BA-82F3-498A-BA05-238534577588}" srcOrd="2" destOrd="0" parTransId="{CAC843BE-5430-4AB7-A4F5-25384CB00F95}" sibTransId="{A0AFC482-85B5-4F9E-ADCE-5E959D9D3D79}"/>
    <dgm:cxn modelId="{05219934-ACFF-4A78-A7A9-B40A3DFB2FF5}" srcId="{FCD02425-4351-44D9-8B06-CDF5BAB76EC0}" destId="{8715BB4C-C091-48CB-8C9B-0908CD02E905}" srcOrd="6" destOrd="0" parTransId="{25C03F38-3F1E-4B9A-941A-BC8BA7256337}" sibTransId="{8199E53D-9C8A-4708-BB21-5DADC186FDB8}"/>
    <dgm:cxn modelId="{8386E524-FF0A-4F0B-B015-4D13EDCBC625}" srcId="{FCD02425-4351-44D9-8B06-CDF5BAB76EC0}" destId="{34A5C2B0-9C8E-4333-8F70-1FD9FB219751}" srcOrd="3" destOrd="0" parTransId="{B330FAC8-0FDC-44F3-8605-884D37717C18}" sibTransId="{34085A52-A618-4A17-A1BD-7D3E02326355}"/>
    <dgm:cxn modelId="{5038D09D-1579-4601-BD72-EB358257B159}" srcId="{FCD02425-4351-44D9-8B06-CDF5BAB76EC0}" destId="{C3E0FA6A-CBCD-4C1A-9EE4-54F89BD13F52}" srcOrd="7" destOrd="0" parTransId="{BF14F0AB-B371-4B9A-9EA0-14F81ECEAF65}" sibTransId="{88767115-E2B2-498F-BCE8-AD401E579C82}"/>
    <dgm:cxn modelId="{29BC7387-2839-4A26-AFDB-57A725505869}" type="presOf" srcId="{34A5C2B0-9C8E-4333-8F70-1FD9FB219751}" destId="{1D904A57-926C-4A32-8790-030EC1B437A2}" srcOrd="0" destOrd="0" presId="urn:microsoft.com/office/officeart/2008/layout/LinedList"/>
    <dgm:cxn modelId="{4C70999E-20E6-4477-ADDC-64B2256C9869}" type="presParOf" srcId="{5A809DD2-D985-460E-A970-B46730363B27}" destId="{D603D993-7631-42B3-9F9F-34F81BB74419}" srcOrd="0" destOrd="0" presId="urn:microsoft.com/office/officeart/2008/layout/LinedList"/>
    <dgm:cxn modelId="{82F4F6B3-CC29-4999-A2BC-600E401D63FE}" type="presParOf" srcId="{5A809DD2-D985-460E-A970-B46730363B27}" destId="{43BD391D-1DC5-4D8F-B082-8111C93E3DA3}" srcOrd="1" destOrd="0" presId="urn:microsoft.com/office/officeart/2008/layout/LinedList"/>
    <dgm:cxn modelId="{85DC1356-9ACE-4850-8A07-CB27061CFB8F}" type="presParOf" srcId="{43BD391D-1DC5-4D8F-B082-8111C93E3DA3}" destId="{6C5ACEDE-8EA1-4B0D-9316-4DFB2E293105}" srcOrd="0" destOrd="0" presId="urn:microsoft.com/office/officeart/2008/layout/LinedList"/>
    <dgm:cxn modelId="{1395DB12-1289-4D33-933C-A0159A986149}" type="presParOf" srcId="{43BD391D-1DC5-4D8F-B082-8111C93E3DA3}" destId="{96B8A514-CE91-47E2-A233-D6B898051BEA}" srcOrd="1" destOrd="0" presId="urn:microsoft.com/office/officeart/2008/layout/LinedList"/>
    <dgm:cxn modelId="{B0A9A2E6-1A42-462C-83C7-C542F85D713F}" type="presParOf" srcId="{5A809DD2-D985-460E-A970-B46730363B27}" destId="{8B1FCC32-F8A7-40DF-8131-AD5A9CF4E2BA}" srcOrd="2" destOrd="0" presId="urn:microsoft.com/office/officeart/2008/layout/LinedList"/>
    <dgm:cxn modelId="{DC797355-90A4-4249-B52C-AAF0D7B3091D}" type="presParOf" srcId="{5A809DD2-D985-460E-A970-B46730363B27}" destId="{B3BBDDD2-DE60-4062-BAD5-A5B14E3E5E9B}" srcOrd="3" destOrd="0" presId="urn:microsoft.com/office/officeart/2008/layout/LinedList"/>
    <dgm:cxn modelId="{954A3F21-9E6B-4EA9-94E7-75E1B1306A34}" type="presParOf" srcId="{B3BBDDD2-DE60-4062-BAD5-A5B14E3E5E9B}" destId="{03BB9F12-9965-470F-A793-C511026CE186}" srcOrd="0" destOrd="0" presId="urn:microsoft.com/office/officeart/2008/layout/LinedList"/>
    <dgm:cxn modelId="{04E24170-288A-404F-AA0A-DC841609812D}" type="presParOf" srcId="{B3BBDDD2-DE60-4062-BAD5-A5B14E3E5E9B}" destId="{6FDEA8D7-1A31-46BA-90B7-F51CC7521403}" srcOrd="1" destOrd="0" presId="urn:microsoft.com/office/officeart/2008/layout/LinedList"/>
    <dgm:cxn modelId="{F662CCAA-8726-41C1-A7E0-8EA8558C0E61}" type="presParOf" srcId="{5A809DD2-D985-460E-A970-B46730363B27}" destId="{C86B27CD-E375-40C0-AE6E-6CA34BD23A6B}" srcOrd="4" destOrd="0" presId="urn:microsoft.com/office/officeart/2008/layout/LinedList"/>
    <dgm:cxn modelId="{FE2BE1EC-2168-4070-888D-BA892D75B0AD}" type="presParOf" srcId="{5A809DD2-D985-460E-A970-B46730363B27}" destId="{5B20CF5C-9AD8-45FD-B37F-980136DF1C9C}" srcOrd="5" destOrd="0" presId="urn:microsoft.com/office/officeart/2008/layout/LinedList"/>
    <dgm:cxn modelId="{49F03F39-02CA-4E9C-80AB-48B92CC0E6DE}" type="presParOf" srcId="{5B20CF5C-9AD8-45FD-B37F-980136DF1C9C}" destId="{8CB303D3-7711-4343-A847-9D29DD250574}" srcOrd="0" destOrd="0" presId="urn:microsoft.com/office/officeart/2008/layout/LinedList"/>
    <dgm:cxn modelId="{34A3436E-59C8-4219-B0EE-47B11016D32D}" type="presParOf" srcId="{5B20CF5C-9AD8-45FD-B37F-980136DF1C9C}" destId="{1FEEBE48-CF05-46FE-BF61-5362D09AFC33}" srcOrd="1" destOrd="0" presId="urn:microsoft.com/office/officeart/2008/layout/LinedList"/>
    <dgm:cxn modelId="{BB17CB53-6133-4F69-8274-D35C0012B119}" type="presParOf" srcId="{5A809DD2-D985-460E-A970-B46730363B27}" destId="{EA77A6D9-8343-4B48-9583-884E3E9841E2}" srcOrd="6" destOrd="0" presId="urn:microsoft.com/office/officeart/2008/layout/LinedList"/>
    <dgm:cxn modelId="{9E96A9C8-A0BC-44AC-A368-4A082304A1FA}" type="presParOf" srcId="{5A809DD2-D985-460E-A970-B46730363B27}" destId="{BBB9EAF6-FDAE-4DE9-BD87-EE967BF0B90D}" srcOrd="7" destOrd="0" presId="urn:microsoft.com/office/officeart/2008/layout/LinedList"/>
    <dgm:cxn modelId="{33125953-0A2F-4F18-925A-8DE20B171299}" type="presParOf" srcId="{BBB9EAF6-FDAE-4DE9-BD87-EE967BF0B90D}" destId="{1D904A57-926C-4A32-8790-030EC1B437A2}" srcOrd="0" destOrd="0" presId="urn:microsoft.com/office/officeart/2008/layout/LinedList"/>
    <dgm:cxn modelId="{10138311-AB8F-4173-B000-9747F980C4E6}" type="presParOf" srcId="{BBB9EAF6-FDAE-4DE9-BD87-EE967BF0B90D}" destId="{2E1120DB-8A4E-41F9-83E6-CAA91EC2E74D}" srcOrd="1" destOrd="0" presId="urn:microsoft.com/office/officeart/2008/layout/LinedList"/>
    <dgm:cxn modelId="{6B30C1A5-AC2A-49F4-92C7-AF5805446BD1}" type="presParOf" srcId="{5A809DD2-D985-460E-A970-B46730363B27}" destId="{4657611B-EE94-4D84-8203-5E5F6C27BDC8}" srcOrd="8" destOrd="0" presId="urn:microsoft.com/office/officeart/2008/layout/LinedList"/>
    <dgm:cxn modelId="{98DAF490-1590-4A26-A7D9-38F4E871A477}" type="presParOf" srcId="{5A809DD2-D985-460E-A970-B46730363B27}" destId="{A204D5C8-B5BA-4D98-B6EF-FBA384DDB2C8}" srcOrd="9" destOrd="0" presId="urn:microsoft.com/office/officeart/2008/layout/LinedList"/>
    <dgm:cxn modelId="{67385D70-DC3B-45FA-9C0B-7780C9DF23CA}" type="presParOf" srcId="{A204D5C8-B5BA-4D98-B6EF-FBA384DDB2C8}" destId="{02692F81-0624-44A9-BEFE-DEB904B0B754}" srcOrd="0" destOrd="0" presId="urn:microsoft.com/office/officeart/2008/layout/LinedList"/>
    <dgm:cxn modelId="{17E988A3-9BCF-49C5-9423-86F983E5E26C}" type="presParOf" srcId="{A204D5C8-B5BA-4D98-B6EF-FBA384DDB2C8}" destId="{7DD87B02-A32B-45AD-B49E-E0E6507DD3CB}" srcOrd="1" destOrd="0" presId="urn:microsoft.com/office/officeart/2008/layout/LinedList"/>
    <dgm:cxn modelId="{82A419C8-BE38-4DCF-B884-5B7B37B13FF1}" type="presParOf" srcId="{5A809DD2-D985-460E-A970-B46730363B27}" destId="{62405A13-952F-4B63-8F71-5342C2EFFB23}" srcOrd="10" destOrd="0" presId="urn:microsoft.com/office/officeart/2008/layout/LinedList"/>
    <dgm:cxn modelId="{4347A9AA-36E0-4879-AE70-5A08C784D083}" type="presParOf" srcId="{5A809DD2-D985-460E-A970-B46730363B27}" destId="{4982A323-E71A-444C-A1E3-D39CEB163A56}" srcOrd="11" destOrd="0" presId="urn:microsoft.com/office/officeart/2008/layout/LinedList"/>
    <dgm:cxn modelId="{B34950A9-EB28-4D15-834B-465FD7FE3860}" type="presParOf" srcId="{4982A323-E71A-444C-A1E3-D39CEB163A56}" destId="{582E454B-901F-4D6D-9CE8-EAD4E6959275}" srcOrd="0" destOrd="0" presId="urn:microsoft.com/office/officeart/2008/layout/LinedList"/>
    <dgm:cxn modelId="{493EEC04-B64C-49D7-875D-4F009D5590A6}" type="presParOf" srcId="{4982A323-E71A-444C-A1E3-D39CEB163A56}" destId="{F36DDA74-D466-405F-A371-65DAB989CE35}" srcOrd="1" destOrd="0" presId="urn:microsoft.com/office/officeart/2008/layout/LinedList"/>
    <dgm:cxn modelId="{FCE96B70-E9B2-4AFA-B8BD-9E52CDFC441F}" type="presParOf" srcId="{5A809DD2-D985-460E-A970-B46730363B27}" destId="{51FE6748-0EDC-4173-8EE9-4578DE09DD80}" srcOrd="12" destOrd="0" presId="urn:microsoft.com/office/officeart/2008/layout/LinedList"/>
    <dgm:cxn modelId="{E6CBC3FC-AE90-43B1-9576-E1392AF51F60}" type="presParOf" srcId="{5A809DD2-D985-460E-A970-B46730363B27}" destId="{C5F6AC2B-D04F-427A-B6EB-C313721A9A0A}" srcOrd="13" destOrd="0" presId="urn:microsoft.com/office/officeart/2008/layout/LinedList"/>
    <dgm:cxn modelId="{060ED3F7-BECF-4E5A-8DDD-9591BC6A6A02}" type="presParOf" srcId="{C5F6AC2B-D04F-427A-B6EB-C313721A9A0A}" destId="{91EAF5BD-52E4-404A-8AFA-EF6CFD6A9A5C}" srcOrd="0" destOrd="0" presId="urn:microsoft.com/office/officeart/2008/layout/LinedList"/>
    <dgm:cxn modelId="{6CF20EBD-A921-4462-AAE8-EDC1A884FB50}" type="presParOf" srcId="{C5F6AC2B-D04F-427A-B6EB-C313721A9A0A}" destId="{43AABB8E-9FFC-4AD9-A5AC-80BECAD4E572}" srcOrd="1" destOrd="0" presId="urn:microsoft.com/office/officeart/2008/layout/LinedList"/>
    <dgm:cxn modelId="{63D829FC-ABF1-4330-BFDD-39576AD114EC}" type="presParOf" srcId="{5A809DD2-D985-460E-A970-B46730363B27}" destId="{60717777-08CB-46E3-9356-746E5AFF1046}" srcOrd="14" destOrd="0" presId="urn:microsoft.com/office/officeart/2008/layout/LinedList"/>
    <dgm:cxn modelId="{4783058B-1AF1-4DD9-AD0F-5667CC84EA8C}" type="presParOf" srcId="{5A809DD2-D985-460E-A970-B46730363B27}" destId="{27A783FB-683C-4DEA-A149-0D48C405F89C}" srcOrd="15" destOrd="0" presId="urn:microsoft.com/office/officeart/2008/layout/LinedList"/>
    <dgm:cxn modelId="{07386ACB-150E-46DC-A528-4C803D7115B9}" type="presParOf" srcId="{27A783FB-683C-4DEA-A149-0D48C405F89C}" destId="{9BFC0141-12C3-4BFF-B176-A575F16D37EE}" srcOrd="0" destOrd="0" presId="urn:microsoft.com/office/officeart/2008/layout/LinedList"/>
    <dgm:cxn modelId="{C8B36C70-0FDC-40D7-A61C-33FA7CD7A4C1}" type="presParOf" srcId="{27A783FB-683C-4DEA-A149-0D48C405F89C}" destId="{07452DF6-D3D9-462A-9C95-992DF5714AE6}" srcOrd="1"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D02425-4351-44D9-8B06-CDF5BAB76EC0}"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8B90AC03-D218-4ACA-AE13-6445DC274092}">
      <dgm:prSet/>
      <dgm:spPr/>
      <dgm:t>
        <a:bodyPr/>
        <a:lstStyle/>
        <a:p>
          <a:pPr rtl="0"/>
          <a:r>
            <a:rPr lang="en-US" dirty="0" smtClean="0">
              <a:solidFill>
                <a:schemeClr val="bg1">
                  <a:lumMod val="75000"/>
                </a:schemeClr>
              </a:solidFill>
            </a:rPr>
            <a:t>1.How do thyroid function tests change during pregnancy? </a:t>
          </a:r>
          <a:endParaRPr lang="en-US" dirty="0">
            <a:solidFill>
              <a:schemeClr val="bg1">
                <a:lumMod val="75000"/>
              </a:schemeClr>
            </a:solidFill>
          </a:endParaRPr>
        </a:p>
      </dgm:t>
    </dgm:pt>
    <dgm:pt modelId="{342423B8-C255-4A9E-BB08-A304E32D9C06}" type="parTrans" cxnId="{D8F2859F-FCDF-45C1-9FB8-5867D12C46E7}">
      <dgm:prSet/>
      <dgm:spPr/>
      <dgm:t>
        <a:bodyPr/>
        <a:lstStyle/>
        <a:p>
          <a:endParaRPr lang="en-US"/>
        </a:p>
      </dgm:t>
    </dgm:pt>
    <dgm:pt modelId="{2A25D871-6F4E-4823-AE81-2B4E56480B91}" type="sibTrans" cxnId="{D8F2859F-FCDF-45C1-9FB8-5867D12C46E7}">
      <dgm:prSet/>
      <dgm:spPr/>
      <dgm:t>
        <a:bodyPr/>
        <a:lstStyle/>
        <a:p>
          <a:endParaRPr lang="en-US"/>
        </a:p>
      </dgm:t>
    </dgm:pt>
    <dgm:pt modelId="{94D57BAD-2B85-4702-A689-39B1D839B129}">
      <dgm:prSet/>
      <dgm:spPr/>
      <dgm:t>
        <a:bodyPr/>
        <a:lstStyle/>
        <a:p>
          <a:pPr rtl="0"/>
          <a:r>
            <a:rPr lang="en-US" dirty="0" smtClean="0">
              <a:solidFill>
                <a:schemeClr val="bg1">
                  <a:lumMod val="75000"/>
                </a:schemeClr>
              </a:solidFill>
            </a:rPr>
            <a:t>2.What is the normal range for serum TSH in each trimester of pregnancy?</a:t>
          </a:r>
          <a:endParaRPr lang="en-US" dirty="0">
            <a:solidFill>
              <a:schemeClr val="bg1">
                <a:lumMod val="75000"/>
              </a:schemeClr>
            </a:solidFill>
          </a:endParaRPr>
        </a:p>
      </dgm:t>
    </dgm:pt>
    <dgm:pt modelId="{134913E9-BA15-4463-A039-266AF92BC1DF}" type="parTrans" cxnId="{4D97E2F3-D06D-4DBA-9EFF-8CDEFD8E8F81}">
      <dgm:prSet/>
      <dgm:spPr/>
      <dgm:t>
        <a:bodyPr/>
        <a:lstStyle/>
        <a:p>
          <a:endParaRPr lang="en-US"/>
        </a:p>
      </dgm:t>
    </dgm:pt>
    <dgm:pt modelId="{02210B6D-E90B-4DD3-B17B-C6908772D216}" type="sibTrans" cxnId="{4D97E2F3-D06D-4DBA-9EFF-8CDEFD8E8F81}">
      <dgm:prSet/>
      <dgm:spPr/>
      <dgm:t>
        <a:bodyPr/>
        <a:lstStyle/>
        <a:p>
          <a:endParaRPr lang="en-US"/>
        </a:p>
      </dgm:t>
    </dgm:pt>
    <dgm:pt modelId="{D7FA95BA-82F3-498A-BA05-238534577588}">
      <dgm:prSet/>
      <dgm:spPr/>
      <dgm:t>
        <a:bodyPr/>
        <a:lstStyle/>
        <a:p>
          <a:pPr rtl="0"/>
          <a:r>
            <a:rPr lang="en-US" dirty="0" smtClean="0">
              <a:solidFill>
                <a:schemeClr val="bg1">
                  <a:lumMod val="75000"/>
                </a:schemeClr>
              </a:solidFill>
            </a:rPr>
            <a:t>3.What is the impact of iodine status and nutrition?</a:t>
          </a:r>
          <a:endParaRPr lang="en-US" dirty="0">
            <a:solidFill>
              <a:schemeClr val="bg1">
                <a:lumMod val="75000"/>
              </a:schemeClr>
            </a:solidFill>
          </a:endParaRPr>
        </a:p>
      </dgm:t>
    </dgm:pt>
    <dgm:pt modelId="{CAC843BE-5430-4AB7-A4F5-25384CB00F95}" type="parTrans" cxnId="{A0661432-A61A-4870-8391-76C3DCE494DF}">
      <dgm:prSet/>
      <dgm:spPr/>
      <dgm:t>
        <a:bodyPr/>
        <a:lstStyle/>
        <a:p>
          <a:endParaRPr lang="en-US"/>
        </a:p>
      </dgm:t>
    </dgm:pt>
    <dgm:pt modelId="{A0AFC482-85B5-4F9E-ADCE-5E959D9D3D79}" type="sibTrans" cxnId="{A0661432-A61A-4870-8391-76C3DCE494DF}">
      <dgm:prSet/>
      <dgm:spPr/>
      <dgm:t>
        <a:bodyPr/>
        <a:lstStyle/>
        <a:p>
          <a:endParaRPr lang="en-US"/>
        </a:p>
      </dgm:t>
    </dgm:pt>
    <dgm:pt modelId="{34A5C2B0-9C8E-4333-8F70-1FD9FB219751}">
      <dgm:prSet/>
      <dgm:spPr/>
      <dgm:t>
        <a:bodyPr/>
        <a:lstStyle/>
        <a:p>
          <a:pPr rtl="0"/>
          <a:r>
            <a:rPr lang="en-US" dirty="0" smtClean="0">
              <a:solidFill>
                <a:schemeClr val="bg1">
                  <a:lumMod val="75000"/>
                </a:schemeClr>
              </a:solidFill>
            </a:rPr>
            <a:t>4.What is the prevalence of thyroid auto antibodies in pregnant women?</a:t>
          </a:r>
          <a:endParaRPr lang="en-US" dirty="0">
            <a:solidFill>
              <a:schemeClr val="bg1">
                <a:lumMod val="75000"/>
              </a:schemeClr>
            </a:solidFill>
          </a:endParaRPr>
        </a:p>
      </dgm:t>
    </dgm:pt>
    <dgm:pt modelId="{B330FAC8-0FDC-44F3-8605-884D37717C18}" type="parTrans" cxnId="{8386E524-FF0A-4F0B-B015-4D13EDCBC625}">
      <dgm:prSet/>
      <dgm:spPr/>
      <dgm:t>
        <a:bodyPr/>
        <a:lstStyle/>
        <a:p>
          <a:endParaRPr lang="en-US"/>
        </a:p>
      </dgm:t>
    </dgm:pt>
    <dgm:pt modelId="{34085A52-A618-4A17-A1BD-7D3E02326355}" type="sibTrans" cxnId="{8386E524-FF0A-4F0B-B015-4D13EDCBC625}">
      <dgm:prSet/>
      <dgm:spPr/>
      <dgm:t>
        <a:bodyPr/>
        <a:lstStyle/>
        <a:p>
          <a:endParaRPr lang="en-US"/>
        </a:p>
      </dgm:t>
    </dgm:pt>
    <dgm:pt modelId="{438F02AE-F8BA-4C2B-93D3-AE5E6AEEF2FE}">
      <dgm:prSet/>
      <dgm:spPr/>
      <dgm:t>
        <a:bodyPr/>
        <a:lstStyle/>
        <a:p>
          <a:pPr rtl="0"/>
          <a:r>
            <a:rPr lang="en-US" dirty="0" smtClean="0">
              <a:solidFill>
                <a:schemeClr val="bg1">
                  <a:lumMod val="75000"/>
                </a:schemeClr>
              </a:solidFill>
            </a:rPr>
            <a:t>5.What is the association between thyroid auto antibody and pregnancy complication?</a:t>
          </a:r>
          <a:endParaRPr lang="en-US" dirty="0">
            <a:solidFill>
              <a:schemeClr val="bg1">
                <a:lumMod val="75000"/>
              </a:schemeClr>
            </a:solidFill>
          </a:endParaRPr>
        </a:p>
      </dgm:t>
    </dgm:pt>
    <dgm:pt modelId="{95BC3417-3CA1-4F07-A0A0-217F3C823B41}" type="parTrans" cxnId="{72D7D84D-3C8C-4CC7-9667-ABA8BD05151C}">
      <dgm:prSet/>
      <dgm:spPr/>
      <dgm:t>
        <a:bodyPr/>
        <a:lstStyle/>
        <a:p>
          <a:endParaRPr lang="en-US"/>
        </a:p>
      </dgm:t>
    </dgm:pt>
    <dgm:pt modelId="{F9A9B4C0-7338-4C75-8A5F-D9C7867A9F7F}" type="sibTrans" cxnId="{72D7D84D-3C8C-4CC7-9667-ABA8BD05151C}">
      <dgm:prSet/>
      <dgm:spPr/>
      <dgm:t>
        <a:bodyPr/>
        <a:lstStyle/>
        <a:p>
          <a:endParaRPr lang="en-US"/>
        </a:p>
      </dgm:t>
    </dgm:pt>
    <dgm:pt modelId="{D5D86415-CFC1-4D79-92F4-E09A5DD6180C}">
      <dgm:prSet/>
      <dgm:spPr/>
      <dgm:t>
        <a:bodyPr/>
        <a:lstStyle/>
        <a:p>
          <a:pPr rtl="0"/>
          <a:r>
            <a:rPr lang="en-US" dirty="0" smtClean="0">
              <a:solidFill>
                <a:schemeClr val="tx1"/>
              </a:solidFill>
            </a:rPr>
            <a:t>6.How should </a:t>
          </a:r>
          <a:r>
            <a:rPr lang="en-US" dirty="0" err="1" smtClean="0">
              <a:solidFill>
                <a:schemeClr val="tx1"/>
              </a:solidFill>
            </a:rPr>
            <a:t>euthyroid</a:t>
          </a:r>
          <a:r>
            <a:rPr lang="en-US" dirty="0" smtClean="0">
              <a:solidFill>
                <a:schemeClr val="tx1"/>
              </a:solidFill>
            </a:rPr>
            <a:t> women who are thyroid antibody  positive be monitored during pregnancy?</a:t>
          </a:r>
          <a:endParaRPr lang="en-US" dirty="0">
            <a:solidFill>
              <a:schemeClr val="tx1"/>
            </a:solidFill>
          </a:endParaRPr>
        </a:p>
      </dgm:t>
    </dgm:pt>
    <dgm:pt modelId="{90CD0657-E9CF-412F-9332-471C94A9E5A8}" type="parTrans" cxnId="{F726829A-89AA-4DB4-B866-6999480EC561}">
      <dgm:prSet/>
      <dgm:spPr/>
      <dgm:t>
        <a:bodyPr/>
        <a:lstStyle/>
        <a:p>
          <a:endParaRPr lang="en-US"/>
        </a:p>
      </dgm:t>
    </dgm:pt>
    <dgm:pt modelId="{70169DF7-7EBD-47EC-82E3-1BBDD2ED9A20}" type="sibTrans" cxnId="{F726829A-89AA-4DB4-B866-6999480EC561}">
      <dgm:prSet/>
      <dgm:spPr/>
      <dgm:t>
        <a:bodyPr/>
        <a:lstStyle/>
        <a:p>
          <a:endParaRPr lang="en-US"/>
        </a:p>
      </dgm:t>
    </dgm:pt>
    <dgm:pt modelId="{8715BB4C-C091-48CB-8C9B-0908CD02E905}">
      <dgm:prSet/>
      <dgm:spPr/>
      <dgm:t>
        <a:bodyPr/>
        <a:lstStyle/>
        <a:p>
          <a:pPr rtl="0"/>
          <a:r>
            <a:rPr lang="en-US" dirty="0" smtClean="0">
              <a:solidFill>
                <a:schemeClr val="bg1">
                  <a:lumMod val="75000"/>
                </a:schemeClr>
              </a:solidFill>
            </a:rPr>
            <a:t>7.Does treatment with LT4  therapy decrease  the risk for pregnancy loss in </a:t>
          </a:r>
          <a:r>
            <a:rPr lang="en-US" dirty="0" err="1" smtClean="0">
              <a:solidFill>
                <a:schemeClr val="bg1">
                  <a:lumMod val="75000"/>
                </a:schemeClr>
              </a:solidFill>
            </a:rPr>
            <a:t>euthyroid</a:t>
          </a:r>
          <a:r>
            <a:rPr lang="en-US" dirty="0" smtClean="0">
              <a:solidFill>
                <a:schemeClr val="bg1">
                  <a:lumMod val="75000"/>
                </a:schemeClr>
              </a:solidFill>
            </a:rPr>
            <a:t> women with thyroid autoimmunity? </a:t>
          </a:r>
          <a:endParaRPr lang="en-US" dirty="0">
            <a:solidFill>
              <a:schemeClr val="bg1">
                <a:lumMod val="75000"/>
              </a:schemeClr>
            </a:solidFill>
          </a:endParaRPr>
        </a:p>
      </dgm:t>
    </dgm:pt>
    <dgm:pt modelId="{25C03F38-3F1E-4B9A-941A-BC8BA7256337}" type="parTrans" cxnId="{05219934-ACFF-4A78-A7A9-B40A3DFB2FF5}">
      <dgm:prSet/>
      <dgm:spPr/>
      <dgm:t>
        <a:bodyPr/>
        <a:lstStyle/>
        <a:p>
          <a:endParaRPr lang="en-US"/>
        </a:p>
      </dgm:t>
    </dgm:pt>
    <dgm:pt modelId="{8199E53D-9C8A-4708-BB21-5DADC186FDB8}" type="sibTrans" cxnId="{05219934-ACFF-4A78-A7A9-B40A3DFB2FF5}">
      <dgm:prSet/>
      <dgm:spPr/>
      <dgm:t>
        <a:bodyPr/>
        <a:lstStyle/>
        <a:p>
          <a:endParaRPr lang="en-US"/>
        </a:p>
      </dgm:t>
    </dgm:pt>
    <dgm:pt modelId="{C3E0FA6A-CBCD-4C1A-9EE4-54F89BD13F52}">
      <dgm:prSet/>
      <dgm:spPr/>
      <dgm:t>
        <a:bodyPr/>
        <a:lstStyle/>
        <a:p>
          <a:pPr rtl="0"/>
          <a:r>
            <a:rPr lang="en-US" dirty="0" smtClean="0">
              <a:solidFill>
                <a:schemeClr val="bg1">
                  <a:lumMod val="75000"/>
                </a:schemeClr>
              </a:solidFill>
            </a:rPr>
            <a:t>8.Do the pregnant woman who test negative for thyroid antibody with </a:t>
          </a:r>
          <a:r>
            <a:rPr lang="en-US" dirty="0" err="1" smtClean="0">
              <a:solidFill>
                <a:schemeClr val="bg1">
                  <a:lumMod val="75000"/>
                </a:schemeClr>
              </a:solidFill>
            </a:rPr>
            <a:t>slightliy</a:t>
          </a:r>
          <a:r>
            <a:rPr lang="en-US" dirty="0" smtClean="0">
              <a:solidFill>
                <a:schemeClr val="bg1">
                  <a:lumMod val="75000"/>
                </a:schemeClr>
              </a:solidFill>
            </a:rPr>
            <a:t> higher TSH (2.5-5) in the first trimester  have a significantly higher risk of pregnancy loss?</a:t>
          </a:r>
        </a:p>
      </dgm:t>
    </dgm:pt>
    <dgm:pt modelId="{88767115-E2B2-498F-BCE8-AD401E579C82}" type="sibTrans" cxnId="{5038D09D-1579-4601-BD72-EB358257B159}">
      <dgm:prSet/>
      <dgm:spPr/>
      <dgm:t>
        <a:bodyPr/>
        <a:lstStyle/>
        <a:p>
          <a:endParaRPr lang="en-US"/>
        </a:p>
      </dgm:t>
    </dgm:pt>
    <dgm:pt modelId="{BF14F0AB-B371-4B9A-9EA0-14F81ECEAF65}" type="parTrans" cxnId="{5038D09D-1579-4601-BD72-EB358257B159}">
      <dgm:prSet/>
      <dgm:spPr/>
      <dgm:t>
        <a:bodyPr/>
        <a:lstStyle/>
        <a:p>
          <a:endParaRPr lang="en-US"/>
        </a:p>
      </dgm:t>
    </dgm:pt>
    <dgm:pt modelId="{5A809DD2-D985-460E-A970-B46730363B27}" type="pres">
      <dgm:prSet presAssocID="{FCD02425-4351-44D9-8B06-CDF5BAB76EC0}" presName="vert0" presStyleCnt="0">
        <dgm:presLayoutVars>
          <dgm:dir/>
          <dgm:animOne val="branch"/>
          <dgm:animLvl val="lvl"/>
        </dgm:presLayoutVars>
      </dgm:prSet>
      <dgm:spPr/>
      <dgm:t>
        <a:bodyPr/>
        <a:lstStyle/>
        <a:p>
          <a:endParaRPr lang="en-US"/>
        </a:p>
      </dgm:t>
    </dgm:pt>
    <dgm:pt modelId="{D603D993-7631-42B3-9F9F-34F81BB74419}" type="pres">
      <dgm:prSet presAssocID="{8B90AC03-D218-4ACA-AE13-6445DC274092}" presName="thickLine" presStyleLbl="alignNode1" presStyleIdx="0" presStyleCnt="8"/>
      <dgm:spPr/>
    </dgm:pt>
    <dgm:pt modelId="{43BD391D-1DC5-4D8F-B082-8111C93E3DA3}" type="pres">
      <dgm:prSet presAssocID="{8B90AC03-D218-4ACA-AE13-6445DC274092}" presName="horz1" presStyleCnt="0"/>
      <dgm:spPr/>
    </dgm:pt>
    <dgm:pt modelId="{6C5ACEDE-8EA1-4B0D-9316-4DFB2E293105}" type="pres">
      <dgm:prSet presAssocID="{8B90AC03-D218-4ACA-AE13-6445DC274092}" presName="tx1" presStyleLbl="revTx" presStyleIdx="0" presStyleCnt="8"/>
      <dgm:spPr/>
      <dgm:t>
        <a:bodyPr/>
        <a:lstStyle/>
        <a:p>
          <a:endParaRPr lang="en-US"/>
        </a:p>
      </dgm:t>
    </dgm:pt>
    <dgm:pt modelId="{96B8A514-CE91-47E2-A233-D6B898051BEA}" type="pres">
      <dgm:prSet presAssocID="{8B90AC03-D218-4ACA-AE13-6445DC274092}" presName="vert1" presStyleCnt="0"/>
      <dgm:spPr/>
    </dgm:pt>
    <dgm:pt modelId="{8B1FCC32-F8A7-40DF-8131-AD5A9CF4E2BA}" type="pres">
      <dgm:prSet presAssocID="{94D57BAD-2B85-4702-A689-39B1D839B129}" presName="thickLine" presStyleLbl="alignNode1" presStyleIdx="1" presStyleCnt="8"/>
      <dgm:spPr/>
    </dgm:pt>
    <dgm:pt modelId="{B3BBDDD2-DE60-4062-BAD5-A5B14E3E5E9B}" type="pres">
      <dgm:prSet presAssocID="{94D57BAD-2B85-4702-A689-39B1D839B129}" presName="horz1" presStyleCnt="0"/>
      <dgm:spPr/>
    </dgm:pt>
    <dgm:pt modelId="{03BB9F12-9965-470F-A793-C511026CE186}" type="pres">
      <dgm:prSet presAssocID="{94D57BAD-2B85-4702-A689-39B1D839B129}" presName="tx1" presStyleLbl="revTx" presStyleIdx="1" presStyleCnt="8"/>
      <dgm:spPr/>
      <dgm:t>
        <a:bodyPr/>
        <a:lstStyle/>
        <a:p>
          <a:endParaRPr lang="en-US"/>
        </a:p>
      </dgm:t>
    </dgm:pt>
    <dgm:pt modelId="{6FDEA8D7-1A31-46BA-90B7-F51CC7521403}" type="pres">
      <dgm:prSet presAssocID="{94D57BAD-2B85-4702-A689-39B1D839B129}" presName="vert1" presStyleCnt="0"/>
      <dgm:spPr/>
    </dgm:pt>
    <dgm:pt modelId="{C86B27CD-E375-40C0-AE6E-6CA34BD23A6B}" type="pres">
      <dgm:prSet presAssocID="{D7FA95BA-82F3-498A-BA05-238534577588}" presName="thickLine" presStyleLbl="alignNode1" presStyleIdx="2" presStyleCnt="8"/>
      <dgm:spPr/>
    </dgm:pt>
    <dgm:pt modelId="{5B20CF5C-9AD8-45FD-B37F-980136DF1C9C}" type="pres">
      <dgm:prSet presAssocID="{D7FA95BA-82F3-498A-BA05-238534577588}" presName="horz1" presStyleCnt="0"/>
      <dgm:spPr/>
    </dgm:pt>
    <dgm:pt modelId="{8CB303D3-7711-4343-A847-9D29DD250574}" type="pres">
      <dgm:prSet presAssocID="{D7FA95BA-82F3-498A-BA05-238534577588}" presName="tx1" presStyleLbl="revTx" presStyleIdx="2" presStyleCnt="8"/>
      <dgm:spPr/>
      <dgm:t>
        <a:bodyPr/>
        <a:lstStyle/>
        <a:p>
          <a:endParaRPr lang="en-US"/>
        </a:p>
      </dgm:t>
    </dgm:pt>
    <dgm:pt modelId="{1FEEBE48-CF05-46FE-BF61-5362D09AFC33}" type="pres">
      <dgm:prSet presAssocID="{D7FA95BA-82F3-498A-BA05-238534577588}" presName="vert1" presStyleCnt="0"/>
      <dgm:spPr/>
    </dgm:pt>
    <dgm:pt modelId="{EA77A6D9-8343-4B48-9583-884E3E9841E2}" type="pres">
      <dgm:prSet presAssocID="{34A5C2B0-9C8E-4333-8F70-1FD9FB219751}" presName="thickLine" presStyleLbl="alignNode1" presStyleIdx="3" presStyleCnt="8"/>
      <dgm:spPr/>
    </dgm:pt>
    <dgm:pt modelId="{BBB9EAF6-FDAE-4DE9-BD87-EE967BF0B90D}" type="pres">
      <dgm:prSet presAssocID="{34A5C2B0-9C8E-4333-8F70-1FD9FB219751}" presName="horz1" presStyleCnt="0"/>
      <dgm:spPr/>
    </dgm:pt>
    <dgm:pt modelId="{1D904A57-926C-4A32-8790-030EC1B437A2}" type="pres">
      <dgm:prSet presAssocID="{34A5C2B0-9C8E-4333-8F70-1FD9FB219751}" presName="tx1" presStyleLbl="revTx" presStyleIdx="3" presStyleCnt="8"/>
      <dgm:spPr/>
      <dgm:t>
        <a:bodyPr/>
        <a:lstStyle/>
        <a:p>
          <a:endParaRPr lang="en-US"/>
        </a:p>
      </dgm:t>
    </dgm:pt>
    <dgm:pt modelId="{2E1120DB-8A4E-41F9-83E6-CAA91EC2E74D}" type="pres">
      <dgm:prSet presAssocID="{34A5C2B0-9C8E-4333-8F70-1FD9FB219751}" presName="vert1" presStyleCnt="0"/>
      <dgm:spPr/>
    </dgm:pt>
    <dgm:pt modelId="{4657611B-EE94-4D84-8203-5E5F6C27BDC8}" type="pres">
      <dgm:prSet presAssocID="{438F02AE-F8BA-4C2B-93D3-AE5E6AEEF2FE}" presName="thickLine" presStyleLbl="alignNode1" presStyleIdx="4" presStyleCnt="8"/>
      <dgm:spPr/>
    </dgm:pt>
    <dgm:pt modelId="{A204D5C8-B5BA-4D98-B6EF-FBA384DDB2C8}" type="pres">
      <dgm:prSet presAssocID="{438F02AE-F8BA-4C2B-93D3-AE5E6AEEF2FE}" presName="horz1" presStyleCnt="0"/>
      <dgm:spPr/>
    </dgm:pt>
    <dgm:pt modelId="{02692F81-0624-44A9-BEFE-DEB904B0B754}" type="pres">
      <dgm:prSet presAssocID="{438F02AE-F8BA-4C2B-93D3-AE5E6AEEF2FE}" presName="tx1" presStyleLbl="revTx" presStyleIdx="4" presStyleCnt="8"/>
      <dgm:spPr/>
      <dgm:t>
        <a:bodyPr/>
        <a:lstStyle/>
        <a:p>
          <a:endParaRPr lang="en-US"/>
        </a:p>
      </dgm:t>
    </dgm:pt>
    <dgm:pt modelId="{7DD87B02-A32B-45AD-B49E-E0E6507DD3CB}" type="pres">
      <dgm:prSet presAssocID="{438F02AE-F8BA-4C2B-93D3-AE5E6AEEF2FE}" presName="vert1" presStyleCnt="0"/>
      <dgm:spPr/>
    </dgm:pt>
    <dgm:pt modelId="{62405A13-952F-4B63-8F71-5342C2EFFB23}" type="pres">
      <dgm:prSet presAssocID="{D5D86415-CFC1-4D79-92F4-E09A5DD6180C}" presName="thickLine" presStyleLbl="alignNode1" presStyleIdx="5" presStyleCnt="8"/>
      <dgm:spPr/>
    </dgm:pt>
    <dgm:pt modelId="{4982A323-E71A-444C-A1E3-D39CEB163A56}" type="pres">
      <dgm:prSet presAssocID="{D5D86415-CFC1-4D79-92F4-E09A5DD6180C}" presName="horz1" presStyleCnt="0"/>
      <dgm:spPr/>
    </dgm:pt>
    <dgm:pt modelId="{582E454B-901F-4D6D-9CE8-EAD4E6959275}" type="pres">
      <dgm:prSet presAssocID="{D5D86415-CFC1-4D79-92F4-E09A5DD6180C}" presName="tx1" presStyleLbl="revTx" presStyleIdx="5" presStyleCnt="8"/>
      <dgm:spPr/>
      <dgm:t>
        <a:bodyPr/>
        <a:lstStyle/>
        <a:p>
          <a:endParaRPr lang="en-US"/>
        </a:p>
      </dgm:t>
    </dgm:pt>
    <dgm:pt modelId="{F36DDA74-D466-405F-A371-65DAB989CE35}" type="pres">
      <dgm:prSet presAssocID="{D5D86415-CFC1-4D79-92F4-E09A5DD6180C}" presName="vert1" presStyleCnt="0"/>
      <dgm:spPr/>
    </dgm:pt>
    <dgm:pt modelId="{51FE6748-0EDC-4173-8EE9-4578DE09DD80}" type="pres">
      <dgm:prSet presAssocID="{8715BB4C-C091-48CB-8C9B-0908CD02E905}" presName="thickLine" presStyleLbl="alignNode1" presStyleIdx="6" presStyleCnt="8"/>
      <dgm:spPr/>
    </dgm:pt>
    <dgm:pt modelId="{C5F6AC2B-D04F-427A-B6EB-C313721A9A0A}" type="pres">
      <dgm:prSet presAssocID="{8715BB4C-C091-48CB-8C9B-0908CD02E905}" presName="horz1" presStyleCnt="0"/>
      <dgm:spPr/>
    </dgm:pt>
    <dgm:pt modelId="{91EAF5BD-52E4-404A-8AFA-EF6CFD6A9A5C}" type="pres">
      <dgm:prSet presAssocID="{8715BB4C-C091-48CB-8C9B-0908CD02E905}" presName="tx1" presStyleLbl="revTx" presStyleIdx="6" presStyleCnt="8"/>
      <dgm:spPr/>
      <dgm:t>
        <a:bodyPr/>
        <a:lstStyle/>
        <a:p>
          <a:endParaRPr lang="en-US"/>
        </a:p>
      </dgm:t>
    </dgm:pt>
    <dgm:pt modelId="{43AABB8E-9FFC-4AD9-A5AC-80BECAD4E572}" type="pres">
      <dgm:prSet presAssocID="{8715BB4C-C091-48CB-8C9B-0908CD02E905}" presName="vert1" presStyleCnt="0"/>
      <dgm:spPr/>
    </dgm:pt>
    <dgm:pt modelId="{60717777-08CB-46E3-9356-746E5AFF1046}" type="pres">
      <dgm:prSet presAssocID="{C3E0FA6A-CBCD-4C1A-9EE4-54F89BD13F52}" presName="thickLine" presStyleLbl="alignNode1" presStyleIdx="7" presStyleCnt="8"/>
      <dgm:spPr/>
    </dgm:pt>
    <dgm:pt modelId="{27A783FB-683C-4DEA-A149-0D48C405F89C}" type="pres">
      <dgm:prSet presAssocID="{C3E0FA6A-CBCD-4C1A-9EE4-54F89BD13F52}" presName="horz1" presStyleCnt="0"/>
      <dgm:spPr/>
    </dgm:pt>
    <dgm:pt modelId="{9BFC0141-12C3-4BFF-B176-A575F16D37EE}" type="pres">
      <dgm:prSet presAssocID="{C3E0FA6A-CBCD-4C1A-9EE4-54F89BD13F52}" presName="tx1" presStyleLbl="revTx" presStyleIdx="7" presStyleCnt="8"/>
      <dgm:spPr/>
      <dgm:t>
        <a:bodyPr/>
        <a:lstStyle/>
        <a:p>
          <a:endParaRPr lang="en-US"/>
        </a:p>
      </dgm:t>
    </dgm:pt>
    <dgm:pt modelId="{07452DF6-D3D9-462A-9C95-992DF5714AE6}" type="pres">
      <dgm:prSet presAssocID="{C3E0FA6A-CBCD-4C1A-9EE4-54F89BD13F52}" presName="vert1" presStyleCnt="0"/>
      <dgm:spPr/>
    </dgm:pt>
  </dgm:ptLst>
  <dgm:cxnLst>
    <dgm:cxn modelId="{AFC50536-2FDA-4AE7-BF03-B6068BF0F2E1}" type="presOf" srcId="{438F02AE-F8BA-4C2B-93D3-AE5E6AEEF2FE}" destId="{02692F81-0624-44A9-BEFE-DEB904B0B754}" srcOrd="0" destOrd="0" presId="urn:microsoft.com/office/officeart/2008/layout/LinedList"/>
    <dgm:cxn modelId="{A371DF96-7BAB-4DBB-B0A6-D51511D1C01B}" type="presOf" srcId="{D7FA95BA-82F3-498A-BA05-238534577588}" destId="{8CB303D3-7711-4343-A847-9D29DD250574}" srcOrd="0" destOrd="0" presId="urn:microsoft.com/office/officeart/2008/layout/LinedList"/>
    <dgm:cxn modelId="{72D7D84D-3C8C-4CC7-9667-ABA8BD05151C}" srcId="{FCD02425-4351-44D9-8B06-CDF5BAB76EC0}" destId="{438F02AE-F8BA-4C2B-93D3-AE5E6AEEF2FE}" srcOrd="4" destOrd="0" parTransId="{95BC3417-3CA1-4F07-A0A0-217F3C823B41}" sibTransId="{F9A9B4C0-7338-4C75-8A5F-D9C7867A9F7F}"/>
    <dgm:cxn modelId="{07E12687-8839-4700-BC66-877D65CBB815}" type="presOf" srcId="{8B90AC03-D218-4ACA-AE13-6445DC274092}" destId="{6C5ACEDE-8EA1-4B0D-9316-4DFB2E293105}" srcOrd="0" destOrd="0" presId="urn:microsoft.com/office/officeart/2008/layout/LinedList"/>
    <dgm:cxn modelId="{023E3B5B-CCF8-43F1-B4A2-484EAC9EBDF9}" type="presOf" srcId="{D5D86415-CFC1-4D79-92F4-E09A5DD6180C}" destId="{582E454B-901F-4D6D-9CE8-EAD4E6959275}" srcOrd="0" destOrd="0" presId="urn:microsoft.com/office/officeart/2008/layout/LinedList"/>
    <dgm:cxn modelId="{F726829A-89AA-4DB4-B866-6999480EC561}" srcId="{FCD02425-4351-44D9-8B06-CDF5BAB76EC0}" destId="{D5D86415-CFC1-4D79-92F4-E09A5DD6180C}" srcOrd="5" destOrd="0" parTransId="{90CD0657-E9CF-412F-9332-471C94A9E5A8}" sibTransId="{70169DF7-7EBD-47EC-82E3-1BBDD2ED9A20}"/>
    <dgm:cxn modelId="{EC57F49E-7D1A-4424-8903-306A2C2E4D22}" type="presOf" srcId="{8715BB4C-C091-48CB-8C9B-0908CD02E905}" destId="{91EAF5BD-52E4-404A-8AFA-EF6CFD6A9A5C}" srcOrd="0" destOrd="0" presId="urn:microsoft.com/office/officeart/2008/layout/LinedList"/>
    <dgm:cxn modelId="{D8F2859F-FCDF-45C1-9FB8-5867D12C46E7}" srcId="{FCD02425-4351-44D9-8B06-CDF5BAB76EC0}" destId="{8B90AC03-D218-4ACA-AE13-6445DC274092}" srcOrd="0" destOrd="0" parTransId="{342423B8-C255-4A9E-BB08-A304E32D9C06}" sibTransId="{2A25D871-6F4E-4823-AE81-2B4E56480B91}"/>
    <dgm:cxn modelId="{4D97E2F3-D06D-4DBA-9EFF-8CDEFD8E8F81}" srcId="{FCD02425-4351-44D9-8B06-CDF5BAB76EC0}" destId="{94D57BAD-2B85-4702-A689-39B1D839B129}" srcOrd="1" destOrd="0" parTransId="{134913E9-BA15-4463-A039-266AF92BC1DF}" sibTransId="{02210B6D-E90B-4DD3-B17B-C6908772D216}"/>
    <dgm:cxn modelId="{3E7AFD80-1D9C-46D9-BF37-A8EC0D734E63}" type="presOf" srcId="{94D57BAD-2B85-4702-A689-39B1D839B129}" destId="{03BB9F12-9965-470F-A793-C511026CE186}" srcOrd="0" destOrd="0" presId="urn:microsoft.com/office/officeart/2008/layout/LinedList"/>
    <dgm:cxn modelId="{A0661432-A61A-4870-8391-76C3DCE494DF}" srcId="{FCD02425-4351-44D9-8B06-CDF5BAB76EC0}" destId="{D7FA95BA-82F3-498A-BA05-238534577588}" srcOrd="2" destOrd="0" parTransId="{CAC843BE-5430-4AB7-A4F5-25384CB00F95}" sibTransId="{A0AFC482-85B5-4F9E-ADCE-5E959D9D3D79}"/>
    <dgm:cxn modelId="{F13D3CD9-BC62-46E7-86C5-668DD26760E8}" type="presOf" srcId="{FCD02425-4351-44D9-8B06-CDF5BAB76EC0}" destId="{5A809DD2-D985-460E-A970-B46730363B27}" srcOrd="0" destOrd="0" presId="urn:microsoft.com/office/officeart/2008/layout/LinedList"/>
    <dgm:cxn modelId="{8E242588-83EC-42A4-94C2-C4729E3F7C7C}" type="presOf" srcId="{34A5C2B0-9C8E-4333-8F70-1FD9FB219751}" destId="{1D904A57-926C-4A32-8790-030EC1B437A2}" srcOrd="0" destOrd="0" presId="urn:microsoft.com/office/officeart/2008/layout/LinedList"/>
    <dgm:cxn modelId="{05219934-ACFF-4A78-A7A9-B40A3DFB2FF5}" srcId="{FCD02425-4351-44D9-8B06-CDF5BAB76EC0}" destId="{8715BB4C-C091-48CB-8C9B-0908CD02E905}" srcOrd="6" destOrd="0" parTransId="{25C03F38-3F1E-4B9A-941A-BC8BA7256337}" sibTransId="{8199E53D-9C8A-4708-BB21-5DADC186FDB8}"/>
    <dgm:cxn modelId="{8386E524-FF0A-4F0B-B015-4D13EDCBC625}" srcId="{FCD02425-4351-44D9-8B06-CDF5BAB76EC0}" destId="{34A5C2B0-9C8E-4333-8F70-1FD9FB219751}" srcOrd="3" destOrd="0" parTransId="{B330FAC8-0FDC-44F3-8605-884D37717C18}" sibTransId="{34085A52-A618-4A17-A1BD-7D3E02326355}"/>
    <dgm:cxn modelId="{5038D09D-1579-4601-BD72-EB358257B159}" srcId="{FCD02425-4351-44D9-8B06-CDF5BAB76EC0}" destId="{C3E0FA6A-CBCD-4C1A-9EE4-54F89BD13F52}" srcOrd="7" destOrd="0" parTransId="{BF14F0AB-B371-4B9A-9EA0-14F81ECEAF65}" sibTransId="{88767115-E2B2-498F-BCE8-AD401E579C82}"/>
    <dgm:cxn modelId="{EC26BACD-FDA4-4B7A-9ACB-C94917F683D3}" type="presOf" srcId="{C3E0FA6A-CBCD-4C1A-9EE4-54F89BD13F52}" destId="{9BFC0141-12C3-4BFF-B176-A575F16D37EE}" srcOrd="0" destOrd="0" presId="urn:microsoft.com/office/officeart/2008/layout/LinedList"/>
    <dgm:cxn modelId="{3E42C372-57E7-4937-97A4-03E80EB8A84E}" type="presParOf" srcId="{5A809DD2-D985-460E-A970-B46730363B27}" destId="{D603D993-7631-42B3-9F9F-34F81BB74419}" srcOrd="0" destOrd="0" presId="urn:microsoft.com/office/officeart/2008/layout/LinedList"/>
    <dgm:cxn modelId="{AD1287C9-E003-4CA1-BAA7-2DE826FE291B}" type="presParOf" srcId="{5A809DD2-D985-460E-A970-B46730363B27}" destId="{43BD391D-1DC5-4D8F-B082-8111C93E3DA3}" srcOrd="1" destOrd="0" presId="urn:microsoft.com/office/officeart/2008/layout/LinedList"/>
    <dgm:cxn modelId="{367E3B02-86E0-4731-A76D-2B43F8ABE3D2}" type="presParOf" srcId="{43BD391D-1DC5-4D8F-B082-8111C93E3DA3}" destId="{6C5ACEDE-8EA1-4B0D-9316-4DFB2E293105}" srcOrd="0" destOrd="0" presId="urn:microsoft.com/office/officeart/2008/layout/LinedList"/>
    <dgm:cxn modelId="{7A772209-3779-47B8-9BEB-325774179709}" type="presParOf" srcId="{43BD391D-1DC5-4D8F-B082-8111C93E3DA3}" destId="{96B8A514-CE91-47E2-A233-D6B898051BEA}" srcOrd="1" destOrd="0" presId="urn:microsoft.com/office/officeart/2008/layout/LinedList"/>
    <dgm:cxn modelId="{86E33C7F-98A0-4839-A9F7-93226E532EC7}" type="presParOf" srcId="{5A809DD2-D985-460E-A970-B46730363B27}" destId="{8B1FCC32-F8A7-40DF-8131-AD5A9CF4E2BA}" srcOrd="2" destOrd="0" presId="urn:microsoft.com/office/officeart/2008/layout/LinedList"/>
    <dgm:cxn modelId="{810F0700-E28D-4592-A774-846863DF22A6}" type="presParOf" srcId="{5A809DD2-D985-460E-A970-B46730363B27}" destId="{B3BBDDD2-DE60-4062-BAD5-A5B14E3E5E9B}" srcOrd="3" destOrd="0" presId="urn:microsoft.com/office/officeart/2008/layout/LinedList"/>
    <dgm:cxn modelId="{EF4F380A-E2D4-43D5-BAF8-FF42D4F1C815}" type="presParOf" srcId="{B3BBDDD2-DE60-4062-BAD5-A5B14E3E5E9B}" destId="{03BB9F12-9965-470F-A793-C511026CE186}" srcOrd="0" destOrd="0" presId="urn:microsoft.com/office/officeart/2008/layout/LinedList"/>
    <dgm:cxn modelId="{02CE9BA4-C3BA-41F2-BCC9-E2B82ADDE3E2}" type="presParOf" srcId="{B3BBDDD2-DE60-4062-BAD5-A5B14E3E5E9B}" destId="{6FDEA8D7-1A31-46BA-90B7-F51CC7521403}" srcOrd="1" destOrd="0" presId="urn:microsoft.com/office/officeart/2008/layout/LinedList"/>
    <dgm:cxn modelId="{2D32B9E7-F26A-4E44-A35A-5B18210739C1}" type="presParOf" srcId="{5A809DD2-D985-460E-A970-B46730363B27}" destId="{C86B27CD-E375-40C0-AE6E-6CA34BD23A6B}" srcOrd="4" destOrd="0" presId="urn:microsoft.com/office/officeart/2008/layout/LinedList"/>
    <dgm:cxn modelId="{9C946BEB-CED2-4859-B4F2-8D43CDEE0B5E}" type="presParOf" srcId="{5A809DD2-D985-460E-A970-B46730363B27}" destId="{5B20CF5C-9AD8-45FD-B37F-980136DF1C9C}" srcOrd="5" destOrd="0" presId="urn:microsoft.com/office/officeart/2008/layout/LinedList"/>
    <dgm:cxn modelId="{268CA52B-0F51-4DA8-B990-5545F6B26344}" type="presParOf" srcId="{5B20CF5C-9AD8-45FD-B37F-980136DF1C9C}" destId="{8CB303D3-7711-4343-A847-9D29DD250574}" srcOrd="0" destOrd="0" presId="urn:microsoft.com/office/officeart/2008/layout/LinedList"/>
    <dgm:cxn modelId="{16924484-2A02-4D78-8845-AA460D35E32A}" type="presParOf" srcId="{5B20CF5C-9AD8-45FD-B37F-980136DF1C9C}" destId="{1FEEBE48-CF05-46FE-BF61-5362D09AFC33}" srcOrd="1" destOrd="0" presId="urn:microsoft.com/office/officeart/2008/layout/LinedList"/>
    <dgm:cxn modelId="{36FEF9EE-64E6-496F-93C6-090C1EA28568}" type="presParOf" srcId="{5A809DD2-D985-460E-A970-B46730363B27}" destId="{EA77A6D9-8343-4B48-9583-884E3E9841E2}" srcOrd="6" destOrd="0" presId="urn:microsoft.com/office/officeart/2008/layout/LinedList"/>
    <dgm:cxn modelId="{AE216436-9F0C-4F39-8F22-D9E62DBAD51F}" type="presParOf" srcId="{5A809DD2-D985-460E-A970-B46730363B27}" destId="{BBB9EAF6-FDAE-4DE9-BD87-EE967BF0B90D}" srcOrd="7" destOrd="0" presId="urn:microsoft.com/office/officeart/2008/layout/LinedList"/>
    <dgm:cxn modelId="{1AB0082F-5B4E-4FEC-8BDE-FD980CF4D3B0}" type="presParOf" srcId="{BBB9EAF6-FDAE-4DE9-BD87-EE967BF0B90D}" destId="{1D904A57-926C-4A32-8790-030EC1B437A2}" srcOrd="0" destOrd="0" presId="urn:microsoft.com/office/officeart/2008/layout/LinedList"/>
    <dgm:cxn modelId="{6F551E2E-F2D2-47DE-9372-527A276189F3}" type="presParOf" srcId="{BBB9EAF6-FDAE-4DE9-BD87-EE967BF0B90D}" destId="{2E1120DB-8A4E-41F9-83E6-CAA91EC2E74D}" srcOrd="1" destOrd="0" presId="urn:microsoft.com/office/officeart/2008/layout/LinedList"/>
    <dgm:cxn modelId="{3036B89A-3B6D-4974-BD11-8E4637677BE7}" type="presParOf" srcId="{5A809DD2-D985-460E-A970-B46730363B27}" destId="{4657611B-EE94-4D84-8203-5E5F6C27BDC8}" srcOrd="8" destOrd="0" presId="urn:microsoft.com/office/officeart/2008/layout/LinedList"/>
    <dgm:cxn modelId="{A95409C3-01E9-4BDA-AFBE-F00AF8A242FB}" type="presParOf" srcId="{5A809DD2-D985-460E-A970-B46730363B27}" destId="{A204D5C8-B5BA-4D98-B6EF-FBA384DDB2C8}" srcOrd="9" destOrd="0" presId="urn:microsoft.com/office/officeart/2008/layout/LinedList"/>
    <dgm:cxn modelId="{A5E0C449-40A9-487B-BDC5-733E80A36D08}" type="presParOf" srcId="{A204D5C8-B5BA-4D98-B6EF-FBA384DDB2C8}" destId="{02692F81-0624-44A9-BEFE-DEB904B0B754}" srcOrd="0" destOrd="0" presId="urn:microsoft.com/office/officeart/2008/layout/LinedList"/>
    <dgm:cxn modelId="{CA5360BD-0316-4F4F-851B-DFA4150C52AE}" type="presParOf" srcId="{A204D5C8-B5BA-4D98-B6EF-FBA384DDB2C8}" destId="{7DD87B02-A32B-45AD-B49E-E0E6507DD3CB}" srcOrd="1" destOrd="0" presId="urn:microsoft.com/office/officeart/2008/layout/LinedList"/>
    <dgm:cxn modelId="{3A23E365-CC3B-446C-8A1F-F250CCAFD0E7}" type="presParOf" srcId="{5A809DD2-D985-460E-A970-B46730363B27}" destId="{62405A13-952F-4B63-8F71-5342C2EFFB23}" srcOrd="10" destOrd="0" presId="urn:microsoft.com/office/officeart/2008/layout/LinedList"/>
    <dgm:cxn modelId="{C7DAA67A-F894-4650-A85F-0AF0D0DA85BD}" type="presParOf" srcId="{5A809DD2-D985-460E-A970-B46730363B27}" destId="{4982A323-E71A-444C-A1E3-D39CEB163A56}" srcOrd="11" destOrd="0" presId="urn:microsoft.com/office/officeart/2008/layout/LinedList"/>
    <dgm:cxn modelId="{2864F8B0-FBDC-43A1-8FA3-B4293C75FECE}" type="presParOf" srcId="{4982A323-E71A-444C-A1E3-D39CEB163A56}" destId="{582E454B-901F-4D6D-9CE8-EAD4E6959275}" srcOrd="0" destOrd="0" presId="urn:microsoft.com/office/officeart/2008/layout/LinedList"/>
    <dgm:cxn modelId="{A65496C3-8044-4552-9C79-38E3EC1A2BBE}" type="presParOf" srcId="{4982A323-E71A-444C-A1E3-D39CEB163A56}" destId="{F36DDA74-D466-405F-A371-65DAB989CE35}" srcOrd="1" destOrd="0" presId="urn:microsoft.com/office/officeart/2008/layout/LinedList"/>
    <dgm:cxn modelId="{4B6F786E-E9E4-4055-A2FF-02F73992BD10}" type="presParOf" srcId="{5A809DD2-D985-460E-A970-B46730363B27}" destId="{51FE6748-0EDC-4173-8EE9-4578DE09DD80}" srcOrd="12" destOrd="0" presId="urn:microsoft.com/office/officeart/2008/layout/LinedList"/>
    <dgm:cxn modelId="{94D77976-6456-42DC-B82D-2333AE430864}" type="presParOf" srcId="{5A809DD2-D985-460E-A970-B46730363B27}" destId="{C5F6AC2B-D04F-427A-B6EB-C313721A9A0A}" srcOrd="13" destOrd="0" presId="urn:microsoft.com/office/officeart/2008/layout/LinedList"/>
    <dgm:cxn modelId="{C6AAFE01-83C9-462D-8D66-B93636497E42}" type="presParOf" srcId="{C5F6AC2B-D04F-427A-B6EB-C313721A9A0A}" destId="{91EAF5BD-52E4-404A-8AFA-EF6CFD6A9A5C}" srcOrd="0" destOrd="0" presId="urn:microsoft.com/office/officeart/2008/layout/LinedList"/>
    <dgm:cxn modelId="{AF7BA262-557B-423D-AAB2-66651AB5C823}" type="presParOf" srcId="{C5F6AC2B-D04F-427A-B6EB-C313721A9A0A}" destId="{43AABB8E-9FFC-4AD9-A5AC-80BECAD4E572}" srcOrd="1" destOrd="0" presId="urn:microsoft.com/office/officeart/2008/layout/LinedList"/>
    <dgm:cxn modelId="{AAB7A430-7A9B-482D-994F-0372C54DF0E6}" type="presParOf" srcId="{5A809DD2-D985-460E-A970-B46730363B27}" destId="{60717777-08CB-46E3-9356-746E5AFF1046}" srcOrd="14" destOrd="0" presId="urn:microsoft.com/office/officeart/2008/layout/LinedList"/>
    <dgm:cxn modelId="{9FDC48A1-3A8A-4761-A1DD-4CCCE1F0D2BA}" type="presParOf" srcId="{5A809DD2-D985-460E-A970-B46730363B27}" destId="{27A783FB-683C-4DEA-A149-0D48C405F89C}" srcOrd="15" destOrd="0" presId="urn:microsoft.com/office/officeart/2008/layout/LinedList"/>
    <dgm:cxn modelId="{C0E6F2FF-C1AC-4621-BA2E-F81947A0A3A6}" type="presParOf" srcId="{27A783FB-683C-4DEA-A149-0D48C405F89C}" destId="{9BFC0141-12C3-4BFF-B176-A575F16D37EE}" srcOrd="0" destOrd="0" presId="urn:microsoft.com/office/officeart/2008/layout/LinedList"/>
    <dgm:cxn modelId="{220BBC96-116E-42DD-B0D4-A6F62F7663CB}" type="presParOf" srcId="{27A783FB-683C-4DEA-A149-0D48C405F89C}" destId="{07452DF6-D3D9-462A-9C95-992DF5714AE6}" srcOrd="1"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D02425-4351-44D9-8B06-CDF5BAB76EC0}"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8B90AC03-D218-4ACA-AE13-6445DC274092}">
      <dgm:prSet/>
      <dgm:spPr/>
      <dgm:t>
        <a:bodyPr/>
        <a:lstStyle/>
        <a:p>
          <a:pPr rtl="0"/>
          <a:r>
            <a:rPr lang="en-US" dirty="0" smtClean="0">
              <a:solidFill>
                <a:schemeClr val="bg1">
                  <a:lumMod val="75000"/>
                </a:schemeClr>
              </a:solidFill>
            </a:rPr>
            <a:t>1.How do thyroid function tests change during pregnancy? </a:t>
          </a:r>
          <a:endParaRPr lang="en-US" dirty="0">
            <a:solidFill>
              <a:schemeClr val="bg1">
                <a:lumMod val="75000"/>
              </a:schemeClr>
            </a:solidFill>
          </a:endParaRPr>
        </a:p>
      </dgm:t>
    </dgm:pt>
    <dgm:pt modelId="{342423B8-C255-4A9E-BB08-A304E32D9C06}" type="parTrans" cxnId="{D8F2859F-FCDF-45C1-9FB8-5867D12C46E7}">
      <dgm:prSet/>
      <dgm:spPr/>
      <dgm:t>
        <a:bodyPr/>
        <a:lstStyle/>
        <a:p>
          <a:endParaRPr lang="en-US"/>
        </a:p>
      </dgm:t>
    </dgm:pt>
    <dgm:pt modelId="{2A25D871-6F4E-4823-AE81-2B4E56480B91}" type="sibTrans" cxnId="{D8F2859F-FCDF-45C1-9FB8-5867D12C46E7}">
      <dgm:prSet/>
      <dgm:spPr/>
      <dgm:t>
        <a:bodyPr/>
        <a:lstStyle/>
        <a:p>
          <a:endParaRPr lang="en-US"/>
        </a:p>
      </dgm:t>
    </dgm:pt>
    <dgm:pt modelId="{94D57BAD-2B85-4702-A689-39B1D839B129}">
      <dgm:prSet/>
      <dgm:spPr/>
      <dgm:t>
        <a:bodyPr/>
        <a:lstStyle/>
        <a:p>
          <a:pPr rtl="0"/>
          <a:r>
            <a:rPr lang="en-US" dirty="0" smtClean="0">
              <a:solidFill>
                <a:schemeClr val="bg1">
                  <a:lumMod val="75000"/>
                </a:schemeClr>
              </a:solidFill>
            </a:rPr>
            <a:t>2.What is the normal range for serum TSH in each trimester of pregnancy?</a:t>
          </a:r>
          <a:endParaRPr lang="en-US" dirty="0">
            <a:solidFill>
              <a:schemeClr val="bg1">
                <a:lumMod val="75000"/>
              </a:schemeClr>
            </a:solidFill>
          </a:endParaRPr>
        </a:p>
      </dgm:t>
    </dgm:pt>
    <dgm:pt modelId="{134913E9-BA15-4463-A039-266AF92BC1DF}" type="parTrans" cxnId="{4D97E2F3-D06D-4DBA-9EFF-8CDEFD8E8F81}">
      <dgm:prSet/>
      <dgm:spPr/>
      <dgm:t>
        <a:bodyPr/>
        <a:lstStyle/>
        <a:p>
          <a:endParaRPr lang="en-US"/>
        </a:p>
      </dgm:t>
    </dgm:pt>
    <dgm:pt modelId="{02210B6D-E90B-4DD3-B17B-C6908772D216}" type="sibTrans" cxnId="{4D97E2F3-D06D-4DBA-9EFF-8CDEFD8E8F81}">
      <dgm:prSet/>
      <dgm:spPr/>
      <dgm:t>
        <a:bodyPr/>
        <a:lstStyle/>
        <a:p>
          <a:endParaRPr lang="en-US"/>
        </a:p>
      </dgm:t>
    </dgm:pt>
    <dgm:pt modelId="{D7FA95BA-82F3-498A-BA05-238534577588}">
      <dgm:prSet/>
      <dgm:spPr/>
      <dgm:t>
        <a:bodyPr/>
        <a:lstStyle/>
        <a:p>
          <a:pPr rtl="0"/>
          <a:r>
            <a:rPr lang="en-US" dirty="0" smtClean="0">
              <a:solidFill>
                <a:schemeClr val="bg1">
                  <a:lumMod val="75000"/>
                </a:schemeClr>
              </a:solidFill>
            </a:rPr>
            <a:t>3.What is the impact of iodine status and nutrition?</a:t>
          </a:r>
          <a:endParaRPr lang="en-US" dirty="0">
            <a:solidFill>
              <a:schemeClr val="bg1">
                <a:lumMod val="75000"/>
              </a:schemeClr>
            </a:solidFill>
          </a:endParaRPr>
        </a:p>
      </dgm:t>
    </dgm:pt>
    <dgm:pt modelId="{CAC843BE-5430-4AB7-A4F5-25384CB00F95}" type="parTrans" cxnId="{A0661432-A61A-4870-8391-76C3DCE494DF}">
      <dgm:prSet/>
      <dgm:spPr/>
      <dgm:t>
        <a:bodyPr/>
        <a:lstStyle/>
        <a:p>
          <a:endParaRPr lang="en-US"/>
        </a:p>
      </dgm:t>
    </dgm:pt>
    <dgm:pt modelId="{A0AFC482-85B5-4F9E-ADCE-5E959D9D3D79}" type="sibTrans" cxnId="{A0661432-A61A-4870-8391-76C3DCE494DF}">
      <dgm:prSet/>
      <dgm:spPr/>
      <dgm:t>
        <a:bodyPr/>
        <a:lstStyle/>
        <a:p>
          <a:endParaRPr lang="en-US"/>
        </a:p>
      </dgm:t>
    </dgm:pt>
    <dgm:pt modelId="{34A5C2B0-9C8E-4333-8F70-1FD9FB219751}">
      <dgm:prSet/>
      <dgm:spPr/>
      <dgm:t>
        <a:bodyPr/>
        <a:lstStyle/>
        <a:p>
          <a:pPr rtl="0"/>
          <a:r>
            <a:rPr lang="en-US" dirty="0" smtClean="0">
              <a:solidFill>
                <a:schemeClr val="bg1">
                  <a:lumMod val="75000"/>
                </a:schemeClr>
              </a:solidFill>
            </a:rPr>
            <a:t>4.What is the prevalence of thyroid auto antibodies in pregnant women?</a:t>
          </a:r>
          <a:endParaRPr lang="en-US" dirty="0">
            <a:solidFill>
              <a:schemeClr val="bg1">
                <a:lumMod val="75000"/>
              </a:schemeClr>
            </a:solidFill>
          </a:endParaRPr>
        </a:p>
      </dgm:t>
    </dgm:pt>
    <dgm:pt modelId="{B330FAC8-0FDC-44F3-8605-884D37717C18}" type="parTrans" cxnId="{8386E524-FF0A-4F0B-B015-4D13EDCBC625}">
      <dgm:prSet/>
      <dgm:spPr/>
      <dgm:t>
        <a:bodyPr/>
        <a:lstStyle/>
        <a:p>
          <a:endParaRPr lang="en-US"/>
        </a:p>
      </dgm:t>
    </dgm:pt>
    <dgm:pt modelId="{34085A52-A618-4A17-A1BD-7D3E02326355}" type="sibTrans" cxnId="{8386E524-FF0A-4F0B-B015-4D13EDCBC625}">
      <dgm:prSet/>
      <dgm:spPr/>
      <dgm:t>
        <a:bodyPr/>
        <a:lstStyle/>
        <a:p>
          <a:endParaRPr lang="en-US"/>
        </a:p>
      </dgm:t>
    </dgm:pt>
    <dgm:pt modelId="{438F02AE-F8BA-4C2B-93D3-AE5E6AEEF2FE}">
      <dgm:prSet/>
      <dgm:spPr/>
      <dgm:t>
        <a:bodyPr/>
        <a:lstStyle/>
        <a:p>
          <a:pPr rtl="0"/>
          <a:r>
            <a:rPr lang="en-US" dirty="0" smtClean="0">
              <a:solidFill>
                <a:schemeClr val="bg1">
                  <a:lumMod val="75000"/>
                </a:schemeClr>
              </a:solidFill>
            </a:rPr>
            <a:t>5.What is the association between thyroid auto antibody and pregnancy complication?</a:t>
          </a:r>
          <a:endParaRPr lang="en-US" dirty="0">
            <a:solidFill>
              <a:schemeClr val="bg1">
                <a:lumMod val="75000"/>
              </a:schemeClr>
            </a:solidFill>
          </a:endParaRPr>
        </a:p>
      </dgm:t>
    </dgm:pt>
    <dgm:pt modelId="{95BC3417-3CA1-4F07-A0A0-217F3C823B41}" type="parTrans" cxnId="{72D7D84D-3C8C-4CC7-9667-ABA8BD05151C}">
      <dgm:prSet/>
      <dgm:spPr/>
      <dgm:t>
        <a:bodyPr/>
        <a:lstStyle/>
        <a:p>
          <a:endParaRPr lang="en-US"/>
        </a:p>
      </dgm:t>
    </dgm:pt>
    <dgm:pt modelId="{F9A9B4C0-7338-4C75-8A5F-D9C7867A9F7F}" type="sibTrans" cxnId="{72D7D84D-3C8C-4CC7-9667-ABA8BD05151C}">
      <dgm:prSet/>
      <dgm:spPr/>
      <dgm:t>
        <a:bodyPr/>
        <a:lstStyle/>
        <a:p>
          <a:endParaRPr lang="en-US"/>
        </a:p>
      </dgm:t>
    </dgm:pt>
    <dgm:pt modelId="{D5D86415-CFC1-4D79-92F4-E09A5DD6180C}">
      <dgm:prSet/>
      <dgm:spPr/>
      <dgm:t>
        <a:bodyPr/>
        <a:lstStyle/>
        <a:p>
          <a:pPr rtl="0"/>
          <a:r>
            <a:rPr lang="en-US" dirty="0" smtClean="0">
              <a:solidFill>
                <a:schemeClr val="bg1">
                  <a:lumMod val="75000"/>
                </a:schemeClr>
              </a:solidFill>
            </a:rPr>
            <a:t>6.How should </a:t>
          </a:r>
          <a:r>
            <a:rPr lang="en-US" dirty="0" err="1" smtClean="0">
              <a:solidFill>
                <a:schemeClr val="bg1">
                  <a:lumMod val="75000"/>
                </a:schemeClr>
              </a:solidFill>
            </a:rPr>
            <a:t>euthyroid</a:t>
          </a:r>
          <a:r>
            <a:rPr lang="en-US" dirty="0" smtClean="0">
              <a:solidFill>
                <a:schemeClr val="bg1">
                  <a:lumMod val="75000"/>
                </a:schemeClr>
              </a:solidFill>
            </a:rPr>
            <a:t> women who are thyroid antibody  positive be monitored during pregnancy?</a:t>
          </a:r>
          <a:endParaRPr lang="en-US" dirty="0">
            <a:solidFill>
              <a:schemeClr val="bg1">
                <a:lumMod val="75000"/>
              </a:schemeClr>
            </a:solidFill>
          </a:endParaRPr>
        </a:p>
      </dgm:t>
    </dgm:pt>
    <dgm:pt modelId="{90CD0657-E9CF-412F-9332-471C94A9E5A8}" type="parTrans" cxnId="{F726829A-89AA-4DB4-B866-6999480EC561}">
      <dgm:prSet/>
      <dgm:spPr/>
      <dgm:t>
        <a:bodyPr/>
        <a:lstStyle/>
        <a:p>
          <a:endParaRPr lang="en-US"/>
        </a:p>
      </dgm:t>
    </dgm:pt>
    <dgm:pt modelId="{70169DF7-7EBD-47EC-82E3-1BBDD2ED9A20}" type="sibTrans" cxnId="{F726829A-89AA-4DB4-B866-6999480EC561}">
      <dgm:prSet/>
      <dgm:spPr/>
      <dgm:t>
        <a:bodyPr/>
        <a:lstStyle/>
        <a:p>
          <a:endParaRPr lang="en-US"/>
        </a:p>
      </dgm:t>
    </dgm:pt>
    <dgm:pt modelId="{8715BB4C-C091-48CB-8C9B-0908CD02E905}">
      <dgm:prSet/>
      <dgm:spPr/>
      <dgm:t>
        <a:bodyPr/>
        <a:lstStyle/>
        <a:p>
          <a:pPr rtl="0"/>
          <a:r>
            <a:rPr lang="en-US" dirty="0" smtClean="0">
              <a:solidFill>
                <a:schemeClr val="tx1"/>
              </a:solidFill>
            </a:rPr>
            <a:t>7.Does treatment with LT4  therapy decrease  the risk for pregnancy loss in </a:t>
          </a:r>
          <a:r>
            <a:rPr lang="en-US" dirty="0" err="1" smtClean="0">
              <a:solidFill>
                <a:schemeClr val="tx1"/>
              </a:solidFill>
            </a:rPr>
            <a:t>euthyroid</a:t>
          </a:r>
          <a:r>
            <a:rPr lang="en-US" dirty="0" smtClean="0">
              <a:solidFill>
                <a:schemeClr val="tx1"/>
              </a:solidFill>
            </a:rPr>
            <a:t> women with thyroid autoimmunity? </a:t>
          </a:r>
          <a:endParaRPr lang="en-US" dirty="0">
            <a:solidFill>
              <a:schemeClr val="tx1"/>
            </a:solidFill>
          </a:endParaRPr>
        </a:p>
      </dgm:t>
    </dgm:pt>
    <dgm:pt modelId="{25C03F38-3F1E-4B9A-941A-BC8BA7256337}" type="parTrans" cxnId="{05219934-ACFF-4A78-A7A9-B40A3DFB2FF5}">
      <dgm:prSet/>
      <dgm:spPr/>
      <dgm:t>
        <a:bodyPr/>
        <a:lstStyle/>
        <a:p>
          <a:endParaRPr lang="en-US"/>
        </a:p>
      </dgm:t>
    </dgm:pt>
    <dgm:pt modelId="{8199E53D-9C8A-4708-BB21-5DADC186FDB8}" type="sibTrans" cxnId="{05219934-ACFF-4A78-A7A9-B40A3DFB2FF5}">
      <dgm:prSet/>
      <dgm:spPr/>
      <dgm:t>
        <a:bodyPr/>
        <a:lstStyle/>
        <a:p>
          <a:endParaRPr lang="en-US"/>
        </a:p>
      </dgm:t>
    </dgm:pt>
    <dgm:pt modelId="{C3E0FA6A-CBCD-4C1A-9EE4-54F89BD13F52}">
      <dgm:prSet/>
      <dgm:spPr/>
      <dgm:t>
        <a:bodyPr/>
        <a:lstStyle/>
        <a:p>
          <a:pPr rtl="0"/>
          <a:r>
            <a:rPr lang="en-US" dirty="0" smtClean="0">
              <a:solidFill>
                <a:schemeClr val="bg1">
                  <a:lumMod val="75000"/>
                </a:schemeClr>
              </a:solidFill>
            </a:rPr>
            <a:t>8.Do the pregnant woman who test negative for thyroid antibody with </a:t>
          </a:r>
          <a:r>
            <a:rPr lang="en-US" dirty="0" err="1" smtClean="0">
              <a:solidFill>
                <a:schemeClr val="bg1">
                  <a:lumMod val="75000"/>
                </a:schemeClr>
              </a:solidFill>
            </a:rPr>
            <a:t>slightliy</a:t>
          </a:r>
          <a:r>
            <a:rPr lang="en-US" dirty="0" smtClean="0">
              <a:solidFill>
                <a:schemeClr val="bg1">
                  <a:lumMod val="75000"/>
                </a:schemeClr>
              </a:solidFill>
            </a:rPr>
            <a:t> higher TSH (2.5-5) in the first trimester  have a significantly higher risk of pregnancy loss?</a:t>
          </a:r>
        </a:p>
      </dgm:t>
    </dgm:pt>
    <dgm:pt modelId="{88767115-E2B2-498F-BCE8-AD401E579C82}" type="sibTrans" cxnId="{5038D09D-1579-4601-BD72-EB358257B159}">
      <dgm:prSet/>
      <dgm:spPr/>
      <dgm:t>
        <a:bodyPr/>
        <a:lstStyle/>
        <a:p>
          <a:endParaRPr lang="en-US"/>
        </a:p>
      </dgm:t>
    </dgm:pt>
    <dgm:pt modelId="{BF14F0AB-B371-4B9A-9EA0-14F81ECEAF65}" type="parTrans" cxnId="{5038D09D-1579-4601-BD72-EB358257B159}">
      <dgm:prSet/>
      <dgm:spPr/>
      <dgm:t>
        <a:bodyPr/>
        <a:lstStyle/>
        <a:p>
          <a:endParaRPr lang="en-US"/>
        </a:p>
      </dgm:t>
    </dgm:pt>
    <dgm:pt modelId="{5A809DD2-D985-460E-A970-B46730363B27}" type="pres">
      <dgm:prSet presAssocID="{FCD02425-4351-44D9-8B06-CDF5BAB76EC0}" presName="vert0" presStyleCnt="0">
        <dgm:presLayoutVars>
          <dgm:dir/>
          <dgm:animOne val="branch"/>
          <dgm:animLvl val="lvl"/>
        </dgm:presLayoutVars>
      </dgm:prSet>
      <dgm:spPr/>
      <dgm:t>
        <a:bodyPr/>
        <a:lstStyle/>
        <a:p>
          <a:endParaRPr lang="en-US"/>
        </a:p>
      </dgm:t>
    </dgm:pt>
    <dgm:pt modelId="{D603D993-7631-42B3-9F9F-34F81BB74419}" type="pres">
      <dgm:prSet presAssocID="{8B90AC03-D218-4ACA-AE13-6445DC274092}" presName="thickLine" presStyleLbl="alignNode1" presStyleIdx="0" presStyleCnt="8"/>
      <dgm:spPr/>
    </dgm:pt>
    <dgm:pt modelId="{43BD391D-1DC5-4D8F-B082-8111C93E3DA3}" type="pres">
      <dgm:prSet presAssocID="{8B90AC03-D218-4ACA-AE13-6445DC274092}" presName="horz1" presStyleCnt="0"/>
      <dgm:spPr/>
    </dgm:pt>
    <dgm:pt modelId="{6C5ACEDE-8EA1-4B0D-9316-4DFB2E293105}" type="pres">
      <dgm:prSet presAssocID="{8B90AC03-D218-4ACA-AE13-6445DC274092}" presName="tx1" presStyleLbl="revTx" presStyleIdx="0" presStyleCnt="8"/>
      <dgm:spPr/>
      <dgm:t>
        <a:bodyPr/>
        <a:lstStyle/>
        <a:p>
          <a:endParaRPr lang="en-US"/>
        </a:p>
      </dgm:t>
    </dgm:pt>
    <dgm:pt modelId="{96B8A514-CE91-47E2-A233-D6B898051BEA}" type="pres">
      <dgm:prSet presAssocID="{8B90AC03-D218-4ACA-AE13-6445DC274092}" presName="vert1" presStyleCnt="0"/>
      <dgm:spPr/>
    </dgm:pt>
    <dgm:pt modelId="{8B1FCC32-F8A7-40DF-8131-AD5A9CF4E2BA}" type="pres">
      <dgm:prSet presAssocID="{94D57BAD-2B85-4702-A689-39B1D839B129}" presName="thickLine" presStyleLbl="alignNode1" presStyleIdx="1" presStyleCnt="8"/>
      <dgm:spPr/>
    </dgm:pt>
    <dgm:pt modelId="{B3BBDDD2-DE60-4062-BAD5-A5B14E3E5E9B}" type="pres">
      <dgm:prSet presAssocID="{94D57BAD-2B85-4702-A689-39B1D839B129}" presName="horz1" presStyleCnt="0"/>
      <dgm:spPr/>
    </dgm:pt>
    <dgm:pt modelId="{03BB9F12-9965-470F-A793-C511026CE186}" type="pres">
      <dgm:prSet presAssocID="{94D57BAD-2B85-4702-A689-39B1D839B129}" presName="tx1" presStyleLbl="revTx" presStyleIdx="1" presStyleCnt="8"/>
      <dgm:spPr/>
      <dgm:t>
        <a:bodyPr/>
        <a:lstStyle/>
        <a:p>
          <a:endParaRPr lang="en-US"/>
        </a:p>
      </dgm:t>
    </dgm:pt>
    <dgm:pt modelId="{6FDEA8D7-1A31-46BA-90B7-F51CC7521403}" type="pres">
      <dgm:prSet presAssocID="{94D57BAD-2B85-4702-A689-39B1D839B129}" presName="vert1" presStyleCnt="0"/>
      <dgm:spPr/>
    </dgm:pt>
    <dgm:pt modelId="{C86B27CD-E375-40C0-AE6E-6CA34BD23A6B}" type="pres">
      <dgm:prSet presAssocID="{D7FA95BA-82F3-498A-BA05-238534577588}" presName="thickLine" presStyleLbl="alignNode1" presStyleIdx="2" presStyleCnt="8"/>
      <dgm:spPr/>
    </dgm:pt>
    <dgm:pt modelId="{5B20CF5C-9AD8-45FD-B37F-980136DF1C9C}" type="pres">
      <dgm:prSet presAssocID="{D7FA95BA-82F3-498A-BA05-238534577588}" presName="horz1" presStyleCnt="0"/>
      <dgm:spPr/>
    </dgm:pt>
    <dgm:pt modelId="{8CB303D3-7711-4343-A847-9D29DD250574}" type="pres">
      <dgm:prSet presAssocID="{D7FA95BA-82F3-498A-BA05-238534577588}" presName="tx1" presStyleLbl="revTx" presStyleIdx="2" presStyleCnt="8"/>
      <dgm:spPr/>
      <dgm:t>
        <a:bodyPr/>
        <a:lstStyle/>
        <a:p>
          <a:endParaRPr lang="en-US"/>
        </a:p>
      </dgm:t>
    </dgm:pt>
    <dgm:pt modelId="{1FEEBE48-CF05-46FE-BF61-5362D09AFC33}" type="pres">
      <dgm:prSet presAssocID="{D7FA95BA-82F3-498A-BA05-238534577588}" presName="vert1" presStyleCnt="0"/>
      <dgm:spPr/>
    </dgm:pt>
    <dgm:pt modelId="{EA77A6D9-8343-4B48-9583-884E3E9841E2}" type="pres">
      <dgm:prSet presAssocID="{34A5C2B0-9C8E-4333-8F70-1FD9FB219751}" presName="thickLine" presStyleLbl="alignNode1" presStyleIdx="3" presStyleCnt="8"/>
      <dgm:spPr/>
    </dgm:pt>
    <dgm:pt modelId="{BBB9EAF6-FDAE-4DE9-BD87-EE967BF0B90D}" type="pres">
      <dgm:prSet presAssocID="{34A5C2B0-9C8E-4333-8F70-1FD9FB219751}" presName="horz1" presStyleCnt="0"/>
      <dgm:spPr/>
    </dgm:pt>
    <dgm:pt modelId="{1D904A57-926C-4A32-8790-030EC1B437A2}" type="pres">
      <dgm:prSet presAssocID="{34A5C2B0-9C8E-4333-8F70-1FD9FB219751}" presName="tx1" presStyleLbl="revTx" presStyleIdx="3" presStyleCnt="8"/>
      <dgm:spPr/>
      <dgm:t>
        <a:bodyPr/>
        <a:lstStyle/>
        <a:p>
          <a:endParaRPr lang="en-US"/>
        </a:p>
      </dgm:t>
    </dgm:pt>
    <dgm:pt modelId="{2E1120DB-8A4E-41F9-83E6-CAA91EC2E74D}" type="pres">
      <dgm:prSet presAssocID="{34A5C2B0-9C8E-4333-8F70-1FD9FB219751}" presName="vert1" presStyleCnt="0"/>
      <dgm:spPr/>
    </dgm:pt>
    <dgm:pt modelId="{4657611B-EE94-4D84-8203-5E5F6C27BDC8}" type="pres">
      <dgm:prSet presAssocID="{438F02AE-F8BA-4C2B-93D3-AE5E6AEEF2FE}" presName="thickLine" presStyleLbl="alignNode1" presStyleIdx="4" presStyleCnt="8"/>
      <dgm:spPr/>
    </dgm:pt>
    <dgm:pt modelId="{A204D5C8-B5BA-4D98-B6EF-FBA384DDB2C8}" type="pres">
      <dgm:prSet presAssocID="{438F02AE-F8BA-4C2B-93D3-AE5E6AEEF2FE}" presName="horz1" presStyleCnt="0"/>
      <dgm:spPr/>
    </dgm:pt>
    <dgm:pt modelId="{02692F81-0624-44A9-BEFE-DEB904B0B754}" type="pres">
      <dgm:prSet presAssocID="{438F02AE-F8BA-4C2B-93D3-AE5E6AEEF2FE}" presName="tx1" presStyleLbl="revTx" presStyleIdx="4" presStyleCnt="8"/>
      <dgm:spPr/>
      <dgm:t>
        <a:bodyPr/>
        <a:lstStyle/>
        <a:p>
          <a:endParaRPr lang="en-US"/>
        </a:p>
      </dgm:t>
    </dgm:pt>
    <dgm:pt modelId="{7DD87B02-A32B-45AD-B49E-E0E6507DD3CB}" type="pres">
      <dgm:prSet presAssocID="{438F02AE-F8BA-4C2B-93D3-AE5E6AEEF2FE}" presName="vert1" presStyleCnt="0"/>
      <dgm:spPr/>
    </dgm:pt>
    <dgm:pt modelId="{62405A13-952F-4B63-8F71-5342C2EFFB23}" type="pres">
      <dgm:prSet presAssocID="{D5D86415-CFC1-4D79-92F4-E09A5DD6180C}" presName="thickLine" presStyleLbl="alignNode1" presStyleIdx="5" presStyleCnt="8"/>
      <dgm:spPr/>
    </dgm:pt>
    <dgm:pt modelId="{4982A323-E71A-444C-A1E3-D39CEB163A56}" type="pres">
      <dgm:prSet presAssocID="{D5D86415-CFC1-4D79-92F4-E09A5DD6180C}" presName="horz1" presStyleCnt="0"/>
      <dgm:spPr/>
    </dgm:pt>
    <dgm:pt modelId="{582E454B-901F-4D6D-9CE8-EAD4E6959275}" type="pres">
      <dgm:prSet presAssocID="{D5D86415-CFC1-4D79-92F4-E09A5DD6180C}" presName="tx1" presStyleLbl="revTx" presStyleIdx="5" presStyleCnt="8"/>
      <dgm:spPr/>
      <dgm:t>
        <a:bodyPr/>
        <a:lstStyle/>
        <a:p>
          <a:endParaRPr lang="en-US"/>
        </a:p>
      </dgm:t>
    </dgm:pt>
    <dgm:pt modelId="{F36DDA74-D466-405F-A371-65DAB989CE35}" type="pres">
      <dgm:prSet presAssocID="{D5D86415-CFC1-4D79-92F4-E09A5DD6180C}" presName="vert1" presStyleCnt="0"/>
      <dgm:spPr/>
    </dgm:pt>
    <dgm:pt modelId="{51FE6748-0EDC-4173-8EE9-4578DE09DD80}" type="pres">
      <dgm:prSet presAssocID="{8715BB4C-C091-48CB-8C9B-0908CD02E905}" presName="thickLine" presStyleLbl="alignNode1" presStyleIdx="6" presStyleCnt="8"/>
      <dgm:spPr/>
    </dgm:pt>
    <dgm:pt modelId="{C5F6AC2B-D04F-427A-B6EB-C313721A9A0A}" type="pres">
      <dgm:prSet presAssocID="{8715BB4C-C091-48CB-8C9B-0908CD02E905}" presName="horz1" presStyleCnt="0"/>
      <dgm:spPr/>
    </dgm:pt>
    <dgm:pt modelId="{91EAF5BD-52E4-404A-8AFA-EF6CFD6A9A5C}" type="pres">
      <dgm:prSet presAssocID="{8715BB4C-C091-48CB-8C9B-0908CD02E905}" presName="tx1" presStyleLbl="revTx" presStyleIdx="6" presStyleCnt="8"/>
      <dgm:spPr/>
      <dgm:t>
        <a:bodyPr/>
        <a:lstStyle/>
        <a:p>
          <a:endParaRPr lang="en-US"/>
        </a:p>
      </dgm:t>
    </dgm:pt>
    <dgm:pt modelId="{43AABB8E-9FFC-4AD9-A5AC-80BECAD4E572}" type="pres">
      <dgm:prSet presAssocID="{8715BB4C-C091-48CB-8C9B-0908CD02E905}" presName="vert1" presStyleCnt="0"/>
      <dgm:spPr/>
    </dgm:pt>
    <dgm:pt modelId="{60717777-08CB-46E3-9356-746E5AFF1046}" type="pres">
      <dgm:prSet presAssocID="{C3E0FA6A-CBCD-4C1A-9EE4-54F89BD13F52}" presName="thickLine" presStyleLbl="alignNode1" presStyleIdx="7" presStyleCnt="8"/>
      <dgm:spPr/>
    </dgm:pt>
    <dgm:pt modelId="{27A783FB-683C-4DEA-A149-0D48C405F89C}" type="pres">
      <dgm:prSet presAssocID="{C3E0FA6A-CBCD-4C1A-9EE4-54F89BD13F52}" presName="horz1" presStyleCnt="0"/>
      <dgm:spPr/>
    </dgm:pt>
    <dgm:pt modelId="{9BFC0141-12C3-4BFF-B176-A575F16D37EE}" type="pres">
      <dgm:prSet presAssocID="{C3E0FA6A-CBCD-4C1A-9EE4-54F89BD13F52}" presName="tx1" presStyleLbl="revTx" presStyleIdx="7" presStyleCnt="8"/>
      <dgm:spPr/>
      <dgm:t>
        <a:bodyPr/>
        <a:lstStyle/>
        <a:p>
          <a:endParaRPr lang="en-US"/>
        </a:p>
      </dgm:t>
    </dgm:pt>
    <dgm:pt modelId="{07452DF6-D3D9-462A-9C95-992DF5714AE6}" type="pres">
      <dgm:prSet presAssocID="{C3E0FA6A-CBCD-4C1A-9EE4-54F89BD13F52}" presName="vert1" presStyleCnt="0"/>
      <dgm:spPr/>
    </dgm:pt>
  </dgm:ptLst>
  <dgm:cxnLst>
    <dgm:cxn modelId="{85712BFC-CD7E-4117-BD85-1B847A9172A6}" type="presOf" srcId="{D5D86415-CFC1-4D79-92F4-E09A5DD6180C}" destId="{582E454B-901F-4D6D-9CE8-EAD4E6959275}" srcOrd="0" destOrd="0" presId="urn:microsoft.com/office/officeart/2008/layout/LinedList"/>
    <dgm:cxn modelId="{2AA2DD4D-8F3F-45DC-95BB-EBF9622B9476}" type="presOf" srcId="{438F02AE-F8BA-4C2B-93D3-AE5E6AEEF2FE}" destId="{02692F81-0624-44A9-BEFE-DEB904B0B754}" srcOrd="0" destOrd="0" presId="urn:microsoft.com/office/officeart/2008/layout/LinedList"/>
    <dgm:cxn modelId="{72D7D84D-3C8C-4CC7-9667-ABA8BD05151C}" srcId="{FCD02425-4351-44D9-8B06-CDF5BAB76EC0}" destId="{438F02AE-F8BA-4C2B-93D3-AE5E6AEEF2FE}" srcOrd="4" destOrd="0" parTransId="{95BC3417-3CA1-4F07-A0A0-217F3C823B41}" sibTransId="{F9A9B4C0-7338-4C75-8A5F-D9C7867A9F7F}"/>
    <dgm:cxn modelId="{C6EE7E99-0B16-4140-9745-39D51AFDDF9B}" type="presOf" srcId="{94D57BAD-2B85-4702-A689-39B1D839B129}" destId="{03BB9F12-9965-470F-A793-C511026CE186}" srcOrd="0" destOrd="0" presId="urn:microsoft.com/office/officeart/2008/layout/LinedList"/>
    <dgm:cxn modelId="{F726829A-89AA-4DB4-B866-6999480EC561}" srcId="{FCD02425-4351-44D9-8B06-CDF5BAB76EC0}" destId="{D5D86415-CFC1-4D79-92F4-E09A5DD6180C}" srcOrd="5" destOrd="0" parTransId="{90CD0657-E9CF-412F-9332-471C94A9E5A8}" sibTransId="{70169DF7-7EBD-47EC-82E3-1BBDD2ED9A20}"/>
    <dgm:cxn modelId="{5F343C51-C930-456E-A547-563A5E07BABD}" type="presOf" srcId="{8715BB4C-C091-48CB-8C9B-0908CD02E905}" destId="{91EAF5BD-52E4-404A-8AFA-EF6CFD6A9A5C}" srcOrd="0" destOrd="0" presId="urn:microsoft.com/office/officeart/2008/layout/LinedList"/>
    <dgm:cxn modelId="{D8F2859F-FCDF-45C1-9FB8-5867D12C46E7}" srcId="{FCD02425-4351-44D9-8B06-CDF5BAB76EC0}" destId="{8B90AC03-D218-4ACA-AE13-6445DC274092}" srcOrd="0" destOrd="0" parTransId="{342423B8-C255-4A9E-BB08-A304E32D9C06}" sibTransId="{2A25D871-6F4E-4823-AE81-2B4E56480B91}"/>
    <dgm:cxn modelId="{4D97E2F3-D06D-4DBA-9EFF-8CDEFD8E8F81}" srcId="{FCD02425-4351-44D9-8B06-CDF5BAB76EC0}" destId="{94D57BAD-2B85-4702-A689-39B1D839B129}" srcOrd="1" destOrd="0" parTransId="{134913E9-BA15-4463-A039-266AF92BC1DF}" sibTransId="{02210B6D-E90B-4DD3-B17B-C6908772D216}"/>
    <dgm:cxn modelId="{49716D58-9F5C-4C8A-A080-3F298D4425E7}" type="presOf" srcId="{34A5C2B0-9C8E-4333-8F70-1FD9FB219751}" destId="{1D904A57-926C-4A32-8790-030EC1B437A2}" srcOrd="0" destOrd="0" presId="urn:microsoft.com/office/officeart/2008/layout/LinedList"/>
    <dgm:cxn modelId="{DDE62C3F-F6D1-450F-9152-A1C5D7D1CF0D}" type="presOf" srcId="{8B90AC03-D218-4ACA-AE13-6445DC274092}" destId="{6C5ACEDE-8EA1-4B0D-9316-4DFB2E293105}" srcOrd="0" destOrd="0" presId="urn:microsoft.com/office/officeart/2008/layout/LinedList"/>
    <dgm:cxn modelId="{81B9D71B-E0F6-4A49-8A82-1748EFD85044}" type="presOf" srcId="{C3E0FA6A-CBCD-4C1A-9EE4-54F89BD13F52}" destId="{9BFC0141-12C3-4BFF-B176-A575F16D37EE}" srcOrd="0" destOrd="0" presId="urn:microsoft.com/office/officeart/2008/layout/LinedList"/>
    <dgm:cxn modelId="{ED6F3872-5238-4E9E-B53C-653686DA2BDA}" type="presOf" srcId="{FCD02425-4351-44D9-8B06-CDF5BAB76EC0}" destId="{5A809DD2-D985-460E-A970-B46730363B27}" srcOrd="0" destOrd="0" presId="urn:microsoft.com/office/officeart/2008/layout/LinedList"/>
    <dgm:cxn modelId="{A0661432-A61A-4870-8391-76C3DCE494DF}" srcId="{FCD02425-4351-44D9-8B06-CDF5BAB76EC0}" destId="{D7FA95BA-82F3-498A-BA05-238534577588}" srcOrd="2" destOrd="0" parTransId="{CAC843BE-5430-4AB7-A4F5-25384CB00F95}" sibTransId="{A0AFC482-85B5-4F9E-ADCE-5E959D9D3D79}"/>
    <dgm:cxn modelId="{05219934-ACFF-4A78-A7A9-B40A3DFB2FF5}" srcId="{FCD02425-4351-44D9-8B06-CDF5BAB76EC0}" destId="{8715BB4C-C091-48CB-8C9B-0908CD02E905}" srcOrd="6" destOrd="0" parTransId="{25C03F38-3F1E-4B9A-941A-BC8BA7256337}" sibTransId="{8199E53D-9C8A-4708-BB21-5DADC186FDB8}"/>
    <dgm:cxn modelId="{8386E524-FF0A-4F0B-B015-4D13EDCBC625}" srcId="{FCD02425-4351-44D9-8B06-CDF5BAB76EC0}" destId="{34A5C2B0-9C8E-4333-8F70-1FD9FB219751}" srcOrd="3" destOrd="0" parTransId="{B330FAC8-0FDC-44F3-8605-884D37717C18}" sibTransId="{34085A52-A618-4A17-A1BD-7D3E02326355}"/>
    <dgm:cxn modelId="{5038D09D-1579-4601-BD72-EB358257B159}" srcId="{FCD02425-4351-44D9-8B06-CDF5BAB76EC0}" destId="{C3E0FA6A-CBCD-4C1A-9EE4-54F89BD13F52}" srcOrd="7" destOrd="0" parTransId="{BF14F0AB-B371-4B9A-9EA0-14F81ECEAF65}" sibTransId="{88767115-E2B2-498F-BCE8-AD401E579C82}"/>
    <dgm:cxn modelId="{28077EBB-9C0A-4DAA-899C-052608FB49B0}" type="presOf" srcId="{D7FA95BA-82F3-498A-BA05-238534577588}" destId="{8CB303D3-7711-4343-A847-9D29DD250574}" srcOrd="0" destOrd="0" presId="urn:microsoft.com/office/officeart/2008/layout/LinedList"/>
    <dgm:cxn modelId="{913D7D90-72A4-449E-9508-F809F9E87A1D}" type="presParOf" srcId="{5A809DD2-D985-460E-A970-B46730363B27}" destId="{D603D993-7631-42B3-9F9F-34F81BB74419}" srcOrd="0" destOrd="0" presId="urn:microsoft.com/office/officeart/2008/layout/LinedList"/>
    <dgm:cxn modelId="{6D9E0C52-A25B-4B37-9BC4-A0BD38A28793}" type="presParOf" srcId="{5A809DD2-D985-460E-A970-B46730363B27}" destId="{43BD391D-1DC5-4D8F-B082-8111C93E3DA3}" srcOrd="1" destOrd="0" presId="urn:microsoft.com/office/officeart/2008/layout/LinedList"/>
    <dgm:cxn modelId="{D588B181-619B-4E08-8B37-E41046B892E0}" type="presParOf" srcId="{43BD391D-1DC5-4D8F-B082-8111C93E3DA3}" destId="{6C5ACEDE-8EA1-4B0D-9316-4DFB2E293105}" srcOrd="0" destOrd="0" presId="urn:microsoft.com/office/officeart/2008/layout/LinedList"/>
    <dgm:cxn modelId="{CBA4D408-3FAE-4DA6-8E3F-67B49AC2E62D}" type="presParOf" srcId="{43BD391D-1DC5-4D8F-B082-8111C93E3DA3}" destId="{96B8A514-CE91-47E2-A233-D6B898051BEA}" srcOrd="1" destOrd="0" presId="urn:microsoft.com/office/officeart/2008/layout/LinedList"/>
    <dgm:cxn modelId="{07576BDA-F236-4863-AC4D-B5B27A083476}" type="presParOf" srcId="{5A809DD2-D985-460E-A970-B46730363B27}" destId="{8B1FCC32-F8A7-40DF-8131-AD5A9CF4E2BA}" srcOrd="2" destOrd="0" presId="urn:microsoft.com/office/officeart/2008/layout/LinedList"/>
    <dgm:cxn modelId="{DFE342A6-CC45-45FC-B54B-3D90B1777047}" type="presParOf" srcId="{5A809DD2-D985-460E-A970-B46730363B27}" destId="{B3BBDDD2-DE60-4062-BAD5-A5B14E3E5E9B}" srcOrd="3" destOrd="0" presId="urn:microsoft.com/office/officeart/2008/layout/LinedList"/>
    <dgm:cxn modelId="{D74524F5-2F82-4482-B94A-00A94EF35A43}" type="presParOf" srcId="{B3BBDDD2-DE60-4062-BAD5-A5B14E3E5E9B}" destId="{03BB9F12-9965-470F-A793-C511026CE186}" srcOrd="0" destOrd="0" presId="urn:microsoft.com/office/officeart/2008/layout/LinedList"/>
    <dgm:cxn modelId="{75B77627-E337-4307-80F8-FC6C1AF6B728}" type="presParOf" srcId="{B3BBDDD2-DE60-4062-BAD5-A5B14E3E5E9B}" destId="{6FDEA8D7-1A31-46BA-90B7-F51CC7521403}" srcOrd="1" destOrd="0" presId="urn:microsoft.com/office/officeart/2008/layout/LinedList"/>
    <dgm:cxn modelId="{55CC2198-4DB3-4C8A-90E9-9847DB6C62A2}" type="presParOf" srcId="{5A809DD2-D985-460E-A970-B46730363B27}" destId="{C86B27CD-E375-40C0-AE6E-6CA34BD23A6B}" srcOrd="4" destOrd="0" presId="urn:microsoft.com/office/officeart/2008/layout/LinedList"/>
    <dgm:cxn modelId="{C35F5B2A-27C0-4A50-A7E8-CEE64460B568}" type="presParOf" srcId="{5A809DD2-D985-460E-A970-B46730363B27}" destId="{5B20CF5C-9AD8-45FD-B37F-980136DF1C9C}" srcOrd="5" destOrd="0" presId="urn:microsoft.com/office/officeart/2008/layout/LinedList"/>
    <dgm:cxn modelId="{11D21B8F-EF85-4B90-8353-2E7A163251D0}" type="presParOf" srcId="{5B20CF5C-9AD8-45FD-B37F-980136DF1C9C}" destId="{8CB303D3-7711-4343-A847-9D29DD250574}" srcOrd="0" destOrd="0" presId="urn:microsoft.com/office/officeart/2008/layout/LinedList"/>
    <dgm:cxn modelId="{F4B4749B-6C9E-4465-B6A2-2D595AF6C91B}" type="presParOf" srcId="{5B20CF5C-9AD8-45FD-B37F-980136DF1C9C}" destId="{1FEEBE48-CF05-46FE-BF61-5362D09AFC33}" srcOrd="1" destOrd="0" presId="urn:microsoft.com/office/officeart/2008/layout/LinedList"/>
    <dgm:cxn modelId="{222C2711-14DF-4B5E-9DC8-81716922B1BE}" type="presParOf" srcId="{5A809DD2-D985-460E-A970-B46730363B27}" destId="{EA77A6D9-8343-4B48-9583-884E3E9841E2}" srcOrd="6" destOrd="0" presId="urn:microsoft.com/office/officeart/2008/layout/LinedList"/>
    <dgm:cxn modelId="{B78F417B-80FE-4FF8-AC0A-51C2EF25DC62}" type="presParOf" srcId="{5A809DD2-D985-460E-A970-B46730363B27}" destId="{BBB9EAF6-FDAE-4DE9-BD87-EE967BF0B90D}" srcOrd="7" destOrd="0" presId="urn:microsoft.com/office/officeart/2008/layout/LinedList"/>
    <dgm:cxn modelId="{F1694B5C-C0CA-48AB-AD59-5CF3B1D85FCB}" type="presParOf" srcId="{BBB9EAF6-FDAE-4DE9-BD87-EE967BF0B90D}" destId="{1D904A57-926C-4A32-8790-030EC1B437A2}" srcOrd="0" destOrd="0" presId="urn:microsoft.com/office/officeart/2008/layout/LinedList"/>
    <dgm:cxn modelId="{A60380FE-D37B-4B73-BFC1-221660592D34}" type="presParOf" srcId="{BBB9EAF6-FDAE-4DE9-BD87-EE967BF0B90D}" destId="{2E1120DB-8A4E-41F9-83E6-CAA91EC2E74D}" srcOrd="1" destOrd="0" presId="urn:microsoft.com/office/officeart/2008/layout/LinedList"/>
    <dgm:cxn modelId="{A39628A6-579F-43EF-BE49-ED55C0B125A1}" type="presParOf" srcId="{5A809DD2-D985-460E-A970-B46730363B27}" destId="{4657611B-EE94-4D84-8203-5E5F6C27BDC8}" srcOrd="8" destOrd="0" presId="urn:microsoft.com/office/officeart/2008/layout/LinedList"/>
    <dgm:cxn modelId="{759A9D47-229A-4F28-8D86-3496EC041887}" type="presParOf" srcId="{5A809DD2-D985-460E-A970-B46730363B27}" destId="{A204D5C8-B5BA-4D98-B6EF-FBA384DDB2C8}" srcOrd="9" destOrd="0" presId="urn:microsoft.com/office/officeart/2008/layout/LinedList"/>
    <dgm:cxn modelId="{5B33F6C0-DD04-4CA8-9A19-E7524FFB5660}" type="presParOf" srcId="{A204D5C8-B5BA-4D98-B6EF-FBA384DDB2C8}" destId="{02692F81-0624-44A9-BEFE-DEB904B0B754}" srcOrd="0" destOrd="0" presId="urn:microsoft.com/office/officeart/2008/layout/LinedList"/>
    <dgm:cxn modelId="{C8F06F04-DF62-4F2E-BB8A-3E3684F15858}" type="presParOf" srcId="{A204D5C8-B5BA-4D98-B6EF-FBA384DDB2C8}" destId="{7DD87B02-A32B-45AD-B49E-E0E6507DD3CB}" srcOrd="1" destOrd="0" presId="urn:microsoft.com/office/officeart/2008/layout/LinedList"/>
    <dgm:cxn modelId="{6F62A109-4D7C-4524-B0B7-36791C40A61F}" type="presParOf" srcId="{5A809DD2-D985-460E-A970-B46730363B27}" destId="{62405A13-952F-4B63-8F71-5342C2EFFB23}" srcOrd="10" destOrd="0" presId="urn:microsoft.com/office/officeart/2008/layout/LinedList"/>
    <dgm:cxn modelId="{43DB0B18-8F93-4208-8735-902F03D63D31}" type="presParOf" srcId="{5A809DD2-D985-460E-A970-B46730363B27}" destId="{4982A323-E71A-444C-A1E3-D39CEB163A56}" srcOrd="11" destOrd="0" presId="urn:microsoft.com/office/officeart/2008/layout/LinedList"/>
    <dgm:cxn modelId="{14E21DE8-20C9-4A00-ABD2-3CCF89D41823}" type="presParOf" srcId="{4982A323-E71A-444C-A1E3-D39CEB163A56}" destId="{582E454B-901F-4D6D-9CE8-EAD4E6959275}" srcOrd="0" destOrd="0" presId="urn:microsoft.com/office/officeart/2008/layout/LinedList"/>
    <dgm:cxn modelId="{26CD6223-4520-437C-A9C5-3C878D4DF1C3}" type="presParOf" srcId="{4982A323-E71A-444C-A1E3-D39CEB163A56}" destId="{F36DDA74-D466-405F-A371-65DAB989CE35}" srcOrd="1" destOrd="0" presId="urn:microsoft.com/office/officeart/2008/layout/LinedList"/>
    <dgm:cxn modelId="{D90F783E-CBAB-4524-AD5C-CC26FE42D282}" type="presParOf" srcId="{5A809DD2-D985-460E-A970-B46730363B27}" destId="{51FE6748-0EDC-4173-8EE9-4578DE09DD80}" srcOrd="12" destOrd="0" presId="urn:microsoft.com/office/officeart/2008/layout/LinedList"/>
    <dgm:cxn modelId="{179747BD-76F0-47F7-B98E-116E2C98C261}" type="presParOf" srcId="{5A809DD2-D985-460E-A970-B46730363B27}" destId="{C5F6AC2B-D04F-427A-B6EB-C313721A9A0A}" srcOrd="13" destOrd="0" presId="urn:microsoft.com/office/officeart/2008/layout/LinedList"/>
    <dgm:cxn modelId="{3FD5B0AF-0FAD-40A2-99FC-750C2075BF03}" type="presParOf" srcId="{C5F6AC2B-D04F-427A-B6EB-C313721A9A0A}" destId="{91EAF5BD-52E4-404A-8AFA-EF6CFD6A9A5C}" srcOrd="0" destOrd="0" presId="urn:microsoft.com/office/officeart/2008/layout/LinedList"/>
    <dgm:cxn modelId="{14FE0BA9-569D-40F7-BFAA-83E34A3D4D27}" type="presParOf" srcId="{C5F6AC2B-D04F-427A-B6EB-C313721A9A0A}" destId="{43AABB8E-9FFC-4AD9-A5AC-80BECAD4E572}" srcOrd="1" destOrd="0" presId="urn:microsoft.com/office/officeart/2008/layout/LinedList"/>
    <dgm:cxn modelId="{52F72D12-1EC3-4F62-ADAE-78E80FADC6FE}" type="presParOf" srcId="{5A809DD2-D985-460E-A970-B46730363B27}" destId="{60717777-08CB-46E3-9356-746E5AFF1046}" srcOrd="14" destOrd="0" presId="urn:microsoft.com/office/officeart/2008/layout/LinedList"/>
    <dgm:cxn modelId="{1F6600D8-F9B3-43DD-A408-88F9A9EBB961}" type="presParOf" srcId="{5A809DD2-D985-460E-A970-B46730363B27}" destId="{27A783FB-683C-4DEA-A149-0D48C405F89C}" srcOrd="15" destOrd="0" presId="urn:microsoft.com/office/officeart/2008/layout/LinedList"/>
    <dgm:cxn modelId="{5EBE4901-6B01-49F3-B2AC-B9D870FD2844}" type="presParOf" srcId="{27A783FB-683C-4DEA-A149-0D48C405F89C}" destId="{9BFC0141-12C3-4BFF-B176-A575F16D37EE}" srcOrd="0" destOrd="0" presId="urn:microsoft.com/office/officeart/2008/layout/LinedList"/>
    <dgm:cxn modelId="{5F9CB0AF-2C17-49FD-AA5B-46601EEE58D2}" type="presParOf" srcId="{27A783FB-683C-4DEA-A149-0D48C405F89C}" destId="{07452DF6-D3D9-462A-9C95-992DF5714AE6}" srcOrd="1"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D02425-4351-44D9-8B06-CDF5BAB76EC0}"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8B90AC03-D218-4ACA-AE13-6445DC274092}">
      <dgm:prSet/>
      <dgm:spPr/>
      <dgm:t>
        <a:bodyPr/>
        <a:lstStyle/>
        <a:p>
          <a:pPr rtl="0"/>
          <a:r>
            <a:rPr lang="en-US" dirty="0" smtClean="0">
              <a:solidFill>
                <a:schemeClr val="bg1">
                  <a:lumMod val="75000"/>
                </a:schemeClr>
              </a:solidFill>
            </a:rPr>
            <a:t>1.How do thyroid function tests change during pregnancy? </a:t>
          </a:r>
          <a:endParaRPr lang="en-US" dirty="0">
            <a:solidFill>
              <a:schemeClr val="bg1">
                <a:lumMod val="75000"/>
              </a:schemeClr>
            </a:solidFill>
          </a:endParaRPr>
        </a:p>
      </dgm:t>
    </dgm:pt>
    <dgm:pt modelId="{342423B8-C255-4A9E-BB08-A304E32D9C06}" type="parTrans" cxnId="{D8F2859F-FCDF-45C1-9FB8-5867D12C46E7}">
      <dgm:prSet/>
      <dgm:spPr/>
      <dgm:t>
        <a:bodyPr/>
        <a:lstStyle/>
        <a:p>
          <a:endParaRPr lang="en-US"/>
        </a:p>
      </dgm:t>
    </dgm:pt>
    <dgm:pt modelId="{2A25D871-6F4E-4823-AE81-2B4E56480B91}" type="sibTrans" cxnId="{D8F2859F-FCDF-45C1-9FB8-5867D12C46E7}">
      <dgm:prSet/>
      <dgm:spPr/>
      <dgm:t>
        <a:bodyPr/>
        <a:lstStyle/>
        <a:p>
          <a:endParaRPr lang="en-US"/>
        </a:p>
      </dgm:t>
    </dgm:pt>
    <dgm:pt modelId="{94D57BAD-2B85-4702-A689-39B1D839B129}">
      <dgm:prSet/>
      <dgm:spPr/>
      <dgm:t>
        <a:bodyPr/>
        <a:lstStyle/>
        <a:p>
          <a:pPr rtl="0"/>
          <a:r>
            <a:rPr lang="en-US" dirty="0" smtClean="0">
              <a:solidFill>
                <a:schemeClr val="bg1">
                  <a:lumMod val="75000"/>
                </a:schemeClr>
              </a:solidFill>
            </a:rPr>
            <a:t>2.What is the normal range for serum TSH in each trimester of pregnancy?</a:t>
          </a:r>
          <a:endParaRPr lang="en-US" dirty="0">
            <a:solidFill>
              <a:schemeClr val="bg1">
                <a:lumMod val="75000"/>
              </a:schemeClr>
            </a:solidFill>
          </a:endParaRPr>
        </a:p>
      </dgm:t>
    </dgm:pt>
    <dgm:pt modelId="{134913E9-BA15-4463-A039-266AF92BC1DF}" type="parTrans" cxnId="{4D97E2F3-D06D-4DBA-9EFF-8CDEFD8E8F81}">
      <dgm:prSet/>
      <dgm:spPr/>
      <dgm:t>
        <a:bodyPr/>
        <a:lstStyle/>
        <a:p>
          <a:endParaRPr lang="en-US"/>
        </a:p>
      </dgm:t>
    </dgm:pt>
    <dgm:pt modelId="{02210B6D-E90B-4DD3-B17B-C6908772D216}" type="sibTrans" cxnId="{4D97E2F3-D06D-4DBA-9EFF-8CDEFD8E8F81}">
      <dgm:prSet/>
      <dgm:spPr/>
      <dgm:t>
        <a:bodyPr/>
        <a:lstStyle/>
        <a:p>
          <a:endParaRPr lang="en-US"/>
        </a:p>
      </dgm:t>
    </dgm:pt>
    <dgm:pt modelId="{D7FA95BA-82F3-498A-BA05-238534577588}">
      <dgm:prSet/>
      <dgm:spPr/>
      <dgm:t>
        <a:bodyPr/>
        <a:lstStyle/>
        <a:p>
          <a:pPr rtl="0"/>
          <a:r>
            <a:rPr lang="en-US" dirty="0" smtClean="0">
              <a:solidFill>
                <a:schemeClr val="bg1">
                  <a:lumMod val="75000"/>
                </a:schemeClr>
              </a:solidFill>
            </a:rPr>
            <a:t>3.What is the impact of iodine status and nutrition?</a:t>
          </a:r>
          <a:endParaRPr lang="en-US" dirty="0">
            <a:solidFill>
              <a:schemeClr val="bg1">
                <a:lumMod val="75000"/>
              </a:schemeClr>
            </a:solidFill>
          </a:endParaRPr>
        </a:p>
      </dgm:t>
    </dgm:pt>
    <dgm:pt modelId="{CAC843BE-5430-4AB7-A4F5-25384CB00F95}" type="parTrans" cxnId="{A0661432-A61A-4870-8391-76C3DCE494DF}">
      <dgm:prSet/>
      <dgm:spPr/>
      <dgm:t>
        <a:bodyPr/>
        <a:lstStyle/>
        <a:p>
          <a:endParaRPr lang="en-US"/>
        </a:p>
      </dgm:t>
    </dgm:pt>
    <dgm:pt modelId="{A0AFC482-85B5-4F9E-ADCE-5E959D9D3D79}" type="sibTrans" cxnId="{A0661432-A61A-4870-8391-76C3DCE494DF}">
      <dgm:prSet/>
      <dgm:spPr/>
      <dgm:t>
        <a:bodyPr/>
        <a:lstStyle/>
        <a:p>
          <a:endParaRPr lang="en-US"/>
        </a:p>
      </dgm:t>
    </dgm:pt>
    <dgm:pt modelId="{34A5C2B0-9C8E-4333-8F70-1FD9FB219751}">
      <dgm:prSet/>
      <dgm:spPr/>
      <dgm:t>
        <a:bodyPr/>
        <a:lstStyle/>
        <a:p>
          <a:pPr rtl="0"/>
          <a:r>
            <a:rPr lang="en-US" dirty="0" smtClean="0">
              <a:solidFill>
                <a:schemeClr val="bg1">
                  <a:lumMod val="75000"/>
                </a:schemeClr>
              </a:solidFill>
            </a:rPr>
            <a:t>4.What is the prevalence of thyroid auto antibodies in pregnant women?</a:t>
          </a:r>
          <a:endParaRPr lang="en-US" dirty="0">
            <a:solidFill>
              <a:schemeClr val="bg1">
                <a:lumMod val="75000"/>
              </a:schemeClr>
            </a:solidFill>
          </a:endParaRPr>
        </a:p>
      </dgm:t>
    </dgm:pt>
    <dgm:pt modelId="{B330FAC8-0FDC-44F3-8605-884D37717C18}" type="parTrans" cxnId="{8386E524-FF0A-4F0B-B015-4D13EDCBC625}">
      <dgm:prSet/>
      <dgm:spPr/>
      <dgm:t>
        <a:bodyPr/>
        <a:lstStyle/>
        <a:p>
          <a:endParaRPr lang="en-US"/>
        </a:p>
      </dgm:t>
    </dgm:pt>
    <dgm:pt modelId="{34085A52-A618-4A17-A1BD-7D3E02326355}" type="sibTrans" cxnId="{8386E524-FF0A-4F0B-B015-4D13EDCBC625}">
      <dgm:prSet/>
      <dgm:spPr/>
      <dgm:t>
        <a:bodyPr/>
        <a:lstStyle/>
        <a:p>
          <a:endParaRPr lang="en-US"/>
        </a:p>
      </dgm:t>
    </dgm:pt>
    <dgm:pt modelId="{438F02AE-F8BA-4C2B-93D3-AE5E6AEEF2FE}">
      <dgm:prSet/>
      <dgm:spPr/>
      <dgm:t>
        <a:bodyPr/>
        <a:lstStyle/>
        <a:p>
          <a:pPr rtl="0"/>
          <a:r>
            <a:rPr lang="en-US" dirty="0" smtClean="0">
              <a:solidFill>
                <a:schemeClr val="bg1">
                  <a:lumMod val="75000"/>
                </a:schemeClr>
              </a:solidFill>
            </a:rPr>
            <a:t>5.What is the association between thyroid auto antibody and pregnancy complication?</a:t>
          </a:r>
          <a:endParaRPr lang="en-US" dirty="0">
            <a:solidFill>
              <a:schemeClr val="bg1">
                <a:lumMod val="75000"/>
              </a:schemeClr>
            </a:solidFill>
          </a:endParaRPr>
        </a:p>
      </dgm:t>
    </dgm:pt>
    <dgm:pt modelId="{95BC3417-3CA1-4F07-A0A0-217F3C823B41}" type="parTrans" cxnId="{72D7D84D-3C8C-4CC7-9667-ABA8BD05151C}">
      <dgm:prSet/>
      <dgm:spPr/>
      <dgm:t>
        <a:bodyPr/>
        <a:lstStyle/>
        <a:p>
          <a:endParaRPr lang="en-US"/>
        </a:p>
      </dgm:t>
    </dgm:pt>
    <dgm:pt modelId="{F9A9B4C0-7338-4C75-8A5F-D9C7867A9F7F}" type="sibTrans" cxnId="{72D7D84D-3C8C-4CC7-9667-ABA8BD05151C}">
      <dgm:prSet/>
      <dgm:spPr/>
      <dgm:t>
        <a:bodyPr/>
        <a:lstStyle/>
        <a:p>
          <a:endParaRPr lang="en-US"/>
        </a:p>
      </dgm:t>
    </dgm:pt>
    <dgm:pt modelId="{D5D86415-CFC1-4D79-92F4-E09A5DD6180C}">
      <dgm:prSet/>
      <dgm:spPr/>
      <dgm:t>
        <a:bodyPr/>
        <a:lstStyle/>
        <a:p>
          <a:pPr rtl="0"/>
          <a:r>
            <a:rPr lang="en-US" dirty="0" smtClean="0">
              <a:solidFill>
                <a:schemeClr val="tx1">
                  <a:lumMod val="25000"/>
                  <a:lumOff val="75000"/>
                </a:schemeClr>
              </a:solidFill>
            </a:rPr>
            <a:t>6.How should </a:t>
          </a:r>
          <a:r>
            <a:rPr lang="en-US" dirty="0" err="1" smtClean="0">
              <a:solidFill>
                <a:schemeClr val="tx1">
                  <a:lumMod val="25000"/>
                  <a:lumOff val="75000"/>
                </a:schemeClr>
              </a:solidFill>
            </a:rPr>
            <a:t>euthyroid</a:t>
          </a:r>
          <a:r>
            <a:rPr lang="en-US" dirty="0" smtClean="0">
              <a:solidFill>
                <a:schemeClr val="tx1">
                  <a:lumMod val="25000"/>
                  <a:lumOff val="75000"/>
                </a:schemeClr>
              </a:solidFill>
            </a:rPr>
            <a:t> women who are thyroid antibody  positive be monitored during pregnancy?</a:t>
          </a:r>
          <a:endParaRPr lang="en-US" dirty="0">
            <a:solidFill>
              <a:schemeClr val="tx1">
                <a:lumMod val="25000"/>
                <a:lumOff val="75000"/>
              </a:schemeClr>
            </a:solidFill>
          </a:endParaRPr>
        </a:p>
      </dgm:t>
    </dgm:pt>
    <dgm:pt modelId="{90CD0657-E9CF-412F-9332-471C94A9E5A8}" type="parTrans" cxnId="{F726829A-89AA-4DB4-B866-6999480EC561}">
      <dgm:prSet/>
      <dgm:spPr/>
      <dgm:t>
        <a:bodyPr/>
        <a:lstStyle/>
        <a:p>
          <a:endParaRPr lang="en-US"/>
        </a:p>
      </dgm:t>
    </dgm:pt>
    <dgm:pt modelId="{70169DF7-7EBD-47EC-82E3-1BBDD2ED9A20}" type="sibTrans" cxnId="{F726829A-89AA-4DB4-B866-6999480EC561}">
      <dgm:prSet/>
      <dgm:spPr/>
      <dgm:t>
        <a:bodyPr/>
        <a:lstStyle/>
        <a:p>
          <a:endParaRPr lang="en-US"/>
        </a:p>
      </dgm:t>
    </dgm:pt>
    <dgm:pt modelId="{8715BB4C-C091-48CB-8C9B-0908CD02E905}">
      <dgm:prSet/>
      <dgm:spPr/>
      <dgm:t>
        <a:bodyPr/>
        <a:lstStyle/>
        <a:p>
          <a:pPr rtl="0"/>
          <a:r>
            <a:rPr lang="en-US" dirty="0" smtClean="0">
              <a:solidFill>
                <a:schemeClr val="bg1">
                  <a:lumMod val="75000"/>
                </a:schemeClr>
              </a:solidFill>
            </a:rPr>
            <a:t>7.Does treatment with LT4  therapy decrease  the risk for pregnancy loss in </a:t>
          </a:r>
          <a:r>
            <a:rPr lang="en-US" dirty="0" err="1" smtClean="0">
              <a:solidFill>
                <a:schemeClr val="bg1">
                  <a:lumMod val="75000"/>
                </a:schemeClr>
              </a:solidFill>
            </a:rPr>
            <a:t>euthyroid</a:t>
          </a:r>
          <a:r>
            <a:rPr lang="en-US" dirty="0" smtClean="0">
              <a:solidFill>
                <a:schemeClr val="bg1">
                  <a:lumMod val="75000"/>
                </a:schemeClr>
              </a:solidFill>
            </a:rPr>
            <a:t> women with thyroid autoimmunity? </a:t>
          </a:r>
          <a:endParaRPr lang="en-US" dirty="0">
            <a:solidFill>
              <a:schemeClr val="bg1">
                <a:lumMod val="75000"/>
              </a:schemeClr>
            </a:solidFill>
          </a:endParaRPr>
        </a:p>
      </dgm:t>
    </dgm:pt>
    <dgm:pt modelId="{25C03F38-3F1E-4B9A-941A-BC8BA7256337}" type="parTrans" cxnId="{05219934-ACFF-4A78-A7A9-B40A3DFB2FF5}">
      <dgm:prSet/>
      <dgm:spPr/>
      <dgm:t>
        <a:bodyPr/>
        <a:lstStyle/>
        <a:p>
          <a:endParaRPr lang="en-US"/>
        </a:p>
      </dgm:t>
    </dgm:pt>
    <dgm:pt modelId="{8199E53D-9C8A-4708-BB21-5DADC186FDB8}" type="sibTrans" cxnId="{05219934-ACFF-4A78-A7A9-B40A3DFB2FF5}">
      <dgm:prSet/>
      <dgm:spPr/>
      <dgm:t>
        <a:bodyPr/>
        <a:lstStyle/>
        <a:p>
          <a:endParaRPr lang="en-US"/>
        </a:p>
      </dgm:t>
    </dgm:pt>
    <dgm:pt modelId="{C3E0FA6A-CBCD-4C1A-9EE4-54F89BD13F52}">
      <dgm:prSet/>
      <dgm:spPr/>
      <dgm:t>
        <a:bodyPr/>
        <a:lstStyle/>
        <a:p>
          <a:pPr rtl="0"/>
          <a:r>
            <a:rPr lang="en-US" dirty="0" smtClean="0">
              <a:solidFill>
                <a:schemeClr val="tx1"/>
              </a:solidFill>
            </a:rPr>
            <a:t>8.Do the pregnant woman who test negative for thyroid antibody with slightly higher TSH (2.5-5) in the first trimester  have a significantly higher risk of pregnancy loss?</a:t>
          </a:r>
        </a:p>
      </dgm:t>
    </dgm:pt>
    <dgm:pt modelId="{88767115-E2B2-498F-BCE8-AD401E579C82}" type="sibTrans" cxnId="{5038D09D-1579-4601-BD72-EB358257B159}">
      <dgm:prSet/>
      <dgm:spPr/>
      <dgm:t>
        <a:bodyPr/>
        <a:lstStyle/>
        <a:p>
          <a:endParaRPr lang="en-US"/>
        </a:p>
      </dgm:t>
    </dgm:pt>
    <dgm:pt modelId="{BF14F0AB-B371-4B9A-9EA0-14F81ECEAF65}" type="parTrans" cxnId="{5038D09D-1579-4601-BD72-EB358257B159}">
      <dgm:prSet/>
      <dgm:spPr/>
      <dgm:t>
        <a:bodyPr/>
        <a:lstStyle/>
        <a:p>
          <a:endParaRPr lang="en-US"/>
        </a:p>
      </dgm:t>
    </dgm:pt>
    <dgm:pt modelId="{5A809DD2-D985-460E-A970-B46730363B27}" type="pres">
      <dgm:prSet presAssocID="{FCD02425-4351-44D9-8B06-CDF5BAB76EC0}" presName="vert0" presStyleCnt="0">
        <dgm:presLayoutVars>
          <dgm:dir/>
          <dgm:animOne val="branch"/>
          <dgm:animLvl val="lvl"/>
        </dgm:presLayoutVars>
      </dgm:prSet>
      <dgm:spPr/>
      <dgm:t>
        <a:bodyPr/>
        <a:lstStyle/>
        <a:p>
          <a:endParaRPr lang="en-US"/>
        </a:p>
      </dgm:t>
    </dgm:pt>
    <dgm:pt modelId="{D603D993-7631-42B3-9F9F-34F81BB74419}" type="pres">
      <dgm:prSet presAssocID="{8B90AC03-D218-4ACA-AE13-6445DC274092}" presName="thickLine" presStyleLbl="alignNode1" presStyleIdx="0" presStyleCnt="8"/>
      <dgm:spPr/>
    </dgm:pt>
    <dgm:pt modelId="{43BD391D-1DC5-4D8F-B082-8111C93E3DA3}" type="pres">
      <dgm:prSet presAssocID="{8B90AC03-D218-4ACA-AE13-6445DC274092}" presName="horz1" presStyleCnt="0"/>
      <dgm:spPr/>
    </dgm:pt>
    <dgm:pt modelId="{6C5ACEDE-8EA1-4B0D-9316-4DFB2E293105}" type="pres">
      <dgm:prSet presAssocID="{8B90AC03-D218-4ACA-AE13-6445DC274092}" presName="tx1" presStyleLbl="revTx" presStyleIdx="0" presStyleCnt="8"/>
      <dgm:spPr/>
      <dgm:t>
        <a:bodyPr/>
        <a:lstStyle/>
        <a:p>
          <a:endParaRPr lang="en-US"/>
        </a:p>
      </dgm:t>
    </dgm:pt>
    <dgm:pt modelId="{96B8A514-CE91-47E2-A233-D6B898051BEA}" type="pres">
      <dgm:prSet presAssocID="{8B90AC03-D218-4ACA-AE13-6445DC274092}" presName="vert1" presStyleCnt="0"/>
      <dgm:spPr/>
    </dgm:pt>
    <dgm:pt modelId="{8B1FCC32-F8A7-40DF-8131-AD5A9CF4E2BA}" type="pres">
      <dgm:prSet presAssocID="{94D57BAD-2B85-4702-A689-39B1D839B129}" presName="thickLine" presStyleLbl="alignNode1" presStyleIdx="1" presStyleCnt="8"/>
      <dgm:spPr/>
    </dgm:pt>
    <dgm:pt modelId="{B3BBDDD2-DE60-4062-BAD5-A5B14E3E5E9B}" type="pres">
      <dgm:prSet presAssocID="{94D57BAD-2B85-4702-A689-39B1D839B129}" presName="horz1" presStyleCnt="0"/>
      <dgm:spPr/>
    </dgm:pt>
    <dgm:pt modelId="{03BB9F12-9965-470F-A793-C511026CE186}" type="pres">
      <dgm:prSet presAssocID="{94D57BAD-2B85-4702-A689-39B1D839B129}" presName="tx1" presStyleLbl="revTx" presStyleIdx="1" presStyleCnt="8"/>
      <dgm:spPr/>
      <dgm:t>
        <a:bodyPr/>
        <a:lstStyle/>
        <a:p>
          <a:endParaRPr lang="en-US"/>
        </a:p>
      </dgm:t>
    </dgm:pt>
    <dgm:pt modelId="{6FDEA8D7-1A31-46BA-90B7-F51CC7521403}" type="pres">
      <dgm:prSet presAssocID="{94D57BAD-2B85-4702-A689-39B1D839B129}" presName="vert1" presStyleCnt="0"/>
      <dgm:spPr/>
    </dgm:pt>
    <dgm:pt modelId="{C86B27CD-E375-40C0-AE6E-6CA34BD23A6B}" type="pres">
      <dgm:prSet presAssocID="{D7FA95BA-82F3-498A-BA05-238534577588}" presName="thickLine" presStyleLbl="alignNode1" presStyleIdx="2" presStyleCnt="8"/>
      <dgm:spPr/>
    </dgm:pt>
    <dgm:pt modelId="{5B20CF5C-9AD8-45FD-B37F-980136DF1C9C}" type="pres">
      <dgm:prSet presAssocID="{D7FA95BA-82F3-498A-BA05-238534577588}" presName="horz1" presStyleCnt="0"/>
      <dgm:spPr/>
    </dgm:pt>
    <dgm:pt modelId="{8CB303D3-7711-4343-A847-9D29DD250574}" type="pres">
      <dgm:prSet presAssocID="{D7FA95BA-82F3-498A-BA05-238534577588}" presName="tx1" presStyleLbl="revTx" presStyleIdx="2" presStyleCnt="8"/>
      <dgm:spPr/>
      <dgm:t>
        <a:bodyPr/>
        <a:lstStyle/>
        <a:p>
          <a:endParaRPr lang="en-US"/>
        </a:p>
      </dgm:t>
    </dgm:pt>
    <dgm:pt modelId="{1FEEBE48-CF05-46FE-BF61-5362D09AFC33}" type="pres">
      <dgm:prSet presAssocID="{D7FA95BA-82F3-498A-BA05-238534577588}" presName="vert1" presStyleCnt="0"/>
      <dgm:spPr/>
    </dgm:pt>
    <dgm:pt modelId="{EA77A6D9-8343-4B48-9583-884E3E9841E2}" type="pres">
      <dgm:prSet presAssocID="{34A5C2B0-9C8E-4333-8F70-1FD9FB219751}" presName="thickLine" presStyleLbl="alignNode1" presStyleIdx="3" presStyleCnt="8"/>
      <dgm:spPr/>
    </dgm:pt>
    <dgm:pt modelId="{BBB9EAF6-FDAE-4DE9-BD87-EE967BF0B90D}" type="pres">
      <dgm:prSet presAssocID="{34A5C2B0-9C8E-4333-8F70-1FD9FB219751}" presName="horz1" presStyleCnt="0"/>
      <dgm:spPr/>
    </dgm:pt>
    <dgm:pt modelId="{1D904A57-926C-4A32-8790-030EC1B437A2}" type="pres">
      <dgm:prSet presAssocID="{34A5C2B0-9C8E-4333-8F70-1FD9FB219751}" presName="tx1" presStyleLbl="revTx" presStyleIdx="3" presStyleCnt="8"/>
      <dgm:spPr/>
      <dgm:t>
        <a:bodyPr/>
        <a:lstStyle/>
        <a:p>
          <a:endParaRPr lang="en-US"/>
        </a:p>
      </dgm:t>
    </dgm:pt>
    <dgm:pt modelId="{2E1120DB-8A4E-41F9-83E6-CAA91EC2E74D}" type="pres">
      <dgm:prSet presAssocID="{34A5C2B0-9C8E-4333-8F70-1FD9FB219751}" presName="vert1" presStyleCnt="0"/>
      <dgm:spPr/>
    </dgm:pt>
    <dgm:pt modelId="{4657611B-EE94-4D84-8203-5E5F6C27BDC8}" type="pres">
      <dgm:prSet presAssocID="{438F02AE-F8BA-4C2B-93D3-AE5E6AEEF2FE}" presName="thickLine" presStyleLbl="alignNode1" presStyleIdx="4" presStyleCnt="8"/>
      <dgm:spPr/>
    </dgm:pt>
    <dgm:pt modelId="{A204D5C8-B5BA-4D98-B6EF-FBA384DDB2C8}" type="pres">
      <dgm:prSet presAssocID="{438F02AE-F8BA-4C2B-93D3-AE5E6AEEF2FE}" presName="horz1" presStyleCnt="0"/>
      <dgm:spPr/>
    </dgm:pt>
    <dgm:pt modelId="{02692F81-0624-44A9-BEFE-DEB904B0B754}" type="pres">
      <dgm:prSet presAssocID="{438F02AE-F8BA-4C2B-93D3-AE5E6AEEF2FE}" presName="tx1" presStyleLbl="revTx" presStyleIdx="4" presStyleCnt="8"/>
      <dgm:spPr/>
      <dgm:t>
        <a:bodyPr/>
        <a:lstStyle/>
        <a:p>
          <a:endParaRPr lang="en-US"/>
        </a:p>
      </dgm:t>
    </dgm:pt>
    <dgm:pt modelId="{7DD87B02-A32B-45AD-B49E-E0E6507DD3CB}" type="pres">
      <dgm:prSet presAssocID="{438F02AE-F8BA-4C2B-93D3-AE5E6AEEF2FE}" presName="vert1" presStyleCnt="0"/>
      <dgm:spPr/>
    </dgm:pt>
    <dgm:pt modelId="{62405A13-952F-4B63-8F71-5342C2EFFB23}" type="pres">
      <dgm:prSet presAssocID="{D5D86415-CFC1-4D79-92F4-E09A5DD6180C}" presName="thickLine" presStyleLbl="alignNode1" presStyleIdx="5" presStyleCnt="8"/>
      <dgm:spPr/>
    </dgm:pt>
    <dgm:pt modelId="{4982A323-E71A-444C-A1E3-D39CEB163A56}" type="pres">
      <dgm:prSet presAssocID="{D5D86415-CFC1-4D79-92F4-E09A5DD6180C}" presName="horz1" presStyleCnt="0"/>
      <dgm:spPr/>
    </dgm:pt>
    <dgm:pt modelId="{582E454B-901F-4D6D-9CE8-EAD4E6959275}" type="pres">
      <dgm:prSet presAssocID="{D5D86415-CFC1-4D79-92F4-E09A5DD6180C}" presName="tx1" presStyleLbl="revTx" presStyleIdx="5" presStyleCnt="8"/>
      <dgm:spPr/>
      <dgm:t>
        <a:bodyPr/>
        <a:lstStyle/>
        <a:p>
          <a:endParaRPr lang="en-US"/>
        </a:p>
      </dgm:t>
    </dgm:pt>
    <dgm:pt modelId="{F36DDA74-D466-405F-A371-65DAB989CE35}" type="pres">
      <dgm:prSet presAssocID="{D5D86415-CFC1-4D79-92F4-E09A5DD6180C}" presName="vert1" presStyleCnt="0"/>
      <dgm:spPr/>
    </dgm:pt>
    <dgm:pt modelId="{51FE6748-0EDC-4173-8EE9-4578DE09DD80}" type="pres">
      <dgm:prSet presAssocID="{8715BB4C-C091-48CB-8C9B-0908CD02E905}" presName="thickLine" presStyleLbl="alignNode1" presStyleIdx="6" presStyleCnt="8"/>
      <dgm:spPr/>
    </dgm:pt>
    <dgm:pt modelId="{C5F6AC2B-D04F-427A-B6EB-C313721A9A0A}" type="pres">
      <dgm:prSet presAssocID="{8715BB4C-C091-48CB-8C9B-0908CD02E905}" presName="horz1" presStyleCnt="0"/>
      <dgm:spPr/>
    </dgm:pt>
    <dgm:pt modelId="{91EAF5BD-52E4-404A-8AFA-EF6CFD6A9A5C}" type="pres">
      <dgm:prSet presAssocID="{8715BB4C-C091-48CB-8C9B-0908CD02E905}" presName="tx1" presStyleLbl="revTx" presStyleIdx="6" presStyleCnt="8"/>
      <dgm:spPr/>
      <dgm:t>
        <a:bodyPr/>
        <a:lstStyle/>
        <a:p>
          <a:endParaRPr lang="en-US"/>
        </a:p>
      </dgm:t>
    </dgm:pt>
    <dgm:pt modelId="{43AABB8E-9FFC-4AD9-A5AC-80BECAD4E572}" type="pres">
      <dgm:prSet presAssocID="{8715BB4C-C091-48CB-8C9B-0908CD02E905}" presName="vert1" presStyleCnt="0"/>
      <dgm:spPr/>
    </dgm:pt>
    <dgm:pt modelId="{60717777-08CB-46E3-9356-746E5AFF1046}" type="pres">
      <dgm:prSet presAssocID="{C3E0FA6A-CBCD-4C1A-9EE4-54F89BD13F52}" presName="thickLine" presStyleLbl="alignNode1" presStyleIdx="7" presStyleCnt="8"/>
      <dgm:spPr/>
    </dgm:pt>
    <dgm:pt modelId="{27A783FB-683C-4DEA-A149-0D48C405F89C}" type="pres">
      <dgm:prSet presAssocID="{C3E0FA6A-CBCD-4C1A-9EE4-54F89BD13F52}" presName="horz1" presStyleCnt="0"/>
      <dgm:spPr/>
    </dgm:pt>
    <dgm:pt modelId="{9BFC0141-12C3-4BFF-B176-A575F16D37EE}" type="pres">
      <dgm:prSet presAssocID="{C3E0FA6A-CBCD-4C1A-9EE4-54F89BD13F52}" presName="tx1" presStyleLbl="revTx" presStyleIdx="7" presStyleCnt="8"/>
      <dgm:spPr/>
      <dgm:t>
        <a:bodyPr/>
        <a:lstStyle/>
        <a:p>
          <a:endParaRPr lang="en-US"/>
        </a:p>
      </dgm:t>
    </dgm:pt>
    <dgm:pt modelId="{07452DF6-D3D9-462A-9C95-992DF5714AE6}" type="pres">
      <dgm:prSet presAssocID="{C3E0FA6A-CBCD-4C1A-9EE4-54F89BD13F52}" presName="vert1" presStyleCnt="0"/>
      <dgm:spPr/>
    </dgm:pt>
  </dgm:ptLst>
  <dgm:cxnLst>
    <dgm:cxn modelId="{B2EEDEDB-3D72-4463-847C-686C59192C2C}" type="presOf" srcId="{94D57BAD-2B85-4702-A689-39B1D839B129}" destId="{03BB9F12-9965-470F-A793-C511026CE186}" srcOrd="0" destOrd="0" presId="urn:microsoft.com/office/officeart/2008/layout/LinedList"/>
    <dgm:cxn modelId="{72D7D84D-3C8C-4CC7-9667-ABA8BD05151C}" srcId="{FCD02425-4351-44D9-8B06-CDF5BAB76EC0}" destId="{438F02AE-F8BA-4C2B-93D3-AE5E6AEEF2FE}" srcOrd="4" destOrd="0" parTransId="{95BC3417-3CA1-4F07-A0A0-217F3C823B41}" sibTransId="{F9A9B4C0-7338-4C75-8A5F-D9C7867A9F7F}"/>
    <dgm:cxn modelId="{137E0E42-12A5-44CF-BC9D-62D873069EEC}" type="presOf" srcId="{438F02AE-F8BA-4C2B-93D3-AE5E6AEEF2FE}" destId="{02692F81-0624-44A9-BEFE-DEB904B0B754}" srcOrd="0" destOrd="0" presId="urn:microsoft.com/office/officeart/2008/layout/LinedList"/>
    <dgm:cxn modelId="{F726829A-89AA-4DB4-B866-6999480EC561}" srcId="{FCD02425-4351-44D9-8B06-CDF5BAB76EC0}" destId="{D5D86415-CFC1-4D79-92F4-E09A5DD6180C}" srcOrd="5" destOrd="0" parTransId="{90CD0657-E9CF-412F-9332-471C94A9E5A8}" sibTransId="{70169DF7-7EBD-47EC-82E3-1BBDD2ED9A20}"/>
    <dgm:cxn modelId="{0D512A3A-E93B-4229-A53D-B9E5917817D0}" type="presOf" srcId="{C3E0FA6A-CBCD-4C1A-9EE4-54F89BD13F52}" destId="{9BFC0141-12C3-4BFF-B176-A575F16D37EE}" srcOrd="0" destOrd="0" presId="urn:microsoft.com/office/officeart/2008/layout/LinedList"/>
    <dgm:cxn modelId="{8B0C42EE-47FB-443D-8E1F-DF74B23C53FE}" type="presOf" srcId="{D7FA95BA-82F3-498A-BA05-238534577588}" destId="{8CB303D3-7711-4343-A847-9D29DD250574}" srcOrd="0" destOrd="0" presId="urn:microsoft.com/office/officeart/2008/layout/LinedList"/>
    <dgm:cxn modelId="{5E96BB94-B117-403C-854E-B25882592F92}" type="presOf" srcId="{8715BB4C-C091-48CB-8C9B-0908CD02E905}" destId="{91EAF5BD-52E4-404A-8AFA-EF6CFD6A9A5C}" srcOrd="0" destOrd="0" presId="urn:microsoft.com/office/officeart/2008/layout/LinedList"/>
    <dgm:cxn modelId="{D8F2859F-FCDF-45C1-9FB8-5867D12C46E7}" srcId="{FCD02425-4351-44D9-8B06-CDF5BAB76EC0}" destId="{8B90AC03-D218-4ACA-AE13-6445DC274092}" srcOrd="0" destOrd="0" parTransId="{342423B8-C255-4A9E-BB08-A304E32D9C06}" sibTransId="{2A25D871-6F4E-4823-AE81-2B4E56480B91}"/>
    <dgm:cxn modelId="{BBE9100C-6B13-41D5-AE8F-B845FC3A3815}" type="presOf" srcId="{34A5C2B0-9C8E-4333-8F70-1FD9FB219751}" destId="{1D904A57-926C-4A32-8790-030EC1B437A2}" srcOrd="0" destOrd="0" presId="urn:microsoft.com/office/officeart/2008/layout/LinedList"/>
    <dgm:cxn modelId="{2ABFCCB6-B210-49C2-A0C9-483FBD15DCC8}" type="presOf" srcId="{D5D86415-CFC1-4D79-92F4-E09A5DD6180C}" destId="{582E454B-901F-4D6D-9CE8-EAD4E6959275}" srcOrd="0" destOrd="0" presId="urn:microsoft.com/office/officeart/2008/layout/LinedList"/>
    <dgm:cxn modelId="{4D97E2F3-D06D-4DBA-9EFF-8CDEFD8E8F81}" srcId="{FCD02425-4351-44D9-8B06-CDF5BAB76EC0}" destId="{94D57BAD-2B85-4702-A689-39B1D839B129}" srcOrd="1" destOrd="0" parTransId="{134913E9-BA15-4463-A039-266AF92BC1DF}" sibTransId="{02210B6D-E90B-4DD3-B17B-C6908772D216}"/>
    <dgm:cxn modelId="{A0661432-A61A-4870-8391-76C3DCE494DF}" srcId="{FCD02425-4351-44D9-8B06-CDF5BAB76EC0}" destId="{D7FA95BA-82F3-498A-BA05-238534577588}" srcOrd="2" destOrd="0" parTransId="{CAC843BE-5430-4AB7-A4F5-25384CB00F95}" sibTransId="{A0AFC482-85B5-4F9E-ADCE-5E959D9D3D79}"/>
    <dgm:cxn modelId="{05219934-ACFF-4A78-A7A9-B40A3DFB2FF5}" srcId="{FCD02425-4351-44D9-8B06-CDF5BAB76EC0}" destId="{8715BB4C-C091-48CB-8C9B-0908CD02E905}" srcOrd="6" destOrd="0" parTransId="{25C03F38-3F1E-4B9A-941A-BC8BA7256337}" sibTransId="{8199E53D-9C8A-4708-BB21-5DADC186FDB8}"/>
    <dgm:cxn modelId="{FDD7724C-5AE4-4D6F-8477-78742922CA0F}" type="presOf" srcId="{FCD02425-4351-44D9-8B06-CDF5BAB76EC0}" destId="{5A809DD2-D985-460E-A970-B46730363B27}" srcOrd="0" destOrd="0" presId="urn:microsoft.com/office/officeart/2008/layout/LinedList"/>
    <dgm:cxn modelId="{8386E524-FF0A-4F0B-B015-4D13EDCBC625}" srcId="{FCD02425-4351-44D9-8B06-CDF5BAB76EC0}" destId="{34A5C2B0-9C8E-4333-8F70-1FD9FB219751}" srcOrd="3" destOrd="0" parTransId="{B330FAC8-0FDC-44F3-8605-884D37717C18}" sibTransId="{34085A52-A618-4A17-A1BD-7D3E02326355}"/>
    <dgm:cxn modelId="{5038D09D-1579-4601-BD72-EB358257B159}" srcId="{FCD02425-4351-44D9-8B06-CDF5BAB76EC0}" destId="{C3E0FA6A-CBCD-4C1A-9EE4-54F89BD13F52}" srcOrd="7" destOrd="0" parTransId="{BF14F0AB-B371-4B9A-9EA0-14F81ECEAF65}" sibTransId="{88767115-E2B2-498F-BCE8-AD401E579C82}"/>
    <dgm:cxn modelId="{8D42C14B-4707-44DF-87B2-E4E624745079}" type="presOf" srcId="{8B90AC03-D218-4ACA-AE13-6445DC274092}" destId="{6C5ACEDE-8EA1-4B0D-9316-4DFB2E293105}" srcOrd="0" destOrd="0" presId="urn:microsoft.com/office/officeart/2008/layout/LinedList"/>
    <dgm:cxn modelId="{61CB417C-1F81-4B54-A6F1-0DB8B207977C}" type="presParOf" srcId="{5A809DD2-D985-460E-A970-B46730363B27}" destId="{D603D993-7631-42B3-9F9F-34F81BB74419}" srcOrd="0" destOrd="0" presId="urn:microsoft.com/office/officeart/2008/layout/LinedList"/>
    <dgm:cxn modelId="{25302DBC-02F1-4AAA-9755-C543AA4D6729}" type="presParOf" srcId="{5A809DD2-D985-460E-A970-B46730363B27}" destId="{43BD391D-1DC5-4D8F-B082-8111C93E3DA3}" srcOrd="1" destOrd="0" presId="urn:microsoft.com/office/officeart/2008/layout/LinedList"/>
    <dgm:cxn modelId="{230B74DA-6736-4AB6-ACAC-4BC7BFCC4EF6}" type="presParOf" srcId="{43BD391D-1DC5-4D8F-B082-8111C93E3DA3}" destId="{6C5ACEDE-8EA1-4B0D-9316-4DFB2E293105}" srcOrd="0" destOrd="0" presId="urn:microsoft.com/office/officeart/2008/layout/LinedList"/>
    <dgm:cxn modelId="{2945A8B2-0193-4E8E-A7D3-325115E18F5D}" type="presParOf" srcId="{43BD391D-1DC5-4D8F-B082-8111C93E3DA3}" destId="{96B8A514-CE91-47E2-A233-D6B898051BEA}" srcOrd="1" destOrd="0" presId="urn:microsoft.com/office/officeart/2008/layout/LinedList"/>
    <dgm:cxn modelId="{1B8C73AB-6832-435D-999D-7309B614FEE4}" type="presParOf" srcId="{5A809DD2-D985-460E-A970-B46730363B27}" destId="{8B1FCC32-F8A7-40DF-8131-AD5A9CF4E2BA}" srcOrd="2" destOrd="0" presId="urn:microsoft.com/office/officeart/2008/layout/LinedList"/>
    <dgm:cxn modelId="{96ADA914-F941-45E6-A114-7C27C3EB9C9F}" type="presParOf" srcId="{5A809DD2-D985-460E-A970-B46730363B27}" destId="{B3BBDDD2-DE60-4062-BAD5-A5B14E3E5E9B}" srcOrd="3" destOrd="0" presId="urn:microsoft.com/office/officeart/2008/layout/LinedList"/>
    <dgm:cxn modelId="{2083638D-6B53-41A2-9DF4-453C276F00A2}" type="presParOf" srcId="{B3BBDDD2-DE60-4062-BAD5-A5B14E3E5E9B}" destId="{03BB9F12-9965-470F-A793-C511026CE186}" srcOrd="0" destOrd="0" presId="urn:microsoft.com/office/officeart/2008/layout/LinedList"/>
    <dgm:cxn modelId="{287DC3F5-221E-49AE-AA36-51D029F7B9D1}" type="presParOf" srcId="{B3BBDDD2-DE60-4062-BAD5-A5B14E3E5E9B}" destId="{6FDEA8D7-1A31-46BA-90B7-F51CC7521403}" srcOrd="1" destOrd="0" presId="urn:microsoft.com/office/officeart/2008/layout/LinedList"/>
    <dgm:cxn modelId="{0EC613DE-6760-4D6F-9A4B-BD7241623E5F}" type="presParOf" srcId="{5A809DD2-D985-460E-A970-B46730363B27}" destId="{C86B27CD-E375-40C0-AE6E-6CA34BD23A6B}" srcOrd="4" destOrd="0" presId="urn:microsoft.com/office/officeart/2008/layout/LinedList"/>
    <dgm:cxn modelId="{BA604B27-B229-4A53-B00F-13638A3932D0}" type="presParOf" srcId="{5A809DD2-D985-460E-A970-B46730363B27}" destId="{5B20CF5C-9AD8-45FD-B37F-980136DF1C9C}" srcOrd="5" destOrd="0" presId="urn:microsoft.com/office/officeart/2008/layout/LinedList"/>
    <dgm:cxn modelId="{F3C7CA3B-8966-40F2-A21F-F3C08E604B38}" type="presParOf" srcId="{5B20CF5C-9AD8-45FD-B37F-980136DF1C9C}" destId="{8CB303D3-7711-4343-A847-9D29DD250574}" srcOrd="0" destOrd="0" presId="urn:microsoft.com/office/officeart/2008/layout/LinedList"/>
    <dgm:cxn modelId="{9DDE4DF5-88F6-46AE-B618-DEA8EEB0110B}" type="presParOf" srcId="{5B20CF5C-9AD8-45FD-B37F-980136DF1C9C}" destId="{1FEEBE48-CF05-46FE-BF61-5362D09AFC33}" srcOrd="1" destOrd="0" presId="urn:microsoft.com/office/officeart/2008/layout/LinedList"/>
    <dgm:cxn modelId="{ECD66B84-4EB7-409B-B5E8-E450F92DCB76}" type="presParOf" srcId="{5A809DD2-D985-460E-A970-B46730363B27}" destId="{EA77A6D9-8343-4B48-9583-884E3E9841E2}" srcOrd="6" destOrd="0" presId="urn:microsoft.com/office/officeart/2008/layout/LinedList"/>
    <dgm:cxn modelId="{C133E566-39B5-4D16-B7ED-04DA3BAACF31}" type="presParOf" srcId="{5A809DD2-D985-460E-A970-B46730363B27}" destId="{BBB9EAF6-FDAE-4DE9-BD87-EE967BF0B90D}" srcOrd="7" destOrd="0" presId="urn:microsoft.com/office/officeart/2008/layout/LinedList"/>
    <dgm:cxn modelId="{D1FE4DC4-5926-4F67-A21C-AFFC01E70ED3}" type="presParOf" srcId="{BBB9EAF6-FDAE-4DE9-BD87-EE967BF0B90D}" destId="{1D904A57-926C-4A32-8790-030EC1B437A2}" srcOrd="0" destOrd="0" presId="urn:microsoft.com/office/officeart/2008/layout/LinedList"/>
    <dgm:cxn modelId="{1B29F889-DEE8-4E40-B19C-E1774B6F910F}" type="presParOf" srcId="{BBB9EAF6-FDAE-4DE9-BD87-EE967BF0B90D}" destId="{2E1120DB-8A4E-41F9-83E6-CAA91EC2E74D}" srcOrd="1" destOrd="0" presId="urn:microsoft.com/office/officeart/2008/layout/LinedList"/>
    <dgm:cxn modelId="{A2B6648E-7554-4826-B39C-1039F2C32C97}" type="presParOf" srcId="{5A809DD2-D985-460E-A970-B46730363B27}" destId="{4657611B-EE94-4D84-8203-5E5F6C27BDC8}" srcOrd="8" destOrd="0" presId="urn:microsoft.com/office/officeart/2008/layout/LinedList"/>
    <dgm:cxn modelId="{3B0A7263-9966-4ED2-9BA8-714A8E3E32C6}" type="presParOf" srcId="{5A809DD2-D985-460E-A970-B46730363B27}" destId="{A204D5C8-B5BA-4D98-B6EF-FBA384DDB2C8}" srcOrd="9" destOrd="0" presId="urn:microsoft.com/office/officeart/2008/layout/LinedList"/>
    <dgm:cxn modelId="{BABF9A63-1062-4925-8142-0854F5B4BDF7}" type="presParOf" srcId="{A204D5C8-B5BA-4D98-B6EF-FBA384DDB2C8}" destId="{02692F81-0624-44A9-BEFE-DEB904B0B754}" srcOrd="0" destOrd="0" presId="urn:microsoft.com/office/officeart/2008/layout/LinedList"/>
    <dgm:cxn modelId="{E9C639E4-F5C2-458E-97AF-1F2E6314CB30}" type="presParOf" srcId="{A204D5C8-B5BA-4D98-B6EF-FBA384DDB2C8}" destId="{7DD87B02-A32B-45AD-B49E-E0E6507DD3CB}" srcOrd="1" destOrd="0" presId="urn:microsoft.com/office/officeart/2008/layout/LinedList"/>
    <dgm:cxn modelId="{4D4B1607-2CE5-4B4B-9E77-DFADE7280F93}" type="presParOf" srcId="{5A809DD2-D985-460E-A970-B46730363B27}" destId="{62405A13-952F-4B63-8F71-5342C2EFFB23}" srcOrd="10" destOrd="0" presId="urn:microsoft.com/office/officeart/2008/layout/LinedList"/>
    <dgm:cxn modelId="{6C08C142-191B-4D0B-A248-8BA3A8595A0E}" type="presParOf" srcId="{5A809DD2-D985-460E-A970-B46730363B27}" destId="{4982A323-E71A-444C-A1E3-D39CEB163A56}" srcOrd="11" destOrd="0" presId="urn:microsoft.com/office/officeart/2008/layout/LinedList"/>
    <dgm:cxn modelId="{E8BEA0EE-26B2-4478-BC7D-231D74F70221}" type="presParOf" srcId="{4982A323-E71A-444C-A1E3-D39CEB163A56}" destId="{582E454B-901F-4D6D-9CE8-EAD4E6959275}" srcOrd="0" destOrd="0" presId="urn:microsoft.com/office/officeart/2008/layout/LinedList"/>
    <dgm:cxn modelId="{C995DB7F-9BEE-4A0D-AB58-EDE77CCBC17C}" type="presParOf" srcId="{4982A323-E71A-444C-A1E3-D39CEB163A56}" destId="{F36DDA74-D466-405F-A371-65DAB989CE35}" srcOrd="1" destOrd="0" presId="urn:microsoft.com/office/officeart/2008/layout/LinedList"/>
    <dgm:cxn modelId="{BE14E93F-B7C8-4CD0-BF33-335CC60FD966}" type="presParOf" srcId="{5A809DD2-D985-460E-A970-B46730363B27}" destId="{51FE6748-0EDC-4173-8EE9-4578DE09DD80}" srcOrd="12" destOrd="0" presId="urn:microsoft.com/office/officeart/2008/layout/LinedList"/>
    <dgm:cxn modelId="{2C25CBA8-C8CF-43EA-98D8-0FE52FE77D3E}" type="presParOf" srcId="{5A809DD2-D985-460E-A970-B46730363B27}" destId="{C5F6AC2B-D04F-427A-B6EB-C313721A9A0A}" srcOrd="13" destOrd="0" presId="urn:microsoft.com/office/officeart/2008/layout/LinedList"/>
    <dgm:cxn modelId="{97CCC674-3E18-490D-AC25-ABF5075D99ED}" type="presParOf" srcId="{C5F6AC2B-D04F-427A-B6EB-C313721A9A0A}" destId="{91EAF5BD-52E4-404A-8AFA-EF6CFD6A9A5C}" srcOrd="0" destOrd="0" presId="urn:microsoft.com/office/officeart/2008/layout/LinedList"/>
    <dgm:cxn modelId="{914A2132-FB17-4E98-B27A-CB151077655C}" type="presParOf" srcId="{C5F6AC2B-D04F-427A-B6EB-C313721A9A0A}" destId="{43AABB8E-9FFC-4AD9-A5AC-80BECAD4E572}" srcOrd="1" destOrd="0" presId="urn:microsoft.com/office/officeart/2008/layout/LinedList"/>
    <dgm:cxn modelId="{C898DCC4-E485-431C-837D-6B22BA6C7C92}" type="presParOf" srcId="{5A809DD2-D985-460E-A970-B46730363B27}" destId="{60717777-08CB-46E3-9356-746E5AFF1046}" srcOrd="14" destOrd="0" presId="urn:microsoft.com/office/officeart/2008/layout/LinedList"/>
    <dgm:cxn modelId="{3C3E5D66-ED79-4B16-8F23-410DF526898F}" type="presParOf" srcId="{5A809DD2-D985-460E-A970-B46730363B27}" destId="{27A783FB-683C-4DEA-A149-0D48C405F89C}" srcOrd="15" destOrd="0" presId="urn:microsoft.com/office/officeart/2008/layout/LinedList"/>
    <dgm:cxn modelId="{6C03BC6C-059F-4FB0-B945-5B7D7BE316A2}" type="presParOf" srcId="{27A783FB-683C-4DEA-A149-0D48C405F89C}" destId="{9BFC0141-12C3-4BFF-B176-A575F16D37EE}" srcOrd="0" destOrd="0" presId="urn:microsoft.com/office/officeart/2008/layout/LinedList"/>
    <dgm:cxn modelId="{18EBF1EB-CB28-4806-8278-AF6F92BF78C9}" type="presParOf" srcId="{27A783FB-683C-4DEA-A149-0D48C405F89C}" destId="{07452DF6-D3D9-462A-9C95-992DF5714AE6}" srcOrd="1"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E289EF-9922-4053-8174-56C899F7DB14}" type="datetimeFigureOut">
              <a:rPr lang="en-US" smtClean="0"/>
              <a:t>11/4/2019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F31B16-361C-41BD-98C7-CE0CAD92ABB4}" type="slidenum">
              <a:rPr lang="en-US" smtClean="0"/>
              <a:t>‹#›</a:t>
            </a:fld>
            <a:endParaRPr lang="en-US"/>
          </a:p>
        </p:txBody>
      </p:sp>
    </p:spTree>
    <p:extLst>
      <p:ext uri="{BB962C8B-B14F-4D97-AF65-F5344CB8AC3E}">
        <p14:creationId xmlns:p14="http://schemas.microsoft.com/office/powerpoint/2010/main" val="1219414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31B16-361C-41BD-98C7-CE0CAD92ABB4}" type="slidenum">
              <a:rPr lang="en-US" smtClean="0"/>
              <a:t>6</a:t>
            </a:fld>
            <a:endParaRPr lang="en-US"/>
          </a:p>
        </p:txBody>
      </p:sp>
    </p:spTree>
    <p:extLst>
      <p:ext uri="{BB962C8B-B14F-4D97-AF65-F5344CB8AC3E}">
        <p14:creationId xmlns:p14="http://schemas.microsoft.com/office/powerpoint/2010/main" val="1688389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F6B5B2-6A84-425B-94A3-B681D3B57888}"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D6319-DD88-4B5C-8066-383DEC7B2C18}"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6B5B2-6A84-425B-94A3-B681D3B57888}"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D6319-DD88-4B5C-8066-383DEC7B2C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F6B5B2-6A84-425B-94A3-B681D3B57888}"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D6319-DD88-4B5C-8066-383DEC7B2C1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6B5B2-6A84-425B-94A3-B681D3B57888}"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D6319-DD88-4B5C-8066-383DEC7B2C1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6B5B2-6A84-425B-94A3-B681D3B57888}"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D6319-DD88-4B5C-8066-383DEC7B2C18}"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F6B5B2-6A84-425B-94A3-B681D3B57888}"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D6319-DD88-4B5C-8066-383DEC7B2C1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F6B5B2-6A84-425B-94A3-B681D3B57888}"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D6319-DD88-4B5C-8066-383DEC7B2C18}"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F6B5B2-6A84-425B-94A3-B681D3B57888}"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D6319-DD88-4B5C-8066-383DEC7B2C1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6B5B2-6A84-425B-94A3-B681D3B57888}"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D6319-DD88-4B5C-8066-383DEC7B2C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6B5B2-6A84-425B-94A3-B681D3B57888}"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D6319-DD88-4B5C-8066-383DEC7B2C18}"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6B5B2-6A84-425B-94A3-B681D3B57888}"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D6319-DD88-4B5C-8066-383DEC7B2C1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4F6B5B2-6A84-425B-94A3-B681D3B57888}" type="datetimeFigureOut">
              <a:rPr lang="en-US" smtClean="0"/>
              <a:t>11/4/2019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58D6319-DD88-4B5C-8066-383DEC7B2C1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b="1" dirty="0" smtClean="0">
                <a:latin typeface="Bell MT" pitchFamily="18" charset="0"/>
                <a:cs typeface="Aparajita" pitchFamily="34" charset="0"/>
              </a:rPr>
              <a:t>IN THE NAME OF ALLAH</a:t>
            </a:r>
            <a:endParaRPr lang="en-US" sz="4800" b="1" dirty="0">
              <a:latin typeface="Bell MT" pitchFamily="18" charset="0"/>
              <a:cs typeface="Aparajita" pitchFamily="34" charset="0"/>
            </a:endParaRPr>
          </a:p>
        </p:txBody>
      </p:sp>
      <p:sp>
        <p:nvSpPr>
          <p:cNvPr id="3" name="Subtitle 2"/>
          <p:cNvSpPr>
            <a:spLocks noGrp="1"/>
          </p:cNvSpPr>
          <p:nvPr>
            <p:ph type="subTitle" idx="1"/>
          </p:nvPr>
        </p:nvSpPr>
        <p:spPr>
          <a:xfrm>
            <a:off x="1395483" y="3450609"/>
            <a:ext cx="6400800" cy="1735540"/>
          </a:xfrm>
        </p:spPr>
        <p:txBody>
          <a:bodyPr>
            <a:normAutofit/>
          </a:bodyPr>
          <a:lstStyle/>
          <a:p>
            <a:pPr algn="ctr"/>
            <a:r>
              <a:rPr lang="en-US" sz="2800" b="1" dirty="0" smtClean="0">
                <a:latin typeface="Bell MT" pitchFamily="18" charset="0"/>
                <a:cs typeface="Arial" pitchFamily="34" charset="0"/>
              </a:rPr>
              <a:t>Thyroid Function and Conception</a:t>
            </a:r>
          </a:p>
          <a:p>
            <a:pPr algn="ctr"/>
            <a:endParaRPr lang="en-US" sz="2000" dirty="0">
              <a:latin typeface="Bell MT" pitchFamily="18" charset="0"/>
              <a:cs typeface="Arial" pitchFamily="34" charset="0"/>
            </a:endParaRPr>
          </a:p>
          <a:p>
            <a:pPr algn="ctr"/>
            <a:r>
              <a:rPr lang="en-US" sz="2000" dirty="0" smtClean="0">
                <a:latin typeface="Bell MT" pitchFamily="18" charset="0"/>
                <a:cs typeface="Arial" pitchFamily="34" charset="0"/>
              </a:rPr>
              <a:t>ROYA ALAEI</a:t>
            </a:r>
            <a:endParaRPr lang="en-US" sz="2000" dirty="0">
              <a:latin typeface="Bell MT" pitchFamily="18" charset="0"/>
              <a:cs typeface="Arial" pitchFamily="34" charset="0"/>
            </a:endParaRPr>
          </a:p>
        </p:txBody>
      </p:sp>
      <p:sp>
        <p:nvSpPr>
          <p:cNvPr id="4" name="Title 3"/>
          <p:cNvSpPr>
            <a:spLocks noGrp="1"/>
          </p:cNvSpPr>
          <p:nvPr/>
        </p:nvSpPr>
        <p:spPr>
          <a:xfrm>
            <a:off x="457200" y="293370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dirty="0"/>
          </a:p>
        </p:txBody>
      </p:sp>
    </p:spTree>
    <p:extLst>
      <p:ext uri="{BB962C8B-B14F-4D97-AF65-F5344CB8AC3E}">
        <p14:creationId xmlns:p14="http://schemas.microsoft.com/office/powerpoint/2010/main" val="2698716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064896" cy="5462067"/>
          </a:xfrm>
          <a:ln>
            <a:solidFill>
              <a:srgbClr val="00B0F0"/>
            </a:solidFill>
          </a:ln>
        </p:spPr>
        <p:txBody>
          <a:bodyPr>
            <a:normAutofit/>
          </a:bodyPr>
          <a:lstStyle/>
          <a:p>
            <a:pPr marL="0" indent="0" algn="just">
              <a:buNone/>
            </a:pPr>
            <a:r>
              <a:rPr lang="en-US" sz="1800" b="1" dirty="0">
                <a:solidFill>
                  <a:srgbClr val="C00000"/>
                </a:solidFill>
              </a:rPr>
              <a:t>TBG and total </a:t>
            </a:r>
            <a:r>
              <a:rPr lang="en-US" sz="1800" b="1" dirty="0" smtClean="0">
                <a:solidFill>
                  <a:srgbClr val="C00000"/>
                </a:solidFill>
              </a:rPr>
              <a:t>T4:</a:t>
            </a:r>
          </a:p>
          <a:p>
            <a:pPr algn="just">
              <a:buFont typeface="Wingdings" pitchFamily="2" charset="2"/>
              <a:buChar char="§"/>
            </a:pPr>
            <a:r>
              <a:rPr lang="en-US" sz="1800" dirty="0" smtClean="0">
                <a:solidFill>
                  <a:srgbClr val="00B050"/>
                </a:solidFill>
              </a:rPr>
              <a:t> </a:t>
            </a:r>
            <a:r>
              <a:rPr lang="en-US" sz="1800" dirty="0" smtClean="0"/>
              <a:t>increase </a:t>
            </a:r>
            <a:r>
              <a:rPr lang="en-US" sz="1800" dirty="0"/>
              <a:t>by </a:t>
            </a:r>
            <a:r>
              <a:rPr lang="en-US" sz="1800" dirty="0">
                <a:solidFill>
                  <a:srgbClr val="C00000"/>
                </a:solidFill>
              </a:rPr>
              <a:t>week 7 </a:t>
            </a:r>
            <a:r>
              <a:rPr lang="en-US" sz="1800" dirty="0"/>
              <a:t>of gestation and reach a peak by approximately </a:t>
            </a:r>
            <a:r>
              <a:rPr lang="en-US" sz="1800" dirty="0">
                <a:solidFill>
                  <a:srgbClr val="C00000"/>
                </a:solidFill>
              </a:rPr>
              <a:t>week</a:t>
            </a:r>
            <a:r>
              <a:rPr lang="en-US" sz="1800" dirty="0">
                <a:solidFill>
                  <a:srgbClr val="00B0F0"/>
                </a:solidFill>
              </a:rPr>
              <a:t> </a:t>
            </a:r>
            <a:r>
              <a:rPr lang="en-US" sz="1800" dirty="0">
                <a:solidFill>
                  <a:srgbClr val="C00000"/>
                </a:solidFill>
              </a:rPr>
              <a:t>16</a:t>
            </a:r>
            <a:r>
              <a:rPr lang="en-US" sz="1800" dirty="0">
                <a:solidFill>
                  <a:srgbClr val="00B0F0"/>
                </a:solidFill>
              </a:rPr>
              <a:t> </a:t>
            </a:r>
            <a:r>
              <a:rPr lang="en-US" sz="1800" dirty="0"/>
              <a:t>of gestation(5). These concentrations then </a:t>
            </a:r>
            <a:r>
              <a:rPr lang="en-US" sz="1800" dirty="0">
                <a:solidFill>
                  <a:srgbClr val="C00000"/>
                </a:solidFill>
              </a:rPr>
              <a:t>remain high until delivery</a:t>
            </a:r>
            <a:r>
              <a:rPr lang="en-US" sz="1800" dirty="0"/>
              <a:t>. </a:t>
            </a:r>
          </a:p>
          <a:p>
            <a:pPr marL="0" indent="0" algn="just">
              <a:buNone/>
            </a:pPr>
            <a:endParaRPr lang="en-US" sz="1800" dirty="0" smtClean="0">
              <a:solidFill>
                <a:srgbClr val="00B050"/>
              </a:solidFill>
            </a:endParaRPr>
          </a:p>
          <a:p>
            <a:pPr marL="0" indent="0" algn="just">
              <a:buNone/>
            </a:pPr>
            <a:r>
              <a:rPr lang="en-US" sz="1800" b="1" dirty="0" smtClean="0">
                <a:solidFill>
                  <a:srgbClr val="C00000"/>
                </a:solidFill>
              </a:rPr>
              <a:t>In </a:t>
            </a:r>
            <a:r>
              <a:rPr lang="en-US" sz="1800" b="1" dirty="0">
                <a:solidFill>
                  <a:srgbClr val="C00000"/>
                </a:solidFill>
              </a:rPr>
              <a:t>the ﬁrst trimester, maternal </a:t>
            </a:r>
            <a:r>
              <a:rPr lang="en-US" sz="1800" b="1" dirty="0" err="1" smtClean="0">
                <a:solidFill>
                  <a:srgbClr val="C00000"/>
                </a:solidFill>
              </a:rPr>
              <a:t>hCG</a:t>
            </a:r>
            <a:r>
              <a:rPr lang="en-US" sz="1800" b="1" dirty="0" smtClean="0">
                <a:solidFill>
                  <a:srgbClr val="C00000"/>
                </a:solidFill>
              </a:rPr>
              <a:t>:</a:t>
            </a:r>
          </a:p>
          <a:p>
            <a:pPr algn="just">
              <a:buFont typeface="Wingdings" pitchFamily="2" charset="2"/>
              <a:buChar char="§"/>
            </a:pPr>
            <a:r>
              <a:rPr lang="en-US" sz="1800" dirty="0" smtClean="0">
                <a:solidFill>
                  <a:srgbClr val="00B050"/>
                </a:solidFill>
              </a:rPr>
              <a:t> </a:t>
            </a:r>
            <a:r>
              <a:rPr lang="en-US" sz="1800" dirty="0"/>
              <a:t>directly stimulates the TSH receptor, </a:t>
            </a:r>
            <a:r>
              <a:rPr lang="en-US" sz="1800" dirty="0" smtClean="0">
                <a:solidFill>
                  <a:srgbClr val="C00000"/>
                </a:solidFill>
              </a:rPr>
              <a:t>increasing thyroid hormone production </a:t>
            </a:r>
            <a:r>
              <a:rPr lang="en-US" sz="1800" dirty="0"/>
              <a:t>and resulting in a</a:t>
            </a:r>
            <a:r>
              <a:rPr lang="en-US" sz="1800" dirty="0">
                <a:solidFill>
                  <a:srgbClr val="C00000"/>
                </a:solidFill>
              </a:rPr>
              <a:t> subsequent reduction in serum TSH</a:t>
            </a:r>
            <a:r>
              <a:rPr lang="en-US" sz="1800" dirty="0">
                <a:solidFill>
                  <a:srgbClr val="00B0F0"/>
                </a:solidFill>
              </a:rPr>
              <a:t> </a:t>
            </a:r>
            <a:r>
              <a:rPr lang="en-US" sz="1800" dirty="0"/>
              <a:t>concentration(4,6). </a:t>
            </a:r>
          </a:p>
          <a:p>
            <a:pPr marL="0" indent="0" algn="just">
              <a:buNone/>
            </a:pPr>
            <a:endParaRPr lang="en-US" sz="2000" dirty="0" smtClean="0"/>
          </a:p>
          <a:p>
            <a:pPr marL="0" indent="0" algn="just">
              <a:buNone/>
            </a:pPr>
            <a:r>
              <a:rPr lang="en-US" sz="1800" dirty="0" smtClean="0"/>
              <a:t>During </a:t>
            </a:r>
            <a:r>
              <a:rPr lang="en-US" sz="1800" dirty="0"/>
              <a:t>pregnancy, women </a:t>
            </a:r>
            <a:r>
              <a:rPr lang="en-US" sz="1800" dirty="0" smtClean="0"/>
              <a:t>have </a:t>
            </a:r>
            <a:r>
              <a:rPr lang="en-US" sz="1800" b="1" dirty="0" smtClean="0">
                <a:solidFill>
                  <a:srgbClr val="C00000"/>
                </a:solidFill>
              </a:rPr>
              <a:t>lower </a:t>
            </a:r>
            <a:r>
              <a:rPr lang="en-US" sz="1800" b="1" dirty="0">
                <a:solidFill>
                  <a:srgbClr val="C00000"/>
                </a:solidFill>
              </a:rPr>
              <a:t>serum TSH </a:t>
            </a:r>
            <a:r>
              <a:rPr lang="en-US" sz="1800" dirty="0" smtClean="0"/>
              <a:t>than </a:t>
            </a:r>
            <a:r>
              <a:rPr lang="en-US" sz="1800" dirty="0">
                <a:solidFill>
                  <a:srgbClr val="C00000"/>
                </a:solidFill>
              </a:rPr>
              <a:t>before pregnancy</a:t>
            </a:r>
            <a:r>
              <a:rPr lang="en-US" sz="1800" dirty="0"/>
              <a:t>, and a TSH </a:t>
            </a:r>
            <a:r>
              <a:rPr lang="en-US" sz="1800" dirty="0">
                <a:solidFill>
                  <a:srgbClr val="C00000"/>
                </a:solidFill>
              </a:rPr>
              <a:t>below then non pregnant</a:t>
            </a:r>
            <a:r>
              <a:rPr lang="en-US" sz="1800" dirty="0">
                <a:solidFill>
                  <a:srgbClr val="00B0F0"/>
                </a:solidFill>
              </a:rPr>
              <a:t> </a:t>
            </a:r>
            <a:r>
              <a:rPr lang="en-US" sz="1800" dirty="0">
                <a:solidFill>
                  <a:srgbClr val="C00000"/>
                </a:solidFill>
              </a:rPr>
              <a:t>lower limit of 0.4mU/L</a:t>
            </a:r>
            <a:r>
              <a:rPr lang="en-US" sz="1800" dirty="0">
                <a:solidFill>
                  <a:srgbClr val="00B0F0"/>
                </a:solidFill>
              </a:rPr>
              <a:t> </a:t>
            </a:r>
            <a:r>
              <a:rPr lang="en-US" sz="1800" dirty="0"/>
              <a:t>is observed in as many as </a:t>
            </a:r>
            <a:r>
              <a:rPr lang="en-US" sz="1800" dirty="0">
                <a:solidFill>
                  <a:srgbClr val="C00000"/>
                </a:solidFill>
              </a:rPr>
              <a:t>15%</a:t>
            </a:r>
            <a:r>
              <a:rPr lang="en-US" sz="1800" dirty="0">
                <a:solidFill>
                  <a:srgbClr val="00B0F0"/>
                </a:solidFill>
              </a:rPr>
              <a:t> </a:t>
            </a:r>
            <a:r>
              <a:rPr lang="en-US" sz="1800" dirty="0"/>
              <a:t>of healthy women during the ﬁrst</a:t>
            </a:r>
            <a:r>
              <a:rPr lang="en-US" sz="1800" dirty="0">
                <a:solidFill>
                  <a:srgbClr val="00B0F0"/>
                </a:solidFill>
              </a:rPr>
              <a:t> </a:t>
            </a:r>
            <a:r>
              <a:rPr lang="en-US" sz="1800" dirty="0"/>
              <a:t>trimester</a:t>
            </a:r>
            <a:r>
              <a:rPr lang="en-US" sz="1800" dirty="0">
                <a:solidFill>
                  <a:srgbClr val="00B0F0"/>
                </a:solidFill>
              </a:rPr>
              <a:t> </a:t>
            </a:r>
            <a:r>
              <a:rPr lang="en-US" sz="1800" dirty="0"/>
              <a:t>of </a:t>
            </a:r>
            <a:r>
              <a:rPr lang="en-US" sz="1800" dirty="0" smtClean="0"/>
              <a:t>pregnancy.</a:t>
            </a:r>
          </a:p>
          <a:p>
            <a:pPr marL="0" indent="0" algn="just">
              <a:buNone/>
            </a:pPr>
            <a:endParaRPr lang="en-US" sz="1800" dirty="0"/>
          </a:p>
          <a:p>
            <a:pPr marL="0" indent="0" algn="just">
              <a:buNone/>
            </a:pPr>
            <a:r>
              <a:rPr lang="en-US" sz="1800" dirty="0" smtClean="0"/>
              <a:t>The </a:t>
            </a:r>
            <a:r>
              <a:rPr lang="en-US" sz="1800" dirty="0"/>
              <a:t>fraction of women with a suppressed TSH falls to about </a:t>
            </a:r>
            <a:r>
              <a:rPr lang="en-US" sz="1800" dirty="0">
                <a:solidFill>
                  <a:srgbClr val="C00000"/>
                </a:solidFill>
              </a:rPr>
              <a:t>10%</a:t>
            </a:r>
            <a:r>
              <a:rPr lang="en-US" sz="1800" dirty="0">
                <a:solidFill>
                  <a:srgbClr val="00B0F0"/>
                </a:solidFill>
              </a:rPr>
              <a:t> </a:t>
            </a:r>
            <a:r>
              <a:rPr lang="en-US" sz="1800" dirty="0"/>
              <a:t>in the second</a:t>
            </a:r>
            <a:r>
              <a:rPr lang="en-US" sz="1800" dirty="0">
                <a:solidFill>
                  <a:srgbClr val="00B0F0"/>
                </a:solidFill>
              </a:rPr>
              <a:t> </a:t>
            </a:r>
            <a:r>
              <a:rPr lang="en-US" sz="1800" dirty="0"/>
              <a:t>trimester, and </a:t>
            </a:r>
            <a:r>
              <a:rPr lang="en-US" sz="1800" dirty="0">
                <a:solidFill>
                  <a:srgbClr val="C00000"/>
                </a:solidFill>
              </a:rPr>
              <a:t>5%</a:t>
            </a:r>
            <a:r>
              <a:rPr lang="en-US" sz="1800" dirty="0">
                <a:solidFill>
                  <a:srgbClr val="00B0F0"/>
                </a:solidFill>
              </a:rPr>
              <a:t> </a:t>
            </a:r>
            <a:r>
              <a:rPr lang="en-US" sz="1800" dirty="0" smtClean="0">
                <a:solidFill>
                  <a:srgbClr val="00B0F0"/>
                </a:solidFill>
              </a:rPr>
              <a:t> </a:t>
            </a:r>
            <a:r>
              <a:rPr lang="en-US" sz="1800" dirty="0" smtClean="0"/>
              <a:t>in </a:t>
            </a:r>
            <a:r>
              <a:rPr lang="en-US" sz="1800" dirty="0"/>
              <a:t>the third </a:t>
            </a:r>
            <a:r>
              <a:rPr lang="en-US" sz="1800" dirty="0" smtClean="0"/>
              <a:t>trimester. </a:t>
            </a:r>
            <a:endParaRPr lang="en-US" sz="1800" dirty="0"/>
          </a:p>
          <a:p>
            <a:pPr marL="0" indent="0" algn="just">
              <a:buNone/>
            </a:pPr>
            <a:endParaRPr lang="en-US" sz="1800" dirty="0" smtClean="0"/>
          </a:p>
        </p:txBody>
      </p:sp>
    </p:spTree>
    <p:extLst>
      <p:ext uri="{BB962C8B-B14F-4D97-AF65-F5344CB8AC3E}">
        <p14:creationId xmlns:p14="http://schemas.microsoft.com/office/powerpoint/2010/main" val="2098794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64904"/>
            <a:ext cx="8197081" cy="3816424"/>
          </a:xfrm>
          <a:ln>
            <a:solidFill>
              <a:srgbClr val="00B0F0"/>
            </a:solidFill>
          </a:ln>
        </p:spPr>
        <p:txBody>
          <a:bodyPr>
            <a:normAutofit/>
          </a:bodyPr>
          <a:lstStyle/>
          <a:p>
            <a:pPr algn="just">
              <a:buFont typeface="Wingdings" pitchFamily="2" charset="2"/>
              <a:buChar char="§"/>
            </a:pPr>
            <a:endParaRPr lang="en-US" sz="1800" dirty="0" smtClean="0"/>
          </a:p>
          <a:p>
            <a:pPr algn="just">
              <a:buFont typeface="Wingdings" pitchFamily="2" charset="2"/>
              <a:buChar char="§"/>
            </a:pPr>
            <a:r>
              <a:rPr lang="en-US" sz="1800" dirty="0" smtClean="0"/>
              <a:t>A </a:t>
            </a:r>
            <a:r>
              <a:rPr lang="en-US" sz="1800" dirty="0">
                <a:solidFill>
                  <a:srgbClr val="C00000"/>
                </a:solidFill>
              </a:rPr>
              <a:t>decrease </a:t>
            </a:r>
            <a:r>
              <a:rPr lang="en-US" sz="1800" dirty="0"/>
              <a:t>in both the </a:t>
            </a:r>
            <a:r>
              <a:rPr lang="en-US" sz="1800" dirty="0">
                <a:solidFill>
                  <a:srgbClr val="C00000"/>
                </a:solidFill>
              </a:rPr>
              <a:t>prevalence and </a:t>
            </a:r>
            <a:r>
              <a:rPr lang="en-US" sz="1800" dirty="0" smtClean="0">
                <a:solidFill>
                  <a:srgbClr val="C00000"/>
                </a:solidFill>
              </a:rPr>
              <a:t>titers </a:t>
            </a:r>
            <a:r>
              <a:rPr lang="en-US" sz="1800" dirty="0"/>
              <a:t>of</a:t>
            </a:r>
            <a:r>
              <a:rPr lang="en-US" sz="1800" dirty="0">
                <a:solidFill>
                  <a:srgbClr val="00B0F0"/>
                </a:solidFill>
              </a:rPr>
              <a:t> </a:t>
            </a:r>
            <a:r>
              <a:rPr lang="en-US" sz="1800" dirty="0">
                <a:solidFill>
                  <a:srgbClr val="C00000"/>
                </a:solidFill>
              </a:rPr>
              <a:t>thyroid antibodies </a:t>
            </a:r>
            <a:r>
              <a:rPr lang="en-US" sz="1800" dirty="0"/>
              <a:t>during the course of pregnancy  has been observed in several </a:t>
            </a:r>
            <a:r>
              <a:rPr lang="en-US" sz="1800" dirty="0" smtClean="0"/>
              <a:t>studies.</a:t>
            </a:r>
            <a:endParaRPr lang="en-US" sz="1800" dirty="0"/>
          </a:p>
          <a:p>
            <a:pPr algn="just">
              <a:buFont typeface="Wingdings" pitchFamily="2" charset="2"/>
              <a:buChar char="§"/>
            </a:pPr>
            <a:endParaRPr lang="en-US" sz="1800" dirty="0" smtClean="0"/>
          </a:p>
          <a:p>
            <a:pPr algn="just">
              <a:buFont typeface="Wingdings" pitchFamily="2" charset="2"/>
              <a:buChar char="§"/>
            </a:pPr>
            <a:r>
              <a:rPr lang="en-US" sz="1800" dirty="0" smtClean="0"/>
              <a:t> </a:t>
            </a:r>
            <a:r>
              <a:rPr lang="en-US" sz="1800" dirty="0"/>
              <a:t>These studies reported </a:t>
            </a:r>
            <a:r>
              <a:rPr lang="en-US" sz="1800" dirty="0">
                <a:solidFill>
                  <a:srgbClr val="C00000"/>
                </a:solidFill>
              </a:rPr>
              <a:t>higher</a:t>
            </a:r>
            <a:r>
              <a:rPr lang="en-US" sz="1800" dirty="0">
                <a:solidFill>
                  <a:srgbClr val="00B0F0"/>
                </a:solidFill>
              </a:rPr>
              <a:t> </a:t>
            </a:r>
            <a:r>
              <a:rPr lang="en-US" sz="1800" dirty="0">
                <a:solidFill>
                  <a:srgbClr val="C00000"/>
                </a:solidFill>
              </a:rPr>
              <a:t>baseline</a:t>
            </a:r>
            <a:r>
              <a:rPr lang="en-US" sz="1800" dirty="0">
                <a:solidFill>
                  <a:srgbClr val="00B0F0"/>
                </a:solidFill>
              </a:rPr>
              <a:t> </a:t>
            </a:r>
            <a:r>
              <a:rPr lang="en-US" sz="1800" dirty="0">
                <a:solidFill>
                  <a:srgbClr val="C00000"/>
                </a:solidFill>
              </a:rPr>
              <a:t>TSH</a:t>
            </a:r>
            <a:r>
              <a:rPr lang="en-US" sz="1800" dirty="0">
                <a:solidFill>
                  <a:srgbClr val="00B0F0"/>
                </a:solidFill>
              </a:rPr>
              <a:t> </a:t>
            </a:r>
            <a:r>
              <a:rPr lang="en-US" sz="1800" dirty="0" smtClean="0"/>
              <a:t>in </a:t>
            </a:r>
            <a:r>
              <a:rPr lang="en-US" sz="1800" dirty="0"/>
              <a:t>women with</a:t>
            </a:r>
            <a:r>
              <a:rPr lang="en-US" sz="1800" dirty="0">
                <a:solidFill>
                  <a:srgbClr val="00B050"/>
                </a:solidFill>
              </a:rPr>
              <a:t>   </a:t>
            </a:r>
            <a:r>
              <a:rPr lang="en-US" sz="1800" dirty="0">
                <a:solidFill>
                  <a:srgbClr val="C00000"/>
                </a:solidFill>
              </a:rPr>
              <a:t>thyroid</a:t>
            </a:r>
            <a:r>
              <a:rPr lang="en-US" sz="1800" dirty="0">
                <a:solidFill>
                  <a:srgbClr val="00B050"/>
                </a:solidFill>
              </a:rPr>
              <a:t> </a:t>
            </a:r>
            <a:r>
              <a:rPr lang="en-US" sz="1800" dirty="0">
                <a:solidFill>
                  <a:srgbClr val="C00000"/>
                </a:solidFill>
              </a:rPr>
              <a:t>autoimmunity </a:t>
            </a:r>
            <a:r>
              <a:rPr lang="en-US" sz="1800" dirty="0"/>
              <a:t>than women who were negative for antibodies</a:t>
            </a:r>
            <a:r>
              <a:rPr lang="en-US" sz="1800" dirty="0" smtClean="0"/>
              <a:t>.</a:t>
            </a:r>
          </a:p>
          <a:p>
            <a:pPr marL="0" indent="0" algn="just">
              <a:buNone/>
            </a:pPr>
            <a:r>
              <a:rPr lang="en-US" sz="1800" dirty="0" smtClean="0"/>
              <a:t> </a:t>
            </a:r>
          </a:p>
          <a:p>
            <a:pPr algn="just">
              <a:buFont typeface="Wingdings" pitchFamily="2" charset="2"/>
              <a:buChar char="§"/>
            </a:pPr>
            <a:r>
              <a:rPr lang="en-US" sz="1800" dirty="0" smtClean="0"/>
              <a:t>TSH </a:t>
            </a:r>
            <a:r>
              <a:rPr lang="en-US" sz="1800" dirty="0">
                <a:solidFill>
                  <a:srgbClr val="C00000"/>
                </a:solidFill>
              </a:rPr>
              <a:t>remained</a:t>
            </a:r>
            <a:r>
              <a:rPr lang="en-US" sz="1800" dirty="0">
                <a:solidFill>
                  <a:srgbClr val="00B0F0"/>
                </a:solidFill>
              </a:rPr>
              <a:t> </a:t>
            </a:r>
            <a:r>
              <a:rPr lang="en-US" sz="1800" dirty="0">
                <a:solidFill>
                  <a:srgbClr val="C00000"/>
                </a:solidFill>
              </a:rPr>
              <a:t>high</a:t>
            </a:r>
            <a:r>
              <a:rPr lang="en-US" sz="1800" dirty="0">
                <a:solidFill>
                  <a:srgbClr val="00B0F0"/>
                </a:solidFill>
              </a:rPr>
              <a:t> </a:t>
            </a:r>
            <a:r>
              <a:rPr lang="en-US" sz="1800" dirty="0"/>
              <a:t>for women with thyroid auto </a:t>
            </a:r>
            <a:r>
              <a:rPr lang="en-US" sz="1800" dirty="0" smtClean="0"/>
              <a:t>immunity </a:t>
            </a:r>
            <a:r>
              <a:rPr lang="en-US" sz="1800" dirty="0"/>
              <a:t>throughout pregnancy, with a </a:t>
            </a:r>
            <a:r>
              <a:rPr lang="en-US" sz="1800" dirty="0">
                <a:solidFill>
                  <a:srgbClr val="C00000"/>
                </a:solidFill>
              </a:rPr>
              <a:t>further increase at parturition</a:t>
            </a:r>
            <a:r>
              <a:rPr lang="en-US" sz="1800" dirty="0"/>
              <a:t>, despite</a:t>
            </a:r>
            <a:r>
              <a:rPr lang="en-US" sz="1800" dirty="0">
                <a:solidFill>
                  <a:srgbClr val="00B050"/>
                </a:solidFill>
              </a:rPr>
              <a:t> </a:t>
            </a:r>
            <a:r>
              <a:rPr lang="en-US" sz="1800" dirty="0"/>
              <a:t>a</a:t>
            </a:r>
            <a:r>
              <a:rPr lang="en-US" sz="1800" dirty="0">
                <a:solidFill>
                  <a:srgbClr val="00B050"/>
                </a:solidFill>
              </a:rPr>
              <a:t> </a:t>
            </a:r>
            <a:r>
              <a:rPr lang="en-US" sz="1800" dirty="0">
                <a:solidFill>
                  <a:srgbClr val="C00000"/>
                </a:solidFill>
              </a:rPr>
              <a:t>decrease in autoantibody </a:t>
            </a:r>
            <a:r>
              <a:rPr lang="en-US" sz="1800" dirty="0" smtClean="0">
                <a:solidFill>
                  <a:srgbClr val="C00000"/>
                </a:solidFill>
              </a:rPr>
              <a:t>concentrations.</a:t>
            </a:r>
            <a:endParaRPr lang="en-US" sz="1800" dirty="0">
              <a:solidFill>
                <a:srgbClr val="C00000"/>
              </a:solidFill>
            </a:endParaRPr>
          </a:p>
          <a:p>
            <a:pPr algn="just">
              <a:buFont typeface="Wingdings" pitchFamily="2" charset="2"/>
              <a:buChar char="§"/>
            </a:pPr>
            <a:endParaRPr lang="en-US" sz="1800" dirty="0"/>
          </a:p>
        </p:txBody>
      </p:sp>
      <p:sp>
        <p:nvSpPr>
          <p:cNvPr id="5" name="Title 1"/>
          <p:cNvSpPr txBox="1">
            <a:spLocks/>
          </p:cNvSpPr>
          <p:nvPr/>
        </p:nvSpPr>
        <p:spPr>
          <a:xfrm>
            <a:off x="424681" y="567530"/>
            <a:ext cx="8229600" cy="1853357"/>
          </a:xfrm>
          <a:prstGeom prst="rect">
            <a:avLst/>
          </a:prstGeom>
          <a:ln>
            <a:solidFill>
              <a:srgbClr val="00B0F0"/>
            </a:solidFill>
          </a:ln>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1800" b="1" dirty="0" smtClean="0"/>
              <a:t>Autoimmune thyroid disease during pregnancy </a:t>
            </a:r>
          </a:p>
          <a:p>
            <a:endParaRPr lang="en-US" sz="1800" b="1" dirty="0" smtClean="0"/>
          </a:p>
          <a:p>
            <a:r>
              <a:rPr lang="en-US" sz="1800" b="1" dirty="0" smtClean="0">
                <a:solidFill>
                  <a:schemeClr val="tx1"/>
                </a:solidFill>
              </a:rPr>
              <a:t>Lancet Diabetes </a:t>
            </a:r>
            <a:r>
              <a:rPr lang="en-US" sz="1800" b="1" dirty="0" err="1" smtClean="0">
                <a:solidFill>
                  <a:schemeClr val="tx1"/>
                </a:solidFill>
              </a:rPr>
              <a:t>Endocrinol</a:t>
            </a:r>
            <a:r>
              <a:rPr lang="en-US" sz="1800" b="1" dirty="0" smtClean="0">
                <a:solidFill>
                  <a:schemeClr val="tx1"/>
                </a:solidFill>
              </a:rPr>
              <a:t> 2017</a:t>
            </a:r>
            <a:r>
              <a:rPr lang="en-US" sz="1800" b="1" dirty="0" smtClean="0"/>
              <a:t/>
            </a:r>
            <a:br>
              <a:rPr lang="en-US" sz="1800" b="1" dirty="0" smtClean="0"/>
            </a:br>
            <a:r>
              <a:rPr lang="en-US" sz="1800" b="1" dirty="0" smtClean="0"/>
              <a:t/>
            </a:r>
            <a:br>
              <a:rPr lang="en-US" sz="1800" b="1" dirty="0" smtClean="0"/>
            </a:br>
            <a:r>
              <a:rPr lang="en-US" sz="1800" b="1" dirty="0" smtClean="0">
                <a:solidFill>
                  <a:schemeClr val="tx1"/>
                </a:solidFill>
              </a:rPr>
              <a:t>Simone De Leo, Elizabeth N Pearce       </a:t>
            </a:r>
            <a:r>
              <a:rPr lang="en-US" sz="1600" dirty="0" smtClean="0">
                <a:solidFill>
                  <a:schemeClr val="tx1"/>
                </a:solidFill>
              </a:rPr>
              <a:t>http://dx.doi.org/10.1016</a:t>
            </a:r>
            <a:r>
              <a:rPr lang="en-US" sz="1600" dirty="0" smtClean="0"/>
              <a:t>/</a:t>
            </a:r>
            <a:endParaRPr lang="en-US" sz="1600" dirty="0"/>
          </a:p>
        </p:txBody>
      </p:sp>
    </p:spTree>
    <p:extLst>
      <p:ext uri="{BB962C8B-B14F-4D97-AF65-F5344CB8AC3E}">
        <p14:creationId xmlns:p14="http://schemas.microsoft.com/office/powerpoint/2010/main" val="4283928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0" y="692696"/>
            <a:ext cx="8801050" cy="54726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554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schemeClr val="tx1"/>
                </a:solidFill>
              </a:rPr>
              <a:t>Questions:</a:t>
            </a:r>
            <a:endParaRPr lang="en-US" sz="20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837975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7582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352256"/>
          </a:xfrm>
          <a:ln>
            <a:solidFill>
              <a:srgbClr val="00B0F0"/>
            </a:solidFill>
          </a:ln>
        </p:spPr>
        <p:txBody>
          <a:bodyPr>
            <a:normAutofit/>
          </a:bodyPr>
          <a:lstStyle/>
          <a:p>
            <a:pPr algn="just">
              <a:buFont typeface="Wingdings" pitchFamily="2" charset="2"/>
              <a:buChar char="§"/>
            </a:pPr>
            <a:endParaRPr lang="en-US" sz="1800" dirty="0" smtClean="0"/>
          </a:p>
          <a:p>
            <a:pPr algn="just">
              <a:buFont typeface="Wingdings" pitchFamily="2" charset="2"/>
              <a:buChar char="§"/>
            </a:pPr>
            <a:r>
              <a:rPr lang="en-US" sz="1800" dirty="0" smtClean="0"/>
              <a:t>A downward shift of the TSH reference range occurs during pregnancy, with a reduction in both the </a:t>
            </a:r>
            <a:r>
              <a:rPr lang="en-US" sz="1800" dirty="0" smtClean="0">
                <a:solidFill>
                  <a:srgbClr val="C00000"/>
                </a:solidFill>
              </a:rPr>
              <a:t>lower</a:t>
            </a:r>
            <a:r>
              <a:rPr lang="en-US" sz="1800" dirty="0" smtClean="0"/>
              <a:t> (decreased by about </a:t>
            </a:r>
            <a:r>
              <a:rPr lang="en-US" sz="1800" dirty="0" smtClean="0">
                <a:solidFill>
                  <a:srgbClr val="C00000"/>
                </a:solidFill>
              </a:rPr>
              <a:t>0.1–0.2 </a:t>
            </a:r>
            <a:r>
              <a:rPr lang="en-US" sz="1800" dirty="0" err="1" smtClean="0"/>
              <a:t>mU</a:t>
            </a:r>
            <a:r>
              <a:rPr lang="en-US" sz="1800" dirty="0" smtClean="0"/>
              <a:t>/L) and the </a:t>
            </a:r>
            <a:r>
              <a:rPr lang="en-US" sz="1800" dirty="0" smtClean="0">
                <a:solidFill>
                  <a:srgbClr val="C00000"/>
                </a:solidFill>
              </a:rPr>
              <a:t>upper </a:t>
            </a:r>
            <a:r>
              <a:rPr lang="en-US" sz="1800" dirty="0" smtClean="0"/>
              <a:t>limit of maternal TSH (decreased by about </a:t>
            </a:r>
            <a:r>
              <a:rPr lang="en-US" sz="1800" dirty="0" smtClean="0">
                <a:solidFill>
                  <a:srgbClr val="C00000"/>
                </a:solidFill>
              </a:rPr>
              <a:t>0.5–1.0</a:t>
            </a:r>
            <a:r>
              <a:rPr lang="en-US" sz="1800" dirty="0" smtClean="0"/>
              <a:t>mU/L), relative to the typical non pregnant TSH reference range. </a:t>
            </a:r>
          </a:p>
          <a:p>
            <a:pPr algn="just">
              <a:buFont typeface="Wingdings" pitchFamily="2" charset="2"/>
              <a:buChar char="§"/>
            </a:pPr>
            <a:endParaRPr lang="en-US" sz="1800" dirty="0" smtClean="0"/>
          </a:p>
          <a:p>
            <a:pPr algn="just">
              <a:buFont typeface="Wingdings" pitchFamily="2" charset="2"/>
              <a:buChar char="§"/>
            </a:pPr>
            <a:r>
              <a:rPr lang="en-US" sz="1800" dirty="0" smtClean="0"/>
              <a:t>The largest  decrease is observed during the </a:t>
            </a:r>
            <a:r>
              <a:rPr lang="en-US" sz="1800" dirty="0" smtClean="0">
                <a:solidFill>
                  <a:srgbClr val="C00000"/>
                </a:solidFill>
              </a:rPr>
              <a:t>ﬁrst</a:t>
            </a:r>
            <a:r>
              <a:rPr lang="en-US" sz="1800" dirty="0" smtClean="0">
                <a:solidFill>
                  <a:srgbClr val="00B0F0"/>
                </a:solidFill>
              </a:rPr>
              <a:t> </a:t>
            </a:r>
            <a:r>
              <a:rPr lang="en-US" sz="1800" dirty="0" smtClean="0">
                <a:solidFill>
                  <a:srgbClr val="C00000"/>
                </a:solidFill>
              </a:rPr>
              <a:t>trimester</a:t>
            </a:r>
            <a:r>
              <a:rPr lang="en-US" sz="1800" dirty="0" smtClean="0">
                <a:solidFill>
                  <a:srgbClr val="00B0F0"/>
                </a:solidFill>
              </a:rPr>
              <a:t> </a:t>
            </a:r>
            <a:r>
              <a:rPr lang="en-US" sz="1800" dirty="0" smtClean="0"/>
              <a:t>because of elevated levels of serum </a:t>
            </a:r>
            <a:r>
              <a:rPr lang="en-US" sz="1800" dirty="0" err="1" smtClean="0">
                <a:solidFill>
                  <a:srgbClr val="C00000"/>
                </a:solidFill>
              </a:rPr>
              <a:t>hCG</a:t>
            </a:r>
            <a:r>
              <a:rPr lang="en-US" sz="1800" dirty="0" smtClean="0">
                <a:solidFill>
                  <a:srgbClr val="C00000"/>
                </a:solidFill>
              </a:rPr>
              <a:t> </a:t>
            </a:r>
            <a:r>
              <a:rPr lang="en-US" sz="1800" dirty="0" smtClean="0"/>
              <a:t>directly stimulating the TSH receptor and thereby increasing thyroid hormone production). Thereafter, serum TSH and its reference range </a:t>
            </a:r>
            <a:r>
              <a:rPr lang="en-US" sz="1800" dirty="0" smtClean="0">
                <a:solidFill>
                  <a:srgbClr val="C00000"/>
                </a:solidFill>
              </a:rPr>
              <a:t>gradually rise in the second and third</a:t>
            </a:r>
            <a:r>
              <a:rPr lang="en-US" sz="1800" dirty="0" smtClean="0">
                <a:solidFill>
                  <a:srgbClr val="00B0F0"/>
                </a:solidFill>
              </a:rPr>
              <a:t> </a:t>
            </a:r>
            <a:r>
              <a:rPr lang="en-US" sz="1800" dirty="0" smtClean="0">
                <a:solidFill>
                  <a:srgbClr val="C00000"/>
                </a:solidFill>
              </a:rPr>
              <a:t>trimesters</a:t>
            </a:r>
            <a:r>
              <a:rPr lang="en-US" sz="1800" dirty="0" smtClean="0"/>
              <a:t>, but nonetheless remain </a:t>
            </a:r>
            <a:r>
              <a:rPr lang="en-US" sz="1800" dirty="0" smtClean="0">
                <a:solidFill>
                  <a:srgbClr val="C00000"/>
                </a:solidFill>
              </a:rPr>
              <a:t>lower </a:t>
            </a:r>
            <a:r>
              <a:rPr lang="en-US" sz="1800" dirty="0" smtClean="0"/>
              <a:t>than in non pregnant women. </a:t>
            </a:r>
          </a:p>
          <a:p>
            <a:pPr marL="0" indent="0" algn="just">
              <a:buNone/>
            </a:pPr>
            <a:endParaRPr lang="en-US" sz="1800" dirty="0" smtClean="0"/>
          </a:p>
          <a:p>
            <a:pPr algn="just">
              <a:buFont typeface="Wingdings" pitchFamily="2" charset="2"/>
              <a:buChar char="§"/>
            </a:pPr>
            <a:r>
              <a:rPr lang="en-US" sz="1800" dirty="0" smtClean="0"/>
              <a:t>Since   </a:t>
            </a:r>
            <a:r>
              <a:rPr lang="en-US" sz="1800" dirty="0" err="1"/>
              <a:t>hCG</a:t>
            </a:r>
            <a:r>
              <a:rPr lang="en-US" sz="1800" dirty="0"/>
              <a:t>   concentrations  are  higher  in  </a:t>
            </a:r>
            <a:r>
              <a:rPr lang="en-US" sz="1800" dirty="0">
                <a:solidFill>
                  <a:srgbClr val="C00000"/>
                </a:solidFill>
              </a:rPr>
              <a:t>multiple</a:t>
            </a:r>
            <a:r>
              <a:rPr lang="en-US" sz="1800" dirty="0">
                <a:solidFill>
                  <a:srgbClr val="00B0F0"/>
                </a:solidFill>
              </a:rPr>
              <a:t> </a:t>
            </a:r>
            <a:r>
              <a:rPr lang="en-US" sz="1800" dirty="0">
                <a:solidFill>
                  <a:srgbClr val="C00000"/>
                </a:solidFill>
              </a:rPr>
              <a:t>pregnancies</a:t>
            </a:r>
            <a:r>
              <a:rPr lang="en-US" sz="1800" dirty="0">
                <a:solidFill>
                  <a:srgbClr val="00B0F0"/>
                </a:solidFill>
              </a:rPr>
              <a:t> </a:t>
            </a:r>
            <a:r>
              <a:rPr lang="en-US" sz="1800" dirty="0"/>
              <a:t>than in singleton pregnancies, the</a:t>
            </a:r>
            <a:r>
              <a:rPr lang="en-US" sz="1800" dirty="0">
                <a:solidFill>
                  <a:srgbClr val="00B0F0"/>
                </a:solidFill>
              </a:rPr>
              <a:t> </a:t>
            </a:r>
            <a:r>
              <a:rPr lang="en-US" sz="1800" dirty="0">
                <a:solidFill>
                  <a:srgbClr val="C00000"/>
                </a:solidFill>
              </a:rPr>
              <a:t>downward</a:t>
            </a:r>
            <a:r>
              <a:rPr lang="en-US" sz="1800" dirty="0">
                <a:solidFill>
                  <a:srgbClr val="00B0F0"/>
                </a:solidFill>
              </a:rPr>
              <a:t> </a:t>
            </a:r>
            <a:r>
              <a:rPr lang="en-US" sz="1800" dirty="0">
                <a:solidFill>
                  <a:srgbClr val="C00000"/>
                </a:solidFill>
              </a:rPr>
              <a:t>shift</a:t>
            </a:r>
            <a:r>
              <a:rPr lang="en-US" sz="1800" dirty="0">
                <a:solidFill>
                  <a:srgbClr val="00B0F0"/>
                </a:solidFill>
              </a:rPr>
              <a:t> </a:t>
            </a:r>
            <a:r>
              <a:rPr lang="en-US" sz="1800" dirty="0"/>
              <a:t>in the TSH reference interval is greater in twin </a:t>
            </a:r>
            <a:r>
              <a:rPr lang="en-US" sz="1800" dirty="0" smtClean="0"/>
              <a:t>pregnancies.</a:t>
            </a:r>
            <a:endParaRPr lang="en-US" sz="1800" dirty="0"/>
          </a:p>
        </p:txBody>
      </p:sp>
    </p:spTree>
    <p:extLst>
      <p:ext uri="{BB962C8B-B14F-4D97-AF65-F5344CB8AC3E}">
        <p14:creationId xmlns:p14="http://schemas.microsoft.com/office/powerpoint/2010/main" val="4040702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988" y="620688"/>
            <a:ext cx="8178468" cy="6048672"/>
          </a:xfrm>
          <a:ln>
            <a:solidFill>
              <a:srgbClr val="00B0F0"/>
            </a:solidFill>
          </a:ln>
        </p:spPr>
        <p:txBody>
          <a:bodyPr>
            <a:noAutofit/>
          </a:bodyPr>
          <a:lstStyle/>
          <a:p>
            <a:pPr algn="just">
              <a:buFont typeface="Wingdings" pitchFamily="2" charset="2"/>
              <a:buChar char="§"/>
            </a:pPr>
            <a:endParaRPr lang="en-US" sz="1800" dirty="0" smtClean="0"/>
          </a:p>
          <a:p>
            <a:pPr algn="just">
              <a:buFont typeface="Wingdings" pitchFamily="2" charset="2"/>
              <a:buChar char="§"/>
            </a:pPr>
            <a:r>
              <a:rPr lang="en-US" sz="1800" dirty="0" smtClean="0"/>
              <a:t>The </a:t>
            </a:r>
            <a:r>
              <a:rPr lang="en-US" sz="1800" dirty="0"/>
              <a:t>extent of </a:t>
            </a:r>
            <a:r>
              <a:rPr lang="en-US" sz="1800" dirty="0" smtClean="0"/>
              <a:t>TSH </a:t>
            </a:r>
            <a:r>
              <a:rPr lang="en-US" sz="1800" dirty="0"/>
              <a:t>reference ranges  </a:t>
            </a:r>
            <a:r>
              <a:rPr lang="en-US" sz="1800" dirty="0" smtClean="0"/>
              <a:t>reduction varies  </a:t>
            </a:r>
            <a:r>
              <a:rPr lang="en-US" sz="1800" dirty="0"/>
              <a:t>signiﬁcantly    between    different </a:t>
            </a:r>
            <a:r>
              <a:rPr lang="en-US" sz="1800" dirty="0">
                <a:solidFill>
                  <a:srgbClr val="00B0F0"/>
                </a:solidFill>
              </a:rPr>
              <a:t> </a:t>
            </a:r>
            <a:r>
              <a:rPr lang="en-US" sz="1800" dirty="0">
                <a:solidFill>
                  <a:schemeClr val="tx2"/>
                </a:solidFill>
              </a:rPr>
              <a:t>racial  </a:t>
            </a:r>
            <a:r>
              <a:rPr lang="en-US" sz="1800" dirty="0"/>
              <a:t>and   </a:t>
            </a:r>
            <a:r>
              <a:rPr lang="en-US" sz="1800" dirty="0">
                <a:solidFill>
                  <a:schemeClr val="tx2"/>
                </a:solidFill>
              </a:rPr>
              <a:t>ethnic </a:t>
            </a:r>
            <a:r>
              <a:rPr lang="en-US" sz="1800" dirty="0"/>
              <a:t>groups</a:t>
            </a:r>
            <a:r>
              <a:rPr lang="en-US" sz="1800" dirty="0" smtClean="0"/>
              <a:t>.</a:t>
            </a:r>
          </a:p>
          <a:p>
            <a:pPr algn="just">
              <a:buFont typeface="Wingdings" pitchFamily="2" charset="2"/>
              <a:buChar char="§"/>
            </a:pPr>
            <a:endParaRPr lang="en-US" sz="1800" dirty="0" smtClean="0"/>
          </a:p>
          <a:p>
            <a:pPr algn="just">
              <a:buFont typeface="Wingdings" pitchFamily="2" charset="2"/>
              <a:buChar char="§"/>
            </a:pPr>
            <a:r>
              <a:rPr lang="en-US" sz="1800" dirty="0" smtClean="0"/>
              <a:t> </a:t>
            </a:r>
            <a:r>
              <a:rPr lang="en-US" sz="1800" dirty="0">
                <a:solidFill>
                  <a:schemeClr val="tx2"/>
                </a:solidFill>
              </a:rPr>
              <a:t>Initial studies </a:t>
            </a:r>
            <a:r>
              <a:rPr lang="en-US" sz="1800" dirty="0"/>
              <a:t>of pregnant women in the United States and  Europe  ﬁrst  led  to  recommendations  for  a  TSH  upper </a:t>
            </a:r>
            <a:r>
              <a:rPr lang="en-US" sz="1800" dirty="0" smtClean="0"/>
              <a:t>reference </a:t>
            </a:r>
            <a:r>
              <a:rPr lang="en-US" sz="1800" dirty="0"/>
              <a:t>limit of </a:t>
            </a:r>
            <a:r>
              <a:rPr lang="en-US" sz="1800" dirty="0">
                <a:solidFill>
                  <a:schemeClr val="tx2"/>
                </a:solidFill>
              </a:rPr>
              <a:t>2.5</a:t>
            </a:r>
            <a:r>
              <a:rPr lang="en-US" sz="1800" dirty="0">
                <a:solidFill>
                  <a:srgbClr val="00B0F0"/>
                </a:solidFill>
              </a:rPr>
              <a:t> </a:t>
            </a:r>
            <a:r>
              <a:rPr lang="en-US" sz="1800" dirty="0" err="1"/>
              <a:t>mU</a:t>
            </a:r>
            <a:r>
              <a:rPr lang="en-US" sz="1800" dirty="0"/>
              <a:t>/L in the ﬁrst</a:t>
            </a:r>
            <a:r>
              <a:rPr lang="en-US" sz="1800" dirty="0">
                <a:solidFill>
                  <a:srgbClr val="00B0F0"/>
                </a:solidFill>
              </a:rPr>
              <a:t> </a:t>
            </a:r>
            <a:r>
              <a:rPr lang="en-US" sz="1800" dirty="0"/>
              <a:t>trimester and </a:t>
            </a:r>
            <a:r>
              <a:rPr lang="en-US" sz="1800" dirty="0">
                <a:solidFill>
                  <a:schemeClr val="tx2"/>
                </a:solidFill>
              </a:rPr>
              <a:t>3.0</a:t>
            </a:r>
            <a:r>
              <a:rPr lang="en-US" sz="1800" dirty="0">
                <a:solidFill>
                  <a:srgbClr val="00B0F0"/>
                </a:solidFill>
              </a:rPr>
              <a:t> </a:t>
            </a:r>
            <a:r>
              <a:rPr lang="en-US" sz="1800" dirty="0" err="1"/>
              <a:t>mU</a:t>
            </a:r>
            <a:r>
              <a:rPr lang="en-US" sz="1800" dirty="0"/>
              <a:t>/L in the second</a:t>
            </a:r>
            <a:r>
              <a:rPr lang="en-US" sz="1800" dirty="0">
                <a:solidFill>
                  <a:srgbClr val="00B0F0"/>
                </a:solidFill>
              </a:rPr>
              <a:t> </a:t>
            </a:r>
            <a:r>
              <a:rPr lang="en-US" sz="1800" dirty="0"/>
              <a:t>and</a:t>
            </a:r>
            <a:r>
              <a:rPr lang="en-US" sz="1800" dirty="0">
                <a:solidFill>
                  <a:srgbClr val="00B0F0"/>
                </a:solidFill>
              </a:rPr>
              <a:t> </a:t>
            </a:r>
            <a:r>
              <a:rPr lang="en-US" sz="1800" dirty="0"/>
              <a:t>third</a:t>
            </a:r>
            <a:r>
              <a:rPr lang="en-US" sz="1800" dirty="0">
                <a:solidFill>
                  <a:srgbClr val="00B0F0"/>
                </a:solidFill>
              </a:rPr>
              <a:t> </a:t>
            </a:r>
            <a:r>
              <a:rPr lang="en-US" sz="1800" dirty="0" smtClean="0"/>
              <a:t>trimesters. </a:t>
            </a:r>
            <a:r>
              <a:rPr lang="en-US" sz="1800" dirty="0"/>
              <a:t>However, </a:t>
            </a:r>
            <a:r>
              <a:rPr lang="en-US" sz="1800" dirty="0">
                <a:solidFill>
                  <a:srgbClr val="C00000"/>
                </a:solidFill>
              </a:rPr>
              <a:t>more</a:t>
            </a:r>
            <a:r>
              <a:rPr lang="en-US" sz="1800" dirty="0">
                <a:solidFill>
                  <a:srgbClr val="00B0F0"/>
                </a:solidFill>
              </a:rPr>
              <a:t> </a:t>
            </a:r>
            <a:r>
              <a:rPr lang="en-US" sz="1800" dirty="0" smtClean="0">
                <a:solidFill>
                  <a:srgbClr val="C00000"/>
                </a:solidFill>
              </a:rPr>
              <a:t>recent</a:t>
            </a:r>
            <a:r>
              <a:rPr lang="en-US" sz="1800" dirty="0" smtClean="0">
                <a:solidFill>
                  <a:srgbClr val="00B0F0"/>
                </a:solidFill>
              </a:rPr>
              <a:t>  </a:t>
            </a:r>
            <a:r>
              <a:rPr lang="en-US" sz="1800" dirty="0"/>
              <a:t>studies  in  pregnant  women  in  Asia,  </a:t>
            </a:r>
            <a:r>
              <a:rPr lang="en-US" sz="1800" dirty="0" smtClean="0"/>
              <a:t>India, and  the Netherlands</a:t>
            </a:r>
            <a:r>
              <a:rPr lang="en-US" sz="1800" dirty="0"/>
              <a:t>, have demonstrated </a:t>
            </a:r>
            <a:r>
              <a:rPr lang="en-US" sz="1800" dirty="0">
                <a:solidFill>
                  <a:srgbClr val="C00000"/>
                </a:solidFill>
              </a:rPr>
              <a:t>only a modest reduction in </a:t>
            </a:r>
            <a:r>
              <a:rPr lang="en-US" sz="1800" dirty="0" smtClean="0">
                <a:solidFill>
                  <a:srgbClr val="C00000"/>
                </a:solidFill>
              </a:rPr>
              <a:t>the </a:t>
            </a:r>
            <a:r>
              <a:rPr lang="en-US" sz="1800" dirty="0">
                <a:solidFill>
                  <a:srgbClr val="C00000"/>
                </a:solidFill>
              </a:rPr>
              <a:t>upper </a:t>
            </a:r>
            <a:r>
              <a:rPr lang="en-US" sz="1800" dirty="0"/>
              <a:t>reference limit </a:t>
            </a:r>
            <a:r>
              <a:rPr lang="en-US" sz="1800" dirty="0" smtClean="0"/>
              <a:t>.</a:t>
            </a:r>
          </a:p>
          <a:p>
            <a:pPr algn="just">
              <a:buFont typeface="Wingdings" pitchFamily="2" charset="2"/>
              <a:buChar char="§"/>
            </a:pPr>
            <a:endParaRPr lang="en-US" sz="1800" dirty="0" smtClean="0"/>
          </a:p>
          <a:p>
            <a:pPr algn="just">
              <a:buFont typeface="Wingdings" pitchFamily="2" charset="2"/>
              <a:buChar char="§"/>
            </a:pPr>
            <a:r>
              <a:rPr lang="en-US" sz="1800" dirty="0" smtClean="0"/>
              <a:t> </a:t>
            </a:r>
            <a:r>
              <a:rPr lang="en-US" sz="1800" dirty="0"/>
              <a:t>A study of 4800 pregnant women in </a:t>
            </a:r>
            <a:r>
              <a:rPr lang="en-US" sz="1800" dirty="0">
                <a:solidFill>
                  <a:srgbClr val="C00000"/>
                </a:solidFill>
              </a:rPr>
              <a:t>China</a:t>
            </a:r>
            <a:r>
              <a:rPr lang="en-US" sz="1800" dirty="0">
                <a:solidFill>
                  <a:srgbClr val="00B0F0"/>
                </a:solidFill>
              </a:rPr>
              <a:t> </a:t>
            </a:r>
            <a:r>
              <a:rPr lang="en-US" sz="1800" dirty="0"/>
              <a:t>recently showed that the downward shift in the  TSH  reference  range  occurred  at </a:t>
            </a:r>
            <a:r>
              <a:rPr lang="en-US" sz="1800" dirty="0">
                <a:solidFill>
                  <a:srgbClr val="C00000"/>
                </a:solidFill>
              </a:rPr>
              <a:t> weeks  7–12,  </a:t>
            </a:r>
            <a:r>
              <a:rPr lang="en-US" sz="1800" dirty="0"/>
              <a:t>but  the </a:t>
            </a:r>
            <a:r>
              <a:rPr lang="en-US" sz="1800" dirty="0" smtClean="0">
                <a:solidFill>
                  <a:srgbClr val="C00000"/>
                </a:solidFill>
              </a:rPr>
              <a:t>upper </a:t>
            </a:r>
            <a:r>
              <a:rPr lang="en-US" sz="1800" dirty="0">
                <a:solidFill>
                  <a:srgbClr val="C00000"/>
                </a:solidFill>
              </a:rPr>
              <a:t>reference </a:t>
            </a:r>
            <a:r>
              <a:rPr lang="en-US" sz="1800" dirty="0"/>
              <a:t>limit was only reduced from </a:t>
            </a:r>
            <a:r>
              <a:rPr lang="en-US" sz="1800" dirty="0">
                <a:solidFill>
                  <a:srgbClr val="C00000"/>
                </a:solidFill>
              </a:rPr>
              <a:t>5.31 to 4.34</a:t>
            </a:r>
            <a:r>
              <a:rPr lang="en-US" sz="1800" dirty="0">
                <a:solidFill>
                  <a:srgbClr val="00B0F0"/>
                </a:solidFill>
              </a:rPr>
              <a:t> </a:t>
            </a:r>
            <a:r>
              <a:rPr lang="en-US" sz="1800" dirty="0" err="1" smtClean="0"/>
              <a:t>mU</a:t>
            </a:r>
            <a:r>
              <a:rPr lang="en-US" sz="1800" dirty="0" smtClean="0"/>
              <a:t>/L. </a:t>
            </a:r>
            <a:endParaRPr lang="en-US" sz="1800" dirty="0"/>
          </a:p>
          <a:p>
            <a:pPr algn="just">
              <a:buFont typeface="Wingdings" pitchFamily="2" charset="2"/>
              <a:buChar char="§"/>
            </a:pPr>
            <a:endParaRPr lang="en-US" sz="1800" dirty="0" smtClean="0"/>
          </a:p>
          <a:p>
            <a:pPr algn="just">
              <a:buFont typeface="Wingdings" pitchFamily="2" charset="2"/>
              <a:buChar char="§"/>
            </a:pPr>
            <a:r>
              <a:rPr lang="en-US" sz="1800" dirty="0" smtClean="0"/>
              <a:t>Separate </a:t>
            </a:r>
            <a:r>
              <a:rPr lang="en-US" sz="1800" dirty="0"/>
              <a:t>studies of pregnant women in </a:t>
            </a:r>
            <a:r>
              <a:rPr lang="en-US" sz="1800" dirty="0">
                <a:solidFill>
                  <a:srgbClr val="C00000"/>
                </a:solidFill>
              </a:rPr>
              <a:t>India</a:t>
            </a:r>
            <a:r>
              <a:rPr lang="en-US" sz="1800" dirty="0">
                <a:solidFill>
                  <a:srgbClr val="00B0F0"/>
                </a:solidFill>
              </a:rPr>
              <a:t> </a:t>
            </a:r>
            <a:r>
              <a:rPr lang="en-US" sz="1800" dirty="0">
                <a:solidFill>
                  <a:srgbClr val="C00000"/>
                </a:solidFill>
              </a:rPr>
              <a:t>and</a:t>
            </a:r>
            <a:r>
              <a:rPr lang="en-US" sz="1800" dirty="0">
                <a:solidFill>
                  <a:srgbClr val="00B0F0"/>
                </a:solidFill>
              </a:rPr>
              <a:t> </a:t>
            </a:r>
            <a:r>
              <a:rPr lang="en-US" sz="1800" dirty="0">
                <a:solidFill>
                  <a:srgbClr val="C00000"/>
                </a:solidFill>
              </a:rPr>
              <a:t>Korea</a:t>
            </a:r>
            <a:r>
              <a:rPr lang="en-US" sz="1800" dirty="0">
                <a:solidFill>
                  <a:srgbClr val="00B0F0"/>
                </a:solidFill>
              </a:rPr>
              <a:t> </a:t>
            </a:r>
            <a:r>
              <a:rPr lang="en-US" sz="1800" dirty="0"/>
              <a:t>show a modest reduction in the ﬁrst-trimester  </a:t>
            </a:r>
            <a:r>
              <a:rPr lang="en-US" sz="1800" dirty="0">
                <a:solidFill>
                  <a:srgbClr val="C00000"/>
                </a:solidFill>
              </a:rPr>
              <a:t>upper  TSH  limit  of  0.5  1.0 </a:t>
            </a:r>
            <a:r>
              <a:rPr lang="en-US" sz="1800" dirty="0" err="1" smtClean="0"/>
              <a:t>mU</a:t>
            </a:r>
            <a:r>
              <a:rPr lang="en-US" sz="1800" dirty="0" smtClean="0"/>
              <a:t>/L .</a:t>
            </a:r>
          </a:p>
          <a:p>
            <a:pPr algn="just">
              <a:buFont typeface="Wingdings" pitchFamily="2" charset="2"/>
              <a:buChar char="§"/>
            </a:pPr>
            <a:endParaRPr lang="en-US" sz="1800" dirty="0" smtClean="0"/>
          </a:p>
        </p:txBody>
      </p:sp>
    </p:spTree>
    <p:extLst>
      <p:ext uri="{BB962C8B-B14F-4D97-AF65-F5344CB8AC3E}">
        <p14:creationId xmlns:p14="http://schemas.microsoft.com/office/powerpoint/2010/main" val="4078974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585788"/>
            <a:ext cx="8258175" cy="5891212"/>
          </a:xfrm>
          <a:ln>
            <a:solidFill>
              <a:srgbClr val="00B0F0"/>
            </a:solidFill>
          </a:ln>
        </p:spPr>
        <p:txBody>
          <a:bodyPr>
            <a:normAutofit/>
          </a:bodyPr>
          <a:lstStyle/>
          <a:p>
            <a:pPr marL="0" indent="0" algn="just">
              <a:buNone/>
            </a:pPr>
            <a:endParaRPr lang="en-US" sz="1800" dirty="0" smtClean="0"/>
          </a:p>
          <a:p>
            <a:pPr algn="just">
              <a:buFont typeface="Wingdings" pitchFamily="2" charset="2"/>
              <a:buChar char="§"/>
            </a:pPr>
            <a:endParaRPr lang="en-US" sz="1800" dirty="0" smtClean="0"/>
          </a:p>
          <a:p>
            <a:pPr algn="just">
              <a:buFont typeface="Wingdings" pitchFamily="2" charset="2"/>
              <a:buChar char="§"/>
            </a:pPr>
            <a:r>
              <a:rPr lang="en-US" sz="1800" dirty="0" smtClean="0"/>
              <a:t>Thus</a:t>
            </a:r>
            <a:r>
              <a:rPr lang="en-US" sz="1800" dirty="0"/>
              <a:t>, the current evidence supports </a:t>
            </a:r>
            <a:r>
              <a:rPr lang="en-US" sz="1800" dirty="0">
                <a:solidFill>
                  <a:srgbClr val="C00000"/>
                </a:solidFill>
              </a:rPr>
              <a:t>only a slight downward shift in the upper </a:t>
            </a:r>
            <a:r>
              <a:rPr lang="en-US" sz="1800" dirty="0"/>
              <a:t>reference range of TSH occurring in the </a:t>
            </a:r>
            <a:r>
              <a:rPr lang="en-US" sz="1800" dirty="0">
                <a:solidFill>
                  <a:srgbClr val="C00000"/>
                </a:solidFill>
              </a:rPr>
              <a:t>latter ﬁrst trimester </a:t>
            </a:r>
            <a:r>
              <a:rPr lang="en-US" sz="1800" dirty="0"/>
              <a:t>of pregnancy, typically not seen prior to week </a:t>
            </a:r>
            <a:r>
              <a:rPr lang="en-US" sz="1800" dirty="0" smtClean="0"/>
              <a:t>7. </a:t>
            </a:r>
            <a:endParaRPr lang="en-US" sz="1800" dirty="0"/>
          </a:p>
          <a:p>
            <a:pPr algn="just">
              <a:buFont typeface="Wingdings" pitchFamily="2" charset="2"/>
              <a:buChar char="§"/>
            </a:pPr>
            <a:endParaRPr lang="en-US" sz="1800" dirty="0" smtClean="0"/>
          </a:p>
          <a:p>
            <a:pPr algn="just">
              <a:buFont typeface="Wingdings" pitchFamily="2" charset="2"/>
              <a:buChar char="§"/>
            </a:pPr>
            <a:endParaRPr lang="en-US" sz="1800" dirty="0" smtClean="0"/>
          </a:p>
          <a:p>
            <a:pPr algn="just">
              <a:buFont typeface="Wingdings" pitchFamily="2" charset="2"/>
              <a:buChar char="§"/>
            </a:pPr>
            <a:r>
              <a:rPr lang="en-US" sz="1800" dirty="0" smtClean="0"/>
              <a:t>possible</a:t>
            </a:r>
            <a:r>
              <a:rPr lang="en-US" sz="1800" dirty="0"/>
              <a:t>, </a:t>
            </a:r>
            <a:r>
              <a:rPr lang="en-US" sz="1800" dirty="0">
                <a:solidFill>
                  <a:srgbClr val="C00000"/>
                </a:solidFill>
              </a:rPr>
              <a:t>population-based trimester-speciﬁc reference  ranges  </a:t>
            </a:r>
            <a:r>
              <a:rPr lang="en-US" sz="1800" dirty="0"/>
              <a:t>for  serum  TSH  should  be  deﬁned  through assessment  of  local  population  data  representative </a:t>
            </a:r>
            <a:r>
              <a:rPr lang="en-US" sz="1800" dirty="0" smtClean="0"/>
              <a:t>of a health </a:t>
            </a:r>
            <a:r>
              <a:rPr lang="en-US" sz="1800" dirty="0"/>
              <a:t>care provider’s practice. Reference range determinations  should   only   include  </a:t>
            </a:r>
            <a:r>
              <a:rPr lang="en-US" sz="1800" dirty="0">
                <a:solidFill>
                  <a:srgbClr val="C00000"/>
                </a:solidFill>
              </a:rPr>
              <a:t>pregnant   women </a:t>
            </a:r>
            <a:r>
              <a:rPr lang="en-US" sz="1800" dirty="0" smtClean="0">
                <a:solidFill>
                  <a:srgbClr val="C00000"/>
                </a:solidFill>
              </a:rPr>
              <a:t> </a:t>
            </a:r>
            <a:r>
              <a:rPr lang="en-US" sz="1800" dirty="0">
                <a:solidFill>
                  <a:srgbClr val="C00000"/>
                </a:solidFill>
              </a:rPr>
              <a:t>with  no known </a:t>
            </a:r>
            <a:r>
              <a:rPr lang="en-US" sz="1800" dirty="0" smtClean="0">
                <a:solidFill>
                  <a:srgbClr val="C00000"/>
                </a:solidFill>
              </a:rPr>
              <a:t>thyroid </a:t>
            </a:r>
            <a:r>
              <a:rPr lang="en-US" sz="1800" dirty="0">
                <a:solidFill>
                  <a:srgbClr val="C00000"/>
                </a:solidFill>
              </a:rPr>
              <a:t>disease, optimal iodine intake, and negative  </a:t>
            </a:r>
            <a:r>
              <a:rPr lang="en-US" sz="1800" dirty="0" smtClean="0">
                <a:solidFill>
                  <a:srgbClr val="C00000"/>
                </a:solidFill>
              </a:rPr>
              <a:t>TPO </a:t>
            </a:r>
            <a:r>
              <a:rPr lang="en-US" sz="1800" dirty="0" err="1" smtClean="0">
                <a:solidFill>
                  <a:srgbClr val="C00000"/>
                </a:solidFill>
              </a:rPr>
              <a:t>Ab</a:t>
            </a:r>
            <a:r>
              <a:rPr lang="en-US" sz="1800" dirty="0" smtClean="0">
                <a:solidFill>
                  <a:srgbClr val="C00000"/>
                </a:solidFill>
              </a:rPr>
              <a:t> </a:t>
            </a:r>
            <a:r>
              <a:rPr lang="en-US" sz="1800" dirty="0">
                <a:solidFill>
                  <a:srgbClr val="C00000"/>
                </a:solidFill>
              </a:rPr>
              <a:t>status</a:t>
            </a:r>
            <a:r>
              <a:rPr lang="en-US" sz="1800" dirty="0" smtClean="0">
                <a:solidFill>
                  <a:srgbClr val="C00000"/>
                </a:solidFill>
              </a:rPr>
              <a:t>.</a:t>
            </a:r>
          </a:p>
          <a:p>
            <a:pPr algn="just">
              <a:buFont typeface="Wingdings" pitchFamily="2" charset="2"/>
              <a:buChar char="§"/>
            </a:pPr>
            <a:endParaRPr lang="en-US" sz="1800" dirty="0" smtClean="0"/>
          </a:p>
          <a:p>
            <a:pPr marL="0" indent="0" algn="just">
              <a:buNone/>
            </a:pPr>
            <a:endParaRPr lang="en-US" sz="1800" dirty="0"/>
          </a:p>
          <a:p>
            <a:pPr algn="just">
              <a:buFont typeface="Wingdings" pitchFamily="2" charset="2"/>
              <a:buChar char="§"/>
            </a:pPr>
            <a:r>
              <a:rPr lang="en-US" sz="1800" dirty="0" smtClean="0"/>
              <a:t>The </a:t>
            </a:r>
            <a:r>
              <a:rPr lang="en-US" sz="1800" dirty="0"/>
              <a:t>task  force  recognizes  the  </a:t>
            </a:r>
            <a:r>
              <a:rPr lang="en-US" sz="1800" dirty="0">
                <a:solidFill>
                  <a:srgbClr val="C00000"/>
                </a:solidFill>
              </a:rPr>
              <a:t>limited</a:t>
            </a:r>
            <a:r>
              <a:rPr lang="en-US" sz="1800" dirty="0"/>
              <a:t>  availability  of  trimester  speciﬁc reference ranges calculated </a:t>
            </a:r>
            <a:r>
              <a:rPr lang="en-US" sz="1800" dirty="0">
                <a:solidFill>
                  <a:srgbClr val="C00000"/>
                </a:solidFill>
              </a:rPr>
              <a:t>for most ethnic and racial populations </a:t>
            </a:r>
            <a:r>
              <a:rPr lang="en-US" sz="1800" dirty="0"/>
              <a:t>with adequate iodine intake who are free of thyroid autoantibodies.</a:t>
            </a:r>
          </a:p>
          <a:p>
            <a:pPr algn="just">
              <a:buFont typeface="Wingdings" pitchFamily="2" charset="2"/>
              <a:buChar char="§"/>
            </a:pPr>
            <a:endParaRPr lang="en-US" sz="1800" dirty="0">
              <a:solidFill>
                <a:srgbClr val="00B050"/>
              </a:solidFill>
            </a:endParaRPr>
          </a:p>
        </p:txBody>
      </p:sp>
    </p:spTree>
    <p:extLst>
      <p:ext uri="{BB962C8B-B14F-4D97-AF65-F5344CB8AC3E}">
        <p14:creationId xmlns:p14="http://schemas.microsoft.com/office/powerpoint/2010/main" val="2171166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19256" cy="5712296"/>
          </a:xfrm>
          <a:ln>
            <a:solidFill>
              <a:srgbClr val="00B0F0"/>
            </a:solidFill>
          </a:ln>
        </p:spPr>
        <p:txBody>
          <a:bodyPr>
            <a:normAutofit/>
          </a:bodyPr>
          <a:lstStyle/>
          <a:p>
            <a:pPr marL="0" indent="0" algn="just">
              <a:buNone/>
            </a:pPr>
            <a:endParaRPr lang="en-US" sz="1800" dirty="0"/>
          </a:p>
          <a:p>
            <a:pPr marL="0" indent="0" algn="just">
              <a:buNone/>
            </a:pPr>
            <a:r>
              <a:rPr lang="en-US" sz="1800" b="1" dirty="0">
                <a:solidFill>
                  <a:srgbClr val="C00000"/>
                </a:solidFill>
              </a:rPr>
              <a:t>Table</a:t>
            </a:r>
            <a:r>
              <a:rPr lang="en-US" sz="1800" b="1" dirty="0"/>
              <a:t> </a:t>
            </a:r>
            <a:r>
              <a:rPr lang="en-US" sz="1800" b="1" dirty="0" smtClean="0">
                <a:solidFill>
                  <a:srgbClr val="C00000"/>
                </a:solidFill>
              </a:rPr>
              <a:t>4</a:t>
            </a:r>
            <a:r>
              <a:rPr lang="en-US" sz="1800" dirty="0" smtClean="0"/>
              <a:t>: Signiﬁcant </a:t>
            </a:r>
            <a:r>
              <a:rPr lang="en-US" sz="1800" dirty="0">
                <a:solidFill>
                  <a:srgbClr val="C00000"/>
                </a:solidFill>
              </a:rPr>
              <a:t>geographic and ethnic </a:t>
            </a:r>
            <a:r>
              <a:rPr lang="en-US" sz="1800" dirty="0"/>
              <a:t>diversity exist in TSH concentrations during pregnancy</a:t>
            </a:r>
            <a:r>
              <a:rPr lang="en-US" sz="1800" dirty="0" smtClean="0"/>
              <a:t>,</a:t>
            </a:r>
            <a:endParaRPr lang="en-US" sz="1800" dirty="0"/>
          </a:p>
          <a:p>
            <a:pPr marL="0" indent="0" algn="just">
              <a:buNone/>
            </a:pPr>
            <a:endParaRPr lang="en-US" sz="1800" dirty="0" smtClean="0"/>
          </a:p>
          <a:p>
            <a:pPr marL="0" indent="0" algn="just">
              <a:buNone/>
            </a:pPr>
            <a:endParaRPr lang="en-US" sz="1800" dirty="0"/>
          </a:p>
          <a:p>
            <a:pPr marL="0" indent="0" algn="just">
              <a:buNone/>
            </a:pPr>
            <a:r>
              <a:rPr lang="en-US" sz="1800" dirty="0" smtClean="0"/>
              <a:t>Studies </a:t>
            </a:r>
            <a:r>
              <a:rPr lang="en-US" sz="1800" dirty="0"/>
              <a:t>were selected according to the following criteria</a:t>
            </a:r>
            <a:r>
              <a:rPr lang="en-US" sz="1800" dirty="0" smtClean="0"/>
              <a:t>:</a:t>
            </a:r>
          </a:p>
          <a:p>
            <a:pPr algn="just">
              <a:buFont typeface="Wingdings" pitchFamily="2" charset="2"/>
              <a:buChar char="§"/>
            </a:pPr>
            <a:r>
              <a:rPr lang="en-US" sz="1800" dirty="0" smtClean="0"/>
              <a:t> </a:t>
            </a:r>
            <a:r>
              <a:rPr lang="en-US" sz="1800" dirty="0"/>
              <a:t>N ‡ </a:t>
            </a:r>
            <a:r>
              <a:rPr lang="en-US" sz="1800" dirty="0" smtClean="0"/>
              <a:t>500</a:t>
            </a:r>
          </a:p>
          <a:p>
            <a:pPr algn="just">
              <a:buFont typeface="Wingdings" pitchFamily="2" charset="2"/>
              <a:buChar char="§"/>
            </a:pPr>
            <a:r>
              <a:rPr lang="en-US" sz="1800" dirty="0" smtClean="0"/>
              <a:t> </a:t>
            </a:r>
            <a:r>
              <a:rPr lang="en-US" sz="1800" dirty="0"/>
              <a:t>exclusion of thyroid peroxidase antibody </a:t>
            </a:r>
            <a:r>
              <a:rPr lang="en-US" sz="1800" dirty="0" smtClean="0"/>
              <a:t>TPO </a:t>
            </a:r>
            <a:r>
              <a:rPr lang="en-US" sz="1800" dirty="0" err="1" smtClean="0"/>
              <a:t>Ab</a:t>
            </a:r>
            <a:r>
              <a:rPr lang="en-US" sz="1800" dirty="0" smtClean="0"/>
              <a:t> positive women</a:t>
            </a:r>
          </a:p>
          <a:p>
            <a:pPr algn="just">
              <a:buFont typeface="Wingdings" pitchFamily="2" charset="2"/>
              <a:buChar char="§"/>
            </a:pPr>
            <a:r>
              <a:rPr lang="en-US" sz="1800" dirty="0" smtClean="0"/>
              <a:t>availability </a:t>
            </a:r>
            <a:r>
              <a:rPr lang="en-US" sz="1800" dirty="0"/>
              <a:t>of data from the manuscript or via personal </a:t>
            </a:r>
            <a:r>
              <a:rPr lang="en-US" sz="1800" dirty="0" smtClean="0"/>
              <a:t>communication</a:t>
            </a:r>
            <a:r>
              <a:rPr lang="en-US" sz="1800" dirty="0"/>
              <a:t>. </a:t>
            </a:r>
            <a:endParaRPr lang="en-US" sz="1800" dirty="0" smtClean="0"/>
          </a:p>
          <a:p>
            <a:pPr algn="just">
              <a:buFont typeface="Wingdings" pitchFamily="2" charset="2"/>
              <a:buChar char="§"/>
            </a:pPr>
            <a:r>
              <a:rPr lang="en-US" sz="1800" dirty="0" smtClean="0"/>
              <a:t>Iodine </a:t>
            </a:r>
            <a:r>
              <a:rPr lang="en-US" sz="1800" dirty="0"/>
              <a:t>status was estimated based on references from </a:t>
            </a:r>
            <a:r>
              <a:rPr lang="en-US" sz="1800" dirty="0" smtClean="0"/>
              <a:t>article ( </a:t>
            </a:r>
            <a:r>
              <a:rPr lang="en-US" sz="1800" dirty="0"/>
              <a:t>WHO iodine status reports or from the Vitamin and Mineral Nutrition Information System (</a:t>
            </a:r>
            <a:r>
              <a:rPr lang="en-US" sz="1800" dirty="0" smtClean="0"/>
              <a:t>VMNIS). </a:t>
            </a:r>
            <a:endParaRPr lang="en-US" sz="1800" dirty="0"/>
          </a:p>
        </p:txBody>
      </p:sp>
    </p:spTree>
    <p:extLst>
      <p:ext uri="{BB962C8B-B14F-4D97-AF65-F5344CB8AC3E}">
        <p14:creationId xmlns:p14="http://schemas.microsoft.com/office/powerpoint/2010/main" val="3857104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63352"/>
          </a:xfrm>
        </p:spPr>
        <p:txBody>
          <a:bodyPr>
            <a:normAutofit/>
          </a:bodyPr>
          <a:lstStyle/>
          <a:p>
            <a:r>
              <a:rPr lang="en-US" sz="1800" dirty="0">
                <a:solidFill>
                  <a:schemeClr val="tx1"/>
                </a:solidFill>
              </a:rPr>
              <a:t>Reference Ranges for </a:t>
            </a:r>
            <a:r>
              <a:rPr lang="en-US" sz="1800" dirty="0" err="1">
                <a:solidFill>
                  <a:schemeClr val="tx1"/>
                </a:solidFill>
              </a:rPr>
              <a:t>Thyrotropin</a:t>
            </a:r>
            <a:r>
              <a:rPr lang="en-US" sz="1800" dirty="0">
                <a:solidFill>
                  <a:schemeClr val="tx1"/>
                </a:solidFill>
              </a:rPr>
              <a:t> and Free Thyroxin During Early Pregnancy Worldwide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23" y="1412776"/>
            <a:ext cx="8884882" cy="5295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303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0895"/>
            <a:ext cx="8247266" cy="1800200"/>
          </a:xfrm>
          <a:noFill/>
          <a:ln w="3175">
            <a:solidFill>
              <a:srgbClr val="00B0F0"/>
            </a:solidFill>
          </a:ln>
        </p:spPr>
        <p:txBody>
          <a:bodyPr>
            <a:normAutofit/>
          </a:bodyPr>
          <a:lstStyle/>
          <a:p>
            <a:r>
              <a:rPr lang="en-US" sz="2000" b="1" dirty="0"/>
              <a:t>Research Article </a:t>
            </a:r>
            <a:r>
              <a:rPr lang="en-US" sz="2000" dirty="0"/>
              <a:t/>
            </a:r>
            <a:br>
              <a:rPr lang="en-US" sz="2000" dirty="0"/>
            </a:br>
            <a:r>
              <a:rPr lang="en-US" sz="1800" dirty="0"/>
              <a:t>Trimester-Specific Reference Ranges for Thyroid Hormones in </a:t>
            </a:r>
            <a:r>
              <a:rPr lang="en-US" sz="1800" dirty="0" smtClean="0"/>
              <a:t>Iranian Pregnant </a:t>
            </a:r>
            <a:r>
              <a:rPr lang="en-US" sz="1800" dirty="0"/>
              <a:t>Women </a:t>
            </a:r>
            <a:r>
              <a:rPr lang="en-US" sz="1800" dirty="0" smtClean="0"/>
              <a:t>(2013)</a:t>
            </a:r>
            <a:r>
              <a:rPr lang="en-US" sz="2000" dirty="0"/>
              <a:t/>
            </a:r>
            <a:br>
              <a:rPr lang="en-US" sz="2000" dirty="0"/>
            </a:br>
            <a:r>
              <a:rPr lang="en-US" sz="2000" dirty="0"/>
              <a:t/>
            </a:r>
            <a:br>
              <a:rPr lang="en-US" sz="2000" dirty="0"/>
            </a:br>
            <a:r>
              <a:rPr lang="en-US" sz="1400" dirty="0" err="1" smtClean="0">
                <a:solidFill>
                  <a:schemeClr val="tx1"/>
                </a:solidFill>
              </a:rPr>
              <a:t>Ladan</a:t>
            </a:r>
            <a:r>
              <a:rPr lang="en-US" sz="1400" dirty="0" smtClean="0">
                <a:solidFill>
                  <a:schemeClr val="tx1"/>
                </a:solidFill>
              </a:rPr>
              <a:t> </a:t>
            </a:r>
            <a:r>
              <a:rPr lang="en-US" sz="1400" dirty="0">
                <a:solidFill>
                  <a:schemeClr val="tx1"/>
                </a:solidFill>
              </a:rPr>
              <a:t>Mehran,1 </a:t>
            </a:r>
            <a:r>
              <a:rPr lang="en-US" sz="1400" dirty="0" err="1">
                <a:solidFill>
                  <a:schemeClr val="tx1"/>
                </a:solidFill>
              </a:rPr>
              <a:t>Atieh</a:t>
            </a:r>
            <a:r>
              <a:rPr lang="en-US" sz="1400" dirty="0">
                <a:solidFill>
                  <a:schemeClr val="tx1"/>
                </a:solidFill>
              </a:rPr>
              <a:t> Amouzegar,1 </a:t>
            </a:r>
            <a:r>
              <a:rPr lang="en-US" sz="1400" dirty="0" err="1">
                <a:solidFill>
                  <a:schemeClr val="tx1"/>
                </a:solidFill>
              </a:rPr>
              <a:t>Hossein</a:t>
            </a:r>
            <a:r>
              <a:rPr lang="en-US" sz="1400" dirty="0">
                <a:solidFill>
                  <a:schemeClr val="tx1"/>
                </a:solidFill>
              </a:rPr>
              <a:t> Delshad,1 </a:t>
            </a:r>
            <a:r>
              <a:rPr lang="en-US" sz="1400" dirty="0" err="1">
                <a:solidFill>
                  <a:schemeClr val="tx1"/>
                </a:solidFill>
              </a:rPr>
              <a:t>Sahar</a:t>
            </a:r>
            <a:r>
              <a:rPr lang="en-US" sz="1400" dirty="0">
                <a:solidFill>
                  <a:schemeClr val="tx1"/>
                </a:solidFill>
              </a:rPr>
              <a:t> Askari,1 Mehdi Hedayati,2 </a:t>
            </a:r>
            <a:r>
              <a:rPr lang="en-US" sz="1400" dirty="0" smtClean="0">
                <a:solidFill>
                  <a:schemeClr val="tx1"/>
                </a:solidFill>
              </a:rPr>
              <a:t> </a:t>
            </a:r>
            <a:r>
              <a:rPr lang="en-US" sz="1400" dirty="0" err="1">
                <a:solidFill>
                  <a:schemeClr val="tx1"/>
                </a:solidFill>
              </a:rPr>
              <a:t>Golshan</a:t>
            </a:r>
            <a:r>
              <a:rPr lang="en-US" sz="1400" dirty="0">
                <a:solidFill>
                  <a:schemeClr val="tx1"/>
                </a:solidFill>
              </a:rPr>
              <a:t> Amirshekari,1 and </a:t>
            </a:r>
            <a:r>
              <a:rPr lang="en-US" sz="1400" dirty="0" err="1">
                <a:solidFill>
                  <a:srgbClr val="92D050"/>
                </a:solidFill>
              </a:rPr>
              <a:t>Fereidoun</a:t>
            </a:r>
            <a:r>
              <a:rPr lang="en-US" sz="1400" dirty="0">
                <a:solidFill>
                  <a:srgbClr val="92D050"/>
                </a:solidFill>
              </a:rPr>
              <a:t> Azizi1 </a:t>
            </a:r>
          </a:p>
        </p:txBody>
      </p:sp>
      <p:sp>
        <p:nvSpPr>
          <p:cNvPr id="3" name="Content Placeholder 2"/>
          <p:cNvSpPr>
            <a:spLocks noGrp="1"/>
          </p:cNvSpPr>
          <p:nvPr>
            <p:ph idx="1"/>
          </p:nvPr>
        </p:nvSpPr>
        <p:spPr>
          <a:xfrm>
            <a:off x="323528" y="2276872"/>
            <a:ext cx="8233829" cy="4301349"/>
          </a:xfrm>
          <a:ln w="3175">
            <a:solidFill>
              <a:srgbClr val="00B0F0"/>
            </a:solidFill>
          </a:ln>
        </p:spPr>
        <p:txBody>
          <a:bodyPr>
            <a:noAutofit/>
          </a:bodyPr>
          <a:lstStyle/>
          <a:p>
            <a:pPr marL="0" indent="0" algn="just">
              <a:buNone/>
            </a:pPr>
            <a:r>
              <a:rPr lang="en-US" sz="1800" dirty="0" smtClean="0">
                <a:solidFill>
                  <a:srgbClr val="00B0F0"/>
                </a:solidFill>
              </a:rPr>
              <a:t> </a:t>
            </a:r>
            <a:endParaRPr lang="en-US"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420888"/>
            <a:ext cx="330737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32048" y="2924944"/>
            <a:ext cx="4572000" cy="2369880"/>
          </a:xfrm>
          <a:prstGeom prst="rect">
            <a:avLst/>
          </a:prstGeom>
        </p:spPr>
        <p:txBody>
          <a:bodyPr>
            <a:spAutoFit/>
          </a:bodyPr>
          <a:lstStyle/>
          <a:p>
            <a:pPr algn="just"/>
            <a:r>
              <a:rPr lang="en-US" dirty="0">
                <a:solidFill>
                  <a:srgbClr val="C00000"/>
                </a:solidFill>
              </a:rPr>
              <a:t>Methods</a:t>
            </a:r>
            <a:r>
              <a:rPr lang="en-US" dirty="0" smtClean="0"/>
              <a:t>:</a:t>
            </a:r>
          </a:p>
          <a:p>
            <a:pPr algn="just"/>
            <a:r>
              <a:rPr lang="en-US" dirty="0" smtClean="0"/>
              <a:t> </a:t>
            </a:r>
            <a:r>
              <a:rPr lang="en-US" sz="1600" dirty="0"/>
              <a:t>The serum of </a:t>
            </a:r>
            <a:r>
              <a:rPr lang="en-US" sz="1600" dirty="0" smtClean="0"/>
              <a:t>219 </a:t>
            </a:r>
            <a:r>
              <a:rPr lang="en-US" sz="1600" dirty="0"/>
              <a:t>cases was analyzed for measurement of thyroid function tests by immunoassay method of which 152 </a:t>
            </a:r>
            <a:r>
              <a:rPr lang="en-US" sz="1600" dirty="0" smtClean="0">
                <a:solidFill>
                  <a:srgbClr val="C00000"/>
                </a:solidFill>
              </a:rPr>
              <a:t>iodine-sufficient </a:t>
            </a:r>
            <a:r>
              <a:rPr lang="en-US" sz="1600" dirty="0"/>
              <a:t>pregnant women </a:t>
            </a:r>
            <a:r>
              <a:rPr lang="en-US" sz="1600" dirty="0">
                <a:solidFill>
                  <a:srgbClr val="C00000"/>
                </a:solidFill>
              </a:rPr>
              <a:t>without </a:t>
            </a:r>
            <a:r>
              <a:rPr lang="en-US" sz="1600" dirty="0"/>
              <a:t>thyroid autoantibodies and history of thyroid disorder or goiter were selected for final analysis. Reference intervals were defined as 5th and 95th percentiles</a:t>
            </a:r>
          </a:p>
        </p:txBody>
      </p:sp>
    </p:spTree>
    <p:extLst>
      <p:ext uri="{BB962C8B-B14F-4D97-AF65-F5344CB8AC3E}">
        <p14:creationId xmlns:p14="http://schemas.microsoft.com/office/powerpoint/2010/main" val="1647326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a:t>CLINICAL DESISIONS</a:t>
            </a:r>
          </a:p>
        </p:txBody>
      </p:sp>
      <p:sp>
        <p:nvSpPr>
          <p:cNvPr id="3" name="Subtitle 2"/>
          <p:cNvSpPr>
            <a:spLocks noGrp="1"/>
          </p:cNvSpPr>
          <p:nvPr>
            <p:ph type="subTitle" idx="1"/>
          </p:nvPr>
        </p:nvSpPr>
        <p:spPr/>
        <p:txBody>
          <a:bodyPr>
            <a:normAutofit/>
          </a:bodyPr>
          <a:lstStyle/>
          <a:p>
            <a:r>
              <a:rPr lang="en-US" sz="1800" b="1" dirty="0" smtClean="0"/>
              <a:t>The NEW ENGLAND JOURNAL of MEDICINE</a:t>
            </a:r>
            <a:endParaRPr lang="en-US" sz="1800" b="1" dirty="0"/>
          </a:p>
        </p:txBody>
      </p:sp>
    </p:spTree>
    <p:extLst>
      <p:ext uri="{BB962C8B-B14F-4D97-AF65-F5344CB8AC3E}">
        <p14:creationId xmlns:p14="http://schemas.microsoft.com/office/powerpoint/2010/main" val="2456232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92696"/>
            <a:ext cx="684076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p:cNvSpPr>
            <a:spLocks noGrp="1"/>
          </p:cNvSpPr>
          <p:nvPr>
            <p:ph sz="half" idx="1"/>
          </p:nvPr>
        </p:nvSpPr>
        <p:spPr>
          <a:xfrm>
            <a:off x="323528" y="5321846"/>
            <a:ext cx="8639817" cy="1069810"/>
          </a:xfrm>
        </p:spPr>
        <p:txBody>
          <a:bodyPr>
            <a:noAutofit/>
          </a:bodyPr>
          <a:lstStyle/>
          <a:p>
            <a:pPr marL="0" indent="0">
              <a:buNone/>
            </a:pPr>
            <a:r>
              <a:rPr lang="en-US" sz="1600" dirty="0" smtClean="0"/>
              <a:t>The </a:t>
            </a:r>
            <a:r>
              <a:rPr lang="en-US" sz="1600" dirty="0"/>
              <a:t>reference intervals of thyroid function tests in pregnant women </a:t>
            </a:r>
            <a:r>
              <a:rPr lang="en-US" sz="1600" dirty="0">
                <a:solidFill>
                  <a:srgbClr val="C00000"/>
                </a:solidFill>
              </a:rPr>
              <a:t>differ</a:t>
            </a:r>
            <a:r>
              <a:rPr lang="en-US" sz="1600" dirty="0">
                <a:solidFill>
                  <a:srgbClr val="00B0F0"/>
                </a:solidFill>
              </a:rPr>
              <a:t> </a:t>
            </a:r>
            <a:r>
              <a:rPr lang="en-US" sz="1600" dirty="0">
                <a:solidFill>
                  <a:srgbClr val="C00000"/>
                </a:solidFill>
              </a:rPr>
              <a:t>among trimesters</a:t>
            </a:r>
            <a:r>
              <a:rPr lang="en-US" sz="1600" dirty="0"/>
              <a:t>. Applying trimester-specific reference  ranges of thyroid hormones is warranted in order to </a:t>
            </a:r>
            <a:r>
              <a:rPr lang="en-US" sz="1600" dirty="0">
                <a:solidFill>
                  <a:srgbClr val="C00000"/>
                </a:solidFill>
              </a:rPr>
              <a:t>avoid misclassification of thyroid </a:t>
            </a:r>
            <a:r>
              <a:rPr lang="en-US" sz="1600" dirty="0" smtClean="0">
                <a:solidFill>
                  <a:srgbClr val="C00000"/>
                </a:solidFill>
              </a:rPr>
              <a:t>dysfunction during pregnancy</a:t>
            </a:r>
            <a:r>
              <a:rPr lang="en-US" sz="1600" dirty="0">
                <a:solidFill>
                  <a:srgbClr val="C00000"/>
                </a:solidFill>
              </a:rPr>
              <a:t>. </a:t>
            </a:r>
          </a:p>
        </p:txBody>
      </p:sp>
    </p:spTree>
    <p:extLst>
      <p:ext uri="{BB962C8B-B14F-4D97-AF65-F5344CB8AC3E}">
        <p14:creationId xmlns:p14="http://schemas.microsoft.com/office/powerpoint/2010/main" val="1334207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1700808"/>
            <a:ext cx="8293999" cy="4300411"/>
          </a:xfrm>
          <a:ln>
            <a:solidFill>
              <a:srgbClr val="00B0F0"/>
            </a:solidFill>
          </a:ln>
        </p:spPr>
        <p:txBody>
          <a:bodyPr>
            <a:normAutofit/>
          </a:bodyPr>
          <a:lstStyle/>
          <a:p>
            <a:pPr algn="just">
              <a:buFont typeface="Wingdings" pitchFamily="2" charset="2"/>
              <a:buChar char="§"/>
            </a:pPr>
            <a:endParaRPr lang="en-US" sz="1800" dirty="0" smtClean="0"/>
          </a:p>
          <a:p>
            <a:pPr algn="just">
              <a:buFont typeface="Wingdings" pitchFamily="2" charset="2"/>
              <a:buChar char="§"/>
            </a:pPr>
            <a:r>
              <a:rPr lang="en-US" sz="1800" dirty="0" smtClean="0"/>
              <a:t> </a:t>
            </a:r>
            <a:r>
              <a:rPr lang="en-US" sz="1800" dirty="0"/>
              <a:t>Nonetheless, to provide guidance to all patients and  clinicians,  the  panel  recommends  use  of  the  following trimester-speciﬁc ranges and cutoffs when </a:t>
            </a:r>
            <a:r>
              <a:rPr lang="en-US" sz="1800" dirty="0" smtClean="0">
                <a:solidFill>
                  <a:srgbClr val="C00000"/>
                </a:solidFill>
              </a:rPr>
              <a:t>local assessments are not </a:t>
            </a:r>
            <a:r>
              <a:rPr lang="en-US" sz="1800" dirty="0">
                <a:solidFill>
                  <a:srgbClr val="C00000"/>
                </a:solidFill>
              </a:rPr>
              <a:t>available. </a:t>
            </a:r>
            <a:endParaRPr lang="en-US" sz="1800" dirty="0" smtClean="0">
              <a:solidFill>
                <a:srgbClr val="C00000"/>
              </a:solidFill>
            </a:endParaRPr>
          </a:p>
          <a:p>
            <a:pPr algn="just">
              <a:buFont typeface="Wingdings" pitchFamily="2" charset="2"/>
              <a:buChar char="§"/>
            </a:pPr>
            <a:endParaRPr lang="en-US" sz="1800" dirty="0" smtClean="0"/>
          </a:p>
          <a:p>
            <a:pPr algn="just">
              <a:buFont typeface="Wingdings" pitchFamily="2" charset="2"/>
              <a:buChar char="§"/>
            </a:pPr>
            <a:r>
              <a:rPr lang="en-US" sz="1800" dirty="0" smtClean="0"/>
              <a:t>In </a:t>
            </a:r>
            <a:r>
              <a:rPr lang="en-US" sz="1800" dirty="0"/>
              <a:t>the </a:t>
            </a:r>
            <a:r>
              <a:rPr lang="en-US" sz="1800" dirty="0">
                <a:solidFill>
                  <a:srgbClr val="C00000"/>
                </a:solidFill>
              </a:rPr>
              <a:t>ﬁrst</a:t>
            </a:r>
            <a:r>
              <a:rPr lang="en-US" sz="1800" dirty="0">
                <a:solidFill>
                  <a:srgbClr val="00B0F0"/>
                </a:solidFill>
              </a:rPr>
              <a:t> </a:t>
            </a:r>
            <a:r>
              <a:rPr lang="en-US" sz="1800" dirty="0">
                <a:solidFill>
                  <a:srgbClr val="C00000"/>
                </a:solidFill>
              </a:rPr>
              <a:t>trimester</a:t>
            </a:r>
            <a:r>
              <a:rPr lang="en-US" sz="1800" dirty="0"/>
              <a:t>, the </a:t>
            </a:r>
            <a:r>
              <a:rPr lang="en-US" sz="1800" dirty="0">
                <a:solidFill>
                  <a:srgbClr val="C00000"/>
                </a:solidFill>
              </a:rPr>
              <a:t>lower </a:t>
            </a:r>
            <a:r>
              <a:rPr lang="en-US" sz="1800" dirty="0"/>
              <a:t>reference range of TSH can be reduced by approximately </a:t>
            </a:r>
            <a:r>
              <a:rPr lang="en-US" sz="1800" dirty="0">
                <a:solidFill>
                  <a:srgbClr val="C00000"/>
                </a:solidFill>
              </a:rPr>
              <a:t>0.4 </a:t>
            </a:r>
            <a:r>
              <a:rPr lang="en-US" sz="1800" dirty="0" err="1"/>
              <a:t>mU</a:t>
            </a:r>
            <a:r>
              <a:rPr lang="en-US" sz="1800" dirty="0"/>
              <a:t>/L, while the </a:t>
            </a:r>
            <a:r>
              <a:rPr lang="en-US" sz="1800" dirty="0">
                <a:solidFill>
                  <a:srgbClr val="C00000"/>
                </a:solidFill>
              </a:rPr>
              <a:t>upper </a:t>
            </a:r>
            <a:r>
              <a:rPr lang="en-US" sz="1800" dirty="0"/>
              <a:t>reference range is reduced by approximately </a:t>
            </a:r>
            <a:r>
              <a:rPr lang="en-US" sz="1800" dirty="0">
                <a:solidFill>
                  <a:srgbClr val="C00000"/>
                </a:solidFill>
              </a:rPr>
              <a:t>0.5 </a:t>
            </a:r>
            <a:r>
              <a:rPr lang="en-US" sz="1800" dirty="0" err="1"/>
              <a:t>mU</a:t>
            </a:r>
            <a:r>
              <a:rPr lang="en-US" sz="1800" dirty="0"/>
              <a:t>/L. For the typical patient in early pregnancy, this corresponds to a  </a:t>
            </a:r>
            <a:r>
              <a:rPr lang="en-US" sz="1800" dirty="0">
                <a:solidFill>
                  <a:srgbClr val="C00000"/>
                </a:solidFill>
              </a:rPr>
              <a:t>TSH</a:t>
            </a:r>
            <a:r>
              <a:rPr lang="en-US" sz="1800" dirty="0">
                <a:solidFill>
                  <a:srgbClr val="00B0F0"/>
                </a:solidFill>
              </a:rPr>
              <a:t> </a:t>
            </a:r>
            <a:r>
              <a:rPr lang="en-US" sz="1800" dirty="0">
                <a:solidFill>
                  <a:srgbClr val="C00000"/>
                </a:solidFill>
              </a:rPr>
              <a:t>upper</a:t>
            </a:r>
            <a:r>
              <a:rPr lang="en-US" sz="1800" dirty="0">
                <a:solidFill>
                  <a:srgbClr val="00B0F0"/>
                </a:solidFill>
              </a:rPr>
              <a:t> </a:t>
            </a:r>
            <a:r>
              <a:rPr lang="en-US" sz="1800" dirty="0">
                <a:solidFill>
                  <a:srgbClr val="C00000"/>
                </a:solidFill>
              </a:rPr>
              <a:t>reference limit of 4.0 </a:t>
            </a:r>
            <a:r>
              <a:rPr lang="en-US" sz="1800" dirty="0" err="1"/>
              <a:t>mU</a:t>
            </a:r>
            <a:r>
              <a:rPr lang="en-US" sz="1800" dirty="0"/>
              <a:t>/L</a:t>
            </a:r>
            <a:r>
              <a:rPr lang="en-US" sz="1800" dirty="0" smtClean="0"/>
              <a:t>. </a:t>
            </a:r>
            <a:r>
              <a:rPr lang="en-US" sz="1800" dirty="0"/>
              <a:t>This reference limit  should generally </a:t>
            </a:r>
            <a:r>
              <a:rPr lang="en-US" sz="1800" dirty="0" smtClean="0"/>
              <a:t>be applied </a:t>
            </a:r>
            <a:r>
              <a:rPr lang="en-US" sz="1800" dirty="0"/>
              <a:t>beginning </a:t>
            </a:r>
            <a:r>
              <a:rPr lang="en-US" sz="1800" dirty="0" smtClean="0"/>
              <a:t>with  </a:t>
            </a:r>
            <a:r>
              <a:rPr lang="en-US" sz="1800" dirty="0"/>
              <a:t>the late ﬁrst </a:t>
            </a:r>
            <a:r>
              <a:rPr lang="en-US" sz="1800" dirty="0" smtClean="0"/>
              <a:t>trimester</a:t>
            </a:r>
            <a:r>
              <a:rPr lang="en-US" sz="1800" dirty="0"/>
              <a:t>, </a:t>
            </a:r>
            <a:r>
              <a:rPr lang="en-US" sz="1800" dirty="0">
                <a:solidFill>
                  <a:srgbClr val="C00000"/>
                </a:solidFill>
              </a:rPr>
              <a:t>weeks</a:t>
            </a:r>
            <a:r>
              <a:rPr lang="en-US" sz="1800" dirty="0">
                <a:solidFill>
                  <a:srgbClr val="00B0F0"/>
                </a:solidFill>
              </a:rPr>
              <a:t> </a:t>
            </a:r>
            <a:r>
              <a:rPr lang="en-US" sz="1800" dirty="0" smtClean="0">
                <a:solidFill>
                  <a:srgbClr val="C00000"/>
                </a:solidFill>
              </a:rPr>
              <a:t>7–12</a:t>
            </a:r>
            <a:r>
              <a:rPr lang="en-US" sz="1800" dirty="0" smtClean="0"/>
              <a:t>.</a:t>
            </a:r>
          </a:p>
          <a:p>
            <a:pPr algn="just">
              <a:buFont typeface="Wingdings" pitchFamily="2" charset="2"/>
              <a:buChar char="§"/>
            </a:pPr>
            <a:endParaRPr lang="en-US" sz="1800" dirty="0"/>
          </a:p>
          <a:p>
            <a:pPr algn="just">
              <a:buFont typeface="Wingdings" pitchFamily="2" charset="2"/>
              <a:buChar char="§"/>
            </a:pPr>
            <a:r>
              <a:rPr lang="en-US" sz="1800" dirty="0" smtClean="0"/>
              <a:t> </a:t>
            </a:r>
            <a:r>
              <a:rPr lang="en-US" sz="1800" dirty="0"/>
              <a:t>with a gradual  return towards the non pregnant range in the </a:t>
            </a:r>
            <a:r>
              <a:rPr lang="en-US" sz="1800" dirty="0">
                <a:solidFill>
                  <a:srgbClr val="C00000"/>
                </a:solidFill>
              </a:rPr>
              <a:t>second</a:t>
            </a:r>
            <a:r>
              <a:rPr lang="en-US" sz="1800" dirty="0">
                <a:solidFill>
                  <a:srgbClr val="00B0F0"/>
                </a:solidFill>
              </a:rPr>
              <a:t> </a:t>
            </a:r>
            <a:r>
              <a:rPr lang="en-US" sz="1800" dirty="0">
                <a:solidFill>
                  <a:srgbClr val="C00000"/>
                </a:solidFill>
              </a:rPr>
              <a:t>and</a:t>
            </a:r>
            <a:r>
              <a:rPr lang="en-US" sz="1800" dirty="0">
                <a:solidFill>
                  <a:srgbClr val="00B0F0"/>
                </a:solidFill>
              </a:rPr>
              <a:t> </a:t>
            </a:r>
            <a:r>
              <a:rPr lang="en-US" sz="1800" dirty="0">
                <a:solidFill>
                  <a:srgbClr val="C00000"/>
                </a:solidFill>
              </a:rPr>
              <a:t>third</a:t>
            </a:r>
            <a:r>
              <a:rPr lang="en-US" sz="1800" dirty="0">
                <a:solidFill>
                  <a:srgbClr val="00B0F0"/>
                </a:solidFill>
              </a:rPr>
              <a:t> </a:t>
            </a:r>
            <a:r>
              <a:rPr lang="en-US" sz="1800" dirty="0" smtClean="0">
                <a:solidFill>
                  <a:srgbClr val="C00000"/>
                </a:solidFill>
              </a:rPr>
              <a:t>trimesters</a:t>
            </a:r>
          </a:p>
          <a:p>
            <a:pPr algn="just">
              <a:buFont typeface="Wingdings" pitchFamily="2" charset="2"/>
              <a:buChar char="§"/>
            </a:pPr>
            <a:endParaRPr lang="en-US" sz="1800" dirty="0"/>
          </a:p>
        </p:txBody>
      </p:sp>
      <p:sp>
        <p:nvSpPr>
          <p:cNvPr id="5" name="Title 1"/>
          <p:cNvSpPr txBox="1">
            <a:spLocks/>
          </p:cNvSpPr>
          <p:nvPr/>
        </p:nvSpPr>
        <p:spPr>
          <a:xfrm>
            <a:off x="401782" y="536864"/>
            <a:ext cx="8229600" cy="990600"/>
          </a:xfrm>
          <a:prstGeom prst="rect">
            <a:avLst/>
          </a:prstGeom>
          <a:ln>
            <a:solidFill>
              <a:srgbClr val="00B0F0"/>
            </a:solidFill>
          </a:ln>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1800" b="1" dirty="0" smtClean="0">
                <a:solidFill>
                  <a:schemeClr val="tx1"/>
                </a:solidFill>
              </a:rPr>
              <a:t>2017 Guidelines </a:t>
            </a:r>
            <a:r>
              <a:rPr lang="en-US" sz="1800" dirty="0" smtClean="0">
                <a:solidFill>
                  <a:schemeClr val="tx1"/>
                </a:solidFill>
              </a:rPr>
              <a:t>of the American Thyroid Association  for the </a:t>
            </a:r>
          </a:p>
          <a:p>
            <a:r>
              <a:rPr lang="en-US" sz="1800" dirty="0" smtClean="0">
                <a:solidFill>
                  <a:schemeClr val="tx1"/>
                </a:solidFill>
              </a:rPr>
              <a:t> Diagnosis and Management of Thyroid Disease   During Pregnancy and the Postpartum </a:t>
            </a:r>
            <a:br>
              <a:rPr lang="en-US" sz="1800" dirty="0" smtClean="0">
                <a:solidFill>
                  <a:schemeClr val="tx1"/>
                </a:solidFill>
              </a:rPr>
            </a:br>
            <a:endParaRPr lang="en-US" sz="1800" dirty="0">
              <a:solidFill>
                <a:schemeClr val="tx1"/>
              </a:solidFill>
            </a:endParaRPr>
          </a:p>
        </p:txBody>
      </p:sp>
    </p:spTree>
    <p:extLst>
      <p:ext uri="{BB962C8B-B14F-4D97-AF65-F5344CB8AC3E}">
        <p14:creationId xmlns:p14="http://schemas.microsoft.com/office/powerpoint/2010/main" val="2558340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schemeClr val="tx1"/>
                </a:solidFill>
              </a:rPr>
              <a:t>Questions:</a:t>
            </a:r>
            <a:endParaRPr lang="en-US" sz="20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4942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1671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19256" cy="2391544"/>
          </a:xfrm>
          <a:ln w="3175">
            <a:solidFill>
              <a:srgbClr val="00B0F0"/>
            </a:solidFill>
          </a:ln>
          <a:effectLst>
            <a:softEdge rad="12700"/>
          </a:effectLst>
          <a:scene3d>
            <a:camera prst="orthographicFront">
              <a:rot lat="0" lon="0" rev="0"/>
            </a:camera>
            <a:lightRig rig="glow" dir="t">
              <a:rot lat="0" lon="0" rev="4800000"/>
            </a:lightRig>
          </a:scene3d>
          <a:sp3d prstMaterial="matte">
            <a:bevelT w="127000" h="63500"/>
          </a:sp3d>
        </p:spPr>
        <p:txBody>
          <a:bodyPr>
            <a:normAutofit/>
          </a:bodyPr>
          <a:lstStyle/>
          <a:p>
            <a:r>
              <a:rPr lang="en-US" sz="2000" dirty="0" smtClean="0"/>
              <a:t>The Importance of Adequate Iodine during Pregnancy and Infancy </a:t>
            </a:r>
            <a:r>
              <a:rPr lang="en-US" sz="1800" dirty="0"/>
              <a:t/>
            </a:r>
            <a:br>
              <a:rPr lang="en-US" sz="1800" dirty="0"/>
            </a:br>
            <a:r>
              <a:rPr lang="en-US" sz="1800" dirty="0" smtClean="0"/>
              <a:t/>
            </a:r>
            <a:br>
              <a:rPr lang="en-US" sz="1800" dirty="0" smtClean="0"/>
            </a:br>
            <a:r>
              <a:rPr lang="en-US" sz="1600" b="1" dirty="0"/>
              <a:t/>
            </a:r>
            <a:br>
              <a:rPr lang="en-US" sz="1600" b="1" dirty="0"/>
            </a:br>
            <a:r>
              <a:rPr lang="en-US" sz="1600" b="1" dirty="0" smtClean="0">
                <a:solidFill>
                  <a:schemeClr val="tx1"/>
                </a:solidFill>
              </a:rPr>
              <a:t> </a:t>
            </a:r>
            <a:r>
              <a:rPr lang="en-US" sz="1600" b="1" dirty="0">
                <a:solidFill>
                  <a:schemeClr val="tx1"/>
                </a:solidFill>
              </a:rPr>
              <a:t>Michael B. </a:t>
            </a:r>
            <a:r>
              <a:rPr lang="en-US" sz="1600" b="1" dirty="0" smtClean="0">
                <a:solidFill>
                  <a:schemeClr val="tx1"/>
                </a:solidFill>
              </a:rPr>
              <a:t>Zimmermann  </a:t>
            </a:r>
            <a:r>
              <a:rPr lang="en-US" sz="1400" dirty="0">
                <a:solidFill>
                  <a:schemeClr val="tx1"/>
                </a:solidFill>
              </a:rPr>
              <a:t/>
            </a:r>
            <a:br>
              <a:rPr lang="en-US" sz="1400" dirty="0">
                <a:solidFill>
                  <a:schemeClr val="tx1"/>
                </a:solidFill>
              </a:rPr>
            </a:br>
            <a:r>
              <a:rPr lang="en-US" sz="1400" dirty="0">
                <a:solidFill>
                  <a:schemeClr val="tx1"/>
                </a:solidFill>
              </a:rPr>
              <a:t> Laboratory for Human Nutrition, Institute of Food, Nutrition and Health, Swiss Federal Institute of Technology </a:t>
            </a:r>
            <a:br>
              <a:rPr lang="en-US" sz="1400" dirty="0">
                <a:solidFill>
                  <a:schemeClr val="tx1"/>
                </a:solidFill>
              </a:rPr>
            </a:br>
            <a:r>
              <a:rPr lang="en-US" sz="1400" dirty="0">
                <a:solidFill>
                  <a:schemeClr val="tx1"/>
                </a:solidFill>
              </a:rPr>
              <a:t>(ETH) Zurich,  Zurich , </a:t>
            </a:r>
            <a:r>
              <a:rPr lang="en-US" sz="1400" dirty="0" smtClean="0">
                <a:solidFill>
                  <a:schemeClr val="tx1"/>
                </a:solidFill>
              </a:rPr>
              <a:t>Switzerland </a:t>
            </a:r>
            <a:r>
              <a:rPr lang="en-US" sz="1400" dirty="0" smtClean="0"/>
              <a:t>2016</a:t>
            </a:r>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1800" dirty="0"/>
              <a:t/>
            </a:r>
            <a:br>
              <a:rPr lang="en-US" sz="1800" dirty="0"/>
            </a:br>
            <a:r>
              <a:rPr lang="en-US" sz="1800" dirty="0"/>
              <a:t> </a:t>
            </a:r>
          </a:p>
        </p:txBody>
      </p:sp>
      <p:sp>
        <p:nvSpPr>
          <p:cNvPr id="3" name="Content Placeholder 2"/>
          <p:cNvSpPr>
            <a:spLocks noGrp="1"/>
          </p:cNvSpPr>
          <p:nvPr>
            <p:ph idx="1"/>
          </p:nvPr>
        </p:nvSpPr>
        <p:spPr>
          <a:xfrm>
            <a:off x="442569" y="3102318"/>
            <a:ext cx="8242813" cy="3023400"/>
          </a:xfrm>
          <a:ln w="3175">
            <a:solidFill>
              <a:srgbClr val="00B0F0"/>
            </a:solidFill>
          </a:ln>
        </p:spPr>
        <p:txBody>
          <a:bodyPr>
            <a:normAutofit/>
          </a:bodyPr>
          <a:lstStyle/>
          <a:p>
            <a:r>
              <a:rPr lang="en-US" sz="1800" b="1" dirty="0"/>
              <a:t>Table 1</a:t>
            </a:r>
            <a:r>
              <a:rPr lang="en-US" sz="1800" dirty="0"/>
              <a:t>.  </a:t>
            </a:r>
            <a:r>
              <a:rPr lang="en-US" sz="1600" dirty="0"/>
              <a:t>Recommendations</a:t>
            </a:r>
            <a:r>
              <a:rPr lang="en-US" sz="1800" dirty="0"/>
              <a:t> for </a:t>
            </a:r>
            <a:r>
              <a:rPr lang="en-US" sz="1800" dirty="0">
                <a:solidFill>
                  <a:srgbClr val="C00000"/>
                </a:solidFill>
              </a:rPr>
              <a:t>iodine intake</a:t>
            </a:r>
            <a:r>
              <a:rPr lang="en-US" sz="1800" dirty="0">
                <a:solidFill>
                  <a:srgbClr val="00B0F0"/>
                </a:solidFill>
              </a:rPr>
              <a:t> </a:t>
            </a:r>
            <a:r>
              <a:rPr lang="en-US" sz="1800" dirty="0"/>
              <a:t>(</a:t>
            </a:r>
            <a:r>
              <a:rPr lang="en-US" sz="1800" dirty="0" err="1"/>
              <a:t>μg</a:t>
            </a:r>
            <a:r>
              <a:rPr lang="en-US" sz="1800" dirty="0"/>
              <a:t>/day) for pregnant and lactating </a:t>
            </a:r>
            <a:r>
              <a:rPr lang="en-US" sz="1600" dirty="0"/>
              <a:t>women</a:t>
            </a:r>
            <a:r>
              <a:rPr lang="en-US" sz="1800" dirty="0"/>
              <a:t> and for infants</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953491"/>
            <a:ext cx="7954781" cy="212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4459" y="2552121"/>
            <a:ext cx="4164032" cy="369332"/>
          </a:xfrm>
          <a:prstGeom prst="rect">
            <a:avLst/>
          </a:prstGeom>
        </p:spPr>
        <p:txBody>
          <a:bodyPr wrap="square">
            <a:spAutoFit/>
          </a:bodyPr>
          <a:lstStyle/>
          <a:p>
            <a:r>
              <a:rPr lang="en-US" dirty="0" smtClean="0">
                <a:solidFill>
                  <a:schemeClr val="tx2"/>
                </a:solidFill>
              </a:rPr>
              <a:t>Consequences of Hidden Hunger </a:t>
            </a:r>
            <a:endParaRPr lang="en-US" dirty="0">
              <a:solidFill>
                <a:schemeClr val="tx2"/>
              </a:solidFill>
            </a:endParaRPr>
          </a:p>
        </p:txBody>
      </p:sp>
      <p:sp>
        <p:nvSpPr>
          <p:cNvPr id="7" name="Rectangle 6"/>
          <p:cNvSpPr/>
          <p:nvPr/>
        </p:nvSpPr>
        <p:spPr>
          <a:xfrm>
            <a:off x="4067944" y="2552121"/>
            <a:ext cx="2428357" cy="369332"/>
          </a:xfrm>
          <a:prstGeom prst="rect">
            <a:avLst/>
          </a:prstGeom>
        </p:spPr>
        <p:txBody>
          <a:bodyPr wrap="none">
            <a:spAutoFit/>
          </a:bodyPr>
          <a:lstStyle/>
          <a:p>
            <a:r>
              <a:rPr lang="en-US" dirty="0"/>
              <a:t> DOI: </a:t>
            </a:r>
            <a:r>
              <a:rPr lang="en-US" sz="1400" dirty="0"/>
              <a:t>10.1159/000442078</a:t>
            </a:r>
            <a:r>
              <a:rPr lang="en-US" dirty="0"/>
              <a:t> </a:t>
            </a:r>
          </a:p>
        </p:txBody>
      </p:sp>
    </p:spTree>
    <p:extLst>
      <p:ext uri="{BB962C8B-B14F-4D97-AF65-F5344CB8AC3E}">
        <p14:creationId xmlns:p14="http://schemas.microsoft.com/office/powerpoint/2010/main" val="1504368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844" y="620688"/>
            <a:ext cx="8446620" cy="5832648"/>
          </a:xfrm>
          <a:ln w="3175">
            <a:solidFill>
              <a:srgbClr val="00B0F0"/>
            </a:solidFill>
          </a:ln>
        </p:spPr>
        <p:txBody>
          <a:bodyPr>
            <a:normAutofit/>
          </a:bodyPr>
          <a:lstStyle/>
          <a:p>
            <a:pPr marL="0" indent="0" algn="just">
              <a:buNone/>
            </a:pPr>
            <a:endParaRPr lang="en-US" sz="1600" b="1" dirty="0" smtClean="0"/>
          </a:p>
          <a:p>
            <a:pPr marL="0" indent="0" algn="just">
              <a:buNone/>
            </a:pPr>
            <a:r>
              <a:rPr lang="en-US" sz="1600" b="1" dirty="0" smtClean="0"/>
              <a:t>Table </a:t>
            </a:r>
            <a:r>
              <a:rPr lang="en-US" sz="1600" b="1" dirty="0"/>
              <a:t>2.  </a:t>
            </a:r>
            <a:r>
              <a:rPr lang="en-US" sz="1600" dirty="0">
                <a:solidFill>
                  <a:srgbClr val="C00000"/>
                </a:solidFill>
              </a:rPr>
              <a:t>Epidemiological criteria </a:t>
            </a:r>
            <a:r>
              <a:rPr lang="en-US" sz="1600" dirty="0"/>
              <a:t>from the </a:t>
            </a:r>
            <a:r>
              <a:rPr lang="en-US" sz="1600" dirty="0">
                <a:solidFill>
                  <a:srgbClr val="C00000"/>
                </a:solidFill>
              </a:rPr>
              <a:t>World Health Organization </a:t>
            </a:r>
            <a:r>
              <a:rPr lang="en-US" sz="1600" dirty="0"/>
              <a:t>for the assessment of iodine nutrition in pregnant and lactating women and in infants, based on the </a:t>
            </a:r>
            <a:r>
              <a:rPr lang="en-US" sz="1600" dirty="0">
                <a:solidFill>
                  <a:srgbClr val="C00000"/>
                </a:solidFill>
              </a:rPr>
              <a:t>median or a range of urinary iodine concentrations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04862"/>
            <a:ext cx="5734050" cy="3629025"/>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698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08912" cy="5784304"/>
          </a:xfrm>
          <a:ln>
            <a:solidFill>
              <a:srgbClr val="00B0F0"/>
            </a:solidFill>
          </a:ln>
        </p:spPr>
        <p:txBody>
          <a:bodyPr>
            <a:normAutofit/>
          </a:bodyPr>
          <a:lstStyle/>
          <a:p>
            <a:pPr algn="just">
              <a:buFont typeface="Wingdings" pitchFamily="2" charset="2"/>
              <a:buChar char="§"/>
            </a:pPr>
            <a:endParaRPr lang="en-US" sz="1800" dirty="0" smtClean="0"/>
          </a:p>
          <a:p>
            <a:pPr algn="just">
              <a:buFont typeface="Wingdings" pitchFamily="2" charset="2"/>
              <a:buChar char="§"/>
            </a:pPr>
            <a:r>
              <a:rPr lang="en-US" sz="1800" dirty="0" smtClean="0"/>
              <a:t> </a:t>
            </a:r>
            <a:r>
              <a:rPr lang="en-US" sz="1800" dirty="0"/>
              <a:t>Because  of</a:t>
            </a:r>
            <a:r>
              <a:rPr lang="en-US" sz="1800" dirty="0">
                <a:solidFill>
                  <a:srgbClr val="C00000"/>
                </a:solidFill>
              </a:rPr>
              <a:t>  increased  thyroid  hormone  production,  increased  renal  iodine  excretion</a:t>
            </a:r>
            <a:r>
              <a:rPr lang="en-US" sz="1800" dirty="0"/>
              <a:t>,  and  </a:t>
            </a:r>
            <a:r>
              <a:rPr lang="en-US" sz="1800" dirty="0">
                <a:solidFill>
                  <a:srgbClr val="C00000"/>
                </a:solidFill>
              </a:rPr>
              <a:t>fetal  iodine  requirements</a:t>
            </a:r>
            <a:r>
              <a:rPr lang="en-US" sz="1800" dirty="0"/>
              <a:t>, dietary iodine requirements are higher in pregnancy than  they  are  for  non pregnant  adults </a:t>
            </a:r>
            <a:r>
              <a:rPr lang="en-US" sz="1800" dirty="0" smtClean="0"/>
              <a:t>.</a:t>
            </a:r>
            <a:r>
              <a:rPr lang="en-US" sz="1800" dirty="0" smtClean="0">
                <a:solidFill>
                  <a:srgbClr val="00B0F0"/>
                </a:solidFill>
              </a:rPr>
              <a:t> </a:t>
            </a:r>
            <a:r>
              <a:rPr lang="en-US" sz="1800" dirty="0" smtClean="0">
                <a:solidFill>
                  <a:srgbClr val="00B050"/>
                </a:solidFill>
              </a:rPr>
              <a:t> </a:t>
            </a:r>
          </a:p>
          <a:p>
            <a:pPr algn="just"/>
            <a:endParaRPr lang="en-US" sz="1800" dirty="0" smtClean="0"/>
          </a:p>
          <a:p>
            <a:pPr algn="just"/>
            <a:r>
              <a:rPr lang="en-US" sz="1800" dirty="0" smtClean="0"/>
              <a:t>Because </a:t>
            </a:r>
            <a:r>
              <a:rPr lang="en-US" sz="1800" dirty="0"/>
              <a:t>iodine is </a:t>
            </a:r>
            <a:r>
              <a:rPr lang="en-US" sz="1800" dirty="0" smtClean="0"/>
              <a:t>an </a:t>
            </a:r>
            <a:r>
              <a:rPr lang="en-US" sz="1800" dirty="0"/>
              <a:t>essential micronutrient for normal </a:t>
            </a:r>
            <a:r>
              <a:rPr lang="en-US" sz="1800" dirty="0" smtClean="0"/>
              <a:t>thyroid hormone </a:t>
            </a:r>
            <a:r>
              <a:rPr lang="en-US" sz="1800" dirty="0"/>
              <a:t>production and severe iodine deficiency </a:t>
            </a:r>
            <a:r>
              <a:rPr lang="en-US" sz="1800" dirty="0" smtClean="0"/>
              <a:t>in </a:t>
            </a:r>
            <a:r>
              <a:rPr lang="en-US" sz="1800" dirty="0"/>
              <a:t>pregnancy has been associated with </a:t>
            </a:r>
            <a:r>
              <a:rPr lang="en-US" sz="1800" dirty="0" smtClean="0"/>
              <a:t>miscarriage</a:t>
            </a:r>
            <a:r>
              <a:rPr lang="en-US" sz="1800" dirty="0">
                <a:solidFill>
                  <a:srgbClr val="00B0F0"/>
                </a:solidFill>
              </a:rPr>
              <a:t>.</a:t>
            </a:r>
            <a:endParaRPr lang="en-US" sz="1800" dirty="0" smtClean="0">
              <a:solidFill>
                <a:srgbClr val="00B0F0"/>
              </a:solidFill>
            </a:endParaRPr>
          </a:p>
          <a:p>
            <a:pPr algn="just"/>
            <a:endParaRPr lang="en-US" sz="1800" dirty="0" smtClean="0"/>
          </a:p>
          <a:p>
            <a:pPr algn="just"/>
            <a:r>
              <a:rPr lang="en-US" sz="1800" dirty="0" smtClean="0"/>
              <a:t>Spot  </a:t>
            </a:r>
            <a:r>
              <a:rPr lang="en-US" sz="1800" dirty="0"/>
              <a:t>urinary  iodine  </a:t>
            </a:r>
            <a:r>
              <a:rPr lang="en-US" sz="1800" dirty="0" smtClean="0"/>
              <a:t>values: Because </a:t>
            </a:r>
            <a:r>
              <a:rPr lang="en-US" sz="1800" dirty="0"/>
              <a:t>there is substantial diurnal and day-to-day variation in urinary iodine excretion, urinary iodine </a:t>
            </a:r>
            <a:r>
              <a:rPr lang="en-US" sz="1800" dirty="0" smtClean="0"/>
              <a:t>concentrations (UICs) </a:t>
            </a:r>
            <a:r>
              <a:rPr lang="en-US" sz="1800" dirty="0" smtClean="0">
                <a:solidFill>
                  <a:srgbClr val="C00000"/>
                </a:solidFill>
              </a:rPr>
              <a:t>cannot </a:t>
            </a:r>
            <a:r>
              <a:rPr lang="en-US" sz="1800" dirty="0">
                <a:solidFill>
                  <a:srgbClr val="C00000"/>
                </a:solidFill>
              </a:rPr>
              <a:t>be  used  to  identify  particular  individuals  with  iodine  </a:t>
            </a:r>
            <a:r>
              <a:rPr lang="en-US" sz="1800" dirty="0" smtClean="0">
                <a:solidFill>
                  <a:srgbClr val="C00000"/>
                </a:solidFill>
              </a:rPr>
              <a:t>deﬁciency </a:t>
            </a:r>
            <a:r>
              <a:rPr lang="en-US" sz="1800" dirty="0" smtClean="0">
                <a:solidFill>
                  <a:srgbClr val="00B0F0"/>
                </a:solidFill>
              </a:rPr>
              <a:t>.</a:t>
            </a:r>
            <a:endParaRPr lang="en-US" sz="1800" dirty="0">
              <a:solidFill>
                <a:srgbClr val="00B0F0"/>
              </a:solidFill>
            </a:endParaRPr>
          </a:p>
          <a:p>
            <a:pPr marL="0" indent="0" algn="just">
              <a:buNone/>
            </a:pPr>
            <a:endParaRPr lang="en-US" sz="1800" dirty="0" smtClean="0">
              <a:solidFill>
                <a:srgbClr val="00B0F0"/>
              </a:solidFill>
            </a:endParaRPr>
          </a:p>
          <a:p>
            <a:pPr algn="just"/>
            <a:r>
              <a:rPr lang="en-US" sz="1800" dirty="0" smtClean="0">
                <a:solidFill>
                  <a:srgbClr val="C00000"/>
                </a:solidFill>
              </a:rPr>
              <a:t>Median  </a:t>
            </a:r>
            <a:r>
              <a:rPr lang="en-US" sz="1800" dirty="0">
                <a:solidFill>
                  <a:srgbClr val="C00000"/>
                </a:solidFill>
              </a:rPr>
              <a:t>UICs  </a:t>
            </a:r>
            <a:r>
              <a:rPr lang="en-US" sz="1800" dirty="0"/>
              <a:t>can  used  to  assess  the  iodine  status  </a:t>
            </a:r>
            <a:r>
              <a:rPr lang="en-US" sz="1800" dirty="0">
                <a:solidFill>
                  <a:srgbClr val="C00000"/>
                </a:solidFill>
              </a:rPr>
              <a:t>of populations</a:t>
            </a:r>
            <a:r>
              <a:rPr lang="en-US" sz="1800" dirty="0"/>
              <a:t>, </a:t>
            </a:r>
            <a:r>
              <a:rPr lang="en-US" sz="1800" dirty="0">
                <a:solidFill>
                  <a:srgbClr val="C00000"/>
                </a:solidFill>
              </a:rPr>
              <a:t>but</a:t>
            </a:r>
            <a:r>
              <a:rPr lang="en-US" sz="1800" dirty="0">
                <a:solidFill>
                  <a:srgbClr val="92D050"/>
                </a:solidFill>
              </a:rPr>
              <a:t> </a:t>
            </a:r>
            <a:r>
              <a:rPr lang="en-US" sz="1800" dirty="0">
                <a:solidFill>
                  <a:srgbClr val="C00000"/>
                </a:solidFill>
              </a:rPr>
              <a:t>single</a:t>
            </a:r>
            <a:r>
              <a:rPr lang="en-US" sz="1800" dirty="0">
                <a:solidFill>
                  <a:srgbClr val="92D050"/>
                </a:solidFill>
              </a:rPr>
              <a:t> </a:t>
            </a:r>
            <a:r>
              <a:rPr lang="en-US" sz="1800" dirty="0">
                <a:solidFill>
                  <a:srgbClr val="C00000"/>
                </a:solidFill>
              </a:rPr>
              <a:t>spot or 24-hour UICs are not a valid marker</a:t>
            </a:r>
            <a:r>
              <a:rPr lang="en-US" sz="1800" dirty="0">
                <a:solidFill>
                  <a:srgbClr val="92D050"/>
                </a:solidFill>
              </a:rPr>
              <a:t> </a:t>
            </a:r>
            <a:r>
              <a:rPr lang="en-US" sz="1800" dirty="0" smtClean="0"/>
              <a:t>be  for </a:t>
            </a:r>
            <a:r>
              <a:rPr lang="en-US" sz="1800" dirty="0"/>
              <a:t>the iodine nutritional status of </a:t>
            </a:r>
            <a:r>
              <a:rPr lang="en-US" sz="1800" dirty="0">
                <a:solidFill>
                  <a:srgbClr val="C00000"/>
                </a:solidFill>
              </a:rPr>
              <a:t>individual</a:t>
            </a:r>
            <a:r>
              <a:rPr lang="en-US" sz="1800" dirty="0">
                <a:solidFill>
                  <a:srgbClr val="92D050"/>
                </a:solidFill>
              </a:rPr>
              <a:t> </a:t>
            </a:r>
            <a:r>
              <a:rPr lang="en-US" sz="1800" dirty="0"/>
              <a:t>patients.</a:t>
            </a:r>
          </a:p>
          <a:p>
            <a:pPr algn="just"/>
            <a:endParaRPr lang="en-US" sz="1800" dirty="0" smtClean="0">
              <a:solidFill>
                <a:srgbClr val="00B0F0"/>
              </a:solidFill>
            </a:endParaRPr>
          </a:p>
        </p:txBody>
      </p:sp>
    </p:spTree>
    <p:extLst>
      <p:ext uri="{BB962C8B-B14F-4D97-AF65-F5344CB8AC3E}">
        <p14:creationId xmlns:p14="http://schemas.microsoft.com/office/powerpoint/2010/main" val="2695786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136904" cy="5712296"/>
          </a:xfrm>
          <a:ln>
            <a:solidFill>
              <a:srgbClr val="00B0F0"/>
            </a:solidFill>
          </a:ln>
        </p:spPr>
        <p:txBody>
          <a:bodyPr>
            <a:normAutofit/>
          </a:bodyPr>
          <a:lstStyle/>
          <a:p>
            <a:pPr marL="0" indent="0" algn="just">
              <a:buNone/>
            </a:pPr>
            <a:endParaRPr lang="en-US" sz="1800" dirty="0">
              <a:solidFill>
                <a:srgbClr val="00B0F0"/>
              </a:solidFill>
            </a:endParaRPr>
          </a:p>
          <a:p>
            <a:pPr algn="just">
              <a:buFont typeface="Wingdings" pitchFamily="2" charset="2"/>
              <a:buChar char="§"/>
            </a:pPr>
            <a:endParaRPr lang="en-US" sz="1800" dirty="0" smtClean="0">
              <a:solidFill>
                <a:srgbClr val="00B0F0"/>
              </a:solidFill>
            </a:endParaRPr>
          </a:p>
          <a:p>
            <a:pPr algn="just">
              <a:buFont typeface="Wingdings" pitchFamily="2" charset="2"/>
              <a:buChar char="§"/>
            </a:pPr>
            <a:r>
              <a:rPr lang="en-US" sz="1800" dirty="0" smtClean="0">
                <a:solidFill>
                  <a:srgbClr val="C00000"/>
                </a:solidFill>
              </a:rPr>
              <a:t>Women  </a:t>
            </a:r>
            <a:r>
              <a:rPr lang="en-US" sz="1800" dirty="0">
                <a:solidFill>
                  <a:srgbClr val="C00000"/>
                </a:solidFill>
              </a:rPr>
              <a:t>with adequate  iodine  intake  </a:t>
            </a:r>
            <a:r>
              <a:rPr lang="en-US" sz="1800" dirty="0"/>
              <a:t>before  and  during  pregnancy  have adequate </a:t>
            </a:r>
            <a:r>
              <a:rPr lang="en-US" sz="1800" dirty="0" smtClean="0"/>
              <a:t>intra thyroidal </a:t>
            </a:r>
            <a:r>
              <a:rPr lang="en-US" sz="1800" dirty="0"/>
              <a:t>iodine stores and have </a:t>
            </a:r>
            <a:r>
              <a:rPr lang="en-US" sz="1800" dirty="0">
                <a:solidFill>
                  <a:srgbClr val="C00000"/>
                </a:solidFill>
              </a:rPr>
              <a:t>no difﬁculty </a:t>
            </a:r>
            <a:r>
              <a:rPr lang="en-US" sz="1800" dirty="0" smtClean="0">
                <a:solidFill>
                  <a:srgbClr val="C00000"/>
                </a:solidFill>
              </a:rPr>
              <a:t>adapting to </a:t>
            </a:r>
            <a:r>
              <a:rPr lang="en-US" sz="1800" dirty="0"/>
              <a:t>the   increased   demand     for  thyroid   hormone during gestation. In these women, total-body iodine levels remain stable throughout pregnancy .</a:t>
            </a:r>
            <a:endParaRPr lang="en-US" sz="1800" dirty="0" smtClean="0"/>
          </a:p>
          <a:p>
            <a:pPr marL="0" indent="0" algn="just">
              <a:buNone/>
            </a:pPr>
            <a:r>
              <a:rPr lang="en-US" sz="1800" dirty="0" smtClean="0"/>
              <a:t>.</a:t>
            </a:r>
          </a:p>
          <a:p>
            <a:pPr algn="just">
              <a:buFont typeface="Wingdings" pitchFamily="2" charset="2"/>
              <a:buChar char="§"/>
            </a:pPr>
            <a:endParaRPr lang="en-US" sz="1800" dirty="0" smtClean="0"/>
          </a:p>
          <a:p>
            <a:pPr algn="just">
              <a:buFont typeface="Wingdings" pitchFamily="2" charset="2"/>
              <a:buChar char="§"/>
            </a:pPr>
            <a:r>
              <a:rPr lang="en-US" sz="1800" dirty="0" smtClean="0"/>
              <a:t>However</a:t>
            </a:r>
            <a:r>
              <a:rPr lang="en-US" sz="1800" dirty="0"/>
              <a:t>, in areas of even </a:t>
            </a:r>
            <a:r>
              <a:rPr lang="en-US" sz="1800" dirty="0">
                <a:solidFill>
                  <a:srgbClr val="C00000"/>
                </a:solidFill>
              </a:rPr>
              <a:t>mild to moderate</a:t>
            </a:r>
            <a:r>
              <a:rPr lang="en-US" sz="1800" dirty="0">
                <a:solidFill>
                  <a:srgbClr val="00B0F0"/>
                </a:solidFill>
              </a:rPr>
              <a:t> </a:t>
            </a:r>
            <a:r>
              <a:rPr lang="en-US" sz="1800" dirty="0">
                <a:solidFill>
                  <a:srgbClr val="C00000"/>
                </a:solidFill>
              </a:rPr>
              <a:t>iodine</a:t>
            </a:r>
            <a:r>
              <a:rPr lang="en-US" sz="1800" dirty="0">
                <a:solidFill>
                  <a:srgbClr val="00B0F0"/>
                </a:solidFill>
              </a:rPr>
              <a:t> </a:t>
            </a:r>
            <a:r>
              <a:rPr lang="en-US" sz="1800" dirty="0" smtClean="0"/>
              <a:t>deﬁciency</a:t>
            </a:r>
            <a:r>
              <a:rPr lang="en-US" sz="1800" dirty="0"/>
              <a:t>, </a:t>
            </a:r>
            <a:r>
              <a:rPr lang="en-US" sz="1800" dirty="0" smtClean="0"/>
              <a:t>total body </a:t>
            </a:r>
            <a:r>
              <a:rPr lang="en-US" sz="1800" dirty="0"/>
              <a:t>iodine  stores,  as  reﬂected  by  urinary  iodine  values,  </a:t>
            </a:r>
            <a:r>
              <a:rPr lang="en-US" sz="1800" dirty="0" smtClean="0"/>
              <a:t>decline gradually </a:t>
            </a:r>
            <a:r>
              <a:rPr lang="en-US" sz="1800" dirty="0"/>
              <a:t>from the ﬁrst to the third trimester of pregnancy </a:t>
            </a:r>
            <a:r>
              <a:rPr lang="en-US" sz="1800" dirty="0">
                <a:solidFill>
                  <a:srgbClr val="00B0F0"/>
                </a:solidFill>
              </a:rPr>
              <a:t>.</a:t>
            </a:r>
            <a:endParaRPr lang="en-US" sz="1800" dirty="0" smtClean="0">
              <a:solidFill>
                <a:srgbClr val="00B0F0"/>
              </a:solidFill>
            </a:endParaRPr>
          </a:p>
          <a:p>
            <a:pPr algn="just">
              <a:buFont typeface="Wingdings" pitchFamily="2" charset="2"/>
              <a:buChar char="§"/>
            </a:pPr>
            <a:endParaRPr lang="en-US" sz="1800" dirty="0" smtClean="0"/>
          </a:p>
          <a:p>
            <a:pPr algn="just">
              <a:buFont typeface="Wingdings" pitchFamily="2" charset="2"/>
              <a:buChar char="§"/>
            </a:pPr>
            <a:endParaRPr lang="en-US" sz="1800" b="1" dirty="0" smtClean="0">
              <a:solidFill>
                <a:srgbClr val="00B050"/>
              </a:solidFill>
            </a:endParaRPr>
          </a:p>
          <a:p>
            <a:pPr algn="just">
              <a:buFont typeface="Wingdings" pitchFamily="2" charset="2"/>
              <a:buChar char="§"/>
            </a:pPr>
            <a:r>
              <a:rPr lang="en-US" sz="1800" b="1" dirty="0" smtClean="0">
                <a:solidFill>
                  <a:srgbClr val="00B050"/>
                </a:solidFill>
              </a:rPr>
              <a:t>Original </a:t>
            </a:r>
            <a:r>
              <a:rPr lang="en-US" sz="1800" b="1" dirty="0">
                <a:solidFill>
                  <a:srgbClr val="00B050"/>
                </a:solidFill>
              </a:rPr>
              <a:t>article: </a:t>
            </a:r>
            <a:r>
              <a:rPr lang="en-US" sz="1800" dirty="0"/>
              <a:t>This patient should be counseled to ensure that her prenatal multivitamin contains 150 </a:t>
            </a:r>
            <a:r>
              <a:rPr lang="en-US" sz="1800" dirty="0" err="1"/>
              <a:t>μg</a:t>
            </a:r>
            <a:r>
              <a:rPr lang="en-US" sz="1800" dirty="0"/>
              <a:t> of iodine per daily dose</a:t>
            </a:r>
            <a:r>
              <a:rPr lang="en-US" sz="1800" dirty="0" smtClean="0"/>
              <a:t>.</a:t>
            </a:r>
            <a:endParaRPr lang="en-US" sz="1800" dirty="0">
              <a:solidFill>
                <a:srgbClr val="00B0F0"/>
              </a:solidFill>
            </a:endParaRPr>
          </a:p>
          <a:p>
            <a:pPr algn="just">
              <a:buFont typeface="Wingdings" pitchFamily="2" charset="2"/>
              <a:buChar char="§"/>
            </a:pPr>
            <a:endParaRPr lang="en-US" sz="1800" dirty="0"/>
          </a:p>
        </p:txBody>
      </p:sp>
    </p:spTree>
    <p:extLst>
      <p:ext uri="{BB962C8B-B14F-4D97-AF65-F5344CB8AC3E}">
        <p14:creationId xmlns:p14="http://schemas.microsoft.com/office/powerpoint/2010/main" val="1400112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175">
            <a:solidFill>
              <a:srgbClr val="00B0F0"/>
            </a:solidFill>
          </a:ln>
        </p:spPr>
        <p:txBody>
          <a:bodyPr>
            <a:normAutofit/>
          </a:bodyPr>
          <a:lstStyle/>
          <a:p>
            <a:r>
              <a:rPr lang="en-US" sz="1800" b="1" dirty="0">
                <a:solidFill>
                  <a:schemeClr val="tx1"/>
                </a:solidFill>
              </a:rPr>
              <a:t>2017 Guidelines </a:t>
            </a:r>
            <a:r>
              <a:rPr lang="en-US" sz="1800" dirty="0">
                <a:solidFill>
                  <a:schemeClr val="tx1"/>
                </a:solidFill>
              </a:rPr>
              <a:t>of the American Thyroid Association </a:t>
            </a:r>
            <a:r>
              <a:rPr lang="en-US" sz="1800" dirty="0" smtClean="0">
                <a:solidFill>
                  <a:schemeClr val="tx1"/>
                </a:solidFill>
              </a:rPr>
              <a:t>for </a:t>
            </a:r>
            <a:r>
              <a:rPr lang="en-US" sz="1800" dirty="0">
                <a:solidFill>
                  <a:schemeClr val="tx1"/>
                </a:solidFill>
              </a:rPr>
              <a:t>the Diagnosis and Management of Thyroid Disease </a:t>
            </a:r>
            <a:r>
              <a:rPr lang="en-US" sz="1800" dirty="0" smtClean="0">
                <a:solidFill>
                  <a:schemeClr val="tx1"/>
                </a:solidFill>
              </a:rPr>
              <a:t>During </a:t>
            </a:r>
            <a:r>
              <a:rPr lang="en-US" sz="1800" dirty="0">
                <a:solidFill>
                  <a:schemeClr val="tx1"/>
                </a:solidFill>
              </a:rPr>
              <a:t>Pregnancy and the Postpartum </a:t>
            </a:r>
          </a:p>
        </p:txBody>
      </p:sp>
      <p:sp>
        <p:nvSpPr>
          <p:cNvPr id="3" name="Content Placeholder 2"/>
          <p:cNvSpPr>
            <a:spLocks noGrp="1"/>
          </p:cNvSpPr>
          <p:nvPr>
            <p:ph idx="1"/>
          </p:nvPr>
        </p:nvSpPr>
        <p:spPr>
          <a:ln w="3175">
            <a:solidFill>
              <a:srgbClr val="00B0F0"/>
            </a:solidFill>
          </a:ln>
        </p:spPr>
        <p:txBody>
          <a:bodyPr>
            <a:normAutofit/>
          </a:bodyPr>
          <a:lstStyle/>
          <a:p>
            <a:endParaRPr lang="en-US" sz="1800" dirty="0" smtClean="0"/>
          </a:p>
          <a:p>
            <a:endParaRPr lang="en-US" sz="1800" dirty="0" smtClean="0"/>
          </a:p>
          <a:p>
            <a:r>
              <a:rPr lang="en-US" sz="1800" dirty="0" smtClean="0"/>
              <a:t>All pregnant women should ingest approximately </a:t>
            </a:r>
            <a:r>
              <a:rPr lang="en-US" sz="1800" dirty="0" smtClean="0">
                <a:solidFill>
                  <a:srgbClr val="C00000"/>
                </a:solidFill>
              </a:rPr>
              <a:t>250 mcg iodine daily</a:t>
            </a:r>
            <a:r>
              <a:rPr lang="en-US" sz="1800" dirty="0" smtClean="0"/>
              <a:t>. To achieve a total of 250 mcg iodine ingestion daily, strategies may need to be varied based on country of origin.</a:t>
            </a:r>
            <a:r>
              <a:rPr lang="en-US" sz="1800" dirty="0">
                <a:solidFill>
                  <a:srgbClr val="00B0F0"/>
                </a:solidFill>
              </a:rPr>
              <a:t> </a:t>
            </a:r>
            <a:endParaRPr lang="en-US" sz="1800" dirty="0" smtClean="0">
              <a:solidFill>
                <a:srgbClr val="00B0F0"/>
              </a:solidFill>
            </a:endParaRPr>
          </a:p>
          <a:p>
            <a:pPr marL="0" indent="0">
              <a:buNone/>
            </a:pPr>
            <a:r>
              <a:rPr lang="en-US" sz="1800" dirty="0" smtClean="0">
                <a:solidFill>
                  <a:srgbClr val="00B050"/>
                </a:solidFill>
              </a:rPr>
              <a:t>   (Strong recommendation, high-quality evidence)</a:t>
            </a:r>
          </a:p>
          <a:p>
            <a:endParaRPr lang="en-US" sz="1800" dirty="0" smtClean="0"/>
          </a:p>
          <a:p>
            <a:pPr>
              <a:buFont typeface="Wingdings" pitchFamily="2" charset="2"/>
              <a:buChar char="§"/>
            </a:pPr>
            <a:endParaRPr lang="en-US" sz="1800" dirty="0" smtClean="0"/>
          </a:p>
          <a:p>
            <a:pPr>
              <a:buFont typeface="Wingdings" pitchFamily="2" charset="2"/>
              <a:buChar char="§"/>
            </a:pPr>
            <a:r>
              <a:rPr lang="en-US" sz="1800" dirty="0" smtClean="0"/>
              <a:t>In </a:t>
            </a:r>
            <a:r>
              <a:rPr lang="en-US" sz="1800" dirty="0"/>
              <a:t>most regions, including the United States, women who are </a:t>
            </a:r>
            <a:r>
              <a:rPr lang="en-US" sz="1800" dirty="0" smtClean="0"/>
              <a:t>planning  </a:t>
            </a:r>
            <a:r>
              <a:rPr lang="en-US" sz="1800" dirty="0"/>
              <a:t>pregnancy  or  currently  pregnant,  should  </a:t>
            </a:r>
            <a:r>
              <a:rPr lang="en-US" sz="1800" dirty="0" smtClean="0"/>
              <a:t>supplement </a:t>
            </a:r>
            <a:r>
              <a:rPr lang="en-US" sz="1800" dirty="0"/>
              <a:t>their diet with a daily </a:t>
            </a:r>
            <a:r>
              <a:rPr lang="en-US" sz="1800" dirty="0">
                <a:solidFill>
                  <a:srgbClr val="C00000"/>
                </a:solidFill>
              </a:rPr>
              <a:t>oral supplement that contains </a:t>
            </a:r>
            <a:r>
              <a:rPr lang="en-US" sz="1800" dirty="0" smtClean="0">
                <a:solidFill>
                  <a:srgbClr val="C00000"/>
                </a:solidFill>
              </a:rPr>
              <a:t>150 mcg </a:t>
            </a:r>
            <a:r>
              <a:rPr lang="en-US" sz="1800" dirty="0" smtClean="0"/>
              <a:t>of </a:t>
            </a:r>
            <a:r>
              <a:rPr lang="en-US" sz="1800" dirty="0"/>
              <a:t>iodine in the form of potassium iodide. This is </a:t>
            </a:r>
            <a:r>
              <a:rPr lang="en-US" sz="1800" dirty="0" smtClean="0"/>
              <a:t>optimally </a:t>
            </a:r>
            <a:r>
              <a:rPr lang="en-US" sz="1800" dirty="0"/>
              <a:t>started </a:t>
            </a:r>
            <a:r>
              <a:rPr lang="en-US" sz="1800" dirty="0">
                <a:solidFill>
                  <a:srgbClr val="C00000"/>
                </a:solidFill>
              </a:rPr>
              <a:t>3</a:t>
            </a:r>
            <a:r>
              <a:rPr lang="en-US" sz="1800" dirty="0">
                <a:solidFill>
                  <a:srgbClr val="92D050"/>
                </a:solidFill>
              </a:rPr>
              <a:t> </a:t>
            </a:r>
            <a:r>
              <a:rPr lang="en-US" sz="1800" dirty="0" smtClean="0">
                <a:solidFill>
                  <a:srgbClr val="C00000"/>
                </a:solidFill>
              </a:rPr>
              <a:t>months </a:t>
            </a:r>
            <a:r>
              <a:rPr lang="en-US" sz="1800" dirty="0">
                <a:solidFill>
                  <a:srgbClr val="C00000"/>
                </a:solidFill>
              </a:rPr>
              <a:t>in advance of planned </a:t>
            </a:r>
            <a:r>
              <a:rPr lang="en-US" sz="1800" dirty="0" smtClean="0">
                <a:solidFill>
                  <a:srgbClr val="C00000"/>
                </a:solidFill>
              </a:rPr>
              <a:t>pregnancy</a:t>
            </a:r>
          </a:p>
          <a:p>
            <a:pPr marL="0" indent="0">
              <a:buNone/>
            </a:pPr>
            <a:r>
              <a:rPr lang="en-US" sz="1800" dirty="0" smtClean="0">
                <a:solidFill>
                  <a:srgbClr val="00B050"/>
                </a:solidFill>
              </a:rPr>
              <a:t>   Strong </a:t>
            </a:r>
            <a:r>
              <a:rPr lang="en-US" sz="1800" dirty="0">
                <a:solidFill>
                  <a:srgbClr val="00B050"/>
                </a:solidFill>
              </a:rPr>
              <a:t>recommendation, moderate-quality evidence</a:t>
            </a:r>
            <a:r>
              <a:rPr lang="en-US" sz="1800" dirty="0" smtClean="0">
                <a:solidFill>
                  <a:srgbClr val="00B050"/>
                </a:solidFill>
              </a:rPr>
              <a:t>:</a:t>
            </a:r>
          </a:p>
          <a:p>
            <a:pPr>
              <a:buFont typeface="Wingdings" pitchFamily="2" charset="2"/>
              <a:buChar char="§"/>
            </a:pPr>
            <a:endParaRPr lang="en-US" sz="1800" dirty="0" smtClean="0">
              <a:solidFill>
                <a:srgbClr val="00B0F0"/>
              </a:solidFill>
            </a:endParaRPr>
          </a:p>
          <a:p>
            <a:pPr marL="0" indent="0">
              <a:buNone/>
            </a:pPr>
            <a:endParaRPr lang="en-US" sz="1800" dirty="0"/>
          </a:p>
          <a:p>
            <a:pPr>
              <a:buFont typeface="Wingdings" pitchFamily="2" charset="2"/>
              <a:buChar char="§"/>
            </a:pPr>
            <a:endParaRPr lang="en-US" sz="1800" dirty="0"/>
          </a:p>
        </p:txBody>
      </p:sp>
    </p:spTree>
    <p:extLst>
      <p:ext uri="{BB962C8B-B14F-4D97-AF65-F5344CB8AC3E}">
        <p14:creationId xmlns:p14="http://schemas.microsoft.com/office/powerpoint/2010/main" val="1032168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w="3175">
            <a:solidFill>
              <a:srgbClr val="00B0F0"/>
            </a:solidFill>
          </a:ln>
        </p:spPr>
        <p:txBody>
          <a:bodyPr>
            <a:normAutofit/>
          </a:bodyPr>
          <a:lstStyle/>
          <a:p>
            <a:pPr marL="0" indent="0" algn="just">
              <a:buNone/>
            </a:pPr>
            <a:endParaRPr lang="en-US" sz="1800" dirty="0"/>
          </a:p>
          <a:p>
            <a:pPr algn="just"/>
            <a:endParaRPr lang="en-US" sz="1800" dirty="0" smtClean="0"/>
          </a:p>
          <a:p>
            <a:pPr algn="just"/>
            <a:r>
              <a:rPr lang="en-US" sz="1800" dirty="0" smtClean="0"/>
              <a:t>Sustained </a:t>
            </a:r>
            <a:r>
              <a:rPr lang="en-US" sz="1800" dirty="0"/>
              <a:t>iodine intake from diet and dietary supplements </a:t>
            </a:r>
            <a:r>
              <a:rPr lang="en-US" sz="1800" dirty="0" smtClean="0">
                <a:solidFill>
                  <a:srgbClr val="C00000"/>
                </a:solidFill>
              </a:rPr>
              <a:t>exceeding</a:t>
            </a:r>
            <a:r>
              <a:rPr lang="en-US" sz="1800" dirty="0" smtClean="0">
                <a:solidFill>
                  <a:srgbClr val="92D050"/>
                </a:solidFill>
              </a:rPr>
              <a:t>  </a:t>
            </a:r>
            <a:r>
              <a:rPr lang="en-US" sz="1800" dirty="0">
                <a:solidFill>
                  <a:srgbClr val="C00000"/>
                </a:solidFill>
              </a:rPr>
              <a:t>500</a:t>
            </a:r>
            <a:r>
              <a:rPr lang="en-US" sz="1800" dirty="0">
                <a:solidFill>
                  <a:srgbClr val="92D050"/>
                </a:solidFill>
              </a:rPr>
              <a:t> </a:t>
            </a:r>
            <a:r>
              <a:rPr lang="en-US" sz="1800" dirty="0" smtClean="0"/>
              <a:t>mcg  </a:t>
            </a:r>
            <a:r>
              <a:rPr lang="en-US" sz="1800" dirty="0"/>
              <a:t>daily  should  be  </a:t>
            </a:r>
            <a:r>
              <a:rPr lang="en-US" sz="1800" dirty="0">
                <a:solidFill>
                  <a:srgbClr val="C00000"/>
                </a:solidFill>
              </a:rPr>
              <a:t>avoided</a:t>
            </a:r>
            <a:r>
              <a:rPr lang="en-US" sz="1800" dirty="0">
                <a:solidFill>
                  <a:srgbClr val="92D050"/>
                </a:solidFill>
              </a:rPr>
              <a:t>  </a:t>
            </a:r>
            <a:r>
              <a:rPr lang="en-US" sz="1800" dirty="0"/>
              <a:t>during  </a:t>
            </a:r>
            <a:r>
              <a:rPr lang="en-US" sz="1800" dirty="0" smtClean="0"/>
              <a:t>pregnancy </a:t>
            </a:r>
            <a:r>
              <a:rPr lang="en-US" sz="1800" dirty="0"/>
              <a:t>due to concerns about the potential for fetal thyroid </a:t>
            </a:r>
            <a:r>
              <a:rPr lang="en-US" sz="1800" dirty="0" smtClean="0"/>
              <a:t>dysfunction</a:t>
            </a:r>
            <a:r>
              <a:rPr lang="en-US" sz="1800" dirty="0"/>
              <a:t>. </a:t>
            </a:r>
            <a:endParaRPr lang="en-US" sz="1800" dirty="0" smtClean="0"/>
          </a:p>
          <a:p>
            <a:pPr marL="0" indent="0" algn="just">
              <a:buNone/>
            </a:pPr>
            <a:r>
              <a:rPr lang="en-US" sz="1800" dirty="0" smtClean="0">
                <a:solidFill>
                  <a:srgbClr val="00B050"/>
                </a:solidFill>
              </a:rPr>
              <a:t>   Strong </a:t>
            </a:r>
            <a:r>
              <a:rPr lang="en-US" sz="1800" dirty="0">
                <a:solidFill>
                  <a:srgbClr val="00B050"/>
                </a:solidFill>
              </a:rPr>
              <a:t>recommendation, moderate-quality </a:t>
            </a:r>
            <a:r>
              <a:rPr lang="en-US" sz="1800" dirty="0" smtClean="0">
                <a:solidFill>
                  <a:srgbClr val="00B050"/>
                </a:solidFill>
              </a:rPr>
              <a:t>evidence</a:t>
            </a:r>
          </a:p>
          <a:p>
            <a:endParaRPr lang="en-US" sz="1800" dirty="0" smtClean="0"/>
          </a:p>
          <a:p>
            <a:pPr marL="0" indent="0">
              <a:buNone/>
            </a:pPr>
            <a:endParaRPr lang="en-US" sz="1800" dirty="0" smtClean="0"/>
          </a:p>
          <a:p>
            <a:r>
              <a:rPr lang="en-US" sz="1800" dirty="0" smtClean="0"/>
              <a:t>In </a:t>
            </a:r>
            <a:r>
              <a:rPr lang="en-US" sz="1800" dirty="0"/>
              <a:t>low-resource countries and regions where neither salt iodization  nor  daily  iodine  supplements  are  feasible,  a </a:t>
            </a:r>
            <a:r>
              <a:rPr lang="en-US" sz="1800" dirty="0">
                <a:solidFill>
                  <a:srgbClr val="C00000"/>
                </a:solidFill>
              </a:rPr>
              <a:t>single annual dose of *400 mg of iodized oil for pregnant </a:t>
            </a:r>
            <a:r>
              <a:rPr lang="en-US" sz="1800" dirty="0"/>
              <a:t>temporary measure to protect vulnerable populations. This should not be employed as a long term strategy or in regions where other options are available</a:t>
            </a:r>
          </a:p>
          <a:p>
            <a:pPr marL="0" indent="0">
              <a:buNone/>
            </a:pPr>
            <a:r>
              <a:rPr lang="en-US" sz="1800" dirty="0">
                <a:solidFill>
                  <a:srgbClr val="00B050"/>
                </a:solidFill>
              </a:rPr>
              <a:t>   Weak recommendation, moderate-quality </a:t>
            </a:r>
            <a:r>
              <a:rPr lang="en-US" sz="1800" dirty="0" smtClean="0">
                <a:solidFill>
                  <a:srgbClr val="00B050"/>
                </a:solidFill>
              </a:rPr>
              <a:t>evidence</a:t>
            </a:r>
            <a:endParaRPr lang="en-US" sz="1800" dirty="0">
              <a:solidFill>
                <a:srgbClr val="00B050"/>
              </a:solidFill>
            </a:endParaRPr>
          </a:p>
          <a:p>
            <a:pPr algn="just"/>
            <a:endParaRPr lang="en-US" sz="1800" dirty="0"/>
          </a:p>
          <a:p>
            <a:pPr marL="0" indent="0" algn="just">
              <a:buNone/>
            </a:pPr>
            <a:endParaRPr lang="en-US" sz="1800" dirty="0"/>
          </a:p>
        </p:txBody>
      </p:sp>
      <p:sp>
        <p:nvSpPr>
          <p:cNvPr id="4" name="Title 1"/>
          <p:cNvSpPr>
            <a:spLocks noGrp="1"/>
          </p:cNvSpPr>
          <p:nvPr>
            <p:ph type="title"/>
          </p:nvPr>
        </p:nvSpPr>
        <p:spPr>
          <a:ln w="3175">
            <a:solidFill>
              <a:srgbClr val="00B0F0"/>
            </a:solidFill>
          </a:ln>
        </p:spPr>
        <p:txBody>
          <a:bodyPr>
            <a:normAutofit/>
          </a:bodyPr>
          <a:lstStyle/>
          <a:p>
            <a:r>
              <a:rPr lang="en-US" sz="1800" b="1" dirty="0">
                <a:solidFill>
                  <a:schemeClr val="tx1"/>
                </a:solidFill>
              </a:rPr>
              <a:t>2017 Guidelines </a:t>
            </a:r>
            <a:r>
              <a:rPr lang="en-US" sz="1800" dirty="0">
                <a:solidFill>
                  <a:schemeClr val="tx1"/>
                </a:solidFill>
              </a:rPr>
              <a:t>of the American Thyroid Association </a:t>
            </a:r>
            <a:r>
              <a:rPr lang="en-US" sz="1800" dirty="0" smtClean="0">
                <a:solidFill>
                  <a:schemeClr val="tx1"/>
                </a:solidFill>
              </a:rPr>
              <a:t>for </a:t>
            </a:r>
            <a:r>
              <a:rPr lang="en-US" sz="1800" dirty="0">
                <a:solidFill>
                  <a:schemeClr val="tx1"/>
                </a:solidFill>
              </a:rPr>
              <a:t>the Diagnosis and Management of Thyroid Disease </a:t>
            </a:r>
            <a:r>
              <a:rPr lang="en-US" sz="1800" dirty="0" smtClean="0">
                <a:solidFill>
                  <a:schemeClr val="tx1"/>
                </a:solidFill>
              </a:rPr>
              <a:t>During </a:t>
            </a:r>
            <a:r>
              <a:rPr lang="en-US" sz="1800" dirty="0">
                <a:solidFill>
                  <a:schemeClr val="tx1"/>
                </a:solidFill>
              </a:rPr>
              <a:t>Pregnancy and the Postpartum </a:t>
            </a:r>
          </a:p>
        </p:txBody>
      </p:sp>
    </p:spTree>
    <p:extLst>
      <p:ext uri="{BB962C8B-B14F-4D97-AF65-F5344CB8AC3E}">
        <p14:creationId xmlns:p14="http://schemas.microsoft.com/office/powerpoint/2010/main" val="1153343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schemeClr val="tx1"/>
                </a:solidFill>
              </a:rPr>
              <a:t>Questions:</a:t>
            </a:r>
            <a:endParaRPr lang="en-US" sz="20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906977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464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1"/>
            <a:ext cx="8219256" cy="663352"/>
          </a:xfrm>
          <a:ln>
            <a:solidFill>
              <a:srgbClr val="00B0F0"/>
            </a:solidFill>
          </a:ln>
        </p:spPr>
        <p:txBody>
          <a:bodyPr>
            <a:normAutofit/>
          </a:bodyPr>
          <a:lstStyle/>
          <a:p>
            <a:r>
              <a:rPr lang="en-US" sz="2000" b="1" dirty="0" smtClean="0">
                <a:solidFill>
                  <a:schemeClr val="tx1"/>
                </a:solidFill>
              </a:rPr>
              <a:t>A Woman Trying to Conceive</a:t>
            </a:r>
            <a:endParaRPr lang="en-US" sz="2000" b="1" dirty="0">
              <a:solidFill>
                <a:schemeClr val="tx1"/>
              </a:solidFill>
            </a:endParaRPr>
          </a:p>
        </p:txBody>
      </p:sp>
      <p:sp>
        <p:nvSpPr>
          <p:cNvPr id="3" name="Content Placeholder 2"/>
          <p:cNvSpPr>
            <a:spLocks noGrp="1"/>
          </p:cNvSpPr>
          <p:nvPr>
            <p:ph idx="1"/>
          </p:nvPr>
        </p:nvSpPr>
        <p:spPr>
          <a:xfrm>
            <a:off x="457200" y="1268760"/>
            <a:ext cx="8219256" cy="4857403"/>
          </a:xfrm>
          <a:ln>
            <a:solidFill>
              <a:srgbClr val="00B0F0"/>
            </a:solidFill>
          </a:ln>
        </p:spPr>
        <p:txBody>
          <a:bodyPr>
            <a:normAutofit/>
          </a:bodyPr>
          <a:lstStyle/>
          <a:p>
            <a:pPr algn="just"/>
            <a:r>
              <a:rPr lang="en-US" sz="1800" dirty="0" smtClean="0"/>
              <a:t>Mrs. Thompson is a 31 y/o woman who has been trying to conceive for the past 12 months and comes to see you, her primary care physician. </a:t>
            </a:r>
            <a:r>
              <a:rPr lang="en-US" sz="1800" dirty="0" smtClean="0">
                <a:solidFill>
                  <a:srgbClr val="C00000"/>
                </a:solidFill>
              </a:rPr>
              <a:t>One</a:t>
            </a:r>
            <a:r>
              <a:rPr lang="en-US" sz="1800" dirty="0" smtClean="0">
                <a:solidFill>
                  <a:srgbClr val="00B0F0"/>
                </a:solidFill>
              </a:rPr>
              <a:t> </a:t>
            </a:r>
            <a:r>
              <a:rPr lang="en-US" sz="1800" dirty="0" smtClean="0">
                <a:solidFill>
                  <a:srgbClr val="C00000"/>
                </a:solidFill>
              </a:rPr>
              <a:t>month ago</a:t>
            </a:r>
            <a:r>
              <a:rPr lang="en-US" sz="1800" dirty="0" smtClean="0">
                <a:solidFill>
                  <a:srgbClr val="00B0F0"/>
                </a:solidFill>
              </a:rPr>
              <a:t>,</a:t>
            </a:r>
            <a:r>
              <a:rPr lang="en-US" sz="1800" dirty="0" smtClean="0"/>
              <a:t> she had a miscarriage at 7 weeks of gestation. </a:t>
            </a:r>
          </a:p>
          <a:p>
            <a:pPr algn="just"/>
            <a:endParaRPr lang="en-US" sz="1800" dirty="0" smtClean="0"/>
          </a:p>
          <a:p>
            <a:pPr algn="just"/>
            <a:r>
              <a:rPr lang="en-US" sz="1800" dirty="0" smtClean="0"/>
              <a:t>She has </a:t>
            </a:r>
            <a:r>
              <a:rPr lang="en-US" sz="1800" dirty="0" smtClean="0">
                <a:solidFill>
                  <a:srgbClr val="C00000"/>
                </a:solidFill>
              </a:rPr>
              <a:t>not had any other pregnancies</a:t>
            </a:r>
            <a:r>
              <a:rPr lang="en-US" sz="1800" dirty="0" smtClean="0"/>
              <a:t>. Ms. Thompson has always been healthy; she has</a:t>
            </a:r>
            <a:r>
              <a:rPr lang="en-US" sz="1800" dirty="0" smtClean="0">
                <a:solidFill>
                  <a:srgbClr val="00B0F0"/>
                </a:solidFill>
              </a:rPr>
              <a:t> </a:t>
            </a:r>
            <a:r>
              <a:rPr lang="en-US" sz="1800" dirty="0" smtClean="0">
                <a:solidFill>
                  <a:srgbClr val="C00000"/>
                </a:solidFill>
              </a:rPr>
              <a:t>no significant medical history</a:t>
            </a:r>
            <a:r>
              <a:rPr lang="en-US" sz="1800" dirty="0" smtClean="0"/>
              <a:t>. Her only regular medication is a </a:t>
            </a:r>
            <a:r>
              <a:rPr lang="en-US" sz="1800" dirty="0" smtClean="0">
                <a:solidFill>
                  <a:srgbClr val="C00000"/>
                </a:solidFill>
              </a:rPr>
              <a:t>prenatal multivitamin</a:t>
            </a:r>
            <a:r>
              <a:rPr lang="en-US" sz="1800" dirty="0" smtClean="0"/>
              <a:t>, which she has been taking regularly for the past 12 months.</a:t>
            </a:r>
          </a:p>
          <a:p>
            <a:pPr algn="just"/>
            <a:endParaRPr lang="en-US" sz="1800" dirty="0" smtClean="0"/>
          </a:p>
          <a:p>
            <a:pPr algn="just"/>
            <a:r>
              <a:rPr lang="en-US" sz="1800" dirty="0" smtClean="0"/>
              <a:t> Before that, she had used the </a:t>
            </a:r>
            <a:r>
              <a:rPr lang="en-US" sz="1800" dirty="0" smtClean="0">
                <a:solidFill>
                  <a:srgbClr val="C00000"/>
                </a:solidFill>
              </a:rPr>
              <a:t>combined estrogen–progesterone </a:t>
            </a:r>
            <a:r>
              <a:rPr lang="en-US" sz="1800" dirty="0" smtClean="0"/>
              <a:t>oral contraceptive pill for several years. Since she discontinued the contraceptive pill, her menses</a:t>
            </a:r>
            <a:r>
              <a:rPr lang="en-US" sz="1800" dirty="0" smtClean="0">
                <a:solidFill>
                  <a:srgbClr val="0070C0"/>
                </a:solidFill>
              </a:rPr>
              <a:t> </a:t>
            </a:r>
            <a:r>
              <a:rPr lang="en-US" sz="1800" dirty="0" smtClean="0"/>
              <a:t>have been </a:t>
            </a:r>
            <a:r>
              <a:rPr lang="en-US" sz="1800" dirty="0" smtClean="0">
                <a:solidFill>
                  <a:srgbClr val="C00000"/>
                </a:solidFill>
              </a:rPr>
              <a:t>regular, with a 28-day cycle</a:t>
            </a:r>
            <a:r>
              <a:rPr lang="en-US" sz="1800" dirty="0" smtClean="0"/>
              <a:t>.</a:t>
            </a:r>
          </a:p>
          <a:p>
            <a:pPr algn="just"/>
            <a:endParaRPr lang="en-US" sz="1800" dirty="0" smtClean="0"/>
          </a:p>
          <a:p>
            <a:pPr algn="just"/>
            <a:r>
              <a:rPr lang="en-US" sz="1800" dirty="0" smtClean="0"/>
              <a:t> Her </a:t>
            </a:r>
            <a:r>
              <a:rPr lang="en-US" sz="1800" dirty="0" smtClean="0">
                <a:solidFill>
                  <a:srgbClr val="C00000"/>
                </a:solidFill>
              </a:rPr>
              <a:t>family history is significant for autoimmune disease</a:t>
            </a:r>
            <a:r>
              <a:rPr lang="en-US" sz="1800" dirty="0" smtClean="0"/>
              <a:t>. Her brother has type 1 diabetes mellitus, and a maternal uncle has Hashimoto’s thyroiditis. </a:t>
            </a:r>
          </a:p>
        </p:txBody>
      </p:sp>
    </p:spTree>
    <p:extLst>
      <p:ext uri="{BB962C8B-B14F-4D97-AF65-F5344CB8AC3E}">
        <p14:creationId xmlns:p14="http://schemas.microsoft.com/office/powerpoint/2010/main" val="3493825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47248" cy="2031504"/>
          </a:xfrm>
          <a:ln>
            <a:solidFill>
              <a:srgbClr val="00B0F0"/>
            </a:solidFill>
          </a:ln>
        </p:spPr>
        <p:txBody>
          <a:bodyPr>
            <a:normAutofit/>
          </a:bodyPr>
          <a:lstStyle/>
          <a:p>
            <a:r>
              <a:rPr lang="en-US" sz="2000" b="1" dirty="0" smtClean="0">
                <a:solidFill>
                  <a:srgbClr val="C00000"/>
                </a:solidFill>
              </a:rPr>
              <a:t>National Status of </a:t>
            </a:r>
            <a:r>
              <a:rPr lang="en-US" sz="2000" b="1" dirty="0">
                <a:solidFill>
                  <a:srgbClr val="C00000"/>
                </a:solidFill>
              </a:rPr>
              <a:t>Testing for Hypothyroidism during </a:t>
            </a:r>
            <a:r>
              <a:rPr lang="en-US" sz="2000" b="1" dirty="0" smtClean="0">
                <a:solidFill>
                  <a:srgbClr val="C00000"/>
                </a:solidFill>
              </a:rPr>
              <a:t>Pregnancy and Postpartum </a:t>
            </a: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r>
              <a:rPr lang="en-US" sz="1600" dirty="0">
                <a:solidFill>
                  <a:schemeClr val="tx1"/>
                </a:solidFill>
              </a:rPr>
              <a:t>Amy  J.  Blatt,  Jon  M.  </a:t>
            </a:r>
            <a:r>
              <a:rPr lang="en-US" sz="1600" dirty="0" err="1">
                <a:solidFill>
                  <a:schemeClr val="tx1"/>
                </a:solidFill>
              </a:rPr>
              <a:t>Nakamoto</a:t>
            </a:r>
            <a:r>
              <a:rPr lang="en-US" sz="1600" dirty="0">
                <a:solidFill>
                  <a:schemeClr val="tx1"/>
                </a:solidFill>
              </a:rPr>
              <a:t>,  and  Harvey  W.  Kaufman </a:t>
            </a:r>
            <a:r>
              <a:rPr lang="en-US" sz="2000" dirty="0">
                <a:solidFill>
                  <a:schemeClr val="tx1"/>
                </a:solidFill>
              </a:rPr>
              <a:t/>
            </a:r>
            <a:br>
              <a:rPr lang="en-US" sz="2000" dirty="0">
                <a:solidFill>
                  <a:schemeClr val="tx1"/>
                </a:solidFill>
              </a:rPr>
            </a:br>
            <a:r>
              <a:rPr lang="en-US" sz="2000" dirty="0">
                <a:solidFill>
                  <a:schemeClr val="tx1"/>
                </a:solidFill>
              </a:rPr>
              <a:t>jcem.endojournals.org</a:t>
            </a:r>
          </a:p>
        </p:txBody>
      </p:sp>
      <p:sp>
        <p:nvSpPr>
          <p:cNvPr id="3" name="Content Placeholder 2"/>
          <p:cNvSpPr>
            <a:spLocks noGrp="1"/>
          </p:cNvSpPr>
          <p:nvPr>
            <p:ph idx="1"/>
          </p:nvPr>
        </p:nvSpPr>
        <p:spPr>
          <a:xfrm>
            <a:off x="457200" y="2636912"/>
            <a:ext cx="8219256" cy="3840088"/>
          </a:xfrm>
          <a:ln>
            <a:solidFill>
              <a:srgbClr val="00B0F0"/>
            </a:solidFill>
          </a:ln>
        </p:spPr>
        <p:txBody>
          <a:bodyPr>
            <a:normAutofit/>
          </a:bodyPr>
          <a:lstStyle/>
          <a:p>
            <a:pPr marL="0" indent="0" algn="just">
              <a:buNone/>
            </a:pPr>
            <a:r>
              <a:rPr lang="en-US" sz="1800" dirty="0" smtClean="0"/>
              <a:t> Estimation of  </a:t>
            </a:r>
            <a:r>
              <a:rPr lang="en-US" sz="1800" dirty="0"/>
              <a:t>thyroid testing rate </a:t>
            </a:r>
            <a:r>
              <a:rPr lang="en-US" sz="1800" dirty="0" smtClean="0"/>
              <a:t>and positivity </a:t>
            </a:r>
            <a:r>
              <a:rPr lang="en-US" sz="1800" dirty="0"/>
              <a:t>during pregnancy </a:t>
            </a:r>
            <a:r>
              <a:rPr lang="en-US" sz="1800" dirty="0" smtClean="0"/>
              <a:t>and </a:t>
            </a:r>
            <a:r>
              <a:rPr lang="en-US" sz="1800" dirty="0"/>
              <a:t>postpartum, </a:t>
            </a:r>
            <a:r>
              <a:rPr lang="en-US" sz="1800" dirty="0" smtClean="0"/>
              <a:t>of </a:t>
            </a:r>
            <a:r>
              <a:rPr lang="en-US" sz="1800" dirty="0" smtClean="0">
                <a:solidFill>
                  <a:srgbClr val="C00000"/>
                </a:solidFill>
              </a:rPr>
              <a:t>TPO </a:t>
            </a:r>
            <a:r>
              <a:rPr lang="en-US" sz="1800" dirty="0" err="1" smtClean="0">
                <a:solidFill>
                  <a:srgbClr val="C00000"/>
                </a:solidFill>
              </a:rPr>
              <a:t>Ab</a:t>
            </a:r>
            <a:r>
              <a:rPr lang="en-US" sz="1800" dirty="0" smtClean="0">
                <a:solidFill>
                  <a:srgbClr val="C00000"/>
                </a:solidFill>
              </a:rPr>
              <a:t> </a:t>
            </a:r>
            <a:r>
              <a:rPr lang="en-US" sz="1800" dirty="0">
                <a:solidFill>
                  <a:srgbClr val="C00000"/>
                </a:solidFill>
              </a:rPr>
              <a:t>and </a:t>
            </a:r>
            <a:r>
              <a:rPr lang="en-US" sz="1800" dirty="0" smtClean="0">
                <a:solidFill>
                  <a:srgbClr val="C00000"/>
                </a:solidFill>
              </a:rPr>
              <a:t>free </a:t>
            </a:r>
            <a:r>
              <a:rPr lang="en-US" sz="1800" dirty="0">
                <a:solidFill>
                  <a:srgbClr val="C00000"/>
                </a:solidFill>
              </a:rPr>
              <a:t>T4 tests </a:t>
            </a:r>
            <a:r>
              <a:rPr lang="en-US" sz="1800" dirty="0"/>
              <a:t>in pregnant women  </a:t>
            </a:r>
            <a:r>
              <a:rPr lang="en-US" sz="1800" dirty="0" smtClean="0">
                <a:solidFill>
                  <a:srgbClr val="C00000"/>
                </a:solidFill>
              </a:rPr>
              <a:t>hypothyroid and </a:t>
            </a:r>
            <a:r>
              <a:rPr lang="en-US" sz="1800" dirty="0" err="1" smtClean="0">
                <a:solidFill>
                  <a:srgbClr val="C00000"/>
                </a:solidFill>
              </a:rPr>
              <a:t>euthyroid</a:t>
            </a:r>
            <a:r>
              <a:rPr lang="en-US" sz="1800" dirty="0" smtClean="0">
                <a:solidFill>
                  <a:srgbClr val="C00000"/>
                </a:solidFill>
              </a:rPr>
              <a:t>. </a:t>
            </a:r>
            <a:endParaRPr lang="en-US" sz="1800" dirty="0">
              <a:solidFill>
                <a:srgbClr val="C00000"/>
              </a:solidFill>
            </a:endParaRPr>
          </a:p>
          <a:p>
            <a:pPr algn="just"/>
            <a:endParaRPr lang="en-US" sz="1800" dirty="0" smtClean="0">
              <a:solidFill>
                <a:srgbClr val="C00000"/>
              </a:solidFill>
            </a:endParaRPr>
          </a:p>
          <a:p>
            <a:pPr marL="0" indent="0" algn="just">
              <a:buNone/>
            </a:pPr>
            <a:r>
              <a:rPr lang="en-US" sz="1800" dirty="0" smtClean="0"/>
              <a:t>2005-2008    </a:t>
            </a:r>
            <a:r>
              <a:rPr lang="en-US" sz="1800" dirty="0"/>
              <a:t>18 to 40 </a:t>
            </a:r>
            <a:r>
              <a:rPr lang="en-US" sz="1800" dirty="0" err="1"/>
              <a:t>yr</a:t>
            </a:r>
            <a:r>
              <a:rPr lang="en-US" sz="1800" dirty="0"/>
              <a:t> </a:t>
            </a:r>
            <a:r>
              <a:rPr lang="en-US" sz="1800" dirty="0" smtClean="0"/>
              <a:t>    </a:t>
            </a:r>
            <a:r>
              <a:rPr lang="en-US" sz="1800" dirty="0"/>
              <a:t> The study included 502,036 pregnant </a:t>
            </a:r>
            <a:r>
              <a:rPr lang="en-US" sz="1800" dirty="0" smtClean="0"/>
              <a:t>women</a:t>
            </a:r>
          </a:p>
          <a:p>
            <a:pPr marL="0" indent="0" algn="just">
              <a:buNone/>
            </a:pPr>
            <a:endParaRPr lang="en-US" sz="1800" dirty="0" smtClean="0">
              <a:solidFill>
                <a:srgbClr val="C00000"/>
              </a:solidFill>
            </a:endParaRPr>
          </a:p>
          <a:p>
            <a:pPr marL="0" indent="0" algn="just">
              <a:buNone/>
            </a:pPr>
            <a:r>
              <a:rPr lang="en-US" sz="1800" dirty="0" smtClean="0">
                <a:solidFill>
                  <a:srgbClr val="C00000"/>
                </a:solidFill>
              </a:rPr>
              <a:t>specific</a:t>
            </a:r>
            <a:r>
              <a:rPr lang="en-US" sz="1800" dirty="0">
                <a:solidFill>
                  <a:srgbClr val="C00000"/>
                </a:solidFill>
              </a:rPr>
              <a:t>, trimester- reference</a:t>
            </a:r>
          </a:p>
          <a:p>
            <a:pPr algn="just"/>
            <a:r>
              <a:rPr lang="en-US" sz="1800" dirty="0"/>
              <a:t>0.10 to 2.50 </a:t>
            </a:r>
            <a:r>
              <a:rPr lang="en-US" sz="1800" dirty="0" err="1" smtClean="0"/>
              <a:t>mIU</a:t>
            </a:r>
            <a:r>
              <a:rPr lang="en-US" sz="1800" dirty="0" smtClean="0"/>
              <a:t>/l  </a:t>
            </a:r>
            <a:r>
              <a:rPr lang="en-US" sz="1800" dirty="0"/>
              <a:t>first </a:t>
            </a:r>
            <a:r>
              <a:rPr lang="en-US" sz="1800" dirty="0" smtClean="0"/>
              <a:t>- </a:t>
            </a:r>
            <a:r>
              <a:rPr lang="en-US" sz="1800" dirty="0"/>
              <a:t>0.55 to  2.75 </a:t>
            </a:r>
            <a:r>
              <a:rPr lang="en-US" sz="1800" dirty="0" err="1"/>
              <a:t>mIU</a:t>
            </a:r>
            <a:r>
              <a:rPr lang="en-US" sz="1800" dirty="0"/>
              <a:t>/liter </a:t>
            </a:r>
            <a:r>
              <a:rPr lang="en-US" sz="1800" dirty="0" smtClean="0"/>
              <a:t>second- 0.43 </a:t>
            </a:r>
            <a:r>
              <a:rPr lang="en-US" sz="1800" dirty="0"/>
              <a:t>to </a:t>
            </a:r>
            <a:r>
              <a:rPr lang="en-US" sz="1800" dirty="0" smtClean="0"/>
              <a:t>2.9 </a:t>
            </a:r>
            <a:r>
              <a:rPr lang="en-US" sz="1800" dirty="0" err="1"/>
              <a:t>mIU</a:t>
            </a:r>
            <a:r>
              <a:rPr lang="en-US" sz="1800" dirty="0"/>
              <a:t>/liter third trimester </a:t>
            </a:r>
            <a:r>
              <a:rPr lang="en-US" sz="1800" dirty="0" smtClean="0"/>
              <a:t>,as recommended by </a:t>
            </a:r>
            <a:r>
              <a:rPr lang="en-US" sz="1800" dirty="0"/>
              <a:t>the American Thyroid Association and The Endocrine Society</a:t>
            </a:r>
          </a:p>
          <a:p>
            <a:pPr algn="just"/>
            <a:endParaRPr lang="en-US" sz="1800" dirty="0" smtClean="0">
              <a:solidFill>
                <a:srgbClr val="C00000"/>
              </a:solidFill>
            </a:endParaRPr>
          </a:p>
          <a:p>
            <a:pPr algn="just"/>
            <a:r>
              <a:rPr lang="en-US" sz="1800" dirty="0" smtClean="0">
                <a:solidFill>
                  <a:srgbClr val="C00000"/>
                </a:solidFill>
              </a:rPr>
              <a:t>gestational </a:t>
            </a:r>
            <a:r>
              <a:rPr lang="en-US" sz="1800" dirty="0" err="1">
                <a:solidFill>
                  <a:srgbClr val="C00000"/>
                </a:solidFill>
              </a:rPr>
              <a:t>hypothyroxinemia</a:t>
            </a:r>
            <a:r>
              <a:rPr lang="en-US" sz="1800" dirty="0">
                <a:solidFill>
                  <a:srgbClr val="C00000"/>
                </a:solidFill>
              </a:rPr>
              <a:t> </a:t>
            </a:r>
            <a:r>
              <a:rPr lang="en-US" sz="1800" dirty="0" smtClean="0"/>
              <a:t>:  free T4 less </a:t>
            </a:r>
            <a:r>
              <a:rPr lang="en-US" sz="1800" dirty="0"/>
              <a:t>than 0.7 </a:t>
            </a:r>
            <a:r>
              <a:rPr lang="en-US" sz="1800" dirty="0" err="1"/>
              <a:t>ng</a:t>
            </a:r>
            <a:r>
              <a:rPr lang="en-US" sz="1800" dirty="0"/>
              <a:t>/dl or 9.0 </a:t>
            </a:r>
            <a:r>
              <a:rPr lang="en-US" sz="1800" dirty="0" err="1" smtClean="0"/>
              <a:t>pmol</a:t>
            </a:r>
            <a:r>
              <a:rPr lang="en-US" sz="1800" dirty="0" smtClean="0"/>
              <a:t>/liter</a:t>
            </a:r>
            <a:endParaRPr lang="en-US" sz="1800" dirty="0"/>
          </a:p>
          <a:p>
            <a:pPr algn="just"/>
            <a:endParaRPr lang="en-US" sz="1800" dirty="0"/>
          </a:p>
        </p:txBody>
      </p:sp>
    </p:spTree>
    <p:extLst>
      <p:ext uri="{BB962C8B-B14F-4D97-AF65-F5344CB8AC3E}">
        <p14:creationId xmlns:p14="http://schemas.microsoft.com/office/powerpoint/2010/main" val="3443348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10" y="692696"/>
            <a:ext cx="8734396" cy="5904656"/>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528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147248" cy="5784304"/>
          </a:xfrm>
          <a:ln>
            <a:solidFill>
              <a:srgbClr val="00B0F0"/>
            </a:solidFill>
          </a:ln>
        </p:spPr>
        <p:txBody>
          <a:bodyPr>
            <a:normAutofit/>
          </a:bodyPr>
          <a:lstStyle/>
          <a:p>
            <a:pPr algn="just">
              <a:buFont typeface="Wingdings" pitchFamily="2" charset="2"/>
              <a:buChar char="§"/>
            </a:pPr>
            <a:endParaRPr lang="en-US" sz="1800" dirty="0" smtClean="0">
              <a:solidFill>
                <a:srgbClr val="C00000"/>
              </a:solidFill>
            </a:endParaRPr>
          </a:p>
          <a:p>
            <a:pPr algn="just">
              <a:buFont typeface="Wingdings" pitchFamily="2" charset="2"/>
              <a:buChar char="§"/>
            </a:pPr>
            <a:endParaRPr lang="en-US" sz="1800" dirty="0">
              <a:solidFill>
                <a:srgbClr val="C00000"/>
              </a:solidFill>
            </a:endParaRPr>
          </a:p>
          <a:p>
            <a:pPr algn="just">
              <a:buFont typeface="Wingdings" pitchFamily="2" charset="2"/>
              <a:buChar char="§"/>
            </a:pPr>
            <a:r>
              <a:rPr lang="en-US" sz="1800" dirty="0" smtClean="0">
                <a:solidFill>
                  <a:srgbClr val="C00000"/>
                </a:solidFill>
              </a:rPr>
              <a:t>Positive thyroid antibody </a:t>
            </a:r>
            <a:r>
              <a:rPr lang="en-US" sz="1800" dirty="0" smtClean="0"/>
              <a:t>(</a:t>
            </a:r>
            <a:r>
              <a:rPr lang="en-US" sz="1800" dirty="0" err="1" smtClean="0"/>
              <a:t>antithyroid</a:t>
            </a:r>
            <a:r>
              <a:rPr lang="en-US" sz="1800" dirty="0" smtClean="0"/>
              <a:t> peroxidase or </a:t>
            </a:r>
            <a:r>
              <a:rPr lang="en-US" sz="1800" dirty="0" err="1" smtClean="0"/>
              <a:t>antithyroglobulin</a:t>
            </a:r>
            <a:r>
              <a:rPr lang="en-US" sz="1800" dirty="0" smtClean="0"/>
              <a:t>) titers are found </a:t>
            </a:r>
            <a:r>
              <a:rPr lang="en-US" sz="1800" dirty="0"/>
              <a:t>in up to </a:t>
            </a:r>
            <a:r>
              <a:rPr lang="en-US" sz="1800" dirty="0">
                <a:solidFill>
                  <a:srgbClr val="C00000"/>
                </a:solidFill>
              </a:rPr>
              <a:t>18% of all pregnant </a:t>
            </a:r>
            <a:r>
              <a:rPr lang="en-US" sz="1800" dirty="0"/>
              <a:t>women and in</a:t>
            </a:r>
            <a:r>
              <a:rPr lang="en-US" sz="1800" dirty="0">
                <a:solidFill>
                  <a:srgbClr val="C00000"/>
                </a:solidFill>
              </a:rPr>
              <a:t> up to 65% of those with an elevated </a:t>
            </a:r>
            <a:r>
              <a:rPr lang="en-US" sz="1800" dirty="0" err="1">
                <a:solidFill>
                  <a:srgbClr val="C00000"/>
                </a:solidFill>
              </a:rPr>
              <a:t>thyrotropin</a:t>
            </a:r>
            <a:r>
              <a:rPr lang="en-US" sz="1800" dirty="0">
                <a:solidFill>
                  <a:srgbClr val="00B050"/>
                </a:solidFill>
              </a:rPr>
              <a:t> </a:t>
            </a:r>
            <a:r>
              <a:rPr lang="en-US" sz="1800" dirty="0"/>
              <a:t>concentration during </a:t>
            </a:r>
            <a:r>
              <a:rPr lang="en-US" sz="1800" dirty="0" smtClean="0"/>
              <a:t>pregnancy.</a:t>
            </a:r>
            <a:endParaRPr lang="en-US" sz="1800" dirty="0" smtClean="0">
              <a:solidFill>
                <a:srgbClr val="00B0F0"/>
              </a:solidFill>
            </a:endParaRPr>
          </a:p>
          <a:p>
            <a:pPr algn="just">
              <a:buFont typeface="Wingdings" pitchFamily="2" charset="2"/>
              <a:buChar char="§"/>
            </a:pPr>
            <a:endParaRPr lang="en-US" sz="1800" dirty="0" smtClean="0"/>
          </a:p>
          <a:p>
            <a:pPr algn="just">
              <a:buFont typeface="Wingdings" pitchFamily="2" charset="2"/>
              <a:buChar char="§"/>
            </a:pPr>
            <a:endParaRPr lang="en-US" sz="1800" dirty="0" smtClean="0"/>
          </a:p>
          <a:p>
            <a:pPr algn="just">
              <a:buFont typeface="Wingdings" pitchFamily="2" charset="2"/>
              <a:buChar char="§"/>
            </a:pPr>
            <a:r>
              <a:rPr lang="en-US" sz="1800" dirty="0" smtClean="0"/>
              <a:t> In </a:t>
            </a:r>
            <a:r>
              <a:rPr lang="en-US" sz="1800" dirty="0"/>
              <a:t>the general population of the </a:t>
            </a:r>
            <a:r>
              <a:rPr lang="en-US" sz="1800" dirty="0" smtClean="0">
                <a:solidFill>
                  <a:srgbClr val="C00000"/>
                </a:solidFill>
              </a:rPr>
              <a:t>USA</a:t>
            </a:r>
            <a:r>
              <a:rPr lang="en-US" sz="1800" dirty="0"/>
              <a:t>, the prevalence of thyroid antibody positivity is </a:t>
            </a:r>
            <a:r>
              <a:rPr lang="en-US" sz="1800" dirty="0" smtClean="0"/>
              <a:t>highest </a:t>
            </a:r>
            <a:r>
              <a:rPr lang="en-US" sz="1800" dirty="0"/>
              <a:t>in</a:t>
            </a:r>
            <a:r>
              <a:rPr lang="en-US" sz="1800" dirty="0">
                <a:solidFill>
                  <a:srgbClr val="00B0F0"/>
                </a:solidFill>
              </a:rPr>
              <a:t> </a:t>
            </a:r>
            <a:r>
              <a:rPr lang="en-US" sz="1800" dirty="0" smtClean="0">
                <a:solidFill>
                  <a:srgbClr val="C00000"/>
                </a:solidFill>
              </a:rPr>
              <a:t>non ­Hispanic </a:t>
            </a:r>
            <a:r>
              <a:rPr lang="en-US" sz="1800" dirty="0">
                <a:solidFill>
                  <a:srgbClr val="C00000"/>
                </a:solidFill>
              </a:rPr>
              <a:t>white</a:t>
            </a:r>
            <a:r>
              <a:rPr lang="en-US" sz="1800" dirty="0"/>
              <a:t> people, and </a:t>
            </a:r>
            <a:r>
              <a:rPr lang="en-US" sz="1800" dirty="0">
                <a:solidFill>
                  <a:srgbClr val="C00000"/>
                </a:solidFill>
              </a:rPr>
              <a:t>increases with </a:t>
            </a:r>
            <a:r>
              <a:rPr lang="en-US" sz="1800" dirty="0" smtClean="0">
                <a:solidFill>
                  <a:srgbClr val="C00000"/>
                </a:solidFill>
              </a:rPr>
              <a:t>age.</a:t>
            </a:r>
          </a:p>
          <a:p>
            <a:pPr marL="0" indent="0" algn="just">
              <a:buNone/>
            </a:pPr>
            <a:r>
              <a:rPr lang="en-US" sz="1800" dirty="0" smtClean="0"/>
              <a:t> </a:t>
            </a:r>
          </a:p>
          <a:p>
            <a:pPr algn="just">
              <a:buFont typeface="Wingdings" pitchFamily="2" charset="2"/>
              <a:buChar char="§"/>
            </a:pPr>
            <a:endParaRPr lang="en-US" sz="1800" dirty="0" smtClean="0"/>
          </a:p>
          <a:p>
            <a:pPr algn="just">
              <a:buFont typeface="Wingdings" pitchFamily="2" charset="2"/>
              <a:buChar char="§"/>
            </a:pPr>
            <a:r>
              <a:rPr lang="en-US" sz="1800" dirty="0" smtClean="0"/>
              <a:t>In </a:t>
            </a:r>
            <a:r>
              <a:rPr lang="en-US" sz="1800" dirty="0"/>
              <a:t>the general </a:t>
            </a:r>
            <a:r>
              <a:rPr lang="en-US" sz="1800" dirty="0" smtClean="0"/>
              <a:t>popu­lation </a:t>
            </a:r>
            <a:r>
              <a:rPr lang="en-US" sz="1800" dirty="0"/>
              <a:t>of </a:t>
            </a:r>
            <a:r>
              <a:rPr lang="en-US" sz="1800" dirty="0">
                <a:solidFill>
                  <a:srgbClr val="C00000"/>
                </a:solidFill>
              </a:rPr>
              <a:t>pregnant </a:t>
            </a:r>
            <a:r>
              <a:rPr lang="en-US" sz="1800" dirty="0"/>
              <a:t>women, the prevalence of </a:t>
            </a:r>
            <a:r>
              <a:rPr lang="en-US" sz="1800" dirty="0" smtClean="0">
                <a:solidFill>
                  <a:srgbClr val="C00000"/>
                </a:solidFill>
              </a:rPr>
              <a:t>TPO </a:t>
            </a:r>
            <a:r>
              <a:rPr lang="en-US" sz="1800" dirty="0" err="1" smtClean="0">
                <a:solidFill>
                  <a:srgbClr val="C00000"/>
                </a:solidFill>
              </a:rPr>
              <a:t>Ab</a:t>
            </a:r>
            <a:r>
              <a:rPr lang="en-US" sz="1800" dirty="0" smtClean="0">
                <a:solidFill>
                  <a:srgbClr val="C00000"/>
                </a:solidFill>
              </a:rPr>
              <a:t> </a:t>
            </a:r>
            <a:r>
              <a:rPr lang="en-US" sz="1800" dirty="0" smtClean="0"/>
              <a:t>positivity </a:t>
            </a:r>
            <a:r>
              <a:rPr lang="en-US" sz="1800" dirty="0"/>
              <a:t>ranges from </a:t>
            </a:r>
            <a:r>
              <a:rPr lang="en-US" sz="1800" dirty="0">
                <a:solidFill>
                  <a:srgbClr val="C00000"/>
                </a:solidFill>
              </a:rPr>
              <a:t>5% to 14%, </a:t>
            </a:r>
            <a:r>
              <a:rPr lang="en-US" sz="1800" dirty="0"/>
              <a:t>and </a:t>
            </a:r>
            <a:r>
              <a:rPr lang="en-US" sz="1800" dirty="0" smtClean="0"/>
              <a:t>that of </a:t>
            </a:r>
            <a:r>
              <a:rPr lang="en-US" sz="1800" dirty="0" err="1" smtClean="0">
                <a:solidFill>
                  <a:srgbClr val="C00000"/>
                </a:solidFill>
              </a:rPr>
              <a:t>Tg</a:t>
            </a:r>
            <a:r>
              <a:rPr lang="en-US" sz="1800" dirty="0" smtClean="0">
                <a:solidFill>
                  <a:srgbClr val="C00000"/>
                </a:solidFill>
              </a:rPr>
              <a:t> </a:t>
            </a:r>
            <a:r>
              <a:rPr lang="en-US" sz="1800" dirty="0" err="1" smtClean="0">
                <a:solidFill>
                  <a:srgbClr val="C00000"/>
                </a:solidFill>
              </a:rPr>
              <a:t>Ab</a:t>
            </a:r>
            <a:r>
              <a:rPr lang="en-US" sz="1800" dirty="0" smtClean="0">
                <a:solidFill>
                  <a:srgbClr val="C00000"/>
                </a:solidFill>
              </a:rPr>
              <a:t> </a:t>
            </a:r>
            <a:r>
              <a:rPr lang="en-US" sz="1800" dirty="0" smtClean="0"/>
              <a:t>from </a:t>
            </a:r>
            <a:r>
              <a:rPr lang="en-US" sz="1800" dirty="0" smtClean="0">
                <a:solidFill>
                  <a:srgbClr val="C00000"/>
                </a:solidFill>
              </a:rPr>
              <a:t>3% to 18%.</a:t>
            </a:r>
          </a:p>
          <a:p>
            <a:pPr algn="just">
              <a:buFont typeface="Wingdings" pitchFamily="2" charset="2"/>
              <a:buChar char="§"/>
            </a:pPr>
            <a:endParaRPr lang="en-US" sz="1800" dirty="0" smtClean="0"/>
          </a:p>
          <a:p>
            <a:pPr marL="0" indent="0" algn="just">
              <a:buNone/>
            </a:pPr>
            <a:endParaRPr lang="en-US" sz="1800" dirty="0"/>
          </a:p>
        </p:txBody>
      </p:sp>
    </p:spTree>
    <p:extLst>
      <p:ext uri="{BB962C8B-B14F-4D97-AF65-F5344CB8AC3E}">
        <p14:creationId xmlns:p14="http://schemas.microsoft.com/office/powerpoint/2010/main" val="2324517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schemeClr val="tx1"/>
                </a:solidFill>
              </a:rPr>
              <a:t>Questions:</a:t>
            </a:r>
            <a:endParaRPr lang="en-US" sz="20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198737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5388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4681" y="567530"/>
            <a:ext cx="8229600" cy="1853357"/>
          </a:xfrm>
          <a:prstGeom prst="rect">
            <a:avLst/>
          </a:prstGeom>
          <a:ln>
            <a:solidFill>
              <a:srgbClr val="00B0F0"/>
            </a:solidFill>
          </a:ln>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1800" b="1" dirty="0" smtClean="0"/>
              <a:t>Autoimmune thyroid disease during pregnancy </a:t>
            </a:r>
          </a:p>
          <a:p>
            <a:endParaRPr lang="en-US" sz="1800" b="1" dirty="0" smtClean="0"/>
          </a:p>
          <a:p>
            <a:r>
              <a:rPr lang="en-US" sz="1800" b="1" dirty="0" smtClean="0">
                <a:solidFill>
                  <a:schemeClr val="tx1"/>
                </a:solidFill>
              </a:rPr>
              <a:t>Lancet Diabetes </a:t>
            </a:r>
            <a:r>
              <a:rPr lang="en-US" sz="1800" b="1" dirty="0" err="1" smtClean="0">
                <a:solidFill>
                  <a:schemeClr val="tx1"/>
                </a:solidFill>
              </a:rPr>
              <a:t>Endocrinol</a:t>
            </a:r>
            <a:r>
              <a:rPr lang="en-US" sz="1800" b="1" dirty="0" smtClean="0">
                <a:solidFill>
                  <a:schemeClr val="tx1"/>
                </a:solidFill>
              </a:rPr>
              <a:t> 2017</a:t>
            </a:r>
            <a:r>
              <a:rPr lang="en-US" sz="1800" b="1" dirty="0" smtClean="0"/>
              <a:t/>
            </a:r>
            <a:br>
              <a:rPr lang="en-US" sz="1800" b="1" dirty="0" smtClean="0"/>
            </a:br>
            <a:r>
              <a:rPr lang="en-US" sz="1800" b="1" dirty="0" smtClean="0"/>
              <a:t/>
            </a:r>
            <a:br>
              <a:rPr lang="en-US" sz="1800" b="1" dirty="0" smtClean="0"/>
            </a:br>
            <a:r>
              <a:rPr lang="en-US" sz="1800" b="1" dirty="0" smtClean="0">
                <a:solidFill>
                  <a:schemeClr val="tx1"/>
                </a:solidFill>
              </a:rPr>
              <a:t>Simone De Leo, Elizabeth N Pearce       </a:t>
            </a:r>
            <a:r>
              <a:rPr lang="en-US" sz="1600" dirty="0" smtClean="0">
                <a:solidFill>
                  <a:schemeClr val="tx1"/>
                </a:solidFill>
              </a:rPr>
              <a:t>http://dx.doi.org/10.1016</a:t>
            </a:r>
            <a:r>
              <a:rPr lang="en-US" sz="1600" dirty="0" smtClean="0"/>
              <a:t>/</a:t>
            </a:r>
            <a:endParaRPr lang="en-US" sz="1600" dirty="0"/>
          </a:p>
        </p:txBody>
      </p:sp>
      <p:sp>
        <p:nvSpPr>
          <p:cNvPr id="5" name="Content Placeholder 5"/>
          <p:cNvSpPr>
            <a:spLocks noGrp="1"/>
          </p:cNvSpPr>
          <p:nvPr>
            <p:ph idx="1"/>
          </p:nvPr>
        </p:nvSpPr>
        <p:spPr>
          <a:xfrm>
            <a:off x="424681" y="2564904"/>
            <a:ext cx="8230369" cy="3744268"/>
          </a:xfrm>
          <a:ln>
            <a:solidFill>
              <a:srgbClr val="00B0F0"/>
            </a:solidFill>
          </a:ln>
        </p:spPr>
        <p:txBody>
          <a:bodyPr>
            <a:normAutofit fontScale="92500"/>
          </a:bodyPr>
          <a:lstStyle/>
          <a:p>
            <a:pPr algn="just"/>
            <a:endParaRPr lang="en-US" sz="1800" dirty="0" smtClean="0"/>
          </a:p>
          <a:p>
            <a:pPr algn="just"/>
            <a:r>
              <a:rPr lang="en-US" sz="1800" dirty="0" smtClean="0"/>
              <a:t>This </a:t>
            </a:r>
            <a:r>
              <a:rPr lang="en-US" sz="1800" dirty="0"/>
              <a:t>Review explores the association between thyroid autoimmunity and complications during and after pregnancy </a:t>
            </a:r>
            <a:r>
              <a:rPr lang="en-US" sz="1800" dirty="0" smtClean="0"/>
              <a:t>.</a:t>
            </a:r>
          </a:p>
          <a:p>
            <a:pPr marL="0" indent="0" algn="just">
              <a:buNone/>
            </a:pPr>
            <a:endParaRPr lang="en-US" sz="1800" dirty="0" smtClean="0">
              <a:solidFill>
                <a:srgbClr val="00B0F0"/>
              </a:solidFill>
            </a:endParaRPr>
          </a:p>
          <a:p>
            <a:pPr marL="0" indent="0" algn="just">
              <a:buNone/>
            </a:pPr>
            <a:r>
              <a:rPr lang="en-US" sz="1800" dirty="0" smtClean="0">
                <a:solidFill>
                  <a:srgbClr val="C00000"/>
                </a:solidFill>
              </a:rPr>
              <a:t>Search </a:t>
            </a:r>
            <a:r>
              <a:rPr lang="en-US" sz="1800" dirty="0">
                <a:solidFill>
                  <a:srgbClr val="C00000"/>
                </a:solidFill>
              </a:rPr>
              <a:t>strategy and selection </a:t>
            </a:r>
            <a:r>
              <a:rPr lang="en-US" sz="1800" dirty="0" smtClean="0">
                <a:solidFill>
                  <a:srgbClr val="C00000"/>
                </a:solidFill>
              </a:rPr>
              <a:t>criteria:</a:t>
            </a:r>
            <a:endParaRPr lang="en-US" sz="1800" dirty="0">
              <a:solidFill>
                <a:srgbClr val="C00000"/>
              </a:solidFill>
            </a:endParaRPr>
          </a:p>
          <a:p>
            <a:pPr algn="just"/>
            <a:r>
              <a:rPr lang="en-US" sz="1800" dirty="0" smtClean="0">
                <a:solidFill>
                  <a:srgbClr val="00B050"/>
                </a:solidFill>
              </a:rPr>
              <a:t>PubMed</a:t>
            </a:r>
            <a:r>
              <a:rPr lang="en-US" sz="1800" dirty="0" smtClean="0"/>
              <a:t> </a:t>
            </a:r>
            <a:r>
              <a:rPr lang="en-US" sz="1800" dirty="0"/>
              <a:t>for publications written in </a:t>
            </a:r>
            <a:r>
              <a:rPr lang="en-US" sz="1800" dirty="0">
                <a:solidFill>
                  <a:srgbClr val="00B050"/>
                </a:solidFill>
              </a:rPr>
              <a:t>English</a:t>
            </a:r>
            <a:r>
              <a:rPr lang="en-US" sz="1800" dirty="0"/>
              <a:t> between </a:t>
            </a:r>
            <a:r>
              <a:rPr lang="en-US" sz="1800" dirty="0">
                <a:solidFill>
                  <a:srgbClr val="00B050"/>
                </a:solidFill>
              </a:rPr>
              <a:t>1980 and Aug 11, 2017</a:t>
            </a:r>
            <a:r>
              <a:rPr lang="en-US" sz="1800" dirty="0"/>
              <a:t>, using the terms “</a:t>
            </a:r>
            <a:r>
              <a:rPr lang="en-US" sz="1800" dirty="0" smtClean="0">
                <a:solidFill>
                  <a:srgbClr val="C00000"/>
                </a:solidFill>
              </a:rPr>
              <a:t>thyroid </a:t>
            </a:r>
            <a:r>
              <a:rPr lang="en-US" sz="1800" dirty="0">
                <a:solidFill>
                  <a:srgbClr val="C00000"/>
                </a:solidFill>
              </a:rPr>
              <a:t>autoimmunity” or </a:t>
            </a:r>
            <a:r>
              <a:rPr lang="en-US" sz="1800" dirty="0" smtClean="0">
                <a:solidFill>
                  <a:srgbClr val="C00000"/>
                </a:solidFill>
              </a:rPr>
              <a:t>“thyroid antibody</a:t>
            </a:r>
            <a:r>
              <a:rPr lang="en-US" sz="1800" dirty="0" smtClean="0"/>
              <a:t>” </a:t>
            </a:r>
            <a:r>
              <a:rPr lang="en-US" sz="1800" dirty="0"/>
              <a:t>combined with the </a:t>
            </a:r>
            <a:r>
              <a:rPr lang="en-US" sz="1800" dirty="0" smtClean="0"/>
              <a:t>terms “miscarriage</a:t>
            </a:r>
            <a:r>
              <a:rPr lang="en-US" sz="1800" dirty="0"/>
              <a:t>”, “</a:t>
            </a:r>
            <a:r>
              <a:rPr lang="en-US" sz="1800" dirty="0" smtClean="0"/>
              <a:t>pregnancy loss”, “</a:t>
            </a:r>
            <a:r>
              <a:rPr lang="en-US" sz="1800" dirty="0"/>
              <a:t>preterm delivery”, premature delivery</a:t>
            </a:r>
            <a:r>
              <a:rPr lang="en-US" sz="1800" dirty="0" smtClean="0"/>
              <a:t>”, “</a:t>
            </a:r>
            <a:r>
              <a:rPr lang="en-US" sz="1800" dirty="0"/>
              <a:t>infertility</a:t>
            </a:r>
            <a:r>
              <a:rPr lang="en-US" sz="1800" dirty="0" smtClean="0"/>
              <a:t>”, “assisted reproductive technology</a:t>
            </a:r>
            <a:r>
              <a:rPr lang="en-US" sz="1800" dirty="0"/>
              <a:t>”, “child neurodevelopment”, “intrauterine growth </a:t>
            </a:r>
            <a:r>
              <a:rPr lang="en-US" sz="1800" dirty="0" smtClean="0"/>
              <a:t> ”, </a:t>
            </a:r>
            <a:r>
              <a:rPr lang="en-US" sz="1800" dirty="0"/>
              <a:t>“perinatal mortality”, “depression during pregnancy”, “postpartum depression”, “gestational diabetes”, “placental abruption”, “premature rupture of membranes</a:t>
            </a:r>
            <a:r>
              <a:rPr lang="en-US" sz="1800" dirty="0" smtClean="0"/>
              <a:t>” ,“</a:t>
            </a:r>
            <a:r>
              <a:rPr lang="en-US" sz="1800" dirty="0"/>
              <a:t>preeclampsia”, “postpartum thyroiditis”, “fetal hyperthyroidism”, and “neonatal hyperthyroidism</a:t>
            </a:r>
            <a:r>
              <a:rPr lang="en-US" sz="1800" dirty="0" smtClean="0"/>
              <a:t>”.</a:t>
            </a:r>
            <a:endParaRPr lang="en-US" sz="1800" dirty="0"/>
          </a:p>
        </p:txBody>
      </p:sp>
    </p:spTree>
    <p:extLst>
      <p:ext uri="{BB962C8B-B14F-4D97-AF65-F5344CB8AC3E}">
        <p14:creationId xmlns:p14="http://schemas.microsoft.com/office/powerpoint/2010/main" val="42499565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036496" cy="5750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680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19256" cy="5956920"/>
          </a:xfrm>
          <a:ln>
            <a:solidFill>
              <a:srgbClr val="00B0F0"/>
            </a:solidFill>
          </a:ln>
        </p:spPr>
        <p:txBody>
          <a:bodyPr>
            <a:normAutofit/>
          </a:bodyPr>
          <a:lstStyle/>
          <a:p>
            <a:pPr algn="just">
              <a:buFont typeface="Wingdings" pitchFamily="2" charset="2"/>
              <a:buChar char="§"/>
            </a:pPr>
            <a:endParaRPr lang="en-US" sz="1800" dirty="0" smtClean="0"/>
          </a:p>
          <a:p>
            <a:pPr algn="just">
              <a:buFont typeface="Wingdings" pitchFamily="2" charset="2"/>
              <a:buChar char="§"/>
            </a:pPr>
            <a:r>
              <a:rPr lang="en-US" sz="1800" dirty="0" smtClean="0">
                <a:solidFill>
                  <a:srgbClr val="C00000"/>
                </a:solidFill>
              </a:rPr>
              <a:t>Thyroid</a:t>
            </a:r>
            <a:r>
              <a:rPr lang="en-US" sz="1800" dirty="0" smtClean="0">
                <a:solidFill>
                  <a:srgbClr val="00B0F0"/>
                </a:solidFill>
              </a:rPr>
              <a:t> </a:t>
            </a:r>
            <a:r>
              <a:rPr lang="en-US" sz="1800" dirty="0">
                <a:solidFill>
                  <a:srgbClr val="C00000"/>
                </a:solidFill>
              </a:rPr>
              <a:t>autoimmunity</a:t>
            </a:r>
            <a:r>
              <a:rPr lang="en-US" sz="1800" dirty="0">
                <a:solidFill>
                  <a:srgbClr val="00B0F0"/>
                </a:solidFill>
              </a:rPr>
              <a:t> </a:t>
            </a:r>
            <a:r>
              <a:rPr lang="en-US" sz="1800" dirty="0"/>
              <a:t>confers a significant </a:t>
            </a:r>
            <a:r>
              <a:rPr lang="en-US" sz="1800" dirty="0">
                <a:solidFill>
                  <a:srgbClr val="C00000"/>
                </a:solidFill>
              </a:rPr>
              <a:t>risk </a:t>
            </a:r>
            <a:r>
              <a:rPr lang="en-US" sz="1800" dirty="0"/>
              <a:t>for the development of </a:t>
            </a:r>
            <a:r>
              <a:rPr lang="en-US" sz="1800" dirty="0">
                <a:solidFill>
                  <a:srgbClr val="C00000"/>
                </a:solidFill>
              </a:rPr>
              <a:t>hypothyroidism</a:t>
            </a:r>
            <a:r>
              <a:rPr lang="en-US" sz="1800" dirty="0"/>
              <a:t> but is also an independent risk factor for </a:t>
            </a:r>
            <a:r>
              <a:rPr lang="en-US" sz="1800" dirty="0">
                <a:solidFill>
                  <a:srgbClr val="C00000"/>
                </a:solidFill>
              </a:rPr>
              <a:t>infertility</a:t>
            </a:r>
            <a:r>
              <a:rPr lang="en-US" sz="1800" dirty="0"/>
              <a:t>, </a:t>
            </a:r>
            <a:r>
              <a:rPr lang="en-US" sz="1800" dirty="0">
                <a:solidFill>
                  <a:srgbClr val="C00000"/>
                </a:solidFill>
              </a:rPr>
              <a:t>miscarriage</a:t>
            </a:r>
            <a:r>
              <a:rPr lang="en-US" sz="1800" dirty="0"/>
              <a:t>, and </a:t>
            </a:r>
            <a:r>
              <a:rPr lang="en-US" sz="1800" dirty="0" smtClean="0"/>
              <a:t>other potential obstetrical </a:t>
            </a:r>
            <a:r>
              <a:rPr lang="en-US" sz="1800" dirty="0"/>
              <a:t>and neonatal </a:t>
            </a:r>
            <a:r>
              <a:rPr lang="en-US" sz="1800" dirty="0" smtClean="0">
                <a:solidFill>
                  <a:srgbClr val="C00000"/>
                </a:solidFill>
              </a:rPr>
              <a:t>complications</a:t>
            </a:r>
            <a:r>
              <a:rPr lang="en-US" sz="1800" dirty="0" smtClean="0"/>
              <a:t>.</a:t>
            </a:r>
            <a:endParaRPr lang="en-US" sz="1800" dirty="0"/>
          </a:p>
          <a:p>
            <a:pPr algn="just">
              <a:buFont typeface="Wingdings" pitchFamily="2" charset="2"/>
              <a:buChar char="§"/>
            </a:pPr>
            <a:endParaRPr lang="en-US" sz="1800" dirty="0" smtClean="0"/>
          </a:p>
          <a:p>
            <a:pPr algn="just">
              <a:buFont typeface="Wingdings" pitchFamily="2" charset="2"/>
              <a:buChar char="§"/>
            </a:pPr>
            <a:endParaRPr lang="en-US" sz="1800" dirty="0" smtClean="0"/>
          </a:p>
          <a:p>
            <a:pPr algn="just">
              <a:buFont typeface="Wingdings" pitchFamily="2" charset="2"/>
              <a:buChar char="§"/>
            </a:pPr>
            <a:r>
              <a:rPr lang="en-US" sz="1800" dirty="0" smtClean="0">
                <a:solidFill>
                  <a:srgbClr val="C00000"/>
                </a:solidFill>
              </a:rPr>
              <a:t>The </a:t>
            </a:r>
            <a:r>
              <a:rPr lang="en-US" sz="1800" dirty="0">
                <a:solidFill>
                  <a:srgbClr val="C00000"/>
                </a:solidFill>
              </a:rPr>
              <a:t>incidence of miscarriage is lower </a:t>
            </a:r>
            <a:r>
              <a:rPr lang="en-US" sz="1800" dirty="0" smtClean="0"/>
              <a:t>among </a:t>
            </a:r>
            <a:r>
              <a:rPr lang="en-US" sz="1800" dirty="0" err="1"/>
              <a:t>euthyroid</a:t>
            </a:r>
            <a:r>
              <a:rPr lang="en-US" sz="1800" dirty="0"/>
              <a:t> women with thyroid antibodies who </a:t>
            </a:r>
            <a:r>
              <a:rPr lang="en-US" sz="1800" dirty="0" smtClean="0"/>
              <a:t>are given </a:t>
            </a:r>
            <a:r>
              <a:rPr lang="en-US" sz="1800" dirty="0">
                <a:solidFill>
                  <a:srgbClr val="C00000"/>
                </a:solidFill>
              </a:rPr>
              <a:t>levothyroxine</a:t>
            </a:r>
            <a:r>
              <a:rPr lang="en-US" sz="1800" dirty="0"/>
              <a:t> than untreated women in a </a:t>
            </a:r>
            <a:r>
              <a:rPr lang="en-US" sz="1800" dirty="0" smtClean="0"/>
              <a:t>randomized </a:t>
            </a:r>
            <a:r>
              <a:rPr lang="en-US" sz="1800" dirty="0"/>
              <a:t>controlled </a:t>
            </a:r>
            <a:r>
              <a:rPr lang="en-US" sz="1800" dirty="0" smtClean="0"/>
              <a:t>trial </a:t>
            </a:r>
            <a:r>
              <a:rPr lang="en-US" sz="1800" dirty="0" smtClean="0">
                <a:solidFill>
                  <a:srgbClr val="00B0F0"/>
                </a:solidFill>
              </a:rPr>
              <a:t> </a:t>
            </a:r>
            <a:r>
              <a:rPr lang="en-US" sz="1800" dirty="0"/>
              <a:t>and in retrospective </a:t>
            </a:r>
            <a:r>
              <a:rPr lang="en-US" sz="1800" dirty="0" smtClean="0"/>
              <a:t>observational studies, </a:t>
            </a:r>
            <a:r>
              <a:rPr lang="en-US" sz="1800" dirty="0"/>
              <a:t>these results are not </a:t>
            </a:r>
            <a:r>
              <a:rPr lang="en-US" sz="1800" dirty="0" smtClean="0"/>
              <a:t>conclusive. </a:t>
            </a:r>
          </a:p>
          <a:p>
            <a:pPr algn="just">
              <a:buFont typeface="Wingdings" pitchFamily="2" charset="2"/>
              <a:buChar char="§"/>
            </a:pPr>
            <a:endParaRPr lang="en-US" sz="1800" dirty="0" smtClean="0"/>
          </a:p>
          <a:p>
            <a:pPr algn="just">
              <a:buFont typeface="Wingdings" pitchFamily="2" charset="2"/>
              <a:buChar char="§"/>
            </a:pPr>
            <a:endParaRPr lang="en-US" sz="1800" dirty="0" smtClean="0"/>
          </a:p>
          <a:p>
            <a:pPr algn="just">
              <a:buFont typeface="Wingdings" pitchFamily="2" charset="2"/>
              <a:buChar char="§"/>
            </a:pPr>
            <a:r>
              <a:rPr lang="en-US" sz="1800" dirty="0" smtClean="0"/>
              <a:t>In </a:t>
            </a:r>
            <a:r>
              <a:rPr lang="en-US" sz="1800" dirty="0"/>
              <a:t>the absence of </a:t>
            </a:r>
            <a:r>
              <a:rPr lang="en-US" sz="1800" dirty="0" smtClean="0"/>
              <a:t>definitive </a:t>
            </a:r>
            <a:r>
              <a:rPr lang="en-US" sz="1800" dirty="0"/>
              <a:t>data, </a:t>
            </a:r>
            <a:r>
              <a:rPr lang="en-US" sz="1800" dirty="0" smtClean="0">
                <a:solidFill>
                  <a:srgbClr val="C00000"/>
                </a:solidFill>
              </a:rPr>
              <a:t>our </a:t>
            </a:r>
            <a:r>
              <a:rPr lang="en-US" sz="1800" dirty="0">
                <a:solidFill>
                  <a:srgbClr val="C00000"/>
                </a:solidFill>
              </a:rPr>
              <a:t>own practice is to </a:t>
            </a:r>
            <a:r>
              <a:rPr lang="en-US" sz="1800" dirty="0" smtClean="0"/>
              <a:t>offer</a:t>
            </a:r>
            <a:r>
              <a:rPr lang="en-US" sz="1800" dirty="0" smtClean="0">
                <a:solidFill>
                  <a:srgbClr val="00B050"/>
                </a:solidFill>
              </a:rPr>
              <a:t> </a:t>
            </a:r>
            <a:r>
              <a:rPr lang="en-US" sz="1800" dirty="0">
                <a:solidFill>
                  <a:srgbClr val="C00000"/>
                </a:solidFill>
              </a:rPr>
              <a:t>low</a:t>
            </a:r>
            <a:r>
              <a:rPr lang="en-US" sz="1800" dirty="0" smtClean="0">
                <a:solidFill>
                  <a:srgbClr val="C00000"/>
                </a:solidFill>
              </a:rPr>
              <a:t>­ dose </a:t>
            </a:r>
            <a:r>
              <a:rPr lang="en-US" sz="1800" dirty="0">
                <a:solidFill>
                  <a:srgbClr val="C00000"/>
                </a:solidFill>
              </a:rPr>
              <a:t>levothyroxine </a:t>
            </a:r>
            <a:r>
              <a:rPr lang="en-US" sz="1800" dirty="0" smtClean="0">
                <a:solidFill>
                  <a:srgbClr val="C00000"/>
                </a:solidFill>
              </a:rPr>
              <a:t>therapy </a:t>
            </a:r>
            <a:r>
              <a:rPr lang="en-US" sz="1800" dirty="0" smtClean="0"/>
              <a:t>a low ­risk intervention to </a:t>
            </a:r>
            <a:r>
              <a:rPr lang="en-US" sz="1800" dirty="0" err="1"/>
              <a:t>euthyroid</a:t>
            </a:r>
            <a:r>
              <a:rPr lang="en-US" sz="1800" dirty="0"/>
              <a:t> women </a:t>
            </a:r>
            <a:r>
              <a:rPr lang="en-US" sz="1800" dirty="0" smtClean="0"/>
              <a:t>who </a:t>
            </a:r>
            <a:r>
              <a:rPr lang="en-US" sz="1800" dirty="0"/>
              <a:t>are pregnant and positive for </a:t>
            </a:r>
            <a:r>
              <a:rPr lang="en-US" sz="1800" dirty="0" err="1"/>
              <a:t>thyroperoxidase</a:t>
            </a:r>
            <a:r>
              <a:rPr lang="en-US" sz="1800" dirty="0"/>
              <a:t> </a:t>
            </a:r>
            <a:r>
              <a:rPr lang="en-US" sz="1800" dirty="0" smtClean="0"/>
              <a:t>anti­bodies</a:t>
            </a:r>
            <a:r>
              <a:rPr lang="en-US" sz="1800" dirty="0"/>
              <a:t>.</a:t>
            </a:r>
          </a:p>
        </p:txBody>
      </p:sp>
    </p:spTree>
    <p:extLst>
      <p:ext uri="{BB962C8B-B14F-4D97-AF65-F5344CB8AC3E}">
        <p14:creationId xmlns:p14="http://schemas.microsoft.com/office/powerpoint/2010/main" val="29255318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schemeClr val="tx1"/>
                </a:solidFill>
              </a:rPr>
              <a:t>Questions:</a:t>
            </a:r>
            <a:endParaRPr lang="en-US" sz="20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767124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229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620688"/>
            <a:ext cx="8280920" cy="5812904"/>
          </a:xfrm>
          <a:ln>
            <a:solidFill>
              <a:srgbClr val="00B0F0"/>
            </a:solidFill>
          </a:ln>
        </p:spPr>
        <p:txBody>
          <a:bodyPr>
            <a:normAutofit/>
          </a:bodyPr>
          <a:lstStyle/>
          <a:p>
            <a:pPr algn="just">
              <a:buFont typeface="Wingdings" pitchFamily="2" charset="2"/>
              <a:buChar char="§"/>
            </a:pPr>
            <a:endParaRPr lang="en-US" sz="1800" dirty="0" smtClean="0"/>
          </a:p>
          <a:p>
            <a:pPr algn="just"/>
            <a:r>
              <a:rPr lang="en-US" sz="1800" dirty="0" smtClean="0"/>
              <a:t>Pregnant </a:t>
            </a:r>
            <a:r>
              <a:rPr lang="en-US" sz="1800" dirty="0"/>
              <a:t>women who are positive for </a:t>
            </a:r>
            <a:r>
              <a:rPr lang="en-US" sz="1800" dirty="0" err="1" smtClean="0"/>
              <a:t>thyroperoxidase</a:t>
            </a:r>
            <a:r>
              <a:rPr lang="en-US" sz="1800" dirty="0" smtClean="0"/>
              <a:t> </a:t>
            </a:r>
            <a:r>
              <a:rPr lang="en-US" sz="1800" dirty="0"/>
              <a:t>or </a:t>
            </a:r>
            <a:r>
              <a:rPr lang="en-US" sz="1800" dirty="0" smtClean="0"/>
              <a:t>thyroglobulin </a:t>
            </a:r>
            <a:r>
              <a:rPr lang="en-US" sz="1800" dirty="0"/>
              <a:t>antibodies are at </a:t>
            </a:r>
            <a:r>
              <a:rPr lang="en-US" sz="1800" dirty="0">
                <a:solidFill>
                  <a:srgbClr val="C00000"/>
                </a:solidFill>
              </a:rPr>
              <a:t>higher risk of developing </a:t>
            </a:r>
            <a:r>
              <a:rPr lang="en-US" sz="1800" dirty="0" smtClean="0">
                <a:solidFill>
                  <a:srgbClr val="C00000"/>
                </a:solidFill>
              </a:rPr>
              <a:t>both </a:t>
            </a:r>
            <a:r>
              <a:rPr lang="en-US" sz="1800" dirty="0">
                <a:solidFill>
                  <a:srgbClr val="C00000"/>
                </a:solidFill>
              </a:rPr>
              <a:t>subclinical and overt hypothyroidism</a:t>
            </a:r>
            <a:r>
              <a:rPr lang="en-US" sz="1800" dirty="0">
                <a:solidFill>
                  <a:srgbClr val="00B050"/>
                </a:solidFill>
              </a:rPr>
              <a:t> </a:t>
            </a:r>
            <a:r>
              <a:rPr lang="en-US" sz="1800" dirty="0">
                <a:solidFill>
                  <a:srgbClr val="C00000"/>
                </a:solidFill>
              </a:rPr>
              <a:t>during </a:t>
            </a:r>
            <a:r>
              <a:rPr lang="en-US" sz="1800" dirty="0" smtClean="0">
                <a:solidFill>
                  <a:srgbClr val="C00000"/>
                </a:solidFill>
              </a:rPr>
              <a:t>ges­tation </a:t>
            </a:r>
            <a:r>
              <a:rPr lang="en-US" sz="1800" dirty="0" smtClean="0"/>
              <a:t>than </a:t>
            </a:r>
            <a:r>
              <a:rPr lang="en-US" sz="1800" dirty="0"/>
              <a:t>women who are negative for anti  </a:t>
            </a:r>
            <a:r>
              <a:rPr lang="en-US" sz="1800" dirty="0" smtClean="0"/>
              <a:t>bodies.</a:t>
            </a:r>
          </a:p>
          <a:p>
            <a:pPr algn="just">
              <a:buFont typeface="Wingdings" pitchFamily="2" charset="2"/>
              <a:buChar char="§"/>
            </a:pPr>
            <a:endParaRPr lang="en-US" sz="1800" dirty="0"/>
          </a:p>
          <a:p>
            <a:pPr algn="just"/>
            <a:r>
              <a:rPr lang="en-US" sz="1800" b="1" dirty="0" smtClean="0">
                <a:solidFill>
                  <a:srgbClr val="C00000"/>
                </a:solidFill>
              </a:rPr>
              <a:t>ATA </a:t>
            </a:r>
            <a:r>
              <a:rPr lang="en-US" sz="1800" b="1" dirty="0">
                <a:solidFill>
                  <a:srgbClr val="C00000"/>
                </a:solidFill>
              </a:rPr>
              <a:t>guidelines 2017</a:t>
            </a:r>
            <a:r>
              <a:rPr lang="en-US" sz="1800" b="1" dirty="0" smtClean="0">
                <a:solidFill>
                  <a:srgbClr val="C00000"/>
                </a:solidFill>
              </a:rPr>
              <a:t>: </a:t>
            </a:r>
            <a:r>
              <a:rPr lang="en-US" sz="1800" dirty="0" err="1" smtClean="0"/>
              <a:t>Euthyroid</a:t>
            </a:r>
            <a:r>
              <a:rPr lang="en-US" sz="1800" dirty="0" smtClean="0"/>
              <a:t> pregnant women who are </a:t>
            </a:r>
            <a:r>
              <a:rPr lang="en-US" sz="1800" dirty="0" err="1" smtClean="0"/>
              <a:t>TPOAb</a:t>
            </a:r>
            <a:r>
              <a:rPr lang="en-US" sz="1800" dirty="0" smtClean="0"/>
              <a:t> positive should have  </a:t>
            </a:r>
            <a:r>
              <a:rPr lang="en-US" sz="1800" dirty="0"/>
              <a:t>measurement </a:t>
            </a:r>
            <a:r>
              <a:rPr lang="en-US" sz="1800" dirty="0" smtClean="0"/>
              <a:t>of serum </a:t>
            </a:r>
            <a:r>
              <a:rPr lang="en-US" sz="1800" dirty="0" smtClean="0">
                <a:solidFill>
                  <a:srgbClr val="C00000"/>
                </a:solidFill>
              </a:rPr>
              <a:t>TSH </a:t>
            </a:r>
            <a:r>
              <a:rPr lang="en-US" sz="1800" dirty="0" smtClean="0"/>
              <a:t>concentration  </a:t>
            </a:r>
            <a:r>
              <a:rPr lang="en-US" sz="1800" dirty="0"/>
              <a:t>performed  </a:t>
            </a:r>
            <a:r>
              <a:rPr lang="en-US" sz="1800" dirty="0">
                <a:solidFill>
                  <a:srgbClr val="C00000"/>
                </a:solidFill>
              </a:rPr>
              <a:t>at  time  of  pregnancy  conﬁrmation and every 4 weeks </a:t>
            </a:r>
            <a:r>
              <a:rPr lang="en-US" sz="1800" dirty="0"/>
              <a:t>through</a:t>
            </a:r>
            <a:r>
              <a:rPr lang="en-US" sz="1800" dirty="0">
                <a:solidFill>
                  <a:srgbClr val="C00000"/>
                </a:solidFill>
              </a:rPr>
              <a:t> mid </a:t>
            </a:r>
            <a:r>
              <a:rPr lang="en-US" sz="1800" dirty="0"/>
              <a:t>pregnancy</a:t>
            </a:r>
            <a:r>
              <a:rPr lang="en-US" sz="1800" dirty="0" smtClean="0"/>
              <a:t>.</a:t>
            </a:r>
          </a:p>
          <a:p>
            <a:pPr marL="0" indent="0" algn="just">
              <a:buNone/>
            </a:pPr>
            <a:r>
              <a:rPr lang="en-US" sz="1800" dirty="0">
                <a:solidFill>
                  <a:srgbClr val="00B050"/>
                </a:solidFill>
              </a:rPr>
              <a:t> </a:t>
            </a:r>
            <a:r>
              <a:rPr lang="en-US" sz="1800" dirty="0" smtClean="0">
                <a:solidFill>
                  <a:srgbClr val="00B050"/>
                </a:solidFill>
              </a:rPr>
              <a:t>  </a:t>
            </a:r>
            <a:r>
              <a:rPr lang="en-US" sz="1800" dirty="0">
                <a:solidFill>
                  <a:srgbClr val="00B050"/>
                </a:solidFill>
              </a:rPr>
              <a:t>Strong recommendation, high-quality evidence</a:t>
            </a:r>
          </a:p>
          <a:p>
            <a:pPr marL="0" indent="0" algn="just">
              <a:buNone/>
            </a:pPr>
            <a:endParaRPr lang="en-US" sz="1800" dirty="0" smtClean="0"/>
          </a:p>
          <a:p>
            <a:pPr algn="just"/>
            <a:r>
              <a:rPr lang="en-US" sz="1800" b="1" dirty="0">
                <a:solidFill>
                  <a:srgbClr val="C00000"/>
                </a:solidFill>
              </a:rPr>
              <a:t>ATA guidelines 2017: </a:t>
            </a:r>
            <a:r>
              <a:rPr lang="en-US" sz="1800" dirty="0" err="1" smtClean="0">
                <a:solidFill>
                  <a:srgbClr val="C00000"/>
                </a:solidFill>
              </a:rPr>
              <a:t>TPOAb</a:t>
            </a:r>
            <a:r>
              <a:rPr lang="en-US" sz="1800" dirty="0" smtClean="0">
                <a:solidFill>
                  <a:srgbClr val="C00000"/>
                </a:solidFill>
              </a:rPr>
              <a:t> </a:t>
            </a:r>
            <a:r>
              <a:rPr lang="en-US" sz="1800" dirty="0"/>
              <a:t>should be assessed in pregnant women with a </a:t>
            </a:r>
            <a:r>
              <a:rPr lang="en-US" sz="1800" dirty="0">
                <a:solidFill>
                  <a:srgbClr val="C00000"/>
                </a:solidFill>
              </a:rPr>
              <a:t>TSH</a:t>
            </a:r>
            <a:r>
              <a:rPr lang="en-US" sz="1800" dirty="0">
                <a:solidFill>
                  <a:srgbClr val="00B050"/>
                </a:solidFill>
              </a:rPr>
              <a:t> </a:t>
            </a:r>
            <a:r>
              <a:rPr lang="en-US" sz="1800" dirty="0">
                <a:solidFill>
                  <a:srgbClr val="C00000"/>
                </a:solidFill>
              </a:rPr>
              <a:t>concentration of 2·5–10·0 </a:t>
            </a:r>
            <a:r>
              <a:rPr lang="en-US" sz="1800" dirty="0" smtClean="0">
                <a:solidFill>
                  <a:srgbClr val="C00000"/>
                </a:solidFill>
              </a:rPr>
              <a:t> </a:t>
            </a:r>
            <a:r>
              <a:rPr lang="en-US" sz="1800" dirty="0" err="1" smtClean="0"/>
              <a:t>mU</a:t>
            </a:r>
            <a:r>
              <a:rPr lang="en-US" sz="1800" dirty="0" smtClean="0"/>
              <a:t>/L</a:t>
            </a:r>
            <a:r>
              <a:rPr lang="en-US" sz="1800" dirty="0"/>
              <a:t>, since this information could be helpful in deciding which patients should be </a:t>
            </a:r>
            <a:r>
              <a:rPr lang="en-US" sz="1800" dirty="0" smtClean="0"/>
              <a:t>treated. and treatment </a:t>
            </a:r>
            <a:r>
              <a:rPr lang="en-US" sz="1800" dirty="0"/>
              <a:t>with levothyroxine should be initiated at a lower pregnancy specific </a:t>
            </a:r>
            <a:r>
              <a:rPr lang="en-US" sz="1800" dirty="0" err="1"/>
              <a:t>thyrotropin</a:t>
            </a:r>
            <a:r>
              <a:rPr lang="en-US" sz="1800" dirty="0"/>
              <a:t> threshold in women with thyroid antibodies than in those without thyroid antibodies</a:t>
            </a:r>
            <a:r>
              <a:rPr lang="en-US" sz="1800" dirty="0" smtClean="0"/>
              <a:t>.</a:t>
            </a:r>
            <a:endParaRPr lang="en-US" sz="1800" dirty="0"/>
          </a:p>
        </p:txBody>
      </p:sp>
    </p:spTree>
    <p:extLst>
      <p:ext uri="{BB962C8B-B14F-4D97-AF65-F5344CB8AC3E}">
        <p14:creationId xmlns:p14="http://schemas.microsoft.com/office/powerpoint/2010/main" val="1141447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schemeClr val="tx1"/>
                </a:solidFill>
              </a:rPr>
              <a:t>Questions:</a:t>
            </a:r>
            <a:endParaRPr lang="en-US" sz="20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453333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5731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136904" cy="5433467"/>
          </a:xfrm>
          <a:ln>
            <a:solidFill>
              <a:srgbClr val="00B0F0"/>
            </a:solidFill>
          </a:ln>
        </p:spPr>
        <p:txBody>
          <a:bodyPr>
            <a:normAutofit/>
          </a:bodyPr>
          <a:lstStyle/>
          <a:p>
            <a:pPr algn="just"/>
            <a:endParaRPr lang="en-US" sz="1800" dirty="0" smtClean="0"/>
          </a:p>
          <a:p>
            <a:pPr algn="just"/>
            <a:endParaRPr lang="en-US" sz="1800" dirty="0"/>
          </a:p>
          <a:p>
            <a:pPr algn="just"/>
            <a:r>
              <a:rPr lang="en-US" sz="1800" dirty="0" smtClean="0"/>
              <a:t>Mrs</a:t>
            </a:r>
            <a:r>
              <a:rPr lang="en-US" sz="1800" dirty="0"/>
              <a:t>. Thompson has no personal history of thyroid disease and reports no symptoms suggestive of hyperthyroidism or hypothyroidism, nor does she have any localized neck discomfort or swelling.</a:t>
            </a:r>
          </a:p>
          <a:p>
            <a:pPr algn="just"/>
            <a:endParaRPr lang="en-US" sz="1800" dirty="0" smtClean="0">
              <a:solidFill>
                <a:srgbClr val="FF0000"/>
              </a:solidFill>
            </a:endParaRPr>
          </a:p>
          <a:p>
            <a:pPr algn="just"/>
            <a:r>
              <a:rPr lang="en-US" sz="1800" dirty="0" smtClean="0">
                <a:solidFill>
                  <a:srgbClr val="C00000"/>
                </a:solidFill>
              </a:rPr>
              <a:t>TSH: </a:t>
            </a:r>
            <a:r>
              <a:rPr lang="en-US" sz="1800" dirty="0" smtClean="0"/>
              <a:t>3.2 </a:t>
            </a:r>
            <a:r>
              <a:rPr lang="en-US" sz="1800" dirty="0" err="1"/>
              <a:t>mIU</a:t>
            </a:r>
            <a:r>
              <a:rPr lang="en-US" sz="1800" dirty="0"/>
              <a:t> </a:t>
            </a:r>
            <a:r>
              <a:rPr lang="en-US" sz="1800" dirty="0" smtClean="0"/>
              <a:t>/l (0.5 </a:t>
            </a:r>
            <a:r>
              <a:rPr lang="en-US" sz="1800" dirty="0"/>
              <a:t>to 4.0</a:t>
            </a:r>
            <a:r>
              <a:rPr lang="en-US" sz="1800" dirty="0" smtClean="0"/>
              <a:t>)</a:t>
            </a:r>
          </a:p>
          <a:p>
            <a:pPr algn="just"/>
            <a:r>
              <a:rPr lang="en-US" sz="1800" dirty="0" smtClean="0">
                <a:solidFill>
                  <a:srgbClr val="C00000"/>
                </a:solidFill>
              </a:rPr>
              <a:t> free T4: </a:t>
            </a:r>
            <a:r>
              <a:rPr lang="en-US" sz="1800" dirty="0" smtClean="0"/>
              <a:t>1.1 </a:t>
            </a:r>
            <a:r>
              <a:rPr lang="en-US" sz="1800" dirty="0" err="1"/>
              <a:t>ng</a:t>
            </a:r>
            <a:r>
              <a:rPr lang="en-US" sz="1800" dirty="0"/>
              <a:t> </a:t>
            </a:r>
            <a:r>
              <a:rPr lang="en-US" sz="1800" dirty="0" smtClean="0"/>
              <a:t>/dl (0.86 </a:t>
            </a:r>
            <a:r>
              <a:rPr lang="en-US" sz="1800" dirty="0"/>
              <a:t>to 1.9 </a:t>
            </a:r>
            <a:r>
              <a:rPr lang="en-US" sz="1800" dirty="0" smtClean="0"/>
              <a:t>)</a:t>
            </a:r>
          </a:p>
          <a:p>
            <a:pPr algn="just"/>
            <a:r>
              <a:rPr lang="en-US" sz="1800" dirty="0" smtClean="0">
                <a:solidFill>
                  <a:srgbClr val="C00000"/>
                </a:solidFill>
              </a:rPr>
              <a:t>thyroid peroxidase antibodies </a:t>
            </a:r>
            <a:r>
              <a:rPr lang="en-US" sz="1800" dirty="0" smtClean="0"/>
              <a:t>is positive </a:t>
            </a:r>
            <a:r>
              <a:rPr lang="en-US" sz="1800" dirty="0"/>
              <a:t>(</a:t>
            </a:r>
            <a:r>
              <a:rPr lang="en-US" sz="1800" dirty="0" smtClean="0">
                <a:solidFill>
                  <a:srgbClr val="C00000"/>
                </a:solidFill>
              </a:rPr>
              <a:t>78</a:t>
            </a:r>
            <a:r>
              <a:rPr lang="en-US" sz="1800" dirty="0" smtClean="0"/>
              <a:t> IU/ml [normal &lt;35])</a:t>
            </a:r>
          </a:p>
          <a:p>
            <a:pPr algn="just"/>
            <a:endParaRPr lang="en-US" sz="1800" dirty="0" smtClean="0"/>
          </a:p>
          <a:p>
            <a:pPr algn="just"/>
            <a:r>
              <a:rPr lang="en-US" sz="1800" dirty="0" smtClean="0"/>
              <a:t>Ms. Thompson has read that changes in thyroid function can affect a woman’s chances of having a successful pregnancy.</a:t>
            </a:r>
          </a:p>
          <a:p>
            <a:pPr marL="0" indent="0" algn="just">
              <a:buNone/>
            </a:pPr>
            <a:r>
              <a:rPr lang="en-US" sz="1800" dirty="0" smtClean="0"/>
              <a:t> </a:t>
            </a:r>
          </a:p>
          <a:p>
            <a:pPr algn="just"/>
            <a:r>
              <a:rPr lang="en-US" sz="1800" dirty="0" smtClean="0"/>
              <a:t>Given the results of her tests, she is interested in your recommendation as to whether she should begin treatment with levothyroxine to increase her chances of conceiving.</a:t>
            </a:r>
            <a:endParaRPr lang="en-US" sz="1800" dirty="0"/>
          </a:p>
        </p:txBody>
      </p:sp>
    </p:spTree>
    <p:extLst>
      <p:ext uri="{BB962C8B-B14F-4D97-AF65-F5344CB8AC3E}">
        <p14:creationId xmlns:p14="http://schemas.microsoft.com/office/powerpoint/2010/main" val="29287143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08912" cy="2304256"/>
          </a:xfrm>
          <a:solidFill>
            <a:schemeClr val="bg1"/>
          </a:solidFill>
          <a:ln>
            <a:solidFill>
              <a:srgbClr val="00B0F0"/>
            </a:solidFill>
          </a:ln>
        </p:spPr>
        <p:txBody>
          <a:bodyPr>
            <a:normAutofit/>
          </a:bodyPr>
          <a:lstStyle/>
          <a:p>
            <a:r>
              <a:rPr lang="en-US" sz="2000" b="1" dirty="0"/>
              <a:t>Levothyroxine Treatment in </a:t>
            </a:r>
            <a:r>
              <a:rPr lang="en-US" sz="2000" b="1" dirty="0" err="1"/>
              <a:t>Euthyroid</a:t>
            </a:r>
            <a:r>
              <a:rPr lang="en-US" sz="2000" b="1" dirty="0"/>
              <a:t> Pregnant Women </a:t>
            </a:r>
            <a:r>
              <a:rPr lang="en-US" sz="2000" b="1" dirty="0" smtClean="0"/>
              <a:t>with </a:t>
            </a:r>
            <a:r>
              <a:rPr lang="en-US" sz="2000" b="1" dirty="0"/>
              <a:t>Autoimmune Thyroid Disease: Effects on </a:t>
            </a:r>
            <a:r>
              <a:rPr lang="en-US" sz="2000" b="1" dirty="0" smtClean="0"/>
              <a:t>Obstetrical </a:t>
            </a:r>
            <a:r>
              <a:rPr lang="en-US" sz="2000" b="1" dirty="0"/>
              <a:t>Complications</a:t>
            </a:r>
            <a:br>
              <a:rPr lang="en-US" sz="2000" b="1" dirty="0"/>
            </a:br>
            <a:r>
              <a:rPr lang="en-US" sz="1800" b="1" dirty="0">
                <a:solidFill>
                  <a:schemeClr val="tx1"/>
                </a:solidFill>
              </a:rPr>
              <a:t>The Journal of Clinical Endocrinology &amp; Metabolism </a:t>
            </a:r>
            <a:r>
              <a:rPr lang="en-US" sz="1800" dirty="0"/>
              <a:t/>
            </a:r>
            <a:br>
              <a:rPr lang="en-US" sz="1800" dirty="0"/>
            </a:br>
            <a:r>
              <a:rPr lang="en-US" sz="1800" dirty="0" smtClean="0"/>
              <a:t/>
            </a:r>
            <a:br>
              <a:rPr lang="en-US" sz="1800" dirty="0" smtClean="0"/>
            </a:br>
            <a:r>
              <a:rPr lang="en-US" sz="1800" dirty="0" smtClean="0"/>
              <a:t/>
            </a:r>
            <a:br>
              <a:rPr lang="en-US" sz="1800" dirty="0" smtClean="0"/>
            </a:br>
            <a:r>
              <a:rPr lang="it-IT" sz="1400" dirty="0" smtClean="0">
                <a:solidFill>
                  <a:schemeClr val="tx1"/>
                </a:solidFill>
              </a:rPr>
              <a:t>Roberto  Negro,  Gianni  </a:t>
            </a:r>
            <a:r>
              <a:rPr lang="it-IT" sz="1400" dirty="0">
                <a:solidFill>
                  <a:schemeClr val="tx1"/>
                </a:solidFill>
              </a:rPr>
              <a:t>Formoso,  Tiziana  Mangieri,  Antonio  Pezzarossa,  Davide  Dazzi,  and </a:t>
            </a:r>
            <a:r>
              <a:rPr lang="it-IT" sz="1400" dirty="0" smtClean="0">
                <a:solidFill>
                  <a:schemeClr val="tx1"/>
                </a:solidFill>
              </a:rPr>
              <a:t>Haslinda  </a:t>
            </a:r>
            <a:r>
              <a:rPr lang="it-IT" sz="1400" dirty="0">
                <a:solidFill>
                  <a:schemeClr val="tx1"/>
                </a:solidFill>
              </a:rPr>
              <a:t>Hassan </a:t>
            </a:r>
            <a:r>
              <a:rPr lang="it-IT" sz="1400" dirty="0" smtClean="0"/>
              <a:t>-      </a:t>
            </a:r>
            <a:r>
              <a:rPr lang="en-US" sz="1400" dirty="0" err="1" smtClean="0">
                <a:solidFill>
                  <a:schemeClr val="tx1"/>
                </a:solidFill>
              </a:rPr>
              <a:t>doi</a:t>
            </a:r>
            <a:r>
              <a:rPr lang="en-US" sz="1400" dirty="0">
                <a:solidFill>
                  <a:schemeClr val="tx1"/>
                </a:solidFill>
              </a:rPr>
              <a:t>: 10.1210/jc.2005-1603 </a:t>
            </a:r>
          </a:p>
        </p:txBody>
      </p:sp>
      <p:sp>
        <p:nvSpPr>
          <p:cNvPr id="3" name="Content Placeholder 2"/>
          <p:cNvSpPr>
            <a:spLocks noGrp="1"/>
          </p:cNvSpPr>
          <p:nvPr>
            <p:ph idx="1"/>
          </p:nvPr>
        </p:nvSpPr>
        <p:spPr>
          <a:xfrm>
            <a:off x="467544" y="2780928"/>
            <a:ext cx="8219256" cy="3528392"/>
          </a:xfrm>
          <a:ln>
            <a:solidFill>
              <a:srgbClr val="00B0F0"/>
            </a:solidFill>
          </a:ln>
        </p:spPr>
        <p:txBody>
          <a:bodyPr>
            <a:normAutofit/>
          </a:bodyPr>
          <a:lstStyle/>
          <a:p>
            <a:pPr algn="just"/>
            <a:r>
              <a:rPr lang="en-US" sz="1800" dirty="0"/>
              <a:t> </a:t>
            </a:r>
            <a:r>
              <a:rPr lang="en-US" sz="1800" dirty="0" smtClean="0"/>
              <a:t>RCT  ( </a:t>
            </a:r>
            <a:r>
              <a:rPr lang="en-US" sz="1800" dirty="0"/>
              <a:t>2002 </a:t>
            </a:r>
            <a:r>
              <a:rPr lang="en-US" sz="1800" dirty="0" smtClean="0"/>
              <a:t>– 2004) </a:t>
            </a:r>
          </a:p>
          <a:p>
            <a:pPr algn="just"/>
            <a:r>
              <a:rPr lang="en-US" sz="1800" dirty="0" smtClean="0"/>
              <a:t> 984 pregnant women with normal thyroid function (11.7</a:t>
            </a:r>
            <a:r>
              <a:rPr lang="en-US" sz="1800" dirty="0"/>
              <a:t>%  </a:t>
            </a:r>
            <a:r>
              <a:rPr lang="en-US" sz="1800" dirty="0" err="1" smtClean="0"/>
              <a:t>TPOAb</a:t>
            </a:r>
            <a:r>
              <a:rPr lang="en-US" sz="1800" dirty="0" smtClean="0"/>
              <a:t>+)</a:t>
            </a:r>
          </a:p>
          <a:p>
            <a:pPr algn="just"/>
            <a:endParaRPr lang="en-US" sz="1800" dirty="0" smtClean="0"/>
          </a:p>
          <a:p>
            <a:pPr algn="just"/>
            <a:r>
              <a:rPr lang="en-US" sz="1800" dirty="0" err="1" smtClean="0"/>
              <a:t>TPOAb</a:t>
            </a:r>
            <a:r>
              <a:rPr lang="en-US" sz="1800" dirty="0" smtClean="0"/>
              <a:t> positive  </a:t>
            </a:r>
            <a:r>
              <a:rPr lang="en-US" sz="1800" dirty="0"/>
              <a:t>were divided </a:t>
            </a:r>
            <a:r>
              <a:rPr lang="en-US" sz="1800" dirty="0" smtClean="0"/>
              <a:t>in : group A </a:t>
            </a:r>
            <a:r>
              <a:rPr lang="en-US" sz="1800" dirty="0"/>
              <a:t>(n 57) was treated with LT4, and group B (n 58) was not </a:t>
            </a:r>
            <a:r>
              <a:rPr lang="en-US" sz="1800" dirty="0" smtClean="0"/>
              <a:t>treated. The </a:t>
            </a:r>
            <a:r>
              <a:rPr lang="en-US" sz="1800" dirty="0"/>
              <a:t>869 </a:t>
            </a:r>
            <a:r>
              <a:rPr lang="en-US" sz="1800" dirty="0" err="1" smtClean="0"/>
              <a:t>TPOAb</a:t>
            </a:r>
            <a:r>
              <a:rPr lang="en-US" sz="1800" dirty="0" smtClean="0"/>
              <a:t> negative </a:t>
            </a:r>
            <a:r>
              <a:rPr lang="en-US" sz="1800" dirty="0"/>
              <a:t>patients (group C) served as a normal </a:t>
            </a:r>
            <a:r>
              <a:rPr lang="en-US" sz="1800" dirty="0" smtClean="0"/>
              <a:t>population </a:t>
            </a:r>
            <a:endParaRPr lang="en-US" sz="1800" dirty="0"/>
          </a:p>
          <a:p>
            <a:pPr algn="just"/>
            <a:endParaRPr lang="en-US" sz="1800" dirty="0" smtClean="0"/>
          </a:p>
          <a:p>
            <a:pPr algn="just"/>
            <a:r>
              <a:rPr lang="en-US" sz="1800" dirty="0" smtClean="0"/>
              <a:t>Outcome: obstetrical complications</a:t>
            </a:r>
          </a:p>
          <a:p>
            <a:pPr algn="just"/>
            <a:r>
              <a:rPr lang="en-US" sz="1800" dirty="0" smtClean="0"/>
              <a:t>significantly</a:t>
            </a:r>
            <a:r>
              <a:rPr lang="en-US" sz="1800" dirty="0" smtClean="0">
                <a:solidFill>
                  <a:srgbClr val="00B050"/>
                </a:solidFill>
              </a:rPr>
              <a:t> </a:t>
            </a:r>
            <a:r>
              <a:rPr lang="en-US" sz="1800" dirty="0">
                <a:solidFill>
                  <a:srgbClr val="C00000"/>
                </a:solidFill>
              </a:rPr>
              <a:t>lower incidence of pregnancy loss </a:t>
            </a:r>
            <a:r>
              <a:rPr lang="en-US" sz="1800" dirty="0"/>
              <a:t>among women who began receiving low dose levothyroxine at a mean gestation of 10 weeks than among those who did not receive levothyroxine </a:t>
            </a:r>
            <a:r>
              <a:rPr lang="en-US" sz="1800" dirty="0">
                <a:solidFill>
                  <a:srgbClr val="C00000"/>
                </a:solidFill>
              </a:rPr>
              <a:t>(3.5% vs. 13.8</a:t>
            </a:r>
            <a:r>
              <a:rPr lang="en-US" sz="1800" dirty="0" smtClean="0">
                <a:solidFill>
                  <a:srgbClr val="C00000"/>
                </a:solidFill>
              </a:rPr>
              <a:t>%).</a:t>
            </a:r>
          </a:p>
          <a:p>
            <a:pPr algn="just"/>
            <a:endParaRPr lang="en-US" sz="1800" dirty="0"/>
          </a:p>
        </p:txBody>
      </p:sp>
    </p:spTree>
    <p:extLst>
      <p:ext uri="{BB962C8B-B14F-4D97-AF65-F5344CB8AC3E}">
        <p14:creationId xmlns:p14="http://schemas.microsoft.com/office/powerpoint/2010/main" val="11589151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3"/>
            <a:ext cx="8424936" cy="6339457"/>
          </a:xfrm>
          <a:ln>
            <a:solidFill>
              <a:srgbClr val="00B0F0"/>
            </a:solidFill>
          </a:ln>
        </p:spPr>
        <p:txBody>
          <a:bodyPr numCol="3">
            <a:normAutofit/>
          </a:bodyPr>
          <a:lstStyle/>
          <a:p>
            <a:pPr marL="0" indent="0">
              <a:buNone/>
            </a:pPr>
            <a:endParaRPr lang="en-US" sz="1600" b="1" dirty="0" smtClean="0">
              <a:solidFill>
                <a:srgbClr val="00B0F0"/>
              </a:solidFill>
            </a:endParaRPr>
          </a:p>
          <a:p>
            <a:pPr marL="0" indent="0">
              <a:buNone/>
            </a:pPr>
            <a:r>
              <a:rPr lang="en-US" sz="1600" dirty="0" smtClean="0">
                <a:solidFill>
                  <a:srgbClr val="C00000"/>
                </a:solidFill>
              </a:rPr>
              <a:t>TSH values  during gestation </a:t>
            </a:r>
          </a:p>
          <a:p>
            <a:pPr marL="0" indent="0">
              <a:buNone/>
            </a:pPr>
            <a:r>
              <a:rPr lang="en-US" sz="1600" dirty="0" smtClean="0"/>
              <a:t>A (</a:t>
            </a:r>
            <a:r>
              <a:rPr lang="en-US" sz="1600" dirty="0" err="1"/>
              <a:t>TPOAb</a:t>
            </a:r>
            <a:r>
              <a:rPr lang="en-US" sz="1600" dirty="0"/>
              <a:t> + treated with LT4), </a:t>
            </a:r>
            <a:r>
              <a:rPr lang="en-US" sz="1600" dirty="0" smtClean="0"/>
              <a:t>B </a:t>
            </a:r>
            <a:r>
              <a:rPr lang="en-US" sz="1600" dirty="0"/>
              <a:t>(</a:t>
            </a:r>
            <a:r>
              <a:rPr lang="en-US" sz="1600" dirty="0" err="1" smtClean="0"/>
              <a:t>TPOAb</a:t>
            </a:r>
            <a:r>
              <a:rPr lang="en-US" sz="1600" dirty="0" smtClean="0"/>
              <a:t>+), </a:t>
            </a:r>
          </a:p>
          <a:p>
            <a:pPr marL="0" indent="0">
              <a:buNone/>
            </a:pPr>
            <a:r>
              <a:rPr lang="en-US" sz="1600" dirty="0" smtClean="0"/>
              <a:t>C (</a:t>
            </a:r>
            <a:r>
              <a:rPr lang="en-US" sz="1600" dirty="0" err="1" smtClean="0"/>
              <a:t>TPOAb</a:t>
            </a:r>
            <a:r>
              <a:rPr lang="en-US" sz="1600" dirty="0" smtClean="0"/>
              <a:t>-).</a:t>
            </a:r>
          </a:p>
          <a:p>
            <a:r>
              <a:rPr lang="en-US" sz="1600" dirty="0" smtClean="0"/>
              <a:t> </a:t>
            </a:r>
            <a:r>
              <a:rPr lang="en-US" sz="1600" dirty="0"/>
              <a:t>At 10 </a:t>
            </a:r>
            <a:r>
              <a:rPr lang="en-US" sz="1600" dirty="0" err="1"/>
              <a:t>wk</a:t>
            </a:r>
            <a:r>
              <a:rPr lang="en-US" sz="1600" dirty="0"/>
              <a:t>, </a:t>
            </a:r>
            <a:r>
              <a:rPr lang="en-US" sz="1600" dirty="0" smtClean="0"/>
              <a:t>A </a:t>
            </a:r>
            <a:r>
              <a:rPr lang="en-US" sz="1600" dirty="0"/>
              <a:t>and B were </a:t>
            </a:r>
            <a:r>
              <a:rPr lang="en-US" sz="1600" dirty="0" smtClean="0"/>
              <a:t>higher than C,</a:t>
            </a:r>
          </a:p>
          <a:p>
            <a:r>
              <a:rPr lang="en-US" sz="1600" dirty="0" smtClean="0"/>
              <a:t>At 20-30wt and after delivery  A </a:t>
            </a:r>
            <a:r>
              <a:rPr lang="en-US" sz="1600" dirty="0"/>
              <a:t>and C were lower </a:t>
            </a:r>
            <a:r>
              <a:rPr lang="en-US" sz="1600" dirty="0" smtClean="0"/>
              <a:t>than B</a:t>
            </a:r>
            <a:r>
              <a:rPr lang="en-US" sz="1600" dirty="0"/>
              <a:t>. </a:t>
            </a:r>
            <a:endParaRPr lang="en-US" sz="1600" dirty="0" smtClean="0"/>
          </a:p>
          <a:p>
            <a:pPr marL="0" indent="0">
              <a:buNone/>
            </a:pPr>
            <a:endParaRPr lang="en-US" sz="1600" b="1" dirty="0" smtClean="0">
              <a:solidFill>
                <a:srgbClr val="00B0F0"/>
              </a:solidFill>
            </a:endParaRPr>
          </a:p>
          <a:p>
            <a:pPr marL="0" indent="0">
              <a:buNone/>
            </a:pPr>
            <a:endParaRPr lang="en-US" sz="1600" b="1" dirty="0">
              <a:solidFill>
                <a:srgbClr val="00B0F0"/>
              </a:solidFill>
            </a:endParaRPr>
          </a:p>
          <a:p>
            <a:pPr marL="0" indent="0">
              <a:buNone/>
            </a:pPr>
            <a:r>
              <a:rPr lang="en-US" sz="1600" b="1" dirty="0" smtClean="0">
                <a:solidFill>
                  <a:srgbClr val="C00000"/>
                </a:solidFill>
              </a:rPr>
              <a:t> </a:t>
            </a:r>
            <a:r>
              <a:rPr lang="en-US" sz="1600" dirty="0">
                <a:solidFill>
                  <a:srgbClr val="C00000"/>
                </a:solidFill>
              </a:rPr>
              <a:t>FT4  values during gestation</a:t>
            </a:r>
            <a:r>
              <a:rPr lang="en-US" sz="1600" dirty="0" smtClean="0">
                <a:solidFill>
                  <a:srgbClr val="C00000"/>
                </a:solidFill>
              </a:rPr>
              <a:t>.</a:t>
            </a:r>
          </a:p>
          <a:p>
            <a:pPr marL="0" indent="0">
              <a:buNone/>
            </a:pPr>
            <a:r>
              <a:rPr lang="en-US" sz="1600" dirty="0" smtClean="0"/>
              <a:t> </a:t>
            </a:r>
            <a:r>
              <a:rPr lang="en-US" sz="1600" dirty="0"/>
              <a:t>At 30 </a:t>
            </a:r>
            <a:r>
              <a:rPr lang="en-US" sz="1600" dirty="0" err="1"/>
              <a:t>wk</a:t>
            </a:r>
            <a:r>
              <a:rPr lang="en-US" sz="1600" dirty="0"/>
              <a:t> and after delivery, groups A and C were higher than group B. , P  </a:t>
            </a:r>
            <a:r>
              <a:rPr lang="en-US" sz="1600" dirty="0" smtClean="0"/>
              <a:t>&lt; </a:t>
            </a:r>
            <a:r>
              <a:rPr lang="en-US" sz="1600" dirty="0"/>
              <a:t>0.05. </a:t>
            </a:r>
          </a:p>
          <a:p>
            <a:pPr marL="0" indent="0">
              <a:buNone/>
            </a:pPr>
            <a:endParaRPr lang="en-US" sz="18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697" y="476670"/>
            <a:ext cx="46101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806" y="3496096"/>
            <a:ext cx="470535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5130661"/>
            <a:ext cx="18288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0288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19256" cy="5712296"/>
          </a:xfrm>
          <a:ln>
            <a:solidFill>
              <a:srgbClr val="00B0F0"/>
            </a:solidFill>
          </a:ln>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lgn="just">
              <a:buNone/>
            </a:pPr>
            <a:endParaRPr lang="en-US" sz="1800" dirty="0" smtClean="0"/>
          </a:p>
          <a:p>
            <a:pPr marL="0" indent="0" algn="just">
              <a:buNone/>
            </a:pPr>
            <a:r>
              <a:rPr lang="en-US" sz="1800" dirty="0" smtClean="0">
                <a:solidFill>
                  <a:srgbClr val="C00000"/>
                </a:solidFill>
              </a:rPr>
              <a:t>In  </a:t>
            </a:r>
            <a:r>
              <a:rPr lang="en-US" sz="1800" dirty="0">
                <a:solidFill>
                  <a:srgbClr val="C00000"/>
                </a:solidFill>
              </a:rPr>
              <a:t>group  </a:t>
            </a:r>
            <a:r>
              <a:rPr lang="en-US" sz="1800" dirty="0" smtClean="0">
                <a:solidFill>
                  <a:srgbClr val="C00000"/>
                </a:solidFill>
              </a:rPr>
              <a:t>A</a:t>
            </a:r>
            <a:r>
              <a:rPr lang="en-US" sz="1800" dirty="0" smtClean="0"/>
              <a:t>:  </a:t>
            </a:r>
            <a:r>
              <a:rPr lang="en-US" sz="1800" dirty="0"/>
              <a:t>TSH  baseline  values  were significantly different between the three subgroups given 0.5, 0.75, and 1.0 g/</a:t>
            </a:r>
            <a:r>
              <a:rPr lang="en-US" sz="1800" dirty="0" err="1"/>
              <a:t>kgd</a:t>
            </a:r>
            <a:r>
              <a:rPr lang="en-US" sz="1800" dirty="0"/>
              <a:t> dosages of LT4 </a:t>
            </a:r>
            <a:endParaRPr lang="en-US" sz="1800" dirty="0" smtClean="0"/>
          </a:p>
          <a:p>
            <a:pPr marL="0" indent="0" algn="just">
              <a:buNone/>
            </a:pPr>
            <a:r>
              <a:rPr lang="en-US" sz="1800" dirty="0" smtClean="0"/>
              <a:t>However</a:t>
            </a:r>
            <a:r>
              <a:rPr lang="en-US" sz="1800" dirty="0"/>
              <a:t>,  at  20  and  30  </a:t>
            </a:r>
            <a:r>
              <a:rPr lang="en-US" sz="1800" dirty="0" err="1"/>
              <a:t>wk</a:t>
            </a:r>
            <a:r>
              <a:rPr lang="en-US" sz="1800" dirty="0"/>
              <a:t> gestation and after parturition, TSH values were similar in the three subgroups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292" y="950284"/>
            <a:ext cx="595312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02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19256" cy="5856312"/>
          </a:xfrm>
          <a:ln>
            <a:solidFill>
              <a:srgbClr val="00B0F0"/>
            </a:solidFill>
          </a:ln>
        </p:spPr>
        <p:txBody>
          <a:bodyPr/>
          <a:lstStyle/>
          <a:p>
            <a:endParaRPr lang="en-US" dirty="0" smtClean="0"/>
          </a:p>
          <a:p>
            <a:endParaRPr lang="en-US" dirty="0"/>
          </a:p>
          <a:p>
            <a:endParaRPr lang="en-US" sz="1600" dirty="0" smtClean="0"/>
          </a:p>
          <a:p>
            <a:pPr marL="0" indent="0">
              <a:buNone/>
            </a:pPr>
            <a:r>
              <a:rPr lang="en-US" sz="1600" dirty="0"/>
              <a:t>Percentage  of  </a:t>
            </a:r>
            <a:endParaRPr lang="en-US" sz="1600" dirty="0" smtClean="0"/>
          </a:p>
          <a:p>
            <a:pPr marL="0" indent="0">
              <a:buNone/>
            </a:pPr>
            <a:r>
              <a:rPr lang="en-US" sz="1600" dirty="0" smtClean="0">
                <a:solidFill>
                  <a:srgbClr val="C00000"/>
                </a:solidFill>
              </a:rPr>
              <a:t>miscarriages  </a:t>
            </a:r>
            <a:r>
              <a:rPr lang="en-US" sz="1600" dirty="0">
                <a:solidFill>
                  <a:srgbClr val="C00000"/>
                </a:solidFill>
              </a:rPr>
              <a:t>(top) </a:t>
            </a:r>
            <a:r>
              <a:rPr lang="en-US" sz="1600" dirty="0" smtClean="0"/>
              <a:t>and  </a:t>
            </a:r>
          </a:p>
          <a:p>
            <a:pPr marL="0" indent="0">
              <a:buNone/>
            </a:pPr>
            <a:r>
              <a:rPr lang="en-US" sz="1600" dirty="0" smtClean="0">
                <a:solidFill>
                  <a:srgbClr val="C00000"/>
                </a:solidFill>
              </a:rPr>
              <a:t>premature  deliveries (bottom</a:t>
            </a:r>
            <a:r>
              <a:rPr lang="en-US" sz="1600" dirty="0">
                <a:solidFill>
                  <a:srgbClr val="C00000"/>
                </a:solidFill>
              </a:rPr>
              <a:t>) </a:t>
            </a:r>
            <a:r>
              <a:rPr lang="en-US" sz="1600" dirty="0"/>
              <a:t>in </a:t>
            </a:r>
          </a:p>
          <a:p>
            <a:pPr marL="0" indent="0">
              <a:buNone/>
            </a:pPr>
            <a:endParaRPr lang="en-US" sz="1400" dirty="0" smtClean="0"/>
          </a:p>
          <a:p>
            <a:pPr marL="0" indent="0">
              <a:buNone/>
            </a:pPr>
            <a:endParaRPr lang="en-US" sz="1400" dirty="0"/>
          </a:p>
          <a:p>
            <a:pPr marL="0" indent="0">
              <a:buNone/>
            </a:pPr>
            <a:endParaRPr lang="en-US" sz="1400" dirty="0" smtClean="0"/>
          </a:p>
          <a:p>
            <a:pPr marL="0" indent="0">
              <a:buNone/>
            </a:pPr>
            <a:r>
              <a:rPr lang="en-US" sz="1400" dirty="0" smtClean="0"/>
              <a:t>A </a:t>
            </a:r>
            <a:r>
              <a:rPr lang="en-US" sz="1400" dirty="0"/>
              <a:t>(</a:t>
            </a:r>
            <a:r>
              <a:rPr lang="en-US" sz="1400" dirty="0" err="1"/>
              <a:t>TPOAb</a:t>
            </a:r>
            <a:r>
              <a:rPr lang="en-US" sz="1400" dirty="0"/>
              <a:t>+ treated with LT  )</a:t>
            </a:r>
          </a:p>
          <a:p>
            <a:pPr marL="0" indent="0">
              <a:buNone/>
            </a:pPr>
            <a:r>
              <a:rPr lang="en-US" sz="1400" dirty="0"/>
              <a:t>B (</a:t>
            </a:r>
            <a:r>
              <a:rPr lang="en-US" sz="1400" dirty="0" err="1"/>
              <a:t>TPOAb</a:t>
            </a:r>
            <a:r>
              <a:rPr lang="en-US" sz="1400" dirty="0"/>
              <a:t>+)                </a:t>
            </a:r>
            <a:r>
              <a:rPr lang="en-US" sz="1400" dirty="0" smtClean="0"/>
              <a:t>                                  </a:t>
            </a:r>
            <a:r>
              <a:rPr lang="en-US" sz="1400" dirty="0"/>
              <a:t>4 </a:t>
            </a:r>
          </a:p>
          <a:p>
            <a:pPr marL="0" indent="0">
              <a:buNone/>
            </a:pPr>
            <a:r>
              <a:rPr lang="en-US" sz="1400" dirty="0"/>
              <a:t> C (</a:t>
            </a:r>
            <a:r>
              <a:rPr lang="en-US" sz="1400" dirty="0" err="1"/>
              <a:t>TPOAb</a:t>
            </a:r>
            <a:r>
              <a:rPr lang="en-US" sz="1400" dirty="0"/>
              <a:t>)</a:t>
            </a:r>
          </a:p>
          <a:p>
            <a:pPr marL="0" indent="0">
              <a:buNone/>
            </a:pPr>
            <a:r>
              <a:rPr lang="en-US" sz="1400" dirty="0"/>
              <a:t>*( P&lt;  0.05) ,**( P&lt; 0.01)</a:t>
            </a:r>
          </a:p>
          <a:p>
            <a:pPr marL="0" indent="0">
              <a:buNone/>
            </a:pPr>
            <a:endParaRPr lang="en-US" sz="1400" dirty="0"/>
          </a:p>
          <a:p>
            <a:pPr marL="0" indent="0">
              <a:buNone/>
            </a:pPr>
            <a:endParaRPr lang="en-US" sz="1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628799"/>
            <a:ext cx="51816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308" y="3947833"/>
            <a:ext cx="5267325"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763797"/>
            <a:ext cx="35147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99817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19256" cy="5568280"/>
          </a:xfrm>
          <a:ln>
            <a:solidFill>
              <a:srgbClr val="00B0F0"/>
            </a:solidFill>
          </a:ln>
        </p:spPr>
        <p:txBody>
          <a:bodyPr/>
          <a:lstStyle/>
          <a:p>
            <a:pPr algn="just"/>
            <a:endParaRPr lang="en-US" sz="2000" b="1" dirty="0" smtClean="0">
              <a:solidFill>
                <a:srgbClr val="C00000"/>
              </a:solidFill>
            </a:endParaRPr>
          </a:p>
          <a:p>
            <a:pPr algn="just"/>
            <a:endParaRPr lang="en-US" sz="2000" b="1" dirty="0">
              <a:solidFill>
                <a:srgbClr val="C00000"/>
              </a:solidFill>
            </a:endParaRPr>
          </a:p>
          <a:p>
            <a:pPr algn="just"/>
            <a:endParaRPr lang="en-US" sz="2000" b="1" dirty="0" smtClean="0">
              <a:solidFill>
                <a:srgbClr val="C00000"/>
              </a:solidFill>
            </a:endParaRPr>
          </a:p>
          <a:p>
            <a:pPr algn="just"/>
            <a:r>
              <a:rPr lang="en-US" sz="2000" b="1" dirty="0" smtClean="0">
                <a:solidFill>
                  <a:srgbClr val="C00000"/>
                </a:solidFill>
              </a:rPr>
              <a:t>2017 </a:t>
            </a:r>
            <a:r>
              <a:rPr lang="en-US" sz="2000" b="1" dirty="0">
                <a:solidFill>
                  <a:srgbClr val="C00000"/>
                </a:solidFill>
              </a:rPr>
              <a:t>Guidelines </a:t>
            </a:r>
            <a:r>
              <a:rPr lang="en-US" sz="2000" dirty="0">
                <a:solidFill>
                  <a:srgbClr val="C00000"/>
                </a:solidFill>
              </a:rPr>
              <a:t>of the American Thyroid </a:t>
            </a:r>
            <a:r>
              <a:rPr lang="en-US" sz="2000" dirty="0" smtClean="0">
                <a:solidFill>
                  <a:srgbClr val="C00000"/>
                </a:solidFill>
              </a:rPr>
              <a:t>Association:</a:t>
            </a:r>
          </a:p>
          <a:p>
            <a:pPr algn="just"/>
            <a:endParaRPr lang="en-US" sz="2000" dirty="0"/>
          </a:p>
          <a:p>
            <a:pPr algn="just"/>
            <a:endParaRPr lang="en-US" sz="2000" dirty="0" smtClean="0"/>
          </a:p>
          <a:p>
            <a:pPr algn="just"/>
            <a:r>
              <a:rPr lang="en-US" sz="2000" dirty="0" smtClean="0"/>
              <a:t>A </a:t>
            </a:r>
            <a:r>
              <a:rPr lang="en-US" sz="2000" dirty="0">
                <a:solidFill>
                  <a:srgbClr val="C00000"/>
                </a:solidFill>
              </a:rPr>
              <a:t>limitation of the study </a:t>
            </a:r>
            <a:r>
              <a:rPr lang="en-US" sz="2000" dirty="0"/>
              <a:t>is that the mean estimated gestational age at starting LT4 was 10 weeks, and all but one of the eight losses in the untreated  group  had  occurred  before  11  weeks.  This  ﬁnding  raises </a:t>
            </a:r>
            <a:r>
              <a:rPr lang="en-US" sz="2000" dirty="0" smtClean="0"/>
              <a:t>uncertainty  </a:t>
            </a:r>
            <a:r>
              <a:rPr lang="en-US" sz="2000" dirty="0"/>
              <a:t>as  to  the  impact  of  the  intervention  upon  the endpoint.</a:t>
            </a:r>
          </a:p>
          <a:p>
            <a:endParaRPr lang="en-US" dirty="0"/>
          </a:p>
        </p:txBody>
      </p:sp>
    </p:spTree>
    <p:extLst>
      <p:ext uri="{BB962C8B-B14F-4D97-AF65-F5344CB8AC3E}">
        <p14:creationId xmlns:p14="http://schemas.microsoft.com/office/powerpoint/2010/main" val="11495447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917" y="3501008"/>
            <a:ext cx="8744571" cy="3096344"/>
          </a:xfrm>
          <a:ln>
            <a:solidFill>
              <a:srgbClr val="00B0F0"/>
            </a:solidFill>
          </a:ln>
        </p:spPr>
        <p:txBody>
          <a:bodyPr>
            <a:normAutofit/>
          </a:bodyPr>
          <a:lstStyle/>
          <a:p>
            <a:pPr algn="just">
              <a:buFont typeface="Wingdings" pitchFamily="2" charset="2"/>
              <a:buChar char="§"/>
            </a:pPr>
            <a:r>
              <a:rPr lang="en-US" sz="1800" dirty="0" smtClean="0"/>
              <a:t>prospective study (first </a:t>
            </a:r>
            <a:r>
              <a:rPr lang="en-US" sz="1800" dirty="0"/>
              <a:t>trimester to </a:t>
            </a:r>
            <a:r>
              <a:rPr lang="en-US" sz="1800" dirty="0" smtClean="0"/>
              <a:t>delivery). </a:t>
            </a:r>
          </a:p>
          <a:p>
            <a:pPr algn="just">
              <a:buFont typeface="Wingdings" pitchFamily="2" charset="2"/>
              <a:buChar char="§"/>
            </a:pPr>
            <a:r>
              <a:rPr lang="en-US" sz="1800" dirty="0" smtClean="0"/>
              <a:t>1746 </a:t>
            </a:r>
            <a:r>
              <a:rPr lang="en-US" sz="1800" dirty="0"/>
              <a:t>pregnant </a:t>
            </a:r>
            <a:r>
              <a:rPr lang="en-US" sz="1800" dirty="0" smtClean="0"/>
              <a:t>(1028 </a:t>
            </a:r>
            <a:r>
              <a:rPr lang="en-US" sz="1800" dirty="0" err="1"/>
              <a:t>euthyroid</a:t>
            </a:r>
            <a:r>
              <a:rPr lang="en-US" sz="1800" dirty="0"/>
              <a:t> </a:t>
            </a:r>
            <a:r>
              <a:rPr lang="en-US" sz="1800" dirty="0" err="1" smtClean="0"/>
              <a:t>TPOAb</a:t>
            </a:r>
            <a:r>
              <a:rPr lang="en-US" sz="1800" dirty="0" smtClean="0"/>
              <a:t>-)  and (131 </a:t>
            </a:r>
            <a:r>
              <a:rPr lang="en-US" sz="1800" dirty="0" err="1" smtClean="0"/>
              <a:t>TPOAb</a:t>
            </a:r>
            <a:r>
              <a:rPr lang="en-US" sz="1800" dirty="0" smtClean="0"/>
              <a:t>+  without </a:t>
            </a:r>
            <a:r>
              <a:rPr lang="en-US" sz="1800" dirty="0"/>
              <a:t>overt </a:t>
            </a:r>
            <a:r>
              <a:rPr lang="en-US" sz="1800" dirty="0" smtClean="0"/>
              <a:t>thyroid dysfunction) </a:t>
            </a:r>
          </a:p>
          <a:p>
            <a:pPr algn="just">
              <a:buFont typeface="Wingdings" pitchFamily="2" charset="2"/>
              <a:buChar char="§"/>
            </a:pPr>
            <a:r>
              <a:rPr lang="en-US" sz="1800" dirty="0" err="1" smtClean="0">
                <a:solidFill>
                  <a:srgbClr val="C00000"/>
                </a:solidFill>
              </a:rPr>
              <a:t>TPOAb</a:t>
            </a:r>
            <a:r>
              <a:rPr lang="en-US" sz="1800" dirty="0" smtClean="0">
                <a:solidFill>
                  <a:srgbClr val="C00000"/>
                </a:solidFill>
              </a:rPr>
              <a:t>+  women </a:t>
            </a:r>
            <a:r>
              <a:rPr lang="en-US" sz="1800" dirty="0" smtClean="0"/>
              <a:t>were </a:t>
            </a:r>
            <a:r>
              <a:rPr lang="en-US" sz="1800" dirty="0" smtClean="0">
                <a:solidFill>
                  <a:srgbClr val="C00000"/>
                </a:solidFill>
              </a:rPr>
              <a:t>randomly</a:t>
            </a:r>
            <a:r>
              <a:rPr lang="en-US" sz="1800" dirty="0" smtClean="0"/>
              <a:t> divided : group A (n = 65), treated with LT4 and group B (n = 66), received no treatment.</a:t>
            </a:r>
          </a:p>
          <a:p>
            <a:pPr algn="just">
              <a:buFont typeface="Wingdings" pitchFamily="2" charset="2"/>
              <a:buChar char="§"/>
            </a:pPr>
            <a:r>
              <a:rPr lang="en-US" sz="1800" dirty="0" smtClean="0"/>
              <a:t> The 1028 </a:t>
            </a:r>
            <a:r>
              <a:rPr lang="en-US" sz="1800" dirty="0" err="1" smtClean="0">
                <a:solidFill>
                  <a:srgbClr val="C00000"/>
                </a:solidFill>
              </a:rPr>
              <a:t>TPOAb</a:t>
            </a:r>
            <a:r>
              <a:rPr lang="en-US" sz="1800" dirty="0" smtClean="0">
                <a:solidFill>
                  <a:srgbClr val="C00000"/>
                </a:solidFill>
              </a:rPr>
              <a:t>- women </a:t>
            </a:r>
            <a:r>
              <a:rPr lang="en-US" sz="1800" dirty="0" smtClean="0"/>
              <a:t>(group C) served as a normal population control group. </a:t>
            </a:r>
          </a:p>
          <a:p>
            <a:pPr algn="just">
              <a:buFont typeface="Wingdings" pitchFamily="2" charset="2"/>
              <a:buChar char="§"/>
            </a:pPr>
            <a:r>
              <a:rPr lang="en-US" sz="1800" dirty="0" smtClean="0">
                <a:solidFill>
                  <a:srgbClr val="C00000"/>
                </a:solidFill>
              </a:rPr>
              <a:t>Primary </a:t>
            </a:r>
            <a:r>
              <a:rPr lang="en-US" sz="1800" dirty="0">
                <a:solidFill>
                  <a:srgbClr val="C00000"/>
                </a:solidFill>
              </a:rPr>
              <a:t>outcomes </a:t>
            </a:r>
            <a:r>
              <a:rPr lang="en-US" sz="1800" dirty="0" smtClean="0"/>
              <a:t>: </a:t>
            </a:r>
            <a:r>
              <a:rPr lang="en-US" sz="1800" dirty="0"/>
              <a:t>preterm delivery and miscarriage </a:t>
            </a:r>
            <a:endParaRPr lang="en-US" sz="1800" dirty="0" smtClean="0"/>
          </a:p>
          <a:p>
            <a:pPr algn="just">
              <a:buFont typeface="Wingdings" pitchFamily="2" charset="2"/>
              <a:buChar char="§"/>
            </a:pPr>
            <a:r>
              <a:rPr lang="en-US" sz="1800" dirty="0" smtClean="0">
                <a:solidFill>
                  <a:srgbClr val="C00000"/>
                </a:solidFill>
              </a:rPr>
              <a:t>secondary outcomes: </a:t>
            </a:r>
            <a:r>
              <a:rPr lang="en-US" sz="1800" dirty="0" smtClean="0"/>
              <a:t>placenta </a:t>
            </a:r>
            <a:r>
              <a:rPr lang="en-US" sz="1800" dirty="0"/>
              <a:t>abruption, still birth, neonatal admission and neonatal TSH levels. </a:t>
            </a:r>
          </a:p>
          <a:p>
            <a:pPr algn="just">
              <a:buFont typeface="Wingdings" pitchFamily="2" charset="2"/>
              <a:buChar char="§"/>
            </a:pPr>
            <a:endParaRPr lang="en-US"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4" y="476670"/>
            <a:ext cx="8770524" cy="2880322"/>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7710" y="2747392"/>
            <a:ext cx="15906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2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836376" cy="5312668"/>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3647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208912" cy="6242750"/>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8883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50924"/>
            <a:ext cx="8640960" cy="6146428"/>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26554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8712967" cy="5616624"/>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69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F0"/>
            </a:solidFill>
          </a:ln>
        </p:spPr>
        <p:txBody>
          <a:bodyPr>
            <a:normAutofit/>
          </a:bodyPr>
          <a:lstStyle/>
          <a:p>
            <a:r>
              <a:rPr lang="en-US" sz="2000" b="1" dirty="0">
                <a:solidFill>
                  <a:schemeClr val="tx1"/>
                </a:solidFill>
              </a:rPr>
              <a:t>Treatment Options</a:t>
            </a:r>
          </a:p>
        </p:txBody>
      </p:sp>
      <p:sp>
        <p:nvSpPr>
          <p:cNvPr id="3" name="Content Placeholder 2"/>
          <p:cNvSpPr>
            <a:spLocks noGrp="1"/>
          </p:cNvSpPr>
          <p:nvPr>
            <p:ph idx="1"/>
          </p:nvPr>
        </p:nvSpPr>
        <p:spPr>
          <a:ln>
            <a:solidFill>
              <a:srgbClr val="00B0F0"/>
            </a:solidFill>
          </a:ln>
        </p:spPr>
        <p:txBody>
          <a:bodyPr>
            <a:noAutofit/>
          </a:bodyPr>
          <a:lstStyle/>
          <a:p>
            <a:pPr marL="0" indent="0" algn="just">
              <a:buNone/>
            </a:pPr>
            <a:r>
              <a:rPr lang="en-US" sz="1800" dirty="0"/>
              <a:t>Which one of the following approaches would </a:t>
            </a:r>
            <a:r>
              <a:rPr lang="en-US" sz="1800" dirty="0" smtClean="0"/>
              <a:t>you </a:t>
            </a:r>
            <a:r>
              <a:rPr lang="en-US" sz="1800" dirty="0"/>
              <a:t>take for this patient? Base your choice on the </a:t>
            </a:r>
            <a:r>
              <a:rPr lang="en-US" sz="1800" dirty="0" smtClean="0"/>
              <a:t>published </a:t>
            </a:r>
            <a:r>
              <a:rPr lang="en-US" sz="1800" dirty="0"/>
              <a:t>literature, your own experience, </a:t>
            </a:r>
            <a:r>
              <a:rPr lang="en-US" sz="1800" dirty="0" smtClean="0"/>
              <a:t>published </a:t>
            </a:r>
            <a:r>
              <a:rPr lang="en-US" sz="1800" dirty="0"/>
              <a:t>guidelines, and other information </a:t>
            </a:r>
            <a:r>
              <a:rPr lang="en-US" sz="1800" dirty="0" smtClean="0"/>
              <a:t>sources.</a:t>
            </a:r>
          </a:p>
          <a:p>
            <a:pPr marL="457200" indent="-457200" algn="just">
              <a:buFont typeface="+mj-lt"/>
              <a:buAutoNum type="arabicPeriod"/>
            </a:pPr>
            <a:endParaRPr lang="en-US" sz="1800" dirty="0" smtClean="0">
              <a:solidFill>
                <a:srgbClr val="C00000"/>
              </a:solidFill>
            </a:endParaRPr>
          </a:p>
          <a:p>
            <a:pPr algn="just">
              <a:buFont typeface="Wingdings" pitchFamily="2" charset="2"/>
              <a:buChar char="§"/>
            </a:pPr>
            <a:r>
              <a:rPr lang="en-US" sz="1800" dirty="0" smtClean="0">
                <a:solidFill>
                  <a:srgbClr val="C00000"/>
                </a:solidFill>
              </a:rPr>
              <a:t>Recommend </a:t>
            </a:r>
            <a:r>
              <a:rPr lang="en-US" sz="1800" dirty="0">
                <a:solidFill>
                  <a:srgbClr val="C00000"/>
                </a:solidFill>
              </a:rPr>
              <a:t>treatment </a:t>
            </a:r>
            <a:r>
              <a:rPr lang="en-US" sz="1800" dirty="0" smtClean="0">
                <a:solidFill>
                  <a:srgbClr val="C00000"/>
                </a:solidFill>
              </a:rPr>
              <a:t>with low dose levothyroxine.</a:t>
            </a:r>
          </a:p>
          <a:p>
            <a:pPr algn="just">
              <a:buFont typeface="Wingdings" pitchFamily="2" charset="2"/>
              <a:buChar char="§"/>
            </a:pPr>
            <a:r>
              <a:rPr lang="en-US" sz="1800" dirty="0" smtClean="0">
                <a:solidFill>
                  <a:srgbClr val="C00000"/>
                </a:solidFill>
              </a:rPr>
              <a:t>Do </a:t>
            </a:r>
            <a:r>
              <a:rPr lang="en-US" sz="1800" dirty="0">
                <a:solidFill>
                  <a:srgbClr val="C00000"/>
                </a:solidFill>
              </a:rPr>
              <a:t>not recommend treatment with </a:t>
            </a:r>
            <a:r>
              <a:rPr lang="en-US" sz="1800" dirty="0" smtClean="0">
                <a:solidFill>
                  <a:srgbClr val="C00000"/>
                </a:solidFill>
              </a:rPr>
              <a:t>levothyroxine.</a:t>
            </a:r>
          </a:p>
          <a:p>
            <a:pPr marL="0" indent="0" algn="just">
              <a:buNone/>
            </a:pPr>
            <a:endParaRPr lang="en-US" sz="1800" dirty="0" smtClean="0"/>
          </a:p>
          <a:p>
            <a:pPr marL="0" indent="0" algn="just">
              <a:buNone/>
            </a:pPr>
            <a:r>
              <a:rPr lang="en-US" sz="1800" dirty="0" smtClean="0"/>
              <a:t>To </a:t>
            </a:r>
            <a:r>
              <a:rPr lang="en-US" sz="1800" dirty="0"/>
              <a:t>aid in your decision making, each of these </a:t>
            </a:r>
            <a:r>
              <a:rPr lang="en-US" sz="1800" dirty="0" smtClean="0"/>
              <a:t>approaches </a:t>
            </a:r>
            <a:r>
              <a:rPr lang="en-US" sz="1800" dirty="0"/>
              <a:t>is defended in a short essay by an </a:t>
            </a:r>
            <a:r>
              <a:rPr lang="en-US" sz="1800" dirty="0" smtClean="0"/>
              <a:t>expert </a:t>
            </a:r>
            <a:r>
              <a:rPr lang="en-US" sz="1800" dirty="0"/>
              <a:t>in the field. Given your knowledge of the </a:t>
            </a:r>
            <a:r>
              <a:rPr lang="en-US" sz="1800" dirty="0" smtClean="0"/>
              <a:t>patient </a:t>
            </a:r>
            <a:r>
              <a:rPr lang="en-US" sz="1800" dirty="0"/>
              <a:t>and the points made by the experts, which </a:t>
            </a:r>
            <a:r>
              <a:rPr lang="en-US" sz="1800" dirty="0" smtClean="0"/>
              <a:t>approach </a:t>
            </a:r>
            <a:r>
              <a:rPr lang="en-US" sz="1800" dirty="0"/>
              <a:t>would you choose?</a:t>
            </a:r>
          </a:p>
        </p:txBody>
      </p:sp>
    </p:spTree>
    <p:extLst>
      <p:ext uri="{BB962C8B-B14F-4D97-AF65-F5344CB8AC3E}">
        <p14:creationId xmlns:p14="http://schemas.microsoft.com/office/powerpoint/2010/main" val="32502586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84784"/>
            <a:ext cx="7488832" cy="4536504"/>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2980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14527"/>
            <a:ext cx="5822975" cy="5466252"/>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2116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28" y="692696"/>
            <a:ext cx="8039100" cy="2952328"/>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78" y="3861048"/>
            <a:ext cx="8001000" cy="2754065"/>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912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schemeClr val="tx1"/>
                </a:solidFill>
              </a:rPr>
              <a:t>Questions:</a:t>
            </a:r>
            <a:endParaRPr lang="en-US" sz="20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9749211"/>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557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372" y="3105835"/>
            <a:ext cx="8219256" cy="3408040"/>
          </a:xfrm>
          <a:noFill/>
          <a:ln>
            <a:solidFill>
              <a:srgbClr val="00B0F0"/>
            </a:solidFill>
          </a:ln>
        </p:spPr>
        <p:txBody>
          <a:bodyPr>
            <a:noAutofit/>
          </a:bodyPr>
          <a:lstStyle/>
          <a:p>
            <a:pPr marL="0" indent="0" algn="just">
              <a:buNone/>
            </a:pPr>
            <a:r>
              <a:rPr lang="en-US" sz="1800" dirty="0" smtClean="0"/>
              <a:t>Southern Italy- prospective study</a:t>
            </a:r>
          </a:p>
          <a:p>
            <a:pPr marL="0" indent="0" algn="just">
              <a:buNone/>
            </a:pPr>
            <a:endParaRPr lang="en-US" sz="1800" dirty="0" smtClean="0"/>
          </a:p>
          <a:p>
            <a:pPr marL="0" indent="0" algn="just">
              <a:buNone/>
            </a:pPr>
            <a:r>
              <a:rPr lang="en-US" sz="1800" dirty="0" smtClean="0"/>
              <a:t>4123 TPO </a:t>
            </a:r>
            <a:r>
              <a:rPr lang="en-US" sz="1800" dirty="0" err="1" smtClean="0"/>
              <a:t>Ab</a:t>
            </a:r>
            <a:r>
              <a:rPr lang="en-US" sz="1800" dirty="0" smtClean="0"/>
              <a:t> negative</a:t>
            </a:r>
            <a:r>
              <a:rPr lang="en-US" sz="1800" dirty="0"/>
              <a:t> women with TSH levels at or below 5.0 </a:t>
            </a:r>
            <a:r>
              <a:rPr lang="en-US" sz="1800" dirty="0" err="1"/>
              <a:t>mIU</a:t>
            </a:r>
            <a:r>
              <a:rPr lang="en-US" sz="1800" dirty="0"/>
              <a:t>/liter. </a:t>
            </a:r>
          </a:p>
          <a:p>
            <a:pPr marL="0" indent="0" algn="just">
              <a:buNone/>
            </a:pPr>
            <a:endParaRPr lang="en-US" sz="1800" dirty="0" smtClean="0">
              <a:solidFill>
                <a:srgbClr val="C00000"/>
              </a:solidFill>
            </a:endParaRPr>
          </a:p>
          <a:p>
            <a:pPr marL="0" indent="0" algn="just">
              <a:buNone/>
            </a:pPr>
            <a:r>
              <a:rPr lang="en-US" sz="1800" dirty="0" err="1" smtClean="0">
                <a:solidFill>
                  <a:srgbClr val="C00000"/>
                </a:solidFill>
              </a:rPr>
              <a:t>Outcom</a:t>
            </a:r>
            <a:r>
              <a:rPr lang="en-US" sz="1800" dirty="0" smtClean="0">
                <a:solidFill>
                  <a:srgbClr val="00B0F0"/>
                </a:solidFill>
              </a:rPr>
              <a:t>: </a:t>
            </a:r>
            <a:r>
              <a:rPr lang="en-US" sz="1800" dirty="0" smtClean="0"/>
              <a:t>pregnancy </a:t>
            </a:r>
            <a:r>
              <a:rPr lang="en-US" sz="1800" dirty="0"/>
              <a:t>loss and preterm </a:t>
            </a:r>
            <a:r>
              <a:rPr lang="en-US" sz="1800" dirty="0" smtClean="0"/>
              <a:t>delivery</a:t>
            </a:r>
          </a:p>
          <a:p>
            <a:pPr marL="0" indent="0" algn="just">
              <a:buNone/>
            </a:pPr>
            <a:endParaRPr lang="en-US" sz="1800" dirty="0" smtClean="0">
              <a:solidFill>
                <a:srgbClr val="C00000"/>
              </a:solidFill>
            </a:endParaRPr>
          </a:p>
          <a:p>
            <a:pPr marL="0" indent="0" algn="just">
              <a:buNone/>
            </a:pPr>
            <a:r>
              <a:rPr lang="en-US" sz="1800" dirty="0" smtClean="0">
                <a:solidFill>
                  <a:srgbClr val="C00000"/>
                </a:solidFill>
              </a:rPr>
              <a:t>Design</a:t>
            </a:r>
            <a:r>
              <a:rPr lang="en-US" sz="1800" dirty="0" smtClean="0"/>
              <a:t>: based </a:t>
            </a:r>
            <a:r>
              <a:rPr lang="en-US" sz="1800" dirty="0"/>
              <a:t>on their initial TSH</a:t>
            </a:r>
            <a:r>
              <a:rPr lang="en-US" sz="1800" dirty="0" smtClean="0"/>
              <a:t>:</a:t>
            </a:r>
          </a:p>
          <a:p>
            <a:pPr algn="just"/>
            <a:r>
              <a:rPr lang="en-US" sz="1800" dirty="0" smtClean="0"/>
              <a:t> Group A: TSH&lt;2.5, </a:t>
            </a:r>
            <a:r>
              <a:rPr lang="en-US" sz="1800" dirty="0"/>
              <a:t>excluding hyperthyroid women defined as an undetectable TSH with an elevated free </a:t>
            </a:r>
            <a:r>
              <a:rPr lang="en-US" sz="1800" dirty="0" smtClean="0"/>
              <a:t>T4</a:t>
            </a:r>
          </a:p>
          <a:p>
            <a:pPr algn="just"/>
            <a:r>
              <a:rPr lang="en-US" sz="1800" dirty="0"/>
              <a:t>G</a:t>
            </a:r>
            <a:r>
              <a:rPr lang="en-US" sz="1800" dirty="0" smtClean="0"/>
              <a:t>roup B: </a:t>
            </a:r>
            <a:r>
              <a:rPr lang="en-US" sz="1800" dirty="0"/>
              <a:t>TSH </a:t>
            </a:r>
            <a:r>
              <a:rPr lang="en-US" sz="1800" dirty="0" smtClean="0"/>
              <a:t>(2.5-5.0)</a:t>
            </a:r>
            <a:endParaRPr lang="en-US" sz="18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65" y="457182"/>
            <a:ext cx="8223351" cy="2544249"/>
          </a:xfrm>
          <a:prstGeom prst="rect">
            <a:avLst/>
          </a:prstGeom>
          <a:noFill/>
          <a:ln>
            <a:solidFill>
              <a:srgbClr val="00B0F0"/>
            </a:solidFill>
          </a:ln>
          <a:effectLst/>
        </p:spPr>
      </p:pic>
      <p:sp>
        <p:nvSpPr>
          <p:cNvPr id="2" name="Rectangle 1"/>
          <p:cNvSpPr/>
          <p:nvPr/>
        </p:nvSpPr>
        <p:spPr>
          <a:xfrm>
            <a:off x="3995936" y="573660"/>
            <a:ext cx="4572000" cy="276999"/>
          </a:xfrm>
          <a:prstGeom prst="rect">
            <a:avLst/>
          </a:prstGeom>
        </p:spPr>
        <p:txBody>
          <a:bodyPr>
            <a:spAutoFit/>
          </a:bodyPr>
          <a:lstStyle/>
          <a:p>
            <a:r>
              <a:rPr lang="it-IT" sz="1200" dirty="0"/>
              <a:t>J Clin Endocrinol Metab, September 2010, 95(9):E44–E48 </a:t>
            </a:r>
            <a:endParaRPr lang="en-US" sz="1200" dirty="0"/>
          </a:p>
        </p:txBody>
      </p:sp>
    </p:spTree>
    <p:extLst>
      <p:ext uri="{BB962C8B-B14F-4D97-AF65-F5344CB8AC3E}">
        <p14:creationId xmlns:p14="http://schemas.microsoft.com/office/powerpoint/2010/main" val="20083192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29" y="764704"/>
            <a:ext cx="8746951" cy="5400599"/>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97068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678945" cy="5269441"/>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9093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19256" cy="5568280"/>
          </a:xfrm>
          <a:ln>
            <a:solidFill>
              <a:srgbClr val="00B0F0"/>
            </a:solidFill>
          </a:ln>
        </p:spPr>
        <p:txBody>
          <a:bodyPr>
            <a:normAutofit/>
          </a:bodyPr>
          <a:lstStyle/>
          <a:p>
            <a:pPr marL="0" indent="0" algn="just">
              <a:buNone/>
            </a:pPr>
            <a:endParaRPr lang="en-US" sz="1800" dirty="0"/>
          </a:p>
          <a:p>
            <a:pPr marL="0" indent="0" algn="just">
              <a:buNone/>
            </a:pPr>
            <a:endParaRPr lang="en-US" sz="1800" b="1" dirty="0" smtClean="0">
              <a:solidFill>
                <a:srgbClr val="C00000"/>
              </a:solidFill>
            </a:endParaRPr>
          </a:p>
          <a:p>
            <a:pPr marL="0" indent="0" algn="just">
              <a:buNone/>
            </a:pPr>
            <a:r>
              <a:rPr lang="en-US" sz="1800" b="1" dirty="0" smtClean="0">
                <a:solidFill>
                  <a:srgbClr val="C00000"/>
                </a:solidFill>
              </a:rPr>
              <a:t>Results</a:t>
            </a:r>
            <a:r>
              <a:rPr lang="en-US" sz="1800" dirty="0" smtClean="0">
                <a:solidFill>
                  <a:srgbClr val="00B0F0"/>
                </a:solidFill>
              </a:rPr>
              <a:t>:</a:t>
            </a:r>
          </a:p>
          <a:p>
            <a:pPr algn="just"/>
            <a:r>
              <a:rPr lang="en-US" sz="1800" dirty="0" smtClean="0">
                <a:solidFill>
                  <a:srgbClr val="00B0F0"/>
                </a:solidFill>
              </a:rPr>
              <a:t> </a:t>
            </a:r>
            <a:r>
              <a:rPr lang="en-US" sz="1800" dirty="0"/>
              <a:t>The rate of </a:t>
            </a:r>
            <a:r>
              <a:rPr lang="en-US" sz="1800" dirty="0">
                <a:solidFill>
                  <a:srgbClr val="C00000"/>
                </a:solidFill>
              </a:rPr>
              <a:t>pregnancy loss </a:t>
            </a:r>
            <a:r>
              <a:rPr lang="en-US" sz="1800" dirty="0"/>
              <a:t>was </a:t>
            </a:r>
            <a:r>
              <a:rPr lang="en-US" sz="1800" dirty="0">
                <a:solidFill>
                  <a:srgbClr val="C00000"/>
                </a:solidFill>
              </a:rPr>
              <a:t>significantly higher </a:t>
            </a:r>
            <a:r>
              <a:rPr lang="en-US" sz="1800" dirty="0"/>
              <a:t>in group B as compared with group A </a:t>
            </a:r>
            <a:r>
              <a:rPr lang="en-US" sz="1800" dirty="0" smtClean="0"/>
              <a:t>(</a:t>
            </a:r>
            <a:r>
              <a:rPr lang="en-US" sz="1800" dirty="0"/>
              <a:t>6.1 vs. 3.6% respectively, P   0.006</a:t>
            </a:r>
            <a:r>
              <a:rPr lang="en-US" sz="1800" dirty="0" smtClean="0"/>
              <a:t>).</a:t>
            </a:r>
          </a:p>
          <a:p>
            <a:pPr algn="just"/>
            <a:r>
              <a:rPr lang="en-US" sz="1800" dirty="0" smtClean="0"/>
              <a:t> </a:t>
            </a:r>
            <a:r>
              <a:rPr lang="en-US" sz="1800" dirty="0"/>
              <a:t>There was </a:t>
            </a:r>
            <a:r>
              <a:rPr lang="en-US" sz="1800" dirty="0">
                <a:solidFill>
                  <a:srgbClr val="C00000"/>
                </a:solidFill>
              </a:rPr>
              <a:t>no difference </a:t>
            </a:r>
            <a:r>
              <a:rPr lang="en-US" sz="1800" dirty="0"/>
              <a:t>in the rate </a:t>
            </a:r>
            <a:r>
              <a:rPr lang="en-US" sz="1800" dirty="0">
                <a:solidFill>
                  <a:srgbClr val="C00000"/>
                </a:solidFill>
              </a:rPr>
              <a:t>of preterm delivery </a:t>
            </a:r>
            <a:r>
              <a:rPr lang="en-US" sz="1800" dirty="0" smtClean="0"/>
              <a:t>between </a:t>
            </a:r>
            <a:r>
              <a:rPr lang="en-US" sz="1800" dirty="0"/>
              <a:t>the two groups. </a:t>
            </a:r>
          </a:p>
          <a:p>
            <a:pPr marL="0" indent="0" algn="just">
              <a:buNone/>
            </a:pPr>
            <a:endParaRPr lang="en-US" sz="1800" dirty="0"/>
          </a:p>
          <a:p>
            <a:pPr marL="0" indent="0" algn="just">
              <a:buNone/>
            </a:pPr>
            <a:endParaRPr lang="en-US" sz="1800" b="1" dirty="0" smtClean="0">
              <a:solidFill>
                <a:srgbClr val="C00000"/>
              </a:solidFill>
            </a:endParaRPr>
          </a:p>
          <a:p>
            <a:pPr marL="0" indent="0" algn="just">
              <a:buNone/>
            </a:pPr>
            <a:r>
              <a:rPr lang="en-US" sz="1800" b="1" dirty="0" smtClean="0">
                <a:solidFill>
                  <a:srgbClr val="C00000"/>
                </a:solidFill>
              </a:rPr>
              <a:t>Conclusions</a:t>
            </a:r>
            <a:r>
              <a:rPr lang="en-US" sz="1800" dirty="0" smtClean="0">
                <a:solidFill>
                  <a:srgbClr val="00B0F0"/>
                </a:solidFill>
              </a:rPr>
              <a:t>:</a:t>
            </a:r>
          </a:p>
          <a:p>
            <a:pPr marL="0" indent="0" algn="just">
              <a:buNone/>
            </a:pPr>
            <a:r>
              <a:rPr lang="en-US" sz="1800" dirty="0" smtClean="0">
                <a:solidFill>
                  <a:srgbClr val="00B0F0"/>
                </a:solidFill>
              </a:rPr>
              <a:t> </a:t>
            </a:r>
            <a:r>
              <a:rPr lang="en-US" sz="1800" dirty="0" smtClean="0"/>
              <a:t>The increased incidence of pregnancy loss in pregnant women with TSH levels between 2.5 and 5.0 </a:t>
            </a:r>
            <a:r>
              <a:rPr lang="en-US" sz="1800" dirty="0" err="1" smtClean="0"/>
              <a:t>mIU</a:t>
            </a:r>
            <a:r>
              <a:rPr lang="en-US" sz="1800" dirty="0" smtClean="0"/>
              <a:t>/liter provides strong </a:t>
            </a:r>
            <a:r>
              <a:rPr lang="en-US" sz="1800" dirty="0"/>
              <a:t>physiological evidence to </a:t>
            </a:r>
            <a:r>
              <a:rPr lang="en-US" sz="1800" dirty="0">
                <a:solidFill>
                  <a:srgbClr val="C00000"/>
                </a:solidFill>
              </a:rPr>
              <a:t>support redefining the TSH </a:t>
            </a:r>
            <a:r>
              <a:rPr lang="en-US" sz="1800" dirty="0" smtClean="0">
                <a:solidFill>
                  <a:srgbClr val="C00000"/>
                </a:solidFill>
              </a:rPr>
              <a:t>upper </a:t>
            </a:r>
            <a:r>
              <a:rPr lang="en-US" sz="1800" dirty="0">
                <a:solidFill>
                  <a:srgbClr val="C00000"/>
                </a:solidFill>
              </a:rPr>
              <a:t>limit of normal in the first trimester to 2.5 </a:t>
            </a:r>
            <a:r>
              <a:rPr lang="en-US" sz="1800" dirty="0" err="1"/>
              <a:t>mIU</a:t>
            </a:r>
            <a:r>
              <a:rPr lang="en-US" sz="1800" dirty="0"/>
              <a:t>/liter. </a:t>
            </a:r>
            <a:endParaRPr lang="en-US" sz="1800" dirty="0" smtClean="0"/>
          </a:p>
          <a:p>
            <a:pPr marL="0" indent="0" algn="just">
              <a:buNone/>
            </a:pPr>
            <a:endParaRPr lang="en-US" sz="1800" dirty="0"/>
          </a:p>
        </p:txBody>
      </p:sp>
    </p:spTree>
    <p:extLst>
      <p:ext uri="{BB962C8B-B14F-4D97-AF65-F5344CB8AC3E}">
        <p14:creationId xmlns:p14="http://schemas.microsoft.com/office/powerpoint/2010/main" val="4526645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F0"/>
            </a:solidFill>
          </a:ln>
        </p:spPr>
        <p:txBody>
          <a:bodyPr>
            <a:normAutofit/>
          </a:bodyPr>
          <a:lstStyle/>
          <a:p>
            <a:r>
              <a:rPr lang="en-US" sz="2000" dirty="0" smtClean="0"/>
              <a:t> </a:t>
            </a:r>
            <a:r>
              <a:rPr lang="en-US" sz="2000" b="1" dirty="0">
                <a:solidFill>
                  <a:schemeClr val="tx1"/>
                </a:solidFill>
              </a:rPr>
              <a:t>An Endocrine Society Clinical Practice Guideline </a:t>
            </a:r>
            <a:r>
              <a:rPr lang="en-US" sz="2000" b="1" dirty="0" smtClean="0">
                <a:solidFill>
                  <a:schemeClr val="tx1"/>
                </a:solidFill>
              </a:rPr>
              <a:t>2012</a:t>
            </a:r>
            <a:r>
              <a:rPr lang="en-US" sz="2000" dirty="0"/>
              <a:t/>
            </a:r>
            <a:br>
              <a:rPr lang="en-US" sz="2000" dirty="0"/>
            </a:br>
            <a:r>
              <a:rPr lang="en-US" sz="2000" dirty="0" smtClean="0"/>
              <a:t>Management </a:t>
            </a:r>
            <a:r>
              <a:rPr lang="en-US" sz="2000" dirty="0"/>
              <a:t>of Thyroid Dysfunction during </a:t>
            </a:r>
            <a:r>
              <a:rPr lang="en-US" sz="2000" dirty="0" smtClean="0"/>
              <a:t>Pregnancy </a:t>
            </a:r>
            <a:r>
              <a:rPr lang="en-US" sz="2000" dirty="0"/>
              <a:t>and </a:t>
            </a:r>
            <a:r>
              <a:rPr lang="en-US" sz="2000" dirty="0" smtClean="0"/>
              <a:t>Postpartum</a:t>
            </a:r>
            <a:endParaRPr lang="en-US" sz="2000" dirty="0"/>
          </a:p>
        </p:txBody>
      </p:sp>
      <p:sp>
        <p:nvSpPr>
          <p:cNvPr id="3" name="Content Placeholder 2"/>
          <p:cNvSpPr>
            <a:spLocks noGrp="1"/>
          </p:cNvSpPr>
          <p:nvPr>
            <p:ph idx="1"/>
          </p:nvPr>
        </p:nvSpPr>
        <p:spPr>
          <a:ln>
            <a:solidFill>
              <a:srgbClr val="00B0F0"/>
            </a:solidFill>
          </a:ln>
        </p:spPr>
        <p:txBody>
          <a:bodyPr>
            <a:normAutofit/>
          </a:bodyPr>
          <a:lstStyle/>
          <a:p>
            <a:pPr marL="0" indent="0" algn="just">
              <a:buNone/>
            </a:pPr>
            <a:endParaRPr lang="en-US" sz="1800" dirty="0" smtClean="0"/>
          </a:p>
          <a:p>
            <a:pPr marL="0" indent="0" algn="just">
              <a:buNone/>
            </a:pPr>
            <a:endParaRPr lang="en-US" sz="1800" dirty="0"/>
          </a:p>
          <a:p>
            <a:pPr algn="just"/>
            <a:r>
              <a:rPr lang="en-US" sz="1800" dirty="0" smtClean="0"/>
              <a:t>A </a:t>
            </a:r>
            <a:r>
              <a:rPr lang="en-US" sz="1800" dirty="0" smtClean="0">
                <a:solidFill>
                  <a:srgbClr val="C00000"/>
                </a:solidFill>
              </a:rPr>
              <a:t>positive association </a:t>
            </a:r>
            <a:r>
              <a:rPr lang="en-US" sz="1800" dirty="0" smtClean="0"/>
              <a:t>exists between the presence  of  thyroid    antibodies    and   pregnancy     loss.  </a:t>
            </a:r>
          </a:p>
          <a:p>
            <a:pPr algn="just"/>
            <a:endParaRPr lang="en-US" sz="1800" dirty="0" smtClean="0"/>
          </a:p>
          <a:p>
            <a:pPr algn="just"/>
            <a:r>
              <a:rPr lang="en-US" sz="1800" dirty="0" smtClean="0"/>
              <a:t>Universal  screening for </a:t>
            </a:r>
            <a:r>
              <a:rPr lang="en-US" sz="1800" dirty="0" err="1" smtClean="0"/>
              <a:t>antithyroid</a:t>
            </a:r>
            <a:r>
              <a:rPr lang="en-US" sz="1800" dirty="0" smtClean="0"/>
              <a:t> antibodies, and possible treatment, cannot be recommended at this time.</a:t>
            </a:r>
          </a:p>
          <a:p>
            <a:pPr algn="just"/>
            <a:endParaRPr lang="en-US" sz="1800" dirty="0" smtClean="0"/>
          </a:p>
          <a:p>
            <a:pPr algn="just"/>
            <a:r>
              <a:rPr lang="en-US" sz="1800" dirty="0" smtClean="0"/>
              <a:t>However</a:t>
            </a:r>
            <a:r>
              <a:rPr lang="en-US" sz="1800" dirty="0"/>
              <a:t>, because women with elevated anti-TPO antibodies </a:t>
            </a:r>
            <a:r>
              <a:rPr lang="en-US" sz="1800" dirty="0" smtClean="0"/>
              <a:t>are at increased risk for progression of </a:t>
            </a:r>
            <a:r>
              <a:rPr lang="en-US" sz="1800" dirty="0" smtClean="0">
                <a:solidFill>
                  <a:srgbClr val="C00000"/>
                </a:solidFill>
              </a:rPr>
              <a:t>hypothyroidism</a:t>
            </a:r>
            <a:r>
              <a:rPr lang="en-US" sz="1800" dirty="0" smtClean="0"/>
              <a:t>, </a:t>
            </a:r>
            <a:r>
              <a:rPr lang="en-US" sz="1800" dirty="0" smtClean="0">
                <a:solidFill>
                  <a:srgbClr val="C00000"/>
                </a:solidFill>
              </a:rPr>
              <a:t>if</a:t>
            </a:r>
            <a:r>
              <a:rPr lang="en-US" sz="1800" dirty="0">
                <a:solidFill>
                  <a:srgbClr val="C00000"/>
                </a:solidFill>
              </a:rPr>
              <a:t> </a:t>
            </a:r>
            <a:r>
              <a:rPr lang="en-US" sz="1800" dirty="0" smtClean="0">
                <a:solidFill>
                  <a:srgbClr val="C00000"/>
                </a:solidFill>
              </a:rPr>
              <a:t>identified </a:t>
            </a:r>
            <a:r>
              <a:rPr lang="en-US" sz="1800" dirty="0">
                <a:solidFill>
                  <a:srgbClr val="C00000"/>
                </a:solidFill>
              </a:rPr>
              <a:t>such women </a:t>
            </a:r>
            <a:r>
              <a:rPr lang="en-US" sz="1800" dirty="0"/>
              <a:t>should be </a:t>
            </a:r>
            <a:r>
              <a:rPr lang="en-US" sz="1800" dirty="0">
                <a:solidFill>
                  <a:srgbClr val="C00000"/>
                </a:solidFill>
              </a:rPr>
              <a:t>screened for serum </a:t>
            </a:r>
            <a:r>
              <a:rPr lang="en-US" sz="1800" dirty="0" smtClean="0">
                <a:solidFill>
                  <a:srgbClr val="C00000"/>
                </a:solidFill>
              </a:rPr>
              <a:t>TSH abnormalities </a:t>
            </a:r>
            <a:r>
              <a:rPr lang="en-US" sz="1800" dirty="0">
                <a:solidFill>
                  <a:srgbClr val="C00000"/>
                </a:solidFill>
              </a:rPr>
              <a:t>before pregnancy</a:t>
            </a:r>
            <a:r>
              <a:rPr lang="en-US" sz="1800" dirty="0"/>
              <a:t>, as well as during the </a:t>
            </a:r>
            <a:r>
              <a:rPr lang="en-US" sz="1800" dirty="0">
                <a:solidFill>
                  <a:srgbClr val="C00000"/>
                </a:solidFill>
              </a:rPr>
              <a:t>first </a:t>
            </a:r>
            <a:r>
              <a:rPr lang="en-US" sz="1800" dirty="0" smtClean="0">
                <a:solidFill>
                  <a:srgbClr val="C00000"/>
                </a:solidFill>
              </a:rPr>
              <a:t>and </a:t>
            </a:r>
            <a:r>
              <a:rPr lang="en-US" sz="1800" dirty="0">
                <a:solidFill>
                  <a:srgbClr val="C00000"/>
                </a:solidFill>
              </a:rPr>
              <a:t>second </a:t>
            </a:r>
            <a:r>
              <a:rPr lang="en-US" sz="1800" dirty="0"/>
              <a:t>trimesters of pregnancy. </a:t>
            </a:r>
            <a:endParaRPr lang="en-US" sz="1800" dirty="0" smtClean="0"/>
          </a:p>
          <a:p>
            <a:pPr algn="just"/>
            <a:r>
              <a:rPr lang="en-US" sz="1800" dirty="0" smtClean="0">
                <a:solidFill>
                  <a:srgbClr val="00B050"/>
                </a:solidFill>
              </a:rPr>
              <a:t>USPSTF recommendation </a:t>
            </a:r>
            <a:r>
              <a:rPr lang="en-US" sz="1800" dirty="0">
                <a:solidFill>
                  <a:srgbClr val="00B050"/>
                </a:solidFill>
              </a:rPr>
              <a:t>level: C; evidence, </a:t>
            </a:r>
            <a:r>
              <a:rPr lang="en-US" sz="1800" dirty="0" smtClean="0">
                <a:solidFill>
                  <a:srgbClr val="00B050"/>
                </a:solidFill>
              </a:rPr>
              <a:t>fair</a:t>
            </a:r>
            <a:endParaRPr lang="en-US" sz="1800" dirty="0">
              <a:solidFill>
                <a:srgbClr val="00B050"/>
              </a:solidFill>
            </a:endParaRPr>
          </a:p>
          <a:p>
            <a:pPr algn="just"/>
            <a:endParaRPr lang="en-US" sz="1800" dirty="0"/>
          </a:p>
        </p:txBody>
      </p:sp>
    </p:spTree>
    <p:extLst>
      <p:ext uri="{BB962C8B-B14F-4D97-AF65-F5344CB8AC3E}">
        <p14:creationId xmlns:p14="http://schemas.microsoft.com/office/powerpoint/2010/main" val="29687205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rgbClr val="00B0F0"/>
            </a:solidFill>
          </a:ln>
        </p:spPr>
        <p:txBody>
          <a:bodyPr>
            <a:normAutofit/>
          </a:bodyPr>
          <a:lstStyle/>
          <a:p>
            <a:pPr algn="just"/>
            <a:endParaRPr lang="en-US" sz="1800" dirty="0" smtClean="0"/>
          </a:p>
          <a:p>
            <a:pPr algn="just"/>
            <a:endParaRPr lang="en-US" sz="1800" dirty="0"/>
          </a:p>
          <a:p>
            <a:pPr algn="just"/>
            <a:endParaRPr lang="en-US" sz="1800" dirty="0" smtClean="0"/>
          </a:p>
          <a:p>
            <a:pPr algn="just"/>
            <a:endParaRPr lang="en-US" sz="1800" dirty="0"/>
          </a:p>
          <a:p>
            <a:pPr algn="just"/>
            <a:r>
              <a:rPr lang="en-US" sz="1800" dirty="0" smtClean="0">
                <a:solidFill>
                  <a:srgbClr val="C00000"/>
                </a:solidFill>
              </a:rPr>
              <a:t>Insufﬁcient   </a:t>
            </a:r>
            <a:r>
              <a:rPr lang="en-US" sz="1800" dirty="0">
                <a:solidFill>
                  <a:srgbClr val="C00000"/>
                </a:solidFill>
              </a:rPr>
              <a:t>evidence   </a:t>
            </a:r>
            <a:r>
              <a:rPr lang="en-US" sz="1800" dirty="0"/>
              <a:t>exists  to  conclusively    determine </a:t>
            </a:r>
            <a:r>
              <a:rPr lang="en-US" sz="1800" dirty="0" smtClean="0"/>
              <a:t>whether  </a:t>
            </a:r>
            <a:r>
              <a:rPr lang="en-US" sz="1800" dirty="0"/>
              <a:t>LT4  therapy  decreases  pregnancy  loss  risk  </a:t>
            </a:r>
            <a:r>
              <a:rPr lang="en-US" sz="1800" dirty="0" smtClean="0"/>
              <a:t>in </a:t>
            </a:r>
            <a:r>
              <a:rPr lang="en-US" sz="1800" dirty="0" err="1" smtClean="0"/>
              <a:t>TPOAb</a:t>
            </a:r>
            <a:r>
              <a:rPr lang="en-US" sz="1800" dirty="0" smtClean="0"/>
              <a:t>-positive  </a:t>
            </a:r>
            <a:r>
              <a:rPr lang="en-US" sz="1800" dirty="0" err="1"/>
              <a:t>euthyroid</a:t>
            </a:r>
            <a:r>
              <a:rPr lang="en-US" sz="1800" dirty="0"/>
              <a:t>  </a:t>
            </a:r>
            <a:r>
              <a:rPr lang="en-US" sz="1800" dirty="0" smtClean="0"/>
              <a:t>women  </a:t>
            </a:r>
            <a:r>
              <a:rPr lang="en-US" sz="1800" dirty="0"/>
              <a:t>who  are  newly  </a:t>
            </a:r>
            <a:r>
              <a:rPr lang="en-US" sz="1800" dirty="0" smtClean="0"/>
              <a:t>pregnant</a:t>
            </a:r>
            <a:r>
              <a:rPr lang="en-US" sz="1800" dirty="0"/>
              <a:t>. However, administration of LT4 to </a:t>
            </a:r>
            <a:r>
              <a:rPr lang="en-US" sz="1800" dirty="0" err="1"/>
              <a:t>TPOAb</a:t>
            </a:r>
            <a:r>
              <a:rPr lang="en-US" sz="1800" dirty="0"/>
              <a:t>-positive </a:t>
            </a:r>
            <a:r>
              <a:rPr lang="en-US" sz="1800" dirty="0" err="1" smtClean="0"/>
              <a:t>euthyroid</a:t>
            </a:r>
            <a:r>
              <a:rPr lang="en-US" sz="1800" dirty="0" smtClean="0"/>
              <a:t> </a:t>
            </a:r>
            <a:r>
              <a:rPr lang="en-US" sz="1800" dirty="0"/>
              <a:t>pregnant women with a </a:t>
            </a:r>
            <a:r>
              <a:rPr lang="en-US" sz="1800" dirty="0">
                <a:solidFill>
                  <a:srgbClr val="C00000"/>
                </a:solidFill>
              </a:rPr>
              <a:t>prior history of loss </a:t>
            </a:r>
            <a:r>
              <a:rPr lang="en-US" sz="1800" dirty="0"/>
              <a:t>may </a:t>
            </a:r>
            <a:r>
              <a:rPr lang="en-US" sz="1800" dirty="0" smtClean="0"/>
              <a:t>be  </a:t>
            </a:r>
            <a:r>
              <a:rPr lang="en-US" sz="1800" dirty="0"/>
              <a:t>considered  given  its  </a:t>
            </a:r>
            <a:r>
              <a:rPr lang="en-US" sz="1800" dirty="0">
                <a:solidFill>
                  <a:srgbClr val="C00000"/>
                </a:solidFill>
              </a:rPr>
              <a:t>potential  beneﬁts  </a:t>
            </a:r>
            <a:r>
              <a:rPr lang="en-US" sz="1800" dirty="0"/>
              <a:t>in  comparison </a:t>
            </a:r>
            <a:r>
              <a:rPr lang="en-US" sz="1800" dirty="0" smtClean="0"/>
              <a:t>with </a:t>
            </a:r>
            <a:r>
              <a:rPr lang="en-US" sz="1800" dirty="0"/>
              <a:t>its minimal risk. In such cases</a:t>
            </a:r>
            <a:r>
              <a:rPr lang="en-US" sz="1800" dirty="0">
                <a:solidFill>
                  <a:srgbClr val="C00000"/>
                </a:solidFill>
              </a:rPr>
              <a:t>, 25–50 </a:t>
            </a:r>
            <a:r>
              <a:rPr lang="en-US" sz="1800" dirty="0" smtClean="0">
                <a:solidFill>
                  <a:srgbClr val="C00000"/>
                </a:solidFill>
              </a:rPr>
              <a:t>mcg </a:t>
            </a:r>
            <a:r>
              <a:rPr lang="en-US" sz="1800" dirty="0">
                <a:solidFill>
                  <a:srgbClr val="C00000"/>
                </a:solidFill>
              </a:rPr>
              <a:t>of LT4</a:t>
            </a:r>
            <a:r>
              <a:rPr lang="en-US" sz="1800" dirty="0"/>
              <a:t> is a </a:t>
            </a:r>
            <a:r>
              <a:rPr lang="en-US" sz="1800" dirty="0" smtClean="0"/>
              <a:t>typical </a:t>
            </a:r>
            <a:r>
              <a:rPr lang="en-US" sz="1800" dirty="0"/>
              <a:t>starting dose</a:t>
            </a:r>
            <a:r>
              <a:rPr lang="en-US" sz="1800" dirty="0" smtClean="0"/>
              <a:t>.</a:t>
            </a:r>
          </a:p>
          <a:p>
            <a:pPr marL="0" indent="0" algn="just">
              <a:buNone/>
            </a:pPr>
            <a:r>
              <a:rPr lang="en-US" sz="1800" dirty="0">
                <a:solidFill>
                  <a:srgbClr val="00B050"/>
                </a:solidFill>
              </a:rPr>
              <a:t> </a:t>
            </a:r>
            <a:r>
              <a:rPr lang="en-US" sz="1800" dirty="0" smtClean="0">
                <a:solidFill>
                  <a:srgbClr val="00B050"/>
                </a:solidFill>
              </a:rPr>
              <a:t>  Weak </a:t>
            </a:r>
            <a:r>
              <a:rPr lang="en-US" sz="1800" dirty="0">
                <a:solidFill>
                  <a:srgbClr val="00B050"/>
                </a:solidFill>
              </a:rPr>
              <a:t>recommendation, low-quality evidence</a:t>
            </a:r>
          </a:p>
          <a:p>
            <a:pPr marL="0" indent="0" algn="just">
              <a:buNone/>
            </a:pPr>
            <a:endParaRPr lang="en-US" sz="1800" dirty="0">
              <a:solidFill>
                <a:srgbClr val="00B050"/>
              </a:solidFill>
            </a:endParaRPr>
          </a:p>
        </p:txBody>
      </p:sp>
      <p:sp>
        <p:nvSpPr>
          <p:cNvPr id="4" name="Title 1"/>
          <p:cNvSpPr txBox="1">
            <a:spLocks noGrp="1"/>
          </p:cNvSpPr>
          <p:nvPr>
            <p:ph type="title"/>
          </p:nvPr>
        </p:nvSpPr>
        <p:spPr>
          <a:prstGeom prst="rect">
            <a:avLst/>
          </a:prstGeom>
          <a:ln>
            <a:solidFill>
              <a:srgbClr val="00B0F0"/>
            </a:solidFill>
          </a:ln>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1800" b="1" dirty="0" smtClean="0">
                <a:solidFill>
                  <a:schemeClr val="tx1"/>
                </a:solidFill>
              </a:rPr>
              <a:t>2017 Guidelines </a:t>
            </a:r>
            <a:r>
              <a:rPr lang="en-US" sz="1800" dirty="0" smtClean="0">
                <a:solidFill>
                  <a:schemeClr val="tx1"/>
                </a:solidFill>
              </a:rPr>
              <a:t>of the American Thyroid Association  for the </a:t>
            </a:r>
          </a:p>
          <a:p>
            <a:r>
              <a:rPr lang="en-US" sz="1800" dirty="0" smtClean="0">
                <a:solidFill>
                  <a:schemeClr val="tx1"/>
                </a:solidFill>
              </a:rPr>
              <a:t> Diagnosis and Management of Thyroid Disease   During Pregnancy and the Postpartum </a:t>
            </a:r>
            <a:br>
              <a:rPr lang="en-US" sz="1800" dirty="0" smtClean="0">
                <a:solidFill>
                  <a:schemeClr val="tx1"/>
                </a:solidFill>
              </a:rPr>
            </a:br>
            <a:endParaRPr lang="en-US" sz="1800" dirty="0">
              <a:solidFill>
                <a:schemeClr val="tx1"/>
              </a:solidFill>
            </a:endParaRPr>
          </a:p>
        </p:txBody>
      </p:sp>
    </p:spTree>
    <p:extLst>
      <p:ext uri="{BB962C8B-B14F-4D97-AF65-F5344CB8AC3E}">
        <p14:creationId xmlns:p14="http://schemas.microsoft.com/office/powerpoint/2010/main" val="2805607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080711" cy="1188609"/>
          </a:xfrm>
          <a:ln>
            <a:solidFill>
              <a:srgbClr val="00B0F0"/>
            </a:solidFill>
          </a:ln>
        </p:spPr>
        <p:txBody>
          <a:bodyPr>
            <a:normAutofit/>
          </a:bodyPr>
          <a:lstStyle/>
          <a:p>
            <a:pPr algn="l"/>
            <a:r>
              <a:rPr lang="en-US" sz="2000" b="1" dirty="0" smtClean="0">
                <a:solidFill>
                  <a:schemeClr val="tx1"/>
                </a:solidFill>
              </a:rPr>
              <a:t>Recommend </a:t>
            </a:r>
            <a:r>
              <a:rPr lang="en-US" sz="2000" b="1" dirty="0">
                <a:solidFill>
                  <a:schemeClr val="tx1"/>
                </a:solidFill>
              </a:rPr>
              <a:t>Treatment </a:t>
            </a:r>
            <a:r>
              <a:rPr lang="en-US" sz="2000" b="1" dirty="0" smtClean="0">
                <a:solidFill>
                  <a:schemeClr val="tx1"/>
                </a:solidFill>
              </a:rPr>
              <a:t>with Low Dose Levothyroxine</a:t>
            </a:r>
            <a:endParaRPr lang="en-US" sz="2000" b="1" dirty="0">
              <a:solidFill>
                <a:schemeClr val="tx1"/>
              </a:solidFill>
            </a:endParaRPr>
          </a:p>
        </p:txBody>
      </p:sp>
      <p:sp>
        <p:nvSpPr>
          <p:cNvPr id="3" name="Content Placeholder 2"/>
          <p:cNvSpPr>
            <a:spLocks noGrp="1"/>
          </p:cNvSpPr>
          <p:nvPr>
            <p:ph idx="1"/>
          </p:nvPr>
        </p:nvSpPr>
        <p:spPr>
          <a:xfrm>
            <a:off x="467544" y="1772816"/>
            <a:ext cx="8064896" cy="4353347"/>
          </a:xfrm>
          <a:ln>
            <a:solidFill>
              <a:srgbClr val="00B0F0"/>
            </a:solidFill>
          </a:ln>
        </p:spPr>
        <p:txBody>
          <a:bodyPr>
            <a:normAutofit/>
          </a:bodyPr>
          <a:lstStyle/>
          <a:p>
            <a:pPr algn="just"/>
            <a:endParaRPr lang="en-US" sz="1800" dirty="0" smtClean="0"/>
          </a:p>
          <a:p>
            <a:pPr algn="just"/>
            <a:endParaRPr lang="en-US" sz="1800" dirty="0"/>
          </a:p>
          <a:p>
            <a:pPr algn="just"/>
            <a:r>
              <a:rPr lang="en-US" sz="1800" dirty="0" smtClean="0"/>
              <a:t>This </a:t>
            </a:r>
            <a:r>
              <a:rPr lang="en-US" sz="1800" dirty="0"/>
              <a:t>clinical scenario of a young, healthy woman </a:t>
            </a:r>
            <a:r>
              <a:rPr lang="en-US" sz="1800" dirty="0" smtClean="0"/>
              <a:t>who </a:t>
            </a:r>
            <a:r>
              <a:rPr lang="en-US" sz="1800" dirty="0"/>
              <a:t>is found to have a </a:t>
            </a:r>
            <a:r>
              <a:rPr lang="en-US" sz="1800" dirty="0">
                <a:solidFill>
                  <a:srgbClr val="C00000"/>
                </a:solidFill>
              </a:rPr>
              <a:t>serum </a:t>
            </a:r>
            <a:r>
              <a:rPr lang="en-US" sz="1800" dirty="0" err="1">
                <a:solidFill>
                  <a:srgbClr val="C00000"/>
                </a:solidFill>
              </a:rPr>
              <a:t>thyrotropin</a:t>
            </a:r>
            <a:r>
              <a:rPr lang="en-US" sz="1800" dirty="0">
                <a:solidFill>
                  <a:srgbClr val="C00000"/>
                </a:solidFill>
              </a:rPr>
              <a:t> </a:t>
            </a:r>
            <a:r>
              <a:rPr lang="en-US" sz="1800" dirty="0" smtClean="0">
                <a:solidFill>
                  <a:srgbClr val="C00000"/>
                </a:solidFill>
              </a:rPr>
              <a:t>concentration </a:t>
            </a:r>
            <a:r>
              <a:rPr lang="en-US" sz="1800" dirty="0">
                <a:solidFill>
                  <a:srgbClr val="C00000"/>
                </a:solidFill>
              </a:rPr>
              <a:t>in the mid-to-upper </a:t>
            </a:r>
            <a:r>
              <a:rPr lang="en-US" sz="1800" dirty="0"/>
              <a:t>reference range for </a:t>
            </a:r>
            <a:r>
              <a:rPr lang="en-US" sz="1800" dirty="0" smtClean="0"/>
              <a:t>non pregnant </a:t>
            </a:r>
            <a:r>
              <a:rPr lang="en-US" sz="1800" dirty="0"/>
              <a:t>women, a </a:t>
            </a:r>
            <a:r>
              <a:rPr lang="en-US" sz="1800" dirty="0">
                <a:solidFill>
                  <a:srgbClr val="C00000"/>
                </a:solidFill>
              </a:rPr>
              <a:t>normal free </a:t>
            </a:r>
            <a:r>
              <a:rPr lang="en-US" sz="1800" dirty="0" smtClean="0">
                <a:solidFill>
                  <a:srgbClr val="C00000"/>
                </a:solidFill>
              </a:rPr>
              <a:t>T4 </a:t>
            </a:r>
            <a:r>
              <a:rPr lang="en-US" sz="1800" dirty="0" smtClean="0"/>
              <a:t>concentration</a:t>
            </a:r>
            <a:r>
              <a:rPr lang="en-US" sz="1800" dirty="0"/>
              <a:t>, and a </a:t>
            </a:r>
            <a:r>
              <a:rPr lang="en-US" sz="1800" dirty="0">
                <a:solidFill>
                  <a:srgbClr val="C00000"/>
                </a:solidFill>
              </a:rPr>
              <a:t>positive thyroid antibody </a:t>
            </a:r>
            <a:r>
              <a:rPr lang="en-US" sz="1800" dirty="0" smtClean="0">
                <a:solidFill>
                  <a:srgbClr val="C00000"/>
                </a:solidFill>
              </a:rPr>
              <a:t>titer </a:t>
            </a:r>
            <a:r>
              <a:rPr lang="en-US" sz="1800" dirty="0" smtClean="0"/>
              <a:t>is </a:t>
            </a:r>
            <a:r>
              <a:rPr lang="en-US" sz="1800" dirty="0"/>
              <a:t>a </a:t>
            </a:r>
            <a:r>
              <a:rPr lang="en-US" sz="1800" dirty="0" smtClean="0"/>
              <a:t>common </a:t>
            </a:r>
            <a:r>
              <a:rPr lang="en-US" sz="1800" dirty="0"/>
              <a:t>clinical entity</a:t>
            </a:r>
            <a:r>
              <a:rPr lang="en-US" sz="1800" dirty="0" smtClean="0"/>
              <a:t>.</a:t>
            </a:r>
          </a:p>
          <a:p>
            <a:pPr algn="just"/>
            <a:endParaRPr lang="en-US" sz="1800" dirty="0"/>
          </a:p>
          <a:p>
            <a:pPr algn="just"/>
            <a:r>
              <a:rPr lang="en-US" sz="1800" dirty="0" smtClean="0"/>
              <a:t> </a:t>
            </a:r>
            <a:r>
              <a:rPr lang="en-US" sz="1800" dirty="0"/>
              <a:t>Whether a clinician </a:t>
            </a:r>
            <a:r>
              <a:rPr lang="en-US" sz="1800" dirty="0" smtClean="0"/>
              <a:t>initiates </a:t>
            </a:r>
            <a:r>
              <a:rPr lang="en-US" sz="1800" dirty="0"/>
              <a:t>low-dose levothyroxine in this patient is </a:t>
            </a:r>
            <a:r>
              <a:rPr lang="en-US" sz="1800" dirty="0" smtClean="0"/>
              <a:t>based </a:t>
            </a:r>
            <a:r>
              <a:rPr lang="en-US" sz="1800" dirty="0"/>
              <a:t>on current understanding of spontaneous </a:t>
            </a:r>
            <a:r>
              <a:rPr lang="en-US" sz="1800" dirty="0" smtClean="0"/>
              <a:t>loss </a:t>
            </a:r>
            <a:r>
              <a:rPr lang="en-US" sz="1800" dirty="0"/>
              <a:t>of </a:t>
            </a:r>
            <a:r>
              <a:rPr lang="en-US" sz="1800" dirty="0" smtClean="0"/>
              <a:t>pregnancy and </a:t>
            </a:r>
            <a:r>
              <a:rPr lang="en-US" sz="1800" dirty="0"/>
              <a:t>its associations with </a:t>
            </a:r>
            <a:r>
              <a:rPr lang="en-US" sz="1800" dirty="0" smtClean="0"/>
              <a:t>thyroid </a:t>
            </a:r>
            <a:r>
              <a:rPr lang="en-US" sz="1800" dirty="0"/>
              <a:t>dysfunction, thyroid antibody positivity, </a:t>
            </a:r>
            <a:r>
              <a:rPr lang="en-US" sz="1800" dirty="0" smtClean="0"/>
              <a:t>and these </a:t>
            </a:r>
            <a:r>
              <a:rPr lang="en-US" sz="1800" dirty="0"/>
              <a:t>two factors in combination.</a:t>
            </a:r>
          </a:p>
        </p:txBody>
      </p:sp>
    </p:spTree>
    <p:extLst>
      <p:ext uri="{BB962C8B-B14F-4D97-AF65-F5344CB8AC3E}">
        <p14:creationId xmlns:p14="http://schemas.microsoft.com/office/powerpoint/2010/main" val="40931546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19256" cy="5424264"/>
          </a:xfrm>
          <a:ln>
            <a:solidFill>
              <a:srgbClr val="00B0F0"/>
            </a:solidFill>
          </a:ln>
        </p:spPr>
        <p:txBody>
          <a:bodyPr>
            <a:normAutofit/>
          </a:bodyPr>
          <a:lstStyle/>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buNone/>
            </a:pPr>
            <a:endParaRPr lang="en-US" sz="2000" dirty="0"/>
          </a:p>
          <a:p>
            <a:pPr marL="0" indent="0">
              <a:buNone/>
            </a:pPr>
            <a:endParaRPr lang="en-US" sz="2000" dirty="0"/>
          </a:p>
          <a:p>
            <a:pPr marL="0" indent="0">
              <a:buNone/>
            </a:pPr>
            <a:r>
              <a:rPr lang="en-US" sz="2000" dirty="0" smtClean="0"/>
              <a:t>In </a:t>
            </a:r>
            <a:r>
              <a:rPr lang="en-US" sz="2000" dirty="0"/>
              <a:t>light of the overall </a:t>
            </a:r>
            <a:r>
              <a:rPr lang="en-US" sz="2000" dirty="0" smtClean="0">
                <a:solidFill>
                  <a:srgbClr val="C00000"/>
                </a:solidFill>
              </a:rPr>
              <a:t>safety</a:t>
            </a:r>
            <a:r>
              <a:rPr lang="en-US" sz="2000" dirty="0" smtClean="0"/>
              <a:t> </a:t>
            </a:r>
            <a:r>
              <a:rPr lang="en-US" sz="2000" dirty="0"/>
              <a:t>of levothyroxine </a:t>
            </a:r>
            <a:r>
              <a:rPr lang="en-US" sz="2000" dirty="0" smtClean="0"/>
              <a:t>use </a:t>
            </a:r>
            <a:r>
              <a:rPr lang="en-US" sz="2000" dirty="0"/>
              <a:t>its relatively </a:t>
            </a:r>
            <a:r>
              <a:rPr lang="en-US" sz="2000" dirty="0">
                <a:solidFill>
                  <a:srgbClr val="C00000"/>
                </a:solidFill>
              </a:rPr>
              <a:t>low </a:t>
            </a:r>
            <a:r>
              <a:rPr lang="en-US" sz="2000" dirty="0" smtClean="0">
                <a:solidFill>
                  <a:srgbClr val="C00000"/>
                </a:solidFill>
              </a:rPr>
              <a:t>cost</a:t>
            </a:r>
            <a:r>
              <a:rPr lang="en-US" sz="2000" dirty="0" smtClean="0"/>
              <a:t>, the </a:t>
            </a:r>
            <a:r>
              <a:rPr lang="en-US" sz="2000" dirty="0"/>
              <a:t>patient’s </a:t>
            </a:r>
            <a:r>
              <a:rPr lang="en-US" sz="2000" dirty="0">
                <a:solidFill>
                  <a:srgbClr val="00B050"/>
                </a:solidFill>
              </a:rPr>
              <a:t>prolonged attempt to conceive</a:t>
            </a:r>
            <a:r>
              <a:rPr lang="en-US" sz="2000" dirty="0"/>
              <a:t>, </a:t>
            </a:r>
            <a:r>
              <a:rPr lang="en-US" sz="2000" dirty="0">
                <a:solidFill>
                  <a:srgbClr val="00B050"/>
                </a:solidFill>
              </a:rPr>
              <a:t>her </a:t>
            </a:r>
            <a:r>
              <a:rPr lang="en-US" sz="2000" dirty="0" smtClean="0">
                <a:solidFill>
                  <a:srgbClr val="00B050"/>
                </a:solidFill>
              </a:rPr>
              <a:t>history </a:t>
            </a:r>
            <a:r>
              <a:rPr lang="en-US" sz="2000" dirty="0">
                <a:solidFill>
                  <a:srgbClr val="00B050"/>
                </a:solidFill>
              </a:rPr>
              <a:t>of miscarriage</a:t>
            </a:r>
            <a:r>
              <a:rPr lang="en-US" sz="2000" dirty="0"/>
              <a:t>, and discrepant findings </a:t>
            </a:r>
            <a:r>
              <a:rPr lang="en-US" sz="2000" dirty="0" smtClean="0"/>
              <a:t>from </a:t>
            </a:r>
            <a:r>
              <a:rPr lang="en-US" sz="2000" dirty="0"/>
              <a:t>the available trials on this topic, initiation </a:t>
            </a:r>
            <a:r>
              <a:rPr lang="en-US" sz="2000" dirty="0" smtClean="0"/>
              <a:t>of </a:t>
            </a:r>
            <a:r>
              <a:rPr lang="en-US" sz="2000" dirty="0" smtClean="0">
                <a:solidFill>
                  <a:srgbClr val="C00000"/>
                </a:solidFill>
              </a:rPr>
              <a:t>low dose </a:t>
            </a:r>
            <a:r>
              <a:rPr lang="en-US" sz="2000" dirty="0">
                <a:solidFill>
                  <a:srgbClr val="C00000"/>
                </a:solidFill>
              </a:rPr>
              <a:t>levothyroxine </a:t>
            </a:r>
            <a:r>
              <a:rPr lang="en-US" sz="2000" dirty="0"/>
              <a:t>in anticipation of </a:t>
            </a:r>
            <a:r>
              <a:rPr lang="en-US" sz="2000" dirty="0" smtClean="0"/>
              <a:t>another </a:t>
            </a:r>
            <a:r>
              <a:rPr lang="en-US" sz="2000" dirty="0"/>
              <a:t>pregnancy is reasonable.</a:t>
            </a:r>
          </a:p>
        </p:txBody>
      </p:sp>
    </p:spTree>
    <p:extLst>
      <p:ext uri="{BB962C8B-B14F-4D97-AF65-F5344CB8AC3E}">
        <p14:creationId xmlns:p14="http://schemas.microsoft.com/office/powerpoint/2010/main" val="1041945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schemeClr val="tx1"/>
                </a:solidFill>
              </a:rPr>
              <a:t>Questions</a:t>
            </a:r>
            <a:r>
              <a:rPr lang="en-US" sz="2000" b="1" dirty="0" smtClean="0"/>
              <a:t>:</a:t>
            </a:r>
            <a:endParaRPr lang="en-US"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7586477"/>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925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schemeClr val="tx1"/>
                </a:solidFill>
              </a:rPr>
              <a:t>Questions</a:t>
            </a:r>
            <a:r>
              <a:rPr lang="en-US" sz="2000" b="1" dirty="0" smtClean="0"/>
              <a:t>:</a:t>
            </a:r>
            <a:endParaRPr lang="en-US"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588742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1549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a:ln>
            <a:solidFill>
              <a:srgbClr val="00B0F0"/>
            </a:solidFill>
          </a:ln>
        </p:spPr>
        <p:txBody>
          <a:bodyPr>
            <a:normAutofit/>
          </a:bodyPr>
          <a:lstStyle/>
          <a:p>
            <a:pPr algn="l"/>
            <a:r>
              <a:rPr lang="en-US" sz="2000" b="1" dirty="0" smtClean="0">
                <a:solidFill>
                  <a:schemeClr val="tx1"/>
                </a:solidFill>
              </a:rPr>
              <a:t> 1.how do thyroid function tests change during pregnancy? </a:t>
            </a:r>
            <a:endParaRPr lang="en-US" sz="2000" b="1" dirty="0">
              <a:solidFill>
                <a:schemeClr val="tx1"/>
              </a:solidFill>
            </a:endParaRPr>
          </a:p>
        </p:txBody>
      </p:sp>
      <p:sp>
        <p:nvSpPr>
          <p:cNvPr id="3" name="Content Placeholder 2"/>
          <p:cNvSpPr>
            <a:spLocks noGrp="1"/>
          </p:cNvSpPr>
          <p:nvPr>
            <p:ph idx="1"/>
          </p:nvPr>
        </p:nvSpPr>
        <p:spPr>
          <a:xfrm>
            <a:off x="395536" y="1700808"/>
            <a:ext cx="8229600" cy="4525963"/>
          </a:xfrm>
          <a:ln>
            <a:solidFill>
              <a:srgbClr val="00B0F0"/>
            </a:solidFill>
          </a:ln>
        </p:spPr>
        <p:txBody>
          <a:bodyPr>
            <a:normAutofit/>
          </a:bodyPr>
          <a:lstStyle/>
          <a:p>
            <a:pPr marL="0" indent="0" algn="just">
              <a:buNone/>
            </a:pPr>
            <a:r>
              <a:rPr lang="en-US" sz="1800" dirty="0" smtClean="0"/>
              <a:t>Normal pregnancy is associated with:</a:t>
            </a:r>
          </a:p>
          <a:p>
            <a:pPr algn="just">
              <a:buFont typeface="Wingdings" pitchFamily="2" charset="2"/>
              <a:buChar char="§"/>
            </a:pPr>
            <a:r>
              <a:rPr lang="en-US" sz="1800" dirty="0" smtClean="0"/>
              <a:t> an increase in </a:t>
            </a:r>
            <a:r>
              <a:rPr lang="en-US" sz="1800" dirty="0" smtClean="0">
                <a:solidFill>
                  <a:srgbClr val="C00000"/>
                </a:solidFill>
              </a:rPr>
              <a:t>renal iodine excretion</a:t>
            </a:r>
          </a:p>
          <a:p>
            <a:pPr algn="just">
              <a:buFont typeface="Wingdings" pitchFamily="2" charset="2"/>
              <a:buChar char="§"/>
            </a:pPr>
            <a:r>
              <a:rPr lang="en-US" sz="1800" dirty="0" smtClean="0"/>
              <a:t> an increase in  </a:t>
            </a:r>
            <a:r>
              <a:rPr lang="en-US" sz="1800" dirty="0" smtClean="0">
                <a:solidFill>
                  <a:srgbClr val="C00000"/>
                </a:solidFill>
              </a:rPr>
              <a:t>thyroxin binding proteins</a:t>
            </a:r>
          </a:p>
          <a:p>
            <a:pPr algn="just">
              <a:buFont typeface="Wingdings" pitchFamily="2" charset="2"/>
              <a:buChar char="§"/>
            </a:pPr>
            <a:r>
              <a:rPr lang="en-US" sz="1800" dirty="0" smtClean="0"/>
              <a:t> an increase in </a:t>
            </a:r>
            <a:r>
              <a:rPr lang="en-US" sz="1800" dirty="0" smtClean="0">
                <a:solidFill>
                  <a:srgbClr val="C00000"/>
                </a:solidFill>
              </a:rPr>
              <a:t>thyroid hormone production</a:t>
            </a:r>
          </a:p>
          <a:p>
            <a:pPr algn="just">
              <a:buFont typeface="Wingdings" pitchFamily="2" charset="2"/>
              <a:buChar char="§"/>
            </a:pPr>
            <a:r>
              <a:rPr lang="en-US" sz="1800" dirty="0" smtClean="0">
                <a:solidFill>
                  <a:srgbClr val="C00000"/>
                </a:solidFill>
              </a:rPr>
              <a:t>thyroid stimulatory effects of </a:t>
            </a:r>
            <a:r>
              <a:rPr lang="en-US" sz="1800" dirty="0" err="1" smtClean="0">
                <a:solidFill>
                  <a:srgbClr val="C00000"/>
                </a:solidFill>
              </a:rPr>
              <a:t>hCG</a:t>
            </a:r>
            <a:endParaRPr lang="en-US" sz="1800" dirty="0" smtClean="0">
              <a:solidFill>
                <a:srgbClr val="C00000"/>
              </a:solidFill>
            </a:endParaRPr>
          </a:p>
          <a:p>
            <a:pPr marL="0" indent="0" algn="just">
              <a:buNone/>
            </a:pPr>
            <a:endParaRPr lang="en-US" sz="1800" dirty="0" smtClean="0"/>
          </a:p>
          <a:p>
            <a:pPr marL="0" indent="0" algn="just">
              <a:buNone/>
            </a:pPr>
            <a:r>
              <a:rPr lang="en-US" sz="1800" dirty="0" smtClean="0"/>
              <a:t>The healthy thyroid </a:t>
            </a:r>
            <a:r>
              <a:rPr lang="en-US" sz="1800" dirty="0" smtClean="0">
                <a:solidFill>
                  <a:srgbClr val="C00000"/>
                </a:solidFill>
              </a:rPr>
              <a:t>adapts </a:t>
            </a:r>
            <a:r>
              <a:rPr lang="en-US" sz="1800" dirty="0" smtClean="0"/>
              <a:t>to these alterations through changes in:</a:t>
            </a:r>
          </a:p>
          <a:p>
            <a:pPr marL="0" indent="0" algn="just">
              <a:buNone/>
            </a:pPr>
            <a:r>
              <a:rPr lang="en-US" sz="1800" dirty="0" smtClean="0">
                <a:solidFill>
                  <a:srgbClr val="C00000"/>
                </a:solidFill>
              </a:rPr>
              <a:t> thyroid</a:t>
            </a:r>
            <a:r>
              <a:rPr lang="en-US" sz="1800" dirty="0">
                <a:solidFill>
                  <a:srgbClr val="C00000"/>
                </a:solidFill>
              </a:rPr>
              <a:t> </a:t>
            </a:r>
            <a:r>
              <a:rPr lang="en-US" sz="1800" dirty="0" smtClean="0">
                <a:solidFill>
                  <a:srgbClr val="C00000"/>
                </a:solidFill>
              </a:rPr>
              <a:t>hormone metabolism, iodine uptake, and the regulation of the hypothalamic-pituitary-thyroid axis . </a:t>
            </a:r>
          </a:p>
          <a:p>
            <a:pPr marL="0" indent="0" algn="just">
              <a:buNone/>
            </a:pPr>
            <a:endParaRPr lang="en-US" sz="1800" dirty="0" smtClean="0"/>
          </a:p>
          <a:p>
            <a:pPr marL="0" indent="0" algn="just">
              <a:buNone/>
            </a:pPr>
            <a:r>
              <a:rPr lang="en-US" sz="1800" dirty="0" smtClean="0"/>
              <a:t>The thyroid function tests of healthy pregnant women, therefore, differ</a:t>
            </a:r>
            <a:r>
              <a:rPr lang="en-US" sz="1800" dirty="0"/>
              <a:t> </a:t>
            </a:r>
            <a:r>
              <a:rPr lang="en-US" sz="1800" dirty="0" smtClean="0"/>
              <a:t>from those of healthy non pregnant women.</a:t>
            </a:r>
          </a:p>
        </p:txBody>
      </p:sp>
    </p:spTree>
    <p:extLst>
      <p:ext uri="{BB962C8B-B14F-4D97-AF65-F5344CB8AC3E}">
        <p14:creationId xmlns:p14="http://schemas.microsoft.com/office/powerpoint/2010/main" val="32997756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3053</TotalTime>
  <Words>4472</Words>
  <Application>Microsoft Office PowerPoint</Application>
  <PresentationFormat>On-screen Show (4:3)</PresentationFormat>
  <Paragraphs>375</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Clarity</vt:lpstr>
      <vt:lpstr>IN THE NAME OF ALLAH</vt:lpstr>
      <vt:lpstr>CLINICAL DESISIONS</vt:lpstr>
      <vt:lpstr>A Woman Trying to Conceive</vt:lpstr>
      <vt:lpstr>PowerPoint Presentation</vt:lpstr>
      <vt:lpstr>Treatment Options</vt:lpstr>
      <vt:lpstr>Recommend Treatment with Low Dose Levothyroxine</vt:lpstr>
      <vt:lpstr>Questions:</vt:lpstr>
      <vt:lpstr>Questions:</vt:lpstr>
      <vt:lpstr> 1.how do thyroid function tests change during pregnancy? </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Reference Ranges for Thyrotropin and Free Thyroxin During Early Pregnancy Worldwide </vt:lpstr>
      <vt:lpstr>Research Article  Trimester-Specific Reference Ranges for Thyroid Hormones in Iranian Pregnant Women (2013)  Ladan Mehran,1 Atieh Amouzegar,1 Hossein Delshad,1 Sahar Askari,1 Mehdi Hedayati,2  Golshan Amirshekari,1 and Fereidoun Azizi1 </vt:lpstr>
      <vt:lpstr>PowerPoint Presentation</vt:lpstr>
      <vt:lpstr>PowerPoint Presentation</vt:lpstr>
      <vt:lpstr>Questions:</vt:lpstr>
      <vt:lpstr>The Importance of Adequate Iodine during Pregnancy and Infancy     Michael B. Zimmermann    Laboratory for Human Nutrition, Institute of Food, Nutrition and Health, Swiss Federal Institute of Technology  (ETH) Zurich,  Zurich , Switzerland 2016    </vt:lpstr>
      <vt:lpstr>PowerPoint Presentation</vt:lpstr>
      <vt:lpstr>PowerPoint Presentation</vt:lpstr>
      <vt:lpstr>PowerPoint Presentation</vt:lpstr>
      <vt:lpstr>2017 Guidelines of the American Thyroid Association for the Diagnosis and Management of Thyroid Disease During Pregnancy and the Postpartum </vt:lpstr>
      <vt:lpstr>2017 Guidelines of the American Thyroid Association for the Diagnosis and Management of Thyroid Disease During Pregnancy and the Postpartum </vt:lpstr>
      <vt:lpstr>Questions:</vt:lpstr>
      <vt:lpstr>National Status of Testing for Hypothyroidism during Pregnancy and Postpartum     Amy  J.  Blatt,  Jon  M.  Nakamoto,  and  Harvey  W.  Kaufman  jcem.endojournals.org</vt:lpstr>
      <vt:lpstr>PowerPoint Presentation</vt:lpstr>
      <vt:lpstr>PowerPoint Presentation</vt:lpstr>
      <vt:lpstr>Questions:</vt:lpstr>
      <vt:lpstr>PowerPoint Presentation</vt:lpstr>
      <vt:lpstr>PowerPoint Presentation</vt:lpstr>
      <vt:lpstr>PowerPoint Presentation</vt:lpstr>
      <vt:lpstr>Questions:</vt:lpstr>
      <vt:lpstr>PowerPoint Presentation</vt:lpstr>
      <vt:lpstr>Questions:</vt:lpstr>
      <vt:lpstr>Levothyroxine Treatment in Euthyroid Pregnant Women with Autoimmune Thyroid Disease: Effects on Obstetrical Complications The Journal of Clinical Endocrinology &amp; Metabolism    Roberto  Negro,  Gianni  Formoso,  Tiziana  Mangieri,  Antonio  Pezzarossa,  Davide  Dazzi,  and Haslinda  Hassan -      doi: 10.1210/jc.2005-1603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 An Endocrine Society Clinical Practice Guideline 2012 Management of Thyroid Dysfunction during Pregnancy and Postpartum</vt:lpstr>
      <vt:lpstr>2017 Guidelines of the American Thyroid Association  for the   Diagnosis and Management of Thyroid Disease   During Pregnancy and the Postpartum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dc:creator>
  <cp:lastModifiedBy>Zana</cp:lastModifiedBy>
  <cp:revision>236</cp:revision>
  <dcterms:created xsi:type="dcterms:W3CDTF">2019-10-26T17:20:09Z</dcterms:created>
  <dcterms:modified xsi:type="dcterms:W3CDTF">2019-11-04T02:50:45Z</dcterms:modified>
</cp:coreProperties>
</file>