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23" r:id="rId3"/>
    <p:sldId id="262" r:id="rId4"/>
    <p:sldId id="260" r:id="rId5"/>
    <p:sldId id="334" r:id="rId6"/>
    <p:sldId id="336" r:id="rId7"/>
    <p:sldId id="341" r:id="rId8"/>
    <p:sldId id="270" r:id="rId9"/>
    <p:sldId id="340" r:id="rId10"/>
    <p:sldId id="324" r:id="rId11"/>
    <p:sldId id="325" r:id="rId12"/>
    <p:sldId id="274" r:id="rId13"/>
    <p:sldId id="275" r:id="rId14"/>
    <p:sldId id="332" r:id="rId15"/>
    <p:sldId id="276" r:id="rId16"/>
    <p:sldId id="277" r:id="rId17"/>
    <p:sldId id="278" r:id="rId18"/>
    <p:sldId id="280" r:id="rId19"/>
    <p:sldId id="285" r:id="rId20"/>
    <p:sldId id="284" r:id="rId21"/>
    <p:sldId id="286" r:id="rId22"/>
    <p:sldId id="287" r:id="rId23"/>
    <p:sldId id="288" r:id="rId24"/>
    <p:sldId id="289" r:id="rId25"/>
    <p:sldId id="293" r:id="rId26"/>
    <p:sldId id="295" r:id="rId27"/>
    <p:sldId id="296" r:id="rId28"/>
    <p:sldId id="298" r:id="rId29"/>
    <p:sldId id="333" r:id="rId30"/>
    <p:sldId id="327" r:id="rId31"/>
    <p:sldId id="299" r:id="rId32"/>
    <p:sldId id="300" r:id="rId33"/>
    <p:sldId id="339" r:id="rId34"/>
    <p:sldId id="337" r:id="rId35"/>
    <p:sldId id="338" r:id="rId36"/>
    <p:sldId id="307" r:id="rId37"/>
    <p:sldId id="308" r:id="rId38"/>
    <p:sldId id="267" r:id="rId39"/>
    <p:sldId id="342" r:id="rId40"/>
    <p:sldId id="343" r:id="rId41"/>
    <p:sldId id="344" r:id="rId42"/>
    <p:sldId id="345" r:id="rId43"/>
    <p:sldId id="346" r:id="rId44"/>
    <p:sldId id="34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4400" autoAdjust="0"/>
  </p:normalViewPr>
  <p:slideViewPr>
    <p:cSldViewPr snapToGrid="0" snapToObjects="1">
      <p:cViewPr varScale="1">
        <p:scale>
          <a:sx n="67" d="100"/>
          <a:sy n="67" d="100"/>
        </p:scale>
        <p:origin x="-1662" y="-96"/>
      </p:cViewPr>
      <p:guideLst>
        <p:guide orient="horz" pos="2160"/>
        <p:guide pos="2880"/>
      </p:guideLst>
    </p:cSldViewPr>
  </p:slideViewPr>
  <p:notesTextViewPr>
    <p:cViewPr>
      <p:scale>
        <a:sx n="100" d="100"/>
        <a:sy n="100" d="100"/>
      </p:scale>
      <p:origin x="0" y="0"/>
    </p:cViewPr>
  </p:notesTextViewPr>
  <p:sorterViewPr>
    <p:cViewPr>
      <p:scale>
        <a:sx n="188" d="100"/>
        <a:sy n="188" d="100"/>
      </p:scale>
      <p:origin x="0" y="21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6CB54-DDB5-8349-A027-1334CE4217D7}" type="datetimeFigureOut">
              <a:rPr lang="en-US" smtClean="0"/>
              <a:pPr/>
              <a:t>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4AF92-D6FB-CE47-8030-7E406D91BDAA}" type="slidenum">
              <a:rPr lang="en-US" smtClean="0"/>
              <a:pPr/>
              <a:t>‹#›</a:t>
            </a:fld>
            <a:endParaRPr lang="en-US"/>
          </a:p>
        </p:txBody>
      </p:sp>
    </p:spTree>
    <p:extLst>
      <p:ext uri="{BB962C8B-B14F-4D97-AF65-F5344CB8AC3E}">
        <p14:creationId xmlns="" xmlns:p14="http://schemas.microsoft.com/office/powerpoint/2010/main" val="1480986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bi.nlm.nih.gov/pubmed/23074009"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ncbi.nlm.nih.gov/pubmed?term=Bukulmez%20O%5bAuthor%5d&amp;cauthor=true&amp;cauthor_uid=23847110" TargetMode="External"/><Relationship Id="rId5" Type="http://schemas.openxmlformats.org/officeDocument/2006/relationships/hyperlink" Target="http://www.ncbi.nlm.nih.gov/pubmed?term=Oral%20E%5bAuthor%5d&amp;cauthor=true&amp;cauthor_uid=23847110" TargetMode="External"/><Relationship Id="rId4" Type="http://schemas.openxmlformats.org/officeDocument/2006/relationships/hyperlink" Target="http://www.ncbi.nlm.nih.gov/pubmed?term=Kumbak%20B%5bAuthor%5d&amp;cauthor=true&amp;cauthor_uid=2384711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Obesity, particularly the abdominal phenotype, is associated with several reproductive disturbances. Whereas mechanisms by which obesity affect fertility are complex and still not completely understood, an important role appears to be played by the presence of a condition of functional </a:t>
            </a:r>
            <a:r>
              <a:rPr lang="en-US" sz="1200" kern="1200" dirty="0" err="1" smtClean="0">
                <a:solidFill>
                  <a:schemeClr val="tx1"/>
                </a:solidFill>
                <a:effectLst/>
                <a:latin typeface="+mn-lt"/>
                <a:ea typeface="+mn-ea"/>
                <a:cs typeface="+mn-cs"/>
              </a:rPr>
              <a:t>hyperandrogenism</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hyperinsulinaemia</a:t>
            </a:r>
            <a:r>
              <a:rPr lang="en-US" sz="1200" kern="1200" dirty="0" smtClean="0">
                <a:solidFill>
                  <a:schemeClr val="tx1"/>
                </a:solidFill>
                <a:effectLst/>
                <a:latin typeface="+mn-lt"/>
                <a:ea typeface="+mn-ea"/>
                <a:cs typeface="+mn-cs"/>
              </a:rPr>
              <a:t>, which accompanies the insulin-resistant state </a:t>
            </a:r>
            <a:endParaRPr lang="en-US" dirty="0" smtClean="0"/>
          </a:p>
          <a:p>
            <a:endParaRPr lang="en-US" dirty="0"/>
          </a:p>
        </p:txBody>
      </p:sp>
      <p:sp>
        <p:nvSpPr>
          <p:cNvPr id="4" name="Slide Number Placeholder 3"/>
          <p:cNvSpPr>
            <a:spLocks noGrp="1"/>
          </p:cNvSpPr>
          <p:nvPr>
            <p:ph type="sldNum" sz="quarter" idx="10"/>
          </p:nvPr>
        </p:nvSpPr>
        <p:spPr/>
        <p:txBody>
          <a:bodyPr/>
          <a:lstStyle/>
          <a:p>
            <a:fld id="{9684AF92-D6FB-CE47-8030-7E406D91BDAA}" type="slidenum">
              <a:rPr lang="en-US" smtClean="0"/>
              <a:pPr/>
              <a:t>1</a:t>
            </a:fld>
            <a:endParaRPr lang="en-US"/>
          </a:p>
        </p:txBody>
      </p:sp>
    </p:spTree>
    <p:extLst>
      <p:ext uri="{BB962C8B-B14F-4D97-AF65-F5344CB8AC3E}">
        <p14:creationId xmlns="" xmlns:p14="http://schemas.microsoft.com/office/powerpoint/2010/main" val="401215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6"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Nevertheless, many reports did not demonstrate a higher risk of negative outcomes such as cycle cancelation, fewer </a:t>
            </a:r>
            <a:r>
              <a:rPr lang="en-US" sz="1200" kern="1200" dirty="0" err="1" smtClean="0">
                <a:solidFill>
                  <a:schemeClr val="tx1"/>
                </a:solidFill>
                <a:effectLst/>
                <a:latin typeface="+mn-lt"/>
                <a:ea typeface="+mn-ea"/>
                <a:cs typeface="+mn-cs"/>
              </a:rPr>
              <a:t>oo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cytes</a:t>
            </a:r>
            <a:r>
              <a:rPr lang="en-US" sz="1200" kern="1200" dirty="0" smtClean="0">
                <a:solidFill>
                  <a:schemeClr val="tx1"/>
                </a:solidFill>
                <a:effectLst/>
                <a:latin typeface="+mn-lt"/>
                <a:ea typeface="+mn-ea"/>
                <a:cs typeface="+mn-cs"/>
              </a:rPr>
              <a:t> or embryos or low pregnancy rates in obese women. A large retrospective study on 1300 women undergoing IVF failed to settle a relationship between BMI and the rates of clinical pregnancy or live birth [2]. </a:t>
            </a:r>
            <a:r>
              <a:rPr lang="en-US" sz="1200" kern="1200" dirty="0" err="1" smtClean="0">
                <a:solidFill>
                  <a:schemeClr val="tx1"/>
                </a:solidFill>
                <a:effectLst/>
                <a:latin typeface="+mn-lt"/>
                <a:ea typeface="+mn-ea"/>
                <a:cs typeface="+mn-cs"/>
              </a:rPr>
              <a:t>Maheshwari</a:t>
            </a:r>
            <a:r>
              <a:rPr lang="en-US" sz="1200" kern="1200" dirty="0" smtClean="0">
                <a:solidFill>
                  <a:schemeClr val="tx1"/>
                </a:solidFill>
                <a:effectLst/>
                <a:latin typeface="+mn-lt"/>
                <a:ea typeface="+mn-ea"/>
                <a:cs typeface="+mn-cs"/>
              </a:rPr>
              <a:t> et al. [3], in a systematic review on the effect of overweight in women under- going assisted reproductive techniques found that there was insufficient evidence to conclude that high BMI is associated with reduced live birth rate. </a:t>
            </a:r>
            <a:r>
              <a:rPr lang="en-US" sz="1200" kern="1200" dirty="0" err="1" smtClean="0">
                <a:solidFill>
                  <a:schemeClr val="tx1"/>
                </a:solidFill>
                <a:effectLst/>
                <a:latin typeface="+mn-lt"/>
                <a:ea typeface="+mn-ea"/>
                <a:cs typeface="+mn-cs"/>
              </a:rPr>
              <a:t>Orvieto</a:t>
            </a:r>
            <a:r>
              <a:rPr lang="en-US" sz="1200" kern="1200" dirty="0" smtClean="0">
                <a:solidFill>
                  <a:schemeClr val="tx1"/>
                </a:solidFill>
                <a:effectLst/>
                <a:latin typeface="+mn-lt"/>
                <a:ea typeface="+mn-ea"/>
                <a:cs typeface="+mn-cs"/>
              </a:rPr>
              <a:t> et al. [6] </a:t>
            </a:r>
            <a:endParaRPr lang="en-US" dirty="0" smtClean="0"/>
          </a:p>
          <a:p>
            <a:endParaRPr lang="en-US" dirty="0"/>
          </a:p>
        </p:txBody>
      </p:sp>
      <p:sp>
        <p:nvSpPr>
          <p:cNvPr id="4" name="Slide Number Placeholder 3"/>
          <p:cNvSpPr>
            <a:spLocks noGrp="1"/>
          </p:cNvSpPr>
          <p:nvPr>
            <p:ph type="sldNum" sz="quarter" idx="10"/>
          </p:nvPr>
        </p:nvSpPr>
        <p:spPr/>
        <p:txBody>
          <a:bodyPr/>
          <a:lstStyle/>
          <a:p>
            <a:fld id="{9684AF92-D6FB-CE47-8030-7E406D91BDAA}" type="slidenum">
              <a:rPr lang="en-US" smtClean="0"/>
              <a:pPr/>
              <a:t>10</a:t>
            </a:fld>
            <a:endParaRPr lang="en-US"/>
          </a:p>
        </p:txBody>
      </p:sp>
    </p:spTree>
    <p:extLst>
      <p:ext uri="{BB962C8B-B14F-4D97-AF65-F5344CB8AC3E}">
        <p14:creationId xmlns="" xmlns:p14="http://schemas.microsoft.com/office/powerpoint/2010/main" val="164097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In the lean, </a:t>
            </a:r>
            <a:r>
              <a:rPr lang="en-US" sz="2400" kern="1200" dirty="0" err="1" smtClean="0">
                <a:solidFill>
                  <a:schemeClr val="tx1"/>
                </a:solidFill>
                <a:effectLst/>
                <a:latin typeface="+mn-lt"/>
                <a:ea typeface="+mn-ea"/>
                <a:cs typeface="+mn-cs"/>
              </a:rPr>
              <a:t>normoweight</a:t>
            </a:r>
            <a:r>
              <a:rPr lang="en-US" sz="2400" kern="1200" dirty="0" smtClean="0">
                <a:solidFill>
                  <a:schemeClr val="tx1"/>
                </a:solidFill>
                <a:effectLst/>
                <a:latin typeface="+mn-lt"/>
                <a:ea typeface="+mn-ea"/>
                <a:cs typeface="+mn-cs"/>
              </a:rPr>
              <a:t>, overweight, and obese groups, the implantation rate was 40.4%, 39.9%, 38.5%, and 30.9%, clinical pregnancy rate was 56.9%, 55.9%, 54.3%, and 45.3%, and live-birth rate was 38.6%, 37.9%, 34.9%, and 27.7%, respectively. However, clinical miscarriage rates were similar in all the groups.</a:t>
            </a:r>
          </a:p>
          <a:p>
            <a:r>
              <a:rPr lang="en-US" sz="1200" b="1" kern="1200" dirty="0" smtClean="0">
                <a:solidFill>
                  <a:schemeClr val="tx1"/>
                </a:solidFill>
                <a:effectLst/>
                <a:latin typeface="+mn-lt"/>
                <a:ea typeface="+mn-ea"/>
                <a:cs typeface="+mn-cs"/>
              </a:rPr>
              <a:t>CONCLUSION(S):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Female obesity impairs the reproductive outcome of ovum donation probably as a result of reduced uterine receptivity.</a:t>
            </a:r>
          </a:p>
          <a:p>
            <a:endParaRPr lang="en-US" sz="2400" dirty="0"/>
          </a:p>
        </p:txBody>
      </p:sp>
      <p:sp>
        <p:nvSpPr>
          <p:cNvPr id="4" name="Slide Number Placeholder 3"/>
          <p:cNvSpPr>
            <a:spLocks noGrp="1"/>
          </p:cNvSpPr>
          <p:nvPr>
            <p:ph type="sldNum" sz="quarter" idx="10"/>
          </p:nvPr>
        </p:nvSpPr>
        <p:spPr/>
        <p:txBody>
          <a:bodyPr/>
          <a:lstStyle/>
          <a:p>
            <a:fld id="{9684AF92-D6FB-CE47-8030-7E406D91BDAA}" type="slidenum">
              <a:rPr lang="en-US" smtClean="0"/>
              <a:pPr/>
              <a:t>29</a:t>
            </a:fld>
            <a:endParaRPr lang="en-US"/>
          </a:p>
        </p:txBody>
      </p:sp>
    </p:spTree>
    <p:extLst>
      <p:ext uri="{BB962C8B-B14F-4D97-AF65-F5344CB8AC3E}">
        <p14:creationId xmlns="" xmlns:p14="http://schemas.microsoft.com/office/powerpoint/2010/main" val="59375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Obesity and pregnancy complications </a:t>
            </a:r>
            <a:endParaRPr lang="en-US" dirty="0" smtClean="0"/>
          </a:p>
          <a:p>
            <a:r>
              <a:rPr lang="en-US" sz="1200" kern="1200" dirty="0" smtClean="0">
                <a:solidFill>
                  <a:schemeClr val="tx1"/>
                </a:solidFill>
                <a:effectLst/>
                <a:latin typeface="+mn-lt"/>
                <a:ea typeface="+mn-ea"/>
                <a:cs typeface="+mn-cs"/>
              </a:rPr>
              <a:t>Some reports demonstrated an increased miscarriage rate in obese women following spontaneous conception or assisted reproduction. However, removal of other confounding agents such as age and PCOS will show that miscarriage rate will not be higher in obese women undergoing ART [5]. </a:t>
            </a:r>
            <a:endParaRPr lang="en-US" dirty="0" smtClean="0"/>
          </a:p>
          <a:p>
            <a:r>
              <a:rPr lang="en-US" sz="1200" kern="1200" dirty="0" smtClean="0">
                <a:solidFill>
                  <a:schemeClr val="tx1"/>
                </a:solidFill>
                <a:effectLst/>
                <a:latin typeface="+mn-lt"/>
                <a:ea typeface="+mn-ea"/>
                <a:cs typeface="+mn-cs"/>
              </a:rPr>
              <a:t>Undoubtedly, obesity is associated with obstetric </a:t>
            </a:r>
            <a:r>
              <a:rPr lang="en-US" sz="1200" kern="1200" dirty="0" err="1" smtClean="0">
                <a:solidFill>
                  <a:schemeClr val="tx1"/>
                </a:solidFill>
                <a:effectLst/>
                <a:latin typeface="+mn-lt"/>
                <a:ea typeface="+mn-ea"/>
                <a:cs typeface="+mn-cs"/>
              </a:rPr>
              <a:t>complica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tions</a:t>
            </a:r>
            <a:r>
              <a:rPr lang="en-US" sz="1200" kern="1200" dirty="0" smtClean="0">
                <a:solidFill>
                  <a:schemeClr val="tx1"/>
                </a:solidFill>
                <a:effectLst/>
                <a:latin typeface="+mn-lt"/>
                <a:ea typeface="+mn-ea"/>
                <a:cs typeface="+mn-cs"/>
              </a:rPr>
              <a:t> such as pre-</a:t>
            </a:r>
            <a:r>
              <a:rPr lang="en-US" sz="1200" kern="1200" dirty="0" err="1" smtClean="0">
                <a:solidFill>
                  <a:schemeClr val="tx1"/>
                </a:solidFill>
                <a:effectLst/>
                <a:latin typeface="+mn-lt"/>
                <a:ea typeface="+mn-ea"/>
                <a:cs typeface="+mn-cs"/>
              </a:rPr>
              <a:t>eclampsia</a:t>
            </a:r>
            <a:r>
              <a:rPr lang="en-US" sz="1200" kern="1200" dirty="0" smtClean="0">
                <a:solidFill>
                  <a:schemeClr val="tx1"/>
                </a:solidFill>
                <a:effectLst/>
                <a:latin typeface="+mn-lt"/>
                <a:ea typeface="+mn-ea"/>
                <a:cs typeface="+mn-cs"/>
              </a:rPr>
              <a:t>, gestational diabetes, induction of labor and Cesarean section. This risk is correct when observed in obese but not just overweight patients (BMI &lt; 35 kg/m2). </a:t>
            </a:r>
            <a:endParaRPr lang="en-US" dirty="0" smtClean="0"/>
          </a:p>
          <a:p>
            <a:r>
              <a:rPr lang="en-US" sz="1200" kern="1200" dirty="0" smtClean="0">
                <a:solidFill>
                  <a:schemeClr val="tx1"/>
                </a:solidFill>
                <a:effectLst/>
                <a:latin typeface="+mn-lt"/>
                <a:ea typeface="+mn-ea"/>
                <a:cs typeface="+mn-cs"/>
              </a:rPr>
              <a:t>Maternal obesity has been claimed to be associated with an augmented risk of structural anomalies. Callaway et al. [1], showed that the adjusted ORs for congenital anomalies were 1.25 (0.85–1.87) for BMI 25.01–30kg/m2, 1.58 (1.02–2.46) </a:t>
            </a:r>
            <a:endParaRPr lang="en-US" dirty="0" smtClean="0"/>
          </a:p>
          <a:p>
            <a:r>
              <a:rPr lang="en-US" sz="1200" kern="1200" dirty="0" smtClean="0">
                <a:solidFill>
                  <a:schemeClr val="tx1"/>
                </a:solidFill>
                <a:effectLst/>
                <a:latin typeface="+mn-lt"/>
                <a:ea typeface="+mn-ea"/>
                <a:cs typeface="+mn-cs"/>
              </a:rPr>
              <a:t>for BMI 30.01–40kg/m2 and 3.41 (1.67–6.94) for BMI &gt; 40 kg/m2 compared with women with normal weight. These data, however, need to be read in the framework of risks in other clinical conditions such as diabetes in women with normal BMI. Maternal obesity has been suspected of being responsible for adult disease in the offspring, the exact </a:t>
            </a:r>
            <a:r>
              <a:rPr lang="en-US" sz="1200" kern="1200" dirty="0" err="1" smtClean="0">
                <a:solidFill>
                  <a:schemeClr val="tx1"/>
                </a:solidFill>
                <a:effectLst/>
                <a:latin typeface="+mn-lt"/>
                <a:ea typeface="+mn-ea"/>
                <a:cs typeface="+mn-cs"/>
              </a:rPr>
              <a:t>mech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anism</a:t>
            </a:r>
            <a:r>
              <a:rPr lang="en-US" sz="1200" kern="1200" dirty="0" smtClean="0">
                <a:solidFill>
                  <a:schemeClr val="tx1"/>
                </a:solidFill>
                <a:effectLst/>
                <a:latin typeface="+mn-lt"/>
                <a:ea typeface="+mn-ea"/>
                <a:cs typeface="+mn-cs"/>
              </a:rPr>
              <a:t> for such programing imperfections has yet to be con- </a:t>
            </a:r>
            <a:r>
              <a:rPr lang="en-US" sz="1200" kern="1200" dirty="0" err="1" smtClean="0">
                <a:solidFill>
                  <a:schemeClr val="tx1"/>
                </a:solidFill>
                <a:effectLst/>
                <a:latin typeface="+mn-lt"/>
                <a:ea typeface="+mn-ea"/>
                <a:cs typeface="+mn-cs"/>
              </a:rPr>
              <a:t>vincingly</a:t>
            </a:r>
            <a:r>
              <a:rPr lang="en-US" sz="1200" kern="1200" dirty="0" smtClean="0">
                <a:solidFill>
                  <a:schemeClr val="tx1"/>
                </a:solidFill>
                <a:effectLst/>
                <a:latin typeface="+mn-lt"/>
                <a:ea typeface="+mn-ea"/>
                <a:cs typeface="+mn-cs"/>
              </a:rPr>
              <a:t> proven. </a:t>
            </a:r>
            <a:endParaRPr lang="en-US" dirty="0" smtClean="0"/>
          </a:p>
          <a:p>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9684AF92-D6FB-CE47-8030-7E406D91BDAA}" type="slidenum">
              <a:rPr lang="en-US" smtClean="0"/>
              <a:pPr/>
              <a:t>30</a:t>
            </a:fld>
            <a:endParaRPr lang="en-US"/>
          </a:p>
        </p:txBody>
      </p:sp>
    </p:spTree>
    <p:extLst>
      <p:ext uri="{BB962C8B-B14F-4D97-AF65-F5344CB8AC3E}">
        <p14:creationId xmlns="" xmlns:p14="http://schemas.microsoft.com/office/powerpoint/2010/main" val="185075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evidence underlying recommendations for BMI cut-off for providing fertility treatment is weak and many of these BMI cut off values are random and perhaps based on experts’ </a:t>
            </a:r>
            <a:r>
              <a:rPr lang="en-US" sz="1200" kern="1200" dirty="0" err="1" smtClean="0">
                <a:solidFill>
                  <a:schemeClr val="tx1"/>
                </a:solidFill>
                <a:effectLst/>
                <a:latin typeface="+mn-lt"/>
                <a:ea typeface="+mn-ea"/>
                <a:cs typeface="+mn-cs"/>
              </a:rPr>
              <a:t>opin</a:t>
            </a:r>
            <a:r>
              <a:rPr lang="en-US" sz="1200" kern="1200" dirty="0" smtClean="0">
                <a:solidFill>
                  <a:schemeClr val="tx1"/>
                </a:solidFill>
                <a:effectLst/>
                <a:latin typeface="+mn-lt"/>
                <a:ea typeface="+mn-ea"/>
                <a:cs typeface="+mn-cs"/>
              </a:rPr>
              <a:t>- ions. The National Institute of Clinical Excellence (NICE) guideline suggests that it is appropriate to achieve a BMI of less than 29 kg/m2 prior to fertility treatment. The British </a:t>
            </a:r>
            <a:r>
              <a:rPr lang="en-US" sz="1200" kern="1200" dirty="0" err="1" smtClean="0">
                <a:solidFill>
                  <a:schemeClr val="tx1"/>
                </a:solidFill>
                <a:effectLst/>
                <a:latin typeface="+mn-lt"/>
                <a:ea typeface="+mn-ea"/>
                <a:cs typeface="+mn-cs"/>
              </a:rPr>
              <a:t>Fer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tility</a:t>
            </a:r>
            <a:r>
              <a:rPr lang="en-US" sz="1200" kern="1200" dirty="0" smtClean="0">
                <a:solidFill>
                  <a:schemeClr val="tx1"/>
                </a:solidFill>
                <a:effectLst/>
                <a:latin typeface="+mn-lt"/>
                <a:ea typeface="+mn-ea"/>
                <a:cs typeface="+mn-cs"/>
              </a:rPr>
              <a:t> Society (BFS) guideline endorses that fertility treatment should be postponed until a woman’s BMI is less than 35 kg/m2, but a BMI &lt; 30 kg/m2 is better in women under 37 with normal FSH. In New Zealand, clinical priority access criteria implemented in 2000, confines women with BMI &gt; 32 kg/m2 from having fertility treatment. This </a:t>
            </a:r>
            <a:r>
              <a:rPr lang="en-US" sz="1200" kern="1200" dirty="0" err="1" smtClean="0">
                <a:solidFill>
                  <a:schemeClr val="tx1"/>
                </a:solidFill>
                <a:effectLst/>
                <a:latin typeface="+mn-lt"/>
                <a:ea typeface="+mn-ea"/>
                <a:cs typeface="+mn-cs"/>
              </a:rPr>
              <a:t>contro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versy</a:t>
            </a:r>
            <a:r>
              <a:rPr lang="en-US" sz="1200" kern="1200" dirty="0" smtClean="0">
                <a:solidFill>
                  <a:schemeClr val="tx1"/>
                </a:solidFill>
                <a:effectLst/>
                <a:latin typeface="+mn-lt"/>
                <a:ea typeface="+mn-ea"/>
                <a:cs typeface="+mn-cs"/>
              </a:rPr>
              <a:t> means that a strict BMI rule is impracticable and unenforceable. </a:t>
            </a:r>
            <a:endParaRPr lang="en-US" dirty="0" smtClean="0"/>
          </a:p>
          <a:p>
            <a:endParaRPr lang="en-US" dirty="0" smtClean="0"/>
          </a:p>
          <a:p>
            <a:r>
              <a:rPr lang="en-US" sz="1200" kern="1200" dirty="0" smtClean="0">
                <a:solidFill>
                  <a:schemeClr val="tx1"/>
                </a:solidFill>
                <a:effectLst/>
                <a:latin typeface="+mn-lt"/>
                <a:ea typeface="+mn-ea"/>
                <a:cs typeface="+mn-cs"/>
              </a:rPr>
              <a:t>Although many studies advocate that weight loss improves reproductive performance, this is difficult to accomplish for many women. Conventional approaches such as lifestyle amendment, dietary control, increasing physical activity and pharmacotherapy such as metformin or </a:t>
            </a:r>
            <a:r>
              <a:rPr lang="en-US" sz="1200" kern="1200" dirty="0" err="1" smtClean="0">
                <a:solidFill>
                  <a:schemeClr val="tx1"/>
                </a:solidFill>
                <a:effectLst/>
                <a:latin typeface="+mn-lt"/>
                <a:ea typeface="+mn-ea"/>
                <a:cs typeface="+mn-cs"/>
              </a:rPr>
              <a:t>orlistat</a:t>
            </a:r>
            <a:r>
              <a:rPr lang="en-US" sz="1200" kern="1200" dirty="0" smtClean="0">
                <a:solidFill>
                  <a:schemeClr val="tx1"/>
                </a:solidFill>
                <a:effectLst/>
                <a:latin typeface="+mn-lt"/>
                <a:ea typeface="+mn-ea"/>
                <a:cs typeface="+mn-cs"/>
              </a:rPr>
              <a:t> produce di- verse results. Most fruitful weight loss intrusions result in 5– 10 kg weight loss per woman and this may be insufficient to permit them to cross a subjective BMI brink. </a:t>
            </a:r>
            <a:endParaRPr lang="en-US" dirty="0" smtClean="0"/>
          </a:p>
          <a:p>
            <a:r>
              <a:rPr lang="en-US" sz="1200" kern="1200" dirty="0" smtClean="0">
                <a:solidFill>
                  <a:schemeClr val="tx1"/>
                </a:solidFill>
                <a:effectLst/>
                <a:latin typeface="+mn-lt"/>
                <a:ea typeface="+mn-ea"/>
                <a:cs typeface="+mn-cs"/>
              </a:rPr>
              <a:t>4. Conclusion </a:t>
            </a:r>
            <a:endParaRPr lang="en-US" dirty="0" smtClean="0"/>
          </a:p>
          <a:p>
            <a:r>
              <a:rPr lang="en-US" sz="1200" kern="1200" dirty="0" smtClean="0">
                <a:solidFill>
                  <a:schemeClr val="tx1"/>
                </a:solidFill>
                <a:effectLst/>
                <a:latin typeface="+mn-lt"/>
                <a:ea typeface="+mn-ea"/>
                <a:cs typeface="+mn-cs"/>
              </a:rPr>
              <a:t>Overweight and obesity is common in women of reproductive age. Those who are choosing to postpone childbearing for the weight reduction should balance the negative effects of aging </a:t>
            </a:r>
            <a:endParaRPr lang="en-US" dirty="0" smtClean="0"/>
          </a:p>
          <a:p>
            <a:r>
              <a:rPr lang="en-US" sz="1200" kern="1200" dirty="0" smtClean="0">
                <a:solidFill>
                  <a:schemeClr val="tx1"/>
                </a:solidFill>
                <a:effectLst/>
                <a:latin typeface="+mn-lt"/>
                <a:ea typeface="+mn-ea"/>
                <a:cs typeface="+mn-cs"/>
              </a:rPr>
              <a:t>versus obesity on fertility and perinatal outcomes. In women over 36, age has been shown to employ a stouter negative </a:t>
            </a:r>
            <a:r>
              <a:rPr lang="en-US" sz="1200" kern="1200" dirty="0" err="1" smtClean="0">
                <a:solidFill>
                  <a:schemeClr val="tx1"/>
                </a:solidFill>
                <a:effectLst/>
                <a:latin typeface="+mn-lt"/>
                <a:ea typeface="+mn-ea"/>
                <a:cs typeface="+mn-cs"/>
              </a:rPr>
              <a:t>ef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fect</a:t>
            </a:r>
            <a:r>
              <a:rPr lang="en-US" sz="1200" kern="1200" dirty="0" smtClean="0">
                <a:solidFill>
                  <a:schemeClr val="tx1"/>
                </a:solidFill>
                <a:effectLst/>
                <a:latin typeface="+mn-lt"/>
                <a:ea typeface="+mn-ea"/>
                <a:cs typeface="+mn-cs"/>
              </a:rPr>
              <a:t> on oocyte number, number of mature and fertilized </a:t>
            </a:r>
            <a:r>
              <a:rPr lang="en-US" sz="1200" kern="1200" dirty="0" err="1" smtClean="0">
                <a:solidFill>
                  <a:schemeClr val="tx1"/>
                </a:solidFill>
                <a:effectLst/>
                <a:latin typeface="+mn-lt"/>
                <a:ea typeface="+mn-ea"/>
                <a:cs typeface="+mn-cs"/>
              </a:rPr>
              <a:t>oo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cytes</a:t>
            </a:r>
            <a:r>
              <a:rPr lang="en-US" sz="1200" kern="1200" dirty="0" smtClean="0">
                <a:solidFill>
                  <a:schemeClr val="tx1"/>
                </a:solidFill>
                <a:effectLst/>
                <a:latin typeface="+mn-lt"/>
                <a:ea typeface="+mn-ea"/>
                <a:cs typeface="+mn-cs"/>
              </a:rPr>
              <a:t>, clinical pregnancy and live birth rates. However, there is no strong evidence for the association between obesity and live birth in infertile women. Thus, there is insufficient proof to refute women fertility treatment on grounds of BMI. Weight loss should be invigorated wherever possible and pre- conception counseling should be accessible. </a:t>
            </a:r>
            <a:endParaRPr lang="en-US" dirty="0" smtClean="0"/>
          </a:p>
          <a:p>
            <a:endParaRPr lang="en-US" dirty="0"/>
          </a:p>
        </p:txBody>
      </p:sp>
      <p:sp>
        <p:nvSpPr>
          <p:cNvPr id="4" name="Slide Number Placeholder 3"/>
          <p:cNvSpPr>
            <a:spLocks noGrp="1"/>
          </p:cNvSpPr>
          <p:nvPr>
            <p:ph type="sldNum" sz="quarter" idx="10"/>
          </p:nvPr>
        </p:nvSpPr>
        <p:spPr/>
        <p:txBody>
          <a:bodyPr/>
          <a:lstStyle/>
          <a:p>
            <a:fld id="{9684AF92-D6FB-CE47-8030-7E406D91BDAA}" type="slidenum">
              <a:rPr lang="en-US" smtClean="0"/>
              <a:pPr/>
              <a:t>33</a:t>
            </a:fld>
            <a:endParaRPr lang="en-US"/>
          </a:p>
        </p:txBody>
      </p:sp>
    </p:spTree>
    <p:extLst>
      <p:ext uri="{BB962C8B-B14F-4D97-AF65-F5344CB8AC3E}">
        <p14:creationId xmlns="" xmlns:p14="http://schemas.microsoft.com/office/powerpoint/2010/main" val="350474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err="1" smtClean="0">
                <a:solidFill>
                  <a:schemeClr val="tx1"/>
                </a:solidFill>
                <a:effectLst/>
                <a:latin typeface="+mn-lt"/>
                <a:ea typeface="+mn-ea"/>
                <a:cs typeface="+mn-cs"/>
              </a:rPr>
              <a:t>Semin</a:t>
            </a:r>
            <a:r>
              <a:rPr lang="en-US" sz="1200" u="sng" kern="1200" dirty="0" smtClean="0">
                <a:solidFill>
                  <a:schemeClr val="tx1"/>
                </a:solidFill>
                <a:effectLst/>
                <a:latin typeface="+mn-lt"/>
                <a:ea typeface="+mn-ea"/>
                <a:cs typeface="+mn-cs"/>
              </a:rPr>
              <a:t> </a:t>
            </a:r>
            <a:r>
              <a:rPr lang="en-US" sz="1200" u="sng" kern="1200" dirty="0" err="1" smtClean="0">
                <a:solidFill>
                  <a:schemeClr val="tx1"/>
                </a:solidFill>
                <a:effectLst/>
                <a:latin typeface="+mn-lt"/>
                <a:ea typeface="+mn-ea"/>
                <a:cs typeface="+mn-cs"/>
              </a:rPr>
              <a:t>Reprod</a:t>
            </a:r>
            <a:r>
              <a:rPr lang="en-US" sz="1200" u="sng"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2012 Dec;30(6):507-16.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10.1055/s-0032-1328879. </a:t>
            </a:r>
            <a:r>
              <a:rPr lang="en-US" sz="1200" kern="1200" dirty="0" err="1" smtClean="0">
                <a:solidFill>
                  <a:schemeClr val="tx1"/>
                </a:solidFill>
                <a:effectLst/>
                <a:latin typeface="+mn-lt"/>
                <a:ea typeface="+mn-ea"/>
                <a:cs typeface="+mn-cs"/>
              </a:rPr>
              <a:t>Epub</a:t>
            </a:r>
            <a:r>
              <a:rPr lang="en-US" sz="1200" kern="1200" dirty="0" smtClean="0">
                <a:solidFill>
                  <a:schemeClr val="tx1"/>
                </a:solidFill>
                <a:effectLst/>
                <a:latin typeface="+mn-lt"/>
                <a:ea typeface="+mn-ea"/>
                <a:cs typeface="+mn-cs"/>
              </a:rPr>
              <a:t> 2012 Oct 16.</a:t>
            </a:r>
          </a:p>
          <a:p>
            <a:r>
              <a:rPr lang="en-US" sz="1200" b="1" u="none" strike="noStrike" kern="1200" dirty="0" smtClean="0">
                <a:solidFill>
                  <a:schemeClr val="tx1"/>
                </a:solidFill>
                <a:effectLst/>
                <a:latin typeface="+mn-lt"/>
                <a:ea typeface="+mn-ea"/>
                <a:cs typeface="+mn-cs"/>
                <a:hlinkClick r:id="rId3"/>
              </a:rPr>
              <a:t>Female</a:t>
            </a:r>
            <a:r>
              <a:rPr lang="en-US" sz="1200" b="1" kern="1200" dirty="0" smtClean="0">
                <a:solidFill>
                  <a:schemeClr val="tx1"/>
                </a:solidFill>
                <a:effectLst/>
                <a:latin typeface="+mn-lt"/>
                <a:ea typeface="+mn-ea"/>
                <a:cs typeface="+mn-cs"/>
                <a:hlinkClick r:id="rId3"/>
              </a:rPr>
              <a:t> </a:t>
            </a:r>
            <a:r>
              <a:rPr lang="en-US" sz="1200" b="1" u="none" strike="noStrike" kern="1200" dirty="0" smtClean="0">
                <a:solidFill>
                  <a:schemeClr val="tx1"/>
                </a:solidFill>
                <a:effectLst/>
                <a:latin typeface="+mn-lt"/>
                <a:ea typeface="+mn-ea"/>
                <a:cs typeface="+mn-cs"/>
                <a:hlinkClick r:id="rId3"/>
              </a:rPr>
              <a:t>obesity</a:t>
            </a:r>
            <a:r>
              <a:rPr lang="en-US" sz="1200" b="1" kern="1200" dirty="0" smtClean="0">
                <a:solidFill>
                  <a:schemeClr val="tx1"/>
                </a:solidFill>
                <a:effectLst/>
                <a:latin typeface="+mn-lt"/>
                <a:ea typeface="+mn-ea"/>
                <a:cs typeface="+mn-cs"/>
                <a:hlinkClick r:id="rId3"/>
              </a:rPr>
              <a:t> and assisted reproductive technologies.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4"/>
              </a:rPr>
              <a:t>Kumbak B</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5"/>
              </a:rPr>
              <a:t>Oral 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hlinkClick r:id="rId6"/>
              </a:rPr>
              <a:t>Bukulmez O</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Source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IVF Unit, Department of Obstetrics and Gynecology, </a:t>
            </a:r>
            <a:r>
              <a:rPr lang="en-US" sz="1200" kern="1200" dirty="0" err="1" smtClean="0">
                <a:solidFill>
                  <a:schemeClr val="tx1"/>
                </a:solidFill>
                <a:effectLst/>
                <a:latin typeface="+mn-lt"/>
                <a:ea typeface="+mn-ea"/>
                <a:cs typeface="+mn-cs"/>
              </a:rPr>
              <a:t>Fırat</a:t>
            </a:r>
            <a:r>
              <a:rPr lang="en-US" sz="1200" kern="1200" dirty="0" smtClean="0">
                <a:solidFill>
                  <a:schemeClr val="tx1"/>
                </a:solidFill>
                <a:effectLst/>
                <a:latin typeface="+mn-lt"/>
                <a:ea typeface="+mn-ea"/>
                <a:cs typeface="+mn-cs"/>
              </a:rPr>
              <a:t> University Medical School, </a:t>
            </a:r>
            <a:r>
              <a:rPr lang="en-US" sz="1200" kern="1200" dirty="0" err="1" smtClean="0">
                <a:solidFill>
                  <a:schemeClr val="tx1"/>
                </a:solidFill>
                <a:effectLst/>
                <a:latin typeface="+mn-lt"/>
                <a:ea typeface="+mn-ea"/>
                <a:cs typeface="+mn-cs"/>
              </a:rPr>
              <a:t>Elazig</a:t>
            </a:r>
            <a:r>
              <a:rPr lang="en-US" sz="1200" kern="1200" dirty="0" smtClean="0">
                <a:solidFill>
                  <a:schemeClr val="tx1"/>
                </a:solidFill>
                <a:effectLst/>
                <a:latin typeface="+mn-lt"/>
                <a:ea typeface="+mn-ea"/>
                <a:cs typeface="+mn-cs"/>
              </a:rPr>
              <a:t>, Turkey.</a:t>
            </a:r>
          </a:p>
          <a:p>
            <a:r>
              <a:rPr lang="en-US" sz="1200" b="1" kern="1200" dirty="0" smtClean="0">
                <a:solidFill>
                  <a:schemeClr val="tx1"/>
                </a:solidFill>
                <a:effectLst/>
                <a:latin typeface="+mn-lt"/>
                <a:ea typeface="+mn-ea"/>
                <a:cs typeface="+mn-cs"/>
              </a:rPr>
              <a:t>Abstract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Obesity has grown to epidemic proportions, and currently nearly half of the reproductive-age women are overweight or obese. Risks, success rates, and economic aspects of infertility treatments in obese women have been extensively investigated. Unfavorable ovarian stimulation characteristics like increased gonadotropin consumption, fewer selected follicles, and lower number of retrieved oocytes have been observed in obese women undergoing assisted reproductive technologies (ART). There seems to be a strong association between increased body mass index and lower pregnancy and live-birth rates and increased miscarriage rate. Coexisting factors like age and polycystic ovary syndrome status have also been blamed for these adverse effects. The mechanisms underlying those adverse outcomes, whether ovarian or endometrial, still remain to be fully elucidated. Moreover, maternal, perinatal, and neonatal complications have also been reported to be higher in obese pregnant women. Hence in some countries strict restrictions exist for access to elective fertility treatment in obese women. However, it is controversial if these policies are socially and ethically acceptable. Furthermore, because weight reduction is not an easy task, it may lead to the decreased probability of conception due to the advancing reproductive age for many obese women. Thus weight reduction should be encouraged and patients counseled accordingly, but whether restriction for fertility treatment is implemented in obese women remains a matter of debate. </a:t>
            </a:r>
            <a:r>
              <a:rPr lang="en-US" sz="1200" kern="1200" smtClean="0">
                <a:solidFill>
                  <a:schemeClr val="tx1"/>
                </a:solidFill>
                <a:effectLst/>
                <a:latin typeface="+mn-lt"/>
                <a:ea typeface="+mn-ea"/>
                <a:cs typeface="+mn-cs"/>
              </a:rPr>
              <a:t>There remains much to be known regarding the association between obesity and ART.</a:t>
            </a:r>
          </a:p>
          <a:p>
            <a:endParaRPr lang="en-US"/>
          </a:p>
        </p:txBody>
      </p:sp>
      <p:sp>
        <p:nvSpPr>
          <p:cNvPr id="4" name="Slide Number Placeholder 3"/>
          <p:cNvSpPr>
            <a:spLocks noGrp="1"/>
          </p:cNvSpPr>
          <p:nvPr>
            <p:ph type="sldNum" sz="quarter" idx="10"/>
          </p:nvPr>
        </p:nvSpPr>
        <p:spPr/>
        <p:txBody>
          <a:bodyPr/>
          <a:lstStyle/>
          <a:p>
            <a:fld id="{9684AF92-D6FB-CE47-8030-7E406D91BDAA}" type="slidenum">
              <a:rPr lang="en-US" smtClean="0"/>
              <a:pPr/>
              <a:t>34</a:t>
            </a:fld>
            <a:endParaRPr lang="en-US"/>
          </a:p>
        </p:txBody>
      </p:sp>
    </p:spTree>
    <p:extLst>
      <p:ext uri="{BB962C8B-B14F-4D97-AF65-F5344CB8AC3E}">
        <p14:creationId xmlns="" xmlns:p14="http://schemas.microsoft.com/office/powerpoint/2010/main" val="193282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84AF92-D6FB-CE47-8030-7E406D91BDAA}" type="slidenum">
              <a:rPr lang="en-US" smtClean="0"/>
              <a:pPr/>
              <a:t>35</a:t>
            </a:fld>
            <a:endParaRPr lang="en-US"/>
          </a:p>
        </p:txBody>
      </p:sp>
    </p:spTree>
    <p:extLst>
      <p:ext uri="{BB962C8B-B14F-4D97-AF65-F5344CB8AC3E}">
        <p14:creationId xmlns="" xmlns:p14="http://schemas.microsoft.com/office/powerpoint/2010/main" val="48913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12/4/2013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471" y="1057237"/>
            <a:ext cx="6498158" cy="1724867"/>
          </a:xfrm>
        </p:spPr>
        <p:txBody>
          <a:bodyPr/>
          <a:lstStyle/>
          <a:p>
            <a:r>
              <a:rPr lang="en-US" b="1" dirty="0" smtClean="0"/>
              <a:t>Obesity and </a:t>
            </a:r>
            <a:r>
              <a:rPr lang="en-US" b="1" dirty="0" smtClean="0"/>
              <a:t>Infertility </a:t>
            </a:r>
            <a:endParaRPr lang="en-US" b="1" dirty="0"/>
          </a:p>
        </p:txBody>
      </p:sp>
      <p:sp>
        <p:nvSpPr>
          <p:cNvPr id="3" name="Subtitle 2"/>
          <p:cNvSpPr>
            <a:spLocks noGrp="1"/>
          </p:cNvSpPr>
          <p:nvPr>
            <p:ph type="subTitle" idx="1"/>
          </p:nvPr>
        </p:nvSpPr>
        <p:spPr/>
        <p:txBody>
          <a:bodyPr>
            <a:noAutofit/>
          </a:bodyPr>
          <a:lstStyle/>
          <a:p>
            <a:r>
              <a:rPr lang="en-US" sz="2000" b="1" dirty="0" err="1" smtClean="0">
                <a:solidFill>
                  <a:schemeClr val="tx1"/>
                </a:solidFill>
              </a:rPr>
              <a:t>Dr.Taheripanah</a:t>
            </a:r>
            <a:endParaRPr lang="en-US" sz="2000" b="1" dirty="0">
              <a:solidFill>
                <a:schemeClr val="tx1"/>
              </a:solidFill>
            </a:endParaRPr>
          </a:p>
          <a:p>
            <a:r>
              <a:rPr lang="en-US" sz="2000" b="1" dirty="0" smtClean="0">
                <a:solidFill>
                  <a:schemeClr val="tx1"/>
                </a:solidFill>
              </a:rPr>
              <a:t>IRHRC . </a:t>
            </a:r>
          </a:p>
          <a:p>
            <a:r>
              <a:rPr lang="en-US" sz="2000" b="1" dirty="0" err="1" smtClean="0">
                <a:solidFill>
                  <a:schemeClr val="tx1"/>
                </a:solidFill>
              </a:rPr>
              <a:t>Shahid</a:t>
            </a:r>
            <a:r>
              <a:rPr lang="en-US" sz="2000" b="1" dirty="0" smtClean="0">
                <a:solidFill>
                  <a:schemeClr val="tx1"/>
                </a:solidFill>
              </a:rPr>
              <a:t> </a:t>
            </a:r>
            <a:r>
              <a:rPr lang="en-US" sz="2000" b="1" dirty="0" err="1" smtClean="0">
                <a:solidFill>
                  <a:schemeClr val="tx1"/>
                </a:solidFill>
              </a:rPr>
              <a:t>Beheshti</a:t>
            </a:r>
            <a:r>
              <a:rPr lang="en-US" sz="2000" b="1" dirty="0" smtClean="0">
                <a:solidFill>
                  <a:schemeClr val="tx1"/>
                </a:solidFill>
              </a:rPr>
              <a:t> Medical University </a:t>
            </a:r>
            <a:endParaRPr lang="en-US" sz="2000" b="1" dirty="0">
              <a:solidFill>
                <a:schemeClr val="tx1"/>
              </a:solidFill>
            </a:endParaRPr>
          </a:p>
        </p:txBody>
      </p:sp>
    </p:spTree>
    <p:extLst>
      <p:ext uri="{BB962C8B-B14F-4D97-AF65-F5344CB8AC3E}">
        <p14:creationId xmlns="" xmlns:p14="http://schemas.microsoft.com/office/powerpoint/2010/main" val="3194502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Obesity and infertility treatment </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solidFill>
                  <a:schemeClr val="tx1"/>
                </a:solidFill>
                <a:latin typeface="Arial" pitchFamily="34" charset="0"/>
                <a:cs typeface="Arial" pitchFamily="34" charset="0"/>
              </a:rPr>
              <a:t>There was insufficient evidence to show negative outcome and cycle cancelation in the obese patients</a:t>
            </a:r>
          </a:p>
          <a:p>
            <a:pPr lvl="2"/>
            <a:r>
              <a:rPr lang="en-US" dirty="0" smtClean="0">
                <a:solidFill>
                  <a:schemeClr val="tx1"/>
                </a:solidFill>
                <a:latin typeface="Arial" pitchFamily="34" charset="0"/>
                <a:cs typeface="Arial" pitchFamily="34" charset="0"/>
              </a:rPr>
              <a:t>( Retrospective study in 1300 cycle of IVF ,</a:t>
            </a:r>
            <a:r>
              <a:rPr lang="en-US" dirty="0" err="1" smtClean="0">
                <a:solidFill>
                  <a:schemeClr val="tx1"/>
                </a:solidFill>
                <a:latin typeface="Arial" pitchFamily="34" charset="0"/>
                <a:cs typeface="Arial" pitchFamily="34" charset="0"/>
              </a:rPr>
              <a:t>Dokras</a:t>
            </a:r>
            <a:r>
              <a:rPr lang="en-US" dirty="0" smtClean="0">
                <a:solidFill>
                  <a:schemeClr val="tx1"/>
                </a:solidFill>
                <a:latin typeface="Arial" pitchFamily="34" charset="0"/>
                <a:cs typeface="Arial" pitchFamily="34" charset="0"/>
              </a:rPr>
              <a:t> ,2006 , </a:t>
            </a:r>
            <a:r>
              <a:rPr lang="en-US" dirty="0" err="1" smtClean="0">
                <a:solidFill>
                  <a:schemeClr val="tx1"/>
                </a:solidFill>
                <a:latin typeface="Arial" pitchFamily="34" charset="0"/>
                <a:cs typeface="Arial" pitchFamily="34" charset="0"/>
              </a:rPr>
              <a:t>Obstet</a:t>
            </a:r>
            <a:r>
              <a:rPr lang="en-US" dirty="0" smtClean="0">
                <a:solidFill>
                  <a:schemeClr val="tx1"/>
                </a:solidFill>
                <a:latin typeface="Arial" pitchFamily="34" charset="0"/>
                <a:cs typeface="Arial" pitchFamily="34" charset="0"/>
              </a:rPr>
              <a:t> </a:t>
            </a:r>
            <a:r>
              <a:rPr lang="en-US" dirty="0" err="1" smtClean="0">
                <a:solidFill>
                  <a:schemeClr val="tx1"/>
                </a:solidFill>
                <a:latin typeface="Arial" pitchFamily="34" charset="0"/>
                <a:cs typeface="Arial" pitchFamily="34" charset="0"/>
              </a:rPr>
              <a:t>Gynecol</a:t>
            </a:r>
            <a:r>
              <a:rPr lang="en-US" dirty="0" smtClean="0">
                <a:solidFill>
                  <a:schemeClr val="tx1"/>
                </a:solidFill>
                <a:latin typeface="Arial" pitchFamily="34" charset="0"/>
                <a:cs typeface="Arial" pitchFamily="34" charset="0"/>
              </a:rPr>
              <a:t>)</a:t>
            </a:r>
          </a:p>
          <a:p>
            <a:r>
              <a:rPr lang="en-US" dirty="0" smtClean="0">
                <a:solidFill>
                  <a:schemeClr val="tx1"/>
                </a:solidFill>
                <a:latin typeface="Arial" pitchFamily="34" charset="0"/>
                <a:cs typeface="Arial" pitchFamily="34" charset="0"/>
              </a:rPr>
              <a:t>They need more medication and higher dose of drugs</a:t>
            </a:r>
          </a:p>
          <a:p>
            <a:r>
              <a:rPr lang="en-US" dirty="0" smtClean="0">
                <a:solidFill>
                  <a:schemeClr val="tx1"/>
                </a:solidFill>
                <a:latin typeface="Arial" pitchFamily="34" charset="0"/>
                <a:cs typeface="Arial" pitchFamily="34" charset="0"/>
              </a:rPr>
              <a:t>We need more evidence to establish this subject</a:t>
            </a:r>
          </a:p>
          <a:p>
            <a:pPr algn="r"/>
            <a:r>
              <a:rPr lang="en-US" sz="1600" b="1" dirty="0" smtClean="0">
                <a:solidFill>
                  <a:schemeClr val="tx1"/>
                </a:solidFill>
                <a:latin typeface="Arial" pitchFamily="34" charset="0"/>
                <a:cs typeface="Arial" pitchFamily="34" charset="0"/>
              </a:rPr>
              <a:t>( systematic review ,</a:t>
            </a:r>
            <a:r>
              <a:rPr lang="en-US" sz="1600" b="1" dirty="0" err="1" smtClean="0">
                <a:solidFill>
                  <a:schemeClr val="tx1"/>
                </a:solidFill>
                <a:latin typeface="Arial" pitchFamily="34" charset="0"/>
                <a:cs typeface="Arial" pitchFamily="34" charset="0"/>
              </a:rPr>
              <a:t>Orvieto</a:t>
            </a:r>
            <a:r>
              <a:rPr lang="en-US" sz="1600" b="1" dirty="0" smtClean="0">
                <a:solidFill>
                  <a:schemeClr val="tx1"/>
                </a:solidFill>
                <a:latin typeface="Arial" pitchFamily="34" charset="0"/>
                <a:cs typeface="Arial" pitchFamily="34" charset="0"/>
              </a:rPr>
              <a:t>, 2oo9)   Mid East </a:t>
            </a:r>
            <a:r>
              <a:rPr lang="en-US" sz="1600" b="1" dirty="0" err="1" smtClean="0">
                <a:solidFill>
                  <a:schemeClr val="tx1"/>
                </a:solidFill>
                <a:latin typeface="Arial" pitchFamily="34" charset="0"/>
                <a:cs typeface="Arial" pitchFamily="34" charset="0"/>
              </a:rPr>
              <a:t>Fertil</a:t>
            </a:r>
            <a:r>
              <a:rPr lang="en-US" sz="1600" b="1" dirty="0" smtClean="0">
                <a:solidFill>
                  <a:schemeClr val="tx1"/>
                </a:solidFill>
                <a:latin typeface="Arial" pitchFamily="34" charset="0"/>
                <a:cs typeface="Arial" pitchFamily="34" charset="0"/>
              </a:rPr>
              <a:t> J , 2013 )</a:t>
            </a:r>
          </a:p>
        </p:txBody>
      </p:sp>
    </p:spTree>
    <p:extLst>
      <p:ext uri="{BB962C8B-B14F-4D97-AF65-F5344CB8AC3E}">
        <p14:creationId xmlns="" xmlns:p14="http://schemas.microsoft.com/office/powerpoint/2010/main" val="87846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3200" b="1" dirty="0">
                <a:latin typeface="Trebuchet MS" charset="0"/>
              </a:rPr>
              <a:t>O</a:t>
            </a:r>
            <a:r>
              <a:rPr lang="en-US" sz="3200" b="1" dirty="0" smtClean="0">
                <a:latin typeface="Trebuchet MS" charset="0"/>
              </a:rPr>
              <a:t>besity </a:t>
            </a:r>
            <a:r>
              <a:rPr lang="en-US" sz="3200" b="1" dirty="0">
                <a:latin typeface="Trebuchet MS" charset="0"/>
              </a:rPr>
              <a:t>and                                    </a:t>
            </a:r>
            <a:r>
              <a:rPr lang="en-US" sz="3200" b="1" dirty="0" smtClean="0">
                <a:latin typeface="Trebuchet MS" charset="0"/>
              </a:rPr>
              <a:t>Assisted </a:t>
            </a:r>
            <a:r>
              <a:rPr lang="en-US" sz="3200" b="1" dirty="0">
                <a:latin typeface="Trebuchet MS" charset="0"/>
              </a:rPr>
              <a:t>R</a:t>
            </a:r>
            <a:r>
              <a:rPr lang="en-US" sz="3200" b="1" dirty="0" smtClean="0">
                <a:latin typeface="Trebuchet MS" charset="0"/>
              </a:rPr>
              <a:t>eproductive </a:t>
            </a:r>
            <a:r>
              <a:rPr lang="en-US" sz="3200" b="1" dirty="0">
                <a:latin typeface="Trebuchet MS" charset="0"/>
              </a:rPr>
              <a:t>T</a:t>
            </a:r>
            <a:r>
              <a:rPr lang="en-US" sz="3200" b="1" dirty="0" smtClean="0">
                <a:latin typeface="Trebuchet MS" charset="0"/>
              </a:rPr>
              <a:t>echnologies </a:t>
            </a:r>
            <a:r>
              <a:rPr lang="en-US" sz="3200" b="1" dirty="0">
                <a:latin typeface="Trebuchet MS" charset="0"/>
              </a:rPr>
              <a:t>(A.R.T.)</a:t>
            </a:r>
            <a:endParaRPr lang="el-GR" sz="3200" b="1" dirty="0">
              <a:latin typeface="Trebuchet MS" charset="0"/>
            </a:endParaRPr>
          </a:p>
        </p:txBody>
      </p:sp>
      <p:sp>
        <p:nvSpPr>
          <p:cNvPr id="20482" name="Rectangle 6"/>
          <p:cNvSpPr>
            <a:spLocks noGrp="1" noChangeArrowheads="1"/>
          </p:cNvSpPr>
          <p:nvPr>
            <p:ph idx="1"/>
          </p:nvPr>
        </p:nvSpPr>
        <p:spPr/>
        <p:txBody>
          <a:bodyPr>
            <a:normAutofit/>
          </a:bodyPr>
          <a:lstStyle/>
          <a:p>
            <a:pPr>
              <a:lnSpc>
                <a:spcPct val="115000"/>
              </a:lnSpc>
            </a:pPr>
            <a:r>
              <a:rPr lang="en-US" dirty="0">
                <a:solidFill>
                  <a:schemeClr val="tx1"/>
                </a:solidFill>
                <a:latin typeface="Arial" pitchFamily="34" charset="0"/>
                <a:cs typeface="Arial" pitchFamily="34" charset="0"/>
              </a:rPr>
              <a:t>O</a:t>
            </a:r>
            <a:r>
              <a:rPr lang="en-US" sz="2400" dirty="0" smtClean="0">
                <a:solidFill>
                  <a:schemeClr val="tx1"/>
                </a:solidFill>
                <a:latin typeface="Arial" pitchFamily="34" charset="0"/>
                <a:cs typeface="Arial" pitchFamily="34" charset="0"/>
              </a:rPr>
              <a:t>besity </a:t>
            </a:r>
            <a:r>
              <a:rPr lang="en-US" sz="2400" dirty="0">
                <a:solidFill>
                  <a:schemeClr val="tx1"/>
                </a:solidFill>
                <a:latin typeface="Arial" pitchFamily="34" charset="0"/>
                <a:cs typeface="Arial" pitchFamily="34" charset="0"/>
              </a:rPr>
              <a:t>can be main, secondary or accompanying                            infertility factor</a:t>
            </a:r>
          </a:p>
          <a:p>
            <a:pPr algn="ctr" eaLnBrk="1" hangingPunct="1">
              <a:lnSpc>
                <a:spcPct val="115000"/>
              </a:lnSpc>
            </a:pPr>
            <a:endParaRPr lang="en-US" sz="2400" dirty="0">
              <a:solidFill>
                <a:schemeClr val="tx1"/>
              </a:solidFill>
              <a:latin typeface="Arial" pitchFamily="34" charset="0"/>
              <a:cs typeface="Arial" pitchFamily="34" charset="0"/>
            </a:endParaRPr>
          </a:p>
          <a:p>
            <a:pPr algn="ctr" eaLnBrk="1" hangingPunct="1">
              <a:lnSpc>
                <a:spcPct val="115000"/>
              </a:lnSpc>
            </a:pPr>
            <a:r>
              <a:rPr lang="en-US" dirty="0">
                <a:solidFill>
                  <a:schemeClr val="tx1"/>
                </a:solidFill>
                <a:latin typeface="Arial" pitchFamily="34" charset="0"/>
                <a:cs typeface="Arial" pitchFamily="34" charset="0"/>
              </a:rPr>
              <a:t>H</a:t>
            </a:r>
            <a:r>
              <a:rPr lang="en-US" sz="2400" dirty="0" smtClean="0">
                <a:solidFill>
                  <a:schemeClr val="tx1"/>
                </a:solidFill>
                <a:latin typeface="Arial" pitchFamily="34" charset="0"/>
                <a:cs typeface="Arial" pitchFamily="34" charset="0"/>
              </a:rPr>
              <a:t>igh </a:t>
            </a:r>
            <a:r>
              <a:rPr lang="en-US" sz="2400" dirty="0">
                <a:solidFill>
                  <a:schemeClr val="tx1"/>
                </a:solidFill>
                <a:latin typeface="Arial" pitchFamily="34" charset="0"/>
                <a:cs typeface="Arial" pitchFamily="34" charset="0"/>
              </a:rPr>
              <a:t>prevalence of OW or OB women who need A.R.T.</a:t>
            </a:r>
          </a:p>
          <a:p>
            <a:pPr algn="ctr" eaLnBrk="1" hangingPunct="1">
              <a:lnSpc>
                <a:spcPct val="115000"/>
              </a:lnSpc>
            </a:pPr>
            <a:endParaRPr lang="en-US" sz="2400" dirty="0">
              <a:solidFill>
                <a:schemeClr val="tx1"/>
              </a:solidFill>
              <a:latin typeface="Arial" pitchFamily="34" charset="0"/>
              <a:cs typeface="Arial" pitchFamily="34" charset="0"/>
            </a:endParaRPr>
          </a:p>
          <a:p>
            <a:pPr algn="ctr" eaLnBrk="1" hangingPunct="1">
              <a:lnSpc>
                <a:spcPct val="115000"/>
              </a:lnSpc>
            </a:pPr>
            <a:r>
              <a:rPr lang="en-US" dirty="0">
                <a:solidFill>
                  <a:schemeClr val="tx1"/>
                </a:solidFill>
                <a:latin typeface="Arial" pitchFamily="34" charset="0"/>
                <a:cs typeface="Arial" pitchFamily="34" charset="0"/>
              </a:rPr>
              <a:t>T</a:t>
            </a:r>
            <a:r>
              <a:rPr lang="en-US" sz="2400" dirty="0" smtClean="0">
                <a:solidFill>
                  <a:schemeClr val="tx1"/>
                </a:solidFill>
                <a:latin typeface="Arial" pitchFamily="34" charset="0"/>
                <a:cs typeface="Arial" pitchFamily="34" charset="0"/>
              </a:rPr>
              <a:t>he </a:t>
            </a:r>
            <a:r>
              <a:rPr lang="en-US" sz="2400" dirty="0">
                <a:solidFill>
                  <a:schemeClr val="tx1"/>
                </a:solidFill>
                <a:latin typeface="Arial" pitchFamily="34" charset="0"/>
                <a:cs typeface="Arial" pitchFamily="34" charset="0"/>
              </a:rPr>
              <a:t>impact of obesity on A.R.T. outcomes is debatable</a:t>
            </a:r>
          </a:p>
          <a:p>
            <a:pPr algn="ctr" eaLnBrk="1" hangingPunct="1">
              <a:lnSpc>
                <a:spcPct val="115000"/>
              </a:lnSpc>
            </a:pPr>
            <a:endParaRPr lang="en-US" sz="24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297182231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549275" y="-12477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Ovarian </a:t>
            </a:r>
            <a:r>
              <a:rPr lang="en-US" sz="4000" dirty="0">
                <a:latin typeface="Trebuchet MS" charset="0"/>
              </a:rPr>
              <a:t>S</a:t>
            </a:r>
            <a:r>
              <a:rPr lang="en-US" sz="4000" dirty="0" smtClean="0">
                <a:latin typeface="Trebuchet MS" charset="0"/>
              </a:rPr>
              <a:t>timulation</a:t>
            </a:r>
            <a:endParaRPr lang="el-GR" sz="4000" dirty="0">
              <a:latin typeface="Trebuchet MS" charset="0"/>
            </a:endParaRPr>
          </a:p>
        </p:txBody>
      </p:sp>
      <p:sp>
        <p:nvSpPr>
          <p:cNvPr id="23554" name="Rectangle 3"/>
          <p:cNvSpPr>
            <a:spLocks noGrp="1" noChangeArrowheads="1"/>
          </p:cNvSpPr>
          <p:nvPr>
            <p:ph idx="1"/>
          </p:nvPr>
        </p:nvSpPr>
        <p:spPr>
          <a:xfrm>
            <a:off x="549275" y="1228441"/>
            <a:ext cx="8042276" cy="4343400"/>
          </a:xfrm>
        </p:spPr>
        <p:txBody>
          <a:bodyPr>
            <a:normAutofit/>
          </a:bodyPr>
          <a:lstStyle/>
          <a:p>
            <a:pPr marL="0" indent="0" eaLnBrk="1" hangingPunct="1"/>
            <a:r>
              <a:rPr lang="en-US" dirty="0">
                <a:latin typeface="Trebuchet MS" charset="0"/>
              </a:rPr>
              <a:t>T</a:t>
            </a:r>
            <a:r>
              <a:rPr lang="en-US" dirty="0" smtClean="0">
                <a:latin typeface="Trebuchet MS" charset="0"/>
              </a:rPr>
              <a:t>otal </a:t>
            </a:r>
            <a:r>
              <a:rPr lang="en-US" dirty="0">
                <a:latin typeface="Trebuchet MS" charset="0"/>
              </a:rPr>
              <a:t>dose of </a:t>
            </a:r>
            <a:r>
              <a:rPr lang="en-US" dirty="0" err="1">
                <a:latin typeface="Trebuchet MS" charset="0"/>
              </a:rPr>
              <a:t>gonadotropins</a:t>
            </a:r>
            <a:r>
              <a:rPr lang="en-US" dirty="0">
                <a:latin typeface="Trebuchet MS" charset="0"/>
              </a:rPr>
              <a:t>: </a:t>
            </a:r>
            <a:r>
              <a:rPr lang="en-US" dirty="0">
                <a:solidFill>
                  <a:srgbClr val="FF0000"/>
                </a:solidFill>
                <a:latin typeface="Trebuchet MS" charset="0"/>
              </a:rPr>
              <a:t>higher</a:t>
            </a:r>
            <a:r>
              <a:rPr lang="en-US" dirty="0">
                <a:latin typeface="Trebuchet MS" charset="0"/>
              </a:rPr>
              <a:t> in OW and OB</a:t>
            </a:r>
          </a:p>
        </p:txBody>
      </p:sp>
      <p:pic>
        <p:nvPicPr>
          <p:cNvPr id="23556"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550" y="2091555"/>
            <a:ext cx="6985000" cy="3455988"/>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23557" name="Text Box 8"/>
          <p:cNvSpPr txBox="1">
            <a:spLocks noChangeArrowheads="1"/>
          </p:cNvSpPr>
          <p:nvPr/>
        </p:nvSpPr>
        <p:spPr bwMode="auto">
          <a:xfrm>
            <a:off x="5580063"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23558" name="Text Box 5"/>
          <p:cNvSpPr txBox="1">
            <a:spLocks noChangeArrowheads="1"/>
          </p:cNvSpPr>
          <p:nvPr/>
        </p:nvSpPr>
        <p:spPr bwMode="auto">
          <a:xfrm>
            <a:off x="1042988" y="5229225"/>
            <a:ext cx="1695450" cy="233363"/>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800"/>
              <a:t>WMD: weighted mean difference</a:t>
            </a:r>
            <a:endParaRPr lang="el-GR" sz="800"/>
          </a:p>
        </p:txBody>
      </p:sp>
      <p:sp>
        <p:nvSpPr>
          <p:cNvPr id="23559" name="Oval 12"/>
          <p:cNvSpPr>
            <a:spLocks noChangeArrowheads="1"/>
          </p:cNvSpPr>
          <p:nvPr/>
        </p:nvSpPr>
        <p:spPr bwMode="auto">
          <a:xfrm>
            <a:off x="6443663" y="2997200"/>
            <a:ext cx="504825" cy="28733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23560" name="Oval 13"/>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23561" name="Rectangle 16"/>
          <p:cNvSpPr>
            <a:spLocks noChangeArrowheads="1"/>
          </p:cNvSpPr>
          <p:nvPr/>
        </p:nvSpPr>
        <p:spPr bwMode="auto">
          <a:xfrm>
            <a:off x="6443663" y="2924175"/>
            <a:ext cx="504825" cy="215900"/>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3562" name="Rectangle 17"/>
          <p:cNvSpPr>
            <a:spLocks noChangeArrowheads="1"/>
          </p:cNvSpPr>
          <p:nvPr/>
        </p:nvSpPr>
        <p:spPr bwMode="auto">
          <a:xfrm>
            <a:off x="6443663" y="4652963"/>
            <a:ext cx="504825" cy="215900"/>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3563" name="Text Box 5"/>
          <p:cNvSpPr txBox="1">
            <a:spLocks noChangeArrowheads="1"/>
          </p:cNvSpPr>
          <p:nvPr/>
        </p:nvSpPr>
        <p:spPr bwMode="auto">
          <a:xfrm>
            <a:off x="611188" y="5661025"/>
            <a:ext cx="7704137" cy="52322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400" b="1"/>
              <a:t>Maheshwari et al, 2007 : 37 papers for effects of obesity on ART- 12 papers actually included</a:t>
            </a:r>
            <a:endParaRPr lang="el-GR" sz="1400" b="1"/>
          </a:p>
        </p:txBody>
      </p:sp>
    </p:spTree>
    <p:extLst>
      <p:ext uri="{BB962C8B-B14F-4D97-AF65-F5344CB8AC3E}">
        <p14:creationId xmlns="" xmlns:p14="http://schemas.microsoft.com/office/powerpoint/2010/main" val="295822483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549275" y="-24869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Ovarian </a:t>
            </a:r>
            <a:r>
              <a:rPr lang="en-US" sz="4000" dirty="0">
                <a:latin typeface="Trebuchet MS" charset="0"/>
              </a:rPr>
              <a:t>S</a:t>
            </a:r>
            <a:r>
              <a:rPr lang="en-US" sz="4000" dirty="0" smtClean="0">
                <a:latin typeface="Trebuchet MS" charset="0"/>
              </a:rPr>
              <a:t>timulation</a:t>
            </a:r>
            <a:endParaRPr lang="el-GR" sz="4000" dirty="0">
              <a:latin typeface="Trebuchet MS" charset="0"/>
            </a:endParaRPr>
          </a:p>
        </p:txBody>
      </p:sp>
      <p:sp>
        <p:nvSpPr>
          <p:cNvPr id="24578" name="Rectangle 3"/>
          <p:cNvSpPr>
            <a:spLocks noGrp="1" noChangeArrowheads="1"/>
          </p:cNvSpPr>
          <p:nvPr>
            <p:ph idx="1"/>
          </p:nvPr>
        </p:nvSpPr>
        <p:spPr>
          <a:xfrm>
            <a:off x="549275" y="1197461"/>
            <a:ext cx="8042276" cy="4343400"/>
          </a:xfrm>
        </p:spPr>
        <p:txBody>
          <a:bodyPr>
            <a:normAutofit/>
          </a:bodyPr>
          <a:lstStyle/>
          <a:p>
            <a:pPr marL="0" indent="0" eaLnBrk="1" hangingPunct="1"/>
            <a:r>
              <a:rPr lang="en-US" sz="2000" dirty="0" smtClean="0">
                <a:latin typeface="Trebuchet MS" charset="0"/>
              </a:rPr>
              <a:t>Retrieved </a:t>
            </a:r>
            <a:r>
              <a:rPr lang="en-US" sz="2000" dirty="0" err="1">
                <a:latin typeface="Trebuchet MS" charset="0"/>
              </a:rPr>
              <a:t>oocytes</a:t>
            </a:r>
            <a:r>
              <a:rPr lang="en-US" sz="2000" dirty="0">
                <a:latin typeface="Trebuchet MS" charset="0"/>
              </a:rPr>
              <a:t>: </a:t>
            </a:r>
            <a:r>
              <a:rPr lang="en-US" sz="2000" dirty="0">
                <a:solidFill>
                  <a:srgbClr val="FF0000"/>
                </a:solidFill>
                <a:latin typeface="Trebuchet MS" charset="0"/>
              </a:rPr>
              <a:t>fewer</a:t>
            </a:r>
            <a:r>
              <a:rPr lang="en-US" sz="2000" dirty="0">
                <a:latin typeface="Trebuchet MS" charset="0"/>
              </a:rPr>
              <a:t> in OW and OB</a:t>
            </a:r>
          </a:p>
        </p:txBody>
      </p:sp>
      <p:sp>
        <p:nvSpPr>
          <p:cNvPr id="24580" name="Text Box 6"/>
          <p:cNvSpPr txBox="1">
            <a:spLocks noChangeArrowheads="1"/>
          </p:cNvSpPr>
          <p:nvPr/>
        </p:nvSpPr>
        <p:spPr bwMode="auto">
          <a:xfrm>
            <a:off x="5564575" y="632171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24581" name="Text Box 5"/>
          <p:cNvSpPr txBox="1">
            <a:spLocks noChangeArrowheads="1"/>
          </p:cNvSpPr>
          <p:nvPr/>
        </p:nvSpPr>
        <p:spPr bwMode="auto">
          <a:xfrm>
            <a:off x="5940425" y="6316658"/>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sp>
        <p:nvSpPr>
          <p:cNvPr id="24582" name="Oval 10"/>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pic>
        <p:nvPicPr>
          <p:cNvPr id="24583" name="Picture 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0113" y="1989138"/>
            <a:ext cx="7056437" cy="3744912"/>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24584" name="Rectangle 15"/>
          <p:cNvSpPr>
            <a:spLocks noChangeArrowheads="1"/>
          </p:cNvSpPr>
          <p:nvPr/>
        </p:nvSpPr>
        <p:spPr bwMode="auto">
          <a:xfrm>
            <a:off x="6588125" y="3068638"/>
            <a:ext cx="431800" cy="215900"/>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4585" name="Rectangle 16"/>
          <p:cNvSpPr>
            <a:spLocks noChangeArrowheads="1"/>
          </p:cNvSpPr>
          <p:nvPr/>
        </p:nvSpPr>
        <p:spPr bwMode="auto">
          <a:xfrm>
            <a:off x="6659563" y="4941888"/>
            <a:ext cx="431800" cy="215900"/>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4586" name="Text Box 5"/>
          <p:cNvSpPr txBox="1">
            <a:spLocks noChangeArrowheads="1"/>
          </p:cNvSpPr>
          <p:nvPr/>
        </p:nvSpPr>
        <p:spPr bwMode="auto">
          <a:xfrm>
            <a:off x="971550" y="5445125"/>
            <a:ext cx="1695450" cy="233363"/>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800"/>
              <a:t>WMD: weighted mean difference</a:t>
            </a:r>
            <a:endParaRPr lang="el-GR" sz="800"/>
          </a:p>
        </p:txBody>
      </p:sp>
    </p:spTree>
    <p:extLst>
      <p:ext uri="{BB962C8B-B14F-4D97-AF65-F5344CB8AC3E}">
        <p14:creationId xmlns="" xmlns:p14="http://schemas.microsoft.com/office/powerpoint/2010/main" val="320095042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Oocyte </a:t>
            </a:r>
            <a:r>
              <a:rPr lang="en-US" sz="4000" dirty="0">
                <a:latin typeface="Trebuchet MS" charset="0"/>
              </a:rPr>
              <a:t>R</a:t>
            </a:r>
            <a:r>
              <a:rPr lang="en-US" sz="4000" dirty="0" smtClean="0">
                <a:latin typeface="Trebuchet MS" charset="0"/>
              </a:rPr>
              <a:t>etrieval</a:t>
            </a:r>
            <a:endParaRPr lang="el-GR" sz="4000" dirty="0">
              <a:latin typeface="Trebuchet MS" charset="0"/>
            </a:endParaRPr>
          </a:p>
        </p:txBody>
      </p:sp>
      <p:sp>
        <p:nvSpPr>
          <p:cNvPr id="31746" name="Rectangle 3"/>
          <p:cNvSpPr>
            <a:spLocks noGrp="1" noChangeArrowheads="1"/>
          </p:cNvSpPr>
          <p:nvPr>
            <p:ph idx="1"/>
          </p:nvPr>
        </p:nvSpPr>
        <p:spPr/>
        <p:txBody>
          <a:bodyPr>
            <a:normAutofit lnSpcReduction="10000"/>
          </a:bodyPr>
          <a:lstStyle/>
          <a:p>
            <a:pPr eaLnBrk="1" hangingPunct="1"/>
            <a:r>
              <a:rPr lang="en-US" sz="2800" dirty="0">
                <a:latin typeface="Trebuchet MS" charset="0"/>
              </a:rPr>
              <a:t>N</a:t>
            </a:r>
            <a:r>
              <a:rPr lang="en-US" sz="2800" dirty="0" smtClean="0">
                <a:latin typeface="Trebuchet MS" charset="0"/>
              </a:rPr>
              <a:t>umber </a:t>
            </a:r>
            <a:r>
              <a:rPr lang="en-US" sz="2800" dirty="0">
                <a:latin typeface="Trebuchet MS" charset="0"/>
              </a:rPr>
              <a:t>of retrieved oocytes in OW/OB women</a:t>
            </a:r>
          </a:p>
          <a:p>
            <a:pPr lvl="1" eaLnBrk="1" hangingPunct="1"/>
            <a:r>
              <a:rPr lang="en-US" sz="2400" dirty="0" err="1">
                <a:latin typeface="Trebuchet MS" charset="0"/>
              </a:rPr>
              <a:t>M</a:t>
            </a:r>
            <a:r>
              <a:rPr lang="en-US" sz="2400" dirty="0" err="1" smtClean="0">
                <a:latin typeface="Trebuchet MS" charset="0"/>
              </a:rPr>
              <a:t>etanalysis</a:t>
            </a:r>
            <a:r>
              <a:rPr lang="en-US" sz="2400" dirty="0" smtClean="0">
                <a:latin typeface="Trebuchet MS" charset="0"/>
              </a:rPr>
              <a:t> </a:t>
            </a:r>
            <a:r>
              <a:rPr lang="en-US" sz="2400" dirty="0">
                <a:latin typeface="Trebuchet MS" charset="0"/>
              </a:rPr>
              <a:t>of </a:t>
            </a:r>
            <a:r>
              <a:rPr lang="en-US" sz="2400" dirty="0" err="1">
                <a:latin typeface="Trebuchet MS" charset="0"/>
              </a:rPr>
              <a:t>Maheshwari</a:t>
            </a:r>
            <a:r>
              <a:rPr lang="en-US" sz="2400" dirty="0">
                <a:latin typeface="Trebuchet MS" charset="0"/>
              </a:rPr>
              <a:t> et al(2007):  significantly </a:t>
            </a:r>
            <a:r>
              <a:rPr lang="en-US" sz="2400" dirty="0">
                <a:solidFill>
                  <a:srgbClr val="FF0000"/>
                </a:solidFill>
                <a:latin typeface="Trebuchet MS" charset="0"/>
              </a:rPr>
              <a:t>decreased</a:t>
            </a:r>
            <a:r>
              <a:rPr lang="en-US" sz="2400" dirty="0">
                <a:latin typeface="Trebuchet MS" charset="0"/>
              </a:rPr>
              <a:t> number</a:t>
            </a:r>
          </a:p>
          <a:p>
            <a:pPr lvl="1" eaLnBrk="1" hangingPunct="1"/>
            <a:r>
              <a:rPr lang="en-US" sz="2400" dirty="0">
                <a:latin typeface="Trebuchet MS" charset="0"/>
              </a:rPr>
              <a:t>D</a:t>
            </a:r>
            <a:r>
              <a:rPr lang="en-US" sz="2400" dirty="0" smtClean="0">
                <a:latin typeface="Trebuchet MS" charset="0"/>
              </a:rPr>
              <a:t>ecreased </a:t>
            </a:r>
            <a:r>
              <a:rPr lang="en-US" sz="2400" dirty="0">
                <a:latin typeface="Trebuchet MS" charset="0"/>
              </a:rPr>
              <a:t>number: 9 studies</a:t>
            </a:r>
          </a:p>
          <a:p>
            <a:pPr lvl="1" eaLnBrk="1" hangingPunct="1"/>
            <a:r>
              <a:rPr lang="en-US" sz="2400" dirty="0">
                <a:latin typeface="Trebuchet MS" charset="0"/>
              </a:rPr>
              <a:t>S</a:t>
            </a:r>
            <a:r>
              <a:rPr lang="en-US" sz="2400" dirty="0" smtClean="0">
                <a:latin typeface="Trebuchet MS" charset="0"/>
              </a:rPr>
              <a:t>imilar </a:t>
            </a:r>
            <a:r>
              <a:rPr lang="en-US" sz="2400" dirty="0">
                <a:latin typeface="Trebuchet MS" charset="0"/>
              </a:rPr>
              <a:t>number: 9 studies</a:t>
            </a:r>
          </a:p>
          <a:p>
            <a:pPr lvl="1" eaLnBrk="1" hangingPunct="1"/>
            <a:endParaRPr lang="en-US" sz="2400" dirty="0">
              <a:latin typeface="Trebuchet MS" charset="0"/>
            </a:endParaRPr>
          </a:p>
          <a:p>
            <a:pPr eaLnBrk="1" hangingPunct="1"/>
            <a:r>
              <a:rPr lang="en-US" sz="2800" dirty="0">
                <a:latin typeface="Trebuchet MS" charset="0"/>
              </a:rPr>
              <a:t>M</a:t>
            </a:r>
            <a:r>
              <a:rPr lang="en-US" sz="2800" dirty="0" smtClean="0">
                <a:latin typeface="Trebuchet MS" charset="0"/>
              </a:rPr>
              <a:t>echanisms</a:t>
            </a:r>
            <a:endParaRPr lang="en-US" sz="2800" dirty="0">
              <a:latin typeface="Trebuchet MS" charset="0"/>
            </a:endParaRPr>
          </a:p>
          <a:p>
            <a:pPr lvl="1" eaLnBrk="1" hangingPunct="1"/>
            <a:r>
              <a:rPr lang="en-US" sz="2400" dirty="0">
                <a:latin typeface="Trebuchet MS" charset="0"/>
              </a:rPr>
              <a:t>F</a:t>
            </a:r>
            <a:r>
              <a:rPr lang="en-US" sz="2400" dirty="0" smtClean="0">
                <a:latin typeface="Trebuchet MS" charset="0"/>
              </a:rPr>
              <a:t>ewer </a:t>
            </a:r>
            <a:r>
              <a:rPr lang="en-US" sz="2400" dirty="0">
                <a:latin typeface="Trebuchet MS" charset="0"/>
              </a:rPr>
              <a:t>growing follicles</a:t>
            </a:r>
          </a:p>
          <a:p>
            <a:pPr lvl="1" eaLnBrk="1" hangingPunct="1"/>
            <a:r>
              <a:rPr lang="en-US" sz="2400" dirty="0">
                <a:latin typeface="Trebuchet MS" charset="0"/>
              </a:rPr>
              <a:t>T</a:t>
            </a:r>
            <a:r>
              <a:rPr lang="en-US" sz="2400" dirty="0" smtClean="0">
                <a:latin typeface="Trebuchet MS" charset="0"/>
              </a:rPr>
              <a:t>echnically </a:t>
            </a:r>
            <a:r>
              <a:rPr lang="en-US" sz="2400" dirty="0">
                <a:latin typeface="Trebuchet MS" charset="0"/>
              </a:rPr>
              <a:t>difficult retrievals</a:t>
            </a:r>
          </a:p>
          <a:p>
            <a:pPr lvl="2" eaLnBrk="1" hangingPunct="1"/>
            <a:r>
              <a:rPr lang="en-US" sz="2000" dirty="0">
                <a:latin typeface="Trebuchet MS" charset="0"/>
              </a:rPr>
              <a:t>there are no studies confirming more difficult retrievals</a:t>
            </a:r>
          </a:p>
        </p:txBody>
      </p:sp>
      <p:sp>
        <p:nvSpPr>
          <p:cNvPr id="31748" name="Text Box 5"/>
          <p:cNvSpPr txBox="1">
            <a:spLocks noChangeArrowheads="1"/>
          </p:cNvSpPr>
          <p:nvPr/>
        </p:nvSpPr>
        <p:spPr bwMode="auto">
          <a:xfrm>
            <a:off x="5580063"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31749" name="Oval 6"/>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Tree>
    <p:extLst>
      <p:ext uri="{BB962C8B-B14F-4D97-AF65-F5344CB8AC3E}">
        <p14:creationId xmlns="" xmlns:p14="http://schemas.microsoft.com/office/powerpoint/2010/main" val="260185530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549275" y="-7830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Ovarian </a:t>
            </a:r>
            <a:r>
              <a:rPr lang="en-US" sz="4000" dirty="0">
                <a:latin typeface="Trebuchet MS" charset="0"/>
              </a:rPr>
              <a:t>S</a:t>
            </a:r>
            <a:r>
              <a:rPr lang="en-US" sz="4000" dirty="0" smtClean="0">
                <a:latin typeface="Trebuchet MS" charset="0"/>
              </a:rPr>
              <a:t>timulation</a:t>
            </a:r>
            <a:endParaRPr lang="el-GR" sz="4000" dirty="0">
              <a:latin typeface="Trebuchet MS" charset="0"/>
            </a:endParaRPr>
          </a:p>
        </p:txBody>
      </p:sp>
      <p:sp>
        <p:nvSpPr>
          <p:cNvPr id="25602" name="Rectangle 3"/>
          <p:cNvSpPr>
            <a:spLocks noGrp="1" noChangeArrowheads="1"/>
          </p:cNvSpPr>
          <p:nvPr>
            <p:ph idx="1"/>
          </p:nvPr>
        </p:nvSpPr>
        <p:spPr>
          <a:xfrm>
            <a:off x="549275" y="1336871"/>
            <a:ext cx="8042276" cy="4343400"/>
          </a:xfrm>
        </p:spPr>
        <p:txBody>
          <a:bodyPr/>
          <a:lstStyle/>
          <a:p>
            <a:pPr marL="0" indent="0" eaLnBrk="1" hangingPunct="1"/>
            <a:r>
              <a:rPr lang="en-US" sz="2800" dirty="0">
                <a:latin typeface="Trebuchet MS" charset="0"/>
              </a:rPr>
              <a:t>C</a:t>
            </a:r>
            <a:r>
              <a:rPr lang="en-US" sz="2800" dirty="0" smtClean="0">
                <a:latin typeface="Trebuchet MS" charset="0"/>
              </a:rPr>
              <a:t>ancellation </a:t>
            </a:r>
            <a:r>
              <a:rPr lang="en-US" sz="2800" dirty="0">
                <a:latin typeface="Trebuchet MS" charset="0"/>
              </a:rPr>
              <a:t>rates: </a:t>
            </a:r>
            <a:r>
              <a:rPr lang="en-US" sz="2800" dirty="0">
                <a:solidFill>
                  <a:srgbClr val="FF9900"/>
                </a:solidFill>
                <a:latin typeface="Trebuchet MS" charset="0"/>
              </a:rPr>
              <a:t>higher</a:t>
            </a:r>
            <a:r>
              <a:rPr lang="en-US" sz="2800" dirty="0">
                <a:latin typeface="Trebuchet MS" charset="0"/>
              </a:rPr>
              <a:t> in OW and OB</a:t>
            </a:r>
          </a:p>
          <a:p>
            <a:pPr marL="457200" lvl="1" indent="0" eaLnBrk="1" hangingPunct="1"/>
            <a:r>
              <a:rPr lang="en-US" dirty="0" smtClean="0">
                <a:latin typeface="Trebuchet MS" charset="0"/>
              </a:rPr>
              <a:t>`</a:t>
            </a:r>
            <a:endParaRPr lang="en-US" dirty="0">
              <a:latin typeface="Trebuchet MS" charset="0"/>
            </a:endParaRPr>
          </a:p>
        </p:txBody>
      </p:sp>
      <p:sp>
        <p:nvSpPr>
          <p:cNvPr id="25604" name="Text Box 5"/>
          <p:cNvSpPr txBox="1">
            <a:spLocks noChangeArrowheads="1"/>
          </p:cNvSpPr>
          <p:nvPr/>
        </p:nvSpPr>
        <p:spPr bwMode="auto">
          <a:xfrm>
            <a:off x="5580063"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25605" name="Text Box 5"/>
          <p:cNvSpPr txBox="1">
            <a:spLocks noChangeArrowheads="1"/>
          </p:cNvSpPr>
          <p:nvPr/>
        </p:nvSpPr>
        <p:spPr bwMode="auto">
          <a:xfrm>
            <a:off x="5940425" y="5876925"/>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sp>
        <p:nvSpPr>
          <p:cNvPr id="25606" name="Oval 8"/>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pic>
        <p:nvPicPr>
          <p:cNvPr id="25607" name="Picture 1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550" y="2060575"/>
            <a:ext cx="6985000" cy="189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8"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71550" y="3933825"/>
            <a:ext cx="6975475" cy="1862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9" name="Rectangle 14"/>
          <p:cNvSpPr>
            <a:spLocks noChangeArrowheads="1"/>
          </p:cNvSpPr>
          <p:nvPr/>
        </p:nvSpPr>
        <p:spPr bwMode="auto">
          <a:xfrm>
            <a:off x="971550" y="2060575"/>
            <a:ext cx="6985000" cy="3744913"/>
          </a:xfrm>
          <a:prstGeom prst="rect">
            <a:avLst/>
          </a:prstGeom>
          <a:noFill/>
          <a:ln w="28575">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5610" name="Rectangle 18"/>
          <p:cNvSpPr>
            <a:spLocks noChangeArrowheads="1"/>
          </p:cNvSpPr>
          <p:nvPr/>
        </p:nvSpPr>
        <p:spPr bwMode="auto">
          <a:xfrm>
            <a:off x="6516688" y="2997200"/>
            <a:ext cx="431800" cy="215900"/>
          </a:xfrm>
          <a:prstGeom prst="rect">
            <a:avLst/>
          </a:prstGeom>
          <a:noFill/>
          <a:ln w="127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5611" name="Rectangle 19"/>
          <p:cNvSpPr>
            <a:spLocks noChangeArrowheads="1"/>
          </p:cNvSpPr>
          <p:nvPr/>
        </p:nvSpPr>
        <p:spPr bwMode="auto">
          <a:xfrm>
            <a:off x="6516688" y="4797425"/>
            <a:ext cx="431800" cy="215900"/>
          </a:xfrm>
          <a:prstGeom prst="rect">
            <a:avLst/>
          </a:prstGeom>
          <a:noFill/>
          <a:ln w="127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5612" name="Text Box 5"/>
          <p:cNvSpPr txBox="1">
            <a:spLocks noChangeArrowheads="1"/>
          </p:cNvSpPr>
          <p:nvPr/>
        </p:nvSpPr>
        <p:spPr bwMode="auto">
          <a:xfrm>
            <a:off x="1116013" y="5516563"/>
            <a:ext cx="854075" cy="233362"/>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800"/>
              <a:t>OR: odds ratio</a:t>
            </a:r>
            <a:endParaRPr lang="el-GR" sz="800"/>
          </a:p>
        </p:txBody>
      </p:sp>
    </p:spTree>
    <p:extLst>
      <p:ext uri="{BB962C8B-B14F-4D97-AF65-F5344CB8AC3E}">
        <p14:creationId xmlns="" xmlns:p14="http://schemas.microsoft.com/office/powerpoint/2010/main" val="413265365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Ovarian </a:t>
            </a:r>
            <a:r>
              <a:rPr lang="en-US" sz="4000" dirty="0">
                <a:latin typeface="Trebuchet MS" charset="0"/>
              </a:rPr>
              <a:t>S</a:t>
            </a:r>
            <a:r>
              <a:rPr lang="en-US" sz="4000" dirty="0" smtClean="0">
                <a:latin typeface="Trebuchet MS" charset="0"/>
              </a:rPr>
              <a:t>timulation</a:t>
            </a:r>
            <a:endParaRPr lang="el-GR" sz="4000" dirty="0">
              <a:latin typeface="Trebuchet MS" charset="0"/>
            </a:endParaRPr>
          </a:p>
        </p:txBody>
      </p:sp>
      <p:sp>
        <p:nvSpPr>
          <p:cNvPr id="26626" name="Rectangle 3"/>
          <p:cNvSpPr>
            <a:spLocks noGrp="1" noChangeArrowheads="1"/>
          </p:cNvSpPr>
          <p:nvPr>
            <p:ph idx="1"/>
          </p:nvPr>
        </p:nvSpPr>
        <p:spPr/>
        <p:txBody>
          <a:bodyPr/>
          <a:lstStyle/>
          <a:p>
            <a:pPr marL="0" indent="0" eaLnBrk="1" hangingPunct="1"/>
            <a:r>
              <a:rPr lang="en-US" sz="2800" dirty="0">
                <a:latin typeface="Trebuchet MS" charset="0"/>
              </a:rPr>
              <a:t>OHSS: </a:t>
            </a:r>
            <a:r>
              <a:rPr lang="en-US" sz="2800" dirty="0">
                <a:solidFill>
                  <a:srgbClr val="FF9900"/>
                </a:solidFill>
                <a:latin typeface="Trebuchet MS" charset="0"/>
              </a:rPr>
              <a:t>higher</a:t>
            </a:r>
            <a:r>
              <a:rPr lang="en-US" sz="2800" dirty="0">
                <a:latin typeface="Trebuchet MS" charset="0"/>
              </a:rPr>
              <a:t> in OW and OB</a:t>
            </a:r>
          </a:p>
          <a:p>
            <a:pPr marL="457200" lvl="1" indent="0" eaLnBrk="1" hangingPunct="1"/>
            <a:endParaRPr lang="en-US" dirty="0">
              <a:latin typeface="Trebuchet MS" charset="0"/>
            </a:endParaRPr>
          </a:p>
        </p:txBody>
      </p:sp>
      <p:sp>
        <p:nvSpPr>
          <p:cNvPr id="26628" name="Text Box 5"/>
          <p:cNvSpPr txBox="1">
            <a:spLocks noChangeArrowheads="1"/>
          </p:cNvSpPr>
          <p:nvPr/>
        </p:nvSpPr>
        <p:spPr bwMode="auto">
          <a:xfrm>
            <a:off x="5580063"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26629" name="Text Box 5"/>
          <p:cNvSpPr txBox="1">
            <a:spLocks noChangeArrowheads="1"/>
          </p:cNvSpPr>
          <p:nvPr/>
        </p:nvSpPr>
        <p:spPr bwMode="auto">
          <a:xfrm>
            <a:off x="5940425" y="5876925"/>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sp>
        <p:nvSpPr>
          <p:cNvPr id="26630" name="Oval 8"/>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26631" name="Rectangle 11"/>
          <p:cNvSpPr>
            <a:spLocks noChangeArrowheads="1"/>
          </p:cNvSpPr>
          <p:nvPr/>
        </p:nvSpPr>
        <p:spPr bwMode="auto">
          <a:xfrm>
            <a:off x="971550" y="2060575"/>
            <a:ext cx="6985000" cy="3744913"/>
          </a:xfrm>
          <a:prstGeom prst="rect">
            <a:avLst/>
          </a:prstGeom>
          <a:noFill/>
          <a:ln w="28575">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pic>
        <p:nvPicPr>
          <p:cNvPr id="26632" name="Picture 1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2988" y="2105025"/>
            <a:ext cx="684212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3" name="Picture 1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2988" y="3933825"/>
            <a:ext cx="6842125"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4" name="Rectangle 12"/>
          <p:cNvSpPr>
            <a:spLocks noChangeArrowheads="1"/>
          </p:cNvSpPr>
          <p:nvPr/>
        </p:nvSpPr>
        <p:spPr bwMode="auto">
          <a:xfrm>
            <a:off x="6516688" y="3068638"/>
            <a:ext cx="431800" cy="144462"/>
          </a:xfrm>
          <a:prstGeom prst="rect">
            <a:avLst/>
          </a:prstGeom>
          <a:noFill/>
          <a:ln w="127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6635" name="Rectangle 13"/>
          <p:cNvSpPr>
            <a:spLocks noChangeArrowheads="1"/>
          </p:cNvSpPr>
          <p:nvPr/>
        </p:nvSpPr>
        <p:spPr bwMode="auto">
          <a:xfrm>
            <a:off x="6516688" y="4797425"/>
            <a:ext cx="431800" cy="144463"/>
          </a:xfrm>
          <a:prstGeom prst="rect">
            <a:avLst/>
          </a:prstGeom>
          <a:noFill/>
          <a:ln w="127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26636" name="Text Box 5"/>
          <p:cNvSpPr txBox="1">
            <a:spLocks noChangeArrowheads="1"/>
          </p:cNvSpPr>
          <p:nvPr/>
        </p:nvSpPr>
        <p:spPr bwMode="auto">
          <a:xfrm>
            <a:off x="1116013" y="5516563"/>
            <a:ext cx="854075" cy="233362"/>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800"/>
              <a:t>OR: odds ratio</a:t>
            </a:r>
            <a:endParaRPr lang="el-GR" sz="800"/>
          </a:p>
        </p:txBody>
      </p:sp>
    </p:spTree>
    <p:extLst>
      <p:ext uri="{BB962C8B-B14F-4D97-AF65-F5344CB8AC3E}">
        <p14:creationId xmlns="" xmlns:p14="http://schemas.microsoft.com/office/powerpoint/2010/main" val="247048023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549275" y="79000"/>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Ovarian </a:t>
            </a:r>
            <a:r>
              <a:rPr lang="en-US" sz="4000" dirty="0">
                <a:latin typeface="Trebuchet MS" charset="0"/>
              </a:rPr>
              <a:t>S</a:t>
            </a:r>
            <a:r>
              <a:rPr lang="en-US" sz="4000" dirty="0" smtClean="0">
                <a:latin typeface="Trebuchet MS" charset="0"/>
              </a:rPr>
              <a:t>timulation</a:t>
            </a:r>
            <a:endParaRPr lang="el-GR" sz="4000" dirty="0">
              <a:latin typeface="Trebuchet MS" charset="0"/>
            </a:endParaRPr>
          </a:p>
        </p:txBody>
      </p:sp>
      <p:sp>
        <p:nvSpPr>
          <p:cNvPr id="27649" name="Rectangle 3"/>
          <p:cNvSpPr>
            <a:spLocks noGrp="1" noChangeArrowheads="1"/>
          </p:cNvSpPr>
          <p:nvPr>
            <p:ph idx="1"/>
          </p:nvPr>
        </p:nvSpPr>
        <p:spPr/>
        <p:txBody>
          <a:bodyPr>
            <a:normAutofit lnSpcReduction="10000"/>
          </a:bodyPr>
          <a:lstStyle/>
          <a:p>
            <a:pPr eaLnBrk="1" hangingPunct="1"/>
            <a:r>
              <a:rPr lang="en-US" sz="2400" dirty="0" err="1">
                <a:latin typeface="Trebuchet MS" charset="0"/>
              </a:rPr>
              <a:t>Bellver</a:t>
            </a:r>
            <a:r>
              <a:rPr lang="en-US" sz="2400" dirty="0">
                <a:latin typeface="Trebuchet MS" charset="0"/>
              </a:rPr>
              <a:t> et al, 2009: the largest single center study  (6500 IVF cycles)</a:t>
            </a:r>
          </a:p>
          <a:p>
            <a:pPr lvl="1" eaLnBrk="1" hangingPunct="1"/>
            <a:r>
              <a:rPr lang="en-US" sz="2000" dirty="0">
                <a:latin typeface="Trebuchet MS" charset="0"/>
              </a:rPr>
              <a:t>T</a:t>
            </a:r>
            <a:r>
              <a:rPr lang="en-US" sz="2000" dirty="0" smtClean="0">
                <a:latin typeface="Trebuchet MS" charset="0"/>
              </a:rPr>
              <a:t>otal </a:t>
            </a:r>
            <a:r>
              <a:rPr lang="en-US" sz="2000" dirty="0">
                <a:latin typeface="Trebuchet MS" charset="0"/>
              </a:rPr>
              <a:t>dose of gonadotropins: </a:t>
            </a:r>
            <a:r>
              <a:rPr lang="en-US" sz="2000" dirty="0">
                <a:solidFill>
                  <a:srgbClr val="FF0000"/>
                </a:solidFill>
                <a:latin typeface="Trebuchet MS" charset="0"/>
              </a:rPr>
              <a:t>higher</a:t>
            </a:r>
            <a:r>
              <a:rPr lang="en-US" sz="2000" dirty="0">
                <a:latin typeface="Trebuchet MS" charset="0"/>
              </a:rPr>
              <a:t> in OW and OB</a:t>
            </a:r>
          </a:p>
          <a:p>
            <a:pPr lvl="1" eaLnBrk="1" hangingPunct="1"/>
            <a:r>
              <a:rPr lang="en-US" sz="2000" dirty="0">
                <a:latin typeface="Trebuchet MS" charset="0"/>
              </a:rPr>
              <a:t>N</a:t>
            </a:r>
            <a:r>
              <a:rPr lang="en-US" sz="2000" dirty="0" smtClean="0">
                <a:latin typeface="Trebuchet MS" charset="0"/>
              </a:rPr>
              <a:t>umber </a:t>
            </a:r>
            <a:r>
              <a:rPr lang="en-US" sz="2000" dirty="0">
                <a:latin typeface="Trebuchet MS" charset="0"/>
              </a:rPr>
              <a:t>of retrieved oocytes: similar in NW/OW/OB</a:t>
            </a:r>
          </a:p>
          <a:p>
            <a:pPr lvl="1" eaLnBrk="1" hangingPunct="1"/>
            <a:r>
              <a:rPr lang="en-US" sz="2000" dirty="0">
                <a:latin typeface="Trebuchet MS" charset="0"/>
              </a:rPr>
              <a:t>P</a:t>
            </a:r>
            <a:r>
              <a:rPr lang="en-US" sz="2000" dirty="0" smtClean="0">
                <a:latin typeface="Trebuchet MS" charset="0"/>
              </a:rPr>
              <a:t>eak </a:t>
            </a:r>
            <a:r>
              <a:rPr lang="en-US" sz="2000" dirty="0">
                <a:latin typeface="Trebuchet MS" charset="0"/>
              </a:rPr>
              <a:t>E2 levels: similar in NW/OW/OB</a:t>
            </a:r>
          </a:p>
          <a:p>
            <a:pPr lvl="1" eaLnBrk="1" hangingPunct="1">
              <a:buFont typeface="Wingdings" charset="0"/>
              <a:buNone/>
            </a:pPr>
            <a:endParaRPr lang="en-US" sz="2000" dirty="0">
              <a:latin typeface="Trebuchet MS" charset="0"/>
            </a:endParaRPr>
          </a:p>
          <a:p>
            <a:pPr eaLnBrk="1" hangingPunct="1"/>
            <a:r>
              <a:rPr lang="en-US" dirty="0">
                <a:latin typeface="Trebuchet MS" charset="0"/>
              </a:rPr>
              <a:t>S</a:t>
            </a:r>
            <a:r>
              <a:rPr lang="en-US" sz="2400" dirty="0" smtClean="0">
                <a:latin typeface="Trebuchet MS" charset="0"/>
              </a:rPr>
              <a:t>tudies </a:t>
            </a:r>
            <a:r>
              <a:rPr lang="en-US" sz="2400" dirty="0">
                <a:latin typeface="Trebuchet MS" charset="0"/>
              </a:rPr>
              <a:t>with opposite conclusions</a:t>
            </a:r>
            <a:r>
              <a:rPr lang="en-US" sz="2800" dirty="0">
                <a:latin typeface="Trebuchet MS" charset="0"/>
              </a:rPr>
              <a:t> </a:t>
            </a:r>
            <a:r>
              <a:rPr lang="en-US" sz="2000" dirty="0">
                <a:latin typeface="Trebuchet MS" charset="0"/>
              </a:rPr>
              <a:t>[number of studies]</a:t>
            </a:r>
          </a:p>
          <a:p>
            <a:pPr lvl="1" eaLnBrk="1" hangingPunct="1"/>
            <a:r>
              <a:rPr lang="en-US" sz="2000" dirty="0">
                <a:latin typeface="Trebuchet MS" charset="0"/>
              </a:rPr>
              <a:t>S</a:t>
            </a:r>
            <a:r>
              <a:rPr lang="en-US" sz="2000" dirty="0" smtClean="0">
                <a:latin typeface="Trebuchet MS" charset="0"/>
              </a:rPr>
              <a:t>ame </a:t>
            </a:r>
            <a:r>
              <a:rPr lang="en-US" sz="2000" dirty="0">
                <a:latin typeface="Trebuchet MS" charset="0"/>
              </a:rPr>
              <a:t>response to gonadotropins in NW/OW/OB [4]</a:t>
            </a:r>
          </a:p>
          <a:p>
            <a:pPr lvl="1" eaLnBrk="1" hangingPunct="1"/>
            <a:r>
              <a:rPr lang="en-US" sz="2000" dirty="0">
                <a:latin typeface="Trebuchet MS" charset="0"/>
              </a:rPr>
              <a:t>L</a:t>
            </a:r>
            <a:r>
              <a:rPr lang="en-US" sz="2000" dirty="0" smtClean="0">
                <a:latin typeface="Trebuchet MS" charset="0"/>
              </a:rPr>
              <a:t>ower </a:t>
            </a:r>
            <a:r>
              <a:rPr lang="en-US" sz="2000" dirty="0">
                <a:latin typeface="Trebuchet MS" charset="0"/>
              </a:rPr>
              <a:t>dose of gonadotropins in OB [5]</a:t>
            </a:r>
          </a:p>
          <a:p>
            <a:pPr lvl="1" eaLnBrk="1" hangingPunct="1"/>
            <a:r>
              <a:rPr lang="en-US" sz="2000" dirty="0">
                <a:latin typeface="Trebuchet MS" charset="0"/>
              </a:rPr>
              <a:t>F</a:t>
            </a:r>
            <a:r>
              <a:rPr lang="en-US" sz="2000" dirty="0" smtClean="0">
                <a:latin typeface="Trebuchet MS" charset="0"/>
              </a:rPr>
              <a:t>ewer </a:t>
            </a:r>
            <a:r>
              <a:rPr lang="en-US" sz="2000" dirty="0">
                <a:latin typeface="Trebuchet MS" charset="0"/>
              </a:rPr>
              <a:t>days of stimulation in OB [3]</a:t>
            </a:r>
          </a:p>
          <a:p>
            <a:pPr lvl="1" eaLnBrk="1" hangingPunct="1"/>
            <a:r>
              <a:rPr lang="en-US" sz="2000" dirty="0">
                <a:latin typeface="Trebuchet MS" charset="0"/>
              </a:rPr>
              <a:t>S</a:t>
            </a:r>
            <a:r>
              <a:rPr lang="en-US" sz="2000" dirty="0" smtClean="0">
                <a:latin typeface="Trebuchet MS" charset="0"/>
              </a:rPr>
              <a:t>imilar </a:t>
            </a:r>
            <a:r>
              <a:rPr lang="en-US" sz="2000" dirty="0">
                <a:latin typeface="Trebuchet MS" charset="0"/>
              </a:rPr>
              <a:t>peak E2 levels [8]</a:t>
            </a:r>
          </a:p>
        </p:txBody>
      </p:sp>
      <p:sp>
        <p:nvSpPr>
          <p:cNvPr id="27651" name="Text Box 5"/>
          <p:cNvSpPr txBox="1">
            <a:spLocks noChangeArrowheads="1"/>
          </p:cNvSpPr>
          <p:nvPr/>
        </p:nvSpPr>
        <p:spPr bwMode="auto">
          <a:xfrm>
            <a:off x="5580063"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27652" name="Oval 8"/>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Tree>
    <p:extLst>
      <p:ext uri="{BB962C8B-B14F-4D97-AF65-F5344CB8AC3E}">
        <p14:creationId xmlns="" xmlns:p14="http://schemas.microsoft.com/office/powerpoint/2010/main" val="327102455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Ovarian </a:t>
            </a:r>
            <a:r>
              <a:rPr lang="en-US" sz="4000" dirty="0">
                <a:latin typeface="Trebuchet MS" charset="0"/>
              </a:rPr>
              <a:t>S</a:t>
            </a:r>
            <a:r>
              <a:rPr lang="en-US" sz="4000" dirty="0" smtClean="0">
                <a:latin typeface="Trebuchet MS" charset="0"/>
              </a:rPr>
              <a:t>timulation</a:t>
            </a:r>
            <a:endParaRPr lang="el-GR" sz="4000" dirty="0">
              <a:latin typeface="Trebuchet MS" charset="0"/>
            </a:endParaRPr>
          </a:p>
        </p:txBody>
      </p:sp>
      <p:sp>
        <p:nvSpPr>
          <p:cNvPr id="29698" name="Rectangle 3"/>
          <p:cNvSpPr>
            <a:spLocks noGrp="1" noChangeArrowheads="1"/>
          </p:cNvSpPr>
          <p:nvPr>
            <p:ph idx="1"/>
          </p:nvPr>
        </p:nvSpPr>
        <p:spPr/>
        <p:txBody>
          <a:bodyPr>
            <a:normAutofit fontScale="85000" lnSpcReduction="20000"/>
          </a:bodyPr>
          <a:lstStyle/>
          <a:p>
            <a:pPr algn="ctr" eaLnBrk="1" hangingPunct="1">
              <a:buFont typeface="Wingdings" charset="0"/>
              <a:buNone/>
            </a:pPr>
            <a:r>
              <a:rPr lang="ja-JP" altLang="en-US" smtClean="0">
                <a:latin typeface="Trebuchet MS" charset="0"/>
              </a:rPr>
              <a:t>‘</a:t>
            </a:r>
            <a:r>
              <a:rPr lang="en-US" altLang="ja-JP" dirty="0" err="1" smtClean="0">
                <a:latin typeface="Trebuchet MS" charset="0"/>
              </a:rPr>
              <a:t>Gonadotropin</a:t>
            </a:r>
            <a:r>
              <a:rPr lang="en-US" altLang="ja-JP" dirty="0" smtClean="0">
                <a:latin typeface="Trebuchet MS" charset="0"/>
              </a:rPr>
              <a:t> </a:t>
            </a:r>
            <a:r>
              <a:rPr lang="en-US" altLang="ja-JP" dirty="0">
                <a:latin typeface="Trebuchet MS" charset="0"/>
              </a:rPr>
              <a:t>R</a:t>
            </a:r>
            <a:r>
              <a:rPr lang="en-US" altLang="ja-JP" dirty="0" smtClean="0">
                <a:latin typeface="Trebuchet MS" charset="0"/>
              </a:rPr>
              <a:t>esistance</a:t>
            </a:r>
            <a:r>
              <a:rPr lang="ja-JP" altLang="en-US" smtClean="0">
                <a:latin typeface="Trebuchet MS" charset="0"/>
              </a:rPr>
              <a:t>’</a:t>
            </a:r>
            <a:endParaRPr lang="en-US" sz="2800" dirty="0">
              <a:latin typeface="Trebuchet MS" charset="0"/>
            </a:endParaRPr>
          </a:p>
          <a:p>
            <a:pPr eaLnBrk="1" hangingPunct="1"/>
            <a:r>
              <a:rPr lang="en-US" sz="2800" dirty="0">
                <a:latin typeface="Trebuchet MS" charset="0"/>
              </a:rPr>
              <a:t>E</a:t>
            </a:r>
            <a:r>
              <a:rPr lang="en-US" sz="2800" dirty="0" smtClean="0">
                <a:latin typeface="Trebuchet MS" charset="0"/>
              </a:rPr>
              <a:t>xogenous </a:t>
            </a:r>
            <a:r>
              <a:rPr lang="en-US" sz="2800" dirty="0">
                <a:latin typeface="Trebuchet MS" charset="0"/>
              </a:rPr>
              <a:t>FSH threshold increases with BMI</a:t>
            </a:r>
          </a:p>
          <a:p>
            <a:pPr lvl="1" eaLnBrk="1" hangingPunct="1"/>
            <a:r>
              <a:rPr lang="en-US" sz="2400" dirty="0">
                <a:latin typeface="Trebuchet MS" charset="0"/>
              </a:rPr>
              <a:t>G</a:t>
            </a:r>
            <a:r>
              <a:rPr lang="en-US" sz="2400" dirty="0" smtClean="0">
                <a:latin typeface="Trebuchet MS" charset="0"/>
              </a:rPr>
              <a:t>reater </a:t>
            </a:r>
            <a:r>
              <a:rPr lang="en-US" sz="2400" dirty="0">
                <a:latin typeface="Trebuchet MS" charset="0"/>
              </a:rPr>
              <a:t>amount of body surface</a:t>
            </a:r>
          </a:p>
          <a:p>
            <a:pPr lvl="1" eaLnBrk="1" hangingPunct="1"/>
            <a:r>
              <a:rPr lang="en-US" sz="2400" dirty="0">
                <a:latin typeface="Trebuchet MS" charset="0"/>
              </a:rPr>
              <a:t>D</a:t>
            </a:r>
            <a:r>
              <a:rPr lang="en-US" sz="2400" dirty="0" smtClean="0">
                <a:latin typeface="Trebuchet MS" charset="0"/>
              </a:rPr>
              <a:t>ifferences </a:t>
            </a:r>
            <a:r>
              <a:rPr lang="en-US" sz="2400" dirty="0">
                <a:latin typeface="Trebuchet MS" charset="0"/>
              </a:rPr>
              <a:t>in absorption and metabolic clearance</a:t>
            </a:r>
          </a:p>
          <a:p>
            <a:pPr lvl="1" eaLnBrk="1" hangingPunct="1"/>
            <a:r>
              <a:rPr lang="en-US" sz="2400" dirty="0">
                <a:latin typeface="Trebuchet MS" charset="0"/>
              </a:rPr>
              <a:t>A</a:t>
            </a:r>
            <a:r>
              <a:rPr lang="en-US" sz="2400" dirty="0" smtClean="0">
                <a:latin typeface="Trebuchet MS" charset="0"/>
              </a:rPr>
              <a:t>ltered </a:t>
            </a:r>
            <a:r>
              <a:rPr lang="en-US" sz="2400" dirty="0">
                <a:latin typeface="Trebuchet MS" charset="0"/>
              </a:rPr>
              <a:t>peripheral steroid metabolism and decreased SHBG levels</a:t>
            </a:r>
          </a:p>
          <a:p>
            <a:pPr lvl="1" eaLnBrk="1" hangingPunct="1"/>
            <a:r>
              <a:rPr lang="en-US" sz="2400" dirty="0">
                <a:latin typeface="Trebuchet MS" charset="0"/>
              </a:rPr>
              <a:t>I</a:t>
            </a:r>
            <a:r>
              <a:rPr lang="en-US" sz="2400" dirty="0" smtClean="0">
                <a:latin typeface="Trebuchet MS" charset="0"/>
              </a:rPr>
              <a:t>mpaired </a:t>
            </a:r>
            <a:r>
              <a:rPr lang="en-US" sz="2400" dirty="0">
                <a:latin typeface="Trebuchet MS" charset="0"/>
              </a:rPr>
              <a:t>absorption due to increased subcutaneous fat (not likely) </a:t>
            </a:r>
            <a:endParaRPr lang="en-US" sz="2400" dirty="0" smtClean="0">
              <a:latin typeface="Trebuchet MS" charset="0"/>
            </a:endParaRPr>
          </a:p>
          <a:p>
            <a:r>
              <a:rPr lang="en-US" sz="2800" dirty="0" smtClean="0">
                <a:latin typeface="Trebuchet MS" charset="0"/>
              </a:rPr>
              <a:t>Role of </a:t>
            </a:r>
            <a:r>
              <a:rPr lang="en-US" sz="2800" dirty="0" err="1" smtClean="0">
                <a:latin typeface="Trebuchet MS" charset="0"/>
              </a:rPr>
              <a:t>leptin</a:t>
            </a:r>
            <a:r>
              <a:rPr lang="en-US" sz="2800" dirty="0" smtClean="0">
                <a:latin typeface="Trebuchet MS" charset="0"/>
              </a:rPr>
              <a:t>: high levels – resistance in OB</a:t>
            </a:r>
          </a:p>
          <a:p>
            <a:pPr lvl="1"/>
            <a:r>
              <a:rPr lang="en-US" sz="2400" dirty="0" smtClean="0">
                <a:latin typeface="Trebuchet MS" charset="0"/>
              </a:rPr>
              <a:t>High intra-follicular levels: associated with </a:t>
            </a:r>
            <a:r>
              <a:rPr lang="en-US" sz="2400" dirty="0" err="1" smtClean="0">
                <a:latin typeface="Trebuchet MS" charset="0"/>
              </a:rPr>
              <a:t>gonadotropin</a:t>
            </a:r>
            <a:r>
              <a:rPr lang="en-US" sz="2400" dirty="0" smtClean="0">
                <a:latin typeface="Trebuchet MS" charset="0"/>
              </a:rPr>
              <a:t> resistance</a:t>
            </a:r>
          </a:p>
          <a:p>
            <a:pPr lvl="2"/>
            <a:r>
              <a:rPr lang="en-US" dirty="0" smtClean="0">
                <a:latin typeface="Trebuchet MS" charset="0"/>
              </a:rPr>
              <a:t>Inhibitory effect on developing follicles</a:t>
            </a:r>
          </a:p>
          <a:p>
            <a:pPr lvl="2"/>
            <a:r>
              <a:rPr lang="en-US" dirty="0" smtClean="0">
                <a:latin typeface="Trebuchet MS" charset="0"/>
              </a:rPr>
              <a:t>Inhibits FSH and LH stimulated </a:t>
            </a:r>
            <a:r>
              <a:rPr lang="en-US" dirty="0" err="1" smtClean="0">
                <a:latin typeface="Trebuchet MS" charset="0"/>
              </a:rPr>
              <a:t>steroidogenesis</a:t>
            </a:r>
            <a:r>
              <a:rPr lang="en-US" dirty="0" smtClean="0">
                <a:latin typeface="Trebuchet MS" charset="0"/>
              </a:rPr>
              <a:t> in </a:t>
            </a:r>
            <a:r>
              <a:rPr lang="en-US" dirty="0" err="1" smtClean="0">
                <a:latin typeface="Trebuchet MS" charset="0"/>
              </a:rPr>
              <a:t>granulosa</a:t>
            </a:r>
            <a:r>
              <a:rPr lang="en-US" dirty="0" smtClean="0">
                <a:latin typeface="Trebuchet MS" charset="0"/>
              </a:rPr>
              <a:t> cells</a:t>
            </a:r>
          </a:p>
          <a:p>
            <a:pPr lvl="1" eaLnBrk="1" hangingPunct="1"/>
            <a:endParaRPr lang="en-US" sz="2400" dirty="0">
              <a:latin typeface="Trebuchet MS" charset="0"/>
            </a:endParaRPr>
          </a:p>
        </p:txBody>
      </p:sp>
      <p:sp>
        <p:nvSpPr>
          <p:cNvPr id="29700" name="Text Box 5"/>
          <p:cNvSpPr txBox="1">
            <a:spLocks noChangeArrowheads="1"/>
          </p:cNvSpPr>
          <p:nvPr/>
        </p:nvSpPr>
        <p:spPr bwMode="auto">
          <a:xfrm>
            <a:off x="5580063"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29701" name="Oval 6"/>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Tree>
    <p:extLst>
      <p:ext uri="{BB962C8B-B14F-4D97-AF65-F5344CB8AC3E}">
        <p14:creationId xmlns="" xmlns:p14="http://schemas.microsoft.com/office/powerpoint/2010/main" val="335075575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49275" y="-7830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Pregnancy </a:t>
            </a:r>
            <a:r>
              <a:rPr lang="en-US" sz="4000" dirty="0">
                <a:latin typeface="Trebuchet MS" charset="0"/>
              </a:rPr>
              <a:t>R</a:t>
            </a:r>
            <a:r>
              <a:rPr lang="en-US" sz="4000" dirty="0" smtClean="0">
                <a:latin typeface="Trebuchet MS" charset="0"/>
              </a:rPr>
              <a:t>ates</a:t>
            </a:r>
            <a:endParaRPr lang="el-GR" sz="4000" dirty="0">
              <a:latin typeface="Trebuchet MS" charset="0"/>
            </a:endParaRPr>
          </a:p>
        </p:txBody>
      </p:sp>
      <p:sp>
        <p:nvSpPr>
          <p:cNvPr id="2" name="Content Placeholder 1"/>
          <p:cNvSpPr>
            <a:spLocks noGrp="1"/>
          </p:cNvSpPr>
          <p:nvPr>
            <p:ph idx="1"/>
          </p:nvPr>
        </p:nvSpPr>
        <p:spPr>
          <a:xfrm>
            <a:off x="549275" y="1615691"/>
            <a:ext cx="8042276" cy="4343400"/>
          </a:xfrm>
        </p:spPr>
        <p:txBody>
          <a:bodyPr/>
          <a:lstStyle/>
          <a:p>
            <a:endParaRPr lang="en-US"/>
          </a:p>
        </p:txBody>
      </p:sp>
      <p:sp>
        <p:nvSpPr>
          <p:cNvPr id="34819" name="Text Box 4"/>
          <p:cNvSpPr txBox="1">
            <a:spLocks noChangeArrowheads="1"/>
          </p:cNvSpPr>
          <p:nvPr/>
        </p:nvSpPr>
        <p:spPr bwMode="auto">
          <a:xfrm>
            <a:off x="5518111"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34820" name="Oval 5"/>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34821" name="Text Box 6"/>
          <p:cNvSpPr txBox="1">
            <a:spLocks noChangeArrowheads="1"/>
          </p:cNvSpPr>
          <p:nvPr/>
        </p:nvSpPr>
        <p:spPr bwMode="auto">
          <a:xfrm>
            <a:off x="395288" y="1217518"/>
            <a:ext cx="7513637"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800"/>
              <a:t>BMI &gt;25 </a:t>
            </a:r>
            <a:r>
              <a:rPr lang="en-US" sz="2000"/>
              <a:t>vs</a:t>
            </a:r>
            <a:r>
              <a:rPr lang="en-US" sz="2800"/>
              <a:t> 20-25: </a:t>
            </a:r>
            <a:r>
              <a:rPr lang="en-US" sz="2800">
                <a:solidFill>
                  <a:srgbClr val="FF0000"/>
                </a:solidFill>
              </a:rPr>
              <a:t>lower</a:t>
            </a:r>
            <a:r>
              <a:rPr lang="en-US" sz="2800"/>
              <a:t> pregnancy rates </a:t>
            </a:r>
            <a:endParaRPr lang="el-GR" sz="2800"/>
          </a:p>
        </p:txBody>
      </p:sp>
      <p:pic>
        <p:nvPicPr>
          <p:cNvPr id="34822"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650" y="2060575"/>
            <a:ext cx="7561263" cy="3313113"/>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34823" name="Rectangle 9"/>
          <p:cNvSpPr>
            <a:spLocks noChangeArrowheads="1"/>
          </p:cNvSpPr>
          <p:nvPr/>
        </p:nvSpPr>
        <p:spPr bwMode="auto">
          <a:xfrm>
            <a:off x="6804025" y="3716338"/>
            <a:ext cx="431800" cy="215900"/>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34824" name="Text Box 5"/>
          <p:cNvSpPr txBox="1">
            <a:spLocks noChangeArrowheads="1"/>
          </p:cNvSpPr>
          <p:nvPr/>
        </p:nvSpPr>
        <p:spPr bwMode="auto">
          <a:xfrm>
            <a:off x="6227763" y="5516563"/>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spTree>
    <p:extLst>
      <p:ext uri="{BB962C8B-B14F-4D97-AF65-F5344CB8AC3E}">
        <p14:creationId xmlns="" xmlns:p14="http://schemas.microsoft.com/office/powerpoint/2010/main" val="156631168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4000" dirty="0">
                <a:latin typeface="Trebuchet MS" charset="0"/>
              </a:rPr>
              <a:t>O</a:t>
            </a:r>
            <a:r>
              <a:rPr lang="en-US" sz="4000" dirty="0" smtClean="0">
                <a:latin typeface="Trebuchet MS" charset="0"/>
              </a:rPr>
              <a:t>besity</a:t>
            </a:r>
            <a:r>
              <a:rPr lang="en-US" sz="4000" dirty="0">
                <a:latin typeface="Trebuchet MS" charset="0"/>
              </a:rPr>
              <a:t>: </a:t>
            </a:r>
            <a:r>
              <a:rPr lang="en-US" sz="4000" dirty="0" smtClean="0">
                <a:latin typeface="Trebuchet MS" charset="0"/>
              </a:rPr>
              <a:t>Epidemiology</a:t>
            </a:r>
            <a:endParaRPr lang="el-GR" sz="4000" dirty="0">
              <a:latin typeface="Trebuchet MS" charset="0"/>
            </a:endParaRPr>
          </a:p>
        </p:txBody>
      </p:sp>
      <p:sp>
        <p:nvSpPr>
          <p:cNvPr id="18434" name="Rectangle 3"/>
          <p:cNvSpPr>
            <a:spLocks noGrp="1" noChangeArrowheads="1"/>
          </p:cNvSpPr>
          <p:nvPr>
            <p:ph idx="1"/>
          </p:nvPr>
        </p:nvSpPr>
        <p:spPr/>
        <p:txBody>
          <a:bodyPr>
            <a:normAutofit fontScale="85000" lnSpcReduction="20000"/>
          </a:bodyPr>
          <a:lstStyle/>
          <a:p>
            <a:pPr marL="342900" indent="-342900" eaLnBrk="1" hangingPunct="1">
              <a:lnSpc>
                <a:spcPct val="115000"/>
              </a:lnSpc>
            </a:pPr>
            <a:r>
              <a:rPr lang="en-US" dirty="0">
                <a:solidFill>
                  <a:schemeClr val="tx1"/>
                </a:solidFill>
                <a:latin typeface="Arial" pitchFamily="34" charset="0"/>
                <a:cs typeface="Arial" pitchFamily="34" charset="0"/>
              </a:rPr>
              <a:t>O</a:t>
            </a:r>
            <a:r>
              <a:rPr lang="en-US" sz="2400" dirty="0" smtClean="0">
                <a:solidFill>
                  <a:schemeClr val="tx1"/>
                </a:solidFill>
                <a:latin typeface="Arial" pitchFamily="34" charset="0"/>
                <a:cs typeface="Arial" pitchFamily="34" charset="0"/>
              </a:rPr>
              <a:t>besity </a:t>
            </a:r>
            <a:r>
              <a:rPr lang="en-US" dirty="0" smtClean="0">
                <a:solidFill>
                  <a:schemeClr val="tx1"/>
                </a:solidFill>
                <a:latin typeface="Arial" pitchFamily="34" charset="0"/>
                <a:cs typeface="Arial" pitchFamily="34" charset="0"/>
              </a:rPr>
              <a:t>: is the new </a:t>
            </a:r>
            <a:r>
              <a:rPr lang="en-US" dirty="0" err="1" smtClean="0">
                <a:solidFill>
                  <a:schemeClr val="tx1"/>
                </a:solidFill>
                <a:latin typeface="Arial" pitchFamily="34" charset="0"/>
                <a:cs typeface="Arial" pitchFamily="34" charset="0"/>
              </a:rPr>
              <a:t>worlwide</a:t>
            </a:r>
            <a:r>
              <a:rPr lang="en-US"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epidemic </a:t>
            </a:r>
            <a:r>
              <a:rPr lang="en-US" dirty="0">
                <a:solidFill>
                  <a:schemeClr val="tx1"/>
                </a:solidFill>
                <a:latin typeface="Arial" pitchFamily="34" charset="0"/>
                <a:cs typeface="Arial" pitchFamily="34" charset="0"/>
              </a:rPr>
              <a:t>of obesity and related morbidity significantly affects fertility and reproduction in both men and </a:t>
            </a:r>
            <a:r>
              <a:rPr lang="en-US" dirty="0" smtClean="0">
                <a:solidFill>
                  <a:schemeClr val="tx1"/>
                </a:solidFill>
                <a:latin typeface="Arial" pitchFamily="34" charset="0"/>
                <a:cs typeface="Arial" pitchFamily="34" charset="0"/>
              </a:rPr>
              <a:t>women</a:t>
            </a:r>
            <a:endParaRPr lang="en-US" sz="2400" dirty="0">
              <a:solidFill>
                <a:schemeClr val="tx1"/>
              </a:solidFill>
              <a:latin typeface="Arial" pitchFamily="34" charset="0"/>
              <a:cs typeface="Arial" pitchFamily="34" charset="0"/>
            </a:endParaRPr>
          </a:p>
          <a:p>
            <a:pPr marL="342900" indent="-342900" eaLnBrk="1" hangingPunct="1">
              <a:lnSpc>
                <a:spcPct val="115000"/>
              </a:lnSpc>
            </a:pPr>
            <a:r>
              <a:rPr lang="en-US" dirty="0">
                <a:solidFill>
                  <a:schemeClr val="tx1"/>
                </a:solidFill>
                <a:latin typeface="Arial" pitchFamily="34" charset="0"/>
                <a:cs typeface="Arial" pitchFamily="34" charset="0"/>
              </a:rPr>
              <a:t>I</a:t>
            </a:r>
            <a:r>
              <a:rPr lang="en-US" sz="2400" dirty="0" smtClean="0">
                <a:solidFill>
                  <a:schemeClr val="tx1"/>
                </a:solidFill>
                <a:latin typeface="Arial" pitchFamily="34" charset="0"/>
                <a:cs typeface="Arial" pitchFamily="34" charset="0"/>
              </a:rPr>
              <a:t>n </a:t>
            </a:r>
            <a:r>
              <a:rPr lang="en-US" sz="2400" dirty="0">
                <a:solidFill>
                  <a:schemeClr val="tx1"/>
                </a:solidFill>
                <a:latin typeface="Arial" pitchFamily="34" charset="0"/>
                <a:cs typeface="Arial" pitchFamily="34" charset="0"/>
              </a:rPr>
              <a:t>USA and Europe</a:t>
            </a:r>
          </a:p>
          <a:p>
            <a:pPr marL="742950" lvl="1" indent="-285750" eaLnBrk="1" hangingPunct="1">
              <a:lnSpc>
                <a:spcPct val="90000"/>
              </a:lnSpc>
              <a:buClrTx/>
            </a:pPr>
            <a:r>
              <a:rPr lang="en-US" sz="2000" dirty="0">
                <a:solidFill>
                  <a:schemeClr val="tx1"/>
                </a:solidFill>
                <a:latin typeface="Arial" pitchFamily="34" charset="0"/>
                <a:cs typeface="Arial" pitchFamily="34" charset="0"/>
              </a:rPr>
              <a:t>60% of all women are overweight </a:t>
            </a:r>
            <a:r>
              <a:rPr lang="en-US" dirty="0">
                <a:solidFill>
                  <a:schemeClr val="tx1"/>
                </a:solidFill>
                <a:latin typeface="Arial" pitchFamily="34" charset="0"/>
                <a:cs typeface="Arial" pitchFamily="34" charset="0"/>
              </a:rPr>
              <a:t>(BMI&gt;25 kg/m</a:t>
            </a:r>
            <a:r>
              <a:rPr lang="en-US" baseline="30000" dirty="0">
                <a:solidFill>
                  <a:schemeClr val="tx1"/>
                </a:solidFill>
                <a:latin typeface="Arial" pitchFamily="34" charset="0"/>
                <a:cs typeface="Arial" pitchFamily="34" charset="0"/>
              </a:rPr>
              <a:t>2</a:t>
            </a:r>
            <a:r>
              <a:rPr lang="en-US" dirty="0">
                <a:solidFill>
                  <a:schemeClr val="tx1"/>
                </a:solidFill>
                <a:latin typeface="Arial" pitchFamily="34" charset="0"/>
                <a:cs typeface="Arial" pitchFamily="34" charset="0"/>
              </a:rPr>
              <a:t>)</a:t>
            </a:r>
          </a:p>
          <a:p>
            <a:pPr marL="1143000" lvl="2" indent="-228600" eaLnBrk="1" hangingPunct="1">
              <a:lnSpc>
                <a:spcPct val="90000"/>
              </a:lnSpc>
              <a:buFont typeface="Trebuchet MS" charset="0"/>
              <a:buChar char="-"/>
            </a:pPr>
            <a:r>
              <a:rPr lang="en-US" dirty="0">
                <a:solidFill>
                  <a:schemeClr val="tx1"/>
                </a:solidFill>
                <a:latin typeface="Arial" pitchFamily="34" charset="0"/>
                <a:cs typeface="Arial" pitchFamily="34" charset="0"/>
              </a:rPr>
              <a:t>30% of them are obese </a:t>
            </a:r>
            <a:r>
              <a:rPr lang="en-US" sz="1600" dirty="0">
                <a:solidFill>
                  <a:schemeClr val="tx1"/>
                </a:solidFill>
                <a:latin typeface="Arial" pitchFamily="34" charset="0"/>
                <a:cs typeface="Arial" pitchFamily="34" charset="0"/>
              </a:rPr>
              <a:t>(BMI&gt;30 kg/m</a:t>
            </a:r>
            <a:r>
              <a:rPr lang="en-US" sz="1600" baseline="30000" dirty="0">
                <a:solidFill>
                  <a:schemeClr val="tx1"/>
                </a:solidFill>
                <a:latin typeface="Arial" pitchFamily="34" charset="0"/>
                <a:cs typeface="Arial" pitchFamily="34" charset="0"/>
              </a:rPr>
              <a:t>2</a:t>
            </a:r>
            <a:r>
              <a:rPr lang="en-US" sz="1600" dirty="0">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a:p>
            <a:pPr marL="1143000" lvl="2" indent="-228600" eaLnBrk="1" hangingPunct="1">
              <a:lnSpc>
                <a:spcPct val="90000"/>
              </a:lnSpc>
              <a:buFont typeface="Trebuchet MS" charset="0"/>
              <a:buChar char="-"/>
            </a:pPr>
            <a:r>
              <a:rPr lang="en-US" dirty="0">
                <a:solidFill>
                  <a:schemeClr val="tx1"/>
                </a:solidFill>
                <a:latin typeface="Arial" pitchFamily="34" charset="0"/>
                <a:cs typeface="Arial" pitchFamily="34" charset="0"/>
              </a:rPr>
              <a:t>6% of them are morbidly obese </a:t>
            </a:r>
            <a:r>
              <a:rPr lang="en-US" sz="1600" dirty="0">
                <a:solidFill>
                  <a:schemeClr val="tx1"/>
                </a:solidFill>
                <a:latin typeface="Arial" pitchFamily="34" charset="0"/>
                <a:cs typeface="Arial" pitchFamily="34" charset="0"/>
              </a:rPr>
              <a:t>(BMI&gt;40 kg/m</a:t>
            </a:r>
            <a:r>
              <a:rPr lang="en-US" sz="1600" baseline="30000" dirty="0">
                <a:solidFill>
                  <a:schemeClr val="tx1"/>
                </a:solidFill>
                <a:latin typeface="Arial" pitchFamily="34" charset="0"/>
                <a:cs typeface="Arial" pitchFamily="34" charset="0"/>
              </a:rPr>
              <a:t>2</a:t>
            </a:r>
            <a:r>
              <a:rPr lang="en-US" sz="1600" dirty="0">
                <a:solidFill>
                  <a:schemeClr val="tx1"/>
                </a:solidFill>
                <a:latin typeface="Arial" pitchFamily="34" charset="0"/>
                <a:cs typeface="Arial" pitchFamily="34" charset="0"/>
              </a:rPr>
              <a:t>)</a:t>
            </a:r>
          </a:p>
          <a:p>
            <a:pPr marL="742950" lvl="1" indent="-285750" eaLnBrk="1" hangingPunct="1">
              <a:lnSpc>
                <a:spcPct val="90000"/>
              </a:lnSpc>
              <a:buClrTx/>
            </a:pPr>
            <a:r>
              <a:rPr lang="en-US" sz="2000" dirty="0">
                <a:solidFill>
                  <a:schemeClr val="tx1"/>
                </a:solidFill>
                <a:latin typeface="Arial" pitchFamily="34" charset="0"/>
                <a:cs typeface="Arial" pitchFamily="34" charset="0"/>
              </a:rPr>
              <a:t>50% of women 25-44 years old are overweight</a:t>
            </a:r>
          </a:p>
          <a:p>
            <a:pPr marL="1143000" lvl="2" indent="-228600" eaLnBrk="1" hangingPunct="1">
              <a:lnSpc>
                <a:spcPct val="90000"/>
              </a:lnSpc>
              <a:buFont typeface="Trebuchet MS" charset="0"/>
              <a:buChar char="-"/>
            </a:pPr>
            <a:r>
              <a:rPr lang="en-US" dirty="0">
                <a:solidFill>
                  <a:schemeClr val="tx1"/>
                </a:solidFill>
                <a:latin typeface="Arial" pitchFamily="34" charset="0"/>
                <a:cs typeface="Arial" pitchFamily="34" charset="0"/>
              </a:rPr>
              <a:t>20% of them are obese </a:t>
            </a:r>
          </a:p>
          <a:p>
            <a:pPr marL="1143000" lvl="2" indent="-228600" eaLnBrk="1" hangingPunct="1">
              <a:lnSpc>
                <a:spcPct val="90000"/>
              </a:lnSpc>
              <a:buFont typeface="Trebuchet MS" charset="0"/>
              <a:buChar char="-"/>
            </a:pPr>
            <a:endParaRPr lang="en-US" dirty="0">
              <a:solidFill>
                <a:schemeClr val="tx1"/>
              </a:solidFill>
              <a:latin typeface="Arial" pitchFamily="34" charset="0"/>
              <a:cs typeface="Arial" pitchFamily="34" charset="0"/>
            </a:endParaRPr>
          </a:p>
          <a:p>
            <a:pPr marL="342900" indent="-342900" eaLnBrk="1" hangingPunct="1">
              <a:lnSpc>
                <a:spcPct val="115000"/>
              </a:lnSpc>
            </a:pPr>
            <a:r>
              <a:rPr lang="en-US" dirty="0">
                <a:solidFill>
                  <a:schemeClr val="tx1"/>
                </a:solidFill>
                <a:latin typeface="Arial" pitchFamily="34" charset="0"/>
                <a:cs typeface="Arial" pitchFamily="34" charset="0"/>
              </a:rPr>
              <a:t>D</a:t>
            </a:r>
            <a:r>
              <a:rPr lang="en-US" sz="2400" dirty="0" smtClean="0">
                <a:solidFill>
                  <a:schemeClr val="tx1"/>
                </a:solidFill>
                <a:latin typeface="Arial" pitchFamily="34" charset="0"/>
                <a:cs typeface="Arial" pitchFamily="34" charset="0"/>
              </a:rPr>
              <a:t>efinition </a:t>
            </a:r>
            <a:r>
              <a:rPr lang="en-US" sz="2400" dirty="0">
                <a:solidFill>
                  <a:schemeClr val="tx1"/>
                </a:solidFill>
                <a:latin typeface="Arial" pitchFamily="34" charset="0"/>
                <a:cs typeface="Arial" pitchFamily="34" charset="0"/>
              </a:rPr>
              <a:t>of obesity</a:t>
            </a:r>
          </a:p>
          <a:p>
            <a:pPr marL="742950" lvl="1" indent="-285750" eaLnBrk="1" hangingPunct="1">
              <a:lnSpc>
                <a:spcPct val="90000"/>
              </a:lnSpc>
              <a:buClrTx/>
            </a:pPr>
            <a:r>
              <a:rPr lang="en-US" sz="2000" dirty="0">
                <a:solidFill>
                  <a:schemeClr val="tx1"/>
                </a:solidFill>
                <a:latin typeface="Arial" pitchFamily="34" charset="0"/>
                <a:cs typeface="Arial" pitchFamily="34" charset="0"/>
              </a:rPr>
              <a:t>Body Mass Index (BMI): 18.5 – 25 – 30 – 35 – 40 </a:t>
            </a:r>
            <a:r>
              <a:rPr lang="en-US" dirty="0">
                <a:solidFill>
                  <a:schemeClr val="tx1"/>
                </a:solidFill>
                <a:latin typeface="Arial" pitchFamily="34" charset="0"/>
                <a:cs typeface="Arial" pitchFamily="34" charset="0"/>
              </a:rPr>
              <a:t>kg/m</a:t>
            </a:r>
            <a:r>
              <a:rPr lang="en-US" baseline="30000" dirty="0">
                <a:solidFill>
                  <a:schemeClr val="tx1"/>
                </a:solidFill>
                <a:latin typeface="Arial" pitchFamily="34" charset="0"/>
                <a:cs typeface="Arial" pitchFamily="34" charset="0"/>
              </a:rPr>
              <a:t>2</a:t>
            </a:r>
          </a:p>
          <a:p>
            <a:pPr marL="742950" lvl="1" indent="-285750" eaLnBrk="1" hangingPunct="1">
              <a:lnSpc>
                <a:spcPct val="90000"/>
              </a:lnSpc>
              <a:buClrTx/>
            </a:pPr>
            <a:r>
              <a:rPr lang="en-US" sz="2000" dirty="0">
                <a:solidFill>
                  <a:schemeClr val="tx1"/>
                </a:solidFill>
                <a:latin typeface="Arial" pitchFamily="34" charset="0"/>
                <a:cs typeface="Arial" pitchFamily="34" charset="0"/>
              </a:rPr>
              <a:t>waist circumference to define </a:t>
            </a:r>
            <a:r>
              <a:rPr lang="en-US" sz="2000" dirty="0" err="1">
                <a:solidFill>
                  <a:schemeClr val="tx1"/>
                </a:solidFill>
                <a:latin typeface="Arial" pitchFamily="34" charset="0"/>
                <a:cs typeface="Arial" pitchFamily="34" charset="0"/>
              </a:rPr>
              <a:t>truncal</a:t>
            </a:r>
            <a:r>
              <a:rPr lang="en-US" sz="2000" dirty="0">
                <a:solidFill>
                  <a:schemeClr val="tx1"/>
                </a:solidFill>
                <a:latin typeface="Arial" pitchFamily="34" charset="0"/>
                <a:cs typeface="Arial" pitchFamily="34" charset="0"/>
              </a:rPr>
              <a:t>/abdominal obesity </a:t>
            </a:r>
            <a:endParaRPr lang="el-GR" sz="20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22616897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549275" y="-35712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Pregnancy </a:t>
            </a:r>
            <a:r>
              <a:rPr lang="en-US" sz="4000" dirty="0">
                <a:latin typeface="Trebuchet MS" charset="0"/>
              </a:rPr>
              <a:t>R</a:t>
            </a:r>
            <a:r>
              <a:rPr lang="en-US" sz="4000" dirty="0" smtClean="0">
                <a:latin typeface="Trebuchet MS" charset="0"/>
              </a:rPr>
              <a:t>ates</a:t>
            </a:r>
            <a:endParaRPr lang="el-GR" sz="4000" dirty="0">
              <a:latin typeface="Trebuchet MS" charset="0"/>
            </a:endParaRPr>
          </a:p>
        </p:txBody>
      </p:sp>
      <p:sp>
        <p:nvSpPr>
          <p:cNvPr id="2" name="Content Placeholder 1"/>
          <p:cNvSpPr>
            <a:spLocks noGrp="1"/>
          </p:cNvSpPr>
          <p:nvPr>
            <p:ph idx="1"/>
          </p:nvPr>
        </p:nvSpPr>
        <p:spPr>
          <a:xfrm>
            <a:off x="549275" y="1584711"/>
            <a:ext cx="8042276" cy="4343400"/>
          </a:xfrm>
        </p:spPr>
        <p:txBody>
          <a:bodyPr/>
          <a:lstStyle/>
          <a:p>
            <a:endParaRPr lang="en-US"/>
          </a:p>
        </p:txBody>
      </p:sp>
      <p:sp>
        <p:nvSpPr>
          <p:cNvPr id="33795" name="Text Box 4"/>
          <p:cNvSpPr txBox="1">
            <a:spLocks noChangeArrowheads="1"/>
          </p:cNvSpPr>
          <p:nvPr/>
        </p:nvSpPr>
        <p:spPr bwMode="auto">
          <a:xfrm>
            <a:off x="5580063" y="593446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33796" name="Oval 5"/>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33797" name="Text Box 7"/>
          <p:cNvSpPr txBox="1">
            <a:spLocks noChangeArrowheads="1"/>
          </p:cNvSpPr>
          <p:nvPr/>
        </p:nvSpPr>
        <p:spPr bwMode="auto">
          <a:xfrm>
            <a:off x="395288" y="1140068"/>
            <a:ext cx="7311617"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800" dirty="0"/>
              <a:t>BMI &gt;30 </a:t>
            </a:r>
            <a:r>
              <a:rPr lang="en-US" sz="2000" dirty="0" err="1"/>
              <a:t>vs</a:t>
            </a:r>
            <a:r>
              <a:rPr lang="en-US" sz="2000" dirty="0"/>
              <a:t> </a:t>
            </a:r>
            <a:r>
              <a:rPr lang="en-US" sz="2800" dirty="0"/>
              <a:t>&lt;30: </a:t>
            </a:r>
            <a:r>
              <a:rPr lang="en-US" sz="2800" dirty="0">
                <a:solidFill>
                  <a:srgbClr val="FF9900"/>
                </a:solidFill>
              </a:rPr>
              <a:t>L</a:t>
            </a:r>
            <a:r>
              <a:rPr lang="en-US" sz="2800" dirty="0" smtClean="0">
                <a:solidFill>
                  <a:srgbClr val="FF9900"/>
                </a:solidFill>
              </a:rPr>
              <a:t>ower</a:t>
            </a:r>
            <a:r>
              <a:rPr lang="en-US" sz="2800" dirty="0" smtClean="0"/>
              <a:t> </a:t>
            </a:r>
            <a:r>
              <a:rPr lang="en-US" sz="2800" dirty="0"/>
              <a:t>P</a:t>
            </a:r>
            <a:r>
              <a:rPr lang="en-US" sz="2800" dirty="0" smtClean="0"/>
              <a:t>regnancy </a:t>
            </a:r>
            <a:r>
              <a:rPr lang="en-US" sz="2800" dirty="0"/>
              <a:t>R</a:t>
            </a:r>
            <a:r>
              <a:rPr lang="en-US" sz="2800" dirty="0" smtClean="0"/>
              <a:t>ates </a:t>
            </a:r>
            <a:endParaRPr lang="el-GR" sz="2800" dirty="0"/>
          </a:p>
        </p:txBody>
      </p:sp>
      <p:pic>
        <p:nvPicPr>
          <p:cNvPr id="33798" name="Rectangle 3"/>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650" y="2060575"/>
            <a:ext cx="7561263" cy="3455988"/>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33799" name="Rectangle 10"/>
          <p:cNvSpPr>
            <a:spLocks noChangeArrowheads="1"/>
          </p:cNvSpPr>
          <p:nvPr/>
        </p:nvSpPr>
        <p:spPr bwMode="auto">
          <a:xfrm>
            <a:off x="6804025" y="4076700"/>
            <a:ext cx="431800" cy="288925"/>
          </a:xfrm>
          <a:prstGeom prst="rect">
            <a:avLst/>
          </a:prstGeom>
          <a:noFill/>
          <a:ln w="12700">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33800" name="Text Box 5"/>
          <p:cNvSpPr txBox="1">
            <a:spLocks noChangeArrowheads="1"/>
          </p:cNvSpPr>
          <p:nvPr/>
        </p:nvSpPr>
        <p:spPr bwMode="auto">
          <a:xfrm>
            <a:off x="6227763" y="5661025"/>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spTree>
    <p:extLst>
      <p:ext uri="{BB962C8B-B14F-4D97-AF65-F5344CB8AC3E}">
        <p14:creationId xmlns="" xmlns:p14="http://schemas.microsoft.com/office/powerpoint/2010/main" val="407116724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49275" y="-35712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Pregnancy </a:t>
            </a:r>
            <a:r>
              <a:rPr lang="en-US" sz="4000" dirty="0">
                <a:latin typeface="Trebuchet MS" charset="0"/>
              </a:rPr>
              <a:t>R</a:t>
            </a:r>
            <a:r>
              <a:rPr lang="en-US" sz="4000" dirty="0" smtClean="0">
                <a:latin typeface="Trebuchet MS" charset="0"/>
              </a:rPr>
              <a:t>ates</a:t>
            </a:r>
            <a:endParaRPr lang="el-GR" sz="4000" dirty="0">
              <a:latin typeface="Trebuchet MS" charset="0"/>
            </a:endParaRPr>
          </a:p>
        </p:txBody>
      </p:sp>
      <p:sp>
        <p:nvSpPr>
          <p:cNvPr id="2" name="Content Placeholder 1"/>
          <p:cNvSpPr>
            <a:spLocks noGrp="1"/>
          </p:cNvSpPr>
          <p:nvPr>
            <p:ph idx="1"/>
          </p:nvPr>
        </p:nvSpPr>
        <p:spPr/>
        <p:txBody>
          <a:bodyPr/>
          <a:lstStyle/>
          <a:p>
            <a:endParaRPr lang="en-US"/>
          </a:p>
        </p:txBody>
      </p:sp>
      <p:sp>
        <p:nvSpPr>
          <p:cNvPr id="35843" name="Oval 5"/>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35844" name="Text Box 6"/>
          <p:cNvSpPr txBox="1">
            <a:spLocks noChangeArrowheads="1"/>
          </p:cNvSpPr>
          <p:nvPr/>
        </p:nvSpPr>
        <p:spPr bwMode="auto">
          <a:xfrm>
            <a:off x="395288" y="1078108"/>
            <a:ext cx="7483475"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800"/>
              <a:t>BMI &gt;30 </a:t>
            </a:r>
            <a:r>
              <a:rPr lang="en-US" sz="2000"/>
              <a:t>vs </a:t>
            </a:r>
            <a:r>
              <a:rPr lang="en-US" sz="2800"/>
              <a:t>20-30: </a:t>
            </a:r>
            <a:r>
              <a:rPr lang="en-US" sz="2800">
                <a:solidFill>
                  <a:srgbClr val="FF0000"/>
                </a:solidFill>
              </a:rPr>
              <a:t>lower</a:t>
            </a:r>
            <a:r>
              <a:rPr lang="en-US" sz="2800"/>
              <a:t> pregnancy rates </a:t>
            </a:r>
            <a:endParaRPr lang="el-GR" sz="2800"/>
          </a:p>
        </p:txBody>
      </p:sp>
      <p:pic>
        <p:nvPicPr>
          <p:cNvPr id="35845" name="Picture 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650" y="2060575"/>
            <a:ext cx="7561263" cy="3384550"/>
          </a:xfrm>
          <a:prstGeom prst="rect">
            <a:avLst/>
          </a:prstGeom>
          <a:noFill/>
          <a:ln w="9525">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35846" name="Rectangle 9"/>
          <p:cNvSpPr>
            <a:spLocks noChangeArrowheads="1"/>
          </p:cNvSpPr>
          <p:nvPr/>
        </p:nvSpPr>
        <p:spPr bwMode="auto">
          <a:xfrm>
            <a:off x="6732588" y="3789363"/>
            <a:ext cx="431800" cy="287337"/>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35847" name="Text Box 5"/>
          <p:cNvSpPr txBox="1">
            <a:spLocks noChangeArrowheads="1"/>
          </p:cNvSpPr>
          <p:nvPr/>
        </p:nvSpPr>
        <p:spPr bwMode="auto">
          <a:xfrm>
            <a:off x="6227763" y="5589588"/>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spTree>
    <p:extLst>
      <p:ext uri="{BB962C8B-B14F-4D97-AF65-F5344CB8AC3E}">
        <p14:creationId xmlns="" xmlns:p14="http://schemas.microsoft.com/office/powerpoint/2010/main" val="378090147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49275" y="-143870"/>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Pregnancy </a:t>
            </a:r>
            <a:r>
              <a:rPr lang="en-US" sz="4000" dirty="0">
                <a:latin typeface="Trebuchet MS" charset="0"/>
              </a:rPr>
              <a:t>R</a:t>
            </a:r>
            <a:r>
              <a:rPr lang="en-US" sz="4000" dirty="0" smtClean="0">
                <a:latin typeface="Trebuchet MS" charset="0"/>
              </a:rPr>
              <a:t>ates</a:t>
            </a:r>
            <a:endParaRPr lang="el-GR" sz="4000" dirty="0">
              <a:latin typeface="Trebuchet MS" charset="0"/>
            </a:endParaRPr>
          </a:p>
        </p:txBody>
      </p:sp>
      <p:sp>
        <p:nvSpPr>
          <p:cNvPr id="36867" name="Oval 4"/>
          <p:cNvSpPr>
            <a:spLocks noChangeArrowheads="1"/>
          </p:cNvSpPr>
          <p:nvPr/>
        </p:nvSpPr>
        <p:spPr bwMode="auto">
          <a:xfrm>
            <a:off x="6443663" y="2325664"/>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36870" name="Text Box 5"/>
          <p:cNvSpPr txBox="1">
            <a:spLocks noChangeArrowheads="1"/>
          </p:cNvSpPr>
          <p:nvPr/>
        </p:nvSpPr>
        <p:spPr bwMode="auto">
          <a:xfrm>
            <a:off x="684213" y="1749402"/>
            <a:ext cx="21590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dirty="0" err="1"/>
              <a:t>Metwally</a:t>
            </a:r>
            <a:r>
              <a:rPr lang="en-US" sz="1400" dirty="0"/>
              <a:t> et al, 2007</a:t>
            </a:r>
            <a:endParaRPr lang="el-GR" sz="1400" dirty="0"/>
          </a:p>
        </p:txBody>
      </p:sp>
      <p:sp>
        <p:nvSpPr>
          <p:cNvPr id="36871" name="Text Box 5"/>
          <p:cNvSpPr txBox="1">
            <a:spLocks noChangeArrowheads="1"/>
          </p:cNvSpPr>
          <p:nvPr/>
        </p:nvSpPr>
        <p:spPr bwMode="auto">
          <a:xfrm>
            <a:off x="2916238" y="1749402"/>
            <a:ext cx="554355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buFontTx/>
              <a:buChar char="•"/>
            </a:pPr>
            <a:r>
              <a:rPr lang="en-US" sz="1400"/>
              <a:t>no effect of BMI on clinical pregnancy rates</a:t>
            </a:r>
            <a:endParaRPr lang="el-GR" sz="1400"/>
          </a:p>
        </p:txBody>
      </p:sp>
      <p:sp>
        <p:nvSpPr>
          <p:cNvPr id="36872" name="Text Box 5"/>
          <p:cNvSpPr txBox="1">
            <a:spLocks noChangeArrowheads="1"/>
          </p:cNvSpPr>
          <p:nvPr/>
        </p:nvSpPr>
        <p:spPr bwMode="auto">
          <a:xfrm>
            <a:off x="684213" y="2252639"/>
            <a:ext cx="2159000" cy="50482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Martinuzzi et al, 2008</a:t>
            </a:r>
            <a:endParaRPr lang="el-GR" sz="1400"/>
          </a:p>
        </p:txBody>
      </p:sp>
      <p:sp>
        <p:nvSpPr>
          <p:cNvPr id="36873" name="Text Box 5"/>
          <p:cNvSpPr txBox="1">
            <a:spLocks noChangeArrowheads="1"/>
          </p:cNvSpPr>
          <p:nvPr/>
        </p:nvSpPr>
        <p:spPr bwMode="auto">
          <a:xfrm>
            <a:off x="2916238" y="2252639"/>
            <a:ext cx="5543550" cy="53657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buFontTx/>
              <a:buChar char="•"/>
            </a:pPr>
            <a:r>
              <a:rPr lang="en-US" sz="1400"/>
              <a:t>trend to </a:t>
            </a:r>
            <a:r>
              <a:rPr lang="en-US" sz="1400">
                <a:solidFill>
                  <a:srgbClr val="FF9900"/>
                </a:solidFill>
              </a:rPr>
              <a:t>lower</a:t>
            </a:r>
            <a:r>
              <a:rPr lang="en-US" sz="1400"/>
              <a:t> implantation and ongoing pregnancy rates in </a:t>
            </a:r>
          </a:p>
          <a:p>
            <a:pPr eaLnBrk="1" hangingPunct="1"/>
            <a:r>
              <a:rPr lang="en-US" sz="1400"/>
              <a:t>  PCOS patients with high BMI</a:t>
            </a:r>
            <a:endParaRPr lang="el-GR" sz="1400"/>
          </a:p>
        </p:txBody>
      </p:sp>
      <p:sp>
        <p:nvSpPr>
          <p:cNvPr id="36874" name="Text Box 5"/>
          <p:cNvSpPr txBox="1">
            <a:spLocks noChangeArrowheads="1"/>
          </p:cNvSpPr>
          <p:nvPr/>
        </p:nvSpPr>
        <p:spPr bwMode="auto">
          <a:xfrm>
            <a:off x="684213" y="2973364"/>
            <a:ext cx="2159000" cy="244792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Sneed et al, 2008</a:t>
            </a:r>
            <a:endParaRPr lang="el-GR" sz="1400"/>
          </a:p>
        </p:txBody>
      </p:sp>
      <p:sp>
        <p:nvSpPr>
          <p:cNvPr id="36875" name="Text Box 5"/>
          <p:cNvSpPr txBox="1">
            <a:spLocks noChangeArrowheads="1"/>
          </p:cNvSpPr>
          <p:nvPr/>
        </p:nvSpPr>
        <p:spPr bwMode="auto">
          <a:xfrm>
            <a:off x="2916238" y="2973364"/>
            <a:ext cx="5543550" cy="245110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buFontTx/>
              <a:buChar char="•"/>
            </a:pPr>
            <a:r>
              <a:rPr lang="en-US" sz="1400"/>
              <a:t>analysis of the interaction BMIxAGE effect on pregnancy rates</a:t>
            </a:r>
          </a:p>
          <a:p>
            <a:pPr eaLnBrk="1" hangingPunct="1">
              <a:buFontTx/>
              <a:buChar char="•"/>
            </a:pPr>
            <a:r>
              <a:rPr lang="en-US" sz="1400"/>
              <a:t>in younger ages (&lt;35 years) BMI has a significant negative impact  </a:t>
            </a:r>
          </a:p>
          <a:p>
            <a:pPr eaLnBrk="1" hangingPunct="1"/>
            <a:r>
              <a:rPr lang="en-US" sz="1400"/>
              <a:t>  on implantation, pregnancy, and livebirth rates</a:t>
            </a:r>
          </a:p>
          <a:p>
            <a:pPr eaLnBrk="1" hangingPunct="1">
              <a:buFontTx/>
              <a:buChar char="•"/>
            </a:pPr>
            <a:r>
              <a:rPr lang="en-US" sz="1400"/>
              <a:t>it may be reasonable to delay treatment in younger women and </a:t>
            </a:r>
          </a:p>
          <a:p>
            <a:pPr eaLnBrk="1" hangingPunct="1"/>
            <a:r>
              <a:rPr lang="en-US" sz="1400"/>
              <a:t>  recommend weight loss</a:t>
            </a:r>
          </a:p>
          <a:p>
            <a:pPr eaLnBrk="1" hangingPunct="1">
              <a:buFontTx/>
              <a:buChar char="•"/>
            </a:pPr>
            <a:endParaRPr lang="en-US" sz="1400"/>
          </a:p>
          <a:p>
            <a:pPr eaLnBrk="1" hangingPunct="1">
              <a:buFontTx/>
              <a:buChar char="•"/>
            </a:pPr>
            <a:endParaRPr lang="en-US" sz="1400"/>
          </a:p>
          <a:p>
            <a:pPr eaLnBrk="1" hangingPunct="1">
              <a:buFontTx/>
              <a:buChar char="•"/>
            </a:pPr>
            <a:endParaRPr lang="en-US" sz="1400"/>
          </a:p>
          <a:p>
            <a:pPr eaLnBrk="1" hangingPunct="1">
              <a:buFontTx/>
              <a:buChar char="•"/>
            </a:pPr>
            <a:endParaRPr lang="en-US" sz="1400"/>
          </a:p>
          <a:p>
            <a:pPr eaLnBrk="1" hangingPunct="1">
              <a:buFontTx/>
              <a:buChar char="•"/>
            </a:pPr>
            <a:endParaRPr lang="en-US" sz="1400"/>
          </a:p>
          <a:p>
            <a:pPr eaLnBrk="1" hangingPunct="1">
              <a:buFontTx/>
              <a:buChar char="•"/>
            </a:pPr>
            <a:endParaRPr lang="el-GR" sz="1400"/>
          </a:p>
        </p:txBody>
      </p:sp>
      <p:pic>
        <p:nvPicPr>
          <p:cNvPr id="36876" name="Picture 1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0425" y="3909989"/>
            <a:ext cx="2136775" cy="140017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51469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549275" y="-46555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Pregnancy </a:t>
            </a:r>
            <a:r>
              <a:rPr lang="en-US" sz="4000" dirty="0">
                <a:latin typeface="Trebuchet MS" charset="0"/>
              </a:rPr>
              <a:t>R</a:t>
            </a:r>
            <a:r>
              <a:rPr lang="en-US" sz="4000" dirty="0" smtClean="0">
                <a:latin typeface="Trebuchet MS" charset="0"/>
              </a:rPr>
              <a:t>ates</a:t>
            </a:r>
            <a:endParaRPr lang="el-GR" sz="4000" dirty="0">
              <a:latin typeface="Trebuchet MS" charset="0"/>
            </a:endParaRPr>
          </a:p>
        </p:txBody>
      </p:sp>
      <p:sp>
        <p:nvSpPr>
          <p:cNvPr id="37891"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37892" name="Text Box 5"/>
          <p:cNvSpPr txBox="1">
            <a:spLocks noChangeArrowheads="1"/>
          </p:cNvSpPr>
          <p:nvPr/>
        </p:nvSpPr>
        <p:spPr bwMode="auto">
          <a:xfrm>
            <a:off x="-323850" y="1052513"/>
            <a:ext cx="9467850"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dirty="0"/>
              <a:t>I</a:t>
            </a:r>
            <a:r>
              <a:rPr lang="en-US" dirty="0" smtClean="0"/>
              <a:t>n </a:t>
            </a:r>
            <a:r>
              <a:rPr lang="en-US" dirty="0"/>
              <a:t>obese: </a:t>
            </a:r>
            <a:r>
              <a:rPr lang="en-US" dirty="0">
                <a:solidFill>
                  <a:srgbClr val="FF0000"/>
                </a:solidFill>
              </a:rPr>
              <a:t>L</a:t>
            </a:r>
            <a:r>
              <a:rPr lang="en-US" dirty="0" smtClean="0">
                <a:solidFill>
                  <a:srgbClr val="FF0000"/>
                </a:solidFill>
              </a:rPr>
              <a:t>ower </a:t>
            </a:r>
            <a:r>
              <a:rPr lang="en-US" dirty="0"/>
              <a:t>implantation, pregnancy, </a:t>
            </a:r>
            <a:r>
              <a:rPr lang="en-US" dirty="0" err="1"/>
              <a:t>livebirth</a:t>
            </a:r>
            <a:r>
              <a:rPr lang="en-US" dirty="0"/>
              <a:t> rates </a:t>
            </a:r>
            <a:endParaRPr lang="el-GR" dirty="0"/>
          </a:p>
        </p:txBody>
      </p:sp>
      <p:sp>
        <p:nvSpPr>
          <p:cNvPr id="37893" name="Rectangle 7"/>
          <p:cNvSpPr>
            <a:spLocks noChangeArrowheads="1"/>
          </p:cNvSpPr>
          <p:nvPr/>
        </p:nvSpPr>
        <p:spPr bwMode="auto">
          <a:xfrm>
            <a:off x="6732588" y="3789363"/>
            <a:ext cx="431800" cy="287337"/>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37894" name="Text Box 5"/>
          <p:cNvSpPr txBox="1">
            <a:spLocks noChangeArrowheads="1"/>
          </p:cNvSpPr>
          <p:nvPr/>
        </p:nvSpPr>
        <p:spPr bwMode="auto">
          <a:xfrm>
            <a:off x="5940425" y="5661025"/>
            <a:ext cx="17272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400"/>
              <a:t>Bellver et al, 2009</a:t>
            </a:r>
            <a:endParaRPr lang="el-GR" sz="1400"/>
          </a:p>
        </p:txBody>
      </p:sp>
      <p:pic>
        <p:nvPicPr>
          <p:cNvPr id="37895"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19250" y="3068638"/>
            <a:ext cx="6048375" cy="2462212"/>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37896" name="Text Box 10"/>
          <p:cNvSpPr txBox="1">
            <a:spLocks noChangeArrowheads="1"/>
          </p:cNvSpPr>
          <p:nvPr/>
        </p:nvSpPr>
        <p:spPr bwMode="auto">
          <a:xfrm>
            <a:off x="-684213" y="1484313"/>
            <a:ext cx="7859713"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dirty="0"/>
              <a:t>I</a:t>
            </a:r>
            <a:r>
              <a:rPr lang="en-US" dirty="0" smtClean="0"/>
              <a:t>n </a:t>
            </a:r>
            <a:r>
              <a:rPr lang="en-US" dirty="0"/>
              <a:t>overweight: </a:t>
            </a:r>
            <a:r>
              <a:rPr lang="en-US" dirty="0">
                <a:solidFill>
                  <a:srgbClr val="FF9900"/>
                </a:solidFill>
              </a:rPr>
              <a:t>L</a:t>
            </a:r>
            <a:r>
              <a:rPr lang="en-US" dirty="0" smtClean="0">
                <a:solidFill>
                  <a:srgbClr val="FF9900"/>
                </a:solidFill>
              </a:rPr>
              <a:t>ower</a:t>
            </a:r>
            <a:r>
              <a:rPr lang="en-US" dirty="0" smtClean="0">
                <a:solidFill>
                  <a:srgbClr val="FF0000"/>
                </a:solidFill>
              </a:rPr>
              <a:t> </a:t>
            </a:r>
            <a:r>
              <a:rPr lang="en-US" dirty="0"/>
              <a:t>implantation, pregnancy, </a:t>
            </a:r>
            <a:r>
              <a:rPr lang="en-US" dirty="0" err="1"/>
              <a:t>livebirth</a:t>
            </a:r>
            <a:r>
              <a:rPr lang="en-US" dirty="0"/>
              <a:t> rates </a:t>
            </a:r>
            <a:endParaRPr lang="el-GR" dirty="0"/>
          </a:p>
        </p:txBody>
      </p:sp>
      <p:sp>
        <p:nvSpPr>
          <p:cNvPr id="37897" name="Text Box 11"/>
          <p:cNvSpPr txBox="1">
            <a:spLocks noChangeArrowheads="1"/>
          </p:cNvSpPr>
          <p:nvPr/>
        </p:nvSpPr>
        <p:spPr bwMode="auto">
          <a:xfrm>
            <a:off x="0" y="1989138"/>
            <a:ext cx="7859713"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000" dirty="0"/>
              <a:t>R</a:t>
            </a:r>
            <a:r>
              <a:rPr lang="en-US" sz="2000" dirty="0" smtClean="0"/>
              <a:t>aising </a:t>
            </a:r>
            <a:r>
              <a:rPr lang="en-US" sz="2000" dirty="0"/>
              <a:t>BMI by 1 unit: odds for pregnancy decrease by 0.98 </a:t>
            </a:r>
            <a:endParaRPr lang="el-GR" sz="2000" dirty="0"/>
          </a:p>
        </p:txBody>
      </p:sp>
      <p:sp>
        <p:nvSpPr>
          <p:cNvPr id="37898" name="Text Box 12"/>
          <p:cNvSpPr txBox="1">
            <a:spLocks noChangeArrowheads="1"/>
          </p:cNvSpPr>
          <p:nvPr/>
        </p:nvSpPr>
        <p:spPr bwMode="auto">
          <a:xfrm>
            <a:off x="0" y="2420938"/>
            <a:ext cx="7859713" cy="360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000" dirty="0"/>
              <a:t>R</a:t>
            </a:r>
            <a:r>
              <a:rPr lang="en-US" sz="2000" dirty="0" smtClean="0"/>
              <a:t>educing </a:t>
            </a:r>
            <a:r>
              <a:rPr lang="en-US" sz="2000" dirty="0"/>
              <a:t>BMI by 1 unit: odds for pregnancy increase by 1.19 </a:t>
            </a:r>
            <a:endParaRPr lang="el-GR" sz="2000" dirty="0"/>
          </a:p>
        </p:txBody>
      </p:sp>
    </p:spTree>
    <p:extLst>
      <p:ext uri="{BB962C8B-B14F-4D97-AF65-F5344CB8AC3E}">
        <p14:creationId xmlns="" xmlns:p14="http://schemas.microsoft.com/office/powerpoint/2010/main" val="351929522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idx="1"/>
          </p:nvPr>
        </p:nvSpPr>
        <p:spPr/>
        <p:txBody>
          <a:bodyPr>
            <a:normAutofit/>
          </a:bodyPr>
          <a:lstStyle/>
          <a:p>
            <a:pPr marL="0" indent="0" eaLnBrk="1" hangingPunct="1">
              <a:lnSpc>
                <a:spcPct val="105000"/>
              </a:lnSpc>
            </a:pPr>
            <a:r>
              <a:rPr lang="en-US" dirty="0">
                <a:latin typeface="Trebuchet MS" charset="0"/>
              </a:rPr>
              <a:t>D</a:t>
            </a:r>
            <a:r>
              <a:rPr lang="en-US" sz="2400" dirty="0" smtClean="0">
                <a:latin typeface="Trebuchet MS" charset="0"/>
              </a:rPr>
              <a:t>ifficult embryo transfers </a:t>
            </a:r>
            <a:r>
              <a:rPr lang="en-US" sz="2400" dirty="0">
                <a:latin typeface="Trebuchet MS" charset="0"/>
              </a:rPr>
              <a:t>(ET)?</a:t>
            </a:r>
          </a:p>
          <a:p>
            <a:pPr marL="457200" lvl="1" indent="0" eaLnBrk="1" hangingPunct="1">
              <a:lnSpc>
                <a:spcPct val="80000"/>
              </a:lnSpc>
            </a:pPr>
            <a:r>
              <a:rPr lang="en-US" sz="2000" dirty="0">
                <a:latin typeface="Trebuchet MS" charset="0"/>
              </a:rPr>
              <a:t>ET under ultrasound guidance improves pregnancy rates</a:t>
            </a:r>
          </a:p>
          <a:p>
            <a:pPr marL="914400" lvl="2" indent="0" eaLnBrk="1" hangingPunct="1">
              <a:lnSpc>
                <a:spcPct val="80000"/>
              </a:lnSpc>
            </a:pPr>
            <a:r>
              <a:rPr lang="en-US" sz="1600" dirty="0">
                <a:latin typeface="Trebuchet MS" charset="0"/>
              </a:rPr>
              <a:t>proven [Cochrane Review, 2007]</a:t>
            </a:r>
          </a:p>
          <a:p>
            <a:pPr marL="457200" lvl="1" indent="0" eaLnBrk="1" hangingPunct="1">
              <a:lnSpc>
                <a:spcPct val="80000"/>
              </a:lnSpc>
            </a:pPr>
            <a:r>
              <a:rPr lang="en-US" sz="2000" dirty="0" smtClean="0">
                <a:latin typeface="Trebuchet MS" charset="0"/>
              </a:rPr>
              <a:t>In </a:t>
            </a:r>
            <a:r>
              <a:rPr lang="en-US" sz="2000" dirty="0">
                <a:latin typeface="Trebuchet MS" charset="0"/>
              </a:rPr>
              <a:t>obese: difficulty to see the air-bubble of the catheter and </a:t>
            </a:r>
          </a:p>
          <a:p>
            <a:pPr marL="457200" lvl="1" indent="0" eaLnBrk="1" hangingPunct="1">
              <a:lnSpc>
                <a:spcPct val="80000"/>
              </a:lnSpc>
              <a:buFont typeface="Wingdings" charset="0"/>
              <a:buNone/>
            </a:pPr>
            <a:r>
              <a:rPr lang="en-US" sz="2000" dirty="0">
                <a:latin typeface="Trebuchet MS" charset="0"/>
              </a:rPr>
              <a:t>   tendency for blood in the catheter tip </a:t>
            </a:r>
            <a:r>
              <a:rPr lang="en-US" sz="1600" dirty="0">
                <a:latin typeface="Trebuchet MS" charset="0"/>
              </a:rPr>
              <a:t>[</a:t>
            </a:r>
            <a:r>
              <a:rPr lang="en-US" sz="1600" dirty="0" err="1">
                <a:latin typeface="Trebuchet MS" charset="0"/>
              </a:rPr>
              <a:t>Martinuzzi</a:t>
            </a:r>
            <a:r>
              <a:rPr lang="en-US" sz="1600" dirty="0">
                <a:latin typeface="Trebuchet MS" charset="0"/>
              </a:rPr>
              <a:t> et al, 2008]</a:t>
            </a:r>
          </a:p>
          <a:p>
            <a:pPr marL="0" indent="0">
              <a:lnSpc>
                <a:spcPct val="105000"/>
              </a:lnSpc>
            </a:pPr>
            <a:r>
              <a:rPr lang="en-US" dirty="0">
                <a:latin typeface="Trebuchet MS" charset="0"/>
              </a:rPr>
              <a:t>I</a:t>
            </a:r>
            <a:r>
              <a:rPr lang="en-US" sz="2400" dirty="0" smtClean="0">
                <a:latin typeface="Trebuchet MS" charset="0"/>
              </a:rPr>
              <a:t>mpaired </a:t>
            </a:r>
            <a:r>
              <a:rPr lang="en-US" sz="2400" dirty="0">
                <a:latin typeface="Trebuchet MS" charset="0"/>
              </a:rPr>
              <a:t>oocyte-embryo quality?</a:t>
            </a:r>
          </a:p>
          <a:p>
            <a:pPr marL="0" indent="0" eaLnBrk="1" hangingPunct="1">
              <a:lnSpc>
                <a:spcPct val="105000"/>
              </a:lnSpc>
            </a:pPr>
            <a:r>
              <a:rPr lang="en-US" dirty="0">
                <a:latin typeface="Trebuchet MS" charset="0"/>
              </a:rPr>
              <a:t>I</a:t>
            </a:r>
            <a:r>
              <a:rPr lang="en-US" sz="2400" dirty="0" smtClean="0">
                <a:latin typeface="Trebuchet MS" charset="0"/>
              </a:rPr>
              <a:t>mpaired </a:t>
            </a:r>
            <a:r>
              <a:rPr lang="en-US" sz="2400" dirty="0">
                <a:latin typeface="Trebuchet MS" charset="0"/>
              </a:rPr>
              <a:t>endometrial receptivity?</a:t>
            </a:r>
          </a:p>
          <a:p>
            <a:pPr marL="457200" lvl="1" indent="0" eaLnBrk="1" hangingPunct="1">
              <a:lnSpc>
                <a:spcPct val="80000"/>
              </a:lnSpc>
              <a:buFont typeface="Wingdings" charset="0"/>
              <a:buNone/>
            </a:pPr>
            <a:r>
              <a:rPr lang="en-US" sz="2400" dirty="0">
                <a:latin typeface="Trebuchet MS" charset="0"/>
              </a:rPr>
              <a:t>   </a:t>
            </a:r>
          </a:p>
        </p:txBody>
      </p:sp>
      <p:sp>
        <p:nvSpPr>
          <p:cNvPr id="38915" name="Oval 6"/>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38916" name="Rectangle 2"/>
          <p:cNvSpPr>
            <a:spLocks noChangeArrowheads="1"/>
          </p:cNvSpPr>
          <p:nvPr/>
        </p:nvSpPr>
        <p:spPr bwMode="auto">
          <a:xfrm>
            <a:off x="250825" y="260350"/>
            <a:ext cx="8569325"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800" b="1" dirty="0">
                <a:solidFill>
                  <a:schemeClr val="accent2">
                    <a:lumMod val="60000"/>
                    <a:lumOff val="40000"/>
                  </a:schemeClr>
                </a:solidFill>
                <a:latin typeface="Arial" pitchFamily="34" charset="0"/>
                <a:cs typeface="Arial" pitchFamily="34" charset="0"/>
              </a:rPr>
              <a:t>M</a:t>
            </a:r>
            <a:r>
              <a:rPr lang="en-US" sz="2800" b="1" dirty="0" smtClean="0">
                <a:solidFill>
                  <a:schemeClr val="accent2">
                    <a:lumMod val="60000"/>
                    <a:lumOff val="40000"/>
                  </a:schemeClr>
                </a:solidFill>
                <a:latin typeface="Arial" pitchFamily="34" charset="0"/>
                <a:cs typeface="Arial" pitchFamily="34" charset="0"/>
              </a:rPr>
              <a:t>echanisms </a:t>
            </a:r>
            <a:r>
              <a:rPr lang="en-US" sz="2800" b="1" dirty="0">
                <a:solidFill>
                  <a:schemeClr val="accent2">
                    <a:lumMod val="60000"/>
                    <a:lumOff val="40000"/>
                  </a:schemeClr>
                </a:solidFill>
                <a:latin typeface="Arial" pitchFamily="34" charset="0"/>
                <a:cs typeface="Arial" pitchFamily="34" charset="0"/>
              </a:rPr>
              <a:t>for R</a:t>
            </a:r>
            <a:r>
              <a:rPr lang="en-US" sz="2800" b="1" dirty="0" smtClean="0">
                <a:solidFill>
                  <a:schemeClr val="accent2">
                    <a:lumMod val="60000"/>
                    <a:lumOff val="40000"/>
                  </a:schemeClr>
                </a:solidFill>
                <a:latin typeface="Arial" pitchFamily="34" charset="0"/>
                <a:cs typeface="Arial" pitchFamily="34" charset="0"/>
              </a:rPr>
              <a:t>educed </a:t>
            </a:r>
            <a:r>
              <a:rPr lang="en-US" sz="2800" b="1" dirty="0">
                <a:solidFill>
                  <a:schemeClr val="accent2">
                    <a:lumMod val="60000"/>
                    <a:lumOff val="40000"/>
                  </a:schemeClr>
                </a:solidFill>
                <a:latin typeface="Arial" pitchFamily="34" charset="0"/>
                <a:cs typeface="Arial" pitchFamily="34" charset="0"/>
              </a:rPr>
              <a:t>P</a:t>
            </a:r>
            <a:r>
              <a:rPr lang="en-US" sz="2800" b="1" dirty="0" smtClean="0">
                <a:solidFill>
                  <a:schemeClr val="accent2">
                    <a:lumMod val="60000"/>
                    <a:lumOff val="40000"/>
                  </a:schemeClr>
                </a:solidFill>
                <a:latin typeface="Arial" pitchFamily="34" charset="0"/>
                <a:cs typeface="Arial" pitchFamily="34" charset="0"/>
              </a:rPr>
              <a:t>regnancy </a:t>
            </a:r>
            <a:r>
              <a:rPr lang="en-US" sz="2800" b="1" dirty="0">
                <a:solidFill>
                  <a:schemeClr val="accent2">
                    <a:lumMod val="60000"/>
                    <a:lumOff val="40000"/>
                  </a:schemeClr>
                </a:solidFill>
                <a:latin typeface="Arial" pitchFamily="34" charset="0"/>
                <a:cs typeface="Arial" pitchFamily="34" charset="0"/>
              </a:rPr>
              <a:t>R</a:t>
            </a:r>
            <a:r>
              <a:rPr lang="en-US" sz="2800" b="1" dirty="0" smtClean="0">
                <a:solidFill>
                  <a:schemeClr val="accent2">
                    <a:lumMod val="60000"/>
                    <a:lumOff val="40000"/>
                  </a:schemeClr>
                </a:solidFill>
                <a:latin typeface="Arial" pitchFamily="34" charset="0"/>
                <a:cs typeface="Arial" pitchFamily="34" charset="0"/>
              </a:rPr>
              <a:t>ates</a:t>
            </a:r>
            <a:endParaRPr lang="el-GR" sz="2800" b="1" dirty="0">
              <a:solidFill>
                <a:schemeClr val="accent2">
                  <a:lumMod val="60000"/>
                  <a:lumOff val="40000"/>
                </a:schemeClr>
              </a:solidFill>
              <a:latin typeface="Arial" pitchFamily="34" charset="0"/>
              <a:cs typeface="Arial" pitchFamily="34" charset="0"/>
            </a:endParaRPr>
          </a:p>
        </p:txBody>
      </p:sp>
    </p:spTree>
    <p:extLst>
      <p:ext uri="{BB962C8B-B14F-4D97-AF65-F5344CB8AC3E}">
        <p14:creationId xmlns="" xmlns:p14="http://schemas.microsoft.com/office/powerpoint/2010/main" val="166789345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p:txBody>
          <a:bodyPr>
            <a:normAutofit fontScale="92500" lnSpcReduction="10000"/>
          </a:bodyPr>
          <a:lstStyle/>
          <a:p>
            <a:pPr eaLnBrk="1" hangingPunct="1">
              <a:lnSpc>
                <a:spcPct val="115000"/>
              </a:lnSpc>
            </a:pPr>
            <a:r>
              <a:rPr lang="en-US" sz="2800" dirty="0">
                <a:latin typeface="Trebuchet MS" charset="0"/>
              </a:rPr>
              <a:t>H</a:t>
            </a:r>
            <a:r>
              <a:rPr lang="en-US" sz="2800" dirty="0" smtClean="0">
                <a:latin typeface="Trebuchet MS" charset="0"/>
              </a:rPr>
              <a:t>igh </a:t>
            </a:r>
            <a:r>
              <a:rPr lang="en-US" sz="2800" dirty="0">
                <a:latin typeface="Trebuchet MS" charset="0"/>
              </a:rPr>
              <a:t>doses of gonadotropins due to </a:t>
            </a:r>
            <a:r>
              <a:rPr lang="ja-JP" altLang="en-US" sz="2800" dirty="0">
                <a:latin typeface="Trebuchet MS" charset="0"/>
              </a:rPr>
              <a:t>‘</a:t>
            </a:r>
            <a:r>
              <a:rPr lang="en-US" altLang="ja-JP" sz="2800" dirty="0">
                <a:latin typeface="Trebuchet MS" charset="0"/>
              </a:rPr>
              <a:t>resistance</a:t>
            </a:r>
            <a:r>
              <a:rPr lang="ja-JP" altLang="en-US" sz="2800" dirty="0">
                <a:latin typeface="Trebuchet MS" charset="0"/>
              </a:rPr>
              <a:t>’</a:t>
            </a:r>
            <a:endParaRPr lang="en-US" altLang="ja-JP" sz="2800" dirty="0">
              <a:latin typeface="Trebuchet MS" charset="0"/>
            </a:endParaRPr>
          </a:p>
          <a:p>
            <a:pPr lvl="1" eaLnBrk="1" hangingPunct="1">
              <a:lnSpc>
                <a:spcPct val="90000"/>
              </a:lnSpc>
            </a:pPr>
            <a:r>
              <a:rPr lang="en-US" sz="2400" dirty="0">
                <a:latin typeface="Trebuchet MS" charset="0"/>
              </a:rPr>
              <a:t>I</a:t>
            </a:r>
            <a:r>
              <a:rPr lang="en-US" sz="2400" dirty="0" smtClean="0">
                <a:latin typeface="Trebuchet MS" charset="0"/>
              </a:rPr>
              <a:t>mpair </a:t>
            </a:r>
            <a:r>
              <a:rPr lang="en-US" sz="2400" dirty="0">
                <a:latin typeface="Trebuchet MS" charset="0"/>
              </a:rPr>
              <a:t>embryo quality</a:t>
            </a:r>
          </a:p>
          <a:p>
            <a:pPr lvl="2" eaLnBrk="1" hangingPunct="1">
              <a:lnSpc>
                <a:spcPct val="90000"/>
              </a:lnSpc>
            </a:pPr>
            <a:r>
              <a:rPr lang="en-US" dirty="0">
                <a:latin typeface="Trebuchet MS" charset="0"/>
              </a:rPr>
              <a:t>A</a:t>
            </a:r>
            <a:r>
              <a:rPr lang="en-US" sz="2000" dirty="0" smtClean="0">
                <a:latin typeface="Trebuchet MS" charset="0"/>
              </a:rPr>
              <a:t>bnormal </a:t>
            </a:r>
            <a:r>
              <a:rPr lang="en-US" sz="2000" dirty="0">
                <a:latin typeface="Trebuchet MS" charset="0"/>
              </a:rPr>
              <a:t>embryonic development</a:t>
            </a:r>
          </a:p>
          <a:p>
            <a:pPr lvl="2" eaLnBrk="1" hangingPunct="1">
              <a:lnSpc>
                <a:spcPct val="90000"/>
              </a:lnSpc>
            </a:pPr>
            <a:r>
              <a:rPr lang="en-US" dirty="0">
                <a:latin typeface="Trebuchet MS" charset="0"/>
              </a:rPr>
              <a:t>R</a:t>
            </a:r>
            <a:r>
              <a:rPr lang="en-US" sz="2000" dirty="0" smtClean="0">
                <a:latin typeface="Trebuchet MS" charset="0"/>
              </a:rPr>
              <a:t>educed </a:t>
            </a:r>
            <a:r>
              <a:rPr lang="en-US" sz="2000" dirty="0" err="1">
                <a:latin typeface="Trebuchet MS" charset="0"/>
              </a:rPr>
              <a:t>invasional</a:t>
            </a:r>
            <a:r>
              <a:rPr lang="en-US" sz="2000" dirty="0">
                <a:latin typeface="Trebuchet MS" charset="0"/>
              </a:rPr>
              <a:t> capacity of blastocyst</a:t>
            </a:r>
          </a:p>
          <a:p>
            <a:pPr lvl="1" eaLnBrk="1" hangingPunct="1">
              <a:lnSpc>
                <a:spcPct val="90000"/>
              </a:lnSpc>
            </a:pPr>
            <a:r>
              <a:rPr lang="en-US" sz="2400" dirty="0">
                <a:latin typeface="Trebuchet MS" charset="0"/>
              </a:rPr>
              <a:t>I</a:t>
            </a:r>
            <a:r>
              <a:rPr lang="en-US" sz="2400" dirty="0" smtClean="0">
                <a:latin typeface="Trebuchet MS" charset="0"/>
              </a:rPr>
              <a:t>nduce </a:t>
            </a:r>
            <a:r>
              <a:rPr lang="en-US" sz="2400" dirty="0">
                <a:latin typeface="Trebuchet MS" charset="0"/>
              </a:rPr>
              <a:t>defects in embryos and oocytes</a:t>
            </a:r>
          </a:p>
          <a:p>
            <a:pPr lvl="1" eaLnBrk="1" hangingPunct="1">
              <a:lnSpc>
                <a:spcPct val="90000"/>
              </a:lnSpc>
            </a:pPr>
            <a:r>
              <a:rPr lang="en-US" sz="2400" dirty="0">
                <a:latin typeface="Trebuchet MS" charset="0"/>
              </a:rPr>
              <a:t>I</a:t>
            </a:r>
            <a:r>
              <a:rPr lang="en-US" sz="2400" dirty="0" smtClean="0">
                <a:latin typeface="Trebuchet MS" charset="0"/>
              </a:rPr>
              <a:t>nduce </a:t>
            </a:r>
            <a:r>
              <a:rPr lang="en-US" sz="2400" dirty="0">
                <a:latin typeface="Trebuchet MS" charset="0"/>
              </a:rPr>
              <a:t>chromosomal defects in oocytes</a:t>
            </a:r>
          </a:p>
          <a:p>
            <a:pPr lvl="1" eaLnBrk="1" hangingPunct="1">
              <a:lnSpc>
                <a:spcPct val="90000"/>
              </a:lnSpc>
            </a:pPr>
            <a:endParaRPr lang="en-US" sz="2400" dirty="0">
              <a:latin typeface="Trebuchet MS" charset="0"/>
            </a:endParaRPr>
          </a:p>
          <a:p>
            <a:pPr eaLnBrk="1" hangingPunct="1">
              <a:lnSpc>
                <a:spcPct val="115000"/>
              </a:lnSpc>
            </a:pPr>
            <a:r>
              <a:rPr lang="en-US" sz="2800" dirty="0">
                <a:latin typeface="Trebuchet MS" charset="0"/>
              </a:rPr>
              <a:t>I</a:t>
            </a:r>
            <a:r>
              <a:rPr lang="en-US" sz="2800" dirty="0" smtClean="0">
                <a:latin typeface="Trebuchet MS" charset="0"/>
              </a:rPr>
              <a:t>nverse </a:t>
            </a:r>
            <a:r>
              <a:rPr lang="en-US" sz="2800" dirty="0">
                <a:latin typeface="Trebuchet MS" charset="0"/>
              </a:rPr>
              <a:t>correlation between                                   BMI and intra-follicular HCG concentrations </a:t>
            </a:r>
          </a:p>
          <a:p>
            <a:pPr lvl="1" eaLnBrk="1" hangingPunct="1">
              <a:lnSpc>
                <a:spcPct val="90000"/>
              </a:lnSpc>
            </a:pPr>
            <a:r>
              <a:rPr lang="en-US" sz="2400" dirty="0">
                <a:latin typeface="Trebuchet MS" charset="0"/>
              </a:rPr>
              <a:t>L</a:t>
            </a:r>
            <a:r>
              <a:rPr lang="en-US" sz="2400" dirty="0" smtClean="0">
                <a:latin typeface="Trebuchet MS" charset="0"/>
              </a:rPr>
              <a:t>ow </a:t>
            </a:r>
            <a:r>
              <a:rPr lang="en-US" sz="2400" dirty="0">
                <a:latin typeface="Trebuchet MS" charset="0"/>
              </a:rPr>
              <a:t>concentrations affect embryo quality </a:t>
            </a:r>
          </a:p>
          <a:p>
            <a:pPr lvl="1" eaLnBrk="1" hangingPunct="1">
              <a:lnSpc>
                <a:spcPct val="90000"/>
              </a:lnSpc>
            </a:pPr>
            <a:r>
              <a:rPr lang="en-US" sz="2400" dirty="0">
                <a:latin typeface="Trebuchet MS" charset="0"/>
              </a:rPr>
              <a:t>B</a:t>
            </a:r>
            <a:r>
              <a:rPr lang="en-US" sz="2400" dirty="0" smtClean="0">
                <a:latin typeface="Trebuchet MS" charset="0"/>
              </a:rPr>
              <a:t>ecomes </a:t>
            </a:r>
            <a:r>
              <a:rPr lang="en-US" sz="2400" dirty="0">
                <a:latin typeface="Trebuchet MS" charset="0"/>
              </a:rPr>
              <a:t>significant in obese women</a:t>
            </a:r>
          </a:p>
          <a:p>
            <a:pPr lvl="1" eaLnBrk="1" hangingPunct="1">
              <a:lnSpc>
                <a:spcPct val="90000"/>
              </a:lnSpc>
            </a:pPr>
            <a:endParaRPr lang="en-US" sz="2400" dirty="0">
              <a:latin typeface="Trebuchet MS" charset="0"/>
            </a:endParaRPr>
          </a:p>
        </p:txBody>
      </p:sp>
      <p:sp>
        <p:nvSpPr>
          <p:cNvPr id="43011"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43012" name="Rectangle 2"/>
          <p:cNvSpPr>
            <a:spLocks noChangeArrowheads="1"/>
          </p:cNvSpPr>
          <p:nvPr/>
        </p:nvSpPr>
        <p:spPr bwMode="auto">
          <a:xfrm>
            <a:off x="250825" y="476250"/>
            <a:ext cx="8569325"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600" b="1" dirty="0">
                <a:solidFill>
                  <a:schemeClr val="accent2">
                    <a:lumMod val="60000"/>
                    <a:lumOff val="40000"/>
                  </a:schemeClr>
                </a:solidFill>
                <a:latin typeface="Arial" pitchFamily="34" charset="0"/>
                <a:cs typeface="Arial" pitchFamily="34" charset="0"/>
              </a:rPr>
              <a:t>M</a:t>
            </a:r>
            <a:r>
              <a:rPr lang="en-US" sz="3600" b="1" dirty="0" smtClean="0">
                <a:solidFill>
                  <a:schemeClr val="accent2">
                    <a:lumMod val="60000"/>
                    <a:lumOff val="40000"/>
                  </a:schemeClr>
                </a:solidFill>
                <a:latin typeface="Arial" pitchFamily="34" charset="0"/>
                <a:cs typeface="Arial" pitchFamily="34" charset="0"/>
              </a:rPr>
              <a:t>echanisms </a:t>
            </a:r>
            <a:r>
              <a:rPr lang="en-US" sz="3600" b="1" dirty="0">
                <a:solidFill>
                  <a:schemeClr val="accent2">
                    <a:lumMod val="60000"/>
                    <a:lumOff val="40000"/>
                  </a:schemeClr>
                </a:solidFill>
                <a:latin typeface="Arial" pitchFamily="34" charset="0"/>
                <a:cs typeface="Arial" pitchFamily="34" charset="0"/>
              </a:rPr>
              <a:t>for </a:t>
            </a:r>
            <a:r>
              <a:rPr lang="en-US" sz="3600" b="1" dirty="0" smtClean="0">
                <a:solidFill>
                  <a:schemeClr val="accent2">
                    <a:lumMod val="60000"/>
                    <a:lumOff val="40000"/>
                  </a:schemeClr>
                </a:solidFill>
                <a:latin typeface="Arial" pitchFamily="34" charset="0"/>
                <a:cs typeface="Arial" pitchFamily="34" charset="0"/>
              </a:rPr>
              <a:t>Impaired         </a:t>
            </a:r>
            <a:r>
              <a:rPr lang="en-US" sz="3600" b="1" dirty="0">
                <a:solidFill>
                  <a:schemeClr val="accent2">
                    <a:lumMod val="60000"/>
                    <a:lumOff val="40000"/>
                  </a:schemeClr>
                </a:solidFill>
                <a:latin typeface="Arial" pitchFamily="34" charset="0"/>
                <a:cs typeface="Arial" pitchFamily="34" charset="0"/>
              </a:rPr>
              <a:t>oocyte/embryo quality</a:t>
            </a:r>
            <a:endParaRPr lang="el-GR" sz="3600" b="1" dirty="0">
              <a:solidFill>
                <a:schemeClr val="accent2">
                  <a:lumMod val="60000"/>
                  <a:lumOff val="40000"/>
                </a:schemeClr>
              </a:solidFill>
              <a:latin typeface="Arial" pitchFamily="34" charset="0"/>
              <a:cs typeface="Arial" pitchFamily="34" charset="0"/>
            </a:endParaRPr>
          </a:p>
        </p:txBody>
      </p:sp>
    </p:spTree>
    <p:extLst>
      <p:ext uri="{BB962C8B-B14F-4D97-AF65-F5344CB8AC3E}">
        <p14:creationId xmlns="" xmlns:p14="http://schemas.microsoft.com/office/powerpoint/2010/main" val="276862439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49275" y="-35712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Endometrium</a:t>
            </a:r>
            <a:endParaRPr lang="el-GR" sz="4000" dirty="0">
              <a:latin typeface="Trebuchet MS" charset="0"/>
            </a:endParaRPr>
          </a:p>
        </p:txBody>
      </p:sp>
      <p:sp>
        <p:nvSpPr>
          <p:cNvPr id="45059"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45060" name="Text Box 5"/>
          <p:cNvSpPr txBox="1">
            <a:spLocks noChangeArrowheads="1"/>
          </p:cNvSpPr>
          <p:nvPr/>
        </p:nvSpPr>
        <p:spPr bwMode="auto">
          <a:xfrm>
            <a:off x="468313" y="1158098"/>
            <a:ext cx="8207375" cy="158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2000" dirty="0" err="1"/>
              <a:t>Bellver</a:t>
            </a:r>
            <a:r>
              <a:rPr lang="en-US" sz="2000" dirty="0"/>
              <a:t> et al, 2007</a:t>
            </a:r>
          </a:p>
          <a:p>
            <a:pPr algn="ctr" eaLnBrk="1" hangingPunct="1"/>
            <a:r>
              <a:rPr lang="en-US" sz="2000" dirty="0"/>
              <a:t>2656 first oocyte donation cycles </a:t>
            </a:r>
          </a:p>
          <a:p>
            <a:pPr algn="ctr" eaLnBrk="1" hangingPunct="1"/>
            <a:endParaRPr lang="en-US" sz="2000" dirty="0"/>
          </a:p>
          <a:p>
            <a:pPr algn="ctr" eaLnBrk="1" hangingPunct="1">
              <a:buFontTx/>
              <a:buChar char="•"/>
            </a:pPr>
            <a:r>
              <a:rPr lang="en-US" dirty="0">
                <a:solidFill>
                  <a:srgbClr val="FF9900"/>
                </a:solidFill>
              </a:rPr>
              <a:t>L</a:t>
            </a:r>
            <a:r>
              <a:rPr lang="en-US" dirty="0" smtClean="0">
                <a:solidFill>
                  <a:srgbClr val="FF9900"/>
                </a:solidFill>
              </a:rPr>
              <a:t>ower</a:t>
            </a:r>
            <a:r>
              <a:rPr lang="en-US" dirty="0" smtClean="0"/>
              <a:t> </a:t>
            </a:r>
            <a:r>
              <a:rPr lang="en-US" dirty="0"/>
              <a:t>implantation and pregnancy rates as BMI increases</a:t>
            </a:r>
          </a:p>
          <a:p>
            <a:pPr algn="ctr" eaLnBrk="1" hangingPunct="1">
              <a:buFontTx/>
              <a:buChar char="•"/>
            </a:pPr>
            <a:r>
              <a:rPr lang="en-US" dirty="0">
                <a:solidFill>
                  <a:srgbClr val="FF9900"/>
                </a:solidFill>
              </a:rPr>
              <a:t>H</a:t>
            </a:r>
            <a:r>
              <a:rPr lang="en-US" dirty="0" smtClean="0">
                <a:solidFill>
                  <a:srgbClr val="FF9900"/>
                </a:solidFill>
              </a:rPr>
              <a:t>igher</a:t>
            </a:r>
            <a:r>
              <a:rPr lang="en-US" dirty="0" smtClean="0"/>
              <a:t> </a:t>
            </a:r>
            <a:r>
              <a:rPr lang="en-US" dirty="0"/>
              <a:t>miscarriage rate as BMI increases</a:t>
            </a:r>
          </a:p>
          <a:p>
            <a:pPr algn="ctr" eaLnBrk="1" hangingPunct="1">
              <a:buFontTx/>
              <a:buChar char="•"/>
            </a:pPr>
            <a:r>
              <a:rPr lang="en-US" dirty="0">
                <a:solidFill>
                  <a:srgbClr val="FF0000"/>
                </a:solidFill>
              </a:rPr>
              <a:t>L</a:t>
            </a:r>
            <a:r>
              <a:rPr lang="en-US" dirty="0" smtClean="0">
                <a:solidFill>
                  <a:srgbClr val="FF0000"/>
                </a:solidFill>
              </a:rPr>
              <a:t>ower </a:t>
            </a:r>
            <a:r>
              <a:rPr lang="en-US" dirty="0"/>
              <a:t>ongoing pregnancy rate in OW and OB</a:t>
            </a:r>
          </a:p>
        </p:txBody>
      </p:sp>
      <p:pic>
        <p:nvPicPr>
          <p:cNvPr id="45061" name="Picture 1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4213" y="3644900"/>
            <a:ext cx="2879725" cy="267970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pic>
        <p:nvPicPr>
          <p:cNvPr id="45062"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5600" y="3644900"/>
            <a:ext cx="2952750" cy="2687638"/>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45063" name="Text Box 5"/>
          <p:cNvSpPr txBox="1">
            <a:spLocks noChangeArrowheads="1"/>
          </p:cNvSpPr>
          <p:nvPr/>
        </p:nvSpPr>
        <p:spPr bwMode="auto">
          <a:xfrm>
            <a:off x="3708400" y="4365625"/>
            <a:ext cx="1584325" cy="719138"/>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400"/>
              <a:t>ongoing PR</a:t>
            </a:r>
          </a:p>
          <a:p>
            <a:pPr eaLnBrk="1" hangingPunct="1"/>
            <a:r>
              <a:rPr lang="en-US" sz="1400"/>
              <a:t>in BMI&lt;25: </a:t>
            </a:r>
            <a:r>
              <a:rPr lang="en-US" sz="1400" b="1">
                <a:solidFill>
                  <a:srgbClr val="FF0000"/>
                </a:solidFill>
              </a:rPr>
              <a:t>45.5%</a:t>
            </a:r>
          </a:p>
          <a:p>
            <a:pPr eaLnBrk="1" hangingPunct="1"/>
            <a:r>
              <a:rPr lang="en-US" sz="1400"/>
              <a:t>in BMI&gt;25: </a:t>
            </a:r>
            <a:r>
              <a:rPr lang="en-US" sz="1400" b="1">
                <a:solidFill>
                  <a:srgbClr val="FF0000"/>
                </a:solidFill>
              </a:rPr>
              <a:t>38.3%</a:t>
            </a:r>
            <a:endParaRPr lang="el-GR" sz="1400" b="1">
              <a:solidFill>
                <a:srgbClr val="FF0000"/>
              </a:solidFill>
            </a:endParaRPr>
          </a:p>
        </p:txBody>
      </p:sp>
    </p:spTree>
    <p:extLst>
      <p:ext uri="{BB962C8B-B14F-4D97-AF65-F5344CB8AC3E}">
        <p14:creationId xmlns="" xmlns:p14="http://schemas.microsoft.com/office/powerpoint/2010/main" val="650287148"/>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49275" y="-529026"/>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Endometrium</a:t>
            </a:r>
            <a:endParaRPr lang="el-GR" sz="4000" dirty="0">
              <a:latin typeface="Trebuchet MS" charset="0"/>
            </a:endParaRPr>
          </a:p>
        </p:txBody>
      </p:sp>
      <p:sp>
        <p:nvSpPr>
          <p:cNvPr id="46085" name="Rectangle 10"/>
          <p:cNvSpPr>
            <a:spLocks noGrp="1" noChangeArrowheads="1"/>
          </p:cNvSpPr>
          <p:nvPr>
            <p:ph idx="1"/>
          </p:nvPr>
        </p:nvSpPr>
        <p:spPr>
          <a:xfrm>
            <a:off x="549275" y="1552321"/>
            <a:ext cx="8408988" cy="4343400"/>
          </a:xfrm>
        </p:spPr>
        <p:txBody>
          <a:bodyPr>
            <a:noAutofit/>
          </a:bodyPr>
          <a:lstStyle/>
          <a:p>
            <a:pPr>
              <a:lnSpc>
                <a:spcPct val="105000"/>
              </a:lnSpc>
            </a:pPr>
            <a:r>
              <a:rPr lang="en-US" sz="1600" b="1" dirty="0">
                <a:latin typeface="Trebuchet MS" charset="0"/>
              </a:rPr>
              <a:t>E</a:t>
            </a:r>
            <a:r>
              <a:rPr lang="en-US" sz="1600" b="1" dirty="0" smtClean="0">
                <a:latin typeface="Trebuchet MS" charset="0"/>
              </a:rPr>
              <a:t>xcess </a:t>
            </a:r>
            <a:r>
              <a:rPr lang="en-US" sz="1600" b="1" dirty="0">
                <a:latin typeface="Trebuchet MS" charset="0"/>
              </a:rPr>
              <a:t>weight may exert an extra-ovarian detrimental </a:t>
            </a:r>
            <a:r>
              <a:rPr lang="en-US" sz="1600" b="1" dirty="0" smtClean="0">
                <a:latin typeface="Trebuchet MS" charset="0"/>
              </a:rPr>
              <a:t>effect</a:t>
            </a:r>
            <a:endParaRPr lang="en-US" sz="1600" b="1" dirty="0">
              <a:latin typeface="Trebuchet MS" charset="0"/>
            </a:endParaRPr>
          </a:p>
          <a:p>
            <a:pPr>
              <a:lnSpc>
                <a:spcPct val="105000"/>
              </a:lnSpc>
            </a:pPr>
            <a:r>
              <a:rPr lang="en-US" sz="1600" b="1" dirty="0">
                <a:latin typeface="Trebuchet MS" charset="0"/>
              </a:rPr>
              <a:t>T</a:t>
            </a:r>
            <a:r>
              <a:rPr lang="en-US" sz="1600" b="1" dirty="0" smtClean="0">
                <a:latin typeface="Trebuchet MS" charset="0"/>
              </a:rPr>
              <a:t>he </a:t>
            </a:r>
            <a:r>
              <a:rPr lang="en-US" sz="1600" b="1" dirty="0">
                <a:latin typeface="Trebuchet MS" charset="0"/>
              </a:rPr>
              <a:t>effect on the endometrium seems </a:t>
            </a:r>
            <a:r>
              <a:rPr lang="en-US" sz="1600" b="1" dirty="0" smtClean="0">
                <a:latin typeface="Trebuchet MS" charset="0"/>
              </a:rPr>
              <a:t>subtle </a:t>
            </a:r>
            <a:r>
              <a:rPr lang="en-US" sz="1600" b="1" dirty="0">
                <a:latin typeface="Trebuchet MS" charset="0"/>
              </a:rPr>
              <a:t>but should be taken into </a:t>
            </a:r>
            <a:r>
              <a:rPr lang="en-US" sz="1600" b="1" dirty="0" smtClean="0">
                <a:latin typeface="Trebuchet MS" charset="0"/>
              </a:rPr>
              <a:t>account</a:t>
            </a:r>
            <a:endParaRPr lang="en-US" sz="1600" b="1" dirty="0">
              <a:latin typeface="Trebuchet MS" charset="0"/>
            </a:endParaRPr>
          </a:p>
          <a:p>
            <a:pPr>
              <a:lnSpc>
                <a:spcPct val="105000"/>
              </a:lnSpc>
            </a:pPr>
            <a:r>
              <a:rPr lang="en-US" sz="1600" b="1" dirty="0">
                <a:latin typeface="Trebuchet MS" charset="0"/>
              </a:rPr>
              <a:t>B</a:t>
            </a:r>
            <a:r>
              <a:rPr lang="en-US" sz="1600" b="1" dirty="0" smtClean="0">
                <a:latin typeface="Trebuchet MS" charset="0"/>
              </a:rPr>
              <a:t>eing </a:t>
            </a:r>
            <a:r>
              <a:rPr lang="en-US" sz="1600" b="1" dirty="0">
                <a:latin typeface="Trebuchet MS" charset="0"/>
              </a:rPr>
              <a:t>overweight implies negative impact as being </a:t>
            </a:r>
            <a:r>
              <a:rPr lang="en-US" sz="1600" b="1" dirty="0" smtClean="0">
                <a:latin typeface="Trebuchet MS" charset="0"/>
              </a:rPr>
              <a:t>obese</a:t>
            </a:r>
          </a:p>
          <a:p>
            <a:pPr>
              <a:lnSpc>
                <a:spcPct val="105000"/>
              </a:lnSpc>
            </a:pPr>
            <a:r>
              <a:rPr lang="en-US" sz="1800" b="1" dirty="0" smtClean="0">
                <a:latin typeface="Trebuchet MS" charset="0"/>
              </a:rPr>
              <a:t>Hyper-estrogenic state</a:t>
            </a:r>
          </a:p>
          <a:p>
            <a:pPr lvl="1">
              <a:lnSpc>
                <a:spcPct val="80000"/>
              </a:lnSpc>
            </a:pPr>
            <a:r>
              <a:rPr lang="en-US" sz="1600" b="1" dirty="0" smtClean="0">
                <a:latin typeface="Trebuchet MS" charset="0"/>
              </a:rPr>
              <a:t>due to </a:t>
            </a:r>
          </a:p>
          <a:p>
            <a:pPr lvl="2">
              <a:lnSpc>
                <a:spcPct val="80000"/>
              </a:lnSpc>
            </a:pPr>
            <a:r>
              <a:rPr lang="en-US" sz="1400" b="1" dirty="0" smtClean="0">
                <a:latin typeface="Trebuchet MS" charset="0"/>
              </a:rPr>
              <a:t>High activity of </a:t>
            </a:r>
            <a:r>
              <a:rPr lang="en-US" sz="1400" b="1" dirty="0" err="1" smtClean="0">
                <a:latin typeface="Trebuchet MS" charset="0"/>
              </a:rPr>
              <a:t>aromatase</a:t>
            </a:r>
            <a:r>
              <a:rPr lang="en-US" sz="1400" b="1" dirty="0" smtClean="0">
                <a:latin typeface="Trebuchet MS" charset="0"/>
              </a:rPr>
              <a:t> system: increased E production</a:t>
            </a:r>
          </a:p>
          <a:p>
            <a:pPr lvl="2">
              <a:lnSpc>
                <a:spcPct val="80000"/>
              </a:lnSpc>
            </a:pPr>
            <a:r>
              <a:rPr lang="en-US" sz="1400" b="1" dirty="0" smtClean="0">
                <a:latin typeface="Trebuchet MS" charset="0"/>
              </a:rPr>
              <a:t>Decreased SHBG: increased free E2 delivered to target tissues</a:t>
            </a:r>
          </a:p>
          <a:p>
            <a:pPr lvl="2">
              <a:lnSpc>
                <a:spcPct val="80000"/>
              </a:lnSpc>
            </a:pPr>
            <a:r>
              <a:rPr lang="en-US" sz="1400" b="1" dirty="0" smtClean="0">
                <a:latin typeface="Trebuchet MS" charset="0"/>
              </a:rPr>
              <a:t>Increased </a:t>
            </a:r>
            <a:r>
              <a:rPr lang="en-US" sz="1400" b="1" dirty="0" err="1" smtClean="0">
                <a:latin typeface="Trebuchet MS" charset="0"/>
              </a:rPr>
              <a:t>estrone</a:t>
            </a:r>
            <a:r>
              <a:rPr lang="en-US" sz="1400" b="1" dirty="0" smtClean="0">
                <a:latin typeface="Trebuchet MS" charset="0"/>
              </a:rPr>
              <a:t> – decreased inactive metabolites</a:t>
            </a:r>
          </a:p>
          <a:p>
            <a:pPr lvl="1">
              <a:lnSpc>
                <a:spcPct val="80000"/>
              </a:lnSpc>
            </a:pPr>
            <a:r>
              <a:rPr lang="en-US" sz="1600" b="1" dirty="0" smtClean="0">
                <a:latin typeface="Trebuchet MS" charset="0"/>
              </a:rPr>
              <a:t>Results in </a:t>
            </a:r>
          </a:p>
          <a:p>
            <a:pPr lvl="2">
              <a:lnSpc>
                <a:spcPct val="80000"/>
              </a:lnSpc>
            </a:pPr>
            <a:r>
              <a:rPr lang="en-US" sz="1400" b="1" dirty="0" smtClean="0">
                <a:latin typeface="Trebuchet MS" charset="0"/>
              </a:rPr>
              <a:t>Extremely thick </a:t>
            </a:r>
            <a:r>
              <a:rPr lang="en-US" sz="1400" b="1" dirty="0" err="1" smtClean="0">
                <a:latin typeface="Trebuchet MS" charset="0"/>
              </a:rPr>
              <a:t>endometrium</a:t>
            </a:r>
            <a:r>
              <a:rPr lang="en-US" sz="1400" b="1" dirty="0" smtClean="0">
                <a:latin typeface="Trebuchet MS" charset="0"/>
              </a:rPr>
              <a:t>: if&gt;14mm is associated with lower PR (controversial)</a:t>
            </a:r>
          </a:p>
          <a:p>
            <a:pPr lvl="2">
              <a:lnSpc>
                <a:spcPct val="80000"/>
              </a:lnSpc>
            </a:pPr>
            <a:r>
              <a:rPr lang="en-US" sz="1400" b="1" dirty="0" smtClean="0">
                <a:latin typeface="Trebuchet MS" charset="0"/>
              </a:rPr>
              <a:t>More endometrial polyps and more multiple polyps</a:t>
            </a:r>
          </a:p>
          <a:p>
            <a:pPr>
              <a:lnSpc>
                <a:spcPct val="105000"/>
              </a:lnSpc>
            </a:pPr>
            <a:r>
              <a:rPr lang="en-US" sz="1800" b="1" dirty="0" smtClean="0">
                <a:latin typeface="Trebuchet MS" charset="0"/>
              </a:rPr>
              <a:t>Defective </a:t>
            </a:r>
            <a:r>
              <a:rPr lang="en-US" sz="1800" b="1" dirty="0" err="1" smtClean="0">
                <a:latin typeface="Trebuchet MS" charset="0"/>
              </a:rPr>
              <a:t>endometrium</a:t>
            </a:r>
            <a:r>
              <a:rPr lang="en-US" sz="1800" b="1" dirty="0" smtClean="0">
                <a:latin typeface="Trebuchet MS" charset="0"/>
              </a:rPr>
              <a:t> </a:t>
            </a:r>
          </a:p>
          <a:p>
            <a:pPr lvl="1">
              <a:lnSpc>
                <a:spcPct val="80000"/>
              </a:lnSpc>
            </a:pPr>
            <a:r>
              <a:rPr lang="en-US" sz="1600" b="1" dirty="0" smtClean="0">
                <a:latin typeface="Trebuchet MS" charset="0"/>
              </a:rPr>
              <a:t>due to inverse correlation between BMI and</a:t>
            </a:r>
          </a:p>
          <a:p>
            <a:pPr lvl="2">
              <a:lnSpc>
                <a:spcPct val="80000"/>
              </a:lnSpc>
            </a:pPr>
            <a:r>
              <a:rPr lang="en-US" sz="1400" b="1" dirty="0" smtClean="0">
                <a:latin typeface="Trebuchet MS" charset="0"/>
              </a:rPr>
              <a:t>E and PG receptors in </a:t>
            </a:r>
            <a:r>
              <a:rPr lang="en-US" sz="1400" b="1" dirty="0" err="1" smtClean="0">
                <a:latin typeface="Trebuchet MS" charset="0"/>
              </a:rPr>
              <a:t>endometrium</a:t>
            </a:r>
            <a:endParaRPr lang="en-US" sz="1400" b="1" dirty="0" smtClean="0">
              <a:latin typeface="Trebuchet MS" charset="0"/>
            </a:endParaRPr>
          </a:p>
          <a:p>
            <a:pPr lvl="2">
              <a:lnSpc>
                <a:spcPct val="80000"/>
              </a:lnSpc>
            </a:pPr>
            <a:r>
              <a:rPr lang="en-US" sz="1400" b="1" dirty="0" smtClean="0">
                <a:latin typeface="Trebuchet MS" charset="0"/>
              </a:rPr>
              <a:t>LIF in endometrial glands</a:t>
            </a:r>
          </a:p>
          <a:p>
            <a:pPr lvl="2">
              <a:lnSpc>
                <a:spcPct val="80000"/>
              </a:lnSpc>
            </a:pPr>
            <a:r>
              <a:rPr lang="en-US" sz="1400" b="1" dirty="0" smtClean="0">
                <a:latin typeface="Trebuchet MS" charset="0"/>
              </a:rPr>
              <a:t>leukocyte subpopulations</a:t>
            </a:r>
          </a:p>
          <a:p>
            <a:pPr>
              <a:lnSpc>
                <a:spcPct val="105000"/>
              </a:lnSpc>
            </a:pPr>
            <a:endParaRPr lang="en-US" sz="1600" b="1" dirty="0" smtClean="0">
              <a:latin typeface="Trebuchet MS" charset="0"/>
            </a:endParaRPr>
          </a:p>
          <a:p>
            <a:pPr>
              <a:lnSpc>
                <a:spcPct val="105000"/>
              </a:lnSpc>
            </a:pPr>
            <a:endParaRPr lang="en-US" sz="1600" b="1" dirty="0">
              <a:latin typeface="Trebuchet MS" charset="0"/>
            </a:endParaRPr>
          </a:p>
        </p:txBody>
      </p:sp>
      <p:sp>
        <p:nvSpPr>
          <p:cNvPr id="46083"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46084" name="Text Box 5"/>
          <p:cNvSpPr txBox="1">
            <a:spLocks noChangeArrowheads="1"/>
          </p:cNvSpPr>
          <p:nvPr/>
        </p:nvSpPr>
        <p:spPr bwMode="auto">
          <a:xfrm>
            <a:off x="468313" y="839778"/>
            <a:ext cx="8207375" cy="158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2000"/>
              <a:t>Bellver et al, 2007</a:t>
            </a:r>
          </a:p>
          <a:p>
            <a:pPr algn="ctr" eaLnBrk="1" hangingPunct="1"/>
            <a:r>
              <a:rPr lang="en-US" sz="2000"/>
              <a:t>2656 first oocyte donation cycles </a:t>
            </a:r>
          </a:p>
        </p:txBody>
      </p:sp>
    </p:spTree>
    <p:extLst>
      <p:ext uri="{BB962C8B-B14F-4D97-AF65-F5344CB8AC3E}">
        <p14:creationId xmlns="" xmlns:p14="http://schemas.microsoft.com/office/powerpoint/2010/main" val="148824002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idx="1"/>
          </p:nvPr>
        </p:nvSpPr>
        <p:spPr/>
        <p:txBody>
          <a:bodyPr>
            <a:normAutofit lnSpcReduction="10000"/>
          </a:bodyPr>
          <a:lstStyle/>
          <a:p>
            <a:pPr eaLnBrk="1" hangingPunct="1"/>
            <a:r>
              <a:rPr lang="en-US" dirty="0">
                <a:latin typeface="Trebuchet MS" charset="0"/>
              </a:rPr>
              <a:t>O</a:t>
            </a:r>
            <a:r>
              <a:rPr lang="en-US" sz="2400" dirty="0" smtClean="0">
                <a:latin typeface="Trebuchet MS" charset="0"/>
              </a:rPr>
              <a:t>ther </a:t>
            </a:r>
            <a:r>
              <a:rPr lang="en-US" sz="2400" dirty="0">
                <a:latin typeface="Trebuchet MS" charset="0"/>
              </a:rPr>
              <a:t>effects</a:t>
            </a:r>
          </a:p>
          <a:p>
            <a:pPr lvl="1" eaLnBrk="1" hangingPunct="1"/>
            <a:r>
              <a:rPr lang="en-US" sz="2000" dirty="0" err="1">
                <a:latin typeface="Trebuchet MS" charset="0"/>
              </a:rPr>
              <a:t>L</a:t>
            </a:r>
            <a:r>
              <a:rPr lang="en-US" sz="2000" dirty="0" err="1" smtClean="0">
                <a:latin typeface="Trebuchet MS" charset="0"/>
              </a:rPr>
              <a:t>eptin</a:t>
            </a:r>
            <a:r>
              <a:rPr lang="en-US" sz="2000" dirty="0" smtClean="0">
                <a:latin typeface="Trebuchet MS" charset="0"/>
              </a:rPr>
              <a:t> </a:t>
            </a:r>
            <a:r>
              <a:rPr lang="en-US" sz="2000" dirty="0">
                <a:latin typeface="Trebuchet MS" charset="0"/>
              </a:rPr>
              <a:t>resistance in peripheral tissues</a:t>
            </a:r>
          </a:p>
          <a:p>
            <a:pPr lvl="1" eaLnBrk="1" hangingPunct="1"/>
            <a:endParaRPr lang="en-US" sz="2000" dirty="0">
              <a:latin typeface="Trebuchet MS" charset="0"/>
            </a:endParaRPr>
          </a:p>
          <a:p>
            <a:pPr lvl="1" eaLnBrk="1" hangingPunct="1"/>
            <a:r>
              <a:rPr lang="en-US" sz="2000" dirty="0">
                <a:latin typeface="Trebuchet MS" charset="0"/>
              </a:rPr>
              <a:t>I</a:t>
            </a:r>
            <a:r>
              <a:rPr lang="en-US" sz="2000" dirty="0" smtClean="0">
                <a:latin typeface="Trebuchet MS" charset="0"/>
              </a:rPr>
              <a:t>nsulin </a:t>
            </a:r>
            <a:r>
              <a:rPr lang="en-US" sz="2000" dirty="0">
                <a:latin typeface="Trebuchet MS" charset="0"/>
              </a:rPr>
              <a:t>resistance and </a:t>
            </a:r>
            <a:r>
              <a:rPr lang="en-US" sz="2000" dirty="0" err="1">
                <a:latin typeface="Trebuchet MS" charset="0"/>
              </a:rPr>
              <a:t>hyperinsulinemia</a:t>
            </a:r>
            <a:endParaRPr lang="en-US" sz="2000" dirty="0">
              <a:latin typeface="Trebuchet MS" charset="0"/>
            </a:endParaRPr>
          </a:p>
          <a:p>
            <a:pPr lvl="2" eaLnBrk="1" hangingPunct="1"/>
            <a:r>
              <a:rPr lang="en-US" sz="1800" dirty="0">
                <a:latin typeface="Trebuchet MS" charset="0"/>
              </a:rPr>
              <a:t>R</a:t>
            </a:r>
            <a:r>
              <a:rPr lang="en-US" sz="1800" dirty="0" smtClean="0">
                <a:latin typeface="Trebuchet MS" charset="0"/>
              </a:rPr>
              <a:t>educed </a:t>
            </a:r>
            <a:r>
              <a:rPr lang="en-US" sz="1800" dirty="0" err="1">
                <a:latin typeface="Trebuchet MS" charset="0"/>
              </a:rPr>
              <a:t>glycodelin</a:t>
            </a:r>
            <a:r>
              <a:rPr lang="en-US" sz="1800" dirty="0">
                <a:latin typeface="Trebuchet MS" charset="0"/>
              </a:rPr>
              <a:t> in endometrium: associated with recurrent pregnancy loss </a:t>
            </a:r>
          </a:p>
          <a:p>
            <a:pPr lvl="2" eaLnBrk="1" hangingPunct="1"/>
            <a:r>
              <a:rPr lang="en-US" sz="1800" dirty="0">
                <a:latin typeface="Trebuchet MS" charset="0"/>
              </a:rPr>
              <a:t>R</a:t>
            </a:r>
            <a:r>
              <a:rPr lang="en-US" sz="1800" dirty="0" smtClean="0">
                <a:latin typeface="Trebuchet MS" charset="0"/>
              </a:rPr>
              <a:t>educed </a:t>
            </a:r>
            <a:r>
              <a:rPr lang="en-US" sz="1800" dirty="0">
                <a:latin typeface="Trebuchet MS" charset="0"/>
              </a:rPr>
              <a:t>IGF-binding protein (facilitates adhesion at maternal-fetal surface)</a:t>
            </a:r>
          </a:p>
          <a:p>
            <a:pPr lvl="1" eaLnBrk="1" hangingPunct="1"/>
            <a:endParaRPr lang="en-US" sz="1800" dirty="0">
              <a:latin typeface="Trebuchet MS" charset="0"/>
            </a:endParaRPr>
          </a:p>
          <a:p>
            <a:pPr lvl="1" eaLnBrk="1" hangingPunct="1"/>
            <a:r>
              <a:rPr lang="en-US" sz="2000" dirty="0">
                <a:latin typeface="Trebuchet MS" charset="0"/>
              </a:rPr>
              <a:t>I</a:t>
            </a:r>
            <a:r>
              <a:rPr lang="en-US" sz="2000" dirty="0" smtClean="0">
                <a:latin typeface="Trebuchet MS" charset="0"/>
              </a:rPr>
              <a:t>ncreased </a:t>
            </a:r>
            <a:r>
              <a:rPr lang="en-US" sz="2000" dirty="0">
                <a:latin typeface="Trebuchet MS" charset="0"/>
              </a:rPr>
              <a:t>acute phase proteins &amp; pro-inflammatory cytokines      	(IL6, PAI-1, </a:t>
            </a:r>
            <a:r>
              <a:rPr lang="en-US" sz="2000" dirty="0" err="1">
                <a:latin typeface="Trebuchet MS" charset="0"/>
              </a:rPr>
              <a:t>TNFa</a:t>
            </a:r>
            <a:r>
              <a:rPr lang="en-US" sz="2000" dirty="0">
                <a:latin typeface="Trebuchet MS" charset="0"/>
              </a:rPr>
              <a:t>)</a:t>
            </a:r>
          </a:p>
          <a:p>
            <a:pPr lvl="2" eaLnBrk="1" hangingPunct="1"/>
            <a:r>
              <a:rPr lang="en-US" sz="1800" dirty="0">
                <a:latin typeface="Trebuchet MS" charset="0"/>
              </a:rPr>
              <a:t>N</a:t>
            </a:r>
            <a:r>
              <a:rPr lang="en-US" sz="1800" dirty="0" smtClean="0">
                <a:latin typeface="Trebuchet MS" charset="0"/>
              </a:rPr>
              <a:t>egative </a:t>
            </a:r>
            <a:r>
              <a:rPr lang="en-US" sz="1800" dirty="0">
                <a:latin typeface="Trebuchet MS" charset="0"/>
              </a:rPr>
              <a:t>effect on endometrium and early embryonic development</a:t>
            </a:r>
          </a:p>
        </p:txBody>
      </p:sp>
      <p:sp>
        <p:nvSpPr>
          <p:cNvPr id="48131"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48132" name="Rectangle 2"/>
          <p:cNvSpPr>
            <a:spLocks noChangeArrowheads="1"/>
          </p:cNvSpPr>
          <p:nvPr/>
        </p:nvSpPr>
        <p:spPr bwMode="auto">
          <a:xfrm>
            <a:off x="250825" y="620713"/>
            <a:ext cx="856932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accent2">
                    <a:lumMod val="60000"/>
                    <a:lumOff val="40000"/>
                  </a:schemeClr>
                </a:solidFill>
                <a:latin typeface="Arial" pitchFamily="34" charset="0"/>
                <a:cs typeface="Arial" pitchFamily="34" charset="0"/>
              </a:rPr>
              <a:t>M</a:t>
            </a:r>
            <a:r>
              <a:rPr lang="en-US" sz="3200" b="1" dirty="0" smtClean="0">
                <a:solidFill>
                  <a:schemeClr val="accent2">
                    <a:lumMod val="60000"/>
                    <a:lumOff val="40000"/>
                  </a:schemeClr>
                </a:solidFill>
                <a:latin typeface="Arial" pitchFamily="34" charset="0"/>
                <a:cs typeface="Arial" pitchFamily="34" charset="0"/>
              </a:rPr>
              <a:t>echanisms </a:t>
            </a:r>
            <a:r>
              <a:rPr lang="en-US" sz="3200" b="1" dirty="0">
                <a:solidFill>
                  <a:schemeClr val="accent2">
                    <a:lumMod val="60000"/>
                    <a:lumOff val="40000"/>
                  </a:schemeClr>
                </a:solidFill>
                <a:latin typeface="Arial" pitchFamily="34" charset="0"/>
                <a:cs typeface="Arial" pitchFamily="34" charset="0"/>
              </a:rPr>
              <a:t>for impaired endometrium</a:t>
            </a:r>
            <a:endParaRPr lang="el-GR" sz="3200" b="1" dirty="0">
              <a:solidFill>
                <a:schemeClr val="accent2">
                  <a:lumMod val="60000"/>
                  <a:lumOff val="40000"/>
                </a:schemeClr>
              </a:solidFill>
              <a:latin typeface="Arial" pitchFamily="34" charset="0"/>
              <a:cs typeface="Arial" pitchFamily="34" charset="0"/>
            </a:endParaRPr>
          </a:p>
        </p:txBody>
      </p:sp>
    </p:spTree>
    <p:extLst>
      <p:ext uri="{BB962C8B-B14F-4D97-AF65-F5344CB8AC3E}">
        <p14:creationId xmlns="" xmlns:p14="http://schemas.microsoft.com/office/powerpoint/2010/main" val="412819519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6792"/>
            <a:ext cx="8042276" cy="1336956"/>
          </a:xfrm>
        </p:spPr>
        <p:txBody>
          <a:bodyPr/>
          <a:lstStyle/>
          <a:p>
            <a:r>
              <a:rPr lang="en-US" sz="3200" b="1" dirty="0" smtClean="0">
                <a:latin typeface="Arial" pitchFamily="34" charset="0"/>
                <a:cs typeface="Arial" pitchFamily="34" charset="0"/>
              </a:rPr>
              <a:t>Impact of obesity in Egg Recipients </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549275" y="1457321"/>
            <a:ext cx="8042276" cy="4343400"/>
          </a:xfrm>
        </p:spPr>
        <p:txBody>
          <a:bodyPr/>
          <a:lstStyle/>
          <a:p>
            <a:r>
              <a:rPr lang="en-US" dirty="0" err="1" smtClean="0">
                <a:latin typeface="Arial" pitchFamily="34" charset="0"/>
                <a:cs typeface="Arial" pitchFamily="34" charset="0"/>
              </a:rPr>
              <a:t>Berewer</a:t>
            </a:r>
            <a:r>
              <a:rPr lang="en-US" dirty="0" smtClean="0">
                <a:latin typeface="Arial" pitchFamily="34" charset="0"/>
                <a:cs typeface="Arial" pitchFamily="34" charset="0"/>
              </a:rPr>
              <a:t> , 2013,Fertil </a:t>
            </a:r>
            <a:r>
              <a:rPr lang="en-US" dirty="0" err="1" smtClean="0">
                <a:latin typeface="Arial" pitchFamily="34" charset="0"/>
                <a:cs typeface="Arial" pitchFamily="34" charset="0"/>
              </a:rPr>
              <a:t>Steril</a:t>
            </a:r>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399760704"/>
              </p:ext>
            </p:extLst>
          </p:nvPr>
        </p:nvGraphicFramePr>
        <p:xfrm>
          <a:off x="1019605" y="2337792"/>
          <a:ext cx="6380254" cy="3687026"/>
        </p:xfrm>
        <a:graphic>
          <a:graphicData uri="http://schemas.openxmlformats.org/drawingml/2006/table">
            <a:tbl>
              <a:tblPr firstRow="1" bandRow="1">
                <a:tableStyleId>{5C22544A-7EE6-4342-B048-85BDC9FD1C3A}</a:tableStyleId>
              </a:tblPr>
              <a:tblGrid>
                <a:gridCol w="2068896"/>
                <a:gridCol w="1646155"/>
                <a:gridCol w="2665203"/>
              </a:tblGrid>
              <a:tr h="558862">
                <a:tc>
                  <a:txBody>
                    <a:bodyPr/>
                    <a:lstStyle/>
                    <a:p>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Implantation</a:t>
                      </a:r>
                    </a:p>
                    <a:p>
                      <a:pPr algn="ctr"/>
                      <a:r>
                        <a:rPr lang="en-US" dirty="0" smtClean="0">
                          <a:latin typeface="Arial" pitchFamily="34" charset="0"/>
                          <a:cs typeface="Arial" pitchFamily="34" charset="0"/>
                        </a:rPr>
                        <a:t>(%)</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Clinical</a:t>
                      </a:r>
                      <a:r>
                        <a:rPr lang="en-US" baseline="0" dirty="0" smtClean="0">
                          <a:latin typeface="Arial" pitchFamily="34" charset="0"/>
                          <a:cs typeface="Arial" pitchFamily="34" charset="0"/>
                        </a:rPr>
                        <a:t> pregnancy</a:t>
                      </a:r>
                    </a:p>
                    <a:p>
                      <a:pPr algn="ctr"/>
                      <a:r>
                        <a:rPr lang="en-US" baseline="0" dirty="0" smtClean="0">
                          <a:latin typeface="Arial" pitchFamily="34" charset="0"/>
                          <a:cs typeface="Arial" pitchFamily="34" charset="0"/>
                        </a:rPr>
                        <a:t>(%)</a:t>
                      </a:r>
                      <a:endParaRPr lang="en-US" dirty="0">
                        <a:latin typeface="Arial" pitchFamily="34" charset="0"/>
                        <a:cs typeface="Arial" pitchFamily="34" charset="0"/>
                      </a:endParaRPr>
                    </a:p>
                  </a:txBody>
                  <a:tcPr/>
                </a:tc>
              </a:tr>
              <a:tr h="558862">
                <a:tc>
                  <a:txBody>
                    <a:bodyPr/>
                    <a:lstStyle/>
                    <a:p>
                      <a:r>
                        <a:rPr lang="en-US" dirty="0" smtClean="0">
                          <a:latin typeface="Arial" pitchFamily="34" charset="0"/>
                          <a:cs typeface="Arial" pitchFamily="34" charset="0"/>
                        </a:rPr>
                        <a:t>Lean</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40.4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56.9</a:t>
                      </a:r>
                      <a:endParaRPr lang="en-US" dirty="0">
                        <a:latin typeface="Arial" pitchFamily="34" charset="0"/>
                        <a:cs typeface="Arial" pitchFamily="34" charset="0"/>
                      </a:endParaRPr>
                    </a:p>
                  </a:txBody>
                  <a:tcPr/>
                </a:tc>
              </a:tr>
              <a:tr h="964611">
                <a:tc>
                  <a:txBody>
                    <a:bodyPr/>
                    <a:lstStyle/>
                    <a:p>
                      <a:r>
                        <a:rPr lang="en-US" dirty="0" err="1" smtClean="0">
                          <a:latin typeface="Arial" pitchFamily="34" charset="0"/>
                          <a:cs typeface="Arial" pitchFamily="34" charset="0"/>
                        </a:rPr>
                        <a:t>Normo</a:t>
                      </a:r>
                      <a:r>
                        <a:rPr lang="en-US" dirty="0" smtClean="0">
                          <a:latin typeface="Arial" pitchFamily="34" charset="0"/>
                          <a:cs typeface="Arial" pitchFamily="34" charset="0"/>
                        </a:rPr>
                        <a:t> weight</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39.9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55.9</a:t>
                      </a:r>
                      <a:endParaRPr lang="en-US" dirty="0">
                        <a:latin typeface="Arial" pitchFamily="34" charset="0"/>
                        <a:cs typeface="Arial" pitchFamily="34" charset="0"/>
                      </a:endParaRPr>
                    </a:p>
                  </a:txBody>
                  <a:tcPr/>
                </a:tc>
              </a:tr>
              <a:tr h="964611">
                <a:tc>
                  <a:txBody>
                    <a:bodyPr/>
                    <a:lstStyle/>
                    <a:p>
                      <a:r>
                        <a:rPr lang="en-US" dirty="0" smtClean="0">
                          <a:latin typeface="Arial" pitchFamily="34" charset="0"/>
                          <a:cs typeface="Arial" pitchFamily="34" charset="0"/>
                        </a:rPr>
                        <a:t>Overweight</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38.5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54.3</a:t>
                      </a:r>
                      <a:endParaRPr lang="en-US" dirty="0">
                        <a:latin typeface="Arial" pitchFamily="34" charset="0"/>
                        <a:cs typeface="Arial" pitchFamily="34" charset="0"/>
                      </a:endParaRPr>
                    </a:p>
                  </a:txBody>
                  <a:tcPr/>
                </a:tc>
              </a:tr>
              <a:tr h="558862">
                <a:tc>
                  <a:txBody>
                    <a:bodyPr/>
                    <a:lstStyle/>
                    <a:p>
                      <a:r>
                        <a:rPr lang="en-US" dirty="0" smtClean="0">
                          <a:latin typeface="Arial" pitchFamily="34" charset="0"/>
                          <a:cs typeface="Arial" pitchFamily="34" charset="0"/>
                        </a:rPr>
                        <a:t>Obese</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30.9</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45.3</a:t>
                      </a:r>
                      <a:endParaRPr lang="en-US" dirty="0">
                        <a:latin typeface="Arial" pitchFamily="34" charset="0"/>
                        <a:cs typeface="Arial" pitchFamily="34" charset="0"/>
                      </a:endParaRPr>
                    </a:p>
                  </a:txBody>
                  <a:tcPr/>
                </a:tc>
              </a:tr>
            </a:tbl>
          </a:graphicData>
        </a:graphic>
      </p:graphicFrame>
    </p:spTree>
    <p:extLst>
      <p:ext uri="{BB962C8B-B14F-4D97-AF65-F5344CB8AC3E}">
        <p14:creationId xmlns="" xmlns:p14="http://schemas.microsoft.com/office/powerpoint/2010/main" val="337720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28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606285598"/>
              </p:ext>
            </p:extLst>
          </p:nvPr>
        </p:nvGraphicFramePr>
        <p:xfrm>
          <a:off x="549275" y="321501"/>
          <a:ext cx="8042276" cy="6020704"/>
        </p:xfrm>
        <a:graphic>
          <a:graphicData uri="http://schemas.openxmlformats.org/drawingml/2006/table">
            <a:tbl>
              <a:tblPr firstRow="1" bandRow="1">
                <a:tableStyleId>{5C22544A-7EE6-4342-B048-85BDC9FD1C3A}</a:tableStyleId>
              </a:tblPr>
              <a:tblGrid>
                <a:gridCol w="3084209"/>
                <a:gridCol w="4958067"/>
              </a:tblGrid>
              <a:tr h="760942">
                <a:tc gridSpan="2">
                  <a:txBody>
                    <a:bodyPr/>
                    <a:lstStyle/>
                    <a:p>
                      <a:pPr algn="ctr"/>
                      <a:r>
                        <a:rPr lang="en-US" sz="2000" b="1" dirty="0" smtClean="0">
                          <a:solidFill>
                            <a:srgbClr val="FF0000"/>
                          </a:solidFill>
                        </a:rPr>
                        <a:t>Classification of obesity (according to WHO) </a:t>
                      </a:r>
                      <a:endParaRPr lang="en-US" sz="2000" b="1" dirty="0"/>
                    </a:p>
                  </a:txBody>
                  <a:tcPr/>
                </a:tc>
                <a:tc hMerge="1">
                  <a:txBody>
                    <a:bodyPr/>
                    <a:lstStyle/>
                    <a:p>
                      <a:endParaRPr lang="en-US" dirty="0"/>
                    </a:p>
                  </a:txBody>
                  <a:tcPr/>
                </a:tc>
              </a:tr>
              <a:tr h="876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1" kern="1200" dirty="0" err="1" smtClean="0">
                          <a:solidFill>
                            <a:schemeClr val="dk1"/>
                          </a:solidFill>
                          <a:effectLst/>
                          <a:latin typeface="+mn-lt"/>
                          <a:ea typeface="+mn-ea"/>
                          <a:cs typeface="+mn-cs"/>
                        </a:rPr>
                        <a:t>Underweight</a:t>
                      </a:r>
                      <a:r>
                        <a:rPr lang="de-DE" sz="2000" b="1" kern="1200" dirty="0" smtClean="0">
                          <a:solidFill>
                            <a:schemeClr val="dk1"/>
                          </a:solidFill>
                          <a:effectLst/>
                          <a:latin typeface="+mn-lt"/>
                          <a:ea typeface="+mn-ea"/>
                          <a:cs typeface="+mn-cs"/>
                        </a:rPr>
                        <a:t/>
                      </a:r>
                      <a:br>
                        <a:rPr lang="de-DE" sz="2000" b="1" kern="1200" dirty="0" smtClean="0">
                          <a:solidFill>
                            <a:schemeClr val="dk1"/>
                          </a:solidFill>
                          <a:effectLst/>
                          <a:latin typeface="+mn-lt"/>
                          <a:ea typeface="+mn-ea"/>
                          <a:cs typeface="+mn-cs"/>
                        </a:rPr>
                      </a:br>
                      <a:endParaRPr lang="en-US" sz="2000" b="1" dirty="0"/>
                    </a:p>
                  </a:txBody>
                  <a:tcPr/>
                </a:tc>
                <a:tc>
                  <a:txBody>
                    <a:bodyPr/>
                    <a:lstStyle/>
                    <a:p>
                      <a:r>
                        <a:rPr lang="en-US" sz="2000" b="1" dirty="0" smtClean="0"/>
                        <a:t>&lt;18.5</a:t>
                      </a:r>
                      <a:endParaRPr lang="en-US" sz="2000" b="1" dirty="0"/>
                    </a:p>
                  </a:txBody>
                  <a:tcPr/>
                </a:tc>
              </a:tr>
              <a:tr h="876627">
                <a:tc>
                  <a:txBody>
                    <a:bodyPr/>
                    <a:lstStyle/>
                    <a:p>
                      <a:r>
                        <a:rPr lang="de-DE" sz="2000" b="1" kern="1200" dirty="0" smtClean="0">
                          <a:solidFill>
                            <a:schemeClr val="dk1"/>
                          </a:solidFill>
                          <a:effectLst/>
                          <a:latin typeface="+mn-lt"/>
                          <a:ea typeface="+mn-ea"/>
                          <a:cs typeface="+mn-cs"/>
                        </a:rPr>
                        <a:t>Normal</a:t>
                      </a:r>
                      <a:br>
                        <a:rPr lang="de-DE" sz="2000" b="1" kern="1200" dirty="0" smtClean="0">
                          <a:solidFill>
                            <a:schemeClr val="dk1"/>
                          </a:solidFill>
                          <a:effectLst/>
                          <a:latin typeface="+mn-lt"/>
                          <a:ea typeface="+mn-ea"/>
                          <a:cs typeface="+mn-cs"/>
                        </a:rPr>
                      </a:br>
                      <a:endParaRPr lang="en-US" sz="2000" b="1" dirty="0"/>
                    </a:p>
                  </a:txBody>
                  <a:tcPr/>
                </a:tc>
                <a:tc>
                  <a:txBody>
                    <a:bodyPr/>
                    <a:lstStyle/>
                    <a:p>
                      <a:r>
                        <a:rPr lang="en-US" sz="2000" b="1" dirty="0" smtClean="0"/>
                        <a:t>18.5-24.9</a:t>
                      </a:r>
                      <a:endParaRPr lang="en-US" sz="2000" b="1" dirty="0"/>
                    </a:p>
                  </a:txBody>
                  <a:tcPr/>
                </a:tc>
              </a:tr>
              <a:tr h="876627">
                <a:tc>
                  <a:txBody>
                    <a:bodyPr/>
                    <a:lstStyle/>
                    <a:p>
                      <a:r>
                        <a:rPr lang="de-DE" sz="2000" b="1" kern="1200" dirty="0" err="1" smtClean="0">
                          <a:solidFill>
                            <a:schemeClr val="dk1"/>
                          </a:solidFill>
                          <a:effectLst/>
                          <a:latin typeface="+mn-lt"/>
                          <a:ea typeface="+mn-ea"/>
                          <a:cs typeface="+mn-cs"/>
                        </a:rPr>
                        <a:t>Overweight</a:t>
                      </a:r>
                      <a:endParaRPr lang="en-US" sz="2000" b="1" dirty="0"/>
                    </a:p>
                  </a:txBody>
                  <a:tcPr/>
                </a:tc>
                <a:tc>
                  <a:txBody>
                    <a:bodyPr/>
                    <a:lstStyle/>
                    <a:p>
                      <a:r>
                        <a:rPr lang="en-US" sz="2000" b="1" dirty="0" smtClean="0"/>
                        <a:t>25-29.9</a:t>
                      </a:r>
                      <a:endParaRPr lang="en-US" sz="2000" b="1" dirty="0"/>
                    </a:p>
                  </a:txBody>
                  <a:tcPr/>
                </a:tc>
              </a:tr>
              <a:tr h="876627">
                <a:tc>
                  <a:txBody>
                    <a:bodyPr/>
                    <a:lstStyle/>
                    <a:p>
                      <a:r>
                        <a:rPr lang="de-DE" sz="2000" b="1" kern="1200" dirty="0" err="1" smtClean="0">
                          <a:solidFill>
                            <a:schemeClr val="dk1"/>
                          </a:solidFill>
                          <a:effectLst/>
                          <a:latin typeface="+mn-lt"/>
                          <a:ea typeface="+mn-ea"/>
                          <a:cs typeface="+mn-cs"/>
                        </a:rPr>
                        <a:t>Obesity</a:t>
                      </a:r>
                      <a:r>
                        <a:rPr lang="de-DE" sz="2000" b="1" kern="1200" dirty="0" smtClean="0">
                          <a:solidFill>
                            <a:schemeClr val="dk1"/>
                          </a:solidFill>
                          <a:effectLst/>
                          <a:latin typeface="+mn-lt"/>
                          <a:ea typeface="+mn-ea"/>
                          <a:cs typeface="+mn-cs"/>
                        </a:rPr>
                        <a:t> Class I</a:t>
                      </a:r>
                    </a:p>
                    <a:p>
                      <a:r>
                        <a:rPr lang="de-DE" sz="2000" b="1" kern="1200" dirty="0" smtClean="0">
                          <a:solidFill>
                            <a:schemeClr val="dk1"/>
                          </a:solidFill>
                          <a:effectLst/>
                          <a:latin typeface="+mn-lt"/>
                          <a:ea typeface="+mn-ea"/>
                          <a:cs typeface="+mn-cs"/>
                        </a:rPr>
                        <a:t>(</a:t>
                      </a:r>
                      <a:r>
                        <a:rPr lang="de-DE" sz="2000" b="1" kern="1200" dirty="0" err="1" smtClean="0">
                          <a:solidFill>
                            <a:schemeClr val="dk1"/>
                          </a:solidFill>
                          <a:effectLst/>
                          <a:latin typeface="+mn-lt"/>
                          <a:ea typeface="+mn-ea"/>
                          <a:cs typeface="+mn-cs"/>
                        </a:rPr>
                        <a:t>obese</a:t>
                      </a:r>
                      <a:r>
                        <a:rPr lang="de-DE" sz="2000" b="1" kern="1200" dirty="0" smtClean="0">
                          <a:solidFill>
                            <a:schemeClr val="dk1"/>
                          </a:solidFill>
                          <a:effectLst/>
                          <a:latin typeface="+mn-lt"/>
                          <a:ea typeface="+mn-ea"/>
                          <a:cs typeface="+mn-cs"/>
                        </a:rPr>
                        <a:t>)</a:t>
                      </a:r>
                      <a:endParaRPr lang="en-US" sz="2000" b="1" dirty="0"/>
                    </a:p>
                  </a:txBody>
                  <a:tcPr/>
                </a:tc>
                <a:tc>
                  <a:txBody>
                    <a:bodyPr/>
                    <a:lstStyle/>
                    <a:p>
                      <a:r>
                        <a:rPr lang="en-US" sz="2000" b="1" dirty="0" smtClean="0"/>
                        <a:t>30-34.9</a:t>
                      </a:r>
                      <a:endParaRPr lang="en-US" sz="2000" b="1" dirty="0"/>
                    </a:p>
                  </a:txBody>
                  <a:tcPr/>
                </a:tc>
              </a:tr>
              <a:tr h="876627">
                <a:tc>
                  <a:txBody>
                    <a:bodyPr/>
                    <a:lstStyle/>
                    <a:p>
                      <a:r>
                        <a:rPr lang="de-DE" sz="2000" b="1" kern="1200" dirty="0" err="1" smtClean="0">
                          <a:solidFill>
                            <a:schemeClr val="dk1"/>
                          </a:solidFill>
                          <a:effectLst/>
                          <a:latin typeface="+mn-lt"/>
                          <a:ea typeface="+mn-ea"/>
                          <a:cs typeface="+mn-cs"/>
                        </a:rPr>
                        <a:t>Obesity</a:t>
                      </a:r>
                      <a:r>
                        <a:rPr lang="de-DE" sz="2000" b="1" kern="1200" dirty="0" smtClean="0">
                          <a:solidFill>
                            <a:schemeClr val="dk1"/>
                          </a:solidFill>
                          <a:effectLst/>
                          <a:latin typeface="+mn-lt"/>
                          <a:ea typeface="+mn-ea"/>
                          <a:cs typeface="+mn-cs"/>
                        </a:rPr>
                        <a:t> Class II</a:t>
                      </a:r>
                    </a:p>
                    <a:p>
                      <a:r>
                        <a:rPr lang="en-US" sz="2000" b="1" dirty="0" smtClean="0"/>
                        <a:t>(severe obesity)</a:t>
                      </a:r>
                      <a:endParaRPr lang="en-US" sz="2000" b="1" dirty="0"/>
                    </a:p>
                  </a:txBody>
                  <a:tcPr/>
                </a:tc>
                <a:tc>
                  <a:txBody>
                    <a:bodyPr/>
                    <a:lstStyle/>
                    <a:p>
                      <a:r>
                        <a:rPr lang="en-US" sz="2000" b="1" dirty="0" smtClean="0"/>
                        <a:t>35-39.9</a:t>
                      </a:r>
                      <a:endParaRPr lang="en-US" sz="2000" b="1" dirty="0"/>
                    </a:p>
                  </a:txBody>
                  <a:tcPr/>
                </a:tc>
              </a:tr>
              <a:tr h="876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b="1" kern="1200" dirty="0" err="1" smtClean="0">
                          <a:solidFill>
                            <a:schemeClr val="dk1"/>
                          </a:solidFill>
                          <a:effectLst/>
                          <a:latin typeface="+mn-lt"/>
                          <a:ea typeface="+mn-ea"/>
                          <a:cs typeface="+mn-cs"/>
                        </a:rPr>
                        <a:t>Obesity</a:t>
                      </a:r>
                      <a:r>
                        <a:rPr lang="de-DE" sz="2000" b="1" kern="1200" dirty="0" smtClean="0">
                          <a:solidFill>
                            <a:schemeClr val="dk1"/>
                          </a:solidFill>
                          <a:effectLst/>
                          <a:latin typeface="+mn-lt"/>
                          <a:ea typeface="+mn-ea"/>
                          <a:cs typeface="+mn-cs"/>
                        </a:rPr>
                        <a:t> Class III </a:t>
                      </a:r>
                      <a:endParaRPr lang="de-DE" sz="2000" b="1" dirty="0" smtClean="0"/>
                    </a:p>
                    <a:p>
                      <a:r>
                        <a:rPr lang="en-US" sz="2000" b="1" dirty="0" smtClean="0"/>
                        <a:t>(morbid obesity)</a:t>
                      </a:r>
                      <a:endParaRPr lang="en-US" sz="2000" b="1" dirty="0"/>
                    </a:p>
                  </a:txBody>
                  <a:tcPr/>
                </a:tc>
                <a:tc>
                  <a:txBody>
                    <a:bodyPr/>
                    <a:lstStyle/>
                    <a:p>
                      <a:r>
                        <a:rPr lang="en-US" sz="2000" b="1" dirty="0" smtClean="0"/>
                        <a:t>&gt;40</a:t>
                      </a:r>
                      <a:endParaRPr lang="en-US" sz="2000" b="1" dirty="0"/>
                    </a:p>
                  </a:txBody>
                  <a:tcPr/>
                </a:tc>
              </a:tr>
            </a:tbl>
          </a:graphicData>
        </a:graphic>
      </p:graphicFrame>
    </p:spTree>
    <p:extLst>
      <p:ext uri="{BB962C8B-B14F-4D97-AF65-F5344CB8AC3E}">
        <p14:creationId xmlns="" xmlns:p14="http://schemas.microsoft.com/office/powerpoint/2010/main" val="613183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accent2">
                    <a:lumMod val="60000"/>
                    <a:lumOff val="40000"/>
                  </a:schemeClr>
                </a:solidFill>
                <a:latin typeface="Arial" pitchFamily="34" charset="0"/>
                <a:cs typeface="Arial" pitchFamily="34" charset="0"/>
              </a:rPr>
              <a:t>Obesity and pregnancy complications</a:t>
            </a:r>
          </a:p>
        </p:txBody>
      </p:sp>
      <p:sp>
        <p:nvSpPr>
          <p:cNvPr id="3" name="Content Placeholder 2"/>
          <p:cNvSpPr>
            <a:spLocks noGrp="1"/>
          </p:cNvSpPr>
          <p:nvPr>
            <p:ph idx="1"/>
          </p:nvPr>
        </p:nvSpPr>
        <p:spPr/>
        <p:txBody>
          <a:bodyPr>
            <a:noAutofit/>
          </a:bodyPr>
          <a:lstStyle/>
          <a:p>
            <a:r>
              <a:rPr lang="en-US" sz="2000" dirty="0" smtClean="0">
                <a:latin typeface="Arial" pitchFamily="34" charset="0"/>
                <a:cs typeface="Arial" pitchFamily="34" charset="0"/>
              </a:rPr>
              <a:t>Increased miscarriage </a:t>
            </a:r>
          </a:p>
          <a:p>
            <a:r>
              <a:rPr lang="en-US" sz="2000" dirty="0" smtClean="0">
                <a:latin typeface="Arial" pitchFamily="34" charset="0"/>
                <a:cs typeface="Arial" pitchFamily="34" charset="0"/>
              </a:rPr>
              <a:t>PIH</a:t>
            </a:r>
          </a:p>
          <a:p>
            <a:r>
              <a:rPr lang="en-US" sz="2000" dirty="0" smtClean="0">
                <a:latin typeface="Arial" pitchFamily="34" charset="0"/>
                <a:cs typeface="Arial" pitchFamily="34" charset="0"/>
              </a:rPr>
              <a:t>Gestational diabetes </a:t>
            </a:r>
          </a:p>
          <a:p>
            <a:r>
              <a:rPr lang="en-US" sz="2000" dirty="0" smtClean="0">
                <a:latin typeface="Arial" pitchFamily="34" charset="0"/>
                <a:cs typeface="Arial" pitchFamily="34" charset="0"/>
              </a:rPr>
              <a:t>Induction of labor or C/S </a:t>
            </a:r>
          </a:p>
          <a:p>
            <a:r>
              <a:rPr lang="en-US" sz="2000" dirty="0" smtClean="0">
                <a:latin typeface="Arial" pitchFamily="34" charset="0"/>
                <a:cs typeface="Arial" pitchFamily="34" charset="0"/>
              </a:rPr>
              <a:t>Structural anomalies  related to BMI </a:t>
            </a:r>
          </a:p>
          <a:p>
            <a:pPr lvl="1"/>
            <a:r>
              <a:rPr lang="en-US" sz="1800" dirty="0" smtClean="0">
                <a:latin typeface="Arial" pitchFamily="34" charset="0"/>
                <a:cs typeface="Arial" pitchFamily="34" charset="0"/>
              </a:rPr>
              <a:t> 25 .01-30 		</a:t>
            </a:r>
            <a:r>
              <a:rPr lang="en-US" sz="1800" dirty="0">
                <a:latin typeface="Arial" pitchFamily="34" charset="0"/>
                <a:cs typeface="Arial" pitchFamily="34" charset="0"/>
              </a:rPr>
              <a:t>	</a:t>
            </a:r>
            <a:r>
              <a:rPr lang="en-US" sz="1800" dirty="0" smtClean="0">
                <a:latin typeface="Arial" pitchFamily="34" charset="0"/>
                <a:cs typeface="Arial" pitchFamily="34" charset="0"/>
              </a:rPr>
              <a:t>1.25 </a:t>
            </a:r>
          </a:p>
          <a:p>
            <a:pPr lvl="1"/>
            <a:r>
              <a:rPr lang="en-US" sz="1800" dirty="0" smtClean="0">
                <a:latin typeface="Arial" pitchFamily="34" charset="0"/>
                <a:cs typeface="Arial" pitchFamily="34" charset="0"/>
              </a:rPr>
              <a:t>30.01-40				1.58</a:t>
            </a:r>
          </a:p>
          <a:p>
            <a:pPr lvl="1"/>
            <a:r>
              <a:rPr lang="en-US" sz="1800" dirty="0" smtClean="0">
                <a:latin typeface="Arial" pitchFamily="34" charset="0"/>
                <a:cs typeface="Arial" pitchFamily="34" charset="0"/>
              </a:rPr>
              <a:t>&gt;40				3.41 </a:t>
            </a:r>
          </a:p>
          <a:p>
            <a:r>
              <a:rPr lang="en-US" sz="2000" dirty="0" smtClean="0">
                <a:latin typeface="Arial" pitchFamily="34" charset="0"/>
                <a:cs typeface="Arial" pitchFamily="34" charset="0"/>
              </a:rPr>
              <a:t>All complications will be corrected in obese </a:t>
            </a:r>
            <a:r>
              <a:rPr lang="en-US" sz="2000" dirty="0" err="1" smtClean="0">
                <a:latin typeface="Arial" pitchFamily="34" charset="0"/>
                <a:cs typeface="Arial" pitchFamily="34" charset="0"/>
              </a:rPr>
              <a:t>patinets</a:t>
            </a:r>
            <a:r>
              <a:rPr lang="en-US" sz="2000" dirty="0" smtClean="0">
                <a:latin typeface="Arial" pitchFamily="34" charset="0"/>
                <a:cs typeface="Arial" pitchFamily="34" charset="0"/>
              </a:rPr>
              <a:t> but not is overweight(BMI&gt;35kg/m2)</a:t>
            </a:r>
          </a:p>
          <a:p>
            <a:pPr algn="r"/>
            <a:r>
              <a:rPr lang="en-US" sz="2000" dirty="0" smtClean="0">
                <a:latin typeface="Arial" pitchFamily="34" charset="0"/>
                <a:cs typeface="Arial" pitchFamily="34" charset="0"/>
              </a:rPr>
              <a:t>(Callaway, 2006 , Med J </a:t>
            </a:r>
            <a:r>
              <a:rPr lang="en-US" sz="2000" dirty="0" err="1" smtClean="0">
                <a:latin typeface="Arial" pitchFamily="34" charset="0"/>
                <a:cs typeface="Arial" pitchFamily="34" charset="0"/>
              </a:rPr>
              <a:t>Austr</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Tree>
    <p:extLst>
      <p:ext uri="{BB962C8B-B14F-4D97-AF65-F5344CB8AC3E}">
        <p14:creationId xmlns="" xmlns:p14="http://schemas.microsoft.com/office/powerpoint/2010/main" val="2733485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49275" y="-217714"/>
            <a:ext cx="8042276" cy="1336956"/>
          </a:xfrm>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miscarriages</a:t>
            </a:r>
            <a:endParaRPr lang="el-GR" sz="4000" dirty="0">
              <a:latin typeface="Trebuchet MS" charset="0"/>
            </a:endParaRPr>
          </a:p>
        </p:txBody>
      </p:sp>
      <p:sp>
        <p:nvSpPr>
          <p:cNvPr id="49155"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49156" name="Text Box 5"/>
          <p:cNvSpPr txBox="1">
            <a:spLocks noChangeArrowheads="1"/>
          </p:cNvSpPr>
          <p:nvPr/>
        </p:nvSpPr>
        <p:spPr bwMode="auto">
          <a:xfrm>
            <a:off x="395288" y="1341438"/>
            <a:ext cx="75120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800"/>
              <a:t>BMI &gt;25 </a:t>
            </a:r>
            <a:r>
              <a:rPr lang="en-US" sz="2000"/>
              <a:t>vs</a:t>
            </a:r>
            <a:r>
              <a:rPr lang="en-US" sz="2800"/>
              <a:t> &lt;25: </a:t>
            </a:r>
            <a:r>
              <a:rPr lang="en-US" sz="2800">
                <a:solidFill>
                  <a:srgbClr val="FF0000"/>
                </a:solidFill>
              </a:rPr>
              <a:t>higher</a:t>
            </a:r>
            <a:r>
              <a:rPr lang="en-US" sz="2800"/>
              <a:t> miscarriage rates </a:t>
            </a:r>
            <a:endParaRPr lang="el-GR" sz="2800"/>
          </a:p>
        </p:txBody>
      </p:sp>
      <p:sp>
        <p:nvSpPr>
          <p:cNvPr id="49157" name="Text Box 5"/>
          <p:cNvSpPr txBox="1">
            <a:spLocks noChangeArrowheads="1"/>
          </p:cNvSpPr>
          <p:nvPr/>
        </p:nvSpPr>
        <p:spPr bwMode="auto">
          <a:xfrm>
            <a:off x="6227763" y="5661025"/>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pic>
        <p:nvPicPr>
          <p:cNvPr id="49158"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0113" y="1916113"/>
            <a:ext cx="7343775" cy="367347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49159" name="Rectangle 7"/>
          <p:cNvSpPr>
            <a:spLocks noChangeArrowheads="1"/>
          </p:cNvSpPr>
          <p:nvPr/>
        </p:nvSpPr>
        <p:spPr bwMode="auto">
          <a:xfrm>
            <a:off x="6877050" y="4292600"/>
            <a:ext cx="431800" cy="287338"/>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Tree>
    <p:extLst>
      <p:ext uri="{BB962C8B-B14F-4D97-AF65-F5344CB8AC3E}">
        <p14:creationId xmlns="" xmlns:p14="http://schemas.microsoft.com/office/powerpoint/2010/main" val="99041650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549275" y="-124774"/>
            <a:ext cx="8042276" cy="1336956"/>
          </a:xfrm>
        </p:spPr>
        <p:txBody>
          <a:bodyPr/>
          <a:lstStyle/>
          <a:p>
            <a:pPr eaLnBrk="1" hangingPunct="1"/>
            <a:r>
              <a:rPr lang="en-US" sz="4000" b="1" dirty="0">
                <a:latin typeface="Trebuchet MS" charset="0"/>
              </a:rPr>
              <a:t>O</a:t>
            </a:r>
            <a:r>
              <a:rPr lang="en-US" sz="4000" b="1" dirty="0" smtClean="0">
                <a:latin typeface="Trebuchet MS" charset="0"/>
              </a:rPr>
              <a:t>besity </a:t>
            </a:r>
            <a:r>
              <a:rPr lang="en-US" sz="4000" b="1" dirty="0">
                <a:latin typeface="Trebuchet MS" charset="0"/>
              </a:rPr>
              <a:t>and miscarriages</a:t>
            </a:r>
            <a:endParaRPr lang="el-GR" sz="4000" b="1" dirty="0">
              <a:latin typeface="Trebuchet MS" charset="0"/>
            </a:endParaRPr>
          </a:p>
        </p:txBody>
      </p:sp>
      <p:sp>
        <p:nvSpPr>
          <p:cNvPr id="50179"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50180" name="Text Box 5"/>
          <p:cNvSpPr txBox="1">
            <a:spLocks noChangeArrowheads="1"/>
          </p:cNvSpPr>
          <p:nvPr/>
        </p:nvSpPr>
        <p:spPr bwMode="auto">
          <a:xfrm>
            <a:off x="395288" y="1341438"/>
            <a:ext cx="75120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800"/>
              <a:t>BMI &gt;30 </a:t>
            </a:r>
            <a:r>
              <a:rPr lang="en-US" sz="2000"/>
              <a:t>vs</a:t>
            </a:r>
            <a:r>
              <a:rPr lang="en-US" sz="2800"/>
              <a:t> &lt;30: </a:t>
            </a:r>
            <a:r>
              <a:rPr lang="en-US" sz="2800">
                <a:solidFill>
                  <a:srgbClr val="FF0000"/>
                </a:solidFill>
              </a:rPr>
              <a:t>higher</a:t>
            </a:r>
            <a:r>
              <a:rPr lang="en-US" sz="2800"/>
              <a:t> miscarriage rates </a:t>
            </a:r>
            <a:endParaRPr lang="el-GR" sz="2800"/>
          </a:p>
        </p:txBody>
      </p:sp>
      <p:sp>
        <p:nvSpPr>
          <p:cNvPr id="50181" name="Text Box 5"/>
          <p:cNvSpPr txBox="1">
            <a:spLocks noChangeArrowheads="1"/>
          </p:cNvSpPr>
          <p:nvPr/>
        </p:nvSpPr>
        <p:spPr bwMode="auto">
          <a:xfrm>
            <a:off x="6227763" y="5661025"/>
            <a:ext cx="2044700"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Maheshwari et al, 2007</a:t>
            </a:r>
            <a:endParaRPr lang="el-GR" sz="1400"/>
          </a:p>
        </p:txBody>
      </p:sp>
      <p:pic>
        <p:nvPicPr>
          <p:cNvPr id="50182"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0113" y="1916113"/>
            <a:ext cx="7343775" cy="367347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50183" name="Rectangle 8"/>
          <p:cNvSpPr>
            <a:spLocks noChangeArrowheads="1"/>
          </p:cNvSpPr>
          <p:nvPr/>
        </p:nvSpPr>
        <p:spPr bwMode="auto">
          <a:xfrm>
            <a:off x="6732588" y="4149725"/>
            <a:ext cx="431800" cy="287338"/>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Tree>
    <p:extLst>
      <p:ext uri="{BB962C8B-B14F-4D97-AF65-F5344CB8AC3E}">
        <p14:creationId xmlns="" xmlns:p14="http://schemas.microsoft.com/office/powerpoint/2010/main" val="3338732416"/>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6776"/>
            <a:ext cx="8042276" cy="1336956"/>
          </a:xfrm>
        </p:spPr>
        <p:txBody>
          <a:bodyPr/>
          <a:lstStyle/>
          <a:p>
            <a:r>
              <a:rPr lang="en-US" sz="3600" b="1" dirty="0" smtClean="0">
                <a:latin typeface="Arial" pitchFamily="34" charset="0"/>
                <a:cs typeface="Arial" pitchFamily="34" charset="0"/>
              </a:rPr>
              <a:t>BMI cut-off for Fertility Treatment  </a:t>
            </a:r>
            <a:endParaRPr lang="en-US" sz="36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r>
              <a:rPr lang="en-US" dirty="0" smtClean="0">
                <a:latin typeface="Arial" pitchFamily="34" charset="0"/>
                <a:cs typeface="Arial" pitchFamily="34" charset="0"/>
              </a:rPr>
              <a:t>There is not any cut-off point for infertility treatment</a:t>
            </a:r>
          </a:p>
          <a:p>
            <a:r>
              <a:rPr lang="en-US" dirty="0" smtClean="0">
                <a:latin typeface="Arial" pitchFamily="34" charset="0"/>
                <a:cs typeface="Arial" pitchFamily="34" charset="0"/>
              </a:rPr>
              <a:t>NICE guideline : BMI &lt;29kg/m2</a:t>
            </a:r>
          </a:p>
          <a:p>
            <a:r>
              <a:rPr lang="en-US" dirty="0" smtClean="0">
                <a:latin typeface="Arial" pitchFamily="34" charset="0"/>
                <a:cs typeface="Arial" pitchFamily="34" charset="0"/>
              </a:rPr>
              <a:t>BFS society guideline : fertility treatment should be postponed until BMI is less than 35kg/m2, but the BMI&lt;30kg/m2 is better in women under 37  and normal FSH</a:t>
            </a:r>
          </a:p>
          <a:p>
            <a:r>
              <a:rPr lang="en-US" dirty="0" err="1" smtClean="0">
                <a:latin typeface="Arial" pitchFamily="34" charset="0"/>
                <a:cs typeface="Arial" pitchFamily="34" charset="0"/>
              </a:rPr>
              <a:t>Newzeland</a:t>
            </a:r>
            <a:r>
              <a:rPr lang="en-US" dirty="0" smtClean="0">
                <a:latin typeface="Arial" pitchFamily="34" charset="0"/>
                <a:cs typeface="Arial" pitchFamily="34" charset="0"/>
              </a:rPr>
              <a:t>: reject the fertility treatment  in women with BMI &gt; 32kg/m2</a:t>
            </a:r>
          </a:p>
          <a:p>
            <a:r>
              <a:rPr lang="en-US" dirty="0" smtClean="0">
                <a:latin typeface="Arial" pitchFamily="34" charset="0"/>
                <a:cs typeface="Arial" pitchFamily="34" charset="0"/>
              </a:rPr>
              <a:t>This controversy means that a strict BMI rule is impracticable and unenforceable</a:t>
            </a:r>
            <a:endParaRPr lang="en-US" dirty="0">
              <a:latin typeface="Arial" pitchFamily="34" charset="0"/>
              <a:cs typeface="Arial" pitchFamily="34" charset="0"/>
            </a:endParaRPr>
          </a:p>
        </p:txBody>
      </p:sp>
    </p:spTree>
    <p:extLst>
      <p:ext uri="{BB962C8B-B14F-4D97-AF65-F5344CB8AC3E}">
        <p14:creationId xmlns="" xmlns:p14="http://schemas.microsoft.com/office/powerpoint/2010/main" val="1939328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Arial" pitchFamily="34" charset="0"/>
                <a:cs typeface="Arial" pitchFamily="34" charset="0"/>
              </a:rPr>
              <a:t>Similar </a:t>
            </a:r>
            <a:r>
              <a:rPr lang="en-US" sz="2400" b="1" dirty="0" err="1" smtClean="0">
                <a:latin typeface="Arial" pitchFamily="34" charset="0"/>
                <a:cs typeface="Arial" pitchFamily="34" charset="0"/>
              </a:rPr>
              <a:t>morphokinetic</a:t>
            </a:r>
            <a:r>
              <a:rPr lang="en-US" sz="2400" b="1" dirty="0" smtClean="0">
                <a:latin typeface="Arial" pitchFamily="34" charset="0"/>
                <a:cs typeface="Arial" pitchFamily="34" charset="0"/>
              </a:rPr>
              <a:t> patterns in embryos derived from obese and </a:t>
            </a:r>
            <a:r>
              <a:rPr lang="en-US" sz="2400" b="1" dirty="0" err="1" smtClean="0">
                <a:latin typeface="Arial" pitchFamily="34" charset="0"/>
                <a:cs typeface="Arial" pitchFamily="34" charset="0"/>
              </a:rPr>
              <a:t>normoweight</a:t>
            </a:r>
            <a:r>
              <a:rPr lang="en-US" sz="2400" b="1" dirty="0" smtClean="0">
                <a:latin typeface="Arial" pitchFamily="34" charset="0"/>
                <a:cs typeface="Arial" pitchFamily="34" charset="0"/>
              </a:rPr>
              <a:t> infertile women: A time –lapse study</a:t>
            </a:r>
            <a:endParaRPr lang="en-US" sz="24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pitchFamily="34" charset="0"/>
                <a:cs typeface="Arial" pitchFamily="34" charset="0"/>
              </a:rPr>
              <a:t>Embryos </a:t>
            </a:r>
            <a:r>
              <a:rPr lang="en-US" dirty="0">
                <a:latin typeface="Arial" pitchFamily="34" charset="0"/>
                <a:cs typeface="Arial" pitchFamily="34" charset="0"/>
              </a:rPr>
              <a:t>from obese and </a:t>
            </a:r>
            <a:r>
              <a:rPr lang="en-US" dirty="0" err="1" smtClean="0">
                <a:latin typeface="Arial" pitchFamily="34" charset="0"/>
                <a:cs typeface="Arial" pitchFamily="34" charset="0"/>
              </a:rPr>
              <a:t>normo</a:t>
            </a:r>
            <a:r>
              <a:rPr lang="en-US" dirty="0" smtClean="0">
                <a:latin typeface="Arial" pitchFamily="34" charset="0"/>
                <a:cs typeface="Arial" pitchFamily="34" charset="0"/>
              </a:rPr>
              <a:t> weight </a:t>
            </a:r>
            <a:r>
              <a:rPr lang="en-US" dirty="0">
                <a:latin typeface="Arial" pitchFamily="34" charset="0"/>
                <a:cs typeface="Arial" pitchFamily="34" charset="0"/>
              </a:rPr>
              <a:t>infertile women showed similar cleavage patterns, but occurring more slowly, to those from fertile donors. </a:t>
            </a:r>
            <a:endParaRPr lang="en-US" dirty="0" smtClean="0">
              <a:latin typeface="Arial" pitchFamily="34" charset="0"/>
              <a:cs typeface="Arial" pitchFamily="34" charset="0"/>
            </a:endParaRPr>
          </a:p>
          <a:p>
            <a:r>
              <a:rPr lang="en-US" dirty="0" smtClean="0">
                <a:latin typeface="Arial" pitchFamily="34" charset="0"/>
                <a:cs typeface="Arial" pitchFamily="34" charset="0"/>
              </a:rPr>
              <a:t>These </a:t>
            </a:r>
            <a:r>
              <a:rPr lang="en-US" dirty="0">
                <a:latin typeface="Arial" pitchFamily="34" charset="0"/>
                <a:cs typeface="Arial" pitchFamily="34" charset="0"/>
              </a:rPr>
              <a:t>differences were statistically significant </a:t>
            </a:r>
            <a:r>
              <a:rPr lang="en-US" dirty="0" smtClean="0">
                <a:latin typeface="Arial" pitchFamily="34" charset="0"/>
                <a:cs typeface="Arial" pitchFamily="34" charset="0"/>
              </a:rPr>
              <a:t>for:</a:t>
            </a:r>
          </a:p>
          <a:p>
            <a:r>
              <a:rPr lang="en-US" dirty="0" smtClean="0">
                <a:latin typeface="Arial" pitchFamily="34" charset="0"/>
                <a:cs typeface="Arial" pitchFamily="34" charset="0"/>
              </a:rPr>
              <a:t> </a:t>
            </a:r>
            <a:r>
              <a:rPr lang="en-US" dirty="0">
                <a:latin typeface="Arial" pitchFamily="34" charset="0"/>
                <a:cs typeface="Arial" pitchFamily="34" charset="0"/>
              </a:rPr>
              <a:t>t2 (time of cleavage to two-</a:t>
            </a:r>
            <a:r>
              <a:rPr lang="en-US" dirty="0" err="1">
                <a:latin typeface="Arial" pitchFamily="34" charset="0"/>
                <a:cs typeface="Arial" pitchFamily="34" charset="0"/>
              </a:rPr>
              <a:t>blastomere</a:t>
            </a:r>
            <a:r>
              <a:rPr lang="en-US" dirty="0">
                <a:latin typeface="Arial" pitchFamily="34" charset="0"/>
                <a:cs typeface="Arial" pitchFamily="34" charset="0"/>
              </a:rPr>
              <a:t> embryo) (P = 0.016)</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a:latin typeface="Arial" pitchFamily="34" charset="0"/>
                <a:cs typeface="Arial" pitchFamily="34" charset="0"/>
              </a:rPr>
              <a:t>t3 (P = 0.014)</a:t>
            </a:r>
            <a:r>
              <a:rPr lang="en-US" dirty="0" smtClean="0">
                <a:latin typeface="Arial" pitchFamily="34" charset="0"/>
                <a:cs typeface="Arial" pitchFamily="34" charset="0"/>
              </a:rPr>
              <a:t>,</a:t>
            </a:r>
          </a:p>
          <a:p>
            <a:r>
              <a:rPr lang="en-US" dirty="0" smtClean="0">
                <a:latin typeface="Arial" pitchFamily="34" charset="0"/>
                <a:cs typeface="Arial" pitchFamily="34" charset="0"/>
              </a:rPr>
              <a:t> </a:t>
            </a:r>
            <a:r>
              <a:rPr lang="en-US" dirty="0">
                <a:latin typeface="Arial" pitchFamily="34" charset="0"/>
                <a:cs typeface="Arial" pitchFamily="34" charset="0"/>
              </a:rPr>
              <a:t>t4 (P = 0.003) </a:t>
            </a:r>
          </a:p>
          <a:p>
            <a:r>
              <a:rPr lang="en-US" dirty="0" smtClean="0">
                <a:latin typeface="Arial" pitchFamily="34" charset="0"/>
                <a:cs typeface="Arial" pitchFamily="34" charset="0"/>
              </a:rPr>
              <a:t>t5 </a:t>
            </a:r>
            <a:r>
              <a:rPr lang="en-US" dirty="0">
                <a:latin typeface="Arial" pitchFamily="34" charset="0"/>
                <a:cs typeface="Arial" pitchFamily="34" charset="0"/>
              </a:rPr>
              <a:t>(P = 0.040).</a:t>
            </a:r>
          </a:p>
          <a:p>
            <a:pPr algn="r"/>
            <a:r>
              <a:rPr lang="en-US" b="1" dirty="0" err="1" smtClean="0">
                <a:latin typeface="Arial" pitchFamily="34" charset="0"/>
                <a:cs typeface="Arial" pitchFamily="34" charset="0"/>
              </a:rPr>
              <a:t>Belver,</a:t>
            </a:r>
            <a:r>
              <a:rPr lang="en-US" b="1" u="sng" dirty="0" err="1" smtClean="0">
                <a:latin typeface="Arial" pitchFamily="34" charset="0"/>
                <a:cs typeface="Arial" pitchFamily="34" charset="0"/>
              </a:rPr>
              <a:t>Hum</a:t>
            </a:r>
            <a:r>
              <a:rPr lang="en-US" b="1" u="sng" dirty="0" smtClean="0">
                <a:latin typeface="Arial" pitchFamily="34" charset="0"/>
                <a:cs typeface="Arial" pitchFamily="34" charset="0"/>
              </a:rPr>
              <a:t> </a:t>
            </a:r>
            <a:r>
              <a:rPr lang="en-US" b="1" u="sng" dirty="0" err="1">
                <a:latin typeface="Arial" pitchFamily="34" charset="0"/>
                <a:cs typeface="Arial" pitchFamily="34" charset="0"/>
              </a:rPr>
              <a:t>Reprod</a:t>
            </a:r>
            <a:r>
              <a:rPr lang="en-US" b="1" u="sng" dirty="0">
                <a:latin typeface="Arial" pitchFamily="34" charset="0"/>
                <a:cs typeface="Arial" pitchFamily="34" charset="0"/>
              </a:rPr>
              <a:t>.</a:t>
            </a:r>
            <a:r>
              <a:rPr lang="en-US" b="1" dirty="0">
                <a:latin typeface="Arial" pitchFamily="34" charset="0"/>
                <a:cs typeface="Arial" pitchFamily="34" charset="0"/>
              </a:rPr>
              <a:t> 2013 ,</a:t>
            </a:r>
          </a:p>
          <a:p>
            <a:endParaRPr lang="en-US" dirty="0">
              <a:latin typeface="Arial" pitchFamily="34" charset="0"/>
              <a:cs typeface="Arial" pitchFamily="34" charset="0"/>
            </a:endParaRPr>
          </a:p>
        </p:txBody>
      </p:sp>
    </p:spTree>
    <p:extLst>
      <p:ext uri="{BB962C8B-B14F-4D97-AF65-F5344CB8AC3E}">
        <p14:creationId xmlns="" xmlns:p14="http://schemas.microsoft.com/office/powerpoint/2010/main" val="3788432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pitchFamily="34" charset="0"/>
                <a:cs typeface="Arial" pitchFamily="34" charset="0"/>
              </a:rPr>
              <a:t>The impact of bariatric surgery on IVF outcomes</a:t>
            </a:r>
            <a:endParaRPr lang="en-US" sz="36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b="1" dirty="0" smtClean="0">
                <a:latin typeface="Arial" pitchFamily="34" charset="0"/>
                <a:cs typeface="Arial" pitchFamily="34" charset="0"/>
              </a:rPr>
              <a:t>It is better to postpone to 12-18 months after surgery due to vitamin deficiency</a:t>
            </a:r>
          </a:p>
          <a:p>
            <a:r>
              <a:rPr lang="en-US" b="1" dirty="0" smtClean="0">
                <a:latin typeface="Arial" pitchFamily="34" charset="0"/>
                <a:cs typeface="Arial" pitchFamily="34" charset="0"/>
              </a:rPr>
              <a:t>From 5 patients after Bariatric surgery three of them became pregnant</a:t>
            </a:r>
          </a:p>
          <a:p>
            <a:r>
              <a:rPr lang="en-US" b="1" dirty="0" smtClean="0">
                <a:latin typeface="Arial" pitchFamily="34" charset="0"/>
                <a:cs typeface="Arial" pitchFamily="34" charset="0"/>
              </a:rPr>
              <a:t>The patient will be high risk after surgery due to preterm and IUGR due to vitamin deficiency and gastric disorders during pregnancy</a:t>
            </a:r>
          </a:p>
          <a:p>
            <a:endParaRPr lang="en-US" b="1" dirty="0">
              <a:latin typeface="Arial" pitchFamily="34" charset="0"/>
              <a:cs typeface="Arial" pitchFamily="34" charset="0"/>
            </a:endParaRPr>
          </a:p>
        </p:txBody>
      </p:sp>
      <p:sp>
        <p:nvSpPr>
          <p:cNvPr id="4" name="TextBox 3"/>
          <p:cNvSpPr txBox="1"/>
          <p:nvPr/>
        </p:nvSpPr>
        <p:spPr>
          <a:xfrm>
            <a:off x="4290305" y="5943601"/>
            <a:ext cx="4301246" cy="369332"/>
          </a:xfrm>
          <a:prstGeom prst="rect">
            <a:avLst/>
          </a:prstGeom>
          <a:noFill/>
        </p:spPr>
        <p:txBody>
          <a:bodyPr wrap="square" rtlCol="0">
            <a:spAutoFit/>
          </a:bodyPr>
          <a:lstStyle/>
          <a:p>
            <a:r>
              <a:rPr lang="en-US" b="1" dirty="0" err="1" smtClean="0"/>
              <a:t>Tan,Seminar</a:t>
            </a:r>
            <a:r>
              <a:rPr lang="en-US" b="1" dirty="0" smtClean="0"/>
              <a:t> in </a:t>
            </a:r>
            <a:r>
              <a:rPr lang="en-US" b="1" dirty="0" err="1" smtClean="0"/>
              <a:t>Reprodcutive</a:t>
            </a:r>
            <a:r>
              <a:rPr lang="en-US" b="1" dirty="0" smtClean="0"/>
              <a:t> 2012 </a:t>
            </a:r>
            <a:endParaRPr lang="en-US" b="1" dirty="0"/>
          </a:p>
        </p:txBody>
      </p:sp>
    </p:spTree>
    <p:extLst>
      <p:ext uri="{BB962C8B-B14F-4D97-AF65-F5344CB8AC3E}">
        <p14:creationId xmlns="" xmlns:p14="http://schemas.microsoft.com/office/powerpoint/2010/main" val="149365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idx="1"/>
          </p:nvPr>
        </p:nvSpPr>
        <p:spPr/>
        <p:txBody>
          <a:bodyPr/>
          <a:lstStyle/>
          <a:p>
            <a:pPr eaLnBrk="1" hangingPunct="1">
              <a:lnSpc>
                <a:spcPct val="115000"/>
              </a:lnSpc>
              <a:buFont typeface="Wingdings" charset="0"/>
              <a:buNone/>
            </a:pPr>
            <a:r>
              <a:rPr lang="en-US" dirty="0">
                <a:latin typeface="Arial" pitchFamily="34" charset="0"/>
                <a:cs typeface="Arial" pitchFamily="34" charset="0"/>
              </a:rPr>
              <a:t>E</a:t>
            </a:r>
            <a:r>
              <a:rPr lang="en-US" dirty="0" smtClean="0">
                <a:latin typeface="Arial" pitchFamily="34" charset="0"/>
                <a:cs typeface="Arial" pitchFamily="34" charset="0"/>
              </a:rPr>
              <a:t>ven </a:t>
            </a:r>
            <a:r>
              <a:rPr lang="en-US" dirty="0">
                <a:latin typeface="Arial" pitchFamily="34" charset="0"/>
                <a:cs typeface="Arial" pitchFamily="34" charset="0"/>
              </a:rPr>
              <a:t>though no evidence-based consensus obesity may have negative effects on</a:t>
            </a:r>
          </a:p>
          <a:p>
            <a:pPr eaLnBrk="1" hangingPunct="1">
              <a:lnSpc>
                <a:spcPct val="115000"/>
              </a:lnSpc>
            </a:pPr>
            <a:endParaRPr lang="en-US" dirty="0">
              <a:latin typeface="Arial" pitchFamily="34" charset="0"/>
              <a:cs typeface="Arial" pitchFamily="34" charset="0"/>
            </a:endParaRPr>
          </a:p>
        </p:txBody>
      </p:sp>
      <p:sp>
        <p:nvSpPr>
          <p:cNvPr id="57346" name="Rectangle 8"/>
          <p:cNvSpPr>
            <a:spLocks noGrp="1" noChangeArrowheads="1"/>
          </p:cNvSpPr>
          <p:nvPr>
            <p:ph type="body" sz="half" idx="4294967295"/>
          </p:nvPr>
        </p:nvSpPr>
        <p:spPr>
          <a:xfrm>
            <a:off x="1157328" y="2924175"/>
            <a:ext cx="4538663" cy="3097213"/>
          </a:xfrm>
        </p:spPr>
        <p:txBody>
          <a:bodyPr>
            <a:noAutofit/>
          </a:bodyPr>
          <a:lstStyle/>
          <a:p>
            <a:pPr eaLnBrk="1" hangingPunct="1"/>
            <a:r>
              <a:rPr lang="en-US" sz="1800" b="1" dirty="0">
                <a:latin typeface="Trebuchet MS" charset="0"/>
              </a:rPr>
              <a:t>O</a:t>
            </a:r>
            <a:r>
              <a:rPr lang="en-US" sz="1800" b="1" dirty="0" smtClean="0">
                <a:latin typeface="Trebuchet MS" charset="0"/>
              </a:rPr>
              <a:t>varian </a:t>
            </a:r>
            <a:r>
              <a:rPr lang="en-US" sz="1800" b="1" dirty="0">
                <a:latin typeface="Trebuchet MS" charset="0"/>
              </a:rPr>
              <a:t>stimulation parameters</a:t>
            </a:r>
          </a:p>
          <a:p>
            <a:pPr eaLnBrk="1" hangingPunct="1"/>
            <a:r>
              <a:rPr lang="en-US" sz="1800" b="1" dirty="0" err="1">
                <a:latin typeface="Trebuchet MS" charset="0"/>
              </a:rPr>
              <a:t>O</a:t>
            </a:r>
            <a:r>
              <a:rPr lang="en-US" sz="1800" b="1" dirty="0" err="1" smtClean="0">
                <a:latin typeface="Trebuchet MS" charset="0"/>
              </a:rPr>
              <a:t>ocyte</a:t>
            </a:r>
            <a:r>
              <a:rPr lang="en-US" sz="1800" b="1" dirty="0" smtClean="0">
                <a:latin typeface="Trebuchet MS" charset="0"/>
              </a:rPr>
              <a:t> </a:t>
            </a:r>
            <a:r>
              <a:rPr lang="en-US" sz="1800" b="1" dirty="0">
                <a:latin typeface="Trebuchet MS" charset="0"/>
              </a:rPr>
              <a:t>and embryo quality</a:t>
            </a:r>
          </a:p>
          <a:p>
            <a:pPr eaLnBrk="1" hangingPunct="1"/>
            <a:r>
              <a:rPr lang="en-US" sz="1800" b="1" dirty="0">
                <a:latin typeface="Trebuchet MS" charset="0"/>
              </a:rPr>
              <a:t>F</a:t>
            </a:r>
            <a:r>
              <a:rPr lang="en-US" sz="1800" b="1" dirty="0" smtClean="0">
                <a:latin typeface="Trebuchet MS" charset="0"/>
              </a:rPr>
              <a:t>ertilization </a:t>
            </a:r>
            <a:r>
              <a:rPr lang="en-US" sz="1800" b="1" dirty="0">
                <a:latin typeface="Trebuchet MS" charset="0"/>
              </a:rPr>
              <a:t>rates</a:t>
            </a:r>
          </a:p>
          <a:p>
            <a:pPr eaLnBrk="1" hangingPunct="1"/>
            <a:r>
              <a:rPr lang="en-US" sz="1800" b="1" dirty="0">
                <a:latin typeface="Trebuchet MS" charset="0"/>
              </a:rPr>
              <a:t>E</a:t>
            </a:r>
            <a:r>
              <a:rPr lang="en-US" sz="1800" b="1" dirty="0" smtClean="0">
                <a:latin typeface="Trebuchet MS" charset="0"/>
              </a:rPr>
              <a:t>mbryo </a:t>
            </a:r>
            <a:r>
              <a:rPr lang="en-US" sz="1800" b="1" dirty="0">
                <a:latin typeface="Trebuchet MS" charset="0"/>
              </a:rPr>
              <a:t>transfer</a:t>
            </a:r>
          </a:p>
          <a:p>
            <a:pPr eaLnBrk="1" hangingPunct="1"/>
            <a:r>
              <a:rPr lang="en-US" sz="1800" b="1" dirty="0">
                <a:latin typeface="Trebuchet MS" charset="0"/>
              </a:rPr>
              <a:t>I</a:t>
            </a:r>
            <a:r>
              <a:rPr lang="en-US" sz="1800" b="1" dirty="0" smtClean="0">
                <a:latin typeface="Trebuchet MS" charset="0"/>
              </a:rPr>
              <a:t>mplantation </a:t>
            </a:r>
            <a:r>
              <a:rPr lang="en-US" sz="1800" b="1" dirty="0">
                <a:latin typeface="Trebuchet MS" charset="0"/>
              </a:rPr>
              <a:t>rates</a:t>
            </a:r>
          </a:p>
          <a:p>
            <a:pPr eaLnBrk="1" hangingPunct="1"/>
            <a:r>
              <a:rPr lang="en-US" sz="1800" b="1" dirty="0">
                <a:latin typeface="Trebuchet MS" charset="0"/>
              </a:rPr>
              <a:t>P</a:t>
            </a:r>
            <a:r>
              <a:rPr lang="en-US" sz="1800" b="1" dirty="0" smtClean="0">
                <a:latin typeface="Trebuchet MS" charset="0"/>
              </a:rPr>
              <a:t>regnancy </a:t>
            </a:r>
            <a:r>
              <a:rPr lang="en-US" sz="1800" b="1" dirty="0">
                <a:latin typeface="Trebuchet MS" charset="0"/>
              </a:rPr>
              <a:t>rates</a:t>
            </a:r>
          </a:p>
          <a:p>
            <a:pPr eaLnBrk="1" hangingPunct="1"/>
            <a:r>
              <a:rPr lang="en-US" sz="1800" b="1" dirty="0">
                <a:latin typeface="Trebuchet MS" charset="0"/>
              </a:rPr>
              <a:t>M</a:t>
            </a:r>
            <a:r>
              <a:rPr lang="en-US" sz="1800" b="1" dirty="0" smtClean="0">
                <a:latin typeface="Trebuchet MS" charset="0"/>
              </a:rPr>
              <a:t>iscarriage </a:t>
            </a:r>
            <a:r>
              <a:rPr lang="en-US" sz="1800" b="1" dirty="0">
                <a:latin typeface="Trebuchet MS" charset="0"/>
              </a:rPr>
              <a:t>rates</a:t>
            </a:r>
            <a:endParaRPr lang="el-GR" sz="1800" b="1" dirty="0">
              <a:latin typeface="Trebuchet MS" charset="0"/>
            </a:endParaRPr>
          </a:p>
        </p:txBody>
      </p:sp>
      <p:sp>
        <p:nvSpPr>
          <p:cNvPr id="57348"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57349" name="Rectangle 2"/>
          <p:cNvSpPr>
            <a:spLocks noChangeArrowheads="1"/>
          </p:cNvSpPr>
          <p:nvPr/>
        </p:nvSpPr>
        <p:spPr bwMode="auto">
          <a:xfrm>
            <a:off x="468313" y="188913"/>
            <a:ext cx="8077200"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dirty="0">
                <a:latin typeface="Arial" pitchFamily="34" charset="0"/>
                <a:cs typeface="Arial" pitchFamily="34" charset="0"/>
              </a:rPr>
              <a:t>obesity and IVF: </a:t>
            </a:r>
            <a:r>
              <a:rPr lang="en-US" sz="4400" dirty="0" smtClean="0">
                <a:latin typeface="Arial" pitchFamily="34" charset="0"/>
                <a:cs typeface="Arial" pitchFamily="34" charset="0"/>
              </a:rPr>
              <a:t>Conclusions</a:t>
            </a:r>
            <a:endParaRPr lang="el-GR" sz="4400" dirty="0">
              <a:latin typeface="Arial" pitchFamily="34" charset="0"/>
              <a:cs typeface="Arial" pitchFamily="34" charset="0"/>
            </a:endParaRPr>
          </a:p>
        </p:txBody>
      </p:sp>
    </p:spTree>
    <p:extLst>
      <p:ext uri="{BB962C8B-B14F-4D97-AF65-F5344CB8AC3E}">
        <p14:creationId xmlns="" xmlns:p14="http://schemas.microsoft.com/office/powerpoint/2010/main" val="2491818838"/>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4"/>
          <p:cNvSpPr>
            <a:spLocks noChangeArrowheads="1"/>
          </p:cNvSpPr>
          <p:nvPr/>
        </p:nvSpPr>
        <p:spPr bwMode="auto">
          <a:xfrm>
            <a:off x="6443663" y="2997200"/>
            <a:ext cx="504825" cy="480399"/>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b="1">
              <a:latin typeface="Arial" pitchFamily="34" charset="0"/>
              <a:cs typeface="Arial" pitchFamily="34" charset="0"/>
            </a:endParaRPr>
          </a:p>
        </p:txBody>
      </p:sp>
      <p:sp>
        <p:nvSpPr>
          <p:cNvPr id="139270" name="Text Box 5"/>
          <p:cNvSpPr txBox="1">
            <a:spLocks noChangeArrowheads="1"/>
          </p:cNvSpPr>
          <p:nvPr/>
        </p:nvSpPr>
        <p:spPr bwMode="auto">
          <a:xfrm>
            <a:off x="250825" y="1628775"/>
            <a:ext cx="1800225" cy="360363"/>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fewer growing follicles</a:t>
            </a:r>
          </a:p>
        </p:txBody>
      </p:sp>
      <p:sp>
        <p:nvSpPr>
          <p:cNvPr id="139271" name="Text Box 5"/>
          <p:cNvSpPr txBox="1">
            <a:spLocks noChangeArrowheads="1"/>
          </p:cNvSpPr>
          <p:nvPr/>
        </p:nvSpPr>
        <p:spPr bwMode="auto">
          <a:xfrm>
            <a:off x="250825" y="2060575"/>
            <a:ext cx="1800225" cy="360363"/>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difficult retrievals</a:t>
            </a:r>
          </a:p>
        </p:txBody>
      </p:sp>
      <p:sp>
        <p:nvSpPr>
          <p:cNvPr id="139272" name="Text Box 5"/>
          <p:cNvSpPr txBox="1">
            <a:spLocks noChangeArrowheads="1"/>
          </p:cNvSpPr>
          <p:nvPr/>
        </p:nvSpPr>
        <p:spPr bwMode="auto">
          <a:xfrm>
            <a:off x="2439989" y="1844675"/>
            <a:ext cx="1728787" cy="43180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fewer retrieved</a:t>
            </a:r>
          </a:p>
          <a:p>
            <a:pPr algn="ctr" eaLnBrk="1" hangingPunct="1"/>
            <a:r>
              <a:rPr lang="en-US" sz="1200" b="1">
                <a:latin typeface="Arial" pitchFamily="34" charset="0"/>
                <a:cs typeface="Arial" pitchFamily="34" charset="0"/>
              </a:rPr>
              <a:t>oocytes</a:t>
            </a:r>
          </a:p>
        </p:txBody>
      </p:sp>
      <p:sp>
        <p:nvSpPr>
          <p:cNvPr id="139273" name="Text Box 5"/>
          <p:cNvSpPr txBox="1">
            <a:spLocks noChangeArrowheads="1"/>
          </p:cNvSpPr>
          <p:nvPr/>
        </p:nvSpPr>
        <p:spPr bwMode="auto">
          <a:xfrm>
            <a:off x="214313" y="2714625"/>
            <a:ext cx="1857375" cy="2857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poor quality of  oocytes</a:t>
            </a:r>
          </a:p>
        </p:txBody>
      </p:sp>
      <p:sp>
        <p:nvSpPr>
          <p:cNvPr id="139274" name="Text Box 5"/>
          <p:cNvSpPr txBox="1">
            <a:spLocks noChangeArrowheads="1"/>
          </p:cNvSpPr>
          <p:nvPr/>
        </p:nvSpPr>
        <p:spPr bwMode="auto">
          <a:xfrm>
            <a:off x="2428875" y="2714625"/>
            <a:ext cx="1728788" cy="2857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low fertilization rates</a:t>
            </a:r>
          </a:p>
        </p:txBody>
      </p:sp>
      <p:sp>
        <p:nvSpPr>
          <p:cNvPr id="139275" name="Text Box 5"/>
          <p:cNvSpPr txBox="1">
            <a:spLocks noChangeArrowheads="1"/>
          </p:cNvSpPr>
          <p:nvPr/>
        </p:nvSpPr>
        <p:spPr bwMode="auto">
          <a:xfrm>
            <a:off x="250825" y="3860800"/>
            <a:ext cx="3960813" cy="43180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impaired embryotransfer due to technical problems </a:t>
            </a:r>
          </a:p>
        </p:txBody>
      </p:sp>
      <p:sp>
        <p:nvSpPr>
          <p:cNvPr id="139276" name="Text Box 5"/>
          <p:cNvSpPr txBox="1">
            <a:spLocks noChangeArrowheads="1"/>
          </p:cNvSpPr>
          <p:nvPr/>
        </p:nvSpPr>
        <p:spPr bwMode="auto">
          <a:xfrm>
            <a:off x="250825" y="4724400"/>
            <a:ext cx="3960813" cy="43180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impairment of endometrium and its receptivity </a:t>
            </a:r>
          </a:p>
        </p:txBody>
      </p:sp>
      <p:sp>
        <p:nvSpPr>
          <p:cNvPr id="139277" name="Text Box 5"/>
          <p:cNvSpPr txBox="1">
            <a:spLocks noChangeArrowheads="1"/>
          </p:cNvSpPr>
          <p:nvPr/>
        </p:nvSpPr>
        <p:spPr bwMode="auto">
          <a:xfrm>
            <a:off x="4932363" y="2276475"/>
            <a:ext cx="1943100" cy="1366838"/>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600" b="1">
                <a:latin typeface="Arial" pitchFamily="34" charset="0"/>
                <a:cs typeface="Arial" pitchFamily="34" charset="0"/>
              </a:rPr>
              <a:t>reduced</a:t>
            </a:r>
          </a:p>
          <a:p>
            <a:pPr algn="ctr" eaLnBrk="1" hangingPunct="1"/>
            <a:r>
              <a:rPr lang="en-US" sz="1600" b="1">
                <a:latin typeface="Arial" pitchFamily="34" charset="0"/>
                <a:cs typeface="Arial" pitchFamily="34" charset="0"/>
              </a:rPr>
              <a:t>implantation</a:t>
            </a:r>
          </a:p>
          <a:p>
            <a:pPr algn="ctr" eaLnBrk="1" hangingPunct="1"/>
            <a:r>
              <a:rPr lang="en-US" sz="1600" b="1">
                <a:latin typeface="Arial" pitchFamily="34" charset="0"/>
                <a:cs typeface="Arial" pitchFamily="34" charset="0"/>
              </a:rPr>
              <a:t>and</a:t>
            </a:r>
          </a:p>
          <a:p>
            <a:pPr algn="ctr" eaLnBrk="1" hangingPunct="1"/>
            <a:r>
              <a:rPr lang="en-US" sz="1600" b="1">
                <a:latin typeface="Arial" pitchFamily="34" charset="0"/>
                <a:cs typeface="Arial" pitchFamily="34" charset="0"/>
              </a:rPr>
              <a:t>pregnancy</a:t>
            </a:r>
          </a:p>
          <a:p>
            <a:pPr algn="ctr" eaLnBrk="1" hangingPunct="1"/>
            <a:r>
              <a:rPr lang="en-US" sz="1600" b="1">
                <a:latin typeface="Arial" pitchFamily="34" charset="0"/>
                <a:cs typeface="Arial" pitchFamily="34" charset="0"/>
              </a:rPr>
              <a:t>rates</a:t>
            </a:r>
          </a:p>
        </p:txBody>
      </p:sp>
      <p:sp>
        <p:nvSpPr>
          <p:cNvPr id="139278" name="Text Box 5"/>
          <p:cNvSpPr txBox="1">
            <a:spLocks noChangeArrowheads="1"/>
          </p:cNvSpPr>
          <p:nvPr/>
        </p:nvSpPr>
        <p:spPr bwMode="auto">
          <a:xfrm>
            <a:off x="4932363" y="3789363"/>
            <a:ext cx="1943100" cy="93662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600" b="1">
                <a:latin typeface="Arial" pitchFamily="34" charset="0"/>
                <a:cs typeface="Arial" pitchFamily="34" charset="0"/>
              </a:rPr>
              <a:t>increased</a:t>
            </a:r>
          </a:p>
          <a:p>
            <a:pPr algn="ctr" eaLnBrk="1" hangingPunct="1"/>
            <a:r>
              <a:rPr lang="en-US" sz="1600" b="1">
                <a:latin typeface="Arial" pitchFamily="34" charset="0"/>
                <a:cs typeface="Arial" pitchFamily="34" charset="0"/>
              </a:rPr>
              <a:t>miscarriage</a:t>
            </a:r>
          </a:p>
          <a:p>
            <a:pPr algn="ctr" eaLnBrk="1" hangingPunct="1"/>
            <a:r>
              <a:rPr lang="en-US" sz="1600" b="1">
                <a:latin typeface="Arial" pitchFamily="34" charset="0"/>
                <a:cs typeface="Arial" pitchFamily="34" charset="0"/>
              </a:rPr>
              <a:t>rates</a:t>
            </a:r>
          </a:p>
        </p:txBody>
      </p:sp>
      <p:sp>
        <p:nvSpPr>
          <p:cNvPr id="139279" name="Text Box 5"/>
          <p:cNvSpPr txBox="1">
            <a:spLocks noChangeArrowheads="1"/>
          </p:cNvSpPr>
          <p:nvPr/>
        </p:nvSpPr>
        <p:spPr bwMode="auto">
          <a:xfrm>
            <a:off x="7308850" y="3284538"/>
            <a:ext cx="1439863" cy="86360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b="1">
                <a:latin typeface="Arial" pitchFamily="34" charset="0"/>
                <a:cs typeface="Arial" pitchFamily="34" charset="0"/>
              </a:rPr>
              <a:t>poor outcome</a:t>
            </a:r>
          </a:p>
        </p:txBody>
      </p:sp>
      <p:sp>
        <p:nvSpPr>
          <p:cNvPr id="139281" name="AutoShape 17"/>
          <p:cNvSpPr>
            <a:spLocks/>
          </p:cNvSpPr>
          <p:nvPr/>
        </p:nvSpPr>
        <p:spPr bwMode="auto">
          <a:xfrm>
            <a:off x="2195514" y="1844674"/>
            <a:ext cx="244476" cy="397799"/>
          </a:xfrm>
          <a:prstGeom prst="rightBrace">
            <a:avLst>
              <a:gd name="adj1" fmla="val 33242"/>
              <a:gd name="adj2" fmla="val 50000"/>
            </a:avLst>
          </a:prstGeom>
          <a:noFill/>
          <a:ln w="9525">
            <a:solidFill>
              <a:srgbClr val="284C6A"/>
            </a:solidFill>
            <a:round/>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p>
            <a:pPr>
              <a:lnSpc>
                <a:spcPct val="90000"/>
              </a:lnSpc>
              <a:spcBef>
                <a:spcPct val="20000"/>
              </a:spcBef>
              <a:buFont typeface="Wingdings" charset="0"/>
              <a:buChar char="ü"/>
            </a:pPr>
            <a:endParaRPr lang="en-US" b="1">
              <a:latin typeface="Arial" pitchFamily="34" charset="0"/>
              <a:cs typeface="Arial" pitchFamily="34" charset="0"/>
            </a:endParaRPr>
          </a:p>
        </p:txBody>
      </p:sp>
      <p:sp>
        <p:nvSpPr>
          <p:cNvPr id="139282" name="AutoShape 18"/>
          <p:cNvSpPr>
            <a:spLocks/>
          </p:cNvSpPr>
          <p:nvPr/>
        </p:nvSpPr>
        <p:spPr bwMode="auto">
          <a:xfrm>
            <a:off x="2214563" y="2643188"/>
            <a:ext cx="144462" cy="355600"/>
          </a:xfrm>
          <a:prstGeom prst="rightBrace">
            <a:avLst>
              <a:gd name="adj1" fmla="val 16615"/>
              <a:gd name="adj2" fmla="val 50000"/>
            </a:avLst>
          </a:prstGeom>
          <a:noFill/>
          <a:ln w="9525">
            <a:solidFill>
              <a:srgbClr val="284C6A"/>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b="1">
              <a:latin typeface="Arial" pitchFamily="34" charset="0"/>
              <a:cs typeface="Arial" pitchFamily="34" charset="0"/>
            </a:endParaRPr>
          </a:p>
        </p:txBody>
      </p:sp>
      <p:sp>
        <p:nvSpPr>
          <p:cNvPr id="139283" name="AutoShape 19"/>
          <p:cNvSpPr>
            <a:spLocks/>
          </p:cNvSpPr>
          <p:nvPr/>
        </p:nvSpPr>
        <p:spPr bwMode="auto">
          <a:xfrm>
            <a:off x="4427538" y="2060575"/>
            <a:ext cx="215900" cy="397800"/>
          </a:xfrm>
          <a:prstGeom prst="rightBrace">
            <a:avLst>
              <a:gd name="adj1" fmla="val 111213"/>
              <a:gd name="adj2" fmla="val 50000"/>
            </a:avLst>
          </a:prstGeom>
          <a:noFill/>
          <a:ln w="9525">
            <a:solidFill>
              <a:srgbClr val="284C6A"/>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b="1">
              <a:latin typeface="Arial" pitchFamily="34" charset="0"/>
              <a:cs typeface="Arial" pitchFamily="34" charset="0"/>
            </a:endParaRPr>
          </a:p>
        </p:txBody>
      </p:sp>
      <p:sp>
        <p:nvSpPr>
          <p:cNvPr id="139284" name="AutoShape 20"/>
          <p:cNvSpPr>
            <a:spLocks/>
          </p:cNvSpPr>
          <p:nvPr/>
        </p:nvSpPr>
        <p:spPr bwMode="auto">
          <a:xfrm>
            <a:off x="7019925" y="3477598"/>
            <a:ext cx="288925" cy="397800"/>
          </a:xfrm>
          <a:prstGeom prst="rightBrace">
            <a:avLst>
              <a:gd name="adj1" fmla="val 33242"/>
              <a:gd name="adj2" fmla="val 50000"/>
            </a:avLst>
          </a:prstGeom>
          <a:noFill/>
          <a:ln w="9525">
            <a:solidFill>
              <a:srgbClr val="284C6A"/>
            </a:solidFill>
            <a:round/>
            <a:headEnd/>
            <a:tailEnd/>
          </a:ln>
          <a:extLst>
            <a:ext uri="{909E8E84-426E-40dd-AFC4-6F175D3DCCD1}">
              <a14:hiddenFill xmlns="" xmlns:a14="http://schemas.microsoft.com/office/drawing/2010/main">
                <a:solidFill>
                  <a:srgbClr val="FFFFFF"/>
                </a:solidFill>
              </a14:hiddenFill>
            </a:ext>
          </a:extLst>
        </p:spPr>
        <p:txBody>
          <a:bodyPr wrap="square" anchor="ctr">
            <a:spAutoFit/>
          </a:bodyPr>
          <a:lstStyle/>
          <a:p>
            <a:pPr>
              <a:lnSpc>
                <a:spcPct val="90000"/>
              </a:lnSpc>
              <a:spcBef>
                <a:spcPct val="20000"/>
              </a:spcBef>
              <a:buFont typeface="Wingdings" charset="0"/>
              <a:buChar char="ü"/>
            </a:pPr>
            <a:endParaRPr lang="en-US" b="1">
              <a:latin typeface="Arial" pitchFamily="34" charset="0"/>
              <a:cs typeface="Arial" pitchFamily="34" charset="0"/>
            </a:endParaRPr>
          </a:p>
        </p:txBody>
      </p:sp>
      <p:sp>
        <p:nvSpPr>
          <p:cNvPr id="58385" name="Rectangle 2"/>
          <p:cNvSpPr>
            <a:spLocks noChangeArrowheads="1"/>
          </p:cNvSpPr>
          <p:nvPr/>
        </p:nvSpPr>
        <p:spPr bwMode="auto">
          <a:xfrm>
            <a:off x="468313" y="188913"/>
            <a:ext cx="8077200" cy="1296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b="1">
                <a:solidFill>
                  <a:schemeClr val="accent2">
                    <a:lumMod val="60000"/>
                    <a:lumOff val="40000"/>
                  </a:schemeClr>
                </a:solidFill>
                <a:latin typeface="Arial" pitchFamily="34" charset="0"/>
                <a:cs typeface="Arial" pitchFamily="34" charset="0"/>
              </a:rPr>
              <a:t>obesity and IVF: conclusions</a:t>
            </a:r>
            <a:endParaRPr lang="el-GR" sz="4400" b="1">
              <a:solidFill>
                <a:schemeClr val="accent2">
                  <a:lumMod val="60000"/>
                  <a:lumOff val="40000"/>
                </a:schemeClr>
              </a:solidFill>
              <a:latin typeface="Arial" pitchFamily="34" charset="0"/>
              <a:cs typeface="Arial" pitchFamily="34" charset="0"/>
            </a:endParaRPr>
          </a:p>
        </p:txBody>
      </p:sp>
      <p:sp>
        <p:nvSpPr>
          <p:cNvPr id="21" name="Text Box 5"/>
          <p:cNvSpPr txBox="1">
            <a:spLocks noChangeArrowheads="1"/>
          </p:cNvSpPr>
          <p:nvPr/>
        </p:nvSpPr>
        <p:spPr bwMode="auto">
          <a:xfrm>
            <a:off x="2357438" y="3286125"/>
            <a:ext cx="1857375" cy="357188"/>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200" b="1">
                <a:latin typeface="Arial" pitchFamily="34" charset="0"/>
                <a:cs typeface="Arial" pitchFamily="34" charset="0"/>
              </a:rPr>
              <a:t>poor quality of embryos</a:t>
            </a:r>
          </a:p>
        </p:txBody>
      </p:sp>
    </p:spTree>
    <p:extLst>
      <p:ext uri="{BB962C8B-B14F-4D97-AF65-F5344CB8AC3E}">
        <p14:creationId xmlns="" xmlns:p14="http://schemas.microsoft.com/office/powerpoint/2010/main" val="2413804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dissolve">
                                      <p:cBhvr>
                                        <p:cTn id="7" dur="500"/>
                                        <p:tgtEl>
                                          <p:spTgt spid="139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9271"/>
                                        </p:tgtEl>
                                        <p:attrNameLst>
                                          <p:attrName>style.visibility</p:attrName>
                                        </p:attrNameLst>
                                      </p:cBhvr>
                                      <p:to>
                                        <p:strVal val="visible"/>
                                      </p:to>
                                    </p:set>
                                    <p:animEffect transition="in" filter="dissolve">
                                      <p:cBhvr>
                                        <p:cTn id="12" dur="500"/>
                                        <p:tgtEl>
                                          <p:spTgt spid="1392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9281"/>
                                        </p:tgtEl>
                                        <p:attrNameLst>
                                          <p:attrName>style.visibility</p:attrName>
                                        </p:attrNameLst>
                                      </p:cBhvr>
                                      <p:to>
                                        <p:strVal val="visible"/>
                                      </p:to>
                                    </p:set>
                                    <p:animEffect transition="in" filter="dissolve">
                                      <p:cBhvr>
                                        <p:cTn id="17" dur="500"/>
                                        <p:tgtEl>
                                          <p:spTgt spid="1392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9272"/>
                                        </p:tgtEl>
                                        <p:attrNameLst>
                                          <p:attrName>style.visibility</p:attrName>
                                        </p:attrNameLst>
                                      </p:cBhvr>
                                      <p:to>
                                        <p:strVal val="visible"/>
                                      </p:to>
                                    </p:set>
                                    <p:animEffect transition="in" filter="dissolve">
                                      <p:cBhvr>
                                        <p:cTn id="22" dur="500"/>
                                        <p:tgtEl>
                                          <p:spTgt spid="1392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9273"/>
                                        </p:tgtEl>
                                        <p:attrNameLst>
                                          <p:attrName>style.visibility</p:attrName>
                                        </p:attrNameLst>
                                      </p:cBhvr>
                                      <p:to>
                                        <p:strVal val="visible"/>
                                      </p:to>
                                    </p:set>
                                    <p:animEffect transition="in" filter="dissolve">
                                      <p:cBhvr>
                                        <p:cTn id="27" dur="500"/>
                                        <p:tgtEl>
                                          <p:spTgt spid="1392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9282"/>
                                        </p:tgtEl>
                                        <p:attrNameLst>
                                          <p:attrName>style.visibility</p:attrName>
                                        </p:attrNameLst>
                                      </p:cBhvr>
                                      <p:to>
                                        <p:strVal val="visible"/>
                                      </p:to>
                                    </p:set>
                                    <p:animEffect transition="in" filter="dissolve">
                                      <p:cBhvr>
                                        <p:cTn id="32" dur="500"/>
                                        <p:tgtEl>
                                          <p:spTgt spid="1392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9274"/>
                                        </p:tgtEl>
                                        <p:attrNameLst>
                                          <p:attrName>style.visibility</p:attrName>
                                        </p:attrNameLst>
                                      </p:cBhvr>
                                      <p:to>
                                        <p:strVal val="visible"/>
                                      </p:to>
                                    </p:set>
                                    <p:animEffect transition="in" filter="dissolve">
                                      <p:cBhvr>
                                        <p:cTn id="37" dur="500"/>
                                        <p:tgtEl>
                                          <p:spTgt spid="1392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dissolve">
                                      <p:cBhvr>
                                        <p:cTn id="42" dur="500"/>
                                        <p:tgtEl>
                                          <p:spTgt spid="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9275"/>
                                        </p:tgtEl>
                                        <p:attrNameLst>
                                          <p:attrName>style.visibility</p:attrName>
                                        </p:attrNameLst>
                                      </p:cBhvr>
                                      <p:to>
                                        <p:strVal val="visible"/>
                                      </p:to>
                                    </p:set>
                                    <p:animEffect transition="in" filter="dissolve">
                                      <p:cBhvr>
                                        <p:cTn id="47" dur="500"/>
                                        <p:tgtEl>
                                          <p:spTgt spid="1392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9276"/>
                                        </p:tgtEl>
                                        <p:attrNameLst>
                                          <p:attrName>style.visibility</p:attrName>
                                        </p:attrNameLst>
                                      </p:cBhvr>
                                      <p:to>
                                        <p:strVal val="visible"/>
                                      </p:to>
                                    </p:set>
                                    <p:animEffect transition="in" filter="dissolve">
                                      <p:cBhvr>
                                        <p:cTn id="52" dur="500"/>
                                        <p:tgtEl>
                                          <p:spTgt spid="1392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9283"/>
                                        </p:tgtEl>
                                        <p:attrNameLst>
                                          <p:attrName>style.visibility</p:attrName>
                                        </p:attrNameLst>
                                      </p:cBhvr>
                                      <p:to>
                                        <p:strVal val="visible"/>
                                      </p:to>
                                    </p:set>
                                    <p:animEffect transition="in" filter="dissolve">
                                      <p:cBhvr>
                                        <p:cTn id="57" dur="500"/>
                                        <p:tgtEl>
                                          <p:spTgt spid="13928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9277"/>
                                        </p:tgtEl>
                                        <p:attrNameLst>
                                          <p:attrName>style.visibility</p:attrName>
                                        </p:attrNameLst>
                                      </p:cBhvr>
                                      <p:to>
                                        <p:strVal val="visible"/>
                                      </p:to>
                                    </p:set>
                                    <p:animEffect transition="in" filter="dissolve">
                                      <p:cBhvr>
                                        <p:cTn id="62" dur="500"/>
                                        <p:tgtEl>
                                          <p:spTgt spid="13927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39278"/>
                                        </p:tgtEl>
                                        <p:attrNameLst>
                                          <p:attrName>style.visibility</p:attrName>
                                        </p:attrNameLst>
                                      </p:cBhvr>
                                      <p:to>
                                        <p:strVal val="visible"/>
                                      </p:to>
                                    </p:set>
                                    <p:animEffect transition="in" filter="dissolve">
                                      <p:cBhvr>
                                        <p:cTn id="67" dur="500"/>
                                        <p:tgtEl>
                                          <p:spTgt spid="1392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39284"/>
                                        </p:tgtEl>
                                        <p:attrNameLst>
                                          <p:attrName>style.visibility</p:attrName>
                                        </p:attrNameLst>
                                      </p:cBhvr>
                                      <p:to>
                                        <p:strVal val="visible"/>
                                      </p:to>
                                    </p:set>
                                    <p:animEffect transition="in" filter="dissolve">
                                      <p:cBhvr>
                                        <p:cTn id="72" dur="500"/>
                                        <p:tgtEl>
                                          <p:spTgt spid="13928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39279"/>
                                        </p:tgtEl>
                                        <p:attrNameLst>
                                          <p:attrName>style.visibility</p:attrName>
                                        </p:attrNameLst>
                                      </p:cBhvr>
                                      <p:to>
                                        <p:strVal val="visible"/>
                                      </p:to>
                                    </p:set>
                                    <p:animEffect transition="in" filter="dissolve">
                                      <p:cBhvr>
                                        <p:cTn id="77" dur="500"/>
                                        <p:tgtEl>
                                          <p:spTgt spid="139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animBg="1"/>
      <p:bldP spid="139271" grpId="0" animBg="1"/>
      <p:bldP spid="139272" grpId="0" animBg="1"/>
      <p:bldP spid="139273" grpId="0" animBg="1"/>
      <p:bldP spid="139274" grpId="0" animBg="1"/>
      <p:bldP spid="139275" grpId="0" animBg="1"/>
      <p:bldP spid="139276" grpId="0" animBg="1"/>
      <p:bldP spid="139277" grpId="0" animBg="1"/>
      <p:bldP spid="139278" grpId="0" animBg="1"/>
      <p:bldP spid="139279" grpId="0" animBg="1"/>
      <p:bldP spid="139281" grpId="0" animBg="1"/>
      <p:bldP spid="139282" grpId="0" animBg="1"/>
      <p:bldP spid="139283" grpId="0" animBg="1"/>
      <p:bldP spid="139284"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1409" name="Picture 8" descr="video game.jp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357813" y="0"/>
            <a:ext cx="3786187"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man1.pn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922338" y="4668838"/>
            <a:ext cx="1219200" cy="1262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man2.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1989138" y="4059238"/>
            <a:ext cx="1252537" cy="1871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man3.pn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3132138" y="3789363"/>
            <a:ext cx="990600" cy="214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man5.png"/>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5265738" y="3355975"/>
            <a:ext cx="1219200" cy="257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obese-remote.png"/>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6324600" y="3535363"/>
            <a:ext cx="2493963" cy="239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1415" name="Picture 11" descr="neanderthals.jpg"/>
          <p:cNvPicPr>
            <a:picLocks noChangeAspect="1"/>
          </p:cNvPicPr>
          <p:nvPr/>
        </p:nvPicPr>
        <p:blipFill>
          <a:blip r:embed="rId9">
            <a:extLst>
              <a:ext uri="{28A0092B-C50C-407E-A947-70E740481C1C}">
                <a14:useLocalDpi xmlns="" xmlns:a14="http://schemas.microsoft.com/office/drawing/2010/main" val="0"/>
              </a:ext>
            </a:extLst>
          </a:blip>
          <a:srcRect t="9435"/>
          <a:stretch>
            <a:fillRect/>
          </a:stretch>
        </p:blipFill>
        <p:spPr bwMode="auto">
          <a:xfrm>
            <a:off x="0" y="0"/>
            <a:ext cx="5381625"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ight Arrow 12"/>
          <p:cNvSpPr>
            <a:spLocks noChangeArrowheads="1"/>
          </p:cNvSpPr>
          <p:nvPr/>
        </p:nvSpPr>
        <p:spPr bwMode="auto">
          <a:xfrm>
            <a:off x="1981200" y="76200"/>
            <a:ext cx="5410200" cy="2438400"/>
          </a:xfrm>
          <a:prstGeom prst="rightArrow">
            <a:avLst>
              <a:gd name="adj1" fmla="val 50000"/>
              <a:gd name="adj2" fmla="val 61961"/>
            </a:avLst>
          </a:prstGeom>
          <a:solidFill>
            <a:srgbClr val="FFC000">
              <a:alpha val="79999"/>
            </a:srgbClr>
          </a:solidFill>
          <a:ln>
            <a:noFill/>
          </a:ln>
          <a:extLst>
            <a:ext uri="{91240B29-F687-4f45-9708-019B960494DF}">
              <a14:hiddenLine xmlns="" xmlns:a14="http://schemas.microsoft.com/office/drawing/2010/main" w="12700" cap="sq">
                <a:solidFill>
                  <a:srgbClr val="000000"/>
                </a:solidFill>
                <a:round/>
                <a:headEnd/>
                <a:tailEnd/>
              </a14:hiddenLine>
            </a:ext>
          </a:extLst>
        </p:spPr>
        <p:txBody>
          <a:bodyPr anchor="ctr"/>
          <a:lstStyle/>
          <a:p>
            <a:pPr algn="ctr" eaLnBrk="0" hangingPunct="0"/>
            <a:r>
              <a:rPr lang="en-US" sz="2000" b="1"/>
              <a:t>The Struggle Over the Millenia to Eliminate Arduous Effort Could Not Foresee Modern Technology</a:t>
            </a:r>
          </a:p>
        </p:txBody>
      </p:sp>
      <p:pic>
        <p:nvPicPr>
          <p:cNvPr id="5" name="Picture 4" descr="man4.png"/>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4122738" y="3608388"/>
            <a:ext cx="1219200" cy="2322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83863431"/>
      </p:ext>
    </p:extLst>
  </p:cSld>
  <p:clrMapOvr>
    <a:masterClrMapping/>
  </p:clrMapOvr>
  <p:transition spd="med">
    <p:cover/>
    <p:sndAc>
      <p:stSnd>
        <p:snd r:embed="rId2" name="suct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200"/>
                            </p:stCondLst>
                            <p:childTnLst>
                              <p:par>
                                <p:cTn id="8" presetID="1" presetClass="entr" presetSubtype="0" fill="hold" nodeType="afterEffect">
                                  <p:stCondLst>
                                    <p:cond delay="2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400"/>
                            </p:stCondLst>
                            <p:childTnLst>
                              <p:par>
                                <p:cTn id="11" presetID="1" presetClass="entr" presetSubtype="0" fill="hold" nodeType="afterEffect">
                                  <p:stCondLst>
                                    <p:cond delay="2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nodeType="afterEffect">
                                  <p:stCondLst>
                                    <p:cond delay="2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nodeType="afterGroup">
                            <p:stCondLst>
                              <p:cond delay="800"/>
                            </p:stCondLst>
                            <p:childTnLst>
                              <p:par>
                                <p:cTn id="17" presetID="1" presetClass="entr" presetSubtype="0" fill="hold" nodeType="afterEffect">
                                  <p:stCondLst>
                                    <p:cond delay="2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nodeType="afterEffect">
                                  <p:stCondLst>
                                    <p:cond delay="200"/>
                                  </p:stCondLst>
                                  <p:childTnLst>
                                    <p:set>
                                      <p:cBhvr>
                                        <p:cTn id="21" dur="1" fill="hold">
                                          <p:stCondLst>
                                            <p:cond delay="0"/>
                                          </p:stCondLst>
                                        </p:cTn>
                                        <p:tgtEl>
                                          <p:spTgt spid="8"/>
                                        </p:tgtEl>
                                        <p:attrNameLst>
                                          <p:attrName>style.visibility</p:attrName>
                                        </p:attrNameLst>
                                      </p:cBhvr>
                                      <p:to>
                                        <p:strVal val="visible"/>
                                      </p:to>
                                    </p:set>
                                  </p:childTnLst>
                                </p:cTn>
                              </p:par>
                              <p:par>
                                <p:cTn id="22" presetID="2" presetClass="entr" presetSubtype="8"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fill="hold"/>
                                        <p:tgtEl>
                                          <p:spTgt spid="13"/>
                                        </p:tgtEl>
                                        <p:attrNameLst>
                                          <p:attrName>ppt_x</p:attrName>
                                        </p:attrNameLst>
                                      </p:cBhvr>
                                      <p:tavLst>
                                        <p:tav tm="0">
                                          <p:val>
                                            <p:strVal val="0-#ppt_w/2"/>
                                          </p:val>
                                        </p:tav>
                                        <p:tav tm="100000">
                                          <p:val>
                                            <p:strVal val="#ppt_x"/>
                                          </p:val>
                                        </p:tav>
                                      </p:tavLst>
                                    </p:anim>
                                    <p:anim calcmode="lin" valueType="num">
                                      <p:cBhvr additive="base">
                                        <p:cTn id="2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Lower fecundity in Obese women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The relative risk of </a:t>
            </a:r>
            <a:r>
              <a:rPr lang="en-US" dirty="0" err="1"/>
              <a:t>anovulatory</a:t>
            </a:r>
            <a:r>
              <a:rPr lang="en-US" dirty="0"/>
              <a:t> </a:t>
            </a:r>
            <a:r>
              <a:rPr lang="en-US" dirty="0" err="1"/>
              <a:t>subfertiltiy</a:t>
            </a:r>
            <a:r>
              <a:rPr lang="en-US" dirty="0"/>
              <a:t> in the obese women with BMI &gt; 27  was 3.1 times  of normal BMI( Hassan &amp; Killik,2004</a:t>
            </a:r>
            <a:r>
              <a:rPr lang="en-US" dirty="0" smtClean="0"/>
              <a:t>)</a:t>
            </a:r>
          </a:p>
          <a:p>
            <a:r>
              <a:rPr lang="en-US" dirty="0" smtClean="0"/>
              <a:t>0.1 unit increase in WHR led to a 30% decrease in probability of conception (Zaadstra,1993)</a:t>
            </a:r>
          </a:p>
          <a:p>
            <a:r>
              <a:rPr lang="en-US" dirty="0" err="1" smtClean="0"/>
              <a:t>Leptin</a:t>
            </a:r>
            <a:r>
              <a:rPr lang="en-US" dirty="0" smtClean="0"/>
              <a:t> and </a:t>
            </a:r>
            <a:r>
              <a:rPr lang="en-US" dirty="0" err="1" smtClean="0"/>
              <a:t>hypothalic</a:t>
            </a:r>
            <a:r>
              <a:rPr lang="en-US" dirty="0" smtClean="0"/>
              <a:t> axis</a:t>
            </a:r>
          </a:p>
          <a:p>
            <a:r>
              <a:rPr lang="en-US" dirty="0" smtClean="0"/>
              <a:t>Sexual dysfunction </a:t>
            </a:r>
          </a:p>
          <a:p>
            <a:pPr lvl="1"/>
            <a:r>
              <a:rPr lang="en-US" dirty="0"/>
              <a:t>Unable to receive the semen</a:t>
            </a:r>
          </a:p>
          <a:p>
            <a:pPr lvl="1"/>
            <a:r>
              <a:rPr lang="en-US" dirty="0" smtClean="0"/>
              <a:t>Menstrual </a:t>
            </a:r>
            <a:r>
              <a:rPr lang="en-US" dirty="0"/>
              <a:t>irregularity </a:t>
            </a:r>
          </a:p>
          <a:p>
            <a:pPr lvl="1"/>
            <a:r>
              <a:rPr lang="en-US" dirty="0" smtClean="0"/>
              <a:t>Secondary </a:t>
            </a:r>
            <a:r>
              <a:rPr lang="en-US" dirty="0"/>
              <a:t>sexual dysfunction</a:t>
            </a:r>
          </a:p>
          <a:p>
            <a:pPr lvl="2"/>
            <a:r>
              <a:rPr lang="en-US" dirty="0" smtClean="0"/>
              <a:t>Decreased </a:t>
            </a:r>
            <a:r>
              <a:rPr lang="en-US" dirty="0"/>
              <a:t>dopamine activity and increased serotonin </a:t>
            </a:r>
            <a:r>
              <a:rPr lang="en-US" dirty="0" smtClean="0"/>
              <a:t>level in </a:t>
            </a:r>
            <a:r>
              <a:rPr lang="en-US" dirty="0"/>
              <a:t>brain(Brody,2004)</a:t>
            </a:r>
          </a:p>
          <a:p>
            <a:pPr lvl="1"/>
            <a:endParaRPr lang="en-US" dirty="0" smtClean="0"/>
          </a:p>
        </p:txBody>
      </p:sp>
    </p:spTree>
    <p:extLst>
      <p:ext uri="{BB962C8B-B14F-4D97-AF65-F5344CB8AC3E}">
        <p14:creationId xmlns="" xmlns:p14="http://schemas.microsoft.com/office/powerpoint/2010/main" val="2132615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6184"/>
            <a:ext cx="8042276" cy="1336956"/>
          </a:xfrm>
        </p:spPr>
        <p:txBody>
          <a:bodyPr/>
          <a:lstStyle/>
          <a:p>
            <a:r>
              <a:rPr lang="en-US" dirty="0" smtClean="0">
                <a:latin typeface="Arial" pitchFamily="34" charset="0"/>
                <a:cs typeface="Arial" pitchFamily="34" charset="0"/>
              </a:rPr>
              <a:t>Different Aspects of Obesity in Reproduction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endParaRPr lang="en-US" dirty="0" smtClean="0">
              <a:solidFill>
                <a:schemeClr val="tx1"/>
              </a:solidFill>
              <a:latin typeface="Arial" pitchFamily="34" charset="0"/>
              <a:cs typeface="Arial" pitchFamily="34" charset="0"/>
            </a:endParaRPr>
          </a:p>
          <a:p>
            <a:r>
              <a:rPr lang="en-US" dirty="0">
                <a:solidFill>
                  <a:schemeClr val="tx1"/>
                </a:solidFill>
                <a:latin typeface="Arial" pitchFamily="34" charset="0"/>
                <a:cs typeface="Arial" pitchFamily="34" charset="0"/>
              </a:rPr>
              <a:t>Effect of obesity on natural reproductive potential </a:t>
            </a:r>
          </a:p>
          <a:p>
            <a:r>
              <a:rPr lang="en-US" dirty="0">
                <a:solidFill>
                  <a:schemeClr val="tx1"/>
                </a:solidFill>
                <a:latin typeface="Arial" pitchFamily="34" charset="0"/>
                <a:cs typeface="Arial" pitchFamily="34" charset="0"/>
              </a:rPr>
              <a:t>Effect of obesity on </a:t>
            </a:r>
            <a:r>
              <a:rPr lang="en-US" dirty="0" smtClean="0">
                <a:solidFill>
                  <a:schemeClr val="tx1"/>
                </a:solidFill>
                <a:latin typeface="Arial" pitchFamily="34" charset="0"/>
                <a:cs typeface="Arial" pitchFamily="34" charset="0"/>
              </a:rPr>
              <a:t>infertility treatment and IVF </a:t>
            </a:r>
            <a:r>
              <a:rPr lang="en-US" dirty="0">
                <a:solidFill>
                  <a:schemeClr val="tx1"/>
                </a:solidFill>
                <a:latin typeface="Arial" pitchFamily="34" charset="0"/>
                <a:cs typeface="Arial" pitchFamily="34" charset="0"/>
              </a:rPr>
              <a:t>results </a:t>
            </a:r>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Effect </a:t>
            </a:r>
            <a:r>
              <a:rPr lang="en-US" dirty="0">
                <a:solidFill>
                  <a:schemeClr val="tx1"/>
                </a:solidFill>
                <a:latin typeface="Arial" pitchFamily="34" charset="0"/>
                <a:cs typeface="Arial" pitchFamily="34" charset="0"/>
              </a:rPr>
              <a:t>of obesity on pregnancy complications and outcomes </a:t>
            </a:r>
          </a:p>
          <a:p>
            <a:r>
              <a:rPr lang="en-US" dirty="0" smtClean="0">
                <a:solidFill>
                  <a:schemeClr val="tx1"/>
                </a:solidFill>
                <a:latin typeface="Arial" pitchFamily="34" charset="0"/>
                <a:cs typeface="Arial" pitchFamily="34" charset="0"/>
              </a:rPr>
              <a:t>Effect </a:t>
            </a:r>
            <a:r>
              <a:rPr lang="en-US" dirty="0">
                <a:solidFill>
                  <a:schemeClr val="tx1"/>
                </a:solidFill>
                <a:latin typeface="Arial" pitchFamily="34" charset="0"/>
                <a:cs typeface="Arial" pitchFamily="34" charset="0"/>
              </a:rPr>
              <a:t>of obesity on the health of the child </a:t>
            </a:r>
          </a:p>
          <a:p>
            <a:endParaRPr lang="en-US"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1514450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549275" y="-217714"/>
            <a:ext cx="8042276" cy="1336956"/>
          </a:xfrm>
        </p:spPr>
        <p:txBody>
          <a:bodyPr/>
          <a:lstStyle/>
          <a:p>
            <a:r>
              <a:rPr lang="en-US" b="1" smtClean="0"/>
              <a:t>obesity and miscarriages</a:t>
            </a:r>
            <a:endParaRPr lang="el-GR" b="1"/>
          </a:p>
        </p:txBody>
      </p:sp>
      <p:sp>
        <p:nvSpPr>
          <p:cNvPr id="51203"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51204" name="Text Box 5"/>
          <p:cNvSpPr txBox="1">
            <a:spLocks noChangeArrowheads="1"/>
          </p:cNvSpPr>
          <p:nvPr/>
        </p:nvSpPr>
        <p:spPr bwMode="auto">
          <a:xfrm>
            <a:off x="395288" y="1341438"/>
            <a:ext cx="751205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None/>
            </a:pPr>
            <a:r>
              <a:rPr lang="en-US" sz="2800"/>
              <a:t>BMI &gt;25 </a:t>
            </a:r>
            <a:r>
              <a:rPr lang="en-US" sz="2000"/>
              <a:t>vs</a:t>
            </a:r>
            <a:r>
              <a:rPr lang="en-US" sz="2800"/>
              <a:t> &lt;25: </a:t>
            </a:r>
            <a:r>
              <a:rPr lang="en-US" sz="2800">
                <a:solidFill>
                  <a:srgbClr val="FF0000"/>
                </a:solidFill>
              </a:rPr>
              <a:t>higher</a:t>
            </a:r>
            <a:r>
              <a:rPr lang="en-US" sz="2800"/>
              <a:t> miscarriage rates </a:t>
            </a:r>
            <a:endParaRPr lang="el-GR" sz="2800"/>
          </a:p>
        </p:txBody>
      </p:sp>
      <p:sp>
        <p:nvSpPr>
          <p:cNvPr id="51205" name="Text Box 5"/>
          <p:cNvSpPr txBox="1">
            <a:spLocks noChangeArrowheads="1"/>
          </p:cNvSpPr>
          <p:nvPr/>
        </p:nvSpPr>
        <p:spPr bwMode="auto">
          <a:xfrm>
            <a:off x="971550" y="5661025"/>
            <a:ext cx="7300913" cy="323850"/>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Metwally et al, 2008: 25 studies(1964-2006) – 16 studies included – 16696 patients</a:t>
            </a:r>
            <a:endParaRPr lang="el-GR" sz="1400"/>
          </a:p>
        </p:txBody>
      </p:sp>
      <p:pic>
        <p:nvPicPr>
          <p:cNvPr id="51206"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550" y="1916113"/>
            <a:ext cx="7272338" cy="367347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51207" name="Rectangle 8"/>
          <p:cNvSpPr>
            <a:spLocks noChangeArrowheads="1"/>
          </p:cNvSpPr>
          <p:nvPr/>
        </p:nvSpPr>
        <p:spPr bwMode="auto">
          <a:xfrm>
            <a:off x="6659563" y="4724400"/>
            <a:ext cx="360362" cy="217488"/>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51208" name="Line 10"/>
          <p:cNvSpPr>
            <a:spLocks noChangeShapeType="1"/>
          </p:cNvSpPr>
          <p:nvPr/>
        </p:nvSpPr>
        <p:spPr bwMode="auto">
          <a:xfrm>
            <a:off x="2700338" y="2133600"/>
            <a:ext cx="3959225" cy="0"/>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wrap="none">
            <a:spAutoFit/>
          </a:bodyPr>
          <a:lstStyle/>
          <a:p>
            <a:endParaRPr lang="en-US"/>
          </a:p>
        </p:txBody>
      </p:sp>
    </p:spTree>
    <p:extLst>
      <p:ext uri="{BB962C8B-B14F-4D97-AF65-F5344CB8AC3E}">
        <p14:creationId xmlns="" xmlns:p14="http://schemas.microsoft.com/office/powerpoint/2010/main" val="402229621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4000">
                <a:latin typeface="Trebuchet MS" charset="0"/>
              </a:rPr>
              <a:t>obesity and miscarriages</a:t>
            </a:r>
            <a:endParaRPr lang="el-GR" sz="4000">
              <a:latin typeface="Trebuchet MS" charset="0"/>
            </a:endParaRPr>
          </a:p>
        </p:txBody>
      </p:sp>
      <p:sp>
        <p:nvSpPr>
          <p:cNvPr id="52227"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52228" name="Text Box 5"/>
          <p:cNvSpPr txBox="1">
            <a:spLocks noChangeArrowheads="1"/>
          </p:cNvSpPr>
          <p:nvPr/>
        </p:nvSpPr>
        <p:spPr bwMode="auto">
          <a:xfrm>
            <a:off x="684213" y="5300663"/>
            <a:ext cx="7775575" cy="536575"/>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algn="ctr" eaLnBrk="1" hangingPunct="1"/>
            <a:r>
              <a:rPr lang="en-US" sz="1400"/>
              <a:t>Metwally et al, 2008</a:t>
            </a:r>
          </a:p>
          <a:p>
            <a:pPr eaLnBrk="1" hangingPunct="1"/>
            <a:r>
              <a:rPr lang="en-US" sz="1400"/>
              <a:t>BUT problem with inclusion criteria (old age, PCOS) and publication bias (negative studies) </a:t>
            </a:r>
            <a:endParaRPr lang="el-GR" sz="1400"/>
          </a:p>
        </p:txBody>
      </p:sp>
      <p:pic>
        <p:nvPicPr>
          <p:cNvPr id="52229" name="Picture 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00113" y="1412875"/>
            <a:ext cx="7272337" cy="2592388"/>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pic>
      <p:sp>
        <p:nvSpPr>
          <p:cNvPr id="52230" name="Text Box 5"/>
          <p:cNvSpPr txBox="1">
            <a:spLocks noChangeArrowheads="1"/>
          </p:cNvSpPr>
          <p:nvPr/>
        </p:nvSpPr>
        <p:spPr bwMode="auto">
          <a:xfrm>
            <a:off x="900113" y="4292600"/>
            <a:ext cx="7300912" cy="749300"/>
          </a:xfrm>
          <a:prstGeom prst="rect">
            <a:avLst/>
          </a:prstGeom>
          <a:solidFill>
            <a:schemeClr val="bg1"/>
          </a:solidFill>
          <a:ln w="19050">
            <a:solidFill>
              <a:srgbClr val="284C6A"/>
            </a:solidFill>
            <a:miter lim="800000"/>
            <a:headEnd/>
            <a:tailEnd/>
          </a:ln>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Odds ratio of miscarriage after IVF/ICSI: BMI&gt;25 vs. &lt;25: </a:t>
            </a:r>
            <a:r>
              <a:rPr lang="en-US" sz="1400">
                <a:solidFill>
                  <a:srgbClr val="FF9900"/>
                </a:solidFill>
              </a:rPr>
              <a:t>higher</a:t>
            </a:r>
            <a:r>
              <a:rPr lang="en-US" sz="1400">
                <a:solidFill>
                  <a:schemeClr val="accent1"/>
                </a:solidFill>
              </a:rPr>
              <a:t> </a:t>
            </a:r>
            <a:r>
              <a:rPr lang="en-US" sz="1400"/>
              <a:t>miscarriage rates</a:t>
            </a:r>
          </a:p>
          <a:p>
            <a:pPr algn="ctr" eaLnBrk="1" hangingPunct="1"/>
            <a:endParaRPr lang="en-US" sz="1400"/>
          </a:p>
          <a:p>
            <a:pPr algn="ctr" eaLnBrk="1" hangingPunct="1"/>
            <a:r>
              <a:rPr lang="en-US" sz="1400"/>
              <a:t>OR 1.52, 95%CI 0.88-2.61</a:t>
            </a:r>
            <a:endParaRPr lang="el-GR" sz="1400"/>
          </a:p>
        </p:txBody>
      </p:sp>
      <p:sp>
        <p:nvSpPr>
          <p:cNvPr id="52231" name="Text Box 5"/>
          <p:cNvSpPr txBox="1">
            <a:spLocks noChangeArrowheads="1"/>
          </p:cNvSpPr>
          <p:nvPr/>
        </p:nvSpPr>
        <p:spPr bwMode="auto">
          <a:xfrm>
            <a:off x="900113" y="1412875"/>
            <a:ext cx="7127875" cy="730250"/>
          </a:xfrm>
          <a:prstGeom prst="rect">
            <a:avLst/>
          </a:prstGeom>
          <a:solidFill>
            <a:schemeClr val="bg1"/>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1400"/>
              <a:t>Odds ratio of miscarriage after ovulation induction: BMI&gt;25 vs. &lt;25: </a:t>
            </a:r>
            <a:r>
              <a:rPr lang="en-US" sz="1400">
                <a:solidFill>
                  <a:srgbClr val="FF0000"/>
                </a:solidFill>
              </a:rPr>
              <a:t>higher</a:t>
            </a:r>
            <a:r>
              <a:rPr lang="en-US" sz="1400">
                <a:solidFill>
                  <a:schemeClr val="accent1"/>
                </a:solidFill>
              </a:rPr>
              <a:t> </a:t>
            </a:r>
            <a:r>
              <a:rPr lang="en-US" sz="1400"/>
              <a:t>miscarriage rates</a:t>
            </a:r>
          </a:p>
          <a:p>
            <a:pPr algn="ctr" eaLnBrk="1" hangingPunct="1"/>
            <a:endParaRPr lang="el-GR" sz="1400"/>
          </a:p>
        </p:txBody>
      </p:sp>
      <p:sp>
        <p:nvSpPr>
          <p:cNvPr id="52232" name="Rectangle 8"/>
          <p:cNvSpPr>
            <a:spLocks noChangeArrowheads="1"/>
          </p:cNvSpPr>
          <p:nvPr/>
        </p:nvSpPr>
        <p:spPr bwMode="auto">
          <a:xfrm>
            <a:off x="6588125" y="2997200"/>
            <a:ext cx="360363" cy="217488"/>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a:lnSpc>
                <a:spcPct val="90000"/>
              </a:lnSpc>
              <a:spcBef>
                <a:spcPct val="20000"/>
              </a:spcBef>
              <a:buFont typeface="Wingdings" charset="0"/>
              <a:buChar char="ü"/>
            </a:pPr>
            <a:endParaRPr lang="en-US"/>
          </a:p>
        </p:txBody>
      </p:sp>
      <p:sp>
        <p:nvSpPr>
          <p:cNvPr id="52233" name="Line 15"/>
          <p:cNvSpPr>
            <a:spLocks noChangeShapeType="1"/>
          </p:cNvSpPr>
          <p:nvPr/>
        </p:nvSpPr>
        <p:spPr bwMode="auto">
          <a:xfrm flipV="1">
            <a:off x="3492500" y="1700213"/>
            <a:ext cx="1584325" cy="0"/>
          </a:xfrm>
          <a:prstGeom prst="line">
            <a:avLst/>
          </a:prstGeom>
          <a:noFill/>
          <a:ln w="19050">
            <a:solidFill>
              <a:srgbClr val="FF0000"/>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
        <p:nvSpPr>
          <p:cNvPr id="52234" name="Line 16"/>
          <p:cNvSpPr>
            <a:spLocks noChangeShapeType="1"/>
          </p:cNvSpPr>
          <p:nvPr/>
        </p:nvSpPr>
        <p:spPr bwMode="auto">
          <a:xfrm flipV="1">
            <a:off x="3492500" y="4581525"/>
            <a:ext cx="647700" cy="0"/>
          </a:xfrm>
          <a:prstGeom prst="line">
            <a:avLst/>
          </a:prstGeom>
          <a:noFill/>
          <a:ln w="19050">
            <a:solidFill>
              <a:srgbClr val="FF9900"/>
            </a:solidFill>
            <a:round/>
            <a:headEnd/>
            <a:tailEnd/>
          </a:ln>
          <a:extLst>
            <a:ext uri="{909E8E84-426E-40dd-AFC4-6F175D3DCCD1}">
              <a14:hiddenFill xmlns="" xmlns:a14="http://schemas.microsoft.com/office/drawing/2010/main">
                <a:noFill/>
              </a14:hiddenFill>
            </a:ext>
          </a:extLst>
        </p:spPr>
        <p:txBody>
          <a:bodyPr>
            <a:spAutoFit/>
          </a:bodyPr>
          <a:lstStyle/>
          <a:p>
            <a:endParaRPr lang="en-US"/>
          </a:p>
        </p:txBody>
      </p:sp>
    </p:spTree>
    <p:extLst>
      <p:ext uri="{BB962C8B-B14F-4D97-AF65-F5344CB8AC3E}">
        <p14:creationId xmlns="" xmlns:p14="http://schemas.microsoft.com/office/powerpoint/2010/main" val="261688297"/>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idx="1"/>
          </p:nvPr>
        </p:nvSpPr>
        <p:spPr>
          <a:xfrm>
            <a:off x="549275" y="1196974"/>
            <a:ext cx="8042276" cy="5152271"/>
          </a:xfrm>
        </p:spPr>
        <p:txBody>
          <a:bodyPr>
            <a:noAutofit/>
          </a:bodyPr>
          <a:lstStyle/>
          <a:p>
            <a:pPr marL="0" indent="0" eaLnBrk="1" hangingPunct="1">
              <a:lnSpc>
                <a:spcPct val="105000"/>
              </a:lnSpc>
            </a:pPr>
            <a:r>
              <a:rPr lang="en-US" sz="2000" dirty="0">
                <a:latin typeface="Trebuchet MS" charset="0"/>
              </a:rPr>
              <a:t>H</a:t>
            </a:r>
            <a:r>
              <a:rPr lang="en-US" sz="2000" dirty="0" smtClean="0">
                <a:latin typeface="Trebuchet MS" charset="0"/>
              </a:rPr>
              <a:t>ormonal </a:t>
            </a:r>
            <a:r>
              <a:rPr lang="en-US" sz="2000" dirty="0">
                <a:latin typeface="Trebuchet MS" charset="0"/>
              </a:rPr>
              <a:t>alterations</a:t>
            </a:r>
          </a:p>
          <a:p>
            <a:pPr marL="457200" lvl="1" indent="0" eaLnBrk="1" hangingPunct="1">
              <a:lnSpc>
                <a:spcPct val="80000"/>
              </a:lnSpc>
            </a:pPr>
            <a:r>
              <a:rPr lang="en-US" sz="1800" dirty="0">
                <a:latin typeface="Trebuchet MS" charset="0"/>
              </a:rPr>
              <a:t>E</a:t>
            </a:r>
            <a:r>
              <a:rPr lang="en-US" sz="1800" dirty="0" smtClean="0">
                <a:latin typeface="Trebuchet MS" charset="0"/>
              </a:rPr>
              <a:t>ndometrial </a:t>
            </a:r>
            <a:r>
              <a:rPr lang="en-US" sz="1800" dirty="0">
                <a:latin typeface="Trebuchet MS" charset="0"/>
              </a:rPr>
              <a:t>receptivity</a:t>
            </a:r>
          </a:p>
          <a:p>
            <a:pPr marL="457200" lvl="1" indent="0" eaLnBrk="1" hangingPunct="1">
              <a:lnSpc>
                <a:spcPct val="80000"/>
              </a:lnSpc>
            </a:pPr>
            <a:r>
              <a:rPr lang="en-US" sz="1800" dirty="0" err="1">
                <a:latin typeface="Trebuchet MS" charset="0"/>
              </a:rPr>
              <a:t>T</a:t>
            </a:r>
            <a:r>
              <a:rPr lang="en-US" sz="1800" dirty="0" err="1" smtClean="0">
                <a:latin typeface="Trebuchet MS" charset="0"/>
              </a:rPr>
              <a:t>rophoblast</a:t>
            </a:r>
            <a:r>
              <a:rPr lang="en-US" sz="1800" dirty="0" smtClean="0">
                <a:latin typeface="Trebuchet MS" charset="0"/>
              </a:rPr>
              <a:t> </a:t>
            </a:r>
            <a:r>
              <a:rPr lang="en-US" sz="1800" dirty="0">
                <a:latin typeface="Trebuchet MS" charset="0"/>
              </a:rPr>
              <a:t>function</a:t>
            </a:r>
          </a:p>
          <a:p>
            <a:pPr marL="457200" lvl="1" indent="0" eaLnBrk="1" hangingPunct="1">
              <a:lnSpc>
                <a:spcPct val="80000"/>
              </a:lnSpc>
            </a:pPr>
            <a:r>
              <a:rPr lang="en-US" sz="1800" dirty="0">
                <a:latin typeface="Trebuchet MS" charset="0"/>
              </a:rPr>
              <a:t>E</a:t>
            </a:r>
            <a:r>
              <a:rPr lang="en-US" sz="1800" dirty="0" smtClean="0">
                <a:latin typeface="Trebuchet MS" charset="0"/>
              </a:rPr>
              <a:t>arly </a:t>
            </a:r>
            <a:r>
              <a:rPr lang="en-US" sz="1800" dirty="0">
                <a:latin typeface="Trebuchet MS" charset="0"/>
              </a:rPr>
              <a:t>embryo </a:t>
            </a:r>
            <a:r>
              <a:rPr lang="en-US" sz="1800" dirty="0" smtClean="0">
                <a:latin typeface="Trebuchet MS" charset="0"/>
              </a:rPr>
              <a:t>development</a:t>
            </a:r>
          </a:p>
          <a:p>
            <a:pPr marL="0" indent="0" eaLnBrk="1" hangingPunct="1">
              <a:lnSpc>
                <a:spcPct val="105000"/>
              </a:lnSpc>
            </a:pPr>
            <a:r>
              <a:rPr lang="en-US" sz="2000" dirty="0">
                <a:latin typeface="Trebuchet MS" charset="0"/>
              </a:rPr>
              <a:t>I</a:t>
            </a:r>
            <a:r>
              <a:rPr lang="en-US" sz="2000" dirty="0" smtClean="0">
                <a:latin typeface="Trebuchet MS" charset="0"/>
              </a:rPr>
              <a:t>nsulin </a:t>
            </a:r>
            <a:r>
              <a:rPr lang="en-US" sz="2000" dirty="0">
                <a:latin typeface="Trebuchet MS" charset="0"/>
              </a:rPr>
              <a:t>resistance </a:t>
            </a:r>
          </a:p>
          <a:p>
            <a:pPr marL="457200" lvl="1" indent="0" eaLnBrk="1" hangingPunct="1">
              <a:lnSpc>
                <a:spcPct val="80000"/>
              </a:lnSpc>
            </a:pPr>
            <a:r>
              <a:rPr lang="en-US" sz="1800" dirty="0">
                <a:latin typeface="Trebuchet MS" charset="0"/>
              </a:rPr>
              <a:t>I</a:t>
            </a:r>
            <a:r>
              <a:rPr lang="en-US" sz="1800" dirty="0" smtClean="0">
                <a:latin typeface="Trebuchet MS" charset="0"/>
              </a:rPr>
              <a:t>mpaired </a:t>
            </a:r>
            <a:r>
              <a:rPr lang="en-US" sz="1800" dirty="0">
                <a:latin typeface="Trebuchet MS" charset="0"/>
              </a:rPr>
              <a:t>progesterone release: inhibits normal corpus </a:t>
            </a:r>
            <a:r>
              <a:rPr lang="en-US" sz="1800" dirty="0" err="1">
                <a:latin typeface="Trebuchet MS" charset="0"/>
              </a:rPr>
              <a:t>luteum</a:t>
            </a:r>
            <a:r>
              <a:rPr lang="en-US" sz="1800" dirty="0">
                <a:latin typeface="Trebuchet MS" charset="0"/>
              </a:rPr>
              <a:t> function</a:t>
            </a:r>
          </a:p>
          <a:p>
            <a:pPr marL="457200" lvl="1" indent="0" eaLnBrk="1" hangingPunct="1">
              <a:lnSpc>
                <a:spcPct val="80000"/>
              </a:lnSpc>
            </a:pPr>
            <a:r>
              <a:rPr lang="en-US" sz="1800" dirty="0">
                <a:latin typeface="Trebuchet MS" charset="0"/>
              </a:rPr>
              <a:t>R</a:t>
            </a:r>
            <a:r>
              <a:rPr lang="en-US" sz="1800" dirty="0" smtClean="0">
                <a:latin typeface="Trebuchet MS" charset="0"/>
              </a:rPr>
              <a:t>educed </a:t>
            </a:r>
            <a:r>
              <a:rPr lang="en-US" sz="1800" dirty="0">
                <a:latin typeface="Trebuchet MS" charset="0"/>
              </a:rPr>
              <a:t>IGF binding protein</a:t>
            </a:r>
          </a:p>
          <a:p>
            <a:pPr marL="457200" lvl="1" indent="0" eaLnBrk="1" hangingPunct="1">
              <a:lnSpc>
                <a:spcPct val="80000"/>
              </a:lnSpc>
            </a:pPr>
            <a:r>
              <a:rPr lang="en-US" sz="1800" dirty="0">
                <a:latin typeface="Trebuchet MS" charset="0"/>
              </a:rPr>
              <a:t>R</a:t>
            </a:r>
            <a:r>
              <a:rPr lang="en-US" sz="1800" dirty="0" smtClean="0">
                <a:latin typeface="Trebuchet MS" charset="0"/>
              </a:rPr>
              <a:t>educed </a:t>
            </a:r>
            <a:r>
              <a:rPr lang="en-US" sz="1800" dirty="0">
                <a:latin typeface="Trebuchet MS" charset="0"/>
              </a:rPr>
              <a:t>a</a:t>
            </a:r>
            <a:r>
              <a:rPr lang="el-GR" sz="1800" dirty="0">
                <a:latin typeface="Trebuchet MS" charset="0"/>
              </a:rPr>
              <a:t>ν</a:t>
            </a:r>
            <a:r>
              <a:rPr lang="en-US" sz="1800" dirty="0">
                <a:latin typeface="Trebuchet MS" charset="0"/>
              </a:rPr>
              <a:t>b3 integrin</a:t>
            </a:r>
          </a:p>
          <a:p>
            <a:pPr marL="457200" lvl="1" indent="0" eaLnBrk="1" hangingPunct="1">
              <a:lnSpc>
                <a:spcPct val="80000"/>
              </a:lnSpc>
            </a:pPr>
            <a:r>
              <a:rPr lang="en-US" sz="1800" dirty="0">
                <a:latin typeface="Trebuchet MS" charset="0"/>
              </a:rPr>
              <a:t>R</a:t>
            </a:r>
            <a:r>
              <a:rPr lang="en-US" sz="1800" dirty="0" smtClean="0">
                <a:latin typeface="Trebuchet MS" charset="0"/>
              </a:rPr>
              <a:t>educed </a:t>
            </a:r>
            <a:r>
              <a:rPr lang="en-US" sz="1800" dirty="0">
                <a:latin typeface="Trebuchet MS" charset="0"/>
              </a:rPr>
              <a:t>adhesion molecules</a:t>
            </a:r>
          </a:p>
          <a:p>
            <a:pPr marL="457200" lvl="1" indent="0" eaLnBrk="1" hangingPunct="1">
              <a:lnSpc>
                <a:spcPct val="80000"/>
              </a:lnSpc>
            </a:pPr>
            <a:r>
              <a:rPr lang="en-US" sz="1800" dirty="0">
                <a:latin typeface="Trebuchet MS" charset="0"/>
              </a:rPr>
              <a:t>R</a:t>
            </a:r>
            <a:r>
              <a:rPr lang="en-US" sz="1800" dirty="0" smtClean="0">
                <a:latin typeface="Trebuchet MS" charset="0"/>
              </a:rPr>
              <a:t>educed </a:t>
            </a:r>
            <a:r>
              <a:rPr lang="en-US" sz="1800" dirty="0" err="1">
                <a:latin typeface="Trebuchet MS" charset="0"/>
              </a:rPr>
              <a:t>glycodelin</a:t>
            </a:r>
            <a:r>
              <a:rPr lang="en-US" sz="1800" dirty="0">
                <a:latin typeface="Trebuchet MS" charset="0"/>
              </a:rPr>
              <a:t> in endometrium</a:t>
            </a:r>
          </a:p>
          <a:p>
            <a:pPr marL="0" indent="0" eaLnBrk="1" hangingPunct="1">
              <a:lnSpc>
                <a:spcPct val="105000"/>
              </a:lnSpc>
            </a:pPr>
            <a:r>
              <a:rPr lang="en-US" sz="2000" dirty="0" err="1" smtClean="0">
                <a:latin typeface="Trebuchet MS" charset="0"/>
              </a:rPr>
              <a:t>Leptin</a:t>
            </a:r>
            <a:endParaRPr lang="en-US" sz="2000" dirty="0">
              <a:latin typeface="Trebuchet MS" charset="0"/>
            </a:endParaRPr>
          </a:p>
          <a:p>
            <a:pPr marL="457200" lvl="1" indent="0" eaLnBrk="1" hangingPunct="1">
              <a:lnSpc>
                <a:spcPct val="80000"/>
              </a:lnSpc>
            </a:pPr>
            <a:r>
              <a:rPr lang="en-US" sz="1800" dirty="0">
                <a:latin typeface="Trebuchet MS" charset="0"/>
              </a:rPr>
              <a:t>when high or resistance: leads to insulin resistance state</a:t>
            </a:r>
          </a:p>
          <a:p>
            <a:pPr marL="457200" lvl="1" indent="0" eaLnBrk="1" hangingPunct="1">
              <a:lnSpc>
                <a:spcPct val="80000"/>
              </a:lnSpc>
            </a:pPr>
            <a:r>
              <a:rPr lang="en-US" sz="1800" dirty="0">
                <a:latin typeface="Trebuchet MS" charset="0"/>
              </a:rPr>
              <a:t>when low: detrimental to early embryo development and </a:t>
            </a:r>
            <a:r>
              <a:rPr lang="en-US" sz="1800" dirty="0" err="1">
                <a:latin typeface="Trebuchet MS" charset="0"/>
              </a:rPr>
              <a:t>trophoblast</a:t>
            </a:r>
            <a:r>
              <a:rPr lang="en-US" sz="1800" dirty="0">
                <a:latin typeface="Trebuchet MS" charset="0"/>
              </a:rPr>
              <a:t> invasion</a:t>
            </a:r>
          </a:p>
        </p:txBody>
      </p:sp>
      <p:sp>
        <p:nvSpPr>
          <p:cNvPr id="54275"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54276" name="Rectangle 2"/>
          <p:cNvSpPr>
            <a:spLocks noChangeArrowheads="1"/>
          </p:cNvSpPr>
          <p:nvPr/>
        </p:nvSpPr>
        <p:spPr bwMode="auto">
          <a:xfrm>
            <a:off x="250825" y="620713"/>
            <a:ext cx="856932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3200" b="1" dirty="0"/>
              <a:t>M</a:t>
            </a:r>
            <a:r>
              <a:rPr lang="en-US" sz="3200" b="1" dirty="0" smtClean="0"/>
              <a:t>echanisms </a:t>
            </a:r>
            <a:r>
              <a:rPr lang="en-US" sz="3200" b="1" dirty="0"/>
              <a:t>for I</a:t>
            </a:r>
            <a:r>
              <a:rPr lang="en-US" sz="3200" b="1" dirty="0" smtClean="0"/>
              <a:t>ncreased Miscarriages</a:t>
            </a:r>
            <a:endParaRPr lang="el-GR" sz="3200" b="1" dirty="0"/>
          </a:p>
        </p:txBody>
      </p:sp>
    </p:spTree>
    <p:extLst>
      <p:ext uri="{BB962C8B-B14F-4D97-AF65-F5344CB8AC3E}">
        <p14:creationId xmlns="" xmlns:p14="http://schemas.microsoft.com/office/powerpoint/2010/main" val="3927037061"/>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549275" y="-372614"/>
            <a:ext cx="8042276" cy="1336956"/>
          </a:xfrm>
        </p:spPr>
        <p:txBody>
          <a:bodyPr/>
          <a:lstStyle/>
          <a:p>
            <a:pPr eaLnBrk="1" hangingPunct="1"/>
            <a:r>
              <a:rPr lang="en-US" sz="3600">
                <a:latin typeface="Trebuchet MS" charset="0"/>
              </a:rPr>
              <a:t>obesity and IVF: most recent studies</a:t>
            </a:r>
            <a:endParaRPr lang="el-GR" sz="3600">
              <a:latin typeface="Trebuchet MS" charset="0"/>
            </a:endParaRPr>
          </a:p>
        </p:txBody>
      </p:sp>
      <p:sp>
        <p:nvSpPr>
          <p:cNvPr id="55299" name="Oval 4"/>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
        <p:nvSpPr>
          <p:cNvPr id="55300" name="Text Box 5"/>
          <p:cNvSpPr txBox="1">
            <a:spLocks noChangeArrowheads="1"/>
          </p:cNvSpPr>
          <p:nvPr/>
        </p:nvSpPr>
        <p:spPr bwMode="auto">
          <a:xfrm>
            <a:off x="468313" y="962737"/>
            <a:ext cx="8207375" cy="5386509"/>
          </a:xfrm>
          <a:prstGeom prst="rect">
            <a:avLst/>
          </a:prstGeom>
          <a:noFill/>
          <a:ln w="19050">
            <a:solidFill>
              <a:srgbClr val="284C6A"/>
            </a:solidFill>
            <a:miter lim="800000"/>
            <a:headEnd/>
            <a:tailEnd/>
          </a:ln>
          <a:extLst>
            <a:ext uri="{909E8E84-426E-40dd-AFC4-6F175D3DCCD1}">
              <a14:hiddenFill xmlns="" xmlns:a14="http://schemas.microsoft.com/office/drawing/2010/main">
                <a:solidFill>
                  <a:srgbClr val="FFFFFF"/>
                </a:solidFill>
              </a14:hiddenFill>
            </a:ext>
          </a:extLst>
        </p:spPr>
        <p:txBody>
          <a:bodyPr/>
          <a:lstStyle>
            <a:lvl1pPr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r>
              <a:rPr lang="en-US" sz="2000" b="1" dirty="0" err="1"/>
              <a:t>Keltz</a:t>
            </a:r>
            <a:r>
              <a:rPr lang="en-US" sz="2000" b="1" dirty="0"/>
              <a:t> et al, </a:t>
            </a:r>
            <a:r>
              <a:rPr lang="en-US" sz="2000" b="1" dirty="0" smtClean="0"/>
              <a:t>2010</a:t>
            </a:r>
          </a:p>
          <a:p>
            <a:pPr eaLnBrk="1" hangingPunct="1">
              <a:buFontTx/>
              <a:buChar char="•"/>
            </a:pPr>
            <a:r>
              <a:rPr lang="en-US" sz="2000" dirty="0">
                <a:solidFill>
                  <a:srgbClr val="FF0000"/>
                </a:solidFill>
              </a:rPr>
              <a:t>male overweight</a:t>
            </a:r>
            <a:r>
              <a:rPr lang="en-US" sz="2000" dirty="0"/>
              <a:t> status was associated with significantly </a:t>
            </a:r>
            <a:r>
              <a:rPr lang="en-US" sz="2000" dirty="0">
                <a:solidFill>
                  <a:srgbClr val="FF0000"/>
                </a:solidFill>
              </a:rPr>
              <a:t>lower </a:t>
            </a:r>
          </a:p>
          <a:p>
            <a:pPr eaLnBrk="1" hangingPunct="1">
              <a:buFont typeface="Wingdings" charset="0"/>
              <a:buNone/>
            </a:pPr>
            <a:r>
              <a:rPr lang="en-US" sz="2000" dirty="0">
                <a:solidFill>
                  <a:srgbClr val="FF0000"/>
                </a:solidFill>
              </a:rPr>
              <a:t>  clinical pregnancy rate</a:t>
            </a:r>
            <a:r>
              <a:rPr lang="en-US" sz="2000" dirty="0"/>
              <a:t> after IVF (53.2% </a:t>
            </a:r>
            <a:r>
              <a:rPr lang="en-US" sz="2000" dirty="0" err="1"/>
              <a:t>vs</a:t>
            </a:r>
            <a:r>
              <a:rPr lang="en-US" sz="2000" dirty="0"/>
              <a:t> 33.6%), but not after ICSI</a:t>
            </a:r>
          </a:p>
          <a:p>
            <a:pPr eaLnBrk="1" hangingPunct="1">
              <a:buFontTx/>
              <a:buChar char="•"/>
            </a:pPr>
            <a:r>
              <a:rPr lang="en-US" sz="2000" dirty="0"/>
              <a:t>ICSI may overcome some obesity-related </a:t>
            </a:r>
            <a:r>
              <a:rPr lang="en-US" sz="2000" dirty="0" err="1"/>
              <a:t>impairement</a:t>
            </a:r>
            <a:r>
              <a:rPr lang="en-US" sz="2000" dirty="0"/>
              <a:t> of sperm-egg </a:t>
            </a:r>
          </a:p>
          <a:p>
            <a:pPr eaLnBrk="1" hangingPunct="1">
              <a:buFont typeface="Wingdings" charset="0"/>
              <a:buNone/>
            </a:pPr>
            <a:r>
              <a:rPr lang="en-US" sz="2000" dirty="0"/>
              <a:t>  </a:t>
            </a:r>
            <a:r>
              <a:rPr lang="en-US" sz="2000" dirty="0" smtClean="0"/>
              <a:t>interaction</a:t>
            </a:r>
            <a:endParaRPr lang="en-US" sz="2000" dirty="0"/>
          </a:p>
          <a:p>
            <a:pPr eaLnBrk="1" hangingPunct="1"/>
            <a:r>
              <a:rPr lang="en-US" sz="2000" b="1" dirty="0"/>
              <a:t>Zhang et al, 2010</a:t>
            </a:r>
          </a:p>
          <a:p>
            <a:pPr eaLnBrk="1" hangingPunct="1">
              <a:buFontTx/>
              <a:buChar char="•"/>
            </a:pPr>
            <a:r>
              <a:rPr lang="en-US" sz="2000" dirty="0" smtClean="0"/>
              <a:t>obese </a:t>
            </a:r>
            <a:r>
              <a:rPr lang="en-US" sz="2000" dirty="0"/>
              <a:t>women</a:t>
            </a:r>
          </a:p>
          <a:p>
            <a:pPr lvl="1" eaLnBrk="1" hangingPunct="1">
              <a:buFontTx/>
              <a:buChar char="•"/>
            </a:pPr>
            <a:r>
              <a:rPr lang="en-US" sz="2000" dirty="0"/>
              <a:t>higher FSH dose – more stimulation days – fewer oocytes – lower </a:t>
            </a:r>
            <a:r>
              <a:rPr lang="en-US" sz="2000" dirty="0" smtClean="0"/>
              <a:t>fertilization </a:t>
            </a:r>
            <a:r>
              <a:rPr lang="en-US" sz="2000" dirty="0"/>
              <a:t>rates</a:t>
            </a:r>
          </a:p>
          <a:p>
            <a:pPr eaLnBrk="1" hangingPunct="1">
              <a:buFontTx/>
              <a:buChar char="•"/>
            </a:pPr>
            <a:r>
              <a:rPr lang="en-US" sz="2000" dirty="0"/>
              <a:t>overweight women</a:t>
            </a:r>
          </a:p>
          <a:p>
            <a:pPr lvl="1" eaLnBrk="1" hangingPunct="1">
              <a:buFontTx/>
              <a:buChar char="•"/>
            </a:pPr>
            <a:r>
              <a:rPr lang="en-US" sz="2000" dirty="0"/>
              <a:t>fewer oocytes – lower fertilization rates –                              </a:t>
            </a:r>
          </a:p>
          <a:p>
            <a:pPr lvl="1" eaLnBrk="1" hangingPunct="1">
              <a:buFont typeface="Wingdings" charset="0"/>
              <a:buNone/>
            </a:pPr>
            <a:r>
              <a:rPr lang="en-US" sz="2000" dirty="0"/>
              <a:t>  fewer </a:t>
            </a:r>
            <a:r>
              <a:rPr lang="en-US" sz="2000" dirty="0" err="1"/>
              <a:t>cleavaged</a:t>
            </a:r>
            <a:r>
              <a:rPr lang="en-US" sz="2000" dirty="0"/>
              <a:t>, high-grade and cryopreserved embryos</a:t>
            </a:r>
          </a:p>
          <a:p>
            <a:pPr eaLnBrk="1" hangingPunct="1">
              <a:buFontTx/>
              <a:buChar char="•"/>
            </a:pPr>
            <a:r>
              <a:rPr lang="en-US" sz="2000" dirty="0"/>
              <a:t>no differences in pregnancy/miscarriage/live birth </a:t>
            </a:r>
            <a:r>
              <a:rPr lang="en-US" sz="2000" dirty="0" smtClean="0"/>
              <a:t>rates</a:t>
            </a:r>
          </a:p>
          <a:p>
            <a:pPr eaLnBrk="1" hangingPunct="1"/>
            <a:r>
              <a:rPr lang="en-US" sz="2000" b="1" dirty="0" err="1"/>
              <a:t>Vilarino</a:t>
            </a:r>
            <a:r>
              <a:rPr lang="en-US" sz="2000" b="1" dirty="0"/>
              <a:t> et al, </a:t>
            </a:r>
            <a:r>
              <a:rPr lang="en-US" sz="2000" b="1" dirty="0" smtClean="0"/>
              <a:t>2010</a:t>
            </a:r>
            <a:endParaRPr lang="en-US" sz="2000" dirty="0"/>
          </a:p>
          <a:p>
            <a:pPr eaLnBrk="1" hangingPunct="1">
              <a:buFontTx/>
              <a:buChar char="•"/>
            </a:pPr>
            <a:r>
              <a:rPr lang="en-US" sz="2000" dirty="0"/>
              <a:t>no differences in</a:t>
            </a:r>
          </a:p>
          <a:p>
            <a:pPr lvl="1" eaLnBrk="1" hangingPunct="1">
              <a:buFontTx/>
              <a:buChar char="•"/>
            </a:pPr>
            <a:r>
              <a:rPr lang="en-US" sz="2000" dirty="0"/>
              <a:t>FSH dose-number of oocytes-fertilization rate-embryo quality-</a:t>
            </a:r>
          </a:p>
          <a:p>
            <a:pPr lvl="1" eaLnBrk="1" hangingPunct="1">
              <a:buFont typeface="Wingdings" charset="0"/>
              <a:buNone/>
            </a:pPr>
            <a:r>
              <a:rPr lang="en-US" sz="2000" dirty="0"/>
              <a:t>  frozen embryos</a:t>
            </a:r>
          </a:p>
          <a:p>
            <a:pPr lvl="1" eaLnBrk="1" hangingPunct="1">
              <a:buFontTx/>
              <a:buChar char="•"/>
            </a:pPr>
            <a:r>
              <a:rPr lang="en-US" sz="2000" dirty="0"/>
              <a:t>clinical pregnancy/miscarriage/live birth rates</a:t>
            </a:r>
          </a:p>
          <a:p>
            <a:pPr eaLnBrk="1" hangingPunct="1">
              <a:buFontTx/>
              <a:buChar char="•"/>
            </a:pPr>
            <a:endParaRPr lang="en-US" sz="2000" dirty="0"/>
          </a:p>
          <a:p>
            <a:pPr eaLnBrk="1" hangingPunct="1">
              <a:buFont typeface="Wingdings" charset="0"/>
              <a:buNone/>
            </a:pPr>
            <a:endParaRPr lang="en-US" sz="2000" dirty="0"/>
          </a:p>
          <a:p>
            <a:pPr eaLnBrk="1" hangingPunct="1"/>
            <a:endParaRPr lang="en-US" sz="2000" dirty="0"/>
          </a:p>
        </p:txBody>
      </p:sp>
    </p:spTree>
    <p:extLst>
      <p:ext uri="{BB962C8B-B14F-4D97-AF65-F5344CB8AC3E}">
        <p14:creationId xmlns="" xmlns:p14="http://schemas.microsoft.com/office/powerpoint/2010/main" val="1281090424"/>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Ovarian </a:t>
            </a:r>
            <a:r>
              <a:rPr lang="en-US" sz="4000" dirty="0">
                <a:latin typeface="Trebuchet MS" charset="0"/>
              </a:rPr>
              <a:t>S</a:t>
            </a:r>
            <a:r>
              <a:rPr lang="en-US" sz="4000" dirty="0" smtClean="0">
                <a:latin typeface="Trebuchet MS" charset="0"/>
              </a:rPr>
              <a:t>timulation</a:t>
            </a:r>
            <a:endParaRPr lang="el-GR" sz="4000" dirty="0">
              <a:latin typeface="Trebuchet MS" charset="0"/>
            </a:endParaRPr>
          </a:p>
        </p:txBody>
      </p:sp>
      <p:sp>
        <p:nvSpPr>
          <p:cNvPr id="28674" name="Rectangle 3"/>
          <p:cNvSpPr>
            <a:spLocks noGrp="1" noChangeArrowheads="1"/>
          </p:cNvSpPr>
          <p:nvPr>
            <p:ph idx="1"/>
          </p:nvPr>
        </p:nvSpPr>
        <p:spPr/>
        <p:txBody>
          <a:bodyPr>
            <a:normAutofit fontScale="92500" lnSpcReduction="10000"/>
          </a:bodyPr>
          <a:lstStyle/>
          <a:p>
            <a:pPr eaLnBrk="1" hangingPunct="1"/>
            <a:r>
              <a:rPr lang="en-US" sz="2800" dirty="0">
                <a:latin typeface="Trebuchet MS" charset="0"/>
              </a:rPr>
              <a:t>C</a:t>
            </a:r>
            <a:r>
              <a:rPr lang="en-US" sz="2800" dirty="0" smtClean="0">
                <a:latin typeface="Trebuchet MS" charset="0"/>
              </a:rPr>
              <a:t>onflicting </a:t>
            </a:r>
            <a:r>
              <a:rPr lang="en-US" sz="2800" dirty="0">
                <a:latin typeface="Trebuchet MS" charset="0"/>
              </a:rPr>
              <a:t>results</a:t>
            </a:r>
          </a:p>
          <a:p>
            <a:pPr eaLnBrk="1" hangingPunct="1"/>
            <a:r>
              <a:rPr lang="en-US" sz="2800" dirty="0">
                <a:latin typeface="Trebuchet MS" charset="0"/>
              </a:rPr>
              <a:t>M</a:t>
            </a:r>
            <a:r>
              <a:rPr lang="en-US" sz="2800" dirty="0" smtClean="0">
                <a:latin typeface="Trebuchet MS" charset="0"/>
              </a:rPr>
              <a:t>ay </a:t>
            </a:r>
            <a:r>
              <a:rPr lang="en-US" sz="2800" dirty="0">
                <a:latin typeface="Trebuchet MS" charset="0"/>
              </a:rPr>
              <a:t>be due to confounders</a:t>
            </a:r>
          </a:p>
          <a:p>
            <a:pPr lvl="1" eaLnBrk="1" hangingPunct="1"/>
            <a:r>
              <a:rPr lang="en-US" sz="2400" dirty="0">
                <a:latin typeface="Trebuchet MS" charset="0"/>
              </a:rPr>
              <a:t>PCOS</a:t>
            </a:r>
          </a:p>
          <a:p>
            <a:pPr lvl="2" eaLnBrk="1" hangingPunct="1"/>
            <a:r>
              <a:rPr lang="en-US" sz="2000" dirty="0" err="1">
                <a:latin typeface="Trebuchet MS" charset="0"/>
              </a:rPr>
              <a:t>Martinuzzi</a:t>
            </a:r>
            <a:r>
              <a:rPr lang="en-US" sz="2000" dirty="0">
                <a:latin typeface="Trebuchet MS" charset="0"/>
              </a:rPr>
              <a:t> et al(2008): similar need for FSH but PCOS patients started with lower dose</a:t>
            </a:r>
          </a:p>
          <a:p>
            <a:pPr lvl="2" eaLnBrk="1" hangingPunct="1"/>
            <a:r>
              <a:rPr lang="en-US" sz="2000" dirty="0" err="1">
                <a:latin typeface="Trebuchet MS" charset="0"/>
              </a:rPr>
              <a:t>Dokras</a:t>
            </a:r>
            <a:r>
              <a:rPr lang="en-US" sz="2000" dirty="0">
                <a:latin typeface="Trebuchet MS" charset="0"/>
              </a:rPr>
              <a:t> et al(2006): in BMI&gt;40, PCOS patients had fewer cancellations and stimulation days compared to non-PCOS</a:t>
            </a:r>
          </a:p>
          <a:p>
            <a:pPr lvl="1" eaLnBrk="1" hangingPunct="1"/>
            <a:r>
              <a:rPr lang="en-US" sz="2400" dirty="0">
                <a:latin typeface="Trebuchet MS" charset="0"/>
              </a:rPr>
              <a:t>age</a:t>
            </a:r>
          </a:p>
          <a:p>
            <a:pPr lvl="2" eaLnBrk="1" hangingPunct="1"/>
            <a:r>
              <a:rPr lang="en-US" sz="2000" dirty="0">
                <a:latin typeface="Trebuchet MS" charset="0"/>
              </a:rPr>
              <a:t>Sneed at al (2008): high BMI has a more profound negative effect in number of retrieved oocytes in younger patients</a:t>
            </a:r>
          </a:p>
          <a:p>
            <a:pPr lvl="2" eaLnBrk="1" hangingPunct="1"/>
            <a:r>
              <a:rPr lang="en-US" sz="2000" dirty="0" err="1">
                <a:latin typeface="Trebuchet MS" charset="0"/>
              </a:rPr>
              <a:t>Martinuzzi</a:t>
            </a:r>
            <a:r>
              <a:rPr lang="en-US" sz="2000" dirty="0">
                <a:latin typeface="Trebuchet MS" charset="0"/>
              </a:rPr>
              <a:t> et al (2008): included only young patients and found no effect of BMI on ovarian response</a:t>
            </a:r>
          </a:p>
        </p:txBody>
      </p:sp>
      <p:sp>
        <p:nvSpPr>
          <p:cNvPr id="28676" name="Text Box 5"/>
          <p:cNvSpPr txBox="1">
            <a:spLocks noChangeArrowheads="1"/>
          </p:cNvSpPr>
          <p:nvPr/>
        </p:nvSpPr>
        <p:spPr bwMode="auto">
          <a:xfrm>
            <a:off x="5580063" y="5949950"/>
            <a:ext cx="12573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914400" eaLnBrk="0" hangingPunct="0">
              <a:defRPr sz="2400">
                <a:solidFill>
                  <a:srgbClr val="284C6A"/>
                </a:solidFill>
                <a:latin typeface="Trebuchet MS" charset="0"/>
                <a:ea typeface="ＭＳ Ｐゴシック" charset="0"/>
                <a:cs typeface="ＭＳ Ｐゴシック" charset="0"/>
              </a:defRPr>
            </a:lvl1pPr>
            <a:lvl2pPr marL="742950" indent="-285750" eaLnBrk="0" hangingPunct="0">
              <a:defRPr sz="2400">
                <a:solidFill>
                  <a:srgbClr val="284C6A"/>
                </a:solidFill>
                <a:latin typeface="Trebuchet MS" charset="0"/>
                <a:ea typeface="ＭＳ Ｐゴシック" charset="0"/>
              </a:defRPr>
            </a:lvl2pPr>
            <a:lvl3pPr marL="1143000" indent="-228600" eaLnBrk="0" hangingPunct="0">
              <a:defRPr sz="2400">
                <a:solidFill>
                  <a:srgbClr val="284C6A"/>
                </a:solidFill>
                <a:latin typeface="Trebuchet MS" charset="0"/>
                <a:ea typeface="ＭＳ Ｐゴシック" charset="0"/>
              </a:defRPr>
            </a:lvl3pPr>
            <a:lvl4pPr marL="1600200" indent="-228600" eaLnBrk="0" hangingPunct="0">
              <a:defRPr sz="2400">
                <a:solidFill>
                  <a:srgbClr val="284C6A"/>
                </a:solidFill>
                <a:latin typeface="Trebuchet MS" charset="0"/>
                <a:ea typeface="ＭＳ Ｐゴシック" charset="0"/>
              </a:defRPr>
            </a:lvl4pPr>
            <a:lvl5pPr marL="2057400" indent="-228600" eaLnBrk="0" hangingPunct="0">
              <a:defRPr sz="2400">
                <a:solidFill>
                  <a:srgbClr val="284C6A"/>
                </a:solidFill>
                <a:latin typeface="Trebuchet MS" charset="0"/>
                <a:ea typeface="ＭＳ Ｐゴシック" charset="0"/>
              </a:defRPr>
            </a:lvl5pPr>
            <a:lvl6pPr marL="2514600" indent="-228600" eaLnBrk="0" fontAlgn="base" hangingPunct="0">
              <a:spcBef>
                <a:spcPct val="0"/>
              </a:spcBef>
              <a:spcAft>
                <a:spcPct val="0"/>
              </a:spcAft>
              <a:defRPr sz="2400">
                <a:solidFill>
                  <a:srgbClr val="284C6A"/>
                </a:solidFill>
                <a:latin typeface="Trebuchet MS" charset="0"/>
                <a:ea typeface="ＭＳ Ｐゴシック" charset="0"/>
              </a:defRPr>
            </a:lvl6pPr>
            <a:lvl7pPr marL="2971800" indent="-228600" eaLnBrk="0" fontAlgn="base" hangingPunct="0">
              <a:spcBef>
                <a:spcPct val="0"/>
              </a:spcBef>
              <a:spcAft>
                <a:spcPct val="0"/>
              </a:spcAft>
              <a:defRPr sz="2400">
                <a:solidFill>
                  <a:srgbClr val="284C6A"/>
                </a:solidFill>
                <a:latin typeface="Trebuchet MS" charset="0"/>
                <a:ea typeface="ＭＳ Ｐゴシック" charset="0"/>
              </a:defRPr>
            </a:lvl7pPr>
            <a:lvl8pPr marL="3429000" indent="-228600" eaLnBrk="0" fontAlgn="base" hangingPunct="0">
              <a:spcBef>
                <a:spcPct val="0"/>
              </a:spcBef>
              <a:spcAft>
                <a:spcPct val="0"/>
              </a:spcAft>
              <a:defRPr sz="2400">
                <a:solidFill>
                  <a:srgbClr val="284C6A"/>
                </a:solidFill>
                <a:latin typeface="Trebuchet MS" charset="0"/>
                <a:ea typeface="ＭＳ Ｐゴシック" charset="0"/>
              </a:defRPr>
            </a:lvl8pPr>
            <a:lvl9pPr marL="3886200" indent="-228600" eaLnBrk="0" fontAlgn="base" hangingPunct="0">
              <a:spcBef>
                <a:spcPct val="0"/>
              </a:spcBef>
              <a:spcAft>
                <a:spcPct val="0"/>
              </a:spcAft>
              <a:defRPr sz="2400">
                <a:solidFill>
                  <a:srgbClr val="284C6A"/>
                </a:solidFill>
                <a:latin typeface="Trebuchet MS" charset="0"/>
                <a:ea typeface="ＭＳ Ｐゴシック" charset="0"/>
              </a:defRPr>
            </a:lvl9pPr>
          </a:lstStyle>
          <a:p>
            <a:pPr eaLnBrk="1" hangingPunct="1">
              <a:lnSpc>
                <a:spcPct val="90000"/>
              </a:lnSpc>
              <a:spcBef>
                <a:spcPct val="20000"/>
              </a:spcBef>
              <a:buFont typeface="Wingdings" charset="0"/>
              <a:buChar char="ü"/>
            </a:pPr>
            <a:endParaRPr lang="el-GR" sz="1800"/>
          </a:p>
        </p:txBody>
      </p:sp>
      <p:sp>
        <p:nvSpPr>
          <p:cNvPr id="28677" name="Oval 6"/>
          <p:cNvSpPr>
            <a:spLocks noChangeArrowheads="1"/>
          </p:cNvSpPr>
          <p:nvPr/>
        </p:nvSpPr>
        <p:spPr bwMode="auto">
          <a:xfrm>
            <a:off x="6443663" y="2997200"/>
            <a:ext cx="504825" cy="2159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a:lnSpc>
                <a:spcPct val="90000"/>
              </a:lnSpc>
              <a:spcBef>
                <a:spcPct val="20000"/>
              </a:spcBef>
              <a:buFont typeface="Wingdings" charset="0"/>
              <a:buChar char="ü"/>
            </a:pPr>
            <a:endParaRPr lang="en-US"/>
          </a:p>
        </p:txBody>
      </p:sp>
    </p:spTree>
    <p:extLst>
      <p:ext uri="{BB962C8B-B14F-4D97-AF65-F5344CB8AC3E}">
        <p14:creationId xmlns="" xmlns:p14="http://schemas.microsoft.com/office/powerpoint/2010/main" val="240710676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49275" y="264744"/>
            <a:ext cx="8042276" cy="1336956"/>
          </a:xfrm>
        </p:spPr>
        <p:txBody>
          <a:bodyPr/>
          <a:lstStyle/>
          <a:p>
            <a:r>
              <a:rPr lang="en-US">
                <a:latin typeface="Arial" charset="0"/>
                <a:ea typeface="ＭＳ Ｐゴシック" charset="0"/>
              </a:rPr>
              <a:t>Pathophysiology of Obesity Regarding Fertility</a:t>
            </a:r>
          </a:p>
        </p:txBody>
      </p:sp>
      <p:sp>
        <p:nvSpPr>
          <p:cNvPr id="10242" name="Content Placeholder 2"/>
          <p:cNvSpPr>
            <a:spLocks noGrp="1"/>
          </p:cNvSpPr>
          <p:nvPr>
            <p:ph idx="1"/>
          </p:nvPr>
        </p:nvSpPr>
        <p:spPr>
          <a:xfrm>
            <a:off x="457200" y="1752600"/>
            <a:ext cx="8229600" cy="4876800"/>
          </a:xfrm>
        </p:spPr>
        <p:txBody>
          <a:bodyPr/>
          <a:lstStyle/>
          <a:p>
            <a:pPr marL="346075" lvl="1" indent="-346075" eaLnBrk="1" hangingPunct="1">
              <a:lnSpc>
                <a:spcPct val="90000"/>
              </a:lnSpc>
            </a:pPr>
            <a:r>
              <a:rPr lang="en-US" sz="2700">
                <a:latin typeface="Arial" charset="0"/>
                <a:cs typeface="Arial" charset="0"/>
              </a:rPr>
              <a:t>Obesity affects the endocrine system</a:t>
            </a:r>
          </a:p>
          <a:p>
            <a:pPr marL="346075" lvl="1" indent="-346075" eaLnBrk="1" hangingPunct="1">
              <a:lnSpc>
                <a:spcPct val="90000"/>
              </a:lnSpc>
            </a:pPr>
            <a:r>
              <a:rPr lang="en-US" sz="2700">
                <a:latin typeface="Arial" charset="0"/>
                <a:cs typeface="Arial" charset="0"/>
              </a:rPr>
              <a:t>Endocrine changes with central obesity</a:t>
            </a:r>
          </a:p>
          <a:p>
            <a:pPr lvl="3" eaLnBrk="1" hangingPunct="1">
              <a:lnSpc>
                <a:spcPct val="90000"/>
              </a:lnSpc>
            </a:pPr>
            <a:r>
              <a:rPr lang="en-US" sz="2200">
                <a:latin typeface="Arial" charset="0"/>
                <a:cs typeface="Arial" charset="0"/>
              </a:rPr>
              <a:t>Insulin resistance results in suppression of hepatic SHBG</a:t>
            </a:r>
          </a:p>
          <a:p>
            <a:pPr lvl="3" eaLnBrk="1" hangingPunct="1">
              <a:lnSpc>
                <a:spcPct val="90000"/>
              </a:lnSpc>
            </a:pPr>
            <a:r>
              <a:rPr lang="en-US" sz="2200">
                <a:latin typeface="Arial" charset="0"/>
                <a:cs typeface="Arial" charset="0"/>
              </a:rPr>
              <a:t>Increased ovarian androgen synthesis and increased circulating free androgen</a:t>
            </a:r>
          </a:p>
          <a:p>
            <a:pPr lvl="3" eaLnBrk="1" hangingPunct="1">
              <a:lnSpc>
                <a:spcPct val="90000"/>
              </a:lnSpc>
            </a:pPr>
            <a:r>
              <a:rPr lang="en-US" sz="2200">
                <a:latin typeface="Arial" charset="0"/>
                <a:cs typeface="Arial" charset="0"/>
              </a:rPr>
              <a:t>Increased aromatization of androgens to estrogen in adipose tissue</a:t>
            </a:r>
          </a:p>
          <a:p>
            <a:pPr lvl="3" eaLnBrk="1" hangingPunct="1">
              <a:lnSpc>
                <a:spcPct val="90000"/>
              </a:lnSpc>
            </a:pPr>
            <a:r>
              <a:rPr lang="en-US" sz="2000">
                <a:latin typeface="Arial" charset="0"/>
                <a:cs typeface="Arial" charset="0"/>
              </a:rPr>
              <a:t>Leptin, a peptide secreted by adipocytes, inhibits ovarian follicular activity and steroidogenesis</a:t>
            </a:r>
          </a:p>
          <a:p>
            <a:pPr lvl="3" eaLnBrk="1" hangingPunct="1">
              <a:lnSpc>
                <a:spcPct val="90000"/>
              </a:lnSpc>
            </a:pPr>
            <a:endParaRPr lang="en-US" sz="2000">
              <a:latin typeface="Arial" charset="0"/>
              <a:cs typeface="Arial" charset="0"/>
            </a:endParaRPr>
          </a:p>
        </p:txBody>
      </p:sp>
    </p:spTree>
    <p:extLst>
      <p:ext uri="{BB962C8B-B14F-4D97-AF65-F5344CB8AC3E}">
        <p14:creationId xmlns="" xmlns:p14="http://schemas.microsoft.com/office/powerpoint/2010/main" val="2874283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atin typeface="Arial" charset="0"/>
                <a:ea typeface="ＭＳ Ｐゴシック" charset="0"/>
              </a:rPr>
              <a:t>Effect of Obesity on Fertility</a:t>
            </a:r>
          </a:p>
        </p:txBody>
      </p:sp>
      <p:sp>
        <p:nvSpPr>
          <p:cNvPr id="14338" name="Content Placeholder 2"/>
          <p:cNvSpPr>
            <a:spLocks noGrp="1"/>
          </p:cNvSpPr>
          <p:nvPr>
            <p:ph idx="1"/>
          </p:nvPr>
        </p:nvSpPr>
        <p:spPr/>
        <p:txBody>
          <a:bodyPr>
            <a:normAutofit fontScale="92500"/>
          </a:bodyPr>
          <a:lstStyle/>
          <a:p>
            <a:pPr eaLnBrk="1" hangingPunct="1"/>
            <a:r>
              <a:rPr lang="en-US" dirty="0">
                <a:solidFill>
                  <a:schemeClr val="tx1"/>
                </a:solidFill>
                <a:latin typeface="Arial" charset="0"/>
                <a:ea typeface="ＭＳ Ｐゴシック" charset="0"/>
              </a:rPr>
              <a:t>Natural Reproduction</a:t>
            </a:r>
          </a:p>
          <a:p>
            <a:pPr lvl="1"/>
            <a:r>
              <a:rPr lang="en-US" dirty="0" smtClean="0">
                <a:solidFill>
                  <a:schemeClr val="tx1"/>
                </a:solidFill>
                <a:latin typeface="Arial" charset="0"/>
                <a:ea typeface="ＭＳ Ｐゴシック" charset="0"/>
              </a:rPr>
              <a:t>One third to half of overweight and obese women have irregular menstrual cycles</a:t>
            </a:r>
          </a:p>
          <a:p>
            <a:pPr lvl="1"/>
            <a:r>
              <a:rPr lang="en-US" dirty="0" smtClean="0">
                <a:solidFill>
                  <a:schemeClr val="tx1"/>
                </a:solidFill>
                <a:latin typeface="Arial" charset="0"/>
                <a:cs typeface="Arial" charset="0"/>
              </a:rPr>
              <a:t>Negatively  affects natural reproduction through the interference of ovulation</a:t>
            </a:r>
          </a:p>
          <a:p>
            <a:pPr lvl="1"/>
            <a:r>
              <a:rPr lang="en-US" dirty="0" smtClean="0">
                <a:solidFill>
                  <a:schemeClr val="tx1"/>
                </a:solidFill>
                <a:latin typeface="Arial" charset="0"/>
                <a:cs typeface="Arial" charset="0"/>
              </a:rPr>
              <a:t>May reduce natural fecundity in </a:t>
            </a:r>
            <a:r>
              <a:rPr lang="en-US" dirty="0" err="1" smtClean="0">
                <a:solidFill>
                  <a:schemeClr val="tx1"/>
                </a:solidFill>
                <a:latin typeface="Arial" charset="0"/>
                <a:cs typeface="Arial" charset="0"/>
              </a:rPr>
              <a:t>ovulatory</a:t>
            </a:r>
            <a:r>
              <a:rPr lang="en-US" dirty="0" smtClean="0">
                <a:solidFill>
                  <a:schemeClr val="tx1"/>
                </a:solidFill>
                <a:latin typeface="Arial" charset="0"/>
                <a:cs typeface="Arial" charset="0"/>
              </a:rPr>
              <a:t> women- may involve potential adverse effects of insulin resistance</a:t>
            </a:r>
            <a:endParaRPr lang="en-US" dirty="0" smtClean="0">
              <a:solidFill>
                <a:schemeClr val="tx1"/>
              </a:solidFill>
              <a:latin typeface="Arial" charset="0"/>
              <a:ea typeface="ＭＳ Ｐゴシック" charset="0"/>
              <a:cs typeface="ＭＳ Ｐゴシック" charset="0"/>
            </a:endParaRPr>
          </a:p>
          <a:p>
            <a:pPr lvl="1"/>
            <a:r>
              <a:rPr lang="en-US" dirty="0" smtClean="0">
                <a:solidFill>
                  <a:schemeClr val="tx1"/>
                </a:solidFill>
                <a:latin typeface="Arial" charset="0"/>
                <a:ea typeface="ＭＳ Ｐゴシック" charset="0"/>
                <a:cs typeface="ＭＳ Ｐゴシック" charset="0"/>
              </a:rPr>
              <a:t>Direct correlation between increasing BMI and cycle irregularity</a:t>
            </a:r>
          </a:p>
          <a:p>
            <a:pPr lvl="1"/>
            <a:r>
              <a:rPr lang="en-US" dirty="0" smtClean="0">
                <a:solidFill>
                  <a:schemeClr val="tx1"/>
                </a:solidFill>
                <a:latin typeface="Arial" charset="0"/>
                <a:ea typeface="ＭＳ Ｐゴシック" charset="0"/>
                <a:cs typeface="ＭＳ Ｐゴシック" charset="0"/>
              </a:rPr>
              <a:t>Obesity frequently seen in PCOS patients and </a:t>
            </a:r>
            <a:r>
              <a:rPr lang="en-US" dirty="0" smtClean="0">
                <a:solidFill>
                  <a:schemeClr val="tx1"/>
                </a:solidFill>
                <a:latin typeface="Arial" charset="0"/>
                <a:ea typeface="ＭＳ Ｐゴシック" charset="0"/>
              </a:rPr>
              <a:t>PCOS most common </a:t>
            </a:r>
            <a:r>
              <a:rPr lang="en-US" dirty="0" err="1" smtClean="0">
                <a:solidFill>
                  <a:schemeClr val="tx1"/>
                </a:solidFill>
                <a:latin typeface="Arial" charset="0"/>
                <a:ea typeface="ＭＳ Ｐゴシック" charset="0"/>
              </a:rPr>
              <a:t>endocrinopathy</a:t>
            </a:r>
            <a:r>
              <a:rPr lang="en-US" dirty="0" smtClean="0">
                <a:solidFill>
                  <a:schemeClr val="tx1"/>
                </a:solidFill>
                <a:latin typeface="Arial" charset="0"/>
                <a:ea typeface="ＭＳ Ｐゴシック" charset="0"/>
              </a:rPr>
              <a:t> in women </a:t>
            </a:r>
            <a:endParaRPr lang="en-US" dirty="0" smtClean="0">
              <a:solidFill>
                <a:schemeClr val="tx1"/>
              </a:solidFill>
              <a:latin typeface="Arial" charset="0"/>
              <a:cs typeface="Arial" charset="0"/>
            </a:endParaRPr>
          </a:p>
          <a:p>
            <a:pPr lvl="1"/>
            <a:r>
              <a:rPr lang="en-US" dirty="0" smtClean="0">
                <a:solidFill>
                  <a:schemeClr val="tx1"/>
                </a:solidFill>
                <a:latin typeface="Arial" charset="0"/>
                <a:cs typeface="Arial" charset="0"/>
              </a:rPr>
              <a:t>With </a:t>
            </a:r>
            <a:r>
              <a:rPr lang="en-US" dirty="0">
                <a:solidFill>
                  <a:schemeClr val="tx1"/>
                </a:solidFill>
                <a:latin typeface="Arial" charset="0"/>
                <a:cs typeface="Arial" charset="0"/>
              </a:rPr>
              <a:t>weight reduction, </a:t>
            </a:r>
            <a:r>
              <a:rPr lang="en-US" dirty="0" err="1">
                <a:solidFill>
                  <a:schemeClr val="tx1"/>
                </a:solidFill>
                <a:latin typeface="Arial" charset="0"/>
                <a:cs typeface="Arial" charset="0"/>
              </a:rPr>
              <a:t>ovulatory</a:t>
            </a:r>
            <a:r>
              <a:rPr lang="en-US" dirty="0">
                <a:solidFill>
                  <a:schemeClr val="tx1"/>
                </a:solidFill>
                <a:latin typeface="Arial" charset="0"/>
                <a:cs typeface="Arial" charset="0"/>
              </a:rPr>
              <a:t> function and pregnancy rates frequently improve</a:t>
            </a:r>
          </a:p>
          <a:p>
            <a:endParaRPr lang="en-US" dirty="0">
              <a:solidFill>
                <a:schemeClr val="tx1"/>
              </a:solidFill>
              <a:latin typeface="Arial" charset="0"/>
              <a:ea typeface="ＭＳ Ｐゴシック" charset="0"/>
            </a:endParaRPr>
          </a:p>
        </p:txBody>
      </p:sp>
    </p:spTree>
    <p:extLst>
      <p:ext uri="{BB962C8B-B14F-4D97-AF65-F5344CB8AC3E}">
        <p14:creationId xmlns="" xmlns:p14="http://schemas.microsoft.com/office/powerpoint/2010/main" val="421527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49456"/>
            <a:ext cx="8042276" cy="1336956"/>
          </a:xfrm>
        </p:spPr>
        <p:txBody>
          <a:bodyPr/>
          <a:lstStyle/>
          <a:p>
            <a:r>
              <a:rPr lang="en-US" b="1" dirty="0" smtClean="0">
                <a:latin typeface="Arial" pitchFamily="34" charset="0"/>
                <a:cs typeface="Arial" pitchFamily="34" charset="0"/>
              </a:rPr>
              <a:t>Obesity and Impaired Reproductive Potential</a:t>
            </a:r>
            <a:endParaRPr lang="en-US" b="1" dirty="0">
              <a:latin typeface="Arial" pitchFamily="34" charset="0"/>
              <a:cs typeface="Arial" pitchFamily="34" charset="0"/>
            </a:endParaRPr>
          </a:p>
        </p:txBody>
      </p:sp>
      <p:sp>
        <p:nvSpPr>
          <p:cNvPr id="3" name="Content Placeholder 2"/>
          <p:cNvSpPr>
            <a:spLocks noGrp="1"/>
          </p:cNvSpPr>
          <p:nvPr>
            <p:ph idx="1"/>
          </p:nvPr>
        </p:nvSpPr>
        <p:spPr>
          <a:xfrm>
            <a:off x="826052" y="1844401"/>
            <a:ext cx="8042276" cy="4343400"/>
          </a:xfrm>
        </p:spPr>
        <p:txBody>
          <a:bodyPr/>
          <a:lstStyle/>
          <a:p>
            <a:r>
              <a:rPr lang="en-US" b="1" dirty="0" smtClean="0">
                <a:solidFill>
                  <a:schemeClr val="tx1"/>
                </a:solidFill>
                <a:latin typeface="Arial" pitchFamily="34" charset="0"/>
                <a:cs typeface="Arial" pitchFamily="34" charset="0"/>
              </a:rPr>
              <a:t>Pathophysiological</a:t>
            </a:r>
          </a:p>
          <a:p>
            <a:pPr lvl="1"/>
            <a:r>
              <a:rPr lang="en-US" dirty="0" smtClean="0">
                <a:solidFill>
                  <a:schemeClr val="tx1"/>
                </a:solidFill>
                <a:latin typeface="Arial" pitchFamily="34" charset="0"/>
                <a:cs typeface="Arial" pitchFamily="34" charset="0"/>
              </a:rPr>
              <a:t>Unable to receive the semen</a:t>
            </a:r>
          </a:p>
          <a:p>
            <a:pPr lvl="1"/>
            <a:r>
              <a:rPr lang="en-US" dirty="0" smtClean="0">
                <a:solidFill>
                  <a:schemeClr val="tx1"/>
                </a:solidFill>
                <a:latin typeface="Arial" pitchFamily="34" charset="0"/>
                <a:cs typeface="Arial" pitchFamily="34" charset="0"/>
              </a:rPr>
              <a:t>Menstrual irregularity </a:t>
            </a:r>
          </a:p>
          <a:p>
            <a:pPr lvl="1"/>
            <a:r>
              <a:rPr lang="en-US" dirty="0" smtClean="0">
                <a:solidFill>
                  <a:schemeClr val="tx1"/>
                </a:solidFill>
                <a:latin typeface="Arial" pitchFamily="34" charset="0"/>
                <a:cs typeface="Arial" pitchFamily="34" charset="0"/>
              </a:rPr>
              <a:t>Secondary sexual dysfunction</a:t>
            </a:r>
          </a:p>
          <a:p>
            <a:pPr lvl="2"/>
            <a:r>
              <a:rPr lang="en-US" dirty="0" smtClean="0">
                <a:solidFill>
                  <a:schemeClr val="tx1"/>
                </a:solidFill>
                <a:latin typeface="Arial" pitchFamily="34" charset="0"/>
                <a:cs typeface="Arial" pitchFamily="34" charset="0"/>
              </a:rPr>
              <a:t>Decreased dopamine activity and increased serotonin level in brain(Brody,2004)</a:t>
            </a:r>
          </a:p>
          <a:p>
            <a:r>
              <a:rPr lang="en-US" b="1" dirty="0" smtClean="0">
                <a:solidFill>
                  <a:schemeClr val="tx1"/>
                </a:solidFill>
                <a:latin typeface="Arial" pitchFamily="34" charset="0"/>
                <a:cs typeface="Arial" pitchFamily="34" charset="0"/>
              </a:rPr>
              <a:t>Psychological</a:t>
            </a:r>
          </a:p>
          <a:p>
            <a:r>
              <a:rPr lang="en-US" b="1" dirty="0" smtClean="0">
                <a:solidFill>
                  <a:schemeClr val="tx1"/>
                </a:solidFill>
                <a:latin typeface="Arial" pitchFamily="34" charset="0"/>
                <a:cs typeface="Arial" pitchFamily="34" charset="0"/>
              </a:rPr>
              <a:t>sociobiological</a:t>
            </a:r>
            <a:endParaRPr lang="en-US" b="1"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241594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a:t>
            </a:r>
            <a:r>
              <a:rPr lang="en-US" sz="4000" dirty="0" smtClean="0">
                <a:latin typeface="Trebuchet MS" charset="0"/>
              </a:rPr>
              <a:t>Infertility</a:t>
            </a:r>
            <a:endParaRPr lang="el-GR" sz="4000" dirty="0">
              <a:latin typeface="Trebuchet MS" charset="0"/>
            </a:endParaRPr>
          </a:p>
        </p:txBody>
      </p:sp>
      <p:sp>
        <p:nvSpPr>
          <p:cNvPr id="19458" name="Rectangle 3"/>
          <p:cNvSpPr>
            <a:spLocks noGrp="1" noChangeArrowheads="1"/>
          </p:cNvSpPr>
          <p:nvPr>
            <p:ph idx="1"/>
          </p:nvPr>
        </p:nvSpPr>
        <p:spPr/>
        <p:txBody>
          <a:bodyPr>
            <a:normAutofit fontScale="77500" lnSpcReduction="20000"/>
          </a:bodyPr>
          <a:lstStyle/>
          <a:p>
            <a:pPr eaLnBrk="1" hangingPunct="1">
              <a:lnSpc>
                <a:spcPct val="115000"/>
              </a:lnSpc>
            </a:pPr>
            <a:r>
              <a:rPr lang="en-US" sz="3100" dirty="0">
                <a:solidFill>
                  <a:schemeClr val="tx1"/>
                </a:solidFill>
                <a:latin typeface="Arial" pitchFamily="34" charset="0"/>
                <a:cs typeface="Arial" pitchFamily="34" charset="0"/>
              </a:rPr>
              <a:t>obese women: x3 times at risk of infertility</a:t>
            </a:r>
          </a:p>
          <a:p>
            <a:pPr lvl="1" eaLnBrk="1" hangingPunct="1">
              <a:lnSpc>
                <a:spcPct val="90000"/>
              </a:lnSpc>
            </a:pPr>
            <a:endParaRPr lang="en-US" sz="3100" dirty="0" smtClean="0">
              <a:solidFill>
                <a:schemeClr val="tx1"/>
              </a:solidFill>
              <a:latin typeface="Arial" pitchFamily="34" charset="0"/>
              <a:cs typeface="Arial" pitchFamily="34" charset="0"/>
            </a:endParaRPr>
          </a:p>
          <a:p>
            <a:pPr lvl="1" eaLnBrk="1" hangingPunct="1">
              <a:lnSpc>
                <a:spcPct val="90000"/>
              </a:lnSpc>
            </a:pPr>
            <a:r>
              <a:rPr lang="en-US" sz="3100" dirty="0" smtClean="0">
                <a:solidFill>
                  <a:schemeClr val="tx1"/>
                </a:solidFill>
                <a:latin typeface="Arial" pitchFamily="34" charset="0"/>
                <a:cs typeface="Arial" pitchFamily="34" charset="0"/>
              </a:rPr>
              <a:t>In </a:t>
            </a:r>
            <a:r>
              <a:rPr lang="en-US" sz="3100" dirty="0">
                <a:solidFill>
                  <a:schemeClr val="tx1"/>
                </a:solidFill>
                <a:latin typeface="Arial" pitchFamily="34" charset="0"/>
                <a:cs typeface="Arial" pitchFamily="34" charset="0"/>
              </a:rPr>
              <a:t>the presence of irregular cycles</a:t>
            </a:r>
          </a:p>
          <a:p>
            <a:pPr lvl="2" eaLnBrk="1" hangingPunct="1">
              <a:lnSpc>
                <a:spcPct val="90000"/>
              </a:lnSpc>
            </a:pPr>
            <a:r>
              <a:rPr lang="en-US" sz="2300" dirty="0">
                <a:solidFill>
                  <a:schemeClr val="tx1"/>
                </a:solidFill>
                <a:latin typeface="Arial" pitchFamily="34" charset="0"/>
                <a:cs typeface="Arial" pitchFamily="34" charset="0"/>
              </a:rPr>
              <a:t>A</a:t>
            </a:r>
            <a:r>
              <a:rPr lang="en-US" sz="2300" dirty="0" smtClean="0">
                <a:solidFill>
                  <a:schemeClr val="tx1"/>
                </a:solidFill>
                <a:latin typeface="Arial" pitchFamily="34" charset="0"/>
                <a:cs typeface="Arial" pitchFamily="34" charset="0"/>
              </a:rPr>
              <a:t>ssociated </a:t>
            </a:r>
            <a:r>
              <a:rPr lang="en-US" sz="2300" dirty="0">
                <a:solidFill>
                  <a:schemeClr val="tx1"/>
                </a:solidFill>
                <a:latin typeface="Arial" pitchFamily="34" charset="0"/>
                <a:cs typeface="Arial" pitchFamily="34" charset="0"/>
              </a:rPr>
              <a:t>with </a:t>
            </a:r>
            <a:r>
              <a:rPr lang="en-US" sz="2300" dirty="0" err="1">
                <a:solidFill>
                  <a:schemeClr val="tx1"/>
                </a:solidFill>
                <a:latin typeface="Arial" pitchFamily="34" charset="0"/>
                <a:cs typeface="Arial" pitchFamily="34" charset="0"/>
              </a:rPr>
              <a:t>oligo</a:t>
            </a:r>
            <a:r>
              <a:rPr lang="en-US" sz="2300" dirty="0">
                <a:solidFill>
                  <a:schemeClr val="tx1"/>
                </a:solidFill>
                <a:latin typeface="Arial" pitchFamily="34" charset="0"/>
                <a:cs typeface="Arial" pitchFamily="34" charset="0"/>
              </a:rPr>
              <a:t>-anovulation</a:t>
            </a:r>
          </a:p>
          <a:p>
            <a:pPr lvl="1" eaLnBrk="1" hangingPunct="1">
              <a:lnSpc>
                <a:spcPct val="90000"/>
              </a:lnSpc>
            </a:pPr>
            <a:r>
              <a:rPr lang="en-US" sz="3100" dirty="0">
                <a:solidFill>
                  <a:schemeClr val="tx1"/>
                </a:solidFill>
                <a:latin typeface="Arial" pitchFamily="34" charset="0"/>
                <a:cs typeface="Arial" pitchFamily="34" charset="0"/>
              </a:rPr>
              <a:t>I</a:t>
            </a:r>
            <a:r>
              <a:rPr lang="en-US" sz="3100" dirty="0" smtClean="0">
                <a:solidFill>
                  <a:schemeClr val="tx1"/>
                </a:solidFill>
                <a:latin typeface="Arial" pitchFamily="34" charset="0"/>
                <a:cs typeface="Arial" pitchFamily="34" charset="0"/>
              </a:rPr>
              <a:t>n </a:t>
            </a:r>
            <a:r>
              <a:rPr lang="en-US" sz="3100" dirty="0">
                <a:solidFill>
                  <a:schemeClr val="tx1"/>
                </a:solidFill>
                <a:latin typeface="Arial" pitchFamily="34" charset="0"/>
                <a:cs typeface="Arial" pitchFamily="34" charset="0"/>
              </a:rPr>
              <a:t>the presence of regular cycles</a:t>
            </a:r>
          </a:p>
          <a:p>
            <a:pPr lvl="2" eaLnBrk="1" hangingPunct="1">
              <a:lnSpc>
                <a:spcPct val="90000"/>
              </a:lnSpc>
            </a:pPr>
            <a:r>
              <a:rPr lang="en-US" sz="2300" dirty="0">
                <a:solidFill>
                  <a:schemeClr val="tx1"/>
                </a:solidFill>
                <a:latin typeface="Arial" pitchFamily="34" charset="0"/>
                <a:cs typeface="Arial" pitchFamily="34" charset="0"/>
              </a:rPr>
              <a:t>P</a:t>
            </a:r>
            <a:r>
              <a:rPr lang="en-US" sz="2300" dirty="0" smtClean="0">
                <a:solidFill>
                  <a:schemeClr val="tx1"/>
                </a:solidFill>
                <a:latin typeface="Arial" pitchFamily="34" charset="0"/>
                <a:cs typeface="Arial" pitchFamily="34" charset="0"/>
              </a:rPr>
              <a:t>robability </a:t>
            </a:r>
            <a:r>
              <a:rPr lang="en-US" sz="2300" dirty="0">
                <a:solidFill>
                  <a:schemeClr val="tx1"/>
                </a:solidFill>
                <a:latin typeface="Arial" pitchFamily="34" charset="0"/>
                <a:cs typeface="Arial" pitchFamily="34" charset="0"/>
              </a:rPr>
              <a:t>of pregnancy is reduced by 5% for every BMI unit that         </a:t>
            </a:r>
          </a:p>
          <a:p>
            <a:pPr lvl="2" eaLnBrk="1" hangingPunct="1">
              <a:lnSpc>
                <a:spcPct val="90000"/>
              </a:lnSpc>
              <a:buFont typeface="Trebuchet MS" charset="0"/>
              <a:buNone/>
            </a:pPr>
            <a:r>
              <a:rPr lang="en-US" sz="2300" dirty="0">
                <a:solidFill>
                  <a:schemeClr val="tx1"/>
                </a:solidFill>
                <a:latin typeface="Arial" pitchFamily="34" charset="0"/>
                <a:cs typeface="Arial" pitchFamily="34" charset="0"/>
              </a:rPr>
              <a:t>    exceeds 29 kg/m</a:t>
            </a:r>
            <a:r>
              <a:rPr lang="en-US" sz="2300" baseline="30000" dirty="0">
                <a:solidFill>
                  <a:schemeClr val="tx1"/>
                </a:solidFill>
                <a:latin typeface="Arial" pitchFamily="34" charset="0"/>
                <a:cs typeface="Arial" pitchFamily="34" charset="0"/>
              </a:rPr>
              <a:t>2</a:t>
            </a:r>
          </a:p>
          <a:p>
            <a:pPr lvl="3" eaLnBrk="1" hangingPunct="1">
              <a:lnSpc>
                <a:spcPct val="90000"/>
              </a:lnSpc>
            </a:pPr>
            <a:r>
              <a:rPr lang="en-US" sz="2100" dirty="0">
                <a:solidFill>
                  <a:schemeClr val="tx1"/>
                </a:solidFill>
                <a:latin typeface="Arial" pitchFamily="34" charset="0"/>
                <a:cs typeface="Arial" pitchFamily="34" charset="0"/>
              </a:rPr>
              <a:t>A</a:t>
            </a:r>
            <a:r>
              <a:rPr lang="en-US" sz="2100" dirty="0" smtClean="0">
                <a:solidFill>
                  <a:schemeClr val="tx1"/>
                </a:solidFill>
                <a:latin typeface="Arial" pitchFamily="34" charset="0"/>
                <a:cs typeface="Arial" pitchFamily="34" charset="0"/>
              </a:rPr>
              <a:t>novulation </a:t>
            </a:r>
            <a:r>
              <a:rPr lang="en-US" sz="2100" dirty="0">
                <a:solidFill>
                  <a:schemeClr val="tx1"/>
                </a:solidFill>
                <a:latin typeface="Arial" pitchFamily="34" charset="0"/>
                <a:cs typeface="Arial" pitchFamily="34" charset="0"/>
              </a:rPr>
              <a:t>even with regular cycles</a:t>
            </a:r>
          </a:p>
          <a:p>
            <a:pPr lvl="3" eaLnBrk="1" hangingPunct="1">
              <a:lnSpc>
                <a:spcPct val="90000"/>
              </a:lnSpc>
            </a:pPr>
            <a:r>
              <a:rPr lang="en-US" sz="2100" dirty="0">
                <a:solidFill>
                  <a:schemeClr val="tx1"/>
                </a:solidFill>
                <a:latin typeface="Arial" pitchFamily="34" charset="0"/>
                <a:cs typeface="Arial" pitchFamily="34" charset="0"/>
              </a:rPr>
              <a:t>R</a:t>
            </a:r>
            <a:r>
              <a:rPr lang="en-US" sz="2100" dirty="0" smtClean="0">
                <a:solidFill>
                  <a:schemeClr val="tx1"/>
                </a:solidFill>
                <a:latin typeface="Arial" pitchFamily="34" charset="0"/>
                <a:cs typeface="Arial" pitchFamily="34" charset="0"/>
              </a:rPr>
              <a:t>elease </a:t>
            </a:r>
            <a:r>
              <a:rPr lang="en-US" sz="2100" dirty="0">
                <a:solidFill>
                  <a:schemeClr val="tx1"/>
                </a:solidFill>
                <a:latin typeface="Arial" pitchFamily="34" charset="0"/>
                <a:cs typeface="Arial" pitchFamily="34" charset="0"/>
              </a:rPr>
              <a:t>of oocytes with reduced fertilization potential</a:t>
            </a:r>
          </a:p>
          <a:p>
            <a:pPr lvl="3" eaLnBrk="1" hangingPunct="1">
              <a:lnSpc>
                <a:spcPct val="90000"/>
              </a:lnSpc>
            </a:pPr>
            <a:r>
              <a:rPr lang="en-US" sz="2100" dirty="0">
                <a:solidFill>
                  <a:schemeClr val="tx1"/>
                </a:solidFill>
                <a:latin typeface="Arial" pitchFamily="34" charset="0"/>
                <a:cs typeface="Arial" pitchFamily="34" charset="0"/>
              </a:rPr>
              <a:t>E</a:t>
            </a:r>
            <a:r>
              <a:rPr lang="en-US" sz="2100" dirty="0" smtClean="0">
                <a:solidFill>
                  <a:schemeClr val="tx1"/>
                </a:solidFill>
                <a:latin typeface="Arial" pitchFamily="34" charset="0"/>
                <a:cs typeface="Arial" pitchFamily="34" charset="0"/>
              </a:rPr>
              <a:t>ndometrial abnormalities</a:t>
            </a:r>
            <a:endParaRPr lang="en-US" sz="1600" dirty="0">
              <a:solidFill>
                <a:schemeClr val="tx1"/>
              </a:solidFill>
              <a:latin typeface="Arial" pitchFamily="34" charset="0"/>
              <a:cs typeface="Arial" pitchFamily="34" charset="0"/>
            </a:endParaRPr>
          </a:p>
          <a:p>
            <a:pPr eaLnBrk="1" hangingPunct="1">
              <a:lnSpc>
                <a:spcPct val="115000"/>
              </a:lnSpc>
            </a:pPr>
            <a:r>
              <a:rPr lang="en-US" sz="2600" b="1" dirty="0">
                <a:solidFill>
                  <a:schemeClr val="tx1"/>
                </a:solidFill>
                <a:latin typeface="Arial" pitchFamily="34" charset="0"/>
                <a:cs typeface="Arial" pitchFamily="34" charset="0"/>
              </a:rPr>
              <a:t>U</a:t>
            </a:r>
            <a:r>
              <a:rPr lang="en-US" sz="2600" b="1" dirty="0" smtClean="0">
                <a:solidFill>
                  <a:schemeClr val="tx1"/>
                </a:solidFill>
                <a:latin typeface="Arial" pitchFamily="34" charset="0"/>
                <a:cs typeface="Arial" pitchFamily="34" charset="0"/>
              </a:rPr>
              <a:t>nderlying </a:t>
            </a:r>
            <a:r>
              <a:rPr lang="en-US" sz="2600" b="1" dirty="0">
                <a:solidFill>
                  <a:schemeClr val="tx1"/>
                </a:solidFill>
                <a:latin typeface="Arial" pitchFamily="34" charset="0"/>
                <a:cs typeface="Arial" pitchFamily="34" charset="0"/>
              </a:rPr>
              <a:t>mechanisms</a:t>
            </a:r>
          </a:p>
          <a:p>
            <a:pPr lvl="1" eaLnBrk="1" hangingPunct="1">
              <a:lnSpc>
                <a:spcPct val="90000"/>
              </a:lnSpc>
            </a:pPr>
            <a:r>
              <a:rPr lang="en-US" sz="2300" dirty="0">
                <a:solidFill>
                  <a:schemeClr val="tx1"/>
                </a:solidFill>
                <a:latin typeface="Arial" pitchFamily="34" charset="0"/>
                <a:cs typeface="Arial" pitchFamily="34" charset="0"/>
              </a:rPr>
              <a:t>I</a:t>
            </a:r>
            <a:r>
              <a:rPr lang="en-US" sz="2300" dirty="0" smtClean="0">
                <a:solidFill>
                  <a:schemeClr val="tx1"/>
                </a:solidFill>
                <a:latin typeface="Arial" pitchFamily="34" charset="0"/>
                <a:cs typeface="Arial" pitchFamily="34" charset="0"/>
              </a:rPr>
              <a:t>nsulin </a:t>
            </a:r>
            <a:r>
              <a:rPr lang="en-US" sz="2300" dirty="0">
                <a:solidFill>
                  <a:schemeClr val="tx1"/>
                </a:solidFill>
                <a:latin typeface="Arial" pitchFamily="34" charset="0"/>
                <a:cs typeface="Arial" pitchFamily="34" charset="0"/>
              </a:rPr>
              <a:t>resistance</a:t>
            </a:r>
          </a:p>
          <a:p>
            <a:pPr lvl="1" eaLnBrk="1" hangingPunct="1">
              <a:lnSpc>
                <a:spcPct val="90000"/>
              </a:lnSpc>
            </a:pPr>
            <a:r>
              <a:rPr lang="en-US" sz="2300" dirty="0" err="1">
                <a:solidFill>
                  <a:schemeClr val="tx1"/>
                </a:solidFill>
                <a:latin typeface="Arial" pitchFamily="34" charset="0"/>
                <a:cs typeface="Arial" pitchFamily="34" charset="0"/>
              </a:rPr>
              <a:t>H</a:t>
            </a:r>
            <a:r>
              <a:rPr lang="en-US" sz="2300" dirty="0" err="1" smtClean="0">
                <a:solidFill>
                  <a:schemeClr val="tx1"/>
                </a:solidFill>
                <a:latin typeface="Arial" pitchFamily="34" charset="0"/>
                <a:cs typeface="Arial" pitchFamily="34" charset="0"/>
              </a:rPr>
              <a:t>yperandrogenism</a:t>
            </a:r>
            <a:endParaRPr lang="en-US" sz="2300" dirty="0">
              <a:solidFill>
                <a:schemeClr val="tx1"/>
              </a:solidFill>
              <a:latin typeface="Arial" pitchFamily="34" charset="0"/>
              <a:cs typeface="Arial" pitchFamily="34" charset="0"/>
            </a:endParaRPr>
          </a:p>
          <a:p>
            <a:pPr lvl="1" eaLnBrk="1" hangingPunct="1">
              <a:lnSpc>
                <a:spcPct val="90000"/>
              </a:lnSpc>
            </a:pPr>
            <a:r>
              <a:rPr lang="en-US" sz="2300" dirty="0">
                <a:solidFill>
                  <a:schemeClr val="tx1"/>
                </a:solidFill>
                <a:latin typeface="Arial" pitchFamily="34" charset="0"/>
                <a:cs typeface="Arial" pitchFamily="34" charset="0"/>
              </a:rPr>
              <a:t>E</a:t>
            </a:r>
            <a:r>
              <a:rPr lang="en-US" sz="2300" dirty="0" smtClean="0">
                <a:solidFill>
                  <a:schemeClr val="tx1"/>
                </a:solidFill>
                <a:latin typeface="Arial" pitchFamily="34" charset="0"/>
                <a:cs typeface="Arial" pitchFamily="34" charset="0"/>
              </a:rPr>
              <a:t>levated </a:t>
            </a:r>
            <a:r>
              <a:rPr lang="en-US" sz="2300" dirty="0" err="1">
                <a:solidFill>
                  <a:schemeClr val="tx1"/>
                </a:solidFill>
                <a:latin typeface="Arial" pitchFamily="34" charset="0"/>
                <a:cs typeface="Arial" pitchFamily="34" charset="0"/>
              </a:rPr>
              <a:t>leptin</a:t>
            </a:r>
            <a:r>
              <a:rPr lang="en-US" sz="2300" dirty="0">
                <a:solidFill>
                  <a:schemeClr val="tx1"/>
                </a:solidFill>
                <a:latin typeface="Arial" pitchFamily="34" charset="0"/>
                <a:cs typeface="Arial" pitchFamily="34" charset="0"/>
              </a:rPr>
              <a:t> levels and </a:t>
            </a:r>
            <a:r>
              <a:rPr lang="en-US" sz="2300" dirty="0" err="1">
                <a:solidFill>
                  <a:schemeClr val="tx1"/>
                </a:solidFill>
                <a:latin typeface="Arial" pitchFamily="34" charset="0"/>
                <a:cs typeface="Arial" pitchFamily="34" charset="0"/>
              </a:rPr>
              <a:t>leptin</a:t>
            </a:r>
            <a:r>
              <a:rPr lang="en-US" sz="2300" dirty="0">
                <a:solidFill>
                  <a:schemeClr val="tx1"/>
                </a:solidFill>
                <a:latin typeface="Arial" pitchFamily="34" charset="0"/>
                <a:cs typeface="Arial" pitchFamily="34" charset="0"/>
              </a:rPr>
              <a:t> resistance</a:t>
            </a:r>
            <a:endParaRPr lang="el-GR" sz="2300" dirty="0">
              <a:solidFill>
                <a:schemeClr val="tx1"/>
              </a:solidFill>
              <a:latin typeface="Arial" pitchFamily="34" charset="0"/>
              <a:cs typeface="Arial" pitchFamily="34" charset="0"/>
            </a:endParaRPr>
          </a:p>
        </p:txBody>
      </p:sp>
    </p:spTree>
    <p:extLst>
      <p:ext uri="{BB962C8B-B14F-4D97-AF65-F5344CB8AC3E}">
        <p14:creationId xmlns="" xmlns:p14="http://schemas.microsoft.com/office/powerpoint/2010/main" val="238644068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4000" dirty="0">
                <a:latin typeface="Trebuchet MS" charset="0"/>
              </a:rPr>
              <a:t>O</a:t>
            </a:r>
            <a:r>
              <a:rPr lang="en-US" sz="4000" dirty="0" smtClean="0">
                <a:latin typeface="Trebuchet MS" charset="0"/>
              </a:rPr>
              <a:t>besity </a:t>
            </a:r>
            <a:r>
              <a:rPr lang="en-US" sz="4000" dirty="0">
                <a:latin typeface="Trebuchet MS" charset="0"/>
              </a:rPr>
              <a:t>and IVF outcomes</a:t>
            </a:r>
            <a:endParaRPr lang="el-GR" sz="4000" dirty="0">
              <a:latin typeface="Trebuchet MS" charset="0"/>
            </a:endParaRPr>
          </a:p>
        </p:txBody>
      </p:sp>
      <p:sp>
        <p:nvSpPr>
          <p:cNvPr id="21506" name="Rectangle 3"/>
          <p:cNvSpPr>
            <a:spLocks noGrp="1" noChangeArrowheads="1"/>
          </p:cNvSpPr>
          <p:nvPr>
            <p:ph idx="1"/>
          </p:nvPr>
        </p:nvSpPr>
        <p:spPr/>
        <p:txBody>
          <a:bodyPr>
            <a:normAutofit fontScale="92500" lnSpcReduction="10000"/>
          </a:bodyPr>
          <a:lstStyle/>
          <a:p>
            <a:pPr marL="0" indent="0" eaLnBrk="1" hangingPunct="1">
              <a:lnSpc>
                <a:spcPct val="105000"/>
              </a:lnSpc>
            </a:pPr>
            <a:r>
              <a:rPr lang="en-US" sz="2800" dirty="0">
                <a:solidFill>
                  <a:schemeClr val="tx1"/>
                </a:solidFill>
                <a:latin typeface="Trebuchet MS" charset="0"/>
              </a:rPr>
              <a:t>problems with the studies</a:t>
            </a:r>
          </a:p>
          <a:p>
            <a:pPr marL="457200" lvl="1" indent="0" eaLnBrk="1" hangingPunct="1">
              <a:lnSpc>
                <a:spcPct val="80000"/>
              </a:lnSpc>
            </a:pPr>
            <a:r>
              <a:rPr lang="en-US" sz="2400" dirty="0">
                <a:solidFill>
                  <a:schemeClr val="tx1"/>
                </a:solidFill>
                <a:latin typeface="Trebuchet MS" charset="0"/>
              </a:rPr>
              <a:t>R</a:t>
            </a:r>
            <a:r>
              <a:rPr lang="en-US" sz="2400" dirty="0" smtClean="0">
                <a:solidFill>
                  <a:schemeClr val="tx1"/>
                </a:solidFill>
                <a:latin typeface="Trebuchet MS" charset="0"/>
              </a:rPr>
              <a:t>etrospective</a:t>
            </a:r>
            <a:r>
              <a:rPr lang="en-US" sz="2400" dirty="0">
                <a:solidFill>
                  <a:schemeClr val="tx1"/>
                </a:solidFill>
                <a:latin typeface="Trebuchet MS" charset="0"/>
              </a:rPr>
              <a:t>: nearly all</a:t>
            </a:r>
          </a:p>
          <a:p>
            <a:pPr marL="457200" lvl="1" indent="0" eaLnBrk="1" hangingPunct="1">
              <a:lnSpc>
                <a:spcPct val="80000"/>
              </a:lnSpc>
              <a:buFont typeface="Wingdings" charset="0"/>
              <a:buNone/>
            </a:pPr>
            <a:endParaRPr lang="en-US" sz="2400" dirty="0">
              <a:solidFill>
                <a:schemeClr val="tx1"/>
              </a:solidFill>
              <a:latin typeface="Trebuchet MS" charset="0"/>
            </a:endParaRPr>
          </a:p>
          <a:p>
            <a:pPr marL="457200" lvl="1" indent="0" eaLnBrk="1" hangingPunct="1">
              <a:lnSpc>
                <a:spcPct val="80000"/>
              </a:lnSpc>
            </a:pPr>
            <a:r>
              <a:rPr lang="en-US" sz="2400" dirty="0">
                <a:solidFill>
                  <a:schemeClr val="tx1"/>
                </a:solidFill>
                <a:latin typeface="Trebuchet MS" charset="0"/>
              </a:rPr>
              <a:t>H</a:t>
            </a:r>
            <a:r>
              <a:rPr lang="en-US" sz="2400" dirty="0" smtClean="0">
                <a:solidFill>
                  <a:schemeClr val="tx1"/>
                </a:solidFill>
                <a:latin typeface="Trebuchet MS" charset="0"/>
              </a:rPr>
              <a:t>eterogeneity</a:t>
            </a:r>
            <a:r>
              <a:rPr lang="en-US" sz="2400" dirty="0">
                <a:solidFill>
                  <a:schemeClr val="tx1"/>
                </a:solidFill>
                <a:latin typeface="Trebuchet MS" charset="0"/>
              </a:rPr>
              <a:t>: clinical, methodological, statistical</a:t>
            </a:r>
          </a:p>
          <a:p>
            <a:pPr marL="914400" lvl="2" indent="0" eaLnBrk="1" hangingPunct="1">
              <a:lnSpc>
                <a:spcPct val="80000"/>
              </a:lnSpc>
            </a:pPr>
            <a:r>
              <a:rPr lang="en-US" sz="1800" dirty="0">
                <a:solidFill>
                  <a:schemeClr val="tx1"/>
                </a:solidFill>
                <a:latin typeface="Trebuchet MS" charset="0"/>
              </a:rPr>
              <a:t>different cut-off values for BMI</a:t>
            </a:r>
          </a:p>
          <a:p>
            <a:pPr marL="914400" lvl="2" indent="0" eaLnBrk="1" hangingPunct="1">
              <a:lnSpc>
                <a:spcPct val="80000"/>
              </a:lnSpc>
            </a:pPr>
            <a:r>
              <a:rPr lang="en-US" sz="1800" dirty="0">
                <a:solidFill>
                  <a:schemeClr val="tx1"/>
                </a:solidFill>
                <a:latin typeface="Trebuchet MS" charset="0"/>
              </a:rPr>
              <a:t>analysis of overweight and obese women as one group</a:t>
            </a:r>
          </a:p>
          <a:p>
            <a:pPr marL="914400" lvl="2" indent="0" eaLnBrk="1" hangingPunct="1">
              <a:lnSpc>
                <a:spcPct val="80000"/>
              </a:lnSpc>
            </a:pPr>
            <a:r>
              <a:rPr lang="en-US" sz="1800" dirty="0">
                <a:solidFill>
                  <a:schemeClr val="tx1"/>
                </a:solidFill>
                <a:latin typeface="Trebuchet MS" charset="0"/>
              </a:rPr>
              <a:t>different stimulation protocols </a:t>
            </a:r>
          </a:p>
          <a:p>
            <a:pPr marL="914400" lvl="2" indent="0" eaLnBrk="1" hangingPunct="1">
              <a:lnSpc>
                <a:spcPct val="80000"/>
              </a:lnSpc>
            </a:pPr>
            <a:r>
              <a:rPr lang="en-US" sz="1800" dirty="0">
                <a:solidFill>
                  <a:schemeClr val="tx1"/>
                </a:solidFill>
                <a:latin typeface="Trebuchet MS" charset="0"/>
              </a:rPr>
              <a:t>different starting doses of </a:t>
            </a:r>
            <a:r>
              <a:rPr lang="en-US" sz="1800" dirty="0" err="1">
                <a:solidFill>
                  <a:schemeClr val="tx1"/>
                </a:solidFill>
                <a:latin typeface="Trebuchet MS" charset="0"/>
              </a:rPr>
              <a:t>gonadotropins</a:t>
            </a:r>
            <a:endParaRPr lang="en-US" sz="1800" dirty="0">
              <a:solidFill>
                <a:schemeClr val="tx1"/>
              </a:solidFill>
              <a:latin typeface="Trebuchet MS" charset="0"/>
            </a:endParaRPr>
          </a:p>
          <a:p>
            <a:pPr marL="914400" lvl="2" indent="0" eaLnBrk="1" hangingPunct="1">
              <a:lnSpc>
                <a:spcPct val="80000"/>
              </a:lnSpc>
            </a:pPr>
            <a:r>
              <a:rPr lang="en-US" sz="1800" dirty="0">
                <a:solidFill>
                  <a:schemeClr val="tx1"/>
                </a:solidFill>
                <a:latin typeface="Trebuchet MS" charset="0"/>
              </a:rPr>
              <a:t>different metabolic and endocrine patterns in each woman</a:t>
            </a:r>
          </a:p>
          <a:p>
            <a:pPr marL="914400" lvl="2" indent="0" eaLnBrk="1" hangingPunct="1">
              <a:lnSpc>
                <a:spcPct val="80000"/>
              </a:lnSpc>
              <a:buFont typeface="Trebuchet MS" charset="0"/>
              <a:buNone/>
            </a:pPr>
            <a:endParaRPr lang="en-US" sz="1800" dirty="0">
              <a:solidFill>
                <a:schemeClr val="tx1"/>
              </a:solidFill>
              <a:latin typeface="Trebuchet MS" charset="0"/>
            </a:endParaRPr>
          </a:p>
          <a:p>
            <a:pPr marL="457200" lvl="1" indent="0" eaLnBrk="1" hangingPunct="1">
              <a:lnSpc>
                <a:spcPct val="80000"/>
              </a:lnSpc>
            </a:pPr>
            <a:r>
              <a:rPr lang="en-US" sz="2400" dirty="0">
                <a:solidFill>
                  <a:schemeClr val="tx1"/>
                </a:solidFill>
                <a:latin typeface="Trebuchet MS" charset="0"/>
              </a:rPr>
              <a:t>U</a:t>
            </a:r>
            <a:r>
              <a:rPr lang="en-US" sz="2400" dirty="0" smtClean="0">
                <a:solidFill>
                  <a:schemeClr val="tx1"/>
                </a:solidFill>
                <a:latin typeface="Trebuchet MS" charset="0"/>
              </a:rPr>
              <a:t>nable </a:t>
            </a:r>
            <a:r>
              <a:rPr lang="en-US" sz="2400" dirty="0">
                <a:solidFill>
                  <a:schemeClr val="tx1"/>
                </a:solidFill>
                <a:latin typeface="Trebuchet MS" charset="0"/>
              </a:rPr>
              <a:t>to adjust for confounders</a:t>
            </a:r>
          </a:p>
          <a:p>
            <a:pPr marL="914400" lvl="2" indent="0" eaLnBrk="1" hangingPunct="1">
              <a:lnSpc>
                <a:spcPct val="80000"/>
              </a:lnSpc>
            </a:pPr>
            <a:r>
              <a:rPr lang="en-US" sz="1800" dirty="0">
                <a:solidFill>
                  <a:schemeClr val="tx1"/>
                </a:solidFill>
                <a:latin typeface="Trebuchet MS" charset="0"/>
              </a:rPr>
              <a:t>A</a:t>
            </a:r>
            <a:r>
              <a:rPr lang="en-US" sz="1800" dirty="0" smtClean="0">
                <a:solidFill>
                  <a:schemeClr val="tx1"/>
                </a:solidFill>
                <a:latin typeface="Trebuchet MS" charset="0"/>
              </a:rPr>
              <a:t>ge</a:t>
            </a:r>
            <a:endParaRPr lang="en-US" sz="1800" dirty="0">
              <a:solidFill>
                <a:schemeClr val="tx1"/>
              </a:solidFill>
              <a:latin typeface="Trebuchet MS" charset="0"/>
            </a:endParaRPr>
          </a:p>
          <a:p>
            <a:pPr marL="914400" lvl="2" indent="0" eaLnBrk="1" hangingPunct="1">
              <a:lnSpc>
                <a:spcPct val="80000"/>
              </a:lnSpc>
            </a:pPr>
            <a:r>
              <a:rPr lang="en-US" sz="1800" dirty="0">
                <a:solidFill>
                  <a:schemeClr val="tx1"/>
                </a:solidFill>
                <a:latin typeface="Trebuchet MS" charset="0"/>
              </a:rPr>
              <a:t>P</a:t>
            </a:r>
            <a:r>
              <a:rPr lang="en-US" sz="1800" dirty="0" smtClean="0">
                <a:solidFill>
                  <a:schemeClr val="tx1"/>
                </a:solidFill>
                <a:latin typeface="Trebuchet MS" charset="0"/>
              </a:rPr>
              <a:t>COS</a:t>
            </a:r>
            <a:endParaRPr lang="en-US" sz="1800" dirty="0">
              <a:solidFill>
                <a:schemeClr val="tx1"/>
              </a:solidFill>
              <a:latin typeface="Trebuchet MS" charset="0"/>
            </a:endParaRPr>
          </a:p>
          <a:p>
            <a:pPr marL="914400" lvl="2" indent="0" eaLnBrk="1" hangingPunct="1">
              <a:lnSpc>
                <a:spcPct val="80000"/>
              </a:lnSpc>
            </a:pPr>
            <a:r>
              <a:rPr lang="en-US" sz="1800" dirty="0">
                <a:solidFill>
                  <a:schemeClr val="tx1"/>
                </a:solidFill>
                <a:latin typeface="Trebuchet MS" charset="0"/>
              </a:rPr>
              <a:t>P</a:t>
            </a:r>
            <a:r>
              <a:rPr lang="en-US" sz="1800" dirty="0" smtClean="0">
                <a:solidFill>
                  <a:schemeClr val="tx1"/>
                </a:solidFill>
                <a:latin typeface="Trebuchet MS" charset="0"/>
              </a:rPr>
              <a:t>oor </a:t>
            </a:r>
            <a:r>
              <a:rPr lang="en-US" sz="1800" dirty="0">
                <a:solidFill>
                  <a:schemeClr val="tx1"/>
                </a:solidFill>
                <a:latin typeface="Trebuchet MS" charset="0"/>
              </a:rPr>
              <a:t>response</a:t>
            </a:r>
          </a:p>
          <a:p>
            <a:pPr marL="914400" lvl="2" indent="0" eaLnBrk="1" hangingPunct="1">
              <a:lnSpc>
                <a:spcPct val="80000"/>
              </a:lnSpc>
            </a:pPr>
            <a:r>
              <a:rPr lang="en-US" sz="1800" dirty="0">
                <a:solidFill>
                  <a:schemeClr val="tx1"/>
                </a:solidFill>
                <a:latin typeface="Trebuchet MS" charset="0"/>
              </a:rPr>
              <a:t>T</a:t>
            </a:r>
            <a:r>
              <a:rPr lang="en-US" sz="1800" dirty="0" smtClean="0">
                <a:solidFill>
                  <a:schemeClr val="tx1"/>
                </a:solidFill>
                <a:latin typeface="Trebuchet MS" charset="0"/>
              </a:rPr>
              <a:t>ype </a:t>
            </a:r>
            <a:r>
              <a:rPr lang="en-US" sz="1800" dirty="0">
                <a:solidFill>
                  <a:schemeClr val="tx1"/>
                </a:solidFill>
                <a:latin typeface="Trebuchet MS" charset="0"/>
              </a:rPr>
              <a:t>of obesity (</a:t>
            </a:r>
            <a:r>
              <a:rPr lang="en-US" sz="1800" dirty="0" err="1">
                <a:solidFill>
                  <a:schemeClr val="tx1"/>
                </a:solidFill>
                <a:latin typeface="Trebuchet MS" charset="0"/>
              </a:rPr>
              <a:t>truncal</a:t>
            </a:r>
            <a:r>
              <a:rPr lang="en-US" sz="1800" dirty="0">
                <a:solidFill>
                  <a:schemeClr val="tx1"/>
                </a:solidFill>
                <a:latin typeface="Trebuchet MS" charset="0"/>
              </a:rPr>
              <a:t>)</a:t>
            </a:r>
          </a:p>
        </p:txBody>
      </p:sp>
    </p:spTree>
    <p:extLst>
      <p:ext uri="{BB962C8B-B14F-4D97-AF65-F5344CB8AC3E}">
        <p14:creationId xmlns="" xmlns:p14="http://schemas.microsoft.com/office/powerpoint/2010/main" val="3182123993"/>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4293</TotalTime>
  <Words>3357</Words>
  <Application>Microsoft Macintosh PowerPoint</Application>
  <PresentationFormat>On-screen Show (4:3)</PresentationFormat>
  <Paragraphs>418</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Breeze</vt:lpstr>
      <vt:lpstr>Obesity and Infertility </vt:lpstr>
      <vt:lpstr>Obesity: Epidemiology</vt:lpstr>
      <vt:lpstr>Slide 3</vt:lpstr>
      <vt:lpstr>Different Aspects of Obesity in Reproduction</vt:lpstr>
      <vt:lpstr>Pathophysiology of Obesity Regarding Fertility</vt:lpstr>
      <vt:lpstr>Effect of Obesity on Fertility</vt:lpstr>
      <vt:lpstr>Obesity and Impaired Reproductive Potential</vt:lpstr>
      <vt:lpstr>Obesity and Infertility</vt:lpstr>
      <vt:lpstr>Obesity and IVF outcomes</vt:lpstr>
      <vt:lpstr>Obesity and infertility treatment </vt:lpstr>
      <vt:lpstr>Obesity and                                    Assisted Reproductive Technologies (A.R.T.)</vt:lpstr>
      <vt:lpstr>Obesity and Ovarian Stimulation</vt:lpstr>
      <vt:lpstr>Obesity and Ovarian Stimulation</vt:lpstr>
      <vt:lpstr>Obesity and Oocyte Retrieval</vt:lpstr>
      <vt:lpstr>Obesity and Ovarian Stimulation</vt:lpstr>
      <vt:lpstr>Obesity and Ovarian Stimulation</vt:lpstr>
      <vt:lpstr>Obesity and Ovarian Stimulation</vt:lpstr>
      <vt:lpstr>Obesity and Ovarian Stimulation</vt:lpstr>
      <vt:lpstr>Obesity and Pregnancy Rates</vt:lpstr>
      <vt:lpstr>Obesity and Pregnancy Rates</vt:lpstr>
      <vt:lpstr>Obesity and Pregnancy Rates</vt:lpstr>
      <vt:lpstr>Obesity and Pregnancy Rates</vt:lpstr>
      <vt:lpstr>Obesity and Pregnancy Rates</vt:lpstr>
      <vt:lpstr>Slide 24</vt:lpstr>
      <vt:lpstr>Slide 25</vt:lpstr>
      <vt:lpstr>Obesity and Endometrium</vt:lpstr>
      <vt:lpstr>Obesity and Endometrium</vt:lpstr>
      <vt:lpstr>Slide 28</vt:lpstr>
      <vt:lpstr>Impact of obesity in Egg Recipients </vt:lpstr>
      <vt:lpstr>Obesity and pregnancy complications</vt:lpstr>
      <vt:lpstr>Obesity and miscarriages</vt:lpstr>
      <vt:lpstr>Obesity and miscarriages</vt:lpstr>
      <vt:lpstr>BMI cut-off for Fertility Treatment  </vt:lpstr>
      <vt:lpstr>Similar morphokinetic patterns in embryos derived from obese and normoweight infertile women: A time –lapse study</vt:lpstr>
      <vt:lpstr>The impact of bariatric surgery on IVF outcomes</vt:lpstr>
      <vt:lpstr>Slide 36</vt:lpstr>
      <vt:lpstr>Slide 37</vt:lpstr>
      <vt:lpstr>Slide 38</vt:lpstr>
      <vt:lpstr>Lower fecundity in Obese women</vt:lpstr>
      <vt:lpstr>obesity and miscarriages</vt:lpstr>
      <vt:lpstr>obesity and miscarriages</vt:lpstr>
      <vt:lpstr>Slide 42</vt:lpstr>
      <vt:lpstr>obesity and IVF: most recent studies</vt:lpstr>
      <vt:lpstr>Obesity and Ovarian Stimulation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 and Fertility </dc:title>
  <dc:creator>taheripanah</dc:creator>
  <cp:lastModifiedBy>Apple-Deltous</cp:lastModifiedBy>
  <cp:revision>97</cp:revision>
  <dcterms:created xsi:type="dcterms:W3CDTF">2013-10-26T20:04:15Z</dcterms:created>
  <dcterms:modified xsi:type="dcterms:W3CDTF">2013-12-05T09:32:45Z</dcterms:modified>
</cp:coreProperties>
</file>