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48"/>
  </p:notesMasterIdLst>
  <p:sldIdLst>
    <p:sldId id="315" r:id="rId2"/>
    <p:sldId id="256" r:id="rId3"/>
    <p:sldId id="257" r:id="rId4"/>
    <p:sldId id="258" r:id="rId5"/>
    <p:sldId id="323" r:id="rId6"/>
    <p:sldId id="317" r:id="rId7"/>
    <p:sldId id="318" r:id="rId8"/>
    <p:sldId id="327" r:id="rId9"/>
    <p:sldId id="350" r:id="rId10"/>
    <p:sldId id="308" r:id="rId11"/>
    <p:sldId id="314" r:id="rId12"/>
    <p:sldId id="313" r:id="rId13"/>
    <p:sldId id="309" r:id="rId14"/>
    <p:sldId id="312" r:id="rId15"/>
    <p:sldId id="307" r:id="rId16"/>
    <p:sldId id="310" r:id="rId17"/>
    <p:sldId id="311" r:id="rId18"/>
    <p:sldId id="324" r:id="rId19"/>
    <p:sldId id="326" r:id="rId20"/>
    <p:sldId id="344" r:id="rId21"/>
    <p:sldId id="345" r:id="rId22"/>
    <p:sldId id="346" r:id="rId23"/>
    <p:sldId id="347" r:id="rId24"/>
    <p:sldId id="348" r:id="rId25"/>
    <p:sldId id="259" r:id="rId26"/>
    <p:sldId id="302" r:id="rId27"/>
    <p:sldId id="349" r:id="rId28"/>
    <p:sldId id="295" r:id="rId29"/>
    <p:sldId id="338" r:id="rId30"/>
    <p:sldId id="340" r:id="rId31"/>
    <p:sldId id="296" r:id="rId32"/>
    <p:sldId id="336" r:id="rId33"/>
    <p:sldId id="337" r:id="rId34"/>
    <p:sldId id="297" r:id="rId35"/>
    <p:sldId id="342" r:id="rId36"/>
    <p:sldId id="305" r:id="rId37"/>
    <p:sldId id="298" r:id="rId38"/>
    <p:sldId id="330" r:id="rId39"/>
    <p:sldId id="333" r:id="rId40"/>
    <p:sldId id="299" r:id="rId41"/>
    <p:sldId id="341" r:id="rId42"/>
    <p:sldId id="343" r:id="rId43"/>
    <p:sldId id="332" r:id="rId44"/>
    <p:sldId id="300" r:id="rId45"/>
    <p:sldId id="303" r:id="rId46"/>
    <p:sldId id="331" r:id="rId47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4A5C75-B6C4-4CFD-8884-BE35EDA5E06E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1605CD7-1DD3-4407-BD9F-114C7F1C2F7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815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61979-B583-427A-961C-3DB557797344}" type="datetimeFigureOut">
              <a:rPr lang="fa-IR" smtClean="0"/>
              <a:t>1443/06/05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4CABB3-1C82-4984-B3D3-0DC216DF3C3D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8000" i="1" spc="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Thai" pitchFamily="18" charset="-34"/>
                <a:cs typeface="Adobe Thai" pitchFamily="18" charset="-34"/>
              </a:rPr>
              <a:t>In the name of God</a:t>
            </a:r>
            <a:endParaRPr lang="fa-IR" sz="8000" i="1" spc="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Thai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51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toosa\Desktop\عکس گراند\IMG-20211207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r="3965" b="7368"/>
          <a:stretch/>
        </p:blipFill>
        <p:spPr bwMode="auto">
          <a:xfrm>
            <a:off x="3851920" y="1027205"/>
            <a:ext cx="5020022" cy="573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455705"/>
            <a:ext cx="8305800" cy="1143000"/>
          </a:xfrm>
        </p:spPr>
        <p:txBody>
          <a:bodyPr/>
          <a:lstStyle/>
          <a:p>
            <a:r>
              <a:rPr lang="en-US" dirty="0"/>
              <a:t>Hip radiology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983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toosa\Desktop\عکس گراند\IMG-20211207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r="19872" b="14386"/>
          <a:stretch/>
        </p:blipFill>
        <p:spPr bwMode="auto">
          <a:xfrm>
            <a:off x="3635896" y="836712"/>
            <a:ext cx="4731990" cy="57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r>
              <a:rPr lang="en-US" dirty="0" smtClean="0"/>
              <a:t>Chest </a:t>
            </a:r>
            <a:r>
              <a:rPr lang="en-US" dirty="0" smtClean="0"/>
              <a:t>X-Ray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807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toosa\Desktop\عکس گراند\IMG-20211207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6" r="3590" b="20772"/>
          <a:stretch/>
        </p:blipFill>
        <p:spPr bwMode="auto">
          <a:xfrm>
            <a:off x="899592" y="1700808"/>
            <a:ext cx="7547244" cy="46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086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 </a:t>
            </a:r>
            <a:r>
              <a:rPr lang="en-US" dirty="0" smtClean="0"/>
              <a:t>without </a:t>
            </a:r>
            <a:r>
              <a:rPr lang="en-US" dirty="0" smtClean="0"/>
              <a:t>contrast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2396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toosa\Desktop\عکس گراند\IMG-20211207-WA00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17087" r="10212" b="19755"/>
          <a:stretch/>
        </p:blipFill>
        <p:spPr bwMode="auto">
          <a:xfrm>
            <a:off x="3419872" y="913943"/>
            <a:ext cx="5524901" cy="583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261" y="764704"/>
            <a:ext cx="8511480" cy="78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Lung CT Scan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4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toosa\Desktop\عکس گراند\IMG-20211207-WA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29896" r="10515" b="27437"/>
          <a:stretch/>
        </p:blipFill>
        <p:spPr bwMode="auto">
          <a:xfrm>
            <a:off x="827584" y="1700808"/>
            <a:ext cx="7689708" cy="48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9538" y="836712"/>
            <a:ext cx="8305800" cy="636680"/>
          </a:xfrm>
        </p:spPr>
        <p:txBody>
          <a:bodyPr>
            <a:normAutofit fontScale="90000"/>
          </a:bodyPr>
          <a:lstStyle/>
          <a:p>
            <a:r>
              <a:rPr lang="en-US" dirty="0"/>
              <a:t>CT with </a:t>
            </a:r>
            <a:r>
              <a:rPr lang="en-US" dirty="0" smtClean="0"/>
              <a:t>contrast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788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oosa\Desktop\عکس گراند\IMG-20211207-WA00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17369" r="4702" b="18877"/>
          <a:stretch/>
        </p:blipFill>
        <p:spPr bwMode="auto">
          <a:xfrm>
            <a:off x="3059832" y="1563899"/>
            <a:ext cx="5379709" cy="50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onography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04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toosa\Desktop\عکس گراند\IMG-20211207-WA00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19790" r="19185" b="19299"/>
          <a:stretch/>
        </p:blipFill>
        <p:spPr bwMode="auto">
          <a:xfrm>
            <a:off x="2699792" y="908720"/>
            <a:ext cx="5534526" cy="57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24712"/>
          </a:xfrm>
        </p:spPr>
        <p:txBody>
          <a:bodyPr/>
          <a:lstStyle/>
          <a:p>
            <a:r>
              <a:rPr lang="en-US" dirty="0" smtClean="0"/>
              <a:t>BMD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92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toosa\Desktop\عکس گراند\IMG-20211207-WA0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20544" r="5998" b="14246"/>
          <a:stretch/>
        </p:blipFill>
        <p:spPr bwMode="auto">
          <a:xfrm>
            <a:off x="3203848" y="1628800"/>
            <a:ext cx="5256584" cy="507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7211144" cy="92471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Tc 99-MIBI with SPECT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val="312768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72008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Problems List </a:t>
            </a:r>
            <a:br>
              <a:rPr lang="en-US" sz="3600" dirty="0" smtClean="0"/>
            </a:b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A 57-year-old man with bilateral lower limb pain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preferably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on the right got worse with weight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bearing from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6 months ago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.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Fatigue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 +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Weight Loss :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16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kg </a:t>
            </a:r>
            <a:endParaRPr lang="en-US" sz="24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Anorexia: +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Bone pain : +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Ca , ALP , PTH: High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Bone cystic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lesions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Low bone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density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Cystic mass in the middle mediastinum with a compressive effect on the esophagus and trachea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476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068960"/>
            <a:ext cx="8229600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Parathyroid carcinoma</a:t>
            </a:r>
            <a:endParaRPr lang="fa-IR" sz="7200" dirty="0">
              <a:solidFill>
                <a:schemeClr val="accent2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3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Case presentation</a:t>
            </a:r>
            <a:endParaRPr lang="fa-I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45024"/>
            <a:ext cx="7854696" cy="1336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Prepared by : Dr Atoosa Larijani </a:t>
            </a:r>
          </a:p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1400/9/22</a:t>
            </a:r>
            <a:endParaRPr lang="fa-IR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6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936" y="677981"/>
            <a:ext cx="8856984" cy="58326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Clinical and biochemical features that should raise the suspect of parathyroid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carcinoma: 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Calcium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albumin corrected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&gt; 3 mmol/L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 &amp; ca &gt;13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+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PTH &gt; 3 times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the upper limit of normal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range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parathyroid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lesion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&gt; 3 cm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at ultrasonography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Palpable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neck mass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(&gt; 3 cm)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in hypercalcemic patient with hyperparathyroidism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Hypercalcemia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with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unilateral cord palsy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in patients that have never been undergone to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surgical cervical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operation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Concomitant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severe renal and skeletal involvement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in a hypercalcemic patient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with hyperparathyroidism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Primary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hyperparathyroidism in patient with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Jaw tumor and/or belonging to a family with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HPT/JT syndrome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Ultrasonographic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features of an extrathyroidal neck lesion apparently belonging to a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parathyroid</a:t>
            </a:r>
          </a:p>
          <a:p>
            <a:pPr marL="0" indent="0" algn="l" rtl="0">
              <a:buNone/>
            </a:pPr>
            <a:r>
              <a:rPr lang="en-US" sz="20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lesion eventually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infiltrating the surrounding tissues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Local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invasion and metastases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found intraoperatively or before surgery on sesta MIBI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parathyroid scintigraphy </a:t>
            </a:r>
            <a:r>
              <a:rPr lang="en-US" sz="2000" dirty="0">
                <a:latin typeface="Adobe Arabic" pitchFamily="18" charset="-78"/>
                <a:cs typeface="Adobe Arabic" pitchFamily="18" charset="-78"/>
              </a:rPr>
              <a:t>and/or on </a:t>
            </a: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CT scans</a:t>
            </a:r>
            <a:endParaRPr lang="en-US" sz="2000" dirty="0">
              <a:latin typeface="Adobe Arabic" pitchFamily="18" charset="-78"/>
              <a:cs typeface="Adobe Arabic" pitchFamily="18" charset="-78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fa-IR" sz="2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0992" y="6211669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b="1" dirty="0">
                <a:latin typeface="Adobe Arabic" pitchFamily="18" charset="-78"/>
                <a:cs typeface="Adobe Arabic" pitchFamily="18" charset="-78"/>
              </a:rPr>
              <a:t> </a:t>
            </a:r>
          </a:p>
          <a:p>
            <a:pPr algn="ctr" rtl="0"/>
            <a:r>
              <a:rPr lang="en-US" sz="1400" b="1" dirty="0">
                <a:latin typeface="Adobe Arabic" pitchFamily="18" charset="-78"/>
                <a:cs typeface="Adobe Arabic" pitchFamily="18" charset="-78"/>
              </a:rPr>
              <a:t>Salcuni AS</a:t>
            </a:r>
            <a:r>
              <a:rPr lang="en-US" sz="1400" b="1" dirty="0" smtClean="0">
                <a:latin typeface="Adobe Arabic" pitchFamily="18" charset="-78"/>
                <a:cs typeface="Adobe Arabic" pitchFamily="18" charset="-78"/>
              </a:rPr>
              <a:t>,, </a:t>
            </a:r>
            <a:r>
              <a:rPr lang="en-US" sz="1400" b="1" dirty="0">
                <a:latin typeface="Adobe Arabic" pitchFamily="18" charset="-78"/>
                <a:cs typeface="Adobe Arabic" pitchFamily="18" charset="-78"/>
              </a:rPr>
              <a:t>Parathyroid Carcinoma, Best Practice &amp; Research </a:t>
            </a:r>
            <a:r>
              <a:rPr lang="en-US" sz="1400" b="1" dirty="0" smtClean="0">
                <a:latin typeface="Adobe Arabic" pitchFamily="18" charset="-78"/>
                <a:cs typeface="Adobe Arabic" pitchFamily="18" charset="-78"/>
              </a:rPr>
              <a:t>Clinical Endocrinology &amp; Metabolism 2018 </a:t>
            </a:r>
            <a:endParaRPr lang="en-US" sz="1400" b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441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35280" cy="447977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high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serum and urinary levels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human chorionic gonadotropin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(hCG),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especially its hyperglycosylated isoform, have been reported in PC, but not in PA patients,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and have shown to be predictive of death and hip fractures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Adobe Arabic" pitchFamily="18" charset="-78"/>
                <a:cs typeface="Adobe Arabic" pitchFamily="18" charset="-78"/>
              </a:rPr>
              <a:t>F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urther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studies are needed to elucidate the role of hCG as a potential tumor marker in PC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447" y="566124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latin typeface="Adobe Arabic" pitchFamily="18" charset="-78"/>
                <a:cs typeface="Adobe Arabic" pitchFamily="18" charset="-78"/>
              </a:rPr>
              <a:t> </a:t>
            </a:r>
          </a:p>
          <a:p>
            <a:pPr algn="ctr" rtl="0"/>
            <a:r>
              <a:rPr lang="en-US" b="1" dirty="0">
                <a:latin typeface="Adobe Arabic" pitchFamily="18" charset="-78"/>
                <a:cs typeface="Adobe Arabic" pitchFamily="18" charset="-78"/>
              </a:rPr>
              <a:t>Salcuni AS,, Parathyroid Carcinoma, Best Practice &amp; Research Clinical Endocrinology &amp; Metabolism 2018 </a:t>
            </a:r>
          </a:p>
        </p:txBody>
      </p:sp>
    </p:spTree>
    <p:extLst>
      <p:ext uri="{BB962C8B-B14F-4D97-AF65-F5344CB8AC3E}">
        <p14:creationId xmlns:p14="http://schemas.microsoft.com/office/powerpoint/2010/main" val="242749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  <a:endParaRPr lang="en-US" sz="2400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170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Studies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of hereditary and syndromic forms of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PC: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hyperparathyroidism-jaw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tumor syndrome (HPT-JT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familial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isolated primary hyperparathyroidism (FIHP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Adobe Arabic" pitchFamily="18" charset="-78"/>
                <a:cs typeface="Adobe Arabic" pitchFamily="18" charset="-78"/>
              </a:rPr>
              <a:t>multiple endocrine neoplasia types 1 and 2 (MEN1 and MEN2) (99.9% of MEN1-related tumors are benign)</a:t>
            </a:r>
          </a:p>
          <a:p>
            <a:pPr marL="0" indent="0" algn="l" rtl="0">
              <a:buNone/>
            </a:pP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have revealed some genetic mechanisms underlying PC.</a:t>
            </a:r>
          </a:p>
          <a:p>
            <a:pPr marL="0" indent="0" algn="l" rtl="0">
              <a:buNone/>
            </a:pPr>
            <a:endParaRPr lang="fa-IR" sz="32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624602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Molecular genetics of syndromic and non-syndromic forms of parathyroid carcinoma Hum mutat 2017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394350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?</a:t>
            </a:r>
            <a:endParaRPr 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346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27893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 Young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age onset (&lt;40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years)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 Multiglandular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involvement,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 Cystic, fibrotic , atypical parathyroid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involvements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,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 Family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members with hypercalcemia</a:t>
            </a:r>
            <a:endParaRPr lang="en-US" sz="36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 Coexistence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ossifying jaw fibroma, renal,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tumor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of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the uterine, endocrine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pancreas, thyroid, pituitary, adrenal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gland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b="1" dirty="0" smtClean="0">
                <a:latin typeface="Adobe Arabic" pitchFamily="18" charset="-78"/>
                <a:cs typeface="Adobe Arabic" pitchFamily="18" charset="-78"/>
              </a:rPr>
              <a:t>Parathyroid carcinoma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sz="3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6453507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6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6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9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oosa\Desktop\20211212_0958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0" t="18348" r="21717" b="21349"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toosa\Desktop\20211212_09582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34" t="-215" r="22382" b="83769"/>
          <a:stretch/>
        </p:blipFill>
        <p:spPr bwMode="auto">
          <a:xfrm rot="5400000">
            <a:off x="6692469" y="-1067730"/>
            <a:ext cx="137568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5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99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In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sporadic PC include germline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MEN1 and rearranged during transfection (RET)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mutations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2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Tumoral allelic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loss in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RB1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TP53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BRCA2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genes (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somatic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alterations)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A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down-regulation of the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TBX1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gene </a:t>
            </a: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i="1" dirty="0" smtClean="0">
                <a:latin typeface="Adobe Arabic" pitchFamily="18" charset="-78"/>
                <a:cs typeface="Adobe Arabic" pitchFamily="18" charset="-78"/>
              </a:rPr>
              <a:t>ADCK1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FAT3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AKAP9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3200" i="1" dirty="0">
                <a:latin typeface="Adobe Arabic" pitchFamily="18" charset="-78"/>
                <a:cs typeface="Adobe Arabic" pitchFamily="18" charset="-78"/>
              </a:rPr>
              <a:t>ZEB1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32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6165304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Molecular genetics of syndromic and non-syndromic forms of parathyroid carcinoma Hum mutat 2017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124201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/>
          <a:lstStyle/>
          <a:p>
            <a:r>
              <a:rPr lang="en-US" dirty="0" smtClean="0"/>
              <a:t>Patient history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57-year-old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man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Born &amp; live in </a:t>
            </a:r>
            <a:r>
              <a:rPr lang="en-US" sz="3600" dirty="0" err="1" smtClean="0">
                <a:latin typeface="Adobe Arabic" pitchFamily="18" charset="-78"/>
                <a:cs typeface="Adobe Arabic" pitchFamily="18" charset="-78"/>
              </a:rPr>
              <a:t>Gonbad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dirty="0" err="1" smtClean="0">
                <a:latin typeface="Adobe Arabic" pitchFamily="18" charset="-78"/>
                <a:cs typeface="Adobe Arabic" pitchFamily="18" charset="-78"/>
              </a:rPr>
              <a:t>kavous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endParaRPr lang="en-US" sz="36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Source of History : Patient , reliable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Chief complaint : Refer for endocrine evaluation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due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to high calcium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sz="36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522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68" y="1196752"/>
            <a:ext cx="8229600" cy="4839816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HRPT2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(CDC73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)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mutations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cause </a:t>
            </a:r>
            <a:r>
              <a:rPr lang="en-US" sz="3200" b="1" dirty="0" smtClean="0">
                <a:latin typeface="Adobe Arabic" pitchFamily="18" charset="-78"/>
                <a:cs typeface="Adobe Arabic" pitchFamily="18" charset="-78"/>
              </a:rPr>
              <a:t>HPT-JT: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can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be identified in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up to 70%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patients with PC</a:t>
            </a: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in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only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∼2%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parathyroid adenomas. </a:t>
            </a: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CDC73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germline mutations occur in 20%-40%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patients with sporadic PC and may reveal unrecognized HPT-JT. 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Adobe Arabic" pitchFamily="18" charset="-78"/>
                <a:cs typeface="Adobe Arabic" pitchFamily="18" charset="-78"/>
              </a:rPr>
              <a:t>This indicates that CDC73 mutations are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major driver mutations in the etiology of PCs. </a:t>
            </a:r>
            <a:endParaRPr lang="fa-IR" sz="32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7664" y="6165304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Molecular genetics of syndromic and non-syndromic forms of parathyroid </a:t>
            </a:r>
            <a:r>
              <a:rPr lang="en-US" sz="1600" dirty="0" smtClean="0"/>
              <a:t>carcinoma Hum mutat 2017 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4814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477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76064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HPT–JT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is a rare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autosomal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dominant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caused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by inactivating</a:t>
            </a:r>
          </a:p>
          <a:p>
            <a:pPr marL="0" indent="0" algn="l" rtl="0">
              <a:buNone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germ-line mutations of HRPT2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gene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(CDC73),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It is characterized by</a:t>
            </a:r>
          </a:p>
          <a:p>
            <a:pPr marL="0" indent="0" algn="l" rtl="0">
              <a:buNone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familial HPT, ossifying jaw tumors, and other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associated Neoplasms and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increased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risk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of parathyroid carcinoma</a:t>
            </a:r>
            <a:endParaRPr lang="en-US" sz="2400" b="1" dirty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endParaRPr 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Primary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hyperparathyroidism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(80%)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the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main finding of HPT-JT syndrome, usually caused by a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single-gland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parathyroid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involvement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parathyroid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carcinoma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may occur in approximately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(15-20%)</a:t>
            </a:r>
          </a:p>
          <a:p>
            <a:pPr marL="0" indent="0" algn="l" rtl="0">
              <a:buNone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endParaRPr lang="en-US" sz="2400" b="1" dirty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Benign and malignant uterine involvement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:(50%)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second most common clinical feature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including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leiomyomas, endometrial hyperplasia, adenomyosis, multiple adenomyomatous polyps, and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adenosarcomas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 </a:t>
            </a:r>
          </a:p>
          <a:p>
            <a:pPr marL="0" indent="0" algn="l" rtl="0">
              <a:buNone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6519446"/>
            <a:ext cx="5591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Adobe Caslon Pro" pitchFamily="18" charset="0"/>
                <a:cs typeface="Adobe Arabic" pitchFamily="18" charset="-78"/>
              </a:rPr>
              <a:t>Parathyroid </a:t>
            </a:r>
            <a:r>
              <a:rPr lang="en-US" sz="1600" dirty="0" smtClean="0">
                <a:latin typeface="Adobe Caslon Pro" pitchFamily="18" charset="0"/>
                <a:cs typeface="Adobe Arabic" pitchFamily="18" charset="-78"/>
              </a:rPr>
              <a:t>Carcinoma </a:t>
            </a:r>
            <a:r>
              <a:rPr lang="en-US" sz="1600" i="1" dirty="0">
                <a:latin typeface="Adobe Caslon Pro" pitchFamily="18" charset="0"/>
                <a:cs typeface="Adobe Arabic" pitchFamily="18" charset="-78"/>
              </a:rPr>
              <a:t>Clinical Endocrinology &amp; </a:t>
            </a:r>
            <a:r>
              <a:rPr lang="en-US" sz="1600" i="1" dirty="0" smtClean="0">
                <a:latin typeface="Adobe Caslon Pro" pitchFamily="18" charset="0"/>
                <a:cs typeface="Adobe Arabic" pitchFamily="18" charset="-78"/>
              </a:rPr>
              <a:t>Metabolism 2018</a:t>
            </a:r>
            <a:endParaRPr lang="fa-IR" sz="16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74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Renal Involvement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(25–50%) Cystic kidney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disease is the most common renal manifestation of this syndrome. some patients often develop hamartomas and rare renal tumors, such as adult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Wilms’s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tumors and mixed epithelial-stromal tumors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(MEST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4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O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ssifying fibromas of the maxilla/mandible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: (15%),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benign and generally slowgrowing tumors arising from the periodontal ligament in molar or premolar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areas.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Enlarging visible or palpable mass, or in some cases, they are only detected on dental X-ray imaging. they appear to be radiographically radiolucen . complete surgical removal is the recommended treatment based on the size, location, and symptoms of the lesion.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643185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6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6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87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Why genetic testing is done for HPT-Jaw syndrome in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parathyroid carcinoma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51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>
                <a:latin typeface="Adobe Arabic" pitchFamily="18" charset="-78"/>
                <a:cs typeface="Adobe Arabic" pitchFamily="18" charset="-78"/>
              </a:rPr>
              <a:t>In about 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30%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patient with a diagnosis of PC, germline mutations of some genes (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mainly CDC73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) lead to identify the carriers among relatives and early detect a parathyroid lesion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2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In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patients bearing a germline mutation of CDC73 gene, regular surveillance for jaw tumor, renal lesions and uterine tumors is indicated.</a:t>
            </a:r>
            <a:endParaRPr lang="fa-IR" sz="32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6237312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Molecular genetics of syndromic and non-syndromic forms of parathyroid carcinoma Hum mutat 2017 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10746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P</a:t>
            </a:r>
            <a:r>
              <a:rPr lang="en-US" sz="3600" b="1" dirty="0" smtClean="0">
                <a:latin typeface="Adobe Arabic" pitchFamily="18" charset="-78"/>
                <a:cs typeface="Adobe Arabic" pitchFamily="18" charset="-78"/>
              </a:rPr>
              <a:t>HPT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is the main finding of HPT-JT syndrome and is found in almost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100%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 of mutation carriers typically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in late adolescence or early adulthood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earliest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reported age of hypercalcemia is </a:t>
            </a:r>
            <a:r>
              <a:rPr lang="en-US" sz="3600" b="1" dirty="0" smtClean="0">
                <a:latin typeface="Adobe Arabic" pitchFamily="18" charset="-78"/>
                <a:cs typeface="Adobe Arabic" pitchFamily="18" charset="-78"/>
              </a:rPr>
              <a:t>7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years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median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age of diagnosis of pHPT reported was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27 years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(range 12–58) </a:t>
            </a:r>
            <a:endParaRPr lang="fa-IR" sz="3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60212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b="1" dirty="0">
                <a:latin typeface="Adobe Arabic" pitchFamily="18" charset="-78"/>
                <a:cs typeface="Adobe Arabic" pitchFamily="18" charset="-78"/>
              </a:rPr>
              <a:t>Clinical Features, Treatment, and Surveillance </a:t>
            </a:r>
            <a:r>
              <a:rPr lang="en-US" sz="1600" b="1" dirty="0" smtClean="0">
                <a:latin typeface="Adobe Arabic" pitchFamily="18" charset="-78"/>
                <a:cs typeface="Adobe Arabic" pitchFamily="18" charset="-78"/>
              </a:rPr>
              <a:t>of Hyperparathyroidism-Jaw </a:t>
            </a:r>
            <a:r>
              <a:rPr lang="en-US" sz="1600" b="1" dirty="0">
                <a:latin typeface="Adobe Arabic" pitchFamily="18" charset="-78"/>
                <a:cs typeface="Adobe Arabic" pitchFamily="18" charset="-78"/>
              </a:rPr>
              <a:t>Tumor Syndrome: An Up-to-Date </a:t>
            </a:r>
            <a:r>
              <a:rPr lang="en-US" sz="1600" b="1" dirty="0" smtClean="0">
                <a:latin typeface="Adobe Arabic" pitchFamily="18" charset="-78"/>
                <a:cs typeface="Adobe Arabic" pitchFamily="18" charset="-78"/>
              </a:rPr>
              <a:t>and Review </a:t>
            </a:r>
            <a:r>
              <a:rPr lang="en-US" sz="1600" b="1" dirty="0">
                <a:latin typeface="Adobe Arabic" pitchFamily="18" charset="-78"/>
                <a:cs typeface="Adobe Arabic" pitchFamily="18" charset="-78"/>
              </a:rPr>
              <a:t>of the </a:t>
            </a:r>
            <a:r>
              <a:rPr lang="en-US" sz="1600" b="1" dirty="0" smtClean="0">
                <a:latin typeface="Adobe Arabic" pitchFamily="18" charset="-78"/>
                <a:cs typeface="Adobe Arabic" pitchFamily="18" charset="-78"/>
              </a:rPr>
              <a:t>Literature 2019 </a:t>
            </a:r>
            <a:endParaRPr lang="fa-IR" sz="1600" b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01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181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741" y="62068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Prognosis</a:t>
            </a:r>
            <a:endParaRPr lang="fa-I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561109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5-year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survival range from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85 to 91%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and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10-year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survival from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49 to 87.6%</a:t>
            </a:r>
          </a:p>
          <a:p>
            <a:pPr marL="0" indent="0" algn="l" rtl="0">
              <a:buNone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The causes of death are usually complications of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untreatable hypercalcemia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rather than tumor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burden</a:t>
            </a:r>
          </a:p>
          <a:p>
            <a:pPr marL="0" indent="0" algn="l" rtl="0">
              <a:buNone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The best chance of cure is the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complete surgical resection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with microscopically negative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margins. </a:t>
            </a:r>
          </a:p>
          <a:p>
            <a:pPr marL="0" indent="0" algn="l" rtl="0">
              <a:buNone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Other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prognostic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factors: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older age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(&gt; 65 years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male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gender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tumor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size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presence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of distant metastases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higher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serum calcium level at diagnosis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(&gt; 15 mg/dL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) </a:t>
            </a:r>
            <a:endParaRPr lang="en-US" sz="2400" b="1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loss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of parafibromin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expression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 vascular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invasion,</a:t>
            </a:r>
          </a:p>
          <a:p>
            <a:pPr marL="0" indent="0" algn="l" rtl="0">
              <a:buNone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6541836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4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4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95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085584" cy="345638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>
                <a:latin typeface="Adobe Arabic" pitchFamily="18" charset="-78"/>
                <a:cs typeface="Adobe Arabic" pitchFamily="18" charset="-78"/>
              </a:rPr>
              <a:t>Recurrence is common in PC patients; indeed, it has been observed in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about 50%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of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operated patients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2-4 years after initial surgery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even if prolonged disease-free survival interval up to 23 years has been reported</a:t>
            </a:r>
          </a:p>
          <a:p>
            <a:pPr marL="0" indent="0" algn="l" rtl="0">
              <a:buNone/>
            </a:pPr>
            <a:endParaRPr lang="fa-IR" sz="3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03648" y="6453336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6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6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07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 Illness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A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57-year-old man with bilateral lower limb pain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preferably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on the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right, 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got worse with weight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bearing from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6 months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ago 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Fatigue :  +</a:t>
            </a:r>
            <a:endParaRPr lang="en-US" sz="2800" b="1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Weight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Loss :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+ 16 kg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Anorexia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: + </a:t>
            </a:r>
            <a:endParaRPr lang="en-US" sz="2800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Bone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pain : + </a:t>
            </a:r>
            <a:endParaRPr lang="en-US" sz="2800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Depression:  -  Confusion : -   Nausea : - Vomiting : -  Constipation : -  Polyuria : -  back pain: -   polydipsia :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-  Dysphagia: - 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Dyspene activity : - </a:t>
            </a:r>
            <a:endParaRPr lang="en-US" sz="2800" dirty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endParaRPr lang="en-US" sz="28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97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10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>
                <a:latin typeface="Adobe Arabic" pitchFamily="18" charset="-78"/>
                <a:cs typeface="Adobe Arabic" pitchFamily="18" charset="-78"/>
              </a:rPr>
              <a:t>Reduction of hypercalcemia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should be reached with debulking of tumoral tissues when possible, and medical treatment (</a:t>
            </a:r>
            <a:r>
              <a:rPr lang="en-US" b="1" dirty="0">
                <a:latin typeface="Adobe Arabic" pitchFamily="18" charset="-78"/>
                <a:cs typeface="Adobe Arabic" pitchFamily="18" charset="-78"/>
              </a:rPr>
              <a:t>hydration, bisphosphonates and/or denosumab, and cinacalcet) </a:t>
            </a:r>
            <a:endParaRPr lang="en-US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b="1" dirty="0">
                <a:latin typeface="Adobe Arabic" pitchFamily="18" charset="-78"/>
                <a:cs typeface="Adobe Arabic" pitchFamily="18" charset="-78"/>
              </a:rPr>
              <a:t>primary surgical treatment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of PC is at least the en-bloc resection of parathyroid and ipsilateral thyroid lobe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Since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recurrences are frequent, </a:t>
            </a:r>
            <a:r>
              <a:rPr lang="en-US" b="1" dirty="0">
                <a:latin typeface="Adobe Arabic" pitchFamily="18" charset="-78"/>
                <a:cs typeface="Adobe Arabic" pitchFamily="18" charset="-78"/>
              </a:rPr>
              <a:t>multiple surgical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interventions are often needed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Patients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with PC should be </a:t>
            </a:r>
            <a:r>
              <a:rPr lang="en-US" b="1" dirty="0">
                <a:latin typeface="Adobe Arabic" pitchFamily="18" charset="-78"/>
                <a:cs typeface="Adobe Arabic" pitchFamily="18" charset="-78"/>
              </a:rPr>
              <a:t>followed up for their lifetime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fa-IR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7704" y="6453336"/>
            <a:ext cx="52565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4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4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7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At initial presentation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, lymph node metastases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have been observed in up to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15-20%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and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distant metastases in 1%. (mainly at lung but also at liver, bone and other tissues as brain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)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management of recurrent or metastatic disease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mainly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surgical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Radiotherapy 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and chemotherapy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does not demonstrate to be effective in the treatment of PC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Ultrasound-guided percutaneous ethanol injection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has been employed in a patient with recurrent unresectable PC with a transitory decrease in PTH and calcium levels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Radiofrequency ablation </a:t>
            </a:r>
            <a:r>
              <a:rPr lang="en-US" sz="2400" dirty="0">
                <a:latin typeface="Adobe Arabic" pitchFamily="18" charset="-78"/>
                <a:cs typeface="Adobe Arabic" pitchFamily="18" charset="-78"/>
              </a:rPr>
              <a:t>has been used for treatment of pulmonary or hepatic metastases of functioning PC</a:t>
            </a:r>
          </a:p>
          <a:p>
            <a:pPr marL="0" indent="0" algn="l" rtl="0">
              <a:buNone/>
            </a:pPr>
            <a:endParaRPr lang="en-US" sz="2400" dirty="0">
              <a:latin typeface="Adobe Arabic" pitchFamily="18" charset="-78"/>
              <a:cs typeface="Adobe Arabic" pitchFamily="18" charset="-78"/>
            </a:endParaRPr>
          </a:p>
          <a:p>
            <a:pPr marL="0" indent="0" algn="l" rtl="0">
              <a:buNone/>
            </a:pPr>
            <a:endParaRPr lang="fa-IR" sz="2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6550223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4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4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50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en-US" dirty="0">
                <a:latin typeface="Adobe Arabic" pitchFamily="18" charset="-78"/>
                <a:cs typeface="Adobe Arabic" pitchFamily="18" charset="-78"/>
              </a:rPr>
              <a:t>Follow-up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aim of Follow-up (FU) is early detection of loco regional recurrence and/or metastases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for  lifetime: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M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easuring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of calcium and PTH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biannually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for the first 5 years, then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annually</a:t>
            </a:r>
            <a:endParaRPr lang="en-US" sz="28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P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erforming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neck ultrasounds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annually</a:t>
            </a:r>
          </a:p>
          <a:p>
            <a:pPr marL="0" indent="0" algn="l" rtl="0">
              <a:buNone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In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patients that were not operated on with en-bloc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resection: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closer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FU should be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performed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M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easuring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calcium and PTH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every 3 months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for the first 3 years, then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biannually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 till 5th year, finally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yearly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lifelong</a:t>
            </a:r>
          </a:p>
          <a:p>
            <a:pPr marL="0" indent="0" algn="l" rtl="0">
              <a:buNone/>
            </a:pPr>
            <a:endParaRPr lang="fa-IR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641783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dobe Caslon Pro" pitchFamily="18" charset="0"/>
                <a:cs typeface="Adobe Arabic" pitchFamily="18" charset="-78"/>
              </a:rPr>
              <a:t>Parathyroid Carcinoma </a:t>
            </a:r>
            <a:r>
              <a:rPr lang="en-US" sz="1400" i="1" dirty="0">
                <a:latin typeface="Adobe Caslon Pro" pitchFamily="18" charset="0"/>
                <a:cs typeface="Adobe Arabic" pitchFamily="18" charset="-78"/>
              </a:rPr>
              <a:t>Clinical Endocrinology &amp; Metabolism 2018</a:t>
            </a:r>
            <a:endParaRPr lang="fa-IR" sz="1400" dirty="0">
              <a:latin typeface="Adobe Caslon Pro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0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4712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When is parathyroid carcinoma considered for the patient?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genetic syndromes cause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When is genetic disease considered to be the cause of hyperparathyroidism</a:t>
            </a: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genes should be checked in a patient with parathyroid carcinoma?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HPT-Jaw syndrome?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latin typeface="Adobe Arabic" pitchFamily="18" charset="-78"/>
                <a:cs typeface="Adobe Arabic" pitchFamily="18" charset="-78"/>
              </a:rPr>
              <a:t>Why genetic testing is done for HPT-Jaw syndrome in parathyroid carcinoma 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prognosis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dobe Arabic" pitchFamily="18" charset="-78"/>
                <a:cs typeface="Adobe Arabic" pitchFamily="18" charset="-78"/>
              </a:rPr>
              <a:t>What is the treatment and follow-up of patients?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What should be do for following screening</a:t>
            </a:r>
            <a:r>
              <a:rPr lang="en-US" sz="2400" b="1" dirty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in CDC73 mutation carriers?</a:t>
            </a:r>
            <a:endParaRPr lang="fa-IR" sz="2400" b="1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1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256584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 Biannual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evaluation of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Ca and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PTH for pHPT screening, possibly starting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at the age of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5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and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periodic parathyroid ultrasound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examination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Panoramic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X-ray dental imaging at least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every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5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years </a:t>
            </a:r>
            <a:endParaRPr lang="en-US" sz="2800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Monitor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for kidney lesions by periodic renal ultrasound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examination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MRI,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or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CT scan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at least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every 5 years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,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starting at the age of diagnosis </a:t>
            </a:r>
            <a:endParaRPr lang="en-US" sz="2800" b="1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regular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gynecologic care, including pelvic ultrasound examination with eventually further imaging studies if clinically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indicated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Starting at the reproductive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age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 in </a:t>
            </a:r>
            <a:r>
              <a:rPr lang="en-US" sz="2800" dirty="0">
                <a:latin typeface="Adobe Arabic" pitchFamily="18" charset="-78"/>
                <a:cs typeface="Adobe Arabic" pitchFamily="18" charset="-78"/>
              </a:rPr>
              <a:t>women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.</a:t>
            </a:r>
            <a:endParaRPr lang="fa-IR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6211669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1600" dirty="0">
                <a:latin typeface="Adobe Arabic" pitchFamily="18" charset="-78"/>
                <a:cs typeface="Adobe Arabic" pitchFamily="18" charset="-78"/>
              </a:rPr>
              <a:t>Clinical Features, Treatment, and Surveillance of Hyperparathyroidism-Jaw Tumor Syndrome: An Up-to-Date and Review of the </a:t>
            </a:r>
            <a:r>
              <a:rPr lang="en-US" sz="1600" dirty="0" smtClean="0">
                <a:latin typeface="Adobe Arabic" pitchFamily="18" charset="-78"/>
                <a:cs typeface="Adobe Arabic" pitchFamily="18" charset="-78"/>
              </a:rPr>
              <a:t>Literature 2019</a:t>
            </a:r>
            <a:endParaRPr lang="en-US" sz="16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4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89" b="73704" l="61458" r="88125">
                        <a14:foregroundMark x1="63958" y1="34074" x2="72813" y2="71574"/>
                        <a14:foregroundMark x1="78750" y1="66389" x2="86302" y2="65926"/>
                        <a14:foregroundMark x1="65625" y1="30000" x2="61823" y2="27500"/>
                        <a14:foregroundMark x1="70417" y1="29630" x2="70729" y2="27778"/>
                        <a14:foregroundMark x1="69427" y1="31759" x2="69948" y2="29167"/>
                        <a14:foregroundMark x1="71458" y1="31944" x2="72448" y2="27870"/>
                        <a14:foregroundMark x1="71406" y1="34074" x2="72865" y2="31296"/>
                        <a14:foregroundMark x1="63854" y1="44630" x2="61823" y2="45093"/>
                        <a14:foregroundMark x1="63958" y1="55463" x2="62396" y2="60000"/>
                        <a14:foregroundMark x1="82708" y1="34352" x2="83073" y2="26389"/>
                        <a14:foregroundMark x1="80417" y1="34815" x2="80677" y2="27130"/>
                        <a14:foregroundMark x1="64167" y1="38056" x2="61927" y2="37963"/>
                        <a14:foregroundMark x1="62344" y1="52130" x2="61667" y2="52500"/>
                        <a14:foregroundMark x1="61458" y1="56204" x2="62604" y2="55185"/>
                        <a14:foregroundMark x1="62240" y1="47222" x2="6151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37" t="24118" r="11360" b="21578"/>
          <a:stretch/>
        </p:blipFill>
        <p:spPr bwMode="auto">
          <a:xfrm>
            <a:off x="612921" y="600135"/>
            <a:ext cx="8136904" cy="5600302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70000"/>
              </a:schemeClr>
            </a:glow>
            <a:outerShdw blurRad="1270000" dir="21540000" algn="ctr" rotWithShape="0">
              <a:srgbClr val="000000"/>
            </a:outerShdw>
            <a:reflection stA="52000" endPos="96000" dist="1016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877272"/>
            <a:ext cx="641143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/>
              <a:t>Thank you for your attention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36152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r>
              <a:rPr lang="en-US" dirty="0"/>
              <a:t>Past history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Adobe Arabic" pitchFamily="18" charset="-78"/>
                <a:cs typeface="Adobe Arabic" pitchFamily="18" charset="-78"/>
              </a:rPr>
              <a:t> History </a:t>
            </a:r>
            <a:r>
              <a:rPr lang="en-US" sz="3600" b="1" dirty="0">
                <a:latin typeface="Adobe Arabic" pitchFamily="18" charset="-78"/>
                <a:cs typeface="Adobe Arabic" pitchFamily="18" charset="-78"/>
              </a:rPr>
              <a:t>of kidney stones 4 years and 1 week ago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Smoker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: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Drug history : 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Past medical history : 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History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of </a:t>
            </a: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surgery : 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Adobe Arabic" pitchFamily="18" charset="-78"/>
                <a:cs typeface="Adobe Arabic" pitchFamily="18" charset="-78"/>
              </a:rPr>
              <a:t> Fracture history :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6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36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25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history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Family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history of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fractures :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Problems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the mandible or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maxilla :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History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of surgery on the mandible or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maxilla : Negative </a:t>
            </a:r>
            <a:endParaRPr lang="en-US" sz="32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 Family </a:t>
            </a:r>
            <a:r>
              <a:rPr lang="en-US" sz="3200" dirty="0">
                <a:latin typeface="Adobe Arabic" pitchFamily="18" charset="-78"/>
                <a:cs typeface="Adobe Arabic" pitchFamily="18" charset="-78"/>
              </a:rPr>
              <a:t>history of neck </a:t>
            </a:r>
            <a:r>
              <a:rPr lang="en-US" sz="3200" dirty="0" smtClean="0">
                <a:latin typeface="Adobe Arabic" pitchFamily="18" charset="-78"/>
                <a:cs typeface="Adobe Arabic" pitchFamily="18" charset="-78"/>
              </a:rPr>
              <a:t>surgery : Negative </a:t>
            </a:r>
            <a:endParaRPr lang="en-US" sz="3200" dirty="0">
              <a:latin typeface="Adobe Arabic" pitchFamily="18" charset="-78"/>
              <a:cs typeface="Adobe Arabic" pitchFamily="18" charset="-78"/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fa-IR" sz="32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64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examination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57-year-old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man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BP: 125/70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BMI: 22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Bilateral lower limb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force : 5/5 </a:t>
            </a:r>
            <a:endParaRPr lang="en-US" sz="28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Tenderness on the right femur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Patrick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test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on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the </a:t>
            </a:r>
            <a:r>
              <a:rPr lang="en-US" sz="2800" b="1" dirty="0" smtClean="0">
                <a:latin typeface="Adobe Arabic" pitchFamily="18" charset="-78"/>
                <a:cs typeface="Adobe Arabic" pitchFamily="18" charset="-78"/>
              </a:rPr>
              <a:t>right : </a:t>
            </a:r>
            <a:r>
              <a:rPr lang="en-US" sz="2800" b="1" dirty="0">
                <a:latin typeface="Adobe Arabic" pitchFamily="18" charset="-78"/>
                <a:cs typeface="Adobe Arabic" pitchFamily="18" charset="-78"/>
              </a:rPr>
              <a:t>positive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Normal </a:t>
            </a:r>
            <a:r>
              <a:rPr lang="en-US" sz="2800" dirty="0" smtClean="0">
                <a:latin typeface="Adobe Arabic" pitchFamily="18" charset="-78"/>
                <a:cs typeface="Adobe Arabic" pitchFamily="18" charset="-78"/>
              </a:rPr>
              <a:t>gait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Blind left eye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Mass in the jaw : 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latin typeface="Adobe Arabic" pitchFamily="18" charset="-78"/>
                <a:cs typeface="Adobe Arabic" pitchFamily="18" charset="-78"/>
              </a:rPr>
              <a:t>Spine Tenderness : Negative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dirty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dirty="0" smtClean="0">
              <a:latin typeface="Adobe Arabic" pitchFamily="18" charset="-78"/>
              <a:cs typeface="Adobe Arabic" pitchFamily="18" charset="-78"/>
            </a:endParaRPr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4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Data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587196"/>
              </p:ext>
            </p:extLst>
          </p:nvPr>
        </p:nvGraphicFramePr>
        <p:xfrm>
          <a:off x="1403648" y="2132856"/>
          <a:ext cx="6113562" cy="28956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73366"/>
                <a:gridCol w="873366"/>
                <a:gridCol w="873366"/>
                <a:gridCol w="873366"/>
                <a:gridCol w="873366"/>
                <a:gridCol w="702554"/>
                <a:gridCol w="1044178"/>
              </a:tblGrid>
              <a:tr h="51816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8/28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8/27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8/26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8/25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8/24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8/16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11.8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11.5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11.9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9.3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9.8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16.1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Ca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2.5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2.82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P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1756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ALP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1425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PTH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73.3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Vit</a:t>
                      </a:r>
                      <a:r>
                        <a:rPr lang="en-US" sz="2000" baseline="0" dirty="0" smtClean="0">
                          <a:latin typeface="Adobe Arabic" pitchFamily="18" charset="-78"/>
                          <a:cs typeface="Adobe Arabic" pitchFamily="18" charset="-78"/>
                        </a:rPr>
                        <a:t> D3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1.4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1.7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200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1.9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2000" dirty="0" smtClean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 smtClean="0">
                          <a:latin typeface="Adobe Arabic" pitchFamily="18" charset="-78"/>
                          <a:cs typeface="Adobe Arabic" pitchFamily="18" charset="-78"/>
                        </a:rPr>
                        <a:t>Cr</a:t>
                      </a:r>
                      <a:endParaRPr lang="fa-IR" sz="200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04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8271"/>
              </p:ext>
            </p:extLst>
          </p:nvPr>
        </p:nvGraphicFramePr>
        <p:xfrm>
          <a:off x="1547664" y="1844824"/>
          <a:ext cx="6059016" cy="32004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029508"/>
                <a:gridCol w="3029508"/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latin typeface="Adobe Arabic" pitchFamily="18" charset="-78"/>
                          <a:cs typeface="Adobe Arabic" pitchFamily="18" charset="-78"/>
                        </a:rPr>
                        <a:t>Urin</a:t>
                      </a:r>
                      <a:r>
                        <a:rPr lang="en-US" sz="3600" b="1" baseline="0" dirty="0" smtClean="0">
                          <a:latin typeface="Adobe Arabic" pitchFamily="18" charset="-78"/>
                          <a:cs typeface="Adobe Arabic" pitchFamily="18" charset="-78"/>
                        </a:rPr>
                        <a:t> 24 hour</a:t>
                      </a:r>
                      <a:endParaRPr lang="fa-IR" sz="3600" b="1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1100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 </a:t>
                      </a:r>
                      <a:r>
                        <a:rPr lang="en-US" sz="3600" b="0" dirty="0" err="1" smtClean="0">
                          <a:latin typeface="Adobe Arabic" pitchFamily="18" charset="-78"/>
                          <a:cs typeface="Adobe Arabic" pitchFamily="18" charset="-78"/>
                        </a:rPr>
                        <a:t>Vol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689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Cr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468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0" dirty="0" smtClean="0">
                          <a:latin typeface="Adobe Arabic" pitchFamily="18" charset="-78"/>
                          <a:cs typeface="Adobe Arabic" pitchFamily="18" charset="-78"/>
                        </a:rPr>
                        <a:t>Pro</a:t>
                      </a:r>
                      <a:endParaRPr lang="fa-IR" sz="3600" b="0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latin typeface="Adobe Arabic" pitchFamily="18" charset="-78"/>
                          <a:cs typeface="Adobe Arabic" pitchFamily="18" charset="-78"/>
                        </a:rPr>
                        <a:t>325</a:t>
                      </a:r>
                      <a:endParaRPr lang="fa-IR" sz="3600" b="1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 dirty="0" smtClean="0">
                          <a:latin typeface="Adobe Arabic" pitchFamily="18" charset="-78"/>
                          <a:cs typeface="Adobe Arabic" pitchFamily="18" charset="-78"/>
                        </a:rPr>
                        <a:t>Ca</a:t>
                      </a:r>
                      <a:endParaRPr lang="fa-IR" sz="3600" b="1" dirty="0"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7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3603</TotalTime>
  <Words>2467</Words>
  <Application>Microsoft Office PowerPoint</Application>
  <PresentationFormat>On-screen Show (4:3)</PresentationFormat>
  <Paragraphs>290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Flow</vt:lpstr>
      <vt:lpstr>In the name of God</vt:lpstr>
      <vt:lpstr>Case presentation</vt:lpstr>
      <vt:lpstr>Patient history </vt:lpstr>
      <vt:lpstr>Present Illness</vt:lpstr>
      <vt:lpstr>Past history</vt:lpstr>
      <vt:lpstr>Family history</vt:lpstr>
      <vt:lpstr>Physical examination</vt:lpstr>
      <vt:lpstr>Lab Data</vt:lpstr>
      <vt:lpstr>PowerPoint Presentation</vt:lpstr>
      <vt:lpstr>Hip radiology</vt:lpstr>
      <vt:lpstr>Chest X-Ray</vt:lpstr>
      <vt:lpstr>CT without contrast</vt:lpstr>
      <vt:lpstr>Lung CT Scan</vt:lpstr>
      <vt:lpstr>CT with contrast</vt:lpstr>
      <vt:lpstr>Sonography</vt:lpstr>
      <vt:lpstr>BMD</vt:lpstr>
      <vt:lpstr>Tc 99-MIBI with SPECT</vt:lpstr>
      <vt:lpstr>Problems List  </vt:lpstr>
      <vt:lpstr>Diagnosis</vt:lpstr>
      <vt:lpstr>Questions</vt:lpstr>
      <vt:lpstr>PowerPoint Presentation</vt:lpstr>
      <vt:lpstr>PowerPoint Presentation</vt:lpstr>
      <vt:lpstr>Questions</vt:lpstr>
      <vt:lpstr>PowerPoint Presentation</vt:lpstr>
      <vt:lpstr>Questions</vt:lpstr>
      <vt:lpstr>PowerPoint Presentation</vt:lpstr>
      <vt:lpstr>PowerPoint Presentation</vt:lpstr>
      <vt:lpstr>Questions</vt:lpstr>
      <vt:lpstr>PowerPoint Presentation</vt:lpstr>
      <vt:lpstr>PowerPoint Presentation</vt:lpstr>
      <vt:lpstr>Questions</vt:lpstr>
      <vt:lpstr>PowerPoint Presentation</vt:lpstr>
      <vt:lpstr>PowerPoint Presentation</vt:lpstr>
      <vt:lpstr>Questions</vt:lpstr>
      <vt:lpstr>PowerPoint Presentation</vt:lpstr>
      <vt:lpstr>PowerPoint Presentation</vt:lpstr>
      <vt:lpstr>Questions</vt:lpstr>
      <vt:lpstr>Prognosis</vt:lpstr>
      <vt:lpstr>PowerPoint Presentation</vt:lpstr>
      <vt:lpstr>Questions</vt:lpstr>
      <vt:lpstr>PowerPoint Presentation</vt:lpstr>
      <vt:lpstr>PowerPoint Presentation</vt:lpstr>
      <vt:lpstr>Follow-up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Atoosa</dc:creator>
  <cp:lastModifiedBy>Unknown</cp:lastModifiedBy>
  <cp:revision>192</cp:revision>
  <dcterms:created xsi:type="dcterms:W3CDTF">2021-12-06T14:44:48Z</dcterms:created>
  <dcterms:modified xsi:type="dcterms:W3CDTF">2022-01-08T10:18:11Z</dcterms:modified>
</cp:coreProperties>
</file>