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5"/>
  </p:notesMasterIdLst>
  <p:sldIdLst>
    <p:sldId id="256" r:id="rId2"/>
    <p:sldId id="493" r:id="rId3"/>
    <p:sldId id="258" r:id="rId4"/>
    <p:sldId id="259" r:id="rId5"/>
    <p:sldId id="260" r:id="rId6"/>
    <p:sldId id="267" r:id="rId7"/>
    <p:sldId id="273" r:id="rId8"/>
    <p:sldId id="496" r:id="rId9"/>
    <p:sldId id="274" r:id="rId10"/>
    <p:sldId id="262" r:id="rId11"/>
    <p:sldId id="276" r:id="rId12"/>
    <p:sldId id="510" r:id="rId13"/>
    <p:sldId id="291" r:id="rId14"/>
    <p:sldId id="511" r:id="rId15"/>
    <p:sldId id="278" r:id="rId16"/>
    <p:sldId id="281" r:id="rId17"/>
    <p:sldId id="282" r:id="rId18"/>
    <p:sldId id="512" r:id="rId19"/>
    <p:sldId id="28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15" r:id="rId28"/>
    <p:sldId id="505" r:id="rId29"/>
    <p:sldId id="507" r:id="rId30"/>
    <p:sldId id="290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1" r:id="rId40"/>
    <p:sldId id="319" r:id="rId41"/>
    <p:sldId id="320" r:id="rId42"/>
    <p:sldId id="321" r:id="rId43"/>
    <p:sldId id="322" r:id="rId44"/>
    <p:sldId id="323" r:id="rId45"/>
    <p:sldId id="325" r:id="rId46"/>
    <p:sldId id="328" r:id="rId47"/>
    <p:sldId id="330" r:id="rId48"/>
    <p:sldId id="333" r:id="rId49"/>
    <p:sldId id="337" r:id="rId50"/>
    <p:sldId id="338" r:id="rId51"/>
    <p:sldId id="516" r:id="rId52"/>
    <p:sldId id="339" r:id="rId53"/>
    <p:sldId id="340" r:id="rId54"/>
    <p:sldId id="341" r:id="rId55"/>
    <p:sldId id="342" r:id="rId56"/>
    <p:sldId id="517" r:id="rId57"/>
    <p:sldId id="343" r:id="rId58"/>
    <p:sldId id="344" r:id="rId59"/>
    <p:sldId id="358" r:id="rId60"/>
    <p:sldId id="364" r:id="rId61"/>
    <p:sldId id="365" r:id="rId62"/>
    <p:sldId id="366" r:id="rId63"/>
    <p:sldId id="369" r:id="rId64"/>
    <p:sldId id="382" r:id="rId65"/>
    <p:sldId id="383" r:id="rId66"/>
    <p:sldId id="385" r:id="rId67"/>
    <p:sldId id="386" r:id="rId68"/>
    <p:sldId id="387" r:id="rId69"/>
    <p:sldId id="388" r:id="rId70"/>
    <p:sldId id="393" r:id="rId71"/>
    <p:sldId id="403" r:id="rId72"/>
    <p:sldId id="406" r:id="rId73"/>
    <p:sldId id="407" r:id="rId74"/>
    <p:sldId id="408" r:id="rId75"/>
    <p:sldId id="410" r:id="rId76"/>
    <p:sldId id="417" r:id="rId77"/>
    <p:sldId id="418" r:id="rId78"/>
    <p:sldId id="421" r:id="rId79"/>
    <p:sldId id="425" r:id="rId80"/>
    <p:sldId id="427" r:id="rId81"/>
    <p:sldId id="428" r:id="rId82"/>
    <p:sldId id="431" r:id="rId83"/>
    <p:sldId id="434" r:id="rId84"/>
    <p:sldId id="433" r:id="rId85"/>
    <p:sldId id="441" r:id="rId86"/>
    <p:sldId id="442" r:id="rId87"/>
    <p:sldId id="444" r:id="rId88"/>
    <p:sldId id="449" r:id="rId89"/>
    <p:sldId id="451" r:id="rId90"/>
    <p:sldId id="453" r:id="rId91"/>
    <p:sldId id="454" r:id="rId92"/>
    <p:sldId id="455" r:id="rId93"/>
    <p:sldId id="456" r:id="rId94"/>
    <p:sldId id="457" r:id="rId95"/>
    <p:sldId id="458" r:id="rId96"/>
    <p:sldId id="463" r:id="rId97"/>
    <p:sldId id="465" r:id="rId98"/>
    <p:sldId id="468" r:id="rId99"/>
    <p:sldId id="479" r:id="rId100"/>
    <p:sldId id="483" r:id="rId101"/>
    <p:sldId id="513" r:id="rId102"/>
    <p:sldId id="514" r:id="rId103"/>
    <p:sldId id="289" r:id="rId10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RT Pack 20 DVDs" initials="MP2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33CCCC"/>
    <a:srgbClr val="C74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0764" autoAdjust="0"/>
  </p:normalViewPr>
  <p:slideViewPr>
    <p:cSldViewPr>
      <p:cViewPr>
        <p:scale>
          <a:sx n="66" d="100"/>
          <a:sy n="66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95269188912392E-2"/>
          <c:y val="0"/>
          <c:w val="0.88372447346520755"/>
          <c:h val="0.98000494187819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solidFill>
          <a:schemeClr val="bg1"/>
        </a:solidFill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E479C7-3CC9-4222-8B4D-958FC112BD6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C42AD5-0E4E-489B-9A18-BE8E03D164E6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0000"/>
              </a:solidFill>
            </a:rPr>
            <a:t>Parent/guardian involvement </a:t>
          </a:r>
          <a:r>
            <a:rPr lang="en-US" sz="3600" b="1" dirty="0" smtClean="0">
              <a:solidFill>
                <a:schemeClr val="tx1"/>
              </a:solidFill>
            </a:rPr>
            <a:t>in care is required throughout </a:t>
          </a:r>
          <a:r>
            <a:rPr lang="en-US" sz="3600" b="1" dirty="0" err="1" smtClean="0">
              <a:solidFill>
                <a:schemeClr val="tx1"/>
              </a:solidFill>
            </a:rPr>
            <a:t>childhood,with</a:t>
          </a:r>
          <a:r>
            <a:rPr lang="en-US" sz="3600" b="1" dirty="0" smtClean="0">
              <a:solidFill>
                <a:schemeClr val="tx1"/>
              </a:solidFill>
            </a:rPr>
            <a:t> a </a:t>
          </a:r>
          <a:r>
            <a:rPr lang="en-US" sz="3600" b="1" dirty="0" smtClean="0">
              <a:solidFill>
                <a:srgbClr val="0000FF"/>
              </a:solidFill>
            </a:rPr>
            <a:t>gradual shift </a:t>
          </a:r>
          <a:r>
            <a:rPr lang="en-US" sz="3600" b="1" dirty="0" smtClean="0">
              <a:solidFill>
                <a:schemeClr val="tx1"/>
              </a:solidFill>
            </a:rPr>
            <a:t>in responsibility of care from the parent/guardian to the youth </a:t>
          </a:r>
          <a:r>
            <a:rPr lang="en-US" sz="4000" b="1" dirty="0" smtClean="0">
              <a:solidFill>
                <a:srgbClr val="FF0000"/>
              </a:solidFill>
            </a:rPr>
            <a:t>(E)</a:t>
          </a:r>
          <a:endParaRPr lang="en-US" sz="4000" dirty="0">
            <a:solidFill>
              <a:srgbClr val="FF0000"/>
            </a:solidFill>
          </a:endParaRPr>
        </a:p>
      </dgm:t>
    </dgm:pt>
    <dgm:pt modelId="{74467DA8-7A3C-4830-A32C-35A742A5CACD}" type="parTrans" cxnId="{62B267DC-CFC0-4BB2-8625-84F60988146B}">
      <dgm:prSet/>
      <dgm:spPr/>
      <dgm:t>
        <a:bodyPr/>
        <a:lstStyle/>
        <a:p>
          <a:endParaRPr lang="en-US"/>
        </a:p>
      </dgm:t>
    </dgm:pt>
    <dgm:pt modelId="{EBFA9D6A-3EF7-4894-B7C1-5AFA0D264000}" type="sibTrans" cxnId="{62B267DC-CFC0-4BB2-8625-84F60988146B}">
      <dgm:prSet/>
      <dgm:spPr/>
      <dgm:t>
        <a:bodyPr/>
        <a:lstStyle/>
        <a:p>
          <a:endParaRPr lang="en-US"/>
        </a:p>
      </dgm:t>
    </dgm:pt>
    <dgm:pt modelId="{DDF28116-8F4E-46FA-B7A4-BD0118814828}">
      <dgm:prSet custT="1"/>
      <dgm:spPr/>
      <dgm:t>
        <a:bodyPr/>
        <a:lstStyle/>
        <a:p>
          <a:pPr rtl="0"/>
          <a:endParaRPr lang="en-US" sz="4000" b="1" dirty="0">
            <a:solidFill>
              <a:srgbClr val="FF0000"/>
            </a:solidFill>
          </a:endParaRPr>
        </a:p>
      </dgm:t>
    </dgm:pt>
    <dgm:pt modelId="{FC3BFB41-52FD-402D-B229-209835168DC6}" type="parTrans" cxnId="{1AC09C73-FB7D-45DB-813C-CA457546494B}">
      <dgm:prSet/>
      <dgm:spPr/>
      <dgm:t>
        <a:bodyPr/>
        <a:lstStyle/>
        <a:p>
          <a:endParaRPr lang="en-US"/>
        </a:p>
      </dgm:t>
    </dgm:pt>
    <dgm:pt modelId="{D9A5B2C2-90CA-4772-9A51-F63EAF84E34B}" type="sibTrans" cxnId="{1AC09C73-FB7D-45DB-813C-CA457546494B}">
      <dgm:prSet/>
      <dgm:spPr/>
      <dgm:t>
        <a:bodyPr/>
        <a:lstStyle/>
        <a:p>
          <a:endParaRPr lang="en-US"/>
        </a:p>
      </dgm:t>
    </dgm:pt>
    <dgm:pt modelId="{9ACB5596-545D-43A7-8801-829E3AFE4ADD}" type="pres">
      <dgm:prSet presAssocID="{BDE479C7-3CC9-4222-8B4D-958FC112BD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0C81B8-DF4D-48A2-9CCA-4941FF15723B}" type="pres">
      <dgm:prSet presAssocID="{C4C42AD5-0E4E-489B-9A18-BE8E03D164E6}" presName="parentText" presStyleLbl="node1" presStyleIdx="0" presStyleCnt="2" custScaleY="200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78F482-DB22-4A22-A1AB-57ED0A228896}" type="pres">
      <dgm:prSet presAssocID="{EBFA9D6A-3EF7-4894-B7C1-5AFA0D264000}" presName="spacer" presStyleCnt="0"/>
      <dgm:spPr/>
    </dgm:pt>
    <dgm:pt modelId="{E5F85F78-F97A-4191-B5A9-F140A72F4F70}" type="pres">
      <dgm:prSet presAssocID="{DDF28116-8F4E-46FA-B7A4-BD0118814828}" presName="parentText" presStyleLbl="node1" presStyleIdx="1" presStyleCnt="2" custFlipVert="0" custScaleY="17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B267DC-CFC0-4BB2-8625-84F60988146B}" srcId="{BDE479C7-3CC9-4222-8B4D-958FC112BD60}" destId="{C4C42AD5-0E4E-489B-9A18-BE8E03D164E6}" srcOrd="0" destOrd="0" parTransId="{74467DA8-7A3C-4830-A32C-35A742A5CACD}" sibTransId="{EBFA9D6A-3EF7-4894-B7C1-5AFA0D264000}"/>
    <dgm:cxn modelId="{1AC09C73-FB7D-45DB-813C-CA457546494B}" srcId="{BDE479C7-3CC9-4222-8B4D-958FC112BD60}" destId="{DDF28116-8F4E-46FA-B7A4-BD0118814828}" srcOrd="1" destOrd="0" parTransId="{FC3BFB41-52FD-402D-B229-209835168DC6}" sibTransId="{D9A5B2C2-90CA-4772-9A51-F63EAF84E34B}"/>
    <dgm:cxn modelId="{1EA8C44D-1B4B-41F6-96FF-1C63E75AF053}" type="presOf" srcId="{C4C42AD5-0E4E-489B-9A18-BE8E03D164E6}" destId="{3B0C81B8-DF4D-48A2-9CCA-4941FF15723B}" srcOrd="0" destOrd="0" presId="urn:microsoft.com/office/officeart/2005/8/layout/vList2"/>
    <dgm:cxn modelId="{0843930A-F899-423B-AFE9-048CC3979D1B}" type="presOf" srcId="{BDE479C7-3CC9-4222-8B4D-958FC112BD60}" destId="{9ACB5596-545D-43A7-8801-829E3AFE4ADD}" srcOrd="0" destOrd="0" presId="urn:microsoft.com/office/officeart/2005/8/layout/vList2"/>
    <dgm:cxn modelId="{E68ED2AB-BD52-4F63-B445-CC0267CDE5D5}" type="presOf" srcId="{DDF28116-8F4E-46FA-B7A4-BD0118814828}" destId="{E5F85F78-F97A-4191-B5A9-F140A72F4F70}" srcOrd="0" destOrd="0" presId="urn:microsoft.com/office/officeart/2005/8/layout/vList2"/>
    <dgm:cxn modelId="{C74DB14A-3DDB-4F17-AE19-BD8A3F7CD848}" type="presParOf" srcId="{9ACB5596-545D-43A7-8801-829E3AFE4ADD}" destId="{3B0C81B8-DF4D-48A2-9CCA-4941FF15723B}" srcOrd="0" destOrd="0" presId="urn:microsoft.com/office/officeart/2005/8/layout/vList2"/>
    <dgm:cxn modelId="{C74BE5B8-0FA2-451E-A17C-EDFC10F0D2B2}" type="presParOf" srcId="{9ACB5596-545D-43A7-8801-829E3AFE4ADD}" destId="{D878F482-DB22-4A22-A1AB-57ED0A228896}" srcOrd="1" destOrd="0" presId="urn:microsoft.com/office/officeart/2005/8/layout/vList2"/>
    <dgm:cxn modelId="{467B3627-F3FC-43F9-9482-15F75C7FFACE}" type="presParOf" srcId="{9ACB5596-545D-43A7-8801-829E3AFE4ADD}" destId="{E5F85F78-F97A-4191-B5A9-F140A72F4F70}" srcOrd="2" destOrd="0" presId="urn:microsoft.com/office/officeart/2005/8/layout/vList2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6FA208-6A5B-4830-B309-5DD9FEA36C3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F4A966-7757-45F8-BBEE-3B288E0B2B96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tx1"/>
              </a:solidFill>
            </a:rPr>
            <a:t>Consider screening for celiac disease by measuring IgA </a:t>
          </a:r>
          <a:r>
            <a:rPr lang="en-US" sz="3600" b="1" dirty="0" err="1" smtClean="0">
              <a:solidFill>
                <a:schemeClr val="tx1"/>
              </a:solidFill>
            </a:rPr>
            <a:t>antitissue</a:t>
          </a:r>
          <a:r>
            <a:rPr lang="en-US" sz="3600" b="1" dirty="0" smtClean="0">
              <a:solidFill>
                <a:schemeClr val="tx1"/>
              </a:solidFill>
            </a:rPr>
            <a:t> </a:t>
          </a:r>
          <a:r>
            <a:rPr lang="en-US" sz="3600" b="1" dirty="0" err="1" smtClean="0">
              <a:solidFill>
                <a:schemeClr val="tx1"/>
              </a:solidFill>
            </a:rPr>
            <a:t>transglutaminase</a:t>
          </a:r>
          <a:r>
            <a:rPr lang="en-US" sz="3600" b="1" dirty="0" smtClean="0">
              <a:solidFill>
                <a:schemeClr val="tx1"/>
              </a:solidFill>
            </a:rPr>
            <a:t> or </a:t>
          </a:r>
          <a:r>
            <a:rPr lang="en-US" sz="3600" b="1" dirty="0" err="1" smtClean="0">
              <a:solidFill>
                <a:schemeClr val="tx1"/>
              </a:solidFill>
            </a:rPr>
            <a:t>antiendomysial</a:t>
          </a:r>
          <a:r>
            <a:rPr lang="en-US" sz="3600" b="1" dirty="0" smtClean="0">
              <a:solidFill>
                <a:schemeClr val="tx1"/>
              </a:solidFill>
            </a:rPr>
            <a:t> </a:t>
          </a:r>
          <a:r>
            <a:rPr lang="en-US" sz="3600" b="1" dirty="0" err="1" smtClean="0">
              <a:solidFill>
                <a:schemeClr val="tx1"/>
              </a:solidFill>
            </a:rPr>
            <a:t>antibodies,with</a:t>
          </a:r>
          <a:r>
            <a:rPr lang="en-US" sz="3600" b="1" dirty="0" smtClean="0">
              <a:solidFill>
                <a:schemeClr val="tx1"/>
              </a:solidFill>
            </a:rPr>
            <a:t> documentation of normal total serum IgA levels, </a:t>
          </a:r>
          <a:r>
            <a:rPr lang="en-US" sz="3600" b="1" dirty="0" smtClean="0">
              <a:solidFill>
                <a:srgbClr val="0000FF"/>
              </a:solidFill>
            </a:rPr>
            <a:t>soon after the diagnosis</a:t>
          </a:r>
          <a:r>
            <a:rPr lang="en-US" sz="3600" b="1" dirty="0" smtClean="0">
              <a:solidFill>
                <a:schemeClr val="tx1"/>
              </a:solidFill>
            </a:rPr>
            <a:t> of diabetes and/or if </a:t>
          </a:r>
          <a:r>
            <a:rPr lang="en-US" sz="3600" b="1" dirty="0" smtClean="0">
              <a:solidFill>
                <a:srgbClr val="0000FF"/>
              </a:solidFill>
            </a:rPr>
            <a:t>symptoms</a:t>
          </a:r>
          <a:r>
            <a:rPr lang="en-US" sz="3600" b="1" dirty="0" smtClean="0">
              <a:solidFill>
                <a:schemeClr val="tx1"/>
              </a:solidFill>
            </a:rPr>
            <a:t> </a:t>
          </a:r>
          <a:r>
            <a:rPr lang="en-US" sz="3600" b="1" dirty="0" smtClean="0">
              <a:solidFill>
                <a:srgbClr val="0000FF"/>
              </a:solidFill>
            </a:rPr>
            <a:t>develop</a:t>
          </a:r>
          <a:r>
            <a:rPr lang="en-US" sz="3600" b="1" dirty="0" smtClean="0">
              <a:solidFill>
                <a:schemeClr val="tx1"/>
              </a:solidFill>
            </a:rPr>
            <a:t>. Refer the patient to </a:t>
          </a:r>
          <a:r>
            <a:rPr lang="en-US" sz="3600" b="1" dirty="0" err="1" smtClean="0">
              <a:solidFill>
                <a:schemeClr val="tx1"/>
              </a:solidFill>
            </a:rPr>
            <a:t>agastroenterologist</a:t>
          </a:r>
          <a:r>
            <a:rPr lang="en-US" sz="3600" b="1" dirty="0" smtClean="0">
              <a:solidFill>
                <a:schemeClr val="tx1"/>
              </a:solidFill>
            </a:rPr>
            <a:t> if the test is positive</a:t>
          </a:r>
          <a:r>
            <a:rPr lang="en-US" sz="4000" b="1" dirty="0" smtClean="0">
              <a:solidFill>
                <a:srgbClr val="FF0000"/>
              </a:solidFill>
            </a:rPr>
            <a:t>(E)</a:t>
          </a:r>
          <a:endParaRPr lang="en-US" sz="4000" b="1" dirty="0">
            <a:solidFill>
              <a:srgbClr val="FF0000"/>
            </a:solidFill>
          </a:endParaRPr>
        </a:p>
      </dgm:t>
    </dgm:pt>
    <dgm:pt modelId="{6C2450F8-B40D-410C-9616-0A1102F92007}" type="parTrans" cxnId="{893C411B-E7FC-4175-98FB-3F6E2F30E16A}">
      <dgm:prSet/>
      <dgm:spPr/>
      <dgm:t>
        <a:bodyPr/>
        <a:lstStyle/>
        <a:p>
          <a:endParaRPr lang="en-US"/>
        </a:p>
      </dgm:t>
    </dgm:pt>
    <dgm:pt modelId="{C04839D7-9410-4248-A04E-A3A6227D5339}" type="sibTrans" cxnId="{893C411B-E7FC-4175-98FB-3F6E2F30E16A}">
      <dgm:prSet/>
      <dgm:spPr/>
      <dgm:t>
        <a:bodyPr/>
        <a:lstStyle/>
        <a:p>
          <a:endParaRPr lang="en-US"/>
        </a:p>
      </dgm:t>
    </dgm:pt>
    <dgm:pt modelId="{009D2247-1319-4A29-A4DB-90D48D170FAA}" type="pres">
      <dgm:prSet presAssocID="{DF6FA208-6A5B-4830-B309-5DD9FEA36C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2CC5E1-42EF-4611-942B-D043C4BFF682}" type="pres">
      <dgm:prSet presAssocID="{40F4A966-7757-45F8-BBEE-3B288E0B2B96}" presName="parentText" presStyleLbl="node1" presStyleIdx="0" presStyleCnt="1" custScaleY="1205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9CDFE6-D163-408D-A362-563AA6644853}" type="presOf" srcId="{40F4A966-7757-45F8-BBEE-3B288E0B2B96}" destId="{9B2CC5E1-42EF-4611-942B-D043C4BFF682}" srcOrd="0" destOrd="0" presId="urn:microsoft.com/office/officeart/2005/8/layout/vList2"/>
    <dgm:cxn modelId="{B5B32AF1-83F1-489B-B899-56760745789C}" type="presOf" srcId="{DF6FA208-6A5B-4830-B309-5DD9FEA36C31}" destId="{009D2247-1319-4A29-A4DB-90D48D170FAA}" srcOrd="0" destOrd="0" presId="urn:microsoft.com/office/officeart/2005/8/layout/vList2"/>
    <dgm:cxn modelId="{893C411B-E7FC-4175-98FB-3F6E2F30E16A}" srcId="{DF6FA208-6A5B-4830-B309-5DD9FEA36C31}" destId="{40F4A966-7757-45F8-BBEE-3B288E0B2B96}" srcOrd="0" destOrd="0" parTransId="{6C2450F8-B40D-410C-9616-0A1102F92007}" sibTransId="{C04839D7-9410-4248-A04E-A3A6227D5339}"/>
    <dgm:cxn modelId="{21CAECE1-155B-4810-A038-2C0E53D9B12B}" type="presParOf" srcId="{009D2247-1319-4A29-A4DB-90D48D170FAA}" destId="{9B2CC5E1-42EF-4611-942B-D043C4BFF6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C7101F-B943-456C-86F0-35DFE2D5DB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AD571C-60D6-4BFA-8259-E28943D3C7EB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tx1"/>
              </a:solidFill>
            </a:rPr>
            <a:t>Lifestyle, psychosocial, and medical </a:t>
          </a:r>
          <a:r>
            <a:rPr lang="en-US" sz="3600" b="0" dirty="0" smtClean="0">
              <a:solidFill>
                <a:schemeClr val="tx1"/>
              </a:solidFill>
            </a:rPr>
            <a:t>circumstances should be considered when </a:t>
          </a:r>
          <a:r>
            <a:rPr lang="en-US" sz="3600" b="0" dirty="0" smtClean="0">
              <a:solidFill>
                <a:srgbClr val="0000FF"/>
              </a:solidFill>
            </a:rPr>
            <a:t>recommending glycemic goals </a:t>
          </a:r>
          <a:r>
            <a:rPr lang="en-US" sz="3600" b="0" dirty="0" smtClean="0">
              <a:solidFill>
                <a:schemeClr val="tx1"/>
              </a:solidFill>
            </a:rPr>
            <a:t>for all age-groups</a:t>
          </a:r>
          <a:r>
            <a:rPr lang="en-US" sz="4000" b="1" dirty="0" smtClean="0">
              <a:solidFill>
                <a:srgbClr val="FF0000"/>
              </a:solidFill>
            </a:rPr>
            <a:t>(E)</a:t>
          </a:r>
          <a:endParaRPr lang="en-US" sz="4000" b="1" dirty="0">
            <a:solidFill>
              <a:srgbClr val="FF0000"/>
            </a:solidFill>
          </a:endParaRPr>
        </a:p>
      </dgm:t>
    </dgm:pt>
    <dgm:pt modelId="{3F14C571-37A4-43C3-AE1F-9913A0305401}" type="parTrans" cxnId="{5F978DE7-09DC-427B-AA7E-F48421610FD2}">
      <dgm:prSet/>
      <dgm:spPr/>
      <dgm:t>
        <a:bodyPr/>
        <a:lstStyle/>
        <a:p>
          <a:endParaRPr lang="en-US"/>
        </a:p>
      </dgm:t>
    </dgm:pt>
    <dgm:pt modelId="{E46792C7-DD86-4AE5-AD8B-02113EEB9DF8}" type="sibTrans" cxnId="{5F978DE7-09DC-427B-AA7E-F48421610FD2}">
      <dgm:prSet/>
      <dgm:spPr/>
      <dgm:t>
        <a:bodyPr/>
        <a:lstStyle/>
        <a:p>
          <a:endParaRPr lang="en-US"/>
        </a:p>
      </dgm:t>
    </dgm:pt>
    <dgm:pt modelId="{C19F8B0F-95A9-4610-B4EE-71552485F48D}">
      <dgm:prSet custT="1"/>
      <dgm:spPr/>
      <dgm:t>
        <a:bodyPr/>
        <a:lstStyle/>
        <a:p>
          <a:endParaRPr lang="en-US" sz="3600" b="1" dirty="0" smtClean="0">
            <a:solidFill>
              <a:schemeClr val="tx1"/>
            </a:solidFill>
          </a:endParaRPr>
        </a:p>
      </dgm:t>
    </dgm:pt>
    <dgm:pt modelId="{F40436F3-E8FF-413B-8949-49C8FC34FC87}" type="parTrans" cxnId="{0579BA4B-63C9-4A23-A62A-894504454598}">
      <dgm:prSet/>
      <dgm:spPr/>
      <dgm:t>
        <a:bodyPr/>
        <a:lstStyle/>
        <a:p>
          <a:endParaRPr lang="en-US"/>
        </a:p>
      </dgm:t>
    </dgm:pt>
    <dgm:pt modelId="{81599212-8CB9-4B6B-808F-A44E3A94EE4E}" type="sibTrans" cxnId="{0579BA4B-63C9-4A23-A62A-894504454598}">
      <dgm:prSet/>
      <dgm:spPr/>
      <dgm:t>
        <a:bodyPr/>
        <a:lstStyle/>
        <a:p>
          <a:endParaRPr lang="en-US"/>
        </a:p>
      </dgm:t>
    </dgm:pt>
    <dgm:pt modelId="{A267E4DF-D6C3-42D0-AD6B-606BB725B030}" type="pres">
      <dgm:prSet presAssocID="{2EC7101F-B943-456C-86F0-35DFE2D5DB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45BC98-C303-40A8-AD74-DCEE22EDAAC9}" type="pres">
      <dgm:prSet presAssocID="{88AD571C-60D6-4BFA-8259-E28943D3C7EB}" presName="parentText" presStyleLbl="node1" presStyleIdx="0" presStyleCnt="2" custScaleX="100000" custScaleY="135097" custLinFactNeighborY="-45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D372F-829C-409A-B088-1D0795D4529C}" type="pres">
      <dgm:prSet presAssocID="{E46792C7-DD86-4AE5-AD8B-02113EEB9DF8}" presName="spacer" presStyleCnt="0"/>
      <dgm:spPr/>
    </dgm:pt>
    <dgm:pt modelId="{2885858B-41EB-49D4-A7B0-AC315B1A0885}" type="pres">
      <dgm:prSet presAssocID="{C19F8B0F-95A9-4610-B4EE-71552485F48D}" presName="parentText" presStyleLbl="node1" presStyleIdx="1" presStyleCnt="2" custFlipVert="0" custScaleY="312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862AE5-7AA6-4F6C-94AD-EE74D54F4D9A}" type="presOf" srcId="{2EC7101F-B943-456C-86F0-35DFE2D5DBC7}" destId="{A267E4DF-D6C3-42D0-AD6B-606BB725B030}" srcOrd="0" destOrd="0" presId="urn:microsoft.com/office/officeart/2005/8/layout/vList2"/>
    <dgm:cxn modelId="{09964D37-BCF7-4E5D-B430-D298D718A3D8}" type="presOf" srcId="{C19F8B0F-95A9-4610-B4EE-71552485F48D}" destId="{2885858B-41EB-49D4-A7B0-AC315B1A0885}" srcOrd="0" destOrd="0" presId="urn:microsoft.com/office/officeart/2005/8/layout/vList2"/>
    <dgm:cxn modelId="{5F978DE7-09DC-427B-AA7E-F48421610FD2}" srcId="{2EC7101F-B943-456C-86F0-35DFE2D5DBC7}" destId="{88AD571C-60D6-4BFA-8259-E28943D3C7EB}" srcOrd="0" destOrd="0" parTransId="{3F14C571-37A4-43C3-AE1F-9913A0305401}" sibTransId="{E46792C7-DD86-4AE5-AD8B-02113EEB9DF8}"/>
    <dgm:cxn modelId="{0579BA4B-63C9-4A23-A62A-894504454598}" srcId="{2EC7101F-B943-456C-86F0-35DFE2D5DBC7}" destId="{C19F8B0F-95A9-4610-B4EE-71552485F48D}" srcOrd="1" destOrd="0" parTransId="{F40436F3-E8FF-413B-8949-49C8FC34FC87}" sibTransId="{81599212-8CB9-4B6B-808F-A44E3A94EE4E}"/>
    <dgm:cxn modelId="{CC81910C-BB74-4680-A8E7-68DDF7ADCDDD}" type="presOf" srcId="{88AD571C-60D6-4BFA-8259-E28943D3C7EB}" destId="{9D45BC98-C303-40A8-AD74-DCEE22EDAAC9}" srcOrd="0" destOrd="0" presId="urn:microsoft.com/office/officeart/2005/8/layout/vList2"/>
    <dgm:cxn modelId="{730C8A48-267A-44D0-8751-8DC668AC35A9}" type="presParOf" srcId="{A267E4DF-D6C3-42D0-AD6B-606BB725B030}" destId="{9D45BC98-C303-40A8-AD74-DCEE22EDAAC9}" srcOrd="0" destOrd="0" presId="urn:microsoft.com/office/officeart/2005/8/layout/vList2"/>
    <dgm:cxn modelId="{BA00030F-BE24-4EB8-9D02-D03E41483225}" type="presParOf" srcId="{A267E4DF-D6C3-42D0-AD6B-606BB725B030}" destId="{46DD372F-829C-409A-B088-1D0795D4529C}" srcOrd="1" destOrd="0" presId="urn:microsoft.com/office/officeart/2005/8/layout/vList2"/>
    <dgm:cxn modelId="{1201F138-8E9E-4CF1-ABF0-0115145AB256}" type="presParOf" srcId="{A267E4DF-D6C3-42D0-AD6B-606BB725B030}" destId="{2885858B-41EB-49D4-A7B0-AC315B1A088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C81B8-DF4D-48A2-9CCA-4941FF15723B}">
      <dsp:nvSpPr>
        <dsp:cNvPr id="0" name=""/>
        <dsp:cNvSpPr/>
      </dsp:nvSpPr>
      <dsp:spPr>
        <a:xfrm>
          <a:off x="0" y="16016"/>
          <a:ext cx="8153400" cy="635317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Parent/guardian involvement </a:t>
          </a:r>
          <a:r>
            <a:rPr lang="en-US" sz="3600" b="1" kern="1200" dirty="0" smtClean="0">
              <a:solidFill>
                <a:schemeClr val="tx1"/>
              </a:solidFill>
            </a:rPr>
            <a:t>in care is required throughout </a:t>
          </a:r>
          <a:r>
            <a:rPr lang="en-US" sz="3600" b="1" kern="1200" dirty="0" err="1" smtClean="0">
              <a:solidFill>
                <a:schemeClr val="tx1"/>
              </a:solidFill>
            </a:rPr>
            <a:t>childhood,with</a:t>
          </a:r>
          <a:r>
            <a:rPr lang="en-US" sz="3600" b="1" kern="1200" dirty="0" smtClean="0">
              <a:solidFill>
                <a:schemeClr val="tx1"/>
              </a:solidFill>
            </a:rPr>
            <a:t> a </a:t>
          </a:r>
          <a:r>
            <a:rPr lang="en-US" sz="3600" b="1" kern="1200" dirty="0" smtClean="0">
              <a:solidFill>
                <a:srgbClr val="0000FF"/>
              </a:solidFill>
            </a:rPr>
            <a:t>gradual shift </a:t>
          </a:r>
          <a:r>
            <a:rPr lang="en-US" sz="3600" b="1" kern="1200" dirty="0" smtClean="0">
              <a:solidFill>
                <a:schemeClr val="tx1"/>
              </a:solidFill>
            </a:rPr>
            <a:t>in responsibility of care from the parent/guardian to the youth </a:t>
          </a:r>
          <a:r>
            <a:rPr lang="en-US" sz="4000" b="1" kern="1200" dirty="0" smtClean="0">
              <a:solidFill>
                <a:srgbClr val="FF0000"/>
              </a:solidFill>
            </a:rPr>
            <a:t>(E)</a:t>
          </a:r>
          <a:endParaRPr lang="en-US" sz="4000" kern="1200" dirty="0">
            <a:solidFill>
              <a:srgbClr val="FF0000"/>
            </a:solidFill>
          </a:endParaRPr>
        </a:p>
      </dsp:txBody>
      <dsp:txXfrm>
        <a:off x="310136" y="326152"/>
        <a:ext cx="7533128" cy="5732903"/>
      </dsp:txXfrm>
    </dsp:sp>
    <dsp:sp modelId="{E5F85F78-F97A-4191-B5A9-F140A72F4F70}">
      <dsp:nvSpPr>
        <dsp:cNvPr id="0" name=""/>
        <dsp:cNvSpPr/>
      </dsp:nvSpPr>
      <dsp:spPr>
        <a:xfrm>
          <a:off x="0" y="6406631"/>
          <a:ext cx="8153400" cy="54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dirty="0">
            <a:solidFill>
              <a:srgbClr val="FF0000"/>
            </a:solidFill>
          </a:endParaRPr>
        </a:p>
      </dsp:txBody>
      <dsp:txXfrm>
        <a:off x="2653" y="6409284"/>
        <a:ext cx="8148094" cy="490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CC5E1-42EF-4611-942B-D043C4BFF682}">
      <dsp:nvSpPr>
        <dsp:cNvPr id="0" name=""/>
        <dsp:cNvSpPr/>
      </dsp:nvSpPr>
      <dsp:spPr>
        <a:xfrm>
          <a:off x="0" y="76195"/>
          <a:ext cx="8839200" cy="5867409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Consider screening for celiac disease by measuring IgA </a:t>
          </a:r>
          <a:r>
            <a:rPr lang="en-US" sz="3600" b="1" kern="1200" dirty="0" err="1" smtClean="0">
              <a:solidFill>
                <a:schemeClr val="tx1"/>
              </a:solidFill>
            </a:rPr>
            <a:t>antitissue</a:t>
          </a:r>
          <a:r>
            <a:rPr lang="en-US" sz="3600" b="1" kern="1200" dirty="0" smtClean="0">
              <a:solidFill>
                <a:schemeClr val="tx1"/>
              </a:solidFill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</a:rPr>
            <a:t>transglutaminase</a:t>
          </a:r>
          <a:r>
            <a:rPr lang="en-US" sz="3600" b="1" kern="1200" dirty="0" smtClean="0">
              <a:solidFill>
                <a:schemeClr val="tx1"/>
              </a:solidFill>
            </a:rPr>
            <a:t> or </a:t>
          </a:r>
          <a:r>
            <a:rPr lang="en-US" sz="3600" b="1" kern="1200" dirty="0" err="1" smtClean="0">
              <a:solidFill>
                <a:schemeClr val="tx1"/>
              </a:solidFill>
            </a:rPr>
            <a:t>antiendomysial</a:t>
          </a:r>
          <a:r>
            <a:rPr lang="en-US" sz="3600" b="1" kern="1200" dirty="0" smtClean="0">
              <a:solidFill>
                <a:schemeClr val="tx1"/>
              </a:solidFill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</a:rPr>
            <a:t>antibodies,with</a:t>
          </a:r>
          <a:r>
            <a:rPr lang="en-US" sz="3600" b="1" kern="1200" dirty="0" smtClean="0">
              <a:solidFill>
                <a:schemeClr val="tx1"/>
              </a:solidFill>
            </a:rPr>
            <a:t> documentation of normal total serum IgA levels, </a:t>
          </a:r>
          <a:r>
            <a:rPr lang="en-US" sz="3600" b="1" kern="1200" dirty="0" smtClean="0">
              <a:solidFill>
                <a:srgbClr val="0000FF"/>
              </a:solidFill>
            </a:rPr>
            <a:t>soon after the diagnosis</a:t>
          </a:r>
          <a:r>
            <a:rPr lang="en-US" sz="3600" b="1" kern="1200" dirty="0" smtClean="0">
              <a:solidFill>
                <a:schemeClr val="tx1"/>
              </a:solidFill>
            </a:rPr>
            <a:t> of diabetes and/or if </a:t>
          </a:r>
          <a:r>
            <a:rPr lang="en-US" sz="3600" b="1" kern="1200" dirty="0" smtClean="0">
              <a:solidFill>
                <a:srgbClr val="0000FF"/>
              </a:solidFill>
            </a:rPr>
            <a:t>symptoms</a:t>
          </a:r>
          <a:r>
            <a:rPr lang="en-US" sz="3600" b="1" kern="1200" dirty="0" smtClean="0">
              <a:solidFill>
                <a:schemeClr val="tx1"/>
              </a:solidFill>
            </a:rPr>
            <a:t> </a:t>
          </a:r>
          <a:r>
            <a:rPr lang="en-US" sz="3600" b="1" kern="1200" dirty="0" smtClean="0">
              <a:solidFill>
                <a:srgbClr val="0000FF"/>
              </a:solidFill>
            </a:rPr>
            <a:t>develop</a:t>
          </a:r>
          <a:r>
            <a:rPr lang="en-US" sz="3600" b="1" kern="1200" dirty="0" smtClean="0">
              <a:solidFill>
                <a:schemeClr val="tx1"/>
              </a:solidFill>
            </a:rPr>
            <a:t>. Refer the patient to </a:t>
          </a:r>
          <a:r>
            <a:rPr lang="en-US" sz="3600" b="1" kern="1200" dirty="0" err="1" smtClean="0">
              <a:solidFill>
                <a:schemeClr val="tx1"/>
              </a:solidFill>
            </a:rPr>
            <a:t>agastroenterologist</a:t>
          </a:r>
          <a:r>
            <a:rPr lang="en-US" sz="3600" b="1" kern="1200" dirty="0" smtClean="0">
              <a:solidFill>
                <a:schemeClr val="tx1"/>
              </a:solidFill>
            </a:rPr>
            <a:t> if the test is positive</a:t>
          </a:r>
          <a:r>
            <a:rPr lang="en-US" sz="4000" b="1" kern="1200" dirty="0" smtClean="0">
              <a:solidFill>
                <a:srgbClr val="FF0000"/>
              </a:solidFill>
            </a:rPr>
            <a:t>(E)</a:t>
          </a:r>
          <a:endParaRPr lang="en-US" sz="4000" b="1" kern="1200" dirty="0">
            <a:solidFill>
              <a:srgbClr val="FF0000"/>
            </a:solidFill>
          </a:endParaRPr>
        </a:p>
      </dsp:txBody>
      <dsp:txXfrm>
        <a:off x="286423" y="362618"/>
        <a:ext cx="8266354" cy="5294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5BC98-C303-40A8-AD74-DCEE22EDAAC9}">
      <dsp:nvSpPr>
        <dsp:cNvPr id="0" name=""/>
        <dsp:cNvSpPr/>
      </dsp:nvSpPr>
      <dsp:spPr>
        <a:xfrm>
          <a:off x="0" y="213196"/>
          <a:ext cx="8153399" cy="359594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Lifestyle, psychosocial, and medical </a:t>
          </a:r>
          <a:r>
            <a:rPr lang="en-US" sz="3600" b="0" kern="1200" dirty="0" smtClean="0">
              <a:solidFill>
                <a:schemeClr val="tx1"/>
              </a:solidFill>
            </a:rPr>
            <a:t>circumstances should be considered when </a:t>
          </a:r>
          <a:r>
            <a:rPr lang="en-US" sz="3600" b="0" kern="1200" dirty="0" smtClean="0">
              <a:solidFill>
                <a:srgbClr val="0000FF"/>
              </a:solidFill>
            </a:rPr>
            <a:t>recommending glycemic goals </a:t>
          </a:r>
          <a:r>
            <a:rPr lang="en-US" sz="3600" b="0" kern="1200" dirty="0" smtClean="0">
              <a:solidFill>
                <a:schemeClr val="tx1"/>
              </a:solidFill>
            </a:rPr>
            <a:t>for all age-groups</a:t>
          </a:r>
          <a:r>
            <a:rPr lang="en-US" sz="4000" b="1" kern="1200" dirty="0" smtClean="0">
              <a:solidFill>
                <a:srgbClr val="FF0000"/>
              </a:solidFill>
            </a:rPr>
            <a:t>(E)</a:t>
          </a:r>
          <a:endParaRPr lang="en-US" sz="4000" b="1" kern="1200" dirty="0">
            <a:solidFill>
              <a:srgbClr val="FF0000"/>
            </a:solidFill>
          </a:endParaRPr>
        </a:p>
      </dsp:txBody>
      <dsp:txXfrm>
        <a:off x="175540" y="388736"/>
        <a:ext cx="7802319" cy="3244864"/>
      </dsp:txXfrm>
    </dsp:sp>
    <dsp:sp modelId="{2885858B-41EB-49D4-A7B0-AC315B1A0885}">
      <dsp:nvSpPr>
        <dsp:cNvPr id="0" name=""/>
        <dsp:cNvSpPr/>
      </dsp:nvSpPr>
      <dsp:spPr>
        <a:xfrm>
          <a:off x="0" y="4004929"/>
          <a:ext cx="8153399" cy="8326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 smtClean="0">
            <a:solidFill>
              <a:schemeClr val="tx1"/>
            </a:solidFill>
          </a:endParaRPr>
        </a:p>
      </dsp:txBody>
      <dsp:txXfrm>
        <a:off x="40647" y="4045576"/>
        <a:ext cx="8072105" cy="751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A2B71-E4D6-41B2-ACBF-E5D1B0789FD2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031D9-10D1-449B-872F-D6045E099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6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maryam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031D9-10D1-449B-872F-D6045E0990F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1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031D9-10D1-449B-872F-D6045E0990F9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41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031D9-10D1-449B-872F-D6045E0990F9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9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16ADB13-C0E5-43F1-977A-ACDA510DF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BE43457-22FE-4D88-B503-66E6D3ACA3D5}" type="datetimeFigureOut">
              <a:rPr lang="en-US" smtClean="0"/>
              <a:pPr/>
              <a:t>7/2/2014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458200" cy="23622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Type1Diabetes Through the Life Span</a:t>
            </a:r>
            <a:r>
              <a:rPr lang="en-US" dirty="0">
                <a:solidFill>
                  <a:srgbClr val="00B050"/>
                </a:solidFill>
              </a:rPr>
              <a:t>: A Position Statement of </a:t>
            </a:r>
            <a:r>
              <a:rPr lang="en-US" dirty="0" smtClean="0">
                <a:solidFill>
                  <a:srgbClr val="00B050"/>
                </a:solidFill>
              </a:rPr>
              <a:t>the American </a:t>
            </a:r>
            <a:r>
              <a:rPr lang="en-US" dirty="0">
                <a:solidFill>
                  <a:srgbClr val="00B050"/>
                </a:solidFill>
              </a:rPr>
              <a:t>Diabetes Association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811911716"/>
              </p:ext>
            </p:extLst>
          </p:nvPr>
        </p:nvGraphicFramePr>
        <p:xfrm>
          <a:off x="0" y="4343400"/>
          <a:ext cx="3124200" cy="255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3200400"/>
            <a:ext cx="7772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Helvetica Bold"/>
              </a:rPr>
              <a:t>Diabetes </a:t>
            </a:r>
            <a:r>
              <a:rPr lang="en-US" sz="2400" b="1" dirty="0">
                <a:solidFill>
                  <a:srgbClr val="FF0000"/>
                </a:solidFill>
                <a:latin typeface="Helvetica Bold"/>
              </a:rPr>
              <a:t>Care </a:t>
            </a:r>
            <a:r>
              <a:rPr lang="en-US" sz="2400" b="1" dirty="0" smtClean="0">
                <a:solidFill>
                  <a:srgbClr val="FF0000"/>
                </a:solidFill>
                <a:latin typeface="Helvetica Bold"/>
              </a:rPr>
              <a:t>June </a:t>
            </a:r>
            <a:r>
              <a:rPr lang="en-US" sz="2400" b="1" dirty="0">
                <a:solidFill>
                  <a:srgbClr val="FF0000"/>
                </a:solidFill>
                <a:latin typeface="Helvetica Bold"/>
              </a:rPr>
              <a:t>16, </a:t>
            </a:r>
            <a:r>
              <a:rPr lang="en-US" sz="2400" b="1" dirty="0" smtClean="0">
                <a:solidFill>
                  <a:srgbClr val="FF0000"/>
                </a:solidFill>
                <a:latin typeface="Helvetica Bold"/>
              </a:rPr>
              <a:t>2014</a:t>
            </a:r>
            <a:endParaRPr lang="en-US" sz="800" dirty="0">
              <a:solidFill>
                <a:srgbClr val="000000"/>
              </a:solidFill>
              <a:latin typeface="Arial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95600" y="4244608"/>
            <a:ext cx="51816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b="1" dirty="0" smtClean="0"/>
          </a:p>
          <a:p>
            <a:pPr lvl="0"/>
            <a:endParaRPr lang="en-US" sz="2800" b="1" dirty="0"/>
          </a:p>
          <a:p>
            <a:pPr lvl="0"/>
            <a:r>
              <a:rPr lang="en-US" sz="2800" b="1" dirty="0"/>
              <a:t> </a:t>
            </a:r>
            <a:r>
              <a:rPr lang="en-US" sz="2800" b="1" dirty="0" smtClean="0"/>
              <a:t>                                   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dirty="0" smtClean="0"/>
              <a:t>                               </a:t>
            </a:r>
          </a:p>
          <a:p>
            <a:pPr lvl="0"/>
            <a:r>
              <a:rPr lang="en-US" sz="2800" b="1" dirty="0" smtClean="0"/>
              <a:t>                          MaryamRezaei.MD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1" y="-838200"/>
            <a:ext cx="7315200" cy="228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839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06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000" b="1" dirty="0">
                <a:solidFill>
                  <a:srgbClr val="0000FF"/>
                </a:solidFill>
                <a:latin typeface="Arial"/>
              </a:rPr>
              <a:t>Older </a:t>
            </a:r>
            <a:r>
              <a:rPr lang="en-US" sz="3000" b="1" dirty="0" smtClean="0">
                <a:solidFill>
                  <a:srgbClr val="0000FF"/>
                </a:solidFill>
                <a:latin typeface="Arial"/>
              </a:rPr>
              <a:t>Adults </a:t>
            </a:r>
          </a:p>
          <a:p>
            <a:endParaRPr lang="en-US" b="1" dirty="0">
              <a:solidFill>
                <a:srgbClr val="0000FF"/>
              </a:solidFill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Arial"/>
              </a:rPr>
              <a:t>hyperglycemia </a:t>
            </a:r>
            <a:r>
              <a:rPr lang="en-US" sz="3100" dirty="0">
                <a:latin typeface="Arial"/>
              </a:rPr>
              <a:t>can lead to </a:t>
            </a:r>
            <a:r>
              <a:rPr lang="en-US" sz="3100" dirty="0" smtClean="0">
                <a:latin typeface="Arial"/>
              </a:rPr>
              <a:t>symptoms of </a:t>
            </a:r>
            <a:r>
              <a:rPr lang="en-US" sz="3100" dirty="0">
                <a:latin typeface="Arial"/>
              </a:rPr>
              <a:t>dehydration and </a:t>
            </a:r>
            <a:r>
              <a:rPr lang="en-US" sz="3100" dirty="0" smtClean="0">
                <a:latin typeface="Arial"/>
              </a:rPr>
              <a:t>hyperglycemic crises</a:t>
            </a:r>
            <a:r>
              <a:rPr lang="en-US" sz="3100" dirty="0">
                <a:latin typeface="Arial"/>
              </a:rPr>
              <a:t>. </a:t>
            </a:r>
            <a:r>
              <a:rPr lang="en-US" sz="3100" dirty="0" smtClean="0">
                <a:latin typeface="Arial"/>
              </a:rPr>
              <a:t>while </a:t>
            </a:r>
            <a:r>
              <a:rPr lang="en-US" sz="3100" dirty="0">
                <a:latin typeface="Arial"/>
              </a:rPr>
              <a:t>chronic hyperglycemia </a:t>
            </a:r>
            <a:r>
              <a:rPr lang="en-US" sz="3100" dirty="0" smtClean="0">
                <a:latin typeface="Arial"/>
              </a:rPr>
              <a:t>is detrimental</a:t>
            </a:r>
            <a:r>
              <a:rPr lang="en-US" sz="3100" dirty="0">
                <a:latin typeface="Arial"/>
              </a:rPr>
              <a:t>, hypoglycemia may </a:t>
            </a:r>
            <a:r>
              <a:rPr lang="en-US" sz="3100" dirty="0" smtClean="0">
                <a:latin typeface="Arial"/>
              </a:rPr>
              <a:t>be more </a:t>
            </a:r>
            <a:r>
              <a:rPr lang="en-US" sz="3100" dirty="0">
                <a:latin typeface="Arial"/>
              </a:rPr>
              <a:t>of a concern in some older </a:t>
            </a:r>
            <a:r>
              <a:rPr lang="en-US" sz="3100" dirty="0" smtClean="0">
                <a:latin typeface="Arial"/>
              </a:rPr>
              <a:t>adults</a:t>
            </a:r>
          </a:p>
          <a:p>
            <a:endParaRPr lang="en-US" sz="3100" dirty="0">
              <a:latin typeface="Arial"/>
            </a:endParaRPr>
          </a:p>
          <a:p>
            <a:endParaRPr lang="en-US" sz="3100" dirty="0">
              <a:latin typeface="Arial"/>
            </a:endParaRPr>
          </a:p>
          <a:p>
            <a:endParaRPr lang="en-US" sz="3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093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Older adults who are </a:t>
            </a:r>
            <a:r>
              <a:rPr lang="en-US" sz="2800" dirty="0" err="1" smtClean="0"/>
              <a:t>functional,cognitively</a:t>
            </a:r>
            <a:r>
              <a:rPr lang="en-US" sz="2800" dirty="0" smtClean="0"/>
              <a:t> </a:t>
            </a:r>
            <a:r>
              <a:rPr lang="en-US" sz="2800" dirty="0"/>
              <a:t>intact, and </a:t>
            </a:r>
            <a:r>
              <a:rPr lang="en-US" sz="2800" dirty="0" smtClean="0"/>
              <a:t>have signiﬁcant </a:t>
            </a:r>
            <a:r>
              <a:rPr lang="en-US" sz="2800" dirty="0"/>
              <a:t>life expectancy </a:t>
            </a:r>
            <a:r>
              <a:rPr lang="en-US" sz="2800" dirty="0" smtClean="0"/>
              <a:t>should receive </a:t>
            </a:r>
            <a:r>
              <a:rPr lang="en-US" sz="2800" dirty="0"/>
              <a:t>diabetes care with </a:t>
            </a:r>
            <a:r>
              <a:rPr lang="en-US" sz="2800" dirty="0" smtClean="0">
                <a:solidFill>
                  <a:srgbClr val="FF0000"/>
                </a:solidFill>
              </a:rPr>
              <a:t>goals similar </a:t>
            </a:r>
            <a:r>
              <a:rPr lang="en-US" sz="2800" dirty="0"/>
              <a:t>to those developed </a:t>
            </a:r>
            <a:r>
              <a:rPr lang="en-US" sz="2800" dirty="0" smtClean="0"/>
              <a:t>for </a:t>
            </a:r>
            <a:r>
              <a:rPr lang="en-US" sz="2800" dirty="0" smtClean="0">
                <a:solidFill>
                  <a:srgbClr val="FF0000"/>
                </a:solidFill>
              </a:rPr>
              <a:t>younger </a:t>
            </a:r>
            <a:r>
              <a:rPr lang="en-US" sz="2800" dirty="0">
                <a:solidFill>
                  <a:srgbClr val="FF0000"/>
                </a:solidFill>
              </a:rPr>
              <a:t>adults</a:t>
            </a:r>
            <a:r>
              <a:rPr lang="en-US" sz="3200" b="1" dirty="0">
                <a:solidFill>
                  <a:srgbClr val="FF0000"/>
                </a:solidFill>
              </a:rPr>
              <a:t>. E</a:t>
            </a:r>
          </a:p>
          <a:p>
            <a:endParaRPr lang="en-US" sz="2800" dirty="0"/>
          </a:p>
          <a:p>
            <a:r>
              <a:rPr lang="en-US" sz="2800" dirty="0" smtClean="0"/>
              <a:t>Glycemic </a:t>
            </a:r>
            <a:r>
              <a:rPr lang="en-US" sz="2800" dirty="0"/>
              <a:t>goals for some older </a:t>
            </a:r>
            <a:r>
              <a:rPr lang="en-US" sz="2800" dirty="0" smtClean="0"/>
              <a:t>adults might </a:t>
            </a:r>
            <a:r>
              <a:rPr lang="en-US" sz="2800" dirty="0"/>
              <a:t>reasonably be relaxed, </a:t>
            </a:r>
            <a:r>
              <a:rPr lang="en-US" sz="2800" dirty="0" smtClean="0"/>
              <a:t>using individual </a:t>
            </a:r>
            <a:r>
              <a:rPr lang="en-US" sz="2800" dirty="0"/>
              <a:t>criteria, but </a:t>
            </a:r>
            <a:r>
              <a:rPr lang="en-US" sz="2800" dirty="0" smtClean="0"/>
              <a:t>hyperglycemia leading </a:t>
            </a:r>
            <a:r>
              <a:rPr lang="en-US" sz="2800" dirty="0"/>
              <a:t>to symptoms or risk of </a:t>
            </a:r>
            <a:r>
              <a:rPr lang="en-US" sz="2800" dirty="0" smtClean="0"/>
              <a:t>acute hyperglycemic </a:t>
            </a:r>
            <a:r>
              <a:rPr lang="en-US" sz="2800" dirty="0"/>
              <a:t>complications </a:t>
            </a:r>
            <a:r>
              <a:rPr lang="en-US" sz="2800" dirty="0" smtClean="0"/>
              <a:t>should be </a:t>
            </a:r>
            <a:r>
              <a:rPr lang="en-US" sz="2800" dirty="0"/>
              <a:t>avoided in all patients.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5136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/>
              </a:rPr>
              <a:t>Other cardiovascular risk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factors should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be treated in older adults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Arial"/>
              </a:rPr>
              <a:t>Treatment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hypertension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is indicated 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 virtually all older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adults, and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lipid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aspirin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therapy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may beneﬁt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those with life expectancy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at least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equal to the time frame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of primary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or secondary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prevention trials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200" b="1" dirty="0">
                <a:solidFill>
                  <a:srgbClr val="FF0000"/>
                </a:solidFill>
                <a:latin typeface="Arial"/>
              </a:rPr>
              <a:t>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447800" y="-1905000"/>
            <a:ext cx="7239000" cy="1600200"/>
          </a:xfrm>
        </p:spPr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228600"/>
            <a:ext cx="86868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58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-1143000"/>
            <a:ext cx="6324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610600" cy="4343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INITIAL EVALUATION AND FOLLOW-UP</a:t>
            </a:r>
          </a:p>
          <a:p>
            <a:pPr marL="114300" indent="0">
              <a:buNone/>
            </a:pPr>
            <a:endParaRPr lang="en-US" sz="2800" dirty="0" smtClean="0">
              <a:solidFill>
                <a:srgbClr val="FF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General Considerations</a:t>
            </a: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All patients with type 1 diabetes need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age-appropriate care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, with an understanding of their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speciﬁc needs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limitations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85800" y="-533400"/>
            <a:ext cx="8001000" cy="762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153400" cy="4343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2800" b="1" dirty="0" smtClean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Transition of Care From Pediatric to Adult Providers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800" dirty="0" smtClean="0"/>
              <a:t>The ADA recognizes that this is a </a:t>
            </a:r>
            <a:r>
              <a:rPr lang="en-US" sz="2800" dirty="0" smtClean="0">
                <a:solidFill>
                  <a:srgbClr val="FF0000"/>
                </a:solidFill>
              </a:rPr>
              <a:t>challenging time </a:t>
            </a:r>
            <a:r>
              <a:rPr lang="en-US" sz="2800" dirty="0" smtClean="0"/>
              <a:t>and recommends </a:t>
            </a:r>
            <a:r>
              <a:rPr lang="en-US" sz="2800" b="1" dirty="0" smtClean="0"/>
              <a:t>a strong, practical transition plan </a:t>
            </a:r>
            <a:r>
              <a:rPr lang="en-US" sz="2800" dirty="0" smtClean="0"/>
              <a:t>to anticipate the up-coming changes. A successful transition plan should be initiated </a:t>
            </a:r>
            <a:r>
              <a:rPr lang="en-US" sz="2800" dirty="0" smtClean="0">
                <a:solidFill>
                  <a:srgbClr val="FF0000"/>
                </a:solidFill>
              </a:rPr>
              <a:t>early </a:t>
            </a:r>
            <a:r>
              <a:rPr lang="en-US" sz="2800" dirty="0" smtClean="0"/>
              <a:t>(e.g., early teenage years)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-838200"/>
            <a:ext cx="46482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001000" cy="5943600"/>
          </a:xfrm>
        </p:spPr>
        <p:txBody>
          <a:bodyPr/>
          <a:lstStyle/>
          <a:p>
            <a:pPr marL="11430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Coexistent Autoimmunity</a:t>
            </a:r>
          </a:p>
          <a:p>
            <a:pPr marL="114300" indent="0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Celiac Disease</a:t>
            </a:r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1–16</a:t>
            </a:r>
            <a:r>
              <a:rPr lang="en-US" sz="2800" dirty="0">
                <a:solidFill>
                  <a:srgbClr val="FF0000"/>
                </a:solidFill>
              </a:rPr>
              <a:t>% </a:t>
            </a:r>
            <a:r>
              <a:rPr lang="en-US" sz="2800" dirty="0"/>
              <a:t>of individuals compared </a:t>
            </a:r>
            <a:r>
              <a:rPr lang="en-US" sz="2800" dirty="0" smtClean="0"/>
              <a:t>with </a:t>
            </a:r>
            <a:r>
              <a:rPr lang="en-US" sz="2800" dirty="0" smtClean="0">
                <a:solidFill>
                  <a:srgbClr val="FF0000"/>
                </a:solidFill>
              </a:rPr>
              <a:t>0.3–1</a:t>
            </a:r>
            <a:r>
              <a:rPr lang="en-US" sz="2800" dirty="0">
                <a:solidFill>
                  <a:srgbClr val="FF0000"/>
                </a:solidFill>
              </a:rPr>
              <a:t>% </a:t>
            </a:r>
            <a:r>
              <a:rPr lang="en-US" sz="2800" dirty="0"/>
              <a:t>in the general </a:t>
            </a:r>
            <a:r>
              <a:rPr lang="en-US" sz="2800" dirty="0" smtClean="0"/>
              <a:t>population</a:t>
            </a:r>
          </a:p>
          <a:p>
            <a:pPr marL="114300" indent="0">
              <a:buNone/>
            </a:pPr>
            <a:endParaRPr lang="en-US" sz="2800" dirty="0"/>
          </a:p>
          <a:p>
            <a:r>
              <a:rPr lang="en-US" sz="2800" dirty="0" smtClean="0"/>
              <a:t>Screening for </a:t>
            </a:r>
            <a:r>
              <a:rPr lang="en-US" sz="2800" dirty="0"/>
              <a:t>celiac disease with serum levels of </a:t>
            </a:r>
            <a:r>
              <a:rPr lang="en-US" sz="2800" dirty="0" smtClean="0">
                <a:solidFill>
                  <a:srgbClr val="FF0000"/>
                </a:solidFill>
              </a:rPr>
              <a:t>tissue </a:t>
            </a:r>
            <a:r>
              <a:rPr lang="en-US" sz="2800" dirty="0" err="1" smtClean="0">
                <a:solidFill>
                  <a:srgbClr val="FF0000"/>
                </a:solidFill>
              </a:rPr>
              <a:t>transglutaminase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or </a:t>
            </a:r>
            <a:r>
              <a:rPr lang="en-US" sz="2800" dirty="0" err="1" smtClean="0">
                <a:solidFill>
                  <a:srgbClr val="FF0000"/>
                </a:solidFill>
              </a:rPr>
              <a:t>antiendomysial</a:t>
            </a:r>
            <a:r>
              <a:rPr lang="en-US" sz="2800" dirty="0" smtClean="0">
                <a:solidFill>
                  <a:srgbClr val="FF0000"/>
                </a:solidFill>
              </a:rPr>
              <a:t> antibodies </a:t>
            </a:r>
            <a:r>
              <a:rPr lang="en-US" sz="2800" dirty="0"/>
              <a:t>should be </a:t>
            </a:r>
            <a:r>
              <a:rPr lang="en-US" sz="2800" dirty="0" smtClean="0"/>
              <a:t>considered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soon after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the diagnosis of diabetes and/or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if symptoms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develop.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-762000"/>
            <a:ext cx="5562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077200" cy="5867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Individuals who test positive should be referred to a </a:t>
            </a:r>
            <a:r>
              <a:rPr lang="en-US" sz="2800" dirty="0" smtClean="0">
                <a:solidFill>
                  <a:srgbClr val="FF0000"/>
                </a:solidFill>
              </a:rPr>
              <a:t>gastroenterologist</a:t>
            </a:r>
            <a:r>
              <a:rPr lang="en-US" sz="2800" dirty="0" smtClean="0"/>
              <a:t> for possible </a:t>
            </a:r>
            <a:r>
              <a:rPr lang="en-US" sz="2800" dirty="0" smtClean="0">
                <a:solidFill>
                  <a:srgbClr val="FF0000"/>
                </a:solidFill>
              </a:rPr>
              <a:t>small-bowel biopsy 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Asymptomatic at-risk children should have a biopsy</a:t>
            </a:r>
          </a:p>
          <a:p>
            <a:pPr marL="11430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50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828800" y="-1600200"/>
            <a:ext cx="6248400" cy="53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8486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rgbClr val="FF0000"/>
                </a:solidFill>
                <a:latin typeface="Arial"/>
              </a:rPr>
              <a:t>A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drenal insufﬁciency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may also deteriorate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metabolic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control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with increased risk of symptomatic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hypoglycemia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and may reduce linear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growth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in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children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About </a:t>
            </a:r>
            <a:r>
              <a:rPr lang="en-US" b="1" dirty="0">
                <a:solidFill>
                  <a:srgbClr val="0000FF"/>
                </a:solidFill>
                <a:latin typeface="Arial"/>
              </a:rPr>
              <a:t>one-quarter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of children with type1 diabetes have 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thyroid autoantibodies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(thyroid peroxidase antibodies or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antithyroglobulin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antibodies) at the time of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diagnosis.</a:t>
            </a: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rgbClr val="FF0000"/>
                </a:solidFill>
                <a:latin typeface="Arial"/>
              </a:rPr>
              <a:t>Thyroid dysfunction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is more common in 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adults with type 1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diabetes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00FF"/>
                </a:solidFill>
                <a:latin typeface="Arial"/>
              </a:rPr>
              <a:t>Women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are more commonly affected than men.</a:t>
            </a:r>
          </a:p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165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657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0000FF"/>
              </a:solidFill>
              <a:latin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00FF"/>
                </a:solidFill>
                <a:latin typeface="Arial"/>
              </a:rPr>
              <a:t>Chronic Complications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Children</a:t>
            </a:r>
          </a:p>
          <a:p>
            <a:pPr marL="114300" indent="0">
              <a:buNone/>
            </a:pPr>
            <a:r>
              <a:rPr lang="en-US" dirty="0" smtClean="0">
                <a:latin typeface="Arial"/>
              </a:rPr>
              <a:t>Retinopathy, nephropathy, and </a:t>
            </a:r>
            <a:r>
              <a:rPr lang="en-US" dirty="0" err="1" smtClean="0">
                <a:latin typeface="Arial"/>
              </a:rPr>
              <a:t>neurop-athy</a:t>
            </a:r>
            <a:r>
              <a:rPr lang="en-US" dirty="0" smtClean="0">
                <a:latin typeface="Arial"/>
              </a:rPr>
              <a:t> </a:t>
            </a:r>
            <a:r>
              <a:rPr lang="en-US" b="1" dirty="0" smtClean="0">
                <a:latin typeface="Arial"/>
              </a:rPr>
              <a:t>rarely </a:t>
            </a:r>
            <a:r>
              <a:rPr lang="en-US" dirty="0" smtClean="0">
                <a:latin typeface="Arial"/>
              </a:rPr>
              <a:t>have been reported in </a:t>
            </a:r>
            <a:r>
              <a:rPr lang="en-US" sz="2400" b="1" dirty="0" err="1" smtClean="0">
                <a:latin typeface="Arial"/>
              </a:rPr>
              <a:t>prepubertal</a:t>
            </a:r>
            <a:r>
              <a:rPr lang="en-US" sz="2400" b="1" dirty="0">
                <a:latin typeface="Arial"/>
              </a:rPr>
              <a:t> </a:t>
            </a:r>
            <a:r>
              <a:rPr lang="en-US" dirty="0" smtClean="0">
                <a:latin typeface="Arial"/>
              </a:rPr>
              <a:t>children and children with</a:t>
            </a:r>
          </a:p>
          <a:p>
            <a:pPr marL="114300" indent="0">
              <a:buNone/>
            </a:pPr>
            <a:r>
              <a:rPr lang="en-US" dirty="0" smtClean="0">
                <a:latin typeface="Arial"/>
              </a:rPr>
              <a:t>diabetes duration of </a:t>
            </a:r>
            <a:r>
              <a:rPr lang="en-US" b="1" dirty="0" smtClean="0">
                <a:latin typeface="Arial"/>
              </a:rPr>
              <a:t>only </a:t>
            </a:r>
            <a:r>
              <a:rPr lang="en-US" sz="2400" b="1" dirty="0" smtClean="0">
                <a:latin typeface="Arial"/>
              </a:rPr>
              <a:t>1–2 </a:t>
            </a:r>
            <a:r>
              <a:rPr lang="en-US" b="1" dirty="0">
                <a:latin typeface="Arial"/>
              </a:rPr>
              <a:t>years ,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they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occur after the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onset</a:t>
            </a:r>
            <a:r>
              <a:rPr lang="en-US" b="1" dirty="0" smtClean="0">
                <a:latin typeface="Arial"/>
              </a:rPr>
              <a:t> puberty </a:t>
            </a:r>
            <a:r>
              <a:rPr lang="en-US" b="1" dirty="0">
                <a:latin typeface="Arial"/>
              </a:rPr>
              <a:t>or </a:t>
            </a:r>
            <a:r>
              <a:rPr lang="en-US" b="1" dirty="0" smtClean="0">
                <a:latin typeface="Arial"/>
              </a:rPr>
              <a:t>after 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</a:rPr>
              <a:t>5-10</a:t>
            </a:r>
            <a:r>
              <a:rPr lang="en-US" b="1" dirty="0" smtClean="0">
                <a:latin typeface="Arial"/>
              </a:rPr>
              <a:t> </a:t>
            </a:r>
            <a:r>
              <a:rPr lang="en-US" b="1" dirty="0">
                <a:latin typeface="Arial"/>
              </a:rPr>
              <a:t>years of diabetes</a:t>
            </a:r>
          </a:p>
          <a:p>
            <a:pPr marL="114300" indent="0">
              <a:buNone/>
            </a:pPr>
            <a:endParaRPr lang="en-US" dirty="0" smtClean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84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-381000"/>
            <a:ext cx="6248400" cy="1524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" y="304800"/>
            <a:ext cx="830580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n-US" sz="3600" b="1" dirty="0"/>
              <a:t>T</a:t>
            </a:r>
            <a:r>
              <a:rPr lang="en-US" sz="3600" b="1" dirty="0" smtClean="0"/>
              <a:t>his </a:t>
            </a:r>
            <a:r>
              <a:rPr lang="en-US" sz="3600" b="1" dirty="0"/>
              <a:t>position statement summarizes available data speciﬁc to </a:t>
            </a:r>
            <a:r>
              <a:rPr lang="en-US" sz="3600" b="1" dirty="0" smtClean="0"/>
              <a:t>the </a:t>
            </a:r>
            <a:r>
              <a:rPr lang="en-US" sz="3600" b="1" dirty="0" smtClean="0">
                <a:solidFill>
                  <a:srgbClr val="FF0000"/>
                </a:solidFill>
              </a:rPr>
              <a:t>comprehensive care </a:t>
            </a:r>
            <a:r>
              <a:rPr lang="en-US" sz="3600" b="1" dirty="0"/>
              <a:t>of individuals with </a:t>
            </a:r>
            <a:r>
              <a:rPr lang="en-US" sz="3600" b="1" dirty="0">
                <a:solidFill>
                  <a:srgbClr val="FF0000"/>
                </a:solidFill>
              </a:rPr>
              <a:t>type 1 </a:t>
            </a:r>
            <a:r>
              <a:rPr lang="en-US" sz="3600" b="1" dirty="0"/>
              <a:t>diabetes. </a:t>
            </a:r>
            <a:endParaRPr lang="en-US" sz="3600" b="1" dirty="0" smtClean="0"/>
          </a:p>
          <a:p>
            <a:pPr lvl="0"/>
            <a:endParaRPr lang="en-US" sz="3600" b="1" dirty="0"/>
          </a:p>
          <a:p>
            <a:pPr lvl="0"/>
            <a:r>
              <a:rPr lang="en-US" sz="3600" b="1" dirty="0" smtClean="0"/>
              <a:t>The </a:t>
            </a:r>
            <a:r>
              <a:rPr lang="en-US" sz="3600" b="1" dirty="0"/>
              <a:t>goal is to enhance our ability to</a:t>
            </a:r>
          </a:p>
          <a:p>
            <a:pPr lvl="0"/>
            <a:r>
              <a:rPr lang="en-US" sz="3600" b="1" dirty="0"/>
              <a:t>recognize and manage type 1 diabetes, to prevent its associated complications,</a:t>
            </a:r>
          </a:p>
          <a:p>
            <a:pPr lvl="0"/>
            <a:r>
              <a:rPr lang="en-US" sz="3600" b="1" dirty="0"/>
              <a:t>and to eventually cure and prevent this disease.</a:t>
            </a:r>
          </a:p>
        </p:txBody>
      </p:sp>
    </p:spTree>
    <p:extLst>
      <p:ext uri="{BB962C8B-B14F-4D97-AF65-F5344CB8AC3E}">
        <p14:creationId xmlns:p14="http://schemas.microsoft.com/office/powerpoint/2010/main" val="32687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Nephropathy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Optimize glucose control to </a:t>
            </a:r>
            <a:r>
              <a:rPr lang="en-US" sz="2800" dirty="0" smtClean="0"/>
              <a:t>reduce the </a:t>
            </a:r>
            <a:r>
              <a:rPr lang="en-US" sz="2800" dirty="0"/>
              <a:t>risk or slow the progression </a:t>
            </a:r>
            <a:r>
              <a:rPr lang="en-US" sz="2800" dirty="0" smtClean="0"/>
              <a:t>of nephropathy</a:t>
            </a:r>
            <a:r>
              <a:rPr lang="en-US" sz="2800" dirty="0"/>
              <a:t>.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Optimize blood pressure control </a:t>
            </a:r>
            <a:r>
              <a:rPr lang="en-US" sz="2800" dirty="0" smtClean="0"/>
              <a:t>to reduce </a:t>
            </a:r>
            <a:r>
              <a:rPr lang="en-US" sz="2800" dirty="0"/>
              <a:t>the risk or slow </a:t>
            </a:r>
            <a:r>
              <a:rPr lang="en-US" sz="2800" dirty="0" smtClean="0"/>
              <a:t>the progression </a:t>
            </a:r>
            <a:r>
              <a:rPr lang="en-US" sz="2800" dirty="0"/>
              <a:t>of nephropathy. </a:t>
            </a:r>
            <a:r>
              <a:rPr lang="en-US" sz="3200" b="1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Screening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 smtClean="0"/>
              <a:t>Perform </a:t>
            </a:r>
            <a:r>
              <a:rPr lang="en-US" sz="2800" dirty="0"/>
              <a:t>an annual test to </a:t>
            </a:r>
            <a:r>
              <a:rPr lang="en-US" sz="2800" dirty="0" smtClean="0"/>
              <a:t>quantitate urine </a:t>
            </a:r>
            <a:r>
              <a:rPr lang="en-US" sz="2800" dirty="0"/>
              <a:t>albumin excretion in type </a:t>
            </a:r>
            <a:r>
              <a:rPr lang="en-US" sz="2800" dirty="0" smtClean="0"/>
              <a:t>1 diabetic </a:t>
            </a:r>
            <a:r>
              <a:rPr lang="en-US" sz="2800" dirty="0"/>
              <a:t>patients with </a:t>
            </a:r>
            <a:r>
              <a:rPr lang="en-US" sz="2800" dirty="0" smtClean="0"/>
              <a:t>diabetes duration </a:t>
            </a:r>
            <a:r>
              <a:rPr lang="en-US" sz="2800" dirty="0"/>
              <a:t>of $5 </a:t>
            </a:r>
            <a:r>
              <a:rPr lang="en-US" sz="2800" dirty="0" smtClean="0"/>
              <a:t>years. </a:t>
            </a:r>
            <a:r>
              <a:rPr lang="en-US" sz="3200" b="1" dirty="0" smtClean="0">
                <a:solidFill>
                  <a:srgbClr val="FF0000"/>
                </a:solidFill>
              </a:rPr>
              <a:t>B</a:t>
            </a:r>
          </a:p>
          <a:p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Treatment</a:t>
            </a:r>
          </a:p>
          <a:p>
            <a:r>
              <a:rPr lang="en-US" dirty="0"/>
              <a:t>c An ACE inhibitor or ARB for the</a:t>
            </a:r>
          </a:p>
          <a:p>
            <a:r>
              <a:rPr lang="en-US" dirty="0"/>
              <a:t>primary prevention of diabetic kidney</a:t>
            </a:r>
          </a:p>
          <a:p>
            <a:r>
              <a:rPr lang="en-US" dirty="0"/>
              <a:t>disease is not recommended in</a:t>
            </a:r>
          </a:p>
          <a:p>
            <a:r>
              <a:rPr lang="en-US" dirty="0"/>
              <a:t>diabetic patients with normal blood</a:t>
            </a:r>
          </a:p>
          <a:p>
            <a:r>
              <a:rPr lang="en-US" dirty="0"/>
              <a:t>pressure and albumin excretion ,30</a:t>
            </a:r>
          </a:p>
          <a:p>
            <a:r>
              <a:rPr lang="en-US" dirty="0"/>
              <a:t>mg/24 h. B</a:t>
            </a:r>
          </a:p>
          <a:p>
            <a:r>
              <a:rPr lang="en-US" dirty="0"/>
              <a:t>c Either ACE inhibitors or ARBs (but not</a:t>
            </a:r>
          </a:p>
          <a:p>
            <a:r>
              <a:rPr lang="en-US" dirty="0"/>
              <a:t>both in combination) are</a:t>
            </a:r>
          </a:p>
          <a:p>
            <a:r>
              <a:rPr lang="en-US" dirty="0"/>
              <a:t>recommended for the treatment of</a:t>
            </a:r>
          </a:p>
          <a:p>
            <a:r>
              <a:rPr lang="en-US" dirty="0"/>
              <a:t>the </a:t>
            </a:r>
            <a:r>
              <a:rPr lang="en-US" dirty="0" err="1"/>
              <a:t>nonpregnant</a:t>
            </a:r>
            <a:r>
              <a:rPr lang="en-US" dirty="0"/>
              <a:t> patient with</a:t>
            </a:r>
          </a:p>
          <a:p>
            <a:r>
              <a:rPr lang="en-US" dirty="0"/>
              <a:t>modestly elevated (30–299 mg/24 h)</a:t>
            </a:r>
          </a:p>
          <a:p>
            <a:r>
              <a:rPr lang="en-US" dirty="0"/>
              <a:t>C or higher levels (.300 mg/24 h) of</a:t>
            </a:r>
          </a:p>
          <a:p>
            <a:r>
              <a:rPr lang="en-US" dirty="0"/>
              <a:t>urinary albumin excretion. A</a:t>
            </a:r>
          </a:p>
        </p:txBody>
      </p:sp>
    </p:spTree>
    <p:extLst>
      <p:ext uri="{BB962C8B-B14F-4D97-AF65-F5344CB8AC3E}">
        <p14:creationId xmlns:p14="http://schemas.microsoft.com/office/powerpoint/2010/main" val="8059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people with diabetes and diabetic</a:t>
            </a:r>
          </a:p>
          <a:p>
            <a:r>
              <a:rPr lang="en-US" dirty="0"/>
              <a:t>kidney disease (albuminuria .30 mg/</a:t>
            </a:r>
          </a:p>
          <a:p>
            <a:r>
              <a:rPr lang="en-US" dirty="0"/>
              <a:t>24 h), reducing the amount of dietary</a:t>
            </a:r>
          </a:p>
          <a:p>
            <a:r>
              <a:rPr lang="en-US" dirty="0"/>
              <a:t>protein below usual intake is not</a:t>
            </a:r>
          </a:p>
          <a:p>
            <a:r>
              <a:rPr lang="en-US" dirty="0"/>
              <a:t>recommended because it does not</a:t>
            </a:r>
          </a:p>
        </p:txBody>
      </p:sp>
    </p:spTree>
    <p:extLst>
      <p:ext uri="{BB962C8B-B14F-4D97-AF65-F5344CB8AC3E}">
        <p14:creationId xmlns:p14="http://schemas.microsoft.com/office/powerpoint/2010/main" val="7481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 glycemic measures,</a:t>
            </a:r>
          </a:p>
          <a:p>
            <a:r>
              <a:rPr lang="en-US" dirty="0"/>
              <a:t>cardiovascular risk measures, or the</a:t>
            </a:r>
          </a:p>
          <a:p>
            <a:r>
              <a:rPr lang="en-US" dirty="0"/>
              <a:t>course of GFR decline. A</a:t>
            </a:r>
          </a:p>
          <a:p>
            <a:r>
              <a:rPr lang="en-US" dirty="0"/>
              <a:t>c When ACE inhibitors, ARBs, or</a:t>
            </a:r>
          </a:p>
          <a:p>
            <a:r>
              <a:rPr lang="en-US" dirty="0"/>
              <a:t>diuretics are used, monitor serum</a:t>
            </a:r>
          </a:p>
          <a:p>
            <a:r>
              <a:rPr lang="en-US" dirty="0" err="1"/>
              <a:t>creatinine</a:t>
            </a:r>
            <a:r>
              <a:rPr lang="en-US" dirty="0"/>
              <a:t> and potassium levels for</a:t>
            </a:r>
          </a:p>
          <a:p>
            <a:r>
              <a:rPr lang="en-US" dirty="0"/>
              <a:t>the development of increased</a:t>
            </a:r>
          </a:p>
          <a:p>
            <a:r>
              <a:rPr lang="en-US" dirty="0" err="1"/>
              <a:t>creatinine</a:t>
            </a:r>
            <a:r>
              <a:rPr lang="en-US" dirty="0"/>
              <a:t> or changes in potassium. E</a:t>
            </a:r>
          </a:p>
        </p:txBody>
      </p:sp>
    </p:spTree>
    <p:extLst>
      <p:ext uri="{BB962C8B-B14F-4D97-AF65-F5344CB8AC3E}">
        <p14:creationId xmlns:p14="http://schemas.microsoft.com/office/powerpoint/2010/main" val="1164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Continued monitoring of urine</a:t>
            </a:r>
          </a:p>
          <a:p>
            <a:r>
              <a:rPr lang="en-US" dirty="0"/>
              <a:t>albumin excretion to assess both</a:t>
            </a:r>
          </a:p>
          <a:p>
            <a:r>
              <a:rPr lang="en-US" dirty="0"/>
              <a:t>response to therapy and</a:t>
            </a:r>
          </a:p>
          <a:p>
            <a:r>
              <a:rPr lang="en-US" dirty="0"/>
              <a:t>progression of disease is</a:t>
            </a:r>
          </a:p>
          <a:p>
            <a:r>
              <a:rPr lang="en-US" dirty="0"/>
              <a:t>reasonable. E</a:t>
            </a:r>
          </a:p>
          <a:p>
            <a:r>
              <a:rPr lang="en-US" dirty="0"/>
              <a:t>c When </a:t>
            </a:r>
            <a:r>
              <a:rPr lang="en-US" dirty="0" err="1"/>
              <a:t>eGFR</a:t>
            </a:r>
            <a:r>
              <a:rPr lang="en-US" dirty="0"/>
              <a:t> is ,60 mL/min/1.73 m</a:t>
            </a:r>
          </a:p>
          <a:p>
            <a:r>
              <a:rPr lang="en-US" dirty="0"/>
              <a:t>,</a:t>
            </a:r>
          </a:p>
          <a:p>
            <a:r>
              <a:rPr lang="en-US" dirty="0"/>
              <a:t>evaluate and manage potential</a:t>
            </a:r>
          </a:p>
          <a:p>
            <a:r>
              <a:rPr lang="en-US" dirty="0"/>
              <a:t>complications of CKD. E</a:t>
            </a:r>
          </a:p>
          <a:p>
            <a:r>
              <a:rPr lang="en-US" dirty="0"/>
              <a:t>c Consider referral to a physician</a:t>
            </a:r>
          </a:p>
          <a:p>
            <a:r>
              <a:rPr lang="en-US" dirty="0"/>
              <a:t>experienced in the care of kidney</a:t>
            </a:r>
          </a:p>
          <a:p>
            <a:r>
              <a:rPr lang="en-US" dirty="0"/>
              <a:t>disease for uncertainty about the</a:t>
            </a:r>
          </a:p>
          <a:p>
            <a:r>
              <a:rPr lang="en-US" dirty="0"/>
              <a:t>etiology of kidney disease, difﬁcult</a:t>
            </a:r>
          </a:p>
          <a:p>
            <a:r>
              <a:rPr lang="en-US" dirty="0"/>
              <a:t>management issues, or advanced</a:t>
            </a:r>
          </a:p>
          <a:p>
            <a:r>
              <a:rPr lang="en-US" dirty="0"/>
              <a:t>kidney disease. B</a:t>
            </a:r>
          </a:p>
        </p:txBody>
      </p:sp>
    </p:spTree>
    <p:extLst>
      <p:ext uri="{BB962C8B-B14F-4D97-AF65-F5344CB8AC3E}">
        <p14:creationId xmlns:p14="http://schemas.microsoft.com/office/powerpoint/2010/main" val="32559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Retinopathy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51054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Optimize </a:t>
            </a:r>
            <a:r>
              <a:rPr lang="en-US" sz="2800" dirty="0"/>
              <a:t>glycemic control to </a:t>
            </a:r>
            <a:r>
              <a:rPr lang="en-US" sz="2800" dirty="0" smtClean="0"/>
              <a:t>reduce the </a:t>
            </a:r>
            <a:r>
              <a:rPr lang="en-US" sz="2800" dirty="0"/>
              <a:t>risk or slow the progression </a:t>
            </a:r>
            <a:r>
              <a:rPr lang="en-US" sz="2800" dirty="0" smtClean="0"/>
              <a:t>of retinopathy</a:t>
            </a:r>
            <a:r>
              <a:rPr lang="en-US" sz="2800" dirty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A</a:t>
            </a:r>
          </a:p>
          <a:p>
            <a:endParaRPr lang="en-US" sz="2800" dirty="0"/>
          </a:p>
          <a:p>
            <a:r>
              <a:rPr lang="en-US" sz="2800" dirty="0" smtClean="0"/>
              <a:t>Optimize </a:t>
            </a:r>
            <a:r>
              <a:rPr lang="en-US" sz="2800" dirty="0"/>
              <a:t>blood pressure control </a:t>
            </a:r>
            <a:r>
              <a:rPr lang="en-US" sz="2800" dirty="0" smtClean="0"/>
              <a:t>to reduce </a:t>
            </a:r>
            <a:r>
              <a:rPr lang="en-US" sz="2800" dirty="0"/>
              <a:t>the risk or slow </a:t>
            </a:r>
            <a:r>
              <a:rPr lang="en-US" sz="2800" dirty="0" smtClean="0"/>
              <a:t>the progression </a:t>
            </a:r>
            <a:r>
              <a:rPr lang="en-US" sz="2800" dirty="0"/>
              <a:t>of retinopathy. </a:t>
            </a:r>
            <a:r>
              <a:rPr lang="en-US" sz="3600" b="1" dirty="0" smtClean="0">
                <a:solidFill>
                  <a:srgbClr val="FF0000"/>
                </a:solidFill>
              </a:rPr>
              <a:t>A</a:t>
            </a:r>
          </a:p>
          <a:p>
            <a:endParaRPr lang="en-US" dirty="0"/>
          </a:p>
          <a:p>
            <a:r>
              <a:rPr lang="en-US" sz="4600" dirty="0" smtClean="0">
                <a:solidFill>
                  <a:srgbClr val="FF0000"/>
                </a:solidFill>
              </a:rPr>
              <a:t>Screening</a:t>
            </a:r>
            <a:endParaRPr lang="en-US" sz="4600" dirty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sz="2800" dirty="0"/>
              <a:t>Adults with type 1 diabetes </a:t>
            </a:r>
            <a:r>
              <a:rPr lang="en-US" sz="2800" dirty="0" smtClean="0"/>
              <a:t>should have </a:t>
            </a:r>
            <a:r>
              <a:rPr lang="en-US" sz="2800" dirty="0"/>
              <a:t>an initial dilated </a:t>
            </a:r>
            <a:r>
              <a:rPr lang="en-US" sz="2800" dirty="0" smtClean="0"/>
              <a:t>and comprehensive </a:t>
            </a:r>
            <a:r>
              <a:rPr lang="en-US" sz="2800" dirty="0"/>
              <a:t>eye examination </a:t>
            </a:r>
            <a:r>
              <a:rPr lang="en-US" sz="2800" dirty="0" smtClean="0"/>
              <a:t>by an </a:t>
            </a:r>
            <a:r>
              <a:rPr lang="en-US" sz="2800" dirty="0"/>
              <a:t>ophthalmologist or </a:t>
            </a:r>
            <a:r>
              <a:rPr lang="en-US" sz="2800" dirty="0" smtClean="0"/>
              <a:t>optometrist within </a:t>
            </a:r>
            <a:r>
              <a:rPr lang="en-US" sz="2800" dirty="0"/>
              <a:t>5 years after the onset </a:t>
            </a:r>
            <a:r>
              <a:rPr lang="en-US" sz="2800" dirty="0" smtClean="0"/>
              <a:t>of diabetes</a:t>
            </a:r>
            <a:r>
              <a:rPr lang="en-US" sz="2800" dirty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B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6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A7A7A"/>
              </a:buClr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If there is no evidence of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retinopathy for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one or more eye exams,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then exams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every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2 years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may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be considered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If diabetic retinopathy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is present subsequent examinations for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type 1 and type 2 diabetic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patients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should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be repeated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annually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by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 ophthalmologist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or optometrist.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If retinopathy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is progressing 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sight threatening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then examinations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will be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required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more frequently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200" b="1" dirty="0">
                <a:solidFill>
                  <a:srgbClr val="FF0000"/>
                </a:solidFill>
                <a:latin typeface="Arial"/>
              </a:rPr>
              <a:t>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5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7696200" cy="3200400"/>
          </a:xfrm>
        </p:spPr>
        <p:txBody>
          <a:bodyPr>
            <a:normAutofit/>
          </a:bodyPr>
          <a:lstStyle/>
          <a:p>
            <a:pPr lvl="0">
              <a:buClr>
                <a:srgbClr val="7A7A7A"/>
              </a:buClr>
            </a:pP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Women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with preexisting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diabetes who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are planning pregnancy 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who have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become pregnant should have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comprehensive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eye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examination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be counseled on the risk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of development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and/or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progression of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diabetic retinopathy.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Eye examination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should occur in the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ﬁrst trimester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close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follow-up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throughout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pregnancy and for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1 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year postpartum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3200" b="1" dirty="0">
                <a:solidFill>
                  <a:srgbClr val="FF0000"/>
                </a:solidFill>
                <a:latin typeface="Arial"/>
              </a:rPr>
              <a:t> B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048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228600">
              <a:spcBef>
                <a:spcPct val="20000"/>
              </a:spcBef>
            </a:pPr>
            <a:r>
              <a:rPr lang="en-US" sz="2800" b="1" spc="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N</a:t>
            </a:r>
            <a:r>
              <a:rPr lang="en-US" sz="2800" b="1" spc="0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europathy</a:t>
            </a:r>
            <a:r>
              <a:rPr lang="en-US" sz="2200" spc="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2200" spc="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80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Wingdings" pitchFamily="2" charset="2"/>
              <a:buChar char="q"/>
            </a:pPr>
            <a:r>
              <a:rPr lang="en-US" sz="800" dirty="0">
                <a:solidFill>
                  <a:srgbClr val="000000"/>
                </a:solidFill>
                <a:latin typeface="Arial"/>
              </a:rPr>
              <a:t>c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All patients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should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be screened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for distal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symmetric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polyneuropathy (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5 years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after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 diagnosis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of type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1)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diabetes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at least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annually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thereafter,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using simple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clinical tests. </a:t>
            </a:r>
            <a:r>
              <a:rPr lang="en-US" sz="3200" b="1" dirty="0">
                <a:solidFill>
                  <a:srgbClr val="FF0000"/>
                </a:solidFill>
                <a:latin typeface="Arial"/>
              </a:rPr>
              <a:t>B</a:t>
            </a:r>
          </a:p>
          <a:p>
            <a:endParaRPr lang="en-US" sz="800" dirty="0" smtClean="0">
              <a:solidFill>
                <a:srgbClr val="000000"/>
              </a:solidFill>
              <a:latin typeface="Arial"/>
            </a:endParaRPr>
          </a:p>
          <a:p>
            <a:endParaRPr lang="en-US" sz="800" dirty="0">
              <a:solidFill>
                <a:srgbClr val="000000"/>
              </a:solidFill>
              <a:latin typeface="Arial"/>
            </a:endParaRPr>
          </a:p>
          <a:p>
            <a:endParaRPr lang="en-US" sz="80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sz="800" dirty="0" smtClean="0">
                <a:solidFill>
                  <a:srgbClr val="FF0000"/>
                </a:solidFill>
                <a:latin typeface="Arial"/>
              </a:rPr>
              <a:t>c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Electrophysiological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testing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or referral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to a </a:t>
            </a:r>
            <a:r>
              <a:rPr lang="en-US" sz="2400" dirty="0">
                <a:solidFill>
                  <a:srgbClr val="FF0000"/>
                </a:solidFill>
                <a:latin typeface="Arial"/>
              </a:rPr>
              <a:t>neurologist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 is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rarely needed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except in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situations where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the clinical features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are atypical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2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2819400"/>
          </a:xfrm>
        </p:spPr>
        <p:txBody>
          <a:bodyPr>
            <a:normAutofit/>
          </a:bodyPr>
          <a:lstStyle/>
          <a:p>
            <a:endParaRPr lang="en-US" sz="800" dirty="0">
              <a:solidFill>
                <a:srgbClr val="000000"/>
              </a:solidFill>
              <a:latin typeface="Arial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Medications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the relief of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speciﬁc symptoms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related to painful DPN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and autonomic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neuropathy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are recommended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because they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may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reduce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pain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B</a:t>
            </a:r>
            <a:r>
              <a:rPr lang="en-US" sz="2800" dirty="0">
                <a:solidFill>
                  <a:srgbClr val="56004E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and improve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quality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of life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44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INCIDENCE AND PREVALENCE OF TYPE 1 DIABETES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2057400"/>
            <a:ext cx="82296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/>
              </a:rPr>
              <a:t>The exact number of individuals with type 1 diabetes around the world is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not known,</a:t>
            </a:r>
            <a:r>
              <a:rPr lang="en-US" sz="3200" dirty="0" smtClean="0">
                <a:latin typeface="Arial"/>
              </a:rPr>
              <a:t> but in the U.S., there are estimated to be up to 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3</a:t>
            </a: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million. </a:t>
            </a:r>
          </a:p>
          <a:p>
            <a:endParaRPr lang="en-US" sz="3200" dirty="0" smtClean="0">
              <a:latin typeface="Arial"/>
            </a:endParaRPr>
          </a:p>
          <a:p>
            <a:r>
              <a:rPr lang="en-US" sz="3200" dirty="0" smtClean="0">
                <a:effectLst>
                  <a:outerShdw blurRad="50800" dist="50800" dir="48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</a:rPr>
              <a:t>Worldwide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50800" dist="50800" dir="48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</a:rPr>
              <a:t>78,000</a:t>
            </a:r>
            <a:r>
              <a:rPr lang="en-US" sz="3200" dirty="0" smtClean="0">
                <a:effectLst>
                  <a:outerShdw blurRad="50800" dist="50800" dir="48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</a:rPr>
              <a:t> youth </a:t>
            </a:r>
            <a:r>
              <a:rPr lang="en-US" sz="3200" dirty="0" smtClean="0">
                <a:effectLst>
                  <a:outerShdw blurRad="50800" dist="50800" dir="780000" algn="ctr" rotWithShape="0">
                    <a:schemeClr val="tx1"/>
                  </a:outerShdw>
                </a:effectLst>
              </a:rPr>
              <a:t>are</a:t>
            </a:r>
            <a:r>
              <a:rPr lang="en-US" sz="3200" dirty="0" smtClean="0">
                <a:effectLst>
                  <a:outerShdw blurRad="50800" dist="50800" dir="48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</a:rPr>
              <a:t> diagnosed with type 1 diabetes annually.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640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796" y="1385480"/>
            <a:ext cx="8785404" cy="4210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0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2286000" y="-2438400"/>
            <a:ext cx="6400800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305800" cy="5715000"/>
          </a:xfr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Arial"/>
              </a:rPr>
              <a:t>Access to health care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</a:t>
            </a:r>
            <a:endParaRPr lang="en-US" sz="3200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Access </a:t>
            </a:r>
            <a:r>
              <a:rPr lang="en-US" sz="3200" dirty="0">
                <a:solidFill>
                  <a:schemeClr val="tx1"/>
                </a:solidFill>
              </a:rPr>
              <a:t>to health care should </a:t>
            </a:r>
            <a:r>
              <a:rPr lang="en-US" sz="3200" dirty="0" smtClean="0">
                <a:solidFill>
                  <a:schemeClr val="tx1"/>
                </a:solidFill>
              </a:rPr>
              <a:t>include </a:t>
            </a:r>
            <a:r>
              <a:rPr lang="en-US" sz="3200" b="1" dirty="0" smtClean="0">
                <a:solidFill>
                  <a:schemeClr val="tx1"/>
                </a:solidFill>
              </a:rPr>
              <a:t>clinicians </a:t>
            </a:r>
            <a:r>
              <a:rPr lang="en-US" sz="3200" b="1" dirty="0">
                <a:solidFill>
                  <a:schemeClr val="tx1"/>
                </a:solidFill>
              </a:rPr>
              <a:t>with expertise in type </a:t>
            </a:r>
            <a:r>
              <a:rPr lang="en-US" sz="3200" b="1" dirty="0" smtClean="0">
                <a:solidFill>
                  <a:schemeClr val="tx1"/>
                </a:solidFill>
              </a:rPr>
              <a:t>1 diabetes </a:t>
            </a:r>
            <a:r>
              <a:rPr lang="en-US" sz="3200" b="1" dirty="0">
                <a:solidFill>
                  <a:schemeClr val="tx1"/>
                </a:solidFill>
              </a:rPr>
              <a:t>management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smtClean="0">
                <a:solidFill>
                  <a:schemeClr val="tx1"/>
                </a:solidFill>
              </a:rPr>
              <a:t>including an </a:t>
            </a:r>
            <a:r>
              <a:rPr lang="en-US" sz="3200" dirty="0" smtClean="0">
                <a:solidFill>
                  <a:srgbClr val="0000FF"/>
                </a:solidFill>
              </a:rPr>
              <a:t>endocrinologist,</a:t>
            </a:r>
            <a:r>
              <a:rPr lang="en-US" sz="3200" dirty="0" smtClean="0">
                <a:solidFill>
                  <a:schemeClr val="tx1"/>
                </a:solidFill>
              </a:rPr>
              <a:t> a </a:t>
            </a:r>
            <a:r>
              <a:rPr lang="en-US" sz="3200" dirty="0">
                <a:solidFill>
                  <a:schemeClr val="tx1"/>
                </a:solidFill>
              </a:rPr>
              <a:t>registered </a:t>
            </a:r>
            <a:r>
              <a:rPr lang="en-US" sz="3200" dirty="0" err="1" smtClean="0">
                <a:solidFill>
                  <a:srgbClr val="0000FF"/>
                </a:solidFill>
              </a:rPr>
              <a:t>dietitian</a:t>
            </a:r>
            <a:r>
              <a:rPr lang="en-US" sz="3200" dirty="0" err="1" smtClean="0">
                <a:solidFill>
                  <a:schemeClr val="tx1"/>
                </a:solidFill>
              </a:rPr>
              <a:t>,a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diabetes educator</a:t>
            </a:r>
            <a:r>
              <a:rPr lang="en-US" sz="3200" dirty="0">
                <a:solidFill>
                  <a:schemeClr val="tx1"/>
                </a:solidFill>
              </a:rPr>
              <a:t>, a </a:t>
            </a:r>
            <a:r>
              <a:rPr lang="en-US" sz="3200" dirty="0">
                <a:solidFill>
                  <a:srgbClr val="0000FF"/>
                </a:solidFill>
              </a:rPr>
              <a:t>mental </a:t>
            </a:r>
            <a:r>
              <a:rPr lang="en-US" sz="3200" dirty="0" smtClean="0">
                <a:solidFill>
                  <a:srgbClr val="0000FF"/>
                </a:solidFill>
              </a:rPr>
              <a:t>health professional</a:t>
            </a:r>
            <a:r>
              <a:rPr lang="en-US" sz="3200" dirty="0">
                <a:solidFill>
                  <a:schemeClr val="tx1"/>
                </a:solidFill>
              </a:rPr>
              <a:t>, an </a:t>
            </a:r>
            <a:r>
              <a:rPr lang="en-US" sz="3200" dirty="0">
                <a:solidFill>
                  <a:srgbClr val="0000FF"/>
                </a:solidFill>
              </a:rPr>
              <a:t>exercise </a:t>
            </a:r>
            <a:r>
              <a:rPr lang="en-US" sz="3200" dirty="0" smtClean="0">
                <a:solidFill>
                  <a:srgbClr val="0000FF"/>
                </a:solidFill>
              </a:rPr>
              <a:t>specialist/physiologist</a:t>
            </a:r>
            <a:r>
              <a:rPr lang="en-US" sz="3200" dirty="0">
                <a:solidFill>
                  <a:schemeClr val="tx1"/>
                </a:solidFill>
              </a:rPr>
              <a:t>, and </a:t>
            </a:r>
            <a:r>
              <a:rPr lang="en-US" sz="3200" b="1" dirty="0">
                <a:solidFill>
                  <a:srgbClr val="0000FF"/>
                </a:solidFill>
              </a:rPr>
              <a:t>specialists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required to </a:t>
            </a:r>
            <a:r>
              <a:rPr lang="en-US" sz="3200" b="1" dirty="0">
                <a:solidFill>
                  <a:schemeClr val="tx1"/>
                </a:solidFill>
              </a:rPr>
              <a:t>treat diabetes </a:t>
            </a:r>
            <a:r>
              <a:rPr lang="en-US" sz="3200" b="1" dirty="0" smtClean="0">
                <a:solidFill>
                  <a:schemeClr val="tx1"/>
                </a:solidFill>
              </a:rPr>
              <a:t>complications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rgbClr val="FF0000"/>
                </a:solidFill>
              </a:rPr>
              <a:t>(E)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90600" y="-2133600"/>
            <a:ext cx="7696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34400" cy="6477000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Routine follow-up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(generally </a:t>
            </a:r>
            <a:r>
              <a:rPr lang="en-US" sz="3200" dirty="0" smtClean="0">
                <a:solidFill>
                  <a:schemeClr val="tx1"/>
                </a:solidFill>
              </a:rPr>
              <a:t>quarterly) should </a:t>
            </a:r>
            <a:r>
              <a:rPr lang="en-US" sz="3200" dirty="0">
                <a:solidFill>
                  <a:schemeClr val="tx1"/>
                </a:solidFill>
              </a:rPr>
              <a:t>include review </a:t>
            </a:r>
            <a:r>
              <a:rPr lang="en-US" sz="3200" dirty="0" smtClean="0">
                <a:solidFill>
                  <a:schemeClr val="tx1"/>
                </a:solidFill>
              </a:rPr>
              <a:t>of </a:t>
            </a:r>
            <a:r>
              <a:rPr lang="en-US" sz="3200" b="1" dirty="0" smtClean="0">
                <a:solidFill>
                  <a:srgbClr val="0000FF"/>
                </a:solidFill>
              </a:rPr>
              <a:t>SMBG</a:t>
            </a:r>
            <a:r>
              <a:rPr lang="en-US" sz="3200" b="1" dirty="0" smtClean="0">
                <a:solidFill>
                  <a:schemeClr val="tx1"/>
                </a:solidFill>
              </a:rPr>
              <a:t>,</a:t>
            </a:r>
            <a:r>
              <a:rPr lang="en-US" sz="3200" b="1" dirty="0" smtClean="0">
                <a:solidFill>
                  <a:srgbClr val="0000FF"/>
                </a:solidFill>
              </a:rPr>
              <a:t>CGM</a:t>
            </a:r>
            <a:r>
              <a:rPr lang="en-US" sz="3200" dirty="0" smtClean="0">
                <a:solidFill>
                  <a:schemeClr val="tx1"/>
                </a:solidFill>
              </a:rPr>
              <a:t> and </a:t>
            </a:r>
            <a:r>
              <a:rPr lang="en-US" sz="3200" dirty="0">
                <a:solidFill>
                  <a:schemeClr val="tx1"/>
                </a:solidFill>
              </a:rPr>
              <a:t>pump data 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b="1" dirty="0">
                <a:solidFill>
                  <a:srgbClr val="0000FF"/>
                </a:solidFill>
              </a:rPr>
              <a:t>A1C</a:t>
            </a:r>
            <a:r>
              <a:rPr lang="en-US" sz="3200" dirty="0">
                <a:solidFill>
                  <a:schemeClr val="tx1"/>
                </a:solidFill>
              </a:rPr>
              <a:t> measurement, evidence </a:t>
            </a:r>
            <a:r>
              <a:rPr lang="en-US" sz="3200" dirty="0" smtClean="0">
                <a:solidFill>
                  <a:schemeClr val="tx1"/>
                </a:solidFill>
              </a:rPr>
              <a:t>for </a:t>
            </a:r>
            <a:r>
              <a:rPr lang="en-US" sz="3200" b="1" dirty="0" smtClean="0">
                <a:solidFill>
                  <a:srgbClr val="0000FF"/>
                </a:solidFill>
              </a:rPr>
              <a:t>acute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and/or </a:t>
            </a:r>
            <a:r>
              <a:rPr lang="en-US" sz="3200" b="1" dirty="0">
                <a:solidFill>
                  <a:srgbClr val="0000FF"/>
                </a:solidFill>
              </a:rPr>
              <a:t>chronic complications </a:t>
            </a:r>
            <a:r>
              <a:rPr lang="en-US" sz="3200" dirty="0" smtClean="0">
                <a:solidFill>
                  <a:schemeClr val="tx1"/>
                </a:solidFill>
              </a:rPr>
              <a:t>of diabetes </a:t>
            </a:r>
            <a:r>
              <a:rPr lang="en-US" sz="3200" dirty="0">
                <a:solidFill>
                  <a:schemeClr val="tx1"/>
                </a:solidFill>
              </a:rPr>
              <a:t>(particularly episodes of </a:t>
            </a:r>
            <a:r>
              <a:rPr lang="en-US" sz="3200" b="1" dirty="0" smtClean="0">
                <a:solidFill>
                  <a:srgbClr val="0000FF"/>
                </a:solidFill>
              </a:rPr>
              <a:t>DKA</a:t>
            </a:r>
            <a:r>
              <a:rPr lang="en-US" sz="3200" dirty="0" smtClean="0">
                <a:solidFill>
                  <a:schemeClr val="tx1"/>
                </a:solidFill>
              </a:rPr>
              <a:t> and </a:t>
            </a:r>
            <a:r>
              <a:rPr lang="en-US" sz="3200" dirty="0">
                <a:solidFill>
                  <a:schemeClr val="tx1"/>
                </a:solidFill>
              </a:rPr>
              <a:t>mild and/or severe </a:t>
            </a:r>
            <a:r>
              <a:rPr lang="en-US" sz="3200" b="1" dirty="0">
                <a:solidFill>
                  <a:srgbClr val="0000FF"/>
                </a:solidFill>
              </a:rPr>
              <a:t>hypoglycemia</a:t>
            </a:r>
            <a:r>
              <a:rPr lang="en-US" sz="3200" dirty="0">
                <a:solidFill>
                  <a:schemeClr val="tx1"/>
                </a:solidFill>
              </a:rPr>
              <a:t>), measurement of </a:t>
            </a:r>
            <a:r>
              <a:rPr lang="en-US" sz="3200" b="1" dirty="0">
                <a:solidFill>
                  <a:srgbClr val="0000FF"/>
                </a:solidFill>
              </a:rPr>
              <a:t>blood </a:t>
            </a:r>
            <a:r>
              <a:rPr lang="en-US" sz="3200" b="1" dirty="0" smtClean="0">
                <a:solidFill>
                  <a:srgbClr val="0000FF"/>
                </a:solidFill>
              </a:rPr>
              <a:t>pressure </a:t>
            </a:r>
            <a:r>
              <a:rPr lang="en-US" sz="3200" dirty="0" smtClean="0">
                <a:solidFill>
                  <a:schemeClr val="tx1"/>
                </a:solidFill>
              </a:rPr>
              <a:t>and </a:t>
            </a:r>
            <a:r>
              <a:rPr lang="en-US" sz="3200" b="1" dirty="0">
                <a:solidFill>
                  <a:srgbClr val="0000FF"/>
                </a:solidFill>
              </a:rPr>
              <a:t>weight</a:t>
            </a:r>
            <a:r>
              <a:rPr lang="en-US" sz="3200" dirty="0">
                <a:solidFill>
                  <a:schemeClr val="tx1"/>
                </a:solidFill>
              </a:rPr>
              <a:t> (and </a:t>
            </a:r>
            <a:r>
              <a:rPr lang="en-US" sz="3200" dirty="0" err="1" smtClean="0">
                <a:solidFill>
                  <a:schemeClr val="tx1"/>
                </a:solidFill>
              </a:rPr>
              <a:t>heightinchildren</a:t>
            </a:r>
            <a:r>
              <a:rPr lang="en-US" sz="3200" dirty="0">
                <a:solidFill>
                  <a:schemeClr val="tx1"/>
                </a:solidFill>
              </a:rPr>
              <a:t>),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</a:rPr>
              <a:t>foot exam</a:t>
            </a:r>
            <a:r>
              <a:rPr lang="en-US" sz="3200" dirty="0">
                <a:solidFill>
                  <a:schemeClr val="tx1"/>
                </a:solidFill>
              </a:rPr>
              <a:t>, inspection of </a:t>
            </a:r>
            <a:r>
              <a:rPr lang="en-US" sz="3200" b="1" dirty="0" smtClean="0">
                <a:solidFill>
                  <a:srgbClr val="0000FF"/>
                </a:solidFill>
              </a:rPr>
              <a:t>injection/insertion </a:t>
            </a:r>
            <a:r>
              <a:rPr lang="en-US" sz="3200" b="1" dirty="0">
                <a:solidFill>
                  <a:srgbClr val="0000FF"/>
                </a:solidFill>
              </a:rPr>
              <a:t>sites</a:t>
            </a:r>
            <a:r>
              <a:rPr lang="en-US" sz="3200" dirty="0">
                <a:solidFill>
                  <a:schemeClr val="tx1"/>
                </a:solidFill>
              </a:rPr>
              <a:t>, and discussion of </a:t>
            </a:r>
            <a:r>
              <a:rPr lang="en-US" sz="3200" b="1" dirty="0" smtClean="0">
                <a:solidFill>
                  <a:srgbClr val="0000FF"/>
                </a:solidFill>
              </a:rPr>
              <a:t>psychosocial</a:t>
            </a:r>
            <a:r>
              <a:rPr lang="en-US" sz="3200" b="1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and educational needs </a:t>
            </a:r>
            <a:r>
              <a:rPr lang="en-US" sz="4000" b="1" dirty="0">
                <a:solidFill>
                  <a:srgbClr val="FF0000"/>
                </a:solidFill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833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752600" y="-838200"/>
            <a:ext cx="69342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305800" cy="5105400"/>
          </a:xfr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800" b="1" dirty="0" smtClean="0">
              <a:solidFill>
                <a:srgbClr val="000000"/>
              </a:solidFill>
              <a:latin typeface="Arial"/>
            </a:endParaRPr>
          </a:p>
          <a:p>
            <a:endParaRPr lang="en-US" sz="800" b="1" dirty="0">
              <a:solidFill>
                <a:srgbClr val="000000"/>
              </a:solidFill>
              <a:latin typeface="Arial"/>
            </a:endParaRPr>
          </a:p>
          <a:p>
            <a:endParaRPr lang="en-US" sz="800" b="1" dirty="0" smtClean="0">
              <a:solidFill>
                <a:srgbClr val="000000"/>
              </a:solidFill>
              <a:latin typeface="Arial"/>
            </a:endParaRPr>
          </a:p>
          <a:p>
            <a:endParaRPr lang="en-US" sz="800" b="1" dirty="0">
              <a:solidFill>
                <a:srgbClr val="000000"/>
              </a:solidFill>
              <a:latin typeface="Arial"/>
            </a:endParaRPr>
          </a:p>
          <a:p>
            <a:endParaRPr lang="en-US" sz="800" b="1" dirty="0" smtClean="0">
              <a:solidFill>
                <a:srgbClr val="000000"/>
              </a:solidFill>
              <a:latin typeface="Arial"/>
            </a:endParaRPr>
          </a:p>
          <a:p>
            <a:endParaRPr lang="en-US" sz="800" b="1" dirty="0">
              <a:solidFill>
                <a:srgbClr val="000000"/>
              </a:solidFill>
              <a:latin typeface="Arial"/>
            </a:endParaRPr>
          </a:p>
          <a:p>
            <a:endParaRPr lang="en-US" sz="800" b="1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Providers should routinely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document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 the patient’s </a:t>
            </a:r>
            <a:r>
              <a:rPr lang="en-US" sz="3200" b="1" dirty="0">
                <a:solidFill>
                  <a:schemeClr val="tx1"/>
                </a:solidFill>
                <a:latin typeface="Arial"/>
              </a:rPr>
              <a:t>age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 and </a:t>
            </a:r>
            <a:r>
              <a:rPr lang="en-US" sz="3200" b="1" dirty="0">
                <a:solidFill>
                  <a:schemeClr val="tx1"/>
                </a:solidFill>
                <a:latin typeface="Arial"/>
              </a:rPr>
              <a:t>disease </a:t>
            </a:r>
            <a:r>
              <a:rPr lang="en-US" sz="3200" b="1" dirty="0" smtClean="0">
                <a:solidFill>
                  <a:schemeClr val="tx1"/>
                </a:solidFill>
                <a:latin typeface="Arial"/>
              </a:rPr>
              <a:t>duration 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When clinically 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indicated</a:t>
            </a:r>
            <a:r>
              <a:rPr lang="en-US" sz="3200" b="1" dirty="0">
                <a:solidFill>
                  <a:srgbClr val="0000FF"/>
                </a:solidFill>
                <a:latin typeface="Arial"/>
              </a:rPr>
              <a:t>, </a:t>
            </a:r>
            <a:r>
              <a:rPr lang="en-US" sz="3200" b="1" dirty="0" smtClean="0">
                <a:solidFill>
                  <a:srgbClr val="0000FF"/>
                </a:solidFill>
                <a:latin typeface="Arial"/>
              </a:rPr>
              <a:t>laboratory measures 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such as lipids, renal 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function measurements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, and antibodies for 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associated </a:t>
            </a:r>
            <a:r>
              <a:rPr lang="en-US" sz="3200" dirty="0" err="1" smtClean="0">
                <a:solidFill>
                  <a:schemeClr val="tx1"/>
                </a:solidFill>
                <a:latin typeface="Arial"/>
              </a:rPr>
              <a:t>autoimmun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 disease 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(</a:t>
            </a:r>
            <a:r>
              <a:rPr lang="en-US" sz="3200" b="1" dirty="0" smtClean="0">
                <a:solidFill>
                  <a:schemeClr val="tx1"/>
                </a:solidFill>
                <a:latin typeface="Arial"/>
              </a:rPr>
              <a:t>thyroid or </a:t>
            </a:r>
            <a:r>
              <a:rPr lang="en-US" sz="3200" b="1" dirty="0">
                <a:solidFill>
                  <a:schemeClr val="tx1"/>
                </a:solidFill>
                <a:latin typeface="Arial"/>
              </a:rPr>
              <a:t>celiac </a:t>
            </a:r>
            <a:r>
              <a:rPr lang="en-US" sz="3200" dirty="0">
                <a:solidFill>
                  <a:schemeClr val="tx1"/>
                </a:solidFill>
                <a:latin typeface="Arial"/>
              </a:rPr>
              <a:t>disease) should </a:t>
            </a:r>
            <a:r>
              <a:rPr lang="en-US" sz="3200" dirty="0" smtClean="0">
                <a:solidFill>
                  <a:schemeClr val="tx1"/>
                </a:solidFill>
                <a:latin typeface="Arial"/>
              </a:rPr>
              <a:t>be documented</a:t>
            </a:r>
            <a:r>
              <a:rPr lang="en-US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67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1066800"/>
            <a:ext cx="70866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065226"/>
              </p:ext>
            </p:extLst>
          </p:nvPr>
        </p:nvGraphicFramePr>
        <p:xfrm>
          <a:off x="152400" y="228600"/>
          <a:ext cx="81534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-762000"/>
            <a:ext cx="5562600" cy="7620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305800" cy="5668963"/>
          </a:xfr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Health care for </a:t>
            </a:r>
            <a:r>
              <a:rPr lang="en-US" sz="3600" b="1" dirty="0" smtClean="0">
                <a:solidFill>
                  <a:srgbClr val="FF0000"/>
                </a:solidFill>
              </a:rPr>
              <a:t>adults</a:t>
            </a:r>
            <a:r>
              <a:rPr lang="en-US" sz="3600" b="1" dirty="0" smtClean="0">
                <a:solidFill>
                  <a:schemeClr val="tx1"/>
                </a:solidFill>
              </a:rPr>
              <a:t> should be focused on the </a:t>
            </a:r>
            <a:r>
              <a:rPr lang="en-US" sz="3600" b="1" dirty="0" smtClean="0">
                <a:solidFill>
                  <a:srgbClr val="FF0000"/>
                </a:solidFill>
              </a:rPr>
              <a:t>needs</a:t>
            </a:r>
            <a:r>
              <a:rPr lang="en-US" sz="3600" b="1" dirty="0" smtClean="0">
                <a:solidFill>
                  <a:schemeClr val="tx1"/>
                </a:solidFill>
              </a:rPr>
              <a:t> of the individual throughout the </a:t>
            </a:r>
            <a:r>
              <a:rPr lang="en-US" sz="3600" b="1" dirty="0" smtClean="0">
                <a:solidFill>
                  <a:srgbClr val="0000FF"/>
                </a:solidFill>
              </a:rPr>
              <a:t>various stages </a:t>
            </a:r>
            <a:r>
              <a:rPr lang="en-US" sz="3600" b="1" dirty="0" smtClean="0">
                <a:solidFill>
                  <a:schemeClr val="tx1"/>
                </a:solidFill>
              </a:rPr>
              <a:t>of their life, with </a:t>
            </a:r>
            <a:r>
              <a:rPr lang="en-US" sz="3600" b="1" dirty="0" smtClean="0">
                <a:solidFill>
                  <a:srgbClr val="0000FF"/>
                </a:solidFill>
              </a:rPr>
              <a:t>age-appropriate</a:t>
            </a:r>
            <a:r>
              <a:rPr lang="en-US" sz="3600" b="1" dirty="0" smtClean="0">
                <a:solidFill>
                  <a:schemeClr val="tx1"/>
                </a:solidFill>
              </a:rPr>
              <a:t> evaluation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and treatment 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Evaluation and treatment of </a:t>
            </a:r>
            <a:r>
              <a:rPr lang="en-US" sz="3600" b="1" dirty="0" smtClean="0">
                <a:solidFill>
                  <a:srgbClr val="0000FF"/>
                </a:solidFill>
              </a:rPr>
              <a:t>CVD risk </a:t>
            </a:r>
            <a:r>
              <a:rPr lang="en-US" sz="3600" b="1" dirty="0" smtClean="0">
                <a:solidFill>
                  <a:schemeClr val="tx1"/>
                </a:solidFill>
              </a:rPr>
              <a:t>should be </a:t>
            </a:r>
            <a:r>
              <a:rPr lang="en-US" sz="3600" b="1" dirty="0" smtClean="0">
                <a:solidFill>
                  <a:srgbClr val="0000FF"/>
                </a:solidFill>
              </a:rPr>
              <a:t>individualized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191000" y="-2057400"/>
            <a:ext cx="44958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305800" cy="5745163"/>
          </a:xfr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00FF"/>
                </a:solidFill>
              </a:rPr>
              <a:t>Immunizations</a:t>
            </a:r>
            <a:r>
              <a:rPr lang="en-US" sz="3600" b="1" dirty="0" smtClean="0">
                <a:solidFill>
                  <a:schemeClr val="tx1"/>
                </a:solidFill>
              </a:rPr>
              <a:t> should be given as recommended by the Centers for Disease Control and Prevention (</a:t>
            </a:r>
            <a:r>
              <a:rPr lang="en-US" sz="3600" b="1" dirty="0" smtClean="0">
                <a:solidFill>
                  <a:srgbClr val="0000FF"/>
                </a:solidFill>
              </a:rPr>
              <a:t>CDC</a:t>
            </a:r>
            <a:r>
              <a:rPr lang="en-US" sz="3600" b="1" dirty="0" smtClean="0">
                <a:solidFill>
                  <a:schemeClr val="tx1"/>
                </a:solidFill>
              </a:rPr>
              <a:t>) for children/adults in general and people with diabetes specifically</a:t>
            </a:r>
            <a:r>
              <a:rPr lang="en-US" sz="3600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77800" y="3276599"/>
            <a:ext cx="152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2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-762000"/>
            <a:ext cx="62484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650641"/>
              </p:ext>
            </p:extLst>
          </p:nvPr>
        </p:nvGraphicFramePr>
        <p:xfrm>
          <a:off x="152400" y="152400"/>
          <a:ext cx="8839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2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10896600" y="-1524000"/>
            <a:ext cx="10668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534400" cy="6477000"/>
          </a:xfrm>
          <a:solidFill>
            <a:schemeClr val="bg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</a:t>
            </a:r>
            <a:r>
              <a:rPr lang="en-US" sz="2800" b="1" dirty="0" smtClean="0">
                <a:solidFill>
                  <a:schemeClr val="tx1"/>
                </a:solidFill>
              </a:rPr>
              <a:t>Consider screening for </a:t>
            </a:r>
            <a:r>
              <a:rPr lang="en-US" sz="2800" b="1" dirty="0" smtClean="0">
                <a:solidFill>
                  <a:srgbClr val="0000FF"/>
                </a:solidFill>
              </a:rPr>
              <a:t>thyroid peroxidase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and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</a:t>
            </a:r>
            <a:r>
              <a:rPr lang="en-US" sz="2800" b="1" dirty="0" smtClean="0">
                <a:solidFill>
                  <a:srgbClr val="0000FF"/>
                </a:solidFill>
              </a:rPr>
              <a:t>thyroglobulin antibodies </a:t>
            </a:r>
            <a:r>
              <a:rPr lang="en-US" sz="2800" b="1" dirty="0" smtClean="0">
                <a:solidFill>
                  <a:schemeClr val="tx1"/>
                </a:solidFill>
              </a:rPr>
              <a:t>soon after diagnosis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Screen for thyroid dysfunction by measuring </a:t>
            </a:r>
            <a:r>
              <a:rPr lang="en-US" sz="2800" b="1" dirty="0" smtClean="0">
                <a:solidFill>
                  <a:srgbClr val="0000FF"/>
                </a:solidFill>
              </a:rPr>
              <a:t>TSH </a:t>
            </a:r>
            <a:r>
              <a:rPr lang="en-US" sz="2800" b="1" dirty="0" smtClean="0">
                <a:solidFill>
                  <a:schemeClr val="tx1"/>
                </a:solidFill>
              </a:rPr>
              <a:t>concentrations soon after type 1 diabetes </a:t>
            </a:r>
            <a:r>
              <a:rPr lang="en-US" sz="2800" b="1" dirty="0" smtClean="0">
                <a:solidFill>
                  <a:srgbClr val="0000FF"/>
                </a:solidFill>
              </a:rPr>
              <a:t>diagnosis</a:t>
            </a:r>
            <a:r>
              <a:rPr lang="en-US" sz="2800" b="1" dirty="0" smtClean="0">
                <a:solidFill>
                  <a:schemeClr val="tx1"/>
                </a:solidFill>
              </a:rPr>
              <a:t> (and after stable metabolic control). If normal, consider rechecking every </a:t>
            </a:r>
            <a:r>
              <a:rPr lang="en-US" sz="2800" b="1" dirty="0" smtClean="0">
                <a:solidFill>
                  <a:srgbClr val="0000FF"/>
                </a:solidFill>
              </a:rPr>
              <a:t>1–2 years </a:t>
            </a:r>
            <a:r>
              <a:rPr lang="en-US" sz="2800" b="1" dirty="0" smtClean="0">
                <a:solidFill>
                  <a:schemeClr val="tx1"/>
                </a:solidFill>
              </a:rPr>
              <a:t>or more frequently if the patient develops </a:t>
            </a:r>
            <a:r>
              <a:rPr lang="en-US" sz="2800" b="1" dirty="0" smtClean="0">
                <a:solidFill>
                  <a:srgbClr val="0000FF"/>
                </a:solidFill>
              </a:rPr>
              <a:t>unusual glycemic variation</a:t>
            </a:r>
            <a:r>
              <a:rPr lang="en-US" sz="2800" b="1" dirty="0" smtClean="0">
                <a:solidFill>
                  <a:schemeClr val="tx1"/>
                </a:solidFill>
              </a:rPr>
              <a:t> or </a:t>
            </a:r>
            <a:r>
              <a:rPr lang="en-US" sz="2800" b="1" dirty="0" smtClean="0">
                <a:solidFill>
                  <a:srgbClr val="0000FF"/>
                </a:solidFill>
              </a:rPr>
              <a:t>symptoms of thyroid dysfunction </a:t>
            </a:r>
            <a:r>
              <a:rPr lang="en-US" sz="2800" b="1" dirty="0" smtClean="0">
                <a:solidFill>
                  <a:schemeClr val="tx1"/>
                </a:solidFill>
              </a:rPr>
              <a:t>or </a:t>
            </a:r>
            <a:r>
              <a:rPr lang="en-US" sz="2800" b="1" dirty="0" err="1" smtClean="0">
                <a:solidFill>
                  <a:srgbClr val="0000FF"/>
                </a:solidFill>
              </a:rPr>
              <a:t>thyromegaly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</a:rPr>
              <a:t>(E)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6D3B-9E11-4159-B598-516E0956BA60}" type="datetime1">
              <a:rPr lang="en-US" smtClean="0"/>
              <a:pPr/>
              <a:t>7/2/2014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DB13-C0E5-43F1-977A-ACDA510DF15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-1752600"/>
            <a:ext cx="20574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229600" cy="35814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300" b="1" dirty="0" smtClean="0"/>
              <a:t>Assess </a:t>
            </a:r>
            <a:r>
              <a:rPr lang="en-US" sz="4300" b="1" dirty="0" smtClean="0">
                <a:solidFill>
                  <a:srgbClr val="0000FF"/>
                </a:solidFill>
              </a:rPr>
              <a:t>psychosocial </a:t>
            </a:r>
            <a:r>
              <a:rPr lang="en-US" sz="4300" b="1" dirty="0" smtClean="0"/>
              <a:t>status annually and more often as needed; treat and/or refer to a mental health professional as indicated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5985225" flipV="1">
            <a:off x="8153400" y="-914399"/>
            <a:ext cx="5334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533400"/>
            <a:ext cx="8229600" cy="55092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/>
              <a:t>The number of adults living with type 1 diabetes is increasing due to two factors:</a:t>
            </a:r>
          </a:p>
          <a:p>
            <a:r>
              <a:rPr lang="en-US" sz="3200" dirty="0" smtClean="0"/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1) </a:t>
            </a:r>
            <a:r>
              <a:rPr lang="en-US" sz="3200" dirty="0" smtClean="0"/>
              <a:t>the rising number of </a:t>
            </a:r>
            <a:r>
              <a:rPr lang="en-US" sz="3200" b="1" dirty="0" smtClean="0">
                <a:solidFill>
                  <a:schemeClr val="accent3"/>
                </a:solidFill>
              </a:rPr>
              <a:t>new-onset cases of type 1 diabetes in adults</a:t>
            </a:r>
            <a:r>
              <a:rPr lang="en-US" sz="3200" dirty="0" smtClean="0"/>
              <a:t>, including those diagnosed with latent autoimmune diabetes in adults (LADA), and</a:t>
            </a:r>
          </a:p>
          <a:p>
            <a:endParaRPr lang="en-US" sz="3200" dirty="0"/>
          </a:p>
          <a:p>
            <a:r>
              <a:rPr lang="en-US" sz="3200" b="1" dirty="0" smtClean="0">
                <a:solidFill>
                  <a:schemeClr val="accent3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2) </a:t>
            </a:r>
            <a:r>
              <a:rPr lang="en-US" sz="3200" dirty="0" smtClean="0"/>
              <a:t>individuals with childhood-onset diabetes </a:t>
            </a:r>
            <a:r>
              <a:rPr lang="en-US" sz="3200" b="1" dirty="0" smtClean="0">
                <a:solidFill>
                  <a:schemeClr val="accent3"/>
                </a:solidFill>
              </a:rPr>
              <a:t>are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accent3"/>
                </a:solidFill>
              </a:rPr>
              <a:t>living longer </a:t>
            </a:r>
            <a:endParaRPr lang="en-US" sz="3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0" cy="3733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Diabetes education </a:t>
            </a:r>
            <a:r>
              <a:rPr lang="en-US" sz="2800" b="1" dirty="0" smtClean="0"/>
              <a:t>should occur </a:t>
            </a:r>
            <a:r>
              <a:rPr lang="en-US" sz="2800" b="1" dirty="0" smtClean="0">
                <a:solidFill>
                  <a:srgbClr val="0000FF"/>
                </a:solidFill>
              </a:rPr>
              <a:t>at diagnosis </a:t>
            </a:r>
            <a:r>
              <a:rPr lang="en-US" sz="2800" b="1" dirty="0" smtClean="0"/>
              <a:t>and </a:t>
            </a:r>
          </a:p>
          <a:p>
            <a:pPr marL="114300" indent="0">
              <a:buNone/>
            </a:pPr>
            <a:r>
              <a:rPr lang="en-US" sz="2800" b="1" dirty="0" smtClean="0"/>
              <a:t>upon </a:t>
            </a:r>
            <a:r>
              <a:rPr lang="en-US" sz="2800" b="1" dirty="0" smtClean="0">
                <a:solidFill>
                  <a:srgbClr val="0000FF"/>
                </a:solidFill>
              </a:rPr>
              <a:t>transition to adult </a:t>
            </a:r>
            <a:r>
              <a:rPr lang="en-US" sz="2800" b="1" dirty="0" smtClean="0"/>
              <a:t>diabetes care and should </a:t>
            </a:r>
          </a:p>
          <a:p>
            <a:pPr marL="114300" indent="0">
              <a:buNone/>
            </a:pPr>
            <a:r>
              <a:rPr lang="en-US" sz="2800" b="1" dirty="0" smtClean="0"/>
              <a:t>be an </a:t>
            </a:r>
            <a:r>
              <a:rPr lang="en-US" sz="2800" b="1" dirty="0" smtClean="0">
                <a:solidFill>
                  <a:srgbClr val="0000FF"/>
                </a:solidFill>
              </a:rPr>
              <a:t>ongoing process</a:t>
            </a:r>
            <a:r>
              <a:rPr lang="en-US" sz="2800" b="1" dirty="0" smtClean="0"/>
              <a:t>. The information needs to </a:t>
            </a:r>
          </a:p>
          <a:p>
            <a:pPr marL="114300" indent="0">
              <a:buNone/>
            </a:pPr>
            <a:r>
              <a:rPr lang="en-US" sz="2800" b="1" dirty="0" smtClean="0"/>
              <a:t>be </a:t>
            </a:r>
            <a:r>
              <a:rPr lang="en-US" sz="2800" b="1" dirty="0" smtClean="0">
                <a:solidFill>
                  <a:srgbClr val="FF0000"/>
                </a:solidFill>
              </a:rPr>
              <a:t>individualized </a:t>
            </a:r>
            <a:r>
              <a:rPr lang="en-US" sz="2800" b="1" dirty="0" smtClean="0"/>
              <a:t>and continually adapted to the </a:t>
            </a:r>
          </a:p>
          <a:p>
            <a:pPr marL="114300" indent="0">
              <a:buNone/>
            </a:pPr>
            <a:r>
              <a:rPr lang="en-US" sz="2800" b="1" dirty="0" smtClean="0"/>
              <a:t>patient’s needs.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DSME AND DSMS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24800" cy="4876800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Individuals with type 1 diabetes and parents/caregivers (for individuals aged ,19 years) should receive </a:t>
            </a:r>
            <a:r>
              <a:rPr lang="en-US" sz="3200" dirty="0" smtClean="0">
                <a:solidFill>
                  <a:srgbClr val="FF0000"/>
                </a:solidFill>
              </a:rPr>
              <a:t>culturally</a:t>
            </a:r>
            <a:r>
              <a:rPr lang="en-US" sz="3200" dirty="0" smtClean="0">
                <a:solidFill>
                  <a:schemeClr val="tx1"/>
                </a:solidFill>
              </a:rPr>
              <a:t> sensitive and developmentally appropriate </a:t>
            </a:r>
            <a:r>
              <a:rPr lang="en-US" sz="3200" dirty="0" smtClean="0">
                <a:solidFill>
                  <a:srgbClr val="FF0000"/>
                </a:solidFill>
              </a:rPr>
              <a:t>individualized </a:t>
            </a:r>
            <a:r>
              <a:rPr lang="en-US" sz="3200" dirty="0" smtClean="0">
                <a:solidFill>
                  <a:schemeClr val="tx1"/>
                </a:solidFill>
              </a:rPr>
              <a:t>DSME and DSMS according to national standards for DSME and DSMS when their diabetes is </a:t>
            </a:r>
            <a:r>
              <a:rPr lang="en-US" sz="3200" dirty="0" smtClean="0">
                <a:solidFill>
                  <a:srgbClr val="FF0000"/>
                </a:solidFill>
              </a:rPr>
              <a:t>diagnosed </a:t>
            </a:r>
            <a:r>
              <a:rPr lang="en-US" sz="3200" dirty="0" smtClean="0">
                <a:solidFill>
                  <a:schemeClr val="tx1"/>
                </a:solidFill>
              </a:rPr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routinely </a:t>
            </a:r>
            <a:r>
              <a:rPr lang="en-US" sz="3200" dirty="0" smtClean="0">
                <a:solidFill>
                  <a:schemeClr val="tx1"/>
                </a:solidFill>
              </a:rPr>
              <a:t>thereafter </a:t>
            </a:r>
            <a:r>
              <a:rPr lang="en-US" sz="3600" b="1" dirty="0" smtClean="0">
                <a:solidFill>
                  <a:srgbClr val="FF0000"/>
                </a:solidFill>
              </a:rPr>
              <a:t>(B)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-914400"/>
            <a:ext cx="56388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848600" cy="5410200"/>
          </a:xfr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lvl="0" indent="0">
              <a:buClr>
                <a:srgbClr val="7A7A7A"/>
              </a:buClr>
              <a:buNone/>
            </a:pPr>
            <a:r>
              <a:rPr lang="en-US" sz="3600" b="1" dirty="0">
                <a:solidFill>
                  <a:srgbClr val="0000FF"/>
                </a:solidFill>
              </a:rPr>
              <a:t>Additional Considerations for Pediatrics</a:t>
            </a:r>
          </a:p>
          <a:p>
            <a:pPr marL="0" lvl="0" indent="0">
              <a:buClr>
                <a:srgbClr val="7A7A7A"/>
              </a:buClr>
              <a:buNone/>
            </a:pPr>
            <a:r>
              <a:rPr lang="en-US" sz="3200" dirty="0">
                <a:solidFill>
                  <a:schemeClr val="tx1"/>
                </a:solidFill>
              </a:rPr>
              <a:t>    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lvl="0" indent="0">
              <a:buClr>
                <a:srgbClr val="7A7A7A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Education should be provided to </a:t>
            </a:r>
            <a:r>
              <a:rPr lang="en-US" sz="3200" dirty="0" smtClean="0">
                <a:solidFill>
                  <a:schemeClr val="tx1"/>
                </a:solidFill>
              </a:rPr>
              <a:t>appropriate </a:t>
            </a:r>
            <a:r>
              <a:rPr lang="en-US" sz="3200" b="1" dirty="0" smtClean="0">
                <a:solidFill>
                  <a:srgbClr val="FF0000"/>
                </a:solidFill>
              </a:rPr>
              <a:t>school </a:t>
            </a:r>
            <a:r>
              <a:rPr lang="en-US" sz="3200" b="1" dirty="0">
                <a:solidFill>
                  <a:srgbClr val="FF0000"/>
                </a:solidFill>
              </a:rPr>
              <a:t>personnel </a:t>
            </a:r>
            <a:r>
              <a:rPr lang="en-US" sz="3200" dirty="0">
                <a:solidFill>
                  <a:schemeClr val="tx1"/>
                </a:solidFill>
              </a:rPr>
              <a:t>as a significant portion of </a:t>
            </a:r>
            <a:r>
              <a:rPr lang="en-US" sz="3200" dirty="0" err="1" smtClean="0">
                <a:solidFill>
                  <a:schemeClr val="tx1"/>
                </a:solidFill>
              </a:rPr>
              <a:t>achild’s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day is spent in </a:t>
            </a:r>
            <a:r>
              <a:rPr lang="en-US" sz="3200" dirty="0" smtClean="0">
                <a:solidFill>
                  <a:schemeClr val="tx1"/>
                </a:solidFill>
              </a:rPr>
              <a:t>school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</a:t>
            </a:r>
            <a:r>
              <a:rPr lang="en-US" sz="4000" b="1" dirty="0">
                <a:solidFill>
                  <a:srgbClr val="FF0000"/>
                </a:solidFill>
              </a:rPr>
              <a:t>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066800"/>
            <a:ext cx="81534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01000" cy="5364163"/>
          </a:xfrm>
          <a:solidFill>
            <a:schemeClr val="bg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The </a:t>
            </a:r>
            <a:r>
              <a:rPr lang="en-US" sz="2800" b="1" dirty="0" smtClean="0">
                <a:solidFill>
                  <a:srgbClr val="0000FF"/>
                </a:solidFill>
              </a:rPr>
              <a:t>developing teenager </a:t>
            </a:r>
            <a:r>
              <a:rPr lang="en-US" sz="2800" dirty="0" smtClean="0">
                <a:solidFill>
                  <a:schemeClr val="tx1"/>
                </a:solidFill>
              </a:rPr>
              <a:t>must be educated 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about the </a:t>
            </a:r>
            <a:r>
              <a:rPr lang="en-US" sz="2800" b="1" dirty="0" smtClean="0">
                <a:solidFill>
                  <a:srgbClr val="0000FF"/>
                </a:solidFill>
              </a:rPr>
              <a:t>transition to adult health care</a:t>
            </a:r>
            <a:r>
              <a:rPr lang="en-US" sz="2800" dirty="0" smtClean="0">
                <a:solidFill>
                  <a:schemeClr val="tx1"/>
                </a:solidFill>
              </a:rPr>
              <a:t>,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beginning in </a:t>
            </a:r>
            <a:r>
              <a:rPr lang="en-US" sz="2800" b="1" dirty="0" smtClean="0">
                <a:solidFill>
                  <a:schemeClr val="tx1"/>
                </a:solidFill>
              </a:rPr>
              <a:t>early to mid adolescence</a:t>
            </a:r>
            <a:r>
              <a:rPr lang="en-US" sz="2800" dirty="0" smtClean="0">
                <a:solidFill>
                  <a:schemeClr val="tx1"/>
                </a:solidFill>
              </a:rPr>
              <a:t>, with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increasing efforts to establish</a:t>
            </a:r>
            <a:r>
              <a:rPr lang="en-US" sz="2800" b="1" dirty="0" smtClean="0">
                <a:solidFill>
                  <a:schemeClr val="tx1"/>
                </a:solidFill>
              </a:rPr>
              <a:t> self-reliance </a:t>
            </a:r>
            <a:r>
              <a:rPr lang="en-US" sz="2800" dirty="0" smtClean="0">
                <a:solidFill>
                  <a:schemeClr val="tx1"/>
                </a:solidFill>
              </a:rPr>
              <a:t>in 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diabetes care beginning at least </a:t>
            </a:r>
            <a:r>
              <a:rPr lang="en-US" sz="2800" b="1" dirty="0" smtClean="0">
                <a:solidFill>
                  <a:schemeClr val="tx1"/>
                </a:solidFill>
              </a:rPr>
              <a:t>1 year prior 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to the transition. Even after the transition to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adult care is made, support an reinforcement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are recommended 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rgbClr val="0000FF"/>
                </a:solidFill>
              </a:rPr>
              <a:t>Additional Considerations for Adults</a:t>
            </a: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153400" cy="34290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Adult learning theory </a:t>
            </a:r>
            <a:r>
              <a:rPr lang="en-US" sz="3200" dirty="0" smtClean="0"/>
              <a:t>can be used to tailor DSME and DSMS to the </a:t>
            </a:r>
            <a:r>
              <a:rPr lang="en-US" sz="3200" b="1" dirty="0" smtClean="0"/>
              <a:t>age, life stage, culture</a:t>
            </a:r>
            <a:r>
              <a:rPr lang="en-US" sz="3200" dirty="0" smtClean="0"/>
              <a:t>, </a:t>
            </a:r>
            <a:r>
              <a:rPr lang="en-US" sz="3200" b="1" dirty="0" smtClean="0"/>
              <a:t>literacy/</a:t>
            </a:r>
            <a:r>
              <a:rPr lang="en-US" sz="3200" b="1" dirty="0" err="1" smtClean="0"/>
              <a:t>numeracy,knowledge</a:t>
            </a:r>
            <a:r>
              <a:rPr lang="en-US" sz="3200" b="1" dirty="0" smtClean="0"/>
              <a:t>, experience</a:t>
            </a:r>
            <a:r>
              <a:rPr lang="en-US" sz="3200" dirty="0" smtClean="0"/>
              <a:t>, and </a:t>
            </a:r>
            <a:r>
              <a:rPr lang="en-US" sz="3200" b="1" dirty="0" smtClean="0"/>
              <a:t>cognitive ability </a:t>
            </a:r>
            <a:r>
              <a:rPr lang="en-US" sz="3200" dirty="0" smtClean="0"/>
              <a:t>of the patient </a:t>
            </a:r>
            <a:r>
              <a:rPr lang="en-US" sz="4000" b="1" dirty="0" smtClean="0">
                <a:solidFill>
                  <a:srgbClr val="FF0000"/>
                </a:solidFill>
              </a:rPr>
              <a:t>(C)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495800"/>
          </a:xfrm>
        </p:spPr>
        <p:txBody>
          <a:bodyPr/>
          <a:lstStyle/>
          <a:p>
            <a:pPr marL="11430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Depression screening </a:t>
            </a:r>
            <a:r>
              <a:rPr lang="en-US" sz="2400" dirty="0" smtClean="0"/>
              <a:t>and discussion about psychosocial issues are important components of the </a:t>
            </a:r>
            <a:r>
              <a:rPr lang="en-US" sz="2400" dirty="0" smtClean="0">
                <a:solidFill>
                  <a:srgbClr val="FF0000"/>
                </a:solidFill>
              </a:rPr>
              <a:t>diabetes </a:t>
            </a:r>
            <a:r>
              <a:rPr lang="en-US" sz="2400" dirty="0">
                <a:solidFill>
                  <a:srgbClr val="FF0000"/>
                </a:solidFill>
              </a:rPr>
              <a:t>visit</a:t>
            </a:r>
            <a:r>
              <a:rPr lang="en-US" sz="2400" dirty="0"/>
              <a:t>. 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Special attention </a:t>
            </a:r>
            <a:r>
              <a:rPr lang="en-US" sz="2400" dirty="0"/>
              <a:t>should be paid to </a:t>
            </a:r>
            <a:r>
              <a:rPr lang="en-US" sz="2400" b="1" dirty="0" smtClean="0">
                <a:solidFill>
                  <a:srgbClr val="FF0000"/>
                </a:solidFill>
              </a:rPr>
              <a:t>diabetes related</a:t>
            </a:r>
            <a:endParaRPr lang="en-US" sz="24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distress</a:t>
            </a:r>
            <a:r>
              <a:rPr lang="en-US" sz="2400" dirty="0"/>
              <a:t>, fear of </a:t>
            </a:r>
            <a:r>
              <a:rPr lang="en-US" sz="2400" dirty="0" smtClean="0"/>
              <a:t>hypoglycemia(and </a:t>
            </a:r>
            <a:r>
              <a:rPr lang="en-US" sz="2400" dirty="0"/>
              <a:t>hyperglycemia), eating disorders, </a:t>
            </a:r>
            <a:r>
              <a:rPr lang="en-US" sz="2400" dirty="0" smtClean="0"/>
              <a:t>insulin omission</a:t>
            </a:r>
            <a:r>
              <a:rPr lang="en-US" sz="2400" dirty="0"/>
              <a:t>, subclinical depression,</a:t>
            </a:r>
          </a:p>
          <a:p>
            <a:pPr marL="114300" indent="0">
              <a:buNone/>
            </a:pPr>
            <a:r>
              <a:rPr lang="en-US" sz="2400" dirty="0"/>
              <a:t>and clinical depression.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762000"/>
            <a:ext cx="76200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01000" cy="50292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   Age-appropriate screenings </a:t>
            </a:r>
            <a:r>
              <a:rPr lang="en-US" sz="3200" dirty="0" smtClean="0"/>
              <a:t>for</a:t>
            </a:r>
          </a:p>
          <a:p>
            <a:pPr marL="0" indent="0">
              <a:buNone/>
            </a:pPr>
            <a:r>
              <a:rPr lang="en-US" sz="3200" dirty="0" smtClean="0"/>
              <a:t>    </a:t>
            </a:r>
            <a:r>
              <a:rPr lang="en-US" sz="3200" b="1" dirty="0" smtClean="0"/>
              <a:t>psychosocial issues is </a:t>
            </a:r>
            <a:r>
              <a:rPr lang="en-US" sz="3200" dirty="0" smtClean="0"/>
              <a:t>a component of most  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diabetes visits. Any concerns should be 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pursued through treatment that may include   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referral to a </a:t>
            </a:r>
            <a:r>
              <a:rPr lang="en-US" sz="3200" dirty="0" smtClean="0">
                <a:solidFill>
                  <a:srgbClr val="0000FF"/>
                </a:solidFill>
              </a:rPr>
              <a:t>mental health specialist</a:t>
            </a:r>
            <a:r>
              <a:rPr lang="en-US" sz="3200" dirty="0" smtClean="0"/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762000"/>
            <a:ext cx="7010400" cy="5334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382000" cy="6019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>
              <a:latin typeface="Arial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dirty="0" smtClean="0">
                <a:latin typeface="Arial"/>
              </a:rPr>
              <a:t>Directly </a:t>
            </a:r>
            <a:r>
              <a:rPr lang="en-US" sz="2800" b="1" dirty="0">
                <a:latin typeface="Arial"/>
              </a:rPr>
              <a:t>ask </a:t>
            </a:r>
            <a:r>
              <a:rPr lang="en-US" sz="2800" dirty="0">
                <a:latin typeface="Arial"/>
              </a:rPr>
              <a:t>about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diabetes-related family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conﬂict </a:t>
            </a:r>
            <a:r>
              <a:rPr lang="en-US" sz="2800" dirty="0">
                <a:latin typeface="Arial"/>
              </a:rPr>
              <a:t>and stress and </a:t>
            </a:r>
            <a:r>
              <a:rPr lang="en-US" sz="2800" dirty="0" smtClean="0">
                <a:latin typeface="Arial"/>
              </a:rPr>
              <a:t>negotiate an </a:t>
            </a:r>
            <a:r>
              <a:rPr lang="en-US" sz="2800" dirty="0" smtClean="0">
                <a:latin typeface="Arial"/>
              </a:rPr>
              <a:t>acceptable resolution </a:t>
            </a:r>
            <a:r>
              <a:rPr lang="en-US" sz="2800" dirty="0">
                <a:latin typeface="Arial"/>
              </a:rPr>
              <a:t>with </a:t>
            </a:r>
            <a:r>
              <a:rPr lang="en-US" sz="2800" dirty="0" smtClean="0">
                <a:latin typeface="Arial"/>
              </a:rPr>
              <a:t>the child/adolescent </a:t>
            </a:r>
            <a:r>
              <a:rPr lang="en-US" sz="2800" dirty="0">
                <a:latin typeface="Arial"/>
              </a:rPr>
              <a:t>and parent(s</a:t>
            </a:r>
            <a:r>
              <a:rPr lang="en-US" sz="2800" dirty="0" smtClean="0">
                <a:latin typeface="Arial"/>
              </a:rPr>
              <a:t>).</a:t>
            </a:r>
          </a:p>
          <a:p>
            <a:pPr marL="0" indent="0">
              <a:buNone/>
            </a:pPr>
            <a:endParaRPr lang="en-US" sz="2800" dirty="0">
              <a:latin typeface="Arial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latin typeface="Arial"/>
              </a:rPr>
              <a:t> How-ever</a:t>
            </a:r>
            <a:r>
              <a:rPr lang="en-US" sz="2800" dirty="0">
                <a:latin typeface="Arial"/>
              </a:rPr>
              <a:t>, if family conﬂict is extremely </a:t>
            </a:r>
            <a:r>
              <a:rPr lang="en-US" sz="2800" dirty="0" smtClean="0">
                <a:latin typeface="Arial"/>
              </a:rPr>
              <a:t>entrenched and </a:t>
            </a:r>
            <a:r>
              <a:rPr lang="en-US" sz="2800" dirty="0">
                <a:latin typeface="Arial"/>
              </a:rPr>
              <a:t>cannot be resolved by </a:t>
            </a:r>
            <a:r>
              <a:rPr lang="en-US" sz="2800" dirty="0" smtClean="0">
                <a:latin typeface="Arial"/>
              </a:rPr>
              <a:t>the diabetes </a:t>
            </a:r>
            <a:r>
              <a:rPr lang="en-US" sz="2800" dirty="0">
                <a:latin typeface="Arial"/>
              </a:rPr>
              <a:t>team, referral should be </a:t>
            </a:r>
            <a:r>
              <a:rPr lang="en-US" sz="2800" dirty="0" smtClean="0">
                <a:latin typeface="Arial"/>
              </a:rPr>
              <a:t>made to </a:t>
            </a:r>
            <a:r>
              <a:rPr lang="en-US" sz="2800" dirty="0">
                <a:latin typeface="Arial"/>
              </a:rPr>
              <a:t>a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mental health specialist </a:t>
            </a:r>
            <a:r>
              <a:rPr lang="en-US" sz="2800" dirty="0">
                <a:latin typeface="Arial"/>
              </a:rPr>
              <a:t>who </a:t>
            </a:r>
            <a:r>
              <a:rPr lang="en-US" sz="2800" dirty="0" smtClean="0">
                <a:latin typeface="Arial"/>
              </a:rPr>
              <a:t>is knowledgeable </a:t>
            </a:r>
            <a:r>
              <a:rPr lang="en-US" sz="2800" dirty="0">
                <a:latin typeface="Arial"/>
              </a:rPr>
              <a:t>about type 1 </a:t>
            </a:r>
            <a:r>
              <a:rPr lang="en-US" sz="2800" dirty="0" smtClean="0">
                <a:latin typeface="Arial"/>
              </a:rPr>
              <a:t>diabetes in </a:t>
            </a:r>
            <a:r>
              <a:rPr lang="en-US" sz="2800" dirty="0">
                <a:latin typeface="Arial"/>
              </a:rPr>
              <a:t>youth and family </a:t>
            </a:r>
            <a:r>
              <a:rPr lang="en-US" sz="2800" dirty="0" smtClean="0">
                <a:latin typeface="Arial"/>
              </a:rPr>
              <a:t>functioning</a:t>
            </a:r>
            <a:r>
              <a:rPr lang="en-US" sz="2800" b="1" dirty="0" smtClean="0">
                <a:latin typeface="Arial"/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(C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-1295400"/>
            <a:ext cx="40386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038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Arial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NUTRITION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THERAPY</a:t>
            </a:r>
          </a:p>
          <a:p>
            <a:pPr lvl="0">
              <a:buClr>
                <a:srgbClr val="7A7A7A"/>
              </a:buClr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lvl="0">
              <a:buClr>
                <a:srgbClr val="7A7A7A"/>
              </a:buClr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Each patient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have an </a:t>
            </a:r>
            <a:r>
              <a:rPr lang="en-US" sz="2800" b="1" dirty="0" smtClean="0">
                <a:solidFill>
                  <a:srgbClr val="0000FF"/>
                </a:solidFill>
                <a:latin typeface="Arial"/>
              </a:rPr>
              <a:t>individualized food </a:t>
            </a:r>
            <a:r>
              <a:rPr lang="en-US" sz="2800" b="1" dirty="0">
                <a:solidFill>
                  <a:srgbClr val="0000FF"/>
                </a:solidFill>
                <a:latin typeface="Arial"/>
              </a:rPr>
              <a:t>plan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based on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food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preferences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, schedule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and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 physical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activity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>
              <a:buClr>
                <a:srgbClr val="7A7A7A"/>
              </a:buClr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lvl="0" indent="0">
              <a:buClr>
                <a:srgbClr val="7A7A7A"/>
              </a:buClr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3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0" y="-1295400"/>
            <a:ext cx="3429000" cy="609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077200" cy="5715000"/>
          </a:xfr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Individualized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medical nutrition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therapy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is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recommended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all people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with type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1 </a:t>
            </a: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diabetes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as an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effective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component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of the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overall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treatment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plan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A)</a:t>
            </a:r>
          </a:p>
          <a:p>
            <a:pPr marL="0" indent="0">
              <a:buNone/>
            </a:pPr>
            <a:r>
              <a:rPr lang="en-US" sz="800" b="1" dirty="0" smtClean="0">
                <a:solidFill>
                  <a:srgbClr val="000000"/>
                </a:solidFill>
                <a:latin typeface="Arial"/>
              </a:rPr>
              <a:t>              </a:t>
            </a:r>
          </a:p>
          <a:p>
            <a:pPr marL="0" indent="0">
              <a:buNone/>
            </a:pPr>
            <a:r>
              <a:rPr lang="en-US" sz="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</a:rPr>
              <a:t>             </a:t>
            </a:r>
          </a:p>
          <a:p>
            <a:pPr marL="0" indent="0">
              <a:buNone/>
            </a:pPr>
            <a:r>
              <a:rPr lang="en-US" sz="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</a:rPr>
              <a:t>            </a:t>
            </a:r>
          </a:p>
          <a:p>
            <a:pPr marL="0" indent="0">
              <a:buNone/>
            </a:pPr>
            <a:r>
              <a:rPr lang="en-US" sz="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</a:rPr>
              <a:t>            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Monitoring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carbohydrate </a:t>
            </a:r>
            <a:r>
              <a:rPr lang="en-US" sz="2800" b="1" dirty="0" err="1" smtClean="0">
                <a:solidFill>
                  <a:srgbClr val="000000"/>
                </a:solidFill>
                <a:latin typeface="Arial"/>
              </a:rPr>
              <a:t>intake,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whether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  carbohydrate counting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or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experience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-  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based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estimation,remains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 key strategy in </a:t>
            </a: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achieving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glycemic control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(B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CLASSIFICATION AND DIAGNOSIS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676400"/>
            <a:ext cx="8229600" cy="467671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/>
              <a:t>Type 1 diabetes has traditionally been diagnosed based on </a:t>
            </a:r>
            <a:r>
              <a:rPr lang="en-US" sz="3200" b="1" dirty="0" smtClean="0">
                <a:solidFill>
                  <a:srgbClr val="0000FF"/>
                </a:solidFill>
              </a:rPr>
              <a:t>clinical catabolic symptoms</a:t>
            </a:r>
          </a:p>
          <a:p>
            <a:r>
              <a:rPr lang="en-US" sz="3200" dirty="0" smtClean="0"/>
              <a:t>suggestive of insulin deﬁciency:</a:t>
            </a:r>
          </a:p>
          <a:p>
            <a:r>
              <a:rPr lang="en-US" sz="3200" dirty="0" smtClean="0"/>
              <a:t> polyuria, polydipsia, weight loss, and marked hyperglycemia that is nonresponsive to oral agents.</a:t>
            </a:r>
          </a:p>
          <a:p>
            <a:r>
              <a:rPr lang="en-US" sz="3200" dirty="0" smtClean="0"/>
              <a:t> It is classiﬁed as an </a:t>
            </a:r>
            <a:r>
              <a:rPr lang="en-US" sz="3200" b="1" dirty="0" smtClean="0">
                <a:solidFill>
                  <a:srgbClr val="0000FF"/>
                </a:solidFill>
              </a:rPr>
              <a:t>autoimmune disease </a:t>
            </a:r>
            <a:r>
              <a:rPr lang="en-US" sz="3200" dirty="0" smtClean="0"/>
              <a:t>with </a:t>
            </a:r>
            <a:r>
              <a:rPr lang="en-US" sz="3200" b="1" dirty="0" smtClean="0">
                <a:solidFill>
                  <a:srgbClr val="0000FF"/>
                </a:solidFill>
              </a:rPr>
              <a:t>progressive b-cell destruction</a:t>
            </a:r>
            <a:r>
              <a:rPr lang="en-US" sz="3200" dirty="0" smtClean="0"/>
              <a:t>, resulting in a physiological dependence on exogenous insulin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685800"/>
            <a:ext cx="7086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153400" cy="5105400"/>
          </a:xfrm>
          <a:solidFill>
            <a:schemeClr val="bg1"/>
          </a:solidFill>
        </p:spPr>
        <p:style>
          <a:lnRef idx="1">
            <a:schemeClr val="dk1"/>
          </a:lnRef>
          <a:fillRef idx="1002">
            <a:schemeClr val="dk2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/>
              </a:rPr>
              <a:t>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/>
              </a:rPr>
              <a:t>If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adults with type 1 diabetes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choose to drink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alcohol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, they should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be advised to do so in </a:t>
            </a:r>
            <a:r>
              <a:rPr lang="en-US" sz="2800" b="1" dirty="0" smtClean="0">
                <a:solidFill>
                  <a:schemeClr val="tx1"/>
                </a:solidFill>
                <a:latin typeface="Arial"/>
              </a:rPr>
              <a:t>moderation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(one drink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per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day or less for adult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women and two drinks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per day or less </a:t>
            </a:r>
            <a:r>
              <a:rPr lang="en-US" sz="2800" dirty="0" err="1" smtClean="0">
                <a:solidFill>
                  <a:schemeClr val="tx1"/>
                </a:solidFill>
                <a:latin typeface="Arial"/>
              </a:rPr>
              <a:t>foradult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men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).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/>
              </a:rPr>
              <a:t>Adults should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be advised that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alcohol can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lower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 blood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glucose levels and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that </a:t>
            </a:r>
            <a:r>
              <a:rPr lang="en-US" sz="2800" b="1" dirty="0" smtClean="0">
                <a:solidFill>
                  <a:schemeClr val="tx1"/>
                </a:solidFill>
                <a:latin typeface="Arial"/>
              </a:rPr>
              <a:t>driving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 after drinking </a:t>
            </a:r>
            <a:r>
              <a:rPr lang="en-US" sz="2800" dirty="0">
                <a:solidFill>
                  <a:schemeClr val="tx1"/>
                </a:solidFill>
                <a:latin typeface="Arial"/>
              </a:rPr>
              <a:t>alcohol is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contraindicated</a:t>
            </a:r>
            <a:r>
              <a:rPr lang="en-US" sz="2400" dirty="0" smtClean="0">
                <a:solidFill>
                  <a:schemeClr val="tx1"/>
                </a:solidFill>
                <a:latin typeface="Arial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36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lvl="0">
              <a:spcBef>
                <a:spcPct val="20000"/>
              </a:spcBef>
            </a:pPr>
            <a:r>
              <a:rPr lang="en-US" sz="2800" b="1" spc="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PHYSICAL ACTIVITY AND EXERCISE </a:t>
            </a:r>
            <a:br>
              <a:rPr lang="en-US" sz="2800" b="1" spc="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/>
              </a:rPr>
              <a:t>exercise creates challenges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for people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with type 1 diabetes due to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the increased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risk for both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hypoglycemia and 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hyperglycemia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en-US" sz="2400" dirty="0">
              <a:solidFill>
                <a:srgbClr val="000000"/>
              </a:solidFill>
              <a:latin typeface="Arial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/>
              </a:rPr>
              <a:t> when people with type 1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diabetes are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deprived of insulin for 12–48 h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and are </a:t>
            </a:r>
            <a:r>
              <a:rPr lang="en-US" sz="2400" dirty="0" err="1">
                <a:solidFill>
                  <a:srgbClr val="000000"/>
                </a:solidFill>
                <a:latin typeface="Arial"/>
              </a:rPr>
              <a:t>ketotic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exercise can worsen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hyperglycemia and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ketosis. </a:t>
            </a: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endParaRPr lang="en-US" sz="2400" dirty="0">
              <a:solidFill>
                <a:srgbClr val="000000"/>
              </a:solidFill>
              <a:latin typeface="Arial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/>
              </a:rPr>
              <a:t>Physical activity increases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hypoglycemia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risk during and immediately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following exercise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, and, again, about 7–11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postexercise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0210800" y="-1066800"/>
            <a:ext cx="1600200" cy="914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001000" cy="5181601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b="1" dirty="0">
              <a:solidFill>
                <a:srgbClr val="FF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b="1" dirty="0" smtClean="0">
              <a:solidFill>
                <a:srgbClr val="FF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Exercise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should be a </a:t>
            </a:r>
            <a:r>
              <a:rPr lang="en-US" sz="2800" dirty="0" err="1" smtClean="0">
                <a:solidFill>
                  <a:srgbClr val="FF0000"/>
                </a:solidFill>
                <a:latin typeface="Arial"/>
              </a:rPr>
              <a:t>standar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recommendation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as it is for individuals without diabetes however recommendations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may need modiﬁcations 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due to the presence of macro- and </a:t>
            </a:r>
            <a:r>
              <a:rPr lang="en-US" sz="2800" dirty="0" err="1" smtClean="0">
                <a:solidFill>
                  <a:schemeClr val="tx1"/>
                </a:solidFill>
                <a:latin typeface="Arial"/>
              </a:rPr>
              <a:t>microvascular</a:t>
            </a:r>
            <a:r>
              <a:rPr lang="en-US" sz="2800" dirty="0" smtClean="0">
                <a:solidFill>
                  <a:schemeClr val="tx1"/>
                </a:solidFill>
                <a:latin typeface="Arial"/>
              </a:rPr>
              <a:t> diabetes  complications.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</a:rPr>
              <a:t>(E)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2743200" y="-1143000"/>
            <a:ext cx="5943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924800" cy="6172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"/>
              </a:rPr>
              <a:t>  </a:t>
            </a:r>
            <a:r>
              <a:rPr lang="en-US" sz="2800" dirty="0" smtClean="0">
                <a:latin typeface="Arial"/>
              </a:rPr>
              <a:t>Patients </a:t>
            </a:r>
            <a:r>
              <a:rPr lang="en-US" sz="2800" dirty="0">
                <a:latin typeface="Arial"/>
              </a:rPr>
              <a:t>of all ages (or caregivers </a:t>
            </a:r>
            <a:r>
              <a:rPr lang="en-US" sz="2800" dirty="0" smtClean="0">
                <a:latin typeface="Arial"/>
              </a:rPr>
              <a:t>of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children</a:t>
            </a:r>
            <a:r>
              <a:rPr lang="en-US" sz="2800" dirty="0">
                <a:latin typeface="Arial"/>
              </a:rPr>
              <a:t>) should be </a:t>
            </a:r>
            <a:r>
              <a:rPr lang="en-US" sz="2800" b="1" dirty="0">
                <a:latin typeface="Arial"/>
              </a:rPr>
              <a:t>educated </a:t>
            </a:r>
            <a:r>
              <a:rPr lang="en-US" sz="2800" dirty="0" smtClean="0">
                <a:latin typeface="Arial"/>
              </a:rPr>
              <a:t>about the 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prevention </a:t>
            </a:r>
            <a:r>
              <a:rPr lang="en-US" sz="2800" dirty="0">
                <a:latin typeface="Arial"/>
              </a:rPr>
              <a:t>and management </a:t>
            </a:r>
            <a:r>
              <a:rPr lang="en-US" sz="2800" dirty="0" smtClean="0">
                <a:latin typeface="Arial"/>
              </a:rPr>
              <a:t>of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 hypoglycemia </a:t>
            </a:r>
            <a:r>
              <a:rPr lang="en-US" sz="2800" dirty="0">
                <a:latin typeface="Arial"/>
              </a:rPr>
              <a:t>that may occur </a:t>
            </a:r>
            <a:r>
              <a:rPr lang="en-US" sz="2800" b="1" dirty="0" smtClean="0">
                <a:latin typeface="Arial"/>
              </a:rPr>
              <a:t>during or </a:t>
            </a:r>
            <a:r>
              <a:rPr lang="en-US" sz="2800" b="1" dirty="0">
                <a:latin typeface="Arial"/>
              </a:rPr>
              <a:t>after </a:t>
            </a:r>
            <a:endParaRPr lang="en-US" sz="2800" b="1" dirty="0" smtClean="0"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b="1" dirty="0" smtClean="0">
                <a:latin typeface="Arial"/>
              </a:rPr>
              <a:t>exercise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)</a:t>
            </a:r>
          </a:p>
          <a:p>
            <a:endParaRPr lang="en-US" sz="2800" dirty="0" smtClean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Patients </a:t>
            </a:r>
            <a:r>
              <a:rPr lang="en-US" sz="2800" dirty="0">
                <a:latin typeface="Arial"/>
              </a:rPr>
              <a:t>should be advised about </a:t>
            </a:r>
            <a:r>
              <a:rPr lang="en-US" sz="2800" dirty="0" smtClean="0">
                <a:latin typeface="Arial"/>
              </a:rPr>
              <a:t>safe   </a:t>
            </a:r>
          </a:p>
          <a:p>
            <a:pPr marL="0" indent="0">
              <a:buNone/>
            </a:pPr>
            <a:r>
              <a:rPr lang="en-US" sz="2800" b="1" dirty="0">
                <a:latin typeface="Arial"/>
              </a:rPr>
              <a:t> </a:t>
            </a:r>
            <a:r>
              <a:rPr lang="en-US" sz="2800" b="1" dirty="0" smtClean="0">
                <a:latin typeface="Arial"/>
              </a:rPr>
              <a:t> pre exercise </a:t>
            </a:r>
            <a:r>
              <a:rPr lang="en-US" sz="2800" b="1" dirty="0">
                <a:latin typeface="Arial"/>
              </a:rPr>
              <a:t>blood glucose levels </a:t>
            </a:r>
            <a:r>
              <a:rPr lang="en-US" sz="2800" dirty="0">
                <a:latin typeface="Arial"/>
              </a:rPr>
              <a:t>(</a:t>
            </a:r>
            <a:r>
              <a:rPr lang="en-US" sz="2800" dirty="0" smtClean="0">
                <a:latin typeface="Arial"/>
              </a:rPr>
              <a:t>typically 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100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mg/</a:t>
            </a:r>
            <a:r>
              <a:rPr lang="en-US" sz="2800" dirty="0" err="1">
                <a:solidFill>
                  <a:srgbClr val="FF0000"/>
                </a:solidFill>
                <a:latin typeface="Arial"/>
              </a:rPr>
              <a:t>dL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800" dirty="0">
                <a:latin typeface="Arial"/>
              </a:rPr>
              <a:t>or higher </a:t>
            </a:r>
            <a:r>
              <a:rPr lang="en-US" sz="2800" dirty="0" smtClean="0">
                <a:latin typeface="Arial"/>
              </a:rPr>
              <a:t>(depending on </a:t>
            </a:r>
            <a:r>
              <a:rPr lang="en-US" sz="2800" dirty="0">
                <a:latin typeface="Arial"/>
              </a:rPr>
              <a:t>the </a:t>
            </a:r>
            <a:endParaRPr lang="en-US" sz="2800" dirty="0" smtClean="0"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individual </a:t>
            </a:r>
            <a:r>
              <a:rPr lang="en-US" sz="2800" dirty="0">
                <a:latin typeface="Arial"/>
              </a:rPr>
              <a:t>and type of </a:t>
            </a:r>
            <a:r>
              <a:rPr lang="en-US" sz="2800" dirty="0" smtClean="0">
                <a:latin typeface="Arial"/>
              </a:rPr>
              <a:t>physical activity)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1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-2209800"/>
            <a:ext cx="31242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543800" cy="58674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/>
              </a:rPr>
              <a:t>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/>
              </a:rPr>
              <a:t>   </a:t>
            </a:r>
            <a:r>
              <a:rPr lang="en-US" sz="2800" b="1" dirty="0" smtClean="0">
                <a:latin typeface="Arial"/>
              </a:rPr>
              <a:t>Reducing </a:t>
            </a:r>
            <a:r>
              <a:rPr lang="en-US" sz="2800" b="1" dirty="0">
                <a:latin typeface="Arial"/>
              </a:rPr>
              <a:t>the prandial insulin </a:t>
            </a:r>
            <a:r>
              <a:rPr lang="en-US" sz="2800" dirty="0">
                <a:latin typeface="Arial"/>
              </a:rPr>
              <a:t>dose </a:t>
            </a:r>
            <a:r>
              <a:rPr lang="en-US" sz="2800" dirty="0" smtClean="0">
                <a:latin typeface="Arial"/>
              </a:rPr>
              <a:t>for the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  meal/snack </a:t>
            </a:r>
            <a:r>
              <a:rPr lang="en-US" sz="2800" dirty="0">
                <a:latin typeface="Arial"/>
              </a:rPr>
              <a:t>preceding </a:t>
            </a:r>
            <a:r>
              <a:rPr lang="en-US" sz="2800" dirty="0" smtClean="0">
                <a:latin typeface="Arial"/>
              </a:rPr>
              <a:t>exercise and/or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  </a:t>
            </a:r>
            <a:r>
              <a:rPr lang="en-US" sz="2800" b="1" dirty="0" smtClean="0">
                <a:latin typeface="Arial"/>
              </a:rPr>
              <a:t>increasing </a:t>
            </a:r>
            <a:r>
              <a:rPr lang="en-US" sz="2800" b="1" dirty="0">
                <a:latin typeface="Arial"/>
              </a:rPr>
              <a:t>food intake </a:t>
            </a:r>
            <a:r>
              <a:rPr lang="en-US" sz="2800" dirty="0">
                <a:latin typeface="Arial"/>
              </a:rPr>
              <a:t>can </a:t>
            </a:r>
            <a:r>
              <a:rPr lang="en-US" sz="2800" dirty="0" smtClean="0">
                <a:latin typeface="Arial"/>
              </a:rPr>
              <a:t>be used to help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  raise </a:t>
            </a:r>
            <a:r>
              <a:rPr lang="en-US" sz="2800" dirty="0">
                <a:latin typeface="Arial"/>
              </a:rPr>
              <a:t>the </a:t>
            </a:r>
            <a:r>
              <a:rPr lang="en-US" sz="2800" dirty="0" err="1" smtClean="0">
                <a:latin typeface="Arial"/>
              </a:rPr>
              <a:t>preexercise</a:t>
            </a: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blood </a:t>
            </a:r>
            <a:r>
              <a:rPr lang="en-US" sz="2800" dirty="0">
                <a:latin typeface="Arial"/>
              </a:rPr>
              <a:t>glucose level </a:t>
            </a:r>
            <a:endParaRPr lang="en-US" sz="2800" dirty="0" smtClean="0"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  and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reduce hypoglycemia</a:t>
            </a:r>
            <a:r>
              <a:rPr lang="en-US" sz="2800" dirty="0" smtClean="0">
                <a:latin typeface="Arial"/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)</a:t>
            </a:r>
          </a:p>
          <a:p>
            <a:pPr marL="114300" indent="0">
              <a:buNone/>
            </a:pPr>
            <a:endParaRPr lang="en-US" sz="2800" dirty="0" smtClean="0">
              <a:latin typeface="Arial"/>
            </a:endParaRPr>
          </a:p>
          <a:p>
            <a:endParaRPr lang="en-US" sz="2800" dirty="0">
              <a:latin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</a:rPr>
              <a:t>    A </a:t>
            </a:r>
            <a:r>
              <a:rPr lang="en-US" sz="2800" dirty="0">
                <a:latin typeface="Arial"/>
              </a:rPr>
              <a:t>reduction in </a:t>
            </a:r>
            <a:r>
              <a:rPr lang="en-US" sz="2800" b="1" dirty="0">
                <a:latin typeface="Arial"/>
              </a:rPr>
              <a:t>overnight basal </a:t>
            </a:r>
            <a:r>
              <a:rPr lang="en-US" sz="2800" b="1" dirty="0" smtClean="0">
                <a:latin typeface="Arial"/>
              </a:rPr>
              <a:t>insulin the</a:t>
            </a:r>
            <a:r>
              <a:rPr lang="en-US" sz="2800" dirty="0" smtClean="0">
                <a:latin typeface="Arial"/>
              </a:rPr>
              <a:t>     </a:t>
            </a:r>
          </a:p>
          <a:p>
            <a:pPr marL="0" indent="0">
              <a:buNone/>
            </a:pPr>
            <a:r>
              <a:rPr lang="en-US" sz="2800" b="1" dirty="0">
                <a:latin typeface="Arial"/>
              </a:rPr>
              <a:t> </a:t>
            </a:r>
            <a:r>
              <a:rPr lang="en-US" sz="2800" b="1" dirty="0" smtClean="0">
                <a:latin typeface="Arial"/>
              </a:rPr>
              <a:t>   night </a:t>
            </a:r>
            <a:r>
              <a:rPr lang="en-US" sz="2800" b="1" dirty="0">
                <a:latin typeface="Arial"/>
              </a:rPr>
              <a:t>following exercise </a:t>
            </a:r>
            <a:r>
              <a:rPr lang="en-US" sz="2800" dirty="0">
                <a:latin typeface="Arial"/>
              </a:rPr>
              <a:t>may </a:t>
            </a:r>
            <a:r>
              <a:rPr lang="en-US" sz="2800" dirty="0" smtClean="0">
                <a:latin typeface="Arial"/>
              </a:rPr>
              <a:t>reduce the </a:t>
            </a:r>
          </a:p>
          <a:p>
            <a:pPr marL="0" indent="0">
              <a:buNone/>
            </a:pP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   risk </a:t>
            </a:r>
            <a:r>
              <a:rPr lang="en-US" sz="2800" dirty="0">
                <a:latin typeface="Arial"/>
              </a:rPr>
              <a:t>for delayed </a:t>
            </a:r>
            <a:r>
              <a:rPr lang="en-US" sz="2800" dirty="0" smtClean="0">
                <a:latin typeface="Arial"/>
              </a:rPr>
              <a:t>exercise induce     </a:t>
            </a:r>
          </a:p>
          <a:p>
            <a:pPr marL="0" indent="0">
              <a:buNone/>
            </a:pPr>
            <a:r>
              <a:rPr lang="en-US" sz="2800" dirty="0" smtClean="0">
                <a:latin typeface="Arial"/>
              </a:rPr>
              <a:t>    hypoglycemia.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(C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7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962400" y="-1143000"/>
            <a:ext cx="47244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153400" cy="5943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Arial"/>
              </a:rPr>
              <a:t>    </a:t>
            </a:r>
            <a:r>
              <a:rPr lang="en-US" sz="2400" dirty="0" smtClean="0">
                <a:solidFill>
                  <a:schemeClr val="tx2"/>
                </a:solidFill>
                <a:latin typeface="Arial"/>
              </a:rPr>
              <a:t>SMBG </a:t>
            </a:r>
            <a:r>
              <a:rPr lang="en-US" sz="2400" dirty="0">
                <a:latin typeface="Arial"/>
              </a:rPr>
              <a:t>should be performed as </a:t>
            </a:r>
            <a:r>
              <a:rPr lang="en-US" sz="2400" dirty="0" smtClean="0">
                <a:latin typeface="Arial"/>
              </a:rPr>
              <a:t>frequently   </a:t>
            </a: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 </a:t>
            </a:r>
            <a:r>
              <a:rPr lang="en-US" sz="2400" dirty="0" smtClean="0">
                <a:latin typeface="Arial"/>
              </a:rPr>
              <a:t>   as </a:t>
            </a:r>
            <a:r>
              <a:rPr lang="en-US" sz="2400" dirty="0">
                <a:latin typeface="Arial"/>
              </a:rPr>
              <a:t>needed (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before, </a:t>
            </a:r>
            <a:r>
              <a:rPr lang="en-US" sz="2400" dirty="0" err="1" smtClean="0">
                <a:solidFill>
                  <a:srgbClr val="0000FF"/>
                </a:solidFill>
                <a:latin typeface="Arial"/>
              </a:rPr>
              <a:t>during,and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after 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exercise</a:t>
            </a:r>
            <a:r>
              <a:rPr lang="en-US" sz="2400" dirty="0">
                <a:latin typeface="Arial"/>
              </a:rPr>
              <a:t>) in </a:t>
            </a:r>
            <a:r>
              <a:rPr lang="en-US" sz="2400" dirty="0" smtClean="0">
                <a:latin typeface="Arial"/>
              </a:rPr>
              <a:t>order    </a:t>
            </a:r>
          </a:p>
          <a:p>
            <a:pPr marL="0" indent="0">
              <a:buNone/>
            </a:pPr>
            <a:r>
              <a:rPr lang="en-US" sz="2400" dirty="0" smtClean="0">
                <a:latin typeface="Arial"/>
              </a:rPr>
              <a:t>    </a:t>
            </a:r>
            <a:r>
              <a:rPr lang="en-US" sz="2400" dirty="0" err="1" smtClean="0">
                <a:latin typeface="Arial"/>
              </a:rPr>
              <a:t>toprevent,detect</a:t>
            </a:r>
            <a:r>
              <a:rPr lang="en-US" sz="2400" dirty="0">
                <a:latin typeface="Arial"/>
              </a:rPr>
              <a:t>, </a:t>
            </a:r>
            <a:r>
              <a:rPr lang="en-US" sz="2400" dirty="0" smtClean="0">
                <a:latin typeface="Arial"/>
              </a:rPr>
              <a:t>and treat hypoglycemia and     </a:t>
            </a:r>
          </a:p>
          <a:p>
            <a:pPr marL="0" indent="0">
              <a:buNone/>
            </a:pPr>
            <a:r>
              <a:rPr lang="en-US" sz="2400" dirty="0" smtClean="0">
                <a:latin typeface="Arial"/>
              </a:rPr>
              <a:t>    hyperglycemia</a:t>
            </a:r>
            <a:r>
              <a:rPr lang="en-US" sz="43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4300" b="1" dirty="0">
                <a:solidFill>
                  <a:srgbClr val="FF0000"/>
                </a:solidFill>
                <a:latin typeface="Arial"/>
              </a:rPr>
              <a:t>)</a:t>
            </a:r>
          </a:p>
          <a:p>
            <a:pPr>
              <a:buNone/>
            </a:pPr>
            <a:endParaRPr lang="en-US" sz="800" b="1" dirty="0" smtClean="0">
              <a:solidFill>
                <a:schemeClr val="bg1"/>
              </a:solidFill>
              <a:latin typeface="Arial"/>
            </a:endParaRPr>
          </a:p>
          <a:p>
            <a:endParaRPr lang="en-US" sz="800" b="1" dirty="0">
              <a:solidFill>
                <a:schemeClr val="bg1"/>
              </a:solidFill>
              <a:latin typeface="Arial"/>
            </a:endParaRPr>
          </a:p>
          <a:p>
            <a:endParaRPr lang="en-US" sz="800" b="1" dirty="0" smtClean="0">
              <a:solidFill>
                <a:schemeClr val="bg1"/>
              </a:solidFill>
              <a:latin typeface="Arial"/>
            </a:endParaRPr>
          </a:p>
          <a:p>
            <a:endParaRPr lang="en-US" sz="800" b="1" dirty="0">
              <a:solidFill>
                <a:schemeClr val="bg1"/>
              </a:solidFill>
              <a:latin typeface="Arial"/>
            </a:endParaRPr>
          </a:p>
          <a:p>
            <a:endParaRPr lang="en-US" sz="800" b="1" dirty="0" smtClean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Arial"/>
              </a:rPr>
              <a:t>    </a:t>
            </a:r>
            <a:r>
              <a:rPr lang="en-US" sz="2400" dirty="0" smtClean="0">
                <a:latin typeface="Arial"/>
              </a:rPr>
              <a:t>Source(s</a:t>
            </a:r>
            <a:r>
              <a:rPr lang="en-US" sz="2400" dirty="0">
                <a:latin typeface="Arial"/>
              </a:rPr>
              <a:t>) of </a:t>
            </a:r>
            <a:r>
              <a:rPr lang="en-US" sz="2400" dirty="0">
                <a:solidFill>
                  <a:schemeClr val="tx2"/>
                </a:solidFill>
                <a:latin typeface="Arial"/>
              </a:rPr>
              <a:t>simple </a:t>
            </a:r>
            <a:r>
              <a:rPr lang="en-US" sz="2400" dirty="0" smtClean="0">
                <a:solidFill>
                  <a:schemeClr val="tx2"/>
                </a:solidFill>
                <a:latin typeface="Arial"/>
              </a:rPr>
              <a:t>carbohydrate </a:t>
            </a:r>
            <a:r>
              <a:rPr lang="en-US" sz="2400" dirty="0" smtClean="0">
                <a:latin typeface="Arial"/>
              </a:rPr>
              <a:t>should be </a:t>
            </a:r>
            <a:r>
              <a:rPr lang="en-US" sz="2400" dirty="0">
                <a:latin typeface="Arial"/>
              </a:rPr>
              <a:t>readily </a:t>
            </a:r>
            <a:r>
              <a:rPr lang="en-US" sz="2400" dirty="0" smtClean="0">
                <a:latin typeface="Arial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 </a:t>
            </a:r>
            <a:r>
              <a:rPr lang="en-US" sz="2400" dirty="0" smtClean="0">
                <a:latin typeface="Arial"/>
              </a:rPr>
              <a:t>   available </a:t>
            </a:r>
            <a:r>
              <a:rPr lang="en-US" sz="2400" dirty="0" err="1" smtClean="0">
                <a:solidFill>
                  <a:srgbClr val="0000FF"/>
                </a:solidFill>
                <a:latin typeface="Arial"/>
              </a:rPr>
              <a:t>before,during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, and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after 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exercise </a:t>
            </a:r>
            <a:r>
              <a:rPr lang="en-US" sz="2400" dirty="0">
                <a:latin typeface="Arial"/>
              </a:rPr>
              <a:t>to </a:t>
            </a:r>
            <a:r>
              <a:rPr lang="en-US" sz="2400" dirty="0" smtClean="0">
                <a:latin typeface="Arial"/>
              </a:rPr>
              <a:t>prevent   </a:t>
            </a:r>
          </a:p>
          <a:p>
            <a:pPr marL="0" indent="0">
              <a:buNone/>
            </a:pPr>
            <a:r>
              <a:rPr lang="en-US" sz="2400" dirty="0" smtClean="0">
                <a:latin typeface="Arial"/>
              </a:rPr>
              <a:t>    and treat hypoglycemia</a:t>
            </a:r>
            <a:r>
              <a:rPr lang="en-US" sz="4300" b="1" dirty="0" smtClean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43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4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TREATMENT TARGETS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32" y="939766"/>
            <a:ext cx="5924468" cy="477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61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257800" y="-1066800"/>
            <a:ext cx="34290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203025"/>
              </p:ext>
            </p:extLst>
          </p:nvPr>
        </p:nvGraphicFramePr>
        <p:xfrm>
          <a:off x="533400" y="1066800"/>
          <a:ext cx="81534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99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838200"/>
            <a:ext cx="70104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Clr>
                <a:srgbClr val="7A7A7A"/>
              </a:buCl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Glycemic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Control Goals in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Pediatrics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lvl="0" indent="0">
              <a:buClr>
                <a:srgbClr val="7A7A7A"/>
              </a:buClr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 lvl="0">
              <a:buClr>
                <a:srgbClr val="7A7A7A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optimizing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glycemic control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in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adolescent patients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with type 1 diabetes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is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especially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challenging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lvl="0" indent="0">
              <a:buClr>
                <a:srgbClr val="7A7A7A"/>
              </a:buClr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traditional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recommendations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are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 A1C goal of ,8.5% for youth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under the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age of 6 years, ,8% for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those 6–12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years old, and ,7.5% for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those13–19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years old. 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None/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  <a:p>
            <a:pPr>
              <a:buNone/>
            </a:pPr>
            <a:r>
              <a:rPr lang="en-US" sz="800" dirty="0" smtClean="0">
                <a:solidFill>
                  <a:srgbClr val="000000"/>
                </a:solidFill>
                <a:latin typeface="Arial"/>
              </a:rPr>
              <a:t>   </a:t>
            </a:r>
          </a:p>
          <a:p>
            <a:pPr>
              <a:buNone/>
            </a:pPr>
            <a:r>
              <a:rPr lang="en-US" sz="800" dirty="0" smtClean="0">
                <a:solidFill>
                  <a:srgbClr val="000000"/>
                </a:solidFill>
                <a:latin typeface="Arial"/>
              </a:rPr>
              <a:t>      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An A1C goal of ,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7.5%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is recommended across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all pediatric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age-groups.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(E)</a:t>
            </a:r>
          </a:p>
          <a:p>
            <a:pPr marL="114300" lvl="0" indent="0">
              <a:buClr>
                <a:srgbClr val="7A7A7A"/>
              </a:buClr>
              <a:buNone/>
            </a:pPr>
            <a:endParaRPr lang="en-US" sz="2800" b="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 flipH="1" flipV="1">
            <a:off x="12801600" y="1981199"/>
            <a:ext cx="152400" cy="4718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overall recommendation has included</a:t>
            </a:r>
          </a:p>
          <a:p>
            <a:r>
              <a:rPr lang="en-US" dirty="0"/>
              <a:t>the goal to achieve as close to</a:t>
            </a:r>
          </a:p>
          <a:p>
            <a:r>
              <a:rPr lang="en-US" dirty="0"/>
              <a:t>normal blood glucose and A1C levels as</a:t>
            </a:r>
          </a:p>
          <a:p>
            <a:r>
              <a:rPr lang="en-US" dirty="0" err="1"/>
              <a:t>ispossiblewithouttheoccurrenceof</a:t>
            </a:r>
            <a:endParaRPr lang="en-US" dirty="0"/>
          </a:p>
          <a:p>
            <a:r>
              <a:rPr lang="en-US" dirty="0"/>
              <a:t>severe, recurrent hypoglycemia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14401800" y="2590801"/>
            <a:ext cx="152400" cy="1966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 smtClean="0">
                <a:solidFill>
                  <a:srgbClr val="000000"/>
                </a:solidFill>
                <a:latin typeface="Arial"/>
              </a:rPr>
              <a:t>c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An A1C goal of ,7.5%is recommended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across all pediatric age-groups. (E)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71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-1219200"/>
            <a:ext cx="38862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 </a:t>
            </a:r>
            <a:r>
              <a:rPr lang="en-US" sz="2800" dirty="0" smtClean="0"/>
              <a:t>The ADA strongly </a:t>
            </a:r>
            <a:r>
              <a:rPr lang="en-US" sz="2800" dirty="0"/>
              <a:t>believes that blood </a:t>
            </a:r>
            <a:r>
              <a:rPr lang="en-US" sz="2800" dirty="0" smtClean="0"/>
              <a:t>glucose and </a:t>
            </a:r>
            <a:r>
              <a:rPr lang="en-US" sz="2800" dirty="0">
                <a:solidFill>
                  <a:srgbClr val="0000FF"/>
                </a:solidFill>
              </a:rPr>
              <a:t>A1C </a:t>
            </a:r>
            <a:r>
              <a:rPr lang="en-US" sz="2800" dirty="0"/>
              <a:t>targets should be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individualized </a:t>
            </a:r>
            <a:r>
              <a:rPr lang="en-US" sz="2800" dirty="0" smtClean="0"/>
              <a:t>with </a:t>
            </a:r>
            <a:r>
              <a:rPr lang="en-US" sz="2800" dirty="0"/>
              <a:t>the goal of achieving the </a:t>
            </a:r>
            <a:r>
              <a:rPr lang="en-US" sz="2800" b="1" dirty="0">
                <a:solidFill>
                  <a:schemeClr val="tx2"/>
                </a:solidFill>
              </a:rPr>
              <a:t>best </a:t>
            </a:r>
            <a:r>
              <a:rPr lang="en-US" sz="2800" b="1" dirty="0" smtClean="0">
                <a:solidFill>
                  <a:schemeClr val="tx2"/>
                </a:solidFill>
              </a:rPr>
              <a:t>possible control </a:t>
            </a:r>
            <a:r>
              <a:rPr lang="en-US" sz="2800" dirty="0"/>
              <a:t>while </a:t>
            </a:r>
            <a:r>
              <a:rPr lang="en-US" sz="2800" b="1" dirty="0"/>
              <a:t>minimizing the risk </a:t>
            </a:r>
            <a:r>
              <a:rPr lang="en-US" sz="2800" b="1" dirty="0" smtClean="0"/>
              <a:t>of severe </a:t>
            </a:r>
            <a:r>
              <a:rPr lang="en-US" sz="2800" b="1" dirty="0"/>
              <a:t>hyperglycemia </a:t>
            </a:r>
            <a:r>
              <a:rPr lang="en-US" sz="2800" dirty="0"/>
              <a:t>and </a:t>
            </a:r>
            <a:r>
              <a:rPr lang="en-US" sz="2800" b="1" dirty="0" smtClean="0"/>
              <a:t>hypoglycemia</a:t>
            </a:r>
            <a:r>
              <a:rPr lang="en-US" sz="2800" dirty="0" smtClean="0"/>
              <a:t> and </a:t>
            </a:r>
            <a:r>
              <a:rPr lang="en-US" sz="2800" dirty="0"/>
              <a:t>maintaining </a:t>
            </a:r>
            <a:r>
              <a:rPr lang="en-US" sz="2800" b="1" dirty="0"/>
              <a:t>normal growth </a:t>
            </a:r>
            <a:r>
              <a:rPr lang="en-US" sz="2800" dirty="0" smtClean="0"/>
              <a:t>and development.</a:t>
            </a:r>
          </a:p>
          <a:p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Currently,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treatment strategies for children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recommend </a:t>
            </a:r>
            <a:r>
              <a:rPr lang="en-US" sz="2800" b="1" dirty="0" smtClean="0">
                <a:latin typeface="Arial"/>
              </a:rPr>
              <a:t>physiological insulin replacement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sz="2800" b="1" dirty="0" smtClean="0">
                <a:latin typeface="Arial"/>
              </a:rPr>
              <a:t>modern strategies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and treatment tools.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94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Pancreatic Autoantibodies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676400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Pancreatic autoantibodies are characteristic of type 1 diabetes.;98% of individuals with autoantibodies at diagnosis </a:t>
            </a:r>
            <a:r>
              <a:rPr lang="en-US" sz="3200" b="1" dirty="0" smtClean="0">
                <a:solidFill>
                  <a:srgbClr val="FF0000"/>
                </a:solidFill>
              </a:rPr>
              <a:t>GADA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rgbClr val="FF0000"/>
                </a:solidFill>
              </a:rPr>
              <a:t>islet cell antibodies</a:t>
            </a:r>
            <a:r>
              <a:rPr lang="en-US" sz="3200" dirty="0" smtClean="0"/>
              <a:t> (ICA), </a:t>
            </a:r>
            <a:r>
              <a:rPr lang="en-US" sz="3200" b="1" dirty="0" smtClean="0">
                <a:solidFill>
                  <a:srgbClr val="FF0000"/>
                </a:solidFill>
              </a:rPr>
              <a:t>insulin autoantibodies </a:t>
            </a:r>
            <a:r>
              <a:rPr lang="en-US" sz="3200" dirty="0" smtClean="0"/>
              <a:t>(IAA), </a:t>
            </a:r>
            <a:r>
              <a:rPr lang="en-US" sz="3200" b="1" dirty="0" smtClean="0">
                <a:solidFill>
                  <a:srgbClr val="FF0000"/>
                </a:solidFill>
              </a:rPr>
              <a:t>protein tyrosine phosphatase antibodies </a:t>
            </a:r>
            <a:r>
              <a:rPr lang="en-US" sz="3200" dirty="0" smtClean="0"/>
              <a:t>(ICA512 or IA2A), and </a:t>
            </a:r>
            <a:r>
              <a:rPr lang="en-US" sz="3200" b="1" dirty="0" smtClean="0">
                <a:solidFill>
                  <a:srgbClr val="FF0000"/>
                </a:solidFill>
              </a:rPr>
              <a:t>zinc transporter protein </a:t>
            </a:r>
            <a:r>
              <a:rPr lang="en-US" sz="3200" dirty="0" smtClean="0"/>
              <a:t>(ZnT8).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91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219200" y="-685800"/>
            <a:ext cx="6858000" cy="15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20000" cy="6019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Lowering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A1C to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below or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around 7%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has been shown to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reduce </a:t>
            </a:r>
            <a:r>
              <a:rPr lang="en-US" sz="2800" dirty="0" err="1" smtClean="0">
                <a:solidFill>
                  <a:srgbClr val="0000FF"/>
                </a:solidFill>
                <a:latin typeface="Arial"/>
              </a:rPr>
              <a:t>microvascular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complications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diabetes,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and,if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achieved soon after the diagnosis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of diabetes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is associated with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long-term reduction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dirty="0" err="1">
                <a:solidFill>
                  <a:srgbClr val="0000FF"/>
                </a:solidFill>
                <a:latin typeface="Arial"/>
              </a:rPr>
              <a:t>macrovascular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disease Therefore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a reasonable A1C goal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for many </a:t>
            </a:r>
            <a:r>
              <a:rPr lang="en-US" sz="2800" b="1" dirty="0" err="1">
                <a:solidFill>
                  <a:srgbClr val="000000"/>
                </a:solidFill>
                <a:latin typeface="Arial"/>
              </a:rPr>
              <a:t>nonpregnant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Arial"/>
              </a:rPr>
              <a:t>adults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with type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1 diabetes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is ,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7%.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 (B)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609600"/>
            <a:ext cx="70104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Providers might reasonably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suggest more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stringent A1C goals (such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as,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6.5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%)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select individual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patients,if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this can be achieved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without signiﬁcant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hypoglycemia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or other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adverse effects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treatment.Appropriate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patients might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include those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a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short duration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of diabetes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, a long life expectancy,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hypoglycemia awareness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and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no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signiﬁcant CVD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(C)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88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-1143000"/>
            <a:ext cx="7239000" cy="53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Less </a:t>
            </a:r>
            <a:r>
              <a:rPr lang="en-US" sz="3300" dirty="0">
                <a:solidFill>
                  <a:srgbClr val="FF0000"/>
                </a:solidFill>
              </a:rPr>
              <a:t>stringent A1C</a:t>
            </a:r>
            <a:r>
              <a:rPr lang="en-US" sz="3300" dirty="0"/>
              <a:t> goals (such </a:t>
            </a:r>
            <a:r>
              <a:rPr lang="en-US" sz="3300" dirty="0" smtClean="0"/>
              <a:t>as,</a:t>
            </a:r>
            <a:r>
              <a:rPr lang="en-US" sz="3300" dirty="0" smtClean="0">
                <a:solidFill>
                  <a:srgbClr val="FF0000"/>
                </a:solidFill>
              </a:rPr>
              <a:t>8.5</a:t>
            </a:r>
            <a:r>
              <a:rPr lang="en-US" sz="3300" dirty="0">
                <a:solidFill>
                  <a:srgbClr val="FF0000"/>
                </a:solidFill>
              </a:rPr>
              <a:t>%) </a:t>
            </a:r>
            <a:r>
              <a:rPr lang="en-US" sz="3300" dirty="0"/>
              <a:t>may be appropriate for </a:t>
            </a:r>
            <a:r>
              <a:rPr lang="en-US" sz="3300" dirty="0" smtClean="0"/>
              <a:t>patients with </a:t>
            </a:r>
            <a:r>
              <a:rPr lang="en-US" sz="3300" dirty="0"/>
              <a:t>a history of severe </a:t>
            </a:r>
            <a:r>
              <a:rPr lang="en-US" sz="3300" dirty="0" smtClean="0"/>
              <a:t>hypoglycemia, hypoglycemia </a:t>
            </a:r>
            <a:r>
              <a:rPr lang="en-US" sz="3300" dirty="0" err="1" smtClean="0"/>
              <a:t>unawareness,limited</a:t>
            </a:r>
            <a:r>
              <a:rPr lang="en-US" sz="3300" dirty="0" smtClean="0"/>
              <a:t> </a:t>
            </a:r>
            <a:r>
              <a:rPr lang="en-US" sz="3300" dirty="0"/>
              <a:t>life expectancy, </a:t>
            </a:r>
            <a:r>
              <a:rPr lang="en-US" sz="3300" dirty="0" smtClean="0"/>
              <a:t>advanced </a:t>
            </a:r>
            <a:r>
              <a:rPr lang="en-US" sz="3300" dirty="0" err="1" smtClean="0"/>
              <a:t>microvascular</a:t>
            </a:r>
            <a:r>
              <a:rPr lang="en-US" sz="3300" dirty="0" smtClean="0"/>
              <a:t>/</a:t>
            </a:r>
            <a:r>
              <a:rPr lang="en-US" sz="3300" dirty="0" err="1" smtClean="0"/>
              <a:t>macrovascular</a:t>
            </a:r>
            <a:r>
              <a:rPr lang="en-US" sz="3300" dirty="0" smtClean="0"/>
              <a:t> </a:t>
            </a:r>
            <a:r>
              <a:rPr lang="en-US" sz="3300" dirty="0" err="1" smtClean="0"/>
              <a:t>complications,or</a:t>
            </a:r>
            <a:r>
              <a:rPr lang="en-US" sz="3300" dirty="0"/>
              <a:t> </a:t>
            </a:r>
            <a:r>
              <a:rPr lang="en-US" sz="3300" dirty="0" smtClean="0"/>
              <a:t>extensive </a:t>
            </a:r>
            <a:r>
              <a:rPr lang="en-US" sz="3300" dirty="0"/>
              <a:t>comorbid conditions</a:t>
            </a:r>
            <a:r>
              <a:rPr lang="en-US" sz="3000" b="1" dirty="0" smtClean="0"/>
              <a:t>.</a:t>
            </a:r>
            <a:r>
              <a:rPr lang="en-US" sz="4300" b="1" dirty="0" smtClean="0">
                <a:solidFill>
                  <a:srgbClr val="FF0000"/>
                </a:solidFill>
              </a:rPr>
              <a:t>(</a:t>
            </a:r>
            <a:r>
              <a:rPr lang="en-US" sz="4300" b="1" dirty="0">
                <a:solidFill>
                  <a:srgbClr val="FF0000"/>
                </a:solidFill>
              </a:rPr>
              <a:t>B)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endParaRPr lang="en-US" sz="33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3300" b="1" dirty="0"/>
              <a:t>Glycemic control </a:t>
            </a:r>
            <a:r>
              <a:rPr lang="en-US" sz="3300" dirty="0" smtClean="0"/>
              <a:t>for </a:t>
            </a:r>
            <a:r>
              <a:rPr lang="en-US" sz="3300" dirty="0"/>
              <a:t>those of any </a:t>
            </a:r>
            <a:r>
              <a:rPr lang="en-US" sz="3300" dirty="0" smtClean="0"/>
              <a:t>age with </a:t>
            </a:r>
            <a:r>
              <a:rPr lang="en-US" sz="3300" dirty="0"/>
              <a:t>type 1 diabetes should be </a:t>
            </a:r>
            <a:r>
              <a:rPr lang="en-US" sz="3300" dirty="0" smtClean="0"/>
              <a:t>assessed based </a:t>
            </a:r>
            <a:r>
              <a:rPr lang="en-US" sz="3300" dirty="0"/>
              <a:t>on </a:t>
            </a:r>
            <a:r>
              <a:rPr lang="en-US" sz="3300" dirty="0">
                <a:solidFill>
                  <a:srgbClr val="FF0000"/>
                </a:solidFill>
              </a:rPr>
              <a:t>frequent SMBG </a:t>
            </a:r>
            <a:r>
              <a:rPr lang="en-US" sz="3300" dirty="0" smtClean="0">
                <a:solidFill>
                  <a:srgbClr val="FF0000"/>
                </a:solidFill>
              </a:rPr>
              <a:t>levels(and </a:t>
            </a:r>
            <a:r>
              <a:rPr lang="en-US" sz="3300" dirty="0"/>
              <a:t>CGM data, if available) </a:t>
            </a:r>
            <a:r>
              <a:rPr lang="en-US" sz="3300" dirty="0" smtClean="0"/>
              <a:t>in </a:t>
            </a:r>
            <a:r>
              <a:rPr lang="en-US" sz="3300" dirty="0" smtClean="0">
                <a:solidFill>
                  <a:srgbClr val="FF0000"/>
                </a:solidFill>
              </a:rPr>
              <a:t>addition </a:t>
            </a:r>
            <a:r>
              <a:rPr lang="en-US" sz="3300" dirty="0">
                <a:solidFill>
                  <a:srgbClr val="FF0000"/>
                </a:solidFill>
              </a:rPr>
              <a:t>to A1C </a:t>
            </a:r>
            <a:r>
              <a:rPr lang="en-US" sz="3300" dirty="0"/>
              <a:t>in order to </a:t>
            </a:r>
            <a:r>
              <a:rPr lang="en-US" sz="3300" dirty="0" smtClean="0"/>
              <a:t>direct changes in therapy</a:t>
            </a:r>
            <a:r>
              <a:rPr lang="en-US" sz="3800" dirty="0"/>
              <a:t>. </a:t>
            </a:r>
            <a:r>
              <a:rPr lang="en-US" sz="4700" b="1" dirty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1175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0668000" y="-1676400"/>
            <a:ext cx="37338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7772400" cy="5867400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SMBG is a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crucial component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of effective therapy.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SMBG results are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useful in </a:t>
            </a:r>
            <a:r>
              <a:rPr lang="en-US" dirty="0">
                <a:solidFill>
                  <a:schemeClr val="tx2"/>
                </a:solidFill>
                <a:latin typeface="Arial"/>
              </a:rPr>
              <a:t>preventing hypoglycemia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adjusting medications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and understanding the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impact of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appropriate nutrition therapy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and physical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activity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/>
              </a:rPr>
              <a:t>More frequent SMBG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is correlated </a:t>
            </a:r>
            <a:r>
              <a:rPr lang="en-US" dirty="0">
                <a:solidFill>
                  <a:schemeClr val="tx2"/>
                </a:solidFill>
                <a:latin typeface="Arial"/>
              </a:rPr>
              <a:t>to lower A1C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levels</a:t>
            </a:r>
            <a:r>
              <a:rPr lang="en-US" dirty="0">
                <a:solidFill>
                  <a:schemeClr val="tx2"/>
                </a:solidFill>
                <a:latin typeface="Arial"/>
              </a:rPr>
              <a:t> </a:t>
            </a:r>
            <a:endParaRPr lang="en-US" dirty="0" smtClean="0">
              <a:solidFill>
                <a:schemeClr val="tx2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solidFill>
                <a:schemeClr val="tx2"/>
              </a:solidFill>
              <a:latin typeface="Arial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  <a:latin typeface="Arial"/>
              </a:rPr>
              <a:t>SMBG </a:t>
            </a:r>
            <a:r>
              <a:rPr lang="en-US" dirty="0">
                <a:solidFill>
                  <a:schemeClr val="tx2"/>
                </a:solidFill>
                <a:latin typeface="Arial"/>
              </a:rPr>
              <a:t>frequency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and timing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should be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dictated by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the </a:t>
            </a:r>
          </a:p>
          <a:p>
            <a:pPr>
              <a:buNone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</a:rPr>
              <a:t>patient’sspeciﬁc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 needs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and goals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4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3058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   Patients with type 1 diabetes should </a:t>
            </a:r>
            <a:r>
              <a:rPr lang="en-US" sz="2800" b="1" dirty="0" smtClean="0"/>
              <a:t>perform SMBG </a:t>
            </a:r>
            <a:r>
              <a:rPr lang="en-US" sz="2800" dirty="0" smtClean="0">
                <a:solidFill>
                  <a:schemeClr val="tx2"/>
                </a:solidFill>
              </a:rPr>
              <a:t>prior to meals </a:t>
            </a:r>
            <a:r>
              <a:rPr lang="en-US" sz="2800" dirty="0" smtClean="0"/>
              <a:t>and snacks, at a minimum, and at other times, including </a:t>
            </a:r>
            <a:r>
              <a:rPr lang="en-US" sz="2800" dirty="0" err="1" smtClean="0">
                <a:solidFill>
                  <a:schemeClr val="tx2"/>
                </a:solidFill>
              </a:rPr>
              <a:t>postprandially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to assess insulin-to-carbohydrate ratios; at </a:t>
            </a:r>
            <a:r>
              <a:rPr lang="en-US" sz="2800" dirty="0" smtClean="0">
                <a:solidFill>
                  <a:schemeClr val="tx2"/>
                </a:solidFill>
              </a:rPr>
              <a:t>bedtime</a:t>
            </a:r>
            <a:r>
              <a:rPr lang="en-US" sz="2800" dirty="0" smtClean="0"/>
              <a:t>; </a:t>
            </a:r>
            <a:r>
              <a:rPr lang="en-US" sz="2800" dirty="0" err="1" smtClean="0">
                <a:solidFill>
                  <a:schemeClr val="tx2"/>
                </a:solidFill>
              </a:rPr>
              <a:t>midsleep</a:t>
            </a:r>
            <a:r>
              <a:rPr lang="en-US" sz="2800" dirty="0" smtClean="0"/>
              <a:t>; prior to, during, and/or after </a:t>
            </a:r>
            <a:r>
              <a:rPr lang="en-US" sz="2800" dirty="0" smtClean="0">
                <a:solidFill>
                  <a:schemeClr val="tx2"/>
                </a:solidFill>
              </a:rPr>
              <a:t>exercise</a:t>
            </a:r>
            <a:r>
              <a:rPr lang="en-US" sz="2800" dirty="0" smtClean="0"/>
              <a:t>; when they suspect low blood glucose; after treating </a:t>
            </a:r>
            <a:r>
              <a:rPr lang="en-US" sz="2800" dirty="0" smtClean="0">
                <a:solidFill>
                  <a:schemeClr val="tx2"/>
                </a:solidFill>
              </a:rPr>
              <a:t>low blood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glucose </a:t>
            </a:r>
            <a:r>
              <a:rPr lang="en-US" sz="2800" dirty="0">
                <a:latin typeface="Arial"/>
              </a:rPr>
              <a:t>until they have </a:t>
            </a:r>
            <a:r>
              <a:rPr lang="en-US" sz="2800" dirty="0" smtClean="0">
                <a:latin typeface="Arial"/>
              </a:rPr>
              <a:t>restored </a:t>
            </a:r>
            <a:r>
              <a:rPr lang="en-US" sz="2800" dirty="0" err="1" smtClean="0">
                <a:latin typeface="Arial"/>
              </a:rPr>
              <a:t>normoglycemia;when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dirty="0">
                <a:latin typeface="Arial"/>
              </a:rPr>
              <a:t>correcting a high </a:t>
            </a:r>
            <a:r>
              <a:rPr lang="en-US" sz="2800" dirty="0" smtClean="0">
                <a:latin typeface="Arial"/>
              </a:rPr>
              <a:t>blood glucose </a:t>
            </a:r>
            <a:r>
              <a:rPr lang="en-US" sz="2800" dirty="0">
                <a:latin typeface="Arial"/>
              </a:rPr>
              <a:t>level; prior to critical tasks </a:t>
            </a:r>
            <a:r>
              <a:rPr lang="en-US" sz="2800" dirty="0" smtClean="0">
                <a:latin typeface="Arial"/>
              </a:rPr>
              <a:t>such as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driving</a:t>
            </a:r>
            <a:r>
              <a:rPr lang="en-US" sz="2800" dirty="0">
                <a:latin typeface="Arial"/>
              </a:rPr>
              <a:t>; and at </a:t>
            </a:r>
            <a:r>
              <a:rPr lang="en-US" sz="2800" b="1" dirty="0">
                <a:latin typeface="Arial"/>
              </a:rPr>
              <a:t>more frequent </a:t>
            </a:r>
            <a:r>
              <a:rPr lang="en-US" sz="2800" dirty="0" smtClean="0">
                <a:latin typeface="Arial"/>
              </a:rPr>
              <a:t>inter-</a:t>
            </a:r>
            <a:r>
              <a:rPr lang="en-US" sz="2800" dirty="0" err="1" smtClean="0">
                <a:latin typeface="Arial"/>
              </a:rPr>
              <a:t>vals</a:t>
            </a:r>
            <a:r>
              <a:rPr lang="en-US" sz="2800" dirty="0" smtClean="0">
                <a:latin typeface="Arial"/>
              </a:rPr>
              <a:t> during </a:t>
            </a:r>
            <a:r>
              <a:rPr lang="en-US" sz="2800" b="1" dirty="0" smtClean="0">
                <a:latin typeface="Arial"/>
              </a:rPr>
              <a:t>illness </a:t>
            </a:r>
            <a:r>
              <a:rPr lang="en-US" sz="2800" b="1" dirty="0">
                <a:latin typeface="Arial"/>
              </a:rPr>
              <a:t>or stress</a:t>
            </a:r>
            <a:r>
              <a:rPr lang="en-US" sz="3400" b="1" dirty="0">
                <a:latin typeface="Arial"/>
              </a:rPr>
              <a:t>.</a:t>
            </a:r>
            <a:r>
              <a:rPr lang="en-US" sz="3200" b="1" dirty="0">
                <a:latin typeface="Arial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(B)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914400"/>
            <a:ext cx="7010400" cy="30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077200" cy="5029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Individuals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diabetes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need to test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strips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for blood glucose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testing.Regardless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age, individuals may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require10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or more strips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daily to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monitor for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hypoglycemia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assess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insulin needs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prior to eating, and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determine if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their blood glucose level is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safe enough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overnight sleeping.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(B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)</a:t>
            </a: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762000"/>
            <a:ext cx="75438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4290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Perform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A1C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test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quarterly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 most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patients with type 1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diabetes and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more frequently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as clinically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indicated(i.e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.,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 pregnancy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).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A)</a:t>
            </a:r>
            <a:endParaRPr lang="en-US" sz="4000" b="1" dirty="0">
              <a:solidFill>
                <a:srgbClr val="FF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lvl="0" indent="0">
              <a:buClr>
                <a:srgbClr val="7A7A7A"/>
              </a:buCl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Most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individuals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diabetes should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be treated with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multiple </a:t>
            </a:r>
            <a:r>
              <a:rPr lang="en-US" sz="2800" dirty="0" smtClean="0">
                <a:solidFill>
                  <a:schemeClr val="tx2"/>
                </a:solidFill>
                <a:latin typeface="Arial"/>
              </a:rPr>
              <a:t>daily insulin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injections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(three or more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injections per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day of prandial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insulin and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one to two injections of basal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insulin) or </a:t>
            </a:r>
            <a:r>
              <a:rPr lang="en-US" sz="2800" dirty="0">
                <a:solidFill>
                  <a:schemeClr val="tx2"/>
                </a:solidFill>
                <a:latin typeface="Arial"/>
              </a:rPr>
              <a:t>CSII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(A</a:t>
            </a:r>
            <a:r>
              <a:rPr lang="en-US" sz="3900" b="1" dirty="0" smtClean="0">
                <a:solidFill>
                  <a:srgbClr val="FF0000"/>
                </a:solidFill>
                <a:latin typeface="Arial"/>
              </a:rPr>
              <a:t>)</a:t>
            </a:r>
            <a:r>
              <a:rPr lang="en-US" sz="3900" b="1" dirty="0">
                <a:solidFill>
                  <a:srgbClr val="FF0000"/>
                </a:solidFill>
              </a:rPr>
              <a:t> </a:t>
            </a:r>
            <a:endParaRPr lang="en-US" sz="3900" b="1" dirty="0" smtClean="0">
              <a:solidFill>
                <a:srgbClr val="FF0000"/>
              </a:solidFill>
            </a:endParaRPr>
          </a:p>
          <a:p>
            <a:pPr lvl="0">
              <a:buClr>
                <a:srgbClr val="7A7A7A"/>
              </a:buClr>
            </a:pPr>
            <a:endParaRPr lang="en-US" sz="2800" dirty="0">
              <a:solidFill>
                <a:srgbClr val="000000"/>
              </a:solidFill>
            </a:endParaRPr>
          </a:p>
          <a:p>
            <a:pPr lvl="0">
              <a:buClr>
                <a:srgbClr val="7A7A7A"/>
              </a:buClr>
            </a:pPr>
            <a:endParaRPr lang="en-US" sz="2800" dirty="0" smtClean="0">
              <a:solidFill>
                <a:srgbClr val="000000"/>
              </a:solidFill>
            </a:endParaRPr>
          </a:p>
          <a:p>
            <a:pPr lvl="0">
              <a:buClr>
                <a:srgbClr val="7A7A7A"/>
              </a:buClr>
            </a:pPr>
            <a:endParaRPr lang="en-US" sz="2800" dirty="0">
              <a:solidFill>
                <a:srgbClr val="000000"/>
              </a:solidFill>
            </a:endParaRPr>
          </a:p>
          <a:p>
            <a:pPr marL="114300" lvl="0" indent="0">
              <a:buClr>
                <a:srgbClr val="7A7A7A"/>
              </a:buClr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Most </a:t>
            </a:r>
            <a:r>
              <a:rPr lang="en-US" sz="2800" b="1" dirty="0">
                <a:solidFill>
                  <a:srgbClr val="000000"/>
                </a:solidFill>
              </a:rPr>
              <a:t>individuals </a:t>
            </a:r>
            <a:r>
              <a:rPr lang="en-US" sz="2800" dirty="0">
                <a:solidFill>
                  <a:srgbClr val="000000"/>
                </a:solidFill>
              </a:rPr>
              <a:t>with type 1 </a:t>
            </a:r>
            <a:r>
              <a:rPr lang="en-US" sz="2800" dirty="0" smtClean="0">
                <a:solidFill>
                  <a:srgbClr val="000000"/>
                </a:solidFill>
              </a:rPr>
              <a:t>diabetes should </a:t>
            </a:r>
            <a:r>
              <a:rPr lang="en-US" sz="2800" dirty="0">
                <a:solidFill>
                  <a:srgbClr val="000000"/>
                </a:solidFill>
              </a:rPr>
              <a:t>be </a:t>
            </a:r>
            <a:r>
              <a:rPr lang="en-US" sz="2800" dirty="0">
                <a:solidFill>
                  <a:schemeClr val="tx2"/>
                </a:solidFill>
              </a:rPr>
              <a:t>educated in how to </a:t>
            </a:r>
            <a:r>
              <a:rPr lang="en-US" sz="2800" dirty="0" smtClean="0">
                <a:solidFill>
                  <a:schemeClr val="tx2"/>
                </a:solidFill>
              </a:rPr>
              <a:t>match </a:t>
            </a:r>
            <a:r>
              <a:rPr lang="en-US" sz="2800" b="1" dirty="0" smtClean="0">
                <a:solidFill>
                  <a:schemeClr val="tx2"/>
                </a:solidFill>
              </a:rPr>
              <a:t>prandial </a:t>
            </a:r>
            <a:r>
              <a:rPr lang="en-US" sz="2800" b="1" dirty="0">
                <a:solidFill>
                  <a:schemeClr val="tx2"/>
                </a:solidFill>
              </a:rPr>
              <a:t>insulin dose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b="1" dirty="0" smtClean="0"/>
              <a:t>carbohydrate intake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b="1" dirty="0" err="1">
                <a:solidFill>
                  <a:srgbClr val="000000"/>
                </a:solidFill>
              </a:rPr>
              <a:t>premeal</a:t>
            </a:r>
            <a:r>
              <a:rPr lang="en-US" sz="2800" b="1" dirty="0">
                <a:solidFill>
                  <a:srgbClr val="000000"/>
                </a:solidFill>
              </a:rPr>
              <a:t> blood glucose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b="1" dirty="0" smtClean="0">
                <a:solidFill>
                  <a:srgbClr val="000000"/>
                </a:solidFill>
              </a:rPr>
              <a:t>anticipated </a:t>
            </a:r>
            <a:r>
              <a:rPr lang="en-US" sz="2800" b="1" dirty="0">
                <a:solidFill>
                  <a:srgbClr val="000000"/>
                </a:solidFill>
              </a:rPr>
              <a:t>activity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r>
              <a:rPr lang="en-US" sz="3900" b="1" dirty="0">
                <a:solidFill>
                  <a:srgbClr val="FF0000"/>
                </a:solidFill>
              </a:rPr>
              <a:t>(E)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0"/>
            <a:ext cx="68580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Most individuals </a:t>
            </a:r>
            <a:r>
              <a:rPr lang="en-US" sz="2800" dirty="0"/>
              <a:t>with type 1 </a:t>
            </a:r>
            <a:r>
              <a:rPr lang="en-US" sz="2800" dirty="0" smtClean="0"/>
              <a:t>diabetes should </a:t>
            </a:r>
            <a:r>
              <a:rPr lang="en-US" sz="2800" dirty="0"/>
              <a:t>use </a:t>
            </a:r>
            <a:r>
              <a:rPr lang="en-US" sz="2800" dirty="0">
                <a:solidFill>
                  <a:srgbClr val="FF0000"/>
                </a:solidFill>
              </a:rPr>
              <a:t>insulin analogs </a:t>
            </a:r>
            <a:r>
              <a:rPr lang="en-US" sz="2800" dirty="0"/>
              <a:t>to </a:t>
            </a:r>
            <a:r>
              <a:rPr lang="en-US" sz="2800" dirty="0" smtClean="0"/>
              <a:t>reduce hypoglycemia </a:t>
            </a:r>
            <a:r>
              <a:rPr lang="en-US" sz="2800" dirty="0"/>
              <a:t>risk. </a:t>
            </a:r>
            <a:r>
              <a:rPr lang="en-US" sz="4000" b="1" dirty="0">
                <a:solidFill>
                  <a:srgbClr val="FF0000"/>
                </a:solidFill>
              </a:rPr>
              <a:t>(A)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All </a:t>
            </a:r>
            <a:r>
              <a:rPr lang="en-US" sz="2800" dirty="0"/>
              <a:t>individuals with type 1 </a:t>
            </a:r>
            <a:r>
              <a:rPr lang="en-US" sz="2800" dirty="0" smtClean="0"/>
              <a:t>diabetes should </a:t>
            </a:r>
            <a:r>
              <a:rPr lang="en-US" sz="2800" dirty="0"/>
              <a:t>be taught </a:t>
            </a:r>
            <a:r>
              <a:rPr lang="en-US" sz="2800" b="1" dirty="0" smtClean="0"/>
              <a:t>how to </a:t>
            </a:r>
            <a:r>
              <a:rPr lang="en-US" sz="2800" b="1" dirty="0"/>
              <a:t>manage </a:t>
            </a:r>
            <a:r>
              <a:rPr lang="en-US" sz="2800" b="1" dirty="0" smtClean="0"/>
              <a:t>blood glucose </a:t>
            </a:r>
            <a:r>
              <a:rPr lang="en-US" sz="2800" dirty="0"/>
              <a:t>levels under </a:t>
            </a:r>
            <a:r>
              <a:rPr lang="en-US" sz="2800" dirty="0">
                <a:solidFill>
                  <a:srgbClr val="FF0000"/>
                </a:solidFill>
              </a:rPr>
              <a:t>varying </a:t>
            </a:r>
            <a:r>
              <a:rPr lang="en-US" sz="2800" dirty="0" smtClean="0">
                <a:solidFill>
                  <a:srgbClr val="FF0000"/>
                </a:solidFill>
              </a:rPr>
              <a:t>circumstances</a:t>
            </a:r>
            <a:r>
              <a:rPr lang="en-US" sz="2800" dirty="0" smtClean="0"/>
              <a:t>, such </a:t>
            </a:r>
            <a:r>
              <a:rPr lang="en-US" sz="2800" dirty="0"/>
              <a:t>as when ill or </a:t>
            </a:r>
            <a:r>
              <a:rPr lang="en-US" sz="2800" dirty="0" smtClean="0"/>
              <a:t>receiving glucocorticoids </a:t>
            </a:r>
            <a:r>
              <a:rPr lang="en-US" sz="2800" dirty="0"/>
              <a:t>or for those on </a:t>
            </a:r>
            <a:r>
              <a:rPr lang="en-US" sz="2800" dirty="0" smtClean="0"/>
              <a:t>pumps, when </a:t>
            </a:r>
            <a:r>
              <a:rPr lang="en-US" sz="2800" dirty="0"/>
              <a:t>pump problems arise. </a:t>
            </a:r>
            <a:r>
              <a:rPr lang="en-US" sz="4000" b="1" dirty="0">
                <a:solidFill>
                  <a:srgbClr val="FF0000"/>
                </a:solidFill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275684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685800"/>
            <a:ext cx="73914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/>
          <a:lstStyle/>
          <a:p>
            <a:pPr marL="114300" indent="0">
              <a:buNone/>
            </a:pPr>
            <a:endParaRPr lang="en-US" sz="32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Child </a:t>
            </a:r>
            <a:r>
              <a:rPr lang="en-US" sz="3200" dirty="0">
                <a:solidFill>
                  <a:srgbClr val="0000FF"/>
                </a:solidFill>
                <a:latin typeface="Arial"/>
              </a:rPr>
              <a:t>caregivers and school </a:t>
            </a: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personnel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should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be taught how to </a:t>
            </a:r>
            <a:r>
              <a:rPr lang="en-US" sz="3200" dirty="0" smtClean="0">
                <a:solidFill>
                  <a:schemeClr val="tx2"/>
                </a:solidFill>
                <a:latin typeface="Arial"/>
              </a:rPr>
              <a:t>administer insulin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based on provider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orders when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 child cannot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self-manage and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is out of the care and control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of his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or her parent/guardian.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Family History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458200" cy="48768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smtClean="0"/>
              <a:t>Type 1 diabetes has a </a:t>
            </a:r>
            <a:r>
              <a:rPr lang="en-US" sz="3200" dirty="0" smtClean="0">
                <a:solidFill>
                  <a:srgbClr val="0000FF"/>
                </a:solidFill>
              </a:rPr>
              <a:t>genetic predilection </a:t>
            </a:r>
            <a:r>
              <a:rPr lang="en-US" sz="3200" dirty="0" smtClean="0"/>
              <a:t>and, in some cases, can be predicted in family members. 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dirty="0" smtClean="0"/>
              <a:t>The overall prevalence of type 1 diabetes in the U.S. is ;</a:t>
            </a:r>
            <a:r>
              <a:rPr lang="en-US" sz="3200" dirty="0" smtClean="0">
                <a:solidFill>
                  <a:srgbClr val="FF0000"/>
                </a:solidFill>
              </a:rPr>
              <a:t>0.3%, </a:t>
            </a:r>
            <a:r>
              <a:rPr lang="en-US" sz="3200" dirty="0" smtClean="0"/>
              <a:t>but if a ﬁrst-degree relative has diabetes, the empiric risk of being affected is ;</a:t>
            </a:r>
            <a:r>
              <a:rPr lang="en-US" sz="3200" dirty="0" smtClean="0">
                <a:solidFill>
                  <a:srgbClr val="FF0000"/>
                </a:solidFill>
              </a:rPr>
              <a:t>5% </a:t>
            </a:r>
            <a:r>
              <a:rPr lang="en-US" sz="3200" dirty="0" smtClean="0"/>
              <a:t>, representing a </a:t>
            </a:r>
            <a:r>
              <a:rPr lang="en-US" sz="3200" dirty="0" smtClean="0">
                <a:solidFill>
                  <a:srgbClr val="FF0000"/>
                </a:solidFill>
              </a:rPr>
              <a:t>15-fold</a:t>
            </a:r>
            <a:r>
              <a:rPr lang="en-US" sz="3200" dirty="0" smtClean="0"/>
              <a:t> increase among family members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62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Arial"/>
              </a:rPr>
              <a:t>b-CELL REPLACEMENT </a:t>
            </a:r>
            <a:r>
              <a:rPr lang="en-US" b="1" dirty="0" smtClean="0">
                <a:solidFill>
                  <a:srgbClr val="0000FF"/>
                </a:solidFill>
                <a:latin typeface="Arial"/>
              </a:rPr>
              <a:t>THERAPY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Pancreas Transplants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Islet Transplantation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Arial"/>
            </a:endParaRPr>
          </a:p>
          <a:p>
            <a:pPr>
              <a:buNone/>
            </a:pPr>
            <a:endParaRPr lang="en-US" b="1" dirty="0">
              <a:solidFill>
                <a:srgbClr val="0000FF"/>
              </a:solidFill>
              <a:latin typeface="Arial"/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0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410200" y="-1295400"/>
            <a:ext cx="3995056" cy="19231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7924800" cy="64770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Consider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solid organ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pancreas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transplantation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simultaneously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kidney transplantation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 patients with type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1diabetes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who have an indication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for kidney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transplantation and are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poorly controlled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large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glycemic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excursions.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B) </a:t>
            </a:r>
            <a:endParaRPr lang="en-US" sz="4000" b="1" dirty="0" smtClean="0">
              <a:solidFill>
                <a:srgbClr val="FF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Consider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solid organ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pancreas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transplantation after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kidney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transplantation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adult patients with type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1 diabetes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who have already received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 kidney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transplant.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(C)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-1143000"/>
            <a:ext cx="72390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5943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2800" dirty="0" smtClean="0"/>
              <a:t>Judiciously </a:t>
            </a:r>
            <a:r>
              <a:rPr lang="en-US" sz="2800" dirty="0"/>
              <a:t>consider solid organ </a:t>
            </a:r>
            <a:r>
              <a:rPr lang="en-US" sz="2800" dirty="0" smtClean="0"/>
              <a:t>pancreas transplantation </a:t>
            </a:r>
            <a:r>
              <a:rPr lang="en-US" sz="2800" dirty="0"/>
              <a:t>alone in </a:t>
            </a:r>
            <a:r>
              <a:rPr lang="en-US" sz="2800" dirty="0" smtClean="0"/>
              <a:t>adults with </a:t>
            </a:r>
            <a:r>
              <a:rPr lang="en-US" sz="2800" dirty="0"/>
              <a:t>type 1 diabetes, </a:t>
            </a:r>
            <a:r>
              <a:rPr lang="en-US" sz="2800" dirty="0">
                <a:solidFill>
                  <a:srgbClr val="0000FF"/>
                </a:solidFill>
              </a:rPr>
              <a:t>unstable </a:t>
            </a:r>
            <a:r>
              <a:rPr lang="en-US" sz="2800" dirty="0" smtClean="0">
                <a:solidFill>
                  <a:srgbClr val="0000FF"/>
                </a:solidFill>
              </a:rPr>
              <a:t>glucose control</a:t>
            </a:r>
            <a:r>
              <a:rPr lang="en-US" sz="2800" dirty="0">
                <a:solidFill>
                  <a:srgbClr val="0000FF"/>
                </a:solidFill>
              </a:rPr>
              <a:t>, hypoglycemia </a:t>
            </a:r>
            <a:r>
              <a:rPr lang="en-US" sz="2800" dirty="0" err="1" smtClean="0">
                <a:solidFill>
                  <a:srgbClr val="0000FF"/>
                </a:solidFill>
              </a:rPr>
              <a:t>unawareness,</a:t>
            </a:r>
            <a:r>
              <a:rPr lang="en-US" sz="2800" dirty="0" err="1" smtClean="0"/>
              <a:t>and</a:t>
            </a:r>
            <a:r>
              <a:rPr lang="en-US" sz="2800" dirty="0" smtClean="0"/>
              <a:t> </a:t>
            </a:r>
            <a:r>
              <a:rPr lang="en-US" sz="2800" dirty="0"/>
              <a:t>an increased risk of </a:t>
            </a:r>
            <a:r>
              <a:rPr lang="en-US" sz="2800" dirty="0" err="1" smtClean="0">
                <a:solidFill>
                  <a:srgbClr val="0000FF"/>
                </a:solidFill>
              </a:rPr>
              <a:t>diabetesrelated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mortality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  <a:r>
              <a:rPr lang="en-US" sz="2800" dirty="0"/>
              <a:t>who have </a:t>
            </a:r>
            <a:r>
              <a:rPr lang="en-US" sz="2800" dirty="0" smtClean="0"/>
              <a:t>attempted all </a:t>
            </a:r>
            <a:r>
              <a:rPr lang="en-US" sz="2800" dirty="0"/>
              <a:t>of the more traditional </a:t>
            </a:r>
            <a:r>
              <a:rPr lang="en-US" sz="2800" dirty="0" smtClean="0"/>
              <a:t>approaches to </a:t>
            </a:r>
            <a:r>
              <a:rPr lang="en-US" sz="2800" dirty="0"/>
              <a:t>glycemic control and have </a:t>
            </a:r>
            <a:r>
              <a:rPr lang="en-US" sz="2800" dirty="0" smtClean="0"/>
              <a:t>remained unsuccessful. </a:t>
            </a:r>
            <a:r>
              <a:rPr lang="en-US" sz="4000" b="1" dirty="0" smtClean="0">
                <a:solidFill>
                  <a:srgbClr val="FF0000"/>
                </a:solidFill>
              </a:rPr>
              <a:t>(</a:t>
            </a:r>
            <a:r>
              <a:rPr lang="en-US" sz="4000" b="1" dirty="0">
                <a:solidFill>
                  <a:srgbClr val="FF0000"/>
                </a:solidFill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27278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85800" y="-2590800"/>
            <a:ext cx="7391400" cy="2057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7772400" cy="5867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3200" dirty="0" smtClean="0"/>
              <a:t>Consider </a:t>
            </a:r>
            <a:r>
              <a:rPr lang="en-US" sz="3200" dirty="0"/>
              <a:t>referral to </a:t>
            </a:r>
            <a:r>
              <a:rPr lang="en-US" sz="3200" dirty="0">
                <a:solidFill>
                  <a:srgbClr val="0000FF"/>
                </a:solidFill>
              </a:rPr>
              <a:t>research centers </a:t>
            </a:r>
            <a:r>
              <a:rPr lang="en-US" sz="3200" dirty="0" smtClean="0"/>
              <a:t>for </a:t>
            </a:r>
            <a:r>
              <a:rPr lang="en-US" sz="3200" dirty="0" err="1" smtClean="0"/>
              <a:t>protocolized</a:t>
            </a:r>
            <a:r>
              <a:rPr lang="en-US" sz="3200" dirty="0" smtClean="0"/>
              <a:t> </a:t>
            </a:r>
            <a:r>
              <a:rPr lang="en-US" sz="3200" dirty="0">
                <a:solidFill>
                  <a:srgbClr val="0000FF"/>
                </a:solidFill>
              </a:rPr>
              <a:t>islet cell </a:t>
            </a:r>
            <a:r>
              <a:rPr lang="en-US" sz="3200" dirty="0" smtClean="0">
                <a:solidFill>
                  <a:srgbClr val="0000FF"/>
                </a:solidFill>
              </a:rPr>
              <a:t>transplantation </a:t>
            </a:r>
            <a:r>
              <a:rPr lang="en-US" sz="3200" dirty="0" smtClean="0">
                <a:latin typeface="Arial"/>
              </a:rPr>
              <a:t>in</a:t>
            </a: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patients with type 1 diabetes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and debilitating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complications of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diabetes who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are </a:t>
            </a:r>
            <a:r>
              <a:rPr lang="en-US" sz="3200" b="1" dirty="0">
                <a:latin typeface="Arial"/>
              </a:rPr>
              <a:t>interested in research </a:t>
            </a:r>
            <a:r>
              <a:rPr lang="en-US" sz="3200" b="1" dirty="0" smtClean="0">
                <a:latin typeface="Arial"/>
              </a:rPr>
              <a:t>possibilities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ﬁt the criteria for the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research protocol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Arial"/>
              </a:rPr>
              <a:t>ADJUNCTIVE THERAPIES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Arial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Arial"/>
              </a:rPr>
              <a:t>Pramlintide</a:t>
            </a:r>
            <a:endParaRPr lang="en-US" sz="2800" dirty="0">
              <a:solidFill>
                <a:srgbClr val="0000FF"/>
              </a:solidFill>
              <a:latin typeface="Arial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 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</a:rPr>
              <a:t>Pramlintide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 an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amylin analog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 is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an agent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that delays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gastric 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</a:rPr>
              <a:t>emptying,blunts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pancreatic secretion of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</a:rPr>
              <a:t>glucagon,and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enhances satiety.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It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is an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FDAapproved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therapy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for use in type 1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diabetic patients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and has been shown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to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reduce 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A1C,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induce 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weight loss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lower 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insulin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dose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it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is </a:t>
            </a:r>
            <a:r>
              <a:rPr lang="en-US" b="1" dirty="0" smtClean="0">
                <a:solidFill>
                  <a:srgbClr val="0000FF"/>
                </a:solidFill>
                <a:latin typeface="Arial"/>
              </a:rPr>
              <a:t>only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indicated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for </a:t>
            </a:r>
            <a:r>
              <a:rPr lang="en-US" b="1" dirty="0">
                <a:solidFill>
                  <a:srgbClr val="0000FF"/>
                </a:solidFill>
                <a:latin typeface="Arial"/>
              </a:rPr>
              <a:t>adults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7A7A7A"/>
              </a:buClr>
            </a:pPr>
            <a:r>
              <a:rPr lang="en-US" sz="2400" b="1" dirty="0" err="1">
                <a:solidFill>
                  <a:srgbClr val="0000FF"/>
                </a:solidFill>
              </a:rPr>
              <a:t>Incretin</a:t>
            </a:r>
            <a:r>
              <a:rPr lang="en-US" sz="2400" b="1" dirty="0">
                <a:solidFill>
                  <a:srgbClr val="0000FF"/>
                </a:solidFill>
              </a:rPr>
              <a:t>-Based </a:t>
            </a:r>
            <a:r>
              <a:rPr lang="en-US" sz="2400" b="1" dirty="0" smtClean="0">
                <a:solidFill>
                  <a:srgbClr val="0000FF"/>
                </a:solidFill>
              </a:rPr>
              <a:t>Therapies</a:t>
            </a:r>
          </a:p>
          <a:p>
            <a:pPr lvl="0">
              <a:buClr>
                <a:srgbClr val="7A7A7A"/>
              </a:buClr>
            </a:pPr>
            <a:endParaRPr lang="en-US" sz="2800" b="1" dirty="0" smtClean="0">
              <a:solidFill>
                <a:srgbClr val="0000FF"/>
              </a:solidFill>
              <a:latin typeface="Arial"/>
            </a:endParaRPr>
          </a:p>
          <a:p>
            <a:pPr lvl="0">
              <a:buClr>
                <a:srgbClr val="7A7A7A"/>
              </a:buClr>
            </a:pPr>
            <a:r>
              <a:rPr lang="en-US" sz="2400" b="1" dirty="0" smtClean="0">
                <a:solidFill>
                  <a:srgbClr val="0000FF"/>
                </a:solidFill>
                <a:latin typeface="Arial"/>
              </a:rPr>
              <a:t>Sodium-Glucose </a:t>
            </a:r>
            <a:r>
              <a:rPr lang="en-US" sz="2400" b="1" dirty="0" err="1" smtClean="0">
                <a:solidFill>
                  <a:srgbClr val="0000FF"/>
                </a:solidFill>
                <a:latin typeface="Arial"/>
              </a:rPr>
              <a:t>Cotransporter</a:t>
            </a:r>
            <a:r>
              <a:rPr lang="en-US" sz="2400" b="1" dirty="0" smtClean="0">
                <a:solidFill>
                  <a:srgbClr val="0000FF"/>
                </a:solidFill>
                <a:latin typeface="Arial"/>
              </a:rPr>
              <a:t> 2 Inhibitors</a:t>
            </a:r>
          </a:p>
          <a:p>
            <a:pPr>
              <a:buClr>
                <a:srgbClr val="7A7A7A"/>
              </a:buClr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>
              <a:buClr>
                <a:srgbClr val="7A7A7A"/>
              </a:buClr>
            </a:pPr>
            <a:r>
              <a:rPr lang="en-US" sz="2400" b="1" dirty="0" err="1" smtClean="0">
                <a:solidFill>
                  <a:srgbClr val="0000FF"/>
                </a:solidFill>
                <a:latin typeface="Arial"/>
              </a:rPr>
              <a:t>Metformin</a:t>
            </a:r>
            <a:endParaRPr lang="en-US" sz="2400" b="1" dirty="0" smtClean="0">
              <a:solidFill>
                <a:srgbClr val="0000FF"/>
              </a:solidFill>
              <a:latin typeface="Arial"/>
            </a:endParaRPr>
          </a:p>
          <a:p>
            <a:pPr>
              <a:buNone/>
            </a:pPr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 Two randomized controlled trials are currently under way evaluating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metformin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in type 1 diabetic patients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 flipH="1" flipV="1">
            <a:off x="13563600" y="3752165"/>
            <a:ext cx="762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Sodium-Glucose </a:t>
            </a:r>
            <a:r>
              <a:rPr lang="en-US" dirty="0" err="1" smtClean="0">
                <a:solidFill>
                  <a:srgbClr val="000000"/>
                </a:solidFill>
                <a:latin typeface="Arial"/>
              </a:rPr>
              <a:t>Cotransporter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2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Inhibitors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33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55319"/>
            <a:ext cx="72390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96200" cy="5943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/>
              </a:rPr>
              <a:t>Pramlintide</a:t>
            </a:r>
            <a:r>
              <a:rPr lang="en-US" sz="2800" b="1" dirty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may be considered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for use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adjunctive therapy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prandial insulin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adults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diabetes failing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to achieve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glycemic goals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(B)</a:t>
            </a:r>
          </a:p>
          <a:p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Evidence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suggests that adding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metformin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insulin therapy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may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reduce insulin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requirements and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improve metabolic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control in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overweight/obese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patients and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poorly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controlled adolescents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diabetes,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but evidence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from larger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longitudinal studies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is required. </a:t>
            </a:r>
            <a:r>
              <a:rPr lang="en-US" sz="3600" b="1" dirty="0">
                <a:solidFill>
                  <a:srgbClr val="FF0000"/>
                </a:solidFill>
                <a:latin typeface="Arial"/>
              </a:rPr>
              <a:t>(C)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5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066800"/>
            <a:ext cx="71628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3581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fr-FR" sz="3200" dirty="0" smtClean="0">
              <a:solidFill>
                <a:srgbClr val="00B0F0"/>
              </a:solidFill>
              <a:latin typeface="Arial"/>
            </a:endParaRPr>
          </a:p>
          <a:p>
            <a:pPr marL="114300" indent="0">
              <a:buNone/>
            </a:pPr>
            <a:r>
              <a:rPr lang="fr-FR" sz="2800" dirty="0" err="1" smtClean="0">
                <a:latin typeface="Arial"/>
              </a:rPr>
              <a:t>Current</a:t>
            </a:r>
            <a:r>
              <a:rPr lang="fr-FR" sz="2800" dirty="0" smtClean="0">
                <a:latin typeface="Arial"/>
              </a:rPr>
              <a:t> </a:t>
            </a:r>
            <a:r>
              <a:rPr lang="fr-FR" sz="2800" dirty="0">
                <a:latin typeface="Arial"/>
              </a:rPr>
              <a:t>type 2 </a:t>
            </a:r>
            <a:r>
              <a:rPr lang="fr-FR" sz="2800" dirty="0" err="1">
                <a:latin typeface="Arial"/>
              </a:rPr>
              <a:t>diabetes</a:t>
            </a:r>
            <a:r>
              <a:rPr lang="fr-FR" sz="2800" dirty="0">
                <a:latin typeface="Arial"/>
              </a:rPr>
              <a:t> </a:t>
            </a:r>
            <a:r>
              <a:rPr lang="fr-FR" sz="2800" dirty="0" err="1" smtClean="0">
                <a:latin typeface="Arial"/>
              </a:rPr>
              <a:t>medications</a:t>
            </a:r>
            <a:r>
              <a:rPr lang="en-US" sz="2800" dirty="0" smtClean="0">
                <a:latin typeface="Arial"/>
              </a:rPr>
              <a:t>(</a:t>
            </a:r>
            <a:r>
              <a:rPr lang="en-US" sz="2800" b="1" dirty="0" smtClean="0">
                <a:latin typeface="Arial"/>
              </a:rPr>
              <a:t>GLP-1 </a:t>
            </a:r>
            <a:r>
              <a:rPr lang="en-US" sz="2800" dirty="0">
                <a:latin typeface="Arial"/>
              </a:rPr>
              <a:t>agonists,</a:t>
            </a:r>
            <a:r>
              <a:rPr lang="en-US" sz="2800" b="1" dirty="0">
                <a:latin typeface="Arial"/>
              </a:rPr>
              <a:t> DPP-4 </a:t>
            </a:r>
            <a:r>
              <a:rPr lang="en-US" sz="2800" dirty="0">
                <a:latin typeface="Arial"/>
              </a:rPr>
              <a:t>inhibitors, </a:t>
            </a:r>
            <a:r>
              <a:rPr lang="en-US" sz="2800" dirty="0" smtClean="0">
                <a:latin typeface="Arial"/>
              </a:rPr>
              <a:t>and </a:t>
            </a:r>
            <a:r>
              <a:rPr lang="en-US" sz="2800" b="1" dirty="0" smtClean="0">
                <a:latin typeface="Arial"/>
              </a:rPr>
              <a:t>SGLT2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dirty="0">
                <a:latin typeface="Arial"/>
              </a:rPr>
              <a:t>inhibitors) </a:t>
            </a:r>
            <a:r>
              <a:rPr lang="en-US" sz="2800" b="1" dirty="0">
                <a:latin typeface="Arial"/>
              </a:rPr>
              <a:t>may be </a:t>
            </a:r>
            <a:r>
              <a:rPr lang="en-US" sz="2800" dirty="0" smtClean="0">
                <a:latin typeface="Arial"/>
              </a:rPr>
              <a:t>potential therapies </a:t>
            </a:r>
            <a:r>
              <a:rPr lang="en-US" sz="2800" dirty="0">
                <a:latin typeface="Arial"/>
              </a:rPr>
              <a:t>for type 1 diabetic </a:t>
            </a:r>
            <a:r>
              <a:rPr lang="en-US" sz="2800" dirty="0" err="1" smtClean="0">
                <a:latin typeface="Arial"/>
              </a:rPr>
              <a:t>patients,but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dirty="0">
                <a:latin typeface="Arial"/>
              </a:rPr>
              <a:t>require </a:t>
            </a:r>
            <a:r>
              <a:rPr lang="en-US" sz="2800" b="1" dirty="0">
                <a:latin typeface="Arial"/>
              </a:rPr>
              <a:t>large clinical trials </a:t>
            </a:r>
            <a:r>
              <a:rPr lang="en-US" sz="2800" dirty="0" smtClean="0">
                <a:latin typeface="Arial"/>
              </a:rPr>
              <a:t>before use </a:t>
            </a:r>
            <a:r>
              <a:rPr lang="en-US" sz="2800" dirty="0">
                <a:latin typeface="Arial"/>
              </a:rPr>
              <a:t>in type 1 diabetic patients.</a:t>
            </a:r>
            <a:r>
              <a:rPr lang="en-US" sz="3200" dirty="0">
                <a:solidFill>
                  <a:srgbClr val="00B0F0"/>
                </a:solidFill>
                <a:latin typeface="Arial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89038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Arial"/>
              </a:rPr>
            </a:b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sz="2800" b="1" dirty="0" smtClean="0">
                <a:solidFill>
                  <a:srgbClr val="FF0000"/>
                </a:solidFill>
                <a:latin typeface="Arial"/>
              </a:rPr>
            </a:b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                             HYPOGLYCEMIA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Arial"/>
              </a:rPr>
              <a:t>Hypoglycemia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unawareness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is related to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 reduced it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can occur in the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setting of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recurrent hypoglycemia or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autonomic failure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and can be </a:t>
            </a:r>
            <a:r>
              <a:rPr lang="en-US" sz="2800" dirty="0">
                <a:solidFill>
                  <a:srgbClr val="00B0F0"/>
                </a:solidFill>
                <a:latin typeface="Arial"/>
              </a:rPr>
              <a:t>reversed by scrupulous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  <a:latin typeface="Arial"/>
              </a:rPr>
              <a:t>    avoidance </a:t>
            </a:r>
            <a:r>
              <a:rPr lang="en-US" sz="2800" dirty="0">
                <a:solidFill>
                  <a:srgbClr val="00B0F0"/>
                </a:solidFill>
                <a:latin typeface="Arial"/>
              </a:rPr>
              <a:t>of hypoglycemia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609600"/>
            <a:ext cx="70104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315200" cy="4495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Individuals </a:t>
            </a:r>
            <a:r>
              <a:rPr lang="en-US" sz="3200" dirty="0"/>
              <a:t>with type 1 diabetes, or </a:t>
            </a:r>
            <a:r>
              <a:rPr lang="en-US" sz="3200" dirty="0" smtClean="0"/>
              <a:t>their caregivers</a:t>
            </a:r>
            <a:r>
              <a:rPr lang="en-US" sz="3200" dirty="0"/>
              <a:t>, should </a:t>
            </a:r>
            <a:r>
              <a:rPr lang="en-US" sz="3200" b="1" dirty="0"/>
              <a:t>be asked </a:t>
            </a:r>
            <a:r>
              <a:rPr lang="en-US" sz="3200" dirty="0" smtClean="0"/>
              <a:t>about </a:t>
            </a:r>
            <a:r>
              <a:rPr lang="en-US" sz="3200" dirty="0" smtClean="0">
                <a:solidFill>
                  <a:srgbClr val="0000FF"/>
                </a:solidFill>
              </a:rPr>
              <a:t>symptomatic </a:t>
            </a:r>
            <a:r>
              <a:rPr lang="en-US" sz="3200" dirty="0">
                <a:solidFill>
                  <a:srgbClr val="0000FF"/>
                </a:solidFill>
              </a:rPr>
              <a:t>and </a:t>
            </a:r>
            <a:r>
              <a:rPr lang="en-US" sz="3200" dirty="0" smtClean="0">
                <a:solidFill>
                  <a:srgbClr val="0000FF"/>
                </a:solidFill>
              </a:rPr>
              <a:t>asymptomatic hypoglycemia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at </a:t>
            </a:r>
            <a:r>
              <a:rPr lang="en-US" sz="3200" dirty="0">
                <a:solidFill>
                  <a:srgbClr val="0000FF"/>
                </a:solidFill>
              </a:rPr>
              <a:t>each encounter</a:t>
            </a:r>
            <a:r>
              <a:rPr lang="en-US" sz="3200" dirty="0"/>
              <a:t>. </a:t>
            </a:r>
            <a:r>
              <a:rPr lang="en-US" sz="4000" b="1" dirty="0" smtClean="0">
                <a:solidFill>
                  <a:srgbClr val="FF0000"/>
                </a:solidFill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4582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685800"/>
            <a:ext cx="6934200" cy="76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7772400" cy="6172200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Clr>
                <a:srgbClr val="7A7A7A"/>
              </a:buClr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lvl="0" indent="0">
              <a:buClr>
                <a:srgbClr val="7A7A7A"/>
              </a:buClr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Glucose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15–20 g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) is the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preferred treatment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the conscious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individual with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hypoglycemia, although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any form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carbohydrate may be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used. If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the SMBG result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15 min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after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treatment shows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continued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hypoglycemia,the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treatment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be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repeated.Once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blood glucose concentration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returns to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normal, the individual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should consume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meal or snack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preven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recurrence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of hypoglycemia. </a:t>
            </a:r>
            <a:r>
              <a:rPr lang="en-US" sz="4300" b="1" dirty="0">
                <a:solidFill>
                  <a:srgbClr val="FF0000"/>
                </a:solidFill>
                <a:latin typeface="Arial"/>
              </a:rPr>
              <a:t>(E)</a:t>
            </a:r>
            <a:endParaRPr lang="en-US" sz="43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Glucagon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be prescribed for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all individuals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diabetes.</a:t>
            </a:r>
            <a:r>
              <a:rPr lang="en-US" sz="2800" b="1" dirty="0" err="1" smtClean="0">
                <a:solidFill>
                  <a:srgbClr val="000000"/>
                </a:solidFill>
                <a:latin typeface="Arial"/>
              </a:rPr>
              <a:t>Caregivers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or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family members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of these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individuals should be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instructed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 it administration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4300" b="1" dirty="0">
                <a:solidFill>
                  <a:srgbClr val="FF0000"/>
                </a:solidFill>
                <a:latin typeface="Arial"/>
              </a:rPr>
              <a:t> (E)</a:t>
            </a:r>
            <a:endParaRPr lang="en-US" sz="4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95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95400"/>
            <a:ext cx="7239000" cy="838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7772400" cy="6324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Hypoglycemia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unawareness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or one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or more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episodes of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severe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hypoglycemia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should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trigger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re evaluation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of the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treatment regimen. 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(E)</a:t>
            </a: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Insulin-treated patients with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hypoglycemia unawareness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or an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episode of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severe hypoglycemia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be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ad-vised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raise their glycemic targets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to strictly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avoid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further hypoglycemia for at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least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several weeks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to partially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reverse hypoglycemia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unawareness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reduce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the risk of future episodes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3900" b="1" dirty="0" smtClean="0">
                <a:solidFill>
                  <a:srgbClr val="FF0000"/>
                </a:solidFill>
                <a:latin typeface="Arial"/>
              </a:rPr>
              <a:t>B)</a:t>
            </a:r>
            <a:endParaRPr lang="en-US" sz="3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143000" y="-762000"/>
            <a:ext cx="6934200" cy="15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867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Individuals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and caregivers of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individuals with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type 1 diabetes </a:t>
            </a:r>
            <a:r>
              <a:rPr lang="en-US" sz="3200" dirty="0">
                <a:solidFill>
                  <a:srgbClr val="FF0000"/>
                </a:solidFill>
                <a:latin typeface="Arial"/>
              </a:rPr>
              <a:t>should </a:t>
            </a: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be educated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and reminded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annually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how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prevent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Arial"/>
              </a:rPr>
              <a:t>DKA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, including a </a:t>
            </a: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review of </a:t>
            </a:r>
            <a:r>
              <a:rPr lang="en-US" sz="3200" dirty="0">
                <a:solidFill>
                  <a:srgbClr val="0000FF"/>
                </a:solidFill>
                <a:latin typeface="Arial"/>
              </a:rPr>
              <a:t>sick-day rules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and the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critical importance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of </a:t>
            </a:r>
            <a:r>
              <a:rPr lang="en-US" sz="3200" dirty="0">
                <a:solidFill>
                  <a:srgbClr val="0000FF"/>
                </a:solidFill>
                <a:latin typeface="Arial"/>
              </a:rPr>
              <a:t>always </a:t>
            </a: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administering insulin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monitoring both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glucose and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ketone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levels.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(B)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1219200"/>
            <a:ext cx="62484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458200" cy="61722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Font typeface="Wingdings" pitchFamily="2" charset="2"/>
              <a:buChar char="q"/>
            </a:pPr>
            <a:r>
              <a:rPr lang="en-US" sz="3000" b="1" dirty="0" smtClean="0"/>
              <a:t>Insulin </a:t>
            </a:r>
            <a:r>
              <a:rPr lang="en-US" sz="3000" b="1" dirty="0"/>
              <a:t>omission </a:t>
            </a:r>
            <a:r>
              <a:rPr lang="en-US" sz="3000" dirty="0"/>
              <a:t>is the </a:t>
            </a:r>
            <a:r>
              <a:rPr lang="en-US" sz="3000" b="1" dirty="0"/>
              <a:t>major cause </a:t>
            </a:r>
            <a:r>
              <a:rPr lang="en-US" sz="3000" b="1" dirty="0" smtClean="0"/>
              <a:t>of </a:t>
            </a:r>
            <a:r>
              <a:rPr lang="en-US" sz="3000" b="1" dirty="0" smtClean="0">
                <a:solidFill>
                  <a:srgbClr val="0000FF"/>
                </a:solidFill>
              </a:rPr>
              <a:t>DKA</a:t>
            </a:r>
            <a:r>
              <a:rPr lang="en-US" sz="3000" dirty="0"/>
              <a:t>; therefore, individuals with </a:t>
            </a:r>
            <a:r>
              <a:rPr lang="en-US" sz="3000" dirty="0" smtClean="0"/>
              <a:t>type 1 </a:t>
            </a:r>
            <a:r>
              <a:rPr lang="en-US" sz="3000" dirty="0"/>
              <a:t>diabetes must have </a:t>
            </a:r>
            <a:r>
              <a:rPr lang="en-US" sz="3000" b="1" dirty="0"/>
              <a:t>access to an </a:t>
            </a:r>
            <a:r>
              <a:rPr lang="en-US" sz="3000" b="1" dirty="0" smtClean="0"/>
              <a:t>uninterrupted supply </a:t>
            </a:r>
            <a:r>
              <a:rPr lang="en-US" sz="3000" b="1" dirty="0"/>
              <a:t>of </a:t>
            </a:r>
            <a:r>
              <a:rPr lang="en-US" sz="3000" b="1" dirty="0">
                <a:solidFill>
                  <a:srgbClr val="0000FF"/>
                </a:solidFill>
              </a:rPr>
              <a:t>insulin</a:t>
            </a:r>
            <a:r>
              <a:rPr lang="en-US" sz="3000" dirty="0"/>
              <a:t>.</a:t>
            </a:r>
            <a:r>
              <a:rPr lang="en-US" sz="4700" dirty="0"/>
              <a:t> </a:t>
            </a:r>
            <a:r>
              <a:rPr lang="en-US" sz="4700" b="1" dirty="0">
                <a:solidFill>
                  <a:srgbClr val="FF0000"/>
                </a:solidFill>
              </a:rPr>
              <a:t>(</a:t>
            </a:r>
            <a:r>
              <a:rPr lang="en-US" sz="4700" b="1" dirty="0" smtClean="0">
                <a:solidFill>
                  <a:srgbClr val="FF0000"/>
                </a:solidFill>
              </a:rPr>
              <a:t>E)</a:t>
            </a:r>
          </a:p>
          <a:p>
            <a:endParaRPr lang="en-US" sz="3000" dirty="0"/>
          </a:p>
          <a:p>
            <a:pPr marL="114300" indent="0">
              <a:buNone/>
            </a:pPr>
            <a:endParaRPr lang="en-US" sz="3000" dirty="0" smtClean="0"/>
          </a:p>
          <a:p>
            <a:pPr marL="114300" indent="0">
              <a:buNone/>
            </a:pPr>
            <a:endParaRPr lang="en-US" sz="3000" dirty="0" smtClean="0"/>
          </a:p>
          <a:p>
            <a:pPr marL="114300" indent="0">
              <a:buFont typeface="Wingdings" pitchFamily="2" charset="2"/>
              <a:buChar char="q"/>
            </a:pPr>
            <a:r>
              <a:rPr lang="en-US" sz="3000" b="1" dirty="0" smtClean="0"/>
              <a:t>Standard </a:t>
            </a:r>
            <a:r>
              <a:rPr lang="en-US" sz="3000" b="1" dirty="0"/>
              <a:t>protocols for DKA </a:t>
            </a:r>
            <a:r>
              <a:rPr lang="en-US" sz="3000" b="1" dirty="0" smtClean="0"/>
              <a:t>treatment </a:t>
            </a:r>
            <a:r>
              <a:rPr lang="en-US" sz="3000" dirty="0" smtClean="0"/>
              <a:t>should be </a:t>
            </a:r>
            <a:r>
              <a:rPr lang="en-US" sz="3000" b="1" dirty="0" smtClean="0"/>
              <a:t>available</a:t>
            </a:r>
            <a:r>
              <a:rPr lang="en-US" sz="3000" dirty="0" smtClean="0"/>
              <a:t> </a:t>
            </a:r>
            <a:r>
              <a:rPr lang="en-US" sz="3000" dirty="0"/>
              <a:t>in </a:t>
            </a:r>
            <a:r>
              <a:rPr lang="en-US" sz="3000" dirty="0" smtClean="0">
                <a:solidFill>
                  <a:srgbClr val="0000FF"/>
                </a:solidFill>
              </a:rPr>
              <a:t>emergency departments </a:t>
            </a:r>
            <a:r>
              <a:rPr lang="en-US" sz="3000" dirty="0"/>
              <a:t>and hospitals. </a:t>
            </a:r>
            <a:r>
              <a:rPr lang="en-US" sz="4700" b="1" dirty="0">
                <a:solidFill>
                  <a:srgbClr val="FF0000"/>
                </a:solidFill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42181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7924800" cy="4495800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CVD SCREENING AND </a:t>
            </a:r>
            <a:r>
              <a:rPr lang="en-US" sz="2800" b="1" dirty="0" smtClean="0">
                <a:solidFill>
                  <a:srgbClr val="FF0000"/>
                </a:solidFill>
              </a:rPr>
              <a:t>TREATMENT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people with </a:t>
            </a:r>
            <a:r>
              <a:rPr lang="en-US" sz="2400" b="1" dirty="0" smtClean="0"/>
              <a:t>type 1 </a:t>
            </a:r>
            <a:r>
              <a:rPr lang="en-US" sz="2400" dirty="0" smtClean="0"/>
              <a:t>diabetes are at </a:t>
            </a:r>
            <a:r>
              <a:rPr lang="en-US" sz="2400" b="1" dirty="0" smtClean="0"/>
              <a:t>increased risk for CVD</a:t>
            </a:r>
          </a:p>
          <a:p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An adult with childhood onset type 1 diabetes of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20-year duration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has a substantially increased risk of coronary artery disease of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1% per year</a:t>
            </a:r>
          </a:p>
          <a:p>
            <a:endParaRPr lang="en-US" sz="2400" dirty="0">
              <a:solidFill>
                <a:srgbClr val="000000"/>
              </a:solidFill>
              <a:latin typeface="Arial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For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people with type 1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diabetes, providers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need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to 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individualize assess-</a:t>
            </a:r>
            <a:r>
              <a:rPr lang="en-US" sz="2400" dirty="0" err="1" smtClean="0">
                <a:solidFill>
                  <a:srgbClr val="0000FF"/>
                </a:solidFill>
                <a:latin typeface="Arial"/>
              </a:rPr>
              <a:t>ment</a:t>
            </a: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and treatment options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2496800" y="2967335"/>
            <a:ext cx="1981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people with type 1 diabetes are</a:t>
            </a:r>
          </a:p>
          <a:p>
            <a:r>
              <a:rPr lang="en-US" dirty="0" smtClean="0"/>
              <a:t>at increased risk for CVD, particularly</a:t>
            </a:r>
          </a:p>
          <a:p>
            <a:r>
              <a:rPr lang="en-US" dirty="0" smtClean="0"/>
              <a:t>those with additional risk factors.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05800" y="-3429000"/>
            <a:ext cx="6096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7543800" cy="48768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Therapy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those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under age 40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years with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less than a 20-year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diabetes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duration (or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over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age 75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years) should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be considered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on an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individual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basis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, though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depending on overall risk,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LDL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cholesterol ,100 mg/</a:t>
            </a:r>
            <a:r>
              <a:rPr lang="en-US" sz="2800" dirty="0" err="1">
                <a:solidFill>
                  <a:srgbClr val="FF0000"/>
                </a:solidFill>
                <a:latin typeface="Arial"/>
              </a:rPr>
              <a:t>dL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has been</a:t>
            </a:r>
          </a:p>
          <a:p>
            <a:pPr marL="114300" indent="0"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suggested as an appropriate goal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with statin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intervention for those with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LDL cholesterol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levels of 130–160 mg/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dL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4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229600" cy="3581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Individuals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type 1 diabetes aged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40–75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   years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may beneﬁt from </a:t>
            </a:r>
            <a:r>
              <a:rPr lang="en-US" sz="2800" dirty="0" err="1" smtClean="0">
                <a:solidFill>
                  <a:srgbClr val="FF0000"/>
                </a:solidFill>
                <a:latin typeface="Arial"/>
              </a:rPr>
              <a:t>moderateto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-intensive statin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therapy with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consideration of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diabetes duration and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CVD risk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factors.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(B</a:t>
            </a:r>
            <a:r>
              <a:rPr lang="en-US" sz="3200" b="1" dirty="0">
                <a:solidFill>
                  <a:srgbClr val="FF0000"/>
                </a:solidFill>
                <a:latin typeface="Arial"/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533400"/>
          </a:xfrm>
        </p:spPr>
        <p:txBody>
          <a:bodyPr/>
          <a:lstStyle/>
          <a:p>
            <a:pPr marL="114300" lvl="0">
              <a:spcBef>
                <a:spcPct val="20000"/>
              </a:spcBef>
            </a:pPr>
            <a:r>
              <a:rPr lang="en-US" sz="2800" b="1" spc="0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2800" b="1" spc="0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</a:br>
            <a:r>
              <a:rPr lang="en-US" sz="2800" b="1" spc="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2800" b="1" spc="0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                         </a:t>
            </a:r>
            <a:r>
              <a:rPr lang="en-US" sz="3200" b="1" spc="0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Pregnancy</a:t>
            </a:r>
            <a:r>
              <a:rPr lang="en-US" sz="800" spc="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800" spc="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51371" cy="6019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Type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1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diabetes affects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approximately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0.1–0.2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%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of all pregnancies </a:t>
            </a: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Women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who are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planning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pregnancy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or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who are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pregnant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may need to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test blood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glucose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levels frequently (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often10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or more times daily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) to reach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and maintain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 </a:t>
            </a:r>
            <a:r>
              <a:rPr lang="en-US" sz="2800" dirty="0">
                <a:solidFill>
                  <a:srgbClr val="0000FF"/>
                </a:solidFill>
                <a:latin typeface="Arial"/>
              </a:rPr>
              <a:t>near-normal A1C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level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with-out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excessive hypoglycemia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977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/>
              </a:rPr>
              <a:t>B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lood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pressure goals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of systolic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blood pressure </a:t>
            </a:r>
            <a:r>
              <a:rPr lang="en-US" b="1" dirty="0">
                <a:solidFill>
                  <a:srgbClr val="FF0000"/>
                </a:solidFill>
                <a:latin typeface="Arial"/>
              </a:rPr>
              <a:t>110–129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mmHg and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diastolic blood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pressure</a:t>
            </a:r>
            <a:r>
              <a:rPr lang="en-US" b="1" dirty="0">
                <a:solidFill>
                  <a:srgbClr val="FF0000"/>
                </a:solidFill>
                <a:latin typeface="Arial"/>
              </a:rPr>
              <a:t> 65–79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mmHg are reasonable.</a:t>
            </a: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Arial"/>
              </a:rPr>
              <a:t>Lower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blood pressure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levels may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be associated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b="1" dirty="0">
                <a:solidFill>
                  <a:srgbClr val="0000FF"/>
                </a:solidFill>
                <a:latin typeface="Arial"/>
              </a:rPr>
              <a:t>impaired fetal growth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. 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Anti hypertensive drugs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known to be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effective and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safe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in pregnancy include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methyldopa,labetalol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Arial"/>
              </a:rPr>
              <a:t>diltiazem</a:t>
            </a:r>
            <a:r>
              <a:rPr lang="en-US" dirty="0">
                <a:solidFill>
                  <a:srgbClr val="0000FF"/>
                </a:solidFill>
                <a:latin typeface="Arial"/>
              </a:rPr>
              <a:t>, clonidine,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and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prazosin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477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7A7A7A"/>
              </a:buClr>
            </a:pPr>
            <a:r>
              <a:rPr lang="en-US" sz="2800" b="1" dirty="0">
                <a:solidFill>
                  <a:srgbClr val="000000"/>
                </a:solidFill>
              </a:rPr>
              <a:t>Eye examinations </a:t>
            </a:r>
            <a:r>
              <a:rPr lang="en-US" sz="2800" dirty="0">
                <a:solidFill>
                  <a:srgbClr val="000000"/>
                </a:solidFill>
              </a:rPr>
              <a:t>should occur in </a:t>
            </a: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ﬁrst </a:t>
            </a:r>
            <a:r>
              <a:rPr lang="en-US" sz="2800" dirty="0">
                <a:solidFill>
                  <a:srgbClr val="FF0000"/>
                </a:solidFill>
              </a:rPr>
              <a:t>trimester </a:t>
            </a:r>
            <a:r>
              <a:rPr lang="en-US" sz="2800" dirty="0">
                <a:solidFill>
                  <a:srgbClr val="000000"/>
                </a:solidFill>
              </a:rPr>
              <a:t>with close </a:t>
            </a:r>
            <a:r>
              <a:rPr lang="en-US" sz="2800" dirty="0" smtClean="0">
                <a:solidFill>
                  <a:srgbClr val="000000"/>
                </a:solidFill>
              </a:rPr>
              <a:t>follow-up throughout </a:t>
            </a:r>
            <a:r>
              <a:rPr lang="en-US" sz="2800" dirty="0">
                <a:solidFill>
                  <a:srgbClr val="000000"/>
                </a:solidFill>
              </a:rPr>
              <a:t>pregnancy and for </a:t>
            </a:r>
            <a:r>
              <a:rPr lang="en-US" sz="2800" b="1" dirty="0">
                <a:solidFill>
                  <a:srgbClr val="000000"/>
                </a:solidFill>
              </a:rPr>
              <a:t>1 </a:t>
            </a:r>
            <a:r>
              <a:rPr lang="en-US" sz="2800" b="1" dirty="0" smtClean="0">
                <a:solidFill>
                  <a:srgbClr val="000000"/>
                </a:solidFill>
              </a:rPr>
              <a:t>year postpartum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because of the risk of </a:t>
            </a:r>
            <a:r>
              <a:rPr lang="en-US" sz="2800" dirty="0" smtClean="0">
                <a:solidFill>
                  <a:srgbClr val="000000"/>
                </a:solidFill>
              </a:rPr>
              <a:t>rapid retinopathy </a:t>
            </a:r>
            <a:r>
              <a:rPr lang="en-US" sz="2800" dirty="0">
                <a:solidFill>
                  <a:srgbClr val="000000"/>
                </a:solidFill>
              </a:rPr>
              <a:t>progression during pregnancy</a:t>
            </a:r>
            <a:r>
              <a:rPr lang="en-US" sz="2800" dirty="0"/>
              <a:t>. </a:t>
            </a:r>
            <a:endParaRPr lang="en-US" sz="2800" dirty="0" smtClean="0"/>
          </a:p>
          <a:p>
            <a:pPr lvl="0">
              <a:buClr>
                <a:srgbClr val="7A7A7A"/>
              </a:buClr>
            </a:pPr>
            <a:endParaRPr lang="en-US" sz="2800" dirty="0"/>
          </a:p>
          <a:p>
            <a:pPr lvl="0">
              <a:buClr>
                <a:srgbClr val="7A7A7A"/>
              </a:buClr>
            </a:pPr>
            <a:r>
              <a:rPr lang="en-US" sz="2800" b="1" dirty="0" smtClean="0"/>
              <a:t>All </a:t>
            </a:r>
            <a:r>
              <a:rPr lang="en-US" sz="2800" b="1" dirty="0"/>
              <a:t>pregnant </a:t>
            </a:r>
            <a:r>
              <a:rPr lang="en-US" sz="2800" dirty="0"/>
              <a:t>women </a:t>
            </a:r>
            <a:r>
              <a:rPr lang="en-US" sz="2800" dirty="0" smtClean="0"/>
              <a:t>with </a:t>
            </a:r>
            <a:r>
              <a:rPr lang="en-US" sz="2800" b="1" dirty="0" smtClean="0"/>
              <a:t>type </a:t>
            </a:r>
            <a:r>
              <a:rPr lang="en-US" sz="2800" b="1" dirty="0"/>
              <a:t>1 </a:t>
            </a:r>
            <a:r>
              <a:rPr lang="en-US" sz="2800" dirty="0"/>
              <a:t>diabetes should be screened </a:t>
            </a:r>
            <a:r>
              <a:rPr lang="en-US" sz="2800" dirty="0" smtClean="0"/>
              <a:t>for </a:t>
            </a:r>
            <a:r>
              <a:rPr lang="en-US" sz="2800" b="1" dirty="0" smtClean="0">
                <a:solidFill>
                  <a:srgbClr val="FF0000"/>
                </a:solidFill>
              </a:rPr>
              <a:t>thyroid </a:t>
            </a:r>
            <a:r>
              <a:rPr lang="en-US" sz="2800" b="1" dirty="0">
                <a:solidFill>
                  <a:srgbClr val="FF0000"/>
                </a:solidFill>
              </a:rPr>
              <a:t>disease </a:t>
            </a:r>
            <a:r>
              <a:rPr lang="en-US" sz="2800" dirty="0"/>
              <a:t>early in </a:t>
            </a:r>
            <a:r>
              <a:rPr lang="en-US" sz="2800" dirty="0" smtClean="0"/>
              <a:t>pregnancy.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(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31%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)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5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533400"/>
            <a:ext cx="73914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20000" cy="6019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D</a:t>
            </a:r>
            <a:r>
              <a:rPr lang="en-US" sz="2800" b="1" dirty="0" smtClean="0">
                <a:solidFill>
                  <a:srgbClr val="FF0000"/>
                </a:solidFill>
              </a:rPr>
              <a:t>iagnosis</a:t>
            </a:r>
            <a:endParaRPr lang="en-US" sz="28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400" dirty="0" smtClean="0"/>
              <a:t> The American Diabetes Association’s (ADA’s) diagnostic criteria for type 1and type 2 diabetes are the same. </a:t>
            </a:r>
            <a:r>
              <a:rPr lang="en-US" sz="3200" b="1" dirty="0" smtClean="0">
                <a:solidFill>
                  <a:srgbClr val="FF0000"/>
                </a:solidFill>
              </a:rPr>
              <a:t>(A) 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 smtClean="0"/>
              <a:t>Consider measurement of </a:t>
            </a:r>
            <a:r>
              <a:rPr lang="en-US" sz="2400" b="1" dirty="0" smtClean="0">
                <a:solidFill>
                  <a:srgbClr val="0000FF"/>
                </a:solidFill>
              </a:rPr>
              <a:t>pancreatic autoantibodies </a:t>
            </a:r>
            <a:r>
              <a:rPr lang="en-US" sz="2400" dirty="0" smtClean="0"/>
              <a:t>to conﬁrm the diagnosis of type 1 diabetes. </a:t>
            </a:r>
            <a:r>
              <a:rPr lang="en-US" sz="3200" b="1" dirty="0" smtClean="0">
                <a:solidFill>
                  <a:srgbClr val="FF0000"/>
                </a:solidFill>
              </a:rPr>
              <a:t>(B</a:t>
            </a:r>
            <a:r>
              <a:rPr lang="en-US" sz="3200" b="1" dirty="0">
                <a:solidFill>
                  <a:srgbClr val="FF0000"/>
                </a:solidFill>
              </a:rPr>
              <a:t>) 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Identiﬁcation </a:t>
            </a:r>
            <a:r>
              <a:rPr lang="en-US" sz="2400" b="1" dirty="0">
                <a:solidFill>
                  <a:srgbClr val="FF0000"/>
                </a:solidFill>
              </a:rPr>
              <a:t>of At-Risk </a:t>
            </a:r>
            <a:r>
              <a:rPr lang="en-US" sz="2400" b="1" dirty="0" smtClean="0">
                <a:solidFill>
                  <a:srgbClr val="FF0000"/>
                </a:solidFill>
              </a:rPr>
              <a:t>Relatives </a:t>
            </a:r>
          </a:p>
          <a:p>
            <a:pPr marL="114300" indent="0">
              <a:buNone/>
            </a:pPr>
            <a:r>
              <a:rPr lang="en-US" sz="2400" dirty="0" smtClean="0"/>
              <a:t>Inform </a:t>
            </a:r>
            <a:r>
              <a:rPr lang="en-US" sz="2400" dirty="0"/>
              <a:t>type 1 diabetic patients of </a:t>
            </a:r>
            <a:r>
              <a:rPr lang="en-US" sz="2400" dirty="0" smtClean="0"/>
              <a:t>the opportunity </a:t>
            </a:r>
            <a:r>
              <a:rPr lang="en-US" sz="2400" dirty="0"/>
              <a:t>to have their </a:t>
            </a:r>
            <a:r>
              <a:rPr lang="en-US" sz="2400" dirty="0" smtClean="0"/>
              <a:t>relatives tested </a:t>
            </a:r>
            <a:r>
              <a:rPr lang="en-US" sz="2400" dirty="0"/>
              <a:t>for type 1 diabetes risk in </a:t>
            </a:r>
            <a:r>
              <a:rPr lang="en-US" sz="2400" dirty="0" smtClean="0"/>
              <a:t>the setting </a:t>
            </a:r>
            <a:r>
              <a:rPr lang="en-US" sz="2400" dirty="0"/>
              <a:t>of a clinical research study. </a:t>
            </a:r>
            <a:r>
              <a:rPr lang="en-US" sz="3200" b="1" dirty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725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838200"/>
            <a:ext cx="5867400" cy="53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458200" cy="3581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Starting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at puberty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smtClean="0">
                <a:solidFill>
                  <a:srgbClr val="0000FF"/>
                </a:solidFill>
                <a:latin typeface="Arial"/>
              </a:rPr>
              <a:t>preconception counseling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be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incorporated into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routine diabetes clinic visits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for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all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adolescents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women of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childbearing potential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appropriate birth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control techniques should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be discussed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with women who do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not desire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pregnancy. 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(C)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471858"/>
            <a:ext cx="8915399" cy="393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3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10210800" y="-2057400"/>
            <a:ext cx="304800" cy="685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77200" cy="5715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As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most pregnancies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are </a:t>
            </a:r>
            <a:r>
              <a:rPr lang="en-US" sz="3200" b="1" dirty="0" err="1" smtClean="0">
                <a:solidFill>
                  <a:srgbClr val="000000"/>
                </a:solidFill>
                <a:latin typeface="Arial"/>
              </a:rPr>
              <a:t>unplanned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</a:rPr>
              <a:t>,consider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  the  potential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risks and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beneﬁts of </a:t>
            </a:r>
            <a:r>
              <a:rPr lang="en-US" sz="3200" dirty="0">
                <a:solidFill>
                  <a:srgbClr val="0000FF"/>
                </a:solidFill>
                <a:latin typeface="Arial"/>
              </a:rPr>
              <a:t>medications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that are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contraindicated in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pregnancy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in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 all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adolescents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women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of childbearing 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potential and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counsel women using such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medications accordingly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(E)</a:t>
            </a:r>
          </a:p>
          <a:p>
            <a:r>
              <a:rPr lang="en-US" sz="800" dirty="0">
                <a:solidFill>
                  <a:srgbClr val="000000"/>
                </a:solidFill>
                <a:latin typeface="Arial"/>
              </a:rPr>
              <a:t>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33400"/>
            <a:ext cx="72390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696200" cy="6096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Arial"/>
              </a:rPr>
              <a:t>Such medications should be 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evaluated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prior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to conception, as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drugs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</a:rPr>
              <a:t>commonlyused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 to treat diabetes and its complications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may be </a:t>
            </a:r>
            <a:r>
              <a:rPr lang="en-US" sz="3200" dirty="0" smtClean="0">
                <a:solidFill>
                  <a:srgbClr val="0000FF"/>
                </a:solidFill>
                <a:latin typeface="Arial"/>
              </a:rPr>
              <a:t>contraindicated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or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not 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recommended in pregnancy, including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statins, </a:t>
            </a:r>
            <a:r>
              <a:rPr lang="en-US" sz="3200" b="1" dirty="0" smtClean="0">
                <a:solidFill>
                  <a:srgbClr val="0000FF"/>
                </a:solidFill>
                <a:latin typeface="Arial"/>
              </a:rPr>
              <a:t>ACE inhibitors</a:t>
            </a:r>
            <a:r>
              <a:rPr lang="en-US" sz="3200" b="1" dirty="0">
                <a:solidFill>
                  <a:srgbClr val="0000FF"/>
                </a:solidFill>
                <a:latin typeface="Arial"/>
              </a:rPr>
              <a:t>, angiotensin </a:t>
            </a:r>
            <a:r>
              <a:rPr lang="en-US" sz="3200" b="1" dirty="0" smtClean="0">
                <a:solidFill>
                  <a:srgbClr val="0000FF"/>
                </a:solidFill>
                <a:latin typeface="Arial"/>
              </a:rPr>
              <a:t>receptor blockers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, and </a:t>
            </a:r>
            <a:r>
              <a:rPr lang="en-US" sz="3200" b="1" dirty="0">
                <a:solidFill>
                  <a:srgbClr val="0000FF"/>
                </a:solidFill>
                <a:latin typeface="Arial"/>
              </a:rPr>
              <a:t>most noninsulin therapies</a:t>
            </a:r>
            <a:r>
              <a:rPr lang="en-US" sz="3200" dirty="0" smtClean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B)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1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676400" y="-2590800"/>
            <a:ext cx="6400800" cy="1905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7696200" cy="54864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Prenatal </a:t>
            </a:r>
            <a:r>
              <a:rPr lang="en-US" sz="3200" dirty="0">
                <a:solidFill>
                  <a:srgbClr val="0000FF"/>
                </a:solidFill>
              </a:rPr>
              <a:t>vitamins </a:t>
            </a:r>
            <a:r>
              <a:rPr lang="en-US" sz="3200" dirty="0"/>
              <a:t>with </a:t>
            </a:r>
            <a:r>
              <a:rPr lang="en-US" sz="3200" dirty="0" err="1">
                <a:solidFill>
                  <a:srgbClr val="0000FF"/>
                </a:solidFill>
              </a:rPr>
              <a:t>folate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smtClean="0"/>
              <a:t>should be </a:t>
            </a:r>
            <a:r>
              <a:rPr lang="en-US" sz="3200" dirty="0"/>
              <a:t>started </a:t>
            </a:r>
            <a:r>
              <a:rPr lang="en-US" sz="3200" dirty="0" smtClean="0"/>
              <a:t>with preconception planning </a:t>
            </a:r>
            <a:r>
              <a:rPr lang="en-US" sz="3200" dirty="0"/>
              <a:t>to </a:t>
            </a:r>
            <a:r>
              <a:rPr lang="en-US" sz="3200" b="1" dirty="0"/>
              <a:t>reduce the risk for birth defects</a:t>
            </a:r>
            <a:r>
              <a:rPr lang="en-US" sz="3200" dirty="0" smtClean="0"/>
              <a:t>.</a:t>
            </a:r>
            <a:r>
              <a:rPr lang="en-US" sz="4000" b="1" dirty="0" smtClean="0">
                <a:solidFill>
                  <a:srgbClr val="FF0000"/>
                </a:solidFill>
              </a:rPr>
              <a:t>(</a:t>
            </a:r>
            <a:r>
              <a:rPr lang="en-US" sz="4000" b="1" dirty="0">
                <a:solidFill>
                  <a:srgbClr val="FF0000"/>
                </a:solidFill>
              </a:rPr>
              <a:t>B)</a:t>
            </a:r>
          </a:p>
          <a:p>
            <a:endParaRPr lang="en-US" sz="3200" dirty="0" smtClean="0"/>
          </a:p>
          <a:p>
            <a:endParaRPr lang="en-US" sz="3200" dirty="0"/>
          </a:p>
          <a:p>
            <a:pPr marL="114300" indent="0">
              <a:buNone/>
            </a:pPr>
            <a:r>
              <a:rPr lang="en-US" sz="3200" b="1" dirty="0" smtClean="0"/>
              <a:t>All </a:t>
            </a:r>
            <a:r>
              <a:rPr lang="en-US" sz="3200" b="1" dirty="0"/>
              <a:t>pregnant women with type 1 </a:t>
            </a:r>
            <a:r>
              <a:rPr lang="en-US" sz="3200" dirty="0" smtClean="0"/>
              <a:t>diabetes should </a:t>
            </a:r>
            <a:r>
              <a:rPr lang="en-US" sz="3200" dirty="0"/>
              <a:t>be screened for </a:t>
            </a:r>
            <a:r>
              <a:rPr lang="en-US" sz="3200" dirty="0" smtClean="0">
                <a:solidFill>
                  <a:srgbClr val="0000FF"/>
                </a:solidFill>
              </a:rPr>
              <a:t>thyroid disease </a:t>
            </a:r>
            <a:r>
              <a:rPr lang="en-US" sz="3200" dirty="0">
                <a:solidFill>
                  <a:srgbClr val="0000FF"/>
                </a:solidFill>
              </a:rPr>
              <a:t>early in pregnancy</a:t>
            </a:r>
            <a:r>
              <a:rPr lang="en-US" sz="3200" dirty="0"/>
              <a:t>. </a:t>
            </a:r>
            <a:r>
              <a:rPr lang="en-US" sz="4000" b="1" dirty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99793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219200" y="-1143000"/>
            <a:ext cx="68580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7696200" cy="61722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Women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contemplating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pregnancy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should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be evaluated and, if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indicated,treated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for diabetic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retinopathy, </a:t>
            </a:r>
            <a:r>
              <a:rPr lang="en-US" sz="2800" b="1" dirty="0" err="1" smtClean="0">
                <a:solidFill>
                  <a:srgbClr val="000000"/>
                </a:solidFill>
                <a:latin typeface="Arial"/>
              </a:rPr>
              <a:t>nephropathy,neuropathy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and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CVD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35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3500" b="1" dirty="0">
                <a:solidFill>
                  <a:srgbClr val="FF0000"/>
                </a:solidFill>
                <a:latin typeface="Arial"/>
              </a:rPr>
              <a:t>B)</a:t>
            </a: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A1C levels should be as close to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normalas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possible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(7</a:t>
            </a:r>
            <a:r>
              <a:rPr lang="en-US" sz="2800" b="1" dirty="0">
                <a:solidFill>
                  <a:srgbClr val="FF0000"/>
                </a:solidFill>
                <a:latin typeface="Arial"/>
              </a:rPr>
              <a:t>%) </a:t>
            </a:r>
            <a:r>
              <a:rPr lang="en-US" sz="2800" dirty="0">
                <a:solidFill>
                  <a:srgbClr val="FF0000"/>
                </a:solidFill>
                <a:latin typeface="Arial"/>
              </a:rPr>
              <a:t>before </a:t>
            </a:r>
            <a:r>
              <a:rPr lang="en-US" sz="2800" dirty="0" smtClean="0">
                <a:solidFill>
                  <a:srgbClr val="FF0000"/>
                </a:solidFill>
                <a:latin typeface="Arial"/>
              </a:rPr>
              <a:t>conception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is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attempted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3900" b="1" dirty="0" smtClean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B)</a:t>
            </a: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Nutritional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intake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should be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optimized . </a:t>
            </a:r>
            <a:r>
              <a:rPr lang="en-US" sz="3900" b="1" dirty="0">
                <a:solidFill>
                  <a:srgbClr val="FF0000"/>
                </a:solidFill>
                <a:latin typeface="Arial"/>
              </a:rPr>
              <a:t>(E</a:t>
            </a:r>
            <a:r>
              <a:rPr lang="en-US" sz="3900" b="1" dirty="0" smtClean="0">
                <a:solidFill>
                  <a:srgbClr val="FF0000"/>
                </a:solidFill>
                <a:latin typeface="Arial"/>
              </a:rPr>
              <a:t>)</a:t>
            </a:r>
            <a:endParaRPr lang="en-US" sz="3900" b="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08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-1981200"/>
            <a:ext cx="4724400" cy="5334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382000" cy="5943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Inpatient </a:t>
            </a:r>
            <a:r>
              <a:rPr lang="en-US" b="1" dirty="0">
                <a:solidFill>
                  <a:srgbClr val="FF0000"/>
                </a:solidFill>
                <a:latin typeface="Arial"/>
              </a:rPr>
              <a:t>Management 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and Outpatient Procedures</a:t>
            </a: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people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with </a:t>
            </a:r>
            <a:r>
              <a:rPr lang="en-US" b="1" dirty="0">
                <a:solidFill>
                  <a:srgbClr val="FF0000"/>
                </a:solidFill>
                <a:latin typeface="Arial"/>
              </a:rPr>
              <a:t>type 1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diabetes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will be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at high risk for hypoglycemia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during prolonged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fasting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and are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at risk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for ketosis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if insulin is inappropriately withheld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Arial"/>
            </a:endParaRP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Outpatient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procedures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should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be performed with the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awareness that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individuals with type 1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diabetes may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have difﬁculty fasting for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long periods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of time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Arial"/>
              </a:rPr>
              <a:t>more than 10 h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) prior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to a procedure.</a:t>
            </a:r>
            <a:endParaRPr lang="en-US" dirty="0">
              <a:solidFill>
                <a:srgbClr val="000000"/>
              </a:solidFill>
              <a:latin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</a:endParaRPr>
          </a:p>
          <a:p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13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All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patients admitted to the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hospital should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have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type 1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diabetes 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clearly identiﬁed 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in the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medical record.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latin typeface="Arial"/>
              </a:rPr>
              <a:t>E) </a:t>
            </a: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endParaRPr lang="en-US" sz="2800" dirty="0" smtClean="0">
              <a:solidFill>
                <a:srgbClr val="000000"/>
              </a:solidFill>
              <a:latin typeface="Arial"/>
            </a:endParaRPr>
          </a:p>
          <a:p>
            <a:pPr marL="11430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SMBG</a:t>
            </a:r>
            <a:r>
              <a:rPr lang="en-US" sz="2800" dirty="0" smtClean="0">
                <a:latin typeface="Arial"/>
              </a:rPr>
              <a:t> </a:t>
            </a:r>
            <a:r>
              <a:rPr lang="en-US" sz="2800" dirty="0">
                <a:latin typeface="Arial"/>
              </a:rPr>
              <a:t>should be ordered to </a:t>
            </a:r>
            <a:r>
              <a:rPr lang="en-US" sz="2800" dirty="0" err="1" smtClean="0">
                <a:latin typeface="Arial"/>
              </a:rPr>
              <a:t>ﬁtthe</a:t>
            </a:r>
            <a:r>
              <a:rPr lang="en-US" sz="2800" dirty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patient’s </a:t>
            </a:r>
            <a:r>
              <a:rPr lang="en-US" sz="2800" dirty="0">
                <a:latin typeface="Arial"/>
              </a:rPr>
              <a:t>usual insulin regimen </a:t>
            </a:r>
            <a:r>
              <a:rPr lang="en-US" sz="2800" dirty="0" smtClean="0">
                <a:latin typeface="Arial"/>
              </a:rPr>
              <a:t>with modiﬁcations </a:t>
            </a:r>
            <a:r>
              <a:rPr lang="en-US" sz="2800" dirty="0">
                <a:latin typeface="Arial"/>
              </a:rPr>
              <a:t>as needed based </a:t>
            </a:r>
            <a:r>
              <a:rPr lang="en-US" sz="2800" dirty="0" smtClean="0">
                <a:latin typeface="Arial"/>
              </a:rPr>
              <a:t>on clinical </a:t>
            </a:r>
            <a:r>
              <a:rPr lang="en-US" sz="2800" dirty="0">
                <a:latin typeface="Arial"/>
              </a:rPr>
              <a:t>status.</a:t>
            </a:r>
            <a:r>
              <a:rPr lang="en-US" sz="4000" b="1" dirty="0">
                <a:latin typeface="Arial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rial"/>
              </a:rPr>
              <a:t>(E)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838200"/>
            <a:ext cx="71628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Goals</a:t>
            </a:r>
            <a:r>
              <a:rPr lang="en-US" sz="2800" dirty="0" smtClean="0"/>
              <a:t> for blood glucose levels are the </a:t>
            </a:r>
            <a:r>
              <a:rPr lang="en-US" sz="2800" b="1" dirty="0" smtClean="0"/>
              <a:t>same as for people with type 2 diabetes or </a:t>
            </a:r>
            <a:r>
              <a:rPr lang="en-US" sz="2800" b="1" dirty="0"/>
              <a:t>hospital-related hyperglycemia</a:t>
            </a:r>
            <a:r>
              <a:rPr lang="en-US" sz="2800" b="1" dirty="0" smtClean="0"/>
              <a:t>.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>
                <a:solidFill>
                  <a:srgbClr val="FF0000"/>
                </a:solidFill>
              </a:rPr>
              <a:t>E)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b="1" dirty="0" smtClean="0"/>
              <a:t>A </a:t>
            </a:r>
            <a:r>
              <a:rPr lang="en-US" sz="2800" b="1" dirty="0"/>
              <a:t>plan for preventing and treating </a:t>
            </a:r>
            <a:r>
              <a:rPr lang="en-US" sz="2800" b="1" dirty="0" smtClean="0"/>
              <a:t>hypoglycemia </a:t>
            </a:r>
            <a:r>
              <a:rPr lang="en-US" sz="2800" dirty="0" smtClean="0"/>
              <a:t>should </a:t>
            </a:r>
            <a:r>
              <a:rPr lang="en-US" sz="2800" dirty="0"/>
              <a:t>be </a:t>
            </a:r>
            <a:r>
              <a:rPr lang="en-US" sz="2800" dirty="0" smtClean="0"/>
              <a:t>established for </a:t>
            </a:r>
            <a:r>
              <a:rPr lang="en-US" sz="2800" b="1" dirty="0" smtClean="0">
                <a:solidFill>
                  <a:srgbClr val="FF0000"/>
                </a:solidFill>
              </a:rPr>
              <a:t>each </a:t>
            </a:r>
            <a:r>
              <a:rPr lang="en-US" sz="2800" b="1" dirty="0">
                <a:solidFill>
                  <a:srgbClr val="FF0000"/>
                </a:solidFill>
              </a:rPr>
              <a:t>patient</a:t>
            </a:r>
            <a:r>
              <a:rPr lang="en-US" sz="2800" dirty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16674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97961"/>
            <a:ext cx="9144000" cy="420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5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2558</TotalTime>
  <Words>4616</Words>
  <Application>Microsoft Office PowerPoint</Application>
  <PresentationFormat>On-screen Show (4:3)</PresentationFormat>
  <Paragraphs>489</Paragraphs>
  <Slides>103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Adjacency</vt:lpstr>
      <vt:lpstr>Type1Diabetes Through the Life Span: A Position Statement of the American Diabetes Association</vt:lpstr>
      <vt:lpstr>PowerPoint Presentation</vt:lpstr>
      <vt:lpstr>INCIDENCE AND PREVALENCE OF TYPE 1 DIABETES</vt:lpstr>
      <vt:lpstr>PowerPoint Presentation</vt:lpstr>
      <vt:lpstr>CLASSIFICATION AND DIAGNOSIS</vt:lpstr>
      <vt:lpstr>Pancreatic Autoantibodies</vt:lpstr>
      <vt:lpstr>Family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Nephropathy </vt:lpstr>
      <vt:lpstr>PowerPoint Presentation</vt:lpstr>
      <vt:lpstr>PowerPoint Presentation</vt:lpstr>
      <vt:lpstr>PowerPoint Presentation</vt:lpstr>
      <vt:lpstr>PowerPoint Presentation</vt:lpstr>
      <vt:lpstr>Retinopathy</vt:lpstr>
      <vt:lpstr>PowerPoint Presentation</vt:lpstr>
      <vt:lpstr>PowerPoint Presentation</vt:lpstr>
      <vt:lpstr>Neuropathy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DSME AND DSMS</vt:lpstr>
      <vt:lpstr>PowerPoint Presentation</vt:lpstr>
      <vt:lpstr>PowerPoint Presentation</vt:lpstr>
      <vt:lpstr> Additional Considerations for Adults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PHYSICAL ACTIVITY AND EXERCISE  </vt:lpstr>
      <vt:lpstr>PowerPoint Presentation</vt:lpstr>
      <vt:lpstr>PowerPoint Presentation</vt:lpstr>
      <vt:lpstr>PowerPoint Presentation</vt:lpstr>
      <vt:lpstr>PowerPoint Presentation</vt:lpstr>
      <vt:lpstr>TREATMENT TARGETS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HYPOGLYCEMIA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Pregnancy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Type1DiabetesThroughtheLife Span: A Position Statement of the American Diabetes Association</dc:title>
  <dc:creator>MRT Pack 20 DVDs</dc:creator>
  <cp:lastModifiedBy>MRT Pack 20 DVDs</cp:lastModifiedBy>
  <cp:revision>301</cp:revision>
  <dcterms:created xsi:type="dcterms:W3CDTF">2014-06-13T14:31:48Z</dcterms:created>
  <dcterms:modified xsi:type="dcterms:W3CDTF">2014-07-02T05:44:59Z</dcterms:modified>
</cp:coreProperties>
</file>