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  <p:sldMasterId id="2147483828" r:id="rId2"/>
  </p:sldMasterIdLst>
  <p:sldIdLst>
    <p:sldId id="262" r:id="rId3"/>
    <p:sldId id="263" r:id="rId4"/>
    <p:sldId id="264" r:id="rId5"/>
    <p:sldId id="277" r:id="rId6"/>
    <p:sldId id="280" r:id="rId7"/>
    <p:sldId id="265" r:id="rId8"/>
    <p:sldId id="276" r:id="rId9"/>
    <p:sldId id="256" r:id="rId10"/>
    <p:sldId id="279" r:id="rId11"/>
    <p:sldId id="278" r:id="rId12"/>
    <p:sldId id="281" r:id="rId13"/>
    <p:sldId id="282" r:id="rId14"/>
    <p:sldId id="258" r:id="rId15"/>
    <p:sldId id="272" r:id="rId16"/>
    <p:sldId id="283" r:id="rId17"/>
    <p:sldId id="273" r:id="rId18"/>
    <p:sldId id="274" r:id="rId19"/>
    <p:sldId id="271" r:id="rId20"/>
    <p:sldId id="266" r:id="rId21"/>
    <p:sldId id="260" r:id="rId22"/>
    <p:sldId id="275" r:id="rId23"/>
    <p:sldId id="267" r:id="rId24"/>
    <p:sldId id="284" r:id="rId25"/>
    <p:sldId id="268" r:id="rId26"/>
    <p:sldId id="269" r:id="rId27"/>
    <p:sldId id="270" r:id="rId28"/>
    <p:sldId id="285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700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presProps" Target="presProps.xml"/><Relationship Id="rId8" Type="http://schemas.openxmlformats.org/officeDocument/2006/relationships/slide" Target="slides/slide6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93894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79339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558908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5274999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1416261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76515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399929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26834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68404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999683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6973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55992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323710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678978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08924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43193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4319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2802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9156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065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25540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93088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35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9381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43350">
            <a:alpha val="93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53E9CB3-B0F5-4AA1-A927-D6A6944C8415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8/18/2017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999CFF5-04A4-4E88-A95B-0B08691E145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404026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06012" y="561924"/>
            <a:ext cx="9144000" cy="2387600"/>
          </a:xfrm>
        </p:spPr>
        <p:txBody>
          <a:bodyPr>
            <a:normAutofit/>
          </a:bodyPr>
          <a:lstStyle/>
          <a:p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Case Report of Hy</a:t>
            </a:r>
            <a:r>
              <a:rPr lang="en-US" sz="5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poglycemia</a:t>
            </a:r>
            <a:endParaRPr lang="en-US" sz="5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916670"/>
            <a:ext cx="9144000" cy="1655762"/>
          </a:xfrm>
        </p:spPr>
        <p:txBody>
          <a:bodyPr>
            <a:normAutofit fontScale="92500" lnSpcReduction="20000"/>
          </a:bodyPr>
          <a:lstStyle/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Boshra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Rezvankhah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MD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Research Institute for Endocrine Sciences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Shahid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200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Beheshti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university of medical sciences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August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21 </a:t>
            </a: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2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2017</a:t>
            </a:r>
            <a:endParaRPr lang="en-US" sz="2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lvl="0">
              <a:lnSpc>
                <a:spcPct val="100000"/>
              </a:lnSpc>
              <a:spcBef>
                <a:spcPct val="20000"/>
              </a:spcBef>
            </a:pPr>
            <a:r>
              <a:rPr lang="en-US" sz="2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Tehran</a:t>
            </a:r>
            <a:endParaRPr lang="fa-IR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323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3704"/>
          <a:stretch/>
        </p:blipFill>
        <p:spPr>
          <a:xfrm>
            <a:off x="806245" y="1746984"/>
            <a:ext cx="10450519" cy="300020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583560" y="4953431"/>
            <a:ext cx="303249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1200" b="1" i="1" u="sng" strike="noStrike" baseline="0" dirty="0" smtClean="0">
                <a:solidFill>
                  <a:schemeClr val="bg1"/>
                </a:solidFill>
                <a:latin typeface="Frutiger-BoldItalic"/>
              </a:rPr>
              <a:t>J </a:t>
            </a:r>
            <a:r>
              <a:rPr lang="it-IT" sz="1400" b="1" i="1" u="sng" strike="noStrike" baseline="0" dirty="0" smtClean="0">
                <a:solidFill>
                  <a:schemeClr val="bg1"/>
                </a:solidFill>
                <a:latin typeface="Frutiger-BoldItalic"/>
              </a:rPr>
              <a:t>Clin Endocrinol Metab </a:t>
            </a:r>
            <a:r>
              <a:rPr lang="it-IT" sz="1400" b="1" i="0" u="sng" strike="noStrike" baseline="0" dirty="0" smtClean="0">
                <a:solidFill>
                  <a:schemeClr val="bg1"/>
                </a:solidFill>
                <a:latin typeface="Frutiger-Bold"/>
              </a:rPr>
              <a:t>, 2014</a:t>
            </a:r>
            <a:endParaRPr lang="en-US" sz="40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22739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7529" y="99654"/>
            <a:ext cx="10515600" cy="13255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Diagnosis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43665"/>
            <a:ext cx="10515600" cy="4633298"/>
          </a:xfrm>
        </p:spPr>
        <p:txBody>
          <a:bodyPr>
            <a:noAutofit/>
          </a:bodyPr>
          <a:lstStyle/>
          <a:p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the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IGF-II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assay used, the IGF-II levels may or may not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  elevated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NICTH. 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Even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IGF-II levels are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(approximate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normal range, 275–750 ng/mL,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depending on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laboratory used), the IGF-I levels are </a:t>
            </a:r>
            <a:r>
              <a:rPr lang="en-US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suppressed under </a:t>
            </a:r>
            <a:r>
              <a:rPr lang="en-US" sz="2400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100 </a:t>
            </a:r>
            <a:r>
              <a:rPr lang="en-US" sz="2400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ng/mL</a:t>
            </a: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IGF-II:IGF-I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ratio is elevated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above the normal molar ratio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3:1 and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often approaching or exceeding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10:1.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There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no commercially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available assay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big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IGF-II</a:t>
            </a:r>
          </a:p>
        </p:txBody>
      </p:sp>
    </p:spTree>
    <p:extLst>
      <p:ext uri="{BB962C8B-B14F-4D97-AF65-F5344CB8AC3E}">
        <p14:creationId xmlns:p14="http://schemas.microsoft.com/office/powerpoint/2010/main" val="351609894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>
              <a:buFont typeface="Wingdings" panose="05000000000000000000" pitchFamily="2" charset="2"/>
              <a:buChar char="ü"/>
            </a:pP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cases in which it is unclear whether hypoglycemia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due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IGF-II or another etiology (</a:t>
            </a:r>
            <a:r>
              <a:rPr lang="en-US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eg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liver failure due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metastatic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with depleted glycogen stores), a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glucagon-stimulation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test can be employed. </a:t>
            </a:r>
            <a:endParaRPr lang="en-US" sz="24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Next step in diagnosis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 cross-sectional imaging of the chest, </a:t>
            </a:r>
            <a:r>
              <a:rPr lang="en-US" sz="24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abdomen,and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pelvis to identify a tumor, given that the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vast majority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reported cases of NICTH involve a tumor in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one of </a:t>
            </a:r>
            <a:r>
              <a:rPr lang="en-US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these </a:t>
            </a:r>
            <a:r>
              <a:rPr lang="en-US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sites(1/3 interthorasic,2/3 intra abdominal &amp; retroperitoneal)</a:t>
            </a:r>
            <a:endParaRPr lang="en-US" sz="2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94495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25795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Isolated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ACTH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818535" y="1609315"/>
            <a:ext cx="10515600" cy="4351338"/>
          </a:xfrm>
        </p:spPr>
        <p:txBody>
          <a:bodyPr>
            <a:normAutofit/>
          </a:bodyPr>
          <a:lstStyle/>
          <a:p>
            <a:pPr>
              <a:buClr>
                <a:schemeClr val="bg1"/>
              </a:buClr>
            </a:pPr>
            <a:r>
              <a:rPr lang="en-US" dirty="0">
                <a:solidFill>
                  <a:srgbClr val="434446"/>
                </a:solidFill>
                <a:latin typeface="HelveticaNeue"/>
              </a:rPr>
              <a:t> 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pidemiological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study of 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IAD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in a Japanese cohort, population size: 1.15-1.17 million-inhabitants, has shown that its prevalence and incidence were 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19.1 cases/million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 0.9 cases/year/million, respectively, whereas 85.9 case/million and 5.3 cases/year/million, respectively, for acromegaly in the same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cohort.</a:t>
            </a:r>
          </a:p>
          <a:p>
            <a:pPr>
              <a:buClr>
                <a:schemeClr val="bg1"/>
              </a:buClr>
            </a:pP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prevalence of secondary AI,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most commonly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due to glucocorticoid administration, is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much higher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 that of primary AI, with an estimate of 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150–280 cases 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 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064774" y="5934670"/>
            <a:ext cx="725620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0" i="0" u="sng" dirty="0" smtClean="0">
                <a:solidFill>
                  <a:schemeClr val="bg1"/>
                </a:solidFill>
                <a:effectLst/>
                <a:latin typeface="HelveticaNeueW01-47LtCn 692686"/>
              </a:rPr>
              <a:t>Isolated ACTH Deficiency: Epidemiology, Clinical Features and Secretory Dynamics of Plasma ACTH By a Novel Ultrasensitive EIA </a:t>
            </a:r>
            <a:r>
              <a:rPr lang="en-US" sz="1400" b="0" i="0" u="sng" dirty="0" smtClean="0">
                <a:solidFill>
                  <a:schemeClr val="bg1"/>
                </a:solidFill>
                <a:effectLst/>
                <a:latin typeface="HelveticaNeue"/>
              </a:rPr>
              <a:t>2014</a:t>
            </a:r>
            <a:endParaRPr lang="en-US" sz="1400" b="0" i="0" u="sng" dirty="0">
              <a:solidFill>
                <a:schemeClr val="bg1"/>
              </a:solidFill>
              <a:effectLst/>
              <a:latin typeface="HelveticaNeueW01-47LtCn 692686"/>
            </a:endParaRPr>
          </a:p>
        </p:txBody>
      </p:sp>
    </p:spTree>
    <p:extLst>
      <p:ext uri="{BB962C8B-B14F-4D97-AF65-F5344CB8AC3E}">
        <p14:creationId xmlns:p14="http://schemas.microsoft.com/office/powerpoint/2010/main" val="4078049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582562" y="606425"/>
            <a:ext cx="10515600" cy="4351338"/>
          </a:xfrm>
        </p:spPr>
        <p:txBody>
          <a:bodyPr>
            <a:normAutofit/>
          </a:bodyPr>
          <a:lstStyle/>
          <a:p>
            <a:pPr marL="0" marR="0" algn="just">
              <a:lnSpc>
                <a:spcPts val="1230"/>
              </a:lnSpc>
              <a:spcBef>
                <a:spcPts val="750"/>
              </a:spcBef>
              <a:spcAft>
                <a:spcPts val="0"/>
              </a:spcAft>
            </a:pP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Autoimmune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Most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cases are caused by an autoimmune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process;frequent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association with other autoimmune endocrine disorders </a:t>
            </a: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presence of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antipituitary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antibodies in the serum of 10 of 21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patients.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9637486" y="5827223"/>
            <a:ext cx="1764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2017 Up To Date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6410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462116"/>
            <a:ext cx="10515600" cy="5714847"/>
          </a:xfrm>
        </p:spPr>
        <p:txBody>
          <a:bodyPr>
            <a:normAutofit fontScale="77500" lnSpcReduction="20000"/>
          </a:bodyPr>
          <a:lstStyle/>
          <a:p>
            <a:pPr marL="0" marR="0" indent="0" algn="just">
              <a:lnSpc>
                <a:spcPts val="1230"/>
              </a:lnSpc>
              <a:spcBef>
                <a:spcPts val="750"/>
              </a:spcBef>
              <a:spcAft>
                <a:spcPts val="0"/>
              </a:spcAft>
              <a:buNone/>
            </a:pPr>
            <a:r>
              <a:rPr lang="en-US" sz="33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Genetic </a:t>
            </a:r>
            <a:r>
              <a:rPr lang="en-US" sz="3300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causes</a:t>
            </a:r>
            <a:r>
              <a:rPr lang="en-US" sz="33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sz="38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230"/>
              </a:lnSpc>
              <a:spcBef>
                <a:spcPts val="750"/>
              </a:spcBef>
              <a:spcAft>
                <a:spcPts val="750"/>
              </a:spcAft>
            </a:pP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23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Mutations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the POMC gene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syndrome of early onset obesity and secondary adrenal insufficiency has been described in seven patients with homozygous or compound heterozygous loss-of-function mutations in the proopiomelanocortin (POMC)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gene.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Their heterozygote relatives were unaffected, indicating a recessive mode of inheritance.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230"/>
              </a:lnSpc>
              <a:spcBef>
                <a:spcPts val="750"/>
              </a:spcBef>
              <a:spcAft>
                <a:spcPts val="750"/>
              </a:spcAft>
            </a:pP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23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Cleavage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enzyme defect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Another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cause of isolated ACTH deficiency is a congenital defect leading to impaired function of pro-hormone convertase 1 (PC1), which cleaves ACTH from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POMC.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230"/>
              </a:lnSpc>
              <a:spcBef>
                <a:spcPts val="750"/>
              </a:spcBef>
              <a:spcAft>
                <a:spcPts val="750"/>
              </a:spcAft>
            </a:pPr>
            <a:endParaRPr lang="en-US" b="1" dirty="0" smtClean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just">
              <a:lnSpc>
                <a:spcPts val="1230"/>
              </a:lnSpc>
              <a:spcBef>
                <a:spcPts val="750"/>
              </a:spcBef>
              <a:spcAft>
                <a:spcPts val="750"/>
              </a:spcAft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TPIT 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gene mutations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TPIT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is a transcription factor necessary for differentiation of the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corticotroph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cell and POMC production; TPIT gene mutations may be the most common genetic cause of neonatal isolated ACTH deficiency (IAD).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All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parents of the neonates with TPIT mutations were unaffected carriers, confirming a recessive mode of inheritance. Although IAD due to TPIT mutations is a rare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735808" y="6063197"/>
            <a:ext cx="17643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b="1" i="1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2017 Up To Date</a:t>
            </a:r>
            <a:endParaRPr lang="en-US" sz="2400" b="1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25606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Reactive Hypoglycemia</a:t>
            </a:r>
            <a:endParaRPr lang="en-US" sz="4000" dirty="0">
              <a:solidFill>
                <a:schemeClr val="bg1"/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Reactive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 refers to hypoglycemia that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occurs after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meals. Any condition that causes fasting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hypoglycemia,for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example,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insulinoma,hypopituitarism,alcoholism,sulfonylurea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ingestion, hypothyroidism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growth hormone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deficiency,and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cortisol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deficiency,can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also cause postprandial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hypoglycemia.</a:t>
            </a:r>
            <a:endParaRPr lang="en-US" sz="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Nevertheless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some conditions are associated with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 only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after meal ingestion. These conditions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fall into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four categories: alimentary, prediabetes, 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idiopathic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and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functional hypoglycemia</a:t>
            </a:r>
          </a:p>
        </p:txBody>
      </p:sp>
      <p:sp>
        <p:nvSpPr>
          <p:cNvPr id="5" name="Rectangle 4"/>
          <p:cNvSpPr/>
          <p:nvPr/>
        </p:nvSpPr>
        <p:spPr>
          <a:xfrm>
            <a:off x="10097758" y="6279508"/>
            <a:ext cx="1438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i="1" u="sng" dirty="0" smtClean="0">
                <a:solidFill>
                  <a:schemeClr val="bg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Degroot-2016</a:t>
            </a:r>
            <a:endParaRPr lang="en-US" sz="2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655719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228600" lvl="0" indent="-228600">
              <a:spcBef>
                <a:spcPts val="1000"/>
              </a:spcBef>
            </a:pPr>
            <a:r>
              <a:rPr lang="en-US" sz="4000" dirty="0" smtClean="0">
                <a:solidFill>
                  <a:schemeClr val="bg1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Idiopathic </a:t>
            </a:r>
            <a:r>
              <a:rPr lang="en-US" sz="4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Reactive Hypoglycemia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Idiopathic reactive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 is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 extremely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rare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condition. 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diagnosis to be made,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patients must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demonstrate arterial/capillary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hypoglycemia (&lt;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50 mg/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2.8 </a:t>
            </a:r>
            <a:r>
              <a:rPr lang="en-US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mmol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/L) after everyday meals (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not OGTTs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), which is associated with symptoms of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hypoglycemia that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 relieved by carbohydrate ingestion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Without 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any other known cause (e.g., prior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gastrointestinal surgery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peptic ulcer disease, glucose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intolerance, endocrine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deficiency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968558" y="6061917"/>
            <a:ext cx="143821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600" i="1" u="sng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Degroot-2016</a:t>
            </a:r>
            <a:endParaRPr lang="en-US" sz="2400" i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418468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97019" y="1601203"/>
            <a:ext cx="9617626" cy="401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04400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4057" y="599768"/>
            <a:ext cx="9055171" cy="5525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36478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DDx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26658" y="138246"/>
            <a:ext cx="5466736" cy="65893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099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3694" y="1633359"/>
            <a:ext cx="9944611" cy="3968954"/>
          </a:xfrm>
        </p:spPr>
      </p:pic>
    </p:spTree>
    <p:extLst>
      <p:ext uri="{BB962C8B-B14F-4D97-AF65-F5344CB8AC3E}">
        <p14:creationId xmlns:p14="http://schemas.microsoft.com/office/powerpoint/2010/main" val="349211246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Pathophisiology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Impaired glucagon </a:t>
            </a:r>
            <a:r>
              <a:rPr lang="en-US" u="sng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counterregulatory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responses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Excessive GLP-1 secretion,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Abnormal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neuroendocrine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regulation of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release,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Increased </a:t>
            </a:r>
            <a:r>
              <a:rPr lang="en-US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insulin 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sz="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Increased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β-adrenergic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sensitivity,</a:t>
            </a:r>
          </a:p>
          <a:p>
            <a:pPr lvl="0"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Renal glycosuria </a:t>
            </a:r>
            <a:endParaRPr lang="en-US" u="sng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2152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Dietary Treatment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Low carbohydrate diet &amp; frequent small split meals.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Avoidance of rapidly absorbed sugar &amp; soft drinks rich in glucose.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Addition of soluble dietary fibers.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If the patient experiences aggravation of symptoms in presence of low carbohydrate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diet,one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should suspect 1-6 diphosphatase enzyme deficiency and the diet should be increased in carbohydrate</a:t>
            </a:r>
          </a:p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977314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Pharmacological Approach</a:t>
            </a: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a-glucosidase inhibitor (treatment of choice)</a:t>
            </a: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Metformin,Atropin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</a:t>
            </a:r>
            <a:r>
              <a:rPr lang="en-US" dirty="0" err="1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Probanthin,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Phenytoin,Propranolole,Ca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Antagonist,Diazoxide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Somatostatin analogues (in severe cases due to glucose-6-phosphatase deficiency)</a:t>
            </a:r>
          </a:p>
        </p:txBody>
      </p:sp>
    </p:spTree>
    <p:extLst>
      <p:ext uri="{BB962C8B-B14F-4D97-AF65-F5344CB8AC3E}">
        <p14:creationId xmlns:p14="http://schemas.microsoft.com/office/powerpoint/2010/main" val="337149809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What about Factitious Hypoglycemia? </a:t>
            </a:r>
            <a:endParaRPr lang="en-US" sz="3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304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6399" y="1661516"/>
            <a:ext cx="8899201" cy="353496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36854" y="6337645"/>
            <a:ext cx="403507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0" i="0" u="sng" strike="noStrike" baseline="0" dirty="0" smtClean="0">
                <a:solidFill>
                  <a:schemeClr val="bg1"/>
                </a:solidFill>
                <a:latin typeface="Univers-LightTr"/>
              </a:rPr>
              <a:t>J </a:t>
            </a:r>
            <a:r>
              <a:rPr lang="en-US" sz="1400" b="0" i="0" u="sng" strike="noStrike" baseline="0" dirty="0" err="1" smtClean="0">
                <a:solidFill>
                  <a:schemeClr val="bg1"/>
                </a:solidFill>
                <a:latin typeface="Univers-LightTr"/>
              </a:rPr>
              <a:t>Clin</a:t>
            </a:r>
            <a:r>
              <a:rPr lang="en-US" sz="1400" b="0" i="0" u="sng" strike="noStrike" baseline="0" dirty="0" smtClean="0">
                <a:solidFill>
                  <a:schemeClr val="bg1"/>
                </a:solidFill>
                <a:latin typeface="Univers-LightTr"/>
              </a:rPr>
              <a:t> Res </a:t>
            </a:r>
            <a:r>
              <a:rPr lang="en-US" sz="1400" b="0" i="0" u="sng" strike="noStrike" baseline="0" dirty="0" err="1" smtClean="0">
                <a:solidFill>
                  <a:schemeClr val="bg1"/>
                </a:solidFill>
                <a:latin typeface="Univers-LightTr"/>
              </a:rPr>
              <a:t>Pediatr</a:t>
            </a:r>
            <a:r>
              <a:rPr lang="en-US" sz="1400" b="0" i="0" u="sng" strike="noStrike" baseline="0" dirty="0" smtClean="0">
                <a:solidFill>
                  <a:schemeClr val="bg1"/>
                </a:solidFill>
                <a:latin typeface="Univers-LightTr"/>
              </a:rPr>
              <a:t> </a:t>
            </a:r>
            <a:r>
              <a:rPr lang="en-US" sz="1400" b="0" i="0" u="sng" strike="noStrike" baseline="0" dirty="0" err="1" smtClean="0">
                <a:solidFill>
                  <a:schemeClr val="bg1"/>
                </a:solidFill>
                <a:latin typeface="Univers-LightTr"/>
              </a:rPr>
              <a:t>Endocrinol</a:t>
            </a:r>
            <a:r>
              <a:rPr lang="en-US" sz="1400" b="0" i="0" u="sng" strike="noStrike" baseline="0" dirty="0" smtClean="0">
                <a:solidFill>
                  <a:schemeClr val="bg1"/>
                </a:solidFill>
                <a:latin typeface="Univers-LightTr"/>
              </a:rPr>
              <a:t> 2014;6(4):258-261</a:t>
            </a:r>
            <a:endParaRPr lang="en-US" sz="4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6047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7587" y="1825625"/>
            <a:ext cx="10626213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Non-Insulin Mediated Idiopathic Postprandial Hypoglycemia??</a:t>
            </a:r>
          </a:p>
          <a:p>
            <a:pPr marL="0" indent="0">
              <a:buNone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What's our plan for the patient?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1369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                          </a:t>
            </a:r>
          </a:p>
          <a:p>
            <a:pPr marL="0" indent="0">
              <a:buNone/>
            </a:pPr>
            <a:endParaRPr lang="en-US" sz="48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sz="48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48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</a:t>
            </a:r>
            <a:r>
              <a:rPr lang="en-US" sz="48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Thank You</a:t>
            </a:r>
            <a:endParaRPr lang="en-US" sz="48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889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94511" y="1356852"/>
            <a:ext cx="11525074" cy="3935597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3290" y="3146323"/>
            <a:ext cx="10687665" cy="19664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334297" y="4542503"/>
            <a:ext cx="10658168" cy="206478"/>
          </a:xfrm>
          <a:prstGeom prst="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ounded Rectangle 6"/>
          <p:cNvSpPr/>
          <p:nvPr/>
        </p:nvSpPr>
        <p:spPr>
          <a:xfrm>
            <a:off x="294968" y="4768645"/>
            <a:ext cx="11130116" cy="422787"/>
          </a:xfrm>
          <a:prstGeom prst="roundRect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13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8871" y="266802"/>
            <a:ext cx="10515600" cy="1325563"/>
          </a:xfrm>
        </p:spPr>
        <p:txBody>
          <a:bodyPr/>
          <a:lstStyle/>
          <a:p>
            <a:r>
              <a:rPr lang="en-US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Non-Islet Cell Tumors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5214" y="1359567"/>
            <a:ext cx="6764594" cy="472858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8883506" y="6395356"/>
            <a:ext cx="2995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b="1" i="0" u="sng" strike="noStrike" baseline="0" dirty="0" smtClean="0">
                <a:solidFill>
                  <a:schemeClr val="bg1"/>
                </a:solidFill>
                <a:latin typeface="Helvetica" pitchFamily="50" charset="0"/>
              </a:rPr>
              <a:t>Endocrine Reviews. May 13, 2013</a:t>
            </a:r>
            <a:endParaRPr lang="en-US" sz="2400" u="sng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78953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1858" y="555033"/>
            <a:ext cx="5643716" cy="5652443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8285379" y="6313280"/>
            <a:ext cx="2995435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sz="1400" b="1" u="sng" dirty="0">
                <a:solidFill>
                  <a:prstClr val="white"/>
                </a:solidFill>
                <a:latin typeface="Helvetica" pitchFamily="50" charset="0"/>
              </a:rPr>
              <a:t>Endocrine Reviews. May 13, 2013</a:t>
            </a:r>
            <a:endParaRPr lang="en-US" sz="2400" u="sng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5636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861" y="2170921"/>
            <a:ext cx="9794214" cy="2971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8538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838200" y="619432"/>
            <a:ext cx="10515600" cy="5557531"/>
          </a:xfrm>
        </p:spPr>
        <p:txBody>
          <a:bodyPr>
            <a:normAutofit fontScale="92500"/>
          </a:bodyPr>
          <a:lstStyle/>
          <a:p>
            <a:pPr>
              <a:buClr>
                <a:schemeClr val="bg1"/>
              </a:buClr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analyzed the medical records of 78 patients with NICTH (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M/F 44/34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age 62 ± 1.8, range; 9–86 years.) whose serum contained a large amount of big IGF-II.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Hepatocellular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carcinoma and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gastric carcinoma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were the most common causes of NICTH. </a:t>
            </a: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diameters of the tumors were more than 10 cm in 70% of the patients.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Hypoglycemic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attack was the onset of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disease in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31 of 65 cases (48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Twenty-five 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of </a:t>
            </a:r>
            <a:r>
              <a:rPr lang="en-US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47 (53</a:t>
            </a:r>
            <a:r>
              <a:rPr lang="en-US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%) patients had decreased serum potassium levels. </a:t>
            </a:r>
          </a:p>
        </p:txBody>
      </p:sp>
    </p:spTree>
    <p:extLst>
      <p:ext uri="{BB962C8B-B14F-4D97-AF65-F5344CB8AC3E}">
        <p14:creationId xmlns:p14="http://schemas.microsoft.com/office/powerpoint/2010/main" val="13569743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1058" y="1366683"/>
            <a:ext cx="11785156" cy="37672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1539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91911" y="1838633"/>
            <a:ext cx="6395713" cy="3829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94566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Parcel</Template>
  <TotalTime>3924</TotalTime>
  <Words>793</Words>
  <Application>Microsoft Office PowerPoint</Application>
  <PresentationFormat>Widescreen</PresentationFormat>
  <Paragraphs>97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27</vt:i4>
      </vt:variant>
    </vt:vector>
  </HeadingPairs>
  <TitlesOfParts>
    <vt:vector size="40" baseType="lpstr">
      <vt:lpstr>Arial</vt:lpstr>
      <vt:lpstr>Calibri</vt:lpstr>
      <vt:lpstr>Calibri Light</vt:lpstr>
      <vt:lpstr>Frutiger-Bold</vt:lpstr>
      <vt:lpstr>Frutiger-BoldItalic</vt:lpstr>
      <vt:lpstr>Helvetica</vt:lpstr>
      <vt:lpstr>HelveticaNeue</vt:lpstr>
      <vt:lpstr>HelveticaNeueW01-47LtCn 692686</vt:lpstr>
      <vt:lpstr>Times New Roman</vt:lpstr>
      <vt:lpstr>Univers-LightTr</vt:lpstr>
      <vt:lpstr>Wingdings</vt:lpstr>
      <vt:lpstr>Office Theme</vt:lpstr>
      <vt:lpstr>1_Office Theme</vt:lpstr>
      <vt:lpstr>A Case Report of Hypoglycemia</vt:lpstr>
      <vt:lpstr>DDx</vt:lpstr>
      <vt:lpstr>PowerPoint Presentation</vt:lpstr>
      <vt:lpstr>Non-Islet Cell Tumors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Diagnosis</vt:lpstr>
      <vt:lpstr>PowerPoint Presentation</vt:lpstr>
      <vt:lpstr>Isolated ACTH deficiency</vt:lpstr>
      <vt:lpstr>PowerPoint Presentation</vt:lpstr>
      <vt:lpstr>PowerPoint Presentation</vt:lpstr>
      <vt:lpstr>Reactive Hypoglycemia</vt:lpstr>
      <vt:lpstr>Idiopathic Reactive Hypoglycemia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Windows User</cp:lastModifiedBy>
  <cp:revision>40</cp:revision>
  <dcterms:created xsi:type="dcterms:W3CDTF">2017-08-18T04:40:38Z</dcterms:created>
  <dcterms:modified xsi:type="dcterms:W3CDTF">2017-08-20T22:05:32Z</dcterms:modified>
</cp:coreProperties>
</file>