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660" r:id="rId2"/>
    <p:sldId id="595" r:id="rId3"/>
    <p:sldId id="596" r:id="rId4"/>
    <p:sldId id="597" r:id="rId5"/>
    <p:sldId id="598" r:id="rId6"/>
    <p:sldId id="599" r:id="rId7"/>
    <p:sldId id="600" r:id="rId8"/>
    <p:sldId id="601" r:id="rId9"/>
    <p:sldId id="602" r:id="rId10"/>
    <p:sldId id="603" r:id="rId11"/>
    <p:sldId id="604" r:id="rId12"/>
    <p:sldId id="605" r:id="rId13"/>
    <p:sldId id="606" r:id="rId14"/>
    <p:sldId id="661"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 id="621" r:id="rId30"/>
    <p:sldId id="622" r:id="rId31"/>
    <p:sldId id="623" r:id="rId32"/>
    <p:sldId id="624" r:id="rId33"/>
    <p:sldId id="625" r:id="rId34"/>
    <p:sldId id="626" r:id="rId35"/>
    <p:sldId id="627" r:id="rId36"/>
    <p:sldId id="628" r:id="rId37"/>
    <p:sldId id="629" r:id="rId38"/>
    <p:sldId id="630" r:id="rId39"/>
    <p:sldId id="631" r:id="rId40"/>
    <p:sldId id="632" r:id="rId41"/>
    <p:sldId id="633" r:id="rId42"/>
    <p:sldId id="634" r:id="rId43"/>
    <p:sldId id="635" r:id="rId44"/>
    <p:sldId id="636" r:id="rId45"/>
    <p:sldId id="637" r:id="rId46"/>
    <p:sldId id="638" r:id="rId47"/>
    <p:sldId id="639" r:id="rId48"/>
    <p:sldId id="640" r:id="rId49"/>
    <p:sldId id="641" r:id="rId50"/>
    <p:sldId id="642" r:id="rId51"/>
    <p:sldId id="643" r:id="rId52"/>
    <p:sldId id="644" r:id="rId53"/>
    <p:sldId id="645" r:id="rId54"/>
    <p:sldId id="646" r:id="rId55"/>
    <p:sldId id="647" r:id="rId56"/>
    <p:sldId id="648" r:id="rId57"/>
    <p:sldId id="649" r:id="rId58"/>
    <p:sldId id="650" r:id="rId59"/>
    <p:sldId id="651" r:id="rId60"/>
    <p:sldId id="652" r:id="rId61"/>
    <p:sldId id="653" r:id="rId62"/>
    <p:sldId id="654" r:id="rId63"/>
    <p:sldId id="655" r:id="rId64"/>
    <p:sldId id="656" r:id="rId65"/>
    <p:sldId id="657" r:id="rId66"/>
    <p:sldId id="658" r:id="rId67"/>
    <p:sldId id="65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06" autoAdjust="0"/>
    <p:restoredTop sz="89367" autoAdjust="0"/>
  </p:normalViewPr>
  <p:slideViewPr>
    <p:cSldViewPr>
      <p:cViewPr>
        <p:scale>
          <a:sx n="43" d="100"/>
          <a:sy n="43" d="100"/>
        </p:scale>
        <p:origin x="-714" y="-132"/>
      </p:cViewPr>
      <p:guideLst>
        <p:guide orient="horz" pos="2160"/>
        <p:guide pos="2880"/>
      </p:guideLst>
    </p:cSldViewPr>
  </p:slideViewPr>
  <p:notesTextViewPr>
    <p:cViewPr>
      <p:scale>
        <a:sx n="1" d="1"/>
        <a:sy n="1" d="1"/>
      </p:scale>
      <p:origin x="0" y="0"/>
    </p:cViewPr>
  </p:notesTextViewPr>
  <p:sorterViewPr>
    <p:cViewPr>
      <p:scale>
        <a:sx n="100" d="100"/>
        <a:sy n="100" d="100"/>
      </p:scale>
      <p:origin x="0" y="5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F216B-3862-4676-894D-5CB2D3CD48A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3AA70006-75AA-462A-807F-3CF5F75FE6ED}">
      <dgm:prSet phldrT="[Text]" custT="1"/>
      <dgm:spPr>
        <a:solidFill>
          <a:schemeClr val="tx2">
            <a:lumMod val="75000"/>
          </a:schemeClr>
        </a:solidFill>
      </dgm:spPr>
      <dgm:t>
        <a:bodyPr/>
        <a:lstStyle/>
        <a:p>
          <a:r>
            <a:rPr lang="en-US" sz="2400" dirty="0" smtClean="0"/>
            <a:t>BMD changes in </a:t>
          </a:r>
        </a:p>
        <a:p>
          <a:r>
            <a:rPr lang="en-US" sz="2400" dirty="0" smtClean="0"/>
            <a:t>treated subject</a:t>
          </a:r>
          <a:endParaRPr lang="en-US" sz="2400" dirty="0"/>
        </a:p>
      </dgm:t>
    </dgm:pt>
    <dgm:pt modelId="{09F0342A-08EB-473A-9EFC-A2736349F3B1}" type="parTrans" cxnId="{43125306-A57A-4A09-91D1-4E7F91FAC2FA}">
      <dgm:prSet/>
      <dgm:spPr/>
      <dgm:t>
        <a:bodyPr/>
        <a:lstStyle/>
        <a:p>
          <a:endParaRPr lang="en-US" sz="2400"/>
        </a:p>
      </dgm:t>
    </dgm:pt>
    <dgm:pt modelId="{D2D81C9C-76F1-401A-BDAF-71677FCF946E}" type="sibTrans" cxnId="{43125306-A57A-4A09-91D1-4E7F91FAC2FA}">
      <dgm:prSet custT="1"/>
      <dgm:spPr>
        <a:ln>
          <a:noFill/>
        </a:ln>
      </dgm:spPr>
      <dgm:t>
        <a:bodyPr/>
        <a:lstStyle/>
        <a:p>
          <a:endParaRPr lang="en-US" sz="2400"/>
        </a:p>
      </dgm:t>
    </dgm:pt>
    <dgm:pt modelId="{F3C796D1-AC96-4692-8D13-F01116428379}">
      <dgm:prSet phldrT="[Text]" custT="1"/>
      <dgm:spPr>
        <a:solidFill>
          <a:schemeClr val="tx2">
            <a:lumMod val="75000"/>
          </a:schemeClr>
        </a:solidFill>
      </dgm:spPr>
      <dgm:t>
        <a:bodyPr/>
        <a:lstStyle/>
        <a:p>
          <a:r>
            <a:rPr lang="en-US" sz="2400" dirty="0" smtClean="0"/>
            <a:t>Increased </a:t>
          </a:r>
          <a:endParaRPr lang="en-US" sz="2400" dirty="0"/>
        </a:p>
      </dgm:t>
    </dgm:pt>
    <dgm:pt modelId="{B0B8EFE6-BDAD-454C-8031-5A2029AE9B7B}" type="parTrans" cxnId="{3BE92BDC-8B58-477F-A2A1-1D7A7C036954}">
      <dgm:prSet/>
      <dgm:spPr/>
      <dgm:t>
        <a:bodyPr/>
        <a:lstStyle/>
        <a:p>
          <a:endParaRPr lang="en-US" sz="2400"/>
        </a:p>
      </dgm:t>
    </dgm:pt>
    <dgm:pt modelId="{698D5E66-F396-4964-9265-1D3A404AB7B7}" type="sibTrans" cxnId="{3BE92BDC-8B58-477F-A2A1-1D7A7C036954}">
      <dgm:prSet custT="1"/>
      <dgm:spPr>
        <a:ln>
          <a:noFill/>
        </a:ln>
      </dgm:spPr>
      <dgm:t>
        <a:bodyPr/>
        <a:lstStyle/>
        <a:p>
          <a:endParaRPr lang="en-US" sz="2400"/>
        </a:p>
      </dgm:t>
    </dgm:pt>
    <dgm:pt modelId="{BD2BBF95-6F7D-4031-9524-97B61B878D75}">
      <dgm:prSet phldrT="[Text]" custT="1"/>
      <dgm:spPr>
        <a:solidFill>
          <a:schemeClr val="tx2">
            <a:lumMod val="75000"/>
          </a:schemeClr>
        </a:solidFill>
      </dgm:spPr>
      <dgm:t>
        <a:bodyPr/>
        <a:lstStyle/>
        <a:p>
          <a:r>
            <a:rPr lang="en-US" sz="2400" dirty="0" smtClean="0"/>
            <a:t>Same </a:t>
          </a:r>
        </a:p>
        <a:p>
          <a:r>
            <a:rPr lang="en-US" sz="2400" dirty="0" smtClean="0"/>
            <a:t>(Within LSC)</a:t>
          </a:r>
          <a:endParaRPr lang="en-US" sz="2400" dirty="0"/>
        </a:p>
      </dgm:t>
    </dgm:pt>
    <dgm:pt modelId="{F4C8DD28-F13E-4497-803A-3C1847747891}" type="parTrans" cxnId="{E03D3D63-B117-4633-B7FC-24F5E987408D}">
      <dgm:prSet/>
      <dgm:spPr/>
      <dgm:t>
        <a:bodyPr/>
        <a:lstStyle/>
        <a:p>
          <a:endParaRPr lang="en-US" sz="2400"/>
        </a:p>
      </dgm:t>
    </dgm:pt>
    <dgm:pt modelId="{79527866-E9A6-4A22-8A02-BC41602F9CDA}" type="sibTrans" cxnId="{E03D3D63-B117-4633-B7FC-24F5E987408D}">
      <dgm:prSet custT="1"/>
      <dgm:spPr>
        <a:ln>
          <a:noFill/>
        </a:ln>
      </dgm:spPr>
      <dgm:t>
        <a:bodyPr/>
        <a:lstStyle/>
        <a:p>
          <a:endParaRPr lang="en-US" sz="2400"/>
        </a:p>
      </dgm:t>
    </dgm:pt>
    <dgm:pt modelId="{D2639A15-08D4-400B-8746-11174F39E7C5}">
      <dgm:prSet phldrT="[Text]" custT="1"/>
      <dgm:spPr>
        <a:solidFill>
          <a:schemeClr val="tx2">
            <a:lumMod val="75000"/>
          </a:schemeClr>
        </a:solidFill>
      </dgm:spPr>
      <dgm:t>
        <a:bodyPr/>
        <a:lstStyle/>
        <a:p>
          <a:r>
            <a:rPr lang="en-US" sz="2400" dirty="0" smtClean="0"/>
            <a:t>Decreased</a:t>
          </a:r>
        </a:p>
        <a:p>
          <a:r>
            <a:rPr lang="en-US" sz="2400" dirty="0" smtClean="0"/>
            <a:t>(&gt;LSC)</a:t>
          </a:r>
          <a:endParaRPr lang="en-US" sz="2400" dirty="0"/>
        </a:p>
      </dgm:t>
    </dgm:pt>
    <dgm:pt modelId="{BC3CBA57-DB25-4CC2-BF64-36065499F9A9}" type="parTrans" cxnId="{90B54E41-CEFB-45EE-AE9F-FBC1396EFF4B}">
      <dgm:prSet/>
      <dgm:spPr/>
      <dgm:t>
        <a:bodyPr/>
        <a:lstStyle/>
        <a:p>
          <a:endParaRPr lang="en-US" sz="2400"/>
        </a:p>
      </dgm:t>
    </dgm:pt>
    <dgm:pt modelId="{B198836A-77AE-4756-9092-6EB9C1BE7F42}" type="sibTrans" cxnId="{90B54E41-CEFB-45EE-AE9F-FBC1396EFF4B}">
      <dgm:prSet custT="1"/>
      <dgm:spPr>
        <a:ln>
          <a:noFill/>
        </a:ln>
      </dgm:spPr>
      <dgm:t>
        <a:bodyPr/>
        <a:lstStyle/>
        <a:p>
          <a:endParaRPr lang="en-US" sz="2400"/>
        </a:p>
      </dgm:t>
    </dgm:pt>
    <dgm:pt modelId="{DF8FAECE-8E97-4FDE-BA1B-B56E13349CA3}">
      <dgm:prSet custT="1"/>
      <dgm:spPr>
        <a:solidFill>
          <a:schemeClr val="tx2">
            <a:lumMod val="75000"/>
          </a:schemeClr>
        </a:solidFill>
      </dgm:spPr>
      <dgm:t>
        <a:bodyPr/>
        <a:lstStyle/>
        <a:p>
          <a:r>
            <a:rPr lang="en-US" sz="2400" dirty="0" smtClean="0"/>
            <a:t>No change </a:t>
          </a:r>
          <a:endParaRPr lang="en-US" sz="2400" dirty="0"/>
        </a:p>
      </dgm:t>
    </dgm:pt>
    <dgm:pt modelId="{C076DDC3-648B-46CC-8D79-0F7740C71DD3}" type="parTrans" cxnId="{A3F23C94-E22E-4AF9-843B-337C1660E2EE}">
      <dgm:prSet/>
      <dgm:spPr/>
      <dgm:t>
        <a:bodyPr/>
        <a:lstStyle/>
        <a:p>
          <a:endParaRPr lang="en-US" sz="2400"/>
        </a:p>
      </dgm:t>
    </dgm:pt>
    <dgm:pt modelId="{FA4A4675-60A9-4D42-BA8B-B2301D0676EB}" type="sibTrans" cxnId="{A3F23C94-E22E-4AF9-843B-337C1660E2EE}">
      <dgm:prSet custT="1"/>
      <dgm:spPr>
        <a:ln>
          <a:noFill/>
        </a:ln>
      </dgm:spPr>
      <dgm:t>
        <a:bodyPr/>
        <a:lstStyle/>
        <a:p>
          <a:endParaRPr lang="en-US" sz="2400"/>
        </a:p>
      </dgm:t>
    </dgm:pt>
    <dgm:pt modelId="{C054CECC-270B-4D52-82D5-EE4DF03EDF0A}">
      <dgm:prSet custT="1"/>
      <dgm:spPr>
        <a:solidFill>
          <a:schemeClr val="tx2">
            <a:lumMod val="75000"/>
          </a:schemeClr>
        </a:solidFill>
      </dgm:spPr>
      <dgm:t>
        <a:bodyPr/>
        <a:lstStyle/>
        <a:p>
          <a:r>
            <a:rPr lang="en-US" sz="2400" dirty="0" smtClean="0"/>
            <a:t>Evaluate </a:t>
          </a:r>
          <a:endParaRPr lang="en-US" sz="2400" dirty="0"/>
        </a:p>
      </dgm:t>
    </dgm:pt>
    <dgm:pt modelId="{5D8E8A05-D4F4-4D5F-AE88-3C45186B2706}" type="parTrans" cxnId="{3A0292A0-4D3C-4A67-99F8-90AA93F5D2E0}">
      <dgm:prSet/>
      <dgm:spPr/>
      <dgm:t>
        <a:bodyPr/>
        <a:lstStyle/>
        <a:p>
          <a:endParaRPr lang="en-US" sz="2400"/>
        </a:p>
      </dgm:t>
    </dgm:pt>
    <dgm:pt modelId="{C05AB49D-6FB8-4BCD-9561-FFC61796C8FD}" type="sibTrans" cxnId="{3A0292A0-4D3C-4A67-99F8-90AA93F5D2E0}">
      <dgm:prSet custT="1"/>
      <dgm:spPr>
        <a:ln>
          <a:noFill/>
        </a:ln>
      </dgm:spPr>
      <dgm:t>
        <a:bodyPr/>
        <a:lstStyle/>
        <a:p>
          <a:endParaRPr lang="en-US" sz="2400"/>
        </a:p>
      </dgm:t>
    </dgm:pt>
    <dgm:pt modelId="{83CD52A5-E4B1-477E-8E5A-50685382536B}">
      <dgm:prSet custT="1"/>
      <dgm:spPr>
        <a:solidFill>
          <a:schemeClr val="tx2">
            <a:lumMod val="75000"/>
          </a:schemeClr>
        </a:solidFill>
      </dgm:spPr>
      <dgm:t>
        <a:bodyPr/>
        <a:lstStyle/>
        <a:p>
          <a:r>
            <a:rPr lang="en-US" sz="2400" dirty="0" smtClean="0"/>
            <a:t>No change </a:t>
          </a:r>
          <a:endParaRPr lang="en-US" sz="2400" dirty="0"/>
        </a:p>
      </dgm:t>
    </dgm:pt>
    <dgm:pt modelId="{6C7AA42D-4BA4-4CE3-B367-D74A2ABBBD5E}" type="parTrans" cxnId="{B7845AA5-8C72-4BA4-B346-044B4A8F605C}">
      <dgm:prSet/>
      <dgm:spPr/>
      <dgm:t>
        <a:bodyPr/>
        <a:lstStyle/>
        <a:p>
          <a:endParaRPr lang="en-US" sz="2400"/>
        </a:p>
      </dgm:t>
    </dgm:pt>
    <dgm:pt modelId="{4FF2382C-1A74-482B-8E57-9B7C4FAA0049}" type="sibTrans" cxnId="{B7845AA5-8C72-4BA4-B346-044B4A8F605C}">
      <dgm:prSet custT="1"/>
      <dgm:spPr>
        <a:ln>
          <a:noFill/>
        </a:ln>
      </dgm:spPr>
      <dgm:t>
        <a:bodyPr/>
        <a:lstStyle/>
        <a:p>
          <a:endParaRPr lang="en-US" sz="2400"/>
        </a:p>
      </dgm:t>
    </dgm:pt>
    <dgm:pt modelId="{6DBD21E1-3B0B-42A4-9B09-CE8FAFBEF313}" type="pres">
      <dgm:prSet presAssocID="{A35F216B-3862-4676-894D-5CB2D3CD48AF}" presName="hierChild1" presStyleCnt="0">
        <dgm:presLayoutVars>
          <dgm:orgChart val="1"/>
          <dgm:chPref val="1"/>
          <dgm:dir/>
          <dgm:animOne val="branch"/>
          <dgm:animLvl val="lvl"/>
          <dgm:resizeHandles/>
        </dgm:presLayoutVars>
      </dgm:prSet>
      <dgm:spPr/>
      <dgm:t>
        <a:bodyPr/>
        <a:lstStyle/>
        <a:p>
          <a:endParaRPr lang="en-US"/>
        </a:p>
      </dgm:t>
    </dgm:pt>
    <dgm:pt modelId="{3E24DB25-A60B-4020-88EA-731FC4BA75B8}" type="pres">
      <dgm:prSet presAssocID="{3AA70006-75AA-462A-807F-3CF5F75FE6ED}" presName="hierRoot1" presStyleCnt="0">
        <dgm:presLayoutVars>
          <dgm:hierBranch val="init"/>
        </dgm:presLayoutVars>
      </dgm:prSet>
      <dgm:spPr/>
    </dgm:pt>
    <dgm:pt modelId="{1C70B477-F7FF-4CE4-8A3C-FC7E62D342C7}" type="pres">
      <dgm:prSet presAssocID="{3AA70006-75AA-462A-807F-3CF5F75FE6ED}" presName="rootComposite1" presStyleCnt="0"/>
      <dgm:spPr/>
    </dgm:pt>
    <dgm:pt modelId="{A27B467F-1F2F-4D61-B97F-77295A9D6030}" type="pres">
      <dgm:prSet presAssocID="{3AA70006-75AA-462A-807F-3CF5F75FE6ED}" presName="rootText1" presStyleLbl="node0" presStyleIdx="0" presStyleCnt="1" custScaleX="168924" custScaleY="137569">
        <dgm:presLayoutVars>
          <dgm:chMax/>
          <dgm:chPref val="3"/>
        </dgm:presLayoutVars>
      </dgm:prSet>
      <dgm:spPr/>
      <dgm:t>
        <a:bodyPr/>
        <a:lstStyle/>
        <a:p>
          <a:endParaRPr lang="en-US"/>
        </a:p>
      </dgm:t>
    </dgm:pt>
    <dgm:pt modelId="{E711B90B-B25A-483A-A538-98B7A7DDA8B6}" type="pres">
      <dgm:prSet presAssocID="{3AA70006-75AA-462A-807F-3CF5F75FE6ED}" presName="titleText1" presStyleLbl="fgAcc0" presStyleIdx="0" presStyleCnt="1" custLinFactX="-76601" custLinFactY="600000" custLinFactNeighborX="-100000" custLinFactNeighborY="602413">
        <dgm:presLayoutVars>
          <dgm:chMax val="0"/>
          <dgm:chPref val="0"/>
        </dgm:presLayoutVars>
      </dgm:prSet>
      <dgm:spPr/>
      <dgm:t>
        <a:bodyPr/>
        <a:lstStyle/>
        <a:p>
          <a:endParaRPr lang="en-US"/>
        </a:p>
      </dgm:t>
    </dgm:pt>
    <dgm:pt modelId="{E50D5B7B-4228-4895-8B62-FE372F15746C}" type="pres">
      <dgm:prSet presAssocID="{3AA70006-75AA-462A-807F-3CF5F75FE6ED}" presName="rootConnector1" presStyleLbl="node1" presStyleIdx="0" presStyleCnt="6"/>
      <dgm:spPr/>
      <dgm:t>
        <a:bodyPr/>
        <a:lstStyle/>
        <a:p>
          <a:endParaRPr lang="en-US"/>
        </a:p>
      </dgm:t>
    </dgm:pt>
    <dgm:pt modelId="{4B0A3BFF-0A6C-419A-90CD-8083D5808B22}" type="pres">
      <dgm:prSet presAssocID="{3AA70006-75AA-462A-807F-3CF5F75FE6ED}" presName="hierChild2" presStyleCnt="0"/>
      <dgm:spPr/>
    </dgm:pt>
    <dgm:pt modelId="{12A17DAD-C5F6-44B1-B453-C842F5479C1D}" type="pres">
      <dgm:prSet presAssocID="{B0B8EFE6-BDAD-454C-8031-5A2029AE9B7B}" presName="Name37" presStyleLbl="parChTrans1D2" presStyleIdx="0" presStyleCnt="3"/>
      <dgm:spPr/>
      <dgm:t>
        <a:bodyPr/>
        <a:lstStyle/>
        <a:p>
          <a:endParaRPr lang="en-US"/>
        </a:p>
      </dgm:t>
    </dgm:pt>
    <dgm:pt modelId="{4AFFEC03-8278-416C-B72B-13BB87D743E0}" type="pres">
      <dgm:prSet presAssocID="{F3C796D1-AC96-4692-8D13-F01116428379}" presName="hierRoot2" presStyleCnt="0">
        <dgm:presLayoutVars>
          <dgm:hierBranch val="init"/>
        </dgm:presLayoutVars>
      </dgm:prSet>
      <dgm:spPr/>
    </dgm:pt>
    <dgm:pt modelId="{69D3DCAA-6857-42B1-A34E-91414A35C3C5}" type="pres">
      <dgm:prSet presAssocID="{F3C796D1-AC96-4692-8D13-F01116428379}" presName="rootComposite" presStyleCnt="0"/>
      <dgm:spPr/>
    </dgm:pt>
    <dgm:pt modelId="{0450000B-D364-433A-984C-597CF7F9DE9B}" type="pres">
      <dgm:prSet presAssocID="{F3C796D1-AC96-4692-8D13-F01116428379}" presName="rootText" presStyleLbl="node1" presStyleIdx="0" presStyleCnt="6">
        <dgm:presLayoutVars>
          <dgm:chMax/>
          <dgm:chPref val="3"/>
        </dgm:presLayoutVars>
      </dgm:prSet>
      <dgm:spPr/>
      <dgm:t>
        <a:bodyPr/>
        <a:lstStyle/>
        <a:p>
          <a:endParaRPr lang="en-US"/>
        </a:p>
      </dgm:t>
    </dgm:pt>
    <dgm:pt modelId="{8BE53E68-F45B-4822-BF3E-D55E9DFCCAE0}" type="pres">
      <dgm:prSet presAssocID="{F3C796D1-AC96-4692-8D13-F01116428379}" presName="titleText2" presStyleLbl="fgAcc1" presStyleIdx="0" presStyleCnt="6" custLinFactY="445090" custLinFactNeighborX="-48683" custLinFactNeighborY="500000">
        <dgm:presLayoutVars>
          <dgm:chMax val="0"/>
          <dgm:chPref val="0"/>
        </dgm:presLayoutVars>
      </dgm:prSet>
      <dgm:spPr/>
      <dgm:t>
        <a:bodyPr/>
        <a:lstStyle/>
        <a:p>
          <a:endParaRPr lang="en-US"/>
        </a:p>
      </dgm:t>
    </dgm:pt>
    <dgm:pt modelId="{81A44C09-B7D4-4D0D-B338-24DB0E855118}" type="pres">
      <dgm:prSet presAssocID="{F3C796D1-AC96-4692-8D13-F01116428379}" presName="rootConnector" presStyleLbl="node2" presStyleIdx="0" presStyleCnt="0"/>
      <dgm:spPr/>
      <dgm:t>
        <a:bodyPr/>
        <a:lstStyle/>
        <a:p>
          <a:endParaRPr lang="en-US"/>
        </a:p>
      </dgm:t>
    </dgm:pt>
    <dgm:pt modelId="{8ED334FB-FCDD-4B25-93D3-9691E70AF443}" type="pres">
      <dgm:prSet presAssocID="{F3C796D1-AC96-4692-8D13-F01116428379}" presName="hierChild4" presStyleCnt="0"/>
      <dgm:spPr/>
    </dgm:pt>
    <dgm:pt modelId="{505C0CBE-A67F-4EF6-92FE-1A7EBEE32D41}" type="pres">
      <dgm:prSet presAssocID="{C076DDC3-648B-46CC-8D79-0F7740C71DD3}" presName="Name37" presStyleLbl="parChTrans1D3" presStyleIdx="0" presStyleCnt="3"/>
      <dgm:spPr/>
      <dgm:t>
        <a:bodyPr/>
        <a:lstStyle/>
        <a:p>
          <a:endParaRPr lang="en-US"/>
        </a:p>
      </dgm:t>
    </dgm:pt>
    <dgm:pt modelId="{7FA20355-6D87-4355-9AD4-B3E2A512478C}" type="pres">
      <dgm:prSet presAssocID="{DF8FAECE-8E97-4FDE-BA1B-B56E13349CA3}" presName="hierRoot2" presStyleCnt="0">
        <dgm:presLayoutVars>
          <dgm:hierBranch val="init"/>
        </dgm:presLayoutVars>
      </dgm:prSet>
      <dgm:spPr/>
    </dgm:pt>
    <dgm:pt modelId="{A30F2A7D-15A6-49AE-B464-55F6BFC12C46}" type="pres">
      <dgm:prSet presAssocID="{DF8FAECE-8E97-4FDE-BA1B-B56E13349CA3}" presName="rootComposite" presStyleCnt="0"/>
      <dgm:spPr/>
    </dgm:pt>
    <dgm:pt modelId="{33F51D2D-7CFF-43CD-B093-F1A4A14B0FFB}" type="pres">
      <dgm:prSet presAssocID="{DF8FAECE-8E97-4FDE-BA1B-B56E13349CA3}" presName="rootText" presStyleLbl="node1" presStyleIdx="1" presStyleCnt="6">
        <dgm:presLayoutVars>
          <dgm:chMax/>
          <dgm:chPref val="3"/>
        </dgm:presLayoutVars>
      </dgm:prSet>
      <dgm:spPr/>
      <dgm:t>
        <a:bodyPr/>
        <a:lstStyle/>
        <a:p>
          <a:endParaRPr lang="en-US"/>
        </a:p>
      </dgm:t>
    </dgm:pt>
    <dgm:pt modelId="{17D45234-4BDC-47AA-AD47-7AC4526178BC}" type="pres">
      <dgm:prSet presAssocID="{DF8FAECE-8E97-4FDE-BA1B-B56E13349CA3}" presName="titleText2" presStyleLbl="fgAcc1" presStyleIdx="1" presStyleCnt="6" custLinFactX="33813" custLinFactY="195209" custLinFactNeighborX="100000" custLinFactNeighborY="200000">
        <dgm:presLayoutVars>
          <dgm:chMax val="0"/>
          <dgm:chPref val="0"/>
        </dgm:presLayoutVars>
      </dgm:prSet>
      <dgm:spPr/>
      <dgm:t>
        <a:bodyPr/>
        <a:lstStyle/>
        <a:p>
          <a:endParaRPr lang="en-US"/>
        </a:p>
      </dgm:t>
    </dgm:pt>
    <dgm:pt modelId="{D94B24C2-0528-43CA-B2E6-6F6835F28B83}" type="pres">
      <dgm:prSet presAssocID="{DF8FAECE-8E97-4FDE-BA1B-B56E13349CA3}" presName="rootConnector" presStyleLbl="node3" presStyleIdx="0" presStyleCnt="0"/>
      <dgm:spPr/>
      <dgm:t>
        <a:bodyPr/>
        <a:lstStyle/>
        <a:p>
          <a:endParaRPr lang="en-US"/>
        </a:p>
      </dgm:t>
    </dgm:pt>
    <dgm:pt modelId="{11C8B51C-A7BE-4798-83FD-B9EDF46CFE75}" type="pres">
      <dgm:prSet presAssocID="{DF8FAECE-8E97-4FDE-BA1B-B56E13349CA3}" presName="hierChild4" presStyleCnt="0"/>
      <dgm:spPr/>
    </dgm:pt>
    <dgm:pt modelId="{ADBAF3A9-E27D-4990-BFB7-07012576D26E}" type="pres">
      <dgm:prSet presAssocID="{DF8FAECE-8E97-4FDE-BA1B-B56E13349CA3}" presName="hierChild5" presStyleCnt="0"/>
      <dgm:spPr/>
    </dgm:pt>
    <dgm:pt modelId="{45C66364-B75F-41D9-AB6F-4A16A81C5118}" type="pres">
      <dgm:prSet presAssocID="{F3C796D1-AC96-4692-8D13-F01116428379}" presName="hierChild5" presStyleCnt="0"/>
      <dgm:spPr/>
    </dgm:pt>
    <dgm:pt modelId="{78FFB0FF-2BCF-40F5-A291-480919FC7A74}" type="pres">
      <dgm:prSet presAssocID="{F4C8DD28-F13E-4497-803A-3C1847747891}" presName="Name37" presStyleLbl="parChTrans1D2" presStyleIdx="1" presStyleCnt="3"/>
      <dgm:spPr/>
      <dgm:t>
        <a:bodyPr/>
        <a:lstStyle/>
        <a:p>
          <a:endParaRPr lang="en-US"/>
        </a:p>
      </dgm:t>
    </dgm:pt>
    <dgm:pt modelId="{5194F9F4-0E1D-4A85-802B-6EF66C5B8A11}" type="pres">
      <dgm:prSet presAssocID="{BD2BBF95-6F7D-4031-9524-97B61B878D75}" presName="hierRoot2" presStyleCnt="0">
        <dgm:presLayoutVars>
          <dgm:hierBranch val="init"/>
        </dgm:presLayoutVars>
      </dgm:prSet>
      <dgm:spPr/>
    </dgm:pt>
    <dgm:pt modelId="{1700C0E3-E443-4727-AE07-9BA3B6397050}" type="pres">
      <dgm:prSet presAssocID="{BD2BBF95-6F7D-4031-9524-97B61B878D75}" presName="rootComposite" presStyleCnt="0"/>
      <dgm:spPr/>
    </dgm:pt>
    <dgm:pt modelId="{15FFBF76-D310-4C01-9BA7-AEA1A85D3829}" type="pres">
      <dgm:prSet presAssocID="{BD2BBF95-6F7D-4031-9524-97B61B878D75}" presName="rootText" presStyleLbl="node1" presStyleIdx="2" presStyleCnt="6" custScaleY="108894">
        <dgm:presLayoutVars>
          <dgm:chMax/>
          <dgm:chPref val="3"/>
        </dgm:presLayoutVars>
      </dgm:prSet>
      <dgm:spPr/>
      <dgm:t>
        <a:bodyPr/>
        <a:lstStyle/>
        <a:p>
          <a:endParaRPr lang="en-US"/>
        </a:p>
      </dgm:t>
    </dgm:pt>
    <dgm:pt modelId="{C5200B54-BEE1-4A6F-A640-3840E826ABB2}" type="pres">
      <dgm:prSet presAssocID="{BD2BBF95-6F7D-4031-9524-97B61B878D75}" presName="titleText2" presStyleLbl="fgAcc1" presStyleIdx="2" presStyleCnt="6" custLinFactX="-66594" custLinFactY="495409" custLinFactNeighborX="-100000" custLinFactNeighborY="500000">
        <dgm:presLayoutVars>
          <dgm:chMax val="0"/>
          <dgm:chPref val="0"/>
        </dgm:presLayoutVars>
      </dgm:prSet>
      <dgm:spPr/>
      <dgm:t>
        <a:bodyPr/>
        <a:lstStyle/>
        <a:p>
          <a:endParaRPr lang="en-US"/>
        </a:p>
      </dgm:t>
    </dgm:pt>
    <dgm:pt modelId="{03B7BB06-DBC7-464A-87B7-FACE662A8E2A}" type="pres">
      <dgm:prSet presAssocID="{BD2BBF95-6F7D-4031-9524-97B61B878D75}" presName="rootConnector" presStyleLbl="node2" presStyleIdx="0" presStyleCnt="0"/>
      <dgm:spPr/>
      <dgm:t>
        <a:bodyPr/>
        <a:lstStyle/>
        <a:p>
          <a:endParaRPr lang="en-US"/>
        </a:p>
      </dgm:t>
    </dgm:pt>
    <dgm:pt modelId="{599166DC-F3F3-4A09-AF98-D9E60B0C1EA9}" type="pres">
      <dgm:prSet presAssocID="{BD2BBF95-6F7D-4031-9524-97B61B878D75}" presName="hierChild4" presStyleCnt="0"/>
      <dgm:spPr/>
    </dgm:pt>
    <dgm:pt modelId="{060B42D6-75B5-4A1D-AB53-731365CB754D}" type="pres">
      <dgm:prSet presAssocID="{6C7AA42D-4BA4-4CE3-B367-D74A2ABBBD5E}" presName="Name37" presStyleLbl="parChTrans1D3" presStyleIdx="1" presStyleCnt="3"/>
      <dgm:spPr/>
      <dgm:t>
        <a:bodyPr/>
        <a:lstStyle/>
        <a:p>
          <a:endParaRPr lang="en-US"/>
        </a:p>
      </dgm:t>
    </dgm:pt>
    <dgm:pt modelId="{F1D96DB3-00A0-4466-9EB9-CDBB9AAAACE0}" type="pres">
      <dgm:prSet presAssocID="{83CD52A5-E4B1-477E-8E5A-50685382536B}" presName="hierRoot2" presStyleCnt="0">
        <dgm:presLayoutVars>
          <dgm:hierBranch val="init"/>
        </dgm:presLayoutVars>
      </dgm:prSet>
      <dgm:spPr/>
    </dgm:pt>
    <dgm:pt modelId="{98F62460-53BF-4657-A6F1-6224B5FF8D7E}" type="pres">
      <dgm:prSet presAssocID="{83CD52A5-E4B1-477E-8E5A-50685382536B}" presName="rootComposite" presStyleCnt="0"/>
      <dgm:spPr/>
    </dgm:pt>
    <dgm:pt modelId="{9B01D088-0518-4AB9-859B-3830BD6A8B4B}" type="pres">
      <dgm:prSet presAssocID="{83CD52A5-E4B1-477E-8E5A-50685382536B}" presName="rootText" presStyleLbl="node1" presStyleIdx="3" presStyleCnt="6">
        <dgm:presLayoutVars>
          <dgm:chMax/>
          <dgm:chPref val="3"/>
        </dgm:presLayoutVars>
      </dgm:prSet>
      <dgm:spPr/>
      <dgm:t>
        <a:bodyPr/>
        <a:lstStyle/>
        <a:p>
          <a:endParaRPr lang="en-US"/>
        </a:p>
      </dgm:t>
    </dgm:pt>
    <dgm:pt modelId="{396314C6-4A94-420F-8822-CE54EA6E5661}" type="pres">
      <dgm:prSet presAssocID="{83CD52A5-E4B1-477E-8E5A-50685382536B}" presName="titleText2" presStyleLbl="fgAcc1" presStyleIdx="3" presStyleCnt="6" custLinFactY="80298" custLinFactNeighborX="671" custLinFactNeighborY="100000">
        <dgm:presLayoutVars>
          <dgm:chMax val="0"/>
          <dgm:chPref val="0"/>
        </dgm:presLayoutVars>
      </dgm:prSet>
      <dgm:spPr/>
      <dgm:t>
        <a:bodyPr/>
        <a:lstStyle/>
        <a:p>
          <a:endParaRPr lang="en-US"/>
        </a:p>
      </dgm:t>
    </dgm:pt>
    <dgm:pt modelId="{ACED9877-D667-46E4-B48C-347F3C3029D0}" type="pres">
      <dgm:prSet presAssocID="{83CD52A5-E4B1-477E-8E5A-50685382536B}" presName="rootConnector" presStyleLbl="node3" presStyleIdx="0" presStyleCnt="0"/>
      <dgm:spPr/>
      <dgm:t>
        <a:bodyPr/>
        <a:lstStyle/>
        <a:p>
          <a:endParaRPr lang="en-US"/>
        </a:p>
      </dgm:t>
    </dgm:pt>
    <dgm:pt modelId="{915D8B86-9D90-4989-AFDC-B8EBD24FC494}" type="pres">
      <dgm:prSet presAssocID="{83CD52A5-E4B1-477E-8E5A-50685382536B}" presName="hierChild4" presStyleCnt="0"/>
      <dgm:spPr/>
    </dgm:pt>
    <dgm:pt modelId="{85FF0086-0085-4942-B02C-E272B96D4E75}" type="pres">
      <dgm:prSet presAssocID="{83CD52A5-E4B1-477E-8E5A-50685382536B}" presName="hierChild5" presStyleCnt="0"/>
      <dgm:spPr/>
    </dgm:pt>
    <dgm:pt modelId="{55A78886-236E-4789-ACB2-A16198218069}" type="pres">
      <dgm:prSet presAssocID="{BD2BBF95-6F7D-4031-9524-97B61B878D75}" presName="hierChild5" presStyleCnt="0"/>
      <dgm:spPr/>
    </dgm:pt>
    <dgm:pt modelId="{6A139314-C920-4A89-94BE-AD79289E8EE4}" type="pres">
      <dgm:prSet presAssocID="{BC3CBA57-DB25-4CC2-BF64-36065499F9A9}" presName="Name37" presStyleLbl="parChTrans1D2" presStyleIdx="2" presStyleCnt="3"/>
      <dgm:spPr/>
      <dgm:t>
        <a:bodyPr/>
        <a:lstStyle/>
        <a:p>
          <a:endParaRPr lang="en-US"/>
        </a:p>
      </dgm:t>
    </dgm:pt>
    <dgm:pt modelId="{10E241EB-E377-489E-A437-E54626864456}" type="pres">
      <dgm:prSet presAssocID="{D2639A15-08D4-400B-8746-11174F39E7C5}" presName="hierRoot2" presStyleCnt="0">
        <dgm:presLayoutVars>
          <dgm:hierBranch val="init"/>
        </dgm:presLayoutVars>
      </dgm:prSet>
      <dgm:spPr/>
    </dgm:pt>
    <dgm:pt modelId="{4039B15B-FD07-4342-B471-13E3A753C3B1}" type="pres">
      <dgm:prSet presAssocID="{D2639A15-08D4-400B-8746-11174F39E7C5}" presName="rootComposite" presStyleCnt="0"/>
      <dgm:spPr/>
    </dgm:pt>
    <dgm:pt modelId="{EECA641F-8AE4-4295-98B6-B6D49201F079}" type="pres">
      <dgm:prSet presAssocID="{D2639A15-08D4-400B-8746-11174F39E7C5}" presName="rootText" presStyleLbl="node1" presStyleIdx="4" presStyleCnt="6">
        <dgm:presLayoutVars>
          <dgm:chMax/>
          <dgm:chPref val="3"/>
        </dgm:presLayoutVars>
      </dgm:prSet>
      <dgm:spPr/>
      <dgm:t>
        <a:bodyPr/>
        <a:lstStyle/>
        <a:p>
          <a:endParaRPr lang="en-US"/>
        </a:p>
      </dgm:t>
    </dgm:pt>
    <dgm:pt modelId="{C2E9A81B-914A-43CC-AE3A-457045B89407}" type="pres">
      <dgm:prSet presAssocID="{D2639A15-08D4-400B-8746-11174F39E7C5}" presName="titleText2" presStyleLbl="fgAcc1" presStyleIdx="4" presStyleCnt="6" custLinFactX="-60180" custLinFactY="300000" custLinFactNeighborX="-100000" custLinFactNeighborY="313879">
        <dgm:presLayoutVars>
          <dgm:chMax val="0"/>
          <dgm:chPref val="0"/>
        </dgm:presLayoutVars>
      </dgm:prSet>
      <dgm:spPr/>
      <dgm:t>
        <a:bodyPr/>
        <a:lstStyle/>
        <a:p>
          <a:endParaRPr lang="en-US"/>
        </a:p>
      </dgm:t>
    </dgm:pt>
    <dgm:pt modelId="{21947E9C-57D1-4EAF-8328-3AD696CBBA02}" type="pres">
      <dgm:prSet presAssocID="{D2639A15-08D4-400B-8746-11174F39E7C5}" presName="rootConnector" presStyleLbl="node2" presStyleIdx="0" presStyleCnt="0"/>
      <dgm:spPr/>
      <dgm:t>
        <a:bodyPr/>
        <a:lstStyle/>
        <a:p>
          <a:endParaRPr lang="en-US"/>
        </a:p>
      </dgm:t>
    </dgm:pt>
    <dgm:pt modelId="{F251522C-D545-48BF-933A-CCF5B613583E}" type="pres">
      <dgm:prSet presAssocID="{D2639A15-08D4-400B-8746-11174F39E7C5}" presName="hierChild4" presStyleCnt="0"/>
      <dgm:spPr/>
    </dgm:pt>
    <dgm:pt modelId="{90AE929E-3D68-4DB1-A40C-FF26AE1C7EA7}" type="pres">
      <dgm:prSet presAssocID="{5D8E8A05-D4F4-4D5F-AE88-3C45186B2706}" presName="Name37" presStyleLbl="parChTrans1D3" presStyleIdx="2" presStyleCnt="3"/>
      <dgm:spPr/>
      <dgm:t>
        <a:bodyPr/>
        <a:lstStyle/>
        <a:p>
          <a:endParaRPr lang="en-US"/>
        </a:p>
      </dgm:t>
    </dgm:pt>
    <dgm:pt modelId="{30F2C38C-9767-4325-9070-98064D1B829F}" type="pres">
      <dgm:prSet presAssocID="{C054CECC-270B-4D52-82D5-EE4DF03EDF0A}" presName="hierRoot2" presStyleCnt="0">
        <dgm:presLayoutVars>
          <dgm:hierBranch val="init"/>
        </dgm:presLayoutVars>
      </dgm:prSet>
      <dgm:spPr/>
    </dgm:pt>
    <dgm:pt modelId="{3969D230-E1D1-4C60-ACA1-39D40A72FB7A}" type="pres">
      <dgm:prSet presAssocID="{C054CECC-270B-4D52-82D5-EE4DF03EDF0A}" presName="rootComposite" presStyleCnt="0"/>
      <dgm:spPr/>
    </dgm:pt>
    <dgm:pt modelId="{5ACA6960-5459-4640-8D75-E3AE169F3258}" type="pres">
      <dgm:prSet presAssocID="{C054CECC-270B-4D52-82D5-EE4DF03EDF0A}" presName="rootText" presStyleLbl="node1" presStyleIdx="5" presStyleCnt="6">
        <dgm:presLayoutVars>
          <dgm:chMax/>
          <dgm:chPref val="3"/>
        </dgm:presLayoutVars>
      </dgm:prSet>
      <dgm:spPr/>
      <dgm:t>
        <a:bodyPr/>
        <a:lstStyle/>
        <a:p>
          <a:endParaRPr lang="en-US"/>
        </a:p>
      </dgm:t>
    </dgm:pt>
    <dgm:pt modelId="{1636269A-20EE-4864-9B43-48CB55EB8C65}" type="pres">
      <dgm:prSet presAssocID="{C054CECC-270B-4D52-82D5-EE4DF03EDF0A}" presName="titleText2" presStyleLbl="fgAcc1" presStyleIdx="5" presStyleCnt="6" custLinFactX="-80558" custLinFactNeighborX="-100000" custLinFactNeighborY="93455">
        <dgm:presLayoutVars>
          <dgm:chMax val="0"/>
          <dgm:chPref val="0"/>
        </dgm:presLayoutVars>
      </dgm:prSet>
      <dgm:spPr/>
      <dgm:t>
        <a:bodyPr/>
        <a:lstStyle/>
        <a:p>
          <a:endParaRPr lang="en-US"/>
        </a:p>
      </dgm:t>
    </dgm:pt>
    <dgm:pt modelId="{A7BF236C-6C93-4189-84BB-B33E112215FA}" type="pres">
      <dgm:prSet presAssocID="{C054CECC-270B-4D52-82D5-EE4DF03EDF0A}" presName="rootConnector" presStyleLbl="node3" presStyleIdx="0" presStyleCnt="0"/>
      <dgm:spPr/>
      <dgm:t>
        <a:bodyPr/>
        <a:lstStyle/>
        <a:p>
          <a:endParaRPr lang="en-US"/>
        </a:p>
      </dgm:t>
    </dgm:pt>
    <dgm:pt modelId="{2D759D78-74F7-4464-8AC4-5F8B80E0C800}" type="pres">
      <dgm:prSet presAssocID="{C054CECC-270B-4D52-82D5-EE4DF03EDF0A}" presName="hierChild4" presStyleCnt="0"/>
      <dgm:spPr/>
    </dgm:pt>
    <dgm:pt modelId="{06A9AEC3-F70C-48FC-8EB3-89A11F43E99A}" type="pres">
      <dgm:prSet presAssocID="{C054CECC-270B-4D52-82D5-EE4DF03EDF0A}" presName="hierChild5" presStyleCnt="0"/>
      <dgm:spPr/>
    </dgm:pt>
    <dgm:pt modelId="{83516F44-03E4-4E01-B3A7-351AE77439F6}" type="pres">
      <dgm:prSet presAssocID="{D2639A15-08D4-400B-8746-11174F39E7C5}" presName="hierChild5" presStyleCnt="0"/>
      <dgm:spPr/>
    </dgm:pt>
    <dgm:pt modelId="{6A3B2405-50C3-4130-84CE-3828A0D2392E}" type="pres">
      <dgm:prSet presAssocID="{3AA70006-75AA-462A-807F-3CF5F75FE6ED}" presName="hierChild3" presStyleCnt="0"/>
      <dgm:spPr/>
    </dgm:pt>
  </dgm:ptLst>
  <dgm:cxnLst>
    <dgm:cxn modelId="{2B83207B-EBEF-41BF-8916-FC10BAD6B1DF}" type="presOf" srcId="{C054CECC-270B-4D52-82D5-EE4DF03EDF0A}" destId="{5ACA6960-5459-4640-8D75-E3AE169F3258}" srcOrd="0" destOrd="0" presId="urn:microsoft.com/office/officeart/2008/layout/NameandTitleOrganizationalChart"/>
    <dgm:cxn modelId="{29ED3D7E-5294-4BF1-965D-30504384521B}" type="presOf" srcId="{D2639A15-08D4-400B-8746-11174F39E7C5}" destId="{EECA641F-8AE4-4295-98B6-B6D49201F079}" srcOrd="0" destOrd="0" presId="urn:microsoft.com/office/officeart/2008/layout/NameandTitleOrganizationalChart"/>
    <dgm:cxn modelId="{7CF1E793-5E0E-4AE6-82F3-2BEDAA66C079}" type="presOf" srcId="{3AA70006-75AA-462A-807F-3CF5F75FE6ED}" destId="{E50D5B7B-4228-4895-8B62-FE372F15746C}" srcOrd="1" destOrd="0" presId="urn:microsoft.com/office/officeart/2008/layout/NameandTitleOrganizationalChart"/>
    <dgm:cxn modelId="{C357348B-7704-4A91-AC3E-E13A688272DE}" type="presOf" srcId="{C054CECC-270B-4D52-82D5-EE4DF03EDF0A}" destId="{A7BF236C-6C93-4189-84BB-B33E112215FA}" srcOrd="1" destOrd="0" presId="urn:microsoft.com/office/officeart/2008/layout/NameandTitleOrganizationalChart"/>
    <dgm:cxn modelId="{43409C91-6F18-4287-B976-AE35F0A7EF19}" type="presOf" srcId="{DF8FAECE-8E97-4FDE-BA1B-B56E13349CA3}" destId="{33F51D2D-7CFF-43CD-B093-F1A4A14B0FFB}" srcOrd="0" destOrd="0" presId="urn:microsoft.com/office/officeart/2008/layout/NameandTitleOrganizationalChart"/>
    <dgm:cxn modelId="{620C057E-7B3F-40BE-98F4-C0F0BC8CCCC1}" type="presOf" srcId="{F3C796D1-AC96-4692-8D13-F01116428379}" destId="{81A44C09-B7D4-4D0D-B338-24DB0E855118}" srcOrd="1" destOrd="0" presId="urn:microsoft.com/office/officeart/2008/layout/NameandTitleOrganizationalChart"/>
    <dgm:cxn modelId="{B7845AA5-8C72-4BA4-B346-044B4A8F605C}" srcId="{BD2BBF95-6F7D-4031-9524-97B61B878D75}" destId="{83CD52A5-E4B1-477E-8E5A-50685382536B}" srcOrd="0" destOrd="0" parTransId="{6C7AA42D-4BA4-4CE3-B367-D74A2ABBBD5E}" sibTransId="{4FF2382C-1A74-482B-8E57-9B7C4FAA0049}"/>
    <dgm:cxn modelId="{7F902613-FFD8-45BF-9134-AC7AA387A294}" type="presOf" srcId="{79527866-E9A6-4A22-8A02-BC41602F9CDA}" destId="{C5200B54-BEE1-4A6F-A640-3840E826ABB2}" srcOrd="0" destOrd="0" presId="urn:microsoft.com/office/officeart/2008/layout/NameandTitleOrganizationalChart"/>
    <dgm:cxn modelId="{FB45DAD5-FD51-4D6C-92C5-348CA106BFAA}" type="presOf" srcId="{B0B8EFE6-BDAD-454C-8031-5A2029AE9B7B}" destId="{12A17DAD-C5F6-44B1-B453-C842F5479C1D}" srcOrd="0" destOrd="0" presId="urn:microsoft.com/office/officeart/2008/layout/NameandTitleOrganizationalChart"/>
    <dgm:cxn modelId="{3C82A479-B869-4F97-A534-AB955FCC6C5E}" type="presOf" srcId="{83CD52A5-E4B1-477E-8E5A-50685382536B}" destId="{ACED9877-D667-46E4-B48C-347F3C3029D0}" srcOrd="1" destOrd="0" presId="urn:microsoft.com/office/officeart/2008/layout/NameandTitleOrganizationalChart"/>
    <dgm:cxn modelId="{1761657A-7EA8-4912-8072-82B8B9C3FC09}" type="presOf" srcId="{4FF2382C-1A74-482B-8E57-9B7C4FAA0049}" destId="{396314C6-4A94-420F-8822-CE54EA6E5661}" srcOrd="0" destOrd="0" presId="urn:microsoft.com/office/officeart/2008/layout/NameandTitleOrganizationalChart"/>
    <dgm:cxn modelId="{90B54E41-CEFB-45EE-AE9F-FBC1396EFF4B}" srcId="{3AA70006-75AA-462A-807F-3CF5F75FE6ED}" destId="{D2639A15-08D4-400B-8746-11174F39E7C5}" srcOrd="2" destOrd="0" parTransId="{BC3CBA57-DB25-4CC2-BF64-36065499F9A9}" sibTransId="{B198836A-77AE-4756-9092-6EB9C1BE7F42}"/>
    <dgm:cxn modelId="{EB51B452-E904-4C2F-ADD8-5EE2FB08F133}" type="presOf" srcId="{6C7AA42D-4BA4-4CE3-B367-D74A2ABBBD5E}" destId="{060B42D6-75B5-4A1D-AB53-731365CB754D}" srcOrd="0" destOrd="0" presId="urn:microsoft.com/office/officeart/2008/layout/NameandTitleOrganizationalChart"/>
    <dgm:cxn modelId="{3BE92BDC-8B58-477F-A2A1-1D7A7C036954}" srcId="{3AA70006-75AA-462A-807F-3CF5F75FE6ED}" destId="{F3C796D1-AC96-4692-8D13-F01116428379}" srcOrd="0" destOrd="0" parTransId="{B0B8EFE6-BDAD-454C-8031-5A2029AE9B7B}" sibTransId="{698D5E66-F396-4964-9265-1D3A404AB7B7}"/>
    <dgm:cxn modelId="{4948AE80-CB64-4E0D-B2B5-B45881FBFF93}" type="presOf" srcId="{D2639A15-08D4-400B-8746-11174F39E7C5}" destId="{21947E9C-57D1-4EAF-8328-3AD696CBBA02}" srcOrd="1" destOrd="0" presId="urn:microsoft.com/office/officeart/2008/layout/NameandTitleOrganizationalChart"/>
    <dgm:cxn modelId="{B784674D-3EC3-4BA3-A24E-D13305ACF4D6}" type="presOf" srcId="{3AA70006-75AA-462A-807F-3CF5F75FE6ED}" destId="{A27B467F-1F2F-4D61-B97F-77295A9D6030}" srcOrd="0" destOrd="0" presId="urn:microsoft.com/office/officeart/2008/layout/NameandTitleOrganizationalChart"/>
    <dgm:cxn modelId="{A3F23C94-E22E-4AF9-843B-337C1660E2EE}" srcId="{F3C796D1-AC96-4692-8D13-F01116428379}" destId="{DF8FAECE-8E97-4FDE-BA1B-B56E13349CA3}" srcOrd="0" destOrd="0" parTransId="{C076DDC3-648B-46CC-8D79-0F7740C71DD3}" sibTransId="{FA4A4675-60A9-4D42-BA8B-B2301D0676EB}"/>
    <dgm:cxn modelId="{3A0292A0-4D3C-4A67-99F8-90AA93F5D2E0}" srcId="{D2639A15-08D4-400B-8746-11174F39E7C5}" destId="{C054CECC-270B-4D52-82D5-EE4DF03EDF0A}" srcOrd="0" destOrd="0" parTransId="{5D8E8A05-D4F4-4D5F-AE88-3C45186B2706}" sibTransId="{C05AB49D-6FB8-4BCD-9561-FFC61796C8FD}"/>
    <dgm:cxn modelId="{E03D3D63-B117-4633-B7FC-24F5E987408D}" srcId="{3AA70006-75AA-462A-807F-3CF5F75FE6ED}" destId="{BD2BBF95-6F7D-4031-9524-97B61B878D75}" srcOrd="1" destOrd="0" parTransId="{F4C8DD28-F13E-4497-803A-3C1847747891}" sibTransId="{79527866-E9A6-4A22-8A02-BC41602F9CDA}"/>
    <dgm:cxn modelId="{F98F286F-5999-4032-B76C-0A986F4897E9}" type="presOf" srcId="{BD2BBF95-6F7D-4031-9524-97B61B878D75}" destId="{03B7BB06-DBC7-464A-87B7-FACE662A8E2A}" srcOrd="1" destOrd="0" presId="urn:microsoft.com/office/officeart/2008/layout/NameandTitleOrganizationalChart"/>
    <dgm:cxn modelId="{FBE500E9-DE27-4BFD-B4E2-CAF49678147C}" type="presOf" srcId="{F4C8DD28-F13E-4497-803A-3C1847747891}" destId="{78FFB0FF-2BCF-40F5-A291-480919FC7A74}" srcOrd="0" destOrd="0" presId="urn:microsoft.com/office/officeart/2008/layout/NameandTitleOrganizationalChart"/>
    <dgm:cxn modelId="{4126724F-D100-4EE7-8680-81922CC1CC08}" type="presOf" srcId="{698D5E66-F396-4964-9265-1D3A404AB7B7}" destId="{8BE53E68-F45B-4822-BF3E-D55E9DFCCAE0}" srcOrd="0" destOrd="0" presId="urn:microsoft.com/office/officeart/2008/layout/NameandTitleOrganizationalChart"/>
    <dgm:cxn modelId="{5E78D50D-E3A7-47E9-9F88-DB65C1AD3A92}" type="presOf" srcId="{DF8FAECE-8E97-4FDE-BA1B-B56E13349CA3}" destId="{D94B24C2-0528-43CA-B2E6-6F6835F28B83}" srcOrd="1" destOrd="0" presId="urn:microsoft.com/office/officeart/2008/layout/NameandTitleOrganizationalChart"/>
    <dgm:cxn modelId="{55543F86-D282-49B8-B4F5-7CB8B3175366}" type="presOf" srcId="{A35F216B-3862-4676-894D-5CB2D3CD48AF}" destId="{6DBD21E1-3B0B-42A4-9B09-CE8FAFBEF313}" srcOrd="0" destOrd="0" presId="urn:microsoft.com/office/officeart/2008/layout/NameandTitleOrganizationalChart"/>
    <dgm:cxn modelId="{96837DFF-28F8-43B2-A7F7-0D1A6CFA6325}" type="presOf" srcId="{B198836A-77AE-4756-9092-6EB9C1BE7F42}" destId="{C2E9A81B-914A-43CC-AE3A-457045B89407}" srcOrd="0" destOrd="0" presId="urn:microsoft.com/office/officeart/2008/layout/NameandTitleOrganizationalChart"/>
    <dgm:cxn modelId="{F25A8B6B-EA6A-4492-899A-A4EA20CBD9B0}" type="presOf" srcId="{FA4A4675-60A9-4D42-BA8B-B2301D0676EB}" destId="{17D45234-4BDC-47AA-AD47-7AC4526178BC}" srcOrd="0" destOrd="0" presId="urn:microsoft.com/office/officeart/2008/layout/NameandTitleOrganizationalChart"/>
    <dgm:cxn modelId="{56D7C331-B415-4458-ABC2-4225C2B4FB12}" type="presOf" srcId="{5D8E8A05-D4F4-4D5F-AE88-3C45186B2706}" destId="{90AE929E-3D68-4DB1-A40C-FF26AE1C7EA7}" srcOrd="0" destOrd="0" presId="urn:microsoft.com/office/officeart/2008/layout/NameandTitleOrganizationalChart"/>
    <dgm:cxn modelId="{8294D3B3-17D3-4814-817C-F47E9FB6EB83}" type="presOf" srcId="{D2D81C9C-76F1-401A-BDAF-71677FCF946E}" destId="{E711B90B-B25A-483A-A538-98B7A7DDA8B6}" srcOrd="0" destOrd="0" presId="urn:microsoft.com/office/officeart/2008/layout/NameandTitleOrganizationalChart"/>
    <dgm:cxn modelId="{DF2D7EC9-B6A7-42B9-B56A-8E5A759839B7}" type="presOf" srcId="{83CD52A5-E4B1-477E-8E5A-50685382536B}" destId="{9B01D088-0518-4AB9-859B-3830BD6A8B4B}" srcOrd="0" destOrd="0" presId="urn:microsoft.com/office/officeart/2008/layout/NameandTitleOrganizationalChart"/>
    <dgm:cxn modelId="{947AC16B-54EE-4499-8BB4-390AB86CA685}" type="presOf" srcId="{C05AB49D-6FB8-4BCD-9561-FFC61796C8FD}" destId="{1636269A-20EE-4864-9B43-48CB55EB8C65}" srcOrd="0" destOrd="0" presId="urn:microsoft.com/office/officeart/2008/layout/NameandTitleOrganizationalChart"/>
    <dgm:cxn modelId="{04B0B68B-7D1B-4ABD-A34C-0EC5E2A9C73E}" type="presOf" srcId="{BD2BBF95-6F7D-4031-9524-97B61B878D75}" destId="{15FFBF76-D310-4C01-9BA7-AEA1A85D3829}" srcOrd="0" destOrd="0" presId="urn:microsoft.com/office/officeart/2008/layout/NameandTitleOrganizationalChart"/>
    <dgm:cxn modelId="{43125306-A57A-4A09-91D1-4E7F91FAC2FA}" srcId="{A35F216B-3862-4676-894D-5CB2D3CD48AF}" destId="{3AA70006-75AA-462A-807F-3CF5F75FE6ED}" srcOrd="0" destOrd="0" parTransId="{09F0342A-08EB-473A-9EFC-A2736349F3B1}" sibTransId="{D2D81C9C-76F1-401A-BDAF-71677FCF946E}"/>
    <dgm:cxn modelId="{B999A04C-153B-4BA3-B9BB-7313DA89C879}" type="presOf" srcId="{BC3CBA57-DB25-4CC2-BF64-36065499F9A9}" destId="{6A139314-C920-4A89-94BE-AD79289E8EE4}" srcOrd="0" destOrd="0" presId="urn:microsoft.com/office/officeart/2008/layout/NameandTitleOrganizationalChart"/>
    <dgm:cxn modelId="{38BE823C-AD5E-436E-8C21-2266571E2AAF}" type="presOf" srcId="{F3C796D1-AC96-4692-8D13-F01116428379}" destId="{0450000B-D364-433A-984C-597CF7F9DE9B}" srcOrd="0" destOrd="0" presId="urn:microsoft.com/office/officeart/2008/layout/NameandTitleOrganizationalChart"/>
    <dgm:cxn modelId="{43990577-ED60-4F9C-B223-C255230E50E3}" type="presOf" srcId="{C076DDC3-648B-46CC-8D79-0F7740C71DD3}" destId="{505C0CBE-A67F-4EF6-92FE-1A7EBEE32D41}" srcOrd="0" destOrd="0" presId="urn:microsoft.com/office/officeart/2008/layout/NameandTitleOrganizationalChart"/>
    <dgm:cxn modelId="{30E79C62-D5E2-44A4-A956-D73ED5821743}" type="presParOf" srcId="{6DBD21E1-3B0B-42A4-9B09-CE8FAFBEF313}" destId="{3E24DB25-A60B-4020-88EA-731FC4BA75B8}" srcOrd="0" destOrd="0" presId="urn:microsoft.com/office/officeart/2008/layout/NameandTitleOrganizationalChart"/>
    <dgm:cxn modelId="{FDBD8A3C-D44C-4D37-946D-91D4E2396008}" type="presParOf" srcId="{3E24DB25-A60B-4020-88EA-731FC4BA75B8}" destId="{1C70B477-F7FF-4CE4-8A3C-FC7E62D342C7}" srcOrd="0" destOrd="0" presId="urn:microsoft.com/office/officeart/2008/layout/NameandTitleOrganizationalChart"/>
    <dgm:cxn modelId="{A7D7E951-2AB2-4E8C-8286-06FDD9DAAA51}" type="presParOf" srcId="{1C70B477-F7FF-4CE4-8A3C-FC7E62D342C7}" destId="{A27B467F-1F2F-4D61-B97F-77295A9D6030}" srcOrd="0" destOrd="0" presId="urn:microsoft.com/office/officeart/2008/layout/NameandTitleOrganizationalChart"/>
    <dgm:cxn modelId="{4D1D81CC-4C33-443B-B2B2-7BCB7ADCA0B6}" type="presParOf" srcId="{1C70B477-F7FF-4CE4-8A3C-FC7E62D342C7}" destId="{E711B90B-B25A-483A-A538-98B7A7DDA8B6}" srcOrd="1" destOrd="0" presId="urn:microsoft.com/office/officeart/2008/layout/NameandTitleOrganizationalChart"/>
    <dgm:cxn modelId="{0B690FAD-5B14-443B-B6D0-8D01D702CAED}" type="presParOf" srcId="{1C70B477-F7FF-4CE4-8A3C-FC7E62D342C7}" destId="{E50D5B7B-4228-4895-8B62-FE372F15746C}" srcOrd="2" destOrd="0" presId="urn:microsoft.com/office/officeart/2008/layout/NameandTitleOrganizationalChart"/>
    <dgm:cxn modelId="{DDF52F64-A68F-4EAD-8F49-489E2F614BDF}" type="presParOf" srcId="{3E24DB25-A60B-4020-88EA-731FC4BA75B8}" destId="{4B0A3BFF-0A6C-419A-90CD-8083D5808B22}" srcOrd="1" destOrd="0" presId="urn:microsoft.com/office/officeart/2008/layout/NameandTitleOrganizationalChart"/>
    <dgm:cxn modelId="{B69C393F-8CF1-4515-B331-04810A9261A0}" type="presParOf" srcId="{4B0A3BFF-0A6C-419A-90CD-8083D5808B22}" destId="{12A17DAD-C5F6-44B1-B453-C842F5479C1D}" srcOrd="0" destOrd="0" presId="urn:microsoft.com/office/officeart/2008/layout/NameandTitleOrganizationalChart"/>
    <dgm:cxn modelId="{5E1DA8F2-2A83-4489-AC48-644C894699D3}" type="presParOf" srcId="{4B0A3BFF-0A6C-419A-90CD-8083D5808B22}" destId="{4AFFEC03-8278-416C-B72B-13BB87D743E0}" srcOrd="1" destOrd="0" presId="urn:microsoft.com/office/officeart/2008/layout/NameandTitleOrganizationalChart"/>
    <dgm:cxn modelId="{49F6D4D9-42D6-47C1-B159-AC780C0FA579}" type="presParOf" srcId="{4AFFEC03-8278-416C-B72B-13BB87D743E0}" destId="{69D3DCAA-6857-42B1-A34E-91414A35C3C5}" srcOrd="0" destOrd="0" presId="urn:microsoft.com/office/officeart/2008/layout/NameandTitleOrganizationalChart"/>
    <dgm:cxn modelId="{05725465-7E2F-4941-88DF-969E0E5F11D6}" type="presParOf" srcId="{69D3DCAA-6857-42B1-A34E-91414A35C3C5}" destId="{0450000B-D364-433A-984C-597CF7F9DE9B}" srcOrd="0" destOrd="0" presId="urn:microsoft.com/office/officeart/2008/layout/NameandTitleOrganizationalChart"/>
    <dgm:cxn modelId="{F96E61BB-803E-4753-9FB1-12B445015747}" type="presParOf" srcId="{69D3DCAA-6857-42B1-A34E-91414A35C3C5}" destId="{8BE53E68-F45B-4822-BF3E-D55E9DFCCAE0}" srcOrd="1" destOrd="0" presId="urn:microsoft.com/office/officeart/2008/layout/NameandTitleOrganizationalChart"/>
    <dgm:cxn modelId="{9C0377F4-5FBF-4D15-8928-4FCAC73E3F18}" type="presParOf" srcId="{69D3DCAA-6857-42B1-A34E-91414A35C3C5}" destId="{81A44C09-B7D4-4D0D-B338-24DB0E855118}" srcOrd="2" destOrd="0" presId="urn:microsoft.com/office/officeart/2008/layout/NameandTitleOrganizationalChart"/>
    <dgm:cxn modelId="{AE38D356-4481-4CA4-B6C2-5E4D741FF22D}" type="presParOf" srcId="{4AFFEC03-8278-416C-B72B-13BB87D743E0}" destId="{8ED334FB-FCDD-4B25-93D3-9691E70AF443}" srcOrd="1" destOrd="0" presId="urn:microsoft.com/office/officeart/2008/layout/NameandTitleOrganizationalChart"/>
    <dgm:cxn modelId="{3CC5F44C-1A6F-4655-832B-81A1DB2C7009}" type="presParOf" srcId="{8ED334FB-FCDD-4B25-93D3-9691E70AF443}" destId="{505C0CBE-A67F-4EF6-92FE-1A7EBEE32D41}" srcOrd="0" destOrd="0" presId="urn:microsoft.com/office/officeart/2008/layout/NameandTitleOrganizationalChart"/>
    <dgm:cxn modelId="{5B5855F1-75FF-4033-B696-82220720E6A4}" type="presParOf" srcId="{8ED334FB-FCDD-4B25-93D3-9691E70AF443}" destId="{7FA20355-6D87-4355-9AD4-B3E2A512478C}" srcOrd="1" destOrd="0" presId="urn:microsoft.com/office/officeart/2008/layout/NameandTitleOrganizationalChart"/>
    <dgm:cxn modelId="{F15AABF2-B750-43F0-B42A-E70A9E6C5696}" type="presParOf" srcId="{7FA20355-6D87-4355-9AD4-B3E2A512478C}" destId="{A30F2A7D-15A6-49AE-B464-55F6BFC12C46}" srcOrd="0" destOrd="0" presId="urn:microsoft.com/office/officeart/2008/layout/NameandTitleOrganizationalChart"/>
    <dgm:cxn modelId="{90C8ACA3-A636-4A8C-A282-ABEA413F5210}" type="presParOf" srcId="{A30F2A7D-15A6-49AE-B464-55F6BFC12C46}" destId="{33F51D2D-7CFF-43CD-B093-F1A4A14B0FFB}" srcOrd="0" destOrd="0" presId="urn:microsoft.com/office/officeart/2008/layout/NameandTitleOrganizationalChart"/>
    <dgm:cxn modelId="{007B16CF-47C6-4596-A7BD-AD018F3EB526}" type="presParOf" srcId="{A30F2A7D-15A6-49AE-B464-55F6BFC12C46}" destId="{17D45234-4BDC-47AA-AD47-7AC4526178BC}" srcOrd="1" destOrd="0" presId="urn:microsoft.com/office/officeart/2008/layout/NameandTitleOrganizationalChart"/>
    <dgm:cxn modelId="{73CAE49E-4A92-4725-A2B2-50793B6C2A60}" type="presParOf" srcId="{A30F2A7D-15A6-49AE-B464-55F6BFC12C46}" destId="{D94B24C2-0528-43CA-B2E6-6F6835F28B83}" srcOrd="2" destOrd="0" presId="urn:microsoft.com/office/officeart/2008/layout/NameandTitleOrganizationalChart"/>
    <dgm:cxn modelId="{E2853665-F2A0-42DF-90E4-2070D7B249C3}" type="presParOf" srcId="{7FA20355-6D87-4355-9AD4-B3E2A512478C}" destId="{11C8B51C-A7BE-4798-83FD-B9EDF46CFE75}" srcOrd="1" destOrd="0" presId="urn:microsoft.com/office/officeart/2008/layout/NameandTitleOrganizationalChart"/>
    <dgm:cxn modelId="{F8A7E222-4F9E-461C-A181-B5749B1C9B19}" type="presParOf" srcId="{7FA20355-6D87-4355-9AD4-B3E2A512478C}" destId="{ADBAF3A9-E27D-4990-BFB7-07012576D26E}" srcOrd="2" destOrd="0" presId="urn:microsoft.com/office/officeart/2008/layout/NameandTitleOrganizationalChart"/>
    <dgm:cxn modelId="{B86E6BCB-A71A-4302-A0EA-B1787D4683D6}" type="presParOf" srcId="{4AFFEC03-8278-416C-B72B-13BB87D743E0}" destId="{45C66364-B75F-41D9-AB6F-4A16A81C5118}" srcOrd="2" destOrd="0" presId="urn:microsoft.com/office/officeart/2008/layout/NameandTitleOrganizationalChart"/>
    <dgm:cxn modelId="{DCD1C0F7-2016-4AA4-B64E-032772249F90}" type="presParOf" srcId="{4B0A3BFF-0A6C-419A-90CD-8083D5808B22}" destId="{78FFB0FF-2BCF-40F5-A291-480919FC7A74}" srcOrd="2" destOrd="0" presId="urn:microsoft.com/office/officeart/2008/layout/NameandTitleOrganizationalChart"/>
    <dgm:cxn modelId="{797C1FF5-F68D-42C4-AEAA-6FF3E9A9AC0E}" type="presParOf" srcId="{4B0A3BFF-0A6C-419A-90CD-8083D5808B22}" destId="{5194F9F4-0E1D-4A85-802B-6EF66C5B8A11}" srcOrd="3" destOrd="0" presId="urn:microsoft.com/office/officeart/2008/layout/NameandTitleOrganizationalChart"/>
    <dgm:cxn modelId="{5A7AE92F-AB87-4B40-88F1-855EC19F3722}" type="presParOf" srcId="{5194F9F4-0E1D-4A85-802B-6EF66C5B8A11}" destId="{1700C0E3-E443-4727-AE07-9BA3B6397050}" srcOrd="0" destOrd="0" presId="urn:microsoft.com/office/officeart/2008/layout/NameandTitleOrganizationalChart"/>
    <dgm:cxn modelId="{354BD935-77E2-4CBA-A8AB-C565B3BBE91A}" type="presParOf" srcId="{1700C0E3-E443-4727-AE07-9BA3B6397050}" destId="{15FFBF76-D310-4C01-9BA7-AEA1A85D3829}" srcOrd="0" destOrd="0" presId="urn:microsoft.com/office/officeart/2008/layout/NameandTitleOrganizationalChart"/>
    <dgm:cxn modelId="{D2F18520-C626-4C07-8B4A-C44BBEC931FA}" type="presParOf" srcId="{1700C0E3-E443-4727-AE07-9BA3B6397050}" destId="{C5200B54-BEE1-4A6F-A640-3840E826ABB2}" srcOrd="1" destOrd="0" presId="urn:microsoft.com/office/officeart/2008/layout/NameandTitleOrganizationalChart"/>
    <dgm:cxn modelId="{A76B5CFB-8483-46E0-8109-8ACF3F0FCB21}" type="presParOf" srcId="{1700C0E3-E443-4727-AE07-9BA3B6397050}" destId="{03B7BB06-DBC7-464A-87B7-FACE662A8E2A}" srcOrd="2" destOrd="0" presId="urn:microsoft.com/office/officeart/2008/layout/NameandTitleOrganizationalChart"/>
    <dgm:cxn modelId="{DD1DD3EE-FA2D-48C6-93F1-C30ABFA075A2}" type="presParOf" srcId="{5194F9F4-0E1D-4A85-802B-6EF66C5B8A11}" destId="{599166DC-F3F3-4A09-AF98-D9E60B0C1EA9}" srcOrd="1" destOrd="0" presId="urn:microsoft.com/office/officeart/2008/layout/NameandTitleOrganizationalChart"/>
    <dgm:cxn modelId="{53D2CA08-8CDF-425C-8EBE-A984434E129E}" type="presParOf" srcId="{599166DC-F3F3-4A09-AF98-D9E60B0C1EA9}" destId="{060B42D6-75B5-4A1D-AB53-731365CB754D}" srcOrd="0" destOrd="0" presId="urn:microsoft.com/office/officeart/2008/layout/NameandTitleOrganizationalChart"/>
    <dgm:cxn modelId="{C10FDDA7-6B26-475F-B5D1-B877ADDD61E5}" type="presParOf" srcId="{599166DC-F3F3-4A09-AF98-D9E60B0C1EA9}" destId="{F1D96DB3-00A0-4466-9EB9-CDBB9AAAACE0}" srcOrd="1" destOrd="0" presId="urn:microsoft.com/office/officeart/2008/layout/NameandTitleOrganizationalChart"/>
    <dgm:cxn modelId="{AB5D4510-87EE-415A-A4DB-091D027AA2A1}" type="presParOf" srcId="{F1D96DB3-00A0-4466-9EB9-CDBB9AAAACE0}" destId="{98F62460-53BF-4657-A6F1-6224B5FF8D7E}" srcOrd="0" destOrd="0" presId="urn:microsoft.com/office/officeart/2008/layout/NameandTitleOrganizationalChart"/>
    <dgm:cxn modelId="{E4ADEB96-3CA0-46A4-B54F-D41EF76AC33C}" type="presParOf" srcId="{98F62460-53BF-4657-A6F1-6224B5FF8D7E}" destId="{9B01D088-0518-4AB9-859B-3830BD6A8B4B}" srcOrd="0" destOrd="0" presId="urn:microsoft.com/office/officeart/2008/layout/NameandTitleOrganizationalChart"/>
    <dgm:cxn modelId="{5C904C5B-EED1-4938-8FAD-33B80933BDD1}" type="presParOf" srcId="{98F62460-53BF-4657-A6F1-6224B5FF8D7E}" destId="{396314C6-4A94-420F-8822-CE54EA6E5661}" srcOrd="1" destOrd="0" presId="urn:microsoft.com/office/officeart/2008/layout/NameandTitleOrganizationalChart"/>
    <dgm:cxn modelId="{8887A5AB-B659-46E5-8B57-73369E241B60}" type="presParOf" srcId="{98F62460-53BF-4657-A6F1-6224B5FF8D7E}" destId="{ACED9877-D667-46E4-B48C-347F3C3029D0}" srcOrd="2" destOrd="0" presId="urn:microsoft.com/office/officeart/2008/layout/NameandTitleOrganizationalChart"/>
    <dgm:cxn modelId="{5CD1FF54-DCB3-47C7-821A-1BFCCB8C6B81}" type="presParOf" srcId="{F1D96DB3-00A0-4466-9EB9-CDBB9AAAACE0}" destId="{915D8B86-9D90-4989-AFDC-B8EBD24FC494}" srcOrd="1" destOrd="0" presId="urn:microsoft.com/office/officeart/2008/layout/NameandTitleOrganizationalChart"/>
    <dgm:cxn modelId="{EEDD6F97-EC35-4518-9B49-3443B7B09A99}" type="presParOf" srcId="{F1D96DB3-00A0-4466-9EB9-CDBB9AAAACE0}" destId="{85FF0086-0085-4942-B02C-E272B96D4E75}" srcOrd="2" destOrd="0" presId="urn:microsoft.com/office/officeart/2008/layout/NameandTitleOrganizationalChart"/>
    <dgm:cxn modelId="{249FDD04-ED75-41BE-AF9E-41139AB64175}" type="presParOf" srcId="{5194F9F4-0E1D-4A85-802B-6EF66C5B8A11}" destId="{55A78886-236E-4789-ACB2-A16198218069}" srcOrd="2" destOrd="0" presId="urn:microsoft.com/office/officeart/2008/layout/NameandTitleOrganizationalChart"/>
    <dgm:cxn modelId="{26AC753F-7D05-46E9-9FE0-6E0A0450E2F2}" type="presParOf" srcId="{4B0A3BFF-0A6C-419A-90CD-8083D5808B22}" destId="{6A139314-C920-4A89-94BE-AD79289E8EE4}" srcOrd="4" destOrd="0" presId="urn:microsoft.com/office/officeart/2008/layout/NameandTitleOrganizationalChart"/>
    <dgm:cxn modelId="{5B943854-BF73-4800-8EAF-9D86BB2BED24}" type="presParOf" srcId="{4B0A3BFF-0A6C-419A-90CD-8083D5808B22}" destId="{10E241EB-E377-489E-A437-E54626864456}" srcOrd="5" destOrd="0" presId="urn:microsoft.com/office/officeart/2008/layout/NameandTitleOrganizationalChart"/>
    <dgm:cxn modelId="{40D18661-38CF-4009-8BBD-6847A8D743BD}" type="presParOf" srcId="{10E241EB-E377-489E-A437-E54626864456}" destId="{4039B15B-FD07-4342-B471-13E3A753C3B1}" srcOrd="0" destOrd="0" presId="urn:microsoft.com/office/officeart/2008/layout/NameandTitleOrganizationalChart"/>
    <dgm:cxn modelId="{6F8DDF45-AEFA-4F6C-BC41-552944221927}" type="presParOf" srcId="{4039B15B-FD07-4342-B471-13E3A753C3B1}" destId="{EECA641F-8AE4-4295-98B6-B6D49201F079}" srcOrd="0" destOrd="0" presId="urn:microsoft.com/office/officeart/2008/layout/NameandTitleOrganizationalChart"/>
    <dgm:cxn modelId="{4226E832-E857-41C2-A321-BA283063E9D2}" type="presParOf" srcId="{4039B15B-FD07-4342-B471-13E3A753C3B1}" destId="{C2E9A81B-914A-43CC-AE3A-457045B89407}" srcOrd="1" destOrd="0" presId="urn:microsoft.com/office/officeart/2008/layout/NameandTitleOrganizationalChart"/>
    <dgm:cxn modelId="{587F3E6F-2EE5-4D54-8A18-8519A9D4F1F0}" type="presParOf" srcId="{4039B15B-FD07-4342-B471-13E3A753C3B1}" destId="{21947E9C-57D1-4EAF-8328-3AD696CBBA02}" srcOrd="2" destOrd="0" presId="urn:microsoft.com/office/officeart/2008/layout/NameandTitleOrganizationalChart"/>
    <dgm:cxn modelId="{0604C8FD-F67C-426A-A328-6800D3669870}" type="presParOf" srcId="{10E241EB-E377-489E-A437-E54626864456}" destId="{F251522C-D545-48BF-933A-CCF5B613583E}" srcOrd="1" destOrd="0" presId="urn:microsoft.com/office/officeart/2008/layout/NameandTitleOrganizationalChart"/>
    <dgm:cxn modelId="{AEEDBBEA-797E-467F-A2CB-5C901A555577}" type="presParOf" srcId="{F251522C-D545-48BF-933A-CCF5B613583E}" destId="{90AE929E-3D68-4DB1-A40C-FF26AE1C7EA7}" srcOrd="0" destOrd="0" presId="urn:microsoft.com/office/officeart/2008/layout/NameandTitleOrganizationalChart"/>
    <dgm:cxn modelId="{5449F2F6-FABD-4CFA-9E4F-A2B46E1B91F4}" type="presParOf" srcId="{F251522C-D545-48BF-933A-CCF5B613583E}" destId="{30F2C38C-9767-4325-9070-98064D1B829F}" srcOrd="1" destOrd="0" presId="urn:microsoft.com/office/officeart/2008/layout/NameandTitleOrganizationalChart"/>
    <dgm:cxn modelId="{DF948A3B-95D8-4A56-8D78-6D5C114F4BF9}" type="presParOf" srcId="{30F2C38C-9767-4325-9070-98064D1B829F}" destId="{3969D230-E1D1-4C60-ACA1-39D40A72FB7A}" srcOrd="0" destOrd="0" presId="urn:microsoft.com/office/officeart/2008/layout/NameandTitleOrganizationalChart"/>
    <dgm:cxn modelId="{B0F008C3-4D1A-43C0-8E5B-F5B704A31DF4}" type="presParOf" srcId="{3969D230-E1D1-4C60-ACA1-39D40A72FB7A}" destId="{5ACA6960-5459-4640-8D75-E3AE169F3258}" srcOrd="0" destOrd="0" presId="urn:microsoft.com/office/officeart/2008/layout/NameandTitleOrganizationalChart"/>
    <dgm:cxn modelId="{D03D6330-F4F9-4ABF-87EB-3EDE802A2536}" type="presParOf" srcId="{3969D230-E1D1-4C60-ACA1-39D40A72FB7A}" destId="{1636269A-20EE-4864-9B43-48CB55EB8C65}" srcOrd="1" destOrd="0" presId="urn:microsoft.com/office/officeart/2008/layout/NameandTitleOrganizationalChart"/>
    <dgm:cxn modelId="{3FEE813F-C72D-4199-B2F8-1405475A2D81}" type="presParOf" srcId="{3969D230-E1D1-4C60-ACA1-39D40A72FB7A}" destId="{A7BF236C-6C93-4189-84BB-B33E112215FA}" srcOrd="2" destOrd="0" presId="urn:microsoft.com/office/officeart/2008/layout/NameandTitleOrganizationalChart"/>
    <dgm:cxn modelId="{03882A01-2008-4688-8CEF-0420496B05D3}" type="presParOf" srcId="{30F2C38C-9767-4325-9070-98064D1B829F}" destId="{2D759D78-74F7-4464-8AC4-5F8B80E0C800}" srcOrd="1" destOrd="0" presId="urn:microsoft.com/office/officeart/2008/layout/NameandTitleOrganizationalChart"/>
    <dgm:cxn modelId="{E3052E80-8353-4943-88A2-D9FCF450A501}" type="presParOf" srcId="{30F2C38C-9767-4325-9070-98064D1B829F}" destId="{06A9AEC3-F70C-48FC-8EB3-89A11F43E99A}" srcOrd="2" destOrd="0" presId="urn:microsoft.com/office/officeart/2008/layout/NameandTitleOrganizationalChart"/>
    <dgm:cxn modelId="{8C60E9C1-A2A9-4084-A823-6A02A5146B93}" type="presParOf" srcId="{10E241EB-E377-489E-A437-E54626864456}" destId="{83516F44-03E4-4E01-B3A7-351AE77439F6}" srcOrd="2" destOrd="0" presId="urn:microsoft.com/office/officeart/2008/layout/NameandTitleOrganizationalChart"/>
    <dgm:cxn modelId="{0A56DBFF-C463-4D20-B6BE-7F64C5C41EA1}" type="presParOf" srcId="{3E24DB25-A60B-4020-88EA-731FC4BA75B8}" destId="{6A3B2405-50C3-4130-84CE-3828A0D2392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E929E-3D68-4DB1-A40C-FF26AE1C7EA7}">
      <dsp:nvSpPr>
        <dsp:cNvPr id="0" name=""/>
        <dsp:cNvSpPr/>
      </dsp:nvSpPr>
      <dsp:spPr>
        <a:xfrm>
          <a:off x="5744179" y="3324364"/>
          <a:ext cx="91440" cy="537717"/>
        </a:xfrm>
        <a:custGeom>
          <a:avLst/>
          <a:gdLst/>
          <a:ahLst/>
          <a:cxnLst/>
          <a:rect l="0" t="0" r="0" b="0"/>
          <a:pathLst>
            <a:path>
              <a:moveTo>
                <a:pt x="45720" y="0"/>
              </a:moveTo>
              <a:lnTo>
                <a:pt x="45720" y="5377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139314-C920-4A89-94BE-AD79289E8EE4}">
      <dsp:nvSpPr>
        <dsp:cNvPr id="0" name=""/>
        <dsp:cNvSpPr/>
      </dsp:nvSpPr>
      <dsp:spPr>
        <a:xfrm>
          <a:off x="3468216" y="1959389"/>
          <a:ext cx="2321683" cy="434310"/>
        </a:xfrm>
        <a:custGeom>
          <a:avLst/>
          <a:gdLst/>
          <a:ahLst/>
          <a:cxnLst/>
          <a:rect l="0" t="0" r="0" b="0"/>
          <a:pathLst>
            <a:path>
              <a:moveTo>
                <a:pt x="0" y="0"/>
              </a:moveTo>
              <a:lnTo>
                <a:pt x="0" y="217155"/>
              </a:lnTo>
              <a:lnTo>
                <a:pt x="2321683" y="217155"/>
              </a:lnTo>
              <a:lnTo>
                <a:pt x="2321683" y="4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0B42D6-75B5-4A1D-AB53-731365CB754D}">
      <dsp:nvSpPr>
        <dsp:cNvPr id="0" name=""/>
        <dsp:cNvSpPr/>
      </dsp:nvSpPr>
      <dsp:spPr>
        <a:xfrm>
          <a:off x="3332621" y="3407137"/>
          <a:ext cx="91440" cy="496330"/>
        </a:xfrm>
        <a:custGeom>
          <a:avLst/>
          <a:gdLst/>
          <a:ahLst/>
          <a:cxnLst/>
          <a:rect l="0" t="0" r="0" b="0"/>
          <a:pathLst>
            <a:path>
              <a:moveTo>
                <a:pt x="45720" y="0"/>
              </a:moveTo>
              <a:lnTo>
                <a:pt x="45720" y="496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FFB0FF-2BCF-40F5-A291-480919FC7A74}">
      <dsp:nvSpPr>
        <dsp:cNvPr id="0" name=""/>
        <dsp:cNvSpPr/>
      </dsp:nvSpPr>
      <dsp:spPr>
        <a:xfrm>
          <a:off x="3332621" y="1959389"/>
          <a:ext cx="91440" cy="434310"/>
        </a:xfrm>
        <a:custGeom>
          <a:avLst/>
          <a:gdLst/>
          <a:ahLst/>
          <a:cxnLst/>
          <a:rect l="0" t="0" r="0" b="0"/>
          <a:pathLst>
            <a:path>
              <a:moveTo>
                <a:pt x="135594" y="0"/>
              </a:moveTo>
              <a:lnTo>
                <a:pt x="135594" y="217155"/>
              </a:lnTo>
              <a:lnTo>
                <a:pt x="45720" y="217155"/>
              </a:lnTo>
              <a:lnTo>
                <a:pt x="45720" y="4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C0CBE-A67F-4EF6-92FE-1A7EBEE32D41}">
      <dsp:nvSpPr>
        <dsp:cNvPr id="0" name=""/>
        <dsp:cNvSpPr/>
      </dsp:nvSpPr>
      <dsp:spPr>
        <a:xfrm>
          <a:off x="921063" y="3324364"/>
          <a:ext cx="91440" cy="537717"/>
        </a:xfrm>
        <a:custGeom>
          <a:avLst/>
          <a:gdLst/>
          <a:ahLst/>
          <a:cxnLst/>
          <a:rect l="0" t="0" r="0" b="0"/>
          <a:pathLst>
            <a:path>
              <a:moveTo>
                <a:pt x="45720" y="0"/>
              </a:moveTo>
              <a:lnTo>
                <a:pt x="45720" y="5377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17DAD-C5F6-44B1-B453-C842F5479C1D}">
      <dsp:nvSpPr>
        <dsp:cNvPr id="0" name=""/>
        <dsp:cNvSpPr/>
      </dsp:nvSpPr>
      <dsp:spPr>
        <a:xfrm>
          <a:off x="966783" y="1959389"/>
          <a:ext cx="2501432" cy="434310"/>
        </a:xfrm>
        <a:custGeom>
          <a:avLst/>
          <a:gdLst/>
          <a:ahLst/>
          <a:cxnLst/>
          <a:rect l="0" t="0" r="0" b="0"/>
          <a:pathLst>
            <a:path>
              <a:moveTo>
                <a:pt x="2501432" y="0"/>
              </a:moveTo>
              <a:lnTo>
                <a:pt x="2501432" y="217155"/>
              </a:lnTo>
              <a:lnTo>
                <a:pt x="0" y="217155"/>
              </a:lnTo>
              <a:lnTo>
                <a:pt x="0" y="4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B467F-1F2F-4D61-B97F-77295A9D6030}">
      <dsp:nvSpPr>
        <dsp:cNvPr id="0" name=""/>
        <dsp:cNvSpPr/>
      </dsp:nvSpPr>
      <dsp:spPr>
        <a:xfrm>
          <a:off x="1950013" y="679083"/>
          <a:ext cx="3036405" cy="1280306"/>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1327" numCol="1" spcCol="1270" anchor="ctr" anchorCtr="0">
          <a:noAutofit/>
        </a:bodyPr>
        <a:lstStyle/>
        <a:p>
          <a:pPr lvl="0" algn="ctr" defTabSz="1066800">
            <a:lnSpc>
              <a:spcPct val="90000"/>
            </a:lnSpc>
            <a:spcBef>
              <a:spcPct val="0"/>
            </a:spcBef>
            <a:spcAft>
              <a:spcPct val="35000"/>
            </a:spcAft>
          </a:pPr>
          <a:r>
            <a:rPr lang="en-US" sz="2400" kern="1200" dirty="0" smtClean="0"/>
            <a:t>BMD changes in </a:t>
          </a:r>
        </a:p>
        <a:p>
          <a:pPr lvl="0" algn="ctr" defTabSz="1066800">
            <a:lnSpc>
              <a:spcPct val="90000"/>
            </a:lnSpc>
            <a:spcBef>
              <a:spcPct val="0"/>
            </a:spcBef>
            <a:spcAft>
              <a:spcPct val="35000"/>
            </a:spcAft>
          </a:pPr>
          <a:r>
            <a:rPr lang="en-US" sz="2400" kern="1200" dirty="0" smtClean="0"/>
            <a:t>treated subject</a:t>
          </a:r>
          <a:endParaRPr lang="en-US" sz="2400" kern="1200" dirty="0"/>
        </a:p>
      </dsp:txBody>
      <dsp:txXfrm>
        <a:off x="1950013" y="679083"/>
        <a:ext cx="3036405" cy="1280306"/>
      </dsp:txXfrm>
    </dsp:sp>
    <dsp:sp modelId="{E711B90B-B25A-483A-A538-98B7A7DDA8B6}">
      <dsp:nvSpPr>
        <dsp:cNvPr id="0" name=""/>
        <dsp:cNvSpPr/>
      </dsp:nvSpPr>
      <dsp:spPr>
        <a:xfrm>
          <a:off x="72007" y="5306402"/>
          <a:ext cx="1617748" cy="310221"/>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endParaRPr lang="en-US" sz="2400" kern="1200"/>
        </a:p>
      </dsp:txBody>
      <dsp:txXfrm>
        <a:off x="72007" y="5306402"/>
        <a:ext cx="1617748" cy="310221"/>
      </dsp:txXfrm>
    </dsp:sp>
    <dsp:sp modelId="{0450000B-D364-433A-984C-597CF7F9DE9B}">
      <dsp:nvSpPr>
        <dsp:cNvPr id="0" name=""/>
        <dsp:cNvSpPr/>
      </dsp:nvSpPr>
      <dsp:spPr>
        <a:xfrm>
          <a:off x="68034" y="2393699"/>
          <a:ext cx="1797497" cy="93066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1327" numCol="1" spcCol="1270" anchor="ctr" anchorCtr="0">
          <a:noAutofit/>
        </a:bodyPr>
        <a:lstStyle/>
        <a:p>
          <a:pPr lvl="0" algn="ctr" defTabSz="1066800">
            <a:lnSpc>
              <a:spcPct val="90000"/>
            </a:lnSpc>
            <a:spcBef>
              <a:spcPct val="0"/>
            </a:spcBef>
            <a:spcAft>
              <a:spcPct val="35000"/>
            </a:spcAft>
          </a:pPr>
          <a:r>
            <a:rPr lang="en-US" sz="2400" kern="1200" dirty="0" smtClean="0"/>
            <a:t>Increased </a:t>
          </a:r>
          <a:endParaRPr lang="en-US" sz="2400" kern="1200" dirty="0"/>
        </a:p>
      </dsp:txBody>
      <dsp:txXfrm>
        <a:off x="68034" y="2393699"/>
        <a:ext cx="1797497" cy="930664"/>
      </dsp:txXfrm>
    </dsp:sp>
    <dsp:sp modelId="{8BE53E68-F45B-4822-BF3E-D55E9DFCCAE0}">
      <dsp:nvSpPr>
        <dsp:cNvPr id="0" name=""/>
        <dsp:cNvSpPr/>
      </dsp:nvSpPr>
      <dsp:spPr>
        <a:xfrm>
          <a:off x="0" y="5306402"/>
          <a:ext cx="1617748" cy="310221"/>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endParaRPr lang="en-US" sz="2400" kern="1200"/>
        </a:p>
      </dsp:txBody>
      <dsp:txXfrm>
        <a:off x="0" y="5306402"/>
        <a:ext cx="1617748" cy="310221"/>
      </dsp:txXfrm>
    </dsp:sp>
    <dsp:sp modelId="{33F51D2D-7CFF-43CD-B093-F1A4A14B0FFB}">
      <dsp:nvSpPr>
        <dsp:cNvPr id="0" name=""/>
        <dsp:cNvSpPr/>
      </dsp:nvSpPr>
      <dsp:spPr>
        <a:xfrm>
          <a:off x="68034" y="3862082"/>
          <a:ext cx="1797497" cy="93066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1327" numCol="1" spcCol="1270" anchor="ctr" anchorCtr="0">
          <a:noAutofit/>
        </a:bodyPr>
        <a:lstStyle/>
        <a:p>
          <a:pPr lvl="0" algn="ctr" defTabSz="1066800">
            <a:lnSpc>
              <a:spcPct val="90000"/>
            </a:lnSpc>
            <a:spcBef>
              <a:spcPct val="0"/>
            </a:spcBef>
            <a:spcAft>
              <a:spcPct val="35000"/>
            </a:spcAft>
          </a:pPr>
          <a:r>
            <a:rPr lang="en-US" sz="2400" kern="1200" dirty="0" smtClean="0"/>
            <a:t>No change </a:t>
          </a:r>
          <a:endParaRPr lang="en-US" sz="2400" kern="1200" dirty="0"/>
        </a:p>
      </dsp:txBody>
      <dsp:txXfrm>
        <a:off x="68034" y="3862082"/>
        <a:ext cx="1797497" cy="930664"/>
      </dsp:txXfrm>
    </dsp:sp>
    <dsp:sp modelId="{17D45234-4BDC-47AA-AD47-7AC4526178BC}">
      <dsp:nvSpPr>
        <dsp:cNvPr id="0" name=""/>
        <dsp:cNvSpPr/>
      </dsp:nvSpPr>
      <dsp:spPr>
        <a:xfrm>
          <a:off x="2592291" y="5306402"/>
          <a:ext cx="1617748" cy="310221"/>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endParaRPr lang="en-US" sz="2400" kern="1200"/>
        </a:p>
      </dsp:txBody>
      <dsp:txXfrm>
        <a:off x="2592291" y="5306402"/>
        <a:ext cx="1617748" cy="310221"/>
      </dsp:txXfrm>
    </dsp:sp>
    <dsp:sp modelId="{15FFBF76-D310-4C01-9BA7-AEA1A85D3829}">
      <dsp:nvSpPr>
        <dsp:cNvPr id="0" name=""/>
        <dsp:cNvSpPr/>
      </dsp:nvSpPr>
      <dsp:spPr>
        <a:xfrm>
          <a:off x="2479592" y="2393699"/>
          <a:ext cx="1797497" cy="1013438"/>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1327" numCol="1" spcCol="1270" anchor="ctr" anchorCtr="0">
          <a:noAutofit/>
        </a:bodyPr>
        <a:lstStyle/>
        <a:p>
          <a:pPr lvl="0" algn="ctr" defTabSz="1066800">
            <a:lnSpc>
              <a:spcPct val="90000"/>
            </a:lnSpc>
            <a:spcBef>
              <a:spcPct val="0"/>
            </a:spcBef>
            <a:spcAft>
              <a:spcPct val="35000"/>
            </a:spcAft>
          </a:pPr>
          <a:r>
            <a:rPr lang="en-US" sz="2400" kern="1200" dirty="0" smtClean="0"/>
            <a:t>Same </a:t>
          </a:r>
        </a:p>
        <a:p>
          <a:pPr lvl="0" algn="ctr" defTabSz="1066800">
            <a:lnSpc>
              <a:spcPct val="90000"/>
            </a:lnSpc>
            <a:spcBef>
              <a:spcPct val="0"/>
            </a:spcBef>
            <a:spcAft>
              <a:spcPct val="35000"/>
            </a:spcAft>
          </a:pPr>
          <a:r>
            <a:rPr lang="en-US" sz="2400" kern="1200" dirty="0" smtClean="0"/>
            <a:t>(Within LSC)</a:t>
          </a:r>
          <a:endParaRPr lang="en-US" sz="2400" kern="1200" dirty="0"/>
        </a:p>
      </dsp:txBody>
      <dsp:txXfrm>
        <a:off x="2479592" y="2393699"/>
        <a:ext cx="1797497" cy="1013438"/>
      </dsp:txXfrm>
    </dsp:sp>
    <dsp:sp modelId="{C5200B54-BEE1-4A6F-A640-3840E826ABB2}">
      <dsp:nvSpPr>
        <dsp:cNvPr id="0" name=""/>
        <dsp:cNvSpPr/>
      </dsp:nvSpPr>
      <dsp:spPr>
        <a:xfrm>
          <a:off x="144020" y="5306402"/>
          <a:ext cx="1617748" cy="310221"/>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endParaRPr lang="en-US" sz="2400" kern="1200"/>
        </a:p>
      </dsp:txBody>
      <dsp:txXfrm>
        <a:off x="144020" y="5306402"/>
        <a:ext cx="1617748" cy="310221"/>
      </dsp:txXfrm>
    </dsp:sp>
    <dsp:sp modelId="{9B01D088-0518-4AB9-859B-3830BD6A8B4B}">
      <dsp:nvSpPr>
        <dsp:cNvPr id="0" name=""/>
        <dsp:cNvSpPr/>
      </dsp:nvSpPr>
      <dsp:spPr>
        <a:xfrm>
          <a:off x="2479592" y="3903468"/>
          <a:ext cx="1797497" cy="93066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1327" numCol="1" spcCol="1270" anchor="ctr" anchorCtr="0">
          <a:noAutofit/>
        </a:bodyPr>
        <a:lstStyle/>
        <a:p>
          <a:pPr lvl="0" algn="ctr" defTabSz="1066800">
            <a:lnSpc>
              <a:spcPct val="90000"/>
            </a:lnSpc>
            <a:spcBef>
              <a:spcPct val="0"/>
            </a:spcBef>
            <a:spcAft>
              <a:spcPct val="35000"/>
            </a:spcAft>
          </a:pPr>
          <a:r>
            <a:rPr lang="en-US" sz="2400" kern="1200" dirty="0" smtClean="0"/>
            <a:t>No change </a:t>
          </a:r>
          <a:endParaRPr lang="en-US" sz="2400" kern="1200" dirty="0"/>
        </a:p>
      </dsp:txBody>
      <dsp:txXfrm>
        <a:off x="2479592" y="3903468"/>
        <a:ext cx="1797497" cy="930664"/>
      </dsp:txXfrm>
    </dsp:sp>
    <dsp:sp modelId="{396314C6-4A94-420F-8822-CE54EA6E5661}">
      <dsp:nvSpPr>
        <dsp:cNvPr id="0" name=""/>
        <dsp:cNvSpPr/>
      </dsp:nvSpPr>
      <dsp:spPr>
        <a:xfrm>
          <a:off x="2849946" y="5186642"/>
          <a:ext cx="1617748" cy="310221"/>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endParaRPr lang="en-US" sz="2400" kern="1200"/>
        </a:p>
      </dsp:txBody>
      <dsp:txXfrm>
        <a:off x="2849946" y="5186642"/>
        <a:ext cx="1617748" cy="310221"/>
      </dsp:txXfrm>
    </dsp:sp>
    <dsp:sp modelId="{EECA641F-8AE4-4295-98B6-B6D49201F079}">
      <dsp:nvSpPr>
        <dsp:cNvPr id="0" name=""/>
        <dsp:cNvSpPr/>
      </dsp:nvSpPr>
      <dsp:spPr>
        <a:xfrm>
          <a:off x="4891150" y="2393699"/>
          <a:ext cx="1797497" cy="93066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1327" numCol="1" spcCol="1270" anchor="ctr" anchorCtr="0">
          <a:noAutofit/>
        </a:bodyPr>
        <a:lstStyle/>
        <a:p>
          <a:pPr lvl="0" algn="ctr" defTabSz="1066800">
            <a:lnSpc>
              <a:spcPct val="90000"/>
            </a:lnSpc>
            <a:spcBef>
              <a:spcPct val="0"/>
            </a:spcBef>
            <a:spcAft>
              <a:spcPct val="35000"/>
            </a:spcAft>
          </a:pPr>
          <a:r>
            <a:rPr lang="en-US" sz="2400" kern="1200" dirty="0" smtClean="0"/>
            <a:t>Decreased</a:t>
          </a:r>
        </a:p>
        <a:p>
          <a:pPr lvl="0" algn="ctr" defTabSz="1066800">
            <a:lnSpc>
              <a:spcPct val="90000"/>
            </a:lnSpc>
            <a:spcBef>
              <a:spcPct val="0"/>
            </a:spcBef>
            <a:spcAft>
              <a:spcPct val="35000"/>
            </a:spcAft>
          </a:pPr>
          <a:r>
            <a:rPr lang="en-US" sz="2400" kern="1200" dirty="0" smtClean="0"/>
            <a:t>(&gt;LSC)</a:t>
          </a:r>
          <a:endParaRPr lang="en-US" sz="2400" kern="1200" dirty="0"/>
        </a:p>
      </dsp:txBody>
      <dsp:txXfrm>
        <a:off x="4891150" y="2393699"/>
        <a:ext cx="1797497" cy="930664"/>
      </dsp:txXfrm>
    </dsp:sp>
    <dsp:sp modelId="{C2E9A81B-914A-43CC-AE3A-457045B89407}">
      <dsp:nvSpPr>
        <dsp:cNvPr id="0" name=""/>
        <dsp:cNvSpPr/>
      </dsp:nvSpPr>
      <dsp:spPr>
        <a:xfrm>
          <a:off x="2659340" y="5021935"/>
          <a:ext cx="1617748" cy="310221"/>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endParaRPr lang="en-US" sz="2400" kern="1200"/>
        </a:p>
      </dsp:txBody>
      <dsp:txXfrm>
        <a:off x="2659340" y="5021935"/>
        <a:ext cx="1617748" cy="310221"/>
      </dsp:txXfrm>
    </dsp:sp>
    <dsp:sp modelId="{5ACA6960-5459-4640-8D75-E3AE169F3258}">
      <dsp:nvSpPr>
        <dsp:cNvPr id="0" name=""/>
        <dsp:cNvSpPr/>
      </dsp:nvSpPr>
      <dsp:spPr>
        <a:xfrm>
          <a:off x="4891150" y="3862082"/>
          <a:ext cx="1797497" cy="93066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1327" numCol="1" spcCol="1270" anchor="ctr" anchorCtr="0">
          <a:noAutofit/>
        </a:bodyPr>
        <a:lstStyle/>
        <a:p>
          <a:pPr lvl="0" algn="ctr" defTabSz="1066800">
            <a:lnSpc>
              <a:spcPct val="90000"/>
            </a:lnSpc>
            <a:spcBef>
              <a:spcPct val="0"/>
            </a:spcBef>
            <a:spcAft>
              <a:spcPct val="35000"/>
            </a:spcAft>
          </a:pPr>
          <a:r>
            <a:rPr lang="en-US" sz="2400" kern="1200" dirty="0" smtClean="0"/>
            <a:t>Evaluate </a:t>
          </a:r>
          <a:endParaRPr lang="en-US" sz="2400" kern="1200" dirty="0"/>
        </a:p>
      </dsp:txBody>
      <dsp:txXfrm>
        <a:off x="4891150" y="3862082"/>
        <a:ext cx="1797497" cy="930664"/>
      </dsp:txXfrm>
    </dsp:sp>
    <dsp:sp modelId="{1636269A-20EE-4864-9B43-48CB55EB8C65}">
      <dsp:nvSpPr>
        <dsp:cNvPr id="0" name=""/>
        <dsp:cNvSpPr/>
      </dsp:nvSpPr>
      <dsp:spPr>
        <a:xfrm>
          <a:off x="2329675" y="4875849"/>
          <a:ext cx="1617748" cy="310221"/>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endParaRPr lang="en-US" sz="2400" kern="1200"/>
        </a:p>
      </dsp:txBody>
      <dsp:txXfrm>
        <a:off x="2329675" y="4875849"/>
        <a:ext cx="1617748" cy="31022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8260A-70E3-4F49-91DD-103133CD1A4F}" type="datetimeFigureOut">
              <a:rPr lang="en-US" smtClean="0"/>
              <a:t>11/16/2018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BEC36-441C-4F09-AC08-11B2224DCFC6}" type="slidenum">
              <a:rPr lang="en-US" smtClean="0"/>
              <a:t>‹#›</a:t>
            </a:fld>
            <a:endParaRPr lang="en-US"/>
          </a:p>
        </p:txBody>
      </p:sp>
    </p:spTree>
    <p:extLst>
      <p:ext uri="{BB962C8B-B14F-4D97-AF65-F5344CB8AC3E}">
        <p14:creationId xmlns:p14="http://schemas.microsoft.com/office/powerpoint/2010/main" val="403421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 Change from Baseline = [(0.760 g/cm2 − 0.730 g/cm2)/0.760 g/cm2] × 100 </a:t>
            </a:r>
          </a:p>
          <a:p>
            <a:pPr eaLnBrk="1" hangingPunct="1"/>
            <a:endParaRPr lang="en-US" smtClean="0">
              <a:latin typeface="Arial"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4F5D9FD1-8242-4E06-B5C3-06833ED4213A}" type="slidenum">
              <a:rPr lang="en-GB" sz="1200" smtClean="0">
                <a:latin typeface="Arial" charset="0"/>
              </a:rPr>
              <a:pPr/>
              <a:t>6</a:t>
            </a:fld>
            <a:endParaRPr lang="en-GB" sz="12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4B1ED0-F155-41C8-AE44-80CE1D42F39E}" type="slidenum">
              <a:rPr lang="en-GB" smtClean="0"/>
              <a:pPr>
                <a:defRPr/>
              </a:pPr>
              <a:t>23</a:t>
            </a:fld>
            <a:endParaRPr lang="en-GB"/>
          </a:p>
        </p:txBody>
      </p:sp>
    </p:spTree>
    <p:extLst>
      <p:ext uri="{BB962C8B-B14F-4D97-AF65-F5344CB8AC3E}">
        <p14:creationId xmlns:p14="http://schemas.microsoft.com/office/powerpoint/2010/main" val="378810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96975" y="727075"/>
            <a:ext cx="4462463" cy="3346450"/>
          </a:xfr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lIns="91434" tIns="45716" rIns="91434" bIns="45716"/>
          <a:lstStyle/>
          <a:p>
            <a:pPr eaLnBrk="1" hangingPunct="1"/>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smtClean="0">
                <a:latin typeface="Arial" charset="0"/>
              </a:rPr>
              <a:t>Bottom line: Oral ALN may not maximally suppress bone resorption, even after 4 years of therapy. ZA leads to greater suppression of BTMs in the short term but no change in BMD.</a:t>
            </a:r>
          </a:p>
          <a:p>
            <a:endParaRPr lang="en-US" smtClean="0">
              <a:latin typeface="Arial" charset="0"/>
            </a:endParaRPr>
          </a:p>
        </p:txBody>
      </p:sp>
      <p:sp>
        <p:nvSpPr>
          <p:cNvPr id="70660" name="Slide Number Placeholder 3"/>
          <p:cNvSpPr>
            <a:spLocks noGrp="1"/>
          </p:cNvSpPr>
          <p:nvPr>
            <p:ph type="sldNum" sz="quarter" idx="5"/>
          </p:nvPr>
        </p:nvSpPr>
        <p:spPr>
          <a:noFill/>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85B8D05B-9E56-4A1B-8F28-804C629C3F6F}" type="slidenum">
              <a:rPr lang="en-GB" sz="1200" smtClean="0">
                <a:latin typeface="Arial" charset="0"/>
              </a:rPr>
              <a:pPr/>
              <a:t>44</a:t>
            </a:fld>
            <a:endParaRPr lang="en-GB" sz="12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pitchFamily="16" charset="0"/>
              </a:defRPr>
            </a:lvl1pPr>
            <a:lvl2pPr marL="742950" indent="-285750" defTabSz="966788">
              <a:defRPr sz="2400">
                <a:solidFill>
                  <a:schemeClr val="tx1"/>
                </a:solidFill>
                <a:latin typeface="Times" pitchFamily="16" charset="0"/>
              </a:defRPr>
            </a:lvl2pPr>
            <a:lvl3pPr marL="1143000" indent="-228600" defTabSz="966788">
              <a:defRPr sz="2400">
                <a:solidFill>
                  <a:schemeClr val="tx1"/>
                </a:solidFill>
                <a:latin typeface="Times" pitchFamily="16" charset="0"/>
              </a:defRPr>
            </a:lvl3pPr>
            <a:lvl4pPr marL="1600200" indent="-228600" defTabSz="966788">
              <a:defRPr sz="2400">
                <a:solidFill>
                  <a:schemeClr val="tx1"/>
                </a:solidFill>
                <a:latin typeface="Times" pitchFamily="16" charset="0"/>
              </a:defRPr>
            </a:lvl4pPr>
            <a:lvl5pPr marL="2057400" indent="-228600" defTabSz="966788">
              <a:defRPr sz="2400">
                <a:solidFill>
                  <a:schemeClr val="tx1"/>
                </a:solidFill>
                <a:latin typeface="Times" pitchFamily="16" charset="0"/>
              </a:defRPr>
            </a:lvl5pPr>
            <a:lvl6pPr marL="2514600" indent="-228600" defTabSz="966788" eaLnBrk="0" fontAlgn="base" hangingPunct="0">
              <a:spcBef>
                <a:spcPct val="0"/>
              </a:spcBef>
              <a:spcAft>
                <a:spcPct val="0"/>
              </a:spcAft>
              <a:defRPr sz="2400">
                <a:solidFill>
                  <a:schemeClr val="tx1"/>
                </a:solidFill>
                <a:latin typeface="Times" pitchFamily="16" charset="0"/>
              </a:defRPr>
            </a:lvl6pPr>
            <a:lvl7pPr marL="2971800" indent="-228600" defTabSz="966788" eaLnBrk="0" fontAlgn="base" hangingPunct="0">
              <a:spcBef>
                <a:spcPct val="0"/>
              </a:spcBef>
              <a:spcAft>
                <a:spcPct val="0"/>
              </a:spcAft>
              <a:defRPr sz="2400">
                <a:solidFill>
                  <a:schemeClr val="tx1"/>
                </a:solidFill>
                <a:latin typeface="Times" pitchFamily="16" charset="0"/>
              </a:defRPr>
            </a:lvl7pPr>
            <a:lvl8pPr marL="3429000" indent="-228600" defTabSz="966788" eaLnBrk="0" fontAlgn="base" hangingPunct="0">
              <a:spcBef>
                <a:spcPct val="0"/>
              </a:spcBef>
              <a:spcAft>
                <a:spcPct val="0"/>
              </a:spcAft>
              <a:defRPr sz="2400">
                <a:solidFill>
                  <a:schemeClr val="tx1"/>
                </a:solidFill>
                <a:latin typeface="Times" pitchFamily="16" charset="0"/>
              </a:defRPr>
            </a:lvl8pPr>
            <a:lvl9pPr marL="3886200" indent="-228600" defTabSz="966788" eaLnBrk="0" fontAlgn="base" hangingPunct="0">
              <a:spcBef>
                <a:spcPct val="0"/>
              </a:spcBef>
              <a:spcAft>
                <a:spcPct val="0"/>
              </a:spcAft>
              <a:defRPr sz="2400">
                <a:solidFill>
                  <a:schemeClr val="tx1"/>
                </a:solidFill>
                <a:latin typeface="Times" pitchFamily="16" charset="0"/>
              </a:defRPr>
            </a:lvl9pPr>
          </a:lstStyle>
          <a:p>
            <a:fld id="{B7005BA3-E259-472C-8D5E-A7822D837A0D}" type="slidenum">
              <a:rPr lang="en-US" altLang="en-US" sz="1300" smtClean="0">
                <a:latin typeface="Arial" charset="0"/>
                <a:ea typeface="MS PGothic" pitchFamily="34" charset="-128"/>
              </a:rPr>
              <a:pPr/>
              <a:t>50</a:t>
            </a:fld>
            <a:endParaRPr lang="en-US" altLang="en-US" sz="1300" smtClean="0">
              <a:latin typeface="Arial" charset="0"/>
              <a:ea typeface="MS PGothic" pitchFamily="34" charset="-128"/>
            </a:endParaRPr>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noFill/>
          <a:ln w="12700"/>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p>
            <a:pPr eaLnBrk="1" hangingPunct="1"/>
            <a:endParaRPr lang="en-US" smtClean="0">
              <a:latin typeface="Calibri" pitchFamily="34" charset="0"/>
            </a:endParaRPr>
          </a:p>
        </p:txBody>
      </p:sp>
      <p:sp>
        <p:nvSpPr>
          <p:cNvPr id="72708" name="Slide Number Placeholder 3"/>
          <p:cNvSpPr txBox="1">
            <a:spLocks noGrp="1"/>
          </p:cNvSpPr>
          <p:nvPr/>
        </p:nvSpPr>
        <p:spPr bwMode="auto">
          <a:xfrm>
            <a:off x="3890963" y="8707438"/>
            <a:ext cx="299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nchor="b"/>
          <a:lstStyle>
            <a:lvl1pPr defTabSz="900113">
              <a:defRPr sz="2400">
                <a:solidFill>
                  <a:schemeClr val="tx1"/>
                </a:solidFill>
                <a:latin typeface="Times" pitchFamily="16" charset="0"/>
              </a:defRPr>
            </a:lvl1pPr>
            <a:lvl2pPr marL="742950" indent="-285750" defTabSz="900113">
              <a:defRPr sz="2400">
                <a:solidFill>
                  <a:schemeClr val="tx1"/>
                </a:solidFill>
                <a:latin typeface="Times" pitchFamily="16" charset="0"/>
              </a:defRPr>
            </a:lvl2pPr>
            <a:lvl3pPr marL="1143000" indent="-228600" defTabSz="900113">
              <a:defRPr sz="2400">
                <a:solidFill>
                  <a:schemeClr val="tx1"/>
                </a:solidFill>
                <a:latin typeface="Times" pitchFamily="16" charset="0"/>
              </a:defRPr>
            </a:lvl3pPr>
            <a:lvl4pPr marL="1600200" indent="-228600" defTabSz="900113">
              <a:defRPr sz="2400">
                <a:solidFill>
                  <a:schemeClr val="tx1"/>
                </a:solidFill>
                <a:latin typeface="Times" pitchFamily="16" charset="0"/>
              </a:defRPr>
            </a:lvl4pPr>
            <a:lvl5pPr marL="2057400" indent="-228600" defTabSz="900113">
              <a:defRPr sz="2400">
                <a:solidFill>
                  <a:schemeClr val="tx1"/>
                </a:solidFill>
                <a:latin typeface="Times" pitchFamily="16" charset="0"/>
              </a:defRPr>
            </a:lvl5pPr>
            <a:lvl6pPr marL="2514600" indent="-228600" defTabSz="900113" eaLnBrk="0" fontAlgn="base" hangingPunct="0">
              <a:spcBef>
                <a:spcPct val="0"/>
              </a:spcBef>
              <a:spcAft>
                <a:spcPct val="0"/>
              </a:spcAft>
              <a:defRPr sz="2400">
                <a:solidFill>
                  <a:schemeClr val="tx1"/>
                </a:solidFill>
                <a:latin typeface="Times" pitchFamily="16" charset="0"/>
              </a:defRPr>
            </a:lvl6pPr>
            <a:lvl7pPr marL="2971800" indent="-228600" defTabSz="900113" eaLnBrk="0" fontAlgn="base" hangingPunct="0">
              <a:spcBef>
                <a:spcPct val="0"/>
              </a:spcBef>
              <a:spcAft>
                <a:spcPct val="0"/>
              </a:spcAft>
              <a:defRPr sz="2400">
                <a:solidFill>
                  <a:schemeClr val="tx1"/>
                </a:solidFill>
                <a:latin typeface="Times" pitchFamily="16" charset="0"/>
              </a:defRPr>
            </a:lvl7pPr>
            <a:lvl8pPr marL="3429000" indent="-228600" defTabSz="900113" eaLnBrk="0" fontAlgn="base" hangingPunct="0">
              <a:spcBef>
                <a:spcPct val="0"/>
              </a:spcBef>
              <a:spcAft>
                <a:spcPct val="0"/>
              </a:spcAft>
              <a:defRPr sz="2400">
                <a:solidFill>
                  <a:schemeClr val="tx1"/>
                </a:solidFill>
                <a:latin typeface="Times" pitchFamily="16" charset="0"/>
              </a:defRPr>
            </a:lvl8pPr>
            <a:lvl9pPr marL="3886200" indent="-228600" defTabSz="900113" eaLnBrk="0" fontAlgn="base" hangingPunct="0">
              <a:spcBef>
                <a:spcPct val="0"/>
              </a:spcBef>
              <a:spcAft>
                <a:spcPct val="0"/>
              </a:spcAft>
              <a:defRPr sz="2400">
                <a:solidFill>
                  <a:schemeClr val="tx1"/>
                </a:solidFill>
                <a:latin typeface="Times" pitchFamily="16" charset="0"/>
              </a:defRPr>
            </a:lvl9pPr>
          </a:lstStyle>
          <a:p>
            <a:pPr algn="r"/>
            <a:fld id="{7FBC91A1-B6C1-497A-84AF-0D2B44FA491E}" type="slidenum">
              <a:rPr lang="en-US" sz="1200">
                <a:solidFill>
                  <a:schemeClr val="tx2"/>
                </a:solidFill>
                <a:latin typeface="Calibri" pitchFamily="34" charset="0"/>
                <a:ea typeface="MS PGothic" pitchFamily="34" charset="-128"/>
              </a:rPr>
              <a:pPr algn="r"/>
              <a:t>52</a:t>
            </a:fld>
            <a:endParaRPr lang="en-US" sz="1200">
              <a:solidFill>
                <a:schemeClr val="tx2"/>
              </a:solidFill>
              <a:latin typeface="Calibri"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b"/>
          <a:lstStyle>
            <a:lvl1pPr defTabSz="900113">
              <a:defRPr sz="2400">
                <a:solidFill>
                  <a:schemeClr val="tx1"/>
                </a:solidFill>
                <a:latin typeface="Times" pitchFamily="16" charset="0"/>
              </a:defRPr>
            </a:lvl1pPr>
            <a:lvl2pPr marL="742950" indent="-285750" defTabSz="900113">
              <a:defRPr sz="2400">
                <a:solidFill>
                  <a:schemeClr val="tx1"/>
                </a:solidFill>
                <a:latin typeface="Times" pitchFamily="16" charset="0"/>
              </a:defRPr>
            </a:lvl2pPr>
            <a:lvl3pPr marL="1143000" indent="-228600" defTabSz="900113">
              <a:defRPr sz="2400">
                <a:solidFill>
                  <a:schemeClr val="tx1"/>
                </a:solidFill>
                <a:latin typeface="Times" pitchFamily="16" charset="0"/>
              </a:defRPr>
            </a:lvl3pPr>
            <a:lvl4pPr marL="1600200" indent="-228600" defTabSz="900113">
              <a:defRPr sz="2400">
                <a:solidFill>
                  <a:schemeClr val="tx1"/>
                </a:solidFill>
                <a:latin typeface="Times" pitchFamily="16" charset="0"/>
              </a:defRPr>
            </a:lvl4pPr>
            <a:lvl5pPr marL="2057400" indent="-228600" defTabSz="900113">
              <a:defRPr sz="2400">
                <a:solidFill>
                  <a:schemeClr val="tx1"/>
                </a:solidFill>
                <a:latin typeface="Times" pitchFamily="16" charset="0"/>
              </a:defRPr>
            </a:lvl5pPr>
            <a:lvl6pPr marL="2514600" indent="-228600" defTabSz="900113" eaLnBrk="0" fontAlgn="base" hangingPunct="0">
              <a:spcBef>
                <a:spcPct val="0"/>
              </a:spcBef>
              <a:spcAft>
                <a:spcPct val="0"/>
              </a:spcAft>
              <a:defRPr sz="2400">
                <a:solidFill>
                  <a:schemeClr val="tx1"/>
                </a:solidFill>
                <a:latin typeface="Times" pitchFamily="16" charset="0"/>
              </a:defRPr>
            </a:lvl6pPr>
            <a:lvl7pPr marL="2971800" indent="-228600" defTabSz="900113" eaLnBrk="0" fontAlgn="base" hangingPunct="0">
              <a:spcBef>
                <a:spcPct val="0"/>
              </a:spcBef>
              <a:spcAft>
                <a:spcPct val="0"/>
              </a:spcAft>
              <a:defRPr sz="2400">
                <a:solidFill>
                  <a:schemeClr val="tx1"/>
                </a:solidFill>
                <a:latin typeface="Times" pitchFamily="16" charset="0"/>
              </a:defRPr>
            </a:lvl7pPr>
            <a:lvl8pPr marL="3429000" indent="-228600" defTabSz="900113" eaLnBrk="0" fontAlgn="base" hangingPunct="0">
              <a:spcBef>
                <a:spcPct val="0"/>
              </a:spcBef>
              <a:spcAft>
                <a:spcPct val="0"/>
              </a:spcAft>
              <a:defRPr sz="2400">
                <a:solidFill>
                  <a:schemeClr val="tx1"/>
                </a:solidFill>
                <a:latin typeface="Times" pitchFamily="16" charset="0"/>
              </a:defRPr>
            </a:lvl8pPr>
            <a:lvl9pPr marL="3886200" indent="-228600" defTabSz="900113" eaLnBrk="0" fontAlgn="base" hangingPunct="0">
              <a:spcBef>
                <a:spcPct val="0"/>
              </a:spcBef>
              <a:spcAft>
                <a:spcPct val="0"/>
              </a:spcAft>
              <a:defRPr sz="2400">
                <a:solidFill>
                  <a:schemeClr val="tx1"/>
                </a:solidFill>
                <a:latin typeface="Times" pitchFamily="16" charset="0"/>
              </a:defRPr>
            </a:lvl9pPr>
          </a:lstStyle>
          <a:p>
            <a:pPr algn="r" eaLnBrk="1" hangingPunct="1"/>
            <a:fld id="{53017F0D-6D72-424E-8BEF-B4B5512C4F61}" type="slidenum">
              <a:rPr lang="en-US" sz="1200">
                <a:latin typeface="Calibri" pitchFamily="34" charset="0"/>
                <a:ea typeface="MS PGothic" pitchFamily="34" charset="-128"/>
              </a:rPr>
              <a:pPr algn="r" eaLnBrk="1" hangingPunct="1"/>
              <a:t>53</a:t>
            </a:fld>
            <a:endParaRPr lang="en-US" sz="1200">
              <a:latin typeface="Calibri" pitchFamily="34" charset="0"/>
              <a:ea typeface="MS PGothic" pitchFamily="34" charset="-128"/>
            </a:endParaRPr>
          </a:p>
        </p:txBody>
      </p:sp>
      <p:sp>
        <p:nvSpPr>
          <p:cNvPr id="73731" name="Rectangle 2"/>
          <p:cNvSpPr>
            <a:spLocks noGrp="1" noRot="1" noChangeAspect="1" noChangeArrowheads="1" noTextEdit="1"/>
          </p:cNvSpPr>
          <p:nvPr>
            <p:ph type="sldImg"/>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lstStyle/>
          <a:p>
            <a:pPr eaLnBrk="1" hangingPunct="1"/>
            <a:r>
              <a:rPr lang="en-US" smtClean="0">
                <a:latin typeface="Calibri" pitchFamily="34" charset="0"/>
              </a:rPr>
              <a:t>Per current ACR guidelines, this patient does not meet the criteria for treatment (prednisone &lt; 7.5, FRAX &lt; 10%, no known fracture)  Time to discuss the importance of evaluating for the presence of an </a:t>
            </a:r>
            <a:r>
              <a:rPr lang="ja-JP" altLang="en-US" smtClean="0">
                <a:latin typeface="Calibri" pitchFamily="34" charset="0"/>
              </a:rPr>
              <a:t>“</a:t>
            </a:r>
            <a:r>
              <a:rPr lang="en-US" altLang="ja-JP" smtClean="0">
                <a:latin typeface="Calibri" pitchFamily="34" charset="0"/>
              </a:rPr>
              <a:t>asymptomatic</a:t>
            </a:r>
            <a:r>
              <a:rPr lang="ja-JP" altLang="en-US" smtClean="0">
                <a:latin typeface="Calibri" pitchFamily="34" charset="0"/>
              </a:rPr>
              <a:t>”</a:t>
            </a:r>
            <a:r>
              <a:rPr lang="en-US" altLang="ja-JP" smtClean="0">
                <a:latin typeface="Calibri" pitchFamily="34" charset="0"/>
              </a:rPr>
              <a:t> vertebral fracture, common in patients on glucocorticoids.</a:t>
            </a:r>
          </a:p>
          <a:p>
            <a:pPr eaLnBrk="1" hangingPunct="1"/>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noFill/>
          <a:ln w="12700"/>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p>
            <a:pPr eaLnBrk="1" hangingPunct="1"/>
            <a:endParaRPr lang="en-US" smtClean="0">
              <a:latin typeface="Calibri" pitchFamily="34" charset="0"/>
            </a:endParaRPr>
          </a:p>
        </p:txBody>
      </p:sp>
      <p:sp>
        <p:nvSpPr>
          <p:cNvPr id="74756" name="Slide Number Placeholder 3"/>
          <p:cNvSpPr txBox="1">
            <a:spLocks noGrp="1"/>
          </p:cNvSpPr>
          <p:nvPr/>
        </p:nvSpPr>
        <p:spPr bwMode="auto">
          <a:xfrm>
            <a:off x="3890963" y="8707438"/>
            <a:ext cx="299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nchor="b"/>
          <a:lstStyle>
            <a:lvl1pPr defTabSz="900113">
              <a:defRPr sz="2400">
                <a:solidFill>
                  <a:schemeClr val="tx1"/>
                </a:solidFill>
                <a:latin typeface="Times" pitchFamily="16" charset="0"/>
              </a:defRPr>
            </a:lvl1pPr>
            <a:lvl2pPr marL="742950" indent="-285750" defTabSz="900113">
              <a:defRPr sz="2400">
                <a:solidFill>
                  <a:schemeClr val="tx1"/>
                </a:solidFill>
                <a:latin typeface="Times" pitchFamily="16" charset="0"/>
              </a:defRPr>
            </a:lvl2pPr>
            <a:lvl3pPr marL="1143000" indent="-228600" defTabSz="900113">
              <a:defRPr sz="2400">
                <a:solidFill>
                  <a:schemeClr val="tx1"/>
                </a:solidFill>
                <a:latin typeface="Times" pitchFamily="16" charset="0"/>
              </a:defRPr>
            </a:lvl3pPr>
            <a:lvl4pPr marL="1600200" indent="-228600" defTabSz="900113">
              <a:defRPr sz="2400">
                <a:solidFill>
                  <a:schemeClr val="tx1"/>
                </a:solidFill>
                <a:latin typeface="Times" pitchFamily="16" charset="0"/>
              </a:defRPr>
            </a:lvl4pPr>
            <a:lvl5pPr marL="2057400" indent="-228600" defTabSz="900113">
              <a:defRPr sz="2400">
                <a:solidFill>
                  <a:schemeClr val="tx1"/>
                </a:solidFill>
                <a:latin typeface="Times" pitchFamily="16" charset="0"/>
              </a:defRPr>
            </a:lvl5pPr>
            <a:lvl6pPr marL="2514600" indent="-228600" defTabSz="900113" eaLnBrk="0" fontAlgn="base" hangingPunct="0">
              <a:spcBef>
                <a:spcPct val="0"/>
              </a:spcBef>
              <a:spcAft>
                <a:spcPct val="0"/>
              </a:spcAft>
              <a:defRPr sz="2400">
                <a:solidFill>
                  <a:schemeClr val="tx1"/>
                </a:solidFill>
                <a:latin typeface="Times" pitchFamily="16" charset="0"/>
              </a:defRPr>
            </a:lvl6pPr>
            <a:lvl7pPr marL="2971800" indent="-228600" defTabSz="900113" eaLnBrk="0" fontAlgn="base" hangingPunct="0">
              <a:spcBef>
                <a:spcPct val="0"/>
              </a:spcBef>
              <a:spcAft>
                <a:spcPct val="0"/>
              </a:spcAft>
              <a:defRPr sz="2400">
                <a:solidFill>
                  <a:schemeClr val="tx1"/>
                </a:solidFill>
                <a:latin typeface="Times" pitchFamily="16" charset="0"/>
              </a:defRPr>
            </a:lvl7pPr>
            <a:lvl8pPr marL="3429000" indent="-228600" defTabSz="900113" eaLnBrk="0" fontAlgn="base" hangingPunct="0">
              <a:spcBef>
                <a:spcPct val="0"/>
              </a:spcBef>
              <a:spcAft>
                <a:spcPct val="0"/>
              </a:spcAft>
              <a:defRPr sz="2400">
                <a:solidFill>
                  <a:schemeClr val="tx1"/>
                </a:solidFill>
                <a:latin typeface="Times" pitchFamily="16" charset="0"/>
              </a:defRPr>
            </a:lvl8pPr>
            <a:lvl9pPr marL="3886200" indent="-228600" defTabSz="900113" eaLnBrk="0" fontAlgn="base" hangingPunct="0">
              <a:spcBef>
                <a:spcPct val="0"/>
              </a:spcBef>
              <a:spcAft>
                <a:spcPct val="0"/>
              </a:spcAft>
              <a:defRPr sz="2400">
                <a:solidFill>
                  <a:schemeClr val="tx1"/>
                </a:solidFill>
                <a:latin typeface="Times" pitchFamily="16" charset="0"/>
              </a:defRPr>
            </a:lvl9pPr>
          </a:lstStyle>
          <a:p>
            <a:pPr algn="r"/>
            <a:fld id="{16046384-5F87-42B9-AD70-5E7CDFF92104}" type="slidenum">
              <a:rPr lang="en-US" sz="1200">
                <a:solidFill>
                  <a:schemeClr val="tx2"/>
                </a:solidFill>
                <a:latin typeface="Calibri" pitchFamily="34" charset="0"/>
                <a:ea typeface="MS PGothic" pitchFamily="34" charset="-128"/>
              </a:rPr>
              <a:pPr algn="r"/>
              <a:t>54</a:t>
            </a:fld>
            <a:endParaRPr lang="en-US" sz="1200">
              <a:solidFill>
                <a:schemeClr val="tx2"/>
              </a:solidFill>
              <a:latin typeface="Calibri" pitchFamily="34"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96975" y="727075"/>
            <a:ext cx="4462463" cy="3346450"/>
          </a:xfr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lIns="91434" tIns="45716" rIns="91434" bIns="45716"/>
          <a:lstStyle/>
          <a:p>
            <a:pPr eaLnBrk="1" hangingPunct="1"/>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noFill/>
          <a:ln w="12700"/>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p>
            <a:pPr lvl="1" eaLnBrk="1" hangingPunct="1"/>
            <a:r>
              <a:rPr lang="en-US" sz="2200" smtClean="0">
                <a:latin typeface="Calibri" pitchFamily="34" charset="0"/>
              </a:rPr>
              <a:t>pharmacotherapy </a:t>
            </a:r>
            <a:r>
              <a:rPr lang="en-US" sz="2600" smtClean="0">
                <a:latin typeface="Calibri" pitchFamily="34" charset="0"/>
              </a:rPr>
              <a:t>FRAX 10 year risk:  	</a:t>
            </a:r>
          </a:p>
          <a:p>
            <a:pPr marL="800100" lvl="2" eaLnBrk="1" hangingPunct="1"/>
            <a:r>
              <a:rPr lang="en-US" sz="2400" smtClean="0">
                <a:latin typeface="Calibri" pitchFamily="34" charset="0"/>
              </a:rPr>
              <a:t>major fractures: 16%</a:t>
            </a:r>
          </a:p>
          <a:p>
            <a:pPr marL="800100" lvl="2" eaLnBrk="1" hangingPunct="1"/>
            <a:r>
              <a:rPr lang="en-US" sz="2600" smtClean="0">
                <a:latin typeface="Calibri" pitchFamily="34" charset="0"/>
              </a:rPr>
              <a:t>hip fracture: 3.3%</a:t>
            </a:r>
          </a:p>
          <a:p>
            <a:pPr eaLnBrk="1" hangingPunct="1"/>
            <a:endParaRPr lang="en-US" smtClean="0">
              <a:latin typeface="Calibri" pitchFamily="34" charset="0"/>
            </a:endParaRPr>
          </a:p>
        </p:txBody>
      </p:sp>
      <p:sp>
        <p:nvSpPr>
          <p:cNvPr id="76804" name="Slide Number Placeholder 3"/>
          <p:cNvSpPr txBox="1">
            <a:spLocks noGrp="1"/>
          </p:cNvSpPr>
          <p:nvPr/>
        </p:nvSpPr>
        <p:spPr bwMode="auto">
          <a:xfrm>
            <a:off x="3890963" y="8707438"/>
            <a:ext cx="299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nchor="b"/>
          <a:lstStyle>
            <a:lvl1pPr defTabSz="900113">
              <a:defRPr sz="2400">
                <a:solidFill>
                  <a:schemeClr val="tx1"/>
                </a:solidFill>
                <a:latin typeface="Times" pitchFamily="16" charset="0"/>
              </a:defRPr>
            </a:lvl1pPr>
            <a:lvl2pPr marL="742950" indent="-285750" defTabSz="900113">
              <a:defRPr sz="2400">
                <a:solidFill>
                  <a:schemeClr val="tx1"/>
                </a:solidFill>
                <a:latin typeface="Times" pitchFamily="16" charset="0"/>
              </a:defRPr>
            </a:lvl2pPr>
            <a:lvl3pPr marL="1143000" indent="-228600" defTabSz="900113">
              <a:defRPr sz="2400">
                <a:solidFill>
                  <a:schemeClr val="tx1"/>
                </a:solidFill>
                <a:latin typeface="Times" pitchFamily="16" charset="0"/>
              </a:defRPr>
            </a:lvl3pPr>
            <a:lvl4pPr marL="1600200" indent="-228600" defTabSz="900113">
              <a:defRPr sz="2400">
                <a:solidFill>
                  <a:schemeClr val="tx1"/>
                </a:solidFill>
                <a:latin typeface="Times" pitchFamily="16" charset="0"/>
              </a:defRPr>
            </a:lvl4pPr>
            <a:lvl5pPr marL="2057400" indent="-228600" defTabSz="900113">
              <a:defRPr sz="2400">
                <a:solidFill>
                  <a:schemeClr val="tx1"/>
                </a:solidFill>
                <a:latin typeface="Times" pitchFamily="16" charset="0"/>
              </a:defRPr>
            </a:lvl5pPr>
            <a:lvl6pPr marL="2514600" indent="-228600" defTabSz="900113" eaLnBrk="0" fontAlgn="base" hangingPunct="0">
              <a:spcBef>
                <a:spcPct val="0"/>
              </a:spcBef>
              <a:spcAft>
                <a:spcPct val="0"/>
              </a:spcAft>
              <a:defRPr sz="2400">
                <a:solidFill>
                  <a:schemeClr val="tx1"/>
                </a:solidFill>
                <a:latin typeface="Times" pitchFamily="16" charset="0"/>
              </a:defRPr>
            </a:lvl6pPr>
            <a:lvl7pPr marL="2971800" indent="-228600" defTabSz="900113" eaLnBrk="0" fontAlgn="base" hangingPunct="0">
              <a:spcBef>
                <a:spcPct val="0"/>
              </a:spcBef>
              <a:spcAft>
                <a:spcPct val="0"/>
              </a:spcAft>
              <a:defRPr sz="2400">
                <a:solidFill>
                  <a:schemeClr val="tx1"/>
                </a:solidFill>
                <a:latin typeface="Times" pitchFamily="16" charset="0"/>
              </a:defRPr>
            </a:lvl7pPr>
            <a:lvl8pPr marL="3429000" indent="-228600" defTabSz="900113" eaLnBrk="0" fontAlgn="base" hangingPunct="0">
              <a:spcBef>
                <a:spcPct val="0"/>
              </a:spcBef>
              <a:spcAft>
                <a:spcPct val="0"/>
              </a:spcAft>
              <a:defRPr sz="2400">
                <a:solidFill>
                  <a:schemeClr val="tx1"/>
                </a:solidFill>
                <a:latin typeface="Times" pitchFamily="16" charset="0"/>
              </a:defRPr>
            </a:lvl8pPr>
            <a:lvl9pPr marL="3886200" indent="-228600" defTabSz="900113" eaLnBrk="0" fontAlgn="base" hangingPunct="0">
              <a:spcBef>
                <a:spcPct val="0"/>
              </a:spcBef>
              <a:spcAft>
                <a:spcPct val="0"/>
              </a:spcAft>
              <a:defRPr sz="2400">
                <a:solidFill>
                  <a:schemeClr val="tx1"/>
                </a:solidFill>
                <a:latin typeface="Times" pitchFamily="16" charset="0"/>
              </a:defRPr>
            </a:lvl9pPr>
          </a:lstStyle>
          <a:p>
            <a:pPr algn="r"/>
            <a:fld id="{E66E5539-3E5C-4356-85CE-9F84543FE023}" type="slidenum">
              <a:rPr lang="en-US" sz="1200">
                <a:solidFill>
                  <a:schemeClr val="tx2"/>
                </a:solidFill>
                <a:latin typeface="Calibri" pitchFamily="34" charset="0"/>
                <a:ea typeface="MS PGothic" pitchFamily="34" charset="-128"/>
              </a:rPr>
              <a:pPr algn="r"/>
              <a:t>56</a:t>
            </a:fld>
            <a:endParaRPr lang="en-US" sz="1200">
              <a:solidFill>
                <a:schemeClr val="tx2"/>
              </a:solidFill>
              <a:latin typeface="Calibri" pitchFamily="34"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noFill/>
          <a:ln w="12700"/>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p>
            <a:pPr eaLnBrk="1" hangingPunct="1"/>
            <a:endParaRPr lang="en-US" smtClean="0">
              <a:latin typeface="Calibri" pitchFamily="34" charset="0"/>
            </a:endParaRPr>
          </a:p>
        </p:txBody>
      </p:sp>
      <p:sp>
        <p:nvSpPr>
          <p:cNvPr id="77828" name="Slide Number Placeholder 3"/>
          <p:cNvSpPr txBox="1">
            <a:spLocks noGrp="1"/>
          </p:cNvSpPr>
          <p:nvPr/>
        </p:nvSpPr>
        <p:spPr bwMode="auto">
          <a:xfrm>
            <a:off x="3890963" y="8707438"/>
            <a:ext cx="299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nchor="b"/>
          <a:lstStyle>
            <a:lvl1pPr defTabSz="900113">
              <a:defRPr sz="2400">
                <a:solidFill>
                  <a:schemeClr val="tx1"/>
                </a:solidFill>
                <a:latin typeface="Times" pitchFamily="16" charset="0"/>
              </a:defRPr>
            </a:lvl1pPr>
            <a:lvl2pPr marL="742950" indent="-285750" defTabSz="900113">
              <a:defRPr sz="2400">
                <a:solidFill>
                  <a:schemeClr val="tx1"/>
                </a:solidFill>
                <a:latin typeface="Times" pitchFamily="16" charset="0"/>
              </a:defRPr>
            </a:lvl2pPr>
            <a:lvl3pPr marL="1143000" indent="-228600" defTabSz="900113">
              <a:defRPr sz="2400">
                <a:solidFill>
                  <a:schemeClr val="tx1"/>
                </a:solidFill>
                <a:latin typeface="Times" pitchFamily="16" charset="0"/>
              </a:defRPr>
            </a:lvl3pPr>
            <a:lvl4pPr marL="1600200" indent="-228600" defTabSz="900113">
              <a:defRPr sz="2400">
                <a:solidFill>
                  <a:schemeClr val="tx1"/>
                </a:solidFill>
                <a:latin typeface="Times" pitchFamily="16" charset="0"/>
              </a:defRPr>
            </a:lvl4pPr>
            <a:lvl5pPr marL="2057400" indent="-228600" defTabSz="900113">
              <a:defRPr sz="2400">
                <a:solidFill>
                  <a:schemeClr val="tx1"/>
                </a:solidFill>
                <a:latin typeface="Times" pitchFamily="16" charset="0"/>
              </a:defRPr>
            </a:lvl5pPr>
            <a:lvl6pPr marL="2514600" indent="-228600" defTabSz="900113" eaLnBrk="0" fontAlgn="base" hangingPunct="0">
              <a:spcBef>
                <a:spcPct val="0"/>
              </a:spcBef>
              <a:spcAft>
                <a:spcPct val="0"/>
              </a:spcAft>
              <a:defRPr sz="2400">
                <a:solidFill>
                  <a:schemeClr val="tx1"/>
                </a:solidFill>
                <a:latin typeface="Times" pitchFamily="16" charset="0"/>
              </a:defRPr>
            </a:lvl6pPr>
            <a:lvl7pPr marL="2971800" indent="-228600" defTabSz="900113" eaLnBrk="0" fontAlgn="base" hangingPunct="0">
              <a:spcBef>
                <a:spcPct val="0"/>
              </a:spcBef>
              <a:spcAft>
                <a:spcPct val="0"/>
              </a:spcAft>
              <a:defRPr sz="2400">
                <a:solidFill>
                  <a:schemeClr val="tx1"/>
                </a:solidFill>
                <a:latin typeface="Times" pitchFamily="16" charset="0"/>
              </a:defRPr>
            </a:lvl7pPr>
            <a:lvl8pPr marL="3429000" indent="-228600" defTabSz="900113" eaLnBrk="0" fontAlgn="base" hangingPunct="0">
              <a:spcBef>
                <a:spcPct val="0"/>
              </a:spcBef>
              <a:spcAft>
                <a:spcPct val="0"/>
              </a:spcAft>
              <a:defRPr sz="2400">
                <a:solidFill>
                  <a:schemeClr val="tx1"/>
                </a:solidFill>
                <a:latin typeface="Times" pitchFamily="16" charset="0"/>
              </a:defRPr>
            </a:lvl8pPr>
            <a:lvl9pPr marL="3886200" indent="-228600" defTabSz="900113" eaLnBrk="0" fontAlgn="base" hangingPunct="0">
              <a:spcBef>
                <a:spcPct val="0"/>
              </a:spcBef>
              <a:spcAft>
                <a:spcPct val="0"/>
              </a:spcAft>
              <a:defRPr sz="2400">
                <a:solidFill>
                  <a:schemeClr val="tx1"/>
                </a:solidFill>
                <a:latin typeface="Times" pitchFamily="16" charset="0"/>
              </a:defRPr>
            </a:lvl9pPr>
          </a:lstStyle>
          <a:p>
            <a:pPr algn="r"/>
            <a:fld id="{3AF37587-1724-4FEE-BF3D-88FAFC185C92}" type="slidenum">
              <a:rPr lang="en-US" sz="1200">
                <a:solidFill>
                  <a:schemeClr val="tx2"/>
                </a:solidFill>
                <a:latin typeface="Calibri" pitchFamily="34" charset="0"/>
                <a:ea typeface="MS PGothic" pitchFamily="34" charset="-128"/>
              </a:rPr>
              <a:pPr algn="r"/>
              <a:t>57</a:t>
            </a:fld>
            <a:endParaRPr lang="en-US" sz="1200">
              <a:solidFill>
                <a:schemeClr val="tx2"/>
              </a:solidFill>
              <a:latin typeface="Calibri"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700"/>
              </a:spcBef>
              <a:buClr>
                <a:schemeClr val="accent2"/>
              </a:buClr>
              <a:buSzPct val="60000"/>
              <a:buFont typeface="Wingdings" pitchFamily="2" charset="2"/>
              <a:buChar char=""/>
            </a:pPr>
            <a:r>
              <a:rPr lang="en-US" sz="1200" dirty="0" smtClean="0">
                <a:latin typeface="Arial" charset="0"/>
              </a:rPr>
              <a:t>Francis Galton documented the phenomenon in 1886.</a:t>
            </a:r>
          </a:p>
          <a:p>
            <a:pPr marL="0" marR="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defRPr/>
            </a:pPr>
            <a:r>
              <a:rPr lang="en-US" sz="1200" dirty="0" smtClean="0">
                <a:latin typeface="Arial" charset="0"/>
              </a:rPr>
              <a:t>Ignorance of this phenomenon is </a:t>
            </a:r>
            <a:r>
              <a:rPr lang="en-US" sz="1200" dirty="0" err="1" smtClean="0">
                <a:latin typeface="Arial" charset="0"/>
              </a:rPr>
              <a:t>widespread</a:t>
            </a:r>
            <a:r>
              <a:rPr lang="en-US" sz="1200" dirty="0" err="1" smtClean="0"/>
              <a:t>Also</a:t>
            </a:r>
            <a:r>
              <a:rPr lang="en-US" sz="1200" dirty="0" smtClean="0"/>
              <a:t>, the </a:t>
            </a:r>
            <a:r>
              <a:rPr lang="en-US" sz="1200" dirty="0" smtClean="0">
                <a:solidFill>
                  <a:srgbClr val="FF0000"/>
                </a:solidFill>
              </a:rPr>
              <a:t>more extreme </a:t>
            </a:r>
            <a:r>
              <a:rPr lang="en-US" sz="1200" dirty="0" smtClean="0"/>
              <a:t>the value from the population mean, the more room there is to regress to the mean.</a:t>
            </a:r>
          </a:p>
          <a:p>
            <a:pPr eaLnBrk="1" hangingPunct="1">
              <a:spcBef>
                <a:spcPts val="700"/>
              </a:spcBef>
              <a:buClr>
                <a:schemeClr val="accent2"/>
              </a:buClr>
              <a:buSzPct val="60000"/>
              <a:buFont typeface="Wingdings" pitchFamily="2" charset="2"/>
              <a:buChar char=""/>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DC4B1ED0-F155-41C8-AE44-80CE1D42F39E}" type="slidenum">
              <a:rPr lang="en-GB" smtClean="0"/>
              <a:pPr>
                <a:defRPr/>
              </a:pPr>
              <a:t>7</a:t>
            </a:fld>
            <a:endParaRPr lang="en-GB"/>
          </a:p>
        </p:txBody>
      </p:sp>
    </p:spTree>
    <p:extLst>
      <p:ext uri="{BB962C8B-B14F-4D97-AF65-F5344CB8AC3E}">
        <p14:creationId xmlns:p14="http://schemas.microsoft.com/office/powerpoint/2010/main" val="146037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Change in Total Hip Bone Mineral Density (BMD) During Year 1 Compared With the Probability of Gaining BMD and the Mean Percentage Gain in BMD During the Second Year of Treatment With Alendronate Sodium</a:t>
            </a: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749CFF49-D4CE-4648-8229-B654A38EE489}" type="slidenum">
              <a:rPr lang="en-GB" sz="1200" smtClean="0">
                <a:latin typeface="Arial" charset="0"/>
              </a:rPr>
              <a:pPr/>
              <a:t>9</a:t>
            </a:fld>
            <a:endParaRPr lang="en-GB" sz="12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989229C9-4929-4CF2-BA0A-98AC547E9C6B}" type="slidenum">
              <a:rPr lang="en-GB" sz="1200" smtClean="0">
                <a:latin typeface="Arial" charset="0"/>
              </a:rPr>
              <a:pPr/>
              <a:t>11</a:t>
            </a:fld>
            <a:endParaRPr lang="en-GB" sz="12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Percentage changes in bone mineral density among women treated with alendronate or</a:t>
            </a:r>
          </a:p>
          <a:p>
            <a:pPr eaLnBrk="1" hangingPunct="1"/>
            <a:r>
              <a:rPr lang="en-US" smtClean="0">
                <a:latin typeface="Arial" charset="0"/>
              </a:rPr>
              <a:t>raloxifene after 12 and 24 months, showing regression to the mean at 24 months. Women</a:t>
            </a:r>
          </a:p>
          <a:p>
            <a:pPr eaLnBrk="1" hangingPunct="1"/>
            <a:r>
              <a:rPr lang="en-US" smtClean="0">
                <a:latin typeface="Arial" charset="0"/>
              </a:rPr>
              <a:t>are grouped according to the percentage change at 12 months, and values for 24 months are</a:t>
            </a:r>
          </a:p>
          <a:p>
            <a:pPr eaLnBrk="1" hangingPunct="1"/>
            <a:r>
              <a:rPr lang="en-US" smtClean="0">
                <a:latin typeface="Arial" charset="0"/>
              </a:rPr>
              <a:t>percentage change from value at 12 months</a:t>
            </a: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5D4E72EF-8CED-4189-B595-7D802A3E47B1}" type="slidenum">
              <a:rPr lang="en-GB" sz="1200" smtClean="0">
                <a:latin typeface="Arial" charset="0"/>
              </a:rPr>
              <a:pPr/>
              <a:t>12</a:t>
            </a:fld>
            <a:endParaRPr lang="en-GB" sz="12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Change in Femoral Neck Bone Mineral Density (BMD) During Year One Compared With the Probability of Gaining BMD and the Mean Percentage Gain in BMD During the Second Year of Treatment With Raloxifene Hydrochloride</a:t>
            </a: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6EF91DC4-81A0-4054-824B-03BD4208EBF3}" type="slidenum">
              <a:rPr lang="en-GB" sz="1200" smtClean="0">
                <a:latin typeface="Arial" charset="0"/>
              </a:rPr>
              <a:pPr/>
              <a:t>13</a:t>
            </a:fld>
            <a:endParaRPr lang="en-GB" sz="12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latin typeface="Arial" charset="0"/>
              </a:rPr>
              <a:t>Healthcare management</a:t>
            </a:r>
          </a:p>
          <a:p>
            <a:pPr eaLnBrk="1" hangingPunct="1"/>
            <a:r>
              <a:rPr lang="en-US" b="1" u="sng" smtClean="0">
                <a:latin typeface="Arial" charset="0"/>
              </a:rPr>
              <a:t>New treatments</a:t>
            </a:r>
            <a:r>
              <a:rPr lang="en-US" b="1" smtClean="0">
                <a:latin typeface="Arial" charset="0"/>
              </a:rPr>
              <a:t>: </a:t>
            </a:r>
            <a:r>
              <a:rPr lang="en-US" smtClean="0">
                <a:latin typeface="Arial" charset="0"/>
              </a:rPr>
              <a:t>patients who are most </a:t>
            </a:r>
            <a:r>
              <a:rPr lang="en-US" smtClean="0">
                <a:solidFill>
                  <a:srgbClr val="FF0000"/>
                </a:solidFill>
                <a:latin typeface="Arial" charset="0"/>
              </a:rPr>
              <a:t>ill</a:t>
            </a:r>
            <a:r>
              <a:rPr lang="en-US" smtClean="0">
                <a:latin typeface="Arial" charset="0"/>
              </a:rPr>
              <a:t> OR </a:t>
            </a:r>
            <a:r>
              <a:rPr lang="en-US" smtClean="0">
                <a:solidFill>
                  <a:srgbClr val="FF0000"/>
                </a:solidFill>
                <a:latin typeface="Arial" charset="0"/>
              </a:rPr>
              <a:t>excluded</a:t>
            </a:r>
            <a:r>
              <a:rPr lang="en-US" smtClean="0">
                <a:latin typeface="Arial" charset="0"/>
              </a:rPr>
              <a:t> patient from clinical trials</a:t>
            </a:r>
          </a:p>
          <a:p>
            <a:pPr eaLnBrk="1" hangingPunct="1"/>
            <a:r>
              <a:rPr lang="en-US" b="1" u="sng" smtClean="0">
                <a:latin typeface="Arial" charset="0"/>
              </a:rPr>
              <a:t>Placebo effect</a:t>
            </a:r>
            <a:r>
              <a:rPr lang="en-US" b="1" smtClean="0">
                <a:latin typeface="Arial" charset="0"/>
              </a:rPr>
              <a:t>: </a:t>
            </a:r>
            <a:r>
              <a:rPr lang="en-US" smtClean="0">
                <a:latin typeface="Arial" charset="0"/>
              </a:rPr>
              <a:t>patients with the </a:t>
            </a:r>
            <a:r>
              <a:rPr lang="en-US" smtClean="0">
                <a:solidFill>
                  <a:srgbClr val="FF0000"/>
                </a:solidFill>
                <a:latin typeface="Arial" charset="0"/>
              </a:rPr>
              <a:t>worst</a:t>
            </a:r>
            <a:r>
              <a:rPr lang="en-US" smtClean="0">
                <a:latin typeface="Arial" charset="0"/>
              </a:rPr>
              <a:t> clinical scores(extreme menopausal symptoms) have the </a:t>
            </a:r>
            <a:r>
              <a:rPr lang="en-US" smtClean="0">
                <a:solidFill>
                  <a:srgbClr val="FF0000"/>
                </a:solidFill>
                <a:latin typeface="Arial" charset="0"/>
              </a:rPr>
              <a:t>biggest</a:t>
            </a:r>
            <a:r>
              <a:rPr lang="en-US" smtClean="0">
                <a:latin typeface="Arial" charset="0"/>
              </a:rPr>
              <a:t> placebo effect!</a:t>
            </a:r>
          </a:p>
          <a:p>
            <a:pPr eaLnBrk="1" hangingPunct="1"/>
            <a:r>
              <a:rPr lang="en-US" b="1" u="sng" smtClean="0">
                <a:latin typeface="Arial" charset="0"/>
              </a:rPr>
              <a:t>Public health</a:t>
            </a:r>
            <a:r>
              <a:rPr lang="en-US" b="1" smtClean="0">
                <a:latin typeface="Arial" charset="0"/>
              </a:rPr>
              <a:t>: </a:t>
            </a:r>
            <a:r>
              <a:rPr lang="en-US" smtClean="0">
                <a:latin typeface="Arial" charset="0"/>
              </a:rPr>
              <a:t>road crash or vaccination(meningitis)</a:t>
            </a:r>
          </a:p>
          <a:p>
            <a:pPr eaLnBrk="1" hangingPunct="1"/>
            <a:r>
              <a:rPr lang="en-US" b="1" u="sng" smtClean="0">
                <a:latin typeface="Arial" charset="0"/>
              </a:rPr>
              <a:t>Clinical audit</a:t>
            </a:r>
            <a:r>
              <a:rPr lang="en-US" b="1" smtClean="0">
                <a:latin typeface="Arial" charset="0"/>
              </a:rPr>
              <a:t>: </a:t>
            </a:r>
            <a:r>
              <a:rPr lang="en-US" smtClean="0">
                <a:latin typeface="Arial" charset="0"/>
              </a:rPr>
              <a:t>policy of aggressive procedures to control infection</a:t>
            </a:r>
          </a:p>
          <a:p>
            <a:pPr eaLnBrk="1" hangingPunct="1"/>
            <a:endParaRPr lang="en-US" smtClean="0">
              <a:latin typeface="Arial"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64603E41-861C-42A3-9783-7E77CEA2F349}" type="slidenum">
              <a:rPr lang="en-GB" sz="1200" smtClean="0">
                <a:latin typeface="Arial" charset="0"/>
              </a:rPr>
              <a:pPr/>
              <a:t>15</a:t>
            </a:fld>
            <a:endParaRPr lang="en-GB" sz="12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fld id="{B133B3B5-DE93-4C44-82C0-AD5C6EBF3FFA}" type="slidenum">
              <a:rPr lang="en-GB" sz="1200" smtClean="0">
                <a:latin typeface="Arial" charset="0"/>
              </a:rPr>
              <a:pPr/>
              <a:t>16</a:t>
            </a:fld>
            <a:endParaRPr lang="en-GB" sz="12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That being said, many patients insist on breast feeding and in my clinical experience, many do not go on to have more fractures</a:t>
            </a:r>
          </a:p>
          <a:p>
            <a:endParaRPr lang="en-US" dirty="0"/>
          </a:p>
        </p:txBody>
      </p:sp>
      <p:sp>
        <p:nvSpPr>
          <p:cNvPr id="4" name="Slide Number Placeholder 3"/>
          <p:cNvSpPr>
            <a:spLocks noGrp="1"/>
          </p:cNvSpPr>
          <p:nvPr>
            <p:ph type="sldNum" sz="quarter" idx="10"/>
          </p:nvPr>
        </p:nvSpPr>
        <p:spPr/>
        <p:txBody>
          <a:bodyPr/>
          <a:lstStyle/>
          <a:p>
            <a:pPr>
              <a:defRPr/>
            </a:pPr>
            <a:fld id="{DC4B1ED0-F155-41C8-AE44-80CE1D42F39E}" type="slidenum">
              <a:rPr lang="en-GB" smtClean="0"/>
              <a:pPr>
                <a:defRPr/>
              </a:pPr>
              <a:t>21</a:t>
            </a:fld>
            <a:endParaRPr lang="en-GB"/>
          </a:p>
        </p:txBody>
      </p:sp>
    </p:spTree>
    <p:extLst>
      <p:ext uri="{BB962C8B-B14F-4D97-AF65-F5344CB8AC3E}">
        <p14:creationId xmlns:p14="http://schemas.microsoft.com/office/powerpoint/2010/main" val="412745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E9488-5388-4DEB-A251-D558FF9FAFC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118943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9488-5388-4DEB-A251-D558FF9FAFC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363495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9488-5388-4DEB-A251-D558FF9FAFC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329515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427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4663" y="1143000"/>
            <a:ext cx="4105275" cy="198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2338" y="1143000"/>
            <a:ext cx="4106862" cy="91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32338" y="2211388"/>
            <a:ext cx="4106862" cy="91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1552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6" name="Título 1"/>
          <p:cNvSpPr>
            <a:spLocks noGrp="1"/>
          </p:cNvSpPr>
          <p:nvPr>
            <p:ph type="title"/>
          </p:nvPr>
        </p:nvSpPr>
        <p:spPr>
          <a:xfrm>
            <a:off x="457200" y="381000"/>
            <a:ext cx="8229600" cy="1143000"/>
          </a:xfrm>
        </p:spPr>
        <p:txBody>
          <a:bodyPr/>
          <a:lstStyle>
            <a:lvl1pPr>
              <a:defRPr>
                <a:solidFill>
                  <a:srgbClr val="5B5C5F"/>
                </a:solidFill>
              </a:defRPr>
            </a:lvl1pPr>
          </a:lstStyle>
          <a:p>
            <a:r>
              <a:rPr lang="x-none" smtClean="0"/>
              <a:t>Click to edit Master title style</a:t>
            </a:r>
            <a:endParaRPr lang="pt-BR"/>
          </a:p>
        </p:txBody>
      </p:sp>
      <p:sp>
        <p:nvSpPr>
          <p:cNvPr id="8" name="Espaço Reservado para Conteúdo 5"/>
          <p:cNvSpPr>
            <a:spLocks noGrp="1"/>
          </p:cNvSpPr>
          <p:nvPr>
            <p:ph sz="quarter" idx="4"/>
          </p:nvPr>
        </p:nvSpPr>
        <p:spPr>
          <a:xfrm>
            <a:off x="4645025" y="1739900"/>
            <a:ext cx="4041775" cy="4386263"/>
          </a:xfrm>
        </p:spPr>
        <p:txBody>
          <a:bodyPr/>
          <a:lstStyle>
            <a:lvl1pPr>
              <a:defRPr sz="2000">
                <a:solidFill>
                  <a:srgbClr val="5B5C5F"/>
                </a:solidFill>
              </a:defRPr>
            </a:lvl1pPr>
            <a:lvl2pPr>
              <a:defRPr sz="1600">
                <a:solidFill>
                  <a:srgbClr val="5B5C5F"/>
                </a:solidFill>
              </a:defRPr>
            </a:lvl2pPr>
            <a:lvl3pPr>
              <a:defRPr sz="1600">
                <a:solidFill>
                  <a:srgbClr val="5B5C5F"/>
                </a:solidFill>
              </a:defRPr>
            </a:lvl3pPr>
            <a:lvl4pPr>
              <a:defRPr sz="1600">
                <a:solidFill>
                  <a:srgbClr val="5B5C5F"/>
                </a:solidFill>
              </a:defRPr>
            </a:lvl4pPr>
            <a:lvl5pPr>
              <a:defRPr sz="1600">
                <a:solidFill>
                  <a:srgbClr val="5B5C5F"/>
                </a:solidFill>
              </a:defRPr>
            </a:lvl5pPr>
            <a:lvl6pPr>
              <a:defRPr sz="1600"/>
            </a:lvl6pPr>
            <a:lvl7pPr>
              <a:defRPr sz="1600"/>
            </a:lvl7pPr>
            <a:lvl8pPr>
              <a:defRPr sz="1600"/>
            </a:lvl8pPr>
            <a:lvl9pPr>
              <a:defRPr sz="16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pt-BR" dirty="0"/>
          </a:p>
        </p:txBody>
      </p:sp>
      <p:sp>
        <p:nvSpPr>
          <p:cNvPr id="4" name="Footer Placeholder 13"/>
          <p:cNvSpPr>
            <a:spLocks noGrp="1"/>
          </p:cNvSpPr>
          <p:nvPr>
            <p:ph type="ftr" sz="quarter" idx="10"/>
          </p:nvPr>
        </p:nvSpPr>
        <p:spPr>
          <a:xfrm>
            <a:off x="76200" y="6019800"/>
            <a:ext cx="6096000" cy="5334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54678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9488-5388-4DEB-A251-D558FF9FAFC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385088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E9488-5388-4DEB-A251-D558FF9FAFC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113346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E9488-5388-4DEB-A251-D558FF9FAFCD}"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321042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E9488-5388-4DEB-A251-D558FF9FAFCD}" type="datetimeFigureOut">
              <a:rPr lang="en-US" smtClean="0"/>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181790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E9488-5388-4DEB-A251-D558FF9FAFCD}" type="datetimeFigureOut">
              <a:rPr lang="en-US" smtClean="0"/>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298431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E9488-5388-4DEB-A251-D558FF9FAFCD}" type="datetimeFigureOut">
              <a:rPr lang="en-US" smtClean="0"/>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374735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9488-5388-4DEB-A251-D558FF9FAFCD}"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106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9488-5388-4DEB-A251-D558FF9FAFCD}"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209C-831B-4E5C-B70C-42D3F41E8C99}" type="slidenum">
              <a:rPr lang="en-US" smtClean="0"/>
              <a:t>‹#›</a:t>
            </a:fld>
            <a:endParaRPr lang="en-US"/>
          </a:p>
        </p:txBody>
      </p:sp>
    </p:spTree>
    <p:extLst>
      <p:ext uri="{BB962C8B-B14F-4D97-AF65-F5344CB8AC3E}">
        <p14:creationId xmlns:p14="http://schemas.microsoft.com/office/powerpoint/2010/main" val="114621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9488-5388-4DEB-A251-D558FF9FAFCD}" type="datetimeFigureOut">
              <a:rPr lang="en-US" smtClean="0"/>
              <a:t>11/16/2018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209C-831B-4E5C-B70C-42D3F41E8C99}" type="slidenum">
              <a:rPr lang="en-US" smtClean="0"/>
              <a:t>‹#›</a:t>
            </a:fld>
            <a:endParaRPr lang="en-US"/>
          </a:p>
        </p:txBody>
      </p:sp>
    </p:spTree>
    <p:extLst>
      <p:ext uri="{BB962C8B-B14F-4D97-AF65-F5344CB8AC3E}">
        <p14:creationId xmlns:p14="http://schemas.microsoft.com/office/powerpoint/2010/main" val="2011045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bm.i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ncbi.nlm.nih.gov/pubmed/1071473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s://www.ncbi.nlm.nih.gov/pubmed/10714731"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cbi.nlm.nih.gov/pubmed/107147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5000" b="1" dirty="0" smtClean="0">
                <a:solidFill>
                  <a:srgbClr val="0000FF"/>
                </a:solidFill>
              </a:rPr>
              <a:t>Clinical Cases</a:t>
            </a:r>
          </a:p>
        </p:txBody>
      </p:sp>
      <p:sp>
        <p:nvSpPr>
          <p:cNvPr id="3" name="Rectangle 3"/>
          <p:cNvSpPr>
            <a:spLocks noChangeArrowheads="1"/>
          </p:cNvSpPr>
          <p:nvPr/>
        </p:nvSpPr>
        <p:spPr bwMode="auto">
          <a:xfrm>
            <a:off x="1998133" y="4114801"/>
            <a:ext cx="5689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defRPr/>
            </a:pPr>
            <a:r>
              <a:rPr lang="en-GB" altLang="ar-SA" sz="2000" dirty="0">
                <a:latin typeface="+mj-lt"/>
                <a:ea typeface="Arial Unicode MS" pitchFamily="34" charset="-128"/>
              </a:rPr>
              <a:t>Akbar </a:t>
            </a:r>
            <a:r>
              <a:rPr lang="en-US" altLang="ar-SA" sz="2000" dirty="0">
                <a:latin typeface="+mj-lt"/>
                <a:ea typeface="Arial Unicode MS" pitchFamily="34" charset="-128"/>
              </a:rPr>
              <a:t>S</a:t>
            </a:r>
            <a:r>
              <a:rPr lang="en-GB" altLang="ar-SA" sz="2000" dirty="0" err="1">
                <a:latin typeface="+mj-lt"/>
                <a:ea typeface="Arial Unicode MS" pitchFamily="34" charset="-128"/>
              </a:rPr>
              <a:t>oltani</a:t>
            </a:r>
            <a:r>
              <a:rPr lang="en-GB" altLang="ar-SA" sz="2000" dirty="0">
                <a:latin typeface="+mj-lt"/>
                <a:ea typeface="Arial Unicode MS" pitchFamily="34" charset="-128"/>
              </a:rPr>
              <a:t>. MD</a:t>
            </a:r>
            <a:r>
              <a:rPr lang="en-US" altLang="ar-SA" sz="2000" dirty="0" smtClean="0">
                <a:latin typeface="+mj-lt"/>
                <a:ea typeface="Arial Unicode MS" pitchFamily="34" charset="-128"/>
              </a:rPr>
              <a:t>.Endocrinologist</a:t>
            </a:r>
            <a:endParaRPr lang="en-GB" altLang="ar-SA" sz="2000" dirty="0">
              <a:latin typeface="+mj-lt"/>
              <a:ea typeface="Arial Unicode MS" pitchFamily="34" charset="-128"/>
            </a:endParaRPr>
          </a:p>
          <a:p>
            <a:pPr algn="ctr">
              <a:lnSpc>
                <a:spcPct val="80000"/>
              </a:lnSpc>
              <a:spcBef>
                <a:spcPct val="20000"/>
              </a:spcBef>
              <a:defRPr/>
            </a:pPr>
            <a:r>
              <a:rPr lang="en-US" altLang="ar-SA" sz="2000" dirty="0">
                <a:latin typeface="+mj-lt"/>
                <a:ea typeface="Arial Unicode MS" pitchFamily="34" charset="-128"/>
              </a:rPr>
              <a:t>Tehran University of Medical Sciences (TUMS)</a:t>
            </a:r>
          </a:p>
          <a:p>
            <a:pPr algn="ctr">
              <a:lnSpc>
                <a:spcPct val="80000"/>
              </a:lnSpc>
              <a:spcBef>
                <a:spcPct val="20000"/>
              </a:spcBef>
              <a:defRPr/>
            </a:pPr>
            <a:r>
              <a:rPr lang="en-GB" altLang="ar-SA" sz="2000" dirty="0">
                <a:latin typeface="+mj-lt"/>
              </a:rPr>
              <a:t>Evidence-Based Medicine </a:t>
            </a:r>
            <a:r>
              <a:rPr lang="en-GB" altLang="ar-SA" sz="2000" dirty="0" smtClean="0">
                <a:latin typeface="+mj-lt"/>
              </a:rPr>
              <a:t>Research </a:t>
            </a:r>
            <a:r>
              <a:rPr lang="en-GB" altLang="ar-SA" sz="2000" dirty="0" err="1" smtClean="0">
                <a:latin typeface="+mj-lt"/>
              </a:rPr>
              <a:t>Center</a:t>
            </a:r>
            <a:endParaRPr lang="en-GB" altLang="ar-SA" sz="2000" dirty="0">
              <a:latin typeface="+mj-lt"/>
            </a:endParaRPr>
          </a:p>
          <a:p>
            <a:pPr algn="ctr">
              <a:lnSpc>
                <a:spcPct val="80000"/>
              </a:lnSpc>
              <a:spcBef>
                <a:spcPct val="20000"/>
              </a:spcBef>
              <a:defRPr/>
            </a:pPr>
            <a:r>
              <a:rPr lang="en-GB" altLang="ar-SA" sz="2000" dirty="0" err="1" smtClean="0">
                <a:latin typeface="+mj-lt"/>
                <a:ea typeface="Arial Unicode MS" pitchFamily="34" charset="-128"/>
              </a:rPr>
              <a:t>Shariati</a:t>
            </a:r>
            <a:r>
              <a:rPr lang="en-GB" altLang="ar-SA" sz="2000" dirty="0" smtClean="0">
                <a:latin typeface="+mj-lt"/>
                <a:ea typeface="Arial Unicode MS" pitchFamily="34" charset="-128"/>
              </a:rPr>
              <a:t> </a:t>
            </a:r>
            <a:r>
              <a:rPr lang="en-GB" altLang="ar-SA" sz="2000" dirty="0" err="1">
                <a:latin typeface="+mj-lt"/>
                <a:ea typeface="Arial Unicode MS" pitchFamily="34" charset="-128"/>
              </a:rPr>
              <a:t>Hospita</a:t>
            </a:r>
            <a:r>
              <a:rPr lang="en-US" altLang="ar-SA" sz="2000" dirty="0" smtClean="0">
                <a:latin typeface="+mj-lt"/>
                <a:ea typeface="Arial Unicode MS" pitchFamily="34" charset="-128"/>
              </a:rPr>
              <a:t>l</a:t>
            </a:r>
            <a:endParaRPr lang="en-GB" altLang="ar-SA" sz="2000" dirty="0">
              <a:latin typeface="+mj-lt"/>
              <a:ea typeface="Arial Unicode MS" pitchFamily="34" charset="-128"/>
            </a:endParaRPr>
          </a:p>
          <a:p>
            <a:pPr algn="ctr">
              <a:lnSpc>
                <a:spcPct val="80000"/>
              </a:lnSpc>
              <a:spcBef>
                <a:spcPct val="20000"/>
              </a:spcBef>
              <a:defRPr/>
            </a:pPr>
            <a:r>
              <a:rPr lang="en-US" altLang="ar-SA" sz="2000" dirty="0">
                <a:latin typeface="+mj-lt"/>
                <a:hlinkClick r:id="rId2"/>
              </a:rPr>
              <a:t>www.ebm.ir</a:t>
            </a:r>
            <a:endParaRPr lang="en-US" altLang="ar-SA" sz="2000" dirty="0">
              <a:latin typeface="+mj-lt"/>
            </a:endParaRPr>
          </a:p>
          <a:p>
            <a:pPr algn="ctr">
              <a:lnSpc>
                <a:spcPct val="80000"/>
              </a:lnSpc>
              <a:spcBef>
                <a:spcPct val="20000"/>
              </a:spcBef>
              <a:defRPr/>
            </a:pPr>
            <a:endParaRPr lang="en-GB" altLang="ar-SA" sz="2000" dirty="0">
              <a:solidFill>
                <a:schemeClr val="bg1"/>
              </a:solidFill>
              <a:latin typeface="+mj-lt"/>
              <a:ea typeface="Arial Unicode MS" pitchFamily="34" charset="-128"/>
            </a:endParaRPr>
          </a:p>
          <a:p>
            <a:pPr algn="ctr">
              <a:lnSpc>
                <a:spcPct val="80000"/>
              </a:lnSpc>
              <a:spcBef>
                <a:spcPct val="20000"/>
              </a:spcBef>
              <a:defRPr/>
            </a:pPr>
            <a:endParaRPr lang="en-GB" altLang="ar-SA" sz="2000" dirty="0">
              <a:solidFill>
                <a:schemeClr val="bg1"/>
              </a:solidFill>
              <a:latin typeface="+mj-lt"/>
              <a:ea typeface="Arial Unicode MS" pitchFamily="34" charset="-128"/>
            </a:endParaRPr>
          </a:p>
        </p:txBody>
      </p:sp>
    </p:spTree>
    <p:extLst>
      <p:ext uri="{BB962C8B-B14F-4D97-AF65-F5344CB8AC3E}">
        <p14:creationId xmlns:p14="http://schemas.microsoft.com/office/powerpoint/2010/main" val="319325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title"/>
          </p:nvPr>
        </p:nvSpPr>
        <p:spPr>
          <a:xfrm>
            <a:off x="457200" y="333375"/>
            <a:ext cx="8382000" cy="862013"/>
          </a:xfrm>
        </p:spPr>
        <p:txBody>
          <a:bodyPr>
            <a:normAutofit fontScale="90000"/>
          </a:bodyPr>
          <a:lstStyle/>
          <a:p>
            <a:r>
              <a:rPr lang="en-US" b="0" smtClean="0"/>
              <a:t>Effect of Raloxifene on BMD in Post-menopausal Women with Osteoporosis-N&gt;7700</a:t>
            </a:r>
            <a:endParaRPr lang="de-DE" b="0" smtClean="0"/>
          </a:p>
        </p:txBody>
      </p:sp>
      <p:graphicFrame>
        <p:nvGraphicFramePr>
          <p:cNvPr id="13315" name="Object 5"/>
          <p:cNvGraphicFramePr>
            <a:graphicFrameLocks noGrp="1" noChangeAspect="1"/>
          </p:cNvGraphicFramePr>
          <p:nvPr>
            <p:ph sz="half" idx="1"/>
          </p:nvPr>
        </p:nvGraphicFramePr>
        <p:xfrm>
          <a:off x="960438" y="1196975"/>
          <a:ext cx="3602037" cy="4464050"/>
        </p:xfrm>
        <a:graphic>
          <a:graphicData uri="http://schemas.openxmlformats.org/presentationml/2006/ole">
            <mc:AlternateContent xmlns:mc="http://schemas.openxmlformats.org/markup-compatibility/2006">
              <mc:Choice xmlns:v="urn:schemas-microsoft-com:vml" Requires="v">
                <p:oleObj spid="_x0000_s2060" name="SPW 10.0 Graph" r:id="rId3" imgW="4222699" imgH="5230368" progId="SigmaPlotGraphicObject.9">
                  <p:embed/>
                </p:oleObj>
              </mc:Choice>
              <mc:Fallback>
                <p:oleObj name="SPW 10.0 Graph" r:id="rId3" imgW="4222699" imgH="5230368" progId="SigmaPlotGraphicObject.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196975"/>
                        <a:ext cx="360203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8"/>
          <p:cNvGraphicFramePr>
            <a:graphicFrameLocks noGrp="1" noChangeAspect="1"/>
          </p:cNvGraphicFramePr>
          <p:nvPr>
            <p:ph sz="half" idx="2"/>
          </p:nvPr>
        </p:nvGraphicFramePr>
        <p:xfrm>
          <a:off x="5056188" y="1185863"/>
          <a:ext cx="3611562" cy="4475162"/>
        </p:xfrm>
        <a:graphic>
          <a:graphicData uri="http://schemas.openxmlformats.org/presentationml/2006/ole">
            <mc:AlternateContent xmlns:mc="http://schemas.openxmlformats.org/markup-compatibility/2006">
              <mc:Choice xmlns:v="urn:schemas-microsoft-com:vml" Requires="v">
                <p:oleObj spid="_x0000_s2061" name="SPW 10.0 Graph" r:id="rId5" imgW="4222699" imgH="5230368" progId="SigmaPlotGraphicObject.9">
                  <p:embed/>
                </p:oleObj>
              </mc:Choice>
              <mc:Fallback>
                <p:oleObj name="SPW 10.0 Graph" r:id="rId5" imgW="4222699" imgH="5230368" progId="SigmaPlotGraphicObject.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6188" y="1185863"/>
                        <a:ext cx="3611562"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Text Box 11"/>
          <p:cNvSpPr txBox="1">
            <a:spLocks noChangeArrowheads="1"/>
          </p:cNvSpPr>
          <p:nvPr/>
        </p:nvSpPr>
        <p:spPr bwMode="auto">
          <a:xfrm>
            <a:off x="179388" y="6381750"/>
            <a:ext cx="3946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eaLnBrk="1" hangingPunct="1"/>
            <a:r>
              <a:rPr lang="de-DE" sz="1400">
                <a:latin typeface="Arial" charset="0"/>
              </a:rPr>
              <a:t>Meunier P. et al, Osteoporosis Int. 1999; 10:330</a:t>
            </a:r>
          </a:p>
        </p:txBody>
      </p:sp>
    </p:spTree>
    <p:extLst>
      <p:ext uri="{BB962C8B-B14F-4D97-AF65-F5344CB8AC3E}">
        <p14:creationId xmlns:p14="http://schemas.microsoft.com/office/powerpoint/2010/main" val="329232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69950"/>
            <a:ext cx="8382000" cy="427038"/>
          </a:xfrm>
        </p:spPr>
        <p:txBody>
          <a:bodyPr>
            <a:normAutofit fontScale="90000"/>
          </a:bodyPr>
          <a:lstStyle/>
          <a:p>
            <a:endParaRPr lang="en-US" smtClean="0"/>
          </a:p>
        </p:txBody>
      </p:sp>
      <p:sp>
        <p:nvSpPr>
          <p:cNvPr id="14339" name="Content Placeholder 2"/>
          <p:cNvSpPr>
            <a:spLocks noGrp="1"/>
          </p:cNvSpPr>
          <p:nvPr>
            <p:ph idx="1"/>
          </p:nvPr>
        </p:nvSpPr>
        <p:spPr>
          <a:xfrm>
            <a:off x="474663" y="1555750"/>
            <a:ext cx="8364537" cy="1984375"/>
          </a:xfrm>
        </p:spPr>
        <p:txBody>
          <a:bodyPr/>
          <a:lstStyle/>
          <a:p>
            <a:endParaRPr 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87137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Box 3"/>
          <p:cNvSpPr txBox="1">
            <a:spLocks noChangeArrowheads="1"/>
          </p:cNvSpPr>
          <p:nvPr/>
        </p:nvSpPr>
        <p:spPr bwMode="auto">
          <a:xfrm>
            <a:off x="179388" y="6557963"/>
            <a:ext cx="299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pt-BR" sz="1400">
                <a:hlinkClick r:id="rId4" tooltip="JAMA."/>
              </a:rPr>
              <a:t>.</a:t>
            </a:r>
            <a:r>
              <a:rPr lang="pt-BR" sz="1400"/>
              <a:t> JAMA 2000 Mar 8;283(10):1318-21</a:t>
            </a:r>
            <a:endParaRPr lang="en-US" sz="1400"/>
          </a:p>
        </p:txBody>
      </p:sp>
      <p:pic>
        <p:nvPicPr>
          <p:cNvPr id="143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681163"/>
            <a:ext cx="871378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a:spLocks noChangeArrowheads="1"/>
          </p:cNvSpPr>
          <p:nvPr/>
        </p:nvSpPr>
        <p:spPr bwMode="auto">
          <a:xfrm>
            <a:off x="4375150" y="2576513"/>
            <a:ext cx="484188" cy="977900"/>
          </a:xfrm>
          <a:prstGeom prst="downArrow">
            <a:avLst>
              <a:gd name="adj1" fmla="val 50000"/>
              <a:gd name="adj2" fmla="val 50024"/>
            </a:avLst>
          </a:prstGeom>
          <a:solidFill>
            <a:srgbClr val="FF0000"/>
          </a:solidFill>
          <a:ln w="9525" algn="ctr">
            <a:solidFill>
              <a:schemeClr val="tx1"/>
            </a:solidFill>
            <a:round/>
            <a:headEnd/>
            <a:tailEnd/>
          </a:ln>
        </p:spPr>
        <p:txBody>
          <a:bodyPr/>
          <a:lstStyle/>
          <a:p>
            <a:endParaRPr lang="en-US"/>
          </a:p>
        </p:txBody>
      </p:sp>
      <p:sp>
        <p:nvSpPr>
          <p:cNvPr id="8" name="Up Arrow 7"/>
          <p:cNvSpPr>
            <a:spLocks noChangeArrowheads="1"/>
          </p:cNvSpPr>
          <p:nvPr/>
        </p:nvSpPr>
        <p:spPr bwMode="auto">
          <a:xfrm>
            <a:off x="6804025" y="2605088"/>
            <a:ext cx="484188" cy="977900"/>
          </a:xfrm>
          <a:prstGeom prst="upArrow">
            <a:avLst>
              <a:gd name="adj1" fmla="val 50000"/>
              <a:gd name="adj2" fmla="val 50024"/>
            </a:avLst>
          </a:prstGeom>
          <a:solidFill>
            <a:schemeClr val="accent3"/>
          </a:solidFill>
          <a:ln w="9525" algn="ctr">
            <a:solidFill>
              <a:schemeClr val="tx1"/>
            </a:solidFill>
            <a:round/>
            <a:headEnd/>
            <a:tailEnd/>
          </a:ln>
        </p:spPr>
        <p:txBody>
          <a:bodyPr/>
          <a:lstStyle/>
          <a:p>
            <a:endParaRPr lang="en-US"/>
          </a:p>
        </p:txBody>
      </p:sp>
      <p:sp>
        <p:nvSpPr>
          <p:cNvPr id="9" name="Down Arrow 8"/>
          <p:cNvSpPr>
            <a:spLocks noChangeArrowheads="1"/>
          </p:cNvSpPr>
          <p:nvPr/>
        </p:nvSpPr>
        <p:spPr bwMode="auto">
          <a:xfrm>
            <a:off x="6824663" y="4376738"/>
            <a:ext cx="484187" cy="977900"/>
          </a:xfrm>
          <a:prstGeom prst="downArrow">
            <a:avLst>
              <a:gd name="adj1" fmla="val 50000"/>
              <a:gd name="adj2" fmla="val 50024"/>
            </a:avLst>
          </a:prstGeom>
          <a:solidFill>
            <a:srgbClr val="FF0000"/>
          </a:solidFill>
          <a:ln w="9525" algn="ctr">
            <a:solidFill>
              <a:schemeClr val="tx1"/>
            </a:solidFill>
            <a:round/>
            <a:headEnd/>
            <a:tailEnd/>
          </a:ln>
        </p:spPr>
        <p:txBody>
          <a:bodyPr/>
          <a:lstStyle/>
          <a:p>
            <a:endParaRPr lang="en-US"/>
          </a:p>
        </p:txBody>
      </p:sp>
      <p:sp>
        <p:nvSpPr>
          <p:cNvPr id="10" name="Up Arrow 9"/>
          <p:cNvSpPr>
            <a:spLocks noChangeArrowheads="1"/>
          </p:cNvSpPr>
          <p:nvPr/>
        </p:nvSpPr>
        <p:spPr bwMode="auto">
          <a:xfrm>
            <a:off x="4427538" y="4375150"/>
            <a:ext cx="485775" cy="979488"/>
          </a:xfrm>
          <a:prstGeom prst="upArrow">
            <a:avLst>
              <a:gd name="adj1" fmla="val 50000"/>
              <a:gd name="adj2" fmla="val 49942"/>
            </a:avLst>
          </a:prstGeom>
          <a:solidFill>
            <a:schemeClr val="accent3"/>
          </a:solidFill>
          <a:ln w="9525" algn="ctr">
            <a:solidFill>
              <a:schemeClr val="tx1"/>
            </a:solidFill>
            <a:round/>
            <a:headEnd/>
            <a:tailEnd/>
          </a:ln>
        </p:spPr>
        <p:txBody>
          <a:bodyPr/>
          <a:lstStyle/>
          <a:p>
            <a:endParaRPr lang="en-US"/>
          </a:p>
        </p:txBody>
      </p:sp>
      <p:pic>
        <p:nvPicPr>
          <p:cNvPr id="1434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903605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8" name="Rectangle 11"/>
          <p:cNvSpPr>
            <a:spLocks noChangeArrowheads="1"/>
          </p:cNvSpPr>
          <p:nvPr/>
        </p:nvSpPr>
        <p:spPr bwMode="auto">
          <a:xfrm>
            <a:off x="179388" y="115888"/>
            <a:ext cx="936625" cy="4048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4349" name="Rectangle 12"/>
          <p:cNvSpPr>
            <a:spLocks noChangeArrowheads="1"/>
          </p:cNvSpPr>
          <p:nvPr/>
        </p:nvSpPr>
        <p:spPr bwMode="auto">
          <a:xfrm>
            <a:off x="2195513" y="2636838"/>
            <a:ext cx="2016125" cy="687387"/>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Rectangle 13"/>
          <p:cNvSpPr>
            <a:spLocks noChangeArrowheads="1"/>
          </p:cNvSpPr>
          <p:nvPr/>
        </p:nvSpPr>
        <p:spPr bwMode="auto">
          <a:xfrm>
            <a:off x="2195513" y="4711700"/>
            <a:ext cx="2016125" cy="687388"/>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4"/>
          <p:cNvSpPr>
            <a:spLocks/>
          </p:cNvSpPr>
          <p:nvPr/>
        </p:nvSpPr>
        <p:spPr bwMode="auto">
          <a:xfrm rot="5666905">
            <a:off x="5518150" y="3311526"/>
            <a:ext cx="1430337" cy="2595562"/>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762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5"/>
          <p:cNvSpPr>
            <a:spLocks/>
          </p:cNvSpPr>
          <p:nvPr/>
        </p:nvSpPr>
        <p:spPr bwMode="auto">
          <a:xfrm rot="5400000">
            <a:off x="5611019" y="1955006"/>
            <a:ext cx="1374775" cy="25955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762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7" name="Straight Connector 2"/>
          <p:cNvCxnSpPr>
            <a:cxnSpLocks noChangeShapeType="1"/>
          </p:cNvCxnSpPr>
          <p:nvPr/>
        </p:nvCxnSpPr>
        <p:spPr bwMode="auto">
          <a:xfrm>
            <a:off x="3419400" y="1340768"/>
            <a:ext cx="1944688"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3208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60350"/>
            <a:ext cx="8382000" cy="554038"/>
          </a:xfrm>
        </p:spPr>
        <p:txBody>
          <a:bodyPr>
            <a:normAutofit fontScale="90000"/>
          </a:bodyPr>
          <a:lstStyle/>
          <a:p>
            <a:r>
              <a:rPr lang="en-US" sz="3600" b="0" smtClean="0"/>
              <a:t>Change in Hip Bone Mineral Density</a:t>
            </a:r>
          </a:p>
        </p:txBody>
      </p:sp>
      <p:sp>
        <p:nvSpPr>
          <p:cNvPr id="15363" name="Content Placeholder 2"/>
          <p:cNvSpPr>
            <a:spLocks noGrp="1"/>
          </p:cNvSpPr>
          <p:nvPr>
            <p:ph idx="1"/>
          </p:nvPr>
        </p:nvSpPr>
        <p:spPr/>
        <p:txBody>
          <a:bodyPr/>
          <a:lstStyle/>
          <a:p>
            <a:endParaRPr lang="en-US" smtClean="0"/>
          </a:p>
        </p:txBody>
      </p:sp>
      <p:sp>
        <p:nvSpPr>
          <p:cNvPr id="15364" name="TextBox 3"/>
          <p:cNvSpPr txBox="1">
            <a:spLocks noChangeArrowheads="1"/>
          </p:cNvSpPr>
          <p:nvPr/>
        </p:nvSpPr>
        <p:spPr bwMode="auto">
          <a:xfrm>
            <a:off x="179388" y="6453188"/>
            <a:ext cx="276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1400" b="1"/>
              <a:t>BMJ </a:t>
            </a:r>
            <a:r>
              <a:rPr lang="en-US" sz="1400"/>
              <a:t>VOLUME 326 17 MAY 2003</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25538"/>
            <a:ext cx="8785225" cy="4824412"/>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90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0350"/>
            <a:ext cx="8382000" cy="677863"/>
          </a:xfrm>
        </p:spPr>
        <p:txBody>
          <a:bodyPr>
            <a:normAutofit fontScale="90000"/>
          </a:bodyPr>
          <a:lstStyle/>
          <a:p>
            <a:r>
              <a:rPr lang="en-US" sz="4400" b="0" smtClean="0"/>
              <a:t>practical implications</a:t>
            </a:r>
          </a:p>
        </p:txBody>
      </p:sp>
      <p:sp>
        <p:nvSpPr>
          <p:cNvPr id="26627" name="Content Placeholder 2"/>
          <p:cNvSpPr>
            <a:spLocks noGrp="1"/>
          </p:cNvSpPr>
          <p:nvPr>
            <p:ph idx="1"/>
          </p:nvPr>
        </p:nvSpPr>
        <p:spPr>
          <a:xfrm>
            <a:off x="474663" y="1143000"/>
            <a:ext cx="8364537" cy="5191125"/>
          </a:xfrm>
        </p:spPr>
        <p:txBody>
          <a:bodyPr/>
          <a:lstStyle/>
          <a:p>
            <a:pPr>
              <a:lnSpc>
                <a:spcPct val="100000"/>
              </a:lnSpc>
            </a:pPr>
            <a:r>
              <a:rPr lang="en-US" sz="2800" dirty="0" smtClean="0"/>
              <a:t>Treatment should be </a:t>
            </a:r>
            <a:r>
              <a:rPr lang="en-US" sz="2800" dirty="0" smtClean="0">
                <a:solidFill>
                  <a:srgbClr val="FF0000"/>
                </a:solidFill>
              </a:rPr>
              <a:t>continued</a:t>
            </a:r>
            <a:r>
              <a:rPr lang="en-US" sz="2800" dirty="0" smtClean="0"/>
              <a:t> in patients who appear to lose BMD </a:t>
            </a:r>
            <a:r>
              <a:rPr lang="en-US" sz="2800" dirty="0" smtClean="0">
                <a:solidFill>
                  <a:srgbClr val="FF0000"/>
                </a:solidFill>
              </a:rPr>
              <a:t>initially</a:t>
            </a:r>
            <a:r>
              <a:rPr lang="en-US" sz="2800" dirty="0" smtClean="0"/>
              <a:t>, because most patients( &gt; </a:t>
            </a:r>
            <a:r>
              <a:rPr lang="en-US" sz="2800" dirty="0" smtClean="0">
                <a:solidFill>
                  <a:srgbClr val="FF0000"/>
                </a:solidFill>
              </a:rPr>
              <a:t>80%</a:t>
            </a:r>
            <a:r>
              <a:rPr lang="en-US" sz="2800" dirty="0" smtClean="0"/>
              <a:t>) will gain it with continued treatment. </a:t>
            </a:r>
          </a:p>
          <a:p>
            <a:pPr>
              <a:lnSpc>
                <a:spcPct val="100000"/>
              </a:lnSpc>
            </a:pPr>
            <a:r>
              <a:rPr lang="en-US" sz="2800" dirty="0" smtClean="0"/>
              <a:t>Large changes in BMD during observation of </a:t>
            </a:r>
            <a:r>
              <a:rPr lang="en-US" sz="2800" dirty="0" smtClean="0">
                <a:solidFill>
                  <a:srgbClr val="FF0000"/>
                </a:solidFill>
              </a:rPr>
              <a:t>untreated</a:t>
            </a:r>
            <a:r>
              <a:rPr lang="en-US" sz="2800" dirty="0" smtClean="0"/>
              <a:t> patients might also be due to </a:t>
            </a:r>
            <a:r>
              <a:rPr lang="en-US" sz="2800" dirty="0" smtClean="0">
                <a:solidFill>
                  <a:srgbClr val="FF0000"/>
                </a:solidFill>
              </a:rPr>
              <a:t>measurement error. </a:t>
            </a:r>
          </a:p>
          <a:p>
            <a:pPr>
              <a:lnSpc>
                <a:spcPct val="100000"/>
              </a:lnSpc>
            </a:pPr>
            <a:r>
              <a:rPr lang="en-US" sz="2800" dirty="0" smtClean="0"/>
              <a:t>If a </a:t>
            </a:r>
            <a:r>
              <a:rPr lang="en-US" sz="2800" dirty="0" smtClean="0">
                <a:solidFill>
                  <a:srgbClr val="FF0000"/>
                </a:solidFill>
              </a:rPr>
              <a:t>new </a:t>
            </a:r>
            <a:r>
              <a:rPr lang="en-US" sz="2800" dirty="0" smtClean="0"/>
              <a:t>treatment</a:t>
            </a:r>
            <a:r>
              <a:rPr lang="en-US" sz="2800" dirty="0" smtClean="0">
                <a:solidFill>
                  <a:srgbClr val="FF0000"/>
                </a:solidFill>
              </a:rPr>
              <a:t> </a:t>
            </a:r>
            <a:r>
              <a:rPr lang="en-US" sz="2800" dirty="0" smtClean="0"/>
              <a:t>is begun after observing a </a:t>
            </a:r>
            <a:r>
              <a:rPr lang="en-US" sz="2800" dirty="0" smtClean="0">
                <a:solidFill>
                  <a:srgbClr val="FF0000"/>
                </a:solidFill>
              </a:rPr>
              <a:t>large loss </a:t>
            </a:r>
            <a:r>
              <a:rPr lang="en-US" sz="2800" dirty="0" smtClean="0"/>
              <a:t>in BMD, it is likely to </a:t>
            </a:r>
            <a:r>
              <a:rPr lang="en-US" sz="2800" dirty="0" smtClean="0">
                <a:solidFill>
                  <a:srgbClr val="FF0000"/>
                </a:solidFill>
              </a:rPr>
              <a:t>increase </a:t>
            </a:r>
            <a:r>
              <a:rPr lang="en-US" sz="2800" dirty="0" smtClean="0"/>
              <a:t>in the next year, but much of this increase may be due to </a:t>
            </a:r>
            <a:r>
              <a:rPr lang="en-US" sz="2800" dirty="0" smtClean="0">
                <a:solidFill>
                  <a:srgbClr val="FF0000"/>
                </a:solidFill>
              </a:rPr>
              <a:t>regression to the mean</a:t>
            </a:r>
            <a:r>
              <a:rPr lang="en-US" sz="2800" dirty="0" smtClean="0"/>
              <a:t>.</a:t>
            </a:r>
          </a:p>
        </p:txBody>
      </p:sp>
    </p:spTree>
    <p:extLst>
      <p:ext uri="{BB962C8B-B14F-4D97-AF65-F5344CB8AC3E}">
        <p14:creationId xmlns:p14="http://schemas.microsoft.com/office/powerpoint/2010/main" val="348118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88913"/>
            <a:ext cx="8382000" cy="615950"/>
          </a:xfrm>
        </p:spPr>
        <p:txBody>
          <a:bodyPr>
            <a:normAutofit fontScale="90000"/>
          </a:bodyPr>
          <a:lstStyle/>
          <a:p>
            <a:r>
              <a:rPr lang="en-US" sz="4000" b="0" smtClean="0"/>
              <a:t>Approach to declining BMD </a:t>
            </a:r>
          </a:p>
        </p:txBody>
      </p:sp>
      <p:sp>
        <p:nvSpPr>
          <p:cNvPr id="8195" name="Content Placeholder 2"/>
          <p:cNvSpPr>
            <a:spLocks noGrp="1"/>
          </p:cNvSpPr>
          <p:nvPr>
            <p:ph idx="1"/>
          </p:nvPr>
        </p:nvSpPr>
        <p:spPr/>
        <p:txBody>
          <a:bodyPr/>
          <a:lstStyle/>
          <a:p>
            <a:endParaRPr lang="en-US"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8785225" cy="45370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Oval 1"/>
          <p:cNvSpPr>
            <a:spLocks noChangeArrowheads="1"/>
          </p:cNvSpPr>
          <p:nvPr/>
        </p:nvSpPr>
        <p:spPr bwMode="auto">
          <a:xfrm>
            <a:off x="3924300" y="1555750"/>
            <a:ext cx="2232025" cy="720725"/>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8" name="TextBox 1"/>
          <p:cNvSpPr txBox="1">
            <a:spLocks noChangeArrowheads="1"/>
          </p:cNvSpPr>
          <p:nvPr/>
        </p:nvSpPr>
        <p:spPr bwMode="auto">
          <a:xfrm>
            <a:off x="-7938" y="6389688"/>
            <a:ext cx="1666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t>Up-To-Date</a:t>
            </a:r>
          </a:p>
        </p:txBody>
      </p:sp>
      <p:cxnSp>
        <p:nvCxnSpPr>
          <p:cNvPr id="20487" name="Straight Connector 2"/>
          <p:cNvCxnSpPr>
            <a:cxnSpLocks noChangeShapeType="1"/>
          </p:cNvCxnSpPr>
          <p:nvPr/>
        </p:nvCxnSpPr>
        <p:spPr bwMode="auto">
          <a:xfrm>
            <a:off x="5651500" y="2636838"/>
            <a:ext cx="1944688"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0488" name="Straight Connector 8"/>
          <p:cNvCxnSpPr>
            <a:cxnSpLocks noChangeShapeType="1"/>
          </p:cNvCxnSpPr>
          <p:nvPr/>
        </p:nvCxnSpPr>
        <p:spPr bwMode="auto">
          <a:xfrm>
            <a:off x="6156325" y="4005263"/>
            <a:ext cx="1944688" cy="0"/>
          </a:xfrm>
          <a:prstGeom prst="line">
            <a:avLst/>
          </a:prstGeom>
          <a:noFill/>
          <a:ln w="57150" algn="ctr">
            <a:solidFill>
              <a:schemeClr val="accent1"/>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539749" y="3140968"/>
            <a:ext cx="8424863"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12" name="Straight Connector 8"/>
          <p:cNvCxnSpPr>
            <a:cxnSpLocks noChangeShapeType="1"/>
          </p:cNvCxnSpPr>
          <p:nvPr/>
        </p:nvCxnSpPr>
        <p:spPr bwMode="auto">
          <a:xfrm>
            <a:off x="451644" y="4509120"/>
            <a:ext cx="8512968" cy="0"/>
          </a:xfrm>
          <a:prstGeom prst="line">
            <a:avLst/>
          </a:prstGeom>
          <a:noFill/>
          <a:ln w="57150"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3405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15888"/>
            <a:ext cx="8382000" cy="677862"/>
          </a:xfrm>
        </p:spPr>
        <p:txBody>
          <a:bodyPr>
            <a:normAutofit fontScale="90000"/>
          </a:bodyPr>
          <a:lstStyle/>
          <a:p>
            <a:r>
              <a:rPr lang="en-US" sz="4400" b="0" smtClean="0"/>
              <a:t>practical implications</a:t>
            </a:r>
          </a:p>
        </p:txBody>
      </p:sp>
      <p:sp>
        <p:nvSpPr>
          <p:cNvPr id="30723" name="Content Placeholder 2"/>
          <p:cNvSpPr>
            <a:spLocks noGrp="1"/>
          </p:cNvSpPr>
          <p:nvPr>
            <p:ph idx="1"/>
          </p:nvPr>
        </p:nvSpPr>
        <p:spPr>
          <a:xfrm>
            <a:off x="474663" y="981075"/>
            <a:ext cx="8364537" cy="5062538"/>
          </a:xfrm>
        </p:spPr>
        <p:txBody>
          <a:bodyPr/>
          <a:lstStyle/>
          <a:p>
            <a:pPr>
              <a:lnSpc>
                <a:spcPct val="100000"/>
              </a:lnSpc>
            </a:pPr>
            <a:r>
              <a:rPr lang="en-US" sz="3200" b="1" u="sng" smtClean="0"/>
              <a:t>New treatments</a:t>
            </a:r>
            <a:r>
              <a:rPr lang="en-US" sz="3200" b="1" smtClean="0"/>
              <a:t>: </a:t>
            </a:r>
            <a:r>
              <a:rPr lang="en-US" sz="3200" smtClean="0"/>
              <a:t>patients who are most </a:t>
            </a:r>
            <a:r>
              <a:rPr lang="en-US" sz="3200" smtClean="0">
                <a:solidFill>
                  <a:srgbClr val="FF0000"/>
                </a:solidFill>
              </a:rPr>
              <a:t>ill</a:t>
            </a:r>
            <a:r>
              <a:rPr lang="en-US" sz="3200" smtClean="0"/>
              <a:t> OR </a:t>
            </a:r>
            <a:r>
              <a:rPr lang="en-US" sz="3200" smtClean="0">
                <a:solidFill>
                  <a:srgbClr val="FF0000"/>
                </a:solidFill>
              </a:rPr>
              <a:t>excluded</a:t>
            </a:r>
            <a:r>
              <a:rPr lang="en-US" sz="3200" smtClean="0"/>
              <a:t> patient from clinical trials</a:t>
            </a:r>
          </a:p>
          <a:p>
            <a:pPr>
              <a:lnSpc>
                <a:spcPct val="100000"/>
              </a:lnSpc>
            </a:pPr>
            <a:r>
              <a:rPr lang="en-US" sz="3200" b="1" u="sng" smtClean="0"/>
              <a:t>Placebo effect</a:t>
            </a:r>
            <a:r>
              <a:rPr lang="en-US" sz="3200" b="1" smtClean="0"/>
              <a:t>: </a:t>
            </a:r>
            <a:r>
              <a:rPr lang="en-US" sz="3200" smtClean="0"/>
              <a:t>patients with the </a:t>
            </a:r>
            <a:r>
              <a:rPr lang="en-US" sz="3200" smtClean="0">
                <a:solidFill>
                  <a:srgbClr val="FF0000"/>
                </a:solidFill>
              </a:rPr>
              <a:t>worst</a:t>
            </a:r>
            <a:r>
              <a:rPr lang="en-US" sz="3200" smtClean="0"/>
              <a:t> clinical scores(extreme menopausal symptoms) have the </a:t>
            </a:r>
            <a:r>
              <a:rPr lang="en-US" sz="3200" smtClean="0">
                <a:solidFill>
                  <a:srgbClr val="FF0000"/>
                </a:solidFill>
              </a:rPr>
              <a:t>biggest</a:t>
            </a:r>
            <a:r>
              <a:rPr lang="en-US" sz="3200" smtClean="0"/>
              <a:t> placebo effect!</a:t>
            </a:r>
          </a:p>
          <a:p>
            <a:pPr>
              <a:lnSpc>
                <a:spcPct val="100000"/>
              </a:lnSpc>
            </a:pPr>
            <a:r>
              <a:rPr lang="en-US" sz="3200" b="1" u="sng" smtClean="0"/>
              <a:t>Public health</a:t>
            </a:r>
            <a:r>
              <a:rPr lang="en-US" sz="3200" b="1" smtClean="0"/>
              <a:t>: </a:t>
            </a:r>
            <a:r>
              <a:rPr lang="en-US" sz="3200" smtClean="0"/>
              <a:t>road crash or vaccination(meningitis)</a:t>
            </a:r>
          </a:p>
          <a:p>
            <a:pPr>
              <a:lnSpc>
                <a:spcPct val="100000"/>
              </a:lnSpc>
            </a:pPr>
            <a:r>
              <a:rPr lang="en-US" sz="3200" b="1" u="sng" smtClean="0"/>
              <a:t>Clinical audit</a:t>
            </a:r>
            <a:r>
              <a:rPr lang="en-US" sz="3200" b="1" smtClean="0"/>
              <a:t>: </a:t>
            </a:r>
            <a:r>
              <a:rPr lang="en-US" sz="3200" smtClean="0"/>
              <a:t>policy of aggressive procedures to control infection</a:t>
            </a:r>
          </a:p>
        </p:txBody>
      </p:sp>
    </p:spTree>
    <p:extLst>
      <p:ext uri="{BB962C8B-B14F-4D97-AF65-F5344CB8AC3E}">
        <p14:creationId xmlns:p14="http://schemas.microsoft.com/office/powerpoint/2010/main" val="3962882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1438"/>
            <a:ext cx="8382000" cy="1231900"/>
          </a:xfrm>
        </p:spPr>
        <p:txBody>
          <a:bodyPr>
            <a:normAutofit fontScale="90000"/>
          </a:bodyPr>
          <a:lstStyle/>
          <a:p>
            <a:r>
              <a:rPr lang="en-US" sz="4000" b="0" smtClean="0"/>
              <a:t>Scenario</a:t>
            </a:r>
            <a:br>
              <a:rPr lang="en-US" sz="4000" b="0" smtClean="0"/>
            </a:br>
            <a:r>
              <a:rPr lang="en-US" sz="4000" b="0" smtClean="0"/>
              <a:t> BMD </a:t>
            </a:r>
            <a:r>
              <a:rPr lang="en-US" sz="4000" b="0" i="1" smtClean="0">
                <a:solidFill>
                  <a:srgbClr val="FF0000"/>
                </a:solidFill>
              </a:rPr>
              <a:t>decreased</a:t>
            </a:r>
            <a:r>
              <a:rPr lang="en-US" sz="4000" b="0" smtClean="0"/>
              <a:t> </a:t>
            </a:r>
          </a:p>
        </p:txBody>
      </p:sp>
      <p:sp>
        <p:nvSpPr>
          <p:cNvPr id="5123" name="Content Placeholder 2"/>
          <p:cNvSpPr>
            <a:spLocks noGrp="1"/>
          </p:cNvSpPr>
          <p:nvPr>
            <p:ph idx="1"/>
          </p:nvPr>
        </p:nvSpPr>
        <p:spPr>
          <a:xfrm>
            <a:off x="357188" y="1293813"/>
            <a:ext cx="8669337" cy="4929187"/>
          </a:xfrm>
        </p:spPr>
        <p:txBody>
          <a:bodyPr/>
          <a:lstStyle/>
          <a:p>
            <a:pPr>
              <a:lnSpc>
                <a:spcPct val="100000"/>
              </a:lnSpc>
              <a:buFont typeface="Arial" charset="0"/>
              <a:buChar char="•"/>
              <a:defRPr/>
            </a:pPr>
            <a:r>
              <a:rPr lang="en-US" sz="3200" dirty="0" smtClean="0"/>
              <a:t>At the time of her original study, her </a:t>
            </a:r>
            <a:r>
              <a:rPr lang="en-US" sz="3200" dirty="0">
                <a:solidFill>
                  <a:srgbClr val="FF0000"/>
                </a:solidFill>
              </a:rPr>
              <a:t>femoral</a:t>
            </a:r>
            <a:r>
              <a:rPr lang="en-US" sz="3200" dirty="0"/>
              <a:t> </a:t>
            </a:r>
            <a:r>
              <a:rPr lang="en-US" sz="3200" dirty="0" smtClean="0"/>
              <a:t>bone density study was </a:t>
            </a:r>
            <a:r>
              <a:rPr lang="en-US" sz="3200" dirty="0" smtClean="0">
                <a:solidFill>
                  <a:srgbClr val="FF0000"/>
                </a:solidFill>
              </a:rPr>
              <a:t>0.96 g/cm2</a:t>
            </a:r>
            <a:r>
              <a:rPr lang="en-US" sz="3200" dirty="0" smtClean="0"/>
              <a:t>. </a:t>
            </a:r>
          </a:p>
          <a:p>
            <a:pPr>
              <a:lnSpc>
                <a:spcPct val="100000"/>
              </a:lnSpc>
              <a:buFont typeface="Arial" charset="0"/>
              <a:buChar char="•"/>
              <a:defRPr/>
            </a:pPr>
            <a:r>
              <a:rPr lang="en-US" sz="3200" dirty="0" smtClean="0"/>
              <a:t>Two years later, the </a:t>
            </a:r>
            <a:r>
              <a:rPr lang="en-US" sz="3200" dirty="0">
                <a:solidFill>
                  <a:srgbClr val="FF0000"/>
                </a:solidFill>
              </a:rPr>
              <a:t>femoral</a:t>
            </a:r>
            <a:r>
              <a:rPr lang="en-US" sz="3200" dirty="0" smtClean="0"/>
              <a:t> BMD was </a:t>
            </a:r>
            <a:r>
              <a:rPr lang="en-US" sz="3200" dirty="0" smtClean="0">
                <a:solidFill>
                  <a:srgbClr val="FF0000"/>
                </a:solidFill>
              </a:rPr>
              <a:t>0.92 g/cm2</a:t>
            </a:r>
            <a:r>
              <a:rPr lang="en-US" sz="3200" dirty="0" smtClean="0"/>
              <a:t>. Is this a significant change?</a:t>
            </a:r>
          </a:p>
          <a:p>
            <a:pPr>
              <a:lnSpc>
                <a:spcPct val="100000"/>
              </a:lnSpc>
              <a:buFont typeface="Arial" charset="0"/>
              <a:buChar char="•"/>
              <a:defRPr/>
            </a:pPr>
            <a:r>
              <a:rPr lang="en-US" sz="3200" dirty="0" smtClean="0"/>
              <a:t>% Change from Baseline = </a:t>
            </a:r>
            <a:r>
              <a:rPr lang="en-US" sz="3200" dirty="0" smtClean="0">
                <a:solidFill>
                  <a:srgbClr val="FF0000"/>
                </a:solidFill>
              </a:rPr>
              <a:t>4%</a:t>
            </a:r>
          </a:p>
          <a:p>
            <a:pPr>
              <a:lnSpc>
                <a:spcPct val="100000"/>
              </a:lnSpc>
              <a:buFont typeface="Arial" charset="0"/>
              <a:buChar char="•"/>
              <a:defRPr/>
            </a:pPr>
            <a:r>
              <a:rPr lang="en-US" sz="3200" dirty="0" smtClean="0">
                <a:solidFill>
                  <a:srgbClr val="FF0000"/>
                </a:solidFill>
              </a:rPr>
              <a:t>Low risk patient?</a:t>
            </a:r>
          </a:p>
          <a:p>
            <a:pPr>
              <a:lnSpc>
                <a:spcPct val="100000"/>
              </a:lnSpc>
              <a:buFont typeface="Arial" charset="0"/>
              <a:buChar char="•"/>
              <a:defRPr/>
            </a:pPr>
            <a:r>
              <a:rPr lang="en-US" sz="3200" dirty="0" smtClean="0">
                <a:solidFill>
                  <a:srgbClr val="FF0000"/>
                </a:solidFill>
              </a:rPr>
              <a:t>High risk patient</a:t>
            </a:r>
            <a:r>
              <a:rPr lang="en-US" sz="3200" dirty="0">
                <a:solidFill>
                  <a:srgbClr val="FF0000"/>
                </a:solidFill>
              </a:rPr>
              <a:t>?</a:t>
            </a:r>
            <a:endParaRPr lang="en-US" sz="3200" dirty="0" smtClean="0">
              <a:solidFill>
                <a:schemeClr val="tx2">
                  <a:lumMod val="95000"/>
                  <a:lumOff val="5000"/>
                </a:schemeClr>
              </a:solidFill>
            </a:endParaRPr>
          </a:p>
          <a:p>
            <a:pPr>
              <a:lnSpc>
                <a:spcPct val="100000"/>
              </a:lnSpc>
              <a:buFont typeface="Arial" charset="0"/>
              <a:buChar char="•"/>
              <a:defRPr/>
            </a:pPr>
            <a:endParaRPr lang="en-US" sz="3200" dirty="0" smtClean="0"/>
          </a:p>
        </p:txBody>
      </p:sp>
      <p:sp>
        <p:nvSpPr>
          <p:cNvPr id="18436" name="Down Arrow 3"/>
          <p:cNvSpPr>
            <a:spLocks noChangeArrowheads="1"/>
          </p:cNvSpPr>
          <p:nvPr/>
        </p:nvSpPr>
        <p:spPr bwMode="auto">
          <a:xfrm>
            <a:off x="5724128" y="3356992"/>
            <a:ext cx="484188" cy="977900"/>
          </a:xfrm>
          <a:prstGeom prst="downArrow">
            <a:avLst>
              <a:gd name="adj1" fmla="val 50000"/>
              <a:gd name="adj2" fmla="val 50024"/>
            </a:avLst>
          </a:prstGeom>
          <a:solidFill>
            <a:srgbClr val="FF0000"/>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118006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256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endParaRPr lang="en-US" dirty="0"/>
          </a:p>
        </p:txBody>
      </p:sp>
      <p:sp>
        <p:nvSpPr>
          <p:cNvPr id="3" name="Content Placeholder 2"/>
          <p:cNvSpPr>
            <a:spLocks noGrp="1"/>
          </p:cNvSpPr>
          <p:nvPr>
            <p:ph idx="1"/>
          </p:nvPr>
        </p:nvSpPr>
        <p:spPr>
          <a:xfrm>
            <a:off x="474663" y="1143000"/>
            <a:ext cx="8364537" cy="4760278"/>
          </a:xfrm>
        </p:spPr>
        <p:txBody>
          <a:bodyPr/>
          <a:lstStyle/>
          <a:p>
            <a:pPr>
              <a:lnSpc>
                <a:spcPct val="100000"/>
              </a:lnSpc>
            </a:pPr>
            <a:r>
              <a:rPr lang="en-US" sz="2800" dirty="0"/>
              <a:t>A 31-year-old woman is referred with a history of </a:t>
            </a:r>
            <a:r>
              <a:rPr lang="en-US" sz="2800" dirty="0" smtClean="0"/>
              <a:t>multiple vertebral </a:t>
            </a:r>
            <a:r>
              <a:rPr lang="en-US" sz="2800" dirty="0"/>
              <a:t>fractures. At age 29 years she was involved in </a:t>
            </a:r>
            <a:r>
              <a:rPr lang="en-US" sz="2800" dirty="0" smtClean="0"/>
              <a:t>a motor </a:t>
            </a:r>
            <a:r>
              <a:rPr lang="en-US" sz="2800" dirty="0"/>
              <a:t>vehicle accident. </a:t>
            </a:r>
            <a:endParaRPr lang="en-US" sz="2800" dirty="0" smtClean="0"/>
          </a:p>
          <a:p>
            <a:pPr>
              <a:lnSpc>
                <a:spcPct val="100000"/>
              </a:lnSpc>
            </a:pPr>
            <a:r>
              <a:rPr lang="en-US" sz="2800" dirty="0" smtClean="0"/>
              <a:t>Four </a:t>
            </a:r>
            <a:r>
              <a:rPr lang="en-US" sz="2800" dirty="0"/>
              <a:t>months later she developed </a:t>
            </a:r>
            <a:r>
              <a:rPr lang="en-US" sz="2800" dirty="0" smtClean="0"/>
              <a:t>severe back </a:t>
            </a:r>
            <a:r>
              <a:rPr lang="en-US" sz="2800" dirty="0"/>
              <a:t>pain and was found to have </a:t>
            </a:r>
            <a:r>
              <a:rPr lang="en-US" sz="2800" dirty="0">
                <a:solidFill>
                  <a:srgbClr val="FF0000"/>
                </a:solidFill>
              </a:rPr>
              <a:t>compression</a:t>
            </a:r>
            <a:r>
              <a:rPr lang="en-US" sz="2800" dirty="0"/>
              <a:t> </a:t>
            </a:r>
            <a:r>
              <a:rPr lang="en-US" sz="2800" dirty="0">
                <a:solidFill>
                  <a:srgbClr val="FF0000"/>
                </a:solidFill>
              </a:rPr>
              <a:t>fractures</a:t>
            </a:r>
            <a:r>
              <a:rPr lang="en-US" sz="2800" dirty="0"/>
              <a:t> of </a:t>
            </a:r>
            <a:r>
              <a:rPr lang="en-US" sz="2800" dirty="0" smtClean="0"/>
              <a:t>T8, T10</a:t>
            </a:r>
            <a:r>
              <a:rPr lang="en-US" sz="2800" dirty="0"/>
              <a:t>, L1, and </a:t>
            </a:r>
            <a:r>
              <a:rPr lang="en-US" sz="2800" dirty="0" smtClean="0"/>
              <a:t>L4.</a:t>
            </a:r>
          </a:p>
          <a:p>
            <a:pPr>
              <a:lnSpc>
                <a:spcPct val="100000"/>
              </a:lnSpc>
            </a:pPr>
            <a:r>
              <a:rPr lang="en-US" sz="2800" dirty="0" smtClean="0"/>
              <a:t>One </a:t>
            </a:r>
            <a:r>
              <a:rPr lang="en-US" sz="2800" dirty="0"/>
              <a:t>year later back pain recurred and </a:t>
            </a:r>
            <a:r>
              <a:rPr lang="en-US" sz="2800" dirty="0" smtClean="0">
                <a:solidFill>
                  <a:srgbClr val="FF0000"/>
                </a:solidFill>
              </a:rPr>
              <a:t>new</a:t>
            </a:r>
            <a:r>
              <a:rPr lang="en-US" sz="2800" dirty="0" smtClean="0"/>
              <a:t> fractures </a:t>
            </a:r>
            <a:r>
              <a:rPr lang="en-US" sz="2800" dirty="0"/>
              <a:t>of T11, L2, and L3 were documented, along </a:t>
            </a:r>
            <a:r>
              <a:rPr lang="en-US" sz="2800" dirty="0" smtClean="0"/>
              <a:t>with </a:t>
            </a:r>
            <a:r>
              <a:rPr lang="en-US" sz="2800" dirty="0" smtClean="0">
                <a:solidFill>
                  <a:srgbClr val="FF0000"/>
                </a:solidFill>
              </a:rPr>
              <a:t>multiple rib </a:t>
            </a:r>
            <a:r>
              <a:rPr lang="en-US" sz="2800" dirty="0">
                <a:solidFill>
                  <a:srgbClr val="FF0000"/>
                </a:solidFill>
              </a:rPr>
              <a:t>fractures </a:t>
            </a:r>
            <a:r>
              <a:rPr lang="en-US" sz="2800" dirty="0"/>
              <a:t>and 2 inches of height loss.</a:t>
            </a:r>
          </a:p>
        </p:txBody>
      </p:sp>
    </p:spTree>
    <p:extLst>
      <p:ext uri="{BB962C8B-B14F-4D97-AF65-F5344CB8AC3E}">
        <p14:creationId xmlns:p14="http://schemas.microsoft.com/office/powerpoint/2010/main" val="425725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861774"/>
          </a:xfrm>
        </p:spPr>
        <p:txBody>
          <a:bodyPr>
            <a:normAutofit fontScale="90000"/>
          </a:bodyPr>
          <a:lstStyle/>
          <a:p>
            <a:r>
              <a:rPr lang="en-US" dirty="0" smtClean="0"/>
              <a:t>1. What additional history would you seek?</a:t>
            </a:r>
            <a:br>
              <a:rPr lang="en-US" dirty="0" smtClean="0"/>
            </a:br>
            <a:endParaRPr lang="en-US" dirty="0"/>
          </a:p>
        </p:txBody>
      </p:sp>
      <p:sp>
        <p:nvSpPr>
          <p:cNvPr id="3" name="Content Placeholder 2"/>
          <p:cNvSpPr>
            <a:spLocks noGrp="1"/>
          </p:cNvSpPr>
          <p:nvPr>
            <p:ph idx="1"/>
          </p:nvPr>
        </p:nvSpPr>
        <p:spPr>
          <a:xfrm>
            <a:off x="474663" y="1143000"/>
            <a:ext cx="8364537" cy="4939814"/>
          </a:xfrm>
        </p:spPr>
        <p:txBody>
          <a:bodyPr/>
          <a:lstStyle/>
          <a:p>
            <a:r>
              <a:rPr lang="en-US" sz="2800" dirty="0"/>
              <a:t>You should focus your questions </a:t>
            </a:r>
            <a:r>
              <a:rPr lang="en-US" sz="2800" dirty="0" smtClean="0"/>
              <a:t>on:</a:t>
            </a:r>
          </a:p>
          <a:p>
            <a:r>
              <a:rPr lang="en-US" sz="2800" dirty="0" smtClean="0"/>
              <a:t>history </a:t>
            </a:r>
            <a:r>
              <a:rPr lang="en-US" sz="2800" dirty="0"/>
              <a:t>of </a:t>
            </a:r>
            <a:r>
              <a:rPr lang="en-US" sz="2800" dirty="0" smtClean="0"/>
              <a:t>fractures </a:t>
            </a:r>
          </a:p>
          <a:p>
            <a:r>
              <a:rPr lang="en-US" sz="2800" dirty="0" smtClean="0">
                <a:solidFill>
                  <a:srgbClr val="FF0000"/>
                </a:solidFill>
              </a:rPr>
              <a:t>diseases</a:t>
            </a:r>
            <a:r>
              <a:rPr lang="en-US" sz="2800" dirty="0" smtClean="0"/>
              <a:t> </a:t>
            </a:r>
            <a:r>
              <a:rPr lang="en-US" sz="2800" dirty="0"/>
              <a:t>(</a:t>
            </a:r>
            <a:r>
              <a:rPr lang="en-US" sz="2800" dirty="0" err="1"/>
              <a:t>eg</a:t>
            </a:r>
            <a:r>
              <a:rPr lang="en-US" sz="2800" dirty="0"/>
              <a:t>, celiac disease, cystic fibrosis</a:t>
            </a:r>
            <a:r>
              <a:rPr lang="en-US" sz="2800" dirty="0" smtClean="0"/>
              <a:t>, anorexia nervosa…) </a:t>
            </a:r>
          </a:p>
          <a:p>
            <a:r>
              <a:rPr lang="en-US" sz="2800" dirty="0" smtClean="0"/>
              <a:t> </a:t>
            </a:r>
            <a:r>
              <a:rPr lang="en-US" sz="2800" dirty="0">
                <a:solidFill>
                  <a:srgbClr val="FF0000"/>
                </a:solidFill>
              </a:rPr>
              <a:t>medication</a:t>
            </a:r>
            <a:r>
              <a:rPr lang="en-US" sz="2800" dirty="0"/>
              <a:t> exposures (</a:t>
            </a:r>
            <a:r>
              <a:rPr lang="en-US" sz="2800" dirty="0" err="1"/>
              <a:t>eg</a:t>
            </a:r>
            <a:r>
              <a:rPr lang="en-US" sz="2800" dirty="0" smtClean="0"/>
              <a:t>, glucocorticoids</a:t>
            </a:r>
            <a:r>
              <a:rPr lang="en-US" sz="2800" dirty="0"/>
              <a:t>, anticonvulsants) during childhood or </a:t>
            </a:r>
            <a:r>
              <a:rPr lang="en-US" sz="2800" dirty="0" smtClean="0"/>
              <a:t>adolescence. </a:t>
            </a:r>
            <a:endParaRPr lang="en-US" sz="2800" dirty="0"/>
          </a:p>
          <a:p>
            <a:r>
              <a:rPr lang="en-US" sz="2800" dirty="0" smtClean="0"/>
              <a:t>A </a:t>
            </a:r>
            <a:r>
              <a:rPr lang="en-US" sz="2800" dirty="0" smtClean="0">
                <a:solidFill>
                  <a:srgbClr val="FF0000"/>
                </a:solidFill>
              </a:rPr>
              <a:t>family</a:t>
            </a:r>
            <a:r>
              <a:rPr lang="en-US" sz="2800" dirty="0" smtClean="0"/>
              <a:t> history </a:t>
            </a:r>
            <a:r>
              <a:rPr lang="en-US" sz="2800" dirty="0"/>
              <a:t>of fractures and nephrolithiasis is important. </a:t>
            </a:r>
            <a:endParaRPr lang="en-US" sz="2800" dirty="0" smtClean="0"/>
          </a:p>
          <a:p>
            <a:r>
              <a:rPr lang="en-US" sz="2800" dirty="0" smtClean="0"/>
              <a:t>A detailed menstrual/reproductive </a:t>
            </a:r>
            <a:r>
              <a:rPr lang="en-US" sz="2800" dirty="0"/>
              <a:t>history and alcohol history is key.</a:t>
            </a:r>
          </a:p>
        </p:txBody>
      </p:sp>
    </p:spTree>
    <p:extLst>
      <p:ext uri="{BB962C8B-B14F-4D97-AF65-F5344CB8AC3E}">
        <p14:creationId xmlns:p14="http://schemas.microsoft.com/office/powerpoint/2010/main" val="311590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88913"/>
            <a:ext cx="8382000" cy="615950"/>
          </a:xfrm>
        </p:spPr>
        <p:txBody>
          <a:bodyPr>
            <a:normAutofit fontScale="90000"/>
          </a:bodyPr>
          <a:lstStyle/>
          <a:p>
            <a:r>
              <a:rPr lang="en-US" sz="4000" b="0" smtClean="0"/>
              <a:t>Approach to declining BMD </a:t>
            </a:r>
          </a:p>
        </p:txBody>
      </p:sp>
      <p:sp>
        <p:nvSpPr>
          <p:cNvPr id="8195" name="Content Placeholder 2"/>
          <p:cNvSpPr>
            <a:spLocks noGrp="1"/>
          </p:cNvSpPr>
          <p:nvPr>
            <p:ph idx="1"/>
          </p:nvPr>
        </p:nvSpPr>
        <p:spPr/>
        <p:txBody>
          <a:bodyPr/>
          <a:lstStyle/>
          <a:p>
            <a:endParaRPr lang="en-US"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8785225" cy="45370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Oval 1"/>
          <p:cNvSpPr>
            <a:spLocks noChangeArrowheads="1"/>
          </p:cNvSpPr>
          <p:nvPr/>
        </p:nvSpPr>
        <p:spPr bwMode="auto">
          <a:xfrm>
            <a:off x="3924300" y="1555750"/>
            <a:ext cx="2232025" cy="720725"/>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8" name="TextBox 1"/>
          <p:cNvSpPr txBox="1">
            <a:spLocks noChangeArrowheads="1"/>
          </p:cNvSpPr>
          <p:nvPr/>
        </p:nvSpPr>
        <p:spPr bwMode="auto">
          <a:xfrm>
            <a:off x="-7938" y="6389688"/>
            <a:ext cx="1666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t>Up-To-Date</a:t>
            </a:r>
          </a:p>
        </p:txBody>
      </p:sp>
      <p:cxnSp>
        <p:nvCxnSpPr>
          <p:cNvPr id="20487" name="Straight Connector 2"/>
          <p:cNvCxnSpPr>
            <a:cxnSpLocks noChangeShapeType="1"/>
          </p:cNvCxnSpPr>
          <p:nvPr/>
        </p:nvCxnSpPr>
        <p:spPr bwMode="auto">
          <a:xfrm>
            <a:off x="5651500" y="2636838"/>
            <a:ext cx="1944688"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0488" name="Straight Connector 8"/>
          <p:cNvCxnSpPr>
            <a:cxnSpLocks noChangeShapeType="1"/>
          </p:cNvCxnSpPr>
          <p:nvPr/>
        </p:nvCxnSpPr>
        <p:spPr bwMode="auto">
          <a:xfrm>
            <a:off x="6156325" y="4005263"/>
            <a:ext cx="1944688" cy="0"/>
          </a:xfrm>
          <a:prstGeom prst="line">
            <a:avLst/>
          </a:prstGeom>
          <a:noFill/>
          <a:ln w="57150" algn="ctr">
            <a:solidFill>
              <a:schemeClr val="accent1"/>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539749" y="3140968"/>
            <a:ext cx="8424863"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12" name="Straight Connector 8"/>
          <p:cNvCxnSpPr>
            <a:cxnSpLocks noChangeShapeType="1"/>
          </p:cNvCxnSpPr>
          <p:nvPr/>
        </p:nvCxnSpPr>
        <p:spPr bwMode="auto">
          <a:xfrm>
            <a:off x="451644" y="4509120"/>
            <a:ext cx="8512968" cy="0"/>
          </a:xfrm>
          <a:prstGeom prst="line">
            <a:avLst/>
          </a:prstGeom>
          <a:noFill/>
          <a:ln w="57150"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379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82000" cy="861774"/>
          </a:xfrm>
        </p:spPr>
        <p:txBody>
          <a:bodyPr>
            <a:normAutofit fontScale="90000"/>
          </a:bodyPr>
          <a:lstStyle/>
          <a:p>
            <a:r>
              <a:rPr lang="en-US" dirty="0" smtClean="0"/>
              <a:t>2. What physical examination findings would you look for?</a:t>
            </a:r>
            <a:endParaRPr lang="en-US" dirty="0"/>
          </a:p>
        </p:txBody>
      </p:sp>
      <p:sp>
        <p:nvSpPr>
          <p:cNvPr id="3" name="Content Placeholder 2"/>
          <p:cNvSpPr>
            <a:spLocks noGrp="1"/>
          </p:cNvSpPr>
          <p:nvPr>
            <p:ph idx="1"/>
          </p:nvPr>
        </p:nvSpPr>
        <p:spPr>
          <a:xfrm>
            <a:off x="467544" y="1628800"/>
            <a:ext cx="8364537" cy="5119350"/>
          </a:xfrm>
        </p:spPr>
        <p:txBody>
          <a:bodyPr/>
          <a:lstStyle/>
          <a:p>
            <a:pPr>
              <a:lnSpc>
                <a:spcPct val="100000"/>
              </a:lnSpc>
            </a:pPr>
            <a:r>
              <a:rPr lang="en-US" sz="2800" dirty="0"/>
              <a:t>Signs of Cushing’s Syndrome, </a:t>
            </a:r>
            <a:r>
              <a:rPr lang="en-US" sz="2800" dirty="0" err="1"/>
              <a:t>osteogenesis</a:t>
            </a:r>
            <a:r>
              <a:rPr lang="en-US" sz="2800" dirty="0"/>
              <a:t> </a:t>
            </a:r>
            <a:r>
              <a:rPr lang="en-US" sz="2800" dirty="0" err="1"/>
              <a:t>imperfecta</a:t>
            </a:r>
            <a:r>
              <a:rPr lang="en-US" sz="2800" dirty="0"/>
              <a:t>, kyphosis</a:t>
            </a:r>
            <a:r>
              <a:rPr lang="en-US" sz="2800" dirty="0" smtClean="0"/>
              <a:t>, </a:t>
            </a:r>
            <a:r>
              <a:rPr lang="en-US" sz="2800" dirty="0" err="1" smtClean="0"/>
              <a:t>mastocytosis</a:t>
            </a:r>
            <a:endParaRPr lang="en-US" sz="2800" dirty="0" smtClean="0"/>
          </a:p>
          <a:p>
            <a:pPr>
              <a:lnSpc>
                <a:spcPct val="100000"/>
              </a:lnSpc>
            </a:pPr>
            <a:r>
              <a:rPr lang="en-US" sz="2800" b="1" dirty="0" smtClean="0">
                <a:solidFill>
                  <a:srgbClr val="0000FF"/>
                </a:solidFill>
              </a:rPr>
              <a:t>3. Which laboratory tests would you order?</a:t>
            </a:r>
          </a:p>
          <a:p>
            <a:pPr>
              <a:lnSpc>
                <a:spcPct val="100000"/>
              </a:lnSpc>
            </a:pPr>
            <a:r>
              <a:rPr lang="en-US" sz="2800" b="0" dirty="0" smtClean="0">
                <a:solidFill>
                  <a:schemeClr val="tx1"/>
                </a:solidFill>
              </a:rPr>
              <a:t>Certainly a DXA scan, CBC, chemistry panel including total alkaline phosphatase, serum 25-OHD and 1,25(OH)2D, PTH, 24-hour urine calcium and free cortisol, celiac screen and other tests as appropriate.</a:t>
            </a:r>
            <a:endParaRPr lang="en-US" sz="2800" dirty="0" smtClean="0">
              <a:solidFill>
                <a:schemeClr val="tx1"/>
              </a:solidFill>
            </a:endParaRPr>
          </a:p>
          <a:p>
            <a:pPr marL="0" indent="0">
              <a:lnSpc>
                <a:spcPct val="100000"/>
              </a:lnSpc>
              <a:buNone/>
            </a:pPr>
            <a:endParaRPr lang="en-US" sz="2800" b="1" dirty="0" smtClean="0">
              <a:solidFill>
                <a:srgbClr val="0000FF"/>
              </a:solidFill>
            </a:endParaRPr>
          </a:p>
          <a:p>
            <a:pPr>
              <a:lnSpc>
                <a:spcPct val="100000"/>
              </a:lnSpc>
            </a:pPr>
            <a:endParaRPr lang="en-US" sz="2800" dirty="0"/>
          </a:p>
        </p:txBody>
      </p:sp>
    </p:spTree>
    <p:extLst>
      <p:ext uri="{BB962C8B-B14F-4D97-AF65-F5344CB8AC3E}">
        <p14:creationId xmlns:p14="http://schemas.microsoft.com/office/powerpoint/2010/main" val="106515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292662"/>
          </a:xfrm>
        </p:spPr>
        <p:txBody>
          <a:bodyPr>
            <a:normAutofit fontScale="90000"/>
          </a:bodyPr>
          <a:lstStyle/>
          <a:p>
            <a:pPr marL="0" indent="0"/>
            <a:r>
              <a:rPr lang="en-US" dirty="0" smtClean="0"/>
              <a:t>4. She is anxious to have a child. What would you advise her regarding breast feeding?</a:t>
            </a:r>
            <a:br>
              <a:rPr lang="en-US" dirty="0" smtClean="0"/>
            </a:br>
            <a:endParaRPr lang="en-US" dirty="0"/>
          </a:p>
        </p:txBody>
      </p:sp>
      <p:sp>
        <p:nvSpPr>
          <p:cNvPr id="3" name="Content Placeholder 2"/>
          <p:cNvSpPr>
            <a:spLocks noGrp="1"/>
          </p:cNvSpPr>
          <p:nvPr>
            <p:ph idx="1"/>
          </p:nvPr>
        </p:nvSpPr>
        <p:spPr>
          <a:xfrm>
            <a:off x="467544" y="1761778"/>
            <a:ext cx="8364537" cy="2062103"/>
          </a:xfrm>
        </p:spPr>
        <p:txBody>
          <a:bodyPr/>
          <a:lstStyle/>
          <a:p>
            <a:pPr>
              <a:lnSpc>
                <a:spcPct val="100000"/>
              </a:lnSpc>
            </a:pPr>
            <a:r>
              <a:rPr lang="en-US" sz="3200" dirty="0"/>
              <a:t>In general, I suggest such women </a:t>
            </a:r>
            <a:r>
              <a:rPr lang="en-US" sz="3200" dirty="0">
                <a:solidFill>
                  <a:srgbClr val="FF0000"/>
                </a:solidFill>
              </a:rPr>
              <a:t>avoid breast feeding,</a:t>
            </a:r>
            <a:r>
              <a:rPr lang="en-US" sz="3200" dirty="0"/>
              <a:t> as </a:t>
            </a:r>
            <a:r>
              <a:rPr lang="en-US" sz="3200" dirty="0" smtClean="0"/>
              <a:t>the rapid </a:t>
            </a:r>
            <a:r>
              <a:rPr lang="en-US" sz="3200" dirty="0"/>
              <a:t>decrease in BMD could exacerbate their problems </a:t>
            </a:r>
            <a:r>
              <a:rPr lang="en-US" sz="3200" dirty="0" smtClean="0"/>
              <a:t>and perhaps </a:t>
            </a:r>
            <a:r>
              <a:rPr lang="en-US" sz="3200" dirty="0"/>
              <a:t>precipitate more fractures. </a:t>
            </a:r>
            <a:endParaRPr lang="en-US" sz="3200" dirty="0" smtClean="0"/>
          </a:p>
        </p:txBody>
      </p:sp>
    </p:spTree>
    <p:extLst>
      <p:ext uri="{BB962C8B-B14F-4D97-AF65-F5344CB8AC3E}">
        <p14:creationId xmlns:p14="http://schemas.microsoft.com/office/powerpoint/2010/main" val="319888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861774"/>
          </a:xfrm>
        </p:spPr>
        <p:txBody>
          <a:bodyPr>
            <a:normAutofit fontScale="90000"/>
          </a:bodyPr>
          <a:lstStyle/>
          <a:p>
            <a:pPr marL="0" indent="0"/>
            <a:r>
              <a:rPr lang="en-US" dirty="0">
                <a:solidFill>
                  <a:srgbClr val="0000FF"/>
                </a:solidFill>
              </a:rPr>
              <a:t>5. Would you recommend therapy? If so, which </a:t>
            </a:r>
            <a:r>
              <a:rPr lang="en-US" dirty="0" smtClean="0">
                <a:solidFill>
                  <a:srgbClr val="0000FF"/>
                </a:solidFill>
              </a:rPr>
              <a:t>therapy and </a:t>
            </a:r>
            <a:r>
              <a:rPr lang="en-US" dirty="0">
                <a:solidFill>
                  <a:srgbClr val="0000FF"/>
                </a:solidFill>
              </a:rPr>
              <a:t>why</a:t>
            </a:r>
            <a:r>
              <a:rPr lang="en-US" dirty="0" smtClean="0">
                <a:solidFill>
                  <a:srgbClr val="0000FF"/>
                </a:solidFill>
              </a:rPr>
              <a:t>?</a:t>
            </a:r>
            <a:endParaRPr lang="en-US" dirty="0"/>
          </a:p>
        </p:txBody>
      </p:sp>
      <p:sp>
        <p:nvSpPr>
          <p:cNvPr id="4" name="Content Placeholder 2"/>
          <p:cNvSpPr txBox="1">
            <a:spLocks/>
          </p:cNvSpPr>
          <p:nvPr/>
        </p:nvSpPr>
        <p:spPr bwMode="auto">
          <a:xfrm>
            <a:off x="323528" y="1556792"/>
            <a:ext cx="8364537" cy="371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ts val="2800"/>
              </a:lnSpc>
              <a:spcBef>
                <a:spcPts val="1400"/>
              </a:spcBef>
              <a:spcAft>
                <a:spcPct val="0"/>
              </a:spcAft>
              <a:buClr>
                <a:srgbClr val="0804B7"/>
              </a:buClr>
              <a:buFont typeface="Times" pitchFamily="16" charset="0"/>
              <a:buChar char="•"/>
              <a:defRPr sz="2400">
                <a:solidFill>
                  <a:schemeClr val="tx1"/>
                </a:solidFill>
                <a:latin typeface="+mn-lt"/>
                <a:ea typeface="+mn-ea"/>
                <a:cs typeface="+mn-cs"/>
              </a:defRPr>
            </a:lvl1pPr>
            <a:lvl2pPr marL="742950" indent="-285750" algn="l" rtl="0" eaLnBrk="0" fontAlgn="base" hangingPunct="0">
              <a:spcBef>
                <a:spcPct val="40000"/>
              </a:spcBef>
              <a:spcAft>
                <a:spcPct val="0"/>
              </a:spcAft>
              <a:buClr>
                <a:srgbClr val="0804B7"/>
              </a:buClr>
              <a:buChar char="–"/>
              <a:defRPr sz="2400">
                <a:solidFill>
                  <a:schemeClr val="tx1"/>
                </a:solidFill>
                <a:latin typeface="+mn-lt"/>
              </a:defRPr>
            </a:lvl2pPr>
            <a:lvl3pPr marL="1143000" indent="-228600" algn="l" rtl="0" eaLnBrk="0" fontAlgn="base" hangingPunct="0">
              <a:spcBef>
                <a:spcPct val="20000"/>
              </a:spcBef>
              <a:spcAft>
                <a:spcPct val="0"/>
              </a:spcAft>
              <a:buClr>
                <a:srgbClr val="0804B7"/>
              </a:buClr>
              <a:buChar char="•"/>
              <a:defRPr sz="2000">
                <a:solidFill>
                  <a:schemeClr val="tx1"/>
                </a:solidFill>
                <a:latin typeface="+mn-lt"/>
              </a:defRPr>
            </a:lvl3pPr>
            <a:lvl4pPr marL="1600200" indent="-228600" algn="l" rtl="0" eaLnBrk="0" fontAlgn="base" hangingPunct="0">
              <a:spcBef>
                <a:spcPct val="20000"/>
              </a:spcBef>
              <a:spcAft>
                <a:spcPct val="0"/>
              </a:spcAft>
              <a:buClr>
                <a:srgbClr val="0804B7"/>
              </a:buClr>
              <a:buChar char="–"/>
              <a:defRPr>
                <a:solidFill>
                  <a:schemeClr val="tx1"/>
                </a:solidFill>
                <a:latin typeface="+mn-lt"/>
              </a:defRPr>
            </a:lvl4pPr>
            <a:lvl5pPr marL="2057400" indent="-228600" algn="l" rtl="0" eaLnBrk="0" fontAlgn="base" hangingPunct="0">
              <a:spcBef>
                <a:spcPct val="20000"/>
              </a:spcBef>
              <a:spcAft>
                <a:spcPct val="0"/>
              </a:spcAft>
              <a:buClr>
                <a:srgbClr val="0804B7"/>
              </a:buClr>
              <a:buChar char="»"/>
              <a:defRPr>
                <a:solidFill>
                  <a:schemeClr val="tx1"/>
                </a:solidFill>
                <a:latin typeface="+mn-lt"/>
              </a:defRPr>
            </a:lvl5pPr>
            <a:lvl6pPr marL="2514600" indent="-228600" algn="l" rtl="0" eaLnBrk="0" fontAlgn="base" hangingPunct="0">
              <a:spcBef>
                <a:spcPct val="20000"/>
              </a:spcBef>
              <a:spcAft>
                <a:spcPct val="0"/>
              </a:spcAft>
              <a:buClr>
                <a:srgbClr val="0804B7"/>
              </a:buClr>
              <a:buChar char="»"/>
              <a:defRPr>
                <a:solidFill>
                  <a:schemeClr val="tx1"/>
                </a:solidFill>
                <a:latin typeface="+mn-lt"/>
              </a:defRPr>
            </a:lvl6pPr>
            <a:lvl7pPr marL="2971800" indent="-228600" algn="l" rtl="0" eaLnBrk="0" fontAlgn="base" hangingPunct="0">
              <a:spcBef>
                <a:spcPct val="20000"/>
              </a:spcBef>
              <a:spcAft>
                <a:spcPct val="0"/>
              </a:spcAft>
              <a:buClr>
                <a:srgbClr val="0804B7"/>
              </a:buClr>
              <a:buChar char="»"/>
              <a:defRPr>
                <a:solidFill>
                  <a:schemeClr val="tx1"/>
                </a:solidFill>
                <a:latin typeface="+mn-lt"/>
              </a:defRPr>
            </a:lvl7pPr>
            <a:lvl8pPr marL="3429000" indent="-228600" algn="l" rtl="0" eaLnBrk="0" fontAlgn="base" hangingPunct="0">
              <a:spcBef>
                <a:spcPct val="20000"/>
              </a:spcBef>
              <a:spcAft>
                <a:spcPct val="0"/>
              </a:spcAft>
              <a:buClr>
                <a:srgbClr val="0804B7"/>
              </a:buClr>
              <a:buChar char="»"/>
              <a:defRPr>
                <a:solidFill>
                  <a:schemeClr val="tx1"/>
                </a:solidFill>
                <a:latin typeface="+mn-lt"/>
              </a:defRPr>
            </a:lvl8pPr>
            <a:lvl9pPr marL="3886200" indent="-228600" algn="l" rtl="0" eaLnBrk="0" fontAlgn="base" hangingPunct="0">
              <a:spcBef>
                <a:spcPct val="20000"/>
              </a:spcBef>
              <a:spcAft>
                <a:spcPct val="0"/>
              </a:spcAft>
              <a:buClr>
                <a:srgbClr val="0804B7"/>
              </a:buClr>
              <a:buChar char="»"/>
              <a:defRPr>
                <a:solidFill>
                  <a:schemeClr val="tx1"/>
                </a:solidFill>
                <a:latin typeface="+mn-lt"/>
              </a:defRPr>
            </a:lvl9pPr>
          </a:lstStyle>
          <a:p>
            <a:pPr>
              <a:lnSpc>
                <a:spcPct val="100000"/>
              </a:lnSpc>
            </a:pPr>
            <a:r>
              <a:rPr lang="en-US" sz="2800" dirty="0"/>
              <a:t>Management depends on whether there is any secondary cause</a:t>
            </a:r>
            <a:r>
              <a:rPr lang="en-US" sz="2800" dirty="0" smtClean="0"/>
              <a:t>; if </a:t>
            </a:r>
            <a:r>
              <a:rPr lang="en-US" sz="2800" dirty="0"/>
              <a:t>so, it should be treated directly if possible. </a:t>
            </a:r>
            <a:r>
              <a:rPr lang="en-US" sz="2800" dirty="0" smtClean="0"/>
              <a:t>Conservative management </a:t>
            </a:r>
            <a:r>
              <a:rPr lang="en-US" sz="2800" dirty="0"/>
              <a:t>with adequate </a:t>
            </a:r>
            <a:r>
              <a:rPr lang="en-US" sz="2800" dirty="0" smtClean="0"/>
              <a:t>calcium, vitamin </a:t>
            </a:r>
            <a:r>
              <a:rPr lang="en-US" sz="2800" dirty="0"/>
              <a:t>D, and </a:t>
            </a:r>
            <a:r>
              <a:rPr lang="en-US" sz="2800" dirty="0" smtClean="0"/>
              <a:t>weight bearing exercise</a:t>
            </a:r>
            <a:r>
              <a:rPr lang="en-US" sz="2800" dirty="0"/>
              <a:t>. </a:t>
            </a:r>
            <a:endParaRPr lang="en-US" sz="2800" dirty="0" smtClean="0"/>
          </a:p>
          <a:p>
            <a:pPr>
              <a:lnSpc>
                <a:spcPct val="100000"/>
              </a:lnSpc>
            </a:pPr>
            <a:r>
              <a:rPr lang="en-US" sz="2800" dirty="0" smtClean="0"/>
              <a:t>SERMs </a:t>
            </a:r>
            <a:r>
              <a:rPr lang="en-US" sz="2800" dirty="0"/>
              <a:t>should be avoided. If she is </a:t>
            </a:r>
            <a:r>
              <a:rPr lang="en-US" sz="2800" dirty="0" smtClean="0"/>
              <a:t>menstruating normally</a:t>
            </a:r>
            <a:r>
              <a:rPr lang="en-US" sz="2800" dirty="0"/>
              <a:t>, there is probably no point in oral </a:t>
            </a:r>
            <a:r>
              <a:rPr lang="en-US" sz="2800" dirty="0" err="1"/>
              <a:t>contraceptive</a:t>
            </a:r>
            <a:r>
              <a:rPr lang="en-US" sz="2800" dirty="0" err="1" smtClean="0"/>
              <a:t>pills</a:t>
            </a:r>
            <a:r>
              <a:rPr lang="en-US" sz="2800" dirty="0"/>
              <a:t>. </a:t>
            </a:r>
            <a:endParaRPr lang="en-US" sz="2800" dirty="0" smtClean="0"/>
          </a:p>
        </p:txBody>
      </p:sp>
    </p:spTree>
    <p:extLst>
      <p:ext uri="{BB962C8B-B14F-4D97-AF65-F5344CB8AC3E}">
        <p14:creationId xmlns:p14="http://schemas.microsoft.com/office/powerpoint/2010/main" val="145849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861774"/>
          </a:xfrm>
        </p:spPr>
        <p:txBody>
          <a:bodyPr>
            <a:normAutofit fontScale="90000"/>
          </a:bodyPr>
          <a:lstStyle/>
          <a:p>
            <a:pPr marL="0" indent="0"/>
            <a:r>
              <a:rPr lang="en-US" dirty="0">
                <a:solidFill>
                  <a:srgbClr val="0000FF"/>
                </a:solidFill>
              </a:rPr>
              <a:t>5. Would you recommend therapy? If so, which </a:t>
            </a:r>
            <a:r>
              <a:rPr lang="en-US" dirty="0" smtClean="0">
                <a:solidFill>
                  <a:srgbClr val="0000FF"/>
                </a:solidFill>
              </a:rPr>
              <a:t>therapy and </a:t>
            </a:r>
            <a:r>
              <a:rPr lang="en-US" dirty="0">
                <a:solidFill>
                  <a:srgbClr val="0000FF"/>
                </a:solidFill>
              </a:rPr>
              <a:t>why</a:t>
            </a:r>
            <a:r>
              <a:rPr lang="en-US" dirty="0" smtClean="0">
                <a:solidFill>
                  <a:srgbClr val="0000FF"/>
                </a:solidFill>
              </a:rPr>
              <a:t>?</a:t>
            </a:r>
            <a:endParaRPr lang="en-US" dirty="0"/>
          </a:p>
        </p:txBody>
      </p:sp>
      <p:sp>
        <p:nvSpPr>
          <p:cNvPr id="4" name="Content Placeholder 2"/>
          <p:cNvSpPr txBox="1">
            <a:spLocks/>
          </p:cNvSpPr>
          <p:nvPr/>
        </p:nvSpPr>
        <p:spPr bwMode="auto">
          <a:xfrm>
            <a:off x="323528" y="1556792"/>
            <a:ext cx="8364537" cy="404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ts val="2800"/>
              </a:lnSpc>
              <a:spcBef>
                <a:spcPts val="1400"/>
              </a:spcBef>
              <a:spcAft>
                <a:spcPct val="0"/>
              </a:spcAft>
              <a:buClr>
                <a:srgbClr val="0804B7"/>
              </a:buClr>
              <a:buFont typeface="Times" pitchFamily="16" charset="0"/>
              <a:buChar char="•"/>
              <a:defRPr sz="2400">
                <a:solidFill>
                  <a:schemeClr val="tx1"/>
                </a:solidFill>
                <a:latin typeface="+mn-lt"/>
                <a:ea typeface="+mn-ea"/>
                <a:cs typeface="+mn-cs"/>
              </a:defRPr>
            </a:lvl1pPr>
            <a:lvl2pPr marL="742950" indent="-285750" algn="l" rtl="0" eaLnBrk="0" fontAlgn="base" hangingPunct="0">
              <a:spcBef>
                <a:spcPct val="40000"/>
              </a:spcBef>
              <a:spcAft>
                <a:spcPct val="0"/>
              </a:spcAft>
              <a:buClr>
                <a:srgbClr val="0804B7"/>
              </a:buClr>
              <a:buChar char="–"/>
              <a:defRPr sz="2400">
                <a:solidFill>
                  <a:schemeClr val="tx1"/>
                </a:solidFill>
                <a:latin typeface="+mn-lt"/>
              </a:defRPr>
            </a:lvl2pPr>
            <a:lvl3pPr marL="1143000" indent="-228600" algn="l" rtl="0" eaLnBrk="0" fontAlgn="base" hangingPunct="0">
              <a:spcBef>
                <a:spcPct val="20000"/>
              </a:spcBef>
              <a:spcAft>
                <a:spcPct val="0"/>
              </a:spcAft>
              <a:buClr>
                <a:srgbClr val="0804B7"/>
              </a:buClr>
              <a:buChar char="•"/>
              <a:defRPr sz="2000">
                <a:solidFill>
                  <a:schemeClr val="tx1"/>
                </a:solidFill>
                <a:latin typeface="+mn-lt"/>
              </a:defRPr>
            </a:lvl3pPr>
            <a:lvl4pPr marL="1600200" indent="-228600" algn="l" rtl="0" eaLnBrk="0" fontAlgn="base" hangingPunct="0">
              <a:spcBef>
                <a:spcPct val="20000"/>
              </a:spcBef>
              <a:spcAft>
                <a:spcPct val="0"/>
              </a:spcAft>
              <a:buClr>
                <a:srgbClr val="0804B7"/>
              </a:buClr>
              <a:buChar char="–"/>
              <a:defRPr>
                <a:solidFill>
                  <a:schemeClr val="tx1"/>
                </a:solidFill>
                <a:latin typeface="+mn-lt"/>
              </a:defRPr>
            </a:lvl4pPr>
            <a:lvl5pPr marL="2057400" indent="-228600" algn="l" rtl="0" eaLnBrk="0" fontAlgn="base" hangingPunct="0">
              <a:spcBef>
                <a:spcPct val="20000"/>
              </a:spcBef>
              <a:spcAft>
                <a:spcPct val="0"/>
              </a:spcAft>
              <a:buClr>
                <a:srgbClr val="0804B7"/>
              </a:buClr>
              <a:buChar char="»"/>
              <a:defRPr>
                <a:solidFill>
                  <a:schemeClr val="tx1"/>
                </a:solidFill>
                <a:latin typeface="+mn-lt"/>
              </a:defRPr>
            </a:lvl5pPr>
            <a:lvl6pPr marL="2514600" indent="-228600" algn="l" rtl="0" eaLnBrk="0" fontAlgn="base" hangingPunct="0">
              <a:spcBef>
                <a:spcPct val="20000"/>
              </a:spcBef>
              <a:spcAft>
                <a:spcPct val="0"/>
              </a:spcAft>
              <a:buClr>
                <a:srgbClr val="0804B7"/>
              </a:buClr>
              <a:buChar char="»"/>
              <a:defRPr>
                <a:solidFill>
                  <a:schemeClr val="tx1"/>
                </a:solidFill>
                <a:latin typeface="+mn-lt"/>
              </a:defRPr>
            </a:lvl6pPr>
            <a:lvl7pPr marL="2971800" indent="-228600" algn="l" rtl="0" eaLnBrk="0" fontAlgn="base" hangingPunct="0">
              <a:spcBef>
                <a:spcPct val="20000"/>
              </a:spcBef>
              <a:spcAft>
                <a:spcPct val="0"/>
              </a:spcAft>
              <a:buClr>
                <a:srgbClr val="0804B7"/>
              </a:buClr>
              <a:buChar char="»"/>
              <a:defRPr>
                <a:solidFill>
                  <a:schemeClr val="tx1"/>
                </a:solidFill>
                <a:latin typeface="+mn-lt"/>
              </a:defRPr>
            </a:lvl7pPr>
            <a:lvl8pPr marL="3429000" indent="-228600" algn="l" rtl="0" eaLnBrk="0" fontAlgn="base" hangingPunct="0">
              <a:spcBef>
                <a:spcPct val="20000"/>
              </a:spcBef>
              <a:spcAft>
                <a:spcPct val="0"/>
              </a:spcAft>
              <a:buClr>
                <a:srgbClr val="0804B7"/>
              </a:buClr>
              <a:buChar char="»"/>
              <a:defRPr>
                <a:solidFill>
                  <a:schemeClr val="tx1"/>
                </a:solidFill>
                <a:latin typeface="+mn-lt"/>
              </a:defRPr>
            </a:lvl8pPr>
            <a:lvl9pPr marL="3886200" indent="-228600" algn="l" rtl="0" eaLnBrk="0" fontAlgn="base" hangingPunct="0">
              <a:spcBef>
                <a:spcPct val="20000"/>
              </a:spcBef>
              <a:spcAft>
                <a:spcPct val="0"/>
              </a:spcAft>
              <a:buClr>
                <a:srgbClr val="0804B7"/>
              </a:buClr>
              <a:buChar char="»"/>
              <a:defRPr>
                <a:solidFill>
                  <a:schemeClr val="tx1"/>
                </a:solidFill>
                <a:latin typeface="+mn-lt"/>
              </a:defRPr>
            </a:lvl9pPr>
          </a:lstStyle>
          <a:p>
            <a:r>
              <a:rPr lang="en-US" sz="2800" dirty="0" smtClean="0">
                <a:solidFill>
                  <a:srgbClr val="FF0000"/>
                </a:solidFill>
              </a:rPr>
              <a:t>Bisphosphonates</a:t>
            </a:r>
            <a:r>
              <a:rPr lang="en-US" sz="2800" dirty="0" smtClean="0"/>
              <a:t> </a:t>
            </a:r>
            <a:r>
              <a:rPr lang="en-US" sz="2800" dirty="0"/>
              <a:t>should be avoided at this age and </a:t>
            </a:r>
            <a:r>
              <a:rPr lang="en-US" sz="2800" dirty="0" smtClean="0"/>
              <a:t>if imminent </a:t>
            </a:r>
            <a:r>
              <a:rPr lang="en-US" sz="2800" dirty="0"/>
              <a:t>childbearing is being considered. </a:t>
            </a:r>
            <a:endParaRPr lang="en-US" sz="2800" dirty="0" smtClean="0"/>
          </a:p>
          <a:p>
            <a:r>
              <a:rPr lang="en-US" sz="2800" dirty="0" err="1" smtClean="0">
                <a:solidFill>
                  <a:srgbClr val="FF0000"/>
                </a:solidFill>
              </a:rPr>
              <a:t>Teriparatide</a:t>
            </a:r>
            <a:r>
              <a:rPr lang="en-US" sz="2800" dirty="0" smtClean="0">
                <a:solidFill>
                  <a:srgbClr val="FF0000"/>
                </a:solidFill>
              </a:rPr>
              <a:t> </a:t>
            </a:r>
            <a:r>
              <a:rPr lang="en-US" sz="2800" dirty="0" smtClean="0"/>
              <a:t>may be </a:t>
            </a:r>
            <a:r>
              <a:rPr lang="en-US" sz="2800" dirty="0"/>
              <a:t>of some help, but there are few data on how long the </a:t>
            </a:r>
            <a:r>
              <a:rPr lang="en-US" sz="2800" dirty="0" smtClean="0"/>
              <a:t>effect of </a:t>
            </a:r>
            <a:r>
              <a:rPr lang="en-US" sz="2800" dirty="0"/>
              <a:t>the drug lasts, and </a:t>
            </a:r>
            <a:r>
              <a:rPr lang="en-US" sz="2800" dirty="0" err="1"/>
              <a:t>antiresorptive</a:t>
            </a:r>
            <a:r>
              <a:rPr lang="en-US" sz="2800" dirty="0"/>
              <a:t> therapy may be </a:t>
            </a:r>
            <a:r>
              <a:rPr lang="en-US" sz="2800" dirty="0" smtClean="0"/>
              <a:t>required  after </a:t>
            </a:r>
            <a:r>
              <a:rPr lang="en-US" sz="2800" dirty="0"/>
              <a:t>completion of </a:t>
            </a:r>
            <a:r>
              <a:rPr lang="en-US" sz="2800" dirty="0" err="1"/>
              <a:t>teriparatide</a:t>
            </a:r>
            <a:r>
              <a:rPr lang="en-US" sz="2800" dirty="0"/>
              <a:t> to </a:t>
            </a:r>
            <a:r>
              <a:rPr lang="en-US" sz="2800" dirty="0" smtClean="0"/>
              <a:t>consolidate </a:t>
            </a:r>
            <a:r>
              <a:rPr lang="en-US" sz="2800" dirty="0"/>
              <a:t>gains in BMD.</a:t>
            </a:r>
          </a:p>
          <a:p>
            <a:r>
              <a:rPr lang="en-US" sz="2800" dirty="0"/>
              <a:t>There are no data on whether treatment of osteoporosis </a:t>
            </a:r>
            <a:r>
              <a:rPr lang="en-US" sz="2800" dirty="0" smtClean="0"/>
              <a:t>in premenopausal </a:t>
            </a:r>
            <a:r>
              <a:rPr lang="en-US" sz="2800" dirty="0"/>
              <a:t>women reduces the risk of future fractures.</a:t>
            </a:r>
          </a:p>
        </p:txBody>
      </p:sp>
    </p:spTree>
    <p:extLst>
      <p:ext uri="{BB962C8B-B14F-4D97-AF65-F5344CB8AC3E}">
        <p14:creationId xmlns:p14="http://schemas.microsoft.com/office/powerpoint/2010/main" val="276792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877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87338"/>
            <a:ext cx="8229600" cy="430887"/>
          </a:xfrm>
        </p:spPr>
        <p:txBody>
          <a:bodyPr>
            <a:normAutofit fontScale="90000"/>
          </a:bodyPr>
          <a:lstStyle/>
          <a:p>
            <a:r>
              <a:rPr lang="en-US" dirty="0" smtClean="0">
                <a:solidFill>
                  <a:srgbClr val="000000"/>
                </a:solidFill>
                <a:latin typeface="Calibri" pitchFamily="34" charset="0"/>
                <a:cs typeface="Calibri" pitchFamily="34" charset="0"/>
              </a:rPr>
              <a:t>67 year old White male</a:t>
            </a:r>
          </a:p>
        </p:txBody>
      </p:sp>
      <p:sp>
        <p:nvSpPr>
          <p:cNvPr id="46083" name="Content Placeholder 2"/>
          <p:cNvSpPr>
            <a:spLocks noGrp="1"/>
          </p:cNvSpPr>
          <p:nvPr>
            <p:ph idx="1"/>
          </p:nvPr>
        </p:nvSpPr>
        <p:spPr/>
        <p:txBody>
          <a:bodyPr/>
          <a:lstStyle/>
          <a:p>
            <a:r>
              <a:rPr lang="en-US" sz="2600" smtClean="0">
                <a:solidFill>
                  <a:srgbClr val="000000"/>
                </a:solidFill>
                <a:latin typeface="Calibri" pitchFamily="34" charset="0"/>
                <a:cs typeface="Calibri" pitchFamily="34" charset="0"/>
              </a:rPr>
              <a:t>Recently relocated and seeing you for the first time regarding osteoporosis treatment.</a:t>
            </a:r>
          </a:p>
          <a:p>
            <a:r>
              <a:rPr lang="en-US" sz="2600" smtClean="0">
                <a:solidFill>
                  <a:srgbClr val="000000"/>
                </a:solidFill>
                <a:latin typeface="Calibri" pitchFamily="34" charset="0"/>
                <a:cs typeface="Calibri" pitchFamily="34" charset="0"/>
              </a:rPr>
              <a:t>Long smoking history; continues with ~ 2 packs per day</a:t>
            </a:r>
          </a:p>
          <a:p>
            <a:r>
              <a:rPr lang="en-US" sz="2600" smtClean="0">
                <a:solidFill>
                  <a:srgbClr val="000000"/>
                </a:solidFill>
                <a:latin typeface="Calibri" pitchFamily="34" charset="0"/>
                <a:cs typeface="Calibri" pitchFamily="34" charset="0"/>
              </a:rPr>
              <a:t>Has GERD with chronic PPI use</a:t>
            </a:r>
          </a:p>
          <a:p>
            <a:r>
              <a:rPr lang="en-US" sz="2600" smtClean="0">
                <a:solidFill>
                  <a:srgbClr val="000000"/>
                </a:solidFill>
                <a:latin typeface="Calibri" pitchFamily="34" charset="0"/>
                <a:cs typeface="Calibri" pitchFamily="34" charset="0"/>
              </a:rPr>
              <a:t>Recently fell and sustained a pubic ramus fracture</a:t>
            </a:r>
          </a:p>
          <a:p>
            <a:r>
              <a:rPr lang="en-US" sz="2600" smtClean="0">
                <a:solidFill>
                  <a:srgbClr val="000000"/>
                </a:solidFill>
                <a:latin typeface="Calibri" pitchFamily="34" charset="0"/>
                <a:cs typeface="Calibri" pitchFamily="34" charset="0"/>
              </a:rPr>
              <a:t>Has received zoledronic acid annually for three years; last dose ~12 months ago </a:t>
            </a:r>
          </a:p>
          <a:p>
            <a:r>
              <a:rPr lang="en-US" sz="2600" smtClean="0">
                <a:solidFill>
                  <a:srgbClr val="000000"/>
                </a:solidFill>
                <a:latin typeface="Calibri" pitchFamily="34" charset="0"/>
                <a:cs typeface="Calibri" pitchFamily="34" charset="0"/>
              </a:rPr>
              <a:t>Has </a:t>
            </a:r>
            <a:r>
              <a:rPr lang="en-US" altLang="en-US" sz="2600" smtClean="0">
                <a:solidFill>
                  <a:srgbClr val="000000"/>
                </a:solidFill>
                <a:latin typeface="Calibri" pitchFamily="34" charset="0"/>
                <a:cs typeface="Calibri" pitchFamily="34" charset="0"/>
              </a:rPr>
              <a:t>“</a:t>
            </a:r>
            <a:r>
              <a:rPr lang="en-US" sz="2600" smtClean="0">
                <a:solidFill>
                  <a:srgbClr val="000000"/>
                </a:solidFill>
                <a:latin typeface="Calibri" pitchFamily="34" charset="0"/>
                <a:cs typeface="Calibri" pitchFamily="34" charset="0"/>
              </a:rPr>
              <a:t>low T</a:t>
            </a:r>
            <a:r>
              <a:rPr lang="en-US" altLang="en-US" sz="2600" smtClean="0">
                <a:solidFill>
                  <a:srgbClr val="000000"/>
                </a:solidFill>
                <a:latin typeface="Calibri" pitchFamily="34" charset="0"/>
                <a:cs typeface="Calibri" pitchFamily="34" charset="0"/>
              </a:rPr>
              <a:t>”</a:t>
            </a:r>
            <a:r>
              <a:rPr lang="en-US" sz="2600" smtClean="0">
                <a:solidFill>
                  <a:srgbClr val="000000"/>
                </a:solidFill>
                <a:latin typeface="Calibri" pitchFamily="34" charset="0"/>
                <a:cs typeface="Calibri" pitchFamily="34" charset="0"/>
              </a:rPr>
              <a:t> and receiving topical testosterone therapy</a:t>
            </a:r>
          </a:p>
          <a:p>
            <a:endParaRPr lang="en-US" sz="260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41601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752600"/>
            <a:ext cx="8229600" cy="4940300"/>
          </a:xfrm>
        </p:spPr>
        <p:txBody>
          <a:bodyPr/>
          <a:lstStyle/>
          <a:p>
            <a:r>
              <a:rPr lang="en-US" sz="2800" smtClean="0">
                <a:solidFill>
                  <a:srgbClr val="000000"/>
                </a:solidFill>
                <a:latin typeface="Calibri" pitchFamily="34" charset="0"/>
                <a:cs typeface="Calibri" pitchFamily="34" charset="0"/>
              </a:rPr>
              <a:t>Laboratory evaluation (chemistries, 25(OH)D and total testosterone all within normal limits</a:t>
            </a:r>
          </a:p>
          <a:p>
            <a:r>
              <a:rPr lang="en-US" sz="2800" smtClean="0">
                <a:solidFill>
                  <a:srgbClr val="000000"/>
                </a:solidFill>
                <a:latin typeface="Calibri" pitchFamily="34" charset="0"/>
                <a:cs typeface="Calibri" pitchFamily="34" charset="0"/>
              </a:rPr>
              <a:t>DXA report: </a:t>
            </a:r>
            <a:r>
              <a:rPr lang="en-US" altLang="en-US" sz="2800" smtClean="0">
                <a:solidFill>
                  <a:srgbClr val="000000"/>
                </a:solidFill>
                <a:latin typeface="Calibri" pitchFamily="34" charset="0"/>
                <a:cs typeface="Calibri" pitchFamily="34" charset="0"/>
              </a:rPr>
              <a:t>“</a:t>
            </a:r>
            <a:r>
              <a:rPr lang="en-US" sz="2800" smtClean="0">
                <a:solidFill>
                  <a:srgbClr val="000000"/>
                </a:solidFill>
                <a:latin typeface="Calibri" pitchFamily="34" charset="0"/>
                <a:cs typeface="Calibri" pitchFamily="34" charset="0"/>
              </a:rPr>
              <a:t>BMD establishes the diagnosis of osteoporosis.  No prior study for comparison.</a:t>
            </a:r>
            <a:r>
              <a:rPr lang="en-US" altLang="en-US" sz="2800" smtClean="0">
                <a:solidFill>
                  <a:srgbClr val="000000"/>
                </a:solidFill>
                <a:latin typeface="Calibri" pitchFamily="34" charset="0"/>
                <a:cs typeface="Calibri" pitchFamily="34" charset="0"/>
              </a:rPr>
              <a:t>”</a:t>
            </a:r>
          </a:p>
          <a:p>
            <a:r>
              <a:rPr lang="en-US" sz="2800" b="1" smtClean="0">
                <a:solidFill>
                  <a:srgbClr val="000000"/>
                </a:solidFill>
                <a:latin typeface="Calibri" pitchFamily="34" charset="0"/>
                <a:cs typeface="Calibri" pitchFamily="34" charset="0"/>
              </a:rPr>
              <a:t>What Would You Do?</a:t>
            </a:r>
            <a:endParaRPr lang="en-US" altLang="en-US" sz="2800" b="1" smtClean="0">
              <a:solidFill>
                <a:srgbClr val="000000"/>
              </a:solidFill>
              <a:latin typeface="Calibri" pitchFamily="34" charset="0"/>
              <a:cs typeface="Calibri" pitchFamily="34" charset="0"/>
            </a:endParaRPr>
          </a:p>
          <a:p>
            <a:r>
              <a:rPr lang="en-US" sz="2800" smtClean="0">
                <a:solidFill>
                  <a:srgbClr val="000000"/>
                </a:solidFill>
                <a:latin typeface="Calibri" pitchFamily="34" charset="0"/>
                <a:cs typeface="Calibri" pitchFamily="34" charset="0"/>
              </a:rPr>
              <a:t>Initiate a bisphosphonate holiday?</a:t>
            </a:r>
          </a:p>
          <a:p>
            <a:r>
              <a:rPr lang="en-US" sz="2800" smtClean="0">
                <a:solidFill>
                  <a:srgbClr val="000000"/>
                </a:solidFill>
                <a:latin typeface="Calibri" pitchFamily="34" charset="0"/>
                <a:cs typeface="Calibri" pitchFamily="34" charset="0"/>
              </a:rPr>
              <a:t>Repeat ZA infusion?</a:t>
            </a:r>
          </a:p>
          <a:p>
            <a:r>
              <a:rPr lang="en-US" sz="2800" smtClean="0">
                <a:solidFill>
                  <a:srgbClr val="000000"/>
                </a:solidFill>
                <a:latin typeface="Calibri" pitchFamily="34" charset="0"/>
                <a:cs typeface="Calibri" pitchFamily="34" charset="0"/>
              </a:rPr>
              <a:t>Check additional labs?</a:t>
            </a:r>
          </a:p>
          <a:p>
            <a:r>
              <a:rPr lang="en-US" sz="2800" smtClean="0">
                <a:solidFill>
                  <a:srgbClr val="000000"/>
                </a:solidFill>
                <a:latin typeface="Calibri" pitchFamily="34" charset="0"/>
                <a:cs typeface="Calibri" pitchFamily="34" charset="0"/>
              </a:rPr>
              <a:t>Other?</a:t>
            </a:r>
          </a:p>
          <a:p>
            <a:endParaRPr lang="en-US" sz="2800" smtClean="0">
              <a:solidFill>
                <a:srgbClr val="000000"/>
              </a:solidFill>
              <a:latin typeface="Calibri" pitchFamily="34" charset="0"/>
              <a:cs typeface="Calibri" pitchFamily="34" charset="0"/>
            </a:endParaRPr>
          </a:p>
        </p:txBody>
      </p:sp>
      <p:sp>
        <p:nvSpPr>
          <p:cNvPr id="47107" name="Title 1"/>
          <p:cNvSpPr>
            <a:spLocks noGrp="1"/>
          </p:cNvSpPr>
          <p:nvPr>
            <p:ph type="title"/>
          </p:nvPr>
        </p:nvSpPr>
        <p:spPr/>
        <p:txBody>
          <a:bodyPr/>
          <a:lstStyle/>
          <a:p>
            <a:r>
              <a:rPr lang="en-US" dirty="0" smtClean="0">
                <a:solidFill>
                  <a:srgbClr val="000000"/>
                </a:solidFill>
                <a:latin typeface="Calibri" pitchFamily="34" charset="0"/>
                <a:cs typeface="Calibri" pitchFamily="34" charset="0"/>
              </a:rPr>
              <a:t>67 year old White male</a:t>
            </a:r>
          </a:p>
        </p:txBody>
      </p:sp>
    </p:spTree>
    <p:extLst>
      <p:ext uri="{BB962C8B-B14F-4D97-AF65-F5344CB8AC3E}">
        <p14:creationId xmlns:p14="http://schemas.microsoft.com/office/powerpoint/2010/main" val="249427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28600"/>
            <a:ext cx="8229600" cy="1143000"/>
          </a:xfrm>
        </p:spPr>
        <p:txBody>
          <a:bodyPr/>
          <a:lstStyle/>
          <a:p>
            <a:r>
              <a:rPr lang="en-US" smtClean="0">
                <a:solidFill>
                  <a:srgbClr val="000000"/>
                </a:solidFill>
                <a:latin typeface="Calibri" pitchFamily="34" charset="0"/>
                <a:cs typeface="Calibri" pitchFamily="34" charset="0"/>
              </a:rPr>
              <a:t>Review the DXA Images</a:t>
            </a:r>
          </a:p>
        </p:txBody>
      </p:sp>
      <p:sp>
        <p:nvSpPr>
          <p:cNvPr id="48131" name="TextBox 2"/>
          <p:cNvSpPr txBox="1">
            <a:spLocks noChangeArrowheads="1"/>
          </p:cNvSpPr>
          <p:nvPr/>
        </p:nvSpPr>
        <p:spPr bwMode="auto">
          <a:xfrm>
            <a:off x="3581400" y="2286000"/>
            <a:ext cx="14970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u="sng">
                <a:solidFill>
                  <a:srgbClr val="000000"/>
                </a:solidFill>
                <a:latin typeface="Calibri" pitchFamily="34" charset="0"/>
                <a:ea typeface="MS PGothic" pitchFamily="34" charset="-128"/>
                <a:cs typeface="Calibri" pitchFamily="34" charset="0"/>
              </a:rPr>
              <a:t>T-scores</a:t>
            </a:r>
          </a:p>
          <a:p>
            <a:r>
              <a:rPr lang="en-US">
                <a:solidFill>
                  <a:srgbClr val="000000"/>
                </a:solidFill>
                <a:latin typeface="Calibri" pitchFamily="34" charset="0"/>
                <a:ea typeface="MS PGothic" pitchFamily="34" charset="-128"/>
                <a:cs typeface="Calibri" pitchFamily="34" charset="0"/>
              </a:rPr>
              <a:t>L1 = -2.2</a:t>
            </a:r>
          </a:p>
          <a:p>
            <a:r>
              <a:rPr lang="en-US">
                <a:solidFill>
                  <a:srgbClr val="000000"/>
                </a:solidFill>
                <a:latin typeface="Calibri" pitchFamily="34" charset="0"/>
                <a:ea typeface="MS PGothic" pitchFamily="34" charset="-128"/>
                <a:cs typeface="Calibri" pitchFamily="34" charset="0"/>
              </a:rPr>
              <a:t>L2 = -2.4</a:t>
            </a:r>
          </a:p>
          <a:p>
            <a:r>
              <a:rPr lang="en-US">
                <a:solidFill>
                  <a:srgbClr val="000000"/>
                </a:solidFill>
                <a:latin typeface="Calibri" pitchFamily="34" charset="0"/>
                <a:ea typeface="MS PGothic" pitchFamily="34" charset="-128"/>
                <a:cs typeface="Calibri" pitchFamily="34" charset="0"/>
              </a:rPr>
              <a:t>L3 = -1.5</a:t>
            </a:r>
          </a:p>
          <a:p>
            <a:r>
              <a:rPr lang="en-US">
                <a:solidFill>
                  <a:srgbClr val="000000"/>
                </a:solidFill>
                <a:latin typeface="Calibri" pitchFamily="34" charset="0"/>
                <a:ea typeface="MS PGothic" pitchFamily="34" charset="-128"/>
                <a:cs typeface="Calibri" pitchFamily="34" charset="0"/>
              </a:rPr>
              <a:t>L4 = -3.4</a:t>
            </a:r>
          </a:p>
          <a:p>
            <a:r>
              <a:rPr lang="en-US">
                <a:solidFill>
                  <a:srgbClr val="000000"/>
                </a:solidFill>
                <a:latin typeface="Calibri" pitchFamily="34" charset="0"/>
                <a:ea typeface="MS PGothic" pitchFamily="34" charset="-128"/>
                <a:cs typeface="Calibri" pitchFamily="34" charset="0"/>
              </a:rPr>
              <a:t>L1-4 = -2.4</a:t>
            </a:r>
          </a:p>
        </p:txBody>
      </p:sp>
      <p:pic>
        <p:nvPicPr>
          <p:cNvPr id="48132" name="Picture 1" descr="Slide1.jpg"/>
          <p:cNvPicPr>
            <a:picLocks noChangeAspect="1"/>
          </p:cNvPicPr>
          <p:nvPr/>
        </p:nvPicPr>
        <p:blipFill>
          <a:blip r:embed="rId2">
            <a:extLst>
              <a:ext uri="{28A0092B-C50C-407E-A947-70E740481C1C}">
                <a14:useLocalDpi xmlns:a14="http://schemas.microsoft.com/office/drawing/2010/main" val="0"/>
              </a:ext>
            </a:extLst>
          </a:blip>
          <a:srcRect l="19907" t="15639" r="42439" b="32098"/>
          <a:stretch>
            <a:fillRect/>
          </a:stretch>
        </p:blipFill>
        <p:spPr bwMode="auto">
          <a:xfrm>
            <a:off x="76200" y="1600200"/>
            <a:ext cx="344328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2"/>
          <p:cNvSpPr txBox="1">
            <a:spLocks noChangeArrowheads="1"/>
          </p:cNvSpPr>
          <p:nvPr/>
        </p:nvSpPr>
        <p:spPr bwMode="auto">
          <a:xfrm>
            <a:off x="7842250" y="2438400"/>
            <a:ext cx="130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u="sng">
                <a:solidFill>
                  <a:srgbClr val="000000"/>
                </a:solidFill>
                <a:latin typeface="Calibri" pitchFamily="34" charset="0"/>
                <a:ea typeface="MS PGothic" pitchFamily="34" charset="-128"/>
                <a:cs typeface="Calibri" pitchFamily="34" charset="0"/>
              </a:rPr>
              <a:t>T-scores</a:t>
            </a:r>
          </a:p>
          <a:p>
            <a:r>
              <a:rPr lang="en-US">
                <a:solidFill>
                  <a:srgbClr val="000000"/>
                </a:solidFill>
                <a:latin typeface="Calibri" pitchFamily="34" charset="0"/>
                <a:ea typeface="MS PGothic" pitchFamily="34" charset="-128"/>
                <a:cs typeface="Calibri" pitchFamily="34" charset="0"/>
              </a:rPr>
              <a:t>FN = -2.7</a:t>
            </a:r>
          </a:p>
          <a:p>
            <a:r>
              <a:rPr lang="en-US">
                <a:solidFill>
                  <a:srgbClr val="000000"/>
                </a:solidFill>
                <a:latin typeface="Calibri" pitchFamily="34" charset="0"/>
                <a:ea typeface="MS PGothic" pitchFamily="34" charset="-128"/>
                <a:cs typeface="Calibri" pitchFamily="34" charset="0"/>
              </a:rPr>
              <a:t>TF = -2.0</a:t>
            </a:r>
          </a:p>
        </p:txBody>
      </p:sp>
      <p:pic>
        <p:nvPicPr>
          <p:cNvPr id="48134" name="Picture 2" descr="Slide1.jpg"/>
          <p:cNvPicPr>
            <a:picLocks noChangeAspect="1"/>
          </p:cNvPicPr>
          <p:nvPr/>
        </p:nvPicPr>
        <p:blipFill>
          <a:blip r:embed="rId3">
            <a:extLst>
              <a:ext uri="{28A0092B-C50C-407E-A947-70E740481C1C}">
                <a14:useLocalDpi xmlns:a14="http://schemas.microsoft.com/office/drawing/2010/main" val="0"/>
              </a:ext>
            </a:extLst>
          </a:blip>
          <a:srcRect l="20609" t="16544" r="51234" b="41565"/>
          <a:stretch>
            <a:fillRect/>
          </a:stretch>
        </p:blipFill>
        <p:spPr bwMode="auto">
          <a:xfrm>
            <a:off x="5273675" y="1890713"/>
            <a:ext cx="25749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2"/>
          <p:cNvSpPr txBox="1">
            <a:spLocks noChangeArrowheads="1"/>
          </p:cNvSpPr>
          <p:nvPr/>
        </p:nvSpPr>
        <p:spPr bwMode="auto">
          <a:xfrm>
            <a:off x="762000" y="52578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r>
              <a:rPr lang="en-US">
                <a:solidFill>
                  <a:srgbClr val="000000"/>
                </a:solidFill>
                <a:latin typeface="Calibri" pitchFamily="34" charset="0"/>
                <a:ea typeface="MS PGothic" pitchFamily="34" charset="-128"/>
                <a:cs typeface="Calibri" pitchFamily="34" charset="0"/>
              </a:rPr>
              <a:t>The spine image documents prior laminectomy </a:t>
            </a:r>
          </a:p>
          <a:p>
            <a:pPr algn="ctr"/>
            <a:r>
              <a:rPr lang="en-US">
                <a:solidFill>
                  <a:srgbClr val="000000"/>
                </a:solidFill>
                <a:latin typeface="Calibri" pitchFamily="34" charset="0"/>
                <a:ea typeface="MS PGothic" pitchFamily="34" charset="-128"/>
                <a:cs typeface="Calibri" pitchFamily="34" charset="0"/>
              </a:rPr>
              <a:t>Also suggests an L2 fracture</a:t>
            </a:r>
          </a:p>
          <a:p>
            <a:pPr algn="ctr"/>
            <a:r>
              <a:rPr lang="en-US">
                <a:solidFill>
                  <a:srgbClr val="000000"/>
                </a:solidFill>
                <a:latin typeface="Calibri" pitchFamily="34" charset="0"/>
                <a:ea typeface="MS PGothic" pitchFamily="34" charset="-128"/>
                <a:cs typeface="Calibri" pitchFamily="34" charset="0"/>
              </a:rPr>
              <a:t>Consider additional spine imaging</a:t>
            </a:r>
          </a:p>
        </p:txBody>
      </p:sp>
    </p:spTree>
    <p:extLst>
      <p:ext uri="{BB962C8B-B14F-4D97-AF65-F5344CB8AC3E}">
        <p14:creationId xmlns:p14="http://schemas.microsoft.com/office/powerpoint/2010/main" val="424127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219200"/>
            <a:ext cx="3124200" cy="2667000"/>
          </a:xfrm>
        </p:spPr>
        <p:txBody>
          <a:bodyPr>
            <a:normAutofit fontScale="90000"/>
          </a:bodyPr>
          <a:lstStyle/>
          <a:p>
            <a:r>
              <a:rPr lang="en-US" smtClean="0">
                <a:solidFill>
                  <a:srgbClr val="000000"/>
                </a:solidFill>
                <a:latin typeface="Calibri" pitchFamily="34" charset="0"/>
                <a:cs typeface="Calibri" pitchFamily="34" charset="0"/>
              </a:rPr>
              <a:t>VFA identifies multiple vertebral fractures (T7, T8, L2 and L3)</a:t>
            </a:r>
          </a:p>
        </p:txBody>
      </p:sp>
      <p:pic>
        <p:nvPicPr>
          <p:cNvPr id="49155" name="Picture 1" descr="Slide1.jpg"/>
          <p:cNvPicPr>
            <a:picLocks noChangeAspect="1"/>
          </p:cNvPicPr>
          <p:nvPr/>
        </p:nvPicPr>
        <p:blipFill>
          <a:blip r:embed="rId2">
            <a:extLst>
              <a:ext uri="{28A0092B-C50C-407E-A947-70E740481C1C}">
                <a14:useLocalDpi xmlns:a14="http://schemas.microsoft.com/office/drawing/2010/main" val="0"/>
              </a:ext>
            </a:extLst>
          </a:blip>
          <a:srcRect l="35803" t="9671" r="32098" b="10081"/>
          <a:stretch>
            <a:fillRect/>
          </a:stretch>
        </p:blipFill>
        <p:spPr bwMode="auto">
          <a:xfrm>
            <a:off x="4648200" y="104775"/>
            <a:ext cx="3163888"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p:txBody>
          <a:bodyPr/>
          <a:lstStyle/>
          <a:p>
            <a:r>
              <a:rPr lang="en-US" smtClean="0">
                <a:solidFill>
                  <a:srgbClr val="000000"/>
                </a:solidFill>
                <a:latin typeface="Calibri" pitchFamily="34" charset="0"/>
              </a:rPr>
              <a:t>Indications for Spinal Imaging</a:t>
            </a:r>
          </a:p>
        </p:txBody>
      </p:sp>
      <p:sp>
        <p:nvSpPr>
          <p:cNvPr id="50179" name="Footer Placeholder 10"/>
          <p:cNvSpPr>
            <a:spLocks noGrp="1"/>
          </p:cNvSpPr>
          <p:nvPr>
            <p:ph type="ftr" sz="quarter" idx="4294967295"/>
          </p:nvPr>
        </p:nvSpPr>
        <p:spPr bwMode="auto">
          <a:xfrm>
            <a:off x="76200" y="6019800"/>
            <a:ext cx="6096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1600">
                <a:solidFill>
                  <a:srgbClr val="000000"/>
                </a:solidFill>
                <a:latin typeface="Calibri" pitchFamily="34" charset="0"/>
                <a:ea typeface="MS PGothic" pitchFamily="34" charset="-128"/>
                <a:cs typeface="Calibri" pitchFamily="34" charset="0"/>
              </a:rPr>
              <a:t>www.ISCD.org</a:t>
            </a:r>
          </a:p>
        </p:txBody>
      </p:sp>
      <p:sp>
        <p:nvSpPr>
          <p:cNvPr id="50180" name="Content Placeholder 6"/>
          <p:cNvSpPr>
            <a:spLocks noGrp="1"/>
          </p:cNvSpPr>
          <p:nvPr>
            <p:ph idx="1"/>
          </p:nvPr>
        </p:nvSpPr>
        <p:spPr>
          <a:xfrm>
            <a:off x="533400" y="1371600"/>
            <a:ext cx="8229600" cy="4145750"/>
          </a:xfrm>
        </p:spPr>
        <p:txBody>
          <a:bodyPr>
            <a:normAutofit lnSpcReduction="10000"/>
          </a:bodyPr>
          <a:lstStyle/>
          <a:p>
            <a:r>
              <a:rPr lang="en-US" sz="2600" dirty="0" smtClean="0">
                <a:solidFill>
                  <a:srgbClr val="000000"/>
                </a:solidFill>
                <a:latin typeface="Calibri" pitchFamily="34" charset="0"/>
              </a:rPr>
              <a:t>Lateral spine imaging with standard radiography or </a:t>
            </a:r>
            <a:r>
              <a:rPr lang="en-US" sz="2600" dirty="0" err="1" smtClean="0">
                <a:solidFill>
                  <a:srgbClr val="000000"/>
                </a:solidFill>
                <a:latin typeface="Calibri" pitchFamily="34" charset="0"/>
              </a:rPr>
              <a:t>densitometric</a:t>
            </a:r>
            <a:r>
              <a:rPr lang="en-US" sz="2600" dirty="0" smtClean="0">
                <a:solidFill>
                  <a:srgbClr val="000000"/>
                </a:solidFill>
                <a:latin typeface="Calibri" pitchFamily="34" charset="0"/>
              </a:rPr>
              <a:t> VFA is indicated when T-score is &lt; -1.0 and one or more of the following is present:</a:t>
            </a:r>
          </a:p>
          <a:p>
            <a:pPr marL="914400" lvl="1" indent="-457200">
              <a:buFont typeface="+mj-lt"/>
              <a:buAutoNum type="arabicPeriod"/>
            </a:pPr>
            <a:r>
              <a:rPr lang="en-US" dirty="0" smtClean="0">
                <a:solidFill>
                  <a:srgbClr val="000000"/>
                </a:solidFill>
                <a:latin typeface="Calibri" pitchFamily="34" charset="0"/>
              </a:rPr>
              <a:t>Women age ≥ 70 years or men ≥ age 80 years</a:t>
            </a:r>
          </a:p>
          <a:p>
            <a:pPr marL="914400" lvl="1" indent="-457200">
              <a:buFont typeface="+mj-lt"/>
              <a:buAutoNum type="arabicPeriod"/>
            </a:pPr>
            <a:r>
              <a:rPr lang="en-US" dirty="0" smtClean="0">
                <a:solidFill>
                  <a:srgbClr val="000000"/>
                </a:solidFill>
                <a:latin typeface="Calibri" pitchFamily="34" charset="0"/>
              </a:rPr>
              <a:t>Historical height loss &gt; 4 cm (&gt;1.5 inches)</a:t>
            </a:r>
          </a:p>
          <a:p>
            <a:pPr marL="914400" lvl="1" indent="-457200">
              <a:buFont typeface="+mj-lt"/>
              <a:buAutoNum type="arabicPeriod"/>
            </a:pPr>
            <a:r>
              <a:rPr lang="en-US" dirty="0" smtClean="0">
                <a:solidFill>
                  <a:srgbClr val="000000"/>
                </a:solidFill>
                <a:latin typeface="Calibri" pitchFamily="34" charset="0"/>
              </a:rPr>
              <a:t>Self-reported but undocumented prior vertebral fracture</a:t>
            </a:r>
          </a:p>
          <a:p>
            <a:pPr marL="914400" lvl="1" indent="-457200">
              <a:buFont typeface="+mj-lt"/>
              <a:buAutoNum type="arabicPeriod"/>
            </a:pPr>
            <a:r>
              <a:rPr lang="en-US" dirty="0" smtClean="0">
                <a:solidFill>
                  <a:srgbClr val="000000"/>
                </a:solidFill>
                <a:latin typeface="Calibri" pitchFamily="34" charset="0"/>
              </a:rPr>
              <a:t>Glucocorticoid therapy equivalent to ≥ 5 mg of prednisone or equivalent per day for ≥ 3 months</a:t>
            </a:r>
          </a:p>
          <a:p>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285223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5953012"/>
              </p:ext>
            </p:extLst>
          </p:nvPr>
        </p:nvGraphicFramePr>
        <p:xfrm>
          <a:off x="857964" y="474605"/>
          <a:ext cx="69364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9"/>
          <p:cNvSpPr>
            <a:spLocks noChangeArrowheads="1"/>
          </p:cNvSpPr>
          <p:nvPr/>
        </p:nvSpPr>
        <p:spPr bwMode="auto">
          <a:xfrm>
            <a:off x="395536" y="447170"/>
            <a:ext cx="7895110" cy="461665"/>
          </a:xfrm>
          <a:prstGeom prst="rect">
            <a:avLst/>
          </a:prstGeom>
          <a:noFill/>
          <a:ln>
            <a:noFill/>
          </a:ln>
        </p:spPr>
        <p:txBody>
          <a:bodyPr wrap="none">
            <a:spAutoFit/>
          </a:bodyPr>
          <a:lstStyle/>
          <a:p>
            <a:r>
              <a:rPr lang="en-US" sz="2400" b="1" dirty="0">
                <a:latin typeface="+mj-lt"/>
                <a:ea typeface="Arial Unicode MS"/>
              </a:rPr>
              <a:t>How Should Clinicians Respond to Follow-up BMD Results?</a:t>
            </a:r>
          </a:p>
        </p:txBody>
      </p:sp>
    </p:spTree>
    <p:extLst>
      <p:ext uri="{BB962C8B-B14F-4D97-AF65-F5344CB8AC3E}">
        <p14:creationId xmlns:p14="http://schemas.microsoft.com/office/powerpoint/2010/main" val="411622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81000"/>
            <a:ext cx="7772400" cy="430887"/>
          </a:xfrm>
        </p:spPr>
        <p:txBody>
          <a:bodyPr>
            <a:normAutofit fontScale="90000"/>
          </a:bodyPr>
          <a:lstStyle/>
          <a:p>
            <a:r>
              <a:rPr lang="en-US" dirty="0" smtClean="0">
                <a:solidFill>
                  <a:srgbClr val="000000"/>
                </a:solidFill>
                <a:latin typeface="Calibri" pitchFamily="34" charset="0"/>
                <a:cs typeface="Calibri" pitchFamily="34" charset="0"/>
              </a:rPr>
              <a:t>Teaching Points</a:t>
            </a:r>
          </a:p>
        </p:txBody>
      </p:sp>
      <p:sp>
        <p:nvSpPr>
          <p:cNvPr id="51203" name="Content Placeholder 2"/>
          <p:cNvSpPr>
            <a:spLocks noGrp="1"/>
          </p:cNvSpPr>
          <p:nvPr>
            <p:ph idx="1"/>
          </p:nvPr>
        </p:nvSpPr>
        <p:spPr>
          <a:xfrm>
            <a:off x="457200" y="1066800"/>
            <a:ext cx="8229600" cy="4926013"/>
          </a:xfrm>
        </p:spPr>
        <p:txBody>
          <a:bodyPr/>
          <a:lstStyle/>
          <a:p>
            <a:r>
              <a:rPr lang="en-US" sz="2600" smtClean="0">
                <a:solidFill>
                  <a:srgbClr val="000000"/>
                </a:solidFill>
                <a:latin typeface="Calibri" pitchFamily="34" charset="0"/>
                <a:cs typeface="Calibri" pitchFamily="34" charset="0"/>
              </a:rPr>
              <a:t>Always need to review the DXA image</a:t>
            </a:r>
          </a:p>
          <a:p>
            <a:r>
              <a:rPr lang="en-US" sz="2600" smtClean="0">
                <a:solidFill>
                  <a:srgbClr val="000000"/>
                </a:solidFill>
                <a:latin typeface="Calibri" pitchFamily="34" charset="0"/>
                <a:cs typeface="Calibri" pitchFamily="34" charset="0"/>
              </a:rPr>
              <a:t>Laminectomy lowers lumbar spine BMD</a:t>
            </a:r>
          </a:p>
          <a:p>
            <a:r>
              <a:rPr lang="en-US" sz="2600" smtClean="0">
                <a:solidFill>
                  <a:srgbClr val="000000"/>
                </a:solidFill>
                <a:latin typeface="Calibri" pitchFamily="34" charset="0"/>
                <a:cs typeface="Calibri" pitchFamily="34" charset="0"/>
              </a:rPr>
              <a:t>Spine imaging is important and may affect your treatment decision</a:t>
            </a:r>
          </a:p>
          <a:p>
            <a:r>
              <a:rPr lang="en-US" sz="2600" smtClean="0">
                <a:solidFill>
                  <a:srgbClr val="000000"/>
                </a:solidFill>
                <a:latin typeface="Calibri" pitchFamily="34" charset="0"/>
                <a:cs typeface="Calibri" pitchFamily="34" charset="0"/>
              </a:rPr>
              <a:t>There is no single </a:t>
            </a:r>
            <a:r>
              <a:rPr lang="en-US" altLang="en-US" sz="2600" smtClean="0">
                <a:solidFill>
                  <a:srgbClr val="000000"/>
                </a:solidFill>
                <a:latin typeface="Calibri" pitchFamily="34" charset="0"/>
                <a:cs typeface="Calibri" pitchFamily="34" charset="0"/>
              </a:rPr>
              <a:t>“</a:t>
            </a:r>
            <a:r>
              <a:rPr lang="en-US" sz="2600" smtClean="0">
                <a:solidFill>
                  <a:srgbClr val="000000"/>
                </a:solidFill>
                <a:latin typeface="Calibri" pitchFamily="34" charset="0"/>
                <a:cs typeface="Calibri" pitchFamily="34" charset="0"/>
              </a:rPr>
              <a:t>right</a:t>
            </a:r>
            <a:r>
              <a:rPr lang="en-US" altLang="en-US" sz="2600" smtClean="0">
                <a:solidFill>
                  <a:srgbClr val="000000"/>
                </a:solidFill>
                <a:latin typeface="Calibri" pitchFamily="34" charset="0"/>
                <a:cs typeface="Calibri" pitchFamily="34" charset="0"/>
              </a:rPr>
              <a:t>”</a:t>
            </a:r>
            <a:r>
              <a:rPr lang="en-US" sz="2600" smtClean="0">
                <a:solidFill>
                  <a:srgbClr val="000000"/>
                </a:solidFill>
                <a:latin typeface="Calibri" pitchFamily="34" charset="0"/>
                <a:cs typeface="Calibri" pitchFamily="34" charset="0"/>
              </a:rPr>
              <a:t> answer in this case</a:t>
            </a:r>
          </a:p>
          <a:p>
            <a:pPr lvl="1"/>
            <a:r>
              <a:rPr lang="en-US" sz="2200" smtClean="0">
                <a:solidFill>
                  <a:srgbClr val="000000"/>
                </a:solidFill>
                <a:latin typeface="Calibri" pitchFamily="34" charset="0"/>
                <a:cs typeface="Calibri" pitchFamily="34" charset="0"/>
              </a:rPr>
              <a:t>This patient is at very high risk for future fracture given his recent fall with pelvic fracture and multiple vertebral fractures</a:t>
            </a:r>
          </a:p>
          <a:p>
            <a:pPr lvl="1"/>
            <a:r>
              <a:rPr lang="en-US" sz="2200" smtClean="0">
                <a:solidFill>
                  <a:srgbClr val="000000"/>
                </a:solidFill>
                <a:latin typeface="Calibri" pitchFamily="34" charset="0"/>
                <a:cs typeface="Calibri" pitchFamily="34" charset="0"/>
              </a:rPr>
              <a:t>One could consider teriparatide</a:t>
            </a:r>
          </a:p>
          <a:p>
            <a:pPr lvl="1"/>
            <a:r>
              <a:rPr lang="en-US" sz="2200" smtClean="0">
                <a:solidFill>
                  <a:srgbClr val="000000"/>
                </a:solidFill>
                <a:latin typeface="Calibri" pitchFamily="34" charset="0"/>
                <a:cs typeface="Calibri" pitchFamily="34" charset="0"/>
              </a:rPr>
              <a:t>Alternatively, could continue zoledronic acid</a:t>
            </a:r>
          </a:p>
          <a:p>
            <a:pPr lvl="1"/>
            <a:r>
              <a:rPr lang="en-US" sz="2200" smtClean="0">
                <a:solidFill>
                  <a:srgbClr val="000000"/>
                </a:solidFill>
                <a:latin typeface="Calibri" pitchFamily="34" charset="0"/>
                <a:cs typeface="Calibri" pitchFamily="34" charset="0"/>
              </a:rPr>
              <a:t>Finally, one could consider him adequately treated and initiate a bisphosphonate holiday</a:t>
            </a:r>
          </a:p>
          <a:p>
            <a:pPr>
              <a:buFont typeface="Arial" charset="0"/>
              <a:buNone/>
            </a:pPr>
            <a:endParaRPr lang="en-US"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43988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40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Case 2</a:t>
            </a:r>
          </a:p>
        </p:txBody>
      </p:sp>
      <p:sp>
        <p:nvSpPr>
          <p:cNvPr id="19459" name="Content Placeholder 2"/>
          <p:cNvSpPr>
            <a:spLocks noGrp="1"/>
          </p:cNvSpPr>
          <p:nvPr>
            <p:ph idx="1"/>
          </p:nvPr>
        </p:nvSpPr>
        <p:spPr>
          <a:xfrm>
            <a:off x="474663" y="1143000"/>
            <a:ext cx="8364537" cy="4149725"/>
          </a:xfrm>
        </p:spPr>
        <p:txBody>
          <a:bodyPr/>
          <a:lstStyle/>
          <a:p>
            <a:pPr>
              <a:lnSpc>
                <a:spcPct val="100000"/>
              </a:lnSpc>
            </a:pPr>
            <a:r>
              <a:rPr lang="en-US" sz="2800" smtClean="0"/>
              <a:t>A healthy 70-year-old woman returns for followup of generalized osteoporosis. She has been on ALN, 70 mg by mouth weekly with excellent compliance for 4 years as well as adequate calcium and vitamin D. </a:t>
            </a:r>
          </a:p>
          <a:p>
            <a:pPr>
              <a:lnSpc>
                <a:spcPct val="100000"/>
              </a:lnSpc>
            </a:pPr>
            <a:r>
              <a:rPr lang="en-US" sz="2800" smtClean="0"/>
              <a:t>A repeat DXA shows stable values at all sites with T-scores of –2.8 at the spine (8% increase since baseline), –3.0 at the FN, and –2.8 at the TH (4.5% increase since baseline). </a:t>
            </a:r>
          </a:p>
        </p:txBody>
      </p:sp>
    </p:spTree>
    <p:extLst>
      <p:ext uri="{BB962C8B-B14F-4D97-AF65-F5344CB8AC3E}">
        <p14:creationId xmlns:p14="http://schemas.microsoft.com/office/powerpoint/2010/main" val="65387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Case 2</a:t>
            </a:r>
          </a:p>
        </p:txBody>
      </p:sp>
      <p:sp>
        <p:nvSpPr>
          <p:cNvPr id="20483" name="Content Placeholder 2"/>
          <p:cNvSpPr>
            <a:spLocks noGrp="1"/>
          </p:cNvSpPr>
          <p:nvPr>
            <p:ph idx="1"/>
          </p:nvPr>
        </p:nvSpPr>
        <p:spPr>
          <a:xfrm>
            <a:off x="323850" y="1114425"/>
            <a:ext cx="8364538" cy="4760913"/>
          </a:xfrm>
        </p:spPr>
        <p:txBody>
          <a:bodyPr/>
          <a:lstStyle/>
          <a:p>
            <a:pPr>
              <a:lnSpc>
                <a:spcPct val="100000"/>
              </a:lnSpc>
            </a:pPr>
            <a:r>
              <a:rPr lang="en-US" sz="2800" smtClean="0"/>
              <a:t>After sustaining a wrist fracture at age 65, she has done well. Two months after seeing you, she trips over a branch while hiking in the woods, fracturing her left humerus. </a:t>
            </a:r>
          </a:p>
          <a:p>
            <a:pPr>
              <a:lnSpc>
                <a:spcPct val="100000"/>
              </a:lnSpc>
            </a:pPr>
            <a:r>
              <a:rPr lang="en-US" sz="2800" smtClean="0"/>
              <a:t>Laboratory work-up reveals normal CBC, Ca, Phos, creatinine, 25OHD, serum and urine protein electrophoresis, alk phos, and urinary calcium excretion. </a:t>
            </a:r>
          </a:p>
          <a:p>
            <a:pPr>
              <a:lnSpc>
                <a:spcPct val="100000"/>
              </a:lnSpc>
            </a:pPr>
            <a:r>
              <a:rPr lang="en-US" sz="2800" smtClean="0"/>
              <a:t>A fasting serum CTX comes back in the lowest 25th percentile for premenopausal women.</a:t>
            </a:r>
          </a:p>
        </p:txBody>
      </p:sp>
    </p:spTree>
    <p:extLst>
      <p:ext uri="{BB962C8B-B14F-4D97-AF65-F5344CB8AC3E}">
        <p14:creationId xmlns:p14="http://schemas.microsoft.com/office/powerpoint/2010/main" val="312749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Case 2</a:t>
            </a:r>
          </a:p>
        </p:txBody>
      </p:sp>
      <p:sp>
        <p:nvSpPr>
          <p:cNvPr id="3" name="Content Placeholder 2"/>
          <p:cNvSpPr>
            <a:spLocks noGrp="1"/>
          </p:cNvSpPr>
          <p:nvPr>
            <p:ph idx="1"/>
          </p:nvPr>
        </p:nvSpPr>
        <p:spPr>
          <a:xfrm>
            <a:off x="835025" y="1143000"/>
            <a:ext cx="7553325" cy="3144838"/>
          </a:xfrm>
        </p:spPr>
        <p:txBody>
          <a:bodyPr>
            <a:normAutofit fontScale="92500" lnSpcReduction="10000"/>
          </a:bodyPr>
          <a:lstStyle/>
          <a:p>
            <a:pPr>
              <a:defRPr/>
            </a:pPr>
            <a:r>
              <a:rPr lang="en-US" dirty="0" smtClean="0"/>
              <a:t>What is the most appropriate management?</a:t>
            </a:r>
          </a:p>
          <a:p>
            <a:pPr marL="0" indent="0">
              <a:buFont typeface="Times" pitchFamily="16" charset="0"/>
              <a:buNone/>
              <a:defRPr/>
            </a:pPr>
            <a:endParaRPr lang="en-US" dirty="0" smtClean="0"/>
          </a:p>
          <a:p>
            <a:pPr>
              <a:defRPr/>
            </a:pPr>
            <a:r>
              <a:rPr lang="en-US" dirty="0" smtClean="0"/>
              <a:t>A. Stop ALN and begin </a:t>
            </a:r>
            <a:r>
              <a:rPr lang="en-US" dirty="0" err="1" smtClean="0"/>
              <a:t>teriparatide</a:t>
            </a:r>
            <a:r>
              <a:rPr lang="en-US" dirty="0" smtClean="0"/>
              <a:t>.</a:t>
            </a:r>
          </a:p>
          <a:p>
            <a:pPr>
              <a:defRPr/>
            </a:pPr>
            <a:r>
              <a:rPr lang="en-US" dirty="0" smtClean="0"/>
              <a:t>B. Stop ALN and begin ZA.</a:t>
            </a:r>
          </a:p>
          <a:p>
            <a:pPr>
              <a:defRPr/>
            </a:pPr>
            <a:r>
              <a:rPr lang="en-US" dirty="0" smtClean="0"/>
              <a:t>C. Stop ALN and begin DMA.B</a:t>
            </a:r>
          </a:p>
          <a:p>
            <a:pPr>
              <a:defRPr/>
            </a:pPr>
            <a:r>
              <a:rPr lang="en-US" dirty="0" smtClean="0"/>
              <a:t>D. Continue ALN for now.</a:t>
            </a:r>
          </a:p>
        </p:txBody>
      </p:sp>
    </p:spTree>
    <p:extLst>
      <p:ext uri="{BB962C8B-B14F-4D97-AF65-F5344CB8AC3E}">
        <p14:creationId xmlns:p14="http://schemas.microsoft.com/office/powerpoint/2010/main" val="116730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Case 2</a:t>
            </a:r>
          </a:p>
        </p:txBody>
      </p:sp>
      <p:sp>
        <p:nvSpPr>
          <p:cNvPr id="22531" name="Content Placeholder 2"/>
          <p:cNvSpPr>
            <a:spLocks noGrp="1"/>
          </p:cNvSpPr>
          <p:nvPr>
            <p:ph idx="1"/>
          </p:nvPr>
        </p:nvSpPr>
        <p:spPr>
          <a:xfrm>
            <a:off x="474663" y="1143000"/>
            <a:ext cx="8364537" cy="4940300"/>
          </a:xfrm>
        </p:spPr>
        <p:txBody>
          <a:bodyPr>
            <a:normAutofit fontScale="85000" lnSpcReduction="20000"/>
          </a:bodyPr>
          <a:lstStyle/>
          <a:p>
            <a:pPr algn="just"/>
            <a:r>
              <a:rPr lang="en-US" smtClean="0"/>
              <a:t>This case explores what to do when a patient on potent antiresorptive therapy fractures, despite improvements in BMD and suppression of BTMs. According to the International Osteoporosis Foundation Position Paper (4), she does not warrant a change in therapy unless the wrist fracture occurred after 6–12 months on OT (which it did not).</a:t>
            </a:r>
          </a:p>
          <a:p>
            <a:pPr algn="just"/>
            <a:r>
              <a:rPr lang="en-US" smtClean="0"/>
              <a:t> However, in the real world, this would clearly be a disappointing result for both patient and physician. Teriparatide significantly reduces nonvertebral fractures but its effect on hip fractures is not established. Intravenous ZA will not increase BMD in patients already responding to ALN. </a:t>
            </a:r>
          </a:p>
        </p:txBody>
      </p:sp>
    </p:spTree>
    <p:extLst>
      <p:ext uri="{BB962C8B-B14F-4D97-AF65-F5344CB8AC3E}">
        <p14:creationId xmlns:p14="http://schemas.microsoft.com/office/powerpoint/2010/main" val="70067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a:xfrm>
            <a:off x="474663" y="1143000"/>
            <a:ext cx="8364537" cy="5802313"/>
          </a:xfrm>
        </p:spPr>
        <p:txBody>
          <a:bodyPr/>
          <a:lstStyle/>
          <a:p>
            <a:pPr algn="just">
              <a:lnSpc>
                <a:spcPct val="100000"/>
              </a:lnSpc>
            </a:pPr>
            <a:r>
              <a:rPr lang="en-US" sz="2800" smtClean="0"/>
              <a:t>In contrast, DMAB has been shown to significantly increase BMD at the spine and hip, even in patients coming off of long-term ALN. </a:t>
            </a:r>
          </a:p>
          <a:p>
            <a:pPr algn="just">
              <a:lnSpc>
                <a:spcPct val="100000"/>
              </a:lnSpc>
            </a:pPr>
            <a:r>
              <a:rPr lang="en-US" sz="2800" smtClean="0"/>
              <a:t>We have no fracture outcomes to support this change but extension studies suggest that DMAB may be superior to bisphosphonates in the long term.</a:t>
            </a:r>
          </a:p>
          <a:p>
            <a:pPr algn="just">
              <a:lnSpc>
                <a:spcPct val="100000"/>
              </a:lnSpc>
            </a:pPr>
            <a:r>
              <a:rPr lang="en-US" sz="2800" smtClean="0"/>
              <a:t> After 8 years of DMAB, BMD continues to increase at both spine and hip while TH BMD plateaus at a lower level after only 4.5 years on ZA (28).</a:t>
            </a:r>
          </a:p>
          <a:p>
            <a:pPr algn="just">
              <a:lnSpc>
                <a:spcPct val="100000"/>
              </a:lnSpc>
            </a:pPr>
            <a:endParaRPr lang="en-US" sz="2800" smtClean="0"/>
          </a:p>
        </p:txBody>
      </p:sp>
    </p:spTree>
    <p:extLst>
      <p:ext uri="{BB962C8B-B14F-4D97-AF65-F5344CB8AC3E}">
        <p14:creationId xmlns:p14="http://schemas.microsoft.com/office/powerpoint/2010/main" val="347853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Case 3</a:t>
            </a:r>
          </a:p>
        </p:txBody>
      </p:sp>
      <p:sp>
        <p:nvSpPr>
          <p:cNvPr id="24579" name="Content Placeholder 2"/>
          <p:cNvSpPr>
            <a:spLocks noGrp="1"/>
          </p:cNvSpPr>
          <p:nvPr>
            <p:ph idx="1"/>
          </p:nvPr>
        </p:nvSpPr>
        <p:spPr>
          <a:xfrm>
            <a:off x="474663" y="944563"/>
            <a:ext cx="8364537" cy="5653087"/>
          </a:xfrm>
        </p:spPr>
        <p:txBody>
          <a:bodyPr/>
          <a:lstStyle/>
          <a:p>
            <a:pPr>
              <a:lnSpc>
                <a:spcPct val="100000"/>
              </a:lnSpc>
            </a:pPr>
            <a:r>
              <a:rPr lang="en-US" sz="2600" smtClean="0"/>
              <a:t>A 72-year-old woman with osteoporosis comes to see you with acute midback pain after lifting a bag of mulch. She had taken ALN 70 mg weekly for 4 years followed by DMAB 60 mg sc every 6 months for the past 18 months. </a:t>
            </a:r>
          </a:p>
          <a:p>
            <a:pPr>
              <a:lnSpc>
                <a:spcPct val="100000"/>
              </a:lnSpc>
            </a:pPr>
            <a:r>
              <a:rPr lang="en-US" sz="2600" smtClean="0"/>
              <a:t>On examination, her midback is tender and she has lost 1 in in height. Imaging shows an acute biconcave vertebral compression fracture at T10 and mild-to-moderate anterior wedge compression fractures at 2 other vertebrae that seem to be old. </a:t>
            </a:r>
          </a:p>
          <a:p>
            <a:pPr>
              <a:lnSpc>
                <a:spcPct val="100000"/>
              </a:lnSpc>
            </a:pPr>
            <a:r>
              <a:rPr lang="en-US" sz="2600" smtClean="0"/>
              <a:t>Her last DXA from 6 months ago revealed T-scores of –2.5 at L1-L4, –2.8 at the left FN, and –2.5 at the left TH.</a:t>
            </a:r>
          </a:p>
        </p:txBody>
      </p:sp>
    </p:spTree>
    <p:extLst>
      <p:ext uri="{BB962C8B-B14F-4D97-AF65-F5344CB8AC3E}">
        <p14:creationId xmlns:p14="http://schemas.microsoft.com/office/powerpoint/2010/main" val="53427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Case 3</a:t>
            </a:r>
          </a:p>
        </p:txBody>
      </p:sp>
      <p:sp>
        <p:nvSpPr>
          <p:cNvPr id="25603" name="Content Placeholder 2"/>
          <p:cNvSpPr>
            <a:spLocks noGrp="1"/>
          </p:cNvSpPr>
          <p:nvPr>
            <p:ph idx="1"/>
          </p:nvPr>
        </p:nvSpPr>
        <p:spPr>
          <a:xfrm>
            <a:off x="474663" y="1143000"/>
            <a:ext cx="8364537" cy="4581525"/>
          </a:xfrm>
        </p:spPr>
        <p:txBody>
          <a:bodyPr>
            <a:normAutofit fontScale="92500" lnSpcReduction="20000"/>
          </a:bodyPr>
          <a:lstStyle/>
          <a:p>
            <a:r>
              <a:rPr lang="en-US" smtClean="0"/>
              <a:t>All were significantly improved compared with the previous scan. An extensive laboratory work up including 24 hour urine free cortisol, serum tryptase, serum and urine protein electrophoresis, and PTH comes back negative. Fasting serum CTX is suppressed.</a:t>
            </a:r>
          </a:p>
          <a:p>
            <a:r>
              <a:rPr lang="en-US" smtClean="0"/>
              <a:t>What is the most appropriate management?</a:t>
            </a:r>
          </a:p>
          <a:p>
            <a:r>
              <a:rPr lang="en-US" smtClean="0"/>
              <a:t>A. Stop DMAB and switch to ZA.</a:t>
            </a:r>
          </a:p>
          <a:p>
            <a:r>
              <a:rPr lang="en-US" smtClean="0"/>
              <a:t>B. Stop DMAB and switch to teriparatide.</a:t>
            </a:r>
          </a:p>
          <a:p>
            <a:r>
              <a:rPr lang="en-US" smtClean="0"/>
              <a:t>C. Switch to ZA and add teriparatide.</a:t>
            </a:r>
          </a:p>
          <a:p>
            <a:r>
              <a:rPr lang="en-US" smtClean="0"/>
              <a:t>D. Continue DMAB and add teriparatide.</a:t>
            </a:r>
          </a:p>
        </p:txBody>
      </p:sp>
    </p:spTree>
    <p:extLst>
      <p:ext uri="{BB962C8B-B14F-4D97-AF65-F5344CB8AC3E}">
        <p14:creationId xmlns:p14="http://schemas.microsoft.com/office/powerpoint/2010/main" val="178952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Case 3</a:t>
            </a:r>
          </a:p>
        </p:txBody>
      </p:sp>
      <p:sp>
        <p:nvSpPr>
          <p:cNvPr id="26627" name="Content Placeholder 2"/>
          <p:cNvSpPr>
            <a:spLocks noGrp="1"/>
          </p:cNvSpPr>
          <p:nvPr>
            <p:ph idx="1"/>
          </p:nvPr>
        </p:nvSpPr>
        <p:spPr>
          <a:xfrm>
            <a:off x="519113" y="1341438"/>
            <a:ext cx="8229600" cy="4041775"/>
          </a:xfrm>
        </p:spPr>
        <p:txBody>
          <a:bodyPr>
            <a:normAutofit fontScale="85000" lnSpcReduction="20000"/>
          </a:bodyPr>
          <a:lstStyle/>
          <a:p>
            <a:pPr algn="just"/>
            <a:r>
              <a:rPr lang="en-US" smtClean="0"/>
              <a:t>This case illustrates the patient who clearly meets criteria for a change in therapy. She has fractured on two potent antiresorptive agents, ALN and DMAB. Compliance is not an issue and her workup for secondary causes is negative.</a:t>
            </a:r>
          </a:p>
          <a:p>
            <a:pPr algn="just"/>
            <a:r>
              <a:rPr lang="en-US" smtClean="0"/>
              <a:t>  She needs anabolic therapy. However, she has osteoporosis at the hip sites and thus is at high risk for a hip fracture. </a:t>
            </a:r>
          </a:p>
          <a:p>
            <a:pPr algn="just"/>
            <a:r>
              <a:rPr lang="en-US" smtClean="0"/>
              <a:t>Teriparatide has not shown efficacy against hip fractures and can lead to declines in BMD at the femoral neck. </a:t>
            </a:r>
          </a:p>
        </p:txBody>
      </p:sp>
    </p:spTree>
    <p:extLst>
      <p:ext uri="{BB962C8B-B14F-4D97-AF65-F5344CB8AC3E}">
        <p14:creationId xmlns:p14="http://schemas.microsoft.com/office/powerpoint/2010/main" val="372101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85750"/>
            <a:ext cx="8382000" cy="862013"/>
          </a:xfrm>
        </p:spPr>
        <p:txBody>
          <a:bodyPr>
            <a:normAutofit/>
          </a:bodyPr>
          <a:lstStyle/>
          <a:p>
            <a:r>
              <a:rPr lang="en-US" dirty="0" smtClean="0"/>
              <a:t>Hypothetical </a:t>
            </a:r>
            <a:r>
              <a:rPr lang="en-US" dirty="0" smtClean="0">
                <a:solidFill>
                  <a:srgbClr val="FF0000"/>
                </a:solidFill>
              </a:rPr>
              <a:t>low</a:t>
            </a:r>
            <a:r>
              <a:rPr lang="en-US" dirty="0" smtClean="0"/>
              <a:t> risk scenario </a:t>
            </a:r>
            <a:endParaRPr lang="en-US" dirty="0" smtClean="0">
              <a:solidFill>
                <a:srgbClr val="FF0000"/>
              </a:solidFill>
            </a:endParaRPr>
          </a:p>
        </p:txBody>
      </p:sp>
      <p:sp>
        <p:nvSpPr>
          <p:cNvPr id="5123" name="Content Placeholder 2"/>
          <p:cNvSpPr>
            <a:spLocks noGrp="1"/>
          </p:cNvSpPr>
          <p:nvPr>
            <p:ph idx="1"/>
          </p:nvPr>
        </p:nvSpPr>
        <p:spPr>
          <a:xfrm>
            <a:off x="260350" y="1296988"/>
            <a:ext cx="8669338" cy="4940300"/>
          </a:xfrm>
        </p:spPr>
        <p:txBody>
          <a:bodyPr/>
          <a:lstStyle/>
          <a:p>
            <a:pPr>
              <a:lnSpc>
                <a:spcPct val="100000"/>
              </a:lnSpc>
            </a:pPr>
            <a:r>
              <a:rPr lang="en-US" sz="2800" dirty="0" smtClean="0"/>
              <a:t>A 69-year-old woman comes to you for evaluation of osteoporosis. She has been treated with </a:t>
            </a:r>
            <a:r>
              <a:rPr lang="en-US" sz="2800" dirty="0" err="1" smtClean="0"/>
              <a:t>risedronate</a:t>
            </a:r>
            <a:r>
              <a:rPr lang="en-US" sz="2800" dirty="0" smtClean="0"/>
              <a:t>, 3.5 mg orally once weekly with good adherence to therapy. </a:t>
            </a:r>
          </a:p>
          <a:p>
            <a:r>
              <a:rPr lang="en-US" sz="2800" dirty="0" smtClean="0"/>
              <a:t>She has been taking </a:t>
            </a:r>
            <a:r>
              <a:rPr lang="en-US" sz="2800" dirty="0" err="1" smtClean="0"/>
              <a:t>cholecalciferol</a:t>
            </a:r>
            <a:r>
              <a:rPr lang="en-US" sz="2800" dirty="0" smtClean="0"/>
              <a:t>, 2000 IU daily, in addition to calcium carbonate, 600 mg twice daily with meals.</a:t>
            </a:r>
          </a:p>
          <a:p>
            <a:r>
              <a:rPr lang="en-US" sz="2800" dirty="0" smtClean="0"/>
              <a:t>Her initial DXA scan revealed the following T scores: </a:t>
            </a:r>
            <a:r>
              <a:rPr lang="en-US" sz="2800" dirty="0" smtClean="0">
                <a:solidFill>
                  <a:srgbClr val="FF0000"/>
                </a:solidFill>
              </a:rPr>
              <a:t>lumbar</a:t>
            </a:r>
            <a:r>
              <a:rPr lang="en-US" sz="2800" dirty="0" smtClean="0"/>
              <a:t> </a:t>
            </a:r>
            <a:r>
              <a:rPr lang="en-US" sz="2800" dirty="0" smtClean="0">
                <a:solidFill>
                  <a:srgbClr val="FF0000"/>
                </a:solidFill>
              </a:rPr>
              <a:t>spine, - 1 .9, femoral neck, -2.8, and total hip -2.6</a:t>
            </a:r>
          </a:p>
          <a:p>
            <a:pPr>
              <a:lnSpc>
                <a:spcPct val="100000"/>
              </a:lnSpc>
            </a:pPr>
            <a:endParaRPr lang="en-US" sz="2800" u="sng" dirty="0" smtClean="0"/>
          </a:p>
        </p:txBody>
      </p:sp>
    </p:spTree>
    <p:extLst>
      <p:ext uri="{BB962C8B-B14F-4D97-AF65-F5344CB8AC3E}">
        <p14:creationId xmlns:p14="http://schemas.microsoft.com/office/powerpoint/2010/main" val="217037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Case 3</a:t>
            </a:r>
          </a:p>
        </p:txBody>
      </p:sp>
      <p:sp>
        <p:nvSpPr>
          <p:cNvPr id="27651" name="Content Placeholder 2"/>
          <p:cNvSpPr>
            <a:spLocks noGrp="1"/>
          </p:cNvSpPr>
          <p:nvPr>
            <p:ph idx="1"/>
          </p:nvPr>
        </p:nvSpPr>
        <p:spPr>
          <a:xfrm>
            <a:off x="474663" y="1143000"/>
            <a:ext cx="8364537" cy="3870325"/>
          </a:xfrm>
        </p:spPr>
        <p:txBody>
          <a:bodyPr/>
          <a:lstStyle/>
          <a:p>
            <a:pPr algn="just">
              <a:lnSpc>
                <a:spcPct val="100000"/>
              </a:lnSpc>
            </a:pPr>
            <a:r>
              <a:rPr lang="en-US" sz="2800" smtClean="0"/>
              <a:t>In this particular situation, combination therapy with DMAB plus TPT should be strongly considered.</a:t>
            </a:r>
          </a:p>
          <a:p>
            <a:pPr algn="just">
              <a:lnSpc>
                <a:spcPct val="100000"/>
              </a:lnSpc>
            </a:pPr>
            <a:r>
              <a:rPr lang="en-US" sz="2800" smtClean="0"/>
              <a:t>In clinical trials, this combination seems to lead to the most robust improvements in BMD at both spine and hip although no fracture data are available. Changing to ZA would not offer any added value in this situation.</a:t>
            </a:r>
          </a:p>
          <a:p>
            <a:pPr>
              <a:lnSpc>
                <a:spcPct val="100000"/>
              </a:lnSpc>
            </a:pPr>
            <a:endParaRPr lang="en-US" sz="2800" smtClean="0"/>
          </a:p>
        </p:txBody>
      </p:sp>
    </p:spTree>
    <p:extLst>
      <p:ext uri="{BB962C8B-B14F-4D97-AF65-F5344CB8AC3E}">
        <p14:creationId xmlns:p14="http://schemas.microsoft.com/office/powerpoint/2010/main" val="359098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862013"/>
          </a:xfrm>
        </p:spPr>
        <p:txBody>
          <a:bodyPr>
            <a:normAutofit fontScale="90000"/>
          </a:bodyPr>
          <a:lstStyle/>
          <a:p>
            <a:pPr>
              <a:defRPr/>
            </a:pPr>
            <a:r>
              <a:rPr lang="en-US" dirty="0" smtClean="0">
                <a:solidFill>
                  <a:srgbClr val="0000FF"/>
                </a:solidFill>
                <a:latin typeface="+mn-lt"/>
                <a:ea typeface="+mn-ea"/>
                <a:cs typeface="+mn-cs"/>
              </a:rPr>
              <a:t>Changing Therapy: A Rational Approach</a:t>
            </a:r>
            <a:br>
              <a:rPr lang="en-US" dirty="0" smtClean="0">
                <a:solidFill>
                  <a:srgbClr val="0000FF"/>
                </a:solidFill>
                <a:latin typeface="+mn-lt"/>
                <a:ea typeface="+mn-ea"/>
                <a:cs typeface="+mn-cs"/>
              </a:rPr>
            </a:br>
            <a:endParaRPr lang="en-US" dirty="0" smtClean="0">
              <a:solidFill>
                <a:srgbClr val="0000FF"/>
              </a:solidFill>
            </a:endParaRPr>
          </a:p>
        </p:txBody>
      </p:sp>
      <p:sp>
        <p:nvSpPr>
          <p:cNvPr id="28675" name="Content Placeholder 2"/>
          <p:cNvSpPr>
            <a:spLocks noGrp="1"/>
          </p:cNvSpPr>
          <p:nvPr>
            <p:ph idx="1"/>
          </p:nvPr>
        </p:nvSpPr>
        <p:spPr>
          <a:xfrm>
            <a:off x="474663" y="1143000"/>
            <a:ext cx="8364537" cy="4400550"/>
          </a:xfrm>
        </p:spPr>
        <p:txBody>
          <a:bodyPr>
            <a:normAutofit fontScale="85000" lnSpcReduction="10000"/>
          </a:bodyPr>
          <a:lstStyle/>
          <a:p>
            <a:r>
              <a:rPr lang="en-US" smtClean="0"/>
              <a:t>Table 2 shows the seven major osteoporosis therapies available in the United States. The numbers in the boxes represent statistically significant relative risk reductions in spine, nonvertebral, and hip fractures based on meta-analyses or randomized clinical trials.</a:t>
            </a:r>
          </a:p>
          <a:p>
            <a:r>
              <a:rPr lang="en-US" smtClean="0"/>
              <a:t>The most effective agents for reducing spinal fractures are ZA, DMAB, and teriparatide. For nonvertebral fractures, results are much more modest and not all agents are effective.</a:t>
            </a:r>
          </a:p>
          <a:p>
            <a:r>
              <a:rPr lang="en-US" smtClean="0"/>
              <a:t>Finally, ALN, RIS, ZA, and DMAB are the sole agents to have significantly reduced hip fractures in clinical trials.</a:t>
            </a:r>
          </a:p>
        </p:txBody>
      </p:sp>
    </p:spTree>
    <p:extLst>
      <p:ext uri="{BB962C8B-B14F-4D97-AF65-F5344CB8AC3E}">
        <p14:creationId xmlns:p14="http://schemas.microsoft.com/office/powerpoint/2010/main" val="124414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p:txBody>
          <a:bodyPr/>
          <a:lstStyle/>
          <a:p>
            <a:endParaRPr 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Rectangle 1"/>
          <p:cNvSpPr>
            <a:spLocks noChangeArrowheads="1"/>
          </p:cNvSpPr>
          <p:nvPr/>
        </p:nvSpPr>
        <p:spPr bwMode="auto">
          <a:xfrm>
            <a:off x="323850" y="2565400"/>
            <a:ext cx="8135938" cy="15113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2" name="Rectangle 5"/>
          <p:cNvSpPr>
            <a:spLocks noChangeArrowheads="1"/>
          </p:cNvSpPr>
          <p:nvPr/>
        </p:nvSpPr>
        <p:spPr bwMode="auto">
          <a:xfrm>
            <a:off x="323850" y="4941888"/>
            <a:ext cx="8135938" cy="57467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270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382000" cy="862013"/>
          </a:xfrm>
        </p:spPr>
        <p:txBody>
          <a:bodyPr>
            <a:normAutofit fontScale="90000"/>
          </a:bodyPr>
          <a:lstStyle/>
          <a:p>
            <a:r>
              <a:rPr lang="en-US" smtClean="0">
                <a:solidFill>
                  <a:srgbClr val="0000FF"/>
                </a:solidFill>
              </a:rPr>
              <a:t>Changing Therapy: A Rational Approach</a:t>
            </a:r>
            <a:br>
              <a:rPr lang="en-US" smtClean="0">
                <a:solidFill>
                  <a:srgbClr val="0000FF"/>
                </a:solidFill>
              </a:rPr>
            </a:br>
            <a:endParaRPr lang="en-US" smtClean="0"/>
          </a:p>
        </p:txBody>
      </p:sp>
      <p:sp>
        <p:nvSpPr>
          <p:cNvPr id="30723" name="Content Placeholder 2"/>
          <p:cNvSpPr>
            <a:spLocks noGrp="1"/>
          </p:cNvSpPr>
          <p:nvPr>
            <p:ph idx="1"/>
          </p:nvPr>
        </p:nvSpPr>
        <p:spPr>
          <a:xfrm>
            <a:off x="474663" y="1143000"/>
            <a:ext cx="8364537" cy="4867275"/>
          </a:xfrm>
        </p:spPr>
        <p:txBody>
          <a:bodyPr/>
          <a:lstStyle/>
          <a:p>
            <a:pPr algn="just">
              <a:lnSpc>
                <a:spcPct val="100000"/>
              </a:lnSpc>
            </a:pPr>
            <a:r>
              <a:rPr lang="en-US" sz="2800" smtClean="0"/>
              <a:t>Only 11 studies</a:t>
            </a:r>
          </a:p>
          <a:p>
            <a:pPr lvl="1" algn="just"/>
            <a:r>
              <a:rPr lang="en-US" sz="2800" smtClean="0"/>
              <a:t>mainly open label</a:t>
            </a:r>
          </a:p>
          <a:p>
            <a:pPr lvl="1" algn="just"/>
            <a:r>
              <a:rPr lang="en-US" sz="2800" smtClean="0"/>
              <a:t>short duration (2 y)</a:t>
            </a:r>
          </a:p>
          <a:p>
            <a:pPr lvl="1" algn="just"/>
            <a:r>
              <a:rPr lang="en-US" sz="2800" smtClean="0"/>
              <a:t>small sample sizes</a:t>
            </a:r>
          </a:p>
          <a:p>
            <a:pPr algn="just">
              <a:lnSpc>
                <a:spcPct val="100000"/>
              </a:lnSpc>
            </a:pPr>
            <a:r>
              <a:rPr lang="en-US" sz="2800" smtClean="0"/>
              <a:t>have been performed to evaluate outcomes when transitioning from oral bisphosphonates (ALN or RIS) to other agents</a:t>
            </a:r>
          </a:p>
          <a:p>
            <a:pPr algn="just">
              <a:lnSpc>
                <a:spcPct val="100000"/>
              </a:lnSpc>
            </a:pPr>
            <a:r>
              <a:rPr lang="en-US" sz="2800" smtClean="0">
                <a:solidFill>
                  <a:srgbClr val="FF0000"/>
                </a:solidFill>
              </a:rPr>
              <a:t>None</a:t>
            </a:r>
            <a:r>
              <a:rPr lang="en-US" sz="2800" smtClean="0"/>
              <a:t> of these studies include </a:t>
            </a:r>
            <a:r>
              <a:rPr lang="en-US" sz="2800" b="1" smtClean="0">
                <a:solidFill>
                  <a:srgbClr val="FF0000"/>
                </a:solidFill>
              </a:rPr>
              <a:t>fracture outcomes</a:t>
            </a:r>
            <a:r>
              <a:rPr lang="en-US" sz="2800" smtClean="0"/>
              <a:t>. </a:t>
            </a:r>
          </a:p>
        </p:txBody>
      </p:sp>
    </p:spTree>
    <p:extLst>
      <p:ext uri="{BB962C8B-B14F-4D97-AF65-F5344CB8AC3E}">
        <p14:creationId xmlns:p14="http://schemas.microsoft.com/office/powerpoint/2010/main" val="88392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38150" y="47625"/>
            <a:ext cx="8382000" cy="860425"/>
          </a:xfrm>
        </p:spPr>
        <p:txBody>
          <a:bodyPr>
            <a:normAutofit fontScale="90000"/>
          </a:bodyPr>
          <a:lstStyle/>
          <a:p>
            <a:r>
              <a:rPr lang="en-US" smtClean="0">
                <a:solidFill>
                  <a:srgbClr val="0000FF"/>
                </a:solidFill>
                <a:latin typeface="Calibri" pitchFamily="34" charset="0"/>
                <a:cs typeface="Calibri" pitchFamily="34" charset="0"/>
              </a:rPr>
              <a:t>Approaches to Combination or </a:t>
            </a:r>
            <a:br>
              <a:rPr lang="en-US" smtClean="0">
                <a:solidFill>
                  <a:srgbClr val="0000FF"/>
                </a:solidFill>
                <a:latin typeface="Calibri" pitchFamily="34" charset="0"/>
                <a:cs typeface="Calibri" pitchFamily="34" charset="0"/>
              </a:rPr>
            </a:br>
            <a:r>
              <a:rPr lang="en-US" smtClean="0">
                <a:solidFill>
                  <a:srgbClr val="0000FF"/>
                </a:solidFill>
                <a:latin typeface="Calibri" pitchFamily="34" charset="0"/>
                <a:cs typeface="Calibri" pitchFamily="34" charset="0"/>
              </a:rPr>
              <a:t>Sequential Therapy</a:t>
            </a:r>
          </a:p>
        </p:txBody>
      </p:sp>
      <p:sp>
        <p:nvSpPr>
          <p:cNvPr id="148489" name="Text Box 9"/>
          <p:cNvSpPr txBox="1">
            <a:spLocks noChangeArrowheads="1"/>
          </p:cNvSpPr>
          <p:nvPr/>
        </p:nvSpPr>
        <p:spPr bwMode="auto">
          <a:xfrm>
            <a:off x="4906963" y="925513"/>
            <a:ext cx="4057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buFont typeface="Times" pitchFamily="16" charset="0"/>
              <a:buNone/>
            </a:pPr>
            <a:r>
              <a:rPr lang="en-US">
                <a:latin typeface="Calibri" pitchFamily="34" charset="0"/>
                <a:ea typeface="MS PGothic" pitchFamily="34" charset="-128"/>
                <a:cs typeface="Calibri" pitchFamily="34" charset="0"/>
              </a:rPr>
              <a:t>In general, switching poorly compliant patients from ALN to another oral bisphosphonate, such as RIS or ibandronate  does not lead to any measurable improvements.</a:t>
            </a:r>
          </a:p>
        </p:txBody>
      </p:sp>
      <p:sp>
        <p:nvSpPr>
          <p:cNvPr id="148491" name="Text Box 11"/>
          <p:cNvSpPr txBox="1">
            <a:spLocks noChangeArrowheads="1"/>
          </p:cNvSpPr>
          <p:nvPr/>
        </p:nvSpPr>
        <p:spPr bwMode="auto">
          <a:xfrm>
            <a:off x="4725988" y="3376613"/>
            <a:ext cx="42386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latin typeface="Calibri" pitchFamily="34" charset="0"/>
                <a:ea typeface="MS PGothic" pitchFamily="34" charset="-128"/>
                <a:cs typeface="Calibri" pitchFamily="34" charset="0"/>
              </a:rPr>
              <a:t>Women on long-term ALN who switched over to ZA had significantly lower BTMs at 3 months compared with those continuing on ALN. At 1 year, however, there were no differences in BMD or bone biopsies</a:t>
            </a:r>
            <a:endParaRPr lang="en-US" sz="2200">
              <a:solidFill>
                <a:srgbClr val="000000"/>
              </a:solidFill>
              <a:latin typeface="Calibri" pitchFamily="34" charset="0"/>
              <a:ea typeface="MS PGothic" pitchFamily="34" charset="-128"/>
              <a:cs typeface="Calibri" pitchFamily="34" charset="0"/>
            </a:endParaRPr>
          </a:p>
        </p:txBody>
      </p:sp>
      <p:grpSp>
        <p:nvGrpSpPr>
          <p:cNvPr id="31749" name="Group 1"/>
          <p:cNvGrpSpPr>
            <a:grpSpLocks/>
          </p:cNvGrpSpPr>
          <p:nvPr/>
        </p:nvGrpSpPr>
        <p:grpSpPr bwMode="auto">
          <a:xfrm>
            <a:off x="404813" y="890588"/>
            <a:ext cx="4321175" cy="1189037"/>
            <a:chOff x="2051050" y="2022131"/>
            <a:chExt cx="4321150" cy="1189656"/>
          </a:xfrm>
        </p:grpSpPr>
        <p:sp>
          <p:nvSpPr>
            <p:cNvPr id="31756" name="Rectangle 4"/>
            <p:cNvSpPr>
              <a:spLocks noChangeArrowheads="1"/>
            </p:cNvSpPr>
            <p:nvPr/>
          </p:nvSpPr>
          <p:spPr bwMode="auto">
            <a:xfrm>
              <a:off x="4211625" y="2022131"/>
              <a:ext cx="2160575" cy="1189656"/>
            </a:xfrm>
            <a:prstGeom prst="rect">
              <a:avLst/>
            </a:prstGeom>
            <a:solidFill>
              <a:schemeClr val="accent2"/>
            </a:solidFill>
            <a:ln w="3175">
              <a:solidFill>
                <a:srgbClr val="5B5C5F"/>
              </a:solidFill>
              <a:miter lim="800000"/>
              <a:headEnd type="none" w="sm" len="sm"/>
              <a:tailEnd type="none" w="sm" len="sm"/>
            </a:ln>
          </p:spPr>
          <p:txBody>
            <a:bodyPr wrap="none" anchor="ctr"/>
            <a:lstStyle/>
            <a:p>
              <a:pPr algn="ctr"/>
              <a:r>
                <a:rPr lang="en-US" b="1">
                  <a:solidFill>
                    <a:srgbClr val="FFFF00"/>
                  </a:solidFill>
                  <a:latin typeface="Calibri" pitchFamily="34" charset="0"/>
                  <a:cs typeface="Calibri" pitchFamily="34" charset="0"/>
                </a:rPr>
                <a:t>Another oral </a:t>
              </a:r>
            </a:p>
            <a:p>
              <a:pPr algn="ctr"/>
              <a:r>
                <a:rPr lang="en-US" b="1">
                  <a:solidFill>
                    <a:srgbClr val="FFFF00"/>
                  </a:solidFill>
                  <a:latin typeface="Calibri" pitchFamily="34" charset="0"/>
                  <a:cs typeface="Calibri" pitchFamily="34" charset="0"/>
                </a:rPr>
                <a:t>Bis</a:t>
              </a:r>
            </a:p>
          </p:txBody>
        </p:sp>
        <p:sp>
          <p:nvSpPr>
            <p:cNvPr id="31757" name="Rectangle 7"/>
            <p:cNvSpPr>
              <a:spLocks noChangeArrowheads="1"/>
            </p:cNvSpPr>
            <p:nvPr/>
          </p:nvSpPr>
          <p:spPr bwMode="auto">
            <a:xfrm>
              <a:off x="2051050" y="2022131"/>
              <a:ext cx="2160588" cy="1189655"/>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b="1">
                  <a:solidFill>
                    <a:srgbClr val="EEECE1"/>
                  </a:solidFill>
                  <a:latin typeface="Calibri" pitchFamily="34" charset="0"/>
                  <a:cs typeface="Calibri" pitchFamily="34" charset="0"/>
                </a:rPr>
                <a:t>Alendronate </a:t>
              </a:r>
            </a:p>
          </p:txBody>
        </p:sp>
      </p:grpSp>
      <p:grpSp>
        <p:nvGrpSpPr>
          <p:cNvPr id="31750" name="Group 3"/>
          <p:cNvGrpSpPr>
            <a:grpSpLocks/>
          </p:cNvGrpSpPr>
          <p:nvPr/>
        </p:nvGrpSpPr>
        <p:grpSpPr bwMode="auto">
          <a:xfrm>
            <a:off x="411163" y="3629025"/>
            <a:ext cx="4294187" cy="1270000"/>
            <a:chOff x="2057400" y="4760913"/>
            <a:chExt cx="4294188" cy="1271081"/>
          </a:xfrm>
        </p:grpSpPr>
        <p:sp>
          <p:nvSpPr>
            <p:cNvPr id="31754" name="Rectangle 3"/>
            <p:cNvSpPr>
              <a:spLocks noChangeArrowheads="1"/>
            </p:cNvSpPr>
            <p:nvPr/>
          </p:nvSpPr>
          <p:spPr bwMode="auto">
            <a:xfrm>
              <a:off x="4191000" y="4761084"/>
              <a:ext cx="2160588" cy="1270910"/>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2800" b="1">
                  <a:solidFill>
                    <a:srgbClr val="FFFF00"/>
                  </a:solidFill>
                  <a:latin typeface="Calibri" pitchFamily="34" charset="0"/>
                  <a:cs typeface="Calibri" pitchFamily="34" charset="0"/>
                </a:rPr>
                <a:t>ZA</a:t>
              </a:r>
            </a:p>
          </p:txBody>
        </p:sp>
        <p:sp>
          <p:nvSpPr>
            <p:cNvPr id="31755" name="Rectangle 8"/>
            <p:cNvSpPr>
              <a:spLocks noChangeArrowheads="1"/>
            </p:cNvSpPr>
            <p:nvPr/>
          </p:nvSpPr>
          <p:spPr bwMode="auto">
            <a:xfrm>
              <a:off x="2057400" y="4760913"/>
              <a:ext cx="2160588" cy="1271081"/>
            </a:xfrm>
            <a:prstGeom prst="rect">
              <a:avLst/>
            </a:prstGeom>
            <a:solidFill>
              <a:schemeClr val="accent2"/>
            </a:solidFill>
            <a:ln w="3175">
              <a:solidFill>
                <a:srgbClr val="5B5C5F"/>
              </a:solidFill>
              <a:miter lim="800000"/>
              <a:headEnd type="none" w="sm" len="sm"/>
              <a:tailEnd type="none" w="sm" len="sm"/>
            </a:ln>
          </p:spPr>
          <p:txBody>
            <a:bodyPr wrap="none" anchor="ctr"/>
            <a:lstStyle/>
            <a:p>
              <a:pPr algn="ctr"/>
              <a:r>
                <a:rPr lang="en-US" b="1">
                  <a:solidFill>
                    <a:srgbClr val="FFFF00"/>
                  </a:solidFill>
                  <a:latin typeface="Calibri" pitchFamily="34" charset="0"/>
                  <a:cs typeface="Calibri" pitchFamily="34" charset="0"/>
                </a:rPr>
                <a:t>continuing</a:t>
              </a:r>
            </a:p>
            <a:p>
              <a:pPr algn="ctr"/>
              <a:r>
                <a:rPr lang="en-US" sz="2000" b="1">
                  <a:solidFill>
                    <a:srgbClr val="EEECE1"/>
                  </a:solidFill>
                  <a:latin typeface="Calibri" pitchFamily="34" charset="0"/>
                  <a:cs typeface="Calibri" pitchFamily="34" charset="0"/>
                </a:rPr>
                <a:t>Alendronate </a:t>
              </a:r>
            </a:p>
          </p:txBody>
        </p:sp>
      </p:grpSp>
      <p:sp>
        <p:nvSpPr>
          <p:cNvPr id="15" name="AutoShape 151"/>
          <p:cNvSpPr>
            <a:spLocks noChangeArrowheads="1"/>
          </p:cNvSpPr>
          <p:nvPr/>
        </p:nvSpPr>
        <p:spPr bwMode="auto">
          <a:xfrm>
            <a:off x="6964760" y="4582344"/>
            <a:ext cx="381000" cy="228600"/>
          </a:xfrm>
          <a:prstGeom prst="wedgeRectCallout">
            <a:avLst>
              <a:gd name="adj1" fmla="val -61250"/>
              <a:gd name="adj2" fmla="val -90278"/>
            </a:avLst>
          </a:prstGeom>
          <a:solidFill>
            <a:srgbClr val="DFE3EE"/>
          </a:solidFill>
          <a:ln>
            <a:headEnd/>
            <a:tailEnd/>
          </a:ln>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Times New Roman" charset="0"/>
                <a:ea typeface="MS PGothic" charset="0"/>
                <a:cs typeface="MS PGothic" charset="0"/>
              </a:defRPr>
            </a:lvl1pPr>
            <a:lvl2pPr marL="37931725" indent="-37474525">
              <a:defRPr sz="1600">
                <a:solidFill>
                  <a:schemeClr val="tx1"/>
                </a:solidFill>
                <a:latin typeface="Times New Roman" charset="0"/>
                <a:ea typeface="MS PGothic" charset="0"/>
                <a:cs typeface="MS PGothic" charset="0"/>
              </a:defRPr>
            </a:lvl2pPr>
            <a:lvl3pPr>
              <a:defRPr sz="1600">
                <a:solidFill>
                  <a:schemeClr val="tx1"/>
                </a:solidFill>
                <a:latin typeface="Times New Roman" charset="0"/>
                <a:ea typeface="MS PGothic" charset="0"/>
                <a:cs typeface="MS PGothic" charset="0"/>
              </a:defRPr>
            </a:lvl3pPr>
            <a:lvl4pPr>
              <a:defRPr sz="1600">
                <a:solidFill>
                  <a:schemeClr val="tx1"/>
                </a:solidFill>
                <a:latin typeface="Times New Roman" charset="0"/>
                <a:ea typeface="MS PGothic" charset="0"/>
                <a:cs typeface="MS PGothic" charset="0"/>
              </a:defRPr>
            </a:lvl4pPr>
            <a:lvl5pPr>
              <a:defRPr sz="16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16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16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16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1600">
                <a:solidFill>
                  <a:schemeClr val="tx1"/>
                </a:solidFill>
                <a:latin typeface="Times New Roman" charset="0"/>
                <a:ea typeface="MS PGothic" charset="0"/>
                <a:cs typeface="MS PGothic" charset="0"/>
              </a:defRPr>
            </a:lvl9pPr>
          </a:lstStyle>
          <a:p>
            <a:pPr algn="ctr" eaLnBrk="1" hangingPunct="1">
              <a:defRPr/>
            </a:pPr>
            <a:r>
              <a:rPr lang="en-US" sz="1200" dirty="0" smtClean="0">
                <a:solidFill>
                  <a:srgbClr val="000000"/>
                </a:solidFill>
                <a:latin typeface="Calibri" pitchFamily="34" charset="0"/>
                <a:ea typeface="ＭＳ Ｐゴシック" charset="0"/>
                <a:cs typeface="Calibri" pitchFamily="34" charset="0"/>
              </a:rPr>
              <a:t>3</a:t>
            </a:r>
            <a:endParaRPr lang="en-US" dirty="0" smtClean="0">
              <a:solidFill>
                <a:srgbClr val="000000"/>
              </a:solidFill>
              <a:latin typeface="Calibri" pitchFamily="34" charset="0"/>
              <a:ea typeface="ＭＳ Ｐゴシック" charset="0"/>
              <a:cs typeface="Calibri" pitchFamily="34" charset="0"/>
            </a:endParaRPr>
          </a:p>
        </p:txBody>
      </p:sp>
    </p:spTree>
    <p:extLst>
      <p:ext uri="{BB962C8B-B14F-4D97-AF65-F5344CB8AC3E}">
        <p14:creationId xmlns:p14="http://schemas.microsoft.com/office/powerpoint/2010/main" val="405222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linds(horizontal)">
                                      <p:cBhvr>
                                        <p:cTn id="7" dur="500"/>
                                        <p:tgtEl>
                                          <p:spTgt spid="148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8491">
                                            <p:txEl>
                                              <p:pRg st="0" end="0"/>
                                            </p:txEl>
                                          </p:spTgt>
                                        </p:tgtEl>
                                        <p:attrNameLst>
                                          <p:attrName>style.visibility</p:attrName>
                                        </p:attrNameLst>
                                      </p:cBhvr>
                                      <p:to>
                                        <p:strVal val="visible"/>
                                      </p:to>
                                    </p:set>
                                    <p:animEffect transition="in" filter="blinds(horizontal)">
                                      <p:cBhvr>
                                        <p:cTn id="12" dur="500"/>
                                        <p:tgtEl>
                                          <p:spTgt spid="148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38150" y="47625"/>
            <a:ext cx="8382000" cy="860425"/>
          </a:xfrm>
        </p:spPr>
        <p:txBody>
          <a:bodyPr>
            <a:normAutofit fontScale="90000"/>
          </a:bodyPr>
          <a:lstStyle/>
          <a:p>
            <a:r>
              <a:rPr lang="en-US" smtClean="0">
                <a:solidFill>
                  <a:srgbClr val="0000FF"/>
                </a:solidFill>
                <a:latin typeface="Calibri" pitchFamily="34" charset="0"/>
              </a:rPr>
              <a:t>Approaches to Combination or </a:t>
            </a:r>
            <a:br>
              <a:rPr lang="en-US" smtClean="0">
                <a:solidFill>
                  <a:srgbClr val="0000FF"/>
                </a:solidFill>
                <a:latin typeface="Calibri" pitchFamily="34" charset="0"/>
              </a:rPr>
            </a:br>
            <a:r>
              <a:rPr lang="en-US" smtClean="0">
                <a:solidFill>
                  <a:srgbClr val="0000FF"/>
                </a:solidFill>
                <a:latin typeface="Calibri" pitchFamily="34" charset="0"/>
              </a:rPr>
              <a:t>Sequential Therapy</a:t>
            </a:r>
          </a:p>
        </p:txBody>
      </p:sp>
      <p:sp>
        <p:nvSpPr>
          <p:cNvPr id="148489" name="Text Box 9"/>
          <p:cNvSpPr txBox="1">
            <a:spLocks noChangeArrowheads="1"/>
          </p:cNvSpPr>
          <p:nvPr/>
        </p:nvSpPr>
        <p:spPr bwMode="auto">
          <a:xfrm>
            <a:off x="4859338" y="836613"/>
            <a:ext cx="40576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buFont typeface="Times" pitchFamily="16" charset="0"/>
              <a:buNone/>
            </a:pPr>
            <a:r>
              <a:rPr lang="en-US" sz="2200">
                <a:latin typeface="Calibri" pitchFamily="34" charset="0"/>
                <a:ea typeface="MS PGothic" pitchFamily="34" charset="-128"/>
                <a:cs typeface="Calibri" pitchFamily="34" charset="0"/>
              </a:rPr>
              <a:t>Patients with poor adherence to ALN had significant decreases in BTMs, significant increases in BMD, and greater patient satisfaction  when switched to DMAB compared with those switched to oral ibandronate</a:t>
            </a:r>
          </a:p>
        </p:txBody>
      </p:sp>
      <p:sp>
        <p:nvSpPr>
          <p:cNvPr id="148491" name="Text Box 11"/>
          <p:cNvSpPr txBox="1">
            <a:spLocks noChangeArrowheads="1"/>
          </p:cNvSpPr>
          <p:nvPr/>
        </p:nvSpPr>
        <p:spPr bwMode="auto">
          <a:xfrm>
            <a:off x="4725988" y="3703638"/>
            <a:ext cx="42386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buFont typeface="Times" pitchFamily="16" charset="0"/>
              <a:buNone/>
            </a:pPr>
            <a:r>
              <a:rPr lang="en-US">
                <a:latin typeface="Calibri" pitchFamily="34" charset="0"/>
                <a:ea typeface="MS PGothic" pitchFamily="34" charset="-128"/>
                <a:cs typeface="Calibri" pitchFamily="34" charset="0"/>
              </a:rPr>
              <a:t>Similarly, in another study, patients switched to DMAB had significant decreases in BTMs and significant increases in BMD at both spine and hip after 12 months, compared with those continuing on ALN .</a:t>
            </a:r>
          </a:p>
        </p:txBody>
      </p:sp>
      <p:grpSp>
        <p:nvGrpSpPr>
          <p:cNvPr id="32773" name="Group 1"/>
          <p:cNvGrpSpPr>
            <a:grpSpLocks/>
          </p:cNvGrpSpPr>
          <p:nvPr/>
        </p:nvGrpSpPr>
        <p:grpSpPr bwMode="auto">
          <a:xfrm>
            <a:off x="179388" y="1196975"/>
            <a:ext cx="4321175" cy="2281238"/>
            <a:chOff x="2051050" y="2022130"/>
            <a:chExt cx="4321150" cy="2282786"/>
          </a:xfrm>
        </p:grpSpPr>
        <p:sp>
          <p:nvSpPr>
            <p:cNvPr id="32778" name="Rectangle 4"/>
            <p:cNvSpPr>
              <a:spLocks noChangeArrowheads="1"/>
            </p:cNvSpPr>
            <p:nvPr/>
          </p:nvSpPr>
          <p:spPr bwMode="auto">
            <a:xfrm>
              <a:off x="4211625" y="2022130"/>
              <a:ext cx="2160575" cy="2282785"/>
            </a:xfrm>
            <a:prstGeom prst="rect">
              <a:avLst/>
            </a:prstGeom>
            <a:solidFill>
              <a:schemeClr val="accent2"/>
            </a:solidFill>
            <a:ln w="3175">
              <a:solidFill>
                <a:srgbClr val="5B5C5F"/>
              </a:solidFill>
              <a:miter lim="800000"/>
              <a:headEnd type="none" w="sm" len="sm"/>
              <a:tailEnd type="none" w="sm" len="sm"/>
            </a:ln>
          </p:spPr>
          <p:txBody>
            <a:bodyPr wrap="none" anchor="ctr"/>
            <a:lstStyle/>
            <a:p>
              <a:pPr algn="ctr"/>
              <a:r>
                <a:rPr lang="en-US" b="1">
                  <a:solidFill>
                    <a:srgbClr val="FFFF00"/>
                  </a:solidFill>
                  <a:latin typeface="Calibri" pitchFamily="34" charset="0"/>
                  <a:cs typeface="Calibri" pitchFamily="34" charset="0"/>
                </a:rPr>
                <a:t>DMAB</a:t>
              </a:r>
            </a:p>
          </p:txBody>
        </p:sp>
        <p:sp>
          <p:nvSpPr>
            <p:cNvPr id="32779" name="Rectangle 7"/>
            <p:cNvSpPr>
              <a:spLocks noChangeArrowheads="1"/>
            </p:cNvSpPr>
            <p:nvPr/>
          </p:nvSpPr>
          <p:spPr bwMode="auto">
            <a:xfrm>
              <a:off x="2051050" y="2022131"/>
              <a:ext cx="2160588" cy="2282785"/>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b="1">
                  <a:solidFill>
                    <a:srgbClr val="EEECE1"/>
                  </a:solidFill>
                  <a:latin typeface="Calibri" pitchFamily="34" charset="0"/>
                  <a:cs typeface="Calibri" pitchFamily="34" charset="0"/>
                </a:rPr>
                <a:t>Alendronate </a:t>
              </a:r>
            </a:p>
          </p:txBody>
        </p:sp>
      </p:grpSp>
      <p:sp>
        <p:nvSpPr>
          <p:cNvPr id="15" name="AutoShape 151"/>
          <p:cNvSpPr>
            <a:spLocks noChangeArrowheads="1"/>
          </p:cNvSpPr>
          <p:nvPr/>
        </p:nvSpPr>
        <p:spPr bwMode="auto">
          <a:xfrm>
            <a:off x="6964760" y="4582344"/>
            <a:ext cx="381000" cy="228600"/>
          </a:xfrm>
          <a:prstGeom prst="wedgeRectCallout">
            <a:avLst>
              <a:gd name="adj1" fmla="val -61250"/>
              <a:gd name="adj2" fmla="val -90278"/>
            </a:avLst>
          </a:prstGeom>
          <a:solidFill>
            <a:srgbClr val="DFE3EE"/>
          </a:solidFill>
          <a:ln>
            <a:headEnd/>
            <a:tailEnd/>
          </a:ln>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Times New Roman" charset="0"/>
                <a:ea typeface="MS PGothic" charset="0"/>
                <a:cs typeface="MS PGothic" charset="0"/>
              </a:defRPr>
            </a:lvl1pPr>
            <a:lvl2pPr marL="37931725" indent="-37474525">
              <a:defRPr sz="1600">
                <a:solidFill>
                  <a:schemeClr val="tx1"/>
                </a:solidFill>
                <a:latin typeface="Times New Roman" charset="0"/>
                <a:ea typeface="MS PGothic" charset="0"/>
                <a:cs typeface="MS PGothic" charset="0"/>
              </a:defRPr>
            </a:lvl2pPr>
            <a:lvl3pPr>
              <a:defRPr sz="1600">
                <a:solidFill>
                  <a:schemeClr val="tx1"/>
                </a:solidFill>
                <a:latin typeface="Times New Roman" charset="0"/>
                <a:ea typeface="MS PGothic" charset="0"/>
                <a:cs typeface="MS PGothic" charset="0"/>
              </a:defRPr>
            </a:lvl3pPr>
            <a:lvl4pPr>
              <a:defRPr sz="1600">
                <a:solidFill>
                  <a:schemeClr val="tx1"/>
                </a:solidFill>
                <a:latin typeface="Times New Roman" charset="0"/>
                <a:ea typeface="MS PGothic" charset="0"/>
                <a:cs typeface="MS PGothic" charset="0"/>
              </a:defRPr>
            </a:lvl4pPr>
            <a:lvl5pPr>
              <a:defRPr sz="16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16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16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16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1600">
                <a:solidFill>
                  <a:schemeClr val="tx1"/>
                </a:solidFill>
                <a:latin typeface="Times New Roman" charset="0"/>
                <a:ea typeface="MS PGothic" charset="0"/>
                <a:cs typeface="MS PGothic" charset="0"/>
              </a:defRPr>
            </a:lvl9pPr>
          </a:lstStyle>
          <a:p>
            <a:pPr algn="ctr" eaLnBrk="1" hangingPunct="1">
              <a:defRPr/>
            </a:pPr>
            <a:r>
              <a:rPr lang="en-US" sz="1200" dirty="0" smtClean="0">
                <a:solidFill>
                  <a:srgbClr val="000000"/>
                </a:solidFill>
                <a:latin typeface="Calibri"/>
                <a:ea typeface="ＭＳ Ｐゴシック" charset="0"/>
                <a:cs typeface="ＭＳ Ｐゴシック" charset="0"/>
              </a:rPr>
              <a:t>3</a:t>
            </a:r>
            <a:endParaRPr lang="en-US" dirty="0" smtClean="0">
              <a:solidFill>
                <a:srgbClr val="000000"/>
              </a:solidFill>
              <a:ea typeface="ＭＳ Ｐゴシック" charset="0"/>
              <a:cs typeface="ＭＳ Ｐゴシック" charset="0"/>
            </a:endParaRPr>
          </a:p>
        </p:txBody>
      </p:sp>
      <p:sp>
        <p:nvSpPr>
          <p:cNvPr id="32777" name="Content Placeholder 2"/>
          <p:cNvSpPr txBox="1">
            <a:spLocks/>
          </p:cNvSpPr>
          <p:nvPr/>
        </p:nvSpPr>
        <p:spPr bwMode="auto">
          <a:xfrm>
            <a:off x="-36513" y="4097338"/>
            <a:ext cx="4673601"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lnSpc>
                <a:spcPts val="2800"/>
              </a:lnSpc>
              <a:spcBef>
                <a:spcPts val="1400"/>
              </a:spcBef>
              <a:buClr>
                <a:srgbClr val="0804B7"/>
              </a:buClr>
              <a:buFont typeface="Times" pitchFamily="16" charset="0"/>
              <a:buNone/>
            </a:pPr>
            <a:r>
              <a:rPr lang="en-US">
                <a:latin typeface="Arial" charset="0"/>
              </a:rPr>
              <a:t>Bottom line: DMAB leads to greater suppression of BTMs as well as generalized improvements in BMD within 1 year of switching from chronic ALN.</a:t>
            </a:r>
          </a:p>
        </p:txBody>
      </p:sp>
    </p:spTree>
    <p:extLst>
      <p:ext uri="{BB962C8B-B14F-4D97-AF65-F5344CB8AC3E}">
        <p14:creationId xmlns:p14="http://schemas.microsoft.com/office/powerpoint/2010/main" val="2618743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linds(horizontal)">
                                      <p:cBhvr>
                                        <p:cTn id="7" dur="500"/>
                                        <p:tgtEl>
                                          <p:spTgt spid="148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8491">
                                            <p:txEl>
                                              <p:pRg st="0" end="0"/>
                                            </p:txEl>
                                          </p:spTgt>
                                        </p:tgtEl>
                                        <p:attrNameLst>
                                          <p:attrName>style.visibility</p:attrName>
                                        </p:attrNameLst>
                                      </p:cBhvr>
                                      <p:to>
                                        <p:strVal val="visible"/>
                                      </p:to>
                                    </p:set>
                                    <p:animEffect transition="in" filter="blinds(horizontal)">
                                      <p:cBhvr>
                                        <p:cTn id="12" dur="500"/>
                                        <p:tgtEl>
                                          <p:spTgt spid="148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38150" y="47625"/>
            <a:ext cx="8382000" cy="860425"/>
          </a:xfrm>
        </p:spPr>
        <p:txBody>
          <a:bodyPr>
            <a:normAutofit fontScale="90000"/>
          </a:bodyPr>
          <a:lstStyle/>
          <a:p>
            <a:r>
              <a:rPr lang="en-US" smtClean="0">
                <a:solidFill>
                  <a:srgbClr val="0000FF"/>
                </a:solidFill>
                <a:latin typeface="Calibri" pitchFamily="34" charset="0"/>
              </a:rPr>
              <a:t>Approaches to Combination or </a:t>
            </a:r>
            <a:br>
              <a:rPr lang="en-US" smtClean="0">
                <a:solidFill>
                  <a:srgbClr val="0000FF"/>
                </a:solidFill>
                <a:latin typeface="Calibri" pitchFamily="34" charset="0"/>
              </a:rPr>
            </a:br>
            <a:r>
              <a:rPr lang="en-US" smtClean="0">
                <a:solidFill>
                  <a:srgbClr val="0000FF"/>
                </a:solidFill>
                <a:latin typeface="Calibri" pitchFamily="34" charset="0"/>
              </a:rPr>
              <a:t>Sequential Therapy</a:t>
            </a:r>
          </a:p>
        </p:txBody>
      </p:sp>
      <p:sp>
        <p:nvSpPr>
          <p:cNvPr id="148489" name="Text Box 9"/>
          <p:cNvSpPr txBox="1">
            <a:spLocks noChangeArrowheads="1"/>
          </p:cNvSpPr>
          <p:nvPr/>
        </p:nvSpPr>
        <p:spPr bwMode="auto">
          <a:xfrm>
            <a:off x="4859338" y="1192213"/>
            <a:ext cx="4057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buFont typeface="Times" pitchFamily="16" charset="0"/>
              <a:buNone/>
            </a:pPr>
            <a:r>
              <a:rPr lang="en-US">
                <a:latin typeface="Calibri" pitchFamily="34" charset="0"/>
                <a:ea typeface="MS PGothic" pitchFamily="34" charset="-128"/>
                <a:cs typeface="Calibri" pitchFamily="34" charset="0"/>
              </a:rPr>
              <a:t>After 12 months, patients previously on RIS showed significantly greater gains in BMD at both spine and hip on TPT compared with those previously on ALN.</a:t>
            </a:r>
          </a:p>
        </p:txBody>
      </p:sp>
      <p:grpSp>
        <p:nvGrpSpPr>
          <p:cNvPr id="33796" name="Group 1"/>
          <p:cNvGrpSpPr>
            <a:grpSpLocks/>
          </p:cNvGrpSpPr>
          <p:nvPr/>
        </p:nvGrpSpPr>
        <p:grpSpPr bwMode="auto">
          <a:xfrm>
            <a:off x="179388" y="1196975"/>
            <a:ext cx="4321175" cy="2281238"/>
            <a:chOff x="2051050" y="2022130"/>
            <a:chExt cx="4321150" cy="2282786"/>
          </a:xfrm>
        </p:grpSpPr>
        <p:sp>
          <p:nvSpPr>
            <p:cNvPr id="33797" name="Rectangle 4"/>
            <p:cNvSpPr>
              <a:spLocks noChangeArrowheads="1"/>
            </p:cNvSpPr>
            <p:nvPr/>
          </p:nvSpPr>
          <p:spPr bwMode="auto">
            <a:xfrm>
              <a:off x="4211625" y="2022130"/>
              <a:ext cx="2160575" cy="2282785"/>
            </a:xfrm>
            <a:prstGeom prst="rect">
              <a:avLst/>
            </a:prstGeom>
            <a:solidFill>
              <a:schemeClr val="accent2"/>
            </a:solidFill>
            <a:ln w="3175">
              <a:solidFill>
                <a:srgbClr val="5B5C5F"/>
              </a:solidFill>
              <a:miter lim="800000"/>
              <a:headEnd type="none" w="sm" len="sm"/>
              <a:tailEnd type="none" w="sm" len="sm"/>
            </a:ln>
          </p:spPr>
          <p:txBody>
            <a:bodyPr wrap="none" anchor="ctr"/>
            <a:lstStyle/>
            <a:p>
              <a:pPr algn="ctr"/>
              <a:r>
                <a:rPr lang="en-US" sz="4400" b="1">
                  <a:solidFill>
                    <a:srgbClr val="FFFF00"/>
                  </a:solidFill>
                  <a:latin typeface="Calibri" pitchFamily="34" charset="0"/>
                  <a:cs typeface="Calibri" pitchFamily="34" charset="0"/>
                </a:rPr>
                <a:t>TPT</a:t>
              </a:r>
            </a:p>
          </p:txBody>
        </p:sp>
        <p:sp>
          <p:nvSpPr>
            <p:cNvPr id="33798" name="Rectangle 7"/>
            <p:cNvSpPr>
              <a:spLocks noChangeArrowheads="1"/>
            </p:cNvSpPr>
            <p:nvPr/>
          </p:nvSpPr>
          <p:spPr bwMode="auto">
            <a:xfrm>
              <a:off x="2051050" y="2022131"/>
              <a:ext cx="2160588" cy="2282785"/>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4000" b="1">
                  <a:solidFill>
                    <a:srgbClr val="FFFF00"/>
                  </a:solidFill>
                  <a:latin typeface="Calibri" pitchFamily="34" charset="0"/>
                  <a:cs typeface="Calibri" pitchFamily="34" charset="0"/>
                </a:rPr>
                <a:t>ALN or</a:t>
              </a:r>
            </a:p>
            <a:p>
              <a:pPr algn="ctr"/>
              <a:r>
                <a:rPr lang="en-US" sz="4000" b="1">
                  <a:solidFill>
                    <a:srgbClr val="FFFF00"/>
                  </a:solidFill>
                  <a:latin typeface="Calibri" pitchFamily="34" charset="0"/>
                  <a:cs typeface="Calibri" pitchFamily="34" charset="0"/>
                </a:rPr>
                <a:t> RIS</a:t>
              </a:r>
            </a:p>
          </p:txBody>
        </p:sp>
      </p:grpSp>
    </p:spTree>
    <p:extLst>
      <p:ext uri="{BB962C8B-B14F-4D97-AF65-F5344CB8AC3E}">
        <p14:creationId xmlns:p14="http://schemas.microsoft.com/office/powerpoint/2010/main" val="272808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linds(horizontal)">
                                      <p:cBhvr>
                                        <p:cTn id="7" dur="500"/>
                                        <p:tgtEl>
                                          <p:spTgt spid="148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57200" y="457200"/>
            <a:ext cx="8382000" cy="862013"/>
          </a:xfrm>
        </p:spPr>
        <p:txBody>
          <a:bodyPr>
            <a:normAutofit fontScale="90000"/>
          </a:bodyPr>
          <a:lstStyle/>
          <a:p>
            <a:r>
              <a:rPr lang="en-US" smtClean="0">
                <a:solidFill>
                  <a:srgbClr val="0000FF"/>
                </a:solidFill>
                <a:latin typeface="Calibri" pitchFamily="34" charset="0"/>
              </a:rPr>
              <a:t>Approaches to Combination or </a:t>
            </a:r>
            <a:br>
              <a:rPr lang="en-US" smtClean="0">
                <a:solidFill>
                  <a:srgbClr val="0000FF"/>
                </a:solidFill>
                <a:latin typeface="Calibri" pitchFamily="34" charset="0"/>
              </a:rPr>
            </a:br>
            <a:r>
              <a:rPr lang="en-US" smtClean="0">
                <a:solidFill>
                  <a:srgbClr val="0000FF"/>
                </a:solidFill>
                <a:latin typeface="Calibri" pitchFamily="34" charset="0"/>
              </a:rPr>
              <a:t>Sequential Therapy</a:t>
            </a:r>
          </a:p>
        </p:txBody>
      </p:sp>
      <p:sp>
        <p:nvSpPr>
          <p:cNvPr id="148489" name="Text Box 9"/>
          <p:cNvSpPr txBox="1">
            <a:spLocks noChangeArrowheads="1"/>
          </p:cNvSpPr>
          <p:nvPr/>
        </p:nvSpPr>
        <p:spPr bwMode="auto">
          <a:xfrm>
            <a:off x="6553200" y="2057400"/>
            <a:ext cx="259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2200">
                <a:solidFill>
                  <a:srgbClr val="000000"/>
                </a:solidFill>
                <a:latin typeface="Calibri" pitchFamily="34" charset="0"/>
                <a:ea typeface="MS PGothic" pitchFamily="34" charset="-128"/>
                <a:cs typeface="Calibri" pitchFamily="34" charset="0"/>
              </a:rPr>
              <a:t>A delay, if present,</a:t>
            </a:r>
          </a:p>
          <a:p>
            <a:r>
              <a:rPr lang="en-US" sz="2200">
                <a:solidFill>
                  <a:srgbClr val="000000"/>
                </a:solidFill>
                <a:latin typeface="Calibri" pitchFamily="34" charset="0"/>
                <a:ea typeface="MS PGothic" pitchFamily="34" charset="-128"/>
                <a:cs typeface="Calibri" pitchFamily="34" charset="0"/>
              </a:rPr>
              <a:t>is overcome</a:t>
            </a:r>
          </a:p>
        </p:txBody>
      </p:sp>
      <p:sp>
        <p:nvSpPr>
          <p:cNvPr id="148490" name="Text Box 10"/>
          <p:cNvSpPr txBox="1">
            <a:spLocks noChangeArrowheads="1"/>
          </p:cNvSpPr>
          <p:nvPr/>
        </p:nvSpPr>
        <p:spPr bwMode="auto">
          <a:xfrm>
            <a:off x="4419600" y="3068638"/>
            <a:ext cx="254158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2200">
                <a:solidFill>
                  <a:srgbClr val="000000"/>
                </a:solidFill>
                <a:latin typeface="Calibri" pitchFamily="34" charset="0"/>
                <a:ea typeface="MS PGothic" pitchFamily="34" charset="-128"/>
                <a:cs typeface="Calibri" pitchFamily="34" charset="0"/>
              </a:rPr>
              <a:t>No approaches yet</a:t>
            </a:r>
          </a:p>
          <a:p>
            <a:r>
              <a:rPr lang="en-US" sz="2200">
                <a:solidFill>
                  <a:srgbClr val="000000"/>
                </a:solidFill>
                <a:latin typeface="Calibri" pitchFamily="34" charset="0"/>
                <a:ea typeface="MS PGothic" pitchFamily="34" charset="-128"/>
                <a:cs typeface="Calibri" pitchFamily="34" charset="0"/>
              </a:rPr>
              <a:t>have been shown</a:t>
            </a:r>
          </a:p>
          <a:p>
            <a:r>
              <a:rPr lang="en-US" sz="2200">
                <a:solidFill>
                  <a:srgbClr val="000000"/>
                </a:solidFill>
                <a:latin typeface="Calibri" pitchFamily="34" charset="0"/>
                <a:ea typeface="MS PGothic" pitchFamily="34" charset="-128"/>
                <a:cs typeface="Calibri" pitchFamily="34" charset="0"/>
              </a:rPr>
              <a:t>to be better than monotherapy</a:t>
            </a:r>
          </a:p>
        </p:txBody>
      </p:sp>
      <p:sp>
        <p:nvSpPr>
          <p:cNvPr id="148491" name="Text Box 11"/>
          <p:cNvSpPr txBox="1">
            <a:spLocks noChangeArrowheads="1"/>
          </p:cNvSpPr>
          <p:nvPr/>
        </p:nvSpPr>
        <p:spPr bwMode="auto">
          <a:xfrm>
            <a:off x="6372225" y="4508500"/>
            <a:ext cx="2771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2200">
                <a:solidFill>
                  <a:srgbClr val="000000"/>
                </a:solidFill>
                <a:latin typeface="Calibri" pitchFamily="34" charset="0"/>
                <a:ea typeface="MS PGothic" pitchFamily="34" charset="-128"/>
                <a:cs typeface="Calibri" pitchFamily="34" charset="0"/>
              </a:rPr>
              <a:t>This sequence is needed to maintain densitometric gains with PTH</a:t>
            </a:r>
          </a:p>
        </p:txBody>
      </p:sp>
      <p:grpSp>
        <p:nvGrpSpPr>
          <p:cNvPr id="34822" name="Group 1"/>
          <p:cNvGrpSpPr>
            <a:grpSpLocks/>
          </p:cNvGrpSpPr>
          <p:nvPr/>
        </p:nvGrpSpPr>
        <p:grpSpPr bwMode="auto">
          <a:xfrm>
            <a:off x="2051050" y="2022475"/>
            <a:ext cx="4321175" cy="720725"/>
            <a:chOff x="2051050" y="2022131"/>
            <a:chExt cx="4321150" cy="721069"/>
          </a:xfrm>
        </p:grpSpPr>
        <p:sp>
          <p:nvSpPr>
            <p:cNvPr id="34833" name="Rectangle 4"/>
            <p:cNvSpPr>
              <a:spLocks noChangeArrowheads="1"/>
            </p:cNvSpPr>
            <p:nvPr/>
          </p:nvSpPr>
          <p:spPr bwMode="auto">
            <a:xfrm>
              <a:off x="4211625" y="2022131"/>
              <a:ext cx="2160575" cy="721069"/>
            </a:xfrm>
            <a:prstGeom prst="rect">
              <a:avLst/>
            </a:prstGeom>
            <a:solidFill>
              <a:srgbClr val="0000FF"/>
            </a:solidFill>
            <a:ln w="3175">
              <a:solidFill>
                <a:srgbClr val="5B5C5F"/>
              </a:solidFill>
              <a:miter lim="800000"/>
              <a:headEnd type="none" w="sm" len="sm"/>
              <a:tailEnd type="none" w="sm" len="sm"/>
            </a:ln>
          </p:spPr>
          <p:txBody>
            <a:bodyPr wrap="none" anchor="ctr"/>
            <a:lstStyle/>
            <a:p>
              <a:pPr algn="ctr"/>
              <a:r>
                <a:rPr lang="en-US" sz="2000" b="1">
                  <a:solidFill>
                    <a:srgbClr val="FFFF00"/>
                  </a:solidFill>
                  <a:latin typeface="Calibri" pitchFamily="34" charset="0"/>
                  <a:cs typeface="Calibri" pitchFamily="34" charset="0"/>
                </a:rPr>
                <a:t>PTH</a:t>
              </a:r>
            </a:p>
          </p:txBody>
        </p:sp>
        <p:sp>
          <p:nvSpPr>
            <p:cNvPr id="34834" name="Rectangle 7"/>
            <p:cNvSpPr>
              <a:spLocks noChangeArrowheads="1"/>
            </p:cNvSpPr>
            <p:nvPr/>
          </p:nvSpPr>
          <p:spPr bwMode="auto">
            <a:xfrm>
              <a:off x="2051050" y="2022131"/>
              <a:ext cx="2160588" cy="721069"/>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2000" b="1">
                  <a:solidFill>
                    <a:srgbClr val="EEECE1"/>
                  </a:solidFill>
                  <a:latin typeface="Calibri" pitchFamily="34" charset="0"/>
                  <a:cs typeface="Calibri" pitchFamily="34" charset="0"/>
                </a:rPr>
                <a:t>Bisphosphonate</a:t>
              </a:r>
            </a:p>
          </p:txBody>
        </p:sp>
      </p:grpSp>
      <p:grpSp>
        <p:nvGrpSpPr>
          <p:cNvPr id="34823" name="Group 3"/>
          <p:cNvGrpSpPr>
            <a:grpSpLocks/>
          </p:cNvGrpSpPr>
          <p:nvPr/>
        </p:nvGrpSpPr>
        <p:grpSpPr bwMode="auto">
          <a:xfrm>
            <a:off x="2057400" y="4760913"/>
            <a:ext cx="4294188" cy="720725"/>
            <a:chOff x="2057400" y="4760913"/>
            <a:chExt cx="4294188" cy="720725"/>
          </a:xfrm>
        </p:grpSpPr>
        <p:sp>
          <p:nvSpPr>
            <p:cNvPr id="34831" name="Rectangle 3"/>
            <p:cNvSpPr>
              <a:spLocks noChangeArrowheads="1"/>
            </p:cNvSpPr>
            <p:nvPr/>
          </p:nvSpPr>
          <p:spPr bwMode="auto">
            <a:xfrm>
              <a:off x="4191000" y="4761084"/>
              <a:ext cx="2160588" cy="720554"/>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2000" b="1">
                  <a:solidFill>
                    <a:schemeClr val="bg1"/>
                  </a:solidFill>
                  <a:latin typeface="Calibri" pitchFamily="34" charset="0"/>
                  <a:cs typeface="Calibri" pitchFamily="34" charset="0"/>
                </a:rPr>
                <a:t>Bisphosphonate</a:t>
              </a:r>
            </a:p>
          </p:txBody>
        </p:sp>
        <p:sp>
          <p:nvSpPr>
            <p:cNvPr id="34832" name="Rectangle 8"/>
            <p:cNvSpPr>
              <a:spLocks noChangeArrowheads="1"/>
            </p:cNvSpPr>
            <p:nvPr/>
          </p:nvSpPr>
          <p:spPr bwMode="auto">
            <a:xfrm>
              <a:off x="2057400" y="4760913"/>
              <a:ext cx="2160588" cy="720725"/>
            </a:xfrm>
            <a:prstGeom prst="rect">
              <a:avLst/>
            </a:prstGeom>
            <a:solidFill>
              <a:srgbClr val="0000FF"/>
            </a:solidFill>
            <a:ln w="3175">
              <a:solidFill>
                <a:srgbClr val="5B5C5F"/>
              </a:solidFill>
              <a:miter lim="800000"/>
              <a:headEnd type="none" w="sm" len="sm"/>
              <a:tailEnd type="none" w="sm" len="sm"/>
            </a:ln>
          </p:spPr>
          <p:txBody>
            <a:bodyPr wrap="none" anchor="ctr"/>
            <a:lstStyle/>
            <a:p>
              <a:pPr algn="ctr"/>
              <a:r>
                <a:rPr lang="en-US" sz="2000" b="1">
                  <a:solidFill>
                    <a:srgbClr val="FFFF00"/>
                  </a:solidFill>
                  <a:latin typeface="Calibri" pitchFamily="34" charset="0"/>
                  <a:cs typeface="Calibri" pitchFamily="34" charset="0"/>
                </a:rPr>
                <a:t>PTH</a:t>
              </a:r>
            </a:p>
          </p:txBody>
        </p:sp>
      </p:grpSp>
      <p:grpSp>
        <p:nvGrpSpPr>
          <p:cNvPr id="34824" name="Group 2"/>
          <p:cNvGrpSpPr>
            <a:grpSpLocks/>
          </p:cNvGrpSpPr>
          <p:nvPr/>
        </p:nvGrpSpPr>
        <p:grpSpPr bwMode="auto">
          <a:xfrm>
            <a:off x="2057400" y="3038475"/>
            <a:ext cx="2160588" cy="1401763"/>
            <a:chOff x="2057400" y="3038476"/>
            <a:chExt cx="2161284" cy="1401762"/>
          </a:xfrm>
        </p:grpSpPr>
        <p:sp>
          <p:nvSpPr>
            <p:cNvPr id="34829" name="Rectangle 5"/>
            <p:cNvSpPr>
              <a:spLocks noChangeArrowheads="1"/>
            </p:cNvSpPr>
            <p:nvPr/>
          </p:nvSpPr>
          <p:spPr bwMode="auto">
            <a:xfrm>
              <a:off x="2057400" y="3038476"/>
              <a:ext cx="2161284" cy="719228"/>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2000" b="1">
                  <a:solidFill>
                    <a:schemeClr val="bg1"/>
                  </a:solidFill>
                  <a:latin typeface="Calibri" pitchFamily="34" charset="0"/>
                  <a:cs typeface="Calibri" pitchFamily="34" charset="0"/>
                </a:rPr>
                <a:t>Bisphosphonate</a:t>
              </a:r>
            </a:p>
          </p:txBody>
        </p:sp>
        <p:sp>
          <p:nvSpPr>
            <p:cNvPr id="34830" name="Rectangle 6"/>
            <p:cNvSpPr>
              <a:spLocks noChangeArrowheads="1"/>
            </p:cNvSpPr>
            <p:nvPr/>
          </p:nvSpPr>
          <p:spPr bwMode="auto">
            <a:xfrm>
              <a:off x="2057400" y="3721101"/>
              <a:ext cx="2161284" cy="719137"/>
            </a:xfrm>
            <a:prstGeom prst="rect">
              <a:avLst/>
            </a:prstGeom>
            <a:solidFill>
              <a:srgbClr val="0000FF"/>
            </a:solidFill>
            <a:ln w="3175">
              <a:solidFill>
                <a:srgbClr val="5B5C5F"/>
              </a:solidFill>
              <a:miter lim="800000"/>
              <a:headEnd type="none" w="sm" len="sm"/>
              <a:tailEnd type="none" w="sm" len="sm"/>
            </a:ln>
          </p:spPr>
          <p:txBody>
            <a:bodyPr wrap="none" anchor="ctr"/>
            <a:lstStyle/>
            <a:p>
              <a:pPr algn="ctr"/>
              <a:r>
                <a:rPr lang="en-US" sz="2000" b="1">
                  <a:solidFill>
                    <a:srgbClr val="FFFF00"/>
                  </a:solidFill>
                  <a:latin typeface="Calibri" pitchFamily="34" charset="0"/>
                  <a:cs typeface="Calibri" pitchFamily="34" charset="0"/>
                </a:rPr>
                <a:t>PTH</a:t>
              </a:r>
            </a:p>
          </p:txBody>
        </p:sp>
      </p:grpSp>
      <p:sp>
        <p:nvSpPr>
          <p:cNvPr id="15" name="AutoShape 151"/>
          <p:cNvSpPr>
            <a:spLocks noChangeArrowheads="1"/>
          </p:cNvSpPr>
          <p:nvPr/>
        </p:nvSpPr>
        <p:spPr bwMode="auto">
          <a:xfrm>
            <a:off x="8610600" y="5715000"/>
            <a:ext cx="381000" cy="228600"/>
          </a:xfrm>
          <a:prstGeom prst="wedgeRectCallout">
            <a:avLst>
              <a:gd name="adj1" fmla="val -61250"/>
              <a:gd name="adj2" fmla="val -90278"/>
            </a:avLst>
          </a:prstGeom>
          <a:solidFill>
            <a:srgbClr val="DFE3EE"/>
          </a:solidFill>
          <a:ln>
            <a:headEnd/>
            <a:tailEnd/>
          </a:ln>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Times New Roman" charset="0"/>
                <a:ea typeface="MS PGothic" charset="0"/>
                <a:cs typeface="MS PGothic" charset="0"/>
              </a:defRPr>
            </a:lvl1pPr>
            <a:lvl2pPr marL="37931725" indent="-37474525">
              <a:defRPr sz="1600">
                <a:solidFill>
                  <a:schemeClr val="tx1"/>
                </a:solidFill>
                <a:latin typeface="Times New Roman" charset="0"/>
                <a:ea typeface="MS PGothic" charset="0"/>
                <a:cs typeface="MS PGothic" charset="0"/>
              </a:defRPr>
            </a:lvl2pPr>
            <a:lvl3pPr>
              <a:defRPr sz="1600">
                <a:solidFill>
                  <a:schemeClr val="tx1"/>
                </a:solidFill>
                <a:latin typeface="Times New Roman" charset="0"/>
                <a:ea typeface="MS PGothic" charset="0"/>
                <a:cs typeface="MS PGothic" charset="0"/>
              </a:defRPr>
            </a:lvl3pPr>
            <a:lvl4pPr>
              <a:defRPr sz="1600">
                <a:solidFill>
                  <a:schemeClr val="tx1"/>
                </a:solidFill>
                <a:latin typeface="Times New Roman" charset="0"/>
                <a:ea typeface="MS PGothic" charset="0"/>
                <a:cs typeface="MS PGothic" charset="0"/>
              </a:defRPr>
            </a:lvl4pPr>
            <a:lvl5pPr>
              <a:defRPr sz="16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16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16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16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1600">
                <a:solidFill>
                  <a:schemeClr val="tx1"/>
                </a:solidFill>
                <a:latin typeface="Times New Roman" charset="0"/>
                <a:ea typeface="MS PGothic" charset="0"/>
                <a:cs typeface="MS PGothic" charset="0"/>
              </a:defRPr>
            </a:lvl9pPr>
          </a:lstStyle>
          <a:p>
            <a:pPr algn="ctr" eaLnBrk="1" hangingPunct="1">
              <a:defRPr/>
            </a:pPr>
            <a:r>
              <a:rPr lang="en-US" sz="1200" dirty="0" smtClean="0">
                <a:solidFill>
                  <a:srgbClr val="000000"/>
                </a:solidFill>
                <a:latin typeface="Calibri"/>
                <a:ea typeface="ＭＳ Ｐゴシック" charset="0"/>
                <a:cs typeface="ＭＳ Ｐゴシック" charset="0"/>
              </a:rPr>
              <a:t>3</a:t>
            </a:r>
            <a:endParaRPr lang="en-US" dirty="0" smtClean="0">
              <a:solidFill>
                <a:srgbClr val="000000"/>
              </a:solidFill>
              <a:ea typeface="ＭＳ Ｐゴシック" charset="0"/>
              <a:cs typeface="ＭＳ Ｐゴシック" charset="0"/>
            </a:endParaRPr>
          </a:p>
        </p:txBody>
      </p:sp>
      <p:sp>
        <p:nvSpPr>
          <p:cNvPr id="34828" name="TextBox 1"/>
          <p:cNvSpPr txBox="1">
            <a:spLocks noChangeArrowheads="1"/>
          </p:cNvSpPr>
          <p:nvPr/>
        </p:nvSpPr>
        <p:spPr bwMode="auto">
          <a:xfrm>
            <a:off x="-127000" y="5349875"/>
            <a:ext cx="6465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buFont typeface="Times" pitchFamily="16" charset="0"/>
              <a:buNone/>
            </a:pPr>
            <a:r>
              <a:rPr lang="en-US"/>
              <a:t>Adding TPT to ALN or ZA increases BMD </a:t>
            </a:r>
          </a:p>
          <a:p>
            <a:pPr algn="just">
              <a:buFont typeface="Times" pitchFamily="16" charset="0"/>
              <a:buNone/>
            </a:pPr>
            <a:r>
              <a:rPr lang="en-US"/>
              <a:t>at the hip beyond PTH alone;</a:t>
            </a:r>
          </a:p>
          <a:p>
            <a:pPr algn="just">
              <a:buFont typeface="Times" pitchFamily="16" charset="0"/>
              <a:buNone/>
            </a:pPr>
            <a:r>
              <a:rPr lang="en-US"/>
              <a:t> at the spine, however, there is no additive effect of</a:t>
            </a:r>
          </a:p>
          <a:p>
            <a:pPr algn="just">
              <a:buFont typeface="Times" pitchFamily="16" charset="0"/>
              <a:buNone/>
            </a:pPr>
            <a:r>
              <a:rPr lang="en-US"/>
              <a:t>combination therapy. </a:t>
            </a:r>
          </a:p>
        </p:txBody>
      </p:sp>
    </p:spTree>
    <p:extLst>
      <p:ext uri="{BB962C8B-B14F-4D97-AF65-F5344CB8AC3E}">
        <p14:creationId xmlns:p14="http://schemas.microsoft.com/office/powerpoint/2010/main" val="3564124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linds(horizontal)">
                                      <p:cBhvr>
                                        <p:cTn id="7" dur="500"/>
                                        <p:tgtEl>
                                          <p:spTgt spid="14848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8489">
                                            <p:txEl>
                                              <p:pRg st="1" end="1"/>
                                            </p:txEl>
                                          </p:spTgt>
                                        </p:tgtEl>
                                        <p:attrNameLst>
                                          <p:attrName>style.visibility</p:attrName>
                                        </p:attrNameLst>
                                      </p:cBhvr>
                                      <p:to>
                                        <p:strVal val="visible"/>
                                      </p:to>
                                    </p:set>
                                    <p:animEffect transition="in" filter="blinds(horizontal)">
                                      <p:cBhvr>
                                        <p:cTn id="10" dur="500"/>
                                        <p:tgtEl>
                                          <p:spTgt spid="14848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48490">
                                            <p:txEl>
                                              <p:pRg st="0" end="0"/>
                                            </p:txEl>
                                          </p:spTgt>
                                        </p:tgtEl>
                                        <p:attrNameLst>
                                          <p:attrName>style.visibility</p:attrName>
                                        </p:attrNameLst>
                                      </p:cBhvr>
                                      <p:to>
                                        <p:strVal val="visible"/>
                                      </p:to>
                                    </p:set>
                                    <p:animEffect transition="in" filter="blinds(horizontal)">
                                      <p:cBhvr>
                                        <p:cTn id="15" dur="500"/>
                                        <p:tgtEl>
                                          <p:spTgt spid="148490">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48490">
                                            <p:txEl>
                                              <p:pRg st="1" end="1"/>
                                            </p:txEl>
                                          </p:spTgt>
                                        </p:tgtEl>
                                        <p:attrNameLst>
                                          <p:attrName>style.visibility</p:attrName>
                                        </p:attrNameLst>
                                      </p:cBhvr>
                                      <p:to>
                                        <p:strVal val="visible"/>
                                      </p:to>
                                    </p:set>
                                    <p:animEffect transition="in" filter="blinds(horizontal)">
                                      <p:cBhvr>
                                        <p:cTn id="18" dur="500"/>
                                        <p:tgtEl>
                                          <p:spTgt spid="148490">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48490">
                                            <p:txEl>
                                              <p:pRg st="2" end="2"/>
                                            </p:txEl>
                                          </p:spTgt>
                                        </p:tgtEl>
                                        <p:attrNameLst>
                                          <p:attrName>style.visibility</p:attrName>
                                        </p:attrNameLst>
                                      </p:cBhvr>
                                      <p:to>
                                        <p:strVal val="visible"/>
                                      </p:to>
                                    </p:set>
                                    <p:animEffect transition="in" filter="blinds(horizontal)">
                                      <p:cBhvr>
                                        <p:cTn id="21" dur="500"/>
                                        <p:tgtEl>
                                          <p:spTgt spid="148490">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8491">
                                            <p:txEl>
                                              <p:pRg st="0" end="0"/>
                                            </p:txEl>
                                          </p:spTgt>
                                        </p:tgtEl>
                                        <p:attrNameLst>
                                          <p:attrName>style.visibility</p:attrName>
                                        </p:attrNameLst>
                                      </p:cBhvr>
                                      <p:to>
                                        <p:strVal val="visible"/>
                                      </p:to>
                                    </p:set>
                                    <p:animEffect transition="in" filter="blinds(horizontal)">
                                      <p:cBhvr>
                                        <p:cTn id="26" dur="500"/>
                                        <p:tgtEl>
                                          <p:spTgt spid="148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285750" y="260350"/>
            <a:ext cx="8382000" cy="862013"/>
          </a:xfrm>
        </p:spPr>
        <p:txBody>
          <a:bodyPr>
            <a:normAutofit fontScale="90000"/>
          </a:bodyPr>
          <a:lstStyle/>
          <a:p>
            <a:r>
              <a:rPr lang="en-US" smtClean="0">
                <a:solidFill>
                  <a:srgbClr val="0000FF"/>
                </a:solidFill>
                <a:latin typeface="Calibri" pitchFamily="34" charset="0"/>
              </a:rPr>
              <a:t>Approaches to Combination or </a:t>
            </a:r>
            <a:br>
              <a:rPr lang="en-US" smtClean="0">
                <a:solidFill>
                  <a:srgbClr val="0000FF"/>
                </a:solidFill>
                <a:latin typeface="Calibri" pitchFamily="34" charset="0"/>
              </a:rPr>
            </a:br>
            <a:r>
              <a:rPr lang="en-US" smtClean="0">
                <a:solidFill>
                  <a:srgbClr val="0000FF"/>
                </a:solidFill>
                <a:latin typeface="Calibri" pitchFamily="34" charset="0"/>
              </a:rPr>
              <a:t>Sequential Therapy</a:t>
            </a:r>
          </a:p>
        </p:txBody>
      </p:sp>
      <p:sp>
        <p:nvSpPr>
          <p:cNvPr id="148490" name="Text Box 10"/>
          <p:cNvSpPr txBox="1">
            <a:spLocks noChangeArrowheads="1"/>
          </p:cNvSpPr>
          <p:nvPr/>
        </p:nvSpPr>
        <p:spPr bwMode="auto">
          <a:xfrm>
            <a:off x="4125913" y="2997200"/>
            <a:ext cx="419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buFont typeface="Times" pitchFamily="16" charset="0"/>
              <a:buNone/>
            </a:pPr>
            <a:r>
              <a:rPr lang="en-US" sz="2800">
                <a:latin typeface="Calibri" pitchFamily="34" charset="0"/>
                <a:ea typeface="MS PGothic" pitchFamily="34" charset="-128"/>
                <a:cs typeface="Calibri" pitchFamily="34" charset="0"/>
              </a:rPr>
              <a:t>With RLX, either adding or switching to TPT led to equivalent gains in BMD at the spine and hip (25).</a:t>
            </a:r>
          </a:p>
        </p:txBody>
      </p:sp>
      <p:grpSp>
        <p:nvGrpSpPr>
          <p:cNvPr id="35844" name="Group 1"/>
          <p:cNvGrpSpPr>
            <a:grpSpLocks/>
          </p:cNvGrpSpPr>
          <p:nvPr/>
        </p:nvGrpSpPr>
        <p:grpSpPr bwMode="auto">
          <a:xfrm>
            <a:off x="836613" y="2022475"/>
            <a:ext cx="4321175" cy="720725"/>
            <a:chOff x="2051050" y="2022131"/>
            <a:chExt cx="4321150" cy="721069"/>
          </a:xfrm>
        </p:grpSpPr>
        <p:sp>
          <p:nvSpPr>
            <p:cNvPr id="35851" name="Rectangle 4"/>
            <p:cNvSpPr>
              <a:spLocks noChangeArrowheads="1"/>
            </p:cNvSpPr>
            <p:nvPr/>
          </p:nvSpPr>
          <p:spPr bwMode="auto">
            <a:xfrm>
              <a:off x="4211625" y="2022131"/>
              <a:ext cx="2160575" cy="721069"/>
            </a:xfrm>
            <a:prstGeom prst="rect">
              <a:avLst/>
            </a:prstGeom>
            <a:solidFill>
              <a:srgbClr val="0000FF"/>
            </a:solidFill>
            <a:ln w="3175">
              <a:solidFill>
                <a:srgbClr val="5B5C5F"/>
              </a:solidFill>
              <a:miter lim="800000"/>
              <a:headEnd type="none" w="sm" len="sm"/>
              <a:tailEnd type="none" w="sm" len="sm"/>
            </a:ln>
          </p:spPr>
          <p:txBody>
            <a:bodyPr wrap="none" anchor="ctr"/>
            <a:lstStyle/>
            <a:p>
              <a:pPr algn="ctr"/>
              <a:r>
                <a:rPr lang="en-US" sz="2000" b="1">
                  <a:solidFill>
                    <a:srgbClr val="FFFF00"/>
                  </a:solidFill>
                  <a:latin typeface="Calibri" pitchFamily="34" charset="0"/>
                  <a:cs typeface="Calibri" pitchFamily="34" charset="0"/>
                </a:rPr>
                <a:t>PTH</a:t>
              </a:r>
            </a:p>
          </p:txBody>
        </p:sp>
        <p:sp>
          <p:nvSpPr>
            <p:cNvPr id="35852" name="Rectangle 7"/>
            <p:cNvSpPr>
              <a:spLocks noChangeArrowheads="1"/>
            </p:cNvSpPr>
            <p:nvPr/>
          </p:nvSpPr>
          <p:spPr bwMode="auto">
            <a:xfrm>
              <a:off x="2051050" y="2022131"/>
              <a:ext cx="2160588" cy="721069"/>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2000" b="1" i="1">
                  <a:solidFill>
                    <a:schemeClr val="bg1"/>
                  </a:solidFill>
                </a:rPr>
                <a:t>Raloxifene</a:t>
              </a:r>
              <a:endParaRPr lang="en-US" sz="2000" b="1">
                <a:solidFill>
                  <a:schemeClr val="bg1"/>
                </a:solidFill>
                <a:latin typeface="Calibri" pitchFamily="34" charset="0"/>
                <a:cs typeface="Calibri" pitchFamily="34" charset="0"/>
              </a:endParaRPr>
            </a:p>
          </p:txBody>
        </p:sp>
      </p:grpSp>
      <p:grpSp>
        <p:nvGrpSpPr>
          <p:cNvPr id="35845" name="Group 2"/>
          <p:cNvGrpSpPr>
            <a:grpSpLocks/>
          </p:cNvGrpSpPr>
          <p:nvPr/>
        </p:nvGrpSpPr>
        <p:grpSpPr bwMode="auto">
          <a:xfrm>
            <a:off x="842963" y="3038475"/>
            <a:ext cx="2160587" cy="1401763"/>
            <a:chOff x="2057400" y="3038476"/>
            <a:chExt cx="2161284" cy="1401762"/>
          </a:xfrm>
        </p:grpSpPr>
        <p:sp>
          <p:nvSpPr>
            <p:cNvPr id="35849" name="Rectangle 5"/>
            <p:cNvSpPr>
              <a:spLocks noChangeArrowheads="1"/>
            </p:cNvSpPr>
            <p:nvPr/>
          </p:nvSpPr>
          <p:spPr bwMode="auto">
            <a:xfrm>
              <a:off x="2057400" y="3038476"/>
              <a:ext cx="2161284" cy="719228"/>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2000" b="1" i="1">
                  <a:solidFill>
                    <a:schemeClr val="bg1"/>
                  </a:solidFill>
                </a:rPr>
                <a:t>Raloxifene</a:t>
              </a:r>
              <a:endParaRPr lang="en-US" sz="2000" b="1">
                <a:solidFill>
                  <a:schemeClr val="bg1"/>
                </a:solidFill>
                <a:latin typeface="Calibri" pitchFamily="34" charset="0"/>
                <a:cs typeface="Calibri" pitchFamily="34" charset="0"/>
              </a:endParaRPr>
            </a:p>
          </p:txBody>
        </p:sp>
        <p:sp>
          <p:nvSpPr>
            <p:cNvPr id="35850" name="Rectangle 6"/>
            <p:cNvSpPr>
              <a:spLocks noChangeArrowheads="1"/>
            </p:cNvSpPr>
            <p:nvPr/>
          </p:nvSpPr>
          <p:spPr bwMode="auto">
            <a:xfrm>
              <a:off x="2057400" y="3721101"/>
              <a:ext cx="2161284" cy="719137"/>
            </a:xfrm>
            <a:prstGeom prst="rect">
              <a:avLst/>
            </a:prstGeom>
            <a:solidFill>
              <a:srgbClr val="0000FF"/>
            </a:solidFill>
            <a:ln w="3175">
              <a:solidFill>
                <a:srgbClr val="5B5C5F"/>
              </a:solidFill>
              <a:miter lim="800000"/>
              <a:headEnd type="none" w="sm" len="sm"/>
              <a:tailEnd type="none" w="sm" len="sm"/>
            </a:ln>
          </p:spPr>
          <p:txBody>
            <a:bodyPr wrap="none" anchor="ctr"/>
            <a:lstStyle/>
            <a:p>
              <a:pPr algn="ctr"/>
              <a:r>
                <a:rPr lang="en-US" sz="2000" b="1">
                  <a:solidFill>
                    <a:srgbClr val="FFFF00"/>
                  </a:solidFill>
                  <a:latin typeface="Calibri" pitchFamily="34" charset="0"/>
                  <a:cs typeface="Calibri" pitchFamily="34" charset="0"/>
                </a:rPr>
                <a:t>PTH</a:t>
              </a:r>
            </a:p>
          </p:txBody>
        </p:sp>
      </p:grpSp>
      <p:sp>
        <p:nvSpPr>
          <p:cNvPr id="15" name="AutoShape 151"/>
          <p:cNvSpPr>
            <a:spLocks noChangeArrowheads="1"/>
          </p:cNvSpPr>
          <p:nvPr/>
        </p:nvSpPr>
        <p:spPr bwMode="auto">
          <a:xfrm>
            <a:off x="7396808" y="5715000"/>
            <a:ext cx="381000" cy="228600"/>
          </a:xfrm>
          <a:prstGeom prst="wedgeRectCallout">
            <a:avLst>
              <a:gd name="adj1" fmla="val -61250"/>
              <a:gd name="adj2" fmla="val -90278"/>
            </a:avLst>
          </a:prstGeom>
          <a:solidFill>
            <a:srgbClr val="DFE3EE"/>
          </a:solidFill>
          <a:ln>
            <a:headEnd/>
            <a:tailEnd/>
          </a:ln>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Times New Roman" charset="0"/>
                <a:ea typeface="MS PGothic" charset="0"/>
                <a:cs typeface="MS PGothic" charset="0"/>
              </a:defRPr>
            </a:lvl1pPr>
            <a:lvl2pPr marL="37931725" indent="-37474525">
              <a:defRPr sz="1600">
                <a:solidFill>
                  <a:schemeClr val="tx1"/>
                </a:solidFill>
                <a:latin typeface="Times New Roman" charset="0"/>
                <a:ea typeface="MS PGothic" charset="0"/>
                <a:cs typeface="MS PGothic" charset="0"/>
              </a:defRPr>
            </a:lvl2pPr>
            <a:lvl3pPr>
              <a:defRPr sz="1600">
                <a:solidFill>
                  <a:schemeClr val="tx1"/>
                </a:solidFill>
                <a:latin typeface="Times New Roman" charset="0"/>
                <a:ea typeface="MS PGothic" charset="0"/>
                <a:cs typeface="MS PGothic" charset="0"/>
              </a:defRPr>
            </a:lvl3pPr>
            <a:lvl4pPr>
              <a:defRPr sz="1600">
                <a:solidFill>
                  <a:schemeClr val="tx1"/>
                </a:solidFill>
                <a:latin typeface="Times New Roman" charset="0"/>
                <a:ea typeface="MS PGothic" charset="0"/>
                <a:cs typeface="MS PGothic" charset="0"/>
              </a:defRPr>
            </a:lvl4pPr>
            <a:lvl5pPr>
              <a:defRPr sz="16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16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16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16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1600">
                <a:solidFill>
                  <a:schemeClr val="tx1"/>
                </a:solidFill>
                <a:latin typeface="Times New Roman" charset="0"/>
                <a:ea typeface="MS PGothic" charset="0"/>
                <a:cs typeface="MS PGothic" charset="0"/>
              </a:defRPr>
            </a:lvl9pPr>
          </a:lstStyle>
          <a:p>
            <a:pPr algn="ctr" eaLnBrk="1" hangingPunct="1">
              <a:defRPr/>
            </a:pPr>
            <a:endParaRPr lang="en-US" dirty="0" smtClean="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99257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8490">
                                            <p:txEl>
                                              <p:pRg st="0" end="0"/>
                                            </p:txEl>
                                          </p:spTgt>
                                        </p:tgtEl>
                                        <p:attrNameLst>
                                          <p:attrName>style.visibility</p:attrName>
                                        </p:attrNameLst>
                                      </p:cBhvr>
                                      <p:to>
                                        <p:strVal val="visible"/>
                                      </p:to>
                                    </p:set>
                                    <p:animEffect transition="in" filter="blinds(horizontal)">
                                      <p:cBhvr>
                                        <p:cTn id="7" dur="500"/>
                                        <p:tgtEl>
                                          <p:spTgt spid="148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323850" y="-19050"/>
            <a:ext cx="8382000" cy="862013"/>
          </a:xfrm>
        </p:spPr>
        <p:txBody>
          <a:bodyPr>
            <a:normAutofit fontScale="90000"/>
          </a:bodyPr>
          <a:lstStyle/>
          <a:p>
            <a:r>
              <a:rPr lang="en-US" smtClean="0">
                <a:solidFill>
                  <a:srgbClr val="0000FF"/>
                </a:solidFill>
                <a:latin typeface="Calibri" pitchFamily="34" charset="0"/>
              </a:rPr>
              <a:t>Approaches to Combination or </a:t>
            </a:r>
            <a:br>
              <a:rPr lang="en-US" smtClean="0">
                <a:solidFill>
                  <a:srgbClr val="0000FF"/>
                </a:solidFill>
                <a:latin typeface="Calibri" pitchFamily="34" charset="0"/>
              </a:rPr>
            </a:br>
            <a:r>
              <a:rPr lang="en-US" smtClean="0">
                <a:solidFill>
                  <a:srgbClr val="0000FF"/>
                </a:solidFill>
                <a:latin typeface="Calibri" pitchFamily="34" charset="0"/>
              </a:rPr>
              <a:t>Sequential Therapy</a:t>
            </a:r>
          </a:p>
        </p:txBody>
      </p:sp>
      <p:sp>
        <p:nvSpPr>
          <p:cNvPr id="148490" name="Text Box 10"/>
          <p:cNvSpPr txBox="1">
            <a:spLocks noChangeArrowheads="1"/>
          </p:cNvSpPr>
          <p:nvPr/>
        </p:nvSpPr>
        <p:spPr bwMode="auto">
          <a:xfrm>
            <a:off x="4125913" y="1201738"/>
            <a:ext cx="41910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buFont typeface="Times" pitchFamily="16" charset="0"/>
              <a:buNone/>
            </a:pPr>
            <a:r>
              <a:rPr lang="en-US" sz="3200">
                <a:latin typeface="Calibri" pitchFamily="34" charset="0"/>
                <a:ea typeface="MS PGothic" pitchFamily="34" charset="-128"/>
                <a:cs typeface="Calibri" pitchFamily="34" charset="0"/>
              </a:rPr>
              <a:t>DMAB plus TPT shows additive effects at BMD of spine and hip compared with either drug alone.</a:t>
            </a:r>
          </a:p>
        </p:txBody>
      </p:sp>
      <p:grpSp>
        <p:nvGrpSpPr>
          <p:cNvPr id="36868" name="Group 2"/>
          <p:cNvGrpSpPr>
            <a:grpSpLocks/>
          </p:cNvGrpSpPr>
          <p:nvPr/>
        </p:nvGrpSpPr>
        <p:grpSpPr bwMode="auto">
          <a:xfrm>
            <a:off x="842963" y="842963"/>
            <a:ext cx="2160587" cy="3436937"/>
            <a:chOff x="2057400" y="2276875"/>
            <a:chExt cx="2161284" cy="2582324"/>
          </a:xfrm>
        </p:grpSpPr>
        <p:sp>
          <p:nvSpPr>
            <p:cNvPr id="36870" name="Rectangle 5"/>
            <p:cNvSpPr>
              <a:spLocks noChangeArrowheads="1"/>
            </p:cNvSpPr>
            <p:nvPr/>
          </p:nvSpPr>
          <p:spPr bwMode="auto">
            <a:xfrm>
              <a:off x="2057400" y="2276875"/>
              <a:ext cx="2161284" cy="1480831"/>
            </a:xfrm>
            <a:prstGeom prst="rect">
              <a:avLst/>
            </a:prstGeom>
            <a:solidFill>
              <a:srgbClr val="AE0922"/>
            </a:solidFill>
            <a:ln w="12700">
              <a:solidFill>
                <a:srgbClr val="5B5C5F"/>
              </a:solidFill>
              <a:miter lim="800000"/>
              <a:headEnd type="none" w="sm" len="sm"/>
              <a:tailEnd type="none" w="sm" len="sm"/>
            </a:ln>
          </p:spPr>
          <p:txBody>
            <a:bodyPr wrap="none" anchor="ctr"/>
            <a:lstStyle/>
            <a:p>
              <a:pPr algn="ctr"/>
              <a:r>
                <a:rPr lang="en-US" sz="3200" b="1">
                  <a:solidFill>
                    <a:srgbClr val="FFFF00"/>
                  </a:solidFill>
                  <a:latin typeface="Calibri" pitchFamily="34" charset="0"/>
                  <a:cs typeface="Calibri" pitchFamily="34" charset="0"/>
                </a:rPr>
                <a:t>DMAB</a:t>
              </a:r>
            </a:p>
            <a:p>
              <a:pPr algn="ctr"/>
              <a:endParaRPr lang="en-US" sz="2000" b="1">
                <a:solidFill>
                  <a:schemeClr val="bg1"/>
                </a:solidFill>
                <a:latin typeface="Calibri" pitchFamily="34" charset="0"/>
                <a:cs typeface="Calibri" pitchFamily="34" charset="0"/>
              </a:endParaRPr>
            </a:p>
          </p:txBody>
        </p:sp>
        <p:sp>
          <p:nvSpPr>
            <p:cNvPr id="36871" name="Rectangle 6"/>
            <p:cNvSpPr>
              <a:spLocks noChangeArrowheads="1"/>
            </p:cNvSpPr>
            <p:nvPr/>
          </p:nvSpPr>
          <p:spPr bwMode="auto">
            <a:xfrm>
              <a:off x="2057400" y="3721101"/>
              <a:ext cx="2161284" cy="1138098"/>
            </a:xfrm>
            <a:prstGeom prst="rect">
              <a:avLst/>
            </a:prstGeom>
            <a:solidFill>
              <a:srgbClr val="0000FF"/>
            </a:solidFill>
            <a:ln w="3175">
              <a:solidFill>
                <a:srgbClr val="5B5C5F"/>
              </a:solidFill>
              <a:miter lim="800000"/>
              <a:headEnd type="none" w="sm" len="sm"/>
              <a:tailEnd type="none" w="sm" len="sm"/>
            </a:ln>
          </p:spPr>
          <p:txBody>
            <a:bodyPr wrap="none" anchor="ctr"/>
            <a:lstStyle/>
            <a:p>
              <a:pPr algn="ctr"/>
              <a:r>
                <a:rPr lang="en-US" sz="3600" b="1">
                  <a:solidFill>
                    <a:srgbClr val="FFFF00"/>
                  </a:solidFill>
                  <a:latin typeface="Calibri" pitchFamily="34" charset="0"/>
                  <a:cs typeface="Calibri" pitchFamily="34" charset="0"/>
                </a:rPr>
                <a:t>PTH</a:t>
              </a:r>
            </a:p>
          </p:txBody>
        </p:sp>
      </p:grpSp>
      <p:sp>
        <p:nvSpPr>
          <p:cNvPr id="36869" name="Content Placeholder 2"/>
          <p:cNvSpPr txBox="1">
            <a:spLocks/>
          </p:cNvSpPr>
          <p:nvPr/>
        </p:nvSpPr>
        <p:spPr bwMode="auto">
          <a:xfrm>
            <a:off x="474663" y="4279900"/>
            <a:ext cx="836453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lnSpc>
                <a:spcPts val="2800"/>
              </a:lnSpc>
              <a:spcBef>
                <a:spcPts val="1400"/>
              </a:spcBef>
              <a:buClr>
                <a:srgbClr val="0804B7"/>
              </a:buClr>
              <a:buFont typeface="Times" pitchFamily="16" charset="0"/>
              <a:buNone/>
            </a:pPr>
            <a:r>
              <a:rPr lang="en-US">
                <a:latin typeface="Arial" charset="0"/>
              </a:rPr>
              <a:t>In the opinion of one expert: for “… patients previously treated with bisphosphonates who suffer hip fractures or who have very low or declining BMD at the hip, strong consideration should be given to starting TPT and continuing a potent antiresorptive therapy (possibly switching to ZA or DMAB) to improve hip BMD and strength quickly.” </a:t>
            </a:r>
          </a:p>
        </p:txBody>
      </p:sp>
    </p:spTree>
    <p:extLst>
      <p:ext uri="{BB962C8B-B14F-4D97-AF65-F5344CB8AC3E}">
        <p14:creationId xmlns:p14="http://schemas.microsoft.com/office/powerpoint/2010/main" val="110136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8490">
                                            <p:txEl>
                                              <p:pRg st="0" end="0"/>
                                            </p:txEl>
                                          </p:spTgt>
                                        </p:tgtEl>
                                        <p:attrNameLst>
                                          <p:attrName>style.visibility</p:attrName>
                                        </p:attrNameLst>
                                      </p:cBhvr>
                                      <p:to>
                                        <p:strVal val="visible"/>
                                      </p:to>
                                    </p:set>
                                    <p:animEffect transition="in" filter="blinds(horizontal)">
                                      <p:cBhvr>
                                        <p:cTn id="7" dur="500"/>
                                        <p:tgtEl>
                                          <p:spTgt spid="148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85750"/>
            <a:ext cx="8382000" cy="862013"/>
          </a:xfrm>
        </p:spPr>
        <p:txBody>
          <a:bodyPr>
            <a:normAutofit/>
          </a:bodyPr>
          <a:lstStyle/>
          <a:p>
            <a:r>
              <a:rPr lang="en-US" dirty="0" smtClean="0"/>
              <a:t>Hypothetical </a:t>
            </a:r>
            <a:r>
              <a:rPr lang="en-US" dirty="0" smtClean="0">
                <a:solidFill>
                  <a:srgbClr val="FF0000"/>
                </a:solidFill>
              </a:rPr>
              <a:t>high</a:t>
            </a:r>
            <a:r>
              <a:rPr lang="en-US" dirty="0" smtClean="0"/>
              <a:t> risk scenario</a:t>
            </a:r>
            <a:endParaRPr lang="en-US" dirty="0" smtClean="0">
              <a:solidFill>
                <a:srgbClr val="FF0000"/>
              </a:solidFill>
            </a:endParaRPr>
          </a:p>
        </p:txBody>
      </p:sp>
      <p:sp>
        <p:nvSpPr>
          <p:cNvPr id="6147" name="Content Placeholder 2"/>
          <p:cNvSpPr>
            <a:spLocks noGrp="1"/>
          </p:cNvSpPr>
          <p:nvPr>
            <p:ph idx="1"/>
          </p:nvPr>
        </p:nvSpPr>
        <p:spPr>
          <a:xfrm>
            <a:off x="260350" y="1143000"/>
            <a:ext cx="8669338" cy="5802313"/>
          </a:xfrm>
        </p:spPr>
        <p:txBody>
          <a:bodyPr/>
          <a:lstStyle/>
          <a:p>
            <a:pPr>
              <a:lnSpc>
                <a:spcPct val="100000"/>
              </a:lnSpc>
            </a:pPr>
            <a:r>
              <a:rPr lang="en-US" sz="2800" dirty="0" smtClean="0"/>
              <a:t>A 53-year-old woman comes to you for evaluation of osteoporosis. She had a </a:t>
            </a:r>
            <a:r>
              <a:rPr lang="en-US" sz="2800" dirty="0" smtClean="0">
                <a:solidFill>
                  <a:srgbClr val="FF0000"/>
                </a:solidFill>
              </a:rPr>
              <a:t>hip fracture </a:t>
            </a:r>
            <a:r>
              <a:rPr lang="en-US" sz="2800" dirty="0" smtClean="0"/>
              <a:t>6 months ago and </a:t>
            </a:r>
            <a:r>
              <a:rPr lang="en-US" sz="2800" dirty="0" smtClean="0">
                <a:solidFill>
                  <a:srgbClr val="FF0000"/>
                </a:solidFill>
              </a:rPr>
              <a:t>multiple vertebral compression fracture </a:t>
            </a:r>
            <a:r>
              <a:rPr lang="en-US" sz="2800" dirty="0" smtClean="0"/>
              <a:t>and loss of height during last three years. She has been treated with </a:t>
            </a:r>
            <a:r>
              <a:rPr lang="en-US" sz="2800" dirty="0" err="1" smtClean="0"/>
              <a:t>risedronate</a:t>
            </a:r>
            <a:r>
              <a:rPr lang="en-US" sz="2800" dirty="0" smtClean="0"/>
              <a:t>, 3.5 mg orally once weekly with low adherence to therapy</a:t>
            </a:r>
          </a:p>
          <a:p>
            <a:r>
              <a:rPr lang="en-US" sz="2800" dirty="0" smtClean="0"/>
              <a:t>She has been taking </a:t>
            </a:r>
            <a:r>
              <a:rPr lang="en-US" sz="2800" dirty="0" err="1" smtClean="0"/>
              <a:t>cholecalciferol</a:t>
            </a:r>
            <a:r>
              <a:rPr lang="en-US" sz="2800" dirty="0" smtClean="0"/>
              <a:t>, 2000 IU daily, in addition to calcium carbonate, 600 mg twice daily with meals.</a:t>
            </a:r>
          </a:p>
          <a:p>
            <a:r>
              <a:rPr lang="en-US" sz="2800" dirty="0" smtClean="0"/>
              <a:t>Her initial DXA scan shortly after his fracture, revealed the following T scores</a:t>
            </a:r>
            <a:r>
              <a:rPr lang="en-US" sz="2800" dirty="0" smtClean="0">
                <a:solidFill>
                  <a:srgbClr val="FF0000"/>
                </a:solidFill>
              </a:rPr>
              <a:t>: lumbar spine,        - 1 .9, femoral neck, -2.8, and total hip -2.6</a:t>
            </a:r>
          </a:p>
          <a:p>
            <a:pPr>
              <a:lnSpc>
                <a:spcPct val="100000"/>
              </a:lnSpc>
            </a:pPr>
            <a:endParaRPr lang="en-US" sz="2800" u="sng" dirty="0" smtClean="0"/>
          </a:p>
        </p:txBody>
      </p:sp>
    </p:spTree>
    <p:extLst>
      <p:ext uri="{BB962C8B-B14F-4D97-AF65-F5344CB8AC3E}">
        <p14:creationId xmlns:p14="http://schemas.microsoft.com/office/powerpoint/2010/main" val="51790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8712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au 7">
            <a:extLst>
              <a:ext uri="{FF2B5EF4-FFF2-40B4-BE49-F238E27FC236}"/>
            </a:extLst>
          </p:cNvPr>
          <p:cNvGraphicFramePr>
            <a:graphicFrameLocks noGrp="1"/>
          </p:cNvGraphicFramePr>
          <p:nvPr/>
        </p:nvGraphicFramePr>
        <p:xfrm>
          <a:off x="1422400" y="981075"/>
          <a:ext cx="6267451" cy="976314"/>
        </p:xfrm>
        <a:graphic>
          <a:graphicData uri="http://schemas.openxmlformats.org/drawingml/2006/table">
            <a:tbl>
              <a:tblPr firstRow="1" firstCol="1" bandRow="1"/>
              <a:tblGrid>
                <a:gridCol w="1097032">
                  <a:extLst>
                    <a:ext uri="{9D8B030D-6E8A-4147-A177-3AD203B41FA5}"/>
                  </a:extLst>
                </a:gridCol>
                <a:gridCol w="1190411">
                  <a:extLst>
                    <a:ext uri="{9D8B030D-6E8A-4147-A177-3AD203B41FA5}"/>
                  </a:extLst>
                </a:gridCol>
                <a:gridCol w="1297661">
                  <a:extLst>
                    <a:ext uri="{9D8B030D-6E8A-4147-A177-3AD203B41FA5}"/>
                  </a:extLst>
                </a:gridCol>
                <a:gridCol w="1390143">
                  <a:extLst>
                    <a:ext uri="{9D8B030D-6E8A-4147-A177-3AD203B41FA5}"/>
                  </a:extLst>
                </a:gridCol>
                <a:gridCol w="1292204">
                  <a:extLst>
                    <a:ext uri="{9D8B030D-6E8A-4147-A177-3AD203B41FA5}"/>
                  </a:extLst>
                </a:gridCol>
              </a:tblGrid>
              <a:tr h="334720">
                <a:tc rowSpan="3">
                  <a:txBody>
                    <a:bodyPr/>
                    <a:lstStyle/>
                    <a:p>
                      <a:pPr algn="ctr">
                        <a:lnSpc>
                          <a:spcPct val="115000"/>
                        </a:lnSpc>
                        <a:spcAft>
                          <a:spcPts val="0"/>
                        </a:spcAft>
                      </a:pPr>
                      <a:r>
                        <a:rPr lang="fr-CH" sz="1200" b="1" dirty="0" err="1">
                          <a:effectLst/>
                          <a:latin typeface="Calibri"/>
                          <a:ea typeface="Times New Roman"/>
                          <a:cs typeface="Arial"/>
                        </a:rPr>
                        <a:t>Based</a:t>
                      </a:r>
                      <a:r>
                        <a:rPr lang="fr-CH" sz="1200" b="1" dirty="0">
                          <a:effectLst/>
                          <a:latin typeface="Calibri"/>
                          <a:ea typeface="Times New Roman"/>
                          <a:cs typeface="Arial"/>
                        </a:rPr>
                        <a:t> on </a:t>
                      </a:r>
                      <a:r>
                        <a:rPr lang="fr-CH" sz="1200" b="1" dirty="0" err="1">
                          <a:effectLst/>
                          <a:latin typeface="Calibri"/>
                          <a:ea typeface="Times New Roman"/>
                          <a:cs typeface="Arial"/>
                        </a:rPr>
                        <a:t>Spine</a:t>
                      </a:r>
                      <a:r>
                        <a:rPr lang="fr-CH" sz="1200" b="1" dirty="0">
                          <a:effectLst/>
                          <a:latin typeface="Calibri"/>
                          <a:ea typeface="Times New Roman"/>
                          <a:cs typeface="Arial"/>
                        </a:rPr>
                        <a:t> TBS</a:t>
                      </a: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H" sz="1100">
                          <a:effectLst/>
                          <a:latin typeface="Calibri"/>
                          <a:ea typeface="Times New Roman"/>
                          <a:cs typeface="Arial"/>
                        </a:rPr>
                        <a:t>≥ 1.300</a:t>
                      </a:r>
                      <a:endParaRPr lang="fr-FR" sz="110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extLst>
              </a:tr>
              <a:tr h="334720">
                <a:tc vMerge="1">
                  <a:txBody>
                    <a:bodyPr/>
                    <a:lstStyle/>
                    <a:p>
                      <a:endParaRPr lang="fr-FR"/>
                    </a:p>
                  </a:txBody>
                  <a:tcPr/>
                </a:tc>
                <a:tc>
                  <a:txBody>
                    <a:bodyPr/>
                    <a:lstStyle/>
                    <a:p>
                      <a:pPr algn="ctr">
                        <a:lnSpc>
                          <a:spcPct val="115000"/>
                        </a:lnSpc>
                        <a:spcAft>
                          <a:spcPts val="0"/>
                        </a:spcAft>
                      </a:pPr>
                      <a:r>
                        <a:rPr lang="fr-CH" sz="1100" dirty="0">
                          <a:effectLst/>
                          <a:latin typeface="Calibri"/>
                          <a:ea typeface="Times New Roman"/>
                          <a:cs typeface="Arial"/>
                        </a:rPr>
                        <a:t>1.200 &lt; &gt; 1.300</a:t>
                      </a: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extLst>
              </a:tr>
              <a:tr h="306874">
                <a:tc vMerge="1">
                  <a:txBody>
                    <a:bodyPr/>
                    <a:lstStyle/>
                    <a:p>
                      <a:endParaRPr lang="fr-FR"/>
                    </a:p>
                  </a:txBody>
                  <a:tcPr/>
                </a:tc>
                <a:tc>
                  <a:txBody>
                    <a:bodyPr/>
                    <a:lstStyle/>
                    <a:p>
                      <a:pPr algn="ctr">
                        <a:lnSpc>
                          <a:spcPct val="115000"/>
                        </a:lnSpc>
                        <a:spcAft>
                          <a:spcPts val="0"/>
                        </a:spcAft>
                      </a:pPr>
                      <a:r>
                        <a:rPr lang="fr-CH" sz="1100">
                          <a:effectLst/>
                          <a:latin typeface="Calibri"/>
                          <a:ea typeface="Times New Roman"/>
                          <a:cs typeface="Arial"/>
                        </a:rPr>
                        <a:t>≤ 1.200</a:t>
                      </a:r>
                      <a:endParaRPr lang="fr-FR" sz="110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endParaRPr lang="fr-FR" sz="1100" dirty="0">
                        <a:effectLst/>
                        <a:latin typeface="Calibri"/>
                        <a:ea typeface="Calibri"/>
                        <a:cs typeface="Times New Roman"/>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extLst>
                  <a:ext uri="{0D108BD9-81ED-4DB2-BD59-A6C34878D82A}"/>
                </a:extLst>
              </a:tr>
            </a:tbl>
          </a:graphicData>
        </a:graphic>
      </p:graphicFrame>
      <p:pic>
        <p:nvPicPr>
          <p:cNvPr id="37915" name="Picture 1"/>
          <p:cNvPicPr>
            <a:picLocks noChangeAspect="1" noChangeArrowheads="1"/>
          </p:cNvPicPr>
          <p:nvPr/>
        </p:nvPicPr>
        <p:blipFill>
          <a:blip r:embed="rId4">
            <a:extLst>
              <a:ext uri="{28A0092B-C50C-407E-A947-70E740481C1C}">
                <a14:useLocalDpi xmlns:a14="http://schemas.microsoft.com/office/drawing/2010/main" val="0"/>
              </a:ext>
            </a:extLst>
          </a:blip>
          <a:srcRect b="30312"/>
          <a:stretch>
            <a:fillRect/>
          </a:stretch>
        </p:blipFill>
        <p:spPr bwMode="auto">
          <a:xfrm>
            <a:off x="1403350" y="319088"/>
            <a:ext cx="62865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5300663"/>
            <a:ext cx="7000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300663"/>
            <a:ext cx="7000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5300663"/>
            <a:ext cx="7000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16750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42988" y="1196975"/>
            <a:ext cx="76644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eaLnBrk="1" hangingPunct="1"/>
            <a:r>
              <a:rPr lang="en-US" b="1">
                <a:latin typeface="Arial" charset="0"/>
              </a:rPr>
              <a:t>68 year old woman</a:t>
            </a:r>
          </a:p>
          <a:p>
            <a:pPr eaLnBrk="1" hangingPunct="1"/>
            <a:endParaRPr lang="en-US" b="1">
              <a:latin typeface="Arial" charset="0"/>
            </a:endParaRPr>
          </a:p>
          <a:p>
            <a:pPr eaLnBrk="1" hangingPunct="1"/>
            <a:r>
              <a:rPr lang="en-US">
                <a:latin typeface="Arial" charset="0"/>
              </a:rPr>
              <a:t>Diagnosis of osteoporosis in 2001</a:t>
            </a:r>
          </a:p>
          <a:p>
            <a:pPr eaLnBrk="1" hangingPunct="1">
              <a:buFont typeface="Wingdings" pitchFamily="2" charset="2"/>
              <a:buChar char="à"/>
            </a:pPr>
            <a:r>
              <a:rPr lang="en-US">
                <a:latin typeface="Arial" charset="0"/>
                <a:sym typeface="Wingdings" pitchFamily="2" charset="2"/>
              </a:rPr>
              <a:t> Fosamax 70mg/week</a:t>
            </a:r>
          </a:p>
          <a:p>
            <a:pPr eaLnBrk="1" hangingPunct="1">
              <a:buFont typeface="Wingdings" pitchFamily="2" charset="2"/>
              <a:buChar char="à"/>
            </a:pPr>
            <a:r>
              <a:rPr lang="en-US">
                <a:latin typeface="Arial" charset="0"/>
                <a:sym typeface="Wingdings" pitchFamily="2" charset="2"/>
              </a:rPr>
              <a:t>Calcium 500mg/d + vitamin D 400 IU</a:t>
            </a:r>
          </a:p>
          <a:p>
            <a:pPr eaLnBrk="1" hangingPunct="1">
              <a:buFont typeface="Wingdings" pitchFamily="2" charset="2"/>
              <a:buNone/>
            </a:pPr>
            <a:endParaRPr lang="en-US">
              <a:latin typeface="Arial" charset="0"/>
              <a:sym typeface="Wingdings" pitchFamily="2" charset="2"/>
            </a:endParaRPr>
          </a:p>
          <a:p>
            <a:pPr eaLnBrk="1" hangingPunct="1">
              <a:buFont typeface="Wingdings" pitchFamily="2" charset="2"/>
              <a:buNone/>
            </a:pPr>
            <a:r>
              <a:rPr lang="en-US">
                <a:latin typeface="Arial" charset="0"/>
              </a:rPr>
              <a:t>Follow-up densitometry</a:t>
            </a:r>
          </a:p>
          <a:p>
            <a:pPr eaLnBrk="1" hangingPunct="1">
              <a:buFont typeface="Wingdings" pitchFamily="2" charset="2"/>
              <a:buChar char="à"/>
            </a:pPr>
            <a:r>
              <a:rPr lang="en-US">
                <a:latin typeface="Arial" charset="0"/>
                <a:sym typeface="Wingdings" pitchFamily="2" charset="2"/>
              </a:rPr>
              <a:t> Decrease in BMD suggesting suboptimal response or non response to treatment</a:t>
            </a:r>
            <a:endParaRPr lang="en-US">
              <a:latin typeface="Arial" charset="0"/>
            </a:endParaRPr>
          </a:p>
          <a:p>
            <a:pPr eaLnBrk="1" hangingPunct="1"/>
            <a:endParaRPr lang="en-US" b="1">
              <a:latin typeface="Arial" charset="0"/>
            </a:endParaRPr>
          </a:p>
          <a:p>
            <a:pPr eaLnBrk="1" hangingPunct="1"/>
            <a:r>
              <a:rPr lang="en-US" b="1">
                <a:latin typeface="Arial" charset="0"/>
              </a:rPr>
              <a:t>Question:</a:t>
            </a:r>
          </a:p>
          <a:p>
            <a:pPr eaLnBrk="1" hangingPunct="1"/>
            <a:r>
              <a:rPr lang="en-US">
                <a:latin typeface="Arial" charset="0"/>
              </a:rPr>
              <a:t>What can be done to improve therapeutic response?</a:t>
            </a:r>
          </a:p>
          <a:p>
            <a:pPr eaLnBrk="1" hangingPunct="1"/>
            <a:endParaRPr lang="en-US">
              <a:latin typeface="Arial" charset="0"/>
            </a:endParaRPr>
          </a:p>
        </p:txBody>
      </p:sp>
      <p:sp>
        <p:nvSpPr>
          <p:cNvPr id="38915" name="Rectangle 3"/>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a:t>
            </a:r>
          </a:p>
        </p:txBody>
      </p:sp>
    </p:spTree>
    <p:extLst>
      <p:ext uri="{BB962C8B-B14F-4D97-AF65-F5344CB8AC3E}">
        <p14:creationId xmlns:p14="http://schemas.microsoft.com/office/powerpoint/2010/main" val="393299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r>
              <a:rPr lang="en-US" smtClean="0">
                <a:solidFill>
                  <a:srgbClr val="000000"/>
                </a:solidFill>
                <a:latin typeface="Calibri" pitchFamily="34" charset="0"/>
              </a:rPr>
              <a:t>Case 5</a:t>
            </a:r>
          </a:p>
        </p:txBody>
      </p:sp>
      <p:sp>
        <p:nvSpPr>
          <p:cNvPr id="39939" name="Content Placeholder 4"/>
          <p:cNvSpPr>
            <a:spLocks noGrp="1"/>
          </p:cNvSpPr>
          <p:nvPr>
            <p:ph idx="1"/>
          </p:nvPr>
        </p:nvSpPr>
        <p:spPr>
          <a:xfrm>
            <a:off x="457200" y="990600"/>
            <a:ext cx="8229600" cy="4419600"/>
          </a:xfrm>
        </p:spPr>
        <p:txBody>
          <a:bodyPr/>
          <a:lstStyle/>
          <a:p>
            <a:pPr>
              <a:buFont typeface="Arial" charset="0"/>
              <a:buNone/>
            </a:pPr>
            <a:r>
              <a:rPr lang="en-US" sz="2600" smtClean="0">
                <a:solidFill>
                  <a:srgbClr val="000000"/>
                </a:solidFill>
                <a:latin typeface="Calibri" pitchFamily="34" charset="0"/>
              </a:rPr>
              <a:t>Patient NC:  57 y/o with inflammatory bowel dz on steroids</a:t>
            </a:r>
          </a:p>
          <a:p>
            <a:r>
              <a:rPr lang="en-US" sz="2600" smtClean="0">
                <a:solidFill>
                  <a:srgbClr val="000000"/>
                </a:solidFill>
                <a:latin typeface="Calibri" pitchFamily="34" charset="0"/>
              </a:rPr>
              <a:t>57 year old postmenopausal woman with inflammatory bowel disease on prednisone 5 to 20 mg daily for the past 4 years. Currently on 5 mg/day</a:t>
            </a:r>
          </a:p>
          <a:p>
            <a:r>
              <a:rPr lang="en-US" sz="2600" smtClean="0">
                <a:solidFill>
                  <a:srgbClr val="000000"/>
                </a:solidFill>
                <a:latin typeface="Calibri" pitchFamily="34" charset="0"/>
              </a:rPr>
              <a:t>DXA T-score LS: -2.1, FN -1.8</a:t>
            </a:r>
          </a:p>
          <a:p>
            <a:r>
              <a:rPr lang="en-US" sz="2600" smtClean="0">
                <a:solidFill>
                  <a:srgbClr val="000000"/>
                </a:solidFill>
                <a:latin typeface="Calibri" pitchFamily="34" charset="0"/>
              </a:rPr>
              <a:t>FRAX 10 year risk:  major fractures: 8%; hip fracture: 1.2%</a:t>
            </a:r>
          </a:p>
          <a:p>
            <a:r>
              <a:rPr lang="en-US" sz="2600" smtClean="0">
                <a:solidFill>
                  <a:srgbClr val="000000"/>
                </a:solidFill>
                <a:latin typeface="Calibri" pitchFamily="34" charset="0"/>
              </a:rPr>
              <a:t>CBC, comprehensive metabolic profile, PTH, 25(OH)D and 24-hour urine calcium - normal</a:t>
            </a:r>
          </a:p>
        </p:txBody>
      </p:sp>
      <p:sp>
        <p:nvSpPr>
          <p:cNvPr id="39940" name="Text Box 11"/>
          <p:cNvSpPr txBox="1">
            <a:spLocks noChangeArrowheads="1"/>
          </p:cNvSpPr>
          <p:nvPr/>
        </p:nvSpPr>
        <p:spPr bwMode="auto">
          <a:xfrm>
            <a:off x="0" y="4997450"/>
            <a:ext cx="9144000" cy="1084263"/>
          </a:xfrm>
          <a:prstGeom prst="rect">
            <a:avLst/>
          </a:prstGeom>
          <a:gradFill rotWithShape="1">
            <a:gsLst>
              <a:gs pos="0">
                <a:srgbClr val="AE0922"/>
              </a:gs>
              <a:gs pos="100000">
                <a:srgbClr val="9B0820"/>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tIns="187200" rIns="324000" bIns="93600">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2600" b="1">
                <a:solidFill>
                  <a:srgbClr val="EEECE1"/>
                </a:solidFill>
                <a:latin typeface="Calibri" pitchFamily="34" charset="0"/>
                <a:ea typeface="MS PGothic" pitchFamily="34" charset="-128"/>
                <a:cs typeface="Calibri" pitchFamily="34" charset="0"/>
              </a:rPr>
              <a:t>Does she need pharmacologic therapy?</a:t>
            </a:r>
          </a:p>
          <a:p>
            <a:r>
              <a:rPr lang="en-US" sz="2600" b="1">
                <a:solidFill>
                  <a:srgbClr val="EEECE1"/>
                </a:solidFill>
                <a:latin typeface="Calibri" pitchFamily="34" charset="0"/>
                <a:ea typeface="MS PGothic" pitchFamily="34" charset="-128"/>
                <a:cs typeface="Calibri" pitchFamily="34" charset="0"/>
              </a:rPr>
              <a:t>Would you order any other tests?</a:t>
            </a:r>
          </a:p>
        </p:txBody>
      </p:sp>
    </p:spTree>
    <p:extLst>
      <p:ext uri="{BB962C8B-B14F-4D97-AF65-F5344CB8AC3E}">
        <p14:creationId xmlns:p14="http://schemas.microsoft.com/office/powerpoint/2010/main" val="124488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normAutofit fontScale="90000"/>
          </a:bodyPr>
          <a:lstStyle/>
          <a:p>
            <a:r>
              <a:rPr lang="en-US" smtClean="0">
                <a:solidFill>
                  <a:srgbClr val="000000"/>
                </a:solidFill>
                <a:latin typeface="Calibri" pitchFamily="34" charset="0"/>
              </a:rPr>
              <a:t>GIOP Treatment Recommendations</a:t>
            </a:r>
            <a:br>
              <a:rPr lang="en-US" smtClean="0">
                <a:solidFill>
                  <a:srgbClr val="000000"/>
                </a:solidFill>
                <a:latin typeface="Calibri" pitchFamily="34" charset="0"/>
              </a:rPr>
            </a:br>
            <a:r>
              <a:rPr lang="en-US" smtClean="0">
                <a:solidFill>
                  <a:srgbClr val="000000"/>
                </a:solidFill>
                <a:latin typeface="Calibri" pitchFamily="34" charset="0"/>
              </a:rPr>
              <a:t>             </a:t>
            </a:r>
          </a:p>
        </p:txBody>
      </p:sp>
      <p:sp>
        <p:nvSpPr>
          <p:cNvPr id="40963" name="Rectangle 2"/>
          <p:cNvSpPr>
            <a:spLocks noGrp="1" noChangeArrowheads="1"/>
          </p:cNvSpPr>
          <p:nvPr>
            <p:ph idx="1"/>
          </p:nvPr>
        </p:nvSpPr>
        <p:spPr>
          <a:xfrm>
            <a:off x="457200" y="1143000"/>
            <a:ext cx="8229600" cy="4419600"/>
          </a:xfrm>
        </p:spPr>
        <p:txBody>
          <a:bodyPr/>
          <a:lstStyle/>
          <a:p>
            <a:r>
              <a:rPr lang="en-US" sz="2600" smtClean="0">
                <a:solidFill>
                  <a:srgbClr val="000000"/>
                </a:solidFill>
                <a:latin typeface="Calibri" pitchFamily="34" charset="0"/>
              </a:rPr>
              <a:t>Prescribe adequate calcium and vitamin D for all</a:t>
            </a:r>
          </a:p>
        </p:txBody>
      </p:sp>
      <p:sp>
        <p:nvSpPr>
          <p:cNvPr id="40964" name="Footer Placeholder 14"/>
          <p:cNvSpPr>
            <a:spLocks noGrp="1"/>
          </p:cNvSpPr>
          <p:nvPr>
            <p:ph type="ftr" sz="quarter" idx="4294967295"/>
          </p:nvPr>
        </p:nvSpPr>
        <p:spPr bwMode="auto">
          <a:xfrm>
            <a:off x="76200" y="6019800"/>
            <a:ext cx="6096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1600">
                <a:solidFill>
                  <a:srgbClr val="000000"/>
                </a:solidFill>
                <a:latin typeface="Calibri" pitchFamily="34" charset="0"/>
                <a:ea typeface="MS PGothic" pitchFamily="34" charset="-128"/>
                <a:cs typeface="Calibri" pitchFamily="34" charset="0"/>
              </a:rPr>
              <a:t>Adapted and simplified from Grossman et al, 2010 Arthritis Care &amp; Research;62:1515</a:t>
            </a:r>
          </a:p>
        </p:txBody>
      </p:sp>
      <p:sp>
        <p:nvSpPr>
          <p:cNvPr id="40965" name="Text Box 7"/>
          <p:cNvSpPr txBox="1">
            <a:spLocks noChangeArrowheads="1"/>
          </p:cNvSpPr>
          <p:nvPr/>
        </p:nvSpPr>
        <p:spPr bwMode="auto">
          <a:xfrm>
            <a:off x="3744913" y="6353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r"/>
            <a:endParaRPr lang="en-US" sz="1800">
              <a:solidFill>
                <a:srgbClr val="000000"/>
              </a:solidFill>
              <a:latin typeface="Calibri" pitchFamily="34" charset="0"/>
              <a:ea typeface="MS PGothic" pitchFamily="34" charset="-128"/>
            </a:endParaRPr>
          </a:p>
        </p:txBody>
      </p:sp>
      <p:pic>
        <p:nvPicPr>
          <p:cNvPr id="40966" name="Picture 9" descr="acr"/>
          <p:cNvPicPr>
            <a:picLocks noChangeAspect="1" noChangeArrowheads="1"/>
          </p:cNvPicPr>
          <p:nvPr/>
        </p:nvPicPr>
        <p:blipFill>
          <a:blip r:embed="rId3">
            <a:extLst>
              <a:ext uri="{28A0092B-C50C-407E-A947-70E740481C1C}">
                <a14:useLocalDpi xmlns:a14="http://schemas.microsoft.com/office/drawing/2010/main" val="0"/>
              </a:ext>
            </a:extLst>
          </a:blip>
          <a:srcRect b="20844"/>
          <a:stretch>
            <a:fillRect/>
          </a:stretch>
        </p:blipFill>
        <p:spPr bwMode="auto">
          <a:xfrm>
            <a:off x="7239000" y="0"/>
            <a:ext cx="1905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27" name="Group 7"/>
          <p:cNvGraphicFramePr>
            <a:graphicFrameLocks noGrp="1"/>
          </p:cNvGraphicFramePr>
          <p:nvPr/>
        </p:nvGraphicFramePr>
        <p:xfrm>
          <a:off x="609600" y="2239963"/>
          <a:ext cx="8001000" cy="3703639"/>
        </p:xfrm>
        <a:graphic>
          <a:graphicData uri="http://schemas.openxmlformats.org/drawingml/2006/table">
            <a:tbl>
              <a:tblPr/>
              <a:tblGrid>
                <a:gridCol w="4419600"/>
                <a:gridCol w="1785938"/>
                <a:gridCol w="1795462"/>
              </a:tblGrid>
              <a:tr h="39680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2000" b="1" i="0" u="none" strike="noStrike" cap="none" normalizeH="0" baseline="0" smtClean="0">
                        <a:ln>
                          <a:noFill/>
                        </a:ln>
                        <a:solidFill>
                          <a:srgbClr val="000000"/>
                        </a:solidFill>
                        <a:effectLst/>
                        <a:latin typeface="Calibri" pitchFamily="34" charset="0"/>
                        <a:ea typeface="MS PGothic" pitchFamily="34" charset="-128"/>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FBA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000000"/>
                          </a:solidFill>
                          <a:effectLst/>
                          <a:latin typeface="Calibri" pitchFamily="34" charset="0"/>
                          <a:ea typeface="MS PGothic" pitchFamily="34" charset="-128"/>
                        </a:rPr>
                        <a:t>Daily Dose</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FBA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000000"/>
                          </a:solidFill>
                          <a:effectLst/>
                          <a:latin typeface="Calibri" pitchFamily="34" charset="0"/>
                          <a:ea typeface="MS PGothic" pitchFamily="34" charset="-128"/>
                        </a:rPr>
                        <a:t>Treatment</a:t>
                      </a:r>
                      <a:r>
                        <a:rPr kumimoji="0" lang="en-US" sz="2000" b="1" i="0" u="none" strike="noStrike" cap="none" normalizeH="0" baseline="30000" smtClean="0">
                          <a:ln>
                            <a:noFill/>
                          </a:ln>
                          <a:solidFill>
                            <a:srgbClr val="000000"/>
                          </a:solidFill>
                          <a:effectLst/>
                          <a:latin typeface="Calibri" pitchFamily="34" charset="0"/>
                          <a:ea typeface="MS PGothic" pitchFamily="34" charset="-128"/>
                        </a:rPr>
                        <a:t>*</a:t>
                      </a:r>
                      <a:endParaRPr kumimoji="0" lang="en-US" sz="2000" b="1" i="0" u="none" strike="noStrike" cap="none" normalizeH="0" baseline="0" smtClean="0">
                        <a:ln>
                          <a:noFill/>
                        </a:ln>
                        <a:solidFill>
                          <a:srgbClr val="000000"/>
                        </a:solidFill>
                        <a:effectLst/>
                        <a:latin typeface="Calibri" pitchFamily="34" charset="0"/>
                        <a:ea typeface="MS PGothic" pitchFamily="34" charset="-128"/>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FBAE1"/>
                    </a:solidFill>
                  </a:tcPr>
                </a:tc>
              </a:tr>
              <a:tr h="46981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Postmenopausal women and men ≥ 50</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≥7.5 mg</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Yes</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r>
              <a:tr h="36573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rgbClr val="000000"/>
                        </a:solidFill>
                        <a:effectLst/>
                        <a:latin typeface="Calibri" pitchFamily="34" charset="0"/>
                        <a:ea typeface="MS PGothic" pitchFamily="34" charset="-128"/>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≤7.5 mg</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MS PGothic" pitchFamily="34" charset="-128"/>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r>
              <a:tr h="39680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rgbClr val="000000"/>
                        </a:solidFill>
                        <a:effectLst/>
                        <a:latin typeface="Calibri" pitchFamily="34" charset="0"/>
                        <a:ea typeface="MS PGothic" pitchFamily="34" charset="-128"/>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457200" marR="0" lvl="1"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FRAX ≤10%</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No</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r>
              <a:tr h="39680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rgbClr val="000000"/>
                        </a:solidFill>
                        <a:effectLst/>
                        <a:latin typeface="Calibri" pitchFamily="34" charset="0"/>
                        <a:ea typeface="MS PGothic" pitchFamily="34" charset="-128"/>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457200" marR="0" lvl="1"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FRAX &gt;10%</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Yes</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r>
              <a:tr h="47140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Premenopausal women and men&lt;50</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 Treat only if history of fracture</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hMerge="1">
                  <a:txBody>
                    <a:bodyPr/>
                    <a:lstStyle/>
                    <a:p>
                      <a:endParaRPr lang="en-US"/>
                    </a:p>
                  </a:txBody>
                  <a:tcPr/>
                </a:tc>
              </a:tr>
              <a:tr h="504734">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Men and non-childbearing women</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≥5 mg</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Yes,  if fracture</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r>
              <a:tr h="701547">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Childbearing women</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≥7.5 mg</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Yes,  if fracture</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r>
            </a:tbl>
          </a:graphicData>
        </a:graphic>
      </p:graphicFrame>
      <p:sp>
        <p:nvSpPr>
          <p:cNvPr id="41005" name="TextBox 21"/>
          <p:cNvSpPr txBox="1">
            <a:spLocks noChangeArrowheads="1"/>
          </p:cNvSpPr>
          <p:nvPr/>
        </p:nvSpPr>
        <p:spPr bwMode="auto">
          <a:xfrm>
            <a:off x="800100" y="1676400"/>
            <a:ext cx="754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itchFamily="16" charset="0"/>
              </a:defRPr>
            </a:lvl1pPr>
            <a:lvl2pPr>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marL="0" lvl="1"/>
            <a:r>
              <a:rPr lang="en-US" sz="1600">
                <a:solidFill>
                  <a:srgbClr val="000000"/>
                </a:solidFill>
                <a:latin typeface="Calibri" pitchFamily="34" charset="0"/>
                <a:ea typeface="MS PGothic" pitchFamily="34" charset="-128"/>
                <a:cs typeface="Calibri" pitchFamily="34" charset="0"/>
              </a:rPr>
              <a:t>*FDA approved therapy: alendronate, risedronate, zoledronic acid and teriparatide</a:t>
            </a:r>
          </a:p>
        </p:txBody>
      </p:sp>
    </p:spTree>
    <p:extLst>
      <p:ext uri="{BB962C8B-B14F-4D97-AF65-F5344CB8AC3E}">
        <p14:creationId xmlns:p14="http://schemas.microsoft.com/office/powerpoint/2010/main" val="142823331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r>
              <a:rPr lang="en-US" smtClean="0">
                <a:solidFill>
                  <a:srgbClr val="000000"/>
                </a:solidFill>
                <a:latin typeface="Calibri" pitchFamily="34" charset="0"/>
              </a:rPr>
              <a:t>Case 5</a:t>
            </a:r>
          </a:p>
        </p:txBody>
      </p:sp>
      <p:sp>
        <p:nvSpPr>
          <p:cNvPr id="41987" name="Content Placeholder 4"/>
          <p:cNvSpPr>
            <a:spLocks noGrp="1"/>
          </p:cNvSpPr>
          <p:nvPr>
            <p:ph idx="1"/>
          </p:nvPr>
        </p:nvSpPr>
        <p:spPr>
          <a:xfrm>
            <a:off x="457200" y="990600"/>
            <a:ext cx="8229600" cy="4419600"/>
          </a:xfrm>
        </p:spPr>
        <p:txBody>
          <a:bodyPr/>
          <a:lstStyle/>
          <a:p>
            <a:pPr>
              <a:buFont typeface="Arial" charset="0"/>
              <a:buNone/>
            </a:pPr>
            <a:r>
              <a:rPr lang="en-US" sz="2600" smtClean="0">
                <a:solidFill>
                  <a:srgbClr val="000000"/>
                </a:solidFill>
                <a:latin typeface="Calibri" pitchFamily="34" charset="0"/>
              </a:rPr>
              <a:t>Patient NC:  57 y/o with inflammatory bowel dz on steroids</a:t>
            </a:r>
          </a:p>
          <a:p>
            <a:r>
              <a:rPr lang="en-US" sz="2600" smtClean="0">
                <a:solidFill>
                  <a:srgbClr val="000000"/>
                </a:solidFill>
                <a:latin typeface="Calibri" pitchFamily="34" charset="0"/>
              </a:rPr>
              <a:t>57 year old postmenopausal woman with inflammatory bowel disease on prednisone 5 to 20 mg daily for the past 4 years. Currently on 5 mg/day</a:t>
            </a:r>
          </a:p>
          <a:p>
            <a:r>
              <a:rPr lang="en-US" sz="2600" smtClean="0">
                <a:solidFill>
                  <a:srgbClr val="000000"/>
                </a:solidFill>
                <a:latin typeface="Calibri" pitchFamily="34" charset="0"/>
              </a:rPr>
              <a:t>DXA T-score LS: -2.1, FN -1.8</a:t>
            </a:r>
          </a:p>
          <a:p>
            <a:r>
              <a:rPr lang="en-US" sz="2600" smtClean="0">
                <a:solidFill>
                  <a:srgbClr val="000000"/>
                </a:solidFill>
                <a:latin typeface="Calibri" pitchFamily="34" charset="0"/>
              </a:rPr>
              <a:t>FRAX 10 year risk:  major fractures: 8%; hip fracture: 1.2%</a:t>
            </a:r>
          </a:p>
          <a:p>
            <a:r>
              <a:rPr lang="en-US" sz="2600" smtClean="0">
                <a:solidFill>
                  <a:srgbClr val="000000"/>
                </a:solidFill>
                <a:latin typeface="Calibri" pitchFamily="34" charset="0"/>
              </a:rPr>
              <a:t>CBC, comprehensive metabolic profile, PTH, 25(OH)D and 24-hour urine calcium - normal</a:t>
            </a:r>
          </a:p>
        </p:txBody>
      </p:sp>
      <p:sp>
        <p:nvSpPr>
          <p:cNvPr id="41988" name="Text Box 11"/>
          <p:cNvSpPr txBox="1">
            <a:spLocks noChangeArrowheads="1"/>
          </p:cNvSpPr>
          <p:nvPr/>
        </p:nvSpPr>
        <p:spPr bwMode="auto">
          <a:xfrm>
            <a:off x="0" y="4997450"/>
            <a:ext cx="9144000" cy="1084263"/>
          </a:xfrm>
          <a:prstGeom prst="rect">
            <a:avLst/>
          </a:prstGeom>
          <a:gradFill rotWithShape="1">
            <a:gsLst>
              <a:gs pos="0">
                <a:srgbClr val="AE0922"/>
              </a:gs>
              <a:gs pos="100000">
                <a:srgbClr val="9B0820"/>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tIns="187200" rIns="324000" bIns="93600">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2600" b="1">
                <a:solidFill>
                  <a:srgbClr val="EEECE1"/>
                </a:solidFill>
                <a:latin typeface="Calibri" pitchFamily="34" charset="0"/>
                <a:ea typeface="MS PGothic" pitchFamily="34" charset="-128"/>
                <a:cs typeface="Calibri" pitchFamily="34" charset="0"/>
              </a:rPr>
              <a:t>Does she need pharmacologic therapy?</a:t>
            </a:r>
          </a:p>
          <a:p>
            <a:r>
              <a:rPr lang="en-US" sz="2600" b="1">
                <a:solidFill>
                  <a:srgbClr val="EEECE1"/>
                </a:solidFill>
                <a:latin typeface="Calibri" pitchFamily="34" charset="0"/>
                <a:ea typeface="MS PGothic" pitchFamily="34" charset="-128"/>
                <a:cs typeface="Calibri" pitchFamily="34" charset="0"/>
              </a:rPr>
              <a:t>Would you order any other tests?</a:t>
            </a:r>
          </a:p>
        </p:txBody>
      </p:sp>
    </p:spTree>
    <p:extLst>
      <p:ext uri="{BB962C8B-B14F-4D97-AF65-F5344CB8AC3E}">
        <p14:creationId xmlns:p14="http://schemas.microsoft.com/office/powerpoint/2010/main" val="323612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p:txBody>
          <a:bodyPr/>
          <a:lstStyle/>
          <a:p>
            <a:r>
              <a:rPr lang="en-US" smtClean="0">
                <a:solidFill>
                  <a:srgbClr val="000000"/>
                </a:solidFill>
                <a:latin typeface="Calibri" pitchFamily="34" charset="0"/>
              </a:rPr>
              <a:t>Indications for Spinal Imaging</a:t>
            </a:r>
          </a:p>
        </p:txBody>
      </p:sp>
      <p:sp>
        <p:nvSpPr>
          <p:cNvPr id="43011" name="Footer Placeholder 10"/>
          <p:cNvSpPr>
            <a:spLocks noGrp="1"/>
          </p:cNvSpPr>
          <p:nvPr>
            <p:ph type="ftr" sz="quarter" idx="4294967295"/>
          </p:nvPr>
        </p:nvSpPr>
        <p:spPr bwMode="auto">
          <a:xfrm>
            <a:off x="76200" y="6019800"/>
            <a:ext cx="6096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sz="1600">
                <a:solidFill>
                  <a:srgbClr val="000000"/>
                </a:solidFill>
                <a:latin typeface="Calibri" pitchFamily="34" charset="0"/>
                <a:ea typeface="MS PGothic" pitchFamily="34" charset="-128"/>
                <a:cs typeface="Calibri" pitchFamily="34" charset="0"/>
              </a:rPr>
              <a:t>www.ISCD.org</a:t>
            </a:r>
          </a:p>
        </p:txBody>
      </p:sp>
      <p:sp>
        <p:nvSpPr>
          <p:cNvPr id="43012" name="Content Placeholder 6"/>
          <p:cNvSpPr>
            <a:spLocks noGrp="1"/>
          </p:cNvSpPr>
          <p:nvPr>
            <p:ph idx="1"/>
          </p:nvPr>
        </p:nvSpPr>
        <p:spPr>
          <a:xfrm>
            <a:off x="533400" y="1371600"/>
            <a:ext cx="8229600" cy="4419600"/>
          </a:xfrm>
        </p:spPr>
        <p:txBody>
          <a:bodyPr/>
          <a:lstStyle/>
          <a:p>
            <a:r>
              <a:rPr lang="en-US" sz="2600" smtClean="0">
                <a:solidFill>
                  <a:srgbClr val="000000"/>
                </a:solidFill>
                <a:latin typeface="Calibri" pitchFamily="34" charset="0"/>
              </a:rPr>
              <a:t>Lateral spine imaging with standard radiography or densitometric VFA is indicated when T-score is &lt; -1.0 and one or more of the following is present:</a:t>
            </a:r>
          </a:p>
          <a:p>
            <a:pPr lvl="1"/>
            <a:r>
              <a:rPr lang="en-US" smtClean="0">
                <a:solidFill>
                  <a:srgbClr val="000000"/>
                </a:solidFill>
                <a:latin typeface="Calibri" pitchFamily="34" charset="0"/>
              </a:rPr>
              <a:t>Women age ≥ 70 years or men ≥ age 80 years</a:t>
            </a:r>
          </a:p>
          <a:p>
            <a:pPr lvl="1"/>
            <a:r>
              <a:rPr lang="en-US" smtClean="0">
                <a:solidFill>
                  <a:srgbClr val="000000"/>
                </a:solidFill>
                <a:latin typeface="Calibri" pitchFamily="34" charset="0"/>
              </a:rPr>
              <a:t>Historical height loss &gt; 4 cm (&gt;1.5 inches)</a:t>
            </a:r>
          </a:p>
          <a:p>
            <a:pPr lvl="1"/>
            <a:r>
              <a:rPr lang="en-US" smtClean="0">
                <a:solidFill>
                  <a:srgbClr val="000000"/>
                </a:solidFill>
                <a:latin typeface="Calibri" pitchFamily="34" charset="0"/>
              </a:rPr>
              <a:t>Self-reported but undocumented prior vertebral fracture</a:t>
            </a:r>
          </a:p>
          <a:p>
            <a:pPr lvl="1"/>
            <a:r>
              <a:rPr lang="en-US" smtClean="0">
                <a:solidFill>
                  <a:srgbClr val="000000"/>
                </a:solidFill>
                <a:latin typeface="Calibri" pitchFamily="34" charset="0"/>
              </a:rPr>
              <a:t>Glucocorticoid therapy equivalent to ≥ 5 mg of prednisone or equivalent per day for ≥ 3 months</a:t>
            </a:r>
          </a:p>
          <a:p>
            <a:endParaRPr lang="en-US" smtClean="0">
              <a:solidFill>
                <a:srgbClr val="000000"/>
              </a:solidFill>
              <a:latin typeface="Calibri" pitchFamily="34" charset="0"/>
            </a:endParaRPr>
          </a:p>
        </p:txBody>
      </p:sp>
    </p:spTree>
    <p:extLst>
      <p:ext uri="{BB962C8B-B14F-4D97-AF65-F5344CB8AC3E}">
        <p14:creationId xmlns:p14="http://schemas.microsoft.com/office/powerpoint/2010/main" val="328015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8"/>
          <p:cNvSpPr>
            <a:spLocks noGrp="1"/>
          </p:cNvSpPr>
          <p:nvPr>
            <p:ph type="title"/>
          </p:nvPr>
        </p:nvSpPr>
        <p:spPr/>
        <p:txBody>
          <a:bodyPr/>
          <a:lstStyle/>
          <a:p>
            <a:r>
              <a:rPr lang="en-US" smtClean="0">
                <a:solidFill>
                  <a:srgbClr val="000000"/>
                </a:solidFill>
                <a:latin typeface="Calibri" pitchFamily="34" charset="0"/>
              </a:rPr>
              <a:t>Case 5</a:t>
            </a:r>
          </a:p>
        </p:txBody>
      </p:sp>
      <p:sp>
        <p:nvSpPr>
          <p:cNvPr id="44035" name="Content Placeholder 2"/>
          <p:cNvSpPr>
            <a:spLocks noGrp="1"/>
          </p:cNvSpPr>
          <p:nvPr>
            <p:ph sz="quarter" idx="4"/>
          </p:nvPr>
        </p:nvSpPr>
        <p:spPr/>
        <p:txBody>
          <a:bodyPr/>
          <a:lstStyle/>
          <a:p>
            <a:pPr>
              <a:buFont typeface="Arial" charset="0"/>
              <a:buNone/>
            </a:pPr>
            <a:r>
              <a:rPr lang="en-US" sz="2600" smtClean="0">
                <a:solidFill>
                  <a:srgbClr val="000000"/>
                </a:solidFill>
                <a:latin typeface="Calibri" pitchFamily="34" charset="0"/>
              </a:rPr>
              <a:t>Patient NC:  57 y/o with IBD on steroids</a:t>
            </a:r>
          </a:p>
          <a:p>
            <a:r>
              <a:rPr lang="en-US" sz="2600" smtClean="0">
                <a:solidFill>
                  <a:srgbClr val="000000"/>
                </a:solidFill>
                <a:latin typeface="Calibri" pitchFamily="34" charset="0"/>
              </a:rPr>
              <a:t>2 vertebral compression fractures</a:t>
            </a:r>
          </a:p>
          <a:p>
            <a:pPr lvl="1"/>
            <a:r>
              <a:rPr lang="en-US" sz="2600" smtClean="0">
                <a:solidFill>
                  <a:srgbClr val="000000"/>
                </a:solidFill>
                <a:latin typeface="Calibri" pitchFamily="34" charset="0"/>
              </a:rPr>
              <a:t>Clear indication of skeletal fragility</a:t>
            </a:r>
          </a:p>
          <a:p>
            <a:pPr lvl="1"/>
            <a:r>
              <a:rPr lang="en-US" sz="2600" smtClean="0">
                <a:solidFill>
                  <a:srgbClr val="000000"/>
                </a:solidFill>
                <a:latin typeface="Calibri" pitchFamily="34" charset="0"/>
              </a:rPr>
              <a:t>Strong indication for pharmacotherapy</a:t>
            </a:r>
          </a:p>
        </p:txBody>
      </p:sp>
      <p:sp>
        <p:nvSpPr>
          <p:cNvPr id="44036" name="TextBox 8"/>
          <p:cNvSpPr txBox="1">
            <a:spLocks noChangeArrowheads="1"/>
          </p:cNvSpPr>
          <p:nvPr/>
        </p:nvSpPr>
        <p:spPr bwMode="auto">
          <a:xfrm>
            <a:off x="1447800" y="1219200"/>
            <a:ext cx="2209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r>
              <a:rPr lang="en-US" sz="2600">
                <a:solidFill>
                  <a:srgbClr val="000000"/>
                </a:solidFill>
                <a:latin typeface="Calibri" pitchFamily="34" charset="0"/>
                <a:ea typeface="MS PGothic" pitchFamily="34" charset="-128"/>
              </a:rPr>
              <a:t>VFA</a:t>
            </a:r>
          </a:p>
        </p:txBody>
      </p:sp>
      <p:grpSp>
        <p:nvGrpSpPr>
          <p:cNvPr id="44037" name="Group 15"/>
          <p:cNvGrpSpPr>
            <a:grpSpLocks/>
          </p:cNvGrpSpPr>
          <p:nvPr/>
        </p:nvGrpSpPr>
        <p:grpSpPr bwMode="auto">
          <a:xfrm>
            <a:off x="1447800" y="1676400"/>
            <a:ext cx="2214563" cy="4114800"/>
            <a:chOff x="381000" y="1828800"/>
            <a:chExt cx="2543175" cy="4724400"/>
          </a:xfrm>
        </p:grpSpPr>
        <p:pic>
          <p:nvPicPr>
            <p:cNvPr id="44038" name="Picture 10"/>
            <p:cNvPicPr>
              <a:picLocks noChangeAspect="1" noChangeArrowheads="1"/>
            </p:cNvPicPr>
            <p:nvPr/>
          </p:nvPicPr>
          <p:blipFill>
            <a:blip r:embed="rId3">
              <a:extLst>
                <a:ext uri="{28A0092B-C50C-407E-A947-70E740481C1C}">
                  <a14:useLocalDpi xmlns:a14="http://schemas.microsoft.com/office/drawing/2010/main" val="0"/>
                </a:ext>
              </a:extLst>
            </a:blip>
            <a:srcRect l="33888" t="21556" r="50555" b="32222"/>
            <a:stretch>
              <a:fillRect/>
            </a:stretch>
          </p:blipFill>
          <p:spPr bwMode="auto">
            <a:xfrm>
              <a:off x="381000" y="1828800"/>
              <a:ext cx="25431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ight Arrow 9"/>
            <p:cNvSpPr>
              <a:spLocks noChangeArrowheads="1"/>
            </p:cNvSpPr>
            <p:nvPr/>
          </p:nvSpPr>
          <p:spPr bwMode="auto">
            <a:xfrm flipH="1">
              <a:off x="1371600" y="3643313"/>
              <a:ext cx="838200" cy="304800"/>
            </a:xfrm>
            <a:prstGeom prst="rightArrow">
              <a:avLst>
                <a:gd name="adj1" fmla="val 50000"/>
                <a:gd name="adj2" fmla="val 49997"/>
              </a:avLst>
            </a:prstGeom>
            <a:solidFill>
              <a:srgbClr val="AE0922"/>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pPr algn="r"/>
              <a:endParaRPr lang="en-US" sz="1800">
                <a:solidFill>
                  <a:srgbClr val="000000"/>
                </a:solidFill>
                <a:latin typeface="Calibri" pitchFamily="34" charset="0"/>
              </a:endParaRPr>
            </a:p>
          </p:txBody>
        </p:sp>
        <p:sp>
          <p:nvSpPr>
            <p:cNvPr id="44040" name="Right Arrow 10"/>
            <p:cNvSpPr>
              <a:spLocks noChangeArrowheads="1"/>
            </p:cNvSpPr>
            <p:nvPr/>
          </p:nvSpPr>
          <p:spPr bwMode="auto">
            <a:xfrm flipH="1">
              <a:off x="1524000" y="4953000"/>
              <a:ext cx="838200" cy="304800"/>
            </a:xfrm>
            <a:prstGeom prst="rightArrow">
              <a:avLst>
                <a:gd name="adj1" fmla="val 50000"/>
                <a:gd name="adj2" fmla="val 49997"/>
              </a:avLst>
            </a:prstGeom>
            <a:solidFill>
              <a:srgbClr val="AE0922"/>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pPr algn="r"/>
              <a:endParaRPr lang="en-US" sz="1800">
                <a:solidFill>
                  <a:srgbClr val="000000"/>
                </a:solidFill>
                <a:latin typeface="Calibri" pitchFamily="34" charset="0"/>
              </a:endParaRPr>
            </a:p>
          </p:txBody>
        </p:sp>
      </p:grpSp>
    </p:spTree>
    <p:extLst>
      <p:ext uri="{BB962C8B-B14F-4D97-AF65-F5344CB8AC3E}">
        <p14:creationId xmlns:p14="http://schemas.microsoft.com/office/powerpoint/2010/main" val="2411482812"/>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title"/>
          </p:nvPr>
        </p:nvSpPr>
        <p:spPr/>
        <p:txBody>
          <a:bodyPr/>
          <a:lstStyle/>
          <a:p>
            <a:r>
              <a:rPr lang="en-US" smtClean="0">
                <a:solidFill>
                  <a:srgbClr val="000000"/>
                </a:solidFill>
                <a:latin typeface="Calibri" pitchFamily="34" charset="0"/>
              </a:rPr>
              <a:t>Case 5:</a:t>
            </a:r>
          </a:p>
        </p:txBody>
      </p:sp>
      <p:sp>
        <p:nvSpPr>
          <p:cNvPr id="45059" name="Content Placeholder 6"/>
          <p:cNvSpPr>
            <a:spLocks noGrp="1"/>
          </p:cNvSpPr>
          <p:nvPr>
            <p:ph idx="1"/>
          </p:nvPr>
        </p:nvSpPr>
        <p:spPr>
          <a:xfrm>
            <a:off x="457200" y="990600"/>
            <a:ext cx="8229600" cy="4419600"/>
          </a:xfrm>
        </p:spPr>
        <p:txBody>
          <a:bodyPr>
            <a:normAutofit fontScale="77500" lnSpcReduction="20000"/>
          </a:bodyPr>
          <a:lstStyle/>
          <a:p>
            <a:pPr>
              <a:buFont typeface="Arial" charset="0"/>
              <a:buNone/>
            </a:pPr>
            <a:r>
              <a:rPr lang="en-US" sz="2600" smtClean="0">
                <a:solidFill>
                  <a:srgbClr val="000000"/>
                </a:solidFill>
                <a:latin typeface="Calibri" pitchFamily="34" charset="0"/>
              </a:rPr>
              <a:t>Patient NC:  57 y/o with inflammatory bowel dz on steroids</a:t>
            </a:r>
          </a:p>
          <a:p>
            <a:pPr>
              <a:buFont typeface="Arial" charset="0"/>
              <a:buNone/>
            </a:pPr>
            <a:r>
              <a:rPr lang="en-US" sz="2600" smtClean="0">
                <a:solidFill>
                  <a:srgbClr val="000000"/>
                </a:solidFill>
                <a:latin typeface="Calibri" pitchFamily="34" charset="0"/>
              </a:rPr>
              <a:t>Teaching Points</a:t>
            </a:r>
          </a:p>
          <a:p>
            <a:r>
              <a:rPr lang="en-US" smtClean="0">
                <a:solidFill>
                  <a:srgbClr val="000000"/>
                </a:solidFill>
                <a:latin typeface="Calibri" pitchFamily="34" charset="0"/>
              </a:rPr>
              <a:t>GIOP is associated with high fracture risk</a:t>
            </a:r>
          </a:p>
          <a:p>
            <a:r>
              <a:rPr lang="en-US" smtClean="0">
                <a:solidFill>
                  <a:srgbClr val="000000"/>
                </a:solidFill>
                <a:latin typeface="Calibri" pitchFamily="34" charset="0"/>
              </a:rPr>
              <a:t>Consider evaluation for </a:t>
            </a:r>
            <a:r>
              <a:rPr lang="ja-JP" altLang="en-US" smtClean="0">
                <a:solidFill>
                  <a:srgbClr val="000000"/>
                </a:solidFill>
                <a:latin typeface="Calibri" pitchFamily="34" charset="0"/>
                <a:ea typeface="MS PGothic" pitchFamily="34" charset="-128"/>
              </a:rPr>
              <a:t>“</a:t>
            </a:r>
            <a:r>
              <a:rPr lang="en-US" altLang="ja-JP" smtClean="0">
                <a:solidFill>
                  <a:srgbClr val="000000"/>
                </a:solidFill>
                <a:latin typeface="Calibri" pitchFamily="34" charset="0"/>
                <a:ea typeface="MS PGothic" pitchFamily="34" charset="-128"/>
              </a:rPr>
              <a:t>asymptomatic</a:t>
            </a:r>
            <a:r>
              <a:rPr lang="ja-JP" altLang="en-US" smtClean="0">
                <a:solidFill>
                  <a:srgbClr val="000000"/>
                </a:solidFill>
                <a:latin typeface="Calibri" pitchFamily="34" charset="0"/>
                <a:ea typeface="MS PGothic" pitchFamily="34" charset="-128"/>
              </a:rPr>
              <a:t>”</a:t>
            </a:r>
            <a:r>
              <a:rPr lang="en-US" altLang="ja-JP" smtClean="0">
                <a:solidFill>
                  <a:srgbClr val="000000"/>
                </a:solidFill>
                <a:latin typeface="Calibri" pitchFamily="34" charset="0"/>
                <a:ea typeface="MS PGothic" pitchFamily="34" charset="-128"/>
              </a:rPr>
              <a:t> vertebral fracture in patients on glucocorticoids</a:t>
            </a:r>
          </a:p>
          <a:p>
            <a:r>
              <a:rPr lang="en-US" smtClean="0">
                <a:solidFill>
                  <a:srgbClr val="000000"/>
                </a:solidFill>
                <a:latin typeface="Calibri" pitchFamily="34" charset="0"/>
              </a:rPr>
              <a:t>Underlying disease may contribute to osteoporosis; look for treatable secondary causes (eg malabsorption with IBD)</a:t>
            </a:r>
          </a:p>
          <a:p>
            <a:r>
              <a:rPr lang="en-US" smtClean="0">
                <a:solidFill>
                  <a:srgbClr val="000000"/>
                </a:solidFill>
                <a:latin typeface="Calibri" pitchFamily="34" charset="0"/>
              </a:rPr>
              <a:t>Use lowest possible dose of glucocorticoids; consider alternative, steroid-sparing therapies if possible</a:t>
            </a:r>
          </a:p>
          <a:p>
            <a:r>
              <a:rPr lang="en-US" smtClean="0">
                <a:solidFill>
                  <a:srgbClr val="000000"/>
                </a:solidFill>
                <a:latin typeface="Calibri" pitchFamily="34" charset="0"/>
              </a:rPr>
              <a:t>All steroid-treated patients require sufficient calcium and vitamin D and consideration of pharmacologic therapy as appropriate</a:t>
            </a:r>
          </a:p>
        </p:txBody>
      </p:sp>
    </p:spTree>
    <p:extLst>
      <p:ext uri="{BB962C8B-B14F-4D97-AF65-F5344CB8AC3E}">
        <p14:creationId xmlns:p14="http://schemas.microsoft.com/office/powerpoint/2010/main" val="403672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042988" y="1196975"/>
            <a:ext cx="766445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eaLnBrk="1" hangingPunct="1"/>
            <a:r>
              <a:rPr lang="en-US" b="1">
                <a:latin typeface="Arial" charset="0"/>
              </a:rPr>
              <a:t>68 year old woman</a:t>
            </a:r>
          </a:p>
          <a:p>
            <a:pPr eaLnBrk="1" hangingPunct="1"/>
            <a:endParaRPr lang="en-US" b="1">
              <a:latin typeface="Arial" charset="0"/>
            </a:endParaRPr>
          </a:p>
          <a:p>
            <a:pPr eaLnBrk="1" hangingPunct="1"/>
            <a:r>
              <a:rPr lang="en-US">
                <a:latin typeface="Arial" charset="0"/>
              </a:rPr>
              <a:t>Diagnosis of osteoporosis in 2001</a:t>
            </a:r>
          </a:p>
          <a:p>
            <a:pPr eaLnBrk="1" hangingPunct="1">
              <a:buFont typeface="Wingdings" pitchFamily="2" charset="2"/>
              <a:buChar char="à"/>
            </a:pPr>
            <a:r>
              <a:rPr lang="en-US">
                <a:latin typeface="Arial" charset="0"/>
                <a:sym typeface="Wingdings" pitchFamily="2" charset="2"/>
              </a:rPr>
              <a:t> Fosamax 70mg/week</a:t>
            </a:r>
          </a:p>
          <a:p>
            <a:pPr eaLnBrk="1" hangingPunct="1">
              <a:buFont typeface="Wingdings" pitchFamily="2" charset="2"/>
              <a:buChar char="à"/>
            </a:pPr>
            <a:r>
              <a:rPr lang="en-US">
                <a:latin typeface="Arial" charset="0"/>
                <a:sym typeface="Wingdings" pitchFamily="2" charset="2"/>
              </a:rPr>
              <a:t>Calcium 500mg/d + vitamin D 400 IU</a:t>
            </a:r>
          </a:p>
          <a:p>
            <a:pPr eaLnBrk="1" hangingPunct="1">
              <a:buFont typeface="Wingdings" pitchFamily="2" charset="2"/>
              <a:buNone/>
            </a:pPr>
            <a:endParaRPr lang="en-US">
              <a:latin typeface="Arial" charset="0"/>
              <a:sym typeface="Wingdings" pitchFamily="2" charset="2"/>
            </a:endParaRPr>
          </a:p>
          <a:p>
            <a:pPr eaLnBrk="1" hangingPunct="1">
              <a:buFont typeface="Wingdings" pitchFamily="2" charset="2"/>
              <a:buNone/>
            </a:pPr>
            <a:r>
              <a:rPr lang="en-US">
                <a:latin typeface="Arial" charset="0"/>
              </a:rPr>
              <a:t>Follow-up densitometry</a:t>
            </a:r>
          </a:p>
          <a:p>
            <a:pPr eaLnBrk="1" hangingPunct="1">
              <a:buFont typeface="Wingdings" pitchFamily="2" charset="2"/>
              <a:buChar char="à"/>
            </a:pPr>
            <a:r>
              <a:rPr lang="en-US">
                <a:latin typeface="Arial" charset="0"/>
                <a:sym typeface="Wingdings" pitchFamily="2" charset="2"/>
              </a:rPr>
              <a:t> Decrease in BMD suggesting suboptimal response or non response to treatment</a:t>
            </a:r>
            <a:endParaRPr lang="en-US">
              <a:latin typeface="Arial" charset="0"/>
            </a:endParaRPr>
          </a:p>
          <a:p>
            <a:pPr eaLnBrk="1" hangingPunct="1"/>
            <a:endParaRPr lang="en-US" b="1">
              <a:latin typeface="Arial" charset="0"/>
            </a:endParaRPr>
          </a:p>
          <a:p>
            <a:pPr eaLnBrk="1" hangingPunct="1"/>
            <a:r>
              <a:rPr lang="en-US" b="1">
                <a:latin typeface="Arial" charset="0"/>
              </a:rPr>
              <a:t>Question:</a:t>
            </a:r>
          </a:p>
          <a:p>
            <a:pPr eaLnBrk="1" hangingPunct="1"/>
            <a:r>
              <a:rPr lang="en-US">
                <a:latin typeface="Arial" charset="0"/>
              </a:rPr>
              <a:t>What can be done to improve therapeutic response?</a:t>
            </a:r>
          </a:p>
          <a:p>
            <a:pPr eaLnBrk="1" hangingPunct="1"/>
            <a:endParaRPr lang="en-US">
              <a:latin typeface="Arial" charset="0"/>
            </a:endParaRPr>
          </a:p>
          <a:p>
            <a:pPr eaLnBrk="1" hangingPunct="1"/>
            <a:r>
              <a:rPr lang="en-US">
                <a:latin typeface="Arial" charset="0"/>
                <a:sym typeface="Wingdings" pitchFamily="2" charset="2"/>
              </a:rPr>
              <a:t> Review scan</a:t>
            </a:r>
            <a:endParaRPr lang="en-US">
              <a:latin typeface="Arial" charset="0"/>
            </a:endParaRPr>
          </a:p>
          <a:p>
            <a:pPr eaLnBrk="1" hangingPunct="1"/>
            <a:endParaRPr lang="en-US">
              <a:latin typeface="Arial" charset="0"/>
            </a:endParaRPr>
          </a:p>
        </p:txBody>
      </p:sp>
      <p:sp>
        <p:nvSpPr>
          <p:cNvPr id="52227" name="Rectangle 3"/>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a:t>
            </a:r>
          </a:p>
        </p:txBody>
      </p:sp>
    </p:spTree>
    <p:extLst>
      <p:ext uri="{BB962C8B-B14F-4D97-AF65-F5344CB8AC3E}">
        <p14:creationId xmlns:p14="http://schemas.microsoft.com/office/powerpoint/2010/main" val="299831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a:t>
            </a:r>
          </a:p>
        </p:txBody>
      </p:sp>
      <p:pic>
        <p:nvPicPr>
          <p:cNvPr id="53251" name="Picture 3" descr="IOF Case1 Buechler 2001"/>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1331913" y="1052513"/>
            <a:ext cx="6248400" cy="5343525"/>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4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1438"/>
            <a:ext cx="8382000" cy="1231900"/>
          </a:xfrm>
        </p:spPr>
        <p:txBody>
          <a:bodyPr>
            <a:normAutofit fontScale="90000"/>
          </a:bodyPr>
          <a:lstStyle/>
          <a:p>
            <a:r>
              <a:rPr lang="en-US" sz="4000" b="0" smtClean="0"/>
              <a:t>Scenario</a:t>
            </a:r>
            <a:br>
              <a:rPr lang="en-US" sz="4000" b="0" smtClean="0"/>
            </a:br>
            <a:r>
              <a:rPr lang="en-US" sz="4000" b="0" smtClean="0"/>
              <a:t> BMD </a:t>
            </a:r>
            <a:r>
              <a:rPr lang="en-US" sz="4000" b="0" i="1" smtClean="0">
                <a:solidFill>
                  <a:srgbClr val="FF0000"/>
                </a:solidFill>
              </a:rPr>
              <a:t>decreased</a:t>
            </a:r>
            <a:r>
              <a:rPr lang="en-US" sz="4000" b="0" smtClean="0"/>
              <a:t> </a:t>
            </a:r>
          </a:p>
        </p:txBody>
      </p:sp>
      <p:sp>
        <p:nvSpPr>
          <p:cNvPr id="5123" name="Content Placeholder 2"/>
          <p:cNvSpPr>
            <a:spLocks noGrp="1"/>
          </p:cNvSpPr>
          <p:nvPr>
            <p:ph idx="1"/>
          </p:nvPr>
        </p:nvSpPr>
        <p:spPr>
          <a:xfrm>
            <a:off x="357188" y="1619250"/>
            <a:ext cx="8669337" cy="4257675"/>
          </a:xfrm>
        </p:spPr>
        <p:txBody>
          <a:bodyPr/>
          <a:lstStyle/>
          <a:p>
            <a:pPr>
              <a:lnSpc>
                <a:spcPct val="100000"/>
              </a:lnSpc>
              <a:buFont typeface="Arial" charset="0"/>
              <a:buChar char="•"/>
              <a:defRPr/>
            </a:pPr>
            <a:r>
              <a:rPr lang="en-US" sz="3200" dirty="0" smtClean="0"/>
              <a:t>At the time of her original study, her </a:t>
            </a:r>
            <a:r>
              <a:rPr lang="en-US" sz="3200" dirty="0">
                <a:solidFill>
                  <a:srgbClr val="FF0000"/>
                </a:solidFill>
              </a:rPr>
              <a:t>femoral</a:t>
            </a:r>
            <a:r>
              <a:rPr lang="en-US" sz="3200" dirty="0"/>
              <a:t> </a:t>
            </a:r>
            <a:r>
              <a:rPr lang="en-US" sz="3200" dirty="0" smtClean="0"/>
              <a:t>bone density study was </a:t>
            </a:r>
            <a:r>
              <a:rPr lang="en-US" sz="3200" dirty="0" smtClean="0">
                <a:solidFill>
                  <a:srgbClr val="FF0000"/>
                </a:solidFill>
              </a:rPr>
              <a:t>0.960 g/cm2</a:t>
            </a:r>
            <a:r>
              <a:rPr lang="en-US" sz="3200" dirty="0" smtClean="0"/>
              <a:t>. </a:t>
            </a:r>
          </a:p>
          <a:p>
            <a:pPr>
              <a:lnSpc>
                <a:spcPct val="100000"/>
              </a:lnSpc>
              <a:buFont typeface="Arial" charset="0"/>
              <a:buChar char="•"/>
              <a:defRPr/>
            </a:pPr>
            <a:r>
              <a:rPr lang="en-US" sz="3200" dirty="0" smtClean="0"/>
              <a:t>Two years later, the </a:t>
            </a:r>
            <a:r>
              <a:rPr lang="en-US" sz="3200" dirty="0">
                <a:solidFill>
                  <a:srgbClr val="FF0000"/>
                </a:solidFill>
              </a:rPr>
              <a:t>femoral</a:t>
            </a:r>
            <a:r>
              <a:rPr lang="en-US" sz="3200" dirty="0"/>
              <a:t> </a:t>
            </a:r>
            <a:r>
              <a:rPr lang="en-US" sz="3200" dirty="0" smtClean="0"/>
              <a:t>BMD was </a:t>
            </a:r>
            <a:r>
              <a:rPr lang="en-US" sz="3200" dirty="0" smtClean="0">
                <a:solidFill>
                  <a:srgbClr val="FF0000"/>
                </a:solidFill>
              </a:rPr>
              <a:t>0.920 g/cm2</a:t>
            </a:r>
            <a:r>
              <a:rPr lang="en-US" sz="3200" dirty="0" smtClean="0"/>
              <a:t>. Is this a significant change?</a:t>
            </a:r>
          </a:p>
          <a:p>
            <a:pPr>
              <a:lnSpc>
                <a:spcPct val="100000"/>
              </a:lnSpc>
              <a:buFont typeface="Arial" charset="0"/>
              <a:buChar char="•"/>
              <a:defRPr/>
            </a:pPr>
            <a:r>
              <a:rPr lang="en-US" sz="3200" dirty="0" smtClean="0"/>
              <a:t>% Change from Baseline = </a:t>
            </a:r>
            <a:r>
              <a:rPr lang="en-US" sz="3200" dirty="0" smtClean="0">
                <a:solidFill>
                  <a:srgbClr val="FF0000"/>
                </a:solidFill>
              </a:rPr>
              <a:t>4%</a:t>
            </a:r>
          </a:p>
          <a:p>
            <a:pPr>
              <a:lnSpc>
                <a:spcPct val="100000"/>
              </a:lnSpc>
              <a:buFont typeface="Arial" charset="0"/>
              <a:buChar char="•"/>
              <a:defRPr/>
            </a:pPr>
            <a:r>
              <a:rPr lang="en-US" sz="3200" dirty="0" smtClean="0">
                <a:solidFill>
                  <a:schemeClr val="tx2">
                    <a:lumMod val="95000"/>
                    <a:lumOff val="5000"/>
                  </a:schemeClr>
                </a:solidFill>
              </a:rPr>
              <a:t>Next intervention?</a:t>
            </a:r>
          </a:p>
          <a:p>
            <a:pPr>
              <a:lnSpc>
                <a:spcPct val="100000"/>
              </a:lnSpc>
              <a:buFont typeface="Arial" charset="0"/>
              <a:buChar char="•"/>
              <a:defRPr/>
            </a:pPr>
            <a:endParaRPr lang="en-US" sz="3200" dirty="0" smtClean="0"/>
          </a:p>
        </p:txBody>
      </p:sp>
      <p:sp>
        <p:nvSpPr>
          <p:cNvPr id="7172" name="Down Arrow 3"/>
          <p:cNvSpPr>
            <a:spLocks noChangeArrowheads="1"/>
          </p:cNvSpPr>
          <p:nvPr/>
        </p:nvSpPr>
        <p:spPr bwMode="auto">
          <a:xfrm>
            <a:off x="5833927" y="3717032"/>
            <a:ext cx="484188" cy="977900"/>
          </a:xfrm>
          <a:prstGeom prst="downArrow">
            <a:avLst>
              <a:gd name="adj1" fmla="val 50000"/>
              <a:gd name="adj2" fmla="val 50024"/>
            </a:avLst>
          </a:prstGeom>
          <a:solidFill>
            <a:srgbClr val="FF0000"/>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131755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a:t>
            </a:r>
          </a:p>
        </p:txBody>
      </p:sp>
      <p:pic>
        <p:nvPicPr>
          <p:cNvPr id="54275" name="Picture 3" descr="IOF Case1 Buechler 2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052513"/>
            <a:ext cx="6248400" cy="5343525"/>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6659563" y="1628775"/>
            <a:ext cx="2262187" cy="1577975"/>
          </a:xfrm>
          <a:prstGeom prst="rect">
            <a:avLst/>
          </a:prstGeom>
          <a:solidFill>
            <a:schemeClr val="bg1"/>
          </a:solidFill>
          <a:ln w="254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solidFill>
                  <a:srgbClr val="0000FF"/>
                </a:solidFill>
                <a:latin typeface="Arial" charset="0"/>
              </a:rPr>
              <a:t>Valid study ?</a:t>
            </a:r>
          </a:p>
          <a:p>
            <a:pPr>
              <a:buFontTx/>
              <a:buChar char="-"/>
            </a:pPr>
            <a:r>
              <a:rPr lang="en-US">
                <a:solidFill>
                  <a:srgbClr val="0000FF"/>
                </a:solidFill>
                <a:latin typeface="Arial" charset="0"/>
              </a:rPr>
              <a:t>positioning: ok</a:t>
            </a:r>
          </a:p>
          <a:p>
            <a:pPr>
              <a:buFontTx/>
              <a:buChar char="-"/>
            </a:pPr>
            <a:r>
              <a:rPr lang="en-US">
                <a:solidFill>
                  <a:srgbClr val="0000FF"/>
                </a:solidFill>
                <a:latin typeface="Arial" charset="0"/>
              </a:rPr>
              <a:t>ROI: ok</a:t>
            </a:r>
          </a:p>
          <a:p>
            <a:pPr>
              <a:buFontTx/>
              <a:buChar char="-"/>
            </a:pPr>
            <a:r>
              <a:rPr lang="en-US">
                <a:solidFill>
                  <a:srgbClr val="0000FF"/>
                </a:solidFill>
                <a:latin typeface="Arial" charset="0"/>
              </a:rPr>
              <a:t>artifacts: no</a:t>
            </a:r>
          </a:p>
        </p:txBody>
      </p:sp>
      <p:sp>
        <p:nvSpPr>
          <p:cNvPr id="54277" name="Rectangle 5"/>
          <p:cNvSpPr>
            <a:spLocks noChangeArrowheads="1"/>
          </p:cNvSpPr>
          <p:nvPr/>
        </p:nvSpPr>
        <p:spPr bwMode="auto">
          <a:xfrm>
            <a:off x="4038600" y="4953000"/>
            <a:ext cx="20574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7442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a:t>
            </a:r>
          </a:p>
        </p:txBody>
      </p:sp>
      <p:pic>
        <p:nvPicPr>
          <p:cNvPr id="55299" name="Picture 3" descr="IOF Case1 Buechler 2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361113" cy="52832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5300" name="Rectangle 4"/>
          <p:cNvSpPr>
            <a:spLocks noChangeArrowheads="1"/>
          </p:cNvSpPr>
          <p:nvPr/>
        </p:nvSpPr>
        <p:spPr bwMode="auto">
          <a:xfrm>
            <a:off x="4343400" y="5181600"/>
            <a:ext cx="20574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3103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a:t>
            </a:r>
          </a:p>
        </p:txBody>
      </p:sp>
      <p:pic>
        <p:nvPicPr>
          <p:cNvPr id="56323" name="Picture 3" descr="IOF Case1 Buechler 2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361113" cy="52832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6324" name="Rectangle 4"/>
          <p:cNvSpPr>
            <a:spLocks noChangeArrowheads="1"/>
          </p:cNvSpPr>
          <p:nvPr/>
        </p:nvSpPr>
        <p:spPr bwMode="auto">
          <a:xfrm>
            <a:off x="4343400" y="5181600"/>
            <a:ext cx="20574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Text Box 5"/>
          <p:cNvSpPr txBox="1">
            <a:spLocks noChangeArrowheads="1"/>
          </p:cNvSpPr>
          <p:nvPr/>
        </p:nvSpPr>
        <p:spPr bwMode="auto">
          <a:xfrm>
            <a:off x="6781800" y="1857375"/>
            <a:ext cx="1955800" cy="847725"/>
          </a:xfrm>
          <a:prstGeom prst="rect">
            <a:avLst/>
          </a:prstGeom>
          <a:solidFill>
            <a:schemeClr val="bg1"/>
          </a:solidFill>
          <a:ln w="254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solidFill>
                  <a:srgbClr val="0000FF"/>
                </a:solidFill>
                <a:latin typeface="Arial" charset="0"/>
              </a:rPr>
              <a:t>Valid study ?</a:t>
            </a:r>
          </a:p>
          <a:p>
            <a:pPr>
              <a:buFontTx/>
              <a:buChar char="-"/>
            </a:pPr>
            <a:r>
              <a:rPr lang="en-US">
                <a:solidFill>
                  <a:srgbClr val="0000FF"/>
                </a:solidFill>
                <a:latin typeface="Arial" charset="0"/>
              </a:rPr>
              <a:t> Appears ok</a:t>
            </a:r>
          </a:p>
        </p:txBody>
      </p:sp>
    </p:spTree>
    <p:extLst>
      <p:ext uri="{BB962C8B-B14F-4D97-AF65-F5344CB8AC3E}">
        <p14:creationId xmlns:p14="http://schemas.microsoft.com/office/powerpoint/2010/main" val="329610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a:t>
            </a:r>
          </a:p>
        </p:txBody>
      </p:sp>
      <p:pic>
        <p:nvPicPr>
          <p:cNvPr id="57347" name="Picture 3" descr="IOF Case1 Buechler 2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96975"/>
            <a:ext cx="4267200" cy="3649663"/>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4" descr="IOF Case1 Buechler 2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96975"/>
            <a:ext cx="4419600" cy="36703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3352800" y="4343400"/>
            <a:ext cx="1082675" cy="685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Oval 6"/>
          <p:cNvSpPr>
            <a:spLocks noChangeArrowheads="1"/>
          </p:cNvSpPr>
          <p:nvPr/>
        </p:nvSpPr>
        <p:spPr bwMode="auto">
          <a:xfrm>
            <a:off x="4648200" y="4343400"/>
            <a:ext cx="1084263" cy="685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Oval 7"/>
          <p:cNvSpPr>
            <a:spLocks noChangeArrowheads="1"/>
          </p:cNvSpPr>
          <p:nvPr/>
        </p:nvSpPr>
        <p:spPr bwMode="auto">
          <a:xfrm>
            <a:off x="6705600" y="3505200"/>
            <a:ext cx="338138" cy="838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Oval 8"/>
          <p:cNvSpPr>
            <a:spLocks noChangeArrowheads="1"/>
          </p:cNvSpPr>
          <p:nvPr/>
        </p:nvSpPr>
        <p:spPr bwMode="auto">
          <a:xfrm>
            <a:off x="2362200" y="3810000"/>
            <a:ext cx="474663"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3036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8882063" cy="1108075"/>
          </a:xfrm>
        </p:spPr>
        <p:txBody>
          <a:bodyPr>
            <a:normAutofit fontScale="90000"/>
          </a:bodyPr>
          <a:lstStyle/>
          <a:p>
            <a:r>
              <a:rPr lang="en-US" sz="3600" b="0" smtClean="0"/>
              <a:t>machines made by different </a:t>
            </a:r>
            <a:br>
              <a:rPr lang="en-US" sz="3600" b="0" smtClean="0"/>
            </a:br>
            <a:r>
              <a:rPr lang="en-US" sz="3600" b="0" smtClean="0"/>
              <a:t>manufacturers had been used</a:t>
            </a:r>
          </a:p>
        </p:txBody>
      </p:sp>
      <p:sp>
        <p:nvSpPr>
          <p:cNvPr id="58371" name="Content Placeholder 2"/>
          <p:cNvSpPr>
            <a:spLocks noGrp="1"/>
          </p:cNvSpPr>
          <p:nvPr>
            <p:ph idx="1"/>
          </p:nvPr>
        </p:nvSpPr>
        <p:spPr/>
        <p:txBody>
          <a:bodyPr/>
          <a:lstStyle/>
          <a:p>
            <a:endParaRPr lang="en-US" smtClean="0"/>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143000"/>
            <a:ext cx="4714875" cy="4429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83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357688" cy="4429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44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Standardized BMD</a:t>
            </a:r>
          </a:p>
        </p:txBody>
      </p:sp>
      <p:sp>
        <p:nvSpPr>
          <p:cNvPr id="59395" name="Rectangle 3"/>
          <p:cNvSpPr>
            <a:spLocks noGrp="1" noChangeArrowheads="1"/>
          </p:cNvSpPr>
          <p:nvPr>
            <p:ph type="body" idx="1"/>
          </p:nvPr>
        </p:nvSpPr>
        <p:spPr>
          <a:xfrm>
            <a:off x="474663" y="1143000"/>
            <a:ext cx="8364537" cy="3543300"/>
          </a:xfrm>
        </p:spPr>
        <p:txBody>
          <a:bodyPr/>
          <a:lstStyle/>
          <a:p>
            <a:pPr>
              <a:buClr>
                <a:srgbClr val="0000FF"/>
              </a:buClr>
              <a:buFontTx/>
              <a:buChar char="•"/>
            </a:pPr>
            <a:r>
              <a:rPr lang="de-DE" sz="2000" smtClean="0"/>
              <a:t>Spine</a:t>
            </a:r>
          </a:p>
          <a:p>
            <a:pPr lvl="1">
              <a:buClr>
                <a:srgbClr val="0000FF"/>
              </a:buClr>
              <a:buFontTx/>
              <a:buChar char="•"/>
            </a:pPr>
            <a:r>
              <a:rPr lang="de-DE" sz="2000" smtClean="0"/>
              <a:t>sBMD = 1000 • 1.076 • BMD (Norland XR-26) </a:t>
            </a:r>
          </a:p>
          <a:p>
            <a:pPr lvl="1">
              <a:buClr>
                <a:srgbClr val="0000FF"/>
              </a:buClr>
              <a:buFontTx/>
              <a:buChar char="•"/>
            </a:pPr>
            <a:r>
              <a:rPr lang="de-DE" sz="2000" smtClean="0"/>
              <a:t>sBMD = 1000 • 0.9522 • BMD (Lunar DPX-L)</a:t>
            </a:r>
          </a:p>
          <a:p>
            <a:pPr lvl="1">
              <a:buClr>
                <a:srgbClr val="0000FF"/>
              </a:buClr>
              <a:buFontTx/>
              <a:buChar char="•"/>
            </a:pPr>
            <a:r>
              <a:rPr lang="de-DE" sz="2000" smtClean="0"/>
              <a:t>sBMD = 1000 • 1.0755 • BMD (Hologic QDR-2000)</a:t>
            </a:r>
          </a:p>
          <a:p>
            <a:pPr>
              <a:buClr>
                <a:srgbClr val="0000FF"/>
              </a:buClr>
              <a:buFontTx/>
              <a:buChar char="•"/>
            </a:pPr>
            <a:r>
              <a:rPr lang="de-DE" sz="2000" smtClean="0"/>
              <a:t>Total Femur</a:t>
            </a:r>
          </a:p>
          <a:p>
            <a:pPr lvl="1">
              <a:buClr>
                <a:srgbClr val="0000FF"/>
              </a:buClr>
              <a:buFontTx/>
              <a:buChar char="•"/>
            </a:pPr>
            <a:r>
              <a:rPr lang="de-DE" sz="2000" smtClean="0"/>
              <a:t>sBMD = 1000 • [1.012 • BMD (Norland XR-26)] +0.026</a:t>
            </a:r>
          </a:p>
          <a:p>
            <a:pPr lvl="1">
              <a:buClr>
                <a:srgbClr val="0000FF"/>
              </a:buClr>
              <a:buFontTx/>
              <a:buChar char="•"/>
            </a:pPr>
            <a:r>
              <a:rPr lang="de-DE" sz="2000" smtClean="0"/>
              <a:t>sBMD = 1000 • [0.979 • BMD (Lunar DPX-L)] - 0.031</a:t>
            </a:r>
          </a:p>
          <a:p>
            <a:pPr lvl="1">
              <a:buClr>
                <a:srgbClr val="0000FF"/>
              </a:buClr>
              <a:buFontTx/>
              <a:buChar char="•"/>
            </a:pPr>
            <a:r>
              <a:rPr lang="de-DE" sz="2000" smtClean="0"/>
              <a:t>sBMD = 1000 • [1.008•BMD (Hologic QDR-2000)]+ 0.006</a:t>
            </a:r>
          </a:p>
        </p:txBody>
      </p:sp>
      <p:sp>
        <p:nvSpPr>
          <p:cNvPr id="59396" name="TextBox 3"/>
          <p:cNvSpPr txBox="1">
            <a:spLocks noChangeArrowheads="1"/>
          </p:cNvSpPr>
          <p:nvPr/>
        </p:nvSpPr>
        <p:spPr bwMode="auto">
          <a:xfrm>
            <a:off x="500063" y="5643563"/>
            <a:ext cx="8499475"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latin typeface="Arial" charset="0"/>
              </a:rPr>
              <a:t>BMD  from any one of three DXA devices should  fall within</a:t>
            </a:r>
          </a:p>
          <a:p>
            <a:r>
              <a:rPr lang="en-US">
                <a:latin typeface="Arial" charset="0"/>
              </a:rPr>
              <a:t> 3-6%(femoral) or 2-5%(lumbar) of sBMD of any of other two.</a:t>
            </a:r>
          </a:p>
        </p:txBody>
      </p:sp>
    </p:spTree>
    <p:extLst>
      <p:ext uri="{BB962C8B-B14F-4D97-AF65-F5344CB8AC3E}">
        <p14:creationId xmlns:p14="http://schemas.microsoft.com/office/powerpoint/2010/main" val="275488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Standardized BMD</a:t>
            </a:r>
          </a:p>
        </p:txBody>
      </p:sp>
      <p:sp>
        <p:nvSpPr>
          <p:cNvPr id="60419" name="Rectangle 3"/>
          <p:cNvSpPr>
            <a:spLocks noGrp="1" noChangeArrowheads="1"/>
          </p:cNvSpPr>
          <p:nvPr>
            <p:ph type="body" idx="1"/>
          </p:nvPr>
        </p:nvSpPr>
        <p:spPr>
          <a:xfrm>
            <a:off x="474663" y="1143000"/>
            <a:ext cx="8364537" cy="4851400"/>
          </a:xfrm>
        </p:spPr>
        <p:txBody>
          <a:bodyPr/>
          <a:lstStyle/>
          <a:p>
            <a:pPr marL="85725" indent="-85725">
              <a:lnSpc>
                <a:spcPct val="100000"/>
              </a:lnSpc>
              <a:spcBef>
                <a:spcPct val="0"/>
              </a:spcBef>
              <a:buFont typeface="Times" pitchFamily="16" charset="0"/>
              <a:buNone/>
            </a:pPr>
            <a:r>
              <a:rPr lang="en-GB" smtClean="0">
                <a:cs typeface="Arial" charset="0"/>
              </a:rPr>
              <a:t> </a:t>
            </a:r>
            <a:r>
              <a:rPr lang="en-US" sz="1800" smtClean="0">
                <a:cs typeface="Arial" charset="0"/>
              </a:rPr>
              <a:t>Blake GM, Harrison EJ, Adams JE.</a:t>
            </a:r>
          </a:p>
          <a:p>
            <a:pPr marL="85725" indent="-85725">
              <a:lnSpc>
                <a:spcPct val="100000"/>
              </a:lnSpc>
              <a:spcBef>
                <a:spcPct val="0"/>
              </a:spcBef>
              <a:buFont typeface="Times" pitchFamily="16" charset="0"/>
              <a:buNone/>
            </a:pPr>
            <a:r>
              <a:rPr lang="en-US" sz="1800" smtClean="0">
                <a:cs typeface="Arial" charset="0"/>
              </a:rPr>
              <a:t>        Dual X-ray Absorptiometry: Cross-Calibration of a New Fan-Beam System. </a:t>
            </a:r>
          </a:p>
          <a:p>
            <a:pPr marL="85725" indent="-85725">
              <a:lnSpc>
                <a:spcPct val="100000"/>
              </a:lnSpc>
              <a:spcBef>
                <a:spcPct val="0"/>
              </a:spcBef>
              <a:buFont typeface="Times" pitchFamily="16" charset="0"/>
              <a:buNone/>
            </a:pPr>
            <a:r>
              <a:rPr lang="en-US" sz="1800" smtClean="0">
                <a:cs typeface="Arial" charset="0"/>
              </a:rPr>
              <a:t>        </a:t>
            </a:r>
            <a:r>
              <a:rPr lang="en-US" sz="1800" i="1" smtClean="0">
                <a:cs typeface="Arial" charset="0"/>
              </a:rPr>
              <a:t>Calcif Tissue Int.</a:t>
            </a:r>
            <a:r>
              <a:rPr lang="en-US" sz="1800" smtClean="0">
                <a:cs typeface="Arial" charset="0"/>
              </a:rPr>
              <a:t> 2004.</a:t>
            </a:r>
          </a:p>
          <a:p>
            <a:pPr marL="85725" indent="-85725">
              <a:lnSpc>
                <a:spcPct val="100000"/>
              </a:lnSpc>
              <a:spcBef>
                <a:spcPct val="0"/>
              </a:spcBef>
              <a:buFont typeface="Times" pitchFamily="16" charset="0"/>
              <a:buNone/>
            </a:pPr>
            <a:endParaRPr lang="en-US" sz="1800" smtClean="0">
              <a:cs typeface="Arial" charset="0"/>
            </a:endParaRPr>
          </a:p>
          <a:p>
            <a:pPr marL="85725" indent="-85725">
              <a:lnSpc>
                <a:spcPct val="100000"/>
              </a:lnSpc>
              <a:spcBef>
                <a:spcPct val="0"/>
              </a:spcBef>
              <a:buFont typeface="Times" pitchFamily="16" charset="0"/>
              <a:buNone/>
            </a:pPr>
            <a:r>
              <a:rPr lang="en-US" sz="1800" smtClean="0">
                <a:cs typeface="Arial" charset="0"/>
              </a:rPr>
              <a:t>	Boonen S, Kaufman JM, Reginster JY, Devogelaer JP. </a:t>
            </a:r>
          </a:p>
          <a:p>
            <a:pPr marL="85725" indent="-85725">
              <a:lnSpc>
                <a:spcPct val="100000"/>
              </a:lnSpc>
              <a:spcBef>
                <a:spcPct val="0"/>
              </a:spcBef>
              <a:buFont typeface="Times" pitchFamily="16" charset="0"/>
              <a:buNone/>
            </a:pPr>
            <a:r>
              <a:rPr lang="en-US" sz="1800" smtClean="0">
                <a:cs typeface="Arial" charset="0"/>
              </a:rPr>
              <a:t>         Patient assessment using standardized bone mineral density values and a national</a:t>
            </a:r>
          </a:p>
          <a:p>
            <a:pPr marL="85725" indent="-85725">
              <a:lnSpc>
                <a:spcPct val="100000"/>
              </a:lnSpc>
              <a:spcBef>
                <a:spcPct val="0"/>
              </a:spcBef>
              <a:buFont typeface="Times" pitchFamily="16" charset="0"/>
              <a:buNone/>
            </a:pPr>
            <a:r>
              <a:rPr lang="en-US" sz="1800" smtClean="0">
                <a:cs typeface="Arial" charset="0"/>
              </a:rPr>
              <a:t>         reference database: implementing uniform thresholds for the reimbursement of</a:t>
            </a:r>
          </a:p>
          <a:p>
            <a:pPr marL="85725" indent="-85725">
              <a:lnSpc>
                <a:spcPct val="100000"/>
              </a:lnSpc>
              <a:spcBef>
                <a:spcPct val="0"/>
              </a:spcBef>
              <a:buFont typeface="Times" pitchFamily="16" charset="0"/>
              <a:buNone/>
            </a:pPr>
            <a:r>
              <a:rPr lang="en-US" sz="1800" smtClean="0">
                <a:cs typeface="Arial" charset="0"/>
              </a:rPr>
              <a:t>         osteoporosis treatments in Belgium. </a:t>
            </a:r>
          </a:p>
          <a:p>
            <a:pPr marL="85725" indent="-85725">
              <a:lnSpc>
                <a:spcPct val="100000"/>
              </a:lnSpc>
              <a:spcBef>
                <a:spcPct val="0"/>
              </a:spcBef>
              <a:buFont typeface="Times" pitchFamily="16" charset="0"/>
              <a:buNone/>
            </a:pPr>
            <a:r>
              <a:rPr lang="en-US" sz="1800" i="1" smtClean="0">
                <a:cs typeface="Arial" charset="0"/>
              </a:rPr>
              <a:t>         Osteoporos Int.</a:t>
            </a:r>
            <a:r>
              <a:rPr lang="en-US" sz="1800" smtClean="0">
                <a:cs typeface="Arial" charset="0"/>
              </a:rPr>
              <a:t> 2003;14(2):110-115.</a:t>
            </a:r>
          </a:p>
          <a:p>
            <a:pPr marL="85725" indent="-85725">
              <a:lnSpc>
                <a:spcPct val="100000"/>
              </a:lnSpc>
              <a:spcBef>
                <a:spcPct val="0"/>
              </a:spcBef>
              <a:buFont typeface="Times" pitchFamily="16" charset="0"/>
              <a:buNone/>
            </a:pPr>
            <a:endParaRPr lang="en-US" sz="1800" smtClean="0">
              <a:cs typeface="Arial" charset="0"/>
            </a:endParaRPr>
          </a:p>
          <a:p>
            <a:pPr marL="85725" indent="-85725">
              <a:lnSpc>
                <a:spcPct val="100000"/>
              </a:lnSpc>
              <a:spcBef>
                <a:spcPct val="0"/>
              </a:spcBef>
              <a:buFont typeface="Times" pitchFamily="16" charset="0"/>
              <a:buNone/>
            </a:pPr>
            <a:r>
              <a:rPr lang="en-US" sz="1800" smtClean="0">
                <a:cs typeface="Arial" charset="0"/>
              </a:rPr>
              <a:t>	Hui SL, Gao S, Zhou XH et al. </a:t>
            </a:r>
          </a:p>
          <a:p>
            <a:pPr marL="85725" indent="-85725">
              <a:lnSpc>
                <a:spcPct val="100000"/>
              </a:lnSpc>
              <a:spcBef>
                <a:spcPct val="0"/>
              </a:spcBef>
              <a:buFont typeface="Times" pitchFamily="16" charset="0"/>
              <a:buNone/>
            </a:pPr>
            <a:r>
              <a:rPr lang="en-US" sz="1800" smtClean="0">
                <a:cs typeface="Arial" charset="0"/>
              </a:rPr>
              <a:t>         Universal standardization of bone density measurements: a method with optimal</a:t>
            </a:r>
          </a:p>
          <a:p>
            <a:pPr marL="85725" indent="-85725">
              <a:lnSpc>
                <a:spcPct val="100000"/>
              </a:lnSpc>
              <a:spcBef>
                <a:spcPct val="0"/>
              </a:spcBef>
              <a:buFont typeface="Times" pitchFamily="16" charset="0"/>
              <a:buNone/>
            </a:pPr>
            <a:r>
              <a:rPr lang="en-US" sz="1800" smtClean="0">
                <a:cs typeface="Arial" charset="0"/>
              </a:rPr>
              <a:t>         properties for calibration among several instruments. </a:t>
            </a:r>
          </a:p>
          <a:p>
            <a:pPr marL="85725" indent="-85725">
              <a:lnSpc>
                <a:spcPct val="100000"/>
              </a:lnSpc>
              <a:spcBef>
                <a:spcPct val="0"/>
              </a:spcBef>
              <a:buFont typeface="Times" pitchFamily="16" charset="0"/>
              <a:buNone/>
            </a:pPr>
            <a:r>
              <a:rPr lang="en-US" sz="1800" smtClean="0">
                <a:cs typeface="Arial" charset="0"/>
              </a:rPr>
              <a:t>        </a:t>
            </a:r>
            <a:r>
              <a:rPr lang="en-US" sz="1800" i="1" smtClean="0">
                <a:cs typeface="Arial" charset="0"/>
              </a:rPr>
              <a:t>J Bone Miner Res.</a:t>
            </a:r>
            <a:r>
              <a:rPr lang="en-US" sz="1800" smtClean="0">
                <a:cs typeface="Arial" charset="0"/>
              </a:rPr>
              <a:t> 1997;12(9):1463-1470</a:t>
            </a:r>
          </a:p>
        </p:txBody>
      </p:sp>
    </p:spTree>
    <p:extLst>
      <p:ext uri="{BB962C8B-B14F-4D97-AF65-F5344CB8AC3E}">
        <p14:creationId xmlns:p14="http://schemas.microsoft.com/office/powerpoint/2010/main" val="424614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554413" y="1600200"/>
            <a:ext cx="164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b="1">
                <a:solidFill>
                  <a:srgbClr val="000000"/>
                </a:solidFill>
                <a:latin typeface="Arial" charset="0"/>
              </a:rPr>
              <a:t>meas. BMD</a:t>
            </a:r>
            <a:endParaRPr lang="de-DE">
              <a:latin typeface="Arial" charset="0"/>
            </a:endParaRPr>
          </a:p>
        </p:txBody>
      </p:sp>
      <p:sp>
        <p:nvSpPr>
          <p:cNvPr id="61443" name="Rectangle 3"/>
          <p:cNvSpPr>
            <a:spLocks noChangeArrowheads="1"/>
          </p:cNvSpPr>
          <p:nvPr/>
        </p:nvSpPr>
        <p:spPr bwMode="auto">
          <a:xfrm>
            <a:off x="3713163" y="1912938"/>
            <a:ext cx="116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b="1">
                <a:solidFill>
                  <a:srgbClr val="000000"/>
                </a:solidFill>
                <a:latin typeface="Arial" charset="0"/>
              </a:rPr>
              <a:t> (g/cm2)</a:t>
            </a:r>
            <a:endParaRPr lang="de-DE">
              <a:latin typeface="Arial" charset="0"/>
            </a:endParaRPr>
          </a:p>
        </p:txBody>
      </p:sp>
      <p:sp>
        <p:nvSpPr>
          <p:cNvPr id="61444" name="Rectangle 4"/>
          <p:cNvSpPr>
            <a:spLocks noChangeArrowheads="1"/>
          </p:cNvSpPr>
          <p:nvPr/>
        </p:nvSpPr>
        <p:spPr bwMode="auto">
          <a:xfrm>
            <a:off x="6008688" y="1600200"/>
            <a:ext cx="865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b="1">
                <a:solidFill>
                  <a:srgbClr val="000000"/>
                </a:solidFill>
                <a:latin typeface="Arial" charset="0"/>
              </a:rPr>
              <a:t>sBMD</a:t>
            </a:r>
            <a:endParaRPr lang="de-DE">
              <a:latin typeface="Arial" charset="0"/>
            </a:endParaRPr>
          </a:p>
        </p:txBody>
      </p:sp>
      <p:sp>
        <p:nvSpPr>
          <p:cNvPr id="61445" name="Rectangle 5"/>
          <p:cNvSpPr>
            <a:spLocks noChangeArrowheads="1"/>
          </p:cNvSpPr>
          <p:nvPr/>
        </p:nvSpPr>
        <p:spPr bwMode="auto">
          <a:xfrm>
            <a:off x="5770563" y="1912938"/>
            <a:ext cx="143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b="1">
                <a:solidFill>
                  <a:srgbClr val="000000"/>
                </a:solidFill>
                <a:latin typeface="Arial" charset="0"/>
              </a:rPr>
              <a:t> (mg/cm2)</a:t>
            </a:r>
            <a:endParaRPr lang="de-DE">
              <a:latin typeface="Arial" charset="0"/>
            </a:endParaRPr>
          </a:p>
        </p:txBody>
      </p:sp>
      <p:sp>
        <p:nvSpPr>
          <p:cNvPr id="61446" name="Rectangle 6"/>
          <p:cNvSpPr>
            <a:spLocks noChangeArrowheads="1"/>
          </p:cNvSpPr>
          <p:nvPr/>
        </p:nvSpPr>
        <p:spPr bwMode="auto">
          <a:xfrm>
            <a:off x="1271588" y="2578100"/>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b="1">
                <a:solidFill>
                  <a:srgbClr val="000000"/>
                </a:solidFill>
                <a:latin typeface="Arial" charset="0"/>
              </a:rPr>
              <a:t>Lunar</a:t>
            </a:r>
            <a:endParaRPr lang="de-DE">
              <a:latin typeface="Arial" charset="0"/>
            </a:endParaRPr>
          </a:p>
        </p:txBody>
      </p:sp>
      <p:sp>
        <p:nvSpPr>
          <p:cNvPr id="61447" name="Rectangle 7"/>
          <p:cNvSpPr>
            <a:spLocks noChangeArrowheads="1"/>
          </p:cNvSpPr>
          <p:nvPr/>
        </p:nvSpPr>
        <p:spPr bwMode="auto">
          <a:xfrm>
            <a:off x="3884613" y="2578100"/>
            <a:ext cx="763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Arial" charset="0"/>
              </a:rPr>
              <a:t>0.718</a:t>
            </a:r>
            <a:endParaRPr lang="de-DE">
              <a:latin typeface="Arial" charset="0"/>
            </a:endParaRPr>
          </a:p>
        </p:txBody>
      </p:sp>
      <p:sp>
        <p:nvSpPr>
          <p:cNvPr id="61448" name="Rectangle 8"/>
          <p:cNvSpPr>
            <a:spLocks noChangeArrowheads="1"/>
          </p:cNvSpPr>
          <p:nvPr/>
        </p:nvSpPr>
        <p:spPr bwMode="auto">
          <a:xfrm>
            <a:off x="6153150" y="2578100"/>
            <a:ext cx="509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Arial" charset="0"/>
              </a:rPr>
              <a:t>684</a:t>
            </a:r>
            <a:endParaRPr lang="de-DE">
              <a:latin typeface="Arial" charset="0"/>
            </a:endParaRPr>
          </a:p>
        </p:txBody>
      </p:sp>
      <p:sp>
        <p:nvSpPr>
          <p:cNvPr id="61449" name="Rectangle 9"/>
          <p:cNvSpPr>
            <a:spLocks noChangeArrowheads="1"/>
          </p:cNvSpPr>
          <p:nvPr/>
        </p:nvSpPr>
        <p:spPr bwMode="auto">
          <a:xfrm>
            <a:off x="1271588" y="2944813"/>
            <a:ext cx="11160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b="1">
                <a:solidFill>
                  <a:srgbClr val="000000"/>
                </a:solidFill>
                <a:latin typeface="Arial" charset="0"/>
              </a:rPr>
              <a:t>Hologic</a:t>
            </a:r>
            <a:endParaRPr lang="de-DE">
              <a:latin typeface="Arial" charset="0"/>
            </a:endParaRPr>
          </a:p>
        </p:txBody>
      </p:sp>
      <p:sp>
        <p:nvSpPr>
          <p:cNvPr id="61450" name="Rectangle 10"/>
          <p:cNvSpPr>
            <a:spLocks noChangeArrowheads="1"/>
          </p:cNvSpPr>
          <p:nvPr/>
        </p:nvSpPr>
        <p:spPr bwMode="auto">
          <a:xfrm>
            <a:off x="3884613" y="2944813"/>
            <a:ext cx="763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Arial" charset="0"/>
              </a:rPr>
              <a:t>0.692</a:t>
            </a:r>
            <a:endParaRPr lang="de-DE">
              <a:latin typeface="Arial" charset="0"/>
            </a:endParaRPr>
          </a:p>
        </p:txBody>
      </p:sp>
      <p:sp>
        <p:nvSpPr>
          <p:cNvPr id="61451" name="Rectangle 11"/>
          <p:cNvSpPr>
            <a:spLocks noChangeArrowheads="1"/>
          </p:cNvSpPr>
          <p:nvPr/>
        </p:nvSpPr>
        <p:spPr bwMode="auto">
          <a:xfrm>
            <a:off x="6153150" y="2944813"/>
            <a:ext cx="509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Arial" charset="0"/>
              </a:rPr>
              <a:t>744</a:t>
            </a:r>
            <a:endParaRPr lang="de-DE">
              <a:latin typeface="Arial" charset="0"/>
            </a:endParaRPr>
          </a:p>
        </p:txBody>
      </p:sp>
      <p:sp>
        <p:nvSpPr>
          <p:cNvPr id="61452" name="Rectangle 12"/>
          <p:cNvSpPr>
            <a:spLocks noChangeArrowheads="1"/>
          </p:cNvSpPr>
          <p:nvPr/>
        </p:nvSpPr>
        <p:spPr bwMode="auto">
          <a:xfrm>
            <a:off x="1271588" y="3717925"/>
            <a:ext cx="1490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b="1">
                <a:solidFill>
                  <a:srgbClr val="000000"/>
                </a:solidFill>
                <a:latin typeface="Arial" charset="0"/>
              </a:rPr>
              <a:t>%-Change</a:t>
            </a:r>
            <a:endParaRPr lang="de-DE">
              <a:latin typeface="Arial" charset="0"/>
            </a:endParaRPr>
          </a:p>
        </p:txBody>
      </p:sp>
      <p:sp>
        <p:nvSpPr>
          <p:cNvPr id="61453" name="Rectangle 13"/>
          <p:cNvSpPr>
            <a:spLocks noChangeArrowheads="1"/>
          </p:cNvSpPr>
          <p:nvPr/>
        </p:nvSpPr>
        <p:spPr bwMode="auto">
          <a:xfrm>
            <a:off x="6021388" y="3717925"/>
            <a:ext cx="865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Arial" charset="0"/>
              </a:rPr>
              <a:t>8.77%</a:t>
            </a:r>
            <a:endParaRPr lang="de-DE">
              <a:latin typeface="Arial" charset="0"/>
            </a:endParaRPr>
          </a:p>
        </p:txBody>
      </p:sp>
      <p:sp>
        <p:nvSpPr>
          <p:cNvPr id="61454" name="Line 14"/>
          <p:cNvSpPr>
            <a:spLocks noChangeShapeType="1"/>
          </p:cNvSpPr>
          <p:nvPr/>
        </p:nvSpPr>
        <p:spPr bwMode="auto">
          <a:xfrm>
            <a:off x="1219200" y="2306638"/>
            <a:ext cx="61087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5" name="Rectangle 15"/>
          <p:cNvSpPr>
            <a:spLocks noChangeArrowheads="1"/>
          </p:cNvSpPr>
          <p:nvPr/>
        </p:nvSpPr>
        <p:spPr bwMode="auto">
          <a:xfrm>
            <a:off x="1219200" y="2306638"/>
            <a:ext cx="6108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56" name="Line 16"/>
          <p:cNvSpPr>
            <a:spLocks noChangeShapeType="1"/>
          </p:cNvSpPr>
          <p:nvPr/>
        </p:nvSpPr>
        <p:spPr bwMode="auto">
          <a:xfrm>
            <a:off x="2960688" y="2319338"/>
            <a:ext cx="1587" cy="116681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Rectangle 17"/>
          <p:cNvSpPr>
            <a:spLocks noChangeArrowheads="1"/>
          </p:cNvSpPr>
          <p:nvPr/>
        </p:nvSpPr>
        <p:spPr bwMode="auto">
          <a:xfrm>
            <a:off x="2960688" y="2319338"/>
            <a:ext cx="12700" cy="11668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58" name="Rectangle 18"/>
          <p:cNvSpPr>
            <a:spLocks noChangeArrowheads="1"/>
          </p:cNvSpPr>
          <p:nvPr/>
        </p:nvSpPr>
        <p:spPr bwMode="auto">
          <a:xfrm>
            <a:off x="1219200" y="3486150"/>
            <a:ext cx="6108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59" name="Line 19"/>
          <p:cNvSpPr>
            <a:spLocks noChangeShapeType="1"/>
          </p:cNvSpPr>
          <p:nvPr/>
        </p:nvSpPr>
        <p:spPr bwMode="auto">
          <a:xfrm>
            <a:off x="2960688" y="3500438"/>
            <a:ext cx="1587" cy="6111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Rectangle 20"/>
          <p:cNvSpPr>
            <a:spLocks noChangeArrowheads="1"/>
          </p:cNvSpPr>
          <p:nvPr/>
        </p:nvSpPr>
        <p:spPr bwMode="auto">
          <a:xfrm>
            <a:off x="2960688" y="3500438"/>
            <a:ext cx="12700" cy="6111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61" name="Rectangle 21"/>
          <p:cNvSpPr>
            <a:spLocks noChangeArrowheads="1"/>
          </p:cNvSpPr>
          <p:nvPr/>
        </p:nvSpPr>
        <p:spPr bwMode="auto">
          <a:xfrm>
            <a:off x="1219200" y="4151313"/>
            <a:ext cx="6108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62" name="Line 22"/>
          <p:cNvSpPr>
            <a:spLocks noChangeShapeType="1"/>
          </p:cNvSpPr>
          <p:nvPr/>
        </p:nvSpPr>
        <p:spPr bwMode="auto">
          <a:xfrm>
            <a:off x="2960688" y="4124325"/>
            <a:ext cx="1587" cy="15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3" name="Rectangle 23"/>
          <p:cNvSpPr>
            <a:spLocks noChangeArrowheads="1"/>
          </p:cNvSpPr>
          <p:nvPr/>
        </p:nvSpPr>
        <p:spPr bwMode="auto">
          <a:xfrm>
            <a:off x="2960688" y="4124325"/>
            <a:ext cx="12700" cy="14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64" name="Text Box 24"/>
          <p:cNvSpPr txBox="1">
            <a:spLocks noChangeArrowheads="1"/>
          </p:cNvSpPr>
          <p:nvPr/>
        </p:nvSpPr>
        <p:spPr bwMode="auto">
          <a:xfrm>
            <a:off x="1042988" y="4672013"/>
            <a:ext cx="764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solidFill>
                  <a:srgbClr val="0000FF"/>
                </a:solidFill>
                <a:latin typeface="Arial" charset="0"/>
              </a:rPr>
              <a:t>Therefore: </a:t>
            </a:r>
            <a:r>
              <a:rPr lang="en-US">
                <a:latin typeface="Arial" charset="0"/>
              </a:rPr>
              <a:t>good response to bisphosphonate treatment</a:t>
            </a:r>
          </a:p>
        </p:txBody>
      </p:sp>
      <p:sp>
        <p:nvSpPr>
          <p:cNvPr id="61465" name="Rectangle 25"/>
          <p:cNvSpPr>
            <a:spLocks noGrp="1" noChangeArrowheads="1"/>
          </p:cNvSpPr>
          <p:nvPr>
            <p:ph type="title"/>
          </p:nvPr>
        </p:nvSpPr>
        <p:spPr>
          <a:xfrm>
            <a:off x="457200" y="457200"/>
            <a:ext cx="8382000" cy="549275"/>
          </a:xfrm>
        </p:spPr>
        <p:txBody>
          <a:bodyPr>
            <a:normAutofit fontScale="90000"/>
          </a:bodyPr>
          <a:lstStyle/>
          <a:p>
            <a:r>
              <a:rPr lang="en-US" sz="3600" smtClean="0">
                <a:solidFill>
                  <a:srgbClr val="0000FF"/>
                </a:solidFill>
              </a:rPr>
              <a:t>Case 1 - Standardized BMD</a:t>
            </a:r>
          </a:p>
        </p:txBody>
      </p:sp>
    </p:spTree>
    <p:extLst>
      <p:ext uri="{BB962C8B-B14F-4D97-AF65-F5344CB8AC3E}">
        <p14:creationId xmlns:p14="http://schemas.microsoft.com/office/powerpoint/2010/main" val="221190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AutoShape 2" descr="Image result for refrigerator image"/>
          <p:cNvSpPr>
            <a:spLocks noChangeAspect="1" noChangeArrowheads="1"/>
          </p:cNvSpPr>
          <p:nvPr/>
        </p:nvSpPr>
        <p:spPr bwMode="auto">
          <a:xfrm>
            <a:off x="155575" y="-571500"/>
            <a:ext cx="1038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Striped Right Arrow 7"/>
          <p:cNvSpPr/>
          <p:nvPr/>
        </p:nvSpPr>
        <p:spPr>
          <a:xfrm rot="16200000">
            <a:off x="407988" y="5640388"/>
            <a:ext cx="1295400" cy="7620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5" name="Rectangle 3"/>
          <p:cNvSpPr txBox="1">
            <a:spLocks noChangeArrowheads="1"/>
          </p:cNvSpPr>
          <p:nvPr/>
        </p:nvSpPr>
        <p:spPr bwMode="auto">
          <a:xfrm>
            <a:off x="5903913" y="1403350"/>
            <a:ext cx="32400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eaLnBrk="1" hangingPunct="1">
              <a:spcBef>
                <a:spcPts val="700"/>
              </a:spcBef>
              <a:buClr>
                <a:schemeClr val="accent2"/>
              </a:buClr>
              <a:buSzPct val="60000"/>
              <a:buFont typeface="Wingdings" pitchFamily="2" charset="2"/>
              <a:buChar char=""/>
            </a:pPr>
            <a:endParaRPr lang="en-US" sz="2800" dirty="0">
              <a:latin typeface="Arial" charset="0"/>
            </a:endParaRPr>
          </a:p>
        </p:txBody>
      </p:sp>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497013"/>
            <a:ext cx="5189538" cy="3884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44450"/>
            <a:ext cx="86963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5435848" y="1654175"/>
            <a:ext cx="4032696" cy="3416320"/>
          </a:xfrm>
        </p:spPr>
        <p:txBody>
          <a:bodyPr>
            <a:noAutofit/>
          </a:bodyPr>
          <a:lstStyle/>
          <a:p>
            <a:pPr marL="0" indent="0">
              <a:lnSpc>
                <a:spcPct val="100000"/>
              </a:lnSpc>
              <a:buNone/>
            </a:pPr>
            <a:r>
              <a:rPr lang="en-US" sz="2800" dirty="0" smtClean="0"/>
              <a:t>Regression to the mean occurs whenever a </a:t>
            </a:r>
            <a:r>
              <a:rPr lang="en-US" sz="2800" dirty="0" smtClean="0">
                <a:solidFill>
                  <a:srgbClr val="FF0000"/>
                </a:solidFill>
              </a:rPr>
              <a:t>nonrandom</a:t>
            </a:r>
            <a:r>
              <a:rPr lang="en-US" sz="2800" dirty="0" smtClean="0"/>
              <a:t> sample is selected from a population and </a:t>
            </a:r>
            <a:r>
              <a:rPr lang="en-US" sz="2800" dirty="0" smtClean="0">
                <a:solidFill>
                  <a:srgbClr val="FF0000"/>
                </a:solidFill>
              </a:rPr>
              <a:t>two imperfectly </a:t>
            </a:r>
            <a:r>
              <a:rPr lang="en-US" sz="2800" dirty="0" smtClean="0"/>
              <a:t>correlated variables are </a:t>
            </a:r>
            <a:r>
              <a:rPr lang="en-US" sz="2800" u="sng" dirty="0" smtClean="0"/>
              <a:t>measured</a:t>
            </a:r>
            <a:r>
              <a:rPr lang="en-US" sz="2800" dirty="0" smtClean="0"/>
              <a:t>, such as two consecutive </a:t>
            </a:r>
            <a:r>
              <a:rPr lang="en-US" sz="2800" dirty="0" smtClean="0">
                <a:solidFill>
                  <a:srgbClr val="FF0000"/>
                </a:solidFill>
              </a:rPr>
              <a:t>BP</a:t>
            </a:r>
            <a:r>
              <a:rPr lang="en-US" sz="2800" dirty="0" smtClean="0"/>
              <a:t> measurements. </a:t>
            </a:r>
          </a:p>
        </p:txBody>
      </p:sp>
    </p:spTree>
    <p:extLst>
      <p:ext uri="{BB962C8B-B14F-4D97-AF65-F5344CB8AC3E}">
        <p14:creationId xmlns:p14="http://schemas.microsoft.com/office/powerpoint/2010/main" val="208420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4.44444E-6 -1.11111E-6 L 0.14114 0.00208 " pathEditMode="relative" rAng="0" ptsTypes="AA">
                                      <p:cBhvr>
                                        <p:cTn id="14" dur="2000" fill="hold"/>
                                        <p:tgtEl>
                                          <p:spTgt spid="8"/>
                                        </p:tgtEl>
                                        <p:attrNameLst>
                                          <p:attrName>ppt_x</p:attrName>
                                          <p:attrName>ppt_y</p:attrName>
                                        </p:attrNameLst>
                                      </p:cBhvr>
                                      <p:rCtr x="704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66713"/>
            <a:ext cx="8382000" cy="974725"/>
          </a:xfrm>
        </p:spPr>
        <p:txBody>
          <a:bodyPr>
            <a:normAutofit fontScale="90000"/>
          </a:bodyPr>
          <a:lstStyle/>
          <a:p>
            <a:r>
              <a:rPr lang="en-US" sz="3200" smtClean="0"/>
              <a:t>Bisphosphonate Treatment Effect on Bone Mineral Density</a:t>
            </a:r>
          </a:p>
        </p:txBody>
      </p:sp>
      <p:graphicFrame>
        <p:nvGraphicFramePr>
          <p:cNvPr id="11267" name="Object 9"/>
          <p:cNvGraphicFramePr>
            <a:graphicFrameLocks noGrp="1" noChangeAspect="1"/>
          </p:cNvGraphicFramePr>
          <p:nvPr>
            <p:ph sz="half" idx="1"/>
          </p:nvPr>
        </p:nvGraphicFramePr>
        <p:xfrm>
          <a:off x="179388" y="1700213"/>
          <a:ext cx="3671887" cy="3313112"/>
        </p:xfrm>
        <a:graphic>
          <a:graphicData uri="http://schemas.openxmlformats.org/presentationml/2006/ole">
            <mc:AlternateContent xmlns:mc="http://schemas.openxmlformats.org/markup-compatibility/2006">
              <mc:Choice xmlns:v="urn:schemas-microsoft-com:vml" Requires="v">
                <p:oleObj spid="_x0000_s1031" name="SPW 10.0 Graph" r:id="rId3" imgW="4587545" imgH="5009998" progId="SigmaPlotGraphicObject.9">
                  <p:embed/>
                </p:oleObj>
              </mc:Choice>
              <mc:Fallback>
                <p:oleObj name="SPW 10.0 Graph" r:id="rId3" imgW="4587545" imgH="5009998" progId="SigmaPlotGraphicObject.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00213"/>
                        <a:ext cx="36718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Text Box 16"/>
          <p:cNvSpPr txBox="1">
            <a:spLocks noChangeArrowheads="1"/>
          </p:cNvSpPr>
          <p:nvPr/>
        </p:nvSpPr>
        <p:spPr bwMode="auto">
          <a:xfrm>
            <a:off x="568325" y="5095875"/>
            <a:ext cx="2635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eaLnBrk="1" hangingPunct="1"/>
            <a:r>
              <a:rPr lang="en-US" sz="1200">
                <a:latin typeface="Arial" charset="0"/>
              </a:rPr>
              <a:t>S.Cummings et al. JAMA 1998;2077</a:t>
            </a:r>
          </a:p>
        </p:txBody>
      </p:sp>
      <p:sp>
        <p:nvSpPr>
          <p:cNvPr id="11269" name="Text Box 17"/>
          <p:cNvSpPr txBox="1">
            <a:spLocks noChangeArrowheads="1"/>
          </p:cNvSpPr>
          <p:nvPr/>
        </p:nvSpPr>
        <p:spPr bwMode="auto">
          <a:xfrm>
            <a:off x="1071563" y="1695450"/>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de-CH" sz="1800">
                <a:latin typeface="Arial" charset="0"/>
              </a:rPr>
              <a:t>Alendronate</a:t>
            </a:r>
          </a:p>
        </p:txBody>
      </p:sp>
      <p:pic>
        <p:nvPicPr>
          <p:cNvPr id="112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238375"/>
            <a:ext cx="4175125"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TextBox 3"/>
          <p:cNvSpPr txBox="1">
            <a:spLocks noChangeArrowheads="1"/>
          </p:cNvSpPr>
          <p:nvPr/>
        </p:nvSpPr>
        <p:spPr bwMode="auto">
          <a:xfrm>
            <a:off x="4787900" y="1279525"/>
            <a:ext cx="1211263"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en-US"/>
              <a:t>FIT trial</a:t>
            </a:r>
          </a:p>
          <a:p>
            <a:r>
              <a:rPr lang="en-US"/>
              <a:t>N&gt;3000</a:t>
            </a:r>
          </a:p>
        </p:txBody>
      </p:sp>
      <p:pic>
        <p:nvPicPr>
          <p:cNvPr id="1127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8738"/>
            <a:ext cx="87137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TextBox 3"/>
          <p:cNvSpPr txBox="1">
            <a:spLocks noChangeArrowheads="1"/>
          </p:cNvSpPr>
          <p:nvPr/>
        </p:nvSpPr>
        <p:spPr bwMode="auto">
          <a:xfrm>
            <a:off x="179388" y="6453188"/>
            <a:ext cx="664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pt-BR" sz="1400">
                <a:hlinkClick r:id="rId7" tooltip="JAMA."/>
              </a:rPr>
              <a:t>.</a:t>
            </a:r>
            <a:r>
              <a:rPr lang="pt-BR" sz="1400"/>
              <a:t> </a:t>
            </a:r>
            <a:r>
              <a:rPr lang="en-US" sz="1400">
                <a:latin typeface="Arial" charset="0"/>
              </a:rPr>
              <a:t>S.Cummings et al. JAMA </a:t>
            </a:r>
            <a:r>
              <a:rPr lang="pt-BR" sz="1400"/>
              <a:t>2000 ;283</a:t>
            </a:r>
            <a:endParaRPr lang="en-US" sz="1400"/>
          </a:p>
        </p:txBody>
      </p:sp>
    </p:spTree>
    <p:extLst>
      <p:ext uri="{BB962C8B-B14F-4D97-AF65-F5344CB8AC3E}">
        <p14:creationId xmlns:p14="http://schemas.microsoft.com/office/powerpoint/2010/main" val="329423139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15888"/>
            <a:ext cx="8382000" cy="1108075"/>
          </a:xfrm>
        </p:spPr>
        <p:txBody>
          <a:bodyPr>
            <a:normAutofit fontScale="90000"/>
          </a:bodyPr>
          <a:lstStyle/>
          <a:p>
            <a:r>
              <a:rPr lang="en-US" sz="1800" b="0" smtClean="0"/>
              <a:t>Change in Total Hip (BMD) During Year 1 Compared With the Probability of Gaining BMD and the Mean Percentage Gain in BMD During the Second Year of Treatment With Alendronate Sodium</a:t>
            </a:r>
            <a:br>
              <a:rPr lang="en-US" sz="1800" b="0" smtClean="0"/>
            </a:br>
            <a:endParaRPr lang="en-US" sz="1800" b="0" smtClean="0"/>
          </a:p>
        </p:txBody>
      </p:sp>
      <p:sp>
        <p:nvSpPr>
          <p:cNvPr id="12291" name="Content Placeholder 2"/>
          <p:cNvSpPr>
            <a:spLocks noGrp="1"/>
          </p:cNvSpPr>
          <p:nvPr>
            <p:ph idx="1"/>
          </p:nvPr>
        </p:nvSpPr>
        <p:spPr>
          <a:xfrm>
            <a:off x="474663" y="1771650"/>
            <a:ext cx="8364537" cy="1984375"/>
          </a:xfrm>
        </p:spPr>
        <p:txBody>
          <a:bodyPr/>
          <a:lstStyle/>
          <a:p>
            <a:endParaRPr lang="en-US" smtClean="0"/>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70088"/>
            <a:ext cx="8891588"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Box 3"/>
          <p:cNvSpPr txBox="1">
            <a:spLocks noChangeArrowheads="1"/>
          </p:cNvSpPr>
          <p:nvPr/>
        </p:nvSpPr>
        <p:spPr bwMode="auto">
          <a:xfrm>
            <a:off x="107950" y="6524625"/>
            <a:ext cx="664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r>
              <a:rPr lang="pt-BR" sz="1400">
                <a:hlinkClick r:id="rId4" tooltip="JAMA."/>
              </a:rPr>
              <a:t>.</a:t>
            </a:r>
            <a:r>
              <a:rPr lang="pt-BR" sz="1400"/>
              <a:t> </a:t>
            </a:r>
            <a:r>
              <a:rPr lang="da-DK" sz="1400"/>
              <a:t>Cummings SR et al. </a:t>
            </a:r>
            <a:r>
              <a:rPr lang="pt-BR" sz="1400"/>
              <a:t>JAMA 2000 Mar 8;283(10):1318-21</a:t>
            </a:r>
            <a:endParaRPr lang="en-US" sz="1400"/>
          </a:p>
        </p:txBody>
      </p:sp>
      <p:sp>
        <p:nvSpPr>
          <p:cNvPr id="8" name="Down Arrow 7"/>
          <p:cNvSpPr>
            <a:spLocks noChangeArrowheads="1"/>
          </p:cNvSpPr>
          <p:nvPr/>
        </p:nvSpPr>
        <p:spPr bwMode="auto">
          <a:xfrm>
            <a:off x="4375150" y="2792413"/>
            <a:ext cx="484188" cy="977900"/>
          </a:xfrm>
          <a:prstGeom prst="downArrow">
            <a:avLst>
              <a:gd name="adj1" fmla="val 50000"/>
              <a:gd name="adj2" fmla="val 50024"/>
            </a:avLst>
          </a:prstGeom>
          <a:solidFill>
            <a:srgbClr val="FF0000"/>
          </a:solidFill>
          <a:ln w="9525" algn="ctr">
            <a:solidFill>
              <a:schemeClr val="tx1"/>
            </a:solidFill>
            <a:round/>
            <a:headEnd/>
            <a:tailEnd/>
          </a:ln>
        </p:spPr>
        <p:txBody>
          <a:bodyPr/>
          <a:lstStyle/>
          <a:p>
            <a:endParaRPr lang="en-US"/>
          </a:p>
        </p:txBody>
      </p:sp>
      <p:sp>
        <p:nvSpPr>
          <p:cNvPr id="6" name="Up Arrow 5"/>
          <p:cNvSpPr>
            <a:spLocks noChangeArrowheads="1"/>
          </p:cNvSpPr>
          <p:nvPr/>
        </p:nvSpPr>
        <p:spPr bwMode="auto">
          <a:xfrm>
            <a:off x="6804025" y="2820988"/>
            <a:ext cx="484188" cy="977900"/>
          </a:xfrm>
          <a:prstGeom prst="upArrow">
            <a:avLst>
              <a:gd name="adj1" fmla="val 50000"/>
              <a:gd name="adj2" fmla="val 50024"/>
            </a:avLst>
          </a:prstGeom>
          <a:solidFill>
            <a:schemeClr val="accent3"/>
          </a:solidFill>
          <a:ln w="9525" algn="ctr">
            <a:solidFill>
              <a:schemeClr val="tx1"/>
            </a:solidFill>
            <a:round/>
            <a:headEnd/>
            <a:tailEnd/>
          </a:ln>
        </p:spPr>
        <p:txBody>
          <a:bodyPr/>
          <a:lstStyle/>
          <a:p>
            <a:endParaRPr lang="en-US"/>
          </a:p>
        </p:txBody>
      </p:sp>
      <p:sp>
        <p:nvSpPr>
          <p:cNvPr id="11" name="Down Arrow 10"/>
          <p:cNvSpPr>
            <a:spLocks noChangeArrowheads="1"/>
          </p:cNvSpPr>
          <p:nvPr/>
        </p:nvSpPr>
        <p:spPr bwMode="auto">
          <a:xfrm>
            <a:off x="6824663" y="4592638"/>
            <a:ext cx="484187" cy="977900"/>
          </a:xfrm>
          <a:prstGeom prst="downArrow">
            <a:avLst>
              <a:gd name="adj1" fmla="val 50000"/>
              <a:gd name="adj2" fmla="val 50024"/>
            </a:avLst>
          </a:prstGeom>
          <a:solidFill>
            <a:srgbClr val="FF0000"/>
          </a:solidFill>
          <a:ln w="9525" algn="ctr">
            <a:solidFill>
              <a:schemeClr val="tx1"/>
            </a:solidFill>
            <a:round/>
            <a:headEnd/>
            <a:tailEnd/>
          </a:ln>
        </p:spPr>
        <p:txBody>
          <a:bodyPr/>
          <a:lstStyle/>
          <a:p>
            <a:endParaRPr lang="en-US"/>
          </a:p>
        </p:txBody>
      </p:sp>
      <p:sp>
        <p:nvSpPr>
          <p:cNvPr id="12" name="Up Arrow 11"/>
          <p:cNvSpPr>
            <a:spLocks noChangeArrowheads="1"/>
          </p:cNvSpPr>
          <p:nvPr/>
        </p:nvSpPr>
        <p:spPr bwMode="auto">
          <a:xfrm>
            <a:off x="4427538" y="4591050"/>
            <a:ext cx="485775" cy="979488"/>
          </a:xfrm>
          <a:prstGeom prst="upArrow">
            <a:avLst>
              <a:gd name="adj1" fmla="val 50000"/>
              <a:gd name="adj2" fmla="val 49942"/>
            </a:avLst>
          </a:prstGeom>
          <a:solidFill>
            <a:schemeClr val="accent3"/>
          </a:solidFill>
          <a:ln w="9525" algn="ctr">
            <a:solidFill>
              <a:schemeClr val="tx1"/>
            </a:solidFill>
            <a:round/>
            <a:headEnd/>
            <a:tailEnd/>
          </a:ln>
        </p:spPr>
        <p:txBody>
          <a:bodyPr/>
          <a:lstStyle/>
          <a:p>
            <a:endParaRPr lang="en-US"/>
          </a:p>
        </p:txBody>
      </p:sp>
      <p:sp>
        <p:nvSpPr>
          <p:cNvPr id="13" name="Freeform 12"/>
          <p:cNvSpPr>
            <a:spLocks/>
          </p:cNvSpPr>
          <p:nvPr/>
        </p:nvSpPr>
        <p:spPr bwMode="auto">
          <a:xfrm rot="5666905">
            <a:off x="5157788" y="3573462"/>
            <a:ext cx="1430338" cy="25955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762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3"/>
          <p:cNvSpPr>
            <a:spLocks/>
          </p:cNvSpPr>
          <p:nvPr/>
        </p:nvSpPr>
        <p:spPr bwMode="auto">
          <a:xfrm rot="5400000">
            <a:off x="5250656" y="2216945"/>
            <a:ext cx="1374775" cy="2595562"/>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762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0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88913"/>
            <a:ext cx="882015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1" name="Rectangle 15"/>
          <p:cNvSpPr>
            <a:spLocks noChangeArrowheads="1"/>
          </p:cNvSpPr>
          <p:nvPr/>
        </p:nvSpPr>
        <p:spPr bwMode="auto">
          <a:xfrm>
            <a:off x="323850" y="217488"/>
            <a:ext cx="935038" cy="4032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2302" name="Rectangle 2"/>
          <p:cNvSpPr>
            <a:spLocks noChangeArrowheads="1"/>
          </p:cNvSpPr>
          <p:nvPr/>
        </p:nvSpPr>
        <p:spPr bwMode="auto">
          <a:xfrm>
            <a:off x="2195513" y="2827338"/>
            <a:ext cx="2016125" cy="687387"/>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3" name="Rectangle 17"/>
          <p:cNvSpPr>
            <a:spLocks noChangeArrowheads="1"/>
          </p:cNvSpPr>
          <p:nvPr/>
        </p:nvSpPr>
        <p:spPr bwMode="auto">
          <a:xfrm>
            <a:off x="2195513" y="4902200"/>
            <a:ext cx="2016125" cy="687388"/>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6" name="Straight Connector 2"/>
          <p:cNvCxnSpPr>
            <a:cxnSpLocks noChangeShapeType="1"/>
          </p:cNvCxnSpPr>
          <p:nvPr/>
        </p:nvCxnSpPr>
        <p:spPr bwMode="auto">
          <a:xfrm>
            <a:off x="4716016" y="1340768"/>
            <a:ext cx="1944688"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258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6770</TotalTime>
  <Words>3823</Words>
  <Application>Microsoft Office PowerPoint</Application>
  <PresentationFormat>On-screen Show (4:3)</PresentationFormat>
  <Paragraphs>410</Paragraphs>
  <Slides>67</Slides>
  <Notes>19</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SPW 10.0 Graph</vt:lpstr>
      <vt:lpstr>Clinical Cases</vt:lpstr>
      <vt:lpstr>Approach to declining BMD </vt:lpstr>
      <vt:lpstr>PowerPoint Presentation</vt:lpstr>
      <vt:lpstr>Hypothetical low risk scenario </vt:lpstr>
      <vt:lpstr>Hypothetical high risk scenario</vt:lpstr>
      <vt:lpstr>Scenario  BMD decreased </vt:lpstr>
      <vt:lpstr>PowerPoint Presentation</vt:lpstr>
      <vt:lpstr>Bisphosphonate Treatment Effect on Bone Mineral Density</vt:lpstr>
      <vt:lpstr>Change in Total Hip (BMD) During Year 1 Compared With the Probability of Gaining BMD and the Mean Percentage Gain in BMD During the Second Year of Treatment With Alendronate Sodium </vt:lpstr>
      <vt:lpstr>Effect of Raloxifene on BMD in Post-menopausal Women with Osteoporosis-N&gt;7700</vt:lpstr>
      <vt:lpstr>PowerPoint Presentation</vt:lpstr>
      <vt:lpstr>Change in Hip Bone Mineral Density</vt:lpstr>
      <vt:lpstr>practical implications</vt:lpstr>
      <vt:lpstr>Approach to declining BMD </vt:lpstr>
      <vt:lpstr>practical implications</vt:lpstr>
      <vt:lpstr>Scenario  BMD decreased </vt:lpstr>
      <vt:lpstr>PowerPoint Presentation</vt:lpstr>
      <vt:lpstr>Case </vt:lpstr>
      <vt:lpstr>1. What additional history would you seek? </vt:lpstr>
      <vt:lpstr>2. What physical examination findings would you look for?</vt:lpstr>
      <vt:lpstr>4. She is anxious to have a child. What would you advise her regarding breast feeding? </vt:lpstr>
      <vt:lpstr>5. Would you recommend therapy? If so, which therapy and why?</vt:lpstr>
      <vt:lpstr>5. Would you recommend therapy? If so, which therapy and why?</vt:lpstr>
      <vt:lpstr>PowerPoint Presentation</vt:lpstr>
      <vt:lpstr>67 year old White male</vt:lpstr>
      <vt:lpstr>67 year old White male</vt:lpstr>
      <vt:lpstr>Review the DXA Images</vt:lpstr>
      <vt:lpstr>VFA identifies multiple vertebral fractures (T7, T8, L2 and L3)</vt:lpstr>
      <vt:lpstr>Indications for Spinal Imaging</vt:lpstr>
      <vt:lpstr>Teaching Points</vt:lpstr>
      <vt:lpstr>PowerPoint Presentation</vt:lpstr>
      <vt:lpstr>Case 2</vt:lpstr>
      <vt:lpstr>Case 2</vt:lpstr>
      <vt:lpstr>Case 2</vt:lpstr>
      <vt:lpstr>Case 2</vt:lpstr>
      <vt:lpstr>PowerPoint Presentation</vt:lpstr>
      <vt:lpstr>Case 3</vt:lpstr>
      <vt:lpstr>Case 3</vt:lpstr>
      <vt:lpstr>Case 3</vt:lpstr>
      <vt:lpstr>Case 3</vt:lpstr>
      <vt:lpstr>Changing Therapy: A Rational Approach </vt:lpstr>
      <vt:lpstr>PowerPoint Presentation</vt:lpstr>
      <vt:lpstr>Changing Therapy: A Rational Approach </vt:lpstr>
      <vt:lpstr>Approaches to Combination or  Sequential Therapy</vt:lpstr>
      <vt:lpstr>Approaches to Combination or  Sequential Therapy</vt:lpstr>
      <vt:lpstr>Approaches to Combination or  Sequential Therapy</vt:lpstr>
      <vt:lpstr>Approaches to Combination or  Sequential Therapy</vt:lpstr>
      <vt:lpstr>Approaches to Combination or  Sequential Therapy</vt:lpstr>
      <vt:lpstr>Approaches to Combination or  Sequential Therapy</vt:lpstr>
      <vt:lpstr>PowerPoint Presentation</vt:lpstr>
      <vt:lpstr>Case 1</vt:lpstr>
      <vt:lpstr>Case 5</vt:lpstr>
      <vt:lpstr>GIOP Treatment Recommendations              </vt:lpstr>
      <vt:lpstr>Case 5</vt:lpstr>
      <vt:lpstr>Indications for Spinal Imaging</vt:lpstr>
      <vt:lpstr>Case 5</vt:lpstr>
      <vt:lpstr>Case 5:</vt:lpstr>
      <vt:lpstr>Case 1</vt:lpstr>
      <vt:lpstr>Case 1</vt:lpstr>
      <vt:lpstr>Case 1</vt:lpstr>
      <vt:lpstr>Case 1</vt:lpstr>
      <vt:lpstr>Case 1</vt:lpstr>
      <vt:lpstr>Case 1</vt:lpstr>
      <vt:lpstr>machines made by different  manufacturers had been used</vt:lpstr>
      <vt:lpstr>Standardized BMD</vt:lpstr>
      <vt:lpstr>Standardized BMD</vt:lpstr>
      <vt:lpstr>Case 1 - Standardized BMD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سوالات پزشکی هسته ای</dc:title>
  <dc:creator>admin</dc:creator>
  <cp:lastModifiedBy>Dr.Soltani</cp:lastModifiedBy>
  <cp:revision>145</cp:revision>
  <dcterms:created xsi:type="dcterms:W3CDTF">2018-10-07T06:19:51Z</dcterms:created>
  <dcterms:modified xsi:type="dcterms:W3CDTF">2018-11-16T04:40:33Z</dcterms:modified>
</cp:coreProperties>
</file>