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88" r:id="rId2"/>
    <p:sldMasterId id="2147483700" r:id="rId3"/>
    <p:sldMasterId id="2147483712" r:id="rId4"/>
    <p:sldMasterId id="2147483724" r:id="rId5"/>
    <p:sldMasterId id="2147483736" r:id="rId6"/>
    <p:sldMasterId id="2147483748" r:id="rId7"/>
    <p:sldMasterId id="2147483760" r:id="rId8"/>
    <p:sldMasterId id="2147483772" r:id="rId9"/>
    <p:sldMasterId id="2147483784" r:id="rId10"/>
  </p:sldMasterIdLst>
  <p:notesMasterIdLst>
    <p:notesMasterId r:id="rId27"/>
  </p:notesMasterIdLst>
  <p:sldIdLst>
    <p:sldId id="299" r:id="rId11"/>
    <p:sldId id="300" r:id="rId12"/>
    <p:sldId id="301" r:id="rId13"/>
    <p:sldId id="303" r:id="rId14"/>
    <p:sldId id="304" r:id="rId15"/>
    <p:sldId id="290" r:id="rId16"/>
    <p:sldId id="306" r:id="rId17"/>
    <p:sldId id="305" r:id="rId18"/>
    <p:sldId id="302" r:id="rId19"/>
    <p:sldId id="307" r:id="rId20"/>
    <p:sldId id="308" r:id="rId21"/>
    <p:sldId id="309" r:id="rId22"/>
    <p:sldId id="311" r:id="rId23"/>
    <p:sldId id="312" r:id="rId24"/>
    <p:sldId id="313" r:id="rId25"/>
    <p:sldId id="314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3A3"/>
    <a:srgbClr val="FF6161"/>
    <a:srgbClr val="ABDB77"/>
    <a:srgbClr val="A5A5A5"/>
    <a:srgbClr val="FF0000"/>
    <a:srgbClr val="000000"/>
    <a:srgbClr val="3333FF"/>
    <a:srgbClr val="FF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8266683A-71C5-4D84-A5B8-260D9A967F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810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6683A-71C5-4D84-A5B8-260D9A967FF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558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E9DDE-FE5D-4965-BF61-B07CDEA08BED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54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46083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4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5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6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7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8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9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0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1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2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3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4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5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6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7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8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9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0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1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2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3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104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6105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6106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107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108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26425BE-2DF1-42D1-AFEB-E74F529CA3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78A98A-2223-4E6D-809E-E2DE0B2C240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1383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2F63D-540D-4175-BDAD-F1CAD029372B}" type="datetime1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9/18/2017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714334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Lucida Sans Unicode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Lucida Sans Unicode"/>
                <a:cs typeface="+mn-cs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DAE586-D259-44FF-8DBE-B8F9C311D908}" type="datetime1">
              <a:rPr lang="en-US" smtClean="0"/>
              <a:pPr/>
              <a:t>9/18/2017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0587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9D0D95-838C-4588-9886-B6DDD1803207}" type="datetime1">
              <a:rPr lang="en-US" smtClean="0">
                <a:solidFill>
                  <a:prstClr val="black"/>
                </a:solidFill>
              </a:rPr>
              <a:pPr/>
              <a:t>9/18/2017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7839328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DE349-952A-4352-AFDC-F25099283910}" type="datetime1">
              <a:rPr lang="en-US" smtClean="0">
                <a:solidFill>
                  <a:prstClr val="white"/>
                </a:solidFill>
              </a:rPr>
              <a:pPr/>
              <a:t>9/18/2017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048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95F47-2C77-4AB9-9049-C393BD1130D2}" type="datetime1">
              <a:rPr lang="en-US" smtClean="0">
                <a:solidFill>
                  <a:prstClr val="white"/>
                </a:solidFill>
              </a:rPr>
              <a:pPr/>
              <a:t>9/18/2017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608682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7044EC-24E1-49E2-AC32-566629122A24}" type="datetime1">
              <a:rPr lang="en-US" smtClean="0">
                <a:solidFill>
                  <a:prstClr val="black"/>
                </a:solidFill>
              </a:rPr>
              <a:pPr/>
              <a:t>9/18/2017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8890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703BD5-8E32-48D5-BD73-0CE63FAED256}" type="datetime1">
              <a:rPr lang="en-US" smtClean="0">
                <a:solidFill>
                  <a:prstClr val="white"/>
                </a:solidFill>
              </a:rPr>
              <a:pPr/>
              <a:t>9/18/2017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712251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DE825-1F84-416C-91ED-479A0341688F}" type="datetime1">
              <a:rPr lang="en-US" smtClean="0">
                <a:solidFill>
                  <a:prstClr val="black"/>
                </a:solidFill>
              </a:rPr>
              <a:pPr/>
              <a:t>9/18/2017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217281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1F61DA4-158A-45E5-9DEC-4C6731CF07C3}" type="datetime1">
              <a:rPr lang="en-US" smtClean="0">
                <a:solidFill>
                  <a:prstClr val="black"/>
                </a:solidFill>
              </a:rPr>
              <a:pPr/>
              <a:t>9/18/2017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1201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2B2E973-EA2B-46E8-A996-1F33D188A9F0}" type="datetime1">
              <a:rPr lang="en-US" smtClean="0">
                <a:solidFill>
                  <a:prstClr val="white"/>
                </a:solidFill>
              </a:rPr>
              <a:pPr/>
              <a:t>9/18/2017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5CB14D-4C0D-48D1-A602-FC50D01BBC3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Lucida Sans Unicode"/>
              <a:cs typeface="+mn-cs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Lucida Sans Unicode"/>
              <a:cs typeface="+mn-cs"/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5521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C00100-B9D0-4681-8365-9574F9B1B61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831244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1EDBB3-A9CE-4E90-AF69-75EC82425273}" type="datetime1">
              <a:rPr lang="en-US" smtClean="0">
                <a:solidFill>
                  <a:prstClr val="black"/>
                </a:solidFill>
              </a:rPr>
              <a:pPr/>
              <a:t>9/18/2017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72335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B2320-5C08-4862-A487-CDEFF47F7477}" type="datetime1">
              <a:rPr lang="en-US" smtClean="0">
                <a:solidFill>
                  <a:prstClr val="black"/>
                </a:solidFill>
              </a:rPr>
              <a:pPr/>
              <a:t>9/18/2017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486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589E075-F175-46E7-83CF-59F9CB81C3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DD4CCC-A09E-477F-921F-7B747D8CF528}" type="datetimeFigureOut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9/18/2017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D70CB1-FDD8-486B-9E06-B43FBD6BDBCC}" type="slidenum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1839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883BC-0ACE-40C8-A0E3-C4F2E4FA1F8C}" type="datetimeFigureOut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9/18/2017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66E8A-261D-40E8-93D0-C9D6BA7F1E09}" type="slidenum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245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B2A12A-71BA-43C2-8F3F-07621E8F4295}" type="datetimeFigureOut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9/18/2017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C03AA9-CFB2-466D-B7F9-1EFB1370595E}" type="slidenum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094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2639F-2F75-4C80-A63E-3EAE7E6B5683}" type="datetimeFigureOut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9/18/2017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7F6ED-BC43-4BC6-B486-5386EECE774F}" type="slidenum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9311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3E2A2-9A30-4C8C-932A-5F6282403652}" type="datetimeFigureOut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9/18/2017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D0F83-03C9-445A-BBF5-3C5B9248F686}" type="slidenum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5557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F02AF-A0E5-4733-83E0-B2FB846BCF4D}" type="datetimeFigureOut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9/18/2017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831FC-3099-4642-B40D-CD44C57465A5}" type="slidenum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7197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26DF68-B820-468A-89C6-ADA30EF6BD42}" type="datetimeFigureOut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9/18/2017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8001DC-715A-4DE6-AD20-6DF9E8FF6A7D}" type="slidenum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795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8882E0-3638-4780-A133-885ABDC6B31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9042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CCB2B-488E-40BC-8158-FC69C639CBC4}" type="datetimeFigureOut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9/18/2017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3B26A-7F3D-44FA-8532-424ABFBB8CD8}" type="slidenum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3688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645EA6-9382-4E13-9A10-DF98CF02E584}" type="datetimeFigureOut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9/18/2017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BA7509-D969-4D58-8BAE-7BC32BB530D8}" type="slidenum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0173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03AA8-00FE-4F35-9C5B-037A5968CEAA}" type="datetimeFigureOut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9/18/2017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E76AE-83D6-4595-9B0D-BC7ABA9D326C}" type="slidenum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4782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2367C-1FEC-4A63-A620-DB5803A7CED1}" type="datetimeFigureOut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9/18/2017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F54C3-73B9-48A2-A859-72510F28287D}" type="slidenum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1464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Lucida Sans Unicode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Lucida Sans Unicode"/>
                <a:cs typeface="+mn-cs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DAE586-D259-44FF-8DBE-B8F9C311D908}" type="datetime1">
              <a:rPr lang="en-US" smtClean="0"/>
              <a:pPr/>
              <a:t>9/18/2017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4582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9D0D95-838C-4588-9886-B6DDD1803207}" type="datetime1">
              <a:rPr lang="en-US" smtClean="0">
                <a:solidFill>
                  <a:prstClr val="black"/>
                </a:solidFill>
              </a:rPr>
              <a:pPr/>
              <a:t>9/18/2017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80295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DE349-952A-4352-AFDC-F25099283910}" type="datetime1">
              <a:rPr lang="en-US" smtClean="0">
                <a:solidFill>
                  <a:prstClr val="white"/>
                </a:solidFill>
              </a:rPr>
              <a:pPr/>
              <a:t>9/18/2017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664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95F47-2C77-4AB9-9049-C393BD1130D2}" type="datetime1">
              <a:rPr lang="en-US" smtClean="0">
                <a:solidFill>
                  <a:prstClr val="white"/>
                </a:solidFill>
              </a:rPr>
              <a:pPr/>
              <a:t>9/18/2017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449880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7044EC-24E1-49E2-AC32-566629122A24}" type="datetime1">
              <a:rPr lang="en-US" smtClean="0">
                <a:solidFill>
                  <a:prstClr val="black"/>
                </a:solidFill>
              </a:rPr>
              <a:pPr/>
              <a:t>9/18/2017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0202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703BD5-8E32-48D5-BD73-0CE63FAED256}" type="datetime1">
              <a:rPr lang="en-US" smtClean="0">
                <a:solidFill>
                  <a:prstClr val="white"/>
                </a:solidFill>
              </a:rPr>
              <a:pPr/>
              <a:t>9/18/2017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791683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9740C3-1672-4AB1-8198-AFA7A520687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607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DE825-1F84-416C-91ED-479A0341688F}" type="datetime1">
              <a:rPr lang="en-US" smtClean="0">
                <a:solidFill>
                  <a:prstClr val="black"/>
                </a:solidFill>
              </a:rPr>
              <a:pPr/>
              <a:t>9/18/2017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303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1F61DA4-158A-45E5-9DEC-4C6731CF07C3}" type="datetime1">
              <a:rPr lang="en-US" smtClean="0">
                <a:solidFill>
                  <a:prstClr val="black"/>
                </a:solidFill>
              </a:rPr>
              <a:pPr/>
              <a:t>9/18/2017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3680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2B2E973-EA2B-46E8-A996-1F33D188A9F0}" type="datetime1">
              <a:rPr lang="en-US" smtClean="0">
                <a:solidFill>
                  <a:prstClr val="white"/>
                </a:solidFill>
              </a:rPr>
              <a:pPr/>
              <a:t>9/18/2017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5CB14D-4C0D-48D1-A602-FC50D01BBC3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Lucida Sans Unicode"/>
              <a:cs typeface="+mn-cs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Lucida Sans Unicode"/>
              <a:cs typeface="+mn-cs"/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8384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1EDBB3-A9CE-4E90-AF69-75EC82425273}" type="datetime1">
              <a:rPr lang="en-US" smtClean="0">
                <a:solidFill>
                  <a:prstClr val="black"/>
                </a:solidFill>
              </a:rPr>
              <a:pPr/>
              <a:t>9/18/2017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5162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B2320-5C08-4862-A487-CDEFF47F7477}" type="datetime1">
              <a:rPr lang="en-US" smtClean="0">
                <a:solidFill>
                  <a:prstClr val="black"/>
                </a:solidFill>
              </a:rPr>
              <a:pPr/>
              <a:t>9/18/2017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5339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Lucida Sans Unicode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Lucida Sans Unicode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DAE586-D259-44FF-8DBE-B8F9C311D908}" type="datetime1">
              <a:rPr lang="en-US" smtClean="0"/>
              <a:pPr/>
              <a:t>9/18/2017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8642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9D0D95-838C-4588-9886-B6DDD1803207}" type="datetime1">
              <a:rPr lang="en-US" smtClean="0">
                <a:solidFill>
                  <a:prstClr val="black"/>
                </a:solidFill>
              </a:rPr>
              <a:pPr/>
              <a:t>9/18/2017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375021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DE349-952A-4352-AFDC-F25099283910}" type="datetime1">
              <a:rPr lang="en-US" smtClean="0">
                <a:solidFill>
                  <a:prstClr val="white"/>
                </a:solidFill>
              </a:rPr>
              <a:pPr/>
              <a:t>9/18/2017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9713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95F47-2C77-4AB9-9049-C393BD1130D2}" type="datetime1">
              <a:rPr lang="en-US" smtClean="0">
                <a:solidFill>
                  <a:prstClr val="white"/>
                </a:solidFill>
              </a:rPr>
              <a:pPr/>
              <a:t>9/18/2017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403964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7044EC-24E1-49E2-AC32-566629122A24}" type="datetime1">
              <a:rPr lang="en-US" smtClean="0">
                <a:solidFill>
                  <a:prstClr val="black"/>
                </a:solidFill>
              </a:rPr>
              <a:pPr/>
              <a:t>9/18/2017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727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CE6BB9-DAA2-4B8C-818A-0603D9D2D8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2915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703BD5-8E32-48D5-BD73-0CE63FAED256}" type="datetime1">
              <a:rPr lang="en-US" smtClean="0">
                <a:solidFill>
                  <a:prstClr val="white"/>
                </a:solidFill>
              </a:rPr>
              <a:pPr/>
              <a:t>9/18/2017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14768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DE825-1F84-416C-91ED-479A0341688F}" type="datetime1">
              <a:rPr lang="en-US" smtClean="0">
                <a:solidFill>
                  <a:prstClr val="black"/>
                </a:solidFill>
              </a:rPr>
              <a:pPr/>
              <a:t>9/18/2017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93627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1F61DA4-158A-45E5-9DEC-4C6731CF07C3}" type="datetime1">
              <a:rPr lang="en-US" smtClean="0">
                <a:solidFill>
                  <a:prstClr val="black"/>
                </a:solidFill>
              </a:rPr>
              <a:pPr/>
              <a:t>9/18/2017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001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2B2E973-EA2B-46E8-A996-1F33D188A9F0}" type="datetime1">
              <a:rPr lang="en-US" smtClean="0">
                <a:solidFill>
                  <a:prstClr val="white"/>
                </a:solidFill>
              </a:rPr>
              <a:pPr/>
              <a:t>9/18/2017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5CB14D-4C0D-48D1-A602-FC50D01BBC3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8208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1EDBB3-A9CE-4E90-AF69-75EC82425273}" type="datetime1">
              <a:rPr lang="en-US" smtClean="0">
                <a:solidFill>
                  <a:prstClr val="black"/>
                </a:solidFill>
              </a:rPr>
              <a:pPr/>
              <a:t>9/18/2017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66185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B2320-5C08-4862-A487-CDEFF47F7477}" type="datetime1">
              <a:rPr lang="en-US" smtClean="0">
                <a:solidFill>
                  <a:prstClr val="black"/>
                </a:solidFill>
              </a:rPr>
              <a:pPr/>
              <a:t>9/18/2017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49456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Lucida Sans Unicode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Lucida Sans Unicode"/>
                <a:cs typeface="+mn-cs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DAE586-D259-44FF-8DBE-B8F9C311D908}" type="datetime1">
              <a:rPr lang="en-US" smtClean="0"/>
              <a:pPr/>
              <a:t>9/18/2017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7388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9D0D95-838C-4588-9886-B6DDD1803207}" type="datetime1">
              <a:rPr lang="en-US" smtClean="0">
                <a:solidFill>
                  <a:prstClr val="black"/>
                </a:solidFill>
              </a:rPr>
              <a:pPr/>
              <a:t>9/18/2017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2487778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DE349-952A-4352-AFDC-F25099283910}" type="datetime1">
              <a:rPr lang="en-US" smtClean="0">
                <a:solidFill>
                  <a:prstClr val="white"/>
                </a:solidFill>
              </a:rPr>
              <a:pPr/>
              <a:t>9/18/2017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962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95F47-2C77-4AB9-9049-C393BD1130D2}" type="datetime1">
              <a:rPr lang="en-US" smtClean="0">
                <a:solidFill>
                  <a:prstClr val="white"/>
                </a:solidFill>
              </a:rPr>
              <a:pPr/>
              <a:t>9/18/2017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655647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BBFF7C-4CEB-4A10-9DF7-4DAC65FD0C6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5590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7044EC-24E1-49E2-AC32-566629122A24}" type="datetime1">
              <a:rPr lang="en-US" smtClean="0">
                <a:solidFill>
                  <a:prstClr val="black"/>
                </a:solidFill>
              </a:rPr>
              <a:pPr/>
              <a:t>9/18/2017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3315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703BD5-8E32-48D5-BD73-0CE63FAED256}" type="datetime1">
              <a:rPr lang="en-US" smtClean="0">
                <a:solidFill>
                  <a:prstClr val="white"/>
                </a:solidFill>
              </a:rPr>
              <a:pPr/>
              <a:t>9/18/2017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748457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DE825-1F84-416C-91ED-479A0341688F}" type="datetime1">
              <a:rPr lang="en-US" smtClean="0">
                <a:solidFill>
                  <a:prstClr val="black"/>
                </a:solidFill>
              </a:rPr>
              <a:pPr/>
              <a:t>9/18/2017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67707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1F61DA4-158A-45E5-9DEC-4C6731CF07C3}" type="datetime1">
              <a:rPr lang="en-US" smtClean="0">
                <a:solidFill>
                  <a:prstClr val="black"/>
                </a:solidFill>
              </a:rPr>
              <a:pPr/>
              <a:t>9/18/2017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1132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2B2E973-EA2B-46E8-A996-1F33D188A9F0}" type="datetime1">
              <a:rPr lang="en-US" smtClean="0">
                <a:solidFill>
                  <a:prstClr val="white"/>
                </a:solidFill>
              </a:rPr>
              <a:pPr/>
              <a:t>9/18/2017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5CB14D-4C0D-48D1-A602-FC50D01BBC3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Lucida Sans Unicode"/>
              <a:cs typeface="+mn-cs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Lucida Sans Unicode"/>
              <a:cs typeface="+mn-cs"/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2982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1EDBB3-A9CE-4E90-AF69-75EC82425273}" type="datetime1">
              <a:rPr lang="en-US" smtClean="0">
                <a:solidFill>
                  <a:prstClr val="black"/>
                </a:solidFill>
              </a:rPr>
              <a:pPr/>
              <a:t>9/18/2017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75319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B2320-5C08-4862-A487-CDEFF47F7477}" type="datetime1">
              <a:rPr lang="en-US" smtClean="0">
                <a:solidFill>
                  <a:prstClr val="black"/>
                </a:solidFill>
              </a:rPr>
              <a:pPr/>
              <a:t>9/18/2017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10018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9/18/2017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83084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9/18/2017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01508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9/18/2017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507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1AA924-2E31-4984-92EA-A0D6D8534E4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26975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9/18/2017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11206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9/18/2017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31118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9/18/2017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82966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9/18/2017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23423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9/18/2017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54774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9/18/2017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0035527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9/18/2017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26850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9/18/2017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83836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9/18/2017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83653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9/18/2017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114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61911B-4A34-4F18-B06A-16BD6937E87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89353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9/18/2017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23943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9/18/2017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65102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9/18/2017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76097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9/18/2017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52551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9/18/2017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41065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9/18/2017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41118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9/18/2017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8439486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9/18/2017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74055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9/18/2017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15341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8ADFE4-3315-4217-A9A1-F66DF1A58AC4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9/18/2017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913D33-E0B8-4265-979C-5A534FE4F3BA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218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E2FF82-4E6E-4905-80DF-088A4AC75E2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0777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779E1-8554-4849-BBCA-FF7B076EE4C9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9/18/2017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B43E1-5906-4172-872A-EC07E6911234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93569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C9AF89-3E49-4D2F-ABE6-0BDAC2CD2766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9/18/2017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2654A2-F944-45FB-A692-0B13EA150721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31130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DA58F-BC78-4B77-880E-DDAB0D55A0D1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9/18/2017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14ABD-5DFC-48E8-843F-7B0FB3597A03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94545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8E76-DA5B-40F0-B356-A2D0022793D1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9/18/2017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9A2E8-7415-4B12-BBAE-A0E613353E2A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34621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B333F-7C69-4217-AA3C-2875C9A52CD2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9/18/2017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5026A-D3D9-4AC4-929C-B3881D4CCB17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8600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12F2EC-AA23-4BF0-9543-D3091A839C72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9/18/2017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A9DD1E-3DAB-49E7-9E80-F0F3764B45D4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81065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1C5D0-42D5-4666-8B65-AEF3963B0779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9/18/2017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36685-A3C0-4EDE-A9D4-E9CCDDD0AC21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30766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A3EC5C-C5B2-4F74-A43C-990DC5D20EEB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9/18/2017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C2F729-1F0B-47A4-8A05-DE5D8BED2900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49369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50741-5B02-4B21-8DF4-8765EE78214D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9/18/2017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97FC1-91C9-4504-8BEF-AEE0713DD630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66323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B3881-EC09-4A68-B714-4400FC618995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9/18/2017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D5C09-E695-40A8-8467-DFD82FC51383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223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DD68AC-8A65-436E-9FE7-E34D776EF67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36400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AAF965-C788-4229-867C-D8812489B333}" type="datetime1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9/18/2017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83109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D4FE83-0C41-44E0-A00B-75EF64DC58FE}" type="datetime1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9/18/2017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02475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FD4078-F307-4E3D-A8DD-7A44C09FE72D}" type="datetime1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9/18/2017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41881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189410-446C-454B-B279-7AF9D850A4C8}" type="datetime1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9/18/2017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12519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34F1FE-773E-410A-9BEB-FCDFC26D5128}" type="datetime1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9/18/2017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48433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77913-B888-4FC5-8EDE-077F5445AFD6}" type="datetime1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9/18/2017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34814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038FB0-E259-457B-B942-08C23B99CCE1}" type="datetime1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9/18/2017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41726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CFF099-C3C4-4272-A1DD-F5C35E5F285F}" type="datetime1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9/18/2017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295867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1D3F64-F519-4A40-B7AE-30E1D56AABD3}" type="datetime1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9/18/2017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3716089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192E31-CA5A-4A55-9C32-CE53E784FDB6}" type="datetime1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9/18/2017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698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4505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7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08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508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5082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5083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73ED934-5AE7-4E56-B5B9-62E343EFEDE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5084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7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Lucida Sans Unicode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Lucida Sans Unicode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F7338BF-20D8-4D65-8113-8ED58960ABA5}" type="datetime1">
              <a:rPr lang="en-US" smtClean="0">
                <a:solidFill>
                  <a:prstClr val="black"/>
                </a:solidFill>
                <a:latin typeface="Lucida Sans Unicode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9/18/2017</a:t>
            </a:fld>
            <a:endParaRPr lang="en-US">
              <a:solidFill>
                <a:prstClr val="black"/>
              </a:solidFill>
              <a:latin typeface="Lucida Sans Unicode"/>
              <a:cs typeface="+mn-cs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Lucida Sans Unicode"/>
              <a:cs typeface="+mn-cs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D5CB14D-4C0D-48D1-A602-FC50D01BBC3F}" type="slidenum">
              <a:rPr lang="en-US" smtClean="0">
                <a:solidFill>
                  <a:prstClr val="black"/>
                </a:solidFill>
                <a:latin typeface="Lucida Sans Unicode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Lucida Sans Unicod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6075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6A2E46B-A29C-41C4-B022-FF63553E4258}" type="datetimeFigureOut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9/18/2017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75D346B-90DF-4912-B4D8-1914A34CF722}" type="slidenum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279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6594DA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FF3D39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FF3D39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BEFF4B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Lucida Sans Unicode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Lucida Sans Unicode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F7338BF-20D8-4D65-8113-8ED58960ABA5}" type="datetime1">
              <a:rPr lang="en-US" smtClean="0">
                <a:solidFill>
                  <a:prstClr val="black"/>
                </a:solidFill>
                <a:latin typeface="Lucida Sans Unicode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9/18/2017</a:t>
            </a:fld>
            <a:endParaRPr lang="en-US">
              <a:solidFill>
                <a:prstClr val="black"/>
              </a:solidFill>
              <a:latin typeface="Lucida Sans Unicode"/>
              <a:cs typeface="+mn-cs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Lucida Sans Unicode"/>
              <a:cs typeface="+mn-cs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D5CB14D-4C0D-48D1-A602-FC50D01BBC3F}" type="slidenum">
              <a:rPr lang="en-US" smtClean="0">
                <a:solidFill>
                  <a:prstClr val="black"/>
                </a:solidFill>
                <a:latin typeface="Lucida Sans Unicode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Lucida Sans Unicod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3802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F7338BF-20D8-4D65-8113-8ED58960ABA5}" type="datetime1">
              <a:rPr lang="en-US" smtClean="0">
                <a:solidFill>
                  <a:prstClr val="black"/>
                </a:solidFill>
                <a:latin typeface="Lucida Sans Unicode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9/18/2017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D5CB14D-4C0D-48D1-A602-FC50D01BBC3F}" type="slidenum">
              <a:rPr lang="en-US" smtClean="0">
                <a:solidFill>
                  <a:prstClr val="black"/>
                </a:solidFill>
                <a:latin typeface="Lucida Sans Unicode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378872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Lucida Sans Unicode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Lucida Sans Unicode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F7338BF-20D8-4D65-8113-8ED58960ABA5}" type="datetime1">
              <a:rPr lang="en-US" smtClean="0">
                <a:solidFill>
                  <a:prstClr val="black"/>
                </a:solidFill>
                <a:latin typeface="Lucida Sans Unicode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9/18/2017</a:t>
            </a:fld>
            <a:endParaRPr lang="en-US">
              <a:solidFill>
                <a:prstClr val="black"/>
              </a:solidFill>
              <a:latin typeface="Lucida Sans Unicode"/>
              <a:cs typeface="+mn-cs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Lucida Sans Unicode"/>
              <a:cs typeface="+mn-cs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D5CB14D-4C0D-48D1-A602-FC50D01BBC3F}" type="slidenum">
              <a:rPr lang="en-US" smtClean="0">
                <a:solidFill>
                  <a:prstClr val="black"/>
                </a:solidFill>
                <a:latin typeface="Lucida Sans Unicode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Lucida Sans Unicod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9762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3DE091D-F012-4689-B3C4-265A14ED1B67}" type="datetimeFigureOut">
              <a:rPr lang="en-US" smtClean="0">
                <a:solidFill>
                  <a:srgbClr val="E3DED1">
                    <a:shade val="50000"/>
                  </a:srgbClr>
                </a:solidFill>
                <a:latin typeface="Verdan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9/18/2017</a:t>
            </a:fld>
            <a:endParaRPr lang="en-US">
              <a:solidFill>
                <a:srgbClr val="E3DED1">
                  <a:shade val="50000"/>
                </a:srgbClr>
              </a:solidFill>
              <a:latin typeface="Verdana"/>
              <a:cs typeface="+mn-cs"/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E3DED1">
                  <a:shade val="50000"/>
                </a:srgbClr>
              </a:solidFill>
              <a:latin typeface="Verdan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D5CB14D-4C0D-48D1-A602-FC50D01BBC3F}" type="slidenum">
              <a:rPr lang="en-US" smtClean="0">
                <a:solidFill>
                  <a:srgbClr val="E3DED1">
                    <a:shade val="50000"/>
                  </a:srgbClr>
                </a:solidFill>
                <a:latin typeface="Verdan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  <a:latin typeface="Verdan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176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3DE091D-F012-4689-B3C4-265A14ED1B67}" type="datetimeFigureOut">
              <a:rPr lang="en-US" smtClean="0">
                <a:solidFill>
                  <a:srgbClr val="E3DED1">
                    <a:shade val="50000"/>
                  </a:srgbClr>
                </a:solidFill>
                <a:latin typeface="Verdan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9/18/2017</a:t>
            </a:fld>
            <a:endParaRPr lang="en-US">
              <a:solidFill>
                <a:srgbClr val="E3DED1">
                  <a:shade val="50000"/>
                </a:srgbClr>
              </a:solidFill>
              <a:latin typeface="Verdana"/>
              <a:cs typeface="+mn-cs"/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E3DED1">
                  <a:shade val="50000"/>
                </a:srgbClr>
              </a:solidFill>
              <a:latin typeface="Verdan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D5CB14D-4C0D-48D1-A602-FC50D01BBC3F}" type="slidenum">
              <a:rPr lang="en-US" smtClean="0">
                <a:solidFill>
                  <a:srgbClr val="E3DED1">
                    <a:shade val="50000"/>
                  </a:srgbClr>
                </a:solidFill>
                <a:latin typeface="Verdan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  <a:latin typeface="Verdan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595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9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9838DF6-998E-447A-8A4D-B99D9B49F088}" type="datetimeFigureOut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9/18/2017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29B1845-4E01-4D2B-894B-378DA6D8EF9F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032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98DB3A6-EB81-4B3F-95AE-6D93C9795F64}" type="datetime1">
              <a:rPr lang="en-US" smtClean="0">
                <a:solidFill>
                  <a:srgbClr val="E3DED1">
                    <a:shade val="50000"/>
                  </a:srgbClr>
                </a:solidFill>
                <a:latin typeface="Verdan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9/18/2017</a:t>
            </a:fld>
            <a:endParaRPr lang="en-US">
              <a:solidFill>
                <a:srgbClr val="E3DED1">
                  <a:shade val="50000"/>
                </a:srgbClr>
              </a:solidFill>
              <a:latin typeface="Verdana"/>
              <a:cs typeface="+mn-cs"/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E3DED1">
                  <a:shade val="50000"/>
                </a:srgbClr>
              </a:solidFill>
              <a:latin typeface="Verdan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D5CB14D-4C0D-48D1-A602-FC50D01BBC3F}" type="slidenum">
              <a:rPr lang="en-US" smtClean="0">
                <a:solidFill>
                  <a:srgbClr val="E3DED1">
                    <a:shade val="50000"/>
                  </a:srgbClr>
                </a:solidFill>
                <a:latin typeface="Verdan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E3DED1">
                  <a:shade val="50000"/>
                </a:srgbClr>
              </a:solidFill>
              <a:latin typeface="Verdan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8087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7772400" cy="1143000"/>
          </a:xfrm>
        </p:spPr>
        <p:txBody>
          <a:bodyPr>
            <a:normAutofit fontScale="90000"/>
          </a:bodyPr>
          <a:lstStyle/>
          <a:p>
            <a:pPr algn="ctr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4900" dirty="0" smtClean="0">
                <a:solidFill>
                  <a:srgbClr val="3F7AD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Research Methodology</a:t>
            </a:r>
            <a:br>
              <a:rPr lang="en-US" sz="4900" dirty="0" smtClean="0">
                <a:solidFill>
                  <a:srgbClr val="3F7AD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rgbClr val="3F7AD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Study Design </a:t>
            </a:r>
            <a:r>
              <a:rPr lang="en-US" dirty="0" smtClean="0">
                <a:solidFill>
                  <a:srgbClr val="3F7AD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(3)</a:t>
            </a:r>
            <a:endParaRPr lang="en-US" dirty="0">
              <a:solidFill>
                <a:srgbClr val="3F7AD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" y="3962400"/>
            <a:ext cx="8610600" cy="1828800"/>
          </a:xfrm>
        </p:spPr>
        <p:txBody>
          <a:bodyPr>
            <a:noAutofit/>
          </a:bodyPr>
          <a:lstStyle/>
          <a:p>
            <a:pPr algn="ctr" fontAlgn="auto">
              <a:lnSpc>
                <a:spcPct val="30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Davood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Khalili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MD, MPH, PhD </a:t>
            </a:r>
          </a:p>
          <a:p>
            <a:pPr algn="ctr"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Department of Biostatistics &amp; Epidemiology</a:t>
            </a:r>
          </a:p>
          <a:p>
            <a:pPr algn="ctr"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Research Institute for Endocrine Sciences</a:t>
            </a:r>
          </a:p>
          <a:p>
            <a:pPr algn="ctr"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Shahid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Beheshti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University of Medical Sciences</a:t>
            </a:r>
          </a:p>
        </p:txBody>
      </p:sp>
    </p:spTree>
    <p:extLst>
      <p:ext uri="{BB962C8B-B14F-4D97-AF65-F5344CB8AC3E}">
        <p14:creationId xmlns:p14="http://schemas.microsoft.com/office/powerpoint/2010/main" val="184939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3400" y="457200"/>
            <a:ext cx="8763000" cy="6858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FF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Verdana"/>
              </a:rPr>
              <a:t>Matched Case-Control Studies</a:t>
            </a:r>
          </a:p>
        </p:txBody>
      </p:sp>
      <p:sp>
        <p:nvSpPr>
          <p:cNvPr id="46085" name="Oval 4"/>
          <p:cNvSpPr>
            <a:spLocks noChangeArrowheads="1"/>
          </p:cNvSpPr>
          <p:nvPr/>
        </p:nvSpPr>
        <p:spPr bwMode="auto">
          <a:xfrm>
            <a:off x="6324600" y="2514600"/>
            <a:ext cx="22098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mtClean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46086" name="Oval 5"/>
          <p:cNvSpPr>
            <a:spLocks noChangeArrowheads="1"/>
          </p:cNvSpPr>
          <p:nvPr/>
        </p:nvSpPr>
        <p:spPr bwMode="auto">
          <a:xfrm>
            <a:off x="6553200" y="4038600"/>
            <a:ext cx="22098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mtClean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46087" name="Oval 6"/>
          <p:cNvSpPr>
            <a:spLocks noChangeArrowheads="1"/>
          </p:cNvSpPr>
          <p:nvPr/>
        </p:nvSpPr>
        <p:spPr bwMode="auto">
          <a:xfrm>
            <a:off x="6858000" y="2667000"/>
            <a:ext cx="7620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mtClean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46088" name="Text Box 7"/>
          <p:cNvSpPr txBox="1">
            <a:spLocks noChangeArrowheads="1"/>
          </p:cNvSpPr>
          <p:nvPr/>
        </p:nvSpPr>
        <p:spPr bwMode="auto">
          <a:xfrm>
            <a:off x="6934200" y="27432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smtClean="0">
                <a:solidFill>
                  <a:srgbClr val="FFFF00"/>
                </a:solidFill>
                <a:latin typeface="Arial Narrow" pitchFamily="34" charset="0"/>
              </a:rPr>
              <a:t>cases</a:t>
            </a:r>
          </a:p>
        </p:txBody>
      </p:sp>
      <p:sp>
        <p:nvSpPr>
          <p:cNvPr id="46089" name="Text Box 8"/>
          <p:cNvSpPr txBox="1">
            <a:spLocks noChangeArrowheads="1"/>
          </p:cNvSpPr>
          <p:nvPr/>
        </p:nvSpPr>
        <p:spPr bwMode="auto">
          <a:xfrm>
            <a:off x="6629400" y="3429000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FF00"/>
                </a:solidFill>
                <a:latin typeface="Arial Narrow" pitchFamily="34" charset="0"/>
              </a:rPr>
              <a:t>Non-cases</a:t>
            </a:r>
            <a:endParaRPr lang="en-US" smtClean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46090" name="Oval 9"/>
          <p:cNvSpPr>
            <a:spLocks noChangeArrowheads="1"/>
          </p:cNvSpPr>
          <p:nvPr/>
        </p:nvSpPr>
        <p:spPr bwMode="auto">
          <a:xfrm>
            <a:off x="7239000" y="4191000"/>
            <a:ext cx="7620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mtClean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46091" name="Text Box 10"/>
          <p:cNvSpPr txBox="1">
            <a:spLocks noChangeArrowheads="1"/>
          </p:cNvSpPr>
          <p:nvPr/>
        </p:nvSpPr>
        <p:spPr bwMode="auto">
          <a:xfrm>
            <a:off x="7162800" y="43434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FF00"/>
                </a:solidFill>
                <a:latin typeface="Arial Narrow" pitchFamily="34" charset="0"/>
              </a:rPr>
              <a:t>cases</a:t>
            </a:r>
          </a:p>
        </p:txBody>
      </p:sp>
      <p:sp>
        <p:nvSpPr>
          <p:cNvPr id="46092" name="Text Box 11"/>
          <p:cNvSpPr txBox="1">
            <a:spLocks noChangeArrowheads="1"/>
          </p:cNvSpPr>
          <p:nvPr/>
        </p:nvSpPr>
        <p:spPr bwMode="auto">
          <a:xfrm>
            <a:off x="6934200" y="49530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FF00"/>
                </a:solidFill>
                <a:latin typeface="Arial Narrow" pitchFamily="34" charset="0"/>
              </a:rPr>
              <a:t>Non-cases</a:t>
            </a:r>
            <a:endParaRPr lang="en-US" smtClean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46093" name="Line 12"/>
          <p:cNvSpPr>
            <a:spLocks noChangeShapeType="1"/>
          </p:cNvSpPr>
          <p:nvPr/>
        </p:nvSpPr>
        <p:spPr bwMode="auto">
          <a:xfrm>
            <a:off x="3352800" y="2743200"/>
            <a:ext cx="3657600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3733800" y="2286000"/>
            <a:ext cx="205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latin typeface="Arial Narrow" pitchFamily="34" charset="0"/>
              </a:rPr>
              <a:t>Cases</a:t>
            </a:r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>
            <a:off x="3309620" y="3423920"/>
            <a:ext cx="4419600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6096" name="Line 17"/>
          <p:cNvSpPr>
            <a:spLocks noChangeShapeType="1"/>
          </p:cNvSpPr>
          <p:nvPr/>
        </p:nvSpPr>
        <p:spPr bwMode="auto">
          <a:xfrm>
            <a:off x="3576320" y="4481513"/>
            <a:ext cx="3662680" cy="14287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6097" name="Text Box 18"/>
          <p:cNvSpPr txBox="1">
            <a:spLocks noChangeArrowheads="1"/>
          </p:cNvSpPr>
          <p:nvPr/>
        </p:nvSpPr>
        <p:spPr bwMode="auto">
          <a:xfrm>
            <a:off x="4191000" y="41148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latin typeface="Arial Narrow" pitchFamily="34" charset="0"/>
              </a:rPr>
              <a:t>Cases</a:t>
            </a:r>
          </a:p>
        </p:txBody>
      </p:sp>
      <p:sp>
        <p:nvSpPr>
          <p:cNvPr id="46098" name="Line 20"/>
          <p:cNvSpPr>
            <a:spLocks noChangeShapeType="1"/>
          </p:cNvSpPr>
          <p:nvPr/>
        </p:nvSpPr>
        <p:spPr bwMode="auto">
          <a:xfrm>
            <a:off x="3543300" y="4953000"/>
            <a:ext cx="4495800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6099" name="Text Box 21"/>
          <p:cNvSpPr txBox="1">
            <a:spLocks noChangeArrowheads="1"/>
          </p:cNvSpPr>
          <p:nvPr/>
        </p:nvSpPr>
        <p:spPr bwMode="auto">
          <a:xfrm>
            <a:off x="3804920" y="4617243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Controls</a:t>
            </a:r>
          </a:p>
        </p:txBody>
      </p:sp>
      <p:sp>
        <p:nvSpPr>
          <p:cNvPr id="46100" name="Text Box 22"/>
          <p:cNvSpPr txBox="1">
            <a:spLocks noChangeArrowheads="1"/>
          </p:cNvSpPr>
          <p:nvPr/>
        </p:nvSpPr>
        <p:spPr bwMode="auto">
          <a:xfrm>
            <a:off x="3576320" y="3017043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Controls</a:t>
            </a:r>
            <a:endParaRPr lang="en-US" dirty="0" smtClean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46101" name="Text Box 23"/>
          <p:cNvSpPr txBox="1">
            <a:spLocks noChangeArrowheads="1"/>
          </p:cNvSpPr>
          <p:nvPr/>
        </p:nvSpPr>
        <p:spPr bwMode="auto">
          <a:xfrm>
            <a:off x="1447800" y="3360737"/>
            <a:ext cx="152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Matched controls</a:t>
            </a:r>
          </a:p>
        </p:txBody>
      </p:sp>
      <p:sp>
        <p:nvSpPr>
          <p:cNvPr id="46102" name="Oval 5"/>
          <p:cNvSpPr>
            <a:spLocks noChangeArrowheads="1"/>
          </p:cNvSpPr>
          <p:nvPr/>
        </p:nvSpPr>
        <p:spPr bwMode="auto">
          <a:xfrm>
            <a:off x="6629400" y="1066800"/>
            <a:ext cx="22098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mtClean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46103" name="Oval 9"/>
          <p:cNvSpPr>
            <a:spLocks noChangeArrowheads="1"/>
          </p:cNvSpPr>
          <p:nvPr/>
        </p:nvSpPr>
        <p:spPr bwMode="auto">
          <a:xfrm>
            <a:off x="7124700" y="1219200"/>
            <a:ext cx="7620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mtClean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46104" name="Text Box 10"/>
          <p:cNvSpPr txBox="1">
            <a:spLocks noChangeArrowheads="1"/>
          </p:cNvSpPr>
          <p:nvPr/>
        </p:nvSpPr>
        <p:spPr bwMode="auto">
          <a:xfrm>
            <a:off x="7086600" y="1340643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FF00"/>
                </a:solidFill>
                <a:latin typeface="Arial Narrow" pitchFamily="34" charset="0"/>
              </a:rPr>
              <a:t>cases</a:t>
            </a:r>
          </a:p>
        </p:txBody>
      </p:sp>
      <p:sp>
        <p:nvSpPr>
          <p:cNvPr id="46105" name="Text Box 11"/>
          <p:cNvSpPr txBox="1">
            <a:spLocks noChangeArrowheads="1"/>
          </p:cNvSpPr>
          <p:nvPr/>
        </p:nvSpPr>
        <p:spPr bwMode="auto">
          <a:xfrm>
            <a:off x="7010400" y="19812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FF00"/>
                </a:solidFill>
                <a:latin typeface="Arial Narrow" pitchFamily="34" charset="0"/>
              </a:rPr>
              <a:t>Non-cases</a:t>
            </a:r>
            <a:endParaRPr lang="en-US" smtClean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28" name="Oval 9"/>
          <p:cNvSpPr>
            <a:spLocks noChangeArrowheads="1"/>
          </p:cNvSpPr>
          <p:nvPr/>
        </p:nvSpPr>
        <p:spPr bwMode="auto">
          <a:xfrm>
            <a:off x="7924800" y="1447800"/>
            <a:ext cx="7620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  <a:latin typeface="Verdana" pitchFamily="34" charset="0"/>
              </a:rPr>
              <a:t>c</a:t>
            </a:r>
            <a:r>
              <a:rPr lang="en-US" sz="1100" dirty="0" smtClean="0">
                <a:solidFill>
                  <a:prstClr val="black"/>
                </a:solidFill>
                <a:latin typeface="Verdana" pitchFamily="34" charset="0"/>
              </a:rPr>
              <a:t>ontrols</a:t>
            </a:r>
          </a:p>
        </p:txBody>
      </p:sp>
      <p:sp>
        <p:nvSpPr>
          <p:cNvPr id="29" name="Oval 9"/>
          <p:cNvSpPr>
            <a:spLocks noChangeArrowheads="1"/>
          </p:cNvSpPr>
          <p:nvPr/>
        </p:nvSpPr>
        <p:spPr bwMode="auto">
          <a:xfrm>
            <a:off x="7696200" y="2971800"/>
            <a:ext cx="7620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  <a:latin typeface="Verdana" pitchFamily="34" charset="0"/>
              </a:rPr>
              <a:t>c</a:t>
            </a:r>
            <a:r>
              <a:rPr lang="en-US" sz="1100" dirty="0" smtClean="0">
                <a:solidFill>
                  <a:prstClr val="black"/>
                </a:solidFill>
                <a:latin typeface="Verdana" pitchFamily="34" charset="0"/>
              </a:rPr>
              <a:t>ontrols</a:t>
            </a:r>
          </a:p>
        </p:txBody>
      </p:sp>
      <p:sp>
        <p:nvSpPr>
          <p:cNvPr id="30" name="Oval 9"/>
          <p:cNvSpPr>
            <a:spLocks noChangeArrowheads="1"/>
          </p:cNvSpPr>
          <p:nvPr/>
        </p:nvSpPr>
        <p:spPr bwMode="auto">
          <a:xfrm>
            <a:off x="8001000" y="4495800"/>
            <a:ext cx="7620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  <a:latin typeface="Verdana" pitchFamily="34" charset="0"/>
              </a:rPr>
              <a:t>c</a:t>
            </a:r>
            <a:r>
              <a:rPr lang="en-US" sz="1100" dirty="0" smtClean="0">
                <a:solidFill>
                  <a:prstClr val="black"/>
                </a:solidFill>
                <a:latin typeface="Verdana" pitchFamily="34" charset="0"/>
              </a:rPr>
              <a:t>ontrols</a:t>
            </a:r>
          </a:p>
        </p:txBody>
      </p:sp>
    </p:spTree>
    <p:extLst>
      <p:ext uri="{BB962C8B-B14F-4D97-AF65-F5344CB8AC3E}">
        <p14:creationId xmlns:p14="http://schemas.microsoft.com/office/powerpoint/2010/main" val="319710850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B14D-4C0D-48D1-A602-FC50D01BBC3F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What happens in a cohort during follow-up</a:t>
            </a:r>
            <a:endParaRPr lang="en-US" sz="1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47800"/>
            <a:ext cx="5938246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797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B14D-4C0D-48D1-A602-FC50D01BBC3F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New cases vs. prevalent cases</a:t>
            </a:r>
            <a:endParaRPr lang="en-US" sz="18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295400"/>
            <a:ext cx="6092523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888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5CB14D-4C0D-48D1-A602-FC50D01BBC3F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Nested case-control study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24000"/>
            <a:ext cx="556769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910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371600"/>
            <a:ext cx="5486400" cy="42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Case-cohort study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23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Cross-Sectional Case-Control Study</a:t>
            </a:r>
            <a:br>
              <a:rPr lang="en-US" sz="3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5000" y="2150477"/>
            <a:ext cx="6248400" cy="2895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093720" y="2971800"/>
            <a:ext cx="3810000" cy="1600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solidFill>
                  <a:prstClr val="black"/>
                </a:solidFill>
              </a:rPr>
              <a:t>Case </a:t>
            </a:r>
            <a:r>
              <a:rPr lang="en-US" sz="1200" b="1" dirty="0">
                <a:solidFill>
                  <a:prstClr val="black"/>
                </a:solidFill>
              </a:rPr>
              <a:t> </a:t>
            </a:r>
            <a:r>
              <a:rPr lang="en-US" sz="1200" b="1" dirty="0" smtClean="0">
                <a:solidFill>
                  <a:prstClr val="black"/>
                </a:solidFill>
              </a:rPr>
              <a:t>         Non-Case</a:t>
            </a:r>
            <a:endParaRPr lang="en-US" sz="1200" b="1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3600" y="2316311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Verdana"/>
                <a:cs typeface="+mn-cs"/>
              </a:rPr>
              <a:t>Target population</a:t>
            </a:r>
            <a:endParaRPr lang="en-US" sz="1600" dirty="0">
              <a:solidFill>
                <a:prstClr val="black"/>
              </a:solidFill>
              <a:latin typeface="Verdana"/>
              <a:cs typeface="+mn-cs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B14D-4C0D-48D1-A602-FC50D01BBC3F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15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3962400" y="3429000"/>
            <a:ext cx="6858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03097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B050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Slides\for slides\for slides\for you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990600"/>
            <a:ext cx="4952999" cy="4549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B14D-4C0D-48D1-A602-FC50D01BBC3F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522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100" b="1" dirty="0" smtClean="0">
                <a:solidFill>
                  <a:srgbClr val="464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+mn-cs"/>
              </a:rPr>
              <a:t>Study Design</a:t>
            </a:r>
            <a:endParaRPr lang="en-US" sz="4100" b="1" dirty="0">
              <a:solidFill>
                <a:srgbClr val="46464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/>
              <a:cs typeface="+mn-cs"/>
            </a:endParaRPr>
          </a:p>
        </p:txBody>
      </p:sp>
      <p:sp>
        <p:nvSpPr>
          <p:cNvPr id="8" name="Left Brace 7"/>
          <p:cNvSpPr/>
          <p:nvPr/>
        </p:nvSpPr>
        <p:spPr>
          <a:xfrm>
            <a:off x="3200400" y="2566749"/>
            <a:ext cx="304800" cy="1371600"/>
          </a:xfrm>
          <a:prstGeom prst="leftBrace">
            <a:avLst/>
          </a:prstGeom>
          <a:ln w="3175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1652349"/>
            <a:ext cx="69342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6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-US" sz="2400" i="1" dirty="0" smtClean="0">
                <a:solidFill>
                  <a:prstClr val="black"/>
                </a:solidFill>
                <a:latin typeface="Lucida Sans Unicode"/>
                <a:cs typeface="+mn-cs"/>
              </a:rPr>
              <a:t>Observational</a:t>
            </a:r>
          </a:p>
          <a:p>
            <a:pPr fontAlgn="auto">
              <a:lnSpc>
                <a:spcPct val="6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-US" sz="2400" i="1" dirty="0" smtClean="0">
                <a:solidFill>
                  <a:prstClr val="black"/>
                </a:solidFill>
                <a:latin typeface="Lucida Sans Unicode"/>
                <a:cs typeface="+mn-cs"/>
              </a:rPr>
              <a:t>Experimental   </a:t>
            </a:r>
            <a:r>
              <a:rPr lang="en-US" i="1" dirty="0" smtClean="0">
                <a:solidFill>
                  <a:prstClr val="black"/>
                </a:solidFill>
                <a:latin typeface="Lucida Sans Unicode"/>
                <a:cs typeface="+mn-cs"/>
              </a:rPr>
              <a:t>(Randomized Control Trial - RCT)</a:t>
            </a:r>
            <a:endParaRPr lang="en-US" i="1" dirty="0">
              <a:solidFill>
                <a:prstClr val="black"/>
              </a:solidFill>
              <a:latin typeface="Lucida Sans Unicode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9000" y="2185749"/>
            <a:ext cx="2209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  <a:latin typeface="Lucida Sans Unicode"/>
                <a:cs typeface="+mn-cs"/>
              </a:rPr>
              <a:t> Descriptive</a:t>
            </a:r>
          </a:p>
          <a:p>
            <a:pPr fontAlgn="auto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  <a:latin typeface="Lucida Sans Unicode"/>
                <a:cs typeface="+mn-cs"/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  <a:latin typeface="Lucida Sans Unicode"/>
                <a:cs typeface="+mn-cs"/>
              </a:rPr>
              <a:t>Analytic</a:t>
            </a:r>
            <a:endParaRPr lang="en-US" sz="2400" b="1" dirty="0">
              <a:solidFill>
                <a:prstClr val="black"/>
              </a:solidFill>
              <a:latin typeface="Lucida Sans Unicode"/>
              <a:cs typeface="+mn-cs"/>
            </a:endParaRPr>
          </a:p>
        </p:txBody>
      </p:sp>
      <p:sp>
        <p:nvSpPr>
          <p:cNvPr id="11" name="Left Brace 10"/>
          <p:cNvSpPr/>
          <p:nvPr/>
        </p:nvSpPr>
        <p:spPr>
          <a:xfrm>
            <a:off x="5029200" y="3100149"/>
            <a:ext cx="304800" cy="1371600"/>
          </a:xfrm>
          <a:prstGeom prst="leftBrace">
            <a:avLst/>
          </a:prstGeom>
          <a:ln w="3175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0" y="2871549"/>
            <a:ext cx="2286000" cy="1685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prstClr val="black"/>
                </a:solidFill>
                <a:latin typeface="Lucida Sans Unicode"/>
                <a:cs typeface="+mn-cs"/>
              </a:rPr>
              <a:t> </a:t>
            </a:r>
            <a:r>
              <a:rPr lang="en-US" b="1" dirty="0" smtClean="0">
                <a:solidFill>
                  <a:prstClr val="black"/>
                </a:solidFill>
                <a:latin typeface="Lucida Sans Unicode"/>
                <a:cs typeface="+mn-cs"/>
              </a:rPr>
              <a:t>Cross-Sectional</a:t>
            </a:r>
          </a:p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</a:pPr>
            <a:r>
              <a:rPr lang="en-US" b="1" dirty="0" smtClean="0">
                <a:solidFill>
                  <a:prstClr val="black"/>
                </a:solidFill>
                <a:latin typeface="Lucida Sans Unicode"/>
                <a:cs typeface="+mn-cs"/>
              </a:rPr>
              <a:t> Case-Control</a:t>
            </a:r>
          </a:p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</a:pPr>
            <a:r>
              <a:rPr lang="en-US" b="1" dirty="0" smtClean="0">
                <a:solidFill>
                  <a:prstClr val="black"/>
                </a:solidFill>
                <a:latin typeface="Lucida Sans Unicode"/>
                <a:cs typeface="+mn-cs"/>
              </a:rPr>
              <a:t> Cohort</a:t>
            </a:r>
            <a:endParaRPr lang="en-US" b="1" dirty="0">
              <a:solidFill>
                <a:prstClr val="black"/>
              </a:solidFill>
              <a:latin typeface="Lucida Sans Unicode"/>
              <a:cs typeface="+mn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437" y="499824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B14D-4C0D-48D1-A602-FC50D01BBC3F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56052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1828800"/>
            <a:ext cx="7315200" cy="449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81200" y="3112532"/>
            <a:ext cx="5257800" cy="2057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</a:rPr>
              <a:t>Exposure                          Outcome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71600" y="2286000"/>
            <a:ext cx="28424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prstClr val="black"/>
                </a:solidFill>
                <a:latin typeface="Lucida Sans Unicode"/>
                <a:cs typeface="+mn-cs"/>
              </a:rPr>
              <a:t>Target Population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3561499" y="3276600"/>
            <a:ext cx="20697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Lucida Sans Unicode"/>
                <a:cs typeface="+mn-cs"/>
              </a:rPr>
              <a:t>Study </a:t>
            </a:r>
            <a:r>
              <a:rPr lang="en-US" dirty="0">
                <a:solidFill>
                  <a:prstClr val="black"/>
                </a:solidFill>
                <a:latin typeface="Lucida Sans Unicode"/>
                <a:cs typeface="+mn-cs"/>
              </a:rPr>
              <a:t>Population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67000" y="762000"/>
            <a:ext cx="34533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srgbClr val="2DA2BF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Analytic Studies</a:t>
            </a:r>
            <a:endParaRPr lang="en-US" sz="3200" b="1" dirty="0">
              <a:solidFill>
                <a:srgbClr val="2DA2BF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B14D-4C0D-48D1-A602-FC50D01BBC3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3" name="Curved Connector 2"/>
          <p:cNvCxnSpPr/>
          <p:nvPr/>
        </p:nvCxnSpPr>
        <p:spPr>
          <a:xfrm flipV="1">
            <a:off x="5105400" y="2667000"/>
            <a:ext cx="838200" cy="445533"/>
          </a:xfrm>
          <a:prstGeom prst="curvedConnector3">
            <a:avLst/>
          </a:prstGeom>
          <a:ln w="25400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867400" y="2362200"/>
            <a:ext cx="2286000" cy="276999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C000"/>
                </a:solidFill>
              </a:rPr>
              <a:t>Take care of Selection Bias</a:t>
            </a:r>
            <a:endParaRPr lang="en-US" sz="1200" b="1" dirty="0">
              <a:solidFill>
                <a:srgbClr val="FFC000"/>
              </a:solidFill>
            </a:endParaRPr>
          </a:p>
        </p:txBody>
      </p:sp>
      <p:cxnSp>
        <p:nvCxnSpPr>
          <p:cNvPr id="14" name="Curved Connector 13"/>
          <p:cNvCxnSpPr/>
          <p:nvPr/>
        </p:nvCxnSpPr>
        <p:spPr>
          <a:xfrm rot="5400000">
            <a:off x="4613157" y="4308357"/>
            <a:ext cx="1365486" cy="1143000"/>
          </a:xfrm>
          <a:prstGeom prst="curvedConnector3">
            <a:avLst/>
          </a:prstGeom>
          <a:ln w="25400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>
          <a:xfrm rot="16200000" flipH="1">
            <a:off x="3297616" y="4263819"/>
            <a:ext cx="1365486" cy="1232075"/>
          </a:xfrm>
          <a:prstGeom prst="curvedConnector3">
            <a:avLst/>
          </a:prstGeom>
          <a:ln w="25400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404603" y="5638798"/>
            <a:ext cx="2615197" cy="276999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C000"/>
                </a:solidFill>
              </a:rPr>
              <a:t>Take care of Information Bias</a:t>
            </a:r>
            <a:endParaRPr lang="en-US" sz="1200" b="1" dirty="0">
              <a:solidFill>
                <a:srgbClr val="FFC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980359" y="4141232"/>
            <a:ext cx="131554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4864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228600" y="1905000"/>
            <a:ext cx="3505200" cy="2590800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Lucida Sans Unicode"/>
              <a:cs typeface="+mn-cs"/>
            </a:endParaRPr>
          </a:p>
        </p:txBody>
      </p:sp>
      <p:sp>
        <p:nvSpPr>
          <p:cNvPr id="55301" name="Oval 5"/>
          <p:cNvSpPr>
            <a:spLocks noChangeArrowheads="1"/>
          </p:cNvSpPr>
          <p:nvPr/>
        </p:nvSpPr>
        <p:spPr bwMode="auto">
          <a:xfrm>
            <a:off x="762000" y="2286000"/>
            <a:ext cx="2514600" cy="137160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Lucida Sans Unicode"/>
              <a:cs typeface="+mn-cs"/>
            </a:endParaRP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533400" y="3962400"/>
            <a:ext cx="228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</a:pPr>
            <a:r>
              <a:rPr lang="en-US" b="1" dirty="0">
                <a:solidFill>
                  <a:prstClr val="black"/>
                </a:solidFill>
                <a:latin typeface="Lucida Sans Unicode"/>
                <a:cs typeface="+mn-cs"/>
              </a:rPr>
              <a:t>Target population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990600" y="28194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</a:pPr>
            <a:r>
              <a:rPr lang="en-US" b="1">
                <a:solidFill>
                  <a:srgbClr val="DA1F28"/>
                </a:solidFill>
                <a:latin typeface="Lucida Sans Unicode"/>
                <a:cs typeface="+mn-cs"/>
              </a:rPr>
              <a:t>Cohort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1219200" y="2377102"/>
            <a:ext cx="1600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</a:pPr>
            <a:r>
              <a:rPr lang="en-US" b="1" dirty="0" smtClean="0">
                <a:solidFill>
                  <a:srgbClr val="CC0000"/>
                </a:solidFill>
                <a:latin typeface="Lucida Sans Unicode"/>
                <a:cs typeface="+mn-cs"/>
              </a:rPr>
              <a:t>Exposure+</a:t>
            </a:r>
            <a:endParaRPr lang="en-US" b="1" dirty="0">
              <a:solidFill>
                <a:srgbClr val="CC0000"/>
              </a:solidFill>
              <a:latin typeface="Lucida Sans Unicode"/>
              <a:cs typeface="+mn-cs"/>
            </a:endParaRPr>
          </a:p>
          <a:p>
            <a:pPr fontAlgn="auto">
              <a:spcBef>
                <a:spcPct val="50000"/>
              </a:spcBef>
              <a:spcAft>
                <a:spcPts val="0"/>
              </a:spcAft>
            </a:pPr>
            <a:endParaRPr lang="en-US" b="1" dirty="0">
              <a:solidFill>
                <a:srgbClr val="CC0000"/>
              </a:solidFill>
              <a:latin typeface="Lucida Sans Unicode"/>
              <a:cs typeface="+mn-cs"/>
            </a:endParaRPr>
          </a:p>
          <a:p>
            <a:pPr fontAlgn="auto">
              <a:spcBef>
                <a:spcPct val="5000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Lucida Sans Unicode"/>
                <a:cs typeface="+mn-cs"/>
              </a:rPr>
              <a:t>Exposure-</a:t>
            </a:r>
            <a:endParaRPr lang="en-US" b="1" dirty="0">
              <a:solidFill>
                <a:prstClr val="black"/>
              </a:solidFill>
              <a:latin typeface="Lucida Sans Unicode"/>
              <a:cs typeface="+mn-cs"/>
            </a:endParaRPr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2743200" y="2590800"/>
            <a:ext cx="388620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Lucida Sans Unicode"/>
              <a:cs typeface="+mn-cs"/>
            </a:endParaRP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6629400" y="2209800"/>
            <a:ext cx="152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+mn-cs"/>
              </a:rPr>
              <a:t>Disease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+mn-cs"/>
              </a:rPr>
              <a:t>+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Lucida Sans Unicode"/>
                <a:cs typeface="+mn-cs"/>
              </a:rPr>
              <a:t>Disease </a:t>
            </a:r>
            <a:r>
              <a:rPr lang="en-US" b="1" dirty="0">
                <a:solidFill>
                  <a:prstClr val="black"/>
                </a:solidFill>
                <a:latin typeface="Lucida Sans Unicode"/>
                <a:cs typeface="+mn-cs"/>
              </a:rPr>
              <a:t>-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6705600" y="3200400"/>
            <a:ext cx="12954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+mn-cs"/>
              </a:rPr>
              <a:t>Disease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+mn-cs"/>
              </a:rPr>
              <a:t>+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Lucida Sans Unicode"/>
                <a:cs typeface="+mn-cs"/>
              </a:rPr>
              <a:t>Disease </a:t>
            </a:r>
            <a:r>
              <a:rPr lang="en-US" b="1" dirty="0">
                <a:solidFill>
                  <a:prstClr val="black"/>
                </a:solidFill>
                <a:latin typeface="Lucida Sans Unicode"/>
                <a:cs typeface="+mn-cs"/>
              </a:rPr>
              <a:t>-</a:t>
            </a:r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2743200" y="3429000"/>
            <a:ext cx="3886200" cy="0"/>
          </a:xfrm>
          <a:prstGeom prst="line">
            <a:avLst/>
          </a:prstGeom>
          <a:noFill/>
          <a:ln w="31750">
            <a:solidFill>
              <a:srgbClr val="0070C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Lucida Sans Unicode"/>
              <a:cs typeface="+mn-cs"/>
            </a:endParaRP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4343400" y="27432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</a:pPr>
            <a:r>
              <a:rPr lang="en-US" sz="2400" b="1">
                <a:solidFill>
                  <a:prstClr val="black"/>
                </a:solidFill>
                <a:latin typeface="Lucida Sans Unicode"/>
                <a:cs typeface="+mn-cs"/>
              </a:rPr>
              <a:t>Time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457200" y="46832"/>
            <a:ext cx="4191000" cy="1172369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</a:pPr>
            <a:r>
              <a:rPr lang="en-US" sz="3600" spc="300" dirty="0" smtClean="0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Cohort Study</a:t>
            </a:r>
            <a:endParaRPr lang="en-US" sz="3600" spc="300" dirty="0">
              <a:solidFill>
                <a:srgbClr val="4646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B14D-4C0D-48D1-A602-FC50D01BBC3F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22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6629400" y="2209800"/>
            <a:ext cx="152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+mn-cs"/>
              </a:rPr>
              <a:t>Disease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+mn-cs"/>
              </a:rPr>
              <a:t>+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Lucida Sans Unicode"/>
                <a:cs typeface="+mn-cs"/>
              </a:rPr>
              <a:t>Disease </a:t>
            </a:r>
            <a:r>
              <a:rPr lang="en-US" b="1" dirty="0">
                <a:solidFill>
                  <a:prstClr val="black"/>
                </a:solidFill>
                <a:latin typeface="Lucida Sans Unicode"/>
                <a:cs typeface="+mn-cs"/>
              </a:rPr>
              <a:t>-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6705600" y="3429000"/>
            <a:ext cx="12954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+mn-cs"/>
              </a:rPr>
              <a:t>Disease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+mn-cs"/>
              </a:rPr>
              <a:t>+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Lucida Sans Unicode"/>
                <a:cs typeface="+mn-cs"/>
              </a:rPr>
              <a:t>Disease </a:t>
            </a:r>
            <a:r>
              <a:rPr lang="en-US" b="1" dirty="0">
                <a:solidFill>
                  <a:prstClr val="black"/>
                </a:solidFill>
                <a:latin typeface="Lucida Sans Unicode"/>
                <a:cs typeface="+mn-cs"/>
              </a:rPr>
              <a:t>-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457200" y="46832"/>
            <a:ext cx="4191000" cy="1172369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</a:pPr>
            <a:r>
              <a:rPr lang="en-US" sz="3600" spc="300" dirty="0" smtClean="0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Cohort Study</a:t>
            </a:r>
            <a:endParaRPr lang="en-US" sz="3600" spc="300" dirty="0">
              <a:solidFill>
                <a:srgbClr val="4646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B14D-4C0D-48D1-A602-FC50D01BBC3F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7020" y="1478756"/>
            <a:ext cx="4572000" cy="3048000"/>
          </a:xfrm>
          <a:prstGeom prst="rect">
            <a:avLst/>
          </a:prstGeom>
          <a:solidFill>
            <a:srgbClr val="00B0F0"/>
          </a:solidFill>
          <a:ln w="425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5" name="Oval 6"/>
          <p:cNvSpPr>
            <a:spLocks noChangeArrowheads="1"/>
          </p:cNvSpPr>
          <p:nvPr/>
        </p:nvSpPr>
        <p:spPr bwMode="auto">
          <a:xfrm>
            <a:off x="1371600" y="2057400"/>
            <a:ext cx="1524000" cy="1066800"/>
          </a:xfrm>
          <a:prstGeom prst="ellipse">
            <a:avLst/>
          </a:prstGeom>
          <a:solidFill>
            <a:srgbClr val="FFFF00"/>
          </a:solidFill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Exposure +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Oval 8"/>
          <p:cNvSpPr>
            <a:spLocks noChangeArrowheads="1"/>
          </p:cNvSpPr>
          <p:nvPr/>
        </p:nvSpPr>
        <p:spPr bwMode="auto">
          <a:xfrm>
            <a:off x="1371600" y="3291870"/>
            <a:ext cx="1544320" cy="990600"/>
          </a:xfrm>
          <a:prstGeom prst="ellipse">
            <a:avLst/>
          </a:prstGeom>
          <a:solidFill>
            <a:srgbClr val="FFFF00"/>
          </a:solidFill>
          <a:ln w="44450">
            <a:solidFill>
              <a:srgbClr val="007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Exposure -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2895600" y="2590800"/>
            <a:ext cx="388620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Lucida Sans Unicode"/>
              <a:cs typeface="+mn-cs"/>
            </a:endParaRPr>
          </a:p>
        </p:txBody>
      </p:sp>
      <p:sp>
        <p:nvSpPr>
          <p:cNvPr id="23" name="Line 12"/>
          <p:cNvSpPr>
            <a:spLocks noChangeShapeType="1"/>
          </p:cNvSpPr>
          <p:nvPr/>
        </p:nvSpPr>
        <p:spPr bwMode="auto">
          <a:xfrm>
            <a:off x="2895600" y="3787170"/>
            <a:ext cx="3886200" cy="0"/>
          </a:xfrm>
          <a:prstGeom prst="line">
            <a:avLst/>
          </a:prstGeom>
          <a:noFill/>
          <a:ln w="31750">
            <a:solidFill>
              <a:srgbClr val="0070C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Lucida Sans Unicode"/>
              <a:cs typeface="+mn-cs"/>
            </a:endParaRPr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5001260" y="28956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</a:pPr>
            <a:r>
              <a:rPr lang="en-US" sz="2400" b="1" dirty="0">
                <a:solidFill>
                  <a:prstClr val="black"/>
                </a:solidFill>
                <a:latin typeface="Lucida Sans Unicode"/>
                <a:cs typeface="+mn-cs"/>
              </a:rPr>
              <a:t>Time</a:t>
            </a: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381000" y="1538287"/>
            <a:ext cx="228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</a:pPr>
            <a:r>
              <a:rPr lang="en-US" b="1" dirty="0">
                <a:solidFill>
                  <a:prstClr val="black"/>
                </a:solidFill>
                <a:latin typeface="Lucida Sans Unicode"/>
                <a:cs typeface="+mn-cs"/>
              </a:rPr>
              <a:t>Target population</a:t>
            </a:r>
          </a:p>
        </p:txBody>
      </p:sp>
    </p:spTree>
    <p:extLst>
      <p:ext uri="{BB962C8B-B14F-4D97-AF65-F5344CB8AC3E}">
        <p14:creationId xmlns:p14="http://schemas.microsoft.com/office/powerpoint/2010/main" val="96855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609600"/>
            <a:ext cx="8763000" cy="685800"/>
          </a:xfrm>
        </p:spPr>
        <p:txBody>
          <a:bodyPr anchor="b" anchorCtr="0">
            <a:normAutofit/>
          </a:bodyPr>
          <a:lstStyle/>
          <a:p>
            <a:r>
              <a:rPr lang="en-US" sz="3600">
                <a:solidFill>
                  <a:schemeClr val="tx1"/>
                </a:solidFill>
              </a:rPr>
              <a:t>Results of a Cohort Study</a:t>
            </a:r>
          </a:p>
        </p:txBody>
      </p:sp>
      <p:graphicFrame>
        <p:nvGraphicFramePr>
          <p:cNvPr id="56373" name="Group 5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84376034"/>
              </p:ext>
            </p:extLst>
          </p:nvPr>
        </p:nvGraphicFramePr>
        <p:xfrm>
          <a:off x="533400" y="2133600"/>
          <a:ext cx="7969250" cy="3281364"/>
        </p:xfrm>
        <a:graphic>
          <a:graphicData uri="http://schemas.openxmlformats.org/drawingml/2006/table">
            <a:tbl>
              <a:tblPr/>
              <a:tblGrid>
                <a:gridCol w="2655888"/>
                <a:gridCol w="2657475"/>
                <a:gridCol w="2655887"/>
              </a:tblGrid>
              <a:tr h="674688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Risk factor</a:t>
                      </a:r>
                      <a:endParaRPr kumimoji="0" lang="en-US" sz="2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Disease</a:t>
                      </a:r>
                      <a:endParaRPr kumimoji="0" lang="en-US" sz="2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6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Yes (cases)</a:t>
                      </a:r>
                      <a:endParaRPr kumimoji="0" lang="en-US" sz="2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No (controls)</a:t>
                      </a:r>
                      <a:endParaRPr kumimoji="0" lang="en-US" sz="2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Yes             </a:t>
                      </a:r>
                      <a:r>
                        <a:rPr kumimoji="0" lang="en-US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N1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0" lang="en-US" sz="2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0" lang="en-US" sz="2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No              </a:t>
                      </a:r>
                      <a:r>
                        <a:rPr kumimoji="0" lang="en-US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N2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0" lang="en-US" sz="2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endParaRPr kumimoji="0" lang="en-US" sz="2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56347" name="Text Box 44"/>
          <p:cNvSpPr txBox="1">
            <a:spLocks noChangeArrowheads="1"/>
          </p:cNvSpPr>
          <p:nvPr/>
        </p:nvSpPr>
        <p:spPr bwMode="auto">
          <a:xfrm>
            <a:off x="609600" y="5915055"/>
            <a:ext cx="762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u="sng" dirty="0">
                <a:latin typeface="Verdana" pitchFamily="34" charset="0"/>
              </a:rPr>
              <a:t>N1 and N2 are fixed numbers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Case-control Study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4114800" y="2209800"/>
            <a:ext cx="4648200" cy="31242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ct val="5000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Verdana"/>
                <a:cs typeface="+mn-cs"/>
              </a:rPr>
              <a:t>Population at risk</a:t>
            </a:r>
            <a:endParaRPr lang="en-US" b="1" dirty="0">
              <a:solidFill>
                <a:prstClr val="black"/>
              </a:solidFill>
              <a:latin typeface="Verdana"/>
              <a:cs typeface="+mn-cs"/>
            </a:endParaRPr>
          </a:p>
        </p:txBody>
      </p:sp>
      <p:sp>
        <p:nvSpPr>
          <p:cNvPr id="13" name="Oval 6"/>
          <p:cNvSpPr>
            <a:spLocks noChangeArrowheads="1"/>
          </p:cNvSpPr>
          <p:nvPr/>
        </p:nvSpPr>
        <p:spPr bwMode="auto">
          <a:xfrm>
            <a:off x="5715000" y="2438400"/>
            <a:ext cx="14478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Verdana"/>
                <a:cs typeface="+mn-cs"/>
              </a:rPr>
              <a:t>Cases</a:t>
            </a:r>
            <a:endParaRPr lang="en-US" dirty="0">
              <a:solidFill>
                <a:prstClr val="black"/>
              </a:solidFill>
              <a:latin typeface="Verdana"/>
              <a:cs typeface="+mn-cs"/>
            </a:endParaRPr>
          </a:p>
        </p:txBody>
      </p:sp>
      <p:sp>
        <p:nvSpPr>
          <p:cNvPr id="15" name="Oval 8"/>
          <p:cNvSpPr>
            <a:spLocks noChangeArrowheads="1"/>
          </p:cNvSpPr>
          <p:nvPr/>
        </p:nvSpPr>
        <p:spPr bwMode="auto">
          <a:xfrm>
            <a:off x="5715000" y="4114800"/>
            <a:ext cx="17526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Verdana"/>
                <a:cs typeface="+mn-cs"/>
              </a:rPr>
              <a:t>Controls</a:t>
            </a:r>
            <a:endParaRPr lang="en-US" dirty="0">
              <a:solidFill>
                <a:prstClr val="black"/>
              </a:solidFill>
              <a:latin typeface="Verdana"/>
              <a:cs typeface="+mn-cs"/>
            </a:endParaRP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533400" y="26670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lang="en-US" b="1" dirty="0">
                <a:solidFill>
                  <a:prstClr val="black"/>
                </a:solidFill>
                <a:latin typeface="Arial Black" pitchFamily="34" charset="0"/>
                <a:cs typeface="+mn-cs"/>
              </a:rPr>
              <a:t>Yes</a:t>
            </a:r>
            <a:endParaRPr lang="en-US" b="1" dirty="0">
              <a:solidFill>
                <a:prstClr val="black"/>
              </a:solidFill>
              <a:latin typeface="Verdana"/>
              <a:cs typeface="+mn-cs"/>
            </a:endParaRP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381000" y="32766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lang="en-US" dirty="0">
                <a:solidFill>
                  <a:srgbClr val="00B050"/>
                </a:solidFill>
                <a:latin typeface="Arial Black" pitchFamily="34" charset="0"/>
                <a:cs typeface="+mn-cs"/>
              </a:rPr>
              <a:t>No</a:t>
            </a: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381000" y="41910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Arial Black" pitchFamily="34" charset="0"/>
                <a:cs typeface="+mn-cs"/>
              </a:rPr>
              <a:t>Yes</a:t>
            </a:r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838200" y="48768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</a:pPr>
            <a:r>
              <a:rPr lang="en-US" dirty="0">
                <a:solidFill>
                  <a:srgbClr val="00B050"/>
                </a:solidFill>
                <a:latin typeface="Arial Black" pitchFamily="34" charset="0"/>
                <a:cs typeface="+mn-cs"/>
              </a:rPr>
              <a:t>No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rot="10800000">
            <a:off x="1524000" y="2895600"/>
            <a:ext cx="3962400" cy="762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0800000">
            <a:off x="1447800" y="4495800"/>
            <a:ext cx="4038600" cy="1524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0800000" flipV="1">
            <a:off x="1447800" y="2895600"/>
            <a:ext cx="762000" cy="4572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 flipV="1">
            <a:off x="1447800" y="4495800"/>
            <a:ext cx="685800" cy="3810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3810000" y="1295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Verdana"/>
                <a:cs typeface="+mn-cs"/>
              </a:rPr>
              <a:t>people who </a:t>
            </a:r>
            <a:r>
              <a:rPr lang="en-US" b="1" i="1" dirty="0" smtClean="0">
                <a:solidFill>
                  <a:prstClr val="black"/>
                </a:solidFill>
                <a:latin typeface="Verdana"/>
                <a:cs typeface="+mn-cs"/>
              </a:rPr>
              <a:t>get the disease</a:t>
            </a:r>
            <a:r>
              <a:rPr lang="en-US" dirty="0" smtClean="0">
                <a:solidFill>
                  <a:prstClr val="black"/>
                </a:solidFill>
                <a:latin typeface="Verdana"/>
                <a:cs typeface="+mn-cs"/>
              </a:rPr>
              <a:t/>
            </a:r>
            <a:br>
              <a:rPr lang="en-US" dirty="0" smtClean="0">
                <a:solidFill>
                  <a:prstClr val="black"/>
                </a:solidFill>
                <a:latin typeface="Verdana"/>
                <a:cs typeface="+mn-cs"/>
              </a:rPr>
            </a:br>
            <a:r>
              <a:rPr lang="en-US" dirty="0" smtClean="0">
                <a:solidFill>
                  <a:prstClr val="black"/>
                </a:solidFill>
                <a:latin typeface="Verdana"/>
                <a:cs typeface="+mn-cs"/>
              </a:rPr>
              <a:t>people who </a:t>
            </a:r>
            <a:r>
              <a:rPr lang="en-US" b="1" i="1" dirty="0" smtClean="0">
                <a:solidFill>
                  <a:prstClr val="black"/>
                </a:solidFill>
                <a:latin typeface="Verdana"/>
                <a:cs typeface="+mn-cs"/>
              </a:rPr>
              <a:t>do not get the disease</a:t>
            </a:r>
            <a:endParaRPr lang="en-US" b="1" i="1" dirty="0">
              <a:solidFill>
                <a:prstClr val="black"/>
              </a:solidFill>
              <a:latin typeface="Verdana"/>
              <a:cs typeface="+mn-c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057400" y="1447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Verdana"/>
                <a:cs typeface="+mn-cs"/>
              </a:rPr>
              <a:t>Compare</a:t>
            </a:r>
            <a:endParaRPr lang="en-US" dirty="0">
              <a:solidFill>
                <a:prstClr val="black"/>
              </a:solidFill>
              <a:latin typeface="Verdana"/>
              <a:cs typeface="+mn-cs"/>
            </a:endParaRPr>
          </a:p>
        </p:txBody>
      </p:sp>
      <p:sp>
        <p:nvSpPr>
          <p:cNvPr id="48" name="Left Brace 47"/>
          <p:cNvSpPr/>
          <p:nvPr/>
        </p:nvSpPr>
        <p:spPr>
          <a:xfrm>
            <a:off x="3429000" y="1371600"/>
            <a:ext cx="304800" cy="533400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57200" y="3657600"/>
            <a:ext cx="22349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800000"/>
                </a:solidFill>
                <a:latin typeface="Verdana"/>
                <a:cs typeface="+mn-cs"/>
              </a:rPr>
              <a:t>past</a:t>
            </a:r>
            <a:r>
              <a:rPr lang="en-US" dirty="0" smtClean="0">
                <a:solidFill>
                  <a:prstClr val="black"/>
                </a:solidFill>
                <a:latin typeface="Verdana"/>
                <a:cs typeface="+mn-cs"/>
              </a:rPr>
              <a:t> "exposures“</a:t>
            </a:r>
            <a:endParaRPr lang="en-US" dirty="0">
              <a:solidFill>
                <a:prstClr val="black"/>
              </a:solidFill>
              <a:latin typeface="Verdana"/>
              <a:cs typeface="+mn-cs"/>
            </a:endParaRPr>
          </a:p>
        </p:txBody>
      </p:sp>
      <p:sp>
        <p:nvSpPr>
          <p:cNvPr id="50" name="Oval 8"/>
          <p:cNvSpPr>
            <a:spLocks noChangeArrowheads="1"/>
          </p:cNvSpPr>
          <p:nvPr/>
        </p:nvSpPr>
        <p:spPr bwMode="auto">
          <a:xfrm>
            <a:off x="304800" y="4114800"/>
            <a:ext cx="1752600" cy="1143000"/>
          </a:xfrm>
          <a:prstGeom prst="ellips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Verdana"/>
              <a:cs typeface="+mn-cs"/>
            </a:endParaRPr>
          </a:p>
        </p:txBody>
      </p:sp>
      <p:sp>
        <p:nvSpPr>
          <p:cNvPr id="51" name="Oval 6"/>
          <p:cNvSpPr>
            <a:spLocks noChangeArrowheads="1"/>
          </p:cNvSpPr>
          <p:nvPr/>
        </p:nvSpPr>
        <p:spPr bwMode="auto">
          <a:xfrm>
            <a:off x="457200" y="2590800"/>
            <a:ext cx="1447800" cy="1066800"/>
          </a:xfrm>
          <a:prstGeom prst="ellips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Verdan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919997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7630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In comparison </a:t>
            </a:r>
            <a:r>
              <a:rPr lang="en-US" sz="3000" dirty="0" smtClean="0">
                <a:solidFill>
                  <a:schemeClr val="tx1"/>
                </a:solidFill>
              </a:rPr>
              <a:t/>
            </a:r>
            <a:br>
              <a:rPr lang="en-US" sz="3000" dirty="0" smtClean="0">
                <a:solidFill>
                  <a:schemeClr val="tx1"/>
                </a:solidFill>
              </a:rPr>
            </a:br>
            <a:r>
              <a:rPr lang="en-US" sz="3000" dirty="0" smtClean="0">
                <a:solidFill>
                  <a:schemeClr val="tx1"/>
                </a:solidFill>
              </a:rPr>
              <a:t>Results </a:t>
            </a:r>
            <a:r>
              <a:rPr lang="en-US" sz="3000" dirty="0">
                <a:solidFill>
                  <a:schemeClr val="tx1"/>
                </a:solidFill>
              </a:rPr>
              <a:t>of a Case-Control Study</a:t>
            </a:r>
          </a:p>
        </p:txBody>
      </p:sp>
      <p:graphicFrame>
        <p:nvGraphicFramePr>
          <p:cNvPr id="5" name="Group 43"/>
          <p:cNvGraphicFramePr>
            <a:graphicFrameLocks noGrp="1"/>
          </p:cNvGraphicFramePr>
          <p:nvPr>
            <p:ph idx="1"/>
          </p:nvPr>
        </p:nvGraphicFramePr>
        <p:xfrm>
          <a:off x="609600" y="1524000"/>
          <a:ext cx="7924800" cy="3033715"/>
        </p:xfrm>
        <a:graphic>
          <a:graphicData uri="http://schemas.openxmlformats.org/drawingml/2006/table">
            <a:tbl>
              <a:tblPr/>
              <a:tblGrid>
                <a:gridCol w="2641600"/>
                <a:gridCol w="2641600"/>
                <a:gridCol w="2641600"/>
              </a:tblGrid>
              <a:tr h="624458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Risk factor</a:t>
                      </a: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Disease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44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Yes (cases)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 (controls)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5358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Yes</a:t>
                      </a: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6244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</a:t>
                      </a: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6244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6" name="Text Box 44"/>
          <p:cNvSpPr txBox="1">
            <a:spLocks noChangeArrowheads="1"/>
          </p:cNvSpPr>
          <p:nvPr/>
        </p:nvSpPr>
        <p:spPr bwMode="auto">
          <a:xfrm>
            <a:off x="609600" y="5029200"/>
            <a:ext cx="762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</a:pPr>
            <a:r>
              <a:rPr lang="en-US" u="sng" dirty="0">
                <a:solidFill>
                  <a:prstClr val="black"/>
                </a:solidFill>
                <a:latin typeface="Verdana"/>
                <a:cs typeface="+mn-cs"/>
              </a:rPr>
              <a:t>N1 and N2 are fixed numbers</a:t>
            </a:r>
          </a:p>
        </p:txBody>
      </p:sp>
    </p:spTree>
    <p:extLst>
      <p:ext uri="{BB962C8B-B14F-4D97-AF65-F5344CB8AC3E}">
        <p14:creationId xmlns:p14="http://schemas.microsoft.com/office/powerpoint/2010/main" val="41894809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B14D-4C0D-48D1-A602-FC50D01BBC3F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209800"/>
            <a:ext cx="8229600" cy="1143000"/>
          </a:xfrm>
        </p:spPr>
        <p:txBody>
          <a:bodyPr/>
          <a:lstStyle/>
          <a:p>
            <a:r>
              <a:rPr lang="en-US" dirty="0" smtClean="0"/>
              <a:t>Some Special study Designs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1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3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2_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3_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4_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750</TotalTime>
  <Words>238</Words>
  <Application>Microsoft Office PowerPoint</Application>
  <PresentationFormat>On-screen Show (4:3)</PresentationFormat>
  <Paragraphs>115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10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Curtain Call</vt:lpstr>
      <vt:lpstr>Aspect</vt:lpstr>
      <vt:lpstr>Concourse</vt:lpstr>
      <vt:lpstr>1_Concourse</vt:lpstr>
      <vt:lpstr>2_Concourse</vt:lpstr>
      <vt:lpstr>1_Aspect</vt:lpstr>
      <vt:lpstr>2_Aspect</vt:lpstr>
      <vt:lpstr>3_Aspect</vt:lpstr>
      <vt:lpstr>4_Aspect</vt:lpstr>
      <vt:lpstr>3_Concourse</vt:lpstr>
      <vt:lpstr>Research Methodology Study Design (3)</vt:lpstr>
      <vt:lpstr>PowerPoint Presentation</vt:lpstr>
      <vt:lpstr>PowerPoint Presentation</vt:lpstr>
      <vt:lpstr>PowerPoint Presentation</vt:lpstr>
      <vt:lpstr>PowerPoint Presentation</vt:lpstr>
      <vt:lpstr>Results of a Cohort Study</vt:lpstr>
      <vt:lpstr>Case-control Study   </vt:lpstr>
      <vt:lpstr>In comparison  Results of a Case-Control Study</vt:lpstr>
      <vt:lpstr>Some Special study Designs</vt:lpstr>
      <vt:lpstr>PowerPoint Presentation</vt:lpstr>
      <vt:lpstr>What happens in a cohort during follow-up</vt:lpstr>
      <vt:lpstr>New cases vs. prevalent cases</vt:lpstr>
      <vt:lpstr>PowerPoint Presentation</vt:lpstr>
      <vt:lpstr>PowerPoint Presentation</vt:lpstr>
      <vt:lpstr>Cross-Sectional Case-Control Study   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COHORT STUDY</dc:title>
  <dc:creator> </dc:creator>
  <cp:lastModifiedBy>user</cp:lastModifiedBy>
  <cp:revision>118</cp:revision>
  <dcterms:created xsi:type="dcterms:W3CDTF">2005-09-27T18:36:57Z</dcterms:created>
  <dcterms:modified xsi:type="dcterms:W3CDTF">2017-09-18T08:55:48Z</dcterms:modified>
</cp:coreProperties>
</file>