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78"/>
  </p:notesMasterIdLst>
  <p:sldIdLst>
    <p:sldId id="340" r:id="rId2"/>
    <p:sldId id="343" r:id="rId3"/>
    <p:sldId id="344"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5" r:id="rId22"/>
    <p:sldId id="276" r:id="rId23"/>
    <p:sldId id="277" r:id="rId24"/>
    <p:sldId id="278" r:id="rId25"/>
    <p:sldId id="279" r:id="rId26"/>
    <p:sldId id="280" r:id="rId27"/>
    <p:sldId id="281" r:id="rId28"/>
    <p:sldId id="282" r:id="rId29"/>
    <p:sldId id="283" r:id="rId30"/>
    <p:sldId id="332" r:id="rId31"/>
    <p:sldId id="333" r:id="rId32"/>
    <p:sldId id="284" r:id="rId33"/>
    <p:sldId id="285" r:id="rId34"/>
    <p:sldId id="286" r:id="rId35"/>
    <p:sldId id="287" r:id="rId36"/>
    <p:sldId id="288" r:id="rId37"/>
    <p:sldId id="289" r:id="rId38"/>
    <p:sldId id="290" r:id="rId39"/>
    <p:sldId id="291" r:id="rId40"/>
    <p:sldId id="292" r:id="rId41"/>
    <p:sldId id="293" r:id="rId42"/>
    <p:sldId id="294" r:id="rId43"/>
    <p:sldId id="334" r:id="rId44"/>
    <p:sldId id="335" r:id="rId45"/>
    <p:sldId id="295" r:id="rId46"/>
    <p:sldId id="296" r:id="rId47"/>
    <p:sldId id="300" r:id="rId48"/>
    <p:sldId id="301" r:id="rId49"/>
    <p:sldId id="303"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50" autoAdjust="0"/>
    <p:restoredTop sz="94692" autoAdjust="0"/>
  </p:normalViewPr>
  <p:slideViewPr>
    <p:cSldViewPr>
      <p:cViewPr>
        <p:scale>
          <a:sx n="70" d="100"/>
          <a:sy n="70" d="100"/>
        </p:scale>
        <p:origin x="-1410" y="-78"/>
      </p:cViewPr>
      <p:guideLst>
        <p:guide orient="horz" pos="2160"/>
        <p:guide pos="2880"/>
      </p:guideLst>
    </p:cSldViewPr>
  </p:slideViewPr>
  <p:outlineViewPr>
    <p:cViewPr>
      <p:scale>
        <a:sx n="33" d="100"/>
        <a:sy n="33" d="100"/>
      </p:scale>
      <p:origin x="0" y="6157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ACBFD2-569F-4234-90A6-9BABD0481536}" type="datetimeFigureOut">
              <a:rPr lang="en-CA" smtClean="0"/>
              <a:pPr/>
              <a:t>28/09/2014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24CE51-9999-4E1D-87C1-750390946488}"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191A1B0-BF13-4529-B732-D75D8AB927F9}" type="datetime1">
              <a:rPr lang="en-CA" smtClean="0"/>
              <a:pPr/>
              <a:t>28/09/2014</a:t>
            </a:fld>
            <a:endParaRPr lang="en-CA"/>
          </a:p>
        </p:txBody>
      </p:sp>
      <p:sp>
        <p:nvSpPr>
          <p:cNvPr id="17" name="Footer Placeholder 16"/>
          <p:cNvSpPr>
            <a:spLocks noGrp="1"/>
          </p:cNvSpPr>
          <p:nvPr>
            <p:ph type="ftr" sz="quarter" idx="11"/>
          </p:nvPr>
        </p:nvSpPr>
        <p:spPr/>
        <p:txBody>
          <a:bodyPr/>
          <a:lstStyle>
            <a:extLst/>
          </a:lstStyle>
          <a:p>
            <a:endParaRPr lang="en-CA"/>
          </a:p>
        </p:txBody>
      </p:sp>
      <p:sp>
        <p:nvSpPr>
          <p:cNvPr id="29" name="Slide Number Placeholder 28"/>
          <p:cNvSpPr>
            <a:spLocks noGrp="1"/>
          </p:cNvSpPr>
          <p:nvPr>
            <p:ph type="sldNum" sz="quarter" idx="12"/>
          </p:nvPr>
        </p:nvSpPr>
        <p:spPr/>
        <p:txBody>
          <a:bodyPr/>
          <a:lstStyle>
            <a:extLst/>
          </a:lstStyle>
          <a:p>
            <a:fld id="{315854FB-7E63-4C7C-B7D4-551B804AEF85}" type="slidenum">
              <a:rPr lang="en-CA" smtClean="0"/>
              <a:pPr/>
              <a:t>‹#›</a:t>
            </a:fld>
            <a:endParaRPr lang="en-CA"/>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C6741D8-ABCC-4712-8721-8AA8D7E5381E}" type="datetime1">
              <a:rPr lang="en-CA" smtClean="0"/>
              <a:pPr/>
              <a:t>28/09/2014</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315854FB-7E63-4C7C-B7D4-551B804AEF85}"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B94628A-3C1B-46E6-9CE1-7E444369190E}" type="datetime1">
              <a:rPr lang="en-CA" smtClean="0"/>
              <a:pPr/>
              <a:t>28/09/2014</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315854FB-7E63-4C7C-B7D4-551B804AEF85}"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1">
                <a:solidFill>
                  <a:srgbClr val="FFFF00"/>
                </a:solidFill>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C84E1F5-6843-47C9-BAF6-03B9BD1BA2F9}" type="datetime1">
              <a:rPr lang="en-CA" smtClean="0"/>
              <a:pPr/>
              <a:t>28/09/2014</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315854FB-7E63-4C7C-B7D4-551B804AEF85}"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6AE759A-BA13-4B14-B46C-B03DDD168FE7}" type="datetime1">
              <a:rPr lang="en-CA" smtClean="0"/>
              <a:pPr/>
              <a:t>28/09/2014</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315854FB-7E63-4C7C-B7D4-551B804AEF85}" type="slidenum">
              <a:rPr lang="en-CA" smtClean="0"/>
              <a:pPr/>
              <a:t>‹#›</a:t>
            </a:fld>
            <a:endParaRPr lang="en-CA"/>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7A9E21C-DC5B-453D-B667-958C5DA5FC75}" type="datetime1">
              <a:rPr lang="en-CA" smtClean="0"/>
              <a:pPr/>
              <a:t>28/09/2014</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315854FB-7E63-4C7C-B7D4-551B804AEF85}"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CDDF11F-54A4-4689-8B76-5134D009BFE4}" type="datetime1">
              <a:rPr lang="en-CA" smtClean="0"/>
              <a:pPr/>
              <a:t>28/09/2014</a:t>
            </a:fld>
            <a:endParaRPr lang="en-CA"/>
          </a:p>
        </p:txBody>
      </p:sp>
      <p:sp>
        <p:nvSpPr>
          <p:cNvPr id="8" name="Footer Placeholder 7"/>
          <p:cNvSpPr>
            <a:spLocks noGrp="1"/>
          </p:cNvSpPr>
          <p:nvPr>
            <p:ph type="ftr" sz="quarter" idx="11"/>
          </p:nvPr>
        </p:nvSpPr>
        <p:spPr/>
        <p:txBody>
          <a:bodyPr/>
          <a:lstStyle>
            <a:extLst/>
          </a:lstStyle>
          <a:p>
            <a:endParaRPr lang="en-CA"/>
          </a:p>
        </p:txBody>
      </p:sp>
      <p:sp>
        <p:nvSpPr>
          <p:cNvPr id="9" name="Slide Number Placeholder 8"/>
          <p:cNvSpPr>
            <a:spLocks noGrp="1"/>
          </p:cNvSpPr>
          <p:nvPr>
            <p:ph type="sldNum" sz="quarter" idx="12"/>
          </p:nvPr>
        </p:nvSpPr>
        <p:spPr/>
        <p:txBody>
          <a:bodyPr/>
          <a:lstStyle>
            <a:extLst/>
          </a:lstStyle>
          <a:p>
            <a:fld id="{315854FB-7E63-4C7C-B7D4-551B804AEF85}" type="slidenum">
              <a:rPr lang="en-CA" smtClean="0"/>
              <a:pPr/>
              <a:t>‹#›</a:t>
            </a:fld>
            <a:endParaRPr lang="en-CA"/>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BA2B0A6-AE49-43C7-BBF6-F20E0D5E17C4}" type="datetime1">
              <a:rPr lang="en-CA" smtClean="0"/>
              <a:pPr/>
              <a:t>28/09/2014</a:t>
            </a:fld>
            <a:endParaRPr lang="en-CA"/>
          </a:p>
        </p:txBody>
      </p:sp>
      <p:sp>
        <p:nvSpPr>
          <p:cNvPr id="4" name="Footer Placeholder 3"/>
          <p:cNvSpPr>
            <a:spLocks noGrp="1"/>
          </p:cNvSpPr>
          <p:nvPr>
            <p:ph type="ftr" sz="quarter" idx="11"/>
          </p:nvPr>
        </p:nvSpPr>
        <p:spPr/>
        <p:txBody>
          <a:bodyPr/>
          <a:lstStyle>
            <a:extLst/>
          </a:lstStyle>
          <a:p>
            <a:endParaRPr lang="en-CA"/>
          </a:p>
        </p:txBody>
      </p:sp>
      <p:sp>
        <p:nvSpPr>
          <p:cNvPr id="5" name="Slide Number Placeholder 4"/>
          <p:cNvSpPr>
            <a:spLocks noGrp="1"/>
          </p:cNvSpPr>
          <p:nvPr>
            <p:ph type="sldNum" sz="quarter" idx="12"/>
          </p:nvPr>
        </p:nvSpPr>
        <p:spPr/>
        <p:txBody>
          <a:bodyPr/>
          <a:lstStyle>
            <a:extLst/>
          </a:lstStyle>
          <a:p>
            <a:fld id="{315854FB-7E63-4C7C-B7D4-551B804AEF85}"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25E3F52-6CCF-4755-971A-8C0FE5EA7554}" type="datetime1">
              <a:rPr lang="en-CA" smtClean="0"/>
              <a:pPr/>
              <a:t>28/09/2014</a:t>
            </a:fld>
            <a:endParaRPr lang="en-CA"/>
          </a:p>
        </p:txBody>
      </p:sp>
      <p:sp>
        <p:nvSpPr>
          <p:cNvPr id="3" name="Footer Placeholder 2"/>
          <p:cNvSpPr>
            <a:spLocks noGrp="1"/>
          </p:cNvSpPr>
          <p:nvPr>
            <p:ph type="ftr" sz="quarter" idx="11"/>
          </p:nvPr>
        </p:nvSpPr>
        <p:spPr/>
        <p:txBody>
          <a:bodyPr/>
          <a:lstStyle>
            <a:extLst/>
          </a:lstStyle>
          <a:p>
            <a:endParaRPr lang="en-CA"/>
          </a:p>
        </p:txBody>
      </p:sp>
      <p:sp>
        <p:nvSpPr>
          <p:cNvPr id="4" name="Slide Number Placeholder 3"/>
          <p:cNvSpPr>
            <a:spLocks noGrp="1"/>
          </p:cNvSpPr>
          <p:nvPr>
            <p:ph type="sldNum" sz="quarter" idx="12"/>
          </p:nvPr>
        </p:nvSpPr>
        <p:spPr/>
        <p:txBody>
          <a:bodyPr/>
          <a:lstStyle>
            <a:extLst/>
          </a:lstStyle>
          <a:p>
            <a:fld id="{315854FB-7E63-4C7C-B7D4-551B804AEF85}"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2ABB56F-5A04-4FFC-A8CB-4995CAC72686}" type="datetime1">
              <a:rPr lang="en-CA" smtClean="0"/>
              <a:pPr/>
              <a:t>28/09/2014</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315854FB-7E63-4C7C-B7D4-551B804AEF85}"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EB3F749-CB7D-4196-8D6D-46C0223E263A}" type="datetime1">
              <a:rPr lang="en-CA" smtClean="0"/>
              <a:pPr/>
              <a:t>28/09/2014</a:t>
            </a:fld>
            <a:endParaRPr lang="en-CA"/>
          </a:p>
        </p:txBody>
      </p:sp>
      <p:sp>
        <p:nvSpPr>
          <p:cNvPr id="6" name="Footer Placeholder 5"/>
          <p:cNvSpPr>
            <a:spLocks noGrp="1"/>
          </p:cNvSpPr>
          <p:nvPr>
            <p:ph type="ftr" sz="quarter" idx="11"/>
          </p:nvPr>
        </p:nvSpPr>
        <p:spPr>
          <a:xfrm>
            <a:off x="914400" y="55499"/>
            <a:ext cx="5562600" cy="365125"/>
          </a:xfrm>
        </p:spPr>
        <p:txBody>
          <a:bodyPr/>
          <a:lstStyle>
            <a:extLst/>
          </a:lstStyle>
          <a:p>
            <a:endParaRPr lang="en-CA"/>
          </a:p>
        </p:txBody>
      </p:sp>
      <p:sp>
        <p:nvSpPr>
          <p:cNvPr id="7" name="Slide Number Placeholder 6"/>
          <p:cNvSpPr>
            <a:spLocks noGrp="1"/>
          </p:cNvSpPr>
          <p:nvPr>
            <p:ph type="sldNum" sz="quarter" idx="12"/>
          </p:nvPr>
        </p:nvSpPr>
        <p:spPr>
          <a:xfrm>
            <a:off x="8610600" y="55499"/>
            <a:ext cx="457200" cy="365125"/>
          </a:xfrm>
        </p:spPr>
        <p:txBody>
          <a:bodyPr/>
          <a:lstStyle>
            <a:extLst/>
          </a:lstStyle>
          <a:p>
            <a:fld id="{315854FB-7E63-4C7C-B7D4-551B804AEF85}"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2060"/>
            </a:gs>
            <a:gs pos="65000">
              <a:schemeClr val="bg1">
                <a:shade val="90000"/>
                <a:satMod val="375000"/>
              </a:schemeClr>
            </a:gs>
            <a:gs pos="100000">
              <a:schemeClr val="bg2">
                <a:tint val="88000"/>
                <a:satMod val="400000"/>
              </a:schemeClr>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a:ln>
            <a:noFill/>
          </a:ln>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F785319-1B83-4EB4-9D94-5C41CBEB9B5E}" type="datetime1">
              <a:rPr lang="en-CA" smtClean="0"/>
              <a:pPr/>
              <a:t>28/09/2014</a:t>
            </a:fld>
            <a:endParaRPr lang="en-CA"/>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CA"/>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315854FB-7E63-4C7C-B7D4-551B804AEF85}" type="slidenum">
              <a:rPr lang="en-CA" smtClean="0"/>
              <a:pPr/>
              <a:t>‹#›</a:t>
            </a:fld>
            <a:endParaRPr lang="en-CA"/>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effectLst>
            <a:innerShdw blurRad="63500" dist="50800">
              <a:prstClr val="black">
                <a:alpha val="50000"/>
              </a:prstClr>
            </a:innerShdw>
          </a:effectLst>
        </p:spPr>
        <p:txBody>
          <a:bodyPr>
            <a:normAutofit/>
          </a:bodyPr>
          <a:lstStyle/>
          <a:p>
            <a:endParaRPr lang="en-CA"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buNone/>
            </a:pPr>
            <a:r>
              <a:rPr lang="en-CA" sz="5400" b="1" dirty="0" smtClean="0">
                <a:ln w="17780" cmpd="sng">
                  <a:solidFill>
                    <a:srgbClr val="FFFFFF"/>
                  </a:solidFill>
                  <a:prstDash val="solid"/>
                  <a:miter lim="800000"/>
                </a:ln>
                <a:effectLst>
                  <a:outerShdw blurRad="50800" algn="tl" rotWithShape="0">
                    <a:srgbClr val="000000"/>
                  </a:outerShdw>
                </a:effectLst>
              </a:rPr>
              <a:t>IN THE NAME OF GOD</a:t>
            </a:r>
            <a:endParaRPr lang="en-CA" sz="5400" b="1" dirty="0">
              <a:ln w="17780" cmpd="sng">
                <a:solidFill>
                  <a:srgbClr val="FFFFFF"/>
                </a:solidFill>
                <a:prstDash val="solid"/>
                <a:miter lim="800000"/>
              </a:ln>
              <a:effectLst>
                <a:outerShdw blurRad="50800" algn="tl" rotWithShape="0">
                  <a:srgbClr val="000000"/>
                </a:outerShdw>
              </a:effectLst>
            </a:endParaRPr>
          </a:p>
        </p:txBody>
      </p:sp>
      <p:sp>
        <p:nvSpPr>
          <p:cNvPr id="4" name="Slide Number Placeholder 3"/>
          <p:cNvSpPr>
            <a:spLocks noGrp="1"/>
          </p:cNvSpPr>
          <p:nvPr>
            <p:ph type="sldNum" sz="quarter" idx="12"/>
          </p:nvPr>
        </p:nvSpPr>
        <p:spPr/>
        <p:txBody>
          <a:bodyPr/>
          <a:lstStyle/>
          <a:p>
            <a:fld id="{58355967-2FDE-4D2C-8B86-18D800F2F527}" type="slidenum">
              <a:rPr lang="en-CA" smtClean="0"/>
              <a:pPr/>
              <a:t>1</a:t>
            </a:fld>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Ocular care</a:t>
            </a:r>
            <a:endParaRPr lang="en-CA" dirty="0"/>
          </a:p>
        </p:txBody>
      </p:sp>
      <p:sp>
        <p:nvSpPr>
          <p:cNvPr id="3" name="Content Placeholder 2"/>
          <p:cNvSpPr>
            <a:spLocks noGrp="1"/>
          </p:cNvSpPr>
          <p:nvPr>
            <p:ph idx="1"/>
          </p:nvPr>
        </p:nvSpPr>
        <p:spPr>
          <a:ln>
            <a:noFill/>
          </a:ln>
        </p:spPr>
        <p:txBody>
          <a:bodyPr>
            <a:normAutofit fontScale="77500" lnSpcReduction="20000"/>
          </a:bodyPr>
          <a:lstStyle/>
          <a:p>
            <a:r>
              <a:rPr lang="en-CA" dirty="0"/>
              <a:t>We recommend that all women with </a:t>
            </a:r>
            <a:r>
              <a:rPr lang="en-CA" dirty="0" smtClean="0"/>
              <a:t>DM who </a:t>
            </a:r>
            <a:r>
              <a:rPr lang="en-CA" dirty="0"/>
              <a:t>are seeking pregnancy have a detailed </a:t>
            </a:r>
            <a:r>
              <a:rPr lang="en-CA" dirty="0" smtClean="0"/>
              <a:t>ocular assessment </a:t>
            </a:r>
            <a:r>
              <a:rPr lang="en-CA" dirty="0"/>
              <a:t>by a suitably trained and qualified eye </a:t>
            </a:r>
            <a:r>
              <a:rPr lang="en-CA" dirty="0" err="1" smtClean="0"/>
              <a:t>careprofessional</a:t>
            </a:r>
            <a:r>
              <a:rPr lang="en-CA" dirty="0" smtClean="0"/>
              <a:t>  .(1|++++)</a:t>
            </a:r>
          </a:p>
          <a:p>
            <a:endParaRPr lang="en-CA" dirty="0"/>
          </a:p>
          <a:p>
            <a:r>
              <a:rPr lang="en-CA" dirty="0" smtClean="0"/>
              <a:t> If </a:t>
            </a:r>
            <a:r>
              <a:rPr lang="en-CA" dirty="0"/>
              <a:t>retinopathy is documented, the patient should</a:t>
            </a:r>
          </a:p>
          <a:p>
            <a:pPr>
              <a:buNone/>
            </a:pPr>
            <a:r>
              <a:rPr lang="en-CA" dirty="0" smtClean="0"/>
              <a:t>     be </a:t>
            </a:r>
            <a:r>
              <a:rPr lang="en-CA" dirty="0"/>
              <a:t>apprised of the specific risks to her of this </a:t>
            </a:r>
            <a:r>
              <a:rPr lang="en-CA" dirty="0" smtClean="0"/>
              <a:t>worsening during </a:t>
            </a:r>
            <a:r>
              <a:rPr lang="en-CA" dirty="0"/>
              <a:t>pregnancy</a:t>
            </a:r>
            <a:r>
              <a:rPr lang="en-CA" dirty="0" smtClean="0"/>
              <a:t>.</a:t>
            </a:r>
          </a:p>
          <a:p>
            <a:pPr>
              <a:buNone/>
            </a:pPr>
            <a:endParaRPr lang="en-CA" dirty="0" smtClean="0"/>
          </a:p>
          <a:p>
            <a:r>
              <a:rPr lang="en-CA" dirty="0" smtClean="0"/>
              <a:t> </a:t>
            </a:r>
            <a:r>
              <a:rPr lang="en-CA" dirty="0"/>
              <a:t>If the degree of </a:t>
            </a:r>
            <a:r>
              <a:rPr lang="en-CA" dirty="0" smtClean="0"/>
              <a:t>retinopathy warrants </a:t>
            </a:r>
            <a:r>
              <a:rPr lang="en-CA" dirty="0"/>
              <a:t>therapy, we recommend deferring </a:t>
            </a:r>
            <a:r>
              <a:rPr lang="en-CA" dirty="0" smtClean="0"/>
              <a:t>conception until </a:t>
            </a:r>
            <a:r>
              <a:rPr lang="en-CA" dirty="0"/>
              <a:t>the retinopathy has been treated and </a:t>
            </a:r>
            <a:r>
              <a:rPr lang="en-CA" dirty="0" smtClean="0"/>
              <a:t>found to </a:t>
            </a:r>
            <a:r>
              <a:rPr lang="en-CA" dirty="0"/>
              <a:t>have stabilized</a:t>
            </a:r>
            <a:r>
              <a:rPr lang="en-CA" dirty="0" smtClean="0"/>
              <a:t>. (1|++++)</a:t>
            </a:r>
            <a:endParaRPr lang="en-CA" dirty="0"/>
          </a:p>
        </p:txBody>
      </p:sp>
      <p:sp>
        <p:nvSpPr>
          <p:cNvPr id="4" name="Rectangle 3"/>
          <p:cNvSpPr/>
          <p:nvPr/>
        </p:nvSpPr>
        <p:spPr>
          <a:xfrm>
            <a:off x="899592" y="476672"/>
            <a:ext cx="7776864" cy="5904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p:cNvSpPr>
            <a:spLocks noGrp="1"/>
          </p:cNvSpPr>
          <p:nvPr>
            <p:ph type="sldNum" sz="quarter" idx="12"/>
          </p:nvPr>
        </p:nvSpPr>
        <p:spPr/>
        <p:txBody>
          <a:bodyPr/>
          <a:lstStyle/>
          <a:p>
            <a:fld id="{315854FB-7E63-4C7C-B7D4-551B804AEF85}" type="slidenum">
              <a:rPr lang="en-CA" smtClean="0"/>
              <a:pPr/>
              <a:t>10</a:t>
            </a:fld>
            <a:endParaRPr lang="en-C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Ocular care</a:t>
            </a:r>
            <a:endParaRPr lang="en-CA" dirty="0"/>
          </a:p>
        </p:txBody>
      </p:sp>
      <p:sp>
        <p:nvSpPr>
          <p:cNvPr id="3" name="Content Placeholder 2"/>
          <p:cNvSpPr>
            <a:spLocks noGrp="1"/>
          </p:cNvSpPr>
          <p:nvPr>
            <p:ph idx="1"/>
          </p:nvPr>
        </p:nvSpPr>
        <p:spPr>
          <a:ln>
            <a:noFill/>
          </a:ln>
        </p:spPr>
        <p:txBody>
          <a:bodyPr>
            <a:normAutofit fontScale="92500" lnSpcReduction="10000"/>
          </a:bodyPr>
          <a:lstStyle/>
          <a:p>
            <a:r>
              <a:rPr lang="en-CA" dirty="0"/>
              <a:t>We recommend that women with established</a:t>
            </a:r>
          </a:p>
          <a:p>
            <a:pPr>
              <a:buNone/>
            </a:pPr>
            <a:r>
              <a:rPr lang="en-CA" dirty="0" smtClean="0"/>
              <a:t>  retinopathy </a:t>
            </a:r>
            <a:r>
              <a:rPr lang="en-CA" dirty="0"/>
              <a:t>be seen by their eye specialist every</a:t>
            </a:r>
          </a:p>
          <a:p>
            <a:pPr>
              <a:buNone/>
            </a:pPr>
            <a:r>
              <a:rPr lang="en-CA" dirty="0" smtClean="0"/>
              <a:t>  trimester</a:t>
            </a:r>
            <a:r>
              <a:rPr lang="en-CA" dirty="0"/>
              <a:t>, then within 3 months </a:t>
            </a:r>
            <a:r>
              <a:rPr lang="en-CA" dirty="0" smtClean="0"/>
              <a:t>of </a:t>
            </a:r>
            <a:r>
              <a:rPr lang="en-CA" dirty="0" err="1" smtClean="0"/>
              <a:t>delivering,and</a:t>
            </a:r>
            <a:r>
              <a:rPr lang="en-CA" dirty="0" smtClean="0"/>
              <a:t> then </a:t>
            </a:r>
            <a:r>
              <a:rPr lang="en-CA" dirty="0"/>
              <a:t>as </a:t>
            </a:r>
            <a:r>
              <a:rPr lang="en-CA" dirty="0" smtClean="0"/>
              <a:t>needed(1|+</a:t>
            </a:r>
            <a:r>
              <a:rPr lang="en-CA" dirty="0" err="1" smtClean="0"/>
              <a:t>ooo</a:t>
            </a:r>
            <a:r>
              <a:rPr lang="en-CA" dirty="0" smtClean="0"/>
              <a:t>)</a:t>
            </a:r>
          </a:p>
          <a:p>
            <a:pPr>
              <a:buNone/>
            </a:pPr>
            <a:endParaRPr lang="en-CA" dirty="0" smtClean="0"/>
          </a:p>
          <a:p>
            <a:r>
              <a:rPr lang="en-CA" dirty="0"/>
              <a:t>We suggest that pregnant women with </a:t>
            </a:r>
            <a:r>
              <a:rPr lang="en-CA" dirty="0" smtClean="0"/>
              <a:t>DM</a:t>
            </a:r>
            <a:endParaRPr lang="en-CA" dirty="0"/>
          </a:p>
          <a:p>
            <a:pPr>
              <a:buNone/>
            </a:pPr>
            <a:r>
              <a:rPr lang="en-CA" dirty="0" smtClean="0"/>
              <a:t>    not </a:t>
            </a:r>
            <a:r>
              <a:rPr lang="en-CA" dirty="0"/>
              <a:t>known to have retinopathy have </a:t>
            </a:r>
            <a:r>
              <a:rPr lang="en-CA" dirty="0" smtClean="0"/>
              <a:t>ocular assessment performed </a:t>
            </a:r>
            <a:r>
              <a:rPr lang="en-CA" dirty="0"/>
              <a:t>soon after conception </a:t>
            </a:r>
            <a:r>
              <a:rPr lang="en-CA" dirty="0" smtClean="0"/>
              <a:t>and then periodically as </a:t>
            </a:r>
            <a:r>
              <a:rPr lang="en-CA" dirty="0"/>
              <a:t>indicated during </a:t>
            </a:r>
            <a:r>
              <a:rPr lang="en-CA" dirty="0" smtClean="0"/>
              <a:t>pregnancy (2|++</a:t>
            </a:r>
            <a:r>
              <a:rPr lang="en-CA" dirty="0" err="1" smtClean="0"/>
              <a:t>oo</a:t>
            </a:r>
            <a:r>
              <a:rPr lang="en-CA" dirty="0" smtClean="0"/>
              <a:t>) </a:t>
            </a:r>
            <a:endParaRPr lang="en-CA" dirty="0"/>
          </a:p>
        </p:txBody>
      </p:sp>
      <p:sp>
        <p:nvSpPr>
          <p:cNvPr id="4" name="Rectangle 3"/>
          <p:cNvSpPr/>
          <p:nvPr/>
        </p:nvSpPr>
        <p:spPr>
          <a:xfrm>
            <a:off x="899592" y="476672"/>
            <a:ext cx="7776864" cy="5904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p:cNvSpPr>
            <a:spLocks noGrp="1"/>
          </p:cNvSpPr>
          <p:nvPr>
            <p:ph type="sldNum" sz="quarter" idx="12"/>
          </p:nvPr>
        </p:nvSpPr>
        <p:spPr/>
        <p:txBody>
          <a:bodyPr/>
          <a:lstStyle/>
          <a:p>
            <a:fld id="{315854FB-7E63-4C7C-B7D4-551B804AEF85}" type="slidenum">
              <a:rPr lang="en-CA" smtClean="0"/>
              <a:pPr/>
              <a:t>11</a:t>
            </a:fld>
            <a:endParaRPr lang="en-CA"/>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Evidence</a:t>
            </a:r>
            <a:endParaRPr lang="en-CA" dirty="0"/>
          </a:p>
        </p:txBody>
      </p:sp>
      <p:sp>
        <p:nvSpPr>
          <p:cNvPr id="3" name="Content Placeholder 2"/>
          <p:cNvSpPr>
            <a:spLocks noGrp="1"/>
          </p:cNvSpPr>
          <p:nvPr>
            <p:ph idx="1"/>
          </p:nvPr>
        </p:nvSpPr>
        <p:spPr/>
        <p:txBody>
          <a:bodyPr>
            <a:normAutofit fontScale="62500" lnSpcReduction="20000"/>
          </a:bodyPr>
          <a:lstStyle/>
          <a:p>
            <a:r>
              <a:rPr lang="en-CA" dirty="0"/>
              <a:t>Established retinopathy can rapidly progress </a:t>
            </a:r>
            <a:r>
              <a:rPr lang="en-CA" dirty="0" smtClean="0"/>
              <a:t>during, and </a:t>
            </a:r>
            <a:r>
              <a:rPr lang="en-CA" dirty="0"/>
              <a:t>up to 1 year after, pregnancy and can lead </a:t>
            </a:r>
            <a:r>
              <a:rPr lang="en-CA" dirty="0" smtClean="0"/>
              <a:t>to sight-threatening </a:t>
            </a:r>
            <a:r>
              <a:rPr lang="en-CA" dirty="0"/>
              <a:t>deterioration </a:t>
            </a:r>
            <a:r>
              <a:rPr lang="en-CA" dirty="0" smtClean="0"/>
              <a:t>.</a:t>
            </a:r>
          </a:p>
          <a:p>
            <a:endParaRPr lang="en-CA" dirty="0" smtClean="0"/>
          </a:p>
          <a:p>
            <a:r>
              <a:rPr lang="en-CA" dirty="0" smtClean="0"/>
              <a:t> </a:t>
            </a:r>
            <a:r>
              <a:rPr lang="en-CA" dirty="0"/>
              <a:t>The </a:t>
            </a:r>
            <a:r>
              <a:rPr lang="en-CA" dirty="0" smtClean="0"/>
              <a:t>greater the </a:t>
            </a:r>
            <a:r>
              <a:rPr lang="en-CA" dirty="0"/>
              <a:t>degree of </a:t>
            </a:r>
            <a:r>
              <a:rPr lang="en-CA" dirty="0" err="1"/>
              <a:t>preconceptional</a:t>
            </a:r>
            <a:r>
              <a:rPr lang="en-CA" dirty="0"/>
              <a:t> retinopathy, the </a:t>
            </a:r>
            <a:r>
              <a:rPr lang="en-CA" dirty="0" smtClean="0"/>
              <a:t>greater is </a:t>
            </a:r>
            <a:r>
              <a:rPr lang="en-CA" dirty="0"/>
              <a:t>the risk of retinopathy progressing during </a:t>
            </a:r>
            <a:r>
              <a:rPr lang="en-CA" dirty="0" smtClean="0"/>
              <a:t>pregnancy</a:t>
            </a:r>
          </a:p>
          <a:p>
            <a:endParaRPr lang="en-CA" dirty="0"/>
          </a:p>
          <a:p>
            <a:r>
              <a:rPr lang="en-CA" dirty="0" smtClean="0"/>
              <a:t>. </a:t>
            </a:r>
            <a:r>
              <a:rPr lang="en-CA" dirty="0"/>
              <a:t>The absence of retinopathy before </a:t>
            </a:r>
            <a:r>
              <a:rPr lang="en-CA" dirty="0" smtClean="0"/>
              <a:t>conception confers </a:t>
            </a:r>
            <a:r>
              <a:rPr lang="en-CA" dirty="0"/>
              <a:t>very small risk of development of </a:t>
            </a:r>
            <a:r>
              <a:rPr lang="en-CA" dirty="0" smtClean="0"/>
              <a:t>significant retinopathy </a:t>
            </a:r>
            <a:r>
              <a:rPr lang="en-CA" dirty="0"/>
              <a:t>during pregnancy; nonetheless, </a:t>
            </a:r>
            <a:r>
              <a:rPr lang="en-CA" dirty="0" smtClean="0"/>
              <a:t>significant retinopathy </a:t>
            </a:r>
            <a:r>
              <a:rPr lang="en-CA" dirty="0"/>
              <a:t>can develop and progress </a:t>
            </a:r>
            <a:r>
              <a:rPr lang="en-CA" dirty="0" smtClean="0"/>
              <a:t>during pregnancy</a:t>
            </a:r>
            <a:r>
              <a:rPr lang="en-CA" dirty="0"/>
              <a:t>, even if not identified </a:t>
            </a:r>
            <a:r>
              <a:rPr lang="en-CA" dirty="0" err="1" smtClean="0"/>
              <a:t>preconceptionally</a:t>
            </a:r>
            <a:endParaRPr lang="en-CA" dirty="0" smtClean="0"/>
          </a:p>
          <a:p>
            <a:endParaRPr lang="en-CA" dirty="0"/>
          </a:p>
          <a:p>
            <a:r>
              <a:rPr lang="en-CA" dirty="0" smtClean="0"/>
              <a:t>. </a:t>
            </a:r>
            <a:r>
              <a:rPr lang="en-CA" dirty="0"/>
              <a:t>Additional risk factors for progression of </a:t>
            </a:r>
            <a:r>
              <a:rPr lang="en-CA" dirty="0" smtClean="0"/>
              <a:t>retinopathy during </a:t>
            </a:r>
            <a:r>
              <a:rPr lang="en-CA" dirty="0"/>
              <a:t>pregnancy include </a:t>
            </a:r>
            <a:r>
              <a:rPr lang="en-CA" dirty="0" err="1"/>
              <a:t>preexisting</a:t>
            </a:r>
            <a:r>
              <a:rPr lang="en-CA" dirty="0"/>
              <a:t> </a:t>
            </a:r>
            <a:r>
              <a:rPr lang="en-CA" dirty="0" smtClean="0"/>
              <a:t>hypertension, </a:t>
            </a:r>
            <a:r>
              <a:rPr lang="en-CA" dirty="0"/>
              <a:t>poorly </a:t>
            </a:r>
            <a:r>
              <a:rPr lang="en-CA" dirty="0" smtClean="0"/>
              <a:t>controlled hypertension during pregnancy , </a:t>
            </a:r>
            <a:r>
              <a:rPr lang="en-CA" dirty="0"/>
              <a:t>preeclampsia </a:t>
            </a:r>
            <a:r>
              <a:rPr lang="en-CA" dirty="0" smtClean="0"/>
              <a:t>, </a:t>
            </a:r>
            <a:r>
              <a:rPr lang="en-CA" dirty="0"/>
              <a:t>and poor </a:t>
            </a:r>
            <a:r>
              <a:rPr lang="en-CA" dirty="0" err="1" smtClean="0"/>
              <a:t>glycemic</a:t>
            </a:r>
            <a:r>
              <a:rPr lang="en-CA" dirty="0" smtClean="0"/>
              <a:t> control </a:t>
            </a:r>
            <a:r>
              <a:rPr lang="en-CA" dirty="0"/>
              <a:t>at the onset of and during </a:t>
            </a:r>
            <a:r>
              <a:rPr lang="en-CA" dirty="0" smtClean="0"/>
              <a:t>pregnancy </a:t>
            </a:r>
            <a:endParaRPr lang="en-CA" dirty="0"/>
          </a:p>
        </p:txBody>
      </p:sp>
      <p:sp>
        <p:nvSpPr>
          <p:cNvPr id="4" name="Slide Number Placeholder 3"/>
          <p:cNvSpPr>
            <a:spLocks noGrp="1"/>
          </p:cNvSpPr>
          <p:nvPr>
            <p:ph type="sldNum" sz="quarter" idx="12"/>
          </p:nvPr>
        </p:nvSpPr>
        <p:spPr/>
        <p:txBody>
          <a:bodyPr/>
          <a:lstStyle/>
          <a:p>
            <a:fld id="{315854FB-7E63-4C7C-B7D4-551B804AEF85}" type="slidenum">
              <a:rPr lang="en-CA" smtClean="0"/>
              <a:pPr/>
              <a:t>12</a:t>
            </a:fld>
            <a:endParaRPr lang="en-CA"/>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800" dirty="0" smtClean="0"/>
              <a:t>Renal function(preconception &amp; during pregnancy)</a:t>
            </a:r>
            <a:endParaRPr lang="en-CA" sz="2800" dirty="0"/>
          </a:p>
        </p:txBody>
      </p:sp>
      <p:sp>
        <p:nvSpPr>
          <p:cNvPr id="3" name="Content Placeholder 2"/>
          <p:cNvSpPr>
            <a:spLocks noGrp="1"/>
          </p:cNvSpPr>
          <p:nvPr>
            <p:ph idx="1"/>
          </p:nvPr>
        </p:nvSpPr>
        <p:spPr>
          <a:ln>
            <a:noFill/>
          </a:ln>
        </p:spPr>
        <p:txBody>
          <a:bodyPr>
            <a:normAutofit fontScale="92500"/>
          </a:bodyPr>
          <a:lstStyle/>
          <a:p>
            <a:r>
              <a:rPr lang="en-CA" dirty="0"/>
              <a:t>We suggest that all women with </a:t>
            </a:r>
            <a:r>
              <a:rPr lang="en-CA" dirty="0" smtClean="0"/>
              <a:t>DM</a:t>
            </a:r>
            <a:r>
              <a:rPr lang="en-CA" dirty="0"/>
              <a:t> </a:t>
            </a:r>
            <a:r>
              <a:rPr lang="en-CA" dirty="0" smtClean="0"/>
              <a:t>considering </a:t>
            </a:r>
            <a:r>
              <a:rPr lang="en-CA" dirty="0"/>
              <a:t>pregnancy have their renal </a:t>
            </a:r>
            <a:r>
              <a:rPr lang="en-CA" dirty="0" smtClean="0"/>
              <a:t>function assessed </a:t>
            </a:r>
            <a:r>
              <a:rPr lang="en-CA" dirty="0"/>
              <a:t>(by measuring their urine </a:t>
            </a:r>
            <a:r>
              <a:rPr lang="en-CA" dirty="0" smtClean="0"/>
              <a:t>alb / </a:t>
            </a:r>
            <a:r>
              <a:rPr lang="en-CA" dirty="0" err="1" smtClean="0"/>
              <a:t>cr</a:t>
            </a:r>
            <a:r>
              <a:rPr lang="en-CA" dirty="0" smtClean="0"/>
              <a:t>, </a:t>
            </a:r>
            <a:r>
              <a:rPr lang="en-CA" dirty="0"/>
              <a:t>serum </a:t>
            </a:r>
            <a:r>
              <a:rPr lang="en-CA" dirty="0" err="1" smtClean="0"/>
              <a:t>cr</a:t>
            </a:r>
            <a:r>
              <a:rPr lang="en-CA" dirty="0" smtClean="0"/>
              <a:t>, </a:t>
            </a:r>
            <a:r>
              <a:rPr lang="en-CA" dirty="0"/>
              <a:t>and </a:t>
            </a:r>
            <a:r>
              <a:rPr lang="en-CA" dirty="0" smtClean="0"/>
              <a:t>estimated  </a:t>
            </a:r>
            <a:r>
              <a:rPr lang="en-CA" dirty="0"/>
              <a:t>[GFR</a:t>
            </a:r>
            <a:r>
              <a:rPr lang="en-CA" dirty="0" smtClean="0"/>
              <a:t>]) </a:t>
            </a:r>
            <a:r>
              <a:rPr lang="en-CA" dirty="0" smtClean="0">
                <a:solidFill>
                  <a:srgbClr val="92D050"/>
                </a:solidFill>
              </a:rPr>
              <a:t>(</a:t>
            </a:r>
            <a:r>
              <a:rPr lang="en-CA" dirty="0" smtClean="0">
                <a:solidFill>
                  <a:srgbClr val="92D050"/>
                </a:solidFill>
              </a:rPr>
              <a:t>ungraded </a:t>
            </a:r>
            <a:r>
              <a:rPr lang="en-CA" dirty="0" smtClean="0">
                <a:solidFill>
                  <a:srgbClr val="92D050"/>
                </a:solidFill>
              </a:rPr>
              <a:t>rec.)</a:t>
            </a:r>
            <a:endParaRPr lang="en-CA" dirty="0" smtClean="0">
              <a:solidFill>
                <a:srgbClr val="92D050"/>
              </a:solidFill>
            </a:endParaRPr>
          </a:p>
          <a:p>
            <a:r>
              <a:rPr lang="en-CA" dirty="0"/>
              <a:t>We </a:t>
            </a:r>
            <a:r>
              <a:rPr lang="en-CA" dirty="0" smtClean="0"/>
              <a:t>suggest that </a:t>
            </a:r>
            <a:r>
              <a:rPr lang="en-CA" dirty="0"/>
              <a:t>a woman with </a:t>
            </a:r>
            <a:r>
              <a:rPr lang="en-CA" dirty="0" smtClean="0"/>
              <a:t>DM </a:t>
            </a:r>
            <a:r>
              <a:rPr lang="en-CA" dirty="0"/>
              <a:t>who has </a:t>
            </a:r>
            <a:r>
              <a:rPr lang="en-CA" dirty="0" smtClean="0"/>
              <a:t>a significantly reduced </a:t>
            </a:r>
            <a:r>
              <a:rPr lang="en-CA" dirty="0"/>
              <a:t>GFR be assessed by a </a:t>
            </a:r>
            <a:r>
              <a:rPr lang="en-CA" dirty="0" err="1"/>
              <a:t>nephrologist</a:t>
            </a:r>
            <a:r>
              <a:rPr lang="en-CA" dirty="0"/>
              <a:t> </a:t>
            </a:r>
            <a:r>
              <a:rPr lang="en-CA" dirty="0" smtClean="0"/>
              <a:t>before pregnancy</a:t>
            </a:r>
            <a:r>
              <a:rPr lang="en-CA" dirty="0"/>
              <a:t>, both for baseline renal assessment and </a:t>
            </a:r>
            <a:r>
              <a:rPr lang="en-CA" dirty="0" smtClean="0"/>
              <a:t>to review </a:t>
            </a:r>
            <a:r>
              <a:rPr lang="en-CA" dirty="0"/>
              <a:t>the woman’s specific risk of worsening </a:t>
            </a:r>
            <a:r>
              <a:rPr lang="en-CA" dirty="0" smtClean="0"/>
              <a:t>renal function </a:t>
            </a:r>
            <a:r>
              <a:rPr lang="en-CA" dirty="0"/>
              <a:t>in the event of pregnancy. </a:t>
            </a:r>
            <a:r>
              <a:rPr lang="en-CA" dirty="0">
                <a:solidFill>
                  <a:srgbClr val="92D050"/>
                </a:solidFill>
              </a:rPr>
              <a:t>(</a:t>
            </a:r>
            <a:r>
              <a:rPr lang="en-CA" dirty="0" smtClean="0">
                <a:solidFill>
                  <a:srgbClr val="92D050"/>
                </a:solidFill>
              </a:rPr>
              <a:t>Ungraded </a:t>
            </a:r>
            <a:r>
              <a:rPr lang="en-CA" dirty="0" err="1" smtClean="0">
                <a:solidFill>
                  <a:srgbClr val="92D050"/>
                </a:solidFill>
              </a:rPr>
              <a:t>rec</a:t>
            </a:r>
            <a:r>
              <a:rPr lang="en-CA" dirty="0" smtClean="0">
                <a:solidFill>
                  <a:srgbClr val="92D050"/>
                </a:solidFill>
              </a:rPr>
              <a:t>)</a:t>
            </a:r>
            <a:endParaRPr lang="en-CA" dirty="0">
              <a:solidFill>
                <a:srgbClr val="92D050"/>
              </a:solidFill>
            </a:endParaRPr>
          </a:p>
        </p:txBody>
      </p:sp>
      <p:sp>
        <p:nvSpPr>
          <p:cNvPr id="4" name="Rectangle 3"/>
          <p:cNvSpPr/>
          <p:nvPr/>
        </p:nvSpPr>
        <p:spPr>
          <a:xfrm>
            <a:off x="899592" y="476672"/>
            <a:ext cx="7776864" cy="5904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p:cNvSpPr>
            <a:spLocks noGrp="1"/>
          </p:cNvSpPr>
          <p:nvPr>
            <p:ph type="sldNum" sz="quarter" idx="12"/>
          </p:nvPr>
        </p:nvSpPr>
        <p:spPr/>
        <p:txBody>
          <a:bodyPr/>
          <a:lstStyle/>
          <a:p>
            <a:fld id="{315854FB-7E63-4C7C-B7D4-551B804AEF85}" type="slidenum">
              <a:rPr lang="en-CA" smtClean="0"/>
              <a:pPr/>
              <a:t>13</a:t>
            </a:fld>
            <a:endParaRPr lang="en-CA"/>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Renal function</a:t>
            </a:r>
            <a:endParaRPr lang="en-CA" dirty="0"/>
          </a:p>
        </p:txBody>
      </p:sp>
      <p:sp>
        <p:nvSpPr>
          <p:cNvPr id="3" name="Content Placeholder 2"/>
          <p:cNvSpPr>
            <a:spLocks noGrp="1"/>
          </p:cNvSpPr>
          <p:nvPr>
            <p:ph idx="1"/>
          </p:nvPr>
        </p:nvSpPr>
        <p:spPr>
          <a:ln>
            <a:noFill/>
          </a:ln>
        </p:spPr>
        <p:txBody>
          <a:bodyPr/>
          <a:lstStyle/>
          <a:p>
            <a:r>
              <a:rPr lang="en-CA" dirty="0"/>
              <a:t>We suggest that all women with </a:t>
            </a:r>
            <a:r>
              <a:rPr lang="en-CA" dirty="0" smtClean="0"/>
              <a:t>DM </a:t>
            </a:r>
            <a:r>
              <a:rPr lang="en-CA" dirty="0"/>
              <a:t>and</a:t>
            </a:r>
          </a:p>
          <a:p>
            <a:pPr>
              <a:buNone/>
            </a:pPr>
            <a:r>
              <a:rPr lang="en-CA" dirty="0" smtClean="0"/>
              <a:t>     </a:t>
            </a:r>
            <a:r>
              <a:rPr lang="en-CA" dirty="0" err="1" smtClean="0"/>
              <a:t>preconceptional</a:t>
            </a:r>
            <a:r>
              <a:rPr lang="en-CA" dirty="0" smtClean="0"/>
              <a:t> </a:t>
            </a:r>
            <a:r>
              <a:rPr lang="en-CA" dirty="0"/>
              <a:t>renal dysfunction have their </a:t>
            </a:r>
            <a:r>
              <a:rPr lang="en-CA" dirty="0" smtClean="0"/>
              <a:t>renal function </a:t>
            </a:r>
            <a:r>
              <a:rPr lang="en-CA" dirty="0"/>
              <a:t>monitored regularly during </a:t>
            </a:r>
            <a:r>
              <a:rPr lang="en-CA" dirty="0" smtClean="0"/>
              <a:t>pregnancy </a:t>
            </a:r>
            <a:r>
              <a:rPr lang="en-CA" dirty="0" smtClean="0">
                <a:solidFill>
                  <a:srgbClr val="92D050"/>
                </a:solidFill>
              </a:rPr>
              <a:t>(Ungraded rec.)</a:t>
            </a:r>
            <a:endParaRPr lang="en-CA" dirty="0">
              <a:solidFill>
                <a:srgbClr val="92D050"/>
              </a:solidFill>
            </a:endParaRPr>
          </a:p>
        </p:txBody>
      </p:sp>
      <p:sp>
        <p:nvSpPr>
          <p:cNvPr id="4" name="Rectangle 3"/>
          <p:cNvSpPr/>
          <p:nvPr/>
        </p:nvSpPr>
        <p:spPr>
          <a:xfrm>
            <a:off x="899592" y="476672"/>
            <a:ext cx="7776864" cy="5904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p:cNvSpPr>
            <a:spLocks noGrp="1"/>
          </p:cNvSpPr>
          <p:nvPr>
            <p:ph type="sldNum" sz="quarter" idx="12"/>
          </p:nvPr>
        </p:nvSpPr>
        <p:spPr/>
        <p:txBody>
          <a:bodyPr/>
          <a:lstStyle/>
          <a:p>
            <a:fld id="{315854FB-7E63-4C7C-B7D4-551B804AEF85}" type="slidenum">
              <a:rPr lang="en-CA" smtClean="0"/>
              <a:pPr/>
              <a:t>14</a:t>
            </a:fld>
            <a:endParaRPr lang="en-CA"/>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Evidence</a:t>
            </a:r>
            <a:endParaRPr lang="en-CA" dirty="0"/>
          </a:p>
        </p:txBody>
      </p:sp>
      <p:sp>
        <p:nvSpPr>
          <p:cNvPr id="3" name="Content Placeholder 2"/>
          <p:cNvSpPr>
            <a:spLocks noGrp="1"/>
          </p:cNvSpPr>
          <p:nvPr>
            <p:ph idx="1"/>
          </p:nvPr>
        </p:nvSpPr>
        <p:spPr/>
        <p:txBody>
          <a:bodyPr>
            <a:normAutofit fontScale="70000" lnSpcReduction="20000"/>
          </a:bodyPr>
          <a:lstStyle/>
          <a:p>
            <a:r>
              <a:rPr lang="en-CA" dirty="0"/>
              <a:t>Renal dysfunction in a pregnant woman with type </a:t>
            </a:r>
            <a:r>
              <a:rPr lang="en-CA" dirty="0" smtClean="0"/>
              <a:t>1 diabetes </a:t>
            </a:r>
            <a:r>
              <a:rPr lang="en-CA" dirty="0"/>
              <a:t>is associated with an increased risk of </a:t>
            </a:r>
            <a:r>
              <a:rPr lang="en-CA" dirty="0" smtClean="0"/>
              <a:t>adverse</a:t>
            </a:r>
            <a:r>
              <a:rPr lang="en-CA" dirty="0"/>
              <a:t> maternal and fetal outcomes, including an </a:t>
            </a:r>
            <a:r>
              <a:rPr lang="en-CA" dirty="0" smtClean="0"/>
              <a:t>increased risk </a:t>
            </a:r>
            <a:r>
              <a:rPr lang="en-CA" dirty="0"/>
              <a:t>of preeclampsia </a:t>
            </a:r>
            <a:r>
              <a:rPr lang="en-CA" dirty="0" smtClean="0"/>
              <a:t>.</a:t>
            </a:r>
          </a:p>
          <a:p>
            <a:endParaRPr lang="en-CA" dirty="0" smtClean="0"/>
          </a:p>
          <a:p>
            <a:r>
              <a:rPr lang="en-CA" dirty="0" smtClean="0"/>
              <a:t> </a:t>
            </a:r>
            <a:r>
              <a:rPr lang="en-CA" dirty="0"/>
              <a:t>Mild </a:t>
            </a:r>
            <a:r>
              <a:rPr lang="en-CA" dirty="0" err="1" smtClean="0"/>
              <a:t>preconceptional</a:t>
            </a:r>
            <a:r>
              <a:rPr lang="en-CA" dirty="0" smtClean="0"/>
              <a:t> renal </a:t>
            </a:r>
            <a:r>
              <a:rPr lang="en-CA" dirty="0"/>
              <a:t>dysfunction manifesting only as </a:t>
            </a:r>
            <a:r>
              <a:rPr lang="en-CA" dirty="0" err="1" smtClean="0"/>
              <a:t>microalbuminuria</a:t>
            </a:r>
            <a:r>
              <a:rPr lang="en-CA" dirty="0" smtClean="0"/>
              <a:t> may </a:t>
            </a:r>
            <a:r>
              <a:rPr lang="en-CA" dirty="0"/>
              <a:t>worsen during pregnancy with </a:t>
            </a:r>
            <a:r>
              <a:rPr lang="en-CA" dirty="0" smtClean="0"/>
              <a:t>greater amounts </a:t>
            </a:r>
            <a:r>
              <a:rPr lang="en-CA" dirty="0"/>
              <a:t>of </a:t>
            </a:r>
            <a:r>
              <a:rPr lang="en-CA" dirty="0" err="1"/>
              <a:t>proteinuria</a:t>
            </a:r>
            <a:r>
              <a:rPr lang="en-CA" dirty="0"/>
              <a:t> </a:t>
            </a:r>
            <a:endParaRPr lang="en-CA" dirty="0" smtClean="0"/>
          </a:p>
          <a:p>
            <a:r>
              <a:rPr lang="en-CA" dirty="0" smtClean="0"/>
              <a:t>however</a:t>
            </a:r>
            <a:r>
              <a:rPr lang="en-CA" dirty="0"/>
              <a:t>, the degree </a:t>
            </a:r>
            <a:r>
              <a:rPr lang="en-CA" dirty="0" smtClean="0"/>
              <a:t>of worsening </a:t>
            </a:r>
            <a:r>
              <a:rPr lang="en-CA" dirty="0"/>
              <a:t>is typically both modest and </a:t>
            </a:r>
            <a:r>
              <a:rPr lang="en-CA" dirty="0" smtClean="0"/>
              <a:t>reversible once </a:t>
            </a:r>
            <a:r>
              <a:rPr lang="en-CA" dirty="0"/>
              <a:t>pregnancy is completed so long as BP and blood</a:t>
            </a:r>
          </a:p>
          <a:p>
            <a:pPr>
              <a:buNone/>
            </a:pPr>
            <a:r>
              <a:rPr lang="en-CA" dirty="0" smtClean="0"/>
              <a:t>     glucose </a:t>
            </a:r>
            <a:r>
              <a:rPr lang="en-CA" dirty="0"/>
              <a:t>remain well controlled during the </a:t>
            </a:r>
            <a:r>
              <a:rPr lang="en-CA" dirty="0" smtClean="0"/>
              <a:t>pregnancy</a:t>
            </a:r>
          </a:p>
          <a:p>
            <a:pPr>
              <a:buNone/>
            </a:pPr>
            <a:endParaRPr lang="en-CA" dirty="0"/>
          </a:p>
          <a:p>
            <a:r>
              <a:rPr lang="en-CA" dirty="0" smtClean="0"/>
              <a:t>. </a:t>
            </a:r>
            <a:r>
              <a:rPr lang="en-CA" dirty="0"/>
              <a:t>More severe </a:t>
            </a:r>
            <a:r>
              <a:rPr lang="en-CA" dirty="0" err="1"/>
              <a:t>preconceptional</a:t>
            </a:r>
            <a:r>
              <a:rPr lang="en-CA" dirty="0"/>
              <a:t> renal </a:t>
            </a:r>
            <a:r>
              <a:rPr lang="en-CA" dirty="0" err="1" smtClean="0"/>
              <a:t>dysfunction,as</a:t>
            </a:r>
            <a:r>
              <a:rPr lang="en-CA" dirty="0" smtClean="0"/>
              <a:t> </a:t>
            </a:r>
            <a:r>
              <a:rPr lang="en-CA" dirty="0"/>
              <a:t>evidenced by a reduced GFR and elevated </a:t>
            </a:r>
            <a:r>
              <a:rPr lang="en-CA" dirty="0" smtClean="0"/>
              <a:t>serum </a:t>
            </a:r>
            <a:r>
              <a:rPr lang="en-CA" dirty="0" err="1" smtClean="0"/>
              <a:t>cr</a:t>
            </a:r>
            <a:r>
              <a:rPr lang="en-CA" dirty="0" smtClean="0"/>
              <a:t> </a:t>
            </a:r>
            <a:r>
              <a:rPr lang="en-CA" dirty="0"/>
              <a:t>can </a:t>
            </a:r>
            <a:r>
              <a:rPr lang="en-CA" dirty="0" smtClean="0"/>
              <a:t>significantly deteriorate </a:t>
            </a:r>
            <a:r>
              <a:rPr lang="en-CA" dirty="0"/>
              <a:t>during </a:t>
            </a:r>
            <a:r>
              <a:rPr lang="en-CA" dirty="0" smtClean="0"/>
              <a:t>pregnancy and </a:t>
            </a:r>
            <a:r>
              <a:rPr lang="en-CA" dirty="0"/>
              <a:t>may not be reversible</a:t>
            </a:r>
          </a:p>
        </p:txBody>
      </p:sp>
      <p:sp>
        <p:nvSpPr>
          <p:cNvPr id="4" name="Slide Number Placeholder 3"/>
          <p:cNvSpPr>
            <a:spLocks noGrp="1"/>
          </p:cNvSpPr>
          <p:nvPr>
            <p:ph type="sldNum" sz="quarter" idx="12"/>
          </p:nvPr>
        </p:nvSpPr>
        <p:spPr/>
        <p:txBody>
          <a:bodyPr/>
          <a:lstStyle/>
          <a:p>
            <a:fld id="{315854FB-7E63-4C7C-B7D4-551B804AEF85}" type="slidenum">
              <a:rPr lang="en-CA" smtClean="0"/>
              <a:pPr/>
              <a:t>15</a:t>
            </a:fld>
            <a:endParaRPr lang="en-CA"/>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Management of HTN</a:t>
            </a:r>
            <a:endParaRPr lang="en-CA" dirty="0"/>
          </a:p>
        </p:txBody>
      </p:sp>
      <p:sp>
        <p:nvSpPr>
          <p:cNvPr id="3" name="Content Placeholder 2"/>
          <p:cNvSpPr>
            <a:spLocks noGrp="1"/>
          </p:cNvSpPr>
          <p:nvPr>
            <p:ph idx="1"/>
          </p:nvPr>
        </p:nvSpPr>
        <p:spPr>
          <a:ln>
            <a:noFill/>
          </a:ln>
        </p:spPr>
        <p:txBody>
          <a:bodyPr>
            <a:normAutofit/>
          </a:bodyPr>
          <a:lstStyle/>
          <a:p>
            <a:r>
              <a:rPr lang="en-CA" dirty="0"/>
              <a:t>We recommend that satisfactory </a:t>
            </a:r>
            <a:r>
              <a:rPr lang="en-CA" dirty="0" smtClean="0"/>
              <a:t>(</a:t>
            </a:r>
            <a:r>
              <a:rPr lang="en-CA" dirty="0"/>
              <a:t>BP) control </a:t>
            </a:r>
            <a:r>
              <a:rPr lang="en-CA" dirty="0">
                <a:solidFill>
                  <a:srgbClr val="92D050"/>
                </a:solidFill>
              </a:rPr>
              <a:t>(&lt;130/80 mm Hg) </a:t>
            </a:r>
            <a:r>
              <a:rPr lang="en-CA" dirty="0"/>
              <a:t>be </a:t>
            </a:r>
            <a:r>
              <a:rPr lang="en-CA" dirty="0" smtClean="0"/>
              <a:t>achieved </a:t>
            </a:r>
            <a:r>
              <a:rPr lang="en-CA" dirty="0" err="1" smtClean="0"/>
              <a:t>andmaintained</a:t>
            </a:r>
            <a:r>
              <a:rPr lang="en-CA" dirty="0" smtClean="0"/>
              <a:t> before withdrawing </a:t>
            </a:r>
            <a:r>
              <a:rPr lang="en-CA" dirty="0"/>
              <a:t>contraception </a:t>
            </a:r>
            <a:r>
              <a:rPr lang="en-CA" dirty="0" smtClean="0"/>
              <a:t>(1|++</a:t>
            </a:r>
            <a:r>
              <a:rPr lang="en-CA" dirty="0" err="1" smtClean="0"/>
              <a:t>oo</a:t>
            </a:r>
            <a:r>
              <a:rPr lang="en-CA" dirty="0" smtClean="0"/>
              <a:t>)</a:t>
            </a:r>
          </a:p>
          <a:p>
            <a:endParaRPr lang="en-CA" dirty="0" smtClean="0"/>
          </a:p>
          <a:p>
            <a:r>
              <a:rPr lang="en-CA" dirty="0"/>
              <a:t>We recommend that a woman with </a:t>
            </a:r>
            <a:r>
              <a:rPr lang="en-CA" dirty="0" smtClean="0"/>
              <a:t>DM who </a:t>
            </a:r>
            <a:r>
              <a:rPr lang="en-CA" dirty="0"/>
              <a:t>is seeking conception while taking an </a:t>
            </a:r>
            <a:r>
              <a:rPr lang="en-CA" dirty="0" smtClean="0"/>
              <a:t> </a:t>
            </a:r>
            <a:r>
              <a:rPr lang="en-CA" dirty="0">
                <a:solidFill>
                  <a:srgbClr val="92D050"/>
                </a:solidFill>
              </a:rPr>
              <a:t>(ACE) </a:t>
            </a:r>
            <a:r>
              <a:rPr lang="en-CA" dirty="0" smtClean="0">
                <a:solidFill>
                  <a:srgbClr val="92D050"/>
                </a:solidFill>
              </a:rPr>
              <a:t>inhibit or ARB </a:t>
            </a:r>
            <a:r>
              <a:rPr lang="en-CA" dirty="0" smtClean="0"/>
              <a:t>in almost all </a:t>
            </a:r>
            <a:r>
              <a:rPr lang="en-CA" dirty="0" err="1" smtClean="0"/>
              <a:t>casess</a:t>
            </a:r>
            <a:r>
              <a:rPr lang="en-CA" dirty="0" smtClean="0"/>
              <a:t> should </a:t>
            </a:r>
            <a:r>
              <a:rPr lang="en-CA" dirty="0" smtClean="0">
                <a:solidFill>
                  <a:srgbClr val="92D050"/>
                </a:solidFill>
              </a:rPr>
              <a:t>discontinue</a:t>
            </a:r>
            <a:r>
              <a:rPr lang="en-CA" dirty="0" smtClean="0"/>
              <a:t> </a:t>
            </a:r>
            <a:r>
              <a:rPr lang="en-CA" dirty="0"/>
              <a:t>the medication </a:t>
            </a:r>
            <a:r>
              <a:rPr lang="en-CA" dirty="0" smtClean="0"/>
              <a:t>(1|++</a:t>
            </a:r>
            <a:r>
              <a:rPr lang="en-CA" dirty="0" err="1" smtClean="0"/>
              <a:t>oo</a:t>
            </a:r>
            <a:r>
              <a:rPr lang="en-CA" dirty="0" smtClean="0"/>
              <a:t>)</a:t>
            </a:r>
            <a:endParaRPr lang="en-CA" dirty="0"/>
          </a:p>
        </p:txBody>
      </p:sp>
      <p:sp>
        <p:nvSpPr>
          <p:cNvPr id="4" name="Rectangle 3"/>
          <p:cNvSpPr/>
          <p:nvPr/>
        </p:nvSpPr>
        <p:spPr>
          <a:xfrm>
            <a:off x="899592" y="476672"/>
            <a:ext cx="7776864" cy="5904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p:cNvSpPr>
            <a:spLocks noGrp="1"/>
          </p:cNvSpPr>
          <p:nvPr>
            <p:ph type="sldNum" sz="quarter" idx="12"/>
          </p:nvPr>
        </p:nvSpPr>
        <p:spPr/>
        <p:txBody>
          <a:bodyPr/>
          <a:lstStyle/>
          <a:p>
            <a:fld id="{315854FB-7E63-4C7C-B7D4-551B804AEF85}" type="slidenum">
              <a:rPr lang="en-CA" smtClean="0"/>
              <a:pPr/>
              <a:t>16</a:t>
            </a:fld>
            <a:endParaRPr lang="en-CA"/>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Management of HTN</a:t>
            </a:r>
            <a:endParaRPr lang="en-CA" dirty="0"/>
          </a:p>
        </p:txBody>
      </p:sp>
      <p:sp>
        <p:nvSpPr>
          <p:cNvPr id="3" name="Content Placeholder 2"/>
          <p:cNvSpPr>
            <a:spLocks noGrp="1"/>
          </p:cNvSpPr>
          <p:nvPr>
            <p:ph idx="1"/>
          </p:nvPr>
        </p:nvSpPr>
        <p:spPr>
          <a:ln>
            <a:noFill/>
          </a:ln>
        </p:spPr>
        <p:txBody>
          <a:bodyPr>
            <a:normAutofit fontScale="70000" lnSpcReduction="20000"/>
          </a:bodyPr>
          <a:lstStyle/>
          <a:p>
            <a:r>
              <a:rPr lang="en-CA" dirty="0"/>
              <a:t>We suggest that in the exceptional case </a:t>
            </a:r>
            <a:r>
              <a:rPr lang="en-CA" dirty="0" smtClean="0"/>
              <a:t>where the </a:t>
            </a:r>
            <a:r>
              <a:rPr lang="en-CA" dirty="0"/>
              <a:t>degree of </a:t>
            </a:r>
            <a:r>
              <a:rPr lang="en-CA" dirty="0">
                <a:solidFill>
                  <a:srgbClr val="92D050"/>
                </a:solidFill>
              </a:rPr>
              <a:t>renal dysfunction is severe </a:t>
            </a:r>
            <a:r>
              <a:rPr lang="en-CA" dirty="0"/>
              <a:t>and there </a:t>
            </a:r>
            <a:r>
              <a:rPr lang="en-CA" dirty="0" smtClean="0"/>
              <a:t>is uncertainty </a:t>
            </a:r>
            <a:r>
              <a:rPr lang="en-CA" dirty="0"/>
              <a:t>about when conception will occur, </a:t>
            </a:r>
            <a:r>
              <a:rPr lang="en-CA" dirty="0" smtClean="0"/>
              <a:t>physicians and </a:t>
            </a:r>
            <a:r>
              <a:rPr lang="en-CA" dirty="0"/>
              <a:t>patients be engaged in shared </a:t>
            </a:r>
            <a:r>
              <a:rPr lang="en-CA" dirty="0" err="1" smtClean="0">
                <a:solidFill>
                  <a:srgbClr val="92D050"/>
                </a:solidFill>
              </a:rPr>
              <a:t>decisionmaking</a:t>
            </a:r>
            <a:r>
              <a:rPr lang="en-CA" dirty="0" smtClean="0">
                <a:solidFill>
                  <a:srgbClr val="92D050"/>
                </a:solidFill>
              </a:rPr>
              <a:t> about </a:t>
            </a:r>
            <a:r>
              <a:rPr lang="en-CA" dirty="0">
                <a:solidFill>
                  <a:srgbClr val="92D050"/>
                </a:solidFill>
              </a:rPr>
              <a:t>whether to continue ACE inhibitors </a:t>
            </a:r>
            <a:r>
              <a:rPr lang="en-CA" dirty="0" smtClean="0">
                <a:solidFill>
                  <a:srgbClr val="92D050"/>
                </a:solidFill>
              </a:rPr>
              <a:t>or ARB</a:t>
            </a:r>
          </a:p>
          <a:p>
            <a:pPr>
              <a:buNone/>
            </a:pPr>
            <a:endParaRPr lang="en-CA" dirty="0"/>
          </a:p>
          <a:p>
            <a:pPr>
              <a:buNone/>
            </a:pPr>
            <a:r>
              <a:rPr lang="en-CA" dirty="0" smtClean="0"/>
              <a:t>.    </a:t>
            </a:r>
            <a:r>
              <a:rPr lang="en-CA" dirty="0"/>
              <a:t>The patients should </a:t>
            </a:r>
            <a:r>
              <a:rPr lang="en-CA" dirty="0" smtClean="0"/>
              <a:t>be informed </a:t>
            </a:r>
            <a:r>
              <a:rPr lang="en-CA" dirty="0"/>
              <a:t>about the possible loss of the renal </a:t>
            </a:r>
            <a:r>
              <a:rPr lang="en-CA" dirty="0" smtClean="0"/>
              <a:t>protective properties </a:t>
            </a:r>
            <a:r>
              <a:rPr lang="en-CA" dirty="0"/>
              <a:t>if the medication is discontinued </a:t>
            </a:r>
            <a:r>
              <a:rPr lang="en-CA" dirty="0" smtClean="0"/>
              <a:t>and the </a:t>
            </a:r>
            <a:r>
              <a:rPr lang="en-CA" dirty="0"/>
              <a:t>risk of </a:t>
            </a:r>
            <a:r>
              <a:rPr lang="en-CA" dirty="0" err="1"/>
              <a:t>teratogenesis</a:t>
            </a:r>
            <a:r>
              <a:rPr lang="en-CA" dirty="0"/>
              <a:t> if it is continued. </a:t>
            </a:r>
            <a:r>
              <a:rPr lang="en-CA" dirty="0">
                <a:solidFill>
                  <a:srgbClr val="92D050"/>
                </a:solidFill>
              </a:rPr>
              <a:t>(</a:t>
            </a:r>
            <a:r>
              <a:rPr lang="en-CA" dirty="0" smtClean="0">
                <a:solidFill>
                  <a:srgbClr val="92D050"/>
                </a:solidFill>
              </a:rPr>
              <a:t>Ungraded </a:t>
            </a:r>
            <a:r>
              <a:rPr lang="en-CA" dirty="0" err="1" smtClean="0">
                <a:solidFill>
                  <a:srgbClr val="92D050"/>
                </a:solidFill>
              </a:rPr>
              <a:t>rec</a:t>
            </a:r>
            <a:r>
              <a:rPr lang="en-CA" dirty="0" smtClean="0">
                <a:solidFill>
                  <a:srgbClr val="92D050"/>
                </a:solidFill>
              </a:rPr>
              <a:t>)</a:t>
            </a:r>
            <a:endParaRPr lang="en-CA" dirty="0">
              <a:solidFill>
                <a:srgbClr val="92D050"/>
              </a:solidFill>
            </a:endParaRPr>
          </a:p>
          <a:p>
            <a:pPr>
              <a:buNone/>
            </a:pPr>
            <a:endParaRPr lang="en-CA" dirty="0"/>
          </a:p>
          <a:p>
            <a:r>
              <a:rPr lang="en-CA" dirty="0" smtClean="0"/>
              <a:t>. </a:t>
            </a:r>
            <a:r>
              <a:rPr lang="en-CA" dirty="0"/>
              <a:t>We recommend when ACE inhibitors or </a:t>
            </a:r>
            <a:r>
              <a:rPr lang="en-CA" dirty="0" smtClean="0"/>
              <a:t>ARB </a:t>
            </a:r>
            <a:r>
              <a:rPr lang="en-CA" dirty="0"/>
              <a:t>have been continued up </a:t>
            </a:r>
            <a:r>
              <a:rPr lang="en-CA" dirty="0" smtClean="0"/>
              <a:t>to the </a:t>
            </a:r>
            <a:r>
              <a:rPr lang="en-CA" dirty="0"/>
              <a:t>time of conception that the medication should </a:t>
            </a:r>
            <a:r>
              <a:rPr lang="en-CA" dirty="0" smtClean="0"/>
              <a:t>be  withdrawn </a:t>
            </a:r>
            <a:r>
              <a:rPr lang="en-CA" dirty="0"/>
              <a:t>immediately upon the confirmation </a:t>
            </a:r>
            <a:r>
              <a:rPr lang="en-CA" dirty="0" smtClean="0"/>
              <a:t>of pregnancy</a:t>
            </a:r>
            <a:r>
              <a:rPr lang="en-CA" dirty="0" smtClean="0">
                <a:solidFill>
                  <a:srgbClr val="92D050"/>
                </a:solidFill>
              </a:rPr>
              <a:t>.(1|++</a:t>
            </a:r>
            <a:r>
              <a:rPr lang="en-CA" dirty="0" err="1" smtClean="0">
                <a:solidFill>
                  <a:srgbClr val="92D050"/>
                </a:solidFill>
              </a:rPr>
              <a:t>oo</a:t>
            </a:r>
            <a:r>
              <a:rPr lang="en-CA" dirty="0" smtClean="0">
                <a:solidFill>
                  <a:srgbClr val="92D050"/>
                </a:solidFill>
              </a:rPr>
              <a:t>)</a:t>
            </a:r>
            <a:endParaRPr lang="en-CA" dirty="0">
              <a:solidFill>
                <a:srgbClr val="92D050"/>
              </a:solidFill>
            </a:endParaRPr>
          </a:p>
        </p:txBody>
      </p:sp>
      <p:sp>
        <p:nvSpPr>
          <p:cNvPr id="4" name="Rectangle 3"/>
          <p:cNvSpPr/>
          <p:nvPr/>
        </p:nvSpPr>
        <p:spPr>
          <a:xfrm>
            <a:off x="899592" y="476672"/>
            <a:ext cx="7776864" cy="5904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p:cNvSpPr>
            <a:spLocks noGrp="1"/>
          </p:cNvSpPr>
          <p:nvPr>
            <p:ph type="sldNum" sz="quarter" idx="12"/>
          </p:nvPr>
        </p:nvSpPr>
        <p:spPr/>
        <p:txBody>
          <a:bodyPr/>
          <a:lstStyle/>
          <a:p>
            <a:fld id="{315854FB-7E63-4C7C-B7D4-551B804AEF85}" type="slidenum">
              <a:rPr lang="en-CA" smtClean="0"/>
              <a:pPr/>
              <a:t>17</a:t>
            </a:fld>
            <a:endParaRPr lang="en-CA"/>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Evidence</a:t>
            </a:r>
            <a:endParaRPr lang="en-CA" dirty="0"/>
          </a:p>
        </p:txBody>
      </p:sp>
      <p:sp>
        <p:nvSpPr>
          <p:cNvPr id="3" name="Content Placeholder 2"/>
          <p:cNvSpPr>
            <a:spLocks noGrp="1"/>
          </p:cNvSpPr>
          <p:nvPr>
            <p:ph idx="1"/>
          </p:nvPr>
        </p:nvSpPr>
        <p:spPr/>
        <p:txBody>
          <a:bodyPr>
            <a:normAutofit/>
          </a:bodyPr>
          <a:lstStyle/>
          <a:p>
            <a:r>
              <a:rPr lang="en-CA" dirty="0"/>
              <a:t>ACE inhibitors </a:t>
            </a:r>
            <a:r>
              <a:rPr lang="en-CA" dirty="0" smtClean="0"/>
              <a:t> </a:t>
            </a:r>
            <a:r>
              <a:rPr lang="en-CA" dirty="0"/>
              <a:t>and </a:t>
            </a:r>
            <a:r>
              <a:rPr lang="en-CA" dirty="0" smtClean="0"/>
              <a:t>ARB </a:t>
            </a:r>
            <a:r>
              <a:rPr lang="en-CA" dirty="0"/>
              <a:t>are </a:t>
            </a:r>
            <a:r>
              <a:rPr lang="en-CA" dirty="0" err="1"/>
              <a:t>teratogenic</a:t>
            </a:r>
            <a:r>
              <a:rPr lang="en-CA" dirty="0"/>
              <a:t> </a:t>
            </a:r>
            <a:r>
              <a:rPr lang="en-CA" dirty="0" smtClean="0"/>
              <a:t>.</a:t>
            </a:r>
          </a:p>
          <a:p>
            <a:endParaRPr lang="en-CA" dirty="0" smtClean="0"/>
          </a:p>
          <a:p>
            <a:r>
              <a:rPr lang="en-CA" dirty="0" smtClean="0"/>
              <a:t> </a:t>
            </a:r>
            <a:r>
              <a:rPr lang="en-CA" dirty="0"/>
              <a:t>This is </a:t>
            </a:r>
            <a:r>
              <a:rPr lang="en-CA" dirty="0" smtClean="0"/>
              <a:t>most </a:t>
            </a:r>
            <a:r>
              <a:rPr lang="en-CA" dirty="0"/>
              <a:t>proven for use of these drugs during the second </a:t>
            </a:r>
            <a:r>
              <a:rPr lang="en-CA" dirty="0" smtClean="0"/>
              <a:t>and third </a:t>
            </a:r>
            <a:r>
              <a:rPr lang="en-CA" dirty="0"/>
              <a:t>trimesters </a:t>
            </a:r>
            <a:r>
              <a:rPr lang="en-CA" dirty="0" smtClean="0"/>
              <a:t>.</a:t>
            </a:r>
          </a:p>
          <a:p>
            <a:pPr>
              <a:buNone/>
            </a:pPr>
            <a:endParaRPr lang="en-CA" dirty="0" smtClean="0"/>
          </a:p>
          <a:p>
            <a:pPr>
              <a:buNone/>
            </a:pPr>
            <a:endParaRPr lang="en-CA" dirty="0"/>
          </a:p>
          <a:p>
            <a:endParaRPr lang="en-CA" dirty="0"/>
          </a:p>
        </p:txBody>
      </p:sp>
      <p:sp>
        <p:nvSpPr>
          <p:cNvPr id="4" name="Slide Number Placeholder 3"/>
          <p:cNvSpPr>
            <a:spLocks noGrp="1"/>
          </p:cNvSpPr>
          <p:nvPr>
            <p:ph type="sldNum" sz="quarter" idx="12"/>
          </p:nvPr>
        </p:nvSpPr>
        <p:spPr/>
        <p:txBody>
          <a:bodyPr/>
          <a:lstStyle/>
          <a:p>
            <a:fld id="{315854FB-7E63-4C7C-B7D4-551B804AEF85}" type="slidenum">
              <a:rPr lang="en-CA" smtClean="0"/>
              <a:pPr/>
              <a:t>18</a:t>
            </a:fld>
            <a:endParaRPr lang="en-CA"/>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5437216"/>
          </a:xfrm>
          <a:effectLst>
            <a:outerShdw blurRad="50800" dist="38100" dir="5400000" algn="t" rotWithShape="0">
              <a:prstClr val="black">
                <a:alpha val="40000"/>
              </a:prstClr>
            </a:outerShdw>
          </a:effectLst>
        </p:spPr>
        <p:txBody>
          <a:bodyPr/>
          <a:lstStyle/>
          <a:p>
            <a:r>
              <a:rPr lang="en-CA" dirty="0" smtClean="0"/>
              <a:t>ADA 2014</a:t>
            </a:r>
            <a:endParaRPr lang="en-CA" dirty="0"/>
          </a:p>
        </p:txBody>
      </p:sp>
      <p:sp>
        <p:nvSpPr>
          <p:cNvPr id="3" name="Content Placeholder 2"/>
          <p:cNvSpPr>
            <a:spLocks noGrp="1"/>
          </p:cNvSpPr>
          <p:nvPr>
            <p:ph idx="1"/>
          </p:nvPr>
        </p:nvSpPr>
        <p:spPr/>
        <p:txBody>
          <a:bodyPr>
            <a:normAutofit fontScale="62500" lnSpcReduction="20000"/>
          </a:bodyPr>
          <a:lstStyle/>
          <a:p>
            <a:r>
              <a:rPr lang="en-CA" dirty="0"/>
              <a:t>In a pregnancy </a:t>
            </a:r>
            <a:r>
              <a:rPr lang="en-CA" dirty="0" smtClean="0"/>
              <a:t>, </a:t>
            </a:r>
            <a:r>
              <a:rPr lang="en-CA" dirty="0"/>
              <a:t>target </a:t>
            </a:r>
            <a:r>
              <a:rPr lang="en-CA" dirty="0" smtClean="0"/>
              <a:t>blood pressure </a:t>
            </a:r>
            <a:r>
              <a:rPr lang="en-CA" dirty="0"/>
              <a:t>goals of </a:t>
            </a:r>
            <a:r>
              <a:rPr lang="en-CA" b="1" i="1" dirty="0">
                <a:solidFill>
                  <a:srgbClr val="92D050"/>
                </a:solidFill>
              </a:rPr>
              <a:t>SBP 110–129 </a:t>
            </a:r>
            <a:r>
              <a:rPr lang="en-CA" b="1" i="1" dirty="0" smtClean="0">
                <a:solidFill>
                  <a:srgbClr val="92D050"/>
                </a:solidFill>
              </a:rPr>
              <a:t>mmHg and </a:t>
            </a:r>
            <a:r>
              <a:rPr lang="en-CA" b="1" i="1" dirty="0">
                <a:solidFill>
                  <a:srgbClr val="92D050"/>
                </a:solidFill>
              </a:rPr>
              <a:t>DBP 65–79 mmHg </a:t>
            </a:r>
            <a:endParaRPr lang="en-CA" b="1" i="1" dirty="0" smtClean="0">
              <a:solidFill>
                <a:srgbClr val="92D050"/>
              </a:solidFill>
            </a:endParaRPr>
          </a:p>
          <a:p>
            <a:endParaRPr lang="en-CA" dirty="0"/>
          </a:p>
          <a:p>
            <a:r>
              <a:rPr lang="en-CA" dirty="0"/>
              <a:t> </a:t>
            </a:r>
            <a:r>
              <a:rPr lang="en-CA" dirty="0" smtClean="0"/>
              <a:t>     </a:t>
            </a:r>
            <a:r>
              <a:rPr lang="en-CA" dirty="0"/>
              <a:t>Lower </a:t>
            </a:r>
            <a:r>
              <a:rPr lang="en-CA" dirty="0" smtClean="0"/>
              <a:t>blood pressure </a:t>
            </a:r>
            <a:r>
              <a:rPr lang="en-CA" dirty="0"/>
              <a:t>levels may be associated </a:t>
            </a:r>
            <a:r>
              <a:rPr lang="en-CA" dirty="0" smtClean="0"/>
              <a:t>with fetal </a:t>
            </a:r>
            <a:r>
              <a:rPr lang="en-CA" dirty="0"/>
              <a:t>growth</a:t>
            </a:r>
            <a:r>
              <a:rPr lang="en-CA" dirty="0" smtClean="0"/>
              <a:t>.</a:t>
            </a:r>
          </a:p>
          <a:p>
            <a:pPr>
              <a:buNone/>
            </a:pPr>
            <a:r>
              <a:rPr lang="en-CA" dirty="0" smtClean="0"/>
              <a:t> </a:t>
            </a:r>
          </a:p>
          <a:p>
            <a:r>
              <a:rPr lang="en-CA" dirty="0" smtClean="0"/>
              <a:t>     During pregnancy</a:t>
            </a:r>
            <a:r>
              <a:rPr lang="en-CA" dirty="0"/>
              <a:t>, treatment with </a:t>
            </a:r>
            <a:r>
              <a:rPr lang="en-CA" dirty="0" smtClean="0"/>
              <a:t>ACE inhibitors and ARBs is  </a:t>
            </a:r>
          </a:p>
          <a:p>
            <a:pPr>
              <a:buNone/>
            </a:pPr>
            <a:r>
              <a:rPr lang="en-CA" dirty="0" smtClean="0"/>
              <a:t>             </a:t>
            </a:r>
            <a:r>
              <a:rPr lang="en-CA" dirty="0" err="1" smtClean="0"/>
              <a:t>contrandicated</a:t>
            </a:r>
            <a:r>
              <a:rPr lang="en-CA" dirty="0" smtClean="0"/>
              <a:t>.            </a:t>
            </a:r>
          </a:p>
          <a:p>
            <a:endParaRPr lang="en-CA" dirty="0"/>
          </a:p>
          <a:p>
            <a:r>
              <a:rPr lang="en-CA" dirty="0" smtClean="0"/>
              <a:t>Antihypertensive </a:t>
            </a:r>
            <a:r>
              <a:rPr lang="en-CA" dirty="0"/>
              <a:t>drugs known to </a:t>
            </a:r>
            <a:r>
              <a:rPr lang="en-CA" dirty="0" smtClean="0"/>
              <a:t>be effective </a:t>
            </a:r>
            <a:r>
              <a:rPr lang="en-CA" dirty="0"/>
              <a:t>and safe in pregnancy </a:t>
            </a:r>
            <a:r>
              <a:rPr lang="en-CA" dirty="0" smtClean="0"/>
              <a:t>include:</a:t>
            </a:r>
            <a:endParaRPr lang="en-CA" dirty="0"/>
          </a:p>
          <a:p>
            <a:pPr>
              <a:buNone/>
            </a:pPr>
            <a:r>
              <a:rPr lang="en-CA" b="1" i="1" dirty="0" smtClean="0">
                <a:solidFill>
                  <a:srgbClr val="92D050"/>
                </a:solidFill>
              </a:rPr>
              <a:t>        methyldopa</a:t>
            </a:r>
            <a:r>
              <a:rPr lang="en-CA" b="1" i="1" dirty="0">
                <a:solidFill>
                  <a:srgbClr val="92D050"/>
                </a:solidFill>
              </a:rPr>
              <a:t>, </a:t>
            </a:r>
            <a:r>
              <a:rPr lang="en-CA" b="1" i="1" dirty="0" err="1">
                <a:solidFill>
                  <a:srgbClr val="92D050"/>
                </a:solidFill>
              </a:rPr>
              <a:t>labetalol</a:t>
            </a:r>
            <a:r>
              <a:rPr lang="en-CA" b="1" i="1" dirty="0">
                <a:solidFill>
                  <a:srgbClr val="92D050"/>
                </a:solidFill>
              </a:rPr>
              <a:t>, </a:t>
            </a:r>
            <a:r>
              <a:rPr lang="en-CA" b="1" i="1" dirty="0" err="1" smtClean="0">
                <a:solidFill>
                  <a:srgbClr val="92D050"/>
                </a:solidFill>
              </a:rPr>
              <a:t>diltiazem,clonidine</a:t>
            </a:r>
            <a:r>
              <a:rPr lang="en-CA" b="1" i="1" dirty="0">
                <a:solidFill>
                  <a:srgbClr val="92D050"/>
                </a:solidFill>
              </a:rPr>
              <a:t>, and </a:t>
            </a:r>
            <a:r>
              <a:rPr lang="en-CA" b="1" i="1" dirty="0" err="1">
                <a:solidFill>
                  <a:srgbClr val="92D050"/>
                </a:solidFill>
              </a:rPr>
              <a:t>prazosin</a:t>
            </a:r>
            <a:r>
              <a:rPr lang="en-CA" dirty="0"/>
              <a:t>. </a:t>
            </a:r>
            <a:endParaRPr lang="en-CA" dirty="0" smtClean="0"/>
          </a:p>
          <a:p>
            <a:r>
              <a:rPr lang="en-CA" dirty="0"/>
              <a:t> </a:t>
            </a:r>
            <a:r>
              <a:rPr lang="en-CA" dirty="0" smtClean="0"/>
              <a:t>   Chronic diuretic use </a:t>
            </a:r>
            <a:r>
              <a:rPr lang="en-CA" dirty="0"/>
              <a:t>during pregnancy has </a:t>
            </a:r>
            <a:r>
              <a:rPr lang="en-CA" dirty="0" smtClean="0"/>
              <a:t>been associated </a:t>
            </a:r>
            <a:r>
              <a:rPr lang="en-CA" dirty="0"/>
              <a:t>with restricted </a:t>
            </a:r>
            <a:r>
              <a:rPr lang="en-CA" dirty="0" smtClean="0"/>
              <a:t>maternal plasma </a:t>
            </a:r>
            <a:r>
              <a:rPr lang="en-CA" dirty="0"/>
              <a:t>volume, which may </a:t>
            </a:r>
            <a:r>
              <a:rPr lang="en-CA" dirty="0" smtClean="0"/>
              <a:t>reduce </a:t>
            </a:r>
            <a:r>
              <a:rPr lang="en-CA" dirty="0" err="1" smtClean="0"/>
              <a:t>uteroplacental</a:t>
            </a:r>
            <a:r>
              <a:rPr lang="en-CA" dirty="0" smtClean="0"/>
              <a:t> </a:t>
            </a:r>
            <a:r>
              <a:rPr lang="en-CA" dirty="0"/>
              <a:t>perfusion</a:t>
            </a:r>
          </a:p>
        </p:txBody>
      </p:sp>
      <p:sp>
        <p:nvSpPr>
          <p:cNvPr id="4" name="Slide Number Placeholder 3"/>
          <p:cNvSpPr>
            <a:spLocks noGrp="1"/>
          </p:cNvSpPr>
          <p:nvPr>
            <p:ph type="sldNum" sz="quarter" idx="12"/>
          </p:nvPr>
        </p:nvSpPr>
        <p:spPr/>
        <p:txBody>
          <a:bodyPr/>
          <a:lstStyle/>
          <a:p>
            <a:fld id="{315854FB-7E63-4C7C-B7D4-551B804AEF85}" type="slidenum">
              <a:rPr lang="en-CA" smtClean="0"/>
              <a:pPr/>
              <a:t>19</a:t>
            </a:fld>
            <a:endParaRPr lang="en-CA"/>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24744"/>
            <a:ext cx="7772400" cy="1933472"/>
          </a:xfrm>
          <a:effectLst>
            <a:innerShdw blurRad="63500" dist="50800">
              <a:prstClr val="black">
                <a:alpha val="50000"/>
              </a:prstClr>
            </a:innerShdw>
          </a:effectLst>
        </p:spPr>
        <p:txBody>
          <a:bodyPr>
            <a:normAutofit/>
          </a:bodyPr>
          <a:lstStyle/>
          <a:p>
            <a:pPr algn="ctr">
              <a:buNone/>
            </a:pPr>
            <a:r>
              <a:rPr lang="en-CA" sz="4800" dirty="0" smtClean="0">
                <a:latin typeface="Calibri" pitchFamily="34" charset="0"/>
              </a:rPr>
              <a:t>Diabetes and Pregnancy:</a:t>
            </a:r>
          </a:p>
          <a:p>
            <a:pPr algn="ctr">
              <a:buNone/>
            </a:pPr>
            <a:r>
              <a:rPr lang="en-CA" sz="2800" dirty="0" smtClean="0">
                <a:latin typeface="Calibri" pitchFamily="34" charset="0"/>
              </a:rPr>
              <a:t>An Endocrine Society Clinical Practice Guideline</a:t>
            </a:r>
            <a:endParaRPr lang="en-CA"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pitchFamily="34" charset="0"/>
            </a:endParaRPr>
          </a:p>
        </p:txBody>
      </p:sp>
      <p:sp>
        <p:nvSpPr>
          <p:cNvPr id="4" name="Slide Number Placeholder 3"/>
          <p:cNvSpPr>
            <a:spLocks noGrp="1"/>
          </p:cNvSpPr>
          <p:nvPr>
            <p:ph type="sldNum" sz="quarter" idx="12"/>
          </p:nvPr>
        </p:nvSpPr>
        <p:spPr/>
        <p:txBody>
          <a:bodyPr/>
          <a:lstStyle/>
          <a:p>
            <a:fld id="{58355967-2FDE-4D2C-8B86-18D800F2F527}" type="slidenum">
              <a:rPr lang="en-CA" smtClean="0"/>
              <a:pPr/>
              <a:t>2</a:t>
            </a:fld>
            <a:endParaRPr lang="en-CA" dirty="0"/>
          </a:p>
        </p:txBody>
      </p:sp>
      <p:sp>
        <p:nvSpPr>
          <p:cNvPr id="5" name="Subtitle 2"/>
          <p:cNvSpPr txBox="1">
            <a:spLocks/>
          </p:cNvSpPr>
          <p:nvPr/>
        </p:nvSpPr>
        <p:spPr>
          <a:xfrm>
            <a:off x="533400" y="3228536"/>
            <a:ext cx="7854696" cy="2936768"/>
          </a:xfrm>
          <a:prstGeom prst="rect">
            <a:avLst/>
          </a:prstGeom>
        </p:spPr>
        <p:txBody>
          <a:bodyPr vert="horz">
            <a:normAutofit fontScale="92500" lnSpcReduction="20000"/>
          </a:bodyPr>
          <a:lstStyle/>
          <a:p>
            <a:pPr marL="411480" marR="0" lvl="0" indent="-342900" algn="ctr" defTabSz="914400" rtl="0" eaLnBrk="1" fontAlgn="auto" latinLnBrk="0" hangingPunct="1">
              <a:lnSpc>
                <a:spcPct val="100000"/>
              </a:lnSpc>
              <a:spcBef>
                <a:spcPts val="700"/>
              </a:spcBef>
              <a:spcAft>
                <a:spcPts val="0"/>
              </a:spcAft>
              <a:buClr>
                <a:schemeClr val="tx2"/>
              </a:buClr>
              <a:buSzPct val="95000"/>
              <a:tabLst/>
              <a:defRPr/>
            </a:pPr>
            <a:endParaRPr kumimoji="0" lang="en-CA" sz="3000" b="0" i="0" u="none" strike="noStrike" kern="1200" cap="none" spc="0" normalizeH="0" baseline="0" noProof="0" dirty="0" smtClean="0">
              <a:ln>
                <a:noFill/>
              </a:ln>
              <a:solidFill>
                <a:srgbClr val="FFFF00"/>
              </a:solidFill>
              <a:effectLst/>
              <a:uLnTx/>
              <a:uFillTx/>
              <a:latin typeface="+mn-lt"/>
              <a:ea typeface="+mn-ea"/>
              <a:cs typeface="+mn-cs"/>
            </a:endParaRPr>
          </a:p>
          <a:p>
            <a:pPr marL="411480" marR="0" lvl="0" indent="-342900" algn="ctr" defTabSz="914400" rtl="0" eaLnBrk="1" fontAlgn="auto" latinLnBrk="0" hangingPunct="1">
              <a:lnSpc>
                <a:spcPct val="100000"/>
              </a:lnSpc>
              <a:spcBef>
                <a:spcPts val="700"/>
              </a:spcBef>
              <a:spcAft>
                <a:spcPts val="0"/>
              </a:spcAft>
              <a:buClr>
                <a:schemeClr val="tx2"/>
              </a:buClr>
              <a:buSzPct val="95000"/>
              <a:tabLst/>
              <a:defRPr/>
            </a:pPr>
            <a:r>
              <a:rPr kumimoji="0" lang="en-CA" sz="3000" b="0" i="0" u="none" strike="noStrike" kern="1200" cap="none" spc="0" normalizeH="0" baseline="0" noProof="0" dirty="0" err="1" smtClean="0">
                <a:ln>
                  <a:noFill/>
                </a:ln>
                <a:solidFill>
                  <a:srgbClr val="FFFF00"/>
                </a:solidFill>
                <a:effectLst/>
                <a:uLnTx/>
                <a:uFillTx/>
                <a:latin typeface="+mn-lt"/>
                <a:ea typeface="+mn-ea"/>
                <a:cs typeface="+mn-cs"/>
              </a:rPr>
              <a:t>Shadi</a:t>
            </a:r>
            <a:r>
              <a:rPr kumimoji="0" lang="en-CA" sz="3000" b="0" i="0" u="none" strike="noStrike" kern="1200" cap="none" spc="0" normalizeH="0" baseline="0" noProof="0" dirty="0" smtClean="0">
                <a:ln>
                  <a:noFill/>
                </a:ln>
                <a:solidFill>
                  <a:srgbClr val="FFFF00"/>
                </a:solidFill>
                <a:effectLst/>
                <a:uLnTx/>
                <a:uFillTx/>
                <a:latin typeface="+mn-lt"/>
                <a:ea typeface="+mn-ea"/>
                <a:cs typeface="+mn-cs"/>
              </a:rPr>
              <a:t> </a:t>
            </a:r>
            <a:r>
              <a:rPr kumimoji="0" lang="en-CA" sz="3000" b="0" i="0" u="none" strike="noStrike" kern="1200" cap="none" spc="0" normalizeH="0" baseline="0" noProof="0" dirty="0" err="1" smtClean="0">
                <a:ln>
                  <a:noFill/>
                </a:ln>
                <a:solidFill>
                  <a:srgbClr val="FFFF00"/>
                </a:solidFill>
                <a:effectLst/>
                <a:uLnTx/>
                <a:uFillTx/>
                <a:latin typeface="+mn-lt"/>
                <a:ea typeface="+mn-ea"/>
                <a:cs typeface="+mn-cs"/>
              </a:rPr>
              <a:t>Haghi</a:t>
            </a:r>
            <a:r>
              <a:rPr kumimoji="0" lang="en-CA" sz="3000" b="0" i="0" u="none" strike="noStrike" kern="1200" cap="none" spc="0" normalizeH="0" baseline="0" noProof="0" dirty="0" smtClean="0">
                <a:ln>
                  <a:noFill/>
                </a:ln>
                <a:solidFill>
                  <a:srgbClr val="FFFF00"/>
                </a:solidFill>
                <a:effectLst/>
                <a:uLnTx/>
                <a:uFillTx/>
                <a:latin typeface="+mn-lt"/>
                <a:ea typeface="+mn-ea"/>
                <a:cs typeface="+mn-cs"/>
              </a:rPr>
              <a:t>  M.D.</a:t>
            </a:r>
          </a:p>
          <a:p>
            <a:pPr marL="411480" marR="0" lvl="0" indent="-342900" algn="ctr" defTabSz="914400" rtl="0" eaLnBrk="1" fontAlgn="auto" latinLnBrk="0" hangingPunct="1">
              <a:lnSpc>
                <a:spcPct val="100000"/>
              </a:lnSpc>
              <a:spcBef>
                <a:spcPts val="700"/>
              </a:spcBef>
              <a:spcAft>
                <a:spcPts val="0"/>
              </a:spcAft>
              <a:buClr>
                <a:schemeClr val="tx2"/>
              </a:buClr>
              <a:buSzPct val="95000"/>
              <a:tabLst/>
              <a:defRPr/>
            </a:pPr>
            <a:endParaRPr kumimoji="0" lang="en-CA" sz="3000" b="0" i="0" u="none" strike="noStrike" kern="1200" cap="none" spc="0" normalizeH="0" baseline="0" noProof="0" dirty="0" smtClean="0">
              <a:ln>
                <a:noFill/>
              </a:ln>
              <a:solidFill>
                <a:srgbClr val="FFFF00"/>
              </a:solidFill>
              <a:effectLst/>
              <a:uLnTx/>
              <a:uFillTx/>
              <a:latin typeface="+mn-lt"/>
              <a:ea typeface="+mn-ea"/>
              <a:cs typeface="+mn-cs"/>
            </a:endParaRPr>
          </a:p>
          <a:p>
            <a:pPr marL="411480" marR="0" lvl="0" indent="-342900" algn="ctr" defTabSz="914400" rtl="0" eaLnBrk="1" fontAlgn="auto" latinLnBrk="0" hangingPunct="1">
              <a:lnSpc>
                <a:spcPct val="100000"/>
              </a:lnSpc>
              <a:spcBef>
                <a:spcPts val="700"/>
              </a:spcBef>
              <a:spcAft>
                <a:spcPts val="0"/>
              </a:spcAft>
              <a:buClr>
                <a:schemeClr val="tx2"/>
              </a:buClr>
              <a:buSzPct val="95000"/>
              <a:tabLst/>
              <a:defRPr/>
            </a:pPr>
            <a:r>
              <a:rPr kumimoji="0" lang="en-CA" sz="2000" b="0" i="1" u="none" strike="noStrike" kern="1200" cap="none" spc="0" normalizeH="0" baseline="0" noProof="0" dirty="0" smtClean="0">
                <a:ln>
                  <a:noFill/>
                </a:ln>
                <a:solidFill>
                  <a:srgbClr val="FFFF00"/>
                </a:solidFill>
                <a:effectLst/>
                <a:uLnTx/>
                <a:uFillTx/>
                <a:latin typeface="+mn-lt"/>
                <a:ea typeface="+mn-ea"/>
                <a:cs typeface="+mn-cs"/>
              </a:rPr>
              <a:t>Research Institute for Endocrine Sciences</a:t>
            </a:r>
          </a:p>
          <a:p>
            <a:pPr marL="411480" marR="0" lvl="0" indent="-342900" algn="ctr" defTabSz="914400" rtl="0" eaLnBrk="1" fontAlgn="auto" latinLnBrk="0" hangingPunct="1">
              <a:lnSpc>
                <a:spcPct val="100000"/>
              </a:lnSpc>
              <a:spcBef>
                <a:spcPts val="700"/>
              </a:spcBef>
              <a:spcAft>
                <a:spcPts val="0"/>
              </a:spcAft>
              <a:buClr>
                <a:schemeClr val="tx2"/>
              </a:buClr>
              <a:buSzPct val="95000"/>
              <a:tabLst/>
              <a:defRPr/>
            </a:pPr>
            <a:r>
              <a:rPr kumimoji="0" lang="en-CA" sz="2000" b="0" i="1" u="none" strike="noStrike" kern="1200" cap="none" spc="0" normalizeH="0" baseline="0" noProof="0" dirty="0" err="1" smtClean="0">
                <a:ln>
                  <a:noFill/>
                </a:ln>
                <a:solidFill>
                  <a:srgbClr val="FFFF00"/>
                </a:solidFill>
                <a:effectLst/>
                <a:uLnTx/>
                <a:uFillTx/>
                <a:latin typeface="+mn-lt"/>
                <a:ea typeface="+mn-ea"/>
                <a:cs typeface="+mn-cs"/>
              </a:rPr>
              <a:t>Shahid</a:t>
            </a:r>
            <a:r>
              <a:rPr kumimoji="0" lang="en-CA" sz="2000" b="0" i="1" u="none" strike="noStrike" kern="1200" cap="none" spc="0" normalizeH="0" baseline="0" noProof="0" dirty="0" smtClean="0">
                <a:ln>
                  <a:noFill/>
                </a:ln>
                <a:solidFill>
                  <a:srgbClr val="FFFF00"/>
                </a:solidFill>
                <a:effectLst/>
                <a:uLnTx/>
                <a:uFillTx/>
                <a:latin typeface="+mn-lt"/>
                <a:ea typeface="+mn-ea"/>
                <a:cs typeface="+mn-cs"/>
              </a:rPr>
              <a:t> </a:t>
            </a:r>
            <a:r>
              <a:rPr kumimoji="0" lang="en-CA" sz="2000" b="0" i="1" u="none" strike="noStrike" kern="1200" cap="none" spc="0" normalizeH="0" baseline="0" noProof="0" dirty="0" err="1" smtClean="0">
                <a:ln>
                  <a:noFill/>
                </a:ln>
                <a:solidFill>
                  <a:srgbClr val="FFFF00"/>
                </a:solidFill>
                <a:effectLst/>
                <a:uLnTx/>
                <a:uFillTx/>
                <a:latin typeface="+mn-lt"/>
                <a:ea typeface="+mn-ea"/>
                <a:cs typeface="+mn-cs"/>
              </a:rPr>
              <a:t>Beheshti</a:t>
            </a:r>
            <a:r>
              <a:rPr kumimoji="0" lang="en-CA" sz="2000" b="0" i="1" u="none" strike="noStrike" kern="1200" cap="none" spc="0" normalizeH="0" baseline="0" noProof="0" dirty="0" smtClean="0">
                <a:ln>
                  <a:noFill/>
                </a:ln>
                <a:solidFill>
                  <a:srgbClr val="FFFF00"/>
                </a:solidFill>
                <a:effectLst/>
                <a:uLnTx/>
                <a:uFillTx/>
                <a:latin typeface="+mn-lt"/>
                <a:ea typeface="+mn-ea"/>
                <a:cs typeface="+mn-cs"/>
              </a:rPr>
              <a:t> University of Medical sciences</a:t>
            </a:r>
          </a:p>
          <a:p>
            <a:pPr marL="411480" marR="0" lvl="0" indent="-342900" algn="ctr" defTabSz="914400" rtl="0" eaLnBrk="1" fontAlgn="auto" latinLnBrk="0" hangingPunct="1">
              <a:lnSpc>
                <a:spcPct val="100000"/>
              </a:lnSpc>
              <a:spcBef>
                <a:spcPts val="700"/>
              </a:spcBef>
              <a:spcAft>
                <a:spcPts val="0"/>
              </a:spcAft>
              <a:buClr>
                <a:schemeClr val="tx2"/>
              </a:buClr>
              <a:buSzPct val="95000"/>
              <a:tabLst/>
              <a:defRPr/>
            </a:pPr>
            <a:endParaRPr kumimoji="0" lang="en-CA" sz="3000" b="0" i="0" u="none" strike="noStrike" kern="1200" cap="none" spc="0" normalizeH="0" baseline="0" noProof="0" dirty="0" smtClean="0">
              <a:ln>
                <a:noFill/>
              </a:ln>
              <a:solidFill>
                <a:srgbClr val="FFFF00"/>
              </a:solidFill>
              <a:effectLst/>
              <a:uLnTx/>
              <a:uFillTx/>
              <a:latin typeface="+mn-lt"/>
              <a:ea typeface="+mn-ea"/>
              <a:cs typeface="+mn-cs"/>
            </a:endParaRPr>
          </a:p>
          <a:p>
            <a:pPr marL="411480" marR="0" lvl="0" indent="-342900" algn="ctr" defTabSz="914400" rtl="0" eaLnBrk="1" fontAlgn="auto" latinLnBrk="0" hangingPunct="1">
              <a:lnSpc>
                <a:spcPct val="100000"/>
              </a:lnSpc>
              <a:spcBef>
                <a:spcPts val="700"/>
              </a:spcBef>
              <a:spcAft>
                <a:spcPts val="0"/>
              </a:spcAft>
              <a:buClr>
                <a:schemeClr val="tx2"/>
              </a:buClr>
              <a:buSzPct val="95000"/>
              <a:tabLst/>
              <a:defRPr/>
            </a:pPr>
            <a:r>
              <a:rPr kumimoji="0" lang="en-CA" sz="2200" b="1" i="0" u="none" strike="noStrike" kern="1200" cap="none" spc="0" normalizeH="0" baseline="0" noProof="0" dirty="0" smtClean="0">
                <a:ln>
                  <a:noFill/>
                </a:ln>
                <a:solidFill>
                  <a:srgbClr val="FFFF00"/>
                </a:solidFill>
                <a:effectLst/>
                <a:uLnTx/>
                <a:uFillTx/>
                <a:latin typeface="+mn-lt"/>
                <a:ea typeface="+mn-ea"/>
                <a:cs typeface="+mn-cs"/>
              </a:rPr>
              <a:t>29 September 2014</a:t>
            </a:r>
            <a:endParaRPr kumimoji="0" lang="en-CA" sz="2200" b="1" i="0" u="none" strike="noStrike" kern="1200" cap="none" spc="0" normalizeH="0" baseline="0" noProof="0" dirty="0">
              <a:ln>
                <a:noFill/>
              </a:ln>
              <a:solidFill>
                <a:srgbClr val="FFFF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Elevated vascular risk</a:t>
            </a:r>
            <a:endParaRPr lang="en-CA" dirty="0"/>
          </a:p>
        </p:txBody>
      </p:sp>
      <p:sp>
        <p:nvSpPr>
          <p:cNvPr id="3" name="Content Placeholder 2"/>
          <p:cNvSpPr>
            <a:spLocks noGrp="1"/>
          </p:cNvSpPr>
          <p:nvPr>
            <p:ph idx="1"/>
          </p:nvPr>
        </p:nvSpPr>
        <p:spPr>
          <a:ln>
            <a:noFill/>
          </a:ln>
        </p:spPr>
        <p:txBody>
          <a:bodyPr>
            <a:normAutofit fontScale="85000" lnSpcReduction="10000"/>
          </a:bodyPr>
          <a:lstStyle/>
          <a:p>
            <a:r>
              <a:rPr lang="en-CA" dirty="0"/>
              <a:t>We recommend that if a woman with </a:t>
            </a:r>
            <a:r>
              <a:rPr lang="en-CA" dirty="0" smtClean="0"/>
              <a:t>diabetes has sufficient numbers </a:t>
            </a:r>
            <a:r>
              <a:rPr lang="en-CA" dirty="0"/>
              <a:t>of vascular risk </a:t>
            </a:r>
            <a:r>
              <a:rPr lang="en-CA" dirty="0" smtClean="0"/>
              <a:t>factors(particularly </a:t>
            </a:r>
            <a:r>
              <a:rPr lang="en-CA" dirty="0"/>
              <a:t>the duration of the </a:t>
            </a:r>
            <a:r>
              <a:rPr lang="en-CA" dirty="0" smtClean="0"/>
              <a:t>DM and her </a:t>
            </a:r>
            <a:r>
              <a:rPr lang="en-CA" dirty="0"/>
              <a:t>age), screening studies for </a:t>
            </a:r>
            <a:r>
              <a:rPr lang="en-CA" dirty="0" smtClean="0"/>
              <a:t> (CAD</a:t>
            </a:r>
            <a:r>
              <a:rPr lang="en-CA" dirty="0"/>
              <a:t>) be undertaken in advance of </a:t>
            </a:r>
            <a:r>
              <a:rPr lang="en-CA" dirty="0" smtClean="0"/>
              <a:t>withdrawing contraceptive .(1|+</a:t>
            </a:r>
            <a:r>
              <a:rPr lang="en-CA" dirty="0" err="1" smtClean="0"/>
              <a:t>ooo</a:t>
            </a:r>
            <a:r>
              <a:rPr lang="en-CA" dirty="0" smtClean="0"/>
              <a:t>)</a:t>
            </a:r>
          </a:p>
          <a:p>
            <a:pPr>
              <a:buNone/>
            </a:pPr>
            <a:r>
              <a:rPr lang="en-CA" dirty="0" smtClean="0"/>
              <a:t> </a:t>
            </a:r>
            <a:endParaRPr lang="en-CA" dirty="0"/>
          </a:p>
          <a:p>
            <a:r>
              <a:rPr lang="en-CA" dirty="0" smtClean="0"/>
              <a:t>. </a:t>
            </a:r>
            <a:r>
              <a:rPr lang="en-CA" dirty="0"/>
              <a:t>We recommend that if a woman with </a:t>
            </a:r>
            <a:r>
              <a:rPr lang="en-CA" dirty="0" smtClean="0"/>
              <a:t>diabetes is </a:t>
            </a:r>
            <a:r>
              <a:rPr lang="en-CA" dirty="0"/>
              <a:t>seeking pregnancy and has CAD, its severity </a:t>
            </a:r>
            <a:r>
              <a:rPr lang="en-CA" dirty="0" smtClean="0"/>
              <a:t>should be </a:t>
            </a:r>
            <a:r>
              <a:rPr lang="en-CA" dirty="0"/>
              <a:t>ascertained, treatment instituted, and </a:t>
            </a:r>
            <a:r>
              <a:rPr lang="en-CA" dirty="0" smtClean="0"/>
              <a:t>counseling provided </a:t>
            </a:r>
            <a:r>
              <a:rPr lang="en-CA" dirty="0"/>
              <a:t>as to the potential risks of pregnancy to </a:t>
            </a:r>
            <a:r>
              <a:rPr lang="en-CA" dirty="0" smtClean="0"/>
              <a:t>the woman </a:t>
            </a:r>
            <a:r>
              <a:rPr lang="en-CA" dirty="0"/>
              <a:t>and fetus before the woman withdraws </a:t>
            </a:r>
            <a:r>
              <a:rPr lang="en-CA" dirty="0" smtClean="0"/>
              <a:t>contraception . .(1|++++)</a:t>
            </a:r>
            <a:endParaRPr lang="en-CA" dirty="0"/>
          </a:p>
        </p:txBody>
      </p:sp>
      <p:sp>
        <p:nvSpPr>
          <p:cNvPr id="4" name="Rectangle 3"/>
          <p:cNvSpPr/>
          <p:nvPr/>
        </p:nvSpPr>
        <p:spPr>
          <a:xfrm>
            <a:off x="899592" y="476672"/>
            <a:ext cx="7776864" cy="5904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p:cNvSpPr>
            <a:spLocks noGrp="1"/>
          </p:cNvSpPr>
          <p:nvPr>
            <p:ph type="sldNum" sz="quarter" idx="12"/>
          </p:nvPr>
        </p:nvSpPr>
        <p:spPr/>
        <p:txBody>
          <a:bodyPr/>
          <a:lstStyle/>
          <a:p>
            <a:fld id="{315854FB-7E63-4C7C-B7D4-551B804AEF85}" type="slidenum">
              <a:rPr lang="en-CA" smtClean="0"/>
              <a:pPr/>
              <a:t>20</a:t>
            </a:fld>
            <a:endParaRPr lang="en-CA"/>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Management of </a:t>
            </a:r>
            <a:r>
              <a:rPr lang="en-CA" dirty="0" err="1" smtClean="0"/>
              <a:t>dislipidemia</a:t>
            </a:r>
            <a:endParaRPr lang="en-CA" dirty="0"/>
          </a:p>
        </p:txBody>
      </p:sp>
      <p:sp>
        <p:nvSpPr>
          <p:cNvPr id="3" name="Content Placeholder 2"/>
          <p:cNvSpPr>
            <a:spLocks noGrp="1"/>
          </p:cNvSpPr>
          <p:nvPr>
            <p:ph idx="1"/>
          </p:nvPr>
        </p:nvSpPr>
        <p:spPr>
          <a:ln>
            <a:noFill/>
          </a:ln>
        </p:spPr>
        <p:txBody>
          <a:bodyPr>
            <a:normAutofit fontScale="85000" lnSpcReduction="10000"/>
          </a:bodyPr>
          <a:lstStyle/>
          <a:p>
            <a:r>
              <a:rPr lang="en-CA" dirty="0"/>
              <a:t>We recommend against the use of </a:t>
            </a:r>
            <a:r>
              <a:rPr lang="en-CA" b="1" i="1" dirty="0" err="1">
                <a:solidFill>
                  <a:srgbClr val="92D050"/>
                </a:solidFill>
              </a:rPr>
              <a:t>statins</a:t>
            </a:r>
            <a:r>
              <a:rPr lang="en-CA" dirty="0"/>
              <a:t> </a:t>
            </a:r>
            <a:r>
              <a:rPr lang="en-CA" dirty="0" smtClean="0"/>
              <a:t>in women </a:t>
            </a:r>
            <a:r>
              <a:rPr lang="en-CA" dirty="0"/>
              <a:t>with </a:t>
            </a:r>
            <a:r>
              <a:rPr lang="en-CA" dirty="0" smtClean="0"/>
              <a:t>Dm   </a:t>
            </a:r>
            <a:r>
              <a:rPr lang="en-CA" dirty="0"/>
              <a:t>who are attempting to conceive</a:t>
            </a:r>
            <a:r>
              <a:rPr lang="en-CA" dirty="0" smtClean="0"/>
              <a:t>.(1 ++</a:t>
            </a:r>
            <a:r>
              <a:rPr lang="en-CA" dirty="0" err="1" smtClean="0"/>
              <a:t>oo</a:t>
            </a:r>
            <a:r>
              <a:rPr lang="en-CA" dirty="0" smtClean="0"/>
              <a:t>)</a:t>
            </a:r>
            <a:endParaRPr lang="en-CA" dirty="0"/>
          </a:p>
          <a:p>
            <a:pPr>
              <a:buNone/>
            </a:pPr>
            <a:endParaRPr lang="en-CA" dirty="0"/>
          </a:p>
          <a:p>
            <a:r>
              <a:rPr lang="en-CA" dirty="0" smtClean="0"/>
              <a:t> </a:t>
            </a:r>
            <a:r>
              <a:rPr lang="en-CA" dirty="0"/>
              <a:t>In view of their unproven safety </a:t>
            </a:r>
            <a:r>
              <a:rPr lang="en-CA" dirty="0" smtClean="0"/>
              <a:t>during pregnancy we </a:t>
            </a:r>
            <a:r>
              <a:rPr lang="en-CA" dirty="0"/>
              <a:t>suggest against the routine use of </a:t>
            </a:r>
            <a:r>
              <a:rPr lang="en-CA" b="1" i="1" dirty="0" err="1" smtClean="0">
                <a:solidFill>
                  <a:srgbClr val="92D050"/>
                </a:solidFill>
              </a:rPr>
              <a:t>fibrates</a:t>
            </a:r>
            <a:r>
              <a:rPr lang="en-CA" b="1" i="1" dirty="0" smtClean="0">
                <a:solidFill>
                  <a:srgbClr val="92D050"/>
                </a:solidFill>
              </a:rPr>
              <a:t> </a:t>
            </a:r>
            <a:r>
              <a:rPr lang="en-CA" dirty="0" smtClean="0"/>
              <a:t>and/or </a:t>
            </a:r>
            <a:r>
              <a:rPr lang="en-CA" b="1" i="1" dirty="0">
                <a:solidFill>
                  <a:srgbClr val="92D050"/>
                </a:solidFill>
              </a:rPr>
              <a:t>niacin</a:t>
            </a:r>
            <a:r>
              <a:rPr lang="en-CA" dirty="0"/>
              <a:t> for </a:t>
            </a:r>
            <a:r>
              <a:rPr lang="en-CA" dirty="0" smtClean="0"/>
              <a:t>women with DM and </a:t>
            </a:r>
            <a:r>
              <a:rPr lang="en-CA" dirty="0" err="1" smtClean="0"/>
              <a:t>hyperTG</a:t>
            </a:r>
            <a:r>
              <a:rPr lang="en-CA" dirty="0"/>
              <a:t> </a:t>
            </a:r>
            <a:r>
              <a:rPr lang="en-CA" dirty="0" smtClean="0"/>
              <a:t>attempting </a:t>
            </a:r>
            <a:r>
              <a:rPr lang="en-CA" dirty="0"/>
              <a:t>to conceive</a:t>
            </a:r>
            <a:r>
              <a:rPr lang="en-CA" dirty="0" smtClean="0"/>
              <a:t>.(2 ++</a:t>
            </a:r>
            <a:r>
              <a:rPr lang="en-CA" dirty="0" err="1" smtClean="0"/>
              <a:t>oo</a:t>
            </a:r>
            <a:r>
              <a:rPr lang="en-CA" dirty="0" smtClean="0"/>
              <a:t>)</a:t>
            </a:r>
          </a:p>
          <a:p>
            <a:pPr>
              <a:buNone/>
            </a:pPr>
            <a:r>
              <a:rPr lang="en-CA" dirty="0" smtClean="0"/>
              <a:t> </a:t>
            </a:r>
            <a:endParaRPr lang="en-CA" dirty="0"/>
          </a:p>
          <a:p>
            <a:r>
              <a:rPr lang="en-CA" dirty="0" smtClean="0"/>
              <a:t> </a:t>
            </a:r>
            <a:r>
              <a:rPr lang="en-CA" dirty="0"/>
              <a:t>We suggest that </a:t>
            </a:r>
            <a:r>
              <a:rPr lang="en-CA" b="1" i="1" dirty="0">
                <a:solidFill>
                  <a:srgbClr val="92D050"/>
                </a:solidFill>
              </a:rPr>
              <a:t>bile acid-binding resins </a:t>
            </a:r>
            <a:r>
              <a:rPr lang="en-CA" dirty="0" err="1" smtClean="0"/>
              <a:t>maybeused</a:t>
            </a:r>
            <a:r>
              <a:rPr lang="en-CA" dirty="0" smtClean="0"/>
              <a:t> </a:t>
            </a:r>
            <a:r>
              <a:rPr lang="en-CA" dirty="0"/>
              <a:t>in women with </a:t>
            </a:r>
            <a:r>
              <a:rPr lang="en-CA" dirty="0" smtClean="0"/>
              <a:t>DM </a:t>
            </a:r>
            <a:r>
              <a:rPr lang="en-CA" dirty="0"/>
              <a:t>to treat hypercholesterolemia;</a:t>
            </a:r>
          </a:p>
          <a:p>
            <a:pPr>
              <a:buNone/>
            </a:pPr>
            <a:r>
              <a:rPr lang="en-CA" dirty="0" smtClean="0"/>
              <a:t>    however</a:t>
            </a:r>
            <a:r>
              <a:rPr lang="en-CA" dirty="0"/>
              <a:t>, this is seldom </a:t>
            </a:r>
            <a:r>
              <a:rPr lang="en-CA" dirty="0" smtClean="0"/>
              <a:t>warranted(2 ++</a:t>
            </a:r>
            <a:r>
              <a:rPr lang="en-CA" dirty="0" err="1" smtClean="0"/>
              <a:t>oo</a:t>
            </a:r>
            <a:r>
              <a:rPr lang="en-CA" dirty="0" smtClean="0"/>
              <a:t>)</a:t>
            </a:r>
            <a:endParaRPr lang="en-CA" dirty="0"/>
          </a:p>
        </p:txBody>
      </p:sp>
      <p:sp>
        <p:nvSpPr>
          <p:cNvPr id="4" name="Rectangle 3"/>
          <p:cNvSpPr/>
          <p:nvPr/>
        </p:nvSpPr>
        <p:spPr>
          <a:xfrm>
            <a:off x="899592" y="476672"/>
            <a:ext cx="7776864" cy="5904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p:cNvSpPr>
            <a:spLocks noGrp="1"/>
          </p:cNvSpPr>
          <p:nvPr>
            <p:ph type="sldNum" sz="quarter" idx="12"/>
          </p:nvPr>
        </p:nvSpPr>
        <p:spPr/>
        <p:txBody>
          <a:bodyPr/>
          <a:lstStyle/>
          <a:p>
            <a:fld id="{315854FB-7E63-4C7C-B7D4-551B804AEF85}" type="slidenum">
              <a:rPr lang="en-CA" smtClean="0"/>
              <a:pPr/>
              <a:t>21</a:t>
            </a:fld>
            <a:endParaRPr lang="en-CA"/>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ADA 2014</a:t>
            </a:r>
            <a:endParaRPr lang="en-CA" dirty="0"/>
          </a:p>
        </p:txBody>
      </p:sp>
      <p:sp>
        <p:nvSpPr>
          <p:cNvPr id="3" name="Content Placeholder 2"/>
          <p:cNvSpPr>
            <a:spLocks noGrp="1"/>
          </p:cNvSpPr>
          <p:nvPr>
            <p:ph idx="1"/>
          </p:nvPr>
        </p:nvSpPr>
        <p:spPr/>
        <p:txBody>
          <a:bodyPr>
            <a:normAutofit lnSpcReduction="10000"/>
          </a:bodyPr>
          <a:lstStyle/>
          <a:p>
            <a:r>
              <a:rPr lang="en-CA" dirty="0"/>
              <a:t>Drugs Contraindicated in </a:t>
            </a:r>
            <a:r>
              <a:rPr lang="en-CA" dirty="0" smtClean="0"/>
              <a:t>Pregnancy:</a:t>
            </a:r>
          </a:p>
          <a:p>
            <a:pPr>
              <a:buFont typeface="Wingdings" pitchFamily="2" charset="2"/>
              <a:buChar char="Ø"/>
            </a:pPr>
            <a:r>
              <a:rPr lang="en-CA" b="1" i="1" dirty="0" err="1" smtClean="0">
                <a:solidFill>
                  <a:srgbClr val="92D050"/>
                </a:solidFill>
              </a:rPr>
              <a:t>Statins</a:t>
            </a:r>
            <a:r>
              <a:rPr lang="en-CA" b="1" i="1" dirty="0" smtClean="0">
                <a:solidFill>
                  <a:srgbClr val="92D050"/>
                </a:solidFill>
              </a:rPr>
              <a:t> &amp; ACE inhibitors </a:t>
            </a:r>
            <a:r>
              <a:rPr lang="en-CA" b="1" i="1" dirty="0">
                <a:solidFill>
                  <a:srgbClr val="92D050"/>
                </a:solidFill>
              </a:rPr>
              <a:t>are category X</a:t>
            </a:r>
          </a:p>
          <a:p>
            <a:pPr>
              <a:buNone/>
            </a:pPr>
            <a:r>
              <a:rPr lang="en-CA" dirty="0" smtClean="0"/>
              <a:t>   (contraindicated </a:t>
            </a:r>
            <a:r>
              <a:rPr lang="en-CA" dirty="0"/>
              <a:t>for use in </a:t>
            </a:r>
            <a:r>
              <a:rPr lang="en-CA" dirty="0" smtClean="0"/>
              <a:t>pregnancy)and </a:t>
            </a:r>
            <a:r>
              <a:rPr lang="en-CA" dirty="0"/>
              <a:t>should be discontinued </a:t>
            </a:r>
            <a:r>
              <a:rPr lang="en-CA" dirty="0" smtClean="0"/>
              <a:t>before conception</a:t>
            </a:r>
          </a:p>
          <a:p>
            <a:pPr>
              <a:buNone/>
            </a:pPr>
            <a:endParaRPr lang="en-CA" dirty="0"/>
          </a:p>
          <a:p>
            <a:pPr>
              <a:buFont typeface="Wingdings" pitchFamily="2" charset="2"/>
              <a:buChar char="Ø"/>
            </a:pPr>
            <a:r>
              <a:rPr lang="en-CA" b="1" i="1" dirty="0" smtClean="0">
                <a:solidFill>
                  <a:srgbClr val="92D050"/>
                </a:solidFill>
              </a:rPr>
              <a:t> </a:t>
            </a:r>
            <a:r>
              <a:rPr lang="en-CA" b="1" i="1" dirty="0">
                <a:solidFill>
                  <a:srgbClr val="92D050"/>
                </a:solidFill>
              </a:rPr>
              <a:t>ARBs are category C </a:t>
            </a:r>
            <a:r>
              <a:rPr lang="en-CA" dirty="0"/>
              <a:t>(risk </a:t>
            </a:r>
            <a:r>
              <a:rPr lang="en-CA" dirty="0" smtClean="0"/>
              <a:t>cannot be </a:t>
            </a:r>
            <a:r>
              <a:rPr lang="en-CA" dirty="0"/>
              <a:t>ruled out) in the </a:t>
            </a:r>
            <a:r>
              <a:rPr lang="en-CA" b="1" i="1" dirty="0">
                <a:solidFill>
                  <a:srgbClr val="92D050"/>
                </a:solidFill>
              </a:rPr>
              <a:t>first trimester </a:t>
            </a:r>
            <a:r>
              <a:rPr lang="en-CA" dirty="0" smtClean="0"/>
              <a:t>but </a:t>
            </a:r>
            <a:r>
              <a:rPr lang="en-CA" b="1" i="1" dirty="0" smtClean="0">
                <a:solidFill>
                  <a:srgbClr val="92D050"/>
                </a:solidFill>
              </a:rPr>
              <a:t>category </a:t>
            </a:r>
            <a:r>
              <a:rPr lang="en-CA" b="1" i="1" dirty="0">
                <a:solidFill>
                  <a:srgbClr val="92D050"/>
                </a:solidFill>
              </a:rPr>
              <a:t>D</a:t>
            </a:r>
            <a:r>
              <a:rPr lang="en-CA" dirty="0"/>
              <a:t> (</a:t>
            </a:r>
            <a:r>
              <a:rPr lang="en-CA" dirty="0" smtClean="0"/>
              <a:t>positive evidence </a:t>
            </a:r>
            <a:r>
              <a:rPr lang="en-CA" dirty="0"/>
              <a:t>of risk) </a:t>
            </a:r>
            <a:r>
              <a:rPr lang="en-CA" b="1" i="1" dirty="0" smtClean="0">
                <a:solidFill>
                  <a:srgbClr val="92D050"/>
                </a:solidFill>
              </a:rPr>
              <a:t>in later </a:t>
            </a:r>
            <a:r>
              <a:rPr lang="en-CA" b="1" i="1" dirty="0">
                <a:solidFill>
                  <a:srgbClr val="92D050"/>
                </a:solidFill>
              </a:rPr>
              <a:t>pregnancy </a:t>
            </a:r>
            <a:r>
              <a:rPr lang="en-CA" dirty="0"/>
              <a:t>and should generally </a:t>
            </a:r>
            <a:r>
              <a:rPr lang="en-CA" dirty="0" smtClean="0"/>
              <a:t>be discontinued </a:t>
            </a:r>
            <a:r>
              <a:rPr lang="en-CA" dirty="0"/>
              <a:t>before pregnancy.</a:t>
            </a:r>
          </a:p>
        </p:txBody>
      </p:sp>
      <p:sp>
        <p:nvSpPr>
          <p:cNvPr id="4" name="Slide Number Placeholder 3"/>
          <p:cNvSpPr>
            <a:spLocks noGrp="1"/>
          </p:cNvSpPr>
          <p:nvPr>
            <p:ph type="sldNum" sz="quarter" idx="12"/>
          </p:nvPr>
        </p:nvSpPr>
        <p:spPr/>
        <p:txBody>
          <a:bodyPr/>
          <a:lstStyle/>
          <a:p>
            <a:fld id="{315854FB-7E63-4C7C-B7D4-551B804AEF85}" type="slidenum">
              <a:rPr lang="en-CA" smtClean="0"/>
              <a:pPr/>
              <a:t>22</a:t>
            </a:fld>
            <a:endParaRPr lang="en-CA"/>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Thyroid function</a:t>
            </a:r>
            <a:endParaRPr lang="en-CA" dirty="0"/>
          </a:p>
        </p:txBody>
      </p:sp>
      <p:sp>
        <p:nvSpPr>
          <p:cNvPr id="3" name="Content Placeholder 2"/>
          <p:cNvSpPr>
            <a:spLocks noGrp="1"/>
          </p:cNvSpPr>
          <p:nvPr>
            <p:ph idx="1"/>
          </p:nvPr>
        </p:nvSpPr>
        <p:spPr>
          <a:ln>
            <a:noFill/>
          </a:ln>
        </p:spPr>
        <p:txBody>
          <a:bodyPr>
            <a:normAutofit/>
          </a:bodyPr>
          <a:lstStyle/>
          <a:p>
            <a:r>
              <a:rPr lang="en-CA" dirty="0"/>
              <a:t>For women with </a:t>
            </a:r>
            <a:r>
              <a:rPr lang="en-CA" dirty="0">
                <a:solidFill>
                  <a:srgbClr val="92D050"/>
                </a:solidFill>
              </a:rPr>
              <a:t>type 1 </a:t>
            </a:r>
            <a:r>
              <a:rPr lang="en-CA" dirty="0" err="1" smtClean="0">
                <a:solidFill>
                  <a:srgbClr val="92D050"/>
                </a:solidFill>
              </a:rPr>
              <a:t>DM</a:t>
            </a:r>
            <a:r>
              <a:rPr lang="en-CA" dirty="0" err="1" smtClean="0"/>
              <a:t>,we</a:t>
            </a:r>
            <a:r>
              <a:rPr lang="en-CA" dirty="0" smtClean="0"/>
              <a:t> </a:t>
            </a:r>
            <a:r>
              <a:rPr lang="en-CA" dirty="0"/>
              <a:t>recommend measurement of serum </a:t>
            </a:r>
            <a:r>
              <a:rPr lang="en-CA" dirty="0">
                <a:solidFill>
                  <a:srgbClr val="92D050"/>
                </a:solidFill>
              </a:rPr>
              <a:t>TSH</a:t>
            </a:r>
            <a:r>
              <a:rPr lang="en-CA" dirty="0"/>
              <a:t> </a:t>
            </a:r>
            <a:r>
              <a:rPr lang="en-CA" dirty="0" err="1" smtClean="0"/>
              <a:t>and,if</a:t>
            </a:r>
            <a:r>
              <a:rPr lang="en-CA" dirty="0" smtClean="0"/>
              <a:t> </a:t>
            </a:r>
            <a:r>
              <a:rPr lang="en-CA" dirty="0"/>
              <a:t>their thyroid </a:t>
            </a:r>
            <a:r>
              <a:rPr lang="en-CA" dirty="0" err="1"/>
              <a:t>peroxidase</a:t>
            </a:r>
            <a:r>
              <a:rPr lang="en-CA" dirty="0"/>
              <a:t> status is unknown, </a:t>
            </a:r>
            <a:r>
              <a:rPr lang="en-CA" dirty="0" smtClean="0"/>
              <a:t>measurement of </a:t>
            </a:r>
            <a:r>
              <a:rPr lang="en-CA" dirty="0" err="1" smtClean="0">
                <a:solidFill>
                  <a:srgbClr val="92D050"/>
                </a:solidFill>
              </a:rPr>
              <a:t>AntiTpo</a:t>
            </a:r>
            <a:r>
              <a:rPr lang="en-CA" dirty="0" smtClean="0"/>
              <a:t> </a:t>
            </a:r>
            <a:r>
              <a:rPr lang="en-CA" dirty="0"/>
              <a:t>before </a:t>
            </a:r>
            <a:r>
              <a:rPr lang="en-CA" dirty="0" smtClean="0"/>
              <a:t>withdrawing contraceptive </a:t>
            </a:r>
            <a:r>
              <a:rPr lang="en-CA" dirty="0"/>
              <a:t>measures or otherwise trying </a:t>
            </a:r>
            <a:r>
              <a:rPr lang="en-CA" dirty="0" smtClean="0"/>
              <a:t>to conceive(1 +</a:t>
            </a:r>
            <a:r>
              <a:rPr lang="en-CA" dirty="0" err="1" smtClean="0"/>
              <a:t>ooo</a:t>
            </a:r>
            <a:r>
              <a:rPr lang="en-CA" dirty="0" smtClean="0"/>
              <a:t>)</a:t>
            </a:r>
            <a:endParaRPr lang="en-CA" dirty="0"/>
          </a:p>
        </p:txBody>
      </p:sp>
      <p:sp>
        <p:nvSpPr>
          <p:cNvPr id="4" name="Rectangle 3"/>
          <p:cNvSpPr/>
          <p:nvPr/>
        </p:nvSpPr>
        <p:spPr>
          <a:xfrm>
            <a:off x="899592" y="476672"/>
            <a:ext cx="7776864" cy="5904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p:cNvSpPr>
            <a:spLocks noGrp="1"/>
          </p:cNvSpPr>
          <p:nvPr>
            <p:ph type="sldNum" sz="quarter" idx="12"/>
          </p:nvPr>
        </p:nvSpPr>
        <p:spPr/>
        <p:txBody>
          <a:bodyPr/>
          <a:lstStyle/>
          <a:p>
            <a:fld id="{315854FB-7E63-4C7C-B7D4-551B804AEF85}" type="slidenum">
              <a:rPr lang="en-CA" smtClean="0"/>
              <a:pPr/>
              <a:t>23</a:t>
            </a:fld>
            <a:endParaRPr lang="en-CA"/>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Evidence</a:t>
            </a:r>
            <a:endParaRPr lang="en-CA" dirty="0"/>
          </a:p>
        </p:txBody>
      </p:sp>
      <p:sp>
        <p:nvSpPr>
          <p:cNvPr id="3" name="Content Placeholder 2"/>
          <p:cNvSpPr>
            <a:spLocks noGrp="1"/>
          </p:cNvSpPr>
          <p:nvPr>
            <p:ph idx="1"/>
          </p:nvPr>
        </p:nvSpPr>
        <p:spPr/>
        <p:txBody>
          <a:bodyPr>
            <a:normAutofit/>
          </a:bodyPr>
          <a:lstStyle/>
          <a:p>
            <a:r>
              <a:rPr lang="en-CA" dirty="0">
                <a:solidFill>
                  <a:srgbClr val="92D050"/>
                </a:solidFill>
              </a:rPr>
              <a:t>Autoimmune thyroid disease </a:t>
            </a:r>
            <a:r>
              <a:rPr lang="en-CA" dirty="0"/>
              <a:t>is common </a:t>
            </a:r>
            <a:r>
              <a:rPr lang="en-CA" dirty="0" smtClean="0"/>
              <a:t>among women </a:t>
            </a:r>
            <a:r>
              <a:rPr lang="en-CA" dirty="0"/>
              <a:t>of childbearing age with type 1 </a:t>
            </a:r>
            <a:r>
              <a:rPr lang="en-CA" dirty="0" smtClean="0"/>
              <a:t>DM with prevalence </a:t>
            </a:r>
            <a:r>
              <a:rPr lang="en-CA" dirty="0"/>
              <a:t>rates as high as </a:t>
            </a:r>
            <a:r>
              <a:rPr lang="en-CA" dirty="0">
                <a:solidFill>
                  <a:srgbClr val="92D050"/>
                </a:solidFill>
              </a:rPr>
              <a:t>44%</a:t>
            </a:r>
            <a:r>
              <a:rPr lang="en-CA" dirty="0"/>
              <a:t> </a:t>
            </a:r>
            <a:endParaRPr lang="en-CA" dirty="0" smtClean="0"/>
          </a:p>
          <a:p>
            <a:pPr>
              <a:buNone/>
            </a:pPr>
            <a:endParaRPr lang="en-CA" dirty="0"/>
          </a:p>
        </p:txBody>
      </p:sp>
      <p:sp>
        <p:nvSpPr>
          <p:cNvPr id="4" name="Slide Number Placeholder 3"/>
          <p:cNvSpPr>
            <a:spLocks noGrp="1"/>
          </p:cNvSpPr>
          <p:nvPr>
            <p:ph type="sldNum" sz="quarter" idx="12"/>
          </p:nvPr>
        </p:nvSpPr>
        <p:spPr/>
        <p:txBody>
          <a:bodyPr/>
          <a:lstStyle/>
          <a:p>
            <a:fld id="{315854FB-7E63-4C7C-B7D4-551B804AEF85}" type="slidenum">
              <a:rPr lang="en-CA" smtClean="0"/>
              <a:pPr/>
              <a:t>24</a:t>
            </a:fld>
            <a:endParaRPr lang="en-CA"/>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Overweight &amp; obesity</a:t>
            </a:r>
            <a:endParaRPr lang="en-CA" dirty="0"/>
          </a:p>
        </p:txBody>
      </p:sp>
      <p:sp>
        <p:nvSpPr>
          <p:cNvPr id="3" name="Content Placeholder 2"/>
          <p:cNvSpPr>
            <a:spLocks noGrp="1"/>
          </p:cNvSpPr>
          <p:nvPr>
            <p:ph idx="1"/>
          </p:nvPr>
        </p:nvSpPr>
        <p:spPr>
          <a:ln>
            <a:noFill/>
          </a:ln>
        </p:spPr>
        <p:txBody>
          <a:bodyPr/>
          <a:lstStyle/>
          <a:p>
            <a:r>
              <a:rPr lang="en-CA" dirty="0"/>
              <a:t>We recommend weight reduction before </a:t>
            </a:r>
            <a:r>
              <a:rPr lang="en-CA" dirty="0" smtClean="0"/>
              <a:t>pregnancy for </a:t>
            </a:r>
            <a:r>
              <a:rPr lang="en-CA" dirty="0"/>
              <a:t>overweight and obese women with diabetes</a:t>
            </a:r>
            <a:r>
              <a:rPr lang="en-CA" dirty="0" smtClean="0"/>
              <a:t>.(1 +++o)</a:t>
            </a:r>
            <a:endParaRPr lang="en-CA" dirty="0"/>
          </a:p>
          <a:p>
            <a:pPr>
              <a:buNone/>
            </a:pPr>
            <a:endParaRPr lang="en-CA" dirty="0"/>
          </a:p>
        </p:txBody>
      </p:sp>
      <p:sp>
        <p:nvSpPr>
          <p:cNvPr id="4" name="Rectangle 3"/>
          <p:cNvSpPr/>
          <p:nvPr/>
        </p:nvSpPr>
        <p:spPr>
          <a:xfrm>
            <a:off x="899592" y="476672"/>
            <a:ext cx="7776864" cy="5904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p:cNvSpPr>
            <a:spLocks noGrp="1"/>
          </p:cNvSpPr>
          <p:nvPr>
            <p:ph type="sldNum" sz="quarter" idx="12"/>
          </p:nvPr>
        </p:nvSpPr>
        <p:spPr/>
        <p:txBody>
          <a:bodyPr/>
          <a:lstStyle/>
          <a:p>
            <a:fld id="{315854FB-7E63-4C7C-B7D4-551B804AEF85}" type="slidenum">
              <a:rPr lang="en-CA" smtClean="0"/>
              <a:pPr/>
              <a:t>25</a:t>
            </a:fld>
            <a:endParaRPr lang="en-CA"/>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Gestational diabetes</a:t>
            </a:r>
            <a:endParaRPr lang="en-CA" dirty="0"/>
          </a:p>
        </p:txBody>
      </p:sp>
      <p:sp>
        <p:nvSpPr>
          <p:cNvPr id="3" name="Content Placeholder 2"/>
          <p:cNvSpPr>
            <a:spLocks noGrp="1"/>
          </p:cNvSpPr>
          <p:nvPr>
            <p:ph idx="1"/>
          </p:nvPr>
        </p:nvSpPr>
        <p:spPr>
          <a:ln>
            <a:solidFill>
              <a:schemeClr val="tx1"/>
            </a:solidFill>
          </a:ln>
        </p:spPr>
        <p:txBody>
          <a:bodyPr>
            <a:normAutofit fontScale="85000" lnSpcReduction="20000"/>
          </a:bodyPr>
          <a:lstStyle/>
          <a:p>
            <a:pPr>
              <a:buNone/>
            </a:pPr>
            <a:r>
              <a:rPr lang="en-CA" b="1" i="1" dirty="0">
                <a:solidFill>
                  <a:srgbClr val="FF0000"/>
                </a:solidFill>
              </a:rPr>
              <a:t>Testing for overt diabetes in early pregnancy</a:t>
            </a:r>
          </a:p>
          <a:p>
            <a:r>
              <a:rPr lang="en-CA" dirty="0" smtClean="0"/>
              <a:t> </a:t>
            </a:r>
            <a:r>
              <a:rPr lang="en-CA" dirty="0"/>
              <a:t>We recommend universal testing for </a:t>
            </a:r>
            <a:r>
              <a:rPr lang="en-CA" dirty="0" smtClean="0"/>
              <a:t>DM </a:t>
            </a:r>
            <a:r>
              <a:rPr lang="en-CA" dirty="0"/>
              <a:t>with a </a:t>
            </a:r>
            <a:r>
              <a:rPr lang="en-CA" b="1" i="1" dirty="0" smtClean="0">
                <a:solidFill>
                  <a:srgbClr val="92D050"/>
                </a:solidFill>
              </a:rPr>
              <a:t>FBS,HbA1C</a:t>
            </a:r>
            <a:r>
              <a:rPr lang="en-CA" dirty="0" smtClean="0"/>
              <a:t> or </a:t>
            </a:r>
            <a:r>
              <a:rPr lang="en-CA" dirty="0"/>
              <a:t>an untimed </a:t>
            </a:r>
            <a:r>
              <a:rPr lang="en-CA" b="1" i="1" dirty="0">
                <a:solidFill>
                  <a:srgbClr val="92D050"/>
                </a:solidFill>
              </a:rPr>
              <a:t>random plasma glucose </a:t>
            </a:r>
            <a:r>
              <a:rPr lang="en-CA" dirty="0"/>
              <a:t>at the </a:t>
            </a:r>
            <a:r>
              <a:rPr lang="en-CA" dirty="0" smtClean="0"/>
              <a:t>first prenatal </a:t>
            </a:r>
            <a:r>
              <a:rPr lang="en-CA" dirty="0"/>
              <a:t>visit (before 13 weeks gestation or as soon </a:t>
            </a:r>
            <a:r>
              <a:rPr lang="en-CA" dirty="0" smtClean="0"/>
              <a:t>as possible </a:t>
            </a:r>
            <a:r>
              <a:rPr lang="en-CA" dirty="0"/>
              <a:t>thereafter) for those women not known </a:t>
            </a:r>
            <a:r>
              <a:rPr lang="en-CA" dirty="0" smtClean="0"/>
              <a:t>to already </a:t>
            </a:r>
            <a:r>
              <a:rPr lang="en-CA" dirty="0"/>
              <a:t>have </a:t>
            </a:r>
            <a:r>
              <a:rPr lang="en-CA" dirty="0" smtClean="0"/>
              <a:t>DM(1 ++</a:t>
            </a:r>
            <a:r>
              <a:rPr lang="en-CA" dirty="0" err="1" smtClean="0"/>
              <a:t>oo</a:t>
            </a:r>
            <a:r>
              <a:rPr lang="en-CA" dirty="0" smtClean="0"/>
              <a:t>)</a:t>
            </a:r>
          </a:p>
          <a:p>
            <a:pPr>
              <a:buNone/>
            </a:pPr>
            <a:r>
              <a:rPr lang="en-CA" dirty="0" smtClean="0"/>
              <a:t> </a:t>
            </a:r>
            <a:endParaRPr lang="en-CA" dirty="0"/>
          </a:p>
          <a:p>
            <a:r>
              <a:rPr lang="en-CA" dirty="0" smtClean="0"/>
              <a:t> In </a:t>
            </a:r>
            <a:r>
              <a:rPr lang="en-CA" dirty="0"/>
              <a:t>the case </a:t>
            </a:r>
            <a:r>
              <a:rPr lang="en-CA" dirty="0" smtClean="0"/>
              <a:t>of </a:t>
            </a:r>
            <a:r>
              <a:rPr lang="en-CA" b="1" i="1" dirty="0" smtClean="0">
                <a:solidFill>
                  <a:srgbClr val="92D050"/>
                </a:solidFill>
              </a:rPr>
              <a:t>overt diabetes</a:t>
            </a:r>
            <a:r>
              <a:rPr lang="en-CA" dirty="0"/>
              <a:t>, but not </a:t>
            </a:r>
            <a:r>
              <a:rPr lang="en-CA" dirty="0" smtClean="0"/>
              <a:t>GDM, </a:t>
            </a:r>
            <a:r>
              <a:rPr lang="en-CA" dirty="0"/>
              <a:t>a </a:t>
            </a:r>
            <a:r>
              <a:rPr lang="en-CA" i="1" dirty="0" smtClean="0">
                <a:solidFill>
                  <a:srgbClr val="92D050"/>
                </a:solidFill>
              </a:rPr>
              <a:t>second test </a:t>
            </a:r>
            <a:r>
              <a:rPr lang="en-CA" dirty="0"/>
              <a:t>(either a </a:t>
            </a:r>
            <a:r>
              <a:rPr lang="en-CA" dirty="0" smtClean="0"/>
              <a:t>FBS, </a:t>
            </a:r>
            <a:r>
              <a:rPr lang="en-CA" dirty="0"/>
              <a:t>untimed </a:t>
            </a:r>
            <a:r>
              <a:rPr lang="en-CA" dirty="0" smtClean="0"/>
              <a:t>random plasma </a:t>
            </a:r>
            <a:r>
              <a:rPr lang="en-CA" dirty="0"/>
              <a:t>glucose, HbA1C, or OGTT) must </a:t>
            </a:r>
            <a:r>
              <a:rPr lang="en-CA" dirty="0" smtClean="0"/>
              <a:t>be performed </a:t>
            </a:r>
            <a:r>
              <a:rPr lang="en-CA" b="1" i="1" dirty="0">
                <a:solidFill>
                  <a:srgbClr val="92D050"/>
                </a:solidFill>
              </a:rPr>
              <a:t>in the absence of symptoms</a:t>
            </a:r>
            <a:r>
              <a:rPr lang="en-CA" dirty="0"/>
              <a:t> of </a:t>
            </a:r>
            <a:r>
              <a:rPr lang="en-CA" dirty="0" smtClean="0"/>
              <a:t>hyperglycemia and </a:t>
            </a:r>
            <a:r>
              <a:rPr lang="en-CA" dirty="0"/>
              <a:t>found to be abnormal on </a:t>
            </a:r>
            <a:r>
              <a:rPr lang="en-CA" b="1" i="1" dirty="0">
                <a:solidFill>
                  <a:srgbClr val="92D050"/>
                </a:solidFill>
              </a:rPr>
              <a:t>another day </a:t>
            </a:r>
            <a:r>
              <a:rPr lang="en-CA" dirty="0" smtClean="0"/>
              <a:t>to confirm </a:t>
            </a:r>
            <a:r>
              <a:rPr lang="en-CA" dirty="0"/>
              <a:t>the diagnosis.</a:t>
            </a:r>
          </a:p>
        </p:txBody>
      </p:sp>
      <p:sp>
        <p:nvSpPr>
          <p:cNvPr id="4" name="Rectangle 3"/>
          <p:cNvSpPr/>
          <p:nvPr/>
        </p:nvSpPr>
        <p:spPr>
          <a:xfrm>
            <a:off x="899592" y="476672"/>
            <a:ext cx="7776864" cy="5904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p:cNvSpPr>
            <a:spLocks noGrp="1"/>
          </p:cNvSpPr>
          <p:nvPr>
            <p:ph type="sldNum" sz="quarter" idx="12"/>
          </p:nvPr>
        </p:nvSpPr>
        <p:spPr/>
        <p:txBody>
          <a:bodyPr/>
          <a:lstStyle/>
          <a:p>
            <a:fld id="{315854FB-7E63-4C7C-B7D4-551B804AEF85}" type="slidenum">
              <a:rPr lang="en-CA" smtClean="0"/>
              <a:pPr/>
              <a:t>26</a:t>
            </a:fld>
            <a:endParaRPr lang="en-CA"/>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CA" sz="2800" dirty="0" smtClean="0"/>
              <a:t>Diagnostic Criteria for Overt DM and GDM at the First Prenatal Visit (Before 13 Weeks Gestation or as Soon as Possible Thereafter) for Those Women Not Known to Already Have DM</a:t>
            </a:r>
            <a:endParaRPr lang="en-CA" sz="2800" dirty="0"/>
          </a:p>
        </p:txBody>
      </p:sp>
      <p:pic>
        <p:nvPicPr>
          <p:cNvPr id="1027" name="Picture 3"/>
          <p:cNvPicPr>
            <a:picLocks noChangeAspect="1" noChangeArrowheads="1"/>
          </p:cNvPicPr>
          <p:nvPr/>
        </p:nvPicPr>
        <p:blipFill>
          <a:blip r:embed="rId2" cstate="print"/>
          <a:srcRect/>
          <a:stretch>
            <a:fillRect/>
          </a:stretch>
        </p:blipFill>
        <p:spPr bwMode="auto">
          <a:xfrm>
            <a:off x="-38422" y="3751224"/>
            <a:ext cx="9182422" cy="1621992"/>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315854FB-7E63-4C7C-B7D4-551B804AEF85}" type="slidenum">
              <a:rPr lang="en-CA" smtClean="0"/>
              <a:pPr/>
              <a:t>27</a:t>
            </a:fld>
            <a:endParaRPr lang="en-CA"/>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Evidence</a:t>
            </a:r>
            <a:endParaRPr lang="en-CA" dirty="0"/>
          </a:p>
        </p:txBody>
      </p:sp>
      <p:sp>
        <p:nvSpPr>
          <p:cNvPr id="3" name="Content Placeholder 2"/>
          <p:cNvSpPr>
            <a:spLocks noGrp="1"/>
          </p:cNvSpPr>
          <p:nvPr>
            <p:ph idx="1"/>
          </p:nvPr>
        </p:nvSpPr>
        <p:spPr/>
        <p:txBody>
          <a:bodyPr>
            <a:normAutofit fontScale="85000" lnSpcReduction="20000"/>
          </a:bodyPr>
          <a:lstStyle/>
          <a:p>
            <a:r>
              <a:rPr lang="en-CA" dirty="0" smtClean="0"/>
              <a:t> </a:t>
            </a:r>
            <a:r>
              <a:rPr lang="en-CA" dirty="0"/>
              <a:t>pregnant women </a:t>
            </a:r>
            <a:r>
              <a:rPr lang="en-CA" dirty="0" smtClean="0"/>
              <a:t>with overt DM </a:t>
            </a:r>
            <a:r>
              <a:rPr lang="en-CA" dirty="0"/>
              <a:t>and insufficient blood glucose </a:t>
            </a:r>
            <a:r>
              <a:rPr lang="en-CA" dirty="0" smtClean="0"/>
              <a:t>control in </a:t>
            </a:r>
            <a:r>
              <a:rPr lang="en-CA" dirty="0"/>
              <a:t>early pregnancy are at increased risk of having </a:t>
            </a:r>
            <a:r>
              <a:rPr lang="en-CA" dirty="0" smtClean="0"/>
              <a:t>a fetus </a:t>
            </a:r>
            <a:r>
              <a:rPr lang="en-CA" dirty="0"/>
              <a:t>with congenital anomalies and are at </a:t>
            </a:r>
            <a:r>
              <a:rPr lang="en-CA" dirty="0" smtClean="0"/>
              <a:t>increased personal </a:t>
            </a:r>
            <a:r>
              <a:rPr lang="en-CA" dirty="0"/>
              <a:t>risk of worsening of </a:t>
            </a:r>
            <a:r>
              <a:rPr lang="en-CA" dirty="0" smtClean="0"/>
              <a:t>retinopathy and Nephropathy</a:t>
            </a:r>
          </a:p>
          <a:p>
            <a:r>
              <a:rPr lang="en-CA" dirty="0" smtClean="0"/>
              <a:t>. </a:t>
            </a:r>
            <a:r>
              <a:rPr lang="en-CA" dirty="0"/>
              <a:t>A systematic review and meta-analysis </a:t>
            </a:r>
            <a:r>
              <a:rPr lang="en-CA" dirty="0" smtClean="0"/>
              <a:t>demonstrated </a:t>
            </a:r>
            <a:r>
              <a:rPr lang="en-CA" dirty="0"/>
              <a:t>that abnormal screening test </a:t>
            </a:r>
            <a:r>
              <a:rPr lang="en-CA" dirty="0" smtClean="0"/>
              <a:t>results were </a:t>
            </a:r>
            <a:r>
              <a:rPr lang="en-CA" dirty="0"/>
              <a:t>associated with </a:t>
            </a:r>
            <a:r>
              <a:rPr lang="en-CA" dirty="0" smtClean="0"/>
              <a:t>worse maternal </a:t>
            </a:r>
            <a:r>
              <a:rPr lang="en-CA" dirty="0"/>
              <a:t>and </a:t>
            </a:r>
            <a:r>
              <a:rPr lang="en-CA" dirty="0" smtClean="0"/>
              <a:t>fetal outcomes</a:t>
            </a:r>
            <a:r>
              <a:rPr lang="en-CA" dirty="0"/>
              <a:t>. </a:t>
            </a:r>
            <a:endParaRPr lang="en-CA" dirty="0" smtClean="0"/>
          </a:p>
          <a:p>
            <a:r>
              <a:rPr lang="en-CA" dirty="0" smtClean="0"/>
              <a:t>The </a:t>
            </a:r>
            <a:r>
              <a:rPr lang="en-CA" dirty="0"/>
              <a:t>quality of supporting evidence </a:t>
            </a:r>
            <a:r>
              <a:rPr lang="en-CA" dirty="0" smtClean="0"/>
              <a:t>for screening</a:t>
            </a:r>
            <a:r>
              <a:rPr lang="en-CA" dirty="0"/>
              <a:t>, however, remains low because there are </a:t>
            </a:r>
            <a:r>
              <a:rPr lang="en-CA" dirty="0" smtClean="0"/>
              <a:t>no RCT </a:t>
            </a:r>
            <a:r>
              <a:rPr lang="en-CA" dirty="0"/>
              <a:t>that compare a screening </a:t>
            </a:r>
            <a:r>
              <a:rPr lang="en-CA" i="1" dirty="0" err="1" smtClean="0"/>
              <a:t>vs.</a:t>
            </a:r>
            <a:r>
              <a:rPr lang="en-CA" dirty="0" err="1" smtClean="0"/>
              <a:t>no</a:t>
            </a:r>
            <a:r>
              <a:rPr lang="en-CA" dirty="0" smtClean="0"/>
              <a:t>-screening </a:t>
            </a:r>
            <a:r>
              <a:rPr lang="en-CA" dirty="0"/>
              <a:t>strategy and measure </a:t>
            </a:r>
            <a:r>
              <a:rPr lang="en-CA" dirty="0" smtClean="0"/>
              <a:t>patient-important outcomes</a:t>
            </a:r>
            <a:endParaRPr lang="en-CA" dirty="0"/>
          </a:p>
        </p:txBody>
      </p:sp>
      <p:sp>
        <p:nvSpPr>
          <p:cNvPr id="4" name="Slide Number Placeholder 3"/>
          <p:cNvSpPr>
            <a:spLocks noGrp="1"/>
          </p:cNvSpPr>
          <p:nvPr>
            <p:ph type="sldNum" sz="quarter" idx="12"/>
          </p:nvPr>
        </p:nvSpPr>
        <p:spPr/>
        <p:txBody>
          <a:bodyPr/>
          <a:lstStyle/>
          <a:p>
            <a:fld id="{315854FB-7E63-4C7C-B7D4-551B804AEF85}" type="slidenum">
              <a:rPr lang="en-CA" smtClean="0"/>
              <a:pPr/>
              <a:t>28</a:t>
            </a:fld>
            <a:endParaRPr lang="en-CA"/>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844824"/>
            <a:ext cx="7772400" cy="4572000"/>
          </a:xfrm>
          <a:ln>
            <a:noFill/>
          </a:ln>
        </p:spPr>
        <p:txBody>
          <a:bodyPr>
            <a:normAutofit/>
          </a:bodyPr>
          <a:lstStyle/>
          <a:p>
            <a:r>
              <a:rPr lang="en-CA" dirty="0"/>
              <a:t>We recommend that pregnant women not </a:t>
            </a:r>
            <a:r>
              <a:rPr lang="en-CA" dirty="0" smtClean="0"/>
              <a:t>previously identified with </a:t>
            </a:r>
            <a:r>
              <a:rPr lang="en-CA" dirty="0"/>
              <a:t>overt diabetes or </a:t>
            </a:r>
            <a:r>
              <a:rPr lang="en-CA" dirty="0" smtClean="0"/>
              <a:t>GDM </a:t>
            </a:r>
            <a:r>
              <a:rPr lang="en-CA" dirty="0"/>
              <a:t>be tested for gestational diabetes </a:t>
            </a:r>
            <a:r>
              <a:rPr lang="en-CA" dirty="0" smtClean="0"/>
              <a:t>by </a:t>
            </a:r>
            <a:r>
              <a:rPr lang="en-CA" dirty="0"/>
              <a:t>having a 2-hour, </a:t>
            </a:r>
            <a:r>
              <a:rPr lang="en-CA" b="1" i="1" dirty="0">
                <a:solidFill>
                  <a:srgbClr val="92D050"/>
                </a:solidFill>
              </a:rPr>
              <a:t>75-g OGTT </a:t>
            </a:r>
            <a:r>
              <a:rPr lang="en-CA" dirty="0"/>
              <a:t>performed at </a:t>
            </a:r>
            <a:r>
              <a:rPr lang="en-CA" b="1" i="1" dirty="0">
                <a:solidFill>
                  <a:srgbClr val="92D050"/>
                </a:solidFill>
              </a:rPr>
              <a:t>24 </a:t>
            </a:r>
            <a:r>
              <a:rPr lang="en-CA" b="1" i="1" dirty="0" smtClean="0">
                <a:solidFill>
                  <a:srgbClr val="92D050"/>
                </a:solidFill>
              </a:rPr>
              <a:t>to 28 </a:t>
            </a:r>
            <a:r>
              <a:rPr lang="en-CA" b="1" i="1" dirty="0">
                <a:solidFill>
                  <a:srgbClr val="92D050"/>
                </a:solidFill>
              </a:rPr>
              <a:t>weeks </a:t>
            </a:r>
            <a:r>
              <a:rPr lang="en-CA" b="1" i="1" dirty="0" smtClean="0">
                <a:solidFill>
                  <a:srgbClr val="92D050"/>
                </a:solidFill>
              </a:rPr>
              <a:t>gestation</a:t>
            </a:r>
            <a:r>
              <a:rPr lang="en-CA" b="1" i="1" dirty="0" smtClean="0"/>
              <a:t>.(1 +++o)</a:t>
            </a:r>
          </a:p>
          <a:p>
            <a:pPr>
              <a:buNone/>
            </a:pPr>
            <a:endParaRPr lang="en-CA" dirty="0" smtClean="0"/>
          </a:p>
          <a:p>
            <a:r>
              <a:rPr lang="en-CA" dirty="0"/>
              <a:t>One or </a:t>
            </a:r>
            <a:r>
              <a:rPr lang="en-CA" dirty="0" smtClean="0"/>
              <a:t>more abnormal </a:t>
            </a:r>
            <a:r>
              <a:rPr lang="en-CA" dirty="0"/>
              <a:t>values establishes the </a:t>
            </a:r>
            <a:r>
              <a:rPr lang="en-CA" dirty="0" smtClean="0"/>
              <a:t>diagnosis</a:t>
            </a:r>
            <a:endParaRPr lang="en-CA" dirty="0"/>
          </a:p>
        </p:txBody>
      </p:sp>
      <p:sp>
        <p:nvSpPr>
          <p:cNvPr id="4" name="Title 3"/>
          <p:cNvSpPr>
            <a:spLocks noGrp="1"/>
          </p:cNvSpPr>
          <p:nvPr>
            <p:ph type="title"/>
          </p:nvPr>
        </p:nvSpPr>
        <p:spPr/>
        <p:txBody>
          <a:bodyPr/>
          <a:lstStyle/>
          <a:p>
            <a:r>
              <a:rPr lang="en-CA" dirty="0" smtClean="0"/>
              <a:t>Testing for GDM at 24-28 wk pregnancy</a:t>
            </a:r>
            <a:endParaRPr lang="en-CA" dirty="0"/>
          </a:p>
        </p:txBody>
      </p:sp>
      <p:sp>
        <p:nvSpPr>
          <p:cNvPr id="5" name="Rectangle 4"/>
          <p:cNvSpPr/>
          <p:nvPr/>
        </p:nvSpPr>
        <p:spPr>
          <a:xfrm>
            <a:off x="899592" y="476672"/>
            <a:ext cx="7776864" cy="5904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5"/>
          <p:cNvSpPr>
            <a:spLocks noGrp="1"/>
          </p:cNvSpPr>
          <p:nvPr>
            <p:ph type="sldNum" sz="quarter" idx="12"/>
          </p:nvPr>
        </p:nvSpPr>
        <p:spPr/>
        <p:txBody>
          <a:bodyPr/>
          <a:lstStyle/>
          <a:p>
            <a:fld id="{315854FB-7E63-4C7C-B7D4-551B804AEF85}" type="slidenum">
              <a:rPr lang="en-CA" smtClean="0"/>
              <a:pPr/>
              <a:t>29</a:t>
            </a:fld>
            <a:endParaRPr lang="en-CA"/>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Method of Development of Evidence-Based Clinical Practice Guidelines</a:t>
            </a:r>
            <a:endParaRPr lang="en-CA" sz="3200" dirty="0"/>
          </a:p>
        </p:txBody>
      </p:sp>
      <p:sp>
        <p:nvSpPr>
          <p:cNvPr id="3" name="Content Placeholder 2"/>
          <p:cNvSpPr>
            <a:spLocks noGrp="1"/>
          </p:cNvSpPr>
          <p:nvPr>
            <p:ph idx="1"/>
          </p:nvPr>
        </p:nvSpPr>
        <p:spPr/>
        <p:txBody>
          <a:bodyPr>
            <a:normAutofit fontScale="92500" lnSpcReduction="20000"/>
          </a:bodyPr>
          <a:lstStyle/>
          <a:p>
            <a:pPr lvl="0">
              <a:defRPr/>
            </a:pPr>
            <a:r>
              <a:rPr lang="en-US" sz="3200" dirty="0" smtClean="0"/>
              <a:t>In terms of the strength of the recommendation: </a:t>
            </a:r>
          </a:p>
          <a:p>
            <a:pPr lvl="1">
              <a:defRPr/>
            </a:pPr>
            <a:r>
              <a:rPr lang="en-US" sz="2800" dirty="0" smtClean="0"/>
              <a:t>Strong recommendations use the phrase “we recommend” and the number </a:t>
            </a:r>
            <a:r>
              <a:rPr lang="en-US" sz="2800" b="1" dirty="0" smtClean="0"/>
              <a:t>1</a:t>
            </a:r>
          </a:p>
          <a:p>
            <a:pPr lvl="1">
              <a:defRPr/>
            </a:pPr>
            <a:r>
              <a:rPr lang="en-US" sz="2800" dirty="0" smtClean="0"/>
              <a:t>Weak recommendations use the phrase “we suggest” and the number </a:t>
            </a:r>
            <a:r>
              <a:rPr lang="en-US" sz="2800" b="1" dirty="0" smtClean="0"/>
              <a:t>2.</a:t>
            </a:r>
            <a:r>
              <a:rPr lang="en-US" sz="2800" dirty="0" smtClean="0"/>
              <a:t> </a:t>
            </a:r>
          </a:p>
          <a:p>
            <a:pPr>
              <a:defRPr/>
            </a:pPr>
            <a:r>
              <a:rPr lang="en-US" sz="3200" dirty="0" smtClean="0"/>
              <a:t>Cross-filled circles indicate the quality of the </a:t>
            </a:r>
            <a:r>
              <a:rPr lang="en-US" sz="3200" dirty="0" err="1" smtClean="0"/>
              <a:t>evidence,such</a:t>
            </a:r>
            <a:r>
              <a:rPr lang="en-US" sz="3200" dirty="0" smtClean="0"/>
              <a:t> that denotes</a:t>
            </a:r>
          </a:p>
          <a:p>
            <a:pPr lvl="1">
              <a:defRPr/>
            </a:pPr>
            <a:r>
              <a:rPr lang="en-US" dirty="0" smtClean="0"/>
              <a:t>Very low quality evidence;</a:t>
            </a:r>
          </a:p>
          <a:p>
            <a:pPr lvl="1">
              <a:defRPr/>
            </a:pPr>
            <a:r>
              <a:rPr lang="en-US" dirty="0" smtClean="0"/>
              <a:t>Low quality;</a:t>
            </a:r>
          </a:p>
          <a:p>
            <a:pPr lvl="1">
              <a:defRPr/>
            </a:pPr>
            <a:r>
              <a:rPr lang="en-US" dirty="0" smtClean="0"/>
              <a:t>Moderate quality; </a:t>
            </a:r>
          </a:p>
          <a:p>
            <a:pPr lvl="1">
              <a:defRPr/>
            </a:pPr>
            <a:r>
              <a:rPr lang="en-US" dirty="0" smtClean="0"/>
              <a:t>High quality</a:t>
            </a:r>
          </a:p>
          <a:p>
            <a:endParaRPr lang="en-CA" dirty="0"/>
          </a:p>
        </p:txBody>
      </p:sp>
      <p:pic>
        <p:nvPicPr>
          <p:cNvPr id="4" name="Picture 3"/>
          <p:cNvPicPr>
            <a:picLocks noChangeAspect="1"/>
          </p:cNvPicPr>
          <p:nvPr/>
        </p:nvPicPr>
        <p:blipFill>
          <a:blip r:embed="rId2" cstate="print">
            <a:duotone>
              <a:prstClr val="black"/>
              <a:srgbClr val="D9C3A5">
                <a:tint val="50000"/>
                <a:satMod val="180000"/>
              </a:srgbClr>
            </a:duotone>
          </a:blip>
          <a:stretch>
            <a:fillRect/>
          </a:stretch>
        </p:blipFill>
        <p:spPr>
          <a:xfrm>
            <a:off x="5208340" y="5312229"/>
            <a:ext cx="875828" cy="277011"/>
          </a:xfrm>
          <a:prstGeom prst="rect">
            <a:avLst/>
          </a:prstGeom>
        </p:spPr>
      </p:pic>
      <p:pic>
        <p:nvPicPr>
          <p:cNvPr id="5" name="Picture 4"/>
          <p:cNvPicPr>
            <a:picLocks noChangeAspect="1"/>
          </p:cNvPicPr>
          <p:nvPr/>
        </p:nvPicPr>
        <p:blipFill>
          <a:blip r:embed="rId3" cstate="print">
            <a:duotone>
              <a:prstClr val="black"/>
              <a:srgbClr val="D9C3A5">
                <a:tint val="50000"/>
                <a:satMod val="180000"/>
              </a:srgbClr>
            </a:duotone>
          </a:blip>
          <a:stretch>
            <a:fillRect/>
          </a:stretch>
        </p:blipFill>
        <p:spPr>
          <a:xfrm>
            <a:off x="5220072" y="5656925"/>
            <a:ext cx="875694" cy="292355"/>
          </a:xfrm>
          <a:prstGeom prst="rect">
            <a:avLst/>
          </a:prstGeom>
        </p:spPr>
      </p:pic>
      <p:pic>
        <p:nvPicPr>
          <p:cNvPr id="6" name="Picture 5"/>
          <p:cNvPicPr>
            <a:picLocks noChangeAspect="1"/>
          </p:cNvPicPr>
          <p:nvPr/>
        </p:nvPicPr>
        <p:blipFill>
          <a:blip r:embed="rId4" cstate="print">
            <a:duotone>
              <a:prstClr val="black"/>
              <a:srgbClr val="D9C3A5">
                <a:tint val="50000"/>
                <a:satMod val="180000"/>
              </a:srgbClr>
            </a:duotone>
          </a:blip>
          <a:stretch>
            <a:fillRect/>
          </a:stretch>
        </p:blipFill>
        <p:spPr>
          <a:xfrm>
            <a:off x="5220072" y="6021288"/>
            <a:ext cx="900254" cy="288032"/>
          </a:xfrm>
          <a:prstGeom prst="rect">
            <a:avLst/>
          </a:prstGeom>
        </p:spPr>
      </p:pic>
      <p:grpSp>
        <p:nvGrpSpPr>
          <p:cNvPr id="7" name="Group 6"/>
          <p:cNvGrpSpPr>
            <a:grpSpLocks noChangeAspect="1"/>
          </p:cNvGrpSpPr>
          <p:nvPr/>
        </p:nvGrpSpPr>
        <p:grpSpPr bwMode="auto">
          <a:xfrm>
            <a:off x="5220072" y="4866829"/>
            <a:ext cx="818167" cy="290363"/>
            <a:chOff x="4047" y="2975"/>
            <a:chExt cx="572" cy="203"/>
          </a:xfrm>
        </p:grpSpPr>
        <p:sp>
          <p:nvSpPr>
            <p:cNvPr id="8" name="AutoShape 3"/>
            <p:cNvSpPr>
              <a:spLocks noChangeAspect="1" noChangeArrowheads="1" noTextEdit="1"/>
            </p:cNvSpPr>
            <p:nvPr/>
          </p:nvSpPr>
          <p:spPr bwMode="auto">
            <a:xfrm>
              <a:off x="4047" y="2975"/>
              <a:ext cx="572"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9" name="Picture 5"/>
            <p:cNvPicPr>
              <a:picLocks noChangeAspect="1" noChangeArrowheads="1"/>
            </p:cNvPicPr>
            <p:nvPr/>
          </p:nvPicPr>
          <p:blipFill>
            <a:blip r:embed="rId5" cstate="print">
              <a:duotone>
                <a:prstClr val="black"/>
                <a:srgbClr val="D9C3A5">
                  <a:tint val="50000"/>
                  <a:satMod val="180000"/>
                </a:srgbClr>
              </a:duotone>
              <a:extLst>
                <a:ext uri="{28A0092B-C50C-407E-A947-70E740481C1C}">
                  <a14:useLocalDpi xmlns:a14="http://schemas.microsoft.com/office/drawing/2010/main" xmlns="" val="0"/>
                </a:ext>
              </a:extLst>
            </a:blip>
            <a:srcRect/>
            <a:stretch>
              <a:fillRect/>
            </a:stretch>
          </p:blipFill>
          <p:spPr bwMode="auto">
            <a:xfrm>
              <a:off x="4047" y="2975"/>
              <a:ext cx="580" cy="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 name="Rectangle 9"/>
          <p:cNvSpPr/>
          <p:nvPr/>
        </p:nvSpPr>
        <p:spPr>
          <a:xfrm>
            <a:off x="899592" y="476672"/>
            <a:ext cx="7776864" cy="5904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Slide Number Placeholder 10"/>
          <p:cNvSpPr>
            <a:spLocks noGrp="1"/>
          </p:cNvSpPr>
          <p:nvPr>
            <p:ph type="sldNum" sz="quarter" idx="12"/>
          </p:nvPr>
        </p:nvSpPr>
        <p:spPr/>
        <p:txBody>
          <a:bodyPr/>
          <a:lstStyle/>
          <a:p>
            <a:fld id="{315854FB-7E63-4C7C-B7D4-551B804AEF85}" type="slidenum">
              <a:rPr lang="en-CA" smtClean="0"/>
              <a:pPr/>
              <a:t>3</a:t>
            </a:fld>
            <a:endParaRPr lang="en-CA"/>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Screening for &amp; diagnosis of GDM (ADA 2014)</a:t>
            </a:r>
            <a:endParaRPr lang="en-CA"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547664" y="1844824"/>
            <a:ext cx="6480720" cy="5013176"/>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315854FB-7E63-4C7C-B7D4-551B804AEF85}" type="slidenum">
              <a:rPr lang="en-CA" smtClean="0"/>
              <a:pPr/>
              <a:t>30</a:t>
            </a:fld>
            <a:endParaRPr lang="en-CA"/>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Screening for &amp; diagnosis of GDM (ADA 2014)</a:t>
            </a:r>
            <a:endParaRPr lang="en-CA" dirty="0"/>
          </a:p>
        </p:txBody>
      </p:sp>
      <p:pic>
        <p:nvPicPr>
          <p:cNvPr id="1028" name="Picture 4"/>
          <p:cNvPicPr>
            <a:picLocks noGrp="1" noChangeAspect="1" noChangeArrowheads="1"/>
          </p:cNvPicPr>
          <p:nvPr>
            <p:ph idx="1"/>
          </p:nvPr>
        </p:nvPicPr>
        <p:blipFill>
          <a:blip r:embed="rId2" cstate="print"/>
          <a:srcRect/>
          <a:stretch>
            <a:fillRect/>
          </a:stretch>
        </p:blipFill>
        <p:spPr bwMode="auto">
          <a:xfrm>
            <a:off x="1763688" y="1759545"/>
            <a:ext cx="6048672" cy="509845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315854FB-7E63-4C7C-B7D4-551B804AEF85}" type="slidenum">
              <a:rPr lang="en-CA" smtClean="0"/>
              <a:pPr/>
              <a:t>31</a:t>
            </a:fld>
            <a:endParaRPr lang="en-CA"/>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CA" sz="2800" dirty="0" smtClean="0"/>
              <a:t>Diagnostic Criteria for Overt Diabetes and Gestational Diabetes Using a 2-Hour 75-g OGTT at 24 to 28 Weeks Gestation</a:t>
            </a:r>
            <a:endParaRPr lang="en-CA" sz="2800" dirty="0"/>
          </a:p>
        </p:txBody>
      </p:sp>
      <p:pic>
        <p:nvPicPr>
          <p:cNvPr id="2050" name="Picture 2"/>
          <p:cNvPicPr>
            <a:picLocks noChangeAspect="1" noChangeArrowheads="1"/>
          </p:cNvPicPr>
          <p:nvPr/>
        </p:nvPicPr>
        <p:blipFill>
          <a:blip r:embed="rId2" cstate="print"/>
          <a:srcRect/>
          <a:stretch>
            <a:fillRect/>
          </a:stretch>
        </p:blipFill>
        <p:spPr bwMode="auto">
          <a:xfrm>
            <a:off x="0" y="2924944"/>
            <a:ext cx="9144001" cy="1572591"/>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315854FB-7E63-4C7C-B7D4-551B804AEF85}" type="slidenum">
              <a:rPr lang="en-CA" smtClean="0"/>
              <a:pPr/>
              <a:t>32</a:t>
            </a:fld>
            <a:endParaRPr lang="en-CA"/>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Evidence</a:t>
            </a:r>
            <a:endParaRPr lang="en-CA" dirty="0"/>
          </a:p>
        </p:txBody>
      </p:sp>
      <p:sp>
        <p:nvSpPr>
          <p:cNvPr id="3" name="Content Placeholder 2"/>
          <p:cNvSpPr>
            <a:spLocks noGrp="1"/>
          </p:cNvSpPr>
          <p:nvPr>
            <p:ph idx="1"/>
          </p:nvPr>
        </p:nvSpPr>
        <p:spPr/>
        <p:txBody>
          <a:bodyPr>
            <a:normAutofit fontScale="92500"/>
          </a:bodyPr>
          <a:lstStyle/>
          <a:p>
            <a:r>
              <a:rPr lang="en-CA" dirty="0" smtClean="0"/>
              <a:t>The Hyperglycemia and Adverse Pregnancy Outcome study and </a:t>
            </a:r>
            <a:r>
              <a:rPr lang="en-CA" dirty="0"/>
              <a:t>other studies </a:t>
            </a:r>
            <a:r>
              <a:rPr lang="en-CA" dirty="0" smtClean="0"/>
              <a:t> </a:t>
            </a:r>
            <a:r>
              <a:rPr lang="en-CA" dirty="0"/>
              <a:t>have confirmed </a:t>
            </a:r>
            <a:r>
              <a:rPr lang="en-CA" dirty="0" smtClean="0"/>
              <a:t>continuous graded </a:t>
            </a:r>
            <a:r>
              <a:rPr lang="en-CA" dirty="0"/>
              <a:t>relationships between higher maternal </a:t>
            </a:r>
            <a:r>
              <a:rPr lang="en-CA" dirty="0" smtClean="0"/>
              <a:t>glucose and </a:t>
            </a:r>
            <a:r>
              <a:rPr lang="en-CA" dirty="0"/>
              <a:t>increasing frequency of birth weight above </a:t>
            </a:r>
            <a:r>
              <a:rPr lang="en-CA" dirty="0" smtClean="0"/>
              <a:t>the 90th </a:t>
            </a:r>
            <a:r>
              <a:rPr lang="en-CA" dirty="0"/>
              <a:t>percentile, primary </a:t>
            </a:r>
            <a:r>
              <a:rPr lang="en-CA" dirty="0" err="1"/>
              <a:t>cesarean</a:t>
            </a:r>
            <a:r>
              <a:rPr lang="en-CA" dirty="0"/>
              <a:t> section, </a:t>
            </a:r>
            <a:r>
              <a:rPr lang="en-CA" dirty="0" smtClean="0"/>
              <a:t>neonatal hypoglycemia</a:t>
            </a:r>
            <a:r>
              <a:rPr lang="en-CA" dirty="0"/>
              <a:t>, and elevated cord C-peptide </a:t>
            </a:r>
            <a:r>
              <a:rPr lang="en-CA" dirty="0" smtClean="0"/>
              <a:t>level</a:t>
            </a:r>
            <a:endParaRPr lang="en-CA" dirty="0"/>
          </a:p>
          <a:p>
            <a:pPr>
              <a:buNone/>
            </a:pPr>
            <a:r>
              <a:rPr lang="en-CA" dirty="0" smtClean="0"/>
              <a:t>    an </a:t>
            </a:r>
            <a:r>
              <a:rPr lang="en-CA" dirty="0"/>
              <a:t>increased risk for preeclampsia, preterm </a:t>
            </a:r>
            <a:r>
              <a:rPr lang="en-CA" dirty="0" err="1" smtClean="0"/>
              <a:t>delivery,shoulder</a:t>
            </a:r>
            <a:r>
              <a:rPr lang="en-CA" dirty="0" smtClean="0"/>
              <a:t> </a:t>
            </a:r>
            <a:r>
              <a:rPr lang="en-CA" dirty="0" err="1"/>
              <a:t>dystocia</a:t>
            </a:r>
            <a:r>
              <a:rPr lang="en-CA" dirty="0"/>
              <a:t>/birth injury, </a:t>
            </a:r>
            <a:r>
              <a:rPr lang="en-CA" dirty="0" smtClean="0"/>
              <a:t>hyper </a:t>
            </a:r>
            <a:r>
              <a:rPr lang="en-CA" dirty="0" err="1" smtClean="0"/>
              <a:t>Bil,NICU</a:t>
            </a:r>
            <a:r>
              <a:rPr lang="en-CA" dirty="0" smtClean="0"/>
              <a:t> </a:t>
            </a:r>
            <a:r>
              <a:rPr lang="en-CA" dirty="0"/>
              <a:t>admission.</a:t>
            </a:r>
          </a:p>
        </p:txBody>
      </p:sp>
      <p:sp>
        <p:nvSpPr>
          <p:cNvPr id="4" name="Slide Number Placeholder 3"/>
          <p:cNvSpPr>
            <a:spLocks noGrp="1"/>
          </p:cNvSpPr>
          <p:nvPr>
            <p:ph type="sldNum" sz="quarter" idx="12"/>
          </p:nvPr>
        </p:nvSpPr>
        <p:spPr/>
        <p:txBody>
          <a:bodyPr/>
          <a:lstStyle/>
          <a:p>
            <a:fld id="{315854FB-7E63-4C7C-B7D4-551B804AEF85}" type="slidenum">
              <a:rPr lang="en-CA" smtClean="0"/>
              <a:pPr/>
              <a:t>33</a:t>
            </a:fld>
            <a:endParaRPr lang="en-CA"/>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Evidence</a:t>
            </a:r>
            <a:endParaRPr lang="en-CA" dirty="0"/>
          </a:p>
        </p:txBody>
      </p:sp>
      <p:sp>
        <p:nvSpPr>
          <p:cNvPr id="3" name="Content Placeholder 2"/>
          <p:cNvSpPr>
            <a:spLocks noGrp="1"/>
          </p:cNvSpPr>
          <p:nvPr>
            <p:ph idx="1"/>
          </p:nvPr>
        </p:nvSpPr>
        <p:spPr/>
        <p:txBody>
          <a:bodyPr>
            <a:normAutofit fontScale="77500" lnSpcReduction="20000"/>
          </a:bodyPr>
          <a:lstStyle/>
          <a:p>
            <a:r>
              <a:rPr lang="en-CA" dirty="0"/>
              <a:t>The Task Force commissioned a systematic </a:t>
            </a:r>
            <a:r>
              <a:rPr lang="en-CA" dirty="0" smtClean="0"/>
              <a:t>review </a:t>
            </a:r>
            <a:r>
              <a:rPr lang="en-CA" dirty="0"/>
              <a:t>to assess the yield, utility, and benefits of </a:t>
            </a:r>
            <a:r>
              <a:rPr lang="en-CA" dirty="0" smtClean="0"/>
              <a:t>previously employed </a:t>
            </a:r>
            <a:r>
              <a:rPr lang="en-CA" dirty="0"/>
              <a:t>screening tests for </a:t>
            </a:r>
            <a:r>
              <a:rPr lang="en-CA" dirty="0" smtClean="0"/>
              <a:t>GDM.</a:t>
            </a:r>
          </a:p>
          <a:p>
            <a:endParaRPr lang="en-CA" dirty="0"/>
          </a:p>
          <a:p>
            <a:r>
              <a:rPr lang="en-CA" dirty="0"/>
              <a:t>The review identified 39 original studies </a:t>
            </a:r>
            <a:r>
              <a:rPr lang="en-CA" dirty="0" smtClean="0"/>
              <a:t>enrolling87,830 </a:t>
            </a:r>
            <a:r>
              <a:rPr lang="en-CA" dirty="0"/>
              <a:t>women. None of the studies directly </a:t>
            </a:r>
            <a:r>
              <a:rPr lang="en-CA" dirty="0" smtClean="0"/>
              <a:t>compared the </a:t>
            </a:r>
            <a:r>
              <a:rPr lang="en-CA" dirty="0"/>
              <a:t>maternal and fetal outcomes of women </a:t>
            </a:r>
            <a:r>
              <a:rPr lang="en-CA" dirty="0" smtClean="0"/>
              <a:t>who received </a:t>
            </a:r>
            <a:r>
              <a:rPr lang="en-CA" dirty="0"/>
              <a:t>screening </a:t>
            </a:r>
            <a:r>
              <a:rPr lang="en-CA" i="1" dirty="0"/>
              <a:t>vs. women who did not </a:t>
            </a:r>
            <a:r>
              <a:rPr lang="en-CA" i="1" dirty="0" smtClean="0"/>
              <a:t>receive </a:t>
            </a:r>
            <a:r>
              <a:rPr lang="en-CA" dirty="0" smtClean="0"/>
              <a:t>screening.</a:t>
            </a:r>
          </a:p>
          <a:p>
            <a:endParaRPr lang="en-CA" dirty="0" smtClean="0"/>
          </a:p>
          <a:p>
            <a:r>
              <a:rPr lang="en-CA" dirty="0" smtClean="0"/>
              <a:t> </a:t>
            </a:r>
            <a:r>
              <a:rPr lang="en-CA" dirty="0"/>
              <a:t>The studies, however, described a </a:t>
            </a:r>
            <a:r>
              <a:rPr lang="en-CA" dirty="0" smtClean="0"/>
              <a:t>statistically significant </a:t>
            </a:r>
            <a:r>
              <a:rPr lang="en-CA" dirty="0"/>
              <a:t>correlation between a </a:t>
            </a:r>
            <a:r>
              <a:rPr lang="en-CA" dirty="0" smtClean="0"/>
              <a:t>positive screening </a:t>
            </a:r>
            <a:r>
              <a:rPr lang="en-CA" dirty="0"/>
              <a:t>test and the development of </a:t>
            </a:r>
            <a:r>
              <a:rPr lang="en-CA" dirty="0" err="1" smtClean="0"/>
              <a:t>macrosomia</a:t>
            </a:r>
            <a:r>
              <a:rPr lang="en-CA" dirty="0" smtClean="0"/>
              <a:t> and </a:t>
            </a:r>
            <a:r>
              <a:rPr lang="en-CA" dirty="0"/>
              <a:t>gestational </a:t>
            </a:r>
            <a:r>
              <a:rPr lang="en-CA" dirty="0" smtClean="0"/>
              <a:t>HTN</a:t>
            </a:r>
          </a:p>
          <a:p>
            <a:pPr>
              <a:buNone/>
            </a:pPr>
            <a:endParaRPr lang="en-CA" dirty="0" smtClean="0"/>
          </a:p>
          <a:p>
            <a:pPr>
              <a:buNone/>
            </a:pPr>
            <a:r>
              <a:rPr lang="en-CA" b="1" i="1" dirty="0" smtClean="0">
                <a:solidFill>
                  <a:srgbClr val="92D050"/>
                </a:solidFill>
              </a:rPr>
              <a:t>      The </a:t>
            </a:r>
            <a:r>
              <a:rPr lang="en-CA" b="1" i="1" dirty="0">
                <a:solidFill>
                  <a:srgbClr val="92D050"/>
                </a:solidFill>
              </a:rPr>
              <a:t>overall quality of this evidence </a:t>
            </a:r>
            <a:r>
              <a:rPr lang="en-CA" b="1" i="1" dirty="0" smtClean="0">
                <a:solidFill>
                  <a:srgbClr val="92D050"/>
                </a:solidFill>
              </a:rPr>
              <a:t>was considered </a:t>
            </a:r>
            <a:r>
              <a:rPr lang="en-CA" b="1" i="1" dirty="0">
                <a:solidFill>
                  <a:srgbClr val="92D050"/>
                </a:solidFill>
              </a:rPr>
              <a:t>low</a:t>
            </a:r>
          </a:p>
        </p:txBody>
      </p:sp>
      <p:sp>
        <p:nvSpPr>
          <p:cNvPr id="4" name="Slide Number Placeholder 3"/>
          <p:cNvSpPr>
            <a:spLocks noGrp="1"/>
          </p:cNvSpPr>
          <p:nvPr>
            <p:ph type="sldNum" sz="quarter" idx="12"/>
          </p:nvPr>
        </p:nvSpPr>
        <p:spPr/>
        <p:txBody>
          <a:bodyPr/>
          <a:lstStyle/>
          <a:p>
            <a:fld id="{315854FB-7E63-4C7C-B7D4-551B804AEF85}" type="slidenum">
              <a:rPr lang="en-CA" smtClean="0"/>
              <a:pPr/>
              <a:t>34</a:t>
            </a:fld>
            <a:endParaRPr lang="en-CA"/>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Management of elevated blood GLC</a:t>
            </a:r>
            <a:endParaRPr lang="en-CA" dirty="0"/>
          </a:p>
        </p:txBody>
      </p:sp>
      <p:sp>
        <p:nvSpPr>
          <p:cNvPr id="3" name="Content Placeholder 2"/>
          <p:cNvSpPr>
            <a:spLocks noGrp="1"/>
          </p:cNvSpPr>
          <p:nvPr>
            <p:ph idx="1"/>
          </p:nvPr>
        </p:nvSpPr>
        <p:spPr>
          <a:ln>
            <a:noFill/>
          </a:ln>
        </p:spPr>
        <p:txBody>
          <a:bodyPr>
            <a:normAutofit fontScale="85000" lnSpcReduction="10000"/>
          </a:bodyPr>
          <a:lstStyle/>
          <a:p>
            <a:r>
              <a:rPr lang="en-CA" dirty="0"/>
              <a:t>We recommend that women with </a:t>
            </a:r>
            <a:r>
              <a:rPr lang="en-CA" dirty="0" smtClean="0"/>
              <a:t>GDM </a:t>
            </a:r>
            <a:r>
              <a:rPr lang="en-CA" dirty="0"/>
              <a:t>target blood glucose levels as close to </a:t>
            </a:r>
            <a:r>
              <a:rPr lang="en-CA" dirty="0" smtClean="0"/>
              <a:t>normal as possible(1 ++</a:t>
            </a:r>
            <a:r>
              <a:rPr lang="en-CA" dirty="0" err="1" smtClean="0"/>
              <a:t>oo</a:t>
            </a:r>
            <a:r>
              <a:rPr lang="en-CA" dirty="0" smtClean="0"/>
              <a:t>)</a:t>
            </a:r>
          </a:p>
          <a:p>
            <a:pPr>
              <a:buNone/>
            </a:pPr>
            <a:r>
              <a:rPr lang="en-CA" dirty="0" smtClean="0"/>
              <a:t> </a:t>
            </a:r>
            <a:endParaRPr lang="en-CA" dirty="0"/>
          </a:p>
          <a:p>
            <a:r>
              <a:rPr lang="en-CA" dirty="0" smtClean="0"/>
              <a:t> </a:t>
            </a:r>
            <a:r>
              <a:rPr lang="en-CA" dirty="0"/>
              <a:t>We recommend that the initial treatment </a:t>
            </a:r>
            <a:r>
              <a:rPr lang="en-CA" dirty="0" smtClean="0"/>
              <a:t>of GDM </a:t>
            </a:r>
            <a:r>
              <a:rPr lang="en-CA" dirty="0"/>
              <a:t>should consist of </a:t>
            </a:r>
            <a:r>
              <a:rPr lang="en-CA" dirty="0" smtClean="0"/>
              <a:t>MNT  </a:t>
            </a:r>
            <a:r>
              <a:rPr lang="en-CA" dirty="0"/>
              <a:t>and daily </a:t>
            </a:r>
            <a:r>
              <a:rPr lang="en-CA" dirty="0" smtClean="0"/>
              <a:t>moderate exercise </a:t>
            </a:r>
            <a:r>
              <a:rPr lang="en-CA" dirty="0"/>
              <a:t>for 30 minutes or more</a:t>
            </a:r>
            <a:r>
              <a:rPr lang="en-CA" dirty="0" smtClean="0"/>
              <a:t>.(1 +++o)</a:t>
            </a:r>
          </a:p>
          <a:p>
            <a:pPr>
              <a:buNone/>
            </a:pPr>
            <a:r>
              <a:rPr lang="en-CA" dirty="0" smtClean="0"/>
              <a:t> </a:t>
            </a:r>
            <a:endParaRPr lang="en-CA" dirty="0"/>
          </a:p>
          <a:p>
            <a:r>
              <a:rPr lang="en-CA" dirty="0" smtClean="0"/>
              <a:t> </a:t>
            </a:r>
            <a:r>
              <a:rPr lang="en-CA" dirty="0"/>
              <a:t>We recommend using blood glucose-lowering</a:t>
            </a:r>
          </a:p>
          <a:p>
            <a:pPr>
              <a:buNone/>
            </a:pPr>
            <a:r>
              <a:rPr lang="en-CA" dirty="0" smtClean="0"/>
              <a:t>      pharmacological </a:t>
            </a:r>
            <a:r>
              <a:rPr lang="en-CA" dirty="0"/>
              <a:t>therapy if lifestyle therapy </a:t>
            </a:r>
            <a:r>
              <a:rPr lang="en-CA" dirty="0" smtClean="0"/>
              <a:t>is insufficient</a:t>
            </a:r>
            <a:r>
              <a:rPr lang="en-CA" dirty="0"/>
              <a:t> </a:t>
            </a:r>
            <a:r>
              <a:rPr lang="en-CA" dirty="0" smtClean="0"/>
              <a:t>to </a:t>
            </a:r>
            <a:r>
              <a:rPr lang="en-CA" dirty="0"/>
              <a:t>maintain </a:t>
            </a:r>
            <a:r>
              <a:rPr lang="en-CA" dirty="0" err="1"/>
              <a:t>normoglycemia</a:t>
            </a:r>
            <a:r>
              <a:rPr lang="en-CA" dirty="0"/>
              <a:t> in women </a:t>
            </a:r>
            <a:r>
              <a:rPr lang="en-CA" dirty="0" smtClean="0"/>
              <a:t>with GDM.(1++++)</a:t>
            </a:r>
            <a:endParaRPr lang="en-CA" dirty="0"/>
          </a:p>
        </p:txBody>
      </p:sp>
      <p:sp>
        <p:nvSpPr>
          <p:cNvPr id="4" name="Rectangle 3"/>
          <p:cNvSpPr/>
          <p:nvPr/>
        </p:nvSpPr>
        <p:spPr>
          <a:xfrm>
            <a:off x="899592" y="476672"/>
            <a:ext cx="7776864" cy="5904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p:cNvSpPr>
            <a:spLocks noGrp="1"/>
          </p:cNvSpPr>
          <p:nvPr>
            <p:ph type="sldNum" sz="quarter" idx="12"/>
          </p:nvPr>
        </p:nvSpPr>
        <p:spPr/>
        <p:txBody>
          <a:bodyPr/>
          <a:lstStyle/>
          <a:p>
            <a:fld id="{315854FB-7E63-4C7C-B7D4-551B804AEF85}" type="slidenum">
              <a:rPr lang="en-CA" smtClean="0"/>
              <a:pPr/>
              <a:t>35</a:t>
            </a:fld>
            <a:endParaRPr lang="en-CA"/>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Evidence</a:t>
            </a:r>
            <a:endParaRPr lang="en-CA" dirty="0"/>
          </a:p>
        </p:txBody>
      </p:sp>
      <p:sp>
        <p:nvSpPr>
          <p:cNvPr id="3" name="Content Placeholder 2"/>
          <p:cNvSpPr>
            <a:spLocks noGrp="1"/>
          </p:cNvSpPr>
          <p:nvPr>
            <p:ph idx="1"/>
          </p:nvPr>
        </p:nvSpPr>
        <p:spPr/>
        <p:txBody>
          <a:bodyPr>
            <a:normAutofit fontScale="85000" lnSpcReduction="20000"/>
          </a:bodyPr>
          <a:lstStyle/>
          <a:p>
            <a:r>
              <a:rPr lang="en-CA" dirty="0"/>
              <a:t>Even </a:t>
            </a:r>
            <a:r>
              <a:rPr lang="en-CA" dirty="0" smtClean="0"/>
              <a:t>mild hyperglycemia </a:t>
            </a:r>
            <a:r>
              <a:rPr lang="en-CA" dirty="0"/>
              <a:t>alters the normal metabolic </a:t>
            </a:r>
            <a:r>
              <a:rPr lang="en-CA" dirty="0" smtClean="0"/>
              <a:t>adaptation to </a:t>
            </a:r>
            <a:r>
              <a:rPr lang="en-CA" dirty="0"/>
              <a:t>pregnancy </a:t>
            </a:r>
            <a:r>
              <a:rPr lang="en-CA" dirty="0" smtClean="0"/>
              <a:t>, </a:t>
            </a:r>
            <a:r>
              <a:rPr lang="en-CA" dirty="0"/>
              <a:t>and correction of </a:t>
            </a:r>
            <a:r>
              <a:rPr lang="en-CA" dirty="0" smtClean="0"/>
              <a:t>maternal hyperglycemia </a:t>
            </a:r>
            <a:r>
              <a:rPr lang="en-CA" dirty="0"/>
              <a:t>reduces or prevents adverse </a:t>
            </a:r>
            <a:r>
              <a:rPr lang="en-CA" dirty="0" smtClean="0"/>
              <a:t>outcomes</a:t>
            </a:r>
          </a:p>
          <a:p>
            <a:endParaRPr lang="en-CA" dirty="0"/>
          </a:p>
          <a:p>
            <a:r>
              <a:rPr lang="en-CA" dirty="0"/>
              <a:t>Lifestyle therapy for </a:t>
            </a:r>
            <a:r>
              <a:rPr lang="en-CA" dirty="0" smtClean="0"/>
              <a:t>GDM results in a lower </a:t>
            </a:r>
            <a:r>
              <a:rPr lang="en-CA" dirty="0"/>
              <a:t>incidence of reduced birth weight, </a:t>
            </a:r>
            <a:r>
              <a:rPr lang="en-CA" dirty="0" smtClean="0"/>
              <a:t>large-for gestational-age </a:t>
            </a:r>
            <a:r>
              <a:rPr lang="en-CA" dirty="0"/>
              <a:t>births, and </a:t>
            </a:r>
            <a:r>
              <a:rPr lang="en-CA" dirty="0" smtClean="0"/>
              <a:t>preeclampsia</a:t>
            </a:r>
          </a:p>
          <a:p>
            <a:endParaRPr lang="en-CA" dirty="0" smtClean="0"/>
          </a:p>
          <a:p>
            <a:r>
              <a:rPr lang="en-CA" dirty="0"/>
              <a:t>Both aerobic exercise </a:t>
            </a:r>
            <a:r>
              <a:rPr lang="en-CA" dirty="0" smtClean="0"/>
              <a:t> </a:t>
            </a:r>
            <a:r>
              <a:rPr lang="en-CA" dirty="0"/>
              <a:t>and non-</a:t>
            </a:r>
            <a:r>
              <a:rPr lang="en-CA" dirty="0" err="1"/>
              <a:t>weightbearing</a:t>
            </a:r>
            <a:endParaRPr lang="en-CA" dirty="0"/>
          </a:p>
          <a:p>
            <a:pPr>
              <a:buNone/>
            </a:pPr>
            <a:r>
              <a:rPr lang="en-CA" dirty="0" smtClean="0"/>
              <a:t> exercise  </a:t>
            </a:r>
            <a:r>
              <a:rPr lang="en-CA" dirty="0"/>
              <a:t>have been shown to lower </a:t>
            </a:r>
            <a:r>
              <a:rPr lang="en-CA" dirty="0" smtClean="0"/>
              <a:t>blood glucose </a:t>
            </a:r>
            <a:r>
              <a:rPr lang="en-CA" dirty="0"/>
              <a:t>levels in women with </a:t>
            </a:r>
            <a:r>
              <a:rPr lang="en-CA" dirty="0" smtClean="0"/>
              <a:t>GDM</a:t>
            </a:r>
            <a:endParaRPr lang="en-CA" dirty="0"/>
          </a:p>
        </p:txBody>
      </p:sp>
      <p:sp>
        <p:nvSpPr>
          <p:cNvPr id="4" name="Slide Number Placeholder 3"/>
          <p:cNvSpPr>
            <a:spLocks noGrp="1"/>
          </p:cNvSpPr>
          <p:nvPr>
            <p:ph type="sldNum" sz="quarter" idx="12"/>
          </p:nvPr>
        </p:nvSpPr>
        <p:spPr/>
        <p:txBody>
          <a:bodyPr/>
          <a:lstStyle/>
          <a:p>
            <a:fld id="{315854FB-7E63-4C7C-B7D4-551B804AEF85}" type="slidenum">
              <a:rPr lang="en-CA" smtClean="0"/>
              <a:pPr/>
              <a:t>36</a:t>
            </a:fld>
            <a:endParaRPr lang="en-CA"/>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Post partum care</a:t>
            </a:r>
            <a:endParaRPr lang="en-CA" dirty="0"/>
          </a:p>
        </p:txBody>
      </p:sp>
      <p:sp>
        <p:nvSpPr>
          <p:cNvPr id="3" name="Content Placeholder 2"/>
          <p:cNvSpPr>
            <a:spLocks noGrp="1"/>
          </p:cNvSpPr>
          <p:nvPr>
            <p:ph idx="1"/>
          </p:nvPr>
        </p:nvSpPr>
        <p:spPr>
          <a:ln>
            <a:noFill/>
          </a:ln>
        </p:spPr>
        <p:txBody>
          <a:bodyPr>
            <a:normAutofit fontScale="77500" lnSpcReduction="20000"/>
          </a:bodyPr>
          <a:lstStyle/>
          <a:p>
            <a:r>
              <a:rPr lang="en-CA" dirty="0"/>
              <a:t>We recommend that postpartum care </a:t>
            </a:r>
            <a:r>
              <a:rPr lang="en-CA" dirty="0" smtClean="0"/>
              <a:t>for women </a:t>
            </a:r>
            <a:r>
              <a:rPr lang="en-CA" dirty="0"/>
              <a:t>who have had </a:t>
            </a:r>
            <a:r>
              <a:rPr lang="en-CA" dirty="0" smtClean="0"/>
              <a:t>GDM should include </a:t>
            </a:r>
            <a:r>
              <a:rPr lang="en-CA" dirty="0"/>
              <a:t>measurement of </a:t>
            </a:r>
            <a:r>
              <a:rPr lang="en-CA" b="1" i="1" dirty="0" smtClean="0">
                <a:solidFill>
                  <a:srgbClr val="92D050"/>
                </a:solidFill>
              </a:rPr>
              <a:t>FBS or fasting </a:t>
            </a:r>
            <a:r>
              <a:rPr lang="en-CA" b="1" i="1" dirty="0">
                <a:solidFill>
                  <a:srgbClr val="92D050"/>
                </a:solidFill>
              </a:rPr>
              <a:t>self-monitored blood glucose for 24 to </a:t>
            </a:r>
            <a:r>
              <a:rPr lang="en-CA" b="1" i="1" dirty="0" smtClean="0">
                <a:solidFill>
                  <a:srgbClr val="92D050"/>
                </a:solidFill>
              </a:rPr>
              <a:t>72 hours </a:t>
            </a:r>
            <a:r>
              <a:rPr lang="en-CA" b="1" i="1" dirty="0">
                <a:solidFill>
                  <a:srgbClr val="92D050"/>
                </a:solidFill>
              </a:rPr>
              <a:t>after delivery</a:t>
            </a:r>
            <a:r>
              <a:rPr lang="en-CA" dirty="0"/>
              <a:t> to rule out ongoing hyperglycemia</a:t>
            </a:r>
            <a:r>
              <a:rPr lang="en-CA" dirty="0" smtClean="0"/>
              <a:t>.(1 +</a:t>
            </a:r>
            <a:r>
              <a:rPr lang="en-CA" dirty="0" err="1" smtClean="0"/>
              <a:t>ooo</a:t>
            </a:r>
            <a:r>
              <a:rPr lang="en-CA" dirty="0" smtClean="0"/>
              <a:t>)</a:t>
            </a:r>
            <a:endParaRPr lang="en-CA" dirty="0"/>
          </a:p>
          <a:p>
            <a:pPr>
              <a:buNone/>
            </a:pPr>
            <a:endParaRPr lang="en-CA" dirty="0"/>
          </a:p>
          <a:p>
            <a:r>
              <a:rPr lang="en-CA" dirty="0" smtClean="0"/>
              <a:t> </a:t>
            </a:r>
            <a:r>
              <a:rPr lang="en-CA" dirty="0"/>
              <a:t>We recommend that a 2-hour, </a:t>
            </a:r>
            <a:r>
              <a:rPr lang="en-CA" b="1" i="1" dirty="0">
                <a:solidFill>
                  <a:srgbClr val="92D050"/>
                </a:solidFill>
              </a:rPr>
              <a:t>75-g </a:t>
            </a:r>
            <a:r>
              <a:rPr lang="en-CA" b="1" i="1" dirty="0" smtClean="0">
                <a:solidFill>
                  <a:srgbClr val="92D050"/>
                </a:solidFill>
              </a:rPr>
              <a:t>OGTT </a:t>
            </a:r>
            <a:r>
              <a:rPr lang="en-CA" dirty="0" smtClean="0"/>
              <a:t>should </a:t>
            </a:r>
            <a:r>
              <a:rPr lang="en-CA" dirty="0"/>
              <a:t>be undertaken </a:t>
            </a:r>
            <a:r>
              <a:rPr lang="en-CA" b="1" i="1" dirty="0">
                <a:solidFill>
                  <a:srgbClr val="92D050"/>
                </a:solidFill>
              </a:rPr>
              <a:t>6 to 12 weeks after delivery </a:t>
            </a:r>
            <a:r>
              <a:rPr lang="en-CA" dirty="0" smtClean="0"/>
              <a:t>in women </a:t>
            </a:r>
            <a:r>
              <a:rPr lang="en-CA" dirty="0"/>
              <a:t>with </a:t>
            </a:r>
            <a:r>
              <a:rPr lang="en-CA" dirty="0" smtClean="0"/>
              <a:t>GDM </a:t>
            </a:r>
            <a:r>
              <a:rPr lang="en-CA" dirty="0"/>
              <a:t>to rule out </a:t>
            </a:r>
            <a:r>
              <a:rPr lang="en-CA" dirty="0" err="1" smtClean="0"/>
              <a:t>prediabetes</a:t>
            </a:r>
            <a:r>
              <a:rPr lang="en-CA" dirty="0" smtClean="0"/>
              <a:t> or diabetes(1+++o)</a:t>
            </a:r>
          </a:p>
          <a:p>
            <a:pPr>
              <a:buNone/>
            </a:pPr>
            <a:endParaRPr lang="en-CA" dirty="0"/>
          </a:p>
          <a:p>
            <a:r>
              <a:rPr lang="en-CA" dirty="0" smtClean="0"/>
              <a:t> </a:t>
            </a:r>
            <a:r>
              <a:rPr lang="en-CA" dirty="0"/>
              <a:t>If results are </a:t>
            </a:r>
            <a:r>
              <a:rPr lang="en-CA" dirty="0" err="1" smtClean="0"/>
              <a:t>normal,we</a:t>
            </a:r>
            <a:r>
              <a:rPr lang="en-CA" dirty="0" smtClean="0"/>
              <a:t> </a:t>
            </a:r>
            <a:r>
              <a:rPr lang="en-CA" dirty="0"/>
              <a:t>recommend this or other diagnostic tests </a:t>
            </a:r>
            <a:r>
              <a:rPr lang="en-CA" dirty="0" smtClean="0"/>
              <a:t>for diabetes </a:t>
            </a:r>
            <a:r>
              <a:rPr lang="en-CA" dirty="0"/>
              <a:t>should be </a:t>
            </a:r>
            <a:r>
              <a:rPr lang="en-CA" b="1" i="1" dirty="0" smtClean="0">
                <a:solidFill>
                  <a:srgbClr val="92D050"/>
                </a:solidFill>
              </a:rPr>
              <a:t>repeated periodically</a:t>
            </a:r>
            <a:r>
              <a:rPr lang="en-CA" dirty="0" smtClean="0"/>
              <a:t> </a:t>
            </a:r>
            <a:r>
              <a:rPr lang="en-CA" dirty="0"/>
              <a:t>as well </a:t>
            </a:r>
            <a:r>
              <a:rPr lang="en-CA" dirty="0" smtClean="0"/>
              <a:t>as before </a:t>
            </a:r>
            <a:r>
              <a:rPr lang="en-CA" dirty="0"/>
              <a:t>future </a:t>
            </a:r>
            <a:r>
              <a:rPr lang="en-CA" dirty="0" smtClean="0"/>
              <a:t>pregnancies(1++</a:t>
            </a:r>
            <a:r>
              <a:rPr lang="en-CA" dirty="0" err="1" smtClean="0"/>
              <a:t>oo</a:t>
            </a:r>
            <a:r>
              <a:rPr lang="en-CA" dirty="0" smtClean="0"/>
              <a:t>)</a:t>
            </a:r>
            <a:endParaRPr lang="en-CA" dirty="0"/>
          </a:p>
        </p:txBody>
      </p:sp>
      <p:sp>
        <p:nvSpPr>
          <p:cNvPr id="4" name="Rectangle 3"/>
          <p:cNvSpPr/>
          <p:nvPr/>
        </p:nvSpPr>
        <p:spPr>
          <a:xfrm>
            <a:off x="899592" y="476672"/>
            <a:ext cx="7776864" cy="5904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p:cNvSpPr>
            <a:spLocks noGrp="1"/>
          </p:cNvSpPr>
          <p:nvPr>
            <p:ph type="sldNum" sz="quarter" idx="12"/>
          </p:nvPr>
        </p:nvSpPr>
        <p:spPr/>
        <p:txBody>
          <a:bodyPr/>
          <a:lstStyle/>
          <a:p>
            <a:fld id="{315854FB-7E63-4C7C-B7D4-551B804AEF85}" type="slidenum">
              <a:rPr lang="en-CA" smtClean="0"/>
              <a:pPr/>
              <a:t>37</a:t>
            </a:fld>
            <a:endParaRPr lang="en-CA"/>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Post partum care</a:t>
            </a:r>
            <a:endParaRPr lang="en-CA" dirty="0"/>
          </a:p>
        </p:txBody>
      </p:sp>
      <p:sp>
        <p:nvSpPr>
          <p:cNvPr id="3" name="Content Placeholder 2"/>
          <p:cNvSpPr>
            <a:spLocks noGrp="1"/>
          </p:cNvSpPr>
          <p:nvPr>
            <p:ph idx="1"/>
          </p:nvPr>
        </p:nvSpPr>
        <p:spPr>
          <a:ln>
            <a:noFill/>
          </a:ln>
        </p:spPr>
        <p:txBody>
          <a:bodyPr>
            <a:normAutofit fontScale="85000" lnSpcReduction="20000"/>
          </a:bodyPr>
          <a:lstStyle/>
          <a:p>
            <a:r>
              <a:rPr lang="en-CA" dirty="0"/>
              <a:t>We recommend that all women who have </a:t>
            </a:r>
            <a:r>
              <a:rPr lang="en-CA" dirty="0" smtClean="0"/>
              <a:t>had GDM </a:t>
            </a:r>
            <a:r>
              <a:rPr lang="en-CA" dirty="0"/>
              <a:t>receive counseling on </a:t>
            </a:r>
            <a:r>
              <a:rPr lang="en-CA" dirty="0" smtClean="0"/>
              <a:t>lifestyle measures </a:t>
            </a:r>
            <a:r>
              <a:rPr lang="en-CA" dirty="0"/>
              <a:t>to reduce the risk of type 2 </a:t>
            </a:r>
            <a:r>
              <a:rPr lang="en-CA" dirty="0" smtClean="0"/>
              <a:t>DM, the need </a:t>
            </a:r>
            <a:r>
              <a:rPr lang="en-CA" dirty="0"/>
              <a:t>for </a:t>
            </a:r>
            <a:r>
              <a:rPr lang="en-CA" dirty="0" smtClean="0"/>
              <a:t>future pregnancies </a:t>
            </a:r>
            <a:r>
              <a:rPr lang="en-CA" dirty="0"/>
              <a:t>to be planned, and </a:t>
            </a:r>
            <a:r>
              <a:rPr lang="en-CA" dirty="0" smtClean="0"/>
              <a:t>the need </a:t>
            </a:r>
            <a:r>
              <a:rPr lang="en-CA" dirty="0"/>
              <a:t>for regular </a:t>
            </a:r>
            <a:r>
              <a:rPr lang="en-CA" dirty="0" smtClean="0"/>
              <a:t>DM </a:t>
            </a:r>
            <a:r>
              <a:rPr lang="en-CA" dirty="0"/>
              <a:t>screening, especially </a:t>
            </a:r>
            <a:r>
              <a:rPr lang="en-CA" dirty="0" smtClean="0"/>
              <a:t>before any </a:t>
            </a:r>
            <a:r>
              <a:rPr lang="en-CA" dirty="0"/>
              <a:t>future pregnancies. </a:t>
            </a:r>
            <a:r>
              <a:rPr lang="en-CA" dirty="0" smtClean="0"/>
              <a:t>(1 +</a:t>
            </a:r>
            <a:r>
              <a:rPr lang="en-CA" dirty="0" err="1" smtClean="0"/>
              <a:t>ooo</a:t>
            </a:r>
            <a:r>
              <a:rPr lang="en-CA" dirty="0" smtClean="0"/>
              <a:t>)</a:t>
            </a:r>
          </a:p>
          <a:p>
            <a:pPr>
              <a:buNone/>
            </a:pPr>
            <a:endParaRPr lang="en-CA" dirty="0"/>
          </a:p>
          <a:p>
            <a:r>
              <a:rPr lang="en-CA" dirty="0" smtClean="0"/>
              <a:t> </a:t>
            </a:r>
            <a:r>
              <a:rPr lang="en-CA" dirty="0"/>
              <a:t>We suggest blood </a:t>
            </a:r>
            <a:r>
              <a:rPr lang="en-CA" dirty="0" smtClean="0"/>
              <a:t>glucose-lowering medication should </a:t>
            </a:r>
            <a:r>
              <a:rPr lang="en-CA" dirty="0"/>
              <a:t>be </a:t>
            </a:r>
            <a:r>
              <a:rPr lang="en-CA" dirty="0" smtClean="0">
                <a:solidFill>
                  <a:srgbClr val="92D050"/>
                </a:solidFill>
              </a:rPr>
              <a:t>discontinued</a:t>
            </a:r>
            <a:r>
              <a:rPr lang="en-CA" dirty="0" smtClean="0"/>
              <a:t> immediately </a:t>
            </a:r>
            <a:r>
              <a:rPr lang="en-CA" dirty="0"/>
              <a:t>after delivery </a:t>
            </a:r>
            <a:r>
              <a:rPr lang="en-CA" dirty="0" smtClean="0"/>
              <a:t>for women </a:t>
            </a:r>
            <a:r>
              <a:rPr lang="en-CA" dirty="0"/>
              <a:t>with gestational diabetes unless overt </a:t>
            </a:r>
            <a:r>
              <a:rPr lang="en-CA" dirty="0" smtClean="0"/>
              <a:t>diabetes is </a:t>
            </a:r>
            <a:r>
              <a:rPr lang="en-CA" dirty="0"/>
              <a:t>suspected, in which case the </a:t>
            </a:r>
            <a:r>
              <a:rPr lang="en-CA" b="1" i="1" dirty="0">
                <a:solidFill>
                  <a:srgbClr val="92D050"/>
                </a:solidFill>
              </a:rPr>
              <a:t>decision to </a:t>
            </a:r>
            <a:r>
              <a:rPr lang="en-CA" b="1" i="1" dirty="0" smtClean="0">
                <a:solidFill>
                  <a:srgbClr val="92D050"/>
                </a:solidFill>
              </a:rPr>
              <a:t>continue such </a:t>
            </a:r>
            <a:r>
              <a:rPr lang="en-CA" b="1" i="1" dirty="0">
                <a:solidFill>
                  <a:srgbClr val="92D050"/>
                </a:solidFill>
              </a:rPr>
              <a:t>medication should be made on a </a:t>
            </a:r>
            <a:r>
              <a:rPr lang="en-CA" b="1" i="1" dirty="0" smtClean="0">
                <a:solidFill>
                  <a:srgbClr val="92D050"/>
                </a:solidFill>
              </a:rPr>
              <a:t>case-by-case basis(2++</a:t>
            </a:r>
            <a:r>
              <a:rPr lang="en-CA" b="1" i="1" dirty="0" err="1" smtClean="0">
                <a:solidFill>
                  <a:srgbClr val="92D050"/>
                </a:solidFill>
              </a:rPr>
              <a:t>oo</a:t>
            </a:r>
            <a:r>
              <a:rPr lang="en-CA" b="1" i="1" dirty="0" smtClean="0">
                <a:solidFill>
                  <a:srgbClr val="92D050"/>
                </a:solidFill>
              </a:rPr>
              <a:t>)</a:t>
            </a:r>
            <a:endParaRPr lang="en-CA" b="1" i="1" dirty="0">
              <a:solidFill>
                <a:srgbClr val="92D050"/>
              </a:solidFill>
            </a:endParaRPr>
          </a:p>
        </p:txBody>
      </p:sp>
      <p:sp>
        <p:nvSpPr>
          <p:cNvPr id="4" name="Rectangle 3"/>
          <p:cNvSpPr/>
          <p:nvPr/>
        </p:nvSpPr>
        <p:spPr>
          <a:xfrm>
            <a:off x="899592" y="476672"/>
            <a:ext cx="7776864" cy="5904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p:cNvSpPr>
            <a:spLocks noGrp="1"/>
          </p:cNvSpPr>
          <p:nvPr>
            <p:ph type="sldNum" sz="quarter" idx="12"/>
          </p:nvPr>
        </p:nvSpPr>
        <p:spPr/>
        <p:txBody>
          <a:bodyPr/>
          <a:lstStyle/>
          <a:p>
            <a:fld id="{315854FB-7E63-4C7C-B7D4-551B804AEF85}" type="slidenum">
              <a:rPr lang="en-CA" smtClean="0"/>
              <a:pPr/>
              <a:t>38</a:t>
            </a:fld>
            <a:endParaRPr lang="en-CA"/>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Evidence</a:t>
            </a:r>
            <a:endParaRPr lang="en-CA" dirty="0"/>
          </a:p>
        </p:txBody>
      </p:sp>
      <p:sp>
        <p:nvSpPr>
          <p:cNvPr id="3" name="Content Placeholder 2"/>
          <p:cNvSpPr>
            <a:spLocks noGrp="1"/>
          </p:cNvSpPr>
          <p:nvPr>
            <p:ph idx="1"/>
          </p:nvPr>
        </p:nvSpPr>
        <p:spPr/>
        <p:txBody>
          <a:bodyPr>
            <a:normAutofit/>
          </a:bodyPr>
          <a:lstStyle/>
          <a:p>
            <a:r>
              <a:rPr lang="en-CA" dirty="0">
                <a:solidFill>
                  <a:srgbClr val="92D050"/>
                </a:solidFill>
              </a:rPr>
              <a:t>Women</a:t>
            </a:r>
            <a:r>
              <a:rPr lang="en-CA" dirty="0"/>
              <a:t> who have had </a:t>
            </a:r>
            <a:r>
              <a:rPr lang="en-CA" dirty="0" smtClean="0"/>
              <a:t>GDM </a:t>
            </a:r>
            <a:r>
              <a:rPr lang="en-CA" dirty="0"/>
              <a:t>are at </a:t>
            </a:r>
            <a:r>
              <a:rPr lang="en-CA" dirty="0" smtClean="0"/>
              <a:t>high risk </a:t>
            </a:r>
            <a:r>
              <a:rPr lang="en-CA" dirty="0"/>
              <a:t>for the later development of </a:t>
            </a:r>
            <a:r>
              <a:rPr lang="en-CA" dirty="0" smtClean="0"/>
              <a:t>IFG, IGT, </a:t>
            </a:r>
            <a:r>
              <a:rPr lang="en-CA" dirty="0"/>
              <a:t>overt </a:t>
            </a:r>
            <a:r>
              <a:rPr lang="en-CA" dirty="0" smtClean="0"/>
              <a:t>DM, </a:t>
            </a:r>
            <a:r>
              <a:rPr lang="en-CA" dirty="0"/>
              <a:t>and the metabolic syndrome </a:t>
            </a:r>
            <a:r>
              <a:rPr lang="en-CA" dirty="0" smtClean="0"/>
              <a:t>.</a:t>
            </a:r>
          </a:p>
          <a:p>
            <a:endParaRPr lang="en-CA" dirty="0"/>
          </a:p>
          <a:p>
            <a:r>
              <a:rPr lang="en-CA" dirty="0">
                <a:solidFill>
                  <a:srgbClr val="92D050"/>
                </a:solidFill>
              </a:rPr>
              <a:t>Infants</a:t>
            </a:r>
            <a:r>
              <a:rPr lang="en-CA" dirty="0"/>
              <a:t> born to mothers with </a:t>
            </a:r>
            <a:r>
              <a:rPr lang="en-CA" dirty="0" smtClean="0"/>
              <a:t>GDM are at </a:t>
            </a:r>
            <a:r>
              <a:rPr lang="en-CA" dirty="0"/>
              <a:t>increased risk of the later development of obesity </a:t>
            </a:r>
            <a:r>
              <a:rPr lang="en-CA" dirty="0" smtClean="0"/>
              <a:t>or type </a:t>
            </a:r>
            <a:r>
              <a:rPr lang="en-CA" dirty="0"/>
              <a:t>2 diabetes</a:t>
            </a:r>
          </a:p>
        </p:txBody>
      </p:sp>
      <p:sp>
        <p:nvSpPr>
          <p:cNvPr id="4" name="Slide Number Placeholder 3"/>
          <p:cNvSpPr>
            <a:spLocks noGrp="1"/>
          </p:cNvSpPr>
          <p:nvPr>
            <p:ph type="sldNum" sz="quarter" idx="12"/>
          </p:nvPr>
        </p:nvSpPr>
        <p:spPr/>
        <p:txBody>
          <a:bodyPr/>
          <a:lstStyle/>
          <a:p>
            <a:fld id="{315854FB-7E63-4C7C-B7D4-551B804AEF85}" type="slidenum">
              <a:rPr lang="en-CA" smtClean="0"/>
              <a:pPr/>
              <a:t>39</a:t>
            </a:fld>
            <a:endParaRPr lang="en-CA"/>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dirty="0" smtClean="0"/>
              <a:t>Preconception care of women with DM</a:t>
            </a:r>
            <a:endParaRPr lang="en-CA" sz="3200" dirty="0"/>
          </a:p>
        </p:txBody>
      </p:sp>
      <p:sp>
        <p:nvSpPr>
          <p:cNvPr id="3" name="Content Placeholder 2"/>
          <p:cNvSpPr>
            <a:spLocks noGrp="1"/>
          </p:cNvSpPr>
          <p:nvPr>
            <p:ph idx="1"/>
          </p:nvPr>
        </p:nvSpPr>
        <p:spPr>
          <a:ln>
            <a:noFill/>
          </a:ln>
        </p:spPr>
        <p:txBody>
          <a:bodyPr>
            <a:normAutofit/>
          </a:bodyPr>
          <a:lstStyle/>
          <a:p>
            <a:r>
              <a:rPr lang="en-CA" sz="2800" dirty="0"/>
              <a:t>We recommend that preconception counseling</a:t>
            </a:r>
          </a:p>
          <a:p>
            <a:pPr>
              <a:buNone/>
            </a:pPr>
            <a:r>
              <a:rPr lang="en-CA" sz="2800" dirty="0"/>
              <a:t>be provided to all women with diabetes who are</a:t>
            </a:r>
          </a:p>
          <a:p>
            <a:pPr>
              <a:buNone/>
            </a:pPr>
            <a:r>
              <a:rPr lang="en-CA" sz="2800" dirty="0"/>
              <a:t>considering pregnancy</a:t>
            </a:r>
            <a:r>
              <a:rPr lang="en-CA" sz="2800" dirty="0" smtClean="0"/>
              <a:t>.  (1 | ++00)</a:t>
            </a:r>
          </a:p>
          <a:p>
            <a:pPr>
              <a:buNone/>
            </a:pPr>
            <a:endParaRPr lang="en-CA" sz="2800" dirty="0" smtClean="0"/>
          </a:p>
          <a:p>
            <a:r>
              <a:rPr lang="en-CA" sz="2800" dirty="0"/>
              <a:t>We suggest that women with </a:t>
            </a:r>
            <a:r>
              <a:rPr lang="en-CA" sz="2800" dirty="0" smtClean="0"/>
              <a:t>DM </a:t>
            </a:r>
            <a:r>
              <a:rPr lang="en-CA" sz="2800" dirty="0"/>
              <a:t>seeking to</a:t>
            </a:r>
          </a:p>
          <a:p>
            <a:pPr>
              <a:buNone/>
            </a:pPr>
            <a:r>
              <a:rPr lang="en-CA" sz="2800" dirty="0" smtClean="0"/>
              <a:t>     conceive strive to achieve blood glucose and </a:t>
            </a:r>
            <a:r>
              <a:rPr lang="en-CA" sz="2800" b="1" i="1" dirty="0" smtClean="0">
                <a:solidFill>
                  <a:srgbClr val="92D050"/>
                </a:solidFill>
              </a:rPr>
              <a:t>(HbA1C)levels as close to normal </a:t>
            </a:r>
            <a:r>
              <a:rPr lang="en-CA" sz="2800" dirty="0" smtClean="0"/>
              <a:t>as possible when they can be safely achieved without undue hypoglycemia. (2|++</a:t>
            </a:r>
            <a:r>
              <a:rPr lang="en-CA" sz="2800" dirty="0" err="1" smtClean="0"/>
              <a:t>oo</a:t>
            </a:r>
            <a:r>
              <a:rPr lang="en-CA" sz="2800" dirty="0" smtClean="0"/>
              <a:t>) </a:t>
            </a:r>
            <a:endParaRPr lang="en-CA" sz="2800" dirty="0"/>
          </a:p>
        </p:txBody>
      </p:sp>
      <p:sp>
        <p:nvSpPr>
          <p:cNvPr id="4" name="Rectangle 3"/>
          <p:cNvSpPr/>
          <p:nvPr/>
        </p:nvSpPr>
        <p:spPr>
          <a:xfrm>
            <a:off x="899592" y="476672"/>
            <a:ext cx="7776864" cy="5904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p:cNvSpPr>
            <a:spLocks noGrp="1"/>
          </p:cNvSpPr>
          <p:nvPr>
            <p:ph type="sldNum" sz="quarter" idx="12"/>
          </p:nvPr>
        </p:nvSpPr>
        <p:spPr/>
        <p:txBody>
          <a:bodyPr/>
          <a:lstStyle/>
          <a:p>
            <a:fld id="{315854FB-7E63-4C7C-B7D4-551B804AEF85}" type="slidenum">
              <a:rPr lang="en-CA" smtClean="0"/>
              <a:pPr/>
              <a:t>4</a:t>
            </a:fld>
            <a:endParaRPr lang="en-CA"/>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Self monitoring of blood GLC</a:t>
            </a:r>
            <a:endParaRPr lang="en-CA" dirty="0"/>
          </a:p>
        </p:txBody>
      </p:sp>
      <p:sp>
        <p:nvSpPr>
          <p:cNvPr id="3" name="Content Placeholder 2"/>
          <p:cNvSpPr>
            <a:spLocks noGrp="1"/>
          </p:cNvSpPr>
          <p:nvPr>
            <p:ph idx="1"/>
          </p:nvPr>
        </p:nvSpPr>
        <p:spPr>
          <a:ln>
            <a:noFill/>
          </a:ln>
        </p:spPr>
        <p:txBody>
          <a:bodyPr>
            <a:normAutofit/>
          </a:bodyPr>
          <a:lstStyle/>
          <a:p>
            <a:r>
              <a:rPr lang="en-CA" dirty="0"/>
              <a:t>We recommend self-monitoring of blood </a:t>
            </a:r>
            <a:r>
              <a:rPr lang="en-CA" dirty="0" smtClean="0"/>
              <a:t>glucose in </a:t>
            </a:r>
            <a:r>
              <a:rPr lang="en-CA" dirty="0"/>
              <a:t>all pregnant women </a:t>
            </a:r>
            <a:r>
              <a:rPr lang="en-CA" dirty="0" smtClean="0"/>
              <a:t>with </a:t>
            </a:r>
            <a:r>
              <a:rPr lang="en-CA" dirty="0" err="1" smtClean="0"/>
              <a:t>GDMor</a:t>
            </a:r>
            <a:r>
              <a:rPr lang="en-CA" dirty="0" smtClean="0"/>
              <a:t> overt DM(1++++)</a:t>
            </a:r>
          </a:p>
          <a:p>
            <a:pPr>
              <a:buNone/>
            </a:pPr>
            <a:r>
              <a:rPr lang="en-CA" dirty="0" smtClean="0"/>
              <a:t>  </a:t>
            </a:r>
          </a:p>
          <a:p>
            <a:r>
              <a:rPr lang="en-CA" dirty="0" smtClean="0"/>
              <a:t> </a:t>
            </a:r>
            <a:r>
              <a:rPr lang="en-CA" dirty="0"/>
              <a:t>suggest testing before </a:t>
            </a:r>
            <a:r>
              <a:rPr lang="en-CA" dirty="0" smtClean="0"/>
              <a:t>and either </a:t>
            </a:r>
            <a:r>
              <a:rPr lang="en-CA" dirty="0"/>
              <a:t>1 or 2 hours after the start of each </a:t>
            </a:r>
            <a:r>
              <a:rPr lang="en-CA" dirty="0" smtClean="0"/>
              <a:t>meal and</a:t>
            </a:r>
            <a:r>
              <a:rPr lang="en-CA" dirty="0"/>
              <a:t>, as indicated, at bedtime and during </a:t>
            </a:r>
            <a:r>
              <a:rPr lang="en-CA" dirty="0" smtClean="0"/>
              <a:t>the night(2++</a:t>
            </a:r>
            <a:r>
              <a:rPr lang="en-CA" dirty="0" err="1" smtClean="0"/>
              <a:t>oo</a:t>
            </a:r>
            <a:r>
              <a:rPr lang="en-CA" dirty="0" smtClean="0"/>
              <a:t>)</a:t>
            </a:r>
            <a:endParaRPr lang="en-CA" dirty="0"/>
          </a:p>
        </p:txBody>
      </p:sp>
      <p:sp>
        <p:nvSpPr>
          <p:cNvPr id="4" name="Rectangle 3"/>
          <p:cNvSpPr/>
          <p:nvPr/>
        </p:nvSpPr>
        <p:spPr>
          <a:xfrm>
            <a:off x="899592" y="476672"/>
            <a:ext cx="7776864" cy="5904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p:cNvSpPr>
            <a:spLocks noGrp="1"/>
          </p:cNvSpPr>
          <p:nvPr>
            <p:ph type="sldNum" sz="quarter" idx="12"/>
          </p:nvPr>
        </p:nvSpPr>
        <p:spPr/>
        <p:txBody>
          <a:bodyPr/>
          <a:lstStyle/>
          <a:p>
            <a:fld id="{315854FB-7E63-4C7C-B7D4-551B804AEF85}" type="slidenum">
              <a:rPr lang="en-CA" smtClean="0"/>
              <a:pPr/>
              <a:t>40</a:t>
            </a:fld>
            <a:endParaRPr lang="en-CA"/>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Glycemic</a:t>
            </a:r>
            <a:r>
              <a:rPr lang="en-CA" dirty="0" smtClean="0"/>
              <a:t> targets</a:t>
            </a:r>
            <a:endParaRPr lang="en-CA" dirty="0"/>
          </a:p>
        </p:txBody>
      </p:sp>
      <p:sp>
        <p:nvSpPr>
          <p:cNvPr id="3" name="Content Placeholder 2"/>
          <p:cNvSpPr>
            <a:spLocks noGrp="1"/>
          </p:cNvSpPr>
          <p:nvPr>
            <p:ph idx="1"/>
          </p:nvPr>
        </p:nvSpPr>
        <p:spPr>
          <a:ln>
            <a:noFill/>
          </a:ln>
        </p:spPr>
        <p:txBody>
          <a:bodyPr>
            <a:normAutofit fontScale="70000" lnSpcReduction="20000"/>
          </a:bodyPr>
          <a:lstStyle/>
          <a:p>
            <a:r>
              <a:rPr lang="en-CA" dirty="0"/>
              <a:t>We recommend pregnant women with </a:t>
            </a:r>
            <a:r>
              <a:rPr lang="en-CA" dirty="0" smtClean="0"/>
              <a:t>overt or GDM strive </a:t>
            </a:r>
            <a:r>
              <a:rPr lang="en-CA" dirty="0"/>
              <a:t>to achieve a </a:t>
            </a:r>
            <a:r>
              <a:rPr lang="en-CA" dirty="0" smtClean="0"/>
              <a:t>target </a:t>
            </a:r>
            <a:r>
              <a:rPr lang="en-CA" dirty="0" err="1" smtClean="0"/>
              <a:t>preprandial</a:t>
            </a:r>
            <a:r>
              <a:rPr lang="en-CA" dirty="0" smtClean="0"/>
              <a:t> </a:t>
            </a:r>
            <a:r>
              <a:rPr lang="en-CA" dirty="0"/>
              <a:t>blood glucose &lt;95 </a:t>
            </a:r>
            <a:r>
              <a:rPr lang="en-CA" dirty="0" smtClean="0"/>
              <a:t>mg/</a:t>
            </a:r>
            <a:r>
              <a:rPr lang="en-CA" dirty="0" err="1" smtClean="0"/>
              <a:t>dL</a:t>
            </a:r>
            <a:r>
              <a:rPr lang="en-CA" dirty="0" smtClean="0"/>
              <a:t>( </a:t>
            </a:r>
            <a:r>
              <a:rPr lang="en-CA" dirty="0" smtClean="0">
                <a:solidFill>
                  <a:srgbClr val="92D050"/>
                </a:solidFill>
              </a:rPr>
              <a:t>1++</a:t>
            </a:r>
            <a:r>
              <a:rPr lang="en-CA" dirty="0" err="1" smtClean="0">
                <a:solidFill>
                  <a:srgbClr val="92D050"/>
                </a:solidFill>
              </a:rPr>
              <a:t>oo</a:t>
            </a:r>
            <a:r>
              <a:rPr lang="en-CA" dirty="0" smtClean="0">
                <a:solidFill>
                  <a:srgbClr val="92D050"/>
                </a:solidFill>
              </a:rPr>
              <a:t>) for </a:t>
            </a:r>
            <a:r>
              <a:rPr lang="en-CA" dirty="0">
                <a:solidFill>
                  <a:srgbClr val="92D050"/>
                </a:solidFill>
              </a:rPr>
              <a:t>fasting </a:t>
            </a:r>
            <a:r>
              <a:rPr lang="en-CA" dirty="0" smtClean="0"/>
              <a:t>,</a:t>
            </a:r>
            <a:r>
              <a:rPr lang="en-CA" dirty="0" smtClean="0">
                <a:solidFill>
                  <a:srgbClr val="FF0000"/>
                </a:solidFill>
              </a:rPr>
              <a:t>1+ooo)  </a:t>
            </a:r>
            <a:r>
              <a:rPr lang="en-CA" dirty="0">
                <a:solidFill>
                  <a:srgbClr val="FF0000"/>
                </a:solidFill>
              </a:rPr>
              <a:t>for </a:t>
            </a:r>
            <a:r>
              <a:rPr lang="en-CA" dirty="0" smtClean="0">
                <a:solidFill>
                  <a:srgbClr val="FF0000"/>
                </a:solidFill>
              </a:rPr>
              <a:t>other </a:t>
            </a:r>
            <a:r>
              <a:rPr lang="en-CA" dirty="0" smtClean="0">
                <a:solidFill>
                  <a:srgbClr val="FF0000"/>
                </a:solidFill>
              </a:rPr>
              <a:t>meals</a:t>
            </a:r>
            <a:r>
              <a:rPr lang="en-CA" dirty="0" smtClean="0">
                <a:solidFill>
                  <a:srgbClr val="FF0000"/>
                </a:solidFill>
              </a:rPr>
              <a:t>.</a:t>
            </a:r>
            <a:endParaRPr lang="en-CA" dirty="0" smtClean="0">
              <a:solidFill>
                <a:srgbClr val="FF0000"/>
              </a:solidFill>
            </a:endParaRPr>
          </a:p>
          <a:p>
            <a:endParaRPr lang="en-CA" dirty="0"/>
          </a:p>
          <a:p>
            <a:r>
              <a:rPr lang="en-CA" dirty="0" smtClean="0"/>
              <a:t> </a:t>
            </a:r>
            <a:r>
              <a:rPr lang="en-CA" dirty="0"/>
              <a:t>We suggest that an even lower fasting </a:t>
            </a:r>
            <a:r>
              <a:rPr lang="en-CA" dirty="0" smtClean="0"/>
              <a:t>blood glucose </a:t>
            </a:r>
            <a:r>
              <a:rPr lang="en-CA" dirty="0"/>
              <a:t>target of &lt;90 mg/</a:t>
            </a:r>
            <a:r>
              <a:rPr lang="en-CA" dirty="0" err="1"/>
              <a:t>dL</a:t>
            </a:r>
            <a:r>
              <a:rPr lang="en-CA" dirty="0"/>
              <a:t> </a:t>
            </a:r>
            <a:r>
              <a:rPr lang="en-CA" dirty="0" smtClean="0"/>
              <a:t> </a:t>
            </a:r>
            <a:r>
              <a:rPr lang="en-CA" dirty="0"/>
              <a:t>be </a:t>
            </a:r>
            <a:r>
              <a:rPr lang="en-CA" dirty="0" smtClean="0"/>
              <a:t>strived for(2 +</a:t>
            </a:r>
            <a:r>
              <a:rPr lang="en-CA" dirty="0" err="1" smtClean="0"/>
              <a:t>ooo</a:t>
            </a:r>
            <a:r>
              <a:rPr lang="en-CA" dirty="0" smtClean="0"/>
              <a:t>)  </a:t>
            </a:r>
            <a:r>
              <a:rPr lang="en-CA" dirty="0"/>
              <a:t>if this can be safely achieved </a:t>
            </a:r>
            <a:r>
              <a:rPr lang="en-CA" dirty="0" smtClean="0"/>
              <a:t>without undue </a:t>
            </a:r>
            <a:r>
              <a:rPr lang="en-CA" dirty="0"/>
              <a:t>hypoglycemia</a:t>
            </a:r>
            <a:r>
              <a:rPr lang="en-CA" dirty="0" smtClean="0"/>
              <a:t>.</a:t>
            </a:r>
          </a:p>
          <a:p>
            <a:pPr>
              <a:buNone/>
            </a:pPr>
            <a:endParaRPr lang="en-CA" dirty="0"/>
          </a:p>
          <a:p>
            <a:r>
              <a:rPr lang="en-CA" dirty="0"/>
              <a:t> </a:t>
            </a:r>
            <a:r>
              <a:rPr lang="en-CA" dirty="0" smtClean="0"/>
              <a:t>  </a:t>
            </a:r>
            <a:r>
              <a:rPr lang="en-CA" dirty="0"/>
              <a:t>We suggest pregnant women with overt </a:t>
            </a:r>
            <a:r>
              <a:rPr lang="en-CA" dirty="0" smtClean="0"/>
              <a:t>or GDM strive </a:t>
            </a:r>
            <a:r>
              <a:rPr lang="en-CA" dirty="0"/>
              <a:t>to achieve target </a:t>
            </a:r>
            <a:r>
              <a:rPr lang="en-CA" dirty="0" smtClean="0"/>
              <a:t>blood glucose </a:t>
            </a:r>
            <a:r>
              <a:rPr lang="en-CA" dirty="0"/>
              <a:t>levels 1 hour after the start of a meal </a:t>
            </a:r>
            <a:r>
              <a:rPr lang="en-CA" dirty="0">
                <a:solidFill>
                  <a:srgbClr val="92D050"/>
                </a:solidFill>
              </a:rPr>
              <a:t>&lt;140 </a:t>
            </a:r>
            <a:r>
              <a:rPr lang="en-CA" dirty="0" smtClean="0">
                <a:solidFill>
                  <a:srgbClr val="92D050"/>
                </a:solidFill>
              </a:rPr>
              <a:t>mg/</a:t>
            </a:r>
            <a:r>
              <a:rPr lang="en-CA" dirty="0" err="1" smtClean="0">
                <a:solidFill>
                  <a:srgbClr val="92D050"/>
                </a:solidFill>
              </a:rPr>
              <a:t>dL</a:t>
            </a:r>
            <a:r>
              <a:rPr lang="en-CA" dirty="0" smtClean="0">
                <a:solidFill>
                  <a:srgbClr val="92D050"/>
                </a:solidFill>
              </a:rPr>
              <a:t> </a:t>
            </a:r>
            <a:r>
              <a:rPr lang="en-CA" dirty="0" smtClean="0"/>
              <a:t>and </a:t>
            </a:r>
            <a:r>
              <a:rPr lang="en-CA" dirty="0"/>
              <a:t>2 hours after the start of a </a:t>
            </a:r>
            <a:r>
              <a:rPr lang="en-CA" dirty="0" smtClean="0"/>
              <a:t>meal </a:t>
            </a:r>
            <a:r>
              <a:rPr lang="en-CA" dirty="0" smtClean="0">
                <a:solidFill>
                  <a:srgbClr val="92D050"/>
                </a:solidFill>
              </a:rPr>
              <a:t>&lt;120 </a:t>
            </a:r>
            <a:r>
              <a:rPr lang="en-CA" dirty="0"/>
              <a:t>mg/</a:t>
            </a:r>
            <a:r>
              <a:rPr lang="en-CA" dirty="0" err="1"/>
              <a:t>dL</a:t>
            </a:r>
            <a:r>
              <a:rPr lang="en-CA" dirty="0"/>
              <a:t> </a:t>
            </a:r>
            <a:r>
              <a:rPr lang="en-CA" dirty="0" smtClean="0">
                <a:solidFill>
                  <a:srgbClr val="92D050"/>
                </a:solidFill>
              </a:rPr>
              <a:t>(2+ooo)  </a:t>
            </a:r>
          </a:p>
          <a:p>
            <a:endParaRPr lang="en-CA" dirty="0"/>
          </a:p>
          <a:p>
            <a:r>
              <a:rPr lang="en-CA" dirty="0" smtClean="0"/>
              <a:t> </a:t>
            </a:r>
            <a:r>
              <a:rPr lang="en-CA" dirty="0"/>
              <a:t>We suggest pregnant women with overt </a:t>
            </a:r>
            <a:r>
              <a:rPr lang="en-CA" dirty="0" smtClean="0"/>
              <a:t>DM ,HbA1C </a:t>
            </a:r>
            <a:r>
              <a:rPr lang="en-CA" dirty="0"/>
              <a:t>&lt;7% (ideally &lt;6.5</a:t>
            </a:r>
            <a:r>
              <a:rPr lang="en-CA" dirty="0" smtClean="0"/>
              <a:t>%).  </a:t>
            </a:r>
            <a:r>
              <a:rPr lang="en-CA" dirty="0" smtClean="0">
                <a:solidFill>
                  <a:srgbClr val="92D050"/>
                </a:solidFill>
              </a:rPr>
              <a:t>(2+ooo)</a:t>
            </a:r>
            <a:endParaRPr lang="en-CA" dirty="0">
              <a:solidFill>
                <a:srgbClr val="92D050"/>
              </a:solidFill>
            </a:endParaRPr>
          </a:p>
          <a:p>
            <a:endParaRPr lang="en-CA" dirty="0"/>
          </a:p>
        </p:txBody>
      </p:sp>
      <p:sp>
        <p:nvSpPr>
          <p:cNvPr id="4" name="Rectangle 3"/>
          <p:cNvSpPr/>
          <p:nvPr/>
        </p:nvSpPr>
        <p:spPr>
          <a:xfrm>
            <a:off x="899592" y="476672"/>
            <a:ext cx="7776864" cy="5904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p:cNvSpPr>
            <a:spLocks noGrp="1"/>
          </p:cNvSpPr>
          <p:nvPr>
            <p:ph type="sldNum" sz="quarter" idx="12"/>
          </p:nvPr>
        </p:nvSpPr>
        <p:spPr/>
        <p:txBody>
          <a:bodyPr/>
          <a:lstStyle/>
          <a:p>
            <a:fld id="{315854FB-7E63-4C7C-B7D4-551B804AEF85}" type="slidenum">
              <a:rPr lang="en-CA" smtClean="0"/>
              <a:pPr/>
              <a:t>41</a:t>
            </a:fld>
            <a:endParaRPr lang="en-CA"/>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CA" sz="2400" dirty="0" err="1" smtClean="0"/>
              <a:t>Glycemic</a:t>
            </a:r>
            <a:r>
              <a:rPr lang="en-CA" sz="2400" dirty="0" smtClean="0"/>
              <a:t> Targets </a:t>
            </a:r>
            <a:r>
              <a:rPr lang="en-CA" sz="2400" dirty="0" err="1" smtClean="0"/>
              <a:t>Preconceptionally</a:t>
            </a:r>
            <a:r>
              <a:rPr lang="en-CA" sz="2400" dirty="0" smtClean="0"/>
              <a:t> for</a:t>
            </a:r>
            <a:br>
              <a:rPr lang="en-CA" sz="2400" dirty="0" smtClean="0"/>
            </a:br>
            <a:r>
              <a:rPr lang="en-CA" sz="2400" dirty="0" smtClean="0"/>
              <a:t>Women with Overt Diabetes and During Pregnancy</a:t>
            </a:r>
            <a:br>
              <a:rPr lang="en-CA" sz="2400" dirty="0" smtClean="0"/>
            </a:br>
            <a:r>
              <a:rPr lang="en-CA" sz="2400" dirty="0" smtClean="0"/>
              <a:t>for Women With Either Overt Diabetes or Gestational </a:t>
            </a:r>
            <a:r>
              <a:rPr lang="en-CA" sz="2400" dirty="0" err="1" smtClean="0"/>
              <a:t>Diabetesa</a:t>
            </a:r>
            <a:endParaRPr lang="en-CA" sz="2400" dirty="0"/>
          </a:p>
        </p:txBody>
      </p:sp>
      <p:pic>
        <p:nvPicPr>
          <p:cNvPr id="3075" name="Picture 3"/>
          <p:cNvPicPr>
            <a:picLocks noChangeAspect="1" noChangeArrowheads="1"/>
          </p:cNvPicPr>
          <p:nvPr/>
        </p:nvPicPr>
        <p:blipFill>
          <a:blip r:embed="rId2" cstate="print"/>
          <a:srcRect/>
          <a:stretch>
            <a:fillRect/>
          </a:stretch>
        </p:blipFill>
        <p:spPr bwMode="auto">
          <a:xfrm>
            <a:off x="1538288" y="2721074"/>
            <a:ext cx="6067425" cy="27241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315854FB-7E63-4C7C-B7D4-551B804AEF85}" type="slidenum">
              <a:rPr lang="en-CA" smtClean="0"/>
              <a:pPr/>
              <a:t>42</a:t>
            </a:fld>
            <a:endParaRPr lang="en-CA"/>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Glycemic</a:t>
            </a:r>
            <a:r>
              <a:rPr lang="en-CA" dirty="0" smtClean="0"/>
              <a:t> target for GDM women(ADA 2014)</a:t>
            </a:r>
            <a:endParaRPr lang="en-CA"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907704" y="2060848"/>
            <a:ext cx="5976664" cy="4797152"/>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315854FB-7E63-4C7C-B7D4-551B804AEF85}" type="slidenum">
              <a:rPr lang="en-CA" smtClean="0"/>
              <a:pPr/>
              <a:t>43</a:t>
            </a:fld>
            <a:endParaRPr lang="en-CA"/>
          </a:p>
        </p:txBody>
      </p:sp>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Glycemic</a:t>
            </a:r>
            <a:r>
              <a:rPr lang="en-CA" dirty="0" smtClean="0"/>
              <a:t> goal for pregnant women with pre existing type1 or type2 DM (ADA2014)</a:t>
            </a:r>
            <a:endParaRPr lang="en-CA"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223503" y="2638632"/>
            <a:ext cx="7092913" cy="4219368"/>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315854FB-7E63-4C7C-B7D4-551B804AEF85}" type="slidenum">
              <a:rPr lang="en-CA" smtClean="0"/>
              <a:pPr/>
              <a:t>44</a:t>
            </a:fld>
            <a:endParaRPr lang="en-CA"/>
          </a:p>
        </p:txBody>
      </p:sp>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Continuous GLC monitoring</a:t>
            </a:r>
            <a:endParaRPr lang="en-CA" dirty="0"/>
          </a:p>
        </p:txBody>
      </p:sp>
      <p:sp>
        <p:nvSpPr>
          <p:cNvPr id="3" name="Content Placeholder 2"/>
          <p:cNvSpPr>
            <a:spLocks noGrp="1"/>
          </p:cNvSpPr>
          <p:nvPr>
            <p:ph idx="1"/>
          </p:nvPr>
        </p:nvSpPr>
        <p:spPr>
          <a:ln>
            <a:noFill/>
          </a:ln>
        </p:spPr>
        <p:txBody>
          <a:bodyPr/>
          <a:lstStyle/>
          <a:p>
            <a:r>
              <a:rPr lang="en-CA" dirty="0"/>
              <a:t>We suggest that continuous </a:t>
            </a:r>
            <a:r>
              <a:rPr lang="en-CA" dirty="0" smtClean="0"/>
              <a:t>glucose monitoring be </a:t>
            </a:r>
            <a:r>
              <a:rPr lang="en-CA" dirty="0"/>
              <a:t>used during pregnancy in women with overt </a:t>
            </a:r>
            <a:r>
              <a:rPr lang="en-CA" dirty="0" smtClean="0"/>
              <a:t>or GDM </a:t>
            </a:r>
            <a:r>
              <a:rPr lang="en-CA" dirty="0">
                <a:solidFill>
                  <a:srgbClr val="92D050"/>
                </a:solidFill>
              </a:rPr>
              <a:t>when </a:t>
            </a:r>
            <a:r>
              <a:rPr lang="en-CA" dirty="0" smtClean="0">
                <a:solidFill>
                  <a:srgbClr val="92D050"/>
                </a:solidFill>
              </a:rPr>
              <a:t>SMBG levels are not sufficient to assess </a:t>
            </a:r>
            <a:r>
              <a:rPr lang="en-CA" dirty="0" err="1" smtClean="0">
                <a:solidFill>
                  <a:srgbClr val="92D050"/>
                </a:solidFill>
              </a:rPr>
              <a:t>glycemic</a:t>
            </a:r>
            <a:r>
              <a:rPr lang="en-CA" dirty="0" smtClean="0">
                <a:solidFill>
                  <a:srgbClr val="92D050"/>
                </a:solidFill>
              </a:rPr>
              <a:t> control (2++</a:t>
            </a:r>
            <a:r>
              <a:rPr lang="en-CA" dirty="0" err="1" smtClean="0">
                <a:solidFill>
                  <a:srgbClr val="92D050"/>
                </a:solidFill>
              </a:rPr>
              <a:t>oo</a:t>
            </a:r>
            <a:r>
              <a:rPr lang="en-CA" dirty="0" smtClean="0">
                <a:solidFill>
                  <a:srgbClr val="92D050"/>
                </a:solidFill>
              </a:rPr>
              <a:t>)</a:t>
            </a:r>
            <a:endParaRPr lang="en-CA" dirty="0">
              <a:solidFill>
                <a:srgbClr val="92D050"/>
              </a:solidFill>
            </a:endParaRPr>
          </a:p>
        </p:txBody>
      </p:sp>
      <p:sp>
        <p:nvSpPr>
          <p:cNvPr id="4" name="Rectangle 3"/>
          <p:cNvSpPr/>
          <p:nvPr/>
        </p:nvSpPr>
        <p:spPr>
          <a:xfrm>
            <a:off x="899592" y="476672"/>
            <a:ext cx="7776864" cy="5904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p:cNvSpPr>
            <a:spLocks noGrp="1"/>
          </p:cNvSpPr>
          <p:nvPr>
            <p:ph type="sldNum" sz="quarter" idx="12"/>
          </p:nvPr>
        </p:nvSpPr>
        <p:spPr/>
        <p:txBody>
          <a:bodyPr/>
          <a:lstStyle/>
          <a:p>
            <a:fld id="{315854FB-7E63-4C7C-B7D4-551B804AEF85}" type="slidenum">
              <a:rPr lang="en-CA" smtClean="0"/>
              <a:pPr/>
              <a:t>45</a:t>
            </a:fld>
            <a:endParaRPr lang="en-CA"/>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Nutrition therapy</a:t>
            </a:r>
            <a:endParaRPr lang="en-CA" dirty="0"/>
          </a:p>
        </p:txBody>
      </p:sp>
      <p:sp>
        <p:nvSpPr>
          <p:cNvPr id="3" name="Content Placeholder 2"/>
          <p:cNvSpPr>
            <a:spLocks noGrp="1"/>
          </p:cNvSpPr>
          <p:nvPr>
            <p:ph idx="1"/>
          </p:nvPr>
        </p:nvSpPr>
        <p:spPr>
          <a:ln>
            <a:noFill/>
          </a:ln>
        </p:spPr>
        <p:txBody>
          <a:bodyPr/>
          <a:lstStyle/>
          <a:p>
            <a:r>
              <a:rPr lang="en-CA" dirty="0"/>
              <a:t>We recommend </a:t>
            </a:r>
            <a:r>
              <a:rPr lang="en-CA" dirty="0" smtClean="0"/>
              <a:t>MNT for all </a:t>
            </a:r>
            <a:r>
              <a:rPr lang="en-CA" dirty="0"/>
              <a:t>pregnant women with overt or </a:t>
            </a:r>
            <a:r>
              <a:rPr lang="en-CA" dirty="0" smtClean="0"/>
              <a:t>GDM to </a:t>
            </a:r>
            <a:r>
              <a:rPr lang="en-CA" dirty="0"/>
              <a:t>help achieve and maintain desired </a:t>
            </a:r>
            <a:r>
              <a:rPr lang="en-CA" dirty="0" err="1"/>
              <a:t>glycemic</a:t>
            </a:r>
            <a:r>
              <a:rPr lang="en-CA" dirty="0"/>
              <a:t> </a:t>
            </a:r>
            <a:r>
              <a:rPr lang="en-CA" dirty="0" smtClean="0"/>
              <a:t>control while </a:t>
            </a:r>
            <a:r>
              <a:rPr lang="en-CA" dirty="0"/>
              <a:t>providing essential nutrient requirements</a:t>
            </a:r>
            <a:r>
              <a:rPr lang="en-CA" dirty="0" smtClean="0"/>
              <a:t>.</a:t>
            </a:r>
          </a:p>
          <a:p>
            <a:pPr>
              <a:buNone/>
            </a:pPr>
            <a:r>
              <a:rPr lang="en-CA" dirty="0" smtClean="0"/>
              <a:t>    (1++</a:t>
            </a:r>
            <a:r>
              <a:rPr lang="en-CA" dirty="0" err="1" smtClean="0"/>
              <a:t>oo</a:t>
            </a:r>
            <a:r>
              <a:rPr lang="en-CA" dirty="0" smtClean="0"/>
              <a:t>)</a:t>
            </a:r>
            <a:endParaRPr lang="en-CA" dirty="0"/>
          </a:p>
          <a:p>
            <a:pPr>
              <a:buNone/>
            </a:pPr>
            <a:endParaRPr lang="en-CA" dirty="0"/>
          </a:p>
        </p:txBody>
      </p:sp>
      <p:sp>
        <p:nvSpPr>
          <p:cNvPr id="4" name="Rectangle 3"/>
          <p:cNvSpPr/>
          <p:nvPr/>
        </p:nvSpPr>
        <p:spPr>
          <a:xfrm>
            <a:off x="899592" y="476672"/>
            <a:ext cx="7776864" cy="5904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p:cNvSpPr>
            <a:spLocks noGrp="1"/>
          </p:cNvSpPr>
          <p:nvPr>
            <p:ph type="sldNum" sz="quarter" idx="12"/>
          </p:nvPr>
        </p:nvSpPr>
        <p:spPr/>
        <p:txBody>
          <a:bodyPr/>
          <a:lstStyle/>
          <a:p>
            <a:fld id="{315854FB-7E63-4C7C-B7D4-551B804AEF85}" type="slidenum">
              <a:rPr lang="en-CA" smtClean="0"/>
              <a:pPr/>
              <a:t>46</a:t>
            </a:fld>
            <a:endParaRPr lang="en-CA"/>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Weight management</a:t>
            </a:r>
            <a:endParaRPr lang="en-CA" dirty="0"/>
          </a:p>
        </p:txBody>
      </p:sp>
      <p:sp>
        <p:nvSpPr>
          <p:cNvPr id="3" name="Content Placeholder 2"/>
          <p:cNvSpPr>
            <a:spLocks noGrp="1"/>
          </p:cNvSpPr>
          <p:nvPr>
            <p:ph idx="1"/>
          </p:nvPr>
        </p:nvSpPr>
        <p:spPr>
          <a:ln>
            <a:noFill/>
          </a:ln>
        </p:spPr>
        <p:txBody>
          <a:bodyPr/>
          <a:lstStyle/>
          <a:p>
            <a:r>
              <a:rPr lang="en-CA" dirty="0"/>
              <a:t>We suggest obese women with overt or </a:t>
            </a:r>
            <a:r>
              <a:rPr lang="en-CA" dirty="0" smtClean="0"/>
              <a:t>GDM </a:t>
            </a:r>
            <a:r>
              <a:rPr lang="en-CA" dirty="0"/>
              <a:t>reduce their calorie intake by </a:t>
            </a:r>
            <a:r>
              <a:rPr lang="en-CA" dirty="0" smtClean="0"/>
              <a:t>approximately </a:t>
            </a:r>
            <a:r>
              <a:rPr lang="en-CA" b="1" i="1" dirty="0" smtClean="0">
                <a:solidFill>
                  <a:srgbClr val="92D050"/>
                </a:solidFill>
              </a:rPr>
              <a:t>one-third</a:t>
            </a:r>
            <a:r>
              <a:rPr lang="en-CA" dirty="0" smtClean="0"/>
              <a:t> </a:t>
            </a:r>
            <a:r>
              <a:rPr lang="en-CA" dirty="0"/>
              <a:t>(compared with their usual </a:t>
            </a:r>
            <a:r>
              <a:rPr lang="en-CA" dirty="0" smtClean="0"/>
              <a:t>intake before </a:t>
            </a:r>
            <a:r>
              <a:rPr lang="en-CA" dirty="0"/>
              <a:t>pregnancy) while maintaining a </a:t>
            </a:r>
            <a:r>
              <a:rPr lang="en-CA" dirty="0" smtClean="0"/>
              <a:t>minimum intake </a:t>
            </a:r>
            <a:r>
              <a:rPr lang="en-CA" dirty="0"/>
              <a:t>of </a:t>
            </a:r>
            <a:r>
              <a:rPr lang="en-CA" b="1" i="1" dirty="0">
                <a:solidFill>
                  <a:srgbClr val="92D050"/>
                </a:solidFill>
              </a:rPr>
              <a:t>1600 to 1800 </a:t>
            </a:r>
            <a:r>
              <a:rPr lang="en-CA" b="1" i="1" dirty="0" smtClean="0">
                <a:solidFill>
                  <a:srgbClr val="92D050"/>
                </a:solidFill>
              </a:rPr>
              <a:t> kcal/d</a:t>
            </a:r>
          </a:p>
          <a:p>
            <a:pPr>
              <a:buNone/>
            </a:pPr>
            <a:r>
              <a:rPr lang="en-CA" b="1" i="1" dirty="0" smtClean="0"/>
              <a:t>      (2++</a:t>
            </a:r>
            <a:r>
              <a:rPr lang="en-CA" b="1" i="1" dirty="0" err="1" smtClean="0"/>
              <a:t>oo</a:t>
            </a:r>
            <a:r>
              <a:rPr lang="en-CA" b="1" i="1" dirty="0" smtClean="0"/>
              <a:t>)</a:t>
            </a:r>
          </a:p>
          <a:p>
            <a:endParaRPr lang="en-CA" b="1" i="1" dirty="0">
              <a:solidFill>
                <a:srgbClr val="92D050"/>
              </a:solidFill>
            </a:endParaRPr>
          </a:p>
        </p:txBody>
      </p:sp>
      <p:sp>
        <p:nvSpPr>
          <p:cNvPr id="4" name="Rectangle 3"/>
          <p:cNvSpPr/>
          <p:nvPr/>
        </p:nvSpPr>
        <p:spPr>
          <a:xfrm>
            <a:off x="899592" y="476672"/>
            <a:ext cx="7776864" cy="5904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p:cNvSpPr>
            <a:spLocks noGrp="1"/>
          </p:cNvSpPr>
          <p:nvPr>
            <p:ph type="sldNum" sz="quarter" idx="12"/>
          </p:nvPr>
        </p:nvSpPr>
        <p:spPr/>
        <p:txBody>
          <a:bodyPr/>
          <a:lstStyle/>
          <a:p>
            <a:fld id="{315854FB-7E63-4C7C-B7D4-551B804AEF85}" type="slidenum">
              <a:rPr lang="en-CA" smtClean="0"/>
              <a:pPr/>
              <a:t>47</a:t>
            </a:fld>
            <a:endParaRPr lang="en-CA"/>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CA" sz="2800" dirty="0" smtClean="0"/>
              <a:t>2009 Institute of Medicine Recommendations for Total Weight Gain and Rate of Weight Gain During Pregnancy, by </a:t>
            </a:r>
            <a:r>
              <a:rPr lang="en-CA" sz="2800" dirty="0" err="1" smtClean="0"/>
              <a:t>Prepregnancy</a:t>
            </a:r>
            <a:r>
              <a:rPr lang="en-CA" sz="2800" dirty="0" smtClean="0"/>
              <a:t> BMI </a:t>
            </a:r>
            <a:endParaRPr lang="en-CA" sz="2800" dirty="0"/>
          </a:p>
        </p:txBody>
      </p:sp>
      <p:pic>
        <p:nvPicPr>
          <p:cNvPr id="4098" name="Picture 2"/>
          <p:cNvPicPr>
            <a:picLocks noChangeAspect="1" noChangeArrowheads="1"/>
          </p:cNvPicPr>
          <p:nvPr/>
        </p:nvPicPr>
        <p:blipFill>
          <a:blip r:embed="rId2" cstate="print"/>
          <a:srcRect/>
          <a:stretch>
            <a:fillRect/>
          </a:stretch>
        </p:blipFill>
        <p:spPr bwMode="auto">
          <a:xfrm>
            <a:off x="0" y="2849537"/>
            <a:ext cx="9144000" cy="295572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315854FB-7E63-4C7C-B7D4-551B804AEF85}" type="slidenum">
              <a:rPr lang="en-CA" smtClean="0"/>
              <a:pPr/>
              <a:t>48</a:t>
            </a:fld>
            <a:endParaRPr lang="en-CA"/>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Evidence</a:t>
            </a:r>
            <a:endParaRPr lang="en-CA" dirty="0"/>
          </a:p>
        </p:txBody>
      </p:sp>
      <p:sp>
        <p:nvSpPr>
          <p:cNvPr id="3" name="Content Placeholder 2"/>
          <p:cNvSpPr>
            <a:spLocks noGrp="1"/>
          </p:cNvSpPr>
          <p:nvPr>
            <p:ph idx="1"/>
          </p:nvPr>
        </p:nvSpPr>
        <p:spPr/>
        <p:txBody>
          <a:bodyPr>
            <a:normAutofit fontScale="85000" lnSpcReduction="10000"/>
          </a:bodyPr>
          <a:lstStyle/>
          <a:p>
            <a:r>
              <a:rPr lang="en-CA" dirty="0"/>
              <a:t>Moderate energy restriction (1600–1800 kcal/d) in</a:t>
            </a:r>
          </a:p>
          <a:p>
            <a:pPr>
              <a:buNone/>
            </a:pPr>
            <a:r>
              <a:rPr lang="en-CA" dirty="0" smtClean="0"/>
              <a:t>    pregnant </a:t>
            </a:r>
            <a:r>
              <a:rPr lang="en-CA" dirty="0"/>
              <a:t>women with overt </a:t>
            </a:r>
            <a:r>
              <a:rPr lang="en-CA" dirty="0" smtClean="0"/>
              <a:t>DM </a:t>
            </a:r>
            <a:r>
              <a:rPr lang="en-CA" dirty="0"/>
              <a:t>improves mean</a:t>
            </a:r>
          </a:p>
          <a:p>
            <a:pPr>
              <a:buNone/>
            </a:pPr>
            <a:r>
              <a:rPr lang="en-CA" dirty="0" smtClean="0"/>
              <a:t>     </a:t>
            </a:r>
            <a:r>
              <a:rPr lang="en-CA" dirty="0" err="1" smtClean="0"/>
              <a:t>glycemia</a:t>
            </a:r>
            <a:r>
              <a:rPr lang="en-CA" dirty="0" smtClean="0"/>
              <a:t> </a:t>
            </a:r>
            <a:r>
              <a:rPr lang="en-CA" dirty="0"/>
              <a:t>and fasting </a:t>
            </a:r>
            <a:r>
              <a:rPr lang="en-CA" dirty="0" err="1"/>
              <a:t>insulinemia</a:t>
            </a:r>
            <a:r>
              <a:rPr lang="en-CA" dirty="0"/>
              <a:t> without </a:t>
            </a:r>
            <a:r>
              <a:rPr lang="en-CA" dirty="0" smtClean="0"/>
              <a:t>inhibiting fetal growth or inducing ketosis</a:t>
            </a:r>
          </a:p>
          <a:p>
            <a:pPr>
              <a:buNone/>
            </a:pPr>
            <a:endParaRPr lang="en-CA" dirty="0"/>
          </a:p>
          <a:p>
            <a:r>
              <a:rPr lang="en-CA" dirty="0" smtClean="0"/>
              <a:t>Energy </a:t>
            </a:r>
            <a:r>
              <a:rPr lang="en-CA" dirty="0"/>
              <a:t>intake of approximately 2050 kcal in all BMI</a:t>
            </a:r>
          </a:p>
          <a:p>
            <a:pPr>
              <a:buNone/>
            </a:pPr>
            <a:r>
              <a:rPr lang="en-CA" dirty="0" smtClean="0"/>
              <a:t>    categories </a:t>
            </a:r>
            <a:r>
              <a:rPr lang="en-CA" dirty="0"/>
              <a:t>in women with </a:t>
            </a:r>
            <a:r>
              <a:rPr lang="en-CA" dirty="0" smtClean="0"/>
              <a:t>GDM has been reported </a:t>
            </a:r>
            <a:r>
              <a:rPr lang="en-CA" dirty="0"/>
              <a:t>to limit maternal weight gain, </a:t>
            </a:r>
            <a:r>
              <a:rPr lang="en-CA" dirty="0" smtClean="0"/>
              <a:t>maintain </a:t>
            </a:r>
            <a:r>
              <a:rPr lang="en-CA" dirty="0" err="1" smtClean="0"/>
              <a:t>euglycemia</a:t>
            </a:r>
            <a:r>
              <a:rPr lang="en-CA" dirty="0"/>
              <a:t>, avoid </a:t>
            </a:r>
            <a:r>
              <a:rPr lang="en-CA" dirty="0" err="1"/>
              <a:t>ketonuria</a:t>
            </a:r>
            <a:r>
              <a:rPr lang="en-CA" dirty="0"/>
              <a:t>, and maintain an </a:t>
            </a:r>
            <a:r>
              <a:rPr lang="en-CA" dirty="0" smtClean="0"/>
              <a:t>average birth </a:t>
            </a:r>
            <a:r>
              <a:rPr lang="en-CA" dirty="0"/>
              <a:t>weight of 3542 g</a:t>
            </a:r>
          </a:p>
        </p:txBody>
      </p:sp>
      <p:sp>
        <p:nvSpPr>
          <p:cNvPr id="4" name="Slide Number Placeholder 3"/>
          <p:cNvSpPr>
            <a:spLocks noGrp="1"/>
          </p:cNvSpPr>
          <p:nvPr>
            <p:ph type="sldNum" sz="quarter" idx="12"/>
          </p:nvPr>
        </p:nvSpPr>
        <p:spPr/>
        <p:txBody>
          <a:bodyPr/>
          <a:lstStyle/>
          <a:p>
            <a:fld id="{315854FB-7E63-4C7C-B7D4-551B804AEF85}" type="slidenum">
              <a:rPr lang="en-CA" smtClean="0"/>
              <a:pPr/>
              <a:t>49</a:t>
            </a:fld>
            <a:endParaRPr lang="en-CA"/>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Evidence</a:t>
            </a:r>
            <a:endParaRPr lang="en-CA" dirty="0"/>
          </a:p>
        </p:txBody>
      </p:sp>
      <p:sp>
        <p:nvSpPr>
          <p:cNvPr id="3" name="Content Placeholder 2"/>
          <p:cNvSpPr>
            <a:spLocks noGrp="1"/>
          </p:cNvSpPr>
          <p:nvPr>
            <p:ph idx="1"/>
          </p:nvPr>
        </p:nvSpPr>
        <p:spPr>
          <a:ln>
            <a:noFill/>
          </a:ln>
        </p:spPr>
        <p:txBody>
          <a:bodyPr>
            <a:normAutofit fontScale="85000" lnSpcReduction="20000"/>
          </a:bodyPr>
          <a:lstStyle/>
          <a:p>
            <a:r>
              <a:rPr lang="en-CA" sz="2800" dirty="0"/>
              <a:t>Maternal hyperglycemia in the first few weeks </a:t>
            </a:r>
            <a:r>
              <a:rPr lang="en-CA" sz="2800" dirty="0" smtClean="0"/>
              <a:t>of pregnancy increases </a:t>
            </a:r>
            <a:r>
              <a:rPr lang="en-CA" sz="2800" dirty="0"/>
              <a:t>the risk of fetal malformations, </a:t>
            </a:r>
            <a:r>
              <a:rPr lang="en-CA" sz="2800" dirty="0" smtClean="0"/>
              <a:t>spontaneous abortions</a:t>
            </a:r>
            <a:r>
              <a:rPr lang="en-CA" sz="2800" dirty="0"/>
              <a:t>, </a:t>
            </a:r>
            <a:r>
              <a:rPr lang="en-CA" sz="2800" dirty="0" smtClean="0"/>
              <a:t>and </a:t>
            </a:r>
            <a:r>
              <a:rPr lang="en-CA" sz="2800" dirty="0" err="1" smtClean="0"/>
              <a:t>perinatal</a:t>
            </a:r>
            <a:r>
              <a:rPr lang="en-CA" sz="2800" dirty="0" smtClean="0"/>
              <a:t> </a:t>
            </a:r>
            <a:r>
              <a:rPr lang="en-CA" sz="2800" dirty="0"/>
              <a:t>mortality </a:t>
            </a:r>
            <a:r>
              <a:rPr lang="en-CA" sz="2800" dirty="0" smtClean="0"/>
              <a:t>.</a:t>
            </a:r>
          </a:p>
          <a:p>
            <a:endParaRPr lang="en-CA" sz="2800" dirty="0"/>
          </a:p>
          <a:p>
            <a:r>
              <a:rPr lang="en-CA" sz="2800" dirty="0"/>
              <a:t>Ideal preconception blood glucose levels have </a:t>
            </a:r>
            <a:r>
              <a:rPr lang="en-CA" sz="2800" dirty="0" smtClean="0"/>
              <a:t>not been </a:t>
            </a:r>
            <a:r>
              <a:rPr lang="en-CA" sz="2800" dirty="0"/>
              <a:t>definitively established </a:t>
            </a:r>
            <a:r>
              <a:rPr lang="en-CA" sz="2800" dirty="0" smtClean="0"/>
              <a:t>, </a:t>
            </a:r>
            <a:r>
              <a:rPr lang="en-CA" sz="2800" dirty="0"/>
              <a:t>and the </a:t>
            </a:r>
            <a:r>
              <a:rPr lang="en-CA" sz="2800" dirty="0" smtClean="0"/>
              <a:t>exact degree </a:t>
            </a:r>
            <a:r>
              <a:rPr lang="en-CA" sz="2800" dirty="0"/>
              <a:t>of risk of a congenital anomaly for a </a:t>
            </a:r>
            <a:r>
              <a:rPr lang="en-CA" sz="2800" dirty="0" smtClean="0"/>
              <a:t>given HbA1C </a:t>
            </a:r>
            <a:r>
              <a:rPr lang="en-CA" sz="2800" dirty="0"/>
              <a:t>is not precisely </a:t>
            </a:r>
            <a:r>
              <a:rPr lang="en-CA" sz="2800" dirty="0" smtClean="0"/>
              <a:t>known.</a:t>
            </a:r>
          </a:p>
          <a:p>
            <a:pPr>
              <a:buNone/>
            </a:pPr>
            <a:endParaRPr lang="en-CA" sz="2800" dirty="0" smtClean="0"/>
          </a:p>
          <a:p>
            <a:r>
              <a:rPr lang="en-CA" sz="2800" dirty="0" smtClean="0"/>
              <a:t>It </a:t>
            </a:r>
            <a:r>
              <a:rPr lang="en-CA" sz="2800" dirty="0"/>
              <a:t>has, </a:t>
            </a:r>
            <a:r>
              <a:rPr lang="en-CA" sz="2800" dirty="0" err="1" smtClean="0"/>
              <a:t>however,also</a:t>
            </a:r>
            <a:r>
              <a:rPr lang="en-CA" sz="2800" dirty="0" smtClean="0"/>
              <a:t> </a:t>
            </a:r>
            <a:r>
              <a:rPr lang="en-CA" sz="2800" dirty="0"/>
              <a:t>been reported </a:t>
            </a:r>
            <a:r>
              <a:rPr lang="en-CA" sz="2800" dirty="0" smtClean="0"/>
              <a:t>that </a:t>
            </a:r>
            <a:r>
              <a:rPr lang="en-CA" sz="2800" dirty="0"/>
              <a:t>there is a stable degree </a:t>
            </a:r>
            <a:r>
              <a:rPr lang="en-CA" sz="2800" dirty="0" smtClean="0"/>
              <a:t>of anomaly </a:t>
            </a:r>
            <a:r>
              <a:rPr lang="en-CA" sz="2800" dirty="0"/>
              <a:t>risk of </a:t>
            </a:r>
            <a:r>
              <a:rPr lang="en-CA" sz="2800" dirty="0">
                <a:solidFill>
                  <a:srgbClr val="92D050"/>
                </a:solidFill>
              </a:rPr>
              <a:t>3.9% to 5.0% </a:t>
            </a:r>
            <a:r>
              <a:rPr lang="en-CA" sz="2800" dirty="0"/>
              <a:t>with </a:t>
            </a:r>
            <a:r>
              <a:rPr lang="en-CA" sz="2800" dirty="0" smtClean="0"/>
              <a:t>a </a:t>
            </a:r>
            <a:r>
              <a:rPr lang="en-CA" sz="2800" dirty="0" err="1" smtClean="0"/>
              <a:t>periconceptional</a:t>
            </a:r>
            <a:r>
              <a:rPr lang="en-CA" sz="2800" dirty="0" smtClean="0"/>
              <a:t> HbA1C </a:t>
            </a:r>
            <a:r>
              <a:rPr lang="en-CA" sz="2800" dirty="0"/>
              <a:t>of up to </a:t>
            </a:r>
            <a:r>
              <a:rPr lang="en-CA" sz="2800" dirty="0">
                <a:solidFill>
                  <a:srgbClr val="92D050"/>
                </a:solidFill>
              </a:rPr>
              <a:t>10.4%</a:t>
            </a:r>
            <a:r>
              <a:rPr lang="en-CA" sz="2800" dirty="0"/>
              <a:t>, with this risk then </a:t>
            </a:r>
            <a:r>
              <a:rPr lang="en-CA" sz="2800" dirty="0" smtClean="0"/>
              <a:t>climbing to </a:t>
            </a:r>
            <a:r>
              <a:rPr lang="en-CA" sz="2800" dirty="0">
                <a:solidFill>
                  <a:srgbClr val="92D050"/>
                </a:solidFill>
              </a:rPr>
              <a:t>10.9%</a:t>
            </a:r>
            <a:r>
              <a:rPr lang="en-CA" sz="2800" dirty="0"/>
              <a:t> if the </a:t>
            </a:r>
            <a:r>
              <a:rPr lang="en-CA" sz="2800" dirty="0">
                <a:solidFill>
                  <a:srgbClr val="92D050"/>
                </a:solidFill>
              </a:rPr>
              <a:t>HbA1C is 10.4% or </a:t>
            </a:r>
            <a:r>
              <a:rPr lang="en-CA" sz="2800" dirty="0" smtClean="0">
                <a:solidFill>
                  <a:srgbClr val="92D050"/>
                </a:solidFill>
              </a:rPr>
              <a:t>higher</a:t>
            </a:r>
            <a:endParaRPr lang="en-CA" sz="2800" dirty="0">
              <a:solidFill>
                <a:srgbClr val="92D050"/>
              </a:solidFill>
            </a:endParaRPr>
          </a:p>
        </p:txBody>
      </p:sp>
      <p:sp>
        <p:nvSpPr>
          <p:cNvPr id="4" name="Slide Number Placeholder 3"/>
          <p:cNvSpPr>
            <a:spLocks noGrp="1"/>
          </p:cNvSpPr>
          <p:nvPr>
            <p:ph type="sldNum" sz="quarter" idx="12"/>
          </p:nvPr>
        </p:nvSpPr>
        <p:spPr/>
        <p:txBody>
          <a:bodyPr/>
          <a:lstStyle/>
          <a:p>
            <a:fld id="{315854FB-7E63-4C7C-B7D4-551B804AEF85}" type="slidenum">
              <a:rPr lang="en-CA" smtClean="0"/>
              <a:pPr/>
              <a:t>5</a:t>
            </a:fld>
            <a:endParaRPr lang="en-CA"/>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4213080"/>
          </a:xfrm>
          <a:ln>
            <a:solidFill>
              <a:schemeClr val="tx1"/>
            </a:solidFill>
          </a:ln>
        </p:spPr>
        <p:txBody>
          <a:bodyPr/>
          <a:lstStyle/>
          <a:p>
            <a:r>
              <a:rPr lang="en-CA" dirty="0" smtClean="0"/>
              <a:t>Carbohydrate intake</a:t>
            </a:r>
            <a:endParaRPr lang="en-CA" dirty="0"/>
          </a:p>
        </p:txBody>
      </p:sp>
      <p:sp>
        <p:nvSpPr>
          <p:cNvPr id="3" name="Content Placeholder 2"/>
          <p:cNvSpPr>
            <a:spLocks noGrp="1"/>
          </p:cNvSpPr>
          <p:nvPr>
            <p:ph idx="1"/>
          </p:nvPr>
        </p:nvSpPr>
        <p:spPr/>
        <p:txBody>
          <a:bodyPr/>
          <a:lstStyle/>
          <a:p>
            <a:r>
              <a:rPr lang="en-CA" dirty="0"/>
              <a:t>We suggest women with overt or gestational</a:t>
            </a:r>
          </a:p>
          <a:p>
            <a:pPr>
              <a:buNone/>
            </a:pPr>
            <a:r>
              <a:rPr lang="en-CA" dirty="0" smtClean="0"/>
              <a:t>   DM </a:t>
            </a:r>
            <a:r>
              <a:rPr lang="en-CA" dirty="0"/>
              <a:t>limit carbohydrate intake to 35% </a:t>
            </a:r>
            <a:r>
              <a:rPr lang="en-CA" dirty="0" smtClean="0"/>
              <a:t>to45</a:t>
            </a:r>
            <a:r>
              <a:rPr lang="en-CA" dirty="0"/>
              <a:t>% </a:t>
            </a:r>
            <a:r>
              <a:rPr lang="en-CA" dirty="0" smtClean="0"/>
              <a:t>of total </a:t>
            </a:r>
            <a:r>
              <a:rPr lang="en-CA" dirty="0"/>
              <a:t>calories, distributed in 3 small- </a:t>
            </a:r>
            <a:r>
              <a:rPr lang="en-CA" dirty="0" smtClean="0"/>
              <a:t>to moderate-sized meals </a:t>
            </a:r>
            <a:r>
              <a:rPr lang="en-CA" dirty="0"/>
              <a:t>and 2 to 4 snacks including an evening </a:t>
            </a:r>
            <a:r>
              <a:rPr lang="en-CA" dirty="0" smtClean="0"/>
              <a:t>snack.(2|++</a:t>
            </a:r>
            <a:r>
              <a:rPr lang="en-CA" dirty="0" err="1" smtClean="0"/>
              <a:t>oo</a:t>
            </a:r>
            <a:r>
              <a:rPr lang="en-CA" dirty="0" smtClean="0"/>
              <a:t>)</a:t>
            </a:r>
            <a:endParaRPr lang="en-CA" dirty="0"/>
          </a:p>
        </p:txBody>
      </p:sp>
      <p:sp>
        <p:nvSpPr>
          <p:cNvPr id="4" name="Slide Number Placeholder 3"/>
          <p:cNvSpPr>
            <a:spLocks noGrp="1"/>
          </p:cNvSpPr>
          <p:nvPr>
            <p:ph type="sldNum" sz="quarter" idx="12"/>
          </p:nvPr>
        </p:nvSpPr>
        <p:spPr/>
        <p:txBody>
          <a:bodyPr/>
          <a:lstStyle/>
          <a:p>
            <a:fld id="{315854FB-7E63-4C7C-B7D4-551B804AEF85}" type="slidenum">
              <a:rPr lang="en-CA" smtClean="0"/>
              <a:pPr/>
              <a:t>50</a:t>
            </a:fld>
            <a:endParaRPr lang="en-CA"/>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Evidence</a:t>
            </a:r>
            <a:endParaRPr lang="en-CA" dirty="0"/>
          </a:p>
        </p:txBody>
      </p:sp>
      <p:sp>
        <p:nvSpPr>
          <p:cNvPr id="3" name="Content Placeholder 2"/>
          <p:cNvSpPr>
            <a:spLocks noGrp="1"/>
          </p:cNvSpPr>
          <p:nvPr>
            <p:ph idx="1"/>
          </p:nvPr>
        </p:nvSpPr>
        <p:spPr/>
        <p:txBody>
          <a:bodyPr>
            <a:normAutofit fontScale="92500"/>
          </a:bodyPr>
          <a:lstStyle/>
          <a:p>
            <a:r>
              <a:rPr lang="en-CA" dirty="0"/>
              <a:t>There is no definitive evidence for the </a:t>
            </a:r>
            <a:r>
              <a:rPr lang="en-CA" dirty="0" smtClean="0"/>
              <a:t>optimal proportion of </a:t>
            </a:r>
            <a:r>
              <a:rPr lang="en-CA" dirty="0"/>
              <a:t>carbohydrate in the diet of women with </a:t>
            </a:r>
            <a:r>
              <a:rPr lang="en-CA" dirty="0" smtClean="0"/>
              <a:t>overt or GDM; </a:t>
            </a:r>
            <a:r>
              <a:rPr lang="en-CA" dirty="0"/>
              <a:t>values from 40% to 45% </a:t>
            </a:r>
            <a:r>
              <a:rPr lang="en-CA" dirty="0" smtClean="0"/>
              <a:t>of energy </a:t>
            </a:r>
            <a:r>
              <a:rPr lang="en-CA" dirty="0"/>
              <a:t>intake </a:t>
            </a:r>
            <a:r>
              <a:rPr lang="en-CA" dirty="0" smtClean="0"/>
              <a:t> </a:t>
            </a:r>
            <a:r>
              <a:rPr lang="en-CA" dirty="0"/>
              <a:t>to 60% (if the carbohydrate </a:t>
            </a:r>
            <a:r>
              <a:rPr lang="en-CA" dirty="0" smtClean="0"/>
              <a:t>is from </a:t>
            </a:r>
            <a:r>
              <a:rPr lang="en-CA" dirty="0"/>
              <a:t>complex sources) </a:t>
            </a:r>
            <a:r>
              <a:rPr lang="en-CA" dirty="0" smtClean="0"/>
              <a:t> </a:t>
            </a:r>
            <a:r>
              <a:rPr lang="en-CA" dirty="0"/>
              <a:t>have been recommended.</a:t>
            </a:r>
          </a:p>
          <a:p>
            <a:r>
              <a:rPr lang="en-CA" dirty="0"/>
              <a:t>Some authorities suggest that a minimum </a:t>
            </a:r>
            <a:r>
              <a:rPr lang="en-CA" dirty="0" smtClean="0"/>
              <a:t>of175 </a:t>
            </a:r>
            <a:r>
              <a:rPr lang="en-CA" dirty="0"/>
              <a:t>g/d carbohydrate should be provided, which is</a:t>
            </a:r>
          </a:p>
          <a:p>
            <a:pPr>
              <a:buNone/>
            </a:pPr>
            <a:r>
              <a:rPr lang="en-CA" dirty="0" smtClean="0"/>
              <a:t>    higher </a:t>
            </a:r>
            <a:r>
              <a:rPr lang="en-CA" dirty="0"/>
              <a:t>than the 130 g/d recommended for </a:t>
            </a:r>
            <a:r>
              <a:rPr lang="en-CA" dirty="0" err="1" smtClean="0"/>
              <a:t>nonpregnant</a:t>
            </a:r>
            <a:r>
              <a:rPr lang="en-CA" dirty="0" smtClean="0"/>
              <a:t> women</a:t>
            </a:r>
            <a:endParaRPr lang="en-CA" dirty="0"/>
          </a:p>
        </p:txBody>
      </p:sp>
      <p:sp>
        <p:nvSpPr>
          <p:cNvPr id="4" name="Slide Number Placeholder 3"/>
          <p:cNvSpPr>
            <a:spLocks noGrp="1"/>
          </p:cNvSpPr>
          <p:nvPr>
            <p:ph type="sldNum" sz="quarter" idx="12"/>
          </p:nvPr>
        </p:nvSpPr>
        <p:spPr/>
        <p:txBody>
          <a:bodyPr/>
          <a:lstStyle/>
          <a:p>
            <a:fld id="{315854FB-7E63-4C7C-B7D4-551B804AEF85}" type="slidenum">
              <a:rPr lang="en-CA" smtClean="0"/>
              <a:pPr/>
              <a:t>51</a:t>
            </a:fld>
            <a:endParaRPr lang="en-CA"/>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Evidence</a:t>
            </a:r>
            <a:endParaRPr lang="en-CA" dirty="0"/>
          </a:p>
        </p:txBody>
      </p:sp>
      <p:sp>
        <p:nvSpPr>
          <p:cNvPr id="3" name="Content Placeholder 2"/>
          <p:cNvSpPr>
            <a:spLocks noGrp="1"/>
          </p:cNvSpPr>
          <p:nvPr>
            <p:ph idx="1"/>
          </p:nvPr>
        </p:nvSpPr>
        <p:spPr/>
        <p:txBody>
          <a:bodyPr/>
          <a:lstStyle/>
          <a:p>
            <a:r>
              <a:rPr lang="en-CA" dirty="0"/>
              <a:t>No </a:t>
            </a:r>
            <a:r>
              <a:rPr lang="en-CA" dirty="0" smtClean="0"/>
              <a:t>interventional studies</a:t>
            </a:r>
            <a:r>
              <a:rPr lang="en-CA" dirty="0"/>
              <a:t>, however, have been conducted using </a:t>
            </a:r>
            <a:r>
              <a:rPr lang="en-CA" dirty="0" smtClean="0"/>
              <a:t>the </a:t>
            </a:r>
            <a:r>
              <a:rPr lang="en-CA" dirty="0" err="1" smtClean="0"/>
              <a:t>glycemic</a:t>
            </a:r>
            <a:r>
              <a:rPr lang="en-CA" dirty="0" smtClean="0"/>
              <a:t> </a:t>
            </a:r>
            <a:r>
              <a:rPr lang="en-CA" dirty="0"/>
              <a:t>index </a:t>
            </a:r>
            <a:r>
              <a:rPr lang="en-CA" dirty="0" smtClean="0"/>
              <a:t>in pregnant </a:t>
            </a:r>
            <a:r>
              <a:rPr lang="en-CA" dirty="0"/>
              <a:t>women with diabetes</a:t>
            </a:r>
          </a:p>
        </p:txBody>
      </p:sp>
      <p:sp>
        <p:nvSpPr>
          <p:cNvPr id="4" name="Slide Number Placeholder 3"/>
          <p:cNvSpPr>
            <a:spLocks noGrp="1"/>
          </p:cNvSpPr>
          <p:nvPr>
            <p:ph type="sldNum" sz="quarter" idx="12"/>
          </p:nvPr>
        </p:nvSpPr>
        <p:spPr/>
        <p:txBody>
          <a:bodyPr/>
          <a:lstStyle/>
          <a:p>
            <a:fld id="{315854FB-7E63-4C7C-B7D4-551B804AEF85}" type="slidenum">
              <a:rPr lang="en-CA" smtClean="0"/>
              <a:pPr/>
              <a:t>52</a:t>
            </a:fld>
            <a:endParaRPr lang="en-CA"/>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Nutritional supplements</a:t>
            </a:r>
            <a:endParaRPr lang="en-CA" dirty="0"/>
          </a:p>
        </p:txBody>
      </p:sp>
      <p:sp>
        <p:nvSpPr>
          <p:cNvPr id="3" name="Content Placeholder 2"/>
          <p:cNvSpPr>
            <a:spLocks noGrp="1"/>
          </p:cNvSpPr>
          <p:nvPr>
            <p:ph idx="1"/>
          </p:nvPr>
        </p:nvSpPr>
        <p:spPr>
          <a:ln>
            <a:noFill/>
          </a:ln>
        </p:spPr>
        <p:txBody>
          <a:bodyPr>
            <a:normAutofit fontScale="92500" lnSpcReduction="20000"/>
          </a:bodyPr>
          <a:lstStyle/>
          <a:p>
            <a:r>
              <a:rPr lang="en-CA" dirty="0"/>
              <a:t>We recommend pregnant women with overt or</a:t>
            </a:r>
          </a:p>
          <a:p>
            <a:pPr>
              <a:buNone/>
            </a:pPr>
            <a:r>
              <a:rPr lang="en-CA" dirty="0" smtClean="0"/>
              <a:t>     GDM </a:t>
            </a:r>
            <a:r>
              <a:rPr lang="en-CA" dirty="0"/>
              <a:t>should follow the same </a:t>
            </a:r>
            <a:r>
              <a:rPr lang="en-CA" dirty="0" smtClean="0"/>
              <a:t>guidelines for </a:t>
            </a:r>
            <a:r>
              <a:rPr lang="en-CA" dirty="0"/>
              <a:t>the intake of minerals and vitamins as for women</a:t>
            </a:r>
          </a:p>
          <a:p>
            <a:pPr>
              <a:buNone/>
            </a:pPr>
            <a:r>
              <a:rPr lang="en-CA" dirty="0" smtClean="0"/>
              <a:t>    without DM </a:t>
            </a:r>
            <a:r>
              <a:rPr lang="en-CA" dirty="0"/>
              <a:t>(1</a:t>
            </a:r>
            <a:r>
              <a:rPr lang="en-CA" dirty="0" smtClean="0"/>
              <a:t>|++</a:t>
            </a:r>
            <a:r>
              <a:rPr lang="en-CA" dirty="0" err="1" smtClean="0"/>
              <a:t>oo</a:t>
            </a:r>
            <a:r>
              <a:rPr lang="en-CA" dirty="0" smtClean="0"/>
              <a:t> </a:t>
            </a:r>
            <a:r>
              <a:rPr lang="en-CA" dirty="0"/>
              <a:t>), with the exception </a:t>
            </a:r>
            <a:r>
              <a:rPr lang="en-CA" dirty="0" smtClean="0"/>
              <a:t>of taking </a:t>
            </a:r>
            <a:r>
              <a:rPr lang="en-CA" b="1" i="1" dirty="0" smtClean="0">
                <a:solidFill>
                  <a:srgbClr val="92D050"/>
                </a:solidFill>
              </a:rPr>
              <a:t>folic </a:t>
            </a:r>
            <a:r>
              <a:rPr lang="en-CA" b="1" i="1" dirty="0">
                <a:solidFill>
                  <a:srgbClr val="92D050"/>
                </a:solidFill>
              </a:rPr>
              <a:t>acid 5 mg daily beginning 3 months </a:t>
            </a:r>
            <a:r>
              <a:rPr lang="en-CA" b="1" i="1" dirty="0" smtClean="0">
                <a:solidFill>
                  <a:srgbClr val="92D050"/>
                </a:solidFill>
              </a:rPr>
              <a:t>before withdrawing </a:t>
            </a:r>
            <a:r>
              <a:rPr lang="en-CA" b="1" i="1" dirty="0">
                <a:solidFill>
                  <a:srgbClr val="92D050"/>
                </a:solidFill>
              </a:rPr>
              <a:t>contraceptive </a:t>
            </a:r>
            <a:r>
              <a:rPr lang="en-CA" b="1" i="1" dirty="0" smtClean="0">
                <a:solidFill>
                  <a:srgbClr val="92D050"/>
                </a:solidFill>
              </a:rPr>
              <a:t> .</a:t>
            </a:r>
          </a:p>
          <a:p>
            <a:pPr>
              <a:buNone/>
            </a:pPr>
            <a:r>
              <a:rPr lang="en-CA" dirty="0" smtClean="0"/>
              <a:t> </a:t>
            </a:r>
            <a:endParaRPr lang="en-CA" dirty="0"/>
          </a:p>
          <a:p>
            <a:r>
              <a:rPr lang="en-CA" dirty="0" smtClean="0"/>
              <a:t>We suggest </a:t>
            </a:r>
            <a:r>
              <a:rPr lang="en-CA" dirty="0"/>
              <a:t>that at </a:t>
            </a:r>
            <a:r>
              <a:rPr lang="en-CA" b="1" i="1" dirty="0">
                <a:solidFill>
                  <a:srgbClr val="92D050"/>
                </a:solidFill>
              </a:rPr>
              <a:t>12 weeks gestation</a:t>
            </a:r>
            <a:r>
              <a:rPr lang="en-CA" dirty="0"/>
              <a:t>, the dose of </a:t>
            </a:r>
            <a:r>
              <a:rPr lang="en-CA" dirty="0" smtClean="0"/>
              <a:t>folic acid </a:t>
            </a:r>
            <a:r>
              <a:rPr lang="en-CA" dirty="0"/>
              <a:t>be reduced to </a:t>
            </a:r>
            <a:r>
              <a:rPr lang="en-CA" b="1" i="1" dirty="0">
                <a:solidFill>
                  <a:srgbClr val="92D050"/>
                </a:solidFill>
              </a:rPr>
              <a:t>0.4 to 1.0 mg/d</a:t>
            </a:r>
            <a:r>
              <a:rPr lang="en-CA" dirty="0"/>
              <a:t>, which </a:t>
            </a:r>
            <a:r>
              <a:rPr lang="en-CA" dirty="0" smtClean="0"/>
              <a:t>should be </a:t>
            </a:r>
            <a:r>
              <a:rPr lang="en-CA" dirty="0"/>
              <a:t>continued until the completion of </a:t>
            </a:r>
            <a:r>
              <a:rPr lang="en-CA" dirty="0" smtClean="0"/>
              <a:t>breastfeeding(2|++</a:t>
            </a:r>
            <a:r>
              <a:rPr lang="en-CA" dirty="0" err="1" smtClean="0"/>
              <a:t>oo</a:t>
            </a:r>
            <a:r>
              <a:rPr lang="en-CA" dirty="0" smtClean="0"/>
              <a:t>)</a:t>
            </a:r>
            <a:endParaRPr lang="en-CA" dirty="0"/>
          </a:p>
        </p:txBody>
      </p:sp>
      <p:sp>
        <p:nvSpPr>
          <p:cNvPr id="4" name="Rectangle 3"/>
          <p:cNvSpPr/>
          <p:nvPr/>
        </p:nvSpPr>
        <p:spPr>
          <a:xfrm>
            <a:off x="899592" y="476672"/>
            <a:ext cx="7776864" cy="5904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p:cNvSpPr>
            <a:spLocks noGrp="1"/>
          </p:cNvSpPr>
          <p:nvPr>
            <p:ph type="sldNum" sz="quarter" idx="12"/>
          </p:nvPr>
        </p:nvSpPr>
        <p:spPr/>
        <p:txBody>
          <a:bodyPr/>
          <a:lstStyle/>
          <a:p>
            <a:fld id="{315854FB-7E63-4C7C-B7D4-551B804AEF85}" type="slidenum">
              <a:rPr lang="en-CA" smtClean="0"/>
              <a:pPr/>
              <a:t>53</a:t>
            </a:fld>
            <a:endParaRPr lang="en-CA"/>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Insulin therapy during pregnancy</a:t>
            </a:r>
            <a:endParaRPr lang="en-CA" dirty="0"/>
          </a:p>
        </p:txBody>
      </p:sp>
      <p:sp>
        <p:nvSpPr>
          <p:cNvPr id="3" name="Content Placeholder 2"/>
          <p:cNvSpPr>
            <a:spLocks noGrp="1"/>
          </p:cNvSpPr>
          <p:nvPr>
            <p:ph idx="1"/>
          </p:nvPr>
        </p:nvSpPr>
        <p:spPr>
          <a:ln>
            <a:noFill/>
          </a:ln>
        </p:spPr>
        <p:txBody>
          <a:bodyPr>
            <a:normAutofit fontScale="92500" lnSpcReduction="20000"/>
          </a:bodyPr>
          <a:lstStyle/>
          <a:p>
            <a:r>
              <a:rPr lang="en-CA" dirty="0"/>
              <a:t>We suggest that the long-acting insulin </a:t>
            </a:r>
            <a:r>
              <a:rPr lang="en-CA" dirty="0" smtClean="0"/>
              <a:t>analog </a:t>
            </a:r>
            <a:r>
              <a:rPr lang="en-CA" b="1" i="1" dirty="0" err="1" smtClean="0">
                <a:solidFill>
                  <a:srgbClr val="92D050"/>
                </a:solidFill>
              </a:rPr>
              <a:t>detemir</a:t>
            </a:r>
            <a:r>
              <a:rPr lang="en-CA" dirty="0" smtClean="0"/>
              <a:t> </a:t>
            </a:r>
            <a:r>
              <a:rPr lang="en-CA" dirty="0"/>
              <a:t>may be initiated during pregnancy for </a:t>
            </a:r>
            <a:r>
              <a:rPr lang="en-CA" dirty="0" smtClean="0"/>
              <a:t>those women:</a:t>
            </a:r>
          </a:p>
          <a:p>
            <a:pPr>
              <a:buFont typeface="Wingdings" pitchFamily="2" charset="2"/>
              <a:buChar char="Ø"/>
            </a:pPr>
            <a:r>
              <a:rPr lang="en-CA" dirty="0" smtClean="0"/>
              <a:t> </a:t>
            </a:r>
            <a:r>
              <a:rPr lang="en-CA" dirty="0"/>
              <a:t>who require basal insulin </a:t>
            </a:r>
            <a:endParaRPr lang="en-CA" dirty="0" smtClean="0"/>
          </a:p>
          <a:p>
            <a:pPr>
              <a:buFont typeface="Wingdings" pitchFamily="2" charset="2"/>
              <a:buChar char="Ø"/>
            </a:pPr>
            <a:r>
              <a:rPr lang="en-CA" dirty="0" smtClean="0"/>
              <a:t> </a:t>
            </a:r>
            <a:r>
              <a:rPr lang="en-CA" dirty="0"/>
              <a:t>for </a:t>
            </a:r>
            <a:r>
              <a:rPr lang="en-CA" dirty="0" smtClean="0"/>
              <a:t>whom </a:t>
            </a:r>
            <a:r>
              <a:rPr lang="en-CA" dirty="0"/>
              <a:t>(NPH) insulin, in </a:t>
            </a:r>
            <a:r>
              <a:rPr lang="en-CA" dirty="0" smtClean="0"/>
              <a:t>appropriate doses</a:t>
            </a:r>
            <a:r>
              <a:rPr lang="en-CA" dirty="0"/>
              <a:t>, has previously resulted </a:t>
            </a:r>
            <a:r>
              <a:rPr lang="en-CA" dirty="0" smtClean="0"/>
              <a:t>in</a:t>
            </a:r>
          </a:p>
          <a:p>
            <a:pPr>
              <a:buFont typeface="Wingdings" pitchFamily="2" charset="2"/>
              <a:buChar char="Ø"/>
            </a:pPr>
            <a:r>
              <a:rPr lang="en-CA" dirty="0" smtClean="0"/>
              <a:t> </a:t>
            </a:r>
            <a:r>
              <a:rPr lang="en-CA" dirty="0"/>
              <a:t>or for whom </a:t>
            </a:r>
            <a:r>
              <a:rPr lang="en-CA" dirty="0" smtClean="0"/>
              <a:t>it is </a:t>
            </a:r>
            <a:r>
              <a:rPr lang="en-CA" dirty="0"/>
              <a:t>thought NPH insulin may result in, </a:t>
            </a:r>
            <a:r>
              <a:rPr lang="en-CA" dirty="0" smtClean="0"/>
              <a:t>problematic hypoglycemia</a:t>
            </a:r>
            <a:endParaRPr lang="en-CA" dirty="0"/>
          </a:p>
          <a:p>
            <a:pPr>
              <a:buFont typeface="Wingdings" pitchFamily="2" charset="2"/>
              <a:buChar char="Ø"/>
            </a:pPr>
            <a:r>
              <a:rPr lang="en-CA" dirty="0" smtClean="0"/>
              <a:t> </a:t>
            </a:r>
            <a:r>
              <a:rPr lang="en-CA" dirty="0"/>
              <a:t>insulin </a:t>
            </a:r>
            <a:r>
              <a:rPr lang="en-CA" dirty="0" err="1"/>
              <a:t>detemir</a:t>
            </a:r>
            <a:r>
              <a:rPr lang="en-CA" dirty="0"/>
              <a:t> may be continued </a:t>
            </a:r>
            <a:r>
              <a:rPr lang="en-CA" dirty="0" smtClean="0"/>
              <a:t>in those </a:t>
            </a:r>
            <a:r>
              <a:rPr lang="en-CA" dirty="0"/>
              <a:t>women with </a:t>
            </a:r>
            <a:r>
              <a:rPr lang="en-CA" dirty="0" smtClean="0"/>
              <a:t>DM already successfully taking insulin </a:t>
            </a:r>
            <a:r>
              <a:rPr lang="en-CA" dirty="0" err="1"/>
              <a:t>detemir</a:t>
            </a:r>
            <a:r>
              <a:rPr lang="en-CA" dirty="0"/>
              <a:t> before </a:t>
            </a:r>
            <a:r>
              <a:rPr lang="en-CA" dirty="0" smtClean="0"/>
              <a:t>pregnancy.(2|++++)</a:t>
            </a:r>
            <a:endParaRPr lang="en-CA" dirty="0"/>
          </a:p>
        </p:txBody>
      </p:sp>
      <p:sp>
        <p:nvSpPr>
          <p:cNvPr id="4" name="Rectangle 3"/>
          <p:cNvSpPr/>
          <p:nvPr/>
        </p:nvSpPr>
        <p:spPr>
          <a:xfrm>
            <a:off x="899592" y="476672"/>
            <a:ext cx="7776864" cy="5904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p:cNvSpPr>
            <a:spLocks noGrp="1"/>
          </p:cNvSpPr>
          <p:nvPr>
            <p:ph type="sldNum" sz="quarter" idx="12"/>
          </p:nvPr>
        </p:nvSpPr>
        <p:spPr/>
        <p:txBody>
          <a:bodyPr/>
          <a:lstStyle/>
          <a:p>
            <a:fld id="{315854FB-7E63-4C7C-B7D4-551B804AEF85}" type="slidenum">
              <a:rPr lang="en-CA" smtClean="0"/>
              <a:pPr/>
              <a:t>54</a:t>
            </a:fld>
            <a:endParaRPr lang="en-CA"/>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Insulin therapy during pregnancy</a:t>
            </a:r>
            <a:endParaRPr lang="en-CA" dirty="0"/>
          </a:p>
        </p:txBody>
      </p:sp>
      <p:sp>
        <p:nvSpPr>
          <p:cNvPr id="3" name="Content Placeholder 2"/>
          <p:cNvSpPr>
            <a:spLocks noGrp="1"/>
          </p:cNvSpPr>
          <p:nvPr>
            <p:ph idx="1"/>
          </p:nvPr>
        </p:nvSpPr>
        <p:spPr>
          <a:ln>
            <a:noFill/>
          </a:ln>
        </p:spPr>
        <p:txBody>
          <a:bodyPr>
            <a:normAutofit/>
          </a:bodyPr>
          <a:lstStyle/>
          <a:p>
            <a:r>
              <a:rPr lang="en-CA" dirty="0"/>
              <a:t>We suggest that those pregnant </a:t>
            </a:r>
            <a:r>
              <a:rPr lang="en-CA" dirty="0" smtClean="0"/>
              <a:t>women successfully using </a:t>
            </a:r>
            <a:r>
              <a:rPr lang="en-CA" dirty="0"/>
              <a:t>insulin </a:t>
            </a:r>
            <a:r>
              <a:rPr lang="en-CA" dirty="0" err="1"/>
              <a:t>glargine</a:t>
            </a:r>
            <a:r>
              <a:rPr lang="en-CA" dirty="0"/>
              <a:t> </a:t>
            </a:r>
            <a:r>
              <a:rPr lang="en-CA" dirty="0" err="1" smtClean="0"/>
              <a:t>befor</a:t>
            </a:r>
            <a:r>
              <a:rPr lang="en-CA" dirty="0" smtClean="0"/>
              <a:t> pregnancy may continue </a:t>
            </a:r>
            <a:r>
              <a:rPr lang="en-CA" dirty="0"/>
              <a:t>it during pregnancy</a:t>
            </a:r>
            <a:r>
              <a:rPr lang="en-CA" dirty="0" smtClean="0"/>
              <a:t>.</a:t>
            </a:r>
          </a:p>
          <a:p>
            <a:pPr>
              <a:buNone/>
            </a:pPr>
            <a:r>
              <a:rPr lang="en-CA" dirty="0" smtClean="0"/>
              <a:t>     (2|++</a:t>
            </a:r>
            <a:r>
              <a:rPr lang="en-CA" dirty="0" err="1" smtClean="0"/>
              <a:t>oo</a:t>
            </a:r>
            <a:r>
              <a:rPr lang="en-CA" dirty="0" smtClean="0"/>
              <a:t>)</a:t>
            </a:r>
          </a:p>
          <a:p>
            <a:pPr>
              <a:buNone/>
            </a:pPr>
            <a:r>
              <a:rPr lang="en-CA" dirty="0" smtClean="0"/>
              <a:t> </a:t>
            </a:r>
            <a:endParaRPr lang="en-CA" dirty="0"/>
          </a:p>
          <a:p>
            <a:r>
              <a:rPr lang="en-CA" dirty="0" smtClean="0"/>
              <a:t>. </a:t>
            </a:r>
            <a:r>
              <a:rPr lang="en-CA" dirty="0"/>
              <a:t>We suggest that the rapid-acting insulin </a:t>
            </a:r>
            <a:r>
              <a:rPr lang="en-CA" dirty="0" smtClean="0"/>
              <a:t>analogs </a:t>
            </a:r>
            <a:r>
              <a:rPr lang="en-CA" b="1" i="1" dirty="0" err="1" smtClean="0">
                <a:solidFill>
                  <a:srgbClr val="92D050"/>
                </a:solidFill>
              </a:rPr>
              <a:t>lispro</a:t>
            </a:r>
            <a:r>
              <a:rPr lang="en-CA" b="1" i="1" dirty="0" smtClean="0">
                <a:solidFill>
                  <a:srgbClr val="92D050"/>
                </a:solidFill>
              </a:rPr>
              <a:t> </a:t>
            </a:r>
            <a:r>
              <a:rPr lang="en-CA" b="1" i="1" dirty="0">
                <a:solidFill>
                  <a:srgbClr val="92D050"/>
                </a:solidFill>
              </a:rPr>
              <a:t>and </a:t>
            </a:r>
            <a:r>
              <a:rPr lang="en-CA" b="1" i="1" dirty="0" err="1">
                <a:solidFill>
                  <a:srgbClr val="92D050"/>
                </a:solidFill>
              </a:rPr>
              <a:t>aspart</a:t>
            </a:r>
            <a:r>
              <a:rPr lang="en-CA" dirty="0"/>
              <a:t> be used </a:t>
            </a:r>
            <a:r>
              <a:rPr lang="en-CA" dirty="0" smtClean="0"/>
              <a:t>in preference </a:t>
            </a:r>
            <a:r>
              <a:rPr lang="en-CA" dirty="0"/>
              <a:t>to </a:t>
            </a:r>
            <a:r>
              <a:rPr lang="en-CA" dirty="0" smtClean="0"/>
              <a:t>regular(soluble</a:t>
            </a:r>
            <a:r>
              <a:rPr lang="en-CA" dirty="0"/>
              <a:t>) insulin in pregnant women with </a:t>
            </a:r>
            <a:r>
              <a:rPr lang="en-CA" dirty="0" smtClean="0"/>
              <a:t>DM.(2|+++o)</a:t>
            </a:r>
            <a:endParaRPr lang="en-CA" dirty="0"/>
          </a:p>
        </p:txBody>
      </p:sp>
      <p:sp>
        <p:nvSpPr>
          <p:cNvPr id="4" name="Rectangle 3"/>
          <p:cNvSpPr/>
          <p:nvPr/>
        </p:nvSpPr>
        <p:spPr>
          <a:xfrm>
            <a:off x="899592" y="476672"/>
            <a:ext cx="7776864" cy="5904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p:cNvSpPr>
            <a:spLocks noGrp="1"/>
          </p:cNvSpPr>
          <p:nvPr>
            <p:ph type="sldNum" sz="quarter" idx="12"/>
          </p:nvPr>
        </p:nvSpPr>
        <p:spPr/>
        <p:txBody>
          <a:bodyPr/>
          <a:lstStyle/>
          <a:p>
            <a:fld id="{315854FB-7E63-4C7C-B7D4-551B804AEF85}" type="slidenum">
              <a:rPr lang="en-CA" smtClean="0"/>
              <a:pPr/>
              <a:t>55</a:t>
            </a:fld>
            <a:endParaRPr lang="en-CA"/>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Insulin therapy during pregnancy</a:t>
            </a:r>
            <a:endParaRPr lang="en-CA" dirty="0"/>
          </a:p>
        </p:txBody>
      </p:sp>
      <p:sp>
        <p:nvSpPr>
          <p:cNvPr id="3" name="Content Placeholder 2"/>
          <p:cNvSpPr>
            <a:spLocks noGrp="1"/>
          </p:cNvSpPr>
          <p:nvPr>
            <p:ph idx="1"/>
          </p:nvPr>
        </p:nvSpPr>
        <p:spPr>
          <a:ln>
            <a:noFill/>
          </a:ln>
        </p:spPr>
        <p:txBody>
          <a:bodyPr>
            <a:normAutofit lnSpcReduction="10000"/>
          </a:bodyPr>
          <a:lstStyle/>
          <a:p>
            <a:r>
              <a:rPr lang="en-CA" dirty="0"/>
              <a:t>We recommend the ongoing use </a:t>
            </a:r>
            <a:r>
              <a:rPr lang="en-CA" dirty="0" smtClean="0"/>
              <a:t>of </a:t>
            </a:r>
            <a:r>
              <a:rPr lang="en-CA" b="1" i="1" dirty="0" smtClean="0">
                <a:solidFill>
                  <a:srgbClr val="92D050"/>
                </a:solidFill>
              </a:rPr>
              <a:t>continuous sc </a:t>
            </a:r>
            <a:r>
              <a:rPr lang="en-CA" b="1" i="1" dirty="0">
                <a:solidFill>
                  <a:srgbClr val="92D050"/>
                </a:solidFill>
              </a:rPr>
              <a:t>insulin infusion </a:t>
            </a:r>
            <a:r>
              <a:rPr lang="en-CA" dirty="0"/>
              <a:t>during pregnancy in women </a:t>
            </a:r>
            <a:r>
              <a:rPr lang="en-CA" dirty="0" smtClean="0"/>
              <a:t>with DM </a:t>
            </a:r>
            <a:r>
              <a:rPr lang="en-CA" dirty="0"/>
              <a:t>when this has been initiated before </a:t>
            </a:r>
            <a:r>
              <a:rPr lang="en-CA" dirty="0" smtClean="0"/>
              <a:t>pregnancy.(1+++o)</a:t>
            </a:r>
          </a:p>
          <a:p>
            <a:pPr>
              <a:buNone/>
            </a:pPr>
            <a:endParaRPr lang="en-CA" dirty="0" smtClean="0"/>
          </a:p>
          <a:p>
            <a:r>
              <a:rPr lang="en-CA" dirty="0" smtClean="0"/>
              <a:t> </a:t>
            </a:r>
            <a:r>
              <a:rPr lang="en-CA" dirty="0"/>
              <a:t>B</a:t>
            </a:r>
            <a:r>
              <a:rPr lang="en-CA" dirty="0" smtClean="0"/>
              <a:t>ut </a:t>
            </a:r>
            <a:r>
              <a:rPr lang="en-CA" dirty="0"/>
              <a:t>suggest that continuous </a:t>
            </a:r>
            <a:r>
              <a:rPr lang="en-CA" dirty="0" smtClean="0"/>
              <a:t>sc insulin </a:t>
            </a:r>
            <a:r>
              <a:rPr lang="en-CA" dirty="0"/>
              <a:t>infusion not be initiated during pregnancy</a:t>
            </a:r>
          </a:p>
          <a:p>
            <a:pPr>
              <a:buNone/>
            </a:pPr>
            <a:r>
              <a:rPr lang="en-CA" dirty="0" smtClean="0"/>
              <a:t>   unless </a:t>
            </a:r>
            <a:r>
              <a:rPr lang="en-CA" dirty="0"/>
              <a:t>other insulin strategies including multiple </a:t>
            </a:r>
            <a:r>
              <a:rPr lang="en-CA" dirty="0" smtClean="0"/>
              <a:t>daily doses </a:t>
            </a:r>
            <a:r>
              <a:rPr lang="en-CA" dirty="0"/>
              <a:t>of insulin have first been tried and </a:t>
            </a:r>
            <a:r>
              <a:rPr lang="en-CA" dirty="0" smtClean="0"/>
              <a:t>proven unsuccessful.(2|++</a:t>
            </a:r>
            <a:r>
              <a:rPr lang="en-CA" dirty="0" err="1" smtClean="0"/>
              <a:t>oo</a:t>
            </a:r>
            <a:r>
              <a:rPr lang="en-CA" dirty="0" smtClean="0"/>
              <a:t>)</a:t>
            </a:r>
            <a:endParaRPr lang="en-CA" dirty="0"/>
          </a:p>
        </p:txBody>
      </p:sp>
      <p:sp>
        <p:nvSpPr>
          <p:cNvPr id="4" name="Rectangle 3"/>
          <p:cNvSpPr/>
          <p:nvPr/>
        </p:nvSpPr>
        <p:spPr>
          <a:xfrm>
            <a:off x="899592" y="476672"/>
            <a:ext cx="7776864" cy="5904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p:cNvSpPr>
            <a:spLocks noGrp="1"/>
          </p:cNvSpPr>
          <p:nvPr>
            <p:ph type="sldNum" sz="quarter" idx="12"/>
          </p:nvPr>
        </p:nvSpPr>
        <p:spPr/>
        <p:txBody>
          <a:bodyPr/>
          <a:lstStyle/>
          <a:p>
            <a:fld id="{315854FB-7E63-4C7C-B7D4-551B804AEF85}" type="slidenum">
              <a:rPr lang="en-CA" smtClean="0"/>
              <a:pPr/>
              <a:t>56</a:t>
            </a:fld>
            <a:endParaRPr lang="en-CA"/>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Evidence</a:t>
            </a:r>
            <a:endParaRPr lang="en-CA" dirty="0"/>
          </a:p>
        </p:txBody>
      </p:sp>
      <p:sp>
        <p:nvSpPr>
          <p:cNvPr id="3" name="Content Placeholder 2"/>
          <p:cNvSpPr>
            <a:spLocks noGrp="1"/>
          </p:cNvSpPr>
          <p:nvPr>
            <p:ph idx="1"/>
          </p:nvPr>
        </p:nvSpPr>
        <p:spPr/>
        <p:txBody>
          <a:bodyPr>
            <a:normAutofit fontScale="85000" lnSpcReduction="20000"/>
          </a:bodyPr>
          <a:lstStyle/>
          <a:p>
            <a:r>
              <a:rPr lang="en-CA" dirty="0"/>
              <a:t>In </a:t>
            </a:r>
            <a:r>
              <a:rPr lang="en-CA" dirty="0" err="1"/>
              <a:t>nonpregnant</a:t>
            </a:r>
            <a:r>
              <a:rPr lang="en-CA" dirty="0"/>
              <a:t> women, </a:t>
            </a:r>
            <a:r>
              <a:rPr lang="en-CA" b="1" i="1" dirty="0">
                <a:solidFill>
                  <a:srgbClr val="92D050"/>
                </a:solidFill>
              </a:rPr>
              <a:t>insulin </a:t>
            </a:r>
            <a:r>
              <a:rPr lang="en-CA" b="1" i="1" dirty="0" err="1">
                <a:solidFill>
                  <a:srgbClr val="92D050"/>
                </a:solidFill>
              </a:rPr>
              <a:t>detemir</a:t>
            </a:r>
            <a:r>
              <a:rPr lang="en-CA" b="1" i="1" dirty="0">
                <a:solidFill>
                  <a:srgbClr val="92D050"/>
                </a:solidFill>
              </a:rPr>
              <a:t> </a:t>
            </a:r>
            <a:r>
              <a:rPr lang="en-CA" dirty="0"/>
              <a:t>is </a:t>
            </a:r>
            <a:r>
              <a:rPr lang="en-CA" dirty="0" smtClean="0"/>
              <a:t>associated with </a:t>
            </a:r>
            <a:r>
              <a:rPr lang="en-CA" dirty="0"/>
              <a:t>less hypoglycemia than NPH insulin </a:t>
            </a:r>
            <a:r>
              <a:rPr lang="en-CA" dirty="0" smtClean="0"/>
              <a:t>.</a:t>
            </a:r>
            <a:endParaRPr lang="en-CA" dirty="0"/>
          </a:p>
          <a:p>
            <a:pPr>
              <a:buNone/>
            </a:pPr>
            <a:r>
              <a:rPr lang="en-CA" dirty="0" smtClean="0"/>
              <a:t>     Insulin </a:t>
            </a:r>
            <a:r>
              <a:rPr lang="en-CA" dirty="0" err="1"/>
              <a:t>detemir</a:t>
            </a:r>
            <a:r>
              <a:rPr lang="en-CA" dirty="0"/>
              <a:t> has not shown adverse maternal </a:t>
            </a:r>
            <a:r>
              <a:rPr lang="en-CA" dirty="0" smtClean="0"/>
              <a:t>or neonatal </a:t>
            </a:r>
            <a:r>
              <a:rPr lang="en-CA" dirty="0"/>
              <a:t>effects </a:t>
            </a:r>
          </a:p>
          <a:p>
            <a:r>
              <a:rPr lang="en-CA" b="1" i="1" dirty="0" smtClean="0">
                <a:solidFill>
                  <a:srgbClr val="92D050"/>
                </a:solidFill>
              </a:rPr>
              <a:t>. </a:t>
            </a:r>
            <a:r>
              <a:rPr lang="en-CA" b="1" i="1" dirty="0" err="1">
                <a:solidFill>
                  <a:srgbClr val="92D050"/>
                </a:solidFill>
              </a:rPr>
              <a:t>Glargine</a:t>
            </a:r>
            <a:r>
              <a:rPr lang="en-CA" b="1" i="1" dirty="0">
                <a:solidFill>
                  <a:srgbClr val="92D050"/>
                </a:solidFill>
              </a:rPr>
              <a:t> </a:t>
            </a:r>
            <a:r>
              <a:rPr lang="en-CA" dirty="0"/>
              <a:t>use during </a:t>
            </a:r>
            <a:r>
              <a:rPr lang="en-CA" dirty="0" smtClean="0"/>
              <a:t>pregnancy was </a:t>
            </a:r>
            <a:r>
              <a:rPr lang="en-CA" dirty="0"/>
              <a:t>not associated </a:t>
            </a:r>
            <a:r>
              <a:rPr lang="en-CA" dirty="0" smtClean="0"/>
              <a:t>with unexpected adverse maternal </a:t>
            </a:r>
            <a:r>
              <a:rPr lang="en-CA" dirty="0"/>
              <a:t>or fetal outcomes in a large cohort </a:t>
            </a:r>
            <a:r>
              <a:rPr lang="en-CA" dirty="0" err="1" smtClean="0"/>
              <a:t>study;however</a:t>
            </a:r>
            <a:r>
              <a:rPr lang="en-CA" dirty="0"/>
              <a:t>, the lack of a control group and the </a:t>
            </a:r>
            <a:r>
              <a:rPr lang="en-CA" dirty="0" smtClean="0"/>
              <a:t>retrospective nature </a:t>
            </a:r>
            <a:r>
              <a:rPr lang="en-CA" dirty="0"/>
              <a:t>of this study limit the interpretation </a:t>
            </a:r>
            <a:r>
              <a:rPr lang="en-CA" dirty="0" smtClean="0"/>
              <a:t>of the </a:t>
            </a:r>
            <a:r>
              <a:rPr lang="en-CA" dirty="0"/>
              <a:t>findings </a:t>
            </a:r>
            <a:r>
              <a:rPr lang="en-CA" dirty="0" smtClean="0"/>
              <a:t>.</a:t>
            </a:r>
          </a:p>
          <a:p>
            <a:r>
              <a:rPr lang="en-CA" dirty="0" smtClean="0"/>
              <a:t> </a:t>
            </a:r>
            <a:r>
              <a:rPr lang="en-CA" dirty="0"/>
              <a:t>Several retrospective cohort </a:t>
            </a:r>
            <a:r>
              <a:rPr lang="en-CA" dirty="0" smtClean="0"/>
              <a:t>and case-control </a:t>
            </a:r>
            <a:r>
              <a:rPr lang="en-CA" dirty="0"/>
              <a:t>studies of pregnant women found </a:t>
            </a:r>
            <a:r>
              <a:rPr lang="en-CA" dirty="0" smtClean="0"/>
              <a:t>that overall</a:t>
            </a:r>
            <a:r>
              <a:rPr lang="en-CA" dirty="0"/>
              <a:t>, the </a:t>
            </a:r>
            <a:r>
              <a:rPr lang="en-CA" b="1" i="1" dirty="0">
                <a:solidFill>
                  <a:srgbClr val="92D050"/>
                </a:solidFill>
              </a:rPr>
              <a:t>outcome with insulin </a:t>
            </a:r>
            <a:r>
              <a:rPr lang="en-CA" b="1" i="1" dirty="0" err="1">
                <a:solidFill>
                  <a:srgbClr val="92D050"/>
                </a:solidFill>
              </a:rPr>
              <a:t>glargine</a:t>
            </a:r>
            <a:r>
              <a:rPr lang="en-CA" b="1" i="1" dirty="0">
                <a:solidFill>
                  <a:srgbClr val="92D050"/>
                </a:solidFill>
              </a:rPr>
              <a:t> </a:t>
            </a:r>
            <a:r>
              <a:rPr lang="en-CA" b="1" i="1" dirty="0" smtClean="0">
                <a:solidFill>
                  <a:srgbClr val="92D050"/>
                </a:solidFill>
              </a:rPr>
              <a:t>treatment was </a:t>
            </a:r>
            <a:r>
              <a:rPr lang="en-CA" b="1" i="1" dirty="0">
                <a:solidFill>
                  <a:srgbClr val="92D050"/>
                </a:solidFill>
              </a:rPr>
              <a:t>no different from, or was superior to, NPH insulin</a:t>
            </a:r>
          </a:p>
        </p:txBody>
      </p:sp>
      <p:sp>
        <p:nvSpPr>
          <p:cNvPr id="4" name="Slide Number Placeholder 3"/>
          <p:cNvSpPr>
            <a:spLocks noGrp="1"/>
          </p:cNvSpPr>
          <p:nvPr>
            <p:ph type="sldNum" sz="quarter" idx="12"/>
          </p:nvPr>
        </p:nvSpPr>
        <p:spPr/>
        <p:txBody>
          <a:bodyPr/>
          <a:lstStyle/>
          <a:p>
            <a:fld id="{315854FB-7E63-4C7C-B7D4-551B804AEF85}" type="slidenum">
              <a:rPr lang="en-CA" smtClean="0"/>
              <a:pPr/>
              <a:t>57</a:t>
            </a:fld>
            <a:endParaRPr lang="en-CA"/>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Remarks</a:t>
            </a:r>
            <a:endParaRPr lang="en-CA" dirty="0"/>
          </a:p>
        </p:txBody>
      </p:sp>
      <p:sp>
        <p:nvSpPr>
          <p:cNvPr id="3" name="Content Placeholder 2"/>
          <p:cNvSpPr>
            <a:spLocks noGrp="1"/>
          </p:cNvSpPr>
          <p:nvPr>
            <p:ph idx="1"/>
          </p:nvPr>
        </p:nvSpPr>
        <p:spPr/>
        <p:txBody>
          <a:bodyPr>
            <a:normAutofit fontScale="70000" lnSpcReduction="20000"/>
          </a:bodyPr>
          <a:lstStyle/>
          <a:p>
            <a:r>
              <a:rPr lang="en-CA" dirty="0"/>
              <a:t>Of the two available long-acting insulin </a:t>
            </a:r>
            <a:r>
              <a:rPr lang="en-CA" dirty="0" err="1" smtClean="0"/>
              <a:t>analogs,detemir</a:t>
            </a:r>
            <a:r>
              <a:rPr lang="en-CA" dirty="0" smtClean="0"/>
              <a:t> </a:t>
            </a:r>
            <a:r>
              <a:rPr lang="en-CA" dirty="0"/>
              <a:t>has a </a:t>
            </a:r>
            <a:r>
              <a:rPr lang="en-CA" b="1" i="1" dirty="0">
                <a:solidFill>
                  <a:srgbClr val="92D050"/>
                </a:solidFill>
              </a:rPr>
              <a:t>theoretical</a:t>
            </a:r>
            <a:r>
              <a:rPr lang="en-CA" dirty="0"/>
              <a:t> advantage over </a:t>
            </a:r>
            <a:r>
              <a:rPr lang="en-CA" b="1" i="1" dirty="0" err="1" smtClean="0">
                <a:solidFill>
                  <a:srgbClr val="92D050"/>
                </a:solidFill>
              </a:rPr>
              <a:t>glargine</a:t>
            </a:r>
            <a:r>
              <a:rPr lang="en-CA" dirty="0" smtClean="0"/>
              <a:t> during </a:t>
            </a:r>
            <a:r>
              <a:rPr lang="en-CA" dirty="0"/>
              <a:t>pregnancy because </a:t>
            </a:r>
            <a:r>
              <a:rPr lang="en-CA" dirty="0" err="1"/>
              <a:t>glargine’s</a:t>
            </a:r>
            <a:r>
              <a:rPr lang="en-CA" dirty="0"/>
              <a:t> much </a:t>
            </a:r>
            <a:r>
              <a:rPr lang="en-CA" dirty="0" smtClean="0"/>
              <a:t>higher affinity </a:t>
            </a:r>
            <a:r>
              <a:rPr lang="en-CA" dirty="0"/>
              <a:t>for the IGF-1 receptor </a:t>
            </a:r>
            <a:r>
              <a:rPr lang="en-CA" dirty="0" smtClean="0"/>
              <a:t> </a:t>
            </a:r>
            <a:r>
              <a:rPr lang="en-CA" dirty="0"/>
              <a:t>raises </a:t>
            </a:r>
            <a:r>
              <a:rPr lang="en-CA" dirty="0" smtClean="0"/>
              <a:t>concerns about </a:t>
            </a:r>
            <a:r>
              <a:rPr lang="en-CA" b="1" i="1" dirty="0">
                <a:solidFill>
                  <a:srgbClr val="92D050"/>
                </a:solidFill>
              </a:rPr>
              <a:t>increased </a:t>
            </a:r>
            <a:r>
              <a:rPr lang="en-CA" b="1" i="1" dirty="0" err="1">
                <a:solidFill>
                  <a:srgbClr val="92D050"/>
                </a:solidFill>
              </a:rPr>
              <a:t>mitogenic</a:t>
            </a:r>
            <a:r>
              <a:rPr lang="en-CA" b="1" i="1" dirty="0">
                <a:solidFill>
                  <a:srgbClr val="92D050"/>
                </a:solidFill>
              </a:rPr>
              <a:t> activity </a:t>
            </a:r>
            <a:r>
              <a:rPr lang="en-CA" dirty="0" smtClean="0"/>
              <a:t>.</a:t>
            </a:r>
          </a:p>
          <a:p>
            <a:pPr>
              <a:buNone/>
            </a:pPr>
            <a:endParaRPr lang="en-CA" dirty="0" smtClean="0"/>
          </a:p>
          <a:p>
            <a:r>
              <a:rPr lang="en-CA" dirty="0" smtClean="0"/>
              <a:t> </a:t>
            </a:r>
            <a:r>
              <a:rPr lang="en-CA" dirty="0" err="1" smtClean="0"/>
              <a:t>Nonetheless,glargine</a:t>
            </a:r>
            <a:r>
              <a:rPr lang="en-CA" dirty="0" smtClean="0"/>
              <a:t> </a:t>
            </a:r>
            <a:r>
              <a:rPr lang="en-CA" dirty="0"/>
              <a:t>is unlikely to cross the placenta </a:t>
            </a:r>
            <a:r>
              <a:rPr lang="en-CA" dirty="0" smtClean="0"/>
              <a:t>,animal </a:t>
            </a:r>
            <a:r>
              <a:rPr lang="en-CA" dirty="0"/>
              <a:t>studies have not shown </a:t>
            </a:r>
            <a:r>
              <a:rPr lang="en-CA" dirty="0" err="1"/>
              <a:t>glargine</a:t>
            </a:r>
            <a:r>
              <a:rPr lang="en-CA" dirty="0"/>
              <a:t> to be </a:t>
            </a:r>
            <a:r>
              <a:rPr lang="en-CA" dirty="0" err="1" smtClean="0"/>
              <a:t>embryotoxic</a:t>
            </a:r>
            <a:r>
              <a:rPr lang="en-CA" dirty="0" smtClean="0"/>
              <a:t>, </a:t>
            </a:r>
            <a:r>
              <a:rPr lang="en-CA" dirty="0"/>
              <a:t>and women treated with insulin </a:t>
            </a:r>
            <a:r>
              <a:rPr lang="en-CA" dirty="0" err="1" smtClean="0"/>
              <a:t>glargine</a:t>
            </a:r>
            <a:r>
              <a:rPr lang="en-CA" dirty="0" smtClean="0"/>
              <a:t> during </a:t>
            </a:r>
            <a:r>
              <a:rPr lang="en-CA" dirty="0"/>
              <a:t>the first trimester have a similar rate of </a:t>
            </a:r>
            <a:r>
              <a:rPr lang="en-CA" dirty="0" smtClean="0"/>
              <a:t>congenital malformations </a:t>
            </a:r>
            <a:r>
              <a:rPr lang="en-CA" dirty="0"/>
              <a:t>as women treated with </a:t>
            </a:r>
            <a:r>
              <a:rPr lang="en-CA" dirty="0" smtClean="0"/>
              <a:t>insulin NPH .</a:t>
            </a:r>
          </a:p>
          <a:p>
            <a:endParaRPr lang="en-CA" dirty="0" smtClean="0"/>
          </a:p>
          <a:p>
            <a:r>
              <a:rPr lang="en-CA" b="1" dirty="0" smtClean="0">
                <a:solidFill>
                  <a:srgbClr val="FF0000"/>
                </a:solidFill>
              </a:rPr>
              <a:t> </a:t>
            </a:r>
            <a:r>
              <a:rPr lang="en-CA" b="1" dirty="0">
                <a:solidFill>
                  <a:srgbClr val="FF0000"/>
                </a:solidFill>
              </a:rPr>
              <a:t>Insulin </a:t>
            </a:r>
            <a:r>
              <a:rPr lang="en-CA" b="1" dirty="0" err="1">
                <a:solidFill>
                  <a:srgbClr val="FF0000"/>
                </a:solidFill>
              </a:rPr>
              <a:t>detemir</a:t>
            </a:r>
            <a:r>
              <a:rPr lang="en-CA" b="1" dirty="0">
                <a:solidFill>
                  <a:srgbClr val="FF0000"/>
                </a:solidFill>
              </a:rPr>
              <a:t> is now </a:t>
            </a:r>
            <a:r>
              <a:rPr lang="en-CA" b="1" dirty="0" smtClean="0">
                <a:solidFill>
                  <a:srgbClr val="FF0000"/>
                </a:solidFill>
              </a:rPr>
              <a:t>approved(Category </a:t>
            </a:r>
            <a:r>
              <a:rPr lang="en-CA" b="1" dirty="0">
                <a:solidFill>
                  <a:srgbClr val="FF0000"/>
                </a:solidFill>
              </a:rPr>
              <a:t>B) by the FDA for use during </a:t>
            </a:r>
            <a:r>
              <a:rPr lang="en-CA" b="1" dirty="0" smtClean="0">
                <a:solidFill>
                  <a:srgbClr val="FF0000"/>
                </a:solidFill>
              </a:rPr>
              <a:t>pregnancy</a:t>
            </a:r>
            <a:endParaRPr lang="en-CA" b="1" dirty="0">
              <a:solidFill>
                <a:srgbClr val="FF0000"/>
              </a:solidFill>
            </a:endParaRPr>
          </a:p>
          <a:p>
            <a:pPr>
              <a:buNone/>
            </a:pPr>
            <a:r>
              <a:rPr lang="en-CA" b="1" dirty="0" smtClean="0">
                <a:solidFill>
                  <a:srgbClr val="FF0000"/>
                </a:solidFill>
              </a:rPr>
              <a:t>      whereas </a:t>
            </a:r>
            <a:r>
              <a:rPr lang="en-CA" b="1" dirty="0">
                <a:solidFill>
                  <a:srgbClr val="FF0000"/>
                </a:solidFill>
              </a:rPr>
              <a:t>insulin </a:t>
            </a:r>
            <a:r>
              <a:rPr lang="en-CA" b="1" dirty="0" err="1">
                <a:solidFill>
                  <a:srgbClr val="FF0000"/>
                </a:solidFill>
              </a:rPr>
              <a:t>glargine</a:t>
            </a:r>
            <a:r>
              <a:rPr lang="en-CA" b="1" dirty="0">
                <a:solidFill>
                  <a:srgbClr val="FF0000"/>
                </a:solidFill>
              </a:rPr>
              <a:t> does not currently have </a:t>
            </a:r>
            <a:r>
              <a:rPr lang="en-CA" b="1" dirty="0" smtClean="0">
                <a:solidFill>
                  <a:srgbClr val="FF0000"/>
                </a:solidFill>
              </a:rPr>
              <a:t>such approval</a:t>
            </a:r>
            <a:r>
              <a:rPr lang="en-CA" dirty="0"/>
              <a:t>.</a:t>
            </a:r>
          </a:p>
        </p:txBody>
      </p:sp>
      <p:sp>
        <p:nvSpPr>
          <p:cNvPr id="4" name="Slide Number Placeholder 3"/>
          <p:cNvSpPr>
            <a:spLocks noGrp="1"/>
          </p:cNvSpPr>
          <p:nvPr>
            <p:ph type="sldNum" sz="quarter" idx="12"/>
          </p:nvPr>
        </p:nvSpPr>
        <p:spPr/>
        <p:txBody>
          <a:bodyPr/>
          <a:lstStyle/>
          <a:p>
            <a:fld id="{315854FB-7E63-4C7C-B7D4-551B804AEF85}" type="slidenum">
              <a:rPr lang="en-CA" smtClean="0"/>
              <a:pPr/>
              <a:t>58</a:t>
            </a:fld>
            <a:endParaRPr lang="en-CA"/>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Noninsulin AHA therapy</a:t>
            </a:r>
            <a:endParaRPr lang="en-CA" dirty="0"/>
          </a:p>
        </p:txBody>
      </p:sp>
      <p:sp>
        <p:nvSpPr>
          <p:cNvPr id="3" name="Content Placeholder 2"/>
          <p:cNvSpPr>
            <a:spLocks noGrp="1"/>
          </p:cNvSpPr>
          <p:nvPr>
            <p:ph idx="1"/>
          </p:nvPr>
        </p:nvSpPr>
        <p:spPr>
          <a:ln>
            <a:noFill/>
          </a:ln>
        </p:spPr>
        <p:txBody>
          <a:bodyPr>
            <a:normAutofit fontScale="85000" lnSpcReduction="10000"/>
          </a:bodyPr>
          <a:lstStyle/>
          <a:p>
            <a:r>
              <a:rPr lang="en-CA" dirty="0"/>
              <a:t>We suggest that </a:t>
            </a:r>
            <a:r>
              <a:rPr lang="en-CA" b="1" i="1" dirty="0" err="1">
                <a:solidFill>
                  <a:srgbClr val="92D050"/>
                </a:solidFill>
              </a:rPr>
              <a:t>glyburide</a:t>
            </a:r>
            <a:r>
              <a:rPr lang="en-CA" b="1" i="1" dirty="0">
                <a:solidFill>
                  <a:srgbClr val="92D050"/>
                </a:solidFill>
              </a:rPr>
              <a:t> (</a:t>
            </a:r>
            <a:r>
              <a:rPr lang="en-CA" b="1" i="1" dirty="0" err="1">
                <a:solidFill>
                  <a:srgbClr val="92D050"/>
                </a:solidFill>
              </a:rPr>
              <a:t>glibenclamide</a:t>
            </a:r>
            <a:r>
              <a:rPr lang="en-CA" b="1" i="1" dirty="0">
                <a:solidFill>
                  <a:srgbClr val="92D050"/>
                </a:solidFill>
              </a:rPr>
              <a:t>) is a</a:t>
            </a:r>
          </a:p>
          <a:p>
            <a:pPr>
              <a:buNone/>
            </a:pPr>
            <a:r>
              <a:rPr lang="en-CA" b="1" i="1" dirty="0" smtClean="0">
                <a:solidFill>
                  <a:srgbClr val="92D050"/>
                </a:solidFill>
              </a:rPr>
              <a:t>   suitable </a:t>
            </a:r>
            <a:r>
              <a:rPr lang="en-CA" b="1" i="1" dirty="0">
                <a:solidFill>
                  <a:srgbClr val="92D050"/>
                </a:solidFill>
              </a:rPr>
              <a:t>alternative to insulin therapy</a:t>
            </a:r>
            <a:r>
              <a:rPr lang="en-CA" dirty="0"/>
              <a:t> for </a:t>
            </a:r>
            <a:r>
              <a:rPr lang="en-CA" dirty="0" err="1"/>
              <a:t>glycemic</a:t>
            </a:r>
            <a:endParaRPr lang="en-CA" dirty="0"/>
          </a:p>
          <a:p>
            <a:pPr>
              <a:buNone/>
            </a:pPr>
            <a:r>
              <a:rPr lang="en-CA" dirty="0" smtClean="0"/>
              <a:t>   control </a:t>
            </a:r>
            <a:r>
              <a:rPr lang="en-CA" dirty="0"/>
              <a:t>in women with </a:t>
            </a:r>
            <a:r>
              <a:rPr lang="en-CA" dirty="0" smtClean="0"/>
              <a:t>GDM who fail to </a:t>
            </a:r>
            <a:r>
              <a:rPr lang="en-CA" dirty="0"/>
              <a:t>achieve sufficient </a:t>
            </a:r>
            <a:r>
              <a:rPr lang="en-CA" dirty="0" err="1"/>
              <a:t>glycemic</a:t>
            </a:r>
            <a:r>
              <a:rPr lang="en-CA" dirty="0"/>
              <a:t> control after a </a:t>
            </a:r>
            <a:r>
              <a:rPr lang="en-CA" b="1" i="1" dirty="0" smtClean="0">
                <a:solidFill>
                  <a:srgbClr val="92D050"/>
                </a:solidFill>
              </a:rPr>
              <a:t>1-week</a:t>
            </a:r>
            <a:r>
              <a:rPr lang="en-CA" dirty="0" smtClean="0"/>
              <a:t> trial </a:t>
            </a:r>
            <a:r>
              <a:rPr lang="en-CA" dirty="0"/>
              <a:t>of </a:t>
            </a:r>
            <a:r>
              <a:rPr lang="en-CA" dirty="0" smtClean="0"/>
              <a:t>MNT </a:t>
            </a:r>
            <a:r>
              <a:rPr lang="en-CA" dirty="0"/>
              <a:t>and </a:t>
            </a:r>
            <a:r>
              <a:rPr lang="en-CA" dirty="0" smtClean="0"/>
              <a:t>exercise</a:t>
            </a:r>
          </a:p>
          <a:p>
            <a:pPr>
              <a:buNone/>
            </a:pPr>
            <a:endParaRPr lang="en-CA" dirty="0" smtClean="0"/>
          </a:p>
          <a:p>
            <a:pPr>
              <a:buNone/>
            </a:pPr>
            <a:r>
              <a:rPr lang="en-CA" dirty="0"/>
              <a:t> </a:t>
            </a:r>
            <a:r>
              <a:rPr lang="en-CA" dirty="0" smtClean="0"/>
              <a:t>  </a:t>
            </a:r>
            <a:r>
              <a:rPr lang="en-CA" b="1" i="1" dirty="0" smtClean="0">
                <a:solidFill>
                  <a:srgbClr val="92D050"/>
                </a:solidFill>
              </a:rPr>
              <a:t>except </a:t>
            </a:r>
            <a:r>
              <a:rPr lang="en-CA" dirty="0" smtClean="0"/>
              <a:t>for:</a:t>
            </a:r>
          </a:p>
          <a:p>
            <a:pPr>
              <a:buFont typeface="Wingdings" pitchFamily="2" charset="2"/>
              <a:buChar char="Ø"/>
            </a:pPr>
            <a:r>
              <a:rPr lang="en-CA" dirty="0" smtClean="0"/>
              <a:t>     </a:t>
            </a:r>
            <a:r>
              <a:rPr lang="en-CA" dirty="0"/>
              <a:t>T</a:t>
            </a:r>
            <a:r>
              <a:rPr lang="en-CA" dirty="0" smtClean="0"/>
              <a:t>hose </a:t>
            </a:r>
            <a:r>
              <a:rPr lang="en-CA" dirty="0"/>
              <a:t>women with a diagnosis of </a:t>
            </a:r>
            <a:r>
              <a:rPr lang="en-CA" dirty="0" smtClean="0"/>
              <a:t>GDM </a:t>
            </a:r>
            <a:r>
              <a:rPr lang="en-CA" b="1" i="1" dirty="0">
                <a:solidFill>
                  <a:srgbClr val="92D050"/>
                </a:solidFill>
              </a:rPr>
              <a:t>before 25 weeks </a:t>
            </a:r>
            <a:r>
              <a:rPr lang="en-CA" dirty="0" smtClean="0"/>
              <a:t>gestation</a:t>
            </a:r>
          </a:p>
          <a:p>
            <a:pPr>
              <a:buFont typeface="Wingdings" pitchFamily="2" charset="2"/>
              <a:buChar char="Ø"/>
            </a:pPr>
            <a:r>
              <a:rPr lang="en-CA" dirty="0" smtClean="0"/>
              <a:t>     </a:t>
            </a:r>
            <a:r>
              <a:rPr lang="en-CA" dirty="0"/>
              <a:t>and for </a:t>
            </a:r>
            <a:r>
              <a:rPr lang="en-CA" dirty="0" smtClean="0"/>
              <a:t>those women </a:t>
            </a:r>
            <a:r>
              <a:rPr lang="en-CA" dirty="0"/>
              <a:t>with </a:t>
            </a:r>
            <a:r>
              <a:rPr lang="en-CA" b="1" i="1" dirty="0" smtClean="0">
                <a:solidFill>
                  <a:srgbClr val="92D050"/>
                </a:solidFill>
              </a:rPr>
              <a:t>FBS </a:t>
            </a:r>
            <a:r>
              <a:rPr lang="en-CA" b="1" i="1" dirty="0">
                <a:solidFill>
                  <a:srgbClr val="92D050"/>
                </a:solidFill>
              </a:rPr>
              <a:t>&gt;110 </a:t>
            </a:r>
            <a:r>
              <a:rPr lang="en-CA" dirty="0" smtClean="0"/>
              <a:t>mg/</a:t>
            </a:r>
            <a:r>
              <a:rPr lang="en-CA" dirty="0" err="1" smtClean="0"/>
              <a:t>dL</a:t>
            </a:r>
            <a:r>
              <a:rPr lang="en-CA" dirty="0" smtClean="0"/>
              <a:t>, </a:t>
            </a:r>
            <a:r>
              <a:rPr lang="en-CA" dirty="0"/>
              <a:t>in which case insulin therapy </a:t>
            </a:r>
            <a:r>
              <a:rPr lang="en-CA" dirty="0" smtClean="0"/>
              <a:t>is preferred.(2|++</a:t>
            </a:r>
            <a:r>
              <a:rPr lang="en-CA" dirty="0" err="1" smtClean="0"/>
              <a:t>oo</a:t>
            </a:r>
            <a:r>
              <a:rPr lang="en-CA" dirty="0" smtClean="0"/>
              <a:t>)</a:t>
            </a:r>
            <a:endParaRPr lang="en-CA" dirty="0"/>
          </a:p>
        </p:txBody>
      </p:sp>
      <p:sp>
        <p:nvSpPr>
          <p:cNvPr id="4" name="Rectangle 3"/>
          <p:cNvSpPr/>
          <p:nvPr/>
        </p:nvSpPr>
        <p:spPr>
          <a:xfrm>
            <a:off x="899592" y="476672"/>
            <a:ext cx="7776864" cy="5904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p:cNvSpPr>
            <a:spLocks noGrp="1"/>
          </p:cNvSpPr>
          <p:nvPr>
            <p:ph type="sldNum" sz="quarter" idx="12"/>
          </p:nvPr>
        </p:nvSpPr>
        <p:spPr/>
        <p:txBody>
          <a:bodyPr/>
          <a:lstStyle/>
          <a:p>
            <a:fld id="{315854FB-7E63-4C7C-B7D4-551B804AEF85}" type="slidenum">
              <a:rPr lang="en-CA" smtClean="0"/>
              <a:pPr/>
              <a:t>59</a:t>
            </a:fld>
            <a:endParaRPr lang="en-CA"/>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Insulin therapy</a:t>
            </a:r>
            <a:endParaRPr lang="en-CA" dirty="0"/>
          </a:p>
        </p:txBody>
      </p:sp>
      <p:sp>
        <p:nvSpPr>
          <p:cNvPr id="3" name="Content Placeholder 2"/>
          <p:cNvSpPr>
            <a:spLocks noGrp="1"/>
          </p:cNvSpPr>
          <p:nvPr>
            <p:ph idx="1"/>
          </p:nvPr>
        </p:nvSpPr>
        <p:spPr>
          <a:ln>
            <a:noFill/>
          </a:ln>
        </p:spPr>
        <p:txBody>
          <a:bodyPr>
            <a:normAutofit fontScale="85000" lnSpcReduction="20000"/>
          </a:bodyPr>
          <a:lstStyle/>
          <a:p>
            <a:r>
              <a:rPr lang="en-CA" dirty="0"/>
              <a:t>We recommend that insulin-treated women</a:t>
            </a:r>
          </a:p>
          <a:p>
            <a:pPr>
              <a:buNone/>
            </a:pPr>
            <a:r>
              <a:rPr lang="en-CA" dirty="0"/>
              <a:t>with diabetes seeking to conceive be treated with</a:t>
            </a:r>
          </a:p>
          <a:p>
            <a:pPr>
              <a:buNone/>
            </a:pPr>
            <a:r>
              <a:rPr lang="en-CA" dirty="0">
                <a:solidFill>
                  <a:srgbClr val="92D050"/>
                </a:solidFill>
              </a:rPr>
              <a:t>multiple daily doses </a:t>
            </a:r>
            <a:r>
              <a:rPr lang="en-CA" dirty="0"/>
              <a:t>of insulin or </a:t>
            </a:r>
            <a:r>
              <a:rPr lang="en-CA" dirty="0">
                <a:solidFill>
                  <a:srgbClr val="92D050"/>
                </a:solidFill>
              </a:rPr>
              <a:t>continuous sc insulin</a:t>
            </a:r>
          </a:p>
          <a:p>
            <a:pPr>
              <a:buNone/>
            </a:pPr>
            <a:r>
              <a:rPr lang="en-CA" dirty="0">
                <a:solidFill>
                  <a:srgbClr val="92D050"/>
                </a:solidFill>
              </a:rPr>
              <a:t>infusion</a:t>
            </a:r>
            <a:r>
              <a:rPr lang="en-CA" dirty="0"/>
              <a:t> in preference to split-dose, premixed insulin</a:t>
            </a:r>
          </a:p>
          <a:p>
            <a:pPr>
              <a:buNone/>
            </a:pPr>
            <a:r>
              <a:rPr lang="en-CA" dirty="0" smtClean="0"/>
              <a:t>therapy.</a:t>
            </a:r>
          </a:p>
          <a:p>
            <a:pPr>
              <a:buNone/>
            </a:pPr>
            <a:endParaRPr lang="en-CA" dirty="0" smtClean="0"/>
          </a:p>
          <a:p>
            <a:pPr>
              <a:buNone/>
            </a:pPr>
            <a:r>
              <a:rPr lang="en-CA" dirty="0"/>
              <a:t> </a:t>
            </a:r>
            <a:r>
              <a:rPr lang="en-CA" dirty="0" smtClean="0"/>
              <a:t> </a:t>
            </a:r>
            <a:r>
              <a:rPr lang="en-CA" dirty="0"/>
              <a:t>B</a:t>
            </a:r>
            <a:r>
              <a:rPr lang="en-CA" dirty="0" smtClean="0"/>
              <a:t>ecause </a:t>
            </a:r>
            <a:r>
              <a:rPr lang="en-CA" dirty="0"/>
              <a:t>the former </a:t>
            </a:r>
            <a:r>
              <a:rPr lang="en-CA" dirty="0" smtClean="0"/>
              <a:t> allow for </a:t>
            </a:r>
            <a:r>
              <a:rPr lang="en-CA" dirty="0"/>
              <a:t>the achievement </a:t>
            </a:r>
            <a:r>
              <a:rPr lang="en-CA" dirty="0" smtClean="0"/>
              <a:t> </a:t>
            </a:r>
            <a:r>
              <a:rPr lang="en-CA" dirty="0"/>
              <a:t>of target </a:t>
            </a:r>
            <a:r>
              <a:rPr lang="en-CA" dirty="0" smtClean="0"/>
              <a:t>blood glucose </a:t>
            </a:r>
            <a:r>
              <a:rPr lang="en-CA" dirty="0"/>
              <a:t>levels </a:t>
            </a:r>
            <a:r>
              <a:rPr lang="en-CA" dirty="0" err="1"/>
              <a:t>preconceptionally</a:t>
            </a:r>
            <a:r>
              <a:rPr lang="en-CA" dirty="0"/>
              <a:t> and, in the event </a:t>
            </a:r>
            <a:r>
              <a:rPr lang="en-CA" dirty="0" smtClean="0"/>
              <a:t>of pregnancy</a:t>
            </a:r>
            <a:r>
              <a:rPr lang="en-CA" dirty="0"/>
              <a:t>, are more likely to allow </a:t>
            </a:r>
            <a:r>
              <a:rPr lang="en-CA" dirty="0" smtClean="0"/>
              <a:t>flexibility </a:t>
            </a:r>
            <a:r>
              <a:rPr lang="en-CA" dirty="0"/>
              <a:t>or </a:t>
            </a:r>
            <a:r>
              <a:rPr lang="en-CA" dirty="0" smtClean="0"/>
              <a:t>precise adjustment </a:t>
            </a:r>
            <a:r>
              <a:rPr lang="en-CA" dirty="0"/>
              <a:t>of insulin </a:t>
            </a:r>
            <a:r>
              <a:rPr lang="en-CA" dirty="0" smtClean="0"/>
              <a:t>therapy.</a:t>
            </a:r>
          </a:p>
          <a:p>
            <a:pPr>
              <a:buNone/>
            </a:pPr>
            <a:r>
              <a:rPr lang="en-CA" dirty="0" smtClean="0"/>
              <a:t>      (1|++</a:t>
            </a:r>
            <a:r>
              <a:rPr lang="en-CA" dirty="0" err="1" smtClean="0"/>
              <a:t>oo</a:t>
            </a:r>
            <a:r>
              <a:rPr lang="en-CA" dirty="0" smtClean="0"/>
              <a:t>)</a:t>
            </a:r>
            <a:endParaRPr lang="en-CA" dirty="0"/>
          </a:p>
        </p:txBody>
      </p:sp>
      <p:sp>
        <p:nvSpPr>
          <p:cNvPr id="4" name="Rectangle 3"/>
          <p:cNvSpPr/>
          <p:nvPr/>
        </p:nvSpPr>
        <p:spPr>
          <a:xfrm>
            <a:off x="899592" y="476672"/>
            <a:ext cx="7776864" cy="5904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p:cNvSpPr>
            <a:spLocks noGrp="1"/>
          </p:cNvSpPr>
          <p:nvPr>
            <p:ph type="sldNum" sz="quarter" idx="12"/>
          </p:nvPr>
        </p:nvSpPr>
        <p:spPr/>
        <p:txBody>
          <a:bodyPr/>
          <a:lstStyle/>
          <a:p>
            <a:fld id="{315854FB-7E63-4C7C-B7D4-551B804AEF85}" type="slidenum">
              <a:rPr lang="en-CA" smtClean="0"/>
              <a:pPr/>
              <a:t>6</a:t>
            </a:fld>
            <a:endParaRPr lang="en-CA"/>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AHA therapy</a:t>
            </a:r>
            <a:endParaRPr lang="en-CA" dirty="0"/>
          </a:p>
        </p:txBody>
      </p:sp>
      <p:sp>
        <p:nvSpPr>
          <p:cNvPr id="3" name="Content Placeholder 2"/>
          <p:cNvSpPr>
            <a:spLocks noGrp="1"/>
          </p:cNvSpPr>
          <p:nvPr>
            <p:ph idx="1"/>
          </p:nvPr>
        </p:nvSpPr>
        <p:spPr>
          <a:ln>
            <a:noFill/>
          </a:ln>
        </p:spPr>
        <p:txBody>
          <a:bodyPr>
            <a:normAutofit/>
          </a:bodyPr>
          <a:lstStyle/>
          <a:p>
            <a:r>
              <a:rPr lang="en-CA" dirty="0"/>
              <a:t>We suggest that </a:t>
            </a:r>
            <a:r>
              <a:rPr lang="en-CA" b="1" i="1" dirty="0" err="1">
                <a:solidFill>
                  <a:srgbClr val="92D050"/>
                </a:solidFill>
              </a:rPr>
              <a:t>metformin</a:t>
            </a:r>
            <a:r>
              <a:rPr lang="en-CA" dirty="0">
                <a:solidFill>
                  <a:srgbClr val="FF0000"/>
                </a:solidFill>
              </a:rPr>
              <a:t> </a:t>
            </a:r>
            <a:r>
              <a:rPr lang="en-CA" dirty="0"/>
              <a:t>therapy be used </a:t>
            </a:r>
            <a:r>
              <a:rPr lang="en-CA" dirty="0" smtClean="0"/>
              <a:t>for </a:t>
            </a:r>
            <a:r>
              <a:rPr lang="en-CA" dirty="0" err="1" smtClean="0"/>
              <a:t>glycemic</a:t>
            </a:r>
            <a:r>
              <a:rPr lang="en-CA" dirty="0" smtClean="0"/>
              <a:t> </a:t>
            </a:r>
            <a:r>
              <a:rPr lang="en-CA" dirty="0"/>
              <a:t>control only for those women </a:t>
            </a:r>
            <a:r>
              <a:rPr lang="en-CA" dirty="0" smtClean="0"/>
              <a:t>with:</a:t>
            </a:r>
          </a:p>
          <a:p>
            <a:pPr>
              <a:buFont typeface="Wingdings" pitchFamily="2" charset="2"/>
              <a:buChar char="Ø"/>
            </a:pPr>
            <a:r>
              <a:rPr lang="en-CA" dirty="0" smtClean="0"/>
              <a:t> GDM </a:t>
            </a:r>
            <a:r>
              <a:rPr lang="en-CA" dirty="0"/>
              <a:t>who do not have satisfactory </a:t>
            </a:r>
            <a:r>
              <a:rPr lang="en-CA" dirty="0" err="1" smtClean="0"/>
              <a:t>glycemic</a:t>
            </a:r>
            <a:r>
              <a:rPr lang="en-CA" dirty="0" smtClean="0"/>
              <a:t> control </a:t>
            </a:r>
            <a:r>
              <a:rPr lang="en-CA" dirty="0"/>
              <a:t>despite </a:t>
            </a:r>
            <a:r>
              <a:rPr lang="en-CA" dirty="0" smtClean="0"/>
              <a:t>MNT</a:t>
            </a:r>
          </a:p>
          <a:p>
            <a:pPr>
              <a:buFont typeface="Wingdings" pitchFamily="2" charset="2"/>
              <a:buChar char="Ø"/>
            </a:pPr>
            <a:r>
              <a:rPr lang="en-CA" dirty="0" smtClean="0"/>
              <a:t> </a:t>
            </a:r>
            <a:r>
              <a:rPr lang="en-CA" dirty="0"/>
              <a:t>and </a:t>
            </a:r>
            <a:r>
              <a:rPr lang="en-CA" dirty="0" smtClean="0"/>
              <a:t>who refuse </a:t>
            </a:r>
            <a:r>
              <a:rPr lang="en-CA" dirty="0"/>
              <a:t>or cannot use insulin </a:t>
            </a:r>
            <a:r>
              <a:rPr lang="en-CA" dirty="0" smtClean="0"/>
              <a:t>or </a:t>
            </a:r>
            <a:r>
              <a:rPr lang="en-CA" dirty="0" err="1" smtClean="0"/>
              <a:t>glyburide</a:t>
            </a:r>
            <a:endParaRPr lang="en-CA" dirty="0" smtClean="0"/>
          </a:p>
          <a:p>
            <a:pPr>
              <a:buFont typeface="Wingdings" pitchFamily="2" charset="2"/>
              <a:buChar char="Ø"/>
            </a:pPr>
            <a:r>
              <a:rPr lang="en-CA" dirty="0" smtClean="0"/>
              <a:t> </a:t>
            </a:r>
            <a:r>
              <a:rPr lang="en-CA" dirty="0"/>
              <a:t>and are not </a:t>
            </a:r>
            <a:r>
              <a:rPr lang="en-CA" dirty="0" smtClean="0"/>
              <a:t>in the </a:t>
            </a:r>
            <a:r>
              <a:rPr lang="en-CA" dirty="0"/>
              <a:t>first trimester</a:t>
            </a:r>
            <a:r>
              <a:rPr lang="en-CA" dirty="0" smtClean="0"/>
              <a:t>.</a:t>
            </a:r>
          </a:p>
          <a:p>
            <a:pPr>
              <a:buNone/>
            </a:pPr>
            <a:r>
              <a:rPr lang="en-CA" dirty="0" smtClean="0"/>
              <a:t>       (2|++</a:t>
            </a:r>
            <a:r>
              <a:rPr lang="en-CA" dirty="0" err="1" smtClean="0"/>
              <a:t>oo</a:t>
            </a:r>
            <a:r>
              <a:rPr lang="en-CA" dirty="0" smtClean="0"/>
              <a:t>)</a:t>
            </a:r>
            <a:endParaRPr lang="en-CA" dirty="0"/>
          </a:p>
        </p:txBody>
      </p:sp>
      <p:sp>
        <p:nvSpPr>
          <p:cNvPr id="4" name="Rectangle 3"/>
          <p:cNvSpPr/>
          <p:nvPr/>
        </p:nvSpPr>
        <p:spPr>
          <a:xfrm>
            <a:off x="899592" y="476672"/>
            <a:ext cx="7776864" cy="5904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p:cNvSpPr>
            <a:spLocks noGrp="1"/>
          </p:cNvSpPr>
          <p:nvPr>
            <p:ph type="sldNum" sz="quarter" idx="12"/>
          </p:nvPr>
        </p:nvSpPr>
        <p:spPr/>
        <p:txBody>
          <a:bodyPr/>
          <a:lstStyle/>
          <a:p>
            <a:fld id="{315854FB-7E63-4C7C-B7D4-551B804AEF85}" type="slidenum">
              <a:rPr lang="en-CA" smtClean="0"/>
              <a:pPr/>
              <a:t>60</a:t>
            </a:fld>
            <a:endParaRPr lang="en-CA"/>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Evidence(</a:t>
            </a:r>
            <a:r>
              <a:rPr lang="en-CA" dirty="0" err="1" smtClean="0"/>
              <a:t>glyburide</a:t>
            </a:r>
            <a:r>
              <a:rPr lang="en-CA" dirty="0" smtClean="0"/>
              <a:t>)</a:t>
            </a:r>
            <a:endParaRPr lang="en-CA" dirty="0"/>
          </a:p>
        </p:txBody>
      </p:sp>
      <p:sp>
        <p:nvSpPr>
          <p:cNvPr id="3" name="Content Placeholder 2"/>
          <p:cNvSpPr>
            <a:spLocks noGrp="1"/>
          </p:cNvSpPr>
          <p:nvPr>
            <p:ph idx="1"/>
          </p:nvPr>
        </p:nvSpPr>
        <p:spPr/>
        <p:txBody>
          <a:bodyPr>
            <a:normAutofit/>
          </a:bodyPr>
          <a:lstStyle/>
          <a:p>
            <a:r>
              <a:rPr lang="en-CA" dirty="0"/>
              <a:t>In pregnant women taking </a:t>
            </a:r>
            <a:r>
              <a:rPr lang="en-CA" dirty="0" err="1"/>
              <a:t>glyburide</a:t>
            </a:r>
            <a:r>
              <a:rPr lang="en-CA" dirty="0"/>
              <a:t>, the </a:t>
            </a:r>
            <a:r>
              <a:rPr lang="en-CA" dirty="0" smtClean="0"/>
              <a:t>umbilical cord </a:t>
            </a:r>
            <a:r>
              <a:rPr lang="en-CA" dirty="0" err="1"/>
              <a:t>glyburide</a:t>
            </a:r>
            <a:r>
              <a:rPr lang="en-CA" dirty="0"/>
              <a:t> concentration is undetectable </a:t>
            </a:r>
            <a:r>
              <a:rPr lang="en-CA" dirty="0" smtClean="0"/>
              <a:t> </a:t>
            </a:r>
            <a:r>
              <a:rPr lang="en-CA" dirty="0"/>
              <a:t>or, </a:t>
            </a:r>
            <a:r>
              <a:rPr lang="en-CA" dirty="0" smtClean="0"/>
              <a:t> </a:t>
            </a:r>
            <a:r>
              <a:rPr lang="en-CA" dirty="0"/>
              <a:t>very low </a:t>
            </a:r>
            <a:endParaRPr lang="en-CA" dirty="0" smtClean="0"/>
          </a:p>
          <a:p>
            <a:pPr>
              <a:buNone/>
            </a:pPr>
            <a:endParaRPr lang="en-CA" dirty="0"/>
          </a:p>
          <a:p>
            <a:pPr>
              <a:buFont typeface="Wingdings" pitchFamily="2" charset="2"/>
              <a:buChar char="§"/>
            </a:pPr>
            <a:r>
              <a:rPr lang="en-CA" dirty="0" smtClean="0"/>
              <a:t>. </a:t>
            </a:r>
            <a:r>
              <a:rPr lang="en-CA" dirty="0" err="1"/>
              <a:t>Glyburide</a:t>
            </a:r>
            <a:r>
              <a:rPr lang="en-CA" dirty="0"/>
              <a:t> </a:t>
            </a:r>
            <a:r>
              <a:rPr lang="en-CA" dirty="0" smtClean="0"/>
              <a:t>is effective </a:t>
            </a:r>
            <a:r>
              <a:rPr lang="en-CA" dirty="0"/>
              <a:t>in controlling blood glucose </a:t>
            </a:r>
            <a:r>
              <a:rPr lang="en-CA" dirty="0" smtClean="0"/>
              <a:t>in women with GDM </a:t>
            </a:r>
            <a:r>
              <a:rPr lang="en-CA" dirty="0"/>
              <a:t>and has been </a:t>
            </a:r>
            <a:r>
              <a:rPr lang="en-CA" dirty="0" smtClean="0"/>
              <a:t>associated with </a:t>
            </a:r>
            <a:r>
              <a:rPr lang="en-CA" dirty="0"/>
              <a:t>favorable neonatal outcomes including the </a:t>
            </a:r>
            <a:r>
              <a:rPr lang="en-CA" dirty="0" smtClean="0"/>
              <a:t>rate of LGA infants </a:t>
            </a:r>
            <a:r>
              <a:rPr lang="en-CA" dirty="0" err="1" smtClean="0"/>
              <a:t>macrosomia</a:t>
            </a:r>
            <a:endParaRPr lang="en-CA" dirty="0"/>
          </a:p>
          <a:p>
            <a:pPr>
              <a:buNone/>
            </a:pPr>
            <a:r>
              <a:rPr lang="en-CA" dirty="0" smtClean="0"/>
              <a:t>   NICU </a:t>
            </a:r>
            <a:r>
              <a:rPr lang="en-CA" dirty="0"/>
              <a:t>admission, and </a:t>
            </a:r>
            <a:r>
              <a:rPr lang="en-CA" dirty="0" smtClean="0"/>
              <a:t>neonatal hypoglycemia</a:t>
            </a:r>
            <a:endParaRPr lang="en-CA" dirty="0"/>
          </a:p>
        </p:txBody>
      </p:sp>
      <p:sp>
        <p:nvSpPr>
          <p:cNvPr id="4" name="Slide Number Placeholder 3"/>
          <p:cNvSpPr>
            <a:spLocks noGrp="1"/>
          </p:cNvSpPr>
          <p:nvPr>
            <p:ph type="sldNum" sz="quarter" idx="12"/>
          </p:nvPr>
        </p:nvSpPr>
        <p:spPr/>
        <p:txBody>
          <a:bodyPr/>
          <a:lstStyle/>
          <a:p>
            <a:fld id="{315854FB-7E63-4C7C-B7D4-551B804AEF85}" type="slidenum">
              <a:rPr lang="en-CA" smtClean="0"/>
              <a:pPr/>
              <a:t>61</a:t>
            </a:fld>
            <a:endParaRPr lang="en-CA"/>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Evidence(</a:t>
            </a:r>
            <a:r>
              <a:rPr lang="en-CA" dirty="0" err="1" smtClean="0"/>
              <a:t>glyburide</a:t>
            </a:r>
            <a:r>
              <a:rPr lang="en-CA" dirty="0" smtClean="0"/>
              <a:t>)</a:t>
            </a:r>
            <a:endParaRPr lang="en-CA" dirty="0"/>
          </a:p>
        </p:txBody>
      </p:sp>
      <p:sp>
        <p:nvSpPr>
          <p:cNvPr id="3" name="Content Placeholder 2"/>
          <p:cNvSpPr>
            <a:spLocks noGrp="1"/>
          </p:cNvSpPr>
          <p:nvPr>
            <p:ph idx="1"/>
          </p:nvPr>
        </p:nvSpPr>
        <p:spPr/>
        <p:txBody>
          <a:bodyPr>
            <a:normAutofit fontScale="77500" lnSpcReduction="20000"/>
          </a:bodyPr>
          <a:lstStyle/>
          <a:p>
            <a:r>
              <a:rPr lang="en-CA" dirty="0"/>
              <a:t>Although some evidence </a:t>
            </a:r>
            <a:r>
              <a:rPr lang="en-CA" dirty="0" smtClean="0"/>
              <a:t>does exist </a:t>
            </a:r>
            <a:r>
              <a:rPr lang="en-CA" dirty="0"/>
              <a:t>of higher rates of </a:t>
            </a:r>
            <a:r>
              <a:rPr lang="en-CA" dirty="0" err="1"/>
              <a:t>macrosomia</a:t>
            </a:r>
            <a:r>
              <a:rPr lang="en-CA" dirty="0"/>
              <a:t> and </a:t>
            </a:r>
            <a:r>
              <a:rPr lang="en-CA" dirty="0" smtClean="0"/>
              <a:t>LGA </a:t>
            </a:r>
            <a:r>
              <a:rPr lang="en-CA" dirty="0"/>
              <a:t>infants </a:t>
            </a:r>
            <a:r>
              <a:rPr lang="en-CA" dirty="0" smtClean="0"/>
              <a:t> </a:t>
            </a:r>
            <a:r>
              <a:rPr lang="en-CA" dirty="0"/>
              <a:t>in pregnant </a:t>
            </a:r>
            <a:r>
              <a:rPr lang="en-CA" dirty="0" smtClean="0"/>
              <a:t>women taking </a:t>
            </a:r>
            <a:r>
              <a:rPr lang="en-CA" dirty="0" err="1"/>
              <a:t>glyburide</a:t>
            </a:r>
            <a:r>
              <a:rPr lang="en-CA" dirty="0"/>
              <a:t> compared with women </a:t>
            </a:r>
            <a:r>
              <a:rPr lang="en-CA" dirty="0" smtClean="0"/>
              <a:t>taking insulin</a:t>
            </a:r>
            <a:r>
              <a:rPr lang="en-CA" dirty="0"/>
              <a:t>, neonates had similar body </a:t>
            </a:r>
            <a:r>
              <a:rPr lang="en-CA" dirty="0" err="1" smtClean="0"/>
              <a:t>composition,measures</a:t>
            </a:r>
            <a:r>
              <a:rPr lang="en-CA" dirty="0" smtClean="0"/>
              <a:t> </a:t>
            </a:r>
            <a:r>
              <a:rPr lang="en-CA" dirty="0"/>
              <a:t>of </a:t>
            </a:r>
            <a:r>
              <a:rPr lang="en-CA" dirty="0" err="1"/>
              <a:t>glycemic</a:t>
            </a:r>
            <a:r>
              <a:rPr lang="en-CA" dirty="0"/>
              <a:t> control, and cord </a:t>
            </a:r>
            <a:r>
              <a:rPr lang="en-CA" dirty="0" smtClean="0"/>
              <a:t>metabolic biomarkers</a:t>
            </a:r>
            <a:r>
              <a:rPr lang="en-CA" dirty="0"/>
              <a:t>. </a:t>
            </a:r>
            <a:endParaRPr lang="en-CA" dirty="0" smtClean="0"/>
          </a:p>
          <a:p>
            <a:endParaRPr lang="en-CA" dirty="0" smtClean="0"/>
          </a:p>
          <a:p>
            <a:r>
              <a:rPr lang="en-CA" dirty="0" smtClean="0"/>
              <a:t>The </a:t>
            </a:r>
            <a:r>
              <a:rPr lang="en-CA" dirty="0"/>
              <a:t>safety of </a:t>
            </a:r>
            <a:r>
              <a:rPr lang="en-CA" dirty="0" err="1"/>
              <a:t>glyburide</a:t>
            </a:r>
            <a:r>
              <a:rPr lang="en-CA" dirty="0"/>
              <a:t> in pregnancy </a:t>
            </a:r>
            <a:r>
              <a:rPr lang="en-CA" dirty="0" smtClean="0"/>
              <a:t>is also </a:t>
            </a:r>
            <a:r>
              <a:rPr lang="en-CA" dirty="0"/>
              <a:t>supported by a meta-analysis </a:t>
            </a:r>
            <a:r>
              <a:rPr lang="en-CA" dirty="0" smtClean="0"/>
              <a:t> </a:t>
            </a:r>
            <a:r>
              <a:rPr lang="en-CA" dirty="0"/>
              <a:t>of 6 </a:t>
            </a:r>
            <a:r>
              <a:rPr lang="en-CA" dirty="0" smtClean="0"/>
              <a:t>RCT </a:t>
            </a:r>
            <a:r>
              <a:rPr lang="en-CA" dirty="0"/>
              <a:t>with overall good methodological </a:t>
            </a:r>
            <a:r>
              <a:rPr lang="en-CA" dirty="0" err="1" smtClean="0"/>
              <a:t>quality,which</a:t>
            </a:r>
            <a:r>
              <a:rPr lang="en-CA" dirty="0" smtClean="0"/>
              <a:t> </a:t>
            </a:r>
            <a:r>
              <a:rPr lang="en-CA" dirty="0"/>
              <a:t>found no significant differences in </a:t>
            </a:r>
            <a:r>
              <a:rPr lang="en-CA" dirty="0" err="1"/>
              <a:t>glycemic</a:t>
            </a:r>
            <a:endParaRPr lang="en-CA" dirty="0"/>
          </a:p>
          <a:p>
            <a:pPr>
              <a:buNone/>
            </a:pPr>
            <a:r>
              <a:rPr lang="en-CA" dirty="0" smtClean="0"/>
              <a:t>     control</a:t>
            </a:r>
            <a:r>
              <a:rPr lang="en-CA" dirty="0"/>
              <a:t>, neonatal hypoglycemia, birth weight, or </a:t>
            </a:r>
            <a:r>
              <a:rPr lang="en-CA" dirty="0" smtClean="0"/>
              <a:t>rate of LGA </a:t>
            </a:r>
            <a:r>
              <a:rPr lang="en-CA" dirty="0"/>
              <a:t>infants born to </a:t>
            </a:r>
            <a:r>
              <a:rPr lang="en-CA" dirty="0" smtClean="0"/>
              <a:t>mothers taking </a:t>
            </a:r>
            <a:r>
              <a:rPr lang="en-CA" dirty="0"/>
              <a:t>oral agents (</a:t>
            </a:r>
            <a:r>
              <a:rPr lang="en-CA" dirty="0" err="1"/>
              <a:t>metformin</a:t>
            </a:r>
            <a:r>
              <a:rPr lang="en-CA" dirty="0"/>
              <a:t> or </a:t>
            </a:r>
            <a:r>
              <a:rPr lang="en-CA" dirty="0" err="1"/>
              <a:t>glyburide</a:t>
            </a:r>
            <a:r>
              <a:rPr lang="en-CA" dirty="0"/>
              <a:t>) </a:t>
            </a:r>
            <a:r>
              <a:rPr lang="en-CA" i="1" dirty="0" err="1" smtClean="0"/>
              <a:t>vs.</a:t>
            </a:r>
            <a:r>
              <a:rPr lang="en-CA" dirty="0" err="1" smtClean="0"/>
              <a:t>mothers</a:t>
            </a:r>
            <a:r>
              <a:rPr lang="en-CA" dirty="0" smtClean="0"/>
              <a:t> </a:t>
            </a:r>
            <a:r>
              <a:rPr lang="en-CA" dirty="0"/>
              <a:t>taking insulin.</a:t>
            </a:r>
          </a:p>
        </p:txBody>
      </p:sp>
      <p:sp>
        <p:nvSpPr>
          <p:cNvPr id="4" name="Slide Number Placeholder 3"/>
          <p:cNvSpPr>
            <a:spLocks noGrp="1"/>
          </p:cNvSpPr>
          <p:nvPr>
            <p:ph type="sldNum" sz="quarter" idx="12"/>
          </p:nvPr>
        </p:nvSpPr>
        <p:spPr/>
        <p:txBody>
          <a:bodyPr/>
          <a:lstStyle/>
          <a:p>
            <a:fld id="{315854FB-7E63-4C7C-B7D4-551B804AEF85}" type="slidenum">
              <a:rPr lang="en-CA" smtClean="0"/>
              <a:pPr/>
              <a:t>62</a:t>
            </a:fld>
            <a:endParaRPr lang="en-CA"/>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Evidence(</a:t>
            </a:r>
            <a:r>
              <a:rPr lang="en-CA" dirty="0" err="1" smtClean="0"/>
              <a:t>glyburide</a:t>
            </a:r>
            <a:r>
              <a:rPr lang="en-CA" dirty="0" smtClean="0"/>
              <a:t>)</a:t>
            </a:r>
            <a:endParaRPr lang="en-CA" dirty="0"/>
          </a:p>
        </p:txBody>
      </p:sp>
      <p:sp>
        <p:nvSpPr>
          <p:cNvPr id="3" name="Content Placeholder 2"/>
          <p:cNvSpPr>
            <a:spLocks noGrp="1"/>
          </p:cNvSpPr>
          <p:nvPr>
            <p:ph idx="1"/>
          </p:nvPr>
        </p:nvSpPr>
        <p:spPr/>
        <p:txBody>
          <a:bodyPr>
            <a:normAutofit fontScale="92500" lnSpcReduction="20000"/>
          </a:bodyPr>
          <a:lstStyle/>
          <a:p>
            <a:r>
              <a:rPr lang="en-CA" dirty="0" err="1"/>
              <a:t>Glyburide</a:t>
            </a:r>
            <a:r>
              <a:rPr lang="en-CA" dirty="0"/>
              <a:t>, however, has </a:t>
            </a:r>
            <a:r>
              <a:rPr lang="en-CA" dirty="0" smtClean="0"/>
              <a:t>been found </a:t>
            </a:r>
            <a:r>
              <a:rPr lang="en-CA" dirty="0"/>
              <a:t>to be less likely to maintain satisfactory </a:t>
            </a:r>
            <a:r>
              <a:rPr lang="en-CA" dirty="0" smtClean="0"/>
              <a:t>blood glucose </a:t>
            </a:r>
            <a:r>
              <a:rPr lang="en-CA" dirty="0"/>
              <a:t>control in women with </a:t>
            </a:r>
            <a:r>
              <a:rPr lang="en-CA" dirty="0" smtClean="0"/>
              <a:t>GDM who have:</a:t>
            </a:r>
          </a:p>
          <a:p>
            <a:pPr>
              <a:buFont typeface="Wingdings" pitchFamily="2" charset="2"/>
              <a:buChar char="Ø"/>
            </a:pPr>
            <a:r>
              <a:rPr lang="en-CA" dirty="0" smtClean="0"/>
              <a:t>  FBS </a:t>
            </a:r>
            <a:r>
              <a:rPr lang="en-CA" dirty="0"/>
              <a:t>&gt;110 </a:t>
            </a:r>
            <a:r>
              <a:rPr lang="en-CA" dirty="0" smtClean="0"/>
              <a:t>mg/</a:t>
            </a:r>
            <a:r>
              <a:rPr lang="en-CA" dirty="0" err="1" smtClean="0"/>
              <a:t>dL</a:t>
            </a:r>
            <a:endParaRPr lang="en-CA" dirty="0" smtClean="0"/>
          </a:p>
          <a:p>
            <a:pPr>
              <a:buFont typeface="Wingdings" pitchFamily="2" charset="2"/>
              <a:buChar char="Ø"/>
            </a:pPr>
            <a:r>
              <a:rPr lang="en-CA" dirty="0" smtClean="0"/>
              <a:t>  </a:t>
            </a:r>
            <a:r>
              <a:rPr lang="en-CA" dirty="0"/>
              <a:t>on a 100-g OGTT </a:t>
            </a:r>
            <a:r>
              <a:rPr lang="en-CA" dirty="0" smtClean="0"/>
              <a:t> </a:t>
            </a:r>
            <a:r>
              <a:rPr lang="en-CA" dirty="0"/>
              <a:t>or 50-g </a:t>
            </a:r>
            <a:r>
              <a:rPr lang="en-CA" dirty="0" smtClean="0"/>
              <a:t>glucose challenge </a:t>
            </a:r>
          </a:p>
          <a:p>
            <a:pPr>
              <a:buNone/>
            </a:pPr>
            <a:r>
              <a:rPr lang="en-CA" dirty="0" smtClean="0"/>
              <a:t>     have had </a:t>
            </a:r>
            <a:r>
              <a:rPr lang="en-CA" dirty="0"/>
              <a:t>their </a:t>
            </a:r>
            <a:r>
              <a:rPr lang="en-CA" dirty="0" smtClean="0"/>
              <a:t>GDM </a:t>
            </a:r>
            <a:r>
              <a:rPr lang="en-CA" dirty="0"/>
              <a:t>detected before 25 weeks gestation </a:t>
            </a:r>
          </a:p>
          <a:p>
            <a:pPr>
              <a:buFont typeface="Wingdings" pitchFamily="2" charset="2"/>
              <a:buChar char="Ø"/>
            </a:pPr>
            <a:r>
              <a:rPr lang="en-CA" dirty="0"/>
              <a:t>have </a:t>
            </a:r>
            <a:r>
              <a:rPr lang="en-CA" dirty="0" err="1"/>
              <a:t>glyburide</a:t>
            </a:r>
            <a:r>
              <a:rPr lang="en-CA" dirty="0"/>
              <a:t> initiated after 30 </a:t>
            </a:r>
            <a:r>
              <a:rPr lang="en-CA" dirty="0" smtClean="0"/>
              <a:t>weeks</a:t>
            </a:r>
          </a:p>
          <a:p>
            <a:pPr>
              <a:buFont typeface="Wingdings" pitchFamily="2" charset="2"/>
              <a:buChar char="Ø"/>
            </a:pPr>
            <a:r>
              <a:rPr lang="en-CA" dirty="0" smtClean="0"/>
              <a:t> </a:t>
            </a:r>
            <a:r>
              <a:rPr lang="en-CA" dirty="0"/>
              <a:t>have </a:t>
            </a:r>
            <a:r>
              <a:rPr lang="en-CA" dirty="0" smtClean="0"/>
              <a:t>FBS </a:t>
            </a:r>
            <a:r>
              <a:rPr lang="en-CA" dirty="0"/>
              <a:t>≥110 mg/</a:t>
            </a:r>
            <a:r>
              <a:rPr lang="en-CA" dirty="0" err="1"/>
              <a:t>dL</a:t>
            </a:r>
            <a:r>
              <a:rPr lang="en-CA" dirty="0"/>
              <a:t> </a:t>
            </a:r>
            <a:r>
              <a:rPr lang="en-CA" dirty="0" smtClean="0"/>
              <a:t> </a:t>
            </a:r>
            <a:r>
              <a:rPr lang="en-CA" dirty="0"/>
              <a:t>or </a:t>
            </a:r>
            <a:r>
              <a:rPr lang="en-CA" dirty="0" smtClean="0"/>
              <a:t>1-hour postprandial </a:t>
            </a:r>
            <a:r>
              <a:rPr lang="en-CA" dirty="0"/>
              <a:t>glucose ≥140 mg/</a:t>
            </a:r>
            <a:r>
              <a:rPr lang="en-CA" dirty="0" err="1"/>
              <a:t>dL</a:t>
            </a:r>
            <a:r>
              <a:rPr lang="en-CA" dirty="0"/>
              <a:t> </a:t>
            </a:r>
            <a:endParaRPr lang="en-CA" dirty="0" smtClean="0"/>
          </a:p>
          <a:p>
            <a:pPr>
              <a:buFont typeface="Wingdings" pitchFamily="2" charset="2"/>
              <a:buChar char="Ø"/>
            </a:pPr>
            <a:r>
              <a:rPr lang="en-CA" dirty="0" smtClean="0"/>
              <a:t>or </a:t>
            </a:r>
            <a:r>
              <a:rPr lang="en-CA" dirty="0"/>
              <a:t>have pregnancy weight gain &gt;12 kg </a:t>
            </a:r>
          </a:p>
        </p:txBody>
      </p:sp>
      <p:sp>
        <p:nvSpPr>
          <p:cNvPr id="4" name="Slide Number Placeholder 3"/>
          <p:cNvSpPr>
            <a:spLocks noGrp="1"/>
          </p:cNvSpPr>
          <p:nvPr>
            <p:ph type="sldNum" sz="quarter" idx="12"/>
          </p:nvPr>
        </p:nvSpPr>
        <p:spPr/>
        <p:txBody>
          <a:bodyPr/>
          <a:lstStyle/>
          <a:p>
            <a:fld id="{315854FB-7E63-4C7C-B7D4-551B804AEF85}" type="slidenum">
              <a:rPr lang="en-CA" smtClean="0"/>
              <a:pPr/>
              <a:t>63</a:t>
            </a:fld>
            <a:endParaRPr lang="en-CA"/>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Remarks</a:t>
            </a:r>
            <a:endParaRPr lang="en-CA" dirty="0"/>
          </a:p>
        </p:txBody>
      </p:sp>
      <p:sp>
        <p:nvSpPr>
          <p:cNvPr id="3" name="Content Placeholder 2"/>
          <p:cNvSpPr>
            <a:spLocks noGrp="1"/>
          </p:cNvSpPr>
          <p:nvPr>
            <p:ph idx="1"/>
          </p:nvPr>
        </p:nvSpPr>
        <p:spPr/>
        <p:txBody>
          <a:bodyPr>
            <a:normAutofit fontScale="85000" lnSpcReduction="20000"/>
          </a:bodyPr>
          <a:lstStyle/>
          <a:p>
            <a:r>
              <a:rPr lang="en-CA" dirty="0" err="1"/>
              <a:t>Glyburide</a:t>
            </a:r>
            <a:r>
              <a:rPr lang="en-CA" dirty="0"/>
              <a:t> appears to be a safe and effective </a:t>
            </a:r>
            <a:r>
              <a:rPr lang="en-CA" dirty="0" smtClean="0"/>
              <a:t>alternative to </a:t>
            </a:r>
            <a:r>
              <a:rPr lang="en-CA" dirty="0"/>
              <a:t>insulin in most women with </a:t>
            </a:r>
            <a:r>
              <a:rPr lang="en-CA" dirty="0" smtClean="0"/>
              <a:t>GDM.</a:t>
            </a:r>
          </a:p>
          <a:p>
            <a:endParaRPr lang="en-CA" dirty="0" smtClean="0"/>
          </a:p>
          <a:p>
            <a:r>
              <a:rPr lang="en-CA" dirty="0" smtClean="0"/>
              <a:t>  </a:t>
            </a:r>
            <a:r>
              <a:rPr lang="en-CA" dirty="0" err="1"/>
              <a:t>glyburide</a:t>
            </a:r>
            <a:r>
              <a:rPr lang="en-CA" dirty="0"/>
              <a:t> may </a:t>
            </a:r>
            <a:r>
              <a:rPr lang="en-CA" dirty="0" smtClean="0"/>
              <a:t>be more </a:t>
            </a:r>
            <a:r>
              <a:rPr lang="en-CA" dirty="0"/>
              <a:t>convenient, is less expensive </a:t>
            </a:r>
            <a:r>
              <a:rPr lang="en-CA" dirty="0" smtClean="0"/>
              <a:t>, </a:t>
            </a:r>
            <a:r>
              <a:rPr lang="en-CA" dirty="0"/>
              <a:t>does </a:t>
            </a:r>
            <a:r>
              <a:rPr lang="en-CA" dirty="0" smtClean="0"/>
              <a:t>not require </a:t>
            </a:r>
            <a:r>
              <a:rPr lang="en-CA" dirty="0"/>
              <a:t>intensive educational instruction at </a:t>
            </a:r>
            <a:r>
              <a:rPr lang="en-CA" dirty="0" smtClean="0"/>
              <a:t>initiation of </a:t>
            </a:r>
            <a:r>
              <a:rPr lang="en-CA" dirty="0"/>
              <a:t>therapy, and is preferred by most patients </a:t>
            </a:r>
            <a:endParaRPr lang="en-CA" dirty="0" smtClean="0"/>
          </a:p>
          <a:p>
            <a:pPr>
              <a:buNone/>
            </a:pPr>
            <a:endParaRPr lang="en-CA" dirty="0"/>
          </a:p>
          <a:p>
            <a:r>
              <a:rPr lang="en-CA" dirty="0" smtClean="0"/>
              <a:t>. </a:t>
            </a:r>
            <a:r>
              <a:rPr lang="en-CA" dirty="0"/>
              <a:t>Before instituting </a:t>
            </a:r>
            <a:r>
              <a:rPr lang="en-CA" dirty="0" err="1"/>
              <a:t>glyburide</a:t>
            </a:r>
            <a:r>
              <a:rPr lang="en-CA" dirty="0"/>
              <a:t> to treat </a:t>
            </a:r>
            <a:r>
              <a:rPr lang="en-CA" dirty="0" smtClean="0"/>
              <a:t>GDM, </a:t>
            </a:r>
            <a:r>
              <a:rPr lang="en-CA" dirty="0"/>
              <a:t>the clinician should have a full </a:t>
            </a:r>
            <a:r>
              <a:rPr lang="en-CA" dirty="0" smtClean="0"/>
              <a:t> discussion </a:t>
            </a:r>
            <a:r>
              <a:rPr lang="en-CA" dirty="0"/>
              <a:t>with the pregnant woman </a:t>
            </a:r>
            <a:r>
              <a:rPr lang="en-CA" dirty="0" smtClean="0"/>
              <a:t>regarding </a:t>
            </a:r>
            <a:r>
              <a:rPr lang="en-CA" dirty="0" err="1" smtClean="0"/>
              <a:t>glyburide’s</a:t>
            </a:r>
            <a:r>
              <a:rPr lang="en-CA" dirty="0" smtClean="0"/>
              <a:t> </a:t>
            </a:r>
            <a:r>
              <a:rPr lang="en-CA" dirty="0"/>
              <a:t>possible advantages and </a:t>
            </a:r>
            <a:r>
              <a:rPr lang="en-CA" dirty="0" smtClean="0"/>
              <a:t>disadvantages  </a:t>
            </a:r>
            <a:r>
              <a:rPr lang="en-CA" dirty="0"/>
              <a:t>and its lack of </a:t>
            </a:r>
            <a:r>
              <a:rPr lang="en-CA" dirty="0" smtClean="0"/>
              <a:t>FDA approval </a:t>
            </a:r>
            <a:r>
              <a:rPr lang="en-CA" dirty="0"/>
              <a:t>for this indication.</a:t>
            </a:r>
          </a:p>
        </p:txBody>
      </p:sp>
      <p:sp>
        <p:nvSpPr>
          <p:cNvPr id="4" name="Slide Number Placeholder 3"/>
          <p:cNvSpPr>
            <a:spLocks noGrp="1"/>
          </p:cNvSpPr>
          <p:nvPr>
            <p:ph type="sldNum" sz="quarter" idx="12"/>
          </p:nvPr>
        </p:nvSpPr>
        <p:spPr/>
        <p:txBody>
          <a:bodyPr/>
          <a:lstStyle/>
          <a:p>
            <a:fld id="{315854FB-7E63-4C7C-B7D4-551B804AEF85}" type="slidenum">
              <a:rPr lang="en-CA" smtClean="0"/>
              <a:pPr/>
              <a:t>64</a:t>
            </a:fld>
            <a:endParaRPr lang="en-CA"/>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Remarks</a:t>
            </a:r>
            <a:endParaRPr lang="en-CA" dirty="0"/>
          </a:p>
        </p:txBody>
      </p:sp>
      <p:sp>
        <p:nvSpPr>
          <p:cNvPr id="3" name="Content Placeholder 2"/>
          <p:cNvSpPr>
            <a:spLocks noGrp="1"/>
          </p:cNvSpPr>
          <p:nvPr>
            <p:ph idx="1"/>
          </p:nvPr>
        </p:nvSpPr>
        <p:spPr/>
        <p:txBody>
          <a:bodyPr>
            <a:normAutofit/>
          </a:bodyPr>
          <a:lstStyle/>
          <a:p>
            <a:r>
              <a:rPr lang="en-CA" dirty="0"/>
              <a:t>there are no </a:t>
            </a:r>
            <a:r>
              <a:rPr lang="en-CA" dirty="0" smtClean="0"/>
              <a:t>RCT regarding </a:t>
            </a:r>
            <a:r>
              <a:rPr lang="en-CA" dirty="0"/>
              <a:t>the use of noninsulin </a:t>
            </a:r>
            <a:r>
              <a:rPr lang="en-CA" dirty="0" smtClean="0"/>
              <a:t>AHA </a:t>
            </a:r>
            <a:r>
              <a:rPr lang="en-CA" dirty="0"/>
              <a:t>in pregnant women with type 2 diabetes</a:t>
            </a:r>
            <a:r>
              <a:rPr lang="en-CA" dirty="0" smtClean="0"/>
              <a:t>.</a:t>
            </a:r>
          </a:p>
          <a:p>
            <a:pPr>
              <a:buNone/>
            </a:pPr>
            <a:endParaRPr lang="en-CA" dirty="0"/>
          </a:p>
          <a:p>
            <a:r>
              <a:rPr lang="en-CA" dirty="0"/>
              <a:t>Most women with type 2 diabetes requiring </a:t>
            </a:r>
            <a:r>
              <a:rPr lang="en-CA" dirty="0" smtClean="0"/>
              <a:t>blood glucose-lowering </a:t>
            </a:r>
            <a:r>
              <a:rPr lang="en-CA" dirty="0"/>
              <a:t>medications are treated with </a:t>
            </a:r>
            <a:r>
              <a:rPr lang="en-CA" dirty="0" smtClean="0"/>
              <a:t>insulin</a:t>
            </a:r>
            <a:endParaRPr lang="en-CA" dirty="0"/>
          </a:p>
        </p:txBody>
      </p:sp>
      <p:sp>
        <p:nvSpPr>
          <p:cNvPr id="4" name="Slide Number Placeholder 3"/>
          <p:cNvSpPr>
            <a:spLocks noGrp="1"/>
          </p:cNvSpPr>
          <p:nvPr>
            <p:ph type="sldNum" sz="quarter" idx="12"/>
          </p:nvPr>
        </p:nvSpPr>
        <p:spPr/>
        <p:txBody>
          <a:bodyPr/>
          <a:lstStyle/>
          <a:p>
            <a:fld id="{315854FB-7E63-4C7C-B7D4-551B804AEF85}" type="slidenum">
              <a:rPr lang="en-CA" smtClean="0"/>
              <a:pPr/>
              <a:t>65</a:t>
            </a:fld>
            <a:endParaRPr lang="en-CA"/>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Evidence(</a:t>
            </a:r>
            <a:r>
              <a:rPr lang="en-CA" dirty="0" err="1" smtClean="0"/>
              <a:t>metformin</a:t>
            </a:r>
            <a:r>
              <a:rPr lang="en-CA" dirty="0" smtClean="0"/>
              <a:t>)</a:t>
            </a:r>
            <a:endParaRPr lang="en-CA" dirty="0"/>
          </a:p>
        </p:txBody>
      </p:sp>
      <p:sp>
        <p:nvSpPr>
          <p:cNvPr id="3" name="Content Placeholder 2"/>
          <p:cNvSpPr>
            <a:spLocks noGrp="1"/>
          </p:cNvSpPr>
          <p:nvPr>
            <p:ph idx="1"/>
          </p:nvPr>
        </p:nvSpPr>
        <p:spPr/>
        <p:txBody>
          <a:bodyPr>
            <a:normAutofit fontScale="85000" lnSpcReduction="20000"/>
          </a:bodyPr>
          <a:lstStyle/>
          <a:p>
            <a:r>
              <a:rPr lang="en-CA" dirty="0"/>
              <a:t>Pregnancy outcomes in women exposed to </a:t>
            </a:r>
            <a:r>
              <a:rPr lang="en-CA" dirty="0" err="1" smtClean="0"/>
              <a:t>metformin</a:t>
            </a:r>
            <a:r>
              <a:rPr lang="en-CA" dirty="0"/>
              <a:t> </a:t>
            </a:r>
            <a:r>
              <a:rPr lang="en-CA" dirty="0" smtClean="0"/>
              <a:t>have </a:t>
            </a:r>
            <a:r>
              <a:rPr lang="en-CA" dirty="0"/>
              <a:t>been </a:t>
            </a:r>
            <a:r>
              <a:rPr lang="en-CA" dirty="0" smtClean="0"/>
              <a:t>favorable.</a:t>
            </a:r>
          </a:p>
          <a:p>
            <a:endParaRPr lang="en-CA" dirty="0" smtClean="0"/>
          </a:p>
          <a:p>
            <a:r>
              <a:rPr lang="en-CA" dirty="0" smtClean="0"/>
              <a:t> </a:t>
            </a:r>
            <a:r>
              <a:rPr lang="en-CA" dirty="0"/>
              <a:t>Compared </a:t>
            </a:r>
            <a:r>
              <a:rPr lang="en-CA" dirty="0" smtClean="0"/>
              <a:t>with women </a:t>
            </a:r>
            <a:r>
              <a:rPr lang="en-CA" dirty="0"/>
              <a:t>with </a:t>
            </a:r>
            <a:r>
              <a:rPr lang="en-CA" dirty="0" smtClean="0"/>
              <a:t> </a:t>
            </a:r>
            <a:r>
              <a:rPr lang="en-CA" dirty="0"/>
              <a:t>insulin, </a:t>
            </a:r>
            <a:r>
              <a:rPr lang="en-CA" dirty="0" smtClean="0"/>
              <a:t>those taking </a:t>
            </a:r>
            <a:r>
              <a:rPr lang="en-CA" dirty="0" err="1"/>
              <a:t>metformin</a:t>
            </a:r>
            <a:r>
              <a:rPr lang="en-CA" dirty="0"/>
              <a:t> have no difference in </a:t>
            </a:r>
            <a:r>
              <a:rPr lang="en-CA" dirty="0" smtClean="0"/>
              <a:t>maternal </a:t>
            </a:r>
            <a:r>
              <a:rPr lang="en-CA" dirty="0" err="1" smtClean="0"/>
              <a:t>glycemic</a:t>
            </a:r>
            <a:r>
              <a:rPr lang="en-CA" dirty="0" smtClean="0"/>
              <a:t> </a:t>
            </a:r>
            <a:r>
              <a:rPr lang="en-CA" dirty="0"/>
              <a:t>control, significantly lower rates of </a:t>
            </a:r>
            <a:r>
              <a:rPr lang="en-CA" dirty="0" smtClean="0"/>
              <a:t>neonatal hypoglycemia</a:t>
            </a:r>
            <a:r>
              <a:rPr lang="en-CA" dirty="0"/>
              <a:t>, and no increased risk of </a:t>
            </a:r>
            <a:r>
              <a:rPr lang="en-CA" dirty="0" smtClean="0"/>
              <a:t>congenital anomalies </a:t>
            </a:r>
            <a:r>
              <a:rPr lang="en-CA" dirty="0"/>
              <a:t>or other serious maternal or </a:t>
            </a:r>
            <a:r>
              <a:rPr lang="en-CA" dirty="0" smtClean="0"/>
              <a:t>neonatal adverse </a:t>
            </a:r>
            <a:r>
              <a:rPr lang="en-CA" dirty="0"/>
              <a:t>events</a:t>
            </a:r>
            <a:r>
              <a:rPr lang="en-CA" dirty="0" smtClean="0"/>
              <a:t>.</a:t>
            </a:r>
          </a:p>
          <a:p>
            <a:endParaRPr lang="en-CA" dirty="0" smtClean="0"/>
          </a:p>
          <a:p>
            <a:pPr>
              <a:buNone/>
            </a:pPr>
            <a:r>
              <a:rPr lang="en-CA" dirty="0"/>
              <a:t> </a:t>
            </a:r>
            <a:r>
              <a:rPr lang="en-CA" dirty="0" smtClean="0"/>
              <a:t>   </a:t>
            </a:r>
            <a:r>
              <a:rPr lang="en-CA" dirty="0"/>
              <a:t>Although not shown to be </a:t>
            </a:r>
            <a:r>
              <a:rPr lang="en-CA" dirty="0" smtClean="0"/>
              <a:t>deleterious to </a:t>
            </a:r>
            <a:r>
              <a:rPr lang="en-CA" dirty="0"/>
              <a:t>the fetus, </a:t>
            </a:r>
            <a:r>
              <a:rPr lang="en-CA" dirty="0" err="1"/>
              <a:t>metformin</a:t>
            </a:r>
            <a:r>
              <a:rPr lang="en-CA" dirty="0"/>
              <a:t> does cross freely through </a:t>
            </a:r>
            <a:r>
              <a:rPr lang="en-CA" dirty="0" smtClean="0"/>
              <a:t>the placenta</a:t>
            </a:r>
            <a:endParaRPr lang="en-CA" dirty="0"/>
          </a:p>
        </p:txBody>
      </p:sp>
      <p:sp>
        <p:nvSpPr>
          <p:cNvPr id="4" name="Slide Number Placeholder 3"/>
          <p:cNvSpPr>
            <a:spLocks noGrp="1"/>
          </p:cNvSpPr>
          <p:nvPr>
            <p:ph type="sldNum" sz="quarter" idx="12"/>
          </p:nvPr>
        </p:nvSpPr>
        <p:spPr/>
        <p:txBody>
          <a:bodyPr/>
          <a:lstStyle/>
          <a:p>
            <a:fld id="{315854FB-7E63-4C7C-B7D4-551B804AEF85}" type="slidenum">
              <a:rPr lang="en-CA" smtClean="0"/>
              <a:pPr/>
              <a:t>66</a:t>
            </a:fld>
            <a:endParaRPr lang="en-CA"/>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Evidence (</a:t>
            </a:r>
            <a:r>
              <a:rPr lang="en-CA" dirty="0" err="1" smtClean="0"/>
              <a:t>metformin</a:t>
            </a:r>
            <a:r>
              <a:rPr lang="en-CA" dirty="0" smtClean="0"/>
              <a:t>)</a:t>
            </a:r>
            <a:endParaRPr lang="en-CA" dirty="0"/>
          </a:p>
        </p:txBody>
      </p:sp>
      <p:sp>
        <p:nvSpPr>
          <p:cNvPr id="3" name="Content Placeholder 2"/>
          <p:cNvSpPr>
            <a:spLocks noGrp="1"/>
          </p:cNvSpPr>
          <p:nvPr>
            <p:ph idx="1"/>
          </p:nvPr>
        </p:nvSpPr>
        <p:spPr/>
        <p:txBody>
          <a:bodyPr>
            <a:normAutofit/>
          </a:bodyPr>
          <a:lstStyle/>
          <a:p>
            <a:r>
              <a:rPr lang="en-CA" dirty="0"/>
              <a:t>Also, nearly </a:t>
            </a:r>
            <a:r>
              <a:rPr lang="en-CA" b="1" i="1" dirty="0">
                <a:solidFill>
                  <a:srgbClr val="92D050"/>
                </a:solidFill>
              </a:rPr>
              <a:t>half of women </a:t>
            </a:r>
            <a:r>
              <a:rPr lang="en-CA" dirty="0"/>
              <a:t>with </a:t>
            </a:r>
            <a:r>
              <a:rPr lang="en-CA" dirty="0" smtClean="0"/>
              <a:t>GDM </a:t>
            </a:r>
            <a:r>
              <a:rPr lang="en-CA" dirty="0"/>
              <a:t>treated with </a:t>
            </a:r>
            <a:r>
              <a:rPr lang="en-CA" dirty="0" err="1"/>
              <a:t>metformin</a:t>
            </a:r>
            <a:r>
              <a:rPr lang="en-CA" dirty="0"/>
              <a:t> </a:t>
            </a:r>
            <a:r>
              <a:rPr lang="en-CA" dirty="0" err="1" smtClean="0"/>
              <a:t>monotherapy</a:t>
            </a:r>
            <a:r>
              <a:rPr lang="en-CA" dirty="0" smtClean="0"/>
              <a:t> have </a:t>
            </a:r>
            <a:r>
              <a:rPr lang="en-CA" b="1" i="1" dirty="0" err="1">
                <a:solidFill>
                  <a:srgbClr val="92D050"/>
                </a:solidFill>
              </a:rPr>
              <a:t>glycemic</a:t>
            </a:r>
            <a:r>
              <a:rPr lang="en-CA" b="1" i="1" dirty="0">
                <a:solidFill>
                  <a:srgbClr val="92D050"/>
                </a:solidFill>
              </a:rPr>
              <a:t> control failure</a:t>
            </a:r>
            <a:r>
              <a:rPr lang="en-CA" dirty="0"/>
              <a:t> rates requiring </a:t>
            </a:r>
            <a:r>
              <a:rPr lang="en-CA" dirty="0" smtClean="0"/>
              <a:t>conversion to </a:t>
            </a:r>
            <a:r>
              <a:rPr lang="en-CA" dirty="0"/>
              <a:t>insulin therapy</a:t>
            </a:r>
            <a:r>
              <a:rPr lang="en-CA" dirty="0" smtClean="0"/>
              <a:t>.</a:t>
            </a:r>
          </a:p>
          <a:p>
            <a:pPr>
              <a:buNone/>
            </a:pPr>
            <a:endParaRPr lang="en-CA" dirty="0" smtClean="0"/>
          </a:p>
          <a:p>
            <a:r>
              <a:rPr lang="en-CA" dirty="0" smtClean="0"/>
              <a:t> </a:t>
            </a:r>
            <a:r>
              <a:rPr lang="en-CA" dirty="0"/>
              <a:t>Additionally, </a:t>
            </a:r>
            <a:r>
              <a:rPr lang="en-CA" dirty="0" err="1" smtClean="0"/>
              <a:t>metformin</a:t>
            </a:r>
            <a:r>
              <a:rPr lang="en-CA" dirty="0" smtClean="0"/>
              <a:t> treated women </a:t>
            </a:r>
            <a:r>
              <a:rPr lang="en-CA" dirty="0"/>
              <a:t>with </a:t>
            </a:r>
            <a:r>
              <a:rPr lang="en-CA" dirty="0" smtClean="0"/>
              <a:t>GDM have </a:t>
            </a:r>
            <a:r>
              <a:rPr lang="en-CA" b="1" i="1" dirty="0" smtClean="0">
                <a:solidFill>
                  <a:srgbClr val="92D050"/>
                </a:solidFill>
              </a:rPr>
              <a:t>increased </a:t>
            </a:r>
            <a:r>
              <a:rPr lang="en-CA" b="1" i="1" dirty="0">
                <a:solidFill>
                  <a:srgbClr val="92D050"/>
                </a:solidFill>
              </a:rPr>
              <a:t>rates of preterm birth</a:t>
            </a:r>
          </a:p>
        </p:txBody>
      </p:sp>
      <p:sp>
        <p:nvSpPr>
          <p:cNvPr id="4" name="Slide Number Placeholder 3"/>
          <p:cNvSpPr>
            <a:spLocks noGrp="1"/>
          </p:cNvSpPr>
          <p:nvPr>
            <p:ph type="sldNum" sz="quarter" idx="12"/>
          </p:nvPr>
        </p:nvSpPr>
        <p:spPr/>
        <p:txBody>
          <a:bodyPr/>
          <a:lstStyle/>
          <a:p>
            <a:fld id="{315854FB-7E63-4C7C-B7D4-551B804AEF85}" type="slidenum">
              <a:rPr lang="en-CA" smtClean="0"/>
              <a:pPr/>
              <a:t>67</a:t>
            </a:fld>
            <a:endParaRPr lang="en-CA"/>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Remarks</a:t>
            </a:r>
            <a:endParaRPr lang="en-CA" dirty="0"/>
          </a:p>
        </p:txBody>
      </p:sp>
      <p:sp>
        <p:nvSpPr>
          <p:cNvPr id="3" name="Content Placeholder 2"/>
          <p:cNvSpPr>
            <a:spLocks noGrp="1"/>
          </p:cNvSpPr>
          <p:nvPr>
            <p:ph idx="1"/>
          </p:nvPr>
        </p:nvSpPr>
        <p:spPr/>
        <p:txBody>
          <a:bodyPr>
            <a:normAutofit fontScale="77500" lnSpcReduction="20000"/>
          </a:bodyPr>
          <a:lstStyle/>
          <a:p>
            <a:r>
              <a:rPr lang="en-CA" dirty="0"/>
              <a:t>Compared with insulin therapy, </a:t>
            </a:r>
            <a:r>
              <a:rPr lang="en-CA" b="1" i="1" dirty="0" err="1">
                <a:solidFill>
                  <a:srgbClr val="92D050"/>
                </a:solidFill>
              </a:rPr>
              <a:t>metformin</a:t>
            </a:r>
            <a:r>
              <a:rPr lang="en-CA" dirty="0"/>
              <a:t> is </a:t>
            </a:r>
            <a:r>
              <a:rPr lang="en-CA" dirty="0" smtClean="0"/>
              <a:t>typically more </a:t>
            </a:r>
            <a:r>
              <a:rPr lang="en-CA" b="1" i="1" dirty="0">
                <a:solidFill>
                  <a:srgbClr val="92D050"/>
                </a:solidFill>
              </a:rPr>
              <a:t>convenient</a:t>
            </a:r>
            <a:r>
              <a:rPr lang="en-CA" dirty="0"/>
              <a:t> and </a:t>
            </a:r>
            <a:r>
              <a:rPr lang="en-CA" b="1" i="1" dirty="0">
                <a:solidFill>
                  <a:srgbClr val="92D050"/>
                </a:solidFill>
              </a:rPr>
              <a:t>less expensive </a:t>
            </a:r>
            <a:r>
              <a:rPr lang="en-CA" dirty="0"/>
              <a:t>and </a:t>
            </a:r>
            <a:r>
              <a:rPr lang="en-CA" dirty="0">
                <a:solidFill>
                  <a:srgbClr val="92D050"/>
                </a:solidFill>
              </a:rPr>
              <a:t>is not </a:t>
            </a:r>
            <a:r>
              <a:rPr lang="en-CA" dirty="0" smtClean="0">
                <a:solidFill>
                  <a:srgbClr val="92D050"/>
                </a:solidFill>
              </a:rPr>
              <a:t>associated with </a:t>
            </a:r>
            <a:r>
              <a:rPr lang="en-CA" dirty="0">
                <a:solidFill>
                  <a:srgbClr val="92D050"/>
                </a:solidFill>
              </a:rPr>
              <a:t>the risk of </a:t>
            </a:r>
            <a:r>
              <a:rPr lang="en-CA" dirty="0" smtClean="0">
                <a:solidFill>
                  <a:srgbClr val="92D050"/>
                </a:solidFill>
              </a:rPr>
              <a:t>hypoglycemia</a:t>
            </a:r>
          </a:p>
          <a:p>
            <a:endParaRPr lang="en-CA" dirty="0" smtClean="0"/>
          </a:p>
          <a:p>
            <a:r>
              <a:rPr lang="en-CA" dirty="0" smtClean="0"/>
              <a:t> </a:t>
            </a:r>
            <a:r>
              <a:rPr lang="en-CA" dirty="0" err="1" smtClean="0"/>
              <a:t>Nonetheless,certain</a:t>
            </a:r>
            <a:r>
              <a:rPr lang="en-CA" dirty="0" smtClean="0"/>
              <a:t> </a:t>
            </a:r>
            <a:r>
              <a:rPr lang="en-CA" dirty="0"/>
              <a:t>concerns, as described, still preclude its </a:t>
            </a:r>
            <a:r>
              <a:rPr lang="en-CA" dirty="0" smtClean="0"/>
              <a:t>routine use </a:t>
            </a:r>
            <a:r>
              <a:rPr lang="en-CA" dirty="0"/>
              <a:t>in the treatment of </a:t>
            </a:r>
            <a:r>
              <a:rPr lang="en-CA" dirty="0" smtClean="0"/>
              <a:t>GDM.</a:t>
            </a:r>
          </a:p>
          <a:p>
            <a:pPr>
              <a:buNone/>
            </a:pPr>
            <a:endParaRPr lang="en-CA" dirty="0"/>
          </a:p>
          <a:p>
            <a:r>
              <a:rPr lang="en-CA" dirty="0"/>
              <a:t>Because data on the safety and efficacy of the use of</a:t>
            </a:r>
          </a:p>
          <a:p>
            <a:pPr>
              <a:buNone/>
            </a:pPr>
            <a:r>
              <a:rPr lang="en-CA" dirty="0" smtClean="0"/>
              <a:t>    other </a:t>
            </a:r>
            <a:r>
              <a:rPr lang="en-CA" dirty="0"/>
              <a:t>noninsulin </a:t>
            </a:r>
            <a:r>
              <a:rPr lang="en-CA" dirty="0" err="1"/>
              <a:t>antihyperglycemic</a:t>
            </a:r>
            <a:r>
              <a:rPr lang="en-CA" dirty="0"/>
              <a:t> </a:t>
            </a:r>
            <a:r>
              <a:rPr lang="en-CA" dirty="0" smtClean="0"/>
              <a:t>medications  </a:t>
            </a:r>
            <a:r>
              <a:rPr lang="en-CA" dirty="0"/>
              <a:t>during </a:t>
            </a:r>
            <a:r>
              <a:rPr lang="en-CA" dirty="0" err="1" smtClean="0"/>
              <a:t>pregnancy,including</a:t>
            </a:r>
            <a:r>
              <a:rPr lang="en-CA" dirty="0" smtClean="0"/>
              <a:t> </a:t>
            </a:r>
            <a:r>
              <a:rPr lang="en-CA" b="1" i="1" dirty="0">
                <a:solidFill>
                  <a:srgbClr val="92D050"/>
                </a:solidFill>
              </a:rPr>
              <a:t>the use of </a:t>
            </a:r>
            <a:r>
              <a:rPr lang="en-CA" b="1" i="1" dirty="0" err="1">
                <a:solidFill>
                  <a:srgbClr val="92D050"/>
                </a:solidFill>
              </a:rPr>
              <a:t>incretin</a:t>
            </a:r>
            <a:r>
              <a:rPr lang="en-CA" b="1" i="1" dirty="0">
                <a:solidFill>
                  <a:srgbClr val="92D050"/>
                </a:solidFill>
              </a:rPr>
              <a:t>-based </a:t>
            </a:r>
            <a:r>
              <a:rPr lang="en-CA" dirty="0"/>
              <a:t>therapies </a:t>
            </a:r>
            <a:r>
              <a:rPr lang="en-CA" dirty="0" smtClean="0"/>
              <a:t>during pregnancy</a:t>
            </a:r>
            <a:r>
              <a:rPr lang="en-CA" dirty="0"/>
              <a:t>, are not yet available, we </a:t>
            </a:r>
            <a:r>
              <a:rPr lang="en-CA" b="1" i="1" dirty="0">
                <a:solidFill>
                  <a:srgbClr val="92D050"/>
                </a:solidFill>
              </a:rPr>
              <a:t>do not </a:t>
            </a:r>
            <a:r>
              <a:rPr lang="en-CA" b="1" i="1" dirty="0" smtClean="0">
                <a:solidFill>
                  <a:srgbClr val="92D050"/>
                </a:solidFill>
              </a:rPr>
              <a:t>recommend their </a:t>
            </a:r>
            <a:r>
              <a:rPr lang="en-CA" b="1" i="1" dirty="0">
                <a:solidFill>
                  <a:srgbClr val="92D050"/>
                </a:solidFill>
              </a:rPr>
              <a:t>use in this setting</a:t>
            </a:r>
            <a:r>
              <a:rPr lang="en-CA" dirty="0"/>
              <a:t>.</a:t>
            </a:r>
          </a:p>
        </p:txBody>
      </p:sp>
      <p:sp>
        <p:nvSpPr>
          <p:cNvPr id="4" name="Slide Number Placeholder 3"/>
          <p:cNvSpPr>
            <a:spLocks noGrp="1"/>
          </p:cNvSpPr>
          <p:nvPr>
            <p:ph type="sldNum" sz="quarter" idx="12"/>
          </p:nvPr>
        </p:nvSpPr>
        <p:spPr/>
        <p:txBody>
          <a:bodyPr/>
          <a:lstStyle/>
          <a:p>
            <a:fld id="{315854FB-7E63-4C7C-B7D4-551B804AEF85}" type="slidenum">
              <a:rPr lang="en-CA" smtClean="0"/>
              <a:pPr/>
              <a:t>68</a:t>
            </a:fld>
            <a:endParaRPr lang="en-CA"/>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ADA 2014</a:t>
            </a:r>
            <a:endParaRPr lang="en-CA" dirty="0"/>
          </a:p>
        </p:txBody>
      </p:sp>
      <p:sp>
        <p:nvSpPr>
          <p:cNvPr id="3" name="Content Placeholder 2"/>
          <p:cNvSpPr>
            <a:spLocks noGrp="1"/>
          </p:cNvSpPr>
          <p:nvPr>
            <p:ph idx="1"/>
          </p:nvPr>
        </p:nvSpPr>
        <p:spPr/>
        <p:txBody>
          <a:bodyPr/>
          <a:lstStyle/>
          <a:p>
            <a:r>
              <a:rPr lang="en-CA" dirty="0" err="1" smtClean="0"/>
              <a:t>Metformin</a:t>
            </a:r>
            <a:r>
              <a:rPr lang="en-CA" dirty="0" smtClean="0"/>
              <a:t> &amp; </a:t>
            </a:r>
            <a:r>
              <a:rPr lang="en-CA" dirty="0" err="1" smtClean="0"/>
              <a:t>acarbose</a:t>
            </a:r>
            <a:r>
              <a:rPr lang="en-CA" dirty="0" smtClean="0"/>
              <a:t> are :category B</a:t>
            </a:r>
          </a:p>
          <a:p>
            <a:endParaRPr lang="en-CA" dirty="0"/>
          </a:p>
          <a:p>
            <a:endParaRPr lang="en-CA" dirty="0" smtClean="0"/>
          </a:p>
          <a:p>
            <a:r>
              <a:rPr lang="en-CA" dirty="0" smtClean="0"/>
              <a:t>Other AHA are :category C</a:t>
            </a:r>
            <a:endParaRPr lang="en-CA" dirty="0"/>
          </a:p>
        </p:txBody>
      </p:sp>
      <p:sp>
        <p:nvSpPr>
          <p:cNvPr id="4" name="Slide Number Placeholder 3"/>
          <p:cNvSpPr>
            <a:spLocks noGrp="1"/>
          </p:cNvSpPr>
          <p:nvPr>
            <p:ph type="sldNum" sz="quarter" idx="12"/>
          </p:nvPr>
        </p:nvSpPr>
        <p:spPr/>
        <p:txBody>
          <a:bodyPr/>
          <a:lstStyle/>
          <a:p>
            <a:fld id="{315854FB-7E63-4C7C-B7D4-551B804AEF85}" type="slidenum">
              <a:rPr lang="en-CA" smtClean="0"/>
              <a:pPr/>
              <a:t>69</a:t>
            </a:fld>
            <a:endParaRPr lang="en-CA"/>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Insulin therapy</a:t>
            </a:r>
            <a:endParaRPr lang="en-CA" dirty="0"/>
          </a:p>
        </p:txBody>
      </p:sp>
      <p:sp>
        <p:nvSpPr>
          <p:cNvPr id="3" name="Content Placeholder 2"/>
          <p:cNvSpPr>
            <a:spLocks noGrp="1"/>
          </p:cNvSpPr>
          <p:nvPr>
            <p:ph idx="1"/>
          </p:nvPr>
        </p:nvSpPr>
        <p:spPr>
          <a:ln>
            <a:noFill/>
          </a:ln>
        </p:spPr>
        <p:txBody>
          <a:bodyPr>
            <a:normAutofit fontScale="92500" lnSpcReduction="20000"/>
          </a:bodyPr>
          <a:lstStyle/>
          <a:p>
            <a:r>
              <a:rPr lang="en-CA" dirty="0"/>
              <a:t>We suggest that insulin-treated women </a:t>
            </a:r>
            <a:r>
              <a:rPr lang="en-CA" dirty="0" smtClean="0"/>
              <a:t>with DM </a:t>
            </a:r>
            <a:r>
              <a:rPr lang="en-CA" dirty="0"/>
              <a:t>seeking to </a:t>
            </a:r>
            <a:r>
              <a:rPr lang="en-CA" dirty="0" smtClean="0"/>
              <a:t>conceive, </a:t>
            </a:r>
            <a:r>
              <a:rPr lang="en-CA" dirty="0"/>
              <a:t>be treated with </a:t>
            </a:r>
            <a:r>
              <a:rPr lang="en-CA" dirty="0" err="1" smtClean="0">
                <a:solidFill>
                  <a:srgbClr val="92D050"/>
                </a:solidFill>
              </a:rPr>
              <a:t>rapidacting</a:t>
            </a:r>
            <a:r>
              <a:rPr lang="en-CA" dirty="0" smtClean="0">
                <a:solidFill>
                  <a:srgbClr val="92D050"/>
                </a:solidFill>
              </a:rPr>
              <a:t> insulin </a:t>
            </a:r>
            <a:r>
              <a:rPr lang="en-CA" dirty="0">
                <a:solidFill>
                  <a:srgbClr val="92D050"/>
                </a:solidFill>
              </a:rPr>
              <a:t>analog therapy (with insulin </a:t>
            </a:r>
            <a:r>
              <a:rPr lang="en-CA" dirty="0" err="1">
                <a:solidFill>
                  <a:srgbClr val="92D050"/>
                </a:solidFill>
              </a:rPr>
              <a:t>aspart</a:t>
            </a:r>
            <a:r>
              <a:rPr lang="en-CA" dirty="0">
                <a:solidFill>
                  <a:srgbClr val="92D050"/>
                </a:solidFill>
              </a:rPr>
              <a:t> </a:t>
            </a:r>
            <a:r>
              <a:rPr lang="en-CA" dirty="0" smtClean="0">
                <a:solidFill>
                  <a:srgbClr val="92D050"/>
                </a:solidFill>
              </a:rPr>
              <a:t>or insulin </a:t>
            </a:r>
            <a:r>
              <a:rPr lang="en-CA" dirty="0" err="1">
                <a:solidFill>
                  <a:srgbClr val="92D050"/>
                </a:solidFill>
              </a:rPr>
              <a:t>lispro</a:t>
            </a:r>
            <a:r>
              <a:rPr lang="en-CA" dirty="0">
                <a:solidFill>
                  <a:srgbClr val="92D050"/>
                </a:solidFill>
              </a:rPr>
              <a:t>)</a:t>
            </a:r>
            <a:r>
              <a:rPr lang="en-CA" dirty="0"/>
              <a:t> in preference to regular (</a:t>
            </a:r>
            <a:r>
              <a:rPr lang="en-CA" dirty="0" smtClean="0"/>
              <a:t>soluble) insulin.(2|++</a:t>
            </a:r>
            <a:r>
              <a:rPr lang="en-CA" dirty="0" err="1" smtClean="0"/>
              <a:t>oo</a:t>
            </a:r>
            <a:r>
              <a:rPr lang="en-CA" dirty="0" smtClean="0"/>
              <a:t>)</a:t>
            </a:r>
          </a:p>
          <a:p>
            <a:pPr>
              <a:buNone/>
            </a:pPr>
            <a:r>
              <a:rPr lang="en-CA" dirty="0" smtClean="0"/>
              <a:t> </a:t>
            </a:r>
          </a:p>
          <a:p>
            <a:r>
              <a:rPr lang="en-CA" dirty="0"/>
              <a:t>We suggest that women with </a:t>
            </a:r>
            <a:r>
              <a:rPr lang="en-CA" dirty="0" smtClean="0"/>
              <a:t>DM </a:t>
            </a:r>
            <a:r>
              <a:rPr lang="en-CA" dirty="0"/>
              <a:t>successfully</a:t>
            </a:r>
          </a:p>
          <a:p>
            <a:pPr>
              <a:buNone/>
            </a:pPr>
            <a:r>
              <a:rPr lang="en-CA" dirty="0"/>
              <a:t>using the long-acting insulin analogs insulin</a:t>
            </a:r>
          </a:p>
          <a:p>
            <a:pPr>
              <a:buNone/>
            </a:pPr>
            <a:r>
              <a:rPr lang="en-CA" dirty="0" err="1"/>
              <a:t>detemir</a:t>
            </a:r>
            <a:r>
              <a:rPr lang="en-CA" dirty="0"/>
              <a:t> or insulin </a:t>
            </a:r>
            <a:r>
              <a:rPr lang="en-CA" dirty="0" err="1"/>
              <a:t>glargine</a:t>
            </a:r>
            <a:r>
              <a:rPr lang="en-CA" dirty="0"/>
              <a:t> </a:t>
            </a:r>
            <a:r>
              <a:rPr lang="en-CA" dirty="0" err="1"/>
              <a:t>preconceptionally</a:t>
            </a:r>
            <a:r>
              <a:rPr lang="en-CA" dirty="0"/>
              <a:t> may</a:t>
            </a:r>
          </a:p>
          <a:p>
            <a:pPr>
              <a:buNone/>
            </a:pPr>
            <a:r>
              <a:rPr lang="en-CA" dirty="0"/>
              <a:t>continue with this therapy before and then during</a:t>
            </a:r>
          </a:p>
          <a:p>
            <a:pPr>
              <a:buNone/>
            </a:pPr>
            <a:r>
              <a:rPr lang="en-CA" dirty="0"/>
              <a:t>pregnancy</a:t>
            </a:r>
            <a:r>
              <a:rPr lang="en-CA" dirty="0" smtClean="0"/>
              <a:t>.(2|++</a:t>
            </a:r>
            <a:r>
              <a:rPr lang="en-CA" dirty="0" err="1" smtClean="0"/>
              <a:t>oo</a:t>
            </a:r>
            <a:r>
              <a:rPr lang="en-CA" dirty="0" smtClean="0"/>
              <a:t>)</a:t>
            </a:r>
            <a:endParaRPr lang="en-CA" dirty="0"/>
          </a:p>
        </p:txBody>
      </p:sp>
      <p:sp>
        <p:nvSpPr>
          <p:cNvPr id="4" name="Rectangle 3"/>
          <p:cNvSpPr/>
          <p:nvPr/>
        </p:nvSpPr>
        <p:spPr>
          <a:xfrm>
            <a:off x="899592" y="476672"/>
            <a:ext cx="7776864" cy="5904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p:cNvSpPr>
            <a:spLocks noGrp="1"/>
          </p:cNvSpPr>
          <p:nvPr>
            <p:ph type="sldNum" sz="quarter" idx="12"/>
          </p:nvPr>
        </p:nvSpPr>
        <p:spPr/>
        <p:txBody>
          <a:bodyPr/>
          <a:lstStyle/>
          <a:p>
            <a:fld id="{315854FB-7E63-4C7C-B7D4-551B804AEF85}" type="slidenum">
              <a:rPr lang="en-CA" smtClean="0"/>
              <a:pPr/>
              <a:t>7</a:t>
            </a:fld>
            <a:endParaRPr lang="en-CA"/>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i="1" dirty="0"/>
              <a:t>Blood glucose targets during labor and delivery</a:t>
            </a:r>
            <a:endParaRPr lang="en-CA" dirty="0"/>
          </a:p>
        </p:txBody>
      </p:sp>
      <p:sp>
        <p:nvSpPr>
          <p:cNvPr id="3" name="Content Placeholder 2"/>
          <p:cNvSpPr>
            <a:spLocks noGrp="1"/>
          </p:cNvSpPr>
          <p:nvPr>
            <p:ph idx="1"/>
          </p:nvPr>
        </p:nvSpPr>
        <p:spPr>
          <a:ln>
            <a:noFill/>
          </a:ln>
        </p:spPr>
        <p:txBody>
          <a:bodyPr/>
          <a:lstStyle/>
          <a:p>
            <a:r>
              <a:rPr lang="en-CA" dirty="0"/>
              <a:t>We suggest target blood glucose levels of </a:t>
            </a:r>
            <a:r>
              <a:rPr lang="en-CA" b="1" i="1" dirty="0">
                <a:solidFill>
                  <a:srgbClr val="92D050"/>
                </a:solidFill>
              </a:rPr>
              <a:t>72 </a:t>
            </a:r>
            <a:r>
              <a:rPr lang="en-CA" b="1" i="1" dirty="0" smtClean="0">
                <a:solidFill>
                  <a:srgbClr val="92D050"/>
                </a:solidFill>
              </a:rPr>
              <a:t>to126 </a:t>
            </a:r>
            <a:r>
              <a:rPr lang="en-CA" b="1" i="1" dirty="0">
                <a:solidFill>
                  <a:srgbClr val="92D050"/>
                </a:solidFill>
              </a:rPr>
              <a:t>mg/</a:t>
            </a:r>
            <a:r>
              <a:rPr lang="en-CA" b="1" i="1" dirty="0" err="1">
                <a:solidFill>
                  <a:srgbClr val="92D050"/>
                </a:solidFill>
              </a:rPr>
              <a:t>dL</a:t>
            </a:r>
            <a:r>
              <a:rPr lang="en-CA" dirty="0"/>
              <a:t> </a:t>
            </a:r>
            <a:r>
              <a:rPr lang="en-CA" dirty="0" smtClean="0"/>
              <a:t>during </a:t>
            </a:r>
            <a:r>
              <a:rPr lang="en-CA" dirty="0"/>
              <a:t>labor </a:t>
            </a:r>
            <a:r>
              <a:rPr lang="en-CA" dirty="0" smtClean="0"/>
              <a:t>and delivery </a:t>
            </a:r>
            <a:r>
              <a:rPr lang="en-CA" dirty="0"/>
              <a:t>for pregnant women with overt or </a:t>
            </a:r>
            <a:r>
              <a:rPr lang="en-CA" dirty="0" smtClean="0"/>
              <a:t>GDM.</a:t>
            </a:r>
          </a:p>
          <a:p>
            <a:pPr>
              <a:buNone/>
            </a:pPr>
            <a:r>
              <a:rPr lang="en-CA" dirty="0" smtClean="0"/>
              <a:t>       (2|++</a:t>
            </a:r>
            <a:r>
              <a:rPr lang="en-CA" dirty="0" err="1" smtClean="0"/>
              <a:t>oo</a:t>
            </a:r>
            <a:r>
              <a:rPr lang="en-CA" dirty="0" smtClean="0"/>
              <a:t>)</a:t>
            </a:r>
            <a:endParaRPr lang="en-CA" dirty="0"/>
          </a:p>
        </p:txBody>
      </p:sp>
      <p:sp>
        <p:nvSpPr>
          <p:cNvPr id="4" name="Rectangle 3"/>
          <p:cNvSpPr/>
          <p:nvPr/>
        </p:nvSpPr>
        <p:spPr>
          <a:xfrm>
            <a:off x="899592" y="476672"/>
            <a:ext cx="7776864" cy="5904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p:cNvSpPr>
            <a:spLocks noGrp="1"/>
          </p:cNvSpPr>
          <p:nvPr>
            <p:ph type="sldNum" sz="quarter" idx="12"/>
          </p:nvPr>
        </p:nvSpPr>
        <p:spPr/>
        <p:txBody>
          <a:bodyPr/>
          <a:lstStyle/>
          <a:p>
            <a:fld id="{315854FB-7E63-4C7C-B7D4-551B804AEF85}" type="slidenum">
              <a:rPr lang="en-CA" smtClean="0"/>
              <a:pPr/>
              <a:t>70</a:t>
            </a:fld>
            <a:endParaRPr lang="en-CA"/>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Lactation</a:t>
            </a:r>
            <a:endParaRPr lang="en-CA" dirty="0"/>
          </a:p>
        </p:txBody>
      </p:sp>
      <p:sp>
        <p:nvSpPr>
          <p:cNvPr id="3" name="Content Placeholder 2"/>
          <p:cNvSpPr>
            <a:spLocks noGrp="1"/>
          </p:cNvSpPr>
          <p:nvPr>
            <p:ph idx="1"/>
          </p:nvPr>
        </p:nvSpPr>
        <p:spPr>
          <a:ln>
            <a:noFill/>
          </a:ln>
        </p:spPr>
        <p:txBody>
          <a:bodyPr>
            <a:normAutofit fontScale="92500"/>
          </a:bodyPr>
          <a:lstStyle/>
          <a:p>
            <a:r>
              <a:rPr lang="en-CA" dirty="0"/>
              <a:t>We recommend whenever possible women with</a:t>
            </a:r>
          </a:p>
          <a:p>
            <a:pPr>
              <a:buNone/>
            </a:pPr>
            <a:r>
              <a:rPr lang="en-CA" dirty="0" smtClean="0"/>
              <a:t>    overt </a:t>
            </a:r>
            <a:r>
              <a:rPr lang="en-CA" dirty="0"/>
              <a:t>or </a:t>
            </a:r>
            <a:r>
              <a:rPr lang="en-CA" dirty="0" smtClean="0"/>
              <a:t>GDM </a:t>
            </a:r>
            <a:r>
              <a:rPr lang="en-CA" dirty="0"/>
              <a:t>should breastfeed </a:t>
            </a:r>
            <a:r>
              <a:rPr lang="en-CA" dirty="0" smtClean="0"/>
              <a:t>their infant.</a:t>
            </a:r>
          </a:p>
          <a:p>
            <a:pPr>
              <a:buNone/>
            </a:pPr>
            <a:r>
              <a:rPr lang="en-CA" dirty="0" smtClean="0"/>
              <a:t>     (1|++++)</a:t>
            </a:r>
          </a:p>
          <a:p>
            <a:pPr>
              <a:buNone/>
            </a:pPr>
            <a:r>
              <a:rPr lang="en-CA" dirty="0" smtClean="0"/>
              <a:t> </a:t>
            </a:r>
            <a:endParaRPr lang="en-CA" dirty="0"/>
          </a:p>
          <a:p>
            <a:r>
              <a:rPr lang="en-CA" dirty="0" smtClean="0"/>
              <a:t>. </a:t>
            </a:r>
            <a:r>
              <a:rPr lang="en-CA" dirty="0"/>
              <a:t>We recommend that breastfeeding women with</a:t>
            </a:r>
          </a:p>
          <a:p>
            <a:pPr>
              <a:buNone/>
            </a:pPr>
            <a:r>
              <a:rPr lang="en-CA" dirty="0" smtClean="0"/>
              <a:t>    overt </a:t>
            </a:r>
            <a:r>
              <a:rPr lang="en-CA" dirty="0"/>
              <a:t>diabetes successfully using </a:t>
            </a:r>
            <a:r>
              <a:rPr lang="en-CA" b="1" i="1" dirty="0" err="1">
                <a:solidFill>
                  <a:srgbClr val="92D050"/>
                </a:solidFill>
              </a:rPr>
              <a:t>metformin</a:t>
            </a:r>
            <a:r>
              <a:rPr lang="en-CA" b="1" i="1" dirty="0">
                <a:solidFill>
                  <a:srgbClr val="92D050"/>
                </a:solidFill>
              </a:rPr>
              <a:t> or</a:t>
            </a:r>
          </a:p>
          <a:p>
            <a:pPr>
              <a:buNone/>
            </a:pPr>
            <a:r>
              <a:rPr lang="en-CA" b="1" i="1" dirty="0" smtClean="0">
                <a:solidFill>
                  <a:srgbClr val="92D050"/>
                </a:solidFill>
              </a:rPr>
              <a:t>    </a:t>
            </a:r>
            <a:r>
              <a:rPr lang="en-CA" b="1" i="1" dirty="0" err="1" smtClean="0">
                <a:solidFill>
                  <a:srgbClr val="92D050"/>
                </a:solidFill>
              </a:rPr>
              <a:t>glyburide</a:t>
            </a:r>
            <a:r>
              <a:rPr lang="en-CA" b="1" i="1" dirty="0" smtClean="0">
                <a:solidFill>
                  <a:srgbClr val="92D050"/>
                </a:solidFill>
              </a:rPr>
              <a:t> </a:t>
            </a:r>
            <a:r>
              <a:rPr lang="en-CA" dirty="0"/>
              <a:t>therapy during pregnancy should </a:t>
            </a:r>
            <a:r>
              <a:rPr lang="en-CA" dirty="0" smtClean="0">
                <a:solidFill>
                  <a:srgbClr val="92D050"/>
                </a:solidFill>
              </a:rPr>
              <a:t>continue</a:t>
            </a:r>
            <a:r>
              <a:rPr lang="en-CA" dirty="0" smtClean="0"/>
              <a:t> to </a:t>
            </a:r>
            <a:r>
              <a:rPr lang="en-CA" dirty="0"/>
              <a:t>use these medications, when </a:t>
            </a:r>
            <a:r>
              <a:rPr lang="en-CA" dirty="0" smtClean="0"/>
              <a:t>necessary.(1|++++)</a:t>
            </a:r>
            <a:endParaRPr lang="en-CA" dirty="0"/>
          </a:p>
        </p:txBody>
      </p:sp>
      <p:sp>
        <p:nvSpPr>
          <p:cNvPr id="4" name="Rectangle 3"/>
          <p:cNvSpPr/>
          <p:nvPr/>
        </p:nvSpPr>
        <p:spPr>
          <a:xfrm>
            <a:off x="899592" y="476672"/>
            <a:ext cx="7776864" cy="5904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p:cNvSpPr>
            <a:spLocks noGrp="1"/>
          </p:cNvSpPr>
          <p:nvPr>
            <p:ph type="sldNum" sz="quarter" idx="12"/>
          </p:nvPr>
        </p:nvSpPr>
        <p:spPr/>
        <p:txBody>
          <a:bodyPr/>
          <a:lstStyle/>
          <a:p>
            <a:fld id="{315854FB-7E63-4C7C-B7D4-551B804AEF85}" type="slidenum">
              <a:rPr lang="en-CA" smtClean="0"/>
              <a:pPr/>
              <a:t>71</a:t>
            </a:fld>
            <a:endParaRPr lang="en-CA"/>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a:t>Postpartum contraception</a:t>
            </a:r>
            <a:endParaRPr lang="en-CA" dirty="0"/>
          </a:p>
        </p:txBody>
      </p:sp>
      <p:sp>
        <p:nvSpPr>
          <p:cNvPr id="3" name="Content Placeholder 2"/>
          <p:cNvSpPr>
            <a:spLocks noGrp="1"/>
          </p:cNvSpPr>
          <p:nvPr>
            <p:ph idx="1"/>
          </p:nvPr>
        </p:nvSpPr>
        <p:spPr>
          <a:ln>
            <a:noFill/>
          </a:ln>
        </p:spPr>
        <p:txBody>
          <a:bodyPr/>
          <a:lstStyle/>
          <a:p>
            <a:r>
              <a:rPr lang="en-CA" dirty="0"/>
              <a:t>We recommend that the choice of a </a:t>
            </a:r>
            <a:r>
              <a:rPr lang="en-CA" dirty="0" smtClean="0"/>
              <a:t>contraceptive method </a:t>
            </a:r>
            <a:r>
              <a:rPr lang="en-CA" dirty="0"/>
              <a:t>for a woman with overt </a:t>
            </a:r>
            <a:r>
              <a:rPr lang="en-CA" dirty="0" smtClean="0"/>
              <a:t>DM </a:t>
            </a:r>
            <a:r>
              <a:rPr lang="en-CA" dirty="0"/>
              <a:t>or </a:t>
            </a:r>
            <a:r>
              <a:rPr lang="en-CA" dirty="0" smtClean="0"/>
              <a:t>a history of GDM </a:t>
            </a:r>
            <a:r>
              <a:rPr lang="en-CA" dirty="0"/>
              <a:t>should not be </a:t>
            </a:r>
            <a:r>
              <a:rPr lang="en-CA" dirty="0" smtClean="0"/>
              <a:t>influenced by </a:t>
            </a:r>
            <a:r>
              <a:rPr lang="en-CA" dirty="0"/>
              <a:t>virtue of having overt </a:t>
            </a:r>
            <a:r>
              <a:rPr lang="en-CA" dirty="0" smtClean="0"/>
              <a:t>DM </a:t>
            </a:r>
            <a:r>
              <a:rPr lang="en-CA" dirty="0"/>
              <a:t>or a history </a:t>
            </a:r>
            <a:r>
              <a:rPr lang="en-CA" dirty="0" smtClean="0"/>
              <a:t>of GDM.(1|+++o)</a:t>
            </a:r>
            <a:endParaRPr lang="en-CA" dirty="0"/>
          </a:p>
        </p:txBody>
      </p:sp>
      <p:sp>
        <p:nvSpPr>
          <p:cNvPr id="4" name="Rectangle 3"/>
          <p:cNvSpPr/>
          <p:nvPr/>
        </p:nvSpPr>
        <p:spPr>
          <a:xfrm>
            <a:off x="899592" y="476672"/>
            <a:ext cx="7776864" cy="5904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p:cNvSpPr>
            <a:spLocks noGrp="1"/>
          </p:cNvSpPr>
          <p:nvPr>
            <p:ph type="sldNum" sz="quarter" idx="12"/>
          </p:nvPr>
        </p:nvSpPr>
        <p:spPr/>
        <p:txBody>
          <a:bodyPr/>
          <a:lstStyle/>
          <a:p>
            <a:fld id="{315854FB-7E63-4C7C-B7D4-551B804AEF85}" type="slidenum">
              <a:rPr lang="en-CA" smtClean="0"/>
              <a:pPr/>
              <a:t>72</a:t>
            </a:fld>
            <a:endParaRPr lang="en-CA"/>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Evidence(contraception)</a:t>
            </a:r>
            <a:endParaRPr lang="en-CA" dirty="0"/>
          </a:p>
        </p:txBody>
      </p:sp>
      <p:sp>
        <p:nvSpPr>
          <p:cNvPr id="3" name="Content Placeholder 2"/>
          <p:cNvSpPr>
            <a:spLocks noGrp="1"/>
          </p:cNvSpPr>
          <p:nvPr>
            <p:ph idx="1"/>
          </p:nvPr>
        </p:nvSpPr>
        <p:spPr/>
        <p:txBody>
          <a:bodyPr>
            <a:normAutofit fontScale="92500" lnSpcReduction="20000"/>
          </a:bodyPr>
          <a:lstStyle/>
          <a:p>
            <a:r>
              <a:rPr lang="en-CA" dirty="0"/>
              <a:t>Combined </a:t>
            </a:r>
            <a:r>
              <a:rPr lang="en-CA" dirty="0" smtClean="0"/>
              <a:t>OCP </a:t>
            </a:r>
            <a:r>
              <a:rPr lang="en-CA" dirty="0"/>
              <a:t>use by women with </a:t>
            </a:r>
            <a:r>
              <a:rPr lang="en-CA" b="1" i="1" dirty="0" smtClean="0">
                <a:solidFill>
                  <a:srgbClr val="92D050"/>
                </a:solidFill>
              </a:rPr>
              <a:t>type 1 DM</a:t>
            </a:r>
            <a:r>
              <a:rPr lang="en-CA" dirty="0" smtClean="0"/>
              <a:t> </a:t>
            </a:r>
            <a:r>
              <a:rPr lang="en-CA" dirty="0"/>
              <a:t>does not affect their </a:t>
            </a:r>
            <a:r>
              <a:rPr lang="en-CA" dirty="0" err="1"/>
              <a:t>glycemic</a:t>
            </a:r>
            <a:r>
              <a:rPr lang="en-CA" dirty="0"/>
              <a:t> control </a:t>
            </a:r>
            <a:r>
              <a:rPr lang="en-CA" dirty="0" smtClean="0"/>
              <a:t>or increase </a:t>
            </a:r>
            <a:r>
              <a:rPr lang="en-CA" dirty="0"/>
              <a:t>their risk of end-organ injury </a:t>
            </a:r>
            <a:r>
              <a:rPr lang="en-CA" dirty="0" smtClean="0"/>
              <a:t>.</a:t>
            </a:r>
          </a:p>
          <a:p>
            <a:pPr>
              <a:buNone/>
            </a:pPr>
            <a:endParaRPr lang="en-CA" dirty="0"/>
          </a:p>
          <a:p>
            <a:r>
              <a:rPr lang="en-CA" dirty="0"/>
              <a:t>Combined </a:t>
            </a:r>
            <a:r>
              <a:rPr lang="en-CA" dirty="0" smtClean="0"/>
              <a:t>OCP </a:t>
            </a:r>
            <a:r>
              <a:rPr lang="en-CA" dirty="0"/>
              <a:t>use by women with </a:t>
            </a:r>
            <a:r>
              <a:rPr lang="en-CA" dirty="0" smtClean="0"/>
              <a:t> history </a:t>
            </a:r>
            <a:r>
              <a:rPr lang="en-CA" dirty="0"/>
              <a:t>of </a:t>
            </a:r>
            <a:r>
              <a:rPr lang="en-CA" dirty="0" smtClean="0">
                <a:solidFill>
                  <a:srgbClr val="92D050"/>
                </a:solidFill>
              </a:rPr>
              <a:t>GDM</a:t>
            </a:r>
            <a:r>
              <a:rPr lang="en-CA" dirty="0" smtClean="0"/>
              <a:t> </a:t>
            </a:r>
            <a:r>
              <a:rPr lang="en-CA" dirty="0"/>
              <a:t>does not increase </a:t>
            </a:r>
            <a:r>
              <a:rPr lang="en-CA" dirty="0" smtClean="0"/>
              <a:t>the risk </a:t>
            </a:r>
            <a:r>
              <a:rPr lang="en-CA" dirty="0"/>
              <a:t>of later developing type 2 </a:t>
            </a:r>
            <a:r>
              <a:rPr lang="en-CA" dirty="0" smtClean="0"/>
              <a:t>DM .</a:t>
            </a:r>
          </a:p>
          <a:p>
            <a:pPr>
              <a:buNone/>
            </a:pPr>
            <a:endParaRPr lang="en-CA" dirty="0"/>
          </a:p>
          <a:p>
            <a:r>
              <a:rPr lang="en-CA" dirty="0"/>
              <a:t>Use of a contraceptive </a:t>
            </a:r>
            <a:r>
              <a:rPr lang="en-CA" b="1" i="1" dirty="0">
                <a:solidFill>
                  <a:srgbClr val="92D050"/>
                </a:solidFill>
              </a:rPr>
              <a:t>patch </a:t>
            </a:r>
            <a:r>
              <a:rPr lang="en-CA" b="1" i="1" dirty="0" smtClean="0">
                <a:solidFill>
                  <a:srgbClr val="92D050"/>
                </a:solidFill>
              </a:rPr>
              <a:t> </a:t>
            </a:r>
            <a:r>
              <a:rPr lang="en-CA" b="1" i="1" dirty="0">
                <a:solidFill>
                  <a:srgbClr val="92D050"/>
                </a:solidFill>
              </a:rPr>
              <a:t>or vaginal </a:t>
            </a:r>
            <a:r>
              <a:rPr lang="en-CA" b="1" i="1" dirty="0" smtClean="0">
                <a:solidFill>
                  <a:srgbClr val="92D050"/>
                </a:solidFill>
              </a:rPr>
              <a:t>ring </a:t>
            </a:r>
            <a:r>
              <a:rPr lang="en-CA" dirty="0"/>
              <a:t>exerts a </a:t>
            </a:r>
            <a:r>
              <a:rPr lang="en-CA" b="1" i="1" dirty="0">
                <a:solidFill>
                  <a:srgbClr val="92D050"/>
                </a:solidFill>
              </a:rPr>
              <a:t>similar</a:t>
            </a:r>
            <a:r>
              <a:rPr lang="en-CA" dirty="0"/>
              <a:t> </a:t>
            </a:r>
            <a:r>
              <a:rPr lang="en-CA" b="1" i="1" dirty="0">
                <a:solidFill>
                  <a:srgbClr val="92D050"/>
                </a:solidFill>
              </a:rPr>
              <a:t>metabolic</a:t>
            </a:r>
            <a:r>
              <a:rPr lang="en-CA" dirty="0"/>
              <a:t> effect to that of </a:t>
            </a:r>
            <a:r>
              <a:rPr lang="en-CA" dirty="0" smtClean="0"/>
              <a:t>oral contraceptives</a:t>
            </a:r>
            <a:r>
              <a:rPr lang="en-CA" dirty="0"/>
              <a:t>.</a:t>
            </a:r>
          </a:p>
        </p:txBody>
      </p:sp>
      <p:sp>
        <p:nvSpPr>
          <p:cNvPr id="4" name="Slide Number Placeholder 3"/>
          <p:cNvSpPr>
            <a:spLocks noGrp="1"/>
          </p:cNvSpPr>
          <p:nvPr>
            <p:ph type="sldNum" sz="quarter" idx="12"/>
          </p:nvPr>
        </p:nvSpPr>
        <p:spPr/>
        <p:txBody>
          <a:bodyPr/>
          <a:lstStyle/>
          <a:p>
            <a:fld id="{315854FB-7E63-4C7C-B7D4-551B804AEF85}" type="slidenum">
              <a:rPr lang="en-CA" smtClean="0"/>
              <a:pPr/>
              <a:t>73</a:t>
            </a:fld>
            <a:endParaRPr lang="en-CA"/>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Evidence(contraception)</a:t>
            </a:r>
            <a:endParaRPr lang="en-CA" dirty="0"/>
          </a:p>
        </p:txBody>
      </p:sp>
      <p:sp>
        <p:nvSpPr>
          <p:cNvPr id="3" name="Content Placeholder 2"/>
          <p:cNvSpPr>
            <a:spLocks noGrp="1"/>
          </p:cNvSpPr>
          <p:nvPr>
            <p:ph idx="1"/>
          </p:nvPr>
        </p:nvSpPr>
        <p:spPr/>
        <p:txBody>
          <a:bodyPr>
            <a:normAutofit fontScale="92500" lnSpcReduction="20000"/>
          </a:bodyPr>
          <a:lstStyle/>
          <a:p>
            <a:r>
              <a:rPr lang="en-CA" dirty="0"/>
              <a:t>Compared with women </a:t>
            </a:r>
            <a:r>
              <a:rPr lang="en-CA" dirty="0" smtClean="0"/>
              <a:t>without DM, </a:t>
            </a:r>
            <a:r>
              <a:rPr lang="en-CA" dirty="0"/>
              <a:t>women with </a:t>
            </a:r>
            <a:r>
              <a:rPr lang="en-CA" dirty="0" smtClean="0"/>
              <a:t>DM </a:t>
            </a:r>
            <a:r>
              <a:rPr lang="en-CA" dirty="0"/>
              <a:t>using an device (copper or </a:t>
            </a:r>
            <a:r>
              <a:rPr lang="en-CA" dirty="0" err="1"/>
              <a:t>levonorgestrel</a:t>
            </a:r>
            <a:r>
              <a:rPr lang="en-CA" dirty="0"/>
              <a:t>-releasing) are not </a:t>
            </a:r>
            <a:r>
              <a:rPr lang="en-CA" dirty="0" smtClean="0"/>
              <a:t>at increased </a:t>
            </a:r>
            <a:r>
              <a:rPr lang="en-CA" dirty="0"/>
              <a:t>risk of untoward effects </a:t>
            </a:r>
            <a:r>
              <a:rPr lang="en-CA" dirty="0" smtClean="0"/>
              <a:t>.</a:t>
            </a:r>
          </a:p>
          <a:p>
            <a:endParaRPr lang="en-CA" dirty="0"/>
          </a:p>
          <a:p>
            <a:r>
              <a:rPr lang="en-CA" dirty="0"/>
              <a:t>Progestin-only </a:t>
            </a:r>
            <a:r>
              <a:rPr lang="en-CA" dirty="0" smtClean="0"/>
              <a:t>OCP </a:t>
            </a:r>
            <a:r>
              <a:rPr lang="en-CA" dirty="0"/>
              <a:t>do not </a:t>
            </a:r>
            <a:r>
              <a:rPr lang="en-CA" dirty="0" smtClean="0"/>
              <a:t>affect blood </a:t>
            </a:r>
            <a:r>
              <a:rPr lang="en-CA" dirty="0"/>
              <a:t>glucose values or BP in women with type </a:t>
            </a:r>
            <a:r>
              <a:rPr lang="en-CA" dirty="0" smtClean="0"/>
              <a:t>1DM</a:t>
            </a:r>
          </a:p>
          <a:p>
            <a:endParaRPr lang="en-CA" dirty="0" smtClean="0"/>
          </a:p>
          <a:p>
            <a:r>
              <a:rPr lang="en-CA" dirty="0" smtClean="0"/>
              <a:t> </a:t>
            </a:r>
            <a:r>
              <a:rPr lang="en-CA" dirty="0"/>
              <a:t>however, there is some </a:t>
            </a:r>
            <a:r>
              <a:rPr lang="en-CA" dirty="0" smtClean="0"/>
              <a:t>limited evidence </a:t>
            </a:r>
            <a:r>
              <a:rPr lang="en-CA" dirty="0"/>
              <a:t>that these medications increase the risk </a:t>
            </a:r>
            <a:r>
              <a:rPr lang="en-CA" dirty="0" smtClean="0"/>
              <a:t>for later </a:t>
            </a:r>
            <a:r>
              <a:rPr lang="en-CA" dirty="0"/>
              <a:t>developing type 2 </a:t>
            </a:r>
            <a:r>
              <a:rPr lang="en-CA" dirty="0" smtClean="0"/>
              <a:t>DM </a:t>
            </a:r>
            <a:r>
              <a:rPr lang="en-CA" dirty="0"/>
              <a:t>in women who </a:t>
            </a:r>
            <a:r>
              <a:rPr lang="en-CA" dirty="0" smtClean="0"/>
              <a:t>have had GDM intrauterine</a:t>
            </a:r>
            <a:endParaRPr lang="en-CA" dirty="0"/>
          </a:p>
        </p:txBody>
      </p:sp>
      <p:sp>
        <p:nvSpPr>
          <p:cNvPr id="4" name="Slide Number Placeholder 3"/>
          <p:cNvSpPr>
            <a:spLocks noGrp="1"/>
          </p:cNvSpPr>
          <p:nvPr>
            <p:ph type="sldNum" sz="quarter" idx="12"/>
          </p:nvPr>
        </p:nvSpPr>
        <p:spPr/>
        <p:txBody>
          <a:bodyPr/>
          <a:lstStyle/>
          <a:p>
            <a:fld id="{315854FB-7E63-4C7C-B7D4-551B804AEF85}" type="slidenum">
              <a:rPr lang="en-CA" smtClean="0"/>
              <a:pPr/>
              <a:t>74</a:t>
            </a:fld>
            <a:endParaRPr lang="en-CA"/>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i="1" dirty="0" smtClean="0"/>
              <a:t>Screening for postpartum </a:t>
            </a:r>
            <a:r>
              <a:rPr lang="en-CA" i="1" dirty="0" err="1" smtClean="0"/>
              <a:t>thyroiditis</a:t>
            </a:r>
            <a:endParaRPr lang="en-CA" dirty="0"/>
          </a:p>
        </p:txBody>
      </p:sp>
      <p:sp>
        <p:nvSpPr>
          <p:cNvPr id="3" name="Content Placeholder 2"/>
          <p:cNvSpPr>
            <a:spLocks noGrp="1"/>
          </p:cNvSpPr>
          <p:nvPr>
            <p:ph idx="1"/>
          </p:nvPr>
        </p:nvSpPr>
        <p:spPr>
          <a:ln>
            <a:noFill/>
          </a:ln>
        </p:spPr>
        <p:txBody>
          <a:bodyPr/>
          <a:lstStyle/>
          <a:p>
            <a:r>
              <a:rPr lang="en-CA" dirty="0" smtClean="0"/>
              <a:t>We suggest that women with </a:t>
            </a:r>
            <a:r>
              <a:rPr lang="en-CA" b="1" i="1" dirty="0" smtClean="0">
                <a:solidFill>
                  <a:srgbClr val="92D050"/>
                </a:solidFill>
              </a:rPr>
              <a:t>type 1 DM </a:t>
            </a:r>
            <a:r>
              <a:rPr lang="en-CA" dirty="0" smtClean="0"/>
              <a:t>be screened for postpartum </a:t>
            </a:r>
            <a:r>
              <a:rPr lang="en-CA" dirty="0" err="1" smtClean="0"/>
              <a:t>thyroiditis</a:t>
            </a:r>
            <a:r>
              <a:rPr lang="en-CA" dirty="0" smtClean="0"/>
              <a:t> with a TSH </a:t>
            </a:r>
            <a:r>
              <a:rPr lang="en-CA" b="1" i="1" dirty="0" smtClean="0">
                <a:solidFill>
                  <a:srgbClr val="92D050"/>
                </a:solidFill>
              </a:rPr>
              <a:t>at 3 and 6 months postpartum</a:t>
            </a:r>
          </a:p>
          <a:p>
            <a:pPr>
              <a:buNone/>
            </a:pPr>
            <a:r>
              <a:rPr lang="en-CA" b="1" i="1" dirty="0" smtClean="0"/>
              <a:t>       (2|++</a:t>
            </a:r>
            <a:r>
              <a:rPr lang="en-CA" b="1" i="1" dirty="0" err="1" smtClean="0"/>
              <a:t>oo</a:t>
            </a:r>
            <a:r>
              <a:rPr lang="en-CA" b="1" i="1" dirty="0" smtClean="0"/>
              <a:t>)</a:t>
            </a:r>
            <a:endParaRPr lang="en-CA" b="1" i="1" dirty="0"/>
          </a:p>
        </p:txBody>
      </p:sp>
      <p:sp>
        <p:nvSpPr>
          <p:cNvPr id="4" name="Rectangle 3"/>
          <p:cNvSpPr/>
          <p:nvPr/>
        </p:nvSpPr>
        <p:spPr>
          <a:xfrm>
            <a:off x="899592" y="476672"/>
            <a:ext cx="7776864" cy="5904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p:cNvSpPr>
            <a:spLocks noGrp="1"/>
          </p:cNvSpPr>
          <p:nvPr>
            <p:ph type="sldNum" sz="quarter" idx="12"/>
          </p:nvPr>
        </p:nvSpPr>
        <p:spPr/>
        <p:txBody>
          <a:bodyPr/>
          <a:lstStyle/>
          <a:p>
            <a:fld id="{315854FB-7E63-4C7C-B7D4-551B804AEF85}" type="slidenum">
              <a:rPr lang="en-CA" smtClean="0"/>
              <a:pPr/>
              <a:t>75</a:t>
            </a:fld>
            <a:endParaRPr lang="en-CA"/>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044014" y="-27384"/>
            <a:ext cx="11016614" cy="6885384"/>
          </a:xfrm>
          <a:prstGeom prst="rect">
            <a:avLst/>
          </a:prstGeom>
          <a:noFill/>
          <a:ln w="9525">
            <a:noFill/>
            <a:miter lim="800000"/>
            <a:headEnd/>
            <a:tailEnd/>
          </a:ln>
        </p:spPr>
      </p:pic>
      <p:sp>
        <p:nvSpPr>
          <p:cNvPr id="5" name="TextBox 4"/>
          <p:cNvSpPr txBox="1"/>
          <p:nvPr/>
        </p:nvSpPr>
        <p:spPr>
          <a:xfrm>
            <a:off x="2915816" y="2249577"/>
            <a:ext cx="5040560" cy="1323439"/>
          </a:xfrm>
          <a:prstGeom prst="rect">
            <a:avLst/>
          </a:prstGeom>
          <a:noFill/>
        </p:spPr>
        <p:txBody>
          <a:bodyPr wrap="square" rtlCol="0">
            <a:spAutoFit/>
          </a:bodyPr>
          <a:lstStyle/>
          <a:p>
            <a:pPr algn="ctr"/>
            <a:r>
              <a:rPr lang="en-CA" sz="8000" i="1" dirty="0" smtClean="0">
                <a:solidFill>
                  <a:srgbClr val="FFFF00"/>
                </a:solidFill>
              </a:rPr>
              <a:t>Thank You</a:t>
            </a:r>
            <a:endParaRPr lang="en-CA" sz="8000" i="1" dirty="0">
              <a:solidFill>
                <a:srgbClr val="FFFF00"/>
              </a:solidFill>
            </a:endParaRPr>
          </a:p>
        </p:txBody>
      </p:sp>
      <p:sp>
        <p:nvSpPr>
          <p:cNvPr id="4" name="Slide Number Placeholder 3"/>
          <p:cNvSpPr>
            <a:spLocks noGrp="1"/>
          </p:cNvSpPr>
          <p:nvPr>
            <p:ph type="sldNum" sz="quarter" idx="12"/>
          </p:nvPr>
        </p:nvSpPr>
        <p:spPr/>
        <p:txBody>
          <a:bodyPr/>
          <a:lstStyle/>
          <a:p>
            <a:fld id="{315854FB-7E63-4C7C-B7D4-551B804AEF85}" type="slidenum">
              <a:rPr lang="en-CA" smtClean="0"/>
              <a:pPr/>
              <a:t>76</a:t>
            </a:fld>
            <a:endParaRPr lang="en-CA"/>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48680"/>
            <a:ext cx="7772400" cy="914400"/>
          </a:xfrm>
        </p:spPr>
        <p:txBody>
          <a:bodyPr/>
          <a:lstStyle/>
          <a:p>
            <a:r>
              <a:rPr lang="en-CA" b="1" i="1" dirty="0" smtClean="0">
                <a:solidFill>
                  <a:srgbClr val="FFFF00"/>
                </a:solidFill>
              </a:rPr>
              <a:t>Evidence</a:t>
            </a:r>
            <a:endParaRPr lang="en-CA" b="1" i="1" dirty="0">
              <a:solidFill>
                <a:srgbClr val="FFFF00"/>
              </a:solidFill>
            </a:endParaRPr>
          </a:p>
        </p:txBody>
      </p:sp>
      <p:sp>
        <p:nvSpPr>
          <p:cNvPr id="3" name="Content Placeholder 2"/>
          <p:cNvSpPr>
            <a:spLocks noGrp="1"/>
          </p:cNvSpPr>
          <p:nvPr>
            <p:ph idx="1"/>
          </p:nvPr>
        </p:nvSpPr>
        <p:spPr>
          <a:ln>
            <a:noFill/>
          </a:ln>
        </p:spPr>
        <p:txBody>
          <a:bodyPr>
            <a:normAutofit fontScale="70000" lnSpcReduction="20000"/>
          </a:bodyPr>
          <a:lstStyle/>
          <a:p>
            <a:r>
              <a:rPr lang="en-CA" dirty="0">
                <a:solidFill>
                  <a:srgbClr val="92D050"/>
                </a:solidFill>
              </a:rPr>
              <a:t>Rapid-acting insulin analogs </a:t>
            </a:r>
            <a:r>
              <a:rPr lang="en-CA" dirty="0"/>
              <a:t>are likely more able </a:t>
            </a:r>
            <a:r>
              <a:rPr lang="en-CA" dirty="0" smtClean="0"/>
              <a:t>than regular </a:t>
            </a:r>
            <a:r>
              <a:rPr lang="en-CA" dirty="0"/>
              <a:t>human insulin to help a </a:t>
            </a:r>
            <a:r>
              <a:rPr lang="en-CA" dirty="0" smtClean="0"/>
              <a:t>woman:</a:t>
            </a:r>
          </a:p>
          <a:p>
            <a:endParaRPr lang="en-CA" dirty="0" smtClean="0"/>
          </a:p>
          <a:p>
            <a:pPr>
              <a:buFont typeface="Wingdings" pitchFamily="2" charset="2"/>
              <a:buChar char="Ø"/>
            </a:pPr>
            <a:r>
              <a:rPr lang="en-CA" dirty="0" smtClean="0"/>
              <a:t> </a:t>
            </a:r>
            <a:r>
              <a:rPr lang="en-CA" dirty="0"/>
              <a:t>achieve </a:t>
            </a:r>
            <a:r>
              <a:rPr lang="en-CA" dirty="0" smtClean="0"/>
              <a:t>postprandial blood </a:t>
            </a:r>
            <a:r>
              <a:rPr lang="en-CA" dirty="0"/>
              <a:t>glucose targets </a:t>
            </a:r>
            <a:endParaRPr lang="en-CA" dirty="0" smtClean="0"/>
          </a:p>
          <a:p>
            <a:pPr>
              <a:buFont typeface="Wingdings" pitchFamily="2" charset="2"/>
              <a:buChar char="Ø"/>
            </a:pPr>
            <a:r>
              <a:rPr lang="en-CA" dirty="0" smtClean="0"/>
              <a:t>  </a:t>
            </a:r>
            <a:r>
              <a:rPr lang="en-CA" dirty="0"/>
              <a:t>less likely </a:t>
            </a:r>
            <a:r>
              <a:rPr lang="en-CA" dirty="0" smtClean="0"/>
              <a:t>to cause hypoglycemia</a:t>
            </a:r>
          </a:p>
          <a:p>
            <a:pPr>
              <a:buFont typeface="Wingdings" pitchFamily="2" charset="2"/>
              <a:buChar char="Ø"/>
            </a:pPr>
            <a:r>
              <a:rPr lang="en-CA" dirty="0" smtClean="0"/>
              <a:t> </a:t>
            </a:r>
            <a:r>
              <a:rPr lang="en-CA" dirty="0"/>
              <a:t>fetal </a:t>
            </a:r>
            <a:r>
              <a:rPr lang="en-CA" dirty="0" smtClean="0"/>
              <a:t>outcomes seem comparable</a:t>
            </a:r>
          </a:p>
          <a:p>
            <a:pPr>
              <a:buNone/>
            </a:pPr>
            <a:endParaRPr lang="en-CA" dirty="0"/>
          </a:p>
          <a:p>
            <a:pPr>
              <a:buFont typeface="Wingdings" pitchFamily="2" charset="2"/>
              <a:buChar char="§"/>
            </a:pPr>
            <a:r>
              <a:rPr lang="en-CA" dirty="0" smtClean="0"/>
              <a:t> . </a:t>
            </a:r>
            <a:r>
              <a:rPr lang="en-CA" dirty="0"/>
              <a:t>Compared with NPH </a:t>
            </a:r>
            <a:r>
              <a:rPr lang="en-CA" dirty="0" err="1" smtClean="0"/>
              <a:t>insulin,use</a:t>
            </a:r>
            <a:r>
              <a:rPr lang="en-CA" dirty="0" smtClean="0"/>
              <a:t> </a:t>
            </a:r>
            <a:r>
              <a:rPr lang="en-CA" dirty="0"/>
              <a:t>of </a:t>
            </a:r>
            <a:r>
              <a:rPr lang="en-CA" dirty="0">
                <a:solidFill>
                  <a:srgbClr val="92D050"/>
                </a:solidFill>
              </a:rPr>
              <a:t>the long-acting insulin analogs </a:t>
            </a:r>
            <a:r>
              <a:rPr lang="en-CA" dirty="0"/>
              <a:t>insulin </a:t>
            </a:r>
            <a:r>
              <a:rPr lang="en-CA" dirty="0" err="1" smtClean="0"/>
              <a:t>detemir</a:t>
            </a:r>
            <a:r>
              <a:rPr lang="en-CA" dirty="0" smtClean="0"/>
              <a:t> or </a:t>
            </a:r>
            <a:r>
              <a:rPr lang="en-CA" dirty="0"/>
              <a:t>insulin </a:t>
            </a:r>
            <a:r>
              <a:rPr lang="en-CA" dirty="0" err="1"/>
              <a:t>glargine</a:t>
            </a:r>
            <a:r>
              <a:rPr lang="en-CA" dirty="0"/>
              <a:t> is associated with lower rates </a:t>
            </a:r>
            <a:r>
              <a:rPr lang="en-CA" dirty="0" smtClean="0"/>
              <a:t>of nocturnal </a:t>
            </a:r>
            <a:r>
              <a:rPr lang="en-CA" dirty="0"/>
              <a:t>hypoglycemia </a:t>
            </a:r>
            <a:endParaRPr lang="en-CA" dirty="0" smtClean="0"/>
          </a:p>
          <a:p>
            <a:pPr>
              <a:buFont typeface="Wingdings" pitchFamily="2" charset="2"/>
              <a:buChar char="§"/>
            </a:pPr>
            <a:r>
              <a:rPr lang="en-CA" dirty="0" smtClean="0"/>
              <a:t> </a:t>
            </a:r>
            <a:r>
              <a:rPr lang="en-CA" dirty="0">
                <a:solidFill>
                  <a:srgbClr val="92D050"/>
                </a:solidFill>
              </a:rPr>
              <a:t>Insulin </a:t>
            </a:r>
            <a:r>
              <a:rPr lang="en-CA" dirty="0" err="1">
                <a:solidFill>
                  <a:srgbClr val="92D050"/>
                </a:solidFill>
              </a:rPr>
              <a:t>detemir</a:t>
            </a:r>
            <a:r>
              <a:rPr lang="en-CA" dirty="0"/>
              <a:t>, </a:t>
            </a:r>
            <a:r>
              <a:rPr lang="en-CA" dirty="0" smtClean="0"/>
              <a:t>but not </a:t>
            </a:r>
            <a:r>
              <a:rPr lang="en-CA" dirty="0"/>
              <a:t>insulin </a:t>
            </a:r>
            <a:r>
              <a:rPr lang="en-CA" dirty="0" err="1"/>
              <a:t>glargine</a:t>
            </a:r>
            <a:r>
              <a:rPr lang="en-CA" dirty="0"/>
              <a:t>, is approved for use by the </a:t>
            </a:r>
            <a:r>
              <a:rPr lang="en-CA" dirty="0" smtClean="0"/>
              <a:t> </a:t>
            </a:r>
            <a:r>
              <a:rPr lang="en-CA" dirty="0">
                <a:solidFill>
                  <a:srgbClr val="92D050"/>
                </a:solidFill>
              </a:rPr>
              <a:t>(FDA) </a:t>
            </a:r>
            <a:r>
              <a:rPr lang="en-CA" dirty="0"/>
              <a:t>during pregnancy</a:t>
            </a:r>
            <a:r>
              <a:rPr lang="en-CA" dirty="0" smtClean="0"/>
              <a:t>.</a:t>
            </a:r>
          </a:p>
          <a:p>
            <a:pPr>
              <a:buFont typeface="Wingdings" pitchFamily="2" charset="2"/>
              <a:buChar char="§"/>
            </a:pPr>
            <a:r>
              <a:rPr lang="en-CA" dirty="0"/>
              <a:t> </a:t>
            </a:r>
            <a:r>
              <a:rPr lang="en-CA" dirty="0" smtClean="0"/>
              <a:t>      Both </a:t>
            </a:r>
            <a:r>
              <a:rPr lang="en-CA" dirty="0"/>
              <a:t>of these long-acting insulin </a:t>
            </a:r>
            <a:r>
              <a:rPr lang="en-CA" dirty="0" err="1" smtClean="0"/>
              <a:t>analogs,however</a:t>
            </a:r>
            <a:r>
              <a:rPr lang="en-CA" dirty="0"/>
              <a:t>, are widely used in pregnancy, with </a:t>
            </a:r>
            <a:r>
              <a:rPr lang="en-CA" dirty="0" smtClean="0"/>
              <a:t>evidence of </a:t>
            </a:r>
            <a:r>
              <a:rPr lang="en-CA" dirty="0"/>
              <a:t>safety in this setting </a:t>
            </a:r>
            <a:r>
              <a:rPr lang="en-CA" dirty="0" smtClean="0"/>
              <a:t>. </a:t>
            </a:r>
            <a:endParaRPr lang="en-CA" dirty="0"/>
          </a:p>
        </p:txBody>
      </p:sp>
      <p:sp>
        <p:nvSpPr>
          <p:cNvPr id="4" name="Slide Number Placeholder 3"/>
          <p:cNvSpPr>
            <a:spLocks noGrp="1"/>
          </p:cNvSpPr>
          <p:nvPr>
            <p:ph type="sldNum" sz="quarter" idx="12"/>
          </p:nvPr>
        </p:nvSpPr>
        <p:spPr/>
        <p:txBody>
          <a:bodyPr/>
          <a:lstStyle/>
          <a:p>
            <a:fld id="{315854FB-7E63-4C7C-B7D4-551B804AEF85}" type="slidenum">
              <a:rPr lang="en-CA" smtClean="0"/>
              <a:pPr/>
              <a:t>8</a:t>
            </a:fld>
            <a:endParaRPr lang="en-CA"/>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Folic acid supplementation</a:t>
            </a:r>
            <a:endParaRPr lang="en-CA" dirty="0"/>
          </a:p>
        </p:txBody>
      </p:sp>
      <p:sp>
        <p:nvSpPr>
          <p:cNvPr id="3" name="Content Placeholder 2"/>
          <p:cNvSpPr>
            <a:spLocks noGrp="1"/>
          </p:cNvSpPr>
          <p:nvPr>
            <p:ph idx="1"/>
          </p:nvPr>
        </p:nvSpPr>
        <p:spPr>
          <a:ln>
            <a:noFill/>
          </a:ln>
        </p:spPr>
        <p:txBody>
          <a:bodyPr>
            <a:normAutofit/>
          </a:bodyPr>
          <a:lstStyle/>
          <a:p>
            <a:r>
              <a:rPr lang="en-CA" dirty="0"/>
              <a:t>We recommend that beginning 3 months </a:t>
            </a:r>
            <a:r>
              <a:rPr lang="en-CA" dirty="0" smtClean="0"/>
              <a:t>before withdrawing </a:t>
            </a:r>
            <a:r>
              <a:rPr lang="en-CA" dirty="0"/>
              <a:t>contraceptive measures or </a:t>
            </a:r>
            <a:r>
              <a:rPr lang="en-CA" dirty="0" smtClean="0"/>
              <a:t>otherwise trying </a:t>
            </a:r>
            <a:r>
              <a:rPr lang="en-CA" dirty="0"/>
              <a:t>to conceive, a woman with diabetes take a </a:t>
            </a:r>
            <a:r>
              <a:rPr lang="en-CA" dirty="0" smtClean="0"/>
              <a:t>daily folic </a:t>
            </a:r>
            <a:r>
              <a:rPr lang="en-CA" dirty="0"/>
              <a:t>acid supplement to reduce the risk of neural </a:t>
            </a:r>
            <a:r>
              <a:rPr lang="en-CA" dirty="0" smtClean="0"/>
              <a:t>tube defects.(1|++</a:t>
            </a:r>
            <a:r>
              <a:rPr lang="en-CA" dirty="0" err="1" smtClean="0"/>
              <a:t>oo</a:t>
            </a:r>
            <a:r>
              <a:rPr lang="en-CA" dirty="0" smtClean="0"/>
              <a:t>)</a:t>
            </a:r>
          </a:p>
          <a:p>
            <a:endParaRPr lang="en-CA" dirty="0" smtClean="0"/>
          </a:p>
          <a:p>
            <a:r>
              <a:rPr lang="en-CA" dirty="0" smtClean="0"/>
              <a:t>We suggest a daily dose of 5 mg(2|++</a:t>
            </a:r>
            <a:r>
              <a:rPr lang="en-CA" dirty="0" err="1" smtClean="0"/>
              <a:t>oo</a:t>
            </a:r>
            <a:r>
              <a:rPr lang="en-CA" dirty="0" smtClean="0"/>
              <a:t>)</a:t>
            </a:r>
            <a:endParaRPr lang="en-CA" dirty="0"/>
          </a:p>
        </p:txBody>
      </p:sp>
      <p:sp>
        <p:nvSpPr>
          <p:cNvPr id="4" name="Rectangle 3"/>
          <p:cNvSpPr/>
          <p:nvPr/>
        </p:nvSpPr>
        <p:spPr>
          <a:xfrm>
            <a:off x="899592" y="476672"/>
            <a:ext cx="7776864" cy="5904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p:cNvSpPr>
            <a:spLocks noGrp="1"/>
          </p:cNvSpPr>
          <p:nvPr>
            <p:ph type="sldNum" sz="quarter" idx="12"/>
          </p:nvPr>
        </p:nvSpPr>
        <p:spPr/>
        <p:txBody>
          <a:bodyPr/>
          <a:lstStyle/>
          <a:p>
            <a:fld id="{315854FB-7E63-4C7C-B7D4-551B804AEF85}" type="slidenum">
              <a:rPr lang="en-CA" smtClean="0"/>
              <a:pPr/>
              <a:t>9</a:t>
            </a:fld>
            <a:endParaRPr lang="en-CA"/>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2094</TotalTime>
  <Words>4585</Words>
  <Application>Microsoft Office PowerPoint</Application>
  <PresentationFormat>On-screen Show (4:3)</PresentationFormat>
  <Paragraphs>448</Paragraphs>
  <Slides>76</Slides>
  <Notes>0</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Metro</vt:lpstr>
      <vt:lpstr>Slide 1</vt:lpstr>
      <vt:lpstr>Slide 2</vt:lpstr>
      <vt:lpstr>Method of Development of Evidence-Based Clinical Practice Guidelines</vt:lpstr>
      <vt:lpstr>Preconception care of women with DM</vt:lpstr>
      <vt:lpstr>Evidence</vt:lpstr>
      <vt:lpstr>Insulin therapy</vt:lpstr>
      <vt:lpstr>Insulin therapy</vt:lpstr>
      <vt:lpstr>Evidence</vt:lpstr>
      <vt:lpstr>Folic acid supplementation</vt:lpstr>
      <vt:lpstr>Ocular care</vt:lpstr>
      <vt:lpstr>Ocular care</vt:lpstr>
      <vt:lpstr>Evidence</vt:lpstr>
      <vt:lpstr>Renal function(preconception &amp; during pregnancy)</vt:lpstr>
      <vt:lpstr>Renal function</vt:lpstr>
      <vt:lpstr>Evidence</vt:lpstr>
      <vt:lpstr>Management of HTN</vt:lpstr>
      <vt:lpstr>Management of HTN</vt:lpstr>
      <vt:lpstr>Evidence</vt:lpstr>
      <vt:lpstr>ADA 2014</vt:lpstr>
      <vt:lpstr>Elevated vascular risk</vt:lpstr>
      <vt:lpstr>Management of dislipidemia</vt:lpstr>
      <vt:lpstr>ADA 2014</vt:lpstr>
      <vt:lpstr>Thyroid function</vt:lpstr>
      <vt:lpstr>Evidence</vt:lpstr>
      <vt:lpstr>Overweight &amp; obesity</vt:lpstr>
      <vt:lpstr>Gestational diabetes</vt:lpstr>
      <vt:lpstr>Diagnostic Criteria for Overt DM and GDM at the First Prenatal Visit (Before 13 Weeks Gestation or as Soon as Possible Thereafter) for Those Women Not Known to Already Have DM</vt:lpstr>
      <vt:lpstr>Evidence</vt:lpstr>
      <vt:lpstr>Testing for GDM at 24-28 wk pregnancy</vt:lpstr>
      <vt:lpstr>Screening for &amp; diagnosis of GDM (ADA 2014)</vt:lpstr>
      <vt:lpstr>Screening for &amp; diagnosis of GDM (ADA 2014)</vt:lpstr>
      <vt:lpstr>Diagnostic Criteria for Overt Diabetes and Gestational Diabetes Using a 2-Hour 75-g OGTT at 24 to 28 Weeks Gestation</vt:lpstr>
      <vt:lpstr>Evidence</vt:lpstr>
      <vt:lpstr>Evidence</vt:lpstr>
      <vt:lpstr>Management of elevated blood GLC</vt:lpstr>
      <vt:lpstr>Evidence</vt:lpstr>
      <vt:lpstr>Post partum care</vt:lpstr>
      <vt:lpstr>Post partum care</vt:lpstr>
      <vt:lpstr>Evidence</vt:lpstr>
      <vt:lpstr>Self monitoring of blood GLC</vt:lpstr>
      <vt:lpstr>Glycemic targets</vt:lpstr>
      <vt:lpstr>Glycemic Targets Preconceptionally for Women with Overt Diabetes and During Pregnancy for Women With Either Overt Diabetes or Gestational Diabetesa</vt:lpstr>
      <vt:lpstr>Glycemic target for GDM women(ADA 2014)</vt:lpstr>
      <vt:lpstr>Glycemic goal for pregnant women with pre existing type1 or type2 DM (ADA2014)</vt:lpstr>
      <vt:lpstr>Continuous GLC monitoring</vt:lpstr>
      <vt:lpstr>Nutrition therapy</vt:lpstr>
      <vt:lpstr>Weight management</vt:lpstr>
      <vt:lpstr>2009 Institute of Medicine Recommendations for Total Weight Gain and Rate of Weight Gain During Pregnancy, by Prepregnancy BMI </vt:lpstr>
      <vt:lpstr>Evidence</vt:lpstr>
      <vt:lpstr>Carbohydrate intake</vt:lpstr>
      <vt:lpstr>Evidence</vt:lpstr>
      <vt:lpstr>Evidence</vt:lpstr>
      <vt:lpstr>Nutritional supplements</vt:lpstr>
      <vt:lpstr>Insulin therapy during pregnancy</vt:lpstr>
      <vt:lpstr>Insulin therapy during pregnancy</vt:lpstr>
      <vt:lpstr>Insulin therapy during pregnancy</vt:lpstr>
      <vt:lpstr>Evidence</vt:lpstr>
      <vt:lpstr>Remarks</vt:lpstr>
      <vt:lpstr>Noninsulin AHA therapy</vt:lpstr>
      <vt:lpstr>AHA therapy</vt:lpstr>
      <vt:lpstr>Evidence(glyburide)</vt:lpstr>
      <vt:lpstr>Evidence(glyburide)</vt:lpstr>
      <vt:lpstr>Evidence(glyburide)</vt:lpstr>
      <vt:lpstr>Remarks</vt:lpstr>
      <vt:lpstr>Remarks</vt:lpstr>
      <vt:lpstr>Evidence(metformin)</vt:lpstr>
      <vt:lpstr>Evidence (metformin)</vt:lpstr>
      <vt:lpstr>Remarks</vt:lpstr>
      <vt:lpstr>ADA 2014</vt:lpstr>
      <vt:lpstr>Blood glucose targets during labor and delivery</vt:lpstr>
      <vt:lpstr>Lactation</vt:lpstr>
      <vt:lpstr>Postpartum contraception</vt:lpstr>
      <vt:lpstr>Evidence(contraception)</vt:lpstr>
      <vt:lpstr>Evidence(contraception)</vt:lpstr>
      <vt:lpstr>Screening for postpartum thyroiditis</vt:lpstr>
      <vt:lpstr>Slide 76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mir</dc:creator>
  <cp:lastModifiedBy>mir</cp:lastModifiedBy>
  <cp:revision>262</cp:revision>
  <dcterms:created xsi:type="dcterms:W3CDTF">2014-09-05T08:45:49Z</dcterms:created>
  <dcterms:modified xsi:type="dcterms:W3CDTF">2014-09-28T19:44:24Z</dcterms:modified>
</cp:coreProperties>
</file>