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61"/>
  </p:notesMasterIdLst>
  <p:sldIdLst>
    <p:sldId id="348" r:id="rId2"/>
    <p:sldId id="325" r:id="rId3"/>
    <p:sldId id="326" r:id="rId4"/>
    <p:sldId id="343" r:id="rId5"/>
    <p:sldId id="344" r:id="rId6"/>
    <p:sldId id="345" r:id="rId7"/>
    <p:sldId id="346" r:id="rId8"/>
    <p:sldId id="347" r:id="rId9"/>
    <p:sldId id="350" r:id="rId10"/>
    <p:sldId id="310" r:id="rId11"/>
    <p:sldId id="329" r:id="rId12"/>
    <p:sldId id="330" r:id="rId13"/>
    <p:sldId id="339" r:id="rId14"/>
    <p:sldId id="351" r:id="rId15"/>
    <p:sldId id="352" r:id="rId16"/>
    <p:sldId id="353" r:id="rId17"/>
    <p:sldId id="333" r:id="rId18"/>
    <p:sldId id="334" r:id="rId19"/>
    <p:sldId id="342" r:id="rId20"/>
    <p:sldId id="335" r:id="rId21"/>
    <p:sldId id="337" r:id="rId22"/>
    <p:sldId id="338" r:id="rId23"/>
    <p:sldId id="354" r:id="rId24"/>
    <p:sldId id="355" r:id="rId25"/>
    <p:sldId id="356" r:id="rId26"/>
    <p:sldId id="290" r:id="rId27"/>
    <p:sldId id="291" r:id="rId28"/>
    <p:sldId id="349" r:id="rId29"/>
    <p:sldId id="313" r:id="rId30"/>
    <p:sldId id="277" r:id="rId31"/>
    <p:sldId id="276" r:id="rId32"/>
    <p:sldId id="298" r:id="rId33"/>
    <p:sldId id="299" r:id="rId34"/>
    <p:sldId id="274" r:id="rId35"/>
    <p:sldId id="273" r:id="rId36"/>
    <p:sldId id="314" r:id="rId37"/>
    <p:sldId id="268" r:id="rId38"/>
    <p:sldId id="264" r:id="rId39"/>
    <p:sldId id="315" r:id="rId40"/>
    <p:sldId id="287" r:id="rId41"/>
    <p:sldId id="316" r:id="rId42"/>
    <p:sldId id="317" r:id="rId43"/>
    <p:sldId id="318" r:id="rId44"/>
    <p:sldId id="319" r:id="rId45"/>
    <p:sldId id="320" r:id="rId46"/>
    <p:sldId id="321" r:id="rId47"/>
    <p:sldId id="322" r:id="rId48"/>
    <p:sldId id="323" r:id="rId49"/>
    <p:sldId id="328" r:id="rId50"/>
    <p:sldId id="269" r:id="rId51"/>
    <p:sldId id="327" r:id="rId52"/>
    <p:sldId id="262" r:id="rId53"/>
    <p:sldId id="305" r:id="rId54"/>
    <p:sldId id="301" r:id="rId55"/>
    <p:sldId id="302" r:id="rId56"/>
    <p:sldId id="303" r:id="rId57"/>
    <p:sldId id="304" r:id="rId58"/>
    <p:sldId id="357" r:id="rId59"/>
    <p:sldId id="263"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65" autoAdjust="0"/>
    <p:restoredTop sz="86355" autoAdjust="0"/>
  </p:normalViewPr>
  <p:slideViewPr>
    <p:cSldViewPr snapToGrid="0">
      <p:cViewPr>
        <p:scale>
          <a:sx n="70" d="100"/>
          <a:sy n="70" d="100"/>
        </p:scale>
        <p:origin x="-564" y="-162"/>
      </p:cViewPr>
      <p:guideLst>
        <p:guide orient="horz" pos="2160"/>
        <p:guide pos="3840"/>
      </p:guideLst>
    </p:cSldViewPr>
  </p:slideViewPr>
  <p:outlineViewPr>
    <p:cViewPr>
      <p:scale>
        <a:sx n="33" d="100"/>
        <a:sy n="33" d="100"/>
      </p:scale>
      <p:origin x="0" y="-28266"/>
    </p:cViewPr>
  </p:outlin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DBBC7D-4E08-4BAB-8BD8-8DC51D888B8E}" type="datetimeFigureOut">
              <a:rPr lang="en-US" smtClean="0"/>
              <a:pPr/>
              <a:t>11/24/2014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90381B-DC4D-43BD-AC5C-6A893BA6390C}" type="slidenum">
              <a:rPr lang="en-US" smtClean="0"/>
              <a:pPr/>
              <a:t>‹#›</a:t>
            </a:fld>
            <a:endParaRPr lang="en-US"/>
          </a:p>
        </p:txBody>
      </p:sp>
    </p:spTree>
    <p:extLst>
      <p:ext uri="{BB962C8B-B14F-4D97-AF65-F5344CB8AC3E}">
        <p14:creationId xmlns="" xmlns:p14="http://schemas.microsoft.com/office/powerpoint/2010/main" val="3515387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90381B-DC4D-43BD-AC5C-6A893BA6390C}" type="slidenum">
              <a:rPr lang="en-US" smtClean="0"/>
              <a:pPr/>
              <a:t>21</a:t>
            </a:fld>
            <a:endParaRPr lang="en-US"/>
          </a:p>
        </p:txBody>
      </p:sp>
    </p:spTree>
    <p:extLst>
      <p:ext uri="{BB962C8B-B14F-4D97-AF65-F5344CB8AC3E}">
        <p14:creationId xmlns="" xmlns:p14="http://schemas.microsoft.com/office/powerpoint/2010/main" val="2676635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90381B-DC4D-43BD-AC5C-6A893BA6390C}" type="slidenum">
              <a:rPr lang="en-US" smtClean="0"/>
              <a:pPr/>
              <a:t>24</a:t>
            </a:fld>
            <a:endParaRPr lang="en-US"/>
          </a:p>
        </p:txBody>
      </p:sp>
    </p:spTree>
    <p:extLst>
      <p:ext uri="{BB962C8B-B14F-4D97-AF65-F5344CB8AC3E}">
        <p14:creationId xmlns="" xmlns:p14="http://schemas.microsoft.com/office/powerpoint/2010/main" val="14408416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cstate="print">
              <a:extLst>
                <a:ext uri="{28A0092B-C50C-407E-A947-70E740481C1C}">
                  <a14:useLocalDpi xmlns=""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cstate="print">
              <a:extLst>
                <a:ext uri="{28A0092B-C50C-407E-A947-70E740481C1C}">
                  <a14:useLocalDpi xmlns=""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843B96C-EEAD-4905-ACEB-3CB75872AA21}" type="datetime1">
              <a:rPr lang="en-US" smtClean="0"/>
              <a:pPr/>
              <a:t>11/24/2014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97CEB7A3-3770-48AD-BEC9-B00D16F734FD}" type="slidenum">
              <a:rPr lang="en-US" smtClean="0"/>
              <a:pPr/>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075346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C8CEF-9DBA-4829-8B4D-793B673DAFB9}" type="datetime1">
              <a:rPr lang="en-US" smtClean="0"/>
              <a:pPr/>
              <a:t>11/24/2014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CEB7A3-3770-48AD-BEC9-B00D16F734FD}" type="slidenum">
              <a:rPr lang="en-US" smtClean="0"/>
              <a:pPr/>
              <a:t>‹#›</a:t>
            </a:fld>
            <a:endParaRPr lang="en-US"/>
          </a:p>
        </p:txBody>
      </p:sp>
    </p:spTree>
    <p:extLst>
      <p:ext uri="{BB962C8B-B14F-4D97-AF65-F5344CB8AC3E}">
        <p14:creationId xmlns="" xmlns:p14="http://schemas.microsoft.com/office/powerpoint/2010/main" val="2293404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49FB50-B571-45E9-81D6-8EBA69EFDF72}" type="datetime1">
              <a:rPr lang="en-US" smtClean="0"/>
              <a:pPr/>
              <a:t>11/24/2014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CEB7A3-3770-48AD-BEC9-B00D16F734FD}" type="slidenum">
              <a:rPr lang="en-US" smtClean="0"/>
              <a:pPr/>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437715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16D0EF-44EB-4D8A-A8B4-4AC783E70644}" type="datetime1">
              <a:rPr lang="en-US" smtClean="0"/>
              <a:pPr/>
              <a:t>11/24/2014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CEB7A3-3770-48AD-BEC9-B00D16F734FD}" type="slidenum">
              <a:rPr lang="en-US" smtClean="0"/>
              <a:pPr/>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975313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FAAED8-0E09-4B1F-9EF7-B51CEF525CF4}" type="datetime1">
              <a:rPr lang="en-US" smtClean="0"/>
              <a:pPr/>
              <a:t>11/24/2014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CEB7A3-3770-48AD-BEC9-B00D16F734FD}" type="slidenum">
              <a:rPr lang="en-US" smtClean="0"/>
              <a:pPr/>
              <a:t>‹#›</a:t>
            </a:fld>
            <a:endParaRPr lang="en-US"/>
          </a:p>
        </p:txBody>
      </p:sp>
    </p:spTree>
    <p:extLst>
      <p:ext uri="{BB962C8B-B14F-4D97-AF65-F5344CB8AC3E}">
        <p14:creationId xmlns="" xmlns:p14="http://schemas.microsoft.com/office/powerpoint/2010/main" val="6849180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B6BCEF-D3A5-4246-9B4B-D5E107598AEB}" type="datetime1">
              <a:rPr lang="en-US" smtClean="0"/>
              <a:pPr/>
              <a:t>11/24/2014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CEB7A3-3770-48AD-BEC9-B00D16F734FD}" type="slidenum">
              <a:rPr lang="en-US" smtClean="0"/>
              <a:pPr/>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3108855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52EEA0-DE7B-4C15-9594-649E2C4D19EE}" type="datetime1">
              <a:rPr lang="en-US" smtClean="0"/>
              <a:pPr/>
              <a:t>11/24/2014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CEB7A3-3770-48AD-BEC9-B00D16F734FD}" type="slidenum">
              <a:rPr lang="en-US" smtClean="0"/>
              <a:pPr/>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5261825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9D023E-BE9E-4B39-A4E1-D1CAFBD39AC9}" type="datetime1">
              <a:rPr lang="en-US" smtClean="0"/>
              <a:pPr/>
              <a:t>11/24/2014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CEB7A3-3770-48AD-BEC9-B00D16F734FD}"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931253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65B2AF8-14B0-4482-9ADB-38006324C345}" type="datetime1">
              <a:rPr lang="en-US" smtClean="0"/>
              <a:pPr/>
              <a:t>11/24/2014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CEB7A3-3770-48AD-BEC9-B00D16F734FD}" type="slidenum">
              <a:rPr lang="en-US" smtClean="0"/>
              <a:pPr/>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874395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rtl="1">
              <a:defRPr>
                <a:cs typeface="B Titr" panose="00000700000000000000" pitchFamily="2" charset="-78"/>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gn="just" rtl="1">
              <a:defRPr b="1">
                <a:cs typeface="B Mitra" panose="00000400000000000000" pitchFamily="2" charset="-78"/>
              </a:defRPr>
            </a:lvl1pPr>
            <a:lvl2pPr algn="just" rtl="1">
              <a:defRPr b="1">
                <a:cs typeface="B Mitra" panose="00000400000000000000" pitchFamily="2" charset="-78"/>
              </a:defRPr>
            </a:lvl2pPr>
            <a:lvl3pPr algn="just" rtl="1">
              <a:defRPr b="1">
                <a:cs typeface="B Mitra" panose="00000400000000000000" pitchFamily="2" charset="-78"/>
              </a:defRPr>
            </a:lvl3pPr>
            <a:lvl4pPr algn="just" rtl="1">
              <a:defRPr b="1">
                <a:cs typeface="B Mitra" panose="00000400000000000000" pitchFamily="2" charset="-78"/>
              </a:defRPr>
            </a:lvl4pPr>
            <a:lvl5pPr algn="just" rtl="1">
              <a:defRPr b="1">
                <a:cs typeface="B Mitra" panose="00000400000000000000" pitchFamily="2" charset="-78"/>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17AF6F-1773-4ACC-99AA-907B2F28B081}" type="datetime1">
              <a:rPr lang="en-US" smtClean="0"/>
              <a:pPr/>
              <a:t>11/24/2014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lgn="l" rtl="1">
              <a:defRPr sz="1200" b="1">
                <a:cs typeface="B Nazanin" panose="00000400000000000000" pitchFamily="2" charset="-78"/>
              </a:defRPr>
            </a:lvl1pPr>
          </a:lstStyle>
          <a:p>
            <a:fld id="{97CEB7A3-3770-48AD-BEC9-B00D16F734FD}" type="slidenum">
              <a:rPr lang="en-US" smtClean="0"/>
              <a:pPr/>
              <a:t>‹#›</a:t>
            </a:fld>
            <a:endParaRPr lang="en-US"/>
          </a:p>
        </p:txBody>
      </p:sp>
    </p:spTree>
    <p:extLst>
      <p:ext uri="{BB962C8B-B14F-4D97-AF65-F5344CB8AC3E}">
        <p14:creationId xmlns="" xmlns:p14="http://schemas.microsoft.com/office/powerpoint/2010/main" val="7335846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6DF9D4-B0D9-4432-8FF8-CD672AAE10BB}" type="datetime1">
              <a:rPr lang="en-US" smtClean="0"/>
              <a:pPr/>
              <a:t>11/24/2014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CEB7A3-3770-48AD-BEC9-B00D16F734FD}" type="slidenum">
              <a:rPr lang="en-US" smtClean="0"/>
              <a:pPr/>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332195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BD6CE04-A42E-4F4D-BCEF-821D8720B522}" type="datetime1">
              <a:rPr lang="en-US" smtClean="0"/>
              <a:pPr/>
              <a:t>11/24/2014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CEB7A3-3770-48AD-BEC9-B00D16F734FD}" type="slidenum">
              <a:rPr lang="en-US" smtClean="0"/>
              <a:pPr/>
              <a:t>‹#›</a:t>
            </a:fld>
            <a:endParaRPr lang="en-US"/>
          </a:p>
        </p:txBody>
      </p:sp>
    </p:spTree>
    <p:extLst>
      <p:ext uri="{BB962C8B-B14F-4D97-AF65-F5344CB8AC3E}">
        <p14:creationId xmlns="" xmlns:p14="http://schemas.microsoft.com/office/powerpoint/2010/main" val="637799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FD9B874-ACC5-4B2B-BD1F-2D1960FD0550}" type="datetime1">
              <a:rPr lang="en-US" smtClean="0"/>
              <a:pPr/>
              <a:t>11/24/2014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CEB7A3-3770-48AD-BEC9-B00D16F734FD}" type="slidenum">
              <a:rPr lang="en-US" smtClean="0"/>
              <a:pPr/>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622331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D51EACE-17CA-4F39-9631-7CAF0AB3A923}" type="datetime1">
              <a:rPr lang="en-US" smtClean="0"/>
              <a:pPr/>
              <a:t>11/24/2014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CEB7A3-3770-48AD-BEC9-B00D16F734FD}"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147213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1F0BD5-2471-430F-BD2B-F53009FD0E98}" type="datetime1">
              <a:rPr lang="en-US" smtClean="0"/>
              <a:pPr/>
              <a:t>11/24/2014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CEB7A3-3770-48AD-BEC9-B00D16F734FD}" type="slidenum">
              <a:rPr lang="en-US" smtClean="0"/>
              <a:pPr/>
              <a:t>‹#›</a:t>
            </a:fld>
            <a:endParaRPr lang="en-US"/>
          </a:p>
        </p:txBody>
      </p:sp>
    </p:spTree>
    <p:extLst>
      <p:ext uri="{BB962C8B-B14F-4D97-AF65-F5344CB8AC3E}">
        <p14:creationId xmlns="" xmlns:p14="http://schemas.microsoft.com/office/powerpoint/2010/main" val="292711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61D5D8-F6C4-4656-8C68-44E775990223}" type="datetime1">
              <a:rPr lang="en-US" smtClean="0"/>
              <a:pPr/>
              <a:t>11/24/2014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CEB7A3-3770-48AD-BEC9-B00D16F734FD}" type="slidenum">
              <a:rPr lang="en-US" smtClean="0"/>
              <a:pPr/>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373451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AC6CEB-07F1-40CA-9766-C3892043F716}" type="datetime1">
              <a:rPr lang="en-US" smtClean="0"/>
              <a:pPr/>
              <a:t>11/24/2014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CEB7A3-3770-48AD-BEC9-B00D16F734FD}" type="slidenum">
              <a:rPr lang="en-US" smtClean="0"/>
              <a:pPr/>
              <a:t>‹#›</a:t>
            </a:fld>
            <a:endParaRPr lang="en-US"/>
          </a:p>
        </p:txBody>
      </p:sp>
    </p:spTree>
    <p:extLst>
      <p:ext uri="{BB962C8B-B14F-4D97-AF65-F5344CB8AC3E}">
        <p14:creationId xmlns="" xmlns:p14="http://schemas.microsoft.com/office/powerpoint/2010/main" val="4165363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cstate="print">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cstate="print">
              <a:extLst>
                <a:ext uri="{28A0092B-C50C-407E-A947-70E740481C1C}">
                  <a14:useLocalDpi xmlns=""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cstate="print">
              <a:extLst>
                <a:ext uri="{28A0092B-C50C-407E-A947-70E740481C1C}">
                  <a14:useLocalDpi xmlns=""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9C7DABC-C60D-4D33-9D22-D7B950CC94E2}" type="datetime1">
              <a:rPr lang="en-US" smtClean="0"/>
              <a:pPr/>
              <a:t>11/24/2014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7CEB7A3-3770-48AD-BEC9-B00D16F734FD}" type="slidenum">
              <a:rPr lang="en-US" smtClean="0"/>
              <a:pPr/>
              <a:t>‹#›</a:t>
            </a:fld>
            <a:endParaRPr lang="en-US"/>
          </a:p>
        </p:txBody>
      </p:sp>
    </p:spTree>
    <p:extLst>
      <p:ext uri="{BB962C8B-B14F-4D97-AF65-F5344CB8AC3E}">
        <p14:creationId xmlns="" xmlns:p14="http://schemas.microsoft.com/office/powerpoint/2010/main" val="19720222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B Titr" panose="00000700000000000000" pitchFamily="2" charset="-78"/>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p:txBody>
          <a:bodyPr/>
          <a:lstStyle/>
          <a:p>
            <a:r>
              <a:rPr lang="fa-IR" sz="8000" b="1" dirty="0" smtClean="0">
                <a:solidFill>
                  <a:srgbClr val="002060"/>
                </a:solidFill>
                <a:cs typeface="B Davat" panose="00000400000000000000" pitchFamily="2" charset="-78"/>
              </a:rPr>
              <a:t>بنام خداوند جان و خرد</a:t>
            </a:r>
            <a:endParaRPr lang="en-US" sz="8000" b="1" dirty="0">
              <a:solidFill>
                <a:srgbClr val="002060"/>
              </a:solidFill>
              <a:cs typeface="B Davat" panose="00000400000000000000" pitchFamily="2" charset="-78"/>
            </a:endParaRPr>
          </a:p>
        </p:txBody>
      </p:sp>
    </p:spTree>
    <p:extLst>
      <p:ext uri="{BB962C8B-B14F-4D97-AF65-F5344CB8AC3E}">
        <p14:creationId xmlns="" xmlns:p14="http://schemas.microsoft.com/office/powerpoint/2010/main" val="39206918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2455332"/>
            <a:ext cx="9601196" cy="1303867"/>
          </a:xfrm>
        </p:spPr>
        <p:txBody>
          <a:bodyPr>
            <a:normAutofit/>
          </a:bodyPr>
          <a:lstStyle/>
          <a:p>
            <a:r>
              <a:rPr lang="fa-IR" sz="5400" dirty="0" smtClean="0"/>
              <a:t>مروری بر متون</a:t>
            </a:r>
            <a:endParaRPr lang="en-US" sz="5400" dirty="0"/>
          </a:p>
        </p:txBody>
      </p:sp>
      <p:sp>
        <p:nvSpPr>
          <p:cNvPr id="3" name="Slide Number Placeholder 2"/>
          <p:cNvSpPr>
            <a:spLocks noGrp="1"/>
          </p:cNvSpPr>
          <p:nvPr>
            <p:ph type="sldNum" sz="quarter" idx="12"/>
          </p:nvPr>
        </p:nvSpPr>
        <p:spPr/>
        <p:txBody>
          <a:bodyPr/>
          <a:lstStyle/>
          <a:p>
            <a:fld id="{97CEB7A3-3770-48AD-BEC9-B00D16F734FD}" type="slidenum">
              <a:rPr lang="en-US" smtClean="0"/>
              <a:pPr/>
              <a:t>10</a:t>
            </a:fld>
            <a:endParaRPr lang="en-US"/>
          </a:p>
        </p:txBody>
      </p:sp>
    </p:spTree>
    <p:extLst>
      <p:ext uri="{BB962C8B-B14F-4D97-AF65-F5344CB8AC3E}">
        <p14:creationId xmlns="" xmlns:p14="http://schemas.microsoft.com/office/powerpoint/2010/main" val="21699215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436134" y="2415750"/>
            <a:ext cx="9319732" cy="2026500"/>
          </a:xfrm>
          <a:prstGeom prst="rect">
            <a:avLst/>
          </a:prstGeom>
        </p:spPr>
      </p:pic>
      <p:pic>
        <p:nvPicPr>
          <p:cNvPr id="5" name="Picture 4"/>
          <p:cNvPicPr>
            <a:picLocks noChangeAspect="1"/>
          </p:cNvPicPr>
          <p:nvPr/>
        </p:nvPicPr>
        <p:blipFill>
          <a:blip r:embed="rId3" cstate="print"/>
          <a:stretch>
            <a:fillRect/>
          </a:stretch>
        </p:blipFill>
        <p:spPr>
          <a:xfrm>
            <a:off x="1218553" y="4559947"/>
            <a:ext cx="9754894" cy="262359"/>
          </a:xfrm>
          <a:prstGeom prst="rect">
            <a:avLst/>
          </a:prstGeom>
        </p:spPr>
      </p:pic>
      <p:sp>
        <p:nvSpPr>
          <p:cNvPr id="2" name="Slide Number Placeholder 1"/>
          <p:cNvSpPr>
            <a:spLocks noGrp="1"/>
          </p:cNvSpPr>
          <p:nvPr>
            <p:ph type="sldNum" sz="quarter" idx="12"/>
          </p:nvPr>
        </p:nvSpPr>
        <p:spPr/>
        <p:txBody>
          <a:bodyPr/>
          <a:lstStyle/>
          <a:p>
            <a:fld id="{97CEB7A3-3770-48AD-BEC9-B00D16F734FD}" type="slidenum">
              <a:rPr lang="en-US" smtClean="0"/>
              <a:pPr/>
              <a:t>11</a:t>
            </a:fld>
            <a:endParaRPr lang="en-US"/>
          </a:p>
        </p:txBody>
      </p:sp>
    </p:spTree>
    <p:extLst>
      <p:ext uri="{BB962C8B-B14F-4D97-AF65-F5344CB8AC3E}">
        <p14:creationId xmlns="" xmlns:p14="http://schemas.microsoft.com/office/powerpoint/2010/main" val="41707584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3098429242"/>
              </p:ext>
            </p:extLst>
          </p:nvPr>
        </p:nvGraphicFramePr>
        <p:xfrm>
          <a:off x="0" y="-9869"/>
          <a:ext cx="12192000" cy="6555296"/>
        </p:xfrm>
        <a:graphic>
          <a:graphicData uri="http://schemas.openxmlformats.org/drawingml/2006/table">
            <a:tbl>
              <a:tblPr firstRow="1" firstCol="1" bandRow="1">
                <a:tableStyleId>{5C22544A-7EE6-4342-B048-85BDC9FD1C3A}</a:tableStyleId>
              </a:tblPr>
              <a:tblGrid>
                <a:gridCol w="8165206"/>
                <a:gridCol w="1996225"/>
                <a:gridCol w="1043189"/>
                <a:gridCol w="987380"/>
              </a:tblGrid>
              <a:tr h="550782">
                <a:tc>
                  <a:txBody>
                    <a:bodyPr/>
                    <a:lstStyle/>
                    <a:p>
                      <a:pPr marL="0" marR="0" algn="ctr" rtl="1">
                        <a:lnSpc>
                          <a:spcPct val="107000"/>
                        </a:lnSpc>
                        <a:spcBef>
                          <a:spcPts val="0"/>
                        </a:spcBef>
                        <a:spcAft>
                          <a:spcPts val="0"/>
                        </a:spcAft>
                      </a:pPr>
                      <a:r>
                        <a:rPr lang="fa-IR" sz="2000" dirty="0">
                          <a:effectLst/>
                          <a:cs typeface="B Nazanin" panose="00000400000000000000" pitchFamily="2" charset="-78"/>
                        </a:rPr>
                        <a:t>یافته </a:t>
                      </a:r>
                      <a:r>
                        <a:rPr lang="fa-IR" sz="2000" dirty="0" smtClean="0">
                          <a:effectLst/>
                          <a:cs typeface="B Nazanin" panose="00000400000000000000" pitchFamily="2" charset="-78"/>
                        </a:rPr>
                        <a:t>ها</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marL="0" marR="0" algn="ctr" rtl="1">
                        <a:lnSpc>
                          <a:spcPct val="107000"/>
                        </a:lnSpc>
                        <a:spcBef>
                          <a:spcPts val="0"/>
                        </a:spcBef>
                        <a:spcAft>
                          <a:spcPts val="0"/>
                        </a:spcAft>
                      </a:pPr>
                      <a:r>
                        <a:rPr lang="fa-IR" sz="1600" dirty="0">
                          <a:effectLst/>
                          <a:cs typeface="B Nazanin" panose="00000400000000000000" pitchFamily="2" charset="-78"/>
                        </a:rPr>
                        <a:t>محدوده </a:t>
                      </a:r>
                      <a:r>
                        <a:rPr lang="fa-IR" sz="1600" dirty="0" smtClean="0">
                          <a:effectLst/>
                          <a:cs typeface="B Nazanin" panose="00000400000000000000" pitchFamily="2" charset="-78"/>
                        </a:rPr>
                        <a:t>سنی</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marL="0" marR="0" algn="ctr" rtl="1">
                        <a:lnSpc>
                          <a:spcPct val="107000"/>
                        </a:lnSpc>
                        <a:spcBef>
                          <a:spcPts val="0"/>
                        </a:spcBef>
                        <a:spcAft>
                          <a:spcPts val="0"/>
                        </a:spcAft>
                      </a:pPr>
                      <a:r>
                        <a:rPr lang="ar-SA" sz="1600" dirty="0">
                          <a:effectLst/>
                          <a:cs typeface="B Nazanin" panose="00000400000000000000" pitchFamily="2" charset="-78"/>
                        </a:rPr>
                        <a:t>تعداد نمونه </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marL="0" marR="0" algn="ctr" rtl="1">
                        <a:lnSpc>
                          <a:spcPct val="107000"/>
                        </a:lnSpc>
                        <a:spcBef>
                          <a:spcPts val="0"/>
                        </a:spcBef>
                        <a:spcAft>
                          <a:spcPts val="0"/>
                        </a:spcAft>
                      </a:pPr>
                      <a:r>
                        <a:rPr lang="ar-SA" sz="1400" dirty="0" smtClean="0">
                          <a:effectLst/>
                          <a:cs typeface="B Nazanin" panose="00000400000000000000" pitchFamily="2" charset="-78"/>
                        </a:rPr>
                        <a:t>سال</a:t>
                      </a:r>
                      <a:r>
                        <a:rPr lang="fa-IR" sz="1400" dirty="0" smtClean="0">
                          <a:effectLst/>
                          <a:cs typeface="B Nazanin" panose="00000400000000000000" pitchFamily="2" charset="-78"/>
                        </a:rPr>
                        <a:t>، محل و طراحی مطالعه</a:t>
                      </a:r>
                      <a:r>
                        <a:rPr lang="ar-SA" sz="1400" dirty="0" smtClean="0">
                          <a:effectLst/>
                          <a:cs typeface="B Nazanin" panose="00000400000000000000" pitchFamily="2" charset="-78"/>
                        </a:rPr>
                        <a:t> </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lnR w="12700" cap="flat" cmpd="sng" algn="ctr">
                      <a:solidFill>
                        <a:schemeClr val="tx1"/>
                      </a:solidFill>
                      <a:prstDash val="solid"/>
                      <a:round/>
                      <a:headEnd type="none" w="med" len="med"/>
                      <a:tailEnd type="none" w="med" len="med"/>
                    </a:lnR>
                  </a:tcPr>
                </a:tc>
              </a:tr>
              <a:tr h="1102306">
                <a:tc rowSpan="4">
                  <a:txBody>
                    <a:bodyPr/>
                    <a:lstStyle/>
                    <a:p>
                      <a:pPr marL="285750" marR="0" indent="-285750" algn="just" rtl="1">
                        <a:lnSpc>
                          <a:spcPct val="107000"/>
                        </a:lnSpc>
                        <a:spcBef>
                          <a:spcPts val="0"/>
                        </a:spcBef>
                        <a:spcAft>
                          <a:spcPts val="0"/>
                        </a:spcAft>
                        <a:buFont typeface="Wingdings" panose="05000000000000000000" pitchFamily="2" charset="2"/>
                        <a:buChar char="ü"/>
                      </a:pPr>
                      <a:r>
                        <a:rPr lang="fa-IR" sz="1500" b="1" dirty="0" smtClean="0">
                          <a:effectLst/>
                          <a:cs typeface="B Nazanin" panose="00000400000000000000" pitchFamily="2" charset="-78"/>
                        </a:rPr>
                        <a:t>6 تا 9% کودکان چاقی مرکزی، 7/5 تا 11% چاقی عمومی و 14 تا 16/5% نیز چاقی مرکب داشتند</a:t>
                      </a:r>
                    </a:p>
                    <a:p>
                      <a:pPr marL="285750" marR="0" indent="-285750" algn="just" rtl="1">
                        <a:lnSpc>
                          <a:spcPct val="107000"/>
                        </a:lnSpc>
                        <a:spcBef>
                          <a:spcPts val="0"/>
                        </a:spcBef>
                        <a:spcAft>
                          <a:spcPts val="0"/>
                        </a:spcAft>
                        <a:buFont typeface="Wingdings" panose="05000000000000000000" pitchFamily="2" charset="2"/>
                        <a:buChar char="ü"/>
                      </a:pPr>
                      <a:r>
                        <a:rPr lang="fa-IR" sz="1500" b="1" dirty="0" smtClean="0">
                          <a:effectLst/>
                          <a:cs typeface="B Nazanin" panose="00000400000000000000" pitchFamily="2" charset="-78"/>
                        </a:rPr>
                        <a:t>شیوع اختلال</a:t>
                      </a:r>
                      <a:r>
                        <a:rPr lang="fa-IR" sz="1500" b="1" baseline="0" dirty="0" smtClean="0">
                          <a:effectLst/>
                          <a:cs typeface="B Nazanin" panose="00000400000000000000" pitchFamily="2" charset="-78"/>
                        </a:rPr>
                        <a:t> پروفایل چربی</a:t>
                      </a:r>
                      <a:r>
                        <a:rPr lang="fa-IR" sz="1500" b="1" dirty="0" smtClean="0">
                          <a:effectLst/>
                          <a:cs typeface="B Nazanin" panose="00000400000000000000" pitchFamily="2" charset="-78"/>
                        </a:rPr>
                        <a:t>، فشار خون و سندرم متابولیک در کودکانی که مبتلا به چاقی مرکب بودند بیشتر از دو گروه دیگر بود</a:t>
                      </a:r>
                    </a:p>
                    <a:p>
                      <a:pPr marL="285750" marR="0" indent="-285750" algn="just" rtl="1">
                        <a:lnSpc>
                          <a:spcPct val="107000"/>
                        </a:lnSpc>
                        <a:spcBef>
                          <a:spcPts val="0"/>
                        </a:spcBef>
                        <a:spcAft>
                          <a:spcPts val="0"/>
                        </a:spcAft>
                        <a:buFont typeface="Wingdings" panose="05000000000000000000" pitchFamily="2" charset="2"/>
                        <a:buChar char="ü"/>
                      </a:pPr>
                      <a:r>
                        <a:rPr lang="fa-IR" sz="1500" b="1" dirty="0" smtClean="0">
                          <a:effectLst/>
                          <a:cs typeface="B Nazanin" panose="00000400000000000000" pitchFamily="2" charset="-78"/>
                        </a:rPr>
                        <a:t>این اختلال ها در گروهی که چاقی مرکزی داشتند از گروهی که چاقی عمومی داشتند بیشتر بود</a:t>
                      </a:r>
                    </a:p>
                    <a:p>
                      <a:pPr marL="285750" marR="0" indent="-285750" algn="just" rtl="1">
                        <a:lnSpc>
                          <a:spcPct val="107000"/>
                        </a:lnSpc>
                        <a:spcBef>
                          <a:spcPts val="0"/>
                        </a:spcBef>
                        <a:spcAft>
                          <a:spcPts val="0"/>
                        </a:spcAft>
                        <a:buFont typeface="Wingdings" panose="05000000000000000000" pitchFamily="2" charset="2"/>
                        <a:buChar char="ü"/>
                      </a:pPr>
                      <a:r>
                        <a:rPr lang="fa-IR" sz="1500" b="1" dirty="0" smtClean="0">
                          <a:effectLst/>
                          <a:cs typeface="B Nazanin" panose="00000400000000000000" pitchFamily="2" charset="-78"/>
                        </a:rPr>
                        <a:t>فنوتیپ چاق با</a:t>
                      </a:r>
                      <a:r>
                        <a:rPr lang="fa-IR" sz="1500" b="1" baseline="0" dirty="0" smtClean="0">
                          <a:effectLst/>
                          <a:cs typeface="B Nazanin" panose="00000400000000000000" pitchFamily="2" charset="-78"/>
                        </a:rPr>
                        <a:t> </a:t>
                      </a:r>
                      <a:r>
                        <a:rPr lang="fa-IR" sz="1500" b="1" dirty="0" smtClean="0">
                          <a:effectLst/>
                          <a:cs typeface="B Nazanin" panose="00000400000000000000" pitchFamily="2" charset="-78"/>
                        </a:rPr>
                        <a:t>متابولیسم</a:t>
                      </a:r>
                      <a:r>
                        <a:rPr lang="fa-IR" sz="1500" b="1" baseline="0" dirty="0" smtClean="0">
                          <a:effectLst/>
                          <a:cs typeface="B Nazanin" panose="00000400000000000000" pitchFamily="2" charset="-78"/>
                        </a:rPr>
                        <a:t> </a:t>
                      </a:r>
                      <a:r>
                        <a:rPr lang="fa-IR" sz="1500" b="1" dirty="0" smtClean="0">
                          <a:effectLst/>
                          <a:cs typeface="B Nazanin" panose="00000400000000000000" pitchFamily="2" charset="-78"/>
                        </a:rPr>
                        <a:t>نرمال در گروهی که چاقی عمومی</a:t>
                      </a:r>
                      <a:r>
                        <a:rPr lang="fa-IR" sz="1500" b="1" baseline="0" dirty="0" smtClean="0">
                          <a:effectLst/>
                          <a:cs typeface="B Nazanin" panose="00000400000000000000" pitchFamily="2" charset="-78"/>
                        </a:rPr>
                        <a:t> </a:t>
                      </a:r>
                      <a:r>
                        <a:rPr lang="fa-IR" sz="1500" b="1" dirty="0" smtClean="0">
                          <a:effectLst/>
                          <a:cs typeface="B Nazanin" panose="00000400000000000000" pitchFamily="2" charset="-78"/>
                        </a:rPr>
                        <a:t>داشتند بیشتر بود</a:t>
                      </a:r>
                    </a:p>
                    <a:p>
                      <a:pPr marL="285750" marR="0" indent="-285750" algn="just" rtl="1">
                        <a:lnSpc>
                          <a:spcPct val="107000"/>
                        </a:lnSpc>
                        <a:spcBef>
                          <a:spcPts val="0"/>
                        </a:spcBef>
                        <a:spcAft>
                          <a:spcPts val="0"/>
                        </a:spcAft>
                        <a:buFont typeface="Wingdings" panose="05000000000000000000" pitchFamily="2" charset="2"/>
                        <a:buChar char="ü"/>
                      </a:pPr>
                      <a:r>
                        <a:rPr lang="fa-IR" sz="1500" b="1" dirty="0" smtClean="0">
                          <a:effectLst/>
                          <a:cs typeface="B Nazanin" panose="00000400000000000000" pitchFamily="2" charset="-78"/>
                        </a:rPr>
                        <a:t>احتمال وجود سندرم متابولیک در چاقی مرکب بالاتر بود </a:t>
                      </a:r>
                      <a:r>
                        <a:rPr lang="en-US" sz="1500" b="1" dirty="0" smtClean="0">
                          <a:effectLst/>
                          <a:cs typeface="B Nazanin" panose="00000400000000000000" pitchFamily="2" charset="-78"/>
                        </a:rPr>
                        <a:t>(OR 3.7, 95%, CI</a:t>
                      </a:r>
                      <a:r>
                        <a:rPr lang="en-US" sz="1500" b="1" baseline="0" dirty="0" smtClean="0">
                          <a:effectLst/>
                          <a:cs typeface="B Nazanin" panose="00000400000000000000" pitchFamily="2" charset="-78"/>
                        </a:rPr>
                        <a:t> </a:t>
                      </a:r>
                      <a:r>
                        <a:rPr lang="en-US" sz="1500" b="1" dirty="0" smtClean="0">
                          <a:effectLst/>
                          <a:cs typeface="B Nazanin" panose="00000400000000000000" pitchFamily="2" charset="-78"/>
                        </a:rPr>
                        <a:t>3.1 to 4)</a:t>
                      </a:r>
                      <a:r>
                        <a:rPr lang="fa-IR" sz="1500" b="1" dirty="0" smtClean="0">
                          <a:effectLst/>
                          <a:cs typeface="B Nazanin" panose="00000400000000000000" pitchFamily="2" charset="-78"/>
                        </a:rPr>
                        <a:t> و در چاقی عمومی پایین تر بود</a:t>
                      </a:r>
                      <a:r>
                        <a:rPr lang="fa-IR" sz="1500" b="1" baseline="0" dirty="0" smtClean="0">
                          <a:effectLst/>
                          <a:cs typeface="B Nazanin" panose="00000400000000000000" pitchFamily="2" charset="-78"/>
                        </a:rPr>
                        <a:t> </a:t>
                      </a:r>
                      <a:r>
                        <a:rPr lang="en-US" sz="1500" b="1" dirty="0" smtClean="0">
                          <a:effectLst/>
                          <a:cs typeface="B Nazanin" panose="00000400000000000000" pitchFamily="2" charset="-78"/>
                        </a:rPr>
                        <a:t>(OR 2.1, 95%, CI</a:t>
                      </a:r>
                      <a:r>
                        <a:rPr lang="en-US" sz="1500" b="1" baseline="0" dirty="0" smtClean="0">
                          <a:effectLst/>
                          <a:cs typeface="B Nazanin" panose="00000400000000000000" pitchFamily="2" charset="-78"/>
                        </a:rPr>
                        <a:t> </a:t>
                      </a:r>
                      <a:r>
                        <a:rPr lang="en-US" sz="1500" b="1" dirty="0" smtClean="0">
                          <a:effectLst/>
                          <a:cs typeface="B Nazanin" panose="00000400000000000000" pitchFamily="2" charset="-78"/>
                        </a:rPr>
                        <a:t>1.8 to 2.5)</a:t>
                      </a:r>
                      <a:endParaRPr lang="fa-IR" sz="1500" b="1" dirty="0" smtClean="0">
                        <a:effectLst/>
                        <a:cs typeface="B Nazanin" panose="00000400000000000000" pitchFamily="2" charset="-78"/>
                      </a:endParaRPr>
                    </a:p>
                    <a:p>
                      <a:pPr marL="285750" marR="0" indent="-285750" algn="just" defTabSz="457200" rtl="1" eaLnBrk="1" fontAlgn="auto" latinLnBrk="0" hangingPunct="1">
                        <a:lnSpc>
                          <a:spcPct val="107000"/>
                        </a:lnSpc>
                        <a:spcBef>
                          <a:spcPts val="0"/>
                        </a:spcBef>
                        <a:spcAft>
                          <a:spcPts val="0"/>
                        </a:spcAft>
                        <a:buClrTx/>
                        <a:buSzTx/>
                        <a:buFont typeface="Wingdings" panose="05000000000000000000" pitchFamily="2" charset="2"/>
                        <a:buChar char="ü"/>
                        <a:tabLst/>
                        <a:defRPr/>
                      </a:pPr>
                      <a:r>
                        <a:rPr lang="fa-IR" sz="1500" b="1" dirty="0" smtClean="0">
                          <a:effectLst/>
                          <a:cs typeface="B Nazanin" panose="00000400000000000000" pitchFamily="2" charset="-78"/>
                        </a:rPr>
                        <a:t>پس از تعدیل سن </a:t>
                      </a:r>
                      <a:r>
                        <a:rPr lang="en-US" sz="1500" b="1" dirty="0" smtClean="0">
                          <a:effectLst/>
                          <a:cs typeface="B Nazanin" panose="00000400000000000000" pitchFamily="2" charset="-78"/>
                        </a:rPr>
                        <a:t>OR</a:t>
                      </a:r>
                      <a:r>
                        <a:rPr lang="fa-IR" sz="1500" b="1" dirty="0" smtClean="0">
                          <a:effectLst/>
                          <a:cs typeface="B Nazanin" panose="00000400000000000000" pitchFamily="2" charset="-78"/>
                        </a:rPr>
                        <a:t> برای سندرم متابولیک نتایج مشابه داشت:</a:t>
                      </a:r>
                    </a:p>
                    <a:p>
                      <a:pPr marL="742950" marR="0" lvl="1" indent="-285750" algn="just" defTabSz="457200" rtl="1" eaLnBrk="1" fontAlgn="auto" latinLnBrk="0" hangingPunct="1">
                        <a:lnSpc>
                          <a:spcPct val="107000"/>
                        </a:lnSpc>
                        <a:spcBef>
                          <a:spcPts val="0"/>
                        </a:spcBef>
                        <a:spcAft>
                          <a:spcPts val="0"/>
                        </a:spcAft>
                        <a:buClrTx/>
                        <a:buSzTx/>
                        <a:buFont typeface="Wingdings" panose="05000000000000000000" pitchFamily="2" charset="2"/>
                        <a:buChar char="ü"/>
                        <a:tabLst/>
                        <a:defRPr/>
                      </a:pPr>
                      <a:r>
                        <a:rPr lang="fa-IR" sz="1500" b="1" dirty="0" smtClean="0">
                          <a:effectLst/>
                          <a:cs typeface="B Nazanin" panose="00000400000000000000" pitchFamily="2" charset="-78"/>
                        </a:rPr>
                        <a:t>در پسران:</a:t>
                      </a:r>
                    </a:p>
                    <a:p>
                      <a:pPr marL="1200150" marR="0" lvl="2" indent="-285750" algn="just" defTabSz="457200" rtl="1" eaLnBrk="1" fontAlgn="auto" latinLnBrk="0" hangingPunct="1">
                        <a:lnSpc>
                          <a:spcPct val="107000"/>
                        </a:lnSpc>
                        <a:spcBef>
                          <a:spcPts val="0"/>
                        </a:spcBef>
                        <a:spcAft>
                          <a:spcPts val="0"/>
                        </a:spcAft>
                        <a:buClrTx/>
                        <a:buSzTx/>
                        <a:buFont typeface="Wingdings" panose="05000000000000000000" pitchFamily="2" charset="2"/>
                        <a:buChar char="ü"/>
                        <a:tabLst/>
                        <a:defRPr/>
                      </a:pPr>
                      <a:r>
                        <a:rPr lang="en-US" sz="1500" b="1" dirty="0" smtClean="0">
                          <a:effectLst/>
                          <a:cs typeface="B Nazanin" panose="00000400000000000000" pitchFamily="2" charset="-78"/>
                        </a:rPr>
                        <a:t>(OR 3.4, 95%, CI</a:t>
                      </a:r>
                      <a:r>
                        <a:rPr lang="en-US" sz="1500" b="1" baseline="0" dirty="0" smtClean="0">
                          <a:effectLst/>
                          <a:cs typeface="B Nazanin" panose="00000400000000000000" pitchFamily="2" charset="-78"/>
                        </a:rPr>
                        <a:t> </a:t>
                      </a:r>
                      <a:r>
                        <a:rPr lang="en-US" sz="1500" b="1" dirty="0" smtClean="0">
                          <a:effectLst/>
                          <a:cs typeface="B Nazanin" panose="00000400000000000000" pitchFamily="2" charset="-78"/>
                        </a:rPr>
                        <a:t>2.9 to 3.8)</a:t>
                      </a:r>
                      <a:r>
                        <a:rPr lang="fa-IR" sz="1500" b="1" dirty="0" smtClean="0">
                          <a:effectLst/>
                          <a:cs typeface="B Nazanin" panose="00000400000000000000" pitchFamily="2" charset="-78"/>
                        </a:rPr>
                        <a:t> برای چاقی مرکب</a:t>
                      </a:r>
                    </a:p>
                    <a:p>
                      <a:pPr marL="1200150" marR="0" lvl="2" indent="-285750" algn="just" defTabSz="457200" rtl="1" eaLnBrk="1" fontAlgn="auto" latinLnBrk="0" hangingPunct="1">
                        <a:lnSpc>
                          <a:spcPct val="107000"/>
                        </a:lnSpc>
                        <a:spcBef>
                          <a:spcPts val="0"/>
                        </a:spcBef>
                        <a:spcAft>
                          <a:spcPts val="0"/>
                        </a:spcAft>
                        <a:buClrTx/>
                        <a:buSzTx/>
                        <a:buFont typeface="Wingdings" panose="05000000000000000000" pitchFamily="2" charset="2"/>
                        <a:buChar char="ü"/>
                        <a:tabLst/>
                        <a:defRPr/>
                      </a:pPr>
                      <a:r>
                        <a:rPr lang="en-US" sz="1500" b="1" dirty="0" smtClean="0">
                          <a:effectLst/>
                          <a:cs typeface="B Nazanin" panose="00000400000000000000" pitchFamily="2" charset="-78"/>
                        </a:rPr>
                        <a:t>(OR 2.9, 95%, CI</a:t>
                      </a:r>
                      <a:r>
                        <a:rPr lang="en-US" sz="1500" b="1" baseline="0" dirty="0" smtClean="0">
                          <a:effectLst/>
                          <a:cs typeface="B Nazanin" panose="00000400000000000000" pitchFamily="2" charset="-78"/>
                        </a:rPr>
                        <a:t> </a:t>
                      </a:r>
                      <a:r>
                        <a:rPr lang="en-US" sz="1500" b="1" dirty="0" smtClean="0">
                          <a:effectLst/>
                          <a:cs typeface="B Nazanin" panose="00000400000000000000" pitchFamily="2" charset="-78"/>
                        </a:rPr>
                        <a:t>2.5 to 3.2)</a:t>
                      </a:r>
                      <a:r>
                        <a:rPr lang="fa-IR" sz="1500" b="1" dirty="0" smtClean="0">
                          <a:effectLst/>
                          <a:cs typeface="B Nazanin" panose="00000400000000000000" pitchFamily="2" charset="-78"/>
                        </a:rPr>
                        <a:t> برای چاقی مرکزی</a:t>
                      </a:r>
                    </a:p>
                    <a:p>
                      <a:pPr marL="1200150" marR="0" lvl="2" indent="-285750" algn="just" defTabSz="457200" rtl="1" eaLnBrk="1" fontAlgn="auto" latinLnBrk="0" hangingPunct="1">
                        <a:lnSpc>
                          <a:spcPct val="107000"/>
                        </a:lnSpc>
                        <a:spcBef>
                          <a:spcPts val="0"/>
                        </a:spcBef>
                        <a:spcAft>
                          <a:spcPts val="0"/>
                        </a:spcAft>
                        <a:buClrTx/>
                        <a:buSzTx/>
                        <a:buFont typeface="Wingdings" panose="05000000000000000000" pitchFamily="2" charset="2"/>
                        <a:buChar char="ü"/>
                        <a:tabLst/>
                        <a:defRPr/>
                      </a:pPr>
                      <a:r>
                        <a:rPr lang="en-US" sz="1500" b="1" dirty="0" smtClean="0">
                          <a:effectLst/>
                          <a:cs typeface="B Nazanin" panose="00000400000000000000" pitchFamily="2" charset="-78"/>
                        </a:rPr>
                        <a:t>(OR 2.07, 95%, CI</a:t>
                      </a:r>
                      <a:r>
                        <a:rPr lang="en-US" sz="1500" b="1" baseline="0" dirty="0" smtClean="0">
                          <a:effectLst/>
                          <a:cs typeface="B Nazanin" panose="00000400000000000000" pitchFamily="2" charset="-78"/>
                        </a:rPr>
                        <a:t> </a:t>
                      </a:r>
                      <a:r>
                        <a:rPr lang="en-US" sz="1500" b="1" dirty="0" smtClean="0">
                          <a:effectLst/>
                          <a:cs typeface="B Nazanin" panose="00000400000000000000" pitchFamily="2" charset="-78"/>
                        </a:rPr>
                        <a:t>1.8 to 2.4)</a:t>
                      </a:r>
                      <a:r>
                        <a:rPr lang="fa-IR" sz="1500" b="1" dirty="0" smtClean="0">
                          <a:effectLst/>
                          <a:cs typeface="B Nazanin" panose="00000400000000000000" pitchFamily="2" charset="-78"/>
                        </a:rPr>
                        <a:t> برای چاقی عمومی</a:t>
                      </a:r>
                    </a:p>
                    <a:p>
                      <a:pPr marL="742950" marR="0" lvl="1" indent="-285750" algn="just" defTabSz="457200" rtl="1" eaLnBrk="1" fontAlgn="auto" latinLnBrk="0" hangingPunct="1">
                        <a:lnSpc>
                          <a:spcPct val="107000"/>
                        </a:lnSpc>
                        <a:spcBef>
                          <a:spcPts val="0"/>
                        </a:spcBef>
                        <a:spcAft>
                          <a:spcPts val="0"/>
                        </a:spcAft>
                        <a:buClrTx/>
                        <a:buSzTx/>
                        <a:buFont typeface="Wingdings" panose="05000000000000000000" pitchFamily="2" charset="2"/>
                        <a:buChar char="ü"/>
                        <a:tabLst/>
                        <a:defRPr/>
                      </a:pPr>
                      <a:r>
                        <a:rPr lang="fa-IR" sz="1500" b="1" dirty="0" smtClean="0">
                          <a:effectLst/>
                          <a:cs typeface="B Nazanin" panose="00000400000000000000" pitchFamily="2" charset="-78"/>
                        </a:rPr>
                        <a:t>در دختران:</a:t>
                      </a:r>
                    </a:p>
                    <a:p>
                      <a:pPr marL="1200150" marR="0" lvl="2" indent="-285750" algn="just" defTabSz="457200" rtl="1" eaLnBrk="1" fontAlgn="auto" latinLnBrk="0" hangingPunct="1">
                        <a:lnSpc>
                          <a:spcPct val="107000"/>
                        </a:lnSpc>
                        <a:spcBef>
                          <a:spcPts val="0"/>
                        </a:spcBef>
                        <a:spcAft>
                          <a:spcPts val="0"/>
                        </a:spcAft>
                        <a:buClrTx/>
                        <a:buSzTx/>
                        <a:buFont typeface="Wingdings" panose="05000000000000000000" pitchFamily="2" charset="2"/>
                        <a:buChar char="ü"/>
                        <a:tabLst/>
                        <a:defRPr/>
                      </a:pPr>
                      <a:r>
                        <a:rPr lang="en-US" sz="1500" b="1" dirty="0" smtClean="0">
                          <a:effectLst/>
                          <a:cs typeface="B Nazanin" panose="00000400000000000000" pitchFamily="2" charset="-78"/>
                        </a:rPr>
                        <a:t>(OR 3.6, 95%, CI</a:t>
                      </a:r>
                      <a:r>
                        <a:rPr lang="en-US" sz="1500" b="1" baseline="0" dirty="0" smtClean="0">
                          <a:effectLst/>
                          <a:cs typeface="B Nazanin" panose="00000400000000000000" pitchFamily="2" charset="-78"/>
                        </a:rPr>
                        <a:t> </a:t>
                      </a:r>
                      <a:r>
                        <a:rPr lang="en-US" sz="1500" b="1" dirty="0" smtClean="0">
                          <a:effectLst/>
                          <a:cs typeface="B Nazanin" panose="00000400000000000000" pitchFamily="2" charset="-78"/>
                        </a:rPr>
                        <a:t>3.01 to 4)</a:t>
                      </a:r>
                      <a:r>
                        <a:rPr lang="fa-IR" sz="1500" b="1" dirty="0" smtClean="0">
                          <a:effectLst/>
                          <a:cs typeface="B Nazanin" panose="00000400000000000000" pitchFamily="2" charset="-78"/>
                        </a:rPr>
                        <a:t> برای چاقی مرکب</a:t>
                      </a:r>
                    </a:p>
                    <a:p>
                      <a:pPr marL="1200150" marR="0" lvl="2" indent="-285750" algn="just" defTabSz="457200" rtl="1" eaLnBrk="1" fontAlgn="auto" latinLnBrk="0" hangingPunct="1">
                        <a:lnSpc>
                          <a:spcPct val="107000"/>
                        </a:lnSpc>
                        <a:spcBef>
                          <a:spcPts val="0"/>
                        </a:spcBef>
                        <a:spcAft>
                          <a:spcPts val="0"/>
                        </a:spcAft>
                        <a:buClrTx/>
                        <a:buSzTx/>
                        <a:buFont typeface="Wingdings" panose="05000000000000000000" pitchFamily="2" charset="2"/>
                        <a:buChar char="ü"/>
                        <a:tabLst/>
                        <a:defRPr/>
                      </a:pPr>
                      <a:r>
                        <a:rPr lang="en-US" sz="1500" b="1" dirty="0" smtClean="0">
                          <a:effectLst/>
                          <a:cs typeface="B Nazanin" panose="00000400000000000000" pitchFamily="2" charset="-78"/>
                        </a:rPr>
                        <a:t>(OR 3.1, 95%, CI</a:t>
                      </a:r>
                      <a:r>
                        <a:rPr lang="en-US" sz="1500" b="1" baseline="0" dirty="0" smtClean="0">
                          <a:effectLst/>
                          <a:cs typeface="B Nazanin" panose="00000400000000000000" pitchFamily="2" charset="-78"/>
                        </a:rPr>
                        <a:t> </a:t>
                      </a:r>
                      <a:r>
                        <a:rPr lang="en-US" sz="1500" b="1" dirty="0" smtClean="0">
                          <a:effectLst/>
                          <a:cs typeface="B Nazanin" panose="00000400000000000000" pitchFamily="2" charset="-78"/>
                        </a:rPr>
                        <a:t>2.7 to 3.4)</a:t>
                      </a:r>
                      <a:r>
                        <a:rPr lang="fa-IR" sz="1500" b="1" dirty="0" smtClean="0">
                          <a:effectLst/>
                          <a:cs typeface="B Nazanin" panose="00000400000000000000" pitchFamily="2" charset="-78"/>
                        </a:rPr>
                        <a:t> برای چاقی مرکزی</a:t>
                      </a:r>
                    </a:p>
                    <a:p>
                      <a:pPr marL="1200150" marR="0" lvl="2" indent="-285750" algn="just" defTabSz="457200" rtl="1" eaLnBrk="1" fontAlgn="auto" latinLnBrk="0" hangingPunct="1">
                        <a:lnSpc>
                          <a:spcPct val="107000"/>
                        </a:lnSpc>
                        <a:spcBef>
                          <a:spcPts val="0"/>
                        </a:spcBef>
                        <a:spcAft>
                          <a:spcPts val="0"/>
                        </a:spcAft>
                        <a:buClrTx/>
                        <a:buSzTx/>
                        <a:buFont typeface="Wingdings" panose="05000000000000000000" pitchFamily="2" charset="2"/>
                        <a:buChar char="ü"/>
                        <a:tabLst/>
                        <a:defRPr/>
                      </a:pPr>
                      <a:r>
                        <a:rPr lang="en-US" sz="1500" b="1" dirty="0" smtClean="0">
                          <a:effectLst/>
                          <a:cs typeface="B Nazanin" panose="00000400000000000000" pitchFamily="2" charset="-78"/>
                        </a:rPr>
                        <a:t>(OR 2.1, 95%, CI</a:t>
                      </a:r>
                      <a:r>
                        <a:rPr lang="en-US" sz="1500" b="1" baseline="0" dirty="0" smtClean="0">
                          <a:effectLst/>
                          <a:cs typeface="B Nazanin" panose="00000400000000000000" pitchFamily="2" charset="-78"/>
                        </a:rPr>
                        <a:t> </a:t>
                      </a:r>
                      <a:r>
                        <a:rPr lang="en-US" sz="1500" b="1" dirty="0" smtClean="0">
                          <a:effectLst/>
                          <a:cs typeface="B Nazanin" panose="00000400000000000000" pitchFamily="2" charset="-78"/>
                        </a:rPr>
                        <a:t>1.9 to 2.5)</a:t>
                      </a:r>
                      <a:r>
                        <a:rPr lang="fa-IR" sz="1500" b="1" dirty="0" smtClean="0">
                          <a:effectLst/>
                          <a:cs typeface="B Nazanin" panose="00000400000000000000" pitchFamily="2" charset="-78"/>
                        </a:rPr>
                        <a:t> برای چاقی عمومی</a:t>
                      </a:r>
                    </a:p>
                    <a:p>
                      <a:pPr marL="285750" marR="0" indent="-285750" algn="just" defTabSz="457200" rtl="1" eaLnBrk="1" fontAlgn="auto" latinLnBrk="0" hangingPunct="1">
                        <a:lnSpc>
                          <a:spcPct val="107000"/>
                        </a:lnSpc>
                        <a:spcBef>
                          <a:spcPts val="0"/>
                        </a:spcBef>
                        <a:spcAft>
                          <a:spcPts val="0"/>
                        </a:spcAft>
                        <a:buClrTx/>
                        <a:buSzTx/>
                        <a:buFont typeface="Wingdings" panose="05000000000000000000" pitchFamily="2" charset="2"/>
                        <a:buChar char="ü"/>
                        <a:tabLst/>
                        <a:defRPr/>
                      </a:pPr>
                      <a:r>
                        <a:rPr lang="fa-IR" sz="1500" b="1" dirty="0" smtClean="0">
                          <a:effectLst/>
                          <a:cs typeface="B Nazanin" panose="00000400000000000000" pitchFamily="2" charset="-78"/>
                        </a:rPr>
                        <a:t>شیوع توتال کلسترول خون پس از تعدیل سن و جنس: در </a:t>
                      </a:r>
                      <a:r>
                        <a:rPr lang="en-US" sz="1500" b="1" dirty="0" smtClean="0">
                          <a:effectLst/>
                          <a:cs typeface="B Nazanin" panose="00000400000000000000" pitchFamily="2" charset="-78"/>
                        </a:rPr>
                        <a:t>BMI</a:t>
                      </a:r>
                      <a:r>
                        <a:rPr lang="fa-IR" sz="1500" b="1" dirty="0" smtClean="0">
                          <a:effectLst/>
                          <a:cs typeface="B Nazanin" panose="00000400000000000000" pitchFamily="2" charset="-78"/>
                        </a:rPr>
                        <a:t> و </a:t>
                      </a:r>
                      <a:r>
                        <a:rPr lang="en-US" sz="1500" b="1" dirty="0" smtClean="0">
                          <a:effectLst/>
                          <a:cs typeface="B Nazanin" panose="00000400000000000000" pitchFamily="2" charset="-78"/>
                        </a:rPr>
                        <a:t>WC</a:t>
                      </a:r>
                      <a:r>
                        <a:rPr lang="fa-IR" sz="1500" b="1" dirty="0" smtClean="0">
                          <a:effectLst/>
                          <a:cs typeface="B Nazanin" panose="00000400000000000000" pitchFamily="2" charset="-78"/>
                        </a:rPr>
                        <a:t> نرمال3/4%،</a:t>
                      </a:r>
                      <a:r>
                        <a:rPr lang="fa-IR" sz="1500" b="1" baseline="0" dirty="0" smtClean="0">
                          <a:effectLst/>
                          <a:cs typeface="B Nazanin" panose="00000400000000000000" pitchFamily="2" charset="-78"/>
                        </a:rPr>
                        <a:t> در چاقی عمومی 5/7%، در چاقی مرکزی 6/2% و در چاقی مرکب 16/6% بود</a:t>
                      </a:r>
                    </a:p>
                    <a:p>
                      <a:pPr marL="285750" marR="0" lvl="0" indent="-285750" algn="just" defTabSz="457200" rtl="1" eaLnBrk="1" fontAlgn="auto" latinLnBrk="0" hangingPunct="1">
                        <a:lnSpc>
                          <a:spcPct val="107000"/>
                        </a:lnSpc>
                        <a:spcBef>
                          <a:spcPts val="0"/>
                        </a:spcBef>
                        <a:spcAft>
                          <a:spcPts val="0"/>
                        </a:spcAft>
                        <a:buClrTx/>
                        <a:buSzTx/>
                        <a:buFont typeface="Wingdings" panose="05000000000000000000" pitchFamily="2" charset="2"/>
                        <a:buChar char="ü"/>
                        <a:tabLst/>
                        <a:defRPr/>
                      </a:pPr>
                      <a:r>
                        <a:rPr lang="fa-IR" sz="1500" b="1" dirty="0" smtClean="0">
                          <a:effectLst/>
                          <a:cs typeface="B Nazanin" panose="00000400000000000000" pitchFamily="2" charset="-78"/>
                        </a:rPr>
                        <a:t>شیوع افزایش </a:t>
                      </a:r>
                      <a:r>
                        <a:rPr lang="en-US" sz="1500" b="1" dirty="0" smtClean="0">
                          <a:effectLst/>
                          <a:cs typeface="B Nazanin" panose="00000400000000000000" pitchFamily="2" charset="-78"/>
                        </a:rPr>
                        <a:t>LDL-C</a:t>
                      </a:r>
                      <a:r>
                        <a:rPr lang="fa-IR" sz="1500" b="1" dirty="0" smtClean="0">
                          <a:effectLst/>
                          <a:cs typeface="B Nazanin" panose="00000400000000000000" pitchFamily="2" charset="-78"/>
                        </a:rPr>
                        <a:t> پس از تعدیل سن و جنس: در </a:t>
                      </a:r>
                      <a:r>
                        <a:rPr lang="en-US" sz="1500" b="1" dirty="0" smtClean="0">
                          <a:effectLst/>
                          <a:cs typeface="B Nazanin" panose="00000400000000000000" pitchFamily="2" charset="-78"/>
                        </a:rPr>
                        <a:t>BMI</a:t>
                      </a:r>
                      <a:r>
                        <a:rPr lang="fa-IR" sz="1500" b="1" dirty="0" smtClean="0">
                          <a:effectLst/>
                          <a:cs typeface="B Nazanin" panose="00000400000000000000" pitchFamily="2" charset="-78"/>
                        </a:rPr>
                        <a:t> و </a:t>
                      </a:r>
                      <a:r>
                        <a:rPr lang="en-US" sz="1500" b="1" dirty="0" smtClean="0">
                          <a:effectLst/>
                          <a:cs typeface="B Nazanin" panose="00000400000000000000" pitchFamily="2" charset="-78"/>
                        </a:rPr>
                        <a:t>WC</a:t>
                      </a:r>
                      <a:r>
                        <a:rPr lang="fa-IR" sz="1500" b="1" dirty="0" smtClean="0">
                          <a:effectLst/>
                          <a:cs typeface="B Nazanin" panose="00000400000000000000" pitchFamily="2" charset="-78"/>
                        </a:rPr>
                        <a:t> نرمال3/2%،</a:t>
                      </a:r>
                      <a:r>
                        <a:rPr lang="fa-IR" sz="1500" b="1" baseline="0" dirty="0" smtClean="0">
                          <a:effectLst/>
                          <a:cs typeface="B Nazanin" panose="00000400000000000000" pitchFamily="2" charset="-78"/>
                        </a:rPr>
                        <a:t> در چاقی عمومی 5/9%، در چاقی مرکزی 7/3% و در چاقی مرکب 15/5% بود</a:t>
                      </a:r>
                    </a:p>
                    <a:p>
                      <a:pPr marL="285750" marR="0" lvl="0" indent="-285750" algn="just" defTabSz="457200" rtl="1" eaLnBrk="1" fontAlgn="auto" latinLnBrk="0" hangingPunct="1">
                        <a:lnSpc>
                          <a:spcPct val="107000"/>
                        </a:lnSpc>
                        <a:spcBef>
                          <a:spcPts val="0"/>
                        </a:spcBef>
                        <a:spcAft>
                          <a:spcPts val="0"/>
                        </a:spcAft>
                        <a:buClrTx/>
                        <a:buSzTx/>
                        <a:buFont typeface="Wingdings" panose="05000000000000000000" pitchFamily="2" charset="2"/>
                        <a:buChar char="ü"/>
                        <a:tabLst/>
                        <a:defRPr/>
                      </a:pPr>
                      <a:r>
                        <a:rPr lang="fa-IR" sz="1500" b="1" dirty="0" smtClean="0">
                          <a:effectLst/>
                          <a:cs typeface="B Nazanin" panose="00000400000000000000" pitchFamily="2" charset="-78"/>
                        </a:rPr>
                        <a:t>شیوع کاهش</a:t>
                      </a:r>
                      <a:r>
                        <a:rPr lang="fa-IR" sz="1500" b="1" baseline="0" dirty="0" smtClean="0">
                          <a:effectLst/>
                          <a:cs typeface="B Nazanin" panose="00000400000000000000" pitchFamily="2" charset="-78"/>
                        </a:rPr>
                        <a:t> </a:t>
                      </a:r>
                      <a:r>
                        <a:rPr lang="en-US" sz="1500" b="1" dirty="0" smtClean="0">
                          <a:effectLst/>
                          <a:cs typeface="B Nazanin" panose="00000400000000000000" pitchFamily="2" charset="-78"/>
                        </a:rPr>
                        <a:t>HDL-C</a:t>
                      </a:r>
                      <a:r>
                        <a:rPr lang="fa-IR" sz="1500" b="1" dirty="0" smtClean="0">
                          <a:effectLst/>
                          <a:cs typeface="B Nazanin" panose="00000400000000000000" pitchFamily="2" charset="-78"/>
                        </a:rPr>
                        <a:t> پس از تعدیل سن و جنس: در </a:t>
                      </a:r>
                      <a:r>
                        <a:rPr lang="en-US" sz="1500" b="1" dirty="0" smtClean="0">
                          <a:effectLst/>
                          <a:cs typeface="B Nazanin" panose="00000400000000000000" pitchFamily="2" charset="-78"/>
                        </a:rPr>
                        <a:t>BMI</a:t>
                      </a:r>
                      <a:r>
                        <a:rPr lang="fa-IR" sz="1500" b="1" dirty="0" smtClean="0">
                          <a:effectLst/>
                          <a:cs typeface="B Nazanin" panose="00000400000000000000" pitchFamily="2" charset="-78"/>
                        </a:rPr>
                        <a:t> و </a:t>
                      </a:r>
                      <a:r>
                        <a:rPr lang="en-US" sz="1500" b="1" dirty="0" smtClean="0">
                          <a:effectLst/>
                          <a:cs typeface="B Nazanin" panose="00000400000000000000" pitchFamily="2" charset="-78"/>
                        </a:rPr>
                        <a:t>WC</a:t>
                      </a:r>
                      <a:r>
                        <a:rPr lang="fa-IR" sz="1500" b="1" dirty="0" smtClean="0">
                          <a:effectLst/>
                          <a:cs typeface="B Nazanin" panose="00000400000000000000" pitchFamily="2" charset="-78"/>
                        </a:rPr>
                        <a:t> نرمال22/1%،</a:t>
                      </a:r>
                      <a:r>
                        <a:rPr lang="fa-IR" sz="1500" b="1" baseline="0" dirty="0" smtClean="0">
                          <a:effectLst/>
                          <a:cs typeface="B Nazanin" panose="00000400000000000000" pitchFamily="2" charset="-78"/>
                        </a:rPr>
                        <a:t> در چاقی عمومی 24/5%، در چاقی مرکزی 26/5% و در چاقی مرکب 32/6% بود</a:t>
                      </a:r>
                    </a:p>
                    <a:p>
                      <a:pPr marL="285750" marR="0" lvl="0" indent="-285750" algn="just" defTabSz="457200" rtl="1" eaLnBrk="1" fontAlgn="auto" latinLnBrk="0" hangingPunct="1">
                        <a:lnSpc>
                          <a:spcPct val="107000"/>
                        </a:lnSpc>
                        <a:spcBef>
                          <a:spcPts val="0"/>
                        </a:spcBef>
                        <a:spcAft>
                          <a:spcPts val="0"/>
                        </a:spcAft>
                        <a:buClrTx/>
                        <a:buSzTx/>
                        <a:buFont typeface="Wingdings" panose="05000000000000000000" pitchFamily="2" charset="2"/>
                        <a:buChar char="ü"/>
                        <a:tabLst/>
                        <a:defRPr/>
                      </a:pPr>
                      <a:r>
                        <a:rPr lang="fa-IR" sz="1500" b="1" dirty="0" smtClean="0">
                          <a:effectLst/>
                          <a:cs typeface="B Nazanin" panose="00000400000000000000" pitchFamily="2" charset="-78"/>
                        </a:rPr>
                        <a:t>شیوع سندرم متابولیک پس از تعدیل سن و جنس: </a:t>
                      </a:r>
                      <a:r>
                        <a:rPr lang="fa-IR" sz="1500" b="1" baseline="0" dirty="0" smtClean="0">
                          <a:effectLst/>
                          <a:cs typeface="B Nazanin" panose="00000400000000000000" pitchFamily="2" charset="-78"/>
                        </a:rPr>
                        <a:t>در چاقی عمومی 29/2%، در چاقی مرکزی 33/7% و در چاقی مرکب 34/2% بود</a:t>
                      </a:r>
                      <a:endParaRPr lang="fa-IR" sz="1500" b="1" baseline="0"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solidFill>
                      <a:srgbClr val="002060"/>
                    </a:solidFill>
                  </a:tcPr>
                </a:tc>
                <a:tc>
                  <a:txBody>
                    <a:bodyPr/>
                    <a:lstStyle/>
                    <a:p>
                      <a:pPr marL="0" marR="0" algn="ctr" rtl="1">
                        <a:lnSpc>
                          <a:spcPct val="107000"/>
                        </a:lnSpc>
                        <a:spcBef>
                          <a:spcPts val="0"/>
                        </a:spcBef>
                        <a:spcAft>
                          <a:spcPts val="0"/>
                        </a:spcAft>
                      </a:pPr>
                      <a:r>
                        <a:rPr lang="fa-IR" sz="1600" dirty="0" smtClean="0">
                          <a:effectLst/>
                          <a:cs typeface="B Nazanin" panose="00000400000000000000" pitchFamily="2" charset="-78"/>
                        </a:rPr>
                        <a:t>6-18</a:t>
                      </a:r>
                      <a:r>
                        <a:rPr lang="fa-IR" sz="1600" baseline="0" dirty="0" smtClean="0">
                          <a:effectLst/>
                          <a:cs typeface="B Nazanin" panose="00000400000000000000" pitchFamily="2" charset="-78"/>
                        </a:rPr>
                        <a:t> سال شامل سه گروه:</a:t>
                      </a:r>
                    </a:p>
                    <a:p>
                      <a:pPr marL="285750" marR="0" indent="-285750" algn="ctr" rtl="1">
                        <a:lnSpc>
                          <a:spcPct val="107000"/>
                        </a:lnSpc>
                        <a:spcBef>
                          <a:spcPts val="0"/>
                        </a:spcBef>
                        <a:spcAft>
                          <a:spcPts val="0"/>
                        </a:spcAft>
                        <a:buFont typeface="Arial" panose="020B0604020202020204" pitchFamily="34" charset="0"/>
                        <a:buChar char="•"/>
                      </a:pPr>
                      <a:r>
                        <a:rPr lang="fa-IR" sz="1600" baseline="0" dirty="0" smtClean="0">
                          <a:effectLst/>
                          <a:cs typeface="B Nazanin" panose="00000400000000000000" pitchFamily="2" charset="-78"/>
                        </a:rPr>
                        <a:t>6-9/9 سال</a:t>
                      </a:r>
                    </a:p>
                    <a:p>
                      <a:pPr marL="285750" marR="0" indent="-285750" algn="ctr" rtl="1">
                        <a:lnSpc>
                          <a:spcPct val="107000"/>
                        </a:lnSpc>
                        <a:spcBef>
                          <a:spcPts val="0"/>
                        </a:spcBef>
                        <a:spcAft>
                          <a:spcPts val="0"/>
                        </a:spcAft>
                        <a:buFont typeface="Arial" panose="020B0604020202020204" pitchFamily="34" charset="0"/>
                        <a:buChar char="•"/>
                      </a:pPr>
                      <a:r>
                        <a:rPr lang="fa-IR" sz="1600" baseline="0" dirty="0" smtClean="0">
                          <a:effectLst/>
                          <a:cs typeface="B Nazanin" panose="00000400000000000000" pitchFamily="2" charset="-78"/>
                        </a:rPr>
                        <a:t>10-13/9 سال</a:t>
                      </a:r>
                    </a:p>
                    <a:p>
                      <a:pPr marL="285750" marR="0" indent="-285750" algn="ctr" rtl="1">
                        <a:lnSpc>
                          <a:spcPct val="107000"/>
                        </a:lnSpc>
                        <a:spcBef>
                          <a:spcPts val="0"/>
                        </a:spcBef>
                        <a:spcAft>
                          <a:spcPts val="0"/>
                        </a:spcAft>
                        <a:buFont typeface="Arial" panose="020B0604020202020204" pitchFamily="34" charset="0"/>
                        <a:buChar char="•"/>
                      </a:pPr>
                      <a:r>
                        <a:rPr lang="fa-IR" sz="1600" baseline="0" dirty="0" smtClean="0">
                          <a:effectLst/>
                          <a:cs typeface="B Nazanin" panose="00000400000000000000" pitchFamily="2" charset="-78"/>
                        </a:rPr>
                        <a:t>14-18 سال</a:t>
                      </a:r>
                      <a:endParaRPr lang="fa-IR" sz="1600" dirty="0" smtClean="0">
                        <a:effectLst/>
                        <a:cs typeface="B Nazanin" panose="00000400000000000000" pitchFamily="2" charset="-78"/>
                      </a:endParaRPr>
                    </a:p>
                  </a:txBody>
                  <a:tcPr marL="68580" marR="68580" marT="0" marB="0"/>
                </a:tc>
                <a:tc>
                  <a:txBody>
                    <a:bodyPr/>
                    <a:lstStyle/>
                    <a:p>
                      <a:pPr marL="0" marR="0" algn="ctr" rtl="1">
                        <a:lnSpc>
                          <a:spcPct val="107000"/>
                        </a:lnSpc>
                        <a:spcBef>
                          <a:spcPts val="0"/>
                        </a:spcBef>
                        <a:spcAft>
                          <a:spcPts val="0"/>
                        </a:spcAft>
                      </a:pPr>
                      <a:r>
                        <a:rPr lang="fa-IR" sz="1600" dirty="0" smtClean="0">
                          <a:effectLst/>
                          <a:cs typeface="B Nazanin" panose="00000400000000000000" pitchFamily="2" charset="-78"/>
                        </a:rPr>
                        <a:t>4811</a:t>
                      </a:r>
                    </a:p>
                    <a:p>
                      <a:pPr marL="0" marR="0" algn="ctr" rtl="1">
                        <a:lnSpc>
                          <a:spcPct val="107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B Nazanin" panose="00000400000000000000" pitchFamily="2" charset="-78"/>
                        </a:rPr>
                        <a:t>(M=2248</a:t>
                      </a:r>
                      <a:r>
                        <a:rPr lang="en-US" sz="1600" baseline="0" dirty="0" smtClean="0">
                          <a:effectLst/>
                          <a:latin typeface="Calibri" panose="020F0502020204030204" pitchFamily="34" charset="0"/>
                          <a:ea typeface="Calibri" panose="020F0502020204030204" pitchFamily="34" charset="0"/>
                          <a:cs typeface="B Nazanin" panose="00000400000000000000" pitchFamily="2" charset="-78"/>
                        </a:rPr>
                        <a:t>)</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marL="0" marR="0" algn="ctr" rtl="1">
                        <a:lnSpc>
                          <a:spcPct val="107000"/>
                        </a:lnSpc>
                        <a:spcBef>
                          <a:spcPts val="0"/>
                        </a:spcBef>
                        <a:spcAft>
                          <a:spcPts val="0"/>
                        </a:spcAft>
                      </a:pPr>
                      <a:r>
                        <a:rPr lang="fa-IR" sz="1600" dirty="0" smtClean="0">
                          <a:effectLst/>
                          <a:cs typeface="B Nazanin" panose="00000400000000000000" pitchFamily="2" charset="-78"/>
                        </a:rPr>
                        <a:t>2008</a:t>
                      </a:r>
                    </a:p>
                    <a:p>
                      <a:pPr marL="0" marR="0" algn="ctr" rtl="1">
                        <a:lnSpc>
                          <a:spcPct val="107000"/>
                        </a:lnSpc>
                        <a:spcBef>
                          <a:spcPts val="0"/>
                        </a:spcBef>
                        <a:spcAft>
                          <a:spcPts val="0"/>
                        </a:spcAft>
                      </a:pPr>
                      <a:r>
                        <a:rPr lang="fa-IR" sz="1600" dirty="0" smtClean="0">
                          <a:effectLst/>
                          <a:latin typeface="Calibri" panose="020F0502020204030204" pitchFamily="34" charset="0"/>
                          <a:ea typeface="Calibri" panose="020F0502020204030204" pitchFamily="34" charset="0"/>
                          <a:cs typeface="B Nazanin" panose="00000400000000000000" pitchFamily="2" charset="-78"/>
                        </a:rPr>
                        <a:t>ایران</a:t>
                      </a:r>
                    </a:p>
                    <a:p>
                      <a:pPr marL="0" marR="0" algn="ctr" rtl="1">
                        <a:lnSpc>
                          <a:spcPct val="107000"/>
                        </a:lnSpc>
                        <a:spcBef>
                          <a:spcPts val="0"/>
                        </a:spcBef>
                        <a:spcAft>
                          <a:spcPts val="0"/>
                        </a:spcAft>
                      </a:pPr>
                      <a:r>
                        <a:rPr lang="fa-IR" sz="1600" dirty="0" smtClean="0">
                          <a:effectLst/>
                          <a:latin typeface="Calibri" panose="020F0502020204030204" pitchFamily="34" charset="0"/>
                          <a:ea typeface="Calibri" panose="020F0502020204030204" pitchFamily="34" charset="0"/>
                          <a:cs typeface="B Nazanin" panose="00000400000000000000" pitchFamily="2" charset="-78"/>
                        </a:rPr>
                        <a:t>مقطعی</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lnR w="12700" cap="flat" cmpd="sng" algn="ctr">
                      <a:solidFill>
                        <a:schemeClr val="tx1"/>
                      </a:solidFill>
                      <a:prstDash val="solid"/>
                      <a:round/>
                      <a:headEnd type="none" w="med" len="med"/>
                      <a:tailEnd type="none" w="med" len="med"/>
                    </a:lnR>
                  </a:tcPr>
                </a:tc>
              </a:tr>
              <a:tr h="378880">
                <a:tc vMerge="1">
                  <a:txBody>
                    <a:bodyPr/>
                    <a:lstStyle/>
                    <a:p>
                      <a:endParaRPr lang="en-US"/>
                    </a:p>
                  </a:txBody>
                  <a:tcPr/>
                </a:tc>
                <a:tc gridSpan="3">
                  <a:txBody>
                    <a:bodyPr/>
                    <a:lstStyle/>
                    <a:p>
                      <a:pPr marL="0" marR="0" algn="ctr" rtl="1">
                        <a:lnSpc>
                          <a:spcPct val="107000"/>
                        </a:lnSpc>
                        <a:spcBef>
                          <a:spcPts val="0"/>
                        </a:spcBef>
                        <a:spcAft>
                          <a:spcPts val="0"/>
                        </a:spcAft>
                      </a:pPr>
                      <a:r>
                        <a:rPr lang="fa-IR" sz="2000" b="1" kern="1200" dirty="0" smtClean="0">
                          <a:solidFill>
                            <a:schemeClr val="bg1"/>
                          </a:solidFill>
                          <a:effectLst/>
                          <a:latin typeface="+mn-lt"/>
                          <a:ea typeface="+mn-ea"/>
                          <a:cs typeface="B Nazanin" panose="00000400000000000000" pitchFamily="2" charset="-78"/>
                        </a:rPr>
                        <a:t>محدودیت های مطالعه</a:t>
                      </a:r>
                      <a:endParaRPr lang="en-US" sz="2000" b="1" kern="1200" dirty="0">
                        <a:solidFill>
                          <a:schemeClr val="bg1"/>
                        </a:solidFill>
                        <a:effectLst/>
                        <a:latin typeface="+mn-lt"/>
                        <a:ea typeface="+mn-ea"/>
                        <a:cs typeface="B Nazanin" panose="00000400000000000000" pitchFamily="2" charset="-78"/>
                      </a:endParaRPr>
                    </a:p>
                  </a:txBody>
                  <a:tcPr marL="68580" marR="68580" marT="0" marB="0">
                    <a:lnR w="12700" cap="flat" cmpd="sng" algn="ctr">
                      <a:solidFill>
                        <a:schemeClr val="tx1"/>
                      </a:solidFill>
                      <a:prstDash val="solid"/>
                      <a:round/>
                      <a:headEnd type="none" w="med" len="med"/>
                      <a:tailEnd type="none" w="med" len="med"/>
                    </a:lnR>
                    <a:solidFill>
                      <a:schemeClr val="accent1"/>
                    </a:solidFill>
                  </a:tcPr>
                </a:tc>
                <a:tc hMerge="1">
                  <a:txBody>
                    <a:bodyPr/>
                    <a:lstStyle/>
                    <a:p>
                      <a:pPr marL="0" marR="0" algn="ctr" rtl="1">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hMerge="1">
                  <a:txBody>
                    <a:bodyPr/>
                    <a:lstStyle/>
                    <a:p>
                      <a:pPr marL="0" marR="0" algn="ctr" rtl="1">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lnR w="12700" cap="flat" cmpd="sng" algn="ctr">
                      <a:solidFill>
                        <a:schemeClr val="tx1"/>
                      </a:solidFill>
                      <a:prstDash val="solid"/>
                      <a:round/>
                      <a:headEnd type="none" w="med" len="med"/>
                      <a:tailEnd type="none" w="med" len="med"/>
                    </a:lnR>
                  </a:tcPr>
                </a:tc>
              </a:tr>
              <a:tr h="1237205">
                <a:tc vMerge="1">
                  <a:txBody>
                    <a:bodyPr/>
                    <a:lstStyle/>
                    <a:p>
                      <a:endParaRPr lang="en-US"/>
                    </a:p>
                  </a:txBody>
                  <a:tcPr/>
                </a:tc>
                <a:tc gridSpan="3">
                  <a:txBody>
                    <a:bodyPr/>
                    <a:lstStyle/>
                    <a:p>
                      <a:pPr marL="285750" marR="0" indent="-285750" algn="just" rtl="1">
                        <a:lnSpc>
                          <a:spcPct val="107000"/>
                        </a:lnSpc>
                        <a:spcBef>
                          <a:spcPts val="0"/>
                        </a:spcBef>
                        <a:spcAft>
                          <a:spcPts val="0"/>
                        </a:spcAft>
                        <a:buFont typeface="Courier New" panose="02070309020205020404" pitchFamily="49" charset="0"/>
                        <a:buChar char="o"/>
                      </a:pPr>
                      <a:r>
                        <a:rPr lang="fa-IR" sz="1600" dirty="0" smtClean="0">
                          <a:effectLst/>
                          <a:latin typeface="Calibri" panose="020F0502020204030204" pitchFamily="34" charset="0"/>
                          <a:ea typeface="Calibri" panose="020F0502020204030204" pitchFamily="34" charset="0"/>
                          <a:cs typeface="B Nazanin" panose="00000400000000000000" pitchFamily="2" charset="-78"/>
                        </a:rPr>
                        <a:t>فقدان یک تعریف عمومی مورد قبول برای سندروم متابولیک کودکان</a:t>
                      </a:r>
                    </a:p>
                    <a:p>
                      <a:pPr marL="285750" marR="0" indent="-285750" algn="just" rtl="1">
                        <a:lnSpc>
                          <a:spcPct val="107000"/>
                        </a:lnSpc>
                        <a:spcBef>
                          <a:spcPts val="0"/>
                        </a:spcBef>
                        <a:spcAft>
                          <a:spcPts val="0"/>
                        </a:spcAft>
                        <a:buFont typeface="Courier New" panose="02070309020205020404" pitchFamily="49" charset="0"/>
                        <a:buChar char="o"/>
                      </a:pPr>
                      <a:r>
                        <a:rPr lang="fa-IR" sz="1600" dirty="0" smtClean="0">
                          <a:effectLst/>
                          <a:latin typeface="Calibri" panose="020F0502020204030204" pitchFamily="34" charset="0"/>
                          <a:ea typeface="Calibri" panose="020F0502020204030204" pitchFamily="34" charset="0"/>
                          <a:cs typeface="B Nazanin" panose="00000400000000000000" pitchFamily="2" charset="-78"/>
                        </a:rPr>
                        <a:t>طراحی</a:t>
                      </a:r>
                      <a:r>
                        <a:rPr lang="fa-IR" sz="1600" baseline="0" dirty="0" smtClean="0">
                          <a:effectLst/>
                          <a:latin typeface="Calibri" panose="020F0502020204030204" pitchFamily="34" charset="0"/>
                          <a:ea typeface="Calibri" panose="020F0502020204030204" pitchFamily="34" charset="0"/>
                          <a:cs typeface="B Nazanin" panose="00000400000000000000" pitchFamily="2" charset="-78"/>
                        </a:rPr>
                        <a:t> مقطعی مطالعه</a:t>
                      </a:r>
                    </a:p>
                    <a:p>
                      <a:pPr marL="285750" marR="0" indent="-285750" algn="just" rtl="1">
                        <a:lnSpc>
                          <a:spcPct val="107000"/>
                        </a:lnSpc>
                        <a:spcBef>
                          <a:spcPts val="0"/>
                        </a:spcBef>
                        <a:spcAft>
                          <a:spcPts val="0"/>
                        </a:spcAft>
                        <a:buFont typeface="Courier New" panose="02070309020205020404" pitchFamily="49" charset="0"/>
                        <a:buChar char="o"/>
                      </a:pPr>
                      <a:r>
                        <a:rPr lang="fa-IR" sz="1600" baseline="0" dirty="0" smtClean="0">
                          <a:effectLst/>
                          <a:latin typeface="Calibri" panose="020F0502020204030204" pitchFamily="34" charset="0"/>
                          <a:ea typeface="Calibri" panose="020F0502020204030204" pitchFamily="34" charset="0"/>
                          <a:cs typeface="B Nazanin" panose="00000400000000000000" pitchFamily="2" charset="-78"/>
                        </a:rPr>
                        <a:t>عدم انجام سطح انسولین خون بدلیل هزینه بالا</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r>
              <a:tr h="3113887">
                <a:tc vMerge="1">
                  <a:txBody>
                    <a:bodyPr/>
                    <a:lstStyle/>
                    <a:p>
                      <a:endParaRPr lang="en-US"/>
                    </a:p>
                  </a:txBody>
                  <a:tcPr/>
                </a:tc>
                <a:tc gridSpan="3">
                  <a:txBody>
                    <a:bodyPr/>
                    <a:lstStyle/>
                    <a:p>
                      <a:pPr marL="0" marR="0" indent="0" algn="just" rtl="1">
                        <a:lnSpc>
                          <a:spcPct val="107000"/>
                        </a:lnSpc>
                        <a:spcBef>
                          <a:spcPts val="0"/>
                        </a:spcBef>
                        <a:spcAft>
                          <a:spcPts val="0"/>
                        </a:spcAft>
                        <a:buFont typeface="Courier New" panose="02070309020205020404" pitchFamily="49" charset="0"/>
                        <a:buNone/>
                      </a:pPr>
                      <a:r>
                        <a:rPr lang="fa-IR" sz="1600" b="1" kern="1200"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rPr>
                        <a:t>عوامل خطر قلبی</a:t>
                      </a:r>
                      <a:r>
                        <a:rPr lang="fa-IR" sz="1600" b="1" kern="1200" baseline="0"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rPr>
                        <a:t> عروقی و دیس لیپیدمی بر اساس تعریف </a:t>
                      </a:r>
                      <a:r>
                        <a:rPr lang="en-US" sz="1600" b="1" kern="1200" baseline="0"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rPr>
                        <a:t>AHA</a:t>
                      </a:r>
                      <a:r>
                        <a:rPr lang="fa-IR" sz="1600" b="1" kern="1200" baseline="0"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rPr>
                        <a:t> عنوان شده است:</a:t>
                      </a:r>
                    </a:p>
                    <a:p>
                      <a:pPr marL="0" marR="0" indent="0" algn="just" rtl="0">
                        <a:lnSpc>
                          <a:spcPct val="107000"/>
                        </a:lnSpc>
                        <a:spcBef>
                          <a:spcPts val="0"/>
                        </a:spcBef>
                        <a:spcAft>
                          <a:spcPts val="0"/>
                        </a:spcAft>
                        <a:buFont typeface="Courier New" panose="02070309020205020404" pitchFamily="49" charset="0"/>
                        <a:buNone/>
                      </a:pPr>
                      <a:r>
                        <a:rPr lang="en-US" sz="1600" b="1" kern="1200" baseline="0"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rPr>
                        <a:t>T.C≥200 mg/</a:t>
                      </a:r>
                      <a:r>
                        <a:rPr lang="en-US" sz="1600" b="1" kern="1200" baseline="0" dirty="0" err="1" smtClean="0">
                          <a:solidFill>
                            <a:schemeClr val="tx1"/>
                          </a:solidFill>
                          <a:effectLst/>
                          <a:latin typeface="Calibri" panose="020F0502020204030204" pitchFamily="34" charset="0"/>
                          <a:ea typeface="Calibri" panose="020F0502020204030204" pitchFamily="34" charset="0"/>
                          <a:cs typeface="B Nazanin" panose="00000400000000000000" pitchFamily="2" charset="-78"/>
                        </a:rPr>
                        <a:t>dL</a:t>
                      </a:r>
                      <a:r>
                        <a:rPr lang="en-US" sz="1600" b="1" kern="1200" baseline="0"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rPr>
                        <a:t> – T.G≥200 mg/</a:t>
                      </a:r>
                      <a:r>
                        <a:rPr lang="en-US" sz="1600" b="1" kern="1200" baseline="0" dirty="0" err="1" smtClean="0">
                          <a:solidFill>
                            <a:schemeClr val="tx1"/>
                          </a:solidFill>
                          <a:effectLst/>
                          <a:latin typeface="Calibri" panose="020F0502020204030204" pitchFamily="34" charset="0"/>
                          <a:ea typeface="Calibri" panose="020F0502020204030204" pitchFamily="34" charset="0"/>
                          <a:cs typeface="B Nazanin" panose="00000400000000000000" pitchFamily="2" charset="-78"/>
                        </a:rPr>
                        <a:t>dL</a:t>
                      </a:r>
                      <a:r>
                        <a:rPr lang="en-US" sz="1600" b="1" kern="1200" baseline="0"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rPr>
                        <a:t> - LDL≥130 mg/</a:t>
                      </a:r>
                      <a:r>
                        <a:rPr lang="en-US" sz="1600" b="1" kern="1200" baseline="0" dirty="0" err="1" smtClean="0">
                          <a:solidFill>
                            <a:schemeClr val="tx1"/>
                          </a:solidFill>
                          <a:effectLst/>
                          <a:latin typeface="Calibri" panose="020F0502020204030204" pitchFamily="34" charset="0"/>
                          <a:ea typeface="Calibri" panose="020F0502020204030204" pitchFamily="34" charset="0"/>
                          <a:cs typeface="B Nazanin" panose="00000400000000000000" pitchFamily="2" charset="-78"/>
                        </a:rPr>
                        <a:t>dL</a:t>
                      </a:r>
                      <a:r>
                        <a:rPr lang="en-US" sz="1600" b="1" kern="1200" baseline="0"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rPr>
                        <a:t> - HDL≤40 mg/</a:t>
                      </a:r>
                      <a:r>
                        <a:rPr lang="en-US" sz="1600" b="1" kern="1200" baseline="0" dirty="0" err="1" smtClean="0">
                          <a:solidFill>
                            <a:schemeClr val="tx1"/>
                          </a:solidFill>
                          <a:effectLst/>
                          <a:latin typeface="Calibri" panose="020F0502020204030204" pitchFamily="34" charset="0"/>
                          <a:ea typeface="Calibri" panose="020F0502020204030204" pitchFamily="34" charset="0"/>
                          <a:cs typeface="B Nazanin" panose="00000400000000000000" pitchFamily="2" charset="-78"/>
                        </a:rPr>
                        <a:t>dL</a:t>
                      </a:r>
                      <a:endParaRPr lang="fa-IR" sz="1600" b="1" kern="1200" baseline="0"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p>
                      <a:pPr marL="0" marR="0" indent="0" algn="just" rtl="0">
                        <a:lnSpc>
                          <a:spcPct val="107000"/>
                        </a:lnSpc>
                        <a:spcBef>
                          <a:spcPts val="0"/>
                        </a:spcBef>
                        <a:spcAft>
                          <a:spcPts val="0"/>
                        </a:spcAft>
                        <a:buFont typeface="Courier New" panose="02070309020205020404" pitchFamily="49" charset="0"/>
                        <a:buNone/>
                      </a:pPr>
                      <a:endParaRPr lang="fa-IR" sz="1600" b="1" kern="1200" baseline="0"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p>
                      <a:pPr marL="0" marR="0" indent="0" algn="just" rtl="1">
                        <a:lnSpc>
                          <a:spcPct val="107000"/>
                        </a:lnSpc>
                        <a:spcBef>
                          <a:spcPts val="0"/>
                        </a:spcBef>
                        <a:spcAft>
                          <a:spcPts val="0"/>
                        </a:spcAft>
                        <a:buFont typeface="Courier New" panose="02070309020205020404" pitchFamily="49" charset="0"/>
                        <a:buNone/>
                      </a:pPr>
                      <a:r>
                        <a:rPr lang="fa-IR" sz="1600" b="1" kern="1200" baseline="0"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rPr>
                        <a:t>تعریف سندروم متابولیک بر اساس معیار کوک عنوان شده است</a:t>
                      </a:r>
                    </a:p>
                    <a:p>
                      <a:pPr marL="0" marR="0" indent="0" algn="just" rtl="1">
                        <a:lnSpc>
                          <a:spcPct val="107000"/>
                        </a:lnSpc>
                        <a:spcBef>
                          <a:spcPts val="0"/>
                        </a:spcBef>
                        <a:spcAft>
                          <a:spcPts val="0"/>
                        </a:spcAft>
                        <a:buFont typeface="Courier New" panose="02070309020205020404" pitchFamily="49" charset="0"/>
                        <a:buNone/>
                      </a:pPr>
                      <a:endParaRPr lang="fa-IR" sz="1600" b="1" kern="1200" baseline="0"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p>
                      <a:pPr marL="0" marR="0" indent="0" algn="just" rtl="1">
                        <a:lnSpc>
                          <a:spcPct val="107000"/>
                        </a:lnSpc>
                        <a:spcBef>
                          <a:spcPts val="0"/>
                        </a:spcBef>
                        <a:spcAft>
                          <a:spcPts val="0"/>
                        </a:spcAft>
                        <a:buFont typeface="Courier New" panose="02070309020205020404" pitchFamily="49" charset="0"/>
                        <a:buNone/>
                      </a:pPr>
                      <a:r>
                        <a:rPr lang="fa-IR" sz="1600" b="1" kern="1200" baseline="0"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rPr>
                        <a:t>وزن نرمال: </a:t>
                      </a:r>
                      <a:r>
                        <a:rPr lang="en-US" sz="1600" b="1" kern="1200" baseline="0"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rPr>
                        <a:t>85</a:t>
                      </a:r>
                      <a:r>
                        <a:rPr lang="en-US" sz="1600" b="1" kern="1200" baseline="30000"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rPr>
                        <a:t>th</a:t>
                      </a:r>
                      <a:r>
                        <a:rPr lang="en-US" sz="1600" b="1" kern="1200" baseline="0"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rPr>
                        <a:t>≥BMI≥5</a:t>
                      </a:r>
                      <a:r>
                        <a:rPr lang="en-US" sz="1600" b="1" kern="1200" baseline="30000"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rPr>
                        <a:t>th</a:t>
                      </a:r>
                      <a:r>
                        <a:rPr lang="en-US" sz="1600" b="1" kern="1200" baseline="0"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rPr>
                        <a:t> per</a:t>
                      </a:r>
                    </a:p>
                    <a:p>
                      <a:pPr marL="0" marR="0" indent="0" algn="just" rtl="1">
                        <a:lnSpc>
                          <a:spcPct val="107000"/>
                        </a:lnSpc>
                        <a:spcBef>
                          <a:spcPts val="0"/>
                        </a:spcBef>
                        <a:spcAft>
                          <a:spcPts val="0"/>
                        </a:spcAft>
                        <a:buFont typeface="Courier New" panose="02070309020205020404" pitchFamily="49" charset="0"/>
                        <a:buNone/>
                      </a:pPr>
                      <a:r>
                        <a:rPr lang="fa-IR" sz="1600" b="1" kern="1200" baseline="0"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rPr>
                        <a:t>چاقی عمومی: </a:t>
                      </a:r>
                      <a:r>
                        <a:rPr lang="en-US" sz="1600" b="1" kern="1200" baseline="0"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rPr>
                        <a:t>BMI≥95</a:t>
                      </a:r>
                      <a:r>
                        <a:rPr lang="en-US" sz="1600" b="1" kern="1200" baseline="30000"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rPr>
                        <a:t>th</a:t>
                      </a:r>
                      <a:r>
                        <a:rPr lang="en-US" sz="1600" b="1" kern="1200" baseline="0"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rPr>
                        <a:t> per</a:t>
                      </a:r>
                    </a:p>
                    <a:p>
                      <a:pPr marL="0" marR="0" indent="0" algn="just" defTabSz="457200" rtl="1" eaLnBrk="1" fontAlgn="auto" latinLnBrk="0" hangingPunct="1">
                        <a:lnSpc>
                          <a:spcPct val="107000"/>
                        </a:lnSpc>
                        <a:spcBef>
                          <a:spcPts val="0"/>
                        </a:spcBef>
                        <a:spcAft>
                          <a:spcPts val="0"/>
                        </a:spcAft>
                        <a:buClrTx/>
                        <a:buSzTx/>
                        <a:buFont typeface="Courier New" panose="02070309020205020404" pitchFamily="49" charset="0"/>
                        <a:buNone/>
                        <a:tabLst/>
                        <a:defRPr/>
                      </a:pPr>
                      <a:r>
                        <a:rPr lang="fa-IR" sz="1600" b="1" kern="1200" baseline="0"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rPr>
                        <a:t>چاقی مرکزی: </a:t>
                      </a:r>
                      <a:r>
                        <a:rPr lang="en-US" sz="1600" b="1" kern="1200" baseline="0"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rPr>
                        <a:t>WC≥90</a:t>
                      </a:r>
                      <a:r>
                        <a:rPr lang="en-US" sz="1600" b="1" kern="1200" baseline="30000"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rPr>
                        <a:t>th</a:t>
                      </a:r>
                      <a:r>
                        <a:rPr lang="en-US" sz="1600" b="1" kern="1200" baseline="0"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rPr>
                        <a:t> per</a:t>
                      </a:r>
                      <a:endParaRPr lang="fa-IR" sz="1600" b="1" kern="1200" baseline="0"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lnR w="12700" cap="flat" cmpd="sng" algn="ctr">
                      <a:solidFill>
                        <a:schemeClr val="tx1"/>
                      </a:solidFill>
                      <a:prstDash val="solid"/>
                      <a:round/>
                      <a:headEnd type="none" w="med" len="med"/>
                      <a:tailEnd type="none" w="med" len="med"/>
                    </a:lnR>
                    <a:solidFill>
                      <a:schemeClr val="tx2">
                        <a:lumMod val="25000"/>
                        <a:lumOff val="75000"/>
                      </a:schemeClr>
                    </a:solidFill>
                  </a:tcPr>
                </a:tc>
                <a:tc hMerge="1">
                  <a:txBody>
                    <a:bodyPr/>
                    <a:lstStyle/>
                    <a:p>
                      <a:endParaRPr lang="en-US"/>
                    </a:p>
                  </a:txBody>
                  <a:tcPr/>
                </a:tc>
                <a:tc hMerge="1">
                  <a:txBody>
                    <a:bodyPr/>
                    <a:lstStyle/>
                    <a:p>
                      <a:endParaRPr lang="en-US"/>
                    </a:p>
                  </a:txBody>
                  <a:tcPr/>
                </a:tc>
              </a:tr>
            </a:tbl>
          </a:graphicData>
        </a:graphic>
      </p:graphicFrame>
      <p:sp>
        <p:nvSpPr>
          <p:cNvPr id="2" name="Slide Number Placeholder 1"/>
          <p:cNvSpPr>
            <a:spLocks noGrp="1"/>
          </p:cNvSpPr>
          <p:nvPr>
            <p:ph type="sldNum" sz="quarter" idx="12"/>
          </p:nvPr>
        </p:nvSpPr>
        <p:spPr/>
        <p:txBody>
          <a:bodyPr/>
          <a:lstStyle/>
          <a:p>
            <a:fld id="{97CEB7A3-3770-48AD-BEC9-B00D16F734FD}" type="slidenum">
              <a:rPr lang="en-US" smtClean="0"/>
              <a:pPr/>
              <a:t>12</a:t>
            </a:fld>
            <a:endParaRPr lang="en-US"/>
          </a:p>
        </p:txBody>
      </p:sp>
    </p:spTree>
    <p:extLst>
      <p:ext uri="{BB962C8B-B14F-4D97-AF65-F5344CB8AC3E}">
        <p14:creationId xmlns="" xmlns:p14="http://schemas.microsoft.com/office/powerpoint/2010/main" val="6010835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نتیجه گیری</a:t>
            </a:r>
            <a:endParaRPr lang="en-US" dirty="0"/>
          </a:p>
        </p:txBody>
      </p:sp>
      <p:sp>
        <p:nvSpPr>
          <p:cNvPr id="3" name="Content Placeholder 2"/>
          <p:cNvSpPr>
            <a:spLocks noGrp="1"/>
          </p:cNvSpPr>
          <p:nvPr>
            <p:ph idx="1"/>
          </p:nvPr>
        </p:nvSpPr>
        <p:spPr/>
        <p:txBody>
          <a:bodyPr/>
          <a:lstStyle/>
          <a:p>
            <a:r>
              <a:rPr lang="en-US" b="1" dirty="0" smtClean="0"/>
              <a:t>HTN</a:t>
            </a:r>
            <a:r>
              <a:rPr lang="fa-IR" b="1" dirty="0" smtClean="0"/>
              <a:t>، دیس لیپیدمی و </a:t>
            </a:r>
            <a:r>
              <a:rPr lang="en-US" b="1" dirty="0" err="1" smtClean="0"/>
              <a:t>MeT.S</a:t>
            </a:r>
            <a:r>
              <a:rPr lang="fa-IR" b="1" dirty="0" smtClean="0"/>
              <a:t> در کودکان و نوجوانان ایرانی در گروه چاقی شکمی بیشتر از گروه با چاقی عمومی بود.</a:t>
            </a:r>
            <a:endParaRPr lang="en-US" b="1" dirty="0"/>
          </a:p>
        </p:txBody>
      </p:sp>
      <p:sp>
        <p:nvSpPr>
          <p:cNvPr id="4" name="Slide Number Placeholder 3"/>
          <p:cNvSpPr>
            <a:spLocks noGrp="1"/>
          </p:cNvSpPr>
          <p:nvPr>
            <p:ph type="sldNum" sz="quarter" idx="12"/>
          </p:nvPr>
        </p:nvSpPr>
        <p:spPr/>
        <p:txBody>
          <a:bodyPr/>
          <a:lstStyle/>
          <a:p>
            <a:fld id="{97CEB7A3-3770-48AD-BEC9-B00D16F734FD}" type="slidenum">
              <a:rPr lang="en-US" smtClean="0"/>
              <a:pPr/>
              <a:t>13</a:t>
            </a:fld>
            <a:endParaRPr lang="en-US"/>
          </a:p>
        </p:txBody>
      </p:sp>
    </p:spTree>
    <p:extLst>
      <p:ext uri="{BB962C8B-B14F-4D97-AF65-F5344CB8AC3E}">
        <p14:creationId xmlns="" xmlns:p14="http://schemas.microsoft.com/office/powerpoint/2010/main" val="31243248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stretch>
            <a:fillRect/>
          </a:stretch>
        </p:blipFill>
        <p:spPr>
          <a:xfrm>
            <a:off x="535577" y="2524259"/>
            <a:ext cx="11051177" cy="1486254"/>
          </a:xfrm>
          <a:prstGeom prst="rect">
            <a:avLst/>
          </a:prstGeom>
        </p:spPr>
      </p:pic>
      <p:sp>
        <p:nvSpPr>
          <p:cNvPr id="2" name="Slide Number Placeholder 1"/>
          <p:cNvSpPr>
            <a:spLocks noGrp="1"/>
          </p:cNvSpPr>
          <p:nvPr>
            <p:ph type="sldNum" sz="quarter" idx="12"/>
          </p:nvPr>
        </p:nvSpPr>
        <p:spPr/>
        <p:txBody>
          <a:bodyPr/>
          <a:lstStyle/>
          <a:p>
            <a:fld id="{97CEB7A3-3770-48AD-BEC9-B00D16F734FD}" type="slidenum">
              <a:rPr lang="en-US" smtClean="0"/>
              <a:pPr/>
              <a:t>14</a:t>
            </a:fld>
            <a:endParaRPr lang="en-US"/>
          </a:p>
        </p:txBody>
      </p:sp>
    </p:spTree>
    <p:extLst>
      <p:ext uri="{BB962C8B-B14F-4D97-AF65-F5344CB8AC3E}">
        <p14:creationId xmlns="" xmlns:p14="http://schemas.microsoft.com/office/powerpoint/2010/main" val="7654177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2792103132"/>
              </p:ext>
            </p:extLst>
          </p:nvPr>
        </p:nvGraphicFramePr>
        <p:xfrm>
          <a:off x="0" y="347730"/>
          <a:ext cx="12192000" cy="6417817"/>
        </p:xfrm>
        <a:graphic>
          <a:graphicData uri="http://schemas.openxmlformats.org/drawingml/2006/table">
            <a:tbl>
              <a:tblPr firstRow="1" firstCol="1" bandRow="1">
                <a:tableStyleId>{5C22544A-7EE6-4342-B048-85BDC9FD1C3A}</a:tableStyleId>
              </a:tblPr>
              <a:tblGrid>
                <a:gridCol w="8853714"/>
                <a:gridCol w="754743"/>
                <a:gridCol w="1427023"/>
                <a:gridCol w="1156520"/>
              </a:tblGrid>
              <a:tr h="628250">
                <a:tc>
                  <a:txBody>
                    <a:bodyPr/>
                    <a:lstStyle/>
                    <a:p>
                      <a:pPr marL="0" marR="0" algn="ctr" rtl="1">
                        <a:lnSpc>
                          <a:spcPct val="107000"/>
                        </a:lnSpc>
                        <a:spcBef>
                          <a:spcPts val="0"/>
                        </a:spcBef>
                        <a:spcAft>
                          <a:spcPts val="0"/>
                        </a:spcAft>
                      </a:pPr>
                      <a:r>
                        <a:rPr lang="fa-IR" sz="2000" dirty="0">
                          <a:effectLst/>
                          <a:cs typeface="B Nazanin" panose="00000400000000000000" pitchFamily="2" charset="-78"/>
                        </a:rPr>
                        <a:t>یافته ها </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marL="0" marR="0" algn="ctr" rtl="1">
                        <a:lnSpc>
                          <a:spcPct val="107000"/>
                        </a:lnSpc>
                        <a:spcBef>
                          <a:spcPts val="0"/>
                        </a:spcBef>
                        <a:spcAft>
                          <a:spcPts val="0"/>
                        </a:spcAft>
                      </a:pPr>
                      <a:r>
                        <a:rPr lang="fa-IR" sz="1600" dirty="0">
                          <a:effectLst/>
                          <a:cs typeface="B Nazanin" panose="00000400000000000000" pitchFamily="2" charset="-78"/>
                        </a:rPr>
                        <a:t>محدوده </a:t>
                      </a:r>
                      <a:r>
                        <a:rPr lang="fa-IR" sz="1600" dirty="0" smtClean="0">
                          <a:effectLst/>
                          <a:cs typeface="B Nazanin" panose="00000400000000000000" pitchFamily="2" charset="-78"/>
                        </a:rPr>
                        <a:t>سنی</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marL="0" marR="0" algn="ctr" rtl="1">
                        <a:lnSpc>
                          <a:spcPct val="107000"/>
                        </a:lnSpc>
                        <a:spcBef>
                          <a:spcPts val="0"/>
                        </a:spcBef>
                        <a:spcAft>
                          <a:spcPts val="0"/>
                        </a:spcAft>
                      </a:pPr>
                      <a:r>
                        <a:rPr lang="ar-SA" sz="1600" dirty="0">
                          <a:effectLst/>
                          <a:cs typeface="B Nazanin" panose="00000400000000000000" pitchFamily="2" charset="-78"/>
                        </a:rPr>
                        <a:t>تعداد نمونه </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marL="0" marR="0" algn="ctr" rtl="1">
                        <a:lnSpc>
                          <a:spcPct val="107000"/>
                        </a:lnSpc>
                        <a:spcBef>
                          <a:spcPts val="0"/>
                        </a:spcBef>
                        <a:spcAft>
                          <a:spcPts val="0"/>
                        </a:spcAft>
                      </a:pPr>
                      <a:r>
                        <a:rPr lang="ar-SA" sz="1400" dirty="0" smtClean="0">
                          <a:effectLst/>
                          <a:cs typeface="B Nazanin" panose="00000400000000000000" pitchFamily="2" charset="-78"/>
                        </a:rPr>
                        <a:t>سال</a:t>
                      </a:r>
                      <a:r>
                        <a:rPr lang="fa-IR" sz="1400" dirty="0" smtClean="0">
                          <a:effectLst/>
                          <a:cs typeface="B Nazanin" panose="00000400000000000000" pitchFamily="2" charset="-78"/>
                        </a:rPr>
                        <a:t>، محل و طراحی مطالعه</a:t>
                      </a:r>
                      <a:r>
                        <a:rPr lang="ar-SA" sz="1400" dirty="0" smtClean="0">
                          <a:effectLst/>
                          <a:cs typeface="B Nazanin" panose="00000400000000000000" pitchFamily="2" charset="-78"/>
                        </a:rPr>
                        <a:t> </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lnR w="12700" cap="flat" cmpd="sng" algn="ctr">
                      <a:solidFill>
                        <a:schemeClr val="tx1"/>
                      </a:solidFill>
                      <a:prstDash val="solid"/>
                      <a:round/>
                      <a:headEnd type="none" w="med" len="med"/>
                      <a:tailEnd type="none" w="med" len="med"/>
                    </a:lnR>
                  </a:tcPr>
                </a:tc>
              </a:tr>
              <a:tr h="1109735">
                <a:tc rowSpan="3">
                  <a:txBody>
                    <a:bodyPr/>
                    <a:lstStyle/>
                    <a:p>
                      <a:pPr marL="285750" marR="0" indent="-285750" algn="just" rtl="1">
                        <a:lnSpc>
                          <a:spcPct val="107000"/>
                        </a:lnSpc>
                        <a:spcBef>
                          <a:spcPts val="0"/>
                        </a:spcBef>
                        <a:spcAft>
                          <a:spcPts val="0"/>
                        </a:spcAft>
                        <a:buFont typeface="Wingdings" panose="05000000000000000000" pitchFamily="2" charset="2"/>
                        <a:buChar char="ü"/>
                      </a:pPr>
                      <a:r>
                        <a:rPr lang="fa-IR" sz="1800" b="1" dirty="0">
                          <a:effectLst/>
                          <a:cs typeface="B Nazanin" panose="00000400000000000000" pitchFamily="2" charset="-78"/>
                        </a:rPr>
                        <a:t>شیوع </a:t>
                      </a:r>
                      <a:r>
                        <a:rPr lang="en-US" sz="1800" b="1" dirty="0">
                          <a:effectLst/>
                          <a:cs typeface="B Nazanin" panose="00000400000000000000" pitchFamily="2" charset="-78"/>
                        </a:rPr>
                        <a:t>MHO-IR</a:t>
                      </a:r>
                      <a:r>
                        <a:rPr lang="fa-IR" sz="1800" b="1" dirty="0">
                          <a:effectLst/>
                          <a:cs typeface="B Nazanin" panose="00000400000000000000" pitchFamily="2" charset="-78"/>
                        </a:rPr>
                        <a:t> در حدود 31.5% و شیوع </a:t>
                      </a:r>
                      <a:r>
                        <a:rPr lang="en-US" sz="1800" b="1" dirty="0">
                          <a:effectLst/>
                          <a:cs typeface="B Nazanin" panose="00000400000000000000" pitchFamily="2" charset="-78"/>
                        </a:rPr>
                        <a:t>MHO-CR </a:t>
                      </a:r>
                      <a:r>
                        <a:rPr lang="fa-IR" sz="1800" b="1" dirty="0">
                          <a:effectLst/>
                          <a:cs typeface="B Nazanin" panose="00000400000000000000" pitchFamily="2" charset="-78"/>
                        </a:rPr>
                        <a:t> </a:t>
                      </a:r>
                      <a:r>
                        <a:rPr lang="fa-IR" sz="1800" b="1" dirty="0" smtClean="0">
                          <a:effectLst/>
                          <a:cs typeface="B Nazanin" panose="00000400000000000000" pitchFamily="2" charset="-78"/>
                        </a:rPr>
                        <a:t>21.5</a:t>
                      </a:r>
                      <a:r>
                        <a:rPr lang="fa-IR" sz="1800" b="1" dirty="0">
                          <a:effectLst/>
                          <a:cs typeface="B Nazanin" panose="00000400000000000000" pitchFamily="2" charset="-78"/>
                        </a:rPr>
                        <a:t>% بود </a:t>
                      </a:r>
                      <a:r>
                        <a:rPr lang="fa-IR" sz="1800" b="1" dirty="0" smtClean="0">
                          <a:effectLst/>
                          <a:cs typeface="B Nazanin" panose="00000400000000000000" pitchFamily="2" charset="-78"/>
                        </a:rPr>
                        <a:t>. 11.6% هم </a:t>
                      </a:r>
                      <a:r>
                        <a:rPr lang="en-US" sz="1800" b="1" dirty="0" smtClean="0">
                          <a:effectLst/>
                          <a:cs typeface="B Nazanin" panose="00000400000000000000" pitchFamily="2" charset="-78"/>
                        </a:rPr>
                        <a:t>MHO-CR </a:t>
                      </a:r>
                      <a:r>
                        <a:rPr lang="fa-IR" sz="1800" b="1" dirty="0" smtClean="0">
                          <a:effectLst/>
                          <a:cs typeface="B Nazanin" panose="00000400000000000000" pitchFamily="2" charset="-78"/>
                        </a:rPr>
                        <a:t> و هم </a:t>
                      </a:r>
                      <a:r>
                        <a:rPr lang="en-US" sz="1800" b="1" dirty="0" smtClean="0">
                          <a:effectLst/>
                          <a:cs typeface="B Nazanin" panose="00000400000000000000" pitchFamily="2" charset="-78"/>
                        </a:rPr>
                        <a:t>MHO-IR</a:t>
                      </a:r>
                      <a:r>
                        <a:rPr lang="fa-IR" sz="1800" b="1" dirty="0" smtClean="0">
                          <a:effectLst/>
                          <a:cs typeface="B Nazanin" panose="00000400000000000000" pitchFamily="2" charset="-78"/>
                        </a:rPr>
                        <a:t> بودند</a:t>
                      </a:r>
                    </a:p>
                    <a:p>
                      <a:pPr marL="285750" marR="0" indent="-285750" algn="just" rtl="1">
                        <a:lnSpc>
                          <a:spcPct val="107000"/>
                        </a:lnSpc>
                        <a:spcBef>
                          <a:spcPts val="0"/>
                        </a:spcBef>
                        <a:spcAft>
                          <a:spcPts val="0"/>
                        </a:spcAft>
                        <a:buFont typeface="Wingdings" panose="05000000000000000000" pitchFamily="2" charset="2"/>
                        <a:buChar char="ü"/>
                      </a:pPr>
                      <a:r>
                        <a:rPr lang="fa-IR" sz="1800" b="1" dirty="0" smtClean="0">
                          <a:effectLst/>
                          <a:cs typeface="B Nazanin" panose="00000400000000000000" pitchFamily="2" charset="-78"/>
                        </a:rPr>
                        <a:t>85/5%</a:t>
                      </a:r>
                      <a:r>
                        <a:rPr lang="fa-IR" sz="1800" b="1" baseline="0" dirty="0" smtClean="0">
                          <a:effectLst/>
                          <a:cs typeface="B Nazanin" panose="00000400000000000000" pitchFamily="2" charset="-78"/>
                        </a:rPr>
                        <a:t> بر اساس هر دو تعریف در گروه </a:t>
                      </a:r>
                      <a:r>
                        <a:rPr lang="en-US" sz="1800" b="1" baseline="0" dirty="0" smtClean="0">
                          <a:effectLst/>
                          <a:cs typeface="B Nazanin" panose="00000400000000000000" pitchFamily="2" charset="-78"/>
                        </a:rPr>
                        <a:t>MUO</a:t>
                      </a:r>
                      <a:r>
                        <a:rPr lang="fa-IR" sz="1800" b="1" baseline="0" dirty="0" smtClean="0">
                          <a:effectLst/>
                          <a:cs typeface="B Nazanin" panose="00000400000000000000" pitchFamily="2" charset="-78"/>
                        </a:rPr>
                        <a:t> بودند</a:t>
                      </a:r>
                      <a:endParaRPr lang="fa-IR" sz="1800" b="1" dirty="0" smtClean="0">
                        <a:effectLst/>
                        <a:cs typeface="B Nazanin" panose="00000400000000000000" pitchFamily="2" charset="-78"/>
                      </a:endParaRPr>
                    </a:p>
                    <a:p>
                      <a:pPr marL="285750" marR="0" indent="-285750" algn="just" rtl="1">
                        <a:lnSpc>
                          <a:spcPct val="107000"/>
                        </a:lnSpc>
                        <a:spcBef>
                          <a:spcPts val="0"/>
                        </a:spcBef>
                        <a:spcAft>
                          <a:spcPts val="0"/>
                        </a:spcAft>
                        <a:buFont typeface="Wingdings" panose="05000000000000000000" pitchFamily="2" charset="2"/>
                        <a:buChar char="ü"/>
                      </a:pPr>
                      <a:r>
                        <a:rPr lang="fa-IR" sz="1800" b="1" dirty="0" smtClean="0">
                          <a:effectLst/>
                          <a:cs typeface="B Nazanin" panose="00000400000000000000" pitchFamily="2" charset="-78"/>
                        </a:rPr>
                        <a:t>دور </a:t>
                      </a:r>
                      <a:r>
                        <a:rPr lang="fa-IR" sz="1800" b="1" dirty="0">
                          <a:effectLst/>
                          <a:cs typeface="B Nazanin" panose="00000400000000000000" pitchFamily="2" charset="-78"/>
                        </a:rPr>
                        <a:t>کمر </a:t>
                      </a:r>
                      <a:r>
                        <a:rPr lang="en-US" sz="1800" b="1" dirty="0">
                          <a:effectLst/>
                          <a:cs typeface="B Nazanin" panose="00000400000000000000" pitchFamily="2" charset="-78"/>
                        </a:rPr>
                        <a:t>(OR 0.33 [CI: 0.18–0.59]; P = 0.0002)</a:t>
                      </a:r>
                      <a:r>
                        <a:rPr lang="ar-SA" sz="1800" b="1" dirty="0">
                          <a:effectLst/>
                          <a:cs typeface="B Nazanin" panose="00000400000000000000" pitchFamily="2" charset="-78"/>
                        </a:rPr>
                        <a:t> و میزان دریافت چربی  رژیم غذایی </a:t>
                      </a:r>
                      <a:r>
                        <a:rPr lang="en-US" sz="1800" b="1" dirty="0">
                          <a:effectLst/>
                          <a:cs typeface="B Nazanin" panose="00000400000000000000" pitchFamily="2" charset="-78"/>
                        </a:rPr>
                        <a:t>(OR 0.56 [CI: 0.31–0.95]; P </a:t>
                      </a:r>
                      <a:r>
                        <a:rPr lang="en-US" sz="1800" b="1" dirty="0" smtClean="0">
                          <a:effectLst/>
                          <a:cs typeface="B Nazanin" panose="00000400000000000000" pitchFamily="2" charset="-78"/>
                        </a:rPr>
                        <a:t>= </a:t>
                      </a:r>
                      <a:r>
                        <a:rPr lang="en-US" sz="1800" b="1" dirty="0">
                          <a:effectLst/>
                          <a:cs typeface="B Nazanin" panose="00000400000000000000" pitchFamily="2" charset="-78"/>
                        </a:rPr>
                        <a:t>0.04) </a:t>
                      </a:r>
                      <a:r>
                        <a:rPr lang="ar-SA" sz="1800" b="1" dirty="0">
                          <a:effectLst/>
                          <a:cs typeface="B Nazanin" panose="00000400000000000000" pitchFamily="2" charset="-78"/>
                        </a:rPr>
                        <a:t> دو فاکتور مستقل پیشگویی کننده </a:t>
                      </a:r>
                      <a:r>
                        <a:rPr lang="en-US" sz="1800" b="1" dirty="0">
                          <a:effectLst/>
                          <a:cs typeface="B Nazanin" panose="00000400000000000000" pitchFamily="2" charset="-78"/>
                        </a:rPr>
                        <a:t>MHO-IR</a:t>
                      </a:r>
                      <a:r>
                        <a:rPr lang="fa-IR" sz="1800" b="1" dirty="0">
                          <a:effectLst/>
                          <a:cs typeface="B Nazanin" panose="00000400000000000000" pitchFamily="2" charset="-78"/>
                        </a:rPr>
                        <a:t> </a:t>
                      </a:r>
                      <a:r>
                        <a:rPr lang="fa-IR" sz="1800" b="1" dirty="0" smtClean="0">
                          <a:effectLst/>
                          <a:cs typeface="B Nazanin" panose="00000400000000000000" pitchFamily="2" charset="-78"/>
                        </a:rPr>
                        <a:t>بودند</a:t>
                      </a:r>
                    </a:p>
                    <a:p>
                      <a:pPr marL="285750" marR="0" indent="-285750" algn="just" rtl="1">
                        <a:lnSpc>
                          <a:spcPct val="107000"/>
                        </a:lnSpc>
                        <a:spcBef>
                          <a:spcPts val="0"/>
                        </a:spcBef>
                        <a:spcAft>
                          <a:spcPts val="0"/>
                        </a:spcAft>
                        <a:buFont typeface="Wingdings" panose="05000000000000000000" pitchFamily="2" charset="2"/>
                        <a:buChar char="ü"/>
                      </a:pPr>
                      <a:r>
                        <a:rPr lang="fa-IR" sz="1800" b="1" dirty="0" smtClean="0">
                          <a:effectLst/>
                          <a:cs typeface="B Nazanin" panose="00000400000000000000" pitchFamily="2" charset="-78"/>
                        </a:rPr>
                        <a:t>فعالیت </a:t>
                      </a:r>
                      <a:r>
                        <a:rPr lang="fa-IR" sz="1800" b="1" dirty="0">
                          <a:effectLst/>
                          <a:cs typeface="B Nazanin" panose="00000400000000000000" pitchFamily="2" charset="-78"/>
                        </a:rPr>
                        <a:t>متوسط تا </a:t>
                      </a:r>
                      <a:r>
                        <a:rPr lang="fa-IR" sz="1800" b="1" dirty="0" smtClean="0">
                          <a:effectLst/>
                          <a:cs typeface="B Nazanin" panose="00000400000000000000" pitchFamily="2" charset="-78"/>
                        </a:rPr>
                        <a:t>شدید</a:t>
                      </a:r>
                      <a:r>
                        <a:rPr lang="en-US" sz="1800" b="1" dirty="0" smtClean="0">
                          <a:effectLst/>
                          <a:cs typeface="B Nazanin" panose="00000400000000000000" pitchFamily="2" charset="-78"/>
                        </a:rPr>
                        <a:t> </a:t>
                      </a:r>
                      <a:r>
                        <a:rPr lang="fa-IR" sz="1800" b="1" baseline="0" dirty="0" smtClean="0">
                          <a:effectLst/>
                          <a:cs typeface="B Nazanin" panose="00000400000000000000" pitchFamily="2" charset="-78"/>
                        </a:rPr>
                        <a:t> (</a:t>
                      </a:r>
                      <a:r>
                        <a:rPr lang="en-US" sz="1800" b="1" i="0" u="none" strike="noStrike" kern="1200" baseline="0" dirty="0" smtClean="0">
                          <a:solidFill>
                            <a:schemeClr val="lt1"/>
                          </a:solidFill>
                          <a:effectLst/>
                          <a:latin typeface="+mn-lt"/>
                          <a:ea typeface="+mn-ea"/>
                          <a:cs typeface="B Nazanin" panose="00000400000000000000" pitchFamily="2" charset="-78"/>
                        </a:rPr>
                        <a:t>total MVPA</a:t>
                      </a:r>
                      <a:r>
                        <a:rPr lang="fa-IR" sz="1800" b="1" baseline="0" dirty="0" smtClean="0">
                          <a:effectLst/>
                          <a:cs typeface="B Nazanin" panose="00000400000000000000" pitchFamily="2" charset="-78"/>
                        </a:rPr>
                        <a:t>)</a:t>
                      </a:r>
                      <a:r>
                        <a:rPr lang="fa-IR" sz="1800" b="1" dirty="0" smtClean="0">
                          <a:effectLst/>
                          <a:cs typeface="B Nazanin" panose="00000400000000000000" pitchFamily="2" charset="-78"/>
                        </a:rPr>
                        <a:t> مهمترین </a:t>
                      </a:r>
                      <a:r>
                        <a:rPr lang="fa-IR" sz="1800" b="1" dirty="0">
                          <a:effectLst/>
                          <a:cs typeface="B Nazanin" panose="00000400000000000000" pitchFamily="2" charset="-78"/>
                        </a:rPr>
                        <a:t>فاکتور مستقل پیشگویی کننده </a:t>
                      </a:r>
                      <a:r>
                        <a:rPr lang="en-US" sz="1800" b="1" dirty="0" smtClean="0">
                          <a:effectLst/>
                          <a:cs typeface="B Nazanin" panose="00000400000000000000" pitchFamily="2" charset="-78"/>
                        </a:rPr>
                        <a:t>MHO-CR</a:t>
                      </a:r>
                      <a:r>
                        <a:rPr lang="fa-IR" sz="1800" b="1" dirty="0" smtClean="0">
                          <a:effectLst/>
                          <a:cs typeface="B Nazanin" panose="00000400000000000000" pitchFamily="2" charset="-78"/>
                        </a:rPr>
                        <a:t> بود </a:t>
                      </a:r>
                      <a:r>
                        <a:rPr lang="fr-FR" sz="1800" b="1" i="0" u="none" strike="noStrike" kern="1200" baseline="0" dirty="0" smtClean="0">
                          <a:solidFill>
                            <a:schemeClr val="lt1"/>
                          </a:solidFill>
                          <a:latin typeface="+mn-lt"/>
                          <a:ea typeface="+mn-ea"/>
                          <a:cs typeface="B Nazanin" panose="00000400000000000000" pitchFamily="2" charset="-78"/>
                        </a:rPr>
                        <a:t>(OR 1.80 [95% CI 1.24–</a:t>
                      </a:r>
                      <a:r>
                        <a:rPr lang="en-US" sz="1800" b="1" i="0" u="none" strike="noStrike" kern="1200" baseline="0" dirty="0" smtClean="0">
                          <a:solidFill>
                            <a:schemeClr val="lt1"/>
                          </a:solidFill>
                          <a:latin typeface="+mn-lt"/>
                          <a:ea typeface="+mn-ea"/>
                          <a:cs typeface="B Nazanin" panose="00000400000000000000" pitchFamily="2" charset="-78"/>
                        </a:rPr>
                        <a:t>2.62]; P = 0.002)</a:t>
                      </a:r>
                      <a:endParaRPr lang="fa-IR" sz="1800" b="1" i="0" u="none" strike="noStrike" kern="1200" baseline="0" dirty="0" smtClean="0">
                        <a:solidFill>
                          <a:schemeClr val="lt1"/>
                        </a:solidFill>
                        <a:latin typeface="+mn-lt"/>
                        <a:ea typeface="+mn-ea"/>
                        <a:cs typeface="B Nazanin" panose="00000400000000000000" pitchFamily="2" charset="-78"/>
                      </a:endParaRPr>
                    </a:p>
                    <a:p>
                      <a:pPr marL="285750" indent="-285750" algn="just" rtl="1">
                        <a:buFont typeface="Wingdings" panose="05000000000000000000" pitchFamily="2" charset="2"/>
                        <a:buChar char="ü"/>
                      </a:pPr>
                      <a:r>
                        <a:rPr lang="fa-IR" sz="1800" b="1" i="0" u="none" strike="noStrike" kern="1200" baseline="0" dirty="0" smtClean="0">
                          <a:solidFill>
                            <a:schemeClr val="lt1"/>
                          </a:solidFill>
                          <a:effectLst/>
                          <a:latin typeface="+mn-lt"/>
                          <a:ea typeface="+mn-ea"/>
                          <a:cs typeface="B Nazanin" panose="00000400000000000000" pitchFamily="2" charset="-78"/>
                        </a:rPr>
                        <a:t>به ازای هر یک </a:t>
                      </a:r>
                      <a:r>
                        <a:rPr lang="en-US" sz="1800" b="1" i="0" u="none" strike="noStrike" kern="1200" baseline="0" dirty="0" smtClean="0">
                          <a:solidFill>
                            <a:schemeClr val="lt1"/>
                          </a:solidFill>
                          <a:effectLst/>
                          <a:latin typeface="+mn-lt"/>
                          <a:ea typeface="+mn-ea"/>
                          <a:cs typeface="B Nazanin" panose="00000400000000000000" pitchFamily="2" charset="-78"/>
                        </a:rPr>
                        <a:t>SD</a:t>
                      </a:r>
                      <a:r>
                        <a:rPr lang="fa-IR" sz="1800" b="1" i="0" u="none" strike="noStrike" kern="1200" baseline="0" dirty="0" smtClean="0">
                          <a:solidFill>
                            <a:schemeClr val="lt1"/>
                          </a:solidFill>
                          <a:effectLst/>
                          <a:latin typeface="+mn-lt"/>
                          <a:ea typeface="+mn-ea"/>
                          <a:cs typeface="B Nazanin" panose="00000400000000000000" pitchFamily="2" charset="-78"/>
                        </a:rPr>
                        <a:t> </a:t>
                      </a:r>
                      <a:r>
                        <a:rPr lang="en-US" sz="1800" b="1" i="0" u="none" strike="noStrike" kern="1200" baseline="0" dirty="0" smtClean="0">
                          <a:solidFill>
                            <a:schemeClr val="lt1"/>
                          </a:solidFill>
                          <a:effectLst/>
                          <a:latin typeface="+mn-lt"/>
                          <a:ea typeface="+mn-ea"/>
                          <a:cs typeface="B Nazanin" panose="00000400000000000000" pitchFamily="2" charset="-78"/>
                        </a:rPr>
                        <a:t>(17 cm)</a:t>
                      </a:r>
                      <a:r>
                        <a:rPr lang="fa-IR" sz="1800" b="1" i="0" u="none" strike="noStrike" kern="1200" baseline="0" dirty="0" smtClean="0">
                          <a:solidFill>
                            <a:schemeClr val="lt1"/>
                          </a:solidFill>
                          <a:effectLst/>
                          <a:latin typeface="+mn-lt"/>
                          <a:ea typeface="+mn-ea"/>
                          <a:cs typeface="B Nazanin" panose="00000400000000000000" pitchFamily="2" charset="-78"/>
                        </a:rPr>
                        <a:t> افزایش در </a:t>
                      </a:r>
                      <a:r>
                        <a:rPr lang="en-US" sz="1800" b="1" i="0" u="none" strike="noStrike" kern="1200" baseline="0" dirty="0" smtClean="0">
                          <a:solidFill>
                            <a:schemeClr val="lt1"/>
                          </a:solidFill>
                          <a:effectLst/>
                          <a:latin typeface="+mn-lt"/>
                          <a:ea typeface="+mn-ea"/>
                          <a:cs typeface="B Nazanin" panose="00000400000000000000" pitchFamily="2" charset="-78"/>
                        </a:rPr>
                        <a:t>WC</a:t>
                      </a:r>
                      <a:r>
                        <a:rPr lang="fa-IR" sz="1800" b="1" i="0" u="none" strike="noStrike" kern="1200" baseline="0" dirty="0" smtClean="0">
                          <a:solidFill>
                            <a:schemeClr val="lt1"/>
                          </a:solidFill>
                          <a:effectLst/>
                          <a:latin typeface="+mn-lt"/>
                          <a:ea typeface="+mn-ea"/>
                          <a:cs typeface="B Nazanin" panose="00000400000000000000" pitchFamily="2" charset="-78"/>
                        </a:rPr>
                        <a:t>، 67% کاهش در </a:t>
                      </a:r>
                      <a:r>
                        <a:rPr lang="en-US" sz="1800" b="1" i="0" u="none" strike="noStrike" kern="1200" baseline="0" dirty="0" smtClean="0">
                          <a:solidFill>
                            <a:schemeClr val="lt1"/>
                          </a:solidFill>
                          <a:effectLst/>
                          <a:latin typeface="+mn-lt"/>
                          <a:ea typeface="+mn-ea"/>
                          <a:cs typeface="B Nazanin" panose="00000400000000000000" pitchFamily="2" charset="-78"/>
                        </a:rPr>
                        <a:t>OR</a:t>
                      </a:r>
                      <a:r>
                        <a:rPr lang="fa-IR" sz="1800" b="1" i="0" u="none" strike="noStrike" kern="1200" baseline="0" dirty="0" smtClean="0">
                          <a:solidFill>
                            <a:schemeClr val="lt1"/>
                          </a:solidFill>
                          <a:effectLst/>
                          <a:latin typeface="+mn-lt"/>
                          <a:ea typeface="+mn-ea"/>
                          <a:cs typeface="B Nazanin" panose="00000400000000000000" pitchFamily="2" charset="-78"/>
                        </a:rPr>
                        <a:t> افراد </a:t>
                      </a:r>
                      <a:r>
                        <a:rPr lang="en-US" sz="1800" b="1" i="0" u="none" strike="noStrike" kern="1200" baseline="0" dirty="0" smtClean="0">
                          <a:solidFill>
                            <a:schemeClr val="lt1"/>
                          </a:solidFill>
                          <a:effectLst/>
                          <a:latin typeface="+mn-lt"/>
                          <a:ea typeface="+mn-ea"/>
                          <a:cs typeface="B Nazanin" panose="00000400000000000000" pitchFamily="2" charset="-78"/>
                        </a:rPr>
                        <a:t>MHO</a:t>
                      </a:r>
                      <a:r>
                        <a:rPr lang="fa-IR" sz="1800" b="1" i="0" u="none" strike="noStrike" kern="1200" baseline="0" dirty="0" smtClean="0">
                          <a:solidFill>
                            <a:schemeClr val="lt1"/>
                          </a:solidFill>
                          <a:effectLst/>
                          <a:latin typeface="+mn-lt"/>
                          <a:ea typeface="+mn-ea"/>
                          <a:cs typeface="B Nazanin" panose="00000400000000000000" pitchFamily="2" charset="-78"/>
                        </a:rPr>
                        <a:t> وجود دارد.</a:t>
                      </a:r>
                    </a:p>
                    <a:p>
                      <a:pPr marL="285750" marR="0" indent="-285750" algn="just" defTabSz="4572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a-IR" sz="1800" b="1" i="0" u="none" strike="noStrike" kern="1200" baseline="0" dirty="0" smtClean="0">
                          <a:solidFill>
                            <a:schemeClr val="lt1"/>
                          </a:solidFill>
                          <a:effectLst/>
                          <a:latin typeface="+mn-lt"/>
                          <a:ea typeface="+mn-ea"/>
                          <a:cs typeface="B Nazanin" panose="00000400000000000000" pitchFamily="2" charset="-78"/>
                        </a:rPr>
                        <a:t>به ازای هر یک </a:t>
                      </a:r>
                      <a:r>
                        <a:rPr lang="en-US" sz="1800" b="1" i="0" u="none" strike="noStrike" kern="1200" baseline="0" dirty="0" smtClean="0">
                          <a:solidFill>
                            <a:schemeClr val="lt1"/>
                          </a:solidFill>
                          <a:effectLst/>
                          <a:latin typeface="+mn-lt"/>
                          <a:ea typeface="+mn-ea"/>
                          <a:cs typeface="B Nazanin" panose="00000400000000000000" pitchFamily="2" charset="-78"/>
                        </a:rPr>
                        <a:t>SD</a:t>
                      </a:r>
                      <a:r>
                        <a:rPr lang="fa-IR" sz="1800" b="1" i="0" u="none" strike="noStrike" kern="1200" baseline="0" dirty="0" smtClean="0">
                          <a:solidFill>
                            <a:schemeClr val="lt1"/>
                          </a:solidFill>
                          <a:effectLst/>
                          <a:latin typeface="+mn-lt"/>
                          <a:ea typeface="+mn-ea"/>
                          <a:cs typeface="B Nazanin" panose="00000400000000000000" pitchFamily="2" charset="-78"/>
                        </a:rPr>
                        <a:t> </a:t>
                      </a:r>
                      <a:r>
                        <a:rPr lang="en-US" sz="1800" b="1" i="0" u="none" strike="noStrike" kern="1200" baseline="0" dirty="0" smtClean="0">
                          <a:solidFill>
                            <a:schemeClr val="lt1"/>
                          </a:solidFill>
                          <a:effectLst/>
                          <a:latin typeface="+mn-lt"/>
                          <a:ea typeface="+mn-ea"/>
                          <a:cs typeface="B Nazanin" panose="00000400000000000000" pitchFamily="2" charset="-78"/>
                        </a:rPr>
                        <a:t>(38.5 gr/day)</a:t>
                      </a:r>
                      <a:r>
                        <a:rPr lang="fa-IR" sz="1800" b="1" i="0" u="none" strike="noStrike" kern="1200" baseline="0" dirty="0" smtClean="0">
                          <a:solidFill>
                            <a:schemeClr val="lt1"/>
                          </a:solidFill>
                          <a:effectLst/>
                          <a:latin typeface="+mn-lt"/>
                          <a:ea typeface="+mn-ea"/>
                          <a:cs typeface="B Nazanin" panose="00000400000000000000" pitchFamily="2" charset="-78"/>
                        </a:rPr>
                        <a:t> افزایش در مصرف چربی، 44% کاهش در </a:t>
                      </a:r>
                      <a:r>
                        <a:rPr lang="en-US" sz="1800" b="1" i="0" u="none" strike="noStrike" kern="1200" baseline="0" dirty="0" smtClean="0">
                          <a:solidFill>
                            <a:schemeClr val="lt1"/>
                          </a:solidFill>
                          <a:effectLst/>
                          <a:latin typeface="+mn-lt"/>
                          <a:ea typeface="+mn-ea"/>
                          <a:cs typeface="B Nazanin" panose="00000400000000000000" pitchFamily="2" charset="-78"/>
                        </a:rPr>
                        <a:t>OR</a:t>
                      </a:r>
                      <a:r>
                        <a:rPr lang="fa-IR" sz="1800" b="1" i="0" u="none" strike="noStrike" kern="1200" baseline="0" dirty="0" smtClean="0">
                          <a:solidFill>
                            <a:schemeClr val="lt1"/>
                          </a:solidFill>
                          <a:effectLst/>
                          <a:latin typeface="+mn-lt"/>
                          <a:ea typeface="+mn-ea"/>
                          <a:cs typeface="B Nazanin" panose="00000400000000000000" pitchFamily="2" charset="-78"/>
                        </a:rPr>
                        <a:t> افراد </a:t>
                      </a:r>
                      <a:r>
                        <a:rPr lang="en-US" sz="1800" b="1" i="0" u="none" strike="noStrike" kern="1200" baseline="0" dirty="0" smtClean="0">
                          <a:solidFill>
                            <a:schemeClr val="lt1"/>
                          </a:solidFill>
                          <a:effectLst/>
                          <a:latin typeface="+mn-lt"/>
                          <a:ea typeface="+mn-ea"/>
                          <a:cs typeface="B Nazanin" panose="00000400000000000000" pitchFamily="2" charset="-78"/>
                        </a:rPr>
                        <a:t>MHO</a:t>
                      </a:r>
                      <a:r>
                        <a:rPr lang="fa-IR" sz="1800" b="1" i="0" u="none" strike="noStrike" kern="1200" baseline="0" dirty="0" smtClean="0">
                          <a:solidFill>
                            <a:schemeClr val="lt1"/>
                          </a:solidFill>
                          <a:effectLst/>
                          <a:latin typeface="+mn-lt"/>
                          <a:ea typeface="+mn-ea"/>
                          <a:cs typeface="B Nazanin" panose="00000400000000000000" pitchFamily="2" charset="-78"/>
                        </a:rPr>
                        <a:t> وجود دارد.</a:t>
                      </a:r>
                    </a:p>
                    <a:p>
                      <a:pPr marL="285750" marR="0" indent="-285750" algn="just" defTabSz="4572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a-IR" sz="1800" b="1" i="0" u="none" strike="noStrike" kern="1200" baseline="0" dirty="0" smtClean="0">
                          <a:solidFill>
                            <a:schemeClr val="lt1"/>
                          </a:solidFill>
                          <a:effectLst/>
                          <a:latin typeface="+mn-lt"/>
                          <a:ea typeface="+mn-ea"/>
                          <a:cs typeface="B Nazanin" panose="00000400000000000000" pitchFamily="2" charset="-78"/>
                        </a:rPr>
                        <a:t>به ازای هر یک </a:t>
                      </a:r>
                      <a:r>
                        <a:rPr lang="en-US" sz="1800" b="1" i="0" u="none" strike="noStrike" kern="1200" baseline="0" dirty="0" smtClean="0">
                          <a:solidFill>
                            <a:schemeClr val="lt1"/>
                          </a:solidFill>
                          <a:effectLst/>
                          <a:latin typeface="+mn-lt"/>
                          <a:ea typeface="+mn-ea"/>
                          <a:cs typeface="B Nazanin" panose="00000400000000000000" pitchFamily="2" charset="-78"/>
                        </a:rPr>
                        <a:t>SD</a:t>
                      </a:r>
                      <a:r>
                        <a:rPr lang="fa-IR" sz="1800" b="1" i="0" u="none" strike="noStrike" kern="1200" baseline="0" dirty="0" smtClean="0">
                          <a:solidFill>
                            <a:schemeClr val="lt1"/>
                          </a:solidFill>
                          <a:effectLst/>
                          <a:latin typeface="+mn-lt"/>
                          <a:ea typeface="+mn-ea"/>
                          <a:cs typeface="B Nazanin" panose="00000400000000000000" pitchFamily="2" charset="-78"/>
                        </a:rPr>
                        <a:t> </a:t>
                      </a:r>
                      <a:r>
                        <a:rPr lang="en-US" sz="1800" b="1" i="0" u="none" strike="noStrike" kern="1200" baseline="0" dirty="0" smtClean="0">
                          <a:solidFill>
                            <a:schemeClr val="lt1"/>
                          </a:solidFill>
                          <a:effectLst/>
                          <a:latin typeface="+mn-lt"/>
                          <a:ea typeface="+mn-ea"/>
                          <a:cs typeface="B Nazanin" panose="00000400000000000000" pitchFamily="2" charset="-78"/>
                        </a:rPr>
                        <a:t>(47 min/day)</a:t>
                      </a:r>
                      <a:r>
                        <a:rPr lang="fa-IR" sz="1800" b="1" i="0" u="none" strike="noStrike" kern="1200" baseline="0" dirty="0" smtClean="0">
                          <a:solidFill>
                            <a:schemeClr val="lt1"/>
                          </a:solidFill>
                          <a:effectLst/>
                          <a:latin typeface="+mn-lt"/>
                          <a:ea typeface="+mn-ea"/>
                          <a:cs typeface="B Nazanin" panose="00000400000000000000" pitchFamily="2" charset="-78"/>
                        </a:rPr>
                        <a:t> افزایش در </a:t>
                      </a:r>
                      <a:r>
                        <a:rPr lang="en-US" sz="1800" b="1" i="0" u="none" strike="noStrike" kern="1200" baseline="0" dirty="0" smtClean="0">
                          <a:solidFill>
                            <a:schemeClr val="lt1"/>
                          </a:solidFill>
                          <a:effectLst/>
                          <a:latin typeface="+mn-lt"/>
                          <a:ea typeface="+mn-ea"/>
                          <a:cs typeface="B Nazanin" panose="00000400000000000000" pitchFamily="2" charset="-78"/>
                        </a:rPr>
                        <a:t>total MVPA</a:t>
                      </a:r>
                      <a:r>
                        <a:rPr lang="fa-IR" sz="1800" b="1" i="0" u="none" strike="noStrike" kern="1200" baseline="0" dirty="0" smtClean="0">
                          <a:solidFill>
                            <a:schemeClr val="lt1"/>
                          </a:solidFill>
                          <a:effectLst/>
                          <a:latin typeface="+mn-lt"/>
                          <a:ea typeface="+mn-ea"/>
                          <a:cs typeface="B Nazanin" panose="00000400000000000000" pitchFamily="2" charset="-78"/>
                        </a:rPr>
                        <a:t>، </a:t>
                      </a:r>
                      <a:r>
                        <a:rPr lang="en-US" sz="1800" b="1" i="0" u="none" strike="noStrike" kern="1200" baseline="0" dirty="0" smtClean="0">
                          <a:solidFill>
                            <a:schemeClr val="lt1"/>
                          </a:solidFill>
                          <a:effectLst/>
                          <a:latin typeface="+mn-lt"/>
                          <a:ea typeface="+mn-ea"/>
                          <a:cs typeface="B Nazanin" panose="00000400000000000000" pitchFamily="2" charset="-78"/>
                        </a:rPr>
                        <a:t>80</a:t>
                      </a:r>
                      <a:r>
                        <a:rPr lang="fa-IR" sz="1800" b="1" i="0" u="none" strike="noStrike" kern="1200" baseline="0" dirty="0" smtClean="0">
                          <a:solidFill>
                            <a:schemeClr val="lt1"/>
                          </a:solidFill>
                          <a:effectLst/>
                          <a:latin typeface="+mn-lt"/>
                          <a:ea typeface="+mn-ea"/>
                          <a:cs typeface="B Nazanin" panose="00000400000000000000" pitchFamily="2" charset="-78"/>
                        </a:rPr>
                        <a:t>% افزایش در </a:t>
                      </a:r>
                      <a:r>
                        <a:rPr lang="en-US" sz="1800" b="1" i="0" u="none" strike="noStrike" kern="1200" baseline="0" dirty="0" smtClean="0">
                          <a:solidFill>
                            <a:schemeClr val="lt1"/>
                          </a:solidFill>
                          <a:effectLst/>
                          <a:latin typeface="+mn-lt"/>
                          <a:ea typeface="+mn-ea"/>
                          <a:cs typeface="B Nazanin" panose="00000400000000000000" pitchFamily="2" charset="-78"/>
                        </a:rPr>
                        <a:t>OR</a:t>
                      </a:r>
                      <a:r>
                        <a:rPr lang="fa-IR" sz="1800" b="1" i="0" u="none" strike="noStrike" kern="1200" baseline="0" dirty="0" smtClean="0">
                          <a:solidFill>
                            <a:schemeClr val="lt1"/>
                          </a:solidFill>
                          <a:effectLst/>
                          <a:latin typeface="+mn-lt"/>
                          <a:ea typeface="+mn-ea"/>
                          <a:cs typeface="B Nazanin" panose="00000400000000000000" pitchFamily="2" charset="-78"/>
                        </a:rPr>
                        <a:t> افراد </a:t>
                      </a:r>
                      <a:r>
                        <a:rPr lang="en-US" sz="1800" b="1" i="0" u="none" strike="noStrike" kern="1200" baseline="0" dirty="0" smtClean="0">
                          <a:solidFill>
                            <a:schemeClr val="lt1"/>
                          </a:solidFill>
                          <a:effectLst/>
                          <a:latin typeface="+mn-lt"/>
                          <a:ea typeface="+mn-ea"/>
                          <a:cs typeface="B Nazanin" panose="00000400000000000000" pitchFamily="2" charset="-78"/>
                        </a:rPr>
                        <a:t>MHO</a:t>
                      </a:r>
                      <a:r>
                        <a:rPr lang="fa-IR" sz="1800" b="1" i="0" u="none" strike="noStrike" kern="1200" baseline="0" dirty="0" smtClean="0">
                          <a:solidFill>
                            <a:schemeClr val="lt1"/>
                          </a:solidFill>
                          <a:effectLst/>
                          <a:latin typeface="+mn-lt"/>
                          <a:ea typeface="+mn-ea"/>
                          <a:cs typeface="B Nazanin" panose="00000400000000000000" pitchFamily="2" charset="-78"/>
                        </a:rPr>
                        <a:t> وجود دارد. (تنها پیشگویی کننده </a:t>
                      </a:r>
                      <a:r>
                        <a:rPr lang="en-US" sz="1800" b="1" i="0" u="none" strike="noStrike" kern="1200" baseline="0" dirty="0" smtClean="0">
                          <a:solidFill>
                            <a:schemeClr val="lt1"/>
                          </a:solidFill>
                          <a:effectLst/>
                          <a:latin typeface="+mn-lt"/>
                          <a:ea typeface="+mn-ea"/>
                          <a:cs typeface="B Nazanin" panose="00000400000000000000" pitchFamily="2" charset="-78"/>
                        </a:rPr>
                        <a:t>MHO-CR </a:t>
                      </a:r>
                      <a:r>
                        <a:rPr lang="fa-IR" sz="1800" b="1" i="0" u="none" strike="noStrike" kern="1200" baseline="0" dirty="0" smtClean="0">
                          <a:solidFill>
                            <a:schemeClr val="lt1"/>
                          </a:solidFill>
                          <a:effectLst/>
                          <a:latin typeface="+mn-lt"/>
                          <a:ea typeface="+mn-ea"/>
                          <a:cs typeface="B Nazanin" panose="00000400000000000000" pitchFamily="2" charset="-78"/>
                        </a:rPr>
                        <a:t>)</a:t>
                      </a:r>
                    </a:p>
                  </a:txBody>
                  <a:tcPr marL="68580" marR="68580" marT="0" marB="0">
                    <a:solidFill>
                      <a:srgbClr val="002060"/>
                    </a:solidFill>
                  </a:tcPr>
                </a:tc>
                <a:tc>
                  <a:txBody>
                    <a:bodyPr/>
                    <a:lstStyle/>
                    <a:p>
                      <a:pPr marL="0" marR="0" algn="ctr" rtl="1">
                        <a:lnSpc>
                          <a:spcPct val="107000"/>
                        </a:lnSpc>
                        <a:spcBef>
                          <a:spcPts val="0"/>
                        </a:spcBef>
                        <a:spcAft>
                          <a:spcPts val="0"/>
                        </a:spcAft>
                      </a:pPr>
                      <a:r>
                        <a:rPr lang="ar-SA" sz="1600" dirty="0" smtClean="0">
                          <a:effectLst/>
                          <a:cs typeface="B Nazanin" panose="00000400000000000000" pitchFamily="2" charset="-78"/>
                        </a:rPr>
                        <a:t>8-17</a:t>
                      </a:r>
                      <a:endParaRPr lang="fa-IR" sz="1600" dirty="0" smtClean="0">
                        <a:effectLst/>
                        <a:cs typeface="B Nazanin" panose="00000400000000000000" pitchFamily="2" charset="-78"/>
                      </a:endParaRPr>
                    </a:p>
                    <a:p>
                      <a:pPr marL="0" marR="0" algn="ctr" rtl="1">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marL="0" marR="0" algn="ctr" rtl="1">
                        <a:lnSpc>
                          <a:spcPct val="107000"/>
                        </a:lnSpc>
                        <a:spcBef>
                          <a:spcPts val="0"/>
                        </a:spcBef>
                        <a:spcAft>
                          <a:spcPts val="0"/>
                        </a:spcAft>
                      </a:pPr>
                      <a:r>
                        <a:rPr lang="ar-SA" sz="1600" dirty="0" smtClean="0">
                          <a:effectLst/>
                          <a:cs typeface="B Nazanin" panose="00000400000000000000" pitchFamily="2" charset="-78"/>
                        </a:rPr>
                        <a:t>181</a:t>
                      </a:r>
                      <a:endParaRPr lang="fa-IR" sz="1600" dirty="0" smtClean="0">
                        <a:effectLst/>
                        <a:cs typeface="B Nazanin" panose="00000400000000000000" pitchFamily="2" charset="-78"/>
                      </a:endParaRPr>
                    </a:p>
                    <a:p>
                      <a:pPr marL="0" marR="0" algn="ctr" rtl="1">
                        <a:lnSpc>
                          <a:spcPct val="107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B Nazanin" panose="00000400000000000000" pitchFamily="2" charset="-78"/>
                        </a:rPr>
                        <a:t>(BMI≥85</a:t>
                      </a:r>
                      <a:r>
                        <a:rPr lang="en-US" sz="1600" baseline="0" dirty="0" smtClean="0">
                          <a:effectLst/>
                          <a:latin typeface="Calibri" panose="020F0502020204030204" pitchFamily="34" charset="0"/>
                          <a:ea typeface="Calibri" panose="020F0502020204030204" pitchFamily="34" charset="0"/>
                          <a:cs typeface="B Nazanin" panose="00000400000000000000" pitchFamily="2" charset="-78"/>
                        </a:rPr>
                        <a:t>th per)</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marL="0" marR="0" algn="ctr" rtl="1">
                        <a:lnSpc>
                          <a:spcPct val="107000"/>
                        </a:lnSpc>
                        <a:spcBef>
                          <a:spcPts val="0"/>
                        </a:spcBef>
                        <a:spcAft>
                          <a:spcPts val="0"/>
                        </a:spcAft>
                      </a:pPr>
                      <a:r>
                        <a:rPr lang="fa-IR" sz="1600" dirty="0" smtClean="0">
                          <a:effectLst/>
                          <a:cs typeface="B Nazanin" panose="00000400000000000000" pitchFamily="2" charset="-78"/>
                        </a:rPr>
                        <a:t>2005-2010</a:t>
                      </a:r>
                    </a:p>
                    <a:p>
                      <a:pPr marL="0" marR="0" algn="ctr" rtl="1">
                        <a:lnSpc>
                          <a:spcPct val="107000"/>
                        </a:lnSpc>
                        <a:spcBef>
                          <a:spcPts val="0"/>
                        </a:spcBef>
                        <a:spcAft>
                          <a:spcPts val="0"/>
                        </a:spcAft>
                      </a:pPr>
                      <a:r>
                        <a:rPr lang="fa-IR" sz="1600" dirty="0" smtClean="0">
                          <a:effectLst/>
                          <a:latin typeface="Calibri" panose="020F0502020204030204" pitchFamily="34" charset="0"/>
                          <a:ea typeface="Calibri" panose="020F0502020204030204" pitchFamily="34" charset="0"/>
                          <a:cs typeface="B Nazanin" panose="00000400000000000000" pitchFamily="2" charset="-78"/>
                        </a:rPr>
                        <a:t>کانادا</a:t>
                      </a:r>
                    </a:p>
                    <a:p>
                      <a:pPr marL="0" marR="0" algn="ctr" rtl="1">
                        <a:lnSpc>
                          <a:spcPct val="107000"/>
                        </a:lnSpc>
                        <a:spcBef>
                          <a:spcPts val="0"/>
                        </a:spcBef>
                        <a:spcAft>
                          <a:spcPts val="0"/>
                        </a:spcAft>
                      </a:pPr>
                      <a:r>
                        <a:rPr lang="fa-IR" sz="1600" dirty="0" smtClean="0">
                          <a:effectLst/>
                          <a:latin typeface="Calibri" panose="020F0502020204030204" pitchFamily="34" charset="0"/>
                          <a:ea typeface="Calibri" panose="020F0502020204030204" pitchFamily="34" charset="0"/>
                          <a:cs typeface="B Nazanin" panose="00000400000000000000" pitchFamily="2" charset="-78"/>
                        </a:rPr>
                        <a:t>مقطعی</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lnR w="12700" cap="flat" cmpd="sng" algn="ctr">
                      <a:solidFill>
                        <a:schemeClr val="tx1"/>
                      </a:solidFill>
                      <a:prstDash val="solid"/>
                      <a:round/>
                      <a:headEnd type="none" w="med" len="med"/>
                      <a:tailEnd type="none" w="med" len="med"/>
                    </a:lnR>
                  </a:tcPr>
                </a:tc>
              </a:tr>
              <a:tr h="454321">
                <a:tc vMerge="1">
                  <a:txBody>
                    <a:bodyPr/>
                    <a:lstStyle/>
                    <a:p>
                      <a:endParaRPr lang="en-US"/>
                    </a:p>
                  </a:txBody>
                  <a:tcPr/>
                </a:tc>
                <a:tc gridSpan="3">
                  <a:txBody>
                    <a:bodyPr/>
                    <a:lstStyle/>
                    <a:p>
                      <a:pPr marL="0" marR="0" algn="ctr" rtl="1">
                        <a:lnSpc>
                          <a:spcPct val="107000"/>
                        </a:lnSpc>
                        <a:spcBef>
                          <a:spcPts val="0"/>
                        </a:spcBef>
                        <a:spcAft>
                          <a:spcPts val="0"/>
                        </a:spcAft>
                      </a:pPr>
                      <a:r>
                        <a:rPr lang="fa-IR" sz="2000" b="1" kern="1200" dirty="0" smtClean="0">
                          <a:solidFill>
                            <a:schemeClr val="bg1"/>
                          </a:solidFill>
                          <a:effectLst/>
                          <a:latin typeface="+mn-lt"/>
                          <a:ea typeface="+mn-ea"/>
                          <a:cs typeface="B Nazanin" panose="00000400000000000000" pitchFamily="2" charset="-78"/>
                        </a:rPr>
                        <a:t>محدودیت های مطالعه</a:t>
                      </a:r>
                      <a:endParaRPr lang="en-US" sz="2000" b="1" kern="1200" dirty="0">
                        <a:solidFill>
                          <a:schemeClr val="bg1"/>
                        </a:solidFill>
                        <a:effectLst/>
                        <a:latin typeface="+mn-lt"/>
                        <a:ea typeface="+mn-ea"/>
                        <a:cs typeface="B Nazanin" panose="00000400000000000000" pitchFamily="2" charset="-78"/>
                      </a:endParaRPr>
                    </a:p>
                  </a:txBody>
                  <a:tcPr marL="68580" marR="68580" marT="0" marB="0">
                    <a:lnR w="12700" cap="flat" cmpd="sng" algn="ctr">
                      <a:solidFill>
                        <a:schemeClr val="tx1"/>
                      </a:solidFill>
                      <a:prstDash val="solid"/>
                      <a:round/>
                      <a:headEnd type="none" w="med" len="med"/>
                      <a:tailEnd type="none" w="med" len="med"/>
                    </a:lnR>
                    <a:solidFill>
                      <a:schemeClr val="accent1"/>
                    </a:solidFill>
                  </a:tcPr>
                </a:tc>
                <a:tc hMerge="1">
                  <a:txBody>
                    <a:bodyPr/>
                    <a:lstStyle/>
                    <a:p>
                      <a:pPr marL="0" marR="0" algn="ctr" rtl="1">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hMerge="1">
                  <a:txBody>
                    <a:bodyPr/>
                    <a:lstStyle/>
                    <a:p>
                      <a:pPr marL="0" marR="0" algn="ctr" rtl="1">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lnR w="12700" cap="flat" cmpd="sng" algn="ctr">
                      <a:solidFill>
                        <a:schemeClr val="tx1"/>
                      </a:solidFill>
                      <a:prstDash val="solid"/>
                      <a:round/>
                      <a:headEnd type="none" w="med" len="med"/>
                      <a:tailEnd type="none" w="med" len="med"/>
                    </a:lnR>
                  </a:tcPr>
                </a:tc>
              </a:tr>
              <a:tr h="1877026">
                <a:tc vMerge="1">
                  <a:txBody>
                    <a:bodyPr/>
                    <a:lstStyle/>
                    <a:p>
                      <a:endParaRPr lang="en-US"/>
                    </a:p>
                  </a:txBody>
                  <a:tcPr/>
                </a:tc>
                <a:tc rowSpan="2" gridSpan="3">
                  <a:txBody>
                    <a:bodyPr/>
                    <a:lstStyle/>
                    <a:p>
                      <a:pPr marL="285750" marR="0" indent="-285750" algn="just" rtl="1">
                        <a:lnSpc>
                          <a:spcPct val="107000"/>
                        </a:lnSpc>
                        <a:spcBef>
                          <a:spcPts val="0"/>
                        </a:spcBef>
                        <a:spcAft>
                          <a:spcPts val="0"/>
                        </a:spcAft>
                        <a:buFont typeface="Courier New" panose="02070309020205020404" pitchFamily="49" charset="0"/>
                        <a:buChar char="o"/>
                      </a:pPr>
                      <a:r>
                        <a:rPr lang="fa-IR" sz="1600" dirty="0" smtClean="0">
                          <a:effectLst/>
                          <a:latin typeface="Calibri" panose="020F0502020204030204" pitchFamily="34" charset="0"/>
                          <a:ea typeface="Calibri" panose="020F0502020204030204" pitchFamily="34" charset="0"/>
                          <a:cs typeface="B Nazanin" panose="00000400000000000000" pitchFamily="2" charset="-78"/>
                        </a:rPr>
                        <a:t>به</a:t>
                      </a:r>
                      <a:r>
                        <a:rPr lang="fa-IR" sz="1600" baseline="0" dirty="0" smtClean="0">
                          <a:effectLst/>
                          <a:latin typeface="Calibri" panose="020F0502020204030204" pitchFamily="34" charset="0"/>
                          <a:ea typeface="Calibri" panose="020F0502020204030204" pitchFamily="34" charset="0"/>
                          <a:cs typeface="B Nazanin" panose="00000400000000000000" pitchFamily="2" charset="-78"/>
                        </a:rPr>
                        <a:t> دلیل عدم وجود یک تعریف واحد و بین المللی برای فاکتورهای </a:t>
                      </a:r>
                      <a:r>
                        <a:rPr lang="en-US" sz="1600" baseline="0" dirty="0" smtClean="0">
                          <a:effectLst/>
                          <a:latin typeface="Calibri" panose="020F0502020204030204" pitchFamily="34" charset="0"/>
                          <a:ea typeface="Calibri" panose="020F0502020204030204" pitchFamily="34" charset="0"/>
                          <a:cs typeface="B Nazanin" panose="00000400000000000000" pitchFamily="2" charset="-78"/>
                        </a:rPr>
                        <a:t>MHO-CR </a:t>
                      </a:r>
                      <a:r>
                        <a:rPr lang="fa-IR" sz="1600" baseline="0" dirty="0" smtClean="0">
                          <a:effectLst/>
                          <a:latin typeface="Calibri" panose="020F0502020204030204" pitchFamily="34" charset="0"/>
                          <a:ea typeface="Calibri" panose="020F0502020204030204" pitchFamily="34" charset="0"/>
                          <a:cs typeface="B Nazanin" panose="00000400000000000000" pitchFamily="2" charset="-78"/>
                        </a:rPr>
                        <a:t>، بدلیل راحتی کار از فاکتورهایی که در کلینیک آنها چک شده، استفاده شده است</a:t>
                      </a:r>
                    </a:p>
                    <a:p>
                      <a:pPr marL="285750" marR="0" indent="-285750" algn="just" rtl="1">
                        <a:lnSpc>
                          <a:spcPct val="107000"/>
                        </a:lnSpc>
                        <a:spcBef>
                          <a:spcPts val="0"/>
                        </a:spcBef>
                        <a:spcAft>
                          <a:spcPts val="0"/>
                        </a:spcAft>
                        <a:buFont typeface="Courier New" panose="02070309020205020404" pitchFamily="49" charset="0"/>
                        <a:buChar char="o"/>
                      </a:pPr>
                      <a:r>
                        <a:rPr lang="fa-IR" sz="1600" baseline="0" dirty="0" smtClean="0">
                          <a:effectLst/>
                          <a:latin typeface="Calibri" panose="020F0502020204030204" pitchFamily="34" charset="0"/>
                          <a:ea typeface="Calibri" panose="020F0502020204030204" pitchFamily="34" charset="0"/>
                          <a:cs typeface="B Nazanin" panose="00000400000000000000" pitchFamily="2" charset="-78"/>
                        </a:rPr>
                        <a:t>افراد از نظر نژادی هموژن بودند و امکان بررسی در سایر نژادها نبوده است</a:t>
                      </a:r>
                    </a:p>
                    <a:p>
                      <a:pPr marL="285750" marR="0" indent="-285750" algn="just" rtl="1">
                        <a:lnSpc>
                          <a:spcPct val="107000"/>
                        </a:lnSpc>
                        <a:spcBef>
                          <a:spcPts val="0"/>
                        </a:spcBef>
                        <a:spcAft>
                          <a:spcPts val="0"/>
                        </a:spcAft>
                        <a:buFont typeface="Courier New" panose="02070309020205020404" pitchFamily="49" charset="0"/>
                        <a:buChar char="o"/>
                      </a:pPr>
                      <a:r>
                        <a:rPr lang="fa-IR" sz="1600" baseline="0" dirty="0" smtClean="0">
                          <a:effectLst/>
                          <a:latin typeface="Calibri" panose="020F0502020204030204" pitchFamily="34" charset="0"/>
                          <a:ea typeface="Calibri" panose="020F0502020204030204" pitchFamily="34" charset="0"/>
                          <a:cs typeface="B Nazanin" panose="00000400000000000000" pitchFamily="2" charset="-78"/>
                        </a:rPr>
                        <a:t>شرکت کنندگان فقط شامل افرادی بودند که بدلیل کنترل وزن ارجاع شده بودند. بنابراین نتایج نمیتواند به تمام کودکان تعمیم داده شود</a:t>
                      </a:r>
                    </a:p>
                    <a:p>
                      <a:pPr marL="285750" marR="0" indent="-285750" algn="just" rtl="1">
                        <a:lnSpc>
                          <a:spcPct val="107000"/>
                        </a:lnSpc>
                        <a:spcBef>
                          <a:spcPts val="0"/>
                        </a:spcBef>
                        <a:spcAft>
                          <a:spcPts val="0"/>
                        </a:spcAft>
                        <a:buFont typeface="Courier New" panose="02070309020205020404" pitchFamily="49" charset="0"/>
                        <a:buChar char="o"/>
                      </a:pPr>
                      <a:r>
                        <a:rPr lang="fa-IR" sz="1600" baseline="0" dirty="0" smtClean="0">
                          <a:effectLst/>
                          <a:latin typeface="Calibri" panose="020F0502020204030204" pitchFamily="34" charset="0"/>
                          <a:ea typeface="Calibri" panose="020F0502020204030204" pitchFamily="34" charset="0"/>
                          <a:cs typeface="B Nazanin" panose="00000400000000000000" pitchFamily="2" charset="-78"/>
                        </a:rPr>
                        <a:t>اطلاعات مربوط به بلوغ ثبت نشده بود</a:t>
                      </a:r>
                    </a:p>
                    <a:p>
                      <a:pPr marL="285750" marR="0" indent="-285750" algn="just" rtl="1">
                        <a:lnSpc>
                          <a:spcPct val="107000"/>
                        </a:lnSpc>
                        <a:spcBef>
                          <a:spcPts val="0"/>
                        </a:spcBef>
                        <a:spcAft>
                          <a:spcPts val="0"/>
                        </a:spcAft>
                        <a:buFont typeface="Courier New" panose="02070309020205020404" pitchFamily="49" charset="0"/>
                        <a:buChar char="o"/>
                      </a:pPr>
                      <a:r>
                        <a:rPr lang="fa-IR" sz="1600" baseline="0" dirty="0" smtClean="0">
                          <a:effectLst/>
                          <a:latin typeface="Calibri" panose="020F0502020204030204" pitchFamily="34" charset="0"/>
                          <a:ea typeface="Calibri" panose="020F0502020204030204" pitchFamily="34" charset="0"/>
                          <a:cs typeface="B Nazanin" panose="00000400000000000000" pitchFamily="2" charset="-78"/>
                        </a:rPr>
                        <a:t>طراحی مطالعه بصورت مقطعی بوده است</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lnR w="12700" cap="flat" cmpd="sng" algn="ctr">
                      <a:solidFill>
                        <a:schemeClr val="tx1"/>
                      </a:solidFill>
                      <a:prstDash val="solid"/>
                      <a:round/>
                      <a:headEnd type="none" w="med" len="med"/>
                      <a:tailEnd type="none" w="med" len="med"/>
                    </a:lnR>
                  </a:tcPr>
                </a:tc>
                <a:tc rowSpan="2" hMerge="1">
                  <a:txBody>
                    <a:bodyPr/>
                    <a:lstStyle/>
                    <a:p>
                      <a:endParaRPr lang="en-US"/>
                    </a:p>
                  </a:txBody>
                  <a:tcPr/>
                </a:tc>
                <a:tc rowSpan="2" hMerge="1">
                  <a:txBody>
                    <a:bodyPr/>
                    <a:lstStyle/>
                    <a:p>
                      <a:endParaRPr lang="en-US"/>
                    </a:p>
                  </a:txBody>
                  <a:tcPr/>
                </a:tc>
              </a:tr>
              <a:tr h="2348485">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fa-IR" sz="1600" b="1"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rPr>
                        <a:t>تعریف </a:t>
                      </a:r>
                      <a:r>
                        <a:rPr lang="en-US" sz="1600" b="1"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rPr>
                        <a:t>CR</a:t>
                      </a:r>
                      <a:r>
                        <a:rPr lang="fa-IR" sz="1600" b="1"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rPr>
                        <a:t> بر اساس داشتن</a:t>
                      </a:r>
                      <a:r>
                        <a:rPr lang="fa-IR" sz="1600" b="1" baseline="0"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rPr>
                        <a:t> یکی از معیارهای زیر:</a:t>
                      </a:r>
                    </a:p>
                    <a:p>
                      <a:pPr algn="ctr" rtl="1"/>
                      <a:r>
                        <a:rPr lang="en-US" sz="1600" b="1" i="0" u="none" strike="noStrike" kern="1200" baseline="0" dirty="0" smtClean="0">
                          <a:solidFill>
                            <a:schemeClr val="tx1"/>
                          </a:solidFill>
                          <a:latin typeface="+mn-lt"/>
                          <a:ea typeface="+mn-ea"/>
                          <a:cs typeface="B Nazanin" panose="00000400000000000000" pitchFamily="2" charset="-78"/>
                        </a:rPr>
                        <a:t>SBP or DBP ≥90th percentile for age, sex, and height ; </a:t>
                      </a:r>
                    </a:p>
                    <a:p>
                      <a:pPr algn="ctr" rtl="1"/>
                      <a:r>
                        <a:rPr lang="en-US" sz="1600" b="1" i="0" u="none" strike="noStrike" kern="1200" baseline="0" dirty="0" smtClean="0">
                          <a:solidFill>
                            <a:schemeClr val="tx1"/>
                          </a:solidFill>
                          <a:latin typeface="+mn-lt"/>
                          <a:ea typeface="+mn-ea"/>
                          <a:cs typeface="B Nazanin" panose="00000400000000000000" pitchFamily="2" charset="-78"/>
                        </a:rPr>
                        <a:t>TG ≥110 ng/</a:t>
                      </a:r>
                      <a:r>
                        <a:rPr lang="en-US" sz="1600" b="1" i="0" u="none" strike="noStrike" kern="1200" baseline="0" dirty="0" err="1" smtClean="0">
                          <a:solidFill>
                            <a:schemeClr val="tx1"/>
                          </a:solidFill>
                          <a:latin typeface="+mn-lt"/>
                          <a:ea typeface="+mn-ea"/>
                          <a:cs typeface="B Nazanin" panose="00000400000000000000" pitchFamily="2" charset="-78"/>
                        </a:rPr>
                        <a:t>dL</a:t>
                      </a:r>
                      <a:r>
                        <a:rPr lang="en-US" sz="1600" b="1" i="0" u="none" strike="noStrike" kern="1200" baseline="0" dirty="0" smtClean="0">
                          <a:solidFill>
                            <a:schemeClr val="tx1"/>
                          </a:solidFill>
                          <a:latin typeface="+mn-lt"/>
                          <a:ea typeface="+mn-ea"/>
                          <a:cs typeface="B Nazanin" panose="00000400000000000000" pitchFamily="2" charset="-78"/>
                        </a:rPr>
                        <a:t>;</a:t>
                      </a:r>
                    </a:p>
                    <a:p>
                      <a:pPr algn="ctr" rtl="1"/>
                      <a:r>
                        <a:rPr lang="en-US" sz="1600" b="1" i="0" u="none" strike="noStrike" kern="1200" baseline="0" dirty="0" smtClean="0">
                          <a:solidFill>
                            <a:schemeClr val="tx1"/>
                          </a:solidFill>
                          <a:latin typeface="+mn-lt"/>
                          <a:ea typeface="+mn-ea"/>
                          <a:cs typeface="B Nazanin" panose="00000400000000000000" pitchFamily="2" charset="-78"/>
                        </a:rPr>
                        <a:t>HDL-C ≤40 ng/</a:t>
                      </a:r>
                      <a:r>
                        <a:rPr lang="en-US" sz="1600" b="1" i="0" u="none" strike="noStrike" kern="1200" baseline="0" dirty="0" err="1" smtClean="0">
                          <a:solidFill>
                            <a:schemeClr val="tx1"/>
                          </a:solidFill>
                          <a:latin typeface="+mn-lt"/>
                          <a:ea typeface="+mn-ea"/>
                          <a:cs typeface="B Nazanin" panose="00000400000000000000" pitchFamily="2" charset="-78"/>
                        </a:rPr>
                        <a:t>dL</a:t>
                      </a:r>
                      <a:r>
                        <a:rPr lang="en-US" sz="1600" b="1" i="0" u="none" strike="noStrike" kern="1200" baseline="0" dirty="0" smtClean="0">
                          <a:solidFill>
                            <a:schemeClr val="tx1"/>
                          </a:solidFill>
                          <a:latin typeface="+mn-lt"/>
                          <a:ea typeface="+mn-ea"/>
                          <a:cs typeface="B Nazanin" panose="00000400000000000000" pitchFamily="2" charset="-78"/>
                        </a:rPr>
                        <a:t>;</a:t>
                      </a:r>
                    </a:p>
                    <a:p>
                      <a:pPr algn="ctr" rtl="1"/>
                      <a:r>
                        <a:rPr lang="en-US" sz="1600" b="1" i="0" u="none" strike="noStrike" kern="1200" baseline="0" dirty="0" smtClean="0">
                          <a:solidFill>
                            <a:schemeClr val="tx1"/>
                          </a:solidFill>
                          <a:latin typeface="+mn-lt"/>
                          <a:ea typeface="+mn-ea"/>
                          <a:cs typeface="B Nazanin" panose="00000400000000000000" pitchFamily="2" charset="-78"/>
                        </a:rPr>
                        <a:t>FBS ≥100 ng/</a:t>
                      </a:r>
                      <a:r>
                        <a:rPr lang="en-US" sz="1600" b="1" i="0" u="none" strike="noStrike" kern="1200" baseline="0" dirty="0" err="1" smtClean="0">
                          <a:solidFill>
                            <a:schemeClr val="tx1"/>
                          </a:solidFill>
                          <a:latin typeface="+mn-lt"/>
                          <a:ea typeface="+mn-ea"/>
                          <a:cs typeface="B Nazanin" panose="00000400000000000000" pitchFamily="2" charset="-78"/>
                        </a:rPr>
                        <a:t>dL</a:t>
                      </a:r>
                      <a:r>
                        <a:rPr lang="en-US" sz="1600" b="1" i="0" u="none" strike="noStrike" kern="1200" baseline="0" dirty="0" smtClean="0">
                          <a:solidFill>
                            <a:schemeClr val="tx1"/>
                          </a:solidFill>
                          <a:latin typeface="+mn-lt"/>
                          <a:ea typeface="+mn-ea"/>
                          <a:cs typeface="B Nazanin" panose="00000400000000000000" pitchFamily="2" charset="-78"/>
                        </a:rPr>
                        <a:t>;</a:t>
                      </a:r>
                    </a:p>
                    <a:p>
                      <a:pPr marL="0" marR="0" indent="0" algn="ctr" defTabSz="457200" rtl="1" eaLnBrk="1" fontAlgn="auto" latinLnBrk="0" hangingPunct="1">
                        <a:lnSpc>
                          <a:spcPct val="100000"/>
                        </a:lnSpc>
                        <a:spcBef>
                          <a:spcPts val="0"/>
                        </a:spcBef>
                        <a:spcAft>
                          <a:spcPts val="0"/>
                        </a:spcAft>
                        <a:buClrTx/>
                        <a:buSzTx/>
                        <a:buFontTx/>
                        <a:buNone/>
                        <a:tabLst/>
                        <a:defRPr/>
                      </a:pPr>
                      <a:endParaRPr lang="en-US" sz="1600" b="1"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p>
                      <a:pPr marL="0" marR="0" indent="0" algn="ctr" defTabSz="457200" rtl="1" eaLnBrk="1" fontAlgn="auto" latinLnBrk="0" hangingPunct="1">
                        <a:lnSpc>
                          <a:spcPct val="100000"/>
                        </a:lnSpc>
                        <a:spcBef>
                          <a:spcPts val="0"/>
                        </a:spcBef>
                        <a:spcAft>
                          <a:spcPts val="0"/>
                        </a:spcAft>
                        <a:buClrTx/>
                        <a:buSzTx/>
                        <a:buFontTx/>
                        <a:buNone/>
                        <a:tabLst/>
                        <a:defRPr/>
                      </a:pPr>
                      <a:r>
                        <a:rPr lang="fa-IR" sz="1600" b="1"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rPr>
                        <a:t>تعریف </a:t>
                      </a:r>
                      <a:r>
                        <a:rPr lang="en-US" sz="1600" b="1"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rPr>
                        <a:t>IR</a:t>
                      </a:r>
                      <a:r>
                        <a:rPr lang="fa-IR" sz="1600" b="1" baseline="0"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rPr>
                        <a:t>:</a:t>
                      </a:r>
                    </a:p>
                    <a:p>
                      <a:pPr algn="ctr" rtl="1"/>
                      <a:r>
                        <a:rPr lang="en-US" sz="1600" b="1" i="0" u="none" strike="noStrike" kern="1200" baseline="0" dirty="0" err="1" smtClean="0">
                          <a:solidFill>
                            <a:schemeClr val="tx1"/>
                          </a:solidFill>
                          <a:latin typeface="+mn-lt"/>
                          <a:ea typeface="+mn-ea"/>
                          <a:cs typeface="B Nazanin" panose="00000400000000000000" pitchFamily="2" charset="-78"/>
                        </a:rPr>
                        <a:t>Homa</a:t>
                      </a:r>
                      <a:r>
                        <a:rPr lang="en-US" sz="1600" b="1" i="0" u="none" strike="noStrike" kern="1200" baseline="0" dirty="0" smtClean="0">
                          <a:solidFill>
                            <a:schemeClr val="tx1"/>
                          </a:solidFill>
                          <a:latin typeface="+mn-lt"/>
                          <a:ea typeface="+mn-ea"/>
                          <a:cs typeface="B Nazanin" panose="00000400000000000000" pitchFamily="2" charset="-78"/>
                        </a:rPr>
                        <a:t> Score ≥3.16 ;</a:t>
                      </a:r>
                      <a:endParaRPr lang="en-US" sz="1600" b="1"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solidFill>
                      <a:schemeClr val="bg1">
                        <a:lumMod val="75000"/>
                      </a:schemeClr>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r>
            </a:tbl>
          </a:graphicData>
        </a:graphic>
      </p:graphicFrame>
      <p:sp>
        <p:nvSpPr>
          <p:cNvPr id="2" name="Slide Number Placeholder 1"/>
          <p:cNvSpPr>
            <a:spLocks noGrp="1"/>
          </p:cNvSpPr>
          <p:nvPr>
            <p:ph type="sldNum" sz="quarter" idx="12"/>
          </p:nvPr>
        </p:nvSpPr>
        <p:spPr/>
        <p:txBody>
          <a:bodyPr/>
          <a:lstStyle/>
          <a:p>
            <a:fld id="{97CEB7A3-3770-48AD-BEC9-B00D16F734FD}" type="slidenum">
              <a:rPr lang="en-US" smtClean="0"/>
              <a:pPr/>
              <a:t>15</a:t>
            </a:fld>
            <a:endParaRPr lang="en-US"/>
          </a:p>
        </p:txBody>
      </p:sp>
    </p:spTree>
    <p:extLst>
      <p:ext uri="{BB962C8B-B14F-4D97-AF65-F5344CB8AC3E}">
        <p14:creationId xmlns="" xmlns:p14="http://schemas.microsoft.com/office/powerpoint/2010/main" val="18171610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نتیجه گیری</a:t>
            </a:r>
            <a:endParaRPr lang="en-US" dirty="0"/>
          </a:p>
        </p:txBody>
      </p:sp>
      <p:sp>
        <p:nvSpPr>
          <p:cNvPr id="3" name="Content Placeholder 2"/>
          <p:cNvSpPr>
            <a:spLocks noGrp="1"/>
          </p:cNvSpPr>
          <p:nvPr>
            <p:ph idx="1"/>
          </p:nvPr>
        </p:nvSpPr>
        <p:spPr/>
        <p:txBody>
          <a:bodyPr/>
          <a:lstStyle/>
          <a:p>
            <a:r>
              <a:rPr lang="fa-IR" b="1" dirty="0" smtClean="0"/>
              <a:t>از هر سه کودک و نوجوان چاق/دارای اضافه وزن، یک نفر در گروه </a:t>
            </a:r>
            <a:r>
              <a:rPr lang="en-US" b="1" dirty="0" smtClean="0"/>
              <a:t>MHO</a:t>
            </a:r>
            <a:r>
              <a:rPr lang="fa-IR" b="1" dirty="0" smtClean="0"/>
              <a:t> قرار میگیرد</a:t>
            </a:r>
          </a:p>
          <a:p>
            <a:endParaRPr lang="fa-IR" b="1" dirty="0" smtClean="0"/>
          </a:p>
          <a:p>
            <a:r>
              <a:rPr lang="fa-IR" b="1" dirty="0" smtClean="0"/>
              <a:t>بیشترین پیشگویی کننده های مستقل </a:t>
            </a:r>
            <a:r>
              <a:rPr lang="en-US" b="1" dirty="0" smtClean="0"/>
              <a:t>IR</a:t>
            </a:r>
            <a:r>
              <a:rPr lang="fa-IR" b="1" dirty="0"/>
              <a:t>،</a:t>
            </a:r>
            <a:r>
              <a:rPr lang="fa-IR" b="1" dirty="0" smtClean="0"/>
              <a:t> </a:t>
            </a:r>
            <a:r>
              <a:rPr lang="en-US" b="1" dirty="0" smtClean="0">
                <a:solidFill>
                  <a:srgbClr val="FF0000"/>
                </a:solidFill>
              </a:rPr>
              <a:t>WC</a:t>
            </a:r>
            <a:r>
              <a:rPr lang="fa-IR" b="1" dirty="0" smtClean="0">
                <a:solidFill>
                  <a:srgbClr val="FF0000"/>
                </a:solidFill>
              </a:rPr>
              <a:t> و میزان مصرف چربی رژیم غذایی </a:t>
            </a:r>
            <a:r>
              <a:rPr lang="fa-IR" b="1" dirty="0" smtClean="0"/>
              <a:t>هستند</a:t>
            </a:r>
          </a:p>
          <a:p>
            <a:endParaRPr lang="fa-IR" b="1" dirty="0"/>
          </a:p>
          <a:p>
            <a:r>
              <a:rPr lang="fa-IR" b="1" dirty="0" smtClean="0"/>
              <a:t>مهم ترین فاکتور پیشگویی کننده مستقل </a:t>
            </a:r>
            <a:r>
              <a:rPr lang="en-US" b="1" dirty="0" smtClean="0"/>
              <a:t>CR</a:t>
            </a:r>
            <a:r>
              <a:rPr lang="fa-IR" b="1" dirty="0" smtClean="0"/>
              <a:t>، </a:t>
            </a:r>
            <a:r>
              <a:rPr lang="fa-IR" b="1" dirty="0" smtClean="0">
                <a:solidFill>
                  <a:srgbClr val="FF0000"/>
                </a:solidFill>
              </a:rPr>
              <a:t>فعالیت متوسط تا شدیداست </a:t>
            </a:r>
            <a:endParaRPr lang="en-US" b="1" dirty="0">
              <a:solidFill>
                <a:srgbClr val="FF0000"/>
              </a:solidFill>
            </a:endParaRPr>
          </a:p>
        </p:txBody>
      </p:sp>
      <p:sp>
        <p:nvSpPr>
          <p:cNvPr id="4" name="Slide Number Placeholder 3"/>
          <p:cNvSpPr>
            <a:spLocks noGrp="1"/>
          </p:cNvSpPr>
          <p:nvPr>
            <p:ph type="sldNum" sz="quarter" idx="12"/>
          </p:nvPr>
        </p:nvSpPr>
        <p:spPr/>
        <p:txBody>
          <a:bodyPr/>
          <a:lstStyle/>
          <a:p>
            <a:fld id="{97CEB7A3-3770-48AD-BEC9-B00D16F734FD}" type="slidenum">
              <a:rPr lang="en-US" smtClean="0"/>
              <a:pPr/>
              <a:t>16</a:t>
            </a:fld>
            <a:endParaRPr lang="en-US"/>
          </a:p>
        </p:txBody>
      </p:sp>
    </p:spTree>
    <p:extLst>
      <p:ext uri="{BB962C8B-B14F-4D97-AF65-F5344CB8AC3E}">
        <p14:creationId xmlns="" xmlns:p14="http://schemas.microsoft.com/office/powerpoint/2010/main" val="21681635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stretch>
            <a:fillRect/>
          </a:stretch>
        </p:blipFill>
        <p:spPr>
          <a:xfrm>
            <a:off x="1071679" y="2119311"/>
            <a:ext cx="10046264" cy="2865895"/>
          </a:xfrm>
          <a:prstGeom prst="rect">
            <a:avLst/>
          </a:prstGeom>
        </p:spPr>
      </p:pic>
      <p:sp>
        <p:nvSpPr>
          <p:cNvPr id="2" name="Slide Number Placeholder 1"/>
          <p:cNvSpPr>
            <a:spLocks noGrp="1"/>
          </p:cNvSpPr>
          <p:nvPr>
            <p:ph type="sldNum" sz="quarter" idx="12"/>
          </p:nvPr>
        </p:nvSpPr>
        <p:spPr/>
        <p:txBody>
          <a:bodyPr/>
          <a:lstStyle/>
          <a:p>
            <a:fld id="{97CEB7A3-3770-48AD-BEC9-B00D16F734FD}" type="slidenum">
              <a:rPr lang="en-US" smtClean="0"/>
              <a:pPr/>
              <a:t>17</a:t>
            </a:fld>
            <a:endParaRPr lang="en-US"/>
          </a:p>
        </p:txBody>
      </p:sp>
    </p:spTree>
    <p:extLst>
      <p:ext uri="{BB962C8B-B14F-4D97-AF65-F5344CB8AC3E}">
        <p14:creationId xmlns="" xmlns:p14="http://schemas.microsoft.com/office/powerpoint/2010/main" val="2447702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2951874100"/>
              </p:ext>
            </p:extLst>
          </p:nvPr>
        </p:nvGraphicFramePr>
        <p:xfrm>
          <a:off x="1" y="-9869"/>
          <a:ext cx="12191999" cy="6668616"/>
        </p:xfrm>
        <a:graphic>
          <a:graphicData uri="http://schemas.openxmlformats.org/drawingml/2006/table">
            <a:tbl>
              <a:tblPr firstRow="1" firstCol="1" bandRow="1">
                <a:tableStyleId>{5C22544A-7EE6-4342-B048-85BDC9FD1C3A}</a:tableStyleId>
              </a:tblPr>
              <a:tblGrid>
                <a:gridCol w="682171"/>
                <a:gridCol w="943429"/>
                <a:gridCol w="3077029"/>
                <a:gridCol w="638628"/>
                <a:gridCol w="1059543"/>
                <a:gridCol w="725714"/>
                <a:gridCol w="1038692"/>
                <a:gridCol w="4026793"/>
              </a:tblGrid>
              <a:tr h="684212">
                <a:tc gridSpan="7">
                  <a:txBody>
                    <a:bodyPr/>
                    <a:lstStyle/>
                    <a:p>
                      <a:pPr marL="0" marR="0" algn="ctr" rtl="1">
                        <a:lnSpc>
                          <a:spcPct val="107000"/>
                        </a:lnSpc>
                        <a:spcBef>
                          <a:spcPts val="0"/>
                        </a:spcBef>
                        <a:spcAft>
                          <a:spcPts val="0"/>
                        </a:spcAft>
                      </a:pPr>
                      <a:r>
                        <a:rPr lang="fa-IR" sz="2000" dirty="0">
                          <a:effectLst/>
                          <a:cs typeface="B Nazanin" panose="00000400000000000000" pitchFamily="2" charset="-78"/>
                        </a:rPr>
                        <a:t>یافته </a:t>
                      </a:r>
                      <a:r>
                        <a:rPr lang="fa-IR" sz="2000" dirty="0" smtClean="0">
                          <a:effectLst/>
                          <a:cs typeface="B Nazanin" panose="00000400000000000000" pitchFamily="2" charset="-78"/>
                        </a:rPr>
                        <a:t>ها</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rtl="1">
                        <a:lnSpc>
                          <a:spcPct val="107000"/>
                        </a:lnSpc>
                        <a:spcBef>
                          <a:spcPts val="0"/>
                        </a:spcBef>
                        <a:spcAft>
                          <a:spcPts val="0"/>
                        </a:spcAft>
                      </a:pPr>
                      <a:r>
                        <a:rPr lang="ar-SA" sz="2000" dirty="0" smtClean="0">
                          <a:effectLst/>
                          <a:cs typeface="B Nazanin" panose="00000400000000000000" pitchFamily="2" charset="-78"/>
                        </a:rPr>
                        <a:t>سال</a:t>
                      </a:r>
                      <a:r>
                        <a:rPr lang="fa-IR" sz="2000" dirty="0" smtClean="0">
                          <a:effectLst/>
                          <a:cs typeface="B Nazanin" panose="00000400000000000000" pitchFamily="2" charset="-78"/>
                        </a:rPr>
                        <a:t>، محل و طراحی مطالعه</a:t>
                      </a:r>
                      <a:r>
                        <a:rPr lang="ar-SA" sz="2000" dirty="0" smtClean="0">
                          <a:effectLst/>
                          <a:cs typeface="B Nazanin" panose="00000400000000000000" pitchFamily="2" charset="-78"/>
                        </a:rPr>
                        <a:t> </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lnR w="12700" cap="flat" cmpd="sng" algn="ctr">
                      <a:solidFill>
                        <a:schemeClr val="tx1"/>
                      </a:solidFill>
                      <a:prstDash val="solid"/>
                      <a:round/>
                      <a:headEnd type="none" w="med" len="med"/>
                      <a:tailEnd type="none" w="med" len="med"/>
                    </a:lnR>
                  </a:tcPr>
                </a:tc>
              </a:tr>
              <a:tr h="1314743">
                <a:tc>
                  <a:txBody>
                    <a:bodyPr/>
                    <a:lstStyle/>
                    <a:p>
                      <a:pPr marL="0" marR="0" indent="0" algn="ctr" rtl="1">
                        <a:lnSpc>
                          <a:spcPct val="107000"/>
                        </a:lnSpc>
                        <a:spcBef>
                          <a:spcPts val="0"/>
                        </a:spcBef>
                        <a:spcAft>
                          <a:spcPts val="0"/>
                        </a:spcAft>
                        <a:buFont typeface="Wingdings" panose="05000000000000000000" pitchFamily="2" charset="2"/>
                        <a:buNone/>
                      </a:pPr>
                      <a:r>
                        <a:rPr lang="fa-IR" sz="1800" b="1" kern="1200" dirty="0" smtClean="0">
                          <a:solidFill>
                            <a:schemeClr val="lt1"/>
                          </a:solidFill>
                          <a:effectLst/>
                          <a:latin typeface="+mn-lt"/>
                          <a:ea typeface="+mn-ea"/>
                          <a:cs typeface="B Nazanin" panose="00000400000000000000" pitchFamily="2" charset="-78"/>
                        </a:rPr>
                        <a:t>اثر</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lumOff val="50000"/>
                      </a:schemeClr>
                    </a:solidFill>
                  </a:tcPr>
                </a:tc>
                <a:tc>
                  <a:txBody>
                    <a:bodyPr/>
                    <a:lstStyle/>
                    <a:p>
                      <a:pPr marL="0" marR="0" indent="0" algn="ctr" defTabSz="457200" rtl="1" eaLnBrk="1" fontAlgn="auto" latinLnBrk="0" hangingPunct="1">
                        <a:lnSpc>
                          <a:spcPct val="107000"/>
                        </a:lnSpc>
                        <a:spcBef>
                          <a:spcPts val="0"/>
                        </a:spcBef>
                        <a:spcAft>
                          <a:spcPts val="0"/>
                        </a:spcAft>
                        <a:buClrTx/>
                        <a:buSzTx/>
                        <a:buFont typeface="Wingdings" panose="05000000000000000000" pitchFamily="2" charset="2"/>
                        <a:buNone/>
                        <a:tabLst/>
                        <a:defRPr/>
                      </a:pPr>
                      <a:r>
                        <a:rPr lang="fa-IR" sz="1800" b="1" kern="1200" dirty="0" smtClean="0">
                          <a:solidFill>
                            <a:schemeClr val="lt1"/>
                          </a:solidFill>
                          <a:effectLst/>
                          <a:latin typeface="+mn-lt"/>
                          <a:ea typeface="+mn-ea"/>
                          <a:cs typeface="B Nazanin" panose="00000400000000000000" pitchFamily="2" charset="-78"/>
                        </a:rPr>
                        <a:t>تعدیل </a:t>
                      </a:r>
                      <a:r>
                        <a:rPr lang="en-US" sz="1800" b="1" kern="1200" dirty="0" smtClean="0">
                          <a:solidFill>
                            <a:schemeClr val="lt1"/>
                          </a:solidFill>
                          <a:effectLst/>
                          <a:latin typeface="+mn-lt"/>
                          <a:ea typeface="+mn-ea"/>
                          <a:cs typeface="B Nazanin" panose="00000400000000000000" pitchFamily="2" charset="-78"/>
                        </a:rPr>
                        <a:t>BMI</a:t>
                      </a:r>
                      <a:r>
                        <a:rPr lang="fa-IR" sz="1800" b="1" kern="1200" dirty="0" smtClean="0">
                          <a:solidFill>
                            <a:schemeClr val="lt1"/>
                          </a:solidFill>
                          <a:effectLst/>
                          <a:latin typeface="+mn-lt"/>
                          <a:ea typeface="+mn-ea"/>
                          <a:cs typeface="B Nazanin" panose="00000400000000000000" pitchFamily="2" charset="-78"/>
                        </a:rPr>
                        <a:t> بزرگسالی</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lumOff val="50000"/>
                      </a:schemeClr>
                    </a:solidFill>
                  </a:tcPr>
                </a:tc>
                <a:tc>
                  <a:txBody>
                    <a:bodyPr/>
                    <a:lstStyle/>
                    <a:p>
                      <a:pPr marL="0" marR="0" indent="0" algn="ctr" rtl="1">
                        <a:lnSpc>
                          <a:spcPct val="107000"/>
                        </a:lnSpc>
                        <a:spcBef>
                          <a:spcPts val="0"/>
                        </a:spcBef>
                        <a:spcAft>
                          <a:spcPts val="0"/>
                        </a:spcAft>
                        <a:buFont typeface="Wingdings" panose="05000000000000000000" pitchFamily="2" charset="2"/>
                        <a:buNone/>
                      </a:pPr>
                      <a:r>
                        <a:rPr lang="en-US" sz="1800" b="1" kern="1200" dirty="0" smtClean="0">
                          <a:solidFill>
                            <a:schemeClr val="lt1"/>
                          </a:solidFill>
                          <a:effectLst/>
                          <a:latin typeface="+mn-lt"/>
                          <a:ea typeface="+mn-ea"/>
                          <a:cs typeface="B Nazanin" panose="00000400000000000000" pitchFamily="2" charset="-78"/>
                        </a:rPr>
                        <a:t>OR</a:t>
                      </a:r>
                      <a:endParaRPr lang="fa-IR" sz="1800" b="1" kern="1200" dirty="0" smtClean="0">
                        <a:solidFill>
                          <a:schemeClr val="lt1"/>
                        </a:solidFill>
                        <a:effectLst/>
                        <a:latin typeface="+mn-lt"/>
                        <a:ea typeface="+mn-ea"/>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lumOff val="50000"/>
                      </a:schemeClr>
                    </a:solidFill>
                  </a:tcPr>
                </a:tc>
                <a:tc>
                  <a:txBody>
                    <a:bodyPr/>
                    <a:lstStyle/>
                    <a:p>
                      <a:pPr marL="0" marR="0" indent="0" algn="ctr" rtl="1">
                        <a:lnSpc>
                          <a:spcPct val="107000"/>
                        </a:lnSpc>
                        <a:spcBef>
                          <a:spcPts val="0"/>
                        </a:spcBef>
                        <a:spcAft>
                          <a:spcPts val="0"/>
                        </a:spcAft>
                        <a:buFont typeface="Wingdings" panose="05000000000000000000" pitchFamily="2" charset="2"/>
                        <a:buNone/>
                      </a:pPr>
                      <a:r>
                        <a:rPr lang="fa-IR" sz="1800" b="1" kern="1200" dirty="0" smtClean="0">
                          <a:solidFill>
                            <a:schemeClr val="lt1"/>
                          </a:solidFill>
                          <a:effectLst/>
                          <a:latin typeface="+mn-lt"/>
                          <a:ea typeface="+mn-ea"/>
                          <a:cs typeface="B Nazanin" panose="00000400000000000000" pitchFamily="2" charset="-78"/>
                        </a:rPr>
                        <a:t>تعداد نمونه</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lumOff val="50000"/>
                      </a:schemeClr>
                    </a:solidFill>
                  </a:tcPr>
                </a:tc>
                <a:tc>
                  <a:txBody>
                    <a:bodyPr/>
                    <a:lstStyle/>
                    <a:p>
                      <a:pPr marL="0" marR="0" indent="0" algn="ctr" defTabSz="457200" rtl="1" eaLnBrk="1" fontAlgn="auto" latinLnBrk="0" hangingPunct="1">
                        <a:lnSpc>
                          <a:spcPct val="107000"/>
                        </a:lnSpc>
                        <a:spcBef>
                          <a:spcPts val="0"/>
                        </a:spcBef>
                        <a:spcAft>
                          <a:spcPts val="0"/>
                        </a:spcAft>
                        <a:buClrTx/>
                        <a:buSzTx/>
                        <a:buFont typeface="Wingdings" panose="05000000000000000000" pitchFamily="2" charset="2"/>
                        <a:buNone/>
                        <a:tabLst/>
                        <a:defRPr/>
                      </a:pPr>
                      <a:r>
                        <a:rPr lang="fa-IR" sz="1800" b="1" kern="1200" dirty="0" smtClean="0">
                          <a:solidFill>
                            <a:schemeClr val="lt1"/>
                          </a:solidFill>
                          <a:effectLst/>
                          <a:latin typeface="+mn-lt"/>
                          <a:ea typeface="+mn-ea"/>
                          <a:cs typeface="B Nazanin" panose="00000400000000000000" pitchFamily="2" charset="-78"/>
                        </a:rPr>
                        <a:t>سن بزرگسالان</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lumOff val="50000"/>
                      </a:schemeClr>
                    </a:solidFill>
                  </a:tcPr>
                </a:tc>
                <a:tc>
                  <a:txBody>
                    <a:bodyPr/>
                    <a:lstStyle/>
                    <a:p>
                      <a:pPr marL="0" marR="0" indent="0" algn="ctr" rtl="1">
                        <a:lnSpc>
                          <a:spcPct val="107000"/>
                        </a:lnSpc>
                        <a:spcBef>
                          <a:spcPts val="0"/>
                        </a:spcBef>
                        <a:spcAft>
                          <a:spcPts val="0"/>
                        </a:spcAft>
                        <a:buFont typeface="Wingdings" panose="05000000000000000000" pitchFamily="2" charset="2"/>
                        <a:buNone/>
                      </a:pPr>
                      <a:r>
                        <a:rPr lang="fa-IR" sz="1800" b="1" kern="1200" dirty="0" smtClean="0">
                          <a:solidFill>
                            <a:schemeClr val="lt1"/>
                          </a:solidFill>
                          <a:effectLst/>
                          <a:latin typeface="+mn-lt"/>
                          <a:ea typeface="+mn-ea"/>
                          <a:cs typeface="B Nazanin" panose="00000400000000000000" pitchFamily="2" charset="-78"/>
                        </a:rPr>
                        <a:t>سن کودکان</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lumOff val="50000"/>
                      </a:schemeClr>
                    </a:solidFill>
                  </a:tcPr>
                </a:tc>
                <a:tc>
                  <a:txBody>
                    <a:bodyPr/>
                    <a:lstStyle/>
                    <a:p>
                      <a:pPr marL="0" marR="0" indent="0" algn="ctr" rtl="1">
                        <a:lnSpc>
                          <a:spcPct val="107000"/>
                        </a:lnSpc>
                        <a:spcBef>
                          <a:spcPts val="0"/>
                        </a:spcBef>
                        <a:spcAft>
                          <a:spcPts val="0"/>
                        </a:spcAft>
                        <a:buFont typeface="Wingdings" panose="05000000000000000000" pitchFamily="2" charset="2"/>
                        <a:buNone/>
                      </a:pPr>
                      <a:r>
                        <a:rPr lang="fa-IR" sz="1800" b="1" kern="1200" dirty="0" smtClean="0">
                          <a:solidFill>
                            <a:schemeClr val="lt1"/>
                          </a:solidFill>
                          <a:effectLst/>
                          <a:latin typeface="+mn-lt"/>
                          <a:ea typeface="+mn-ea"/>
                          <a:cs typeface="B Nazanin" panose="00000400000000000000" pitchFamily="2" charset="-78"/>
                        </a:rPr>
                        <a:t>مطالعه</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lumOff val="50000"/>
                      </a:schemeClr>
                    </a:solidFill>
                  </a:tcPr>
                </a:tc>
                <a:tc rowSpan="4">
                  <a:txBody>
                    <a:bodyPr/>
                    <a:lstStyle/>
                    <a:p>
                      <a:pPr marL="0" marR="0" algn="just" rtl="1">
                        <a:lnSpc>
                          <a:spcPct val="107000"/>
                        </a:lnSpc>
                        <a:spcBef>
                          <a:spcPts val="0"/>
                        </a:spcBef>
                        <a:spcAft>
                          <a:spcPts val="0"/>
                        </a:spcAft>
                      </a:pPr>
                      <a:r>
                        <a:rPr lang="fa-IR" sz="1800" dirty="0" smtClean="0">
                          <a:effectLst/>
                          <a:cs typeface="B Nazanin" panose="00000400000000000000" pitchFamily="2" charset="-78"/>
                        </a:rPr>
                        <a:t>مطالعه مروری مربوط به 11</a:t>
                      </a:r>
                      <a:r>
                        <a:rPr lang="fa-IR" sz="1800" baseline="0" dirty="0" smtClean="0">
                          <a:effectLst/>
                          <a:cs typeface="B Nazanin" panose="00000400000000000000" pitchFamily="2" charset="-78"/>
                        </a:rPr>
                        <a:t> مطالعه طولی کودکان و نوجوانان 2-18 ساله کشورهای غربی تا سال </a:t>
                      </a:r>
                      <a:r>
                        <a:rPr lang="fa-IR" sz="1800" dirty="0" smtClean="0">
                          <a:effectLst/>
                          <a:cs typeface="B Nazanin" panose="00000400000000000000" pitchFamily="2" charset="-78"/>
                        </a:rPr>
                        <a:t>2010</a:t>
                      </a:r>
                    </a:p>
                    <a:p>
                      <a:pPr marL="0" marR="0" algn="just" rtl="1">
                        <a:lnSpc>
                          <a:spcPct val="107000"/>
                        </a:lnSpc>
                        <a:spcBef>
                          <a:spcPts val="0"/>
                        </a:spcBef>
                        <a:spcAft>
                          <a:spcPts val="0"/>
                        </a:spcAft>
                      </a:pPr>
                      <a:r>
                        <a:rPr lang="fa-IR" sz="1800" dirty="0" smtClean="0">
                          <a:effectLst/>
                          <a:cs typeface="B Nazanin" panose="00000400000000000000" pitchFamily="2" charset="-78"/>
                        </a:rPr>
                        <a:t>در 3 مطالعه پیامد مربوط به سندرم متابولیک در بزرگسالی بررسی شده است</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1295134">
                <a:tc>
                  <a:txBody>
                    <a:bodyPr/>
                    <a:lstStyle/>
                    <a:p>
                      <a:pPr algn="ctr" rtl="1"/>
                      <a:r>
                        <a:rPr lang="fa-IR" sz="4000" b="1" kern="1200" dirty="0" smtClean="0">
                          <a:solidFill>
                            <a:schemeClr val="dk1"/>
                          </a:solidFill>
                          <a:latin typeface="+mn-lt"/>
                          <a:ea typeface="+mn-ea"/>
                          <a:cs typeface="B Nazanin" panose="00000400000000000000" pitchFamily="2" charset="-78"/>
                        </a:rPr>
                        <a:t>+</a:t>
                      </a:r>
                      <a:endParaRPr lang="en-US" sz="4000" b="1" kern="1200" baseline="-25000" dirty="0">
                        <a:solidFill>
                          <a:schemeClr val="dk1"/>
                        </a:solidFill>
                        <a:latin typeface="+mn-lt"/>
                        <a:ea typeface="+mn-ea"/>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r>
                        <a:rPr lang="fa-IR" sz="4000" b="1" kern="1200" dirty="0" smtClean="0">
                          <a:solidFill>
                            <a:schemeClr val="dk1"/>
                          </a:solidFill>
                          <a:latin typeface="+mn-lt"/>
                          <a:ea typeface="+mn-ea"/>
                          <a:cs typeface="B Nazanin" panose="00000400000000000000" pitchFamily="2" charset="-78"/>
                        </a:rPr>
                        <a:t>-</a:t>
                      </a:r>
                      <a:endParaRPr lang="en-US" sz="4000" b="0" kern="1200" dirty="0">
                        <a:solidFill>
                          <a:schemeClr val="dk1"/>
                        </a:solidFill>
                        <a:latin typeface="+mn-lt"/>
                        <a:ea typeface="+mn-ea"/>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a:r>
                        <a:rPr lang="en-US" sz="1800" b="1" i="0" u="none" strike="noStrike" kern="1200" baseline="0" dirty="0" smtClean="0">
                          <a:solidFill>
                            <a:schemeClr val="dk1"/>
                          </a:solidFill>
                          <a:latin typeface="+mn-lt"/>
                          <a:ea typeface="+mn-ea"/>
                          <a:cs typeface="+mn-cs"/>
                        </a:rPr>
                        <a:t>1.025 (CI 1.018 – 1.033)</a:t>
                      </a:r>
                      <a:endParaRPr lang="en-US" sz="1800" b="1" kern="1200" dirty="0">
                        <a:solidFill>
                          <a:schemeClr val="dk1"/>
                        </a:solidFill>
                        <a:latin typeface="+mn-lt"/>
                        <a:ea typeface="+mn-ea"/>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r>
                        <a:rPr lang="fa-IR" sz="1800" b="0" kern="1200" dirty="0" smtClean="0">
                          <a:solidFill>
                            <a:schemeClr val="dk1"/>
                          </a:solidFill>
                          <a:latin typeface="+mn-lt"/>
                          <a:ea typeface="+mn-ea"/>
                          <a:cs typeface="B Nazanin" panose="00000400000000000000" pitchFamily="2" charset="-78"/>
                        </a:rPr>
                        <a:t>814</a:t>
                      </a:r>
                      <a:endParaRPr lang="en-US" sz="1800" b="0" kern="1200" dirty="0">
                        <a:solidFill>
                          <a:schemeClr val="dk1"/>
                        </a:solidFill>
                        <a:latin typeface="+mn-lt"/>
                        <a:ea typeface="+mn-ea"/>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r>
                        <a:rPr lang="fa-IR" sz="1800" b="0" kern="1200" dirty="0" smtClean="0">
                          <a:solidFill>
                            <a:schemeClr val="dk1"/>
                          </a:solidFill>
                          <a:latin typeface="+mn-lt"/>
                          <a:ea typeface="+mn-ea"/>
                          <a:cs typeface="B Nazanin" panose="00000400000000000000" pitchFamily="2" charset="-78"/>
                        </a:rPr>
                        <a:t>میانگین 38/4 سال</a:t>
                      </a:r>
                      <a:endParaRPr lang="en-US" sz="1800" b="0" kern="1200" dirty="0">
                        <a:solidFill>
                          <a:schemeClr val="dk1"/>
                        </a:solidFill>
                        <a:latin typeface="+mn-lt"/>
                        <a:ea typeface="+mn-ea"/>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rtl="1">
                        <a:lnSpc>
                          <a:spcPct val="107000"/>
                        </a:lnSpc>
                        <a:spcBef>
                          <a:spcPts val="0"/>
                        </a:spcBef>
                        <a:spcAft>
                          <a:spcPts val="0"/>
                        </a:spcAft>
                        <a:buFont typeface="Wingdings" panose="05000000000000000000" pitchFamily="2" charset="2"/>
                        <a:buNone/>
                      </a:pPr>
                      <a:r>
                        <a:rPr lang="fa-IR" sz="1800" b="0" kern="1200" dirty="0" smtClean="0">
                          <a:solidFill>
                            <a:schemeClr val="dk1"/>
                          </a:solidFill>
                          <a:latin typeface="+mn-lt"/>
                          <a:ea typeface="+mn-ea"/>
                          <a:cs typeface="B Nazanin" panose="00000400000000000000" pitchFamily="2" charset="-78"/>
                        </a:rPr>
                        <a:t>میانگین 12/8 سال</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a:r>
                        <a:rPr lang="en-US" dirty="0" smtClean="0">
                          <a:cs typeface="B Nazanin" panose="00000400000000000000" pitchFamily="2" charset="-78"/>
                        </a:rPr>
                        <a:t>Morrison et al.</a:t>
                      </a:r>
                      <a:endParaRPr lang="en-US" dirty="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algn="ctr" rtl="1">
                        <a:lnSpc>
                          <a:spcPct val="107000"/>
                        </a:lnSpc>
                        <a:spcBef>
                          <a:spcPts val="0"/>
                        </a:spcBef>
                        <a:spcAft>
                          <a:spcPts val="0"/>
                        </a:spcAft>
                      </a:pPr>
                      <a:endParaRPr lang="en-US" sz="2000" b="1" kern="1200" dirty="0">
                        <a:solidFill>
                          <a:schemeClr val="bg1"/>
                        </a:solidFill>
                        <a:effectLst/>
                        <a:latin typeface="+mn-lt"/>
                        <a:ea typeface="+mn-ea"/>
                        <a:cs typeface="B Nazanin" panose="000004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tr>
              <a:tr h="2457676">
                <a:tc>
                  <a:txBody>
                    <a:bodyPr/>
                    <a:lstStyle/>
                    <a:p>
                      <a:pPr algn="ctr" rtl="1"/>
                      <a:r>
                        <a:rPr lang="fa-IR" sz="4000" b="1" kern="1200" dirty="0" smtClean="0">
                          <a:solidFill>
                            <a:schemeClr val="dk1"/>
                          </a:solidFill>
                          <a:latin typeface="+mn-lt"/>
                          <a:ea typeface="+mn-ea"/>
                          <a:cs typeface="B Nazanin" panose="00000400000000000000" pitchFamily="2" charset="-78"/>
                        </a:rPr>
                        <a:t>-</a:t>
                      </a:r>
                      <a:endParaRPr lang="en-US" sz="4000" b="1" kern="1200" dirty="0">
                        <a:solidFill>
                          <a:schemeClr val="dk1"/>
                        </a:solidFill>
                        <a:latin typeface="+mn-lt"/>
                        <a:ea typeface="+mn-ea"/>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r>
                        <a:rPr lang="fa-IR" sz="4000" b="1" kern="1200" dirty="0" smtClean="0">
                          <a:solidFill>
                            <a:schemeClr val="dk1"/>
                          </a:solidFill>
                          <a:latin typeface="+mn-lt"/>
                          <a:ea typeface="+mn-ea"/>
                          <a:cs typeface="B Nazanin" panose="00000400000000000000" pitchFamily="2" charset="-78"/>
                        </a:rPr>
                        <a:t>+</a:t>
                      </a:r>
                      <a:endParaRPr lang="en-US" sz="4000" b="1" kern="1200" baseline="-25000" dirty="0">
                        <a:solidFill>
                          <a:schemeClr val="dk1"/>
                        </a:solidFill>
                        <a:latin typeface="+mn-lt"/>
                        <a:ea typeface="+mn-ea"/>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a-IR" sz="1800" b="1" i="0" u="none" strike="noStrike" kern="1200" baseline="0" dirty="0" smtClean="0">
                          <a:solidFill>
                            <a:schemeClr val="dk1"/>
                          </a:solidFill>
                          <a:latin typeface="+mn-lt"/>
                          <a:ea typeface="+mn-ea"/>
                          <a:cs typeface="B Nazanin" panose="00000400000000000000" pitchFamily="2" charset="-78"/>
                        </a:rPr>
                        <a:t>قبل از تعدیل:</a:t>
                      </a:r>
                      <a:endParaRPr lang="it-IT" sz="1800" b="1" i="0" u="none" strike="noStrike" kern="1200" baseline="0" dirty="0" smtClean="0">
                        <a:solidFill>
                          <a:schemeClr val="dk1"/>
                        </a:solidFill>
                        <a:latin typeface="+mn-lt"/>
                        <a:ea typeface="+mn-ea"/>
                        <a:cs typeface="B Nazanin" panose="00000400000000000000" pitchFamily="2" charset="-78"/>
                      </a:endParaRPr>
                    </a:p>
                    <a:p>
                      <a:r>
                        <a:rPr lang="it-IT" sz="1800" b="1" i="0" u="none" strike="noStrike" kern="1200" baseline="0" dirty="0" smtClean="0">
                          <a:solidFill>
                            <a:schemeClr val="dk1"/>
                          </a:solidFill>
                          <a:latin typeface="+mn-lt"/>
                          <a:ea typeface="+mn-ea"/>
                          <a:cs typeface="+mn-cs"/>
                        </a:rPr>
                        <a:t>0 – 2 </a:t>
                      </a:r>
                      <a:r>
                        <a:rPr lang="en-US" sz="1800" b="1" i="0" u="none" strike="noStrike" kern="1200" baseline="0" dirty="0" smtClean="0">
                          <a:solidFill>
                            <a:schemeClr val="dk1"/>
                          </a:solidFill>
                          <a:latin typeface="+mn-lt"/>
                          <a:ea typeface="+mn-ea"/>
                          <a:cs typeface="+mn-cs"/>
                        </a:rPr>
                        <a:t>yr.</a:t>
                      </a:r>
                      <a:r>
                        <a:rPr lang="it-IT" sz="1800" b="1" i="0" u="none" strike="noStrike" kern="1200" baseline="0" dirty="0" smtClean="0">
                          <a:solidFill>
                            <a:schemeClr val="dk1"/>
                          </a:solidFill>
                          <a:latin typeface="+mn-lt"/>
                          <a:ea typeface="+mn-ea"/>
                          <a:cs typeface="+mn-cs"/>
                        </a:rPr>
                        <a:t>: 0.72 (CI 0.57 – 0.92)</a:t>
                      </a:r>
                    </a:p>
                    <a:p>
                      <a:r>
                        <a:rPr lang="en-US" sz="1800" b="1" i="0" u="none" strike="noStrike" kern="1200" baseline="0" dirty="0" smtClean="0">
                          <a:solidFill>
                            <a:schemeClr val="dk1"/>
                          </a:solidFill>
                          <a:latin typeface="+mn-lt"/>
                          <a:ea typeface="+mn-ea"/>
                          <a:cs typeface="+mn-cs"/>
                        </a:rPr>
                        <a:t>2 – 7 yr.: 0.63 (0.49 0.81)</a:t>
                      </a:r>
                    </a:p>
                    <a:p>
                      <a:r>
                        <a:rPr lang="en-US" sz="1800" b="1" i="0" u="none" strike="noStrike" kern="1200" baseline="0" dirty="0" smtClean="0">
                          <a:solidFill>
                            <a:schemeClr val="dk1"/>
                          </a:solidFill>
                          <a:latin typeface="+mn-lt"/>
                          <a:ea typeface="+mn-ea"/>
                          <a:cs typeface="+mn-cs"/>
                        </a:rPr>
                        <a:t>7 – 11 yr.: NS</a:t>
                      </a:r>
                    </a:p>
                    <a:p>
                      <a:pPr marL="0" marR="0" indent="0" algn="ctr" defTabSz="457200" rtl="0" eaLnBrk="1" fontAlgn="auto" latinLnBrk="0" hangingPunct="1">
                        <a:lnSpc>
                          <a:spcPct val="100000"/>
                        </a:lnSpc>
                        <a:spcBef>
                          <a:spcPts val="0"/>
                        </a:spcBef>
                        <a:spcAft>
                          <a:spcPts val="0"/>
                        </a:spcAft>
                        <a:buClrTx/>
                        <a:buSzTx/>
                        <a:buFontTx/>
                        <a:buNone/>
                        <a:tabLst/>
                        <a:defRPr/>
                      </a:pPr>
                      <a:endParaRPr lang="en-US" sz="1800" b="1" i="0" u="none" strike="noStrike" kern="1200" baseline="0" dirty="0" smtClean="0">
                        <a:solidFill>
                          <a:schemeClr val="dk1"/>
                        </a:solidFill>
                        <a:latin typeface="+mn-lt"/>
                        <a:ea typeface="+mn-ea"/>
                        <a:cs typeface="B Nazanin" panose="00000400000000000000" pitchFamily="2" charset="-78"/>
                      </a:endParaRPr>
                    </a:p>
                    <a:p>
                      <a:pPr marL="0" marR="0" indent="0" algn="ctr" defTabSz="457200" rtl="0" eaLnBrk="1" fontAlgn="auto" latinLnBrk="0" hangingPunct="1">
                        <a:lnSpc>
                          <a:spcPct val="100000"/>
                        </a:lnSpc>
                        <a:spcBef>
                          <a:spcPts val="0"/>
                        </a:spcBef>
                        <a:spcAft>
                          <a:spcPts val="0"/>
                        </a:spcAft>
                        <a:buClrTx/>
                        <a:buSzTx/>
                        <a:buFontTx/>
                        <a:buNone/>
                        <a:tabLst/>
                        <a:defRPr/>
                      </a:pPr>
                      <a:r>
                        <a:rPr lang="fa-IR" sz="1800" b="1" i="0" u="none" strike="noStrike" kern="1200" baseline="0" dirty="0" smtClean="0">
                          <a:solidFill>
                            <a:schemeClr val="dk1"/>
                          </a:solidFill>
                          <a:latin typeface="+mn-lt"/>
                          <a:ea typeface="+mn-ea"/>
                          <a:cs typeface="B Nazanin" panose="00000400000000000000" pitchFamily="2" charset="-78"/>
                        </a:rPr>
                        <a:t>بعد از تعدیل:</a:t>
                      </a:r>
                      <a:endParaRPr lang="it-IT" sz="1800" b="1" i="0" u="none" strike="noStrike" kern="1200" baseline="0" dirty="0" smtClean="0">
                        <a:solidFill>
                          <a:schemeClr val="dk1"/>
                        </a:solidFill>
                        <a:latin typeface="+mn-lt"/>
                        <a:ea typeface="+mn-ea"/>
                        <a:cs typeface="B Nazanin" panose="00000400000000000000" pitchFamily="2" charset="-78"/>
                      </a:endParaRPr>
                    </a:p>
                    <a:p>
                      <a:r>
                        <a:rPr lang="it-IT" sz="1800" b="1" i="0" u="none" strike="noStrike" kern="1200" baseline="0" dirty="0" smtClean="0">
                          <a:solidFill>
                            <a:schemeClr val="dk1"/>
                          </a:solidFill>
                          <a:latin typeface="+mn-lt"/>
                          <a:ea typeface="+mn-ea"/>
                          <a:cs typeface="+mn-cs"/>
                        </a:rPr>
                        <a:t>0 – 2 </a:t>
                      </a:r>
                      <a:r>
                        <a:rPr lang="en-US" sz="1800" b="1" i="0" u="none" strike="noStrike" kern="1200" baseline="0" dirty="0" smtClean="0">
                          <a:solidFill>
                            <a:schemeClr val="dk1"/>
                          </a:solidFill>
                          <a:latin typeface="+mn-lt"/>
                          <a:ea typeface="+mn-ea"/>
                          <a:cs typeface="+mn-cs"/>
                        </a:rPr>
                        <a:t>yr.</a:t>
                      </a:r>
                      <a:r>
                        <a:rPr lang="it-IT" sz="1800" b="1" i="0" u="none" strike="noStrike" kern="1200" baseline="0" dirty="0" smtClean="0">
                          <a:solidFill>
                            <a:schemeClr val="dk1"/>
                          </a:solidFill>
                          <a:latin typeface="+mn-lt"/>
                          <a:ea typeface="+mn-ea"/>
                          <a:cs typeface="+mn-cs"/>
                        </a:rPr>
                        <a:t>: 0.75 (CI 0.59 – 0.95)</a:t>
                      </a:r>
                    </a:p>
                    <a:p>
                      <a:r>
                        <a:rPr lang="en-US" sz="1800" b="1" i="0" u="none" strike="noStrike" kern="1200" baseline="0" dirty="0" smtClean="0">
                          <a:solidFill>
                            <a:schemeClr val="dk1"/>
                          </a:solidFill>
                          <a:latin typeface="+mn-lt"/>
                          <a:ea typeface="+mn-ea"/>
                          <a:cs typeface="+mn-cs"/>
                        </a:rPr>
                        <a:t>2 – 7 yr.: 0.63 (0.49 0.81)</a:t>
                      </a:r>
                    </a:p>
                    <a:p>
                      <a:r>
                        <a:rPr lang="en-US" sz="1800" b="1" i="0" u="none" strike="noStrike" kern="1200" baseline="0" dirty="0" smtClean="0">
                          <a:solidFill>
                            <a:schemeClr val="dk1"/>
                          </a:solidFill>
                          <a:latin typeface="+mn-lt"/>
                          <a:ea typeface="+mn-ea"/>
                          <a:cs typeface="+mn-cs"/>
                        </a:rPr>
                        <a:t>7 – 11 yr.: NS</a:t>
                      </a:r>
                      <a:endParaRPr lang="en-US" sz="1800" b="1" kern="1200" dirty="0">
                        <a:solidFill>
                          <a:schemeClr val="dk1"/>
                        </a:solidFill>
                        <a:latin typeface="+mn-lt"/>
                        <a:ea typeface="+mn-ea"/>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r>
                        <a:rPr lang="fa-IR" sz="1800" b="0" kern="1200" dirty="0" smtClean="0">
                          <a:solidFill>
                            <a:schemeClr val="dk1"/>
                          </a:solidFill>
                          <a:latin typeface="+mn-lt"/>
                          <a:ea typeface="+mn-ea"/>
                          <a:cs typeface="B Nazanin" panose="00000400000000000000" pitchFamily="2" charset="-78"/>
                        </a:rPr>
                        <a:t>499</a:t>
                      </a:r>
                      <a:endParaRPr lang="en-US" sz="1800" b="0" kern="1200" dirty="0">
                        <a:solidFill>
                          <a:schemeClr val="dk1"/>
                        </a:solidFill>
                        <a:latin typeface="+mn-lt"/>
                        <a:ea typeface="+mn-ea"/>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r>
                        <a:rPr lang="fa-IR" sz="1800" b="0" kern="1200" dirty="0" smtClean="0">
                          <a:solidFill>
                            <a:schemeClr val="dk1"/>
                          </a:solidFill>
                          <a:latin typeface="+mn-lt"/>
                          <a:ea typeface="+mn-ea"/>
                          <a:cs typeface="B Nazanin" panose="00000400000000000000" pitchFamily="2" charset="-78"/>
                        </a:rPr>
                        <a:t>میانگین 61/5  سال</a:t>
                      </a:r>
                      <a:endParaRPr lang="en-US" sz="1800" b="0" kern="1200" dirty="0">
                        <a:solidFill>
                          <a:schemeClr val="dk1"/>
                        </a:solidFill>
                        <a:latin typeface="+mn-lt"/>
                        <a:ea typeface="+mn-ea"/>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r>
                        <a:rPr lang="fa-IR" sz="1800" b="0" kern="1200" dirty="0" smtClean="0">
                          <a:solidFill>
                            <a:schemeClr val="dk1"/>
                          </a:solidFill>
                          <a:latin typeface="+mn-lt"/>
                          <a:ea typeface="+mn-ea"/>
                          <a:cs typeface="B Nazanin" panose="00000400000000000000" pitchFamily="2" charset="-78"/>
                        </a:rPr>
                        <a:t>0-11 سال</a:t>
                      </a:r>
                      <a:endParaRPr lang="en-US" sz="1800" b="0" kern="1200" dirty="0">
                        <a:solidFill>
                          <a:schemeClr val="dk1"/>
                        </a:solidFill>
                        <a:latin typeface="+mn-lt"/>
                        <a:ea typeface="+mn-ea"/>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a:r>
                        <a:rPr lang="en-US" dirty="0" err="1" smtClean="0">
                          <a:cs typeface="B Nazanin" panose="00000400000000000000" pitchFamily="2" charset="-78"/>
                        </a:rPr>
                        <a:t>Salonen</a:t>
                      </a:r>
                      <a:r>
                        <a:rPr lang="en-US" dirty="0" smtClean="0">
                          <a:cs typeface="B Nazanin" panose="00000400000000000000" pitchFamily="2" charset="-78"/>
                        </a:rPr>
                        <a:t> et al.</a:t>
                      </a:r>
                      <a:endParaRPr lang="en-US" dirty="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tr>
              <a:tr h="905647">
                <a:tc>
                  <a:txBody>
                    <a:bodyPr/>
                    <a:lstStyle/>
                    <a:p>
                      <a:pPr marL="0" marR="0" indent="0" algn="ctr" rtl="1">
                        <a:lnSpc>
                          <a:spcPct val="107000"/>
                        </a:lnSpc>
                        <a:spcBef>
                          <a:spcPts val="0"/>
                        </a:spcBef>
                        <a:spcAft>
                          <a:spcPts val="0"/>
                        </a:spcAft>
                        <a:buFont typeface="Wingdings" panose="05000000000000000000" pitchFamily="2" charset="2"/>
                        <a:buNone/>
                      </a:pPr>
                      <a:r>
                        <a:rPr lang="fa-IR" sz="4000" b="1" kern="1200" dirty="0" smtClean="0">
                          <a:solidFill>
                            <a:schemeClr val="dk1"/>
                          </a:solidFill>
                          <a:latin typeface="+mn-lt"/>
                          <a:ea typeface="+mn-ea"/>
                          <a:cs typeface="B Nazanin" panose="00000400000000000000" pitchFamily="2" charset="-78"/>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r>
                        <a:rPr lang="fa-IR" sz="4000" b="1" kern="1200" dirty="0" smtClean="0">
                          <a:solidFill>
                            <a:schemeClr val="dk1"/>
                          </a:solidFill>
                          <a:latin typeface="+mn-lt"/>
                          <a:ea typeface="+mn-ea"/>
                          <a:cs typeface="B Nazanin" panose="00000400000000000000" pitchFamily="2" charset="-78"/>
                        </a:rPr>
                        <a:t>-</a:t>
                      </a:r>
                      <a:endParaRPr lang="en-US" sz="4000" b="1" kern="1200" dirty="0">
                        <a:solidFill>
                          <a:schemeClr val="dk1"/>
                        </a:solidFill>
                        <a:latin typeface="+mn-lt"/>
                        <a:ea typeface="+mn-ea"/>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rtl="0">
                        <a:lnSpc>
                          <a:spcPct val="107000"/>
                        </a:lnSpc>
                        <a:spcBef>
                          <a:spcPts val="0"/>
                        </a:spcBef>
                        <a:spcAft>
                          <a:spcPts val="0"/>
                        </a:spcAft>
                        <a:buFont typeface="Wingdings" panose="05000000000000000000" pitchFamily="2" charset="2"/>
                        <a:buNone/>
                      </a:pPr>
                      <a:r>
                        <a:rPr lang="en-US" sz="1800" b="1" i="0" u="none" strike="noStrike" kern="1200" baseline="0" dirty="0" smtClean="0">
                          <a:solidFill>
                            <a:schemeClr val="dk1"/>
                          </a:solidFill>
                          <a:latin typeface="+mn-lt"/>
                          <a:ea typeface="+mn-ea"/>
                          <a:cs typeface="+mn-cs"/>
                        </a:rPr>
                        <a:t>2.03</a:t>
                      </a:r>
                      <a:endParaRPr lang="fa-IR" sz="1800" b="1" kern="1200" dirty="0" smtClean="0">
                        <a:solidFill>
                          <a:schemeClr val="dk1"/>
                        </a:solidFill>
                        <a:latin typeface="+mn-lt"/>
                        <a:ea typeface="+mn-ea"/>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rtl="1">
                        <a:lnSpc>
                          <a:spcPct val="107000"/>
                        </a:lnSpc>
                        <a:spcBef>
                          <a:spcPts val="0"/>
                        </a:spcBef>
                        <a:spcAft>
                          <a:spcPts val="0"/>
                        </a:spcAft>
                        <a:buFont typeface="Wingdings" panose="05000000000000000000" pitchFamily="2" charset="2"/>
                        <a:buNone/>
                      </a:pPr>
                      <a:r>
                        <a:rPr lang="fa-IR" sz="1800" b="0" kern="1200" dirty="0" smtClean="0">
                          <a:solidFill>
                            <a:schemeClr val="dk1"/>
                          </a:solidFill>
                          <a:latin typeface="+mn-lt"/>
                          <a:ea typeface="+mn-ea"/>
                          <a:cs typeface="B Nazanin" panose="00000400000000000000" pitchFamily="2" charset="-78"/>
                        </a:rPr>
                        <a:t>745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rtl="1">
                        <a:lnSpc>
                          <a:spcPct val="107000"/>
                        </a:lnSpc>
                        <a:spcBef>
                          <a:spcPts val="0"/>
                        </a:spcBef>
                        <a:spcAft>
                          <a:spcPts val="0"/>
                        </a:spcAft>
                        <a:buFont typeface="Wingdings" panose="05000000000000000000" pitchFamily="2" charset="2"/>
                        <a:buNone/>
                      </a:pPr>
                      <a:r>
                        <a:rPr lang="fa-IR" sz="1800" b="0" kern="1200" dirty="0" smtClean="0">
                          <a:solidFill>
                            <a:schemeClr val="dk1"/>
                          </a:solidFill>
                          <a:latin typeface="+mn-lt"/>
                          <a:ea typeface="+mn-ea"/>
                          <a:cs typeface="B Nazanin" panose="00000400000000000000" pitchFamily="2" charset="-78"/>
                        </a:rPr>
                        <a:t>19-38 سال</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rtl="1">
                        <a:lnSpc>
                          <a:spcPct val="107000"/>
                        </a:lnSpc>
                        <a:spcBef>
                          <a:spcPts val="0"/>
                        </a:spcBef>
                        <a:spcAft>
                          <a:spcPts val="0"/>
                        </a:spcAft>
                        <a:buFont typeface="Wingdings" panose="05000000000000000000" pitchFamily="2" charset="2"/>
                        <a:buNone/>
                      </a:pPr>
                      <a:r>
                        <a:rPr lang="fa-IR" sz="1800" b="0" kern="1200" dirty="0" smtClean="0">
                          <a:solidFill>
                            <a:schemeClr val="dk1"/>
                          </a:solidFill>
                          <a:latin typeface="+mn-lt"/>
                          <a:ea typeface="+mn-ea"/>
                          <a:cs typeface="B Nazanin" panose="00000400000000000000" pitchFamily="2" charset="-78"/>
                        </a:rPr>
                        <a:t>8-17 سال</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rtl="0">
                        <a:lnSpc>
                          <a:spcPct val="107000"/>
                        </a:lnSpc>
                        <a:spcBef>
                          <a:spcPts val="0"/>
                        </a:spcBef>
                        <a:spcAft>
                          <a:spcPts val="0"/>
                        </a:spcAft>
                        <a:buFont typeface="Wingdings" panose="05000000000000000000" pitchFamily="2" charset="2"/>
                        <a:buNone/>
                      </a:pPr>
                      <a:r>
                        <a:rPr lang="en-US" sz="1800" kern="1200" dirty="0" smtClean="0">
                          <a:solidFill>
                            <a:schemeClr val="dk1"/>
                          </a:solidFill>
                          <a:latin typeface="+mn-lt"/>
                          <a:ea typeface="+mn-ea"/>
                          <a:cs typeface="B Nazanin" panose="00000400000000000000" pitchFamily="2" charset="-78"/>
                        </a:rPr>
                        <a:t>Srinivasan et al.</a:t>
                      </a:r>
                      <a:endParaRPr lang="fa-IR" sz="1800" kern="1200" dirty="0" smtClean="0">
                        <a:solidFill>
                          <a:schemeClr val="dk1"/>
                        </a:solidFill>
                        <a:latin typeface="+mn-lt"/>
                        <a:ea typeface="+mn-ea"/>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tr>
            </a:tbl>
          </a:graphicData>
        </a:graphic>
      </p:graphicFrame>
      <p:sp>
        <p:nvSpPr>
          <p:cNvPr id="2" name="Slide Number Placeholder 1"/>
          <p:cNvSpPr>
            <a:spLocks noGrp="1"/>
          </p:cNvSpPr>
          <p:nvPr>
            <p:ph type="sldNum" sz="quarter" idx="12"/>
          </p:nvPr>
        </p:nvSpPr>
        <p:spPr/>
        <p:txBody>
          <a:bodyPr/>
          <a:lstStyle/>
          <a:p>
            <a:fld id="{97CEB7A3-3770-48AD-BEC9-B00D16F734FD}" type="slidenum">
              <a:rPr lang="en-US" smtClean="0"/>
              <a:pPr/>
              <a:t>18</a:t>
            </a:fld>
            <a:endParaRPr lang="en-US"/>
          </a:p>
        </p:txBody>
      </p:sp>
    </p:spTree>
    <p:extLst>
      <p:ext uri="{BB962C8B-B14F-4D97-AF65-F5344CB8AC3E}">
        <p14:creationId xmlns="" xmlns:p14="http://schemas.microsoft.com/office/powerpoint/2010/main" val="1113567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نتیجه گیری</a:t>
            </a:r>
            <a:endParaRPr lang="en-US" dirty="0"/>
          </a:p>
        </p:txBody>
      </p:sp>
      <p:sp>
        <p:nvSpPr>
          <p:cNvPr id="3" name="Content Placeholder 2"/>
          <p:cNvSpPr>
            <a:spLocks noGrp="1"/>
          </p:cNvSpPr>
          <p:nvPr>
            <p:ph idx="1"/>
          </p:nvPr>
        </p:nvSpPr>
        <p:spPr/>
        <p:txBody>
          <a:bodyPr/>
          <a:lstStyle/>
          <a:p>
            <a:r>
              <a:rPr lang="fa-IR" b="1" dirty="0"/>
              <a:t>یافته های این مطالعه نشان داد </a:t>
            </a:r>
            <a:r>
              <a:rPr lang="fa-IR" b="1" dirty="0" smtClean="0"/>
              <a:t>نقش</a:t>
            </a:r>
            <a:r>
              <a:rPr lang="en-US" b="1" dirty="0" smtClean="0"/>
              <a:t>BMI </a:t>
            </a:r>
            <a:r>
              <a:rPr lang="fa-IR" b="1" dirty="0" smtClean="0"/>
              <a:t> بالا </a:t>
            </a:r>
            <a:r>
              <a:rPr lang="fa-IR" b="1" dirty="0"/>
              <a:t>در کودکی بعنوان یک عامل خطر مستقل برای ایجاد سندرم متابولیک بزرگسالی چندان واضح نیست.</a:t>
            </a:r>
          </a:p>
          <a:p>
            <a:endParaRPr lang="fa-IR" b="1" dirty="0"/>
          </a:p>
          <a:p>
            <a:r>
              <a:rPr lang="fa-IR" b="1" dirty="0"/>
              <a:t>در اکثر مطالعات بعد از </a:t>
            </a:r>
            <a:r>
              <a:rPr lang="fa-IR" b="1" dirty="0" smtClean="0"/>
              <a:t>تعدیل</a:t>
            </a:r>
            <a:r>
              <a:rPr lang="en-US" b="1" dirty="0" smtClean="0"/>
              <a:t>BMI </a:t>
            </a:r>
            <a:r>
              <a:rPr lang="fa-IR" b="1" dirty="0" smtClean="0"/>
              <a:t> حتی </a:t>
            </a:r>
            <a:r>
              <a:rPr lang="fa-IR" b="1" dirty="0"/>
              <a:t>یک ارتباط منفی ضعیف (نقش محافظتی) برای چاقی کودکان دیده شده است.</a:t>
            </a:r>
          </a:p>
        </p:txBody>
      </p:sp>
      <p:sp>
        <p:nvSpPr>
          <p:cNvPr id="4" name="Slide Number Placeholder 3"/>
          <p:cNvSpPr>
            <a:spLocks noGrp="1"/>
          </p:cNvSpPr>
          <p:nvPr>
            <p:ph type="sldNum" sz="quarter" idx="12"/>
          </p:nvPr>
        </p:nvSpPr>
        <p:spPr/>
        <p:txBody>
          <a:bodyPr/>
          <a:lstStyle/>
          <a:p>
            <a:fld id="{97CEB7A3-3770-48AD-BEC9-B00D16F734FD}" type="slidenum">
              <a:rPr lang="en-US" smtClean="0"/>
              <a:pPr/>
              <a:t>19</a:t>
            </a:fld>
            <a:endParaRPr lang="en-US"/>
          </a:p>
        </p:txBody>
      </p:sp>
    </p:spTree>
    <p:extLst>
      <p:ext uri="{BB962C8B-B14F-4D97-AF65-F5344CB8AC3E}">
        <p14:creationId xmlns="" xmlns:p14="http://schemas.microsoft.com/office/powerpoint/2010/main" val="33711136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7CEB7A3-3770-48AD-BEC9-B00D16F734FD}" type="slidenum">
              <a:rPr lang="en-US" smtClean="0"/>
              <a:pPr/>
              <a:t>2</a:t>
            </a:fld>
            <a:endParaRPr lang="en-US"/>
          </a:p>
        </p:txBody>
      </p:sp>
      <p:sp>
        <p:nvSpPr>
          <p:cNvPr id="5" name="TextBox 1"/>
          <p:cNvSpPr txBox="1">
            <a:spLocks noChangeArrowheads="1"/>
          </p:cNvSpPr>
          <p:nvPr/>
        </p:nvSpPr>
        <p:spPr bwMode="auto">
          <a:xfrm>
            <a:off x="3527056" y="788193"/>
            <a:ext cx="5040313"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eaLnBrk="1" hangingPunct="1"/>
            <a:r>
              <a:rPr lang="fa-IR" altLang="en-US" sz="1400" b="1" dirty="0">
                <a:cs typeface="B Mitra" panose="00000400000000000000" pitchFamily="2" charset="-78"/>
              </a:rPr>
              <a:t>دانشگاه علوم پزشکی و خدمات بهداشتی درمانی شهید بهشتی</a:t>
            </a:r>
          </a:p>
          <a:p>
            <a:pPr algn="ctr" eaLnBrk="1" hangingPunct="1"/>
            <a:r>
              <a:rPr lang="fa-IR" altLang="en-US" sz="1400" b="1" dirty="0">
                <a:cs typeface="B Mitra" panose="00000400000000000000" pitchFamily="2" charset="-78"/>
              </a:rPr>
              <a:t>پژوهشکده علوم غدد درون ریز و متابولیسم</a:t>
            </a:r>
          </a:p>
          <a:p>
            <a:pPr algn="ctr" rtl="1" eaLnBrk="1" hangingPunct="1"/>
            <a:r>
              <a:rPr lang="fa-IR" altLang="en-US" sz="1400" b="1" dirty="0">
                <a:cs typeface="B Mitra" panose="00000400000000000000" pitchFamily="2" charset="-78"/>
              </a:rPr>
              <a:t>مرکز تحقیقات پیشگیری از بیماریهای متابولیک</a:t>
            </a:r>
            <a:endParaRPr lang="en-US" altLang="en-US" sz="1400" b="1" dirty="0">
              <a:cs typeface="B Mitra" panose="00000400000000000000" pitchFamily="2" charset="-78"/>
            </a:endParaRPr>
          </a:p>
        </p:txBody>
      </p:sp>
      <p:pic>
        <p:nvPicPr>
          <p:cNvPr id="6" name="Picture 5" descr="armdaneshgah1"/>
          <p:cNvPicPr>
            <a:picLocks noChangeAspect="1" noChangeArrowheads="1"/>
          </p:cNvPicPr>
          <p:nvPr/>
        </p:nvPicPr>
        <p:blipFill>
          <a:blip r:embed="rId2" cstate="print">
            <a:lum bright="70000" contrast="-70000"/>
            <a:extLst>
              <a:ext uri="{28A0092B-C50C-407E-A947-70E740481C1C}">
                <a14:useLocalDpi xmlns="" xmlns:a14="http://schemas.microsoft.com/office/drawing/2010/main" val="0"/>
              </a:ext>
            </a:extLst>
          </a:blip>
          <a:srcRect l="2" r="-38" b="18813"/>
          <a:stretch>
            <a:fillRect/>
          </a:stretch>
        </p:blipFill>
        <p:spPr bwMode="auto">
          <a:xfrm>
            <a:off x="9622889" y="664749"/>
            <a:ext cx="1000125" cy="955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descr="logo ASL1"/>
          <p:cNvPicPr>
            <a:picLocks noChangeAspect="1" noChangeArrowheads="1"/>
          </p:cNvPicPr>
          <p:nvPr/>
        </p:nvPicPr>
        <p:blipFill>
          <a:blip r:embed="rId3" cstate="print">
            <a:lum bright="34000" contrast="-46000"/>
            <a:extLst>
              <a:ext uri="{28A0092B-C50C-407E-A947-70E740481C1C}">
                <a14:useLocalDpi xmlns="" xmlns:a14="http://schemas.microsoft.com/office/drawing/2010/main" val="0"/>
              </a:ext>
            </a:extLst>
          </a:blip>
          <a:srcRect/>
          <a:stretch>
            <a:fillRect/>
          </a:stretch>
        </p:blipFill>
        <p:spPr bwMode="auto">
          <a:xfrm>
            <a:off x="1129161" y="649288"/>
            <a:ext cx="1063625" cy="952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extBox 2"/>
          <p:cNvSpPr txBox="1">
            <a:spLocks noChangeArrowheads="1"/>
          </p:cNvSpPr>
          <p:nvPr/>
        </p:nvSpPr>
        <p:spPr bwMode="auto">
          <a:xfrm>
            <a:off x="3778674" y="3724927"/>
            <a:ext cx="4537075" cy="23467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hangingPunct="1"/>
            <a:r>
              <a:rPr lang="fa-IR" altLang="en-US" sz="1600" b="1" dirty="0">
                <a:solidFill>
                  <a:srgbClr val="FF0000"/>
                </a:solidFill>
                <a:ea typeface="Gulim" panose="020B0600000101010101" pitchFamily="34" charset="-127"/>
                <a:cs typeface="B Mitra" panose="00000400000000000000" pitchFamily="2" charset="-78"/>
              </a:rPr>
              <a:t>استاد راهنما:</a:t>
            </a:r>
          </a:p>
          <a:p>
            <a:pPr algn="ctr" rtl="1" eaLnBrk="1" hangingPunct="1"/>
            <a:r>
              <a:rPr lang="fa-IR" altLang="en-US" sz="1600" b="1" dirty="0">
                <a:ea typeface="Gulim" panose="020B0600000101010101" pitchFamily="34" charset="-127"/>
                <a:cs typeface="B Mitra" panose="00000400000000000000" pitchFamily="2" charset="-78"/>
              </a:rPr>
              <a:t> </a:t>
            </a:r>
            <a:r>
              <a:rPr lang="fa-IR" altLang="en-US" sz="1600" b="1" dirty="0">
                <a:solidFill>
                  <a:srgbClr val="111111"/>
                </a:solidFill>
                <a:ea typeface="Gulim" panose="020B0600000101010101" pitchFamily="34" charset="-127"/>
                <a:cs typeface="B Mitra" panose="00000400000000000000" pitchFamily="2" charset="-78"/>
              </a:rPr>
              <a:t>دکتر </a:t>
            </a:r>
            <a:r>
              <a:rPr lang="fa-IR" altLang="en-US" sz="1600" b="1" dirty="0" smtClean="0">
                <a:solidFill>
                  <a:srgbClr val="111111"/>
                </a:solidFill>
                <a:ea typeface="Gulim" panose="020B0600000101010101" pitchFamily="34" charset="-127"/>
                <a:cs typeface="B Mitra" panose="00000400000000000000" pitchFamily="2" charset="-78"/>
              </a:rPr>
              <a:t>حسین دلشاد</a:t>
            </a:r>
          </a:p>
          <a:p>
            <a:pPr algn="ctr" rtl="1" eaLnBrk="1" hangingPunct="1"/>
            <a:endParaRPr lang="fa-IR" altLang="en-US" sz="1600" b="1" dirty="0" smtClean="0">
              <a:solidFill>
                <a:srgbClr val="FF0000"/>
              </a:solidFill>
              <a:ea typeface="Gulim" panose="020B0600000101010101" pitchFamily="34" charset="-127"/>
              <a:cs typeface="B Mitra" panose="00000400000000000000" pitchFamily="2" charset="-78"/>
            </a:endParaRPr>
          </a:p>
          <a:p>
            <a:pPr algn="ctr" rtl="1" eaLnBrk="1" hangingPunct="1"/>
            <a:r>
              <a:rPr lang="fa-IR" altLang="en-US" sz="1600" b="1" dirty="0" smtClean="0">
                <a:solidFill>
                  <a:srgbClr val="FF0000"/>
                </a:solidFill>
                <a:ea typeface="Gulim" panose="020B0600000101010101" pitchFamily="34" charset="-127"/>
                <a:cs typeface="B Mitra" panose="00000400000000000000" pitchFamily="2" charset="-78"/>
              </a:rPr>
              <a:t>اساتید </a:t>
            </a:r>
            <a:r>
              <a:rPr lang="fa-IR" altLang="en-US" sz="1600" b="1" dirty="0">
                <a:solidFill>
                  <a:srgbClr val="FF0000"/>
                </a:solidFill>
                <a:ea typeface="Gulim" panose="020B0600000101010101" pitchFamily="34" charset="-127"/>
                <a:cs typeface="B Mitra" panose="00000400000000000000" pitchFamily="2" charset="-78"/>
              </a:rPr>
              <a:t>مشاور:</a:t>
            </a:r>
          </a:p>
          <a:p>
            <a:pPr algn="ctr" rtl="1" eaLnBrk="1" hangingPunct="1">
              <a:spcAft>
                <a:spcPts val="300"/>
              </a:spcAft>
            </a:pPr>
            <a:r>
              <a:rPr lang="fa-IR" altLang="en-US" sz="1600" b="1" dirty="0">
                <a:ea typeface="Gulim" panose="020B0600000101010101" pitchFamily="34" charset="-127"/>
                <a:cs typeface="B Mitra" panose="00000400000000000000" pitchFamily="2" charset="-78"/>
              </a:rPr>
              <a:t> </a:t>
            </a:r>
            <a:r>
              <a:rPr lang="fa-IR" altLang="en-US" sz="1600" b="1" dirty="0">
                <a:solidFill>
                  <a:srgbClr val="111111"/>
                </a:solidFill>
                <a:ea typeface="Gulim" panose="020B0600000101010101" pitchFamily="34" charset="-127"/>
                <a:cs typeface="B Mitra" panose="00000400000000000000" pitchFamily="2" charset="-78"/>
              </a:rPr>
              <a:t>دکتر </a:t>
            </a:r>
            <a:r>
              <a:rPr lang="fa-IR" altLang="en-US" sz="1600" b="1" dirty="0" smtClean="0">
                <a:solidFill>
                  <a:srgbClr val="111111"/>
                </a:solidFill>
                <a:ea typeface="Gulim" panose="020B0600000101010101" pitchFamily="34" charset="-127"/>
                <a:cs typeface="B Mitra" panose="00000400000000000000" pitchFamily="2" charset="-78"/>
              </a:rPr>
              <a:t>فرهاد حسین پناه، </a:t>
            </a:r>
            <a:r>
              <a:rPr lang="fa-IR" altLang="en-US" sz="1600" b="1" dirty="0">
                <a:solidFill>
                  <a:srgbClr val="111111"/>
                </a:solidFill>
                <a:ea typeface="Gulim" panose="020B0600000101010101" pitchFamily="34" charset="-127"/>
                <a:cs typeface="B Mitra" panose="00000400000000000000" pitchFamily="2" charset="-78"/>
              </a:rPr>
              <a:t>دکتر </a:t>
            </a:r>
            <a:r>
              <a:rPr lang="fa-IR" altLang="en-US" sz="1600" b="1" dirty="0" smtClean="0">
                <a:solidFill>
                  <a:srgbClr val="111111"/>
                </a:solidFill>
                <a:ea typeface="Gulim" panose="020B0600000101010101" pitchFamily="34" charset="-127"/>
                <a:cs typeface="B Mitra" panose="00000400000000000000" pitchFamily="2" charset="-78"/>
              </a:rPr>
              <a:t>شهرزاد</a:t>
            </a:r>
          </a:p>
          <a:p>
            <a:pPr algn="ctr" rtl="1" eaLnBrk="1" hangingPunct="1"/>
            <a:endParaRPr lang="fa-IR" altLang="en-US" sz="1600" b="1" dirty="0" smtClean="0">
              <a:solidFill>
                <a:srgbClr val="FF0000"/>
              </a:solidFill>
              <a:ea typeface="Gulim" panose="020B0600000101010101" pitchFamily="34" charset="-127"/>
              <a:cs typeface="B Mitra" panose="00000400000000000000" pitchFamily="2" charset="-78"/>
            </a:endParaRPr>
          </a:p>
          <a:p>
            <a:pPr algn="ctr" rtl="1" eaLnBrk="1" hangingPunct="1"/>
            <a:r>
              <a:rPr lang="fa-IR" altLang="en-US" sz="1600" b="1" dirty="0" smtClean="0">
                <a:solidFill>
                  <a:srgbClr val="FF0000"/>
                </a:solidFill>
                <a:ea typeface="Gulim" panose="020B0600000101010101" pitchFamily="34" charset="-127"/>
                <a:cs typeface="B Mitra" panose="00000400000000000000" pitchFamily="2" charset="-78"/>
              </a:rPr>
              <a:t>ارائه </a:t>
            </a:r>
            <a:r>
              <a:rPr lang="fa-IR" altLang="en-US" sz="1600" b="1" dirty="0">
                <a:solidFill>
                  <a:srgbClr val="FF0000"/>
                </a:solidFill>
                <a:ea typeface="Gulim" panose="020B0600000101010101" pitchFamily="34" charset="-127"/>
                <a:cs typeface="B Mitra" panose="00000400000000000000" pitchFamily="2" charset="-78"/>
              </a:rPr>
              <a:t>دهنده:</a:t>
            </a:r>
          </a:p>
          <a:p>
            <a:pPr algn="ctr" rtl="1" eaLnBrk="1" hangingPunct="1"/>
            <a:r>
              <a:rPr lang="fa-IR" altLang="en-US" sz="1600" b="1" dirty="0">
                <a:ea typeface="Gulim" panose="020B0600000101010101" pitchFamily="34" charset="-127"/>
                <a:cs typeface="B Mitra" panose="00000400000000000000" pitchFamily="2" charset="-78"/>
              </a:rPr>
              <a:t>دکتر </a:t>
            </a:r>
            <a:r>
              <a:rPr lang="fa-IR" altLang="en-US" sz="1600" b="1" dirty="0" smtClean="0">
                <a:ea typeface="Gulim" panose="020B0600000101010101" pitchFamily="34" charset="-127"/>
                <a:cs typeface="B Mitra" panose="00000400000000000000" pitchFamily="2" charset="-78"/>
              </a:rPr>
              <a:t>شادی حقی</a:t>
            </a:r>
          </a:p>
          <a:p>
            <a:pPr algn="ctr" rtl="1" eaLnBrk="1" hangingPunct="1"/>
            <a:r>
              <a:rPr lang="fa-IR" altLang="en-US" sz="1600" b="1" dirty="0">
                <a:ea typeface="Gulim" panose="020B0600000101010101" pitchFamily="34" charset="-127"/>
                <a:cs typeface="B Mitra" panose="00000400000000000000" pitchFamily="2" charset="-78"/>
              </a:rPr>
              <a:t> </a:t>
            </a:r>
            <a:r>
              <a:rPr lang="fa-IR" altLang="en-US" sz="1600" b="1" dirty="0" smtClean="0">
                <a:ea typeface="Gulim" panose="020B0600000101010101" pitchFamily="34" charset="-127"/>
                <a:cs typeface="B Mitra" panose="00000400000000000000" pitchFamily="2" charset="-78"/>
              </a:rPr>
              <a:t>سوم </a:t>
            </a:r>
            <a:r>
              <a:rPr lang="fa-IR" altLang="en-US" sz="1600" b="1" dirty="0" smtClean="0">
                <a:ea typeface="宋体" pitchFamily="2" charset="-122"/>
                <a:cs typeface="B Mitra" pitchFamily="2" charset="-78"/>
              </a:rPr>
              <a:t>آذر 1393</a:t>
            </a:r>
            <a:endParaRPr lang="en-US" altLang="en-US" sz="1600" b="1" dirty="0">
              <a:ea typeface="宋体" pitchFamily="2" charset="-122"/>
              <a:cs typeface="B Mitra" pitchFamily="2" charset="-78"/>
            </a:endParaRPr>
          </a:p>
        </p:txBody>
      </p:sp>
      <p:sp>
        <p:nvSpPr>
          <p:cNvPr id="13" name="Rectangle 9"/>
          <p:cNvSpPr>
            <a:spLocks noChangeArrowheads="1"/>
          </p:cNvSpPr>
          <p:nvPr/>
        </p:nvSpPr>
        <p:spPr bwMode="auto">
          <a:xfrm>
            <a:off x="3094951" y="1866900"/>
            <a:ext cx="6122988" cy="4097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rtl="1" eaLnBrk="1" hangingPunct="1">
              <a:lnSpc>
                <a:spcPct val="150000"/>
              </a:lnSpc>
              <a:spcAft>
                <a:spcPts val="600"/>
              </a:spcAft>
            </a:pPr>
            <a:r>
              <a:rPr lang="fa-IR" altLang="en-US" sz="1500" b="1" i="1" dirty="0" smtClean="0">
                <a:latin typeface="Verdana" panose="020B0604030504040204" pitchFamily="34" charset="0"/>
                <a:cs typeface="B Mitra" panose="00000400000000000000" pitchFamily="2" charset="-78"/>
              </a:rPr>
              <a:t>پیشنهاد </a:t>
            </a:r>
            <a:r>
              <a:rPr lang="fa-IR" altLang="en-US" sz="1500" b="1" i="1" dirty="0">
                <a:latin typeface="Verdana" panose="020B0604030504040204" pitchFamily="34" charset="0"/>
                <a:cs typeface="B Mitra" panose="00000400000000000000" pitchFamily="2" charset="-78"/>
              </a:rPr>
              <a:t>پایان نامه دوره دستیاری فوق تخصصی رشته غدد درون ریز و متابولیسم</a:t>
            </a:r>
            <a:endParaRPr lang="en-US" altLang="en-US" sz="1500" b="1" i="1" dirty="0">
              <a:latin typeface="Verdana" panose="020B0604030504040204" pitchFamily="34" charset="0"/>
              <a:cs typeface="B Mitra" panose="00000400000000000000" pitchFamily="2" charset="-78"/>
            </a:endParaRPr>
          </a:p>
        </p:txBody>
      </p:sp>
      <p:sp>
        <p:nvSpPr>
          <p:cNvPr id="14" name="Title 1"/>
          <p:cNvSpPr txBox="1">
            <a:spLocks/>
          </p:cNvSpPr>
          <p:nvPr/>
        </p:nvSpPr>
        <p:spPr>
          <a:xfrm>
            <a:off x="1326524" y="2382589"/>
            <a:ext cx="9570074" cy="1326524"/>
          </a:xfrm>
          <a:prstGeom prst="rect">
            <a:avLst/>
          </a:prstGeom>
          <a:effectLst/>
        </p:spPr>
        <p:txBody>
          <a:bodyPr vert="horz" lIns="91440" tIns="45720" rIns="91440" bIns="45720" rtlCol="0" anchor="ctr">
            <a:noAutofit/>
          </a:bodyPr>
          <a:lst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B Titr" panose="00000700000000000000" pitchFamily="2" charset="-78"/>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a-IR" sz="2000" b="1" dirty="0" smtClean="0"/>
              <a:t>بررسی شیوع </a:t>
            </a:r>
            <a:r>
              <a:rPr lang="fa-IR" sz="2000" b="1" dirty="0"/>
              <a:t>فنوتیپ های </a:t>
            </a:r>
            <a:r>
              <a:rPr lang="fa-IR" sz="2000" b="1" dirty="0" smtClean="0"/>
              <a:t>چاقی در </a:t>
            </a:r>
            <a:r>
              <a:rPr lang="fa-IR" sz="2000" b="1" dirty="0"/>
              <a:t>نوجوانان و نقش این فنوتیپ ها در پیش گویی سندرم متابولیک بزرگسالی پس از 10 سال پیگیری و نقش پیشگویی کننده میزان فعالیت بدنی و انواع متفاوت رژیم غذایی، </a:t>
            </a:r>
            <a:r>
              <a:rPr lang="fa-IR" sz="2000" b="1" dirty="0" smtClean="0"/>
              <a:t>درچاقی با متابولیسم نرمال در نوجوانان( </a:t>
            </a:r>
            <a:r>
              <a:rPr lang="en-CA" sz="2000" b="1" dirty="0" smtClean="0"/>
              <a:t>MHO</a:t>
            </a:r>
            <a:r>
              <a:rPr lang="fa-IR" sz="2000" b="1" dirty="0" smtClean="0"/>
              <a:t>)  </a:t>
            </a:r>
            <a:r>
              <a:rPr lang="fa-IR" sz="2000" b="1" dirty="0"/>
              <a:t>بصورت مقطعی، در مطالعه قند و لیپید تهران</a:t>
            </a:r>
            <a:endParaRPr lang="en-US" sz="2000" b="1" dirty="0"/>
          </a:p>
        </p:txBody>
      </p:sp>
    </p:spTree>
    <p:extLst>
      <p:ext uri="{BB962C8B-B14F-4D97-AF65-F5344CB8AC3E}">
        <p14:creationId xmlns="" xmlns:p14="http://schemas.microsoft.com/office/powerpoint/2010/main" val="3200299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7CEB7A3-3770-48AD-BEC9-B00D16F734FD}" type="slidenum">
              <a:rPr lang="en-US" smtClean="0"/>
              <a:pPr/>
              <a:t>20</a:t>
            </a:fld>
            <a:endParaRPr lang="en-US"/>
          </a:p>
        </p:txBody>
      </p:sp>
      <p:pic>
        <p:nvPicPr>
          <p:cNvPr id="6" name="Picture 5"/>
          <p:cNvPicPr>
            <a:picLocks noChangeAspect="1"/>
          </p:cNvPicPr>
          <p:nvPr/>
        </p:nvPicPr>
        <p:blipFill>
          <a:blip r:embed="rId2" cstate="print"/>
          <a:stretch>
            <a:fillRect/>
          </a:stretch>
        </p:blipFill>
        <p:spPr>
          <a:xfrm>
            <a:off x="1796810" y="657256"/>
            <a:ext cx="8622202" cy="5447329"/>
          </a:xfrm>
          <a:prstGeom prst="rect">
            <a:avLst/>
          </a:prstGeom>
        </p:spPr>
      </p:pic>
      <p:pic>
        <p:nvPicPr>
          <p:cNvPr id="19457" name="Picture 1"/>
          <p:cNvPicPr>
            <a:picLocks noChangeAspect="1" noChangeArrowheads="1"/>
          </p:cNvPicPr>
          <p:nvPr/>
        </p:nvPicPr>
        <p:blipFill>
          <a:blip r:embed="rId3" cstate="print"/>
          <a:srcRect/>
          <a:stretch>
            <a:fillRect/>
          </a:stretch>
        </p:blipFill>
        <p:spPr bwMode="auto">
          <a:xfrm>
            <a:off x="9282113" y="3574597"/>
            <a:ext cx="1857375" cy="361950"/>
          </a:xfrm>
          <a:prstGeom prst="rect">
            <a:avLst/>
          </a:prstGeom>
          <a:noFill/>
          <a:ln w="9525">
            <a:noFill/>
            <a:miter lim="800000"/>
            <a:headEnd/>
            <a:tailEnd/>
          </a:ln>
        </p:spPr>
      </p:pic>
    </p:spTree>
    <p:extLst>
      <p:ext uri="{BB962C8B-B14F-4D97-AF65-F5344CB8AC3E}">
        <p14:creationId xmlns="" xmlns:p14="http://schemas.microsoft.com/office/powerpoint/2010/main" val="7924798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2052545417"/>
              </p:ext>
            </p:extLst>
          </p:nvPr>
        </p:nvGraphicFramePr>
        <p:xfrm>
          <a:off x="0" y="14515"/>
          <a:ext cx="12192000" cy="6843485"/>
        </p:xfrm>
        <a:graphic>
          <a:graphicData uri="http://schemas.openxmlformats.org/drawingml/2006/table">
            <a:tbl>
              <a:tblPr firstRow="1" firstCol="1" bandRow="1">
                <a:tableStyleId>{5C22544A-7EE6-4342-B048-85BDC9FD1C3A}</a:tableStyleId>
              </a:tblPr>
              <a:tblGrid>
                <a:gridCol w="6375042"/>
                <a:gridCol w="1931831"/>
                <a:gridCol w="1056068"/>
                <a:gridCol w="2829059"/>
              </a:tblGrid>
              <a:tr h="734089">
                <a:tc>
                  <a:txBody>
                    <a:bodyPr/>
                    <a:lstStyle/>
                    <a:p>
                      <a:pPr marL="0" marR="0" algn="ctr" rtl="1">
                        <a:lnSpc>
                          <a:spcPct val="107000"/>
                        </a:lnSpc>
                        <a:spcBef>
                          <a:spcPts val="0"/>
                        </a:spcBef>
                        <a:spcAft>
                          <a:spcPts val="0"/>
                        </a:spcAft>
                      </a:pPr>
                      <a:r>
                        <a:rPr lang="fa-IR" sz="2000" dirty="0">
                          <a:effectLst/>
                          <a:cs typeface="B Nazanin" panose="00000400000000000000" pitchFamily="2" charset="-78"/>
                        </a:rPr>
                        <a:t>یافته </a:t>
                      </a:r>
                      <a:r>
                        <a:rPr lang="fa-IR" sz="2000" dirty="0" smtClean="0">
                          <a:effectLst/>
                          <a:cs typeface="B Nazanin" panose="00000400000000000000" pitchFamily="2" charset="-78"/>
                        </a:rPr>
                        <a:t>ها</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marL="0" marR="0" algn="ctr" rtl="1">
                        <a:lnSpc>
                          <a:spcPct val="107000"/>
                        </a:lnSpc>
                        <a:spcBef>
                          <a:spcPts val="0"/>
                        </a:spcBef>
                        <a:spcAft>
                          <a:spcPts val="0"/>
                        </a:spcAft>
                      </a:pPr>
                      <a:r>
                        <a:rPr lang="fa-IR" sz="1800" dirty="0">
                          <a:effectLst/>
                          <a:cs typeface="B Nazanin" panose="00000400000000000000" pitchFamily="2" charset="-78"/>
                        </a:rPr>
                        <a:t>محدوده </a:t>
                      </a:r>
                      <a:r>
                        <a:rPr lang="fa-IR" sz="1800" dirty="0" smtClean="0">
                          <a:effectLst/>
                          <a:cs typeface="B Nazanin" panose="00000400000000000000" pitchFamily="2" charset="-78"/>
                        </a:rPr>
                        <a:t>سنی</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marL="0" marR="0" algn="ctr" rtl="1">
                        <a:lnSpc>
                          <a:spcPct val="107000"/>
                        </a:lnSpc>
                        <a:spcBef>
                          <a:spcPts val="0"/>
                        </a:spcBef>
                        <a:spcAft>
                          <a:spcPts val="0"/>
                        </a:spcAft>
                      </a:pPr>
                      <a:r>
                        <a:rPr lang="ar-SA" sz="1800" dirty="0">
                          <a:effectLst/>
                          <a:cs typeface="B Nazanin" panose="00000400000000000000" pitchFamily="2" charset="-78"/>
                        </a:rPr>
                        <a:t>تعداد نمونه </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marL="0" marR="0" algn="ctr" rtl="1">
                        <a:lnSpc>
                          <a:spcPct val="107000"/>
                        </a:lnSpc>
                        <a:spcBef>
                          <a:spcPts val="0"/>
                        </a:spcBef>
                        <a:spcAft>
                          <a:spcPts val="0"/>
                        </a:spcAft>
                      </a:pPr>
                      <a:r>
                        <a:rPr lang="ar-SA" sz="1800" dirty="0" smtClean="0">
                          <a:effectLst/>
                          <a:cs typeface="B Nazanin" panose="00000400000000000000" pitchFamily="2" charset="-78"/>
                        </a:rPr>
                        <a:t>سال</a:t>
                      </a:r>
                      <a:r>
                        <a:rPr lang="fa-IR" sz="1800" dirty="0" smtClean="0">
                          <a:effectLst/>
                          <a:cs typeface="B Nazanin" panose="00000400000000000000" pitchFamily="2" charset="-78"/>
                        </a:rPr>
                        <a:t>، محل و طراحی مطالعه</a:t>
                      </a:r>
                      <a:r>
                        <a:rPr lang="ar-SA" sz="1800" dirty="0" smtClean="0">
                          <a:effectLst/>
                          <a:cs typeface="B Nazanin" panose="00000400000000000000" pitchFamily="2" charset="-78"/>
                        </a:rPr>
                        <a:t> </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lnR w="12700" cap="flat" cmpd="sng" algn="ctr">
                      <a:solidFill>
                        <a:schemeClr val="tx1"/>
                      </a:solidFill>
                      <a:prstDash val="solid"/>
                      <a:round/>
                      <a:headEnd type="none" w="med" len="med"/>
                      <a:tailEnd type="none" w="med" len="med"/>
                    </a:lnR>
                  </a:tcPr>
                </a:tc>
              </a:tr>
              <a:tr h="1531986">
                <a:tc rowSpan="3">
                  <a:txBody>
                    <a:bodyPr/>
                    <a:lstStyle/>
                    <a:p>
                      <a:pPr marL="285750" marR="0" indent="-285750" algn="just" rtl="1">
                        <a:lnSpc>
                          <a:spcPct val="107000"/>
                        </a:lnSpc>
                        <a:spcBef>
                          <a:spcPts val="0"/>
                        </a:spcBef>
                        <a:spcAft>
                          <a:spcPts val="0"/>
                        </a:spcAft>
                        <a:buFont typeface="Wingdings" panose="05000000000000000000" pitchFamily="2" charset="2"/>
                        <a:buChar char="ü"/>
                      </a:pPr>
                      <a:r>
                        <a:rPr lang="fa-IR" sz="1800" b="1" i="0" u="none" strike="noStrike" kern="1200" baseline="0" dirty="0" smtClean="0">
                          <a:solidFill>
                            <a:schemeClr val="lt1"/>
                          </a:solidFill>
                          <a:effectLst/>
                          <a:latin typeface="+mn-lt"/>
                          <a:ea typeface="+mn-ea"/>
                          <a:cs typeface="B Nazanin" panose="00000400000000000000" pitchFamily="2" charset="-78"/>
                        </a:rPr>
                        <a:t>شیوع چاقی/اضافه وزن در کودکان 12/2% و در بزرگسالان 59/4% بود</a:t>
                      </a:r>
                    </a:p>
                    <a:p>
                      <a:pPr marL="285750" marR="0" indent="-285750" algn="just" rtl="1">
                        <a:lnSpc>
                          <a:spcPct val="107000"/>
                        </a:lnSpc>
                        <a:spcBef>
                          <a:spcPts val="0"/>
                        </a:spcBef>
                        <a:spcAft>
                          <a:spcPts val="0"/>
                        </a:spcAft>
                        <a:buFont typeface="Wingdings" panose="05000000000000000000" pitchFamily="2" charset="2"/>
                        <a:buChar char="ü"/>
                      </a:pPr>
                      <a:endParaRPr lang="en-US" sz="1800" b="1" i="0" u="none" strike="noStrike" kern="1200" baseline="0" dirty="0" smtClean="0">
                        <a:solidFill>
                          <a:schemeClr val="lt1"/>
                        </a:solidFill>
                        <a:effectLst/>
                        <a:latin typeface="+mn-lt"/>
                        <a:ea typeface="+mn-ea"/>
                        <a:cs typeface="B Nazanin" panose="00000400000000000000" pitchFamily="2" charset="-78"/>
                      </a:endParaRPr>
                    </a:p>
                    <a:p>
                      <a:pPr marL="285750" marR="0" indent="-285750" algn="just" rtl="1">
                        <a:lnSpc>
                          <a:spcPct val="107000"/>
                        </a:lnSpc>
                        <a:spcBef>
                          <a:spcPts val="0"/>
                        </a:spcBef>
                        <a:spcAft>
                          <a:spcPts val="0"/>
                        </a:spcAft>
                        <a:buFont typeface="Wingdings" panose="05000000000000000000" pitchFamily="2" charset="2"/>
                        <a:buChar char="ü"/>
                      </a:pPr>
                      <a:r>
                        <a:rPr lang="fa-IR" sz="1800" b="1" i="0" u="none" strike="noStrike" kern="1200" baseline="0" dirty="0" smtClean="0">
                          <a:solidFill>
                            <a:schemeClr val="lt1"/>
                          </a:solidFill>
                          <a:effectLst/>
                          <a:latin typeface="+mn-lt"/>
                          <a:ea typeface="+mn-ea"/>
                          <a:cs typeface="B Nazanin" panose="00000400000000000000" pitchFamily="2" charset="-78"/>
                        </a:rPr>
                        <a:t>14% از کودکان با وزن نرمال در بزرگسالی چاق شدند</a:t>
                      </a:r>
                    </a:p>
                    <a:p>
                      <a:pPr marL="285750" marR="0" indent="-285750" algn="just" rtl="1">
                        <a:lnSpc>
                          <a:spcPct val="107000"/>
                        </a:lnSpc>
                        <a:spcBef>
                          <a:spcPts val="0"/>
                        </a:spcBef>
                        <a:spcAft>
                          <a:spcPts val="0"/>
                        </a:spcAft>
                        <a:buFont typeface="Wingdings" panose="05000000000000000000" pitchFamily="2" charset="2"/>
                        <a:buChar char="ü"/>
                      </a:pPr>
                      <a:endParaRPr lang="en-US" sz="1800" b="1" i="0" u="none" strike="noStrike" kern="1200" baseline="0" dirty="0" smtClean="0">
                        <a:solidFill>
                          <a:schemeClr val="lt1"/>
                        </a:solidFill>
                        <a:effectLst/>
                        <a:latin typeface="+mn-lt"/>
                        <a:ea typeface="+mn-ea"/>
                        <a:cs typeface="B Nazanin" panose="00000400000000000000" pitchFamily="2" charset="-78"/>
                      </a:endParaRPr>
                    </a:p>
                    <a:p>
                      <a:pPr marL="285750" marR="0" indent="-285750" algn="just" rtl="1">
                        <a:lnSpc>
                          <a:spcPct val="107000"/>
                        </a:lnSpc>
                        <a:spcBef>
                          <a:spcPts val="0"/>
                        </a:spcBef>
                        <a:spcAft>
                          <a:spcPts val="0"/>
                        </a:spcAft>
                        <a:buFont typeface="Wingdings" panose="05000000000000000000" pitchFamily="2" charset="2"/>
                        <a:buChar char="ü"/>
                      </a:pPr>
                      <a:r>
                        <a:rPr lang="fa-IR" sz="1800" b="1" i="0" u="none" strike="noStrike" kern="1200" baseline="0" dirty="0" smtClean="0">
                          <a:solidFill>
                            <a:schemeClr val="lt1"/>
                          </a:solidFill>
                          <a:effectLst/>
                          <a:latin typeface="+mn-lt"/>
                          <a:ea typeface="+mn-ea"/>
                          <a:cs typeface="B Nazanin" panose="00000400000000000000" pitchFamily="2" charset="-78"/>
                        </a:rPr>
                        <a:t>64% از کودکان چاق/دارای اضافه وزن در بزرگسالی چاق ماندند</a:t>
                      </a:r>
                    </a:p>
                    <a:p>
                      <a:pPr marL="285750" marR="0" indent="-285750" algn="just" rtl="1">
                        <a:lnSpc>
                          <a:spcPct val="107000"/>
                        </a:lnSpc>
                        <a:spcBef>
                          <a:spcPts val="0"/>
                        </a:spcBef>
                        <a:spcAft>
                          <a:spcPts val="0"/>
                        </a:spcAft>
                        <a:buFont typeface="Wingdings" panose="05000000000000000000" pitchFamily="2" charset="2"/>
                        <a:buChar char="ü"/>
                      </a:pPr>
                      <a:endParaRPr lang="en-US" sz="1800" b="1" i="0" u="none" strike="noStrike" kern="1200" baseline="0" dirty="0" smtClean="0">
                        <a:solidFill>
                          <a:schemeClr val="lt1"/>
                        </a:solidFill>
                        <a:effectLst/>
                        <a:latin typeface="+mn-lt"/>
                        <a:ea typeface="+mn-ea"/>
                        <a:cs typeface="B Nazanin" panose="00000400000000000000" pitchFamily="2" charset="-78"/>
                      </a:endParaRPr>
                    </a:p>
                    <a:p>
                      <a:pPr marL="285750" marR="0" indent="-285750" algn="just" rtl="1">
                        <a:lnSpc>
                          <a:spcPct val="107000"/>
                        </a:lnSpc>
                        <a:spcBef>
                          <a:spcPts val="0"/>
                        </a:spcBef>
                        <a:spcAft>
                          <a:spcPts val="0"/>
                        </a:spcAft>
                        <a:buFont typeface="Wingdings" panose="05000000000000000000" pitchFamily="2" charset="2"/>
                        <a:buChar char="ü"/>
                      </a:pPr>
                      <a:r>
                        <a:rPr lang="fa-IR" sz="1800" b="1" i="0" u="none" strike="noStrike" kern="1200" baseline="0" dirty="0" smtClean="0">
                          <a:solidFill>
                            <a:schemeClr val="lt1"/>
                          </a:solidFill>
                          <a:effectLst/>
                          <a:latin typeface="+mn-lt"/>
                          <a:ea typeface="+mn-ea"/>
                          <a:cs typeface="B Nazanin" panose="00000400000000000000" pitchFamily="2" charset="-78"/>
                        </a:rPr>
                        <a:t>ریسک </a:t>
                      </a:r>
                      <a:r>
                        <a:rPr lang="en-US" sz="1800" b="1" i="0" u="none" strike="noStrike" kern="1200" baseline="0" dirty="0" smtClean="0">
                          <a:solidFill>
                            <a:schemeClr val="lt1"/>
                          </a:solidFill>
                          <a:effectLst/>
                          <a:latin typeface="+mn-lt"/>
                          <a:ea typeface="+mn-ea"/>
                          <a:cs typeface="B Nazanin" panose="00000400000000000000" pitchFamily="2" charset="-78"/>
                        </a:rPr>
                        <a:t>CVD</a:t>
                      </a:r>
                      <a:r>
                        <a:rPr lang="fa-IR" sz="1800" b="1" i="0" u="none" strike="noStrike" kern="1200" baseline="0" dirty="0" smtClean="0">
                          <a:solidFill>
                            <a:schemeClr val="lt1"/>
                          </a:solidFill>
                          <a:effectLst/>
                          <a:latin typeface="+mn-lt"/>
                          <a:ea typeface="+mn-ea"/>
                          <a:cs typeface="B Nazanin" panose="00000400000000000000" pitchFamily="2" charset="-78"/>
                        </a:rPr>
                        <a:t> در گروه 2 با 1 تفاوتی نداشت</a:t>
                      </a:r>
                    </a:p>
                    <a:p>
                      <a:pPr marL="285750" marR="0" indent="-285750" algn="just" rtl="1">
                        <a:lnSpc>
                          <a:spcPct val="107000"/>
                        </a:lnSpc>
                        <a:spcBef>
                          <a:spcPts val="0"/>
                        </a:spcBef>
                        <a:spcAft>
                          <a:spcPts val="0"/>
                        </a:spcAft>
                        <a:buFont typeface="Wingdings" panose="05000000000000000000" pitchFamily="2" charset="2"/>
                        <a:buChar char="ü"/>
                      </a:pPr>
                      <a:endParaRPr lang="en-US" sz="1800" b="1" i="0" u="none" strike="noStrike" kern="1200" baseline="0" dirty="0" smtClean="0">
                        <a:solidFill>
                          <a:schemeClr val="lt1"/>
                        </a:solidFill>
                        <a:effectLst/>
                        <a:latin typeface="+mn-lt"/>
                        <a:ea typeface="+mn-ea"/>
                        <a:cs typeface="B Nazanin" panose="00000400000000000000" pitchFamily="2" charset="-78"/>
                      </a:endParaRPr>
                    </a:p>
                    <a:p>
                      <a:pPr marL="285750" marR="0" indent="-285750" algn="just" rtl="1">
                        <a:lnSpc>
                          <a:spcPct val="107000"/>
                        </a:lnSpc>
                        <a:spcBef>
                          <a:spcPts val="0"/>
                        </a:spcBef>
                        <a:spcAft>
                          <a:spcPts val="0"/>
                        </a:spcAft>
                        <a:buFont typeface="Wingdings" panose="05000000000000000000" pitchFamily="2" charset="2"/>
                        <a:buChar char="ü"/>
                      </a:pPr>
                      <a:r>
                        <a:rPr lang="fa-IR" sz="1800" b="1" i="0" u="none" strike="noStrike" kern="1200" baseline="0" dirty="0" smtClean="0">
                          <a:solidFill>
                            <a:schemeClr val="lt1"/>
                          </a:solidFill>
                          <a:effectLst/>
                          <a:latin typeface="+mn-lt"/>
                          <a:ea typeface="+mn-ea"/>
                          <a:cs typeface="B Nazanin" panose="00000400000000000000" pitchFamily="2" charset="-78"/>
                        </a:rPr>
                        <a:t>در هر چهار کوهورت، چاقی/اضافه وزن در کودکان رابطه با تمام معیارهای </a:t>
                      </a:r>
                      <a:r>
                        <a:rPr lang="en-US" sz="1800" b="1" i="0" u="none" strike="noStrike" kern="1200" baseline="0" dirty="0" smtClean="0">
                          <a:solidFill>
                            <a:schemeClr val="lt1"/>
                          </a:solidFill>
                          <a:effectLst/>
                          <a:latin typeface="+mn-lt"/>
                          <a:ea typeface="+mn-ea"/>
                          <a:cs typeface="B Nazanin" panose="00000400000000000000" pitchFamily="2" charset="-78"/>
                        </a:rPr>
                        <a:t>CV</a:t>
                      </a:r>
                      <a:r>
                        <a:rPr lang="fa-IR" sz="1800" b="1" i="0" u="none" strike="noStrike" kern="1200" baseline="0" dirty="0" smtClean="0">
                          <a:solidFill>
                            <a:schemeClr val="lt1"/>
                          </a:solidFill>
                          <a:effectLst/>
                          <a:latin typeface="+mn-lt"/>
                          <a:ea typeface="+mn-ea"/>
                          <a:cs typeface="B Nazanin" panose="00000400000000000000" pitchFamily="2" charset="-78"/>
                        </a:rPr>
                        <a:t> داشته است (بجز </a:t>
                      </a:r>
                      <a:r>
                        <a:rPr lang="en-US" sz="1800" b="1" i="0" u="none" strike="noStrike" kern="1200" baseline="0" dirty="0" smtClean="0">
                          <a:solidFill>
                            <a:schemeClr val="lt1"/>
                          </a:solidFill>
                          <a:effectLst/>
                          <a:latin typeface="+mn-lt"/>
                          <a:ea typeface="+mn-ea"/>
                          <a:cs typeface="B Nazanin" panose="00000400000000000000" pitchFamily="2" charset="-78"/>
                        </a:rPr>
                        <a:t>IMT</a:t>
                      </a:r>
                      <a:r>
                        <a:rPr lang="fa-IR" sz="1800" b="1" i="0" u="none" strike="noStrike" kern="1200" baseline="0" dirty="0" smtClean="0">
                          <a:solidFill>
                            <a:schemeClr val="lt1"/>
                          </a:solidFill>
                          <a:effectLst/>
                          <a:latin typeface="+mn-lt"/>
                          <a:ea typeface="+mn-ea"/>
                          <a:cs typeface="B Nazanin" panose="00000400000000000000" pitchFamily="2" charset="-78"/>
                        </a:rPr>
                        <a:t> در زن و </a:t>
                      </a:r>
                      <a:r>
                        <a:rPr lang="en-US" sz="1800" b="1" i="0" u="none" strike="noStrike" kern="1200" baseline="0" dirty="0" smtClean="0">
                          <a:solidFill>
                            <a:schemeClr val="lt1"/>
                          </a:solidFill>
                          <a:effectLst/>
                          <a:latin typeface="+mn-lt"/>
                          <a:ea typeface="+mn-ea"/>
                          <a:cs typeface="B Nazanin" panose="00000400000000000000" pitchFamily="2" charset="-78"/>
                        </a:rPr>
                        <a:t>LDL</a:t>
                      </a:r>
                      <a:r>
                        <a:rPr lang="fa-IR" sz="1800" b="1" i="0" u="none" strike="noStrike" kern="1200" baseline="0" dirty="0" smtClean="0">
                          <a:solidFill>
                            <a:schemeClr val="lt1"/>
                          </a:solidFill>
                          <a:effectLst/>
                          <a:latin typeface="+mn-lt"/>
                          <a:ea typeface="+mn-ea"/>
                          <a:cs typeface="B Nazanin" panose="00000400000000000000" pitchFamily="2" charset="-78"/>
                        </a:rPr>
                        <a:t> در مرد)</a:t>
                      </a:r>
                    </a:p>
                    <a:p>
                      <a:pPr marL="285750" marR="0" indent="-285750" algn="just" rtl="1">
                        <a:lnSpc>
                          <a:spcPct val="107000"/>
                        </a:lnSpc>
                        <a:spcBef>
                          <a:spcPts val="0"/>
                        </a:spcBef>
                        <a:spcAft>
                          <a:spcPts val="0"/>
                        </a:spcAft>
                        <a:buFont typeface="Wingdings" panose="05000000000000000000" pitchFamily="2" charset="2"/>
                        <a:buChar char="ü"/>
                      </a:pPr>
                      <a:endParaRPr lang="en-US" sz="1800" b="1" i="0" u="none" strike="noStrike" kern="1200" baseline="0" dirty="0" smtClean="0">
                        <a:solidFill>
                          <a:schemeClr val="lt1"/>
                        </a:solidFill>
                        <a:effectLst/>
                        <a:latin typeface="+mn-lt"/>
                        <a:ea typeface="+mn-ea"/>
                        <a:cs typeface="B Nazanin" panose="00000400000000000000" pitchFamily="2" charset="-78"/>
                      </a:endParaRPr>
                    </a:p>
                    <a:p>
                      <a:pPr marL="285750" marR="0" indent="-285750" algn="just" rtl="1">
                        <a:lnSpc>
                          <a:spcPct val="107000"/>
                        </a:lnSpc>
                        <a:spcBef>
                          <a:spcPts val="0"/>
                        </a:spcBef>
                        <a:spcAft>
                          <a:spcPts val="0"/>
                        </a:spcAft>
                        <a:buFont typeface="Wingdings" panose="05000000000000000000" pitchFamily="2" charset="2"/>
                        <a:buChar char="ü"/>
                      </a:pPr>
                      <a:r>
                        <a:rPr lang="en-US" sz="1800" b="1" i="0" u="none" strike="noStrike" kern="1200" baseline="0" dirty="0" smtClean="0">
                          <a:solidFill>
                            <a:schemeClr val="lt1"/>
                          </a:solidFill>
                          <a:effectLst/>
                          <a:latin typeface="+mn-lt"/>
                          <a:ea typeface="+mn-ea"/>
                          <a:cs typeface="B Nazanin" panose="00000400000000000000" pitchFamily="2" charset="-78"/>
                        </a:rPr>
                        <a:t>RR</a:t>
                      </a:r>
                      <a:r>
                        <a:rPr lang="fa-IR" sz="1800" b="1" i="0" u="none" strike="noStrike" kern="1200" baseline="0" dirty="0" smtClean="0">
                          <a:solidFill>
                            <a:schemeClr val="lt1"/>
                          </a:solidFill>
                          <a:effectLst/>
                          <a:latin typeface="+mn-lt"/>
                          <a:ea typeface="+mn-ea"/>
                          <a:cs typeface="B Nazanin" panose="00000400000000000000" pitchFamily="2" charset="-78"/>
                        </a:rPr>
                        <a:t> قبل از تعدیل </a:t>
                      </a:r>
                      <a:r>
                        <a:rPr lang="en-US" sz="1800" b="1" i="0" u="none" strike="noStrike" kern="1200" baseline="0" dirty="0" smtClean="0">
                          <a:solidFill>
                            <a:schemeClr val="lt1"/>
                          </a:solidFill>
                          <a:effectLst/>
                          <a:latin typeface="+mn-lt"/>
                          <a:ea typeface="+mn-ea"/>
                          <a:cs typeface="B Nazanin" panose="00000400000000000000" pitchFamily="2" charset="-78"/>
                        </a:rPr>
                        <a:t>BMI</a:t>
                      </a:r>
                      <a:r>
                        <a:rPr lang="fa-IR" sz="1800" b="1" i="0" u="none" strike="noStrike" kern="1200" baseline="0" dirty="0" smtClean="0">
                          <a:solidFill>
                            <a:schemeClr val="lt1"/>
                          </a:solidFill>
                          <a:effectLst/>
                          <a:latin typeface="+mn-lt"/>
                          <a:ea typeface="+mn-ea"/>
                          <a:cs typeface="B Nazanin" panose="00000400000000000000" pitchFamily="2" charset="-78"/>
                        </a:rPr>
                        <a:t> برای </a:t>
                      </a:r>
                      <a:r>
                        <a:rPr lang="en-US" sz="1800" b="1" i="0" u="none" strike="noStrike" kern="1200" baseline="0" dirty="0" smtClean="0">
                          <a:solidFill>
                            <a:schemeClr val="lt1"/>
                          </a:solidFill>
                          <a:effectLst/>
                          <a:latin typeface="+mn-lt"/>
                          <a:ea typeface="+mn-ea"/>
                          <a:cs typeface="B Nazanin" panose="00000400000000000000" pitchFamily="2" charset="-78"/>
                        </a:rPr>
                        <a:t>DM2</a:t>
                      </a:r>
                      <a:r>
                        <a:rPr lang="fa-IR" sz="1800" b="1" i="0" u="none" strike="noStrike" kern="1200" baseline="0" dirty="0" smtClean="0">
                          <a:solidFill>
                            <a:schemeClr val="lt1"/>
                          </a:solidFill>
                          <a:effectLst/>
                          <a:latin typeface="+mn-lt"/>
                          <a:ea typeface="+mn-ea"/>
                          <a:cs typeface="B Nazanin" panose="00000400000000000000" pitchFamily="2" charset="-78"/>
                        </a:rPr>
                        <a:t>، </a:t>
                      </a:r>
                      <a:r>
                        <a:rPr lang="en-US" sz="1800" b="1" i="0" u="none" strike="noStrike" kern="1200" baseline="0" dirty="0" smtClean="0">
                          <a:solidFill>
                            <a:schemeClr val="lt1"/>
                          </a:solidFill>
                          <a:effectLst/>
                          <a:latin typeface="+mn-lt"/>
                          <a:ea typeface="+mn-ea"/>
                          <a:cs typeface="B Nazanin" panose="00000400000000000000" pitchFamily="2" charset="-78"/>
                        </a:rPr>
                        <a:t>HTN</a:t>
                      </a:r>
                      <a:r>
                        <a:rPr lang="fa-IR" sz="1800" b="1" i="0" u="none" strike="noStrike" kern="1200" baseline="0" dirty="0" smtClean="0">
                          <a:solidFill>
                            <a:schemeClr val="lt1"/>
                          </a:solidFill>
                          <a:effectLst/>
                          <a:latin typeface="+mn-lt"/>
                          <a:ea typeface="+mn-ea"/>
                          <a:cs typeface="B Nazanin" panose="00000400000000000000" pitchFamily="2" charset="-78"/>
                        </a:rPr>
                        <a:t>، افزایش </a:t>
                      </a:r>
                      <a:r>
                        <a:rPr lang="en-US" sz="1800" b="1" i="0" u="none" strike="noStrike" kern="1200" baseline="0" dirty="0" smtClean="0">
                          <a:solidFill>
                            <a:schemeClr val="lt1"/>
                          </a:solidFill>
                          <a:effectLst/>
                          <a:latin typeface="+mn-lt"/>
                          <a:ea typeface="+mn-ea"/>
                          <a:cs typeface="B Nazanin" panose="00000400000000000000" pitchFamily="2" charset="-78"/>
                        </a:rPr>
                        <a:t>LDL</a:t>
                      </a:r>
                      <a:r>
                        <a:rPr lang="fa-IR" sz="1800" b="1" i="0" u="none" strike="noStrike" kern="1200" baseline="0" dirty="0" smtClean="0">
                          <a:solidFill>
                            <a:schemeClr val="lt1"/>
                          </a:solidFill>
                          <a:effectLst/>
                          <a:latin typeface="+mn-lt"/>
                          <a:ea typeface="+mn-ea"/>
                          <a:cs typeface="B Nazanin" panose="00000400000000000000" pitchFamily="2" charset="-78"/>
                        </a:rPr>
                        <a:t>، کاهش </a:t>
                      </a:r>
                      <a:r>
                        <a:rPr lang="en-US" sz="1800" b="1" i="0" u="none" strike="noStrike" kern="1200" baseline="0" dirty="0" smtClean="0">
                          <a:solidFill>
                            <a:schemeClr val="lt1"/>
                          </a:solidFill>
                          <a:effectLst/>
                          <a:latin typeface="+mn-lt"/>
                          <a:ea typeface="+mn-ea"/>
                          <a:cs typeface="B Nazanin" panose="00000400000000000000" pitchFamily="2" charset="-78"/>
                        </a:rPr>
                        <a:t>HDL</a:t>
                      </a:r>
                      <a:r>
                        <a:rPr lang="fa-IR" sz="1800" b="1" i="0" u="none" strike="noStrike" kern="1200" baseline="0" dirty="0" smtClean="0">
                          <a:solidFill>
                            <a:schemeClr val="lt1"/>
                          </a:solidFill>
                          <a:effectLst/>
                          <a:latin typeface="+mn-lt"/>
                          <a:ea typeface="+mn-ea"/>
                          <a:cs typeface="B Nazanin" panose="00000400000000000000" pitchFamily="2" charset="-78"/>
                        </a:rPr>
                        <a:t>، افزایش </a:t>
                      </a:r>
                      <a:r>
                        <a:rPr lang="en-US" sz="1800" b="1" i="0" u="none" strike="noStrike" kern="1200" baseline="0" dirty="0" smtClean="0">
                          <a:solidFill>
                            <a:schemeClr val="lt1"/>
                          </a:solidFill>
                          <a:effectLst/>
                          <a:latin typeface="+mn-lt"/>
                          <a:ea typeface="+mn-ea"/>
                          <a:cs typeface="B Nazanin" panose="00000400000000000000" pitchFamily="2" charset="-78"/>
                        </a:rPr>
                        <a:t>TG</a:t>
                      </a:r>
                      <a:r>
                        <a:rPr lang="fa-IR" sz="1800" b="1" i="0" u="none" strike="noStrike" kern="1200" baseline="0" dirty="0" smtClean="0">
                          <a:solidFill>
                            <a:schemeClr val="lt1"/>
                          </a:solidFill>
                          <a:effectLst/>
                          <a:latin typeface="+mn-lt"/>
                          <a:ea typeface="+mn-ea"/>
                          <a:cs typeface="B Nazanin" panose="00000400000000000000" pitchFamily="2" charset="-78"/>
                        </a:rPr>
                        <a:t> و </a:t>
                      </a:r>
                      <a:r>
                        <a:rPr lang="en-US" sz="1800" b="1" i="0" u="none" strike="noStrike" kern="1200" baseline="0" dirty="0" smtClean="0">
                          <a:solidFill>
                            <a:schemeClr val="lt1"/>
                          </a:solidFill>
                          <a:effectLst/>
                          <a:latin typeface="+mn-lt"/>
                          <a:ea typeface="+mn-ea"/>
                          <a:cs typeface="B Nazanin" panose="00000400000000000000" pitchFamily="2" charset="-78"/>
                        </a:rPr>
                        <a:t>IMT</a:t>
                      </a:r>
                      <a:r>
                        <a:rPr lang="fa-IR" sz="1800" b="1" i="0" u="none" strike="noStrike" kern="1200" baseline="0" dirty="0" smtClean="0">
                          <a:solidFill>
                            <a:schemeClr val="lt1"/>
                          </a:solidFill>
                          <a:effectLst/>
                          <a:latin typeface="+mn-lt"/>
                          <a:ea typeface="+mn-ea"/>
                          <a:cs typeface="B Nazanin" panose="00000400000000000000" pitchFamily="2" charset="-78"/>
                        </a:rPr>
                        <a:t> بترتیب 5/4، 2/7، 1/8، 2/1، 3 و 1/7 بود</a:t>
                      </a:r>
                    </a:p>
                    <a:p>
                      <a:pPr marL="285750" marR="0" indent="-285750" algn="just" rtl="1">
                        <a:lnSpc>
                          <a:spcPct val="107000"/>
                        </a:lnSpc>
                        <a:spcBef>
                          <a:spcPts val="0"/>
                        </a:spcBef>
                        <a:spcAft>
                          <a:spcPts val="0"/>
                        </a:spcAft>
                        <a:buFont typeface="Wingdings" panose="05000000000000000000" pitchFamily="2" charset="2"/>
                        <a:buChar char="ü"/>
                      </a:pPr>
                      <a:endParaRPr lang="en-US" sz="1800" b="1" i="0" u="none" strike="noStrike" kern="1200" baseline="0" dirty="0" smtClean="0">
                        <a:solidFill>
                          <a:schemeClr val="lt1"/>
                        </a:solidFill>
                        <a:effectLst/>
                        <a:latin typeface="+mn-lt"/>
                        <a:ea typeface="+mn-ea"/>
                        <a:cs typeface="B Nazanin" panose="00000400000000000000" pitchFamily="2" charset="-78"/>
                      </a:endParaRPr>
                    </a:p>
                    <a:p>
                      <a:pPr marL="285750" marR="0" indent="-285750" algn="just" rtl="1">
                        <a:lnSpc>
                          <a:spcPct val="107000"/>
                        </a:lnSpc>
                        <a:spcBef>
                          <a:spcPts val="0"/>
                        </a:spcBef>
                        <a:spcAft>
                          <a:spcPts val="0"/>
                        </a:spcAft>
                        <a:buFont typeface="Wingdings" panose="05000000000000000000" pitchFamily="2" charset="2"/>
                        <a:buChar char="ü"/>
                      </a:pPr>
                      <a:r>
                        <a:rPr lang="fa-IR" sz="1800" b="1" i="0" u="none" strike="noStrike" kern="1200" baseline="0" dirty="0" smtClean="0">
                          <a:solidFill>
                            <a:schemeClr val="lt1"/>
                          </a:solidFill>
                          <a:effectLst/>
                          <a:latin typeface="+mn-lt"/>
                          <a:ea typeface="+mn-ea"/>
                          <a:cs typeface="B Nazanin" panose="00000400000000000000" pitchFamily="2" charset="-78"/>
                        </a:rPr>
                        <a:t>نقش چاقی/اضافه وزن در کودکان در ایجاد فاکتورهای خطر </a:t>
                      </a:r>
                      <a:r>
                        <a:rPr lang="en-US" sz="1800" b="1" i="0" u="none" strike="noStrike" kern="1200" baseline="0" dirty="0" smtClean="0">
                          <a:solidFill>
                            <a:schemeClr val="lt1"/>
                          </a:solidFill>
                          <a:effectLst/>
                          <a:latin typeface="+mn-lt"/>
                          <a:ea typeface="+mn-ea"/>
                          <a:cs typeface="B Nazanin" panose="00000400000000000000" pitchFamily="2" charset="-78"/>
                        </a:rPr>
                        <a:t>CVD</a:t>
                      </a:r>
                      <a:r>
                        <a:rPr lang="fa-IR" sz="1800" b="1" i="0" u="none" strike="noStrike" kern="1200" baseline="0" dirty="0" smtClean="0">
                          <a:solidFill>
                            <a:schemeClr val="lt1"/>
                          </a:solidFill>
                          <a:effectLst/>
                          <a:latin typeface="+mn-lt"/>
                          <a:ea typeface="+mn-ea"/>
                          <a:cs typeface="B Nazanin" panose="00000400000000000000" pitchFamily="2" charset="-78"/>
                        </a:rPr>
                        <a:t> بزرگسالی بعد از تعدیل </a:t>
                      </a:r>
                      <a:r>
                        <a:rPr lang="en-US" sz="1800" b="1" i="0" u="none" strike="noStrike" kern="1200" baseline="0" dirty="0" smtClean="0">
                          <a:solidFill>
                            <a:schemeClr val="lt1"/>
                          </a:solidFill>
                          <a:effectLst/>
                          <a:latin typeface="+mn-lt"/>
                          <a:ea typeface="+mn-ea"/>
                          <a:cs typeface="B Nazanin" panose="00000400000000000000" pitchFamily="2" charset="-78"/>
                        </a:rPr>
                        <a:t>BMI</a:t>
                      </a:r>
                      <a:r>
                        <a:rPr lang="fa-IR" sz="1800" b="1" i="0" u="none" strike="noStrike" kern="1200" baseline="0" dirty="0" smtClean="0">
                          <a:solidFill>
                            <a:schemeClr val="lt1"/>
                          </a:solidFill>
                          <a:effectLst/>
                          <a:latin typeface="+mn-lt"/>
                          <a:ea typeface="+mn-ea"/>
                          <a:cs typeface="B Nazanin" panose="00000400000000000000" pitchFamily="2" charset="-78"/>
                        </a:rPr>
                        <a:t> بزرگسالی از بین رفت، بجز در مورد </a:t>
                      </a:r>
                      <a:r>
                        <a:rPr lang="en-US" sz="1800" b="1" i="0" u="none" strike="noStrike" kern="1200" baseline="0" dirty="0" smtClean="0">
                          <a:solidFill>
                            <a:schemeClr val="lt1"/>
                          </a:solidFill>
                          <a:effectLst/>
                          <a:latin typeface="+mn-lt"/>
                          <a:ea typeface="+mn-ea"/>
                          <a:cs typeface="B Nazanin" panose="00000400000000000000" pitchFamily="2" charset="-78"/>
                        </a:rPr>
                        <a:t>HTN</a:t>
                      </a:r>
                      <a:r>
                        <a:rPr lang="fa-IR" sz="1800" b="1" i="0" u="none" strike="noStrike" kern="1200" baseline="0" dirty="0" smtClean="0">
                          <a:solidFill>
                            <a:schemeClr val="lt1"/>
                          </a:solidFill>
                          <a:effectLst/>
                          <a:latin typeface="+mn-lt"/>
                          <a:ea typeface="+mn-ea"/>
                          <a:cs typeface="B Nazanin" panose="00000400000000000000" pitchFamily="2" charset="-78"/>
                        </a:rPr>
                        <a:t> (</a:t>
                      </a:r>
                      <a:r>
                        <a:rPr lang="en-US" sz="1800" b="1" i="0" u="none" strike="noStrike" kern="1200" baseline="0" dirty="0" smtClean="0">
                          <a:solidFill>
                            <a:schemeClr val="lt1"/>
                          </a:solidFill>
                          <a:effectLst/>
                          <a:latin typeface="+mn-lt"/>
                          <a:ea typeface="+mn-ea"/>
                          <a:cs typeface="B Nazanin" panose="00000400000000000000" pitchFamily="2" charset="-78"/>
                        </a:rPr>
                        <a:t>RR</a:t>
                      </a:r>
                      <a:r>
                        <a:rPr lang="fa-IR" sz="1800" b="1" i="0" u="none" strike="noStrike" kern="1200" baseline="0" dirty="0" smtClean="0">
                          <a:solidFill>
                            <a:schemeClr val="lt1"/>
                          </a:solidFill>
                          <a:effectLst/>
                          <a:latin typeface="+mn-lt"/>
                          <a:ea typeface="+mn-ea"/>
                          <a:cs typeface="B Nazanin" panose="00000400000000000000" pitchFamily="2" charset="-78"/>
                        </a:rPr>
                        <a:t> برای </a:t>
                      </a:r>
                      <a:r>
                        <a:rPr lang="en-US" sz="1800" b="1" i="0" u="none" strike="noStrike" kern="1200" baseline="0" dirty="0" smtClean="0">
                          <a:solidFill>
                            <a:schemeClr val="lt1"/>
                          </a:solidFill>
                          <a:effectLst/>
                          <a:latin typeface="+mn-lt"/>
                          <a:ea typeface="+mn-ea"/>
                          <a:cs typeface="B Nazanin" panose="00000400000000000000" pitchFamily="2" charset="-78"/>
                        </a:rPr>
                        <a:t>HTN</a:t>
                      </a:r>
                      <a:r>
                        <a:rPr lang="fa-IR" sz="1800" b="1" i="0" u="none" strike="noStrike" kern="1200" baseline="0" dirty="0" smtClean="0">
                          <a:solidFill>
                            <a:schemeClr val="lt1"/>
                          </a:solidFill>
                          <a:effectLst/>
                          <a:latin typeface="+mn-lt"/>
                          <a:ea typeface="+mn-ea"/>
                          <a:cs typeface="B Nazanin" panose="00000400000000000000" pitchFamily="2" charset="-78"/>
                        </a:rPr>
                        <a:t> بعد از تعدیل: </a:t>
                      </a:r>
                      <a:r>
                        <a:rPr lang="en-US" sz="1800" b="0" i="0" u="none" strike="noStrike" kern="1200" baseline="0" dirty="0" smtClean="0">
                          <a:solidFill>
                            <a:schemeClr val="lt1"/>
                          </a:solidFill>
                          <a:latin typeface="+mn-lt"/>
                          <a:ea typeface="+mn-ea"/>
                          <a:cs typeface="+mn-cs"/>
                        </a:rPr>
                        <a:t>RR=</a:t>
                      </a:r>
                      <a:r>
                        <a:rPr lang="fr-FR" sz="1800" b="0" i="0" u="none" strike="noStrike" kern="1200" baseline="0" dirty="0" smtClean="0">
                          <a:solidFill>
                            <a:schemeClr val="lt1"/>
                          </a:solidFill>
                          <a:latin typeface="+mn-lt"/>
                          <a:ea typeface="+mn-ea"/>
                          <a:cs typeface="+mn-cs"/>
                        </a:rPr>
                        <a:t>1.5, 95% CI: 1.1-2.1</a:t>
                      </a:r>
                      <a:r>
                        <a:rPr lang="fa-IR" sz="1800" b="1" i="0" u="none" strike="noStrike" kern="1200" baseline="0" dirty="0" smtClean="0">
                          <a:solidFill>
                            <a:schemeClr val="lt1"/>
                          </a:solidFill>
                          <a:effectLst/>
                          <a:latin typeface="+mn-lt"/>
                          <a:ea typeface="+mn-ea"/>
                          <a:cs typeface="B Nazanin" panose="00000400000000000000" pitchFamily="2" charset="-78"/>
                        </a:rPr>
                        <a:t>)</a:t>
                      </a:r>
                    </a:p>
                    <a:p>
                      <a:pPr marL="285750" marR="0" indent="-285750" algn="just" rtl="1">
                        <a:lnSpc>
                          <a:spcPct val="107000"/>
                        </a:lnSpc>
                        <a:spcBef>
                          <a:spcPts val="0"/>
                        </a:spcBef>
                        <a:spcAft>
                          <a:spcPts val="0"/>
                        </a:spcAft>
                        <a:buFont typeface="Wingdings" panose="05000000000000000000" pitchFamily="2" charset="2"/>
                        <a:buChar char="ü"/>
                      </a:pPr>
                      <a:endParaRPr lang="fa-IR" sz="1800" b="1" i="0" u="none" strike="noStrike" kern="1200" baseline="0" dirty="0" smtClean="0">
                        <a:solidFill>
                          <a:schemeClr val="lt1"/>
                        </a:solidFill>
                        <a:effectLst/>
                        <a:latin typeface="+mn-lt"/>
                        <a:ea typeface="+mn-ea"/>
                        <a:cs typeface="B Nazanin" panose="00000400000000000000" pitchFamily="2" charset="-78"/>
                      </a:endParaRPr>
                    </a:p>
                  </a:txBody>
                  <a:tcPr marL="68580" marR="68580" marT="0" marB="0">
                    <a:solidFill>
                      <a:srgbClr val="002060"/>
                    </a:solidFill>
                  </a:tcPr>
                </a:tc>
                <a:tc>
                  <a:txBody>
                    <a:bodyPr/>
                    <a:lstStyle/>
                    <a:p>
                      <a:pPr marL="0" marR="0" algn="ctr" rtl="1">
                        <a:lnSpc>
                          <a:spcPct val="107000"/>
                        </a:lnSpc>
                        <a:spcBef>
                          <a:spcPts val="0"/>
                        </a:spcBef>
                        <a:spcAft>
                          <a:spcPts val="0"/>
                        </a:spcAft>
                      </a:pPr>
                      <a:r>
                        <a:rPr lang="fa-IR" sz="1600" dirty="0" smtClean="0">
                          <a:effectLst/>
                          <a:cs typeface="B Nazanin" panose="00000400000000000000" pitchFamily="2" charset="-78"/>
                        </a:rPr>
                        <a:t>میانگین</a:t>
                      </a:r>
                      <a:r>
                        <a:rPr lang="fa-IR" sz="1600" baseline="0" dirty="0" smtClean="0">
                          <a:effectLst/>
                          <a:cs typeface="B Nazanin" panose="00000400000000000000" pitchFamily="2" charset="-78"/>
                        </a:rPr>
                        <a:t> </a:t>
                      </a:r>
                      <a:r>
                        <a:rPr lang="en-US" sz="1600" baseline="0" dirty="0" smtClean="0">
                          <a:effectLst/>
                          <a:cs typeface="B Nazanin" panose="00000400000000000000" pitchFamily="2" charset="-78"/>
                        </a:rPr>
                        <a:t>11.4±4</a:t>
                      </a:r>
                      <a:endParaRPr lang="fa-IR" sz="1600" dirty="0" smtClean="0">
                        <a:effectLst/>
                        <a:cs typeface="B Nazanin" panose="00000400000000000000" pitchFamily="2" charset="-78"/>
                      </a:endParaRPr>
                    </a:p>
                  </a:txBody>
                  <a:tcPr marL="68580" marR="68580" marT="0" marB="0"/>
                </a:tc>
                <a:tc>
                  <a:txBody>
                    <a:bodyPr/>
                    <a:lstStyle/>
                    <a:p>
                      <a:pPr marL="0" marR="0" algn="ctr" rtl="1">
                        <a:lnSpc>
                          <a:spcPct val="107000"/>
                        </a:lnSpc>
                        <a:spcBef>
                          <a:spcPts val="0"/>
                        </a:spcBef>
                        <a:spcAft>
                          <a:spcPts val="0"/>
                        </a:spcAft>
                      </a:pPr>
                      <a:r>
                        <a:rPr lang="fa-IR" sz="1600" dirty="0" smtClean="0">
                          <a:effectLst/>
                          <a:cs typeface="B Nazanin" panose="00000400000000000000" pitchFamily="2" charset="-78"/>
                        </a:rPr>
                        <a:t>6328</a:t>
                      </a:r>
                    </a:p>
                    <a:p>
                      <a:pPr marL="0" marR="0" algn="ctr" rtl="1">
                        <a:lnSpc>
                          <a:spcPct val="107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B Nazanin" panose="00000400000000000000" pitchFamily="2" charset="-78"/>
                        </a:rPr>
                        <a:t>(M=2961</a:t>
                      </a:r>
                      <a:r>
                        <a:rPr lang="en-US" sz="1600" baseline="0" dirty="0" smtClean="0">
                          <a:effectLst/>
                          <a:latin typeface="Calibri" panose="020F0502020204030204" pitchFamily="34" charset="0"/>
                          <a:ea typeface="Calibri" panose="020F0502020204030204" pitchFamily="34" charset="0"/>
                          <a:cs typeface="B Nazanin" panose="00000400000000000000" pitchFamily="2" charset="-78"/>
                        </a:rPr>
                        <a:t>)</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marL="0" marR="0" algn="ctr" rtl="1">
                        <a:lnSpc>
                          <a:spcPct val="107000"/>
                        </a:lnSpc>
                        <a:spcBef>
                          <a:spcPts val="0"/>
                        </a:spcBef>
                        <a:spcAft>
                          <a:spcPts val="0"/>
                        </a:spcAft>
                      </a:pPr>
                      <a:r>
                        <a:rPr lang="fa-IR" sz="1600" dirty="0" smtClean="0">
                          <a:effectLst/>
                          <a:cs typeface="B Nazanin" panose="00000400000000000000" pitchFamily="2" charset="-78"/>
                        </a:rPr>
                        <a:t>2011</a:t>
                      </a:r>
                    </a:p>
                    <a:p>
                      <a:pPr marL="0" marR="0" algn="ctr" rtl="1">
                        <a:lnSpc>
                          <a:spcPct val="107000"/>
                        </a:lnSpc>
                        <a:spcBef>
                          <a:spcPts val="0"/>
                        </a:spcBef>
                        <a:spcAft>
                          <a:spcPts val="0"/>
                        </a:spcAft>
                      </a:pPr>
                      <a:r>
                        <a:rPr lang="fa-IR" sz="1600" dirty="0" smtClean="0">
                          <a:effectLst/>
                          <a:latin typeface="Calibri" panose="020F0502020204030204" pitchFamily="34" charset="0"/>
                          <a:ea typeface="Calibri" panose="020F0502020204030204" pitchFamily="34" charset="0"/>
                          <a:cs typeface="B Nazanin" panose="00000400000000000000" pitchFamily="2" charset="-78"/>
                        </a:rPr>
                        <a:t>متآنالیز چهار مطالعه آینده نگر (2</a:t>
                      </a:r>
                      <a:r>
                        <a:rPr lang="fa-IR" sz="1600" baseline="0" dirty="0" smtClean="0">
                          <a:effectLst/>
                          <a:latin typeface="Calibri" panose="020F0502020204030204" pitchFamily="34" charset="0"/>
                          <a:ea typeface="Calibri" panose="020F0502020204030204" pitchFamily="34" charset="0"/>
                          <a:cs typeface="B Nazanin" panose="00000400000000000000" pitchFamily="2" charset="-78"/>
                        </a:rPr>
                        <a:t> آمریکا، 1 استرالیا، 1 فنلاند)</a:t>
                      </a:r>
                    </a:p>
                    <a:p>
                      <a:pPr marL="0" marR="0" algn="ctr" rtl="1">
                        <a:lnSpc>
                          <a:spcPct val="107000"/>
                        </a:lnSpc>
                        <a:spcBef>
                          <a:spcPts val="0"/>
                        </a:spcBef>
                        <a:spcAft>
                          <a:spcPts val="0"/>
                        </a:spcAft>
                      </a:pPr>
                      <a:r>
                        <a:rPr lang="fa-IR" sz="1600" dirty="0" smtClean="0">
                          <a:effectLst/>
                          <a:latin typeface="Calibri" panose="020F0502020204030204" pitchFamily="34" charset="0"/>
                          <a:ea typeface="Calibri" panose="020F0502020204030204" pitchFamily="34" charset="0"/>
                          <a:cs typeface="B Nazanin" panose="00000400000000000000" pitchFamily="2" charset="-78"/>
                        </a:rPr>
                        <a:t>میانگین پیگیری 23 سال</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lnR w="12700" cap="flat" cmpd="sng" algn="ctr">
                      <a:solidFill>
                        <a:schemeClr val="tx1"/>
                      </a:solidFill>
                      <a:prstDash val="solid"/>
                      <a:round/>
                      <a:headEnd type="none" w="med" len="med"/>
                      <a:tailEnd type="none" w="med" len="med"/>
                    </a:lnR>
                  </a:tcPr>
                </a:tc>
              </a:tr>
              <a:tr h="382997">
                <a:tc vMerge="1">
                  <a:txBody>
                    <a:bodyPr/>
                    <a:lstStyle/>
                    <a:p>
                      <a:endParaRPr lang="en-US"/>
                    </a:p>
                  </a:txBody>
                  <a:tcPr/>
                </a:tc>
                <a:tc gridSpan="3">
                  <a:txBody>
                    <a:bodyPr/>
                    <a:lstStyle/>
                    <a:p>
                      <a:pPr marL="0" marR="0" algn="ctr" rtl="1">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lnR w="12700" cap="flat" cmpd="sng" algn="ctr">
                      <a:solidFill>
                        <a:schemeClr val="tx1"/>
                      </a:solidFill>
                      <a:prstDash val="solid"/>
                      <a:round/>
                      <a:headEnd type="none" w="med" len="med"/>
                      <a:tailEnd type="none" w="med" len="med"/>
                    </a:lnR>
                    <a:solidFill>
                      <a:schemeClr val="accent1"/>
                    </a:solidFill>
                  </a:tcPr>
                </a:tc>
                <a:tc hMerge="1">
                  <a:txBody>
                    <a:bodyPr/>
                    <a:lstStyle/>
                    <a:p>
                      <a:pPr marL="0" marR="0" algn="ctr" rtl="1">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hMerge="1">
                  <a:txBody>
                    <a:bodyPr/>
                    <a:lstStyle/>
                    <a:p>
                      <a:pPr marL="0" marR="0" algn="ctr" rtl="1">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lnR w="12700" cap="flat" cmpd="sng" algn="ctr">
                      <a:solidFill>
                        <a:schemeClr val="tx1"/>
                      </a:solidFill>
                      <a:prstDash val="solid"/>
                      <a:round/>
                      <a:headEnd type="none" w="med" len="med"/>
                      <a:tailEnd type="none" w="med" len="med"/>
                    </a:lnR>
                  </a:tcPr>
                </a:tc>
              </a:tr>
              <a:tr h="4194413">
                <a:tc vMerge="1">
                  <a:txBody>
                    <a:bodyPr/>
                    <a:lstStyle/>
                    <a:p>
                      <a:endParaRPr lang="en-US"/>
                    </a:p>
                  </a:txBody>
                  <a:tcPr/>
                </a:tc>
                <a:tc gridSpan="3">
                  <a:txBody>
                    <a:bodyPr/>
                    <a:lstStyle/>
                    <a:p>
                      <a:pPr marL="0" marR="0" indent="0" algn="just" rtl="1">
                        <a:lnSpc>
                          <a:spcPct val="107000"/>
                        </a:lnSpc>
                        <a:spcBef>
                          <a:spcPts val="0"/>
                        </a:spcBef>
                        <a:spcAft>
                          <a:spcPts val="0"/>
                        </a:spcAft>
                        <a:buFont typeface="Courier New" panose="02070309020205020404" pitchFamily="49" charset="0"/>
                        <a:buNone/>
                      </a:pPr>
                      <a:r>
                        <a:rPr lang="fa-IR" sz="1600" b="1"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rPr>
                        <a:t>گروه</a:t>
                      </a:r>
                      <a:r>
                        <a:rPr lang="fa-IR" sz="1600" b="1" baseline="0"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rPr>
                        <a:t> </a:t>
                      </a:r>
                      <a:r>
                        <a:rPr lang="en-US" sz="1600" b="1" baseline="0"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rPr>
                        <a:t>I</a:t>
                      </a:r>
                      <a:r>
                        <a:rPr lang="fa-IR" sz="1600" b="1" baseline="0"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rPr>
                        <a:t> : وزن نرمال در نوجوانی-وزن نرمال در بزرگسالی (4742 مورد)</a:t>
                      </a:r>
                    </a:p>
                    <a:p>
                      <a:pPr marL="0" marR="0" indent="0" algn="just" rtl="1">
                        <a:lnSpc>
                          <a:spcPct val="107000"/>
                        </a:lnSpc>
                        <a:spcBef>
                          <a:spcPts val="0"/>
                        </a:spcBef>
                        <a:spcAft>
                          <a:spcPts val="0"/>
                        </a:spcAft>
                        <a:buFont typeface="Courier New" panose="02070309020205020404" pitchFamily="49" charset="0"/>
                        <a:buNone/>
                      </a:pPr>
                      <a:r>
                        <a:rPr lang="fa-IR" sz="1600" b="1" baseline="0"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rPr>
                        <a:t>گروه </a:t>
                      </a:r>
                      <a:r>
                        <a:rPr lang="en-US" sz="1600" b="1" baseline="0" dirty="0" err="1" smtClean="0">
                          <a:solidFill>
                            <a:schemeClr val="tx1"/>
                          </a:solidFill>
                          <a:effectLst/>
                          <a:latin typeface="Calibri" panose="020F0502020204030204" pitchFamily="34" charset="0"/>
                          <a:ea typeface="Calibri" panose="020F0502020204030204" pitchFamily="34" charset="0"/>
                          <a:cs typeface="B Nazanin" panose="00000400000000000000" pitchFamily="2" charset="-78"/>
                        </a:rPr>
                        <a:t>ll</a:t>
                      </a:r>
                      <a:r>
                        <a:rPr lang="fa-IR" sz="1600" b="1" baseline="0"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rPr>
                        <a:t>: چاق یا اضافه وزن در نوجوانی-وزن نرمال در بزرگسالی (274 مورد)</a:t>
                      </a:r>
                    </a:p>
                    <a:p>
                      <a:pPr marL="0" marR="0" indent="0" algn="just" rtl="1">
                        <a:lnSpc>
                          <a:spcPct val="107000"/>
                        </a:lnSpc>
                        <a:spcBef>
                          <a:spcPts val="0"/>
                        </a:spcBef>
                        <a:spcAft>
                          <a:spcPts val="0"/>
                        </a:spcAft>
                        <a:buFont typeface="Courier New" panose="02070309020205020404" pitchFamily="49" charset="0"/>
                        <a:buNone/>
                      </a:pPr>
                      <a:r>
                        <a:rPr lang="fa-IR" sz="1600" b="1" baseline="0"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rPr>
                        <a:t>گروه </a:t>
                      </a:r>
                      <a:r>
                        <a:rPr lang="en-US" sz="1600" b="1" baseline="0"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rPr>
                        <a:t>III</a:t>
                      </a:r>
                      <a:r>
                        <a:rPr lang="fa-IR" sz="1600" b="1" baseline="0"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rPr>
                        <a:t>: وزن نرمال در نوجوانی-چاق در بزرگسالی (</a:t>
                      </a:r>
                      <a:r>
                        <a:rPr lang="en-US" sz="1600" b="1" baseline="0"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rPr>
                        <a:t>BMI&gt;30</a:t>
                      </a:r>
                      <a:r>
                        <a:rPr lang="fa-IR" sz="1600" b="1" baseline="0"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rPr>
                        <a:t>) (500 مورد)</a:t>
                      </a:r>
                    </a:p>
                    <a:p>
                      <a:pPr marL="0" marR="0" indent="0" algn="just" rtl="1">
                        <a:lnSpc>
                          <a:spcPct val="107000"/>
                        </a:lnSpc>
                        <a:spcBef>
                          <a:spcPts val="0"/>
                        </a:spcBef>
                        <a:spcAft>
                          <a:spcPts val="0"/>
                        </a:spcAft>
                        <a:buFont typeface="Courier New" panose="02070309020205020404" pitchFamily="49" charset="0"/>
                        <a:buNone/>
                      </a:pPr>
                      <a:r>
                        <a:rPr lang="fa-IR" sz="1600" b="1" baseline="0"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rPr>
                        <a:t>گروه </a:t>
                      </a:r>
                      <a:r>
                        <a:rPr lang="en-US" sz="1600" b="1" baseline="0"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rPr>
                        <a:t>IV</a:t>
                      </a:r>
                      <a:r>
                        <a:rPr lang="fa-IR" sz="1600" b="1" baseline="0"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rPr>
                        <a:t>: چاق یا اضافه وزن در نوجوانی-چاق در بزرگسالی (</a:t>
                      </a:r>
                      <a:r>
                        <a:rPr lang="en-US" sz="1600" b="1" baseline="0"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rPr>
                        <a:t>BMI&gt;30</a:t>
                      </a:r>
                      <a:r>
                        <a:rPr lang="fa-IR" sz="1600" b="1" baseline="0"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rPr>
                        <a:t>) (812 مورد)</a:t>
                      </a:r>
                    </a:p>
                    <a:p>
                      <a:pPr marL="0" marR="0" indent="0" algn="just" rtl="1">
                        <a:lnSpc>
                          <a:spcPct val="107000"/>
                        </a:lnSpc>
                        <a:spcBef>
                          <a:spcPts val="0"/>
                        </a:spcBef>
                        <a:spcAft>
                          <a:spcPts val="0"/>
                        </a:spcAft>
                        <a:buFont typeface="Courier New" panose="02070309020205020404" pitchFamily="49" charset="0"/>
                        <a:buNone/>
                      </a:pPr>
                      <a:endParaRPr lang="fa-IR" sz="1600" b="1" baseline="0"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p>
                      <a:pPr marL="0" marR="0" indent="0" algn="just" rtl="1">
                        <a:lnSpc>
                          <a:spcPct val="107000"/>
                        </a:lnSpc>
                        <a:spcBef>
                          <a:spcPts val="0"/>
                        </a:spcBef>
                        <a:spcAft>
                          <a:spcPts val="0"/>
                        </a:spcAft>
                        <a:buFont typeface="Courier New" panose="02070309020205020404" pitchFamily="49" charset="0"/>
                        <a:buNone/>
                      </a:pPr>
                      <a:r>
                        <a:rPr lang="fa-IR" sz="1600" b="1" baseline="0"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rPr>
                        <a:t>معیارهای فاکتور خطر بیماری قلبی عروقی (داشتن لااقل یکی از معیارهای زیر):</a:t>
                      </a:r>
                    </a:p>
                    <a:p>
                      <a:pPr marL="285750" marR="0" indent="-285750" algn="just" rtl="1">
                        <a:lnSpc>
                          <a:spcPct val="107000"/>
                        </a:lnSpc>
                        <a:spcBef>
                          <a:spcPts val="0"/>
                        </a:spcBef>
                        <a:spcAft>
                          <a:spcPts val="0"/>
                        </a:spcAft>
                        <a:buFont typeface="Wingdings" panose="05000000000000000000" pitchFamily="2" charset="2"/>
                        <a:buChar char="ü"/>
                      </a:pPr>
                      <a:r>
                        <a:rPr lang="en-US" sz="1600" b="1" baseline="0"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rPr>
                        <a:t>DM2</a:t>
                      </a:r>
                      <a:r>
                        <a:rPr lang="fa-IR" sz="1600" b="1" baseline="0"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rPr>
                        <a:t> (</a:t>
                      </a:r>
                      <a:r>
                        <a:rPr lang="en-US" sz="1600" b="1" baseline="0"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rPr>
                        <a:t>FBS&gt;126</a:t>
                      </a:r>
                      <a:r>
                        <a:rPr lang="fa-IR" sz="1600" b="1" baseline="0"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rPr>
                        <a:t> یا تحت درمان)</a:t>
                      </a:r>
                    </a:p>
                    <a:p>
                      <a:pPr marL="285750" marR="0" indent="-285750" algn="just" rtl="1">
                        <a:lnSpc>
                          <a:spcPct val="107000"/>
                        </a:lnSpc>
                        <a:spcBef>
                          <a:spcPts val="0"/>
                        </a:spcBef>
                        <a:spcAft>
                          <a:spcPts val="0"/>
                        </a:spcAft>
                        <a:buFont typeface="Wingdings" panose="05000000000000000000" pitchFamily="2" charset="2"/>
                        <a:buChar char="ü"/>
                      </a:pPr>
                      <a:r>
                        <a:rPr lang="fa-IR" sz="1600" b="1" baseline="0"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rPr>
                        <a:t>دیس لیپیدمی (</a:t>
                      </a:r>
                      <a:r>
                        <a:rPr lang="en-US" sz="1600" b="1" baseline="0"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rPr>
                        <a:t>TG&gt;200</a:t>
                      </a:r>
                      <a:r>
                        <a:rPr lang="fa-IR" sz="1600" b="1" baseline="0"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rPr>
                        <a:t>، </a:t>
                      </a:r>
                      <a:r>
                        <a:rPr lang="en-US" sz="1600" b="1" baseline="0"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rPr>
                        <a:t>LDL&gt;160</a:t>
                      </a:r>
                      <a:r>
                        <a:rPr lang="fa-IR" sz="1600" b="1" baseline="0"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rPr>
                        <a:t>، </a:t>
                      </a:r>
                      <a:r>
                        <a:rPr lang="en-US" sz="1600" b="1" baseline="0"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rPr>
                        <a:t>HDL&lt;40</a:t>
                      </a:r>
                      <a:r>
                        <a:rPr lang="fa-IR" sz="1600" b="1" baseline="0"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rPr>
                        <a:t>)</a:t>
                      </a:r>
                    </a:p>
                    <a:p>
                      <a:pPr marL="285750" marR="0" indent="-285750" algn="just" rtl="1">
                        <a:lnSpc>
                          <a:spcPct val="107000"/>
                        </a:lnSpc>
                        <a:spcBef>
                          <a:spcPts val="0"/>
                        </a:spcBef>
                        <a:spcAft>
                          <a:spcPts val="0"/>
                        </a:spcAft>
                        <a:buFont typeface="Wingdings" panose="05000000000000000000" pitchFamily="2" charset="2"/>
                        <a:buChar char="ü"/>
                      </a:pPr>
                      <a:r>
                        <a:rPr lang="en-US" sz="1600" b="1" baseline="0"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rPr>
                        <a:t>HTN</a:t>
                      </a:r>
                      <a:r>
                        <a:rPr lang="fa-IR" sz="1600" b="1" baseline="0"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rPr>
                        <a:t> (</a:t>
                      </a:r>
                      <a:r>
                        <a:rPr lang="en-US" sz="1600" b="1" baseline="0"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rPr>
                        <a:t>BP&gt;140/90</a:t>
                      </a:r>
                      <a:r>
                        <a:rPr lang="fa-IR" sz="1600" b="1" baseline="0"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rPr>
                        <a:t>)</a:t>
                      </a:r>
                    </a:p>
                    <a:p>
                      <a:pPr marL="285750" marR="0" indent="-285750" algn="just" rtl="1">
                        <a:lnSpc>
                          <a:spcPct val="107000"/>
                        </a:lnSpc>
                        <a:spcBef>
                          <a:spcPts val="0"/>
                        </a:spcBef>
                        <a:spcAft>
                          <a:spcPts val="0"/>
                        </a:spcAft>
                        <a:buFont typeface="Wingdings" panose="05000000000000000000" pitchFamily="2" charset="2"/>
                        <a:buChar char="ü"/>
                      </a:pPr>
                      <a:r>
                        <a:rPr lang="en-US" sz="1600" b="1" baseline="0"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rPr>
                        <a:t>IMT</a:t>
                      </a:r>
                      <a:r>
                        <a:rPr lang="fa-IR" sz="1600" b="1" baseline="0"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rPr>
                        <a:t> بالاتر از صدک 90 بر اساس کوهورت فنلاندی</a:t>
                      </a:r>
                    </a:p>
                  </a:txBody>
                  <a:tcPr marL="68580" marR="68580" marT="0" marB="0">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endParaRPr lang="en-US"/>
                    </a:p>
                  </a:txBody>
                  <a:tcPr/>
                </a:tc>
                <a:tc hMerge="1">
                  <a:txBody>
                    <a:bodyPr/>
                    <a:lstStyle/>
                    <a:p>
                      <a:endParaRPr lang="en-US"/>
                    </a:p>
                  </a:txBody>
                  <a:tcPr/>
                </a:tc>
              </a:tr>
            </a:tbl>
          </a:graphicData>
        </a:graphic>
      </p:graphicFrame>
      <p:sp>
        <p:nvSpPr>
          <p:cNvPr id="2" name="Slide Number Placeholder 1"/>
          <p:cNvSpPr>
            <a:spLocks noGrp="1"/>
          </p:cNvSpPr>
          <p:nvPr>
            <p:ph type="sldNum" sz="quarter" idx="12"/>
          </p:nvPr>
        </p:nvSpPr>
        <p:spPr/>
        <p:txBody>
          <a:bodyPr/>
          <a:lstStyle/>
          <a:p>
            <a:fld id="{97CEB7A3-3770-48AD-BEC9-B00D16F734FD}" type="slidenum">
              <a:rPr lang="en-US" smtClean="0"/>
              <a:pPr/>
              <a:t>21</a:t>
            </a:fld>
            <a:endParaRPr lang="en-US"/>
          </a:p>
        </p:txBody>
      </p:sp>
    </p:spTree>
    <p:extLst>
      <p:ext uri="{BB962C8B-B14F-4D97-AF65-F5344CB8AC3E}">
        <p14:creationId xmlns="" xmlns:p14="http://schemas.microsoft.com/office/powerpoint/2010/main" val="16722353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نتیجه گیری</a:t>
            </a:r>
            <a:endParaRPr lang="en-US" dirty="0"/>
          </a:p>
        </p:txBody>
      </p:sp>
      <p:sp>
        <p:nvSpPr>
          <p:cNvPr id="3" name="Content Placeholder 2"/>
          <p:cNvSpPr>
            <a:spLocks noGrp="1"/>
          </p:cNvSpPr>
          <p:nvPr>
            <p:ph idx="1"/>
          </p:nvPr>
        </p:nvSpPr>
        <p:spPr/>
        <p:txBody>
          <a:bodyPr/>
          <a:lstStyle/>
          <a:p>
            <a:r>
              <a:rPr lang="fa-IR" b="1" dirty="0" smtClean="0"/>
              <a:t>کودکان و نوجوانانی که چاق یا دارای اضافه وزن بودند ولی در بزرگسالی وزن نرمال یافتند، از نظر ریسک </a:t>
            </a:r>
            <a:r>
              <a:rPr lang="en-US" b="1" dirty="0" smtClean="0"/>
              <a:t>DM2</a:t>
            </a:r>
            <a:r>
              <a:rPr lang="fa-IR" b="1" dirty="0" smtClean="0"/>
              <a:t>، دیس لیپیدمی، و آترواسکلروز شریان کاروتید، تفاوتی با کودکان و نوجوانانی که در کودکی و بزرگسالی وزن نرمال داشتند، نداشته اند.</a:t>
            </a:r>
          </a:p>
          <a:p>
            <a:endParaRPr lang="fa-IR" b="1" dirty="0" smtClean="0"/>
          </a:p>
          <a:p>
            <a:r>
              <a:rPr lang="fa-IR" b="1" dirty="0" smtClean="0"/>
              <a:t>تنها فاکتور خطر قلبی عروقی که حتی بعد از تعدیل </a:t>
            </a:r>
            <a:r>
              <a:rPr lang="en-US" b="1" dirty="0" smtClean="0"/>
              <a:t>BMI</a:t>
            </a:r>
            <a:r>
              <a:rPr lang="fa-IR" b="1" dirty="0" smtClean="0"/>
              <a:t> ارتباط با چاقی/اضافه وزن کودکان و نوجوانان داشت، </a:t>
            </a:r>
            <a:r>
              <a:rPr lang="en-US" b="1" dirty="0" smtClean="0"/>
              <a:t>HTN</a:t>
            </a:r>
            <a:r>
              <a:rPr lang="fa-IR" b="1" dirty="0" smtClean="0"/>
              <a:t> در بزرگسالی بود</a:t>
            </a:r>
            <a:endParaRPr lang="en-US" b="1" dirty="0"/>
          </a:p>
        </p:txBody>
      </p:sp>
      <p:sp>
        <p:nvSpPr>
          <p:cNvPr id="4" name="Slide Number Placeholder 3"/>
          <p:cNvSpPr>
            <a:spLocks noGrp="1"/>
          </p:cNvSpPr>
          <p:nvPr>
            <p:ph type="sldNum" sz="quarter" idx="12"/>
          </p:nvPr>
        </p:nvSpPr>
        <p:spPr/>
        <p:txBody>
          <a:bodyPr/>
          <a:lstStyle/>
          <a:p>
            <a:fld id="{97CEB7A3-3770-48AD-BEC9-B00D16F734FD}" type="slidenum">
              <a:rPr lang="en-US" smtClean="0"/>
              <a:pPr/>
              <a:t>22</a:t>
            </a:fld>
            <a:endParaRPr lang="en-US"/>
          </a:p>
        </p:txBody>
      </p:sp>
    </p:spTree>
    <p:extLst>
      <p:ext uri="{BB962C8B-B14F-4D97-AF65-F5344CB8AC3E}">
        <p14:creationId xmlns="" xmlns:p14="http://schemas.microsoft.com/office/powerpoint/2010/main" val="24901777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982840" y="2266476"/>
            <a:ext cx="10226320" cy="2325047"/>
          </a:xfrm>
          <a:prstGeom prst="rect">
            <a:avLst/>
          </a:prstGeom>
        </p:spPr>
      </p:pic>
      <p:sp>
        <p:nvSpPr>
          <p:cNvPr id="3" name="Slide Number Placeholder 2"/>
          <p:cNvSpPr>
            <a:spLocks noGrp="1"/>
          </p:cNvSpPr>
          <p:nvPr>
            <p:ph type="sldNum" sz="quarter" idx="12"/>
          </p:nvPr>
        </p:nvSpPr>
        <p:spPr/>
        <p:txBody>
          <a:bodyPr/>
          <a:lstStyle/>
          <a:p>
            <a:fld id="{97CEB7A3-3770-48AD-BEC9-B00D16F734FD}" type="slidenum">
              <a:rPr lang="en-US" smtClean="0"/>
              <a:pPr/>
              <a:t>23</a:t>
            </a:fld>
            <a:endParaRPr lang="en-US"/>
          </a:p>
        </p:txBody>
      </p:sp>
      <p:sp>
        <p:nvSpPr>
          <p:cNvPr id="4" name="TextBox 3"/>
          <p:cNvSpPr txBox="1"/>
          <p:nvPr/>
        </p:nvSpPr>
        <p:spPr>
          <a:xfrm>
            <a:off x="8778241" y="3801291"/>
            <a:ext cx="1528354" cy="369332"/>
          </a:xfrm>
          <a:prstGeom prst="rect">
            <a:avLst/>
          </a:prstGeom>
          <a:noFill/>
        </p:spPr>
        <p:txBody>
          <a:bodyPr wrap="square" rtlCol="0">
            <a:spAutoFit/>
          </a:bodyPr>
          <a:lstStyle/>
          <a:p>
            <a:r>
              <a:rPr lang="en-CA" b="1" dirty="0" smtClean="0"/>
              <a:t>J </a:t>
            </a:r>
            <a:r>
              <a:rPr lang="en-CA" b="1" dirty="0" err="1" smtClean="0"/>
              <a:t>Pediatr</a:t>
            </a:r>
            <a:r>
              <a:rPr lang="en-CA" b="1" dirty="0" smtClean="0"/>
              <a:t> 2013</a:t>
            </a:r>
            <a:endParaRPr lang="en-CA" b="1" dirty="0"/>
          </a:p>
        </p:txBody>
      </p:sp>
    </p:spTree>
    <p:extLst>
      <p:ext uri="{BB962C8B-B14F-4D97-AF65-F5344CB8AC3E}">
        <p14:creationId xmlns="" xmlns:p14="http://schemas.microsoft.com/office/powerpoint/2010/main" val="19144339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1509973392"/>
              </p:ext>
            </p:extLst>
          </p:nvPr>
        </p:nvGraphicFramePr>
        <p:xfrm>
          <a:off x="0" y="14515"/>
          <a:ext cx="12192000" cy="6640285"/>
        </p:xfrm>
        <a:graphic>
          <a:graphicData uri="http://schemas.openxmlformats.org/drawingml/2006/table">
            <a:tbl>
              <a:tblPr firstRow="1" firstCol="1" bandRow="1">
                <a:tableStyleId>{5C22544A-7EE6-4342-B048-85BDC9FD1C3A}</a:tableStyleId>
              </a:tblPr>
              <a:tblGrid>
                <a:gridCol w="7175500"/>
                <a:gridCol w="2578100"/>
                <a:gridCol w="1281880"/>
                <a:gridCol w="1156520"/>
              </a:tblGrid>
              <a:tr h="500108">
                <a:tc>
                  <a:txBody>
                    <a:bodyPr/>
                    <a:lstStyle/>
                    <a:p>
                      <a:pPr marL="0" marR="0" algn="ctr" rtl="1">
                        <a:lnSpc>
                          <a:spcPct val="107000"/>
                        </a:lnSpc>
                        <a:spcBef>
                          <a:spcPts val="0"/>
                        </a:spcBef>
                        <a:spcAft>
                          <a:spcPts val="0"/>
                        </a:spcAft>
                      </a:pPr>
                      <a:r>
                        <a:rPr lang="fa-IR" sz="2000" dirty="0">
                          <a:effectLst/>
                          <a:cs typeface="B Nazanin" panose="00000400000000000000" pitchFamily="2" charset="-78"/>
                        </a:rPr>
                        <a:t>یافته </a:t>
                      </a:r>
                      <a:r>
                        <a:rPr lang="fa-IR" sz="2000" dirty="0" smtClean="0">
                          <a:effectLst/>
                          <a:cs typeface="B Nazanin" panose="00000400000000000000" pitchFamily="2" charset="-78"/>
                        </a:rPr>
                        <a:t>ها</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marL="0" marR="0" algn="ctr" rtl="1">
                        <a:lnSpc>
                          <a:spcPct val="107000"/>
                        </a:lnSpc>
                        <a:spcBef>
                          <a:spcPts val="0"/>
                        </a:spcBef>
                        <a:spcAft>
                          <a:spcPts val="0"/>
                        </a:spcAft>
                      </a:pPr>
                      <a:r>
                        <a:rPr lang="fa-IR" sz="1600" dirty="0">
                          <a:effectLst/>
                          <a:cs typeface="B Nazanin" panose="00000400000000000000" pitchFamily="2" charset="-78"/>
                        </a:rPr>
                        <a:t>محدوده </a:t>
                      </a:r>
                      <a:r>
                        <a:rPr lang="fa-IR" sz="1600" dirty="0" smtClean="0">
                          <a:effectLst/>
                          <a:cs typeface="B Nazanin" panose="00000400000000000000" pitchFamily="2" charset="-78"/>
                        </a:rPr>
                        <a:t>سنی</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marL="0" marR="0" algn="ctr" rtl="1">
                        <a:lnSpc>
                          <a:spcPct val="107000"/>
                        </a:lnSpc>
                        <a:spcBef>
                          <a:spcPts val="0"/>
                        </a:spcBef>
                        <a:spcAft>
                          <a:spcPts val="0"/>
                        </a:spcAft>
                      </a:pPr>
                      <a:r>
                        <a:rPr lang="ar-SA" sz="1600" dirty="0">
                          <a:effectLst/>
                          <a:cs typeface="B Nazanin" panose="00000400000000000000" pitchFamily="2" charset="-78"/>
                        </a:rPr>
                        <a:t>تعداد نمونه </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marL="0" marR="0" algn="ctr" rtl="1">
                        <a:lnSpc>
                          <a:spcPct val="107000"/>
                        </a:lnSpc>
                        <a:spcBef>
                          <a:spcPts val="0"/>
                        </a:spcBef>
                        <a:spcAft>
                          <a:spcPts val="0"/>
                        </a:spcAft>
                      </a:pPr>
                      <a:r>
                        <a:rPr lang="ar-SA" sz="1400" dirty="0" smtClean="0">
                          <a:effectLst/>
                          <a:cs typeface="B Nazanin" panose="00000400000000000000" pitchFamily="2" charset="-78"/>
                        </a:rPr>
                        <a:t>سال</a:t>
                      </a:r>
                      <a:r>
                        <a:rPr lang="fa-IR" sz="1400" dirty="0" smtClean="0">
                          <a:effectLst/>
                          <a:cs typeface="B Nazanin" panose="00000400000000000000" pitchFamily="2" charset="-78"/>
                        </a:rPr>
                        <a:t>، محل و طراحی مطالعه</a:t>
                      </a:r>
                      <a:r>
                        <a:rPr lang="ar-SA" sz="1400" dirty="0" smtClean="0">
                          <a:effectLst/>
                          <a:cs typeface="B Nazanin" panose="00000400000000000000" pitchFamily="2" charset="-78"/>
                        </a:rPr>
                        <a:t> </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lnR w="12700" cap="flat" cmpd="sng" algn="ctr">
                      <a:solidFill>
                        <a:schemeClr val="tx1"/>
                      </a:solidFill>
                      <a:prstDash val="solid"/>
                      <a:round/>
                      <a:headEnd type="none" w="med" len="med"/>
                      <a:tailEnd type="none" w="med" len="med"/>
                    </a:lnR>
                  </a:tcPr>
                </a:tc>
              </a:tr>
              <a:tr h="1047856">
                <a:tc rowSpan="4">
                  <a:txBody>
                    <a:bodyPr/>
                    <a:lstStyle/>
                    <a:p>
                      <a:pPr marL="285750" marR="0" indent="-285750" algn="just" rtl="1">
                        <a:lnSpc>
                          <a:spcPct val="107000"/>
                        </a:lnSpc>
                        <a:spcBef>
                          <a:spcPts val="0"/>
                        </a:spcBef>
                        <a:spcAft>
                          <a:spcPts val="0"/>
                        </a:spcAft>
                        <a:buFont typeface="Wingdings" panose="05000000000000000000" pitchFamily="2" charset="2"/>
                        <a:buChar char="ü"/>
                      </a:pPr>
                      <a:r>
                        <a:rPr lang="fa-IR" sz="1800" b="1" dirty="0" smtClean="0">
                          <a:effectLst/>
                          <a:cs typeface="B Nazanin" panose="00000400000000000000" pitchFamily="2" charset="-78"/>
                        </a:rPr>
                        <a:t>میانگین </a:t>
                      </a:r>
                      <a:r>
                        <a:rPr lang="en-US" sz="1800" b="1" dirty="0" smtClean="0">
                          <a:effectLst/>
                          <a:cs typeface="B Nazanin" panose="00000400000000000000" pitchFamily="2" charset="-78"/>
                        </a:rPr>
                        <a:t>BMI  </a:t>
                      </a:r>
                      <a:r>
                        <a:rPr lang="fa-IR" sz="1800" b="1" dirty="0" smtClean="0">
                          <a:effectLst/>
                          <a:cs typeface="B Nazanin" panose="00000400000000000000" pitchFamily="2" charset="-78"/>
                        </a:rPr>
                        <a:t> در حدود 20.3  و میانگین سن 14.6 سال بود</a:t>
                      </a:r>
                      <a:endParaRPr lang="en-US" sz="1800" b="1" dirty="0" smtClean="0">
                        <a:effectLst/>
                        <a:cs typeface="B Nazanin" panose="00000400000000000000" pitchFamily="2" charset="-78"/>
                      </a:endParaRPr>
                    </a:p>
                    <a:p>
                      <a:pPr marL="285750" marR="0" indent="-285750" algn="just" defTabSz="457200" rtl="1" eaLnBrk="1" fontAlgn="auto" latinLnBrk="0" hangingPunct="1">
                        <a:lnSpc>
                          <a:spcPct val="107000"/>
                        </a:lnSpc>
                        <a:spcBef>
                          <a:spcPts val="0"/>
                        </a:spcBef>
                        <a:spcAft>
                          <a:spcPts val="0"/>
                        </a:spcAft>
                        <a:buClrTx/>
                        <a:buSzTx/>
                        <a:buFont typeface="Wingdings" panose="05000000000000000000" pitchFamily="2" charset="2"/>
                        <a:buChar char="ü"/>
                        <a:tabLst/>
                        <a:defRPr/>
                      </a:pPr>
                      <a:r>
                        <a:rPr lang="fa-IR" sz="1800" b="1" kern="1200" dirty="0" smtClean="0">
                          <a:solidFill>
                            <a:schemeClr val="lt1"/>
                          </a:solidFill>
                          <a:effectLst/>
                          <a:latin typeface="+mn-lt"/>
                          <a:ea typeface="+mn-ea"/>
                          <a:cs typeface="B Nazanin" panose="00000400000000000000" pitchFamily="2" charset="-78"/>
                        </a:rPr>
                        <a:t>در بین 1121 نفر از نوجوانان با وزن نرمال، 60 نفر (5/3%) در بزرگسالی چاق شده اند</a:t>
                      </a:r>
                    </a:p>
                    <a:p>
                      <a:pPr marL="285750" marR="0" indent="-285750" algn="just" defTabSz="457200" rtl="1" eaLnBrk="1" fontAlgn="auto" latinLnBrk="0" hangingPunct="1">
                        <a:lnSpc>
                          <a:spcPct val="107000"/>
                        </a:lnSpc>
                        <a:spcBef>
                          <a:spcPts val="0"/>
                        </a:spcBef>
                        <a:spcAft>
                          <a:spcPts val="0"/>
                        </a:spcAft>
                        <a:buClrTx/>
                        <a:buSzTx/>
                        <a:buFont typeface="Wingdings" panose="05000000000000000000" pitchFamily="2" charset="2"/>
                        <a:buChar char="ü"/>
                        <a:tabLst/>
                        <a:defRPr/>
                      </a:pPr>
                      <a:r>
                        <a:rPr lang="fa-IR" sz="1800" b="1" kern="1200" dirty="0" smtClean="0">
                          <a:solidFill>
                            <a:schemeClr val="lt1"/>
                          </a:solidFill>
                          <a:effectLst/>
                          <a:latin typeface="+mn-lt"/>
                          <a:ea typeface="+mn-ea"/>
                          <a:cs typeface="B Nazanin" panose="00000400000000000000" pitchFamily="2" charset="-78"/>
                        </a:rPr>
                        <a:t>در بین 303 نفر از نوجوانان چاق، 141 نفر (46/5%) در بزرگسالی هم چاق باقی میمانند</a:t>
                      </a:r>
                      <a:endParaRPr lang="fa-IR" sz="1800" b="1" dirty="0" smtClean="0">
                        <a:effectLst/>
                        <a:cs typeface="B Nazanin" panose="00000400000000000000" pitchFamily="2" charset="-78"/>
                      </a:endParaRPr>
                    </a:p>
                    <a:p>
                      <a:pPr marL="285750" marR="0" indent="-285750" algn="just" rtl="1">
                        <a:lnSpc>
                          <a:spcPct val="107000"/>
                        </a:lnSpc>
                        <a:spcBef>
                          <a:spcPts val="0"/>
                        </a:spcBef>
                        <a:spcAft>
                          <a:spcPts val="0"/>
                        </a:spcAft>
                        <a:buFont typeface="Wingdings" panose="05000000000000000000" pitchFamily="2" charset="2"/>
                        <a:buChar char="ü"/>
                      </a:pPr>
                      <a:r>
                        <a:rPr lang="fa-IR" sz="1800" b="1" kern="1200" dirty="0" smtClean="0">
                          <a:solidFill>
                            <a:schemeClr val="lt1"/>
                          </a:solidFill>
                          <a:effectLst/>
                          <a:latin typeface="+mn-lt"/>
                          <a:ea typeface="+mn-ea"/>
                          <a:cs typeface="B Nazanin" panose="00000400000000000000" pitchFamily="2" charset="-78"/>
                        </a:rPr>
                        <a:t>شیوع </a:t>
                      </a:r>
                      <a:r>
                        <a:rPr lang="en-US" sz="1800" b="1" kern="1200" dirty="0" smtClean="0">
                          <a:solidFill>
                            <a:schemeClr val="lt1"/>
                          </a:solidFill>
                          <a:effectLst/>
                          <a:latin typeface="+mn-lt"/>
                          <a:ea typeface="+mn-ea"/>
                          <a:cs typeface="B Nazanin" panose="00000400000000000000" pitchFamily="2" charset="-78"/>
                        </a:rPr>
                        <a:t>MET</a:t>
                      </a:r>
                      <a:r>
                        <a:rPr lang="fa-IR" sz="1800" b="1" kern="1200" dirty="0" smtClean="0">
                          <a:solidFill>
                            <a:schemeClr val="lt1"/>
                          </a:solidFill>
                          <a:effectLst/>
                          <a:latin typeface="+mn-lt"/>
                          <a:ea typeface="+mn-ea"/>
                          <a:cs typeface="B Nazanin" panose="00000400000000000000" pitchFamily="2" charset="-78"/>
                        </a:rPr>
                        <a:t> در ابتدا و بعد از پیگیری به ترتیب 13/3% </a:t>
                      </a:r>
                      <a:r>
                        <a:rPr lang="en-US" sz="1800" b="1" kern="1200" dirty="0" smtClean="0">
                          <a:solidFill>
                            <a:schemeClr val="lt1"/>
                          </a:solidFill>
                          <a:effectLst/>
                          <a:latin typeface="+mn-lt"/>
                          <a:ea typeface="+mn-ea"/>
                          <a:cs typeface="B Nazanin" panose="00000400000000000000" pitchFamily="2" charset="-78"/>
                        </a:rPr>
                        <a:t>(M=14.4%, F=12.4%)</a:t>
                      </a:r>
                      <a:r>
                        <a:rPr lang="fa-IR" sz="1800" b="1" kern="1200" dirty="0" smtClean="0">
                          <a:solidFill>
                            <a:schemeClr val="lt1"/>
                          </a:solidFill>
                          <a:effectLst/>
                          <a:latin typeface="+mn-lt"/>
                          <a:ea typeface="+mn-ea"/>
                          <a:cs typeface="B Nazanin" panose="00000400000000000000" pitchFamily="2" charset="-78"/>
                        </a:rPr>
                        <a:t> و 14/6%  </a:t>
                      </a:r>
                      <a:r>
                        <a:rPr lang="en-US" sz="1800" b="1" kern="1200" dirty="0" smtClean="0">
                          <a:solidFill>
                            <a:schemeClr val="lt1"/>
                          </a:solidFill>
                          <a:effectLst/>
                          <a:latin typeface="+mn-lt"/>
                          <a:ea typeface="+mn-ea"/>
                          <a:cs typeface="B Nazanin" panose="00000400000000000000" pitchFamily="2" charset="-78"/>
                        </a:rPr>
                        <a:t>(M=29.7%, F=2.4%)</a:t>
                      </a:r>
                      <a:r>
                        <a:rPr lang="fa-IR" sz="1800" b="1" kern="1200" dirty="0" smtClean="0">
                          <a:solidFill>
                            <a:schemeClr val="lt1"/>
                          </a:solidFill>
                          <a:effectLst/>
                          <a:latin typeface="+mn-lt"/>
                          <a:ea typeface="+mn-ea"/>
                          <a:cs typeface="B Nazanin" panose="00000400000000000000" pitchFamily="2" charset="-78"/>
                        </a:rPr>
                        <a:t> بود (شایع ترین جزء کاهش </a:t>
                      </a:r>
                      <a:r>
                        <a:rPr lang="en-US" sz="1800" b="1" kern="1200" dirty="0" smtClean="0">
                          <a:solidFill>
                            <a:schemeClr val="lt1"/>
                          </a:solidFill>
                          <a:effectLst/>
                          <a:latin typeface="+mn-lt"/>
                          <a:ea typeface="+mn-ea"/>
                          <a:cs typeface="B Nazanin" panose="00000400000000000000" pitchFamily="2" charset="-78"/>
                        </a:rPr>
                        <a:t>HDL</a:t>
                      </a:r>
                      <a:r>
                        <a:rPr lang="fa-IR" sz="1800" b="1" kern="1200" dirty="0" smtClean="0">
                          <a:solidFill>
                            <a:schemeClr val="lt1"/>
                          </a:solidFill>
                          <a:effectLst/>
                          <a:latin typeface="+mn-lt"/>
                          <a:ea typeface="+mn-ea"/>
                          <a:cs typeface="B Nazanin" panose="00000400000000000000" pitchFamily="2" charset="-78"/>
                        </a:rPr>
                        <a:t> و افزایش </a:t>
                      </a:r>
                      <a:r>
                        <a:rPr lang="en-US" sz="1800" b="1" kern="1200" dirty="0" smtClean="0">
                          <a:solidFill>
                            <a:schemeClr val="lt1"/>
                          </a:solidFill>
                          <a:effectLst/>
                          <a:latin typeface="+mn-lt"/>
                          <a:ea typeface="+mn-ea"/>
                          <a:cs typeface="B Nazanin" panose="00000400000000000000" pitchFamily="2" charset="-78"/>
                        </a:rPr>
                        <a:t>TG</a:t>
                      </a:r>
                      <a:r>
                        <a:rPr lang="fa-IR" sz="1800" b="1" kern="1200" dirty="0" smtClean="0">
                          <a:solidFill>
                            <a:schemeClr val="lt1"/>
                          </a:solidFill>
                          <a:effectLst/>
                          <a:latin typeface="+mn-lt"/>
                          <a:ea typeface="+mn-ea"/>
                          <a:cs typeface="B Nazanin" panose="00000400000000000000" pitchFamily="2" charset="-78"/>
                        </a:rPr>
                        <a:t> بود)</a:t>
                      </a:r>
                    </a:p>
                    <a:p>
                      <a:pPr marL="285750" marR="0" indent="-285750" algn="just" rtl="1">
                        <a:lnSpc>
                          <a:spcPct val="107000"/>
                        </a:lnSpc>
                        <a:spcBef>
                          <a:spcPts val="0"/>
                        </a:spcBef>
                        <a:spcAft>
                          <a:spcPts val="0"/>
                        </a:spcAft>
                        <a:buFont typeface="Wingdings" panose="05000000000000000000" pitchFamily="2" charset="2"/>
                        <a:buChar char="ü"/>
                      </a:pPr>
                      <a:r>
                        <a:rPr lang="fa-IR" sz="1800" b="1" kern="1200" dirty="0" smtClean="0">
                          <a:solidFill>
                            <a:schemeClr val="lt1"/>
                          </a:solidFill>
                          <a:effectLst/>
                          <a:latin typeface="+mn-lt"/>
                          <a:ea typeface="+mn-ea"/>
                          <a:cs typeface="B Nazanin" panose="00000400000000000000" pitchFamily="2" charset="-78"/>
                        </a:rPr>
                        <a:t>ریسک بروز متابولیک سندرم در اوایل بزرگسالی در گروه 2 پایین تر از گروه 3 بود (13% در برابر 45%) (</a:t>
                      </a:r>
                      <a:r>
                        <a:rPr lang="en-US" sz="1800" b="1" kern="1200" dirty="0" smtClean="0">
                          <a:solidFill>
                            <a:schemeClr val="lt1"/>
                          </a:solidFill>
                          <a:effectLst/>
                          <a:latin typeface="+mn-lt"/>
                          <a:ea typeface="+mn-ea"/>
                          <a:cs typeface="B Nazanin" panose="00000400000000000000" pitchFamily="2" charset="-78"/>
                        </a:rPr>
                        <a:t>OR 1.65  </a:t>
                      </a:r>
                      <a:r>
                        <a:rPr lang="fa-IR" sz="1800" b="1" kern="1200" dirty="0" smtClean="0">
                          <a:solidFill>
                            <a:schemeClr val="lt1"/>
                          </a:solidFill>
                          <a:effectLst/>
                          <a:latin typeface="+mn-lt"/>
                          <a:ea typeface="+mn-ea"/>
                          <a:cs typeface="B Nazanin" panose="00000400000000000000" pitchFamily="2" charset="-78"/>
                        </a:rPr>
                        <a:t> در مقابل 8.45)</a:t>
                      </a:r>
                    </a:p>
                    <a:p>
                      <a:pPr marL="285750" marR="0" indent="-285750" algn="just" rtl="1">
                        <a:lnSpc>
                          <a:spcPct val="107000"/>
                        </a:lnSpc>
                        <a:spcBef>
                          <a:spcPts val="0"/>
                        </a:spcBef>
                        <a:spcAft>
                          <a:spcPts val="0"/>
                        </a:spcAft>
                        <a:buFont typeface="Wingdings" panose="05000000000000000000" pitchFamily="2" charset="2"/>
                        <a:buChar char="ü"/>
                      </a:pPr>
                      <a:r>
                        <a:rPr lang="fa-IR" sz="1800" b="1" kern="1200" dirty="0" smtClean="0">
                          <a:solidFill>
                            <a:schemeClr val="lt1"/>
                          </a:solidFill>
                          <a:effectLst/>
                          <a:latin typeface="+mn-lt"/>
                          <a:ea typeface="+mn-ea"/>
                          <a:cs typeface="B Nazanin" panose="00000400000000000000" pitchFamily="2" charset="-78"/>
                        </a:rPr>
                        <a:t>بالاترین </a:t>
                      </a:r>
                      <a:r>
                        <a:rPr lang="en-US" sz="1800" b="1" kern="1200" dirty="0" smtClean="0">
                          <a:solidFill>
                            <a:schemeClr val="lt1"/>
                          </a:solidFill>
                          <a:effectLst/>
                          <a:latin typeface="+mn-lt"/>
                          <a:ea typeface="+mn-ea"/>
                          <a:cs typeface="B Nazanin" panose="00000400000000000000" pitchFamily="2" charset="-78"/>
                        </a:rPr>
                        <a:t>OR</a:t>
                      </a:r>
                      <a:r>
                        <a:rPr lang="fa-IR" sz="1800" b="1" kern="1200" dirty="0" smtClean="0">
                          <a:solidFill>
                            <a:schemeClr val="lt1"/>
                          </a:solidFill>
                          <a:effectLst/>
                          <a:latin typeface="+mn-lt"/>
                          <a:ea typeface="+mn-ea"/>
                          <a:cs typeface="B Nazanin" panose="00000400000000000000" pitchFamily="2" charset="-78"/>
                        </a:rPr>
                        <a:t> در گروه 4 مشاهده شد (</a:t>
                      </a:r>
                      <a:r>
                        <a:rPr lang="en-US" sz="1800" b="1" kern="1200" dirty="0" smtClean="0">
                          <a:solidFill>
                            <a:schemeClr val="lt1"/>
                          </a:solidFill>
                          <a:effectLst/>
                          <a:latin typeface="+mn-lt"/>
                          <a:ea typeface="+mn-ea"/>
                          <a:cs typeface="B Nazanin" panose="00000400000000000000" pitchFamily="2" charset="-78"/>
                        </a:rPr>
                        <a:t>OR 9.87</a:t>
                      </a:r>
                      <a:r>
                        <a:rPr lang="fa-IR" sz="1800" b="1" kern="1200" dirty="0" smtClean="0">
                          <a:solidFill>
                            <a:schemeClr val="lt1"/>
                          </a:solidFill>
                          <a:effectLst/>
                          <a:latin typeface="+mn-lt"/>
                          <a:ea typeface="+mn-ea"/>
                          <a:cs typeface="B Nazanin" panose="00000400000000000000" pitchFamily="2" charset="-78"/>
                        </a:rPr>
                        <a:t>)</a:t>
                      </a:r>
                    </a:p>
                    <a:p>
                      <a:pPr marL="285750" marR="0" indent="-285750" algn="just" rtl="1">
                        <a:lnSpc>
                          <a:spcPct val="107000"/>
                        </a:lnSpc>
                        <a:spcBef>
                          <a:spcPts val="0"/>
                        </a:spcBef>
                        <a:spcAft>
                          <a:spcPts val="0"/>
                        </a:spcAft>
                        <a:buFont typeface="Wingdings" panose="05000000000000000000" pitchFamily="2" charset="2"/>
                        <a:buChar char="ü"/>
                      </a:pPr>
                      <a:r>
                        <a:rPr lang="fa-IR" sz="1800" b="1" kern="1200" dirty="0" smtClean="0">
                          <a:solidFill>
                            <a:schemeClr val="lt1"/>
                          </a:solidFill>
                          <a:effectLst/>
                          <a:latin typeface="+mn-lt"/>
                          <a:ea typeface="+mn-ea"/>
                          <a:cs typeface="B Nazanin" panose="00000400000000000000" pitchFamily="2" charset="-78"/>
                        </a:rPr>
                        <a:t>بعد از تعدیل اثر</a:t>
                      </a:r>
                      <a:r>
                        <a:rPr lang="en-US" sz="1800" b="1" kern="1200" dirty="0" smtClean="0">
                          <a:solidFill>
                            <a:schemeClr val="lt1"/>
                          </a:solidFill>
                          <a:effectLst/>
                          <a:latin typeface="+mn-lt"/>
                          <a:ea typeface="+mn-ea"/>
                          <a:cs typeface="B Nazanin" panose="00000400000000000000" pitchFamily="2" charset="-78"/>
                        </a:rPr>
                        <a:t>BMI </a:t>
                      </a:r>
                      <a:r>
                        <a:rPr lang="fa-IR" sz="1800" b="1" kern="1200" dirty="0" smtClean="0">
                          <a:solidFill>
                            <a:schemeClr val="lt1"/>
                          </a:solidFill>
                          <a:effectLst/>
                          <a:latin typeface="+mn-lt"/>
                          <a:ea typeface="+mn-ea"/>
                          <a:cs typeface="B Nazanin" panose="00000400000000000000" pitchFamily="2" charset="-78"/>
                        </a:rPr>
                        <a:t> در بزرگسالان، سندرم متابولیک و یا چاقی و اضافه وزن در نوجوانی، ارتباطی با ریسک </a:t>
                      </a:r>
                      <a:r>
                        <a:rPr lang="fa-IR" sz="1800" b="1" dirty="0" smtClean="0">
                          <a:effectLst/>
                          <a:cs typeface="B Nazanin" panose="00000400000000000000" pitchFamily="2" charset="-78"/>
                        </a:rPr>
                        <a:t>ابتلا به سندرم متابولیک در بزرگسالی نداشتند </a:t>
                      </a:r>
                    </a:p>
                    <a:p>
                      <a:pPr marL="742950" marR="0" lvl="1" indent="-285750" algn="just" rtl="1">
                        <a:lnSpc>
                          <a:spcPct val="107000"/>
                        </a:lnSpc>
                        <a:spcBef>
                          <a:spcPts val="0"/>
                        </a:spcBef>
                        <a:spcAft>
                          <a:spcPts val="0"/>
                        </a:spcAft>
                        <a:buFont typeface="Wingdings" panose="05000000000000000000" pitchFamily="2" charset="2"/>
                        <a:buChar char="ü"/>
                      </a:pPr>
                      <a:r>
                        <a:rPr lang="fa-IR" sz="1800" b="1" baseline="0" dirty="0" smtClean="0">
                          <a:effectLst/>
                          <a:cs typeface="B Nazanin" panose="00000400000000000000" pitchFamily="2" charset="-78"/>
                        </a:rPr>
                        <a:t>بجز پسرانی که دو یا سه جزء از معیارهای سندروم متابولیک را داشتند که همراهی آنها با سندرم متابولیک بزرگسالی معنی دار بود:</a:t>
                      </a:r>
                    </a:p>
                    <a:p>
                      <a:r>
                        <a:rPr lang="fa-IR" sz="1800" b="1" i="0" u="none" strike="noStrike" kern="1200" baseline="0" dirty="0" smtClean="0">
                          <a:solidFill>
                            <a:schemeClr val="lt1"/>
                          </a:solidFill>
                          <a:latin typeface="+mn-lt"/>
                          <a:ea typeface="+mn-ea"/>
                          <a:cs typeface="B Nazanin" panose="00000400000000000000" pitchFamily="2" charset="-78"/>
                        </a:rPr>
                        <a:t>دو جزء</a:t>
                      </a:r>
                      <a:r>
                        <a:rPr lang="en-US" sz="1800" b="0" i="0" u="none" strike="noStrike" kern="1200" baseline="0" dirty="0" smtClean="0">
                          <a:solidFill>
                            <a:schemeClr val="lt1"/>
                          </a:solidFill>
                          <a:latin typeface="+mn-lt"/>
                          <a:ea typeface="+mn-ea"/>
                          <a:cs typeface="+mn-cs"/>
                        </a:rPr>
                        <a:t>(OR=2.52, 95% </a:t>
                      </a:r>
                      <a:r>
                        <a:rPr lang="fr-FR" sz="1800" b="0" i="0" u="none" strike="noStrike" kern="1200" baseline="0" dirty="0" smtClean="0">
                          <a:solidFill>
                            <a:schemeClr val="lt1"/>
                          </a:solidFill>
                          <a:latin typeface="+mn-lt"/>
                          <a:ea typeface="+mn-ea"/>
                          <a:cs typeface="+mn-cs"/>
                        </a:rPr>
                        <a:t>CI: 1.37-4.64), </a:t>
                      </a:r>
                      <a:r>
                        <a:rPr lang="fa-IR" sz="1800" b="1" i="0" u="none" strike="noStrike" kern="1200" baseline="0" dirty="0" smtClean="0">
                          <a:solidFill>
                            <a:schemeClr val="lt1"/>
                          </a:solidFill>
                          <a:latin typeface="+mn-lt"/>
                          <a:ea typeface="+mn-ea"/>
                          <a:cs typeface="B Nazanin" panose="00000400000000000000" pitchFamily="2" charset="-78"/>
                        </a:rPr>
                        <a:t>سه جزء</a:t>
                      </a:r>
                      <a:r>
                        <a:rPr lang="fr-FR" sz="1800" b="0" i="0" u="none" strike="noStrike" kern="1200" baseline="0" dirty="0" smtClean="0">
                          <a:solidFill>
                            <a:schemeClr val="lt1"/>
                          </a:solidFill>
                          <a:latin typeface="+mn-lt"/>
                          <a:ea typeface="+mn-ea"/>
                          <a:cs typeface="+mn-cs"/>
                        </a:rPr>
                        <a:t>(</a:t>
                      </a:r>
                      <a:r>
                        <a:rPr lang="en-US" sz="1800" b="0" i="0" u="none" strike="noStrike" kern="1200" baseline="0" dirty="0" smtClean="0">
                          <a:solidFill>
                            <a:schemeClr val="lt1"/>
                          </a:solidFill>
                          <a:latin typeface="+mn-lt"/>
                          <a:ea typeface="+mn-ea"/>
                          <a:cs typeface="+mn-cs"/>
                        </a:rPr>
                        <a:t>OR=</a:t>
                      </a:r>
                      <a:r>
                        <a:rPr lang="fr-FR" sz="1800" b="0" i="0" u="none" strike="noStrike" kern="1200" baseline="0" dirty="0" smtClean="0">
                          <a:solidFill>
                            <a:schemeClr val="lt1"/>
                          </a:solidFill>
                          <a:latin typeface="+mn-lt"/>
                          <a:ea typeface="+mn-ea"/>
                          <a:cs typeface="+mn-cs"/>
                        </a:rPr>
                        <a:t>2.35, 95% CI: 1.12-4.93)</a:t>
                      </a:r>
                      <a:endParaRPr lang="fa-IR" sz="1800" b="0" i="0" u="none" strike="noStrike" kern="1200" baseline="0" dirty="0" smtClean="0">
                        <a:solidFill>
                          <a:schemeClr val="lt1"/>
                        </a:solidFill>
                        <a:latin typeface="+mn-lt"/>
                        <a:ea typeface="+mn-ea"/>
                        <a:cs typeface="+mn-cs"/>
                      </a:endParaRPr>
                    </a:p>
                    <a:p>
                      <a:pPr marL="285750" marR="0" indent="-285750" algn="r" defTabSz="4572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a-IR" sz="1800" b="1" i="0" u="none" strike="noStrike" kern="1200" baseline="0" dirty="0" smtClean="0">
                          <a:solidFill>
                            <a:schemeClr val="lt1"/>
                          </a:solidFill>
                          <a:effectLst/>
                          <a:cs typeface="B Nazanin" panose="00000400000000000000" pitchFamily="2" charset="-78"/>
                        </a:rPr>
                        <a:t>افزایش </a:t>
                      </a:r>
                      <a:r>
                        <a:rPr lang="en-US" sz="1800" b="1" i="0" u="none" strike="noStrike" kern="1200" baseline="0" dirty="0" smtClean="0">
                          <a:solidFill>
                            <a:schemeClr val="lt1"/>
                          </a:solidFill>
                          <a:effectLst/>
                          <a:cs typeface="B Nazanin" panose="00000400000000000000" pitchFamily="2" charset="-78"/>
                        </a:rPr>
                        <a:t>TG</a:t>
                      </a:r>
                      <a:r>
                        <a:rPr lang="fa-IR" sz="1800" b="1" i="0" u="none" strike="noStrike" kern="1200" baseline="0" dirty="0" smtClean="0">
                          <a:solidFill>
                            <a:schemeClr val="lt1"/>
                          </a:solidFill>
                          <a:effectLst/>
                          <a:cs typeface="B Nazanin" panose="00000400000000000000" pitchFamily="2" charset="-78"/>
                        </a:rPr>
                        <a:t> بعلاوه کاهش </a:t>
                      </a:r>
                      <a:r>
                        <a:rPr lang="en-US" sz="1800" b="1" i="0" u="none" strike="noStrike" kern="1200" baseline="0" dirty="0" smtClean="0">
                          <a:solidFill>
                            <a:schemeClr val="lt1"/>
                          </a:solidFill>
                          <a:effectLst/>
                          <a:cs typeface="B Nazanin" panose="00000400000000000000" pitchFamily="2" charset="-78"/>
                        </a:rPr>
                        <a:t>HDL</a:t>
                      </a:r>
                      <a:r>
                        <a:rPr lang="fa-IR" sz="1800" b="1" i="0" u="none" strike="noStrike" kern="1200" baseline="0" dirty="0" smtClean="0">
                          <a:solidFill>
                            <a:schemeClr val="lt1"/>
                          </a:solidFill>
                          <a:effectLst/>
                          <a:cs typeface="B Nazanin" panose="00000400000000000000" pitchFamily="2" charset="-78"/>
                        </a:rPr>
                        <a:t> ، و یا افزایش </a:t>
                      </a:r>
                      <a:r>
                        <a:rPr lang="en-US" sz="1800" b="1" i="0" u="none" strike="noStrike" kern="1200" baseline="0" dirty="0" smtClean="0">
                          <a:solidFill>
                            <a:schemeClr val="lt1"/>
                          </a:solidFill>
                          <a:effectLst/>
                          <a:cs typeface="B Nazanin" panose="00000400000000000000" pitchFamily="2" charset="-78"/>
                        </a:rPr>
                        <a:t>TG</a:t>
                      </a:r>
                      <a:r>
                        <a:rPr lang="fa-IR" sz="1800" b="1" i="0" u="none" strike="noStrike" kern="1200" baseline="0" dirty="0" smtClean="0">
                          <a:solidFill>
                            <a:schemeClr val="lt1"/>
                          </a:solidFill>
                          <a:effectLst/>
                          <a:cs typeface="B Nazanin" panose="00000400000000000000" pitchFamily="2" charset="-78"/>
                        </a:rPr>
                        <a:t> بعلاوه کاهش </a:t>
                      </a:r>
                      <a:r>
                        <a:rPr lang="en-US" sz="1800" b="1" i="0" u="none" strike="noStrike" kern="1200" baseline="0" dirty="0" smtClean="0">
                          <a:solidFill>
                            <a:schemeClr val="lt1"/>
                          </a:solidFill>
                          <a:effectLst/>
                          <a:cs typeface="B Nazanin" panose="00000400000000000000" pitchFamily="2" charset="-78"/>
                        </a:rPr>
                        <a:t>HDL</a:t>
                      </a:r>
                      <a:r>
                        <a:rPr lang="fa-IR" sz="1800" b="1" i="0" u="none" strike="noStrike" kern="1200" baseline="0" dirty="0" smtClean="0">
                          <a:solidFill>
                            <a:schemeClr val="lt1"/>
                          </a:solidFill>
                          <a:effectLst/>
                          <a:cs typeface="B Nazanin" panose="00000400000000000000" pitchFamily="2" charset="-78"/>
                        </a:rPr>
                        <a:t> بعلاوه افزایش </a:t>
                      </a:r>
                      <a:r>
                        <a:rPr lang="en-US" sz="1800" b="1" i="0" u="none" strike="noStrike" kern="1200" baseline="0" dirty="0" smtClean="0">
                          <a:solidFill>
                            <a:schemeClr val="lt1"/>
                          </a:solidFill>
                          <a:effectLst/>
                          <a:cs typeface="B Nazanin" panose="00000400000000000000" pitchFamily="2" charset="-78"/>
                        </a:rPr>
                        <a:t>WC</a:t>
                      </a:r>
                      <a:r>
                        <a:rPr lang="fa-IR" sz="1800" b="1" i="0" u="none" strike="noStrike" kern="1200" baseline="0" dirty="0" smtClean="0">
                          <a:solidFill>
                            <a:schemeClr val="lt1"/>
                          </a:solidFill>
                          <a:effectLst/>
                          <a:cs typeface="B Nazanin" panose="00000400000000000000" pitchFamily="2" charset="-78"/>
                        </a:rPr>
                        <a:t> بیشترین همراهی را داشته است</a:t>
                      </a:r>
                      <a:endParaRPr lang="en-US" sz="1800" b="1" i="0" u="none" strike="noStrike" kern="1200" baseline="0" dirty="0" smtClean="0">
                        <a:solidFill>
                          <a:schemeClr val="lt1"/>
                        </a:solidFill>
                        <a:effectLst/>
                        <a:cs typeface="B Nazanin" panose="00000400000000000000" pitchFamily="2" charset="-78"/>
                      </a:endParaRPr>
                    </a:p>
                    <a:p>
                      <a:pPr marL="285750" marR="0" indent="-285750" algn="r" defTabSz="4572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a-IR" sz="1800" b="1" i="0" u="none" strike="noStrike" kern="1200" baseline="0" dirty="0" smtClean="0">
                          <a:solidFill>
                            <a:schemeClr val="lt1"/>
                          </a:solidFill>
                          <a:effectLst/>
                          <a:cs typeface="B Nazanin" panose="00000400000000000000" pitchFamily="2" charset="-78"/>
                        </a:rPr>
                        <a:t>بعد از تعدیل </a:t>
                      </a:r>
                      <a:r>
                        <a:rPr lang="en-US" sz="1800" b="1" i="0" u="none" strike="noStrike" kern="1200" baseline="0" dirty="0" smtClean="0">
                          <a:solidFill>
                            <a:schemeClr val="lt1"/>
                          </a:solidFill>
                          <a:effectLst/>
                          <a:cs typeface="B Nazanin" panose="00000400000000000000" pitchFamily="2" charset="-78"/>
                        </a:rPr>
                        <a:t>BMI</a:t>
                      </a:r>
                      <a:r>
                        <a:rPr lang="fa-IR" sz="1800" b="1" i="0" u="none" strike="noStrike" kern="1200" baseline="0" dirty="0" smtClean="0">
                          <a:solidFill>
                            <a:schemeClr val="lt1"/>
                          </a:solidFill>
                          <a:effectLst/>
                          <a:cs typeface="B Nazanin" panose="00000400000000000000" pitchFamily="2" charset="-78"/>
                        </a:rPr>
                        <a:t>: چاقی شکمی در نوجوانان پسر نقش محافظتی داشت:</a:t>
                      </a:r>
                    </a:p>
                    <a:p>
                      <a:pPr marL="0" marR="0" indent="0" algn="ctr" defTabSz="457200" rtl="1"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800" b="0" i="0" u="none" strike="noStrike" kern="1200" baseline="0" dirty="0" smtClean="0">
                          <a:solidFill>
                            <a:schemeClr val="lt1"/>
                          </a:solidFill>
                          <a:latin typeface="+mn-lt"/>
                          <a:ea typeface="+mn-ea"/>
                          <a:cs typeface="+mn-cs"/>
                        </a:rPr>
                        <a:t>(</a:t>
                      </a:r>
                      <a:r>
                        <a:rPr lang="en-US" sz="1800" b="0" i="0" u="none" strike="noStrike" kern="1200" baseline="0" dirty="0" smtClean="0">
                          <a:solidFill>
                            <a:schemeClr val="lt1"/>
                          </a:solidFill>
                          <a:latin typeface="+mn-lt"/>
                          <a:ea typeface="+mn-ea"/>
                          <a:cs typeface="+mn-cs"/>
                        </a:rPr>
                        <a:t>OR=</a:t>
                      </a:r>
                      <a:r>
                        <a:rPr lang="fr-FR" sz="1800" b="0" i="0" u="none" strike="noStrike" kern="1200" baseline="0" dirty="0" smtClean="0">
                          <a:solidFill>
                            <a:schemeClr val="lt1"/>
                          </a:solidFill>
                          <a:latin typeface="+mn-lt"/>
                          <a:ea typeface="+mn-ea"/>
                          <a:cs typeface="+mn-cs"/>
                        </a:rPr>
                        <a:t>0.57, 95% CI: 0.33-0.96</a:t>
                      </a:r>
                      <a:r>
                        <a:rPr lang="fr-FR" sz="1800" b="1" i="0" u="none" strike="noStrike" kern="1200" baseline="0" dirty="0" smtClean="0">
                          <a:solidFill>
                            <a:schemeClr val="lt1"/>
                          </a:solidFill>
                          <a:effectLst/>
                          <a:latin typeface="+mn-lt"/>
                          <a:ea typeface="+mn-ea"/>
                          <a:cs typeface="B Nazanin" panose="00000400000000000000" pitchFamily="2" charset="-78"/>
                        </a:rPr>
                        <a:t>)</a:t>
                      </a:r>
                      <a:endParaRPr lang="fa-IR" sz="1800" b="1" i="0" u="none" strike="noStrike" kern="1200" baseline="0" dirty="0" smtClean="0">
                        <a:solidFill>
                          <a:schemeClr val="lt1"/>
                        </a:solidFill>
                        <a:effectLst/>
                        <a:latin typeface="+mn-lt"/>
                        <a:ea typeface="+mn-ea"/>
                        <a:cs typeface="B Nazanin" panose="00000400000000000000" pitchFamily="2" charset="-78"/>
                      </a:endParaRPr>
                    </a:p>
                    <a:p>
                      <a:pPr marL="0" marR="0" indent="0" algn="ctr" defTabSz="457200" rtl="1" eaLnBrk="1" fontAlgn="auto" latinLnBrk="0" hangingPunct="1">
                        <a:lnSpc>
                          <a:spcPct val="100000"/>
                        </a:lnSpc>
                        <a:spcBef>
                          <a:spcPts val="0"/>
                        </a:spcBef>
                        <a:spcAft>
                          <a:spcPts val="0"/>
                        </a:spcAft>
                        <a:buClrTx/>
                        <a:buSzTx/>
                        <a:buFont typeface="Wingdings" panose="05000000000000000000" pitchFamily="2" charset="2"/>
                        <a:buNone/>
                        <a:tabLst/>
                        <a:defRPr/>
                      </a:pPr>
                      <a:r>
                        <a:rPr lang="fa-IR" sz="1800" b="1" i="0" u="none" strike="noStrike" kern="1200" baseline="0" dirty="0" smtClean="0">
                          <a:solidFill>
                            <a:schemeClr val="lt1"/>
                          </a:solidFill>
                          <a:effectLst/>
                          <a:latin typeface="+mn-lt"/>
                          <a:ea typeface="+mn-ea"/>
                          <a:cs typeface="B Nazanin" panose="00000400000000000000" pitchFamily="2" charset="-78"/>
                        </a:rPr>
                        <a:t>(شاید بدلیل شیوع بالای </a:t>
                      </a:r>
                      <a:r>
                        <a:rPr lang="en-US" sz="1800" b="1" i="0" u="none" strike="noStrike" kern="1200" baseline="0" dirty="0" smtClean="0">
                          <a:solidFill>
                            <a:schemeClr val="lt1"/>
                          </a:solidFill>
                          <a:effectLst/>
                          <a:latin typeface="+mn-lt"/>
                          <a:ea typeface="+mn-ea"/>
                          <a:cs typeface="B Nazanin" panose="00000400000000000000" pitchFamily="2" charset="-78"/>
                        </a:rPr>
                        <a:t>BMI</a:t>
                      </a:r>
                      <a:r>
                        <a:rPr lang="fa-IR" sz="1800" b="1" i="0" u="none" strike="noStrike" kern="1200" baseline="0" dirty="0" smtClean="0">
                          <a:solidFill>
                            <a:schemeClr val="lt1"/>
                          </a:solidFill>
                          <a:effectLst/>
                          <a:latin typeface="+mn-lt"/>
                          <a:ea typeface="+mn-ea"/>
                          <a:cs typeface="B Nazanin" panose="00000400000000000000" pitchFamily="2" charset="-78"/>
                        </a:rPr>
                        <a:t> نرمال در بزرگسالان دارای چاقی شکمی 53%)</a:t>
                      </a:r>
                    </a:p>
                  </a:txBody>
                  <a:tcPr marL="68580" marR="68580" marT="0" marB="0">
                    <a:solidFill>
                      <a:srgbClr val="002060"/>
                    </a:solidFill>
                  </a:tcPr>
                </a:tc>
                <a:tc>
                  <a:txBody>
                    <a:bodyPr/>
                    <a:lstStyle/>
                    <a:p>
                      <a:pPr marL="0" marR="0" algn="ctr" rtl="1">
                        <a:lnSpc>
                          <a:spcPct val="107000"/>
                        </a:lnSpc>
                        <a:spcBef>
                          <a:spcPts val="0"/>
                        </a:spcBef>
                        <a:spcAft>
                          <a:spcPts val="0"/>
                        </a:spcAft>
                      </a:pPr>
                      <a:r>
                        <a:rPr lang="en-US" sz="1600" dirty="0" smtClean="0">
                          <a:effectLst/>
                          <a:cs typeface="B Nazanin" panose="00000400000000000000" pitchFamily="2" charset="-78"/>
                        </a:rPr>
                        <a:t>11-18</a:t>
                      </a:r>
                      <a:endParaRPr lang="fa-IR" sz="1600" dirty="0" smtClean="0">
                        <a:effectLst/>
                        <a:cs typeface="B Nazanin" panose="00000400000000000000" pitchFamily="2" charset="-78"/>
                      </a:endParaRPr>
                    </a:p>
                  </a:txBody>
                  <a:tcPr marL="68580" marR="68580" marT="0" marB="0"/>
                </a:tc>
                <a:tc>
                  <a:txBody>
                    <a:bodyPr/>
                    <a:lstStyle/>
                    <a:p>
                      <a:pPr marL="0" marR="0" algn="ctr" rtl="1">
                        <a:lnSpc>
                          <a:spcPct val="107000"/>
                        </a:lnSpc>
                        <a:spcBef>
                          <a:spcPts val="0"/>
                        </a:spcBef>
                        <a:spcAft>
                          <a:spcPts val="0"/>
                        </a:spcAft>
                      </a:pPr>
                      <a:r>
                        <a:rPr lang="fa-IR" sz="1600" dirty="0" smtClean="0">
                          <a:effectLst/>
                          <a:cs typeface="B Nazanin" panose="00000400000000000000" pitchFamily="2" charset="-78"/>
                        </a:rPr>
                        <a:t>1424</a:t>
                      </a:r>
                    </a:p>
                    <a:p>
                      <a:pPr marL="0" marR="0" algn="ctr" rtl="1">
                        <a:lnSpc>
                          <a:spcPct val="107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B Nazanin" panose="00000400000000000000" pitchFamily="2" charset="-78"/>
                        </a:rPr>
                        <a:t>(M=639</a:t>
                      </a:r>
                      <a:r>
                        <a:rPr lang="en-US" sz="1600" baseline="0" dirty="0" smtClean="0">
                          <a:effectLst/>
                          <a:latin typeface="Calibri" panose="020F0502020204030204" pitchFamily="34" charset="0"/>
                          <a:ea typeface="Calibri" panose="020F0502020204030204" pitchFamily="34" charset="0"/>
                          <a:cs typeface="B Nazanin" panose="00000400000000000000" pitchFamily="2" charset="-78"/>
                        </a:rPr>
                        <a:t>)</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marL="0" marR="0" algn="ctr" rtl="1">
                        <a:lnSpc>
                          <a:spcPct val="107000"/>
                        </a:lnSpc>
                        <a:spcBef>
                          <a:spcPts val="0"/>
                        </a:spcBef>
                        <a:spcAft>
                          <a:spcPts val="0"/>
                        </a:spcAft>
                      </a:pPr>
                      <a:r>
                        <a:rPr lang="fa-IR" sz="1600" dirty="0" smtClean="0">
                          <a:effectLst/>
                          <a:cs typeface="B Nazanin" panose="00000400000000000000" pitchFamily="2" charset="-78"/>
                        </a:rPr>
                        <a:t>1998-2010</a:t>
                      </a:r>
                    </a:p>
                    <a:p>
                      <a:pPr marL="0" marR="0" algn="ctr" rtl="1">
                        <a:lnSpc>
                          <a:spcPct val="107000"/>
                        </a:lnSpc>
                        <a:spcBef>
                          <a:spcPts val="0"/>
                        </a:spcBef>
                        <a:spcAft>
                          <a:spcPts val="0"/>
                        </a:spcAft>
                      </a:pPr>
                      <a:r>
                        <a:rPr lang="fa-IR" sz="1600" dirty="0" smtClean="0">
                          <a:effectLst/>
                          <a:latin typeface="Calibri" panose="020F0502020204030204" pitchFamily="34" charset="0"/>
                          <a:ea typeface="Calibri" panose="020F0502020204030204" pitchFamily="34" charset="0"/>
                          <a:cs typeface="B Nazanin" panose="00000400000000000000" pitchFamily="2" charset="-78"/>
                        </a:rPr>
                        <a:t>(10/4 سال)</a:t>
                      </a:r>
                    </a:p>
                    <a:p>
                      <a:pPr marL="0" marR="0" algn="ctr" rtl="1">
                        <a:lnSpc>
                          <a:spcPct val="107000"/>
                        </a:lnSpc>
                        <a:spcBef>
                          <a:spcPts val="0"/>
                        </a:spcBef>
                        <a:spcAft>
                          <a:spcPts val="0"/>
                        </a:spcAft>
                      </a:pPr>
                      <a:r>
                        <a:rPr lang="fa-IR" sz="1600" dirty="0" smtClean="0">
                          <a:effectLst/>
                          <a:latin typeface="Calibri" panose="020F0502020204030204" pitchFamily="34" charset="0"/>
                          <a:ea typeface="Calibri" panose="020F0502020204030204" pitchFamily="34" charset="0"/>
                          <a:cs typeface="B Nazanin" panose="00000400000000000000" pitchFamily="2" charset="-78"/>
                        </a:rPr>
                        <a:t>تهران</a:t>
                      </a:r>
                    </a:p>
                    <a:p>
                      <a:pPr marL="0" marR="0" algn="ctr" rtl="1">
                        <a:lnSpc>
                          <a:spcPct val="107000"/>
                        </a:lnSpc>
                        <a:spcBef>
                          <a:spcPts val="0"/>
                        </a:spcBef>
                        <a:spcAft>
                          <a:spcPts val="0"/>
                        </a:spcAft>
                      </a:pPr>
                      <a:r>
                        <a:rPr lang="fa-IR" sz="1600" dirty="0" smtClean="0">
                          <a:effectLst/>
                          <a:latin typeface="Calibri" panose="020F0502020204030204" pitchFamily="34" charset="0"/>
                          <a:ea typeface="Calibri" panose="020F0502020204030204" pitchFamily="34" charset="0"/>
                          <a:cs typeface="B Nazanin" panose="00000400000000000000" pitchFamily="2" charset="-78"/>
                        </a:rPr>
                        <a:t>آینده نگر</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lnR w="12700" cap="flat" cmpd="sng" algn="ctr">
                      <a:solidFill>
                        <a:schemeClr val="tx1"/>
                      </a:solidFill>
                      <a:prstDash val="solid"/>
                      <a:round/>
                      <a:headEnd type="none" w="med" len="med"/>
                      <a:tailEnd type="none" w="med" len="med"/>
                    </a:lnR>
                  </a:tcPr>
                </a:tc>
              </a:tr>
              <a:tr h="378880">
                <a:tc vMerge="1">
                  <a:txBody>
                    <a:bodyPr/>
                    <a:lstStyle/>
                    <a:p>
                      <a:endParaRPr lang="en-US"/>
                    </a:p>
                  </a:txBody>
                  <a:tcPr/>
                </a:tc>
                <a:tc gridSpan="3">
                  <a:txBody>
                    <a:bodyPr/>
                    <a:lstStyle/>
                    <a:p>
                      <a:pPr marL="0" marR="0" algn="ctr" rtl="1">
                        <a:lnSpc>
                          <a:spcPct val="107000"/>
                        </a:lnSpc>
                        <a:spcBef>
                          <a:spcPts val="0"/>
                        </a:spcBef>
                        <a:spcAft>
                          <a:spcPts val="0"/>
                        </a:spcAft>
                      </a:pPr>
                      <a:r>
                        <a:rPr lang="fa-IR" sz="2000" b="1" kern="1200" dirty="0" smtClean="0">
                          <a:solidFill>
                            <a:schemeClr val="bg1"/>
                          </a:solidFill>
                          <a:effectLst/>
                          <a:latin typeface="+mn-lt"/>
                          <a:ea typeface="+mn-ea"/>
                          <a:cs typeface="B Nazanin" panose="00000400000000000000" pitchFamily="2" charset="-78"/>
                        </a:rPr>
                        <a:t>محدودیت های مطالعه</a:t>
                      </a:r>
                      <a:endParaRPr lang="en-US" sz="2000" b="1" kern="1200" dirty="0">
                        <a:solidFill>
                          <a:schemeClr val="bg1"/>
                        </a:solidFill>
                        <a:effectLst/>
                        <a:latin typeface="+mn-lt"/>
                        <a:ea typeface="+mn-ea"/>
                        <a:cs typeface="B Nazanin" panose="00000400000000000000" pitchFamily="2" charset="-78"/>
                      </a:endParaRPr>
                    </a:p>
                  </a:txBody>
                  <a:tcPr marL="68580" marR="68580" marT="0" marB="0">
                    <a:lnR w="12700" cap="flat" cmpd="sng" algn="ctr">
                      <a:solidFill>
                        <a:schemeClr val="tx1"/>
                      </a:solidFill>
                      <a:prstDash val="solid"/>
                      <a:round/>
                      <a:headEnd type="none" w="med" len="med"/>
                      <a:tailEnd type="none" w="med" len="med"/>
                    </a:lnR>
                    <a:solidFill>
                      <a:schemeClr val="accent1"/>
                    </a:solidFill>
                  </a:tcPr>
                </a:tc>
                <a:tc hMerge="1">
                  <a:txBody>
                    <a:bodyPr/>
                    <a:lstStyle/>
                    <a:p>
                      <a:pPr marL="0" marR="0" algn="ctr" rtl="1">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hMerge="1">
                  <a:txBody>
                    <a:bodyPr/>
                    <a:lstStyle/>
                    <a:p>
                      <a:pPr marL="0" marR="0" algn="ctr" rtl="1">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lnR w="12700" cap="flat" cmpd="sng" algn="ctr">
                      <a:solidFill>
                        <a:schemeClr val="tx1"/>
                      </a:solidFill>
                      <a:prstDash val="solid"/>
                      <a:round/>
                      <a:headEnd type="none" w="med" len="med"/>
                      <a:tailEnd type="none" w="med" len="med"/>
                    </a:lnR>
                  </a:tcPr>
                </a:tc>
              </a:tr>
              <a:tr h="1855941">
                <a:tc vMerge="1">
                  <a:txBody>
                    <a:bodyPr/>
                    <a:lstStyle/>
                    <a:p>
                      <a:endParaRPr lang="en-US"/>
                    </a:p>
                  </a:txBody>
                  <a:tcPr/>
                </a:tc>
                <a:tc gridSpan="3">
                  <a:txBody>
                    <a:bodyPr/>
                    <a:lstStyle/>
                    <a:p>
                      <a:pPr marL="285750" marR="0" indent="-285750" algn="just" rtl="1">
                        <a:lnSpc>
                          <a:spcPct val="107000"/>
                        </a:lnSpc>
                        <a:spcBef>
                          <a:spcPts val="0"/>
                        </a:spcBef>
                        <a:spcAft>
                          <a:spcPts val="0"/>
                        </a:spcAft>
                        <a:buFont typeface="Courier New" panose="02070309020205020404" pitchFamily="49" charset="0"/>
                        <a:buChar char="o"/>
                      </a:pPr>
                      <a:r>
                        <a:rPr lang="fa-IR" sz="1600" dirty="0" smtClean="0">
                          <a:effectLst/>
                          <a:latin typeface="Calibri" panose="020F0502020204030204" pitchFamily="34" charset="0"/>
                          <a:ea typeface="Calibri" panose="020F0502020204030204" pitchFamily="34" charset="0"/>
                          <a:cs typeface="B Nazanin" panose="00000400000000000000" pitchFamily="2" charset="-78"/>
                        </a:rPr>
                        <a:t>برخی از مداخله گرها نظیر عادت های غذایی، فعالیت های بدنی،</a:t>
                      </a:r>
                      <a:r>
                        <a:rPr lang="fa-IR" sz="1600" baseline="0" dirty="0" smtClean="0">
                          <a:effectLst/>
                          <a:latin typeface="Calibri" panose="020F0502020204030204" pitchFamily="34" charset="0"/>
                          <a:ea typeface="Calibri" panose="020F0502020204030204" pitchFamily="34" charset="0"/>
                          <a:cs typeface="B Nazanin" panose="00000400000000000000" pitchFamily="2" charset="-78"/>
                        </a:rPr>
                        <a:t> وضعیت اقتصادی اجتماعی و همچنین وضعیت بلوغ افراد در فاز اول ثبت نشده بود</a:t>
                      </a:r>
                    </a:p>
                    <a:p>
                      <a:pPr marL="285750" marR="0" indent="-285750" algn="just" rtl="1">
                        <a:lnSpc>
                          <a:spcPct val="107000"/>
                        </a:lnSpc>
                        <a:spcBef>
                          <a:spcPts val="0"/>
                        </a:spcBef>
                        <a:spcAft>
                          <a:spcPts val="0"/>
                        </a:spcAft>
                        <a:buFont typeface="Courier New" panose="02070309020205020404" pitchFamily="49" charset="0"/>
                        <a:buChar char="o"/>
                      </a:pPr>
                      <a:r>
                        <a:rPr lang="fa-IR" sz="1600" baseline="0" dirty="0" smtClean="0">
                          <a:effectLst/>
                          <a:latin typeface="Calibri" panose="020F0502020204030204" pitchFamily="34" charset="0"/>
                          <a:ea typeface="Calibri" panose="020F0502020204030204" pitchFamily="34" charset="0"/>
                          <a:cs typeface="B Nazanin" panose="00000400000000000000" pitchFamily="2" charset="-78"/>
                        </a:rPr>
                        <a:t>شیوع پایین </a:t>
                      </a:r>
                      <a:r>
                        <a:rPr lang="en-US" sz="1600" baseline="0" dirty="0" err="1" smtClean="0">
                          <a:effectLst/>
                          <a:latin typeface="Calibri" panose="020F0502020204030204" pitchFamily="34" charset="0"/>
                          <a:ea typeface="Calibri" panose="020F0502020204030204" pitchFamily="34" charset="0"/>
                          <a:cs typeface="B Nazanin" panose="00000400000000000000" pitchFamily="2" charset="-78"/>
                        </a:rPr>
                        <a:t>MetS</a:t>
                      </a:r>
                      <a:r>
                        <a:rPr lang="fa-IR" sz="1600" baseline="0" dirty="0" smtClean="0">
                          <a:effectLst/>
                          <a:latin typeface="Calibri" panose="020F0502020204030204" pitchFamily="34" charset="0"/>
                          <a:ea typeface="Calibri" panose="020F0502020204030204" pitchFamily="34" charset="0"/>
                          <a:cs typeface="B Nazanin" panose="00000400000000000000" pitchFamily="2" charset="-78"/>
                        </a:rPr>
                        <a:t> در زنان که امکان تحلیل زیرگروهی بر اساس جنسیت را از بین میبرد</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r>
              <a:tr h="2857500">
                <a:tc vMerge="1">
                  <a:txBody>
                    <a:bodyPr/>
                    <a:lstStyle/>
                    <a:p>
                      <a:endParaRPr lang="en-US"/>
                    </a:p>
                  </a:txBody>
                  <a:tcPr/>
                </a:tc>
                <a:tc gridSpan="3">
                  <a:txBody>
                    <a:bodyPr/>
                    <a:lstStyle/>
                    <a:p>
                      <a:pPr marL="0" marR="0" indent="0" algn="just" rtl="1">
                        <a:lnSpc>
                          <a:spcPct val="107000"/>
                        </a:lnSpc>
                        <a:spcBef>
                          <a:spcPts val="0"/>
                        </a:spcBef>
                        <a:spcAft>
                          <a:spcPts val="0"/>
                        </a:spcAft>
                        <a:buFont typeface="Courier New" panose="02070309020205020404" pitchFamily="49" charset="0"/>
                        <a:buNone/>
                      </a:pPr>
                      <a:r>
                        <a:rPr lang="fa-IR" sz="1600" b="1"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rPr>
                        <a:t>گروه</a:t>
                      </a:r>
                      <a:r>
                        <a:rPr lang="fa-IR" sz="1600" b="1" baseline="0"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rPr>
                        <a:t> </a:t>
                      </a:r>
                      <a:r>
                        <a:rPr lang="en-US" sz="1600" b="1" baseline="0"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rPr>
                        <a:t>I</a:t>
                      </a:r>
                      <a:r>
                        <a:rPr lang="fa-IR" sz="1600" b="1" baseline="0"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rPr>
                        <a:t> : وزن نرمال در نوجوانی-وزن نرمال در بزرگسالی</a:t>
                      </a:r>
                    </a:p>
                    <a:p>
                      <a:pPr marL="0" marR="0" indent="0" algn="just" rtl="1">
                        <a:lnSpc>
                          <a:spcPct val="107000"/>
                        </a:lnSpc>
                        <a:spcBef>
                          <a:spcPts val="0"/>
                        </a:spcBef>
                        <a:spcAft>
                          <a:spcPts val="0"/>
                        </a:spcAft>
                        <a:buFont typeface="Courier New" panose="02070309020205020404" pitchFamily="49" charset="0"/>
                        <a:buNone/>
                      </a:pPr>
                      <a:r>
                        <a:rPr lang="fa-IR" sz="1600" b="1" baseline="0"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rPr>
                        <a:t>گروه </a:t>
                      </a:r>
                      <a:r>
                        <a:rPr lang="en-US" sz="1600" b="1" baseline="0" dirty="0" err="1" smtClean="0">
                          <a:solidFill>
                            <a:schemeClr val="tx1"/>
                          </a:solidFill>
                          <a:effectLst/>
                          <a:latin typeface="Calibri" panose="020F0502020204030204" pitchFamily="34" charset="0"/>
                          <a:ea typeface="Calibri" panose="020F0502020204030204" pitchFamily="34" charset="0"/>
                          <a:cs typeface="B Nazanin" panose="00000400000000000000" pitchFamily="2" charset="-78"/>
                        </a:rPr>
                        <a:t>ll</a:t>
                      </a:r>
                      <a:r>
                        <a:rPr lang="fa-IR" sz="1600" b="1" baseline="0"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rPr>
                        <a:t>: چاق یا اضافه وزن در نوجوانی-وزن نرمال در بزرگسالی</a:t>
                      </a:r>
                    </a:p>
                    <a:p>
                      <a:pPr marL="0" marR="0" indent="0" algn="just" rtl="1">
                        <a:lnSpc>
                          <a:spcPct val="107000"/>
                        </a:lnSpc>
                        <a:spcBef>
                          <a:spcPts val="0"/>
                        </a:spcBef>
                        <a:spcAft>
                          <a:spcPts val="0"/>
                        </a:spcAft>
                        <a:buFont typeface="Courier New" panose="02070309020205020404" pitchFamily="49" charset="0"/>
                        <a:buNone/>
                      </a:pPr>
                      <a:r>
                        <a:rPr lang="fa-IR" sz="1600" b="1" baseline="0"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rPr>
                        <a:t>گروه </a:t>
                      </a:r>
                      <a:r>
                        <a:rPr lang="en-US" sz="1600" b="1" baseline="0"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rPr>
                        <a:t>III</a:t>
                      </a:r>
                      <a:r>
                        <a:rPr lang="fa-IR" sz="1600" b="1" baseline="0"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rPr>
                        <a:t>: وزن نرمال در نوجوانی-چاق در بزرگسالی</a:t>
                      </a:r>
                    </a:p>
                    <a:p>
                      <a:pPr marL="0" marR="0" indent="0" algn="just" rtl="1">
                        <a:lnSpc>
                          <a:spcPct val="107000"/>
                        </a:lnSpc>
                        <a:spcBef>
                          <a:spcPts val="0"/>
                        </a:spcBef>
                        <a:spcAft>
                          <a:spcPts val="0"/>
                        </a:spcAft>
                        <a:buFont typeface="Courier New" panose="02070309020205020404" pitchFamily="49" charset="0"/>
                        <a:buNone/>
                      </a:pPr>
                      <a:r>
                        <a:rPr lang="fa-IR" sz="1600" b="1" baseline="0"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rPr>
                        <a:t>گروه </a:t>
                      </a:r>
                      <a:r>
                        <a:rPr lang="en-US" sz="1600" b="1" baseline="0"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rPr>
                        <a:t>IV</a:t>
                      </a:r>
                      <a:r>
                        <a:rPr lang="fa-IR" sz="1600" b="1" baseline="0"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rPr>
                        <a:t>: چاق یا اضافه وزن در نوجوانی-چاق در بزرگسالی</a:t>
                      </a:r>
                    </a:p>
                    <a:p>
                      <a:pPr marL="0" marR="0" indent="0" algn="just" rtl="1">
                        <a:lnSpc>
                          <a:spcPct val="107000"/>
                        </a:lnSpc>
                        <a:spcBef>
                          <a:spcPts val="0"/>
                        </a:spcBef>
                        <a:spcAft>
                          <a:spcPts val="0"/>
                        </a:spcAft>
                        <a:buFont typeface="Courier New" panose="02070309020205020404" pitchFamily="49" charset="0"/>
                        <a:buNone/>
                      </a:pPr>
                      <a:r>
                        <a:rPr lang="fa-IR" sz="1600" b="1" baseline="0"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rPr>
                        <a:t>تعریف سندرم متابولیک کودکان بر اساس دارا بودن حداقل سه معیار مطالعه کوک</a:t>
                      </a:r>
                    </a:p>
                    <a:p>
                      <a:pPr marL="0" marR="0" indent="0" algn="just" rtl="1">
                        <a:lnSpc>
                          <a:spcPct val="107000"/>
                        </a:lnSpc>
                        <a:spcBef>
                          <a:spcPts val="0"/>
                        </a:spcBef>
                        <a:spcAft>
                          <a:spcPts val="0"/>
                        </a:spcAft>
                        <a:buFont typeface="Courier New" panose="02070309020205020404" pitchFamily="49" charset="0"/>
                        <a:buNone/>
                      </a:pPr>
                      <a:r>
                        <a:rPr lang="fa-IR" sz="1600" b="1" baseline="0"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rPr>
                        <a:t>تعریف سندرم متابولیک بزرگسالان بر اساس دارا بودن حداقل سه معیار مطالعه </a:t>
                      </a:r>
                      <a:r>
                        <a:rPr lang="en-US" sz="1600" b="1" baseline="0"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rPr>
                        <a:t>JIS</a:t>
                      </a:r>
                      <a:endParaRPr lang="fa-IR" sz="1600" b="1" baseline="0"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p>
                      <a:pPr marL="0" marR="0" indent="0" algn="just" defTabSz="457200" rtl="1" eaLnBrk="1" fontAlgn="auto" latinLnBrk="0" hangingPunct="1">
                        <a:lnSpc>
                          <a:spcPct val="107000"/>
                        </a:lnSpc>
                        <a:spcBef>
                          <a:spcPts val="0"/>
                        </a:spcBef>
                        <a:spcAft>
                          <a:spcPts val="0"/>
                        </a:spcAft>
                        <a:buClrTx/>
                        <a:buSzTx/>
                        <a:buFont typeface="Courier New" panose="02070309020205020404" pitchFamily="49" charset="0"/>
                        <a:buNone/>
                        <a:tabLst/>
                        <a:defRPr/>
                      </a:pPr>
                      <a:r>
                        <a:rPr lang="fa-IR" sz="1600" b="1" baseline="0"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rPr>
                        <a:t>چاقی کودکان </a:t>
                      </a:r>
                      <a:r>
                        <a:rPr lang="en-US" sz="1600" b="1" baseline="0"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rPr>
                        <a:t>BMI≥95</a:t>
                      </a:r>
                      <a:r>
                        <a:rPr lang="en-US" sz="1600" b="1" baseline="30000"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rPr>
                        <a:t>th</a:t>
                      </a:r>
                      <a:r>
                        <a:rPr lang="en-US" sz="1600" b="1" baseline="0"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rPr>
                        <a:t> per</a:t>
                      </a:r>
                      <a:r>
                        <a:rPr lang="fa-IR" sz="1600" b="1" baseline="0"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rPr>
                        <a:t>    اضافه وزن کودکان </a:t>
                      </a:r>
                      <a:r>
                        <a:rPr lang="en-US" sz="1600" b="1" baseline="0"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rPr>
                        <a:t>BMI≥85</a:t>
                      </a:r>
                      <a:r>
                        <a:rPr lang="en-US" sz="1600" b="1" baseline="30000"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rPr>
                        <a:t>th</a:t>
                      </a:r>
                      <a:r>
                        <a:rPr lang="en-US" sz="1600" b="1" baseline="0"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rPr>
                        <a:t> per</a:t>
                      </a:r>
                      <a:endParaRPr lang="fa-IR" sz="1600" b="1" baseline="0"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endParaRPr lang="en-US"/>
                    </a:p>
                  </a:txBody>
                  <a:tcPr/>
                </a:tc>
                <a:tc hMerge="1">
                  <a:txBody>
                    <a:bodyPr/>
                    <a:lstStyle/>
                    <a:p>
                      <a:endParaRPr lang="en-US"/>
                    </a:p>
                  </a:txBody>
                  <a:tcPr/>
                </a:tc>
              </a:tr>
            </a:tbl>
          </a:graphicData>
        </a:graphic>
      </p:graphicFrame>
      <p:sp>
        <p:nvSpPr>
          <p:cNvPr id="2" name="Slide Number Placeholder 1"/>
          <p:cNvSpPr>
            <a:spLocks noGrp="1"/>
          </p:cNvSpPr>
          <p:nvPr>
            <p:ph type="sldNum" sz="quarter" idx="12"/>
          </p:nvPr>
        </p:nvSpPr>
        <p:spPr/>
        <p:txBody>
          <a:bodyPr/>
          <a:lstStyle/>
          <a:p>
            <a:fld id="{97CEB7A3-3770-48AD-BEC9-B00D16F734FD}" type="slidenum">
              <a:rPr lang="en-US" smtClean="0"/>
              <a:pPr/>
              <a:t>24</a:t>
            </a:fld>
            <a:endParaRPr lang="en-US"/>
          </a:p>
        </p:txBody>
      </p:sp>
    </p:spTree>
    <p:extLst>
      <p:ext uri="{BB962C8B-B14F-4D97-AF65-F5344CB8AC3E}">
        <p14:creationId xmlns="" xmlns:p14="http://schemas.microsoft.com/office/powerpoint/2010/main" val="29652941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نتیجه گیری</a:t>
            </a:r>
            <a:endParaRPr lang="en-US" dirty="0"/>
          </a:p>
        </p:txBody>
      </p:sp>
      <p:sp>
        <p:nvSpPr>
          <p:cNvPr id="3" name="Content Placeholder 2"/>
          <p:cNvSpPr>
            <a:spLocks noGrp="1"/>
          </p:cNvSpPr>
          <p:nvPr>
            <p:ph idx="1"/>
          </p:nvPr>
        </p:nvSpPr>
        <p:spPr/>
        <p:txBody>
          <a:bodyPr/>
          <a:lstStyle/>
          <a:p>
            <a:r>
              <a:rPr lang="fa-IR" b="1" dirty="0" smtClean="0"/>
              <a:t>بعد از تعدیل </a:t>
            </a:r>
            <a:r>
              <a:rPr lang="en-US" b="1" dirty="0" smtClean="0"/>
              <a:t>BMI</a:t>
            </a:r>
            <a:r>
              <a:rPr lang="fa-IR" b="1" dirty="0" smtClean="0"/>
              <a:t> بزرگسالی، </a:t>
            </a:r>
            <a:r>
              <a:rPr lang="en-US" b="1" dirty="0" err="1" smtClean="0"/>
              <a:t>Met.S</a:t>
            </a:r>
            <a:r>
              <a:rPr lang="fa-IR" b="1" dirty="0"/>
              <a:t> </a:t>
            </a:r>
            <a:r>
              <a:rPr lang="fa-IR" b="1" dirty="0" smtClean="0"/>
              <a:t>و چاقی/اضافه وزن در نوجوانان، قدرت پیشگویی بروز سندرم متابولیک در بزرگسالی را نداشت.(بجز در پسرانی که دو یا سه جزء از مولفه سندرم متابولیک را داشته باشند)</a:t>
            </a:r>
          </a:p>
          <a:p>
            <a:r>
              <a:rPr lang="fa-IR" b="1" dirty="0" smtClean="0"/>
              <a:t> اضافه کردن </a:t>
            </a:r>
            <a:r>
              <a:rPr lang="en-US" b="1" dirty="0" err="1" smtClean="0"/>
              <a:t>Met.S</a:t>
            </a:r>
            <a:r>
              <a:rPr lang="fa-IR" b="1" dirty="0" smtClean="0"/>
              <a:t> به چاقی در نوجوانی، قدرت پیشگویی بروز </a:t>
            </a:r>
            <a:r>
              <a:rPr lang="en-US" b="1" dirty="0" err="1" smtClean="0"/>
              <a:t>Met.S</a:t>
            </a:r>
            <a:r>
              <a:rPr lang="fa-IR" b="1" dirty="0" smtClean="0"/>
              <a:t> بزرگسالی را افزایش نمیدهد.</a:t>
            </a:r>
            <a:endParaRPr lang="en-US" b="1" dirty="0"/>
          </a:p>
        </p:txBody>
      </p:sp>
      <p:sp>
        <p:nvSpPr>
          <p:cNvPr id="4" name="Slide Number Placeholder 3"/>
          <p:cNvSpPr>
            <a:spLocks noGrp="1"/>
          </p:cNvSpPr>
          <p:nvPr>
            <p:ph type="sldNum" sz="quarter" idx="12"/>
          </p:nvPr>
        </p:nvSpPr>
        <p:spPr/>
        <p:txBody>
          <a:bodyPr/>
          <a:lstStyle/>
          <a:p>
            <a:fld id="{97CEB7A3-3770-48AD-BEC9-B00D16F734FD}" type="slidenum">
              <a:rPr lang="en-US" smtClean="0"/>
              <a:pPr/>
              <a:t>25</a:t>
            </a:fld>
            <a:endParaRPr lang="en-US"/>
          </a:p>
        </p:txBody>
      </p:sp>
    </p:spTree>
    <p:extLst>
      <p:ext uri="{BB962C8B-B14F-4D97-AF65-F5344CB8AC3E}">
        <p14:creationId xmlns="" xmlns:p14="http://schemas.microsoft.com/office/powerpoint/2010/main" val="33601358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091538" y="1698168"/>
            <a:ext cx="9718631" cy="3121172"/>
          </a:xfrm>
          <a:prstGeom prst="rect">
            <a:avLst/>
          </a:prstGeom>
        </p:spPr>
      </p:pic>
      <p:sp>
        <p:nvSpPr>
          <p:cNvPr id="2" name="Slide Number Placeholder 1"/>
          <p:cNvSpPr>
            <a:spLocks noGrp="1"/>
          </p:cNvSpPr>
          <p:nvPr>
            <p:ph type="sldNum" sz="quarter" idx="12"/>
          </p:nvPr>
        </p:nvSpPr>
        <p:spPr/>
        <p:txBody>
          <a:bodyPr/>
          <a:lstStyle/>
          <a:p>
            <a:fld id="{97CEB7A3-3770-48AD-BEC9-B00D16F734FD}" type="slidenum">
              <a:rPr lang="en-US" smtClean="0"/>
              <a:pPr/>
              <a:t>26</a:t>
            </a:fld>
            <a:endParaRPr lang="en-US"/>
          </a:p>
        </p:txBody>
      </p:sp>
    </p:spTree>
    <p:extLst>
      <p:ext uri="{BB962C8B-B14F-4D97-AF65-F5344CB8AC3E}">
        <p14:creationId xmlns="" xmlns:p14="http://schemas.microsoft.com/office/powerpoint/2010/main" val="27082752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0" y="0"/>
          <a:ext cx="12192000" cy="6836229"/>
        </p:xfrm>
        <a:graphic>
          <a:graphicData uri="http://schemas.openxmlformats.org/drawingml/2006/table">
            <a:tbl>
              <a:tblPr firstRow="1" firstCol="1" bandRow="1">
                <a:tableStyleId>{5C22544A-7EE6-4342-B048-85BDC9FD1C3A}</a:tableStyleId>
              </a:tblPr>
              <a:tblGrid>
                <a:gridCol w="7721600"/>
                <a:gridCol w="1886857"/>
                <a:gridCol w="1427023"/>
                <a:gridCol w="1156520"/>
              </a:tblGrid>
              <a:tr h="282393">
                <a:tc>
                  <a:txBody>
                    <a:bodyPr/>
                    <a:lstStyle/>
                    <a:p>
                      <a:pPr marL="0" marR="0" algn="ctr" rtl="1">
                        <a:lnSpc>
                          <a:spcPct val="107000"/>
                        </a:lnSpc>
                        <a:spcBef>
                          <a:spcPts val="0"/>
                        </a:spcBef>
                        <a:spcAft>
                          <a:spcPts val="0"/>
                        </a:spcAft>
                      </a:pPr>
                      <a:r>
                        <a:rPr lang="fa-IR" sz="2000" dirty="0">
                          <a:effectLst/>
                          <a:cs typeface="B Nazanin" panose="00000400000000000000" pitchFamily="2" charset="-78"/>
                        </a:rPr>
                        <a:t>یافته </a:t>
                      </a:r>
                      <a:r>
                        <a:rPr lang="fa-IR" sz="2000" dirty="0" smtClean="0">
                          <a:effectLst/>
                          <a:cs typeface="B Nazanin" panose="00000400000000000000" pitchFamily="2" charset="-78"/>
                        </a:rPr>
                        <a:t>ها</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marL="0" marR="0" algn="ctr" rtl="1">
                        <a:lnSpc>
                          <a:spcPct val="107000"/>
                        </a:lnSpc>
                        <a:spcBef>
                          <a:spcPts val="0"/>
                        </a:spcBef>
                        <a:spcAft>
                          <a:spcPts val="0"/>
                        </a:spcAft>
                      </a:pPr>
                      <a:r>
                        <a:rPr lang="fa-IR" sz="1600" dirty="0">
                          <a:effectLst/>
                          <a:cs typeface="B Nazanin" panose="00000400000000000000" pitchFamily="2" charset="-78"/>
                        </a:rPr>
                        <a:t>محدوده </a:t>
                      </a:r>
                      <a:r>
                        <a:rPr lang="fa-IR" sz="1600" dirty="0" smtClean="0">
                          <a:effectLst/>
                          <a:cs typeface="B Nazanin" panose="00000400000000000000" pitchFamily="2" charset="-78"/>
                        </a:rPr>
                        <a:t>سنی</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marL="0" marR="0" algn="ctr" rtl="1">
                        <a:lnSpc>
                          <a:spcPct val="107000"/>
                        </a:lnSpc>
                        <a:spcBef>
                          <a:spcPts val="0"/>
                        </a:spcBef>
                        <a:spcAft>
                          <a:spcPts val="0"/>
                        </a:spcAft>
                      </a:pPr>
                      <a:r>
                        <a:rPr lang="ar-SA" sz="1600" dirty="0">
                          <a:effectLst/>
                          <a:cs typeface="B Nazanin" panose="00000400000000000000" pitchFamily="2" charset="-78"/>
                        </a:rPr>
                        <a:t>تعداد نمونه </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marL="0" marR="0" algn="ctr" rtl="1">
                        <a:lnSpc>
                          <a:spcPct val="107000"/>
                        </a:lnSpc>
                        <a:spcBef>
                          <a:spcPts val="0"/>
                        </a:spcBef>
                        <a:spcAft>
                          <a:spcPts val="0"/>
                        </a:spcAft>
                      </a:pPr>
                      <a:r>
                        <a:rPr lang="ar-SA" sz="1400" dirty="0" smtClean="0">
                          <a:effectLst/>
                          <a:cs typeface="B Nazanin" panose="00000400000000000000" pitchFamily="2" charset="-78"/>
                        </a:rPr>
                        <a:t>سال</a:t>
                      </a:r>
                      <a:r>
                        <a:rPr lang="fa-IR" sz="1400" dirty="0" smtClean="0">
                          <a:effectLst/>
                          <a:cs typeface="B Nazanin" panose="00000400000000000000" pitchFamily="2" charset="-78"/>
                        </a:rPr>
                        <a:t>، محل و طراحی مطالعه</a:t>
                      </a:r>
                      <a:r>
                        <a:rPr lang="ar-SA" sz="1400" dirty="0" smtClean="0">
                          <a:effectLst/>
                          <a:cs typeface="B Nazanin" panose="00000400000000000000" pitchFamily="2" charset="-78"/>
                        </a:rPr>
                        <a:t> </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lnR w="12700" cap="flat" cmpd="sng" algn="ctr">
                      <a:solidFill>
                        <a:schemeClr val="tx1"/>
                      </a:solidFill>
                      <a:prstDash val="solid"/>
                      <a:round/>
                      <a:headEnd type="none" w="med" len="med"/>
                      <a:tailEnd type="none" w="med" len="med"/>
                    </a:lnR>
                  </a:tcPr>
                </a:tc>
              </a:tr>
              <a:tr h="921778">
                <a:tc rowSpan="3">
                  <a:txBody>
                    <a:bodyPr/>
                    <a:lstStyle/>
                    <a:p>
                      <a:pPr marL="285750" marR="0" indent="-285750" algn="just" rtl="1">
                        <a:lnSpc>
                          <a:spcPct val="107000"/>
                        </a:lnSpc>
                        <a:spcBef>
                          <a:spcPts val="0"/>
                        </a:spcBef>
                        <a:spcAft>
                          <a:spcPts val="0"/>
                        </a:spcAft>
                        <a:buFont typeface="Wingdings" panose="05000000000000000000" pitchFamily="2" charset="2"/>
                        <a:buChar char="ü"/>
                      </a:pPr>
                      <a:r>
                        <a:rPr lang="fa-IR" sz="1800" b="1" dirty="0" smtClean="0">
                          <a:effectLst/>
                          <a:cs typeface="B Nazanin" panose="00000400000000000000" pitchFamily="2" charset="-78"/>
                        </a:rPr>
                        <a:t>میانگین </a:t>
                      </a:r>
                      <a:r>
                        <a:rPr lang="en-US" sz="1800" b="1" dirty="0" smtClean="0">
                          <a:effectLst/>
                          <a:cs typeface="B Nazanin" panose="00000400000000000000" pitchFamily="2" charset="-78"/>
                        </a:rPr>
                        <a:t>IMT</a:t>
                      </a:r>
                      <a:r>
                        <a:rPr lang="fa-IR" sz="1800" b="1" dirty="0" smtClean="0">
                          <a:effectLst/>
                          <a:cs typeface="B Nazanin" panose="00000400000000000000" pitchFamily="2" charset="-78"/>
                        </a:rPr>
                        <a:t> در گروه دو و سه و چهار از گروه یک  بیشتر بود:</a:t>
                      </a:r>
                    </a:p>
                    <a:p>
                      <a:pPr marL="0" marR="0" indent="0" algn="just" rtl="0">
                        <a:lnSpc>
                          <a:spcPct val="107000"/>
                        </a:lnSpc>
                        <a:spcBef>
                          <a:spcPts val="0"/>
                        </a:spcBef>
                        <a:spcAft>
                          <a:spcPts val="0"/>
                        </a:spcAft>
                        <a:buFontTx/>
                        <a:buNone/>
                      </a:pPr>
                      <a:r>
                        <a:rPr lang="en-US" sz="1800" b="1" dirty="0" smtClean="0">
                          <a:effectLst/>
                          <a:cs typeface="B Nazanin" panose="00000400000000000000" pitchFamily="2" charset="-78"/>
                        </a:rPr>
                        <a:t>I (0.616),</a:t>
                      </a:r>
                      <a:r>
                        <a:rPr lang="en-US" sz="1800" b="1" baseline="0" dirty="0" smtClean="0">
                          <a:effectLst/>
                          <a:cs typeface="B Nazanin" panose="00000400000000000000" pitchFamily="2" charset="-78"/>
                        </a:rPr>
                        <a:t> I</a:t>
                      </a:r>
                      <a:r>
                        <a:rPr lang="en-US" sz="1800" b="1" dirty="0" smtClean="0">
                          <a:effectLst/>
                          <a:cs typeface="B Nazanin" panose="00000400000000000000" pitchFamily="2" charset="-78"/>
                        </a:rPr>
                        <a:t>I (0.627), III (0.647), IV (0.670)</a:t>
                      </a:r>
                    </a:p>
                    <a:p>
                      <a:pPr marL="285750" marR="0" indent="-285750" algn="just" rtl="1">
                        <a:lnSpc>
                          <a:spcPct val="107000"/>
                        </a:lnSpc>
                        <a:spcBef>
                          <a:spcPts val="0"/>
                        </a:spcBef>
                        <a:spcAft>
                          <a:spcPts val="0"/>
                        </a:spcAft>
                        <a:buFont typeface="Wingdings" panose="05000000000000000000" pitchFamily="2" charset="2"/>
                        <a:buChar char="ü"/>
                      </a:pPr>
                      <a:r>
                        <a:rPr lang="fa-IR" sz="1800" b="1" dirty="0" smtClean="0">
                          <a:effectLst/>
                          <a:cs typeface="B Nazanin" panose="00000400000000000000" pitchFamily="2" charset="-78"/>
                        </a:rPr>
                        <a:t>این سه گروه نسبت به گروه یک (گروه کنترل ) در ریسک بیشتری برای ابتلا به سندرم متابولیک در بزرگسالی بودند</a:t>
                      </a:r>
                    </a:p>
                    <a:p>
                      <a:pPr marL="285750" marR="0" indent="-285750" algn="just" rtl="1">
                        <a:lnSpc>
                          <a:spcPct val="107000"/>
                        </a:lnSpc>
                        <a:spcBef>
                          <a:spcPts val="0"/>
                        </a:spcBef>
                        <a:spcAft>
                          <a:spcPts val="0"/>
                        </a:spcAft>
                        <a:buFont typeface="Wingdings" panose="05000000000000000000" pitchFamily="2" charset="2"/>
                        <a:buChar char="ü"/>
                      </a:pPr>
                      <a:r>
                        <a:rPr lang="fa-IR" sz="1800" b="1" dirty="0" smtClean="0">
                          <a:effectLst/>
                          <a:cs typeface="B Nazanin" panose="00000400000000000000" pitchFamily="2" charset="-78"/>
                        </a:rPr>
                        <a:t>گروه دو بعد از تعدیل ریسک تفاوت کاهش پیدا کرد هم چنین در گروه چهار  </a:t>
                      </a:r>
                      <a:r>
                        <a:rPr lang="en-US" sz="1800" b="1" dirty="0" smtClean="0">
                          <a:effectLst/>
                          <a:cs typeface="B Nazanin" panose="00000400000000000000" pitchFamily="2" charset="-78"/>
                        </a:rPr>
                        <a:t>IMT </a:t>
                      </a:r>
                      <a:r>
                        <a:rPr lang="fa-IR" sz="1800" b="1" dirty="0" smtClean="0">
                          <a:effectLst/>
                          <a:cs typeface="B Nazanin" panose="00000400000000000000" pitchFamily="2" charset="-78"/>
                        </a:rPr>
                        <a:t> به طور معنی داری بیشتر از گروه یک و دو بود</a:t>
                      </a:r>
                    </a:p>
                    <a:p>
                      <a:pPr marL="285750" marR="0" indent="-285750" algn="just" rtl="1">
                        <a:lnSpc>
                          <a:spcPct val="107000"/>
                        </a:lnSpc>
                        <a:spcBef>
                          <a:spcPts val="0"/>
                        </a:spcBef>
                        <a:spcAft>
                          <a:spcPts val="0"/>
                        </a:spcAft>
                        <a:buFont typeface="Wingdings" panose="05000000000000000000" pitchFamily="2" charset="2"/>
                        <a:buChar char="ü"/>
                      </a:pPr>
                      <a:r>
                        <a:rPr lang="fa-IR" sz="1800" b="1" dirty="0" smtClean="0">
                          <a:effectLst/>
                          <a:cs typeface="B Nazanin" panose="00000400000000000000" pitchFamily="2" charset="-78"/>
                        </a:rPr>
                        <a:t>میزان ابتلا به دیابت تیپ 2 در گروه سه  و چهار بیشتر از گروه یک بود</a:t>
                      </a:r>
                    </a:p>
                    <a:p>
                      <a:pPr marL="285750" marR="0" indent="-285750" algn="just" rtl="1">
                        <a:lnSpc>
                          <a:spcPct val="107000"/>
                        </a:lnSpc>
                        <a:spcBef>
                          <a:spcPts val="0"/>
                        </a:spcBef>
                        <a:spcAft>
                          <a:spcPts val="0"/>
                        </a:spcAft>
                        <a:buFont typeface="Wingdings" panose="05000000000000000000" pitchFamily="2" charset="2"/>
                        <a:buChar char="ü"/>
                      </a:pPr>
                      <a:r>
                        <a:rPr lang="fa-IR" sz="1800" b="1" dirty="0" smtClean="0">
                          <a:effectLst/>
                          <a:cs typeface="B Nazanin" panose="00000400000000000000" pitchFamily="2" charset="-78"/>
                        </a:rPr>
                        <a:t>وقتی</a:t>
                      </a:r>
                      <a:r>
                        <a:rPr lang="fa-IR" sz="1800" b="1" baseline="0" dirty="0" smtClean="0">
                          <a:effectLst/>
                          <a:cs typeface="B Nazanin" panose="00000400000000000000" pitchFamily="2" charset="-78"/>
                        </a:rPr>
                        <a:t> تعدیل برای </a:t>
                      </a:r>
                      <a:r>
                        <a:rPr lang="en-US" sz="1800" b="1" baseline="0" dirty="0" smtClean="0">
                          <a:effectLst/>
                          <a:cs typeface="B Nazanin" panose="00000400000000000000" pitchFamily="2" charset="-78"/>
                        </a:rPr>
                        <a:t>TG, LDL, HDL, BS, SBP</a:t>
                      </a:r>
                      <a:r>
                        <a:rPr lang="fa-IR" sz="1800" b="1" baseline="0" dirty="0" smtClean="0">
                          <a:effectLst/>
                          <a:cs typeface="B Nazanin" panose="00000400000000000000" pitchFamily="2" charset="-78"/>
                        </a:rPr>
                        <a:t> در داده های اولیه انجام شد، تفاوت معنی داری در ایجاد </a:t>
                      </a:r>
                      <a:r>
                        <a:rPr lang="en-US" sz="1800" b="1" baseline="0" dirty="0" smtClean="0">
                          <a:effectLst/>
                          <a:cs typeface="B Nazanin" panose="00000400000000000000" pitchFamily="2" charset="-78"/>
                        </a:rPr>
                        <a:t>IMT</a:t>
                      </a:r>
                      <a:r>
                        <a:rPr lang="fa-IR" sz="1800" b="1" baseline="0" dirty="0" smtClean="0">
                          <a:effectLst/>
                          <a:cs typeface="B Nazanin" panose="00000400000000000000" pitchFamily="2" charset="-78"/>
                        </a:rPr>
                        <a:t> بین گروه های یک و دو نبود</a:t>
                      </a:r>
                    </a:p>
                    <a:p>
                      <a:pPr marL="285750" marR="0" indent="-285750" algn="just" rtl="1">
                        <a:lnSpc>
                          <a:spcPct val="107000"/>
                        </a:lnSpc>
                        <a:spcBef>
                          <a:spcPts val="0"/>
                        </a:spcBef>
                        <a:spcAft>
                          <a:spcPts val="0"/>
                        </a:spcAft>
                        <a:buFont typeface="Wingdings" panose="05000000000000000000" pitchFamily="2" charset="2"/>
                        <a:buChar char="ü"/>
                      </a:pPr>
                      <a:r>
                        <a:rPr lang="fa-IR" sz="1800" b="1" baseline="0" dirty="0" smtClean="0">
                          <a:effectLst/>
                          <a:cs typeface="B Nazanin" panose="00000400000000000000" pitchFamily="2" charset="-78"/>
                        </a:rPr>
                        <a:t>وقتی نتایج </a:t>
                      </a:r>
                      <a:r>
                        <a:rPr lang="en-US" sz="1800" b="1" baseline="0" dirty="0" smtClean="0">
                          <a:effectLst/>
                          <a:cs typeface="B Nazanin" panose="00000400000000000000" pitchFamily="2" charset="-78"/>
                        </a:rPr>
                        <a:t>IMT</a:t>
                      </a:r>
                      <a:r>
                        <a:rPr lang="fa-IR" sz="1800" b="1" baseline="0" dirty="0" smtClean="0">
                          <a:effectLst/>
                          <a:cs typeface="B Nazanin" panose="00000400000000000000" pitchFamily="2" charset="-78"/>
                        </a:rPr>
                        <a:t> با </a:t>
                      </a:r>
                      <a:r>
                        <a:rPr lang="en-US" sz="1800" b="1" baseline="0" dirty="0" smtClean="0">
                          <a:effectLst/>
                          <a:cs typeface="B Nazanin" panose="00000400000000000000" pitchFamily="2" charset="-78"/>
                        </a:rPr>
                        <a:t>BMI</a:t>
                      </a:r>
                      <a:r>
                        <a:rPr lang="fa-IR" sz="1800" b="1" baseline="0" dirty="0" smtClean="0">
                          <a:effectLst/>
                          <a:cs typeface="B Nazanin" panose="00000400000000000000" pitchFamily="2" charset="-78"/>
                        </a:rPr>
                        <a:t> بزرگسالی تعدیل شد تفاوت در گروه ها معنی دار نبود. </a:t>
                      </a:r>
                    </a:p>
                    <a:p>
                      <a:pPr marL="285750" marR="0" indent="-285750" algn="just" rtl="1">
                        <a:lnSpc>
                          <a:spcPct val="107000"/>
                        </a:lnSpc>
                        <a:spcBef>
                          <a:spcPts val="0"/>
                        </a:spcBef>
                        <a:spcAft>
                          <a:spcPts val="0"/>
                        </a:spcAft>
                        <a:buFont typeface="Wingdings" panose="05000000000000000000" pitchFamily="2" charset="2"/>
                        <a:buChar char="ü"/>
                      </a:pPr>
                      <a:r>
                        <a:rPr lang="fa-IR" sz="1800" b="1" baseline="0" dirty="0" smtClean="0">
                          <a:effectLst/>
                          <a:cs typeface="B Nazanin" panose="00000400000000000000" pitchFamily="2" charset="-78"/>
                        </a:rPr>
                        <a:t>در صورتیکه اختلال متابولیک بر اساس </a:t>
                      </a:r>
                      <a:r>
                        <a:rPr lang="en-US" sz="1800" b="1" baseline="0" dirty="0" smtClean="0">
                          <a:effectLst/>
                          <a:cs typeface="B Nazanin" panose="00000400000000000000" pitchFamily="2" charset="-78"/>
                        </a:rPr>
                        <a:t>HOMA.IR</a:t>
                      </a:r>
                      <a:r>
                        <a:rPr lang="fa-IR" sz="1800" b="1" baseline="0" dirty="0" smtClean="0">
                          <a:effectLst/>
                          <a:cs typeface="B Nazanin" panose="00000400000000000000" pitchFamily="2" charset="-78"/>
                        </a:rPr>
                        <a:t> بیشتر یا مساوی صدک نود ارزیابی شود،</a:t>
                      </a:r>
                      <a:r>
                        <a:rPr lang="en-US" sz="1800" b="1" baseline="0" dirty="0" smtClean="0">
                          <a:effectLst/>
                          <a:cs typeface="B Nazanin" panose="00000400000000000000" pitchFamily="2" charset="-78"/>
                        </a:rPr>
                        <a:t/>
                      </a:r>
                      <a:br>
                        <a:rPr lang="en-US" sz="1800" b="1" baseline="0" dirty="0" smtClean="0">
                          <a:effectLst/>
                          <a:cs typeface="B Nazanin" panose="00000400000000000000" pitchFamily="2" charset="-78"/>
                        </a:rPr>
                      </a:br>
                      <a:r>
                        <a:rPr lang="fa-IR" sz="1800" b="1" baseline="0" dirty="0" smtClean="0">
                          <a:effectLst/>
                          <a:cs typeface="B Nazanin" panose="00000400000000000000" pitchFamily="2" charset="-78"/>
                        </a:rPr>
                        <a:t> </a:t>
                      </a:r>
                      <a:r>
                        <a:rPr lang="en-US" sz="1800" b="1" baseline="0" dirty="0" smtClean="0">
                          <a:effectLst/>
                          <a:cs typeface="B Nazanin" panose="00000400000000000000" pitchFamily="2" charset="-78"/>
                        </a:rPr>
                        <a:t>IMT, MET.S, DM2</a:t>
                      </a:r>
                      <a:r>
                        <a:rPr lang="fa-IR" sz="1800" b="1" baseline="0" dirty="0" smtClean="0">
                          <a:effectLst/>
                          <a:cs typeface="B Nazanin" panose="00000400000000000000" pitchFamily="2" charset="-78"/>
                        </a:rPr>
                        <a:t> در گروه سه بیشتر از گروه دو بود </a:t>
                      </a:r>
                      <a:r>
                        <a:rPr lang="en-US" sz="1800" b="1" baseline="0" dirty="0" smtClean="0">
                          <a:effectLst/>
                          <a:cs typeface="B Nazanin" panose="00000400000000000000" pitchFamily="2" charset="-78"/>
                        </a:rPr>
                        <a:t>(OR=2.3, RR=1.8, RR=1.8 )</a:t>
                      </a:r>
                      <a:endParaRPr lang="fa-IR" sz="1800" b="1" dirty="0">
                        <a:effectLst/>
                        <a:cs typeface="B Nazanin" panose="00000400000000000000" pitchFamily="2" charset="-78"/>
                      </a:endParaRPr>
                    </a:p>
                  </a:txBody>
                  <a:tcPr marL="68580" marR="68580" marT="0" marB="0">
                    <a:solidFill>
                      <a:srgbClr val="002060"/>
                    </a:solidFill>
                  </a:tcPr>
                </a:tc>
                <a:tc>
                  <a:txBody>
                    <a:bodyPr/>
                    <a:lstStyle/>
                    <a:p>
                      <a:pPr marL="0" marR="0" algn="ctr" rtl="1">
                        <a:lnSpc>
                          <a:spcPct val="107000"/>
                        </a:lnSpc>
                        <a:spcBef>
                          <a:spcPts val="0"/>
                        </a:spcBef>
                        <a:spcAft>
                          <a:spcPts val="0"/>
                        </a:spcAft>
                      </a:pPr>
                      <a:r>
                        <a:rPr lang="en-US" sz="1600" dirty="0" smtClean="0">
                          <a:effectLst/>
                          <a:cs typeface="B Nazanin" panose="00000400000000000000" pitchFamily="2" charset="-78"/>
                        </a:rPr>
                        <a:t>9-24</a:t>
                      </a:r>
                      <a:endParaRPr lang="fa-IR" sz="1600" dirty="0" smtClean="0">
                        <a:effectLst/>
                        <a:cs typeface="B Nazanin" panose="00000400000000000000" pitchFamily="2" charset="-78"/>
                      </a:endParaRPr>
                    </a:p>
                    <a:p>
                      <a:pPr marL="0" marR="0" algn="ctr" rtl="1">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marL="0" marR="0" algn="ctr" rtl="1">
                        <a:lnSpc>
                          <a:spcPct val="107000"/>
                        </a:lnSpc>
                        <a:spcBef>
                          <a:spcPts val="0"/>
                        </a:spcBef>
                        <a:spcAft>
                          <a:spcPts val="0"/>
                        </a:spcAft>
                      </a:pPr>
                      <a:r>
                        <a:rPr lang="fa-IR" sz="1600" dirty="0" smtClean="0">
                          <a:effectLst/>
                          <a:cs typeface="B Nazanin" panose="00000400000000000000" pitchFamily="2" charset="-78"/>
                        </a:rPr>
                        <a:t>1617</a:t>
                      </a:r>
                    </a:p>
                    <a:p>
                      <a:pPr marL="0" marR="0" algn="ctr" rtl="1">
                        <a:lnSpc>
                          <a:spcPct val="107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B Nazanin" panose="00000400000000000000" pitchFamily="2" charset="-78"/>
                        </a:rPr>
                        <a:t>(M=634</a:t>
                      </a:r>
                      <a:r>
                        <a:rPr lang="en-US" sz="1600" baseline="0" dirty="0" smtClean="0">
                          <a:effectLst/>
                          <a:latin typeface="Calibri" panose="020F0502020204030204" pitchFamily="34" charset="0"/>
                          <a:ea typeface="Calibri" panose="020F0502020204030204" pitchFamily="34" charset="0"/>
                          <a:cs typeface="B Nazanin" panose="00000400000000000000" pitchFamily="2" charset="-78"/>
                        </a:rPr>
                        <a:t>)</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marL="0" marR="0" algn="ctr" rtl="1">
                        <a:lnSpc>
                          <a:spcPct val="107000"/>
                        </a:lnSpc>
                        <a:spcBef>
                          <a:spcPts val="0"/>
                        </a:spcBef>
                        <a:spcAft>
                          <a:spcPts val="0"/>
                        </a:spcAft>
                      </a:pPr>
                      <a:r>
                        <a:rPr lang="fa-IR" sz="1600" dirty="0" smtClean="0">
                          <a:effectLst/>
                          <a:cs typeface="B Nazanin" panose="00000400000000000000" pitchFamily="2" charset="-78"/>
                        </a:rPr>
                        <a:t>1986-2007</a:t>
                      </a:r>
                    </a:p>
                    <a:p>
                      <a:pPr marL="0" marR="0" algn="ctr" rtl="1">
                        <a:lnSpc>
                          <a:spcPct val="107000"/>
                        </a:lnSpc>
                        <a:spcBef>
                          <a:spcPts val="0"/>
                        </a:spcBef>
                        <a:spcAft>
                          <a:spcPts val="0"/>
                        </a:spcAft>
                      </a:pPr>
                      <a:r>
                        <a:rPr lang="fa-IR" sz="1600" dirty="0" smtClean="0">
                          <a:effectLst/>
                          <a:latin typeface="Calibri" panose="020F0502020204030204" pitchFamily="34" charset="0"/>
                          <a:ea typeface="Calibri" panose="020F0502020204030204" pitchFamily="34" charset="0"/>
                          <a:cs typeface="B Nazanin" panose="00000400000000000000" pitchFamily="2" charset="-78"/>
                        </a:rPr>
                        <a:t>(21-25 سال)</a:t>
                      </a:r>
                    </a:p>
                    <a:p>
                      <a:pPr marL="0" marR="0" algn="ctr" rtl="1">
                        <a:lnSpc>
                          <a:spcPct val="107000"/>
                        </a:lnSpc>
                        <a:spcBef>
                          <a:spcPts val="0"/>
                        </a:spcBef>
                        <a:spcAft>
                          <a:spcPts val="0"/>
                        </a:spcAft>
                      </a:pPr>
                      <a:r>
                        <a:rPr lang="fa-IR" sz="1600" dirty="0" smtClean="0">
                          <a:effectLst/>
                          <a:latin typeface="Calibri" panose="020F0502020204030204" pitchFamily="34" charset="0"/>
                          <a:ea typeface="Calibri" panose="020F0502020204030204" pitchFamily="34" charset="0"/>
                          <a:cs typeface="B Nazanin" panose="00000400000000000000" pitchFamily="2" charset="-78"/>
                        </a:rPr>
                        <a:t>فنلاند</a:t>
                      </a:r>
                    </a:p>
                    <a:p>
                      <a:pPr marL="0" marR="0" algn="ctr" rtl="1">
                        <a:lnSpc>
                          <a:spcPct val="107000"/>
                        </a:lnSpc>
                        <a:spcBef>
                          <a:spcPts val="0"/>
                        </a:spcBef>
                        <a:spcAft>
                          <a:spcPts val="0"/>
                        </a:spcAft>
                      </a:pPr>
                      <a:r>
                        <a:rPr lang="fa-IR" sz="1600" dirty="0" smtClean="0">
                          <a:effectLst/>
                          <a:latin typeface="Calibri" panose="020F0502020204030204" pitchFamily="34" charset="0"/>
                          <a:ea typeface="Calibri" panose="020F0502020204030204" pitchFamily="34" charset="0"/>
                          <a:cs typeface="B Nazanin" panose="00000400000000000000" pitchFamily="2" charset="-78"/>
                        </a:rPr>
                        <a:t>آینده نگر</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lnR w="12700" cap="flat" cmpd="sng" algn="ctr">
                      <a:solidFill>
                        <a:schemeClr val="tx1"/>
                      </a:solidFill>
                      <a:prstDash val="solid"/>
                      <a:round/>
                      <a:headEnd type="none" w="med" len="med"/>
                      <a:tailEnd type="none" w="med" len="med"/>
                    </a:lnR>
                  </a:tcPr>
                </a:tc>
              </a:tr>
              <a:tr h="377372">
                <a:tc vMerge="1">
                  <a:txBody>
                    <a:bodyPr/>
                    <a:lstStyle/>
                    <a:p>
                      <a:endParaRPr lang="en-US"/>
                    </a:p>
                  </a:txBody>
                  <a:tcPr/>
                </a:tc>
                <a:tc gridSpan="3">
                  <a:txBody>
                    <a:bodyPr/>
                    <a:lstStyle/>
                    <a:p>
                      <a:pPr marL="0" marR="0" algn="ctr" rtl="1">
                        <a:lnSpc>
                          <a:spcPct val="107000"/>
                        </a:lnSpc>
                        <a:spcBef>
                          <a:spcPts val="0"/>
                        </a:spcBef>
                        <a:spcAft>
                          <a:spcPts val="0"/>
                        </a:spcAft>
                      </a:pPr>
                      <a:r>
                        <a:rPr lang="fa-IR" sz="2000" b="1" kern="1200" dirty="0" smtClean="0">
                          <a:solidFill>
                            <a:schemeClr val="bg1"/>
                          </a:solidFill>
                          <a:effectLst/>
                          <a:latin typeface="+mn-lt"/>
                          <a:ea typeface="+mn-ea"/>
                          <a:cs typeface="B Nazanin" panose="00000400000000000000" pitchFamily="2" charset="-78"/>
                        </a:rPr>
                        <a:t>محدودیت های مطالعه</a:t>
                      </a:r>
                      <a:endParaRPr lang="en-US" sz="2000" b="1" kern="1200" dirty="0">
                        <a:solidFill>
                          <a:schemeClr val="bg1"/>
                        </a:solidFill>
                        <a:effectLst/>
                        <a:latin typeface="+mn-lt"/>
                        <a:ea typeface="+mn-ea"/>
                        <a:cs typeface="B Nazanin" panose="00000400000000000000" pitchFamily="2" charset="-78"/>
                      </a:endParaRPr>
                    </a:p>
                  </a:txBody>
                  <a:tcPr marL="68580" marR="68580" marT="0" marB="0">
                    <a:lnR w="12700" cap="flat" cmpd="sng" algn="ctr">
                      <a:solidFill>
                        <a:schemeClr val="tx1"/>
                      </a:solidFill>
                      <a:prstDash val="solid"/>
                      <a:round/>
                      <a:headEnd type="none" w="med" len="med"/>
                      <a:tailEnd type="none" w="med" len="med"/>
                    </a:lnR>
                    <a:solidFill>
                      <a:schemeClr val="accent1"/>
                    </a:solidFill>
                  </a:tcPr>
                </a:tc>
                <a:tc hMerge="1">
                  <a:txBody>
                    <a:bodyPr/>
                    <a:lstStyle/>
                    <a:p>
                      <a:pPr marL="0" marR="0" algn="ctr" rtl="1">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hMerge="1">
                  <a:txBody>
                    <a:bodyPr/>
                    <a:lstStyle/>
                    <a:p>
                      <a:pPr marL="0" marR="0" algn="ctr" rtl="1">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lnR w="12700" cap="flat" cmpd="sng" algn="ctr">
                      <a:solidFill>
                        <a:schemeClr val="tx1"/>
                      </a:solidFill>
                      <a:prstDash val="solid"/>
                      <a:round/>
                      <a:headEnd type="none" w="med" len="med"/>
                      <a:tailEnd type="none" w="med" len="med"/>
                    </a:lnR>
                  </a:tcPr>
                </a:tc>
              </a:tr>
              <a:tr h="2419396">
                <a:tc vMerge="1">
                  <a:txBody>
                    <a:bodyPr/>
                    <a:lstStyle/>
                    <a:p>
                      <a:endParaRPr lang="en-US"/>
                    </a:p>
                  </a:txBody>
                  <a:tcPr/>
                </a:tc>
                <a:tc rowSpan="2" gridSpan="3">
                  <a:txBody>
                    <a:bodyPr/>
                    <a:lstStyle/>
                    <a:p>
                      <a:pPr marL="285750" marR="0" indent="-285750" algn="just" rtl="1">
                        <a:lnSpc>
                          <a:spcPct val="107000"/>
                        </a:lnSpc>
                        <a:spcBef>
                          <a:spcPts val="0"/>
                        </a:spcBef>
                        <a:spcAft>
                          <a:spcPts val="0"/>
                        </a:spcAft>
                        <a:buFont typeface="Courier New" panose="02070309020205020404" pitchFamily="49" charset="0"/>
                        <a:buChar char="o"/>
                      </a:pPr>
                      <a:r>
                        <a:rPr lang="fa-IR" sz="1600" dirty="0" smtClean="0">
                          <a:effectLst/>
                          <a:latin typeface="Calibri" panose="020F0502020204030204" pitchFamily="34" charset="0"/>
                          <a:ea typeface="Calibri" panose="020F0502020204030204" pitchFamily="34" charset="0"/>
                          <a:cs typeface="B Nazanin" panose="00000400000000000000" pitchFamily="2" charset="-78"/>
                        </a:rPr>
                        <a:t>قدرت پیشگویی پایین تر اختلالات متابولیک نسبت به </a:t>
                      </a:r>
                      <a:r>
                        <a:rPr lang="en-US" sz="1600" dirty="0" smtClean="0">
                          <a:effectLst/>
                          <a:latin typeface="Calibri" panose="020F0502020204030204" pitchFamily="34" charset="0"/>
                          <a:ea typeface="Calibri" panose="020F0502020204030204" pitchFamily="34" charset="0"/>
                          <a:cs typeface="B Nazanin" panose="00000400000000000000" pitchFamily="2" charset="-78"/>
                        </a:rPr>
                        <a:t>BMI</a:t>
                      </a:r>
                      <a:r>
                        <a:rPr lang="fa-IR" sz="1600" dirty="0" smtClean="0">
                          <a:effectLst/>
                          <a:latin typeface="Calibri" panose="020F0502020204030204" pitchFamily="34" charset="0"/>
                          <a:ea typeface="Calibri" panose="020F0502020204030204" pitchFamily="34" charset="0"/>
                          <a:cs typeface="B Nazanin" panose="00000400000000000000" pitchFamily="2" charset="-78"/>
                        </a:rPr>
                        <a:t> به این دلیل</a:t>
                      </a:r>
                      <a:r>
                        <a:rPr lang="fa-IR" sz="1600" baseline="0" dirty="0" smtClean="0">
                          <a:effectLst/>
                          <a:latin typeface="Calibri" panose="020F0502020204030204" pitchFamily="34" charset="0"/>
                          <a:ea typeface="Calibri" panose="020F0502020204030204" pitchFamily="34" charset="0"/>
                          <a:cs typeface="B Nazanin" panose="00000400000000000000" pitchFamily="2" charset="-78"/>
                        </a:rPr>
                        <a:t> است که اندازه گیری یک بار </a:t>
                      </a:r>
                      <a:r>
                        <a:rPr lang="en-US" sz="1600" baseline="0" dirty="0" smtClean="0">
                          <a:effectLst/>
                          <a:latin typeface="Calibri" panose="020F0502020204030204" pitchFamily="34" charset="0"/>
                          <a:ea typeface="Calibri" panose="020F0502020204030204" pitchFamily="34" charset="0"/>
                          <a:cs typeface="B Nazanin" panose="00000400000000000000" pitchFamily="2" charset="-78"/>
                        </a:rPr>
                        <a:t>BMI</a:t>
                      </a:r>
                      <a:r>
                        <a:rPr lang="fa-IR" sz="1600" baseline="0" dirty="0" smtClean="0">
                          <a:effectLst/>
                          <a:latin typeface="Calibri" panose="020F0502020204030204" pitchFamily="34" charset="0"/>
                          <a:ea typeface="Calibri" panose="020F0502020204030204" pitchFamily="34" charset="0"/>
                          <a:cs typeface="B Nazanin" panose="00000400000000000000" pitchFamily="2" charset="-78"/>
                        </a:rPr>
                        <a:t> دقت بیشتر و خطای کمتری نسبت به اندازه گیری هرکدام از پروفایل های متابولیک و یا فشار خون دارد</a:t>
                      </a:r>
                    </a:p>
                    <a:p>
                      <a:pPr marL="285750" marR="0" indent="-285750" algn="just" rtl="1">
                        <a:lnSpc>
                          <a:spcPct val="107000"/>
                        </a:lnSpc>
                        <a:spcBef>
                          <a:spcPts val="0"/>
                        </a:spcBef>
                        <a:spcAft>
                          <a:spcPts val="0"/>
                        </a:spcAft>
                        <a:buFont typeface="Courier New" panose="02070309020205020404" pitchFamily="49" charset="0"/>
                        <a:buChar char="o"/>
                      </a:pPr>
                      <a:r>
                        <a:rPr lang="fa-IR" sz="1600" baseline="0" dirty="0" smtClean="0">
                          <a:effectLst/>
                          <a:latin typeface="Calibri" panose="020F0502020204030204" pitchFamily="34" charset="0"/>
                          <a:ea typeface="Calibri" panose="020F0502020204030204" pitchFamily="34" charset="0"/>
                          <a:cs typeface="B Nazanin" panose="00000400000000000000" pitchFamily="2" charset="-78"/>
                        </a:rPr>
                        <a:t>تعداد کم افراد دچار </a:t>
                      </a:r>
                      <a:r>
                        <a:rPr lang="en-US" sz="1600" baseline="0" dirty="0" smtClean="0">
                          <a:effectLst/>
                          <a:latin typeface="Calibri" panose="020F0502020204030204" pitchFamily="34" charset="0"/>
                          <a:ea typeface="Calibri" panose="020F0502020204030204" pitchFamily="34" charset="0"/>
                          <a:cs typeface="B Nazanin" panose="00000400000000000000" pitchFamily="2" charset="-78"/>
                        </a:rPr>
                        <a:t>DM2</a:t>
                      </a:r>
                      <a:r>
                        <a:rPr lang="fa-IR" sz="1600" baseline="0" dirty="0" smtClean="0">
                          <a:effectLst/>
                          <a:latin typeface="Calibri" panose="020F0502020204030204" pitchFamily="34" charset="0"/>
                          <a:ea typeface="Calibri" panose="020F0502020204030204" pitchFamily="34" charset="0"/>
                          <a:cs typeface="B Nazanin" panose="00000400000000000000" pitchFamily="2" charset="-78"/>
                        </a:rPr>
                        <a:t> و استفاده از معیار </a:t>
                      </a:r>
                      <a:r>
                        <a:rPr lang="en-US" sz="1600" baseline="0" dirty="0" smtClean="0">
                          <a:effectLst/>
                          <a:latin typeface="Calibri" panose="020F0502020204030204" pitchFamily="34" charset="0"/>
                          <a:ea typeface="Calibri" panose="020F0502020204030204" pitchFamily="34" charset="0"/>
                          <a:cs typeface="B Nazanin" panose="00000400000000000000" pitchFamily="2" charset="-78"/>
                        </a:rPr>
                        <a:t>FBS</a:t>
                      </a:r>
                      <a:r>
                        <a:rPr lang="fa-IR" sz="1600" baseline="0" dirty="0" smtClean="0">
                          <a:effectLst/>
                          <a:latin typeface="Calibri" panose="020F0502020204030204" pitchFamily="34" charset="0"/>
                          <a:ea typeface="Calibri" panose="020F0502020204030204" pitchFamily="34" charset="0"/>
                          <a:cs typeface="B Nazanin" panose="00000400000000000000" pitchFamily="2" charset="-78"/>
                        </a:rPr>
                        <a:t> یا </a:t>
                      </a:r>
                      <a:r>
                        <a:rPr lang="en-US" sz="1600" baseline="0" dirty="0" smtClean="0">
                          <a:effectLst/>
                          <a:latin typeface="Calibri" panose="020F0502020204030204" pitchFamily="34" charset="0"/>
                          <a:ea typeface="Calibri" panose="020F0502020204030204" pitchFamily="34" charset="0"/>
                          <a:cs typeface="B Nazanin" panose="00000400000000000000" pitchFamily="2" charset="-78"/>
                        </a:rPr>
                        <a:t>BS</a:t>
                      </a:r>
                      <a:r>
                        <a:rPr lang="fa-IR" sz="1600" baseline="0" dirty="0" smtClean="0">
                          <a:effectLst/>
                          <a:latin typeface="Calibri" panose="020F0502020204030204" pitchFamily="34" charset="0"/>
                          <a:ea typeface="Calibri" panose="020F0502020204030204" pitchFamily="34" charset="0"/>
                          <a:cs typeface="B Nazanin" panose="00000400000000000000" pitchFamily="2" charset="-78"/>
                        </a:rPr>
                        <a:t> با گلوکومتر توسط خود فرد</a:t>
                      </a:r>
                    </a:p>
                    <a:p>
                      <a:pPr marL="285750" marR="0" indent="-285750" algn="just" rtl="1">
                        <a:lnSpc>
                          <a:spcPct val="107000"/>
                        </a:lnSpc>
                        <a:spcBef>
                          <a:spcPts val="0"/>
                        </a:spcBef>
                        <a:spcAft>
                          <a:spcPts val="0"/>
                        </a:spcAft>
                        <a:buFont typeface="Courier New" panose="02070309020205020404" pitchFamily="49" charset="0"/>
                        <a:buChar char="o"/>
                      </a:pPr>
                      <a:r>
                        <a:rPr lang="fa-IR" sz="1600" baseline="0" dirty="0" smtClean="0">
                          <a:effectLst/>
                          <a:latin typeface="Calibri" panose="020F0502020204030204" pitchFamily="34" charset="0"/>
                          <a:ea typeface="Calibri" panose="020F0502020204030204" pitchFamily="34" charset="0"/>
                          <a:cs typeface="B Nazanin" panose="00000400000000000000" pitchFamily="2" charset="-78"/>
                        </a:rPr>
                        <a:t>هر تقسیم بندی و تعریف نابجا ممکن است روی </a:t>
                      </a:r>
                      <a:r>
                        <a:rPr lang="en-US" sz="1600" baseline="0" dirty="0" smtClean="0">
                          <a:effectLst/>
                          <a:latin typeface="Calibri" panose="020F0502020204030204" pitchFamily="34" charset="0"/>
                          <a:ea typeface="Calibri" panose="020F0502020204030204" pitchFamily="34" charset="0"/>
                          <a:cs typeface="B Nazanin" panose="00000400000000000000" pitchFamily="2" charset="-78"/>
                        </a:rPr>
                        <a:t>RR</a:t>
                      </a:r>
                      <a:r>
                        <a:rPr lang="fa-IR" sz="1600" baseline="0" dirty="0" smtClean="0">
                          <a:effectLst/>
                          <a:latin typeface="Calibri" panose="020F0502020204030204" pitchFamily="34" charset="0"/>
                          <a:ea typeface="Calibri" panose="020F0502020204030204" pitchFamily="34" charset="0"/>
                          <a:cs typeface="B Nazanin" panose="00000400000000000000" pitchFamily="2" charset="-78"/>
                        </a:rPr>
                        <a:t> تاثیر بگذارد</a:t>
                      </a:r>
                    </a:p>
                    <a:p>
                      <a:pPr marL="285750" marR="0" indent="-285750" algn="just" rtl="1">
                        <a:lnSpc>
                          <a:spcPct val="107000"/>
                        </a:lnSpc>
                        <a:spcBef>
                          <a:spcPts val="0"/>
                        </a:spcBef>
                        <a:spcAft>
                          <a:spcPts val="0"/>
                        </a:spcAft>
                        <a:buFont typeface="Courier New" panose="02070309020205020404" pitchFamily="49" charset="0"/>
                        <a:buChar char="o"/>
                      </a:pPr>
                      <a:r>
                        <a:rPr lang="fa-IR" sz="1600" baseline="0" dirty="0" smtClean="0">
                          <a:effectLst/>
                          <a:latin typeface="Calibri" panose="020F0502020204030204" pitchFamily="34" charset="0"/>
                          <a:ea typeface="Calibri" panose="020F0502020204030204" pitchFamily="34" charset="0"/>
                          <a:cs typeface="B Nazanin" panose="00000400000000000000" pitchFamily="2" charset="-78"/>
                        </a:rPr>
                        <a:t>افراد بعد از پیگیری هنوز نسبتا جوان هستند، پس خیلی نمیتوان ارتباط عوامل خطر را با پیامد قلبی عروقی ارزیابی کرد (بجز سونوگرافی کاروتیت)</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lnR w="12700" cap="flat" cmpd="sng" algn="ctr">
                      <a:solidFill>
                        <a:schemeClr val="tx1"/>
                      </a:solidFill>
                      <a:prstDash val="solid"/>
                      <a:round/>
                      <a:headEnd type="none" w="med" len="med"/>
                      <a:tailEnd type="none" w="med" len="med"/>
                    </a:lnR>
                  </a:tcPr>
                </a:tc>
                <a:tc rowSpan="2" hMerge="1">
                  <a:txBody>
                    <a:bodyPr/>
                    <a:lstStyle/>
                    <a:p>
                      <a:endParaRPr lang="en-US"/>
                    </a:p>
                  </a:txBody>
                  <a:tcPr/>
                </a:tc>
                <a:tc rowSpan="2" hMerge="1">
                  <a:txBody>
                    <a:bodyPr/>
                    <a:lstStyle/>
                    <a:p>
                      <a:endParaRPr lang="en-US"/>
                    </a:p>
                  </a:txBody>
                  <a:tcPr/>
                </a:tc>
              </a:tr>
              <a:tr h="51758">
                <a:tc rowSpan="2">
                  <a:txBody>
                    <a:bodyPr/>
                    <a:lstStyle/>
                    <a:p>
                      <a:pPr marL="0" marR="0" indent="0" algn="ctr" defTabSz="457200" rtl="1" eaLnBrk="1" fontAlgn="auto" latinLnBrk="0" hangingPunct="1">
                        <a:lnSpc>
                          <a:spcPct val="100000"/>
                        </a:lnSpc>
                        <a:spcBef>
                          <a:spcPts val="0"/>
                        </a:spcBef>
                        <a:spcAft>
                          <a:spcPts val="0"/>
                        </a:spcAft>
                        <a:buClrTx/>
                        <a:buSzTx/>
                        <a:buFontTx/>
                        <a:buNone/>
                        <a:tabLst/>
                        <a:defRPr/>
                      </a:pPr>
                      <a:endParaRPr lang="en-US" sz="1600" b="1" dirty="0" smtClean="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solidFill>
                      <a:schemeClr val="bg1">
                        <a:lumMod val="75000"/>
                      </a:schemeClr>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r>
              <a:tr h="2349391">
                <a:tc vMerge="1">
                  <a:txBody>
                    <a:bodyPr/>
                    <a:lstStyle/>
                    <a:p>
                      <a:endParaRPr lang="en-US"/>
                    </a:p>
                  </a:txBody>
                  <a:tcPr/>
                </a:tc>
                <a:tc gridSpan="3">
                  <a:txBody>
                    <a:bodyPr/>
                    <a:lstStyle/>
                    <a:p>
                      <a:pPr marL="0" marR="0" indent="0" algn="just" rtl="1">
                        <a:lnSpc>
                          <a:spcPct val="107000"/>
                        </a:lnSpc>
                        <a:spcBef>
                          <a:spcPts val="0"/>
                        </a:spcBef>
                        <a:spcAft>
                          <a:spcPts val="0"/>
                        </a:spcAft>
                        <a:buFont typeface="Courier New" panose="02070309020205020404" pitchFamily="49" charset="0"/>
                        <a:buNone/>
                      </a:pPr>
                      <a:r>
                        <a:rPr lang="fa-IR" sz="1600" b="1" dirty="0" smtClean="0">
                          <a:solidFill>
                            <a:schemeClr val="bg1"/>
                          </a:solidFill>
                          <a:effectLst/>
                          <a:latin typeface="Calibri" panose="020F0502020204030204" pitchFamily="34" charset="0"/>
                          <a:ea typeface="Calibri" panose="020F0502020204030204" pitchFamily="34" charset="0"/>
                          <a:cs typeface="B Nazanin" panose="00000400000000000000" pitchFamily="2" charset="-78"/>
                        </a:rPr>
                        <a:t>گروه</a:t>
                      </a:r>
                      <a:r>
                        <a:rPr lang="fa-IR" sz="1600" b="1" baseline="0" dirty="0" smtClean="0">
                          <a:solidFill>
                            <a:schemeClr val="bg1"/>
                          </a:solidFill>
                          <a:effectLst/>
                          <a:latin typeface="Calibri" panose="020F0502020204030204" pitchFamily="34" charset="0"/>
                          <a:ea typeface="Calibri" panose="020F0502020204030204" pitchFamily="34" charset="0"/>
                          <a:cs typeface="B Nazanin" panose="00000400000000000000" pitchFamily="2" charset="-78"/>
                        </a:rPr>
                        <a:t> </a:t>
                      </a:r>
                      <a:r>
                        <a:rPr lang="en-US" sz="1600" b="1" baseline="0" dirty="0" smtClean="0">
                          <a:solidFill>
                            <a:schemeClr val="bg1"/>
                          </a:solidFill>
                          <a:effectLst/>
                          <a:latin typeface="Calibri" panose="020F0502020204030204" pitchFamily="34" charset="0"/>
                          <a:ea typeface="Calibri" panose="020F0502020204030204" pitchFamily="34" charset="0"/>
                          <a:cs typeface="B Nazanin" panose="00000400000000000000" pitchFamily="2" charset="-78"/>
                        </a:rPr>
                        <a:t>I</a:t>
                      </a:r>
                      <a:r>
                        <a:rPr lang="fa-IR" sz="1600" b="1" baseline="0" dirty="0" smtClean="0">
                          <a:solidFill>
                            <a:schemeClr val="bg1"/>
                          </a:solidFill>
                          <a:effectLst/>
                          <a:latin typeface="Calibri" panose="020F0502020204030204" pitchFamily="34" charset="0"/>
                          <a:ea typeface="Calibri" panose="020F0502020204030204" pitchFamily="34" charset="0"/>
                          <a:cs typeface="B Nazanin" panose="00000400000000000000" pitchFamily="2" charset="-78"/>
                        </a:rPr>
                        <a:t> : نرمال (1032 نفر)</a:t>
                      </a:r>
                    </a:p>
                    <a:p>
                      <a:pPr marL="0" marR="0" indent="0" algn="just" rtl="1">
                        <a:lnSpc>
                          <a:spcPct val="107000"/>
                        </a:lnSpc>
                        <a:spcBef>
                          <a:spcPts val="0"/>
                        </a:spcBef>
                        <a:spcAft>
                          <a:spcPts val="0"/>
                        </a:spcAft>
                        <a:buFont typeface="Courier New" panose="02070309020205020404" pitchFamily="49" charset="0"/>
                        <a:buNone/>
                      </a:pPr>
                      <a:r>
                        <a:rPr lang="fa-IR" sz="1600" b="1" baseline="0" dirty="0" smtClean="0">
                          <a:solidFill>
                            <a:schemeClr val="bg1"/>
                          </a:solidFill>
                          <a:effectLst/>
                          <a:latin typeface="Calibri" panose="020F0502020204030204" pitchFamily="34" charset="0"/>
                          <a:ea typeface="Calibri" panose="020F0502020204030204" pitchFamily="34" charset="0"/>
                          <a:cs typeface="B Nazanin" panose="00000400000000000000" pitchFamily="2" charset="-78"/>
                        </a:rPr>
                        <a:t>گروه </a:t>
                      </a:r>
                      <a:r>
                        <a:rPr lang="en-US" sz="1600" b="1" baseline="0" dirty="0" err="1" smtClean="0">
                          <a:solidFill>
                            <a:schemeClr val="bg1"/>
                          </a:solidFill>
                          <a:effectLst/>
                          <a:latin typeface="Calibri" panose="020F0502020204030204" pitchFamily="34" charset="0"/>
                          <a:ea typeface="Calibri" panose="020F0502020204030204" pitchFamily="34" charset="0"/>
                          <a:cs typeface="B Nazanin" panose="00000400000000000000" pitchFamily="2" charset="-78"/>
                        </a:rPr>
                        <a:t>ll</a:t>
                      </a:r>
                      <a:r>
                        <a:rPr lang="fa-IR" sz="1600" b="1" baseline="0" dirty="0" smtClean="0">
                          <a:solidFill>
                            <a:schemeClr val="bg1"/>
                          </a:solidFill>
                          <a:effectLst/>
                          <a:latin typeface="Calibri" panose="020F0502020204030204" pitchFamily="34" charset="0"/>
                          <a:ea typeface="Calibri" panose="020F0502020204030204" pitchFamily="34" charset="0"/>
                          <a:cs typeface="B Nazanin" panose="00000400000000000000" pitchFamily="2" charset="-78"/>
                        </a:rPr>
                        <a:t>: یک یا بیشتر از یک اختلال متابولیک (390 نفر)</a:t>
                      </a:r>
                    </a:p>
                    <a:p>
                      <a:pPr marL="0" marR="0" indent="0" algn="just" rtl="1">
                        <a:lnSpc>
                          <a:spcPct val="107000"/>
                        </a:lnSpc>
                        <a:spcBef>
                          <a:spcPts val="0"/>
                        </a:spcBef>
                        <a:spcAft>
                          <a:spcPts val="0"/>
                        </a:spcAft>
                        <a:buFont typeface="Courier New" panose="02070309020205020404" pitchFamily="49" charset="0"/>
                        <a:buNone/>
                      </a:pPr>
                      <a:r>
                        <a:rPr lang="fa-IR" sz="1600" b="1" baseline="0" dirty="0" smtClean="0">
                          <a:solidFill>
                            <a:schemeClr val="bg1"/>
                          </a:solidFill>
                          <a:effectLst/>
                          <a:latin typeface="Calibri" panose="020F0502020204030204" pitchFamily="34" charset="0"/>
                          <a:ea typeface="Calibri" panose="020F0502020204030204" pitchFamily="34" charset="0"/>
                          <a:cs typeface="B Nazanin" panose="00000400000000000000" pitchFamily="2" charset="-78"/>
                        </a:rPr>
                        <a:t>گروه </a:t>
                      </a:r>
                      <a:r>
                        <a:rPr lang="en-US" sz="1600" b="1" baseline="0" dirty="0" smtClean="0">
                          <a:solidFill>
                            <a:schemeClr val="bg1"/>
                          </a:solidFill>
                          <a:effectLst/>
                          <a:latin typeface="Calibri" panose="020F0502020204030204" pitchFamily="34" charset="0"/>
                          <a:ea typeface="Calibri" panose="020F0502020204030204" pitchFamily="34" charset="0"/>
                          <a:cs typeface="B Nazanin" panose="00000400000000000000" pitchFamily="2" charset="-78"/>
                        </a:rPr>
                        <a:t>III</a:t>
                      </a:r>
                      <a:r>
                        <a:rPr lang="fa-IR" sz="1600" b="1" baseline="0" dirty="0" smtClean="0">
                          <a:solidFill>
                            <a:schemeClr val="bg1"/>
                          </a:solidFill>
                          <a:effectLst/>
                          <a:latin typeface="Calibri" panose="020F0502020204030204" pitchFamily="34" charset="0"/>
                          <a:ea typeface="Calibri" panose="020F0502020204030204" pitchFamily="34" charset="0"/>
                          <a:cs typeface="B Nazanin" panose="00000400000000000000" pitchFamily="2" charset="-78"/>
                        </a:rPr>
                        <a:t>: چاق/اضافه وزن (90 نفر)</a:t>
                      </a:r>
                    </a:p>
                    <a:p>
                      <a:pPr marL="0" marR="0" indent="0" algn="just" rtl="1">
                        <a:lnSpc>
                          <a:spcPct val="107000"/>
                        </a:lnSpc>
                        <a:spcBef>
                          <a:spcPts val="0"/>
                        </a:spcBef>
                        <a:spcAft>
                          <a:spcPts val="0"/>
                        </a:spcAft>
                        <a:buFont typeface="Courier New" panose="02070309020205020404" pitchFamily="49" charset="0"/>
                        <a:buNone/>
                      </a:pPr>
                      <a:r>
                        <a:rPr lang="fa-IR" sz="1600" b="1" baseline="0" dirty="0" smtClean="0">
                          <a:solidFill>
                            <a:schemeClr val="bg1"/>
                          </a:solidFill>
                          <a:effectLst/>
                          <a:latin typeface="Calibri" panose="020F0502020204030204" pitchFamily="34" charset="0"/>
                          <a:ea typeface="Calibri" panose="020F0502020204030204" pitchFamily="34" charset="0"/>
                          <a:cs typeface="B Nazanin" panose="00000400000000000000" pitchFamily="2" charset="-78"/>
                        </a:rPr>
                        <a:t>گروه </a:t>
                      </a:r>
                      <a:r>
                        <a:rPr lang="en-US" sz="1600" b="1" baseline="0" dirty="0" smtClean="0">
                          <a:solidFill>
                            <a:schemeClr val="bg1"/>
                          </a:solidFill>
                          <a:effectLst/>
                          <a:latin typeface="Calibri" panose="020F0502020204030204" pitchFamily="34" charset="0"/>
                          <a:ea typeface="Calibri" panose="020F0502020204030204" pitchFamily="34" charset="0"/>
                          <a:cs typeface="B Nazanin" panose="00000400000000000000" pitchFamily="2" charset="-78"/>
                        </a:rPr>
                        <a:t>IV</a:t>
                      </a:r>
                      <a:r>
                        <a:rPr lang="fa-IR" sz="1600" b="1" baseline="0" dirty="0" smtClean="0">
                          <a:solidFill>
                            <a:schemeClr val="bg1"/>
                          </a:solidFill>
                          <a:effectLst/>
                          <a:latin typeface="Calibri" panose="020F0502020204030204" pitchFamily="34" charset="0"/>
                          <a:ea typeface="Calibri" panose="020F0502020204030204" pitchFamily="34" charset="0"/>
                          <a:cs typeface="B Nazanin" panose="00000400000000000000" pitchFamily="2" charset="-78"/>
                        </a:rPr>
                        <a:t>: هر دو معیار (94 نفر)</a:t>
                      </a:r>
                    </a:p>
                    <a:p>
                      <a:pPr marL="0" marR="0" indent="0" algn="just" rtl="1">
                        <a:lnSpc>
                          <a:spcPct val="107000"/>
                        </a:lnSpc>
                        <a:spcBef>
                          <a:spcPts val="0"/>
                        </a:spcBef>
                        <a:spcAft>
                          <a:spcPts val="0"/>
                        </a:spcAft>
                        <a:buFont typeface="Courier New" panose="02070309020205020404" pitchFamily="49" charset="0"/>
                        <a:buNone/>
                      </a:pPr>
                      <a:r>
                        <a:rPr lang="fa-IR" sz="1600" b="1" baseline="0" dirty="0" smtClean="0">
                          <a:solidFill>
                            <a:schemeClr val="bg1"/>
                          </a:solidFill>
                          <a:effectLst/>
                          <a:latin typeface="Calibri" panose="020F0502020204030204" pitchFamily="34" charset="0"/>
                          <a:ea typeface="Calibri" panose="020F0502020204030204" pitchFamily="34" charset="0"/>
                          <a:cs typeface="B Nazanin" panose="00000400000000000000" pitchFamily="2" charset="-78"/>
                        </a:rPr>
                        <a:t>تعریف اختلال متابولیک (بر اساس </a:t>
                      </a:r>
                      <a:r>
                        <a:rPr lang="en-US" sz="1600" b="1" baseline="0" dirty="0" smtClean="0">
                          <a:solidFill>
                            <a:schemeClr val="bg1"/>
                          </a:solidFill>
                          <a:effectLst/>
                          <a:latin typeface="Calibri" panose="020F0502020204030204" pitchFamily="34" charset="0"/>
                          <a:ea typeface="Calibri" panose="020F0502020204030204" pitchFamily="34" charset="0"/>
                          <a:cs typeface="B Nazanin" panose="00000400000000000000" pitchFamily="2" charset="-78"/>
                        </a:rPr>
                        <a:t>NCEP</a:t>
                      </a:r>
                      <a:r>
                        <a:rPr lang="fa-IR" sz="1600" b="1" baseline="0" dirty="0" smtClean="0">
                          <a:solidFill>
                            <a:schemeClr val="bg1"/>
                          </a:solidFill>
                          <a:effectLst/>
                          <a:latin typeface="Calibri" panose="020F0502020204030204" pitchFamily="34" charset="0"/>
                          <a:ea typeface="Calibri" panose="020F0502020204030204" pitchFamily="34" charset="0"/>
                          <a:cs typeface="B Nazanin" panose="00000400000000000000" pitchFamily="2" charset="-78"/>
                        </a:rPr>
                        <a:t>):</a:t>
                      </a:r>
                    </a:p>
                    <a:p>
                      <a:pPr marL="0" marR="0" indent="0" algn="just" rtl="0">
                        <a:lnSpc>
                          <a:spcPct val="107000"/>
                        </a:lnSpc>
                        <a:spcBef>
                          <a:spcPts val="0"/>
                        </a:spcBef>
                        <a:spcAft>
                          <a:spcPts val="0"/>
                        </a:spcAft>
                        <a:buFont typeface="Courier New" panose="02070309020205020404" pitchFamily="49" charset="0"/>
                        <a:buNone/>
                      </a:pPr>
                      <a:r>
                        <a:rPr lang="en-US" sz="1600" b="1" baseline="0" dirty="0" smtClean="0">
                          <a:solidFill>
                            <a:schemeClr val="bg1"/>
                          </a:solidFill>
                          <a:effectLst/>
                          <a:latin typeface="Calibri" panose="020F0502020204030204" pitchFamily="34" charset="0"/>
                          <a:ea typeface="Calibri" panose="020F0502020204030204" pitchFamily="34" charset="0"/>
                          <a:cs typeface="B Nazanin" panose="00000400000000000000" pitchFamily="2" charset="-78"/>
                        </a:rPr>
                        <a:t>S or DBP≥90</a:t>
                      </a:r>
                      <a:r>
                        <a:rPr lang="en-US" sz="1600" b="1" baseline="30000" dirty="0" smtClean="0">
                          <a:solidFill>
                            <a:schemeClr val="bg1"/>
                          </a:solidFill>
                          <a:effectLst/>
                          <a:latin typeface="Calibri" panose="020F0502020204030204" pitchFamily="34" charset="0"/>
                          <a:ea typeface="Calibri" panose="020F0502020204030204" pitchFamily="34" charset="0"/>
                          <a:cs typeface="B Nazanin" panose="00000400000000000000" pitchFamily="2" charset="-78"/>
                        </a:rPr>
                        <a:t>th</a:t>
                      </a:r>
                      <a:r>
                        <a:rPr lang="en-US" sz="1600" b="1" baseline="0" dirty="0" smtClean="0">
                          <a:solidFill>
                            <a:schemeClr val="bg1"/>
                          </a:solidFill>
                          <a:effectLst/>
                          <a:latin typeface="Calibri" panose="020F0502020204030204" pitchFamily="34" charset="0"/>
                          <a:ea typeface="Calibri" panose="020F0502020204030204" pitchFamily="34" charset="0"/>
                          <a:cs typeface="B Nazanin" panose="00000400000000000000" pitchFamily="2" charset="-78"/>
                        </a:rPr>
                        <a:t>per / LDL≥90</a:t>
                      </a:r>
                      <a:r>
                        <a:rPr lang="en-US" sz="1600" b="1" baseline="30000" dirty="0" smtClean="0">
                          <a:solidFill>
                            <a:schemeClr val="bg1"/>
                          </a:solidFill>
                          <a:effectLst/>
                          <a:latin typeface="Calibri" panose="020F0502020204030204" pitchFamily="34" charset="0"/>
                          <a:ea typeface="Calibri" panose="020F0502020204030204" pitchFamily="34" charset="0"/>
                          <a:cs typeface="B Nazanin" panose="00000400000000000000" pitchFamily="2" charset="-78"/>
                        </a:rPr>
                        <a:t>th</a:t>
                      </a:r>
                      <a:r>
                        <a:rPr lang="en-US" sz="1600" b="1" baseline="0" dirty="0" smtClean="0">
                          <a:solidFill>
                            <a:schemeClr val="bg1"/>
                          </a:solidFill>
                          <a:effectLst/>
                          <a:latin typeface="Calibri" panose="020F0502020204030204" pitchFamily="34" charset="0"/>
                          <a:ea typeface="Calibri" panose="020F0502020204030204" pitchFamily="34" charset="0"/>
                          <a:cs typeface="B Nazanin" panose="00000400000000000000" pitchFamily="2" charset="-78"/>
                        </a:rPr>
                        <a:t> / TG≥90</a:t>
                      </a:r>
                      <a:r>
                        <a:rPr lang="en-US" sz="1600" b="1" baseline="30000" dirty="0" smtClean="0">
                          <a:solidFill>
                            <a:schemeClr val="bg1"/>
                          </a:solidFill>
                          <a:effectLst/>
                          <a:latin typeface="Calibri" panose="020F0502020204030204" pitchFamily="34" charset="0"/>
                          <a:ea typeface="Calibri" panose="020F0502020204030204" pitchFamily="34" charset="0"/>
                          <a:cs typeface="B Nazanin" panose="00000400000000000000" pitchFamily="2" charset="-78"/>
                        </a:rPr>
                        <a:t>th / </a:t>
                      </a:r>
                      <a:r>
                        <a:rPr lang="en-US" sz="1600" b="1" baseline="0" dirty="0" smtClean="0">
                          <a:solidFill>
                            <a:schemeClr val="bg1"/>
                          </a:solidFill>
                          <a:effectLst/>
                          <a:latin typeface="Calibri" panose="020F0502020204030204" pitchFamily="34" charset="0"/>
                          <a:ea typeface="Calibri" panose="020F0502020204030204" pitchFamily="34" charset="0"/>
                          <a:cs typeface="B Nazanin" panose="00000400000000000000" pitchFamily="2" charset="-78"/>
                        </a:rPr>
                        <a:t>HDL≤10</a:t>
                      </a:r>
                      <a:r>
                        <a:rPr lang="en-US" sz="1600" b="1" baseline="30000" dirty="0" smtClean="0">
                          <a:solidFill>
                            <a:schemeClr val="bg1"/>
                          </a:solidFill>
                          <a:effectLst/>
                          <a:latin typeface="Calibri" panose="020F0502020204030204" pitchFamily="34" charset="0"/>
                          <a:ea typeface="Calibri" panose="020F0502020204030204" pitchFamily="34" charset="0"/>
                          <a:cs typeface="B Nazanin" panose="00000400000000000000" pitchFamily="2" charset="-78"/>
                        </a:rPr>
                        <a:t>th</a:t>
                      </a:r>
                      <a:r>
                        <a:rPr lang="en-US" sz="1600" b="1" baseline="0" dirty="0" smtClean="0">
                          <a:solidFill>
                            <a:schemeClr val="bg1"/>
                          </a:solidFill>
                          <a:effectLst/>
                          <a:latin typeface="Calibri" panose="020F0502020204030204" pitchFamily="34" charset="0"/>
                          <a:ea typeface="Calibri" panose="020F0502020204030204" pitchFamily="34" charset="0"/>
                          <a:cs typeface="B Nazanin" panose="00000400000000000000" pitchFamily="2" charset="-78"/>
                        </a:rPr>
                        <a:t> / BS≥90</a:t>
                      </a:r>
                      <a:r>
                        <a:rPr lang="en-US" sz="1600" b="1" baseline="30000" dirty="0" smtClean="0">
                          <a:solidFill>
                            <a:schemeClr val="bg1"/>
                          </a:solidFill>
                          <a:effectLst/>
                          <a:latin typeface="Calibri" panose="020F0502020204030204" pitchFamily="34" charset="0"/>
                          <a:ea typeface="Calibri" panose="020F0502020204030204" pitchFamily="34" charset="0"/>
                          <a:cs typeface="B Nazanin" panose="00000400000000000000" pitchFamily="2" charset="-78"/>
                        </a:rPr>
                        <a:t>th</a:t>
                      </a:r>
                      <a:r>
                        <a:rPr lang="en-US" sz="1600" b="1" baseline="0" dirty="0" smtClean="0">
                          <a:solidFill>
                            <a:schemeClr val="bg1"/>
                          </a:solidFill>
                          <a:effectLst/>
                          <a:latin typeface="Calibri" panose="020F0502020204030204" pitchFamily="34" charset="0"/>
                          <a:ea typeface="Calibri" panose="020F0502020204030204" pitchFamily="34" charset="0"/>
                          <a:cs typeface="B Nazanin" panose="00000400000000000000" pitchFamily="2" charset="-78"/>
                        </a:rPr>
                        <a:t>  </a:t>
                      </a:r>
                    </a:p>
                    <a:p>
                      <a:pPr marL="0" marR="0" indent="0" algn="just" rtl="0">
                        <a:lnSpc>
                          <a:spcPct val="107000"/>
                        </a:lnSpc>
                        <a:spcBef>
                          <a:spcPts val="0"/>
                        </a:spcBef>
                        <a:spcAft>
                          <a:spcPts val="0"/>
                        </a:spcAft>
                        <a:buFont typeface="Courier New" panose="02070309020205020404" pitchFamily="49" charset="0"/>
                        <a:buNone/>
                      </a:pPr>
                      <a:r>
                        <a:rPr lang="en-US" sz="1600" b="1" baseline="0" dirty="0" smtClean="0">
                          <a:solidFill>
                            <a:schemeClr val="bg1"/>
                          </a:solidFill>
                          <a:effectLst/>
                          <a:latin typeface="Calibri" panose="020F0502020204030204" pitchFamily="34" charset="0"/>
                          <a:ea typeface="Calibri" panose="020F0502020204030204" pitchFamily="34" charset="0"/>
                          <a:cs typeface="B Nazanin" panose="00000400000000000000" pitchFamily="2" charset="-78"/>
                        </a:rPr>
                        <a:t>IMT: Intima Media Thickness≥90</a:t>
                      </a:r>
                      <a:r>
                        <a:rPr lang="en-US" sz="1600" b="1" baseline="30000" dirty="0" smtClean="0">
                          <a:solidFill>
                            <a:schemeClr val="bg1"/>
                          </a:solidFill>
                          <a:effectLst/>
                          <a:latin typeface="Calibri" panose="020F0502020204030204" pitchFamily="34" charset="0"/>
                          <a:ea typeface="Calibri" panose="020F0502020204030204" pitchFamily="34" charset="0"/>
                          <a:cs typeface="B Nazanin" panose="00000400000000000000" pitchFamily="2" charset="-78"/>
                        </a:rPr>
                        <a:t>th</a:t>
                      </a:r>
                      <a:r>
                        <a:rPr lang="en-US" sz="1600" b="1" baseline="0" dirty="0" smtClean="0">
                          <a:solidFill>
                            <a:schemeClr val="bg1"/>
                          </a:solidFill>
                          <a:effectLst/>
                          <a:latin typeface="Calibri" panose="020F0502020204030204" pitchFamily="34" charset="0"/>
                          <a:ea typeface="Calibri" panose="020F0502020204030204" pitchFamily="34" charset="0"/>
                          <a:cs typeface="B Nazanin" panose="00000400000000000000" pitchFamily="2" charset="-78"/>
                        </a:rPr>
                        <a:t>per </a:t>
                      </a:r>
                      <a:endParaRPr lang="en-US" sz="1600" b="1" dirty="0">
                        <a:solidFill>
                          <a:schemeClr val="bg1"/>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lnR w="12700" cap="flat" cmpd="sng" algn="ctr">
                      <a:solidFill>
                        <a:schemeClr val="tx1"/>
                      </a:solidFill>
                      <a:prstDash val="solid"/>
                      <a:round/>
                      <a:headEnd type="none" w="med" len="med"/>
                      <a:tailEnd type="none" w="med" len="med"/>
                    </a:lnR>
                    <a:solidFill>
                      <a:srgbClr val="002060"/>
                    </a:solidFill>
                  </a:tcPr>
                </a:tc>
                <a:tc hMerge="1">
                  <a:txBody>
                    <a:bodyPr/>
                    <a:lstStyle/>
                    <a:p>
                      <a:endParaRPr lang="en-US"/>
                    </a:p>
                  </a:txBody>
                  <a:tcPr/>
                </a:tc>
                <a:tc hMerge="1">
                  <a:txBody>
                    <a:bodyPr/>
                    <a:lstStyle/>
                    <a:p>
                      <a:endParaRPr lang="en-US"/>
                    </a:p>
                  </a:txBody>
                  <a:tcPr/>
                </a:tc>
              </a:tr>
            </a:tbl>
          </a:graphicData>
        </a:graphic>
      </p:graphicFrame>
      <p:grpSp>
        <p:nvGrpSpPr>
          <p:cNvPr id="2" name="Group 1"/>
          <p:cNvGrpSpPr/>
          <p:nvPr/>
        </p:nvGrpSpPr>
        <p:grpSpPr>
          <a:xfrm>
            <a:off x="1" y="4717141"/>
            <a:ext cx="7736114" cy="2046516"/>
            <a:chOff x="1" y="4439152"/>
            <a:chExt cx="8839200" cy="2418845"/>
          </a:xfrm>
        </p:grpSpPr>
        <p:pic>
          <p:nvPicPr>
            <p:cNvPr id="3" name="Picture 2"/>
            <p:cNvPicPr>
              <a:picLocks noChangeAspect="1"/>
            </p:cNvPicPr>
            <p:nvPr/>
          </p:nvPicPr>
          <p:blipFill>
            <a:blip r:embed="rId2" cstate="print"/>
            <a:stretch>
              <a:fillRect/>
            </a:stretch>
          </p:blipFill>
          <p:spPr>
            <a:xfrm>
              <a:off x="1" y="4439152"/>
              <a:ext cx="8839200" cy="2418845"/>
            </a:xfrm>
            <a:prstGeom prst="rect">
              <a:avLst/>
            </a:prstGeom>
          </p:spPr>
        </p:pic>
        <p:sp>
          <p:nvSpPr>
            <p:cNvPr id="7" name="Rounded Rectangle 6"/>
            <p:cNvSpPr/>
            <p:nvPr/>
          </p:nvSpPr>
          <p:spPr>
            <a:xfrm>
              <a:off x="3130458" y="5648575"/>
              <a:ext cx="5655403" cy="189389"/>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7023464" y="5267325"/>
              <a:ext cx="1762397" cy="191861"/>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5049883" y="5459186"/>
              <a:ext cx="1762397" cy="189389"/>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978309" y="6450644"/>
              <a:ext cx="1762397" cy="189389"/>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3130458" y="6640033"/>
              <a:ext cx="3610247" cy="17145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lide Number Placeholder 5"/>
          <p:cNvSpPr>
            <a:spLocks noGrp="1"/>
          </p:cNvSpPr>
          <p:nvPr>
            <p:ph type="sldNum" sz="quarter" idx="12"/>
          </p:nvPr>
        </p:nvSpPr>
        <p:spPr/>
        <p:txBody>
          <a:bodyPr/>
          <a:lstStyle/>
          <a:p>
            <a:fld id="{97CEB7A3-3770-48AD-BEC9-B00D16F734FD}" type="slidenum">
              <a:rPr lang="en-US" smtClean="0"/>
              <a:pPr/>
              <a:t>27</a:t>
            </a:fld>
            <a:endParaRPr lang="en-US"/>
          </a:p>
        </p:txBody>
      </p:sp>
    </p:spTree>
    <p:extLst>
      <p:ext uri="{BB962C8B-B14F-4D97-AF65-F5344CB8AC3E}">
        <p14:creationId xmlns="" xmlns:p14="http://schemas.microsoft.com/office/powerpoint/2010/main" val="2824238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نتیجه گیری</a:t>
            </a:r>
            <a:endParaRPr lang="en-US" dirty="0"/>
          </a:p>
        </p:txBody>
      </p:sp>
      <p:sp>
        <p:nvSpPr>
          <p:cNvPr id="3" name="Content Placeholder 2"/>
          <p:cNvSpPr>
            <a:spLocks noGrp="1"/>
          </p:cNvSpPr>
          <p:nvPr>
            <p:ph idx="1"/>
          </p:nvPr>
        </p:nvSpPr>
        <p:spPr>
          <a:xfrm>
            <a:off x="1295401" y="2556932"/>
            <a:ext cx="9601196" cy="3691468"/>
          </a:xfrm>
        </p:spPr>
        <p:txBody>
          <a:bodyPr>
            <a:normAutofit fontScale="85000" lnSpcReduction="10000"/>
          </a:bodyPr>
          <a:lstStyle/>
          <a:p>
            <a:r>
              <a:rPr lang="fa-IR" b="1" dirty="0" smtClean="0"/>
              <a:t>وجود اختلال متابولیک به همراه چاقی/اضافه وزن در کودکان و نوجوانان ریسک ایجاد </a:t>
            </a:r>
            <a:r>
              <a:rPr lang="en-US" b="1" dirty="0" smtClean="0"/>
              <a:t>IMT, </a:t>
            </a:r>
            <a:r>
              <a:rPr lang="en-US" b="1" dirty="0" err="1" smtClean="0"/>
              <a:t>MetS</a:t>
            </a:r>
            <a:r>
              <a:rPr lang="en-US" b="1" dirty="0" smtClean="0"/>
              <a:t>, DM2</a:t>
            </a:r>
            <a:r>
              <a:rPr lang="fa-IR" b="1" dirty="0" smtClean="0"/>
              <a:t> را افزایش میدهد</a:t>
            </a:r>
          </a:p>
          <a:p>
            <a:r>
              <a:rPr lang="fa-IR" dirty="0" smtClean="0"/>
              <a:t>خطر ایجاد </a:t>
            </a:r>
            <a:r>
              <a:rPr lang="en-US" dirty="0" smtClean="0">
                <a:solidFill>
                  <a:srgbClr val="FF0000"/>
                </a:solidFill>
              </a:rPr>
              <a:t>IMT</a:t>
            </a:r>
            <a:r>
              <a:rPr lang="fa-IR" dirty="0" smtClean="0"/>
              <a:t> در گروه چهار بالاترین ریسک را داشت؛ </a:t>
            </a:r>
            <a:r>
              <a:rPr lang="fa-IR" dirty="0"/>
              <a:t>ولی بعد از تعدیل آزمایش ها و </a:t>
            </a:r>
            <a:r>
              <a:rPr lang="en-US" dirty="0"/>
              <a:t>BP</a:t>
            </a:r>
            <a:r>
              <a:rPr lang="fa-IR" dirty="0"/>
              <a:t> این اثر فقط در گروه </a:t>
            </a:r>
            <a:r>
              <a:rPr lang="fa-IR" dirty="0" smtClean="0"/>
              <a:t>چاق/اضافه وزن معنی </a:t>
            </a:r>
            <a:r>
              <a:rPr lang="fa-IR" dirty="0"/>
              <a:t>دار است و بعد از تعدیل </a:t>
            </a:r>
            <a:r>
              <a:rPr lang="en-US" dirty="0"/>
              <a:t>BMI</a:t>
            </a:r>
            <a:r>
              <a:rPr lang="fa-IR" dirty="0"/>
              <a:t> فقط در گروه </a:t>
            </a:r>
            <a:r>
              <a:rPr lang="fa-IR" dirty="0" smtClean="0"/>
              <a:t>اختلال متابولیک معنی </a:t>
            </a:r>
            <a:r>
              <a:rPr lang="fa-IR" dirty="0"/>
              <a:t>دار </a:t>
            </a:r>
            <a:r>
              <a:rPr lang="fa-IR" dirty="0" smtClean="0"/>
              <a:t>است. زمانیکه اختلال متابولیک بر اساس </a:t>
            </a:r>
            <a:r>
              <a:rPr lang="en-US" dirty="0" smtClean="0"/>
              <a:t>HOMA-IR</a:t>
            </a:r>
            <a:r>
              <a:rPr lang="fa-IR" dirty="0" smtClean="0"/>
              <a:t> ارزیابی میشود، </a:t>
            </a:r>
            <a:r>
              <a:rPr lang="en-US" dirty="0" smtClean="0"/>
              <a:t>IMT</a:t>
            </a:r>
            <a:r>
              <a:rPr lang="fa-IR" dirty="0" smtClean="0"/>
              <a:t> در گروه سه بیشتر از دو میباشد</a:t>
            </a:r>
            <a:endParaRPr lang="fa-IR" b="1" dirty="0" smtClean="0"/>
          </a:p>
          <a:p>
            <a:r>
              <a:rPr lang="fa-IR" dirty="0"/>
              <a:t>خطر ایجاد </a:t>
            </a:r>
            <a:r>
              <a:rPr lang="en-US" dirty="0">
                <a:solidFill>
                  <a:srgbClr val="FF0000"/>
                </a:solidFill>
              </a:rPr>
              <a:t>DM2</a:t>
            </a:r>
            <a:r>
              <a:rPr lang="fa-IR" dirty="0"/>
              <a:t> در گروه </a:t>
            </a:r>
            <a:r>
              <a:rPr lang="fa-IR" dirty="0" smtClean="0"/>
              <a:t>چهار قبل از تعدیل بالاترین ریسک را داشته است. همچنین در گروه چاق/دارای اضافه وزن، بیشتر از گروه دارای اختلال متابولیک است؛ ولی بعد از تعدیل </a:t>
            </a:r>
            <a:r>
              <a:rPr lang="en-US" dirty="0" smtClean="0"/>
              <a:t>BMI</a:t>
            </a:r>
            <a:r>
              <a:rPr lang="fa-IR" dirty="0" smtClean="0"/>
              <a:t> این اثر از بین میرود. بعد از تعدیل آزمایش ها و </a:t>
            </a:r>
            <a:r>
              <a:rPr lang="en-US" dirty="0" smtClean="0"/>
              <a:t>BP</a:t>
            </a:r>
            <a:r>
              <a:rPr lang="fa-IR" dirty="0" smtClean="0"/>
              <a:t> این اثر فقط در گروه چاق/دارای اضافه وزن معنی دار بوده است</a:t>
            </a:r>
          </a:p>
          <a:p>
            <a:r>
              <a:rPr lang="fa-IR" dirty="0" smtClean="0"/>
              <a:t>ریسک ایجاد </a:t>
            </a:r>
            <a:r>
              <a:rPr lang="en-US" dirty="0" err="1" smtClean="0">
                <a:solidFill>
                  <a:srgbClr val="FF0000"/>
                </a:solidFill>
              </a:rPr>
              <a:t>MetS</a:t>
            </a:r>
            <a:r>
              <a:rPr lang="fa-IR" dirty="0" smtClean="0"/>
              <a:t> قبل و بعد از تعدیل آزمایش ها و </a:t>
            </a:r>
            <a:r>
              <a:rPr lang="en-US" dirty="0" smtClean="0"/>
              <a:t>BMI</a:t>
            </a:r>
            <a:r>
              <a:rPr lang="fa-IR" dirty="0" smtClean="0"/>
              <a:t> در گروه چهار، بالاتر از سایر گروه ها بود؛ قبل از تعدیل در گروه سه بیشتر از دو بود ولی بعد </a:t>
            </a:r>
            <a:r>
              <a:rPr lang="fa-IR" dirty="0"/>
              <a:t>از تعدیل </a:t>
            </a:r>
            <a:r>
              <a:rPr lang="fa-IR" dirty="0" smtClean="0"/>
              <a:t>آزمایش ها و </a:t>
            </a:r>
            <a:r>
              <a:rPr lang="en-US" dirty="0" smtClean="0"/>
              <a:t>BP</a:t>
            </a:r>
            <a:r>
              <a:rPr lang="fa-IR" dirty="0" smtClean="0"/>
              <a:t> </a:t>
            </a:r>
            <a:r>
              <a:rPr lang="fa-IR" dirty="0"/>
              <a:t>این اثر </a:t>
            </a:r>
            <a:r>
              <a:rPr lang="fa-IR" dirty="0" smtClean="0"/>
              <a:t>فقط در گروه چاق /اضافه وزن معنی دار است و بعد از تعدیل </a:t>
            </a:r>
            <a:r>
              <a:rPr lang="en-US" dirty="0" smtClean="0"/>
              <a:t>BMI</a:t>
            </a:r>
            <a:r>
              <a:rPr lang="fa-IR" dirty="0" smtClean="0"/>
              <a:t> فقط در گروه اختلال متابولیک معنی دار است</a:t>
            </a:r>
            <a:endParaRPr lang="en-US" b="1" dirty="0"/>
          </a:p>
        </p:txBody>
      </p:sp>
      <p:sp>
        <p:nvSpPr>
          <p:cNvPr id="4" name="Slide Number Placeholder 3"/>
          <p:cNvSpPr>
            <a:spLocks noGrp="1"/>
          </p:cNvSpPr>
          <p:nvPr>
            <p:ph type="sldNum" sz="quarter" idx="12"/>
          </p:nvPr>
        </p:nvSpPr>
        <p:spPr/>
        <p:txBody>
          <a:bodyPr/>
          <a:lstStyle/>
          <a:p>
            <a:fld id="{97CEB7A3-3770-48AD-BEC9-B00D16F734FD}" type="slidenum">
              <a:rPr lang="en-US" smtClean="0"/>
              <a:pPr/>
              <a:t>28</a:t>
            </a:fld>
            <a:endParaRPr lang="en-US"/>
          </a:p>
        </p:txBody>
      </p:sp>
    </p:spTree>
    <p:extLst>
      <p:ext uri="{BB962C8B-B14F-4D97-AF65-F5344CB8AC3E}">
        <p14:creationId xmlns="" xmlns:p14="http://schemas.microsoft.com/office/powerpoint/2010/main" val="36465913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2455332"/>
            <a:ext cx="9601196" cy="1303867"/>
          </a:xfrm>
        </p:spPr>
        <p:txBody>
          <a:bodyPr>
            <a:normAutofit/>
          </a:bodyPr>
          <a:lstStyle/>
          <a:p>
            <a:r>
              <a:rPr lang="fa-IR" sz="5400" dirty="0" smtClean="0"/>
              <a:t>اهداف طرح</a:t>
            </a:r>
            <a:endParaRPr lang="en-US" sz="5400" dirty="0"/>
          </a:p>
        </p:txBody>
      </p:sp>
      <p:sp>
        <p:nvSpPr>
          <p:cNvPr id="3" name="Slide Number Placeholder 2"/>
          <p:cNvSpPr>
            <a:spLocks noGrp="1"/>
          </p:cNvSpPr>
          <p:nvPr>
            <p:ph type="sldNum" sz="quarter" idx="12"/>
          </p:nvPr>
        </p:nvSpPr>
        <p:spPr/>
        <p:txBody>
          <a:bodyPr/>
          <a:lstStyle/>
          <a:p>
            <a:fld id="{97CEB7A3-3770-48AD-BEC9-B00D16F734FD}" type="slidenum">
              <a:rPr lang="en-US" smtClean="0"/>
              <a:pPr/>
              <a:t>29</a:t>
            </a:fld>
            <a:endParaRPr lang="en-US"/>
          </a:p>
        </p:txBody>
      </p:sp>
    </p:spTree>
    <p:extLst>
      <p:ext uri="{BB962C8B-B14F-4D97-AF65-F5344CB8AC3E}">
        <p14:creationId xmlns="" xmlns:p14="http://schemas.microsoft.com/office/powerpoint/2010/main" val="16393210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عنوان مطالب</a:t>
            </a:r>
            <a:endParaRPr lang="en-US" dirty="0"/>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ü"/>
            </a:pPr>
            <a:r>
              <a:rPr lang="fa-IR" b="1" dirty="0" smtClean="0"/>
              <a:t>مقدمه و بیان مسئله</a:t>
            </a:r>
          </a:p>
          <a:p>
            <a:pPr>
              <a:buFont typeface="Wingdings" panose="05000000000000000000" pitchFamily="2" charset="2"/>
              <a:buChar char="ü"/>
            </a:pPr>
            <a:r>
              <a:rPr lang="fa-IR" b="1" dirty="0" smtClean="0"/>
              <a:t>مروری بر متون</a:t>
            </a:r>
          </a:p>
          <a:p>
            <a:pPr>
              <a:buFont typeface="Wingdings" panose="05000000000000000000" pitchFamily="2" charset="2"/>
              <a:buChar char="ü"/>
            </a:pPr>
            <a:r>
              <a:rPr lang="fa-IR" b="1" dirty="0" smtClean="0"/>
              <a:t>اهداف طرح (اهداف اصلی؛ اهداف فرعی؛ اهداف کاربردی؛ فرضیات)</a:t>
            </a:r>
          </a:p>
          <a:p>
            <a:pPr>
              <a:buFont typeface="Wingdings" panose="05000000000000000000" pitchFamily="2" charset="2"/>
              <a:buChar char="ü"/>
            </a:pPr>
            <a:r>
              <a:rPr lang="fa-IR" b="1" dirty="0" smtClean="0"/>
              <a:t>روش اجرا</a:t>
            </a:r>
          </a:p>
          <a:p>
            <a:pPr>
              <a:buFont typeface="Wingdings" panose="05000000000000000000" pitchFamily="2" charset="2"/>
              <a:buChar char="ü"/>
            </a:pPr>
            <a:r>
              <a:rPr lang="fa-IR" b="1" dirty="0" smtClean="0"/>
              <a:t>تجزیه و تحلیل داده ها</a:t>
            </a:r>
          </a:p>
          <a:p>
            <a:pPr>
              <a:buFont typeface="Wingdings" panose="05000000000000000000" pitchFamily="2" charset="2"/>
              <a:buChar char="ü"/>
            </a:pPr>
            <a:r>
              <a:rPr lang="fa-IR" b="1" dirty="0" smtClean="0"/>
              <a:t>محدودیت ها</a:t>
            </a:r>
          </a:p>
          <a:p>
            <a:pPr>
              <a:buFont typeface="Wingdings" panose="05000000000000000000" pitchFamily="2" charset="2"/>
              <a:buChar char="ü"/>
            </a:pPr>
            <a:r>
              <a:rPr lang="fa-IR" b="1" dirty="0" smtClean="0"/>
              <a:t>جداول توخالی</a:t>
            </a:r>
            <a:endParaRPr lang="en-US" b="1" dirty="0"/>
          </a:p>
        </p:txBody>
      </p:sp>
      <p:sp>
        <p:nvSpPr>
          <p:cNvPr id="4" name="Slide Number Placeholder 3"/>
          <p:cNvSpPr>
            <a:spLocks noGrp="1"/>
          </p:cNvSpPr>
          <p:nvPr>
            <p:ph type="sldNum" sz="quarter" idx="12"/>
          </p:nvPr>
        </p:nvSpPr>
        <p:spPr/>
        <p:txBody>
          <a:bodyPr/>
          <a:lstStyle/>
          <a:p>
            <a:fld id="{97CEB7A3-3770-48AD-BEC9-B00D16F734FD}" type="slidenum">
              <a:rPr lang="en-US" smtClean="0"/>
              <a:pPr/>
              <a:t>3</a:t>
            </a:fld>
            <a:endParaRPr lang="en-US"/>
          </a:p>
        </p:txBody>
      </p:sp>
    </p:spTree>
    <p:extLst>
      <p:ext uri="{BB962C8B-B14F-4D97-AF65-F5344CB8AC3E}">
        <p14:creationId xmlns="" xmlns:p14="http://schemas.microsoft.com/office/powerpoint/2010/main" val="32973571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b="1" dirty="0" smtClean="0"/>
              <a:t>اهداف اصلی</a:t>
            </a:r>
            <a:endParaRPr lang="en-US" dirty="0"/>
          </a:p>
        </p:txBody>
      </p:sp>
      <p:sp>
        <p:nvSpPr>
          <p:cNvPr id="4" name="Slide Number Placeholder 3"/>
          <p:cNvSpPr>
            <a:spLocks noGrp="1"/>
          </p:cNvSpPr>
          <p:nvPr>
            <p:ph type="sldNum" sz="quarter" idx="12"/>
          </p:nvPr>
        </p:nvSpPr>
        <p:spPr/>
        <p:txBody>
          <a:bodyPr/>
          <a:lstStyle/>
          <a:p>
            <a:fld id="{97CEB7A3-3770-48AD-BEC9-B00D16F734FD}" type="slidenum">
              <a:rPr lang="en-US" smtClean="0"/>
              <a:pPr/>
              <a:t>30</a:t>
            </a:fld>
            <a:endParaRPr lang="en-US"/>
          </a:p>
        </p:txBody>
      </p:sp>
      <p:sp>
        <p:nvSpPr>
          <p:cNvPr id="5" name="Content Placeholder 4"/>
          <p:cNvSpPr>
            <a:spLocks noGrp="1"/>
          </p:cNvSpPr>
          <p:nvPr>
            <p:ph idx="1"/>
          </p:nvPr>
        </p:nvSpPr>
        <p:spPr/>
        <p:txBody>
          <a:bodyPr/>
          <a:lstStyle/>
          <a:p>
            <a:r>
              <a:rPr lang="fa-IR" b="1" dirty="0"/>
              <a:t>تعیین شیوع فنوتیپ های چاقی (</a:t>
            </a:r>
            <a:r>
              <a:rPr lang="en-US" b="1" dirty="0"/>
              <a:t>MHNO-MUNO-MHO-MUO</a:t>
            </a:r>
            <a:r>
              <a:rPr lang="fa-IR" b="1" dirty="0"/>
              <a:t>) در نوجوانان10-18 سال و نقش این فنوتیپ ها در پیش گویی سندرم متابولیک بزرگسالی پس از 10 سال پیگیری</a:t>
            </a:r>
            <a:endParaRPr lang="en-US" b="1" dirty="0"/>
          </a:p>
          <a:p>
            <a:endParaRPr lang="fa-IR" b="1" dirty="0" smtClean="0"/>
          </a:p>
          <a:p>
            <a:r>
              <a:rPr lang="fa-IR" b="1" dirty="0" smtClean="0"/>
              <a:t>نقش </a:t>
            </a:r>
            <a:r>
              <a:rPr lang="fa-IR" b="1" dirty="0"/>
              <a:t>پیشگویی کننده میزان فعالیت بدنی و انواع متفاوت رژیم غذایی، در </a:t>
            </a:r>
            <a:r>
              <a:rPr lang="fa-IR" b="1" dirty="0" smtClean="0"/>
              <a:t>فنوتیپ </a:t>
            </a:r>
            <a:r>
              <a:rPr lang="en-CA" b="1" dirty="0" smtClean="0"/>
              <a:t> MHO</a:t>
            </a:r>
            <a:r>
              <a:rPr lang="fa-IR" b="1" dirty="0" smtClean="0"/>
              <a:t>نوجوانی </a:t>
            </a:r>
            <a:r>
              <a:rPr lang="fa-IR" b="1" dirty="0"/>
              <a:t>بصورت مقطعی، </a:t>
            </a:r>
            <a:r>
              <a:rPr lang="fa-IR" b="1" dirty="0" smtClean="0"/>
              <a:t>در فاز4 </a:t>
            </a:r>
            <a:r>
              <a:rPr lang="fa-IR" b="1" dirty="0"/>
              <a:t>مطالعه قند و لیپید </a:t>
            </a:r>
            <a:r>
              <a:rPr lang="fa-IR" b="1" dirty="0" smtClean="0"/>
              <a:t>تهران</a:t>
            </a:r>
            <a:endParaRPr lang="en-US" b="1" dirty="0"/>
          </a:p>
        </p:txBody>
      </p:sp>
    </p:spTree>
    <p:extLst>
      <p:ext uri="{BB962C8B-B14F-4D97-AF65-F5344CB8AC3E}">
        <p14:creationId xmlns="" xmlns:p14="http://schemas.microsoft.com/office/powerpoint/2010/main" val="5844141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b="1" dirty="0"/>
              <a:t>اهداف </a:t>
            </a:r>
            <a:r>
              <a:rPr lang="fa-IR" b="1" dirty="0" smtClean="0"/>
              <a:t>فرعی</a:t>
            </a:r>
            <a:br>
              <a:rPr lang="fa-IR" b="1" dirty="0" smtClean="0"/>
            </a:br>
            <a:r>
              <a:rPr lang="fa-IR" sz="2700" b="1" dirty="0" smtClean="0"/>
              <a:t>(مرحله اول مطالعه - مقطعی)</a:t>
            </a:r>
            <a:endParaRPr lang="en-US" sz="2700" dirty="0"/>
          </a:p>
        </p:txBody>
      </p:sp>
      <p:sp>
        <p:nvSpPr>
          <p:cNvPr id="3" name="Content Placeholder 2"/>
          <p:cNvSpPr>
            <a:spLocks noGrp="1"/>
          </p:cNvSpPr>
          <p:nvPr>
            <p:ph idx="1"/>
          </p:nvPr>
        </p:nvSpPr>
        <p:spPr/>
        <p:txBody>
          <a:bodyPr>
            <a:normAutofit/>
          </a:bodyPr>
          <a:lstStyle/>
          <a:p>
            <a:pPr lvl="0"/>
            <a:r>
              <a:rPr lang="fa-IR" b="1" dirty="0"/>
              <a:t>تعیین شیوع فنوتیپ های چاقی (</a:t>
            </a:r>
            <a:r>
              <a:rPr lang="en-US" b="1" dirty="0"/>
              <a:t>MHNO-MUNO-MHO-MUO</a:t>
            </a:r>
            <a:r>
              <a:rPr lang="fa-IR" b="1" dirty="0"/>
              <a:t>) در </a:t>
            </a:r>
            <a:r>
              <a:rPr lang="fa-IR" b="1" dirty="0" smtClean="0"/>
              <a:t>جمعیت نوجوانان 10-18 سال </a:t>
            </a:r>
            <a:r>
              <a:rPr lang="fa-IR" b="1" dirty="0"/>
              <a:t>به تفکیک جنس در فاز 1 </a:t>
            </a:r>
            <a:r>
              <a:rPr lang="en-US" b="1" dirty="0"/>
              <a:t>TLGS</a:t>
            </a:r>
          </a:p>
          <a:p>
            <a:pPr lvl="0"/>
            <a:endParaRPr lang="fa-IR" b="1" dirty="0" smtClean="0"/>
          </a:p>
          <a:p>
            <a:pPr lvl="0"/>
            <a:r>
              <a:rPr lang="fa-IR" b="1" dirty="0" smtClean="0"/>
              <a:t>تعیین </a:t>
            </a:r>
            <a:r>
              <a:rPr lang="fa-IR" b="1" dirty="0"/>
              <a:t>شیوع سندرم متابولیک (براساس معیار کوک) به تفکیک جنس در فاز 1 </a:t>
            </a:r>
            <a:r>
              <a:rPr lang="en-US" b="1" dirty="0"/>
              <a:t>TLGS</a:t>
            </a:r>
          </a:p>
        </p:txBody>
      </p:sp>
      <p:sp>
        <p:nvSpPr>
          <p:cNvPr id="4" name="Slide Number Placeholder 3"/>
          <p:cNvSpPr>
            <a:spLocks noGrp="1"/>
          </p:cNvSpPr>
          <p:nvPr>
            <p:ph type="sldNum" sz="quarter" idx="12"/>
          </p:nvPr>
        </p:nvSpPr>
        <p:spPr/>
        <p:txBody>
          <a:bodyPr/>
          <a:lstStyle/>
          <a:p>
            <a:fld id="{97CEB7A3-3770-48AD-BEC9-B00D16F734FD}" type="slidenum">
              <a:rPr lang="en-US" smtClean="0"/>
              <a:pPr/>
              <a:t>31</a:t>
            </a:fld>
            <a:endParaRPr lang="en-US"/>
          </a:p>
        </p:txBody>
      </p:sp>
    </p:spTree>
    <p:extLst>
      <p:ext uri="{BB962C8B-B14F-4D97-AF65-F5344CB8AC3E}">
        <p14:creationId xmlns="" xmlns:p14="http://schemas.microsoft.com/office/powerpoint/2010/main" val="15863763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fa-IR" b="1" dirty="0"/>
              <a:t>اهداف فرعی</a:t>
            </a:r>
            <a:br>
              <a:rPr lang="fa-IR" b="1" dirty="0"/>
            </a:br>
            <a:r>
              <a:rPr lang="fa-IR" sz="2800" b="1" dirty="0" smtClean="0"/>
              <a:t>(مرحله دوم مطالعه - پس از 10 سال پیگیری)</a:t>
            </a:r>
            <a:endParaRPr lang="en-US" sz="2800" dirty="0"/>
          </a:p>
        </p:txBody>
      </p:sp>
      <p:sp>
        <p:nvSpPr>
          <p:cNvPr id="3" name="Content Placeholder 2"/>
          <p:cNvSpPr>
            <a:spLocks noGrp="1"/>
          </p:cNvSpPr>
          <p:nvPr>
            <p:ph idx="1"/>
          </p:nvPr>
        </p:nvSpPr>
        <p:spPr/>
        <p:txBody>
          <a:bodyPr>
            <a:normAutofit/>
          </a:bodyPr>
          <a:lstStyle/>
          <a:p>
            <a:pPr lvl="0"/>
            <a:r>
              <a:rPr lang="fa-IR" b="1" dirty="0"/>
              <a:t>تعیین میزان بروز سندرم متابولیک بزرگسالی (بر اساس معیار </a:t>
            </a:r>
            <a:r>
              <a:rPr lang="en-US" b="1" dirty="0"/>
              <a:t>JIS</a:t>
            </a:r>
            <a:r>
              <a:rPr lang="fa-IR" b="1" dirty="0"/>
              <a:t>) به تفکیک جنس در فاز 4 </a:t>
            </a:r>
            <a:r>
              <a:rPr lang="en-US" b="1" dirty="0"/>
              <a:t>TLGS </a:t>
            </a:r>
            <a:r>
              <a:rPr lang="fa-IR" b="1" dirty="0"/>
              <a:t>پس از 10 سال پیگیری</a:t>
            </a:r>
            <a:endParaRPr lang="en-US" b="1" dirty="0"/>
          </a:p>
          <a:p>
            <a:endParaRPr lang="en-US" b="1" dirty="0" smtClean="0"/>
          </a:p>
          <a:p>
            <a:r>
              <a:rPr lang="fa-IR" b="1" dirty="0" smtClean="0"/>
              <a:t>تعیین </a:t>
            </a:r>
            <a:r>
              <a:rPr lang="fa-IR" b="1" dirty="0"/>
              <a:t>قدرت پیش گویی فنوتیپ­های چاقی با سندرم متابولیک بزرگسالی به تفکیک جنس در فاز 4 </a:t>
            </a:r>
            <a:r>
              <a:rPr lang="en-US" b="1" dirty="0"/>
              <a:t>TLGS </a:t>
            </a:r>
            <a:r>
              <a:rPr lang="fa-IR" b="1" dirty="0"/>
              <a:t>پس از 10 سال پیگیری</a:t>
            </a:r>
            <a:endParaRPr lang="en-US" b="1" dirty="0"/>
          </a:p>
        </p:txBody>
      </p:sp>
      <p:sp>
        <p:nvSpPr>
          <p:cNvPr id="4" name="Slide Number Placeholder 3"/>
          <p:cNvSpPr>
            <a:spLocks noGrp="1"/>
          </p:cNvSpPr>
          <p:nvPr>
            <p:ph type="sldNum" sz="quarter" idx="12"/>
          </p:nvPr>
        </p:nvSpPr>
        <p:spPr/>
        <p:txBody>
          <a:bodyPr/>
          <a:lstStyle/>
          <a:p>
            <a:fld id="{97CEB7A3-3770-48AD-BEC9-B00D16F734FD}" type="slidenum">
              <a:rPr lang="en-US" smtClean="0"/>
              <a:pPr/>
              <a:t>32</a:t>
            </a:fld>
            <a:endParaRPr lang="en-US"/>
          </a:p>
        </p:txBody>
      </p:sp>
    </p:spTree>
    <p:extLst>
      <p:ext uri="{BB962C8B-B14F-4D97-AF65-F5344CB8AC3E}">
        <p14:creationId xmlns="" xmlns:p14="http://schemas.microsoft.com/office/powerpoint/2010/main" val="41261771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fa-IR" b="1" dirty="0"/>
              <a:t>اهداف فرعی</a:t>
            </a:r>
            <a:br>
              <a:rPr lang="fa-IR" b="1" dirty="0"/>
            </a:br>
            <a:r>
              <a:rPr lang="fa-IR" sz="2800" b="1" dirty="0" smtClean="0"/>
              <a:t>(مرحله دوم مطالعه - مقطعی)</a:t>
            </a:r>
            <a:endParaRPr lang="en-US" sz="2800" dirty="0"/>
          </a:p>
        </p:txBody>
      </p:sp>
      <p:sp>
        <p:nvSpPr>
          <p:cNvPr id="3" name="Content Placeholder 2"/>
          <p:cNvSpPr>
            <a:spLocks noGrp="1"/>
          </p:cNvSpPr>
          <p:nvPr>
            <p:ph idx="1"/>
          </p:nvPr>
        </p:nvSpPr>
        <p:spPr/>
        <p:txBody>
          <a:bodyPr>
            <a:normAutofit lnSpcReduction="10000"/>
          </a:bodyPr>
          <a:lstStyle/>
          <a:p>
            <a:pPr lvl="0"/>
            <a:r>
              <a:rPr lang="fa-IR" b="1" dirty="0"/>
              <a:t>تعیین شیوع فنوتیپ های چاقی در نوجوانان به تفکیک جنس در فاز 4 </a:t>
            </a:r>
            <a:r>
              <a:rPr lang="en-US" b="1" dirty="0"/>
              <a:t>TLGS </a:t>
            </a:r>
          </a:p>
          <a:p>
            <a:pPr lvl="0"/>
            <a:r>
              <a:rPr lang="fa-IR" b="1" dirty="0"/>
              <a:t>تعیین میانگین فعالیت بدنی </a:t>
            </a:r>
            <a:r>
              <a:rPr lang="fa-IR" b="1" dirty="0" smtClean="0"/>
              <a:t>و ارتباط آن با فنوتیپ </a:t>
            </a:r>
            <a:r>
              <a:rPr lang="en-CA" b="1" dirty="0" smtClean="0"/>
              <a:t>MHO</a:t>
            </a:r>
            <a:r>
              <a:rPr lang="fa-IR" b="1" dirty="0" smtClean="0"/>
              <a:t>در نوجوانان به </a:t>
            </a:r>
            <a:r>
              <a:rPr lang="fa-IR" b="1" dirty="0"/>
              <a:t>تفکیک جنس در فاز 4 </a:t>
            </a:r>
            <a:r>
              <a:rPr lang="en-US" b="1" dirty="0"/>
              <a:t>TLGS </a:t>
            </a:r>
          </a:p>
          <a:p>
            <a:pPr lvl="0"/>
            <a:r>
              <a:rPr lang="fa-IR" b="1" dirty="0"/>
              <a:t>تعیین میانگین دریافت واحد گروههای </a:t>
            </a:r>
            <a:r>
              <a:rPr lang="fa-IR" b="1" dirty="0" smtClean="0"/>
              <a:t>غذایی (غلات، </a:t>
            </a:r>
            <a:r>
              <a:rPr lang="fa-IR" b="1" dirty="0"/>
              <a:t>گوشت و جانشین </a:t>
            </a:r>
            <a:r>
              <a:rPr lang="fa-IR" b="1" dirty="0" smtClean="0"/>
              <a:t>ها، </a:t>
            </a:r>
            <a:r>
              <a:rPr lang="fa-IR" b="1" dirty="0"/>
              <a:t>محصولات </a:t>
            </a:r>
            <a:r>
              <a:rPr lang="fa-IR" b="1" dirty="0" smtClean="0"/>
              <a:t>لبنی، </a:t>
            </a:r>
            <a:r>
              <a:rPr lang="fa-IR" b="1" dirty="0"/>
              <a:t>سبزیجات و میوه </a:t>
            </a:r>
            <a:r>
              <a:rPr lang="fa-IR" b="1" dirty="0" smtClean="0"/>
              <a:t>ها) و ارتباط </a:t>
            </a:r>
            <a:r>
              <a:rPr lang="fa-IR" dirty="0" smtClean="0"/>
              <a:t>آن با فنوتیپ </a:t>
            </a:r>
            <a:r>
              <a:rPr lang="en-CA" dirty="0" smtClean="0"/>
              <a:t>MHO</a:t>
            </a:r>
            <a:r>
              <a:rPr lang="fa-IR" b="1" dirty="0" smtClean="0"/>
              <a:t>در </a:t>
            </a:r>
            <a:r>
              <a:rPr lang="fa-IR" b="1" dirty="0"/>
              <a:t>نوجوانان به تفکیک جنس در فاز 4 </a:t>
            </a:r>
            <a:r>
              <a:rPr lang="en-US" b="1" dirty="0"/>
              <a:t>TLGS </a:t>
            </a:r>
          </a:p>
          <a:p>
            <a:pPr lvl="0"/>
            <a:r>
              <a:rPr lang="fa-IR" b="1" dirty="0"/>
              <a:t>تعیین میانگین دریافت انرژی درشت مغذی ها </a:t>
            </a:r>
            <a:r>
              <a:rPr lang="fa-IR" b="1" dirty="0" smtClean="0"/>
              <a:t>(کربوهیدرات، پروتئین، چربی و </a:t>
            </a:r>
            <a:r>
              <a:rPr lang="fa-IR" b="1" dirty="0"/>
              <a:t>فیبر </a:t>
            </a:r>
            <a:r>
              <a:rPr lang="fa-IR" b="1" dirty="0" smtClean="0"/>
              <a:t>غذایی)</a:t>
            </a:r>
            <a:r>
              <a:rPr lang="fa-IR" b="1" dirty="0"/>
              <a:t> و ارتباط </a:t>
            </a:r>
            <a:r>
              <a:rPr lang="fa-IR" dirty="0" smtClean="0"/>
              <a:t>آن با فنوتیپ </a:t>
            </a:r>
            <a:r>
              <a:rPr lang="en-CA" dirty="0" smtClean="0"/>
              <a:t>MHO </a:t>
            </a:r>
            <a:r>
              <a:rPr lang="fa-IR" b="1" dirty="0" smtClean="0"/>
              <a:t>در </a:t>
            </a:r>
            <a:r>
              <a:rPr lang="fa-IR" b="1" dirty="0"/>
              <a:t>نوجوانان به تفکیک جنس در فاز 4 </a:t>
            </a:r>
            <a:r>
              <a:rPr lang="en-US" b="1" dirty="0"/>
              <a:t>TLGS </a:t>
            </a:r>
          </a:p>
        </p:txBody>
      </p:sp>
      <p:sp>
        <p:nvSpPr>
          <p:cNvPr id="4" name="Slide Number Placeholder 3"/>
          <p:cNvSpPr>
            <a:spLocks noGrp="1"/>
          </p:cNvSpPr>
          <p:nvPr>
            <p:ph type="sldNum" sz="quarter" idx="12"/>
          </p:nvPr>
        </p:nvSpPr>
        <p:spPr/>
        <p:txBody>
          <a:bodyPr/>
          <a:lstStyle/>
          <a:p>
            <a:fld id="{97CEB7A3-3770-48AD-BEC9-B00D16F734FD}" type="slidenum">
              <a:rPr lang="en-US" smtClean="0"/>
              <a:pPr/>
              <a:t>33</a:t>
            </a:fld>
            <a:endParaRPr lang="en-US"/>
          </a:p>
        </p:txBody>
      </p:sp>
    </p:spTree>
    <p:extLst>
      <p:ext uri="{BB962C8B-B14F-4D97-AF65-F5344CB8AC3E}">
        <p14:creationId xmlns="" xmlns:p14="http://schemas.microsoft.com/office/powerpoint/2010/main" val="36818382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اهداف کاربردی</a:t>
            </a:r>
            <a:endParaRPr lang="en-US" dirty="0"/>
          </a:p>
        </p:txBody>
      </p:sp>
      <p:sp>
        <p:nvSpPr>
          <p:cNvPr id="3" name="Content Placeholder 2"/>
          <p:cNvSpPr>
            <a:spLocks noGrp="1"/>
          </p:cNvSpPr>
          <p:nvPr>
            <p:ph idx="1"/>
          </p:nvPr>
        </p:nvSpPr>
        <p:spPr/>
        <p:txBody>
          <a:bodyPr>
            <a:normAutofit/>
          </a:bodyPr>
          <a:lstStyle/>
          <a:p>
            <a:pPr marR="0"/>
            <a:r>
              <a:rPr lang="fa-IR" b="1" dirty="0"/>
              <a:t>ارزیابی فنوتیپ های چاقی با در نظر گرفتن معیارهای متابولیک در نوجوانی برای پیشگیری از سندرم متابولیک در بزرگسالی</a:t>
            </a:r>
            <a:endParaRPr lang="en-US" b="1" dirty="0"/>
          </a:p>
          <a:p>
            <a:endParaRPr lang="fa-IR" b="1" dirty="0"/>
          </a:p>
          <a:p>
            <a:r>
              <a:rPr lang="fa-IR" b="1" dirty="0"/>
              <a:t>تعیین استراتژی های پیشگیرانه برای بروز سندرم متابولیک بزرگسالی با تشخیص به موقع ریسک فاکتورهای متابولیک</a:t>
            </a:r>
            <a:endParaRPr lang="en-US" b="1" dirty="0"/>
          </a:p>
        </p:txBody>
      </p:sp>
      <p:sp>
        <p:nvSpPr>
          <p:cNvPr id="4" name="Slide Number Placeholder 3"/>
          <p:cNvSpPr>
            <a:spLocks noGrp="1"/>
          </p:cNvSpPr>
          <p:nvPr>
            <p:ph type="sldNum" sz="quarter" idx="12"/>
          </p:nvPr>
        </p:nvSpPr>
        <p:spPr/>
        <p:txBody>
          <a:bodyPr/>
          <a:lstStyle/>
          <a:p>
            <a:fld id="{97CEB7A3-3770-48AD-BEC9-B00D16F734FD}" type="slidenum">
              <a:rPr lang="en-US" smtClean="0"/>
              <a:pPr/>
              <a:t>34</a:t>
            </a:fld>
            <a:endParaRPr lang="en-US"/>
          </a:p>
        </p:txBody>
      </p:sp>
    </p:spTree>
    <p:extLst>
      <p:ext uri="{BB962C8B-B14F-4D97-AF65-F5344CB8AC3E}">
        <p14:creationId xmlns="" xmlns:p14="http://schemas.microsoft.com/office/powerpoint/2010/main" val="26957545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t>فرضیات</a:t>
            </a:r>
            <a:endParaRPr lang="en-US" dirty="0"/>
          </a:p>
        </p:txBody>
      </p:sp>
      <p:sp>
        <p:nvSpPr>
          <p:cNvPr id="3" name="Content Placeholder 2"/>
          <p:cNvSpPr>
            <a:spLocks noGrp="1"/>
          </p:cNvSpPr>
          <p:nvPr>
            <p:ph idx="1"/>
          </p:nvPr>
        </p:nvSpPr>
        <p:spPr>
          <a:xfrm>
            <a:off x="1295401" y="2556931"/>
            <a:ext cx="9601196" cy="3691469"/>
          </a:xfrm>
        </p:spPr>
        <p:txBody>
          <a:bodyPr>
            <a:normAutofit fontScale="70000" lnSpcReduction="20000"/>
          </a:bodyPr>
          <a:lstStyle/>
          <a:p>
            <a:pPr marL="0" indent="0">
              <a:buNone/>
            </a:pPr>
            <a:r>
              <a:rPr lang="fa-IR" dirty="0"/>
              <a:t>فرضیه </a:t>
            </a:r>
            <a:r>
              <a:rPr lang="en-US" dirty="0"/>
              <a:t>H0</a:t>
            </a:r>
            <a:r>
              <a:rPr lang="fa-IR" dirty="0"/>
              <a:t>: فنوتیپ های مختلف چاقی در نوجوانی، قدرت پیشگویی یکسانی در بروز سندرم متابولیک در بزرگسالی دارند</a:t>
            </a:r>
            <a:endParaRPr lang="en-US" dirty="0"/>
          </a:p>
          <a:p>
            <a:pPr marL="0" indent="0">
              <a:buNone/>
            </a:pPr>
            <a:r>
              <a:rPr lang="fa-IR" dirty="0"/>
              <a:t>فرضیه </a:t>
            </a:r>
            <a:r>
              <a:rPr lang="en-US" dirty="0"/>
              <a:t>H1</a:t>
            </a:r>
            <a:r>
              <a:rPr lang="fa-IR" dirty="0"/>
              <a:t>: فنوتیپ های مختلف چاقی در نوجوانی، قدرت پیشگویی یکسانی در بروز سندرم متابولیک در بزرگسالی ندارند</a:t>
            </a:r>
            <a:endParaRPr lang="en-US" dirty="0"/>
          </a:p>
          <a:p>
            <a:pPr marL="0" indent="0">
              <a:buNone/>
            </a:pPr>
            <a:r>
              <a:rPr lang="ar-SA" dirty="0"/>
              <a:t> </a:t>
            </a:r>
            <a:endParaRPr lang="en-US" dirty="0"/>
          </a:p>
          <a:p>
            <a:pPr marL="0" indent="0">
              <a:buNone/>
            </a:pPr>
            <a:r>
              <a:rPr lang="fa-IR" dirty="0"/>
              <a:t>فرضیه </a:t>
            </a:r>
            <a:r>
              <a:rPr lang="en-US" dirty="0"/>
              <a:t>H0</a:t>
            </a:r>
            <a:r>
              <a:rPr lang="fa-IR" dirty="0"/>
              <a:t>: </a:t>
            </a:r>
            <a:r>
              <a:rPr lang="fa-IR" dirty="0" smtClean="0"/>
              <a:t>دریافت </a:t>
            </a:r>
            <a:r>
              <a:rPr lang="fa-IR" dirty="0"/>
              <a:t>انواع مواد </a:t>
            </a:r>
            <a:r>
              <a:rPr lang="fa-IR" dirty="0" smtClean="0"/>
              <a:t>غذایی</a:t>
            </a:r>
            <a:r>
              <a:rPr lang="en-CA" dirty="0" smtClean="0"/>
              <a:t> </a:t>
            </a:r>
            <a:r>
              <a:rPr lang="fa-IR" dirty="0" smtClean="0"/>
              <a:t>متفاوت، پیشگویی کننده فنوتیپ  </a:t>
            </a:r>
            <a:r>
              <a:rPr lang="en-CA" dirty="0" smtClean="0"/>
              <a:t>MHO</a:t>
            </a:r>
            <a:r>
              <a:rPr lang="fa-IR" dirty="0" smtClean="0"/>
              <a:t> در نوجوانی است</a:t>
            </a:r>
            <a:r>
              <a:rPr lang="fa-IR" dirty="0"/>
              <a:t>.</a:t>
            </a:r>
            <a:endParaRPr lang="en-US" dirty="0"/>
          </a:p>
          <a:p>
            <a:pPr marL="0" indent="0">
              <a:buNone/>
            </a:pPr>
            <a:r>
              <a:rPr lang="fa-IR" dirty="0"/>
              <a:t>فرضیه </a:t>
            </a:r>
            <a:r>
              <a:rPr lang="en-US" dirty="0"/>
              <a:t>H1</a:t>
            </a:r>
            <a:r>
              <a:rPr lang="fa-IR" dirty="0"/>
              <a:t>: </a:t>
            </a:r>
            <a:r>
              <a:rPr lang="fa-IR" dirty="0" smtClean="0"/>
              <a:t>دریافت انواع مواد غذایی</a:t>
            </a:r>
            <a:r>
              <a:rPr lang="en-CA" dirty="0" smtClean="0"/>
              <a:t> </a:t>
            </a:r>
            <a:r>
              <a:rPr lang="fa-IR" dirty="0" smtClean="0"/>
              <a:t>متفاوت، پیشگویی کننده فنوتیپ  </a:t>
            </a:r>
            <a:r>
              <a:rPr lang="en-CA" dirty="0" smtClean="0"/>
              <a:t>MHO</a:t>
            </a:r>
            <a:r>
              <a:rPr lang="fa-IR" dirty="0" smtClean="0"/>
              <a:t> در نوجوانی نیست</a:t>
            </a:r>
            <a:r>
              <a:rPr lang="fa-IR" dirty="0"/>
              <a:t>.</a:t>
            </a:r>
            <a:endParaRPr lang="en-US" dirty="0"/>
          </a:p>
          <a:p>
            <a:pPr marL="0" indent="0">
              <a:buNone/>
            </a:pPr>
            <a:r>
              <a:rPr lang="fa-IR" dirty="0"/>
              <a:t> </a:t>
            </a:r>
            <a:endParaRPr lang="en-US" dirty="0"/>
          </a:p>
          <a:p>
            <a:pPr marL="0" indent="0">
              <a:buNone/>
            </a:pPr>
            <a:r>
              <a:rPr lang="fa-IR" dirty="0" smtClean="0"/>
              <a:t>فرضیه </a:t>
            </a:r>
            <a:r>
              <a:rPr lang="en-US" dirty="0" smtClean="0"/>
              <a:t>H0</a:t>
            </a:r>
            <a:r>
              <a:rPr lang="fa-IR" dirty="0" smtClean="0"/>
              <a:t>: میزان دریافت انرژی، پیشگویی کننده فنوتیپ  </a:t>
            </a:r>
            <a:r>
              <a:rPr lang="en-CA" dirty="0" smtClean="0"/>
              <a:t>MHO</a:t>
            </a:r>
            <a:r>
              <a:rPr lang="fa-IR" dirty="0" smtClean="0"/>
              <a:t> در نوجوانی است.</a:t>
            </a:r>
            <a:endParaRPr lang="en-US" dirty="0" smtClean="0"/>
          </a:p>
          <a:p>
            <a:pPr marL="0" indent="0">
              <a:buNone/>
            </a:pPr>
            <a:r>
              <a:rPr lang="fa-IR" dirty="0" smtClean="0"/>
              <a:t>فرضیه </a:t>
            </a:r>
            <a:r>
              <a:rPr lang="en-US" dirty="0" smtClean="0"/>
              <a:t>H1</a:t>
            </a:r>
            <a:r>
              <a:rPr lang="fa-IR" dirty="0" smtClean="0"/>
              <a:t>: میزان دریافت انرژی، پیشگویی کننده فنوتیپ  </a:t>
            </a:r>
            <a:r>
              <a:rPr lang="en-CA" dirty="0" smtClean="0"/>
              <a:t>MHO</a:t>
            </a:r>
            <a:r>
              <a:rPr lang="fa-IR" dirty="0" smtClean="0"/>
              <a:t> در نوجوانی نیست.</a:t>
            </a:r>
            <a:endParaRPr lang="en-US" dirty="0" smtClean="0"/>
          </a:p>
          <a:p>
            <a:pPr marL="0" indent="0">
              <a:buNone/>
            </a:pPr>
            <a:r>
              <a:rPr lang="fa-IR" dirty="0" smtClean="0"/>
              <a:t> </a:t>
            </a:r>
            <a:endParaRPr lang="en-US" dirty="0" smtClean="0"/>
          </a:p>
          <a:p>
            <a:pPr marL="0" indent="0">
              <a:buNone/>
            </a:pPr>
            <a:r>
              <a:rPr lang="fa-IR" dirty="0" smtClean="0"/>
              <a:t>فرضیه </a:t>
            </a:r>
            <a:r>
              <a:rPr lang="en-US" dirty="0" smtClean="0"/>
              <a:t>H0</a:t>
            </a:r>
            <a:r>
              <a:rPr lang="fa-IR" dirty="0" smtClean="0"/>
              <a:t>: میزان فعالیت بدنی، پیشگویی کننده فنوتیپ  </a:t>
            </a:r>
            <a:r>
              <a:rPr lang="en-CA" dirty="0" smtClean="0"/>
              <a:t>MHO</a:t>
            </a:r>
            <a:r>
              <a:rPr lang="fa-IR" dirty="0" smtClean="0"/>
              <a:t> در نوجوانی است.</a:t>
            </a:r>
            <a:endParaRPr lang="en-US" dirty="0" smtClean="0"/>
          </a:p>
          <a:p>
            <a:pPr marL="0" indent="0">
              <a:buNone/>
            </a:pPr>
            <a:r>
              <a:rPr lang="fa-IR" dirty="0" smtClean="0"/>
              <a:t>فرضیه </a:t>
            </a:r>
            <a:r>
              <a:rPr lang="en-US" dirty="0" smtClean="0"/>
              <a:t>H1</a:t>
            </a:r>
            <a:r>
              <a:rPr lang="fa-IR" dirty="0" smtClean="0"/>
              <a:t>: میزان فعالیت بدنی، پیشگویی کننده فنوتیپ  </a:t>
            </a:r>
            <a:r>
              <a:rPr lang="en-CA" dirty="0" smtClean="0"/>
              <a:t>MHO</a:t>
            </a:r>
            <a:r>
              <a:rPr lang="fa-IR" dirty="0" smtClean="0"/>
              <a:t> در نوجوانی نیست.</a:t>
            </a:r>
            <a:endParaRPr lang="en-US" dirty="0" smtClean="0"/>
          </a:p>
        </p:txBody>
      </p:sp>
      <p:sp>
        <p:nvSpPr>
          <p:cNvPr id="4" name="Slide Number Placeholder 3"/>
          <p:cNvSpPr>
            <a:spLocks noGrp="1"/>
          </p:cNvSpPr>
          <p:nvPr>
            <p:ph type="sldNum" sz="quarter" idx="12"/>
          </p:nvPr>
        </p:nvSpPr>
        <p:spPr/>
        <p:txBody>
          <a:bodyPr/>
          <a:lstStyle/>
          <a:p>
            <a:fld id="{97CEB7A3-3770-48AD-BEC9-B00D16F734FD}" type="slidenum">
              <a:rPr lang="en-US" smtClean="0"/>
              <a:pPr/>
              <a:t>35</a:t>
            </a:fld>
            <a:endParaRPr lang="en-US"/>
          </a:p>
        </p:txBody>
      </p:sp>
    </p:spTree>
    <p:extLst>
      <p:ext uri="{BB962C8B-B14F-4D97-AF65-F5344CB8AC3E}">
        <p14:creationId xmlns="" xmlns:p14="http://schemas.microsoft.com/office/powerpoint/2010/main" val="36308717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2455332"/>
            <a:ext cx="9601196" cy="1303867"/>
          </a:xfrm>
        </p:spPr>
        <p:txBody>
          <a:bodyPr>
            <a:normAutofit/>
          </a:bodyPr>
          <a:lstStyle/>
          <a:p>
            <a:r>
              <a:rPr lang="fa-IR" sz="5400" dirty="0" smtClean="0"/>
              <a:t>روش اجرا</a:t>
            </a:r>
            <a:endParaRPr lang="en-US" sz="5400" dirty="0"/>
          </a:p>
        </p:txBody>
      </p:sp>
      <p:sp>
        <p:nvSpPr>
          <p:cNvPr id="3" name="Slide Number Placeholder 2"/>
          <p:cNvSpPr>
            <a:spLocks noGrp="1"/>
          </p:cNvSpPr>
          <p:nvPr>
            <p:ph type="sldNum" sz="quarter" idx="12"/>
          </p:nvPr>
        </p:nvSpPr>
        <p:spPr/>
        <p:txBody>
          <a:bodyPr/>
          <a:lstStyle/>
          <a:p>
            <a:fld id="{97CEB7A3-3770-48AD-BEC9-B00D16F734FD}" type="slidenum">
              <a:rPr lang="en-US" smtClean="0"/>
              <a:pPr/>
              <a:t>36</a:t>
            </a:fld>
            <a:endParaRPr lang="en-US"/>
          </a:p>
        </p:txBody>
      </p:sp>
    </p:spTree>
    <p:extLst>
      <p:ext uri="{BB962C8B-B14F-4D97-AF65-F5344CB8AC3E}">
        <p14:creationId xmlns="" xmlns:p14="http://schemas.microsoft.com/office/powerpoint/2010/main" val="7366254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b="1" dirty="0" smtClean="0"/>
              <a:t>روش اجرا</a:t>
            </a:r>
            <a:endParaRPr lang="en-US" dirty="0"/>
          </a:p>
        </p:txBody>
      </p:sp>
      <p:sp>
        <p:nvSpPr>
          <p:cNvPr id="3" name="Content Placeholder 2"/>
          <p:cNvSpPr>
            <a:spLocks noGrp="1"/>
          </p:cNvSpPr>
          <p:nvPr>
            <p:ph idx="1"/>
          </p:nvPr>
        </p:nvSpPr>
        <p:spPr/>
        <p:txBody>
          <a:bodyPr>
            <a:normAutofit/>
          </a:bodyPr>
          <a:lstStyle/>
          <a:p>
            <a:pPr algn="just" rtl="1"/>
            <a:r>
              <a:rPr lang="fa-IR" b="1" dirty="0" smtClean="0"/>
              <a:t>نوع مطالعه:</a:t>
            </a:r>
          </a:p>
          <a:p>
            <a:pPr lvl="1" algn="just">
              <a:buFont typeface="Wingdings" panose="05000000000000000000" pitchFamily="2" charset="2"/>
              <a:buChar char="ü"/>
            </a:pPr>
            <a:r>
              <a:rPr lang="fa-IR" sz="2400" dirty="0" smtClean="0"/>
              <a:t>مقطعی </a:t>
            </a:r>
            <a:r>
              <a:rPr lang="fa-IR" sz="2400" dirty="0"/>
              <a:t>در </a:t>
            </a:r>
            <a:r>
              <a:rPr lang="fa-IR" sz="2400" dirty="0" smtClean="0"/>
              <a:t>مرحله اول </a:t>
            </a:r>
            <a:r>
              <a:rPr lang="fa-IR" sz="2400" dirty="0"/>
              <a:t>و </a:t>
            </a:r>
            <a:r>
              <a:rPr lang="fa-IR" sz="2400" dirty="0" smtClean="0"/>
              <a:t>آینده نگر و مقطعی </a:t>
            </a:r>
            <a:r>
              <a:rPr lang="fa-IR" sz="2400" dirty="0"/>
              <a:t>در </a:t>
            </a:r>
            <a:r>
              <a:rPr lang="fa-IR" sz="2400" dirty="0" smtClean="0"/>
              <a:t>مرحله بعدی</a:t>
            </a:r>
          </a:p>
          <a:p>
            <a:pPr algn="just" rtl="1"/>
            <a:endParaRPr lang="fa-IR" b="1" dirty="0" smtClean="0"/>
          </a:p>
          <a:p>
            <a:pPr algn="just" rtl="1"/>
            <a:r>
              <a:rPr lang="fa-IR" b="1" dirty="0" smtClean="0"/>
              <a:t>جمعیت هدف:</a:t>
            </a:r>
          </a:p>
          <a:p>
            <a:pPr lvl="1" algn="just">
              <a:buFont typeface="Wingdings" panose="05000000000000000000" pitchFamily="2" charset="2"/>
              <a:buChar char="ü"/>
            </a:pPr>
            <a:r>
              <a:rPr lang="fa-IR" sz="2400" dirty="0" smtClean="0"/>
              <a:t>نوجوانان 10-18 ساله مراجعه کننده در فاز اول مطالعه </a:t>
            </a:r>
            <a:r>
              <a:rPr lang="en-US" sz="2400" dirty="0" smtClean="0"/>
              <a:t>TLGS</a:t>
            </a:r>
            <a:endParaRPr lang="fa-IR" sz="2400" dirty="0" smtClean="0"/>
          </a:p>
        </p:txBody>
      </p:sp>
      <p:sp>
        <p:nvSpPr>
          <p:cNvPr id="4" name="Slide Number Placeholder 3"/>
          <p:cNvSpPr>
            <a:spLocks noGrp="1"/>
          </p:cNvSpPr>
          <p:nvPr>
            <p:ph type="sldNum" sz="quarter" idx="12"/>
          </p:nvPr>
        </p:nvSpPr>
        <p:spPr/>
        <p:txBody>
          <a:bodyPr/>
          <a:lstStyle/>
          <a:p>
            <a:fld id="{97CEB7A3-3770-48AD-BEC9-B00D16F734FD}" type="slidenum">
              <a:rPr lang="en-US" smtClean="0"/>
              <a:pPr/>
              <a:t>37</a:t>
            </a:fld>
            <a:endParaRPr lang="en-US"/>
          </a:p>
        </p:txBody>
      </p:sp>
    </p:spTree>
    <p:extLst>
      <p:ext uri="{BB962C8B-B14F-4D97-AF65-F5344CB8AC3E}">
        <p14:creationId xmlns="" xmlns:p14="http://schemas.microsoft.com/office/powerpoint/2010/main" val="3226178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روش اجرا (ادامه)</a:t>
            </a:r>
            <a:endParaRPr lang="en-US" dirty="0"/>
          </a:p>
        </p:txBody>
      </p:sp>
      <p:sp>
        <p:nvSpPr>
          <p:cNvPr id="3" name="Content Placeholder 2"/>
          <p:cNvSpPr>
            <a:spLocks noGrp="1"/>
          </p:cNvSpPr>
          <p:nvPr>
            <p:ph idx="1"/>
          </p:nvPr>
        </p:nvSpPr>
        <p:spPr/>
        <p:txBody>
          <a:bodyPr>
            <a:normAutofit/>
          </a:bodyPr>
          <a:lstStyle/>
          <a:p>
            <a:r>
              <a:rPr lang="fa-IR" b="1" dirty="0"/>
              <a:t>روش نمونه </a:t>
            </a:r>
            <a:r>
              <a:rPr lang="fa-IR" b="1" dirty="0" smtClean="0"/>
              <a:t>گيری:</a:t>
            </a:r>
            <a:endParaRPr lang="fa-IR" dirty="0" smtClean="0"/>
          </a:p>
          <a:p>
            <a:pPr lvl="1">
              <a:buFont typeface="Wingdings" panose="05000000000000000000" pitchFamily="2" charset="2"/>
              <a:buChar char="ü"/>
            </a:pPr>
            <a:r>
              <a:rPr lang="fa-IR" sz="2400" dirty="0" smtClean="0"/>
              <a:t>افراد </a:t>
            </a:r>
            <a:r>
              <a:rPr lang="fa-IR" sz="2400" dirty="0"/>
              <a:t>در مطالعه ی قند و لیپید تهران به صورت تصادفی شاخه ای چند مرحله ای </a:t>
            </a:r>
            <a:r>
              <a:rPr lang="fa-IR" sz="2400" dirty="0" smtClean="0"/>
              <a:t>(</a:t>
            </a:r>
            <a:r>
              <a:rPr lang="en-US" sz="2400" dirty="0" smtClean="0"/>
              <a:t>Multi stage cluster </a:t>
            </a:r>
            <a:r>
              <a:rPr lang="en-US" sz="2400" dirty="0"/>
              <a:t>random sampling</a:t>
            </a:r>
            <a:r>
              <a:rPr lang="fa-IR" sz="2400" dirty="0"/>
              <a:t>) انتخاب شده اند.</a:t>
            </a:r>
            <a:endParaRPr lang="en-US" sz="2400" dirty="0"/>
          </a:p>
          <a:p>
            <a:pPr algn="r" rtl="1"/>
            <a:endParaRPr lang="en-US" dirty="0"/>
          </a:p>
        </p:txBody>
      </p:sp>
      <p:sp>
        <p:nvSpPr>
          <p:cNvPr id="4" name="Slide Number Placeholder 3"/>
          <p:cNvSpPr>
            <a:spLocks noGrp="1"/>
          </p:cNvSpPr>
          <p:nvPr>
            <p:ph type="sldNum" sz="quarter" idx="12"/>
          </p:nvPr>
        </p:nvSpPr>
        <p:spPr/>
        <p:txBody>
          <a:bodyPr/>
          <a:lstStyle/>
          <a:p>
            <a:fld id="{97CEB7A3-3770-48AD-BEC9-B00D16F734FD}" type="slidenum">
              <a:rPr lang="en-US" smtClean="0"/>
              <a:pPr/>
              <a:t>38</a:t>
            </a:fld>
            <a:endParaRPr lang="en-US"/>
          </a:p>
        </p:txBody>
      </p:sp>
    </p:spTree>
    <p:extLst>
      <p:ext uri="{BB962C8B-B14F-4D97-AF65-F5344CB8AC3E}">
        <p14:creationId xmlns="" xmlns:p14="http://schemas.microsoft.com/office/powerpoint/2010/main" val="5038461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روش اجرا (ادامه)</a:t>
            </a:r>
            <a:endParaRPr lang="en-US" dirty="0"/>
          </a:p>
        </p:txBody>
      </p:sp>
      <p:sp>
        <p:nvSpPr>
          <p:cNvPr id="3" name="Content Placeholder 2"/>
          <p:cNvSpPr>
            <a:spLocks noGrp="1"/>
          </p:cNvSpPr>
          <p:nvPr>
            <p:ph idx="1"/>
          </p:nvPr>
        </p:nvSpPr>
        <p:spPr>
          <a:xfrm>
            <a:off x="1295401" y="2556931"/>
            <a:ext cx="9601196" cy="3586693"/>
          </a:xfrm>
        </p:spPr>
        <p:txBody>
          <a:bodyPr>
            <a:normAutofit fontScale="92500" lnSpcReduction="10000"/>
          </a:bodyPr>
          <a:lstStyle/>
          <a:p>
            <a:r>
              <a:rPr lang="fa-IR" b="1" dirty="0"/>
              <a:t>معیارهای </a:t>
            </a:r>
            <a:r>
              <a:rPr lang="fa-IR" b="1" dirty="0" smtClean="0"/>
              <a:t>ورود:</a:t>
            </a:r>
          </a:p>
          <a:p>
            <a:pPr lvl="1">
              <a:buFont typeface="Wingdings" panose="05000000000000000000" pitchFamily="2" charset="2"/>
              <a:buChar char="ü"/>
            </a:pPr>
            <a:r>
              <a:rPr lang="fa-IR" dirty="0" smtClean="0"/>
              <a:t>سن </a:t>
            </a:r>
            <a:r>
              <a:rPr lang="fa-IR" dirty="0"/>
              <a:t>بین 10تا 18 سال در مرحله اول </a:t>
            </a:r>
            <a:endParaRPr lang="en-US" dirty="0"/>
          </a:p>
          <a:p>
            <a:pPr lvl="1">
              <a:buFont typeface="Wingdings" panose="05000000000000000000" pitchFamily="2" charset="2"/>
              <a:buChar char="ü"/>
            </a:pPr>
            <a:r>
              <a:rPr lang="fa-IR" dirty="0"/>
              <a:t>کامل بودن اطلاعات مورد نیاز مطالعه در هر دو مرحله </a:t>
            </a:r>
            <a:endParaRPr lang="en-US" dirty="0"/>
          </a:p>
          <a:p>
            <a:endParaRPr lang="fa-IR" b="1" dirty="0" smtClean="0"/>
          </a:p>
          <a:p>
            <a:r>
              <a:rPr lang="fa-IR" b="1" dirty="0" smtClean="0"/>
              <a:t>معیارهای خروج:</a:t>
            </a:r>
          </a:p>
          <a:p>
            <a:pPr lvl="1">
              <a:buFont typeface="Wingdings" panose="05000000000000000000" pitchFamily="2" charset="2"/>
              <a:buChar char="ü"/>
            </a:pPr>
            <a:r>
              <a:rPr lang="fa-IR" dirty="0" smtClean="0"/>
              <a:t>افرادی </a:t>
            </a:r>
            <a:r>
              <a:rPr lang="fa-IR" dirty="0"/>
              <a:t>که در طول 10 سال پیگیری به هر دلیل از مطالعه کنار رفته باشند (</a:t>
            </a:r>
            <a:r>
              <a:rPr lang="en-US" dirty="0"/>
              <a:t>Loss to follow</a:t>
            </a:r>
            <a:r>
              <a:rPr lang="fa-IR" dirty="0"/>
              <a:t>)</a:t>
            </a:r>
            <a:endParaRPr lang="en-US" dirty="0"/>
          </a:p>
          <a:p>
            <a:pPr lvl="1">
              <a:buFont typeface="Wingdings" panose="05000000000000000000" pitchFamily="2" charset="2"/>
              <a:buChar char="ü"/>
            </a:pPr>
            <a:r>
              <a:rPr lang="fa-IR" dirty="0"/>
              <a:t>مصرف هر گونه </a:t>
            </a:r>
            <a:r>
              <a:rPr lang="fa-IR" dirty="0" smtClean="0"/>
              <a:t>داروی موثر بر متابولیسم گلوکز، لیپید و فشار خون مانند استرویید و هورمون های زنانه و مردانه </a:t>
            </a:r>
            <a:endParaRPr lang="en-US" dirty="0"/>
          </a:p>
          <a:p>
            <a:pPr lvl="1">
              <a:buFont typeface="Wingdings" panose="05000000000000000000" pitchFamily="2" charset="2"/>
              <a:buChar char="ü"/>
            </a:pPr>
            <a:r>
              <a:rPr lang="fa-IR" dirty="0"/>
              <a:t>نمایه توده بدنی مساوی یا کمتر از صدک 5 </a:t>
            </a:r>
            <a:endParaRPr lang="en-US" dirty="0"/>
          </a:p>
        </p:txBody>
      </p:sp>
      <p:sp>
        <p:nvSpPr>
          <p:cNvPr id="4" name="Slide Number Placeholder 3"/>
          <p:cNvSpPr>
            <a:spLocks noGrp="1"/>
          </p:cNvSpPr>
          <p:nvPr>
            <p:ph type="sldNum" sz="quarter" idx="12"/>
          </p:nvPr>
        </p:nvSpPr>
        <p:spPr/>
        <p:txBody>
          <a:bodyPr/>
          <a:lstStyle/>
          <a:p>
            <a:fld id="{97CEB7A3-3770-48AD-BEC9-B00D16F734FD}" type="slidenum">
              <a:rPr lang="en-US" smtClean="0"/>
              <a:pPr/>
              <a:t>39</a:t>
            </a:fld>
            <a:endParaRPr lang="en-US"/>
          </a:p>
        </p:txBody>
      </p:sp>
    </p:spTree>
    <p:extLst>
      <p:ext uri="{BB962C8B-B14F-4D97-AF65-F5344CB8AC3E}">
        <p14:creationId xmlns="" xmlns:p14="http://schemas.microsoft.com/office/powerpoint/2010/main" val="41497429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مقدمه و بیان </a:t>
            </a:r>
            <a:r>
              <a:rPr lang="fa-IR" dirty="0" smtClean="0"/>
              <a:t>مسئله</a:t>
            </a:r>
            <a:endParaRPr lang="en-US" dirty="0"/>
          </a:p>
        </p:txBody>
      </p:sp>
      <p:sp>
        <p:nvSpPr>
          <p:cNvPr id="3" name="Content Placeholder 2"/>
          <p:cNvSpPr>
            <a:spLocks noGrp="1"/>
          </p:cNvSpPr>
          <p:nvPr>
            <p:ph idx="1"/>
          </p:nvPr>
        </p:nvSpPr>
        <p:spPr>
          <a:xfrm>
            <a:off x="1295401" y="2556932"/>
            <a:ext cx="9601196" cy="3691468"/>
          </a:xfrm>
        </p:spPr>
        <p:txBody>
          <a:bodyPr>
            <a:normAutofit fontScale="92500" lnSpcReduction="20000"/>
          </a:bodyPr>
          <a:lstStyle/>
          <a:p>
            <a:r>
              <a:rPr lang="fa-IR" b="0" dirty="0" smtClean="0"/>
              <a:t>افزایش </a:t>
            </a:r>
            <a:r>
              <a:rPr lang="fa-IR" b="0" dirty="0"/>
              <a:t>جهانی شیوع چاقی در کودکان و به موازات آن </a:t>
            </a:r>
            <a:r>
              <a:rPr lang="fa-IR" b="0" dirty="0" smtClean="0"/>
              <a:t>افزایش شیوع اختلالات متابولیک توجه ویژه ای را به تعامل(</a:t>
            </a:r>
            <a:r>
              <a:rPr lang="en-CA" b="0" dirty="0" smtClean="0"/>
              <a:t>(Interaction</a:t>
            </a:r>
            <a:r>
              <a:rPr lang="fa-IR" b="0" dirty="0" smtClean="0"/>
              <a:t>چاقی واختلالات متابولیک در بروزسندرم متابولیک بزرگسالی جلب کرده است.</a:t>
            </a:r>
            <a:endParaRPr lang="en-US" b="0" dirty="0"/>
          </a:p>
          <a:p>
            <a:r>
              <a:rPr lang="fa-IR" b="0" dirty="0"/>
              <a:t>در سال 1385 </a:t>
            </a:r>
            <a:r>
              <a:rPr lang="fa-IR" b="0" dirty="0">
                <a:solidFill>
                  <a:srgbClr val="FF0000"/>
                </a:solidFill>
              </a:rPr>
              <a:t>شیوع</a:t>
            </a:r>
            <a:r>
              <a:rPr lang="fa-IR" b="0" dirty="0"/>
              <a:t> سندرم متابولیک در کودکان و نوجوانان کل ایران در مطالعه </a:t>
            </a:r>
            <a:r>
              <a:rPr lang="fa-IR" b="0" dirty="0">
                <a:solidFill>
                  <a:srgbClr val="FF0000"/>
                </a:solidFill>
              </a:rPr>
              <a:t>کاسپین</a:t>
            </a:r>
            <a:r>
              <a:rPr lang="fa-IR" b="0" dirty="0"/>
              <a:t> برآورد گردید که براساس معیار </a:t>
            </a:r>
            <a:r>
              <a:rPr lang="en-US" b="0" dirty="0"/>
              <a:t>ATP III</a:t>
            </a:r>
            <a:r>
              <a:rPr lang="fa-IR" b="0" dirty="0"/>
              <a:t> </a:t>
            </a:r>
            <a:r>
              <a:rPr lang="fa-IR" b="0" dirty="0">
                <a:solidFill>
                  <a:srgbClr val="FF0000"/>
                </a:solidFill>
              </a:rPr>
              <a:t>14٪ </a:t>
            </a:r>
            <a:r>
              <a:rPr lang="fa-IR" b="0" dirty="0"/>
              <a:t>گزارش گردید</a:t>
            </a:r>
            <a:r>
              <a:rPr lang="fa-IR" b="0" dirty="0" smtClean="0"/>
              <a:t>.</a:t>
            </a:r>
            <a:endParaRPr lang="en-US" b="0" dirty="0"/>
          </a:p>
          <a:p>
            <a:r>
              <a:rPr lang="fa-IR" b="0" dirty="0"/>
              <a:t>در سال 1385 در </a:t>
            </a:r>
            <a:r>
              <a:rPr lang="fa-IR" b="0" dirty="0">
                <a:solidFill>
                  <a:srgbClr val="FF0000"/>
                </a:solidFill>
              </a:rPr>
              <a:t>مطالعه قند و لیپید تهران شیوع</a:t>
            </a:r>
            <a:r>
              <a:rPr lang="fa-IR" b="0" dirty="0"/>
              <a:t> سندرم متابولیک در نوجوانان 19-10 ساله تهرانی، </a:t>
            </a:r>
            <a:r>
              <a:rPr lang="fa-IR" b="0" dirty="0" smtClean="0">
                <a:solidFill>
                  <a:srgbClr val="FF0000"/>
                </a:solidFill>
              </a:rPr>
              <a:t>10/1٪</a:t>
            </a:r>
            <a:r>
              <a:rPr lang="fa-IR" b="0" dirty="0" smtClean="0"/>
              <a:t> (10/3٪ </a:t>
            </a:r>
            <a:r>
              <a:rPr lang="fa-IR" b="0" dirty="0"/>
              <a:t>در پسران و 9/9٪ در دختران) برآورد گردید. درصد شیوع در افراد با اضافه وزن نسبت به افراد با وزن طبیعی، بیشتر بود (به ترتیب 41% در برابر 3% در پسران و 43% در برابر 5% در دختران). علاوه بر این در بخش آینده نگر این مطالعه نشان داد که میزان و بروز سندرم متابولیک در کودکان و نوجوانان تهرانی روند افزایش دارد و با افزایش شدت چاقی بیشتر می شود. یافته های این مطالعه نشان داد که </a:t>
            </a:r>
            <a:r>
              <a:rPr lang="fa-IR" b="0" dirty="0">
                <a:solidFill>
                  <a:srgbClr val="FF0000"/>
                </a:solidFill>
              </a:rPr>
              <a:t>میزان بروز </a:t>
            </a:r>
            <a:r>
              <a:rPr lang="fa-IR" b="0" dirty="0"/>
              <a:t>سندرم متابولیک براساس معیار </a:t>
            </a:r>
            <a:r>
              <a:rPr lang="en-US" b="0" dirty="0"/>
              <a:t>ATP III</a:t>
            </a:r>
            <a:r>
              <a:rPr lang="fa-IR" b="0" dirty="0"/>
              <a:t>، </a:t>
            </a:r>
            <a:r>
              <a:rPr lang="fa-IR" b="0" dirty="0" smtClean="0">
                <a:solidFill>
                  <a:srgbClr val="FF0000"/>
                </a:solidFill>
              </a:rPr>
              <a:t>5/2٪ </a:t>
            </a:r>
            <a:r>
              <a:rPr lang="fa-IR" b="0" dirty="0"/>
              <a:t>است</a:t>
            </a:r>
            <a:r>
              <a:rPr lang="fa-IR" b="0" dirty="0" smtClean="0"/>
              <a:t>.</a:t>
            </a:r>
          </a:p>
          <a:p>
            <a:r>
              <a:rPr lang="fa-IR" b="0" dirty="0" smtClean="0"/>
              <a:t>یافته های حاصل از مطالعه </a:t>
            </a:r>
            <a:r>
              <a:rPr lang="en-US" b="0" dirty="0" smtClean="0"/>
              <a:t>NHANES </a:t>
            </a:r>
            <a:r>
              <a:rPr lang="fa-IR" b="0" dirty="0" smtClean="0"/>
              <a:t> (94-1988) نشان داد که 4/2٪ از نوجوانان بطور کلی و 30٪ از نوجوانان دارای اضافه وزن و چاق در آمریکا، دارای حداقل یک معیار سندرم متابولیک بودند.</a:t>
            </a:r>
            <a:endParaRPr lang="en-CA" dirty="0" smtClean="0"/>
          </a:p>
        </p:txBody>
      </p:sp>
      <p:sp>
        <p:nvSpPr>
          <p:cNvPr id="4" name="Slide Number Placeholder 3"/>
          <p:cNvSpPr>
            <a:spLocks noGrp="1"/>
          </p:cNvSpPr>
          <p:nvPr>
            <p:ph type="sldNum" sz="quarter" idx="12"/>
          </p:nvPr>
        </p:nvSpPr>
        <p:spPr/>
        <p:txBody>
          <a:bodyPr/>
          <a:lstStyle/>
          <a:p>
            <a:fld id="{97CEB7A3-3770-48AD-BEC9-B00D16F734FD}" type="slidenum">
              <a:rPr lang="en-US" smtClean="0"/>
              <a:pPr/>
              <a:t>4</a:t>
            </a:fld>
            <a:endParaRPr lang="en-US"/>
          </a:p>
        </p:txBody>
      </p:sp>
    </p:spTree>
    <p:extLst>
      <p:ext uri="{BB962C8B-B14F-4D97-AF65-F5344CB8AC3E}">
        <p14:creationId xmlns="" xmlns:p14="http://schemas.microsoft.com/office/powerpoint/2010/main" val="27857698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روش اجرا (ادامه)</a:t>
            </a:r>
            <a:endParaRPr lang="en-US" dirty="0"/>
          </a:p>
        </p:txBody>
      </p:sp>
      <p:sp>
        <p:nvSpPr>
          <p:cNvPr id="3" name="Content Placeholder 2"/>
          <p:cNvSpPr>
            <a:spLocks noGrp="1"/>
          </p:cNvSpPr>
          <p:nvPr>
            <p:ph idx="1"/>
          </p:nvPr>
        </p:nvSpPr>
        <p:spPr>
          <a:xfrm>
            <a:off x="2186610" y="2556932"/>
            <a:ext cx="8709988" cy="2607496"/>
          </a:xfrm>
        </p:spPr>
        <p:txBody>
          <a:bodyPr>
            <a:normAutofit/>
          </a:bodyPr>
          <a:lstStyle/>
          <a:p>
            <a:pPr marL="0" indent="0" algn="ctr">
              <a:buNone/>
            </a:pPr>
            <a:r>
              <a:rPr lang="fa-IR" sz="2800" dirty="0"/>
              <a:t>حجم نمونه:</a:t>
            </a:r>
            <a:endParaRPr lang="fa-IR" sz="2800" dirty="0" smtClean="0"/>
          </a:p>
          <a:p>
            <a:pPr algn="r" rtl="1"/>
            <a:r>
              <a:rPr lang="fa-IR" dirty="0" smtClean="0"/>
              <a:t>بر </a:t>
            </a:r>
            <a:r>
              <a:rPr lang="fa-IR" dirty="0"/>
              <a:t>اساس </a:t>
            </a:r>
            <a:r>
              <a:rPr lang="fa-IR" dirty="0" smtClean="0"/>
              <a:t>مطالعه </a:t>
            </a:r>
            <a:r>
              <a:rPr lang="en-US" dirty="0" err="1" smtClean="0"/>
              <a:t>koskinen</a:t>
            </a:r>
            <a:r>
              <a:rPr lang="en-US" dirty="0" smtClean="0"/>
              <a:t> </a:t>
            </a:r>
            <a:r>
              <a:rPr lang="en-US" dirty="0"/>
              <a:t>et al</a:t>
            </a:r>
            <a:r>
              <a:rPr lang="fa-IR" dirty="0"/>
              <a:t> با توجه به در نظر گرفتن بروز 10 ساله سندرم متابولیک در گروه با وزن نرمال و چاق یا اضافه وزن به ترتیب 6 و 14 درصد تعداد نمونه در هر گروه حداقل 220 نفر براورد میشود که در مجموع حد اقل 880 نفر مورد نیاز است</a:t>
            </a:r>
            <a:r>
              <a:rPr lang="fa-IR" dirty="0" smtClean="0"/>
              <a:t>.</a:t>
            </a:r>
            <a:endParaRPr lang="en-US" dirty="0"/>
          </a:p>
          <a:p>
            <a:endParaRPr lang="en-US" dirty="0"/>
          </a:p>
        </p:txBody>
      </p:sp>
      <p:sp>
        <p:nvSpPr>
          <p:cNvPr id="5" name="Rectangle 4"/>
          <p:cNvSpPr>
            <a:spLocks noChangeArrowheads="1"/>
          </p:cNvSpPr>
          <p:nvPr/>
        </p:nvSpPr>
        <p:spPr bwMode="auto">
          <a:xfrm>
            <a:off x="0" y="0"/>
            <a:ext cx="12192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Slide Number Placeholder 3"/>
          <p:cNvSpPr>
            <a:spLocks noGrp="1"/>
          </p:cNvSpPr>
          <p:nvPr>
            <p:ph type="sldNum" sz="quarter" idx="12"/>
          </p:nvPr>
        </p:nvSpPr>
        <p:spPr/>
        <p:txBody>
          <a:bodyPr/>
          <a:lstStyle/>
          <a:p>
            <a:fld id="{97CEB7A3-3770-48AD-BEC9-B00D16F734FD}" type="slidenum">
              <a:rPr lang="en-US" smtClean="0"/>
              <a:pPr/>
              <a:t>40</a:t>
            </a:fld>
            <a:endParaRPr lang="en-US"/>
          </a:p>
        </p:txBody>
      </p:sp>
      <p:sp>
        <p:nvSpPr>
          <p:cNvPr id="6" name="Rectangle 2"/>
          <p:cNvSpPr>
            <a:spLocks noChangeArrowheads="1"/>
          </p:cNvSpPr>
          <p:nvPr/>
        </p:nvSpPr>
        <p:spPr bwMode="auto">
          <a:xfrm>
            <a:off x="0" y="0"/>
            <a:ext cx="12192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3"/>
          <p:cNvSpPr>
            <a:spLocks noChangeArrowheads="1"/>
          </p:cNvSpPr>
          <p:nvPr/>
        </p:nvSpPr>
        <p:spPr bwMode="auto">
          <a:xfrm>
            <a:off x="0" y="4143375"/>
            <a:ext cx="12192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5"/>
          <p:cNvSpPr>
            <a:spLocks noChangeArrowheads="1"/>
          </p:cNvSpPr>
          <p:nvPr/>
        </p:nvSpPr>
        <p:spPr bwMode="auto">
          <a:xfrm flipV="1">
            <a:off x="830409" y="1686775"/>
            <a:ext cx="18185622" cy="544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6"/>
          <p:cNvSpPr>
            <a:spLocks noChangeArrowheads="1"/>
          </p:cNvSpPr>
          <p:nvPr/>
        </p:nvSpPr>
        <p:spPr bwMode="auto">
          <a:xfrm flipV="1">
            <a:off x="830409" y="5372950"/>
            <a:ext cx="18185622" cy="544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Rectangle 10"/>
          <p:cNvSpPr>
            <a:spLocks noChangeArrowheads="1"/>
          </p:cNvSpPr>
          <p:nvPr/>
        </p:nvSpPr>
        <p:spPr bwMode="auto">
          <a:xfrm>
            <a:off x="1099929" y="1367868"/>
            <a:ext cx="17196045" cy="516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3" name="Object 12"/>
          <p:cNvGraphicFramePr>
            <a:graphicFrameLocks noChangeAspect="1"/>
          </p:cNvGraphicFramePr>
          <p:nvPr>
            <p:extLst>
              <p:ext uri="{D42A27DB-BD31-4B8C-83A1-F6EECF244321}">
                <p14:modId xmlns="" xmlns:p14="http://schemas.microsoft.com/office/powerpoint/2010/main" val="2681624277"/>
              </p:ext>
            </p:extLst>
          </p:nvPr>
        </p:nvGraphicFramePr>
        <p:xfrm>
          <a:off x="1099930" y="613197"/>
          <a:ext cx="7063409" cy="5635203"/>
        </p:xfrm>
        <a:graphic>
          <a:graphicData uri="http://schemas.openxmlformats.org/presentationml/2006/ole">
            <p:oleObj spid="_x0000_s1047" name="Equation" r:id="rId3" imgW="4330700" imgH="3454400" progId="Equation.3">
              <p:embed/>
            </p:oleObj>
          </a:graphicData>
        </a:graphic>
      </p:graphicFrame>
      <p:sp>
        <p:nvSpPr>
          <p:cNvPr id="14" name="Rectangle 11"/>
          <p:cNvSpPr>
            <a:spLocks noChangeArrowheads="1"/>
          </p:cNvSpPr>
          <p:nvPr/>
        </p:nvSpPr>
        <p:spPr bwMode="auto">
          <a:xfrm>
            <a:off x="1099929" y="4825443"/>
            <a:ext cx="17196045" cy="516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 xmlns:p14="http://schemas.microsoft.com/office/powerpoint/2010/main" val="42452829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روش اجرا (ادامه)</a:t>
            </a:r>
            <a:endParaRPr lang="en-US" dirty="0"/>
          </a:p>
        </p:txBody>
      </p:sp>
      <p:sp>
        <p:nvSpPr>
          <p:cNvPr id="3" name="Content Placeholder 2"/>
          <p:cNvSpPr>
            <a:spLocks noGrp="1"/>
          </p:cNvSpPr>
          <p:nvPr>
            <p:ph idx="1"/>
          </p:nvPr>
        </p:nvSpPr>
        <p:spPr/>
        <p:txBody>
          <a:bodyPr>
            <a:normAutofit/>
          </a:bodyPr>
          <a:lstStyle/>
          <a:p>
            <a:pPr marL="0" indent="0" algn="ctr">
              <a:buNone/>
            </a:pPr>
            <a:r>
              <a:rPr lang="fa-IR" sz="2800" b="1" dirty="0" smtClean="0"/>
              <a:t>نحوه اجرای تحقیق:</a:t>
            </a:r>
          </a:p>
          <a:p>
            <a:pPr algn="justLow">
              <a:buFont typeface="Wingdings" panose="05000000000000000000" pitchFamily="2" charset="2"/>
              <a:buChar char="ü"/>
            </a:pPr>
            <a:r>
              <a:rPr lang="fa-IR" dirty="0">
                <a:cs typeface="B Nazanin" pitchFamily="2" charset="-78"/>
              </a:rPr>
              <a:t>مطالعه قند و ليپيد تهران، پژوهشي است به منظور تعيين عوامل خطر آترواسكلروز در ميان جمعيت شهري تهران، ارتقاء ميزان‌هاي مبتني بر جمعيت با هدف ايجاد تغيير در شيوه زندگي مردم و پيشگيري روند رو به رشد ديابت و </a:t>
            </a:r>
            <a:r>
              <a:rPr lang="fa-IR" dirty="0" smtClean="0">
                <a:cs typeface="B Nazanin" pitchFamily="2" charset="-78"/>
              </a:rPr>
              <a:t>ديس‌ليپيدمي.</a:t>
            </a:r>
            <a:endParaRPr lang="fa-IR" dirty="0">
              <a:cs typeface="B Nazanin" pitchFamily="2" charset="-78"/>
            </a:endParaRPr>
          </a:p>
          <a:p>
            <a:pPr algn="justLow">
              <a:buFont typeface="Wingdings" panose="05000000000000000000" pitchFamily="2" charset="2"/>
              <a:buChar char="ü"/>
            </a:pPr>
            <a:r>
              <a:rPr lang="fa-IR" dirty="0" smtClean="0">
                <a:cs typeface="B Nazanin" pitchFamily="2" charset="-78"/>
              </a:rPr>
              <a:t>طراحي </a:t>
            </a:r>
            <a:r>
              <a:rPr lang="fa-IR" dirty="0">
                <a:cs typeface="B Nazanin" pitchFamily="2" charset="-78"/>
              </a:rPr>
              <a:t>اين پژوهش شامل دو فاز مي‌باشد فاز اول: يك مطالعه مقطعي جهت تعيين شيوع عوامل خطر بيماري‌هاي قلبي عروقي و فاز دوم: مطالعه‌اي هم گروهي و آينده‌نگر است كه براي 20 سال آينده طراحي شده است</a:t>
            </a:r>
            <a:r>
              <a:rPr lang="fa-IR" dirty="0" smtClean="0">
                <a:cs typeface="B Nazanin" pitchFamily="2" charset="-78"/>
              </a:rPr>
              <a:t>.</a:t>
            </a:r>
            <a:endParaRPr lang="fa-IR" dirty="0">
              <a:cs typeface="B Nazanin" pitchFamily="2" charset="-78"/>
            </a:endParaRPr>
          </a:p>
        </p:txBody>
      </p:sp>
      <p:sp>
        <p:nvSpPr>
          <p:cNvPr id="4" name="Slide Number Placeholder 3"/>
          <p:cNvSpPr>
            <a:spLocks noGrp="1"/>
          </p:cNvSpPr>
          <p:nvPr>
            <p:ph type="sldNum" sz="quarter" idx="12"/>
          </p:nvPr>
        </p:nvSpPr>
        <p:spPr/>
        <p:txBody>
          <a:bodyPr/>
          <a:lstStyle/>
          <a:p>
            <a:fld id="{97CEB7A3-3770-48AD-BEC9-B00D16F734FD}" type="slidenum">
              <a:rPr lang="en-US" smtClean="0"/>
              <a:pPr/>
              <a:t>41</a:t>
            </a:fld>
            <a:endParaRPr lang="en-US"/>
          </a:p>
        </p:txBody>
      </p:sp>
    </p:spTree>
    <p:extLst>
      <p:ext uri="{BB962C8B-B14F-4D97-AF65-F5344CB8AC3E}">
        <p14:creationId xmlns="" xmlns:p14="http://schemas.microsoft.com/office/powerpoint/2010/main" val="26002112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روش اجرا (ادامه)</a:t>
            </a:r>
            <a:endParaRPr lang="en-US" dirty="0"/>
          </a:p>
        </p:txBody>
      </p:sp>
      <p:sp>
        <p:nvSpPr>
          <p:cNvPr id="3" name="Content Placeholder 2"/>
          <p:cNvSpPr>
            <a:spLocks noGrp="1"/>
          </p:cNvSpPr>
          <p:nvPr>
            <p:ph idx="1"/>
          </p:nvPr>
        </p:nvSpPr>
        <p:spPr/>
        <p:txBody>
          <a:bodyPr>
            <a:normAutofit lnSpcReduction="10000"/>
          </a:bodyPr>
          <a:lstStyle/>
          <a:p>
            <a:pPr marL="0" indent="0" algn="ctr">
              <a:buNone/>
            </a:pPr>
            <a:r>
              <a:rPr lang="fa-IR" sz="2800" b="1" dirty="0"/>
              <a:t>نحوه اجرای </a:t>
            </a:r>
            <a:r>
              <a:rPr lang="fa-IR" sz="2800" b="1" dirty="0" smtClean="0"/>
              <a:t>تحقیق (ادامه):</a:t>
            </a:r>
            <a:endParaRPr lang="fa-IR" sz="2800" b="1" dirty="0"/>
          </a:p>
          <a:p>
            <a:pPr>
              <a:buFont typeface="Wingdings" panose="05000000000000000000" pitchFamily="2" charset="2"/>
              <a:buChar char="ü"/>
            </a:pPr>
            <a:r>
              <a:rPr lang="fa-IR" dirty="0" smtClean="0"/>
              <a:t>در </a:t>
            </a:r>
            <a:r>
              <a:rPr lang="fa-IR" dirty="0"/>
              <a:t>مطالعه حاضر ابتدا تمام جمعيت نوجوان 10-18 ساله  شرکت کننده در فاز اول مطالعه قند و ليپيد تهران (بین سال های 1378 تا 1381) انتخاب مي شوند و افرادی که به هر دليل اطلاعات مربوط به آنها ناقص باشد ویا  معیارهای ورود به مطالعه را نداشته باشند، از مطالعه کنار گذاشته </a:t>
            </a:r>
            <a:r>
              <a:rPr lang="fa-IR" dirty="0" smtClean="0"/>
              <a:t>میشوند.</a:t>
            </a:r>
          </a:p>
          <a:p>
            <a:pPr>
              <a:buFont typeface="Wingdings" panose="05000000000000000000" pitchFamily="2" charset="2"/>
              <a:buChar char="ü"/>
            </a:pPr>
            <a:r>
              <a:rPr lang="fa-IR" dirty="0" smtClean="0"/>
              <a:t>در مرحله دوم </a:t>
            </a:r>
            <a:r>
              <a:rPr lang="fa-IR" dirty="0"/>
              <a:t>مطالعه </a:t>
            </a:r>
            <a:r>
              <a:rPr lang="fa-IR" dirty="0" smtClean="0"/>
              <a:t>(فاز چهار </a:t>
            </a:r>
            <a:r>
              <a:rPr lang="en-US" dirty="0" smtClean="0"/>
              <a:t>TLGS</a:t>
            </a:r>
            <a:r>
              <a:rPr lang="fa-IR" dirty="0" smtClean="0"/>
              <a:t>) که </a:t>
            </a:r>
            <a:r>
              <a:rPr lang="fa-IR" dirty="0"/>
              <a:t>بین سال های 1387 تا 1390 به انجام رسید، بزرگسالانی که بطور میانگین به مدت 10 سال پیگیری شده اند، از نظر بروز سندرم متابولیک ارزیابی و ارتباط فنوتیپ های چاقی با بروز این سندرم تعیین می­شود.</a:t>
            </a:r>
            <a:endParaRPr lang="en-US" dirty="0"/>
          </a:p>
          <a:p>
            <a:endParaRPr lang="fa-IR" dirty="0">
              <a:cs typeface="Nazanin" pitchFamily="2" charset="-78"/>
            </a:endParaRPr>
          </a:p>
        </p:txBody>
      </p:sp>
      <p:sp>
        <p:nvSpPr>
          <p:cNvPr id="4" name="Slide Number Placeholder 3"/>
          <p:cNvSpPr>
            <a:spLocks noGrp="1"/>
          </p:cNvSpPr>
          <p:nvPr>
            <p:ph type="sldNum" sz="quarter" idx="12"/>
          </p:nvPr>
        </p:nvSpPr>
        <p:spPr/>
        <p:txBody>
          <a:bodyPr/>
          <a:lstStyle/>
          <a:p>
            <a:fld id="{97CEB7A3-3770-48AD-BEC9-B00D16F734FD}" type="slidenum">
              <a:rPr lang="en-US" smtClean="0"/>
              <a:pPr/>
              <a:t>42</a:t>
            </a:fld>
            <a:endParaRPr lang="en-US"/>
          </a:p>
        </p:txBody>
      </p:sp>
    </p:spTree>
    <p:extLst>
      <p:ext uri="{BB962C8B-B14F-4D97-AF65-F5344CB8AC3E}">
        <p14:creationId xmlns="" xmlns:p14="http://schemas.microsoft.com/office/powerpoint/2010/main" val="17340250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روش اجرا (ادامه)</a:t>
            </a:r>
            <a:endParaRPr lang="en-US" dirty="0"/>
          </a:p>
        </p:txBody>
      </p:sp>
      <p:sp>
        <p:nvSpPr>
          <p:cNvPr id="3" name="Content Placeholder 2"/>
          <p:cNvSpPr>
            <a:spLocks noGrp="1"/>
          </p:cNvSpPr>
          <p:nvPr>
            <p:ph idx="1"/>
          </p:nvPr>
        </p:nvSpPr>
        <p:spPr/>
        <p:txBody>
          <a:bodyPr>
            <a:normAutofit fontScale="92500" lnSpcReduction="10000"/>
          </a:bodyPr>
          <a:lstStyle/>
          <a:p>
            <a:r>
              <a:rPr lang="fa-IR" dirty="0"/>
              <a:t>نوجوانان مورد مطالعه در </a:t>
            </a:r>
            <a:r>
              <a:rPr lang="fa-IR" dirty="0" smtClean="0"/>
              <a:t>مرحله </a:t>
            </a:r>
            <a:r>
              <a:rPr lang="fa-IR" dirty="0"/>
              <a:t>اول </a:t>
            </a:r>
            <a:r>
              <a:rPr lang="fa-IR" dirty="0" smtClean="0"/>
              <a:t>براساس</a:t>
            </a:r>
            <a:r>
              <a:rPr lang="en-US" dirty="0" smtClean="0"/>
              <a:t>BMI </a:t>
            </a:r>
            <a:r>
              <a:rPr lang="fa-IR" dirty="0" smtClean="0"/>
              <a:t> </a:t>
            </a:r>
            <a:r>
              <a:rPr lang="fa-IR" dirty="0"/>
              <a:t>و معیارهای سندرم متابولیک به 4 گروه تقسیم خواهند شد:</a:t>
            </a:r>
            <a:endParaRPr lang="en-US" dirty="0"/>
          </a:p>
          <a:p>
            <a:pPr lvl="1">
              <a:buFont typeface="Wingdings" panose="05000000000000000000" pitchFamily="2" charset="2"/>
              <a:buChar char="q"/>
            </a:pPr>
            <a:r>
              <a:rPr lang="fa-IR" dirty="0"/>
              <a:t>گروه اول </a:t>
            </a:r>
            <a:r>
              <a:rPr lang="en-US" dirty="0">
                <a:solidFill>
                  <a:srgbClr val="FF0000"/>
                </a:solidFill>
              </a:rPr>
              <a:t>MHNO(Metabolic Healthy Non Obese)</a:t>
            </a:r>
            <a:r>
              <a:rPr lang="fa-IR" dirty="0" smtClean="0"/>
              <a:t>:</a:t>
            </a:r>
            <a:r>
              <a:rPr lang="en-US" dirty="0" smtClean="0"/>
              <a:t>BMI </a:t>
            </a:r>
            <a:r>
              <a:rPr lang="fa-IR" dirty="0" smtClean="0"/>
              <a:t> نرمال </a:t>
            </a:r>
            <a:r>
              <a:rPr lang="fa-IR" dirty="0"/>
              <a:t>(کمتر از صدک 85) و فاقد هر گونه یا دارای یک معیار از  معیار های سندرم متابولیک </a:t>
            </a:r>
            <a:r>
              <a:rPr lang="fa-IR" dirty="0" smtClean="0"/>
              <a:t>براساس </a:t>
            </a:r>
            <a:r>
              <a:rPr lang="fa-IR" dirty="0"/>
              <a:t>مطالعه کوک</a:t>
            </a:r>
            <a:endParaRPr lang="en-US" dirty="0"/>
          </a:p>
          <a:p>
            <a:pPr lvl="1">
              <a:buFont typeface="Wingdings" panose="05000000000000000000" pitchFamily="2" charset="2"/>
              <a:buChar char="q"/>
            </a:pPr>
            <a:r>
              <a:rPr lang="fa-IR" dirty="0"/>
              <a:t>گروه دوم </a:t>
            </a:r>
            <a:r>
              <a:rPr lang="en-US" dirty="0">
                <a:solidFill>
                  <a:srgbClr val="FF0000"/>
                </a:solidFill>
              </a:rPr>
              <a:t>MHO(Metabolic Healthy Obesity)</a:t>
            </a:r>
            <a:r>
              <a:rPr lang="en-US" dirty="0"/>
              <a:t> </a:t>
            </a:r>
            <a:r>
              <a:rPr lang="fa-IR" dirty="0" smtClean="0"/>
              <a:t>: </a:t>
            </a:r>
            <a:r>
              <a:rPr lang="en-US" dirty="0" smtClean="0"/>
              <a:t>BMI</a:t>
            </a:r>
            <a:r>
              <a:rPr lang="fa-IR" dirty="0" smtClean="0"/>
              <a:t> </a:t>
            </a:r>
            <a:r>
              <a:rPr lang="fa-IR" dirty="0"/>
              <a:t>بیشتر یا مساوی  صدک 85 دارای اضافه وزن و چاق و فاقد هر گونه یا یک معیار سندرم متابولیک براساس مطالعه کوک</a:t>
            </a:r>
            <a:endParaRPr lang="en-US" dirty="0"/>
          </a:p>
          <a:p>
            <a:pPr lvl="1">
              <a:buFont typeface="Wingdings" panose="05000000000000000000" pitchFamily="2" charset="2"/>
              <a:buChar char="q"/>
            </a:pPr>
            <a:r>
              <a:rPr lang="fa-IR" dirty="0"/>
              <a:t>گروه سوم </a:t>
            </a:r>
            <a:r>
              <a:rPr lang="en-US" dirty="0">
                <a:solidFill>
                  <a:srgbClr val="FF0000"/>
                </a:solidFill>
              </a:rPr>
              <a:t>MUNO(Metabolic Unhealthy Non Obese) </a:t>
            </a:r>
            <a:r>
              <a:rPr lang="fa-IR" dirty="0"/>
              <a:t>:</a:t>
            </a:r>
            <a:r>
              <a:rPr lang="en-US" dirty="0"/>
              <a:t>BMI </a:t>
            </a:r>
            <a:r>
              <a:rPr lang="fa-IR" dirty="0" smtClean="0"/>
              <a:t> نرمال </a:t>
            </a:r>
            <a:r>
              <a:rPr lang="fa-IR" dirty="0"/>
              <a:t>(کمتر از صدک 85) و دارای حداقل دو مورد از معیارهای  سندرم متابولیک براساس مطالعه کوک</a:t>
            </a:r>
            <a:endParaRPr lang="en-US" dirty="0"/>
          </a:p>
          <a:p>
            <a:pPr lvl="1">
              <a:buFont typeface="Wingdings" panose="05000000000000000000" pitchFamily="2" charset="2"/>
              <a:buChar char="q"/>
            </a:pPr>
            <a:r>
              <a:rPr lang="fa-IR" dirty="0"/>
              <a:t>گروه چهارم </a:t>
            </a:r>
            <a:r>
              <a:rPr lang="en-US" dirty="0">
                <a:solidFill>
                  <a:srgbClr val="FF0000"/>
                </a:solidFill>
              </a:rPr>
              <a:t>MUO(Metabolic Un healthy Obesity)</a:t>
            </a:r>
            <a:r>
              <a:rPr lang="en-US" dirty="0"/>
              <a:t> </a:t>
            </a:r>
            <a:r>
              <a:rPr lang="fa-IR" dirty="0"/>
              <a:t>:</a:t>
            </a:r>
            <a:r>
              <a:rPr lang="en-US" dirty="0"/>
              <a:t>BMI </a:t>
            </a:r>
            <a:r>
              <a:rPr lang="fa-IR" dirty="0" smtClean="0"/>
              <a:t> بیشتر </a:t>
            </a:r>
            <a:r>
              <a:rPr lang="fa-IR" dirty="0"/>
              <a:t>یا مساوی صدک 85 دارای اضافه وزن و چاق و داشتن حداقل دو مورد ازمعیارهای  سندرم متابولیک براساس مطالعه </a:t>
            </a:r>
            <a:r>
              <a:rPr lang="fa-IR" dirty="0" smtClean="0"/>
              <a:t>کوک</a:t>
            </a:r>
            <a:endParaRPr lang="en-US" dirty="0"/>
          </a:p>
        </p:txBody>
      </p:sp>
      <p:sp>
        <p:nvSpPr>
          <p:cNvPr id="4" name="Slide Number Placeholder 3"/>
          <p:cNvSpPr>
            <a:spLocks noGrp="1"/>
          </p:cNvSpPr>
          <p:nvPr>
            <p:ph type="sldNum" sz="quarter" idx="12"/>
          </p:nvPr>
        </p:nvSpPr>
        <p:spPr/>
        <p:txBody>
          <a:bodyPr/>
          <a:lstStyle/>
          <a:p>
            <a:fld id="{97CEB7A3-3770-48AD-BEC9-B00D16F734FD}" type="slidenum">
              <a:rPr lang="en-US" smtClean="0"/>
              <a:pPr/>
              <a:t>43</a:t>
            </a:fld>
            <a:endParaRPr lang="en-US"/>
          </a:p>
        </p:txBody>
      </p:sp>
    </p:spTree>
    <p:extLst>
      <p:ext uri="{BB962C8B-B14F-4D97-AF65-F5344CB8AC3E}">
        <p14:creationId xmlns="" xmlns:p14="http://schemas.microsoft.com/office/powerpoint/2010/main" val="18752070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روش اجرا (ادامه)</a:t>
            </a:r>
            <a:endParaRPr lang="en-US" dirty="0"/>
          </a:p>
        </p:txBody>
      </p:sp>
      <p:sp>
        <p:nvSpPr>
          <p:cNvPr id="3" name="Content Placeholder 2"/>
          <p:cNvSpPr>
            <a:spLocks noGrp="1"/>
          </p:cNvSpPr>
          <p:nvPr>
            <p:ph idx="1"/>
          </p:nvPr>
        </p:nvSpPr>
        <p:spPr/>
        <p:txBody>
          <a:bodyPr>
            <a:normAutofit lnSpcReduction="10000"/>
          </a:bodyPr>
          <a:lstStyle/>
          <a:p>
            <a:pPr>
              <a:buNone/>
            </a:pPr>
            <a:endParaRPr lang="en-US" dirty="0"/>
          </a:p>
          <a:p>
            <a:r>
              <a:rPr lang="fa-IR" dirty="0"/>
              <a:t>همچنین در </a:t>
            </a:r>
            <a:r>
              <a:rPr lang="fa-IR" dirty="0" smtClean="0"/>
              <a:t>مرحله دوم </a:t>
            </a:r>
            <a:r>
              <a:rPr lang="fa-IR" dirty="0"/>
              <a:t>مطالعه، شیوع </a:t>
            </a:r>
            <a:r>
              <a:rPr lang="en-CA" dirty="0" smtClean="0"/>
              <a:t> MHO</a:t>
            </a:r>
            <a:r>
              <a:rPr lang="fa-IR" dirty="0" smtClean="0"/>
              <a:t>در </a:t>
            </a:r>
            <a:r>
              <a:rPr lang="fa-IR" dirty="0"/>
              <a:t>جمعیت </a:t>
            </a:r>
            <a:r>
              <a:rPr lang="fa-IR" dirty="0" smtClean="0"/>
              <a:t>نوجوانان فاز 4 </a:t>
            </a:r>
            <a:r>
              <a:rPr lang="en-CA" dirty="0" smtClean="0"/>
              <a:t>TLGS</a:t>
            </a:r>
            <a:r>
              <a:rPr lang="fa-IR" dirty="0" smtClean="0"/>
              <a:t> </a:t>
            </a:r>
            <a:r>
              <a:rPr lang="fa-IR" dirty="0"/>
              <a:t>بررسی شده و ارتباط آن با فعالیت بدنی و عادات غذایی بصورت مقطعی ارزیابی میشود.</a:t>
            </a:r>
            <a:endParaRPr lang="en-US" dirty="0"/>
          </a:p>
          <a:p>
            <a:r>
              <a:rPr lang="fa-IR" dirty="0"/>
              <a:t>برای محاسبه فعالیت بدنی از پرسشنامه </a:t>
            </a:r>
            <a:r>
              <a:rPr lang="en-US" dirty="0"/>
              <a:t>MAQ</a:t>
            </a:r>
            <a:r>
              <a:rPr lang="fa-IR" dirty="0"/>
              <a:t> استفاده شده است.</a:t>
            </a:r>
            <a:r>
              <a:rPr lang="en-US" dirty="0"/>
              <a:t>MET  </a:t>
            </a:r>
            <a:r>
              <a:rPr lang="fa-IR" dirty="0"/>
              <a:t>کمتر از 3 به عنوان فعالیت کم،</a:t>
            </a:r>
            <a:r>
              <a:rPr lang="en-US" dirty="0"/>
              <a:t>MET  </a:t>
            </a:r>
            <a:r>
              <a:rPr lang="fa-IR" dirty="0"/>
              <a:t>بیشتر از 3 و کمتر از 6 فعالیت متوسط و </a:t>
            </a:r>
            <a:r>
              <a:rPr lang="en-US" dirty="0"/>
              <a:t>MET  </a:t>
            </a:r>
            <a:r>
              <a:rPr lang="fa-IR" dirty="0"/>
              <a:t>بیشتر یا مساوی 6 فعالیت شدید نامگذاری میشود.</a:t>
            </a:r>
            <a:endParaRPr lang="en-US" dirty="0"/>
          </a:p>
          <a:p>
            <a:r>
              <a:rPr lang="fa-IR" dirty="0"/>
              <a:t>برای رژیم غذایی افراد از پرسشنامه بسامد خوراکی</a:t>
            </a:r>
            <a:r>
              <a:rPr lang="en-US" dirty="0"/>
              <a:t>(Food Frequency </a:t>
            </a:r>
            <a:r>
              <a:rPr lang="en-US" dirty="0" err="1"/>
              <a:t>Questioner.FFQ</a:t>
            </a:r>
            <a:r>
              <a:rPr lang="en-US" dirty="0"/>
              <a:t>) </a:t>
            </a:r>
            <a:r>
              <a:rPr lang="fa-IR" dirty="0"/>
              <a:t>استفاده میشود</a:t>
            </a:r>
            <a:endParaRPr lang="en-US" dirty="0"/>
          </a:p>
          <a:p>
            <a:endParaRPr lang="fa-IR" dirty="0">
              <a:cs typeface="Nazanin" pitchFamily="2" charset="-78"/>
            </a:endParaRPr>
          </a:p>
        </p:txBody>
      </p:sp>
      <p:sp>
        <p:nvSpPr>
          <p:cNvPr id="4" name="Slide Number Placeholder 3"/>
          <p:cNvSpPr>
            <a:spLocks noGrp="1"/>
          </p:cNvSpPr>
          <p:nvPr>
            <p:ph type="sldNum" sz="quarter" idx="12"/>
          </p:nvPr>
        </p:nvSpPr>
        <p:spPr/>
        <p:txBody>
          <a:bodyPr/>
          <a:lstStyle/>
          <a:p>
            <a:fld id="{97CEB7A3-3770-48AD-BEC9-B00D16F734FD}" type="slidenum">
              <a:rPr lang="en-US" smtClean="0"/>
              <a:pPr/>
              <a:t>44</a:t>
            </a:fld>
            <a:endParaRPr lang="en-US"/>
          </a:p>
        </p:txBody>
      </p:sp>
    </p:spTree>
    <p:extLst>
      <p:ext uri="{BB962C8B-B14F-4D97-AF65-F5344CB8AC3E}">
        <p14:creationId xmlns="" xmlns:p14="http://schemas.microsoft.com/office/powerpoint/2010/main" val="23144055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روش اجرا (ادامه)</a:t>
            </a:r>
            <a:endParaRPr lang="en-US" dirty="0"/>
          </a:p>
        </p:txBody>
      </p:sp>
      <p:sp>
        <p:nvSpPr>
          <p:cNvPr id="3" name="Content Placeholder 2"/>
          <p:cNvSpPr>
            <a:spLocks noGrp="1"/>
          </p:cNvSpPr>
          <p:nvPr>
            <p:ph idx="1"/>
          </p:nvPr>
        </p:nvSpPr>
        <p:spPr/>
        <p:txBody>
          <a:bodyPr>
            <a:normAutofit lnSpcReduction="10000"/>
          </a:bodyPr>
          <a:lstStyle/>
          <a:p>
            <a:pPr marL="0" indent="0" algn="r">
              <a:spcAft>
                <a:spcPts val="1200"/>
              </a:spcAft>
              <a:buNone/>
              <a:defRPr/>
            </a:pPr>
            <a:r>
              <a:rPr lang="fa-IR" altLang="en-US" sz="2800" b="1" dirty="0">
                <a:solidFill>
                  <a:srgbClr val="FF6600"/>
                </a:solidFill>
              </a:rPr>
              <a:t>بررسی های آنتروپومتری</a:t>
            </a:r>
          </a:p>
          <a:p>
            <a:pPr lvl="1" algn="r">
              <a:buFont typeface="Wingdings" panose="05000000000000000000" pitchFamily="2" charset="2"/>
              <a:buChar char="ü"/>
              <a:defRPr/>
            </a:pPr>
            <a:r>
              <a:rPr lang="fa-IR" altLang="en-US" sz="2400" b="1" dirty="0"/>
              <a:t>وزن: </a:t>
            </a:r>
            <a:r>
              <a:rPr lang="fa-IR" sz="2400" dirty="0"/>
              <a:t>با حداقل پوشش و بدون كفش با استفاده از ترازوي ديجيتالي </a:t>
            </a:r>
            <a:r>
              <a:rPr lang="en-US" sz="2400" dirty="0" err="1">
                <a:latin typeface="Times New Roman" panose="02020603050405020304" pitchFamily="18" charset="0"/>
                <a:cs typeface="Times New Roman" panose="02020603050405020304" pitchFamily="18" charset="0"/>
              </a:rPr>
              <a:t>Seca</a:t>
            </a:r>
            <a:r>
              <a:rPr lang="fa-IR" sz="2400" dirty="0">
                <a:latin typeface="Times New Roman" panose="02020603050405020304" pitchFamily="18" charset="0"/>
                <a:cs typeface="Times New Roman" panose="02020603050405020304" pitchFamily="18" charset="0"/>
              </a:rPr>
              <a:t> </a:t>
            </a:r>
            <a:r>
              <a:rPr lang="fa-IR" sz="2400" dirty="0" smtClean="0">
                <a:latin typeface="Times New Roman" panose="02020603050405020304" pitchFamily="18" charset="0"/>
                <a:cs typeface="Times New Roman" panose="02020603050405020304" pitchFamily="18" charset="0"/>
              </a:rPr>
              <a:t>( </a:t>
            </a:r>
            <a:r>
              <a:rPr lang="fa-IR" sz="2400" dirty="0">
                <a:latin typeface="Times New Roman" panose="02020603050405020304" pitchFamily="18" charset="0"/>
              </a:rPr>
              <a:t>با دقت  0/1 کیلوگرم)</a:t>
            </a:r>
            <a:endParaRPr lang="fa-IR" altLang="en-US" sz="2400" dirty="0"/>
          </a:p>
          <a:p>
            <a:pPr lvl="1" algn="r">
              <a:spcAft>
                <a:spcPts val="1200"/>
              </a:spcAft>
              <a:buFont typeface="Wingdings" panose="05000000000000000000" pitchFamily="2" charset="2"/>
              <a:buChar char="ü"/>
              <a:defRPr/>
            </a:pPr>
            <a:r>
              <a:rPr lang="fa-IR" altLang="en-US" sz="2400" b="1" dirty="0"/>
              <a:t>قد: </a:t>
            </a:r>
            <a:r>
              <a:rPr lang="fa-IR" sz="2400" dirty="0"/>
              <a:t>در وضعيت ايستاده در كنار ديوار و بدون كفش در حالي كه كتف‌ها در شرايط عادي قرار دارند (با دقت 1 سانتی متر)</a:t>
            </a:r>
            <a:endParaRPr lang="fa-IR" altLang="en-US" sz="2400" dirty="0"/>
          </a:p>
          <a:p>
            <a:pPr lvl="1" algn="r">
              <a:spcAft>
                <a:spcPts val="0"/>
              </a:spcAft>
              <a:buFont typeface="Wingdings" panose="05000000000000000000" pitchFamily="2" charset="2"/>
              <a:buChar char="ü"/>
              <a:defRPr/>
            </a:pPr>
            <a:r>
              <a:rPr lang="fa-IR" altLang="en-US" sz="2400" b="1" dirty="0"/>
              <a:t>دور کمر: </a:t>
            </a:r>
            <a:r>
              <a:rPr lang="fa-IR" altLang="en-US" sz="2400" dirty="0"/>
              <a:t>باریکترین ناحیه و زیر آخرین مهره</a:t>
            </a:r>
          </a:p>
          <a:p>
            <a:pPr lvl="1" algn="r">
              <a:buFont typeface="Wingdings" panose="05000000000000000000" pitchFamily="2" charset="2"/>
              <a:buChar char="ü"/>
              <a:defRPr/>
            </a:pPr>
            <a:r>
              <a:rPr lang="fa-IR" altLang="en-US" sz="2400" b="1" dirty="0" smtClean="0"/>
              <a:t>شاخص </a:t>
            </a:r>
            <a:r>
              <a:rPr lang="fa-IR" altLang="en-US" sz="2400" b="1" dirty="0"/>
              <a:t>توده بدنی: </a:t>
            </a:r>
            <a:r>
              <a:rPr lang="fa-IR" sz="2400" dirty="0"/>
              <a:t>تقسيم وزن (به كيلوگرم) بر مجذور قد(به مترمربع) </a:t>
            </a:r>
            <a:endParaRPr lang="en-US" altLang="en-US" sz="2400" dirty="0"/>
          </a:p>
        </p:txBody>
      </p:sp>
      <p:sp>
        <p:nvSpPr>
          <p:cNvPr id="4" name="Slide Number Placeholder 3"/>
          <p:cNvSpPr>
            <a:spLocks noGrp="1"/>
          </p:cNvSpPr>
          <p:nvPr>
            <p:ph type="sldNum" sz="quarter" idx="12"/>
          </p:nvPr>
        </p:nvSpPr>
        <p:spPr/>
        <p:txBody>
          <a:bodyPr/>
          <a:lstStyle/>
          <a:p>
            <a:fld id="{97CEB7A3-3770-48AD-BEC9-B00D16F734FD}" type="slidenum">
              <a:rPr lang="en-US" smtClean="0"/>
              <a:pPr/>
              <a:t>45</a:t>
            </a:fld>
            <a:endParaRPr lang="en-US"/>
          </a:p>
        </p:txBody>
      </p:sp>
    </p:spTree>
    <p:extLst>
      <p:ext uri="{BB962C8B-B14F-4D97-AF65-F5344CB8AC3E}">
        <p14:creationId xmlns="" xmlns:p14="http://schemas.microsoft.com/office/powerpoint/2010/main" val="22118754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روش اجرا (ادامه)</a:t>
            </a:r>
            <a:endParaRPr lang="en-US" dirty="0"/>
          </a:p>
        </p:txBody>
      </p:sp>
      <p:sp>
        <p:nvSpPr>
          <p:cNvPr id="3" name="Content Placeholder 2"/>
          <p:cNvSpPr>
            <a:spLocks noGrp="1"/>
          </p:cNvSpPr>
          <p:nvPr>
            <p:ph idx="1"/>
          </p:nvPr>
        </p:nvSpPr>
        <p:spPr/>
        <p:txBody>
          <a:bodyPr>
            <a:normAutofit/>
          </a:bodyPr>
          <a:lstStyle/>
          <a:p>
            <a:pPr marL="0" indent="0" algn="r">
              <a:spcAft>
                <a:spcPts val="1200"/>
              </a:spcAft>
              <a:buNone/>
              <a:defRPr/>
            </a:pPr>
            <a:r>
              <a:rPr lang="fa-IR" altLang="en-US" sz="2800" b="1" dirty="0">
                <a:solidFill>
                  <a:srgbClr val="FF6600"/>
                </a:solidFill>
              </a:rPr>
              <a:t>اندازه گیری فشار خون</a:t>
            </a:r>
          </a:p>
          <a:p>
            <a:pPr lvl="1" algn="r">
              <a:spcAft>
                <a:spcPts val="0"/>
              </a:spcAft>
              <a:buFont typeface="Wingdings" panose="05000000000000000000" pitchFamily="2" charset="2"/>
              <a:buChar char="ü"/>
              <a:defRPr/>
            </a:pPr>
            <a:r>
              <a:rPr lang="fa-IR" sz="2400" dirty="0"/>
              <a:t> از بازوی دست راست</a:t>
            </a:r>
          </a:p>
          <a:p>
            <a:pPr lvl="1" algn="r">
              <a:spcAft>
                <a:spcPts val="0"/>
              </a:spcAft>
              <a:buFont typeface="Wingdings" panose="05000000000000000000" pitchFamily="2" charset="2"/>
              <a:buChar char="ü"/>
              <a:defRPr/>
            </a:pPr>
            <a:r>
              <a:rPr lang="fa-IR" sz="2400" dirty="0"/>
              <a:t> 2 بار با فاصله ی 5 دقیقه</a:t>
            </a:r>
          </a:p>
          <a:p>
            <a:pPr lvl="1" algn="r">
              <a:spcAft>
                <a:spcPts val="0"/>
              </a:spcAft>
              <a:buFont typeface="Wingdings" panose="05000000000000000000" pitchFamily="2" charset="2"/>
              <a:buChar char="ü"/>
              <a:defRPr/>
            </a:pPr>
            <a:r>
              <a:rPr lang="fa-IR" sz="2400" dirty="0"/>
              <a:t> با استفاده از فشارسنج جیوه ای </a:t>
            </a:r>
          </a:p>
          <a:p>
            <a:pPr lvl="1" algn="r">
              <a:spcAft>
                <a:spcPts val="0"/>
              </a:spcAft>
              <a:buFont typeface="Wingdings" panose="05000000000000000000" pitchFamily="2" charset="2"/>
              <a:buChar char="ü"/>
              <a:defRPr/>
            </a:pPr>
            <a:r>
              <a:rPr lang="fa-IR" sz="2400" dirty="0"/>
              <a:t> تکنیک صدای کورتکوف و با دقت  2 میلی مترجیوه</a:t>
            </a:r>
          </a:p>
          <a:p>
            <a:pPr lvl="1" algn="r">
              <a:spcAft>
                <a:spcPts val="0"/>
              </a:spcAft>
              <a:buFont typeface="Wingdings" panose="05000000000000000000" pitchFamily="2" charset="2"/>
              <a:buChar char="ü"/>
              <a:defRPr/>
            </a:pPr>
            <a:r>
              <a:rPr lang="fa-IR" sz="2400" dirty="0"/>
              <a:t>پس از استراحت به مدت حداقل 5 دقیقه و در حالت نشسته بر روی صندلی دسته دار</a:t>
            </a:r>
            <a:endParaRPr lang="fa-IR" altLang="en-US" sz="2400" b="1" dirty="0">
              <a:solidFill>
                <a:srgbClr val="FF6600"/>
              </a:solidFill>
            </a:endParaRPr>
          </a:p>
        </p:txBody>
      </p:sp>
      <p:sp>
        <p:nvSpPr>
          <p:cNvPr id="4" name="Slide Number Placeholder 3"/>
          <p:cNvSpPr>
            <a:spLocks noGrp="1"/>
          </p:cNvSpPr>
          <p:nvPr>
            <p:ph type="sldNum" sz="quarter" idx="12"/>
          </p:nvPr>
        </p:nvSpPr>
        <p:spPr/>
        <p:txBody>
          <a:bodyPr/>
          <a:lstStyle/>
          <a:p>
            <a:fld id="{97CEB7A3-3770-48AD-BEC9-B00D16F734FD}" type="slidenum">
              <a:rPr lang="en-US" smtClean="0"/>
              <a:pPr/>
              <a:t>46</a:t>
            </a:fld>
            <a:endParaRPr lang="en-US"/>
          </a:p>
        </p:txBody>
      </p:sp>
    </p:spTree>
    <p:extLst>
      <p:ext uri="{BB962C8B-B14F-4D97-AF65-F5344CB8AC3E}">
        <p14:creationId xmlns="" xmlns:p14="http://schemas.microsoft.com/office/powerpoint/2010/main" val="6865732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روش اجرا (ادامه)</a:t>
            </a:r>
            <a:endParaRPr lang="en-US" dirty="0"/>
          </a:p>
        </p:txBody>
      </p:sp>
      <p:sp>
        <p:nvSpPr>
          <p:cNvPr id="3" name="Content Placeholder 2"/>
          <p:cNvSpPr>
            <a:spLocks noGrp="1"/>
          </p:cNvSpPr>
          <p:nvPr>
            <p:ph idx="1"/>
          </p:nvPr>
        </p:nvSpPr>
        <p:spPr>
          <a:xfrm>
            <a:off x="1295401" y="2556932"/>
            <a:ext cx="9601196" cy="3691468"/>
          </a:xfrm>
        </p:spPr>
        <p:txBody>
          <a:bodyPr>
            <a:normAutofit fontScale="62500" lnSpcReduction="20000"/>
          </a:bodyPr>
          <a:lstStyle/>
          <a:p>
            <a:pPr marL="0" indent="0" algn="ctr">
              <a:buNone/>
            </a:pPr>
            <a:r>
              <a:rPr lang="fa-IR" sz="4500" b="1" dirty="0" smtClean="0"/>
              <a:t>تعریف واژه ها</a:t>
            </a:r>
          </a:p>
          <a:p>
            <a:pPr marL="0" indent="0" algn="ctr">
              <a:buNone/>
            </a:pPr>
            <a:endParaRPr lang="fa-IR" sz="3200" b="1" dirty="0" smtClean="0"/>
          </a:p>
          <a:p>
            <a:r>
              <a:rPr lang="fa-IR" sz="3200" dirty="0" smtClean="0">
                <a:solidFill>
                  <a:srgbClr val="00B0F0"/>
                </a:solidFill>
              </a:rPr>
              <a:t>تعریف سندرم </a:t>
            </a:r>
            <a:r>
              <a:rPr lang="fa-IR" sz="3200" dirty="0">
                <a:solidFill>
                  <a:srgbClr val="00B0F0"/>
                </a:solidFill>
              </a:rPr>
              <a:t>متابولیک کودکان و </a:t>
            </a:r>
            <a:r>
              <a:rPr lang="fa-IR" sz="3200" dirty="0" smtClean="0">
                <a:solidFill>
                  <a:srgbClr val="00B0F0"/>
                </a:solidFill>
              </a:rPr>
              <a:t>نوجوانان </a:t>
            </a:r>
            <a:r>
              <a:rPr lang="fa-IR" sz="3200" dirty="0" smtClean="0"/>
              <a:t>بر اساس </a:t>
            </a:r>
            <a:r>
              <a:rPr lang="fa-IR" sz="3200" dirty="0"/>
              <a:t>داشتن </a:t>
            </a:r>
            <a:r>
              <a:rPr lang="fa-IR" sz="3200" dirty="0" smtClean="0"/>
              <a:t>حداقل سه </a:t>
            </a:r>
            <a:r>
              <a:rPr lang="fa-IR" sz="3200" dirty="0"/>
              <a:t>مورد </a:t>
            </a:r>
            <a:r>
              <a:rPr lang="fa-IR" sz="3200" dirty="0" smtClean="0"/>
              <a:t>از 5 مورد </a:t>
            </a:r>
            <a:r>
              <a:rPr lang="fa-IR" sz="3200" dirty="0"/>
              <a:t>از </a:t>
            </a:r>
            <a:r>
              <a:rPr lang="fa-IR" sz="3200" dirty="0" smtClean="0"/>
              <a:t>معیارهای مطالعه کوک بيان میشود: </a:t>
            </a:r>
            <a:endParaRPr lang="en-US" sz="3200" dirty="0"/>
          </a:p>
          <a:p>
            <a:pPr lvl="1">
              <a:buFont typeface="Wingdings" panose="05000000000000000000" pitchFamily="2" charset="2"/>
              <a:buChar char="ü"/>
            </a:pPr>
            <a:r>
              <a:rPr lang="fa-IR" sz="2800" dirty="0"/>
              <a:t>دور کمر مساوي يا بالاتر از صدک ٩۰ براي سن و جنس افراد مورد </a:t>
            </a:r>
            <a:r>
              <a:rPr lang="fa-IR" sz="2800" dirty="0" smtClean="0"/>
              <a:t>مطالعه</a:t>
            </a:r>
            <a:endParaRPr lang="en-US" sz="2800" dirty="0"/>
          </a:p>
          <a:p>
            <a:pPr lvl="1">
              <a:buFont typeface="Wingdings" panose="05000000000000000000" pitchFamily="2" charset="2"/>
              <a:buChar char="ü"/>
            </a:pPr>
            <a:r>
              <a:rPr lang="fa-IR" sz="2800" dirty="0"/>
              <a:t>تري­گليسريد مساوي يا بالاتر از </a:t>
            </a:r>
            <a:r>
              <a:rPr lang="en-US" sz="2800" dirty="0"/>
              <a:t>mg/</a:t>
            </a:r>
            <a:r>
              <a:rPr lang="en-US" sz="2800" dirty="0" err="1"/>
              <a:t>dL</a:t>
            </a:r>
            <a:r>
              <a:rPr lang="fa-IR" sz="2800" dirty="0"/>
              <a:t> </a:t>
            </a:r>
            <a:r>
              <a:rPr lang="fa-IR" sz="2800" dirty="0" smtClean="0"/>
              <a:t>110</a:t>
            </a:r>
            <a:endParaRPr lang="en-US" sz="2800" dirty="0"/>
          </a:p>
          <a:p>
            <a:pPr lvl="1">
              <a:buFont typeface="Wingdings" panose="05000000000000000000" pitchFamily="2" charset="2"/>
              <a:buChar char="ü"/>
            </a:pPr>
            <a:r>
              <a:rPr lang="en-US" sz="2800" dirty="0"/>
              <a:t>HDL-C</a:t>
            </a:r>
            <a:r>
              <a:rPr lang="fa-IR" sz="2800" dirty="0"/>
              <a:t> مساوي يا کمتر از </a:t>
            </a:r>
            <a:r>
              <a:rPr lang="en-US" sz="2800" dirty="0"/>
              <a:t>mg/</a:t>
            </a:r>
            <a:r>
              <a:rPr lang="en-US" sz="2800" dirty="0" err="1"/>
              <a:t>dL</a:t>
            </a:r>
            <a:r>
              <a:rPr lang="fa-IR" sz="2800" dirty="0"/>
              <a:t> </a:t>
            </a:r>
            <a:r>
              <a:rPr lang="fa-IR" sz="2800" dirty="0" smtClean="0"/>
              <a:t>40</a:t>
            </a:r>
            <a:endParaRPr lang="en-US" sz="2800" dirty="0"/>
          </a:p>
          <a:p>
            <a:pPr lvl="1">
              <a:buFont typeface="Wingdings" panose="05000000000000000000" pitchFamily="2" charset="2"/>
              <a:buChar char="ü"/>
            </a:pPr>
            <a:r>
              <a:rPr lang="fa-IR" sz="2800" dirty="0"/>
              <a:t>فشارخون مساوي يا بالاتر از صدک ٩۰ براي سن، جنس و قد </a:t>
            </a:r>
            <a:r>
              <a:rPr lang="fa-IR" sz="2800" dirty="0" smtClean="0"/>
              <a:t>براساس</a:t>
            </a:r>
            <a:r>
              <a:rPr lang="fa-IR" sz="2800" dirty="0"/>
              <a:t> </a:t>
            </a:r>
            <a:r>
              <a:rPr lang="fa-IR" sz="2800" dirty="0" smtClean="0"/>
              <a:t>مطالعه </a:t>
            </a:r>
            <a:r>
              <a:rPr lang="en-US" sz="2800" dirty="0" smtClean="0"/>
              <a:t>NHLBI</a:t>
            </a:r>
            <a:r>
              <a:rPr lang="en-US" sz="3200" dirty="0"/>
              <a:t> </a:t>
            </a:r>
            <a:r>
              <a:rPr lang="fa-IR" sz="3200" baseline="30000" dirty="0" smtClean="0">
                <a:solidFill>
                  <a:srgbClr val="FF0000"/>
                </a:solidFill>
              </a:rPr>
              <a:t>*</a:t>
            </a:r>
            <a:endParaRPr lang="en-US" sz="3200" dirty="0">
              <a:solidFill>
                <a:srgbClr val="FF0000"/>
              </a:solidFill>
            </a:endParaRPr>
          </a:p>
          <a:p>
            <a:pPr lvl="1">
              <a:buFont typeface="Wingdings" panose="05000000000000000000" pitchFamily="2" charset="2"/>
              <a:buChar char="ü"/>
            </a:pPr>
            <a:r>
              <a:rPr lang="fa-IR" sz="2800" dirty="0"/>
              <a:t>گلوکز ناشتای پلاسما مساوي يا بالاتر از </a:t>
            </a:r>
            <a:r>
              <a:rPr lang="en-US" sz="2800" dirty="0"/>
              <a:t>mg/</a:t>
            </a:r>
            <a:r>
              <a:rPr lang="en-US" sz="2800" dirty="0" err="1"/>
              <a:t>dL</a:t>
            </a:r>
            <a:r>
              <a:rPr lang="fa-IR" sz="2800" dirty="0"/>
              <a:t> 100 براساس آخرین پیشنهاد </a:t>
            </a:r>
            <a:r>
              <a:rPr lang="en-US" sz="2800" dirty="0" smtClean="0"/>
              <a:t>ADA</a:t>
            </a:r>
            <a:endParaRPr lang="fa-IR" sz="2800" dirty="0" smtClean="0"/>
          </a:p>
          <a:p>
            <a:pPr marL="457200" lvl="1" indent="0" rtl="0">
              <a:buNone/>
            </a:pPr>
            <a:r>
              <a:rPr lang="fa-IR" sz="2600" dirty="0" smtClean="0">
                <a:solidFill>
                  <a:srgbClr val="FF0000"/>
                </a:solidFill>
              </a:rPr>
              <a:t>*</a:t>
            </a:r>
            <a:r>
              <a:rPr lang="en-US" sz="2600" dirty="0" smtClean="0">
                <a:solidFill>
                  <a:srgbClr val="FF0000"/>
                </a:solidFill>
              </a:rPr>
              <a:t> National Heart Lung and Blood Institute</a:t>
            </a:r>
            <a:endParaRPr lang="en-US" sz="2600" dirty="0">
              <a:solidFill>
                <a:srgbClr val="FF0000"/>
              </a:solidFill>
            </a:endParaRPr>
          </a:p>
        </p:txBody>
      </p:sp>
      <p:sp>
        <p:nvSpPr>
          <p:cNvPr id="4" name="Slide Number Placeholder 3"/>
          <p:cNvSpPr>
            <a:spLocks noGrp="1"/>
          </p:cNvSpPr>
          <p:nvPr>
            <p:ph type="sldNum" sz="quarter" idx="12"/>
          </p:nvPr>
        </p:nvSpPr>
        <p:spPr/>
        <p:txBody>
          <a:bodyPr/>
          <a:lstStyle/>
          <a:p>
            <a:fld id="{97CEB7A3-3770-48AD-BEC9-B00D16F734FD}" type="slidenum">
              <a:rPr lang="en-US" smtClean="0"/>
              <a:pPr/>
              <a:t>47</a:t>
            </a:fld>
            <a:endParaRPr lang="en-US"/>
          </a:p>
        </p:txBody>
      </p:sp>
    </p:spTree>
    <p:extLst>
      <p:ext uri="{BB962C8B-B14F-4D97-AF65-F5344CB8AC3E}">
        <p14:creationId xmlns="" xmlns:p14="http://schemas.microsoft.com/office/powerpoint/2010/main" val="41804669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روش اجرا (ادامه)</a:t>
            </a:r>
            <a:endParaRPr lang="en-US" dirty="0"/>
          </a:p>
        </p:txBody>
      </p:sp>
      <p:sp>
        <p:nvSpPr>
          <p:cNvPr id="3" name="Content Placeholder 2"/>
          <p:cNvSpPr>
            <a:spLocks noGrp="1"/>
          </p:cNvSpPr>
          <p:nvPr>
            <p:ph idx="1"/>
          </p:nvPr>
        </p:nvSpPr>
        <p:spPr>
          <a:xfrm>
            <a:off x="1295401" y="2556932"/>
            <a:ext cx="9601196" cy="3691468"/>
          </a:xfrm>
        </p:spPr>
        <p:txBody>
          <a:bodyPr>
            <a:normAutofit/>
          </a:bodyPr>
          <a:lstStyle/>
          <a:p>
            <a:pPr marL="0" indent="0" algn="ctr">
              <a:buNone/>
            </a:pPr>
            <a:r>
              <a:rPr lang="fa-IR" sz="2800" b="1" dirty="0"/>
              <a:t>تعریف واژه </a:t>
            </a:r>
            <a:r>
              <a:rPr lang="fa-IR" sz="2800" b="1" dirty="0" smtClean="0"/>
              <a:t>ها (ادامه)</a:t>
            </a:r>
          </a:p>
          <a:p>
            <a:pPr marL="0" indent="0" algn="ctr">
              <a:buNone/>
            </a:pPr>
            <a:endParaRPr lang="fa-IR" b="1" dirty="0" smtClean="0"/>
          </a:p>
          <a:p>
            <a:r>
              <a:rPr lang="fa-IR" b="1" dirty="0" smtClean="0"/>
              <a:t>چاقی:</a:t>
            </a:r>
            <a:r>
              <a:rPr lang="en-US" dirty="0" smtClean="0"/>
              <a:t>BMI </a:t>
            </a:r>
            <a:r>
              <a:rPr lang="fa-IR" dirty="0" smtClean="0"/>
              <a:t> مساوی </a:t>
            </a:r>
            <a:r>
              <a:rPr lang="fa-IR" dirty="0"/>
              <a:t>یا بالای </a:t>
            </a:r>
            <a:r>
              <a:rPr lang="fa-IR" dirty="0" smtClean="0"/>
              <a:t>صدک 95 </a:t>
            </a:r>
            <a:r>
              <a:rPr lang="fa-IR" dirty="0"/>
              <a:t>برای </a:t>
            </a:r>
            <a:r>
              <a:rPr lang="fa-IR" dirty="0" smtClean="0"/>
              <a:t>سن </a:t>
            </a:r>
            <a:r>
              <a:rPr lang="fa-IR" dirty="0"/>
              <a:t>و جنس نوجوانان ایرانی </a:t>
            </a:r>
            <a:endParaRPr lang="en-US" dirty="0"/>
          </a:p>
          <a:p>
            <a:r>
              <a:rPr lang="fa-IR" b="1" dirty="0"/>
              <a:t>اضافه </a:t>
            </a:r>
            <a:r>
              <a:rPr lang="fa-IR" b="1" dirty="0" smtClean="0"/>
              <a:t>وزن:</a:t>
            </a:r>
            <a:r>
              <a:rPr lang="fa-IR" dirty="0" smtClean="0"/>
              <a:t> </a:t>
            </a:r>
            <a:r>
              <a:rPr lang="en-US" dirty="0" smtClean="0"/>
              <a:t>BMI</a:t>
            </a:r>
            <a:r>
              <a:rPr lang="fa-IR" dirty="0" smtClean="0"/>
              <a:t> بین </a:t>
            </a:r>
            <a:r>
              <a:rPr lang="fa-IR" dirty="0"/>
              <a:t>صدک 95-85 برای سن و جنس نوجوانان ایرانی</a:t>
            </a:r>
            <a:endParaRPr lang="en-US" dirty="0"/>
          </a:p>
          <a:p>
            <a:r>
              <a:rPr lang="fa-IR" b="1" dirty="0"/>
              <a:t>دور </a:t>
            </a:r>
            <a:r>
              <a:rPr lang="fa-IR" b="1" dirty="0" smtClean="0"/>
              <a:t>کمر:</a:t>
            </a:r>
            <a:r>
              <a:rPr lang="fa-IR" dirty="0" smtClean="0"/>
              <a:t> دور کمر مساوی </a:t>
            </a:r>
            <a:r>
              <a:rPr lang="fa-IR" dirty="0"/>
              <a:t>یا </a:t>
            </a:r>
            <a:r>
              <a:rPr lang="fa-IR" dirty="0" smtClean="0"/>
              <a:t>بیشتر از صدک 90 برای </a:t>
            </a:r>
            <a:r>
              <a:rPr lang="fa-IR" dirty="0"/>
              <a:t>سن و جنس نوجوانان ایرانی </a:t>
            </a:r>
            <a:endParaRPr lang="en-US" dirty="0"/>
          </a:p>
          <a:p>
            <a:pPr marL="0" indent="0" algn="r">
              <a:spcAft>
                <a:spcPts val="1200"/>
              </a:spcAft>
              <a:buNone/>
              <a:defRPr/>
            </a:pPr>
            <a:endParaRPr lang="fa-IR" altLang="en-US" b="1" dirty="0">
              <a:solidFill>
                <a:srgbClr val="FF6600"/>
              </a:solidFill>
            </a:endParaRPr>
          </a:p>
        </p:txBody>
      </p:sp>
      <p:sp>
        <p:nvSpPr>
          <p:cNvPr id="4" name="Slide Number Placeholder 3"/>
          <p:cNvSpPr>
            <a:spLocks noGrp="1"/>
          </p:cNvSpPr>
          <p:nvPr>
            <p:ph type="sldNum" sz="quarter" idx="12"/>
          </p:nvPr>
        </p:nvSpPr>
        <p:spPr/>
        <p:txBody>
          <a:bodyPr/>
          <a:lstStyle/>
          <a:p>
            <a:fld id="{97CEB7A3-3770-48AD-BEC9-B00D16F734FD}" type="slidenum">
              <a:rPr lang="en-US" smtClean="0"/>
              <a:pPr/>
              <a:t>48</a:t>
            </a:fld>
            <a:endParaRPr lang="en-US"/>
          </a:p>
        </p:txBody>
      </p:sp>
    </p:spTree>
    <p:extLst>
      <p:ext uri="{BB962C8B-B14F-4D97-AF65-F5344CB8AC3E}">
        <p14:creationId xmlns="" xmlns:p14="http://schemas.microsoft.com/office/powerpoint/2010/main" val="221448645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روش اجرا (ادامه)</a:t>
            </a:r>
            <a:endParaRPr lang="en-US" dirty="0"/>
          </a:p>
        </p:txBody>
      </p:sp>
      <p:sp>
        <p:nvSpPr>
          <p:cNvPr id="3" name="Content Placeholder 2"/>
          <p:cNvSpPr>
            <a:spLocks noGrp="1"/>
          </p:cNvSpPr>
          <p:nvPr>
            <p:ph idx="1"/>
          </p:nvPr>
        </p:nvSpPr>
        <p:spPr>
          <a:xfrm>
            <a:off x="1295401" y="2556932"/>
            <a:ext cx="9601196" cy="3691468"/>
          </a:xfrm>
        </p:spPr>
        <p:txBody>
          <a:bodyPr>
            <a:normAutofit fontScale="62500" lnSpcReduction="20000"/>
          </a:bodyPr>
          <a:lstStyle/>
          <a:p>
            <a:pPr marL="0" indent="0" algn="ctr">
              <a:buNone/>
            </a:pPr>
            <a:r>
              <a:rPr lang="fa-IR" sz="4500" b="1" dirty="0"/>
              <a:t>تعریف واژه </a:t>
            </a:r>
            <a:r>
              <a:rPr lang="fa-IR" sz="4500" b="1" dirty="0" smtClean="0"/>
              <a:t>ها (ادامه)</a:t>
            </a:r>
          </a:p>
          <a:p>
            <a:pPr marL="0" indent="0" algn="ctr">
              <a:buNone/>
            </a:pPr>
            <a:endParaRPr lang="fa-IR" sz="3200" b="1" dirty="0" smtClean="0"/>
          </a:p>
          <a:p>
            <a:r>
              <a:rPr lang="fa-IR" sz="3200" dirty="0" smtClean="0">
                <a:solidFill>
                  <a:srgbClr val="00B0F0"/>
                </a:solidFill>
              </a:rPr>
              <a:t>تعریف سندرم متابولیک بزرگسالان </a:t>
            </a:r>
            <a:r>
              <a:rPr lang="fa-IR" sz="3200" dirty="0" smtClean="0"/>
              <a:t>بر اساس داشتن </a:t>
            </a:r>
            <a:r>
              <a:rPr lang="fa-IR" sz="3200" dirty="0"/>
              <a:t>حداقل 3 مورد از </a:t>
            </a:r>
            <a:r>
              <a:rPr lang="fa-IR" sz="3200" dirty="0" smtClean="0"/>
              <a:t>5 مولفه سندرم متابولیک بر اساس مطالعه </a:t>
            </a:r>
            <a:r>
              <a:rPr lang="en-US" sz="3200" dirty="0" smtClean="0"/>
              <a:t>JIS</a:t>
            </a:r>
            <a:r>
              <a:rPr lang="fa-IR" sz="3200" dirty="0"/>
              <a:t> </a:t>
            </a:r>
            <a:r>
              <a:rPr lang="fa-IR" sz="3200" dirty="0" smtClean="0"/>
              <a:t>است: </a:t>
            </a:r>
            <a:endParaRPr lang="en-US" sz="3200" dirty="0"/>
          </a:p>
          <a:p>
            <a:pPr lvl="1">
              <a:buFont typeface="Wingdings" panose="05000000000000000000" pitchFamily="2" charset="2"/>
              <a:buChar char="ü"/>
            </a:pPr>
            <a:r>
              <a:rPr lang="en-US" sz="2800" dirty="0" smtClean="0"/>
              <a:t>TG</a:t>
            </a:r>
            <a:r>
              <a:rPr lang="fa-IR" sz="2800" dirty="0" smtClean="0"/>
              <a:t> بيشتر </a:t>
            </a:r>
            <a:r>
              <a:rPr lang="fa-IR" sz="2800" dirty="0"/>
              <a:t>از 150 ميليگرم در صد ميلي </a:t>
            </a:r>
            <a:r>
              <a:rPr lang="fa-IR" sz="2800" dirty="0" smtClean="0"/>
              <a:t>ليتر (یا تحت درمان دارویی)</a:t>
            </a:r>
          </a:p>
          <a:p>
            <a:pPr lvl="1">
              <a:buFont typeface="Wingdings" panose="05000000000000000000" pitchFamily="2" charset="2"/>
              <a:buChar char="ü"/>
            </a:pPr>
            <a:r>
              <a:rPr lang="en-US" sz="2800" dirty="0" smtClean="0"/>
              <a:t>HDL-C</a:t>
            </a:r>
            <a:r>
              <a:rPr lang="fa-IR" sz="2800" dirty="0" smtClean="0"/>
              <a:t> </a:t>
            </a:r>
            <a:r>
              <a:rPr lang="fa-IR" sz="2800" dirty="0"/>
              <a:t>کمتر از 40 براي مردان و کمتر از 50 ميلي گرم در صد ميلي ليتر براي </a:t>
            </a:r>
            <a:r>
              <a:rPr lang="fa-IR" sz="2800" dirty="0" smtClean="0"/>
              <a:t>زنان</a:t>
            </a:r>
          </a:p>
          <a:p>
            <a:pPr lvl="1">
              <a:buFont typeface="Wingdings" panose="05000000000000000000" pitchFamily="2" charset="2"/>
              <a:buChar char="ü"/>
            </a:pPr>
            <a:r>
              <a:rPr lang="fa-IR" sz="2800" dirty="0" smtClean="0"/>
              <a:t>اندازه </a:t>
            </a:r>
            <a:r>
              <a:rPr lang="fa-IR" sz="2800" dirty="0"/>
              <a:t>ي دور کمر  مساوی یا بيشتر از 89 سانتيمتر براي مردان و بيشتر یا مساوی 91 سانتيمتر </a:t>
            </a:r>
            <a:r>
              <a:rPr lang="fa-IR" sz="2800" dirty="0" smtClean="0"/>
              <a:t>برای </a:t>
            </a:r>
            <a:r>
              <a:rPr lang="fa-IR" sz="2800" dirty="0"/>
              <a:t>زنان</a:t>
            </a:r>
            <a:endParaRPr lang="en-US" sz="2800" dirty="0"/>
          </a:p>
          <a:p>
            <a:pPr lvl="1">
              <a:buFont typeface="Wingdings" panose="05000000000000000000" pitchFamily="2" charset="2"/>
              <a:buChar char="ü"/>
            </a:pPr>
            <a:r>
              <a:rPr lang="en-US" sz="2800" dirty="0" smtClean="0"/>
              <a:t>SBP</a:t>
            </a:r>
            <a:r>
              <a:rPr lang="fa-IR" sz="2800" dirty="0" smtClean="0"/>
              <a:t> </a:t>
            </a:r>
            <a:r>
              <a:rPr lang="fa-IR" sz="2800" dirty="0"/>
              <a:t>بيشتر از  130 میلیمتر جیوه ؛ و يا </a:t>
            </a:r>
            <a:r>
              <a:rPr lang="en-US" sz="2800" dirty="0" smtClean="0"/>
              <a:t>DBP</a:t>
            </a:r>
            <a:r>
              <a:rPr lang="fa-IR" sz="2800" dirty="0" smtClean="0"/>
              <a:t> </a:t>
            </a:r>
            <a:r>
              <a:rPr lang="fa-IR" sz="2800" dirty="0"/>
              <a:t>بيشتر از </a:t>
            </a:r>
            <a:r>
              <a:rPr lang="fa-IR" sz="2800" dirty="0" smtClean="0"/>
              <a:t>85 ميليمتر جيوه </a:t>
            </a:r>
            <a:r>
              <a:rPr lang="fa-IR" sz="2800" dirty="0"/>
              <a:t>(یا تحت درمان دارویی)</a:t>
            </a:r>
            <a:endParaRPr lang="fa-IR" sz="2800" dirty="0" smtClean="0"/>
          </a:p>
          <a:p>
            <a:pPr lvl="1">
              <a:buFont typeface="Wingdings" panose="05000000000000000000" pitchFamily="2" charset="2"/>
              <a:buChar char="ü"/>
            </a:pPr>
            <a:r>
              <a:rPr lang="fa-IR" sz="2800" dirty="0" smtClean="0"/>
              <a:t>قند </a:t>
            </a:r>
            <a:r>
              <a:rPr lang="fa-IR" sz="2800" dirty="0"/>
              <a:t>خون ناشتا بيشتر از </a:t>
            </a:r>
            <a:r>
              <a:rPr lang="fa-IR" sz="2800" dirty="0" smtClean="0"/>
              <a:t>100 ميلي </a:t>
            </a:r>
            <a:r>
              <a:rPr lang="fa-IR" sz="2800" dirty="0"/>
              <a:t>گرم در صد ميلي </a:t>
            </a:r>
            <a:r>
              <a:rPr lang="fa-IR" sz="2800" dirty="0" smtClean="0"/>
              <a:t>ليتر (</a:t>
            </a:r>
            <a:r>
              <a:rPr lang="fa-IR" sz="2800" dirty="0"/>
              <a:t>یا تحت درمان دارویی)</a:t>
            </a:r>
            <a:endParaRPr lang="en-US" sz="2800" dirty="0"/>
          </a:p>
          <a:p>
            <a:pPr marL="0" indent="0" algn="r">
              <a:spcAft>
                <a:spcPts val="1200"/>
              </a:spcAft>
              <a:buNone/>
              <a:defRPr/>
            </a:pPr>
            <a:endParaRPr lang="fa-IR" altLang="en-US" sz="3000" b="1" dirty="0">
              <a:solidFill>
                <a:srgbClr val="FF6600"/>
              </a:solidFill>
            </a:endParaRPr>
          </a:p>
        </p:txBody>
      </p:sp>
      <p:sp>
        <p:nvSpPr>
          <p:cNvPr id="4" name="Slide Number Placeholder 3"/>
          <p:cNvSpPr>
            <a:spLocks noGrp="1"/>
          </p:cNvSpPr>
          <p:nvPr>
            <p:ph type="sldNum" sz="quarter" idx="12"/>
          </p:nvPr>
        </p:nvSpPr>
        <p:spPr/>
        <p:txBody>
          <a:bodyPr/>
          <a:lstStyle/>
          <a:p>
            <a:fld id="{97CEB7A3-3770-48AD-BEC9-B00D16F734FD}" type="slidenum">
              <a:rPr lang="en-US" smtClean="0"/>
              <a:pPr/>
              <a:t>49</a:t>
            </a:fld>
            <a:endParaRPr lang="en-US"/>
          </a:p>
        </p:txBody>
      </p:sp>
    </p:spTree>
    <p:extLst>
      <p:ext uri="{BB962C8B-B14F-4D97-AF65-F5344CB8AC3E}">
        <p14:creationId xmlns="" xmlns:p14="http://schemas.microsoft.com/office/powerpoint/2010/main" val="6479383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مقدمه و بیان </a:t>
            </a:r>
            <a:r>
              <a:rPr lang="fa-IR" dirty="0" smtClean="0"/>
              <a:t>مسئله (ادامه)</a:t>
            </a:r>
            <a:endParaRPr lang="en-US" dirty="0"/>
          </a:p>
        </p:txBody>
      </p:sp>
      <p:sp>
        <p:nvSpPr>
          <p:cNvPr id="3" name="Content Placeholder 2"/>
          <p:cNvSpPr>
            <a:spLocks noGrp="1"/>
          </p:cNvSpPr>
          <p:nvPr>
            <p:ph idx="1"/>
          </p:nvPr>
        </p:nvSpPr>
        <p:spPr>
          <a:xfrm>
            <a:off x="1295401" y="2556932"/>
            <a:ext cx="9601196" cy="3691468"/>
          </a:xfrm>
        </p:spPr>
        <p:txBody>
          <a:bodyPr>
            <a:normAutofit fontScale="92500" lnSpcReduction="20000"/>
          </a:bodyPr>
          <a:lstStyle/>
          <a:p>
            <a:r>
              <a:rPr lang="fa-IR" b="0" dirty="0" smtClean="0"/>
              <a:t>مقایسه میزان برآورد شده ی شیوع سندرم متابولیک در جوامع و مطالعات مختلف علیرغم تلاشها برای رسیدن به یک تعریف واحد مشکل است.</a:t>
            </a:r>
            <a:endParaRPr lang="en-US" b="0" dirty="0" smtClean="0"/>
          </a:p>
          <a:p>
            <a:r>
              <a:rPr lang="fa-IR" b="0" dirty="0" smtClean="0"/>
              <a:t>در بررسی کودکان غالباً تعاریف اصلاح شده ی سندرم متابولیک بزرگسالان براساس سازمان بهداشتی جهانی (</a:t>
            </a:r>
            <a:r>
              <a:rPr lang="en-US" b="0" dirty="0" smtClean="0"/>
              <a:t>WHO</a:t>
            </a:r>
            <a:r>
              <a:rPr lang="fa-IR" b="0" dirty="0" smtClean="0"/>
              <a:t>) و یا </a:t>
            </a:r>
            <a:r>
              <a:rPr lang="en-US" b="0" dirty="0" smtClean="0"/>
              <a:t>NCEPATP III</a:t>
            </a:r>
            <a:r>
              <a:rPr lang="fa-IR" b="0" dirty="0" smtClean="0"/>
              <a:t> (کوک و همکاران) استفاده می شود.</a:t>
            </a:r>
            <a:endParaRPr lang="en-US" b="0" dirty="0" smtClean="0"/>
          </a:p>
          <a:p>
            <a:r>
              <a:rPr lang="fa-IR" b="0" dirty="0" smtClean="0"/>
              <a:t>سازمان بهداشت جهانی برآورد کرده است که تا سال 2025، 300 میلیون نفر در دنیا دچار سندرم متابولیک و اختلالات وابسته به آن خواهند بود.</a:t>
            </a:r>
            <a:endParaRPr lang="en-US" b="0" dirty="0" smtClean="0"/>
          </a:p>
          <a:p>
            <a:r>
              <a:rPr lang="fa-IR" b="0" dirty="0" smtClean="0">
                <a:solidFill>
                  <a:srgbClr val="FF0000"/>
                </a:solidFill>
              </a:rPr>
              <a:t>کاربرد بالینی و قدرت پیشگویی سندرم متابولیک در کودکان و نوجوانان برای ایجاد سندرم متابولیک بزرگسالی به چند دلیل هنوز مورد اختلاف نظر است.؛ نبود تعریف قابل قبول جهانی برای سندرم متابولیک کودکی</a:t>
            </a:r>
            <a:r>
              <a:rPr lang="fa-IR" b="0" dirty="0" smtClean="0">
                <a:solidFill>
                  <a:schemeClr val="tx1"/>
                </a:solidFill>
              </a:rPr>
              <a:t>/</a:t>
            </a:r>
            <a:r>
              <a:rPr lang="fa-IR" b="0" dirty="0" smtClean="0">
                <a:solidFill>
                  <a:srgbClr val="FF0000"/>
                </a:solidFill>
              </a:rPr>
              <a:t>؛ نبود ثبات در آن </a:t>
            </a:r>
            <a:r>
              <a:rPr lang="fa-IR" b="0" dirty="0" smtClean="0">
                <a:solidFill>
                  <a:schemeClr val="tx1"/>
                </a:solidFill>
              </a:rPr>
              <a:t>/</a:t>
            </a:r>
            <a:r>
              <a:rPr lang="fa-IR" b="0" dirty="0" smtClean="0">
                <a:solidFill>
                  <a:srgbClr val="FF0000"/>
                </a:solidFill>
              </a:rPr>
              <a:t>ایجاد موقتی مقاومت به انسولین که بطور فیزیولوژیک در دوران بلوغ ایجاد میشود </a:t>
            </a:r>
            <a:r>
              <a:rPr lang="fa-IR" b="0" dirty="0" smtClean="0">
                <a:solidFill>
                  <a:schemeClr val="tx1"/>
                </a:solidFill>
              </a:rPr>
              <a:t>و</a:t>
            </a:r>
            <a:r>
              <a:rPr lang="fa-IR" b="0" dirty="0" smtClean="0">
                <a:solidFill>
                  <a:srgbClr val="FF0000"/>
                </a:solidFill>
              </a:rPr>
              <a:t>  همچنین عدم وجود مطالعات کافی برای نشان دادن نقش مستقل سندرم متابولیک کودکی در ایجاد سندرم متابولیک بزرگسالی(مستقل ازاثر </a:t>
            </a:r>
            <a:r>
              <a:rPr lang="en-US" b="0" dirty="0" smtClean="0">
                <a:solidFill>
                  <a:srgbClr val="FF0000"/>
                </a:solidFill>
              </a:rPr>
              <a:t>BMI</a:t>
            </a:r>
            <a:r>
              <a:rPr lang="fa-IR" b="0" dirty="0" smtClean="0">
                <a:solidFill>
                  <a:srgbClr val="FF0000"/>
                </a:solidFill>
              </a:rPr>
              <a:t> بزرگسالی)</a:t>
            </a:r>
          </a:p>
        </p:txBody>
      </p:sp>
      <p:sp>
        <p:nvSpPr>
          <p:cNvPr id="4" name="Slide Number Placeholder 3"/>
          <p:cNvSpPr>
            <a:spLocks noGrp="1"/>
          </p:cNvSpPr>
          <p:nvPr>
            <p:ph type="sldNum" sz="quarter" idx="12"/>
          </p:nvPr>
        </p:nvSpPr>
        <p:spPr/>
        <p:txBody>
          <a:bodyPr/>
          <a:lstStyle/>
          <a:p>
            <a:fld id="{97CEB7A3-3770-48AD-BEC9-B00D16F734FD}" type="slidenum">
              <a:rPr lang="en-US" smtClean="0"/>
              <a:pPr/>
              <a:t>5</a:t>
            </a:fld>
            <a:endParaRPr lang="en-US"/>
          </a:p>
        </p:txBody>
      </p:sp>
    </p:spTree>
    <p:extLst>
      <p:ext uri="{BB962C8B-B14F-4D97-AF65-F5344CB8AC3E}">
        <p14:creationId xmlns="" xmlns:p14="http://schemas.microsoft.com/office/powerpoint/2010/main" val="253736931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تجزیه و تحلیل داده ها</a:t>
            </a:r>
            <a:endParaRPr lang="en-US" dirty="0"/>
          </a:p>
        </p:txBody>
      </p:sp>
      <p:sp>
        <p:nvSpPr>
          <p:cNvPr id="3" name="Content Placeholder 2"/>
          <p:cNvSpPr>
            <a:spLocks noGrp="1"/>
          </p:cNvSpPr>
          <p:nvPr>
            <p:ph idx="1"/>
          </p:nvPr>
        </p:nvSpPr>
        <p:spPr/>
        <p:txBody>
          <a:bodyPr>
            <a:normAutofit fontScale="85000" lnSpcReduction="20000"/>
          </a:bodyPr>
          <a:lstStyle/>
          <a:p>
            <a:pPr marL="0" marR="0" algn="just" rtl="1">
              <a:lnSpc>
                <a:spcPct val="150000"/>
              </a:lnSpc>
              <a:spcBef>
                <a:spcPts val="0"/>
              </a:spcBef>
              <a:spcAft>
                <a:spcPts val="0"/>
              </a:spcAft>
            </a:pPr>
            <a:r>
              <a:rPr lang="fa-IR"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ورود </a:t>
            </a:r>
            <a:r>
              <a:rPr lang="ar-SA"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داده ها</a:t>
            </a:r>
            <a:r>
              <a:rPr lang="fa-IR"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a:t>
            </a:r>
            <a:r>
              <a:rPr lang="ar-SA"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a:t>
            </a:r>
            <a:r>
              <a:rPr lang="ar-SA"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نرم افزار </a:t>
            </a:r>
            <a:r>
              <a:rPr lang="en-US"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SPSS</a:t>
            </a:r>
            <a:r>
              <a:rPr lang="fa-IR"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نسخه 21</a:t>
            </a:r>
            <a:endParaRPr lang="en-US"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endParaRPr>
          </a:p>
          <a:p>
            <a:pPr marL="0" marR="0" algn="just" rtl="1">
              <a:lnSpc>
                <a:spcPct val="150000"/>
              </a:lnSpc>
              <a:spcBef>
                <a:spcPts val="0"/>
              </a:spcBef>
              <a:spcAft>
                <a:spcPts val="0"/>
              </a:spcAft>
            </a:pPr>
            <a:r>
              <a:rPr lang="fa-IR"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بررسی </a:t>
            </a:r>
            <a:r>
              <a:rPr lang="fa-IR"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نرمال بودن </a:t>
            </a:r>
            <a:r>
              <a:rPr lang="fa-IR"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متغیرها: </a:t>
            </a:r>
            <a:r>
              <a:rPr lang="fa-IR"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آزمون </a:t>
            </a:r>
            <a:r>
              <a:rPr lang="fa-IR"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اسمیرنوف-کولموگراف</a:t>
            </a:r>
            <a:endParaRPr lang="en-US"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endParaRPr>
          </a:p>
          <a:p>
            <a:pPr marL="0" algn="just" rtl="1">
              <a:lnSpc>
                <a:spcPct val="150000"/>
              </a:lnSpc>
              <a:spcBef>
                <a:spcPts val="0"/>
              </a:spcBef>
              <a:spcAft>
                <a:spcPts val="0"/>
              </a:spcAft>
            </a:pPr>
            <a:r>
              <a:rPr lang="fa-IR"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داده </a:t>
            </a:r>
            <a:r>
              <a:rPr lang="fa-IR"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های کمی </a:t>
            </a:r>
            <a:r>
              <a:rPr lang="fa-IR"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پیوسته: میانگین </a:t>
            </a:r>
            <a:r>
              <a:rPr lang="fa-IR"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و انحراف </a:t>
            </a:r>
            <a:r>
              <a:rPr lang="fa-IR"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معیار</a:t>
            </a:r>
          </a:p>
          <a:p>
            <a:pPr marL="0" algn="just" rtl="1">
              <a:lnSpc>
                <a:spcPct val="150000"/>
              </a:lnSpc>
              <a:spcBef>
                <a:spcPts val="0"/>
              </a:spcBef>
              <a:spcAft>
                <a:spcPts val="0"/>
              </a:spcAft>
            </a:pPr>
            <a:r>
              <a:rPr lang="fa-IR"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داده های کیفی گسسته: </a:t>
            </a:r>
            <a:r>
              <a:rPr lang="fa-IR"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فراوانی (</a:t>
            </a:r>
            <a:r>
              <a:rPr lang="fa-IR"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تعداد/درصد)</a:t>
            </a:r>
          </a:p>
          <a:p>
            <a:pPr marL="0" algn="just" rtl="1">
              <a:lnSpc>
                <a:spcPct val="150000"/>
              </a:lnSpc>
              <a:spcBef>
                <a:spcPts val="0"/>
              </a:spcBef>
              <a:spcAft>
                <a:spcPts val="0"/>
              </a:spcAft>
            </a:pPr>
            <a:r>
              <a:rPr lang="fa-IR"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داده های با </a:t>
            </a:r>
            <a:r>
              <a:rPr lang="fa-IR"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توزیع </a:t>
            </a:r>
            <a:r>
              <a:rPr lang="fa-IR"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غیرنرمال: میانه</a:t>
            </a:r>
          </a:p>
          <a:p>
            <a:pPr marL="0">
              <a:lnSpc>
                <a:spcPct val="150000"/>
              </a:lnSpc>
              <a:spcBef>
                <a:spcPts val="0"/>
              </a:spcBef>
              <a:spcAft>
                <a:spcPts val="0"/>
              </a:spcAft>
            </a:pPr>
            <a:r>
              <a:rPr lang="fa-IR"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مقایسه میانگین­های سه یا چند گروه :در صورت توزیع نرمال: روش </a:t>
            </a:r>
            <a:r>
              <a:rPr lang="en-US"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ANOVA</a:t>
            </a:r>
            <a:r>
              <a:rPr lang="fa-IR"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و برای مقایسه متغیر های توزیع غیر نرمال آزمون </a:t>
            </a:r>
            <a:r>
              <a:rPr lang="en-US" dirty="0" err="1"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Kruskal</a:t>
            </a:r>
            <a:r>
              <a:rPr lang="en-US"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-Wallis</a:t>
            </a:r>
            <a:r>
              <a:rPr lang="fa-IR"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a:t>
            </a:r>
          </a:p>
          <a:p>
            <a:pPr marL="0">
              <a:lnSpc>
                <a:spcPct val="150000"/>
              </a:lnSpc>
              <a:spcBef>
                <a:spcPts val="0"/>
              </a:spcBef>
              <a:spcAft>
                <a:spcPts val="0"/>
              </a:spcAft>
            </a:pPr>
            <a:r>
              <a:rPr lang="fa-IR"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مقایسه میانگین متغیرهای تعدیل شده براساس سن  : روش </a:t>
            </a:r>
            <a:r>
              <a:rPr lang="en-US"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ANCOVA</a:t>
            </a:r>
            <a:r>
              <a:rPr lang="fa-IR"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a:t>
            </a:r>
          </a:p>
        </p:txBody>
      </p:sp>
      <p:sp>
        <p:nvSpPr>
          <p:cNvPr id="4" name="Slide Number Placeholder 3"/>
          <p:cNvSpPr>
            <a:spLocks noGrp="1"/>
          </p:cNvSpPr>
          <p:nvPr>
            <p:ph type="sldNum" sz="quarter" idx="12"/>
          </p:nvPr>
        </p:nvSpPr>
        <p:spPr/>
        <p:txBody>
          <a:bodyPr/>
          <a:lstStyle/>
          <a:p>
            <a:fld id="{97CEB7A3-3770-48AD-BEC9-B00D16F734FD}" type="slidenum">
              <a:rPr lang="en-US" smtClean="0"/>
              <a:pPr/>
              <a:t>50</a:t>
            </a:fld>
            <a:endParaRPr lang="en-US"/>
          </a:p>
        </p:txBody>
      </p:sp>
    </p:spTree>
    <p:extLst>
      <p:ext uri="{BB962C8B-B14F-4D97-AF65-F5344CB8AC3E}">
        <p14:creationId xmlns="" xmlns:p14="http://schemas.microsoft.com/office/powerpoint/2010/main" val="9182727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تجزیه و تحلیل داده ها (ادامه)</a:t>
            </a:r>
            <a:endParaRPr lang="en-US" dirty="0"/>
          </a:p>
        </p:txBody>
      </p:sp>
      <p:sp>
        <p:nvSpPr>
          <p:cNvPr id="3" name="Content Placeholder 2"/>
          <p:cNvSpPr>
            <a:spLocks noGrp="1"/>
          </p:cNvSpPr>
          <p:nvPr>
            <p:ph idx="1"/>
          </p:nvPr>
        </p:nvSpPr>
        <p:spPr>
          <a:xfrm>
            <a:off x="1267097" y="2478555"/>
            <a:ext cx="9864631" cy="3758472"/>
          </a:xfrm>
        </p:spPr>
        <p:txBody>
          <a:bodyPr>
            <a:normAutofit fontScale="85000" lnSpcReduction="20000"/>
          </a:bodyPr>
          <a:lstStyle/>
          <a:p>
            <a:pPr marL="0" algn="just" rtl="1">
              <a:lnSpc>
                <a:spcPct val="150000"/>
              </a:lnSpc>
              <a:spcBef>
                <a:spcPts val="0"/>
              </a:spcBef>
              <a:spcAft>
                <a:spcPts val="0"/>
              </a:spcAft>
            </a:pPr>
            <a:r>
              <a:rPr lang="fa-IR"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ارزیابی </a:t>
            </a:r>
            <a:r>
              <a:rPr lang="fa-IR"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قدرت </a:t>
            </a:r>
            <a:r>
              <a:rPr lang="fa-IR"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پیشگویی </a:t>
            </a:r>
            <a:r>
              <a:rPr lang="fa-IR"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مارکرهای متابولیک اضافه وزن یا چاقی برای سندرم متابولیک در </a:t>
            </a:r>
            <a:r>
              <a:rPr lang="fa-IR"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بزرگسالی: </a:t>
            </a:r>
            <a:r>
              <a:rPr lang="en-US"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Multiple Logistic </a:t>
            </a:r>
            <a:r>
              <a:rPr lang="en-US"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Regression</a:t>
            </a:r>
          </a:p>
          <a:p>
            <a:pPr marL="0" algn="just" rtl="1">
              <a:lnSpc>
                <a:spcPct val="150000"/>
              </a:lnSpc>
              <a:spcBef>
                <a:spcPts val="0"/>
              </a:spcBef>
              <a:spcAft>
                <a:spcPts val="0"/>
              </a:spcAft>
            </a:pPr>
            <a:endParaRPr lang="fa-IR"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endParaRPr>
          </a:p>
          <a:p>
            <a:pPr marL="0" algn="just" rtl="1">
              <a:lnSpc>
                <a:spcPct val="150000"/>
              </a:lnSpc>
              <a:spcBef>
                <a:spcPts val="0"/>
              </a:spcBef>
              <a:spcAft>
                <a:spcPts val="0"/>
              </a:spcAft>
            </a:pPr>
            <a:r>
              <a:rPr lang="fa-IR"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بر اساس </a:t>
            </a:r>
            <a:r>
              <a:rPr lang="en-CA"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BMI </a:t>
            </a:r>
            <a:r>
              <a:rPr lang="fa-IR"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بزرگسالی تعدیل انجام خواهد شد</a:t>
            </a:r>
          </a:p>
          <a:p>
            <a:pPr marL="0" algn="just" rtl="1">
              <a:lnSpc>
                <a:spcPct val="150000"/>
              </a:lnSpc>
              <a:spcBef>
                <a:spcPts val="0"/>
              </a:spcBef>
              <a:spcAft>
                <a:spcPts val="0"/>
              </a:spcAft>
            </a:pPr>
            <a:endParaRPr lang="fa-IR"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endParaRPr>
          </a:p>
          <a:p>
            <a:pPr marL="0" algn="just" rtl="1">
              <a:lnSpc>
                <a:spcPct val="150000"/>
              </a:lnSpc>
              <a:spcBef>
                <a:spcPts val="0"/>
              </a:spcBef>
              <a:spcAft>
                <a:spcPts val="0"/>
              </a:spcAft>
            </a:pPr>
            <a:r>
              <a:rPr lang="fa-IR"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برای بررسی نقش مستقل متغیر های مختلف غذایی و فعالیت فیزیکی در ارتباط با وجود یا عدم وجود فنوتیپ </a:t>
            </a:r>
            <a:r>
              <a:rPr lang="en-CA"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MHO </a:t>
            </a:r>
            <a:r>
              <a:rPr lang="fa-IR"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نیز از مدل لجستیک رگرشن استفاده میشود</a:t>
            </a:r>
          </a:p>
          <a:p>
            <a:pPr marL="0" indent="0" algn="ctr" rtl="1">
              <a:lnSpc>
                <a:spcPct val="150000"/>
              </a:lnSpc>
              <a:spcBef>
                <a:spcPts val="0"/>
              </a:spcBef>
              <a:spcAft>
                <a:spcPts val="0"/>
              </a:spcAft>
              <a:buNone/>
            </a:pPr>
            <a:endParaRPr lang="fa-IR"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endParaRPr>
          </a:p>
          <a:p>
            <a:pPr marL="0" indent="0" algn="ctr" rtl="1">
              <a:lnSpc>
                <a:spcPct val="150000"/>
              </a:lnSpc>
              <a:spcBef>
                <a:spcPts val="0"/>
              </a:spcBef>
              <a:spcAft>
                <a:spcPts val="0"/>
              </a:spcAft>
              <a:buNone/>
            </a:pPr>
            <a:r>
              <a:rPr lang="fa-IR" b="1"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(αکمتر </a:t>
            </a:r>
            <a:r>
              <a:rPr lang="fa-IR" b="1"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از 0.05 معنی دار در نظر گرفته </a:t>
            </a:r>
            <a:r>
              <a:rPr lang="fa-IR" b="1" dirty="0" smtClean="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خواهد شد)</a:t>
            </a:r>
            <a:endParaRPr lang="en-US" b="1"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97CEB7A3-3770-48AD-BEC9-B00D16F734FD}" type="slidenum">
              <a:rPr lang="en-US" smtClean="0"/>
              <a:pPr/>
              <a:t>51</a:t>
            </a:fld>
            <a:endParaRPr lang="en-US"/>
          </a:p>
        </p:txBody>
      </p:sp>
    </p:spTree>
    <p:extLst>
      <p:ext uri="{BB962C8B-B14F-4D97-AF65-F5344CB8AC3E}">
        <p14:creationId xmlns="" xmlns:p14="http://schemas.microsoft.com/office/powerpoint/2010/main" val="30060475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b="1" dirty="0" smtClean="0"/>
              <a:t>محدوديت‌ها</a:t>
            </a:r>
            <a:endParaRPr lang="en-US" dirty="0"/>
          </a:p>
        </p:txBody>
      </p:sp>
      <p:sp>
        <p:nvSpPr>
          <p:cNvPr id="3" name="Content Placeholder 2"/>
          <p:cNvSpPr>
            <a:spLocks noGrp="1"/>
          </p:cNvSpPr>
          <p:nvPr>
            <p:ph idx="1"/>
          </p:nvPr>
        </p:nvSpPr>
        <p:spPr/>
        <p:txBody>
          <a:bodyPr>
            <a:normAutofit fontScale="55000" lnSpcReduction="20000"/>
          </a:bodyPr>
          <a:lstStyle/>
          <a:p>
            <a:pPr marL="342900" marR="0" lvl="0" indent="-342900" algn="just" rtl="1">
              <a:lnSpc>
                <a:spcPct val="150000"/>
              </a:lnSpc>
              <a:spcBef>
                <a:spcPts val="0"/>
              </a:spcBef>
              <a:spcAft>
                <a:spcPts val="0"/>
              </a:spcAft>
              <a:buFont typeface="Symbol" panose="05050102010706020507" pitchFamily="18" charset="2"/>
              <a:buChar char=""/>
            </a:pPr>
            <a:r>
              <a:rPr lang="fa-IR" sz="4400" dirty="0">
                <a:latin typeface="Times New Roman" panose="02020603050405020304" pitchFamily="18" charset="0"/>
                <a:ea typeface="Times New Roman" panose="02020603050405020304" pitchFamily="18" charset="0"/>
                <a:cs typeface="B Nazanin" panose="00000400000000000000" pitchFamily="2" charset="-78"/>
              </a:rPr>
              <a:t>ثبت نشدن مقاومت به انسولین در اطلاعات اولیه</a:t>
            </a:r>
            <a:endParaRPr lang="en-US" sz="3200" dirty="0">
              <a:latin typeface="Times New Roman" panose="02020603050405020304" pitchFamily="18" charset="0"/>
              <a:ea typeface="Times New Roman" panose="02020603050405020304" pitchFamily="18" charset="0"/>
              <a:cs typeface="Traditional Arabic" panose="02020603050405020304" pitchFamily="18" charset="-78"/>
            </a:endParaRPr>
          </a:p>
          <a:p>
            <a:pPr marL="342900" marR="0" lvl="0" indent="-342900" algn="just" rtl="1">
              <a:lnSpc>
                <a:spcPct val="150000"/>
              </a:lnSpc>
              <a:spcBef>
                <a:spcPts val="0"/>
              </a:spcBef>
              <a:spcAft>
                <a:spcPts val="0"/>
              </a:spcAft>
              <a:buFont typeface="Symbol" panose="05050102010706020507" pitchFamily="18" charset="2"/>
              <a:buChar char=""/>
            </a:pPr>
            <a:r>
              <a:rPr lang="fa-IR" sz="4400" dirty="0" smtClean="0">
                <a:latin typeface="Times New Roman" panose="02020603050405020304" pitchFamily="18" charset="0"/>
                <a:ea typeface="Times New Roman" panose="02020603050405020304" pitchFamily="18" charset="0"/>
                <a:cs typeface="B Nazanin" panose="00000400000000000000" pitchFamily="2" charset="-78"/>
              </a:rPr>
              <a:t>ریزش تعداد </a:t>
            </a:r>
            <a:r>
              <a:rPr lang="fa-IR" sz="4400" dirty="0">
                <a:latin typeface="Times New Roman" panose="02020603050405020304" pitchFamily="18" charset="0"/>
                <a:ea typeface="Times New Roman" panose="02020603050405020304" pitchFamily="18" charset="0"/>
                <a:cs typeface="B Nazanin" panose="00000400000000000000" pitchFamily="2" charset="-78"/>
              </a:rPr>
              <a:t>زیادی از بیماران در </a:t>
            </a:r>
            <a:r>
              <a:rPr lang="fa-IR" sz="4400" dirty="0" smtClean="0">
                <a:latin typeface="Times New Roman" panose="02020603050405020304" pitchFamily="18" charset="0"/>
                <a:ea typeface="Times New Roman" panose="02020603050405020304" pitchFamily="18" charset="0"/>
                <a:cs typeface="B Nazanin" panose="00000400000000000000" pitchFamily="2" charset="-78"/>
              </a:rPr>
              <a:t>پیگیری؛ </a:t>
            </a:r>
            <a:r>
              <a:rPr lang="fa-IR" sz="4400" dirty="0">
                <a:latin typeface="Times New Roman" panose="02020603050405020304" pitchFamily="18" charset="0"/>
                <a:ea typeface="Times New Roman" panose="02020603050405020304" pitchFamily="18" charset="0"/>
                <a:cs typeface="B Nazanin" panose="00000400000000000000" pitchFamily="2" charset="-78"/>
              </a:rPr>
              <a:t>اگرچه تفاوت معنی داری بین اطلاعات افرادی که ریزش داشته اند و آنهایی که در مطالعه باقی مانده اند وجود نداشته است</a:t>
            </a:r>
            <a:endParaRPr lang="en-US" sz="3200" dirty="0">
              <a:latin typeface="Times New Roman" panose="02020603050405020304" pitchFamily="18" charset="0"/>
              <a:ea typeface="Times New Roman" panose="02020603050405020304" pitchFamily="18" charset="0"/>
              <a:cs typeface="Traditional Arabic" panose="02020603050405020304" pitchFamily="18" charset="-78"/>
            </a:endParaRPr>
          </a:p>
          <a:p>
            <a:pPr marL="342900" marR="0" lvl="0" indent="-342900" algn="just" rtl="1">
              <a:lnSpc>
                <a:spcPct val="150000"/>
              </a:lnSpc>
              <a:spcBef>
                <a:spcPts val="0"/>
              </a:spcBef>
              <a:spcAft>
                <a:spcPts val="0"/>
              </a:spcAft>
              <a:buFont typeface="Symbol" panose="05050102010706020507" pitchFamily="18" charset="2"/>
              <a:buChar char=""/>
            </a:pPr>
            <a:r>
              <a:rPr lang="fa-IR" sz="4400" dirty="0" smtClean="0">
                <a:latin typeface="Times New Roman" panose="02020603050405020304" pitchFamily="18" charset="0"/>
                <a:ea typeface="Times New Roman" panose="02020603050405020304" pitchFamily="18" charset="0"/>
                <a:cs typeface="B Nazanin" panose="00000400000000000000" pitchFamily="2" charset="-78"/>
              </a:rPr>
              <a:t>ثبت نشدن زمان </a:t>
            </a:r>
            <a:r>
              <a:rPr lang="fa-IR" sz="4400" dirty="0">
                <a:latin typeface="Times New Roman" panose="02020603050405020304" pitchFamily="18" charset="0"/>
                <a:ea typeface="Times New Roman" panose="02020603050405020304" pitchFamily="18" charset="0"/>
                <a:cs typeface="B Nazanin" panose="00000400000000000000" pitchFamily="2" charset="-78"/>
              </a:rPr>
              <a:t>به بلوغ رسیدن افراد </a:t>
            </a:r>
            <a:r>
              <a:rPr lang="fa-IR" sz="4400" dirty="0" smtClean="0">
                <a:latin typeface="Times New Roman" panose="02020603050405020304" pitchFamily="18" charset="0"/>
                <a:ea typeface="Times New Roman" panose="02020603050405020304" pitchFamily="18" charset="0"/>
                <a:cs typeface="B Nazanin" panose="00000400000000000000" pitchFamily="2" charset="-78"/>
              </a:rPr>
              <a:t>مورد مطالعه</a:t>
            </a:r>
            <a:endParaRPr lang="en-US" sz="3200" dirty="0">
              <a:latin typeface="Times New Roman" panose="02020603050405020304" pitchFamily="18" charset="0"/>
              <a:ea typeface="Times New Roman" panose="02020603050405020304" pitchFamily="18" charset="0"/>
              <a:cs typeface="Traditional Arabic" panose="02020603050405020304" pitchFamily="18" charset="-78"/>
            </a:endParaRPr>
          </a:p>
          <a:p>
            <a:pPr marL="342900" marR="0" lvl="0" indent="-342900" algn="just" rtl="1">
              <a:lnSpc>
                <a:spcPct val="150000"/>
              </a:lnSpc>
              <a:spcBef>
                <a:spcPts val="0"/>
              </a:spcBef>
              <a:spcAft>
                <a:spcPts val="0"/>
              </a:spcAft>
              <a:buFont typeface="Symbol" panose="05050102010706020507" pitchFamily="18" charset="2"/>
              <a:buChar char=""/>
            </a:pPr>
            <a:r>
              <a:rPr lang="fa-IR" sz="4400" dirty="0" smtClean="0">
                <a:latin typeface="Times New Roman" panose="02020603050405020304" pitchFamily="18" charset="0"/>
                <a:ea typeface="Times New Roman" panose="02020603050405020304" pitchFamily="18" charset="0"/>
                <a:cs typeface="B Nazanin" panose="00000400000000000000" pitchFamily="2" charset="-78"/>
              </a:rPr>
              <a:t>ثبت نشدن بعضی </a:t>
            </a:r>
            <a:r>
              <a:rPr lang="fa-IR" sz="4400" dirty="0">
                <a:latin typeface="Times New Roman" panose="02020603050405020304" pitchFamily="18" charset="0"/>
                <a:ea typeface="Times New Roman" panose="02020603050405020304" pitchFamily="18" charset="0"/>
                <a:cs typeface="B Nazanin" panose="00000400000000000000" pitchFamily="2" charset="-78"/>
              </a:rPr>
              <a:t>مداخله گرهای احتمالی نظیر فعالیت فیزیکی، عادات غذایی و کلاس اقتصادی اجتماعی افراد در فاز اول </a:t>
            </a:r>
            <a:r>
              <a:rPr lang="fa-IR" sz="4400" dirty="0" smtClean="0">
                <a:latin typeface="Times New Roman" panose="02020603050405020304" pitchFamily="18" charset="0"/>
                <a:ea typeface="Times New Roman" panose="02020603050405020304" pitchFamily="18" charset="0"/>
                <a:cs typeface="B Nazanin" panose="00000400000000000000" pitchFamily="2" charset="-78"/>
              </a:rPr>
              <a:t>مطالعه</a:t>
            </a:r>
            <a:r>
              <a:rPr lang="fa-IR" sz="4400" b="1" dirty="0"/>
              <a:t> </a:t>
            </a:r>
            <a:endParaRPr lang="en-US" sz="4400" dirty="0"/>
          </a:p>
          <a:p>
            <a:endParaRPr lang="en-US" sz="4400" dirty="0"/>
          </a:p>
        </p:txBody>
      </p:sp>
      <p:sp>
        <p:nvSpPr>
          <p:cNvPr id="4" name="Slide Number Placeholder 3"/>
          <p:cNvSpPr>
            <a:spLocks noGrp="1"/>
          </p:cNvSpPr>
          <p:nvPr>
            <p:ph type="sldNum" sz="quarter" idx="12"/>
          </p:nvPr>
        </p:nvSpPr>
        <p:spPr/>
        <p:txBody>
          <a:bodyPr/>
          <a:lstStyle/>
          <a:p>
            <a:fld id="{97CEB7A3-3770-48AD-BEC9-B00D16F734FD}" type="slidenum">
              <a:rPr lang="en-US" smtClean="0"/>
              <a:pPr/>
              <a:t>52</a:t>
            </a:fld>
            <a:endParaRPr lang="en-US"/>
          </a:p>
        </p:txBody>
      </p:sp>
    </p:spTree>
    <p:extLst>
      <p:ext uri="{BB962C8B-B14F-4D97-AF65-F5344CB8AC3E}">
        <p14:creationId xmlns="" xmlns:p14="http://schemas.microsoft.com/office/powerpoint/2010/main" val="21237527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2455332"/>
            <a:ext cx="9601196" cy="1303867"/>
          </a:xfrm>
        </p:spPr>
        <p:txBody>
          <a:bodyPr>
            <a:normAutofit/>
          </a:bodyPr>
          <a:lstStyle/>
          <a:p>
            <a:r>
              <a:rPr lang="fa-IR" sz="5400" dirty="0" smtClean="0"/>
              <a:t>جداول توخالی</a:t>
            </a:r>
            <a:endParaRPr lang="en-US" sz="5400" dirty="0"/>
          </a:p>
        </p:txBody>
      </p:sp>
      <p:sp>
        <p:nvSpPr>
          <p:cNvPr id="3" name="Slide Number Placeholder 2"/>
          <p:cNvSpPr>
            <a:spLocks noGrp="1"/>
          </p:cNvSpPr>
          <p:nvPr>
            <p:ph type="sldNum" sz="quarter" idx="12"/>
          </p:nvPr>
        </p:nvSpPr>
        <p:spPr/>
        <p:txBody>
          <a:bodyPr/>
          <a:lstStyle/>
          <a:p>
            <a:fld id="{97CEB7A3-3770-48AD-BEC9-B00D16F734FD}" type="slidenum">
              <a:rPr lang="en-US" smtClean="0"/>
              <a:pPr/>
              <a:t>53</a:t>
            </a:fld>
            <a:endParaRPr lang="en-US"/>
          </a:p>
        </p:txBody>
      </p:sp>
    </p:spTree>
    <p:extLst>
      <p:ext uri="{BB962C8B-B14F-4D97-AF65-F5344CB8AC3E}">
        <p14:creationId xmlns="" xmlns:p14="http://schemas.microsoft.com/office/powerpoint/2010/main" val="101386890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7CEB7A3-3770-48AD-BEC9-B00D16F734FD}" type="slidenum">
              <a:rPr lang="en-US" smtClean="0"/>
              <a:pPr/>
              <a:t>54</a:t>
            </a:fld>
            <a:endParaRPr lang="en-US"/>
          </a:p>
        </p:txBody>
      </p:sp>
      <p:pic>
        <p:nvPicPr>
          <p:cNvPr id="4" name="Picture 3"/>
          <p:cNvPicPr>
            <a:picLocks noChangeAspect="1"/>
          </p:cNvPicPr>
          <p:nvPr/>
        </p:nvPicPr>
        <p:blipFill>
          <a:blip r:embed="rId2" cstate="print"/>
          <a:stretch>
            <a:fillRect/>
          </a:stretch>
        </p:blipFill>
        <p:spPr>
          <a:xfrm>
            <a:off x="2438400" y="795337"/>
            <a:ext cx="7315200" cy="5267325"/>
          </a:xfrm>
          <a:prstGeom prst="rect">
            <a:avLst/>
          </a:prstGeom>
        </p:spPr>
      </p:pic>
    </p:spTree>
    <p:extLst>
      <p:ext uri="{BB962C8B-B14F-4D97-AF65-F5344CB8AC3E}">
        <p14:creationId xmlns="" xmlns:p14="http://schemas.microsoft.com/office/powerpoint/2010/main" val="216075295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7CEB7A3-3770-48AD-BEC9-B00D16F734FD}" type="slidenum">
              <a:rPr lang="en-US" smtClean="0"/>
              <a:pPr/>
              <a:t>55</a:t>
            </a:fld>
            <a:endParaRPr lang="en-US"/>
          </a:p>
        </p:txBody>
      </p:sp>
      <p:pic>
        <p:nvPicPr>
          <p:cNvPr id="3" name="Picture 2"/>
          <p:cNvPicPr>
            <a:picLocks noChangeAspect="1"/>
          </p:cNvPicPr>
          <p:nvPr/>
        </p:nvPicPr>
        <p:blipFill>
          <a:blip r:embed="rId2" cstate="print"/>
          <a:stretch>
            <a:fillRect/>
          </a:stretch>
        </p:blipFill>
        <p:spPr>
          <a:xfrm>
            <a:off x="2476500" y="804862"/>
            <a:ext cx="7239000" cy="5248275"/>
          </a:xfrm>
          <a:prstGeom prst="rect">
            <a:avLst/>
          </a:prstGeom>
        </p:spPr>
      </p:pic>
    </p:spTree>
    <p:extLst>
      <p:ext uri="{BB962C8B-B14F-4D97-AF65-F5344CB8AC3E}">
        <p14:creationId xmlns="" xmlns:p14="http://schemas.microsoft.com/office/powerpoint/2010/main" val="30020395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7CEB7A3-3770-48AD-BEC9-B00D16F734FD}" type="slidenum">
              <a:rPr lang="en-US" smtClean="0"/>
              <a:pPr/>
              <a:t>56</a:t>
            </a:fld>
            <a:endParaRPr lang="en-US"/>
          </a:p>
        </p:txBody>
      </p:sp>
      <p:pic>
        <p:nvPicPr>
          <p:cNvPr id="3" name="Picture 2"/>
          <p:cNvPicPr>
            <a:picLocks noChangeAspect="1"/>
          </p:cNvPicPr>
          <p:nvPr/>
        </p:nvPicPr>
        <p:blipFill>
          <a:blip r:embed="rId2" cstate="print"/>
          <a:stretch>
            <a:fillRect/>
          </a:stretch>
        </p:blipFill>
        <p:spPr>
          <a:xfrm>
            <a:off x="2390775" y="847725"/>
            <a:ext cx="7410450" cy="5162550"/>
          </a:xfrm>
          <a:prstGeom prst="rect">
            <a:avLst/>
          </a:prstGeom>
        </p:spPr>
      </p:pic>
    </p:spTree>
    <p:extLst>
      <p:ext uri="{BB962C8B-B14F-4D97-AF65-F5344CB8AC3E}">
        <p14:creationId xmlns="" xmlns:p14="http://schemas.microsoft.com/office/powerpoint/2010/main" val="57769545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7CEB7A3-3770-48AD-BEC9-B00D16F734FD}" type="slidenum">
              <a:rPr lang="en-US" smtClean="0"/>
              <a:pPr/>
              <a:t>57</a:t>
            </a:fld>
            <a:endParaRPr lang="en-US"/>
          </a:p>
        </p:txBody>
      </p:sp>
      <p:pic>
        <p:nvPicPr>
          <p:cNvPr id="3" name="Picture 2"/>
          <p:cNvPicPr>
            <a:picLocks noChangeAspect="1"/>
          </p:cNvPicPr>
          <p:nvPr/>
        </p:nvPicPr>
        <p:blipFill>
          <a:blip r:embed="rId2" cstate="print"/>
          <a:stretch>
            <a:fillRect/>
          </a:stretch>
        </p:blipFill>
        <p:spPr>
          <a:xfrm>
            <a:off x="2447925" y="1204912"/>
            <a:ext cx="7296150" cy="4448175"/>
          </a:xfrm>
          <a:prstGeom prst="rect">
            <a:avLst/>
          </a:prstGeom>
        </p:spPr>
      </p:pic>
    </p:spTree>
    <p:extLst>
      <p:ext uri="{BB962C8B-B14F-4D97-AF65-F5344CB8AC3E}">
        <p14:creationId xmlns="" xmlns:p14="http://schemas.microsoft.com/office/powerpoint/2010/main" val="198954071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7CEB7A3-3770-48AD-BEC9-B00D16F734FD}" type="slidenum">
              <a:rPr lang="en-US" smtClean="0"/>
              <a:pPr/>
              <a:t>58</a:t>
            </a:fld>
            <a:endParaRPr lang="en-US"/>
          </a:p>
        </p:txBody>
      </p:sp>
      <p:pic>
        <p:nvPicPr>
          <p:cNvPr id="62466" name="Picture 2"/>
          <p:cNvPicPr>
            <a:picLocks noChangeAspect="1" noChangeArrowheads="1"/>
          </p:cNvPicPr>
          <p:nvPr/>
        </p:nvPicPr>
        <p:blipFill>
          <a:blip r:embed="rId2" cstate="print"/>
          <a:srcRect/>
          <a:stretch>
            <a:fillRect/>
          </a:stretch>
        </p:blipFill>
        <p:spPr bwMode="auto">
          <a:xfrm>
            <a:off x="2976563" y="886914"/>
            <a:ext cx="6238875" cy="5162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222958" y="3703867"/>
            <a:ext cx="9601196" cy="1303867"/>
          </a:xfrm>
        </p:spPr>
        <p:txBody>
          <a:bodyPr>
            <a:noAutofit/>
          </a:bodyPr>
          <a:lstStyle/>
          <a:p>
            <a:pPr algn="ctr"/>
            <a:r>
              <a:rPr lang="fa-IR" sz="8000" b="1" dirty="0" smtClean="0">
                <a:solidFill>
                  <a:srgbClr val="002060"/>
                </a:solidFill>
                <a:cs typeface="B Davat" panose="00000400000000000000" pitchFamily="2" charset="-78"/>
              </a:rPr>
              <a:t>با تشکر از توجه شما </a:t>
            </a:r>
            <a:endParaRPr lang="en-US" sz="8000" b="1" dirty="0">
              <a:solidFill>
                <a:srgbClr val="002060"/>
              </a:solidFill>
              <a:cs typeface="B Davat" panose="00000400000000000000" pitchFamily="2" charset="-78"/>
            </a:endParaRPr>
          </a:p>
        </p:txBody>
      </p:sp>
    </p:spTree>
    <p:extLst>
      <p:ext uri="{BB962C8B-B14F-4D97-AF65-F5344CB8AC3E}">
        <p14:creationId xmlns="" xmlns:p14="http://schemas.microsoft.com/office/powerpoint/2010/main" val="2426937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مقدمه و بیان مسئله (ادامه)</a:t>
            </a:r>
            <a:endParaRPr lang="en-US" dirty="0"/>
          </a:p>
        </p:txBody>
      </p:sp>
      <p:sp>
        <p:nvSpPr>
          <p:cNvPr id="3" name="Content Placeholder 2"/>
          <p:cNvSpPr>
            <a:spLocks noGrp="1"/>
          </p:cNvSpPr>
          <p:nvPr>
            <p:ph idx="1"/>
          </p:nvPr>
        </p:nvSpPr>
        <p:spPr>
          <a:xfrm>
            <a:off x="1295401" y="2556932"/>
            <a:ext cx="9601196" cy="3691468"/>
          </a:xfrm>
        </p:spPr>
        <p:txBody>
          <a:bodyPr>
            <a:normAutofit/>
          </a:bodyPr>
          <a:lstStyle/>
          <a:p>
            <a:r>
              <a:rPr lang="fa-IR" b="0" dirty="0" smtClean="0"/>
              <a:t>در </a:t>
            </a:r>
            <a:r>
              <a:rPr lang="fa-IR" b="0" dirty="0"/>
              <a:t>تعدادی از مطالعات از نقش برابر اندازه گیری ساده </a:t>
            </a:r>
            <a:r>
              <a:rPr lang="en-US" b="0" dirty="0"/>
              <a:t>BMI</a:t>
            </a:r>
            <a:r>
              <a:rPr lang="fa-IR" b="0" dirty="0"/>
              <a:t> نسبت به سندرم متابولیک در کودکی، برای تعیین کودکان در معرض خطر سندرم متابولیک در بزرگسالی حمایت کرده است.</a:t>
            </a:r>
            <a:endParaRPr lang="en-US" dirty="0"/>
          </a:p>
          <a:p>
            <a:r>
              <a:rPr lang="fa-IR" b="0" dirty="0"/>
              <a:t>در اکثر مطالعات نقش </a:t>
            </a:r>
            <a:r>
              <a:rPr lang="en-US" b="0" dirty="0"/>
              <a:t>BMI</a:t>
            </a:r>
            <a:r>
              <a:rPr lang="fa-IR" b="0" dirty="0"/>
              <a:t> در کودکان و نوجوانان برای پیشگویی سندرم متابولیک در بزرگسالی، بعد از تعدیل </a:t>
            </a:r>
            <a:r>
              <a:rPr lang="en-US" b="0" dirty="0"/>
              <a:t>BMI</a:t>
            </a:r>
            <a:r>
              <a:rPr lang="fa-IR" b="0" dirty="0"/>
              <a:t> بزرگسالی کمرنگ شده است.</a:t>
            </a:r>
            <a:endParaRPr lang="en-US" dirty="0"/>
          </a:p>
          <a:p>
            <a:pPr>
              <a:buNone/>
            </a:pPr>
            <a:r>
              <a:rPr lang="fa-IR" b="0" dirty="0" smtClean="0">
                <a:solidFill>
                  <a:srgbClr val="FF0000"/>
                </a:solidFill>
              </a:rPr>
              <a:t>علیرغم </a:t>
            </a:r>
            <a:r>
              <a:rPr lang="fa-IR" b="0" dirty="0">
                <a:solidFill>
                  <a:srgbClr val="FF0000"/>
                </a:solidFill>
              </a:rPr>
              <a:t>شناخت بیشتر بالینی، واژه «چاقی متابولیکی با وزن نرمال» و «چاقی فنوتیپی با متابولیسم نرمال</a:t>
            </a:r>
            <a:r>
              <a:rPr lang="fa-IR" b="0" dirty="0" smtClean="0">
                <a:solidFill>
                  <a:srgbClr val="FF0000"/>
                </a:solidFill>
              </a:rPr>
              <a:t>» و تعامل چاقی در کنار اختلالات متابولیک </a:t>
            </a:r>
            <a:r>
              <a:rPr lang="fa-IR" b="0" dirty="0">
                <a:solidFill>
                  <a:srgbClr val="FF0000"/>
                </a:solidFill>
              </a:rPr>
              <a:t>در بزرگسالان، چینین مطالعاتی در کودکان و نوجوانان در جهان و ایران محدود بوده و کمتر انجام شده است</a:t>
            </a:r>
            <a:r>
              <a:rPr lang="fa-IR" b="0" dirty="0" smtClean="0">
                <a:solidFill>
                  <a:srgbClr val="FF0000"/>
                </a:solidFill>
              </a:rPr>
              <a:t>.</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97CEB7A3-3770-48AD-BEC9-B00D16F734FD}" type="slidenum">
              <a:rPr lang="en-US" smtClean="0"/>
              <a:pPr/>
              <a:t>6</a:t>
            </a:fld>
            <a:endParaRPr lang="en-US"/>
          </a:p>
        </p:txBody>
      </p:sp>
    </p:spTree>
    <p:extLst>
      <p:ext uri="{BB962C8B-B14F-4D97-AF65-F5344CB8AC3E}">
        <p14:creationId xmlns="" xmlns:p14="http://schemas.microsoft.com/office/powerpoint/2010/main" val="31598956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مقدمه و بیان مسئله (ادامه)</a:t>
            </a:r>
            <a:endParaRPr lang="en-US" dirty="0"/>
          </a:p>
        </p:txBody>
      </p:sp>
      <p:sp>
        <p:nvSpPr>
          <p:cNvPr id="3" name="Content Placeholder 2"/>
          <p:cNvSpPr>
            <a:spLocks noGrp="1"/>
          </p:cNvSpPr>
          <p:nvPr>
            <p:ph idx="1"/>
          </p:nvPr>
        </p:nvSpPr>
        <p:spPr>
          <a:xfrm>
            <a:off x="1295401" y="2556932"/>
            <a:ext cx="9601196" cy="3691468"/>
          </a:xfrm>
        </p:spPr>
        <p:txBody>
          <a:bodyPr>
            <a:normAutofit fontScale="92500" lnSpcReduction="10000"/>
          </a:bodyPr>
          <a:lstStyle/>
          <a:p>
            <a:r>
              <a:rPr lang="fa-IR" b="0" dirty="0" smtClean="0"/>
              <a:t>اگر </a:t>
            </a:r>
            <a:r>
              <a:rPr lang="fa-IR" b="0" dirty="0"/>
              <a:t>چه در تعدادی از افراد چاق هیچ گونه همراهی با اختلالات متابولیک وجود ندارد، که تحت عنوان «فنوتیپ چاق با پروفایل متابولیکی نرمال» در نظر گرفته می شوند، ولی در تعدادی از مطالعات نشان داده شده است که داشتن معیارهای متابولیکی، علیرغم وزن نرمال، مکن است آنها را مستعد سندرم متابولیک کند که تحت عنوان «چاقی متابولیکی با وزن نرمال» نامگذاری شده است</a:t>
            </a:r>
            <a:r>
              <a:rPr lang="fa-IR" b="0" dirty="0" smtClean="0"/>
              <a:t>.</a:t>
            </a:r>
            <a:endParaRPr lang="en-US" b="0" dirty="0"/>
          </a:p>
          <a:p>
            <a:r>
              <a:rPr lang="fa-IR" b="0" dirty="0" smtClean="0"/>
              <a:t>به </a:t>
            </a:r>
            <a:r>
              <a:rPr lang="fa-IR" b="0" dirty="0"/>
              <a:t>نظر می­رسد </a:t>
            </a:r>
            <a:r>
              <a:rPr lang="fa-IR" b="0" dirty="0" smtClean="0"/>
              <a:t>در بزرگسالان </a:t>
            </a:r>
            <a:r>
              <a:rPr lang="fa-IR" b="0" dirty="0"/>
              <a:t>فنوتیپ </a:t>
            </a:r>
            <a:r>
              <a:rPr lang="en-US" b="0" dirty="0"/>
              <a:t>MHO</a:t>
            </a:r>
            <a:r>
              <a:rPr lang="fa-IR" b="0" dirty="0"/>
              <a:t> </a:t>
            </a:r>
            <a:r>
              <a:rPr lang="fa-IR" b="0" dirty="0" smtClean="0"/>
              <a:t>نسبت </a:t>
            </a:r>
            <a:r>
              <a:rPr lang="fa-IR" b="0" dirty="0"/>
              <a:t>به فنوتیپ </a:t>
            </a:r>
            <a:r>
              <a:rPr lang="en-US" b="0" dirty="0"/>
              <a:t>MUO</a:t>
            </a:r>
            <a:r>
              <a:rPr lang="fa-IR" b="0" dirty="0"/>
              <a:t> </a:t>
            </a:r>
            <a:r>
              <a:rPr lang="fa-IR" b="0" dirty="0" smtClean="0"/>
              <a:t>استعداد </a:t>
            </a:r>
            <a:r>
              <a:rPr lang="fa-IR" b="0" dirty="0"/>
              <a:t>کمتری برای ابتلا به بیماری های قلبی عروقی داشته باشد. اما بعضی از مطالعات با پیگیری طولانی تر، افزایش بروز سندرم متابولیک را در گروه </a:t>
            </a:r>
            <a:r>
              <a:rPr lang="en-US" b="0" dirty="0"/>
              <a:t>MHO</a:t>
            </a:r>
            <a:r>
              <a:rPr lang="fa-IR" b="0" dirty="0"/>
              <a:t> نشان داده­اند</a:t>
            </a:r>
            <a:r>
              <a:rPr lang="fa-IR" b="0" dirty="0" smtClean="0"/>
              <a:t>.</a:t>
            </a:r>
          </a:p>
          <a:p>
            <a:r>
              <a:rPr lang="fa-IR" b="0" dirty="0"/>
              <a:t>با توجه به </a:t>
            </a:r>
            <a:r>
              <a:rPr lang="fa-IR" b="0" dirty="0">
                <a:solidFill>
                  <a:srgbClr val="FF0000"/>
                </a:solidFill>
              </a:rPr>
              <a:t>تعداد محدود مطالعات طولی </a:t>
            </a:r>
            <a:r>
              <a:rPr lang="fa-IR" b="0" dirty="0"/>
              <a:t>و </a:t>
            </a:r>
            <a:r>
              <a:rPr lang="fa-IR" b="0" dirty="0">
                <a:solidFill>
                  <a:srgbClr val="FF0000"/>
                </a:solidFill>
              </a:rPr>
              <a:t>تضاد مطالعات گذشته </a:t>
            </a:r>
            <a:r>
              <a:rPr lang="fa-IR" b="0" dirty="0"/>
              <a:t>در زمینه فنوتیپ های مختلف چاقی در کودکان و نوجوانان </a:t>
            </a:r>
            <a:r>
              <a:rPr lang="fa-IR" b="0" dirty="0" smtClean="0"/>
              <a:t>وناشناخته بودن </a:t>
            </a:r>
            <a:r>
              <a:rPr lang="fa-IR" b="0" dirty="0">
                <a:solidFill>
                  <a:srgbClr val="FF0000"/>
                </a:solidFill>
              </a:rPr>
              <a:t>قدرت پیشگویی فنوتیپ ها به عنوان ترکیبی از </a:t>
            </a:r>
            <a:r>
              <a:rPr lang="fa-IR" b="0" dirty="0" smtClean="0">
                <a:solidFill>
                  <a:srgbClr val="FF0000"/>
                </a:solidFill>
              </a:rPr>
              <a:t>اثر </a:t>
            </a:r>
            <a:r>
              <a:rPr lang="en-US" b="0" dirty="0" smtClean="0">
                <a:solidFill>
                  <a:srgbClr val="FF0000"/>
                </a:solidFill>
              </a:rPr>
              <a:t>BMI</a:t>
            </a:r>
            <a:r>
              <a:rPr lang="fa-IR" b="0" dirty="0" smtClean="0">
                <a:solidFill>
                  <a:srgbClr val="FF0000"/>
                </a:solidFill>
              </a:rPr>
              <a:t> </a:t>
            </a:r>
            <a:r>
              <a:rPr lang="fa-IR" b="0" dirty="0">
                <a:solidFill>
                  <a:srgbClr val="FF0000"/>
                </a:solidFill>
              </a:rPr>
              <a:t>و اختلال متابولیک </a:t>
            </a:r>
            <a:r>
              <a:rPr lang="fa-IR" b="0" dirty="0"/>
              <a:t>در کنار هم برای </a:t>
            </a:r>
            <a:r>
              <a:rPr lang="fa-IR" b="0" dirty="0" smtClean="0"/>
              <a:t>پیشگویی </a:t>
            </a:r>
            <a:r>
              <a:rPr lang="fa-IR" b="0" dirty="0"/>
              <a:t>سندرم متابولیک در اوایل </a:t>
            </a:r>
            <a:r>
              <a:rPr lang="fa-IR" b="0" dirty="0" smtClean="0"/>
              <a:t>بزرگسالی:</a:t>
            </a:r>
          </a:p>
        </p:txBody>
      </p:sp>
      <p:sp>
        <p:nvSpPr>
          <p:cNvPr id="4" name="Slide Number Placeholder 3"/>
          <p:cNvSpPr>
            <a:spLocks noGrp="1"/>
          </p:cNvSpPr>
          <p:nvPr>
            <p:ph type="sldNum" sz="quarter" idx="12"/>
          </p:nvPr>
        </p:nvSpPr>
        <p:spPr/>
        <p:txBody>
          <a:bodyPr/>
          <a:lstStyle/>
          <a:p>
            <a:fld id="{97CEB7A3-3770-48AD-BEC9-B00D16F734FD}" type="slidenum">
              <a:rPr lang="en-US" smtClean="0"/>
              <a:pPr/>
              <a:t>7</a:t>
            </a:fld>
            <a:endParaRPr lang="en-US"/>
          </a:p>
        </p:txBody>
      </p:sp>
    </p:spTree>
    <p:extLst>
      <p:ext uri="{BB962C8B-B14F-4D97-AF65-F5344CB8AC3E}">
        <p14:creationId xmlns="" xmlns:p14="http://schemas.microsoft.com/office/powerpoint/2010/main" val="4231879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مقدمه و بیان مسئله (ادامه)</a:t>
            </a:r>
            <a:endParaRPr lang="en-US" dirty="0"/>
          </a:p>
        </p:txBody>
      </p:sp>
      <p:sp>
        <p:nvSpPr>
          <p:cNvPr id="3" name="Content Placeholder 2"/>
          <p:cNvSpPr>
            <a:spLocks noGrp="1"/>
          </p:cNvSpPr>
          <p:nvPr>
            <p:ph idx="1"/>
          </p:nvPr>
        </p:nvSpPr>
        <p:spPr>
          <a:xfrm>
            <a:off x="1295401" y="2556932"/>
            <a:ext cx="9601196" cy="3691468"/>
          </a:xfrm>
        </p:spPr>
        <p:txBody>
          <a:bodyPr>
            <a:normAutofit/>
          </a:bodyPr>
          <a:lstStyle/>
          <a:p>
            <a:pPr>
              <a:buFont typeface="Arial" pitchFamily="34" charset="0"/>
              <a:buChar char="•"/>
            </a:pPr>
            <a:r>
              <a:rPr lang="fa-IR" dirty="0" smtClean="0">
                <a:solidFill>
                  <a:srgbClr val="C00000"/>
                </a:solidFill>
              </a:rPr>
              <a:t>این مطالعه اولین پژوهش در کودکان و نوجوانان ایران است که بصورت طولی ارتباط انواع فنوتیپ های چاقی را،در بروز سندرم متابولیک بزرگسالی ارزیابی میکند </a:t>
            </a:r>
          </a:p>
          <a:p>
            <a:pPr>
              <a:buFont typeface="Arial" pitchFamily="34" charset="0"/>
              <a:buChar char="•"/>
            </a:pPr>
            <a:endParaRPr lang="fa-IR" dirty="0" smtClean="0"/>
          </a:p>
          <a:p>
            <a:pPr>
              <a:buFont typeface="Arial" pitchFamily="34" charset="0"/>
              <a:buChar char="•"/>
            </a:pPr>
            <a:r>
              <a:rPr lang="fa-IR" dirty="0" smtClean="0"/>
              <a:t>در این مطالعه با توجه به پیگیری 10 ساله نوجوانان که هم اکنون به سن بزرگسالی رسیده اند  این امکان را برای ما فراهم می­کند تا علاوه بر تعیین شیوع فنوتیپ های چاقی بتوان قدرت پیش گویی هر کدام از آنها را برای بروز  سندرم متابولیک بزرگسالی، ارزیابی کرد (بخش آینده نگر).</a:t>
            </a:r>
            <a:endParaRPr lang="fa-IR" dirty="0" smtClean="0">
              <a:solidFill>
                <a:srgbClr val="C00000"/>
              </a:solidFill>
            </a:endParaRPr>
          </a:p>
        </p:txBody>
      </p:sp>
      <p:sp>
        <p:nvSpPr>
          <p:cNvPr id="4" name="Slide Number Placeholder 3"/>
          <p:cNvSpPr>
            <a:spLocks noGrp="1"/>
          </p:cNvSpPr>
          <p:nvPr>
            <p:ph type="sldNum" sz="quarter" idx="12"/>
          </p:nvPr>
        </p:nvSpPr>
        <p:spPr/>
        <p:txBody>
          <a:bodyPr/>
          <a:lstStyle/>
          <a:p>
            <a:fld id="{97CEB7A3-3770-48AD-BEC9-B00D16F734FD}" type="slidenum">
              <a:rPr lang="en-US" smtClean="0"/>
              <a:pPr/>
              <a:t>8</a:t>
            </a:fld>
            <a:endParaRPr lang="en-US"/>
          </a:p>
        </p:txBody>
      </p:sp>
    </p:spTree>
    <p:extLst>
      <p:ext uri="{BB962C8B-B14F-4D97-AF65-F5344CB8AC3E}">
        <p14:creationId xmlns="" xmlns:p14="http://schemas.microsoft.com/office/powerpoint/2010/main" val="25668365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مقدمه و بیان مسئله (ادامه)</a:t>
            </a:r>
            <a:endParaRPr lang="en-US" dirty="0"/>
          </a:p>
        </p:txBody>
      </p:sp>
      <p:sp>
        <p:nvSpPr>
          <p:cNvPr id="3" name="Content Placeholder 2"/>
          <p:cNvSpPr>
            <a:spLocks noGrp="1"/>
          </p:cNvSpPr>
          <p:nvPr>
            <p:ph idx="1"/>
          </p:nvPr>
        </p:nvSpPr>
        <p:spPr>
          <a:xfrm>
            <a:off x="1295401" y="2556932"/>
            <a:ext cx="9601196" cy="3691468"/>
          </a:xfrm>
        </p:spPr>
        <p:txBody>
          <a:bodyPr>
            <a:normAutofit fontScale="92500" lnSpcReduction="10000"/>
          </a:bodyPr>
          <a:lstStyle/>
          <a:p>
            <a:r>
              <a:rPr lang="fa-IR" b="0" dirty="0" smtClean="0"/>
              <a:t>در </a:t>
            </a:r>
            <a:r>
              <a:rPr lang="fa-IR" b="0" dirty="0"/>
              <a:t>مطالعه ما، نوجوانان مورد مطالعه به چهار گروه </a:t>
            </a:r>
            <a:r>
              <a:rPr lang="en-US" b="0" dirty="0"/>
              <a:t>MHNO, MHO, MUNO, MUO</a:t>
            </a:r>
            <a:r>
              <a:rPr lang="fa-IR" b="0" dirty="0"/>
              <a:t> تقسیم می­شوند که در آن:</a:t>
            </a:r>
            <a:endParaRPr lang="en-US" sz="1400" b="0" dirty="0"/>
          </a:p>
          <a:p>
            <a:pPr lvl="1"/>
            <a:r>
              <a:rPr lang="en-US" b="0" dirty="0"/>
              <a:t>Obesity</a:t>
            </a:r>
            <a:r>
              <a:rPr lang="fa-IR" b="0" dirty="0"/>
              <a:t> شامل هر دو گروه دارای اضافه وزن و چاق است (</a:t>
            </a:r>
            <a:r>
              <a:rPr lang="en-US" b="0" dirty="0"/>
              <a:t>BMI </a:t>
            </a:r>
            <a:r>
              <a:rPr lang="fa-IR" b="0" dirty="0" smtClean="0"/>
              <a:t> بیشتر </a:t>
            </a:r>
            <a:r>
              <a:rPr lang="fa-IR" b="0" dirty="0"/>
              <a:t>یا مساوی صدک 85 بر اساس سن و جنس نوجوانان ایرانی). </a:t>
            </a:r>
            <a:endParaRPr lang="en-US" sz="1200" b="0" dirty="0"/>
          </a:p>
          <a:p>
            <a:pPr lvl="1"/>
            <a:r>
              <a:rPr lang="en-US" b="0" dirty="0"/>
              <a:t>Metabolic Healthy</a:t>
            </a:r>
            <a:r>
              <a:rPr lang="fa-IR" b="0" dirty="0"/>
              <a:t> شامل افراد بدون هیچ یا یک معیار سندرم متابولیک است.</a:t>
            </a:r>
            <a:endParaRPr lang="en-US" sz="1200" b="0" dirty="0"/>
          </a:p>
          <a:p>
            <a:pPr lvl="1"/>
            <a:r>
              <a:rPr lang="en-US" b="0" dirty="0"/>
              <a:t>Metabolic Unhealthy</a:t>
            </a:r>
            <a:r>
              <a:rPr lang="fa-IR" b="0" dirty="0"/>
              <a:t> شامل افراد دارای حداقل دو معیار سندرم متابولیک است.</a:t>
            </a:r>
            <a:endParaRPr lang="en-US" sz="1200" b="0" dirty="0"/>
          </a:p>
          <a:p>
            <a:r>
              <a:rPr lang="fa-IR" b="0" dirty="0"/>
              <a:t>سپس ارتباط هرکدام از فنوتیپ ها با بروز سندرم متابولیک در بزرگسالی تعیین می­شود</a:t>
            </a:r>
            <a:endParaRPr lang="en-US" b="0" dirty="0"/>
          </a:p>
          <a:p>
            <a:r>
              <a:rPr lang="fa-IR" b="0" dirty="0">
                <a:solidFill>
                  <a:srgbClr val="FF0000"/>
                </a:solidFill>
              </a:rPr>
              <a:t>از طرفی با توجه به داشتن اطلاعات کامل تغذیه ای و میزان فعالیت افراد در فاز 4 (نوجوانان) می توان از این فرصت استفاده کرد تا </a:t>
            </a:r>
            <a:r>
              <a:rPr lang="fa-IR" b="0" dirty="0" smtClean="0">
                <a:solidFill>
                  <a:srgbClr val="FF0000"/>
                </a:solidFill>
              </a:rPr>
              <a:t> نقش مستقل متغیر های مختلف غذایی ومیزان فعالیت فیزیکی در ارتباط با وجود یا عدم وجود فنوتیپ</a:t>
            </a:r>
            <a:r>
              <a:rPr lang="en-CA" b="0" dirty="0" smtClean="0">
                <a:solidFill>
                  <a:srgbClr val="FF0000"/>
                </a:solidFill>
              </a:rPr>
              <a:t>    MHO</a:t>
            </a:r>
            <a:r>
              <a:rPr lang="fa-IR" b="0" dirty="0" smtClean="0">
                <a:solidFill>
                  <a:srgbClr val="FF0000"/>
                </a:solidFill>
              </a:rPr>
              <a:t>مشخص شود(بصورت مقطعی)</a:t>
            </a:r>
            <a:endParaRPr lang="en-US" b="0" dirty="0">
              <a:solidFill>
                <a:srgbClr val="FF0000"/>
              </a:solidFill>
            </a:endParaRPr>
          </a:p>
        </p:txBody>
      </p:sp>
      <p:sp>
        <p:nvSpPr>
          <p:cNvPr id="4" name="Slide Number Placeholder 3"/>
          <p:cNvSpPr>
            <a:spLocks noGrp="1"/>
          </p:cNvSpPr>
          <p:nvPr>
            <p:ph type="sldNum" sz="quarter" idx="12"/>
          </p:nvPr>
        </p:nvSpPr>
        <p:spPr/>
        <p:txBody>
          <a:bodyPr/>
          <a:lstStyle/>
          <a:p>
            <a:fld id="{97CEB7A3-3770-48AD-BEC9-B00D16F734FD}" type="slidenum">
              <a:rPr lang="en-US" smtClean="0"/>
              <a:pPr/>
              <a:t>9</a:t>
            </a:fld>
            <a:endParaRPr lang="en-US" dirty="0"/>
          </a:p>
        </p:txBody>
      </p:sp>
    </p:spTree>
    <p:extLst>
      <p:ext uri="{BB962C8B-B14F-4D97-AF65-F5344CB8AC3E}">
        <p14:creationId xmlns="" xmlns:p14="http://schemas.microsoft.com/office/powerpoint/2010/main" val="25668365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2656</TotalTime>
  <Words>5066</Words>
  <Application>Microsoft Office PowerPoint</Application>
  <PresentationFormat>Custom</PresentationFormat>
  <Paragraphs>485</Paragraphs>
  <Slides>59</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61" baseType="lpstr">
      <vt:lpstr>Organic</vt:lpstr>
      <vt:lpstr>Equation</vt:lpstr>
      <vt:lpstr>بنام خداوند جان و خرد</vt:lpstr>
      <vt:lpstr>Slide 2</vt:lpstr>
      <vt:lpstr>عنوان مطالب</vt:lpstr>
      <vt:lpstr>مقدمه و بیان مسئله</vt:lpstr>
      <vt:lpstr>مقدمه و بیان مسئله (ادامه)</vt:lpstr>
      <vt:lpstr>مقدمه و بیان مسئله (ادامه)</vt:lpstr>
      <vt:lpstr>مقدمه و بیان مسئله (ادامه)</vt:lpstr>
      <vt:lpstr>مقدمه و بیان مسئله (ادامه)</vt:lpstr>
      <vt:lpstr>مقدمه و بیان مسئله (ادامه)</vt:lpstr>
      <vt:lpstr>مروری بر متون</vt:lpstr>
      <vt:lpstr>Slide 11</vt:lpstr>
      <vt:lpstr>Slide 12</vt:lpstr>
      <vt:lpstr>نتیجه گیری</vt:lpstr>
      <vt:lpstr>Slide 14</vt:lpstr>
      <vt:lpstr>Slide 15</vt:lpstr>
      <vt:lpstr>نتیجه گیری</vt:lpstr>
      <vt:lpstr>Slide 17</vt:lpstr>
      <vt:lpstr>Slide 18</vt:lpstr>
      <vt:lpstr>نتیجه گیری</vt:lpstr>
      <vt:lpstr>Slide 20</vt:lpstr>
      <vt:lpstr>Slide 21</vt:lpstr>
      <vt:lpstr>نتیجه گیری</vt:lpstr>
      <vt:lpstr>Slide 23</vt:lpstr>
      <vt:lpstr>Slide 24</vt:lpstr>
      <vt:lpstr>نتیجه گیری</vt:lpstr>
      <vt:lpstr>Slide 26</vt:lpstr>
      <vt:lpstr>Slide 27</vt:lpstr>
      <vt:lpstr>نتیجه گیری</vt:lpstr>
      <vt:lpstr>اهداف طرح</vt:lpstr>
      <vt:lpstr>اهداف اصلی</vt:lpstr>
      <vt:lpstr>اهداف فرعی (مرحله اول مطالعه - مقطعی)</vt:lpstr>
      <vt:lpstr>اهداف فرعی (مرحله دوم مطالعه - پس از 10 سال پیگیری)</vt:lpstr>
      <vt:lpstr>اهداف فرعی (مرحله دوم مطالعه - مقطعی)</vt:lpstr>
      <vt:lpstr>اهداف کاربردی</vt:lpstr>
      <vt:lpstr>فرضیات</vt:lpstr>
      <vt:lpstr>روش اجرا</vt:lpstr>
      <vt:lpstr>روش اجرا</vt:lpstr>
      <vt:lpstr>روش اجرا (ادامه)</vt:lpstr>
      <vt:lpstr>روش اجرا (ادامه)</vt:lpstr>
      <vt:lpstr>روش اجرا (ادامه)</vt:lpstr>
      <vt:lpstr>روش اجرا (ادامه)</vt:lpstr>
      <vt:lpstr>روش اجرا (ادامه)</vt:lpstr>
      <vt:lpstr>روش اجرا (ادامه)</vt:lpstr>
      <vt:lpstr>روش اجرا (ادامه)</vt:lpstr>
      <vt:lpstr>روش اجرا (ادامه)</vt:lpstr>
      <vt:lpstr>روش اجرا (ادامه)</vt:lpstr>
      <vt:lpstr>روش اجرا (ادامه)</vt:lpstr>
      <vt:lpstr>روش اجرا (ادامه)</vt:lpstr>
      <vt:lpstr>روش اجرا (ادامه)</vt:lpstr>
      <vt:lpstr>تجزیه و تحلیل داده ها</vt:lpstr>
      <vt:lpstr>تجزیه و تحلیل داده ها (ادامه)</vt:lpstr>
      <vt:lpstr>محدوديت‌ها</vt:lpstr>
      <vt:lpstr>جداول توخالی</vt:lpstr>
      <vt:lpstr>Slide 54</vt:lpstr>
      <vt:lpstr>Slide 55</vt:lpstr>
      <vt:lpstr>Slide 56</vt:lpstr>
      <vt:lpstr>Slide 57</vt:lpstr>
      <vt:lpstr>Slide 58</vt:lpstr>
      <vt:lpstr>با تشکر از توجه شما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عنوان</dc:title>
  <dc:creator>Shahrashob</dc:creator>
  <cp:lastModifiedBy>mir</cp:lastModifiedBy>
  <cp:revision>229</cp:revision>
  <dcterms:created xsi:type="dcterms:W3CDTF">2014-11-02T04:41:18Z</dcterms:created>
  <dcterms:modified xsi:type="dcterms:W3CDTF">2014-11-24T03:58:15Z</dcterms:modified>
</cp:coreProperties>
</file>